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ppt/drawings/drawing1.xml" ContentType="application/vnd.openxmlformats-officedocument.drawingml.chartshapes+xml"/>
  <Override PartName="/ppt/charts/chart4.xml" ContentType="application/vnd.openxmlformats-officedocument.drawingml.chart+xml"/>
  <Override PartName="/ppt/theme/themeOverride4.xml" ContentType="application/vnd.openxmlformats-officedocument.themeOverride+xml"/>
  <Override PartName="/ppt/drawings/drawing2.xml" ContentType="application/vnd.openxmlformats-officedocument.drawingml.chartshape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5.xml" ContentType="application/vnd.openxmlformats-officedocument.drawingml.chart+xml"/>
  <Override PartName="/ppt/theme/themeOverride5.xml" ContentType="application/vnd.openxmlformats-officedocument.themeOverr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6.xml" ContentType="application/vnd.openxmlformats-officedocument.drawingml.chart+xml"/>
  <Override PartName="/ppt/theme/themeOverride6.xml" ContentType="application/vnd.openxmlformats-officedocument.themeOverride+xml"/>
  <Override PartName="/ppt/charts/chart7.xml" ContentType="application/vnd.openxmlformats-officedocument.drawingml.chart+xml"/>
  <Override PartName="/ppt/theme/themeOverride7.xml" ContentType="application/vnd.openxmlformats-officedocument.themeOverr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8.xml" ContentType="application/vnd.openxmlformats-officedocument.drawingml.chart+xml"/>
  <Override PartName="/ppt/theme/themeOverride8.xml" ContentType="application/vnd.openxmlformats-officedocument.themeOverride+xml"/>
  <Override PartName="/ppt/charts/chart9.xml" ContentType="application/vnd.openxmlformats-officedocument.drawingml.chart+xml"/>
  <Override PartName="/ppt/theme/themeOverride9.xml" ContentType="application/vnd.openxmlformats-officedocument.themeOverr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rts/chart10.xml" ContentType="application/vnd.openxmlformats-officedocument.drawingml.chart+xml"/>
  <Override PartName="/ppt/theme/themeOverride10.xml" ContentType="application/vnd.openxmlformats-officedocument.themeOverr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11.xml" ContentType="application/vnd.openxmlformats-officedocument.drawingml.chart+xml"/>
  <Override PartName="/ppt/theme/themeOverride11.xml" ContentType="application/vnd.openxmlformats-officedocument.themeOverride+xml"/>
  <Override PartName="/ppt/notesSlides/notesSlide22.xml" ContentType="application/vnd.openxmlformats-officedocument.presentationml.notesSlide+xml"/>
  <Override PartName="/ppt/charts/chart12.xml" ContentType="application/vnd.openxmlformats-officedocument.drawingml.chart+xml"/>
  <Override PartName="/ppt/theme/themeOverride12.xml" ContentType="application/vnd.openxmlformats-officedocument.themeOverr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rts/chart13.xml" ContentType="application/vnd.openxmlformats-officedocument.drawingml.chart+xml"/>
  <Override PartName="/ppt/theme/themeOverride13.xml" ContentType="application/vnd.openxmlformats-officedocument.themeOverride+xml"/>
  <Override PartName="/ppt/charts/chart14.xml" ContentType="application/vnd.openxmlformats-officedocument.drawingml.chart+xml"/>
  <Override PartName="/ppt/theme/themeOverride14.xml" ContentType="application/vnd.openxmlformats-officedocument.themeOverr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rts/chart15.xml" ContentType="application/vnd.openxmlformats-officedocument.drawingml.chart+xml"/>
  <Override PartName="/ppt/theme/themeOverride15.xml" ContentType="application/vnd.openxmlformats-officedocument.themeOverr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harts/chart16.xml" ContentType="application/vnd.openxmlformats-officedocument.drawingml.chart+xml"/>
  <Override PartName="/ppt/theme/themeOverride16.xml" ContentType="application/vnd.openxmlformats-officedocument.themeOverride+xml"/>
  <Override PartName="/ppt/charts/chart17.xml" ContentType="application/vnd.openxmlformats-officedocument.drawingml.chart+xml"/>
  <Override PartName="/ppt/theme/themeOverride17.xml" ContentType="application/vnd.openxmlformats-officedocument.themeOverr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charts/chart18.xml" ContentType="application/vnd.openxmlformats-officedocument.drawingml.chart+xml"/>
  <Override PartName="/ppt/theme/themeOverride18.xml" ContentType="application/vnd.openxmlformats-officedocument.themeOverr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charts/chart19.xml" ContentType="application/vnd.openxmlformats-officedocument.drawingml.chart+xml"/>
  <Override PartName="/ppt/theme/themeOverride19.xml" ContentType="application/vnd.openxmlformats-officedocument.themeOverride+xml"/>
  <Override PartName="/ppt/charts/chart20.xml" ContentType="application/vnd.openxmlformats-officedocument.drawingml.chart+xml"/>
  <Override PartName="/ppt/theme/themeOverride20.xml" ContentType="application/vnd.openxmlformats-officedocument.themeOverr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style1.xml" ContentType="application/vnd.ms-office.chartstyle+xml"/>
  <Override PartName="/ppt/charts/colors1.xml" ContentType="application/vnd.ms-office.chartcolorstyle+xml"/>
  <Override PartName="/ppt/charts/style2.xml" ContentType="application/vnd.ms-office.chartstyle+xml"/>
  <Override PartName="/ppt/charts/colors2.xml" ContentType="application/vnd.ms-office.chartcolorstyle+xml"/>
  <Override PartName="/ppt/charts/style3.xml" ContentType="application/vnd.ms-office.chartstyle+xml"/>
  <Override PartName="/ppt/charts/colors3.xml" ContentType="application/vnd.ms-office.chartcolorstyle+xml"/>
  <Override PartName="/ppt/charts/style4.xml" ContentType="application/vnd.ms-office.chartstyle+xml"/>
  <Override PartName="/ppt/charts/colors4.xml" ContentType="application/vnd.ms-office.chartcolorstyle+xml"/>
  <Override PartName="/ppt/charts/style5.xml" ContentType="application/vnd.ms-office.chartstyle+xml"/>
  <Override PartName="/ppt/charts/colors5.xml" ContentType="application/vnd.ms-office.chartcolorstyle+xml"/>
  <Override PartName="/ppt/charts/style6.xml" ContentType="application/vnd.ms-office.chartstyle+xml"/>
  <Override PartName="/ppt/charts/colors6.xml" ContentType="application/vnd.ms-office.chartcolorstyle+xml"/>
  <Override PartName="/ppt/charts/style7.xml" ContentType="application/vnd.ms-office.chartstyle+xml"/>
  <Override PartName="/ppt/charts/colors7.xml" ContentType="application/vnd.ms-office.chartcolorstyle+xml"/>
  <Override PartName="/ppt/charts/style8.xml" ContentType="application/vnd.ms-office.chartstyle+xml"/>
  <Override PartName="/ppt/charts/colors8.xml" ContentType="application/vnd.ms-office.chartcolorstyle+xml"/>
  <Override PartName="/ppt/charts/style9.xml" ContentType="application/vnd.ms-office.chartstyle+xml"/>
  <Override PartName="/ppt/charts/colors9.xml" ContentType="application/vnd.ms-office.chartcolorstyle+xml"/>
  <Override PartName="/ppt/charts/style10.xml" ContentType="application/vnd.ms-office.chartstyle+xml"/>
  <Override PartName="/ppt/charts/colors10.xml" ContentType="application/vnd.ms-office.chartcolorstyle+xml"/>
  <Override PartName="/ppt/charts/style11.xml" ContentType="application/vnd.ms-office.chartstyle+xml"/>
  <Override PartName="/ppt/charts/colors11.xml" ContentType="application/vnd.ms-office.chartcolorstyle+xml"/>
  <Override PartName="/ppt/charts/style12.xml" ContentType="application/vnd.ms-office.chartstyle+xml"/>
  <Override PartName="/ppt/charts/colors12.xml" ContentType="application/vnd.ms-office.chartcolorstyle+xml"/>
  <Override PartName="/ppt/charts/style13.xml" ContentType="application/vnd.ms-office.chartstyle+xml"/>
  <Override PartName="/ppt/charts/colors13.xml" ContentType="application/vnd.ms-office.chartcolorstyle+xml"/>
  <Override PartName="/ppt/charts/style14.xml" ContentType="application/vnd.ms-office.chartstyle+xml"/>
  <Override PartName="/ppt/charts/colors14.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40"/>
  </p:notesMasterIdLst>
  <p:handoutMasterIdLst>
    <p:handoutMasterId r:id="rId41"/>
  </p:handoutMasterIdLst>
  <p:sldIdLst>
    <p:sldId id="256" r:id="rId2"/>
    <p:sldId id="295" r:id="rId3"/>
    <p:sldId id="324" r:id="rId4"/>
    <p:sldId id="310" r:id="rId5"/>
    <p:sldId id="305" r:id="rId6"/>
    <p:sldId id="317" r:id="rId7"/>
    <p:sldId id="298" r:id="rId8"/>
    <p:sldId id="297" r:id="rId9"/>
    <p:sldId id="299" r:id="rId10"/>
    <p:sldId id="304" r:id="rId11"/>
    <p:sldId id="331" r:id="rId12"/>
    <p:sldId id="278" r:id="rId13"/>
    <p:sldId id="280" r:id="rId14"/>
    <p:sldId id="293" r:id="rId15"/>
    <p:sldId id="300" r:id="rId16"/>
    <p:sldId id="294" r:id="rId17"/>
    <p:sldId id="309" r:id="rId18"/>
    <p:sldId id="302" r:id="rId19"/>
    <p:sldId id="292" r:id="rId20"/>
    <p:sldId id="291" r:id="rId21"/>
    <p:sldId id="285" r:id="rId22"/>
    <p:sldId id="286" r:id="rId23"/>
    <p:sldId id="287" r:id="rId24"/>
    <p:sldId id="312" r:id="rId25"/>
    <p:sldId id="306" r:id="rId26"/>
    <p:sldId id="322" r:id="rId27"/>
    <p:sldId id="320" r:id="rId28"/>
    <p:sldId id="323" r:id="rId29"/>
    <p:sldId id="313" r:id="rId30"/>
    <p:sldId id="307" r:id="rId31"/>
    <p:sldId id="318" r:id="rId32"/>
    <p:sldId id="316" r:id="rId33"/>
    <p:sldId id="319" r:id="rId34"/>
    <p:sldId id="308" r:id="rId35"/>
    <p:sldId id="325" r:id="rId36"/>
    <p:sldId id="326" r:id="rId37"/>
    <p:sldId id="327" r:id="rId38"/>
    <p:sldId id="328" r:id="rId3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enise dougherty" initials="" lastIdx="3" clrIdx="0"/>
  <p:cmAuthor id="1" name="Windows User" initials="WU" lastIdx="8" clrIdx="1"/>
  <p:cmAuthor id="2" name="DHHS" initials="DMB" lastIdx="41"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9545" autoAdjust="0"/>
    <p:restoredTop sz="79927" autoAdjust="0"/>
  </p:normalViewPr>
  <p:slideViewPr>
    <p:cSldViewPr>
      <p:cViewPr>
        <p:scale>
          <a:sx n="64" d="100"/>
          <a:sy n="64" d="100"/>
        </p:scale>
        <p:origin x="-1584" y="-30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p:scale>
          <a:sx n="75" d="100"/>
          <a:sy n="75" d="100"/>
        </p:scale>
        <p:origin x="-2827" y="341"/>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openxmlformats.org/officeDocument/2006/relationships/package" Target="../embeddings/Microsoft_Excel_Worksheet1.xlsx"/><Relationship Id="rId1" Type="http://schemas.openxmlformats.org/officeDocument/2006/relationships/themeOverride" Target="../theme/themeOverride1.xml"/><Relationship Id="rId4" Type="http://schemas.microsoft.com/office/2011/relationships/chartColorStyle" Target="colors1.xml"/></Relationships>
</file>

<file path=ppt/charts/_rels/chart10.xml.rels><?xml version="1.0" encoding="UTF-8" standalone="yes"?>
<Relationships xmlns="http://schemas.openxmlformats.org/package/2006/relationships"><Relationship Id="rId2" Type="http://schemas.openxmlformats.org/officeDocument/2006/relationships/package" Target="../embeddings/Microsoft_Excel_Worksheet10.xlsx"/><Relationship Id="rId1" Type="http://schemas.openxmlformats.org/officeDocument/2006/relationships/themeOverride" Target="../theme/themeOverride10.xml"/></Relationships>
</file>

<file path=ppt/charts/_rels/chart11.xml.rels><?xml version="1.0" encoding="UTF-8" standalone="yes"?>
<Relationships xmlns="http://schemas.openxmlformats.org/package/2006/relationships"><Relationship Id="rId2" Type="http://schemas.openxmlformats.org/officeDocument/2006/relationships/package" Target="../embeddings/Microsoft_Excel_Worksheet11.xlsx"/><Relationship Id="rId1" Type="http://schemas.openxmlformats.org/officeDocument/2006/relationships/themeOverride" Target="../theme/themeOverride11.xml"/></Relationships>
</file>

<file path=ppt/charts/_rels/chart12.xml.rels><?xml version="1.0" encoding="UTF-8" standalone="yes"?>
<Relationships xmlns="http://schemas.openxmlformats.org/package/2006/relationships"><Relationship Id="rId3" Type="http://schemas.microsoft.com/office/2011/relationships/chartStyle" Target="style6.xml"/><Relationship Id="rId2" Type="http://schemas.openxmlformats.org/officeDocument/2006/relationships/package" Target="../embeddings/Microsoft_Excel_Worksheet12.xlsx"/><Relationship Id="rId1" Type="http://schemas.openxmlformats.org/officeDocument/2006/relationships/themeOverride" Target="../theme/themeOverride12.xml"/><Relationship Id="rId4" Type="http://schemas.microsoft.com/office/2011/relationships/chartColorStyle" Target="colors6.xml"/></Relationships>
</file>

<file path=ppt/charts/_rels/chart13.xml.rels><?xml version="1.0" encoding="UTF-8" standalone="yes"?>
<Relationships xmlns="http://schemas.openxmlformats.org/package/2006/relationships"><Relationship Id="rId3" Type="http://schemas.microsoft.com/office/2011/relationships/chartStyle" Target="style7.xml"/><Relationship Id="rId2" Type="http://schemas.openxmlformats.org/officeDocument/2006/relationships/package" Target="../embeddings/Microsoft_Excel_Worksheet13.xlsx"/><Relationship Id="rId1" Type="http://schemas.openxmlformats.org/officeDocument/2006/relationships/themeOverride" Target="../theme/themeOverride13.xml"/><Relationship Id="rId4" Type="http://schemas.microsoft.com/office/2011/relationships/chartColorStyle" Target="colors7.xml"/></Relationships>
</file>

<file path=ppt/charts/_rels/chart14.xml.rels><?xml version="1.0" encoding="UTF-8" standalone="yes"?>
<Relationships xmlns="http://schemas.openxmlformats.org/package/2006/relationships"><Relationship Id="rId3" Type="http://schemas.microsoft.com/office/2011/relationships/chartStyle" Target="style8.xml"/><Relationship Id="rId2" Type="http://schemas.openxmlformats.org/officeDocument/2006/relationships/package" Target="../embeddings/Microsoft_Excel_Worksheet14.xlsx"/><Relationship Id="rId1" Type="http://schemas.openxmlformats.org/officeDocument/2006/relationships/themeOverride" Target="../theme/themeOverride14.xml"/><Relationship Id="rId4" Type="http://schemas.microsoft.com/office/2011/relationships/chartColorStyle" Target="colors8.xml"/></Relationships>
</file>

<file path=ppt/charts/_rels/chart15.xml.rels><?xml version="1.0" encoding="UTF-8" standalone="yes"?>
<Relationships xmlns="http://schemas.openxmlformats.org/package/2006/relationships"><Relationship Id="rId3" Type="http://schemas.microsoft.com/office/2011/relationships/chartStyle" Target="style9.xml"/><Relationship Id="rId2" Type="http://schemas.openxmlformats.org/officeDocument/2006/relationships/package" Target="../embeddings/Microsoft_Excel_Worksheet15.xlsx"/><Relationship Id="rId1" Type="http://schemas.openxmlformats.org/officeDocument/2006/relationships/themeOverride" Target="../theme/themeOverride15.xml"/><Relationship Id="rId4" Type="http://schemas.microsoft.com/office/2011/relationships/chartColorStyle" Target="colors9.xml"/></Relationships>
</file>

<file path=ppt/charts/_rels/chart16.xml.rels><?xml version="1.0" encoding="UTF-8" standalone="yes"?>
<Relationships xmlns="http://schemas.openxmlformats.org/package/2006/relationships"><Relationship Id="rId3" Type="http://schemas.microsoft.com/office/2011/relationships/chartStyle" Target="style10.xml"/><Relationship Id="rId2" Type="http://schemas.openxmlformats.org/officeDocument/2006/relationships/package" Target="../embeddings/Microsoft_Excel_Worksheet16.xlsx"/><Relationship Id="rId1" Type="http://schemas.openxmlformats.org/officeDocument/2006/relationships/themeOverride" Target="../theme/themeOverride16.xml"/><Relationship Id="rId4" Type="http://schemas.microsoft.com/office/2011/relationships/chartColorStyle" Target="colors10.xml"/></Relationships>
</file>

<file path=ppt/charts/_rels/chart17.xml.rels><?xml version="1.0" encoding="UTF-8" standalone="yes"?>
<Relationships xmlns="http://schemas.openxmlformats.org/package/2006/relationships"><Relationship Id="rId3" Type="http://schemas.microsoft.com/office/2011/relationships/chartStyle" Target="style11.xml"/><Relationship Id="rId2" Type="http://schemas.openxmlformats.org/officeDocument/2006/relationships/package" Target="../embeddings/Microsoft_Excel_Worksheet17.xlsx"/><Relationship Id="rId1" Type="http://schemas.openxmlformats.org/officeDocument/2006/relationships/themeOverride" Target="../theme/themeOverride17.xml"/><Relationship Id="rId4" Type="http://schemas.microsoft.com/office/2011/relationships/chartColorStyle" Target="colors11.xml"/></Relationships>
</file>

<file path=ppt/charts/_rels/chart18.xml.rels><?xml version="1.0" encoding="UTF-8" standalone="yes"?>
<Relationships xmlns="http://schemas.openxmlformats.org/package/2006/relationships"><Relationship Id="rId3" Type="http://schemas.microsoft.com/office/2011/relationships/chartStyle" Target="style12.xml"/><Relationship Id="rId2" Type="http://schemas.openxmlformats.org/officeDocument/2006/relationships/package" Target="../embeddings/Microsoft_Excel_Worksheet18.xlsx"/><Relationship Id="rId1" Type="http://schemas.openxmlformats.org/officeDocument/2006/relationships/themeOverride" Target="../theme/themeOverride18.xml"/><Relationship Id="rId4" Type="http://schemas.microsoft.com/office/2011/relationships/chartColorStyle" Target="colors12.xml"/></Relationships>
</file>

<file path=ppt/charts/_rels/chart19.xml.rels><?xml version="1.0" encoding="UTF-8" standalone="yes"?>
<Relationships xmlns="http://schemas.openxmlformats.org/package/2006/relationships"><Relationship Id="rId3" Type="http://schemas.microsoft.com/office/2011/relationships/chartStyle" Target="style13.xml"/><Relationship Id="rId2" Type="http://schemas.openxmlformats.org/officeDocument/2006/relationships/package" Target="../embeddings/Microsoft_Excel_Worksheet19.xlsx"/><Relationship Id="rId1" Type="http://schemas.openxmlformats.org/officeDocument/2006/relationships/themeOverride" Target="../theme/themeOverride19.xml"/><Relationship Id="rId4" Type="http://schemas.microsoft.com/office/2011/relationships/chartColorStyle" Target="colors13.xml"/></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openxmlformats.org/officeDocument/2006/relationships/package" Target="../embeddings/Microsoft_Excel_Worksheet2.xlsx"/><Relationship Id="rId1" Type="http://schemas.openxmlformats.org/officeDocument/2006/relationships/themeOverride" Target="../theme/themeOverride2.xml"/><Relationship Id="rId4" Type="http://schemas.microsoft.com/office/2011/relationships/chartColorStyle" Target="colors2.xml"/></Relationships>
</file>

<file path=ppt/charts/_rels/chart20.xml.rels><?xml version="1.0" encoding="UTF-8" standalone="yes"?>
<Relationships xmlns="http://schemas.openxmlformats.org/package/2006/relationships"><Relationship Id="rId3" Type="http://schemas.microsoft.com/office/2011/relationships/chartStyle" Target="style14.xml"/><Relationship Id="rId2" Type="http://schemas.openxmlformats.org/officeDocument/2006/relationships/package" Target="../embeddings/Microsoft_Excel_Worksheet20.xlsx"/><Relationship Id="rId1" Type="http://schemas.openxmlformats.org/officeDocument/2006/relationships/themeOverride" Target="../theme/themeOverride20.xml"/><Relationship Id="rId4" Type="http://schemas.microsoft.com/office/2011/relationships/chartColorStyle" Target="colors14.xml"/></Relationships>
</file>

<file path=ppt/charts/_rels/chart3.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Microsoft_Excel_Worksheet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package" Target="../embeddings/Microsoft_Excel_Worksheet4.xlsx"/><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3" Type="http://schemas.microsoft.com/office/2011/relationships/chartStyle" Target="style3.xml"/><Relationship Id="rId2" Type="http://schemas.openxmlformats.org/officeDocument/2006/relationships/package" Target="../embeddings/Microsoft_Excel_Worksheet5.xlsx"/><Relationship Id="rId1" Type="http://schemas.openxmlformats.org/officeDocument/2006/relationships/themeOverride" Target="../theme/themeOverride5.xml"/><Relationship Id="rId4" Type="http://schemas.microsoft.com/office/2011/relationships/chartColorStyle" Target="colors3.xml"/></Relationships>
</file>

<file path=ppt/charts/_rels/chart6.xml.rels><?xml version="1.0" encoding="UTF-8" standalone="yes"?>
<Relationships xmlns="http://schemas.openxmlformats.org/package/2006/relationships"><Relationship Id="rId3" Type="http://schemas.microsoft.com/office/2011/relationships/chartStyle" Target="style4.xml"/><Relationship Id="rId2" Type="http://schemas.openxmlformats.org/officeDocument/2006/relationships/package" Target="../embeddings/Microsoft_Excel_Worksheet6.xlsx"/><Relationship Id="rId1" Type="http://schemas.openxmlformats.org/officeDocument/2006/relationships/themeOverride" Target="../theme/themeOverride6.xml"/><Relationship Id="rId4" Type="http://schemas.microsoft.com/office/2011/relationships/chartColorStyle" Target="colors4.xml"/></Relationships>
</file>

<file path=ppt/charts/_rels/chart7.xml.rels><?xml version="1.0" encoding="UTF-8" standalone="yes"?>
<Relationships xmlns="http://schemas.openxmlformats.org/package/2006/relationships"><Relationship Id="rId3" Type="http://schemas.microsoft.com/office/2011/relationships/chartStyle" Target="style5.xml"/><Relationship Id="rId2" Type="http://schemas.openxmlformats.org/officeDocument/2006/relationships/package" Target="../embeddings/Microsoft_Excel_Worksheet7.xlsx"/><Relationship Id="rId1" Type="http://schemas.openxmlformats.org/officeDocument/2006/relationships/themeOverride" Target="../theme/themeOverride7.xml"/><Relationship Id="rId4" Type="http://schemas.microsoft.com/office/2011/relationships/chartColorStyle" Target="colors5.xml"/></Relationships>
</file>

<file path=ppt/charts/_rels/chart8.xml.rels><?xml version="1.0" encoding="UTF-8" standalone="yes"?>
<Relationships xmlns="http://schemas.openxmlformats.org/package/2006/relationships"><Relationship Id="rId2" Type="http://schemas.openxmlformats.org/officeDocument/2006/relationships/package" Target="../embeddings/Microsoft_Excel_Worksheet8.xlsx"/><Relationship Id="rId1" Type="http://schemas.openxmlformats.org/officeDocument/2006/relationships/themeOverride" Target="../theme/themeOverride8.xml"/></Relationships>
</file>

<file path=ppt/charts/_rels/chart9.xml.rels><?xml version="1.0" encoding="UTF-8" standalone="yes"?>
<Relationships xmlns="http://schemas.openxmlformats.org/package/2006/relationships"><Relationship Id="rId2" Type="http://schemas.openxmlformats.org/officeDocument/2006/relationships/package" Target="../embeddings/Microsoft_Excel_Worksheet9.xlsx"/><Relationship Id="rId1" Type="http://schemas.openxmlformats.org/officeDocument/2006/relationships/themeOverride" Target="../theme/themeOverride9.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523573442208614"/>
          <c:y val="0.19158080638856312"/>
          <c:w val="0.81902376786235054"/>
          <c:h val="0.58391155227936931"/>
        </c:manualLayout>
      </c:layout>
      <c:lineChart>
        <c:grouping val="standard"/>
        <c:varyColors val="0"/>
        <c:ser>
          <c:idx val="3"/>
          <c:order val="0"/>
          <c:tx>
            <c:strRef>
              <c:f>Sheet1!$B$1</c:f>
              <c:strCache>
                <c:ptCount val="1"/>
                <c:pt idx="0">
                  <c:v>Total </c:v>
                </c:pt>
              </c:strCache>
            </c:strRef>
          </c:tx>
          <c:spPr>
            <a:ln w="25400">
              <a:solidFill>
                <a:sysClr val="windowText" lastClr="000000"/>
              </a:solidFill>
            </a:ln>
          </c:spPr>
          <c:marker>
            <c:symbol val="circle"/>
            <c:size val="7"/>
            <c:spPr>
              <a:solidFill>
                <a:sysClr val="windowText" lastClr="000000"/>
              </a:solidFill>
              <a:ln>
                <a:noFill/>
              </a:ln>
            </c:spPr>
          </c:marker>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Sheet1!$B$2:$B$12</c:f>
              <c:numCache>
                <c:formatCode>General</c:formatCode>
                <c:ptCount val="11"/>
                <c:pt idx="0">
                  <c:v>19.100000000000001</c:v>
                </c:pt>
                <c:pt idx="1">
                  <c:v>18.399999999999999</c:v>
                </c:pt>
                <c:pt idx="2">
                  <c:v>17.899999999999999</c:v>
                </c:pt>
                <c:pt idx="3">
                  <c:v>17.7</c:v>
                </c:pt>
                <c:pt idx="4">
                  <c:v>18.2</c:v>
                </c:pt>
                <c:pt idx="5">
                  <c:v>19.7</c:v>
                </c:pt>
                <c:pt idx="6">
                  <c:v>20.100000000000001</c:v>
                </c:pt>
                <c:pt idx="7">
                  <c:v>16.7</c:v>
                </c:pt>
                <c:pt idx="8">
                  <c:v>15.8</c:v>
                </c:pt>
                <c:pt idx="9">
                  <c:v>15.1</c:v>
                </c:pt>
                <c:pt idx="10">
                  <c:v>14.3</c:v>
                </c:pt>
              </c:numCache>
            </c:numRef>
          </c:val>
          <c:smooth val="0"/>
        </c:ser>
        <c:ser>
          <c:idx val="0"/>
          <c:order val="1"/>
          <c:tx>
            <c:strRef>
              <c:f>Sheet1!$D$1</c:f>
              <c:strCache>
                <c:ptCount val="1"/>
                <c:pt idx="0">
                  <c:v>Any Medicaid/CHIP  </c:v>
                </c:pt>
              </c:strCache>
            </c:strRef>
          </c:tx>
          <c:spPr>
            <a:ln w="25400">
              <a:solidFill>
                <a:srgbClr val="0072C6"/>
              </a:solidFill>
            </a:ln>
          </c:spPr>
          <c:marker>
            <c:symbol val="square"/>
            <c:size val="7"/>
            <c:spPr>
              <a:solidFill>
                <a:srgbClr val="0072C6"/>
              </a:solidFill>
              <a:ln>
                <a:noFill/>
              </a:ln>
            </c:spPr>
          </c:marker>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Sheet1!$D$2:$D$12</c:f>
              <c:numCache>
                <c:formatCode>General</c:formatCode>
                <c:ptCount val="11"/>
                <c:pt idx="0">
                  <c:v>20</c:v>
                </c:pt>
                <c:pt idx="1">
                  <c:v>19.5</c:v>
                </c:pt>
                <c:pt idx="2">
                  <c:v>17.7</c:v>
                </c:pt>
                <c:pt idx="3">
                  <c:v>19.100000000000001</c:v>
                </c:pt>
                <c:pt idx="4">
                  <c:v>20.2</c:v>
                </c:pt>
                <c:pt idx="5">
                  <c:v>19.600000000000001</c:v>
                </c:pt>
                <c:pt idx="6">
                  <c:v>19.399999999999999</c:v>
                </c:pt>
                <c:pt idx="7">
                  <c:v>17.100000000000001</c:v>
                </c:pt>
                <c:pt idx="8">
                  <c:v>16</c:v>
                </c:pt>
                <c:pt idx="9">
                  <c:v>14.7</c:v>
                </c:pt>
                <c:pt idx="10">
                  <c:v>12.9</c:v>
                </c:pt>
              </c:numCache>
            </c:numRef>
          </c:val>
          <c:smooth val="0"/>
        </c:ser>
        <c:ser>
          <c:idx val="2"/>
          <c:order val="2"/>
          <c:tx>
            <c:strRef>
              <c:f>Sheet1!$C$1</c:f>
              <c:strCache>
                <c:ptCount val="1"/>
                <c:pt idx="0">
                  <c:v>Other Non-Medicaid/CHIP</c:v>
                </c:pt>
              </c:strCache>
            </c:strRef>
          </c:tx>
          <c:spPr>
            <a:ln w="25400">
              <a:solidFill>
                <a:srgbClr val="AABA0A"/>
              </a:solidFill>
            </a:ln>
          </c:spPr>
          <c:marker>
            <c:symbol val="triangle"/>
            <c:size val="9"/>
            <c:spPr>
              <a:solidFill>
                <a:srgbClr val="AABA0A"/>
              </a:solidFill>
              <a:ln>
                <a:noFill/>
              </a:ln>
            </c:spPr>
          </c:marker>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Sheet1!$C$2:$C$12</c:f>
              <c:numCache>
                <c:formatCode>General</c:formatCode>
                <c:ptCount val="11"/>
                <c:pt idx="0">
                  <c:v>8.5</c:v>
                </c:pt>
                <c:pt idx="1">
                  <c:v>8.1</c:v>
                </c:pt>
                <c:pt idx="2">
                  <c:v>7.8</c:v>
                </c:pt>
                <c:pt idx="3">
                  <c:v>8</c:v>
                </c:pt>
                <c:pt idx="4">
                  <c:v>8</c:v>
                </c:pt>
                <c:pt idx="5">
                  <c:v>8.4</c:v>
                </c:pt>
                <c:pt idx="6">
                  <c:v>9.9</c:v>
                </c:pt>
                <c:pt idx="7">
                  <c:v>7.1</c:v>
                </c:pt>
                <c:pt idx="8">
                  <c:v>6.2</c:v>
                </c:pt>
                <c:pt idx="9">
                  <c:v>6.3</c:v>
                </c:pt>
                <c:pt idx="10">
                  <c:v>7.2</c:v>
                </c:pt>
              </c:numCache>
            </c:numRef>
          </c:val>
          <c:smooth val="0"/>
        </c:ser>
        <c:dLbls>
          <c:showLegendKey val="0"/>
          <c:showVal val="0"/>
          <c:showCatName val="0"/>
          <c:showSerName val="0"/>
          <c:showPercent val="0"/>
          <c:showBubbleSize val="0"/>
        </c:dLbls>
        <c:marker val="1"/>
        <c:smooth val="0"/>
        <c:axId val="32919936"/>
        <c:axId val="32921856"/>
      </c:lineChart>
      <c:catAx>
        <c:axId val="32919936"/>
        <c:scaling>
          <c:orientation val="minMax"/>
        </c:scaling>
        <c:delete val="0"/>
        <c:axPos val="b"/>
        <c:numFmt formatCode="General" sourceLinked="1"/>
        <c:majorTickMark val="out"/>
        <c:minorTickMark val="none"/>
        <c:tickLblPos val="nextTo"/>
        <c:txPr>
          <a:bodyPr rot="-3180000"/>
          <a:lstStyle/>
          <a:p>
            <a:pPr>
              <a:defRPr sz="1600" b="0" baseline="0">
                <a:latin typeface="Calibri" panose="020F0502020204030204" pitchFamily="34" charset="0"/>
              </a:defRPr>
            </a:pPr>
            <a:endParaRPr lang="en-US"/>
          </a:p>
        </c:txPr>
        <c:crossAx val="32921856"/>
        <c:crosses val="autoZero"/>
        <c:auto val="1"/>
        <c:lblAlgn val="ctr"/>
        <c:lblOffset val="100"/>
        <c:noMultiLvlLbl val="0"/>
      </c:catAx>
      <c:valAx>
        <c:axId val="32921856"/>
        <c:scaling>
          <c:orientation val="minMax"/>
          <c:max val="25"/>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8991316245043839"/>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32919936"/>
        <c:crosses val="autoZero"/>
        <c:crossBetween val="between"/>
        <c:majorUnit val="5"/>
      </c:valAx>
    </c:plotArea>
    <c:legend>
      <c:legendPos val="t"/>
      <c:layout>
        <c:manualLayout>
          <c:xMode val="edge"/>
          <c:yMode val="edge"/>
          <c:x val="0"/>
          <c:y val="1.1675185338674747E-3"/>
          <c:w val="0.99745139496451829"/>
          <c:h val="0.15470788890750359"/>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3826078343980587E-2"/>
          <c:y val="3.6470373050736284E-2"/>
          <c:w val="0.90617393311947114"/>
          <c:h val="0.79319548151669994"/>
        </c:manualLayout>
      </c:layout>
      <c:barChart>
        <c:barDir val="col"/>
        <c:grouping val="clustered"/>
        <c:varyColors val="0"/>
        <c:ser>
          <c:idx val="0"/>
          <c:order val="0"/>
          <c:tx>
            <c:strRef>
              <c:f>Sheet1!$B$1</c:f>
              <c:strCache>
                <c:ptCount val="1"/>
                <c:pt idx="0">
                  <c:v>Series 1</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Sheet1!$A$2:$A$7</c:f>
              <c:strCache>
                <c:ptCount val="6"/>
                <c:pt idx="0">
                  <c:v>Total</c:v>
                </c:pt>
                <c:pt idx="1">
                  <c:v>White</c:v>
                </c:pt>
                <c:pt idx="2">
                  <c:v>Black</c:v>
                </c:pt>
                <c:pt idx="3">
                  <c:v>Asian</c:v>
                </c:pt>
                <c:pt idx="4">
                  <c:v>AI/AN</c:v>
                </c:pt>
                <c:pt idx="5">
                  <c:v>Hispanic</c:v>
                </c:pt>
              </c:strCache>
            </c:strRef>
          </c:cat>
          <c:val>
            <c:numRef>
              <c:f>Sheet1!$B$2:$B$7</c:f>
              <c:numCache>
                <c:formatCode>General</c:formatCode>
                <c:ptCount val="6"/>
                <c:pt idx="0" formatCode="0.0">
                  <c:v>77.8</c:v>
                </c:pt>
                <c:pt idx="1">
                  <c:v>75.599999999999994</c:v>
                </c:pt>
                <c:pt idx="2">
                  <c:v>77</c:v>
                </c:pt>
                <c:pt idx="3">
                  <c:v>71.7</c:v>
                </c:pt>
                <c:pt idx="4">
                  <c:v>71.7</c:v>
                </c:pt>
                <c:pt idx="5">
                  <c:v>83.4</c:v>
                </c:pt>
              </c:numCache>
            </c:numRef>
          </c:val>
        </c:ser>
        <c:dLbls>
          <c:showLegendKey val="0"/>
          <c:showVal val="0"/>
          <c:showCatName val="0"/>
          <c:showSerName val="0"/>
          <c:showPercent val="0"/>
          <c:showBubbleSize val="0"/>
        </c:dLbls>
        <c:gapWidth val="150"/>
        <c:axId val="108826624"/>
        <c:axId val="108828160"/>
      </c:barChart>
      <c:catAx>
        <c:axId val="108826624"/>
        <c:scaling>
          <c:orientation val="minMax"/>
        </c:scaling>
        <c:delete val="0"/>
        <c:axPos val="b"/>
        <c:minorGridlines>
          <c:spPr>
            <a:ln>
              <a:noFill/>
            </a:ln>
          </c:spPr>
        </c:minorGridlines>
        <c:majorTickMark val="out"/>
        <c:minorTickMark val="none"/>
        <c:tickLblPos val="nextTo"/>
        <c:txPr>
          <a:bodyPr rot="0"/>
          <a:lstStyle/>
          <a:p>
            <a:pPr>
              <a:defRPr sz="1600" b="0">
                <a:solidFill>
                  <a:schemeClr val="tx1"/>
                </a:solidFill>
                <a:latin typeface="Calibri" panose="020F0502020204030204" pitchFamily="34" charset="0"/>
              </a:defRPr>
            </a:pPr>
            <a:endParaRPr lang="en-US"/>
          </a:p>
        </c:txPr>
        <c:crossAx val="108828160"/>
        <c:crosses val="autoZero"/>
        <c:auto val="1"/>
        <c:lblAlgn val="ctr"/>
        <c:lblOffset val="100"/>
        <c:noMultiLvlLbl val="0"/>
      </c:catAx>
      <c:valAx>
        <c:axId val="108828160"/>
        <c:scaling>
          <c:orientation val="minMax"/>
          <c:max val="10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33047444512096597"/>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108826624"/>
        <c:crosses val="autoZero"/>
        <c:crossBetween val="between"/>
        <c:majorUnit val="10"/>
      </c:valAx>
    </c:plotArea>
    <c:plotVisOnly val="1"/>
    <c:dispBlanksAs val="gap"/>
    <c:showDLblsOverMax val="0"/>
  </c:chart>
  <c:spPr>
    <a:ln>
      <a:noFill/>
    </a:ln>
  </c:spPr>
  <c:externalData r:id="rId2">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8728063403839231E-2"/>
          <c:y val="0.11285941453264288"/>
          <c:w val="0.89168390715866397"/>
          <c:h val="0.75206289117706437"/>
        </c:manualLayout>
      </c:layout>
      <c:barChart>
        <c:barDir val="col"/>
        <c:grouping val="clustered"/>
        <c:varyColors val="0"/>
        <c:ser>
          <c:idx val="0"/>
          <c:order val="0"/>
          <c:tx>
            <c:strRef>
              <c:f>Sheet1!$B$1</c:f>
              <c:strCache>
                <c:ptCount val="1"/>
                <c:pt idx="0">
                  <c:v>Total</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Sheet1!$A$2:$A$5</c:f>
              <c:strCache>
                <c:ptCount val="4"/>
                <c:pt idx="0">
                  <c:v>Total</c:v>
                </c:pt>
                <c:pt idx="1">
                  <c:v>White</c:v>
                </c:pt>
                <c:pt idx="2">
                  <c:v>Black</c:v>
                </c:pt>
                <c:pt idx="3">
                  <c:v>Hispanic</c:v>
                </c:pt>
              </c:strCache>
            </c:strRef>
          </c:cat>
          <c:val>
            <c:numRef>
              <c:f>Sheet1!$B$2:$B$5</c:f>
              <c:numCache>
                <c:formatCode>0.0</c:formatCode>
                <c:ptCount val="4"/>
                <c:pt idx="0">
                  <c:v>17.2</c:v>
                </c:pt>
                <c:pt idx="1">
                  <c:v>15.2</c:v>
                </c:pt>
                <c:pt idx="2">
                  <c:v>15.2</c:v>
                </c:pt>
                <c:pt idx="3">
                  <c:v>21.9</c:v>
                </c:pt>
              </c:numCache>
            </c:numRef>
          </c:val>
        </c:ser>
        <c:ser>
          <c:idx val="1"/>
          <c:order val="1"/>
          <c:tx>
            <c:strRef>
              <c:f>Sheet1!$C$1</c:f>
              <c:strCache>
                <c:ptCount val="1"/>
                <c:pt idx="0">
                  <c:v>Male</c:v>
                </c:pt>
              </c:strCache>
            </c:strRef>
          </c:tx>
          <c:spPr>
            <a:solidFill>
              <a:srgbClr val="AABA0A"/>
            </a:solidFill>
          </c:spPr>
          <c:invertIfNegative val="0"/>
          <c:cat>
            <c:strRef>
              <c:f>Sheet1!$A$2:$A$5</c:f>
              <c:strCache>
                <c:ptCount val="4"/>
                <c:pt idx="0">
                  <c:v>Total</c:v>
                </c:pt>
                <c:pt idx="1">
                  <c:v>White</c:v>
                </c:pt>
                <c:pt idx="2">
                  <c:v>Black</c:v>
                </c:pt>
                <c:pt idx="3">
                  <c:v>Hispanic</c:v>
                </c:pt>
              </c:strCache>
            </c:strRef>
          </c:cat>
          <c:val>
            <c:numRef>
              <c:f>Sheet1!$C$2:$C$5</c:f>
              <c:numCache>
                <c:formatCode>General</c:formatCode>
                <c:ptCount val="4"/>
                <c:pt idx="0" formatCode="0.0">
                  <c:v>6.9</c:v>
                </c:pt>
                <c:pt idx="1">
                  <c:v>4.5999999999999996</c:v>
                </c:pt>
                <c:pt idx="2">
                  <c:v>5.5</c:v>
                </c:pt>
                <c:pt idx="3">
                  <c:v>13.1</c:v>
                </c:pt>
              </c:numCache>
            </c:numRef>
          </c:val>
        </c:ser>
        <c:ser>
          <c:idx val="2"/>
          <c:order val="2"/>
          <c:tx>
            <c:strRef>
              <c:f>Sheet1!$D$1</c:f>
              <c:strCache>
                <c:ptCount val="1"/>
                <c:pt idx="0">
                  <c:v>Female</c:v>
                </c:pt>
              </c:strCache>
            </c:strRef>
          </c:tx>
          <c:spPr>
            <a:solidFill>
              <a:sysClr val="window" lastClr="FFFFFF"/>
            </a:solidFill>
            <a:ln>
              <a:solidFill>
                <a:sysClr val="windowText" lastClr="000000"/>
              </a:solidFill>
            </a:ln>
          </c:spPr>
          <c:invertIfNegative val="0"/>
          <c:cat>
            <c:strRef>
              <c:f>Sheet1!$A$2:$A$5</c:f>
              <c:strCache>
                <c:ptCount val="4"/>
                <c:pt idx="0">
                  <c:v>Total</c:v>
                </c:pt>
                <c:pt idx="1">
                  <c:v>White</c:v>
                </c:pt>
                <c:pt idx="2">
                  <c:v>Black</c:v>
                </c:pt>
                <c:pt idx="3">
                  <c:v>Hispanic</c:v>
                </c:pt>
              </c:strCache>
            </c:strRef>
          </c:cat>
          <c:val>
            <c:numRef>
              <c:f>Sheet1!$D$2:$D$5</c:f>
              <c:numCache>
                <c:formatCode>General</c:formatCode>
                <c:ptCount val="4"/>
                <c:pt idx="0" formatCode="0.0">
                  <c:v>28.1</c:v>
                </c:pt>
                <c:pt idx="1">
                  <c:v>26.8</c:v>
                </c:pt>
                <c:pt idx="2">
                  <c:v>25.2</c:v>
                </c:pt>
                <c:pt idx="3">
                  <c:v>30.9</c:v>
                </c:pt>
              </c:numCache>
            </c:numRef>
          </c:val>
        </c:ser>
        <c:dLbls>
          <c:showLegendKey val="0"/>
          <c:showVal val="0"/>
          <c:showCatName val="0"/>
          <c:showSerName val="0"/>
          <c:showPercent val="0"/>
          <c:showBubbleSize val="0"/>
        </c:dLbls>
        <c:gapWidth val="150"/>
        <c:axId val="108617088"/>
        <c:axId val="108618880"/>
      </c:barChart>
      <c:catAx>
        <c:axId val="108617088"/>
        <c:scaling>
          <c:orientation val="minMax"/>
        </c:scaling>
        <c:delete val="0"/>
        <c:axPos val="b"/>
        <c:minorGridlines>
          <c:spPr>
            <a:ln>
              <a:noFill/>
            </a:ln>
          </c:spPr>
        </c:minorGridlines>
        <c:majorTickMark val="out"/>
        <c:minorTickMark val="none"/>
        <c:tickLblPos val="nextTo"/>
        <c:txPr>
          <a:bodyPr rot="0"/>
          <a:lstStyle/>
          <a:p>
            <a:pPr>
              <a:defRPr sz="1600" b="0">
                <a:solidFill>
                  <a:schemeClr val="tx1"/>
                </a:solidFill>
                <a:latin typeface="Calibri" panose="020F0502020204030204" pitchFamily="34" charset="0"/>
              </a:defRPr>
            </a:pPr>
            <a:endParaRPr lang="en-US"/>
          </a:p>
        </c:txPr>
        <c:crossAx val="108618880"/>
        <c:crosses val="autoZero"/>
        <c:auto val="1"/>
        <c:lblAlgn val="ctr"/>
        <c:lblOffset val="100"/>
        <c:noMultiLvlLbl val="0"/>
      </c:catAx>
      <c:valAx>
        <c:axId val="108618880"/>
        <c:scaling>
          <c:orientation val="minMax"/>
          <c:max val="5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38950232182515648"/>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108617088"/>
        <c:crosses val="autoZero"/>
        <c:crossBetween val="between"/>
        <c:majorUnit val="5"/>
      </c:valAx>
    </c:plotArea>
    <c:legend>
      <c:legendPos val="t"/>
      <c:layout>
        <c:manualLayout>
          <c:xMode val="edge"/>
          <c:yMode val="edge"/>
          <c:x val="9.3525107710592775E-2"/>
          <c:y val="1.8517060367454078E-3"/>
          <c:w val="0.79233459614717971"/>
          <c:h val="9.6724081364829392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0154211626324487"/>
          <c:y val="0.11285941453264288"/>
          <c:w val="0.89845788373675517"/>
          <c:h val="0.73138976377952758"/>
        </c:manualLayout>
      </c:layout>
      <c:barChart>
        <c:barDir val="col"/>
        <c:grouping val="clustered"/>
        <c:varyColors val="0"/>
        <c:ser>
          <c:idx val="0"/>
          <c:order val="0"/>
          <c:tx>
            <c:strRef>
              <c:f>Sheet1!$B$1</c:f>
              <c:strCache>
                <c:ptCount val="1"/>
                <c:pt idx="0">
                  <c:v>Total</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Sheet1!$A$2:$A$6</c:f>
              <c:strCache>
                <c:ptCount val="5"/>
                <c:pt idx="0">
                  <c:v>Total</c:v>
                </c:pt>
                <c:pt idx="1">
                  <c:v>Poor</c:v>
                </c:pt>
                <c:pt idx="2">
                  <c:v>Low Income</c:v>
                </c:pt>
                <c:pt idx="3">
                  <c:v>Middle Income</c:v>
                </c:pt>
                <c:pt idx="4">
                  <c:v>High Income</c:v>
                </c:pt>
              </c:strCache>
            </c:strRef>
          </c:cat>
          <c:val>
            <c:numRef>
              <c:f>Sheet1!$B$2:$B$6</c:f>
              <c:numCache>
                <c:formatCode>General</c:formatCode>
                <c:ptCount val="5"/>
                <c:pt idx="0">
                  <c:v>23.8</c:v>
                </c:pt>
                <c:pt idx="1">
                  <c:v>24.2</c:v>
                </c:pt>
                <c:pt idx="2">
                  <c:v>22</c:v>
                </c:pt>
                <c:pt idx="3">
                  <c:v>22.2</c:v>
                </c:pt>
                <c:pt idx="4">
                  <c:v>26.6</c:v>
                </c:pt>
              </c:numCache>
            </c:numRef>
          </c:val>
        </c:ser>
        <c:ser>
          <c:idx val="1"/>
          <c:order val="1"/>
          <c:tx>
            <c:strRef>
              <c:f>Sheet1!$C$1</c:f>
              <c:strCache>
                <c:ptCount val="1"/>
                <c:pt idx="0">
                  <c:v>Male </c:v>
                </c:pt>
              </c:strCache>
            </c:strRef>
          </c:tx>
          <c:spPr>
            <a:solidFill>
              <a:srgbClr val="AABA0A"/>
            </a:solidFill>
          </c:spPr>
          <c:invertIfNegative val="0"/>
          <c:cat>
            <c:strRef>
              <c:f>Sheet1!$A$2:$A$6</c:f>
              <c:strCache>
                <c:ptCount val="5"/>
                <c:pt idx="0">
                  <c:v>Total</c:v>
                </c:pt>
                <c:pt idx="1">
                  <c:v>Poor</c:v>
                </c:pt>
                <c:pt idx="2">
                  <c:v>Low Income</c:v>
                </c:pt>
                <c:pt idx="3">
                  <c:v>Middle Income</c:v>
                </c:pt>
                <c:pt idx="4">
                  <c:v>High Income</c:v>
                </c:pt>
              </c:strCache>
            </c:strRef>
          </c:cat>
          <c:val>
            <c:numRef>
              <c:f>Sheet1!$C$2:$C$6</c:f>
              <c:numCache>
                <c:formatCode>General</c:formatCode>
                <c:ptCount val="5"/>
                <c:pt idx="0">
                  <c:v>6.6</c:v>
                </c:pt>
                <c:pt idx="1">
                  <c:v>9.6</c:v>
                </c:pt>
                <c:pt idx="2">
                  <c:v>5.5</c:v>
                </c:pt>
                <c:pt idx="3">
                  <c:v>6.5</c:v>
                </c:pt>
                <c:pt idx="4">
                  <c:v>5.4</c:v>
                </c:pt>
              </c:numCache>
            </c:numRef>
          </c:val>
        </c:ser>
        <c:ser>
          <c:idx val="2"/>
          <c:order val="2"/>
          <c:tx>
            <c:strRef>
              <c:f>Sheet1!$D$1</c:f>
              <c:strCache>
                <c:ptCount val="1"/>
                <c:pt idx="0">
                  <c:v>Female</c:v>
                </c:pt>
              </c:strCache>
            </c:strRef>
          </c:tx>
          <c:spPr>
            <a:solidFill>
              <a:sysClr val="window" lastClr="FFFFFF"/>
            </a:solidFill>
            <a:ln>
              <a:solidFill>
                <a:sysClr val="windowText" lastClr="000000"/>
              </a:solidFill>
            </a:ln>
          </c:spPr>
          <c:invertIfNegative val="0"/>
          <c:cat>
            <c:strRef>
              <c:f>Sheet1!$A$2:$A$6</c:f>
              <c:strCache>
                <c:ptCount val="5"/>
                <c:pt idx="0">
                  <c:v>Total</c:v>
                </c:pt>
                <c:pt idx="1">
                  <c:v>Poor</c:v>
                </c:pt>
                <c:pt idx="2">
                  <c:v>Low Income</c:v>
                </c:pt>
                <c:pt idx="3">
                  <c:v>Middle Income</c:v>
                </c:pt>
                <c:pt idx="4">
                  <c:v>High Income</c:v>
                </c:pt>
              </c:strCache>
            </c:strRef>
          </c:cat>
          <c:val>
            <c:numRef>
              <c:f>Sheet1!$D$2:$D$6</c:f>
              <c:numCache>
                <c:formatCode>General</c:formatCode>
                <c:ptCount val="5"/>
                <c:pt idx="0">
                  <c:v>41.6</c:v>
                </c:pt>
                <c:pt idx="1">
                  <c:v>38.6</c:v>
                </c:pt>
                <c:pt idx="2">
                  <c:v>39.4</c:v>
                </c:pt>
                <c:pt idx="3">
                  <c:v>39.299999999999997</c:v>
                </c:pt>
                <c:pt idx="4">
                  <c:v>49.7</c:v>
                </c:pt>
              </c:numCache>
            </c:numRef>
          </c:val>
        </c:ser>
        <c:dLbls>
          <c:showLegendKey val="0"/>
          <c:showVal val="0"/>
          <c:showCatName val="0"/>
          <c:showSerName val="0"/>
          <c:showPercent val="0"/>
          <c:showBubbleSize val="0"/>
        </c:dLbls>
        <c:gapWidth val="150"/>
        <c:axId val="108106880"/>
        <c:axId val="108108416"/>
      </c:barChart>
      <c:catAx>
        <c:axId val="108106880"/>
        <c:scaling>
          <c:orientation val="minMax"/>
        </c:scaling>
        <c:delete val="0"/>
        <c:axPos val="b"/>
        <c:minorGridlines>
          <c:spPr>
            <a:ln>
              <a:noFill/>
            </a:ln>
          </c:spPr>
        </c:minorGridlines>
        <c:majorTickMark val="out"/>
        <c:minorTickMark val="none"/>
        <c:tickLblPos val="nextTo"/>
        <c:txPr>
          <a:bodyPr rot="0"/>
          <a:lstStyle/>
          <a:p>
            <a:pPr>
              <a:defRPr sz="1600" b="0">
                <a:solidFill>
                  <a:schemeClr val="tx1"/>
                </a:solidFill>
                <a:latin typeface="Calibri" panose="020F0502020204030204" pitchFamily="34" charset="0"/>
              </a:defRPr>
            </a:pPr>
            <a:endParaRPr lang="en-US"/>
          </a:p>
        </c:txPr>
        <c:crossAx val="108108416"/>
        <c:crosses val="autoZero"/>
        <c:auto val="1"/>
        <c:lblAlgn val="ctr"/>
        <c:lblOffset val="100"/>
        <c:noMultiLvlLbl val="0"/>
      </c:catAx>
      <c:valAx>
        <c:axId val="108108416"/>
        <c:scaling>
          <c:orientation val="minMax"/>
          <c:max val="10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38950228443666762"/>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108106880"/>
        <c:crosses val="autoZero"/>
        <c:crossBetween val="between"/>
        <c:majorUnit val="10"/>
      </c:valAx>
    </c:plotArea>
    <c:legend>
      <c:legendPos val="t"/>
      <c:layout>
        <c:manualLayout>
          <c:xMode val="edge"/>
          <c:yMode val="edge"/>
          <c:x val="9.3525107710592775E-2"/>
          <c:y val="1.8517060367454078E-3"/>
          <c:w val="0.79233459614717971"/>
          <c:h val="9.6724081364829392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523573442208614"/>
          <c:y val="0.13543423428454421"/>
          <c:w val="0.81902376786235054"/>
          <c:h val="0.6902945310027736"/>
        </c:manualLayout>
      </c:layout>
      <c:lineChart>
        <c:grouping val="standard"/>
        <c:varyColors val="0"/>
        <c:ser>
          <c:idx val="3"/>
          <c:order val="0"/>
          <c:tx>
            <c:strRef>
              <c:f>Sheet1!$B$1</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Sheet1!$B$2:$B$12</c:f>
              <c:numCache>
                <c:formatCode>General</c:formatCode>
                <c:ptCount val="11"/>
                <c:pt idx="0">
                  <c:v>6.7</c:v>
                </c:pt>
                <c:pt idx="1">
                  <c:v>6.1</c:v>
                </c:pt>
                <c:pt idx="2">
                  <c:v>5.7</c:v>
                </c:pt>
                <c:pt idx="3">
                  <c:v>5.5</c:v>
                </c:pt>
                <c:pt idx="4">
                  <c:v>4.8</c:v>
                </c:pt>
                <c:pt idx="5">
                  <c:v>4.9000000000000004</c:v>
                </c:pt>
                <c:pt idx="6">
                  <c:v>4.4000000000000004</c:v>
                </c:pt>
                <c:pt idx="7">
                  <c:v>4.9000000000000004</c:v>
                </c:pt>
                <c:pt idx="8">
                  <c:v>4</c:v>
                </c:pt>
                <c:pt idx="9">
                  <c:v>3.8</c:v>
                </c:pt>
                <c:pt idx="10">
                  <c:v>3.7</c:v>
                </c:pt>
              </c:numCache>
            </c:numRef>
          </c:val>
          <c:smooth val="0"/>
        </c:ser>
        <c:ser>
          <c:idx val="0"/>
          <c:order val="1"/>
          <c:tx>
            <c:strRef>
              <c:f>Sheet1!$E$1</c:f>
              <c:strCache>
                <c:ptCount val="1"/>
                <c:pt idx="0">
                  <c:v>White</c:v>
                </c:pt>
              </c:strCache>
            </c:strRef>
          </c:tx>
          <c:spPr>
            <a:ln w="25400">
              <a:solidFill>
                <a:srgbClr val="0072C6"/>
              </a:solidFill>
            </a:ln>
          </c:spPr>
          <c:marker>
            <c:symbol val="square"/>
            <c:size val="7"/>
            <c:spPr>
              <a:solidFill>
                <a:srgbClr val="0072C6"/>
              </a:solidFill>
              <a:ln>
                <a:noFill/>
              </a:ln>
            </c:spPr>
          </c:marker>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Sheet1!$E$2:$E$12</c:f>
              <c:numCache>
                <c:formatCode>General</c:formatCode>
                <c:ptCount val="11"/>
                <c:pt idx="0">
                  <c:v>5.6</c:v>
                </c:pt>
                <c:pt idx="1">
                  <c:v>4.8</c:v>
                </c:pt>
                <c:pt idx="2">
                  <c:v>4.8</c:v>
                </c:pt>
                <c:pt idx="3">
                  <c:v>4.4000000000000004</c:v>
                </c:pt>
                <c:pt idx="4">
                  <c:v>4.2</c:v>
                </c:pt>
                <c:pt idx="5">
                  <c:v>4.2</c:v>
                </c:pt>
                <c:pt idx="6">
                  <c:v>4</c:v>
                </c:pt>
                <c:pt idx="7">
                  <c:v>3.6</c:v>
                </c:pt>
                <c:pt idx="8">
                  <c:v>3.1</c:v>
                </c:pt>
                <c:pt idx="9">
                  <c:v>2.7</c:v>
                </c:pt>
                <c:pt idx="10">
                  <c:v>3.3</c:v>
                </c:pt>
              </c:numCache>
            </c:numRef>
          </c:val>
          <c:smooth val="0"/>
        </c:ser>
        <c:ser>
          <c:idx val="2"/>
          <c:order val="2"/>
          <c:tx>
            <c:strRef>
              <c:f>Sheet1!$D$1</c:f>
              <c:strCache>
                <c:ptCount val="1"/>
                <c:pt idx="0">
                  <c:v>Black</c:v>
                </c:pt>
              </c:strCache>
            </c:strRef>
          </c:tx>
          <c:spPr>
            <a:ln w="25400">
              <a:solidFill>
                <a:srgbClr val="AABA0A"/>
              </a:solidFill>
            </a:ln>
          </c:spPr>
          <c:marker>
            <c:symbol val="triangle"/>
            <c:size val="9"/>
            <c:spPr>
              <a:solidFill>
                <a:srgbClr val="AABA0A"/>
              </a:solidFill>
              <a:ln>
                <a:noFill/>
              </a:ln>
            </c:spPr>
          </c:marker>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Sheet1!$D$2:$D$12</c:f>
              <c:numCache>
                <c:formatCode>General</c:formatCode>
                <c:ptCount val="11"/>
                <c:pt idx="0">
                  <c:v>7.1</c:v>
                </c:pt>
                <c:pt idx="1">
                  <c:v>7.5</c:v>
                </c:pt>
                <c:pt idx="2">
                  <c:v>6.3</c:v>
                </c:pt>
                <c:pt idx="3">
                  <c:v>5.7</c:v>
                </c:pt>
                <c:pt idx="4">
                  <c:v>4.8</c:v>
                </c:pt>
                <c:pt idx="5">
                  <c:v>5.0999999999999996</c:v>
                </c:pt>
                <c:pt idx="6">
                  <c:v>4</c:v>
                </c:pt>
                <c:pt idx="7">
                  <c:v>5.0999999999999996</c:v>
                </c:pt>
                <c:pt idx="8">
                  <c:v>4.3</c:v>
                </c:pt>
                <c:pt idx="9">
                  <c:v>5.2</c:v>
                </c:pt>
                <c:pt idx="10">
                  <c:v>4.0999999999999996</c:v>
                </c:pt>
              </c:numCache>
            </c:numRef>
          </c:val>
          <c:smooth val="0"/>
        </c:ser>
        <c:ser>
          <c:idx val="1"/>
          <c:order val="3"/>
          <c:tx>
            <c:strRef>
              <c:f>Sheet1!$C$1</c:f>
              <c:strCache>
                <c:ptCount val="1"/>
                <c:pt idx="0">
                  <c:v>Hispanic</c:v>
                </c:pt>
              </c:strCache>
            </c:strRef>
          </c:tx>
          <c:spPr>
            <a:ln w="34925">
              <a:solidFill>
                <a:srgbClr val="7BA8DF"/>
              </a:solidFill>
            </a:ln>
          </c:spPr>
          <c:marker>
            <c:symbol val="diamond"/>
            <c:size val="9"/>
            <c:spPr>
              <a:solidFill>
                <a:srgbClr val="7BA8DF"/>
              </a:solidFill>
              <a:ln>
                <a:noFill/>
              </a:ln>
            </c:spPr>
          </c:marker>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Sheet1!$C$2:$C$12</c:f>
              <c:numCache>
                <c:formatCode>General</c:formatCode>
                <c:ptCount val="11"/>
                <c:pt idx="0">
                  <c:v>10.199999999999999</c:v>
                </c:pt>
                <c:pt idx="1">
                  <c:v>8.4</c:v>
                </c:pt>
                <c:pt idx="2">
                  <c:v>7.9</c:v>
                </c:pt>
                <c:pt idx="3">
                  <c:v>8.8000000000000007</c:v>
                </c:pt>
                <c:pt idx="4">
                  <c:v>7</c:v>
                </c:pt>
                <c:pt idx="5">
                  <c:v>6.8</c:v>
                </c:pt>
                <c:pt idx="6">
                  <c:v>5.8</c:v>
                </c:pt>
                <c:pt idx="7">
                  <c:v>7.4</c:v>
                </c:pt>
                <c:pt idx="8">
                  <c:v>5.9</c:v>
                </c:pt>
                <c:pt idx="9">
                  <c:v>5.0999999999999996</c:v>
                </c:pt>
                <c:pt idx="10">
                  <c:v>4.8</c:v>
                </c:pt>
              </c:numCache>
            </c:numRef>
          </c:val>
          <c:smooth val="0"/>
        </c:ser>
        <c:dLbls>
          <c:showLegendKey val="0"/>
          <c:showVal val="0"/>
          <c:showCatName val="0"/>
          <c:showSerName val="0"/>
          <c:showPercent val="0"/>
          <c:showBubbleSize val="0"/>
        </c:dLbls>
        <c:marker val="1"/>
        <c:smooth val="0"/>
        <c:axId val="108291968"/>
        <c:axId val="108302336"/>
      </c:lineChart>
      <c:catAx>
        <c:axId val="108291968"/>
        <c:scaling>
          <c:orientation val="minMax"/>
        </c:scaling>
        <c:delete val="0"/>
        <c:axPos val="b"/>
        <c:numFmt formatCode="General" sourceLinked="1"/>
        <c:majorTickMark val="out"/>
        <c:minorTickMark val="none"/>
        <c:tickLblPos val="nextTo"/>
        <c:txPr>
          <a:bodyPr rot="-3180000"/>
          <a:lstStyle/>
          <a:p>
            <a:pPr>
              <a:defRPr sz="1600" b="0" baseline="0">
                <a:latin typeface="Calibri" panose="020F0502020204030204" pitchFamily="34" charset="0"/>
              </a:defRPr>
            </a:pPr>
            <a:endParaRPr lang="en-US"/>
          </a:p>
        </c:txPr>
        <c:crossAx val="108302336"/>
        <c:crosses val="autoZero"/>
        <c:auto val="1"/>
        <c:lblAlgn val="ctr"/>
        <c:lblOffset val="100"/>
        <c:noMultiLvlLbl val="0"/>
      </c:catAx>
      <c:valAx>
        <c:axId val="108302336"/>
        <c:scaling>
          <c:orientation val="minMax"/>
          <c:max val="25"/>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8695807970812157"/>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08291968"/>
        <c:crosses val="autoZero"/>
        <c:crossBetween val="between"/>
        <c:majorUnit val="5"/>
      </c:valAx>
    </c:plotArea>
    <c:legend>
      <c:legendPos val="t"/>
      <c:layout>
        <c:manualLayout>
          <c:xMode val="edge"/>
          <c:yMode val="edge"/>
          <c:x val="5.4495864903679483E-2"/>
          <c:y val="1.0032854935686231E-2"/>
          <c:w val="0.92337740801267776"/>
          <c:h val="9.2651151318851099E-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523573442208614"/>
          <c:y val="0.13543423428454421"/>
          <c:w val="0.81902376786235054"/>
          <c:h val="0.6902945310027736"/>
        </c:manualLayout>
      </c:layout>
      <c:lineChart>
        <c:grouping val="standard"/>
        <c:varyColors val="0"/>
        <c:ser>
          <c:idx val="3"/>
          <c:order val="0"/>
          <c:tx>
            <c:strRef>
              <c:f>Sheet1!$B$1</c:f>
              <c:strCache>
                <c:ptCount val="1"/>
                <c:pt idx="0">
                  <c:v>Any Private</c:v>
                </c:pt>
              </c:strCache>
            </c:strRef>
          </c:tx>
          <c:spPr>
            <a:ln w="25400">
              <a:solidFill>
                <a:sysClr val="windowText" lastClr="000000"/>
              </a:solidFill>
            </a:ln>
          </c:spPr>
          <c:marker>
            <c:symbol val="circle"/>
            <c:size val="7"/>
            <c:spPr>
              <a:solidFill>
                <a:sysClr val="windowText" lastClr="000000"/>
              </a:solidFill>
              <a:ln>
                <a:noFill/>
              </a:ln>
            </c:spPr>
          </c:marker>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Sheet1!$B$2:$B$12</c:f>
              <c:numCache>
                <c:formatCode>General</c:formatCode>
                <c:ptCount val="11"/>
                <c:pt idx="0">
                  <c:v>5.3</c:v>
                </c:pt>
                <c:pt idx="1">
                  <c:v>4.7</c:v>
                </c:pt>
                <c:pt idx="2">
                  <c:v>4.0999999999999996</c:v>
                </c:pt>
                <c:pt idx="3">
                  <c:v>4</c:v>
                </c:pt>
                <c:pt idx="4">
                  <c:v>3.5</c:v>
                </c:pt>
                <c:pt idx="5">
                  <c:v>4</c:v>
                </c:pt>
                <c:pt idx="6">
                  <c:v>3.3</c:v>
                </c:pt>
                <c:pt idx="7">
                  <c:v>3.6</c:v>
                </c:pt>
                <c:pt idx="8">
                  <c:v>2.4</c:v>
                </c:pt>
                <c:pt idx="9">
                  <c:v>2.5</c:v>
                </c:pt>
                <c:pt idx="10">
                  <c:v>2.2999999999999998</c:v>
                </c:pt>
              </c:numCache>
            </c:numRef>
          </c:val>
          <c:smooth val="0"/>
        </c:ser>
        <c:ser>
          <c:idx val="0"/>
          <c:order val="1"/>
          <c:tx>
            <c:strRef>
              <c:f>Sheet1!$C$1</c:f>
              <c:strCache>
                <c:ptCount val="1"/>
                <c:pt idx="0">
                  <c:v>Public Only</c:v>
                </c:pt>
              </c:strCache>
            </c:strRef>
          </c:tx>
          <c:spPr>
            <a:ln w="25400">
              <a:solidFill>
                <a:srgbClr val="0072C6"/>
              </a:solidFill>
            </a:ln>
          </c:spPr>
          <c:marker>
            <c:symbol val="square"/>
            <c:size val="7"/>
            <c:spPr>
              <a:solidFill>
                <a:srgbClr val="0072C6"/>
              </a:solidFill>
              <a:ln>
                <a:noFill/>
              </a:ln>
            </c:spPr>
          </c:marker>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Sheet1!$C$2:$C$12</c:f>
              <c:numCache>
                <c:formatCode>General</c:formatCode>
                <c:ptCount val="11"/>
                <c:pt idx="0">
                  <c:v>10.6</c:v>
                </c:pt>
                <c:pt idx="1">
                  <c:v>9.4</c:v>
                </c:pt>
                <c:pt idx="2">
                  <c:v>8.8000000000000007</c:v>
                </c:pt>
                <c:pt idx="3">
                  <c:v>8.6</c:v>
                </c:pt>
                <c:pt idx="4">
                  <c:v>7.7</c:v>
                </c:pt>
                <c:pt idx="5">
                  <c:v>6.5</c:v>
                </c:pt>
                <c:pt idx="6">
                  <c:v>6.5</c:v>
                </c:pt>
                <c:pt idx="7">
                  <c:v>7.5</c:v>
                </c:pt>
                <c:pt idx="8">
                  <c:v>6.6</c:v>
                </c:pt>
                <c:pt idx="9">
                  <c:v>6</c:v>
                </c:pt>
                <c:pt idx="10">
                  <c:v>5.9</c:v>
                </c:pt>
              </c:numCache>
            </c:numRef>
          </c:val>
          <c:smooth val="0"/>
        </c:ser>
        <c:ser>
          <c:idx val="2"/>
          <c:order val="2"/>
          <c:tx>
            <c:strRef>
              <c:f>Sheet1!$D$1</c:f>
              <c:strCache>
                <c:ptCount val="1"/>
                <c:pt idx="0">
                  <c:v>Uninsured</c:v>
                </c:pt>
              </c:strCache>
            </c:strRef>
          </c:tx>
          <c:spPr>
            <a:ln w="25400">
              <a:solidFill>
                <a:srgbClr val="AABA0A"/>
              </a:solidFill>
            </a:ln>
          </c:spPr>
          <c:marker>
            <c:symbol val="triangle"/>
            <c:size val="9"/>
            <c:spPr>
              <a:solidFill>
                <a:srgbClr val="AABA0A"/>
              </a:solidFill>
              <a:ln>
                <a:noFill/>
              </a:ln>
            </c:spPr>
          </c:marker>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Sheet1!$D$2:$D$12</c:f>
              <c:numCache>
                <c:formatCode>General</c:formatCode>
                <c:ptCount val="11"/>
                <c:pt idx="0">
                  <c:v>7.3</c:v>
                </c:pt>
                <c:pt idx="1">
                  <c:v>6.4</c:v>
                </c:pt>
                <c:pt idx="2">
                  <c:v>9.5</c:v>
                </c:pt>
                <c:pt idx="3">
                  <c:v>7.2</c:v>
                </c:pt>
                <c:pt idx="4">
                  <c:v>5.7</c:v>
                </c:pt>
                <c:pt idx="5">
                  <c:v>7.2</c:v>
                </c:pt>
                <c:pt idx="6">
                  <c:v>6.3</c:v>
                </c:pt>
                <c:pt idx="7">
                  <c:v>4.4000000000000004</c:v>
                </c:pt>
                <c:pt idx="8">
                  <c:v>5.6</c:v>
                </c:pt>
                <c:pt idx="9">
                  <c:v>3.2</c:v>
                </c:pt>
                <c:pt idx="10">
                  <c:v>4.5</c:v>
                </c:pt>
              </c:numCache>
            </c:numRef>
          </c:val>
          <c:smooth val="0"/>
        </c:ser>
        <c:dLbls>
          <c:showLegendKey val="0"/>
          <c:showVal val="0"/>
          <c:showCatName val="0"/>
          <c:showSerName val="0"/>
          <c:showPercent val="0"/>
          <c:showBubbleSize val="0"/>
        </c:dLbls>
        <c:marker val="1"/>
        <c:smooth val="0"/>
        <c:axId val="108250624"/>
        <c:axId val="108252160"/>
      </c:lineChart>
      <c:catAx>
        <c:axId val="108250624"/>
        <c:scaling>
          <c:orientation val="minMax"/>
        </c:scaling>
        <c:delete val="0"/>
        <c:axPos val="b"/>
        <c:numFmt formatCode="General" sourceLinked="1"/>
        <c:majorTickMark val="out"/>
        <c:minorTickMark val="none"/>
        <c:tickLblPos val="nextTo"/>
        <c:txPr>
          <a:bodyPr rot="-3180000"/>
          <a:lstStyle/>
          <a:p>
            <a:pPr>
              <a:defRPr sz="1600" b="0" baseline="0">
                <a:latin typeface="Calibri" panose="020F0502020204030204" pitchFamily="34" charset="0"/>
              </a:defRPr>
            </a:pPr>
            <a:endParaRPr lang="en-US"/>
          </a:p>
        </c:txPr>
        <c:crossAx val="108252160"/>
        <c:crosses val="autoZero"/>
        <c:auto val="1"/>
        <c:lblAlgn val="ctr"/>
        <c:lblOffset val="100"/>
        <c:noMultiLvlLbl val="0"/>
      </c:catAx>
      <c:valAx>
        <c:axId val="108252160"/>
        <c:scaling>
          <c:orientation val="minMax"/>
          <c:max val="25"/>
          <c:min val="0"/>
        </c:scaling>
        <c:delete val="0"/>
        <c:axPos val="l"/>
        <c:majorGridlines/>
        <c:title>
          <c:tx>
            <c:rich>
              <a:bodyPr rot="-5400000" vert="horz"/>
              <a:lstStyle/>
              <a:p>
                <a:pPr>
                  <a:defRPr sz="1600" baseline="0">
                    <a:latin typeface="Calibri" panose="020F0502020204030204" pitchFamily="34" charset="0"/>
                  </a:defRPr>
                </a:pPr>
                <a:r>
                  <a:rPr lang="en-US" dirty="0" smtClean="0"/>
                  <a:t>Percen</a:t>
                </a:r>
                <a:r>
                  <a:rPr lang="en-US" baseline="0" dirty="0" smtClean="0"/>
                  <a:t>t</a:t>
                </a:r>
                <a:endParaRPr lang="en-US" dirty="0"/>
              </a:p>
            </c:rich>
          </c:tx>
          <c:layout>
            <c:manualLayout>
              <c:xMode val="edge"/>
              <c:yMode val="edge"/>
              <c:x val="0"/>
              <c:y val="0.38400299696580481"/>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08250624"/>
        <c:crosses val="autoZero"/>
        <c:crossBetween val="between"/>
        <c:majorUnit val="5"/>
      </c:valAx>
    </c:plotArea>
    <c:legend>
      <c:legendPos val="t"/>
      <c:layout>
        <c:manualLayout>
          <c:xMode val="edge"/>
          <c:yMode val="edge"/>
          <c:x val="5.4495864903679483E-2"/>
          <c:y val="1.0032854935686231E-2"/>
          <c:w val="0.92337740801267776"/>
          <c:h val="9.2651151318851099E-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1046090829555398"/>
          <c:y val="0.11770363450331421"/>
          <c:w val="0.85822450224025026"/>
          <c:h val="0.77916562513019205"/>
        </c:manualLayout>
      </c:layout>
      <c:lineChart>
        <c:grouping val="standard"/>
        <c:varyColors val="0"/>
        <c:ser>
          <c:idx val="3"/>
          <c:order val="0"/>
          <c:tx>
            <c:strRef>
              <c:f>Sheet1!$G$1</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numRef>
              <c:f>Sheet1!$A$2:$A$10</c:f>
              <c:numCache>
                <c:formatCode>General</c:formatCode>
                <c:ptCount val="9"/>
                <c:pt idx="0">
                  <c:v>2004</c:v>
                </c:pt>
                <c:pt idx="1">
                  <c:v>2005</c:v>
                </c:pt>
                <c:pt idx="2">
                  <c:v>2006</c:v>
                </c:pt>
                <c:pt idx="3">
                  <c:v>2007</c:v>
                </c:pt>
                <c:pt idx="4">
                  <c:v>2008</c:v>
                </c:pt>
                <c:pt idx="5">
                  <c:v>2009</c:v>
                </c:pt>
                <c:pt idx="6">
                  <c:v>2010</c:v>
                </c:pt>
                <c:pt idx="7">
                  <c:v>2011</c:v>
                </c:pt>
                <c:pt idx="8">
                  <c:v>2012</c:v>
                </c:pt>
              </c:numCache>
            </c:numRef>
          </c:cat>
          <c:val>
            <c:numRef>
              <c:f>Sheet1!$G$2:$G$10</c:f>
              <c:numCache>
                <c:formatCode>0.00</c:formatCode>
                <c:ptCount val="9"/>
                <c:pt idx="0">
                  <c:v>2.64</c:v>
                </c:pt>
                <c:pt idx="1">
                  <c:v>2.36</c:v>
                </c:pt>
                <c:pt idx="2">
                  <c:v>2.23</c:v>
                </c:pt>
                <c:pt idx="3">
                  <c:v>2.33</c:v>
                </c:pt>
                <c:pt idx="4">
                  <c:v>2.2999999999999998</c:v>
                </c:pt>
                <c:pt idx="5">
                  <c:v>2.16</c:v>
                </c:pt>
                <c:pt idx="6">
                  <c:v>2.12</c:v>
                </c:pt>
                <c:pt idx="7">
                  <c:v>2</c:v>
                </c:pt>
                <c:pt idx="8">
                  <c:v>1.91</c:v>
                </c:pt>
              </c:numCache>
            </c:numRef>
          </c:val>
          <c:smooth val="0"/>
        </c:ser>
        <c:ser>
          <c:idx val="0"/>
          <c:order val="1"/>
          <c:tx>
            <c:strRef>
              <c:f>Sheet1!$C$1</c:f>
              <c:strCache>
                <c:ptCount val="1"/>
                <c:pt idx="0">
                  <c:v>White</c:v>
                </c:pt>
              </c:strCache>
            </c:strRef>
          </c:tx>
          <c:spPr>
            <a:ln w="25400">
              <a:solidFill>
                <a:srgbClr val="0072C6"/>
              </a:solidFill>
            </a:ln>
          </c:spPr>
          <c:marker>
            <c:symbol val="square"/>
            <c:size val="7"/>
            <c:spPr>
              <a:solidFill>
                <a:srgbClr val="0072C6"/>
              </a:solidFill>
              <a:ln>
                <a:noFill/>
              </a:ln>
            </c:spPr>
          </c:marker>
          <c:cat>
            <c:numRef>
              <c:f>Sheet1!$A$2:$A$10</c:f>
              <c:numCache>
                <c:formatCode>General</c:formatCode>
                <c:ptCount val="9"/>
                <c:pt idx="0">
                  <c:v>2004</c:v>
                </c:pt>
                <c:pt idx="1">
                  <c:v>2005</c:v>
                </c:pt>
                <c:pt idx="2">
                  <c:v>2006</c:v>
                </c:pt>
                <c:pt idx="3">
                  <c:v>2007</c:v>
                </c:pt>
                <c:pt idx="4">
                  <c:v>2008</c:v>
                </c:pt>
                <c:pt idx="5">
                  <c:v>2009</c:v>
                </c:pt>
                <c:pt idx="6">
                  <c:v>2010</c:v>
                </c:pt>
                <c:pt idx="7">
                  <c:v>2011</c:v>
                </c:pt>
                <c:pt idx="8">
                  <c:v>2012</c:v>
                </c:pt>
              </c:numCache>
            </c:numRef>
          </c:cat>
          <c:val>
            <c:numRef>
              <c:f>Sheet1!$C$2:$C$10</c:f>
              <c:numCache>
                <c:formatCode>0.00</c:formatCode>
                <c:ptCount val="9"/>
                <c:pt idx="0">
                  <c:v>2.79</c:v>
                </c:pt>
                <c:pt idx="1">
                  <c:v>2.57</c:v>
                </c:pt>
                <c:pt idx="2">
                  <c:v>2.4700000000000002</c:v>
                </c:pt>
                <c:pt idx="3">
                  <c:v>2.65</c:v>
                </c:pt>
                <c:pt idx="4">
                  <c:v>2.5499999999999998</c:v>
                </c:pt>
                <c:pt idx="5">
                  <c:v>2.4500000000000002</c:v>
                </c:pt>
                <c:pt idx="6">
                  <c:v>2.25</c:v>
                </c:pt>
                <c:pt idx="7">
                  <c:v>2.12</c:v>
                </c:pt>
                <c:pt idx="8">
                  <c:v>2.09</c:v>
                </c:pt>
              </c:numCache>
            </c:numRef>
          </c:val>
          <c:smooth val="0"/>
        </c:ser>
        <c:ser>
          <c:idx val="2"/>
          <c:order val="2"/>
          <c:tx>
            <c:strRef>
              <c:f>Sheet1!$D$1</c:f>
              <c:strCache>
                <c:ptCount val="1"/>
                <c:pt idx="0">
                  <c:v>Black</c:v>
                </c:pt>
              </c:strCache>
            </c:strRef>
          </c:tx>
          <c:spPr>
            <a:ln w="25400">
              <a:solidFill>
                <a:srgbClr val="AABA0A"/>
              </a:solidFill>
            </a:ln>
          </c:spPr>
          <c:marker>
            <c:symbol val="triangle"/>
            <c:size val="9"/>
            <c:spPr>
              <a:solidFill>
                <a:srgbClr val="AABA0A"/>
              </a:solidFill>
              <a:ln>
                <a:noFill/>
              </a:ln>
            </c:spPr>
          </c:marker>
          <c:cat>
            <c:numRef>
              <c:f>Sheet1!$A$2:$A$10</c:f>
              <c:numCache>
                <c:formatCode>General</c:formatCode>
                <c:ptCount val="9"/>
                <c:pt idx="0">
                  <c:v>2004</c:v>
                </c:pt>
                <c:pt idx="1">
                  <c:v>2005</c:v>
                </c:pt>
                <c:pt idx="2">
                  <c:v>2006</c:v>
                </c:pt>
                <c:pt idx="3">
                  <c:v>2007</c:v>
                </c:pt>
                <c:pt idx="4">
                  <c:v>2008</c:v>
                </c:pt>
                <c:pt idx="5">
                  <c:v>2009</c:v>
                </c:pt>
                <c:pt idx="6">
                  <c:v>2010</c:v>
                </c:pt>
                <c:pt idx="7">
                  <c:v>2011</c:v>
                </c:pt>
                <c:pt idx="8">
                  <c:v>2012</c:v>
                </c:pt>
              </c:numCache>
            </c:numRef>
          </c:cat>
          <c:val>
            <c:numRef>
              <c:f>Sheet1!$D$2:$D$10</c:f>
              <c:numCache>
                <c:formatCode>0.00</c:formatCode>
                <c:ptCount val="9"/>
                <c:pt idx="0">
                  <c:v>2.92</c:v>
                </c:pt>
                <c:pt idx="1">
                  <c:v>2.2000000000000002</c:v>
                </c:pt>
                <c:pt idx="2">
                  <c:v>2.0099999999999998</c:v>
                </c:pt>
                <c:pt idx="3">
                  <c:v>1.86</c:v>
                </c:pt>
                <c:pt idx="4">
                  <c:v>1.97</c:v>
                </c:pt>
                <c:pt idx="5">
                  <c:v>1.82</c:v>
                </c:pt>
                <c:pt idx="6">
                  <c:v>2.09</c:v>
                </c:pt>
                <c:pt idx="7">
                  <c:v>1.8</c:v>
                </c:pt>
                <c:pt idx="8">
                  <c:v>1.74</c:v>
                </c:pt>
              </c:numCache>
            </c:numRef>
          </c:val>
          <c:smooth val="0"/>
        </c:ser>
        <c:ser>
          <c:idx val="1"/>
          <c:order val="3"/>
          <c:tx>
            <c:strRef>
              <c:f>Sheet1!$B$1</c:f>
              <c:strCache>
                <c:ptCount val="1"/>
                <c:pt idx="0">
                  <c:v>Total </c:v>
                </c:pt>
              </c:strCache>
            </c:strRef>
          </c:tx>
          <c:spPr>
            <a:ln w="34925">
              <a:solidFill>
                <a:srgbClr val="7BA8DF"/>
              </a:solidFill>
            </a:ln>
          </c:spPr>
          <c:marker>
            <c:symbol val="diamond"/>
            <c:size val="9"/>
            <c:spPr>
              <a:solidFill>
                <a:srgbClr val="7BA8DF"/>
              </a:solidFill>
              <a:ln>
                <a:noFill/>
              </a:ln>
            </c:spPr>
          </c:marker>
          <c:cat>
            <c:numRef>
              <c:f>Sheet1!$A$2:$A$10</c:f>
              <c:numCache>
                <c:formatCode>General</c:formatCode>
                <c:ptCount val="9"/>
                <c:pt idx="0">
                  <c:v>2004</c:v>
                </c:pt>
                <c:pt idx="1">
                  <c:v>2005</c:v>
                </c:pt>
                <c:pt idx="2">
                  <c:v>2006</c:v>
                </c:pt>
                <c:pt idx="3">
                  <c:v>2007</c:v>
                </c:pt>
                <c:pt idx="4">
                  <c:v>2008</c:v>
                </c:pt>
                <c:pt idx="5">
                  <c:v>2009</c:v>
                </c:pt>
                <c:pt idx="6">
                  <c:v>2010</c:v>
                </c:pt>
                <c:pt idx="7">
                  <c:v>2011</c:v>
                </c:pt>
                <c:pt idx="8">
                  <c:v>2012</c:v>
                </c:pt>
              </c:numCache>
            </c:numRef>
          </c:cat>
          <c:val>
            <c:numRef>
              <c:f>Sheet1!$B$2:$B$10</c:f>
            </c:numRef>
          </c:val>
          <c:smooth val="0"/>
        </c:ser>
        <c:ser>
          <c:idx val="4"/>
          <c:order val="4"/>
          <c:tx>
            <c:strRef>
              <c:f>Sheet1!$E$1</c:f>
              <c:strCache>
                <c:ptCount val="1"/>
                <c:pt idx="0">
                  <c:v>API</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numRef>
              <c:f>Sheet1!$A$2:$A$10</c:f>
              <c:numCache>
                <c:formatCode>General</c:formatCode>
                <c:ptCount val="9"/>
                <c:pt idx="0">
                  <c:v>2004</c:v>
                </c:pt>
                <c:pt idx="1">
                  <c:v>2005</c:v>
                </c:pt>
                <c:pt idx="2">
                  <c:v>2006</c:v>
                </c:pt>
                <c:pt idx="3">
                  <c:v>2007</c:v>
                </c:pt>
                <c:pt idx="4">
                  <c:v>2008</c:v>
                </c:pt>
                <c:pt idx="5">
                  <c:v>2009</c:v>
                </c:pt>
                <c:pt idx="6">
                  <c:v>2010</c:v>
                </c:pt>
                <c:pt idx="7">
                  <c:v>2011</c:v>
                </c:pt>
                <c:pt idx="8">
                  <c:v>2012</c:v>
                </c:pt>
              </c:numCache>
            </c:numRef>
          </c:cat>
          <c:val>
            <c:numRef>
              <c:f>Sheet1!$E$2:$E$10</c:f>
              <c:numCache>
                <c:formatCode>0.00</c:formatCode>
                <c:ptCount val="9"/>
                <c:pt idx="0">
                  <c:v>2.59</c:v>
                </c:pt>
                <c:pt idx="1">
                  <c:v>2.79</c:v>
                </c:pt>
                <c:pt idx="2">
                  <c:v>2.0099999999999998</c:v>
                </c:pt>
                <c:pt idx="3">
                  <c:v>2.71</c:v>
                </c:pt>
                <c:pt idx="4">
                  <c:v>2.41</c:v>
                </c:pt>
                <c:pt idx="5">
                  <c:v>2.2400000000000002</c:v>
                </c:pt>
                <c:pt idx="6">
                  <c:v>2.34</c:v>
                </c:pt>
                <c:pt idx="7">
                  <c:v>1.89</c:v>
                </c:pt>
                <c:pt idx="8">
                  <c:v>1.76</c:v>
                </c:pt>
              </c:numCache>
            </c:numRef>
          </c:val>
          <c:smooth val="0"/>
        </c:ser>
        <c:ser>
          <c:idx val="5"/>
          <c:order val="5"/>
          <c:tx>
            <c:strRef>
              <c:f>Sheet1!$F$1</c:f>
              <c:strCache>
                <c:ptCount val="1"/>
                <c:pt idx="0">
                  <c:v>Hispanic</c:v>
                </c:pt>
              </c:strCache>
            </c:strRef>
          </c:tx>
          <c:spPr>
            <a:ln>
              <a:solidFill>
                <a:srgbClr val="EEECE1">
                  <a:lumMod val="50000"/>
                </a:srgbClr>
              </a:solidFill>
            </a:ln>
          </c:spPr>
          <c:marker>
            <c:symbol val="plus"/>
            <c:size val="7"/>
            <c:spPr>
              <a:noFill/>
              <a:ln>
                <a:solidFill>
                  <a:srgbClr val="EEECE1">
                    <a:lumMod val="50000"/>
                  </a:srgbClr>
                </a:solidFill>
              </a:ln>
            </c:spPr>
          </c:marker>
          <c:cat>
            <c:numRef>
              <c:f>Sheet1!$A$2:$A$10</c:f>
              <c:numCache>
                <c:formatCode>General</c:formatCode>
                <c:ptCount val="9"/>
                <c:pt idx="0">
                  <c:v>2004</c:v>
                </c:pt>
                <c:pt idx="1">
                  <c:v>2005</c:v>
                </c:pt>
                <c:pt idx="2">
                  <c:v>2006</c:v>
                </c:pt>
                <c:pt idx="3">
                  <c:v>2007</c:v>
                </c:pt>
                <c:pt idx="4">
                  <c:v>2008</c:v>
                </c:pt>
                <c:pt idx="5">
                  <c:v>2009</c:v>
                </c:pt>
                <c:pt idx="6">
                  <c:v>2010</c:v>
                </c:pt>
                <c:pt idx="7">
                  <c:v>2011</c:v>
                </c:pt>
                <c:pt idx="8">
                  <c:v>2012</c:v>
                </c:pt>
              </c:numCache>
            </c:numRef>
          </c:cat>
          <c:val>
            <c:numRef>
              <c:f>Sheet1!$F$2:$F$10</c:f>
              <c:numCache>
                <c:formatCode>0.00</c:formatCode>
                <c:ptCount val="9"/>
                <c:pt idx="0">
                  <c:v>2.0499999999999998</c:v>
                </c:pt>
                <c:pt idx="1">
                  <c:v>1.85</c:v>
                </c:pt>
                <c:pt idx="2">
                  <c:v>1.85</c:v>
                </c:pt>
                <c:pt idx="3">
                  <c:v>1.84</c:v>
                </c:pt>
                <c:pt idx="4">
                  <c:v>1.94</c:v>
                </c:pt>
                <c:pt idx="5">
                  <c:v>1.7</c:v>
                </c:pt>
                <c:pt idx="6">
                  <c:v>1.82</c:v>
                </c:pt>
                <c:pt idx="7">
                  <c:v>1.87</c:v>
                </c:pt>
                <c:pt idx="8">
                  <c:v>1.56</c:v>
                </c:pt>
              </c:numCache>
            </c:numRef>
          </c:val>
          <c:smooth val="0"/>
        </c:ser>
        <c:dLbls>
          <c:showLegendKey val="0"/>
          <c:showVal val="0"/>
          <c:showCatName val="0"/>
          <c:showSerName val="0"/>
          <c:showPercent val="0"/>
          <c:showBubbleSize val="0"/>
        </c:dLbls>
        <c:marker val="1"/>
        <c:smooth val="0"/>
        <c:axId val="108933120"/>
        <c:axId val="109181568"/>
      </c:lineChart>
      <c:catAx>
        <c:axId val="108933120"/>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109181568"/>
        <c:crosses val="autoZero"/>
        <c:auto val="1"/>
        <c:lblAlgn val="ctr"/>
        <c:lblOffset val="100"/>
        <c:noMultiLvlLbl val="0"/>
      </c:catAx>
      <c:valAx>
        <c:axId val="109181568"/>
        <c:scaling>
          <c:orientation val="minMax"/>
          <c:max val="5"/>
          <c:min val="0"/>
        </c:scaling>
        <c:delete val="0"/>
        <c:axPos val="l"/>
        <c:majorGridlines/>
        <c:title>
          <c:tx>
            <c:rich>
              <a:bodyPr rot="-5400000" vert="horz"/>
              <a:lstStyle/>
              <a:p>
                <a:pPr>
                  <a:defRPr sz="1600" baseline="0">
                    <a:latin typeface="Calibri" panose="020F0502020204030204" pitchFamily="34" charset="0"/>
                  </a:defRPr>
                </a:pPr>
                <a:r>
                  <a:rPr lang="en-US" dirty="0" smtClean="0"/>
                  <a:t>Rate</a:t>
                </a:r>
                <a:r>
                  <a:rPr lang="en-US" baseline="0" dirty="0" smtClean="0"/>
                  <a:t> per 1,000 Live Births</a:t>
                </a:r>
                <a:endParaRPr lang="en-US" dirty="0"/>
              </a:p>
            </c:rich>
          </c:tx>
          <c:layout>
            <c:manualLayout>
              <c:xMode val="edge"/>
              <c:yMode val="edge"/>
              <c:x val="6.1728395061728392E-3"/>
              <c:y val="0.21640758446860808"/>
            </c:manualLayout>
          </c:layout>
          <c:overlay val="0"/>
        </c:title>
        <c:numFmt formatCode="0.0" sourceLinked="0"/>
        <c:majorTickMark val="out"/>
        <c:minorTickMark val="none"/>
        <c:tickLblPos val="nextTo"/>
        <c:txPr>
          <a:bodyPr/>
          <a:lstStyle/>
          <a:p>
            <a:pPr>
              <a:defRPr sz="1600" b="0" baseline="0">
                <a:latin typeface="Calibri" panose="020F0502020204030204" pitchFamily="34" charset="0"/>
              </a:defRPr>
            </a:pPr>
            <a:endParaRPr lang="en-US"/>
          </a:p>
        </c:txPr>
        <c:crossAx val="108933120"/>
        <c:crosses val="autoZero"/>
        <c:crossBetween val="between"/>
        <c:majorUnit val="0.5"/>
      </c:valAx>
    </c:plotArea>
    <c:legend>
      <c:legendPos val="t"/>
      <c:layout>
        <c:manualLayout>
          <c:xMode val="edge"/>
          <c:yMode val="edge"/>
          <c:x val="5.4495864903679483E-2"/>
          <c:y val="1.1675185338674747E-3"/>
          <c:w val="0.92337740801267776"/>
          <c:h val="9.1595581802274714E-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8417711674929524"/>
          <c:y val="4.8044619422572168E-2"/>
          <c:w val="0.80036210751433845"/>
          <c:h val="0.79705331972392324"/>
        </c:manualLayout>
      </c:layout>
      <c:barChart>
        <c:barDir val="col"/>
        <c:grouping val="clustered"/>
        <c:varyColors val="0"/>
        <c:ser>
          <c:idx val="0"/>
          <c:order val="0"/>
          <c:tx>
            <c:strRef>
              <c:f>Sheet1!$B$1</c:f>
              <c:strCache>
                <c:ptCount val="1"/>
                <c:pt idx="0">
                  <c:v>Series 1</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Sheet1!$A$2:$A$4</c:f>
              <c:strCache>
                <c:ptCount val="3"/>
                <c:pt idx="0">
                  <c:v>White</c:v>
                </c:pt>
                <c:pt idx="1">
                  <c:v>Black</c:v>
                </c:pt>
                <c:pt idx="2">
                  <c:v>Hispanic</c:v>
                </c:pt>
              </c:strCache>
            </c:strRef>
          </c:cat>
          <c:val>
            <c:numRef>
              <c:f>Sheet1!$B$2:$B$4</c:f>
              <c:numCache>
                <c:formatCode>General</c:formatCode>
                <c:ptCount val="3"/>
                <c:pt idx="0">
                  <c:v>79.5</c:v>
                </c:pt>
                <c:pt idx="1">
                  <c:v>80.900000000000006</c:v>
                </c:pt>
                <c:pt idx="2">
                  <c:v>79.8</c:v>
                </c:pt>
              </c:numCache>
            </c:numRef>
          </c:val>
        </c:ser>
        <c:dLbls>
          <c:showLegendKey val="0"/>
          <c:showVal val="0"/>
          <c:showCatName val="0"/>
          <c:showSerName val="0"/>
          <c:showPercent val="0"/>
          <c:showBubbleSize val="0"/>
        </c:dLbls>
        <c:gapWidth val="150"/>
        <c:axId val="109024000"/>
        <c:axId val="109025536"/>
      </c:barChart>
      <c:catAx>
        <c:axId val="109024000"/>
        <c:scaling>
          <c:orientation val="minMax"/>
        </c:scaling>
        <c:delete val="0"/>
        <c:axPos val="b"/>
        <c:minorGridlines>
          <c:spPr>
            <a:ln>
              <a:noFill/>
            </a:ln>
          </c:spPr>
        </c:minorGridlines>
        <c:majorTickMark val="out"/>
        <c:minorTickMark val="none"/>
        <c:tickLblPos val="nextTo"/>
        <c:txPr>
          <a:bodyPr rot="0"/>
          <a:lstStyle/>
          <a:p>
            <a:pPr>
              <a:defRPr sz="1600" b="0">
                <a:solidFill>
                  <a:schemeClr val="tx1"/>
                </a:solidFill>
                <a:latin typeface="Calibri" panose="020F0502020204030204" pitchFamily="34" charset="0"/>
              </a:defRPr>
            </a:pPr>
            <a:endParaRPr lang="en-US"/>
          </a:p>
        </c:txPr>
        <c:crossAx val="109025536"/>
        <c:crosses val="autoZero"/>
        <c:auto val="1"/>
        <c:lblAlgn val="ctr"/>
        <c:lblOffset val="100"/>
        <c:noMultiLvlLbl val="0"/>
      </c:catAx>
      <c:valAx>
        <c:axId val="109025536"/>
        <c:scaling>
          <c:orientation val="minMax"/>
          <c:max val="10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38332944493049481"/>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109024000"/>
        <c:crosses val="autoZero"/>
        <c:crossBetween val="between"/>
        <c:majorUnit val="20"/>
      </c:valAx>
    </c:plotArea>
    <c:plotVisOnly val="1"/>
    <c:dispBlanksAs val="gap"/>
    <c:showDLblsOverMax val="0"/>
  </c:chart>
  <c:spPr>
    <a:ln>
      <a:noFill/>
    </a:ln>
  </c:spPr>
  <c:externalData r:id="rId2">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8417711674929524"/>
          <c:y val="4.8044619422572168E-2"/>
          <c:w val="0.80036210751433845"/>
          <c:h val="0.79542189170798094"/>
        </c:manualLayout>
      </c:layout>
      <c:barChart>
        <c:barDir val="col"/>
        <c:grouping val="clustered"/>
        <c:varyColors val="0"/>
        <c:ser>
          <c:idx val="0"/>
          <c:order val="0"/>
          <c:tx>
            <c:strRef>
              <c:f>Sheet1!$B$1</c:f>
              <c:strCache>
                <c:ptCount val="1"/>
                <c:pt idx="0">
                  <c:v>Income</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Sheet1!$A$2:$A$5</c:f>
              <c:strCache>
                <c:ptCount val="4"/>
                <c:pt idx="0">
                  <c:v>Poor</c:v>
                </c:pt>
                <c:pt idx="1">
                  <c:v>Low Income</c:v>
                </c:pt>
                <c:pt idx="2">
                  <c:v>Middle Income</c:v>
                </c:pt>
                <c:pt idx="3">
                  <c:v>High Income</c:v>
                </c:pt>
              </c:strCache>
            </c:strRef>
          </c:cat>
          <c:val>
            <c:numRef>
              <c:f>Sheet1!$B$2:$B$5</c:f>
              <c:numCache>
                <c:formatCode>General</c:formatCode>
                <c:ptCount val="4"/>
                <c:pt idx="0">
                  <c:v>77.400000000000006</c:v>
                </c:pt>
                <c:pt idx="1">
                  <c:v>80.2</c:v>
                </c:pt>
                <c:pt idx="2">
                  <c:v>81.099999999999994</c:v>
                </c:pt>
                <c:pt idx="3">
                  <c:v>79.099999999999994</c:v>
                </c:pt>
              </c:numCache>
            </c:numRef>
          </c:val>
        </c:ser>
        <c:dLbls>
          <c:showLegendKey val="0"/>
          <c:showVal val="0"/>
          <c:showCatName val="0"/>
          <c:showSerName val="0"/>
          <c:showPercent val="0"/>
          <c:showBubbleSize val="0"/>
        </c:dLbls>
        <c:gapWidth val="150"/>
        <c:axId val="109057920"/>
        <c:axId val="109059456"/>
      </c:barChart>
      <c:catAx>
        <c:axId val="109057920"/>
        <c:scaling>
          <c:orientation val="minMax"/>
        </c:scaling>
        <c:delete val="0"/>
        <c:axPos val="b"/>
        <c:minorGridlines>
          <c:spPr>
            <a:ln>
              <a:noFill/>
            </a:ln>
          </c:spPr>
        </c:minorGridlines>
        <c:majorTickMark val="out"/>
        <c:minorTickMark val="none"/>
        <c:tickLblPos val="nextTo"/>
        <c:txPr>
          <a:bodyPr rot="0"/>
          <a:lstStyle/>
          <a:p>
            <a:pPr>
              <a:defRPr sz="1600" b="0">
                <a:solidFill>
                  <a:schemeClr val="tx1"/>
                </a:solidFill>
                <a:latin typeface="Calibri" panose="020F0502020204030204" pitchFamily="34" charset="0"/>
              </a:defRPr>
            </a:pPr>
            <a:endParaRPr lang="en-US"/>
          </a:p>
        </c:txPr>
        <c:crossAx val="109059456"/>
        <c:crosses val="autoZero"/>
        <c:auto val="1"/>
        <c:lblAlgn val="ctr"/>
        <c:lblOffset val="100"/>
        <c:noMultiLvlLbl val="0"/>
      </c:catAx>
      <c:valAx>
        <c:axId val="109059456"/>
        <c:scaling>
          <c:orientation val="minMax"/>
          <c:max val="10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38332944493049481"/>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109057920"/>
        <c:crosses val="autoZero"/>
        <c:crossBetween val="between"/>
        <c:majorUnit val="20"/>
      </c:valAx>
    </c:plotArea>
    <c:plotVisOnly val="1"/>
    <c:dispBlanksAs val="gap"/>
    <c:showDLblsOverMax val="0"/>
  </c:chart>
  <c:spPr>
    <a:ln>
      <a:noFill/>
    </a:ln>
  </c:spPr>
  <c:externalData r:id="rId2">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1046090829555398"/>
          <c:y val="3.9087307482791073E-2"/>
          <c:w val="0.85822450224025026"/>
          <c:h val="0.83096766206111028"/>
        </c:manualLayout>
      </c:layout>
      <c:lineChart>
        <c:grouping val="standard"/>
        <c:varyColors val="0"/>
        <c:ser>
          <c:idx val="3"/>
          <c:order val="0"/>
          <c:tx>
            <c:strRef>
              <c:f>Sheet1!$B$1</c:f>
              <c:strCache>
                <c:ptCount val="1"/>
                <c:pt idx="0">
                  <c:v>Series 1</c:v>
                </c:pt>
              </c:strCache>
            </c:strRef>
          </c:tx>
          <c:spPr>
            <a:ln w="25400">
              <a:solidFill>
                <a:sysClr val="windowText" lastClr="000000"/>
              </a:solidFill>
            </a:ln>
          </c:spPr>
          <c:marker>
            <c:symbol val="circle"/>
            <c:size val="7"/>
            <c:spPr>
              <a:solidFill>
                <a:sysClr val="windowText" lastClr="000000"/>
              </a:solidFill>
              <a:ln>
                <a:noFill/>
              </a:ln>
            </c:spPr>
          </c:marker>
          <c:cat>
            <c:numRef>
              <c:f>Sheet1!$A$2:$A$6</c:f>
              <c:numCache>
                <c:formatCode>General</c:formatCode>
                <c:ptCount val="5"/>
                <c:pt idx="0">
                  <c:v>2007</c:v>
                </c:pt>
                <c:pt idx="1">
                  <c:v>2008</c:v>
                </c:pt>
                <c:pt idx="2">
                  <c:v>2009</c:v>
                </c:pt>
                <c:pt idx="3">
                  <c:v>2010</c:v>
                </c:pt>
                <c:pt idx="4">
                  <c:v>2011</c:v>
                </c:pt>
              </c:numCache>
            </c:numRef>
          </c:cat>
          <c:val>
            <c:numRef>
              <c:f>Sheet1!$B$2:$B$6</c:f>
              <c:numCache>
                <c:formatCode>General</c:formatCode>
                <c:ptCount val="5"/>
                <c:pt idx="0">
                  <c:v>621.79999999999995</c:v>
                </c:pt>
                <c:pt idx="1">
                  <c:v>684</c:v>
                </c:pt>
                <c:pt idx="2">
                  <c:v>663.3</c:v>
                </c:pt>
                <c:pt idx="3">
                  <c:v>655.29999999999995</c:v>
                </c:pt>
                <c:pt idx="4">
                  <c:v>697.5</c:v>
                </c:pt>
              </c:numCache>
            </c:numRef>
          </c:val>
          <c:smooth val="0"/>
        </c:ser>
        <c:dLbls>
          <c:showLegendKey val="0"/>
          <c:showVal val="0"/>
          <c:showCatName val="0"/>
          <c:showSerName val="0"/>
          <c:showPercent val="0"/>
          <c:showBubbleSize val="0"/>
        </c:dLbls>
        <c:marker val="1"/>
        <c:smooth val="0"/>
        <c:axId val="110436352"/>
        <c:axId val="110438272"/>
      </c:lineChart>
      <c:catAx>
        <c:axId val="110436352"/>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110438272"/>
        <c:crosses val="autoZero"/>
        <c:auto val="1"/>
        <c:lblAlgn val="ctr"/>
        <c:lblOffset val="100"/>
        <c:noMultiLvlLbl val="0"/>
      </c:catAx>
      <c:valAx>
        <c:axId val="110438272"/>
        <c:scaling>
          <c:orientation val="minMax"/>
          <c:max val="1000"/>
          <c:min val="500"/>
        </c:scaling>
        <c:delete val="0"/>
        <c:axPos val="l"/>
        <c:majorGridlines/>
        <c:title>
          <c:tx>
            <c:rich>
              <a:bodyPr rot="-5400000" vert="horz"/>
              <a:lstStyle/>
              <a:p>
                <a:pPr>
                  <a:defRPr sz="1600" baseline="0">
                    <a:latin typeface="Calibri" panose="020F0502020204030204" pitchFamily="34" charset="0"/>
                  </a:defRPr>
                </a:pPr>
                <a:r>
                  <a:rPr lang="en-US" dirty="0" smtClean="0"/>
                  <a:t>Visits per 100,000 Population</a:t>
                </a:r>
                <a:endParaRPr lang="en-US" dirty="0"/>
              </a:p>
            </c:rich>
          </c:tx>
          <c:layout>
            <c:manualLayout>
              <c:xMode val="edge"/>
              <c:yMode val="edge"/>
              <c:x val="0"/>
              <c:y val="9.287769949808905E-2"/>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10436352"/>
        <c:crosses val="autoZero"/>
        <c:crossBetween val="between"/>
        <c:majorUnit val="100"/>
      </c:valAx>
    </c:plotArea>
    <c:plotVisOnly val="1"/>
    <c:dispBlanksAs val="gap"/>
    <c:showDLblsOverMax val="0"/>
  </c:chart>
  <c:spPr>
    <a:ln>
      <a:noFill/>
    </a:ln>
  </c:spPr>
  <c:externalData r:id="rId2">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4009064839117336"/>
          <c:y val="0.12079007485175464"/>
          <c:w val="0.72859482842422474"/>
          <c:h val="0.72431248177311169"/>
        </c:manualLayout>
      </c:layout>
      <c:lineChart>
        <c:grouping val="standard"/>
        <c:varyColors val="0"/>
        <c:ser>
          <c:idx val="3"/>
          <c:order val="0"/>
          <c:tx>
            <c:strRef>
              <c:f>Sheet1!$B$1</c:f>
              <c:strCache>
                <c:ptCount val="1"/>
                <c:pt idx="0">
                  <c:v>4-6</c:v>
                </c:pt>
              </c:strCache>
            </c:strRef>
          </c:tx>
          <c:spPr>
            <a:ln w="25400">
              <a:solidFill>
                <a:sysClr val="windowText" lastClr="000000"/>
              </a:solidFill>
            </a:ln>
          </c:spPr>
          <c:marker>
            <c:symbol val="circle"/>
            <c:size val="7"/>
            <c:spPr>
              <a:solidFill>
                <a:sysClr val="windowText" lastClr="000000"/>
              </a:solidFill>
              <a:ln>
                <a:noFill/>
              </a:ln>
            </c:spPr>
          </c:marker>
          <c:cat>
            <c:numRef>
              <c:f>Sheet1!$A$2:$A$5</c:f>
              <c:numCache>
                <c:formatCode>General</c:formatCode>
                <c:ptCount val="4"/>
                <c:pt idx="0">
                  <c:v>2008</c:v>
                </c:pt>
                <c:pt idx="1">
                  <c:v>2009</c:v>
                </c:pt>
                <c:pt idx="2">
                  <c:v>2010</c:v>
                </c:pt>
                <c:pt idx="3">
                  <c:v>2011</c:v>
                </c:pt>
              </c:numCache>
            </c:numRef>
          </c:cat>
          <c:val>
            <c:numRef>
              <c:f>Sheet1!$B$2:$B$5</c:f>
              <c:numCache>
                <c:formatCode>General</c:formatCode>
                <c:ptCount val="4"/>
                <c:pt idx="0">
                  <c:v>1432.9</c:v>
                </c:pt>
                <c:pt idx="1">
                  <c:v>1517</c:v>
                </c:pt>
                <c:pt idx="2">
                  <c:v>1465.2</c:v>
                </c:pt>
                <c:pt idx="3">
                  <c:v>1545</c:v>
                </c:pt>
              </c:numCache>
            </c:numRef>
          </c:val>
          <c:smooth val="0"/>
        </c:ser>
        <c:ser>
          <c:idx val="0"/>
          <c:order val="1"/>
          <c:tx>
            <c:strRef>
              <c:f>Sheet1!$C$1</c:f>
              <c:strCache>
                <c:ptCount val="1"/>
                <c:pt idx="0">
                  <c:v>5-9</c:v>
                </c:pt>
              </c:strCache>
            </c:strRef>
          </c:tx>
          <c:spPr>
            <a:ln w="25400">
              <a:solidFill>
                <a:srgbClr val="0072C6"/>
              </a:solidFill>
            </a:ln>
          </c:spPr>
          <c:marker>
            <c:symbol val="square"/>
            <c:size val="7"/>
            <c:spPr>
              <a:solidFill>
                <a:srgbClr val="0072C6"/>
              </a:solidFill>
              <a:ln>
                <a:noFill/>
              </a:ln>
            </c:spPr>
          </c:marker>
          <c:cat>
            <c:numRef>
              <c:f>Sheet1!$A$2:$A$5</c:f>
              <c:numCache>
                <c:formatCode>General</c:formatCode>
                <c:ptCount val="4"/>
                <c:pt idx="0">
                  <c:v>2008</c:v>
                </c:pt>
                <c:pt idx="1">
                  <c:v>2009</c:v>
                </c:pt>
                <c:pt idx="2">
                  <c:v>2010</c:v>
                </c:pt>
                <c:pt idx="3">
                  <c:v>2011</c:v>
                </c:pt>
              </c:numCache>
            </c:numRef>
          </c:cat>
          <c:val>
            <c:numRef>
              <c:f>Sheet1!$C$2:$C$5</c:f>
              <c:numCache>
                <c:formatCode>General</c:formatCode>
                <c:ptCount val="4"/>
                <c:pt idx="0">
                  <c:v>978.4</c:v>
                </c:pt>
                <c:pt idx="1">
                  <c:v>1135.5999999999999</c:v>
                </c:pt>
                <c:pt idx="2">
                  <c:v>1050.0999999999999</c:v>
                </c:pt>
                <c:pt idx="3">
                  <c:v>1096.9000000000001</c:v>
                </c:pt>
              </c:numCache>
            </c:numRef>
          </c:val>
          <c:smooth val="0"/>
        </c:ser>
        <c:ser>
          <c:idx val="2"/>
          <c:order val="2"/>
          <c:tx>
            <c:strRef>
              <c:f>Sheet1!$D$1</c:f>
              <c:strCache>
                <c:ptCount val="1"/>
                <c:pt idx="0">
                  <c:v>10-14</c:v>
                </c:pt>
              </c:strCache>
            </c:strRef>
          </c:tx>
          <c:spPr>
            <a:ln w="25400">
              <a:solidFill>
                <a:srgbClr val="AABA0A"/>
              </a:solidFill>
            </a:ln>
          </c:spPr>
          <c:marker>
            <c:symbol val="triangle"/>
            <c:size val="9"/>
            <c:spPr>
              <a:solidFill>
                <a:srgbClr val="AABA0A"/>
              </a:solidFill>
              <a:ln>
                <a:noFill/>
              </a:ln>
            </c:spPr>
          </c:marker>
          <c:cat>
            <c:numRef>
              <c:f>Sheet1!$A$2:$A$5</c:f>
              <c:numCache>
                <c:formatCode>General</c:formatCode>
                <c:ptCount val="4"/>
                <c:pt idx="0">
                  <c:v>2008</c:v>
                </c:pt>
                <c:pt idx="1">
                  <c:v>2009</c:v>
                </c:pt>
                <c:pt idx="2">
                  <c:v>2010</c:v>
                </c:pt>
                <c:pt idx="3">
                  <c:v>2011</c:v>
                </c:pt>
              </c:numCache>
            </c:numRef>
          </c:cat>
          <c:val>
            <c:numRef>
              <c:f>Sheet1!$D$2:$D$5</c:f>
              <c:numCache>
                <c:formatCode>General</c:formatCode>
                <c:ptCount val="4"/>
                <c:pt idx="0">
                  <c:v>609.70000000000005</c:v>
                </c:pt>
                <c:pt idx="1">
                  <c:v>726.2</c:v>
                </c:pt>
                <c:pt idx="2">
                  <c:v>681.4</c:v>
                </c:pt>
                <c:pt idx="3">
                  <c:v>698.7</c:v>
                </c:pt>
              </c:numCache>
            </c:numRef>
          </c:val>
          <c:smooth val="0"/>
        </c:ser>
        <c:ser>
          <c:idx val="1"/>
          <c:order val="3"/>
          <c:tx>
            <c:strRef>
              <c:f>Sheet1!$E$1</c:f>
              <c:strCache>
                <c:ptCount val="1"/>
                <c:pt idx="0">
                  <c:v>15-17</c:v>
                </c:pt>
              </c:strCache>
            </c:strRef>
          </c:tx>
          <c:spPr>
            <a:ln w="34925">
              <a:solidFill>
                <a:srgbClr val="7BA8DF"/>
              </a:solidFill>
            </a:ln>
          </c:spPr>
          <c:marker>
            <c:symbol val="diamond"/>
            <c:size val="9"/>
            <c:spPr>
              <a:solidFill>
                <a:srgbClr val="7BA8DF"/>
              </a:solidFill>
              <a:ln>
                <a:noFill/>
              </a:ln>
            </c:spPr>
          </c:marker>
          <c:cat>
            <c:numRef>
              <c:f>Sheet1!$A$2:$A$5</c:f>
              <c:numCache>
                <c:formatCode>General</c:formatCode>
                <c:ptCount val="4"/>
                <c:pt idx="0">
                  <c:v>2008</c:v>
                </c:pt>
                <c:pt idx="1">
                  <c:v>2009</c:v>
                </c:pt>
                <c:pt idx="2">
                  <c:v>2010</c:v>
                </c:pt>
                <c:pt idx="3">
                  <c:v>2011</c:v>
                </c:pt>
              </c:numCache>
            </c:numRef>
          </c:cat>
          <c:val>
            <c:numRef>
              <c:f>Sheet1!$E$2:$E$5</c:f>
              <c:numCache>
                <c:formatCode>General</c:formatCode>
                <c:ptCount val="4"/>
                <c:pt idx="0">
                  <c:v>496.8</c:v>
                </c:pt>
                <c:pt idx="1">
                  <c:v>555.9</c:v>
                </c:pt>
                <c:pt idx="2">
                  <c:v>497.7</c:v>
                </c:pt>
                <c:pt idx="3">
                  <c:v>472.9</c:v>
                </c:pt>
              </c:numCache>
            </c:numRef>
          </c:val>
          <c:smooth val="0"/>
        </c:ser>
        <c:dLbls>
          <c:showLegendKey val="0"/>
          <c:showVal val="0"/>
          <c:showCatName val="0"/>
          <c:showSerName val="0"/>
          <c:showPercent val="0"/>
          <c:showBubbleSize val="0"/>
        </c:dLbls>
        <c:marker val="1"/>
        <c:smooth val="0"/>
        <c:axId val="110379776"/>
        <c:axId val="110381696"/>
      </c:lineChart>
      <c:catAx>
        <c:axId val="110379776"/>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110381696"/>
        <c:crosses val="autoZero"/>
        <c:auto val="1"/>
        <c:lblAlgn val="ctr"/>
        <c:lblOffset val="100"/>
        <c:noMultiLvlLbl val="0"/>
      </c:catAx>
      <c:valAx>
        <c:axId val="110381696"/>
        <c:scaling>
          <c:orientation val="minMax"/>
          <c:max val="2000"/>
          <c:min val="0"/>
        </c:scaling>
        <c:delete val="0"/>
        <c:axPos val="l"/>
        <c:majorGridlines/>
        <c:title>
          <c:tx>
            <c:rich>
              <a:bodyPr rot="-5400000" vert="horz"/>
              <a:lstStyle/>
              <a:p>
                <a:pPr>
                  <a:defRPr sz="1600" baseline="0">
                    <a:latin typeface="Calibri" panose="020F0502020204030204" pitchFamily="34" charset="0"/>
                  </a:defRPr>
                </a:pPr>
                <a:r>
                  <a:rPr lang="en-US" dirty="0" smtClean="0"/>
                  <a:t>Visits</a:t>
                </a:r>
                <a:r>
                  <a:rPr lang="en-US" baseline="0" dirty="0" smtClean="0"/>
                  <a:t> per 100,000 Population</a:t>
                </a:r>
                <a:endParaRPr lang="en-US" dirty="0"/>
              </a:p>
            </c:rich>
          </c:tx>
          <c:layout>
            <c:manualLayout>
              <c:xMode val="edge"/>
              <c:yMode val="edge"/>
              <c:x val="0"/>
              <c:y val="0.18377977058423253"/>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10379776"/>
        <c:crosses val="autoZero"/>
        <c:crossBetween val="between"/>
        <c:majorUnit val="250"/>
      </c:valAx>
    </c:plotArea>
    <c:legend>
      <c:legendPos val="t"/>
      <c:layout>
        <c:manualLayout>
          <c:xMode val="edge"/>
          <c:yMode val="edge"/>
          <c:x val="5.4495864903679483E-2"/>
          <c:y val="1.1675185338674747E-3"/>
          <c:w val="0.92337740801267776"/>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673437348109264"/>
          <c:y val="0.16900606839038737"/>
          <c:w val="0.81267692232915334"/>
          <c:h val="0.5856117719327637"/>
        </c:manualLayout>
      </c:layout>
      <c:barChart>
        <c:barDir val="col"/>
        <c:grouping val="clustered"/>
        <c:varyColors val="0"/>
        <c:ser>
          <c:idx val="0"/>
          <c:order val="0"/>
          <c:tx>
            <c:strRef>
              <c:f>Sheet1!$B$1</c:f>
              <c:strCache>
                <c:ptCount val="1"/>
                <c:pt idx="0">
                  <c:v>Series 1</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Sheet1!$A$2:$A$9</c:f>
              <c:strCache>
                <c:ptCount val="8"/>
                <c:pt idx="0">
                  <c:v>White</c:v>
                </c:pt>
                <c:pt idx="1">
                  <c:v>Black</c:v>
                </c:pt>
                <c:pt idx="2">
                  <c:v>Hispanic </c:v>
                </c:pt>
                <c:pt idx="4">
                  <c:v>Poor </c:v>
                </c:pt>
                <c:pt idx="5">
                  <c:v>Low Income</c:v>
                </c:pt>
                <c:pt idx="6">
                  <c:v>Middle Income</c:v>
                </c:pt>
                <c:pt idx="7">
                  <c:v>High Income</c:v>
                </c:pt>
              </c:strCache>
            </c:strRef>
          </c:cat>
          <c:val>
            <c:numRef>
              <c:f>Sheet1!$B$2:$B$9</c:f>
              <c:numCache>
                <c:formatCode>General</c:formatCode>
                <c:ptCount val="8"/>
                <c:pt idx="0">
                  <c:v>11.6</c:v>
                </c:pt>
                <c:pt idx="1">
                  <c:v>15.9</c:v>
                </c:pt>
                <c:pt idx="2">
                  <c:v>19.600000000000001</c:v>
                </c:pt>
                <c:pt idx="4">
                  <c:v>13.9</c:v>
                </c:pt>
                <c:pt idx="5">
                  <c:v>19.3</c:v>
                </c:pt>
                <c:pt idx="6">
                  <c:v>17.5</c:v>
                </c:pt>
                <c:pt idx="7">
                  <c:v>6.7</c:v>
                </c:pt>
              </c:numCache>
            </c:numRef>
          </c:val>
        </c:ser>
        <c:dLbls>
          <c:showLegendKey val="0"/>
          <c:showVal val="0"/>
          <c:showCatName val="0"/>
          <c:showSerName val="0"/>
          <c:showPercent val="0"/>
          <c:showBubbleSize val="0"/>
        </c:dLbls>
        <c:gapWidth val="150"/>
        <c:axId val="33036544"/>
        <c:axId val="33046528"/>
      </c:barChart>
      <c:catAx>
        <c:axId val="33036544"/>
        <c:scaling>
          <c:orientation val="minMax"/>
        </c:scaling>
        <c:delete val="0"/>
        <c:axPos val="b"/>
        <c:minorGridlines>
          <c:spPr>
            <a:ln>
              <a:noFill/>
            </a:ln>
          </c:spPr>
        </c:minorGridlines>
        <c:majorTickMark val="out"/>
        <c:minorTickMark val="none"/>
        <c:tickLblPos val="nextTo"/>
        <c:txPr>
          <a:bodyPr rot="-1920000"/>
          <a:lstStyle/>
          <a:p>
            <a:pPr>
              <a:defRPr sz="1600" b="0">
                <a:solidFill>
                  <a:schemeClr val="tx1"/>
                </a:solidFill>
                <a:latin typeface="Calibri" panose="020F0502020204030204" pitchFamily="34" charset="0"/>
              </a:defRPr>
            </a:pPr>
            <a:endParaRPr lang="en-US"/>
          </a:p>
        </c:txPr>
        <c:crossAx val="33046528"/>
        <c:crosses val="autoZero"/>
        <c:auto val="0"/>
        <c:lblAlgn val="ctr"/>
        <c:lblOffset val="100"/>
        <c:noMultiLvlLbl val="0"/>
      </c:catAx>
      <c:valAx>
        <c:axId val="33046528"/>
        <c:scaling>
          <c:orientation val="minMax"/>
          <c:max val="25"/>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37118073006831592"/>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33036544"/>
        <c:crosses val="autoZero"/>
        <c:crossBetween val="between"/>
        <c:majorUnit val="5"/>
      </c:valAx>
    </c:plotArea>
    <c:plotVisOnly val="1"/>
    <c:dispBlanksAs val="gap"/>
    <c:showDLblsOverMax val="0"/>
  </c:chart>
  <c:spPr>
    <a:ln>
      <a:noFill/>
    </a:ln>
  </c:spPr>
  <c:externalData r:id="rId2">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3975114221833385"/>
          <c:y val="0.11343822907553223"/>
          <c:w val="0.73426193253621075"/>
          <c:h val="0.6788451899241762"/>
        </c:manualLayout>
      </c:layout>
      <c:barChart>
        <c:barDir val="col"/>
        <c:grouping val="clustered"/>
        <c:varyColors val="0"/>
        <c:ser>
          <c:idx val="0"/>
          <c:order val="0"/>
          <c:tx>
            <c:strRef>
              <c:f>Sheet1!$B$1</c:f>
              <c:strCache>
                <c:ptCount val="1"/>
                <c:pt idx="0">
                  <c:v>Column3</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Sheet1!$A$2:$A$9</c:f>
              <c:strCache>
                <c:ptCount val="8"/>
                <c:pt idx="0">
                  <c:v>Male</c:v>
                </c:pt>
                <c:pt idx="1">
                  <c:v>Female </c:v>
                </c:pt>
                <c:pt idx="4">
                  <c:v>Q1-Lowest</c:v>
                </c:pt>
                <c:pt idx="5">
                  <c:v>Q2</c:v>
                </c:pt>
                <c:pt idx="6">
                  <c:v>Q3</c:v>
                </c:pt>
                <c:pt idx="7">
                  <c:v>Q4-Highest</c:v>
                </c:pt>
              </c:strCache>
            </c:strRef>
          </c:cat>
          <c:val>
            <c:numRef>
              <c:f>Sheet1!$B$2:$B$9</c:f>
              <c:numCache>
                <c:formatCode>General</c:formatCode>
                <c:ptCount val="8"/>
                <c:pt idx="0">
                  <c:v>1112.8</c:v>
                </c:pt>
                <c:pt idx="1">
                  <c:v>743.6</c:v>
                </c:pt>
                <c:pt idx="4">
                  <c:v>1254.5</c:v>
                </c:pt>
                <c:pt idx="5">
                  <c:v>990.6</c:v>
                </c:pt>
                <c:pt idx="6">
                  <c:v>851</c:v>
                </c:pt>
                <c:pt idx="7">
                  <c:v>621.20000000000005</c:v>
                </c:pt>
              </c:numCache>
            </c:numRef>
          </c:val>
        </c:ser>
        <c:dLbls>
          <c:showLegendKey val="0"/>
          <c:showVal val="0"/>
          <c:showCatName val="0"/>
          <c:showSerName val="0"/>
          <c:showPercent val="0"/>
          <c:showBubbleSize val="0"/>
        </c:dLbls>
        <c:gapWidth val="150"/>
        <c:axId val="110402176"/>
        <c:axId val="110424448"/>
      </c:barChart>
      <c:catAx>
        <c:axId val="110402176"/>
        <c:scaling>
          <c:orientation val="minMax"/>
        </c:scaling>
        <c:delete val="0"/>
        <c:axPos val="b"/>
        <c:minorGridlines>
          <c:spPr>
            <a:ln>
              <a:noFill/>
            </a:ln>
          </c:spPr>
        </c:minorGridlines>
        <c:majorTickMark val="out"/>
        <c:minorTickMark val="none"/>
        <c:tickLblPos val="nextTo"/>
        <c:txPr>
          <a:bodyPr rot="-1800000"/>
          <a:lstStyle/>
          <a:p>
            <a:pPr>
              <a:defRPr sz="1600" b="0">
                <a:solidFill>
                  <a:schemeClr val="tx1"/>
                </a:solidFill>
                <a:latin typeface="Calibri" panose="020F0502020204030204" pitchFamily="34" charset="0"/>
              </a:defRPr>
            </a:pPr>
            <a:endParaRPr lang="en-US"/>
          </a:p>
        </c:txPr>
        <c:crossAx val="110424448"/>
        <c:crosses val="autoZero"/>
        <c:auto val="1"/>
        <c:lblAlgn val="ctr"/>
        <c:lblOffset val="100"/>
        <c:noMultiLvlLbl val="0"/>
      </c:catAx>
      <c:valAx>
        <c:axId val="110424448"/>
        <c:scaling>
          <c:orientation val="minMax"/>
          <c:max val="2000"/>
          <c:min val="0"/>
        </c:scaling>
        <c:delete val="0"/>
        <c:axPos val="l"/>
        <c:majorGridlines/>
        <c:title>
          <c:tx>
            <c:rich>
              <a:bodyPr rot="-5400000" vert="horz"/>
              <a:lstStyle/>
              <a:p>
                <a:pPr>
                  <a:defRPr sz="1600">
                    <a:latin typeface="Calibri" panose="020F0502020204030204" pitchFamily="34" charset="0"/>
                  </a:defRPr>
                </a:pPr>
                <a:r>
                  <a:rPr lang="en-US" dirty="0" smtClean="0"/>
                  <a:t>Visits per 100,000 Population</a:t>
                </a:r>
                <a:endParaRPr lang="en-US" dirty="0"/>
              </a:p>
            </c:rich>
          </c:tx>
          <c:layout>
            <c:manualLayout>
              <c:xMode val="edge"/>
              <c:yMode val="edge"/>
              <c:x val="0"/>
              <c:y val="0.17306703849518809"/>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110402176"/>
        <c:crosses val="autoZero"/>
        <c:crossBetween val="between"/>
        <c:majorUnit val="250"/>
      </c:valAx>
    </c:plotArea>
    <c:plotVisOnly val="1"/>
    <c:dispBlanksAs val="gap"/>
    <c:showDLblsOverMax val="0"/>
  </c:chart>
  <c:spPr>
    <a:ln>
      <a:noFill/>
    </a:ln>
  </c:sp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9014210873043261"/>
          <c:y val="0.16685228722397061"/>
          <c:w val="0.80940750461747835"/>
          <c:h val="0.72486029090113735"/>
        </c:manualLayout>
      </c:layout>
      <c:lineChart>
        <c:grouping val="standard"/>
        <c:varyColors val="0"/>
        <c:ser>
          <c:idx val="3"/>
          <c:order val="0"/>
          <c:tx>
            <c:strRef>
              <c:f>Sheet1!$A$2</c:f>
              <c:strCache>
                <c:ptCount val="1"/>
                <c:pt idx="0">
                  <c:v>Poor</c:v>
                </c:pt>
              </c:strCache>
            </c:strRef>
          </c:tx>
          <c:spPr>
            <a:ln w="25400">
              <a:solidFill>
                <a:sysClr val="windowText" lastClr="000000"/>
              </a:solidFill>
            </a:ln>
          </c:spPr>
          <c:marker>
            <c:symbol val="circle"/>
            <c:size val="7"/>
            <c:spPr>
              <a:solidFill>
                <a:sysClr val="windowText" lastClr="000000"/>
              </a:solidFill>
              <a:ln>
                <a:noFill/>
              </a:ln>
            </c:spPr>
          </c:marker>
          <c:cat>
            <c:strRef>
              <c:f>Sheet1!$B$1:$E$1</c:f>
              <c:strCache>
                <c:ptCount val="4"/>
                <c:pt idx="0">
                  <c:v>2009</c:v>
                </c:pt>
                <c:pt idx="1">
                  <c:v>2010</c:v>
                </c:pt>
                <c:pt idx="2">
                  <c:v>2011</c:v>
                </c:pt>
                <c:pt idx="3">
                  <c:v>2012</c:v>
                </c:pt>
              </c:strCache>
            </c:strRef>
          </c:cat>
          <c:val>
            <c:numRef>
              <c:f>Sheet1!$B$2:$E$2</c:f>
              <c:numCache>
                <c:formatCode>0.0</c:formatCode>
                <c:ptCount val="4"/>
                <c:pt idx="0">
                  <c:v>41.6</c:v>
                </c:pt>
                <c:pt idx="1">
                  <c:v>53.1</c:v>
                </c:pt>
                <c:pt idx="2">
                  <c:v>63.9</c:v>
                </c:pt>
                <c:pt idx="3">
                  <c:v>63.1</c:v>
                </c:pt>
              </c:numCache>
            </c:numRef>
          </c:val>
          <c:smooth val="0"/>
        </c:ser>
        <c:ser>
          <c:idx val="0"/>
          <c:order val="1"/>
          <c:tx>
            <c:strRef>
              <c:f>Sheet1!$A$3</c:f>
              <c:strCache>
                <c:ptCount val="1"/>
                <c:pt idx="0">
                  <c:v>Low Income</c:v>
                </c:pt>
              </c:strCache>
            </c:strRef>
          </c:tx>
          <c:spPr>
            <a:ln w="25400">
              <a:solidFill>
                <a:srgbClr val="0072C6"/>
              </a:solidFill>
            </a:ln>
          </c:spPr>
          <c:marker>
            <c:symbol val="square"/>
            <c:size val="7"/>
            <c:spPr>
              <a:solidFill>
                <a:srgbClr val="0072C6"/>
              </a:solidFill>
              <a:ln>
                <a:noFill/>
              </a:ln>
            </c:spPr>
          </c:marker>
          <c:cat>
            <c:strRef>
              <c:f>Sheet1!$B$1:$E$1</c:f>
              <c:strCache>
                <c:ptCount val="4"/>
                <c:pt idx="0">
                  <c:v>2009</c:v>
                </c:pt>
                <c:pt idx="1">
                  <c:v>2010</c:v>
                </c:pt>
                <c:pt idx="2">
                  <c:v>2011</c:v>
                </c:pt>
                <c:pt idx="3">
                  <c:v>2012</c:v>
                </c:pt>
              </c:strCache>
            </c:strRef>
          </c:cat>
          <c:val>
            <c:numRef>
              <c:f>Sheet1!$B$3:$E$3</c:f>
              <c:numCache>
                <c:formatCode>0.0</c:formatCode>
                <c:ptCount val="4"/>
                <c:pt idx="0">
                  <c:v>43.1</c:v>
                </c:pt>
                <c:pt idx="1">
                  <c:v>53.7</c:v>
                </c:pt>
                <c:pt idx="2">
                  <c:v>67.2</c:v>
                </c:pt>
                <c:pt idx="3">
                  <c:v>68</c:v>
                </c:pt>
              </c:numCache>
            </c:numRef>
          </c:val>
          <c:smooth val="0"/>
        </c:ser>
        <c:ser>
          <c:idx val="2"/>
          <c:order val="2"/>
          <c:tx>
            <c:strRef>
              <c:f>Sheet1!$A$4</c:f>
              <c:strCache>
                <c:ptCount val="1"/>
                <c:pt idx="0">
                  <c:v>Middle Income</c:v>
                </c:pt>
              </c:strCache>
            </c:strRef>
          </c:tx>
          <c:spPr>
            <a:ln w="25400">
              <a:solidFill>
                <a:srgbClr val="AABA0A"/>
              </a:solidFill>
            </a:ln>
          </c:spPr>
          <c:marker>
            <c:symbol val="triangle"/>
            <c:size val="9"/>
            <c:spPr>
              <a:solidFill>
                <a:srgbClr val="AABA0A"/>
              </a:solidFill>
              <a:ln>
                <a:noFill/>
              </a:ln>
            </c:spPr>
          </c:marker>
          <c:cat>
            <c:strRef>
              <c:f>Sheet1!$B$1:$E$1</c:f>
              <c:strCache>
                <c:ptCount val="4"/>
                <c:pt idx="0">
                  <c:v>2009</c:v>
                </c:pt>
                <c:pt idx="1">
                  <c:v>2010</c:v>
                </c:pt>
                <c:pt idx="2">
                  <c:v>2011</c:v>
                </c:pt>
                <c:pt idx="3">
                  <c:v>2012</c:v>
                </c:pt>
              </c:strCache>
            </c:strRef>
          </c:cat>
          <c:val>
            <c:numRef>
              <c:f>Sheet1!$B$4:$E$4</c:f>
              <c:numCache>
                <c:formatCode>0.0</c:formatCode>
                <c:ptCount val="4"/>
                <c:pt idx="0">
                  <c:v>44.6</c:v>
                </c:pt>
                <c:pt idx="1">
                  <c:v>57.8</c:v>
                </c:pt>
                <c:pt idx="2">
                  <c:v>72.400000000000006</c:v>
                </c:pt>
                <c:pt idx="3">
                  <c:v>68.099999999999994</c:v>
                </c:pt>
              </c:numCache>
            </c:numRef>
          </c:val>
          <c:smooth val="0"/>
        </c:ser>
        <c:ser>
          <c:idx val="1"/>
          <c:order val="3"/>
          <c:tx>
            <c:strRef>
              <c:f>Sheet1!$A$5</c:f>
              <c:strCache>
                <c:ptCount val="1"/>
                <c:pt idx="0">
                  <c:v>High Income</c:v>
                </c:pt>
              </c:strCache>
            </c:strRef>
          </c:tx>
          <c:spPr>
            <a:ln w="34925">
              <a:solidFill>
                <a:srgbClr val="7BA8DF"/>
              </a:solidFill>
            </a:ln>
          </c:spPr>
          <c:marker>
            <c:symbol val="diamond"/>
            <c:size val="9"/>
            <c:spPr>
              <a:solidFill>
                <a:srgbClr val="7BA8DF"/>
              </a:solidFill>
              <a:ln>
                <a:noFill/>
              </a:ln>
            </c:spPr>
          </c:marker>
          <c:cat>
            <c:strRef>
              <c:f>Sheet1!$B$1:$E$1</c:f>
              <c:strCache>
                <c:ptCount val="4"/>
                <c:pt idx="0">
                  <c:v>2009</c:v>
                </c:pt>
                <c:pt idx="1">
                  <c:v>2010</c:v>
                </c:pt>
                <c:pt idx="2">
                  <c:v>2011</c:v>
                </c:pt>
                <c:pt idx="3">
                  <c:v>2012</c:v>
                </c:pt>
              </c:strCache>
            </c:strRef>
          </c:cat>
          <c:val>
            <c:numRef>
              <c:f>Sheet1!$B$5:$E$5</c:f>
              <c:numCache>
                <c:formatCode>0.0</c:formatCode>
                <c:ptCount val="4"/>
                <c:pt idx="0">
                  <c:v>49.3</c:v>
                </c:pt>
                <c:pt idx="1">
                  <c:v>63.5</c:v>
                </c:pt>
                <c:pt idx="2">
                  <c:v>75.2</c:v>
                </c:pt>
                <c:pt idx="3">
                  <c:v>77.7</c:v>
                </c:pt>
              </c:numCache>
            </c:numRef>
          </c:val>
          <c:smooth val="0"/>
        </c:ser>
        <c:dLbls>
          <c:showLegendKey val="0"/>
          <c:showVal val="0"/>
          <c:showCatName val="0"/>
          <c:showSerName val="0"/>
          <c:showPercent val="0"/>
          <c:showBubbleSize val="0"/>
        </c:dLbls>
        <c:marker val="1"/>
        <c:smooth val="0"/>
        <c:axId val="32983296"/>
        <c:axId val="32817536"/>
      </c:lineChart>
      <c:catAx>
        <c:axId val="32983296"/>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32817536"/>
        <c:crosses val="autoZero"/>
        <c:auto val="1"/>
        <c:lblAlgn val="ctr"/>
        <c:lblOffset val="100"/>
        <c:noMultiLvlLbl val="0"/>
      </c:catAx>
      <c:valAx>
        <c:axId val="32817536"/>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2428657713204493"/>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32983296"/>
        <c:crosses val="autoZero"/>
        <c:crossBetween val="between"/>
        <c:majorUnit val="10"/>
      </c:valAx>
    </c:plotArea>
    <c:legend>
      <c:legendPos val="t"/>
      <c:layout>
        <c:manualLayout>
          <c:xMode val="edge"/>
          <c:yMode val="edge"/>
          <c:x val="0"/>
          <c:y val="1.1675185338674747E-3"/>
          <c:w val="0.98074800012548236"/>
          <c:h val="0.12609067626420314"/>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500486050354817"/>
          <c:y val="0.16397255030621172"/>
          <c:w val="0.81454457081753673"/>
          <c:h val="0.72774004811898507"/>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Sheet1!$B$1:$E$1</c:f>
              <c:strCache>
                <c:ptCount val="4"/>
                <c:pt idx="0">
                  <c:v>2009</c:v>
                </c:pt>
                <c:pt idx="1">
                  <c:v>2010</c:v>
                </c:pt>
                <c:pt idx="2">
                  <c:v>2011</c:v>
                </c:pt>
                <c:pt idx="3">
                  <c:v>2012</c:v>
                </c:pt>
              </c:strCache>
            </c:strRef>
          </c:cat>
          <c:val>
            <c:numRef>
              <c:f>Sheet1!$B$2:$E$2</c:f>
              <c:numCache>
                <c:formatCode>0.0</c:formatCode>
                <c:ptCount val="4"/>
                <c:pt idx="0">
                  <c:v>44.3</c:v>
                </c:pt>
                <c:pt idx="1">
                  <c:v>56.6</c:v>
                </c:pt>
                <c:pt idx="2">
                  <c:v>68.5</c:v>
                </c:pt>
                <c:pt idx="3">
                  <c:v>68.400000000000006</c:v>
                </c:pt>
              </c:numCache>
            </c:numRef>
          </c:val>
          <c:smooth val="0"/>
        </c:ser>
        <c:ser>
          <c:idx val="0"/>
          <c:order val="1"/>
          <c:tx>
            <c:strRef>
              <c:f>Sheet1!$A$5</c:f>
              <c:strCache>
                <c:ptCount val="1"/>
                <c:pt idx="0">
                  <c:v>White</c:v>
                </c:pt>
              </c:strCache>
            </c:strRef>
          </c:tx>
          <c:spPr>
            <a:ln w="25400">
              <a:solidFill>
                <a:srgbClr val="0072C6"/>
              </a:solidFill>
            </a:ln>
          </c:spPr>
          <c:marker>
            <c:symbol val="square"/>
            <c:size val="7"/>
            <c:spPr>
              <a:solidFill>
                <a:srgbClr val="0072C6"/>
              </a:solidFill>
              <a:ln>
                <a:noFill/>
              </a:ln>
            </c:spPr>
          </c:marker>
          <c:cat>
            <c:strRef>
              <c:f>Sheet1!$B$1:$E$1</c:f>
              <c:strCache>
                <c:ptCount val="4"/>
                <c:pt idx="0">
                  <c:v>2009</c:v>
                </c:pt>
                <c:pt idx="1">
                  <c:v>2010</c:v>
                </c:pt>
                <c:pt idx="2">
                  <c:v>2011</c:v>
                </c:pt>
                <c:pt idx="3">
                  <c:v>2012</c:v>
                </c:pt>
              </c:strCache>
            </c:strRef>
          </c:cat>
          <c:val>
            <c:numRef>
              <c:f>Sheet1!$B$5:$E$5</c:f>
              <c:numCache>
                <c:formatCode>0.0</c:formatCode>
                <c:ptCount val="4"/>
                <c:pt idx="0">
                  <c:v>45.2</c:v>
                </c:pt>
                <c:pt idx="1">
                  <c:v>56.9</c:v>
                </c:pt>
                <c:pt idx="2">
                  <c:v>68.8</c:v>
                </c:pt>
                <c:pt idx="3">
                  <c:v>69.3</c:v>
                </c:pt>
              </c:numCache>
            </c:numRef>
          </c:val>
          <c:smooth val="0"/>
        </c:ser>
        <c:ser>
          <c:idx val="2"/>
          <c:order val="2"/>
          <c:tx>
            <c:strRef>
              <c:f>Sheet1!$A$4</c:f>
              <c:strCache>
                <c:ptCount val="1"/>
                <c:pt idx="0">
                  <c:v>Black</c:v>
                </c:pt>
              </c:strCache>
            </c:strRef>
          </c:tx>
          <c:spPr>
            <a:ln w="25400">
              <a:solidFill>
                <a:srgbClr val="AABA0A"/>
              </a:solidFill>
            </a:ln>
          </c:spPr>
          <c:marker>
            <c:symbol val="triangle"/>
            <c:size val="9"/>
            <c:spPr>
              <a:solidFill>
                <a:srgbClr val="AABA0A"/>
              </a:solidFill>
              <a:ln>
                <a:noFill/>
              </a:ln>
            </c:spPr>
          </c:marker>
          <c:cat>
            <c:strRef>
              <c:f>Sheet1!$B$1:$E$1</c:f>
              <c:strCache>
                <c:ptCount val="4"/>
                <c:pt idx="0">
                  <c:v>2009</c:v>
                </c:pt>
                <c:pt idx="1">
                  <c:v>2010</c:v>
                </c:pt>
                <c:pt idx="2">
                  <c:v>2011</c:v>
                </c:pt>
                <c:pt idx="3">
                  <c:v>2012</c:v>
                </c:pt>
              </c:strCache>
            </c:strRef>
          </c:cat>
          <c:val>
            <c:numRef>
              <c:f>Sheet1!$B$4:$E$4</c:f>
              <c:numCache>
                <c:formatCode>0.0</c:formatCode>
                <c:ptCount val="4"/>
                <c:pt idx="0">
                  <c:v>39.6</c:v>
                </c:pt>
                <c:pt idx="1">
                  <c:v>54.5</c:v>
                </c:pt>
                <c:pt idx="2">
                  <c:v>63.7</c:v>
                </c:pt>
                <c:pt idx="3">
                  <c:v>64.8</c:v>
                </c:pt>
              </c:numCache>
            </c:numRef>
          </c:val>
          <c:smooth val="0"/>
        </c:ser>
        <c:ser>
          <c:idx val="1"/>
          <c:order val="3"/>
          <c:tx>
            <c:strRef>
              <c:f>Sheet1!$A$3</c:f>
              <c:strCache>
                <c:ptCount val="1"/>
                <c:pt idx="0">
                  <c:v>Hispanic</c:v>
                </c:pt>
              </c:strCache>
            </c:strRef>
          </c:tx>
          <c:spPr>
            <a:ln w="34925">
              <a:solidFill>
                <a:srgbClr val="7BA8DF"/>
              </a:solidFill>
            </a:ln>
          </c:spPr>
          <c:marker>
            <c:symbol val="diamond"/>
            <c:size val="9"/>
            <c:spPr>
              <a:solidFill>
                <a:srgbClr val="7BA8DF"/>
              </a:solidFill>
              <a:ln>
                <a:noFill/>
              </a:ln>
            </c:spPr>
          </c:marker>
          <c:cat>
            <c:strRef>
              <c:f>Sheet1!$B$1:$E$1</c:f>
              <c:strCache>
                <c:ptCount val="4"/>
                <c:pt idx="0">
                  <c:v>2009</c:v>
                </c:pt>
                <c:pt idx="1">
                  <c:v>2010</c:v>
                </c:pt>
                <c:pt idx="2">
                  <c:v>2011</c:v>
                </c:pt>
                <c:pt idx="3">
                  <c:v>2012</c:v>
                </c:pt>
              </c:strCache>
            </c:strRef>
          </c:cat>
          <c:val>
            <c:numRef>
              <c:f>Sheet1!$B$3:$E$3</c:f>
              <c:numCache>
                <c:formatCode>0.0</c:formatCode>
                <c:ptCount val="4"/>
                <c:pt idx="0">
                  <c:v>45.9</c:v>
                </c:pt>
                <c:pt idx="1">
                  <c:v>55.5</c:v>
                </c:pt>
                <c:pt idx="2">
                  <c:v>69.5</c:v>
                </c:pt>
                <c:pt idx="3">
                  <c:v>67.8</c:v>
                </c:pt>
              </c:numCache>
            </c:numRef>
          </c:val>
          <c:smooth val="0"/>
        </c:ser>
        <c:dLbls>
          <c:showLegendKey val="0"/>
          <c:showVal val="0"/>
          <c:showCatName val="0"/>
          <c:showSerName val="0"/>
          <c:showPercent val="0"/>
          <c:showBubbleSize val="0"/>
        </c:dLbls>
        <c:marker val="1"/>
        <c:smooth val="0"/>
        <c:axId val="32729728"/>
        <c:axId val="32736000"/>
      </c:lineChart>
      <c:catAx>
        <c:axId val="32729728"/>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32736000"/>
        <c:crosses val="autoZero"/>
        <c:auto val="1"/>
        <c:lblAlgn val="ctr"/>
        <c:lblOffset val="100"/>
        <c:noMultiLvlLbl val="0"/>
      </c:catAx>
      <c:valAx>
        <c:axId val="32736000"/>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1680446194225723"/>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32729728"/>
        <c:crosses val="autoZero"/>
        <c:crossBetween val="between"/>
        <c:majorUnit val="10"/>
      </c:valAx>
    </c:plotArea>
    <c:legend>
      <c:legendPos val="t"/>
      <c:layout>
        <c:manualLayout>
          <c:xMode val="edge"/>
          <c:yMode val="edge"/>
          <c:x val="0"/>
          <c:y val="1.8528543307086615E-2"/>
          <c:w val="0.99745139496451829"/>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9.1942378730436466E-2"/>
          <c:y val="0.11770363450331421"/>
          <c:w val="0.90760717410323721"/>
          <c:h val="0.75235137795275586"/>
        </c:manualLayout>
      </c:layout>
      <c:lineChart>
        <c:grouping val="standard"/>
        <c:varyColors val="0"/>
        <c:ser>
          <c:idx val="3"/>
          <c:order val="0"/>
          <c:tx>
            <c:strRef>
              <c:f>Sheet1!$B$1</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Sheet1!$B$2:$B$12</c:f>
              <c:numCache>
                <c:formatCode>0.0</c:formatCode>
                <c:ptCount val="11"/>
                <c:pt idx="0">
                  <c:v>53.9467</c:v>
                </c:pt>
                <c:pt idx="1">
                  <c:v>54.830300000000001</c:v>
                </c:pt>
                <c:pt idx="2">
                  <c:v>51.310200000000002</c:v>
                </c:pt>
                <c:pt idx="3">
                  <c:v>53.367899999999999</c:v>
                </c:pt>
                <c:pt idx="4">
                  <c:v>57.315300000000001</c:v>
                </c:pt>
                <c:pt idx="5">
                  <c:v>59.041600000000003</c:v>
                </c:pt>
                <c:pt idx="6">
                  <c:v>57.459699999999998</c:v>
                </c:pt>
                <c:pt idx="7">
                  <c:v>58.013199999999998</c:v>
                </c:pt>
                <c:pt idx="8">
                  <c:v>62.4542</c:v>
                </c:pt>
                <c:pt idx="9">
                  <c:v>57.542400000000001</c:v>
                </c:pt>
                <c:pt idx="10">
                  <c:v>61.430700000000002</c:v>
                </c:pt>
              </c:numCache>
            </c:numRef>
          </c:val>
          <c:smooth val="0"/>
        </c:ser>
        <c:ser>
          <c:idx val="0"/>
          <c:order val="1"/>
          <c:tx>
            <c:strRef>
              <c:f>Sheet1!$C$1</c:f>
              <c:strCache>
                <c:ptCount val="1"/>
                <c:pt idx="0">
                  <c:v>White</c:v>
                </c:pt>
              </c:strCache>
            </c:strRef>
          </c:tx>
          <c:spPr>
            <a:ln w="25400">
              <a:solidFill>
                <a:srgbClr val="0072C6"/>
              </a:solidFill>
            </a:ln>
          </c:spPr>
          <c:marker>
            <c:symbol val="square"/>
            <c:size val="7"/>
            <c:spPr>
              <a:solidFill>
                <a:srgbClr val="0072C6"/>
              </a:solidFill>
              <a:ln>
                <a:noFill/>
              </a:ln>
            </c:spPr>
          </c:marker>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Sheet1!$C$2:$C$12</c:f>
              <c:numCache>
                <c:formatCode>0.0</c:formatCode>
                <c:ptCount val="11"/>
                <c:pt idx="0">
                  <c:v>53.64</c:v>
                </c:pt>
                <c:pt idx="1">
                  <c:v>54.49</c:v>
                </c:pt>
                <c:pt idx="2">
                  <c:v>48.21</c:v>
                </c:pt>
                <c:pt idx="3">
                  <c:v>54.67</c:v>
                </c:pt>
                <c:pt idx="4">
                  <c:v>58.39</c:v>
                </c:pt>
                <c:pt idx="5">
                  <c:v>60.45</c:v>
                </c:pt>
                <c:pt idx="6">
                  <c:v>57.38</c:v>
                </c:pt>
                <c:pt idx="7">
                  <c:v>58.54</c:v>
                </c:pt>
                <c:pt idx="8">
                  <c:v>60.87</c:v>
                </c:pt>
                <c:pt idx="9">
                  <c:v>56.89</c:v>
                </c:pt>
                <c:pt idx="10">
                  <c:v>61.46</c:v>
                </c:pt>
              </c:numCache>
            </c:numRef>
          </c:val>
          <c:smooth val="0"/>
        </c:ser>
        <c:ser>
          <c:idx val="2"/>
          <c:order val="2"/>
          <c:tx>
            <c:strRef>
              <c:f>Sheet1!$D$1</c:f>
              <c:strCache>
                <c:ptCount val="1"/>
                <c:pt idx="0">
                  <c:v>Black</c:v>
                </c:pt>
              </c:strCache>
            </c:strRef>
          </c:tx>
          <c:spPr>
            <a:ln w="25400">
              <a:solidFill>
                <a:srgbClr val="AABA0A"/>
              </a:solidFill>
            </a:ln>
          </c:spPr>
          <c:marker>
            <c:symbol val="triangle"/>
            <c:size val="9"/>
            <c:spPr>
              <a:solidFill>
                <a:srgbClr val="AABA0A"/>
              </a:solidFill>
              <a:ln>
                <a:noFill/>
              </a:ln>
            </c:spPr>
          </c:marker>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Sheet1!$D$2:$D$12</c:f>
              <c:numCache>
                <c:formatCode>0.0</c:formatCode>
                <c:ptCount val="11"/>
                <c:pt idx="0">
                  <c:v>61.43</c:v>
                </c:pt>
                <c:pt idx="1">
                  <c:v>57.8</c:v>
                </c:pt>
                <c:pt idx="2">
                  <c:v>58.12</c:v>
                </c:pt>
                <c:pt idx="3">
                  <c:v>54.76</c:v>
                </c:pt>
                <c:pt idx="4">
                  <c:v>60.63</c:v>
                </c:pt>
                <c:pt idx="5">
                  <c:v>68.430000000000007</c:v>
                </c:pt>
                <c:pt idx="6">
                  <c:v>61.75</c:v>
                </c:pt>
                <c:pt idx="7">
                  <c:v>58.85</c:v>
                </c:pt>
                <c:pt idx="8">
                  <c:v>67.92</c:v>
                </c:pt>
                <c:pt idx="9">
                  <c:v>63.14</c:v>
                </c:pt>
                <c:pt idx="10">
                  <c:v>63.7</c:v>
                </c:pt>
              </c:numCache>
            </c:numRef>
          </c:val>
          <c:smooth val="0"/>
        </c:ser>
        <c:ser>
          <c:idx val="1"/>
          <c:order val="3"/>
          <c:tx>
            <c:strRef>
              <c:f>Sheet1!$E$1</c:f>
              <c:strCache>
                <c:ptCount val="1"/>
                <c:pt idx="0">
                  <c:v>Hispanic</c:v>
                </c:pt>
              </c:strCache>
            </c:strRef>
          </c:tx>
          <c:spPr>
            <a:ln w="34925">
              <a:solidFill>
                <a:srgbClr val="7BA8DF"/>
              </a:solidFill>
            </a:ln>
          </c:spPr>
          <c:marker>
            <c:symbol val="diamond"/>
            <c:size val="9"/>
            <c:spPr>
              <a:solidFill>
                <a:srgbClr val="7BA8DF"/>
              </a:solidFill>
              <a:ln>
                <a:noFill/>
              </a:ln>
            </c:spPr>
          </c:marker>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Sheet1!$E$2:$E$12</c:f>
              <c:numCache>
                <c:formatCode>0.0</c:formatCode>
                <c:ptCount val="11"/>
                <c:pt idx="0">
                  <c:v>47.85</c:v>
                </c:pt>
                <c:pt idx="1">
                  <c:v>54.44</c:v>
                </c:pt>
                <c:pt idx="2">
                  <c:v>53.23</c:v>
                </c:pt>
                <c:pt idx="3">
                  <c:v>51.73</c:v>
                </c:pt>
                <c:pt idx="4">
                  <c:v>54.73</c:v>
                </c:pt>
                <c:pt idx="5">
                  <c:v>51.95</c:v>
                </c:pt>
                <c:pt idx="6">
                  <c:v>56.67</c:v>
                </c:pt>
                <c:pt idx="7">
                  <c:v>55.16</c:v>
                </c:pt>
                <c:pt idx="8">
                  <c:v>62.35</c:v>
                </c:pt>
                <c:pt idx="9">
                  <c:v>58.48</c:v>
                </c:pt>
                <c:pt idx="10">
                  <c:v>61.08</c:v>
                </c:pt>
              </c:numCache>
            </c:numRef>
          </c:val>
          <c:smooth val="0"/>
        </c:ser>
        <c:dLbls>
          <c:showLegendKey val="0"/>
          <c:showVal val="0"/>
          <c:showCatName val="0"/>
          <c:showSerName val="0"/>
          <c:showPercent val="0"/>
          <c:showBubbleSize val="0"/>
        </c:dLbls>
        <c:marker val="1"/>
        <c:smooth val="0"/>
        <c:axId val="33207424"/>
        <c:axId val="33209344"/>
      </c:lineChart>
      <c:catAx>
        <c:axId val="33207424"/>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33209344"/>
        <c:crosses val="autoZero"/>
        <c:auto val="1"/>
        <c:lblAlgn val="ctr"/>
        <c:lblOffset val="100"/>
        <c:noMultiLvlLbl val="0"/>
      </c:catAx>
      <c:valAx>
        <c:axId val="33209344"/>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090884125595412"/>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33207424"/>
        <c:crosses val="autoZero"/>
        <c:crossBetween val="between"/>
        <c:majorUnit val="10"/>
      </c:valAx>
    </c:plotArea>
    <c:legend>
      <c:legendPos val="t"/>
      <c:layout>
        <c:manualLayout>
          <c:xMode val="edge"/>
          <c:yMode val="edge"/>
          <c:x val="5.4495864903679483E-2"/>
          <c:y val="1.1675185338674747E-3"/>
          <c:w val="0.88942682511908233"/>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263050452026831"/>
          <c:y val="0.11770363450331421"/>
          <c:w val="0.82507922620783514"/>
          <c:h val="0.71266872890888644"/>
        </c:manualLayout>
      </c:layout>
      <c:lineChart>
        <c:grouping val="standard"/>
        <c:varyColors val="0"/>
        <c:ser>
          <c:idx val="3"/>
          <c:order val="0"/>
          <c:tx>
            <c:strRef>
              <c:f>Sheet1!$B$1</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numRef>
              <c:f>Sheet1!$A$2:$A$15</c:f>
              <c:numCache>
                <c:formatCode>General</c:formatCode>
                <c:ptCount val="1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numCache>
            </c:numRef>
          </c:cat>
          <c:val>
            <c:numRef>
              <c:f>Sheet1!$B$2:$B$15</c:f>
              <c:numCache>
                <c:formatCode>0.0</c:formatCode>
                <c:ptCount val="14"/>
                <c:pt idx="0">
                  <c:v>71.03</c:v>
                </c:pt>
                <c:pt idx="1">
                  <c:v>70.97</c:v>
                </c:pt>
                <c:pt idx="2">
                  <c:v>72.11</c:v>
                </c:pt>
                <c:pt idx="3">
                  <c:v>71.789999999999992</c:v>
                </c:pt>
                <c:pt idx="4">
                  <c:v>73.009999999999991</c:v>
                </c:pt>
                <c:pt idx="5">
                  <c:v>72.78</c:v>
                </c:pt>
                <c:pt idx="6">
                  <c:v>72.52</c:v>
                </c:pt>
                <c:pt idx="7">
                  <c:v>73.72</c:v>
                </c:pt>
                <c:pt idx="8">
                  <c:v>75.78</c:v>
                </c:pt>
                <c:pt idx="9">
                  <c:v>77.95</c:v>
                </c:pt>
                <c:pt idx="10">
                  <c:v>79.86999999999999</c:v>
                </c:pt>
                <c:pt idx="11">
                  <c:v>80.259999999999991</c:v>
                </c:pt>
                <c:pt idx="12">
                  <c:v>80.16</c:v>
                </c:pt>
                <c:pt idx="13">
                  <c:v>83.03</c:v>
                </c:pt>
              </c:numCache>
            </c:numRef>
          </c:val>
          <c:smooth val="0"/>
        </c:ser>
        <c:ser>
          <c:idx val="0"/>
          <c:order val="1"/>
          <c:tx>
            <c:strRef>
              <c:f>Sheet1!$C$1</c:f>
              <c:strCache>
                <c:ptCount val="1"/>
                <c:pt idx="0">
                  <c:v>White</c:v>
                </c:pt>
              </c:strCache>
            </c:strRef>
          </c:tx>
          <c:spPr>
            <a:ln w="25400">
              <a:solidFill>
                <a:srgbClr val="0072C6"/>
              </a:solidFill>
            </a:ln>
          </c:spPr>
          <c:marker>
            <c:symbol val="square"/>
            <c:size val="7"/>
            <c:spPr>
              <a:solidFill>
                <a:srgbClr val="0072C6"/>
              </a:solidFill>
              <a:ln>
                <a:noFill/>
              </a:ln>
            </c:spPr>
          </c:marker>
          <c:cat>
            <c:numRef>
              <c:f>Sheet1!$A$2:$A$15</c:f>
              <c:numCache>
                <c:formatCode>General</c:formatCode>
                <c:ptCount val="1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numCache>
            </c:numRef>
          </c:cat>
          <c:val>
            <c:numRef>
              <c:f>Sheet1!$C$2:$C$15</c:f>
              <c:numCache>
                <c:formatCode>0.0</c:formatCode>
                <c:ptCount val="14"/>
                <c:pt idx="0">
                  <c:v>71.34</c:v>
                </c:pt>
                <c:pt idx="1">
                  <c:v>71.38</c:v>
                </c:pt>
                <c:pt idx="2">
                  <c:v>72.14</c:v>
                </c:pt>
                <c:pt idx="3">
                  <c:v>72.650000000000006</c:v>
                </c:pt>
                <c:pt idx="4">
                  <c:v>73.91</c:v>
                </c:pt>
                <c:pt idx="5">
                  <c:v>73.58</c:v>
                </c:pt>
                <c:pt idx="6">
                  <c:v>74.009999999999991</c:v>
                </c:pt>
                <c:pt idx="7">
                  <c:v>74.14</c:v>
                </c:pt>
                <c:pt idx="8">
                  <c:v>75.709999999999994</c:v>
                </c:pt>
                <c:pt idx="9">
                  <c:v>77.59</c:v>
                </c:pt>
                <c:pt idx="10">
                  <c:v>80.38</c:v>
                </c:pt>
                <c:pt idx="11">
                  <c:v>81.34</c:v>
                </c:pt>
                <c:pt idx="12">
                  <c:v>80.33</c:v>
                </c:pt>
                <c:pt idx="13">
                  <c:v>83.31</c:v>
                </c:pt>
              </c:numCache>
            </c:numRef>
          </c:val>
          <c:smooth val="0"/>
        </c:ser>
        <c:ser>
          <c:idx val="2"/>
          <c:order val="2"/>
          <c:tx>
            <c:strRef>
              <c:f>Sheet1!$D$1</c:f>
              <c:strCache>
                <c:ptCount val="1"/>
                <c:pt idx="0">
                  <c:v>Black</c:v>
                </c:pt>
              </c:strCache>
            </c:strRef>
          </c:tx>
          <c:spPr>
            <a:ln w="25400">
              <a:solidFill>
                <a:srgbClr val="AABA0A"/>
              </a:solidFill>
            </a:ln>
          </c:spPr>
          <c:marker>
            <c:symbol val="triangle"/>
            <c:size val="9"/>
            <c:spPr>
              <a:solidFill>
                <a:srgbClr val="AABA0A"/>
              </a:solidFill>
              <a:ln>
                <a:noFill/>
              </a:ln>
            </c:spPr>
          </c:marker>
          <c:cat>
            <c:numRef>
              <c:f>Sheet1!$A$2:$A$15</c:f>
              <c:numCache>
                <c:formatCode>General</c:formatCode>
                <c:ptCount val="1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numCache>
            </c:numRef>
          </c:cat>
          <c:val>
            <c:numRef>
              <c:f>Sheet1!$D$2:$D$15</c:f>
              <c:numCache>
                <c:formatCode>0.0</c:formatCode>
                <c:ptCount val="14"/>
                <c:pt idx="0">
                  <c:v>75.349999999999994</c:v>
                </c:pt>
                <c:pt idx="1">
                  <c:v>75.22999999999999</c:v>
                </c:pt>
                <c:pt idx="2">
                  <c:v>79.349999999999994</c:v>
                </c:pt>
                <c:pt idx="3">
                  <c:v>76.539999999999992</c:v>
                </c:pt>
                <c:pt idx="4">
                  <c:v>79.19</c:v>
                </c:pt>
                <c:pt idx="5">
                  <c:v>76.97</c:v>
                </c:pt>
                <c:pt idx="6">
                  <c:v>76.88000000000001</c:v>
                </c:pt>
                <c:pt idx="7">
                  <c:v>80.289999999999992</c:v>
                </c:pt>
                <c:pt idx="8">
                  <c:v>80.97999999999999</c:v>
                </c:pt>
                <c:pt idx="9">
                  <c:v>83.63000000000001</c:v>
                </c:pt>
                <c:pt idx="10">
                  <c:v>83.52000000000001</c:v>
                </c:pt>
                <c:pt idx="11">
                  <c:v>83.56</c:v>
                </c:pt>
                <c:pt idx="12">
                  <c:v>86.27</c:v>
                </c:pt>
                <c:pt idx="13">
                  <c:v>87.81</c:v>
                </c:pt>
              </c:numCache>
            </c:numRef>
          </c:val>
          <c:smooth val="0"/>
        </c:ser>
        <c:ser>
          <c:idx val="1"/>
          <c:order val="3"/>
          <c:tx>
            <c:strRef>
              <c:f>Sheet1!$E$1</c:f>
              <c:strCache>
                <c:ptCount val="1"/>
                <c:pt idx="0">
                  <c:v>Hispanic</c:v>
                </c:pt>
              </c:strCache>
            </c:strRef>
          </c:tx>
          <c:spPr>
            <a:ln w="34925">
              <a:solidFill>
                <a:srgbClr val="7BA8DF"/>
              </a:solidFill>
            </a:ln>
          </c:spPr>
          <c:marker>
            <c:symbol val="diamond"/>
            <c:size val="9"/>
            <c:spPr>
              <a:solidFill>
                <a:srgbClr val="7BA8DF"/>
              </a:solidFill>
              <a:ln>
                <a:noFill/>
              </a:ln>
            </c:spPr>
          </c:marker>
          <c:cat>
            <c:numRef>
              <c:f>Sheet1!$A$2:$A$15</c:f>
              <c:numCache>
                <c:formatCode>General</c:formatCode>
                <c:ptCount val="1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numCache>
            </c:numRef>
          </c:cat>
          <c:val>
            <c:numRef>
              <c:f>Sheet1!$E$2:$E$15</c:f>
              <c:numCache>
                <c:formatCode>0.0</c:formatCode>
                <c:ptCount val="14"/>
                <c:pt idx="0">
                  <c:v>65.319999999999993</c:v>
                </c:pt>
                <c:pt idx="1">
                  <c:v>64.89</c:v>
                </c:pt>
                <c:pt idx="2">
                  <c:v>65.36999999999999</c:v>
                </c:pt>
                <c:pt idx="3">
                  <c:v>65.59</c:v>
                </c:pt>
                <c:pt idx="4">
                  <c:v>64.91</c:v>
                </c:pt>
                <c:pt idx="5">
                  <c:v>67.09</c:v>
                </c:pt>
                <c:pt idx="6">
                  <c:v>64.94</c:v>
                </c:pt>
                <c:pt idx="7">
                  <c:v>68.53</c:v>
                </c:pt>
                <c:pt idx="8">
                  <c:v>72.59</c:v>
                </c:pt>
                <c:pt idx="9">
                  <c:v>74.929999999999993</c:v>
                </c:pt>
                <c:pt idx="10">
                  <c:v>76.3</c:v>
                </c:pt>
                <c:pt idx="11">
                  <c:v>75.760000000000005</c:v>
                </c:pt>
                <c:pt idx="12">
                  <c:v>76.83</c:v>
                </c:pt>
                <c:pt idx="13">
                  <c:v>78.959999999999994</c:v>
                </c:pt>
              </c:numCache>
            </c:numRef>
          </c:val>
          <c:smooth val="0"/>
        </c:ser>
        <c:dLbls>
          <c:showLegendKey val="0"/>
          <c:showVal val="0"/>
          <c:showCatName val="0"/>
          <c:showSerName val="0"/>
          <c:showPercent val="0"/>
          <c:showBubbleSize val="0"/>
        </c:dLbls>
        <c:marker val="1"/>
        <c:smooth val="0"/>
        <c:axId val="108353408"/>
        <c:axId val="108355584"/>
      </c:lineChart>
      <c:catAx>
        <c:axId val="108353408"/>
        <c:scaling>
          <c:orientation val="minMax"/>
        </c:scaling>
        <c:delete val="0"/>
        <c:axPos val="b"/>
        <c:numFmt formatCode="General" sourceLinked="1"/>
        <c:majorTickMark val="out"/>
        <c:minorTickMark val="none"/>
        <c:tickLblPos val="nextTo"/>
        <c:txPr>
          <a:bodyPr rot="-3720000" vert="horz"/>
          <a:lstStyle/>
          <a:p>
            <a:pPr>
              <a:defRPr sz="1400" b="0" baseline="0">
                <a:latin typeface="Calibri" panose="020F0502020204030204" pitchFamily="34" charset="0"/>
              </a:defRPr>
            </a:pPr>
            <a:endParaRPr lang="en-US"/>
          </a:p>
        </c:txPr>
        <c:crossAx val="108355584"/>
        <c:crosses val="autoZero"/>
        <c:auto val="1"/>
        <c:lblAlgn val="ctr"/>
        <c:lblOffset val="100"/>
        <c:noMultiLvlLbl val="0"/>
      </c:catAx>
      <c:valAx>
        <c:axId val="108355584"/>
        <c:scaling>
          <c:orientation val="minMax"/>
          <c:max val="100"/>
          <c:min val="0"/>
        </c:scaling>
        <c:delete val="0"/>
        <c:axPos val="l"/>
        <c:majorGridlines/>
        <c:title>
          <c:tx>
            <c:rich>
              <a:bodyPr rot="-5400000" vert="horz"/>
              <a:lstStyle/>
              <a:p>
                <a:pPr>
                  <a:defRPr sz="1400" baseline="0">
                    <a:latin typeface="Calibri" panose="020F0502020204030204" pitchFamily="34" charset="0"/>
                  </a:defRPr>
                </a:pPr>
                <a:r>
                  <a:rPr lang="en-US" sz="1400" dirty="0" smtClean="0"/>
                  <a:t>Percent</a:t>
                </a:r>
                <a:endParaRPr lang="en-US" sz="1400" dirty="0"/>
              </a:p>
            </c:rich>
          </c:tx>
          <c:layout>
            <c:manualLayout>
              <c:xMode val="edge"/>
              <c:yMode val="edge"/>
              <c:x val="9.2592592592592587E-3"/>
              <c:y val="0.39781344296248683"/>
            </c:manualLayout>
          </c:layout>
          <c:overlay val="0"/>
        </c:title>
        <c:numFmt formatCode="0" sourceLinked="0"/>
        <c:majorTickMark val="out"/>
        <c:minorTickMark val="none"/>
        <c:tickLblPos val="nextTo"/>
        <c:txPr>
          <a:bodyPr/>
          <a:lstStyle/>
          <a:p>
            <a:pPr>
              <a:defRPr sz="1400" b="0" baseline="0">
                <a:latin typeface="Calibri" panose="020F0502020204030204" pitchFamily="34" charset="0"/>
              </a:defRPr>
            </a:pPr>
            <a:endParaRPr lang="en-US"/>
          </a:p>
        </c:txPr>
        <c:crossAx val="108353408"/>
        <c:crosses val="autoZero"/>
        <c:crossBetween val="between"/>
        <c:majorUnit val="10"/>
      </c:valAx>
    </c:plotArea>
    <c:legend>
      <c:legendPos val="t"/>
      <c:layout>
        <c:manualLayout>
          <c:xMode val="edge"/>
          <c:yMode val="edge"/>
          <c:x val="0"/>
          <c:y val="1.1675185338674747E-3"/>
          <c:w val="0.99745139496451829"/>
          <c:h val="0.10151630410605456"/>
        </c:manualLayout>
      </c:layout>
      <c:overlay val="0"/>
      <c:txPr>
        <a:bodyPr/>
        <a:lstStyle/>
        <a:p>
          <a:pPr>
            <a:defRPr sz="14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6055701370662"/>
          <c:y val="0.11770363450331421"/>
          <c:w val="0.8225038884028385"/>
          <c:h val="0.71266872890888644"/>
        </c:manualLayout>
      </c:layout>
      <c:lineChart>
        <c:grouping val="standard"/>
        <c:varyColors val="0"/>
        <c:ser>
          <c:idx val="3"/>
          <c:order val="0"/>
          <c:tx>
            <c:strRef>
              <c:f>Sheet1!$B$1</c:f>
              <c:strCache>
                <c:ptCount val="1"/>
                <c:pt idx="0">
                  <c:v>  Poor</c:v>
                </c:pt>
              </c:strCache>
            </c:strRef>
          </c:tx>
          <c:spPr>
            <a:ln w="25400">
              <a:solidFill>
                <a:sysClr val="windowText" lastClr="000000"/>
              </a:solidFill>
            </a:ln>
          </c:spPr>
          <c:marker>
            <c:symbol val="circle"/>
            <c:size val="7"/>
            <c:spPr>
              <a:solidFill>
                <a:sysClr val="windowText" lastClr="000000"/>
              </a:solidFill>
              <a:ln>
                <a:noFill/>
              </a:ln>
            </c:spPr>
          </c:marker>
          <c:cat>
            <c:numRef>
              <c:f>Sheet1!$A$2:$A$15</c:f>
              <c:numCache>
                <c:formatCode>General</c:formatCode>
                <c:ptCount val="1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numCache>
            </c:numRef>
          </c:cat>
          <c:val>
            <c:numRef>
              <c:f>Sheet1!$B$2:$B$15</c:f>
              <c:numCache>
                <c:formatCode>0.0</c:formatCode>
                <c:ptCount val="14"/>
                <c:pt idx="0">
                  <c:v>67.666640000000001</c:v>
                </c:pt>
                <c:pt idx="1">
                  <c:v>66.6233</c:v>
                </c:pt>
                <c:pt idx="2">
                  <c:v>69.146799999999999</c:v>
                </c:pt>
                <c:pt idx="3">
                  <c:v>65.669370000000001</c:v>
                </c:pt>
                <c:pt idx="4">
                  <c:v>68.08587</c:v>
                </c:pt>
                <c:pt idx="5">
                  <c:v>69.54813</c:v>
                </c:pt>
                <c:pt idx="6">
                  <c:v>68.966030000000003</c:v>
                </c:pt>
                <c:pt idx="7">
                  <c:v>70.47842</c:v>
                </c:pt>
                <c:pt idx="8">
                  <c:v>75.066449999999989</c:v>
                </c:pt>
                <c:pt idx="9">
                  <c:v>75.813000000000002</c:v>
                </c:pt>
                <c:pt idx="10">
                  <c:v>77.905820000000006</c:v>
                </c:pt>
                <c:pt idx="11">
                  <c:v>78.167749999999998</c:v>
                </c:pt>
                <c:pt idx="12">
                  <c:v>78.914770000000004</c:v>
                </c:pt>
                <c:pt idx="13">
                  <c:v>80.80941</c:v>
                </c:pt>
              </c:numCache>
            </c:numRef>
          </c:val>
          <c:smooth val="0"/>
        </c:ser>
        <c:ser>
          <c:idx val="0"/>
          <c:order val="1"/>
          <c:tx>
            <c:strRef>
              <c:f>Sheet1!$C$1</c:f>
              <c:strCache>
                <c:ptCount val="1"/>
                <c:pt idx="0">
                  <c:v>  Low Income</c:v>
                </c:pt>
              </c:strCache>
            </c:strRef>
          </c:tx>
          <c:spPr>
            <a:ln w="25400">
              <a:solidFill>
                <a:srgbClr val="0072C6"/>
              </a:solidFill>
            </a:ln>
          </c:spPr>
          <c:marker>
            <c:symbol val="square"/>
            <c:size val="7"/>
            <c:spPr>
              <a:solidFill>
                <a:srgbClr val="0072C6"/>
              </a:solidFill>
              <a:ln>
                <a:noFill/>
              </a:ln>
            </c:spPr>
          </c:marker>
          <c:cat>
            <c:numRef>
              <c:f>Sheet1!$A$2:$A$15</c:f>
              <c:numCache>
                <c:formatCode>General</c:formatCode>
                <c:ptCount val="1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numCache>
            </c:numRef>
          </c:cat>
          <c:val>
            <c:numRef>
              <c:f>Sheet1!$C$2:$C$15</c:f>
              <c:numCache>
                <c:formatCode>0.0</c:formatCode>
                <c:ptCount val="14"/>
                <c:pt idx="0">
                  <c:v>65.819879999999998</c:v>
                </c:pt>
                <c:pt idx="1">
                  <c:v>67.526589999999999</c:v>
                </c:pt>
                <c:pt idx="2">
                  <c:v>68.088120000000004</c:v>
                </c:pt>
                <c:pt idx="3">
                  <c:v>67.526060000000001</c:v>
                </c:pt>
                <c:pt idx="4">
                  <c:v>68.532200000000003</c:v>
                </c:pt>
                <c:pt idx="5">
                  <c:v>67.260940000000005</c:v>
                </c:pt>
                <c:pt idx="6">
                  <c:v>68.325469999999996</c:v>
                </c:pt>
                <c:pt idx="7">
                  <c:v>68.493839999999992</c:v>
                </c:pt>
                <c:pt idx="8">
                  <c:v>68.769210000000001</c:v>
                </c:pt>
                <c:pt idx="9">
                  <c:v>73.535300000000007</c:v>
                </c:pt>
                <c:pt idx="10">
                  <c:v>75.437129999999996</c:v>
                </c:pt>
                <c:pt idx="11">
                  <c:v>76.470610000000008</c:v>
                </c:pt>
                <c:pt idx="12">
                  <c:v>77.855559999999997</c:v>
                </c:pt>
                <c:pt idx="13">
                  <c:v>79.488709999999998</c:v>
                </c:pt>
              </c:numCache>
            </c:numRef>
          </c:val>
          <c:smooth val="0"/>
        </c:ser>
        <c:ser>
          <c:idx val="2"/>
          <c:order val="2"/>
          <c:tx>
            <c:strRef>
              <c:f>Sheet1!$D$1</c:f>
              <c:strCache>
                <c:ptCount val="1"/>
                <c:pt idx="0">
                  <c:v>  Middle Income</c:v>
                </c:pt>
              </c:strCache>
            </c:strRef>
          </c:tx>
          <c:spPr>
            <a:ln w="25400">
              <a:solidFill>
                <a:srgbClr val="AABA0A"/>
              </a:solidFill>
            </a:ln>
          </c:spPr>
          <c:marker>
            <c:symbol val="triangle"/>
            <c:size val="9"/>
            <c:spPr>
              <a:solidFill>
                <a:srgbClr val="AABA0A"/>
              </a:solidFill>
              <a:ln>
                <a:noFill/>
              </a:ln>
            </c:spPr>
          </c:marker>
          <c:cat>
            <c:numRef>
              <c:f>Sheet1!$A$2:$A$15</c:f>
              <c:numCache>
                <c:formatCode>General</c:formatCode>
                <c:ptCount val="1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numCache>
            </c:numRef>
          </c:cat>
          <c:val>
            <c:numRef>
              <c:f>Sheet1!$D$2:$D$15</c:f>
              <c:numCache>
                <c:formatCode>General</c:formatCode>
                <c:ptCount val="14"/>
                <c:pt idx="0">
                  <c:v>71.341759999999994</c:v>
                </c:pt>
                <c:pt idx="1">
                  <c:v>70.899330000000006</c:v>
                </c:pt>
                <c:pt idx="2">
                  <c:v>71.274420000000006</c:v>
                </c:pt>
                <c:pt idx="3">
                  <c:v>72.572400000000002</c:v>
                </c:pt>
                <c:pt idx="4">
                  <c:v>73.522469999999998</c:v>
                </c:pt>
                <c:pt idx="5">
                  <c:v>73.144759999999991</c:v>
                </c:pt>
                <c:pt idx="6">
                  <c:v>72.435310000000001</c:v>
                </c:pt>
                <c:pt idx="7">
                  <c:v>72.246639999999999</c:v>
                </c:pt>
                <c:pt idx="8">
                  <c:v>75.117049999999992</c:v>
                </c:pt>
                <c:pt idx="9">
                  <c:v>77.114750000000001</c:v>
                </c:pt>
                <c:pt idx="10">
                  <c:v>79.431989999999999</c:v>
                </c:pt>
                <c:pt idx="11">
                  <c:v>80.324930000000009</c:v>
                </c:pt>
                <c:pt idx="12">
                  <c:v>77.565419999999989</c:v>
                </c:pt>
                <c:pt idx="13">
                  <c:v>82.467259999999996</c:v>
                </c:pt>
              </c:numCache>
            </c:numRef>
          </c:val>
          <c:smooth val="0"/>
        </c:ser>
        <c:ser>
          <c:idx val="1"/>
          <c:order val="3"/>
          <c:tx>
            <c:strRef>
              <c:f>Sheet1!$E$1</c:f>
              <c:strCache>
                <c:ptCount val="1"/>
                <c:pt idx="0">
                  <c:v>High Income</c:v>
                </c:pt>
              </c:strCache>
            </c:strRef>
          </c:tx>
          <c:spPr>
            <a:ln w="34925">
              <a:solidFill>
                <a:srgbClr val="7BA8DF"/>
              </a:solidFill>
            </a:ln>
          </c:spPr>
          <c:marker>
            <c:symbol val="diamond"/>
            <c:size val="9"/>
            <c:spPr>
              <a:solidFill>
                <a:srgbClr val="7BA8DF"/>
              </a:solidFill>
              <a:ln>
                <a:noFill/>
              </a:ln>
            </c:spPr>
          </c:marker>
          <c:cat>
            <c:numRef>
              <c:f>Sheet1!$A$2:$A$15</c:f>
              <c:numCache>
                <c:formatCode>General</c:formatCode>
                <c:ptCount val="1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numCache>
            </c:numRef>
          </c:cat>
          <c:val>
            <c:numRef>
              <c:f>Sheet1!$E$2:$E$15</c:f>
              <c:numCache>
                <c:formatCode>General</c:formatCode>
                <c:ptCount val="14"/>
                <c:pt idx="0">
                  <c:v>76.815799999999996</c:v>
                </c:pt>
                <c:pt idx="1">
                  <c:v>76.090139999999991</c:v>
                </c:pt>
                <c:pt idx="2">
                  <c:v>78.040080000000003</c:v>
                </c:pt>
                <c:pt idx="3">
                  <c:v>78.217579999999998</c:v>
                </c:pt>
                <c:pt idx="4">
                  <c:v>79.129570000000001</c:v>
                </c:pt>
                <c:pt idx="5">
                  <c:v>78.835930000000005</c:v>
                </c:pt>
                <c:pt idx="6">
                  <c:v>79.063370000000006</c:v>
                </c:pt>
                <c:pt idx="7">
                  <c:v>82.412269999999992</c:v>
                </c:pt>
                <c:pt idx="8">
                  <c:v>82.849850000000004</c:v>
                </c:pt>
                <c:pt idx="9">
                  <c:v>84.495440000000002</c:v>
                </c:pt>
                <c:pt idx="10">
                  <c:v>85.846500000000006</c:v>
                </c:pt>
                <c:pt idx="11">
                  <c:v>85.465139999999991</c:v>
                </c:pt>
                <c:pt idx="12">
                  <c:v>86.345689999999991</c:v>
                </c:pt>
                <c:pt idx="13">
                  <c:v>88.601920000000007</c:v>
                </c:pt>
              </c:numCache>
            </c:numRef>
          </c:val>
          <c:smooth val="0"/>
        </c:ser>
        <c:dLbls>
          <c:showLegendKey val="0"/>
          <c:showVal val="0"/>
          <c:showCatName val="0"/>
          <c:showSerName val="0"/>
          <c:showPercent val="0"/>
          <c:showBubbleSize val="0"/>
        </c:dLbls>
        <c:marker val="1"/>
        <c:smooth val="0"/>
        <c:axId val="108423040"/>
        <c:axId val="108429312"/>
      </c:lineChart>
      <c:catAx>
        <c:axId val="108423040"/>
        <c:scaling>
          <c:orientation val="minMax"/>
        </c:scaling>
        <c:delete val="0"/>
        <c:axPos val="b"/>
        <c:numFmt formatCode="General" sourceLinked="1"/>
        <c:majorTickMark val="out"/>
        <c:minorTickMark val="none"/>
        <c:tickLblPos val="nextTo"/>
        <c:txPr>
          <a:bodyPr rot="-3720000"/>
          <a:lstStyle/>
          <a:p>
            <a:pPr>
              <a:defRPr sz="1400" b="0" baseline="0">
                <a:latin typeface="Calibri" panose="020F0502020204030204" pitchFamily="34" charset="0"/>
              </a:defRPr>
            </a:pPr>
            <a:endParaRPr lang="en-US"/>
          </a:p>
        </c:txPr>
        <c:crossAx val="108429312"/>
        <c:crosses val="autoZero"/>
        <c:auto val="1"/>
        <c:lblAlgn val="ctr"/>
        <c:lblOffset val="100"/>
        <c:noMultiLvlLbl val="0"/>
      </c:catAx>
      <c:valAx>
        <c:axId val="108429312"/>
        <c:scaling>
          <c:orientation val="minMax"/>
          <c:max val="100"/>
          <c:min val="0"/>
        </c:scaling>
        <c:delete val="0"/>
        <c:axPos val="l"/>
        <c:majorGridlines/>
        <c:title>
          <c:tx>
            <c:rich>
              <a:bodyPr rot="-5400000" vert="horz"/>
              <a:lstStyle/>
              <a:p>
                <a:pPr>
                  <a:defRPr sz="1400" baseline="0">
                    <a:latin typeface="Calibri" panose="020F0502020204030204" pitchFamily="34" charset="0"/>
                  </a:defRPr>
                </a:pPr>
                <a:r>
                  <a:rPr lang="en-US" sz="1400" dirty="0" smtClean="0"/>
                  <a:t>Percent</a:t>
                </a:r>
                <a:endParaRPr lang="en-US" sz="1400" dirty="0"/>
              </a:p>
            </c:rich>
          </c:tx>
          <c:layout>
            <c:manualLayout>
              <c:xMode val="edge"/>
              <c:yMode val="edge"/>
              <c:x val="9.2592592592592587E-3"/>
              <c:y val="0.3949789758423054"/>
            </c:manualLayout>
          </c:layout>
          <c:overlay val="0"/>
        </c:title>
        <c:numFmt formatCode="0" sourceLinked="0"/>
        <c:majorTickMark val="out"/>
        <c:minorTickMark val="none"/>
        <c:tickLblPos val="nextTo"/>
        <c:txPr>
          <a:bodyPr/>
          <a:lstStyle/>
          <a:p>
            <a:pPr>
              <a:defRPr sz="1400" b="0" baseline="0">
                <a:latin typeface="Calibri" panose="020F0502020204030204" pitchFamily="34" charset="0"/>
              </a:defRPr>
            </a:pPr>
            <a:endParaRPr lang="en-US"/>
          </a:p>
        </c:txPr>
        <c:crossAx val="108423040"/>
        <c:crosses val="autoZero"/>
        <c:crossBetween val="between"/>
        <c:majorUnit val="10"/>
      </c:valAx>
    </c:plotArea>
    <c:legend>
      <c:legendPos val="t"/>
      <c:layout>
        <c:manualLayout>
          <c:xMode val="edge"/>
          <c:yMode val="edge"/>
          <c:x val="5.4495864903679483E-2"/>
          <c:y val="1.1675185338674747E-3"/>
          <c:w val="0.92337740801267776"/>
          <c:h val="0.10151630410605456"/>
        </c:manualLayout>
      </c:layout>
      <c:overlay val="0"/>
      <c:txPr>
        <a:bodyPr/>
        <a:lstStyle/>
        <a:p>
          <a:pPr>
            <a:defRPr sz="14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417711674929524"/>
          <c:y val="0.16399995139496451"/>
          <c:w val="0.79958248274521249"/>
          <c:h val="0.70605497229512981"/>
        </c:manualLayout>
      </c:layout>
      <c:lineChart>
        <c:grouping val="standard"/>
        <c:varyColors val="0"/>
        <c:ser>
          <c:idx val="3"/>
          <c:order val="0"/>
          <c:tx>
            <c:strRef>
              <c:f>Sheet1!$A$2</c:f>
              <c:strCache>
                <c:ptCount val="1"/>
                <c:pt idx="0">
                  <c:v>Poor</c:v>
                </c:pt>
              </c:strCache>
            </c:strRef>
          </c:tx>
          <c:spPr>
            <a:ln w="25400">
              <a:solidFill>
                <a:sysClr val="windowText" lastClr="000000"/>
              </a:solidFill>
            </a:ln>
          </c:spPr>
          <c:marker>
            <c:symbol val="circle"/>
            <c:size val="7"/>
            <c:spPr>
              <a:solidFill>
                <a:sysClr val="windowText" lastClr="000000"/>
              </a:solidFill>
              <a:ln>
                <a:noFill/>
              </a:ln>
            </c:spPr>
          </c:marker>
          <c:cat>
            <c:strRef>
              <c:f>Sheet1!$B$1:$F$1</c:f>
              <c:strCache>
                <c:ptCount val="5"/>
                <c:pt idx="0">
                  <c:v>2008</c:v>
                </c:pt>
                <c:pt idx="1">
                  <c:v>2009</c:v>
                </c:pt>
                <c:pt idx="2">
                  <c:v>2010</c:v>
                </c:pt>
                <c:pt idx="3">
                  <c:v>2011</c:v>
                </c:pt>
                <c:pt idx="4">
                  <c:v>2012</c:v>
                </c:pt>
              </c:strCache>
            </c:strRef>
          </c:cat>
          <c:val>
            <c:numRef>
              <c:f>Sheet1!$B$2:$F$2</c:f>
              <c:numCache>
                <c:formatCode>0.0</c:formatCode>
                <c:ptCount val="5"/>
                <c:pt idx="0">
                  <c:v>44.7</c:v>
                </c:pt>
                <c:pt idx="1">
                  <c:v>52.6</c:v>
                </c:pt>
                <c:pt idx="2">
                  <c:v>62.6</c:v>
                </c:pt>
                <c:pt idx="3">
                  <c:v>68.5</c:v>
                </c:pt>
                <c:pt idx="4">
                  <c:v>74</c:v>
                </c:pt>
              </c:numCache>
            </c:numRef>
          </c:val>
          <c:smooth val="0"/>
        </c:ser>
        <c:ser>
          <c:idx val="0"/>
          <c:order val="1"/>
          <c:tx>
            <c:strRef>
              <c:f>Sheet1!$A$3</c:f>
              <c:strCache>
                <c:ptCount val="1"/>
                <c:pt idx="0">
                  <c:v>Low Income</c:v>
                </c:pt>
              </c:strCache>
            </c:strRef>
          </c:tx>
          <c:spPr>
            <a:ln w="25400">
              <a:solidFill>
                <a:srgbClr val="0072C6"/>
              </a:solidFill>
            </a:ln>
          </c:spPr>
          <c:marker>
            <c:symbol val="square"/>
            <c:size val="7"/>
            <c:spPr>
              <a:solidFill>
                <a:srgbClr val="0072C6"/>
              </a:solidFill>
              <a:ln>
                <a:noFill/>
              </a:ln>
            </c:spPr>
          </c:marker>
          <c:cat>
            <c:strRef>
              <c:f>Sheet1!$B$1:$F$1</c:f>
              <c:strCache>
                <c:ptCount val="5"/>
                <c:pt idx="0">
                  <c:v>2008</c:v>
                </c:pt>
                <c:pt idx="1">
                  <c:v>2009</c:v>
                </c:pt>
                <c:pt idx="2">
                  <c:v>2010</c:v>
                </c:pt>
                <c:pt idx="3">
                  <c:v>2011</c:v>
                </c:pt>
                <c:pt idx="4">
                  <c:v>2012</c:v>
                </c:pt>
              </c:strCache>
            </c:strRef>
          </c:cat>
          <c:val>
            <c:numRef>
              <c:f>Sheet1!$B$3:$F$3</c:f>
              <c:numCache>
                <c:formatCode>0.0</c:formatCode>
                <c:ptCount val="5"/>
                <c:pt idx="0">
                  <c:v>35.6</c:v>
                </c:pt>
                <c:pt idx="1">
                  <c:v>51.7</c:v>
                </c:pt>
                <c:pt idx="2">
                  <c:v>60.1</c:v>
                </c:pt>
                <c:pt idx="3">
                  <c:v>70.5</c:v>
                </c:pt>
                <c:pt idx="4">
                  <c:v>71.7</c:v>
                </c:pt>
              </c:numCache>
            </c:numRef>
          </c:val>
          <c:smooth val="0"/>
        </c:ser>
        <c:ser>
          <c:idx val="2"/>
          <c:order val="2"/>
          <c:tx>
            <c:strRef>
              <c:f>Sheet1!$A$4</c:f>
              <c:strCache>
                <c:ptCount val="1"/>
                <c:pt idx="0">
                  <c:v>Middle Income</c:v>
                </c:pt>
              </c:strCache>
            </c:strRef>
          </c:tx>
          <c:spPr>
            <a:ln w="25400">
              <a:solidFill>
                <a:srgbClr val="AABA0A"/>
              </a:solidFill>
            </a:ln>
          </c:spPr>
          <c:marker>
            <c:symbol val="triangle"/>
            <c:size val="9"/>
            <c:spPr>
              <a:solidFill>
                <a:srgbClr val="AABA0A"/>
              </a:solidFill>
              <a:ln>
                <a:noFill/>
              </a:ln>
            </c:spPr>
          </c:marker>
          <c:cat>
            <c:strRef>
              <c:f>Sheet1!$B$1:$F$1</c:f>
              <c:strCache>
                <c:ptCount val="5"/>
                <c:pt idx="0">
                  <c:v>2008</c:v>
                </c:pt>
                <c:pt idx="1">
                  <c:v>2009</c:v>
                </c:pt>
                <c:pt idx="2">
                  <c:v>2010</c:v>
                </c:pt>
                <c:pt idx="3">
                  <c:v>2011</c:v>
                </c:pt>
                <c:pt idx="4">
                  <c:v>2012</c:v>
                </c:pt>
              </c:strCache>
            </c:strRef>
          </c:cat>
          <c:val>
            <c:numRef>
              <c:f>Sheet1!$B$4:$F$4</c:f>
              <c:numCache>
                <c:formatCode>0.0</c:formatCode>
                <c:ptCount val="5"/>
                <c:pt idx="0">
                  <c:v>41.3</c:v>
                </c:pt>
                <c:pt idx="1">
                  <c:v>50.9</c:v>
                </c:pt>
                <c:pt idx="2">
                  <c:v>63.1</c:v>
                </c:pt>
                <c:pt idx="3">
                  <c:v>69.2</c:v>
                </c:pt>
                <c:pt idx="4">
                  <c:v>70.2</c:v>
                </c:pt>
              </c:numCache>
            </c:numRef>
          </c:val>
          <c:smooth val="0"/>
        </c:ser>
        <c:ser>
          <c:idx val="1"/>
          <c:order val="3"/>
          <c:tx>
            <c:strRef>
              <c:f>Sheet1!$A$5</c:f>
              <c:strCache>
                <c:ptCount val="1"/>
                <c:pt idx="0">
                  <c:v>High Income </c:v>
                </c:pt>
              </c:strCache>
            </c:strRef>
          </c:tx>
          <c:spPr>
            <a:ln w="34925">
              <a:solidFill>
                <a:srgbClr val="7BA8DF"/>
              </a:solidFill>
            </a:ln>
          </c:spPr>
          <c:marker>
            <c:symbol val="diamond"/>
            <c:size val="9"/>
            <c:spPr>
              <a:solidFill>
                <a:srgbClr val="7BA8DF"/>
              </a:solidFill>
              <a:ln>
                <a:noFill/>
              </a:ln>
            </c:spPr>
          </c:marker>
          <c:cat>
            <c:strRef>
              <c:f>Sheet1!$B$1:$F$1</c:f>
              <c:strCache>
                <c:ptCount val="5"/>
                <c:pt idx="0">
                  <c:v>2008</c:v>
                </c:pt>
                <c:pt idx="1">
                  <c:v>2009</c:v>
                </c:pt>
                <c:pt idx="2">
                  <c:v>2010</c:v>
                </c:pt>
                <c:pt idx="3">
                  <c:v>2011</c:v>
                </c:pt>
                <c:pt idx="4">
                  <c:v>2012</c:v>
                </c:pt>
              </c:strCache>
            </c:strRef>
          </c:cat>
          <c:val>
            <c:numRef>
              <c:f>Sheet1!$B$5:$F$5</c:f>
              <c:numCache>
                <c:formatCode>0.0</c:formatCode>
                <c:ptCount val="5"/>
                <c:pt idx="0">
                  <c:v>51.3</c:v>
                </c:pt>
                <c:pt idx="1">
                  <c:v>61.8</c:v>
                </c:pt>
                <c:pt idx="2">
                  <c:v>71.2</c:v>
                </c:pt>
                <c:pt idx="3">
                  <c:v>76.3</c:v>
                </c:pt>
                <c:pt idx="4">
                  <c:v>78.599999999999994</c:v>
                </c:pt>
              </c:numCache>
            </c:numRef>
          </c:val>
          <c:smooth val="0"/>
        </c:ser>
        <c:dLbls>
          <c:showLegendKey val="0"/>
          <c:showVal val="0"/>
          <c:showCatName val="0"/>
          <c:showSerName val="0"/>
          <c:showPercent val="0"/>
          <c:showBubbleSize val="0"/>
        </c:dLbls>
        <c:marker val="1"/>
        <c:smooth val="0"/>
        <c:axId val="30925952"/>
        <c:axId val="30927872"/>
      </c:lineChart>
      <c:catAx>
        <c:axId val="30925952"/>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30927872"/>
        <c:crosses val="autoZero"/>
        <c:auto val="1"/>
        <c:lblAlgn val="ctr"/>
        <c:lblOffset val="100"/>
        <c:noMultiLvlLbl val="0"/>
      </c:catAx>
      <c:valAx>
        <c:axId val="30927872"/>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0600199280645471"/>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30925952"/>
        <c:crosses val="autoZero"/>
        <c:crossBetween val="between"/>
        <c:majorUnit val="10"/>
      </c:valAx>
    </c:plotArea>
    <c:legend>
      <c:legendPos val="t"/>
      <c:layout>
        <c:manualLayout>
          <c:xMode val="edge"/>
          <c:yMode val="edge"/>
          <c:x val="5.4495864903679483E-2"/>
          <c:y val="1.1675185338674747E-3"/>
          <c:w val="0.92337740801267776"/>
          <c:h val="0.12620759210654225"/>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417711674929524"/>
          <c:y val="0.16399995139496451"/>
          <c:w val="0.79958248274521249"/>
          <c:h val="0.70605497229512981"/>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Sheet1!$B$1:$F$1</c:f>
              <c:strCache>
                <c:ptCount val="5"/>
                <c:pt idx="0">
                  <c:v>2008</c:v>
                </c:pt>
                <c:pt idx="1">
                  <c:v>2009</c:v>
                </c:pt>
                <c:pt idx="2">
                  <c:v>2010</c:v>
                </c:pt>
                <c:pt idx="3">
                  <c:v>2011</c:v>
                </c:pt>
                <c:pt idx="4">
                  <c:v>2012</c:v>
                </c:pt>
              </c:strCache>
            </c:strRef>
          </c:cat>
          <c:val>
            <c:numRef>
              <c:f>Sheet1!$B$2:$F$2</c:f>
              <c:numCache>
                <c:formatCode>0.0</c:formatCode>
                <c:ptCount val="5"/>
                <c:pt idx="0">
                  <c:v>43.9</c:v>
                </c:pt>
                <c:pt idx="1">
                  <c:v>54.8</c:v>
                </c:pt>
                <c:pt idx="2">
                  <c:v>64.8</c:v>
                </c:pt>
                <c:pt idx="3">
                  <c:v>71.5</c:v>
                </c:pt>
                <c:pt idx="4">
                  <c:v>73.8</c:v>
                </c:pt>
              </c:numCache>
            </c:numRef>
          </c:val>
          <c:smooth val="0"/>
        </c:ser>
        <c:ser>
          <c:idx val="0"/>
          <c:order val="1"/>
          <c:tx>
            <c:strRef>
              <c:f>Sheet1!$A$5</c:f>
              <c:strCache>
                <c:ptCount val="1"/>
                <c:pt idx="0">
                  <c:v>White</c:v>
                </c:pt>
              </c:strCache>
            </c:strRef>
          </c:tx>
          <c:spPr>
            <a:ln w="25400">
              <a:solidFill>
                <a:srgbClr val="0072C6"/>
              </a:solidFill>
            </a:ln>
          </c:spPr>
          <c:marker>
            <c:symbol val="square"/>
            <c:size val="7"/>
            <c:spPr>
              <a:solidFill>
                <a:srgbClr val="0072C6"/>
              </a:solidFill>
              <a:ln>
                <a:noFill/>
              </a:ln>
            </c:spPr>
          </c:marker>
          <c:cat>
            <c:strRef>
              <c:f>Sheet1!$B$1:$F$1</c:f>
              <c:strCache>
                <c:ptCount val="5"/>
                <c:pt idx="0">
                  <c:v>2008</c:v>
                </c:pt>
                <c:pt idx="1">
                  <c:v>2009</c:v>
                </c:pt>
                <c:pt idx="2">
                  <c:v>2010</c:v>
                </c:pt>
                <c:pt idx="3">
                  <c:v>2011</c:v>
                </c:pt>
                <c:pt idx="4">
                  <c:v>2012</c:v>
                </c:pt>
              </c:strCache>
            </c:strRef>
          </c:cat>
          <c:val>
            <c:numRef>
              <c:f>Sheet1!$B$5:$F$5</c:f>
              <c:numCache>
                <c:formatCode>0.0</c:formatCode>
                <c:ptCount val="5"/>
                <c:pt idx="0">
                  <c:v>40.700000000000003</c:v>
                </c:pt>
                <c:pt idx="1">
                  <c:v>53.4</c:v>
                </c:pt>
                <c:pt idx="2">
                  <c:v>63</c:v>
                </c:pt>
                <c:pt idx="3">
                  <c:v>69.900000000000006</c:v>
                </c:pt>
                <c:pt idx="4">
                  <c:v>70.099999999999994</c:v>
                </c:pt>
              </c:numCache>
            </c:numRef>
          </c:val>
          <c:smooth val="0"/>
        </c:ser>
        <c:ser>
          <c:idx val="2"/>
          <c:order val="2"/>
          <c:tx>
            <c:strRef>
              <c:f>Sheet1!$A$4</c:f>
              <c:strCache>
                <c:ptCount val="1"/>
                <c:pt idx="0">
                  <c:v>Black</c:v>
                </c:pt>
              </c:strCache>
            </c:strRef>
          </c:tx>
          <c:spPr>
            <a:ln w="25400">
              <a:solidFill>
                <a:srgbClr val="AABA0A"/>
              </a:solidFill>
            </a:ln>
          </c:spPr>
          <c:marker>
            <c:symbol val="triangle"/>
            <c:size val="9"/>
            <c:spPr>
              <a:solidFill>
                <a:srgbClr val="AABA0A"/>
              </a:solidFill>
              <a:ln>
                <a:noFill/>
              </a:ln>
            </c:spPr>
          </c:marker>
          <c:cat>
            <c:strRef>
              <c:f>Sheet1!$B$1:$F$1</c:f>
              <c:strCache>
                <c:ptCount val="5"/>
                <c:pt idx="0">
                  <c:v>2008</c:v>
                </c:pt>
                <c:pt idx="1">
                  <c:v>2009</c:v>
                </c:pt>
                <c:pt idx="2">
                  <c:v>2010</c:v>
                </c:pt>
                <c:pt idx="3">
                  <c:v>2011</c:v>
                </c:pt>
                <c:pt idx="4">
                  <c:v>2012</c:v>
                </c:pt>
              </c:strCache>
            </c:strRef>
          </c:cat>
          <c:val>
            <c:numRef>
              <c:f>Sheet1!$B$4:$F$4</c:f>
              <c:numCache>
                <c:formatCode>0.0</c:formatCode>
                <c:ptCount val="5"/>
                <c:pt idx="0">
                  <c:v>46.7</c:v>
                </c:pt>
                <c:pt idx="1">
                  <c:v>53.4</c:v>
                </c:pt>
                <c:pt idx="2">
                  <c:v>65.5</c:v>
                </c:pt>
                <c:pt idx="3">
                  <c:v>71</c:v>
                </c:pt>
                <c:pt idx="4">
                  <c:v>74.3</c:v>
                </c:pt>
              </c:numCache>
            </c:numRef>
          </c:val>
          <c:smooth val="0"/>
        </c:ser>
        <c:ser>
          <c:idx val="1"/>
          <c:order val="3"/>
          <c:tx>
            <c:strRef>
              <c:f>Sheet1!$A$3</c:f>
              <c:strCache>
                <c:ptCount val="1"/>
                <c:pt idx="0">
                  <c:v>Hispanic</c:v>
                </c:pt>
              </c:strCache>
            </c:strRef>
          </c:tx>
          <c:spPr>
            <a:ln w="34925">
              <a:solidFill>
                <a:srgbClr val="7BA8DF"/>
              </a:solidFill>
            </a:ln>
          </c:spPr>
          <c:marker>
            <c:symbol val="diamond"/>
            <c:size val="9"/>
            <c:spPr>
              <a:solidFill>
                <a:srgbClr val="7BA8DF"/>
              </a:solidFill>
              <a:ln>
                <a:noFill/>
              </a:ln>
            </c:spPr>
          </c:marker>
          <c:cat>
            <c:strRef>
              <c:f>Sheet1!$B$1:$F$1</c:f>
              <c:strCache>
                <c:ptCount val="5"/>
                <c:pt idx="0">
                  <c:v>2008</c:v>
                </c:pt>
                <c:pt idx="1">
                  <c:v>2009</c:v>
                </c:pt>
                <c:pt idx="2">
                  <c:v>2010</c:v>
                </c:pt>
                <c:pt idx="3">
                  <c:v>2011</c:v>
                </c:pt>
                <c:pt idx="4">
                  <c:v>2012</c:v>
                </c:pt>
              </c:strCache>
            </c:strRef>
          </c:cat>
          <c:val>
            <c:numRef>
              <c:f>Sheet1!$B$3:$F$3</c:f>
              <c:numCache>
                <c:formatCode>0.0</c:formatCode>
                <c:ptCount val="5"/>
                <c:pt idx="0">
                  <c:v>50.6</c:v>
                </c:pt>
                <c:pt idx="1">
                  <c:v>58.5</c:v>
                </c:pt>
                <c:pt idx="2">
                  <c:v>68.2</c:v>
                </c:pt>
                <c:pt idx="3">
                  <c:v>76.599999999999994</c:v>
                </c:pt>
                <c:pt idx="4">
                  <c:v>79</c:v>
                </c:pt>
              </c:numCache>
            </c:numRef>
          </c:val>
          <c:smooth val="0"/>
        </c:ser>
        <c:dLbls>
          <c:showLegendKey val="0"/>
          <c:showVal val="0"/>
          <c:showCatName val="0"/>
          <c:showSerName val="0"/>
          <c:showPercent val="0"/>
          <c:showBubbleSize val="0"/>
        </c:dLbls>
        <c:marker val="1"/>
        <c:smooth val="0"/>
        <c:axId val="108479616"/>
        <c:axId val="108481536"/>
      </c:lineChart>
      <c:catAx>
        <c:axId val="108479616"/>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108481536"/>
        <c:crosses val="autoZero"/>
        <c:auto val="1"/>
        <c:lblAlgn val="ctr"/>
        <c:lblOffset val="100"/>
        <c:noMultiLvlLbl val="0"/>
      </c:catAx>
      <c:valAx>
        <c:axId val="108481536"/>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0600199280645483"/>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08479616"/>
        <c:crosses val="autoZero"/>
        <c:crossBetween val="between"/>
        <c:majorUnit val="10"/>
      </c:valAx>
    </c:plotArea>
    <c:legend>
      <c:legendPos val="t"/>
      <c:layout>
        <c:manualLayout>
          <c:xMode val="edge"/>
          <c:yMode val="edge"/>
          <c:x val="5.4495864903679483E-2"/>
          <c:y val="1.3513171964615534E-2"/>
          <c:w val="0.92337740801267776"/>
          <c:h val="8.917055506950522E-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0.18519</cdr:x>
      <cdr:y>0.375</cdr:y>
    </cdr:from>
    <cdr:to>
      <cdr:x>1</cdr:x>
      <cdr:y>0.375</cdr:y>
    </cdr:to>
    <cdr:cxnSp macro="">
      <cdr:nvCxnSpPr>
        <cdr:cNvPr id="3" name="Straight Connector 2"/>
        <cdr:cNvCxnSpPr/>
      </cdr:nvCxnSpPr>
      <cdr:spPr>
        <a:xfrm xmlns:a="http://schemas.openxmlformats.org/drawingml/2006/main">
          <a:off x="762000" y="1371600"/>
          <a:ext cx="3352800" cy="0"/>
        </a:xfrm>
        <a:prstGeom xmlns:a="http://schemas.openxmlformats.org/drawingml/2006/main" prst="line">
          <a:avLst/>
        </a:prstGeom>
        <a:ln xmlns:a="http://schemas.openxmlformats.org/drawingml/2006/main" w="19050">
          <a:solidFill>
            <a:srgbClr val="FF0000"/>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2.xml><?xml version="1.0" encoding="utf-8"?>
<c:userShapes xmlns:c="http://schemas.openxmlformats.org/drawingml/2006/chart">
  <cdr:relSizeAnchor xmlns:cdr="http://schemas.openxmlformats.org/drawingml/2006/chartDrawing">
    <cdr:from>
      <cdr:x>0.18519</cdr:x>
      <cdr:y>0.375</cdr:y>
    </cdr:from>
    <cdr:to>
      <cdr:x>1</cdr:x>
      <cdr:y>0.375</cdr:y>
    </cdr:to>
    <cdr:cxnSp macro="">
      <cdr:nvCxnSpPr>
        <cdr:cNvPr id="2" name="Straight Connector 1"/>
        <cdr:cNvCxnSpPr/>
      </cdr:nvCxnSpPr>
      <cdr:spPr>
        <a:xfrm xmlns:a="http://schemas.openxmlformats.org/drawingml/2006/main">
          <a:off x="762000" y="1371600"/>
          <a:ext cx="3352800" cy="0"/>
        </a:xfrm>
        <a:prstGeom xmlns:a="http://schemas.openxmlformats.org/drawingml/2006/main" prst="line">
          <a:avLst/>
        </a:prstGeom>
        <a:ln xmlns:a="http://schemas.openxmlformats.org/drawingml/2006/main" w="19050">
          <a:solidFill>
            <a:srgbClr val="FF0000"/>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0.22222</cdr:x>
      <cdr:y>0.2542</cdr:y>
    </cdr:from>
    <cdr:to>
      <cdr:x>0.75556</cdr:x>
      <cdr:y>0.32152</cdr:y>
    </cdr:to>
    <cdr:sp macro="" textlink="">
      <cdr:nvSpPr>
        <cdr:cNvPr id="3" name="TextBox 8"/>
        <cdr:cNvSpPr txBox="1"/>
      </cdr:nvSpPr>
      <cdr:spPr>
        <a:xfrm xmlns:a="http://schemas.openxmlformats.org/drawingml/2006/main">
          <a:off x="914400" y="929760"/>
          <a:ext cx="2194560" cy="246221"/>
        </a:xfrm>
        <a:prstGeom xmlns:a="http://schemas.openxmlformats.org/drawingml/2006/main" prst="rect">
          <a:avLst/>
        </a:prstGeom>
        <a:noFill xmlns:a="http://schemas.openxmlformats.org/drawingml/2006/main"/>
        <a:ln xmlns:a="http://schemas.openxmlformats.org/drawingml/2006/main">
          <a:solidFill>
            <a:schemeClr val="tx1"/>
          </a:solidFill>
        </a:ln>
      </cdr:spPr>
      <cdr:txBody>
        <a:bodyPr xmlns:a="http://schemas.openxmlformats.org/drawingml/2006/main" wrap="square"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en-US" sz="1000" dirty="0" smtClean="0">
              <a:latin typeface="Arial" panose="020B0604020202020204" pitchFamily="34" charset="0"/>
              <a:cs typeface="Arial" panose="020B0604020202020204" pitchFamily="34" charset="0"/>
            </a:rPr>
            <a:t>2012 Achievable Benchmark: 72%</a:t>
          </a:r>
          <a:endParaRPr lang="en-US" sz="1000" dirty="0">
            <a:latin typeface="Arial" panose="020B0604020202020204" pitchFamily="34" charset="0"/>
            <a:cs typeface="Arial" panose="020B0604020202020204" pitchFamily="34" charset="0"/>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B0E40ABE-DCA6-4B7A-B1BC-961182C98C1E}" type="datetimeFigureOut">
              <a:rPr lang="en-US" smtClean="0"/>
              <a:pPr/>
              <a:t>7/31/2015</a:t>
            </a:fld>
            <a:endParaRPr lang="en-US" dirty="0"/>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A63DE9D1-BBA0-4F2C-9FA0-7B37DDC69B66}" type="slidenum">
              <a:rPr lang="en-US" smtClean="0"/>
              <a:pPr/>
              <a:t>‹#›</a:t>
            </a:fld>
            <a:endParaRPr lang="en-US" dirty="0"/>
          </a:p>
        </p:txBody>
      </p:sp>
    </p:spTree>
    <p:extLst>
      <p:ext uri="{BB962C8B-B14F-4D97-AF65-F5344CB8AC3E}">
        <p14:creationId xmlns:p14="http://schemas.microsoft.com/office/powerpoint/2010/main" val="22367640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A1829A28-233F-427B-8129-2365D32DCE31}" type="datetimeFigureOut">
              <a:rPr lang="en-US" smtClean="0"/>
              <a:t>7/31/2015</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E70E7EC0-D47B-461F-A069-1AF30F543FB1}" type="slidenum">
              <a:rPr lang="en-US" smtClean="0"/>
              <a:t>‹#›</a:t>
            </a:fld>
            <a:endParaRPr lang="en-US" dirty="0"/>
          </a:p>
        </p:txBody>
      </p:sp>
    </p:spTree>
    <p:extLst>
      <p:ext uri="{BB962C8B-B14F-4D97-AF65-F5344CB8AC3E}">
        <p14:creationId xmlns:p14="http://schemas.microsoft.com/office/powerpoint/2010/main" val="5103962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webmail.hhs.gov/owa/redir.aspx?SURL=rKI1M6FKW-Ka2ewfOxlKtVfBDG6kBELm_aP5fSYUEEOT-nFQ717SCGgAdAB0AHAAOgAvAC8AdwB3AHcALgBjAGQAYwAuAGcAbwB2AC8AbQBtAHcAcgAvAHAAcgBlAHYAaQBlAHcALwBtAG0AdwByAGgAdABtAGwALwByAHIANQA2ADAAMgBhADEALgBoAHQAbQA.&amp;URL=http://www.cdc.gov/mmwr/preview/mmwrhtml/rr5602a1.htm"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ftp://ftp.cdc.gov/pub/Health_Statistics/NCHS/Dataset_Documentation/DVS/natality/UserGuide2012.pdf"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76338" y="696913"/>
            <a:ext cx="4657725" cy="34940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1</a:t>
            </a:fld>
            <a:endParaRPr lang="en-US" dirty="0"/>
          </a:p>
        </p:txBody>
      </p:sp>
    </p:spTree>
    <p:extLst>
      <p:ext uri="{BB962C8B-B14F-4D97-AF65-F5344CB8AC3E}">
        <p14:creationId xmlns:p14="http://schemas.microsoft.com/office/powerpoint/2010/main" val="23830306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1" indent="-171450">
              <a:buFont typeface="Arial" panose="020B0604020202020204" pitchFamily="34" charset="0"/>
              <a:buChar char="•"/>
            </a:pPr>
            <a:r>
              <a:rPr lang="en-US" dirty="0" smtClean="0"/>
              <a:t>The vaccines are:</a:t>
            </a:r>
          </a:p>
          <a:p>
            <a:pPr lvl="1"/>
            <a:endParaRPr lang="en-US" dirty="0" smtClean="0"/>
          </a:p>
          <a:p>
            <a:pPr marL="628650" lvl="1" indent="-171450">
              <a:buFont typeface="Arial" panose="020B0604020202020204" pitchFamily="34" charset="0"/>
              <a:buChar char="•"/>
            </a:pPr>
            <a:r>
              <a:rPr lang="en-US" dirty="0" smtClean="0"/>
              <a:t>Diphtheria-tetanus-pertussis vaccine, </a:t>
            </a:r>
          </a:p>
          <a:p>
            <a:pPr marL="628650" lvl="1" indent="-171450">
              <a:buFont typeface="Arial" panose="020B0604020202020204" pitchFamily="34" charset="0"/>
              <a:buChar char="•"/>
            </a:pPr>
            <a:r>
              <a:rPr lang="en-US" dirty="0" smtClean="0"/>
              <a:t>Polio vaccine, </a:t>
            </a:r>
          </a:p>
          <a:p>
            <a:pPr marL="628650" lvl="1" indent="-171450">
              <a:buFont typeface="Arial" panose="020B0604020202020204" pitchFamily="34" charset="0"/>
              <a:buChar char="•"/>
            </a:pPr>
            <a:r>
              <a:rPr lang="en-US" dirty="0" smtClean="0"/>
              <a:t>Measles-mumps-rubella vaccine, </a:t>
            </a:r>
          </a:p>
          <a:p>
            <a:pPr marL="628650" lvl="1" indent="-171450">
              <a:buFont typeface="Arial" panose="020B0604020202020204" pitchFamily="34" charset="0"/>
              <a:buChar char="•"/>
            </a:pPr>
            <a:r>
              <a:rPr lang="en-US" i="1" dirty="0" smtClean="0"/>
              <a:t>Haemophilus </a:t>
            </a:r>
            <a:r>
              <a:rPr lang="en-US" i="1" dirty="0" err="1" smtClean="0"/>
              <a:t>influenzae</a:t>
            </a:r>
            <a:r>
              <a:rPr lang="en-US" i="1" dirty="0" smtClean="0"/>
              <a:t> </a:t>
            </a:r>
            <a:r>
              <a:rPr lang="en-US" dirty="0" smtClean="0"/>
              <a:t>type B vaccine, </a:t>
            </a:r>
          </a:p>
          <a:p>
            <a:pPr marL="628650" lvl="1" indent="-171450">
              <a:buFont typeface="Arial" panose="020B0604020202020204" pitchFamily="34" charset="0"/>
              <a:buChar char="•"/>
            </a:pPr>
            <a:r>
              <a:rPr lang="en-US" dirty="0" smtClean="0"/>
              <a:t>Hepatitis B vaccine, </a:t>
            </a:r>
          </a:p>
          <a:p>
            <a:pPr marL="628650" lvl="1" indent="-171450">
              <a:buFont typeface="Arial" panose="020B0604020202020204" pitchFamily="34" charset="0"/>
              <a:buChar char="•"/>
            </a:pPr>
            <a:r>
              <a:rPr lang="en-US" dirty="0" smtClean="0"/>
              <a:t>Varicella vaccine, and </a:t>
            </a:r>
          </a:p>
          <a:p>
            <a:pPr marL="628650" lvl="1" indent="-171450">
              <a:buFont typeface="Arial" panose="020B0604020202020204" pitchFamily="34" charset="0"/>
              <a:buChar char="•"/>
            </a:pPr>
            <a:r>
              <a:rPr lang="en-US" dirty="0" smtClean="0"/>
              <a:t>Pneumococcal conjugate vaccine.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These vaccines constitute the 4:3:1:3:3:1:4 vaccine series tracked in Healthy People 2020. </a:t>
            </a:r>
          </a:p>
          <a:p>
            <a:endParaRPr lang="en-US" dirty="0">
              <a:solidFill>
                <a:srgbClr val="C0504D"/>
              </a:solidFill>
            </a:endParaRPr>
          </a:p>
        </p:txBody>
      </p:sp>
      <p:sp>
        <p:nvSpPr>
          <p:cNvPr id="4" name="Slide Number Placeholder 3"/>
          <p:cNvSpPr>
            <a:spLocks noGrp="1"/>
          </p:cNvSpPr>
          <p:nvPr>
            <p:ph type="sldNum" sz="quarter" idx="10"/>
          </p:nvPr>
        </p:nvSpPr>
        <p:spPr/>
        <p:txBody>
          <a:bodyPr/>
          <a:lstStyle/>
          <a:p>
            <a:fld id="{E70E7EC0-D47B-461F-A069-1AF30F543FB1}" type="slidenum">
              <a:rPr lang="en-US" smtClean="0"/>
              <a:t>10</a:t>
            </a:fld>
            <a:endParaRPr lang="en-US" dirty="0"/>
          </a:p>
        </p:txBody>
      </p:sp>
    </p:spTree>
    <p:extLst>
      <p:ext uri="{BB962C8B-B14F-4D97-AF65-F5344CB8AC3E}">
        <p14:creationId xmlns:p14="http://schemas.microsoft.com/office/powerpoint/2010/main" val="16397732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57200" y="4343400"/>
            <a:ext cx="6172200" cy="4724400"/>
          </a:xfrm>
        </p:spPr>
        <p:txBody>
          <a:bodyPr/>
          <a:lstStyle/>
          <a:p>
            <a:pPr marL="111125" lvl="0" indent="-111125">
              <a:buFont typeface="Arial" panose="020B0604020202020204" pitchFamily="34" charset="0"/>
              <a:buChar char="•"/>
            </a:pPr>
            <a:r>
              <a:rPr lang="en-US" sz="1200" b="1" kern="1200" dirty="0" smtClean="0">
                <a:solidFill>
                  <a:schemeClr val="tx1"/>
                </a:solidFill>
                <a:effectLst/>
                <a:latin typeface="+mn-lt"/>
                <a:ea typeface="+mn-ea"/>
                <a:cs typeface="+mn-cs"/>
              </a:rPr>
              <a:t>Trends:</a:t>
            </a:r>
            <a:r>
              <a:rPr lang="en-US" sz="1200" kern="1200" dirty="0" smtClean="0">
                <a:solidFill>
                  <a:schemeClr val="tx1"/>
                </a:solidFill>
                <a:effectLst/>
                <a:latin typeface="+mn-lt"/>
                <a:ea typeface="+mn-ea"/>
                <a:cs typeface="+mn-cs"/>
              </a:rPr>
              <a:t> </a:t>
            </a:r>
            <a:r>
              <a:rPr lang="en-US" dirty="0" smtClean="0"/>
              <a:t>F</a:t>
            </a:r>
            <a:r>
              <a:rPr lang="en-US" sz="1200" kern="1200" dirty="0" smtClean="0">
                <a:solidFill>
                  <a:schemeClr val="tx1"/>
                </a:solidFill>
                <a:effectLst/>
                <a:latin typeface="+mn-lt"/>
                <a:ea typeface="+mn-ea"/>
                <a:cs typeface="+mn-cs"/>
              </a:rPr>
              <a:t>rom 2009</a:t>
            </a:r>
            <a:r>
              <a:rPr lang="en-US" sz="1200" kern="1200" baseline="0" dirty="0" smtClean="0">
                <a:solidFill>
                  <a:schemeClr val="tx1"/>
                </a:solidFill>
                <a:effectLst/>
                <a:latin typeface="+mn-lt"/>
                <a:ea typeface="+mn-ea"/>
                <a:cs typeface="+mn-cs"/>
              </a:rPr>
              <a:t> to 20</a:t>
            </a:r>
            <a:r>
              <a:rPr lang="en-US" sz="1200" kern="1200" dirty="0" smtClean="0">
                <a:solidFill>
                  <a:schemeClr val="tx1"/>
                </a:solidFill>
                <a:effectLst/>
                <a:latin typeface="+mn-lt"/>
                <a:ea typeface="+mn-ea"/>
                <a:cs typeface="+mn-cs"/>
              </a:rPr>
              <a:t>12, the percentage of children ages</a:t>
            </a:r>
            <a:r>
              <a:rPr lang="en-US" sz="1200" kern="1200" baseline="0" dirty="0" smtClean="0">
                <a:solidFill>
                  <a:schemeClr val="tx1"/>
                </a:solidFill>
                <a:effectLst/>
                <a:latin typeface="+mn-lt"/>
                <a:ea typeface="+mn-ea"/>
                <a:cs typeface="+mn-cs"/>
              </a:rPr>
              <a:t> 19-35 months who received the 4:3:1:3:3:1:4 vaccination series improved from 44.3% to 68.4%.</a:t>
            </a:r>
          </a:p>
          <a:p>
            <a:pPr marL="111125" lvl="0" indent="-111125">
              <a:buFont typeface="Arial" panose="020B0604020202020204" pitchFamily="34" charset="0"/>
              <a:buChar char="•"/>
            </a:pPr>
            <a:r>
              <a:rPr lang="en-US" sz="1200" b="1" kern="1200" dirty="0" smtClean="0">
                <a:solidFill>
                  <a:schemeClr val="tx1"/>
                </a:solidFill>
                <a:effectLst/>
                <a:latin typeface="+mn-lt"/>
                <a:ea typeface="+mn-ea"/>
                <a:cs typeface="+mn-cs"/>
              </a:rPr>
              <a:t>Groups With Disparities:</a:t>
            </a:r>
            <a:r>
              <a:rPr lang="en-US" sz="1200" kern="1200" dirty="0" smtClean="0">
                <a:solidFill>
                  <a:schemeClr val="tx1"/>
                </a:solidFill>
                <a:effectLst/>
                <a:latin typeface="+mn-lt"/>
                <a:ea typeface="+mn-ea"/>
                <a:cs typeface="+mn-cs"/>
              </a:rPr>
              <a:t> </a:t>
            </a:r>
          </a:p>
          <a:p>
            <a:pPr marL="233363" lvl="1" indent="-122238">
              <a:buFont typeface="Arial" panose="020B0604020202020204" pitchFamily="34" charset="0"/>
              <a:buChar char="•"/>
            </a:pPr>
            <a:r>
              <a:rPr lang="en-US" kern="1200" dirty="0" smtClean="0">
                <a:effectLst/>
                <a:latin typeface="+mn-lt"/>
                <a:ea typeface="+mn-ea"/>
                <a:cs typeface="+mn-cs"/>
              </a:rPr>
              <a:t>From 2009 to</a:t>
            </a:r>
            <a:r>
              <a:rPr lang="en-US" kern="1200" baseline="0" dirty="0" smtClean="0">
                <a:effectLst/>
                <a:latin typeface="+mn-lt"/>
                <a:ea typeface="+mn-ea"/>
                <a:cs typeface="+mn-cs"/>
              </a:rPr>
              <a:t> 2012, the percentage of children who received all recommended vaccinations improved for high-income households (49.3% to 77.7%), middle-income households (44.6% to 68.1%), low-income households (43.1% to 68%), and poor households (41.6% to 63.1%).</a:t>
            </a:r>
            <a:endParaRPr lang="en-US" kern="1200" dirty="0" smtClean="0">
              <a:effectLst/>
              <a:latin typeface="+mn-lt"/>
              <a:ea typeface="+mn-ea"/>
              <a:cs typeface="+mn-cs"/>
            </a:endParaRPr>
          </a:p>
          <a:p>
            <a:pPr marL="233363" lvl="1" indent="-122238">
              <a:buFont typeface="Arial" panose="020B0604020202020204" pitchFamily="34" charset="0"/>
              <a:buChar char="•"/>
            </a:pPr>
            <a:r>
              <a:rPr lang="en-US" kern="1200" dirty="0" smtClean="0">
                <a:effectLst/>
                <a:latin typeface="+mn-lt"/>
                <a:ea typeface="+mn-ea"/>
                <a:cs typeface="+mn-cs"/>
              </a:rPr>
              <a:t>In</a:t>
            </a:r>
            <a:r>
              <a:rPr lang="en-US" kern="1200" baseline="0" dirty="0" smtClean="0">
                <a:effectLst/>
                <a:latin typeface="+mn-lt"/>
                <a:ea typeface="+mn-ea"/>
                <a:cs typeface="+mn-cs"/>
              </a:rPr>
              <a:t> 2012, c</a:t>
            </a:r>
            <a:r>
              <a:rPr lang="en-US" kern="1200" dirty="0" smtClean="0">
                <a:effectLst/>
                <a:latin typeface="+mn-lt"/>
                <a:ea typeface="+mn-ea"/>
                <a:cs typeface="+mn-cs"/>
              </a:rPr>
              <a:t>hildren from high-income households were more likely to receive all the recommended vaccinations than those from poor, low-income, and middle-income households. </a:t>
            </a:r>
          </a:p>
          <a:p>
            <a:pPr marL="233363" lvl="1" indent="-122238">
              <a:buFont typeface="Arial" panose="020B0604020202020204" pitchFamily="34" charset="0"/>
              <a:buChar char="•"/>
            </a:pPr>
            <a:r>
              <a:rPr lang="en-US" kern="1200" dirty="0" smtClean="0">
                <a:effectLst/>
                <a:latin typeface="+mn-lt"/>
                <a:ea typeface="+mn-ea"/>
                <a:cs typeface="+mn-cs"/>
              </a:rPr>
              <a:t>From 2009 to 2012,</a:t>
            </a:r>
            <a:r>
              <a:rPr lang="en-US" kern="1200" baseline="0" dirty="0" smtClean="0">
                <a:effectLst/>
                <a:latin typeface="+mn-lt"/>
                <a:ea typeface="+mn-ea"/>
                <a:cs typeface="+mn-cs"/>
              </a:rPr>
              <a:t> the percentage of children who received all recommended vaccinations improved for Blacks (39.6% to 64.8%), Hispanics (45.9% to 67.8%), and Whites (45.2% to 69.3%).</a:t>
            </a:r>
            <a:r>
              <a:rPr lang="en-US" kern="1200" dirty="0" smtClean="0">
                <a:effectLst/>
                <a:latin typeface="+mn-lt"/>
                <a:ea typeface="+mn-ea"/>
                <a:cs typeface="+mn-cs"/>
              </a:rPr>
              <a:t> </a:t>
            </a:r>
          </a:p>
          <a:p>
            <a:pPr marL="233363" lvl="1" indent="-122238">
              <a:buFont typeface="Arial" panose="020B0604020202020204" pitchFamily="34" charset="0"/>
              <a:buChar char="•"/>
            </a:pPr>
            <a:r>
              <a:rPr lang="en-US" kern="1200" dirty="0" smtClean="0">
                <a:effectLst/>
                <a:latin typeface="+mn-lt"/>
                <a:ea typeface="+mn-ea"/>
                <a:cs typeface="+mn-cs"/>
              </a:rPr>
              <a:t>In 2012, </a:t>
            </a:r>
            <a:r>
              <a:rPr lang="en-US" b="0" kern="1200" dirty="0" smtClean="0">
                <a:effectLst/>
                <a:latin typeface="+mn-lt"/>
                <a:ea typeface="+mn-ea"/>
                <a:cs typeface="+mn-cs"/>
              </a:rPr>
              <a:t>there were no statistically significant</a:t>
            </a:r>
            <a:r>
              <a:rPr lang="en-US" b="0" kern="1200" baseline="0" dirty="0" smtClean="0">
                <a:effectLst/>
                <a:latin typeface="+mn-lt"/>
                <a:ea typeface="+mn-ea"/>
                <a:cs typeface="+mn-cs"/>
              </a:rPr>
              <a:t> differences between </a:t>
            </a:r>
            <a:r>
              <a:rPr lang="en-US" b="0" kern="1200" dirty="0" smtClean="0">
                <a:effectLst/>
                <a:latin typeface="+mn-lt"/>
                <a:ea typeface="+mn-ea"/>
                <a:cs typeface="+mn-cs"/>
              </a:rPr>
              <a:t>Hispanic</a:t>
            </a:r>
            <a:r>
              <a:rPr lang="en-US" b="0" kern="1200" baseline="0" dirty="0" smtClean="0">
                <a:effectLst/>
                <a:latin typeface="+mn-lt"/>
                <a:ea typeface="+mn-ea"/>
                <a:cs typeface="+mn-cs"/>
              </a:rPr>
              <a:t> children and White children in the percentage who received all recommended vaccines, </a:t>
            </a:r>
            <a:r>
              <a:rPr lang="en-US" kern="1200" baseline="0" dirty="0" smtClean="0">
                <a:effectLst/>
                <a:latin typeface="+mn-lt"/>
                <a:ea typeface="+mn-ea"/>
                <a:cs typeface="+mn-cs"/>
              </a:rPr>
              <a:t>while Black children were less likely than White children to receive all recommended vaccines. </a:t>
            </a:r>
          </a:p>
          <a:p>
            <a:pPr marL="233363" lvl="1" indent="-122238">
              <a:buFont typeface="Arial" panose="020B0604020202020204" pitchFamily="34" charset="0"/>
              <a:buChar char="•"/>
            </a:pPr>
            <a:r>
              <a:rPr lang="en-US" kern="1200" dirty="0" smtClean="0">
                <a:effectLst/>
                <a:latin typeface="+mn-lt"/>
                <a:ea typeface="+mn-ea"/>
                <a:cs typeface="+mn-cs"/>
              </a:rPr>
              <a:t>The 2012 top 5 State achievable benchmark</a:t>
            </a:r>
            <a:r>
              <a:rPr lang="en-US" kern="1200" baseline="0" dirty="0" smtClean="0">
                <a:effectLst/>
                <a:latin typeface="+mn-lt"/>
                <a:ea typeface="+mn-ea"/>
                <a:cs typeface="+mn-cs"/>
              </a:rPr>
              <a:t> was 72%. </a:t>
            </a:r>
            <a:r>
              <a:rPr lang="en-US" kern="1200" dirty="0" smtClean="0">
                <a:effectLst/>
                <a:latin typeface="+mn-lt"/>
                <a:ea typeface="+mn-ea"/>
                <a:cs typeface="+mn-cs"/>
              </a:rPr>
              <a:t>The top 5 States that contributed to the achievable benchmark are </a:t>
            </a:r>
            <a:r>
              <a:rPr lang="en-US" b="0" i="0" u="none" strike="noStrike" kern="1200" dirty="0" smtClean="0">
                <a:effectLst/>
                <a:latin typeface="+mn-lt"/>
                <a:ea typeface="+mn-ea"/>
                <a:cs typeface="+mn-cs"/>
              </a:rPr>
              <a:t>Louisiana, Maryland,</a:t>
            </a:r>
            <a:r>
              <a:rPr lang="en-US" dirty="0" smtClean="0"/>
              <a:t> </a:t>
            </a:r>
            <a:r>
              <a:rPr lang="en-US" b="0" i="0" u="none" strike="noStrike" kern="1200" dirty="0" smtClean="0">
                <a:effectLst/>
                <a:latin typeface="+mn-lt"/>
                <a:ea typeface="+mn-ea"/>
                <a:cs typeface="+mn-cs"/>
              </a:rPr>
              <a:t>Massachusetts,</a:t>
            </a:r>
            <a:r>
              <a:rPr lang="en-US" dirty="0" smtClean="0"/>
              <a:t> </a:t>
            </a:r>
            <a:r>
              <a:rPr lang="en-US" b="0" i="0" u="none" strike="noStrike" kern="1200" dirty="0" smtClean="0">
                <a:effectLst/>
                <a:latin typeface="+mn-lt"/>
                <a:ea typeface="+mn-ea"/>
                <a:cs typeface="+mn-cs"/>
              </a:rPr>
              <a:t>New Hampshire,</a:t>
            </a:r>
            <a:r>
              <a:rPr lang="en-US" dirty="0" smtClean="0"/>
              <a:t> </a:t>
            </a:r>
            <a:r>
              <a:rPr lang="en-US" b="0" i="0" u="none" strike="noStrike" kern="1200" dirty="0" smtClean="0">
                <a:effectLst/>
                <a:latin typeface="+mn-lt"/>
                <a:ea typeface="+mn-ea"/>
                <a:cs typeface="+mn-cs"/>
              </a:rPr>
              <a:t>and</a:t>
            </a:r>
            <a:r>
              <a:rPr lang="en-US" dirty="0" smtClean="0"/>
              <a:t> </a:t>
            </a:r>
            <a:r>
              <a:rPr lang="en-US" b="0" i="0" u="none" strike="noStrike" kern="1200" dirty="0" smtClean="0">
                <a:effectLst/>
                <a:latin typeface="+mn-lt"/>
                <a:ea typeface="+mn-ea"/>
                <a:cs typeface="+mn-cs"/>
              </a:rPr>
              <a:t>Ohio. </a:t>
            </a:r>
            <a:endParaRPr lang="en-US" kern="1200" dirty="0" smtClean="0">
              <a:effectLst/>
              <a:latin typeface="+mn-lt"/>
              <a:ea typeface="+mn-ea"/>
              <a:cs typeface="+mn-cs"/>
            </a:endParaRPr>
          </a:p>
          <a:p>
            <a:pPr marL="233363" lvl="1" indent="-122238">
              <a:buFont typeface="Arial" panose="020B0604020202020204" pitchFamily="34" charset="0"/>
              <a:buChar char="•"/>
              <a:defRPr/>
            </a:pPr>
            <a:r>
              <a:rPr lang="en-US" kern="1200" dirty="0" smtClean="0">
                <a:effectLst/>
                <a:latin typeface="+mn-lt"/>
                <a:ea typeface="+mn-ea"/>
                <a:cs typeface="+mn-cs"/>
              </a:rPr>
              <a:t>Children from high-income </a:t>
            </a:r>
            <a:r>
              <a:rPr lang="en-US" kern="1200" baseline="0" dirty="0" smtClean="0">
                <a:effectLst/>
                <a:latin typeface="+mn-lt"/>
                <a:ea typeface="+mn-ea"/>
                <a:cs typeface="+mn-cs"/>
              </a:rPr>
              <a:t>households</a:t>
            </a:r>
            <a:r>
              <a:rPr lang="en-US" kern="1200" dirty="0" smtClean="0">
                <a:effectLst/>
                <a:latin typeface="+mn-lt"/>
                <a:ea typeface="+mn-ea"/>
                <a:cs typeface="+mn-cs"/>
              </a:rPr>
              <a:t> </a:t>
            </a:r>
            <a:r>
              <a:rPr lang="en-US" b="0" kern="1200" dirty="0" smtClean="0">
                <a:effectLst/>
                <a:latin typeface="+mn-lt"/>
                <a:ea typeface="+mn-ea"/>
                <a:cs typeface="+mn-cs"/>
              </a:rPr>
              <a:t>have achieved the benchmark. </a:t>
            </a:r>
          </a:p>
          <a:p>
            <a:pPr marL="233363" lvl="1" indent="-122238">
              <a:buFont typeface="Arial" panose="020B0604020202020204" pitchFamily="34" charset="0"/>
              <a:buChar char="•"/>
              <a:defRPr/>
            </a:pPr>
            <a:r>
              <a:rPr lang="en-US" kern="1200" dirty="0" smtClean="0">
                <a:effectLst/>
                <a:latin typeface="+mn-lt"/>
                <a:ea typeface="+mn-ea"/>
                <a:cs typeface="+mn-cs"/>
              </a:rPr>
              <a:t>Children from poor, low-income, and middle-income </a:t>
            </a:r>
            <a:r>
              <a:rPr lang="en-US" kern="1200" baseline="0" dirty="0" smtClean="0">
                <a:effectLst/>
                <a:latin typeface="+mn-lt"/>
                <a:ea typeface="+mn-ea"/>
                <a:cs typeface="+mn-cs"/>
              </a:rPr>
              <a:t>households c</a:t>
            </a:r>
            <a:r>
              <a:rPr lang="en-US" kern="1200" dirty="0" smtClean="0">
                <a:effectLst/>
                <a:latin typeface="+mn-lt"/>
                <a:ea typeface="+mn-ea"/>
                <a:cs typeface="+mn-cs"/>
              </a:rPr>
              <a:t>ould achieve</a:t>
            </a:r>
            <a:r>
              <a:rPr lang="en-US" kern="1200" baseline="0" dirty="0" smtClean="0">
                <a:effectLst/>
                <a:latin typeface="+mn-lt"/>
                <a:ea typeface="+mn-ea"/>
                <a:cs typeface="+mn-cs"/>
              </a:rPr>
              <a:t> the benchmark in approximately a year. White, Black, and Hispanic children also could achieve the benchmark within a year. </a:t>
            </a:r>
            <a:endParaRPr lang="en-US" kern="1200" dirty="0" smtClean="0">
              <a:effectLst/>
              <a:latin typeface="+mn-lt"/>
              <a:ea typeface="+mn-ea"/>
              <a:cs typeface="+mn-cs"/>
            </a:endParaRPr>
          </a:p>
          <a:p>
            <a:pPr marL="171450" lvl="0" indent="-171450">
              <a:buFont typeface="Arial" panose="020B0604020202020204" pitchFamily="34" charset="0"/>
              <a:buChar char="•"/>
            </a:pPr>
            <a:endParaRPr lang="en-US" sz="1200" kern="1200" dirty="0" smtClean="0">
              <a:solidFill>
                <a:srgbClr val="FF0000"/>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70E7EC0-D47B-461F-A069-1AF30F543FB1}" type="slidenum">
              <a:rPr lang="en-US" smtClean="0"/>
              <a:t>12</a:t>
            </a:fld>
            <a:endParaRPr lang="en-US" dirty="0"/>
          </a:p>
        </p:txBody>
      </p:sp>
    </p:spTree>
    <p:extLst>
      <p:ext uri="{BB962C8B-B14F-4D97-AF65-F5344CB8AC3E}">
        <p14:creationId xmlns:p14="http://schemas.microsoft.com/office/powerpoint/2010/main" val="36639780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Arial"/>
              <a:cs typeface="Arial"/>
            </a:endParaRPr>
          </a:p>
        </p:txBody>
      </p:sp>
      <p:sp>
        <p:nvSpPr>
          <p:cNvPr id="4" name="Slide Number Placeholder 3"/>
          <p:cNvSpPr>
            <a:spLocks noGrp="1"/>
          </p:cNvSpPr>
          <p:nvPr>
            <p:ph type="sldNum" sz="quarter" idx="10"/>
          </p:nvPr>
        </p:nvSpPr>
        <p:spPr/>
        <p:txBody>
          <a:bodyPr/>
          <a:lstStyle/>
          <a:p>
            <a:fld id="{E70E7EC0-D47B-461F-A069-1AF30F543FB1}" type="slidenum">
              <a:rPr lang="en-US" smtClean="0"/>
              <a:t>13</a:t>
            </a:fld>
            <a:endParaRPr lang="en-US" dirty="0"/>
          </a:p>
        </p:txBody>
      </p:sp>
    </p:spTree>
    <p:extLst>
      <p:ext uri="{BB962C8B-B14F-4D97-AF65-F5344CB8AC3E}">
        <p14:creationId xmlns:p14="http://schemas.microsoft.com/office/powerpoint/2010/main" val="38178746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1" indent="-171450" algn="l" defTabSz="914400" rtl="0" eaLnBrk="1" fontAlgn="auto" latinLnBrk="0" hangingPunct="1">
              <a:lnSpc>
                <a:spcPct val="100000"/>
              </a:lnSpc>
              <a:spcBef>
                <a:spcPts val="0"/>
              </a:spcBef>
              <a:spcAft>
                <a:spcPts val="0"/>
              </a:spcAft>
              <a:buClrTx/>
              <a:buSzTx/>
              <a:buFont typeface="Arial"/>
              <a:buChar char="•"/>
              <a:tabLst/>
              <a:defRPr/>
            </a:pPr>
            <a:r>
              <a:rPr lang="en-US" b="1" dirty="0" smtClean="0"/>
              <a:t>Trends</a:t>
            </a:r>
            <a:r>
              <a:rPr lang="en-US" dirty="0" smtClean="0"/>
              <a:t>: </a:t>
            </a:r>
          </a:p>
          <a:p>
            <a:pPr marL="628650" marR="0" lvl="2" indent="-171450" algn="l" defTabSz="914400" rtl="0" eaLnBrk="1" fontAlgn="auto" latinLnBrk="0" hangingPunct="1">
              <a:lnSpc>
                <a:spcPct val="100000"/>
              </a:lnSpc>
              <a:spcBef>
                <a:spcPts val="0"/>
              </a:spcBef>
              <a:spcAft>
                <a:spcPts val="0"/>
              </a:spcAft>
              <a:buClrTx/>
              <a:buSzTx/>
              <a:buFont typeface="Arial"/>
              <a:buChar char="•"/>
              <a:tabLst/>
              <a:defRPr/>
            </a:pPr>
            <a:r>
              <a:rPr lang="en-US" dirty="0" smtClean="0"/>
              <a:t>From 2002 to 2012, </a:t>
            </a:r>
            <a:r>
              <a:rPr lang="en-US" i="0" dirty="0" smtClean="0"/>
              <a:t>the</a:t>
            </a:r>
            <a:r>
              <a:rPr lang="en-US" i="0" baseline="0" dirty="0" smtClean="0"/>
              <a:t> percentage of children ages 3-5 years who had ever received a vision check by a health provider increased from </a:t>
            </a:r>
            <a:r>
              <a:rPr lang="en-US" b="0" i="0" baseline="0" dirty="0" smtClean="0"/>
              <a:t>53.9%</a:t>
            </a:r>
            <a:r>
              <a:rPr lang="en-US" i="0" baseline="0" dirty="0" smtClean="0"/>
              <a:t> to 61.4%. </a:t>
            </a:r>
          </a:p>
          <a:p>
            <a:pPr marL="628650" marR="0" lvl="2" indent="-171450" algn="l" defTabSz="914400" rtl="0" eaLnBrk="1" fontAlgn="auto" latinLnBrk="0" hangingPunct="1">
              <a:lnSpc>
                <a:spcPct val="100000"/>
              </a:lnSpc>
              <a:spcBef>
                <a:spcPts val="0"/>
              </a:spcBef>
              <a:spcAft>
                <a:spcPts val="0"/>
              </a:spcAft>
              <a:buClrTx/>
              <a:buSzTx/>
              <a:buFont typeface="Arial"/>
              <a:buChar char="•"/>
              <a:tabLst/>
              <a:defRPr/>
            </a:pPr>
            <a:r>
              <a:rPr lang="en-US" i="0" u="none" baseline="0" dirty="0" smtClean="0"/>
              <a:t>Among White children ages 3-5 years, t</a:t>
            </a:r>
            <a:r>
              <a:rPr lang="en-US" i="0" u="none" dirty="0" smtClean="0"/>
              <a:t>he</a:t>
            </a:r>
            <a:r>
              <a:rPr lang="en-US" i="0" u="none" baseline="0" dirty="0" smtClean="0"/>
              <a:t> percentage who had ever received a vision check by a health provider increased from 53.6% in 2002 to 61.5% in 2012. The percentage</a:t>
            </a:r>
            <a:r>
              <a:rPr lang="en-US" i="0" baseline="0" dirty="0" smtClean="0"/>
              <a:t> also increased for Hispanic children from 47.9% in 2002 to 61.1% in 2012. However, there was </a:t>
            </a:r>
            <a:r>
              <a:rPr lang="en-US" b="0" i="0" baseline="0" dirty="0" smtClean="0"/>
              <a:t>no statistically </a:t>
            </a:r>
            <a:r>
              <a:rPr lang="en-US" i="0" baseline="0" dirty="0" smtClean="0"/>
              <a:t>significant increase for Black children (61.4% in 2002 and 63.7% in 2012). </a:t>
            </a:r>
            <a:endParaRPr lang="en-US" i="1" dirty="0" smtClean="0"/>
          </a:p>
          <a:p>
            <a:pPr marL="171450" indent="-171450">
              <a:buFont typeface="Arial"/>
              <a:buChar char="•"/>
            </a:pPr>
            <a:r>
              <a:rPr lang="en-US" b="1" dirty="0" smtClean="0"/>
              <a:t>Groups With Disparities</a:t>
            </a:r>
            <a:r>
              <a:rPr lang="en-US" dirty="0" smtClean="0"/>
              <a:t>: </a:t>
            </a:r>
          </a:p>
          <a:p>
            <a:pPr marL="628650" lvl="1" indent="-171450">
              <a:buFont typeface="Arial"/>
              <a:buChar char="•"/>
            </a:pPr>
            <a:r>
              <a:rPr lang="en-US" b="0" dirty="0" smtClean="0"/>
              <a:t>In 2012, there were no statistically significant differences between White, Black, and Hispanic children in the percentage who had ever received a vision check (61.5%, 63.7%, and 61.1%, respectively). </a:t>
            </a:r>
          </a:p>
          <a:p>
            <a:pPr marL="457200" lvl="1" indent="0">
              <a:buFont typeface="Arial"/>
              <a:buNone/>
            </a:pPr>
            <a:endParaRPr lang="en-US" dirty="0" smtClean="0"/>
          </a:p>
          <a:p>
            <a:pPr marL="171450" indent="-171450">
              <a:buFont typeface="Arial"/>
              <a:buChar char="•"/>
            </a:pP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14</a:t>
            </a:fld>
            <a:endParaRPr lang="en-US" dirty="0"/>
          </a:p>
        </p:txBody>
      </p:sp>
    </p:spTree>
    <p:extLst>
      <p:ext uri="{BB962C8B-B14F-4D97-AF65-F5344CB8AC3E}">
        <p14:creationId xmlns:p14="http://schemas.microsoft.com/office/powerpoint/2010/main" val="9635804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533400"/>
            <a:ext cx="4648200" cy="3486150"/>
          </a:xfrm>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15</a:t>
            </a:fld>
            <a:endParaRPr lang="en-US" dirty="0"/>
          </a:p>
        </p:txBody>
      </p:sp>
    </p:spTree>
    <p:extLst>
      <p:ext uri="{BB962C8B-B14F-4D97-AF65-F5344CB8AC3E}">
        <p14:creationId xmlns:p14="http://schemas.microsoft.com/office/powerpoint/2010/main" val="16707131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533400" y="4343400"/>
            <a:ext cx="5943600" cy="4419600"/>
          </a:xfrm>
        </p:spPr>
        <p:txBody>
          <a:bodyPr/>
          <a:lstStyle/>
          <a:p>
            <a:pPr marL="171450" indent="-171450">
              <a:buFont typeface="Arial" panose="020B0604020202020204" pitchFamily="34" charset="0"/>
              <a:buChar char="•"/>
            </a:pPr>
            <a:r>
              <a:rPr lang="en-US" b="1" dirty="0" smtClean="0"/>
              <a:t>Trends</a:t>
            </a:r>
            <a:r>
              <a:rPr lang="en-US" dirty="0" smtClean="0"/>
              <a:t>: </a:t>
            </a:r>
          </a:p>
          <a:p>
            <a:pPr marL="628650" lvl="1" indent="-171450">
              <a:buFont typeface="Arial" panose="020B0604020202020204" pitchFamily="34" charset="0"/>
              <a:buChar char="•"/>
            </a:pPr>
            <a:r>
              <a:rPr lang="en-US" dirty="0" smtClean="0"/>
              <a:t>Overall, the percentage</a:t>
            </a:r>
            <a:r>
              <a:rPr lang="en-US" baseline="0" dirty="0" smtClean="0"/>
              <a:t> of children ages 0-17 years who had a well-child visit (as distinct from a symptom-driven visit) in the last 12 months increased from 71% in 2000 to 83% in 2013. </a:t>
            </a:r>
          </a:p>
          <a:p>
            <a:pPr marL="628650" lvl="1" indent="-171450">
              <a:buFont typeface="Arial" panose="020B0604020202020204" pitchFamily="34" charset="0"/>
              <a:buChar char="•"/>
            </a:pPr>
            <a:r>
              <a:rPr lang="en-US" b="0" baseline="0" dirty="0" smtClean="0"/>
              <a:t>From 2000 to 2013, the percentage of children who had a well-child visit increased significantly for Whites (71.3% to 83.3%), Blacks (75.4% to 87.8%), and Hispanics (65.3% to 79%). </a:t>
            </a:r>
          </a:p>
          <a:p>
            <a:pPr marL="628650" lvl="1" indent="-171450">
              <a:buFont typeface="Arial" panose="020B0604020202020204" pitchFamily="34" charset="0"/>
              <a:buChar char="•"/>
              <a:defRPr/>
            </a:pPr>
            <a:r>
              <a:rPr lang="en-US" b="0" baseline="0" dirty="0" smtClean="0"/>
              <a:t>The percentage of children who had a well-child visit also increased for all income groups. From 2000 to 2013, the percentage of children with a well-child visit increased from 67.7% to 80.8% for poor families; from 65.8% to 79.5% for low-income families; from 71.3% to 82.5% for middle-income families; and from 76.8% to 88.6% for high-income families. </a:t>
            </a:r>
            <a:endParaRPr lang="en-US" b="0" dirty="0" smtClean="0"/>
          </a:p>
          <a:p>
            <a:pPr marL="171450" indent="-171450">
              <a:buFont typeface="Arial" panose="020B0604020202020204" pitchFamily="34" charset="0"/>
              <a:buChar char="•"/>
            </a:pPr>
            <a:r>
              <a:rPr lang="en-US" b="1" dirty="0" smtClean="0"/>
              <a:t>Groups With Disparities: </a:t>
            </a:r>
          </a:p>
          <a:p>
            <a:pPr marL="628650" lvl="1" indent="-171450">
              <a:buFont typeface="Arial"/>
              <a:buChar char="•"/>
            </a:pPr>
            <a:r>
              <a:rPr lang="en-US" b="0" dirty="0" smtClean="0"/>
              <a:t>In 2013, Black children were more likely than White children to have at least one well-child visit (87.8% vs. 83.3%). </a:t>
            </a:r>
          </a:p>
          <a:p>
            <a:pPr marL="628650" lvl="1" indent="-171450">
              <a:buFont typeface="Arial"/>
              <a:buChar char="•"/>
            </a:pPr>
            <a:r>
              <a:rPr lang="en-US" b="0" dirty="0" smtClean="0"/>
              <a:t>White children were more likely than Hispanic children to have had at least one well-child visit during the year (83.3% vs. 79.0%). </a:t>
            </a:r>
          </a:p>
          <a:p>
            <a:pPr marL="628650" lvl="1" indent="-171450">
              <a:buFont typeface="Arial"/>
              <a:buChar char="•"/>
            </a:pPr>
            <a:r>
              <a:rPr lang="en-US" b="0" dirty="0" smtClean="0"/>
              <a:t>In 2013, children in high-income families were more likely than children in poor, low-income, and middle-income families to have had at least one well-child visit during the year (88.6% vs. 80.8%, 79.5%, and 82.5%, respectively). </a:t>
            </a:r>
          </a:p>
          <a:p>
            <a:pPr marL="628650" lvl="1" indent="-171450">
              <a:buFont typeface="Arial"/>
              <a:buChar char="•"/>
            </a:pPr>
            <a:r>
              <a:rPr lang="en-US" b="0" dirty="0" smtClean="0"/>
              <a:t>In addition, in 2013, children in middle-income families (82.5%) were more likely than children in poor families (80.8%) to have had a well-child visit.</a:t>
            </a:r>
          </a:p>
          <a:p>
            <a:pPr marL="628650" lvl="1" indent="-171450">
              <a:buFont typeface="Arial"/>
              <a:buChar char="•"/>
            </a:pPr>
            <a:r>
              <a:rPr lang="en-US" b="0" dirty="0" smtClean="0"/>
              <a:t>There</a:t>
            </a:r>
            <a:r>
              <a:rPr lang="en-US" b="0" baseline="0" dirty="0" smtClean="0"/>
              <a:t> were no statistically significant changes in disparities over time by race/ethnicity or income</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16</a:t>
            </a:fld>
            <a:endParaRPr lang="en-US" dirty="0"/>
          </a:p>
        </p:txBody>
      </p:sp>
    </p:spTree>
    <p:extLst>
      <p:ext uri="{BB962C8B-B14F-4D97-AF65-F5344CB8AC3E}">
        <p14:creationId xmlns:p14="http://schemas.microsoft.com/office/powerpoint/2010/main" val="30186130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70E7EC0-D47B-461F-A069-1AF30F543FB1}" type="slidenum">
              <a:rPr lang="en-US" smtClean="0"/>
              <a:t>17</a:t>
            </a:fld>
            <a:endParaRPr lang="en-US" dirty="0"/>
          </a:p>
        </p:txBody>
      </p:sp>
    </p:spTree>
    <p:extLst>
      <p:ext uri="{BB962C8B-B14F-4D97-AF65-F5344CB8AC3E}">
        <p14:creationId xmlns:p14="http://schemas.microsoft.com/office/powerpoint/2010/main" val="10529369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b="1" dirty="0" smtClean="0"/>
              <a:t>Trends: </a:t>
            </a:r>
            <a:r>
              <a:rPr lang="en-US" dirty="0" smtClean="0"/>
              <a:t>T</a:t>
            </a:r>
            <a:r>
              <a:rPr lang="en-US" kern="1200" dirty="0" smtClean="0">
                <a:solidFill>
                  <a:schemeClr val="tx1"/>
                </a:solidFill>
                <a:effectLst/>
                <a:latin typeface="+mn-lt"/>
                <a:ea typeface="+mn-ea"/>
                <a:cs typeface="+mn-cs"/>
              </a:rPr>
              <a:t>he percentage of adolescents ages 13-15 who ever received at least 1 dose of the meningococcal vaccine</a:t>
            </a:r>
            <a:r>
              <a:rPr lang="en-US" kern="1200" baseline="0" dirty="0" smtClean="0">
                <a:solidFill>
                  <a:schemeClr val="tx1"/>
                </a:solidFill>
                <a:effectLst/>
                <a:latin typeface="+mn-lt"/>
                <a:ea typeface="+mn-ea"/>
                <a:cs typeface="+mn-cs"/>
              </a:rPr>
              <a:t> improved from 43.9% in 2008 to 73.8% in 2012. </a:t>
            </a:r>
            <a:endParaRPr lang="en-US" kern="1200" dirty="0" smtClean="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kern="1200" dirty="0" smtClean="0">
                <a:solidFill>
                  <a:schemeClr val="tx1"/>
                </a:solidFill>
                <a:effectLst/>
                <a:latin typeface="+mn-lt"/>
                <a:ea typeface="+mn-ea"/>
                <a:cs typeface="+mn-cs"/>
              </a:rPr>
              <a:t>Groups With Disparities:</a:t>
            </a:r>
          </a:p>
          <a:p>
            <a:pPr marL="628650" lvl="1" indent="-171450">
              <a:buFont typeface="Arial" panose="020B0604020202020204" pitchFamily="34" charset="0"/>
              <a:buChar char="•"/>
              <a:defRPr/>
            </a:pPr>
            <a:r>
              <a:rPr lang="en-US" kern="1200" dirty="0" smtClean="0">
                <a:solidFill>
                  <a:schemeClr val="tx1"/>
                </a:solidFill>
                <a:effectLst/>
                <a:latin typeface="+mn-lt"/>
                <a:ea typeface="+mn-ea"/>
                <a:cs typeface="+mn-cs"/>
              </a:rPr>
              <a:t>In 2008 and from 2010 to 2012, Hispanic adolescents were more likely to receive the meningococcal vaccine than White adolescents. </a:t>
            </a:r>
          </a:p>
          <a:p>
            <a:pPr marL="628650" lvl="1" indent="-171450">
              <a:buFont typeface="Arial" panose="020B0604020202020204" pitchFamily="34" charset="0"/>
              <a:buChar char="•"/>
              <a:defRPr/>
            </a:pPr>
            <a:r>
              <a:rPr lang="en-US" b="0" kern="1200" dirty="0" smtClean="0">
                <a:solidFill>
                  <a:schemeClr val="tx1"/>
                </a:solidFill>
                <a:effectLst/>
                <a:latin typeface="+mn-lt"/>
                <a:ea typeface="+mn-ea"/>
                <a:cs typeface="+mn-cs"/>
              </a:rPr>
              <a:t>From 2009 to 2012, there were no statistically significant differences between Blacks and Whites in the</a:t>
            </a:r>
            <a:r>
              <a:rPr lang="en-US" b="0" kern="1200" baseline="0" dirty="0" smtClean="0">
                <a:solidFill>
                  <a:schemeClr val="tx1"/>
                </a:solidFill>
                <a:effectLst/>
                <a:latin typeface="+mn-lt"/>
                <a:ea typeface="+mn-ea"/>
                <a:cs typeface="+mn-cs"/>
              </a:rPr>
              <a:t> percentage of</a:t>
            </a:r>
            <a:r>
              <a:rPr lang="en-US" b="0" kern="1200" dirty="0" smtClean="0">
                <a:solidFill>
                  <a:schemeClr val="tx1"/>
                </a:solidFill>
                <a:effectLst/>
                <a:latin typeface="+mn-lt"/>
                <a:ea typeface="+mn-ea"/>
                <a:cs typeface="+mn-cs"/>
              </a:rPr>
              <a:t> adolescents who received the vaccine.</a:t>
            </a:r>
          </a:p>
          <a:p>
            <a:pPr marL="628650" lvl="1" indent="-171450">
              <a:buFont typeface="Arial" panose="020B0604020202020204" pitchFamily="34" charset="0"/>
              <a:buChar char="•"/>
              <a:defRPr/>
            </a:pPr>
            <a:r>
              <a:rPr lang="en-US" kern="1200" dirty="0" smtClean="0">
                <a:solidFill>
                  <a:schemeClr val="tx1"/>
                </a:solidFill>
                <a:effectLst/>
                <a:latin typeface="+mn-lt"/>
                <a:ea typeface="+mn-ea"/>
                <a:cs typeface="+mn-cs"/>
              </a:rPr>
              <a:t>In all years, adolescents from high-income households were more likely to receive the meningococcal vaccine than those from poor, low-income, and middle-income households.</a:t>
            </a:r>
          </a:p>
          <a:p>
            <a:pPr marL="628650" lvl="1" indent="-171450">
              <a:buFont typeface="Arial" panose="020B0604020202020204" pitchFamily="34" charset="0"/>
              <a:buChar char="•"/>
            </a:pPr>
            <a:r>
              <a:rPr lang="en-US" kern="1200" dirty="0" smtClean="0">
                <a:solidFill>
                  <a:schemeClr val="tx1"/>
                </a:solidFill>
                <a:effectLst/>
                <a:latin typeface="+mn-lt"/>
                <a:ea typeface="+mn-ea"/>
                <a:cs typeface="+mn-cs"/>
              </a:rPr>
              <a:t>From 2008 to 2012, there were no statistically significant differences </a:t>
            </a:r>
            <a:r>
              <a:rPr lang="en-US" i="0" kern="1200" dirty="0" smtClean="0">
                <a:effectLst/>
                <a:latin typeface="+mn-lt"/>
                <a:ea typeface="+mn-ea"/>
                <a:cs typeface="+mn-cs"/>
              </a:rPr>
              <a:t>in between males and females in the percentage of adolescents</a:t>
            </a:r>
            <a:r>
              <a:rPr lang="en-US" kern="1200" dirty="0" smtClean="0">
                <a:effectLst/>
                <a:latin typeface="+mn-lt"/>
                <a:ea typeface="+mn-ea"/>
                <a:cs typeface="+mn-cs"/>
              </a:rPr>
              <a:t> wh</a:t>
            </a:r>
            <a:r>
              <a:rPr lang="en-US" kern="1200" dirty="0" smtClean="0">
                <a:solidFill>
                  <a:schemeClr val="tx1"/>
                </a:solidFill>
                <a:effectLst/>
                <a:latin typeface="+mn-lt"/>
                <a:ea typeface="+mn-ea"/>
                <a:cs typeface="+mn-cs"/>
              </a:rPr>
              <a:t>o received the meningococcal vaccine (data</a:t>
            </a:r>
            <a:r>
              <a:rPr lang="en-US" kern="1200" baseline="0" dirty="0" smtClean="0">
                <a:solidFill>
                  <a:schemeClr val="tx1"/>
                </a:solidFill>
                <a:effectLst/>
                <a:latin typeface="+mn-lt"/>
                <a:ea typeface="+mn-ea"/>
                <a:cs typeface="+mn-cs"/>
              </a:rPr>
              <a:t> not shown).</a:t>
            </a:r>
            <a:endParaRPr lang="en-US" kern="1200" dirty="0" smtClean="0">
              <a:solidFill>
                <a:schemeClr val="tx1"/>
              </a:solidFill>
              <a:effectLst/>
              <a:latin typeface="+mn-lt"/>
              <a:ea typeface="+mn-ea"/>
              <a:cs typeface="+mn-cs"/>
            </a:endParaRPr>
          </a:p>
          <a:p>
            <a:pPr marL="628650" lvl="1" indent="-171450">
              <a:buFont typeface="Arial" panose="020B0604020202020204" pitchFamily="34" charset="0"/>
              <a:buChar char="•"/>
              <a:defRPr/>
            </a:pPr>
            <a:r>
              <a:rPr lang="en-US" b="0" kern="1200" dirty="0" smtClean="0">
                <a:solidFill>
                  <a:schemeClr val="tx1"/>
                </a:solidFill>
                <a:effectLst/>
                <a:latin typeface="+mn-lt"/>
                <a:ea typeface="+mn-ea"/>
                <a:cs typeface="+mn-cs"/>
              </a:rPr>
              <a:t>In all years,</a:t>
            </a:r>
            <a:r>
              <a:rPr lang="en-US" b="0" u="none" kern="1200" dirty="0" smtClean="0">
                <a:solidFill>
                  <a:schemeClr val="tx1"/>
                </a:solidFill>
                <a:effectLst/>
                <a:latin typeface="+mn-lt"/>
                <a:ea typeface="+mn-ea"/>
                <a:cs typeface="+mn-cs"/>
              </a:rPr>
              <a:t> adolescents ages 13-15 who lived in </a:t>
            </a:r>
            <a:r>
              <a:rPr lang="en-US" b="0" kern="1200" dirty="0" smtClean="0">
                <a:solidFill>
                  <a:schemeClr val="tx1"/>
                </a:solidFill>
                <a:effectLst/>
                <a:latin typeface="+mn-lt"/>
                <a:ea typeface="+mn-ea"/>
                <a:cs typeface="+mn-cs"/>
              </a:rPr>
              <a:t>nonmetropolitan areas were less likely than those living in metropolitan areas to receive the meningococcal vaccine (data not shown).</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18</a:t>
            </a:fld>
            <a:endParaRPr lang="en-US" dirty="0"/>
          </a:p>
        </p:txBody>
      </p:sp>
    </p:spTree>
    <p:extLst>
      <p:ext uri="{BB962C8B-B14F-4D97-AF65-F5344CB8AC3E}">
        <p14:creationId xmlns:p14="http://schemas.microsoft.com/office/powerpoint/2010/main" val="24662265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b="1" dirty="0" smtClean="0"/>
              <a:t>Overall: </a:t>
            </a:r>
            <a:r>
              <a:rPr lang="en-US" sz="1200" dirty="0" smtClean="0"/>
              <a:t>This</a:t>
            </a:r>
            <a:r>
              <a:rPr lang="en-US" sz="1200" baseline="0" dirty="0" smtClean="0"/>
              <a:t> map shows e</a:t>
            </a:r>
            <a:r>
              <a:rPr lang="en-US" sz="1200" dirty="0" smtClean="0"/>
              <a:t>stimated vaccination coverage with at least 1 dose of meningococcal vaccine among adolescents ages 13-17 years, by State. </a:t>
            </a:r>
            <a:r>
              <a:rPr lang="en-US" dirty="0" smtClean="0"/>
              <a:t>State values (including District of Columbia) ranged from 40.4% (</a:t>
            </a:r>
            <a:r>
              <a:rPr lang="en-US" i="0" dirty="0" smtClean="0"/>
              <a:t>Arkansas) to 93.7</a:t>
            </a:r>
            <a:r>
              <a:rPr lang="en-US" i="0" u="none" dirty="0" smtClean="0"/>
              <a:t>% </a:t>
            </a:r>
            <a:r>
              <a:rPr lang="en-US" i="0" dirty="0" smtClean="0"/>
              <a:t>(North Dakota). </a:t>
            </a:r>
          </a:p>
          <a:p>
            <a:pPr marL="171450" indent="-171450">
              <a:buFont typeface="Arial" panose="020B0604020202020204" pitchFamily="34" charset="0"/>
              <a:buChar char="•"/>
            </a:pPr>
            <a:r>
              <a:rPr lang="en-US" b="1" dirty="0" smtClean="0"/>
              <a:t>Differences by State</a:t>
            </a:r>
            <a:r>
              <a:rPr lang="en-US" dirty="0" smtClean="0"/>
              <a:t>: </a:t>
            </a:r>
            <a:r>
              <a:rPr lang="en-US" sz="1200" b="0" i="0" kern="1200" dirty="0" smtClean="0">
                <a:effectLst/>
                <a:latin typeface="+mn-lt"/>
                <a:ea typeface="+mn-ea"/>
                <a:cs typeface="+mn-cs"/>
              </a:rPr>
              <a:t>Interquartile </a:t>
            </a:r>
            <a:r>
              <a:rPr lang="en-US" sz="1200" b="0" i="0" kern="1200" dirty="0" smtClean="0">
                <a:solidFill>
                  <a:schemeClr val="tx1"/>
                </a:solidFill>
                <a:effectLst/>
                <a:latin typeface="+mn-lt"/>
                <a:ea typeface="+mn-ea"/>
                <a:cs typeface="+mn-cs"/>
              </a:rPr>
              <a:t>ranges follow:</a:t>
            </a: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First quartile (lowest): </a:t>
            </a:r>
            <a:r>
              <a:rPr lang="en-US" sz="1200" b="0" i="0" u="none" strike="noStrike" kern="1200" dirty="0" smtClean="0">
                <a:solidFill>
                  <a:schemeClr val="tx1"/>
                </a:solidFill>
                <a:effectLst/>
                <a:latin typeface="+mn-lt"/>
                <a:ea typeface="+mn-ea"/>
                <a:cs typeface="+mn-cs"/>
              </a:rPr>
              <a:t>40.4%-64.2%</a:t>
            </a:r>
            <a:r>
              <a:rPr lang="en-US" dirty="0" smtClean="0"/>
              <a:t> </a:t>
            </a:r>
            <a:r>
              <a:rPr lang="en-US" sz="1200" kern="1200" dirty="0" smtClean="0">
                <a:solidFill>
                  <a:schemeClr val="tx1"/>
                </a:solidFill>
                <a:effectLst/>
                <a:latin typeface="+mn-lt"/>
                <a:ea typeface="+mn-ea"/>
                <a:cs typeface="+mn-cs"/>
              </a:rPr>
              <a:t>(AK, AR, IA, KS, MO, MS, MT, NV, SD, UT, VA, WY)</a:t>
            </a:r>
          </a:p>
          <a:p>
            <a:pPr marL="628650" lvl="1" indent="-171450">
              <a:buFont typeface="Arial" panose="020B0604020202020204" pitchFamily="34" charset="0"/>
              <a:buChar char="•"/>
            </a:pPr>
            <a:r>
              <a:rPr lang="en-US" dirty="0"/>
              <a:t>Second quartile (second lowest): 65.3%-72.4% (AL, FL, ID, KY, ME, MN, NC, NM, OH, OK, OR, SC, TN) </a:t>
            </a:r>
          </a:p>
          <a:p>
            <a:pPr marL="628650" lvl="1" indent="-171450">
              <a:buFont typeface="Arial" panose="020B0604020202020204" pitchFamily="34" charset="0"/>
              <a:buChar char="•"/>
            </a:pPr>
            <a:r>
              <a:rPr lang="en-US" dirty="0"/>
              <a:t>Third quartile (second highest): 73.6%-83.3% (CA, CO, DE, GA, HI, IL, MD, NE, NY, VT, WA, WI, WV) </a:t>
            </a:r>
          </a:p>
          <a:p>
            <a:pPr marL="628650" lvl="1" indent="-171450">
              <a:buFont typeface="Arial" panose="020B0604020202020204" pitchFamily="34" charset="0"/>
              <a:buChar char="•"/>
            </a:pPr>
            <a:r>
              <a:rPr lang="en-US" dirty="0"/>
              <a:t>Fourth quartile (highest): 85.6%-93.7% (AZ, CT, DC, IN, LA, MA, MI, ND, NH, NJ, PA, RI, TX)</a:t>
            </a:r>
          </a:p>
          <a:p>
            <a:pPr marL="628650" lvl="1" indent="-171450">
              <a:buFont typeface="Arial" panose="020B0604020202020204" pitchFamily="34" charset="0"/>
              <a:buChar char="•"/>
            </a:pPr>
            <a:endParaRPr lang="en-US" dirty="0"/>
          </a:p>
          <a:p>
            <a:endParaRPr lang="en-US" dirty="0" smtClean="0"/>
          </a:p>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19</a:t>
            </a:fld>
            <a:endParaRPr lang="en-US" dirty="0"/>
          </a:p>
        </p:txBody>
      </p:sp>
    </p:spTree>
    <p:extLst>
      <p:ext uri="{BB962C8B-B14F-4D97-AF65-F5344CB8AC3E}">
        <p14:creationId xmlns:p14="http://schemas.microsoft.com/office/powerpoint/2010/main" val="20822153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1" dirty="0" smtClean="0"/>
              <a:t>Overall Rate: </a:t>
            </a:r>
            <a:r>
              <a:rPr lang="en-US" dirty="0" smtClean="0"/>
              <a:t>In 2013,</a:t>
            </a:r>
            <a:r>
              <a:rPr lang="en-US" baseline="0" dirty="0" smtClean="0"/>
              <a:t> the estimated vaccination coverage for the meningitis vaccine among all adolescents ages 13-17 was 77.8%. </a:t>
            </a:r>
          </a:p>
          <a:p>
            <a:pPr marL="171450" indent="-171450">
              <a:buFont typeface="Arial" panose="020B0604020202020204" pitchFamily="34" charset="0"/>
              <a:buChar char="•"/>
            </a:pPr>
            <a:r>
              <a:rPr lang="en-US" sz="1200" b="1" baseline="0" dirty="0" smtClean="0"/>
              <a:t>Groups With Disparities</a:t>
            </a:r>
            <a:r>
              <a:rPr lang="en-US" sz="1200" baseline="0" dirty="0" smtClean="0"/>
              <a:t>:</a:t>
            </a:r>
            <a:r>
              <a:rPr lang="en-US" sz="1200" dirty="0" smtClean="0"/>
              <a:t> </a:t>
            </a:r>
          </a:p>
          <a:p>
            <a:pPr marL="628650" lvl="1" indent="-171450">
              <a:buFont typeface="Arial" panose="020B0604020202020204" pitchFamily="34" charset="0"/>
              <a:buChar char="•"/>
            </a:pPr>
            <a:r>
              <a:rPr lang="en-US" dirty="0" smtClean="0"/>
              <a:t>H</a:t>
            </a:r>
            <a:r>
              <a:rPr lang="en-US" baseline="0" dirty="0" smtClean="0"/>
              <a:t>ispanics had the highest coverage (83.4%). </a:t>
            </a:r>
          </a:p>
          <a:p>
            <a:pPr marL="628650" lvl="1" indent="-171450">
              <a:buFont typeface="Arial" panose="020B0604020202020204" pitchFamily="34" charset="0"/>
              <a:buChar char="•"/>
            </a:pPr>
            <a:r>
              <a:rPr lang="en-US" baseline="0" dirty="0" smtClean="0"/>
              <a:t>American Indians and Alaska Natives (71.7%) and Asians (71.7%) had the lowest coverage. </a:t>
            </a:r>
            <a:endParaRPr lang="en-US" dirty="0" smtClean="0"/>
          </a:p>
          <a:p>
            <a:endParaRPr lang="en-US" sz="1200" dirty="0" smtClean="0"/>
          </a:p>
          <a:p>
            <a:endParaRPr lang="en-US" sz="1200" dirty="0" smtClean="0"/>
          </a:p>
        </p:txBody>
      </p:sp>
      <p:sp>
        <p:nvSpPr>
          <p:cNvPr id="4" name="Slide Number Placeholder 3"/>
          <p:cNvSpPr>
            <a:spLocks noGrp="1"/>
          </p:cNvSpPr>
          <p:nvPr>
            <p:ph type="sldNum" sz="quarter" idx="10"/>
          </p:nvPr>
        </p:nvSpPr>
        <p:spPr/>
        <p:txBody>
          <a:bodyPr/>
          <a:lstStyle/>
          <a:p>
            <a:fld id="{E70E7EC0-D47B-461F-A069-1AF30F543FB1}" type="slidenum">
              <a:rPr lang="en-US" smtClean="0"/>
              <a:t>20</a:t>
            </a:fld>
            <a:endParaRPr lang="en-US" dirty="0"/>
          </a:p>
        </p:txBody>
      </p:sp>
    </p:spTree>
    <p:extLst>
      <p:ext uri="{BB962C8B-B14F-4D97-AF65-F5344CB8AC3E}">
        <p14:creationId xmlns:p14="http://schemas.microsoft.com/office/powerpoint/2010/main" val="34566721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2025" cy="4532312"/>
          </a:xfrm>
        </p:spPr>
      </p:sp>
      <p:sp>
        <p:nvSpPr>
          <p:cNvPr id="3" name="Notes Placeholder 2"/>
          <p:cNvSpPr>
            <a:spLocks noGrp="1"/>
          </p:cNvSpPr>
          <p:nvPr>
            <p:ph type="body" idx="1"/>
          </p:nvPr>
        </p:nvSpPr>
        <p:spPr>
          <a:xfrm>
            <a:off x="701040" y="5257800"/>
            <a:ext cx="5608320" cy="3341370"/>
          </a:xfrm>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2</a:t>
            </a:fld>
            <a:endParaRPr lang="en-US" dirty="0"/>
          </a:p>
        </p:txBody>
      </p:sp>
    </p:spTree>
    <p:extLst>
      <p:ext uri="{BB962C8B-B14F-4D97-AF65-F5344CB8AC3E}">
        <p14:creationId xmlns:p14="http://schemas.microsoft.com/office/powerpoint/2010/main" val="229893182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mj-lt"/>
              <a:buNone/>
            </a:pPr>
            <a:endParaRPr lang="en-US" u="sng" dirty="0" smtClean="0">
              <a:hlinkClick r:id="rId3"/>
            </a:endParaRPr>
          </a:p>
        </p:txBody>
      </p:sp>
      <p:sp>
        <p:nvSpPr>
          <p:cNvPr id="4" name="Slide Number Placeholder 3"/>
          <p:cNvSpPr>
            <a:spLocks noGrp="1"/>
          </p:cNvSpPr>
          <p:nvPr>
            <p:ph type="sldNum" sz="quarter" idx="10"/>
          </p:nvPr>
        </p:nvSpPr>
        <p:spPr/>
        <p:txBody>
          <a:bodyPr/>
          <a:lstStyle/>
          <a:p>
            <a:fld id="{E70E7EC0-D47B-461F-A069-1AF30F543FB1}" type="slidenum">
              <a:rPr lang="en-US" smtClean="0"/>
              <a:t>21</a:t>
            </a:fld>
            <a:endParaRPr lang="en-US" dirty="0"/>
          </a:p>
        </p:txBody>
      </p:sp>
    </p:spTree>
    <p:extLst>
      <p:ext uri="{BB962C8B-B14F-4D97-AF65-F5344CB8AC3E}">
        <p14:creationId xmlns:p14="http://schemas.microsoft.com/office/powerpoint/2010/main" val="29635084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Overall Rate</a:t>
            </a:r>
            <a:r>
              <a:rPr lang="en-US" sz="1200" kern="1200" dirty="0" smtClean="0">
                <a:solidFill>
                  <a:schemeClr val="tx1"/>
                </a:solidFill>
                <a:effectLst/>
                <a:latin typeface="+mn-lt"/>
                <a:ea typeface="+mn-ea"/>
                <a:cs typeface="+mn-cs"/>
              </a:rPr>
              <a:t>: In 2012, 17.2% of adolescents ages 13-15 years received 3 or more doses of the human papillomavirus (HPV) vaccine.</a:t>
            </a:r>
          </a:p>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Groups With Disparities:</a:t>
            </a:r>
          </a:p>
          <a:p>
            <a:pPr marL="628650" lvl="1" indent="-171450">
              <a:buFont typeface="Arial" panose="020B0604020202020204" pitchFamily="34" charset="0"/>
              <a:buChar char="•"/>
            </a:pPr>
            <a:r>
              <a:rPr lang="en-US" b="0" kern="1200" dirty="0" smtClean="0">
                <a:solidFill>
                  <a:schemeClr val="tx1"/>
                </a:solidFill>
                <a:effectLst/>
                <a:latin typeface="+mn-lt"/>
                <a:ea typeface="+mn-ea"/>
                <a:cs typeface="+mn-cs"/>
              </a:rPr>
              <a:t>There were no statistically significant differences by race/ethnicity in the percentage of adolescents ages 13-15 who received 3 or more doses of the HPV vaccine. </a:t>
            </a:r>
          </a:p>
          <a:p>
            <a:pPr marL="628650" lvl="1" indent="-171450">
              <a:buFont typeface="Arial" panose="020B0604020202020204" pitchFamily="34" charset="0"/>
              <a:buChar char="•"/>
            </a:pPr>
            <a:r>
              <a:rPr lang="en-US" b="0" kern="1200" dirty="0" smtClean="0">
                <a:solidFill>
                  <a:schemeClr val="tx1"/>
                </a:solidFill>
                <a:effectLst/>
                <a:latin typeface="+mn-lt"/>
                <a:ea typeface="+mn-ea"/>
                <a:cs typeface="+mn-cs"/>
              </a:rPr>
              <a:t>Female adolescents ages 13-15 were more likely than male adolescents to receive 3 or more doses of the vaccine. </a:t>
            </a:r>
          </a:p>
          <a:p>
            <a:pPr marL="628650" lvl="1" indent="-171450">
              <a:buFont typeface="Arial" panose="020B0604020202020204" pitchFamily="34" charset="0"/>
              <a:buChar char="•"/>
            </a:pPr>
            <a:r>
              <a:rPr lang="en-US" b="0" kern="1200" dirty="0" smtClean="0">
                <a:solidFill>
                  <a:schemeClr val="tx1"/>
                </a:solidFill>
                <a:effectLst/>
                <a:latin typeface="+mn-lt"/>
                <a:ea typeface="+mn-ea"/>
                <a:cs typeface="+mn-cs"/>
              </a:rPr>
              <a:t>There were no statistically significant differences by family income or geographic location</a:t>
            </a:r>
            <a:r>
              <a:rPr lang="en-US" b="0" kern="1200" baseline="0" dirty="0" smtClean="0">
                <a:solidFill>
                  <a:schemeClr val="tx1"/>
                </a:solidFill>
                <a:effectLst/>
                <a:latin typeface="+mn-lt"/>
                <a:ea typeface="+mn-ea"/>
                <a:cs typeface="+mn-cs"/>
              </a:rPr>
              <a:t> (metropolitan vs. nonmetropolitan) </a:t>
            </a:r>
            <a:r>
              <a:rPr lang="en-US" b="0" kern="1200" dirty="0" smtClean="0">
                <a:solidFill>
                  <a:schemeClr val="tx1"/>
                </a:solidFill>
                <a:effectLst/>
                <a:latin typeface="+mn-lt"/>
                <a:ea typeface="+mn-ea"/>
                <a:cs typeface="+mn-cs"/>
              </a:rPr>
              <a:t>in the percentage of adolescents ages 13-15 who received 3 or more doses of the HPV vaccine (data not shown).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dirty="0" smtClean="0"/>
          </a:p>
          <a:p>
            <a:pPr marL="0" lvl="0" indent="0">
              <a:buFont typeface="Arial" panose="020B0604020202020204" pitchFamily="34" charset="0"/>
              <a:buNone/>
            </a:pP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70E7EC0-D47B-461F-A069-1AF30F543FB1}" type="slidenum">
              <a:rPr lang="en-US" smtClean="0"/>
              <a:t>22</a:t>
            </a:fld>
            <a:endParaRPr lang="en-US" dirty="0"/>
          </a:p>
        </p:txBody>
      </p:sp>
    </p:spTree>
    <p:extLst>
      <p:ext uri="{BB962C8B-B14F-4D97-AF65-F5344CB8AC3E}">
        <p14:creationId xmlns:p14="http://schemas.microsoft.com/office/powerpoint/2010/main" val="31687679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Overall Rate</a:t>
            </a:r>
            <a:r>
              <a:rPr lang="en-US" sz="1200" kern="1200" dirty="0" smtClean="0">
                <a:solidFill>
                  <a:schemeClr val="tx1"/>
                </a:solidFill>
                <a:effectLst/>
                <a:latin typeface="+mn-lt"/>
                <a:ea typeface="+mn-ea"/>
                <a:cs typeface="+mn-cs"/>
              </a:rPr>
              <a:t>: In 2012, 23.8% of adolescents ages 16-17 years received 3 or more doses of the HPV vaccine.</a:t>
            </a:r>
          </a:p>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Groups With Disparities:</a:t>
            </a:r>
          </a:p>
          <a:p>
            <a:pPr marL="628650" lvl="1" indent="-171450">
              <a:buFont typeface="Arial" panose="020B0604020202020204" pitchFamily="34" charset="0"/>
              <a:buChar char="•"/>
            </a:pPr>
            <a:r>
              <a:rPr lang="en-US" kern="1200" dirty="0" smtClean="0">
                <a:solidFill>
                  <a:schemeClr val="tx1"/>
                </a:solidFill>
                <a:effectLst/>
                <a:latin typeface="+mn-lt"/>
                <a:ea typeface="+mn-ea"/>
                <a:cs typeface="+mn-cs"/>
              </a:rPr>
              <a:t>Female adolescents ages 16-17 were more likely than male adolescents to receive 3 or more doses of the vaccine. </a:t>
            </a:r>
          </a:p>
          <a:p>
            <a:pPr marL="628650" lvl="1" indent="-171450">
              <a:buFont typeface="Arial" panose="020B0604020202020204" pitchFamily="34" charset="0"/>
              <a:buChar char="•"/>
              <a:defRPr/>
            </a:pPr>
            <a:r>
              <a:rPr lang="en-US" b="0" kern="1200" dirty="0" smtClean="0">
                <a:solidFill>
                  <a:schemeClr val="tx1"/>
                </a:solidFill>
                <a:effectLst/>
                <a:latin typeface="+mn-lt"/>
                <a:ea typeface="+mn-ea"/>
                <a:cs typeface="+mn-cs"/>
              </a:rPr>
              <a:t>There were no statistically significant differences by income in the percentage of adolescents ages 16-17 who received 3 or more doses of the HPV vaccine. </a:t>
            </a:r>
          </a:p>
          <a:p>
            <a:pPr marL="628650" lvl="1" indent="-171450">
              <a:buFont typeface="Arial" panose="020B0604020202020204" pitchFamily="34" charset="0"/>
              <a:buChar char="•"/>
              <a:defRPr/>
            </a:pPr>
            <a:r>
              <a:rPr lang="en-US" b="0" kern="1200" dirty="0" smtClean="0">
                <a:effectLst/>
                <a:latin typeface="+mn-lt"/>
                <a:ea typeface="+mn-ea"/>
                <a:cs typeface="+mn-cs"/>
              </a:rPr>
              <a:t>There were no statistically significant differences between Asian, Black, and White adolescents ages 16-17 in the percentage who received 3 or more doses of the vaccine (data not shown). </a:t>
            </a:r>
          </a:p>
          <a:p>
            <a:pPr marL="628650" lvl="1" indent="-171450">
              <a:buFont typeface="Arial" panose="020B0604020202020204" pitchFamily="34" charset="0"/>
              <a:buChar char="•"/>
            </a:pPr>
            <a:r>
              <a:rPr lang="en-US" b="0" kern="1200" dirty="0" smtClean="0">
                <a:solidFill>
                  <a:schemeClr val="tx1"/>
                </a:solidFill>
                <a:effectLst/>
                <a:latin typeface="+mn-lt"/>
                <a:ea typeface="+mn-ea"/>
                <a:cs typeface="+mn-cs"/>
              </a:rPr>
              <a:t>There were no statistically significant</a:t>
            </a:r>
            <a:r>
              <a:rPr lang="en-US" b="0" kern="1200" baseline="0" dirty="0" smtClean="0">
                <a:solidFill>
                  <a:schemeClr val="tx1"/>
                </a:solidFill>
                <a:effectLst/>
                <a:latin typeface="+mn-lt"/>
                <a:ea typeface="+mn-ea"/>
                <a:cs typeface="+mn-cs"/>
              </a:rPr>
              <a:t> differences between a</a:t>
            </a:r>
            <a:r>
              <a:rPr lang="en-US" b="0" kern="1200" dirty="0" smtClean="0">
                <a:solidFill>
                  <a:schemeClr val="tx1"/>
                </a:solidFill>
                <a:effectLst/>
                <a:latin typeface="+mn-lt"/>
                <a:ea typeface="+mn-ea"/>
                <a:cs typeface="+mn-cs"/>
              </a:rPr>
              <a:t>dolescents who lived in metropolitan areas and adolescents who lived in nonmetropolitan areas in the percentage who received 3 or more doses of the vaccine (data not shown). </a:t>
            </a:r>
          </a:p>
          <a:p>
            <a:pPr lvl="1"/>
            <a:endParaRPr lang="en-US" b="0" dirty="0" smtClean="0"/>
          </a:p>
          <a:p>
            <a:endParaRPr lang="en-US" b="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0" dirty="0" smtClean="0"/>
          </a:p>
          <a:p>
            <a:endParaRPr lang="en-US" b="0" dirty="0"/>
          </a:p>
        </p:txBody>
      </p:sp>
      <p:sp>
        <p:nvSpPr>
          <p:cNvPr id="4" name="Slide Number Placeholder 3"/>
          <p:cNvSpPr>
            <a:spLocks noGrp="1"/>
          </p:cNvSpPr>
          <p:nvPr>
            <p:ph type="sldNum" sz="quarter" idx="10"/>
          </p:nvPr>
        </p:nvSpPr>
        <p:spPr/>
        <p:txBody>
          <a:bodyPr/>
          <a:lstStyle/>
          <a:p>
            <a:fld id="{E70E7EC0-D47B-461F-A069-1AF30F543FB1}" type="slidenum">
              <a:rPr lang="en-US" smtClean="0"/>
              <a:t>23</a:t>
            </a:fld>
            <a:endParaRPr lang="en-US" dirty="0"/>
          </a:p>
        </p:txBody>
      </p:sp>
    </p:spTree>
    <p:extLst>
      <p:ext uri="{BB962C8B-B14F-4D97-AF65-F5344CB8AC3E}">
        <p14:creationId xmlns:p14="http://schemas.microsoft.com/office/powerpoint/2010/main" val="5831270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mj-lt"/>
              <a:buNone/>
            </a:pP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24</a:t>
            </a:fld>
            <a:endParaRPr lang="en-US" dirty="0"/>
          </a:p>
        </p:txBody>
      </p:sp>
    </p:spTree>
    <p:extLst>
      <p:ext uri="{BB962C8B-B14F-4D97-AF65-F5344CB8AC3E}">
        <p14:creationId xmlns:p14="http://schemas.microsoft.com/office/powerpoint/2010/main" val="330787087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09600"/>
            <a:ext cx="4648200" cy="3486150"/>
          </a:xfrm>
        </p:spPr>
      </p:sp>
      <p:sp>
        <p:nvSpPr>
          <p:cNvPr id="3" name="Notes Placeholder 2"/>
          <p:cNvSpPr>
            <a:spLocks noGrp="1"/>
          </p:cNvSpPr>
          <p:nvPr>
            <p:ph type="body" idx="1"/>
          </p:nvPr>
        </p:nvSpPr>
        <p:spPr>
          <a:xfrm>
            <a:off x="304800" y="4191000"/>
            <a:ext cx="6400800" cy="4876800"/>
          </a:xfrm>
        </p:spPr>
        <p:txBody>
          <a:bodyPr/>
          <a:lstStyle/>
          <a:p>
            <a:pPr>
              <a:spcAft>
                <a:spcPts val="600"/>
              </a:spcAft>
            </a:pPr>
            <a:r>
              <a:rPr lang="en-US" sz="1200" b="1" dirty="0" smtClean="0"/>
              <a:t>Measure Definition:</a:t>
            </a:r>
            <a:r>
              <a:rPr lang="en-US" sz="1200" b="1" baseline="0" dirty="0" smtClean="0"/>
              <a:t> </a:t>
            </a:r>
            <a:r>
              <a:rPr lang="en-US" sz="1200" baseline="0" dirty="0" smtClean="0"/>
              <a:t>Among ch</a:t>
            </a:r>
            <a:r>
              <a:rPr lang="en-US" sz="1200" dirty="0" smtClean="0"/>
              <a:t>ildren 0-17 years of age who had a doctor’s office or clinic visit in the last 12 months, </a:t>
            </a:r>
            <a:r>
              <a:rPr lang="en-US" sz="1200" baseline="0" dirty="0" smtClean="0"/>
              <a:t>this measure reports the percentage </a:t>
            </a:r>
            <a:r>
              <a:rPr lang="en-US" sz="1200" dirty="0" smtClean="0"/>
              <a:t>who reported poor communication with health providers. Poor communication is</a:t>
            </a:r>
            <a:r>
              <a:rPr lang="en-US" sz="1200" baseline="0" dirty="0" smtClean="0"/>
              <a:t> defined as reporting that their</a:t>
            </a:r>
            <a:r>
              <a:rPr lang="en-US" sz="1200" dirty="0" smtClean="0"/>
              <a:t> health provider</a:t>
            </a:r>
            <a:r>
              <a:rPr lang="en-US" sz="1200" baseline="0" dirty="0" smtClean="0"/>
              <a:t> </a:t>
            </a:r>
            <a:r>
              <a:rPr lang="en-US" sz="1200" dirty="0" smtClean="0"/>
              <a:t>sometimes or never: listened carefully, explained things clearly, respected what they or their parents had to say, and spent enough time with them. </a:t>
            </a:r>
            <a:r>
              <a:rPr lang="en-US" sz="1200" b="0" dirty="0" smtClean="0"/>
              <a:t>Parents</a:t>
            </a:r>
            <a:r>
              <a:rPr lang="en-US" sz="1200" b="0" baseline="0" dirty="0" smtClean="0"/>
              <a:t> refers to parents or guardians.</a:t>
            </a:r>
            <a:endParaRPr lang="en-US" sz="1200" b="0" dirty="0" smtClean="0"/>
          </a:p>
          <a:p>
            <a:pPr marL="171450" indent="-171450">
              <a:buFont typeface="Arial" panose="020B0604020202020204" pitchFamily="34" charset="0"/>
              <a:buChar char="•"/>
            </a:pPr>
            <a:r>
              <a:rPr lang="en-US" b="1" dirty="0" smtClean="0"/>
              <a:t>Overall Rate:</a:t>
            </a:r>
            <a:r>
              <a:rPr lang="en-US" dirty="0" smtClean="0"/>
              <a:t> </a:t>
            </a:r>
            <a:r>
              <a:rPr lang="en-US" b="0" dirty="0" smtClean="0"/>
              <a:t>In 2012, 3.7% of parents reported poor</a:t>
            </a:r>
            <a:r>
              <a:rPr lang="en-US" b="0" baseline="0" dirty="0" smtClean="0"/>
              <a:t> communication with their children’s health provider.</a:t>
            </a:r>
            <a:endParaRPr lang="en-US" b="0" dirty="0"/>
          </a:p>
          <a:p>
            <a:pPr marL="171450" indent="-171450">
              <a:buFont typeface="Arial" panose="020B0604020202020204" pitchFamily="34" charset="0"/>
              <a:buChar char="•"/>
            </a:pPr>
            <a:r>
              <a:rPr lang="en-US" b="1" dirty="0" smtClean="0"/>
              <a:t>Trends</a:t>
            </a:r>
            <a:r>
              <a:rPr lang="en-US" dirty="0" smtClean="0"/>
              <a:t>: </a:t>
            </a:r>
          </a:p>
          <a:p>
            <a:pPr marL="346075" lvl="1" indent="-173038">
              <a:buFont typeface="Arial" panose="020B0604020202020204" pitchFamily="34" charset="0"/>
              <a:buChar char="•"/>
            </a:pPr>
            <a:r>
              <a:rPr lang="en-US" b="0" dirty="0" smtClean="0"/>
              <a:t>From </a:t>
            </a:r>
            <a:r>
              <a:rPr lang="en-US" b="0" dirty="0"/>
              <a:t>2002 </a:t>
            </a:r>
            <a:r>
              <a:rPr lang="en-US" b="0" dirty="0" smtClean="0"/>
              <a:t>to </a:t>
            </a:r>
            <a:r>
              <a:rPr lang="en-US" b="0" dirty="0"/>
              <a:t>2012, </a:t>
            </a:r>
            <a:r>
              <a:rPr lang="en-US" b="0" dirty="0" smtClean="0"/>
              <a:t>the percentage of children</a:t>
            </a:r>
            <a:r>
              <a:rPr lang="en-US" b="0" baseline="0" dirty="0" smtClean="0"/>
              <a:t> whose parents reported poor</a:t>
            </a:r>
            <a:r>
              <a:rPr lang="en-US" b="0" dirty="0" smtClean="0"/>
              <a:t> </a:t>
            </a:r>
            <a:r>
              <a:rPr lang="en-US" b="0" dirty="0"/>
              <a:t>communication </a:t>
            </a:r>
            <a:r>
              <a:rPr lang="en-US" b="0" dirty="0" smtClean="0"/>
              <a:t>with their health providers decreased from 6.7% to 3.7%.</a:t>
            </a:r>
          </a:p>
          <a:p>
            <a:pPr marL="346075" lvl="1" indent="-173038">
              <a:buFont typeface="Arial"/>
              <a:buChar char="•"/>
            </a:pPr>
            <a:r>
              <a:rPr lang="en-US" b="0" u="none" dirty="0" smtClean="0"/>
              <a:t>Between 2002 and 2012, the percentage of children whose parents</a:t>
            </a:r>
            <a:r>
              <a:rPr lang="en-US" b="0" u="none" baseline="0" dirty="0" smtClean="0"/>
              <a:t> reported poor </a:t>
            </a:r>
            <a:r>
              <a:rPr lang="en-US" b="0" u="none" dirty="0" smtClean="0"/>
              <a:t>communication decreased for all racial/ethnic</a:t>
            </a:r>
            <a:r>
              <a:rPr lang="en-US" b="0" u="none" baseline="0" dirty="0" smtClean="0"/>
              <a:t> groups</a:t>
            </a:r>
            <a:r>
              <a:rPr lang="en-US" b="0" u="none" dirty="0" smtClean="0"/>
              <a:t>. </a:t>
            </a:r>
          </a:p>
          <a:p>
            <a:pPr marL="346075" lvl="1" indent="-173038">
              <a:buFont typeface="Arial"/>
              <a:buChar char="•"/>
            </a:pPr>
            <a:r>
              <a:rPr lang="en-US" b="0" u="none" dirty="0" smtClean="0"/>
              <a:t>The percentage of publicly insured children whose parents reported poor communication decreased 4.7%, from 10.6% in 2002 to 5.9% in 2012. </a:t>
            </a:r>
          </a:p>
          <a:p>
            <a:pPr marL="346075" lvl="1" indent="-173038">
              <a:buFont typeface="Arial"/>
              <a:buChar char="•"/>
            </a:pPr>
            <a:r>
              <a:rPr lang="en-US" b="0" u="none" dirty="0" smtClean="0"/>
              <a:t>There were no statistically significant</a:t>
            </a:r>
            <a:r>
              <a:rPr lang="en-US" b="0" u="none" baseline="0" dirty="0" smtClean="0"/>
              <a:t> changes in the </a:t>
            </a:r>
            <a:r>
              <a:rPr lang="en-US" b="0" u="none" dirty="0" smtClean="0"/>
              <a:t>percentage of uninsured children whose parents reported poor communication.</a:t>
            </a:r>
          </a:p>
          <a:p>
            <a:pPr marL="171450" indent="-171450">
              <a:buFont typeface="Arial" panose="020B0604020202020204" pitchFamily="34" charset="0"/>
              <a:buChar char="•"/>
            </a:pPr>
            <a:r>
              <a:rPr lang="en-US" b="1" dirty="0" smtClean="0"/>
              <a:t>Groups With Disparities: </a:t>
            </a:r>
          </a:p>
          <a:p>
            <a:pPr marL="346075" lvl="1" indent="-173038">
              <a:buFont typeface="Arial"/>
              <a:buChar char="•"/>
            </a:pPr>
            <a:r>
              <a:rPr lang="en-US" b="0" dirty="0" smtClean="0"/>
              <a:t>In </a:t>
            </a:r>
            <a:r>
              <a:rPr lang="en-US" b="0" dirty="0"/>
              <a:t>2012, there were no </a:t>
            </a:r>
            <a:r>
              <a:rPr lang="en-US" b="0" dirty="0" smtClean="0"/>
              <a:t>statistically</a:t>
            </a:r>
            <a:r>
              <a:rPr lang="en-US" b="0" baseline="0" dirty="0" smtClean="0"/>
              <a:t> significant differences </a:t>
            </a:r>
            <a:r>
              <a:rPr lang="en-US" b="0" dirty="0" smtClean="0"/>
              <a:t>between White </a:t>
            </a:r>
            <a:r>
              <a:rPr lang="en-US" b="0" dirty="0"/>
              <a:t>children </a:t>
            </a:r>
            <a:r>
              <a:rPr lang="en-US" b="0" dirty="0" smtClean="0"/>
              <a:t>(3.3%) and Black children (4.1%) </a:t>
            </a:r>
            <a:r>
              <a:rPr lang="en-US" b="0" u="none" dirty="0" smtClean="0"/>
              <a:t>or between Black children (4.1%) and Hispanic children (4.8%) in the percentage with poor communication with their health providers. </a:t>
            </a:r>
            <a:r>
              <a:rPr lang="en-US" b="0" dirty="0" smtClean="0"/>
              <a:t>However, the percentage reporting</a:t>
            </a:r>
            <a:r>
              <a:rPr lang="en-US" b="0" baseline="0" dirty="0" smtClean="0"/>
              <a:t> poor communication with health providers was higher for Hispanic children (4.8%) than for </a:t>
            </a:r>
            <a:r>
              <a:rPr lang="en-US" b="0" dirty="0" smtClean="0"/>
              <a:t>White children </a:t>
            </a:r>
            <a:r>
              <a:rPr lang="en-US" b="0" u="none" dirty="0" smtClean="0"/>
              <a:t>(3.3%). </a:t>
            </a:r>
          </a:p>
          <a:p>
            <a:pPr marL="346075" lvl="1" indent="-173038">
              <a:buFont typeface="Arial"/>
              <a:buChar char="•"/>
              <a:defRPr/>
            </a:pPr>
            <a:r>
              <a:rPr lang="en-US" b="0" dirty="0" smtClean="0"/>
              <a:t>A gap remained between privately insured and publicly insured children on this measure. In 2012, 2.3% of parents</a:t>
            </a:r>
            <a:r>
              <a:rPr lang="en-US" b="0" baseline="0" dirty="0" smtClean="0"/>
              <a:t> of </a:t>
            </a:r>
            <a:r>
              <a:rPr lang="en-US" b="0" dirty="0" smtClean="0"/>
              <a:t>privately insured children reported poor communication compared with 5.9% of parents</a:t>
            </a:r>
            <a:r>
              <a:rPr lang="en-US" b="0" baseline="0" dirty="0" smtClean="0"/>
              <a:t> of </a:t>
            </a:r>
            <a:r>
              <a:rPr lang="en-US" b="0" dirty="0" smtClean="0"/>
              <a:t>publicly insured children.</a:t>
            </a:r>
          </a:p>
        </p:txBody>
      </p:sp>
      <p:sp>
        <p:nvSpPr>
          <p:cNvPr id="4" name="Slide Number Placeholder 3"/>
          <p:cNvSpPr>
            <a:spLocks noGrp="1"/>
          </p:cNvSpPr>
          <p:nvPr>
            <p:ph type="sldNum" sz="quarter" idx="10"/>
          </p:nvPr>
        </p:nvSpPr>
        <p:spPr/>
        <p:txBody>
          <a:bodyPr/>
          <a:lstStyle/>
          <a:p>
            <a:fld id="{E70E7EC0-D47B-461F-A069-1AF30F543FB1}" type="slidenum">
              <a:rPr lang="en-US" smtClean="0"/>
              <a:t>25</a:t>
            </a:fld>
            <a:endParaRPr lang="en-US" dirty="0"/>
          </a:p>
        </p:txBody>
      </p:sp>
    </p:spTree>
    <p:extLst>
      <p:ext uri="{BB962C8B-B14F-4D97-AF65-F5344CB8AC3E}">
        <p14:creationId xmlns:p14="http://schemas.microsoft.com/office/powerpoint/2010/main" val="333492153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26</a:t>
            </a:fld>
            <a:endParaRPr lang="en-US" dirty="0"/>
          </a:p>
        </p:txBody>
      </p:sp>
    </p:spTree>
    <p:extLst>
      <p:ext uri="{BB962C8B-B14F-4D97-AF65-F5344CB8AC3E}">
        <p14:creationId xmlns:p14="http://schemas.microsoft.com/office/powerpoint/2010/main" val="8336164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1" u="none" dirty="0" smtClean="0"/>
              <a:t>Trends: </a:t>
            </a:r>
          </a:p>
          <a:p>
            <a:pPr marL="628650" lvl="1" indent="-171450">
              <a:buFont typeface="Arial" panose="020B0604020202020204" pitchFamily="34" charset="0"/>
              <a:buChar char="•"/>
            </a:pPr>
            <a:r>
              <a:rPr lang="en-US" u="none" dirty="0" smtClean="0"/>
              <a:t>Birth trauma-neonatal injury rates fell from 2.6 per 1,000 live births in 2004 to </a:t>
            </a:r>
            <a:r>
              <a:rPr lang="en-US" i="0" u="none" dirty="0" smtClean="0"/>
              <a:t>1.9 </a:t>
            </a:r>
            <a:r>
              <a:rPr lang="en-US" u="none" dirty="0" smtClean="0"/>
              <a:t>per 1,000 live births in 2012.</a:t>
            </a:r>
          </a:p>
          <a:p>
            <a:pPr marL="628650" lvl="1" indent="-171450">
              <a:buFont typeface="Arial" panose="020B0604020202020204" pitchFamily="34" charset="0"/>
              <a:buChar char="•"/>
              <a:defRPr/>
            </a:pPr>
            <a:r>
              <a:rPr lang="en-US" u="none" dirty="0" smtClean="0"/>
              <a:t>Between 2004 and 2012, birth trauma-neonatal injury rates fell for all racial/ethnic groups, but the decrease for Asians and Pacific Islanders did not achieve statistical significance. </a:t>
            </a:r>
          </a:p>
          <a:p>
            <a:pPr marL="171450" indent="-171450">
              <a:buFont typeface="Arial" panose="020B0604020202020204" pitchFamily="34" charset="0"/>
              <a:buChar char="•"/>
            </a:pPr>
            <a:r>
              <a:rPr lang="en-US" b="1" u="none" dirty="0" smtClean="0"/>
              <a:t>Groups With Disparities:</a:t>
            </a:r>
          </a:p>
          <a:p>
            <a:pPr marL="628650" lvl="1" indent="-171450">
              <a:buFont typeface="Arial"/>
              <a:buChar char="•"/>
            </a:pPr>
            <a:r>
              <a:rPr lang="en-US" b="0" i="0" u="none" dirty="0" smtClean="0"/>
              <a:t>In</a:t>
            </a:r>
            <a:r>
              <a:rPr lang="en-US" b="0" i="0" u="none" baseline="0" dirty="0" smtClean="0"/>
              <a:t> 2012, </a:t>
            </a:r>
            <a:r>
              <a:rPr lang="en-US" b="0" u="none" dirty="0" smtClean="0"/>
              <a:t>White neonates experienced an injury rate of 2.09 per 1,000 live births compared with 1.56 per 1,000 live births for Hispanic neonates. There</a:t>
            </a:r>
            <a:r>
              <a:rPr lang="en-US" b="0" i="0" u="none" baseline="0" dirty="0" smtClean="0"/>
              <a:t> we</a:t>
            </a:r>
            <a:r>
              <a:rPr lang="en-US" b="0" u="none" dirty="0" smtClean="0"/>
              <a:t>re </a:t>
            </a:r>
            <a:r>
              <a:rPr lang="en-US" b="0" i="0" u="none" baseline="0" dirty="0" smtClean="0"/>
              <a:t>no other statistically significant differences between groups. </a:t>
            </a:r>
            <a:endParaRPr lang="en-US" b="0" u="none" dirty="0" smtClean="0"/>
          </a:p>
          <a:p>
            <a:pPr marL="171450" indent="-171450">
              <a:buFont typeface="Arial" panose="020B0604020202020204" pitchFamily="34" charset="0"/>
              <a:buChar char="•"/>
            </a:pPr>
            <a:endParaRPr lang="en-US" i="0" dirty="0">
              <a:solidFill>
                <a:srgbClr val="FF0000"/>
              </a:solidFill>
            </a:endParaRPr>
          </a:p>
          <a:p>
            <a:pPr marL="171450" indent="-171450">
              <a:buFont typeface="Arial" panose="020B0604020202020204" pitchFamily="34" charset="0"/>
              <a:buChar char="•"/>
            </a:pPr>
            <a:endParaRPr lang="en-US" dirty="0">
              <a:solidFill>
                <a:srgbClr val="FF0000"/>
              </a:solidFill>
            </a:endParaRPr>
          </a:p>
        </p:txBody>
      </p:sp>
      <p:sp>
        <p:nvSpPr>
          <p:cNvPr id="4" name="Slide Number Placeholder 3"/>
          <p:cNvSpPr>
            <a:spLocks noGrp="1"/>
          </p:cNvSpPr>
          <p:nvPr>
            <p:ph type="sldNum" sz="quarter" idx="10"/>
          </p:nvPr>
        </p:nvSpPr>
        <p:spPr/>
        <p:txBody>
          <a:bodyPr/>
          <a:lstStyle/>
          <a:p>
            <a:fld id="{E70E7EC0-D47B-461F-A069-1AF30F543FB1}" type="slidenum">
              <a:rPr lang="en-US" smtClean="0"/>
              <a:t>27</a:t>
            </a:fld>
            <a:endParaRPr lang="en-US" dirty="0"/>
          </a:p>
        </p:txBody>
      </p:sp>
    </p:spTree>
    <p:extLst>
      <p:ext uri="{BB962C8B-B14F-4D97-AF65-F5344CB8AC3E}">
        <p14:creationId xmlns:p14="http://schemas.microsoft.com/office/powerpoint/2010/main" val="397740998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0E7EC0-D47B-461F-A069-1AF30F543FB1}" type="slidenum">
              <a:rPr lang="en-US" smtClean="0"/>
              <a:t>28</a:t>
            </a:fld>
            <a:endParaRPr lang="en-US" dirty="0"/>
          </a:p>
        </p:txBody>
      </p:sp>
    </p:spTree>
    <p:extLst>
      <p:ext uri="{BB962C8B-B14F-4D97-AF65-F5344CB8AC3E}">
        <p14:creationId xmlns:p14="http://schemas.microsoft.com/office/powerpoint/2010/main" val="408517990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p>
          <a:p>
            <a:endParaRPr lang="en-US" dirty="0" smtClean="0"/>
          </a:p>
        </p:txBody>
      </p:sp>
      <p:sp>
        <p:nvSpPr>
          <p:cNvPr id="4" name="Slide Number Placeholder 3"/>
          <p:cNvSpPr>
            <a:spLocks noGrp="1"/>
          </p:cNvSpPr>
          <p:nvPr>
            <p:ph type="sldNum" sz="quarter" idx="10"/>
          </p:nvPr>
        </p:nvSpPr>
        <p:spPr/>
        <p:txBody>
          <a:bodyPr/>
          <a:lstStyle/>
          <a:p>
            <a:fld id="{E70E7EC0-D47B-461F-A069-1AF30F543FB1}" type="slidenum">
              <a:rPr lang="en-US" smtClean="0"/>
              <a:t>29</a:t>
            </a:fld>
            <a:endParaRPr lang="en-US" dirty="0"/>
          </a:p>
        </p:txBody>
      </p:sp>
    </p:spTree>
    <p:extLst>
      <p:ext uri="{BB962C8B-B14F-4D97-AF65-F5344CB8AC3E}">
        <p14:creationId xmlns:p14="http://schemas.microsoft.com/office/powerpoint/2010/main" val="176664951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dirty="0" smtClean="0"/>
              <a:t>Trends: </a:t>
            </a:r>
            <a:r>
              <a:rPr lang="en-US" b="0" dirty="0" smtClean="0"/>
              <a:t>From</a:t>
            </a:r>
            <a:r>
              <a:rPr lang="en-US" b="0" baseline="0" dirty="0" smtClean="0"/>
              <a:t> 2002 to 2012, t</a:t>
            </a:r>
            <a:r>
              <a:rPr lang="en-US" b="0" dirty="0" smtClean="0"/>
              <a:t>he percentage of children and adolescents whose health provider usually asked about medications and treatments from other doctors increased significantly, from 71.1%</a:t>
            </a:r>
            <a:r>
              <a:rPr lang="en-US" b="0" baseline="0" dirty="0" smtClean="0"/>
              <a:t> </a:t>
            </a:r>
            <a:r>
              <a:rPr lang="en-US" b="0" dirty="0" smtClean="0"/>
              <a:t>to</a:t>
            </a:r>
            <a:r>
              <a:rPr lang="en-US" b="0" baseline="0" dirty="0" smtClean="0"/>
              <a:t> </a:t>
            </a:r>
            <a:r>
              <a:rPr lang="en-US" b="0" dirty="0" smtClean="0"/>
              <a:t>79.5% (data not shown). </a:t>
            </a:r>
          </a:p>
          <a:p>
            <a:pPr marL="171450" indent="-171450">
              <a:buFont typeface="Arial" panose="020B0604020202020204" pitchFamily="34" charset="0"/>
              <a:buChar char="•"/>
            </a:pPr>
            <a:r>
              <a:rPr lang="en-US" b="1" dirty="0" smtClean="0"/>
              <a:t>Groups With Disparities: </a:t>
            </a:r>
          </a:p>
          <a:p>
            <a:pPr marL="628650" lvl="1" indent="-171450">
              <a:buFont typeface="Arial" panose="020B0604020202020204" pitchFamily="34" charset="0"/>
              <a:buChar char="•"/>
            </a:pPr>
            <a:r>
              <a:rPr lang="en-US" dirty="0" smtClean="0"/>
              <a:t>In 2012, there were no statistically significant differences between Whites (79.5%), Blacks (80.9%), and Hispanics (79.8%) in the percentage of children whose health provider asked about medications</a:t>
            </a:r>
            <a:r>
              <a:rPr lang="en-US" baseline="0" dirty="0" smtClean="0"/>
              <a:t> and treatments from other doctors</a:t>
            </a:r>
            <a:r>
              <a:rPr lang="en-US" dirty="0" smtClean="0"/>
              <a:t>.</a:t>
            </a:r>
          </a:p>
          <a:p>
            <a:pPr marL="628650" lvl="1" indent="-171450">
              <a:buFont typeface="Arial" panose="020B0604020202020204" pitchFamily="34" charset="0"/>
              <a:buChar char="•"/>
            </a:pPr>
            <a:r>
              <a:rPr lang="en-US" dirty="0" smtClean="0"/>
              <a:t>In 2012, there were no statistically</a:t>
            </a:r>
            <a:r>
              <a:rPr lang="en-US" baseline="0" dirty="0" smtClean="0"/>
              <a:t> significant </a:t>
            </a:r>
            <a:r>
              <a:rPr lang="en-US" dirty="0" smtClean="0"/>
              <a:t>differences by income:</a:t>
            </a:r>
          </a:p>
          <a:p>
            <a:pPr marL="1085850" lvl="2" indent="-171450">
              <a:buFont typeface="Arial" panose="020B0604020202020204" pitchFamily="34" charset="0"/>
              <a:buChar char="•"/>
            </a:pPr>
            <a:r>
              <a:rPr lang="en-US" dirty="0"/>
              <a:t>Poor, 77.4% </a:t>
            </a:r>
          </a:p>
          <a:p>
            <a:pPr marL="1085850" lvl="2" indent="-171450">
              <a:buFont typeface="Arial" panose="020B0604020202020204" pitchFamily="34" charset="0"/>
              <a:buChar char="•"/>
            </a:pPr>
            <a:r>
              <a:rPr lang="en-US" dirty="0"/>
              <a:t>Low income, 80.2% </a:t>
            </a:r>
          </a:p>
          <a:p>
            <a:pPr marL="1085850" lvl="2" indent="-171450">
              <a:buFont typeface="Arial" panose="020B0604020202020204" pitchFamily="34" charset="0"/>
              <a:buChar char="•"/>
            </a:pPr>
            <a:r>
              <a:rPr lang="en-US" dirty="0"/>
              <a:t>Middle income, 81.1%</a:t>
            </a:r>
          </a:p>
          <a:p>
            <a:pPr marL="1085850" lvl="2" indent="-171450">
              <a:buFont typeface="Arial" panose="020B0604020202020204" pitchFamily="34" charset="0"/>
              <a:buChar char="•"/>
            </a:pPr>
            <a:r>
              <a:rPr lang="en-US" u="none" dirty="0" smtClean="0"/>
              <a:t>High income, </a:t>
            </a:r>
            <a:r>
              <a:rPr lang="en-US" dirty="0" smtClean="0"/>
              <a:t>79.1%</a:t>
            </a:r>
          </a:p>
        </p:txBody>
      </p:sp>
      <p:sp>
        <p:nvSpPr>
          <p:cNvPr id="4" name="Slide Number Placeholder 3"/>
          <p:cNvSpPr>
            <a:spLocks noGrp="1"/>
          </p:cNvSpPr>
          <p:nvPr>
            <p:ph type="sldNum" sz="quarter" idx="10"/>
          </p:nvPr>
        </p:nvSpPr>
        <p:spPr/>
        <p:txBody>
          <a:bodyPr/>
          <a:lstStyle/>
          <a:p>
            <a:fld id="{E70E7EC0-D47B-461F-A069-1AF30F543FB1}" type="slidenum">
              <a:rPr lang="en-US" smtClean="0"/>
              <a:t>30</a:t>
            </a:fld>
            <a:endParaRPr lang="en-US" dirty="0"/>
          </a:p>
        </p:txBody>
      </p:sp>
    </p:spTree>
    <p:extLst>
      <p:ext uri="{BB962C8B-B14F-4D97-AF65-F5344CB8AC3E}">
        <p14:creationId xmlns:p14="http://schemas.microsoft.com/office/powerpoint/2010/main" val="2775205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2025" cy="4532312"/>
          </a:xfrm>
        </p:spPr>
      </p:sp>
      <p:sp>
        <p:nvSpPr>
          <p:cNvPr id="3" name="Notes Placeholder 2"/>
          <p:cNvSpPr>
            <a:spLocks noGrp="1"/>
          </p:cNvSpPr>
          <p:nvPr>
            <p:ph type="body" idx="1"/>
          </p:nvPr>
        </p:nvSpPr>
        <p:spPr>
          <a:xfrm>
            <a:off x="701040" y="5257800"/>
            <a:ext cx="5608320" cy="3341370"/>
          </a:xfrm>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3</a:t>
            </a:fld>
            <a:endParaRPr lang="en-US" dirty="0"/>
          </a:p>
        </p:txBody>
      </p:sp>
    </p:spTree>
    <p:extLst>
      <p:ext uri="{BB962C8B-B14F-4D97-AF65-F5344CB8AC3E}">
        <p14:creationId xmlns:p14="http://schemas.microsoft.com/office/powerpoint/2010/main" val="229893182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i="0" dirty="0"/>
          </a:p>
        </p:txBody>
      </p:sp>
      <p:sp>
        <p:nvSpPr>
          <p:cNvPr id="4" name="Slide Number Placeholder 3"/>
          <p:cNvSpPr>
            <a:spLocks noGrp="1"/>
          </p:cNvSpPr>
          <p:nvPr>
            <p:ph type="sldNum" sz="quarter" idx="10"/>
          </p:nvPr>
        </p:nvSpPr>
        <p:spPr/>
        <p:txBody>
          <a:bodyPr/>
          <a:lstStyle/>
          <a:p>
            <a:fld id="{E70E7EC0-D47B-461F-A069-1AF30F543FB1}" type="slidenum">
              <a:rPr lang="en-US" smtClean="0"/>
              <a:t>31</a:t>
            </a:fld>
            <a:endParaRPr lang="en-US" dirty="0"/>
          </a:p>
        </p:txBody>
      </p:sp>
    </p:spTree>
    <p:extLst>
      <p:ext uri="{BB962C8B-B14F-4D97-AF65-F5344CB8AC3E}">
        <p14:creationId xmlns:p14="http://schemas.microsoft.com/office/powerpoint/2010/main" val="181726139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1" dirty="0" smtClean="0"/>
              <a:t>Overall:</a:t>
            </a:r>
            <a:r>
              <a:rPr lang="en-US" dirty="0" smtClean="0"/>
              <a:t> In 2011, among children ages 0-17 years, there were 697.5 ED visits related to mental health, alcohol, or substance use per 100,000 population.</a:t>
            </a:r>
          </a:p>
          <a:p>
            <a:pPr marL="171450" indent="-171450">
              <a:buFont typeface="Arial" panose="020B0604020202020204" pitchFamily="34" charset="0"/>
              <a:buChar char="•"/>
            </a:pPr>
            <a:r>
              <a:rPr lang="en-US" b="1" dirty="0" smtClean="0"/>
              <a:t>Trends:</a:t>
            </a:r>
            <a:r>
              <a:rPr lang="en-US" dirty="0" smtClean="0"/>
              <a:t> There were no </a:t>
            </a:r>
            <a:r>
              <a:rPr lang="en-US" u="none" dirty="0" smtClean="0"/>
              <a:t>statistically significant </a:t>
            </a:r>
            <a:r>
              <a:rPr lang="en-US" dirty="0" smtClean="0"/>
              <a:t>changes in ED visit rates for children related to mental health, alcohol, or substance use between 2007 (621.8 per 100,000 population) and 2011 (697.5 per 100,000 population). </a:t>
            </a:r>
            <a:endParaRPr lang="en-US" i="1" dirty="0" smtClean="0">
              <a:solidFill>
                <a:srgbClr val="FF0000"/>
              </a:solidFill>
            </a:endParaRPr>
          </a:p>
          <a:p>
            <a:endParaRPr lang="en-US" dirty="0" smtClean="0"/>
          </a:p>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32</a:t>
            </a:fld>
            <a:endParaRPr lang="en-US" dirty="0"/>
          </a:p>
        </p:txBody>
      </p:sp>
    </p:spTree>
    <p:extLst>
      <p:ext uri="{BB962C8B-B14F-4D97-AF65-F5344CB8AC3E}">
        <p14:creationId xmlns:p14="http://schemas.microsoft.com/office/powerpoint/2010/main" val="290737665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33</a:t>
            </a:fld>
            <a:endParaRPr lang="en-US" dirty="0"/>
          </a:p>
        </p:txBody>
      </p:sp>
    </p:spTree>
    <p:extLst>
      <p:ext uri="{BB962C8B-B14F-4D97-AF65-F5344CB8AC3E}">
        <p14:creationId xmlns:p14="http://schemas.microsoft.com/office/powerpoint/2010/main" val="243503286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1" dirty="0" smtClean="0"/>
              <a:t>Overall Rate: </a:t>
            </a:r>
            <a:r>
              <a:rPr lang="en-US" u="none" dirty="0" smtClean="0"/>
              <a:t>Emergency department utilization rates for asthma </a:t>
            </a:r>
            <a:r>
              <a:rPr lang="en-US" b="0" u="none" dirty="0" smtClean="0"/>
              <a:t>are lower for children ages 15-17 than for </a:t>
            </a:r>
            <a:r>
              <a:rPr lang="en-US" b="0" u="none" baseline="0" dirty="0" smtClean="0"/>
              <a:t>children in younger age groups</a:t>
            </a:r>
            <a:r>
              <a:rPr lang="en-US" b="0" u="none" dirty="0" smtClean="0"/>
              <a:t>.</a:t>
            </a:r>
            <a:r>
              <a:rPr lang="en-US" b="0" u="none" baseline="0" dirty="0" smtClean="0"/>
              <a:t> </a:t>
            </a:r>
            <a:endParaRPr lang="en-US" b="0" dirty="0" smtClean="0"/>
          </a:p>
          <a:p>
            <a:pPr marL="171450" indent="-171450">
              <a:buFont typeface="Arial" panose="020B0604020202020204" pitchFamily="34" charset="0"/>
              <a:buChar char="•"/>
            </a:pPr>
            <a:r>
              <a:rPr lang="en-US" b="1" dirty="0" smtClean="0"/>
              <a:t>Trends:</a:t>
            </a:r>
            <a:r>
              <a:rPr lang="en-US" dirty="0" smtClean="0"/>
              <a:t> </a:t>
            </a:r>
            <a:r>
              <a:rPr lang="en-US" b="0" dirty="0" smtClean="0"/>
              <a:t>From 2008 to 2011, among children ages 2-17 years, there were no</a:t>
            </a:r>
            <a:r>
              <a:rPr lang="en-US" b="0" u="none" dirty="0" smtClean="0"/>
              <a:t> statistically significant</a:t>
            </a:r>
            <a:r>
              <a:rPr lang="en-US" b="0" u="none" baseline="0" dirty="0" smtClean="0"/>
              <a:t> </a:t>
            </a:r>
            <a:r>
              <a:rPr lang="en-US" b="0" dirty="0" smtClean="0"/>
              <a:t>changes in ED visit rates for asthma (</a:t>
            </a:r>
            <a:r>
              <a:rPr lang="en-US" b="0" i="0" u="none" strike="noStrike" kern="1200" dirty="0" smtClean="0">
                <a:solidFill>
                  <a:schemeClr val="tx1"/>
                </a:solidFill>
                <a:effectLst/>
                <a:latin typeface="+mn-lt"/>
                <a:ea typeface="+mn-ea"/>
                <a:cs typeface="+mn-cs"/>
              </a:rPr>
              <a:t>851.9 per 100,000 population</a:t>
            </a:r>
            <a:r>
              <a:rPr lang="en-US" b="0" i="0" u="none" strike="noStrike" kern="1200" baseline="0" dirty="0" smtClean="0">
                <a:solidFill>
                  <a:schemeClr val="tx1"/>
                </a:solidFill>
                <a:effectLst/>
                <a:latin typeface="+mn-lt"/>
                <a:ea typeface="+mn-ea"/>
                <a:cs typeface="+mn-cs"/>
              </a:rPr>
              <a:t> </a:t>
            </a:r>
            <a:r>
              <a:rPr lang="en-US" b="0" i="0" u="none" strike="noStrike" kern="1200" dirty="0" smtClean="0">
                <a:solidFill>
                  <a:schemeClr val="tx1"/>
                </a:solidFill>
                <a:effectLst/>
                <a:latin typeface="+mn-lt"/>
                <a:ea typeface="+mn-ea"/>
                <a:cs typeface="+mn-cs"/>
              </a:rPr>
              <a:t>vs.</a:t>
            </a:r>
            <a:r>
              <a:rPr lang="en-US" b="0" dirty="0" smtClean="0"/>
              <a:t> </a:t>
            </a:r>
            <a:r>
              <a:rPr lang="en-US" b="0" i="0" u="none" strike="noStrike" kern="1200" dirty="0" smtClean="0">
                <a:solidFill>
                  <a:schemeClr val="tx1"/>
                </a:solidFill>
                <a:effectLst/>
                <a:latin typeface="+mn-lt"/>
                <a:ea typeface="+mn-ea"/>
                <a:cs typeface="+mn-cs"/>
              </a:rPr>
              <a:t>932.1; data not shown</a:t>
            </a:r>
            <a:r>
              <a:rPr lang="en-US" b="0" dirty="0" smtClean="0"/>
              <a:t>). </a:t>
            </a:r>
            <a:endParaRPr lang="en-US" b="0" i="1" dirty="0" smtClean="0">
              <a:solidFill>
                <a:srgbClr val="FF0000"/>
              </a:solidFill>
            </a:endParaRPr>
          </a:p>
          <a:p>
            <a:pPr marL="171450" indent="-171450">
              <a:buFont typeface="Arial" panose="020B0604020202020204" pitchFamily="34" charset="0"/>
              <a:buChar char="•"/>
            </a:pPr>
            <a:r>
              <a:rPr lang="en-US" b="1" dirty="0" smtClean="0"/>
              <a:t>Groups With Disparities:</a:t>
            </a:r>
          </a:p>
          <a:p>
            <a:pPr marL="628650" lvl="1" indent="-171450">
              <a:buFont typeface="Arial"/>
              <a:buChar char="•"/>
            </a:pPr>
            <a:r>
              <a:rPr lang="en-US" b="0" dirty="0" smtClean="0"/>
              <a:t>In 2011, male children ages 2-17 were 1.5 times as likely as female children to experience an ED visit for asthma (1,112.8 per 100,000 population vs. 743.6). </a:t>
            </a:r>
          </a:p>
          <a:p>
            <a:pPr marL="628650" lvl="1" indent="-171450">
              <a:buFont typeface="Arial"/>
              <a:buChar char="•"/>
            </a:pPr>
            <a:r>
              <a:rPr lang="en-US" b="0" u="none" dirty="0" smtClean="0"/>
              <a:t>Also in 2011, children whose ZIP code of residence was in the highest income </a:t>
            </a:r>
            <a:r>
              <a:rPr lang="en-US" b="0" dirty="0" smtClean="0"/>
              <a:t>quartile were less likely than children in the first (lowest),</a:t>
            </a:r>
            <a:r>
              <a:rPr lang="en-US" b="0" baseline="0" dirty="0" smtClean="0"/>
              <a:t> second, and third</a:t>
            </a:r>
            <a:r>
              <a:rPr lang="en-US" b="0" dirty="0" smtClean="0"/>
              <a:t> quartiles to have an ED visit for asthma (621.2 per 100,000</a:t>
            </a:r>
            <a:r>
              <a:rPr lang="en-US" b="0" baseline="0" dirty="0" smtClean="0"/>
              <a:t> population vs. 1,254.5, 990.6, and 851.0, respectively</a:t>
            </a:r>
            <a:r>
              <a:rPr lang="en-US" b="0" dirty="0" smtClean="0"/>
              <a:t>.</a:t>
            </a:r>
            <a:endParaRPr lang="en-US" b="0" dirty="0"/>
          </a:p>
        </p:txBody>
      </p:sp>
      <p:sp>
        <p:nvSpPr>
          <p:cNvPr id="4" name="Slide Number Placeholder 3"/>
          <p:cNvSpPr>
            <a:spLocks noGrp="1"/>
          </p:cNvSpPr>
          <p:nvPr>
            <p:ph type="sldNum" sz="quarter" idx="10"/>
          </p:nvPr>
        </p:nvSpPr>
        <p:spPr/>
        <p:txBody>
          <a:bodyPr/>
          <a:lstStyle/>
          <a:p>
            <a:fld id="{E70E7EC0-D47B-461F-A069-1AF30F543FB1}" type="slidenum">
              <a:rPr lang="en-US" smtClean="0"/>
              <a:t>34</a:t>
            </a:fld>
            <a:endParaRPr lang="en-US" dirty="0"/>
          </a:p>
        </p:txBody>
      </p:sp>
    </p:spTree>
    <p:extLst>
      <p:ext uri="{BB962C8B-B14F-4D97-AF65-F5344CB8AC3E}">
        <p14:creationId xmlns:p14="http://schemas.microsoft.com/office/powerpoint/2010/main" val="156341626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35</a:t>
            </a:fld>
            <a:endParaRPr lang="en-US" dirty="0"/>
          </a:p>
        </p:txBody>
      </p:sp>
    </p:spTree>
    <p:extLst>
      <p:ext uri="{BB962C8B-B14F-4D97-AF65-F5344CB8AC3E}">
        <p14:creationId xmlns:p14="http://schemas.microsoft.com/office/powerpoint/2010/main" val="384583135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36</a:t>
            </a:fld>
            <a:endParaRPr lang="en-US" dirty="0"/>
          </a:p>
        </p:txBody>
      </p:sp>
    </p:spTree>
    <p:extLst>
      <p:ext uri="{BB962C8B-B14F-4D97-AF65-F5344CB8AC3E}">
        <p14:creationId xmlns:p14="http://schemas.microsoft.com/office/powerpoint/2010/main" val="139839325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37</a:t>
            </a:fld>
            <a:endParaRPr lang="en-US" dirty="0"/>
          </a:p>
        </p:txBody>
      </p:sp>
    </p:spTree>
    <p:extLst>
      <p:ext uri="{BB962C8B-B14F-4D97-AF65-F5344CB8AC3E}">
        <p14:creationId xmlns:p14="http://schemas.microsoft.com/office/powerpoint/2010/main" val="352755911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38</a:t>
            </a:fld>
            <a:endParaRPr lang="en-US" dirty="0"/>
          </a:p>
        </p:txBody>
      </p:sp>
    </p:spTree>
    <p:extLst>
      <p:ext uri="{BB962C8B-B14F-4D97-AF65-F5344CB8AC3E}">
        <p14:creationId xmlns:p14="http://schemas.microsoft.com/office/powerpoint/2010/main" val="32433001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4</a:t>
            </a:fld>
            <a:endParaRPr lang="en-US" dirty="0"/>
          </a:p>
        </p:txBody>
      </p:sp>
    </p:spTree>
    <p:extLst>
      <p:ext uri="{BB962C8B-B14F-4D97-AF65-F5344CB8AC3E}">
        <p14:creationId xmlns:p14="http://schemas.microsoft.com/office/powerpoint/2010/main" val="22061839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b="1" dirty="0" smtClean="0"/>
              <a:t>Trends:</a:t>
            </a:r>
            <a:r>
              <a:rPr lang="en-US" dirty="0" smtClean="0"/>
              <a:t> </a:t>
            </a:r>
          </a:p>
          <a:p>
            <a:pPr marL="628650" lvl="1" indent="-171450">
              <a:buFont typeface="Arial"/>
              <a:buChar char="•"/>
            </a:pPr>
            <a:r>
              <a:rPr lang="en-US" b="0" i="0" u="none" dirty="0" smtClean="0"/>
              <a:t>The overall percentage of children and adolescents ages </a:t>
            </a:r>
            <a:r>
              <a:rPr lang="en-US" sz="1200" b="0" i="0" u="none" dirty="0" smtClean="0"/>
              <a:t>0-17 years with any period of </a:t>
            </a:r>
            <a:r>
              <a:rPr lang="en-US" sz="1200" b="0" i="0" u="none" dirty="0" err="1" smtClean="0"/>
              <a:t>uninsurance</a:t>
            </a:r>
            <a:r>
              <a:rPr lang="en-US" sz="1200" b="0" i="0" u="none" dirty="0" smtClean="0"/>
              <a:t> during the year declined from 19.1% in 2002 to 14.3% in 2012. </a:t>
            </a:r>
          </a:p>
          <a:p>
            <a:pPr marL="628650" marR="0" lvl="1" indent="-171450" algn="l" defTabSz="914400" rtl="0" eaLnBrk="1" fontAlgn="auto" latinLnBrk="0" hangingPunct="1">
              <a:lnSpc>
                <a:spcPct val="100000"/>
              </a:lnSpc>
              <a:spcBef>
                <a:spcPts val="0"/>
              </a:spcBef>
              <a:spcAft>
                <a:spcPts val="0"/>
              </a:spcAft>
              <a:buClrTx/>
              <a:buSzTx/>
              <a:buFont typeface="Arial"/>
              <a:buChar char="•"/>
              <a:tabLst/>
              <a:defRPr/>
            </a:pPr>
            <a:r>
              <a:rPr lang="en-US" sz="1200" b="0" i="0" u="none" dirty="0" smtClean="0"/>
              <a:t>Among </a:t>
            </a:r>
            <a:r>
              <a:rPr lang="en-US" b="0" i="0" u="none" dirty="0" smtClean="0"/>
              <a:t>children and adolescents with any Medicaid or CHIP insurance, the percentage </a:t>
            </a:r>
            <a:r>
              <a:rPr lang="en-US" sz="1200" b="0" i="0" u="none" dirty="0" smtClean="0"/>
              <a:t>with any period of </a:t>
            </a:r>
            <a:r>
              <a:rPr lang="en-US" sz="1200" b="0" i="0" u="none" dirty="0" err="1" smtClean="0"/>
              <a:t>uninsurance</a:t>
            </a:r>
            <a:r>
              <a:rPr lang="en-US" sz="1200" b="0" i="0" u="none" dirty="0" smtClean="0"/>
              <a:t> during the year declined from 20.0% in 2002 to 12.9% in 2012. </a:t>
            </a:r>
          </a:p>
          <a:p>
            <a:pPr marL="628650" lvl="1" indent="-171450">
              <a:buFont typeface="Arial"/>
              <a:buChar char="•"/>
            </a:pPr>
            <a:r>
              <a:rPr lang="en-US" sz="1200" b="0" i="0" u="none" dirty="0" smtClean="0"/>
              <a:t>Among </a:t>
            </a:r>
            <a:r>
              <a:rPr lang="en-US" b="0" i="0" u="none" dirty="0" smtClean="0"/>
              <a:t>children and adolescents with other insurance alone, the percentage </a:t>
            </a:r>
            <a:r>
              <a:rPr lang="en-US" sz="1200" b="0" i="0" u="none" dirty="0" smtClean="0"/>
              <a:t>with any period of </a:t>
            </a:r>
            <a:r>
              <a:rPr lang="en-US" sz="1200" b="0" i="0" u="none" dirty="0" err="1" smtClean="0"/>
              <a:t>uninsurance</a:t>
            </a:r>
            <a:r>
              <a:rPr lang="en-US" sz="1200" b="0" i="0" u="none" dirty="0" smtClean="0"/>
              <a:t> during the year declined to a statistically </a:t>
            </a:r>
            <a:r>
              <a:rPr lang="en-US" sz="1200" b="0" i="0" u="none" dirty="0" err="1" smtClean="0"/>
              <a:t>nonsignificant</a:t>
            </a:r>
            <a:r>
              <a:rPr lang="en-US" sz="1200" b="0" i="0" u="none" dirty="0" smtClean="0"/>
              <a:t> degree, falling from 8.5% in 2002 to 7.2%</a:t>
            </a:r>
            <a:r>
              <a:rPr lang="en-US" sz="1200" b="0" i="0" u="none" baseline="0" dirty="0" smtClean="0"/>
              <a:t> in 2012</a:t>
            </a:r>
            <a:r>
              <a:rPr lang="en-US" sz="1200" b="0" i="0" u="none" dirty="0" smtClean="0"/>
              <a:t>.</a:t>
            </a:r>
          </a:p>
          <a:p>
            <a:pPr marL="171450" indent="-171450">
              <a:buFont typeface="Arial" panose="020B0604020202020204" pitchFamily="34" charset="0"/>
              <a:buChar char="•"/>
            </a:pPr>
            <a:r>
              <a:rPr lang="en-US" b="1" dirty="0" smtClean="0"/>
              <a:t>Groups With Disparities:</a:t>
            </a:r>
          </a:p>
          <a:p>
            <a:pPr marL="628650" lvl="1" indent="-171450">
              <a:buFont typeface="Arial" panose="020B0604020202020204" pitchFamily="34" charset="0"/>
              <a:buChar char="•"/>
            </a:pPr>
            <a:r>
              <a:rPr lang="en-US" dirty="0" smtClean="0"/>
              <a:t>In 2012, </a:t>
            </a:r>
            <a:r>
              <a:rPr lang="en-US" baseline="0" dirty="0" smtClean="0"/>
              <a:t>White children (11.6%) were less likely to have a period of </a:t>
            </a:r>
            <a:r>
              <a:rPr lang="en-US" baseline="0" dirty="0" err="1" smtClean="0"/>
              <a:t>uninsurance</a:t>
            </a:r>
            <a:r>
              <a:rPr lang="en-US" baseline="0" dirty="0" smtClean="0"/>
              <a:t> than both Blacks (15.9%) and Hispanics (19.6%).</a:t>
            </a:r>
          </a:p>
          <a:p>
            <a:pPr marL="628650" lvl="1" indent="-171450">
              <a:buFont typeface="Arial"/>
              <a:buChar char="•"/>
            </a:pPr>
            <a:r>
              <a:rPr lang="en-US" dirty="0" smtClean="0"/>
              <a:t>In 2012, children in families with </a:t>
            </a:r>
            <a:r>
              <a:rPr lang="en-US" b="0" i="0" u="none" dirty="0" smtClean="0"/>
              <a:t>high incomes</a:t>
            </a:r>
            <a:r>
              <a:rPr lang="en-US" b="0" i="0" u="none" baseline="0" dirty="0" smtClean="0"/>
              <a:t> (i.e., those </a:t>
            </a:r>
            <a:r>
              <a:rPr lang="en-US" b="0" i="0" u="sng" baseline="0" dirty="0" smtClean="0">
                <a:effectLst/>
              </a:rPr>
              <a:t>&gt;</a:t>
            </a:r>
            <a:r>
              <a:rPr lang="en-US" baseline="0" dirty="0" smtClean="0"/>
              <a:t>400% of the Federal poverty level) were less likely than children in every other income category </a:t>
            </a:r>
            <a:r>
              <a:rPr lang="en-US" b="0" baseline="0" dirty="0" smtClean="0"/>
              <a:t>(poor, low income, middle income) to have experienced a period of </a:t>
            </a:r>
            <a:r>
              <a:rPr lang="en-US" b="0" baseline="0" dirty="0" err="1" smtClean="0"/>
              <a:t>uninsurance</a:t>
            </a:r>
            <a:r>
              <a:rPr lang="en-US" b="0" baseline="0" dirty="0" smtClean="0"/>
              <a:t> (6.7% versus 13.9%, </a:t>
            </a:r>
            <a:r>
              <a:rPr lang="en-US" b="0" i="0" u="none" strike="noStrike" kern="1200" dirty="0" smtClean="0">
                <a:effectLst/>
              </a:rPr>
              <a:t>19.3%, and</a:t>
            </a:r>
            <a:r>
              <a:rPr lang="en-US" b="0" baseline="0" dirty="0" smtClean="0"/>
              <a:t> 17.5%, </a:t>
            </a:r>
            <a:r>
              <a:rPr lang="en-US" b="0" i="0" u="none" strike="noStrike" kern="1200" baseline="0" dirty="0" smtClean="0">
                <a:effectLst/>
              </a:rPr>
              <a:t>respectively).</a:t>
            </a:r>
            <a:r>
              <a:rPr lang="en-US" b="0" dirty="0" smtClean="0"/>
              <a:t> </a:t>
            </a:r>
          </a:p>
          <a:p>
            <a:pPr marL="171450" indent="-171450">
              <a:buFont typeface="Arial"/>
              <a:buChar char="•"/>
            </a:pPr>
            <a:endParaRPr lang="en-US" b="1" dirty="0" smtClean="0"/>
          </a:p>
          <a:p>
            <a:pPr marL="457200" lvl="1" indent="0">
              <a:buFont typeface="Arial"/>
              <a:buNone/>
            </a:pPr>
            <a:endParaRPr lang="en-US" dirty="0" smtClean="0"/>
          </a:p>
        </p:txBody>
      </p:sp>
      <p:sp>
        <p:nvSpPr>
          <p:cNvPr id="4" name="Slide Number Placeholder 3"/>
          <p:cNvSpPr>
            <a:spLocks noGrp="1"/>
          </p:cNvSpPr>
          <p:nvPr>
            <p:ph type="sldNum" sz="quarter" idx="10"/>
          </p:nvPr>
        </p:nvSpPr>
        <p:spPr/>
        <p:txBody>
          <a:bodyPr/>
          <a:lstStyle/>
          <a:p>
            <a:fld id="{E70E7EC0-D47B-461F-A069-1AF30F543FB1}" type="slidenum">
              <a:rPr lang="en-US" smtClean="0"/>
              <a:t>5</a:t>
            </a:fld>
            <a:endParaRPr lang="en-US" dirty="0"/>
          </a:p>
        </p:txBody>
      </p:sp>
    </p:spTree>
    <p:extLst>
      <p:ext uri="{BB962C8B-B14F-4D97-AF65-F5344CB8AC3E}">
        <p14:creationId xmlns:p14="http://schemas.microsoft.com/office/powerpoint/2010/main" val="4429706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6</a:t>
            </a:fld>
            <a:endParaRPr lang="en-US" dirty="0"/>
          </a:p>
        </p:txBody>
      </p:sp>
    </p:spTree>
    <p:extLst>
      <p:ext uri="{BB962C8B-B14F-4D97-AF65-F5344CB8AC3E}">
        <p14:creationId xmlns:p14="http://schemas.microsoft.com/office/powerpoint/2010/main" val="36851856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7</a:t>
            </a:fld>
            <a:endParaRPr lang="en-US" dirty="0"/>
          </a:p>
        </p:txBody>
      </p:sp>
    </p:spTree>
    <p:extLst>
      <p:ext uri="{BB962C8B-B14F-4D97-AF65-F5344CB8AC3E}">
        <p14:creationId xmlns:p14="http://schemas.microsoft.com/office/powerpoint/2010/main" val="29861800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57200" y="4419600"/>
            <a:ext cx="6172200" cy="4648200"/>
          </a:xfrm>
        </p:spPr>
        <p:txBody>
          <a:bodyPr/>
          <a:lstStyle/>
          <a:p>
            <a:pPr lvl="0">
              <a:spcAft>
                <a:spcPts val="600"/>
              </a:spcAft>
            </a:pPr>
            <a:r>
              <a:rPr lang="en-US" sz="1100" b="1" dirty="0" smtClean="0"/>
              <a:t>Note:</a:t>
            </a:r>
            <a:r>
              <a:rPr lang="en-US" sz="1100" b="1" baseline="0" dirty="0" smtClean="0"/>
              <a:t> </a:t>
            </a:r>
            <a:r>
              <a:rPr lang="en-US" sz="1100" dirty="0" smtClean="0"/>
              <a:t>Because of changes between the 1998 and 2003 versions of birth certificates, prenatal care timing and adequacy were evaluated only for the District of Columbia and the 38 States using the 2003 standard birth certificate for all of 2012.</a:t>
            </a:r>
            <a:r>
              <a:rPr lang="en-US" sz="1100" baseline="0" dirty="0" smtClean="0"/>
              <a:t> Data for </a:t>
            </a:r>
            <a:r>
              <a:rPr lang="en-US" sz="1100" dirty="0" smtClean="0"/>
              <a:t>2012 were only available for these 39 State-equivalent jurisdictions, so national estimates were not generated. However, these 39 jurisdictions accounted for more than 86% of live births in the United States in 2012. </a:t>
            </a:r>
            <a:r>
              <a:rPr lang="en-US" sz="1100" kern="1200" dirty="0" smtClean="0">
                <a:solidFill>
                  <a:schemeClr val="tx1"/>
                </a:solidFill>
                <a:effectLst/>
              </a:rPr>
              <a:t>The State-equivalent jurisdictions (AK, AL, AR, AZ, CT, HI, ME, MS, NJ, PR, RI, VA, and WV) not using the 2003 version of the birth certificate did not have data available for this measure and are categorized as “missing” on the map. </a:t>
            </a:r>
          </a:p>
          <a:p>
            <a:r>
              <a:rPr lang="en-US" sz="1100" dirty="0" smtClean="0"/>
              <a:t>To </a:t>
            </a:r>
            <a:r>
              <a:rPr lang="en-US" sz="1100" dirty="0"/>
              <a:t>classify the adequacy of prenatal care services, the reported number of visits is compared to the expected number of visits for the period between when care began and the delivery date</a:t>
            </a:r>
            <a:r>
              <a:rPr lang="en-US" sz="1100" dirty="0" smtClean="0"/>
              <a:t>. Completeness </a:t>
            </a:r>
            <a:r>
              <a:rPr lang="en-US" sz="1100" dirty="0"/>
              <a:t>of reporting varies by item and </a:t>
            </a:r>
            <a:r>
              <a:rPr lang="en-US" sz="1100" dirty="0" smtClean="0"/>
              <a:t>State. Two States </a:t>
            </a:r>
            <a:r>
              <a:rPr lang="en-US" sz="1100" dirty="0"/>
              <a:t>were missing responses on more than 10% of the birth certificates (GA-13.4%; NV-17.2</a:t>
            </a:r>
            <a:r>
              <a:rPr lang="en-US" sz="1100" dirty="0" smtClean="0"/>
              <a:t>%). The </a:t>
            </a:r>
            <a:r>
              <a:rPr lang="en-US" sz="1100" dirty="0"/>
              <a:t>impact of </a:t>
            </a:r>
            <a:r>
              <a:rPr lang="en-US" sz="1100" dirty="0" smtClean="0"/>
              <a:t>the </a:t>
            </a:r>
            <a:r>
              <a:rPr lang="en-US" sz="1100" dirty="0"/>
              <a:t>comparatively high level of unknown data is not clear</a:t>
            </a:r>
            <a:r>
              <a:rPr lang="en-US" sz="1100" dirty="0" smtClean="0"/>
              <a:t>. Comparisons </a:t>
            </a:r>
            <a:r>
              <a:rPr lang="en-US" sz="1100" dirty="0"/>
              <a:t>that include information from these </a:t>
            </a:r>
            <a:r>
              <a:rPr lang="en-US" sz="1100" dirty="0" smtClean="0"/>
              <a:t>States </a:t>
            </a:r>
            <a:r>
              <a:rPr lang="en-US" sz="1100" dirty="0"/>
              <a:t>should be made with caution</a:t>
            </a:r>
            <a:r>
              <a:rPr lang="en-US" sz="1100" dirty="0" smtClean="0"/>
              <a:t>. More </a:t>
            </a:r>
            <a:r>
              <a:rPr lang="en-US" sz="1100" dirty="0"/>
              <a:t>detailed information is available in the 2012 </a:t>
            </a:r>
            <a:r>
              <a:rPr lang="en-US" sz="1100" dirty="0" err="1"/>
              <a:t>Natality</a:t>
            </a:r>
            <a:r>
              <a:rPr lang="en-US" sz="1100" dirty="0"/>
              <a:t> Data Users Guide: </a:t>
            </a:r>
            <a:r>
              <a:rPr lang="en-US" sz="1100" dirty="0" smtClean="0">
                <a:hlinkClick r:id="rId3"/>
              </a:rPr>
              <a:t>ftp</a:t>
            </a:r>
            <a:r>
              <a:rPr lang="en-US" sz="1100" dirty="0">
                <a:hlinkClick r:id="rId3"/>
              </a:rPr>
              <a:t>://</a:t>
            </a:r>
            <a:r>
              <a:rPr lang="en-US" sz="1100" dirty="0" smtClean="0">
                <a:hlinkClick r:id="rId3"/>
              </a:rPr>
              <a:t>ftp.cdc.gov/pub/</a:t>
            </a:r>
          </a:p>
          <a:p>
            <a:pPr>
              <a:spcAft>
                <a:spcPts val="600"/>
              </a:spcAft>
            </a:pPr>
            <a:r>
              <a:rPr lang="en-US" sz="1100" dirty="0" err="1" smtClean="0">
                <a:hlinkClick r:id="rId3"/>
              </a:rPr>
              <a:t>Health_Statistics</a:t>
            </a:r>
            <a:r>
              <a:rPr lang="en-US" sz="1100" dirty="0" smtClean="0">
                <a:hlinkClick r:id="rId3"/>
              </a:rPr>
              <a:t>/NCHS/</a:t>
            </a:r>
            <a:r>
              <a:rPr lang="en-US" sz="1100" dirty="0" err="1" smtClean="0">
                <a:hlinkClick r:id="rId3"/>
              </a:rPr>
              <a:t>Dataset_Documentation</a:t>
            </a:r>
            <a:r>
              <a:rPr lang="en-US" sz="1100" dirty="0" smtClean="0">
                <a:hlinkClick r:id="rId3"/>
              </a:rPr>
              <a:t>/DVS/</a:t>
            </a:r>
            <a:r>
              <a:rPr lang="en-US" sz="1100" dirty="0" err="1" smtClean="0">
                <a:hlinkClick r:id="rId3"/>
              </a:rPr>
              <a:t>natality</a:t>
            </a:r>
            <a:r>
              <a:rPr lang="en-US" sz="1100" dirty="0" smtClean="0">
                <a:hlinkClick r:id="rId3"/>
              </a:rPr>
              <a:t>/UserGuide2012.pdf</a:t>
            </a:r>
            <a:r>
              <a:rPr lang="en-US" sz="1100" dirty="0" smtClean="0"/>
              <a:t>.</a:t>
            </a:r>
            <a:endParaRPr lang="en-US" sz="1100" dirty="0"/>
          </a:p>
          <a:p>
            <a:pPr marL="171450" indent="-171450">
              <a:buFont typeface="Arial" panose="020B0604020202020204" pitchFamily="34" charset="0"/>
              <a:buChar char="•"/>
            </a:pPr>
            <a:r>
              <a:rPr lang="en-US" sz="1100" b="1" dirty="0" smtClean="0"/>
              <a:t>Overall: </a:t>
            </a:r>
            <a:r>
              <a:rPr lang="en-US" sz="1100" dirty="0" smtClean="0"/>
              <a:t>This map shows overall rankings by quartiles in the percentage of infants born to women who received early and adequate prenatal care in</a:t>
            </a:r>
            <a:r>
              <a:rPr lang="en-US" sz="1100" baseline="0" dirty="0" smtClean="0"/>
              <a:t> 2012, </a:t>
            </a:r>
            <a:r>
              <a:rPr lang="en-US" sz="1100" dirty="0" smtClean="0"/>
              <a:t>for Washington, DC, and 38 States. Values ranged from 63.5%</a:t>
            </a:r>
            <a:r>
              <a:rPr lang="en-US" sz="1100" baseline="0" dirty="0" smtClean="0"/>
              <a:t> to 87.2</a:t>
            </a:r>
            <a:r>
              <a:rPr lang="en-US" sz="1100" dirty="0" smtClean="0"/>
              <a:t>%.</a:t>
            </a:r>
          </a:p>
          <a:p>
            <a:pPr marL="171450" indent="-171450">
              <a:buFont typeface="Arial" panose="020B0604020202020204" pitchFamily="34" charset="0"/>
              <a:buChar char="•"/>
            </a:pPr>
            <a:r>
              <a:rPr lang="en-US" sz="1100" b="1" i="0" kern="1200" dirty="0" smtClean="0">
                <a:solidFill>
                  <a:schemeClr val="tx1"/>
                </a:solidFill>
                <a:effectLst/>
              </a:rPr>
              <a:t>Differences by State: </a:t>
            </a:r>
            <a:r>
              <a:rPr lang="en-US" sz="1100" b="0" i="0" kern="1200" dirty="0" smtClean="0">
                <a:solidFill>
                  <a:schemeClr val="tx1"/>
                </a:solidFill>
                <a:effectLst/>
              </a:rPr>
              <a:t>Interquartile ranges follow: </a:t>
            </a:r>
          </a:p>
          <a:p>
            <a:pPr marL="628650" lvl="1" indent="-171450">
              <a:buFont typeface="Arial" panose="020B0604020202020204" pitchFamily="34" charset="0"/>
              <a:buChar char="•"/>
            </a:pPr>
            <a:r>
              <a:rPr lang="en-US" sz="1100" dirty="0"/>
              <a:t>First quartile </a:t>
            </a:r>
            <a:r>
              <a:rPr lang="en-US" sz="1100" dirty="0" smtClean="0"/>
              <a:t>(lowest): </a:t>
            </a:r>
            <a:r>
              <a:rPr lang="en-US" sz="1100" dirty="0"/>
              <a:t>63.5%-69.8% (CO, DC, MD, NM, NV, OK, SD, TX, WA)</a:t>
            </a:r>
          </a:p>
          <a:p>
            <a:pPr marL="628650" lvl="1" indent="-171450">
              <a:buFont typeface="Arial" panose="020B0604020202020204" pitchFamily="34" charset="0"/>
              <a:buChar char="•"/>
            </a:pPr>
            <a:r>
              <a:rPr lang="en-US" sz="1100" dirty="0"/>
              <a:t>Second quartile (second </a:t>
            </a:r>
            <a:r>
              <a:rPr lang="en-US" sz="1100" dirty="0" smtClean="0"/>
              <a:t>lowest): </a:t>
            </a:r>
            <a:r>
              <a:rPr lang="en-US" sz="1100" dirty="0"/>
              <a:t>70.1%-73.0% (DE, FL, GA, IN, MT, NY, OH, PA, TN, WY)</a:t>
            </a:r>
          </a:p>
          <a:p>
            <a:pPr marL="628650" lvl="1" indent="-171450">
              <a:buFont typeface="Arial" panose="020B0604020202020204" pitchFamily="34" charset="0"/>
              <a:buChar char="•"/>
            </a:pPr>
            <a:r>
              <a:rPr lang="en-US" sz="1100" dirty="0"/>
              <a:t>Third quartile (second </a:t>
            </a:r>
            <a:r>
              <a:rPr lang="en-US" sz="1100" dirty="0" smtClean="0"/>
              <a:t>highest): </a:t>
            </a:r>
            <a:r>
              <a:rPr lang="en-US" sz="1100" dirty="0"/>
              <a:t>73.4%-77.8% (ID, IL, LA, MI, MN, MO, NC, ND, NE, SC)</a:t>
            </a:r>
          </a:p>
          <a:p>
            <a:pPr marL="628650" lvl="1" indent="-171450">
              <a:buFont typeface="Arial" panose="020B0604020202020204" pitchFamily="34" charset="0"/>
              <a:buChar char="•"/>
            </a:pPr>
            <a:r>
              <a:rPr lang="en-US" sz="1100" kern="1200" dirty="0" smtClean="0">
                <a:solidFill>
                  <a:schemeClr val="tx1"/>
                </a:solidFill>
                <a:effectLst/>
              </a:rPr>
              <a:t>Fourth quartile (highest): 78.0%-</a:t>
            </a:r>
            <a:r>
              <a:rPr lang="en-US" sz="1100" baseline="0" dirty="0" smtClean="0"/>
              <a:t>87.2</a:t>
            </a:r>
            <a:r>
              <a:rPr lang="en-US" sz="1100" dirty="0" smtClean="0"/>
              <a:t>% </a:t>
            </a:r>
            <a:r>
              <a:rPr lang="en-US" sz="1100" kern="1200" dirty="0" smtClean="0">
                <a:solidFill>
                  <a:schemeClr val="tx1"/>
                </a:solidFill>
                <a:effectLst/>
              </a:rPr>
              <a:t>(CA, IA, KS, KY, MA, NH, OR, UT, VT, WI)</a:t>
            </a:r>
          </a:p>
          <a:p>
            <a:endParaRPr lang="en-US" sz="1100" b="1" dirty="0" smtClean="0"/>
          </a:p>
          <a:p>
            <a:endParaRPr lang="en-US" sz="1100" b="1" dirty="0" smtClean="0"/>
          </a:p>
          <a:p>
            <a:endParaRPr lang="en-US" dirty="0" smtClean="0"/>
          </a:p>
          <a:p>
            <a:endParaRPr lang="en-US" b="0"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8</a:t>
            </a:fld>
            <a:endParaRPr lang="en-US" dirty="0"/>
          </a:p>
        </p:txBody>
      </p:sp>
    </p:spTree>
    <p:extLst>
      <p:ext uri="{BB962C8B-B14F-4D97-AF65-F5344CB8AC3E}">
        <p14:creationId xmlns:p14="http://schemas.microsoft.com/office/powerpoint/2010/main" val="20418621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spcAft>
                <a:spcPts val="600"/>
              </a:spcAft>
            </a:pPr>
            <a:r>
              <a:rPr lang="en-US" b="1" dirty="0"/>
              <a:t>Note: </a:t>
            </a:r>
            <a:r>
              <a:rPr lang="en-US" dirty="0"/>
              <a:t>Because of changes between the 1998 and 2003 versions of birth certificates, prenatal care timing and adequacy were evaluated only for the District of Columbia and the 38 States using the 2003 standard birth certificate for all of 2012. Data for 2012 were only available for these 39 State-equivalent jurisdictions, so national estimates were not generated. However, these 39 jurisdictions accounted for more than 86% of live births in the United States in 2012. The State-equivalent jurisdictions (AK, AL, AR, AZ, CT, HI, ME, MS, NJ, PR, RI, </a:t>
            </a:r>
            <a:r>
              <a:rPr lang="en-US" dirty="0" smtClean="0"/>
              <a:t>VA, </a:t>
            </a:r>
            <a:r>
              <a:rPr lang="en-US" dirty="0"/>
              <a:t>and WV) not using the 2003 version of the birth certificate did not have data available for this measure and are categorized as “missing” on the map.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dirty="0" smtClean="0"/>
              <a:t>Overall: </a:t>
            </a:r>
            <a:r>
              <a:rPr lang="en-US" dirty="0" smtClean="0"/>
              <a:t>This map shows overall State-equivalent rankings by quartiles </a:t>
            </a:r>
            <a:r>
              <a:rPr lang="en-US" sz="1200" dirty="0" smtClean="0"/>
              <a:t>for</a:t>
            </a:r>
            <a:r>
              <a:rPr lang="en-US" sz="1200" baseline="0" dirty="0" smtClean="0"/>
              <a:t> the a</a:t>
            </a:r>
            <a:r>
              <a:rPr lang="en-US" sz="1200" dirty="0" smtClean="0"/>
              <a:t>bsolute differences between percentages of White and Black infants born in 2012 </a:t>
            </a:r>
            <a:r>
              <a:rPr lang="en-US" dirty="0" smtClean="0"/>
              <a:t>whose mothers obtained early and adequate prenatal care.</a:t>
            </a:r>
          </a:p>
          <a:p>
            <a:pPr marL="171450" indent="-171450">
              <a:buFont typeface="Arial" panose="020B0604020202020204" pitchFamily="34" charset="0"/>
              <a:buChar char="•"/>
            </a:pPr>
            <a:r>
              <a:rPr lang="en-US" sz="1100" b="1" dirty="0" smtClean="0"/>
              <a:t>Differences </a:t>
            </a:r>
            <a:r>
              <a:rPr lang="en-US" sz="1100" b="1" dirty="0"/>
              <a:t>by State: </a:t>
            </a:r>
            <a:r>
              <a:rPr lang="en-US" sz="1100" dirty="0"/>
              <a:t>Interquartile ranges follow</a:t>
            </a:r>
            <a:r>
              <a:rPr lang="en-US" sz="1100" dirty="0" smtClean="0"/>
              <a:t>: </a:t>
            </a:r>
            <a:endParaRPr lang="en-US" sz="1100" dirty="0"/>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First quartile (smallest absolute difference): 2.6%-7.8% (CA, CO, DE, ID, KY, MA, MD, NM, SC)</a:t>
            </a: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Second quartile: 8.6%-10.0% (FL, KS, NC, NE, NV, NY, OR, TX, WA, WY) </a:t>
            </a: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Third quartile: 10.1%-14.9% (GA, IN, LA, MI, MT, NH, OH, OK, PA, TN)</a:t>
            </a: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Fourth quartile (largest absolute difference): 16.6%-24.8% (DC, IA, IL, MN, MO, ND, SD, UT, VT, WI)</a:t>
            </a:r>
          </a:p>
          <a:p>
            <a:endParaRPr lang="en-US" sz="1200" b="1" i="0" kern="1200" dirty="0" smtClean="0">
              <a:solidFill>
                <a:srgbClr val="FF0000"/>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70E7EC0-D47B-461F-A069-1AF30F543FB1}" type="slidenum">
              <a:rPr lang="en-US" smtClean="0"/>
              <a:t>9</a:t>
            </a:fld>
            <a:endParaRPr lang="en-US" dirty="0"/>
          </a:p>
        </p:txBody>
      </p:sp>
    </p:spTree>
    <p:extLst>
      <p:ext uri="{BB962C8B-B14F-4D97-AF65-F5344CB8AC3E}">
        <p14:creationId xmlns:p14="http://schemas.microsoft.com/office/powerpoint/2010/main" val="32663443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3352800"/>
            <a:ext cx="7772400" cy="1295400"/>
          </a:xfrm>
        </p:spPr>
        <p:txBody>
          <a:bodyPr/>
          <a:lstStyle>
            <a:lvl1pPr algn="ctr">
              <a:defRPr/>
            </a:lvl1pPr>
          </a:lstStyle>
          <a:p>
            <a:r>
              <a:rPr lang="en-US" dirty="0" smtClean="0"/>
              <a:t>Title of Presentation</a:t>
            </a:r>
            <a:endParaRPr lang="en-US" dirty="0"/>
          </a:p>
        </p:txBody>
      </p:sp>
      <p:sp>
        <p:nvSpPr>
          <p:cNvPr id="3" name="Subtitle 2"/>
          <p:cNvSpPr>
            <a:spLocks noGrp="1"/>
          </p:cNvSpPr>
          <p:nvPr>
            <p:ph type="subTitle" idx="1" hasCustomPrompt="1"/>
          </p:nvPr>
        </p:nvSpPr>
        <p:spPr>
          <a:xfrm>
            <a:off x="1371600" y="4876800"/>
            <a:ext cx="6400800" cy="762000"/>
          </a:xfrm>
        </p:spPr>
        <p:txBody>
          <a:bodyPr/>
          <a:lstStyle>
            <a:lvl1pPr marL="0" indent="0" algn="ctr">
              <a:buNone/>
              <a:defRPr b="1">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Author and Date</a:t>
            </a:r>
            <a:endParaRPr lang="en-US" dirty="0"/>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normAutofit/>
          </a:bodyPr>
          <a:lstStyle>
            <a:lvl1pPr algn="l">
              <a:defRPr sz="24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normAutofit/>
          </a:bodyPr>
          <a:lstStyle>
            <a:lvl1pPr marL="0" indent="0">
              <a:buNone/>
              <a:defRPr sz="32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cstate="print">
            <a:lum/>
          </a:blip>
          <a:srcRect/>
          <a:stretch>
            <a:fillRect t="-3000" b="-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00200" y="274638"/>
            <a:ext cx="7086600" cy="868362"/>
          </a:xfrm>
          <a:prstGeom prst="rect">
            <a:avLst/>
          </a:prstGeom>
        </p:spPr>
        <p:txBody>
          <a:bodyPr vert="horz" lIns="91440" tIns="45720" rIns="91440" bIns="45720" rtlCol="0" anchor="ctr">
            <a:normAutofit/>
          </a:bodyPr>
          <a:lstStyle/>
          <a:p>
            <a:r>
              <a:rPr lang="en-US" dirty="0" smtClean="0"/>
              <a:t>Title goes here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7" r:id="rId8"/>
    <p:sldLayoutId id="2147483658" r:id="rId9"/>
    <p:sldLayoutId id="2147483659" r:id="rId10"/>
  </p:sldLayoutIdLst>
  <p:hf sldNum="0" hdr="0" ftr="0" dt="0"/>
  <p:txStyles>
    <p:titleStyle>
      <a:lvl1pPr algn="l" defTabSz="914400" rtl="0" eaLnBrk="1" latinLnBrk="0" hangingPunct="1">
        <a:spcBef>
          <a:spcPct val="0"/>
        </a:spcBef>
        <a:buNone/>
        <a:defRPr sz="3600" b="1" kern="1200" baseline="0">
          <a:solidFill>
            <a:schemeClr val="accent1"/>
          </a:solidFill>
          <a:latin typeface="+mj-lt"/>
          <a:ea typeface="+mj-ea"/>
          <a:cs typeface="+mj-cs"/>
        </a:defRPr>
      </a:lvl1pPr>
    </p:titleStyle>
    <p:bodyStyle>
      <a:lvl1pPr marL="342900" indent="-342900" algn="l" defTabSz="914400" rtl="0" eaLnBrk="1" latinLnBrk="0" hangingPunct="1">
        <a:spcBef>
          <a:spcPct val="20000"/>
        </a:spcBef>
        <a:buClr>
          <a:schemeClr val="tx2"/>
        </a:buClr>
        <a:buSzPct val="150000"/>
        <a:buFont typeface="Arial" pitchFamily="34" charset="0"/>
        <a:buChar char="•"/>
        <a:defRPr sz="2800" kern="1200">
          <a:solidFill>
            <a:schemeClr val="tx1"/>
          </a:solidFill>
          <a:latin typeface="+mn-lt"/>
          <a:ea typeface="+mn-ea"/>
          <a:cs typeface="+mn-cs"/>
        </a:defRPr>
      </a:lvl1pPr>
      <a:lvl2pPr marL="685800" indent="-338138" algn="l" defTabSz="914400" rtl="0" eaLnBrk="1" latinLnBrk="0" hangingPunct="1">
        <a:spcBef>
          <a:spcPct val="20000"/>
        </a:spcBef>
        <a:buClr>
          <a:schemeClr val="tx2">
            <a:lumMod val="60000"/>
            <a:lumOff val="40000"/>
          </a:schemeClr>
        </a:buClr>
        <a:buSzPct val="80000"/>
        <a:buFont typeface="Arial" pitchFamily="34" charset="0"/>
        <a:buChar char="►"/>
        <a:defRPr sz="2400" kern="1200">
          <a:solidFill>
            <a:schemeClr val="tx1"/>
          </a:solidFill>
          <a:latin typeface="+mn-lt"/>
          <a:ea typeface="+mn-ea"/>
          <a:cs typeface="+mn-cs"/>
        </a:defRPr>
      </a:lvl2pPr>
      <a:lvl3pPr marL="969963" indent="-284163" algn="l" defTabSz="914400" rtl="0" eaLnBrk="1" latinLnBrk="0" hangingPunct="1">
        <a:spcBef>
          <a:spcPct val="20000"/>
        </a:spcBef>
        <a:buFont typeface="Courier New" pitchFamily="49" charset="0"/>
        <a:buChar char="o"/>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youtu.be/viS1ps0r4K0" TargetMode="External"/><Relationship Id="rId2" Type="http://schemas.openxmlformats.org/officeDocument/2006/relationships/slideLayout" Target="../slideLayouts/slideLayout2.xml"/><Relationship Id="rId1" Type="http://schemas.openxmlformats.org/officeDocument/2006/relationships/video" Target="https://www.youtube.com/embed/viS1ps0r4K0?rel=0" TargetMode="External"/><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chart" Target="../charts/char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chart" Target="../charts/char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chart" Target="../charts/chart9.xml"/></Relationships>
</file>

<file path=ppt/slides/_rels/slide19.xml.rels><?xml version="1.0" encoding="UTF-8" standalone="yes"?>
<Relationships xmlns="http://schemas.openxmlformats.org/package/2006/relationships"><Relationship Id="rId3" Type="http://schemas.openxmlformats.org/officeDocument/2006/relationships/hyperlink" Target="http://www.cdc.gov/vaccines/imz-managers/coverage/nis/teen/data/tables-2013.html" TargetMode="External"/><Relationship Id="rId2" Type="http://schemas.openxmlformats.org/officeDocument/2006/relationships/notesSlide" Target="../notesSlides/notesSlide18.xml"/><Relationship Id="rId1" Type="http://schemas.openxmlformats.org/officeDocument/2006/relationships/slideLayout" Target="../slideLayouts/slideLayout6.xml"/><Relationship Id="rId5" Type="http://schemas.openxmlformats.org/officeDocument/2006/relationships/image" Target="../media/image8.jpg"/><Relationship Id="rId4" Type="http://schemas.openxmlformats.org/officeDocument/2006/relationships/image" Target="../media/image7.gi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hyperlink" Target="http://www.cdc.gov/vaccines/imz-managers/coverage/nis/teen/data/tables-2013.html" TargetMode="Externa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hyperlink" Target="http://www.cdc.gov/vaccines/imz-managers/coverage/nis/teen/data/tables-2013.html"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www.cdc.gov/vaccines/imz-managers/coverage/nis/teen/data/tables-2013.html" TargetMode="External"/><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chart" Target="../charts/char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chart" Target="../charts/char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chart" Target="../charts/chart1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chart" Target="../charts/chart18.xml"/><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chart" Target="../charts/chart19.xml"/><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chart" Target="../charts/chart20.xml"/></Relationships>
</file>

<file path=ppt/slides/_rels/slide35.xml.rels><?xml version="1.0" encoding="UTF-8" standalone="yes"?>
<Relationships xmlns="http://schemas.openxmlformats.org/package/2006/relationships"><Relationship Id="rId8" Type="http://schemas.openxmlformats.org/officeDocument/2006/relationships/hyperlink" Target="http://www.hhs.gov/healthcare/prevention/children/" TargetMode="External"/><Relationship Id="rId3" Type="http://schemas.openxmlformats.org/officeDocument/2006/relationships/hyperlink" Target="http://www.sciencedirect.com/science/article/pii/S1876285910001257" TargetMode="External"/><Relationship Id="rId7" Type="http://schemas.openxmlformats.org/officeDocument/2006/relationships/hyperlink" Target="http://pediatriccare.solutions.aap.org/DocumentLibrary/Periodicity%20Schedule_FINAL.pdf"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hyperlink" Target="http://www.uspreventiveservicestaskforce.org/Page/Topic/recommendation-summary/visual-impairment-in-children-ages-1-5-screening" TargetMode="External"/><Relationship Id="rId5" Type="http://schemas.openxmlformats.org/officeDocument/2006/relationships/hyperlink" Target="http://www.medicaid.gov/chip/downloads/chip_report_congress-2014.pdf" TargetMode="External"/><Relationship Id="rId10" Type="http://schemas.openxmlformats.org/officeDocument/2006/relationships/hyperlink" Target="https://webmail.hhs.gov/owa/redir.aspx?SURL=y5umRi7CR1TVaxHBzd78QUs5MR2S57SFC8g-DrrAA6CT-nFQ717SCGgAdAB0AHAAOgAvAC8AdwB3AHcALgBjAGQAYwAuAGcAbwB2AC8AbQBtAHcAcgAvAHAAcgBlAHYAaQBlAHcALwBtAG0AdwByAGgAdABtAGwALwByAHIANgAwADAAMgBhADEALgBoAHQAbQA.&amp;URL=http://www.cdc.gov/mmwr/preview/mmwrhtml/rr6002a1.htm" TargetMode="External"/><Relationship Id="rId4" Type="http://schemas.openxmlformats.org/officeDocument/2006/relationships/hyperlink" Target="http://www.gpo.gov/fdsys/pkg/PLAW-111publ3/html/PLAW-111publ3.htm" TargetMode="External"/><Relationship Id="rId9" Type="http://schemas.openxmlformats.org/officeDocument/2006/relationships/hyperlink" Target="http://www.healthypeople.gov/2020/topics-objectives/topic/Adolescent-Health/objectives" TargetMode="External"/></Relationships>
</file>

<file path=ppt/slides/_rels/slide36.xml.rels><?xml version="1.0" encoding="UTF-8" standalone="yes"?>
<Relationships xmlns="http://schemas.openxmlformats.org/package/2006/relationships"><Relationship Id="rId8" Type="http://schemas.openxmlformats.org/officeDocument/2006/relationships/hyperlink" Target="http://www.cdc.gov/mmwr/preview/mmwrhtml/mm5920a4.htm" TargetMode="External"/><Relationship Id="rId13" Type="http://schemas.openxmlformats.org/officeDocument/2006/relationships/hyperlink" Target="https://webmail.hhs.gov/owa/redir.aspx?SURL=y5umRi7CR1TVaxHBzd78QUs5MR2S57SFC8g-DrrAA6CT-nFQ717SCGgAdAB0AHAAOgAvAC8AdwB3AHcALgBjAGQAYwAuAGcAbwB2AC8AbQBtAHcAcgAvAHAAcgBlAHYAaQBlAHcALwBtAG0AdwByAGgAdABtAGwALwByAHIANgAwADAAMgBhADEALgBoAHQAbQA.&amp;URL=http://www.cdc.gov/mmwr/preview/mmwrhtml/rr6002a1.htm" TargetMode="External"/><Relationship Id="rId3" Type="http://schemas.openxmlformats.org/officeDocument/2006/relationships/hyperlink" Target="http://factfinder2.census.gov/faces/tableservices/jsf/pages/productview.xhtml?pid=DEC_10_DP_DPDP1" TargetMode="External"/><Relationship Id="rId7" Type="http://schemas.openxmlformats.org/officeDocument/2006/relationships/hyperlink" Target="http://www.cdc.gov/mmwr/preview/mmwrhtml/rr5602a1.htm" TargetMode="External"/><Relationship Id="rId12" Type="http://schemas.openxmlformats.org/officeDocument/2006/relationships/hyperlink" Target="http://qualitysafety.bmj.com/content/24/6/356.long"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hyperlink" Target="http://www.cdc.gov/vaccines/hcp/vis/vis-statements/mening.html" TargetMode="External"/><Relationship Id="rId11" Type="http://schemas.openxmlformats.org/officeDocument/2006/relationships/hyperlink" Target="http://www.cdc.gov/mmwr/preview/mmwrhtml/rr6002a1.htm?s_cid=rr6002a1_w" TargetMode="External"/><Relationship Id="rId5" Type="http://schemas.openxmlformats.org/officeDocument/2006/relationships/hyperlink" Target="http://www.cdc.gov/meningococcal/index.html" TargetMode="External"/><Relationship Id="rId10" Type="http://schemas.openxmlformats.org/officeDocument/2006/relationships/hyperlink" Target="https://webmail.hhs.gov/owa/redir.aspx?SURL=Z5EnsDsnY5Y6Ecn8Z4uvYpc3wM6w2KMfWq_qHs28NUKT-nFQ717SCGgAdAB0AHAAOgAvAC8AdwB3AHcALgBjAGQAYwAuAGcAbwB2AC8AbQBtAHcAcgAvAHAAcgBlAHYAaQBlAHcALwBtAG0AdwByAGgAdABtAGwALwBtAG0ANgAwADUAMABhADMALgBoAHQAbQA.&amp;URL=http://www.cdc.gov/mmwr/preview/mmwrhtml/mm6050a3.htm" TargetMode="External"/><Relationship Id="rId4" Type="http://schemas.openxmlformats.org/officeDocument/2006/relationships/hyperlink" Target="http://www.cdc.gov/meningitis/index.html" TargetMode="External"/><Relationship Id="rId9" Type="http://schemas.openxmlformats.org/officeDocument/2006/relationships/hyperlink" Target="http://www.cdc.gov/mmwr/preview/mmwrhtml/mm6050a3.htm?s_cid=mm6050a3_w" TargetMode="External"/></Relationships>
</file>

<file path=ppt/slides/_rels/slide37.xml.rels><?xml version="1.0" encoding="UTF-8" standalone="yes"?>
<Relationships xmlns="http://schemas.openxmlformats.org/package/2006/relationships"><Relationship Id="rId3" Type="http://schemas.openxmlformats.org/officeDocument/2006/relationships/hyperlink" Target="http://pediatrics.aappublications.org/content/129/2/394.long" TargetMode="External"/><Relationship Id="rId7" Type="http://schemas.openxmlformats.org/officeDocument/2006/relationships/hyperlink" Target="http://www.fda.gov/Drugs/ResourcesForYou/Consumers/ucm143553.htm" TargetMode="External"/><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hyperlink" Target="http://www.qualityindicators.ahrq.gov/Downloads/Modules/PSI/V50/TechSpecs/PSI_17_Birth%20Trauma%20RateInjury%20to%20Neonate.pdf" TargetMode="External"/><Relationship Id="rId5" Type="http://schemas.openxmlformats.org/officeDocument/2006/relationships/hyperlink" Target="http://www.ncbi.nlm.nih.gov/pmc/articles/PMC3601779/" TargetMode="External"/><Relationship Id="rId4" Type="http://schemas.openxmlformats.org/officeDocument/2006/relationships/hyperlink" Target="http://pediatrics.aappublications.org/content/135/1/e255.long" TargetMode="External"/></Relationships>
</file>

<file path=ppt/slides/_rels/slide38.xml.rels><?xml version="1.0" encoding="UTF-8" standalone="yes"?>
<Relationships xmlns="http://schemas.openxmlformats.org/package/2006/relationships"><Relationship Id="rId3" Type="http://schemas.openxmlformats.org/officeDocument/2006/relationships/hyperlink" Target="http://www.gmc-uk.org/guidance/ethical_guidance/14320.asp" TargetMode="External"/><Relationship Id="rId7" Type="http://schemas.openxmlformats.org/officeDocument/2006/relationships/hyperlink" Target="http://www.ncbi.nlm.nih.gov/pmc/articles/PMC4079294/"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hyperlink" Target="http://www.sciencedirect.com/science/article/pii/S0091674914007982" TargetMode="External"/><Relationship Id="rId5" Type="http://schemas.openxmlformats.org/officeDocument/2006/relationships/hyperlink" Target="http://www.ncbi.nlm.nih.gov/pmc/articles/PMC3634865/" TargetMode="External"/><Relationship Id="rId4" Type="http://schemas.openxmlformats.org/officeDocument/2006/relationships/hyperlink" Target="http://content.healthaffairs.org/content/29/9/1637.long"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chart" Target="../charts/char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Maternal and CHILD health care</a:t>
            </a:r>
            <a:endParaRPr lang="en-US" dirty="0"/>
          </a:p>
        </p:txBody>
      </p:sp>
      <p:sp>
        <p:nvSpPr>
          <p:cNvPr id="5" name="Content Placeholder 4"/>
          <p:cNvSpPr>
            <a:spLocks noGrp="1"/>
          </p:cNvSpPr>
          <p:nvPr>
            <p:ph type="body" idx="1"/>
          </p:nvPr>
        </p:nvSpPr>
        <p:spPr/>
        <p:txBody>
          <a:bodyPr>
            <a:normAutofit/>
          </a:bodyPr>
          <a:lstStyle/>
          <a:p>
            <a:r>
              <a:rPr lang="en-US" dirty="0" err="1" smtClean="0"/>
              <a:t>Chartbook</a:t>
            </a:r>
            <a:r>
              <a:rPr lang="en-US" dirty="0" smtClean="0"/>
              <a:t> on Healthy Living</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Prevention: Receipt of Recommended Vaccinations by Young Children</a:t>
            </a:r>
            <a:endParaRPr lang="en-US" sz="2800" dirty="0"/>
          </a:p>
        </p:txBody>
      </p:sp>
      <p:sp>
        <p:nvSpPr>
          <p:cNvPr id="3" name="Content Placeholder 2"/>
          <p:cNvSpPr>
            <a:spLocks noGrp="1"/>
          </p:cNvSpPr>
          <p:nvPr>
            <p:ph idx="1"/>
          </p:nvPr>
        </p:nvSpPr>
        <p:spPr/>
        <p:txBody>
          <a:bodyPr>
            <a:normAutofit/>
          </a:bodyPr>
          <a:lstStyle/>
          <a:p>
            <a:r>
              <a:rPr lang="en-US" dirty="0" smtClean="0"/>
              <a:t>Immunizations reduce mortality and morbidity by:</a:t>
            </a:r>
          </a:p>
          <a:p>
            <a:pPr lvl="1"/>
            <a:r>
              <a:rPr lang="en-US" dirty="0" smtClean="0"/>
              <a:t>Protecting recipients from illness and </a:t>
            </a:r>
          </a:p>
          <a:p>
            <a:pPr lvl="1"/>
            <a:r>
              <a:rPr lang="en-US" dirty="0" smtClean="0"/>
              <a:t>Protecting others in the community who are not vaccinated. </a:t>
            </a:r>
          </a:p>
          <a:p>
            <a:r>
              <a:rPr lang="en-US" dirty="0" smtClean="0"/>
              <a:t>Beginning in 2007, seven vaccines were recommended to be completed by ages 19-35 months. </a:t>
            </a:r>
          </a:p>
          <a:p>
            <a:r>
              <a:rPr lang="en-US" dirty="0" smtClean="0"/>
              <a:t>The Healthy People 2020 target is 80% coverage in the population ages 19-35 months. </a:t>
            </a:r>
            <a:endParaRPr lang="en-US" dirty="0"/>
          </a:p>
        </p:txBody>
      </p:sp>
    </p:spTree>
    <p:extLst>
      <p:ext uri="{BB962C8B-B14F-4D97-AF65-F5344CB8AC3E}">
        <p14:creationId xmlns:p14="http://schemas.microsoft.com/office/powerpoint/2010/main" val="7239665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274638"/>
            <a:ext cx="7543800" cy="868362"/>
          </a:xfrm>
        </p:spPr>
        <p:txBody>
          <a:bodyPr>
            <a:noAutofit/>
          </a:bodyPr>
          <a:lstStyle/>
          <a:p>
            <a:r>
              <a:rPr lang="en-US" sz="2800" dirty="0"/>
              <a:t>Prevention:  Receipt of Recommended Vaccinations by Young Children</a:t>
            </a:r>
          </a:p>
        </p:txBody>
      </p:sp>
      <p:sp>
        <p:nvSpPr>
          <p:cNvPr id="5" name="TextBox 4"/>
          <p:cNvSpPr txBox="1"/>
          <p:nvPr/>
        </p:nvSpPr>
        <p:spPr>
          <a:xfrm>
            <a:off x="1676400" y="1593285"/>
            <a:ext cx="5867400" cy="923330"/>
          </a:xfrm>
          <a:prstGeom prst="rect">
            <a:avLst/>
          </a:prstGeom>
          <a:noFill/>
        </p:spPr>
        <p:txBody>
          <a:bodyPr wrap="square" rtlCol="0">
            <a:spAutoFit/>
          </a:bodyPr>
          <a:lstStyle/>
          <a:p>
            <a:pPr algn="ctr"/>
            <a:r>
              <a:rPr lang="en-US" dirty="0"/>
              <a:t>The U.S. Surgeon General, Dr. </a:t>
            </a:r>
            <a:r>
              <a:rPr lang="en-US" dirty="0" err="1"/>
              <a:t>Vivek</a:t>
            </a:r>
            <a:r>
              <a:rPr lang="en-US" dirty="0"/>
              <a:t> H. Murthy, and Elmo want </a:t>
            </a:r>
            <a:r>
              <a:rPr lang="en-US" dirty="0" smtClean="0"/>
              <a:t>everyone </a:t>
            </a:r>
            <a:r>
              <a:rPr lang="en-US" dirty="0"/>
              <a:t>to stay healthy and get vaccinated</a:t>
            </a:r>
            <a:r>
              <a:rPr lang="en-US" dirty="0" smtClean="0"/>
              <a:t>!</a:t>
            </a:r>
          </a:p>
          <a:p>
            <a:pPr algn="ctr"/>
            <a:r>
              <a:rPr lang="en-US" dirty="0">
                <a:hlinkClick r:id="rId3"/>
              </a:rPr>
              <a:t>https://</a:t>
            </a:r>
            <a:r>
              <a:rPr lang="en-US" dirty="0" smtClean="0">
                <a:hlinkClick r:id="rId3"/>
              </a:rPr>
              <a:t>youtu.be/viS1ps0r4K0</a:t>
            </a:r>
            <a:r>
              <a:rPr lang="en-US" dirty="0" smtClean="0"/>
              <a:t> </a:t>
            </a:r>
            <a:endParaRPr lang="en-US" dirty="0"/>
          </a:p>
        </p:txBody>
      </p:sp>
      <p:pic>
        <p:nvPicPr>
          <p:cNvPr id="6" name="viS1ps0r4K0?rel=0"/>
          <p:cNvPicPr>
            <a:picLocks noGrp="1" noRot="1" noChangeAspect="1"/>
          </p:cNvPicPr>
          <p:nvPr>
            <p:ph idx="1"/>
            <a:videoFile r:link="rId1"/>
          </p:nvPr>
        </p:nvPicPr>
        <p:blipFill>
          <a:blip r:embed="rId4"/>
          <a:stretch>
            <a:fillRect/>
          </a:stretch>
        </p:blipFill>
        <p:spPr>
          <a:xfrm>
            <a:off x="1277620" y="2819400"/>
            <a:ext cx="6664960" cy="3749040"/>
          </a:xfrm>
          <a:prstGeom prst="rect">
            <a:avLst/>
          </a:prstGeom>
        </p:spPr>
      </p:pic>
    </p:spTree>
    <p:extLst>
      <p:ext uri="{BB962C8B-B14F-4D97-AF65-F5344CB8AC3E}">
        <p14:creationId xmlns:p14="http://schemas.microsoft.com/office/powerpoint/2010/main" val="3704265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Children ages 19-35 months who received the 4:3:1:3:3:1:4 vaccine series, by household income and race/ethnicity, 2009-2012</a:t>
            </a:r>
            <a:endParaRPr lang="en-US" sz="2000" dirty="0"/>
          </a:p>
        </p:txBody>
      </p:sp>
      <p:graphicFrame>
        <p:nvGraphicFramePr>
          <p:cNvPr id="4" name="Chart 3"/>
          <p:cNvGraphicFramePr/>
          <p:nvPr>
            <p:extLst>
              <p:ext uri="{D42A27DB-BD31-4B8C-83A1-F6EECF244321}">
                <p14:modId xmlns:p14="http://schemas.microsoft.com/office/powerpoint/2010/main" val="1812619262"/>
              </p:ext>
            </p:extLst>
          </p:nvPr>
        </p:nvGraphicFramePr>
        <p:xfrm>
          <a:off x="457200" y="1371600"/>
          <a:ext cx="4114800" cy="36576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Chart 4"/>
          <p:cNvGraphicFramePr/>
          <p:nvPr>
            <p:extLst>
              <p:ext uri="{D42A27DB-BD31-4B8C-83A1-F6EECF244321}">
                <p14:modId xmlns:p14="http://schemas.microsoft.com/office/powerpoint/2010/main" val="2524014364"/>
              </p:ext>
            </p:extLst>
          </p:nvPr>
        </p:nvGraphicFramePr>
        <p:xfrm>
          <a:off x="4572000" y="1371600"/>
          <a:ext cx="4114800" cy="3657600"/>
        </p:xfrm>
        <a:graphic>
          <a:graphicData uri="http://schemas.openxmlformats.org/drawingml/2006/chart">
            <c:chart xmlns:c="http://schemas.openxmlformats.org/drawingml/2006/chart" xmlns:r="http://schemas.openxmlformats.org/officeDocument/2006/relationships" r:id="rId4"/>
          </a:graphicData>
        </a:graphic>
      </p:graphicFrame>
      <p:sp>
        <p:nvSpPr>
          <p:cNvPr id="6" name="TextBox 5"/>
          <p:cNvSpPr txBox="1"/>
          <p:nvPr/>
        </p:nvSpPr>
        <p:spPr>
          <a:xfrm>
            <a:off x="457200" y="5181600"/>
            <a:ext cx="8229600" cy="1169551"/>
          </a:xfrm>
          <a:prstGeom prst="rect">
            <a:avLst/>
          </a:prstGeom>
          <a:noFill/>
        </p:spPr>
        <p:txBody>
          <a:bodyPr wrap="square" rtlCol="0">
            <a:spAutoFit/>
          </a:bodyPr>
          <a:lstStyle/>
          <a:p>
            <a:r>
              <a:rPr lang="en-US" sz="1000" b="1" dirty="0">
                <a:ea typeface="Times New Roman"/>
                <a:cs typeface="Times New Roman"/>
              </a:rPr>
              <a:t>Source: </a:t>
            </a:r>
            <a:r>
              <a:rPr lang="en-US" sz="1000" dirty="0">
                <a:ea typeface="Times New Roman"/>
                <a:cs typeface="Times New Roman"/>
              </a:rPr>
              <a:t>Centers for Disease Control and Prevention, National Center for Health Statistics and National Center for Immunization and Respiratory Diseases, National Immunization Survey, 2009-2012.</a:t>
            </a:r>
          </a:p>
          <a:p>
            <a:r>
              <a:rPr lang="en-US" sz="1000" b="1" dirty="0" smtClean="0">
                <a:ea typeface="Times New Roman"/>
                <a:cs typeface="Times New Roman"/>
              </a:rPr>
              <a:t>Note: </a:t>
            </a:r>
            <a:r>
              <a:rPr lang="en-US" sz="1000" dirty="0" smtClean="0">
                <a:ea typeface="Times New Roman"/>
                <a:cs typeface="Times New Roman"/>
              </a:rPr>
              <a:t>White and Black are non-Hispanic. Hispanic includes all races. The 4:3:1:3:3:1:4 vaccine series </a:t>
            </a:r>
            <a:r>
              <a:rPr lang="en-US" sz="1000" dirty="0" smtClean="0"/>
              <a:t>refers </a:t>
            </a:r>
            <a:r>
              <a:rPr lang="en-US" sz="1000" dirty="0"/>
              <a:t>to 4 or more doses of diphtheria and tetanus toxoids and pertussis vaccine, or diphtheria and tetanus </a:t>
            </a:r>
            <a:r>
              <a:rPr lang="en-US" sz="1000" dirty="0" smtClean="0"/>
              <a:t>toxoids;</a:t>
            </a:r>
            <a:r>
              <a:rPr lang="en-US" sz="1000" dirty="0" smtClean="0">
                <a:ea typeface="Times New Roman"/>
                <a:cs typeface="Times New Roman"/>
              </a:rPr>
              <a:t> 3 or more doses of poliovirus vaccine; 1 or more doses of measles antigen-containing vaccine, including measles-mumps-rubella; 3 or more doses of </a:t>
            </a:r>
            <a:r>
              <a:rPr lang="en-US" sz="1000" i="1" dirty="0" smtClean="0">
                <a:ea typeface="Times New Roman"/>
                <a:cs typeface="Times New Roman"/>
              </a:rPr>
              <a:t>Haemophilus influenza </a:t>
            </a:r>
            <a:r>
              <a:rPr lang="en-US" sz="1000" dirty="0" smtClean="0">
                <a:ea typeface="Times New Roman"/>
                <a:cs typeface="Times New Roman"/>
              </a:rPr>
              <a:t>(</a:t>
            </a:r>
            <a:r>
              <a:rPr lang="en-US" sz="1000" dirty="0" err="1" smtClean="0">
                <a:ea typeface="Times New Roman"/>
                <a:cs typeface="Times New Roman"/>
              </a:rPr>
              <a:t>Hib</a:t>
            </a:r>
            <a:r>
              <a:rPr lang="en-US" sz="1000" dirty="0" smtClean="0">
                <a:ea typeface="Times New Roman"/>
                <a:cs typeface="Times New Roman"/>
              </a:rPr>
              <a:t>)</a:t>
            </a:r>
            <a:r>
              <a:rPr lang="en-US" sz="1000" i="1" dirty="0" smtClean="0">
                <a:ea typeface="Times New Roman"/>
                <a:cs typeface="Times New Roman"/>
              </a:rPr>
              <a:t> </a:t>
            </a:r>
            <a:r>
              <a:rPr lang="en-US" sz="1000" dirty="0" smtClean="0">
                <a:ea typeface="Times New Roman"/>
                <a:cs typeface="Times New Roman"/>
              </a:rPr>
              <a:t>type b vaccine; 3 or more doses of hepatitis B vaccine; 1 or more doses of varicella vaccine; and 4 or more doses of pneumococcal conjugate vaccine. Full </a:t>
            </a:r>
            <a:r>
              <a:rPr lang="en-US" sz="1000" dirty="0">
                <a:ea typeface="Times New Roman"/>
                <a:cs typeface="Times New Roman"/>
              </a:rPr>
              <a:t>series </a:t>
            </a:r>
            <a:r>
              <a:rPr lang="en-US" sz="1000" dirty="0" smtClean="0">
                <a:ea typeface="Times New Roman"/>
                <a:cs typeface="Times New Roman"/>
              </a:rPr>
              <a:t>of </a:t>
            </a:r>
            <a:r>
              <a:rPr lang="en-US" sz="1000" dirty="0" err="1" smtClean="0">
                <a:ea typeface="Times New Roman"/>
                <a:cs typeface="Times New Roman"/>
              </a:rPr>
              <a:t>Hib</a:t>
            </a:r>
            <a:r>
              <a:rPr lang="en-US" sz="1000" dirty="0" smtClean="0">
                <a:ea typeface="Times New Roman"/>
                <a:cs typeface="Times New Roman"/>
              </a:rPr>
              <a:t> vaccine </a:t>
            </a:r>
            <a:r>
              <a:rPr lang="en-US" sz="1000" dirty="0">
                <a:ea typeface="Times New Roman"/>
                <a:cs typeface="Times New Roman"/>
              </a:rPr>
              <a:t>is ≥3 or ≥4 doses, depending on brand </a:t>
            </a:r>
            <a:r>
              <a:rPr lang="en-US" sz="1000" dirty="0" smtClean="0">
                <a:ea typeface="Times New Roman"/>
                <a:cs typeface="Times New Roman"/>
              </a:rPr>
              <a:t>type.</a:t>
            </a:r>
          </a:p>
        </p:txBody>
      </p:sp>
      <p:sp>
        <p:nvSpPr>
          <p:cNvPr id="9" name="TextBox 8"/>
          <p:cNvSpPr txBox="1"/>
          <p:nvPr/>
        </p:nvSpPr>
        <p:spPr>
          <a:xfrm>
            <a:off x="1294410" y="2301360"/>
            <a:ext cx="2194560" cy="246221"/>
          </a:xfrm>
          <a:prstGeom prst="rect">
            <a:avLst/>
          </a:prstGeom>
          <a:noFill/>
          <a:ln>
            <a:solidFill>
              <a:schemeClr val="tx1"/>
            </a:solidFill>
          </a:ln>
        </p:spPr>
        <p:txBody>
          <a:bodyPr wrap="square" rtlCol="0">
            <a:spAutoFit/>
          </a:bodyPr>
          <a:lstStyle/>
          <a:p>
            <a:r>
              <a:rPr lang="en-US" sz="1000" dirty="0" smtClean="0"/>
              <a:t>2012 Achievable Benchmark: 72%</a:t>
            </a:r>
            <a:endParaRPr lang="en-US" sz="1000" dirty="0"/>
          </a:p>
        </p:txBody>
      </p:sp>
    </p:spTree>
    <p:extLst>
      <p:ext uri="{BB962C8B-B14F-4D97-AF65-F5344CB8AC3E}">
        <p14:creationId xmlns:p14="http://schemas.microsoft.com/office/powerpoint/2010/main" val="269191974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Prevention: Children’s Vision Screening</a:t>
            </a:r>
            <a:endParaRPr lang="en-US" dirty="0"/>
          </a:p>
        </p:txBody>
      </p:sp>
      <p:sp>
        <p:nvSpPr>
          <p:cNvPr id="3" name="Content Placeholder 2"/>
          <p:cNvSpPr>
            <a:spLocks noGrp="1"/>
          </p:cNvSpPr>
          <p:nvPr>
            <p:ph idx="1"/>
          </p:nvPr>
        </p:nvSpPr>
        <p:spPr/>
        <p:txBody>
          <a:bodyPr/>
          <a:lstStyle/>
          <a:p>
            <a:r>
              <a:rPr lang="en-US" dirty="0" smtClean="0"/>
              <a:t>Vision checks for children may detect problems of which children and their parents were previously unaware.</a:t>
            </a:r>
            <a:r>
              <a:rPr lang="en-US" baseline="30000" dirty="0" smtClean="0"/>
              <a:t>6</a:t>
            </a:r>
            <a:endParaRPr lang="en-US" dirty="0" smtClean="0"/>
          </a:p>
          <a:p>
            <a:r>
              <a:rPr lang="en-US" dirty="0" smtClean="0"/>
              <a:t>Early detection also improves the chances that corrective treatments will be effective.</a:t>
            </a:r>
            <a:r>
              <a:rPr lang="en-US" baseline="30000" dirty="0" smtClean="0"/>
              <a:t>6</a:t>
            </a:r>
            <a:endParaRPr lang="en-US" dirty="0"/>
          </a:p>
        </p:txBody>
      </p:sp>
    </p:spTree>
    <p:extLst>
      <p:ext uri="{BB962C8B-B14F-4D97-AF65-F5344CB8AC3E}">
        <p14:creationId xmlns:p14="http://schemas.microsoft.com/office/powerpoint/2010/main" val="12933009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274638"/>
            <a:ext cx="7086600" cy="868362"/>
          </a:xfrm>
        </p:spPr>
        <p:txBody>
          <a:bodyPr>
            <a:noAutofit/>
          </a:bodyPr>
          <a:lstStyle/>
          <a:p>
            <a:r>
              <a:rPr lang="en-US" sz="2000" dirty="0"/>
              <a:t>Children ages </a:t>
            </a:r>
            <a:r>
              <a:rPr lang="en-US" sz="2000" dirty="0" smtClean="0"/>
              <a:t>3-5 years who </a:t>
            </a:r>
            <a:r>
              <a:rPr lang="en-US" sz="2000" dirty="0"/>
              <a:t>ever had their vision checked by a health provider, by </a:t>
            </a:r>
            <a:r>
              <a:rPr lang="en-US" sz="2000" dirty="0" smtClean="0"/>
              <a:t>race/ethnicity, </a:t>
            </a:r>
            <a:r>
              <a:rPr lang="en-US" sz="2000" dirty="0"/>
              <a:t>United States, </a:t>
            </a:r>
            <a:r>
              <a:rPr lang="en-US" sz="2000" dirty="0" smtClean="0"/>
              <a:t>2002-2012</a:t>
            </a:r>
            <a:endParaRPr lang="en-US" sz="2000" dirty="0"/>
          </a:p>
        </p:txBody>
      </p:sp>
      <p:sp>
        <p:nvSpPr>
          <p:cNvPr id="23" name="Rectangle 22"/>
          <p:cNvSpPr/>
          <p:nvPr/>
        </p:nvSpPr>
        <p:spPr>
          <a:xfrm>
            <a:off x="457200" y="5760720"/>
            <a:ext cx="8229600" cy="400110"/>
          </a:xfrm>
          <a:prstGeom prst="rect">
            <a:avLst/>
          </a:prstGeom>
        </p:spPr>
        <p:txBody>
          <a:bodyPr wrap="square">
            <a:spAutoFit/>
          </a:bodyPr>
          <a:lstStyle/>
          <a:p>
            <a:r>
              <a:rPr lang="en-US" sz="1000" b="1" dirty="0"/>
              <a:t>Source: </a:t>
            </a:r>
            <a:r>
              <a:rPr lang="en-US" sz="1000" dirty="0"/>
              <a:t>Agency for Healthcare Research and Quality, </a:t>
            </a:r>
            <a:r>
              <a:rPr lang="en-US" sz="1000" dirty="0" smtClean="0"/>
              <a:t>Medical </a:t>
            </a:r>
            <a:r>
              <a:rPr lang="en-US" sz="1000" dirty="0"/>
              <a:t>Expenditure Panel </a:t>
            </a:r>
            <a:r>
              <a:rPr lang="en-US" sz="1000" dirty="0" smtClean="0"/>
              <a:t>Survey, 2002-2012.</a:t>
            </a:r>
          </a:p>
          <a:p>
            <a:r>
              <a:rPr lang="en-US" sz="1000" b="1" dirty="0" smtClean="0"/>
              <a:t>Note: </a:t>
            </a:r>
            <a:r>
              <a:rPr lang="en-US" sz="1000" dirty="0" smtClean="0"/>
              <a:t>White and Black are non-Hispanic. Hispanic includes all races.</a:t>
            </a:r>
            <a:endParaRPr lang="en-US" sz="1000" dirty="0"/>
          </a:p>
        </p:txBody>
      </p:sp>
      <p:graphicFrame>
        <p:nvGraphicFramePr>
          <p:cNvPr id="9" name="Content Placeholder 8"/>
          <p:cNvGraphicFramePr>
            <a:graphicFrameLocks noGrp="1"/>
          </p:cNvGraphicFramePr>
          <p:nvPr>
            <p:ph sz="half" idx="1"/>
            <p:extLst>
              <p:ext uri="{D42A27DB-BD31-4B8C-83A1-F6EECF244321}">
                <p14:modId xmlns:p14="http://schemas.microsoft.com/office/powerpoint/2010/main" val="3617794424"/>
              </p:ext>
            </p:extLst>
          </p:nvPr>
        </p:nvGraphicFramePr>
        <p:xfrm>
          <a:off x="457200" y="1554480"/>
          <a:ext cx="8229600" cy="41148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74104983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Prevention: Well-Child Visits in the Last Year</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Annual </a:t>
            </a:r>
            <a:r>
              <a:rPr lang="en-US" dirty="0"/>
              <a:t>preventive health care visits for all </a:t>
            </a:r>
            <a:r>
              <a:rPr lang="en-US" dirty="0" smtClean="0"/>
              <a:t>children are recommended by American Academy of Pediatrics.</a:t>
            </a:r>
            <a:r>
              <a:rPr lang="en-US" baseline="30000" dirty="0" smtClean="0"/>
              <a:t>7</a:t>
            </a:r>
            <a:r>
              <a:rPr lang="en-US" dirty="0" smtClean="0"/>
              <a:t> </a:t>
            </a:r>
          </a:p>
          <a:p>
            <a:r>
              <a:rPr lang="en-US" dirty="0" smtClean="0"/>
              <a:t>Insurance plans are required by Affordable </a:t>
            </a:r>
            <a:r>
              <a:rPr lang="en-US" dirty="0"/>
              <a:t>Care </a:t>
            </a:r>
            <a:r>
              <a:rPr lang="en-US" dirty="0" smtClean="0"/>
              <a:t>Act </a:t>
            </a:r>
            <a:r>
              <a:rPr lang="en-US" dirty="0"/>
              <a:t>to </a:t>
            </a:r>
            <a:r>
              <a:rPr lang="en-US" dirty="0" smtClean="0"/>
              <a:t>cover well-child visits with no copayments or deductibles.</a:t>
            </a:r>
            <a:r>
              <a:rPr lang="en-US" baseline="30000" dirty="0" smtClean="0"/>
              <a:t>8</a:t>
            </a:r>
          </a:p>
          <a:p>
            <a:r>
              <a:rPr lang="en-US" dirty="0" smtClean="0"/>
              <a:t>Current (2014) recommendations: </a:t>
            </a:r>
          </a:p>
          <a:p>
            <a:pPr lvl="1"/>
            <a:r>
              <a:rPr lang="en-US" dirty="0" smtClean="0"/>
              <a:t>7 well-child visits before 12 months of age, </a:t>
            </a:r>
          </a:p>
          <a:p>
            <a:pPr lvl="1"/>
            <a:r>
              <a:rPr lang="en-US" dirty="0" smtClean="0"/>
              <a:t>6 well-child visits between 12 and 36 months of age, and</a:t>
            </a:r>
          </a:p>
          <a:p>
            <a:pPr lvl="1"/>
            <a:r>
              <a:rPr lang="en-US" dirty="0" smtClean="0"/>
              <a:t>1 well-child visit per year from ages 3 to 21 years</a:t>
            </a:r>
          </a:p>
          <a:p>
            <a:r>
              <a:rPr lang="en-US" dirty="0" smtClean="0"/>
              <a:t>A Healthy People 2020 goal is to improve the rate of adolescent well visits.</a:t>
            </a:r>
            <a:r>
              <a:rPr lang="en-US" baseline="30000" dirty="0" smtClean="0"/>
              <a:t>9</a:t>
            </a:r>
            <a:endParaRPr lang="en-US" baseline="30000" dirty="0"/>
          </a:p>
        </p:txBody>
      </p:sp>
    </p:spTree>
    <p:extLst>
      <p:ext uri="{BB962C8B-B14F-4D97-AF65-F5344CB8AC3E}">
        <p14:creationId xmlns:p14="http://schemas.microsoft.com/office/powerpoint/2010/main" val="39905193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Children ages 0-17 with a well-child visit in the last 12 months, by race/ethnicity and family income, 2000-2013</a:t>
            </a:r>
            <a:endParaRPr lang="en-US" sz="2000" dirty="0"/>
          </a:p>
        </p:txBody>
      </p:sp>
      <p:graphicFrame>
        <p:nvGraphicFramePr>
          <p:cNvPr id="8" name="Content Placeholder 7"/>
          <p:cNvGraphicFramePr>
            <a:graphicFrameLocks noGrp="1"/>
          </p:cNvGraphicFramePr>
          <p:nvPr>
            <p:ph sz="half" idx="4294967295"/>
            <p:extLst>
              <p:ext uri="{D42A27DB-BD31-4B8C-83A1-F6EECF244321}">
                <p14:modId xmlns:p14="http://schemas.microsoft.com/office/powerpoint/2010/main" val="3518176994"/>
              </p:ext>
            </p:extLst>
          </p:nvPr>
        </p:nvGraphicFramePr>
        <p:xfrm>
          <a:off x="457200" y="1463040"/>
          <a:ext cx="4114800" cy="448056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3" name="Content Placeholder 12"/>
          <p:cNvGraphicFramePr>
            <a:graphicFrameLocks noGrp="1"/>
          </p:cNvGraphicFramePr>
          <p:nvPr>
            <p:ph sz="half" idx="4294967295"/>
            <p:extLst>
              <p:ext uri="{D42A27DB-BD31-4B8C-83A1-F6EECF244321}">
                <p14:modId xmlns:p14="http://schemas.microsoft.com/office/powerpoint/2010/main" val="503009610"/>
              </p:ext>
            </p:extLst>
          </p:nvPr>
        </p:nvGraphicFramePr>
        <p:xfrm>
          <a:off x="4572000" y="1463040"/>
          <a:ext cx="4114800" cy="4480560"/>
        </p:xfrm>
        <a:graphic>
          <a:graphicData uri="http://schemas.openxmlformats.org/drawingml/2006/chart">
            <c:chart xmlns:c="http://schemas.openxmlformats.org/drawingml/2006/chart" xmlns:r="http://schemas.openxmlformats.org/officeDocument/2006/relationships" r:id="rId4"/>
          </a:graphicData>
        </a:graphic>
      </p:graphicFrame>
      <p:sp>
        <p:nvSpPr>
          <p:cNvPr id="9" name="Rectangle 8"/>
          <p:cNvSpPr/>
          <p:nvPr/>
        </p:nvSpPr>
        <p:spPr>
          <a:xfrm>
            <a:off x="457200" y="5943600"/>
            <a:ext cx="8229600" cy="553998"/>
          </a:xfrm>
          <a:prstGeom prst="rect">
            <a:avLst/>
          </a:prstGeom>
        </p:spPr>
        <p:txBody>
          <a:bodyPr wrap="square">
            <a:spAutoFit/>
          </a:bodyPr>
          <a:lstStyle/>
          <a:p>
            <a:r>
              <a:rPr lang="en-US" sz="1000" b="1" dirty="0" smtClean="0"/>
              <a:t>Source</a:t>
            </a:r>
            <a:r>
              <a:rPr lang="en-US" sz="1000" b="1" dirty="0"/>
              <a:t>: </a:t>
            </a:r>
            <a:r>
              <a:rPr lang="en-US" sz="1000" dirty="0" smtClean="0"/>
              <a:t>Centers for Disease Control and Prevention, National Center for Health Statistics, National Health Interview Survey, 1997-2013.</a:t>
            </a:r>
          </a:p>
          <a:p>
            <a:r>
              <a:rPr lang="en-US" sz="1000" b="1" dirty="0" smtClean="0"/>
              <a:t>Note: </a:t>
            </a:r>
            <a:r>
              <a:rPr lang="en-US" sz="1000" dirty="0" smtClean="0"/>
              <a:t>White and Black are non-Hispanic. Hispanic includes all races.</a:t>
            </a:r>
            <a:endParaRPr lang="en-US" sz="1000" b="1" dirty="0"/>
          </a:p>
        </p:txBody>
      </p:sp>
    </p:spTree>
    <p:extLst>
      <p:ext uri="{BB962C8B-B14F-4D97-AF65-F5344CB8AC3E}">
        <p14:creationId xmlns:p14="http://schemas.microsoft.com/office/powerpoint/2010/main" val="297089343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Prevention: Adolescent Meningitis Vaccine</a:t>
            </a:r>
            <a:endParaRPr lang="en-US" dirty="0"/>
          </a:p>
        </p:txBody>
      </p:sp>
      <p:sp>
        <p:nvSpPr>
          <p:cNvPr id="5" name="Content Placeholder 4"/>
          <p:cNvSpPr>
            <a:spLocks noGrp="1"/>
          </p:cNvSpPr>
          <p:nvPr>
            <p:ph idx="1"/>
          </p:nvPr>
        </p:nvSpPr>
        <p:spPr>
          <a:xfrm>
            <a:off x="457200" y="1447800"/>
            <a:ext cx="8382000" cy="5029200"/>
          </a:xfrm>
        </p:spPr>
        <p:txBody>
          <a:bodyPr>
            <a:normAutofit fontScale="85000" lnSpcReduction="10000"/>
          </a:bodyPr>
          <a:lstStyle/>
          <a:p>
            <a:r>
              <a:rPr lang="en-US" dirty="0" smtClean="0"/>
              <a:t>In 2010, children ages 10-14 years made up 6.7% of the U.S. population, and teens ages 15-19 made up 7.1%.</a:t>
            </a:r>
            <a:r>
              <a:rPr lang="en-US" baseline="30000" dirty="0" smtClean="0"/>
              <a:t>10</a:t>
            </a:r>
            <a:r>
              <a:rPr lang="en-US" dirty="0" smtClean="0"/>
              <a:t> </a:t>
            </a:r>
          </a:p>
          <a:p>
            <a:r>
              <a:rPr lang="en-US" dirty="0" smtClean="0"/>
              <a:t>Youth ages 10-19 years are at risk of contracting meningitis, a possibly fatal</a:t>
            </a:r>
            <a:r>
              <a:rPr lang="en-US" baseline="30000" dirty="0"/>
              <a:t>11</a:t>
            </a:r>
            <a:r>
              <a:rPr lang="en-US" dirty="0" smtClean="0"/>
              <a:t> infection.</a:t>
            </a:r>
            <a:r>
              <a:rPr lang="en-US" baseline="30000" dirty="0" smtClean="0"/>
              <a:t> </a:t>
            </a:r>
            <a:endParaRPr lang="en-US" dirty="0" smtClean="0"/>
          </a:p>
          <a:p>
            <a:r>
              <a:rPr lang="en-US" dirty="0" smtClean="0"/>
              <a:t>Meningococcal diseases are infections caused by the bacteria </a:t>
            </a:r>
            <a:r>
              <a:rPr lang="en-US" i="1" dirty="0" smtClean="0"/>
              <a:t>Neisseria </a:t>
            </a:r>
            <a:r>
              <a:rPr lang="en-US" i="1" dirty="0" err="1" smtClean="0"/>
              <a:t>meningitidis</a:t>
            </a:r>
            <a:r>
              <a:rPr lang="en-US" dirty="0" smtClean="0"/>
              <a:t>: </a:t>
            </a:r>
          </a:p>
          <a:p>
            <a:pPr lvl="1"/>
            <a:r>
              <a:rPr lang="en-US" dirty="0" smtClean="0"/>
              <a:t>Causes various infections but most important as a potential cause of meningitis.</a:t>
            </a:r>
            <a:r>
              <a:rPr lang="en-US" baseline="30000" dirty="0" smtClean="0"/>
              <a:t>12</a:t>
            </a:r>
            <a:endParaRPr lang="en-US" dirty="0"/>
          </a:p>
          <a:p>
            <a:pPr lvl="1"/>
            <a:r>
              <a:rPr lang="en-US" dirty="0" smtClean="0"/>
              <a:t>Can also cause meningococcemia, a bloodstream infection.</a:t>
            </a:r>
            <a:r>
              <a:rPr lang="en-US" baseline="30000" dirty="0" smtClean="0"/>
              <a:t>12</a:t>
            </a:r>
            <a:endParaRPr lang="en-US" dirty="0" smtClean="0"/>
          </a:p>
          <a:p>
            <a:r>
              <a:rPr lang="en-US" dirty="0" smtClean="0"/>
              <a:t>The meningococcal vaccine can prevent most cases of meningitis caused by </a:t>
            </a:r>
            <a:r>
              <a:rPr lang="en-US" i="1" dirty="0" smtClean="0"/>
              <a:t>Neisseria </a:t>
            </a:r>
            <a:r>
              <a:rPr lang="en-US" i="1" dirty="0" err="1" smtClean="0"/>
              <a:t>meningitidis</a:t>
            </a:r>
            <a:r>
              <a:rPr lang="en-US" dirty="0" smtClean="0"/>
              <a:t>:</a:t>
            </a:r>
          </a:p>
          <a:p>
            <a:pPr lvl="1"/>
            <a:r>
              <a:rPr lang="en-US" dirty="0" smtClean="0"/>
              <a:t>Recommended for all children ages 11-12 years</a:t>
            </a:r>
          </a:p>
          <a:p>
            <a:pPr lvl="1"/>
            <a:r>
              <a:rPr lang="en-US" dirty="0" smtClean="0"/>
              <a:t>Effective January 2011, a second dose recommended at age 16</a:t>
            </a:r>
            <a:r>
              <a:rPr lang="en-US" baseline="30000" dirty="0" smtClean="0"/>
              <a:t>13</a:t>
            </a:r>
            <a:endParaRPr lang="en-US" dirty="0"/>
          </a:p>
        </p:txBody>
      </p:sp>
    </p:spTree>
    <p:extLst>
      <p:ext uri="{BB962C8B-B14F-4D97-AF65-F5344CB8AC3E}">
        <p14:creationId xmlns:p14="http://schemas.microsoft.com/office/powerpoint/2010/main" val="36756332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Adolescents ages 13-15 who ever received at least 1 dose of the meningococcal vaccine, by race/ethnicity and family income, 2008-2012</a:t>
            </a:r>
            <a:endParaRPr lang="en-US" sz="2000" dirty="0"/>
          </a:p>
        </p:txBody>
      </p:sp>
      <p:sp>
        <p:nvSpPr>
          <p:cNvPr id="4" name="Content Placeholder 3"/>
          <p:cNvSpPr>
            <a:spLocks noGrp="1"/>
          </p:cNvSpPr>
          <p:nvPr>
            <p:ph sz="half" idx="4294967295"/>
          </p:nvPr>
        </p:nvSpPr>
        <p:spPr>
          <a:xfrm>
            <a:off x="457200" y="5669280"/>
            <a:ext cx="8229600" cy="609600"/>
          </a:xfrm>
        </p:spPr>
        <p:txBody>
          <a:bodyPr>
            <a:noAutofit/>
          </a:bodyPr>
          <a:lstStyle/>
          <a:p>
            <a:pPr marL="0" indent="0">
              <a:buNone/>
            </a:pPr>
            <a:r>
              <a:rPr lang="en-US" sz="1000" b="1" dirty="0"/>
              <a:t>Source: </a:t>
            </a:r>
            <a:r>
              <a:rPr lang="en-US" sz="1000" dirty="0"/>
              <a:t>Centers for Disease Control and Prevention, National Center for Health Statistics and National Center for Immunization and Respiratory Diseases, National Immunization Survey, 2008-2012. </a:t>
            </a:r>
            <a:endParaRPr lang="en-US" sz="1000" dirty="0" smtClean="0"/>
          </a:p>
          <a:p>
            <a:pPr marL="0" indent="0">
              <a:spcBef>
                <a:spcPts val="0"/>
              </a:spcBef>
              <a:buNone/>
            </a:pPr>
            <a:r>
              <a:rPr lang="en-US" sz="1000" b="1" dirty="0" smtClean="0"/>
              <a:t>Note: </a:t>
            </a:r>
            <a:r>
              <a:rPr lang="en-US" sz="1000" dirty="0" smtClean="0"/>
              <a:t>White and Black are non-Hispanic. Hispanic includes all races.</a:t>
            </a:r>
            <a:endParaRPr lang="en-US" sz="1000" b="1" dirty="0"/>
          </a:p>
        </p:txBody>
      </p:sp>
      <p:graphicFrame>
        <p:nvGraphicFramePr>
          <p:cNvPr id="5" name="Chart 4"/>
          <p:cNvGraphicFramePr/>
          <p:nvPr>
            <p:extLst>
              <p:ext uri="{D42A27DB-BD31-4B8C-83A1-F6EECF244321}">
                <p14:modId xmlns:p14="http://schemas.microsoft.com/office/powerpoint/2010/main" val="978685300"/>
              </p:ext>
            </p:extLst>
          </p:nvPr>
        </p:nvGraphicFramePr>
        <p:xfrm>
          <a:off x="4572000" y="1463040"/>
          <a:ext cx="4114800" cy="41148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p:cNvGraphicFramePr/>
          <p:nvPr>
            <p:extLst>
              <p:ext uri="{D42A27DB-BD31-4B8C-83A1-F6EECF244321}">
                <p14:modId xmlns:p14="http://schemas.microsoft.com/office/powerpoint/2010/main" val="2525494848"/>
              </p:ext>
            </p:extLst>
          </p:nvPr>
        </p:nvGraphicFramePr>
        <p:xfrm>
          <a:off x="457200" y="1463040"/>
          <a:ext cx="4114800" cy="41148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4075968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Adolescents ages 13-17 years who ever received at least 1 dose of the meningococcal vaccine, by State quartiles, 2013 </a:t>
            </a:r>
            <a:endParaRPr lang="en-US" sz="2000" dirty="0"/>
          </a:p>
        </p:txBody>
      </p:sp>
      <p:sp>
        <p:nvSpPr>
          <p:cNvPr id="3" name="Rectangle 2"/>
          <p:cNvSpPr/>
          <p:nvPr/>
        </p:nvSpPr>
        <p:spPr>
          <a:xfrm>
            <a:off x="457200" y="6217920"/>
            <a:ext cx="8229600" cy="400110"/>
          </a:xfrm>
          <a:prstGeom prst="rect">
            <a:avLst/>
          </a:prstGeom>
        </p:spPr>
        <p:txBody>
          <a:bodyPr wrap="square">
            <a:spAutoFit/>
          </a:bodyPr>
          <a:lstStyle/>
          <a:p>
            <a:r>
              <a:rPr lang="en-US" sz="1000" b="1" dirty="0" smtClean="0"/>
              <a:t>Source: </a:t>
            </a:r>
            <a:r>
              <a:rPr lang="en-US" sz="1000" dirty="0" smtClean="0"/>
              <a:t>National Immunization Survey-Teen, United States, 2013. </a:t>
            </a:r>
            <a:r>
              <a:rPr lang="en-US" sz="1000" dirty="0">
                <a:hlinkClick r:id="rId3"/>
              </a:rPr>
              <a:t>http://www.cdc.gov/vaccines/imz-managers/coverage/nis/teen/data/tables-2013.html</a:t>
            </a:r>
            <a:r>
              <a:rPr lang="en-US" sz="1000" dirty="0" smtClean="0"/>
              <a:t> </a:t>
            </a:r>
            <a:endParaRPr lang="en-US" sz="1000" dirty="0"/>
          </a:p>
        </p:txBody>
      </p:sp>
      <p:pic>
        <p:nvPicPr>
          <p:cNvPr id="3074" name="Picture 2" descr="\\cdc.gov\private\L722\fpa8\CHIPRA paper\Chartbook2015\pictures\Meningitis vaccination.gif"/>
          <p:cNvPicPr>
            <a:picLocks noChangeAspect="1" noChangeArrowheads="1"/>
          </p:cNvPicPr>
          <p:nvPr/>
        </p:nvPicPr>
        <p:blipFill rotWithShape="1">
          <a:blip r:embed="rId4">
            <a:extLst>
              <a:ext uri="{28A0092B-C50C-407E-A947-70E740481C1C}">
                <a14:useLocalDpi xmlns:a14="http://schemas.microsoft.com/office/drawing/2010/main" val="0"/>
              </a:ext>
            </a:extLst>
          </a:blip>
          <a:srcRect t="5065" b="8973"/>
          <a:stretch/>
        </p:blipFill>
        <p:spPr bwMode="auto">
          <a:xfrm>
            <a:off x="1371600" y="1371600"/>
            <a:ext cx="6400800" cy="412667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71600" y="5498275"/>
            <a:ext cx="6400800" cy="563650"/>
          </a:xfrm>
          <a:prstGeom prst="rect">
            <a:avLst/>
          </a:prstGeom>
        </p:spPr>
      </p:pic>
    </p:spTree>
    <p:extLst>
      <p:ext uri="{BB962C8B-B14F-4D97-AF65-F5344CB8AC3E}">
        <p14:creationId xmlns:p14="http://schemas.microsoft.com/office/powerpoint/2010/main" val="20659666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Maternal and Child Health Care Measures</a:t>
            </a:r>
            <a:endParaRPr lang="en-US" dirty="0"/>
          </a:p>
        </p:txBody>
      </p:sp>
      <p:sp>
        <p:nvSpPr>
          <p:cNvPr id="3" name="Content Placeholder 2"/>
          <p:cNvSpPr>
            <a:spLocks noGrp="1"/>
          </p:cNvSpPr>
          <p:nvPr>
            <p:ph idx="1"/>
          </p:nvPr>
        </p:nvSpPr>
        <p:spPr/>
        <p:txBody>
          <a:bodyPr>
            <a:normAutofit lnSpcReduction="10000"/>
          </a:bodyPr>
          <a:lstStyle/>
          <a:p>
            <a:pPr lvl="0"/>
            <a:r>
              <a:rPr lang="en-US" dirty="0" smtClean="0"/>
              <a:t>Access</a:t>
            </a:r>
          </a:p>
          <a:p>
            <a:pPr lvl="1"/>
            <a:r>
              <a:rPr lang="en-US" dirty="0" smtClean="0"/>
              <a:t>Periods of </a:t>
            </a:r>
            <a:r>
              <a:rPr lang="en-US" dirty="0" err="1" smtClean="0"/>
              <a:t>uninsurance</a:t>
            </a:r>
            <a:endParaRPr lang="en-US" dirty="0" smtClean="0"/>
          </a:p>
          <a:p>
            <a:pPr lvl="0"/>
            <a:r>
              <a:rPr lang="en-US" dirty="0" smtClean="0"/>
              <a:t>Effectiveness</a:t>
            </a:r>
          </a:p>
          <a:p>
            <a:pPr lvl="1"/>
            <a:r>
              <a:rPr lang="en-US" dirty="0" smtClean="0"/>
              <a:t>Prenatal care</a:t>
            </a:r>
          </a:p>
          <a:p>
            <a:pPr lvl="1"/>
            <a:r>
              <a:rPr lang="en-US" dirty="0" smtClean="0"/>
              <a:t>Receipt of recommended immunizations by young children </a:t>
            </a:r>
          </a:p>
          <a:p>
            <a:pPr lvl="1"/>
            <a:r>
              <a:rPr lang="en-US" dirty="0" smtClean="0"/>
              <a:t>Children’s vision screening </a:t>
            </a:r>
          </a:p>
          <a:p>
            <a:pPr lvl="1"/>
            <a:r>
              <a:rPr lang="en-US" dirty="0" smtClean="0"/>
              <a:t>Well-child visits in the last year</a:t>
            </a:r>
          </a:p>
          <a:p>
            <a:pPr lvl="1"/>
            <a:r>
              <a:rPr lang="en-US" dirty="0" smtClean="0"/>
              <a:t>Receipt of meningococcal vaccine by adolescents</a:t>
            </a:r>
          </a:p>
          <a:p>
            <a:pPr lvl="1"/>
            <a:r>
              <a:rPr lang="en-US" dirty="0" smtClean="0"/>
              <a:t>Receipt of human papillomavirus (HPV) vaccination by adolescents</a:t>
            </a:r>
          </a:p>
        </p:txBody>
      </p:sp>
    </p:spTree>
    <p:extLst>
      <p:ext uri="{BB962C8B-B14F-4D97-AF65-F5344CB8AC3E}">
        <p14:creationId xmlns:p14="http://schemas.microsoft.com/office/powerpoint/2010/main" val="51580732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sz="half" idx="1"/>
            <p:extLst>
              <p:ext uri="{D42A27DB-BD31-4B8C-83A1-F6EECF244321}">
                <p14:modId xmlns:p14="http://schemas.microsoft.com/office/powerpoint/2010/main" val="26186930"/>
              </p:ext>
            </p:extLst>
          </p:nvPr>
        </p:nvGraphicFramePr>
        <p:xfrm>
          <a:off x="457200" y="1463040"/>
          <a:ext cx="8229600" cy="3657599"/>
        </p:xfrm>
        <a:graphic>
          <a:graphicData uri="http://schemas.openxmlformats.org/drawingml/2006/chart">
            <c:chart xmlns:c="http://schemas.openxmlformats.org/drawingml/2006/chart" xmlns:r="http://schemas.openxmlformats.org/officeDocument/2006/relationships" r:id="rId3"/>
          </a:graphicData>
        </a:graphic>
      </p:graphicFrame>
      <p:sp>
        <p:nvSpPr>
          <p:cNvPr id="6" name="Title 5"/>
          <p:cNvSpPr>
            <a:spLocks noGrp="1"/>
          </p:cNvSpPr>
          <p:nvPr>
            <p:ph type="title"/>
          </p:nvPr>
        </p:nvSpPr>
        <p:spPr>
          <a:xfrm>
            <a:off x="1600200" y="274638"/>
            <a:ext cx="7086600" cy="868362"/>
          </a:xfrm>
        </p:spPr>
        <p:txBody>
          <a:bodyPr>
            <a:noAutofit/>
          </a:bodyPr>
          <a:lstStyle/>
          <a:p>
            <a:r>
              <a:rPr lang="en-US" sz="2000" dirty="0" smtClean="0"/>
              <a:t>Adolescents </a:t>
            </a:r>
            <a:r>
              <a:rPr lang="en-US" sz="2000" dirty="0"/>
              <a:t>ages 13-17 </a:t>
            </a:r>
            <a:r>
              <a:rPr lang="en-US" sz="2000" dirty="0" smtClean="0"/>
              <a:t>years who ever received at least 1 dose </a:t>
            </a:r>
            <a:r>
              <a:rPr lang="en-US" sz="2000" dirty="0"/>
              <a:t>of </a:t>
            </a:r>
            <a:r>
              <a:rPr lang="en-US" sz="2000" dirty="0" smtClean="0"/>
              <a:t>the meningococcal vaccine, </a:t>
            </a:r>
            <a:r>
              <a:rPr lang="en-US" sz="2000" dirty="0"/>
              <a:t>by </a:t>
            </a:r>
            <a:r>
              <a:rPr lang="en-US" sz="2000" dirty="0" smtClean="0"/>
              <a:t>race/ethnicity, 2013</a:t>
            </a:r>
            <a:endParaRPr lang="en-US" sz="2000" dirty="0"/>
          </a:p>
        </p:txBody>
      </p:sp>
      <p:sp>
        <p:nvSpPr>
          <p:cNvPr id="2" name="Rectangle 1"/>
          <p:cNvSpPr/>
          <p:nvPr/>
        </p:nvSpPr>
        <p:spPr>
          <a:xfrm>
            <a:off x="457200" y="5120640"/>
            <a:ext cx="8229600" cy="646331"/>
          </a:xfrm>
          <a:prstGeom prst="rect">
            <a:avLst/>
          </a:prstGeom>
        </p:spPr>
        <p:txBody>
          <a:bodyPr wrap="square">
            <a:spAutoFit/>
          </a:bodyPr>
          <a:lstStyle/>
          <a:p>
            <a:r>
              <a:rPr lang="en-US" sz="1200" b="1" dirty="0" smtClean="0"/>
              <a:t>Key: </a:t>
            </a:r>
            <a:r>
              <a:rPr lang="en-US" sz="1200" dirty="0" smtClean="0"/>
              <a:t>AI/AN = American Indian or Alaska Native.</a:t>
            </a:r>
            <a:endParaRPr lang="en-US" sz="1200" b="1" dirty="0" smtClean="0"/>
          </a:p>
          <a:p>
            <a:r>
              <a:rPr lang="en-US" sz="1200" b="1" dirty="0" smtClean="0"/>
              <a:t>Source: </a:t>
            </a:r>
            <a:r>
              <a:rPr lang="en-US" sz="1200" dirty="0" smtClean="0"/>
              <a:t>National </a:t>
            </a:r>
            <a:r>
              <a:rPr lang="en-US" sz="1200" dirty="0"/>
              <a:t>Immunization Survey-Teen, United States, </a:t>
            </a:r>
            <a:r>
              <a:rPr lang="en-US" sz="1200" dirty="0" smtClean="0"/>
              <a:t>2013. </a:t>
            </a:r>
            <a:r>
              <a:rPr lang="en-US" sz="1200" dirty="0" smtClean="0">
                <a:hlinkClick r:id="rId4"/>
              </a:rPr>
              <a:t>http</a:t>
            </a:r>
            <a:r>
              <a:rPr lang="en-US" sz="1200" dirty="0">
                <a:hlinkClick r:id="rId4"/>
              </a:rPr>
              <a:t>://</a:t>
            </a:r>
            <a:r>
              <a:rPr lang="en-US" sz="1200" dirty="0" smtClean="0">
                <a:hlinkClick r:id="rId4"/>
              </a:rPr>
              <a:t>www.cdc.gov/vaccines/imz-managers/</a:t>
            </a:r>
          </a:p>
          <a:p>
            <a:r>
              <a:rPr lang="en-US" sz="1200" dirty="0" smtClean="0">
                <a:hlinkClick r:id="rId4"/>
              </a:rPr>
              <a:t>coverage/</a:t>
            </a:r>
            <a:r>
              <a:rPr lang="en-US" sz="1200" dirty="0" err="1" smtClean="0">
                <a:hlinkClick r:id="rId4"/>
              </a:rPr>
              <a:t>nis</a:t>
            </a:r>
            <a:r>
              <a:rPr lang="en-US" sz="1200" dirty="0" smtClean="0">
                <a:hlinkClick r:id="rId4"/>
              </a:rPr>
              <a:t>/teen/data/tables-2013.html</a:t>
            </a:r>
            <a:r>
              <a:rPr lang="en-US" sz="1200" dirty="0" smtClean="0"/>
              <a:t> </a:t>
            </a:r>
            <a:endParaRPr lang="en-US" sz="1200" dirty="0"/>
          </a:p>
        </p:txBody>
      </p:sp>
    </p:spTree>
    <p:extLst>
      <p:ext uri="{BB962C8B-B14F-4D97-AF65-F5344CB8AC3E}">
        <p14:creationId xmlns:p14="http://schemas.microsoft.com/office/powerpoint/2010/main" val="49075912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Human Papillomavirus Vaccination Coverage for Adolescents</a:t>
            </a:r>
            <a:endParaRPr lang="en-US" dirty="0"/>
          </a:p>
        </p:txBody>
      </p:sp>
      <p:sp>
        <p:nvSpPr>
          <p:cNvPr id="3" name="Content Placeholder 2"/>
          <p:cNvSpPr>
            <a:spLocks noGrp="1"/>
          </p:cNvSpPr>
          <p:nvPr>
            <p:ph idx="1"/>
          </p:nvPr>
        </p:nvSpPr>
        <p:spPr>
          <a:xfrm>
            <a:off x="457200" y="1600200"/>
            <a:ext cx="8229600" cy="4648200"/>
          </a:xfrm>
        </p:spPr>
        <p:txBody>
          <a:bodyPr>
            <a:normAutofit fontScale="85000" lnSpcReduction="10000"/>
          </a:bodyPr>
          <a:lstStyle/>
          <a:p>
            <a:pPr>
              <a:lnSpc>
                <a:spcPct val="120000"/>
              </a:lnSpc>
              <a:spcBef>
                <a:spcPts val="0"/>
              </a:spcBef>
            </a:pPr>
            <a:r>
              <a:rPr lang="en-US" dirty="0" smtClean="0"/>
              <a:t>Licensed HPV vaccine available since 2006</a:t>
            </a:r>
          </a:p>
          <a:p>
            <a:pPr>
              <a:lnSpc>
                <a:spcPct val="120000"/>
              </a:lnSpc>
              <a:spcBef>
                <a:spcPts val="0"/>
              </a:spcBef>
            </a:pPr>
            <a:r>
              <a:rPr lang="en-US" dirty="0" smtClean="0"/>
              <a:t>Recommended by the Advisory Committee on Immunization Practices (ACIP) for routine vaccination of adolescent girls at age 11 or 12 years</a:t>
            </a:r>
            <a:r>
              <a:rPr lang="en-US" baseline="30000" dirty="0" smtClean="0"/>
              <a:t>14,15</a:t>
            </a:r>
            <a:r>
              <a:rPr lang="en-US" dirty="0" smtClean="0"/>
              <a:t> </a:t>
            </a:r>
          </a:p>
          <a:p>
            <a:pPr>
              <a:lnSpc>
                <a:spcPct val="120000"/>
              </a:lnSpc>
              <a:spcBef>
                <a:spcPts val="0"/>
              </a:spcBef>
            </a:pPr>
            <a:r>
              <a:rPr lang="en-US" dirty="0" err="1" smtClean="0"/>
              <a:t>Quadrivalent</a:t>
            </a:r>
            <a:r>
              <a:rPr lang="en-US" dirty="0" smtClean="0"/>
              <a:t> HPV (HPV4) recommended by ACIP in 2011 for routine vaccination of adolescent boys at age 11 or 12 years</a:t>
            </a:r>
            <a:r>
              <a:rPr lang="en-US" baseline="30000" dirty="0" smtClean="0"/>
              <a:t>16</a:t>
            </a:r>
            <a:r>
              <a:rPr lang="en-US" dirty="0" smtClean="0"/>
              <a:t> </a:t>
            </a:r>
          </a:p>
          <a:p>
            <a:pPr>
              <a:lnSpc>
                <a:spcPct val="120000"/>
              </a:lnSpc>
              <a:spcBef>
                <a:spcPts val="0"/>
              </a:spcBef>
            </a:pPr>
            <a:r>
              <a:rPr lang="en-US" dirty="0" smtClean="0"/>
              <a:t>Can be safely co-administered with other routinely recommended vaccines; administration of all age-appropriate vaccines during a single visit recommended by ACIP</a:t>
            </a:r>
            <a:r>
              <a:rPr lang="en-US" baseline="30000" dirty="0" smtClean="0"/>
              <a:t>17</a:t>
            </a:r>
            <a:r>
              <a:rPr lang="en-US" dirty="0" smtClean="0"/>
              <a:t> </a:t>
            </a:r>
          </a:p>
          <a:p>
            <a:endParaRPr lang="en-US" dirty="0" smtClean="0"/>
          </a:p>
          <a:p>
            <a:endParaRPr lang="en-US" dirty="0"/>
          </a:p>
        </p:txBody>
      </p:sp>
    </p:spTree>
    <p:extLst>
      <p:ext uri="{BB962C8B-B14F-4D97-AF65-F5344CB8AC3E}">
        <p14:creationId xmlns:p14="http://schemas.microsoft.com/office/powerpoint/2010/main" val="121772695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Adolescents ages 13-15 years who received 3 or more doses of human papillomavirus vaccine, by race/</a:t>
            </a:r>
            <a:br>
              <a:rPr lang="en-US" sz="2000" dirty="0" smtClean="0"/>
            </a:br>
            <a:r>
              <a:rPr lang="en-US" sz="2000" dirty="0" smtClean="0"/>
              <a:t>ethnicity, stratified by sex, 2012</a:t>
            </a:r>
            <a:endParaRPr lang="en-US" sz="2000" dirty="0"/>
          </a:p>
        </p:txBody>
      </p:sp>
      <p:graphicFrame>
        <p:nvGraphicFramePr>
          <p:cNvPr id="6" name="Chart 5"/>
          <p:cNvGraphicFramePr/>
          <p:nvPr>
            <p:extLst>
              <p:ext uri="{D42A27DB-BD31-4B8C-83A1-F6EECF244321}">
                <p14:modId xmlns:p14="http://schemas.microsoft.com/office/powerpoint/2010/main" val="3679949477"/>
              </p:ext>
            </p:extLst>
          </p:nvPr>
        </p:nvGraphicFramePr>
        <p:xfrm>
          <a:off x="457200" y="1463040"/>
          <a:ext cx="8229600" cy="3962400"/>
        </p:xfrm>
        <a:graphic>
          <a:graphicData uri="http://schemas.openxmlformats.org/drawingml/2006/chart">
            <c:chart xmlns:c="http://schemas.openxmlformats.org/drawingml/2006/chart" xmlns:r="http://schemas.openxmlformats.org/officeDocument/2006/relationships" r:id="rId3"/>
          </a:graphicData>
        </a:graphic>
      </p:graphicFrame>
      <p:sp>
        <p:nvSpPr>
          <p:cNvPr id="3" name="Rectangle 2"/>
          <p:cNvSpPr/>
          <p:nvPr/>
        </p:nvSpPr>
        <p:spPr>
          <a:xfrm>
            <a:off x="457200" y="5394960"/>
            <a:ext cx="8229600" cy="553998"/>
          </a:xfrm>
          <a:prstGeom prst="rect">
            <a:avLst/>
          </a:prstGeom>
        </p:spPr>
        <p:txBody>
          <a:bodyPr wrap="square">
            <a:spAutoFit/>
          </a:bodyPr>
          <a:lstStyle/>
          <a:p>
            <a:r>
              <a:rPr lang="en-US" sz="1000" b="1" dirty="0"/>
              <a:t>Source: </a:t>
            </a:r>
            <a:r>
              <a:rPr lang="en-US" sz="1000" dirty="0"/>
              <a:t>National Immunization Survey-Teen, United States, </a:t>
            </a:r>
            <a:r>
              <a:rPr lang="en-US" sz="1000" dirty="0" smtClean="0"/>
              <a:t>2013. </a:t>
            </a:r>
            <a:r>
              <a:rPr lang="en-US" sz="1000" dirty="0" smtClean="0">
                <a:hlinkClick r:id="rId4"/>
              </a:rPr>
              <a:t>http</a:t>
            </a:r>
            <a:r>
              <a:rPr lang="en-US" sz="1000" dirty="0">
                <a:hlinkClick r:id="rId4"/>
              </a:rPr>
              <a:t>://</a:t>
            </a:r>
            <a:r>
              <a:rPr lang="en-US" sz="1000" dirty="0" smtClean="0">
                <a:hlinkClick r:id="rId4"/>
              </a:rPr>
              <a:t>www.cdc.gov/vaccines/imz-managers/coverage/nis/teen/data/tables-2013.html</a:t>
            </a:r>
            <a:r>
              <a:rPr lang="en-US" sz="1000" dirty="0" smtClean="0"/>
              <a:t> </a:t>
            </a:r>
          </a:p>
          <a:p>
            <a:r>
              <a:rPr lang="en-US" sz="1000" b="1" dirty="0" smtClean="0"/>
              <a:t>Note: </a:t>
            </a:r>
            <a:r>
              <a:rPr lang="en-US" sz="1000" dirty="0" smtClean="0"/>
              <a:t>White and Black are non-Hispanic. Hispanic includes all races.</a:t>
            </a:r>
            <a:endParaRPr lang="en-US" sz="1000" b="1" dirty="0"/>
          </a:p>
        </p:txBody>
      </p:sp>
    </p:spTree>
    <p:extLst>
      <p:ext uri="{BB962C8B-B14F-4D97-AF65-F5344CB8AC3E}">
        <p14:creationId xmlns:p14="http://schemas.microsoft.com/office/powerpoint/2010/main" val="367042062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sz="2200" dirty="0" smtClean="0"/>
              <a:t>Adolescents ages 16-17 years who received 3 or more doses of human papillomavirus vaccine, by family income, stratified by sex, 2012</a:t>
            </a:r>
            <a:br>
              <a:rPr lang="en-US" sz="2200" dirty="0" smtClean="0"/>
            </a:br>
            <a:endParaRPr lang="en-US" sz="2200" dirty="0"/>
          </a:p>
        </p:txBody>
      </p:sp>
      <p:sp>
        <p:nvSpPr>
          <p:cNvPr id="3" name="Rectangle 2"/>
          <p:cNvSpPr/>
          <p:nvPr/>
        </p:nvSpPr>
        <p:spPr>
          <a:xfrm>
            <a:off x="457200" y="5486400"/>
            <a:ext cx="8229600" cy="400110"/>
          </a:xfrm>
          <a:prstGeom prst="rect">
            <a:avLst/>
          </a:prstGeom>
        </p:spPr>
        <p:txBody>
          <a:bodyPr wrap="square">
            <a:spAutoFit/>
          </a:bodyPr>
          <a:lstStyle/>
          <a:p>
            <a:r>
              <a:rPr lang="en-US" sz="1000" b="1" dirty="0"/>
              <a:t>Source: </a:t>
            </a:r>
            <a:r>
              <a:rPr lang="en-US" sz="1000" dirty="0"/>
              <a:t>National Immunization Survey-Teen, United States, 2013. </a:t>
            </a:r>
            <a:r>
              <a:rPr lang="en-US" sz="1000" dirty="0">
                <a:hlinkClick r:id="rId3"/>
              </a:rPr>
              <a:t>http://www.cdc.gov/vaccines/imz-managers/coverage/nis/teen/data/tables-2013.html</a:t>
            </a:r>
            <a:r>
              <a:rPr lang="en-US" sz="1000" dirty="0"/>
              <a:t> </a:t>
            </a:r>
          </a:p>
        </p:txBody>
      </p:sp>
      <p:graphicFrame>
        <p:nvGraphicFramePr>
          <p:cNvPr id="8" name="Chart 7"/>
          <p:cNvGraphicFramePr/>
          <p:nvPr>
            <p:extLst>
              <p:ext uri="{D42A27DB-BD31-4B8C-83A1-F6EECF244321}">
                <p14:modId xmlns:p14="http://schemas.microsoft.com/office/powerpoint/2010/main" val="2735072735"/>
              </p:ext>
            </p:extLst>
          </p:nvPr>
        </p:nvGraphicFramePr>
        <p:xfrm>
          <a:off x="457200" y="1463040"/>
          <a:ext cx="8229600" cy="41148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73026327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600200" y="274638"/>
            <a:ext cx="7086600" cy="1020762"/>
          </a:xfrm>
        </p:spPr>
        <p:txBody>
          <a:bodyPr>
            <a:noAutofit/>
          </a:bodyPr>
          <a:lstStyle/>
          <a:p>
            <a:r>
              <a:rPr lang="en-US" dirty="0" smtClean="0"/>
              <a:t>Person-Centered Care</a:t>
            </a:r>
            <a:endParaRPr lang="en-US" dirty="0"/>
          </a:p>
        </p:txBody>
      </p:sp>
      <p:sp>
        <p:nvSpPr>
          <p:cNvPr id="8" name="Content Placeholder 7"/>
          <p:cNvSpPr>
            <a:spLocks noGrp="1"/>
          </p:cNvSpPr>
          <p:nvPr>
            <p:ph idx="1"/>
          </p:nvPr>
        </p:nvSpPr>
        <p:spPr/>
        <p:txBody>
          <a:bodyPr>
            <a:normAutofit/>
          </a:bodyPr>
          <a:lstStyle/>
          <a:p>
            <a:pPr lvl="0"/>
            <a:r>
              <a:rPr lang="en-US" dirty="0"/>
              <a:t>Person-centered care has taken a major place in quality measurement and improvement in the United States and </a:t>
            </a:r>
            <a:r>
              <a:rPr lang="en-US" dirty="0" smtClean="0"/>
              <a:t>elsewhere.</a:t>
            </a:r>
            <a:r>
              <a:rPr lang="en-US" baseline="30000" dirty="0" smtClean="0"/>
              <a:t>18-21</a:t>
            </a:r>
          </a:p>
          <a:p>
            <a:pPr lvl="0"/>
            <a:r>
              <a:rPr lang="en-US" dirty="0" smtClean="0"/>
              <a:t>Good </a:t>
            </a:r>
            <a:r>
              <a:rPr lang="en-US" dirty="0"/>
              <a:t>communication and demonstrations of respect are two critical aspects of person-centered </a:t>
            </a:r>
            <a:r>
              <a:rPr lang="en-US" dirty="0" smtClean="0"/>
              <a:t>care.</a:t>
            </a:r>
            <a:r>
              <a:rPr lang="en-US" baseline="30000" dirty="0" smtClean="0"/>
              <a:t>22,23</a:t>
            </a:r>
            <a:endParaRPr lang="en-US" dirty="0" smtClean="0"/>
          </a:p>
          <a:p>
            <a:endParaRPr lang="en-US" dirty="0"/>
          </a:p>
        </p:txBody>
      </p:sp>
    </p:spTree>
    <p:extLst>
      <p:ext uri="{BB962C8B-B14F-4D97-AF65-F5344CB8AC3E}">
        <p14:creationId xmlns:p14="http://schemas.microsoft.com/office/powerpoint/2010/main" val="244136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304800"/>
            <a:ext cx="7315200" cy="868362"/>
          </a:xfrm>
        </p:spPr>
        <p:txBody>
          <a:bodyPr>
            <a:noAutofit/>
          </a:bodyPr>
          <a:lstStyle/>
          <a:p>
            <a:r>
              <a:rPr lang="en-US" sz="1800" dirty="0" smtClean="0"/>
              <a:t>Children who had a doctor’s office or clinic visit in the last 12 months whose parents reported poor communication with health providers, by race/ethnicity and insurance status, 2002-2012</a:t>
            </a:r>
            <a:endParaRPr lang="en-US" sz="1800"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146765480"/>
              </p:ext>
            </p:extLst>
          </p:nvPr>
        </p:nvGraphicFramePr>
        <p:xfrm>
          <a:off x="457200" y="1554480"/>
          <a:ext cx="4114800" cy="429768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3" name="Content Placeholder 12"/>
          <p:cNvGraphicFramePr>
            <a:graphicFrameLocks noGrp="1"/>
          </p:cNvGraphicFramePr>
          <p:nvPr>
            <p:ph sz="half" idx="4294967295"/>
            <p:extLst>
              <p:ext uri="{D42A27DB-BD31-4B8C-83A1-F6EECF244321}">
                <p14:modId xmlns:p14="http://schemas.microsoft.com/office/powerpoint/2010/main" val="2992895288"/>
              </p:ext>
            </p:extLst>
          </p:nvPr>
        </p:nvGraphicFramePr>
        <p:xfrm>
          <a:off x="4572000" y="1554480"/>
          <a:ext cx="4114800" cy="4297680"/>
        </p:xfrm>
        <a:graphic>
          <a:graphicData uri="http://schemas.openxmlformats.org/drawingml/2006/chart">
            <c:chart xmlns:c="http://schemas.openxmlformats.org/drawingml/2006/chart" xmlns:r="http://schemas.openxmlformats.org/officeDocument/2006/relationships" r:id="rId4"/>
          </a:graphicData>
        </a:graphic>
      </p:graphicFrame>
      <p:sp>
        <p:nvSpPr>
          <p:cNvPr id="9" name="Rectangle 8"/>
          <p:cNvSpPr/>
          <p:nvPr/>
        </p:nvSpPr>
        <p:spPr>
          <a:xfrm>
            <a:off x="457200" y="6217920"/>
            <a:ext cx="6324600" cy="400110"/>
          </a:xfrm>
          <a:prstGeom prst="rect">
            <a:avLst/>
          </a:prstGeom>
        </p:spPr>
        <p:txBody>
          <a:bodyPr wrap="square">
            <a:spAutoFit/>
          </a:bodyPr>
          <a:lstStyle/>
          <a:p>
            <a:r>
              <a:rPr lang="en-US" sz="1000" b="1" dirty="0"/>
              <a:t>Source: </a:t>
            </a:r>
            <a:r>
              <a:rPr lang="en-US" sz="1000" dirty="0"/>
              <a:t>Agency for Healthcare Research and Quality</a:t>
            </a:r>
            <a:r>
              <a:rPr lang="en-US" sz="1000" dirty="0" smtClean="0"/>
              <a:t>, </a:t>
            </a:r>
            <a:r>
              <a:rPr lang="en-US" sz="1000" dirty="0"/>
              <a:t>Medical Expenditure Panel </a:t>
            </a:r>
            <a:r>
              <a:rPr lang="en-US" sz="1000" dirty="0" smtClean="0"/>
              <a:t>Survey, 2002-2012.</a:t>
            </a:r>
          </a:p>
          <a:p>
            <a:r>
              <a:rPr lang="en-US" sz="1000" b="1" dirty="0" smtClean="0"/>
              <a:t>Note:</a:t>
            </a:r>
            <a:r>
              <a:rPr lang="en-US" sz="1000" dirty="0" smtClean="0"/>
              <a:t> White and Black are non-Hispanic. Hispanic includes all races.</a:t>
            </a:r>
            <a:endParaRPr lang="en-US" sz="1000" dirty="0"/>
          </a:p>
        </p:txBody>
      </p:sp>
    </p:spTree>
    <p:extLst>
      <p:ext uri="{BB962C8B-B14F-4D97-AF65-F5344CB8AC3E}">
        <p14:creationId xmlns:p14="http://schemas.microsoft.com/office/powerpoint/2010/main" val="330913009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Patient Safety: Birth Trauma</a:t>
            </a:r>
            <a:endParaRPr lang="en-US" dirty="0"/>
          </a:p>
        </p:txBody>
      </p:sp>
      <p:sp>
        <p:nvSpPr>
          <p:cNvPr id="3" name="Content Placeholder 2"/>
          <p:cNvSpPr>
            <a:spLocks noGrp="1"/>
          </p:cNvSpPr>
          <p:nvPr>
            <p:ph idx="1"/>
          </p:nvPr>
        </p:nvSpPr>
        <p:spPr/>
        <p:txBody>
          <a:bodyPr>
            <a:normAutofit lnSpcReduction="10000"/>
          </a:bodyPr>
          <a:lstStyle/>
          <a:p>
            <a:r>
              <a:rPr lang="en-US" dirty="0" smtClean="0"/>
              <a:t>Cases included in birth trauma measure:</a:t>
            </a:r>
          </a:p>
          <a:p>
            <a:pPr lvl="1"/>
            <a:r>
              <a:rPr lang="en-US" dirty="0" smtClean="0"/>
              <a:t>Hemorrhage below the scalp, </a:t>
            </a:r>
          </a:p>
          <a:p>
            <a:pPr lvl="1"/>
            <a:r>
              <a:rPr lang="en-US" dirty="0" smtClean="0"/>
              <a:t>Cerebral hemorrhage at birth,</a:t>
            </a:r>
          </a:p>
          <a:p>
            <a:pPr lvl="1"/>
            <a:r>
              <a:rPr lang="en-US" dirty="0" smtClean="0"/>
              <a:t>Spinal cord injury at birth, </a:t>
            </a:r>
          </a:p>
          <a:p>
            <a:pPr lvl="1"/>
            <a:r>
              <a:rPr lang="en-US" dirty="0" smtClean="0"/>
              <a:t>Facial nerve injury at birth, </a:t>
            </a:r>
          </a:p>
          <a:p>
            <a:pPr lvl="1"/>
            <a:r>
              <a:rPr lang="en-US" dirty="0"/>
              <a:t>Bone injury not elsewhere classified at birth, </a:t>
            </a:r>
          </a:p>
          <a:p>
            <a:pPr lvl="1"/>
            <a:r>
              <a:rPr lang="en-US" dirty="0" smtClean="0"/>
              <a:t>Nerve injury not elsewhere classified at birth, and </a:t>
            </a:r>
          </a:p>
          <a:p>
            <a:pPr lvl="1"/>
            <a:r>
              <a:rPr lang="en-US" dirty="0" smtClean="0"/>
              <a:t>Birth trauma not elsewhere classified.</a:t>
            </a:r>
            <a:r>
              <a:rPr lang="en-US" baseline="30000" dirty="0" smtClean="0"/>
              <a:t>24</a:t>
            </a:r>
            <a:endParaRPr lang="en-US" dirty="0" smtClean="0"/>
          </a:p>
          <a:p>
            <a:r>
              <a:rPr lang="en-US" dirty="0" smtClean="0"/>
              <a:t>Many of these injuries to neonates may be preventable.</a:t>
            </a:r>
            <a:r>
              <a:rPr lang="en-US" baseline="30000" dirty="0" smtClean="0"/>
              <a:t>25</a:t>
            </a:r>
            <a:endParaRPr lang="en-US" dirty="0" smtClean="0"/>
          </a:p>
          <a:p>
            <a:endParaRPr lang="en-US" dirty="0" smtClean="0"/>
          </a:p>
          <a:p>
            <a:endParaRPr lang="en-US" dirty="0"/>
          </a:p>
        </p:txBody>
      </p:sp>
    </p:spTree>
    <p:extLst>
      <p:ext uri="{BB962C8B-B14F-4D97-AF65-F5344CB8AC3E}">
        <p14:creationId xmlns:p14="http://schemas.microsoft.com/office/powerpoint/2010/main" val="6512806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Birth trauma—injury to neonate per 1,000 live births, 2004-2012</a:t>
            </a:r>
            <a:endParaRPr lang="en-US" sz="2800" dirty="0"/>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1321319311"/>
              </p:ext>
            </p:extLst>
          </p:nvPr>
        </p:nvGraphicFramePr>
        <p:xfrm>
          <a:off x="457200" y="1554480"/>
          <a:ext cx="8229600" cy="3840480"/>
        </p:xfrm>
        <a:graphic>
          <a:graphicData uri="http://schemas.openxmlformats.org/drawingml/2006/chart">
            <c:chart xmlns:c="http://schemas.openxmlformats.org/drawingml/2006/chart" xmlns:r="http://schemas.openxmlformats.org/officeDocument/2006/relationships" r:id="rId3"/>
          </a:graphicData>
        </a:graphic>
      </p:graphicFrame>
      <p:sp>
        <p:nvSpPr>
          <p:cNvPr id="10" name="Rectangle 9"/>
          <p:cNvSpPr/>
          <p:nvPr/>
        </p:nvSpPr>
        <p:spPr>
          <a:xfrm>
            <a:off x="457200" y="5486400"/>
            <a:ext cx="8229600" cy="707886"/>
          </a:xfrm>
          <a:prstGeom prst="rect">
            <a:avLst/>
          </a:prstGeom>
        </p:spPr>
        <p:txBody>
          <a:bodyPr wrap="square">
            <a:spAutoFit/>
          </a:bodyPr>
          <a:lstStyle/>
          <a:p>
            <a:r>
              <a:rPr lang="en-US" sz="1000" b="1" dirty="0" smtClean="0"/>
              <a:t>Key: </a:t>
            </a:r>
            <a:r>
              <a:rPr lang="en-US" sz="1000" dirty="0" smtClean="0"/>
              <a:t>API = Asian or Pacific Islander.</a:t>
            </a:r>
            <a:endParaRPr lang="en-US" sz="1000" b="1" dirty="0" smtClean="0"/>
          </a:p>
          <a:p>
            <a:r>
              <a:rPr lang="en-US" sz="1000" b="1" dirty="0" smtClean="0"/>
              <a:t>Source</a:t>
            </a:r>
            <a:r>
              <a:rPr lang="en-US" sz="1000" b="1" dirty="0"/>
              <a:t>: </a:t>
            </a:r>
            <a:r>
              <a:rPr lang="en-US" sz="1000" dirty="0"/>
              <a:t>Agency for Healthcare Research and Quality (AHRQ), </a:t>
            </a:r>
            <a:r>
              <a:rPr lang="en-US" sz="1000" dirty="0" smtClean="0"/>
              <a:t>Healthcare </a:t>
            </a:r>
            <a:r>
              <a:rPr lang="en-US" sz="1000" dirty="0"/>
              <a:t>Cost and Utilization Project, State Inpatient Databases, disparities analysis file and AHRQ Quality Indicators, modified version of 4.1</a:t>
            </a:r>
            <a:r>
              <a:rPr lang="en-US" sz="1000" dirty="0" smtClean="0"/>
              <a:t>.</a:t>
            </a:r>
          </a:p>
          <a:p>
            <a:r>
              <a:rPr lang="en-US" sz="1000" b="1" dirty="0" smtClean="0"/>
              <a:t>Note: </a:t>
            </a:r>
            <a:r>
              <a:rPr lang="en-US" sz="1000" dirty="0" smtClean="0"/>
              <a:t>White, Black, and API are non-Hispanic. Hispanic includes all races.</a:t>
            </a:r>
            <a:endParaRPr lang="en-US" sz="1000" b="1" dirty="0"/>
          </a:p>
        </p:txBody>
      </p:sp>
    </p:spTree>
    <p:extLst>
      <p:ext uri="{BB962C8B-B14F-4D97-AF65-F5344CB8AC3E}">
        <p14:creationId xmlns:p14="http://schemas.microsoft.com/office/powerpoint/2010/main" val="204360004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Care Coordination Measures</a:t>
            </a:r>
            <a:endParaRPr lang="en-US" dirty="0"/>
          </a:p>
        </p:txBody>
      </p:sp>
      <p:sp>
        <p:nvSpPr>
          <p:cNvPr id="3" name="Content Placeholder 2"/>
          <p:cNvSpPr>
            <a:spLocks noGrp="1"/>
          </p:cNvSpPr>
          <p:nvPr>
            <p:ph idx="1"/>
          </p:nvPr>
        </p:nvSpPr>
        <p:spPr/>
        <p:txBody>
          <a:bodyPr/>
          <a:lstStyle/>
          <a:p>
            <a:r>
              <a:rPr lang="en-US" dirty="0" smtClean="0"/>
              <a:t>Children and adolescents whose health provider usually asks about prescription medications and treatments from other doctors</a:t>
            </a:r>
          </a:p>
          <a:p>
            <a:r>
              <a:rPr lang="en-US" dirty="0" smtClean="0"/>
              <a:t>Emergency department (ED) visits with a principal diagnosis related to mental health, alcohol, or substance abuse </a:t>
            </a:r>
          </a:p>
          <a:p>
            <a:r>
              <a:rPr lang="en-US" dirty="0" smtClean="0"/>
              <a:t>ED visits for asthma </a:t>
            </a:r>
          </a:p>
          <a:p>
            <a:endParaRPr lang="en-US" dirty="0"/>
          </a:p>
        </p:txBody>
      </p:sp>
    </p:spTree>
    <p:extLst>
      <p:ext uri="{BB962C8B-B14F-4D97-AF65-F5344CB8AC3E}">
        <p14:creationId xmlns:p14="http://schemas.microsoft.com/office/powerpoint/2010/main" val="9347013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Autofit/>
          </a:bodyPr>
          <a:lstStyle/>
          <a:p>
            <a:r>
              <a:rPr lang="en-US" sz="2600" dirty="0" smtClean="0"/>
              <a:t>Communication About Prescription Medications and Treatments From Other Doctors</a:t>
            </a:r>
            <a:endParaRPr lang="en-US" sz="2600" dirty="0"/>
          </a:p>
        </p:txBody>
      </p:sp>
      <p:sp>
        <p:nvSpPr>
          <p:cNvPr id="8" name="Content Placeholder 7"/>
          <p:cNvSpPr>
            <a:spLocks noGrp="1"/>
          </p:cNvSpPr>
          <p:nvPr>
            <p:ph idx="1"/>
          </p:nvPr>
        </p:nvSpPr>
        <p:spPr>
          <a:xfrm>
            <a:off x="457200" y="1600200"/>
            <a:ext cx="8229600" cy="4953000"/>
          </a:xfrm>
        </p:spPr>
        <p:txBody>
          <a:bodyPr>
            <a:normAutofit fontScale="85000" lnSpcReduction="10000"/>
          </a:bodyPr>
          <a:lstStyle/>
          <a:p>
            <a:pPr>
              <a:lnSpc>
                <a:spcPct val="120000"/>
              </a:lnSpc>
              <a:spcBef>
                <a:spcPts val="0"/>
              </a:spcBef>
            </a:pPr>
            <a:r>
              <a:rPr lang="en-US" dirty="0"/>
              <a:t>Children </a:t>
            </a:r>
            <a:r>
              <a:rPr lang="en-US" dirty="0" smtClean="0"/>
              <a:t>are at risk for </a:t>
            </a:r>
            <a:r>
              <a:rPr lang="en-US" dirty="0"/>
              <a:t>medication </a:t>
            </a:r>
            <a:r>
              <a:rPr lang="en-US" dirty="0" smtClean="0"/>
              <a:t>errors, including those due to polypharmacy, for several reasons:</a:t>
            </a:r>
          </a:p>
          <a:p>
            <a:pPr lvl="1">
              <a:lnSpc>
                <a:spcPct val="120000"/>
              </a:lnSpc>
              <a:spcBef>
                <a:spcPts val="0"/>
              </a:spcBef>
            </a:pPr>
            <a:r>
              <a:rPr lang="en-US" dirty="0" smtClean="0"/>
              <a:t>Their </a:t>
            </a:r>
            <a:r>
              <a:rPr lang="en-US" dirty="0"/>
              <a:t>size and physiologic </a:t>
            </a:r>
            <a:r>
              <a:rPr lang="en-US" dirty="0" smtClean="0"/>
              <a:t>variability and</a:t>
            </a:r>
          </a:p>
          <a:p>
            <a:pPr lvl="1">
              <a:lnSpc>
                <a:spcPct val="120000"/>
              </a:lnSpc>
              <a:spcBef>
                <a:spcPts val="0"/>
              </a:spcBef>
            </a:pPr>
            <a:r>
              <a:rPr lang="en-US" dirty="0" smtClean="0"/>
              <a:t>Limited </a:t>
            </a:r>
            <a:r>
              <a:rPr lang="en-US" dirty="0"/>
              <a:t>communication </a:t>
            </a:r>
            <a:r>
              <a:rPr lang="en-US" dirty="0" smtClean="0"/>
              <a:t>ability </a:t>
            </a:r>
            <a:r>
              <a:rPr lang="en-US" dirty="0"/>
              <a:t>and other </a:t>
            </a:r>
            <a:r>
              <a:rPr lang="en-US" dirty="0" smtClean="0"/>
              <a:t>factors</a:t>
            </a:r>
            <a:r>
              <a:rPr lang="en-US" baseline="30000" dirty="0" smtClean="0"/>
              <a:t>26</a:t>
            </a:r>
            <a:r>
              <a:rPr lang="en-US" dirty="0" smtClean="0"/>
              <a:t> </a:t>
            </a:r>
            <a:endParaRPr lang="en-US" dirty="0"/>
          </a:p>
          <a:p>
            <a:pPr>
              <a:lnSpc>
                <a:spcPct val="120000"/>
              </a:lnSpc>
              <a:spcBef>
                <a:spcPts val="0"/>
              </a:spcBef>
            </a:pPr>
            <a:r>
              <a:rPr lang="en-US" dirty="0" smtClean="0"/>
              <a:t>Good medical practice includes asking patients about all their medications,</a:t>
            </a:r>
            <a:r>
              <a:rPr lang="en-US" baseline="30000" dirty="0" smtClean="0"/>
              <a:t>27</a:t>
            </a:r>
            <a:r>
              <a:rPr lang="en-US" dirty="0" smtClean="0"/>
              <a:t> which can prevent adverse events.</a:t>
            </a:r>
          </a:p>
          <a:p>
            <a:pPr>
              <a:lnSpc>
                <a:spcPct val="120000"/>
              </a:lnSpc>
              <a:spcBef>
                <a:spcPts val="0"/>
              </a:spcBef>
            </a:pPr>
            <a:r>
              <a:rPr lang="en-US" dirty="0" smtClean="0"/>
              <a:t>Patients are urged by the Food and Drug Administration and others to tell health care providers about all their medications.</a:t>
            </a:r>
            <a:r>
              <a:rPr lang="en-US" baseline="30000" dirty="0" smtClean="0"/>
              <a:t>28</a:t>
            </a:r>
          </a:p>
          <a:p>
            <a:pPr>
              <a:lnSpc>
                <a:spcPct val="120000"/>
              </a:lnSpc>
              <a:spcBef>
                <a:spcPts val="0"/>
              </a:spcBef>
            </a:pPr>
            <a:r>
              <a:rPr lang="en-US" dirty="0" smtClean="0"/>
              <a:t>Health care systems are trying strategies to better communicate with patients about medications other health care professionals give them.</a:t>
            </a:r>
            <a:r>
              <a:rPr lang="en-US" baseline="30000" dirty="0" smtClean="0"/>
              <a:t>29</a:t>
            </a:r>
            <a:endParaRPr lang="en-US" baseline="30000" dirty="0"/>
          </a:p>
        </p:txBody>
      </p:sp>
    </p:spTree>
    <p:extLst>
      <p:ext uri="{BB962C8B-B14F-4D97-AF65-F5344CB8AC3E}">
        <p14:creationId xmlns:p14="http://schemas.microsoft.com/office/powerpoint/2010/main" val="3096499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Maternal and Child Health Care Measures</a:t>
            </a:r>
            <a:endParaRPr lang="en-US" dirty="0"/>
          </a:p>
        </p:txBody>
      </p:sp>
      <p:sp>
        <p:nvSpPr>
          <p:cNvPr id="3" name="Content Placeholder 2"/>
          <p:cNvSpPr>
            <a:spLocks noGrp="1"/>
          </p:cNvSpPr>
          <p:nvPr>
            <p:ph idx="1"/>
          </p:nvPr>
        </p:nvSpPr>
        <p:spPr/>
        <p:txBody>
          <a:bodyPr>
            <a:normAutofit fontScale="92500" lnSpcReduction="20000"/>
          </a:bodyPr>
          <a:lstStyle/>
          <a:p>
            <a:pPr lvl="0"/>
            <a:r>
              <a:rPr lang="en-US" dirty="0" smtClean="0"/>
              <a:t>Person-Centered Care</a:t>
            </a:r>
          </a:p>
          <a:p>
            <a:pPr lvl="1"/>
            <a:r>
              <a:rPr lang="en-US" dirty="0" smtClean="0"/>
              <a:t>Children who had a doctor’s office or clinic visit in the last 12 months who reported poor communication with health providers</a:t>
            </a:r>
          </a:p>
          <a:p>
            <a:r>
              <a:rPr lang="en-US" dirty="0" smtClean="0"/>
              <a:t>Patient Safety </a:t>
            </a:r>
          </a:p>
          <a:p>
            <a:pPr lvl="1"/>
            <a:r>
              <a:rPr lang="en-US" dirty="0" smtClean="0"/>
              <a:t>Birth trauma—injury to neonates </a:t>
            </a:r>
          </a:p>
          <a:p>
            <a:r>
              <a:rPr lang="en-US" dirty="0" smtClean="0"/>
              <a:t>Care Coordination</a:t>
            </a:r>
          </a:p>
          <a:p>
            <a:pPr lvl="1"/>
            <a:r>
              <a:rPr lang="en-US" dirty="0" smtClean="0"/>
              <a:t>Children and adolescents whose health provider usually asks about prescription medications and treatments from other doctors</a:t>
            </a:r>
          </a:p>
          <a:p>
            <a:pPr lvl="1"/>
            <a:r>
              <a:rPr lang="en-US" dirty="0" smtClean="0"/>
              <a:t>Emergency department (ED) visits with a principal diagnosis related to mental health, alcohol, or substance abuse </a:t>
            </a:r>
          </a:p>
          <a:p>
            <a:pPr lvl="1"/>
            <a:r>
              <a:rPr lang="en-US" dirty="0" smtClean="0"/>
              <a:t>ED visits for asthma </a:t>
            </a:r>
          </a:p>
          <a:p>
            <a:endParaRPr lang="en-US" dirty="0" smtClean="0"/>
          </a:p>
        </p:txBody>
      </p:sp>
    </p:spTree>
    <p:extLst>
      <p:ext uri="{BB962C8B-B14F-4D97-AF65-F5344CB8AC3E}">
        <p14:creationId xmlns:p14="http://schemas.microsoft.com/office/powerpoint/2010/main" val="69331937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152400"/>
            <a:ext cx="7086600" cy="1143000"/>
          </a:xfrm>
        </p:spPr>
        <p:txBody>
          <a:bodyPr>
            <a:noAutofit/>
          </a:bodyPr>
          <a:lstStyle/>
          <a:p>
            <a:r>
              <a:rPr lang="en-US" sz="1800" dirty="0" smtClean="0"/>
              <a:t>Children and adolescents ages 0-17 years with a usual source of care whose health provider usually asks about prescription medications and treatments from other doctors, by race/ethnicity and income, 2012 </a:t>
            </a:r>
            <a:endParaRPr lang="en-US" sz="18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649130272"/>
              </p:ext>
            </p:extLst>
          </p:nvPr>
        </p:nvGraphicFramePr>
        <p:xfrm>
          <a:off x="457200" y="1554480"/>
          <a:ext cx="4114800" cy="41148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ontent Placeholder 9"/>
          <p:cNvGraphicFramePr>
            <a:graphicFrameLocks noGrp="1"/>
          </p:cNvGraphicFramePr>
          <p:nvPr>
            <p:ph sz="half" idx="4294967295"/>
            <p:extLst>
              <p:ext uri="{D42A27DB-BD31-4B8C-83A1-F6EECF244321}">
                <p14:modId xmlns:p14="http://schemas.microsoft.com/office/powerpoint/2010/main" val="2299457415"/>
              </p:ext>
            </p:extLst>
          </p:nvPr>
        </p:nvGraphicFramePr>
        <p:xfrm>
          <a:off x="4572000" y="1554480"/>
          <a:ext cx="4114800" cy="4114800"/>
        </p:xfrm>
        <a:graphic>
          <a:graphicData uri="http://schemas.openxmlformats.org/drawingml/2006/chart">
            <c:chart xmlns:c="http://schemas.openxmlformats.org/drawingml/2006/chart" xmlns:r="http://schemas.openxmlformats.org/officeDocument/2006/relationships" r:id="rId4"/>
          </a:graphicData>
        </a:graphic>
      </p:graphicFrame>
      <p:sp>
        <p:nvSpPr>
          <p:cNvPr id="11" name="Rectangle 10"/>
          <p:cNvSpPr/>
          <p:nvPr/>
        </p:nvSpPr>
        <p:spPr>
          <a:xfrm>
            <a:off x="457200" y="5760720"/>
            <a:ext cx="8229600" cy="400110"/>
          </a:xfrm>
          <a:prstGeom prst="rect">
            <a:avLst/>
          </a:prstGeom>
        </p:spPr>
        <p:txBody>
          <a:bodyPr wrap="square">
            <a:spAutoFit/>
          </a:bodyPr>
          <a:lstStyle/>
          <a:p>
            <a:r>
              <a:rPr lang="en-US" sz="1000" b="1" dirty="0"/>
              <a:t>Source: </a:t>
            </a:r>
            <a:r>
              <a:rPr lang="en-US" sz="1000" dirty="0"/>
              <a:t>Agency for Healthcare Research and Quality, </a:t>
            </a:r>
            <a:r>
              <a:rPr lang="en-US" sz="1000" dirty="0" smtClean="0"/>
              <a:t>Medical </a:t>
            </a:r>
            <a:r>
              <a:rPr lang="en-US" sz="1000" dirty="0"/>
              <a:t>Expenditure Panel </a:t>
            </a:r>
            <a:r>
              <a:rPr lang="en-US" sz="1000" dirty="0" smtClean="0"/>
              <a:t>Survey, 2012.</a:t>
            </a:r>
          </a:p>
          <a:p>
            <a:r>
              <a:rPr lang="en-US" sz="1000" b="1" dirty="0" smtClean="0"/>
              <a:t>Note: </a:t>
            </a:r>
            <a:r>
              <a:rPr lang="en-US" sz="1000" dirty="0" smtClean="0"/>
              <a:t>White and Black are non-Hispanic. Hispanic includes all races.</a:t>
            </a:r>
            <a:endParaRPr lang="en-US" sz="1000" b="1" dirty="0"/>
          </a:p>
        </p:txBody>
      </p:sp>
    </p:spTree>
    <p:extLst>
      <p:ext uri="{BB962C8B-B14F-4D97-AF65-F5344CB8AC3E}">
        <p14:creationId xmlns:p14="http://schemas.microsoft.com/office/powerpoint/2010/main" val="383330747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274638"/>
            <a:ext cx="7086600" cy="868362"/>
          </a:xfrm>
        </p:spPr>
        <p:txBody>
          <a:bodyPr>
            <a:noAutofit/>
          </a:bodyPr>
          <a:lstStyle/>
          <a:p>
            <a:r>
              <a:rPr lang="en-US" sz="2800" dirty="0" smtClean="0"/>
              <a:t>Emergency Department Visits Related to Mental Health and Substance Abuse</a:t>
            </a:r>
            <a:endParaRPr lang="en-US" sz="2800" dirty="0"/>
          </a:p>
        </p:txBody>
      </p:sp>
      <p:sp>
        <p:nvSpPr>
          <p:cNvPr id="3" name="Content Placeholder 2"/>
          <p:cNvSpPr>
            <a:spLocks noGrp="1"/>
          </p:cNvSpPr>
          <p:nvPr>
            <p:ph sz="half" idx="1"/>
          </p:nvPr>
        </p:nvSpPr>
        <p:spPr>
          <a:xfrm>
            <a:off x="457200" y="1600200"/>
            <a:ext cx="8229600" cy="4800600"/>
          </a:xfrm>
        </p:spPr>
        <p:txBody>
          <a:bodyPr>
            <a:normAutofit fontScale="70000" lnSpcReduction="20000"/>
          </a:bodyPr>
          <a:lstStyle/>
          <a:p>
            <a:pPr lvl="0">
              <a:lnSpc>
                <a:spcPct val="120000"/>
              </a:lnSpc>
              <a:spcBef>
                <a:spcPts val="0"/>
              </a:spcBef>
            </a:pPr>
            <a:r>
              <a:rPr lang="en-US" dirty="0" smtClean="0"/>
              <a:t>EDs are a common source of care for mental illness when </a:t>
            </a:r>
            <a:r>
              <a:rPr lang="en-US" dirty="0"/>
              <a:t>high-quality mental health care is not available in the </a:t>
            </a:r>
            <a:r>
              <a:rPr lang="en-US" dirty="0" smtClean="0"/>
              <a:t>community.</a:t>
            </a:r>
            <a:r>
              <a:rPr lang="en-US" baseline="30000" dirty="0" smtClean="0"/>
              <a:t>30</a:t>
            </a:r>
            <a:endParaRPr lang="en-US" dirty="0"/>
          </a:p>
          <a:p>
            <a:pPr lvl="0">
              <a:lnSpc>
                <a:spcPct val="120000"/>
              </a:lnSpc>
              <a:spcBef>
                <a:spcPts val="0"/>
              </a:spcBef>
            </a:pPr>
            <a:r>
              <a:rPr lang="en-US" dirty="0" smtClean="0"/>
              <a:t>Some ED </a:t>
            </a:r>
            <a:r>
              <a:rPr lang="en-US" dirty="0"/>
              <a:t>use for mental health and substance abuse </a:t>
            </a:r>
            <a:r>
              <a:rPr lang="en-US" dirty="0" smtClean="0"/>
              <a:t>problems </a:t>
            </a:r>
            <a:r>
              <a:rPr lang="en-US" dirty="0"/>
              <a:t>among young people </a:t>
            </a:r>
            <a:r>
              <a:rPr lang="en-US" dirty="0" smtClean="0"/>
              <a:t>is seen </a:t>
            </a:r>
            <a:r>
              <a:rPr lang="en-US" dirty="0"/>
              <a:t>as </a:t>
            </a:r>
            <a:r>
              <a:rPr lang="en-US" dirty="0" smtClean="0"/>
              <a:t>preventable </a:t>
            </a:r>
            <a:r>
              <a:rPr lang="en-US" dirty="0"/>
              <a:t>with appropriate </a:t>
            </a:r>
            <a:r>
              <a:rPr lang="en-US" dirty="0" smtClean="0"/>
              <a:t>ambulatory care.</a:t>
            </a:r>
          </a:p>
          <a:p>
            <a:pPr>
              <a:lnSpc>
                <a:spcPct val="120000"/>
              </a:lnSpc>
              <a:spcBef>
                <a:spcPts val="0"/>
              </a:spcBef>
            </a:pPr>
            <a:r>
              <a:rPr lang="en-US" dirty="0" smtClean="0"/>
              <a:t>Mental</a:t>
            </a:r>
            <a:r>
              <a:rPr lang="en-US" dirty="0"/>
              <a:t>, emotional, and behavioral health services </a:t>
            </a:r>
            <a:r>
              <a:rPr lang="en-US" dirty="0" smtClean="0"/>
              <a:t>are lacking for as many as 50 percent of children and adolescents with high needs.</a:t>
            </a:r>
            <a:r>
              <a:rPr lang="en-US" baseline="30000" dirty="0" smtClean="0"/>
              <a:t>31</a:t>
            </a:r>
            <a:endParaRPr lang="en-US" dirty="0" smtClean="0"/>
          </a:p>
          <a:p>
            <a:pPr>
              <a:lnSpc>
                <a:spcPct val="120000"/>
              </a:lnSpc>
              <a:spcBef>
                <a:spcPts val="0"/>
              </a:spcBef>
            </a:pPr>
            <a:r>
              <a:rPr lang="en-US" dirty="0" smtClean="0"/>
              <a:t>EDs are often </a:t>
            </a:r>
            <a:r>
              <a:rPr lang="en-US" dirty="0"/>
              <a:t>not staffed or equipped to provide optimal psychiatric care, </a:t>
            </a:r>
            <a:r>
              <a:rPr lang="en-US" dirty="0" smtClean="0"/>
              <a:t>leading to long </a:t>
            </a:r>
            <a:r>
              <a:rPr lang="en-US" dirty="0"/>
              <a:t>wait </a:t>
            </a:r>
            <a:r>
              <a:rPr lang="en-US" dirty="0" smtClean="0"/>
              <a:t>times for </a:t>
            </a:r>
            <a:r>
              <a:rPr lang="en-US" dirty="0"/>
              <a:t>appropriate </a:t>
            </a:r>
            <a:r>
              <a:rPr lang="en-US" dirty="0" smtClean="0"/>
              <a:t>care.</a:t>
            </a:r>
            <a:r>
              <a:rPr lang="en-US" baseline="30000" dirty="0" smtClean="0"/>
              <a:t>32</a:t>
            </a:r>
            <a:endParaRPr lang="en-US" dirty="0" smtClean="0"/>
          </a:p>
          <a:p>
            <a:pPr>
              <a:lnSpc>
                <a:spcPct val="120000"/>
              </a:lnSpc>
              <a:spcBef>
                <a:spcPts val="0"/>
              </a:spcBef>
            </a:pPr>
            <a:r>
              <a:rPr lang="en-US" dirty="0" smtClean="0"/>
              <a:t>ED </a:t>
            </a:r>
            <a:r>
              <a:rPr lang="en-US" dirty="0"/>
              <a:t>staff </a:t>
            </a:r>
            <a:r>
              <a:rPr lang="en-US" dirty="0" smtClean="0"/>
              <a:t>observing </a:t>
            </a:r>
            <a:r>
              <a:rPr lang="en-US" dirty="0"/>
              <a:t>patients waiting for psychiatric care </a:t>
            </a:r>
            <a:r>
              <a:rPr lang="en-US" dirty="0" smtClean="0"/>
              <a:t>find it difficult to </a:t>
            </a:r>
            <a:r>
              <a:rPr lang="en-US" dirty="0"/>
              <a:t>efficiently care for patients with other medical </a:t>
            </a:r>
            <a:r>
              <a:rPr lang="en-US" dirty="0" smtClean="0"/>
              <a:t>emergencies.</a:t>
            </a:r>
            <a:r>
              <a:rPr lang="en-US" baseline="30000" dirty="0" smtClean="0"/>
              <a:t>33</a:t>
            </a:r>
            <a:r>
              <a:rPr lang="en-US" dirty="0" smtClean="0"/>
              <a:t> </a:t>
            </a:r>
          </a:p>
          <a:p>
            <a:pPr lvl="0">
              <a:lnSpc>
                <a:spcPct val="120000"/>
              </a:lnSpc>
              <a:spcBef>
                <a:spcPts val="0"/>
              </a:spcBef>
            </a:pPr>
            <a:r>
              <a:rPr lang="en-US" dirty="0" smtClean="0"/>
              <a:t>Efforts are underway </a:t>
            </a:r>
            <a:r>
              <a:rPr lang="en-US" dirty="0"/>
              <a:t>to prevent avoidable ED use through strategies such as case </a:t>
            </a:r>
            <a:r>
              <a:rPr lang="en-US" dirty="0" smtClean="0"/>
              <a:t>management.</a:t>
            </a:r>
            <a:r>
              <a:rPr lang="en-US" baseline="30000" dirty="0" smtClean="0"/>
              <a:t>34,35</a:t>
            </a:r>
            <a:endParaRPr lang="en-US" dirty="0"/>
          </a:p>
        </p:txBody>
      </p:sp>
    </p:spTree>
    <p:extLst>
      <p:ext uri="{BB962C8B-B14F-4D97-AF65-F5344CB8AC3E}">
        <p14:creationId xmlns:p14="http://schemas.microsoft.com/office/powerpoint/2010/main" val="298878944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152400"/>
            <a:ext cx="7391400" cy="1143000"/>
          </a:xfrm>
        </p:spPr>
        <p:txBody>
          <a:bodyPr>
            <a:noAutofit/>
          </a:bodyPr>
          <a:lstStyle/>
          <a:p>
            <a:r>
              <a:rPr lang="en-US" sz="1800" dirty="0" smtClean="0"/>
              <a:t>Emergency department </a:t>
            </a:r>
            <a:r>
              <a:rPr lang="en-US" sz="1800" dirty="0"/>
              <a:t>visits with a principal diagnosis related to mental health, </a:t>
            </a:r>
            <a:r>
              <a:rPr lang="en-US" sz="1800" dirty="0" smtClean="0"/>
              <a:t>alcohol, </a:t>
            </a:r>
            <a:r>
              <a:rPr lang="en-US" sz="1800" dirty="0"/>
              <a:t>or substance </a:t>
            </a:r>
            <a:r>
              <a:rPr lang="en-US" sz="1800" dirty="0" smtClean="0"/>
              <a:t>abuse among children ages 0-17 years, </a:t>
            </a:r>
            <a:r>
              <a:rPr lang="en-US" sz="1800" dirty="0"/>
              <a:t>per 100,000 </a:t>
            </a:r>
            <a:r>
              <a:rPr lang="en-US" sz="1800" dirty="0" smtClean="0"/>
              <a:t>population, 2007-2011</a:t>
            </a:r>
            <a:endParaRPr lang="en-US" sz="1800" dirty="0"/>
          </a:p>
        </p:txBody>
      </p:sp>
      <p:graphicFrame>
        <p:nvGraphicFramePr>
          <p:cNvPr id="10" name="Content Placeholder 9"/>
          <p:cNvGraphicFramePr>
            <a:graphicFrameLocks noGrp="1"/>
          </p:cNvGraphicFramePr>
          <p:nvPr>
            <p:ph sz="half" idx="1"/>
            <p:extLst>
              <p:ext uri="{D42A27DB-BD31-4B8C-83A1-F6EECF244321}">
                <p14:modId xmlns:p14="http://schemas.microsoft.com/office/powerpoint/2010/main" val="2870761052"/>
              </p:ext>
            </p:extLst>
          </p:nvPr>
        </p:nvGraphicFramePr>
        <p:xfrm>
          <a:off x="457200" y="1554480"/>
          <a:ext cx="8229600" cy="3474720"/>
        </p:xfrm>
        <a:graphic>
          <a:graphicData uri="http://schemas.openxmlformats.org/drawingml/2006/chart">
            <c:chart xmlns:c="http://schemas.openxmlformats.org/drawingml/2006/chart" xmlns:r="http://schemas.openxmlformats.org/officeDocument/2006/relationships" r:id="rId3"/>
          </a:graphicData>
        </a:graphic>
      </p:graphicFrame>
      <p:sp>
        <p:nvSpPr>
          <p:cNvPr id="11" name="Rectangle 10"/>
          <p:cNvSpPr/>
          <p:nvPr/>
        </p:nvSpPr>
        <p:spPr>
          <a:xfrm>
            <a:off x="457200" y="5120640"/>
            <a:ext cx="8229600" cy="400110"/>
          </a:xfrm>
          <a:prstGeom prst="rect">
            <a:avLst/>
          </a:prstGeom>
        </p:spPr>
        <p:txBody>
          <a:bodyPr wrap="square">
            <a:spAutoFit/>
          </a:bodyPr>
          <a:lstStyle/>
          <a:p>
            <a:r>
              <a:rPr lang="en-US" sz="1000" b="1" dirty="0"/>
              <a:t>Source: </a:t>
            </a:r>
            <a:r>
              <a:rPr lang="en-US" sz="1000" dirty="0"/>
              <a:t>Agency for Healthcare Research and Quality (AHRQ), </a:t>
            </a:r>
            <a:r>
              <a:rPr lang="en-US" sz="1000" dirty="0" smtClean="0"/>
              <a:t>Healthcare </a:t>
            </a:r>
            <a:r>
              <a:rPr lang="en-US" sz="1000" dirty="0"/>
              <a:t>Cost and Utilization Project, State Inpatient Databases and AHRQ Quality Indicators, modified version of 4.1.</a:t>
            </a:r>
          </a:p>
        </p:txBody>
      </p:sp>
    </p:spTree>
    <p:extLst>
      <p:ext uri="{BB962C8B-B14F-4D97-AF65-F5344CB8AC3E}">
        <p14:creationId xmlns:p14="http://schemas.microsoft.com/office/powerpoint/2010/main" val="258487760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Emergency Department Visits for Asthma</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Asthma is a common chronic disease among children.</a:t>
            </a:r>
            <a:r>
              <a:rPr lang="en-US" baseline="30000" dirty="0" smtClean="0"/>
              <a:t>36</a:t>
            </a:r>
            <a:endParaRPr lang="en-US" dirty="0" smtClean="0"/>
          </a:p>
          <a:p>
            <a:r>
              <a:rPr lang="en-US" dirty="0" smtClean="0"/>
              <a:t>ED visits for asthma are often preventable if a child receives high-quality ambulatory preventive and acute care. </a:t>
            </a:r>
          </a:p>
          <a:p>
            <a:r>
              <a:rPr lang="en-US" dirty="0" smtClean="0"/>
              <a:t>A recent review shows three strategies </a:t>
            </a:r>
            <a:r>
              <a:rPr lang="en-US" dirty="0"/>
              <a:t>were most likely to improve provider adherence to asthma </a:t>
            </a:r>
            <a:r>
              <a:rPr lang="en-US" dirty="0" smtClean="0"/>
              <a:t>guidelines, which indicates </a:t>
            </a:r>
            <a:r>
              <a:rPr lang="en-US" dirty="0"/>
              <a:t>high-quality </a:t>
            </a:r>
            <a:r>
              <a:rPr lang="en-US" dirty="0" smtClean="0"/>
              <a:t>care:</a:t>
            </a:r>
          </a:p>
          <a:p>
            <a:pPr lvl="1"/>
            <a:r>
              <a:rPr lang="en-US" dirty="0" smtClean="0"/>
              <a:t>Decision support tools</a:t>
            </a:r>
          </a:p>
          <a:p>
            <a:pPr lvl="1"/>
            <a:r>
              <a:rPr lang="en-US" dirty="0" smtClean="0"/>
              <a:t>Feedback and audit, and </a:t>
            </a:r>
          </a:p>
          <a:p>
            <a:pPr lvl="1"/>
            <a:r>
              <a:rPr lang="en-US" dirty="0" smtClean="0"/>
              <a:t>Clinical pharmacy support</a:t>
            </a:r>
            <a:r>
              <a:rPr lang="en-US" baseline="30000" dirty="0" smtClean="0"/>
              <a:t>37</a:t>
            </a:r>
            <a:r>
              <a:rPr lang="en-US" dirty="0" smtClean="0"/>
              <a:t> </a:t>
            </a:r>
          </a:p>
          <a:p>
            <a:endParaRPr lang="en-US" dirty="0" smtClean="0"/>
          </a:p>
        </p:txBody>
      </p:sp>
    </p:spTree>
    <p:extLst>
      <p:ext uri="{BB962C8B-B14F-4D97-AF65-F5344CB8AC3E}">
        <p14:creationId xmlns:p14="http://schemas.microsoft.com/office/powerpoint/2010/main" val="207171546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smtClean="0"/>
              <a:t>Emergency department visits for asthma per 100,000 population, children </a:t>
            </a:r>
            <a:r>
              <a:rPr lang="en-US" sz="1800" dirty="0"/>
              <a:t>ages </a:t>
            </a:r>
            <a:r>
              <a:rPr lang="en-US" sz="1800" dirty="0" smtClean="0"/>
              <a:t>2-17 years, by age, 2008-2011, and by sex and income quartile of ZIP code of residence, 2011 </a:t>
            </a:r>
            <a:endParaRPr lang="en-US" sz="1800" dirty="0"/>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4249192244"/>
              </p:ext>
            </p:extLst>
          </p:nvPr>
        </p:nvGraphicFramePr>
        <p:xfrm>
          <a:off x="457200" y="1554480"/>
          <a:ext cx="4114800" cy="41148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4" name="Content Placeholder 13"/>
          <p:cNvGraphicFramePr>
            <a:graphicFrameLocks noGrp="1"/>
          </p:cNvGraphicFramePr>
          <p:nvPr>
            <p:ph sz="half" idx="4294967295"/>
            <p:extLst>
              <p:ext uri="{D42A27DB-BD31-4B8C-83A1-F6EECF244321}">
                <p14:modId xmlns:p14="http://schemas.microsoft.com/office/powerpoint/2010/main" val="1518663252"/>
              </p:ext>
            </p:extLst>
          </p:nvPr>
        </p:nvGraphicFramePr>
        <p:xfrm>
          <a:off x="4572000" y="1554480"/>
          <a:ext cx="4114800" cy="4389120"/>
        </p:xfrm>
        <a:graphic>
          <a:graphicData uri="http://schemas.openxmlformats.org/drawingml/2006/chart">
            <c:chart xmlns:c="http://schemas.openxmlformats.org/drawingml/2006/chart" xmlns:r="http://schemas.openxmlformats.org/officeDocument/2006/relationships" r:id="rId4"/>
          </a:graphicData>
        </a:graphic>
      </p:graphicFrame>
      <p:sp>
        <p:nvSpPr>
          <p:cNvPr id="5" name="Rectangle 4"/>
          <p:cNvSpPr/>
          <p:nvPr/>
        </p:nvSpPr>
        <p:spPr>
          <a:xfrm>
            <a:off x="457200" y="5852160"/>
            <a:ext cx="8229600" cy="646331"/>
          </a:xfrm>
          <a:prstGeom prst="rect">
            <a:avLst/>
          </a:prstGeom>
        </p:spPr>
        <p:txBody>
          <a:bodyPr wrap="square">
            <a:spAutoFit/>
          </a:bodyPr>
          <a:lstStyle/>
          <a:p>
            <a:r>
              <a:rPr lang="en-US" sz="1200" b="1" dirty="0" smtClean="0"/>
              <a:t>Key: </a:t>
            </a:r>
            <a:r>
              <a:rPr lang="en-US" sz="1200" dirty="0" smtClean="0"/>
              <a:t>Q = quartile.</a:t>
            </a:r>
            <a:endParaRPr lang="en-US" sz="1200" b="1" dirty="0" smtClean="0"/>
          </a:p>
          <a:p>
            <a:r>
              <a:rPr lang="en-US" sz="1200" b="1" dirty="0" smtClean="0"/>
              <a:t>Source</a:t>
            </a:r>
            <a:r>
              <a:rPr lang="en-US" sz="1200" b="1" dirty="0"/>
              <a:t>: </a:t>
            </a:r>
            <a:r>
              <a:rPr lang="en-US" sz="1200" dirty="0"/>
              <a:t>Agency for Healthcare Research and Quality (AHRQ), </a:t>
            </a:r>
            <a:r>
              <a:rPr lang="en-US" sz="1200" dirty="0" smtClean="0"/>
              <a:t>Healthcare Cost and Utilization Project</a:t>
            </a:r>
            <a:r>
              <a:rPr lang="en-US" sz="1200" dirty="0"/>
              <a:t>, State Inpatient Databases and AHRQ Quality Indicators, modified version of 4.1.</a:t>
            </a:r>
          </a:p>
        </p:txBody>
      </p:sp>
    </p:spTree>
    <p:extLst>
      <p:ext uri="{BB962C8B-B14F-4D97-AF65-F5344CB8AC3E}">
        <p14:creationId xmlns:p14="http://schemas.microsoft.com/office/powerpoint/2010/main" val="382153630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References</a:t>
            </a:r>
            <a:endParaRPr lang="en-US" dirty="0"/>
          </a:p>
        </p:txBody>
      </p:sp>
      <p:sp>
        <p:nvSpPr>
          <p:cNvPr id="3" name="Content Placeholder 2"/>
          <p:cNvSpPr>
            <a:spLocks noGrp="1"/>
          </p:cNvSpPr>
          <p:nvPr>
            <p:ph idx="1"/>
          </p:nvPr>
        </p:nvSpPr>
        <p:spPr>
          <a:xfrm>
            <a:off x="457200" y="1371600"/>
            <a:ext cx="8229600" cy="5105400"/>
          </a:xfrm>
        </p:spPr>
        <p:txBody>
          <a:bodyPr>
            <a:normAutofit fontScale="25000" lnSpcReduction="20000"/>
          </a:bodyPr>
          <a:lstStyle/>
          <a:p>
            <a:pPr marL="344488" indent="-344488">
              <a:lnSpc>
                <a:spcPct val="120000"/>
              </a:lnSpc>
              <a:spcBef>
                <a:spcPts val="0"/>
              </a:spcBef>
              <a:buSzPct val="100000"/>
              <a:buFont typeface="+mj-lt"/>
              <a:buAutoNum type="arabicPeriod"/>
            </a:pPr>
            <a:r>
              <a:rPr lang="en-US" sz="4800" dirty="0" err="1" smtClean="0"/>
              <a:t>Cassedy</a:t>
            </a:r>
            <a:r>
              <a:rPr lang="en-US" sz="4800" dirty="0" smtClean="0"/>
              <a:t> A, </a:t>
            </a:r>
            <a:r>
              <a:rPr lang="en-US" sz="4800" dirty="0" err="1" smtClean="0"/>
              <a:t>Fairbrother</a:t>
            </a:r>
            <a:r>
              <a:rPr lang="en-US" sz="4800" dirty="0" smtClean="0"/>
              <a:t> G, </a:t>
            </a:r>
            <a:r>
              <a:rPr lang="en-US" sz="4800" dirty="0" err="1" smtClean="0"/>
              <a:t>Newacheck</a:t>
            </a:r>
            <a:r>
              <a:rPr lang="en-US" sz="4800" dirty="0" smtClean="0"/>
              <a:t> P. The impact of insurance instability on children's access, utilization, and satisfaction with health care. </a:t>
            </a:r>
            <a:r>
              <a:rPr lang="en-US" sz="4800" dirty="0" err="1" smtClean="0"/>
              <a:t>Ambul</a:t>
            </a:r>
            <a:r>
              <a:rPr lang="en-US" sz="4800" dirty="0" smtClean="0"/>
              <a:t> </a:t>
            </a:r>
            <a:r>
              <a:rPr lang="en-US" sz="4800" dirty="0" err="1" smtClean="0"/>
              <a:t>Pediatr</a:t>
            </a:r>
            <a:r>
              <a:rPr lang="en-US" sz="4800" dirty="0" smtClean="0"/>
              <a:t> 2008 Sep-Oct;8(5):321-8. </a:t>
            </a:r>
            <a:r>
              <a:rPr lang="en-US" sz="4800" dirty="0"/>
              <a:t>PMID: </a:t>
            </a:r>
            <a:r>
              <a:rPr lang="en-US" sz="4800" dirty="0" smtClean="0"/>
              <a:t>18922506. </a:t>
            </a:r>
          </a:p>
          <a:p>
            <a:pPr marL="344488" indent="-344488">
              <a:lnSpc>
                <a:spcPct val="120000"/>
              </a:lnSpc>
              <a:spcBef>
                <a:spcPts val="0"/>
              </a:spcBef>
              <a:buSzPct val="100000"/>
              <a:buFont typeface="+mj-lt"/>
              <a:buAutoNum type="arabicPeriod"/>
            </a:pPr>
            <a:r>
              <a:rPr lang="en-US" sz="4800" dirty="0" smtClean="0"/>
              <a:t>Guevara J, Moon J, Hines E, et al. Continuity of public insurance coverage: a systematic review of the literature. Med Care Res Rev 2014;71(2):115-37. </a:t>
            </a:r>
            <a:r>
              <a:rPr lang="en-US" sz="4800" dirty="0"/>
              <a:t>PMID: </a:t>
            </a:r>
            <a:r>
              <a:rPr lang="en-US" sz="4800" dirty="0" smtClean="0"/>
              <a:t>24227811. </a:t>
            </a:r>
          </a:p>
          <a:p>
            <a:pPr marL="344488" indent="-344488">
              <a:lnSpc>
                <a:spcPct val="120000"/>
              </a:lnSpc>
              <a:spcBef>
                <a:spcPts val="0"/>
              </a:spcBef>
              <a:buSzPct val="100000"/>
              <a:buFont typeface="+mj-lt"/>
              <a:buAutoNum type="arabicPeriod"/>
            </a:pPr>
            <a:r>
              <a:rPr lang="en-US" sz="4800" dirty="0" smtClean="0"/>
              <a:t>Kenney G, Pelletier J. Monitoring duration of coverage in Medicaid and CHIP to assess program performance and quality. </a:t>
            </a:r>
            <a:r>
              <a:rPr lang="en-US" sz="4800" dirty="0" err="1" smtClean="0"/>
              <a:t>Acad</a:t>
            </a:r>
            <a:r>
              <a:rPr lang="en-US" sz="4800" dirty="0" smtClean="0"/>
              <a:t> </a:t>
            </a:r>
            <a:r>
              <a:rPr lang="en-US" sz="4800" dirty="0" err="1" smtClean="0"/>
              <a:t>Pediatr</a:t>
            </a:r>
            <a:r>
              <a:rPr lang="en-US" sz="4800" dirty="0" smtClean="0"/>
              <a:t> 2011;May-Jun;11(3 </a:t>
            </a:r>
            <a:r>
              <a:rPr lang="en-US" sz="4800" dirty="0" err="1" smtClean="0"/>
              <a:t>Suppl</a:t>
            </a:r>
            <a:r>
              <a:rPr lang="en-US" sz="4800" dirty="0" smtClean="0"/>
              <a:t>):</a:t>
            </a:r>
            <a:r>
              <a:rPr lang="en-US" sz="4800" dirty="0"/>
              <a:t>S34-41. </a:t>
            </a:r>
            <a:r>
              <a:rPr lang="en-US" sz="4800" dirty="0">
                <a:hlinkClick r:id="rId3"/>
              </a:rPr>
              <a:t>http://</a:t>
            </a:r>
            <a:r>
              <a:rPr lang="en-US" sz="4800" dirty="0" smtClean="0">
                <a:hlinkClick r:id="rId3"/>
              </a:rPr>
              <a:t>www.sciencedirect.com/science/article/pii/</a:t>
            </a:r>
          </a:p>
          <a:p>
            <a:pPr marL="0" indent="344488">
              <a:lnSpc>
                <a:spcPct val="120000"/>
              </a:lnSpc>
              <a:spcBef>
                <a:spcPts val="0"/>
              </a:spcBef>
              <a:buSzPct val="100000"/>
              <a:buNone/>
            </a:pPr>
            <a:r>
              <a:rPr lang="en-US" sz="4800" dirty="0" smtClean="0">
                <a:hlinkClick r:id="rId3"/>
              </a:rPr>
              <a:t>S1876285910001257</a:t>
            </a:r>
            <a:r>
              <a:rPr lang="en-US" sz="4800" dirty="0" smtClean="0"/>
              <a:t>. Accessed June 10, 2015.</a:t>
            </a:r>
          </a:p>
          <a:p>
            <a:pPr marL="344488" indent="-344488">
              <a:lnSpc>
                <a:spcPct val="120000"/>
              </a:lnSpc>
              <a:spcBef>
                <a:spcPts val="0"/>
              </a:spcBef>
              <a:buSzPct val="100000"/>
              <a:buFont typeface="+mj-lt"/>
              <a:buAutoNum type="arabicPeriod" startAt="4"/>
            </a:pPr>
            <a:r>
              <a:rPr lang="en-US" sz="4800" dirty="0" smtClean="0"/>
              <a:t>Children’s Health Insurance Program Reauthorization Act of 2009. Public Law 111-3. </a:t>
            </a:r>
            <a:r>
              <a:rPr lang="en-US" sz="4800" dirty="0" smtClean="0">
                <a:hlinkClick r:id="rId4"/>
              </a:rPr>
              <a:t>http://www.gpo.gov/fdsys/pkg/PLAW-111publ3/html/PLAW-111publ3.htm</a:t>
            </a:r>
            <a:r>
              <a:rPr lang="en-US" sz="4800" dirty="0" smtClean="0"/>
              <a:t>. Accessed May 15, 2015.</a:t>
            </a:r>
            <a:endParaRPr lang="en-US" sz="4800" dirty="0"/>
          </a:p>
          <a:p>
            <a:pPr marL="344488" indent="-344488">
              <a:lnSpc>
                <a:spcPct val="120000"/>
              </a:lnSpc>
              <a:spcBef>
                <a:spcPts val="0"/>
              </a:spcBef>
              <a:buSzPct val="100000"/>
              <a:buFont typeface="+mj-lt"/>
              <a:buAutoNum type="arabicPeriod" startAt="4"/>
            </a:pPr>
            <a:r>
              <a:rPr lang="en-US" sz="4800" dirty="0" smtClean="0"/>
              <a:t>Harrington M, Kenney GM, </a:t>
            </a:r>
            <a:r>
              <a:rPr lang="en-US" sz="4800" dirty="0"/>
              <a:t>et al. </a:t>
            </a:r>
            <a:r>
              <a:rPr lang="en-US" sz="4800" dirty="0" smtClean="0"/>
              <a:t>2014. CHIPRA mandated evaluation </a:t>
            </a:r>
            <a:r>
              <a:rPr lang="en-US" sz="4800" dirty="0"/>
              <a:t>of the </a:t>
            </a:r>
            <a:r>
              <a:rPr lang="en-US" sz="4800" dirty="0" smtClean="0"/>
              <a:t>Children’s </a:t>
            </a:r>
            <a:r>
              <a:rPr lang="en-US" sz="4800" dirty="0"/>
              <a:t>Health Insurance Program: </a:t>
            </a:r>
            <a:r>
              <a:rPr lang="en-US" sz="4800" dirty="0" smtClean="0"/>
              <a:t>final findings. </a:t>
            </a:r>
            <a:r>
              <a:rPr lang="en-US" sz="4800" dirty="0"/>
              <a:t>Report submitted to the Office of the Assistant Secretary for Planning and </a:t>
            </a:r>
            <a:r>
              <a:rPr lang="en-US" sz="4800" dirty="0" smtClean="0"/>
              <a:t>Evaluation, U.S. Department of Health and Human Services. </a:t>
            </a:r>
            <a:r>
              <a:rPr lang="en-US" sz="4800" dirty="0"/>
              <a:t>Ann Arbor, MI: Mathematica Policy </a:t>
            </a:r>
            <a:r>
              <a:rPr lang="en-US" sz="4800" dirty="0" smtClean="0"/>
              <a:t>Research; </a:t>
            </a:r>
            <a:r>
              <a:rPr lang="en-US" sz="4800" dirty="0"/>
              <a:t>August </a:t>
            </a:r>
            <a:r>
              <a:rPr lang="en-US" sz="4800" dirty="0" smtClean="0"/>
              <a:t>2014. </a:t>
            </a:r>
            <a:r>
              <a:rPr lang="en-US" sz="4800" dirty="0" smtClean="0">
                <a:hlinkClick r:id="rId5"/>
              </a:rPr>
              <a:t>http</a:t>
            </a:r>
            <a:r>
              <a:rPr lang="en-US" sz="4800" dirty="0">
                <a:hlinkClick r:id="rId5"/>
              </a:rPr>
              <a:t>://</a:t>
            </a:r>
            <a:r>
              <a:rPr lang="en-US" sz="4800" dirty="0" smtClean="0">
                <a:hlinkClick r:id="rId5"/>
              </a:rPr>
              <a:t>www.medicaid.gov/chip/downloads/chip_report_congress-2014.pdf</a:t>
            </a:r>
            <a:r>
              <a:rPr lang="en-US" sz="4800" dirty="0" smtClean="0"/>
              <a:t>. Accessed June 10, 2015.</a:t>
            </a:r>
          </a:p>
          <a:p>
            <a:pPr marL="344488" indent="-344488">
              <a:lnSpc>
                <a:spcPct val="120000"/>
              </a:lnSpc>
              <a:spcBef>
                <a:spcPts val="0"/>
              </a:spcBef>
              <a:buSzPct val="100000"/>
              <a:buFont typeface="+mj-lt"/>
              <a:buAutoNum type="arabicPeriod" startAt="6"/>
            </a:pPr>
            <a:r>
              <a:rPr lang="en-US" sz="4800" dirty="0" smtClean="0"/>
              <a:t>U.S. Preventive Services Task Force. Visual Impairment in Children Ages 1-5: Screening. January 2011. </a:t>
            </a:r>
            <a:r>
              <a:rPr lang="en-US" sz="4800" dirty="0" smtClean="0">
                <a:hlinkClick r:id="rId6"/>
              </a:rPr>
              <a:t>http://www.uspreventiveservicestaskforce.org/Page/Topic/recommendation-summary/visual-impairment-in-children-ages-1-5-screening</a:t>
            </a:r>
            <a:r>
              <a:rPr lang="en-US" sz="4800" dirty="0" smtClean="0"/>
              <a:t>. Accessed June 10, 2015.</a:t>
            </a:r>
          </a:p>
          <a:p>
            <a:pPr marL="344488" indent="-344488">
              <a:buSzPct val="100000"/>
              <a:buFont typeface="+mj-lt"/>
              <a:buAutoNum type="arabicPeriod" startAt="6"/>
            </a:pPr>
            <a:r>
              <a:rPr lang="en-US" sz="4800" dirty="0" smtClean="0"/>
              <a:t>American Academy of Pediatrics. Recommendations </a:t>
            </a:r>
            <a:r>
              <a:rPr lang="en-US" sz="4800" dirty="0"/>
              <a:t>for Preventive Pediatric Health </a:t>
            </a:r>
            <a:r>
              <a:rPr lang="en-US" sz="4800" dirty="0" smtClean="0"/>
              <a:t>Care. </a:t>
            </a:r>
            <a:r>
              <a:rPr lang="en-US" sz="4800" dirty="0" smtClean="0">
                <a:hlinkClick r:id="rId7"/>
              </a:rPr>
              <a:t>http://pediatriccare.solutions.aap.org/DocumentLibrary/Periodicity%20Schedule_FINAL.pdf</a:t>
            </a:r>
            <a:r>
              <a:rPr lang="en-US" sz="4800" dirty="0" smtClean="0"/>
              <a:t>. Last updated 2014. Accessed June 10, 2015.</a:t>
            </a:r>
          </a:p>
          <a:p>
            <a:pPr marL="344488" indent="-344488">
              <a:lnSpc>
                <a:spcPct val="120000"/>
              </a:lnSpc>
              <a:spcBef>
                <a:spcPts val="0"/>
              </a:spcBef>
              <a:buSzPct val="100000"/>
              <a:buFont typeface="+mj-lt"/>
              <a:buAutoNum type="arabicPeriod" startAt="6"/>
            </a:pPr>
            <a:r>
              <a:rPr lang="en-US" sz="4800" dirty="0" smtClean="0"/>
              <a:t>U.S. Department of Health and Human Services. Preventive Care for Children. 26 Covered Preventive Services for Children. </a:t>
            </a:r>
            <a:r>
              <a:rPr lang="en-US" sz="4800" dirty="0" smtClean="0">
                <a:hlinkClick r:id="rId8"/>
              </a:rPr>
              <a:t>http://www.hhs.gov/healthcare/prevention/children/</a:t>
            </a:r>
            <a:r>
              <a:rPr lang="en-US" sz="4800" dirty="0" smtClean="0"/>
              <a:t>. Last updated April 29, 2014. Accessed June 10, 2015.</a:t>
            </a:r>
          </a:p>
          <a:p>
            <a:pPr marL="344488" indent="-344488">
              <a:lnSpc>
                <a:spcPct val="120000"/>
              </a:lnSpc>
              <a:spcBef>
                <a:spcPts val="0"/>
              </a:spcBef>
              <a:buSzPct val="100000"/>
              <a:buFont typeface="+mj-lt"/>
              <a:buAutoNum type="arabicPeriod" startAt="6"/>
            </a:pPr>
            <a:r>
              <a:rPr lang="en-US" sz="4800" dirty="0"/>
              <a:t>Adolescent </a:t>
            </a:r>
            <a:r>
              <a:rPr lang="en-US" sz="4800" dirty="0" smtClean="0"/>
              <a:t>Health. AH-1. Increase </a:t>
            </a:r>
            <a:r>
              <a:rPr lang="en-US" sz="4800" dirty="0"/>
              <a:t>the proportion of adolescents who have had a wellness checkup in the past 12 months. </a:t>
            </a:r>
            <a:r>
              <a:rPr lang="en-US" sz="4800" dirty="0">
                <a:hlinkClick r:id="rId9"/>
              </a:rPr>
              <a:t>http://</a:t>
            </a:r>
            <a:r>
              <a:rPr lang="en-US" sz="4800" dirty="0" smtClean="0">
                <a:hlinkClick r:id="rId9"/>
              </a:rPr>
              <a:t>www.healthypeople.gov/2020/topics-objectives/topic/Adolescent-Health/objectives</a:t>
            </a:r>
            <a:r>
              <a:rPr lang="en-US" sz="4800" dirty="0" smtClean="0"/>
              <a:t>. Accessed June 10, 2015</a:t>
            </a:r>
            <a:r>
              <a:rPr lang="en-US" sz="4800" dirty="0"/>
              <a:t>.</a:t>
            </a:r>
          </a:p>
          <a:p>
            <a:pPr marL="344488" indent="-344488">
              <a:lnSpc>
                <a:spcPct val="120000"/>
              </a:lnSpc>
              <a:spcBef>
                <a:spcPts val="0"/>
              </a:spcBef>
              <a:buSzPct val="100000"/>
              <a:buFont typeface="+mj-lt"/>
              <a:buAutoNum type="arabicPeriod" startAt="6"/>
            </a:pPr>
            <a:endParaRPr lang="en-US" sz="5600" dirty="0" smtClean="0">
              <a:hlinkClick r:id="rId10"/>
            </a:endParaRPr>
          </a:p>
          <a:p>
            <a:pPr marL="225425" indent="-225425"/>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341502108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a:xfrm>
            <a:off x="457200" y="1371601"/>
            <a:ext cx="8305800" cy="4876800"/>
          </a:xfrm>
        </p:spPr>
        <p:txBody>
          <a:bodyPr>
            <a:noAutofit/>
          </a:bodyPr>
          <a:lstStyle/>
          <a:p>
            <a:pPr marL="344488" indent="-344488">
              <a:spcBef>
                <a:spcPts val="0"/>
              </a:spcBef>
              <a:buSzPct val="100000"/>
              <a:buFont typeface="+mj-lt"/>
              <a:buAutoNum type="arabicPeriod" startAt="10"/>
            </a:pPr>
            <a:r>
              <a:rPr lang="en-US" sz="1200" dirty="0" smtClean="0"/>
              <a:t>U.S. Census Bureau. Community facts: 2010 profile of general population and housing characteristics: 2010 demographic profile data. </a:t>
            </a:r>
            <a:r>
              <a:rPr lang="en-US" sz="1200" dirty="0" smtClean="0">
                <a:hlinkClick r:id="rId3"/>
              </a:rPr>
              <a:t>http://factfinder2.census.gov/faces/tableservices/jsf/pages/</a:t>
            </a:r>
          </a:p>
          <a:p>
            <a:pPr marL="0" indent="344488">
              <a:spcBef>
                <a:spcPts val="0"/>
              </a:spcBef>
              <a:buSzPct val="100000"/>
              <a:buNone/>
            </a:pPr>
            <a:r>
              <a:rPr lang="en-US" sz="1200" dirty="0" err="1" smtClean="0">
                <a:hlinkClick r:id="rId3"/>
              </a:rPr>
              <a:t>productview.xhtml?pid</a:t>
            </a:r>
            <a:r>
              <a:rPr lang="en-US" sz="1200" dirty="0" smtClean="0">
                <a:hlinkClick r:id="rId3"/>
              </a:rPr>
              <a:t>=DEC_10_DP_DPDP1</a:t>
            </a:r>
            <a:r>
              <a:rPr lang="en-US" sz="1200" dirty="0" smtClean="0"/>
              <a:t>. Accessed June 10, 2015.</a:t>
            </a:r>
          </a:p>
          <a:p>
            <a:pPr marL="344488" indent="-344488">
              <a:spcBef>
                <a:spcPts val="0"/>
              </a:spcBef>
              <a:buSzPct val="100000"/>
              <a:buFont typeface="+mj-lt"/>
              <a:buAutoNum type="arabicPeriod" startAt="11"/>
            </a:pPr>
            <a:r>
              <a:rPr lang="en-US" sz="1200" dirty="0" smtClean="0"/>
              <a:t>Centers for Disease Control and Prevention. Meningitis. </a:t>
            </a:r>
            <a:r>
              <a:rPr lang="en-US" sz="1200" dirty="0" smtClean="0">
                <a:hlinkClick r:id="rId4"/>
              </a:rPr>
              <a:t>http://www.cdc.gov/meningitis/index.html</a:t>
            </a:r>
            <a:r>
              <a:rPr lang="en-US" sz="1200" dirty="0" smtClean="0"/>
              <a:t>. Accessed June 10, 2015. </a:t>
            </a:r>
          </a:p>
          <a:p>
            <a:pPr marL="344488" indent="-344488">
              <a:spcBef>
                <a:spcPts val="0"/>
              </a:spcBef>
              <a:buSzPct val="100000"/>
              <a:buFont typeface="+mj-lt"/>
              <a:buAutoNum type="arabicPeriod" startAt="11"/>
            </a:pPr>
            <a:r>
              <a:rPr lang="en-US" sz="1200" dirty="0" smtClean="0"/>
              <a:t>Centers for Disease Control and Prevention. Meningococcal Disease. </a:t>
            </a:r>
            <a:r>
              <a:rPr lang="en-US" sz="1200" dirty="0" smtClean="0">
                <a:hlinkClick r:id="rId5"/>
              </a:rPr>
              <a:t>http://www.cdc.gov/meningococcal/</a:t>
            </a:r>
          </a:p>
          <a:p>
            <a:pPr marL="0" indent="344488">
              <a:spcBef>
                <a:spcPts val="0"/>
              </a:spcBef>
              <a:buSzPct val="100000"/>
              <a:buNone/>
            </a:pPr>
            <a:r>
              <a:rPr lang="en-US" sz="1200" dirty="0" smtClean="0">
                <a:hlinkClick r:id="rId5"/>
              </a:rPr>
              <a:t>index.html</a:t>
            </a:r>
            <a:r>
              <a:rPr lang="en-US" sz="1200" dirty="0" smtClean="0"/>
              <a:t>. Accessed June 10, 2015. </a:t>
            </a:r>
          </a:p>
          <a:p>
            <a:pPr marL="344488" indent="-344488">
              <a:spcBef>
                <a:spcPts val="0"/>
              </a:spcBef>
              <a:buSzPct val="100000"/>
              <a:buFont typeface="+mj-lt"/>
              <a:buAutoNum type="arabicPeriod" startAt="13"/>
            </a:pPr>
            <a:r>
              <a:rPr lang="en-US" sz="1200" dirty="0" smtClean="0"/>
              <a:t>Centers for Disease Control and Prevention. Meningococcal VIS. </a:t>
            </a:r>
            <a:r>
              <a:rPr lang="en-US" sz="1200" dirty="0" smtClean="0">
                <a:hlinkClick r:id="rId6"/>
              </a:rPr>
              <a:t>http://www.cdc.gov/vaccines/hcp/vis/vis-statements/mening.html</a:t>
            </a:r>
            <a:r>
              <a:rPr lang="en-US" sz="1200" dirty="0" smtClean="0"/>
              <a:t>. Accessed 05/18/2015. </a:t>
            </a:r>
          </a:p>
          <a:p>
            <a:pPr marL="344488" indent="-344488">
              <a:spcBef>
                <a:spcPts val="0"/>
              </a:spcBef>
              <a:buSzPct val="100000"/>
              <a:buFont typeface="+mj-lt"/>
              <a:buAutoNum type="arabicPeriod" startAt="13"/>
            </a:pPr>
            <a:r>
              <a:rPr lang="fi-FI" sz="1200" dirty="0" smtClean="0"/>
              <a:t>Markowitz LE, Dunne EF, Saraiya M, et al. </a:t>
            </a:r>
            <a:r>
              <a:rPr lang="en-US" sz="1200" dirty="0" err="1" smtClean="0"/>
              <a:t>Quadrivalent</a:t>
            </a:r>
            <a:r>
              <a:rPr lang="en-US" sz="1200" dirty="0" smtClean="0"/>
              <a:t> </a:t>
            </a:r>
            <a:r>
              <a:rPr lang="en-US" sz="1200" dirty="0"/>
              <a:t>human papillomavirus vaccine: recommendations of the Advisory Committee on Immunization Practices (ACIP). MMWR </a:t>
            </a:r>
            <a:r>
              <a:rPr lang="en-US" sz="1200" dirty="0" smtClean="0"/>
              <a:t>2007;56(RR02</a:t>
            </a:r>
            <a:r>
              <a:rPr lang="en-US" sz="1200" dirty="0"/>
              <a:t>). </a:t>
            </a:r>
            <a:r>
              <a:rPr lang="en-US" sz="1200" dirty="0">
                <a:hlinkClick r:id="rId7"/>
              </a:rPr>
              <a:t>http://</a:t>
            </a:r>
            <a:r>
              <a:rPr lang="en-US" sz="1200" dirty="0" smtClean="0">
                <a:hlinkClick r:id="rId7"/>
              </a:rPr>
              <a:t>www.cdc.gov/mmwr/</a:t>
            </a:r>
          </a:p>
          <a:p>
            <a:pPr marL="0" indent="344488">
              <a:spcBef>
                <a:spcPts val="0"/>
              </a:spcBef>
              <a:buSzPct val="100000"/>
              <a:buNone/>
            </a:pPr>
            <a:r>
              <a:rPr lang="en-US" sz="1200" dirty="0" smtClean="0">
                <a:hlinkClick r:id="rId7"/>
              </a:rPr>
              <a:t>preview/</a:t>
            </a:r>
            <a:r>
              <a:rPr lang="en-US" sz="1200" dirty="0" err="1" smtClean="0">
                <a:hlinkClick r:id="rId7"/>
              </a:rPr>
              <a:t>mmwrhtml</a:t>
            </a:r>
            <a:r>
              <a:rPr lang="en-US" sz="1200" dirty="0" smtClean="0">
                <a:hlinkClick r:id="rId7"/>
              </a:rPr>
              <a:t>/rr5602a1.htm</a:t>
            </a:r>
            <a:r>
              <a:rPr lang="en-US" sz="1200" dirty="0" smtClean="0"/>
              <a:t>. Accessed June 10, 2015.</a:t>
            </a:r>
          </a:p>
          <a:p>
            <a:pPr marL="344488" indent="-344488">
              <a:spcBef>
                <a:spcPts val="0"/>
              </a:spcBef>
              <a:buSzPct val="100000"/>
              <a:buFont typeface="+mj-lt"/>
              <a:buAutoNum type="arabicPeriod" startAt="15"/>
            </a:pPr>
            <a:r>
              <a:rPr lang="en-US" sz="1200" dirty="0" smtClean="0"/>
              <a:t>FDA licensure of bivalent human papillomavirus vaccine (HPV2, </a:t>
            </a:r>
            <a:r>
              <a:rPr lang="en-US" sz="1200" dirty="0" err="1" smtClean="0"/>
              <a:t>Cervarix</a:t>
            </a:r>
            <a:r>
              <a:rPr lang="en-US" sz="1200" dirty="0" smtClean="0"/>
              <a:t>) for use in females and updated HPV vaccination recommendations from the Advisory Committee on Immunization Practices (ACIP). </a:t>
            </a:r>
            <a:r>
              <a:rPr lang="en-US" sz="1200" dirty="0"/>
              <a:t>MMWR 2010 May 28;59(20):626-9. </a:t>
            </a:r>
            <a:r>
              <a:rPr lang="en-US" sz="1200" dirty="0">
                <a:hlinkClick r:id="rId8"/>
              </a:rPr>
              <a:t>http://</a:t>
            </a:r>
            <a:r>
              <a:rPr lang="en-US" sz="1200" dirty="0" smtClean="0">
                <a:hlinkClick r:id="rId8"/>
              </a:rPr>
              <a:t>www.cdc.gov/mmwr/preview/mmwrhtml/mm5920a4.htm</a:t>
            </a:r>
            <a:r>
              <a:rPr lang="en-US" sz="1200" dirty="0" smtClean="0"/>
              <a:t>. Accessed June 10, 2015.</a:t>
            </a:r>
          </a:p>
          <a:p>
            <a:pPr marL="344488" indent="-344488">
              <a:spcBef>
                <a:spcPts val="0"/>
              </a:spcBef>
              <a:buSzPct val="100000"/>
              <a:buFont typeface="+mj-lt"/>
              <a:buAutoNum type="arabicPeriod" startAt="15"/>
            </a:pPr>
            <a:r>
              <a:rPr lang="en-US" sz="1200" dirty="0" smtClean="0"/>
              <a:t>Recommendations on the use of </a:t>
            </a:r>
            <a:r>
              <a:rPr lang="en-US" sz="1200" dirty="0" err="1" smtClean="0"/>
              <a:t>quadrivalent</a:t>
            </a:r>
            <a:r>
              <a:rPr lang="en-US" sz="1200" dirty="0" smtClean="0"/>
              <a:t> human papillomavirus vaccine in males—Advisory Committee on Immunization Practices (ACIP), 2011. </a:t>
            </a:r>
            <a:r>
              <a:rPr lang="en-US" sz="1200" dirty="0"/>
              <a:t>MMWR 2011 Dec 23;60(50):1705-8. </a:t>
            </a:r>
            <a:r>
              <a:rPr lang="en-US" sz="1200" dirty="0">
                <a:hlinkClick r:id="rId9"/>
              </a:rPr>
              <a:t>http://</a:t>
            </a:r>
            <a:r>
              <a:rPr lang="en-US" sz="1200" dirty="0" smtClean="0">
                <a:hlinkClick r:id="rId9"/>
              </a:rPr>
              <a:t>www.cdc.gov/mmwr/preview/</a:t>
            </a:r>
          </a:p>
          <a:p>
            <a:pPr marL="0" indent="344488">
              <a:spcBef>
                <a:spcPts val="0"/>
              </a:spcBef>
              <a:buSzPct val="100000"/>
              <a:buNone/>
            </a:pPr>
            <a:r>
              <a:rPr lang="en-US" sz="1200" dirty="0" err="1" smtClean="0">
                <a:hlinkClick r:id="rId9"/>
              </a:rPr>
              <a:t>mmwrhtml</a:t>
            </a:r>
            <a:r>
              <a:rPr lang="en-US" sz="1200" dirty="0" smtClean="0">
                <a:hlinkClick r:id="rId9"/>
              </a:rPr>
              <a:t>/mm6050a3.htm?s_cid=mm6050a3_w</a:t>
            </a:r>
            <a:r>
              <a:rPr lang="en-US" sz="1200" dirty="0" smtClean="0"/>
              <a:t>. Accessed June 10, 2015. </a:t>
            </a:r>
            <a:endParaRPr lang="en-US" sz="1200" dirty="0" smtClean="0">
              <a:hlinkClick r:id="rId10"/>
            </a:endParaRPr>
          </a:p>
          <a:p>
            <a:pPr marL="344488" indent="-344488">
              <a:spcBef>
                <a:spcPts val="0"/>
              </a:spcBef>
              <a:buSzPct val="100000"/>
              <a:buFont typeface="+mj-lt"/>
              <a:buAutoNum type="arabicPeriod" startAt="17"/>
            </a:pPr>
            <a:r>
              <a:rPr lang="en-US" sz="1200" dirty="0" smtClean="0"/>
              <a:t>Kroger AT, </a:t>
            </a:r>
            <a:r>
              <a:rPr lang="en-US" sz="1200" dirty="0" err="1" smtClean="0"/>
              <a:t>Sumaya</a:t>
            </a:r>
            <a:r>
              <a:rPr lang="en-US" sz="1200" dirty="0" smtClean="0"/>
              <a:t> CV, Pickering LK, et al. General recommendations on immunization: recommendations of the Advisory Committee on Immunization Practices. MMWR </a:t>
            </a:r>
            <a:r>
              <a:rPr lang="en-US" sz="1200" dirty="0"/>
              <a:t>2011;60(RR02). </a:t>
            </a:r>
            <a:r>
              <a:rPr lang="en-US" sz="1200" dirty="0">
                <a:hlinkClick r:id="rId11"/>
              </a:rPr>
              <a:t>http://</a:t>
            </a:r>
            <a:r>
              <a:rPr lang="en-US" sz="1200" dirty="0" smtClean="0">
                <a:hlinkClick r:id="rId11"/>
              </a:rPr>
              <a:t>www.cdc.gov/mmwr/</a:t>
            </a:r>
          </a:p>
          <a:p>
            <a:pPr marL="0" indent="344488">
              <a:spcBef>
                <a:spcPts val="0"/>
              </a:spcBef>
              <a:buSzPct val="100000"/>
              <a:buNone/>
            </a:pPr>
            <a:r>
              <a:rPr lang="en-US" sz="1200" dirty="0" smtClean="0">
                <a:hlinkClick r:id="rId11"/>
              </a:rPr>
              <a:t>preview/</a:t>
            </a:r>
            <a:r>
              <a:rPr lang="en-US" sz="1200" dirty="0" err="1" smtClean="0">
                <a:hlinkClick r:id="rId11"/>
              </a:rPr>
              <a:t>mmwrhtml</a:t>
            </a:r>
            <a:r>
              <a:rPr lang="en-US" sz="1200" dirty="0" smtClean="0">
                <a:hlinkClick r:id="rId11"/>
              </a:rPr>
              <a:t>/rr6002a1.htm?s_cid=rr6002a1_w</a:t>
            </a:r>
            <a:r>
              <a:rPr lang="en-US" sz="1200" dirty="0" smtClean="0"/>
              <a:t>. Accessed June 10, 2015. </a:t>
            </a:r>
          </a:p>
          <a:p>
            <a:pPr marL="344488" indent="-344488">
              <a:spcBef>
                <a:spcPts val="0"/>
              </a:spcBef>
              <a:buSzPct val="100000"/>
              <a:buFont typeface="+mj-lt"/>
              <a:buAutoNum type="arabicPeriod" startAt="18"/>
            </a:pPr>
            <a:r>
              <a:rPr lang="en-US" sz="1200" dirty="0" err="1"/>
              <a:t>Iedema</a:t>
            </a:r>
            <a:r>
              <a:rPr lang="en-US" sz="1200" dirty="0"/>
              <a:t> R, Angell B. What are patients’ care experience priorities? BMJ </a:t>
            </a:r>
            <a:r>
              <a:rPr lang="en-US" sz="1200" dirty="0" err="1"/>
              <a:t>Qual</a:t>
            </a:r>
            <a:r>
              <a:rPr lang="en-US" sz="1200" dirty="0"/>
              <a:t> </a:t>
            </a:r>
            <a:r>
              <a:rPr lang="en-US" sz="1200" dirty="0" err="1"/>
              <a:t>Saf</a:t>
            </a:r>
            <a:r>
              <a:rPr lang="en-US" sz="1200" dirty="0"/>
              <a:t> 2015 Jun;24 (6):356-9. PMID: 25972222. </a:t>
            </a:r>
            <a:r>
              <a:rPr lang="en-US" sz="1200" dirty="0">
                <a:hlinkClick r:id="rId12"/>
              </a:rPr>
              <a:t>http://</a:t>
            </a:r>
            <a:r>
              <a:rPr lang="en-US" sz="1200" dirty="0" smtClean="0">
                <a:hlinkClick r:id="rId12"/>
              </a:rPr>
              <a:t>qualitysafety.bmj.com/content/24/6/356.long</a:t>
            </a:r>
            <a:r>
              <a:rPr lang="en-US" sz="1200" dirty="0" smtClean="0"/>
              <a:t>. Accessed June 10, 2015. </a:t>
            </a:r>
            <a:endParaRPr lang="en-US" sz="1200" dirty="0"/>
          </a:p>
          <a:p>
            <a:pPr marL="344488" indent="-344488">
              <a:spcBef>
                <a:spcPts val="0"/>
              </a:spcBef>
              <a:buSzPct val="100000"/>
              <a:buFont typeface="+mj-lt"/>
              <a:buAutoNum type="arabicPeriod" startAt="18"/>
            </a:pPr>
            <a:r>
              <a:rPr lang="en-US" sz="1200" dirty="0" err="1"/>
              <a:t>Basch</a:t>
            </a:r>
            <a:r>
              <a:rPr lang="en-US" sz="1200" dirty="0"/>
              <a:t> E. New frontiers in patient-reported outcomes: adverse event reporting, comparative effectiveness, and quality assessment. </a:t>
            </a:r>
            <a:r>
              <a:rPr lang="en-US" sz="1200" dirty="0" err="1"/>
              <a:t>Annu</a:t>
            </a:r>
            <a:r>
              <a:rPr lang="en-US" sz="1200" dirty="0"/>
              <a:t> Rev Med 2014;65:307-17. </a:t>
            </a:r>
            <a:r>
              <a:rPr lang="en-US" sz="1200" dirty="0" err="1"/>
              <a:t>Epub</a:t>
            </a:r>
            <a:r>
              <a:rPr lang="en-US" sz="1200" dirty="0"/>
              <a:t> 2013 Nov 20. PMID: 24274179</a:t>
            </a:r>
            <a:r>
              <a:rPr lang="en-US" sz="1200" dirty="0" smtClean="0"/>
              <a:t>. </a:t>
            </a:r>
            <a:endParaRPr lang="en-US" sz="1200" dirty="0"/>
          </a:p>
          <a:p>
            <a:pPr marL="228600" indent="-228600">
              <a:spcBef>
                <a:spcPts val="0"/>
              </a:spcBef>
              <a:buSzPct val="100000"/>
              <a:buFont typeface="+mj-lt"/>
              <a:buAutoNum type="arabicPeriod" startAt="18"/>
            </a:pPr>
            <a:endParaRPr lang="en-US" sz="1200" dirty="0" smtClean="0">
              <a:hlinkClick r:id="rId13"/>
            </a:endParaRPr>
          </a:p>
          <a:p>
            <a:endParaRPr lang="en-US" sz="1300" dirty="0" smtClean="0"/>
          </a:p>
          <a:p>
            <a:endParaRPr lang="en-US" sz="1300" dirty="0" smtClean="0"/>
          </a:p>
          <a:p>
            <a:endParaRPr lang="en-US" sz="1300" dirty="0" smtClean="0"/>
          </a:p>
          <a:p>
            <a:endParaRPr lang="en-US" sz="1300" dirty="0" smtClean="0"/>
          </a:p>
          <a:p>
            <a:endParaRPr lang="en-US" sz="1300" dirty="0" smtClean="0"/>
          </a:p>
          <a:p>
            <a:endParaRPr lang="en-US" sz="1300" dirty="0"/>
          </a:p>
        </p:txBody>
      </p:sp>
    </p:spTree>
    <p:extLst>
      <p:ext uri="{BB962C8B-B14F-4D97-AF65-F5344CB8AC3E}">
        <p14:creationId xmlns:p14="http://schemas.microsoft.com/office/powerpoint/2010/main" val="231864217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a:xfrm>
            <a:off x="457200" y="1371600"/>
            <a:ext cx="8229600" cy="5105400"/>
          </a:xfrm>
        </p:spPr>
        <p:txBody>
          <a:bodyPr>
            <a:noAutofit/>
          </a:bodyPr>
          <a:lstStyle/>
          <a:p>
            <a:pPr marL="344488" indent="-344488">
              <a:spcBef>
                <a:spcPts val="0"/>
              </a:spcBef>
              <a:buSzPct val="100000"/>
              <a:buFont typeface="+mj-lt"/>
              <a:buAutoNum type="arabicPeriod" startAt="20"/>
            </a:pPr>
            <a:r>
              <a:rPr lang="en-US" sz="1200" dirty="0" smtClean="0"/>
              <a:t>American </a:t>
            </a:r>
            <a:r>
              <a:rPr lang="en-US" sz="1200" dirty="0"/>
              <a:t>Academy of Pediatrics Committee on Hospital Care and </a:t>
            </a:r>
            <a:r>
              <a:rPr lang="en-US" sz="1200" dirty="0" smtClean="0"/>
              <a:t>Institute </a:t>
            </a:r>
            <a:r>
              <a:rPr lang="en-US" sz="1200" dirty="0"/>
              <a:t>for Patient- and Family-Centered </a:t>
            </a:r>
            <a:r>
              <a:rPr lang="en-US" sz="1200" dirty="0" smtClean="0"/>
              <a:t>Care. </a:t>
            </a:r>
            <a:r>
              <a:rPr lang="en-US" sz="1200" dirty="0"/>
              <a:t>Patient- and family-centered care and the pediatrician's role. </a:t>
            </a:r>
            <a:r>
              <a:rPr lang="en-US" sz="1200" dirty="0" smtClean="0"/>
              <a:t>Pediatrics </a:t>
            </a:r>
            <a:r>
              <a:rPr lang="en-US" sz="1200" dirty="0"/>
              <a:t>2012 Feb;129(2):394-404. </a:t>
            </a:r>
            <a:r>
              <a:rPr lang="en-US" sz="1200" dirty="0" err="1" smtClean="0"/>
              <a:t>Epub</a:t>
            </a:r>
            <a:r>
              <a:rPr lang="en-US" sz="1200" dirty="0" smtClean="0"/>
              <a:t> </a:t>
            </a:r>
            <a:r>
              <a:rPr lang="en-US" sz="1200" dirty="0"/>
              <a:t>2012 Jan 30. PMID: </a:t>
            </a:r>
            <a:r>
              <a:rPr lang="en-US" sz="1200" dirty="0" smtClean="0"/>
              <a:t>22291118. </a:t>
            </a:r>
            <a:r>
              <a:rPr lang="en-US" sz="1200" dirty="0" smtClean="0">
                <a:hlinkClick r:id="rId3"/>
              </a:rPr>
              <a:t>http</a:t>
            </a:r>
            <a:r>
              <a:rPr lang="en-US" sz="1200" dirty="0">
                <a:hlinkClick r:id="rId3"/>
              </a:rPr>
              <a:t>://</a:t>
            </a:r>
            <a:r>
              <a:rPr lang="en-US" sz="1200" dirty="0" smtClean="0">
                <a:hlinkClick r:id="rId3"/>
              </a:rPr>
              <a:t>pediatrics.aappublications.org/content/129/2/394.long</a:t>
            </a:r>
            <a:r>
              <a:rPr lang="en-US" sz="1200" dirty="0" smtClean="0"/>
              <a:t>. Accessed June 10, 2015.</a:t>
            </a:r>
          </a:p>
          <a:p>
            <a:pPr marL="344488" indent="-344488">
              <a:spcBef>
                <a:spcPts val="0"/>
              </a:spcBef>
              <a:buSzPct val="100000"/>
              <a:buFont typeface="+mj-lt"/>
              <a:buAutoNum type="arabicPeriod" startAt="20"/>
            </a:pPr>
            <a:r>
              <a:rPr lang="en-US" sz="1200" dirty="0" err="1" smtClean="0"/>
              <a:t>Bethell</a:t>
            </a:r>
            <a:r>
              <a:rPr lang="en-US" sz="1200" dirty="0" smtClean="0"/>
              <a:t> </a:t>
            </a:r>
            <a:r>
              <a:rPr lang="en-US" sz="1200" dirty="0"/>
              <a:t>C</a:t>
            </a:r>
            <a:r>
              <a:rPr lang="en-US" sz="1200" dirty="0" smtClean="0"/>
              <a:t>. </a:t>
            </a:r>
            <a:r>
              <a:rPr lang="en-US" sz="1200" dirty="0"/>
              <a:t>Engaging families (and ourselves) in quality improvement: an optimistic and developmental perspective. </a:t>
            </a:r>
            <a:r>
              <a:rPr lang="en-US" sz="1200" dirty="0" err="1"/>
              <a:t>Acad</a:t>
            </a:r>
            <a:r>
              <a:rPr lang="en-US" sz="1200" dirty="0"/>
              <a:t> </a:t>
            </a:r>
            <a:r>
              <a:rPr lang="en-US" sz="1200" dirty="0" err="1" smtClean="0"/>
              <a:t>Pediatr</a:t>
            </a:r>
            <a:r>
              <a:rPr lang="en-US" sz="1200" dirty="0" smtClean="0"/>
              <a:t> </a:t>
            </a:r>
            <a:r>
              <a:rPr lang="en-US" sz="1200" dirty="0"/>
              <a:t>2013 Nov-Dec;13(6 </a:t>
            </a:r>
            <a:r>
              <a:rPr lang="en-US" sz="1200" dirty="0" err="1"/>
              <a:t>Suppl</a:t>
            </a:r>
            <a:r>
              <a:rPr lang="en-US" sz="1200" dirty="0"/>
              <a:t>):S9-11</a:t>
            </a:r>
            <a:r>
              <a:rPr lang="en-US" sz="1200" dirty="0" smtClean="0"/>
              <a:t>.</a:t>
            </a:r>
            <a:r>
              <a:rPr lang="en-US" sz="1200" dirty="0"/>
              <a:t> PMID: </a:t>
            </a:r>
            <a:r>
              <a:rPr lang="en-US" sz="1200" dirty="0" smtClean="0"/>
              <a:t>24268092. </a:t>
            </a:r>
          </a:p>
          <a:p>
            <a:pPr>
              <a:buSzPct val="100000"/>
              <a:buFont typeface="+mj-lt"/>
              <a:buAutoNum type="arabicPeriod" startAt="22"/>
            </a:pPr>
            <a:r>
              <a:rPr lang="en-US" sz="1200" dirty="0" smtClean="0"/>
              <a:t>Dudley </a:t>
            </a:r>
            <a:r>
              <a:rPr lang="en-US" sz="1200" dirty="0"/>
              <a:t>N</a:t>
            </a:r>
            <a:r>
              <a:rPr lang="en-US" sz="1200" dirty="0" smtClean="0"/>
              <a:t>. </a:t>
            </a:r>
            <a:r>
              <a:rPr lang="en-US" sz="1200" dirty="0"/>
              <a:t>Ackerman A, Brown KM</a:t>
            </a:r>
            <a:r>
              <a:rPr lang="en-US" sz="1200" dirty="0" smtClean="0"/>
              <a:t>, et </a:t>
            </a:r>
            <a:r>
              <a:rPr lang="en-US" sz="1200" dirty="0"/>
              <a:t>al</a:t>
            </a:r>
            <a:r>
              <a:rPr lang="en-US" sz="1200" dirty="0" smtClean="0"/>
              <a:t>.; </a:t>
            </a:r>
            <a:r>
              <a:rPr lang="en-US" sz="1200" dirty="0"/>
              <a:t>American Academy of Pediatrics Committee on Pediatric Emergency Medicine; American College of Emergency Physicians Pediatric Emergency Medicine Committee; Emergency Nurses Association Pediatric </a:t>
            </a:r>
            <a:r>
              <a:rPr lang="en-US" sz="1200" dirty="0" smtClean="0"/>
              <a:t>Committee. Patient- </a:t>
            </a:r>
            <a:r>
              <a:rPr lang="en-US" sz="1200" dirty="0"/>
              <a:t>and family-centered care of children in the emergency department. Pediatrics. 2015 Jan;135(1):e255-72. </a:t>
            </a:r>
            <a:r>
              <a:rPr lang="en-US" sz="1200" dirty="0" smtClean="0"/>
              <a:t>PMID</a:t>
            </a:r>
            <a:r>
              <a:rPr lang="en-US" sz="1200" dirty="0"/>
              <a:t>: </a:t>
            </a:r>
            <a:r>
              <a:rPr lang="en-US" sz="1200" dirty="0" smtClean="0"/>
              <a:t>25548335</a:t>
            </a:r>
            <a:r>
              <a:rPr lang="en-US" sz="1200" dirty="0"/>
              <a:t>. </a:t>
            </a:r>
            <a:r>
              <a:rPr lang="en-US" sz="1200" dirty="0">
                <a:hlinkClick r:id="rId4"/>
              </a:rPr>
              <a:t>http://</a:t>
            </a:r>
            <a:r>
              <a:rPr lang="en-US" sz="1200" dirty="0" smtClean="0">
                <a:hlinkClick r:id="rId4"/>
              </a:rPr>
              <a:t>pediatrics.aappublications.org/content/</a:t>
            </a:r>
          </a:p>
          <a:p>
            <a:pPr marL="0" indent="344488">
              <a:buSzPct val="100000"/>
              <a:buNone/>
            </a:pPr>
            <a:r>
              <a:rPr lang="en-US" sz="1200" dirty="0" smtClean="0">
                <a:hlinkClick r:id="rId4"/>
              </a:rPr>
              <a:t>135/1/e255.long</a:t>
            </a:r>
            <a:r>
              <a:rPr lang="en-US" sz="1200" dirty="0" smtClean="0"/>
              <a:t>. Accessed June 10, 2015.</a:t>
            </a:r>
            <a:endParaRPr lang="en-US" sz="1200" dirty="0"/>
          </a:p>
          <a:p>
            <a:pPr marL="344488" indent="-344488">
              <a:spcBef>
                <a:spcPts val="0"/>
              </a:spcBef>
              <a:buSzPct val="100000"/>
              <a:buFont typeface="+mj-lt"/>
              <a:buAutoNum type="arabicPeriod" startAt="23"/>
            </a:pPr>
            <a:r>
              <a:rPr lang="en-US" sz="1200" dirty="0" smtClean="0"/>
              <a:t>Phillips-</a:t>
            </a:r>
            <a:r>
              <a:rPr lang="en-US" sz="1200" dirty="0" err="1" smtClean="0"/>
              <a:t>Salimi</a:t>
            </a:r>
            <a:r>
              <a:rPr lang="en-US" sz="1200" dirty="0" smtClean="0"/>
              <a:t> C, </a:t>
            </a:r>
            <a:r>
              <a:rPr lang="en-US" sz="1200" dirty="0" err="1" smtClean="0"/>
              <a:t>Haase</a:t>
            </a:r>
            <a:r>
              <a:rPr lang="en-US" sz="1200" dirty="0" smtClean="0"/>
              <a:t> J, </a:t>
            </a:r>
            <a:r>
              <a:rPr lang="en-US" sz="1200" dirty="0" err="1" smtClean="0"/>
              <a:t>Kooken</a:t>
            </a:r>
            <a:r>
              <a:rPr lang="en-US" sz="1200" dirty="0" smtClean="0"/>
              <a:t> W. </a:t>
            </a:r>
            <a:r>
              <a:rPr lang="en-US" sz="1200" dirty="0"/>
              <a:t>Connectedness in the context of patient-provider relationships: a concept analysis. J </a:t>
            </a:r>
            <a:r>
              <a:rPr lang="en-US" sz="1200" dirty="0" err="1"/>
              <a:t>Adv</a:t>
            </a:r>
            <a:r>
              <a:rPr lang="en-US" sz="1200" dirty="0"/>
              <a:t> </a:t>
            </a:r>
            <a:r>
              <a:rPr lang="en-US" sz="1200" dirty="0" err="1" smtClean="0"/>
              <a:t>Nurs</a:t>
            </a:r>
            <a:r>
              <a:rPr lang="en-US" sz="1200" dirty="0" smtClean="0"/>
              <a:t> </a:t>
            </a:r>
            <a:r>
              <a:rPr lang="en-US" sz="1200" dirty="0"/>
              <a:t>2012 Jan;68(1):230-45. </a:t>
            </a:r>
            <a:r>
              <a:rPr lang="en-US" sz="1200" dirty="0" err="1" smtClean="0"/>
              <a:t>Epub</a:t>
            </a:r>
            <a:r>
              <a:rPr lang="en-US" sz="1200" dirty="0" smtClean="0"/>
              <a:t> </a:t>
            </a:r>
            <a:r>
              <a:rPr lang="en-US" sz="1200" dirty="0"/>
              <a:t>2011 Jul 20</a:t>
            </a:r>
            <a:r>
              <a:rPr lang="en-US" sz="1200" dirty="0" smtClean="0"/>
              <a:t>.</a:t>
            </a:r>
            <a:r>
              <a:rPr lang="en-US" sz="1200" dirty="0"/>
              <a:t> PMID: 21771040. </a:t>
            </a:r>
            <a:r>
              <a:rPr lang="en-US" sz="1200" dirty="0">
                <a:hlinkClick r:id="rId5"/>
              </a:rPr>
              <a:t>http://www.ncbi.nlm.nih.gov/pmc/articles/PMC3601779</a:t>
            </a:r>
            <a:r>
              <a:rPr lang="en-US" sz="1200" dirty="0" smtClean="0">
                <a:hlinkClick r:id="rId5"/>
              </a:rPr>
              <a:t>/</a:t>
            </a:r>
            <a:r>
              <a:rPr lang="en-US" sz="1200" dirty="0" smtClean="0"/>
              <a:t>. Accessed June 10, 2015. </a:t>
            </a:r>
          </a:p>
          <a:p>
            <a:pPr>
              <a:buSzPct val="100000"/>
              <a:buFont typeface="+mj-lt"/>
              <a:buAutoNum type="arabicPeriod" startAt="24"/>
            </a:pPr>
            <a:r>
              <a:rPr lang="en-US" sz="1200" dirty="0" smtClean="0"/>
              <a:t>Agency for Healthcare Research and Quality. Birth Trauma Rate—Injury to Neonate: Technical Specifications. AHRQ Quality Indicators™, Version 5.0. Patient Safety Indicators </a:t>
            </a:r>
            <a:r>
              <a:rPr lang="en-US" sz="1200" smtClean="0"/>
              <a:t>17. </a:t>
            </a:r>
            <a:r>
              <a:rPr lang="en-US" sz="1200" smtClean="0">
                <a:hlinkClick r:id="rId6"/>
              </a:rPr>
              <a:t>http</a:t>
            </a:r>
            <a:r>
              <a:rPr lang="en-US" sz="1200" dirty="0" smtClean="0">
                <a:hlinkClick r:id="rId6"/>
              </a:rPr>
              <a:t>://www.qualityindicators.ahrq.gov/</a:t>
            </a:r>
          </a:p>
          <a:p>
            <a:pPr marL="344488" indent="0">
              <a:buSzPct val="100000"/>
              <a:buNone/>
            </a:pPr>
            <a:r>
              <a:rPr lang="en-US" sz="1200" dirty="0" smtClean="0">
                <a:hlinkClick r:id="rId6"/>
              </a:rPr>
              <a:t>Downloads/Modules/PSI/V50/</a:t>
            </a:r>
            <a:r>
              <a:rPr lang="en-US" sz="1200" dirty="0" err="1" smtClean="0">
                <a:hlinkClick r:id="rId6"/>
              </a:rPr>
              <a:t>TechSpecs</a:t>
            </a:r>
            <a:r>
              <a:rPr lang="en-US" sz="1200" dirty="0" smtClean="0">
                <a:hlinkClick r:id="rId6"/>
              </a:rPr>
              <a:t>/PSI_17_Birth%20Trauma%20RateInjury%20to%20Neonate.pdf</a:t>
            </a:r>
            <a:r>
              <a:rPr lang="en-US" sz="1200" dirty="0" smtClean="0"/>
              <a:t>. Last update November 2014. Accessed June 10, 2015.</a:t>
            </a:r>
          </a:p>
          <a:p>
            <a:pPr marL="344488" indent="-344488">
              <a:spcBef>
                <a:spcPts val="0"/>
              </a:spcBef>
              <a:buSzPct val="100000"/>
              <a:buFont typeface="+mj-lt"/>
              <a:buAutoNum type="arabicPeriod" startAt="25"/>
            </a:pPr>
            <a:r>
              <a:rPr lang="en-US" sz="1200" dirty="0" err="1"/>
              <a:t>Ramphul</a:t>
            </a:r>
            <a:r>
              <a:rPr lang="en-US" sz="1200" dirty="0"/>
              <a:t> M, Kennelly MM, Burke G, et al. Risk factors and morbidity associated with suboptimal instrument placement at instrumental delivery: observational study nested within the Instrumental Delivery &amp; Ultrasound </a:t>
            </a:r>
            <a:r>
              <a:rPr lang="en-US" sz="1200" dirty="0" err="1"/>
              <a:t>randomised</a:t>
            </a:r>
            <a:r>
              <a:rPr lang="en-US" sz="1200" dirty="0"/>
              <a:t> controlled trial ISRCTN 72230496. BJOG 2015 Mar;122(4):558-63</a:t>
            </a:r>
            <a:r>
              <a:rPr lang="en-US" sz="1200" dirty="0" smtClean="0"/>
              <a:t>. </a:t>
            </a:r>
            <a:r>
              <a:rPr lang="en-US" sz="1200" dirty="0" err="1" smtClean="0"/>
              <a:t>Epub</a:t>
            </a:r>
            <a:r>
              <a:rPr lang="en-US" sz="1200" dirty="0" smtClean="0"/>
              <a:t> </a:t>
            </a:r>
            <a:r>
              <a:rPr lang="en-US" sz="1200" dirty="0"/>
              <a:t>2014 Nov 21. PMID: 25414081. </a:t>
            </a:r>
          </a:p>
          <a:p>
            <a:pPr marL="344488" indent="-344488">
              <a:spcBef>
                <a:spcPts val="0"/>
              </a:spcBef>
              <a:buSzPct val="100000"/>
              <a:buFont typeface="+mj-lt"/>
              <a:buAutoNum type="arabicPeriod" startAt="25"/>
            </a:pPr>
            <a:r>
              <a:rPr lang="en-US" sz="1200" dirty="0" err="1"/>
              <a:t>Neuspiel</a:t>
            </a:r>
            <a:r>
              <a:rPr lang="en-US" sz="1200" dirty="0"/>
              <a:t> D, Taylor M. Reducing the risk of harm from medication errors in children. Health </a:t>
            </a:r>
            <a:r>
              <a:rPr lang="en-US" sz="1200" dirty="0" err="1"/>
              <a:t>Serv</a:t>
            </a:r>
            <a:r>
              <a:rPr lang="en-US" sz="1200" dirty="0"/>
              <a:t> Insights 2013 Jun 30;6:47-59. PMID: 25114560. </a:t>
            </a:r>
            <a:endParaRPr lang="en-US" sz="1200" dirty="0" smtClean="0"/>
          </a:p>
          <a:p>
            <a:pPr marL="344488" indent="-344488">
              <a:spcBef>
                <a:spcPts val="0"/>
              </a:spcBef>
              <a:buSzPct val="100000"/>
              <a:buFont typeface="+mj-lt"/>
              <a:buAutoNum type="arabicPeriod" startAt="25"/>
            </a:pPr>
            <a:r>
              <a:rPr lang="en-US" sz="1200" dirty="0"/>
              <a:t>Food and Drug Administration. Strategies to Reduce Medication Errors: Working to Improve Medication Safety. 2013. </a:t>
            </a:r>
            <a:r>
              <a:rPr lang="en-US" sz="1200" dirty="0">
                <a:hlinkClick r:id="rId7"/>
              </a:rPr>
              <a:t>http://www.fda.gov/Drugs/ResourcesForYou/Consumers/ucm143553.htm</a:t>
            </a:r>
            <a:r>
              <a:rPr lang="en-US" sz="1200" dirty="0" smtClean="0"/>
              <a:t>. Accessed June 10</a:t>
            </a:r>
            <a:r>
              <a:rPr lang="en-US" sz="1200" dirty="0"/>
              <a:t>, 2015</a:t>
            </a:r>
            <a:r>
              <a:rPr lang="en-US" sz="1200" dirty="0" smtClean="0"/>
              <a:t>.</a:t>
            </a:r>
          </a:p>
          <a:p>
            <a:pPr marL="344488" indent="-344488">
              <a:spcBef>
                <a:spcPts val="0"/>
              </a:spcBef>
              <a:buSzPct val="100000"/>
              <a:buFont typeface="+mj-lt"/>
              <a:buAutoNum type="arabicPeriod" startAt="25"/>
            </a:pPr>
            <a:endParaRPr lang="en-US" sz="1200" dirty="0"/>
          </a:p>
          <a:p>
            <a:pPr marL="344488" indent="-344488">
              <a:spcBef>
                <a:spcPts val="0"/>
              </a:spcBef>
              <a:buSzPct val="100000"/>
              <a:buFont typeface="+mj-lt"/>
              <a:buAutoNum type="arabicPeriod" startAt="25"/>
            </a:pPr>
            <a:endParaRPr lang="en-US" sz="1200" dirty="0"/>
          </a:p>
          <a:p>
            <a:pPr>
              <a:buSzPct val="100000"/>
              <a:buFont typeface="+mj-lt"/>
              <a:buAutoNum type="arabicPeriod" startAt="24"/>
            </a:pPr>
            <a:endParaRPr lang="en-US" sz="1200" dirty="0" smtClean="0"/>
          </a:p>
          <a:p>
            <a:pPr marL="344488" indent="-344488">
              <a:spcBef>
                <a:spcPts val="0"/>
              </a:spcBef>
              <a:buSzPct val="100000"/>
              <a:buFont typeface="+mj-lt"/>
              <a:buAutoNum type="arabicPeriod" startAt="18"/>
            </a:pPr>
            <a:endParaRPr lang="en-US" sz="1200" dirty="0"/>
          </a:p>
        </p:txBody>
      </p:sp>
    </p:spTree>
    <p:extLst>
      <p:ext uri="{BB962C8B-B14F-4D97-AF65-F5344CB8AC3E}">
        <p14:creationId xmlns:p14="http://schemas.microsoft.com/office/powerpoint/2010/main" val="214465553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a:xfrm>
            <a:off x="457200" y="1371600"/>
            <a:ext cx="8229600" cy="5029200"/>
          </a:xfrm>
        </p:spPr>
        <p:txBody>
          <a:bodyPr>
            <a:noAutofit/>
          </a:bodyPr>
          <a:lstStyle/>
          <a:p>
            <a:pPr marL="344488" indent="-344488">
              <a:spcBef>
                <a:spcPts val="0"/>
              </a:spcBef>
              <a:buSzPct val="100000"/>
              <a:buFont typeface="+mj-lt"/>
              <a:buAutoNum type="arabicPeriod" startAt="28"/>
            </a:pPr>
            <a:r>
              <a:rPr lang="en-US" sz="1200" dirty="0"/>
              <a:t>General Medical Council. Prescribing guidance: sharing information with colleagues. 2015. </a:t>
            </a:r>
            <a:r>
              <a:rPr lang="en-US" sz="1200" dirty="0">
                <a:hlinkClick r:id="rId3"/>
              </a:rPr>
              <a:t>http://www.gmc-uk.org/guidance/ethical_guidance/14320.asp</a:t>
            </a:r>
            <a:r>
              <a:rPr lang="en-US" sz="1200" dirty="0"/>
              <a:t>. Accessed June 10, 2015.</a:t>
            </a:r>
          </a:p>
          <a:p>
            <a:pPr marL="344488" indent="-344488">
              <a:spcBef>
                <a:spcPts val="0"/>
              </a:spcBef>
              <a:buSzPct val="100000"/>
              <a:buFont typeface="+mj-lt"/>
              <a:buAutoNum type="arabicPeriod" startAt="28"/>
            </a:pPr>
            <a:r>
              <a:rPr lang="en-US" sz="1200" dirty="0" err="1" smtClean="0"/>
              <a:t>Sarzynski</a:t>
            </a:r>
            <a:r>
              <a:rPr lang="en-US" sz="1200" dirty="0" smtClean="0"/>
              <a:t> </a:t>
            </a:r>
            <a:r>
              <a:rPr lang="pt-BR" sz="1200" dirty="0" smtClean="0"/>
              <a:t>EM</a:t>
            </a:r>
            <a:r>
              <a:rPr lang="pt-BR" sz="1200" dirty="0"/>
              <a:t>, Luz CC, Rios-Bedoya CF</a:t>
            </a:r>
            <a:r>
              <a:rPr lang="en-US" sz="1200" dirty="0" smtClean="0"/>
              <a:t>, </a:t>
            </a:r>
            <a:r>
              <a:rPr lang="en-US" sz="1200" dirty="0"/>
              <a:t>et al</a:t>
            </a:r>
            <a:r>
              <a:rPr lang="en-US" sz="1200" dirty="0" smtClean="0"/>
              <a:t>. </a:t>
            </a:r>
            <a:r>
              <a:rPr lang="en-US" sz="1200" dirty="0"/>
              <a:t>Considerations for using the 'brown bag' strategy to reconcile medications during routine outpatient office visits. </a:t>
            </a:r>
            <a:r>
              <a:rPr lang="en-US" sz="1200" dirty="0" err="1"/>
              <a:t>Qual</a:t>
            </a:r>
            <a:r>
              <a:rPr lang="en-US" sz="1200" dirty="0"/>
              <a:t> Prim Care. 2014;22(4):177-87</a:t>
            </a:r>
            <a:r>
              <a:rPr lang="en-US" sz="1200" dirty="0" smtClean="0"/>
              <a:t>.</a:t>
            </a:r>
            <a:r>
              <a:rPr lang="pt-BR" sz="1200" dirty="0"/>
              <a:t> PMID: </a:t>
            </a:r>
            <a:r>
              <a:rPr lang="pt-BR" sz="1200" dirty="0" smtClean="0"/>
              <a:t>25695529. </a:t>
            </a:r>
            <a:endParaRPr lang="pt-BR" sz="1200" dirty="0"/>
          </a:p>
          <a:p>
            <a:pPr marL="344488" indent="-344488">
              <a:lnSpc>
                <a:spcPct val="110000"/>
              </a:lnSpc>
              <a:spcBef>
                <a:spcPts val="0"/>
              </a:spcBef>
              <a:buSzPct val="100000"/>
              <a:buFont typeface="+mj-lt"/>
              <a:buAutoNum type="arabicPeriod" startAt="30"/>
            </a:pPr>
            <a:r>
              <a:rPr lang="en-US" sz="1200" dirty="0" smtClean="0"/>
              <a:t>Alakeson V, Frank T. </a:t>
            </a:r>
            <a:r>
              <a:rPr lang="en-US" sz="1200" dirty="0"/>
              <a:t>Health care reform and mental health care </a:t>
            </a:r>
            <a:r>
              <a:rPr lang="en-US" sz="1200" dirty="0" smtClean="0"/>
              <a:t>delivery</a:t>
            </a:r>
            <a:r>
              <a:rPr lang="en-US" sz="1200" i="1" dirty="0" smtClean="0"/>
              <a:t>. </a:t>
            </a:r>
            <a:r>
              <a:rPr lang="en-US" sz="1200" dirty="0" err="1" smtClean="0"/>
              <a:t>Psychiatr</a:t>
            </a:r>
            <a:r>
              <a:rPr lang="en-US" sz="1200" dirty="0" smtClean="0"/>
              <a:t> </a:t>
            </a:r>
            <a:r>
              <a:rPr lang="en-US" sz="1200" dirty="0" err="1" smtClean="0"/>
              <a:t>Serv</a:t>
            </a:r>
            <a:r>
              <a:rPr lang="en-US" sz="1200" dirty="0" smtClean="0"/>
              <a:t> </a:t>
            </a:r>
            <a:r>
              <a:rPr lang="en-US" sz="1200" dirty="0"/>
              <a:t>2010 Nov;61(11):</a:t>
            </a:r>
            <a:r>
              <a:rPr lang="en-US" sz="1200" dirty="0" smtClean="0"/>
              <a:t>1063.</a:t>
            </a:r>
            <a:r>
              <a:rPr lang="en-US" sz="1200" dirty="0"/>
              <a:t> PMID: </a:t>
            </a:r>
            <a:r>
              <a:rPr lang="en-US" sz="1200" dirty="0" smtClean="0"/>
              <a:t>21041340. </a:t>
            </a:r>
            <a:endParaRPr lang="en-US" sz="1200" dirty="0"/>
          </a:p>
          <a:p>
            <a:pPr marL="344488" indent="-344488">
              <a:lnSpc>
                <a:spcPct val="110000"/>
              </a:lnSpc>
              <a:spcBef>
                <a:spcPts val="0"/>
              </a:spcBef>
              <a:buSzPct val="100000"/>
              <a:buFont typeface="+mj-lt"/>
              <a:buAutoNum type="arabicPeriod" startAt="30"/>
            </a:pPr>
            <a:r>
              <a:rPr lang="en-US" sz="1200" dirty="0"/>
              <a:t>Simon AE, Pastor PN, Reuben CA, et al</a:t>
            </a:r>
            <a:r>
              <a:rPr lang="en-US" sz="1200" dirty="0" smtClean="0"/>
              <a:t>. Use </a:t>
            </a:r>
            <a:r>
              <a:rPr lang="en-US" sz="1200" dirty="0"/>
              <a:t>of mental health services by children ages six to 11 with emotional or behavioral difficulties. </a:t>
            </a:r>
            <a:r>
              <a:rPr lang="en-US" sz="1200" dirty="0" err="1"/>
              <a:t>Psychiatr</a:t>
            </a:r>
            <a:r>
              <a:rPr lang="en-US" sz="1200" dirty="0"/>
              <a:t> </a:t>
            </a:r>
            <a:r>
              <a:rPr lang="en-US" sz="1200" dirty="0" err="1"/>
              <a:t>Serv</a:t>
            </a:r>
            <a:r>
              <a:rPr lang="en-US" sz="1200" dirty="0"/>
              <a:t> 2015 May 15:appips201400342. [</a:t>
            </a:r>
            <a:r>
              <a:rPr lang="en-US" sz="1200" dirty="0" err="1"/>
              <a:t>Epub</a:t>
            </a:r>
            <a:r>
              <a:rPr lang="en-US" sz="1200" dirty="0"/>
              <a:t> ahead of print]. PMID: 25975889.</a:t>
            </a:r>
          </a:p>
          <a:p>
            <a:pPr marL="344488" indent="-344488">
              <a:lnSpc>
                <a:spcPct val="110000"/>
              </a:lnSpc>
              <a:spcBef>
                <a:spcPts val="0"/>
              </a:spcBef>
              <a:buSzPct val="100000"/>
              <a:buFont typeface="+mj-lt"/>
              <a:buAutoNum type="arabicPeriod" startAt="30"/>
            </a:pPr>
            <a:r>
              <a:rPr lang="en-US" sz="1200" dirty="0"/>
              <a:t>Institute of Medicine. Committee on the Future of Emergency Care in the United States Health System</a:t>
            </a:r>
            <a:r>
              <a:rPr lang="en-US" sz="1200" dirty="0" smtClean="0"/>
              <a:t>. Hospital-based </a:t>
            </a:r>
            <a:r>
              <a:rPr lang="en-US" sz="1200" dirty="0"/>
              <a:t>emergency care: at the breaking point</a:t>
            </a:r>
            <a:r>
              <a:rPr lang="en-US" sz="1200" dirty="0" smtClean="0"/>
              <a:t>. Washington</a:t>
            </a:r>
            <a:r>
              <a:rPr lang="en-US" sz="1200" dirty="0"/>
              <a:t>, DC: National Academies Press; 2007. </a:t>
            </a:r>
          </a:p>
          <a:p>
            <a:pPr marL="344488" indent="-344488">
              <a:lnSpc>
                <a:spcPct val="110000"/>
              </a:lnSpc>
              <a:spcBef>
                <a:spcPts val="0"/>
              </a:spcBef>
              <a:buSzPct val="100000"/>
              <a:buFont typeface="+mj-lt"/>
              <a:buAutoNum type="arabicPeriod" startAt="30"/>
            </a:pPr>
            <a:r>
              <a:rPr lang="en-US" sz="1200" dirty="0" err="1" smtClean="0"/>
              <a:t>Alakeson</a:t>
            </a:r>
            <a:r>
              <a:rPr lang="en-US" sz="1200" dirty="0" smtClean="0"/>
              <a:t> </a:t>
            </a:r>
            <a:r>
              <a:rPr lang="en-US" sz="1200" dirty="0"/>
              <a:t>V, Pande N, Ludwig M</a:t>
            </a:r>
            <a:r>
              <a:rPr lang="en-US" sz="1200" dirty="0" smtClean="0"/>
              <a:t>. A </a:t>
            </a:r>
            <a:r>
              <a:rPr lang="en-US" sz="1200" dirty="0"/>
              <a:t>plan to reduce emergency room </a:t>
            </a:r>
            <a:r>
              <a:rPr lang="en-US" sz="1200" dirty="0" smtClean="0"/>
              <a:t>‘boarding</a:t>
            </a:r>
            <a:r>
              <a:rPr lang="en-US" sz="1200" dirty="0"/>
              <a:t>' of psychiatric patients</a:t>
            </a:r>
            <a:r>
              <a:rPr lang="en-US" sz="1200" dirty="0" smtClean="0"/>
              <a:t>. Health </a:t>
            </a:r>
            <a:r>
              <a:rPr lang="en-US" sz="1200" dirty="0" err="1"/>
              <a:t>Aff</a:t>
            </a:r>
            <a:r>
              <a:rPr lang="en-US" sz="1200" dirty="0"/>
              <a:t> (Millwood</a:t>
            </a:r>
            <a:r>
              <a:rPr lang="en-US" sz="1200" dirty="0" smtClean="0"/>
              <a:t>) </a:t>
            </a:r>
            <a:r>
              <a:rPr lang="en-US" sz="1200" dirty="0"/>
              <a:t>2010 Sep;29(9):1637-42. PMID: 20820019. </a:t>
            </a:r>
            <a:r>
              <a:rPr lang="en-US" sz="1200" dirty="0">
                <a:hlinkClick r:id="rId4"/>
              </a:rPr>
              <a:t>http://</a:t>
            </a:r>
            <a:r>
              <a:rPr lang="en-US" sz="1200" dirty="0" smtClean="0">
                <a:hlinkClick r:id="rId4"/>
              </a:rPr>
              <a:t>content.healthaffairs.org/content/29/9/1637.long</a:t>
            </a:r>
            <a:r>
              <a:rPr lang="en-US" sz="1200" dirty="0" smtClean="0"/>
              <a:t>. Accessed June 10, 2015. </a:t>
            </a:r>
          </a:p>
          <a:p>
            <a:pPr marL="344488" indent="-344488">
              <a:lnSpc>
                <a:spcPct val="110000"/>
              </a:lnSpc>
              <a:spcBef>
                <a:spcPts val="0"/>
              </a:spcBef>
              <a:buSzPct val="100000"/>
              <a:buFont typeface="+mj-lt"/>
              <a:buAutoNum type="arabicPeriod" startAt="30"/>
            </a:pPr>
            <a:r>
              <a:rPr lang="en-US" sz="1200" dirty="0" smtClean="0"/>
              <a:t>Kirk T, </a:t>
            </a:r>
            <a:r>
              <a:rPr lang="it-IT" sz="1200" dirty="0"/>
              <a:t>Di Leo P, Rehmer P</a:t>
            </a:r>
            <a:r>
              <a:rPr lang="it-IT" sz="1200" dirty="0" smtClean="0"/>
              <a:t>, </a:t>
            </a:r>
            <a:r>
              <a:rPr lang="en-US" sz="1200" dirty="0" smtClean="0"/>
              <a:t>et </a:t>
            </a:r>
            <a:r>
              <a:rPr lang="en-US" sz="1200" dirty="0"/>
              <a:t>al</a:t>
            </a:r>
            <a:r>
              <a:rPr lang="en-US" sz="1200" dirty="0" smtClean="0"/>
              <a:t>. </a:t>
            </a:r>
            <a:r>
              <a:rPr lang="en-US" sz="1200" dirty="0"/>
              <a:t>A </a:t>
            </a:r>
            <a:r>
              <a:rPr lang="en-US" sz="1200" dirty="0" smtClean="0"/>
              <a:t>case </a:t>
            </a:r>
            <a:r>
              <a:rPr lang="en-US" sz="1200" dirty="0"/>
              <a:t>and </a:t>
            </a:r>
            <a:r>
              <a:rPr lang="en-US" sz="1200" dirty="0" smtClean="0"/>
              <a:t>care management program </a:t>
            </a:r>
            <a:r>
              <a:rPr lang="en-US" sz="1200" dirty="0"/>
              <a:t>to </a:t>
            </a:r>
            <a:r>
              <a:rPr lang="en-US" sz="1200" dirty="0" smtClean="0"/>
              <a:t>reduce use </a:t>
            </a:r>
            <a:r>
              <a:rPr lang="en-US" sz="1200" dirty="0"/>
              <a:t>of </a:t>
            </a:r>
            <a:r>
              <a:rPr lang="en-US" sz="1200" dirty="0" smtClean="0"/>
              <a:t>acute care </a:t>
            </a:r>
            <a:r>
              <a:rPr lang="en-US" sz="1200" dirty="0"/>
              <a:t>by </a:t>
            </a:r>
            <a:r>
              <a:rPr lang="en-US" sz="1200" dirty="0" smtClean="0"/>
              <a:t>clients with substance use disorders. </a:t>
            </a:r>
            <a:r>
              <a:rPr lang="en-US" sz="1200" dirty="0" err="1" smtClean="0"/>
              <a:t>Psychiatr</a:t>
            </a:r>
            <a:r>
              <a:rPr lang="en-US" sz="1200" dirty="0" smtClean="0"/>
              <a:t> </a:t>
            </a:r>
            <a:r>
              <a:rPr lang="en-US" sz="1200" dirty="0" err="1" smtClean="0"/>
              <a:t>Serv</a:t>
            </a:r>
            <a:r>
              <a:rPr lang="en-US" sz="1200" dirty="0" smtClean="0"/>
              <a:t> 2013 May;64(5):491-3</a:t>
            </a:r>
            <a:r>
              <a:rPr lang="en-US" sz="1200" dirty="0"/>
              <a:t>. PMID: 23632578 </a:t>
            </a:r>
          </a:p>
          <a:p>
            <a:pPr marL="344488" indent="-344488">
              <a:lnSpc>
                <a:spcPct val="110000"/>
              </a:lnSpc>
              <a:spcBef>
                <a:spcPts val="0"/>
              </a:spcBef>
              <a:buSzPct val="100000"/>
              <a:buFont typeface="+mj-lt"/>
              <a:buAutoNum type="arabicPeriod" startAt="35"/>
            </a:pPr>
            <a:r>
              <a:rPr lang="en-US" sz="1200" dirty="0" smtClean="0"/>
              <a:t>Olmstead T, Cohen J, </a:t>
            </a:r>
            <a:r>
              <a:rPr lang="en-US" sz="1200" dirty="0" err="1" smtClean="0"/>
              <a:t>Petry</a:t>
            </a:r>
            <a:r>
              <a:rPr lang="en-US" sz="1200" dirty="0" smtClean="0"/>
              <a:t> N. </a:t>
            </a:r>
            <a:r>
              <a:rPr lang="en-US" sz="1200" dirty="0"/>
              <a:t>Health-care service utilization in substance abusers receiving contingency management and standard care treatments. </a:t>
            </a:r>
            <a:r>
              <a:rPr lang="en-US" sz="1200" dirty="0" smtClean="0"/>
              <a:t>Addiction 2012;107(8):1462-70. </a:t>
            </a:r>
            <a:r>
              <a:rPr lang="en-US" sz="1200" dirty="0" err="1" smtClean="0"/>
              <a:t>Epub</a:t>
            </a:r>
            <a:r>
              <a:rPr lang="en-US" sz="1200" dirty="0" smtClean="0"/>
              <a:t> </a:t>
            </a:r>
            <a:r>
              <a:rPr lang="en-US" sz="1200" dirty="0"/>
              <a:t>2012 Apr 17. PMID: 22296262. </a:t>
            </a:r>
            <a:r>
              <a:rPr lang="en-US" sz="1200" dirty="0">
                <a:hlinkClick r:id="rId5"/>
              </a:rPr>
              <a:t>http://www.ncbi.nlm.nih.gov/pmc/articles/PMC3634865</a:t>
            </a:r>
            <a:r>
              <a:rPr lang="en-US" sz="1200" dirty="0" smtClean="0">
                <a:hlinkClick r:id="rId5"/>
              </a:rPr>
              <a:t>/</a:t>
            </a:r>
            <a:r>
              <a:rPr lang="en-US" sz="1200" dirty="0" smtClean="0"/>
              <a:t>. Accessed June 10, 2015.</a:t>
            </a:r>
            <a:endParaRPr lang="en-US" sz="1200" dirty="0"/>
          </a:p>
          <a:p>
            <a:pPr marL="344488" indent="-344488">
              <a:lnSpc>
                <a:spcPct val="110000"/>
              </a:lnSpc>
              <a:spcBef>
                <a:spcPts val="0"/>
              </a:spcBef>
              <a:buSzPct val="100000"/>
              <a:buFont typeface="+mj-lt"/>
              <a:buAutoNum type="arabicPeriod" startAt="35"/>
            </a:pPr>
            <a:r>
              <a:rPr lang="en-US" sz="1200" dirty="0" err="1"/>
              <a:t>Akinbami</a:t>
            </a:r>
            <a:r>
              <a:rPr lang="en-US" sz="1200" dirty="0"/>
              <a:t> LJ, Moorman JE, Simon AE, </a:t>
            </a:r>
            <a:r>
              <a:rPr lang="en-US" sz="1200" dirty="0" smtClean="0"/>
              <a:t>et al. Trends </a:t>
            </a:r>
            <a:r>
              <a:rPr lang="en-US" sz="1200" dirty="0"/>
              <a:t>in racial disparities for asthma outcomes among children 0-17 years, 2001-2010</a:t>
            </a:r>
            <a:r>
              <a:rPr lang="en-US" sz="1200" dirty="0" smtClean="0"/>
              <a:t>. J </a:t>
            </a:r>
            <a:r>
              <a:rPr lang="en-US" sz="1200" dirty="0"/>
              <a:t>Allergy </a:t>
            </a:r>
            <a:r>
              <a:rPr lang="en-US" sz="1200" dirty="0" err="1" smtClean="0"/>
              <a:t>Clin</a:t>
            </a:r>
            <a:r>
              <a:rPr lang="en-US" sz="1200" dirty="0" smtClean="0"/>
              <a:t> </a:t>
            </a:r>
            <a:r>
              <a:rPr lang="en-US" sz="1200" dirty="0" err="1" smtClean="0"/>
              <a:t>Immunol</a:t>
            </a:r>
            <a:r>
              <a:rPr lang="en-US" sz="1200" dirty="0"/>
              <a:t> 2014 Sep;134(3):547-53. </a:t>
            </a:r>
            <a:r>
              <a:rPr lang="en-US" sz="1200" dirty="0" err="1"/>
              <a:t>Epub</a:t>
            </a:r>
            <a:r>
              <a:rPr lang="en-US" sz="1200" dirty="0"/>
              <a:t> 2014 Aug 1</a:t>
            </a:r>
            <a:r>
              <a:rPr lang="en-US" sz="1200" dirty="0" smtClean="0"/>
              <a:t>. PMID</a:t>
            </a:r>
            <a:r>
              <a:rPr lang="en-US" sz="1200" dirty="0"/>
              <a:t>: </a:t>
            </a:r>
            <a:r>
              <a:rPr lang="en-US" sz="1200" dirty="0" smtClean="0"/>
              <a:t>25091437</a:t>
            </a:r>
            <a:r>
              <a:rPr lang="en-US" sz="1200" dirty="0"/>
              <a:t>. </a:t>
            </a:r>
            <a:r>
              <a:rPr lang="en-US" sz="1200" dirty="0">
                <a:hlinkClick r:id="rId6"/>
              </a:rPr>
              <a:t>http://www.sciencedirect.com/science/article/pii/S0091674914007982</a:t>
            </a:r>
            <a:r>
              <a:rPr lang="en-US" sz="1200" dirty="0" smtClean="0">
                <a:hlinkClick r:id="rId6"/>
              </a:rPr>
              <a:t>#</a:t>
            </a:r>
            <a:r>
              <a:rPr lang="en-US" sz="1200" dirty="0" smtClean="0"/>
              <a:t>. Accessed June 10, 2015. </a:t>
            </a:r>
            <a:endParaRPr lang="en-US" sz="1200" dirty="0"/>
          </a:p>
          <a:p>
            <a:pPr marL="344488" indent="-344488">
              <a:lnSpc>
                <a:spcPct val="110000"/>
              </a:lnSpc>
              <a:spcBef>
                <a:spcPts val="0"/>
              </a:spcBef>
              <a:buSzPct val="100000"/>
              <a:buFont typeface="+mj-lt"/>
              <a:buAutoNum type="arabicPeriod" startAt="35"/>
            </a:pPr>
            <a:r>
              <a:rPr lang="en-US" sz="1200" dirty="0" err="1" smtClean="0"/>
              <a:t>Okelo</a:t>
            </a:r>
            <a:r>
              <a:rPr lang="en-US" sz="1200" dirty="0" smtClean="0"/>
              <a:t> S</a:t>
            </a:r>
            <a:r>
              <a:rPr lang="en-US" sz="1200" dirty="0"/>
              <a:t>, </a:t>
            </a:r>
            <a:r>
              <a:rPr lang="en-US" sz="1200" dirty="0" err="1"/>
              <a:t>Butz</a:t>
            </a:r>
            <a:r>
              <a:rPr lang="en-US" sz="1200" dirty="0"/>
              <a:t> AM, Sharma R</a:t>
            </a:r>
            <a:r>
              <a:rPr lang="en-US" sz="1200" dirty="0" smtClean="0"/>
              <a:t>, et </a:t>
            </a:r>
            <a:r>
              <a:rPr lang="en-US" sz="1200" dirty="0"/>
              <a:t>al</a:t>
            </a:r>
            <a:r>
              <a:rPr lang="en-US" sz="1200" dirty="0" smtClean="0"/>
              <a:t>. </a:t>
            </a:r>
            <a:r>
              <a:rPr lang="en-US" sz="1200" dirty="0"/>
              <a:t>Interventions to modify health care provider adherence to asthma guidelines: a systematic review. </a:t>
            </a:r>
            <a:r>
              <a:rPr lang="en-US" sz="1200" dirty="0" smtClean="0"/>
              <a:t>Pediatrics </a:t>
            </a:r>
            <a:r>
              <a:rPr lang="en-US" sz="1200" dirty="0"/>
              <a:t>2013 Sep;132(3):517-34. </a:t>
            </a:r>
            <a:r>
              <a:rPr lang="en-US" sz="1200" dirty="0" err="1" smtClean="0"/>
              <a:t>Epub</a:t>
            </a:r>
            <a:r>
              <a:rPr lang="en-US" sz="1200" dirty="0" smtClean="0"/>
              <a:t> </a:t>
            </a:r>
            <a:r>
              <a:rPr lang="en-US" sz="1200" dirty="0"/>
              <a:t>2013 Aug 26. PMID: </a:t>
            </a:r>
            <a:r>
              <a:rPr lang="en-US" sz="1200" dirty="0" smtClean="0"/>
              <a:t>23979092. </a:t>
            </a:r>
            <a:r>
              <a:rPr lang="en-US" sz="1200" dirty="0">
                <a:hlinkClick r:id="rId7"/>
              </a:rPr>
              <a:t>http://www.ncbi.nlm.nih.gov/pmc/articles/PMC4079294</a:t>
            </a:r>
            <a:r>
              <a:rPr lang="en-US" sz="1200" dirty="0" smtClean="0">
                <a:hlinkClick r:id="rId7"/>
              </a:rPr>
              <a:t>/</a:t>
            </a:r>
            <a:r>
              <a:rPr lang="en-US" sz="1200" dirty="0" smtClean="0"/>
              <a:t>. Accessed June 10, 2015.</a:t>
            </a:r>
            <a:endParaRPr lang="en-US" sz="1200" dirty="0"/>
          </a:p>
        </p:txBody>
      </p:sp>
    </p:spTree>
    <p:extLst>
      <p:ext uri="{BB962C8B-B14F-4D97-AF65-F5344CB8AC3E}">
        <p14:creationId xmlns:p14="http://schemas.microsoft.com/office/powerpoint/2010/main" val="26668603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smtClean="0"/>
              <a:t>Access: Children and Adolescents With Periods of Uninsurance </a:t>
            </a:r>
            <a:endParaRPr lang="en-US" dirty="0"/>
          </a:p>
        </p:txBody>
      </p:sp>
      <p:sp>
        <p:nvSpPr>
          <p:cNvPr id="11" name="Content Placeholder 10"/>
          <p:cNvSpPr>
            <a:spLocks noGrp="1"/>
          </p:cNvSpPr>
          <p:nvPr>
            <p:ph idx="1"/>
          </p:nvPr>
        </p:nvSpPr>
        <p:spPr/>
        <p:txBody>
          <a:bodyPr>
            <a:normAutofit fontScale="92500" lnSpcReduction="10000"/>
          </a:bodyPr>
          <a:lstStyle/>
          <a:p>
            <a:r>
              <a:rPr lang="en-US" dirty="0" smtClean="0"/>
              <a:t>Coverage gaps (“</a:t>
            </a:r>
            <a:r>
              <a:rPr lang="en-US" dirty="0" err="1" smtClean="0"/>
              <a:t>uninsurance</a:t>
            </a:r>
            <a:r>
              <a:rPr lang="en-US" dirty="0" smtClean="0"/>
              <a:t>”) are a significant factor in children’s access to and use of care, as well as their health outcomes.</a:t>
            </a:r>
            <a:r>
              <a:rPr lang="en-US" baseline="30000" dirty="0" smtClean="0"/>
              <a:t>1-3</a:t>
            </a:r>
            <a:r>
              <a:rPr lang="en-US" dirty="0" smtClean="0"/>
              <a:t> </a:t>
            </a:r>
          </a:p>
          <a:p>
            <a:r>
              <a:rPr lang="en-US" dirty="0" smtClean="0"/>
              <a:t>Resources through the Children’s Health Insurance Program Reauthorization Act (CHIPRA) are designed to increase Medicaid/CHIP enrollment:</a:t>
            </a:r>
          </a:p>
          <a:p>
            <a:pPr lvl="1"/>
            <a:r>
              <a:rPr lang="en-US" dirty="0" smtClean="0"/>
              <a:t>Outreach programs</a:t>
            </a:r>
          </a:p>
          <a:p>
            <a:pPr lvl="1"/>
            <a:r>
              <a:rPr lang="en-US" dirty="0" smtClean="0"/>
              <a:t>Simplified enrollment strategies</a:t>
            </a:r>
            <a:r>
              <a:rPr lang="en-US" baseline="30000" dirty="0" smtClean="0"/>
              <a:t>4</a:t>
            </a:r>
          </a:p>
          <a:p>
            <a:r>
              <a:rPr lang="en-US" dirty="0" smtClean="0"/>
              <a:t>Coverage gaps are still found for as many as 40 percent of new CHIP enrollees</a:t>
            </a:r>
            <a:r>
              <a:rPr lang="en-US" baseline="30000" dirty="0" smtClean="0"/>
              <a:t>5</a:t>
            </a:r>
            <a:r>
              <a:rPr lang="en-US" dirty="0" smtClean="0"/>
              <a:t> despite changes in State enrollment, renewal, and outreach processes.</a:t>
            </a:r>
            <a:endParaRPr lang="en-US" dirty="0"/>
          </a:p>
        </p:txBody>
      </p:sp>
    </p:spTree>
    <p:extLst>
      <p:ext uri="{BB962C8B-B14F-4D97-AF65-F5344CB8AC3E}">
        <p14:creationId xmlns:p14="http://schemas.microsoft.com/office/powerpoint/2010/main" val="27932935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274638"/>
            <a:ext cx="7239000" cy="868362"/>
          </a:xfrm>
        </p:spPr>
        <p:txBody>
          <a:bodyPr>
            <a:noAutofit/>
          </a:bodyPr>
          <a:lstStyle/>
          <a:p>
            <a:r>
              <a:rPr lang="en-US" sz="2000" dirty="0" smtClean="0"/>
              <a:t>Children and adolescents ages 0-17 years with any period of uninsurance during the year, by insurance, 2002-2012, and by race/ethnicity and income, 2012</a:t>
            </a:r>
            <a:endParaRPr lang="en-US" sz="2000" dirty="0"/>
          </a:p>
        </p:txBody>
      </p:sp>
      <p:graphicFrame>
        <p:nvGraphicFramePr>
          <p:cNvPr id="8" name="Content Placeholder 7"/>
          <p:cNvGraphicFramePr>
            <a:graphicFrameLocks noGrp="1"/>
          </p:cNvGraphicFramePr>
          <p:nvPr>
            <p:ph sz="half" idx="1"/>
            <p:extLst>
              <p:ext uri="{D42A27DB-BD31-4B8C-83A1-F6EECF244321}">
                <p14:modId xmlns:p14="http://schemas.microsoft.com/office/powerpoint/2010/main" val="3035813503"/>
              </p:ext>
            </p:extLst>
          </p:nvPr>
        </p:nvGraphicFramePr>
        <p:xfrm>
          <a:off x="457200" y="1463040"/>
          <a:ext cx="4114800" cy="429768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Content Placeholder 11"/>
          <p:cNvGraphicFramePr>
            <a:graphicFrameLocks noGrp="1"/>
          </p:cNvGraphicFramePr>
          <p:nvPr>
            <p:ph sz="half" idx="2"/>
            <p:extLst>
              <p:ext uri="{D42A27DB-BD31-4B8C-83A1-F6EECF244321}">
                <p14:modId xmlns:p14="http://schemas.microsoft.com/office/powerpoint/2010/main" val="2170889523"/>
              </p:ext>
            </p:extLst>
          </p:nvPr>
        </p:nvGraphicFramePr>
        <p:xfrm>
          <a:off x="4572000" y="1554480"/>
          <a:ext cx="4114800" cy="4297680"/>
        </p:xfrm>
        <a:graphic>
          <a:graphicData uri="http://schemas.openxmlformats.org/drawingml/2006/chart">
            <c:chart xmlns:c="http://schemas.openxmlformats.org/drawingml/2006/chart" xmlns:r="http://schemas.openxmlformats.org/officeDocument/2006/relationships" r:id="rId4"/>
          </a:graphicData>
        </a:graphic>
      </p:graphicFrame>
      <p:sp>
        <p:nvSpPr>
          <p:cNvPr id="13" name="Rectangle 12"/>
          <p:cNvSpPr/>
          <p:nvPr/>
        </p:nvSpPr>
        <p:spPr>
          <a:xfrm>
            <a:off x="457200" y="5989460"/>
            <a:ext cx="8229600" cy="553998"/>
          </a:xfrm>
          <a:prstGeom prst="rect">
            <a:avLst/>
          </a:prstGeom>
        </p:spPr>
        <p:txBody>
          <a:bodyPr wrap="square">
            <a:spAutoFit/>
          </a:bodyPr>
          <a:lstStyle/>
          <a:p>
            <a:r>
              <a:rPr lang="en-US" sz="1000" b="1" dirty="0" smtClean="0"/>
              <a:t>Key: </a:t>
            </a:r>
            <a:r>
              <a:rPr lang="en-US" sz="1000" dirty="0" smtClean="0"/>
              <a:t>CHIP = Children’s Health Insurance Program.</a:t>
            </a:r>
            <a:endParaRPr lang="en-US" sz="1000" b="1" dirty="0" smtClean="0"/>
          </a:p>
          <a:p>
            <a:r>
              <a:rPr lang="en-US" sz="1000" b="1" dirty="0" smtClean="0"/>
              <a:t>Source</a:t>
            </a:r>
            <a:r>
              <a:rPr lang="en-US" sz="1000" b="1" dirty="0"/>
              <a:t>: </a:t>
            </a:r>
            <a:r>
              <a:rPr lang="en-US" sz="1000" dirty="0"/>
              <a:t>Agency for Healthcare Research and Quality, </a:t>
            </a:r>
            <a:r>
              <a:rPr lang="en-US" sz="1000" dirty="0" smtClean="0"/>
              <a:t>Medical </a:t>
            </a:r>
            <a:r>
              <a:rPr lang="en-US" sz="1000" dirty="0"/>
              <a:t>Expenditure Panel </a:t>
            </a:r>
            <a:r>
              <a:rPr lang="en-US" sz="1000" dirty="0" smtClean="0"/>
              <a:t>Survey, 2002-2012.</a:t>
            </a:r>
          </a:p>
          <a:p>
            <a:r>
              <a:rPr lang="en-US" sz="1000" b="1" dirty="0" smtClean="0"/>
              <a:t>Note: </a:t>
            </a:r>
            <a:r>
              <a:rPr lang="en-US" sz="1000" dirty="0" smtClean="0"/>
              <a:t>White and Black are non-Hispanic. Hispanic includes all races.</a:t>
            </a:r>
            <a:endParaRPr lang="en-US" sz="1000" b="1" dirty="0"/>
          </a:p>
        </p:txBody>
      </p:sp>
    </p:spTree>
    <p:extLst>
      <p:ext uri="{BB962C8B-B14F-4D97-AF65-F5344CB8AC3E}">
        <p14:creationId xmlns:p14="http://schemas.microsoft.com/office/powerpoint/2010/main" val="6375064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Effectiveness Measures</a:t>
            </a:r>
            <a:endParaRPr lang="en-US" dirty="0"/>
          </a:p>
        </p:txBody>
      </p:sp>
      <p:sp>
        <p:nvSpPr>
          <p:cNvPr id="3" name="Content Placeholder 2"/>
          <p:cNvSpPr>
            <a:spLocks noGrp="1"/>
          </p:cNvSpPr>
          <p:nvPr>
            <p:ph idx="1"/>
          </p:nvPr>
        </p:nvSpPr>
        <p:spPr/>
        <p:txBody>
          <a:bodyPr/>
          <a:lstStyle/>
          <a:p>
            <a:r>
              <a:rPr lang="en-US" dirty="0" smtClean="0"/>
              <a:t>Early and adequate prenatal </a:t>
            </a:r>
            <a:r>
              <a:rPr lang="en-US" dirty="0"/>
              <a:t>care</a:t>
            </a:r>
          </a:p>
          <a:p>
            <a:r>
              <a:rPr lang="en-US" dirty="0"/>
              <a:t>Receipt of recommended immunizations by young children </a:t>
            </a:r>
          </a:p>
          <a:p>
            <a:r>
              <a:rPr lang="en-US" dirty="0"/>
              <a:t>Children’s vision screening </a:t>
            </a:r>
          </a:p>
          <a:p>
            <a:r>
              <a:rPr lang="en-US" dirty="0"/>
              <a:t>Well-child visits in the last year</a:t>
            </a:r>
          </a:p>
          <a:p>
            <a:r>
              <a:rPr lang="en-US" dirty="0"/>
              <a:t>Receipt of meningococcal vaccine by adolescents</a:t>
            </a:r>
          </a:p>
          <a:p>
            <a:r>
              <a:rPr lang="en-US" dirty="0"/>
              <a:t>Receipt of human papillomavirus (HPV) vaccination by adolescents</a:t>
            </a:r>
          </a:p>
          <a:p>
            <a:endParaRPr lang="en-US" dirty="0"/>
          </a:p>
        </p:txBody>
      </p:sp>
    </p:spTree>
    <p:extLst>
      <p:ext uri="{BB962C8B-B14F-4D97-AF65-F5344CB8AC3E}">
        <p14:creationId xmlns:p14="http://schemas.microsoft.com/office/powerpoint/2010/main" val="15470432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Prevention: Early and Adequate Prenatal Care</a:t>
            </a:r>
            <a:endParaRPr lang="en-US" dirty="0"/>
          </a:p>
        </p:txBody>
      </p:sp>
      <p:sp>
        <p:nvSpPr>
          <p:cNvPr id="3" name="Content Placeholder 2"/>
          <p:cNvSpPr>
            <a:spLocks noGrp="1"/>
          </p:cNvSpPr>
          <p:nvPr>
            <p:ph idx="1"/>
          </p:nvPr>
        </p:nvSpPr>
        <p:spPr/>
        <p:txBody>
          <a:bodyPr/>
          <a:lstStyle/>
          <a:p>
            <a:r>
              <a:rPr lang="en-US" dirty="0" smtClean="0"/>
              <a:t>A Healthy People 2020 objective is for 77.6% of pregnant women to receive early and adequate </a:t>
            </a:r>
            <a:r>
              <a:rPr lang="en-US" smtClean="0"/>
              <a:t>prenatal care:</a:t>
            </a:r>
            <a:endParaRPr lang="en-US" dirty="0" smtClean="0"/>
          </a:p>
          <a:p>
            <a:pPr lvl="1"/>
            <a:r>
              <a:rPr lang="en-US" dirty="0" smtClean="0"/>
              <a:t>Based on Adequacy of Prenatal Care Utilization Index </a:t>
            </a:r>
          </a:p>
          <a:p>
            <a:pPr lvl="1"/>
            <a:r>
              <a:rPr lang="en-US" dirty="0" smtClean="0"/>
              <a:t>For a given pregnancy, target number of prenatal visits considered adequate determined by prenatal care start date and infant’s gestational age at birth </a:t>
            </a:r>
          </a:p>
        </p:txBody>
      </p:sp>
    </p:spTree>
    <p:extLst>
      <p:ext uri="{BB962C8B-B14F-4D97-AF65-F5344CB8AC3E}">
        <p14:creationId xmlns:p14="http://schemas.microsoft.com/office/powerpoint/2010/main" val="7808426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Infants born in 2012 whose mothers had obtained early and adequate prenatal care, by State quartiles</a:t>
            </a:r>
            <a:endParaRPr lang="en-US" sz="2000" dirty="0"/>
          </a:p>
        </p:txBody>
      </p:sp>
      <p:sp>
        <p:nvSpPr>
          <p:cNvPr id="3" name="Rectangle 2"/>
          <p:cNvSpPr/>
          <p:nvPr/>
        </p:nvSpPr>
        <p:spPr>
          <a:xfrm>
            <a:off x="457200" y="6060772"/>
            <a:ext cx="8229600" cy="246221"/>
          </a:xfrm>
          <a:prstGeom prst="rect">
            <a:avLst/>
          </a:prstGeom>
        </p:spPr>
        <p:txBody>
          <a:bodyPr wrap="square">
            <a:spAutoFit/>
          </a:bodyPr>
          <a:lstStyle/>
          <a:p>
            <a:r>
              <a:rPr lang="en-US" sz="1000" b="1" dirty="0"/>
              <a:t>Source: </a:t>
            </a:r>
            <a:r>
              <a:rPr lang="en-US" sz="1000" dirty="0"/>
              <a:t>Centers for Disease Control and Prevention, National Center for Health Statistics, </a:t>
            </a:r>
            <a:r>
              <a:rPr lang="en-US" sz="1000" dirty="0" smtClean="0"/>
              <a:t>National </a:t>
            </a:r>
            <a:r>
              <a:rPr lang="en-US" sz="1000" dirty="0"/>
              <a:t>Vital Statistics System, 2012.</a:t>
            </a:r>
          </a:p>
        </p:txBody>
      </p:sp>
      <p:pic>
        <p:nvPicPr>
          <p:cNvPr id="1026" name="Picture 2" descr="\\cdc.gov\private\L722\fpa8\CHIPRA paper\Chartbook2015\pictures\T020601011_3S_PRENATAL_CARE_for_map.gif"/>
          <p:cNvPicPr>
            <a:picLocks noChangeAspect="1" noChangeArrowheads="1"/>
          </p:cNvPicPr>
          <p:nvPr/>
        </p:nvPicPr>
        <p:blipFill rotWithShape="1">
          <a:blip r:embed="rId3">
            <a:extLst>
              <a:ext uri="{28A0092B-C50C-407E-A947-70E740481C1C}">
                <a14:useLocalDpi xmlns:a14="http://schemas.microsoft.com/office/drawing/2010/main" val="0"/>
              </a:ext>
            </a:extLst>
          </a:blip>
          <a:srcRect t="4561" b="11313"/>
          <a:stretch/>
        </p:blipFill>
        <p:spPr bwMode="auto">
          <a:xfrm>
            <a:off x="1371600" y="1371601"/>
            <a:ext cx="6400800" cy="40386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5410193"/>
            <a:ext cx="6400800" cy="563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592325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Absolute differences in receipt of early and adequate prenatal care between White and Black infants born in 2012, by State quartiles</a:t>
            </a:r>
            <a:endParaRPr lang="en-US" sz="2000" dirty="0"/>
          </a:p>
        </p:txBody>
      </p:sp>
      <p:pic>
        <p:nvPicPr>
          <p:cNvPr id="2050" name="Picture 2" descr="\\cdc.gov\private\L722\fpa8\CHIPRA paper\Chartbook2015\pictures\T020601011_6SD_PRENATAL_CARE_2012 for map.gif"/>
          <p:cNvPicPr>
            <a:picLocks noGrp="1" noChangeAspect="1" noChangeArrowheads="1"/>
          </p:cNvPicPr>
          <p:nvPr>
            <p:ph idx="4294967295"/>
          </p:nvPr>
        </p:nvPicPr>
        <p:blipFill rotWithShape="1">
          <a:blip r:embed="rId3">
            <a:extLst>
              <a:ext uri="{28A0092B-C50C-407E-A947-70E740481C1C}">
                <a14:useLocalDpi xmlns:a14="http://schemas.microsoft.com/office/drawing/2010/main" val="0"/>
              </a:ext>
            </a:extLst>
          </a:blip>
          <a:srcRect t="8201" b="8806"/>
          <a:stretch/>
        </p:blipFill>
        <p:spPr bwMode="auto">
          <a:xfrm>
            <a:off x="1371600" y="1371600"/>
            <a:ext cx="6400800" cy="3984171"/>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457200" y="6026089"/>
            <a:ext cx="8229600" cy="400110"/>
          </a:xfrm>
          <a:prstGeom prst="rect">
            <a:avLst/>
          </a:prstGeom>
        </p:spPr>
        <p:txBody>
          <a:bodyPr wrap="square">
            <a:spAutoFit/>
          </a:bodyPr>
          <a:lstStyle/>
          <a:p>
            <a:r>
              <a:rPr lang="en-US" sz="1000" b="1" dirty="0"/>
              <a:t>Source: </a:t>
            </a:r>
            <a:r>
              <a:rPr lang="en-US" sz="1000" dirty="0"/>
              <a:t>Centers for Disease Control and Prevention, National Center for Health Statistics, Division of Vital Statistics, National Vital Statistics System, 2012</a:t>
            </a:r>
            <a:r>
              <a:rPr lang="en-US" sz="1000" dirty="0" smtClean="0"/>
              <a:t>.</a:t>
            </a:r>
            <a:endParaRPr lang="en-US" sz="1000" dirty="0"/>
          </a:p>
        </p:txBody>
      </p:sp>
      <p:pic>
        <p:nvPicPr>
          <p:cNvPr id="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5389726"/>
            <a:ext cx="6400800" cy="5201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8901451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30381</TotalTime>
  <Words>6176</Words>
  <Application>Microsoft Office PowerPoint</Application>
  <PresentationFormat>On-screen Show (4:3)</PresentationFormat>
  <Paragraphs>401</Paragraphs>
  <Slides>38</Slides>
  <Notes>37</Notes>
  <HiddenSlides>0</HiddenSlides>
  <MMClips>1</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Office Theme</vt:lpstr>
      <vt:lpstr>Maternal and CHILD health care</vt:lpstr>
      <vt:lpstr>Maternal and Child Health Care Measures</vt:lpstr>
      <vt:lpstr>Maternal and Child Health Care Measures</vt:lpstr>
      <vt:lpstr>Access: Children and Adolescents With Periods of Uninsurance </vt:lpstr>
      <vt:lpstr>Children and adolescents ages 0-17 years with any period of uninsurance during the year, by insurance, 2002-2012, and by race/ethnicity and income, 2012</vt:lpstr>
      <vt:lpstr>Effectiveness Measures</vt:lpstr>
      <vt:lpstr>Prevention: Early and Adequate Prenatal Care</vt:lpstr>
      <vt:lpstr>Infants born in 2012 whose mothers had obtained early and adequate prenatal care, by State quartiles</vt:lpstr>
      <vt:lpstr>Absolute differences in receipt of early and adequate prenatal care between White and Black infants born in 2012, by State quartiles</vt:lpstr>
      <vt:lpstr>Prevention: Receipt of Recommended Vaccinations by Young Children</vt:lpstr>
      <vt:lpstr>Prevention:  Receipt of Recommended Vaccinations by Young Children</vt:lpstr>
      <vt:lpstr>Children ages 19-35 months who received the 4:3:1:3:3:1:4 vaccine series, by household income and race/ethnicity, 2009-2012</vt:lpstr>
      <vt:lpstr>Prevention: Children’s Vision Screening</vt:lpstr>
      <vt:lpstr>Children ages 3-5 years who ever had their vision checked by a health provider, by race/ethnicity, United States, 2002-2012</vt:lpstr>
      <vt:lpstr>Prevention: Well-Child Visits in the Last Year</vt:lpstr>
      <vt:lpstr>Children ages 0-17 with a well-child visit in the last 12 months, by race/ethnicity and family income, 2000-2013</vt:lpstr>
      <vt:lpstr>Prevention: Adolescent Meningitis Vaccine</vt:lpstr>
      <vt:lpstr>Adolescents ages 13-15 who ever received at least 1 dose of the meningococcal vaccine, by race/ethnicity and family income, 2008-2012</vt:lpstr>
      <vt:lpstr>Adolescents ages 13-17 years who ever received at least 1 dose of the meningococcal vaccine, by State quartiles, 2013 </vt:lpstr>
      <vt:lpstr>Adolescents ages 13-17 years who ever received at least 1 dose of the meningococcal vaccine, by race/ethnicity, 2013</vt:lpstr>
      <vt:lpstr>Human Papillomavirus Vaccination Coverage for Adolescents</vt:lpstr>
      <vt:lpstr>Adolescents ages 13-15 years who received 3 or more doses of human papillomavirus vaccine, by race/ ethnicity, stratified by sex, 2012</vt:lpstr>
      <vt:lpstr> Adolescents ages 16-17 years who received 3 or more doses of human papillomavirus vaccine, by family income, stratified by sex, 2012 </vt:lpstr>
      <vt:lpstr>Person-Centered Care</vt:lpstr>
      <vt:lpstr>Children who had a doctor’s office or clinic visit in the last 12 months whose parents reported poor communication with health providers, by race/ethnicity and insurance status, 2002-2012</vt:lpstr>
      <vt:lpstr>Patient Safety: Birth Trauma</vt:lpstr>
      <vt:lpstr>Birth trauma—injury to neonate per 1,000 live births, 2004-2012</vt:lpstr>
      <vt:lpstr>Care Coordination Measures</vt:lpstr>
      <vt:lpstr>Communication About Prescription Medications and Treatments From Other Doctors</vt:lpstr>
      <vt:lpstr>Children and adolescents ages 0-17 years with a usual source of care whose health provider usually asks about prescription medications and treatments from other doctors, by race/ethnicity and income, 2012 </vt:lpstr>
      <vt:lpstr>Emergency Department Visits Related to Mental Health and Substance Abuse</vt:lpstr>
      <vt:lpstr>Emergency department visits with a principal diagnosis related to mental health, alcohol, or substance abuse among children ages 0-17 years, per 100,000 population, 2007-2011</vt:lpstr>
      <vt:lpstr>Emergency Department Visits for Asthma</vt:lpstr>
      <vt:lpstr>Emergency department visits for asthma per 100,000 population, children ages 2-17 years, by age, 2008-2011, and by sex and income quartile of ZIP code of residence, 2011 </vt:lpstr>
      <vt:lpstr>References</vt:lpstr>
      <vt:lpstr>References</vt:lpstr>
      <vt:lpstr>References</vt:lpstr>
      <vt:lpstr>References</vt:lpstr>
    </vt:vector>
  </TitlesOfParts>
  <Company>DHHS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DHHS</dc:creator>
  <cp:lastModifiedBy>DHHS</cp:lastModifiedBy>
  <cp:revision>565</cp:revision>
  <cp:lastPrinted>2015-05-28T19:53:11Z</cp:lastPrinted>
  <dcterms:created xsi:type="dcterms:W3CDTF">2013-09-03T18:05:51Z</dcterms:created>
  <dcterms:modified xsi:type="dcterms:W3CDTF">2015-07-31T14:02:44Z</dcterms:modified>
</cp:coreProperties>
</file>