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11.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12.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87" r:id="rId3"/>
    <p:sldId id="288" r:id="rId4"/>
    <p:sldId id="291" r:id="rId5"/>
    <p:sldId id="279" r:id="rId6"/>
    <p:sldId id="280" r:id="rId7"/>
    <p:sldId id="282" r:id="rId8"/>
    <p:sldId id="260" r:id="rId9"/>
    <p:sldId id="283" r:id="rId10"/>
    <p:sldId id="262" r:id="rId11"/>
    <p:sldId id="264" r:id="rId12"/>
    <p:sldId id="290" r:id="rId13"/>
    <p:sldId id="284" r:id="rId14"/>
    <p:sldId id="265" r:id="rId15"/>
    <p:sldId id="286" r:id="rId16"/>
    <p:sldId id="267" r:id="rId17"/>
    <p:sldId id="285" r:id="rId18"/>
    <p:sldId id="269" r:id="rId19"/>
    <p:sldId id="28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ton, Barbara (AHRQ/CQuIPS) (AHRQ Contractor)" initials="BB" lastIdx="4" clrIdx="0"/>
  <p:cmAuthor id="1" name="DHHS" initials="DMB" lastIdx="19" clrIdx="1"/>
  <p:cmAuthor id="2" name="DHHS" initials="DHH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99" autoAdjust="0"/>
    <p:restoredTop sz="88029" autoAdjust="0"/>
  </p:normalViewPr>
  <p:slideViewPr>
    <p:cSldViewPr>
      <p:cViewPr>
        <p:scale>
          <a:sx n="70" d="100"/>
          <a:sy n="70" d="100"/>
        </p:scale>
        <p:origin x="-2453" y="-72"/>
      </p:cViewPr>
      <p:guideLst>
        <p:guide orient="horz" pos="2160"/>
        <p:guide pos="2880"/>
      </p:guideLst>
    </p:cSldViewPr>
  </p:slideViewPr>
  <p:notesTextViewPr>
    <p:cViewPr>
      <p:scale>
        <a:sx n="100" d="100"/>
        <a:sy n="100" d="100"/>
      </p:scale>
      <p:origin x="0" y="0"/>
    </p:cViewPr>
  </p:notesTextViewPr>
  <p:notesViewPr>
    <p:cSldViewPr>
      <p:cViewPr varScale="1">
        <p:scale>
          <a:sx n="62" d="100"/>
          <a:sy n="62" d="100"/>
        </p:scale>
        <p:origin x="-802" y="-96"/>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71838242441915"/>
          <c:y val="0.11770363450331421"/>
          <c:w val="0.80022698551569937"/>
          <c:h val="0.71310006086195743"/>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63.107100000000003</c:v>
                </c:pt>
                <c:pt idx="1">
                  <c:v>65.343299999999999</c:v>
                </c:pt>
                <c:pt idx="2">
                  <c:v>63.099200000000003</c:v>
                </c:pt>
                <c:pt idx="3">
                  <c:v>63.426099999999998</c:v>
                </c:pt>
                <c:pt idx="4">
                  <c:v>62.6845</c:v>
                </c:pt>
                <c:pt idx="5">
                  <c:v>65.122500000000002</c:v>
                </c:pt>
                <c:pt idx="6">
                  <c:v>64.549400000000006</c:v>
                </c:pt>
                <c:pt idx="7">
                  <c:v>67.638400000000004</c:v>
                </c:pt>
                <c:pt idx="8">
                  <c:v>65.706199999999995</c:v>
                </c:pt>
                <c:pt idx="9">
                  <c:v>68.216099999999997</c:v>
                </c:pt>
                <c:pt idx="10" formatCode="General">
                  <c:v>66.5</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64.766499999999994</c:v>
                </c:pt>
                <c:pt idx="1">
                  <c:v>66.415999999999997</c:v>
                </c:pt>
                <c:pt idx="2">
                  <c:v>64.181299999999993</c:v>
                </c:pt>
                <c:pt idx="3">
                  <c:v>64.576499999999996</c:v>
                </c:pt>
                <c:pt idx="4">
                  <c:v>62.981999999999999</c:v>
                </c:pt>
                <c:pt idx="5">
                  <c:v>65.0471</c:v>
                </c:pt>
                <c:pt idx="6">
                  <c:v>66.100999999999999</c:v>
                </c:pt>
                <c:pt idx="7">
                  <c:v>70.483000000000004</c:v>
                </c:pt>
                <c:pt idx="8">
                  <c:v>66.739099999999993</c:v>
                </c:pt>
                <c:pt idx="9">
                  <c:v>69.753600000000006</c:v>
                </c:pt>
                <c:pt idx="10">
                  <c:v>67.933300000000003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62.347799999999999</c:v>
                </c:pt>
                <c:pt idx="1">
                  <c:v>62.202199999999998</c:v>
                </c:pt>
                <c:pt idx="2">
                  <c:v>61.528500000000001</c:v>
                </c:pt>
                <c:pt idx="3">
                  <c:v>60.998699999999999</c:v>
                </c:pt>
                <c:pt idx="4">
                  <c:v>64.826700000000002</c:v>
                </c:pt>
                <c:pt idx="5">
                  <c:v>67.319800000000001</c:v>
                </c:pt>
                <c:pt idx="6">
                  <c:v>58.736699999999999</c:v>
                </c:pt>
                <c:pt idx="7">
                  <c:v>60.549500000000002</c:v>
                </c:pt>
                <c:pt idx="8">
                  <c:v>60.141100000000002</c:v>
                </c:pt>
                <c:pt idx="9">
                  <c:v>61.712299999999999</c:v>
                </c:pt>
                <c:pt idx="10">
                  <c:v>62.1462</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52.034700000000001</c:v>
                </c:pt>
                <c:pt idx="1">
                  <c:v>57.182000000000002</c:v>
                </c:pt>
                <c:pt idx="2">
                  <c:v>55.682200000000002</c:v>
                </c:pt>
                <c:pt idx="3">
                  <c:v>58.463799999999999</c:v>
                </c:pt>
                <c:pt idx="4">
                  <c:v>54.239899999999999</c:v>
                </c:pt>
                <c:pt idx="5">
                  <c:v>56.098100000000002</c:v>
                </c:pt>
                <c:pt idx="6">
                  <c:v>55.617899999999999</c:v>
                </c:pt>
                <c:pt idx="7">
                  <c:v>56.633899999999997</c:v>
                </c:pt>
                <c:pt idx="8">
                  <c:v>67.092600000000004</c:v>
                </c:pt>
                <c:pt idx="9">
                  <c:v>68.148799999999994</c:v>
                </c:pt>
                <c:pt idx="10">
                  <c:v>59.920299999999997</c:v>
                </c:pt>
              </c:numCache>
            </c:numRef>
          </c:val>
          <c:smooth val="0"/>
        </c:ser>
        <c:dLbls>
          <c:showLegendKey val="0"/>
          <c:showVal val="0"/>
          <c:showCatName val="0"/>
          <c:showSerName val="0"/>
          <c:showPercent val="0"/>
          <c:showBubbleSize val="0"/>
        </c:dLbls>
        <c:marker val="1"/>
        <c:smooth val="0"/>
        <c:axId val="5540096"/>
        <c:axId val="5550464"/>
      </c:lineChart>
      <c:catAx>
        <c:axId val="5540096"/>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5550464"/>
        <c:crosses val="autoZero"/>
        <c:auto val="1"/>
        <c:lblAlgn val="ctr"/>
        <c:lblOffset val="100"/>
        <c:noMultiLvlLbl val="0"/>
      </c:catAx>
      <c:valAx>
        <c:axId val="555046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176537715394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554009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69043452901722"/>
          <c:y val="0.14487761040739472"/>
          <c:w val="0.81821765334888696"/>
          <c:h val="0.68894547148997676"/>
        </c:manualLayout>
      </c:layout>
      <c:lineChart>
        <c:grouping val="standard"/>
        <c:varyColors val="0"/>
        <c:ser>
          <c:idx val="3"/>
          <c:order val="0"/>
          <c:tx>
            <c:strRef>
              <c:f>Sheet1!$A$2</c:f>
              <c:strCache>
                <c:ptCount val="1"/>
                <c:pt idx="0">
                  <c:v>0-1 Conditions</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42.115000000000002</c:v>
                </c:pt>
                <c:pt idx="1">
                  <c:v>42.761800000000001</c:v>
                </c:pt>
                <c:pt idx="2">
                  <c:v>41.470799999999997</c:v>
                </c:pt>
                <c:pt idx="3">
                  <c:v>40.680300000000003</c:v>
                </c:pt>
                <c:pt idx="4">
                  <c:v>39.470199999999998</c:v>
                </c:pt>
                <c:pt idx="5">
                  <c:v>40.8504</c:v>
                </c:pt>
                <c:pt idx="6">
                  <c:v>39.884500000000003</c:v>
                </c:pt>
                <c:pt idx="7">
                  <c:v>42.314700000000002</c:v>
                </c:pt>
                <c:pt idx="8">
                  <c:v>42.077199999999998</c:v>
                </c:pt>
                <c:pt idx="9">
                  <c:v>41.708300000000001</c:v>
                </c:pt>
                <c:pt idx="10">
                  <c:v>40.905000000000001</c:v>
                </c:pt>
              </c:numCache>
            </c:numRef>
          </c:val>
          <c:smooth val="0"/>
        </c:ser>
        <c:ser>
          <c:idx val="0"/>
          <c:order val="1"/>
          <c:tx>
            <c:strRef>
              <c:f>Sheet1!$A$3</c:f>
              <c:strCache>
                <c:ptCount val="1"/>
                <c:pt idx="0">
                  <c:v>2-3 Conditions</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70.000900000000001</c:v>
                </c:pt>
                <c:pt idx="1">
                  <c:v>68.565200000000004</c:v>
                </c:pt>
                <c:pt idx="2">
                  <c:v>70.119299999999996</c:v>
                </c:pt>
                <c:pt idx="3">
                  <c:v>70.134100000000004</c:v>
                </c:pt>
                <c:pt idx="4">
                  <c:v>75.627600000000001</c:v>
                </c:pt>
                <c:pt idx="5">
                  <c:v>70.344099999999997</c:v>
                </c:pt>
                <c:pt idx="6">
                  <c:v>66.5291</c:v>
                </c:pt>
                <c:pt idx="7">
                  <c:v>71.213999999999999</c:v>
                </c:pt>
                <c:pt idx="8">
                  <c:v>71.063599999999994</c:v>
                </c:pt>
                <c:pt idx="9">
                  <c:v>70.118200000000002</c:v>
                </c:pt>
                <c:pt idx="10">
                  <c:v>69.460499999999996</c:v>
                </c:pt>
              </c:numCache>
            </c:numRef>
          </c:val>
          <c:smooth val="0"/>
        </c:ser>
        <c:ser>
          <c:idx val="2"/>
          <c:order val="2"/>
          <c:tx>
            <c:strRef>
              <c:f>Sheet1!$A$4</c:f>
              <c:strCache>
                <c:ptCount val="1"/>
                <c:pt idx="0">
                  <c:v>4+ Conditions</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87.847300000000004</c:v>
                </c:pt>
                <c:pt idx="1">
                  <c:v>85.196899999999999</c:v>
                </c:pt>
                <c:pt idx="2">
                  <c:v>87.896500000000003</c:v>
                </c:pt>
                <c:pt idx="3">
                  <c:v>91.397900000000007</c:v>
                </c:pt>
                <c:pt idx="4">
                  <c:v>89.519499999999994</c:v>
                </c:pt>
                <c:pt idx="5">
                  <c:v>81.767499999999998</c:v>
                </c:pt>
                <c:pt idx="6">
                  <c:v>76.553299999999993</c:v>
                </c:pt>
                <c:pt idx="7">
                  <c:v>70.723699999999994</c:v>
                </c:pt>
                <c:pt idx="8">
                  <c:v>83.429699999999997</c:v>
                </c:pt>
                <c:pt idx="9">
                  <c:v>76.963899999999995</c:v>
                </c:pt>
                <c:pt idx="10">
                  <c:v>80.500100000000003</c:v>
                </c:pt>
              </c:numCache>
            </c:numRef>
          </c:val>
          <c:smooth val="0"/>
        </c:ser>
        <c:dLbls>
          <c:showLegendKey val="0"/>
          <c:showVal val="0"/>
          <c:showCatName val="0"/>
          <c:showSerName val="0"/>
          <c:showPercent val="0"/>
          <c:showBubbleSize val="0"/>
        </c:dLbls>
        <c:marker val="1"/>
        <c:smooth val="0"/>
        <c:axId val="34351744"/>
        <c:axId val="34358016"/>
      </c:lineChart>
      <c:catAx>
        <c:axId val="3435174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4358016"/>
        <c:crosses val="autoZero"/>
        <c:auto val="1"/>
        <c:lblAlgn val="ctr"/>
        <c:lblOffset val="100"/>
        <c:noMultiLvlLbl val="0"/>
      </c:catAx>
      <c:valAx>
        <c:axId val="343580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9292479744379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4351744"/>
        <c:crosses val="autoZero"/>
        <c:crossBetween val="between"/>
        <c:majorUnit val="10"/>
      </c:valAx>
    </c:plotArea>
    <c:legend>
      <c:legendPos val="t"/>
      <c:layout>
        <c:manualLayout>
          <c:xMode val="edge"/>
          <c:yMode val="edge"/>
          <c:x val="5.4495864903679483E-2"/>
          <c:y val="1.1675185338674747E-3"/>
          <c:w val="0.92337740801267776"/>
          <c:h val="0.12567090798432803"/>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48031496062993"/>
          <c:y val="0.11770363450331421"/>
          <c:w val="0.81833138913191406"/>
          <c:h val="0.71531423155438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46.914400000000001</c:v>
                </c:pt>
                <c:pt idx="1">
                  <c:v>47.4983</c:v>
                </c:pt>
                <c:pt idx="2">
                  <c:v>48.749000000000002</c:v>
                </c:pt>
                <c:pt idx="3">
                  <c:v>50.077300000000001</c:v>
                </c:pt>
                <c:pt idx="4">
                  <c:v>51.367199999999997</c:v>
                </c:pt>
                <c:pt idx="5">
                  <c:v>52.792499999999997</c:v>
                </c:pt>
                <c:pt idx="6">
                  <c:v>49.624200000000002</c:v>
                </c:pt>
                <c:pt idx="7">
                  <c:v>49.511299999999999</c:v>
                </c:pt>
                <c:pt idx="8">
                  <c:v>55.748899999999999</c:v>
                </c:pt>
                <c:pt idx="9">
                  <c:v>54.457700000000003</c:v>
                </c:pt>
                <c:pt idx="10">
                  <c:v>57.098399999999998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47.156399999999998</c:v>
                </c:pt>
                <c:pt idx="1">
                  <c:v>48.068600000000004</c:v>
                </c:pt>
                <c:pt idx="2">
                  <c:v>47.975499999999997</c:v>
                </c:pt>
                <c:pt idx="3">
                  <c:v>50.7393</c:v>
                </c:pt>
                <c:pt idx="4">
                  <c:v>50.545499999999997</c:v>
                </c:pt>
                <c:pt idx="5">
                  <c:v>53.689</c:v>
                </c:pt>
                <c:pt idx="6">
                  <c:v>48.9512</c:v>
                </c:pt>
                <c:pt idx="7">
                  <c:v>48.971299999999999</c:v>
                </c:pt>
                <c:pt idx="8">
                  <c:v>56.481400000000001</c:v>
                </c:pt>
                <c:pt idx="9">
                  <c:v>54.514200000000002</c:v>
                </c:pt>
                <c:pt idx="10">
                  <c:v>55.6434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49.347900000000003</c:v>
                </c:pt>
                <c:pt idx="1">
                  <c:v>47.128300000000003</c:v>
                </c:pt>
                <c:pt idx="2">
                  <c:v>49.415399999999998</c:v>
                </c:pt>
                <c:pt idx="3">
                  <c:v>51.673699999999997</c:v>
                </c:pt>
                <c:pt idx="4">
                  <c:v>54.094999999999999</c:v>
                </c:pt>
                <c:pt idx="5">
                  <c:v>52.481999999999999</c:v>
                </c:pt>
                <c:pt idx="6">
                  <c:v>52.638500000000001</c:v>
                </c:pt>
                <c:pt idx="7">
                  <c:v>50.264899999999997</c:v>
                </c:pt>
                <c:pt idx="8">
                  <c:v>52.596299999999999</c:v>
                </c:pt>
                <c:pt idx="9">
                  <c:v>53.733600000000003</c:v>
                </c:pt>
                <c:pt idx="10">
                  <c:v>56.866799999999998</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45.469700000000003</c:v>
                </c:pt>
                <c:pt idx="1">
                  <c:v>48.0229</c:v>
                </c:pt>
                <c:pt idx="2">
                  <c:v>50.974499999999999</c:v>
                </c:pt>
                <c:pt idx="3">
                  <c:v>48.892600000000002</c:v>
                </c:pt>
                <c:pt idx="4">
                  <c:v>52.049300000000002</c:v>
                </c:pt>
                <c:pt idx="5">
                  <c:v>51.440800000000003</c:v>
                </c:pt>
                <c:pt idx="6">
                  <c:v>49.688800000000001</c:v>
                </c:pt>
                <c:pt idx="7">
                  <c:v>51.7851</c:v>
                </c:pt>
                <c:pt idx="8">
                  <c:v>56.737400000000001</c:v>
                </c:pt>
                <c:pt idx="9">
                  <c:v>54.792900000000003</c:v>
                </c:pt>
                <c:pt idx="10">
                  <c:v>61.107500000000002</c:v>
                </c:pt>
              </c:numCache>
            </c:numRef>
          </c:val>
          <c:smooth val="0"/>
        </c:ser>
        <c:dLbls>
          <c:showLegendKey val="0"/>
          <c:showVal val="0"/>
          <c:showCatName val="0"/>
          <c:showSerName val="0"/>
          <c:showPercent val="0"/>
          <c:showBubbleSize val="0"/>
        </c:dLbls>
        <c:marker val="1"/>
        <c:smooth val="0"/>
        <c:axId val="34241920"/>
        <c:axId val="34248192"/>
      </c:lineChart>
      <c:catAx>
        <c:axId val="34241920"/>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4248192"/>
        <c:crosses val="autoZero"/>
        <c:auto val="1"/>
        <c:lblAlgn val="ctr"/>
        <c:lblOffset val="100"/>
        <c:noMultiLvlLbl val="0"/>
      </c:catAx>
      <c:valAx>
        <c:axId val="342481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05698940410226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424192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1153081559249538"/>
          <c:w val="0.81976718188004283"/>
          <c:h val="0.72148707106056187"/>
        </c:manualLayout>
      </c:layout>
      <c:lineChart>
        <c:grouping val="standard"/>
        <c:varyColors val="0"/>
        <c:ser>
          <c:idx val="3"/>
          <c:order val="0"/>
          <c:tx>
            <c:strRef>
              <c:f>Sheet1!$A$2</c:f>
              <c:strCache>
                <c:ptCount val="1"/>
                <c:pt idx="0">
                  <c:v>2-5</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57.011899999999997</c:v>
                </c:pt>
                <c:pt idx="1">
                  <c:v>57.402700000000003</c:v>
                </c:pt>
                <c:pt idx="2">
                  <c:v>59.125599999999999</c:v>
                </c:pt>
                <c:pt idx="3">
                  <c:v>61.123600000000003</c:v>
                </c:pt>
                <c:pt idx="4">
                  <c:v>61.555599999999998</c:v>
                </c:pt>
                <c:pt idx="5">
                  <c:v>62.9146</c:v>
                </c:pt>
                <c:pt idx="6">
                  <c:v>57.603299999999997</c:v>
                </c:pt>
                <c:pt idx="7">
                  <c:v>58.531199999999998</c:v>
                </c:pt>
                <c:pt idx="8">
                  <c:v>63.552399999999999</c:v>
                </c:pt>
                <c:pt idx="9">
                  <c:v>63.861699999999999</c:v>
                </c:pt>
                <c:pt idx="10">
                  <c:v>63.833399999999997</c:v>
                </c:pt>
              </c:numCache>
            </c:numRef>
          </c:val>
          <c:smooth val="0"/>
        </c:ser>
        <c:ser>
          <c:idx val="0"/>
          <c:order val="1"/>
          <c:tx>
            <c:strRef>
              <c:f>Sheet1!$A$3</c:f>
              <c:strCache>
                <c:ptCount val="1"/>
                <c:pt idx="0">
                  <c:v>6-17</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43.693100000000001</c:v>
                </c:pt>
                <c:pt idx="1">
                  <c:v>44.345300000000002</c:v>
                </c:pt>
                <c:pt idx="2">
                  <c:v>45.404400000000003</c:v>
                </c:pt>
                <c:pt idx="3">
                  <c:v>46.489199999999997</c:v>
                </c:pt>
                <c:pt idx="4">
                  <c:v>47.902799999999999</c:v>
                </c:pt>
                <c:pt idx="5">
                  <c:v>49.612200000000001</c:v>
                </c:pt>
                <c:pt idx="6">
                  <c:v>46.971800000000002</c:v>
                </c:pt>
                <c:pt idx="7">
                  <c:v>46.351599999999998</c:v>
                </c:pt>
                <c:pt idx="8">
                  <c:v>53.005600000000001</c:v>
                </c:pt>
                <c:pt idx="9">
                  <c:v>51.371299999999998</c:v>
                </c:pt>
                <c:pt idx="10">
                  <c:v>54.923999999999999</c:v>
                </c:pt>
              </c:numCache>
            </c:numRef>
          </c:val>
          <c:smooth val="0"/>
        </c:ser>
        <c:dLbls>
          <c:showLegendKey val="0"/>
          <c:showVal val="0"/>
          <c:showCatName val="0"/>
          <c:showSerName val="0"/>
          <c:showPercent val="0"/>
          <c:showBubbleSize val="0"/>
        </c:dLbls>
        <c:marker val="1"/>
        <c:smooth val="0"/>
        <c:axId val="34269056"/>
        <c:axId val="34521088"/>
      </c:lineChart>
      <c:catAx>
        <c:axId val="34269056"/>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4521088"/>
        <c:crosses val="autoZero"/>
        <c:auto val="1"/>
        <c:lblAlgn val="ctr"/>
        <c:lblOffset val="100"/>
        <c:noMultiLvlLbl val="0"/>
      </c:catAx>
      <c:valAx>
        <c:axId val="3452108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05698940410226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4269056"/>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291241372606201"/>
          <c:y val="0.11770363450331421"/>
          <c:w val="0.80226985515699423"/>
          <c:h val="0.71310006086195743"/>
        </c:manualLayout>
      </c:layout>
      <c:lineChart>
        <c:grouping val="standard"/>
        <c:varyColors val="0"/>
        <c:ser>
          <c:idx val="3"/>
          <c:order val="0"/>
          <c:tx>
            <c:strRef>
              <c:f>Sheet1!$A$2</c:f>
              <c:strCache>
                <c:ptCount val="1"/>
                <c:pt idx="0">
                  <c:v>Private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62.305300000000003</c:v>
                </c:pt>
                <c:pt idx="1">
                  <c:v>65.661199999999994</c:v>
                </c:pt>
                <c:pt idx="2">
                  <c:v>64.0822</c:v>
                </c:pt>
                <c:pt idx="3">
                  <c:v>61.947299999999998</c:v>
                </c:pt>
                <c:pt idx="4">
                  <c:v>60.662300000000002</c:v>
                </c:pt>
                <c:pt idx="5">
                  <c:v>65.947400000000002</c:v>
                </c:pt>
                <c:pt idx="6">
                  <c:v>62.773000000000003</c:v>
                </c:pt>
                <c:pt idx="7">
                  <c:v>70.473500000000001</c:v>
                </c:pt>
                <c:pt idx="8">
                  <c:v>66.394800000000004</c:v>
                </c:pt>
                <c:pt idx="9">
                  <c:v>66.375799999999998</c:v>
                </c:pt>
                <c:pt idx="10">
                  <c:v>63.4435</c:v>
                </c:pt>
              </c:numCache>
            </c:numRef>
          </c:val>
          <c:smooth val="0"/>
        </c:ser>
        <c:ser>
          <c:idx val="0"/>
          <c:order val="1"/>
          <c:tx>
            <c:strRef>
              <c:f>Sheet1!$A$3</c:f>
              <c:strCache>
                <c:ptCount val="1"/>
                <c:pt idx="0">
                  <c:v>Public</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64.659000000000006</c:v>
                </c:pt>
                <c:pt idx="1">
                  <c:v>71.745800000000003</c:v>
                </c:pt>
                <c:pt idx="2">
                  <c:v>67.610100000000003</c:v>
                </c:pt>
                <c:pt idx="3">
                  <c:v>69.137</c:v>
                </c:pt>
                <c:pt idx="4">
                  <c:v>67.563000000000002</c:v>
                </c:pt>
                <c:pt idx="5">
                  <c:v>70.073099999999997</c:v>
                </c:pt>
                <c:pt idx="6">
                  <c:v>69.308400000000006</c:v>
                </c:pt>
                <c:pt idx="7">
                  <c:v>69.926400000000001</c:v>
                </c:pt>
                <c:pt idx="8">
                  <c:v>64.950800000000001</c:v>
                </c:pt>
                <c:pt idx="9">
                  <c:v>68.0762</c:v>
                </c:pt>
                <c:pt idx="10">
                  <c:v>75.010499999999993</c:v>
                </c:pt>
              </c:numCache>
            </c:numRef>
          </c:val>
          <c:smooth val="0"/>
        </c:ser>
        <c:ser>
          <c:idx val="2"/>
          <c:order val="2"/>
          <c:tx>
            <c:strRef>
              <c:f>Sheet1!$A$4</c:f>
              <c:strCache>
                <c:ptCount val="1"/>
                <c:pt idx="0">
                  <c:v>Uninsured</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51.325800000000001</c:v>
                </c:pt>
                <c:pt idx="1">
                  <c:v>46.622900000000001</c:v>
                </c:pt>
                <c:pt idx="2">
                  <c:v>46.160800000000002</c:v>
                </c:pt>
                <c:pt idx="3">
                  <c:v>49.243299999999998</c:v>
                </c:pt>
                <c:pt idx="4">
                  <c:v>48.095700000000001</c:v>
                </c:pt>
                <c:pt idx="5">
                  <c:v>51.982199999999999</c:v>
                </c:pt>
                <c:pt idx="6">
                  <c:v>52.802399999999999</c:v>
                </c:pt>
                <c:pt idx="7">
                  <c:v>48.548099999999998</c:v>
                </c:pt>
                <c:pt idx="8">
                  <c:v>54.232799999999997</c:v>
                </c:pt>
                <c:pt idx="9">
                  <c:v>60.266399999999997</c:v>
                </c:pt>
                <c:pt idx="10">
                  <c:v>49.193100000000001</c:v>
                </c:pt>
              </c:numCache>
            </c:numRef>
          </c:val>
          <c:smooth val="0"/>
        </c:ser>
        <c:dLbls>
          <c:showLegendKey val="0"/>
          <c:showVal val="0"/>
          <c:showCatName val="0"/>
          <c:showSerName val="0"/>
          <c:showPercent val="0"/>
          <c:showBubbleSize val="0"/>
        </c:dLbls>
        <c:marker val="1"/>
        <c:smooth val="0"/>
        <c:axId val="31630848"/>
        <c:axId val="31632768"/>
      </c:lineChart>
      <c:catAx>
        <c:axId val="31630848"/>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31632768"/>
        <c:crosses val="autoZero"/>
        <c:auto val="1"/>
        <c:lblAlgn val="ctr"/>
        <c:lblOffset val="100"/>
        <c:noMultiLvlLbl val="0"/>
      </c:catAx>
      <c:valAx>
        <c:axId val="3163276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81572140438966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1630848"/>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29994167395742"/>
          <c:y val="0.12072302103541406"/>
          <c:w val="0.81940069991251097"/>
          <c:h val="0.7100807371904599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55.623100000000001</c:v>
                </c:pt>
                <c:pt idx="1">
                  <c:v>57.027099999999997</c:v>
                </c:pt>
                <c:pt idx="2">
                  <c:v>57.205599999999997</c:v>
                </c:pt>
                <c:pt idx="3">
                  <c:v>56.682299999999998</c:v>
                </c:pt>
                <c:pt idx="4">
                  <c:v>57.119599999999998</c:v>
                </c:pt>
                <c:pt idx="5">
                  <c:v>57.873800000000003</c:v>
                </c:pt>
                <c:pt idx="6">
                  <c:v>57.3748</c:v>
                </c:pt>
                <c:pt idx="7">
                  <c:v>59.091799999999999</c:v>
                </c:pt>
                <c:pt idx="8">
                  <c:v>58.389800000000001</c:v>
                </c:pt>
                <c:pt idx="9">
                  <c:v>59.556100000000001</c:v>
                </c:pt>
                <c:pt idx="10" formatCode="General">
                  <c:v>59.3</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57.454300000000003</c:v>
                </c:pt>
                <c:pt idx="1">
                  <c:v>58.970300000000002</c:v>
                </c:pt>
                <c:pt idx="2">
                  <c:v>60.148800000000001</c:v>
                </c:pt>
                <c:pt idx="3">
                  <c:v>59.654600000000002</c:v>
                </c:pt>
                <c:pt idx="4">
                  <c:v>58.817999999999998</c:v>
                </c:pt>
                <c:pt idx="5">
                  <c:v>58.666400000000003</c:v>
                </c:pt>
                <c:pt idx="6">
                  <c:v>57.7532</c:v>
                </c:pt>
                <c:pt idx="7">
                  <c:v>59.134099999999997</c:v>
                </c:pt>
                <c:pt idx="8">
                  <c:v>57.772399999999998</c:v>
                </c:pt>
                <c:pt idx="9">
                  <c:v>60.667499999999997</c:v>
                </c:pt>
                <c:pt idx="10">
                  <c:v>58.932099999999998</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55.767800000000001</c:v>
                </c:pt>
                <c:pt idx="1">
                  <c:v>56.559399999999997</c:v>
                </c:pt>
                <c:pt idx="2">
                  <c:v>55.078499999999998</c:v>
                </c:pt>
                <c:pt idx="3">
                  <c:v>56.339100000000002</c:v>
                </c:pt>
                <c:pt idx="4">
                  <c:v>56.835999999999999</c:v>
                </c:pt>
                <c:pt idx="5">
                  <c:v>60.752800000000001</c:v>
                </c:pt>
                <c:pt idx="6">
                  <c:v>54.714399999999998</c:v>
                </c:pt>
                <c:pt idx="7">
                  <c:v>58.4756</c:v>
                </c:pt>
                <c:pt idx="8">
                  <c:v>59.123899999999999</c:v>
                </c:pt>
                <c:pt idx="9">
                  <c:v>59.220799999999997</c:v>
                </c:pt>
                <c:pt idx="10">
                  <c:v>62.433599999999998</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45.902500000000003</c:v>
                </c:pt>
                <c:pt idx="1">
                  <c:v>49.719499999999996</c:v>
                </c:pt>
                <c:pt idx="2">
                  <c:v>47.445900000000002</c:v>
                </c:pt>
                <c:pt idx="3">
                  <c:v>46.476100000000002</c:v>
                </c:pt>
                <c:pt idx="4">
                  <c:v>50.773099999999999</c:v>
                </c:pt>
                <c:pt idx="5">
                  <c:v>52.833500000000001</c:v>
                </c:pt>
                <c:pt idx="6">
                  <c:v>57.224499999999999</c:v>
                </c:pt>
                <c:pt idx="7">
                  <c:v>59.383400000000002</c:v>
                </c:pt>
                <c:pt idx="8">
                  <c:v>58.849200000000003</c:v>
                </c:pt>
                <c:pt idx="9">
                  <c:v>55.659100000000002</c:v>
                </c:pt>
                <c:pt idx="10">
                  <c:v>55.920999999999999</c:v>
                </c:pt>
              </c:numCache>
            </c:numRef>
          </c:val>
          <c:smooth val="0"/>
        </c:ser>
        <c:dLbls>
          <c:showLegendKey val="0"/>
          <c:showVal val="0"/>
          <c:showCatName val="0"/>
          <c:showSerName val="0"/>
          <c:showPercent val="0"/>
          <c:showBubbleSize val="0"/>
        </c:dLbls>
        <c:marker val="1"/>
        <c:smooth val="0"/>
        <c:axId val="31738112"/>
        <c:axId val="31744384"/>
      </c:lineChart>
      <c:catAx>
        <c:axId val="31738112"/>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1744384"/>
        <c:crosses val="autoZero"/>
        <c:auto val="1"/>
        <c:lblAlgn val="ctr"/>
        <c:lblOffset val="100"/>
        <c:noMultiLvlLbl val="0"/>
      </c:catAx>
      <c:valAx>
        <c:axId val="3174438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176537715394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1738112"/>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1770373783064352"/>
          <c:w val="0.81902376786235054"/>
          <c:h val="0.69324961374509042"/>
        </c:manualLayout>
      </c:layout>
      <c:lineChart>
        <c:grouping val="standard"/>
        <c:varyColors val="0"/>
        <c:ser>
          <c:idx val="3"/>
          <c:order val="0"/>
          <c:tx>
            <c:strRef>
              <c:f>Sheet1!$A$2</c:f>
              <c:strCache>
                <c:ptCount val="1"/>
                <c:pt idx="0">
                  <c:v>18-44</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46.4724</c:v>
                </c:pt>
                <c:pt idx="1">
                  <c:v>48.824199999999998</c:v>
                </c:pt>
                <c:pt idx="2">
                  <c:v>47.4221</c:v>
                </c:pt>
                <c:pt idx="3">
                  <c:v>47.428100000000001</c:v>
                </c:pt>
                <c:pt idx="4">
                  <c:v>48.698999999999998</c:v>
                </c:pt>
                <c:pt idx="5">
                  <c:v>50.420900000000003</c:v>
                </c:pt>
                <c:pt idx="6">
                  <c:v>49.036499999999997</c:v>
                </c:pt>
                <c:pt idx="7">
                  <c:v>51.991599999999998</c:v>
                </c:pt>
                <c:pt idx="8">
                  <c:v>52.145000000000003</c:v>
                </c:pt>
                <c:pt idx="9">
                  <c:v>53.127899999999997</c:v>
                </c:pt>
                <c:pt idx="10" formatCode="General">
                  <c:v>52</c:v>
                </c:pt>
              </c:numCache>
            </c:numRef>
          </c:val>
          <c:smooth val="0"/>
        </c:ser>
        <c:ser>
          <c:idx val="0"/>
          <c:order val="1"/>
          <c:tx>
            <c:strRef>
              <c:f>Sheet1!$A$3</c:f>
              <c:strCache>
                <c:ptCount val="1"/>
                <c:pt idx="0">
                  <c:v>45-64</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66.768299999999996</c:v>
                </c:pt>
                <c:pt idx="1">
                  <c:v>67.083200000000005</c:v>
                </c:pt>
                <c:pt idx="2">
                  <c:v>68.611699999999999</c:v>
                </c:pt>
                <c:pt idx="3">
                  <c:v>67.771600000000007</c:v>
                </c:pt>
                <c:pt idx="4">
                  <c:v>67.982399999999998</c:v>
                </c:pt>
                <c:pt idx="5">
                  <c:v>67.076899999999995</c:v>
                </c:pt>
                <c:pt idx="6">
                  <c:v>69.179900000000004</c:v>
                </c:pt>
                <c:pt idx="7">
                  <c:v>68.046700000000001</c:v>
                </c:pt>
                <c:pt idx="8">
                  <c:v>67.030199999999994</c:v>
                </c:pt>
                <c:pt idx="9">
                  <c:v>66.756399999999999</c:v>
                </c:pt>
                <c:pt idx="10" formatCode="General">
                  <c:v>69.5</c:v>
                </c:pt>
              </c:numCache>
            </c:numRef>
          </c:val>
          <c:smooth val="0"/>
        </c:ser>
        <c:ser>
          <c:idx val="2"/>
          <c:order val="2"/>
          <c:tx>
            <c:strRef>
              <c:f>Sheet1!$A$4</c:f>
              <c:strCache>
                <c:ptCount val="1"/>
                <c:pt idx="0">
                  <c:v>65+</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64.551100000000005</c:v>
                </c:pt>
                <c:pt idx="1">
                  <c:v>64.915800000000004</c:v>
                </c:pt>
                <c:pt idx="2">
                  <c:v>67.647099999999995</c:v>
                </c:pt>
                <c:pt idx="3">
                  <c:v>66.030900000000003</c:v>
                </c:pt>
                <c:pt idx="4">
                  <c:v>64.268799999999999</c:v>
                </c:pt>
                <c:pt idx="5">
                  <c:v>64.924499999999995</c:v>
                </c:pt>
                <c:pt idx="6">
                  <c:v>62.612099999999998</c:v>
                </c:pt>
                <c:pt idx="7">
                  <c:v>65.479399999999998</c:v>
                </c:pt>
                <c:pt idx="8">
                  <c:v>62.665300000000002</c:v>
                </c:pt>
                <c:pt idx="9">
                  <c:v>66.933199999999999</c:v>
                </c:pt>
                <c:pt idx="10" formatCode="General">
                  <c:v>64</c:v>
                </c:pt>
              </c:numCache>
            </c:numRef>
          </c:val>
          <c:smooth val="0"/>
        </c:ser>
        <c:dLbls>
          <c:showLegendKey val="0"/>
          <c:showVal val="0"/>
          <c:showCatName val="0"/>
          <c:showSerName val="0"/>
          <c:showPercent val="0"/>
          <c:showBubbleSize val="0"/>
        </c:dLbls>
        <c:marker val="1"/>
        <c:smooth val="0"/>
        <c:axId val="31786496"/>
        <c:axId val="31788416"/>
      </c:lineChart>
      <c:catAx>
        <c:axId val="31786496"/>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1788416"/>
        <c:crosses val="autoZero"/>
        <c:auto val="1"/>
        <c:lblAlgn val="ctr"/>
        <c:lblOffset val="100"/>
        <c:noMultiLvlLbl val="0"/>
      </c:catAx>
      <c:valAx>
        <c:axId val="317884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178649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024375425294057E-2"/>
          <c:y val="8.4799190802045885E-2"/>
          <c:w val="0.89329700106931076"/>
          <c:h val="0.59854151753758056"/>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Total</c:v>
                </c:pt>
                <c:pt idx="2">
                  <c:v>White</c:v>
                </c:pt>
                <c:pt idx="3">
                  <c:v>Black</c:v>
                </c:pt>
                <c:pt idx="4">
                  <c:v>Hispanic</c:v>
                </c:pt>
                <c:pt idx="6">
                  <c:v>Poor</c:v>
                </c:pt>
                <c:pt idx="7">
                  <c:v>Low Income</c:v>
                </c:pt>
                <c:pt idx="8">
                  <c:v>Middle Income</c:v>
                </c:pt>
                <c:pt idx="9">
                  <c:v>High Income</c:v>
                </c:pt>
                <c:pt idx="11">
                  <c:v>&lt;High School</c:v>
                </c:pt>
                <c:pt idx="12">
                  <c:v>High School Grad</c:v>
                </c:pt>
                <c:pt idx="13">
                  <c:v>Any College</c:v>
                </c:pt>
                <c:pt idx="15">
                  <c:v>Large Cental Metro</c:v>
                </c:pt>
                <c:pt idx="16">
                  <c:v>Large Fringe Metro</c:v>
                </c:pt>
                <c:pt idx="17">
                  <c:v>Medium Metro</c:v>
                </c:pt>
                <c:pt idx="18">
                  <c:v>Small Metro</c:v>
                </c:pt>
                <c:pt idx="19">
                  <c:v>Micropolitan</c:v>
                </c:pt>
                <c:pt idx="20">
                  <c:v>Noncore</c:v>
                </c:pt>
              </c:strCache>
            </c:strRef>
          </c:cat>
          <c:val>
            <c:numRef>
              <c:f>Sheet1!$B$2:$B$22</c:f>
              <c:numCache>
                <c:formatCode>General</c:formatCode>
                <c:ptCount val="21"/>
                <c:pt idx="0">
                  <c:v>60.1</c:v>
                </c:pt>
                <c:pt idx="2" formatCode="0.0">
                  <c:v>60.610599999999998</c:v>
                </c:pt>
                <c:pt idx="3" formatCode="0.0">
                  <c:v>58.8949</c:v>
                </c:pt>
                <c:pt idx="4" formatCode="0.0">
                  <c:v>59.6374</c:v>
                </c:pt>
                <c:pt idx="6" formatCode="0.0">
                  <c:v>63.479599999999998</c:v>
                </c:pt>
                <c:pt idx="7" formatCode="0.0">
                  <c:v>61.412999999999997</c:v>
                </c:pt>
                <c:pt idx="8" formatCode="0.0">
                  <c:v>59.268300000000004</c:v>
                </c:pt>
                <c:pt idx="9" formatCode="0.0">
                  <c:v>58.481900000000003</c:v>
                </c:pt>
                <c:pt idx="11" formatCode="0.0">
                  <c:v>62.032699999999998</c:v>
                </c:pt>
                <c:pt idx="12" formatCode="0.0">
                  <c:v>58.119</c:v>
                </c:pt>
                <c:pt idx="13" formatCode="0.0">
                  <c:v>60.631</c:v>
                </c:pt>
                <c:pt idx="15" formatCode="0.0">
                  <c:v>60.0745</c:v>
                </c:pt>
                <c:pt idx="16" formatCode="0.0">
                  <c:v>63.0274</c:v>
                </c:pt>
                <c:pt idx="17" formatCode="0.0">
                  <c:v>59.097700000000003</c:v>
                </c:pt>
                <c:pt idx="18" formatCode="0.0">
                  <c:v>61.068300000000001</c:v>
                </c:pt>
                <c:pt idx="19">
                  <c:v>59.1</c:v>
                </c:pt>
                <c:pt idx="20">
                  <c:v>63.7</c:v>
                </c:pt>
              </c:numCache>
            </c:numRef>
          </c:val>
        </c:ser>
        <c:ser>
          <c:idx val="1"/>
          <c:order val="1"/>
          <c:tx>
            <c:strRef>
              <c:f>Sheet1!$C$1</c:f>
              <c:strCache>
                <c:ptCount val="1"/>
                <c:pt idx="0">
                  <c:v>2012</c:v>
                </c:pt>
              </c:strCache>
            </c:strRef>
          </c:tx>
          <c:spPr>
            <a:solidFill>
              <a:srgbClr val="AABA0A"/>
            </a:solidFill>
          </c:spPr>
          <c:invertIfNegative val="0"/>
          <c:cat>
            <c:strRef>
              <c:f>Sheet1!$A$2:$A$22</c:f>
              <c:strCache>
                <c:ptCount val="21"/>
                <c:pt idx="0">
                  <c:v>Total</c:v>
                </c:pt>
                <c:pt idx="2">
                  <c:v>White</c:v>
                </c:pt>
                <c:pt idx="3">
                  <c:v>Black</c:v>
                </c:pt>
                <c:pt idx="4">
                  <c:v>Hispanic</c:v>
                </c:pt>
                <c:pt idx="6">
                  <c:v>Poor</c:v>
                </c:pt>
                <c:pt idx="7">
                  <c:v>Low Income</c:v>
                </c:pt>
                <c:pt idx="8">
                  <c:v>Middle Income</c:v>
                </c:pt>
                <c:pt idx="9">
                  <c:v>High Income</c:v>
                </c:pt>
                <c:pt idx="11">
                  <c:v>&lt;High School</c:v>
                </c:pt>
                <c:pt idx="12">
                  <c:v>High School Grad</c:v>
                </c:pt>
                <c:pt idx="13">
                  <c:v>Any College</c:v>
                </c:pt>
                <c:pt idx="15">
                  <c:v>Large Cental Metro</c:v>
                </c:pt>
                <c:pt idx="16">
                  <c:v>Large Fringe Metro</c:v>
                </c:pt>
                <c:pt idx="17">
                  <c:v>Medium Metro</c:v>
                </c:pt>
                <c:pt idx="18">
                  <c:v>Small Metro</c:v>
                </c:pt>
                <c:pt idx="19">
                  <c:v>Micropolitan</c:v>
                </c:pt>
                <c:pt idx="20">
                  <c:v>Noncore</c:v>
                </c:pt>
              </c:strCache>
            </c:strRef>
          </c:cat>
          <c:val>
            <c:numRef>
              <c:f>Sheet1!$C$2:$C$22</c:f>
              <c:numCache>
                <c:formatCode>General</c:formatCode>
                <c:ptCount val="21"/>
                <c:pt idx="0">
                  <c:v>60.7</c:v>
                </c:pt>
                <c:pt idx="2" formatCode="0.0">
                  <c:v>60.382399999999997</c:v>
                </c:pt>
                <c:pt idx="3" formatCode="0.0">
                  <c:v>61.282299999999999</c:v>
                </c:pt>
                <c:pt idx="4" formatCode="0.0">
                  <c:v>60.6417</c:v>
                </c:pt>
                <c:pt idx="6" formatCode="0.0">
                  <c:v>65.991900000000001</c:v>
                </c:pt>
                <c:pt idx="7" formatCode="0.0">
                  <c:v>62.8401</c:v>
                </c:pt>
                <c:pt idx="8" formatCode="0.0">
                  <c:v>58.479599999999998</c:v>
                </c:pt>
                <c:pt idx="9" formatCode="0.0">
                  <c:v>59.744399999999999</c:v>
                </c:pt>
                <c:pt idx="11" formatCode="0.0">
                  <c:v>62.875700000000002</c:v>
                </c:pt>
                <c:pt idx="12" formatCode="0.0">
                  <c:v>58.997999999999998</c:v>
                </c:pt>
                <c:pt idx="13" formatCode="0.0">
                  <c:v>60.7821</c:v>
                </c:pt>
                <c:pt idx="15">
                  <c:v>57.9</c:v>
                </c:pt>
                <c:pt idx="16">
                  <c:v>63.3</c:v>
                </c:pt>
                <c:pt idx="17">
                  <c:v>59.5</c:v>
                </c:pt>
                <c:pt idx="18">
                  <c:v>62.4</c:v>
                </c:pt>
                <c:pt idx="19">
                  <c:v>57.3</c:v>
                </c:pt>
                <c:pt idx="20">
                  <c:v>61.5</c:v>
                </c:pt>
              </c:numCache>
            </c:numRef>
          </c:val>
        </c:ser>
        <c:dLbls>
          <c:showLegendKey val="0"/>
          <c:showVal val="0"/>
          <c:showCatName val="0"/>
          <c:showSerName val="0"/>
          <c:showPercent val="0"/>
          <c:showBubbleSize val="0"/>
        </c:dLbls>
        <c:gapWidth val="150"/>
        <c:axId val="31944064"/>
        <c:axId val="31974528"/>
      </c:barChart>
      <c:catAx>
        <c:axId val="31944064"/>
        <c:scaling>
          <c:orientation val="minMax"/>
        </c:scaling>
        <c:delete val="0"/>
        <c:axPos val="b"/>
        <c:minorGridlines>
          <c:spPr>
            <a:ln>
              <a:noFill/>
            </a:ln>
          </c:spPr>
        </c:minorGridlines>
        <c:majorTickMark val="out"/>
        <c:minorTickMark val="none"/>
        <c:tickLblPos val="nextTo"/>
        <c:txPr>
          <a:bodyPr rot="-2100000"/>
          <a:lstStyle/>
          <a:p>
            <a:pPr>
              <a:defRPr sz="1600" b="0">
                <a:solidFill>
                  <a:schemeClr val="tx1"/>
                </a:solidFill>
                <a:latin typeface="Calibri" panose="020F0502020204030204" pitchFamily="34" charset="0"/>
              </a:defRPr>
            </a:pPr>
            <a:endParaRPr lang="en-US"/>
          </a:p>
        </c:txPr>
        <c:crossAx val="31974528"/>
        <c:crosses val="autoZero"/>
        <c:auto val="1"/>
        <c:lblAlgn val="ctr"/>
        <c:lblOffset val="100"/>
        <c:noMultiLvlLbl val="0"/>
      </c:catAx>
      <c:valAx>
        <c:axId val="3197452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89332679034274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31944064"/>
        <c:crosses val="autoZero"/>
        <c:crossBetween val="between"/>
        <c:majorUnit val="20"/>
      </c:valAx>
    </c:plotArea>
    <c:legend>
      <c:legendPos val="t"/>
      <c:layout>
        <c:manualLayout>
          <c:xMode val="edge"/>
          <c:yMode val="edge"/>
          <c:x val="0.22161149995139495"/>
          <c:y val="1.8517060367454078E-3"/>
          <c:w val="0.55468030037911931"/>
          <c:h val="6.5857807498647267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8.4799190802045885E-2"/>
          <c:w val="0.87924528531155821"/>
          <c:h val="0.49053708564207255"/>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Private</c:v>
                </c:pt>
                <c:pt idx="1">
                  <c:v>Public</c:v>
                </c:pt>
                <c:pt idx="2">
                  <c:v>Uninsured</c:v>
                </c:pt>
                <c:pt idx="4">
                  <c:v>Male</c:v>
                </c:pt>
                <c:pt idx="5">
                  <c:v>Female</c:v>
                </c:pt>
                <c:pt idx="7">
                  <c:v>18-44</c:v>
                </c:pt>
                <c:pt idx="8">
                  <c:v>45-64</c:v>
                </c:pt>
                <c:pt idx="9">
                  <c:v>65+</c:v>
                </c:pt>
                <c:pt idx="11">
                  <c:v>0-1 Conditions</c:v>
                </c:pt>
                <c:pt idx="12">
                  <c:v>2-3 Conditions</c:v>
                </c:pt>
                <c:pt idx="13">
                  <c:v>4+ Conditions</c:v>
                </c:pt>
                <c:pt idx="15">
                  <c:v>Excellent/Very Good/Good</c:v>
                </c:pt>
                <c:pt idx="16">
                  <c:v>Fair/Poor</c:v>
                </c:pt>
                <c:pt idx="18">
                  <c:v>Basic </c:v>
                </c:pt>
                <c:pt idx="19">
                  <c:v>Complex</c:v>
                </c:pt>
                <c:pt idx="20">
                  <c:v>Neither</c:v>
                </c:pt>
              </c:strCache>
            </c:strRef>
          </c:cat>
          <c:val>
            <c:numRef>
              <c:f>Sheet1!$B$2:$B$22</c:f>
              <c:numCache>
                <c:formatCode>0.0</c:formatCode>
                <c:ptCount val="21"/>
                <c:pt idx="0">
                  <c:v>57.251399999999997</c:v>
                </c:pt>
                <c:pt idx="1">
                  <c:v>64.9542</c:v>
                </c:pt>
                <c:pt idx="2">
                  <c:v>55.400100000000002</c:v>
                </c:pt>
                <c:pt idx="4">
                  <c:v>54.771000000000001</c:v>
                </c:pt>
                <c:pt idx="5">
                  <c:v>65.078900000000004</c:v>
                </c:pt>
                <c:pt idx="7">
                  <c:v>56.007899999999999</c:v>
                </c:pt>
                <c:pt idx="8">
                  <c:v>61.6721</c:v>
                </c:pt>
                <c:pt idx="9">
                  <c:v>69.835599999999999</c:v>
                </c:pt>
                <c:pt idx="11" formatCode="General">
                  <c:v>56.5</c:v>
                </c:pt>
                <c:pt idx="12" formatCode="General">
                  <c:v>68.5</c:v>
                </c:pt>
                <c:pt idx="13" formatCode="General">
                  <c:v>69.099999999999994</c:v>
                </c:pt>
                <c:pt idx="15" formatCode="General">
                  <c:v>57.1</c:v>
                </c:pt>
                <c:pt idx="16" formatCode="General">
                  <c:v>72.599999999999994</c:v>
                </c:pt>
                <c:pt idx="18" formatCode="General">
                  <c:v>75.099999999999994</c:v>
                </c:pt>
                <c:pt idx="19" formatCode="General">
                  <c:v>77.3</c:v>
                </c:pt>
                <c:pt idx="20" formatCode="General">
                  <c:v>56.9</c:v>
                </c:pt>
              </c:numCache>
            </c:numRef>
          </c:val>
        </c:ser>
        <c:ser>
          <c:idx val="1"/>
          <c:order val="1"/>
          <c:tx>
            <c:strRef>
              <c:f>Sheet1!$C$1</c:f>
              <c:strCache>
                <c:ptCount val="1"/>
                <c:pt idx="0">
                  <c:v>2012</c:v>
                </c:pt>
              </c:strCache>
            </c:strRef>
          </c:tx>
          <c:spPr>
            <a:solidFill>
              <a:srgbClr val="AABA0A"/>
            </a:solidFill>
          </c:spPr>
          <c:invertIfNegative val="0"/>
          <c:cat>
            <c:strRef>
              <c:f>Sheet1!$A$2:$A$22</c:f>
              <c:strCache>
                <c:ptCount val="21"/>
                <c:pt idx="0">
                  <c:v>Private</c:v>
                </c:pt>
                <c:pt idx="1">
                  <c:v>Public</c:v>
                </c:pt>
                <c:pt idx="2">
                  <c:v>Uninsured</c:v>
                </c:pt>
                <c:pt idx="4">
                  <c:v>Male</c:v>
                </c:pt>
                <c:pt idx="5">
                  <c:v>Female</c:v>
                </c:pt>
                <c:pt idx="7">
                  <c:v>18-44</c:v>
                </c:pt>
                <c:pt idx="8">
                  <c:v>45-64</c:v>
                </c:pt>
                <c:pt idx="9">
                  <c:v>65+</c:v>
                </c:pt>
                <c:pt idx="11">
                  <c:v>0-1 Conditions</c:v>
                </c:pt>
                <c:pt idx="12">
                  <c:v>2-3 Conditions</c:v>
                </c:pt>
                <c:pt idx="13">
                  <c:v>4+ Conditions</c:v>
                </c:pt>
                <c:pt idx="15">
                  <c:v>Excellent/Very Good/Good</c:v>
                </c:pt>
                <c:pt idx="16">
                  <c:v>Fair/Poor</c:v>
                </c:pt>
                <c:pt idx="18">
                  <c:v>Basic </c:v>
                </c:pt>
                <c:pt idx="19">
                  <c:v>Complex</c:v>
                </c:pt>
                <c:pt idx="20">
                  <c:v>Neither</c:v>
                </c:pt>
              </c:strCache>
            </c:strRef>
          </c:cat>
          <c:val>
            <c:numRef>
              <c:f>Sheet1!$C$2:$C$22</c:f>
              <c:numCache>
                <c:formatCode>0.0</c:formatCode>
                <c:ptCount val="21"/>
                <c:pt idx="0">
                  <c:v>58.069200000000002</c:v>
                </c:pt>
                <c:pt idx="1">
                  <c:v>67.318200000000004</c:v>
                </c:pt>
                <c:pt idx="2">
                  <c:v>54.8688</c:v>
                </c:pt>
                <c:pt idx="4">
                  <c:v>53.480899999999998</c:v>
                </c:pt>
                <c:pt idx="5">
                  <c:v>67.464699999999993</c:v>
                </c:pt>
                <c:pt idx="7">
                  <c:v>56.861800000000002</c:v>
                </c:pt>
                <c:pt idx="8">
                  <c:v>62.292400000000001</c:v>
                </c:pt>
                <c:pt idx="9">
                  <c:v>69.695899999999995</c:v>
                </c:pt>
                <c:pt idx="11" formatCode="General">
                  <c:v>58.5</c:v>
                </c:pt>
                <c:pt idx="12" formatCode="General">
                  <c:v>64.5</c:v>
                </c:pt>
                <c:pt idx="13" formatCode="General">
                  <c:v>81.5</c:v>
                </c:pt>
                <c:pt idx="15" formatCode="General">
                  <c:v>57.1</c:v>
                </c:pt>
                <c:pt idx="16" formatCode="General">
                  <c:v>75.900000000000006</c:v>
                </c:pt>
                <c:pt idx="18" formatCode="General">
                  <c:v>75.900000000000006</c:v>
                </c:pt>
                <c:pt idx="19" formatCode="General">
                  <c:v>78.900000000000006</c:v>
                </c:pt>
                <c:pt idx="20" formatCode="General">
                  <c:v>57.1</c:v>
                </c:pt>
              </c:numCache>
            </c:numRef>
          </c:val>
        </c:ser>
        <c:dLbls>
          <c:showLegendKey val="0"/>
          <c:showVal val="0"/>
          <c:showCatName val="0"/>
          <c:showSerName val="0"/>
          <c:showPercent val="0"/>
          <c:showBubbleSize val="0"/>
        </c:dLbls>
        <c:gapWidth val="150"/>
        <c:axId val="32027392"/>
        <c:axId val="32028928"/>
      </c:barChart>
      <c:catAx>
        <c:axId val="32027392"/>
        <c:scaling>
          <c:orientation val="minMax"/>
        </c:scaling>
        <c:delete val="0"/>
        <c:axPos val="b"/>
        <c:minorGridlines>
          <c:spPr>
            <a:ln>
              <a:noFill/>
            </a:ln>
          </c:spPr>
        </c:minorGridlines>
        <c:majorTickMark val="out"/>
        <c:minorTickMark val="none"/>
        <c:tickLblPos val="nextTo"/>
        <c:txPr>
          <a:bodyPr rot="-2040000"/>
          <a:lstStyle/>
          <a:p>
            <a:pPr>
              <a:defRPr sz="1600" b="0">
                <a:solidFill>
                  <a:schemeClr val="tx1"/>
                </a:solidFill>
                <a:latin typeface="Calibri" panose="020F0502020204030204" pitchFamily="34" charset="0"/>
              </a:defRPr>
            </a:pPr>
            <a:endParaRPr lang="en-US"/>
          </a:p>
        </c:txPr>
        <c:crossAx val="32028928"/>
        <c:crosses val="autoZero"/>
        <c:auto val="1"/>
        <c:lblAlgn val="ctr"/>
        <c:lblOffset val="100"/>
        <c:noMultiLvlLbl val="0"/>
      </c:catAx>
      <c:valAx>
        <c:axId val="3202892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399499368134538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32027392"/>
        <c:crosses val="autoZero"/>
        <c:crossBetween val="between"/>
        <c:majorUnit val="10"/>
      </c:valAx>
    </c:plotArea>
    <c:legend>
      <c:legendPos val="t"/>
      <c:layout>
        <c:manualLayout>
          <c:xMode val="edge"/>
          <c:yMode val="edge"/>
          <c:x val="0.22161149995139495"/>
          <c:y val="1.8517060367454078E-3"/>
          <c:w val="0.55468030037911931"/>
          <c:h val="6.5857807498647267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8389317026861"/>
          <c:w val="0.81902376786235054"/>
          <c:h val="0.7080250274566742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30.023299999999999</c:v>
                </c:pt>
                <c:pt idx="1">
                  <c:v>29.302399999999999</c:v>
                </c:pt>
                <c:pt idx="2">
                  <c:v>30.973099999999999</c:v>
                </c:pt>
                <c:pt idx="3">
                  <c:v>31.924700000000001</c:v>
                </c:pt>
                <c:pt idx="4">
                  <c:v>34.566600000000001</c:v>
                </c:pt>
                <c:pt idx="5">
                  <c:v>36.185099999999998</c:v>
                </c:pt>
                <c:pt idx="6">
                  <c:v>33.537399999999998</c:v>
                </c:pt>
                <c:pt idx="7">
                  <c:v>34.651299999999999</c:v>
                </c:pt>
                <c:pt idx="8">
                  <c:v>39.6691</c:v>
                </c:pt>
                <c:pt idx="9">
                  <c:v>40.175899999999999</c:v>
                </c:pt>
                <c:pt idx="10">
                  <c:v>41.847700000000003</c:v>
                </c:pt>
              </c:numCache>
            </c:numRef>
          </c:val>
          <c:smooth val="0"/>
        </c:ser>
        <c:ser>
          <c:idx val="0"/>
          <c:order val="1"/>
          <c:tx>
            <c:strRef>
              <c:f>Sheet1!$A$3</c:f>
              <c:strCache>
                <c:ptCount val="1"/>
                <c:pt idx="0">
                  <c:v>White </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30.486699999999999</c:v>
                </c:pt>
                <c:pt idx="1">
                  <c:v>29.472300000000001</c:v>
                </c:pt>
                <c:pt idx="2">
                  <c:v>30.123999999999999</c:v>
                </c:pt>
                <c:pt idx="3">
                  <c:v>32.121699999999997</c:v>
                </c:pt>
                <c:pt idx="4">
                  <c:v>33.198</c:v>
                </c:pt>
                <c:pt idx="5">
                  <c:v>36.831899999999997</c:v>
                </c:pt>
                <c:pt idx="6">
                  <c:v>32.1999</c:v>
                </c:pt>
                <c:pt idx="7">
                  <c:v>35.1676</c:v>
                </c:pt>
                <c:pt idx="8">
                  <c:v>40.638800000000003</c:v>
                </c:pt>
                <c:pt idx="9">
                  <c:v>40.099499999999999</c:v>
                </c:pt>
                <c:pt idx="10">
                  <c:v>40.1464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30.4818</c:v>
                </c:pt>
                <c:pt idx="1">
                  <c:v>27.695599999999999</c:v>
                </c:pt>
                <c:pt idx="2">
                  <c:v>31.450900000000001</c:v>
                </c:pt>
                <c:pt idx="3">
                  <c:v>31.501899999999999</c:v>
                </c:pt>
                <c:pt idx="4">
                  <c:v>36.908200000000001</c:v>
                </c:pt>
                <c:pt idx="5">
                  <c:v>34.666800000000002</c:v>
                </c:pt>
                <c:pt idx="6">
                  <c:v>34.682099999999998</c:v>
                </c:pt>
                <c:pt idx="7">
                  <c:v>31.719799999999999</c:v>
                </c:pt>
                <c:pt idx="8">
                  <c:v>33.661499999999997</c:v>
                </c:pt>
                <c:pt idx="9">
                  <c:v>37.044199999999996</c:v>
                </c:pt>
                <c:pt idx="10">
                  <c:v>40.082799999999999</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30.357299999999999</c:v>
                </c:pt>
                <c:pt idx="1">
                  <c:v>32.5139</c:v>
                </c:pt>
                <c:pt idx="2">
                  <c:v>34.176400000000001</c:v>
                </c:pt>
                <c:pt idx="3">
                  <c:v>34.273499999999999</c:v>
                </c:pt>
                <c:pt idx="4">
                  <c:v>37.809800000000003</c:v>
                </c:pt>
                <c:pt idx="5">
                  <c:v>35.976999999999997</c:v>
                </c:pt>
                <c:pt idx="6">
                  <c:v>36.271000000000001</c:v>
                </c:pt>
                <c:pt idx="7">
                  <c:v>36.752299999999998</c:v>
                </c:pt>
                <c:pt idx="8">
                  <c:v>42.326000000000001</c:v>
                </c:pt>
                <c:pt idx="9">
                  <c:v>42.6036</c:v>
                </c:pt>
                <c:pt idx="10">
                  <c:v>47.517200000000003</c:v>
                </c:pt>
              </c:numCache>
            </c:numRef>
          </c:val>
          <c:smooth val="0"/>
        </c:ser>
        <c:dLbls>
          <c:showLegendKey val="0"/>
          <c:showVal val="0"/>
          <c:showCatName val="0"/>
          <c:showSerName val="0"/>
          <c:showPercent val="0"/>
          <c:showBubbleSize val="0"/>
        </c:dLbls>
        <c:marker val="1"/>
        <c:smooth val="0"/>
        <c:axId val="31099136"/>
        <c:axId val="31101312"/>
      </c:lineChart>
      <c:catAx>
        <c:axId val="31099136"/>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1101312"/>
        <c:crosses val="autoZero"/>
        <c:auto val="1"/>
        <c:lblAlgn val="ctr"/>
        <c:lblOffset val="100"/>
        <c:noMultiLvlLbl val="0"/>
      </c:catAx>
      <c:valAx>
        <c:axId val="3110131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6885761620223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109913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8389317026861"/>
          <c:w val="0.81976718188004283"/>
          <c:h val="0.70802502745667428"/>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27.476900000000001</c:v>
                </c:pt>
                <c:pt idx="1">
                  <c:v>29.807500000000001</c:v>
                </c:pt>
                <c:pt idx="2">
                  <c:v>29.269100000000002</c:v>
                </c:pt>
                <c:pt idx="3">
                  <c:v>29.103200000000001</c:v>
                </c:pt>
                <c:pt idx="4">
                  <c:v>33.709699999999998</c:v>
                </c:pt>
                <c:pt idx="5">
                  <c:v>35.6205</c:v>
                </c:pt>
                <c:pt idx="6">
                  <c:v>32.027299999999997</c:v>
                </c:pt>
                <c:pt idx="7">
                  <c:v>32.018799999999999</c:v>
                </c:pt>
                <c:pt idx="8">
                  <c:v>36.044400000000003</c:v>
                </c:pt>
                <c:pt idx="9">
                  <c:v>35.632899999999999</c:v>
                </c:pt>
                <c:pt idx="10">
                  <c:v>40.046700000000001</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26.691800000000001</c:v>
                </c:pt>
                <c:pt idx="1">
                  <c:v>24.546500000000002</c:v>
                </c:pt>
                <c:pt idx="2">
                  <c:v>28.9437</c:v>
                </c:pt>
                <c:pt idx="3">
                  <c:v>32.367800000000003</c:v>
                </c:pt>
                <c:pt idx="4">
                  <c:v>33.648800000000001</c:v>
                </c:pt>
                <c:pt idx="5">
                  <c:v>33.162999999999997</c:v>
                </c:pt>
                <c:pt idx="6">
                  <c:v>31.385300000000001</c:v>
                </c:pt>
                <c:pt idx="7">
                  <c:v>32.9116</c:v>
                </c:pt>
                <c:pt idx="8">
                  <c:v>34.646900000000002</c:v>
                </c:pt>
                <c:pt idx="9">
                  <c:v>38.203699999999998</c:v>
                </c:pt>
                <c:pt idx="10">
                  <c:v>41.411700000000003</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28.211500000000001</c:v>
                </c:pt>
                <c:pt idx="1">
                  <c:v>27.241</c:v>
                </c:pt>
                <c:pt idx="2">
                  <c:v>29.196400000000001</c:v>
                </c:pt>
                <c:pt idx="3">
                  <c:v>30.3644</c:v>
                </c:pt>
                <c:pt idx="4">
                  <c:v>31.041</c:v>
                </c:pt>
                <c:pt idx="5">
                  <c:v>33.418799999999997</c:v>
                </c:pt>
                <c:pt idx="6">
                  <c:v>31.869700000000002</c:v>
                </c:pt>
                <c:pt idx="7">
                  <c:v>32.772300000000001</c:v>
                </c:pt>
                <c:pt idx="8">
                  <c:v>39.929900000000004</c:v>
                </c:pt>
                <c:pt idx="9">
                  <c:v>40.7134</c:v>
                </c:pt>
                <c:pt idx="10">
                  <c:v>38.8992</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36.374000000000002</c:v>
                </c:pt>
                <c:pt idx="1">
                  <c:v>35.015099999999997</c:v>
                </c:pt>
                <c:pt idx="2">
                  <c:v>35.639699999999998</c:v>
                </c:pt>
                <c:pt idx="3">
                  <c:v>35.209400000000002</c:v>
                </c:pt>
                <c:pt idx="4">
                  <c:v>39.860999999999997</c:v>
                </c:pt>
                <c:pt idx="5">
                  <c:v>41.616500000000002</c:v>
                </c:pt>
                <c:pt idx="6">
                  <c:v>38.620800000000003</c:v>
                </c:pt>
                <c:pt idx="7">
                  <c:v>40.253399999999999</c:v>
                </c:pt>
                <c:pt idx="8">
                  <c:v>46.0747</c:v>
                </c:pt>
                <c:pt idx="9">
                  <c:v>45.225099999999998</c:v>
                </c:pt>
                <c:pt idx="10">
                  <c:v>46.9482</c:v>
                </c:pt>
              </c:numCache>
            </c:numRef>
          </c:val>
          <c:smooth val="0"/>
        </c:ser>
        <c:dLbls>
          <c:showLegendKey val="0"/>
          <c:showVal val="0"/>
          <c:showCatName val="0"/>
          <c:showSerName val="0"/>
          <c:showPercent val="0"/>
          <c:showBubbleSize val="0"/>
        </c:dLbls>
        <c:marker val="1"/>
        <c:smooth val="0"/>
        <c:axId val="33265920"/>
        <c:axId val="33276288"/>
      </c:lineChart>
      <c:catAx>
        <c:axId val="33265920"/>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3276288"/>
        <c:crosses val="autoZero"/>
        <c:auto val="1"/>
        <c:lblAlgn val="ctr"/>
        <c:lblOffset val="100"/>
        <c:noMultiLvlLbl val="0"/>
      </c:catAx>
      <c:valAx>
        <c:axId val="3327628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6885761620223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26592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2289297171188"/>
          <c:y val="0.14487761040739472"/>
          <c:w val="0.81733449985418494"/>
          <c:h val="0.6889454714899767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47.7423</c:v>
                </c:pt>
                <c:pt idx="1">
                  <c:v>48.287599999999998</c:v>
                </c:pt>
                <c:pt idx="2">
                  <c:v>47.4146</c:v>
                </c:pt>
                <c:pt idx="3">
                  <c:v>48.121000000000002</c:v>
                </c:pt>
                <c:pt idx="4">
                  <c:v>48.511400000000002</c:v>
                </c:pt>
                <c:pt idx="5">
                  <c:v>50.026200000000003</c:v>
                </c:pt>
                <c:pt idx="6">
                  <c:v>49.214700000000001</c:v>
                </c:pt>
                <c:pt idx="7">
                  <c:v>51.284500000000001</c:v>
                </c:pt>
                <c:pt idx="8">
                  <c:v>51.368299999999998</c:v>
                </c:pt>
                <c:pt idx="9">
                  <c:v>50.6083</c:v>
                </c:pt>
                <c:pt idx="10" formatCode="General">
                  <c:v>50.2</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49.330100000000002</c:v>
                </c:pt>
                <c:pt idx="1">
                  <c:v>49.717500000000001</c:v>
                </c:pt>
                <c:pt idx="2">
                  <c:v>49.907299999999999</c:v>
                </c:pt>
                <c:pt idx="3">
                  <c:v>50.860999999999997</c:v>
                </c:pt>
                <c:pt idx="4">
                  <c:v>50.089799999999997</c:v>
                </c:pt>
                <c:pt idx="5">
                  <c:v>50.246200000000002</c:v>
                </c:pt>
                <c:pt idx="6">
                  <c:v>48.6661</c:v>
                </c:pt>
                <c:pt idx="7">
                  <c:v>50.372100000000003</c:v>
                </c:pt>
                <c:pt idx="8">
                  <c:v>49.819000000000003</c:v>
                </c:pt>
                <c:pt idx="9">
                  <c:v>50.378999999999998</c:v>
                </c:pt>
                <c:pt idx="10">
                  <c:v>49.500999999999998</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46.671500000000002</c:v>
                </c:pt>
                <c:pt idx="1">
                  <c:v>47.4084</c:v>
                </c:pt>
                <c:pt idx="2">
                  <c:v>44.729599999999998</c:v>
                </c:pt>
                <c:pt idx="3">
                  <c:v>47.116</c:v>
                </c:pt>
                <c:pt idx="4">
                  <c:v>45.760800000000003</c:v>
                </c:pt>
                <c:pt idx="5">
                  <c:v>51.3078</c:v>
                </c:pt>
                <c:pt idx="6">
                  <c:v>48.003900000000002</c:v>
                </c:pt>
                <c:pt idx="7">
                  <c:v>50.3215</c:v>
                </c:pt>
                <c:pt idx="8">
                  <c:v>54.463299999999997</c:v>
                </c:pt>
                <c:pt idx="9">
                  <c:v>51.3309</c:v>
                </c:pt>
                <c:pt idx="10">
                  <c:v>52.259399999999999</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38.631100000000004</c:v>
                </c:pt>
                <c:pt idx="1">
                  <c:v>44.336199999999998</c:v>
                </c:pt>
                <c:pt idx="2">
                  <c:v>41.018000000000001</c:v>
                </c:pt>
                <c:pt idx="3">
                  <c:v>40.938400000000001</c:v>
                </c:pt>
                <c:pt idx="4">
                  <c:v>45.651000000000003</c:v>
                </c:pt>
                <c:pt idx="5">
                  <c:v>48.076999999999998</c:v>
                </c:pt>
                <c:pt idx="6">
                  <c:v>53.025199999999998</c:v>
                </c:pt>
                <c:pt idx="7">
                  <c:v>56.683</c:v>
                </c:pt>
                <c:pt idx="8">
                  <c:v>53.680999999999997</c:v>
                </c:pt>
                <c:pt idx="9">
                  <c:v>51.236199999999997</c:v>
                </c:pt>
                <c:pt idx="10">
                  <c:v>50.1511</c:v>
                </c:pt>
              </c:numCache>
            </c:numRef>
          </c:val>
          <c:smooth val="0"/>
        </c:ser>
        <c:dLbls>
          <c:showLegendKey val="0"/>
          <c:showVal val="0"/>
          <c:showCatName val="0"/>
          <c:showSerName val="0"/>
          <c:showPercent val="0"/>
          <c:showBubbleSize val="0"/>
        </c:dLbls>
        <c:marker val="1"/>
        <c:smooth val="0"/>
        <c:axId val="31186304"/>
        <c:axId val="31192576"/>
      </c:lineChart>
      <c:catAx>
        <c:axId val="3118630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1192576"/>
        <c:crosses val="autoZero"/>
        <c:auto val="1"/>
        <c:lblAlgn val="ctr"/>
        <c:lblOffset val="100"/>
        <c:noMultiLvlLbl val="0"/>
      </c:catAx>
      <c:valAx>
        <c:axId val="3119257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9292479744379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1186304"/>
        <c:crosses val="autoZero"/>
        <c:crossBetween val="between"/>
        <c:majorUnit val="10"/>
      </c:valAx>
    </c:plotArea>
    <c:legend>
      <c:legendPos val="t"/>
      <c:layout>
        <c:manualLayout>
          <c:xMode val="edge"/>
          <c:yMode val="edge"/>
          <c:x val="0"/>
          <c:y val="1.1675185338674747E-3"/>
          <c:w val="0.9789328764459998"/>
          <c:h val="0.12567090798432803"/>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970940" y="0"/>
            <a:ext cx="3037840"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6/24/2015</a:t>
            </a:fld>
            <a:endParaRPr lang="en-US"/>
          </a:p>
        </p:txBody>
      </p:sp>
      <p:sp>
        <p:nvSpPr>
          <p:cNvPr id="4" name="Footer Placeholder 3"/>
          <p:cNvSpPr>
            <a:spLocks noGrp="1"/>
          </p:cNvSpPr>
          <p:nvPr>
            <p:ph type="ftr" sz="quarter" idx="2"/>
          </p:nvPr>
        </p:nvSpPr>
        <p:spPr>
          <a:xfrm>
            <a:off x="2" y="8829967"/>
            <a:ext cx="3037840"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970940" y="8829967"/>
            <a:ext cx="3037840"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649"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134" y="0"/>
            <a:ext cx="3038648" cy="465138"/>
          </a:xfrm>
          <a:prstGeom prst="rect">
            <a:avLst/>
          </a:prstGeom>
        </p:spPr>
        <p:txBody>
          <a:bodyPr vert="horz" lIns="91440" tIns="45720" rIns="91440" bIns="45720" rtlCol="0"/>
          <a:lstStyle>
            <a:lvl1pPr algn="r">
              <a:defRPr sz="1200"/>
            </a:lvl1pPr>
          </a:lstStyle>
          <a:p>
            <a:fld id="{B5CD224E-5747-4739-A229-8F9DE0E13298}" type="datetimeFigureOut">
              <a:rPr lang="en-US" smtClean="0"/>
              <a:t>6/24/2015</a:t>
            </a:fld>
            <a:endParaRPr lang="en-US"/>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848" y="4416428"/>
            <a:ext cx="560832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675"/>
            <a:ext cx="3038649"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40" tIns="45720" rIns="91440" bIns="45720" rtlCol="0" anchor="b"/>
          <a:lstStyle>
            <a:lvl1pPr algn="r">
              <a:defRPr sz="1200"/>
            </a:lvl1pPr>
          </a:lstStyle>
          <a:p>
            <a:fld id="{05E9B153-67B9-4602-A9FE-81AAF274874B}" type="slidenum">
              <a:rPr lang="en-US" smtClean="0"/>
              <a:t>‹#›</a:t>
            </a:fld>
            <a:endParaRPr lang="en-US"/>
          </a:p>
        </p:txBody>
      </p:sp>
    </p:spTree>
    <p:extLst>
      <p:ext uri="{BB962C8B-B14F-4D97-AF65-F5344CB8AC3E}">
        <p14:creationId xmlns:p14="http://schemas.microsoft.com/office/powerpoint/2010/main" val="336061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health.gov/paguidelines/guidelines/default.aspx"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health.gov/paguidelines/guidelines/default.aspx"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dietaryguidelines.gov/"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dietaryguidelines.gov/"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hrq.gov/professionals/clinicians-providers/guidelines-recommendations/tobacco/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a:p>
        </p:txBody>
      </p:sp>
    </p:spTree>
    <p:extLst>
      <p:ext uri="{BB962C8B-B14F-4D97-AF65-F5344CB8AC3E}">
        <p14:creationId xmlns:p14="http://schemas.microsoft.com/office/powerpoint/2010/main" val="824628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Importance: </a:t>
            </a:r>
            <a:r>
              <a:rPr lang="en-US" sz="1200" dirty="0" smtClean="0"/>
              <a:t>Physician-based exercise and diet counseling is an important component of effective weight loss interventions. Such interventions have been shown to increase levels of physical activity among sedentary patients, resulting in a sustained favorable body weight and body composition (Lin, et al., 2010).</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2012, overall,</a:t>
            </a:r>
            <a:r>
              <a:rPr lang="en-US" sz="1200" kern="1200" baseline="0" dirty="0" smtClean="0">
                <a:solidFill>
                  <a:schemeClr val="tx1"/>
                </a:solidFill>
                <a:effectLst/>
                <a:latin typeface="+mn-lt"/>
                <a:ea typeface="+mn-ea"/>
                <a:cs typeface="+mn-cs"/>
              </a:rPr>
              <a:t> 59.3% of </a:t>
            </a:r>
            <a:r>
              <a:rPr lang="en-US" sz="1200" kern="1200" dirty="0" smtClean="0">
                <a:solidFill>
                  <a:schemeClr val="tx1"/>
                </a:solidFill>
                <a:effectLst/>
                <a:latin typeface="+mn-lt"/>
                <a:ea typeface="+mn-ea"/>
                <a:cs typeface="+mn-cs"/>
              </a:rPr>
              <a:t>adults with obesity </a:t>
            </a:r>
            <a:r>
              <a:rPr lang="en-US" sz="1200" kern="1200" baseline="0" dirty="0" smtClean="0">
                <a:solidFill>
                  <a:schemeClr val="tx1"/>
                </a:solidFill>
                <a:effectLst/>
                <a:latin typeface="+mn-lt"/>
                <a:ea typeface="+mn-ea"/>
                <a:cs typeface="+mn-cs"/>
              </a:rPr>
              <a:t>had</a:t>
            </a:r>
            <a:r>
              <a:rPr lang="en-US" sz="1200" kern="1200" dirty="0" smtClean="0">
                <a:solidFill>
                  <a:schemeClr val="tx1"/>
                </a:solidFill>
                <a:effectLst/>
                <a:latin typeface="+mn-lt"/>
                <a:ea typeface="+mn-ea"/>
                <a:cs typeface="+mn-cs"/>
              </a:rPr>
              <a:t> ever received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advice from a health provider to exercise more.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2002 to 2012, the percentage of</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obese adults who ever received advice from a health provider to exercise more improved for Blacks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(from 55.8%</a:t>
            </a:r>
            <a:r>
              <a:rPr lang="en-US" kern="1200" baseline="0" dirty="0" smtClean="0">
                <a:solidFill>
                  <a:schemeClr val="tx1"/>
                </a:solidFill>
                <a:effectLst/>
                <a:latin typeface="+mn-lt"/>
                <a:ea typeface="+mn-ea"/>
                <a:cs typeface="+mn-cs"/>
              </a:rPr>
              <a:t> to 62.4%) and Hispanics (</a:t>
            </a:r>
            <a:r>
              <a:rPr lang="en-US" kern="1200" dirty="0" smtClean="0">
                <a:solidFill>
                  <a:schemeClr val="tx1"/>
                </a:solidFill>
                <a:effectLst/>
                <a:latin typeface="+mn-lt"/>
                <a:ea typeface="+mn-ea"/>
                <a:cs typeface="+mn-cs"/>
              </a:rPr>
              <a:t>from 45.9% to 55.9%).</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7 of 11 years, Hispanic adults with obesity were less likely to ever receive advice from a health provider to exercise more compared with White adults with obesity. The disparity</a:t>
            </a:r>
            <a:r>
              <a:rPr lang="en-US" kern="1200" baseline="0" dirty="0" smtClean="0">
                <a:solidFill>
                  <a:schemeClr val="tx1"/>
                </a:solidFill>
                <a:effectLst/>
                <a:latin typeface="+mn-lt"/>
                <a:ea typeface="+mn-ea"/>
                <a:cs typeface="+mn-cs"/>
              </a:rPr>
              <a:t> has narrowed between obese Hispanic adults and obese White adults.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From</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2002 to 2012,</a:t>
            </a:r>
            <a:r>
              <a:rPr lang="en-US" kern="1200" baseline="0" dirty="0" smtClean="0">
                <a:solidFill>
                  <a:schemeClr val="tx1"/>
                </a:solidFill>
                <a:effectLst/>
                <a:latin typeface="+mn-lt"/>
                <a:ea typeface="+mn-ea"/>
                <a:cs typeface="+mn-cs"/>
              </a:rPr>
              <a:t> the percentage of adults with obesity who ever received advice to exercise more improved for those ages 18-44 (from 46.5% to 52%).</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obese adults ages 18-44 were less likely than those ages 45-64 and 65 and over to ever receive advice to exercise more.</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obese</a:t>
            </a:r>
            <a:r>
              <a:rPr lang="en-US" kern="1200" baseline="0" dirty="0" smtClean="0">
                <a:solidFill>
                  <a:schemeClr val="tx1"/>
                </a:solidFill>
                <a:effectLst/>
                <a:latin typeface="+mn-lt"/>
                <a:ea typeface="+mn-ea"/>
                <a:cs typeface="+mn-cs"/>
              </a:rPr>
              <a:t> adults with 2-3 chronic conditions or with 4 or more chronic conditions were more likely to ever receive advice to exercise compared with those with 0-1 chronic conditions (data not shown).</a:t>
            </a:r>
            <a:endParaRPr lang="en-US"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9B153-67B9-4602-A9FE-81AAF274874B}" type="slidenum">
              <a:rPr lang="en-US" smtClean="0"/>
              <a:t>10</a:t>
            </a:fld>
            <a:endParaRPr lang="en-US"/>
          </a:p>
        </p:txBody>
      </p:sp>
    </p:spTree>
    <p:extLst>
      <p:ext uri="{BB962C8B-B14F-4D97-AF65-F5344CB8AC3E}">
        <p14:creationId xmlns:p14="http://schemas.microsoft.com/office/powerpoint/2010/main" val="2933916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 </a:t>
            </a:r>
            <a:r>
              <a:rPr lang="en-US" dirty="0" smtClean="0"/>
              <a:t>The </a:t>
            </a:r>
            <a:r>
              <a:rPr lang="en-US" dirty="0"/>
              <a:t>2008 Physical Activity Guidelines for Americans recommend that adults engage in at least 2 hours and 30 minutes a week of moderate-intensity physical activity or 1 hour and 15 minutes a week of vigorous-intensity aerobic physical activity, or an equivalent combination of moderate- and vigorous-intensity aerobic </a:t>
            </a:r>
            <a:r>
              <a:rPr lang="en-US" dirty="0" smtClean="0"/>
              <a:t>activity. For </a:t>
            </a:r>
            <a:r>
              <a:rPr lang="en-US" dirty="0"/>
              <a:t>more </a:t>
            </a:r>
            <a:r>
              <a:rPr lang="en-US" dirty="0" smtClean="0"/>
              <a:t>information, visit </a:t>
            </a:r>
            <a:r>
              <a:rPr lang="en-US" u="sng" dirty="0" smtClean="0">
                <a:hlinkClick r:id="rId3"/>
              </a:rPr>
              <a:t>www.health.gov/paguidelines/</a:t>
            </a:r>
          </a:p>
          <a:p>
            <a:pPr indent="173038"/>
            <a:r>
              <a:rPr lang="en-US" u="sng" dirty="0" smtClean="0">
                <a:hlinkClick r:id="rId3"/>
              </a:rPr>
              <a:t>guidelines/default.aspx</a:t>
            </a:r>
            <a:r>
              <a:rPr lang="en-US" dirty="0"/>
              <a:t>.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2012, overall, 60.7% of adults with obesity did not spend half an hour or more in moderate or vigorous physical activity at least five times a week.</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both</a:t>
            </a:r>
            <a:r>
              <a:rPr lang="en-US" kern="1200" baseline="0" dirty="0" smtClean="0">
                <a:solidFill>
                  <a:schemeClr val="tx1"/>
                </a:solidFill>
                <a:effectLst/>
                <a:latin typeface="+mn-lt"/>
                <a:ea typeface="+mn-ea"/>
                <a:cs typeface="+mn-cs"/>
              </a:rPr>
              <a:t> years</a:t>
            </a:r>
            <a:r>
              <a:rPr lang="en-US" kern="1200" dirty="0" smtClean="0">
                <a:solidFill>
                  <a:schemeClr val="tx1"/>
                </a:solidFill>
                <a:effectLst/>
                <a:latin typeface="+mn-lt"/>
                <a:ea typeface="+mn-ea"/>
                <a:cs typeface="+mn-cs"/>
              </a:rPr>
              <a:t>, there were no statistically significant differences by race/ethnicity, education, or</a:t>
            </a:r>
            <a:r>
              <a:rPr lang="en-US" kern="1200" baseline="0" dirty="0" smtClean="0">
                <a:solidFill>
                  <a:schemeClr val="tx1"/>
                </a:solidFill>
                <a:effectLst/>
                <a:latin typeface="+mn-lt"/>
                <a:ea typeface="+mn-ea"/>
                <a:cs typeface="+mn-cs"/>
              </a:rPr>
              <a:t> residence location</a:t>
            </a:r>
            <a:r>
              <a:rPr lang="en-US" kern="1200" dirty="0" smtClean="0">
                <a:solidFill>
                  <a:schemeClr val="tx1"/>
                </a:solidFill>
                <a:effectLst/>
                <a:latin typeface="+mn-lt"/>
                <a:ea typeface="+mn-ea"/>
                <a:cs typeface="+mn-cs"/>
              </a:rPr>
              <a:t> for adults with obesity who did not spend half an hour or more in moderate or vigorous physical activity at least five times a week.</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a:t>
            </a:r>
            <a:r>
              <a:rPr lang="en-US" kern="1200" baseline="0" dirty="0" smtClean="0">
                <a:solidFill>
                  <a:schemeClr val="tx1"/>
                </a:solidFill>
                <a:effectLst/>
                <a:latin typeface="+mn-lt"/>
                <a:ea typeface="+mn-ea"/>
                <a:cs typeface="+mn-cs"/>
              </a:rPr>
              <a:t> 2012, adults with obesity in poor families (66.0%) were more likely not to spend half an hour or more in moderate or vigorous physical activity at least five times a week than those from high-income families (59.7%).</a:t>
            </a:r>
            <a:endParaRPr lang="en-US"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a:t>
            </a:fld>
            <a:endParaRPr lang="en-US"/>
          </a:p>
        </p:txBody>
      </p:sp>
    </p:spTree>
    <p:extLst>
      <p:ext uri="{BB962C8B-B14F-4D97-AF65-F5344CB8AC3E}">
        <p14:creationId xmlns:p14="http://schemas.microsoft.com/office/powerpoint/2010/main" val="2049689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and 2012,</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adults ages 18-64 with obesity with only public insurance were less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likely to spend half an hour or more in vigorous physical activity at least five times a week compared with those with private insurance.</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both</a:t>
            </a:r>
            <a:r>
              <a:rPr lang="en-US" kern="1200" baseline="0" dirty="0" smtClean="0">
                <a:solidFill>
                  <a:schemeClr val="tx1"/>
                </a:solidFill>
                <a:effectLst/>
                <a:latin typeface="+mn-lt"/>
                <a:ea typeface="+mn-ea"/>
                <a:cs typeface="+mn-cs"/>
              </a:rPr>
              <a:t> years</a:t>
            </a:r>
            <a:r>
              <a:rPr lang="en-US" kern="1200" dirty="0" smtClean="0">
                <a:solidFill>
                  <a:schemeClr val="tx1"/>
                </a:solidFill>
                <a:effectLst/>
                <a:latin typeface="+mn-lt"/>
                <a:ea typeface="+mn-ea"/>
                <a:cs typeface="+mn-cs"/>
              </a:rPr>
              <a:t>, female adults with obesity were less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likely to spend half an hour or more in</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moderate or vigorous physical activity at least five times a week compared with male adults with obesity.</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a:t>
            </a:r>
            <a:r>
              <a:rPr lang="en-US" kern="1200" baseline="0" dirty="0" smtClean="0">
                <a:solidFill>
                  <a:schemeClr val="tx1"/>
                </a:solidFill>
                <a:effectLst/>
                <a:latin typeface="+mn-lt"/>
                <a:ea typeface="+mn-ea"/>
                <a:cs typeface="+mn-cs"/>
              </a:rPr>
              <a:t> both years</a:t>
            </a:r>
            <a:r>
              <a:rPr lang="en-US" kern="1200" dirty="0" smtClean="0">
                <a:solidFill>
                  <a:schemeClr val="tx1"/>
                </a:solidFill>
                <a:effectLst/>
                <a:latin typeface="+mn-lt"/>
                <a:ea typeface="+mn-ea"/>
                <a:cs typeface="+mn-cs"/>
              </a:rPr>
              <a:t>, adults with obesity age 65 and over were less likely to spend half an hour or more in moderate or vigorous physical activity at least five times a week compared with adults with obesity ages 18-44.</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both</a:t>
            </a:r>
            <a:r>
              <a:rPr lang="en-US" kern="1200" baseline="0" dirty="0" smtClean="0">
                <a:solidFill>
                  <a:schemeClr val="tx1"/>
                </a:solidFill>
                <a:effectLst/>
                <a:latin typeface="+mn-lt"/>
                <a:ea typeface="+mn-ea"/>
                <a:cs typeface="+mn-cs"/>
              </a:rPr>
              <a:t> years, adults with obesity with 2-3 chronic conditions and with 4 or more chronic conditions were less likely to spend half an hour or more in moderate or vigorous physical activity at least five times a week compared with adults with obesity with 0-1 chronic conditions.</a:t>
            </a:r>
          </a:p>
          <a:p>
            <a:pPr marL="628650" lvl="1" indent="-171450">
              <a:buFont typeface="Arial" panose="020B0604020202020204" pitchFamily="34" charset="0"/>
              <a:buChar char="•"/>
            </a:pPr>
            <a:r>
              <a:rPr lang="en-US" kern="1200" baseline="0" dirty="0" smtClean="0">
                <a:solidFill>
                  <a:schemeClr val="tx1"/>
                </a:solidFill>
                <a:effectLst/>
                <a:latin typeface="+mn-lt"/>
                <a:ea typeface="+mn-ea"/>
                <a:cs typeface="+mn-cs"/>
              </a:rPr>
              <a:t>In both years, adults with obesity who perceived their health status to be fair or poor were less likely to spend half an hour or more in moderate or vigorous physical activity at least five times a week compared with adults who perceived their health status to be excellent, very good, or good.</a:t>
            </a:r>
          </a:p>
          <a:p>
            <a:pPr marL="628650" lvl="1" indent="-171450">
              <a:buFont typeface="Arial" panose="020B0604020202020204" pitchFamily="34" charset="0"/>
              <a:buChar char="•"/>
            </a:pPr>
            <a:r>
              <a:rPr lang="en-US" kern="1200" baseline="0" dirty="0" smtClean="0">
                <a:solidFill>
                  <a:schemeClr val="tx1"/>
                </a:solidFill>
                <a:effectLst/>
                <a:latin typeface="+mn-lt"/>
                <a:ea typeface="+mn-ea"/>
                <a:cs typeface="+mn-cs"/>
              </a:rPr>
              <a:t>In both years, adults with basic or complex activity limitations were less likely to spend half an hour or more in moderate or vigorous physical activity at least five times a week compared with adults with neither limitation.</a:t>
            </a:r>
            <a:endParaRPr lang="en-US"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a:t>
            </a:fld>
            <a:endParaRPr lang="en-US"/>
          </a:p>
        </p:txBody>
      </p:sp>
    </p:spTree>
    <p:extLst>
      <p:ext uri="{BB962C8B-B14F-4D97-AF65-F5344CB8AC3E}">
        <p14:creationId xmlns:p14="http://schemas.microsoft.com/office/powerpoint/2010/main" val="3683484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visit </a:t>
            </a:r>
            <a:r>
              <a:rPr lang="en-US" dirty="0" smtClean="0">
                <a:hlinkClick r:id="rId3"/>
              </a:rPr>
              <a:t>www.health.gov/paguidelines/guidelines/default.aspx</a:t>
            </a:r>
            <a:r>
              <a:rPr lang="en-US" dirty="0" smtClean="0"/>
              <a:t>. </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13</a:t>
            </a:fld>
            <a:endParaRPr lang="en-US"/>
          </a:p>
        </p:txBody>
      </p:sp>
    </p:spTree>
    <p:extLst>
      <p:ext uri="{BB962C8B-B14F-4D97-AF65-F5344CB8AC3E}">
        <p14:creationId xmlns:p14="http://schemas.microsoft.com/office/powerpoint/2010/main" val="3070599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267200"/>
            <a:ext cx="6629400" cy="4876800"/>
          </a:xfrm>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Importance: </a:t>
            </a:r>
            <a:r>
              <a:rPr lang="en-US" dirty="0" smtClean="0"/>
              <a:t>Physicians can educate children and parents about the importance of regular exercise and healthy eating.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2002 to 2012,</a:t>
            </a:r>
            <a:r>
              <a:rPr lang="en-US" sz="1200" kern="1200" dirty="0" smtClean="0">
                <a:solidFill>
                  <a:schemeClr val="tx1"/>
                </a:solidFill>
                <a:effectLst/>
                <a:latin typeface="+mn-lt"/>
                <a:ea typeface="+mn-ea"/>
                <a:cs typeface="+mn-cs"/>
              </a:rPr>
              <a:t> the</a:t>
            </a:r>
            <a:r>
              <a:rPr lang="en-US" sz="1200" kern="1200" baseline="0" dirty="0" smtClean="0">
                <a:solidFill>
                  <a:schemeClr val="tx1"/>
                </a:solidFill>
                <a:effectLst/>
                <a:latin typeface="+mn-lt"/>
                <a:ea typeface="+mn-ea"/>
                <a:cs typeface="+mn-cs"/>
              </a:rPr>
              <a:t> overall percentage of health providers </a:t>
            </a:r>
            <a:r>
              <a:rPr lang="en-US" sz="1200" kern="1200" dirty="0" smtClean="0">
                <a:solidFill>
                  <a:schemeClr val="tx1"/>
                </a:solidFill>
                <a:effectLst/>
                <a:latin typeface="+mn-lt"/>
                <a:ea typeface="+mn-ea"/>
                <a:cs typeface="+mn-cs"/>
              </a:rPr>
              <a:t>who gave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advice within the past 2 years about the amount and kind of exercise, sports, or physically active hobbies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children should engage in improved</a:t>
            </a:r>
            <a:r>
              <a:rPr lang="en-US" sz="1200" kern="1200" baseline="0" dirty="0" smtClean="0">
                <a:solidFill>
                  <a:schemeClr val="tx1"/>
                </a:solidFill>
                <a:effectLst/>
                <a:latin typeface="+mn-lt"/>
                <a:ea typeface="+mn-ea"/>
                <a:cs typeface="+mn-cs"/>
              </a:rPr>
              <a:t> from 30.0% to 41.8%</a:t>
            </a:r>
            <a:r>
              <a:rPr lang="en-US"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r>
              <a:rPr lang="en-US" b="1" dirty="0" smtClean="0"/>
              <a:t>Groups With Disparities:</a:t>
            </a:r>
            <a:endParaRPr lang="en-US" sz="1200" b="1" kern="1200" dirty="0" smtClean="0">
              <a:solidFill>
                <a:schemeClr val="tx1"/>
              </a:solidFill>
              <a:effectLst/>
              <a:latin typeface="+mn-lt"/>
              <a:ea typeface="+mn-ea"/>
              <a:cs typeface="+mn-cs"/>
            </a:endParaRPr>
          </a:p>
          <a:p>
            <a:pPr marL="346075" lvl="1" indent="-173038">
              <a:buFont typeface="Arial" panose="020B0604020202020204" pitchFamily="34" charset="0"/>
              <a:buChar char="•"/>
              <a:defRPr/>
            </a:pPr>
            <a:r>
              <a:rPr lang="en-US" kern="1200" dirty="0" smtClean="0">
                <a:solidFill>
                  <a:schemeClr val="tx1"/>
                </a:solidFill>
                <a:effectLst/>
                <a:latin typeface="+mn-lt"/>
                <a:ea typeface="+mn-ea"/>
                <a:cs typeface="+mn-cs"/>
              </a:rPr>
              <a:t>From 2002 to 2012, the percentage of children whose</a:t>
            </a:r>
            <a:r>
              <a:rPr lang="en-US" kern="1200" baseline="0" dirty="0" smtClean="0">
                <a:solidFill>
                  <a:schemeClr val="tx1"/>
                </a:solidFill>
                <a:effectLst/>
                <a:latin typeface="+mn-lt"/>
                <a:ea typeface="+mn-ea"/>
                <a:cs typeface="+mn-cs"/>
              </a:rPr>
              <a:t> health providers gave </a:t>
            </a:r>
            <a:r>
              <a:rPr lang="en-US" kern="1200" dirty="0" smtClean="0">
                <a:solidFill>
                  <a:schemeClr val="tx1"/>
                </a:solidFill>
                <a:effectLst/>
                <a:latin typeface="+mn-lt"/>
                <a:ea typeface="+mn-ea"/>
                <a:cs typeface="+mn-cs"/>
              </a:rPr>
              <a:t>advice about exercise improved for Whites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(from 30.5% to 40.1%), Blacks (from 30.5% to 40.1%), and Hispanics (from 30.4% to 47.5%).</a:t>
            </a:r>
          </a:p>
          <a:p>
            <a:pPr marL="346075" lvl="1" indent="-173038">
              <a:buFont typeface="Arial" panose="020B0604020202020204" pitchFamily="34" charset="0"/>
              <a:buChar char="•"/>
            </a:pPr>
            <a:r>
              <a:rPr lang="en-US" kern="1200" dirty="0" smtClean="0">
                <a:solidFill>
                  <a:schemeClr val="tx1"/>
                </a:solidFill>
                <a:effectLst/>
                <a:latin typeface="+mn-lt"/>
                <a:ea typeface="+mn-ea"/>
                <a:cs typeface="+mn-cs"/>
              </a:rPr>
              <a:t>In 2012, Hispanic</a:t>
            </a:r>
            <a:r>
              <a:rPr lang="en-US" kern="1200" baseline="0" dirty="0" smtClean="0">
                <a:solidFill>
                  <a:schemeClr val="tx1"/>
                </a:solidFill>
                <a:effectLst/>
                <a:latin typeface="+mn-lt"/>
                <a:ea typeface="+mn-ea"/>
                <a:cs typeface="+mn-cs"/>
              </a:rPr>
              <a:t> children (47.5%) were more likely to receive advice from health providers about exercise than White children (40.1%).</a:t>
            </a:r>
          </a:p>
          <a:p>
            <a:pPr marL="346075" lvl="1" indent="-173038">
              <a:buFont typeface="Arial" panose="020B0604020202020204" pitchFamily="34" charset="0"/>
              <a:buChar char="•"/>
            </a:pPr>
            <a:r>
              <a:rPr lang="en-US" kern="1200" dirty="0" smtClean="0">
                <a:solidFill>
                  <a:schemeClr val="tx1"/>
                </a:solidFill>
                <a:effectLst/>
                <a:latin typeface="+mn-lt"/>
                <a:ea typeface="+mn-ea"/>
                <a:cs typeface="+mn-cs"/>
              </a:rPr>
              <a:t>From</a:t>
            </a:r>
            <a:r>
              <a:rPr lang="en-US" kern="1200" baseline="0" dirty="0" smtClean="0">
                <a:solidFill>
                  <a:schemeClr val="tx1"/>
                </a:solidFill>
                <a:effectLst/>
                <a:latin typeface="+mn-lt"/>
                <a:ea typeface="+mn-ea"/>
                <a:cs typeface="+mn-cs"/>
              </a:rPr>
              <a:t> 2002 to 2012, the percentage of children whose health providers gave advice about exercise improved for children in all income groups. The percentage of children whose health providers gave advice about exercise improved for children in poor households (from 27.5% to 40%), low-income households (from 26.7% to 4</a:t>
            </a:r>
            <a:r>
              <a:rPr lang="en-US" b="0" kern="1200" baseline="0" dirty="0" smtClean="0">
                <a:solidFill>
                  <a:schemeClr val="tx1"/>
                </a:solidFill>
                <a:effectLst/>
                <a:latin typeface="+mn-lt"/>
                <a:ea typeface="+mn-ea"/>
                <a:cs typeface="+mn-cs"/>
              </a:rPr>
              <a:t>1.4</a:t>
            </a:r>
            <a:r>
              <a:rPr lang="en-US" kern="1200" baseline="0" dirty="0" smtClean="0">
                <a:solidFill>
                  <a:schemeClr val="tx1"/>
                </a:solidFill>
                <a:effectLst/>
                <a:latin typeface="+mn-lt"/>
                <a:ea typeface="+mn-ea"/>
                <a:cs typeface="+mn-cs"/>
              </a:rPr>
              <a:t>%), middle-income households (from 28.2% to 38.9%), and high-income households (from 36.4% to 46.9%).</a:t>
            </a:r>
          </a:p>
          <a:p>
            <a:pPr marL="346075" lvl="1" indent="-173038">
              <a:buFont typeface="Arial" panose="020B0604020202020204" pitchFamily="34" charset="0"/>
              <a:buChar char="•"/>
            </a:pPr>
            <a:r>
              <a:rPr lang="en-US" kern="1200" dirty="0" smtClean="0">
                <a:solidFill>
                  <a:schemeClr val="tx1"/>
                </a:solidFill>
                <a:effectLst/>
                <a:latin typeface="+mn-lt"/>
                <a:ea typeface="+mn-ea"/>
                <a:cs typeface="+mn-cs"/>
              </a:rPr>
              <a:t>In</a:t>
            </a:r>
            <a:r>
              <a:rPr lang="en-US" kern="1200" baseline="0" dirty="0" smtClean="0">
                <a:solidFill>
                  <a:schemeClr val="tx1"/>
                </a:solidFill>
                <a:effectLst/>
                <a:latin typeface="+mn-lt"/>
                <a:ea typeface="+mn-ea"/>
                <a:cs typeface="+mn-cs"/>
              </a:rPr>
              <a:t> 2012, the percentage of children whose health providers gave advice about exercise was lower for children from poor households (40.0%) and middle-income households (38.9%) than for children from high-income households (46.9%).</a:t>
            </a:r>
            <a:endParaRPr lang="en-US" kern="1200" dirty="0" smtClean="0">
              <a:solidFill>
                <a:schemeClr val="tx1"/>
              </a:solidFill>
              <a:effectLst/>
              <a:latin typeface="+mn-lt"/>
              <a:ea typeface="+mn-ea"/>
              <a:cs typeface="+mn-cs"/>
            </a:endParaRPr>
          </a:p>
          <a:p>
            <a:pPr marL="346075" lvl="1" indent="-173038">
              <a:buFont typeface="Arial" panose="020B0604020202020204" pitchFamily="34" charset="0"/>
              <a:buChar char="•"/>
            </a:pPr>
            <a:r>
              <a:rPr lang="en-US" kern="1200" dirty="0" smtClean="0">
                <a:solidFill>
                  <a:schemeClr val="tx1"/>
                </a:solidFill>
                <a:effectLst/>
                <a:latin typeface="+mn-lt"/>
                <a:ea typeface="+mn-ea"/>
                <a:cs typeface="+mn-cs"/>
              </a:rPr>
              <a:t>In 9</a:t>
            </a:r>
            <a:r>
              <a:rPr lang="en-US" kern="1200" baseline="0" dirty="0" smtClean="0">
                <a:solidFill>
                  <a:schemeClr val="tx1"/>
                </a:solidFill>
                <a:effectLst/>
                <a:latin typeface="+mn-lt"/>
                <a:ea typeface="+mn-ea"/>
                <a:cs typeface="+mn-cs"/>
              </a:rPr>
              <a:t> of 11 years</a:t>
            </a:r>
            <a:r>
              <a:rPr lang="en-US" kern="1200" dirty="0" smtClean="0">
                <a:solidFill>
                  <a:schemeClr val="tx1"/>
                </a:solidFill>
                <a:effectLst/>
                <a:latin typeface="+mn-lt"/>
                <a:ea typeface="+mn-ea"/>
                <a:cs typeface="+mn-cs"/>
              </a:rPr>
              <a:t>, children</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from low-income households were less likely to receive advice from health providers to exercise than those from high-income households. In 8 of 11 years, children from poor and middle-income households were less likely to receive advice from health providers to exercise compared with those from high-income households. </a:t>
            </a:r>
            <a:endParaRPr lang="en-US"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9B153-67B9-4602-A9FE-81AAF274874B}" type="slidenum">
              <a:rPr lang="en-US" smtClean="0"/>
              <a:t>14</a:t>
            </a:fld>
            <a:endParaRPr lang="en-US"/>
          </a:p>
        </p:txBody>
      </p:sp>
    </p:spTree>
    <p:extLst>
      <p:ext uri="{BB962C8B-B14F-4D97-AF65-F5344CB8AC3E}">
        <p14:creationId xmlns:p14="http://schemas.microsoft.com/office/powerpoint/2010/main" val="2824118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a:t>
            </a:r>
            <a:r>
              <a:rPr lang="en-US" sz="1200" u="sng" dirty="0" smtClean="0">
                <a:hlinkClick r:id="rId3"/>
              </a:rPr>
              <a:t>www.dietaryguidelines.gov</a:t>
            </a:r>
            <a:r>
              <a:rPr lang="en-US" sz="1200" u="sng" dirty="0" smtClean="0"/>
              <a:t>.</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15</a:t>
            </a:fld>
            <a:endParaRPr lang="en-US"/>
          </a:p>
        </p:txBody>
      </p:sp>
    </p:spTree>
    <p:extLst>
      <p:ext uri="{BB962C8B-B14F-4D97-AF65-F5344CB8AC3E}">
        <p14:creationId xmlns:p14="http://schemas.microsoft.com/office/powerpoint/2010/main" val="2307736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dirty="0"/>
              <a:t>Physicians need to emphasize the importance of eating foods from all food groups and balancing energy intake and energy expenditure. Foods from all food groups include whole grains and fibers, lean proteins, complex carbohydrates, fruits and vegetables, and low-fat or fat-free milk and dairy products.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2012, overall, 50.2% of adults with obesity were reported to have ever received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advice from a health provider about eating fewer high-fat or high-cholesterol foods.</a:t>
            </a:r>
          </a:p>
          <a:p>
            <a:pPr marL="171450" lvl="0" indent="-171450">
              <a:buFont typeface="Arial" panose="020B0604020202020204" pitchFamily="34" charset="0"/>
              <a:buChar char="•"/>
            </a:pPr>
            <a:r>
              <a:rPr lang="en-US" b="1" dirty="0" smtClean="0"/>
              <a:t>Groups With Disparities:</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2002 to 2012, the percentage of adults with obesity who ever received advice about healthy eating improved</a:t>
            </a:r>
            <a:r>
              <a:rPr lang="en-US" kern="1200" baseline="0" dirty="0" smtClean="0">
                <a:solidFill>
                  <a:schemeClr val="tx1"/>
                </a:solidFill>
                <a:effectLst/>
                <a:latin typeface="+mn-lt"/>
                <a:ea typeface="+mn-ea"/>
                <a:cs typeface="+mn-cs"/>
              </a:rPr>
              <a:t> for Blacks (from 46.7% to 52.3%) and Hispanics (</a:t>
            </a:r>
            <a:r>
              <a:rPr lang="en-US" kern="1200" dirty="0" smtClean="0">
                <a:solidFill>
                  <a:schemeClr val="tx1"/>
                </a:solidFill>
                <a:effectLst/>
                <a:latin typeface="+mn-lt"/>
                <a:ea typeface="+mn-ea"/>
                <a:cs typeface="+mn-cs"/>
              </a:rPr>
              <a:t>from 38.6% to 50.2%).</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In 4 of 11 years, the percentage of </a:t>
            </a:r>
            <a:r>
              <a:rPr lang="en-US" b="0" kern="1200" baseline="0" dirty="0" smtClean="0">
                <a:solidFill>
                  <a:schemeClr val="tx1"/>
                </a:solidFill>
                <a:effectLst/>
                <a:latin typeface="+mn-lt"/>
                <a:ea typeface="+mn-ea"/>
                <a:cs typeface="+mn-cs"/>
              </a:rPr>
              <a:t>H</a:t>
            </a:r>
            <a:r>
              <a:rPr lang="en-US" b="0" kern="1200" dirty="0" smtClean="0">
                <a:solidFill>
                  <a:schemeClr val="tx1"/>
                </a:solidFill>
                <a:effectLst/>
                <a:latin typeface="+mn-lt"/>
                <a:ea typeface="+mn-ea"/>
                <a:cs typeface="+mn-cs"/>
              </a:rPr>
              <a:t>ispanic adults with obesity who ever received advice about healthy eating was lower compared with White</a:t>
            </a:r>
            <a:r>
              <a:rPr lang="en-US" b="0" kern="1200" baseline="0" dirty="0" smtClean="0">
                <a:solidFill>
                  <a:schemeClr val="tx1"/>
                </a:solidFill>
                <a:effectLst/>
                <a:latin typeface="+mn-lt"/>
                <a:ea typeface="+mn-ea"/>
                <a:cs typeface="+mn-cs"/>
              </a:rPr>
              <a:t> adults</a:t>
            </a:r>
            <a:r>
              <a:rPr lang="en-US" b="0" kern="1200" dirty="0" smtClean="0">
                <a:solidFill>
                  <a:schemeClr val="tx1"/>
                </a:solidFill>
                <a:effectLst/>
                <a:latin typeface="+mn-lt"/>
                <a:ea typeface="+mn-ea"/>
                <a:cs typeface="+mn-cs"/>
              </a:rPr>
              <a:t> with</a:t>
            </a:r>
            <a:r>
              <a:rPr lang="en-US" b="0" kern="1200" baseline="0" dirty="0" smtClean="0">
                <a:solidFill>
                  <a:schemeClr val="tx1"/>
                </a:solidFill>
                <a:effectLst/>
                <a:latin typeface="+mn-lt"/>
                <a:ea typeface="+mn-ea"/>
                <a:cs typeface="+mn-cs"/>
              </a:rPr>
              <a:t> obesity</a:t>
            </a:r>
            <a:r>
              <a:rPr lang="en-US" b="0" kern="120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The disparity between obese</a:t>
            </a:r>
            <a:r>
              <a:rPr lang="en-US" kern="1200" baseline="0" dirty="0" smtClean="0">
                <a:solidFill>
                  <a:schemeClr val="tx1"/>
                </a:solidFill>
                <a:effectLst/>
                <a:latin typeface="+mn-lt"/>
                <a:ea typeface="+mn-ea"/>
                <a:cs typeface="+mn-cs"/>
              </a:rPr>
              <a:t> Hispanic and White adults has narrowed.</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a:t>
            </a:r>
            <a:r>
              <a:rPr lang="en-US" kern="1200" baseline="0" dirty="0" smtClean="0">
                <a:solidFill>
                  <a:schemeClr val="tx1"/>
                </a:solidFill>
                <a:effectLst/>
                <a:latin typeface="+mn-lt"/>
                <a:ea typeface="+mn-ea"/>
                <a:cs typeface="+mn-cs"/>
              </a:rPr>
              <a:t> all years, adults with obesity with 2-3 chronic conditions and with 4 or more chronic conditions were more likely to receive advice about healthy eating compared with those with 0-1 chronic conditions.</a:t>
            </a:r>
            <a:endParaRPr lang="en-US"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16</a:t>
            </a:fld>
            <a:endParaRPr lang="en-US"/>
          </a:p>
        </p:txBody>
      </p:sp>
    </p:spTree>
    <p:extLst>
      <p:ext uri="{BB962C8B-B14F-4D97-AF65-F5344CB8AC3E}">
        <p14:creationId xmlns:p14="http://schemas.microsoft.com/office/powerpoint/2010/main" val="2826437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Children and adolescents have become overweight from eating more calories than they burn, and their diets have become nutrient deficient. About 30% to 40% of daily calories children and adolescents consume are energy-dense, nutrient-poor foods and drinks (AAP, 2015).</a:t>
            </a:r>
          </a:p>
          <a:p>
            <a:pPr marL="171450" indent="-171450">
              <a:buFont typeface="Arial" panose="020B0604020202020204" pitchFamily="34" charset="0"/>
              <a:buChar char="•"/>
            </a:pPr>
            <a:r>
              <a:rPr lang="en-US" dirty="0" smtClean="0"/>
              <a:t>An estimated 55 million children and teenagers attend the 105,000 schools in the United States and consume 35% to 40% of their daily energy in school, so schools need to provide diverse, nutrient-based foods and drinks (AAP, 2015). </a:t>
            </a:r>
          </a:p>
          <a:p>
            <a:pPr marL="171450" indent="-171450">
              <a:buFont typeface="Arial" panose="020B0604020202020204" pitchFamily="34" charset="0"/>
              <a:buChar char="•"/>
            </a:pPr>
            <a:r>
              <a:rPr lang="en-US" dirty="0" smtClean="0"/>
              <a:t>The Dietary Guidelines for Americans encourage children and adolescents to maintain a calorie-balanced diet to support normal growth and development without gaining excess weight.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a:t>
            </a:r>
            <a:r>
              <a:rPr lang="en-US" sz="1200" u="sng" dirty="0" smtClean="0">
                <a:hlinkClick r:id="rId3"/>
              </a:rPr>
              <a:t>www.dietaryguidelines.gov</a:t>
            </a:r>
            <a:r>
              <a:rPr lang="en-US" sz="1200" u="sng" dirty="0" smtClean="0"/>
              <a:t>.</a:t>
            </a:r>
            <a:endParaRPr lang="en-US" sz="120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17</a:t>
            </a:fld>
            <a:endParaRPr lang="en-US"/>
          </a:p>
        </p:txBody>
      </p:sp>
    </p:spTree>
    <p:extLst>
      <p:ext uri="{BB962C8B-B14F-4D97-AF65-F5344CB8AC3E}">
        <p14:creationId xmlns:p14="http://schemas.microsoft.com/office/powerpoint/2010/main" val="1480986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dirty="0"/>
              <a:t>It is important </a:t>
            </a:r>
            <a:r>
              <a:rPr lang="en-US" dirty="0" smtClean="0"/>
              <a:t>to </a:t>
            </a:r>
            <a:r>
              <a:rPr lang="en-US" dirty="0"/>
              <a:t>advise parents and guardians to provide balanced diets at home. Eating patterns that are established early in childhood are often adopted later in life, making early interventions important.</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2002 to </a:t>
            </a:r>
            <a:r>
              <a:rPr lang="en-US" sz="1200" kern="1200" dirty="0" smtClean="0">
                <a:solidFill>
                  <a:schemeClr val="tx1"/>
                </a:solidFill>
                <a:effectLst/>
                <a:latin typeface="+mn-lt"/>
                <a:ea typeface="+mn-ea"/>
                <a:cs typeface="+mn-cs"/>
              </a:rPr>
              <a:t>2012, the overall</a:t>
            </a:r>
            <a:r>
              <a:rPr lang="en-US" sz="1200" kern="1200" baseline="0" dirty="0" smtClean="0">
                <a:solidFill>
                  <a:schemeClr val="tx1"/>
                </a:solidFill>
                <a:effectLst/>
                <a:latin typeface="+mn-lt"/>
                <a:ea typeface="+mn-ea"/>
                <a:cs typeface="+mn-cs"/>
              </a:rPr>
              <a:t> percentage </a:t>
            </a:r>
            <a:r>
              <a:rPr lang="en-US" sz="1200" kern="1200" dirty="0" smtClean="0">
                <a:solidFill>
                  <a:schemeClr val="tx1"/>
                </a:solidFill>
                <a:effectLst/>
                <a:latin typeface="+mn-lt"/>
                <a:ea typeface="+mn-ea"/>
                <a:cs typeface="+mn-cs"/>
              </a:rPr>
              <a:t>of children</a:t>
            </a:r>
            <a:r>
              <a:rPr lang="en-US" sz="1200" kern="1200" baseline="0" dirty="0" smtClean="0">
                <a:solidFill>
                  <a:schemeClr val="tx1"/>
                </a:solidFill>
                <a:effectLst/>
                <a:latin typeface="+mn-lt"/>
                <a:ea typeface="+mn-ea"/>
                <a:cs typeface="+mn-cs"/>
              </a:rPr>
              <a:t> ages 2-17 for whom a health provider gave </a:t>
            </a:r>
            <a:r>
              <a:rPr lang="en-US" sz="1200" kern="1200" dirty="0" smtClean="0">
                <a:solidFill>
                  <a:schemeClr val="tx1"/>
                </a:solidFill>
                <a:effectLst/>
                <a:latin typeface="+mn-lt"/>
                <a:ea typeface="+mn-ea"/>
                <a:cs typeface="+mn-cs"/>
              </a:rPr>
              <a:t>advice within the past 2 years about healthy eating improved</a:t>
            </a:r>
            <a:r>
              <a:rPr lang="en-US" sz="1200" kern="1200" baseline="0" dirty="0" smtClean="0">
                <a:solidFill>
                  <a:schemeClr val="tx1"/>
                </a:solidFill>
                <a:effectLst/>
                <a:latin typeface="+mn-lt"/>
                <a:ea typeface="+mn-ea"/>
                <a:cs typeface="+mn-cs"/>
              </a:rPr>
              <a:t> from 46.9% to </a:t>
            </a:r>
            <a:r>
              <a:rPr lang="en-US" sz="1200" kern="1200" dirty="0" smtClean="0">
                <a:solidFill>
                  <a:schemeClr val="tx1"/>
                </a:solidFill>
                <a:effectLst/>
                <a:latin typeface="+mn-lt"/>
                <a:ea typeface="+mn-ea"/>
                <a:cs typeface="+mn-cs"/>
              </a:rPr>
              <a:t>57.1%.</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a:t>
            </a:r>
            <a:r>
              <a:rPr lang="en-US" kern="1200" baseline="0" dirty="0" smtClean="0">
                <a:solidFill>
                  <a:schemeClr val="tx1"/>
                </a:solidFill>
                <a:effectLst/>
                <a:latin typeface="+mn-lt"/>
                <a:ea typeface="+mn-ea"/>
                <a:cs typeface="+mn-cs"/>
              </a:rPr>
              <a:t> 2002 to 2012, the percentage of children for whom a health provider gave advice about healthy eating improved for Blacks (from 49.3% to 56.9%), Hispanics (from 45.5% to 61.1%), and Whites (from 47.2% to 55.6%).</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baseline="0" dirty="0" smtClean="0">
                <a:solidFill>
                  <a:schemeClr val="tx1"/>
                </a:solidFill>
                <a:effectLst/>
                <a:latin typeface="+mn-lt"/>
                <a:ea typeface="+mn-ea"/>
                <a:cs typeface="+mn-cs"/>
              </a:rPr>
              <a:t>In 2012, Hispanic children were more likely to receive advice about healthy eating compared with White children</a:t>
            </a:r>
            <a:r>
              <a:rPr lang="en-US" kern="1200" dirty="0" smtClean="0">
                <a:solidFill>
                  <a:schemeClr val="tx1"/>
                </a:solidFill>
                <a:effectLst/>
                <a:latin typeface="+mn-lt"/>
                <a:ea typeface="+mn-ea"/>
                <a:cs typeface="+mn-cs"/>
              </a:rPr>
              <a:t>.</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all years except 2012, there were no statistically significant racial/ethnic differences in the percentage of children given advice about healthy eating</a:t>
            </a:r>
            <a:r>
              <a:rPr lang="en-US" kern="1200" baseline="0" dirty="0" smtClean="0">
                <a:solidFill>
                  <a:schemeClr val="tx1"/>
                </a:solidFill>
                <a:effectLst/>
                <a:latin typeface="+mn-lt"/>
                <a:ea typeface="+mn-ea"/>
                <a:cs typeface="+mn-cs"/>
              </a:rPr>
              <a:t>. </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2002 to 2012, the percentage of</a:t>
            </a:r>
            <a:r>
              <a:rPr lang="en-US" kern="1200" baseline="0" dirty="0" smtClean="0">
                <a:solidFill>
                  <a:schemeClr val="tx1"/>
                </a:solidFill>
                <a:effectLst/>
                <a:latin typeface="+mn-lt"/>
                <a:ea typeface="+mn-ea"/>
                <a:cs typeface="+mn-cs"/>
              </a:rPr>
              <a:t> children who received advice about healthy eating improved for children in both age groups: ages 2-5 (from 57.0% to 63.8%) and 6-17 (from 43.7% to 54.9%).</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all years,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children ages 2-5 were more likely to receive advice about healthy eating compared with those ages 6-17.</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18</a:t>
            </a:fld>
            <a:endParaRPr lang="en-US"/>
          </a:p>
        </p:txBody>
      </p:sp>
    </p:spTree>
    <p:extLst>
      <p:ext uri="{BB962C8B-B14F-4D97-AF65-F5344CB8AC3E}">
        <p14:creationId xmlns:p14="http://schemas.microsoft.com/office/powerpoint/2010/main" val="219559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19</a:t>
            </a:fld>
            <a:endParaRPr lang="en-US"/>
          </a:p>
        </p:txBody>
      </p:sp>
    </p:spTree>
    <p:extLst>
      <p:ext uri="{BB962C8B-B14F-4D97-AF65-F5344CB8AC3E}">
        <p14:creationId xmlns:p14="http://schemas.microsoft.com/office/powerpoint/2010/main" val="147691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a:t>
            </a:fld>
            <a:endParaRPr lang="en-US"/>
          </a:p>
        </p:txBody>
      </p:sp>
    </p:spTree>
    <p:extLst>
      <p:ext uri="{BB962C8B-B14F-4D97-AF65-F5344CB8AC3E}">
        <p14:creationId xmlns:p14="http://schemas.microsoft.com/office/powerpoint/2010/main" val="3043942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3</a:t>
            </a:fld>
            <a:endParaRPr lang="en-US"/>
          </a:p>
        </p:txBody>
      </p:sp>
    </p:spTree>
    <p:extLst>
      <p:ext uri="{BB962C8B-B14F-4D97-AF65-F5344CB8AC3E}">
        <p14:creationId xmlns:p14="http://schemas.microsoft.com/office/powerpoint/2010/main" val="169839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a:p>
        </p:txBody>
      </p:sp>
    </p:spTree>
    <p:extLst>
      <p:ext uri="{BB962C8B-B14F-4D97-AF65-F5344CB8AC3E}">
        <p14:creationId xmlns:p14="http://schemas.microsoft.com/office/powerpoint/2010/main" val="2372086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a:t>
            </a:fld>
            <a:endParaRPr lang="en-US"/>
          </a:p>
        </p:txBody>
      </p:sp>
    </p:spTree>
    <p:extLst>
      <p:ext uri="{BB962C8B-B14F-4D97-AF65-F5344CB8AC3E}">
        <p14:creationId xmlns:p14="http://schemas.microsoft.com/office/powerpoint/2010/main" val="288397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6</a:t>
            </a:fld>
            <a:endParaRPr lang="en-US"/>
          </a:p>
        </p:txBody>
      </p:sp>
    </p:spTree>
    <p:extLst>
      <p:ext uri="{BB962C8B-B14F-4D97-AF65-F5344CB8AC3E}">
        <p14:creationId xmlns:p14="http://schemas.microsoft.com/office/powerpoint/2010/main" val="2212413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Smoking harms nearly every bodily</a:t>
            </a:r>
            <a:r>
              <a:rPr lang="en-US" baseline="0" dirty="0" smtClean="0"/>
              <a:t> </a:t>
            </a:r>
            <a:r>
              <a:rPr lang="en-US" dirty="0" smtClean="0"/>
              <a:t>organ and causes or worsens many diseases. </a:t>
            </a:r>
          </a:p>
          <a:p>
            <a:pPr marL="171450" indent="-171450">
              <a:buFont typeface="Arial" panose="020B0604020202020204" pitchFamily="34" charset="0"/>
              <a:buChar char="•"/>
            </a:pPr>
            <a:r>
              <a:rPr lang="en-US" dirty="0" smtClean="0"/>
              <a:t>Since the first Surgeon General’s report on smoking and health in 1964, more than 20 million premature deaths have been attributable to smoking and exposure to secondhand smoke (OSH, 2014). </a:t>
            </a:r>
          </a:p>
          <a:p>
            <a:pPr marL="171450" indent="-171450">
              <a:buFont typeface="Arial" panose="020B0604020202020204" pitchFamily="34" charset="0"/>
              <a:buChar char="•"/>
            </a:pPr>
            <a:r>
              <a:rPr lang="en-US" dirty="0" smtClean="0"/>
              <a:t>Smoking causes more than 87% of deaths from lung cancer and more than 79% of deaths from chronic obstructive pulmonary disease (OSH, 2014).</a:t>
            </a:r>
          </a:p>
        </p:txBody>
      </p:sp>
      <p:sp>
        <p:nvSpPr>
          <p:cNvPr id="4" name="Slide Number Placeholder 3"/>
          <p:cNvSpPr>
            <a:spLocks noGrp="1"/>
          </p:cNvSpPr>
          <p:nvPr>
            <p:ph type="sldNum" sz="quarter" idx="10"/>
          </p:nvPr>
        </p:nvSpPr>
        <p:spPr/>
        <p:txBody>
          <a:bodyPr/>
          <a:lstStyle/>
          <a:p>
            <a:fld id="{05E9B153-67B9-4602-A9FE-81AAF274874B}" type="slidenum">
              <a:rPr lang="en-US" smtClean="0"/>
              <a:t>7</a:t>
            </a:fld>
            <a:endParaRPr lang="en-US"/>
          </a:p>
        </p:txBody>
      </p:sp>
    </p:spTree>
    <p:extLst>
      <p:ext uri="{BB962C8B-B14F-4D97-AF65-F5344CB8AC3E}">
        <p14:creationId xmlns:p14="http://schemas.microsoft.com/office/powerpoint/2010/main" val="2518255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6562" y="4343400"/>
            <a:ext cx="6409038" cy="4495800"/>
          </a:xfrm>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dirty="0" smtClean="0"/>
              <a:t>Smoking is a modifiable risk factor, and health care providers can help encourage patients to change their behavior and quit smoking. The 2008 update of the Public Health Service Clinical Practice Guideline </a:t>
            </a:r>
            <a:r>
              <a:rPr lang="en-US" i="1" dirty="0" smtClean="0"/>
              <a:t>Treating Tobacco Use and Dependence </a:t>
            </a:r>
            <a:r>
              <a:rPr lang="en-US" dirty="0" smtClean="0"/>
              <a:t>concludes that counseling and medication are both effective tools alone, but the combination of the two methods is more effective in increasing smoking cessation. </a:t>
            </a:r>
            <a:r>
              <a:rPr lang="en-US" sz="1200" dirty="0" smtClean="0"/>
              <a:t>For more information, </a:t>
            </a:r>
            <a:r>
              <a:rPr lang="en-US" sz="1200" dirty="0" smtClean="0"/>
              <a:t>visit </a:t>
            </a:r>
            <a:r>
              <a:rPr lang="en-US" sz="1200" u="sng" dirty="0" smtClean="0">
                <a:hlinkClick r:id="rId3"/>
              </a:rPr>
              <a:t>http</a:t>
            </a:r>
            <a:r>
              <a:rPr lang="en-US" sz="1200" u="sng" dirty="0" smtClean="0">
                <a:hlinkClick r:id="rId3"/>
              </a:rPr>
              <a:t>://www.ahrq.gov/</a:t>
            </a:r>
          </a:p>
          <a:p>
            <a:pPr indent="173038"/>
            <a:r>
              <a:rPr lang="en-US" sz="1200" u="sng" dirty="0" smtClean="0">
                <a:hlinkClick r:id="rId3"/>
              </a:rPr>
              <a:t>professionals/clinicians-providers/guidelines-recommendations/tobacco/index.html</a:t>
            </a:r>
            <a:r>
              <a:rPr lang="en-US" sz="1200" dirty="0" smtClean="0"/>
              <a:t>.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b="0" kern="1200" dirty="0" smtClean="0">
                <a:solidFill>
                  <a:schemeClr val="tx1"/>
                </a:solidFill>
                <a:effectLst/>
                <a:latin typeface="+mn-lt"/>
                <a:ea typeface="+mn-ea"/>
                <a:cs typeface="+mn-cs"/>
              </a:rPr>
              <a:t>From</a:t>
            </a:r>
            <a:r>
              <a:rPr lang="en-US" sz="1200" b="0" kern="1200" baseline="0" dirty="0" smtClean="0">
                <a:solidFill>
                  <a:schemeClr val="tx1"/>
                </a:solidFill>
                <a:effectLst/>
                <a:latin typeface="+mn-lt"/>
                <a:ea typeface="+mn-ea"/>
                <a:cs typeface="+mn-cs"/>
              </a:rPr>
              <a:t> 2002 to 2012, </a:t>
            </a:r>
            <a:r>
              <a:rPr lang="en-US" sz="1200" b="0" kern="1200" dirty="0" smtClean="0">
                <a:solidFill>
                  <a:schemeClr val="tx1"/>
                </a:solidFill>
                <a:effectLst/>
                <a:latin typeface="+mn-lt"/>
                <a:ea typeface="+mn-ea"/>
                <a:cs typeface="+mn-cs"/>
              </a:rPr>
              <a:t>the overall percentage</a:t>
            </a:r>
            <a:r>
              <a:rPr lang="en-US" sz="1200" b="0" kern="1200" baseline="0" dirty="0" smtClean="0">
                <a:solidFill>
                  <a:schemeClr val="tx1"/>
                </a:solidFill>
                <a:effectLst/>
                <a:latin typeface="+mn-lt"/>
                <a:ea typeface="+mn-ea"/>
                <a:cs typeface="+mn-cs"/>
              </a:rPr>
              <a:t> of adult current smokers with a checkup in the last 12 months who received advice to quit smoking</a:t>
            </a:r>
            <a:r>
              <a:rPr lang="en-US" sz="1200" b="0" kern="1200" dirty="0" smtClean="0">
                <a:solidFill>
                  <a:schemeClr val="tx1"/>
                </a:solidFill>
                <a:effectLst/>
                <a:latin typeface="+mn-lt"/>
                <a:ea typeface="+mn-ea"/>
                <a:cs typeface="+mn-cs"/>
              </a:rPr>
              <a:t>, improved </a:t>
            </a:r>
            <a:r>
              <a:rPr lang="en-US" sz="1200" b="0" kern="1200" baseline="0" dirty="0" smtClean="0">
                <a:solidFill>
                  <a:schemeClr val="tx1"/>
                </a:solidFill>
                <a:effectLst/>
                <a:latin typeface="+mn-lt"/>
                <a:ea typeface="+mn-ea"/>
                <a:cs typeface="+mn-cs"/>
              </a:rPr>
              <a:t>from 63.1% to 66.5%. </a:t>
            </a:r>
          </a:p>
          <a:p>
            <a:pPr marL="171450" lvl="0" indent="-171450">
              <a:buFont typeface="Arial" panose="020B0604020202020204" pitchFamily="34" charset="0"/>
              <a:buChar char="•"/>
            </a:pPr>
            <a:r>
              <a:rPr lang="en-US" b="1" dirty="0" smtClean="0"/>
              <a:t>Groups With Disparities:</a:t>
            </a:r>
            <a:endParaRPr lang="en-US" sz="1200" b="1" kern="1200" baseline="0" dirty="0" smtClean="0">
              <a:solidFill>
                <a:schemeClr val="tx1"/>
              </a:solidFill>
              <a:effectLst/>
              <a:latin typeface="+mn-lt"/>
              <a:ea typeface="+mn-ea"/>
              <a:cs typeface="+mn-cs"/>
            </a:endParaRPr>
          </a:p>
          <a:p>
            <a:pPr marL="346075" lvl="1" indent="-111125">
              <a:buFont typeface="Arial" panose="020B0604020202020204" pitchFamily="34" charset="0"/>
              <a:buChar char="•"/>
            </a:pPr>
            <a:r>
              <a:rPr lang="en-US" kern="1200" dirty="0" smtClean="0">
                <a:solidFill>
                  <a:schemeClr val="tx1"/>
                </a:solidFill>
                <a:effectLst/>
                <a:latin typeface="+mn-lt"/>
                <a:ea typeface="+mn-ea"/>
                <a:cs typeface="+mn-cs"/>
              </a:rPr>
              <a:t>From 2002 to 2012, the percentage of adult current smokers with a checkup who received advice to quit smoking improved for Hispanics </a:t>
            </a:r>
            <a:r>
              <a:rPr kumimoji="0" lang="en-US" b="0" i="0" u="none" strike="noStrike" kern="1200" cap="none" spc="0" normalizeH="0" baseline="0" noProof="0" dirty="0" smtClean="0">
                <a:ln>
                  <a:noFill/>
                </a:ln>
                <a:solidFill>
                  <a:prstClr val="black"/>
                </a:solidFill>
                <a:effectLst/>
                <a:uLnTx/>
                <a:uFillTx/>
                <a:latin typeface="+mn-lt"/>
                <a:ea typeface="+mn-ea"/>
                <a:cs typeface="+mn-cs"/>
              </a:rPr>
              <a:t>(from 52.0% to 59.9%)</a:t>
            </a:r>
            <a:r>
              <a:rPr lang="en-US" kern="1200" dirty="0" smtClean="0">
                <a:solidFill>
                  <a:schemeClr val="tx1"/>
                </a:solidFill>
                <a:effectLst/>
                <a:latin typeface="+mn-lt"/>
                <a:ea typeface="+mn-ea"/>
                <a:cs typeface="+mn-cs"/>
              </a:rPr>
              <a:t> and Whites (from</a:t>
            </a:r>
            <a:r>
              <a:rPr lang="en-US" kern="1200" baseline="0" dirty="0" smtClean="0">
                <a:solidFill>
                  <a:schemeClr val="tx1"/>
                </a:solidFill>
                <a:effectLst/>
                <a:latin typeface="+mn-lt"/>
                <a:ea typeface="+mn-ea"/>
                <a:cs typeface="+mn-cs"/>
              </a:rPr>
              <a:t> 64.8% to 67.9%)</a:t>
            </a:r>
            <a:r>
              <a:rPr lang="en-US" kern="1200" dirty="0" smtClean="0">
                <a:solidFill>
                  <a:schemeClr val="tx1"/>
                </a:solidFill>
                <a:effectLst/>
                <a:latin typeface="+mn-lt"/>
                <a:ea typeface="+mn-ea"/>
                <a:cs typeface="+mn-cs"/>
              </a:rPr>
              <a:t>.</a:t>
            </a:r>
          </a:p>
          <a:p>
            <a:pPr marL="346075" lvl="1" indent="-111125">
              <a:buFont typeface="Arial" panose="020B0604020202020204" pitchFamily="34" charset="0"/>
              <a:buChar char="•"/>
              <a:defRPr/>
            </a:pPr>
            <a:r>
              <a:rPr lang="en-US" u="none" kern="1200" dirty="0" smtClean="0">
                <a:solidFill>
                  <a:schemeClr val="tx1"/>
                </a:solidFill>
                <a:effectLst/>
                <a:latin typeface="+mn-lt"/>
                <a:ea typeface="+mn-ea"/>
                <a:cs typeface="+mn-cs"/>
              </a:rPr>
              <a:t>In 4 of the 5 most recent years, Black adult current smokers with a checkup were less likely than White adult current smokers to receive advice to quit smoking. </a:t>
            </a:r>
          </a:p>
          <a:p>
            <a:pPr marL="346075" lvl="1" indent="-111125">
              <a:buFont typeface="Arial" panose="020B0604020202020204" pitchFamily="34" charset="0"/>
              <a:buChar char="•"/>
              <a:defRPr/>
            </a:pPr>
            <a:r>
              <a:rPr lang="en-US" kern="1200" dirty="0" smtClean="0">
                <a:solidFill>
                  <a:schemeClr val="tx1"/>
                </a:solidFill>
                <a:effectLst/>
                <a:latin typeface="+mn-lt"/>
                <a:ea typeface="+mn-ea"/>
                <a:cs typeface="+mn-cs"/>
              </a:rPr>
              <a:t>In 2012,</a:t>
            </a:r>
            <a:r>
              <a:rPr lang="en-US" kern="1200" baseline="0" dirty="0" smtClean="0">
                <a:solidFill>
                  <a:schemeClr val="tx1"/>
                </a:solidFill>
                <a:effectLst/>
                <a:latin typeface="+mn-lt"/>
                <a:ea typeface="+mn-ea"/>
                <a:cs typeface="+mn-cs"/>
              </a:rPr>
              <a:t> adult current smokers ages 18-64 with a checkup who had only public insurance (75.0%) were more likely to receive advice to quit smoking compared with those with private insurance (63.4%) and those without insurance (49.2%). </a:t>
            </a:r>
            <a:endParaRPr lang="en-US" kern="1200" dirty="0" smtClean="0">
              <a:solidFill>
                <a:schemeClr val="tx1"/>
              </a:solidFill>
              <a:effectLst/>
              <a:latin typeface="+mn-lt"/>
              <a:ea typeface="+mn-ea"/>
              <a:cs typeface="+mn-cs"/>
            </a:endParaRPr>
          </a:p>
          <a:p>
            <a:pPr marL="346075" lvl="1" indent="-111125">
              <a:buFont typeface="Arial" panose="020B0604020202020204" pitchFamily="34" charset="0"/>
              <a:buChar char="•"/>
            </a:pPr>
            <a:r>
              <a:rPr lang="en-US" kern="1200" dirty="0" smtClean="0">
                <a:solidFill>
                  <a:schemeClr val="tx1"/>
                </a:solidFill>
                <a:effectLst/>
                <a:latin typeface="+mn-lt"/>
                <a:ea typeface="+mn-ea"/>
                <a:cs typeface="+mn-cs"/>
              </a:rPr>
              <a:t>In all years, except</a:t>
            </a:r>
            <a:r>
              <a:rPr lang="en-US" kern="1200" baseline="0" dirty="0" smtClean="0">
                <a:solidFill>
                  <a:schemeClr val="tx1"/>
                </a:solidFill>
                <a:effectLst/>
                <a:latin typeface="+mn-lt"/>
                <a:ea typeface="+mn-ea"/>
                <a:cs typeface="+mn-cs"/>
              </a:rPr>
              <a:t> 2011, uninsured </a:t>
            </a:r>
            <a:r>
              <a:rPr lang="en-US" kern="1200" dirty="0" smtClean="0">
                <a:solidFill>
                  <a:schemeClr val="tx1"/>
                </a:solidFill>
                <a:effectLst/>
                <a:latin typeface="+mn-lt"/>
                <a:ea typeface="+mn-ea"/>
                <a:cs typeface="+mn-cs"/>
              </a:rPr>
              <a:t>adult current smokers ages 18-64</a:t>
            </a:r>
            <a:r>
              <a:rPr lang="en-US" kern="1200" baseline="0" dirty="0" smtClean="0">
                <a:solidFill>
                  <a:schemeClr val="tx1"/>
                </a:solidFill>
                <a:effectLst/>
                <a:latin typeface="+mn-lt"/>
                <a:ea typeface="+mn-ea"/>
                <a:cs typeface="+mn-cs"/>
              </a:rPr>
              <a:t> with a checkup </a:t>
            </a:r>
            <a:r>
              <a:rPr lang="en-US" kern="1200" dirty="0" smtClean="0">
                <a:solidFill>
                  <a:schemeClr val="tx1"/>
                </a:solidFill>
                <a:effectLst/>
                <a:latin typeface="+mn-lt"/>
                <a:ea typeface="+mn-ea"/>
                <a:cs typeface="+mn-cs"/>
              </a:rPr>
              <a:t>were less likely to receive advice to quit smoking</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compared with those with private insurance.</a:t>
            </a:r>
          </a:p>
          <a:p>
            <a:pPr marL="346075" lvl="1" indent="-111125">
              <a:buFont typeface="Arial" panose="020B0604020202020204" pitchFamily="34" charset="0"/>
              <a:buChar char="•"/>
              <a:defRPr/>
            </a:pPr>
            <a:r>
              <a:rPr lang="en-US" kern="1200" dirty="0" smtClean="0">
                <a:solidFill>
                  <a:schemeClr val="tx1"/>
                </a:solidFill>
                <a:effectLst/>
                <a:latin typeface="+mn-lt"/>
                <a:ea typeface="+mn-ea"/>
                <a:cs typeface="+mn-cs"/>
              </a:rPr>
              <a:t>From 2002 to 2012,</a:t>
            </a:r>
            <a:r>
              <a:rPr lang="en-US" kern="1200" baseline="0" dirty="0" smtClean="0">
                <a:solidFill>
                  <a:schemeClr val="tx1"/>
                </a:solidFill>
                <a:effectLst/>
                <a:latin typeface="+mn-lt"/>
                <a:ea typeface="+mn-ea"/>
                <a:cs typeface="+mn-cs"/>
              </a:rPr>
              <a:t> adult current smokers with a checkup with 2-3 multiple chronic conditions were more likely to receive advice to quit smoking compared with those with 0-1 multiple chronic conditions</a:t>
            </a:r>
            <a:r>
              <a:rPr lang="en-US" kern="1200" dirty="0" smtClean="0">
                <a:solidFill>
                  <a:schemeClr val="tx1"/>
                </a:solidFill>
                <a:effectLst/>
                <a:latin typeface="+mn-lt"/>
                <a:ea typeface="+mn-ea"/>
                <a:cs typeface="+mn-cs"/>
              </a:rPr>
              <a:t>. In 7 of the most recent 8</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years, adult</a:t>
            </a:r>
            <a:r>
              <a:rPr lang="en-US" kern="1200" baseline="0" dirty="0" smtClean="0">
                <a:solidFill>
                  <a:schemeClr val="tx1"/>
                </a:solidFill>
                <a:effectLst/>
                <a:latin typeface="+mn-lt"/>
                <a:ea typeface="+mn-ea"/>
                <a:cs typeface="+mn-cs"/>
              </a:rPr>
              <a:t> current smokers with a checkup with 4 or more chronic conditions were more likely to receive advice to quit smoking compared with those with 0-1 chronic conditions (data not shown).</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a:t>
            </a:fld>
            <a:endParaRPr lang="en-US"/>
          </a:p>
        </p:txBody>
      </p:sp>
    </p:spTree>
    <p:extLst>
      <p:ext uri="{BB962C8B-B14F-4D97-AF65-F5344CB8AC3E}">
        <p14:creationId xmlns:p14="http://schemas.microsoft.com/office/powerpoint/2010/main" val="2392354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9</a:t>
            </a:fld>
            <a:endParaRPr lang="en-US" dirty="0"/>
          </a:p>
        </p:txBody>
      </p:sp>
    </p:spTree>
    <p:extLst>
      <p:ext uri="{BB962C8B-B14F-4D97-AF65-F5344CB8AC3E}">
        <p14:creationId xmlns:p14="http://schemas.microsoft.com/office/powerpoint/2010/main" val="2632326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chart" Target="../charts/char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19.xml.rels><?xml version="1.0" encoding="UTF-8" standalone="yes"?>
<Relationships xmlns="http://schemas.openxmlformats.org/package/2006/relationships"><Relationship Id="rId8" Type="http://schemas.openxmlformats.org/officeDocument/2006/relationships/hyperlink" Target="http://www.surgeongeneral.gov/library/reports/50-years-of-progress/index.html" TargetMode="External"/><Relationship Id="rId3" Type="http://schemas.openxmlformats.org/officeDocument/2006/relationships/hyperlink" Target="http://www.cdc.gov/obesity/data/adult.html" TargetMode="External"/><Relationship Id="rId7" Type="http://schemas.openxmlformats.org/officeDocument/2006/relationships/hyperlink" Target="http://annals.org/article.aspx?articleid=746527"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sciencedirect.com/science/article/pii/S0091743512001582" TargetMode="External"/><Relationship Id="rId5" Type="http://schemas.openxmlformats.org/officeDocument/2006/relationships/hyperlink" Target="http://www.cdc.gov/obesity/data/childhood.html" TargetMode="External"/><Relationship Id="rId4" Type="http://schemas.openxmlformats.org/officeDocument/2006/relationships/hyperlink" Target="http://pediatrics.aappublications.org/content/135/3/575.long" TargetMode="External"/><Relationship Id="rId9" Type="http://schemas.openxmlformats.org/officeDocument/2006/relationships/hyperlink" Target="http://www.ncbi.nlm.nih.gov/pmc/articles/PMC2518593/"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lstStyle/>
          <a:p>
            <a:r>
              <a:rPr lang="en-US" dirty="0" smtClean="0"/>
              <a:t>Lifestyle modification</a:t>
            </a:r>
            <a:endParaRPr lang="en-US" dirty="0"/>
          </a:p>
        </p:txBody>
      </p:sp>
      <p:sp>
        <p:nvSpPr>
          <p:cNvPr id="10" name="Content Placeholder 4"/>
          <p:cNvSpPr>
            <a:spLocks noGrp="1"/>
          </p:cNvSpPr>
          <p:nvPr>
            <p:ph type="body" idx="1"/>
          </p:nvPr>
        </p:nvSpPr>
        <p:spPr/>
        <p:txBody>
          <a:bodyPr/>
          <a:lstStyle/>
          <a:p>
            <a:r>
              <a:rPr lang="en-US" dirty="0" smtClean="0"/>
              <a:t>Chartbook on Healthy Living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obesity who ever received advice from a health provider to exercise more, by race/ethnicity and age,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18410473"/>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1245155740"/>
              </p:ext>
            </p:extLst>
          </p:nvPr>
        </p:nvGraphicFramePr>
        <p:xfrm>
          <a:off x="4572000" y="146304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760720"/>
            <a:ext cx="8229600" cy="707886"/>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Civilian noninstitutionalized adults age 18 and over with obesity.</a:t>
            </a:r>
          </a:p>
          <a:p>
            <a:r>
              <a:rPr lang="en-US" sz="1000" b="1" dirty="0"/>
              <a:t>Note: </a:t>
            </a:r>
            <a:r>
              <a:rPr lang="en-US" sz="1000" dirty="0"/>
              <a:t>Estimates are age adjusted to the 2000 U.S. standard population using three age groups: 18-44, 45-64, and 65 and over. Obesity is defined as a body mass index of 30 or higher.</a:t>
            </a:r>
            <a:r>
              <a:rPr lang="en-US" sz="1000" b="1" dirty="0"/>
              <a:t> </a:t>
            </a:r>
            <a:r>
              <a:rPr lang="en-US" sz="1000" dirty="0"/>
              <a:t>White and Black are non-Hispanic; Hispanic includes all races.</a:t>
            </a:r>
          </a:p>
        </p:txBody>
      </p:sp>
    </p:spTree>
    <p:extLst>
      <p:ext uri="{BB962C8B-B14F-4D97-AF65-F5344CB8AC3E}">
        <p14:creationId xmlns:p14="http://schemas.microsoft.com/office/powerpoint/2010/main" val="745267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obesity who did not spend half an hour or more in moderate or vigorous physical activity at least five times a week, by race/ethnicity, income, education, and residence location, 2011-2012</a:t>
            </a:r>
            <a:endParaRPr lang="en-US"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04044445"/>
              </p:ext>
            </p:extLst>
          </p:nvPr>
        </p:nvGraphicFramePr>
        <p:xfrm>
          <a:off x="457200" y="137160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577840"/>
            <a:ext cx="8229600" cy="1015663"/>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2011-2012.</a:t>
            </a:r>
            <a:endParaRPr lang="en-US" sz="1000" dirty="0"/>
          </a:p>
          <a:p>
            <a:r>
              <a:rPr lang="en-US" sz="1000" b="1" dirty="0"/>
              <a:t>Denominator: </a:t>
            </a:r>
            <a:r>
              <a:rPr lang="en-US" sz="1000" dirty="0"/>
              <a:t>Civilian noninstitutionalized population age 18 and over with obesity.</a:t>
            </a:r>
          </a:p>
          <a:p>
            <a:r>
              <a:rPr lang="en-US" sz="1000" b="1" dirty="0"/>
              <a:t>Note: </a:t>
            </a:r>
            <a:r>
              <a:rPr lang="en-US" sz="1000" dirty="0"/>
              <a:t>For this measure, lower rates are better. Estimates are age adjusted to the 2000 U.S. standard population using three age groups: 18-44, 45-64, and 65 and over. Obesity is defined as a body mass index of 30 or higher. White and Black are non-Hispanic; Hispanic includes all races</a:t>
            </a:r>
            <a:r>
              <a:rPr lang="en-US" sz="1000" dirty="0" smtClean="0"/>
              <a:t>.</a:t>
            </a:r>
            <a:r>
              <a:rPr lang="en-US" sz="1000" dirty="0"/>
              <a:t> Basic activity limitations include problems with mobility, self-care, domestic life, or activities that depend on sensory functioning. Complex activity limitations include limitations experienced in work or in community, social, and civic life.</a:t>
            </a:r>
            <a:r>
              <a:rPr lang="en-US" sz="1000" dirty="0" smtClean="0"/>
              <a:t> For this measure lower </a:t>
            </a:r>
            <a:r>
              <a:rPr lang="en-US" sz="1000" dirty="0"/>
              <a:t>is better.</a:t>
            </a:r>
            <a:endParaRPr lang="en-US" sz="1000" dirty="0">
              <a:effectLst/>
            </a:endParaRPr>
          </a:p>
        </p:txBody>
      </p:sp>
    </p:spTree>
    <p:extLst>
      <p:ext uri="{BB962C8B-B14F-4D97-AF65-F5344CB8AC3E}">
        <p14:creationId xmlns:p14="http://schemas.microsoft.com/office/powerpoint/2010/main" val="4016171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sz="1700" dirty="0" smtClean="0"/>
              <a:t>Adults with obesity who did not spend half an hour or more in moderate or vigorous physical activity at least five times a week, by health insurance (ages 18-64), sex, age, chronic conditions, perceived health status, and activity limitations, 2011-2012</a:t>
            </a:r>
            <a:endParaRPr lang="en-US" sz="17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35700704"/>
              </p:ext>
            </p:extLst>
          </p:nvPr>
        </p:nvGraphicFramePr>
        <p:xfrm>
          <a:off x="457200" y="13716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486400"/>
            <a:ext cx="8229600" cy="1015663"/>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2011-2012.</a:t>
            </a:r>
            <a:endParaRPr lang="en-US" sz="1000" dirty="0"/>
          </a:p>
          <a:p>
            <a:r>
              <a:rPr lang="en-US" sz="1000" b="1" dirty="0"/>
              <a:t>Denominator: </a:t>
            </a:r>
            <a:r>
              <a:rPr lang="en-US" sz="1000" dirty="0"/>
              <a:t>Civilian noninstitutionalized population age 18 and over with obesity.</a:t>
            </a:r>
          </a:p>
          <a:p>
            <a:r>
              <a:rPr lang="en-US" sz="1000" b="1" dirty="0"/>
              <a:t>Note: </a:t>
            </a:r>
            <a:r>
              <a:rPr lang="en-US" sz="1000" dirty="0"/>
              <a:t>For this measure, lower rates are better. Estimates are age </a:t>
            </a:r>
            <a:r>
              <a:rPr lang="en-US" sz="1000" dirty="0" smtClean="0"/>
              <a:t>adjusted to </a:t>
            </a:r>
            <a:r>
              <a:rPr lang="en-US" sz="1000" dirty="0"/>
              <a:t>the 2000 U.S. standard population using three age groups: 18-44, 45-64, and 65 and over. Obesity is defined as a body mass index of 30 or higher. </a:t>
            </a:r>
            <a:r>
              <a:rPr lang="en-US" sz="1000" dirty="0" smtClean="0"/>
              <a:t>Basic </a:t>
            </a:r>
            <a:r>
              <a:rPr lang="en-US" sz="1000" dirty="0"/>
              <a:t>activity limitations include problems with mobility, self-care, domestic life, or activities that depend on sensory functioning. Complex activity limitations include limitations experienced in work or in community, social, and civic </a:t>
            </a:r>
            <a:r>
              <a:rPr lang="en-US" sz="1000" dirty="0" smtClean="0"/>
              <a:t>life.</a:t>
            </a:r>
            <a:endParaRPr lang="en-US" sz="1000" dirty="0">
              <a:effectLst/>
            </a:endParaRPr>
          </a:p>
        </p:txBody>
      </p:sp>
    </p:spTree>
    <p:extLst>
      <p:ext uri="{BB962C8B-B14F-4D97-AF65-F5344CB8AC3E}">
        <p14:creationId xmlns:p14="http://schemas.microsoft.com/office/powerpoint/2010/main" val="137494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Prevention: Counseling About Exercise for Children and Adolescents</a:t>
            </a:r>
            <a:endParaRPr lang="en-US" sz="2800" dirty="0"/>
          </a:p>
        </p:txBody>
      </p:sp>
      <p:sp>
        <p:nvSpPr>
          <p:cNvPr id="3" name="Content Placeholder 2"/>
          <p:cNvSpPr>
            <a:spLocks noGrp="1"/>
          </p:cNvSpPr>
          <p:nvPr>
            <p:ph idx="1"/>
          </p:nvPr>
        </p:nvSpPr>
        <p:spPr/>
        <p:txBody>
          <a:bodyPr/>
          <a:lstStyle/>
          <a:p>
            <a:r>
              <a:rPr lang="en-US" dirty="0" smtClean="0"/>
              <a:t>About 17% of children and adolescents ages 2-19 are overweight or obese (CDC, 2014b).</a:t>
            </a:r>
          </a:p>
          <a:p>
            <a:r>
              <a:rPr lang="en-US" dirty="0" smtClean="0"/>
              <a:t>Childhood is when people can establish healthy lifelong habits, and physicians can play an important role in encouraging healthy behaviors. </a:t>
            </a:r>
          </a:p>
          <a:p>
            <a:r>
              <a:rPr lang="en-US" dirty="0" smtClean="0"/>
              <a:t>The 2008 Physical Activity Guidelines for Americans recommend that children and adolescents engage in 1 hour or more of physical activity everyday. </a:t>
            </a:r>
          </a:p>
        </p:txBody>
      </p:sp>
    </p:spTree>
    <p:extLst>
      <p:ext uri="{BB962C8B-B14F-4D97-AF65-F5344CB8AC3E}">
        <p14:creationId xmlns:p14="http://schemas.microsoft.com/office/powerpoint/2010/main" val="949451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Children ages 2-17 for whom a health provider gave advice within the past 2 years about the amount and kind of exercise, sports, or physically active hobbies they should have, by race/ethnicity and income,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84933271"/>
              </p:ext>
            </p:extLst>
          </p:nvPr>
        </p:nvGraphicFramePr>
        <p:xfrm>
          <a:off x="457200" y="137160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039359415"/>
              </p:ext>
            </p:extLst>
          </p:nvPr>
        </p:nvGraphicFramePr>
        <p:xfrm>
          <a:off x="4572000" y="137160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760720"/>
            <a:ext cx="8229600" cy="553998"/>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U.S. civilian noninstitutionalized population ages 2-17.</a:t>
            </a:r>
          </a:p>
          <a:p>
            <a:r>
              <a:rPr lang="en-US" sz="1000" b="1" dirty="0"/>
              <a:t>Note: </a:t>
            </a:r>
            <a:r>
              <a:rPr lang="en-US" sz="1000" dirty="0" smtClean="0"/>
              <a:t>White </a:t>
            </a:r>
            <a:r>
              <a:rPr lang="en-US" sz="1000" dirty="0"/>
              <a:t>and Black are non-Hispanic. Hispanic includes all races.</a:t>
            </a:r>
            <a:endParaRPr lang="en-US" sz="1000" dirty="0">
              <a:effectLst/>
            </a:endParaRPr>
          </a:p>
        </p:txBody>
      </p:sp>
    </p:spTree>
    <p:extLst>
      <p:ext uri="{BB962C8B-B14F-4D97-AF65-F5344CB8AC3E}">
        <p14:creationId xmlns:p14="http://schemas.microsoft.com/office/powerpoint/2010/main" val="3081516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Counseling for Adults About Healthy Eating</a:t>
            </a:r>
            <a:endParaRPr lang="en-US" dirty="0"/>
          </a:p>
        </p:txBody>
      </p:sp>
      <p:sp>
        <p:nvSpPr>
          <p:cNvPr id="3" name="Content Placeholder 2"/>
          <p:cNvSpPr>
            <a:spLocks noGrp="1"/>
          </p:cNvSpPr>
          <p:nvPr>
            <p:ph idx="1"/>
          </p:nvPr>
        </p:nvSpPr>
        <p:spPr/>
        <p:txBody>
          <a:bodyPr/>
          <a:lstStyle/>
          <a:p>
            <a:r>
              <a:rPr lang="en-US" smtClean="0"/>
              <a:t>An important factor in maintaining a healthy body weight is changing eating habits to incorporate nutritious food and beverages.</a:t>
            </a:r>
          </a:p>
          <a:p>
            <a:r>
              <a:rPr lang="en-US" smtClean="0"/>
              <a:t>The U.S. Department of Agriculture created the Dietary Guidelines for Americans to help people understand the complexity of healthy eating for both children and adults. </a:t>
            </a:r>
          </a:p>
          <a:p>
            <a:endParaRPr lang="en-US" smtClean="0"/>
          </a:p>
          <a:p>
            <a:endParaRPr lang="en-US" dirty="0"/>
          </a:p>
        </p:txBody>
      </p:sp>
    </p:spTree>
    <p:extLst>
      <p:ext uri="{BB962C8B-B14F-4D97-AF65-F5344CB8AC3E}">
        <p14:creationId xmlns:p14="http://schemas.microsoft.com/office/powerpoint/2010/main" val="4083232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obesity who ever received advice from a health provider about eating fewer high-fat or high-cholesterol foods, by race/ethnicity and chronic conditions,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22804395"/>
              </p:ext>
            </p:extLst>
          </p:nvPr>
        </p:nvGraphicFramePr>
        <p:xfrm>
          <a:off x="457200" y="13716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8"/>
          <p:cNvGraphicFramePr>
            <a:graphicFrameLocks noGrp="1"/>
          </p:cNvGraphicFramePr>
          <p:nvPr>
            <p:ph sz="half" idx="2"/>
            <p:extLst>
              <p:ext uri="{D42A27DB-BD31-4B8C-83A1-F6EECF244321}">
                <p14:modId xmlns:p14="http://schemas.microsoft.com/office/powerpoint/2010/main" val="3888919360"/>
              </p:ext>
            </p:extLst>
          </p:nvPr>
        </p:nvGraphicFramePr>
        <p:xfrm>
          <a:off x="4572000" y="137160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577840"/>
            <a:ext cx="8229600" cy="707886"/>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Civilian noninstitutionalized population age 18 and over with obesity.</a:t>
            </a:r>
          </a:p>
          <a:p>
            <a:r>
              <a:rPr lang="en-US" sz="1000" b="1" dirty="0"/>
              <a:t>Note: </a:t>
            </a:r>
            <a:r>
              <a:rPr lang="en-US" sz="1000" dirty="0"/>
              <a:t>Estimates are age adjusted to the 2000 U.S. standard population using three age groups: 18-44, 45-64, and 65 and over. Obesity is defined as a body mass index of 30 or higher. White and Black are non-Hispanic; Hispanic includes all races. </a:t>
            </a:r>
            <a:endParaRPr lang="en-US" sz="1000" dirty="0">
              <a:effectLst/>
            </a:endParaRPr>
          </a:p>
        </p:txBody>
      </p:sp>
    </p:spTree>
    <p:extLst>
      <p:ext uri="{BB962C8B-B14F-4D97-AF65-F5344CB8AC3E}">
        <p14:creationId xmlns:p14="http://schemas.microsoft.com/office/powerpoint/2010/main" val="20855209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a:t>
            </a:r>
            <a:r>
              <a:rPr lang="en-US" dirty="0"/>
              <a:t>Counseling for </a:t>
            </a:r>
            <a:r>
              <a:rPr lang="en-US" dirty="0" smtClean="0"/>
              <a:t>Children About </a:t>
            </a:r>
            <a:r>
              <a:rPr lang="en-US" dirty="0"/>
              <a:t>Healthy Eating</a:t>
            </a:r>
          </a:p>
        </p:txBody>
      </p:sp>
      <p:sp>
        <p:nvSpPr>
          <p:cNvPr id="3" name="Content Placeholder 2"/>
          <p:cNvSpPr>
            <a:spLocks noGrp="1"/>
          </p:cNvSpPr>
          <p:nvPr>
            <p:ph idx="1"/>
          </p:nvPr>
        </p:nvSpPr>
        <p:spPr/>
        <p:txBody>
          <a:bodyPr>
            <a:normAutofit fontScale="85000" lnSpcReduction="20000"/>
          </a:bodyPr>
          <a:lstStyle/>
          <a:p>
            <a:pPr>
              <a:lnSpc>
                <a:spcPct val="120000"/>
              </a:lnSpc>
            </a:pPr>
            <a:r>
              <a:rPr lang="en-US" dirty="0" smtClean="0"/>
              <a:t>Children and adolescents have become overweight from eating more calories than they burn.</a:t>
            </a:r>
          </a:p>
          <a:p>
            <a:pPr lvl="1">
              <a:lnSpc>
                <a:spcPct val="120000"/>
              </a:lnSpc>
            </a:pPr>
            <a:r>
              <a:rPr lang="en-US" dirty="0" smtClean="0"/>
              <a:t>About 30% to 40% of daily calories children and adolescents consume are energy-dense, nutrient-poor foods and drinks (AAP, 2015).</a:t>
            </a:r>
          </a:p>
          <a:p>
            <a:pPr>
              <a:lnSpc>
                <a:spcPct val="120000"/>
              </a:lnSpc>
            </a:pPr>
            <a:r>
              <a:rPr lang="en-US" dirty="0" smtClean="0"/>
              <a:t>Children and adolescents consume 35% to 40% of their daily energy in school, so schools need to provide diverse, nutrient-based foods and drinks (AAP, 2015). </a:t>
            </a:r>
          </a:p>
          <a:p>
            <a:pPr>
              <a:lnSpc>
                <a:spcPct val="120000"/>
              </a:lnSpc>
            </a:pPr>
            <a:r>
              <a:rPr lang="en-US" dirty="0" smtClean="0"/>
              <a:t>The Dietary Guidelines for Americans encourage children and adolescents to maintain a calorie-balanced diet to support normal growth and development without gaining excess weight.</a:t>
            </a:r>
          </a:p>
          <a:p>
            <a:endParaRPr lang="en-US" dirty="0"/>
          </a:p>
        </p:txBody>
      </p:sp>
    </p:spTree>
    <p:extLst>
      <p:ext uri="{BB962C8B-B14F-4D97-AF65-F5344CB8AC3E}">
        <p14:creationId xmlns:p14="http://schemas.microsoft.com/office/powerpoint/2010/main" val="3314075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629400" cy="868362"/>
          </a:xfrm>
        </p:spPr>
        <p:txBody>
          <a:bodyPr>
            <a:noAutofit/>
          </a:bodyPr>
          <a:lstStyle/>
          <a:p>
            <a:r>
              <a:rPr lang="en-US" sz="1800" dirty="0" smtClean="0"/>
              <a:t>Children ages 2-17 for whom a health provider ever gave advice about healthy eating, by race/ethnicity and age,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672140"/>
              </p:ext>
            </p:extLst>
          </p:nvPr>
        </p:nvGraphicFramePr>
        <p:xfrm>
          <a:off x="457200" y="13716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2255716422"/>
              </p:ext>
            </p:extLst>
          </p:nvPr>
        </p:nvGraphicFramePr>
        <p:xfrm>
          <a:off x="4572000" y="137160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38800"/>
            <a:ext cx="8229600" cy="553998"/>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U.S. civilian noninstitutionalized population ages 2-17.</a:t>
            </a:r>
          </a:p>
          <a:p>
            <a:r>
              <a:rPr lang="en-US" sz="1000" b="1" dirty="0"/>
              <a:t>Note: </a:t>
            </a:r>
            <a:r>
              <a:rPr lang="en-US" sz="1000" dirty="0"/>
              <a:t>White and Black are </a:t>
            </a:r>
            <a:r>
              <a:rPr lang="en-US" sz="1000" dirty="0" smtClean="0"/>
              <a:t>non-Hispanic. </a:t>
            </a:r>
            <a:r>
              <a:rPr lang="en-US" sz="1000" dirty="0"/>
              <a:t>Hispanic includes all races. </a:t>
            </a:r>
            <a:endParaRPr lang="en-US" sz="1000" dirty="0">
              <a:effectLst/>
            </a:endParaRPr>
          </a:p>
        </p:txBody>
      </p:sp>
    </p:spTree>
    <p:extLst>
      <p:ext uri="{BB962C8B-B14F-4D97-AF65-F5344CB8AC3E}">
        <p14:creationId xmlns:p14="http://schemas.microsoft.com/office/powerpoint/2010/main" val="1575079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5105400"/>
          </a:xfrm>
        </p:spPr>
        <p:txBody>
          <a:bodyPr>
            <a:normAutofit fontScale="32500" lnSpcReduction="20000"/>
          </a:bodyPr>
          <a:lstStyle/>
          <a:p>
            <a:pPr>
              <a:lnSpc>
                <a:spcPct val="120000"/>
              </a:lnSpc>
              <a:spcBef>
                <a:spcPts val="0"/>
              </a:spcBef>
            </a:pPr>
            <a:r>
              <a:rPr lang="en-US" sz="4300" dirty="0" smtClean="0"/>
              <a:t>Adult Obesity Facts. Atlanta, GA: Centers for Disease Control and Prevention; 2014a. </a:t>
            </a:r>
            <a:r>
              <a:rPr lang="en-US" sz="4300" dirty="0" smtClean="0">
                <a:hlinkClick r:id="rId3"/>
              </a:rPr>
              <a:t>http://www.cdc.gov/obesity/data/adult.html</a:t>
            </a:r>
            <a:r>
              <a:rPr lang="en-US" sz="4300" dirty="0" smtClean="0"/>
              <a:t>. Accessed June 16, 2015.</a:t>
            </a:r>
          </a:p>
          <a:p>
            <a:pPr>
              <a:lnSpc>
                <a:spcPct val="120000"/>
              </a:lnSpc>
              <a:spcBef>
                <a:spcPts val="0"/>
              </a:spcBef>
            </a:pPr>
            <a:r>
              <a:rPr lang="en-US" sz="4300" dirty="0" smtClean="0"/>
              <a:t>American Academy of Pediatrics, Council on School Health; Committee on Nutrition. Policy Statement. Snacks, sweetened beverages, added sugars, and schools. Pediatrics 2015;135(3):575-83. </a:t>
            </a:r>
            <a:r>
              <a:rPr lang="en-US" sz="4300" dirty="0" smtClean="0">
                <a:hlinkClick r:id="rId4"/>
              </a:rPr>
              <a:t>http://pediatrics.aappublications.org/content/135/3/575.long</a:t>
            </a:r>
            <a:r>
              <a:rPr lang="en-US" sz="4300" dirty="0" smtClean="0"/>
              <a:t>. Accessed June 16, 2015.</a:t>
            </a:r>
          </a:p>
          <a:p>
            <a:pPr>
              <a:lnSpc>
                <a:spcPct val="120000"/>
              </a:lnSpc>
              <a:spcBef>
                <a:spcPts val="0"/>
              </a:spcBef>
            </a:pPr>
            <a:r>
              <a:rPr lang="en-US" sz="4300" dirty="0" smtClean="0"/>
              <a:t>Child Obesity Facts. Atlanta, GA: Centers for Disease Control &amp; Prevention; 2014b. </a:t>
            </a:r>
            <a:r>
              <a:rPr lang="en-US" sz="4300" dirty="0" smtClean="0">
                <a:hlinkClick r:id="rId5"/>
              </a:rPr>
              <a:t>http://www.cdc.gov/obesity/data/childhood.html</a:t>
            </a:r>
            <a:r>
              <a:rPr lang="en-US" sz="4300" dirty="0" smtClean="0"/>
              <a:t>. Accessed June 16, </a:t>
            </a:r>
            <a:r>
              <a:rPr lang="en-US" sz="4300" smtClean="0"/>
              <a:t>2015</a:t>
            </a:r>
            <a:r>
              <a:rPr lang="en-US" sz="4300" smtClean="0"/>
              <a:t>.  </a:t>
            </a:r>
            <a:endParaRPr lang="en-US" sz="4300" dirty="0" smtClean="0"/>
          </a:p>
          <a:p>
            <a:pPr>
              <a:lnSpc>
                <a:spcPct val="120000"/>
              </a:lnSpc>
              <a:spcBef>
                <a:spcPts val="0"/>
              </a:spcBef>
            </a:pPr>
            <a:r>
              <a:rPr lang="en-US" sz="4300" dirty="0" smtClean="0"/>
              <a:t>Ford E, Bergmann M, Boeing H, et al. Healthy lifestyle behaviors and all-cause mortality among adults in the United States. </a:t>
            </a:r>
            <a:r>
              <a:rPr lang="en-US" sz="4300" dirty="0" err="1" smtClean="0"/>
              <a:t>Prev</a:t>
            </a:r>
            <a:r>
              <a:rPr lang="en-US" sz="4300" dirty="0" smtClean="0"/>
              <a:t> Med 2012 Jul;55(1):23-7. </a:t>
            </a:r>
            <a:r>
              <a:rPr lang="en-US" sz="4300" dirty="0" err="1" smtClean="0"/>
              <a:t>Epub</a:t>
            </a:r>
            <a:r>
              <a:rPr lang="en-US" sz="4300" dirty="0" smtClean="0"/>
              <a:t> 2012 Apr 29. PMID: 22564893. </a:t>
            </a:r>
            <a:r>
              <a:rPr lang="en-US" sz="4300" dirty="0" smtClean="0">
                <a:hlinkClick r:id="rId6"/>
              </a:rPr>
              <a:t>http://www.sciencedirect.com/science/article/pii/S0091743512001582</a:t>
            </a:r>
            <a:r>
              <a:rPr lang="en-US" sz="4300" dirty="0" smtClean="0"/>
              <a:t>. Accessed June 16, 2015.</a:t>
            </a:r>
          </a:p>
          <a:p>
            <a:pPr>
              <a:lnSpc>
                <a:spcPct val="120000"/>
              </a:lnSpc>
              <a:spcBef>
                <a:spcPts val="0"/>
              </a:spcBef>
            </a:pPr>
            <a:r>
              <a:rPr lang="en-US" sz="4300" dirty="0" smtClean="0"/>
              <a:t>Lin JS, O’Connor E, Whitlock EP, et al. Behavioral counseling to promote physical activity and a healthful diet to prevent cardiovascular disease in adults: a systematic review for the U.S. Preventive Services Task Force. Ann Intern Med 2010 Dec 7;153(11):736-50. PMID: 21135297. </a:t>
            </a:r>
            <a:r>
              <a:rPr lang="en-US" sz="4300" dirty="0" smtClean="0">
                <a:hlinkClick r:id="rId7"/>
              </a:rPr>
              <a:t>http://annals.org/article.aspx?articleid=746527</a:t>
            </a:r>
            <a:r>
              <a:rPr lang="en-US" sz="4300" dirty="0" smtClean="0"/>
              <a:t>. Accessed June 26, 2015.</a:t>
            </a:r>
          </a:p>
          <a:p>
            <a:pPr>
              <a:lnSpc>
                <a:spcPct val="120000"/>
              </a:lnSpc>
              <a:spcBef>
                <a:spcPts val="0"/>
              </a:spcBef>
            </a:pPr>
            <a:r>
              <a:rPr lang="en-US" sz="4300" dirty="0" smtClean="0"/>
              <a:t>Office on Smoking and Health. The health consequences of smoking—50 years of progress: a report of the Surgeon General. Atlanta, GA: U.S. Department of Health and Human Services, Centers for Disease Control and Prevention, National Center for Chronic Disease Prevention and Health Promotion; 2014. </a:t>
            </a:r>
            <a:r>
              <a:rPr lang="en-US" sz="4300" dirty="0" smtClean="0">
                <a:hlinkClick r:id="rId8"/>
              </a:rPr>
              <a:t>http://www.surgeongeneral.gov/library/reports/50-years-of-progress/index.html</a:t>
            </a:r>
            <a:r>
              <a:rPr lang="en-US" sz="4300" dirty="0" smtClean="0"/>
              <a:t>. Accessed June 16, 2015.</a:t>
            </a:r>
          </a:p>
          <a:p>
            <a:pPr>
              <a:lnSpc>
                <a:spcPct val="120000"/>
              </a:lnSpc>
              <a:spcBef>
                <a:spcPts val="0"/>
              </a:spcBef>
            </a:pPr>
            <a:r>
              <a:rPr lang="en-US" sz="4300" dirty="0" err="1" smtClean="0"/>
              <a:t>Satcher</a:t>
            </a:r>
            <a:r>
              <a:rPr lang="en-US" sz="4300" dirty="0" smtClean="0"/>
              <a:t> D, Higginbotham EJ. The public health approach to eliminating disparities in health. Am J Public Health 2008;98(9 </a:t>
            </a:r>
            <a:r>
              <a:rPr lang="en-US" sz="4300" dirty="0" err="1" smtClean="0"/>
              <a:t>Suppl</a:t>
            </a:r>
            <a:r>
              <a:rPr lang="en-US" sz="4300" dirty="0" smtClean="0"/>
              <a:t>):S8-11. </a:t>
            </a:r>
            <a:r>
              <a:rPr lang="en-US" sz="4300" dirty="0"/>
              <a:t>PMID: </a:t>
            </a:r>
            <a:r>
              <a:rPr lang="en-US" sz="4300" dirty="0" smtClean="0"/>
              <a:t>18687626. </a:t>
            </a:r>
            <a:r>
              <a:rPr lang="en-US" sz="4300" dirty="0" smtClean="0">
                <a:hlinkClick r:id="rId9"/>
              </a:rPr>
              <a:t>http://www.ncbi.nlm.nih.gov/pmc/</a:t>
            </a:r>
          </a:p>
          <a:p>
            <a:pPr marL="0" indent="347663">
              <a:lnSpc>
                <a:spcPct val="120000"/>
              </a:lnSpc>
              <a:spcBef>
                <a:spcPts val="0"/>
              </a:spcBef>
              <a:buNone/>
            </a:pPr>
            <a:r>
              <a:rPr lang="en-US" sz="4300" dirty="0" smtClean="0">
                <a:hlinkClick r:id="rId9"/>
              </a:rPr>
              <a:t>articles/PMC2518593/</a:t>
            </a:r>
            <a:r>
              <a:rPr lang="en-US" sz="4300" dirty="0" smtClean="0"/>
              <a:t>. Accessed June 16, 2015.</a:t>
            </a:r>
          </a:p>
          <a:p>
            <a:endParaRPr lang="en-US" sz="4300" dirty="0" smtClean="0"/>
          </a:p>
          <a:p>
            <a:endParaRPr lang="en-US" dirty="0" smtClean="0"/>
          </a:p>
          <a:p>
            <a:endParaRPr lang="en-US" dirty="0"/>
          </a:p>
        </p:txBody>
      </p:sp>
    </p:spTree>
    <p:extLst>
      <p:ext uri="{BB962C8B-B14F-4D97-AF65-F5344CB8AC3E}">
        <p14:creationId xmlns:p14="http://schemas.microsoft.com/office/powerpoint/2010/main" val="1635862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Lifestyle Modification and Health</a:t>
            </a:r>
            <a:endParaRPr lang="en-US" dirty="0"/>
          </a:p>
        </p:txBody>
      </p:sp>
      <p:sp>
        <p:nvSpPr>
          <p:cNvPr id="3" name="Content Placeholder 2"/>
          <p:cNvSpPr>
            <a:spLocks noGrp="1"/>
          </p:cNvSpPr>
          <p:nvPr>
            <p:ph idx="1"/>
          </p:nvPr>
        </p:nvSpPr>
        <p:spPr/>
        <p:txBody>
          <a:bodyPr>
            <a:normAutofit/>
          </a:bodyPr>
          <a:lstStyle/>
          <a:p>
            <a:r>
              <a:rPr lang="en-US" dirty="0" smtClean="0"/>
              <a:t>Unhealthy behaviors place many Americans at risk for a variety of diseases. </a:t>
            </a:r>
          </a:p>
          <a:p>
            <a:r>
              <a:rPr lang="en-US" dirty="0" smtClean="0"/>
              <a:t>Lifestyle practices account for more than 40% of the differences in health among individuals (</a:t>
            </a:r>
            <a:r>
              <a:rPr lang="en-US" dirty="0" err="1" smtClean="0"/>
              <a:t>Satcher</a:t>
            </a:r>
            <a:r>
              <a:rPr lang="en-US" dirty="0" smtClean="0"/>
              <a:t> &amp; Higginbotham, 2008</a:t>
            </a:r>
            <a:r>
              <a:rPr lang="en-US" dirty="0" smtClean="0"/>
              <a:t>). </a:t>
            </a:r>
            <a:endParaRPr lang="en-US" dirty="0" smtClean="0"/>
          </a:p>
          <a:p>
            <a:endParaRPr lang="en-US" dirty="0" smtClean="0"/>
          </a:p>
          <a:p>
            <a:endParaRPr lang="en-US" dirty="0"/>
          </a:p>
        </p:txBody>
      </p:sp>
    </p:spTree>
    <p:extLst>
      <p:ext uri="{BB962C8B-B14F-4D97-AF65-F5344CB8AC3E}">
        <p14:creationId xmlns:p14="http://schemas.microsoft.com/office/powerpoint/2010/main" val="2147400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Impact of Behaviors on Health</a:t>
            </a:r>
            <a:endParaRPr lang="en-US" dirty="0"/>
          </a:p>
        </p:txBody>
      </p:sp>
      <p:sp>
        <p:nvSpPr>
          <p:cNvPr id="3" name="Content Placeholder 2"/>
          <p:cNvSpPr>
            <a:spLocks noGrp="1"/>
          </p:cNvSpPr>
          <p:nvPr>
            <p:ph idx="1"/>
          </p:nvPr>
        </p:nvSpPr>
        <p:spPr>
          <a:xfrm>
            <a:off x="304800" y="1371600"/>
            <a:ext cx="8534400" cy="4876800"/>
          </a:xfrm>
        </p:spPr>
        <p:txBody>
          <a:bodyPr>
            <a:normAutofit/>
          </a:bodyPr>
          <a:lstStyle/>
          <a:p>
            <a:r>
              <a:rPr lang="en-US" dirty="0"/>
              <a:t>A recent study </a:t>
            </a:r>
            <a:r>
              <a:rPr lang="en-US" dirty="0" smtClean="0"/>
              <a:t>(Ford, et al., 2012) examined </a:t>
            </a:r>
            <a:r>
              <a:rPr lang="en-US" dirty="0"/>
              <a:t>the effects </a:t>
            </a:r>
            <a:r>
              <a:rPr lang="en-US" dirty="0" smtClean="0"/>
              <a:t>of </a:t>
            </a:r>
            <a:r>
              <a:rPr lang="en-US" dirty="0"/>
              <a:t>three healthy lifestyles on the risks of all-cause mortality and developing chronic conditions among adults in the United </a:t>
            </a:r>
            <a:r>
              <a:rPr lang="en-US" dirty="0" smtClean="0"/>
              <a:t>States:</a:t>
            </a:r>
            <a:endParaRPr lang="en-US" dirty="0"/>
          </a:p>
          <a:p>
            <a:pPr lvl="1"/>
            <a:r>
              <a:rPr lang="en-US" dirty="0"/>
              <a:t>Not smoking,</a:t>
            </a:r>
          </a:p>
          <a:p>
            <a:pPr lvl="1"/>
            <a:r>
              <a:rPr lang="en-US" dirty="0"/>
              <a:t>Engaging in at least 150 </a:t>
            </a:r>
            <a:r>
              <a:rPr lang="en-US" dirty="0" smtClean="0"/>
              <a:t>minutes </a:t>
            </a:r>
            <a:r>
              <a:rPr lang="en-US" dirty="0"/>
              <a:t>of moderate or vigorous physical activity per week, and</a:t>
            </a:r>
          </a:p>
          <a:p>
            <a:pPr lvl="1"/>
            <a:r>
              <a:rPr lang="en-US" dirty="0"/>
              <a:t>Eating a healthy diet </a:t>
            </a:r>
            <a:r>
              <a:rPr lang="en-US" dirty="0" smtClean="0"/>
              <a:t>(e.g., grains</a:t>
            </a:r>
            <a:r>
              <a:rPr lang="en-US" dirty="0"/>
              <a:t>, fruits, </a:t>
            </a:r>
            <a:r>
              <a:rPr lang="en-US" dirty="0" smtClean="0"/>
              <a:t>vegetables).</a:t>
            </a:r>
            <a:endParaRPr lang="en-US" dirty="0"/>
          </a:p>
          <a:p>
            <a:endParaRPr lang="en-US" sz="1600" dirty="0"/>
          </a:p>
        </p:txBody>
      </p:sp>
    </p:spTree>
    <p:extLst>
      <p:ext uri="{BB962C8B-B14F-4D97-AF65-F5344CB8AC3E}">
        <p14:creationId xmlns:p14="http://schemas.microsoft.com/office/powerpoint/2010/main" val="115685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Impact of Behaviors on Health</a:t>
            </a:r>
            <a:endParaRPr lang="en-US" dirty="0"/>
          </a:p>
        </p:txBody>
      </p:sp>
      <p:sp>
        <p:nvSpPr>
          <p:cNvPr id="3" name="Content Placeholder 2"/>
          <p:cNvSpPr>
            <a:spLocks noGrp="1"/>
          </p:cNvSpPr>
          <p:nvPr>
            <p:ph idx="1"/>
          </p:nvPr>
        </p:nvSpPr>
        <p:spPr/>
        <p:txBody>
          <a:bodyPr>
            <a:normAutofit fontScale="77500" lnSpcReduction="20000"/>
          </a:bodyPr>
          <a:lstStyle/>
          <a:p>
            <a:pPr>
              <a:lnSpc>
                <a:spcPct val="120000"/>
              </a:lnSpc>
              <a:spcBef>
                <a:spcPts val="0"/>
              </a:spcBef>
            </a:pPr>
            <a:r>
              <a:rPr lang="en-US" dirty="0" smtClean="0"/>
              <a:t>Compared with adults who did not engage in healthy behaviors, the risk for all-cause mortality was reduced by: </a:t>
            </a:r>
          </a:p>
          <a:p>
            <a:pPr lvl="1">
              <a:lnSpc>
                <a:spcPct val="120000"/>
              </a:lnSpc>
              <a:spcBef>
                <a:spcPts val="0"/>
              </a:spcBef>
            </a:pPr>
            <a:r>
              <a:rPr lang="en-US" dirty="0" smtClean="0"/>
              <a:t>56% among nonsmokers, </a:t>
            </a:r>
          </a:p>
          <a:p>
            <a:pPr lvl="1">
              <a:lnSpc>
                <a:spcPct val="120000"/>
              </a:lnSpc>
              <a:spcBef>
                <a:spcPts val="0"/>
              </a:spcBef>
            </a:pPr>
            <a:r>
              <a:rPr lang="en-US" dirty="0" smtClean="0"/>
              <a:t>47% among adults who were physically active, and </a:t>
            </a:r>
          </a:p>
          <a:p>
            <a:pPr lvl="1">
              <a:lnSpc>
                <a:spcPct val="120000"/>
              </a:lnSpc>
              <a:spcBef>
                <a:spcPts val="0"/>
              </a:spcBef>
            </a:pPr>
            <a:r>
              <a:rPr lang="en-US" dirty="0" smtClean="0"/>
              <a:t>26% among adults who consumed a healthy diet (Ford, et al., 2012).</a:t>
            </a:r>
          </a:p>
          <a:p>
            <a:pPr>
              <a:lnSpc>
                <a:spcPct val="120000"/>
              </a:lnSpc>
              <a:spcBef>
                <a:spcPts val="0"/>
              </a:spcBef>
            </a:pPr>
            <a:r>
              <a:rPr lang="en-US" dirty="0" smtClean="0"/>
              <a:t>The risk of death decreased as the number of healthy behaviors increased.</a:t>
            </a:r>
          </a:p>
          <a:p>
            <a:pPr>
              <a:lnSpc>
                <a:spcPct val="120000"/>
              </a:lnSpc>
              <a:spcBef>
                <a:spcPts val="0"/>
              </a:spcBef>
            </a:pPr>
            <a:r>
              <a:rPr lang="en-US" dirty="0" smtClean="0"/>
              <a:t>For adults engaged in all three healthy behaviors, the risk of death was reduced by:</a:t>
            </a:r>
          </a:p>
          <a:p>
            <a:pPr lvl="1">
              <a:lnSpc>
                <a:spcPct val="120000"/>
              </a:lnSpc>
              <a:spcBef>
                <a:spcPts val="0"/>
              </a:spcBef>
            </a:pPr>
            <a:r>
              <a:rPr lang="en-US" dirty="0" smtClean="0"/>
              <a:t>82% for all causes, </a:t>
            </a:r>
          </a:p>
          <a:p>
            <a:pPr lvl="1">
              <a:lnSpc>
                <a:spcPct val="120000"/>
              </a:lnSpc>
              <a:spcBef>
                <a:spcPts val="0"/>
              </a:spcBef>
            </a:pPr>
            <a:r>
              <a:rPr lang="en-US" dirty="0" smtClean="0"/>
              <a:t>65% for cardiovascular disease</a:t>
            </a:r>
            <a:r>
              <a:rPr lang="en-US" dirty="0" smtClean="0"/>
              <a:t>, </a:t>
            </a:r>
            <a:endParaRPr lang="en-US" dirty="0" smtClean="0"/>
          </a:p>
          <a:p>
            <a:pPr lvl="1">
              <a:lnSpc>
                <a:spcPct val="120000"/>
              </a:lnSpc>
              <a:spcBef>
                <a:spcPts val="0"/>
              </a:spcBef>
            </a:pPr>
            <a:r>
              <a:rPr lang="en-US" dirty="0" smtClean="0"/>
              <a:t>83% for cancer, and</a:t>
            </a:r>
          </a:p>
          <a:p>
            <a:pPr lvl="1">
              <a:lnSpc>
                <a:spcPct val="120000"/>
              </a:lnSpc>
              <a:spcBef>
                <a:spcPts val="0"/>
              </a:spcBef>
            </a:pPr>
            <a:r>
              <a:rPr lang="en-US" dirty="0" smtClean="0"/>
              <a:t>90% for other causes (Ford, et al., 2012).</a:t>
            </a:r>
          </a:p>
          <a:p>
            <a:endParaRPr lang="en-US" dirty="0" smtClean="0"/>
          </a:p>
          <a:p>
            <a:endParaRPr lang="en-US" dirty="0"/>
          </a:p>
        </p:txBody>
      </p:sp>
    </p:spTree>
    <p:extLst>
      <p:ext uri="{BB962C8B-B14F-4D97-AF65-F5344CB8AC3E}">
        <p14:creationId xmlns:p14="http://schemas.microsoft.com/office/powerpoint/2010/main" val="2800448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Lifestyle Modification Measures</a:t>
            </a:r>
            <a:endParaRPr lang="en-US" dirty="0"/>
          </a:p>
        </p:txBody>
      </p:sp>
      <p:sp>
        <p:nvSpPr>
          <p:cNvPr id="3" name="Content Placeholder 2"/>
          <p:cNvSpPr>
            <a:spLocks noGrp="1"/>
          </p:cNvSpPr>
          <p:nvPr>
            <p:ph idx="1"/>
          </p:nvPr>
        </p:nvSpPr>
        <p:spPr/>
        <p:txBody>
          <a:bodyPr/>
          <a:lstStyle/>
          <a:p>
            <a:r>
              <a:rPr lang="en-US" dirty="0" smtClean="0"/>
              <a:t>Adult current smokers with a </a:t>
            </a:r>
            <a:r>
              <a:rPr lang="en-US" dirty="0"/>
              <a:t>checkup </a:t>
            </a:r>
            <a:r>
              <a:rPr lang="en-US" dirty="0" smtClean="0"/>
              <a:t>in the </a:t>
            </a:r>
            <a:r>
              <a:rPr lang="en-US" dirty="0"/>
              <a:t>last 12 months </a:t>
            </a:r>
            <a:r>
              <a:rPr lang="en-US" dirty="0" smtClean="0"/>
              <a:t>who received advice to quit smoking</a:t>
            </a:r>
          </a:p>
          <a:p>
            <a:r>
              <a:rPr lang="en-US" dirty="0" smtClean="0"/>
              <a:t>Adults with obesity who ever received advice from a health professional to exercise more</a:t>
            </a:r>
          </a:p>
          <a:p>
            <a:r>
              <a:rPr lang="en-US" dirty="0" smtClean="0"/>
              <a:t>Adults with obesity who did not spend half an hour or more in moderate or vigorous physical activity at least five times a week</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003315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Lifestyle Modification Measures</a:t>
            </a:r>
            <a:endParaRPr lang="en-US" dirty="0"/>
          </a:p>
        </p:txBody>
      </p:sp>
      <p:sp>
        <p:nvSpPr>
          <p:cNvPr id="3" name="Content Placeholder 2"/>
          <p:cNvSpPr>
            <a:spLocks noGrp="1"/>
          </p:cNvSpPr>
          <p:nvPr>
            <p:ph idx="1"/>
          </p:nvPr>
        </p:nvSpPr>
        <p:spPr/>
        <p:txBody>
          <a:bodyPr>
            <a:normAutofit lnSpcReduction="10000"/>
          </a:bodyPr>
          <a:lstStyle/>
          <a:p>
            <a:r>
              <a:rPr lang="en-US" dirty="0" smtClean="0"/>
              <a:t>Children ages 2-17 for whom a health provider gave advice within the past 2 years about the amount and kind of exercise, sports, or physically active hobbies they should have</a:t>
            </a:r>
          </a:p>
          <a:p>
            <a:r>
              <a:rPr lang="en-US" dirty="0" smtClean="0"/>
              <a:t>Adults with obesity who ever received advice from a health professional about eating fewer high-fat or high-cholesterol foods</a:t>
            </a:r>
          </a:p>
          <a:p>
            <a:r>
              <a:rPr lang="en-US" dirty="0" smtClean="0"/>
              <a:t>Children ages 2-17 for whom a health provider gave advice within the past 2 years about healthy eating</a:t>
            </a:r>
          </a:p>
          <a:p>
            <a:endParaRPr lang="en-US" dirty="0"/>
          </a:p>
        </p:txBody>
      </p:sp>
    </p:spTree>
    <p:extLst>
      <p:ext uri="{BB962C8B-B14F-4D97-AF65-F5344CB8AC3E}">
        <p14:creationId xmlns:p14="http://schemas.microsoft.com/office/powerpoint/2010/main" val="643905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Counseling To Quit Smoking</a:t>
            </a:r>
            <a:endParaRPr lang="en-US" dirty="0"/>
          </a:p>
        </p:txBody>
      </p:sp>
      <p:sp>
        <p:nvSpPr>
          <p:cNvPr id="3" name="Content Placeholder 2"/>
          <p:cNvSpPr>
            <a:spLocks noGrp="1"/>
          </p:cNvSpPr>
          <p:nvPr>
            <p:ph idx="1"/>
          </p:nvPr>
        </p:nvSpPr>
        <p:spPr/>
        <p:txBody>
          <a:bodyPr>
            <a:normAutofit lnSpcReduction="10000"/>
          </a:bodyPr>
          <a:lstStyle/>
          <a:p>
            <a:r>
              <a:rPr lang="en-US" dirty="0" smtClean="0"/>
              <a:t>Smoking harms nearly every bodily organ and causes or worsens many diseases. </a:t>
            </a:r>
          </a:p>
          <a:p>
            <a:r>
              <a:rPr lang="en-US" dirty="0" smtClean="0"/>
              <a:t>In the past 50 years, more than 20 million premature deaths have been attributable to smoking and exposure to secondhand smoke (OSH, 2014). </a:t>
            </a:r>
          </a:p>
          <a:p>
            <a:r>
              <a:rPr lang="en-US" dirty="0" smtClean="0"/>
              <a:t>Smoking causes more than 87% of deaths from lung cancer and more than 79% of deaths from chronic obstructive pulmonary disease (OSH, 2014).</a:t>
            </a:r>
          </a:p>
          <a:p>
            <a:endParaRPr lang="en-US" dirty="0" smtClean="0"/>
          </a:p>
          <a:p>
            <a:endParaRPr lang="en-US" dirty="0"/>
          </a:p>
        </p:txBody>
      </p:sp>
    </p:spTree>
    <p:extLst>
      <p:ext uri="{BB962C8B-B14F-4D97-AF65-F5344CB8AC3E}">
        <p14:creationId xmlns:p14="http://schemas.microsoft.com/office/powerpoint/2010/main" val="2745470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 current smokers with a checkup in the last 12 months who received advice from a doctor to quit smoking, by race/ethnicity and health insurance (ages 18-64),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56368361"/>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4"/>
          <p:cNvGraphicFramePr>
            <a:graphicFrameLocks noGrp="1"/>
          </p:cNvGraphicFramePr>
          <p:nvPr>
            <p:ph sz="half" idx="2"/>
            <p:extLst>
              <p:ext uri="{D42A27DB-BD31-4B8C-83A1-F6EECF244321}">
                <p14:modId xmlns:p14="http://schemas.microsoft.com/office/powerpoint/2010/main" val="1523760216"/>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791200"/>
            <a:ext cx="8229600" cy="707886"/>
          </a:xfrm>
          <a:prstGeom prst="rect">
            <a:avLst/>
          </a:prstGeom>
          <a:noFill/>
        </p:spPr>
        <p:txBody>
          <a:bodyPr wrap="square" rtlCol="0">
            <a:spAutoFit/>
          </a:bodyPr>
          <a:lstStyle/>
          <a:p>
            <a:r>
              <a:rPr lang="en-US" sz="1000" b="1" dirty="0" smtClean="0"/>
              <a:t>Source:</a:t>
            </a:r>
            <a:r>
              <a:rPr lang="en-US" sz="1000" dirty="0" smtClean="0"/>
              <a:t> Agency for Healthcare Research and Quality, Medical Expenditure Panel Survey, 2002-2012</a:t>
            </a:r>
          </a:p>
          <a:p>
            <a:r>
              <a:rPr lang="en-US" sz="1000" b="1" dirty="0" smtClean="0"/>
              <a:t>Denominator:</a:t>
            </a:r>
            <a:r>
              <a:rPr lang="en-US" sz="1000" dirty="0" smtClean="0"/>
              <a:t> Civilian noninstitutionalized adult current smokers who had a checkup in the last 12 months</a:t>
            </a:r>
          </a:p>
          <a:p>
            <a:r>
              <a:rPr lang="en-US" sz="1000" b="1" dirty="0" smtClean="0"/>
              <a:t>Note: </a:t>
            </a:r>
            <a:r>
              <a:rPr lang="en-US" sz="1000" dirty="0" smtClean="0"/>
              <a:t>Estimates are age adjusted to the 2000 U.S. standard population using three age groups: 18-44, 45-64, and 65 and over. White and Black are non-Hispanics. Hispanic includes all races.</a:t>
            </a:r>
            <a:endParaRPr lang="en-US" sz="1000" dirty="0"/>
          </a:p>
        </p:txBody>
      </p:sp>
    </p:spTree>
    <p:extLst>
      <p:ext uri="{BB962C8B-B14F-4D97-AF65-F5344CB8AC3E}">
        <p14:creationId xmlns:p14="http://schemas.microsoft.com/office/powerpoint/2010/main" val="3020597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Counseling About Exercise for Adults</a:t>
            </a:r>
            <a:endParaRPr lang="en-US" dirty="0"/>
          </a:p>
        </p:txBody>
      </p:sp>
      <p:sp>
        <p:nvSpPr>
          <p:cNvPr id="3" name="Content Placeholder 2"/>
          <p:cNvSpPr>
            <a:spLocks noGrp="1"/>
          </p:cNvSpPr>
          <p:nvPr>
            <p:ph idx="1"/>
          </p:nvPr>
        </p:nvSpPr>
        <p:spPr/>
        <p:txBody>
          <a:bodyPr>
            <a:normAutofit/>
          </a:bodyPr>
          <a:lstStyle/>
          <a:p>
            <a:r>
              <a:rPr lang="en-US" dirty="0" smtClean="0"/>
              <a:t>About one-third of adults (34.9%) are obese:</a:t>
            </a:r>
          </a:p>
          <a:p>
            <a:pPr lvl="1"/>
            <a:r>
              <a:rPr lang="en-US" dirty="0" smtClean="0"/>
              <a:t>Obesity-related conditions are among the leading causes of preventable death, such as heart disease, stroke, type 2 diabetes, and some cancers (CDC, 2014a).</a:t>
            </a:r>
          </a:p>
          <a:p>
            <a:r>
              <a:rPr lang="en-US" dirty="0" smtClean="0"/>
              <a:t>Physicians encounter many high-risk individuals, whom they can educate about personal risks and lifestyle changes that can help reduce weight and increase activity. </a:t>
            </a:r>
          </a:p>
          <a:p>
            <a:endParaRPr lang="en-US" dirty="0"/>
          </a:p>
        </p:txBody>
      </p:sp>
    </p:spTree>
    <p:extLst>
      <p:ext uri="{BB962C8B-B14F-4D97-AF65-F5344CB8AC3E}">
        <p14:creationId xmlns:p14="http://schemas.microsoft.com/office/powerpoint/2010/main" val="2594465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10201</TotalTime>
  <Words>3877</Words>
  <Application>Microsoft Office PowerPoint</Application>
  <PresentationFormat>On-screen Show (4:3)</PresentationFormat>
  <Paragraphs>184</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Lifestyle modification</vt:lpstr>
      <vt:lpstr>Lifestyle Modification and Health</vt:lpstr>
      <vt:lpstr>Impact of Behaviors on Health</vt:lpstr>
      <vt:lpstr>Impact of Behaviors on Health</vt:lpstr>
      <vt:lpstr>Lifestyle Modification Measures</vt:lpstr>
      <vt:lpstr>Lifestyle Modification Measures</vt:lpstr>
      <vt:lpstr>Prevention: Counseling To Quit Smoking</vt:lpstr>
      <vt:lpstr>Adult current smokers with a checkup in the last 12 months who received advice from a doctor to quit smoking, by race/ethnicity and health insurance (ages 18-64), 2002-2012</vt:lpstr>
      <vt:lpstr>Prevention: Counseling About Exercise for Adults</vt:lpstr>
      <vt:lpstr>Adults with obesity who ever received advice from a health provider to exercise more, by race/ethnicity and age, 2002-2012</vt:lpstr>
      <vt:lpstr>Adults with obesity who did not spend half an hour or more in moderate or vigorous physical activity at least five times a week, by race/ethnicity, income, education, and residence location, 2011-2012</vt:lpstr>
      <vt:lpstr>Adults with obesity who did not spend half an hour or more in moderate or vigorous physical activity at least five times a week, by health insurance (ages 18-64), sex, age, chronic conditions, perceived health status, and activity limitations, 2011-2012</vt:lpstr>
      <vt:lpstr>Prevention: Counseling About Exercise for Children and Adolescents</vt:lpstr>
      <vt:lpstr>Children ages 2-17 for whom a health provider gave advice within the past 2 years about the amount and kind of exercise, sports, or physically active hobbies they should have, by race/ethnicity and income, 2002-2012</vt:lpstr>
      <vt:lpstr>Prevention: Counseling for Adults About Healthy Eating</vt:lpstr>
      <vt:lpstr>Adults with obesity who ever received advice from a health provider about eating fewer high-fat or high-cholesterol foods, by race/ethnicity and chronic conditions, 2002-2012</vt:lpstr>
      <vt:lpstr>Prevention: Counseling for Children About Healthy Eating</vt:lpstr>
      <vt:lpstr>Children ages 2-17 for whom a health provider ever gave advice about healthy eating, by race/ethnicity and age, 2002-2012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359</cp:revision>
  <cp:lastPrinted>2014-09-24T15:29:19Z</cp:lastPrinted>
  <dcterms:created xsi:type="dcterms:W3CDTF">2013-09-03T18:05:51Z</dcterms:created>
  <dcterms:modified xsi:type="dcterms:W3CDTF">2015-06-24T16:19:30Z</dcterms:modified>
</cp:coreProperties>
</file>