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2.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 id="2147483747" r:id="rId2"/>
    <p:sldMasterId id="2147483752" r:id="rId3"/>
  </p:sldMasterIdLst>
  <p:notesMasterIdLst>
    <p:notesMasterId r:id="rId23"/>
  </p:notesMasterIdLst>
  <p:handoutMasterIdLst>
    <p:handoutMasterId r:id="rId24"/>
  </p:handoutMasterIdLst>
  <p:sldIdLst>
    <p:sldId id="256" r:id="rId4"/>
    <p:sldId id="311" r:id="rId5"/>
    <p:sldId id="318" r:id="rId6"/>
    <p:sldId id="301" r:id="rId7"/>
    <p:sldId id="302" r:id="rId8"/>
    <p:sldId id="317" r:id="rId9"/>
    <p:sldId id="306" r:id="rId10"/>
    <p:sldId id="303" r:id="rId11"/>
    <p:sldId id="293" r:id="rId12"/>
    <p:sldId id="276" r:id="rId13"/>
    <p:sldId id="284" r:id="rId14"/>
    <p:sldId id="294" r:id="rId15"/>
    <p:sldId id="295" r:id="rId16"/>
    <p:sldId id="320" r:id="rId17"/>
    <p:sldId id="296" r:id="rId18"/>
    <p:sldId id="321" r:id="rId19"/>
    <p:sldId id="274" r:id="rId20"/>
    <p:sldId id="283" r:id="rId21"/>
    <p:sldId id="319"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C6"/>
    <a:srgbClr val="AABA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p:scale>
          <a:sx n="70" d="100"/>
          <a:sy n="70" d="100"/>
        </p:scale>
        <p:origin x="-2453" y="-288"/>
      </p:cViewPr>
      <p:guideLst>
        <p:guide orient="horz" pos="2160"/>
        <p:guide pos="2880"/>
      </p:guideLst>
    </p:cSldViewPr>
  </p:slideViewPr>
  <p:notesTextViewPr>
    <p:cViewPr>
      <p:scale>
        <a:sx n="100" d="100"/>
        <a:sy n="100" d="100"/>
      </p:scale>
      <p:origin x="0" y="211"/>
    </p:cViewPr>
  </p:notesTextViewPr>
  <p:sorterViewPr>
    <p:cViewPr>
      <p:scale>
        <a:sx n="100" d="100"/>
        <a:sy n="100" d="100"/>
      </p:scale>
      <p:origin x="0" y="1219"/>
    </p:cViewPr>
  </p:sorterViewPr>
  <p:notesViewPr>
    <p:cSldViewPr>
      <p:cViewPr>
        <p:scale>
          <a:sx n="66" d="100"/>
          <a:sy n="66" d="100"/>
        </p:scale>
        <p:origin x="-3029" y="8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Sheet1!$B$1</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Sheet1!$B$2:$B$14</c:f>
              <c:numCache>
                <c:formatCode>General</c:formatCode>
                <c:ptCount val="5"/>
                <c:pt idx="0">
                  <c:v>102</c:v>
                </c:pt>
                <c:pt idx="1">
                  <c:v>17</c:v>
                </c:pt>
                <c:pt idx="2">
                  <c:v>24</c:v>
                </c:pt>
                <c:pt idx="3">
                  <c:v>18</c:v>
                </c:pt>
                <c:pt idx="4">
                  <c:v>14</c:v>
                </c:pt>
              </c:numCache>
            </c:numRef>
          </c:val>
        </c:ser>
        <c:ser>
          <c:idx val="1"/>
          <c:order val="1"/>
          <c:tx>
            <c:strRef>
              <c:f>Sheet1!$C$1</c:f>
              <c:strCache>
                <c:ptCount val="1"/>
                <c:pt idx="0">
                  <c:v>No Change</c:v>
                </c:pt>
              </c:strCache>
            </c:strRef>
          </c:tx>
          <c:spPr>
            <a:solidFill>
              <a:srgbClr val="0072C6"/>
            </a:solidFill>
          </c:spPr>
          <c:invertIfNegative val="0"/>
          <c:dLbls>
            <c:dLbl>
              <c:idx val="0"/>
              <c:delete val="1"/>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Sheet1!$C$2:$C$14</c:f>
              <c:numCache>
                <c:formatCode>General</c:formatCode>
                <c:ptCount val="5"/>
                <c:pt idx="0">
                  <c:v>55</c:v>
                </c:pt>
                <c:pt idx="1">
                  <c:v>3</c:v>
                </c:pt>
                <c:pt idx="2">
                  <c:v>17</c:v>
                </c:pt>
                <c:pt idx="3">
                  <c:v>17</c:v>
                </c:pt>
                <c:pt idx="4">
                  <c:v>16</c:v>
                </c:pt>
              </c:numCache>
            </c:numRef>
          </c:val>
        </c:ser>
        <c:ser>
          <c:idx val="0"/>
          <c:order val="2"/>
          <c:tx>
            <c:strRef>
              <c:f>Sheet1!$D$1</c:f>
              <c:strCache>
                <c:ptCount val="1"/>
                <c:pt idx="0">
                  <c:v>Worsening</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Sheet1!$D$2:$D$14</c:f>
              <c:numCache>
                <c:formatCode>General</c:formatCode>
                <c:ptCount val="5"/>
                <c:pt idx="0">
                  <c:v>11</c:v>
                </c:pt>
                <c:pt idx="2">
                  <c:v>5</c:v>
                </c:pt>
                <c:pt idx="3">
                  <c:v>3</c:v>
                </c:pt>
                <c:pt idx="4">
                  <c:v>1</c:v>
                </c:pt>
              </c:numCache>
            </c:numRef>
          </c:val>
        </c:ser>
        <c:dLbls>
          <c:showLegendKey val="0"/>
          <c:showVal val="1"/>
          <c:showCatName val="0"/>
          <c:showSerName val="0"/>
          <c:showPercent val="0"/>
          <c:showBubbleSize val="0"/>
        </c:dLbls>
        <c:gapWidth val="150"/>
        <c:overlap val="100"/>
        <c:axId val="175878912"/>
        <c:axId val="175880448"/>
      </c:barChart>
      <c:catAx>
        <c:axId val="175878912"/>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75880448"/>
        <c:crosses val="autoZero"/>
        <c:auto val="1"/>
        <c:lblAlgn val="ctr"/>
        <c:lblOffset val="100"/>
        <c:tickLblSkip val="1"/>
        <c:tickMarkSkip val="1"/>
        <c:noMultiLvlLbl val="0"/>
      </c:catAx>
      <c:valAx>
        <c:axId val="175880448"/>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75878912"/>
        <c:crosses val="autoZero"/>
        <c:crossBetween val="between"/>
        <c:majorUnit val="0.2"/>
      </c:valAx>
    </c:plotArea>
    <c:legend>
      <c:legendPos val="t"/>
      <c:layout>
        <c:manualLayout>
          <c:xMode val="edge"/>
          <c:yMode val="edge"/>
          <c:x val="0.22066515991056673"/>
          <c:y val="0"/>
          <c:w val="0.55629617478370763"/>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740740740740744E-2"/>
          <c:y val="0"/>
          <c:w val="0.92206018518518518"/>
          <c:h val="0.85468715604097878"/>
        </c:manualLayout>
      </c:layout>
      <c:scatterChart>
        <c:scatterStyle val="lineMarker"/>
        <c:varyColors val="0"/>
        <c:ser>
          <c:idx val="0"/>
          <c:order val="0"/>
          <c:tx>
            <c:strRef>
              <c:f>Sheet1!$B$1</c:f>
              <c:strCache>
                <c:ptCount val="1"/>
                <c:pt idx="0">
                  <c:v>Y-Values</c:v>
                </c:pt>
              </c:strCache>
            </c:strRef>
          </c:tx>
          <c:spPr>
            <a:ln w="28575">
              <a:noFill/>
            </a:ln>
          </c:spPr>
          <c:marker>
            <c:symbol val="circle"/>
            <c:size val="4"/>
          </c:marker>
          <c:dPt>
            <c:idx val="0"/>
            <c:marker>
              <c:spPr>
                <a:solidFill>
                  <a:schemeClr val="accent1"/>
                </a:solidFill>
                <a:ln>
                  <a:solidFill>
                    <a:schemeClr val="accent1"/>
                  </a:solidFill>
                </a:ln>
              </c:spPr>
            </c:marker>
            <c:bubble3D val="0"/>
          </c:dPt>
          <c:dPt>
            <c:idx val="2"/>
            <c:bubble3D val="0"/>
          </c:dPt>
          <c:dPt>
            <c:idx val="5"/>
            <c:bubble3D val="0"/>
          </c:dPt>
          <c:dPt>
            <c:idx val="15"/>
            <c:marker>
              <c:symbol val="diamond"/>
              <c:size val="8"/>
              <c:spPr>
                <a:solidFill>
                  <a:srgbClr val="FF0000"/>
                </a:solidFill>
                <a:ln>
                  <a:solidFill>
                    <a:srgbClr val="FF0000"/>
                  </a:solidFill>
                </a:ln>
              </c:spPr>
            </c:marker>
            <c:bubble3D val="0"/>
          </c:dPt>
          <c:dPt>
            <c:idx val="18"/>
            <c:bubble3D val="0"/>
          </c:dPt>
          <c:dPt>
            <c:idx val="23"/>
            <c:bubble3D val="0"/>
          </c:dPt>
          <c:dPt>
            <c:idx val="30"/>
            <c:bubble3D val="0"/>
          </c:dPt>
          <c:dPt>
            <c:idx val="37"/>
            <c:bubble3D val="0"/>
          </c:dPt>
          <c:dPt>
            <c:idx val="38"/>
            <c:bubble3D val="0"/>
          </c:dPt>
          <c:dPt>
            <c:idx val="40"/>
            <c:marker>
              <c:symbol val="diamond"/>
              <c:size val="8"/>
              <c:spPr>
                <a:solidFill>
                  <a:srgbClr val="FF0000"/>
                </a:solidFill>
                <a:ln>
                  <a:solidFill>
                    <a:srgbClr val="FF0000"/>
                  </a:solidFill>
                </a:ln>
              </c:spPr>
            </c:marker>
            <c:bubble3D val="0"/>
          </c:dPt>
          <c:dPt>
            <c:idx val="45"/>
            <c:bubble3D val="0"/>
          </c:dPt>
          <c:dPt>
            <c:idx val="55"/>
            <c:bubble3D val="0"/>
          </c:dPt>
          <c:dPt>
            <c:idx val="71"/>
            <c:bubble3D val="0"/>
          </c:dPt>
          <c:dPt>
            <c:idx val="75"/>
            <c:marker>
              <c:symbol val="diamond"/>
              <c:size val="8"/>
              <c:spPr>
                <a:solidFill>
                  <a:srgbClr val="FF0000"/>
                </a:solidFill>
                <a:ln>
                  <a:solidFill>
                    <a:srgbClr val="FF0000"/>
                  </a:solidFill>
                </a:ln>
              </c:spPr>
            </c:marker>
            <c:bubble3D val="0"/>
          </c:dPt>
          <c:dPt>
            <c:idx val="137"/>
            <c:marker>
              <c:symbol val="diamond"/>
              <c:size val="8"/>
              <c:spPr>
                <a:solidFill>
                  <a:srgbClr val="FF0000"/>
                </a:solidFill>
                <a:ln>
                  <a:solidFill>
                    <a:srgbClr val="FF0000"/>
                  </a:solidFill>
                </a:ln>
              </c:spPr>
            </c:marker>
            <c:bubble3D val="0"/>
          </c:dPt>
          <c:dLbls>
            <c:delete val="1"/>
          </c:dLbls>
          <c:xVal>
            <c:numRef>
              <c:f>Sheet1!$A$2:$A$139</c:f>
              <c:numCache>
                <c:formatCode>General</c:formatCode>
                <c:ptCount val="138"/>
                <c:pt idx="0">
                  <c:v>15.565452496299326</c:v>
                </c:pt>
                <c:pt idx="1">
                  <c:v>8.304912983731894</c:v>
                </c:pt>
                <c:pt idx="2">
                  <c:v>6.6387871746541594</c:v>
                </c:pt>
                <c:pt idx="3">
                  <c:v>6.3551109571885478</c:v>
                </c:pt>
                <c:pt idx="4">
                  <c:v>6.3406390199401859</c:v>
                </c:pt>
                <c:pt idx="5">
                  <c:v>5.972487099314705</c:v>
                </c:pt>
                <c:pt idx="6">
                  <c:v>5.7833346357965105</c:v>
                </c:pt>
                <c:pt idx="7">
                  <c:v>5.2003116454727216</c:v>
                </c:pt>
                <c:pt idx="8">
                  <c:v>5.1764789690400654</c:v>
                </c:pt>
                <c:pt idx="9">
                  <c:v>5.0954972608150513</c:v>
                </c:pt>
                <c:pt idx="10">
                  <c:v>4.3847435116756817</c:v>
                </c:pt>
                <c:pt idx="11">
                  <c:v>4.0464238863269886</c:v>
                </c:pt>
                <c:pt idx="12">
                  <c:v>3.9565701168646328</c:v>
                </c:pt>
                <c:pt idx="13">
                  <c:v>3.7261408260850337</c:v>
                </c:pt>
                <c:pt idx="14">
                  <c:v>3.670345214997861</c:v>
                </c:pt>
                <c:pt idx="15">
                  <c:v>3.5938010304998325</c:v>
                </c:pt>
                <c:pt idx="16">
                  <c:v>3.4304982048534161</c:v>
                </c:pt>
                <c:pt idx="17">
                  <c:v>2.29855340823093</c:v>
                </c:pt>
                <c:pt idx="18">
                  <c:v>2.0371307297365249</c:v>
                </c:pt>
                <c:pt idx="19">
                  <c:v>1.6075908279520434</c:v>
                </c:pt>
                <c:pt idx="20">
                  <c:v>1.2817271429339083</c:v>
                </c:pt>
                <c:pt idx="21">
                  <c:v>0.66681920226248081</c:v>
                </c:pt>
                <c:pt idx="22">
                  <c:v>0.62969483596783116</c:v>
                </c:pt>
                <c:pt idx="23">
                  <c:v>0.57094743229644251</c:v>
                </c:pt>
                <c:pt idx="24">
                  <c:v>0.39481433386734377</c:v>
                </c:pt>
                <c:pt idx="25">
                  <c:v>-0.23842682937726956</c:v>
                </c:pt>
                <c:pt idx="26">
                  <c:v>-1.5869311483418524</c:v>
                </c:pt>
                <c:pt idx="27">
                  <c:v>-2.0726837080092153</c:v>
                </c:pt>
                <c:pt idx="28">
                  <c:v>-2.7175131647362738</c:v>
                </c:pt>
                <c:pt idx="29">
                  <c:v>-7.5713650277929645</c:v>
                </c:pt>
                <c:pt idx="30">
                  <c:v>-11.833705133611861</c:v>
                </c:pt>
                <c:pt idx="31">
                  <c:v>6.8277886675472965</c:v>
                </c:pt>
                <c:pt idx="32">
                  <c:v>6.395970427649333</c:v>
                </c:pt>
                <c:pt idx="33">
                  <c:v>5.9042769813347444</c:v>
                </c:pt>
                <c:pt idx="34">
                  <c:v>5.7411602332570588</c:v>
                </c:pt>
                <c:pt idx="35">
                  <c:v>5.5110209593323471</c:v>
                </c:pt>
                <c:pt idx="36">
                  <c:v>5.3993456287748991</c:v>
                </c:pt>
                <c:pt idx="37">
                  <c:v>5.1744658539699344</c:v>
                </c:pt>
                <c:pt idx="38">
                  <c:v>4.482428369038594</c:v>
                </c:pt>
                <c:pt idx="39">
                  <c:v>3.9406216084282963</c:v>
                </c:pt>
                <c:pt idx="40">
                  <c:v>2.9472904985710757</c:v>
                </c:pt>
                <c:pt idx="41">
                  <c:v>2.8438406543795258</c:v>
                </c:pt>
                <c:pt idx="42">
                  <c:v>2.712543839129522</c:v>
                </c:pt>
                <c:pt idx="43">
                  <c:v>2.5283002561448553</c:v>
                </c:pt>
                <c:pt idx="44">
                  <c:v>2.5241570183704432</c:v>
                </c:pt>
                <c:pt idx="45">
                  <c:v>2.1468543038042798</c:v>
                </c:pt>
                <c:pt idx="46">
                  <c:v>2.1300125584417184</c:v>
                </c:pt>
                <c:pt idx="47">
                  <c:v>2.0827996364780943</c:v>
                </c:pt>
                <c:pt idx="48">
                  <c:v>1.9677676296479096</c:v>
                </c:pt>
                <c:pt idx="49">
                  <c:v>0.59157152116370293</c:v>
                </c:pt>
                <c:pt idx="50">
                  <c:v>0.35932543008538875</c:v>
                </c:pt>
                <c:pt idx="51">
                  <c:v>2.8955655764753008</c:v>
                </c:pt>
                <c:pt idx="52">
                  <c:v>16.871184494940785</c:v>
                </c:pt>
                <c:pt idx="53">
                  <c:v>10.459560318826123</c:v>
                </c:pt>
                <c:pt idx="54">
                  <c:v>9.2631485790024453</c:v>
                </c:pt>
                <c:pt idx="55">
                  <c:v>9.2073971550681204</c:v>
                </c:pt>
                <c:pt idx="56">
                  <c:v>8.7581571832011207</c:v>
                </c:pt>
                <c:pt idx="57">
                  <c:v>7.1734961595113393</c:v>
                </c:pt>
                <c:pt idx="58">
                  <c:v>6.8287333337618161</c:v>
                </c:pt>
                <c:pt idx="59">
                  <c:v>6.7558898744701885</c:v>
                </c:pt>
                <c:pt idx="60">
                  <c:v>6.6081601703313897</c:v>
                </c:pt>
                <c:pt idx="61">
                  <c:v>4.4919888603037421</c:v>
                </c:pt>
                <c:pt idx="62">
                  <c:v>3.8890461969428913</c:v>
                </c:pt>
                <c:pt idx="63">
                  <c:v>3.7405392790477054</c:v>
                </c:pt>
                <c:pt idx="64">
                  <c:v>3.7348377699764401</c:v>
                </c:pt>
                <c:pt idx="65">
                  <c:v>3.643661469267423</c:v>
                </c:pt>
                <c:pt idx="66">
                  <c:v>3.530855900376173</c:v>
                </c:pt>
                <c:pt idx="67">
                  <c:v>3.3756478913473775</c:v>
                </c:pt>
                <c:pt idx="68">
                  <c:v>3.3323024322506223</c:v>
                </c:pt>
                <c:pt idx="69">
                  <c:v>3.2320892789700295</c:v>
                </c:pt>
                <c:pt idx="70">
                  <c:v>2.8975468656175063</c:v>
                </c:pt>
                <c:pt idx="71">
                  <c:v>2.663367245427406</c:v>
                </c:pt>
                <c:pt idx="72">
                  <c:v>2.6582323168423239</c:v>
                </c:pt>
                <c:pt idx="73">
                  <c:v>2.4200338987943826</c:v>
                </c:pt>
                <c:pt idx="74">
                  <c:v>1.9364730661630913</c:v>
                </c:pt>
                <c:pt idx="75">
                  <c:v>1.7492520014230961</c:v>
                </c:pt>
                <c:pt idx="76">
                  <c:v>1.4726174463291164</c:v>
                </c:pt>
                <c:pt idx="77">
                  <c:v>1.0563142986111052</c:v>
                </c:pt>
                <c:pt idx="78">
                  <c:v>0.90489281994375892</c:v>
                </c:pt>
                <c:pt idx="79">
                  <c:v>0.88217433506111442</c:v>
                </c:pt>
                <c:pt idx="80">
                  <c:v>0.85214679809673122</c:v>
                </c:pt>
                <c:pt idx="81">
                  <c:v>0.50378117572248415</c:v>
                </c:pt>
                <c:pt idx="82">
                  <c:v>0.45343949383843674</c:v>
                </c:pt>
                <c:pt idx="83">
                  <c:v>0.44335753910947906</c:v>
                </c:pt>
                <c:pt idx="84">
                  <c:v>0.35918901284597293</c:v>
                </c:pt>
                <c:pt idx="85">
                  <c:v>0.33858209763281133</c:v>
                </c:pt>
                <c:pt idx="86">
                  <c:v>0.2826380594201261</c:v>
                </c:pt>
                <c:pt idx="87">
                  <c:v>0.14777863391067791</c:v>
                </c:pt>
                <c:pt idx="88">
                  <c:v>7.7993245712415504E-2</c:v>
                </c:pt>
                <c:pt idx="89">
                  <c:v>-0.45422051241956751</c:v>
                </c:pt>
                <c:pt idx="90">
                  <c:v>-0.46423727364248712</c:v>
                </c:pt>
                <c:pt idx="91">
                  <c:v>-0.59376398402892772</c:v>
                </c:pt>
                <c:pt idx="92">
                  <c:v>-0.59465198226831273</c:v>
                </c:pt>
                <c:pt idx="93">
                  <c:v>-1.206421697576987</c:v>
                </c:pt>
                <c:pt idx="94">
                  <c:v>-1.8320929179350909</c:v>
                </c:pt>
                <c:pt idx="95">
                  <c:v>-3.0515873881518107</c:v>
                </c:pt>
                <c:pt idx="96">
                  <c:v>-3.0631851217884476</c:v>
                </c:pt>
                <c:pt idx="97">
                  <c:v>-3.2847253832263057</c:v>
                </c:pt>
                <c:pt idx="98">
                  <c:v>-9.9154647905237425</c:v>
                </c:pt>
                <c:pt idx="99">
                  <c:v>30.388551842763135</c:v>
                </c:pt>
                <c:pt idx="100">
                  <c:v>27.661032408775942</c:v>
                </c:pt>
                <c:pt idx="101">
                  <c:v>19.67591549129839</c:v>
                </c:pt>
                <c:pt idx="102">
                  <c:v>17.995378479727375</c:v>
                </c:pt>
                <c:pt idx="103">
                  <c:v>9.6210174941945841</c:v>
                </c:pt>
                <c:pt idx="104">
                  <c:v>7.5759117840443979</c:v>
                </c:pt>
                <c:pt idx="105">
                  <c:v>7.216638786200269</c:v>
                </c:pt>
                <c:pt idx="106">
                  <c:v>5.8985742275629143</c:v>
                </c:pt>
                <c:pt idx="107">
                  <c:v>3.9793090442372114</c:v>
                </c:pt>
                <c:pt idx="108">
                  <c:v>3.8571627953290388</c:v>
                </c:pt>
                <c:pt idx="109">
                  <c:v>3.4374131210423542</c:v>
                </c:pt>
                <c:pt idx="110">
                  <c:v>2.4607900781270287</c:v>
                </c:pt>
                <c:pt idx="111">
                  <c:v>1.8592468757346214</c:v>
                </c:pt>
                <c:pt idx="112">
                  <c:v>1.8185116610427987</c:v>
                </c:pt>
                <c:pt idx="113">
                  <c:v>1.7777188373221176</c:v>
                </c:pt>
                <c:pt idx="114">
                  <c:v>1.4426797019148396</c:v>
                </c:pt>
                <c:pt idx="115">
                  <c:v>1.3749692655030898</c:v>
                </c:pt>
                <c:pt idx="116">
                  <c:v>1.2151593106697001</c:v>
                </c:pt>
                <c:pt idx="117">
                  <c:v>1.2108064524896545</c:v>
                </c:pt>
                <c:pt idx="118">
                  <c:v>1.0730213857348625</c:v>
                </c:pt>
                <c:pt idx="119">
                  <c:v>0.9935168430819985</c:v>
                </c:pt>
                <c:pt idx="120">
                  <c:v>0.83920935441578193</c:v>
                </c:pt>
                <c:pt idx="121">
                  <c:v>0.80665144694734847</c:v>
                </c:pt>
                <c:pt idx="122">
                  <c:v>0.75649816342239218</c:v>
                </c:pt>
                <c:pt idx="123">
                  <c:v>0.72930854751066532</c:v>
                </c:pt>
                <c:pt idx="124">
                  <c:v>0.58990655479472798</c:v>
                </c:pt>
                <c:pt idx="125">
                  <c:v>0.57574056792887296</c:v>
                </c:pt>
                <c:pt idx="126">
                  <c:v>0.55556374658447538</c:v>
                </c:pt>
                <c:pt idx="127">
                  <c:v>0.49176807991534455</c:v>
                </c:pt>
                <c:pt idx="128">
                  <c:v>0.38394477064497279</c:v>
                </c:pt>
                <c:pt idx="129">
                  <c:v>0.35440447891782467</c:v>
                </c:pt>
                <c:pt idx="130">
                  <c:v>0.30607896666433598</c:v>
                </c:pt>
                <c:pt idx="131">
                  <c:v>0.21138409185794682</c:v>
                </c:pt>
                <c:pt idx="132">
                  <c:v>-4.2093777080576267E-2</c:v>
                </c:pt>
                <c:pt idx="133">
                  <c:v>-1.2942417732389577</c:v>
                </c:pt>
                <c:pt idx="134">
                  <c:v>-1.8248341568511517</c:v>
                </c:pt>
                <c:pt idx="135">
                  <c:v>-3.0752902534817439</c:v>
                </c:pt>
                <c:pt idx="136">
                  <c:v>-7.1343605781485797</c:v>
                </c:pt>
                <c:pt idx="137">
                  <c:v>1.1419139191122585</c:v>
                </c:pt>
              </c:numCache>
            </c:numRef>
          </c:xVal>
          <c:yVal>
            <c:numRef>
              <c:f>Sheet1!$B$2:$B$139</c:f>
              <c:numCache>
                <c:formatCode>General</c:formatCode>
                <c:ptCount val="138"/>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5</c:v>
                </c:pt>
                <c:pt idx="22">
                  <c:v>5</c:v>
                </c:pt>
                <c:pt idx="23">
                  <c:v>5</c:v>
                </c:pt>
                <c:pt idx="24">
                  <c:v>5</c:v>
                </c:pt>
                <c:pt idx="25">
                  <c:v>5</c:v>
                </c:pt>
                <c:pt idx="26">
                  <c:v>5</c:v>
                </c:pt>
                <c:pt idx="27">
                  <c:v>5</c:v>
                </c:pt>
                <c:pt idx="28">
                  <c:v>5</c:v>
                </c:pt>
                <c:pt idx="29">
                  <c:v>5</c:v>
                </c:pt>
                <c:pt idx="30">
                  <c:v>5</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numCache>
            </c:numRef>
          </c:yVal>
          <c:smooth val="0"/>
        </c:ser>
        <c:dLbls>
          <c:showLegendKey val="0"/>
          <c:showVal val="1"/>
          <c:showCatName val="0"/>
          <c:showSerName val="0"/>
          <c:showPercent val="0"/>
          <c:showBubbleSize val="0"/>
        </c:dLbls>
        <c:axId val="173185664"/>
        <c:axId val="173187840"/>
      </c:scatterChart>
      <c:valAx>
        <c:axId val="173185664"/>
        <c:scaling>
          <c:orientation val="minMax"/>
        </c:scaling>
        <c:delete val="0"/>
        <c:axPos val="b"/>
        <c:title>
          <c:tx>
            <c:rich>
              <a:bodyPr/>
              <a:lstStyle/>
              <a:p>
                <a:pPr>
                  <a:defRPr/>
                </a:pPr>
                <a:r>
                  <a:rPr lang="en-US"/>
                  <a:t>Average Annual Percentage Change</a:t>
                </a:r>
              </a:p>
            </c:rich>
          </c:tx>
          <c:layout/>
          <c:overlay val="0"/>
        </c:title>
        <c:numFmt formatCode="General" sourceLinked="1"/>
        <c:majorTickMark val="out"/>
        <c:minorTickMark val="none"/>
        <c:tickLblPos val="nextTo"/>
        <c:crossAx val="173187840"/>
        <c:crosses val="autoZero"/>
        <c:crossBetween val="midCat"/>
      </c:valAx>
      <c:valAx>
        <c:axId val="173187840"/>
        <c:scaling>
          <c:orientation val="minMax"/>
          <c:max val="6"/>
          <c:min val="1"/>
        </c:scaling>
        <c:delete val="0"/>
        <c:axPos val="l"/>
        <c:majorGridlines/>
        <c:numFmt formatCode="General" sourceLinked="1"/>
        <c:majorTickMark val="out"/>
        <c:minorTickMark val="none"/>
        <c:tickLblPos val="none"/>
        <c:crossAx val="173185664"/>
        <c:crosses val="autoZero"/>
        <c:crossBetween val="midCat"/>
        <c:majorUnit val="1"/>
      </c:valAx>
    </c:plotArea>
    <c:plotVisOnly val="1"/>
    <c:dispBlanksAs val="gap"/>
    <c:showDLblsOverMax val="0"/>
  </c:chart>
  <c:spPr>
    <a:ln>
      <a:noFill/>
    </a:ln>
  </c:spPr>
  <c:txPr>
    <a:bodyPr/>
    <a:lstStyle/>
    <a:p>
      <a:pPr>
        <a:defRPr sz="16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0.16652</cdr:x>
      <cdr:y>0.62698</cdr:y>
    </cdr:from>
    <cdr:to>
      <cdr:x>0.22428</cdr:x>
      <cdr:y>0.69444</cdr:y>
    </cdr:to>
    <cdr:sp macro="" textlink="">
      <cdr:nvSpPr>
        <cdr:cNvPr id="2" name="Text Box 1"/>
        <cdr:cNvSpPr txBox="1"/>
      </cdr:nvSpPr>
      <cdr:spPr>
        <a:xfrm xmlns:a="http://schemas.openxmlformats.org/drawingml/2006/main">
          <a:off x="913583" y="2006594"/>
          <a:ext cx="316933" cy="215899"/>
        </a:xfrm>
        <a:prstGeom xmlns:a="http://schemas.openxmlformats.org/drawingml/2006/main" prst="rect">
          <a:avLst/>
        </a:prstGeom>
      </cdr:spPr>
    </cdr:sp>
  </cdr:relSizeAnchor>
  <cdr:relSizeAnchor xmlns:cdr="http://schemas.openxmlformats.org/drawingml/2006/chartDrawing">
    <cdr:from>
      <cdr:x>0.35713</cdr:x>
      <cdr:y>0.53373</cdr:y>
    </cdr:from>
    <cdr:to>
      <cdr:x>0.53935</cdr:x>
      <cdr:y>0.70833</cdr:y>
    </cdr:to>
    <cdr:sp macro="" textlink="">
      <cdr:nvSpPr>
        <cdr:cNvPr id="3" name="Text Box 2"/>
        <cdr:cNvSpPr txBox="1"/>
      </cdr:nvSpPr>
      <cdr:spPr>
        <a:xfrm xmlns:a="http://schemas.openxmlformats.org/drawingml/2006/main">
          <a:off x="1959347" y="1708155"/>
          <a:ext cx="999753" cy="558789"/>
        </a:xfrm>
        <a:prstGeom xmlns:a="http://schemas.openxmlformats.org/drawingml/2006/main" prst="rect">
          <a:avLst/>
        </a:prstGeom>
      </cdr:spPr>
    </cdr:sp>
  </cdr:relSizeAnchor>
  <cdr:relSizeAnchor xmlns:cdr="http://schemas.openxmlformats.org/drawingml/2006/chartDrawing">
    <cdr:from>
      <cdr:x>0.61909</cdr:x>
      <cdr:y>0.60913</cdr:y>
    </cdr:from>
    <cdr:to>
      <cdr:x>0.8013</cdr:x>
      <cdr:y>0.75397</cdr:y>
    </cdr:to>
    <cdr:sp macro="" textlink="">
      <cdr:nvSpPr>
        <cdr:cNvPr id="4" name="Text Box 3"/>
        <cdr:cNvSpPr txBox="1"/>
      </cdr:nvSpPr>
      <cdr:spPr>
        <a:xfrm xmlns:a="http://schemas.openxmlformats.org/drawingml/2006/main">
          <a:off x="3396580" y="1949454"/>
          <a:ext cx="999694" cy="463546"/>
        </a:xfrm>
        <a:prstGeom xmlns:a="http://schemas.openxmlformats.org/drawingml/2006/main" prst="rect">
          <a:avLst/>
        </a:prstGeom>
      </cdr:spPr>
    </cdr:sp>
  </cdr:relSizeAnchor>
  <cdr:relSizeAnchor xmlns:cdr="http://schemas.openxmlformats.org/drawingml/2006/chartDrawing">
    <cdr:from>
      <cdr:x>0.81779</cdr:x>
      <cdr:y>0.66865</cdr:y>
    </cdr:from>
    <cdr:to>
      <cdr:x>1</cdr:x>
      <cdr:y>0.80754</cdr:y>
    </cdr:to>
    <cdr:sp macro="" textlink="">
      <cdr:nvSpPr>
        <cdr:cNvPr id="5" name="Text Box 4"/>
        <cdr:cNvSpPr txBox="1"/>
      </cdr:nvSpPr>
      <cdr:spPr>
        <a:xfrm xmlns:a="http://schemas.openxmlformats.org/drawingml/2006/main">
          <a:off x="4769323" y="2139942"/>
          <a:ext cx="999693" cy="444503"/>
        </a:xfrm>
        <a:prstGeom xmlns:a="http://schemas.openxmlformats.org/drawingml/2006/main" prst="rect">
          <a:avLst/>
        </a:prstGeom>
      </cdr:spPr>
    </cdr:sp>
  </cdr:relSizeAnchor>
  <cdr:relSizeAnchor xmlns:cdr="http://schemas.openxmlformats.org/drawingml/2006/chartDrawing">
    <cdr:from>
      <cdr:x>0.38311</cdr:x>
      <cdr:y>0.07998</cdr:y>
    </cdr:from>
    <cdr:to>
      <cdr:x>0.54823</cdr:x>
      <cdr:y>0.15575</cdr:y>
    </cdr:to>
    <cdr:sp macro="" textlink="">
      <cdr:nvSpPr>
        <cdr:cNvPr id="10" name="Text Box 9"/>
        <cdr:cNvSpPr txBox="1"/>
      </cdr:nvSpPr>
      <cdr:spPr>
        <a:xfrm xmlns:a="http://schemas.openxmlformats.org/drawingml/2006/main">
          <a:off x="2101871" y="241305"/>
          <a:ext cx="905911" cy="22858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t>Patient Safety (n=31)</a:t>
          </a:r>
        </a:p>
      </cdr:txBody>
    </cdr:sp>
  </cdr:relSizeAnchor>
  <cdr:relSizeAnchor xmlns:cdr="http://schemas.openxmlformats.org/drawingml/2006/chartDrawing">
    <cdr:from>
      <cdr:x>0.66088</cdr:x>
      <cdr:y>0.11156</cdr:y>
    </cdr:from>
    <cdr:to>
      <cdr:x>0.75694</cdr:x>
      <cdr:y>0.18733</cdr:y>
    </cdr:to>
    <cdr:sp macro="" textlink="">
      <cdr:nvSpPr>
        <cdr:cNvPr id="11" name="Text Box 1"/>
        <cdr:cNvSpPr txBox="1"/>
      </cdr:nvSpPr>
      <cdr:spPr>
        <a:xfrm xmlns:a="http://schemas.openxmlformats.org/drawingml/2006/main">
          <a:off x="3625850" y="336550"/>
          <a:ext cx="527050" cy="228600"/>
        </a:xfrm>
        <a:prstGeom xmlns:a="http://schemas.openxmlformats.org/drawingml/2006/main" prst="rect">
          <a:avLst/>
        </a:prstGeom>
      </cdr:spPr>
    </cdr:sp>
  </cdr:relSizeAnchor>
  <cdr:relSizeAnchor xmlns:cdr="http://schemas.openxmlformats.org/drawingml/2006/chartDrawing">
    <cdr:from>
      <cdr:x>0.6794</cdr:x>
      <cdr:y>0.22101</cdr:y>
    </cdr:from>
    <cdr:to>
      <cdr:x>0.77546</cdr:x>
      <cdr:y>0.29678</cdr:y>
    </cdr:to>
    <cdr:sp macro="" textlink="">
      <cdr:nvSpPr>
        <cdr:cNvPr id="12" name="Text Box 1"/>
        <cdr:cNvSpPr txBox="1"/>
      </cdr:nvSpPr>
      <cdr:spPr>
        <a:xfrm xmlns:a="http://schemas.openxmlformats.org/drawingml/2006/main">
          <a:off x="3727450" y="666750"/>
          <a:ext cx="527050" cy="228600"/>
        </a:xfrm>
        <a:prstGeom xmlns:a="http://schemas.openxmlformats.org/drawingml/2006/main" prst="rect">
          <a:avLst/>
        </a:prstGeom>
      </cdr:spPr>
    </cdr:sp>
  </cdr:relSizeAnchor>
  <cdr:relSizeAnchor xmlns:cdr="http://schemas.openxmlformats.org/drawingml/2006/chartDrawing">
    <cdr:from>
      <cdr:x>0.37269</cdr:x>
      <cdr:y>0.24627</cdr:y>
    </cdr:from>
    <cdr:to>
      <cdr:x>0.62616</cdr:x>
      <cdr:y>0.32836</cdr:y>
    </cdr:to>
    <cdr:sp macro="" textlink="">
      <cdr:nvSpPr>
        <cdr:cNvPr id="13" name="Text Box 12"/>
        <cdr:cNvSpPr txBox="1"/>
      </cdr:nvSpPr>
      <cdr:spPr>
        <a:xfrm xmlns:a="http://schemas.openxmlformats.org/drawingml/2006/main">
          <a:off x="2044718" y="742954"/>
          <a:ext cx="1390632" cy="2476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t>Person-Centered </a:t>
          </a:r>
          <a:r>
            <a:rPr lang="en-US" sz="1600" dirty="0"/>
            <a:t>Care (n=20)</a:t>
          </a:r>
        </a:p>
      </cdr:txBody>
    </cdr:sp>
  </cdr:relSizeAnchor>
  <cdr:relSizeAnchor xmlns:cdr="http://schemas.openxmlformats.org/drawingml/2006/chartDrawing">
    <cdr:from>
      <cdr:x>0.35069</cdr:x>
      <cdr:y>0.41044</cdr:y>
    </cdr:from>
    <cdr:to>
      <cdr:x>0.57793</cdr:x>
      <cdr:y>0.50094</cdr:y>
    </cdr:to>
    <cdr:sp macro="" textlink="">
      <cdr:nvSpPr>
        <cdr:cNvPr id="14" name="Text Box 13"/>
        <cdr:cNvSpPr txBox="1"/>
      </cdr:nvSpPr>
      <cdr:spPr>
        <a:xfrm xmlns:a="http://schemas.openxmlformats.org/drawingml/2006/main">
          <a:off x="1924033" y="1238265"/>
          <a:ext cx="1246733" cy="2730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t>Effective Treatment (n=46)</a:t>
          </a:r>
        </a:p>
      </cdr:txBody>
    </cdr:sp>
  </cdr:relSizeAnchor>
  <cdr:relSizeAnchor xmlns:cdr="http://schemas.openxmlformats.org/drawingml/2006/chartDrawing">
    <cdr:from>
      <cdr:x>0.34028</cdr:x>
      <cdr:y>0.58514</cdr:y>
    </cdr:from>
    <cdr:to>
      <cdr:x>0.64815</cdr:x>
      <cdr:y>0.67775</cdr:y>
    </cdr:to>
    <cdr:sp macro="" textlink="">
      <cdr:nvSpPr>
        <cdr:cNvPr id="15" name="Text Box 14"/>
        <cdr:cNvSpPr txBox="1"/>
      </cdr:nvSpPr>
      <cdr:spPr>
        <a:xfrm xmlns:a="http://schemas.openxmlformats.org/drawingml/2006/main">
          <a:off x="2800368" y="2764435"/>
          <a:ext cx="2533632" cy="43752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1" dirty="0">
              <a:solidFill>
                <a:schemeClr val="tx1"/>
              </a:solidFill>
            </a:rPr>
            <a:t>Healthy Living (n=38)</a:t>
          </a:r>
        </a:p>
      </cdr:txBody>
    </cdr:sp>
  </cdr:relSizeAnchor>
  <cdr:relSizeAnchor xmlns:cdr="http://schemas.openxmlformats.org/drawingml/2006/chartDrawing">
    <cdr:from>
      <cdr:x>0.36111</cdr:x>
      <cdr:y>0.70968</cdr:y>
    </cdr:from>
    <cdr:to>
      <cdr:x>0.55</cdr:x>
      <cdr:y>0.82581</cdr:y>
    </cdr:to>
    <cdr:sp macro="" textlink="">
      <cdr:nvSpPr>
        <cdr:cNvPr id="16" name="Right Arrow 15"/>
        <cdr:cNvSpPr/>
      </cdr:nvSpPr>
      <cdr:spPr>
        <a:xfrm xmlns:a="http://schemas.openxmlformats.org/drawingml/2006/main">
          <a:off x="2971800" y="3352800"/>
          <a:ext cx="1554480" cy="548640"/>
        </a:xfrm>
        <a:prstGeom xmlns:a="http://schemas.openxmlformats.org/drawingml/2006/main" prst="rightArrow">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l"/>
          <a:r>
            <a:rPr lang="en-US" sz="1600" dirty="0">
              <a:ln>
                <a:noFill/>
              </a:ln>
            </a:rPr>
            <a:t>Improving</a:t>
          </a:r>
        </a:p>
      </cdr:txBody>
    </cdr:sp>
  </cdr:relSizeAnchor>
  <cdr:relSizeAnchor xmlns:cdr="http://schemas.openxmlformats.org/drawingml/2006/chartDrawing">
    <cdr:from>
      <cdr:x>0.14815</cdr:x>
      <cdr:y>0.70968</cdr:y>
    </cdr:from>
    <cdr:to>
      <cdr:x>0.33704</cdr:x>
      <cdr:y>0.82581</cdr:y>
    </cdr:to>
    <cdr:sp macro="" textlink="">
      <cdr:nvSpPr>
        <cdr:cNvPr id="17" name="Left Arrow 16"/>
        <cdr:cNvSpPr/>
      </cdr:nvSpPr>
      <cdr:spPr>
        <a:xfrm xmlns:a="http://schemas.openxmlformats.org/drawingml/2006/main">
          <a:off x="1219200" y="3352800"/>
          <a:ext cx="1554480" cy="548640"/>
        </a:xfrm>
        <a:prstGeom xmlns:a="http://schemas.openxmlformats.org/drawingml/2006/main" prst="leftArrow">
          <a:avLst/>
        </a:prstGeom>
        <a:solidFill xmlns:a="http://schemas.openxmlformats.org/drawingml/2006/main">
          <a:srgbClr val="AABA0A"/>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r"/>
          <a:r>
            <a:rPr lang="en-US" sz="1600" dirty="0">
              <a:solidFill>
                <a:schemeClr val="tx1"/>
              </a:solidFill>
            </a:rPr>
            <a:t>Worsening</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6/24/2015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6/24/2015</a:t>
            </a:fld>
            <a:endParaRPr lang="en-US"/>
          </a:p>
        </p:txBody>
      </p:sp>
      <p:sp>
        <p:nvSpPr>
          <p:cNvPr id="4" name="Slide Image Placeholder 3"/>
          <p:cNvSpPr>
            <a:spLocks noGrp="1" noRot="1" noChangeAspect="1"/>
          </p:cNvSpPr>
          <p:nvPr>
            <p:ph type="sldImg" idx="2"/>
          </p:nvPr>
        </p:nvSpPr>
        <p:spPr>
          <a:xfrm>
            <a:off x="484632" y="696913"/>
            <a:ext cx="6047232" cy="4535424"/>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257800"/>
            <a:ext cx="5608320" cy="334137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ahrq.gov/research/findings/nhqrdr/"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ahrq.gov/research/findings/nhqrdr/2014chartbooks/"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ahrq.gov/workingforquality/index.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a:t>
            </a:fld>
            <a:endParaRPr lang="en-US"/>
          </a:p>
        </p:txBody>
      </p:sp>
    </p:spTree>
    <p:extLst>
      <p:ext uri="{BB962C8B-B14F-4D97-AF65-F5344CB8AC3E}">
        <p14:creationId xmlns:p14="http://schemas.microsoft.com/office/powerpoint/2010/main" val="2383030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10</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smtClean="0"/>
              <a:t>Key</a:t>
            </a:r>
            <a:r>
              <a:rPr lang="en-US" b="1" dirty="0"/>
              <a:t>:</a:t>
            </a:r>
            <a:r>
              <a:rPr lang="en-US" dirty="0"/>
              <a:t> n = number of measures.</a:t>
            </a:r>
          </a:p>
          <a:p>
            <a:r>
              <a:rPr lang="en-US" b="1" dirty="0" smtClean="0"/>
              <a:t>Note</a:t>
            </a:r>
            <a:r>
              <a:rPr lang="en-US" b="1" dirty="0"/>
              <a:t>: </a:t>
            </a:r>
            <a:r>
              <a:rPr lang="en-US" dirty="0"/>
              <a:t>For the majority of measures, trend data are available from 2001-2002 to 2012.</a:t>
            </a:r>
          </a:p>
          <a:p>
            <a:r>
              <a:rPr lang="en-US" dirty="0" smtClean="0"/>
              <a:t>For </a:t>
            </a:r>
            <a:r>
              <a:rPr lang="en-US" dirty="0"/>
              <a:t>each measure with at least four estimates over time, weighted log-linear regression is used to calculate average annual percentage change and to assess statistical significance</a:t>
            </a:r>
            <a:r>
              <a:rPr lang="en-US" dirty="0" smtClean="0"/>
              <a:t>. Measures </a:t>
            </a:r>
            <a:r>
              <a:rPr lang="en-US" dirty="0"/>
              <a:t>are aligned so that positive change indicates improved access to care</a:t>
            </a:r>
            <a:r>
              <a:rPr lang="en-US" dirty="0" smtClean="0"/>
              <a:t>. </a:t>
            </a:r>
            <a:endParaRPr lang="en-US" dirty="0"/>
          </a:p>
          <a:p>
            <a:pPr marL="640594" lvl="1" indent="-174708">
              <a:buFont typeface="Arial" panose="020B0604020202020204" pitchFamily="34" charset="0"/>
              <a:buChar char="•"/>
            </a:pPr>
            <a:r>
              <a:rPr lang="en-US" b="1" dirty="0"/>
              <a:t>Improving</a:t>
            </a:r>
            <a:r>
              <a:rPr lang="en-US" dirty="0"/>
              <a:t> = Rates of change are positive at 1% per year or greater and statistically significant.</a:t>
            </a:r>
          </a:p>
          <a:p>
            <a:pPr marL="640594" lvl="1" indent="-174708">
              <a:buFont typeface="Arial" panose="020B0604020202020204" pitchFamily="34" charset="0"/>
              <a:buChar char="•"/>
            </a:pPr>
            <a:r>
              <a:rPr lang="en-US" b="1" dirty="0"/>
              <a:t>No Change</a:t>
            </a:r>
            <a:r>
              <a:rPr lang="en-US" dirty="0"/>
              <a:t> = Rate of change is less than 1% per year or not statistically significant.</a:t>
            </a:r>
          </a:p>
          <a:p>
            <a:pPr marL="640594" lvl="1" indent="-174708">
              <a:buFont typeface="Arial" panose="020B0604020202020204" pitchFamily="34" charset="0"/>
              <a:buChar char="•"/>
            </a:pPr>
            <a:r>
              <a:rPr lang="en-US" b="1" dirty="0"/>
              <a:t>Worsening</a:t>
            </a:r>
            <a:r>
              <a:rPr lang="en-US" dirty="0"/>
              <a:t> = Rates of change are negative at -1% per year or greater and statistically significant</a:t>
            </a:r>
            <a:r>
              <a:rPr lang="en-US" dirty="0" smtClean="0"/>
              <a:t>.</a:t>
            </a:r>
          </a:p>
          <a:p>
            <a:pPr marL="640594" lvl="1"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smtClean="0"/>
              <a:t>About half of Healthy Living measures improved compared with 60% of all quality measures.</a:t>
            </a:r>
            <a:endParaRPr lang="en-US" dirty="0"/>
          </a:p>
          <a:p>
            <a:pPr marL="174708" indent="-174708">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11</a:t>
            </a:fld>
            <a:endParaRPr lang="en-US"/>
          </a:p>
        </p:txBody>
      </p:sp>
    </p:spTree>
    <p:extLst>
      <p:ext uri="{BB962C8B-B14F-4D97-AF65-F5344CB8AC3E}">
        <p14:creationId xmlns:p14="http://schemas.microsoft.com/office/powerpoint/2010/main" val="1761154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a:t>Key:</a:t>
            </a:r>
            <a:r>
              <a:rPr lang="en-US" dirty="0"/>
              <a:t> n = number of measures.</a:t>
            </a:r>
          </a:p>
          <a:p>
            <a:r>
              <a:rPr lang="en-US" b="1" dirty="0"/>
              <a:t>Note: </a:t>
            </a:r>
            <a:r>
              <a:rPr lang="en-US" dirty="0" smtClean="0"/>
              <a:t>Large red </a:t>
            </a:r>
            <a:r>
              <a:rPr lang="en-US" dirty="0"/>
              <a:t>diamonds indicate median values. For each measure with at least four estimates over time, weighted log-linear regression is used to calculate average annual percentage change</a:t>
            </a:r>
            <a:r>
              <a:rPr lang="en-US" dirty="0" smtClean="0"/>
              <a:t>. Measures </a:t>
            </a:r>
            <a:r>
              <a:rPr lang="en-US" dirty="0"/>
              <a:t>are aligned so that positive change indicates improved quality of </a:t>
            </a:r>
            <a:r>
              <a:rPr lang="en-US"/>
              <a:t>care</a:t>
            </a:r>
            <a:r>
              <a:rPr lang="en-US" smtClean="0"/>
              <a:t>. </a:t>
            </a:r>
            <a:endParaRPr lang="en-US" dirty="0" smtClean="0"/>
          </a:p>
          <a:p>
            <a:pPr marL="174708"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a:t>Median change in quality was </a:t>
            </a:r>
            <a:r>
              <a:rPr lang="en-US" dirty="0" smtClean="0"/>
              <a:t>1.1% </a:t>
            </a:r>
            <a:r>
              <a:rPr lang="en-US" dirty="0"/>
              <a:t>per year among measures of </a:t>
            </a:r>
            <a:r>
              <a:rPr lang="en-US" dirty="0" smtClean="0"/>
              <a:t>Healthy Living.</a:t>
            </a: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12</a:t>
            </a:fld>
            <a:endParaRPr lang="en-US"/>
          </a:p>
        </p:txBody>
      </p:sp>
    </p:spTree>
    <p:extLst>
      <p:ext uri="{BB962C8B-B14F-4D97-AF65-F5344CB8AC3E}">
        <p14:creationId xmlns:p14="http://schemas.microsoft.com/office/powerpoint/2010/main" val="2390649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13</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14</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15</a:t>
            </a:fld>
            <a:endParaRPr lang="en-US"/>
          </a:p>
        </p:txBody>
      </p:sp>
    </p:spTree>
    <p:extLst>
      <p:ext uri="{BB962C8B-B14F-4D97-AF65-F5344CB8AC3E}">
        <p14:creationId xmlns:p14="http://schemas.microsoft.com/office/powerpoint/2010/main" val="12746310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16</a:t>
            </a:fld>
            <a:endParaRPr lang="en-US"/>
          </a:p>
        </p:txBody>
      </p:sp>
    </p:spTree>
    <p:extLst>
      <p:ext uri="{BB962C8B-B14F-4D97-AF65-F5344CB8AC3E}">
        <p14:creationId xmlns:p14="http://schemas.microsoft.com/office/powerpoint/2010/main" val="1274631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17</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18</a:t>
            </a:fld>
            <a:endParaRPr lang="en-US"/>
          </a:p>
        </p:txBody>
      </p:sp>
    </p:spTree>
    <p:extLst>
      <p:ext uri="{BB962C8B-B14F-4D97-AF65-F5344CB8AC3E}">
        <p14:creationId xmlns:p14="http://schemas.microsoft.com/office/powerpoint/2010/main" val="2188060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19</a:t>
            </a:fld>
            <a:endParaRPr lang="en-US"/>
          </a:p>
        </p:txBody>
      </p:sp>
    </p:spTree>
    <p:extLst>
      <p:ext uri="{BB962C8B-B14F-4D97-AF65-F5344CB8AC3E}">
        <p14:creationId xmlns:p14="http://schemas.microsoft.com/office/powerpoint/2010/main" val="2188060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a:t>
            </a:fld>
            <a:endParaRPr lang="en-US"/>
          </a:p>
        </p:txBody>
      </p:sp>
    </p:spTree>
    <p:extLst>
      <p:ext uri="{BB962C8B-B14F-4D97-AF65-F5344CB8AC3E}">
        <p14:creationId xmlns:p14="http://schemas.microsoft.com/office/powerpoint/2010/main" val="1332896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Healthy Living </a:t>
            </a:r>
            <a:r>
              <a:rPr lang="en-US" dirty="0" err="1" smtClean="0"/>
              <a:t>chartbook</a:t>
            </a:r>
            <a:r>
              <a:rPr lang="en-US" dirty="0" smtClean="0"/>
              <a:t> is part of a family of documents and tools that support the National Healthcare Quality and Disparities Report (QDR</a:t>
            </a:r>
            <a:r>
              <a:rPr lang="en-US" dirty="0" smtClean="0"/>
              <a:t>). The </a:t>
            </a:r>
            <a:r>
              <a:rPr lang="en-US" dirty="0" smtClean="0"/>
              <a:t>QDR includes annual reports to Congress mandated in the Healthcare Research and Quality Act of 1999 (P.L. 106-129</a:t>
            </a:r>
            <a:r>
              <a:rPr lang="en-US" dirty="0" smtClean="0"/>
              <a:t>). These </a:t>
            </a:r>
            <a:r>
              <a:rPr lang="en-US" dirty="0" smtClean="0"/>
              <a:t>reports provide a comprehensive overview of the quality of health care received by the general U.S. population and disparities in care experienced by different racial, ethnic, and socioeconomic groups</a:t>
            </a:r>
            <a:r>
              <a:rPr lang="en-US" dirty="0" smtClean="0"/>
              <a:t>. The </a:t>
            </a:r>
            <a:r>
              <a:rPr lang="en-US" dirty="0" smtClean="0"/>
              <a:t>purpose of the reports is to assess the performance of our health system and to identify areas of strengths and weaknesses in the health care system along three main axes: access to health care, quality of health care, and priorities of the National Quality Strategy</a:t>
            </a:r>
            <a:r>
              <a:rPr lang="en-US"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a:t>
            </a:fld>
            <a:endParaRPr lang="en-US"/>
          </a:p>
        </p:txBody>
      </p:sp>
    </p:spTree>
    <p:extLst>
      <p:ext uri="{BB962C8B-B14F-4D97-AF65-F5344CB8AC3E}">
        <p14:creationId xmlns:p14="http://schemas.microsoft.com/office/powerpoint/2010/main" val="2288986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r>
              <a:rPr lang="en-US" dirty="0" smtClean="0"/>
              <a:t>The QDR is based on more than 250 measures of quality and disparities covering a broad array of health care services and settings</a:t>
            </a:r>
            <a:r>
              <a:rPr lang="en-US" dirty="0" smtClean="0"/>
              <a:t>. Data </a:t>
            </a:r>
            <a:r>
              <a:rPr lang="en-US" dirty="0" smtClean="0"/>
              <a:t>are generally available through 2012, although rates of </a:t>
            </a:r>
            <a:r>
              <a:rPr lang="en-US" dirty="0" err="1" smtClean="0"/>
              <a:t>uninsurance</a:t>
            </a:r>
            <a:r>
              <a:rPr lang="en-US" dirty="0" smtClean="0"/>
              <a:t> have been tracked through the first half of 2014. The QDR is produced with the help of an Interagency Work Group led by the Agency for Healthcare Research and Quality (AHRQ) and is submitted on behalf of the Secretary of Health and Human Services (HHS</a:t>
            </a:r>
            <a:r>
              <a:rPr lang="en-US" dirty="0" smtClean="0"/>
              <a:t>). </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4</a:t>
            </a:fld>
            <a:endParaRPr lang="en-US"/>
          </a:p>
        </p:txBody>
      </p:sp>
    </p:spTree>
    <p:extLst>
      <p:ext uri="{BB962C8B-B14F-4D97-AF65-F5344CB8AC3E}">
        <p14:creationId xmlns:p14="http://schemas.microsoft.com/office/powerpoint/2010/main" val="2288986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Beginning with this 2014 report, findings on health care quality and health care disparities are integrated into a single document</a:t>
            </a:r>
            <a:r>
              <a:rPr lang="en-US" dirty="0" smtClean="0"/>
              <a:t>. This </a:t>
            </a:r>
            <a:r>
              <a:rPr lang="en-US" dirty="0" smtClean="0"/>
              <a:t>new National Healthcare Quality and Disparities Report highlights the importance of examining quality and disparities together to gain a complete picture of health care</a:t>
            </a:r>
            <a:r>
              <a:rPr lang="en-US" dirty="0" smtClean="0"/>
              <a:t>. This </a:t>
            </a:r>
            <a:r>
              <a:rPr lang="en-US" dirty="0" smtClean="0"/>
              <a:t>document is also shorter and focuses on summarizing information over the many measures that are tracked.</a:t>
            </a:r>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5</a:t>
            </a:fld>
            <a:endParaRPr lang="en-US"/>
          </a:p>
        </p:txBody>
      </p:sp>
    </p:spTree>
    <p:extLst>
      <p:ext uri="{BB962C8B-B14F-4D97-AF65-F5344CB8AC3E}">
        <p14:creationId xmlns:p14="http://schemas.microsoft.com/office/powerpoint/2010/main" val="4208751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a:p>
        </p:txBody>
      </p:sp>
    </p:spTree>
    <p:extLst>
      <p:ext uri="{BB962C8B-B14F-4D97-AF65-F5344CB8AC3E}">
        <p14:creationId xmlns:p14="http://schemas.microsoft.com/office/powerpoint/2010/main" val="1786724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457200" y="5257800"/>
            <a:ext cx="6096000" cy="3581400"/>
          </a:xfrm>
        </p:spPr>
        <p:txBody>
          <a:bodyPr/>
          <a:lstStyle/>
          <a:p>
            <a:pPr marL="0" lvl="1"/>
            <a:r>
              <a:rPr lang="en-US" dirty="0" smtClean="0"/>
              <a:t>Information on individual measures will be available through </a:t>
            </a:r>
            <a:r>
              <a:rPr lang="en-US" dirty="0" err="1" smtClean="0"/>
              <a:t>chartbooks</a:t>
            </a:r>
            <a:r>
              <a:rPr lang="en-US" dirty="0" smtClean="0"/>
              <a:t> posted on the Web (</a:t>
            </a:r>
            <a:r>
              <a:rPr lang="en-US" u="sng" dirty="0" smtClean="0">
                <a:hlinkClick r:id=""/>
              </a:rPr>
              <a:t>http://www.ahrq.gov/research/findings/</a:t>
            </a:r>
            <a:r>
              <a:rPr lang="en-US" u="sng" dirty="0" smtClean="0">
                <a:hlinkClick r:id="rId3"/>
              </a:rPr>
              <a:t>nhqrdr/</a:t>
            </a:r>
            <a:r>
              <a:rPr lang="en-US" u="sng" dirty="0" smtClean="0">
                <a:hlinkClick r:id="rId4"/>
              </a:rPr>
              <a:t>2014chartbooks/</a:t>
            </a:r>
            <a:r>
              <a:rPr lang="en-US" dirty="0" smtClean="0"/>
              <a:t>).</a:t>
            </a:r>
          </a:p>
          <a:p>
            <a:endParaRPr lang="en-US" dirty="0" smtClean="0"/>
          </a:p>
          <a:p>
            <a:r>
              <a:rPr lang="en-US" dirty="0" smtClean="0"/>
              <a:t>The new QDR and supporting </a:t>
            </a:r>
            <a:r>
              <a:rPr lang="en-US" dirty="0" err="1" smtClean="0"/>
              <a:t>chartbooks</a:t>
            </a:r>
            <a:r>
              <a:rPr lang="en-US" dirty="0" smtClean="0"/>
              <a:t> are further integrated with the National Quality Strategy (NQS</a:t>
            </a:r>
            <a:r>
              <a:rPr lang="en-US" dirty="0" smtClean="0"/>
              <a:t>). The </a:t>
            </a:r>
            <a:r>
              <a:rPr lang="en-US" dirty="0" smtClean="0"/>
              <a:t>NQS has three overarching aims that build on the Institute for Healthcare Improvement's Triple Aim® and that support HHS’s delivery system reform initiatives to achieve better care, smarter spending, and healthier people through incentives, information, and the way care is delivered. These aims are used to guide and assess local, State, and national efforts to improve health and the quality of health care</a:t>
            </a:r>
            <a:r>
              <a:rPr lang="en-US" dirty="0" smtClean="0"/>
              <a:t>. </a:t>
            </a:r>
            <a:endParaRPr lang="en-US" dirty="0" smtClean="0"/>
          </a:p>
          <a:p>
            <a:endParaRPr lang="en-US" dirty="0" smtClean="0"/>
          </a:p>
          <a:p>
            <a:r>
              <a:rPr lang="en-US" dirty="0" smtClean="0"/>
              <a:t>To advance these aims, the NQS focuses on six priorities that address the most common health concerns that Americans face. Quality measures tracked in the QDR have been reorganized around these priorities and a </a:t>
            </a:r>
            <a:r>
              <a:rPr lang="en-US" dirty="0" err="1" smtClean="0"/>
              <a:t>chartbook</a:t>
            </a:r>
            <a:r>
              <a:rPr lang="en-US" dirty="0" smtClean="0"/>
              <a:t> will be released marking progress for each NQS priority. Healthy Living is one of these NQS priorities and the topic of this </a:t>
            </a:r>
            <a:r>
              <a:rPr lang="en-US" dirty="0" err="1" smtClean="0"/>
              <a:t>chartbook</a:t>
            </a:r>
            <a:r>
              <a:rPr lang="en-US" dirty="0" smtClean="0"/>
              <a:t>.</a:t>
            </a:r>
          </a:p>
          <a:p>
            <a:endParaRPr lang="en-US" dirty="0" smtClean="0"/>
          </a:p>
          <a:p>
            <a:r>
              <a:rPr lang="en-US" dirty="0" smtClean="0"/>
              <a:t>Priority populations are noted in the legislation that requires AHRQ to report on health care disparities (42 U.S.C. 299a-1(a)(6)). These populations consist of groups with unique health care needs or issues that require special focus, such as racial and ethnic minorities, low-income populations, and people with special health care needs. </a:t>
            </a:r>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7</a:t>
            </a:fld>
            <a:endParaRPr lang="en-US"/>
          </a:p>
        </p:txBody>
      </p:sp>
    </p:spTree>
    <p:extLst>
      <p:ext uri="{BB962C8B-B14F-4D97-AF65-F5344CB8AC3E}">
        <p14:creationId xmlns:p14="http://schemas.microsoft.com/office/powerpoint/2010/main" val="1468326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1"/>
            <a:ext cx="5608320" cy="3341370"/>
          </a:xfrm>
        </p:spPr>
        <p:txBody>
          <a:bodyPr/>
          <a:lstStyle/>
          <a:p>
            <a:r>
              <a:rPr lang="en-US" dirty="0" smtClean="0"/>
              <a:t>Healthy Living is one of the six national priorities identified by the National </a:t>
            </a:r>
            <a:r>
              <a:rPr lang="en-US" dirty="0"/>
              <a:t>Quality Strategy (</a:t>
            </a:r>
            <a:r>
              <a:rPr lang="en-US" dirty="0">
                <a:hlinkClick r:id="rId3"/>
              </a:rPr>
              <a:t>http://</a:t>
            </a:r>
            <a:r>
              <a:rPr lang="en-US" dirty="0" smtClean="0">
                <a:hlinkClick r:id="rId3"/>
              </a:rPr>
              <a:t>www.ahrq.gov/workingforquality/index.html</a:t>
            </a:r>
            <a:r>
              <a:rPr lang="en-US"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a:p>
        </p:txBody>
      </p:sp>
    </p:spTree>
    <p:extLst>
      <p:ext uri="{BB962C8B-B14F-4D97-AF65-F5344CB8AC3E}">
        <p14:creationId xmlns:p14="http://schemas.microsoft.com/office/powerpoint/2010/main" val="909043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p:txBody>
          <a:bodyPr/>
          <a:lstStyle/>
          <a:p>
            <a:r>
              <a:rPr lang="en-US" dirty="0"/>
              <a:t>The broad goal of promoting better health is one that is shared across the country, whether </a:t>
            </a:r>
            <a:r>
              <a:rPr lang="en-US" dirty="0" smtClean="0"/>
              <a:t>it is </a:t>
            </a:r>
            <a:r>
              <a:rPr lang="en-US" dirty="0"/>
              <a:t>promoting healthy behaviors, such as </a:t>
            </a:r>
            <a:r>
              <a:rPr lang="en-US" dirty="0" smtClean="0"/>
              <a:t>being tobacco free, </a:t>
            </a:r>
            <a:r>
              <a:rPr lang="en-US" dirty="0"/>
              <a:t>or fostering healthy environments that make it easier to exercise and get access to healthy </a:t>
            </a:r>
            <a:r>
              <a:rPr lang="en-US" dirty="0" smtClean="0"/>
              <a:t>food. Successful efforts </a:t>
            </a:r>
            <a:r>
              <a:rPr lang="en-US" dirty="0"/>
              <a:t>to improve these health factors rely on deploying evidence-based interventions through strong partnerships between local health care providers, public health professionals, and individuals.</a:t>
            </a:r>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437225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63117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0721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61503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45281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036700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02815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Tree>
    <p:extLst>
      <p:ext uri="{BB962C8B-B14F-4D97-AF65-F5344CB8AC3E}">
        <p14:creationId xmlns:p14="http://schemas.microsoft.com/office/powerpoint/2010/main" val="27183053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a:p>
        </p:txBody>
      </p:sp>
      <p:sp>
        <p:nvSpPr>
          <p:cNvPr id="12" name="Picture Placeholder 11"/>
          <p:cNvSpPr>
            <a:spLocks noGrp="1"/>
          </p:cNvSpPr>
          <p:nvPr>
            <p:ph type="pic" sz="quarter" idx="14"/>
          </p:nvPr>
        </p:nvSpPr>
        <p:spPr>
          <a:xfrm>
            <a:off x="457200" y="3276600"/>
            <a:ext cx="3200400" cy="1143000"/>
          </a:xfrm>
        </p:spPr>
        <p:txBody>
          <a:bodyPr/>
          <a:lstStyle/>
          <a:p>
            <a:endParaRPr lang="en-US"/>
          </a:p>
        </p:txBody>
      </p:sp>
      <p:sp>
        <p:nvSpPr>
          <p:cNvPr id="14" name="Picture Placeholder 13"/>
          <p:cNvSpPr>
            <a:spLocks noGrp="1"/>
          </p:cNvSpPr>
          <p:nvPr>
            <p:ph type="pic" sz="quarter" idx="15"/>
          </p:nvPr>
        </p:nvSpPr>
        <p:spPr>
          <a:xfrm>
            <a:off x="457200" y="5029200"/>
            <a:ext cx="3200400" cy="1143000"/>
          </a:xfrm>
        </p:spPr>
        <p:txBody>
          <a:bodyPr/>
          <a:lstStyle/>
          <a:p>
            <a:endParaRPr lang="en-US"/>
          </a:p>
        </p:txBody>
      </p:sp>
    </p:spTree>
    <p:extLst>
      <p:ext uri="{BB962C8B-B14F-4D97-AF65-F5344CB8AC3E}">
        <p14:creationId xmlns:p14="http://schemas.microsoft.com/office/powerpoint/2010/main" val="1091703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4"/>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dirty="0" smtClean="0"/>
              <a:t>Click to edit Master text styles</a:t>
            </a:r>
          </a:p>
          <a:p>
            <a:pPr lvl="4"/>
            <a:endParaRPr lang="en-US" dirty="0"/>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4"/>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4"/>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4"/>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4"/>
            <a:endParaRPr lang="en-US" dirty="0"/>
          </a:p>
        </p:txBody>
      </p:sp>
    </p:spTree>
    <p:extLst>
      <p:ext uri="{BB962C8B-B14F-4D97-AF65-F5344CB8AC3E}">
        <p14:creationId xmlns:p14="http://schemas.microsoft.com/office/powerpoint/2010/main" val="16291374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22768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Tree>
    <p:extLst>
      <p:ext uri="{BB962C8B-B14F-4D97-AF65-F5344CB8AC3E}">
        <p14:creationId xmlns:p14="http://schemas.microsoft.com/office/powerpoint/2010/main" val="1817404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43718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Tree>
    <p:extLst>
      <p:ext uri="{BB962C8B-B14F-4D97-AF65-F5344CB8AC3E}">
        <p14:creationId xmlns:p14="http://schemas.microsoft.com/office/powerpoint/2010/main" val="31666029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8FEDEFF1-E1CD-448D-9DFE-7FC3FE0F11BB}" type="datetimeFigureOut">
              <a:rPr lang="en-US" smtClean="0"/>
              <a:pPr/>
              <a:t>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2977F-0695-4C57-AF40-70739867F63D}"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1143000"/>
          </a:xfrm>
        </p:spPr>
        <p:txBody>
          <a:bodyPr>
            <a:normAutofit/>
          </a:bodyPr>
          <a:lstStyle>
            <a:lvl1pPr marL="0" indent="0" algn="ctr">
              <a:spcBef>
                <a:spcPts val="672"/>
              </a:spcBef>
              <a:buNone/>
              <a:defRPr sz="28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p>
          <a:p>
            <a:r>
              <a:rPr lang="en-US" dirty="0" smtClean="0"/>
              <a:t>Date</a:t>
            </a:r>
          </a:p>
          <a:p>
            <a:endParaRPr lang="en-US" dirty="0"/>
          </a:p>
        </p:txBody>
      </p:sp>
      <p:sp>
        <p:nvSpPr>
          <p:cNvPr id="4" name="TextBox 3"/>
          <p:cNvSpPr txBox="1"/>
          <p:nvPr userDrawn="1"/>
        </p:nvSpPr>
        <p:spPr>
          <a:xfrm>
            <a:off x="457200" y="6207897"/>
            <a:ext cx="8077200" cy="276999"/>
          </a:xfrm>
          <a:prstGeom prst="rect">
            <a:avLst/>
          </a:prstGeom>
          <a:noFill/>
        </p:spPr>
        <p:txBody>
          <a:bodyPr wrap="square" rtlCol="0">
            <a:spAutoFit/>
          </a:bodyPr>
          <a:lstStyle/>
          <a:p>
            <a:r>
              <a:rPr lang="en-US" sz="1200" dirty="0" smtClean="0"/>
              <a:t>This presentation contains notes. Select View, then Notes page to read them.</a:t>
            </a:r>
            <a:endParaRPr lang="en-US" sz="12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6/24/2015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6/24/2015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6/24/2015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507646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6/24/2015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6/24/2015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67109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Tree>
    <p:extLst>
      <p:ext uri="{BB962C8B-B14F-4D97-AF65-F5344CB8AC3E}">
        <p14:creationId xmlns:p14="http://schemas.microsoft.com/office/powerpoint/2010/main" val="2152200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5387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89923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6270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446430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image" Target="../media/image4.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image" Target="../media/image5.pn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theme" Target="../theme/theme3.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22"/>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23"/>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1831940223"/>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Lst>
  <p:hf hdr="0" ftr="0" dt="0"/>
  <p:txStyles>
    <p:titleStyle>
      <a:lvl1pPr algn="l" defTabSz="457200" rtl="0" eaLnBrk="1" latinLnBrk="0" hangingPunct="1">
        <a:spcBef>
          <a:spcPct val="0"/>
        </a:spcBef>
        <a:buNone/>
        <a:defRPr sz="3200" kern="1200">
          <a:solidFill>
            <a:srgbClr val="3B7B38"/>
          </a:solidFill>
          <a:latin typeface="Helvetica"/>
          <a:ea typeface="+mj-ea"/>
          <a:cs typeface="Helvetica"/>
        </a:defRPr>
      </a:lvl1pPr>
    </p:titleStyle>
    <p:bodyStyle>
      <a:lvl1pPr marL="342900" indent="-342900" algn="l" defTabSz="457200" rtl="0" eaLnBrk="1" latinLnBrk="0" hangingPunct="1">
        <a:lnSpc>
          <a:spcPct val="100000"/>
        </a:lnSpc>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DEFF1-E1CD-448D-9DFE-7FC3FE0F11BB}" type="datetimeFigureOut">
              <a:rPr lang="en-US" smtClean="0"/>
              <a:pPr/>
              <a:t>6/24/2015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1" r:id="rId3"/>
  </p:sldLayoutIdLst>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6/24/2015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hyperlink" Target="http://www.ahrq.gov/research/findings/nhqrdr/nhqdr14/intro.html" TargetMode="External"/><Relationship Id="rId2" Type="http://schemas.openxmlformats.org/officeDocument/2006/relationships/notesSlide" Target="../notesSlides/notesSlide10.xml"/><Relationship Id="rId1" Type="http://schemas.openxmlformats.org/officeDocument/2006/relationships/slideLayout" Target="../slideLayouts/slideLayout25.xml"/><Relationship Id="rId4" Type="http://schemas.openxmlformats.org/officeDocument/2006/relationships/hyperlink" Target="http://nhqrnet.ahrq.gov/inhqrdr/data/query" TargetMode="Externa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7.xml"/><Relationship Id="rId1" Type="http://schemas.openxmlformats.org/officeDocument/2006/relationships/slideLayout" Target="../slideLayouts/slideLayout25.xml"/><Relationship Id="rId4" Type="http://schemas.openxmlformats.org/officeDocument/2006/relationships/hyperlink" Target="http://www.ahrq.gov/research/findings/nhqrdr/2014chartbook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National Healthcare Quality and Disparities Report</a:t>
            </a:r>
            <a:endParaRPr lang="en-US" dirty="0"/>
          </a:p>
        </p:txBody>
      </p:sp>
      <p:sp>
        <p:nvSpPr>
          <p:cNvPr id="5" name="Content Placeholder 4"/>
          <p:cNvSpPr>
            <a:spLocks noGrp="1"/>
          </p:cNvSpPr>
          <p:nvPr>
            <p:ph type="subTitle" idx="1"/>
          </p:nvPr>
        </p:nvSpPr>
        <p:spPr/>
        <p:txBody>
          <a:bodyPr/>
          <a:lstStyle/>
          <a:p>
            <a:r>
              <a:rPr lang="en-US" dirty="0" err="1" smtClean="0"/>
              <a:t>Chartbook</a:t>
            </a:r>
            <a:r>
              <a:rPr lang="en-US" dirty="0" smtClean="0"/>
              <a:t> on Healthy Living</a:t>
            </a:r>
          </a:p>
          <a:p>
            <a:r>
              <a:rPr lang="en-US" dirty="0" smtClean="0"/>
              <a:t>June 2015</a:t>
            </a:r>
            <a:endParaRPr lang="en-US" dirty="0"/>
          </a:p>
        </p:txBody>
      </p:sp>
      <p:sp>
        <p:nvSpPr>
          <p:cNvPr id="6" name="TextBox 5"/>
          <p:cNvSpPr txBox="1"/>
          <p:nvPr/>
        </p:nvSpPr>
        <p:spPr>
          <a:xfrm>
            <a:off x="457200" y="6207897"/>
            <a:ext cx="8077200" cy="276999"/>
          </a:xfrm>
          <a:prstGeom prst="rect">
            <a:avLst/>
          </a:prstGeom>
          <a:noFill/>
        </p:spPr>
        <p:txBody>
          <a:bodyPr wrap="square" rtlCol="0">
            <a:spAutoFit/>
          </a:bodyPr>
          <a:lstStyle/>
          <a:p>
            <a:r>
              <a:rPr lang="en-US" sz="1200" dirty="0" smtClean="0"/>
              <a:t>This presentation contains notes. Select View, then Notes page to read them.</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Chartbook on Healthy Living</a:t>
            </a:r>
            <a:endParaRPr lang="en-US" dirty="0"/>
          </a:p>
        </p:txBody>
      </p:sp>
      <p:sp>
        <p:nvSpPr>
          <p:cNvPr id="5" name="Content Placeholder 4"/>
          <p:cNvSpPr>
            <a:spLocks noGrp="1"/>
          </p:cNvSpPr>
          <p:nvPr>
            <p:ph idx="1"/>
          </p:nvPr>
        </p:nvSpPr>
        <p:spPr>
          <a:xfrm>
            <a:off x="457200" y="1447800"/>
            <a:ext cx="8229600" cy="4678363"/>
          </a:xfrm>
        </p:spPr>
        <p:txBody>
          <a:bodyPr>
            <a:normAutofit lnSpcReduction="10000"/>
          </a:bodyPr>
          <a:lstStyle/>
          <a:p>
            <a:r>
              <a:rPr lang="en-US" dirty="0" smtClean="0"/>
              <a:t>This </a:t>
            </a:r>
            <a:r>
              <a:rPr lang="en-US" dirty="0" err="1" smtClean="0"/>
              <a:t>chartbook</a:t>
            </a:r>
            <a:r>
              <a:rPr lang="en-US" dirty="0" smtClean="0"/>
              <a:t> includes: </a:t>
            </a:r>
          </a:p>
          <a:p>
            <a:pPr lvl="1"/>
            <a:r>
              <a:rPr lang="en-US" dirty="0" smtClean="0"/>
              <a:t>Summary of trends across measures of Healthy Living from the QDR.</a:t>
            </a:r>
          </a:p>
          <a:p>
            <a:pPr lvl="1"/>
            <a:r>
              <a:rPr lang="en-US" dirty="0" smtClean="0"/>
              <a:t>Figures illustrating select measures of Healthy Living. </a:t>
            </a:r>
          </a:p>
          <a:p>
            <a:r>
              <a:rPr lang="en-US" dirty="0">
                <a:hlinkClick r:id="rId3"/>
              </a:rPr>
              <a:t>Introduction and Methods</a:t>
            </a:r>
            <a:r>
              <a:rPr lang="en-US" dirty="0"/>
              <a:t> contains information about methods used in the </a:t>
            </a:r>
            <a:r>
              <a:rPr lang="en-US" dirty="0" err="1"/>
              <a:t>chartbook</a:t>
            </a:r>
            <a:r>
              <a:rPr lang="en-US" dirty="0"/>
              <a:t>. </a:t>
            </a:r>
          </a:p>
          <a:p>
            <a:r>
              <a:rPr lang="en-US" dirty="0"/>
              <a:t>Appendixes include information about measures and data.</a:t>
            </a:r>
          </a:p>
          <a:p>
            <a:r>
              <a:rPr lang="en-US" dirty="0"/>
              <a:t>A Data Query tool (</a:t>
            </a:r>
            <a:r>
              <a:rPr lang="en-US" dirty="0">
                <a:hlinkClick r:id="rId4"/>
              </a:rPr>
              <a:t>http://nhqrnet.ahrq.gov/</a:t>
            </a:r>
          </a:p>
          <a:p>
            <a:pPr marL="341313" indent="0">
              <a:spcBef>
                <a:spcPts val="0"/>
              </a:spcBef>
              <a:buNone/>
            </a:pPr>
            <a:r>
              <a:rPr lang="en-US" dirty="0" err="1">
                <a:hlinkClick r:id="rId4"/>
              </a:rPr>
              <a:t>inhqrdr</a:t>
            </a:r>
            <a:r>
              <a:rPr lang="en-US" dirty="0">
                <a:hlinkClick r:id="rId4"/>
              </a:rPr>
              <a:t>/data/query</a:t>
            </a:r>
            <a:r>
              <a:rPr lang="en-US" dirty="0"/>
              <a:t>) provides access to all data tables. </a:t>
            </a:r>
          </a:p>
        </p:txBody>
      </p:sp>
    </p:spTree>
    <p:extLst>
      <p:ext uri="{BB962C8B-B14F-4D97-AF65-F5344CB8AC3E}">
        <p14:creationId xmlns:p14="http://schemas.microsoft.com/office/powerpoint/2010/main" val="211600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smtClean="0"/>
              <a:t>Summary of trends: Number </a:t>
            </a:r>
            <a:r>
              <a:rPr lang="en-US" sz="2000" b="1" dirty="0"/>
              <a:t>and </a:t>
            </a:r>
            <a:r>
              <a:rPr lang="en-US" sz="2000" b="1" dirty="0" smtClean="0"/>
              <a:t>percentage </a:t>
            </a:r>
            <a:r>
              <a:rPr lang="en-US" sz="2000" b="1" dirty="0"/>
              <a:t>of all quality measures that are improving, not changing, or worsening through 2012, overall and by NQS </a:t>
            </a:r>
            <a:r>
              <a:rPr lang="en-US" sz="2000" b="1" dirty="0" smtClean="0"/>
              <a:t>priority</a:t>
            </a:r>
            <a:endParaRPr lang="en-US" sz="2400" dirty="0"/>
          </a:p>
        </p:txBody>
      </p:sp>
      <p:graphicFrame>
        <p:nvGraphicFramePr>
          <p:cNvPr id="4" name="Object 3"/>
          <p:cNvGraphicFramePr>
            <a:graphicFrameLocks noGrp="1"/>
          </p:cNvGraphicFramePr>
          <p:nvPr>
            <p:ph idx="1"/>
            <p:extLst>
              <p:ext uri="{D42A27DB-BD31-4B8C-83A1-F6EECF244321}">
                <p14:modId xmlns:p14="http://schemas.microsoft.com/office/powerpoint/2010/main" val="89415509"/>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48019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Summary of trends: Average </a:t>
            </a:r>
            <a:r>
              <a:rPr lang="en-US" sz="2400" b="1" dirty="0"/>
              <a:t>annual rates of change of quality </a:t>
            </a:r>
            <a:r>
              <a:rPr lang="en-US" sz="2400" b="1" dirty="0" smtClean="0"/>
              <a:t>of </a:t>
            </a:r>
            <a:r>
              <a:rPr lang="en-US" sz="2400" b="1" dirty="0"/>
              <a:t>care measures through 2012, by National Quality Strategy </a:t>
            </a:r>
            <a:r>
              <a:rPr lang="en-US" sz="2400" b="1" dirty="0" smtClean="0"/>
              <a:t>priority</a:t>
            </a:r>
            <a:endParaRPr lang="en-US" sz="2400"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02334210"/>
              </p:ext>
            </p:extLst>
          </p:nvPr>
        </p:nvGraphicFramePr>
        <p:xfrm>
          <a:off x="457200" y="1600200"/>
          <a:ext cx="8229600" cy="4724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05222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Healthy Living Measures That Improved Quickly</a:t>
            </a:r>
            <a:endParaRPr lang="en-US" dirty="0"/>
          </a:p>
        </p:txBody>
      </p:sp>
      <p:sp>
        <p:nvSpPr>
          <p:cNvPr id="3" name="Content Placeholder 2"/>
          <p:cNvSpPr>
            <a:spLocks noGrp="1"/>
          </p:cNvSpPr>
          <p:nvPr>
            <p:ph idx="1"/>
          </p:nvPr>
        </p:nvSpPr>
        <p:spPr/>
        <p:txBody>
          <a:bodyPr>
            <a:normAutofit fontScale="92500"/>
          </a:bodyPr>
          <a:lstStyle/>
          <a:p>
            <a:r>
              <a:rPr lang="en-US" dirty="0" smtClean="0"/>
              <a:t>Four Healthy Living measures improved quickly, defined as an average annual rate of change greater than 10% per year:</a:t>
            </a:r>
          </a:p>
          <a:p>
            <a:pPr lvl="1"/>
            <a:r>
              <a:rPr lang="en-US" dirty="0" smtClean="0"/>
              <a:t>Adolescents ages 16-17 years who received 1 or more doses of tetanus-diphtheria-</a:t>
            </a:r>
            <a:r>
              <a:rPr lang="en-US" dirty="0" err="1" smtClean="0"/>
              <a:t>acellular</a:t>
            </a:r>
            <a:r>
              <a:rPr lang="en-US" dirty="0" smtClean="0"/>
              <a:t> pertussis vaccine</a:t>
            </a:r>
          </a:p>
          <a:p>
            <a:pPr lvl="1"/>
            <a:r>
              <a:rPr lang="en-US" dirty="0" smtClean="0"/>
              <a:t>Adolescents ages 13-15 years who received 1 or more doses of tetanus-diphtheria-</a:t>
            </a:r>
            <a:r>
              <a:rPr lang="en-US" dirty="0" err="1" smtClean="0"/>
              <a:t>acellular</a:t>
            </a:r>
            <a:r>
              <a:rPr lang="en-US" dirty="0" smtClean="0"/>
              <a:t> pertussis vaccine</a:t>
            </a:r>
          </a:p>
          <a:p>
            <a:pPr lvl="1"/>
            <a:r>
              <a:rPr lang="en-US" dirty="0" smtClean="0"/>
              <a:t>Adolescents ages 16-17 years who received 1 or more doses of meningococcal conjugate vaccine</a:t>
            </a:r>
          </a:p>
          <a:p>
            <a:pPr lvl="1"/>
            <a:r>
              <a:rPr lang="en-US" dirty="0" smtClean="0"/>
              <a:t>Adolescents ages 13-15 years who received 1 or more doses of meningococcal conjugate vaccine</a:t>
            </a:r>
          </a:p>
          <a:p>
            <a:pPr lvl="1"/>
            <a:endParaRPr lang="en-US" dirty="0" smtClean="0"/>
          </a:p>
          <a:p>
            <a:endParaRPr lang="en-US" dirty="0"/>
          </a:p>
        </p:txBody>
      </p:sp>
    </p:spTree>
    <p:extLst>
      <p:ext uri="{BB962C8B-B14F-4D97-AF65-F5344CB8AC3E}">
        <p14:creationId xmlns:p14="http://schemas.microsoft.com/office/powerpoint/2010/main" val="3478448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Healthy Living Measures That Showed Worsening Quality</a:t>
            </a:r>
            <a:endParaRPr lang="en-US" dirty="0"/>
          </a:p>
        </p:txBody>
      </p:sp>
      <p:sp>
        <p:nvSpPr>
          <p:cNvPr id="3" name="Content Placeholder 2"/>
          <p:cNvSpPr>
            <a:spLocks noGrp="1"/>
          </p:cNvSpPr>
          <p:nvPr>
            <p:ph idx="1"/>
          </p:nvPr>
        </p:nvSpPr>
        <p:spPr/>
        <p:txBody>
          <a:bodyPr/>
          <a:lstStyle/>
          <a:p>
            <a:r>
              <a:rPr lang="en-US" dirty="0" smtClean="0"/>
              <a:t>Four Healthy Living measures showed worsening quality:</a:t>
            </a:r>
          </a:p>
          <a:p>
            <a:pPr lvl="1"/>
            <a:r>
              <a:rPr lang="en-US" dirty="0" smtClean="0"/>
              <a:t>Maternal deaths per 100,000 live births</a:t>
            </a:r>
          </a:p>
          <a:p>
            <a:pPr lvl="1"/>
            <a:r>
              <a:rPr lang="en-US" dirty="0" smtClean="0"/>
              <a:t>Children ages 19-35 months who received 3 or more doses of </a:t>
            </a:r>
            <a:r>
              <a:rPr lang="en-US" i="1" dirty="0" smtClean="0"/>
              <a:t>Haemophilus </a:t>
            </a:r>
            <a:r>
              <a:rPr lang="en-US" i="1" dirty="0" err="1" smtClean="0"/>
              <a:t>influenzae</a:t>
            </a:r>
            <a:r>
              <a:rPr lang="en-US" i="1" dirty="0" smtClean="0"/>
              <a:t> </a:t>
            </a:r>
            <a:r>
              <a:rPr lang="en-US" dirty="0" smtClean="0"/>
              <a:t>type B vaccine</a:t>
            </a:r>
          </a:p>
          <a:p>
            <a:pPr lvl="1"/>
            <a:r>
              <a:rPr lang="en-US" dirty="0" smtClean="0"/>
              <a:t>Women ages 21-65 years who received a Pap smear in the last 3 years</a:t>
            </a:r>
          </a:p>
          <a:p>
            <a:pPr lvl="1"/>
            <a:r>
              <a:rPr lang="en-US" dirty="0" smtClean="0"/>
              <a:t>Women ages 50-74 years who received a mammogram in the last 2 years</a:t>
            </a:r>
          </a:p>
          <a:p>
            <a:pPr lvl="1"/>
            <a:endParaRPr lang="en-US" dirty="0" smtClean="0"/>
          </a:p>
          <a:p>
            <a:endParaRPr lang="en-US" dirty="0"/>
          </a:p>
        </p:txBody>
      </p:sp>
    </p:spTree>
    <p:extLst>
      <p:ext uri="{BB962C8B-B14F-4D97-AF65-F5344CB8AC3E}">
        <p14:creationId xmlns:p14="http://schemas.microsoft.com/office/powerpoint/2010/main" val="657488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Healthy Living Measures With Elimination of Disparities</a:t>
            </a:r>
            <a:endParaRPr lang="en-US" dirty="0"/>
          </a:p>
        </p:txBody>
      </p:sp>
      <p:sp>
        <p:nvSpPr>
          <p:cNvPr id="3" name="Content Placeholder 2"/>
          <p:cNvSpPr>
            <a:spLocks noGrp="1"/>
          </p:cNvSpPr>
          <p:nvPr>
            <p:ph idx="1"/>
          </p:nvPr>
        </p:nvSpPr>
        <p:spPr/>
        <p:txBody>
          <a:bodyPr>
            <a:normAutofit lnSpcReduction="10000"/>
          </a:bodyPr>
          <a:lstStyle/>
          <a:p>
            <a:r>
              <a:rPr lang="en-US" dirty="0" smtClean="0"/>
              <a:t>Five Healthy Living measures showed elimination of disparities for different groups:</a:t>
            </a:r>
          </a:p>
          <a:p>
            <a:pPr lvl="1"/>
            <a:r>
              <a:rPr lang="en-US" dirty="0" smtClean="0"/>
              <a:t>Children ages 19-35 months who received 1 or more doses of measles-mumps-rubella vaccine</a:t>
            </a:r>
          </a:p>
          <a:p>
            <a:pPr lvl="1"/>
            <a:r>
              <a:rPr lang="en-US" dirty="0" smtClean="0"/>
              <a:t>Adults age 65 years and over who received an influenza vaccination in the last 12 months </a:t>
            </a:r>
          </a:p>
          <a:p>
            <a:pPr lvl="1"/>
            <a:r>
              <a:rPr lang="en-US" dirty="0" smtClean="0"/>
              <a:t>Children ages 19-35 months who received 3 or more doses of hepatitis B vaccine</a:t>
            </a:r>
          </a:p>
          <a:p>
            <a:pPr lvl="1"/>
            <a:r>
              <a:rPr lang="en-US" dirty="0" smtClean="0"/>
              <a:t>Adults with obesity who ever received advice from a health professional about eating fewer high-fat foods</a:t>
            </a:r>
          </a:p>
          <a:p>
            <a:pPr lvl="1"/>
            <a:r>
              <a:rPr lang="en-US" dirty="0" smtClean="0"/>
              <a:t>Adolescent females ages 13-15 years who received 3 or more doses of human papillomavirus vaccine</a:t>
            </a:r>
          </a:p>
        </p:txBody>
      </p:sp>
    </p:spTree>
    <p:extLst>
      <p:ext uri="{BB962C8B-B14F-4D97-AF65-F5344CB8AC3E}">
        <p14:creationId xmlns:p14="http://schemas.microsoft.com/office/powerpoint/2010/main" val="2317572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Healthy Living Measures With Widening of Disparities</a:t>
            </a:r>
            <a:endParaRPr lang="en-US" dirty="0"/>
          </a:p>
        </p:txBody>
      </p:sp>
      <p:sp>
        <p:nvSpPr>
          <p:cNvPr id="3" name="Content Placeholder 2"/>
          <p:cNvSpPr>
            <a:spLocks noGrp="1"/>
          </p:cNvSpPr>
          <p:nvPr>
            <p:ph idx="1"/>
          </p:nvPr>
        </p:nvSpPr>
        <p:spPr/>
        <p:txBody>
          <a:bodyPr/>
          <a:lstStyle/>
          <a:p>
            <a:r>
              <a:rPr lang="en-US" dirty="0" smtClean="0"/>
              <a:t>Two Healthy Living measures showed widening of Black-White disparities:</a:t>
            </a:r>
          </a:p>
          <a:p>
            <a:pPr lvl="1"/>
            <a:r>
              <a:rPr lang="en-US" dirty="0" smtClean="0"/>
              <a:t>Adult current smokers with a checkup in the past year who received advice in the last 12 months to quit smoking</a:t>
            </a:r>
          </a:p>
          <a:p>
            <a:pPr lvl="1"/>
            <a:r>
              <a:rPr lang="en-US" dirty="0" smtClean="0"/>
              <a:t>Breast cancer diagnosed at advanced stage per 100,000 women age 40 years and over</a:t>
            </a:r>
            <a:endParaRPr lang="en-US" dirty="0"/>
          </a:p>
        </p:txBody>
      </p:sp>
    </p:spTree>
    <p:extLst>
      <p:ext uri="{BB962C8B-B14F-4D97-AF65-F5344CB8AC3E}">
        <p14:creationId xmlns:p14="http://schemas.microsoft.com/office/powerpoint/2010/main" val="263248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Measures of Healthy Living</a:t>
            </a:r>
            <a:endParaRPr lang="en-US" dirty="0"/>
          </a:p>
        </p:txBody>
      </p:sp>
      <p:sp>
        <p:nvSpPr>
          <p:cNvPr id="5" name="Content Placeholder 4"/>
          <p:cNvSpPr>
            <a:spLocks noGrp="1"/>
          </p:cNvSpPr>
          <p:nvPr>
            <p:ph idx="1"/>
          </p:nvPr>
        </p:nvSpPr>
        <p:spPr/>
        <p:txBody>
          <a:bodyPr/>
          <a:lstStyle/>
          <a:p>
            <a:r>
              <a:rPr lang="en-US" dirty="0" smtClean="0"/>
              <a:t>This </a:t>
            </a:r>
            <a:r>
              <a:rPr lang="en-US" dirty="0" err="1" smtClean="0"/>
              <a:t>chartbook</a:t>
            </a:r>
            <a:r>
              <a:rPr lang="en-US" dirty="0" smtClean="0"/>
              <a:t> tracks measures of Healthy Living through 2012 and 2013, overall and for populations defined by age, race, ethnicity, income, education, insurance, and number of chronic conditions.</a:t>
            </a:r>
          </a:p>
          <a:p>
            <a:r>
              <a:rPr lang="en-US" dirty="0" smtClean="0"/>
              <a:t>Measures of Healthy Living include: </a:t>
            </a:r>
          </a:p>
          <a:p>
            <a:pPr lvl="1"/>
            <a:r>
              <a:rPr lang="en-US" dirty="0" smtClean="0"/>
              <a:t>Receipt of processes that reflect high-quality preventive and supportive care</a:t>
            </a:r>
          </a:p>
          <a:p>
            <a:pPr lvl="1"/>
            <a:r>
              <a:rPr lang="en-US" dirty="0" smtClean="0"/>
              <a:t>Outcomes related in part to receipt of high-quality preventive and supportive care</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2193620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Services That Promote Healthy Living</a:t>
            </a:r>
            <a:endParaRPr lang="en-US" dirty="0"/>
          </a:p>
        </p:txBody>
      </p:sp>
      <p:sp>
        <p:nvSpPr>
          <p:cNvPr id="3" name="Content Placeholder 2"/>
          <p:cNvSpPr>
            <a:spLocks noGrp="1"/>
          </p:cNvSpPr>
          <p:nvPr>
            <p:ph idx="1"/>
          </p:nvPr>
        </p:nvSpPr>
        <p:spPr>
          <a:xfrm>
            <a:off x="457200" y="1524000"/>
            <a:ext cx="8229600" cy="4602163"/>
          </a:xfrm>
        </p:spPr>
        <p:txBody>
          <a:bodyPr>
            <a:normAutofit/>
          </a:bodyPr>
          <a:lstStyle/>
          <a:p>
            <a:r>
              <a:rPr lang="en-US" dirty="0" smtClean="0"/>
              <a:t>Much valuable health care is delivered to prevent disease, disability, and discomfort rather than to treat specific clinical conditions. </a:t>
            </a:r>
          </a:p>
          <a:p>
            <a:r>
              <a:rPr lang="en-US" dirty="0" smtClean="0"/>
              <a:t>These services improve health and quality of life and are often better characterized by stage over a lifespan rather than by organ system. </a:t>
            </a:r>
          </a:p>
        </p:txBody>
      </p:sp>
    </p:spTree>
    <p:extLst>
      <p:ext uri="{BB962C8B-B14F-4D97-AF65-F5344CB8AC3E}">
        <p14:creationId xmlns:p14="http://schemas.microsoft.com/office/powerpoint/2010/main" val="2194405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Services Covered in This Chartbook</a:t>
            </a:r>
            <a:endParaRPr lang="en-US" dirty="0"/>
          </a:p>
        </p:txBody>
      </p:sp>
      <p:sp>
        <p:nvSpPr>
          <p:cNvPr id="3" name="Content Placeholder 2"/>
          <p:cNvSpPr>
            <a:spLocks noGrp="1"/>
          </p:cNvSpPr>
          <p:nvPr>
            <p:ph idx="1"/>
          </p:nvPr>
        </p:nvSpPr>
        <p:spPr/>
        <p:txBody>
          <a:bodyPr/>
          <a:lstStyle/>
          <a:p>
            <a:r>
              <a:rPr lang="en-US" dirty="0" smtClean="0"/>
              <a:t>This </a:t>
            </a:r>
            <a:r>
              <a:rPr lang="en-US" dirty="0" err="1" smtClean="0"/>
              <a:t>chartbook</a:t>
            </a:r>
            <a:r>
              <a:rPr lang="en-US" dirty="0" smtClean="0"/>
              <a:t> is organized around five types of health care services that support healthy living but typically cut across clinical conditions:</a:t>
            </a:r>
          </a:p>
          <a:p>
            <a:pPr lvl="1"/>
            <a:r>
              <a:rPr lang="en-US" dirty="0" smtClean="0"/>
              <a:t>Maternal and Child Health Care</a:t>
            </a:r>
          </a:p>
          <a:p>
            <a:pPr lvl="1"/>
            <a:r>
              <a:rPr lang="en-US" dirty="0" smtClean="0"/>
              <a:t>Lifestyle Modification </a:t>
            </a:r>
          </a:p>
          <a:p>
            <a:pPr lvl="1"/>
            <a:r>
              <a:rPr lang="en-US" dirty="0" smtClean="0"/>
              <a:t>Clinical Preventive Services</a:t>
            </a:r>
          </a:p>
          <a:p>
            <a:pPr lvl="1"/>
            <a:r>
              <a:rPr lang="en-US" dirty="0" smtClean="0"/>
              <a:t>Rehabilitation</a:t>
            </a:r>
          </a:p>
          <a:p>
            <a:pPr lvl="1"/>
            <a:r>
              <a:rPr lang="en-US" dirty="0" smtClean="0"/>
              <a:t>Supportive and Palliative Care</a:t>
            </a:r>
          </a:p>
        </p:txBody>
      </p:sp>
    </p:spTree>
    <p:extLst>
      <p:ext uri="{BB962C8B-B14F-4D97-AF65-F5344CB8AC3E}">
        <p14:creationId xmlns:p14="http://schemas.microsoft.com/office/powerpoint/2010/main" val="3831663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Organization of the </a:t>
            </a:r>
            <a:r>
              <a:rPr lang="en-US" dirty="0" err="1" smtClean="0"/>
              <a:t>Chartbook</a:t>
            </a:r>
            <a:r>
              <a:rPr lang="en-US" dirty="0" smtClean="0"/>
              <a:t> on Healthy Living</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Part of a series related to the National Healthcare Quality and Disparities Report (QDR).</a:t>
            </a:r>
          </a:p>
          <a:p>
            <a:r>
              <a:rPr lang="en-US" dirty="0" smtClean="0"/>
              <a:t>Contents:</a:t>
            </a:r>
          </a:p>
          <a:p>
            <a:pPr lvl="1"/>
            <a:r>
              <a:rPr lang="en-US" dirty="0" smtClean="0"/>
              <a:t>Overview of the QDR</a:t>
            </a:r>
          </a:p>
          <a:p>
            <a:pPr lvl="1"/>
            <a:r>
              <a:rPr lang="en-US" dirty="0" smtClean="0"/>
              <a:t>Overview of Healthy Living, one of the priorities of the National Quality Strategy</a:t>
            </a:r>
          </a:p>
          <a:p>
            <a:pPr lvl="1"/>
            <a:r>
              <a:rPr lang="en-US" dirty="0" smtClean="0"/>
              <a:t>Summary of trends and disparities in Healthy Living from the QDR</a:t>
            </a:r>
          </a:p>
          <a:p>
            <a:pPr lvl="1"/>
            <a:r>
              <a:rPr lang="en-US" dirty="0" smtClean="0"/>
              <a:t>Tracking of individual measures of Healthy Living:</a:t>
            </a:r>
          </a:p>
          <a:p>
            <a:pPr lvl="2"/>
            <a:r>
              <a:rPr lang="en-US" dirty="0"/>
              <a:t>Maternal and Child Health Care</a:t>
            </a:r>
          </a:p>
          <a:p>
            <a:pPr lvl="2"/>
            <a:r>
              <a:rPr lang="en-US" dirty="0"/>
              <a:t>Lifestyle Modification </a:t>
            </a:r>
          </a:p>
          <a:p>
            <a:pPr lvl="2"/>
            <a:r>
              <a:rPr lang="en-US" dirty="0"/>
              <a:t>Clinical Preventive Services</a:t>
            </a:r>
          </a:p>
          <a:p>
            <a:pPr lvl="2"/>
            <a:r>
              <a:rPr lang="en-US" dirty="0" smtClean="0"/>
              <a:t>Functional Status Preservation and Rehabilitation</a:t>
            </a:r>
            <a:endParaRPr lang="en-US" dirty="0"/>
          </a:p>
          <a:p>
            <a:pPr lvl="2"/>
            <a:r>
              <a:rPr lang="en-US" dirty="0"/>
              <a:t>Supportive </a:t>
            </a:r>
            <a:r>
              <a:rPr lang="en-US" dirty="0" smtClean="0"/>
              <a:t>and Palliative Care</a:t>
            </a:r>
            <a:endParaRPr lang="en-US" dirty="0"/>
          </a:p>
          <a:p>
            <a:pPr lvl="2"/>
            <a:endParaRPr lang="en-US" dirty="0" smtClean="0"/>
          </a:p>
          <a:p>
            <a:pPr lvl="1"/>
            <a:endParaRPr lang="en-US" dirty="0"/>
          </a:p>
        </p:txBody>
      </p:sp>
    </p:spTree>
    <p:extLst>
      <p:ext uri="{BB962C8B-B14F-4D97-AF65-F5344CB8AC3E}">
        <p14:creationId xmlns:p14="http://schemas.microsoft.com/office/powerpoint/2010/main" val="780343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Annual report </a:t>
            </a:r>
            <a:r>
              <a:rPr lang="en-US" dirty="0"/>
              <a:t>to Congress mandated in the Healthcare Research and Quality Act of 1999 (P.L. 106-129</a:t>
            </a:r>
            <a:r>
              <a:rPr lang="en-US" dirty="0" smtClean="0"/>
              <a:t>)</a:t>
            </a:r>
          </a:p>
          <a:p>
            <a:r>
              <a:rPr lang="en-US" dirty="0" smtClean="0"/>
              <a:t>Provides </a:t>
            </a:r>
            <a:r>
              <a:rPr lang="en-US" dirty="0"/>
              <a:t>a comprehensive overview </a:t>
            </a:r>
            <a:r>
              <a:rPr lang="en-US" dirty="0" smtClean="0"/>
              <a:t>of: </a:t>
            </a:r>
          </a:p>
          <a:p>
            <a:pPr lvl="1"/>
            <a:r>
              <a:rPr lang="en-US" dirty="0"/>
              <a:t>Q</a:t>
            </a:r>
            <a:r>
              <a:rPr lang="en-US" dirty="0" smtClean="0"/>
              <a:t>uality </a:t>
            </a:r>
            <a:r>
              <a:rPr lang="en-US" dirty="0"/>
              <a:t>of health care received by the general U.S. </a:t>
            </a:r>
            <a:r>
              <a:rPr lang="en-US" dirty="0" smtClean="0"/>
              <a:t>population</a:t>
            </a:r>
          </a:p>
          <a:p>
            <a:pPr lvl="1"/>
            <a:r>
              <a:rPr lang="en-US" dirty="0"/>
              <a:t>D</a:t>
            </a:r>
            <a:r>
              <a:rPr lang="en-US" dirty="0" smtClean="0"/>
              <a:t>isparities </a:t>
            </a:r>
            <a:r>
              <a:rPr lang="en-US" dirty="0"/>
              <a:t>in care experienced by different racial, ethnic, and socioeconomic </a:t>
            </a:r>
            <a:r>
              <a:rPr lang="en-US" dirty="0" smtClean="0"/>
              <a:t>groups</a:t>
            </a:r>
          </a:p>
          <a:p>
            <a:r>
              <a:rPr lang="en-US" dirty="0" smtClean="0"/>
              <a:t>Assesses </a:t>
            </a:r>
            <a:r>
              <a:rPr lang="en-US" dirty="0"/>
              <a:t>the performance of our health system and </a:t>
            </a:r>
            <a:r>
              <a:rPr lang="en-US" dirty="0" smtClean="0"/>
              <a:t>identifies </a:t>
            </a:r>
            <a:r>
              <a:rPr lang="en-US" dirty="0"/>
              <a:t>areas of strengths and weaknesses </a:t>
            </a:r>
            <a:r>
              <a:rPr lang="en-US" dirty="0" smtClean="0"/>
              <a:t>along </a:t>
            </a:r>
            <a:r>
              <a:rPr lang="en-US" dirty="0"/>
              <a:t>three main axes: </a:t>
            </a:r>
            <a:endParaRPr lang="en-US" dirty="0" smtClean="0"/>
          </a:p>
          <a:p>
            <a:pPr lvl="1"/>
            <a:r>
              <a:rPr lang="en-US" dirty="0" smtClean="0"/>
              <a:t>Access </a:t>
            </a:r>
            <a:r>
              <a:rPr lang="en-US" dirty="0"/>
              <a:t>to health </a:t>
            </a:r>
            <a:r>
              <a:rPr lang="en-US" dirty="0" smtClean="0"/>
              <a:t>care</a:t>
            </a:r>
          </a:p>
          <a:p>
            <a:pPr lvl="1"/>
            <a:r>
              <a:rPr lang="en-US" dirty="0"/>
              <a:t>Q</a:t>
            </a:r>
            <a:r>
              <a:rPr lang="en-US" dirty="0" smtClean="0"/>
              <a:t>uality </a:t>
            </a:r>
            <a:r>
              <a:rPr lang="en-US" dirty="0"/>
              <a:t>of health </a:t>
            </a:r>
            <a:r>
              <a:rPr lang="en-US" dirty="0" smtClean="0"/>
              <a:t>care</a:t>
            </a:r>
          </a:p>
          <a:p>
            <a:pPr lvl="1"/>
            <a:r>
              <a:rPr lang="en-US" dirty="0"/>
              <a:t>P</a:t>
            </a:r>
            <a:r>
              <a:rPr lang="en-US" dirty="0" smtClean="0"/>
              <a:t>riorities </a:t>
            </a:r>
            <a:r>
              <a:rPr lang="en-US" dirty="0"/>
              <a:t>of the National Quality </a:t>
            </a:r>
            <a:r>
              <a:rPr lang="en-US" dirty="0" smtClean="0"/>
              <a:t>Strategy</a:t>
            </a:r>
          </a:p>
          <a:p>
            <a:endParaRPr lang="en-US" dirty="0"/>
          </a:p>
        </p:txBody>
      </p:sp>
    </p:spTree>
    <p:extLst>
      <p:ext uri="{BB962C8B-B14F-4D97-AF65-F5344CB8AC3E}">
        <p14:creationId xmlns:p14="http://schemas.microsoft.com/office/powerpoint/2010/main" val="1615969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p:txBody>
          <a:bodyPr>
            <a:normAutofit/>
          </a:bodyPr>
          <a:lstStyle/>
          <a:p>
            <a:r>
              <a:rPr lang="en-US" dirty="0" smtClean="0"/>
              <a:t>Based </a:t>
            </a:r>
            <a:r>
              <a:rPr lang="en-US" dirty="0"/>
              <a:t>on more than 250 measures of quality and disparities covering a broad array of health care services and </a:t>
            </a:r>
            <a:r>
              <a:rPr lang="en-US" dirty="0" smtClean="0"/>
              <a:t>settings</a:t>
            </a:r>
          </a:p>
          <a:p>
            <a:r>
              <a:rPr lang="en-US" dirty="0" smtClean="0"/>
              <a:t>Data generally </a:t>
            </a:r>
            <a:r>
              <a:rPr lang="en-US" dirty="0"/>
              <a:t>available through </a:t>
            </a:r>
            <a:r>
              <a:rPr lang="en-US" dirty="0" smtClean="0"/>
              <a:t>2012</a:t>
            </a:r>
          </a:p>
          <a:p>
            <a:r>
              <a:rPr lang="en-US" dirty="0" smtClean="0"/>
              <a:t>Produced </a:t>
            </a:r>
            <a:r>
              <a:rPr lang="en-US" dirty="0"/>
              <a:t>with the help of an Interagency Work Group led by the Agency for Healthcare Research and </a:t>
            </a:r>
            <a:r>
              <a:rPr lang="en-US" dirty="0" smtClean="0"/>
              <a:t>Quality </a:t>
            </a:r>
            <a:r>
              <a:rPr lang="en-US" dirty="0"/>
              <a:t>and submitted on behalf of the Secretary of Health and Human </a:t>
            </a:r>
            <a:r>
              <a:rPr lang="en-US" dirty="0" smtClean="0"/>
              <a:t>Services </a:t>
            </a:r>
            <a:endParaRPr lang="en-US" dirty="0"/>
          </a:p>
          <a:p>
            <a:endParaRPr lang="en-US" dirty="0"/>
          </a:p>
        </p:txBody>
      </p:sp>
    </p:spTree>
    <p:extLst>
      <p:ext uri="{BB962C8B-B14F-4D97-AF65-F5344CB8AC3E}">
        <p14:creationId xmlns:p14="http://schemas.microsoft.com/office/powerpoint/2010/main" val="3461959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Changes for 2014</a:t>
            </a:r>
            <a:endParaRPr lang="en-US" dirty="0"/>
          </a:p>
        </p:txBody>
      </p:sp>
      <p:sp>
        <p:nvSpPr>
          <p:cNvPr id="3" name="Content Placeholder 2"/>
          <p:cNvSpPr>
            <a:spLocks noGrp="1"/>
          </p:cNvSpPr>
          <p:nvPr>
            <p:ph idx="1"/>
          </p:nvPr>
        </p:nvSpPr>
        <p:spPr>
          <a:xfrm>
            <a:off x="381000" y="1600200"/>
            <a:ext cx="8458200" cy="4525963"/>
          </a:xfrm>
        </p:spPr>
        <p:txBody>
          <a:bodyPr/>
          <a:lstStyle/>
          <a:p>
            <a:r>
              <a:rPr lang="en-US" dirty="0" smtClean="0"/>
              <a:t>New National Healthcare Quality and Disparities Report (QDR)</a:t>
            </a:r>
          </a:p>
          <a:p>
            <a:pPr lvl="1"/>
            <a:r>
              <a:rPr lang="en-US" dirty="0" smtClean="0"/>
              <a:t>Integrates findings on health care quality and health care disparities into a single document to highlight the importance of examining quality and disparities together</a:t>
            </a:r>
          </a:p>
          <a:p>
            <a:pPr lvl="1"/>
            <a:r>
              <a:rPr lang="en-US" dirty="0" smtClean="0"/>
              <a:t>Focuses on summarizing information over the many measures that are tracked</a:t>
            </a:r>
          </a:p>
        </p:txBody>
      </p:sp>
    </p:spTree>
    <p:extLst>
      <p:ext uri="{BB962C8B-B14F-4D97-AF65-F5344CB8AC3E}">
        <p14:creationId xmlns:p14="http://schemas.microsoft.com/office/powerpoint/2010/main" val="4147857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Findings of the 2014 QDR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smtClean="0"/>
              <a:t>Access improved. </a:t>
            </a:r>
          </a:p>
          <a:p>
            <a:pPr lvl="1"/>
            <a:r>
              <a:rPr lang="en-US" dirty="0" smtClean="0"/>
              <a:t>Quality improved for most National Quality Strategy priorities.</a:t>
            </a:r>
          </a:p>
          <a:p>
            <a:pPr lvl="1"/>
            <a:r>
              <a:rPr lang="en-US" dirty="0" smtClean="0"/>
              <a:t>Few disparities were eliminated.</a:t>
            </a:r>
          </a:p>
          <a:p>
            <a:pPr lvl="1"/>
            <a:r>
              <a:rPr lang="en-US" dirty="0" smtClean="0"/>
              <a:t>Many challenges in improving quality and reducing disparities remain.</a:t>
            </a:r>
            <a:endParaRPr lang="en-US" dirty="0"/>
          </a:p>
        </p:txBody>
      </p:sp>
    </p:spTree>
    <p:extLst>
      <p:ext uri="{BB962C8B-B14F-4D97-AF65-F5344CB8AC3E}">
        <p14:creationId xmlns:p14="http://schemas.microsoft.com/office/powerpoint/2010/main" val="815676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2014 </a:t>
            </a:r>
            <a:r>
              <a:rPr lang="en-US" dirty="0" err="1" smtClean="0"/>
              <a:t>Chartbooks</a:t>
            </a:r>
            <a:endParaRPr lang="en-US" dirty="0"/>
          </a:p>
        </p:txBody>
      </p:sp>
      <p:sp>
        <p:nvSpPr>
          <p:cNvPr id="3" name="Content Placeholder 2"/>
          <p:cNvSpPr>
            <a:spLocks noGrp="1"/>
          </p:cNvSpPr>
          <p:nvPr>
            <p:ph idx="1"/>
          </p:nvPr>
        </p:nvSpPr>
        <p:spPr/>
        <p:txBody>
          <a:bodyPr>
            <a:normAutofit lnSpcReduction="10000"/>
          </a:bodyPr>
          <a:lstStyle/>
          <a:p>
            <a:r>
              <a:rPr lang="en-US" dirty="0" smtClean="0"/>
              <a:t>2014 QDR supported by a series of related </a:t>
            </a:r>
            <a:r>
              <a:rPr lang="en-US" dirty="0" err="1" smtClean="0"/>
              <a:t>chartbooks</a:t>
            </a:r>
            <a:r>
              <a:rPr lang="en-US" dirty="0" smtClean="0"/>
              <a:t> that:</a:t>
            </a:r>
          </a:p>
          <a:p>
            <a:pPr lvl="1"/>
            <a:r>
              <a:rPr lang="en-US" dirty="0" smtClean="0"/>
              <a:t>Present information </a:t>
            </a:r>
            <a:r>
              <a:rPr lang="en-US" dirty="0"/>
              <a:t>on individual measures </a:t>
            </a:r>
            <a:endParaRPr lang="en-US" dirty="0" smtClean="0"/>
          </a:p>
          <a:p>
            <a:pPr lvl="1"/>
            <a:r>
              <a:rPr lang="en-US" dirty="0" smtClean="0"/>
              <a:t>Are updated annually</a:t>
            </a:r>
          </a:p>
          <a:p>
            <a:pPr lvl="1"/>
            <a:r>
              <a:rPr lang="en-US" dirty="0" smtClean="0"/>
              <a:t>Are posted </a:t>
            </a:r>
            <a:r>
              <a:rPr lang="en-US" dirty="0"/>
              <a:t>on the Web (</a:t>
            </a:r>
            <a:r>
              <a:rPr lang="en-US" u="sng" dirty="0">
                <a:hlinkClick r:id="rId3" invalidUrl="http:///"/>
              </a:rPr>
              <a:t>http://</a:t>
            </a:r>
            <a:r>
              <a:rPr lang="en-US" u="sng" dirty="0">
                <a:hlinkClick r:id=""/>
              </a:rPr>
              <a:t>www.ahrq.gov/research/</a:t>
            </a:r>
          </a:p>
          <a:p>
            <a:pPr lvl="1" indent="0">
              <a:buNone/>
              <a:tabLst>
                <a:tab pos="406400" algn="l"/>
              </a:tabLst>
            </a:pPr>
            <a:r>
              <a:rPr lang="en-US" u="sng" dirty="0">
                <a:hlinkClick r:id=""/>
              </a:rPr>
              <a:t>findings/</a:t>
            </a:r>
            <a:r>
              <a:rPr lang="en-US" u="sng" dirty="0" err="1">
                <a:hlinkClick r:id="rId4"/>
              </a:rPr>
              <a:t>nhqrdr</a:t>
            </a:r>
            <a:r>
              <a:rPr lang="en-US" u="sng" dirty="0">
                <a:hlinkClick r:id="rId4"/>
              </a:rPr>
              <a:t>/2014chartbooks/</a:t>
            </a:r>
            <a:r>
              <a:rPr lang="en-US" dirty="0"/>
              <a:t>)</a:t>
            </a:r>
          </a:p>
          <a:p>
            <a:r>
              <a:rPr lang="en-US" dirty="0" smtClean="0"/>
              <a:t>Order and topics of </a:t>
            </a:r>
            <a:r>
              <a:rPr lang="en-US" dirty="0" err="1" smtClean="0"/>
              <a:t>chartbooks</a:t>
            </a:r>
            <a:r>
              <a:rPr lang="en-US" dirty="0" smtClean="0"/>
              <a:t>:</a:t>
            </a:r>
            <a:endParaRPr lang="en-US" dirty="0"/>
          </a:p>
          <a:p>
            <a:pPr lvl="1"/>
            <a:r>
              <a:rPr lang="en-US" dirty="0" smtClean="0"/>
              <a:t>Access </a:t>
            </a:r>
            <a:r>
              <a:rPr lang="en-US" dirty="0"/>
              <a:t>to </a:t>
            </a:r>
            <a:r>
              <a:rPr lang="en-US" dirty="0" smtClean="0"/>
              <a:t>care</a:t>
            </a:r>
            <a:endParaRPr lang="en-US" dirty="0"/>
          </a:p>
          <a:p>
            <a:pPr lvl="1"/>
            <a:r>
              <a:rPr lang="en-US" dirty="0" smtClean="0"/>
              <a:t>Priorities of the National Quality Strategy</a:t>
            </a:r>
          </a:p>
          <a:p>
            <a:pPr lvl="1"/>
            <a:r>
              <a:rPr lang="en-US" dirty="0" smtClean="0"/>
              <a:t>Access and quality of care for different priority populations</a:t>
            </a:r>
            <a:endParaRPr lang="en-US" dirty="0"/>
          </a:p>
          <a:p>
            <a:endParaRPr lang="en-US" dirty="0"/>
          </a:p>
        </p:txBody>
      </p:sp>
    </p:spTree>
    <p:extLst>
      <p:ext uri="{BB962C8B-B14F-4D97-AF65-F5344CB8AC3E}">
        <p14:creationId xmlns:p14="http://schemas.microsoft.com/office/powerpoint/2010/main" val="3159996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smtClean="0"/>
              <a:t>Chartbooks</a:t>
            </a:r>
            <a:r>
              <a:rPr lang="en-US" sz="2800" dirty="0" smtClean="0"/>
              <a:t> Organized Around Priorities of the National Quality Strategy</a:t>
            </a:r>
            <a:endParaRPr lang="en-US" sz="2800" dirty="0"/>
          </a:p>
        </p:txBody>
      </p:sp>
      <p:sp>
        <p:nvSpPr>
          <p:cNvPr id="3" name="Content Placeholder 2"/>
          <p:cNvSpPr>
            <a:spLocks noGrp="1"/>
          </p:cNvSpPr>
          <p:nvPr>
            <p:ph idx="1"/>
          </p:nvPr>
        </p:nvSpPr>
        <p:spPr/>
        <p:txBody>
          <a:bodyPr>
            <a:normAutofit fontScale="77500" lnSpcReduction="20000"/>
          </a:bodyPr>
          <a:lstStyle/>
          <a:p>
            <a:pPr marL="514350" indent="-514350">
              <a:lnSpc>
                <a:spcPct val="120000"/>
              </a:lnSpc>
              <a:spcBef>
                <a:spcPts val="0"/>
              </a:spcBef>
              <a:buSzPct val="100000"/>
              <a:buFont typeface="+mj-lt"/>
              <a:buAutoNum type="arabicPeriod"/>
            </a:pPr>
            <a:r>
              <a:rPr lang="en-US" dirty="0" smtClean="0"/>
              <a:t>Making care safer by reducing harm caused in the delivery of care.</a:t>
            </a:r>
          </a:p>
          <a:p>
            <a:pPr marL="514350" indent="-514350">
              <a:lnSpc>
                <a:spcPct val="120000"/>
              </a:lnSpc>
              <a:spcBef>
                <a:spcPts val="0"/>
              </a:spcBef>
              <a:buSzPct val="100000"/>
              <a:buFont typeface="+mj-lt"/>
              <a:buAutoNum type="arabicPeriod"/>
            </a:pPr>
            <a:r>
              <a:rPr lang="en-US" dirty="0" smtClean="0"/>
              <a:t>Ensuring that each person and family is engaged as partners in their care.</a:t>
            </a:r>
          </a:p>
          <a:p>
            <a:pPr marL="514350" indent="-514350">
              <a:lnSpc>
                <a:spcPct val="120000"/>
              </a:lnSpc>
              <a:spcBef>
                <a:spcPts val="0"/>
              </a:spcBef>
              <a:buSzPct val="100000"/>
              <a:buFont typeface="+mj-lt"/>
              <a:buAutoNum type="arabicPeriod"/>
            </a:pPr>
            <a:r>
              <a:rPr lang="en-US" dirty="0" smtClean="0"/>
              <a:t>Promoting effective communication and coordination of care.</a:t>
            </a:r>
          </a:p>
          <a:p>
            <a:pPr marL="514350" indent="-514350">
              <a:lnSpc>
                <a:spcPct val="120000"/>
              </a:lnSpc>
              <a:spcBef>
                <a:spcPts val="0"/>
              </a:spcBef>
              <a:buSzPct val="100000"/>
              <a:buFont typeface="+mj-lt"/>
              <a:buAutoNum type="arabicPeriod"/>
            </a:pPr>
            <a:r>
              <a:rPr lang="en-US" dirty="0" smtClean="0"/>
              <a:t>Promoting the most effective prevention and treatment practices for the leading causes of mortality, starting with cardiovascular disease.</a:t>
            </a:r>
          </a:p>
          <a:p>
            <a:pPr marL="514350" indent="-514350">
              <a:lnSpc>
                <a:spcPct val="120000"/>
              </a:lnSpc>
              <a:spcBef>
                <a:spcPts val="0"/>
              </a:spcBef>
              <a:buSzPct val="100000"/>
              <a:buFont typeface="+mj-lt"/>
              <a:buAutoNum type="arabicPeriod"/>
            </a:pPr>
            <a:r>
              <a:rPr lang="en-US" b="1" dirty="0" smtClean="0"/>
              <a:t>Working with communities to promote wide use of best practices to enable healthy living.</a:t>
            </a:r>
          </a:p>
          <a:p>
            <a:pPr marL="514350" indent="-514350">
              <a:lnSpc>
                <a:spcPct val="120000"/>
              </a:lnSpc>
              <a:spcBef>
                <a:spcPts val="0"/>
              </a:spcBef>
              <a:buSzPct val="100000"/>
              <a:buFont typeface="+mj-lt"/>
              <a:buAutoNum type="arabicPeriod"/>
            </a:pPr>
            <a:r>
              <a:rPr lang="en-US" dirty="0" smtClean="0"/>
              <a:t>Making quality care more affordable for individuals, families, employers, and governments by developing and spreading new health care delivery models.</a:t>
            </a:r>
          </a:p>
          <a:p>
            <a:endParaRPr lang="en-US" dirty="0"/>
          </a:p>
        </p:txBody>
      </p:sp>
    </p:spTree>
    <p:extLst>
      <p:ext uri="{BB962C8B-B14F-4D97-AF65-F5344CB8AC3E}">
        <p14:creationId xmlns:p14="http://schemas.microsoft.com/office/powerpoint/2010/main" val="806603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quot;&quot;"/>
          <p:cNvPicPr>
            <a:picLocks noChangeAspect="1"/>
          </p:cNvPicPr>
          <p:nvPr/>
        </p:nvPicPr>
        <p:blipFill>
          <a:blip r:embed="rId3"/>
          <a:stretch>
            <a:fillRect/>
          </a:stretch>
        </p:blipFill>
        <p:spPr>
          <a:xfrm>
            <a:off x="384048" y="448056"/>
            <a:ext cx="1315684" cy="1298448"/>
          </a:xfrm>
          <a:prstGeom prst="rect">
            <a:avLst/>
          </a:prstGeom>
        </p:spPr>
      </p:pic>
      <p:sp>
        <p:nvSpPr>
          <p:cNvPr id="2" name="Title 1"/>
          <p:cNvSpPr>
            <a:spLocks noGrp="1"/>
          </p:cNvSpPr>
          <p:nvPr>
            <p:ph type="title"/>
          </p:nvPr>
        </p:nvSpPr>
        <p:spPr/>
        <p:txBody>
          <a:bodyPr>
            <a:noAutofit/>
          </a:bodyPr>
          <a:lstStyle/>
          <a:p>
            <a:r>
              <a:rPr lang="en-US" sz="2200" dirty="0"/>
              <a:t>Priority </a:t>
            </a:r>
            <a:r>
              <a:rPr lang="en-US" sz="2200" dirty="0" smtClean="0"/>
              <a:t>5: </a:t>
            </a:r>
            <a:r>
              <a:rPr lang="en-US" sz="2200" dirty="0"/>
              <a:t>Working with communities to promote wide use of best practices to enable healthy living </a:t>
            </a:r>
          </a:p>
        </p:txBody>
      </p:sp>
      <p:sp>
        <p:nvSpPr>
          <p:cNvPr id="4" name="Content Placeholder 3"/>
          <p:cNvSpPr>
            <a:spLocks noGrp="1"/>
          </p:cNvSpPr>
          <p:nvPr>
            <p:ph sz="quarter" idx="10"/>
          </p:nvPr>
        </p:nvSpPr>
        <p:spPr/>
        <p:txBody>
          <a:bodyPr anchor="ctr">
            <a:normAutofit/>
          </a:bodyPr>
          <a:lstStyle/>
          <a:p>
            <a:pPr marL="0" indent="0" algn="ctr">
              <a:buNone/>
            </a:pPr>
            <a:r>
              <a:rPr lang="en-US" sz="1600" b="1" dirty="0">
                <a:solidFill>
                  <a:srgbClr val="000000"/>
                </a:solidFill>
                <a:latin typeface="Helvetica" pitchFamily="34" charset="0"/>
                <a:cs typeface="Helvetica" pitchFamily="34" charset="0"/>
              </a:rPr>
              <a:t>LONG-TERM GOALS</a:t>
            </a:r>
          </a:p>
        </p:txBody>
      </p:sp>
      <p:sp>
        <p:nvSpPr>
          <p:cNvPr id="5" name="Text Placeholder 4"/>
          <p:cNvSpPr>
            <a:spLocks noGrp="1"/>
          </p:cNvSpPr>
          <p:nvPr>
            <p:ph type="body" sz="quarter" idx="11"/>
          </p:nvPr>
        </p:nvSpPr>
        <p:spPr>
          <a:xfrm>
            <a:off x="609600" y="2396769"/>
            <a:ext cx="8077200" cy="1639009"/>
          </a:xfrm>
          <a:solidFill>
            <a:schemeClr val="bg1">
              <a:lumMod val="95000"/>
            </a:schemeClr>
          </a:solidFill>
        </p:spPr>
        <p:txBody>
          <a:bodyPr>
            <a:normAutofit/>
          </a:bodyPr>
          <a:lstStyle/>
          <a:p>
            <a:pPr marL="457200" indent="-457200">
              <a:buFont typeface="+mj-lt"/>
              <a:buAutoNum type="arabicPeriod"/>
            </a:pPr>
            <a:r>
              <a:rPr lang="en-US" sz="1500" dirty="0" smtClean="0">
                <a:latin typeface="Helvetica" pitchFamily="34" charset="0"/>
              </a:rPr>
              <a:t>Promote healthy living and well-being through community interventions that result in improvement of social, economic, and environmental factors.</a:t>
            </a:r>
          </a:p>
          <a:p>
            <a:pPr marL="457200" indent="-457200">
              <a:buFont typeface="+mj-lt"/>
              <a:buAutoNum type="arabicPeriod"/>
            </a:pPr>
            <a:r>
              <a:rPr lang="en-US" sz="1500" dirty="0" smtClean="0">
                <a:latin typeface="Helvetica" pitchFamily="34" charset="0"/>
              </a:rPr>
              <a:t>Promote healthy living and well-being through interventions that result in adoption of the most important healthy lifestyle behaviors across the lifespan.</a:t>
            </a:r>
          </a:p>
          <a:p>
            <a:pPr marL="457200" indent="-457200">
              <a:buFont typeface="+mj-lt"/>
              <a:buAutoNum type="arabicPeriod"/>
            </a:pPr>
            <a:r>
              <a:rPr lang="en-US" sz="1500" dirty="0" smtClean="0">
                <a:latin typeface="Helvetica" pitchFamily="34" charset="0"/>
              </a:rPr>
              <a:t>Promote healthy living and well-being through receipt of effective clinical preventive services across the lifespan in clinical and community settings.</a:t>
            </a:r>
            <a:endParaRPr lang="en-US" sz="1500" dirty="0">
              <a:latin typeface="Helvetica" pitchFamily="34" charset="0"/>
            </a:endParaRPr>
          </a:p>
        </p:txBody>
      </p:sp>
    </p:spTree>
    <p:extLst>
      <p:ext uri="{BB962C8B-B14F-4D97-AF65-F5344CB8AC3E}">
        <p14:creationId xmlns:p14="http://schemas.microsoft.com/office/powerpoint/2010/main" val="2249347392"/>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21728</TotalTime>
  <Words>2053</Words>
  <Application>Microsoft Office PowerPoint</Application>
  <PresentationFormat>On-screen Show (4:3)</PresentationFormat>
  <Paragraphs>163</Paragraphs>
  <Slides>19</Slides>
  <Notes>19</Notes>
  <HiddenSlides>0</HiddenSlides>
  <MMClips>0</MMClips>
  <ScaleCrop>false</ScaleCrop>
  <HeadingPairs>
    <vt:vector size="4" baseType="variant">
      <vt:variant>
        <vt:lpstr>Theme</vt:lpstr>
      </vt:variant>
      <vt:variant>
        <vt:i4>3</vt:i4>
      </vt:variant>
      <vt:variant>
        <vt:lpstr>Slide Titles</vt:lpstr>
      </vt:variant>
      <vt:variant>
        <vt:i4>19</vt:i4>
      </vt:variant>
    </vt:vector>
  </HeadingPairs>
  <TitlesOfParts>
    <vt:vector size="22" baseType="lpstr">
      <vt:lpstr>2_Office Theme</vt:lpstr>
      <vt:lpstr>Custom Design</vt:lpstr>
      <vt:lpstr>Office Theme</vt:lpstr>
      <vt:lpstr>National Healthcare Quality and Disparities Report</vt:lpstr>
      <vt:lpstr>Organization of the Chartbook on Healthy Living</vt:lpstr>
      <vt:lpstr>National Healthcare Quality and Disparities Report</vt:lpstr>
      <vt:lpstr>National Healthcare Quality and Disparities Report</vt:lpstr>
      <vt:lpstr>Changes for 2014</vt:lpstr>
      <vt:lpstr>Key Findings of the 2014 QDR</vt:lpstr>
      <vt:lpstr>2014 Chartbooks</vt:lpstr>
      <vt:lpstr>Chartbooks Organized Around Priorities of the National Quality Strategy</vt:lpstr>
      <vt:lpstr>Priority 5: Working with communities to promote wide use of best practices to enable healthy living </vt:lpstr>
      <vt:lpstr>Chartbook on Healthy Living</vt:lpstr>
      <vt:lpstr>Summary of trends: Number and percentage of all quality measures that are improving, not changing, or worsening through 2012, overall and by NQS priority</vt:lpstr>
      <vt:lpstr>Summary of trends: Average annual rates of change of quality of care measures through 2012, by National Quality Strategy priority</vt:lpstr>
      <vt:lpstr>Healthy Living Measures That Improved Quickly</vt:lpstr>
      <vt:lpstr>Healthy Living Measures That Showed Worsening Quality</vt:lpstr>
      <vt:lpstr>Healthy Living Measures With Elimination of Disparities</vt:lpstr>
      <vt:lpstr>Healthy Living Measures With Widening of Disparities</vt:lpstr>
      <vt:lpstr>Measures of Healthy Living</vt:lpstr>
      <vt:lpstr>Services That Promote Healthy Living</vt:lpstr>
      <vt:lpstr>Services Covered in This Chartbook</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DHHS</cp:lastModifiedBy>
  <cp:revision>241</cp:revision>
  <cp:lastPrinted>2014-09-03T18:51:10Z</cp:lastPrinted>
  <dcterms:created xsi:type="dcterms:W3CDTF">2013-09-03T18:05:51Z</dcterms:created>
  <dcterms:modified xsi:type="dcterms:W3CDTF">2015-06-24T16:18:14Z</dcterms:modified>
</cp:coreProperties>
</file>