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4.xml" ContentType="application/vnd.openxmlformats-officedocument.drawingml.chartshape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67" r:id="rId3"/>
    <p:sldId id="362" r:id="rId4"/>
    <p:sldId id="366" r:id="rId5"/>
    <p:sldId id="363" r:id="rId6"/>
    <p:sldId id="355" r:id="rId7"/>
    <p:sldId id="364" r:id="rId8"/>
    <p:sldId id="352" r:id="rId9"/>
    <p:sldId id="365" r:id="rId10"/>
    <p:sldId id="349" r:id="rId11"/>
    <p:sldId id="351" r:id="rId1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8B226FD8-CA98-4BD3-BD02-F65103CDF8B5}">
          <p14:sldIdLst>
            <p14:sldId id="256"/>
            <p14:sldId id="367"/>
            <p14:sldId id="362"/>
            <p14:sldId id="366"/>
            <p14:sldId id="363"/>
            <p14:sldId id="355"/>
            <p14:sldId id="364"/>
            <p14:sldId id="352"/>
            <p14:sldId id="365"/>
            <p14:sldId id="349"/>
            <p14:sldId id="35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4" clrIdx="0"/>
  <p:cmAuthor id="1" name="DHHS" initials="DMB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2559" autoAdjust="0"/>
    <p:restoredTop sz="94660"/>
  </p:normalViewPr>
  <p:slideViewPr>
    <p:cSldViewPr>
      <p:cViewPr>
        <p:scale>
          <a:sx n="90" d="100"/>
          <a:sy n="90" d="100"/>
        </p:scale>
        <p:origin x="-1877" y="-5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0" y="-67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78"/>
          <c:y val="0.14344155134017339"/>
          <c:w val="0.78415038397978043"/>
          <c:h val="0.75811535631909643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strRef>
              <c:f>Sheet1!$B$1:$D$1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54.4</c:v>
                </c:pt>
                <c:pt idx="1">
                  <c:v>57</c:v>
                </c:pt>
                <c:pt idx="2">
                  <c:v>59.7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0-64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strRef>
              <c:f>Sheet1!$B$1:$D$1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55</c:v>
                </c:pt>
                <c:pt idx="1">
                  <c:v>57.3</c:v>
                </c:pt>
                <c:pt idx="2">
                  <c:v>59.8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65-74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strRef>
              <c:f>Sheet1!$B$1:$D$1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62</c:v>
                </c:pt>
                <c:pt idx="1">
                  <c:v>64.099999999999994</c:v>
                </c:pt>
                <c:pt idx="2">
                  <c:v>66.7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75-84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strRef>
              <c:f>Sheet1!$B$1:$D$1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55.7</c:v>
                </c:pt>
                <c:pt idx="1">
                  <c:v>58.5</c:v>
                </c:pt>
                <c:pt idx="2">
                  <c:v>60.9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85+</c:v>
                </c:pt>
              </c:strCache>
            </c:strRef>
          </c:tx>
          <c:spPr>
            <a:ln>
              <a:solidFill>
                <a:sysClr val="window" lastClr="FFFFFF">
                  <a:lumMod val="65000"/>
                </a:sysClr>
              </a:solidFill>
            </a:ln>
          </c:spPr>
          <c:marker>
            <c:symbol val="star"/>
            <c:size val="7"/>
            <c:spPr>
              <a:noFill/>
              <a:ln>
                <a:solidFill>
                  <a:sysClr val="window" lastClr="FFFFFF">
                    <a:lumMod val="65000"/>
                  </a:sysClr>
                </a:solidFill>
              </a:ln>
            </c:spPr>
          </c:marker>
          <c:cat>
            <c:strRef>
              <c:f>Sheet1!$B$1:$D$1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45.6</c:v>
                </c:pt>
                <c:pt idx="1">
                  <c:v>48.7</c:v>
                </c:pt>
                <c:pt idx="2">
                  <c:v>51.7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919296"/>
        <c:axId val="200929664"/>
      </c:lineChart>
      <c:catAx>
        <c:axId val="20091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0929664"/>
        <c:crosses val="autoZero"/>
        <c:auto val="1"/>
        <c:lblAlgn val="ctr"/>
        <c:lblOffset val="100"/>
        <c:noMultiLvlLbl val="0"/>
      </c:catAx>
      <c:valAx>
        <c:axId val="20092966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28799312017815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0919296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.11005152133761058"/>
          <c:y val="1.1675185338674747E-3"/>
          <c:w val="0.77522917274229608"/>
          <c:h val="0.1226515843128304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216365315446679"/>
          <c:y val="0.14295613616479758"/>
          <c:w val="0.77960803248650534"/>
          <c:h val="0.75860077149447225"/>
        </c:manualLayout>
      </c:layout>
      <c:lineChart>
        <c:grouping val="standar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55.6</c:v>
                </c:pt>
                <c:pt idx="1">
                  <c:v>58.2</c:v>
                </c:pt>
                <c:pt idx="2">
                  <c:v>60.9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51.2</c:v>
                </c:pt>
                <c:pt idx="1">
                  <c:v>53.8</c:v>
                </c:pt>
                <c:pt idx="2">
                  <c:v>56.2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Hispanic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48.1</c:v>
                </c:pt>
                <c:pt idx="1">
                  <c:v>51.1</c:v>
                </c:pt>
                <c:pt idx="2">
                  <c:v>54.7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869376"/>
        <c:axId val="200871296"/>
      </c:lineChart>
      <c:catAx>
        <c:axId val="200869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0871296"/>
        <c:crosses val="autoZero"/>
        <c:auto val="1"/>
        <c:lblAlgn val="ctr"/>
        <c:lblOffset val="100"/>
        <c:noMultiLvlLbl val="0"/>
      </c:catAx>
      <c:valAx>
        <c:axId val="200871296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28799312017815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0869376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5.4495864903679483E-2"/>
          <c:y val="2.9576523105066414E-2"/>
          <c:w val="0.92337740801267776"/>
          <c:h val="7.3107303348445077E-2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383761057645573"/>
          <c:y val="0.14838908217868116"/>
          <c:w val="0.77567074948964709"/>
          <c:h val="0.69548871798001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numRef>
              <c:f>Sheet1!$A$2:$A$7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2"/>
                <c:pt idx="0">
                  <c:v>18.3</c:v>
                </c:pt>
                <c:pt idx="1">
                  <c:v>17.399999999999999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0-64</c:v>
                </c:pt>
              </c:strCache>
            </c:strRef>
          </c:tx>
          <c:spPr>
            <a:solidFill>
              <a:srgbClr val="AABA0A"/>
            </a:solidFill>
          </c:spPr>
          <c:invertIfNegative val="0"/>
          <c:cat>
            <c:numRef>
              <c:f>Sheet1!$A$2:$A$7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2"/>
                <c:pt idx="0">
                  <c:v>12.9</c:v>
                </c:pt>
                <c:pt idx="1">
                  <c:v>12.7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65-74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Sheet1!$A$2:$A$7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2"/>
                <c:pt idx="0">
                  <c:v>16.8</c:v>
                </c:pt>
                <c:pt idx="1">
                  <c:v>16.100000000000001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75-84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</c:spPr>
          <c:invertIfNegative val="0"/>
          <c:cat>
            <c:numRef>
              <c:f>Sheet1!$A$2:$A$7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2"/>
                <c:pt idx="0">
                  <c:v>19</c:v>
                </c:pt>
                <c:pt idx="1">
                  <c:v>18.2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85+</c:v>
                </c:pt>
              </c:strCache>
            </c:strRef>
          </c:tx>
          <c:spPr>
            <a:pattFill prst="wdUpDiag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</c:spPr>
          <c:invertIfNegative val="0"/>
          <c:cat>
            <c:numRef>
              <c:f>Sheet1!$A$2:$A$7</c:f>
              <c:numCache>
                <c:formatCode>General</c:formatCode>
                <c:ptCount val="2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2"/>
                <c:pt idx="0">
                  <c:v>20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129024"/>
        <c:axId val="206130560"/>
      </c:barChart>
      <c:catAx>
        <c:axId val="206129024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206130560"/>
        <c:crosses val="autoZero"/>
        <c:auto val="1"/>
        <c:lblAlgn val="ctr"/>
        <c:lblOffset val="100"/>
        <c:noMultiLvlLbl val="0"/>
      </c:catAx>
      <c:valAx>
        <c:axId val="206130560"/>
        <c:scaling>
          <c:orientation val="minMax"/>
          <c:max val="2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966080184744348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206129024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"/>
          <c:y val="3.092153451748764E-2"/>
          <c:w val="0.99912462331097507"/>
          <c:h val="8.7034069869173336E-2"/>
        </c:manualLayout>
      </c:layout>
      <c:overlay val="0"/>
      <c:txPr>
        <a:bodyPr/>
        <a:lstStyle/>
        <a:p>
          <a:pPr>
            <a:defRPr sz="160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35612909497425"/>
          <c:y val="0.14361280124075398"/>
          <c:w val="0.79727568776125202"/>
          <c:h val="0.68366986797104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17.7</c:v>
                </c:pt>
                <c:pt idx="1">
                  <c:v>13</c:v>
                </c:pt>
                <c:pt idx="2">
                  <c:v>16.2</c:v>
                </c:pt>
                <c:pt idx="3">
                  <c:v>18.3</c:v>
                </c:pt>
                <c:pt idx="4">
                  <c:v>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AABA0A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16.7</c:v>
                </c:pt>
                <c:pt idx="1">
                  <c:v>12.6</c:v>
                </c:pt>
                <c:pt idx="2">
                  <c:v>16.100000000000001</c:v>
                </c:pt>
                <c:pt idx="3">
                  <c:v>18.3</c:v>
                </c:pt>
                <c:pt idx="4">
                  <c:v>20.3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Asian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14.7</c:v>
                </c:pt>
                <c:pt idx="1">
                  <c:v>8</c:v>
                </c:pt>
                <c:pt idx="2">
                  <c:v>13.6</c:v>
                </c:pt>
                <c:pt idx="3">
                  <c:v>15.7</c:v>
                </c:pt>
                <c:pt idx="4">
                  <c:v>16.399999999999999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NHOPI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15</c:v>
                </c:pt>
                <c:pt idx="1">
                  <c:v>10.199999999999999</c:v>
                </c:pt>
                <c:pt idx="2">
                  <c:v>13.6</c:v>
                </c:pt>
                <c:pt idx="3">
                  <c:v>17.5</c:v>
                </c:pt>
                <c:pt idx="4">
                  <c:v>17.2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AI/AN</c:v>
                </c:pt>
              </c:strCache>
            </c:strRef>
          </c:tx>
          <c:spPr>
            <a:pattFill prst="wdUpDiag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16.8</c:v>
                </c:pt>
                <c:pt idx="1">
                  <c:v>12</c:v>
                </c:pt>
                <c:pt idx="2">
                  <c:v>16.100000000000001</c:v>
                </c:pt>
                <c:pt idx="3">
                  <c:v>19.100000000000001</c:v>
                </c:pt>
                <c:pt idx="4">
                  <c:v>20.3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&gt;1 Race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15.6</c:v>
                </c:pt>
                <c:pt idx="1">
                  <c:v>11.7</c:v>
                </c:pt>
                <c:pt idx="2">
                  <c:v>14.5</c:v>
                </c:pt>
                <c:pt idx="3">
                  <c:v>16.3</c:v>
                </c:pt>
                <c:pt idx="4">
                  <c:v>17.7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184448"/>
        <c:axId val="206185984"/>
      </c:barChart>
      <c:catAx>
        <c:axId val="206184448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206185984"/>
        <c:crosses val="autoZero"/>
        <c:auto val="1"/>
        <c:lblAlgn val="ctr"/>
        <c:lblOffset val="100"/>
        <c:noMultiLvlLbl val="0"/>
      </c:catAx>
      <c:valAx>
        <c:axId val="206185984"/>
        <c:scaling>
          <c:orientation val="minMax"/>
          <c:max val="2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2345679012345678E-2"/>
              <c:y val="0.3900011433229937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206184448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"/>
          <c:y val="1.8517060367454078E-3"/>
          <c:w val="0.99912462331097507"/>
          <c:h val="0.12197665632705004"/>
        </c:manualLayout>
      </c:layout>
      <c:overlay val="0"/>
      <c:txPr>
        <a:bodyPr/>
        <a:lstStyle/>
        <a:p>
          <a:pPr>
            <a:defRPr sz="160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78"/>
          <c:y val="0.12387649460484106"/>
          <c:w val="0.78415038397978043"/>
          <c:h val="0.75235137795275586"/>
        </c:manualLayout>
      </c:layout>
      <c:lineChart>
        <c:grouping val="standar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46.2</c:v>
                </c:pt>
                <c:pt idx="1">
                  <c:v>47.3</c:v>
                </c:pt>
                <c:pt idx="2">
                  <c:v>49.7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0-64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51.5</c:v>
                </c:pt>
                <c:pt idx="1">
                  <c:v>53.1</c:v>
                </c:pt>
                <c:pt idx="2">
                  <c:v>55.7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65-74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56.5</c:v>
                </c:pt>
                <c:pt idx="1">
                  <c:v>57.3</c:v>
                </c:pt>
                <c:pt idx="2">
                  <c:v>59.9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Sheet1!$E$1</c:f>
              <c:strCache>
                <c:ptCount val="1"/>
                <c:pt idx="0">
                  <c:v>75-84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47.4</c:v>
                </c:pt>
                <c:pt idx="1">
                  <c:v>48.4</c:v>
                </c:pt>
                <c:pt idx="2">
                  <c:v>50.7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85+</c:v>
                </c:pt>
              </c:strCache>
            </c:strRef>
          </c:tx>
          <c:spPr>
            <a:ln>
              <a:solidFill>
                <a:sysClr val="window" lastClr="FFFFFF">
                  <a:lumMod val="65000"/>
                </a:sysClr>
              </a:solidFill>
            </a:ln>
          </c:spPr>
          <c:marker>
            <c:symbol val="star"/>
            <c:size val="7"/>
            <c:spPr>
              <a:noFill/>
              <a:ln>
                <a:solidFill>
                  <a:sysClr val="window" lastClr="FFFFFF">
                    <a:lumMod val="65000"/>
                  </a:sysClr>
                </a:solidFill>
              </a:ln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Sheet1!$F$2:$F$4</c:f>
              <c:numCache>
                <c:formatCode>General</c:formatCode>
                <c:ptCount val="3"/>
                <c:pt idx="0">
                  <c:v>35.9</c:v>
                </c:pt>
                <c:pt idx="1">
                  <c:v>37</c:v>
                </c:pt>
                <c:pt idx="2">
                  <c:v>38.700000000000003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515968"/>
        <c:axId val="204530048"/>
      </c:lineChart>
      <c:catAx>
        <c:axId val="204515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4530048"/>
        <c:crosses val="autoZero"/>
        <c:auto val="1"/>
        <c:lblAlgn val="ctr"/>
        <c:lblOffset val="100"/>
        <c:noMultiLvlLbl val="0"/>
      </c:catAx>
      <c:valAx>
        <c:axId val="204530048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029155730533682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204515968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9745139496451829"/>
          <c:h val="0.1015163041060545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383761057645573"/>
          <c:y val="0.12200787401574803"/>
          <c:w val="0.81579420627977062"/>
          <c:h val="0.758024448332847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50.9</c:v>
                </c:pt>
                <c:pt idx="1">
                  <c:v>57.4</c:v>
                </c:pt>
                <c:pt idx="2">
                  <c:v>64.099999999999994</c:v>
                </c:pt>
                <c:pt idx="3">
                  <c:v>52.7</c:v>
                </c:pt>
                <c:pt idx="4">
                  <c:v>39.299999999999997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AABA0A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51</c:v>
                </c:pt>
                <c:pt idx="1">
                  <c:v>56.6</c:v>
                </c:pt>
                <c:pt idx="2">
                  <c:v>56.2</c:v>
                </c:pt>
                <c:pt idx="3">
                  <c:v>48.4</c:v>
                </c:pt>
                <c:pt idx="4">
                  <c:v>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Hispanic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All Ages</c:v>
                </c:pt>
                <c:pt idx="1">
                  <c:v>0-64</c:v>
                </c:pt>
                <c:pt idx="2">
                  <c:v>65-74</c:v>
                </c:pt>
                <c:pt idx="3">
                  <c:v>75-84</c:v>
                </c:pt>
                <c:pt idx="4">
                  <c:v>85+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39.200000000000003</c:v>
                </c:pt>
                <c:pt idx="1">
                  <c:v>45.9</c:v>
                </c:pt>
                <c:pt idx="2">
                  <c:v>41.4</c:v>
                </c:pt>
                <c:pt idx="3">
                  <c:v>38.6</c:v>
                </c:pt>
                <c:pt idx="4">
                  <c:v>30.8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552832"/>
        <c:axId val="204566912"/>
      </c:barChart>
      <c:catAx>
        <c:axId val="204552832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204566912"/>
        <c:crosses val="autoZero"/>
        <c:auto val="1"/>
        <c:lblAlgn val="ctr"/>
        <c:lblOffset val="100"/>
        <c:noMultiLvlLbl val="0"/>
      </c:catAx>
      <c:valAx>
        <c:axId val="204566912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836881218336080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204552832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9.3525107710592775E-2"/>
          <c:y val="1.8517060367454078E-3"/>
          <c:w val="0.79233459614717971"/>
          <c:h val="0.10037182852143481"/>
        </c:manualLayout>
      </c:layout>
      <c:overlay val="0"/>
      <c:txPr>
        <a:bodyPr/>
        <a:lstStyle/>
        <a:p>
          <a:pPr>
            <a:defRPr sz="160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0.18519</cdr:x>
      <cdr:y>0.43798</cdr:y>
    </cdr:from>
    <cdr:to>
      <cdr:x>0.96296</cdr:x>
      <cdr:y>0.43798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62000" y="1722120"/>
          <a:ext cx="32004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</cdr:x>
      <cdr:y>0.42803</cdr:y>
    </cdr:from>
    <cdr:to>
      <cdr:x>1</cdr:x>
      <cdr:y>0.42803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838200" y="1722120"/>
          <a:ext cx="32918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0.18519</cdr:x>
      <cdr:y>0.47407</cdr:y>
    </cdr:from>
    <cdr:to>
      <cdr:x>0.96296</cdr:x>
      <cdr:y>0.47407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62000" y="1950720"/>
          <a:ext cx="32004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0.27778</cdr:x>
      <cdr:y>0.34444</cdr:y>
    </cdr:from>
    <cdr:to>
      <cdr:x>0.87778</cdr:x>
      <cdr:y>0.41178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43000" y="1417320"/>
          <a:ext cx="2468880" cy="27709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2010 Achievable Benchmark: 53.5%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0.18519</cdr:x>
      <cdr:y>0.47407</cdr:y>
    </cdr:from>
    <cdr:to>
      <cdr:x>0.98519</cdr:x>
      <cdr:y>0.47407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62000" y="1950720"/>
          <a:ext cx="32918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0.2963</cdr:x>
      <cdr:y>0.34444</cdr:y>
    </cdr:from>
    <cdr:to>
      <cdr:x>0.8963</cdr:x>
      <cdr:y>0.41111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19200" y="1417319"/>
          <a:ext cx="2468880" cy="27432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2010 Achievable Benchmark: 53.5%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15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21E16B2-EAE8-4972-A857-B4DD09D75A97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E018C42-DD96-4C07-BF1C-301766F5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0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40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</a:t>
            </a:r>
            <a:r>
              <a:rPr lang="en-US" dirty="0" smtClean="0"/>
              <a:t>: </a:t>
            </a:r>
            <a:r>
              <a:rPr lang="en-US" dirty="0"/>
              <a:t>Patients who have </a:t>
            </a:r>
            <a:r>
              <a:rPr lang="en-US" dirty="0" smtClean="0"/>
              <a:t>problems </a:t>
            </a:r>
            <a:r>
              <a:rPr lang="en-US" dirty="0"/>
              <a:t>taking their medications as prescribed are </a:t>
            </a:r>
            <a:r>
              <a:rPr lang="en-US" dirty="0" smtClean="0"/>
              <a:t>at </a:t>
            </a:r>
            <a:r>
              <a:rPr lang="en-US" dirty="0"/>
              <a:t>risk for adverse </a:t>
            </a:r>
            <a:r>
              <a:rPr lang="en-US" dirty="0" smtClean="0"/>
              <a:t>outcomes, including lack </a:t>
            </a:r>
            <a:r>
              <a:rPr lang="en-US" dirty="0"/>
              <a:t>of </a:t>
            </a:r>
            <a:r>
              <a:rPr lang="en-US" dirty="0" smtClean="0"/>
              <a:t>improvement, worsening of disease, serious </a:t>
            </a:r>
            <a:r>
              <a:rPr lang="en-US" dirty="0"/>
              <a:t>side </a:t>
            </a:r>
            <a:r>
              <a:rPr lang="en-US" dirty="0" smtClean="0"/>
              <a:t>effects, and </a:t>
            </a:r>
            <a:r>
              <a:rPr lang="en-US" dirty="0"/>
              <a:t>even death</a:t>
            </a:r>
            <a:r>
              <a:rPr lang="en-US" dirty="0" smtClean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Overall Rate: </a:t>
            </a:r>
            <a:r>
              <a:rPr lang="en-US" dirty="0" smtClean="0"/>
              <a:t>In </a:t>
            </a:r>
            <a:r>
              <a:rPr lang="en-US" dirty="0"/>
              <a:t>2012</a:t>
            </a:r>
            <a:r>
              <a:rPr lang="en-US" dirty="0" smtClean="0"/>
              <a:t>, 49.7</a:t>
            </a:r>
            <a:r>
              <a:rPr lang="en-US" dirty="0"/>
              <a:t>% of home health care patients got better at taking their medications, compared </a:t>
            </a:r>
            <a:r>
              <a:rPr lang="en-US" dirty="0" smtClean="0"/>
              <a:t>with </a:t>
            </a:r>
            <a:r>
              <a:rPr lang="en-US" dirty="0"/>
              <a:t>47.3% in 2011 and 46.2% in 2010</a:t>
            </a:r>
            <a:r>
              <a:rPr lang="en-US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Disparities: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smtClean="0"/>
              <a:t>2011 and 2012, </a:t>
            </a:r>
            <a:r>
              <a:rPr lang="en-US" dirty="0"/>
              <a:t>home health care patients </a:t>
            </a:r>
            <a:r>
              <a:rPr lang="en-US" dirty="0" smtClean="0"/>
              <a:t>age </a:t>
            </a:r>
            <a:r>
              <a:rPr lang="en-US" dirty="0"/>
              <a:t>85 and over were less likely than patients from other age groups to get better at taking their medications.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2012, Hispanic home health care patients </a:t>
            </a:r>
            <a:r>
              <a:rPr lang="en-US" dirty="0" smtClean="0"/>
              <a:t>in </a:t>
            </a:r>
            <a:r>
              <a:rPr lang="en-US" dirty="0"/>
              <a:t>all age groups were less likely than Whites and Blacks to get better at taking their </a:t>
            </a:r>
            <a:r>
              <a:rPr lang="en-US" dirty="0" smtClean="0"/>
              <a:t>medications.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2010 </a:t>
            </a:r>
            <a:r>
              <a:rPr lang="en-US" dirty="0"/>
              <a:t>top 5 State achievable benchmark was </a:t>
            </a:r>
            <a:r>
              <a:rPr lang="en-US" dirty="0" smtClean="0"/>
              <a:t>53.5%. </a:t>
            </a:r>
            <a:r>
              <a:rPr lang="en-US" dirty="0"/>
              <a:t>The top 5 States that contributed to the achievable benchmark are District of Columbia, Illinois, New Jersey, North Dakota, and South Carolina.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2012, </a:t>
            </a:r>
            <a:r>
              <a:rPr lang="en-US" dirty="0" smtClean="0"/>
              <a:t>White and Black </a:t>
            </a:r>
            <a:r>
              <a:rPr lang="en-US" dirty="0"/>
              <a:t>home health care </a:t>
            </a:r>
            <a:r>
              <a:rPr lang="en-US" dirty="0" smtClean="0"/>
              <a:t>patients ages </a:t>
            </a:r>
            <a:r>
              <a:rPr lang="en-US" dirty="0"/>
              <a:t>0-64 </a:t>
            </a:r>
            <a:r>
              <a:rPr lang="en-US" dirty="0" smtClean="0"/>
              <a:t>and 65-74 had </a:t>
            </a:r>
            <a:r>
              <a:rPr lang="en-US" dirty="0"/>
              <a:t>a rate </a:t>
            </a:r>
            <a:r>
              <a:rPr lang="en-US" dirty="0" smtClean="0"/>
              <a:t>higher </a:t>
            </a:r>
            <a:r>
              <a:rPr lang="en-US" dirty="0"/>
              <a:t>than the benchmark.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Data </a:t>
            </a:r>
            <a:r>
              <a:rPr lang="en-US" dirty="0"/>
              <a:t>are insufficient to determine time to </a:t>
            </a:r>
            <a:r>
              <a:rPr lang="en-US" dirty="0" smtClean="0"/>
              <a:t>benchmark for other groups. 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83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5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6858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2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6858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2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6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6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Importance</a:t>
            </a:r>
            <a:r>
              <a:rPr lang="en-US" dirty="0" smtClean="0"/>
              <a:t>: </a:t>
            </a:r>
            <a:r>
              <a:rPr lang="en-US" dirty="0"/>
              <a:t>Many patients who receive home health care are recovering from an injury or illness and may have difficulty walking or moving around safely. Maintaining and improving functional status, such as </a:t>
            </a:r>
            <a:r>
              <a:rPr lang="en-US" dirty="0" smtClean="0"/>
              <a:t>patients’ </a:t>
            </a:r>
            <a:r>
              <a:rPr lang="en-US" dirty="0"/>
              <a:t>ability to </a:t>
            </a:r>
            <a:r>
              <a:rPr lang="en-US" dirty="0" smtClean="0"/>
              <a:t>ambulate, improves </a:t>
            </a:r>
            <a:r>
              <a:rPr lang="en-US" dirty="0"/>
              <a:t>quality of life and allows them to </a:t>
            </a:r>
            <a:r>
              <a:rPr lang="en-US" dirty="0" smtClean="0"/>
              <a:t>stay at home </a:t>
            </a:r>
            <a:r>
              <a:rPr lang="en-US" dirty="0"/>
              <a:t>as long as </a:t>
            </a:r>
            <a:r>
              <a:rPr lang="en-US" dirty="0" smtClean="0"/>
              <a:t>possible. Getting </a:t>
            </a:r>
            <a:r>
              <a:rPr lang="en-US" dirty="0"/>
              <a:t>better at walking or moving around may be a sign that their health status is improving.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Overall Rate</a:t>
            </a:r>
            <a:r>
              <a:rPr lang="en-US" dirty="0" smtClean="0"/>
              <a:t>: In 2012, 59.7% of </a:t>
            </a:r>
            <a:r>
              <a:rPr lang="en-US" dirty="0"/>
              <a:t>home health care patients showed improvement </a:t>
            </a:r>
            <a:r>
              <a:rPr lang="en-US" dirty="0" smtClean="0"/>
              <a:t>in walking </a:t>
            </a:r>
            <a:r>
              <a:rPr lang="en-US" dirty="0"/>
              <a:t>or moving </a:t>
            </a:r>
            <a:r>
              <a:rPr lang="en-US" dirty="0" smtClean="0"/>
              <a:t>around.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Disparities: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all years, Hispanic home health patients </a:t>
            </a:r>
            <a:r>
              <a:rPr lang="en-US" dirty="0" smtClean="0"/>
              <a:t>were </a:t>
            </a:r>
            <a:r>
              <a:rPr lang="en-US" dirty="0"/>
              <a:t>less likely than White home health patients to get better at walking or moving around.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2011 and 2012, Black home health care patients were less likely than White patients to get better at walking or moving around</a:t>
            </a:r>
            <a:r>
              <a:rPr lang="en-US" dirty="0" smtClean="0"/>
              <a:t>.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</a:t>
            </a:r>
            <a:endParaRPr lang="en-US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2010 top 5 State achievable benchmark was 62.5%. </a:t>
            </a:r>
            <a:r>
              <a:rPr lang="en-US" dirty="0"/>
              <a:t>The top 5 States that contributed to the achievable benchmark are Maine, Missouri, New Jersey, South Carolina, and Utah.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are insufficient to determine time to benchmark.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97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ADLs are basic personal care activities such as dressing, eating, and moving about.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61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69106" y="4415790"/>
            <a:ext cx="5943600" cy="427101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Importance</a:t>
            </a:r>
            <a:r>
              <a:rPr lang="en-US" dirty="0" smtClean="0"/>
              <a:t>: Long-stay </a:t>
            </a:r>
            <a:r>
              <a:rPr lang="en-US" dirty="0"/>
              <a:t>residents typically enter a nursing facility because they </a:t>
            </a:r>
            <a:r>
              <a:rPr lang="en-US" dirty="0" smtClean="0"/>
              <a:t>can no </a:t>
            </a:r>
            <a:r>
              <a:rPr lang="en-US" dirty="0"/>
              <a:t>longer care for themselves at home. They tend to remain in the </a:t>
            </a:r>
            <a:r>
              <a:rPr lang="en-US" dirty="0" smtClean="0"/>
              <a:t>facility </a:t>
            </a:r>
            <a:r>
              <a:rPr lang="en-US" dirty="0"/>
              <a:t>for several months or years. Most residents want to care for </a:t>
            </a:r>
            <a:r>
              <a:rPr lang="en-US" dirty="0" smtClean="0"/>
              <a:t>themselves</a:t>
            </a:r>
            <a:r>
              <a:rPr lang="en-US" dirty="0"/>
              <a:t>, and the ability to perform daily activities is important to </a:t>
            </a:r>
            <a:r>
              <a:rPr lang="en-US" dirty="0" smtClean="0"/>
              <a:t>their </a:t>
            </a:r>
            <a:r>
              <a:rPr lang="en-US" dirty="0"/>
              <a:t>quality of life. While some functional decline among residents </a:t>
            </a:r>
            <a:r>
              <a:rPr lang="en-US" dirty="0" smtClean="0"/>
              <a:t>cannot </a:t>
            </a:r>
            <a:r>
              <a:rPr lang="en-US" dirty="0"/>
              <a:t>be avoided, high-quality nursing home care should minimize </a:t>
            </a:r>
            <a:r>
              <a:rPr lang="en-US" dirty="0" smtClean="0"/>
              <a:t>the </a:t>
            </a:r>
            <a:r>
              <a:rPr lang="en-US" dirty="0"/>
              <a:t>rate of decline and the number of patients experiencing decline.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Overall Rate</a:t>
            </a:r>
            <a:r>
              <a:rPr lang="en-US" dirty="0" smtClean="0"/>
              <a:t>: The percentage of long-stay nursing home residents who had </a:t>
            </a:r>
            <a:r>
              <a:rPr lang="en-US" dirty="0"/>
              <a:t>increased need for help with daily </a:t>
            </a:r>
            <a:r>
              <a:rPr lang="en-US" dirty="0" smtClean="0"/>
              <a:t>activities decreased from 18.3% in 2011 to 17.4% in 2012.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Disparities: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2011 and 2012, </a:t>
            </a:r>
            <a:r>
              <a:rPr lang="en-US" dirty="0"/>
              <a:t>nursing home residents ages 0-64 </a:t>
            </a:r>
            <a:r>
              <a:rPr lang="en-US" dirty="0" smtClean="0"/>
              <a:t>were less </a:t>
            </a:r>
            <a:r>
              <a:rPr lang="en-US" dirty="0"/>
              <a:t>likely than residents </a:t>
            </a:r>
            <a:r>
              <a:rPr lang="en-US" dirty="0" smtClean="0"/>
              <a:t>in </a:t>
            </a:r>
            <a:r>
              <a:rPr lang="en-US" dirty="0"/>
              <a:t>other age groups to have </a:t>
            </a:r>
            <a:r>
              <a:rPr lang="en-US" dirty="0" smtClean="0"/>
              <a:t>an increased </a:t>
            </a:r>
            <a:r>
              <a:rPr lang="en-US" dirty="0"/>
              <a:t>need for help with daily activities</a:t>
            </a:r>
            <a:r>
              <a:rPr lang="en-US" dirty="0" smtClean="0"/>
              <a:t>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all age groups, Asian residents were less likely than White residents to need increased help with daily activities.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2011 top 5 State achievable benchmark was 14.6%. The top 5 States that contributed to the achievable benchmark are Alaska, California, Illinois, Oregon, and, Utah.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2012, residents ages 0-64 had a rate lower than the benchmark. </a:t>
            </a:r>
            <a:r>
              <a:rPr lang="en-US" dirty="0" smtClean="0"/>
              <a:t>Residents </a:t>
            </a:r>
            <a:r>
              <a:rPr lang="en-US" dirty="0"/>
              <a:t>of all </a:t>
            </a:r>
            <a:r>
              <a:rPr lang="en-US" dirty="0" smtClean="0"/>
              <a:t>races ages </a:t>
            </a:r>
            <a:r>
              <a:rPr lang="en-US" dirty="0"/>
              <a:t>0-64 had a rate lower than the benchmark.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Data </a:t>
            </a:r>
            <a:r>
              <a:rPr lang="en-US" dirty="0"/>
              <a:t>are insufficient to determine time to </a:t>
            </a:r>
            <a:r>
              <a:rPr lang="en-US" dirty="0" smtClean="0"/>
              <a:t>benchmark for other groups. 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43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8C42-DD96-4C07-BF1C-301766F5C6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23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3831170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tjournal.apta.org/content/92/2/227.long" TargetMode="External"/><Relationship Id="rId4" Type="http://schemas.openxmlformats.org/officeDocument/2006/relationships/hyperlink" Target="http://www.sciencedirect.com/science/article/pii/S104938671500005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Status Preservation and Rehabilitation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Chartbook</a:t>
            </a:r>
            <a:r>
              <a:rPr lang="en-US" dirty="0" smtClean="0"/>
              <a:t> on Healthy Living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ontent Placeholder 1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5641040"/>
              </p:ext>
            </p:extLst>
          </p:nvPr>
        </p:nvGraphicFramePr>
        <p:xfrm>
          <a:off x="4572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Adult home health care patients whose management of oral medications </a:t>
            </a:r>
            <a:r>
              <a:rPr lang="en-US" sz="1800" dirty="0" smtClean="0"/>
              <a:t>improved, by age, 2011-2012, and by age, stratified by race/ethnicity, 2012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238875"/>
            <a:ext cx="7239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dirty="0" smtClean="0"/>
              <a:t>: </a:t>
            </a:r>
            <a:r>
              <a:rPr lang="en-US" sz="1000" dirty="0"/>
              <a:t>Centers for Medicare &amp; Medicaid Services, Outcome and Assessment Information Set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2803996"/>
              </p:ext>
            </p:extLst>
          </p:nvPr>
        </p:nvGraphicFramePr>
        <p:xfrm>
          <a:off x="4572000" y="155448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262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Kruse RL, Petroski GF, Mehr DR, et al</a:t>
            </a:r>
            <a:r>
              <a:rPr lang="de-DE" sz="1600" dirty="0" smtClean="0"/>
              <a:t>. Activity </a:t>
            </a:r>
            <a:r>
              <a:rPr lang="de-DE" sz="1600" dirty="0" smtClean="0"/>
              <a:t>of daily living trajectories surrounding acute hospitalization of long-stay nursing home residents. J Am Geriatr Soc </a:t>
            </a:r>
            <a:r>
              <a:rPr lang="en-US" sz="1600" dirty="0" smtClean="0"/>
              <a:t>Nov;61(11):1909-18. </a:t>
            </a:r>
            <a:r>
              <a:rPr lang="en-US" sz="1600" dirty="0" err="1" smtClean="0"/>
              <a:t>Epub</a:t>
            </a:r>
            <a:r>
              <a:rPr lang="en-US" sz="1600" dirty="0" smtClean="0"/>
              <a:t> 2013 Oct 28. PMID: 24219192. </a:t>
            </a:r>
            <a:r>
              <a:rPr lang="en-US" sz="1600" dirty="0" smtClean="0">
                <a:hlinkClick r:id="rId3"/>
              </a:rPr>
              <a:t>http://www.ncbi.nlm.nih.gov/pmc/articles/PMC3831170/</a:t>
            </a:r>
            <a:r>
              <a:rPr lang="en-US" sz="1600" dirty="0" smtClean="0"/>
              <a:t>. Accessed June 16, 2015.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Lo AT, </a:t>
            </a:r>
            <a:r>
              <a:rPr lang="en-US" sz="1600" dirty="0" err="1" smtClean="0"/>
              <a:t>Gruneir</a:t>
            </a:r>
            <a:r>
              <a:rPr lang="en-US" sz="1600" dirty="0" smtClean="0"/>
              <a:t> A, </a:t>
            </a:r>
            <a:r>
              <a:rPr lang="en-US" sz="1600" dirty="0" err="1" smtClean="0"/>
              <a:t>Bronskill</a:t>
            </a:r>
            <a:r>
              <a:rPr lang="en-US" sz="1600" dirty="0" smtClean="0"/>
              <a:t> SE, et al. Sex differences in home care performance: a population-based study. </a:t>
            </a:r>
            <a:r>
              <a:rPr lang="en-US" sz="1600" dirty="0" err="1" smtClean="0"/>
              <a:t>Womens</a:t>
            </a:r>
            <a:r>
              <a:rPr lang="en-US" sz="1600" dirty="0" smtClean="0"/>
              <a:t> Health Issues 2015 May-Jun;25(3):232-8. </a:t>
            </a:r>
            <a:r>
              <a:rPr lang="en-US" sz="1600" dirty="0" err="1" smtClean="0"/>
              <a:t>Epub</a:t>
            </a:r>
            <a:r>
              <a:rPr lang="en-US" sz="1600" dirty="0" smtClean="0"/>
              <a:t> 2015 Apr 15. PMID: 25890502. </a:t>
            </a:r>
            <a:r>
              <a:rPr lang="en-US" sz="1600" dirty="0" smtClean="0">
                <a:hlinkClick r:id="rId4"/>
              </a:rPr>
              <a:t>http://www.sciencedirect.com/science/article/pii/</a:t>
            </a:r>
          </a:p>
          <a:p>
            <a:pPr marL="0" indent="347663">
              <a:spcBef>
                <a:spcPts val="0"/>
              </a:spcBef>
              <a:buNone/>
            </a:pPr>
            <a:r>
              <a:rPr lang="en-US" sz="1600" dirty="0" smtClean="0">
                <a:hlinkClick r:id="rId4"/>
              </a:rPr>
              <a:t>S1049386715000055</a:t>
            </a:r>
            <a:r>
              <a:rPr lang="en-US" sz="1600" dirty="0" smtClean="0"/>
              <a:t>. Accessed June 16, 2015.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Russell D, </a:t>
            </a:r>
            <a:r>
              <a:rPr lang="en-US" sz="1600" dirty="0" err="1" smtClean="0"/>
              <a:t>Rosati</a:t>
            </a:r>
            <a:r>
              <a:rPr lang="en-US" sz="1600" dirty="0" smtClean="0"/>
              <a:t> RJ, </a:t>
            </a:r>
            <a:r>
              <a:rPr lang="en-US" sz="1600" dirty="0" err="1" smtClean="0"/>
              <a:t>Andreopoulos</a:t>
            </a:r>
            <a:r>
              <a:rPr lang="en-US" sz="1600" dirty="0" smtClean="0"/>
              <a:t> E. Continuity in the provider of home-based physical therapy services and its implications for outcomes of patients. </a:t>
            </a:r>
            <a:r>
              <a:rPr lang="en-US" sz="1600" dirty="0" err="1" smtClean="0"/>
              <a:t>Phys</a:t>
            </a:r>
            <a:r>
              <a:rPr lang="en-US" sz="1600" dirty="0" smtClean="0"/>
              <a:t> </a:t>
            </a:r>
            <a:r>
              <a:rPr lang="en-US" sz="1600" dirty="0" err="1" smtClean="0"/>
              <a:t>Ther</a:t>
            </a:r>
            <a:r>
              <a:rPr lang="en-US" sz="1600" dirty="0" smtClean="0"/>
              <a:t> 2012 Feb;92(2):227-35. </a:t>
            </a:r>
            <a:r>
              <a:rPr lang="en-US" sz="1600" dirty="0" err="1" smtClean="0"/>
              <a:t>Epub</a:t>
            </a:r>
            <a:r>
              <a:rPr lang="en-US" sz="1600" dirty="0" smtClean="0"/>
              <a:t> 2011 Nov 10. PMID: 22074941. </a:t>
            </a:r>
            <a:r>
              <a:rPr lang="en-US" sz="1600" dirty="0" smtClean="0">
                <a:hlinkClick r:id="rId5"/>
              </a:rPr>
              <a:t>http://ptjournal.apta.org/content/92/2/227.long</a:t>
            </a:r>
            <a:r>
              <a:rPr lang="en-US" sz="1600" dirty="0" smtClean="0"/>
              <a:t>. Accessed June 16, 2015.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Shearer </a:t>
            </a:r>
            <a:r>
              <a:rPr lang="en-US" sz="1600" smtClean="0"/>
              <a:t>J</a:t>
            </a:r>
            <a:r>
              <a:rPr lang="en-US" sz="1600" smtClean="0"/>
              <a:t>. Improving </a:t>
            </a:r>
            <a:r>
              <a:rPr lang="en-US" sz="1600" dirty="0" smtClean="0"/>
              <a:t>oral medication management in home health agencies. Home </a:t>
            </a:r>
            <a:r>
              <a:rPr lang="en-US" sz="1600" dirty="0" err="1" smtClean="0"/>
              <a:t>Healthc</a:t>
            </a:r>
            <a:r>
              <a:rPr lang="en-US" sz="1600" dirty="0" smtClean="0"/>
              <a:t> Nurse 2009 Mar;27(3):184-92. PMID: 19279485.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68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To Maintain and Improve Functional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interventions can help prevent diseases that commonly cause declines in functional status:</a:t>
            </a:r>
          </a:p>
          <a:p>
            <a:pPr lvl="1"/>
            <a:r>
              <a:rPr lang="en-US" dirty="0" smtClean="0"/>
              <a:t>Promoting </a:t>
            </a:r>
            <a:r>
              <a:rPr lang="en-US" dirty="0"/>
              <a:t>physical </a:t>
            </a:r>
            <a:r>
              <a:rPr lang="en-US" dirty="0" smtClean="0"/>
              <a:t>activity</a:t>
            </a:r>
          </a:p>
          <a:p>
            <a:pPr lvl="1"/>
            <a:r>
              <a:rPr lang="en-US" dirty="0" smtClean="0"/>
              <a:t>Promoting social interaction </a:t>
            </a:r>
          </a:p>
          <a:p>
            <a:r>
              <a:rPr lang="en-US" dirty="0" smtClean="0"/>
              <a:t>Other interventions can help patients regain lost function or minimize the rate of decline in function:</a:t>
            </a:r>
          </a:p>
          <a:p>
            <a:pPr lvl="1"/>
            <a:r>
              <a:rPr lang="en-US" dirty="0" smtClean="0"/>
              <a:t>Physical therapy </a:t>
            </a:r>
          </a:p>
          <a:p>
            <a:pPr lvl="1"/>
            <a:r>
              <a:rPr lang="en-US" dirty="0" smtClean="0"/>
              <a:t>Occupational therapy</a:t>
            </a:r>
          </a:p>
          <a:p>
            <a:pPr lvl="1"/>
            <a:r>
              <a:rPr lang="en-US" dirty="0" smtClean="0"/>
              <a:t>Speech-language therapy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0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Settings for Services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Services are </a:t>
            </a:r>
            <a:r>
              <a:rPr lang="en-US" dirty="0"/>
              <a:t>delivered in a variety of </a:t>
            </a:r>
            <a:r>
              <a:rPr lang="en-US" dirty="0" smtClean="0"/>
              <a:t>settings:</a:t>
            </a:r>
            <a:endParaRPr lang="en-US" dirty="0"/>
          </a:p>
          <a:p>
            <a:pPr lvl="1"/>
            <a:r>
              <a:rPr lang="en-US" dirty="0" smtClean="0"/>
              <a:t>Hospitals</a:t>
            </a:r>
            <a:endParaRPr lang="en-US" dirty="0"/>
          </a:p>
          <a:p>
            <a:pPr lvl="1"/>
            <a:r>
              <a:rPr lang="en-US" dirty="0"/>
              <a:t>Providers’ </a:t>
            </a:r>
            <a:r>
              <a:rPr lang="en-US" dirty="0" smtClean="0"/>
              <a:t>offices </a:t>
            </a:r>
            <a:endParaRPr lang="en-US" dirty="0"/>
          </a:p>
          <a:p>
            <a:pPr lvl="1"/>
            <a:r>
              <a:rPr lang="en-US" dirty="0"/>
              <a:t>Patients’ </a:t>
            </a:r>
            <a:r>
              <a:rPr lang="en-US" dirty="0" smtClean="0"/>
              <a:t>homes </a:t>
            </a:r>
            <a:endParaRPr lang="en-US" dirty="0"/>
          </a:p>
          <a:p>
            <a:pPr lvl="1"/>
            <a:r>
              <a:rPr lang="en-US" dirty="0"/>
              <a:t>Long-term care </a:t>
            </a:r>
            <a:r>
              <a:rPr lang="en-US" dirty="0" smtClean="0"/>
              <a:t>facilities </a:t>
            </a:r>
            <a:endParaRPr lang="en-US" dirty="0"/>
          </a:p>
          <a:p>
            <a:pPr lvl="1"/>
            <a:r>
              <a:rPr lang="en-US" dirty="0"/>
              <a:t>Other post-acute care or rehabilitation </a:t>
            </a:r>
            <a:r>
              <a:rPr lang="en-US" dirty="0" smtClean="0"/>
              <a:t>facilities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1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Functional Status Preservation and Rehabilitation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Improvement in mobility among home health care patients </a:t>
            </a:r>
          </a:p>
          <a:p>
            <a:r>
              <a:rPr lang="en-US" dirty="0" smtClean="0"/>
              <a:t>Nursing home residents needing more help with daily activities</a:t>
            </a:r>
          </a:p>
          <a:p>
            <a:r>
              <a:rPr lang="en-US" dirty="0" smtClean="0"/>
              <a:t>Improvement in management of oral medications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8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Improvement in Mobility Among Home </a:t>
            </a:r>
            <a:r>
              <a:rPr lang="en-US" dirty="0"/>
              <a:t>H</a:t>
            </a:r>
            <a:r>
              <a:rPr lang="en-US" dirty="0" smtClean="0"/>
              <a:t>ealth Care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</a:t>
            </a:r>
            <a:r>
              <a:rPr lang="en-US" dirty="0"/>
              <a:t>care services play an integral role in helping older adults preserve independence, remain in the </a:t>
            </a:r>
            <a:r>
              <a:rPr lang="en-US" dirty="0" smtClean="0"/>
              <a:t>community, </a:t>
            </a:r>
            <a:r>
              <a:rPr lang="en-US" dirty="0"/>
              <a:t>and delay or avoid institutionalization (Lo, et </a:t>
            </a:r>
            <a:r>
              <a:rPr lang="en-US" dirty="0" smtClean="0"/>
              <a:t>al., </a:t>
            </a:r>
            <a:r>
              <a:rPr lang="en-US" dirty="0"/>
              <a:t>2015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Home-based physical therapy assists people in restoring strength, balance, and mobility after an illness or injury (Russell, </a:t>
            </a:r>
            <a:r>
              <a:rPr lang="en-US" dirty="0" smtClean="0"/>
              <a:t>et al., 2012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18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Adult home health patients whose ability to move or walk around improved, by age and race/ethnicity, 2011-2012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20181543"/>
              </p:ext>
            </p:extLst>
          </p:nvPr>
        </p:nvGraphicFramePr>
        <p:xfrm>
          <a:off x="457200" y="1554480"/>
          <a:ext cx="41148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24710309"/>
              </p:ext>
            </p:extLst>
          </p:nvPr>
        </p:nvGraphicFramePr>
        <p:xfrm>
          <a:off x="4572000" y="1554480"/>
          <a:ext cx="41148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244600" y="3264408"/>
            <a:ext cx="32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34440" y="2990713"/>
            <a:ext cx="2103120" cy="209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27432" tIns="27432" rIns="27432" bIns="27432" rtlCol="0">
            <a:spAutoFit/>
          </a:bodyPr>
          <a:lstStyle/>
          <a:p>
            <a:r>
              <a:rPr lang="en-US" sz="1000" dirty="0" smtClean="0"/>
              <a:t>2010 Achievable Benchmark: 62.5%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394960" y="3264408"/>
            <a:ext cx="32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5000" y="2990713"/>
            <a:ext cx="2103120" cy="209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27432" tIns="27432" rIns="27432" bIns="27432" rtlCol="0">
            <a:spAutoFit/>
          </a:bodyPr>
          <a:lstStyle/>
          <a:p>
            <a:r>
              <a:rPr lang="en-US" sz="1000" dirty="0" smtClean="0"/>
              <a:t>2010 Achievable Benchmark: 62.5%</a:t>
            </a:r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76072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b="1" dirty="0"/>
              <a:t>:</a:t>
            </a:r>
            <a:r>
              <a:rPr lang="en-US" sz="1000" dirty="0"/>
              <a:t> Centers for Medicare &amp; Medicaid Services, Outcome and Assessment Information </a:t>
            </a:r>
            <a:r>
              <a:rPr lang="en-US" sz="1000" dirty="0" smtClean="0"/>
              <a:t>Set, 2010-2012.</a:t>
            </a:r>
          </a:p>
          <a:p>
            <a:r>
              <a:rPr lang="en-US" sz="1000" b="1" dirty="0"/>
              <a:t>Note: </a:t>
            </a:r>
            <a:r>
              <a:rPr lang="en-US" sz="1000" dirty="0"/>
              <a:t>White and Black are non-Hispanic and Hispanic includes all races.</a:t>
            </a:r>
          </a:p>
        </p:txBody>
      </p:sp>
    </p:spTree>
    <p:extLst>
      <p:ext uri="{BB962C8B-B14F-4D97-AF65-F5344CB8AC3E}">
        <p14:creationId xmlns:p14="http://schemas.microsoft.com/office/powerpoint/2010/main" val="1787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Nursing Home Residents Needing More Help With Daily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Independence in activities of daily living (ADLs) is positively associated with quality of life.</a:t>
            </a:r>
          </a:p>
          <a:p>
            <a:r>
              <a:rPr lang="en-US" dirty="0" smtClean="0"/>
              <a:t>ADL impairments are strongly associated with poorer physical health, hospital admission, increased cost, and death. </a:t>
            </a:r>
          </a:p>
          <a:p>
            <a:r>
              <a:rPr lang="en-US" dirty="0" smtClean="0"/>
              <a:t>A resident’s ADL status and likely pattern of change over time are important considerations in determining care priorities (Kruse, et al., 2013).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Long-stay nursing home residents whose need for help with daily activities increased, by age, 2011 and 2012, and by age, stratified by race, 2012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9208649"/>
              </p:ext>
            </p:extLst>
          </p:nvPr>
        </p:nvGraphicFramePr>
        <p:xfrm>
          <a:off x="457200" y="1554480"/>
          <a:ext cx="4114800" cy="393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3510359"/>
              </p:ext>
            </p:extLst>
          </p:nvPr>
        </p:nvGraphicFramePr>
        <p:xfrm>
          <a:off x="4572000" y="1554480"/>
          <a:ext cx="41148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08573" y="2743200"/>
            <a:ext cx="128016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2011 </a:t>
            </a:r>
            <a:r>
              <a:rPr lang="en-US" sz="1000" dirty="0"/>
              <a:t>Achievable Benchmark: </a:t>
            </a:r>
            <a:r>
              <a:rPr lang="en-US" sz="1000" dirty="0" smtClean="0"/>
              <a:t>14.6%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324600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Source:</a:t>
            </a:r>
            <a:r>
              <a:rPr lang="en-US" sz="1000" dirty="0"/>
              <a:t> Centers for Medicare &amp; Medicaid, Minimum Data </a:t>
            </a:r>
            <a:r>
              <a:rPr lang="en-US" sz="1000" dirty="0" smtClean="0"/>
              <a:t>Set, 2011-2012.</a:t>
            </a:r>
          </a:p>
          <a:p>
            <a:r>
              <a:rPr lang="en-US" sz="1000" b="1" dirty="0" smtClean="0"/>
              <a:t>Note:</a:t>
            </a:r>
            <a:r>
              <a:rPr lang="en-US" sz="1000" dirty="0" smtClean="0"/>
              <a:t> For this measure, lower rates are better.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892800" y="2743200"/>
            <a:ext cx="128016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2011 Achievable Benchmark: 14.6%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338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Home Health Care Patients With Improved Medication Management 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Medications play </a:t>
            </a:r>
            <a:r>
              <a:rPr lang="en-US" dirty="0" smtClean="0"/>
              <a:t>a major </a:t>
            </a:r>
            <a:r>
              <a:rPr lang="en-US" dirty="0"/>
              <a:t>role in </a:t>
            </a:r>
            <a:r>
              <a:rPr lang="en-US" dirty="0" smtClean="0"/>
              <a:t>improving the </a:t>
            </a:r>
            <a:r>
              <a:rPr lang="en-US" dirty="0"/>
              <a:t>quality of </a:t>
            </a:r>
            <a:r>
              <a:rPr lang="en-US" dirty="0" smtClean="0"/>
              <a:t>life for </a:t>
            </a:r>
            <a:r>
              <a:rPr lang="en-US" dirty="0"/>
              <a:t>many people, especially </a:t>
            </a:r>
            <a:r>
              <a:rPr lang="en-US" dirty="0" smtClean="0"/>
              <a:t>older adults </a:t>
            </a:r>
            <a:r>
              <a:rPr lang="en-US" dirty="0"/>
              <a:t>with chronic illness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When people cannot </a:t>
            </a:r>
            <a:r>
              <a:rPr lang="en-US" dirty="0"/>
              <a:t>manage their medications</a:t>
            </a:r>
            <a:r>
              <a:rPr lang="en-US" dirty="0" smtClean="0"/>
              <a:t>, their </a:t>
            </a:r>
            <a:r>
              <a:rPr lang="en-US" dirty="0"/>
              <a:t>quality of life </a:t>
            </a:r>
            <a:r>
              <a:rPr lang="en-US" dirty="0" smtClean="0"/>
              <a:t>is greatly diminished (Shearer, 2009).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1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16972</TotalTime>
  <Words>1340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Functional Status Preservation and Rehabilitation</vt:lpstr>
      <vt:lpstr>Interventions To Maintain and Improve Functional Status</vt:lpstr>
      <vt:lpstr>Settings for Services</vt:lpstr>
      <vt:lpstr>Functional Status Preservation and Rehabilitation Measures</vt:lpstr>
      <vt:lpstr>Improvement in Mobility Among Home Health Care Patients</vt:lpstr>
      <vt:lpstr>Adult home health patients whose ability to move or walk around improved, by age and race/ethnicity, 2011-2012</vt:lpstr>
      <vt:lpstr>Nursing Home Residents Needing More Help With Daily Activities</vt:lpstr>
      <vt:lpstr>Long-stay nursing home residents whose need for help with daily activities increased, by age, 2011 and 2012, and by age, stratified by race, 2012</vt:lpstr>
      <vt:lpstr>Home Health Care Patients With Improved Medication Management </vt:lpstr>
      <vt:lpstr>Adult home health care patients whose management of oral medications improved, by age, 2011-2012, and by age, stratified by race/ethnicity, 2012</vt:lpstr>
      <vt:lpstr>References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DHHS</dc:creator>
  <cp:lastModifiedBy>DHHS</cp:lastModifiedBy>
  <cp:revision>621</cp:revision>
  <cp:lastPrinted>2015-01-08T16:38:04Z</cp:lastPrinted>
  <dcterms:created xsi:type="dcterms:W3CDTF">2013-09-03T18:05:51Z</dcterms:created>
  <dcterms:modified xsi:type="dcterms:W3CDTF">2015-06-24T16:19:01Z</dcterms:modified>
</cp:coreProperties>
</file>