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charts/chart1.xml" ContentType="application/vnd.openxmlformats-officedocument.drawingml.chart+xml"/>
  <Override PartName="/ppt/theme/themeOverride1.xml" ContentType="application/vnd.openxmlformats-officedocument.themeOverride+xml"/>
  <Override PartName="/ppt/notesSlides/notesSlide12.xml" ContentType="application/vnd.openxmlformats-officedocument.presentationml.notesSlide+xml"/>
  <Override PartName="/ppt/charts/chart2.xml" ContentType="application/vnd.openxmlformats-officedocument.drawingml.chart+xml"/>
  <Override PartName="/ppt/drawings/drawing1.xml" ContentType="application/vnd.openxmlformats-officedocument.drawingml.chartshapes+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charts/chart3.xml" ContentType="application/vnd.openxmlformats-officedocument.drawingml.chart+xml"/>
  <Override PartName="/ppt/theme/themeOverride2.xml" ContentType="application/vnd.openxmlformats-officedocument.themeOverride+xml"/>
  <Override PartName="/ppt/charts/chart4.xml" ContentType="application/vnd.openxmlformats-officedocument.drawingml.chart+xml"/>
  <Override PartName="/ppt/theme/themeOverride3.xml" ContentType="application/vnd.openxmlformats-officedocument.themeOverr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charts/chart5.xml" ContentType="application/vnd.openxmlformats-officedocument.drawingml.chart+xml"/>
  <Override PartName="/ppt/theme/themeOverride4.xml" ContentType="application/vnd.openxmlformats-officedocument.themeOverride+xml"/>
  <Override PartName="/ppt/drawings/drawing2.xml" ContentType="application/vnd.openxmlformats-officedocument.drawingml.chartshapes+xml"/>
  <Override PartName="/ppt/charts/chart6.xml" ContentType="application/vnd.openxmlformats-officedocument.drawingml.chart+xml"/>
  <Override PartName="/ppt/theme/themeOverride5.xml" ContentType="application/vnd.openxmlformats-officedocument.themeOverride+xml"/>
  <Override PartName="/ppt/drawings/drawing3.xml" ContentType="application/vnd.openxmlformats-officedocument.drawingml.chartshapes+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charts/chart7.xml" ContentType="application/vnd.openxmlformats-officedocument.drawingml.chart+xml"/>
  <Override PartName="/ppt/theme/themeOverride6.xml" ContentType="application/vnd.openxmlformats-officedocument.themeOverr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charts/chart8.xml" ContentType="application/vnd.openxmlformats-officedocument.drawingml.chart+xml"/>
  <Override PartName="/ppt/theme/themeOverride7.xml" ContentType="application/vnd.openxmlformats-officedocument.themeOverride+xml"/>
  <Override PartName="/ppt/charts/chart9.xml" ContentType="application/vnd.openxmlformats-officedocument.drawingml.chart+xml"/>
  <Override PartName="/ppt/theme/themeOverride8.xml" ContentType="application/vnd.openxmlformats-officedocument.themeOverr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charts/chart10.xml" ContentType="application/vnd.openxmlformats-officedocument.drawingml.chart+xml"/>
  <Override PartName="/ppt/theme/themeOverride9.xml" ContentType="application/vnd.openxmlformats-officedocument.themeOverride+xml"/>
  <Override PartName="/ppt/charts/chart11.xml" ContentType="application/vnd.openxmlformats-officedocument.drawingml.chart+xml"/>
  <Override PartName="/ppt/theme/themeOverride10.xml" ContentType="application/vnd.openxmlformats-officedocument.themeOverr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charts/chart12.xml" ContentType="application/vnd.openxmlformats-officedocument.drawingml.chart+xml"/>
  <Override PartName="/ppt/theme/themeOverride11.xml" ContentType="application/vnd.openxmlformats-officedocument.themeOverr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charts/chart13.xml" ContentType="application/vnd.openxmlformats-officedocument.drawingml.chart+xml"/>
  <Override PartName="/ppt/theme/themeOverride12.xml" ContentType="application/vnd.openxmlformats-officedocument.themeOverride+xml"/>
  <Override PartName="/ppt/notesSlides/notesSlide41.xml" ContentType="application/vnd.openxmlformats-officedocument.presentationml.notesSlide+xml"/>
  <Override PartName="/ppt/charts/chart14.xml" ContentType="application/vnd.openxmlformats-officedocument.drawingml.chart+xml"/>
  <Override PartName="/ppt/theme/themeOverride13.xml" ContentType="application/vnd.openxmlformats-officedocument.themeOverr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charts/chart15.xml" ContentType="application/vnd.openxmlformats-officedocument.drawingml.chart+xml"/>
  <Override PartName="/ppt/theme/themeOverride14.xml" ContentType="application/vnd.openxmlformats-officedocument.themeOverride+xml"/>
  <Override PartName="/ppt/charts/chart16.xml" ContentType="application/vnd.openxmlformats-officedocument.drawingml.chart+xml"/>
  <Override PartName="/ppt/theme/themeOverride15.xml" ContentType="application/vnd.openxmlformats-officedocument.themeOverr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charts/chart17.xml" ContentType="application/vnd.openxmlformats-officedocument.drawingml.chart+xml"/>
  <Override PartName="/ppt/theme/themeOverride16.xml" ContentType="application/vnd.openxmlformats-officedocument.themeOverr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charts/chart18.xml" ContentType="application/vnd.openxmlformats-officedocument.drawingml.chart+xml"/>
  <Override PartName="/ppt/theme/themeOverride17.xml" ContentType="application/vnd.openxmlformats-officedocument.themeOverride+xml"/>
  <Override PartName="/ppt/charts/chart19.xml" ContentType="application/vnd.openxmlformats-officedocument.drawingml.chart+xml"/>
  <Override PartName="/ppt/theme/themeOverride18.xml" ContentType="application/vnd.openxmlformats-officedocument.themeOverr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charts/chart20.xml" ContentType="application/vnd.openxmlformats-officedocument.drawingml.chart+xml"/>
  <Override PartName="/ppt/theme/themeOverride19.xml" ContentType="application/vnd.openxmlformats-officedocument.themeOverr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charts/chart21.xml" ContentType="application/vnd.openxmlformats-officedocument.drawingml.chart+xml"/>
  <Override PartName="/ppt/theme/themeOverride20.xml" ContentType="application/vnd.openxmlformats-officedocument.themeOverride+xml"/>
  <Override PartName="/ppt/charts/chart22.xml" ContentType="application/vnd.openxmlformats-officedocument.drawingml.chart+xml"/>
  <Override PartName="/ppt/theme/themeOverride21.xml" ContentType="application/vnd.openxmlformats-officedocument.themeOverr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charts/chart23.xml" ContentType="application/vnd.openxmlformats-officedocument.drawingml.chart+xml"/>
  <Override PartName="/ppt/theme/themeOverride22.xml" ContentType="application/vnd.openxmlformats-officedocument.themeOverride+xml"/>
  <Override PartName="/ppt/charts/chart24.xml" ContentType="application/vnd.openxmlformats-officedocument.drawingml.chart+xml"/>
  <Override PartName="/ppt/theme/themeOverride23.xml" ContentType="application/vnd.openxmlformats-officedocument.themeOverr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charts/chart25.xml" ContentType="application/vnd.openxmlformats-officedocument.drawingml.chart+xml"/>
  <Override PartName="/ppt/theme/themeOverride24.xml" ContentType="application/vnd.openxmlformats-officedocument.themeOverride+xml"/>
  <Override PartName="/ppt/charts/chart26.xml" ContentType="application/vnd.openxmlformats-officedocument.drawingml.chart+xml"/>
  <Override PartName="/ppt/theme/themeOverride25.xml" ContentType="application/vnd.openxmlformats-officedocument.themeOverride+xml"/>
  <Override PartName="/ppt/notesSlides/notesSlide67.xml" ContentType="application/vnd.openxmlformats-officedocument.presentationml.notesSlide+xml"/>
  <Override PartName="/ppt/charts/chart27.xml" ContentType="application/vnd.openxmlformats-officedocument.drawingml.chart+xml"/>
  <Override PartName="/ppt/theme/themeOverride26.xml" ContentType="application/vnd.openxmlformats-officedocument.themeOverride+xml"/>
  <Override PartName="/ppt/notesSlides/notesSlide68.xml" ContentType="application/vnd.openxmlformats-officedocument.presentationml.notesSlide+xml"/>
  <Override PartName="/ppt/charts/chart28.xml" ContentType="application/vnd.openxmlformats-officedocument.drawingml.chart+xml"/>
  <Override PartName="/ppt/theme/themeOverride27.xml" ContentType="application/vnd.openxmlformats-officedocument.themeOverr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charts/chart29.xml" ContentType="application/vnd.openxmlformats-officedocument.drawingml.chart+xml"/>
  <Override PartName="/ppt/theme/themeOverride28.xml" ContentType="application/vnd.openxmlformats-officedocument.themeOverride+xml"/>
  <Override PartName="/ppt/charts/chart30.xml" ContentType="application/vnd.openxmlformats-officedocument.drawingml.chart+xml"/>
  <Override PartName="/ppt/theme/themeOverride29.xml" ContentType="application/vnd.openxmlformats-officedocument.themeOverr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charts/chart31.xml" ContentType="application/vnd.openxmlformats-officedocument.drawingml.chart+xml"/>
  <Override PartName="/ppt/theme/themeOverride30.xml" ContentType="application/vnd.openxmlformats-officedocument.themeOverride+xml"/>
  <Override PartName="/ppt/charts/chart32.xml" ContentType="application/vnd.openxmlformats-officedocument.drawingml.chart+xml"/>
  <Override PartName="/ppt/theme/themeOverride31.xml" ContentType="application/vnd.openxmlformats-officedocument.themeOverride+xml"/>
  <Override PartName="/ppt/notesSlides/notesSlide73.xml" ContentType="application/vnd.openxmlformats-officedocument.presentationml.notesSlide+xml"/>
  <Override PartName="/ppt/notesSlides/notesSlide74.xml" ContentType="application/vnd.openxmlformats-officedocument.presentationml.notesSlide+xml"/>
  <Override PartName="/ppt/charts/chart33.xml" ContentType="application/vnd.openxmlformats-officedocument.drawingml.chart+xml"/>
  <Override PartName="/ppt/theme/themeOverride32.xml" ContentType="application/vnd.openxmlformats-officedocument.themeOverride+xml"/>
  <Override PartName="/ppt/charts/chart34.xml" ContentType="application/vnd.openxmlformats-officedocument.drawingml.chart+xml"/>
  <Override PartName="/ppt/theme/themeOverride33.xml" ContentType="application/vnd.openxmlformats-officedocument.themeOverride+xml"/>
  <Override PartName="/ppt/notesSlides/notesSlide75.xml" ContentType="application/vnd.openxmlformats-officedocument.presentationml.notesSlide+xml"/>
  <Override PartName="/ppt/notesSlides/notesSlide76.xml" ContentType="application/vnd.openxmlformats-officedocument.presentationml.notesSlide+xml"/>
  <Override PartName="/ppt/notesSlides/notesSlide77.xml" ContentType="application/vnd.openxmlformats-officedocument.presentationml.notesSlide+xml"/>
  <Override PartName="/ppt/notesSlides/notesSlide78.xml" ContentType="application/vnd.openxmlformats-officedocument.presentationml.notesSlide+xml"/>
  <Override PartName="/ppt/charts/chart35.xml" ContentType="application/vnd.openxmlformats-officedocument.drawingml.chart+xml"/>
  <Override PartName="/ppt/theme/themeOverride34.xml" ContentType="application/vnd.openxmlformats-officedocument.themeOverride+xml"/>
  <Override PartName="/ppt/charts/chart36.xml" ContentType="application/vnd.openxmlformats-officedocument.drawingml.chart+xml"/>
  <Override PartName="/ppt/theme/themeOverride35.xml" ContentType="application/vnd.openxmlformats-officedocument.themeOverride+xml"/>
  <Override PartName="/ppt/notesSlides/notesSlide79.xml" ContentType="application/vnd.openxmlformats-officedocument.presentationml.notesSlide+xml"/>
  <Override PartName="/ppt/charts/chart37.xml" ContentType="application/vnd.openxmlformats-officedocument.drawingml.chart+xml"/>
  <Override PartName="/ppt/theme/themeOverride36.xml" ContentType="application/vnd.openxmlformats-officedocument.themeOverride+xml"/>
  <Override PartName="/ppt/charts/chart38.xml" ContentType="application/vnd.openxmlformats-officedocument.drawingml.chart+xml"/>
  <Override PartName="/ppt/theme/themeOverride37.xml" ContentType="application/vnd.openxmlformats-officedocument.themeOverride+xml"/>
  <Override PartName="/ppt/drawings/drawing4.xml" ContentType="application/vnd.openxmlformats-officedocument.drawingml.chartshapes+xml"/>
  <Override PartName="/ppt/notesSlides/notesSlide80.xml" ContentType="application/vnd.openxmlformats-officedocument.presentationml.notesSlide+xml"/>
  <Override PartName="/ppt/charts/chart39.xml" ContentType="application/vnd.openxmlformats-officedocument.drawingml.chart+xml"/>
  <Override PartName="/ppt/theme/themeOverride38.xml" ContentType="application/vnd.openxmlformats-officedocument.themeOverride+xml"/>
  <Override PartName="/ppt/charts/chart40.xml" ContentType="application/vnd.openxmlformats-officedocument.drawingml.chart+xml"/>
  <Override PartName="/ppt/theme/themeOverride39.xml" ContentType="application/vnd.openxmlformats-officedocument.themeOverride+xml"/>
  <Override PartName="/ppt/notesSlides/notesSlide81.xml" ContentType="application/vnd.openxmlformats-officedocument.presentationml.notesSlide+xml"/>
  <Override PartName="/ppt/notesSlides/notesSlide82.xml" ContentType="application/vnd.openxmlformats-officedocument.presentationml.notesSlide+xml"/>
  <Override PartName="/ppt/charts/chart41.xml" ContentType="application/vnd.openxmlformats-officedocument.drawingml.chart+xml"/>
  <Override PartName="/ppt/theme/themeOverride40.xml" ContentType="application/vnd.openxmlformats-officedocument.themeOverride+xml"/>
  <Override PartName="/ppt/drawings/drawing5.xml" ContentType="application/vnd.openxmlformats-officedocument.drawingml.chartshapes+xml"/>
  <Override PartName="/ppt/charts/chart42.xml" ContentType="application/vnd.openxmlformats-officedocument.drawingml.chart+xml"/>
  <Override PartName="/ppt/theme/themeOverride41.xml" ContentType="application/vnd.openxmlformats-officedocument.themeOverride+xml"/>
  <Override PartName="/ppt/drawings/drawing6.xml" ContentType="application/vnd.openxmlformats-officedocument.drawingml.chartshapes+xml"/>
  <Override PartName="/ppt/notesSlides/notesSlide83.xml" ContentType="application/vnd.openxmlformats-officedocument.presentationml.notesSlide+xml"/>
  <Override PartName="/ppt/charts/chart43.xml" ContentType="application/vnd.openxmlformats-officedocument.drawingml.chart+xml"/>
  <Override PartName="/ppt/theme/themeOverride42.xml" ContentType="application/vnd.openxmlformats-officedocument.themeOverride+xml"/>
  <Override PartName="/ppt/drawings/drawing7.xml" ContentType="application/vnd.openxmlformats-officedocument.drawingml.chartshapes+xml"/>
  <Override PartName="/ppt/notesSlides/notesSlide84.xml" ContentType="application/vnd.openxmlformats-officedocument.presentationml.notesSlide+xml"/>
  <Override PartName="/ppt/charts/chart44.xml" ContentType="application/vnd.openxmlformats-officedocument.drawingml.chart+xml"/>
  <Override PartName="/ppt/theme/themeOverride43.xml" ContentType="application/vnd.openxmlformats-officedocument.themeOverride+xml"/>
  <Override PartName="/ppt/drawings/drawing8.xml" ContentType="application/vnd.openxmlformats-officedocument.drawingml.chartshapes+xml"/>
  <Override PartName="/ppt/notesSlides/notesSlide85.xml" ContentType="application/vnd.openxmlformats-officedocument.presentationml.notesSlide+xml"/>
  <Override PartName="/ppt/charts/chart45.xml" ContentType="application/vnd.openxmlformats-officedocument.drawingml.chart+xml"/>
  <Override PartName="/ppt/theme/themeOverride44.xml" ContentType="application/vnd.openxmlformats-officedocument.themeOverride+xml"/>
  <Override PartName="/ppt/drawings/drawing9.xml" ContentType="application/vnd.openxmlformats-officedocument.drawingml.chartshapes+xml"/>
  <Override PartName="/ppt/notesSlides/notesSlide86.xml" ContentType="application/vnd.openxmlformats-officedocument.presentationml.notesSlide+xml"/>
  <Override PartName="/ppt/charts/chart46.xml" ContentType="application/vnd.openxmlformats-officedocument.drawingml.chart+xml"/>
  <Override PartName="/ppt/theme/themeOverride45.xml" ContentType="application/vnd.openxmlformats-officedocument.themeOverride+xml"/>
  <Override PartName="/ppt/drawings/drawing10.xml" ContentType="application/vnd.openxmlformats-officedocument.drawingml.chartshapes+xml"/>
  <Override PartName="/ppt/notesSlides/notesSlide87.xml" ContentType="application/vnd.openxmlformats-officedocument.presentationml.notesSlide+xml"/>
  <Override PartName="/ppt/notesSlides/notesSlide88.xml" ContentType="application/vnd.openxmlformats-officedocument.presentationml.notesSlide+xml"/>
  <Override PartName="/ppt/notesSlides/notesSlide89.xml" ContentType="application/vnd.openxmlformats-officedocument.presentationml.notesSlide+xml"/>
  <Override PartName="/ppt/notesSlides/notesSlide90.xml" ContentType="application/vnd.openxmlformats-officedocument.presentationml.notesSlide+xml"/>
  <Override PartName="/ppt/notesSlides/notesSlide91.xml" ContentType="application/vnd.openxmlformats-officedocument.presentationml.notesSlide+xml"/>
  <Override PartName="/ppt/notesSlides/notesSlide92.xml" ContentType="application/vnd.openxmlformats-officedocument.presentationml.notesSlide+xml"/>
  <Override PartName="/ppt/charts/chart47.xml" ContentType="application/vnd.openxmlformats-officedocument.drawingml.chart+xml"/>
  <Override PartName="/ppt/theme/themeOverride46.xml" ContentType="application/vnd.openxmlformats-officedocument.themeOverride+xml"/>
  <Override PartName="/ppt/charts/chart48.xml" ContentType="application/vnd.openxmlformats-officedocument.drawingml.chart+xml"/>
  <Override PartName="/ppt/theme/themeOverride47.xml" ContentType="application/vnd.openxmlformats-officedocument.themeOverride+xml"/>
  <Override PartName="/ppt/comments/comment1.xml" ContentType="application/vnd.openxmlformats-officedocument.presentationml.comments+xml"/>
  <Override PartName="/ppt/notesSlides/notesSlide93.xml" ContentType="application/vnd.openxmlformats-officedocument.presentationml.notesSlide+xml"/>
  <Override PartName="/ppt/notesSlides/notesSlide94.xml" ContentType="application/vnd.openxmlformats-officedocument.presentationml.notesSlide+xml"/>
  <Override PartName="/ppt/charts/chart49.xml" ContentType="application/vnd.openxmlformats-officedocument.drawingml.chart+xml"/>
  <Override PartName="/ppt/theme/themeOverride48.xml" ContentType="application/vnd.openxmlformats-officedocument.themeOverride+xml"/>
  <Override PartName="/ppt/drawings/drawing11.xml" ContentType="application/vnd.openxmlformats-officedocument.drawingml.chartshapes+xml"/>
  <Override PartName="/ppt/charts/chart50.xml" ContentType="application/vnd.openxmlformats-officedocument.drawingml.chart+xml"/>
  <Override PartName="/ppt/theme/themeOverride49.xml" ContentType="application/vnd.openxmlformats-officedocument.themeOverride+xml"/>
  <Override PartName="/ppt/drawings/drawing12.xml" ContentType="application/vnd.openxmlformats-officedocument.drawingml.chartshapes+xml"/>
  <Override PartName="/ppt/notesSlides/notesSlide95.xml" ContentType="application/vnd.openxmlformats-officedocument.presentationml.notesSlide+xml"/>
  <Override PartName="/ppt/notesSlides/notesSlide96.xml" ContentType="application/vnd.openxmlformats-officedocument.presentationml.notesSlide+xml"/>
  <Override PartName="/ppt/charts/chart51.xml" ContentType="application/vnd.openxmlformats-officedocument.drawingml.chart+xml"/>
  <Override PartName="/ppt/theme/themeOverride50.xml" ContentType="application/vnd.openxmlformats-officedocument.themeOverride+xml"/>
  <Override PartName="/ppt/drawings/drawing13.xml" ContentType="application/vnd.openxmlformats-officedocument.drawingml.chartshapes+xml"/>
  <Override PartName="/ppt/charts/chart52.xml" ContentType="application/vnd.openxmlformats-officedocument.drawingml.chart+xml"/>
  <Override PartName="/ppt/theme/themeOverride51.xml" ContentType="application/vnd.openxmlformats-officedocument.themeOverride+xml"/>
  <Override PartName="/ppt/drawings/drawing14.xml" ContentType="application/vnd.openxmlformats-officedocument.drawingml.chartshapes+xml"/>
  <Override PartName="/ppt/notesSlides/notesSlide97.xml" ContentType="application/vnd.openxmlformats-officedocument.presentationml.notesSlide+xml"/>
  <Override PartName="/ppt/notesSlides/notesSlide98.xml" ContentType="application/vnd.openxmlformats-officedocument.presentationml.notesSlide+xml"/>
  <Override PartName="/ppt/notesSlides/notesSlide99.xml" ContentType="application/vnd.openxmlformats-officedocument.presentationml.notesSlide+xml"/>
  <Override PartName="/ppt/notesSlides/notesSlide100.xml" ContentType="application/vnd.openxmlformats-officedocument.presentationml.notesSlide+xml"/>
  <Override PartName="/ppt/notesSlides/notesSlide101.xml" ContentType="application/vnd.openxmlformats-officedocument.presentationml.notesSlide+xml"/>
  <Override PartName="/ppt/notesSlides/notesSlide102.xml" ContentType="application/vnd.openxmlformats-officedocument.presentationml.notesSlide+xml"/>
  <Override PartName="/ppt/notesSlides/notesSlide103.xml" ContentType="application/vnd.openxmlformats-officedocument.presentationml.notesSlide+xml"/>
  <Override PartName="/ppt/charts/chart53.xml" ContentType="application/vnd.openxmlformats-officedocument.drawingml.chart+xml"/>
  <Override PartName="/ppt/theme/themeOverride52.xml" ContentType="application/vnd.openxmlformats-officedocument.themeOverride+xml"/>
  <Override PartName="/ppt/charts/chart54.xml" ContentType="application/vnd.openxmlformats-officedocument.drawingml.chart+xml"/>
  <Override PartName="/ppt/theme/themeOverride53.xml" ContentType="application/vnd.openxmlformats-officedocument.themeOverride+xml"/>
  <Override PartName="/ppt/drawings/drawing15.xml" ContentType="application/vnd.openxmlformats-officedocument.drawingml.chartshapes+xml"/>
  <Override PartName="/ppt/notesSlides/notesSlide104.xml" ContentType="application/vnd.openxmlformats-officedocument.presentationml.notesSlide+xml"/>
  <Override PartName="/ppt/notesSlides/notesSlide105.xml" ContentType="application/vnd.openxmlformats-officedocument.presentationml.notesSlide+xml"/>
  <Override PartName="/ppt/charts/chart55.xml" ContentType="application/vnd.openxmlformats-officedocument.drawingml.chart+xml"/>
  <Override PartName="/ppt/theme/themeOverride54.xml" ContentType="application/vnd.openxmlformats-officedocument.themeOverride+xml"/>
  <Override PartName="/ppt/drawings/drawing16.xml" ContentType="application/vnd.openxmlformats-officedocument.drawingml.chartshapes+xml"/>
  <Override PartName="/ppt/charts/chart56.xml" ContentType="application/vnd.openxmlformats-officedocument.drawingml.chart+xml"/>
  <Override PartName="/ppt/theme/themeOverride55.xml" ContentType="application/vnd.openxmlformats-officedocument.themeOverride+xml"/>
  <Override PartName="/ppt/drawings/drawing17.xml" ContentType="application/vnd.openxmlformats-officedocument.drawingml.chartshapes+xml"/>
  <Override PartName="/ppt/notesSlides/notesSlide106.xml" ContentType="application/vnd.openxmlformats-officedocument.presentationml.notesSlide+xml"/>
  <Override PartName="/ppt/notesSlides/notesSlide107.xml" ContentType="application/vnd.openxmlformats-officedocument.presentationml.notesSlide+xml"/>
  <Override PartName="/ppt/charts/chart57.xml" ContentType="application/vnd.openxmlformats-officedocument.drawingml.chart+xml"/>
  <Override PartName="/ppt/theme/themeOverride56.xml" ContentType="application/vnd.openxmlformats-officedocument.themeOverride+xml"/>
  <Override PartName="/ppt/drawings/drawing18.xml" ContentType="application/vnd.openxmlformats-officedocument.drawingml.chartshapes+xml"/>
  <Override PartName="/ppt/charts/chart58.xml" ContentType="application/vnd.openxmlformats-officedocument.drawingml.chart+xml"/>
  <Override PartName="/ppt/theme/themeOverride57.xml" ContentType="application/vnd.openxmlformats-officedocument.themeOverride+xml"/>
  <Override PartName="/ppt/drawings/drawing19.xml" ContentType="application/vnd.openxmlformats-officedocument.drawingml.chartshapes+xml"/>
  <Override PartName="/ppt/comments/comment2.xml" ContentType="application/vnd.openxmlformats-officedocument.presentationml.comments+xml"/>
  <Override PartName="/ppt/notesSlides/notesSlide108.xml" ContentType="application/vnd.openxmlformats-officedocument.presentationml.notesSlide+xml"/>
  <Override PartName="/ppt/notesSlides/notesSlide109.xml" ContentType="application/vnd.openxmlformats-officedocument.presentationml.notesSlide+xml"/>
  <Override PartName="/ppt/notesSlides/notesSlide110.xml" ContentType="application/vnd.openxmlformats-officedocument.presentationml.notesSlide+xml"/>
  <Override PartName="/ppt/charts/chart59.xml" ContentType="application/vnd.openxmlformats-officedocument.drawingml.chart+xml"/>
  <Override PartName="/ppt/theme/themeOverride58.xml" ContentType="application/vnd.openxmlformats-officedocument.themeOverride+xml"/>
  <Override PartName="/ppt/drawings/drawing20.xml" ContentType="application/vnd.openxmlformats-officedocument.drawingml.chartshapes+xml"/>
  <Override PartName="/ppt/charts/chart60.xml" ContentType="application/vnd.openxmlformats-officedocument.drawingml.chart+xml"/>
  <Override PartName="/ppt/theme/themeOverride59.xml" ContentType="application/vnd.openxmlformats-officedocument.themeOverride+xml"/>
  <Override PartName="/ppt/drawings/drawing21.xml" ContentType="application/vnd.openxmlformats-officedocument.drawingml.chartshapes+xml"/>
  <Override PartName="/ppt/notesSlides/notesSlide111.xml" ContentType="application/vnd.openxmlformats-officedocument.presentationml.notesSlide+xml"/>
  <Override PartName="/ppt/notesSlides/notesSlide112.xml" ContentType="application/vnd.openxmlformats-officedocument.presentationml.notesSlide+xml"/>
  <Override PartName="/ppt/notesSlides/notesSlide113.xml" ContentType="application/vnd.openxmlformats-officedocument.presentationml.notesSlide+xml"/>
  <Override PartName="/ppt/charts/chart61.xml" ContentType="application/vnd.openxmlformats-officedocument.drawingml.chart+xml"/>
  <Override PartName="/ppt/theme/themeOverride60.xml" ContentType="application/vnd.openxmlformats-officedocument.themeOverride+xml"/>
  <Override PartName="/ppt/drawings/drawing22.xml" ContentType="application/vnd.openxmlformats-officedocument.drawingml.chartshapes+xml"/>
  <Override PartName="/ppt/charts/chart62.xml" ContentType="application/vnd.openxmlformats-officedocument.drawingml.chart+xml"/>
  <Override PartName="/ppt/theme/themeOverride61.xml" ContentType="application/vnd.openxmlformats-officedocument.themeOverride+xml"/>
  <Override PartName="/ppt/notesSlides/notesSlide114.xml" ContentType="application/vnd.openxmlformats-officedocument.presentationml.notesSlide+xml"/>
  <Override PartName="/ppt/charts/chart63.xml" ContentType="application/vnd.openxmlformats-officedocument.drawingml.chart+xml"/>
  <Override PartName="/ppt/theme/themeOverride62.xml" ContentType="application/vnd.openxmlformats-officedocument.themeOverride+xml"/>
  <Override PartName="/ppt/charts/chart64.xml" ContentType="application/vnd.openxmlformats-officedocument.drawingml.chart+xml"/>
  <Override PartName="/ppt/theme/themeOverride63.xml" ContentType="application/vnd.openxmlformats-officedocument.themeOverride+xml"/>
  <Override PartName="/ppt/notesSlides/notesSlide115.xml" ContentType="application/vnd.openxmlformats-officedocument.presentationml.notesSlide+xml"/>
  <Override PartName="/ppt/notesSlides/notesSlide116.xml" ContentType="application/vnd.openxmlformats-officedocument.presentationml.notesSlide+xml"/>
  <Override PartName="/ppt/charts/chart65.xml" ContentType="application/vnd.openxmlformats-officedocument.drawingml.chart+xml"/>
  <Override PartName="/ppt/theme/themeOverride64.xml" ContentType="application/vnd.openxmlformats-officedocument.themeOverride+xml"/>
  <Override PartName="/ppt/drawings/drawing23.xml" ContentType="application/vnd.openxmlformats-officedocument.drawingml.chartshapes+xml"/>
  <Override PartName="/ppt/notesSlides/notesSlide117.xml" ContentType="application/vnd.openxmlformats-officedocument.presentationml.notesSlide+xml"/>
  <Override PartName="/ppt/notesSlides/notesSlide11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6" r:id="rId1"/>
    <p:sldMasterId id="2147483747" r:id="rId2"/>
    <p:sldMasterId id="2147483752" r:id="rId3"/>
  </p:sldMasterIdLst>
  <p:notesMasterIdLst>
    <p:notesMasterId r:id="rId123"/>
  </p:notesMasterIdLst>
  <p:handoutMasterIdLst>
    <p:handoutMasterId r:id="rId124"/>
  </p:handoutMasterIdLst>
  <p:sldIdLst>
    <p:sldId id="256" r:id="rId4"/>
    <p:sldId id="311" r:id="rId5"/>
    <p:sldId id="318" r:id="rId6"/>
    <p:sldId id="301" r:id="rId7"/>
    <p:sldId id="302" r:id="rId8"/>
    <p:sldId id="317" r:id="rId9"/>
    <p:sldId id="306" r:id="rId10"/>
    <p:sldId id="303" r:id="rId11"/>
    <p:sldId id="293" r:id="rId12"/>
    <p:sldId id="276" r:id="rId13"/>
    <p:sldId id="284" r:id="rId14"/>
    <p:sldId id="294" r:id="rId15"/>
    <p:sldId id="295" r:id="rId16"/>
    <p:sldId id="320" r:id="rId17"/>
    <p:sldId id="296" r:id="rId18"/>
    <p:sldId id="321" r:id="rId19"/>
    <p:sldId id="274" r:id="rId20"/>
    <p:sldId id="283" r:id="rId21"/>
    <p:sldId id="319" r:id="rId22"/>
    <p:sldId id="387" r:id="rId23"/>
    <p:sldId id="388" r:id="rId24"/>
    <p:sldId id="389" r:id="rId25"/>
    <p:sldId id="390" r:id="rId26"/>
    <p:sldId id="391" r:id="rId27"/>
    <p:sldId id="392" r:id="rId28"/>
    <p:sldId id="393" r:id="rId29"/>
    <p:sldId id="394" r:id="rId30"/>
    <p:sldId id="395" r:id="rId31"/>
    <p:sldId id="396" r:id="rId32"/>
    <p:sldId id="426" r:id="rId33"/>
    <p:sldId id="397" r:id="rId34"/>
    <p:sldId id="398" r:id="rId35"/>
    <p:sldId id="399" r:id="rId36"/>
    <p:sldId id="400" r:id="rId37"/>
    <p:sldId id="401" r:id="rId38"/>
    <p:sldId id="402" r:id="rId39"/>
    <p:sldId id="403" r:id="rId40"/>
    <p:sldId id="404" r:id="rId41"/>
    <p:sldId id="405" r:id="rId42"/>
    <p:sldId id="406" r:id="rId43"/>
    <p:sldId id="407" r:id="rId44"/>
    <p:sldId id="408" r:id="rId45"/>
    <p:sldId id="409" r:id="rId46"/>
    <p:sldId id="410" r:id="rId47"/>
    <p:sldId id="411" r:id="rId48"/>
    <p:sldId id="412" r:id="rId49"/>
    <p:sldId id="413" r:id="rId50"/>
    <p:sldId id="414" r:id="rId51"/>
    <p:sldId id="415" r:id="rId52"/>
    <p:sldId id="416" r:id="rId53"/>
    <p:sldId id="417" r:id="rId54"/>
    <p:sldId id="418" r:id="rId55"/>
    <p:sldId id="419" r:id="rId56"/>
    <p:sldId id="420" r:id="rId57"/>
    <p:sldId id="421" r:id="rId58"/>
    <p:sldId id="422" r:id="rId59"/>
    <p:sldId id="423" r:id="rId60"/>
    <p:sldId id="322" r:id="rId61"/>
    <p:sldId id="323" r:id="rId62"/>
    <p:sldId id="324" r:id="rId63"/>
    <p:sldId id="325" r:id="rId64"/>
    <p:sldId id="326" r:id="rId65"/>
    <p:sldId id="327" r:id="rId66"/>
    <p:sldId id="328" r:id="rId67"/>
    <p:sldId id="329" r:id="rId68"/>
    <p:sldId id="330" r:id="rId69"/>
    <p:sldId id="331" r:id="rId70"/>
    <p:sldId id="332" r:id="rId71"/>
    <p:sldId id="333" r:id="rId72"/>
    <p:sldId id="334" r:id="rId73"/>
    <p:sldId id="335" r:id="rId74"/>
    <p:sldId id="336" r:id="rId75"/>
    <p:sldId id="337" r:id="rId76"/>
    <p:sldId id="338" r:id="rId77"/>
    <p:sldId id="339" r:id="rId78"/>
    <p:sldId id="340" r:id="rId79"/>
    <p:sldId id="341" r:id="rId80"/>
    <p:sldId id="342" r:id="rId81"/>
    <p:sldId id="343" r:id="rId82"/>
    <p:sldId id="344" r:id="rId83"/>
    <p:sldId id="345" r:id="rId84"/>
    <p:sldId id="346" r:id="rId85"/>
    <p:sldId id="347" r:id="rId86"/>
    <p:sldId id="348" r:id="rId87"/>
    <p:sldId id="349" r:id="rId88"/>
    <p:sldId id="350" r:id="rId89"/>
    <p:sldId id="351" r:id="rId90"/>
    <p:sldId id="353" r:id="rId91"/>
    <p:sldId id="354" r:id="rId92"/>
    <p:sldId id="355" r:id="rId93"/>
    <p:sldId id="356" r:id="rId94"/>
    <p:sldId id="357" r:id="rId95"/>
    <p:sldId id="358" r:id="rId96"/>
    <p:sldId id="359" r:id="rId97"/>
    <p:sldId id="360" r:id="rId98"/>
    <p:sldId id="361" r:id="rId99"/>
    <p:sldId id="362" r:id="rId100"/>
    <p:sldId id="363" r:id="rId101"/>
    <p:sldId id="365" r:id="rId102"/>
    <p:sldId id="366" r:id="rId103"/>
    <p:sldId id="367" r:id="rId104"/>
    <p:sldId id="368" r:id="rId105"/>
    <p:sldId id="369" r:id="rId106"/>
    <p:sldId id="370" r:id="rId107"/>
    <p:sldId id="371" r:id="rId108"/>
    <p:sldId id="372" r:id="rId109"/>
    <p:sldId id="373" r:id="rId110"/>
    <p:sldId id="374" r:id="rId111"/>
    <p:sldId id="375" r:id="rId112"/>
    <p:sldId id="376" r:id="rId113"/>
    <p:sldId id="377" r:id="rId114"/>
    <p:sldId id="378" r:id="rId115"/>
    <p:sldId id="379" r:id="rId116"/>
    <p:sldId id="380" r:id="rId117"/>
    <p:sldId id="381" r:id="rId118"/>
    <p:sldId id="382" r:id="rId119"/>
    <p:sldId id="383" r:id="rId120"/>
    <p:sldId id="384" r:id="rId121"/>
    <p:sldId id="385" r:id="rId122"/>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B7167612-1961-4D68-A546-55AAA90FDD5A}">
          <p14:sldIdLst>
            <p14:sldId id="256"/>
            <p14:sldId id="311"/>
            <p14:sldId id="318"/>
            <p14:sldId id="301"/>
            <p14:sldId id="302"/>
            <p14:sldId id="317"/>
            <p14:sldId id="306"/>
            <p14:sldId id="303"/>
            <p14:sldId id="293"/>
            <p14:sldId id="276"/>
            <p14:sldId id="284"/>
            <p14:sldId id="294"/>
            <p14:sldId id="295"/>
            <p14:sldId id="320"/>
            <p14:sldId id="296"/>
            <p14:sldId id="321"/>
            <p14:sldId id="274"/>
            <p14:sldId id="283"/>
            <p14:sldId id="319"/>
          </p14:sldIdLst>
        </p14:section>
        <p14:section name="Maternal and Child Health Care" id="{0FB0D43C-B05D-4992-9BDE-55EEA7A4B644}">
          <p14:sldIdLst>
            <p14:sldId id="387"/>
            <p14:sldId id="388"/>
            <p14:sldId id="389"/>
            <p14:sldId id="390"/>
            <p14:sldId id="391"/>
            <p14:sldId id="392"/>
            <p14:sldId id="393"/>
            <p14:sldId id="394"/>
            <p14:sldId id="395"/>
            <p14:sldId id="396"/>
            <p14:sldId id="426"/>
            <p14:sldId id="397"/>
            <p14:sldId id="398"/>
            <p14:sldId id="399"/>
            <p14:sldId id="400"/>
            <p14:sldId id="401"/>
            <p14:sldId id="402"/>
            <p14:sldId id="403"/>
            <p14:sldId id="404"/>
            <p14:sldId id="405"/>
            <p14:sldId id="406"/>
            <p14:sldId id="407"/>
            <p14:sldId id="408"/>
            <p14:sldId id="409"/>
            <p14:sldId id="410"/>
            <p14:sldId id="411"/>
            <p14:sldId id="412"/>
            <p14:sldId id="413"/>
            <p14:sldId id="414"/>
            <p14:sldId id="415"/>
            <p14:sldId id="416"/>
            <p14:sldId id="417"/>
            <p14:sldId id="418"/>
            <p14:sldId id="419"/>
            <p14:sldId id="420"/>
            <p14:sldId id="421"/>
            <p14:sldId id="422"/>
            <p14:sldId id="423"/>
          </p14:sldIdLst>
        </p14:section>
        <p14:section name="Lifestyle Modification" id="{846253DE-FAB7-4EF1-8B27-82AA4B3E6938}">
          <p14:sldIdLst>
            <p14:sldId id="322"/>
            <p14:sldId id="323"/>
            <p14:sldId id="324"/>
            <p14:sldId id="325"/>
            <p14:sldId id="326"/>
            <p14:sldId id="327"/>
            <p14:sldId id="328"/>
            <p14:sldId id="329"/>
            <p14:sldId id="330"/>
            <p14:sldId id="331"/>
            <p14:sldId id="332"/>
            <p14:sldId id="333"/>
            <p14:sldId id="334"/>
            <p14:sldId id="335"/>
            <p14:sldId id="336"/>
            <p14:sldId id="337"/>
            <p14:sldId id="338"/>
            <p14:sldId id="339"/>
            <p14:sldId id="340"/>
          </p14:sldIdLst>
        </p14:section>
        <p14:section name="Clinical Preventive Services" id="{57294112-1DE9-4B58-A613-8F8B733C362E}">
          <p14:sldIdLst>
            <p14:sldId id="341"/>
            <p14:sldId id="342"/>
            <p14:sldId id="343"/>
            <p14:sldId id="344"/>
            <p14:sldId id="345"/>
            <p14:sldId id="346"/>
            <p14:sldId id="347"/>
            <p14:sldId id="348"/>
            <p14:sldId id="349"/>
            <p14:sldId id="350"/>
            <p14:sldId id="351"/>
          </p14:sldIdLst>
        </p14:section>
        <p14:section name="Functional Status Preservation and Rehabilitation" id="{DDC776CF-8984-4A95-B41E-63DB233DB84D}">
          <p14:sldIdLst>
            <p14:sldId id="353"/>
            <p14:sldId id="354"/>
            <p14:sldId id="355"/>
            <p14:sldId id="356"/>
            <p14:sldId id="357"/>
            <p14:sldId id="358"/>
            <p14:sldId id="359"/>
            <p14:sldId id="360"/>
            <p14:sldId id="361"/>
            <p14:sldId id="362"/>
            <p14:sldId id="363"/>
          </p14:sldIdLst>
        </p14:section>
        <p14:section name="Supportive and Palliative Care" id="{E4059B0C-BAF7-4FC7-809E-0A113A738776}">
          <p14:sldIdLst>
            <p14:sldId id="365"/>
            <p14:sldId id="366"/>
            <p14:sldId id="367"/>
            <p14:sldId id="368"/>
            <p14:sldId id="369"/>
            <p14:sldId id="370"/>
            <p14:sldId id="371"/>
            <p14:sldId id="372"/>
            <p14:sldId id="373"/>
            <p14:sldId id="374"/>
            <p14:sldId id="375"/>
            <p14:sldId id="376"/>
            <p14:sldId id="377"/>
            <p14:sldId id="378"/>
            <p14:sldId id="379"/>
            <p14:sldId id="380"/>
            <p14:sldId id="381"/>
            <p14:sldId id="382"/>
            <p14:sldId id="383"/>
            <p14:sldId id="384"/>
            <p14:sldId id="385"/>
          </p14:sldIdLst>
        </p14:section>
      </p14:section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DHHS" initials="DMB" lastIdx="10"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72C6"/>
    <a:srgbClr val="AABA0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p:restoredLeft sz="15620"/>
    <p:restoredTop sz="94660"/>
  </p:normalViewPr>
  <p:slideViewPr>
    <p:cSldViewPr>
      <p:cViewPr>
        <p:scale>
          <a:sx n="70" d="100"/>
          <a:sy n="70" d="100"/>
        </p:scale>
        <p:origin x="-1404" y="-486"/>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5669"/>
    </p:cViewPr>
  </p:sorterViewPr>
  <p:notesViewPr>
    <p:cSldViewPr>
      <p:cViewPr>
        <p:scale>
          <a:sx n="66" d="100"/>
          <a:sy n="66" d="100"/>
        </p:scale>
        <p:origin x="-3029" y="5"/>
      </p:cViewPr>
      <p:guideLst>
        <p:guide orient="horz" pos="2928"/>
        <p:guide pos="2208"/>
      </p:guideLst>
    </p:cSldViewPr>
  </p:notes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3.xml"/><Relationship Id="rId117" Type="http://schemas.openxmlformats.org/officeDocument/2006/relationships/slide" Target="slides/slide114.xml"/><Relationship Id="rId21" Type="http://schemas.openxmlformats.org/officeDocument/2006/relationships/slide" Target="slides/slide18.xml"/><Relationship Id="rId42" Type="http://schemas.openxmlformats.org/officeDocument/2006/relationships/slide" Target="slides/slide39.xml"/><Relationship Id="rId47" Type="http://schemas.openxmlformats.org/officeDocument/2006/relationships/slide" Target="slides/slide44.xml"/><Relationship Id="rId63" Type="http://schemas.openxmlformats.org/officeDocument/2006/relationships/slide" Target="slides/slide60.xml"/><Relationship Id="rId68" Type="http://schemas.openxmlformats.org/officeDocument/2006/relationships/slide" Target="slides/slide65.xml"/><Relationship Id="rId84" Type="http://schemas.openxmlformats.org/officeDocument/2006/relationships/slide" Target="slides/slide81.xml"/><Relationship Id="rId89" Type="http://schemas.openxmlformats.org/officeDocument/2006/relationships/slide" Target="slides/slide86.xml"/><Relationship Id="rId112" Type="http://schemas.openxmlformats.org/officeDocument/2006/relationships/slide" Target="slides/slide109.xml"/><Relationship Id="rId16" Type="http://schemas.openxmlformats.org/officeDocument/2006/relationships/slide" Target="slides/slide13.xml"/><Relationship Id="rId107" Type="http://schemas.openxmlformats.org/officeDocument/2006/relationships/slide" Target="slides/slide104.xml"/><Relationship Id="rId11" Type="http://schemas.openxmlformats.org/officeDocument/2006/relationships/slide" Target="slides/slide8.xml"/><Relationship Id="rId32" Type="http://schemas.openxmlformats.org/officeDocument/2006/relationships/slide" Target="slides/slide29.xml"/><Relationship Id="rId37" Type="http://schemas.openxmlformats.org/officeDocument/2006/relationships/slide" Target="slides/slide34.xml"/><Relationship Id="rId53" Type="http://schemas.openxmlformats.org/officeDocument/2006/relationships/slide" Target="slides/slide50.xml"/><Relationship Id="rId58" Type="http://schemas.openxmlformats.org/officeDocument/2006/relationships/slide" Target="slides/slide55.xml"/><Relationship Id="rId74" Type="http://schemas.openxmlformats.org/officeDocument/2006/relationships/slide" Target="slides/slide71.xml"/><Relationship Id="rId79" Type="http://schemas.openxmlformats.org/officeDocument/2006/relationships/slide" Target="slides/slide76.xml"/><Relationship Id="rId102" Type="http://schemas.openxmlformats.org/officeDocument/2006/relationships/slide" Target="slides/slide99.xml"/><Relationship Id="rId123" Type="http://schemas.openxmlformats.org/officeDocument/2006/relationships/notesMaster" Target="notesMasters/notesMaster1.xml"/><Relationship Id="rId128" Type="http://schemas.openxmlformats.org/officeDocument/2006/relationships/theme" Target="theme/theme1.xml"/><Relationship Id="rId5" Type="http://schemas.openxmlformats.org/officeDocument/2006/relationships/slide" Target="slides/slide2.xml"/><Relationship Id="rId90" Type="http://schemas.openxmlformats.org/officeDocument/2006/relationships/slide" Target="slides/slide87.xml"/><Relationship Id="rId95" Type="http://schemas.openxmlformats.org/officeDocument/2006/relationships/slide" Target="slides/slide92.xml"/><Relationship Id="rId19" Type="http://schemas.openxmlformats.org/officeDocument/2006/relationships/slide" Target="slides/slide1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slide" Target="slides/slide40.xml"/><Relationship Id="rId48" Type="http://schemas.openxmlformats.org/officeDocument/2006/relationships/slide" Target="slides/slide45.xml"/><Relationship Id="rId56" Type="http://schemas.openxmlformats.org/officeDocument/2006/relationships/slide" Target="slides/slide53.xml"/><Relationship Id="rId64" Type="http://schemas.openxmlformats.org/officeDocument/2006/relationships/slide" Target="slides/slide61.xml"/><Relationship Id="rId69" Type="http://schemas.openxmlformats.org/officeDocument/2006/relationships/slide" Target="slides/slide66.xml"/><Relationship Id="rId77" Type="http://schemas.openxmlformats.org/officeDocument/2006/relationships/slide" Target="slides/slide74.xml"/><Relationship Id="rId100" Type="http://schemas.openxmlformats.org/officeDocument/2006/relationships/slide" Target="slides/slide97.xml"/><Relationship Id="rId105" Type="http://schemas.openxmlformats.org/officeDocument/2006/relationships/slide" Target="slides/slide102.xml"/><Relationship Id="rId113" Type="http://schemas.openxmlformats.org/officeDocument/2006/relationships/slide" Target="slides/slide110.xml"/><Relationship Id="rId118" Type="http://schemas.openxmlformats.org/officeDocument/2006/relationships/slide" Target="slides/slide115.xml"/><Relationship Id="rId126" Type="http://schemas.openxmlformats.org/officeDocument/2006/relationships/presProps" Target="presProps.xml"/><Relationship Id="rId8" Type="http://schemas.openxmlformats.org/officeDocument/2006/relationships/slide" Target="slides/slide5.xml"/><Relationship Id="rId51" Type="http://schemas.openxmlformats.org/officeDocument/2006/relationships/slide" Target="slides/slide48.xml"/><Relationship Id="rId72" Type="http://schemas.openxmlformats.org/officeDocument/2006/relationships/slide" Target="slides/slide69.xml"/><Relationship Id="rId80" Type="http://schemas.openxmlformats.org/officeDocument/2006/relationships/slide" Target="slides/slide77.xml"/><Relationship Id="rId85" Type="http://schemas.openxmlformats.org/officeDocument/2006/relationships/slide" Target="slides/slide82.xml"/><Relationship Id="rId93" Type="http://schemas.openxmlformats.org/officeDocument/2006/relationships/slide" Target="slides/slide90.xml"/><Relationship Id="rId98" Type="http://schemas.openxmlformats.org/officeDocument/2006/relationships/slide" Target="slides/slide95.xml"/><Relationship Id="rId121" Type="http://schemas.openxmlformats.org/officeDocument/2006/relationships/slide" Target="slides/slide118.xml"/><Relationship Id="rId3" Type="http://schemas.openxmlformats.org/officeDocument/2006/relationships/slideMaster" Target="slideMasters/slideMaster3.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slide" Target="slides/slide35.xml"/><Relationship Id="rId46" Type="http://schemas.openxmlformats.org/officeDocument/2006/relationships/slide" Target="slides/slide43.xml"/><Relationship Id="rId59" Type="http://schemas.openxmlformats.org/officeDocument/2006/relationships/slide" Target="slides/slide56.xml"/><Relationship Id="rId67" Type="http://schemas.openxmlformats.org/officeDocument/2006/relationships/slide" Target="slides/slide64.xml"/><Relationship Id="rId103" Type="http://schemas.openxmlformats.org/officeDocument/2006/relationships/slide" Target="slides/slide100.xml"/><Relationship Id="rId108" Type="http://schemas.openxmlformats.org/officeDocument/2006/relationships/slide" Target="slides/slide105.xml"/><Relationship Id="rId116" Type="http://schemas.openxmlformats.org/officeDocument/2006/relationships/slide" Target="slides/slide113.xml"/><Relationship Id="rId124" Type="http://schemas.openxmlformats.org/officeDocument/2006/relationships/handoutMaster" Target="handoutMasters/handoutMaster1.xml"/><Relationship Id="rId129" Type="http://schemas.openxmlformats.org/officeDocument/2006/relationships/tableStyles" Target="tableStyles.xml"/><Relationship Id="rId20" Type="http://schemas.openxmlformats.org/officeDocument/2006/relationships/slide" Target="slides/slide17.xml"/><Relationship Id="rId41" Type="http://schemas.openxmlformats.org/officeDocument/2006/relationships/slide" Target="slides/slide38.xml"/><Relationship Id="rId54" Type="http://schemas.openxmlformats.org/officeDocument/2006/relationships/slide" Target="slides/slide51.xml"/><Relationship Id="rId62" Type="http://schemas.openxmlformats.org/officeDocument/2006/relationships/slide" Target="slides/slide59.xml"/><Relationship Id="rId70" Type="http://schemas.openxmlformats.org/officeDocument/2006/relationships/slide" Target="slides/slide67.xml"/><Relationship Id="rId75" Type="http://schemas.openxmlformats.org/officeDocument/2006/relationships/slide" Target="slides/slide72.xml"/><Relationship Id="rId83" Type="http://schemas.openxmlformats.org/officeDocument/2006/relationships/slide" Target="slides/slide80.xml"/><Relationship Id="rId88" Type="http://schemas.openxmlformats.org/officeDocument/2006/relationships/slide" Target="slides/slide85.xml"/><Relationship Id="rId91" Type="http://schemas.openxmlformats.org/officeDocument/2006/relationships/slide" Target="slides/slide88.xml"/><Relationship Id="rId96" Type="http://schemas.openxmlformats.org/officeDocument/2006/relationships/slide" Target="slides/slide93.xml"/><Relationship Id="rId111" Type="http://schemas.openxmlformats.org/officeDocument/2006/relationships/slide" Target="slides/slide108.xml"/><Relationship Id="rId1" Type="http://schemas.openxmlformats.org/officeDocument/2006/relationships/slideMaster" Target="slideMasters/slideMaster1.xml"/><Relationship Id="rId6" Type="http://schemas.openxmlformats.org/officeDocument/2006/relationships/slide" Target="slides/slide3.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49" Type="http://schemas.openxmlformats.org/officeDocument/2006/relationships/slide" Target="slides/slide46.xml"/><Relationship Id="rId57" Type="http://schemas.openxmlformats.org/officeDocument/2006/relationships/slide" Target="slides/slide54.xml"/><Relationship Id="rId106" Type="http://schemas.openxmlformats.org/officeDocument/2006/relationships/slide" Target="slides/slide103.xml"/><Relationship Id="rId114" Type="http://schemas.openxmlformats.org/officeDocument/2006/relationships/slide" Target="slides/slide111.xml"/><Relationship Id="rId119" Type="http://schemas.openxmlformats.org/officeDocument/2006/relationships/slide" Target="slides/slide116.xml"/><Relationship Id="rId127" Type="http://schemas.openxmlformats.org/officeDocument/2006/relationships/viewProps" Target="viewProps.xml"/><Relationship Id="rId10" Type="http://schemas.openxmlformats.org/officeDocument/2006/relationships/slide" Target="slides/slide7.xml"/><Relationship Id="rId31" Type="http://schemas.openxmlformats.org/officeDocument/2006/relationships/slide" Target="slides/slide28.xml"/><Relationship Id="rId44" Type="http://schemas.openxmlformats.org/officeDocument/2006/relationships/slide" Target="slides/slide41.xml"/><Relationship Id="rId52" Type="http://schemas.openxmlformats.org/officeDocument/2006/relationships/slide" Target="slides/slide49.xml"/><Relationship Id="rId60" Type="http://schemas.openxmlformats.org/officeDocument/2006/relationships/slide" Target="slides/slide57.xml"/><Relationship Id="rId65" Type="http://schemas.openxmlformats.org/officeDocument/2006/relationships/slide" Target="slides/slide62.xml"/><Relationship Id="rId73" Type="http://schemas.openxmlformats.org/officeDocument/2006/relationships/slide" Target="slides/slide70.xml"/><Relationship Id="rId78" Type="http://schemas.openxmlformats.org/officeDocument/2006/relationships/slide" Target="slides/slide75.xml"/><Relationship Id="rId81" Type="http://schemas.openxmlformats.org/officeDocument/2006/relationships/slide" Target="slides/slide78.xml"/><Relationship Id="rId86" Type="http://schemas.openxmlformats.org/officeDocument/2006/relationships/slide" Target="slides/slide83.xml"/><Relationship Id="rId94" Type="http://schemas.openxmlformats.org/officeDocument/2006/relationships/slide" Target="slides/slide91.xml"/><Relationship Id="rId99" Type="http://schemas.openxmlformats.org/officeDocument/2006/relationships/slide" Target="slides/slide96.xml"/><Relationship Id="rId101" Type="http://schemas.openxmlformats.org/officeDocument/2006/relationships/slide" Target="slides/slide98.xml"/><Relationship Id="rId122" Type="http://schemas.openxmlformats.org/officeDocument/2006/relationships/slide" Target="slides/slide119.xml"/><Relationship Id="rId4" Type="http://schemas.openxmlformats.org/officeDocument/2006/relationships/slide" Target="slides/slide1.xml"/><Relationship Id="rId9" Type="http://schemas.openxmlformats.org/officeDocument/2006/relationships/slide" Target="slides/slide6.xml"/><Relationship Id="rId13" Type="http://schemas.openxmlformats.org/officeDocument/2006/relationships/slide" Target="slides/slide10.xml"/><Relationship Id="rId18" Type="http://schemas.openxmlformats.org/officeDocument/2006/relationships/slide" Target="slides/slide15.xml"/><Relationship Id="rId39" Type="http://schemas.openxmlformats.org/officeDocument/2006/relationships/slide" Target="slides/slide36.xml"/><Relationship Id="rId109" Type="http://schemas.openxmlformats.org/officeDocument/2006/relationships/slide" Target="slides/slide106.xml"/><Relationship Id="rId34" Type="http://schemas.openxmlformats.org/officeDocument/2006/relationships/slide" Target="slides/slide31.xml"/><Relationship Id="rId50" Type="http://schemas.openxmlformats.org/officeDocument/2006/relationships/slide" Target="slides/slide47.xml"/><Relationship Id="rId55" Type="http://schemas.openxmlformats.org/officeDocument/2006/relationships/slide" Target="slides/slide52.xml"/><Relationship Id="rId76" Type="http://schemas.openxmlformats.org/officeDocument/2006/relationships/slide" Target="slides/slide73.xml"/><Relationship Id="rId97" Type="http://schemas.openxmlformats.org/officeDocument/2006/relationships/slide" Target="slides/slide94.xml"/><Relationship Id="rId104" Type="http://schemas.openxmlformats.org/officeDocument/2006/relationships/slide" Target="slides/slide101.xml"/><Relationship Id="rId120" Type="http://schemas.openxmlformats.org/officeDocument/2006/relationships/slide" Target="slides/slide117.xml"/><Relationship Id="rId125" Type="http://schemas.openxmlformats.org/officeDocument/2006/relationships/commentAuthors" Target="commentAuthors.xml"/><Relationship Id="rId7" Type="http://schemas.openxmlformats.org/officeDocument/2006/relationships/slide" Target="slides/slide4.xml"/><Relationship Id="rId71" Type="http://schemas.openxmlformats.org/officeDocument/2006/relationships/slide" Target="slides/slide68.xml"/><Relationship Id="rId92" Type="http://schemas.openxmlformats.org/officeDocument/2006/relationships/slide" Target="slides/slide89.xml"/><Relationship Id="rId2" Type="http://schemas.openxmlformats.org/officeDocument/2006/relationships/slideMaster" Target="slideMasters/slideMaster2.xml"/><Relationship Id="rId29" Type="http://schemas.openxmlformats.org/officeDocument/2006/relationships/slide" Target="slides/slide26.xml"/><Relationship Id="rId24" Type="http://schemas.openxmlformats.org/officeDocument/2006/relationships/slide" Target="slides/slide21.xml"/><Relationship Id="rId40" Type="http://schemas.openxmlformats.org/officeDocument/2006/relationships/slide" Target="slides/slide37.xml"/><Relationship Id="rId45" Type="http://schemas.openxmlformats.org/officeDocument/2006/relationships/slide" Target="slides/slide42.xml"/><Relationship Id="rId66" Type="http://schemas.openxmlformats.org/officeDocument/2006/relationships/slide" Target="slides/slide63.xml"/><Relationship Id="rId87" Type="http://schemas.openxmlformats.org/officeDocument/2006/relationships/slide" Target="slides/slide84.xml"/><Relationship Id="rId110" Type="http://schemas.openxmlformats.org/officeDocument/2006/relationships/slide" Target="slides/slide107.xml"/><Relationship Id="rId115" Type="http://schemas.openxmlformats.org/officeDocument/2006/relationships/slide" Target="slides/slide112.xml"/><Relationship Id="rId61" Type="http://schemas.openxmlformats.org/officeDocument/2006/relationships/slide" Target="slides/slide58.xml"/><Relationship Id="rId82" Type="http://schemas.openxmlformats.org/officeDocument/2006/relationships/slide" Target="slides/slide79.xml"/></Relationships>
</file>

<file path=ppt/charts/_rels/chart1.xml.rels><?xml version="1.0" encoding="UTF-8" standalone="yes"?>
<Relationships xmlns="http://schemas.openxmlformats.org/package/2006/relationships"><Relationship Id="rId2" Type="http://schemas.openxmlformats.org/officeDocument/2006/relationships/package" Target="../embeddings/Microsoft_Excel_Worksheet1.xlsx"/><Relationship Id="rId1" Type="http://schemas.openxmlformats.org/officeDocument/2006/relationships/themeOverride" Target="../theme/themeOverride1.xml"/></Relationships>
</file>

<file path=ppt/charts/_rels/chart10.xml.rels><?xml version="1.0" encoding="UTF-8" standalone="yes"?>
<Relationships xmlns="http://schemas.openxmlformats.org/package/2006/relationships"><Relationship Id="rId2" Type="http://schemas.openxmlformats.org/officeDocument/2006/relationships/package" Target="../embeddings/Microsoft_Excel_Worksheet10.xlsx"/><Relationship Id="rId1" Type="http://schemas.openxmlformats.org/officeDocument/2006/relationships/themeOverride" Target="../theme/themeOverride9.xml"/></Relationships>
</file>

<file path=ppt/charts/_rels/chart11.xml.rels><?xml version="1.0" encoding="UTF-8" standalone="yes"?>
<Relationships xmlns="http://schemas.openxmlformats.org/package/2006/relationships"><Relationship Id="rId2" Type="http://schemas.openxmlformats.org/officeDocument/2006/relationships/package" Target="../embeddings/Microsoft_Excel_Worksheet11.xlsx"/><Relationship Id="rId1" Type="http://schemas.openxmlformats.org/officeDocument/2006/relationships/themeOverride" Target="../theme/themeOverride10.xml"/></Relationships>
</file>

<file path=ppt/charts/_rels/chart12.xml.rels><?xml version="1.0" encoding="UTF-8" standalone="yes"?>
<Relationships xmlns="http://schemas.openxmlformats.org/package/2006/relationships"><Relationship Id="rId2" Type="http://schemas.openxmlformats.org/officeDocument/2006/relationships/package" Target="../embeddings/Microsoft_Excel_Worksheet12.xlsx"/><Relationship Id="rId1" Type="http://schemas.openxmlformats.org/officeDocument/2006/relationships/themeOverride" Target="../theme/themeOverride11.xml"/></Relationships>
</file>

<file path=ppt/charts/_rels/chart13.xml.rels><?xml version="1.0" encoding="UTF-8" standalone="yes"?>
<Relationships xmlns="http://schemas.openxmlformats.org/package/2006/relationships"><Relationship Id="rId2" Type="http://schemas.openxmlformats.org/officeDocument/2006/relationships/package" Target="../embeddings/Microsoft_Excel_Worksheet13.xlsx"/><Relationship Id="rId1" Type="http://schemas.openxmlformats.org/officeDocument/2006/relationships/themeOverride" Target="../theme/themeOverride12.xml"/></Relationships>
</file>

<file path=ppt/charts/_rels/chart14.xml.rels><?xml version="1.0" encoding="UTF-8" standalone="yes"?>
<Relationships xmlns="http://schemas.openxmlformats.org/package/2006/relationships"><Relationship Id="rId2" Type="http://schemas.openxmlformats.org/officeDocument/2006/relationships/package" Target="../embeddings/Microsoft_Excel_Worksheet14.xlsx"/><Relationship Id="rId1" Type="http://schemas.openxmlformats.org/officeDocument/2006/relationships/themeOverride" Target="../theme/themeOverride13.xml"/></Relationships>
</file>

<file path=ppt/charts/_rels/chart15.xml.rels><?xml version="1.0" encoding="UTF-8" standalone="yes"?>
<Relationships xmlns="http://schemas.openxmlformats.org/package/2006/relationships"><Relationship Id="rId2" Type="http://schemas.openxmlformats.org/officeDocument/2006/relationships/package" Target="../embeddings/Microsoft_Excel_Worksheet15.xlsx"/><Relationship Id="rId1" Type="http://schemas.openxmlformats.org/officeDocument/2006/relationships/themeOverride" Target="../theme/themeOverride14.xml"/></Relationships>
</file>

<file path=ppt/charts/_rels/chart16.xml.rels><?xml version="1.0" encoding="UTF-8" standalone="yes"?>
<Relationships xmlns="http://schemas.openxmlformats.org/package/2006/relationships"><Relationship Id="rId2" Type="http://schemas.openxmlformats.org/officeDocument/2006/relationships/package" Target="../embeddings/Microsoft_Excel_Worksheet16.xlsx"/><Relationship Id="rId1" Type="http://schemas.openxmlformats.org/officeDocument/2006/relationships/themeOverride" Target="../theme/themeOverride15.xml"/></Relationships>
</file>

<file path=ppt/charts/_rels/chart17.xml.rels><?xml version="1.0" encoding="UTF-8" standalone="yes"?>
<Relationships xmlns="http://schemas.openxmlformats.org/package/2006/relationships"><Relationship Id="rId2" Type="http://schemas.openxmlformats.org/officeDocument/2006/relationships/package" Target="../embeddings/Microsoft_Excel_Worksheet17.xlsx"/><Relationship Id="rId1" Type="http://schemas.openxmlformats.org/officeDocument/2006/relationships/themeOverride" Target="../theme/themeOverride16.xml"/></Relationships>
</file>

<file path=ppt/charts/_rels/chart18.xml.rels><?xml version="1.0" encoding="UTF-8" standalone="yes"?>
<Relationships xmlns="http://schemas.openxmlformats.org/package/2006/relationships"><Relationship Id="rId2" Type="http://schemas.openxmlformats.org/officeDocument/2006/relationships/package" Target="../embeddings/Microsoft_Excel_Worksheet18.xlsx"/><Relationship Id="rId1" Type="http://schemas.openxmlformats.org/officeDocument/2006/relationships/themeOverride" Target="../theme/themeOverride17.xml"/></Relationships>
</file>

<file path=ppt/charts/_rels/chart19.xml.rels><?xml version="1.0" encoding="UTF-8" standalone="yes"?>
<Relationships xmlns="http://schemas.openxmlformats.org/package/2006/relationships"><Relationship Id="rId2" Type="http://schemas.openxmlformats.org/officeDocument/2006/relationships/package" Target="../embeddings/Microsoft_Excel_Worksheet19.xlsx"/><Relationship Id="rId1" Type="http://schemas.openxmlformats.org/officeDocument/2006/relationships/themeOverride" Target="../theme/themeOverride18.xml"/></Relationships>
</file>

<file path=ppt/charts/_rels/chart2.xml.rels><?xml version="1.0" encoding="UTF-8" standalone="yes"?>
<Relationships xmlns="http://schemas.openxmlformats.org/package/2006/relationships"><Relationship Id="rId2" Type="http://schemas.openxmlformats.org/officeDocument/2006/relationships/chartUserShapes" Target="../drawings/drawing1.xml"/><Relationship Id="rId1" Type="http://schemas.openxmlformats.org/officeDocument/2006/relationships/package" Target="../embeddings/Microsoft_Excel_Worksheet2.xlsx"/></Relationships>
</file>

<file path=ppt/charts/_rels/chart20.xml.rels><?xml version="1.0" encoding="UTF-8" standalone="yes"?>
<Relationships xmlns="http://schemas.openxmlformats.org/package/2006/relationships"><Relationship Id="rId2" Type="http://schemas.openxmlformats.org/officeDocument/2006/relationships/package" Target="../embeddings/Microsoft_Excel_Worksheet20.xlsx"/><Relationship Id="rId1" Type="http://schemas.openxmlformats.org/officeDocument/2006/relationships/themeOverride" Target="../theme/themeOverride19.xml"/></Relationships>
</file>

<file path=ppt/charts/_rels/chart21.xml.rels><?xml version="1.0" encoding="UTF-8" standalone="yes"?>
<Relationships xmlns="http://schemas.openxmlformats.org/package/2006/relationships"><Relationship Id="rId2" Type="http://schemas.openxmlformats.org/officeDocument/2006/relationships/package" Target="../embeddings/Microsoft_Excel_Worksheet21.xlsx"/><Relationship Id="rId1" Type="http://schemas.openxmlformats.org/officeDocument/2006/relationships/themeOverride" Target="../theme/themeOverride20.xml"/></Relationships>
</file>

<file path=ppt/charts/_rels/chart22.xml.rels><?xml version="1.0" encoding="UTF-8" standalone="yes"?>
<Relationships xmlns="http://schemas.openxmlformats.org/package/2006/relationships"><Relationship Id="rId2" Type="http://schemas.openxmlformats.org/officeDocument/2006/relationships/package" Target="../embeddings/Microsoft_Excel_Worksheet22.xlsx"/><Relationship Id="rId1" Type="http://schemas.openxmlformats.org/officeDocument/2006/relationships/themeOverride" Target="../theme/themeOverride21.xml"/></Relationships>
</file>

<file path=ppt/charts/_rels/chart23.xml.rels><?xml version="1.0" encoding="UTF-8" standalone="yes"?>
<Relationships xmlns="http://schemas.openxmlformats.org/package/2006/relationships"><Relationship Id="rId2" Type="http://schemas.openxmlformats.org/officeDocument/2006/relationships/package" Target="../embeddings/Microsoft_Excel_Worksheet23.xlsx"/><Relationship Id="rId1" Type="http://schemas.openxmlformats.org/officeDocument/2006/relationships/themeOverride" Target="../theme/themeOverride22.xml"/></Relationships>
</file>

<file path=ppt/charts/_rels/chart24.xml.rels><?xml version="1.0" encoding="UTF-8" standalone="yes"?>
<Relationships xmlns="http://schemas.openxmlformats.org/package/2006/relationships"><Relationship Id="rId2" Type="http://schemas.openxmlformats.org/officeDocument/2006/relationships/package" Target="../embeddings/Microsoft_Excel_Worksheet24.xlsx"/><Relationship Id="rId1" Type="http://schemas.openxmlformats.org/officeDocument/2006/relationships/themeOverride" Target="../theme/themeOverride23.xml"/></Relationships>
</file>

<file path=ppt/charts/_rels/chart25.xml.rels><?xml version="1.0" encoding="UTF-8" standalone="yes"?>
<Relationships xmlns="http://schemas.openxmlformats.org/package/2006/relationships"><Relationship Id="rId2" Type="http://schemas.openxmlformats.org/officeDocument/2006/relationships/package" Target="../embeddings/Microsoft_Excel_Worksheet25.xlsx"/><Relationship Id="rId1" Type="http://schemas.openxmlformats.org/officeDocument/2006/relationships/themeOverride" Target="../theme/themeOverride24.xml"/></Relationships>
</file>

<file path=ppt/charts/_rels/chart26.xml.rels><?xml version="1.0" encoding="UTF-8" standalone="yes"?>
<Relationships xmlns="http://schemas.openxmlformats.org/package/2006/relationships"><Relationship Id="rId2" Type="http://schemas.openxmlformats.org/officeDocument/2006/relationships/package" Target="../embeddings/Microsoft_Excel_Worksheet26.xlsx"/><Relationship Id="rId1" Type="http://schemas.openxmlformats.org/officeDocument/2006/relationships/themeOverride" Target="../theme/themeOverride25.xml"/></Relationships>
</file>

<file path=ppt/charts/_rels/chart27.xml.rels><?xml version="1.0" encoding="UTF-8" standalone="yes"?>
<Relationships xmlns="http://schemas.openxmlformats.org/package/2006/relationships"><Relationship Id="rId2" Type="http://schemas.openxmlformats.org/officeDocument/2006/relationships/package" Target="../embeddings/Microsoft_Excel_Worksheet27.xlsx"/><Relationship Id="rId1" Type="http://schemas.openxmlformats.org/officeDocument/2006/relationships/themeOverride" Target="../theme/themeOverride26.xml"/></Relationships>
</file>

<file path=ppt/charts/_rels/chart28.xml.rels><?xml version="1.0" encoding="UTF-8" standalone="yes"?>
<Relationships xmlns="http://schemas.openxmlformats.org/package/2006/relationships"><Relationship Id="rId2" Type="http://schemas.openxmlformats.org/officeDocument/2006/relationships/package" Target="../embeddings/Microsoft_Excel_Worksheet28.xlsx"/><Relationship Id="rId1" Type="http://schemas.openxmlformats.org/officeDocument/2006/relationships/themeOverride" Target="../theme/themeOverride27.xml"/></Relationships>
</file>

<file path=ppt/charts/_rels/chart29.xml.rels><?xml version="1.0" encoding="UTF-8" standalone="yes"?>
<Relationships xmlns="http://schemas.openxmlformats.org/package/2006/relationships"><Relationship Id="rId2" Type="http://schemas.openxmlformats.org/officeDocument/2006/relationships/package" Target="../embeddings/Microsoft_Excel_Worksheet29.xlsx"/><Relationship Id="rId1" Type="http://schemas.openxmlformats.org/officeDocument/2006/relationships/themeOverride" Target="../theme/themeOverride28.xml"/></Relationships>
</file>

<file path=ppt/charts/_rels/chart3.xml.rels><?xml version="1.0" encoding="UTF-8" standalone="yes"?>
<Relationships xmlns="http://schemas.openxmlformats.org/package/2006/relationships"><Relationship Id="rId2" Type="http://schemas.openxmlformats.org/officeDocument/2006/relationships/package" Target="../embeddings/Microsoft_Excel_Worksheet3.xlsx"/><Relationship Id="rId1" Type="http://schemas.openxmlformats.org/officeDocument/2006/relationships/themeOverride" Target="../theme/themeOverride2.xml"/></Relationships>
</file>

<file path=ppt/charts/_rels/chart30.xml.rels><?xml version="1.0" encoding="UTF-8" standalone="yes"?>
<Relationships xmlns="http://schemas.openxmlformats.org/package/2006/relationships"><Relationship Id="rId2" Type="http://schemas.openxmlformats.org/officeDocument/2006/relationships/package" Target="../embeddings/Microsoft_Excel_Worksheet30.xlsx"/><Relationship Id="rId1" Type="http://schemas.openxmlformats.org/officeDocument/2006/relationships/themeOverride" Target="../theme/themeOverride29.xml"/></Relationships>
</file>

<file path=ppt/charts/_rels/chart31.xml.rels><?xml version="1.0" encoding="UTF-8" standalone="yes"?>
<Relationships xmlns="http://schemas.openxmlformats.org/package/2006/relationships"><Relationship Id="rId2" Type="http://schemas.openxmlformats.org/officeDocument/2006/relationships/package" Target="../embeddings/Microsoft_Excel_Worksheet31.xlsx"/><Relationship Id="rId1" Type="http://schemas.openxmlformats.org/officeDocument/2006/relationships/themeOverride" Target="../theme/themeOverride30.xml"/></Relationships>
</file>

<file path=ppt/charts/_rels/chart32.xml.rels><?xml version="1.0" encoding="UTF-8" standalone="yes"?>
<Relationships xmlns="http://schemas.openxmlformats.org/package/2006/relationships"><Relationship Id="rId2" Type="http://schemas.openxmlformats.org/officeDocument/2006/relationships/package" Target="../embeddings/Microsoft_Excel_Worksheet32.xlsx"/><Relationship Id="rId1" Type="http://schemas.openxmlformats.org/officeDocument/2006/relationships/themeOverride" Target="../theme/themeOverride31.xml"/></Relationships>
</file>

<file path=ppt/charts/_rels/chart33.xml.rels><?xml version="1.0" encoding="UTF-8" standalone="yes"?>
<Relationships xmlns="http://schemas.openxmlformats.org/package/2006/relationships"><Relationship Id="rId2" Type="http://schemas.openxmlformats.org/officeDocument/2006/relationships/package" Target="../embeddings/Microsoft_Excel_Worksheet33.xlsx"/><Relationship Id="rId1" Type="http://schemas.openxmlformats.org/officeDocument/2006/relationships/themeOverride" Target="../theme/themeOverride32.xml"/></Relationships>
</file>

<file path=ppt/charts/_rels/chart34.xml.rels><?xml version="1.0" encoding="UTF-8" standalone="yes"?>
<Relationships xmlns="http://schemas.openxmlformats.org/package/2006/relationships"><Relationship Id="rId2" Type="http://schemas.openxmlformats.org/officeDocument/2006/relationships/package" Target="../embeddings/Microsoft_Excel_Worksheet34.xlsx"/><Relationship Id="rId1" Type="http://schemas.openxmlformats.org/officeDocument/2006/relationships/themeOverride" Target="../theme/themeOverride33.xml"/></Relationships>
</file>

<file path=ppt/charts/_rels/chart35.xml.rels><?xml version="1.0" encoding="UTF-8" standalone="yes"?>
<Relationships xmlns="http://schemas.openxmlformats.org/package/2006/relationships"><Relationship Id="rId2" Type="http://schemas.openxmlformats.org/officeDocument/2006/relationships/package" Target="../embeddings/Microsoft_Excel_Worksheet35.xlsx"/><Relationship Id="rId1" Type="http://schemas.openxmlformats.org/officeDocument/2006/relationships/themeOverride" Target="../theme/themeOverride34.xml"/></Relationships>
</file>

<file path=ppt/charts/_rels/chart36.xml.rels><?xml version="1.0" encoding="UTF-8" standalone="yes"?>
<Relationships xmlns="http://schemas.openxmlformats.org/package/2006/relationships"><Relationship Id="rId2" Type="http://schemas.openxmlformats.org/officeDocument/2006/relationships/package" Target="../embeddings/Microsoft_Excel_Worksheet36.xlsx"/><Relationship Id="rId1" Type="http://schemas.openxmlformats.org/officeDocument/2006/relationships/themeOverride" Target="../theme/themeOverride35.xml"/></Relationships>
</file>

<file path=ppt/charts/_rels/chart37.xml.rels><?xml version="1.0" encoding="UTF-8" standalone="yes"?>
<Relationships xmlns="http://schemas.openxmlformats.org/package/2006/relationships"><Relationship Id="rId2" Type="http://schemas.openxmlformats.org/officeDocument/2006/relationships/package" Target="../embeddings/Microsoft_Excel_Worksheet37.xlsx"/><Relationship Id="rId1" Type="http://schemas.openxmlformats.org/officeDocument/2006/relationships/themeOverride" Target="../theme/themeOverride36.xml"/></Relationships>
</file>

<file path=ppt/charts/_rels/chart38.xml.rels><?xml version="1.0" encoding="UTF-8" standalone="yes"?>
<Relationships xmlns="http://schemas.openxmlformats.org/package/2006/relationships"><Relationship Id="rId3" Type="http://schemas.openxmlformats.org/officeDocument/2006/relationships/chartUserShapes" Target="../drawings/drawing4.xml"/><Relationship Id="rId2" Type="http://schemas.openxmlformats.org/officeDocument/2006/relationships/package" Target="../embeddings/Microsoft_Excel_Worksheet38.xlsx"/><Relationship Id="rId1" Type="http://schemas.openxmlformats.org/officeDocument/2006/relationships/themeOverride" Target="../theme/themeOverride37.xml"/></Relationships>
</file>

<file path=ppt/charts/_rels/chart39.xml.rels><?xml version="1.0" encoding="UTF-8" standalone="yes"?>
<Relationships xmlns="http://schemas.openxmlformats.org/package/2006/relationships"><Relationship Id="rId2" Type="http://schemas.openxmlformats.org/officeDocument/2006/relationships/package" Target="../embeddings/Microsoft_Excel_Worksheet39.xlsx"/><Relationship Id="rId1" Type="http://schemas.openxmlformats.org/officeDocument/2006/relationships/themeOverride" Target="../theme/themeOverride38.xml"/></Relationships>
</file>

<file path=ppt/charts/_rels/chart4.xml.rels><?xml version="1.0" encoding="UTF-8" standalone="yes"?>
<Relationships xmlns="http://schemas.openxmlformats.org/package/2006/relationships"><Relationship Id="rId2" Type="http://schemas.openxmlformats.org/officeDocument/2006/relationships/package" Target="../embeddings/Microsoft_Excel_Worksheet4.xlsx"/><Relationship Id="rId1" Type="http://schemas.openxmlformats.org/officeDocument/2006/relationships/themeOverride" Target="../theme/themeOverride3.xml"/></Relationships>
</file>

<file path=ppt/charts/_rels/chart40.xml.rels><?xml version="1.0" encoding="UTF-8" standalone="yes"?>
<Relationships xmlns="http://schemas.openxmlformats.org/package/2006/relationships"><Relationship Id="rId2" Type="http://schemas.openxmlformats.org/officeDocument/2006/relationships/package" Target="../embeddings/Microsoft_Excel_Worksheet40.xlsx"/><Relationship Id="rId1" Type="http://schemas.openxmlformats.org/officeDocument/2006/relationships/themeOverride" Target="../theme/themeOverride39.xml"/></Relationships>
</file>

<file path=ppt/charts/_rels/chart41.xml.rels><?xml version="1.0" encoding="UTF-8" standalone="yes"?>
<Relationships xmlns="http://schemas.openxmlformats.org/package/2006/relationships"><Relationship Id="rId3" Type="http://schemas.openxmlformats.org/officeDocument/2006/relationships/chartUserShapes" Target="../drawings/drawing5.xml"/><Relationship Id="rId2" Type="http://schemas.openxmlformats.org/officeDocument/2006/relationships/package" Target="../embeddings/Microsoft_Excel_Worksheet41.xlsx"/><Relationship Id="rId1" Type="http://schemas.openxmlformats.org/officeDocument/2006/relationships/themeOverride" Target="../theme/themeOverride40.xml"/></Relationships>
</file>

<file path=ppt/charts/_rels/chart42.xml.rels><?xml version="1.0" encoding="UTF-8" standalone="yes"?>
<Relationships xmlns="http://schemas.openxmlformats.org/package/2006/relationships"><Relationship Id="rId3" Type="http://schemas.openxmlformats.org/officeDocument/2006/relationships/chartUserShapes" Target="../drawings/drawing6.xml"/><Relationship Id="rId2" Type="http://schemas.openxmlformats.org/officeDocument/2006/relationships/package" Target="../embeddings/Microsoft_Excel_Worksheet42.xlsx"/><Relationship Id="rId1" Type="http://schemas.openxmlformats.org/officeDocument/2006/relationships/themeOverride" Target="../theme/themeOverride41.xml"/></Relationships>
</file>

<file path=ppt/charts/_rels/chart43.xml.rels><?xml version="1.0" encoding="UTF-8" standalone="yes"?>
<Relationships xmlns="http://schemas.openxmlformats.org/package/2006/relationships"><Relationship Id="rId3" Type="http://schemas.openxmlformats.org/officeDocument/2006/relationships/chartUserShapes" Target="../drawings/drawing7.xml"/><Relationship Id="rId2" Type="http://schemas.openxmlformats.org/officeDocument/2006/relationships/package" Target="../embeddings/Microsoft_Excel_Worksheet43.xlsx"/><Relationship Id="rId1" Type="http://schemas.openxmlformats.org/officeDocument/2006/relationships/themeOverride" Target="../theme/themeOverride42.xml"/></Relationships>
</file>

<file path=ppt/charts/_rels/chart44.xml.rels><?xml version="1.0" encoding="UTF-8" standalone="yes"?>
<Relationships xmlns="http://schemas.openxmlformats.org/package/2006/relationships"><Relationship Id="rId3" Type="http://schemas.openxmlformats.org/officeDocument/2006/relationships/chartUserShapes" Target="../drawings/drawing8.xml"/><Relationship Id="rId2" Type="http://schemas.openxmlformats.org/officeDocument/2006/relationships/package" Target="../embeddings/Microsoft_Excel_Worksheet44.xlsx"/><Relationship Id="rId1" Type="http://schemas.openxmlformats.org/officeDocument/2006/relationships/themeOverride" Target="../theme/themeOverride43.xml"/></Relationships>
</file>

<file path=ppt/charts/_rels/chart45.xml.rels><?xml version="1.0" encoding="UTF-8" standalone="yes"?>
<Relationships xmlns="http://schemas.openxmlformats.org/package/2006/relationships"><Relationship Id="rId3" Type="http://schemas.openxmlformats.org/officeDocument/2006/relationships/chartUserShapes" Target="../drawings/drawing9.xml"/><Relationship Id="rId2" Type="http://schemas.openxmlformats.org/officeDocument/2006/relationships/package" Target="../embeddings/Microsoft_Excel_Worksheet45.xlsx"/><Relationship Id="rId1" Type="http://schemas.openxmlformats.org/officeDocument/2006/relationships/themeOverride" Target="../theme/themeOverride44.xml"/></Relationships>
</file>

<file path=ppt/charts/_rels/chart46.xml.rels><?xml version="1.0" encoding="UTF-8" standalone="yes"?>
<Relationships xmlns="http://schemas.openxmlformats.org/package/2006/relationships"><Relationship Id="rId3" Type="http://schemas.openxmlformats.org/officeDocument/2006/relationships/chartUserShapes" Target="../drawings/drawing10.xml"/><Relationship Id="rId2" Type="http://schemas.openxmlformats.org/officeDocument/2006/relationships/package" Target="../embeddings/Microsoft_Excel_Worksheet46.xlsx"/><Relationship Id="rId1" Type="http://schemas.openxmlformats.org/officeDocument/2006/relationships/themeOverride" Target="../theme/themeOverride45.xml"/></Relationships>
</file>

<file path=ppt/charts/_rels/chart47.xml.rels><?xml version="1.0" encoding="UTF-8" standalone="yes"?>
<Relationships xmlns="http://schemas.openxmlformats.org/package/2006/relationships"><Relationship Id="rId2" Type="http://schemas.openxmlformats.org/officeDocument/2006/relationships/package" Target="../embeddings/Microsoft_Excel_Worksheet47.xlsx"/><Relationship Id="rId1" Type="http://schemas.openxmlformats.org/officeDocument/2006/relationships/themeOverride" Target="../theme/themeOverride46.xml"/></Relationships>
</file>

<file path=ppt/charts/_rels/chart48.xml.rels><?xml version="1.0" encoding="UTF-8" standalone="yes"?>
<Relationships xmlns="http://schemas.openxmlformats.org/package/2006/relationships"><Relationship Id="rId2" Type="http://schemas.openxmlformats.org/officeDocument/2006/relationships/package" Target="../embeddings/Microsoft_Excel_Worksheet48.xlsx"/><Relationship Id="rId1" Type="http://schemas.openxmlformats.org/officeDocument/2006/relationships/themeOverride" Target="../theme/themeOverride47.xml"/></Relationships>
</file>

<file path=ppt/charts/_rels/chart49.xml.rels><?xml version="1.0" encoding="UTF-8" standalone="yes"?>
<Relationships xmlns="http://schemas.openxmlformats.org/package/2006/relationships"><Relationship Id="rId3" Type="http://schemas.openxmlformats.org/officeDocument/2006/relationships/chartUserShapes" Target="../drawings/drawing11.xml"/><Relationship Id="rId2" Type="http://schemas.openxmlformats.org/officeDocument/2006/relationships/package" Target="../embeddings/Microsoft_Excel_Worksheet49.xlsx"/><Relationship Id="rId1" Type="http://schemas.openxmlformats.org/officeDocument/2006/relationships/themeOverride" Target="../theme/themeOverride48.xml"/></Relationships>
</file>

<file path=ppt/charts/_rels/chart5.xml.rels><?xml version="1.0" encoding="UTF-8" standalone="yes"?>
<Relationships xmlns="http://schemas.openxmlformats.org/package/2006/relationships"><Relationship Id="rId3" Type="http://schemas.openxmlformats.org/officeDocument/2006/relationships/chartUserShapes" Target="../drawings/drawing2.xml"/><Relationship Id="rId2" Type="http://schemas.openxmlformats.org/officeDocument/2006/relationships/package" Target="../embeddings/Microsoft_Excel_Worksheet5.xlsx"/><Relationship Id="rId1" Type="http://schemas.openxmlformats.org/officeDocument/2006/relationships/themeOverride" Target="../theme/themeOverride4.xml"/></Relationships>
</file>

<file path=ppt/charts/_rels/chart50.xml.rels><?xml version="1.0" encoding="UTF-8" standalone="yes"?>
<Relationships xmlns="http://schemas.openxmlformats.org/package/2006/relationships"><Relationship Id="rId3" Type="http://schemas.openxmlformats.org/officeDocument/2006/relationships/chartUserShapes" Target="../drawings/drawing12.xml"/><Relationship Id="rId2" Type="http://schemas.openxmlformats.org/officeDocument/2006/relationships/package" Target="../embeddings/Microsoft_Excel_Worksheet50.xlsx"/><Relationship Id="rId1" Type="http://schemas.openxmlformats.org/officeDocument/2006/relationships/themeOverride" Target="../theme/themeOverride49.xml"/></Relationships>
</file>

<file path=ppt/charts/_rels/chart51.xml.rels><?xml version="1.0" encoding="UTF-8" standalone="yes"?>
<Relationships xmlns="http://schemas.openxmlformats.org/package/2006/relationships"><Relationship Id="rId3" Type="http://schemas.openxmlformats.org/officeDocument/2006/relationships/chartUserShapes" Target="../drawings/drawing13.xml"/><Relationship Id="rId2" Type="http://schemas.openxmlformats.org/officeDocument/2006/relationships/package" Target="../embeddings/Microsoft_Excel_Worksheet51.xlsx"/><Relationship Id="rId1" Type="http://schemas.openxmlformats.org/officeDocument/2006/relationships/themeOverride" Target="../theme/themeOverride50.xml"/></Relationships>
</file>

<file path=ppt/charts/_rels/chart52.xml.rels><?xml version="1.0" encoding="UTF-8" standalone="yes"?>
<Relationships xmlns="http://schemas.openxmlformats.org/package/2006/relationships"><Relationship Id="rId3" Type="http://schemas.openxmlformats.org/officeDocument/2006/relationships/chartUserShapes" Target="../drawings/drawing14.xml"/><Relationship Id="rId2" Type="http://schemas.openxmlformats.org/officeDocument/2006/relationships/package" Target="../embeddings/Microsoft_Excel_Worksheet52.xlsx"/><Relationship Id="rId1" Type="http://schemas.openxmlformats.org/officeDocument/2006/relationships/themeOverride" Target="../theme/themeOverride51.xml"/></Relationships>
</file>

<file path=ppt/charts/_rels/chart53.xml.rels><?xml version="1.0" encoding="UTF-8" standalone="yes"?>
<Relationships xmlns="http://schemas.openxmlformats.org/package/2006/relationships"><Relationship Id="rId2" Type="http://schemas.openxmlformats.org/officeDocument/2006/relationships/package" Target="../embeddings/Microsoft_Excel_Worksheet53.xlsx"/><Relationship Id="rId1" Type="http://schemas.openxmlformats.org/officeDocument/2006/relationships/themeOverride" Target="../theme/themeOverride52.xml"/></Relationships>
</file>

<file path=ppt/charts/_rels/chart54.xml.rels><?xml version="1.0" encoding="UTF-8" standalone="yes"?>
<Relationships xmlns="http://schemas.openxmlformats.org/package/2006/relationships"><Relationship Id="rId3" Type="http://schemas.openxmlformats.org/officeDocument/2006/relationships/chartUserShapes" Target="../drawings/drawing15.xml"/><Relationship Id="rId2" Type="http://schemas.openxmlformats.org/officeDocument/2006/relationships/package" Target="../embeddings/Microsoft_Excel_Worksheet54.xlsx"/><Relationship Id="rId1" Type="http://schemas.openxmlformats.org/officeDocument/2006/relationships/themeOverride" Target="../theme/themeOverride53.xml"/></Relationships>
</file>

<file path=ppt/charts/_rels/chart55.xml.rels><?xml version="1.0" encoding="UTF-8" standalone="yes"?>
<Relationships xmlns="http://schemas.openxmlformats.org/package/2006/relationships"><Relationship Id="rId3" Type="http://schemas.openxmlformats.org/officeDocument/2006/relationships/chartUserShapes" Target="../drawings/drawing16.xml"/><Relationship Id="rId2" Type="http://schemas.openxmlformats.org/officeDocument/2006/relationships/package" Target="../embeddings/Microsoft_Excel_Worksheet55.xlsx"/><Relationship Id="rId1" Type="http://schemas.openxmlformats.org/officeDocument/2006/relationships/themeOverride" Target="../theme/themeOverride54.xml"/></Relationships>
</file>

<file path=ppt/charts/_rels/chart56.xml.rels><?xml version="1.0" encoding="UTF-8" standalone="yes"?>
<Relationships xmlns="http://schemas.openxmlformats.org/package/2006/relationships"><Relationship Id="rId3" Type="http://schemas.openxmlformats.org/officeDocument/2006/relationships/chartUserShapes" Target="../drawings/drawing17.xml"/><Relationship Id="rId2" Type="http://schemas.openxmlformats.org/officeDocument/2006/relationships/package" Target="../embeddings/Microsoft_Excel_Worksheet56.xlsx"/><Relationship Id="rId1" Type="http://schemas.openxmlformats.org/officeDocument/2006/relationships/themeOverride" Target="../theme/themeOverride55.xml"/></Relationships>
</file>

<file path=ppt/charts/_rels/chart57.xml.rels><?xml version="1.0" encoding="UTF-8" standalone="yes"?>
<Relationships xmlns="http://schemas.openxmlformats.org/package/2006/relationships"><Relationship Id="rId3" Type="http://schemas.openxmlformats.org/officeDocument/2006/relationships/chartUserShapes" Target="../drawings/drawing18.xml"/><Relationship Id="rId2" Type="http://schemas.openxmlformats.org/officeDocument/2006/relationships/package" Target="../embeddings/Microsoft_Excel_Worksheet57.xlsx"/><Relationship Id="rId1" Type="http://schemas.openxmlformats.org/officeDocument/2006/relationships/themeOverride" Target="../theme/themeOverride56.xml"/></Relationships>
</file>

<file path=ppt/charts/_rels/chart58.xml.rels><?xml version="1.0" encoding="UTF-8" standalone="yes"?>
<Relationships xmlns="http://schemas.openxmlformats.org/package/2006/relationships"><Relationship Id="rId3" Type="http://schemas.openxmlformats.org/officeDocument/2006/relationships/chartUserShapes" Target="../drawings/drawing19.xml"/><Relationship Id="rId2" Type="http://schemas.openxmlformats.org/officeDocument/2006/relationships/package" Target="../embeddings/Microsoft_Excel_Worksheet58.xlsx"/><Relationship Id="rId1" Type="http://schemas.openxmlformats.org/officeDocument/2006/relationships/themeOverride" Target="../theme/themeOverride57.xml"/></Relationships>
</file>

<file path=ppt/charts/_rels/chart59.xml.rels><?xml version="1.0" encoding="UTF-8" standalone="yes"?>
<Relationships xmlns="http://schemas.openxmlformats.org/package/2006/relationships"><Relationship Id="rId3" Type="http://schemas.openxmlformats.org/officeDocument/2006/relationships/chartUserShapes" Target="../drawings/drawing20.xml"/><Relationship Id="rId2" Type="http://schemas.openxmlformats.org/officeDocument/2006/relationships/package" Target="../embeddings/Microsoft_Excel_Worksheet59.xlsx"/><Relationship Id="rId1" Type="http://schemas.openxmlformats.org/officeDocument/2006/relationships/themeOverride" Target="../theme/themeOverride58.xml"/></Relationships>
</file>

<file path=ppt/charts/_rels/chart6.xml.rels><?xml version="1.0" encoding="UTF-8" standalone="yes"?>
<Relationships xmlns="http://schemas.openxmlformats.org/package/2006/relationships"><Relationship Id="rId3" Type="http://schemas.openxmlformats.org/officeDocument/2006/relationships/chartUserShapes" Target="../drawings/drawing3.xml"/><Relationship Id="rId2" Type="http://schemas.openxmlformats.org/officeDocument/2006/relationships/package" Target="../embeddings/Microsoft_Excel_Worksheet6.xlsx"/><Relationship Id="rId1" Type="http://schemas.openxmlformats.org/officeDocument/2006/relationships/themeOverride" Target="../theme/themeOverride5.xml"/></Relationships>
</file>

<file path=ppt/charts/_rels/chart60.xml.rels><?xml version="1.0" encoding="UTF-8" standalone="yes"?>
<Relationships xmlns="http://schemas.openxmlformats.org/package/2006/relationships"><Relationship Id="rId3" Type="http://schemas.openxmlformats.org/officeDocument/2006/relationships/chartUserShapes" Target="../drawings/drawing21.xml"/><Relationship Id="rId2" Type="http://schemas.openxmlformats.org/officeDocument/2006/relationships/package" Target="../embeddings/Microsoft_Excel_Worksheet60.xlsx"/><Relationship Id="rId1" Type="http://schemas.openxmlformats.org/officeDocument/2006/relationships/themeOverride" Target="../theme/themeOverride59.xml"/></Relationships>
</file>

<file path=ppt/charts/_rels/chart61.xml.rels><?xml version="1.0" encoding="UTF-8" standalone="yes"?>
<Relationships xmlns="http://schemas.openxmlformats.org/package/2006/relationships"><Relationship Id="rId3" Type="http://schemas.openxmlformats.org/officeDocument/2006/relationships/chartUserShapes" Target="../drawings/drawing22.xml"/><Relationship Id="rId2" Type="http://schemas.openxmlformats.org/officeDocument/2006/relationships/package" Target="../embeddings/Microsoft_Excel_Worksheet61.xlsx"/><Relationship Id="rId1" Type="http://schemas.openxmlformats.org/officeDocument/2006/relationships/themeOverride" Target="../theme/themeOverride60.xml"/></Relationships>
</file>

<file path=ppt/charts/_rels/chart62.xml.rels><?xml version="1.0" encoding="UTF-8" standalone="yes"?>
<Relationships xmlns="http://schemas.openxmlformats.org/package/2006/relationships"><Relationship Id="rId2" Type="http://schemas.openxmlformats.org/officeDocument/2006/relationships/package" Target="../embeddings/Microsoft_Excel_Worksheet62.xlsx"/><Relationship Id="rId1" Type="http://schemas.openxmlformats.org/officeDocument/2006/relationships/themeOverride" Target="../theme/themeOverride61.xml"/></Relationships>
</file>

<file path=ppt/charts/_rels/chart63.xml.rels><?xml version="1.0" encoding="UTF-8" standalone="yes"?>
<Relationships xmlns="http://schemas.openxmlformats.org/package/2006/relationships"><Relationship Id="rId2" Type="http://schemas.openxmlformats.org/officeDocument/2006/relationships/package" Target="../embeddings/Microsoft_Excel_Worksheet63.xlsx"/><Relationship Id="rId1" Type="http://schemas.openxmlformats.org/officeDocument/2006/relationships/themeOverride" Target="../theme/themeOverride62.xml"/></Relationships>
</file>

<file path=ppt/charts/_rels/chart64.xml.rels><?xml version="1.0" encoding="UTF-8" standalone="yes"?>
<Relationships xmlns="http://schemas.openxmlformats.org/package/2006/relationships"><Relationship Id="rId2" Type="http://schemas.openxmlformats.org/officeDocument/2006/relationships/package" Target="../embeddings/Microsoft_Excel_Worksheet64.xlsx"/><Relationship Id="rId1" Type="http://schemas.openxmlformats.org/officeDocument/2006/relationships/themeOverride" Target="../theme/themeOverride63.xml"/></Relationships>
</file>

<file path=ppt/charts/_rels/chart65.xml.rels><?xml version="1.0" encoding="UTF-8" standalone="yes"?>
<Relationships xmlns="http://schemas.openxmlformats.org/package/2006/relationships"><Relationship Id="rId3" Type="http://schemas.openxmlformats.org/officeDocument/2006/relationships/chartUserShapes" Target="../drawings/drawing23.xml"/><Relationship Id="rId2" Type="http://schemas.openxmlformats.org/officeDocument/2006/relationships/package" Target="../embeddings/Microsoft_Excel_Worksheet65.xlsx"/><Relationship Id="rId1" Type="http://schemas.openxmlformats.org/officeDocument/2006/relationships/themeOverride" Target="../theme/themeOverride64.xml"/></Relationships>
</file>

<file path=ppt/charts/_rels/chart7.xml.rels><?xml version="1.0" encoding="UTF-8" standalone="yes"?>
<Relationships xmlns="http://schemas.openxmlformats.org/package/2006/relationships"><Relationship Id="rId2" Type="http://schemas.openxmlformats.org/officeDocument/2006/relationships/package" Target="../embeddings/Microsoft_Excel_Worksheet7.xlsx"/><Relationship Id="rId1" Type="http://schemas.openxmlformats.org/officeDocument/2006/relationships/themeOverride" Target="../theme/themeOverride6.xml"/></Relationships>
</file>

<file path=ppt/charts/_rels/chart8.xml.rels><?xml version="1.0" encoding="UTF-8" standalone="yes"?>
<Relationships xmlns="http://schemas.openxmlformats.org/package/2006/relationships"><Relationship Id="rId2" Type="http://schemas.openxmlformats.org/officeDocument/2006/relationships/package" Target="../embeddings/Microsoft_Excel_Worksheet8.xlsx"/><Relationship Id="rId1" Type="http://schemas.openxmlformats.org/officeDocument/2006/relationships/themeOverride" Target="../theme/themeOverride7.xml"/></Relationships>
</file>

<file path=ppt/charts/_rels/chart9.xml.rels><?xml version="1.0" encoding="UTF-8" standalone="yes"?>
<Relationships xmlns="http://schemas.openxmlformats.org/package/2006/relationships"><Relationship Id="rId2" Type="http://schemas.openxmlformats.org/officeDocument/2006/relationships/package" Target="../embeddings/Microsoft_Excel_Worksheet9.xlsx"/><Relationship Id="rId1" Type="http://schemas.openxmlformats.org/officeDocument/2006/relationships/themeOverride" Target="../theme/themeOverride8.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7.0803048657379367E-2"/>
          <c:y val="0.109526686256155"/>
          <c:w val="0.92132815128878121"/>
          <c:h val="0.78267431704589718"/>
        </c:manualLayout>
      </c:layout>
      <c:barChart>
        <c:barDir val="col"/>
        <c:grouping val="percentStacked"/>
        <c:varyColors val="0"/>
        <c:ser>
          <c:idx val="2"/>
          <c:order val="0"/>
          <c:tx>
            <c:strRef>
              <c:f>Sheet1!$B$1</c:f>
              <c:strCache>
                <c:ptCount val="1"/>
                <c:pt idx="0">
                  <c:v>Improving</c:v>
                </c:pt>
              </c:strCache>
            </c:strRef>
          </c:tx>
          <c:spPr>
            <a:solidFill>
              <a:sysClr val="windowText" lastClr="000000"/>
            </a:solidFill>
          </c:spPr>
          <c:invertIfNegative val="0"/>
          <c:dLbls>
            <c:txPr>
              <a:bodyPr/>
              <a:lstStyle/>
              <a:p>
                <a:pPr>
                  <a:defRPr sz="1600">
                    <a:solidFill>
                      <a:schemeClr val="bg1"/>
                    </a:solidFill>
                    <a:latin typeface="Calibri" panose="020F0502020204030204" pitchFamily="34" charset="0"/>
                  </a:defRPr>
                </a:pPr>
                <a:endParaRPr lang="en-US"/>
              </a:p>
            </c:txPr>
            <c:showLegendKey val="0"/>
            <c:showVal val="1"/>
            <c:showCatName val="0"/>
            <c:showSerName val="0"/>
            <c:showPercent val="0"/>
            <c:showBubbleSize val="0"/>
            <c:showLeaderLines val="0"/>
          </c:dLbls>
          <c:cat>
            <c:strRef>
              <c:f>Sheet1!$A$2:$A$14</c:f>
              <c:strCache>
                <c:ptCount val="5"/>
                <c:pt idx="0">
                  <c:v>Total (n=168)</c:v>
                </c:pt>
                <c:pt idx="1">
                  <c:v>Person-Centered Care (n=20)</c:v>
                </c:pt>
                <c:pt idx="2">
                  <c:v>Effective Treatment (n=46)</c:v>
                </c:pt>
                <c:pt idx="3">
                  <c:v>Healthy Living (n=38)</c:v>
                </c:pt>
                <c:pt idx="4">
                  <c:v>Patient Safety (n=31)</c:v>
                </c:pt>
              </c:strCache>
            </c:strRef>
          </c:cat>
          <c:val>
            <c:numRef>
              <c:f>Sheet1!$B$2:$B$14</c:f>
              <c:numCache>
                <c:formatCode>General</c:formatCode>
                <c:ptCount val="5"/>
                <c:pt idx="0">
                  <c:v>102</c:v>
                </c:pt>
                <c:pt idx="1">
                  <c:v>17</c:v>
                </c:pt>
                <c:pt idx="2">
                  <c:v>24</c:v>
                </c:pt>
                <c:pt idx="3">
                  <c:v>18</c:v>
                </c:pt>
                <c:pt idx="4">
                  <c:v>14</c:v>
                </c:pt>
              </c:numCache>
            </c:numRef>
          </c:val>
        </c:ser>
        <c:ser>
          <c:idx val="1"/>
          <c:order val="1"/>
          <c:tx>
            <c:strRef>
              <c:f>Sheet1!$C$1</c:f>
              <c:strCache>
                <c:ptCount val="1"/>
                <c:pt idx="0">
                  <c:v>No Change</c:v>
                </c:pt>
              </c:strCache>
            </c:strRef>
          </c:tx>
          <c:spPr>
            <a:solidFill>
              <a:srgbClr val="0072C6"/>
            </a:solidFill>
          </c:spPr>
          <c:invertIfNegative val="0"/>
          <c:dLbls>
            <c:dLbl>
              <c:idx val="0"/>
              <c:delete val="1"/>
            </c:dLbl>
            <c:txPr>
              <a:bodyPr/>
              <a:lstStyle/>
              <a:p>
                <a:pPr>
                  <a:defRPr sz="1600">
                    <a:solidFill>
                      <a:schemeClr val="bg1"/>
                    </a:solidFill>
                    <a:latin typeface="Calibri" panose="020F0502020204030204" pitchFamily="34" charset="0"/>
                  </a:defRPr>
                </a:pPr>
                <a:endParaRPr lang="en-US"/>
              </a:p>
            </c:txPr>
            <c:showLegendKey val="0"/>
            <c:showVal val="1"/>
            <c:showCatName val="0"/>
            <c:showSerName val="0"/>
            <c:showPercent val="0"/>
            <c:showBubbleSize val="0"/>
            <c:showLeaderLines val="0"/>
          </c:dLbls>
          <c:cat>
            <c:strRef>
              <c:f>Sheet1!$A$2:$A$14</c:f>
              <c:strCache>
                <c:ptCount val="5"/>
                <c:pt idx="0">
                  <c:v>Total (n=168)</c:v>
                </c:pt>
                <c:pt idx="1">
                  <c:v>Person-Centered Care (n=20)</c:v>
                </c:pt>
                <c:pt idx="2">
                  <c:v>Effective Treatment (n=46)</c:v>
                </c:pt>
                <c:pt idx="3">
                  <c:v>Healthy Living (n=38)</c:v>
                </c:pt>
                <c:pt idx="4">
                  <c:v>Patient Safety (n=31)</c:v>
                </c:pt>
              </c:strCache>
            </c:strRef>
          </c:cat>
          <c:val>
            <c:numRef>
              <c:f>Sheet1!$C$2:$C$14</c:f>
              <c:numCache>
                <c:formatCode>General</c:formatCode>
                <c:ptCount val="5"/>
                <c:pt idx="0">
                  <c:v>55</c:v>
                </c:pt>
                <c:pt idx="1">
                  <c:v>3</c:v>
                </c:pt>
                <c:pt idx="2">
                  <c:v>17</c:v>
                </c:pt>
                <c:pt idx="3">
                  <c:v>17</c:v>
                </c:pt>
                <c:pt idx="4">
                  <c:v>16</c:v>
                </c:pt>
              </c:numCache>
            </c:numRef>
          </c:val>
        </c:ser>
        <c:ser>
          <c:idx val="0"/>
          <c:order val="2"/>
          <c:tx>
            <c:strRef>
              <c:f>Sheet1!$D$1</c:f>
              <c:strCache>
                <c:ptCount val="1"/>
                <c:pt idx="0">
                  <c:v>Worsening</c:v>
                </c:pt>
              </c:strCache>
            </c:strRef>
          </c:tx>
          <c:spPr>
            <a:solidFill>
              <a:srgbClr val="AABA0A"/>
            </a:solidFill>
          </c:spPr>
          <c:invertIfNegative val="0"/>
          <c:dLbls>
            <c:txPr>
              <a:bodyPr/>
              <a:lstStyle/>
              <a:p>
                <a:pPr>
                  <a:defRPr sz="1600">
                    <a:latin typeface="Calibri" panose="020F0502020204030204" pitchFamily="34" charset="0"/>
                  </a:defRPr>
                </a:pPr>
                <a:endParaRPr lang="en-US"/>
              </a:p>
            </c:txPr>
            <c:showLegendKey val="0"/>
            <c:showVal val="1"/>
            <c:showCatName val="0"/>
            <c:showSerName val="0"/>
            <c:showPercent val="0"/>
            <c:showBubbleSize val="0"/>
            <c:showLeaderLines val="0"/>
          </c:dLbls>
          <c:cat>
            <c:strRef>
              <c:f>Sheet1!$A$2:$A$14</c:f>
              <c:strCache>
                <c:ptCount val="5"/>
                <c:pt idx="0">
                  <c:v>Total (n=168)</c:v>
                </c:pt>
                <c:pt idx="1">
                  <c:v>Person-Centered Care (n=20)</c:v>
                </c:pt>
                <c:pt idx="2">
                  <c:v>Effective Treatment (n=46)</c:v>
                </c:pt>
                <c:pt idx="3">
                  <c:v>Healthy Living (n=38)</c:v>
                </c:pt>
                <c:pt idx="4">
                  <c:v>Patient Safety (n=31)</c:v>
                </c:pt>
              </c:strCache>
            </c:strRef>
          </c:cat>
          <c:val>
            <c:numRef>
              <c:f>Sheet1!$D$2:$D$14</c:f>
              <c:numCache>
                <c:formatCode>General</c:formatCode>
                <c:ptCount val="5"/>
                <c:pt idx="0">
                  <c:v>11</c:v>
                </c:pt>
                <c:pt idx="2">
                  <c:v>5</c:v>
                </c:pt>
                <c:pt idx="3">
                  <c:v>3</c:v>
                </c:pt>
                <c:pt idx="4">
                  <c:v>1</c:v>
                </c:pt>
              </c:numCache>
            </c:numRef>
          </c:val>
        </c:ser>
        <c:dLbls>
          <c:showLegendKey val="0"/>
          <c:showVal val="1"/>
          <c:showCatName val="0"/>
          <c:showSerName val="0"/>
          <c:showPercent val="0"/>
          <c:showBubbleSize val="0"/>
        </c:dLbls>
        <c:gapWidth val="150"/>
        <c:overlap val="100"/>
        <c:axId val="32720000"/>
        <c:axId val="32721536"/>
      </c:barChart>
      <c:catAx>
        <c:axId val="32720000"/>
        <c:scaling>
          <c:orientation val="minMax"/>
        </c:scaling>
        <c:delete val="0"/>
        <c:axPos val="b"/>
        <c:numFmt formatCode="General" sourceLinked="1"/>
        <c:majorTickMark val="out"/>
        <c:minorTickMark val="none"/>
        <c:tickLblPos val="nextTo"/>
        <c:txPr>
          <a:bodyPr rot="0" vert="horz"/>
          <a:lstStyle/>
          <a:p>
            <a:pPr>
              <a:defRPr sz="1600">
                <a:latin typeface="Calibri" panose="020F0502020204030204" pitchFamily="34" charset="0"/>
              </a:defRPr>
            </a:pPr>
            <a:endParaRPr lang="en-US"/>
          </a:p>
        </c:txPr>
        <c:crossAx val="32721536"/>
        <c:crosses val="autoZero"/>
        <c:auto val="1"/>
        <c:lblAlgn val="ctr"/>
        <c:lblOffset val="100"/>
        <c:tickLblSkip val="1"/>
        <c:tickMarkSkip val="1"/>
        <c:noMultiLvlLbl val="0"/>
      </c:catAx>
      <c:valAx>
        <c:axId val="32721536"/>
        <c:scaling>
          <c:orientation val="minMax"/>
        </c:scaling>
        <c:delete val="0"/>
        <c:axPos val="l"/>
        <c:majorGridlines/>
        <c:numFmt formatCode="0%" sourceLinked="1"/>
        <c:majorTickMark val="out"/>
        <c:minorTickMark val="none"/>
        <c:tickLblPos val="nextTo"/>
        <c:txPr>
          <a:bodyPr rot="0" vert="horz"/>
          <a:lstStyle/>
          <a:p>
            <a:pPr>
              <a:defRPr sz="1600">
                <a:latin typeface="Calibri" panose="020F0502020204030204" pitchFamily="34" charset="0"/>
              </a:defRPr>
            </a:pPr>
            <a:endParaRPr lang="en-US"/>
          </a:p>
        </c:txPr>
        <c:crossAx val="32720000"/>
        <c:crosses val="autoZero"/>
        <c:crossBetween val="between"/>
        <c:majorUnit val="0.2"/>
      </c:valAx>
    </c:plotArea>
    <c:legend>
      <c:legendPos val="t"/>
      <c:layout>
        <c:manualLayout>
          <c:xMode val="edge"/>
          <c:yMode val="edge"/>
          <c:x val="0.22066515991056673"/>
          <c:y val="0"/>
          <c:w val="0.55629617478370763"/>
          <c:h val="7.8535997332581195E-2"/>
        </c:manualLayout>
      </c:layout>
      <c:overlay val="0"/>
      <c:txPr>
        <a:bodyPr/>
        <a:lstStyle/>
        <a:p>
          <a:pPr>
            <a:defRPr sz="1600">
              <a:latin typeface="Calibri" panose="020F0502020204030204" pitchFamily="34" charset="0"/>
            </a:defRPr>
          </a:pPr>
          <a:endParaRPr lang="en-US"/>
        </a:p>
      </c:txPr>
    </c:legend>
    <c:plotVisOnly val="1"/>
    <c:dispBlanksAs val="gap"/>
    <c:showDLblsOverMax val="0"/>
  </c:chart>
  <c:spPr>
    <a:ln>
      <a:noFill/>
    </a:ln>
  </c:spPr>
  <c:txPr>
    <a:bodyPr/>
    <a:lstStyle/>
    <a:p>
      <a:pPr>
        <a:defRPr sz="1000"/>
      </a:pPr>
      <a:endParaRPr lang="en-US"/>
    </a:p>
  </c:txPr>
  <c:externalData r:id="rId2">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0.18417711674929524"/>
          <c:y val="0.16399995139496451"/>
          <c:w val="0.79958248274521249"/>
          <c:h val="0.70605497229512981"/>
        </c:manualLayout>
      </c:layout>
      <c:lineChart>
        <c:grouping val="standard"/>
        <c:varyColors val="0"/>
        <c:ser>
          <c:idx val="3"/>
          <c:order val="0"/>
          <c:tx>
            <c:strRef>
              <c:f>Sheet1!$A$2</c:f>
              <c:strCache>
                <c:ptCount val="1"/>
                <c:pt idx="0">
                  <c:v>Poor</c:v>
                </c:pt>
              </c:strCache>
            </c:strRef>
          </c:tx>
          <c:spPr>
            <a:ln w="25400">
              <a:solidFill>
                <a:sysClr val="windowText" lastClr="000000"/>
              </a:solidFill>
            </a:ln>
          </c:spPr>
          <c:marker>
            <c:symbol val="circle"/>
            <c:size val="7"/>
            <c:spPr>
              <a:solidFill>
                <a:sysClr val="windowText" lastClr="000000"/>
              </a:solidFill>
              <a:ln>
                <a:noFill/>
              </a:ln>
            </c:spPr>
          </c:marker>
          <c:cat>
            <c:strRef>
              <c:f>Sheet1!$B$1:$F$1</c:f>
              <c:strCache>
                <c:ptCount val="5"/>
                <c:pt idx="0">
                  <c:v>2008</c:v>
                </c:pt>
                <c:pt idx="1">
                  <c:v>2009</c:v>
                </c:pt>
                <c:pt idx="2">
                  <c:v>2010</c:v>
                </c:pt>
                <c:pt idx="3">
                  <c:v>2011</c:v>
                </c:pt>
                <c:pt idx="4">
                  <c:v>2012</c:v>
                </c:pt>
              </c:strCache>
            </c:strRef>
          </c:cat>
          <c:val>
            <c:numRef>
              <c:f>Sheet1!$B$2:$F$2</c:f>
              <c:numCache>
                <c:formatCode>0.0</c:formatCode>
                <c:ptCount val="5"/>
                <c:pt idx="0">
                  <c:v>44.7</c:v>
                </c:pt>
                <c:pt idx="1">
                  <c:v>52.6</c:v>
                </c:pt>
                <c:pt idx="2">
                  <c:v>62.6</c:v>
                </c:pt>
                <c:pt idx="3">
                  <c:v>68.5</c:v>
                </c:pt>
                <c:pt idx="4">
                  <c:v>74</c:v>
                </c:pt>
              </c:numCache>
            </c:numRef>
          </c:val>
          <c:smooth val="0"/>
        </c:ser>
        <c:ser>
          <c:idx val="0"/>
          <c:order val="1"/>
          <c:tx>
            <c:strRef>
              <c:f>Sheet1!$A$3</c:f>
              <c:strCache>
                <c:ptCount val="1"/>
                <c:pt idx="0">
                  <c:v>Low Income</c:v>
                </c:pt>
              </c:strCache>
            </c:strRef>
          </c:tx>
          <c:spPr>
            <a:ln w="25400">
              <a:solidFill>
                <a:srgbClr val="0072C6"/>
              </a:solidFill>
            </a:ln>
          </c:spPr>
          <c:marker>
            <c:symbol val="square"/>
            <c:size val="7"/>
            <c:spPr>
              <a:solidFill>
                <a:srgbClr val="0072C6"/>
              </a:solidFill>
              <a:ln>
                <a:noFill/>
              </a:ln>
            </c:spPr>
          </c:marker>
          <c:cat>
            <c:strRef>
              <c:f>Sheet1!$B$1:$F$1</c:f>
              <c:strCache>
                <c:ptCount val="5"/>
                <c:pt idx="0">
                  <c:v>2008</c:v>
                </c:pt>
                <c:pt idx="1">
                  <c:v>2009</c:v>
                </c:pt>
                <c:pt idx="2">
                  <c:v>2010</c:v>
                </c:pt>
                <c:pt idx="3">
                  <c:v>2011</c:v>
                </c:pt>
                <c:pt idx="4">
                  <c:v>2012</c:v>
                </c:pt>
              </c:strCache>
            </c:strRef>
          </c:cat>
          <c:val>
            <c:numRef>
              <c:f>Sheet1!$B$3:$F$3</c:f>
              <c:numCache>
                <c:formatCode>0.0</c:formatCode>
                <c:ptCount val="5"/>
                <c:pt idx="0">
                  <c:v>35.6</c:v>
                </c:pt>
                <c:pt idx="1">
                  <c:v>51.7</c:v>
                </c:pt>
                <c:pt idx="2">
                  <c:v>60.1</c:v>
                </c:pt>
                <c:pt idx="3">
                  <c:v>70.5</c:v>
                </c:pt>
                <c:pt idx="4">
                  <c:v>71.7</c:v>
                </c:pt>
              </c:numCache>
            </c:numRef>
          </c:val>
          <c:smooth val="0"/>
        </c:ser>
        <c:ser>
          <c:idx val="2"/>
          <c:order val="2"/>
          <c:tx>
            <c:strRef>
              <c:f>Sheet1!$A$4</c:f>
              <c:strCache>
                <c:ptCount val="1"/>
                <c:pt idx="0">
                  <c:v>Middle Income</c:v>
                </c:pt>
              </c:strCache>
            </c:strRef>
          </c:tx>
          <c:spPr>
            <a:ln w="25400">
              <a:solidFill>
                <a:srgbClr val="AABA0A"/>
              </a:solidFill>
            </a:ln>
          </c:spPr>
          <c:marker>
            <c:symbol val="triangle"/>
            <c:size val="9"/>
            <c:spPr>
              <a:solidFill>
                <a:srgbClr val="AABA0A"/>
              </a:solidFill>
              <a:ln>
                <a:noFill/>
              </a:ln>
            </c:spPr>
          </c:marker>
          <c:cat>
            <c:strRef>
              <c:f>Sheet1!$B$1:$F$1</c:f>
              <c:strCache>
                <c:ptCount val="5"/>
                <c:pt idx="0">
                  <c:v>2008</c:v>
                </c:pt>
                <c:pt idx="1">
                  <c:v>2009</c:v>
                </c:pt>
                <c:pt idx="2">
                  <c:v>2010</c:v>
                </c:pt>
                <c:pt idx="3">
                  <c:v>2011</c:v>
                </c:pt>
                <c:pt idx="4">
                  <c:v>2012</c:v>
                </c:pt>
              </c:strCache>
            </c:strRef>
          </c:cat>
          <c:val>
            <c:numRef>
              <c:f>Sheet1!$B$4:$F$4</c:f>
              <c:numCache>
                <c:formatCode>0.0</c:formatCode>
                <c:ptCount val="5"/>
                <c:pt idx="0">
                  <c:v>41.3</c:v>
                </c:pt>
                <c:pt idx="1">
                  <c:v>50.9</c:v>
                </c:pt>
                <c:pt idx="2">
                  <c:v>63.1</c:v>
                </c:pt>
                <c:pt idx="3">
                  <c:v>69.2</c:v>
                </c:pt>
                <c:pt idx="4">
                  <c:v>70.2</c:v>
                </c:pt>
              </c:numCache>
            </c:numRef>
          </c:val>
          <c:smooth val="0"/>
        </c:ser>
        <c:ser>
          <c:idx val="1"/>
          <c:order val="3"/>
          <c:tx>
            <c:strRef>
              <c:f>Sheet1!$A$5</c:f>
              <c:strCache>
                <c:ptCount val="1"/>
                <c:pt idx="0">
                  <c:v>High Income </c:v>
                </c:pt>
              </c:strCache>
            </c:strRef>
          </c:tx>
          <c:spPr>
            <a:ln w="34925">
              <a:solidFill>
                <a:srgbClr val="7BA8DF"/>
              </a:solidFill>
            </a:ln>
          </c:spPr>
          <c:marker>
            <c:symbol val="diamond"/>
            <c:size val="9"/>
            <c:spPr>
              <a:solidFill>
                <a:srgbClr val="7BA8DF"/>
              </a:solidFill>
              <a:ln>
                <a:noFill/>
              </a:ln>
            </c:spPr>
          </c:marker>
          <c:cat>
            <c:strRef>
              <c:f>Sheet1!$B$1:$F$1</c:f>
              <c:strCache>
                <c:ptCount val="5"/>
                <c:pt idx="0">
                  <c:v>2008</c:v>
                </c:pt>
                <c:pt idx="1">
                  <c:v>2009</c:v>
                </c:pt>
                <c:pt idx="2">
                  <c:v>2010</c:v>
                </c:pt>
                <c:pt idx="3">
                  <c:v>2011</c:v>
                </c:pt>
                <c:pt idx="4">
                  <c:v>2012</c:v>
                </c:pt>
              </c:strCache>
            </c:strRef>
          </c:cat>
          <c:val>
            <c:numRef>
              <c:f>Sheet1!$B$5:$F$5</c:f>
              <c:numCache>
                <c:formatCode>0.0</c:formatCode>
                <c:ptCount val="5"/>
                <c:pt idx="0">
                  <c:v>51.3</c:v>
                </c:pt>
                <c:pt idx="1">
                  <c:v>61.8</c:v>
                </c:pt>
                <c:pt idx="2">
                  <c:v>71.2</c:v>
                </c:pt>
                <c:pt idx="3">
                  <c:v>76.3</c:v>
                </c:pt>
                <c:pt idx="4">
                  <c:v>78.599999999999994</c:v>
                </c:pt>
              </c:numCache>
            </c:numRef>
          </c:val>
          <c:smooth val="0"/>
        </c:ser>
        <c:dLbls>
          <c:showLegendKey val="0"/>
          <c:showVal val="0"/>
          <c:showCatName val="0"/>
          <c:showSerName val="0"/>
          <c:showPercent val="0"/>
          <c:showBubbleSize val="0"/>
        </c:dLbls>
        <c:marker val="1"/>
        <c:smooth val="0"/>
        <c:axId val="110364928"/>
        <c:axId val="110379392"/>
      </c:lineChart>
      <c:catAx>
        <c:axId val="110364928"/>
        <c:scaling>
          <c:orientation val="minMax"/>
        </c:scaling>
        <c:delete val="0"/>
        <c:axPos val="b"/>
        <c:numFmt formatCode="General" sourceLinked="1"/>
        <c:majorTickMark val="out"/>
        <c:minorTickMark val="none"/>
        <c:tickLblPos val="nextTo"/>
        <c:txPr>
          <a:bodyPr rot="0"/>
          <a:lstStyle/>
          <a:p>
            <a:pPr>
              <a:defRPr sz="1600" b="0" baseline="0">
                <a:latin typeface="Calibri" panose="020F0502020204030204" pitchFamily="34" charset="0"/>
              </a:defRPr>
            </a:pPr>
            <a:endParaRPr lang="en-US"/>
          </a:p>
        </c:txPr>
        <c:crossAx val="110379392"/>
        <c:crosses val="autoZero"/>
        <c:auto val="1"/>
        <c:lblAlgn val="ctr"/>
        <c:lblOffset val="100"/>
        <c:noMultiLvlLbl val="0"/>
      </c:catAx>
      <c:valAx>
        <c:axId val="110379392"/>
        <c:scaling>
          <c:orientation val="minMax"/>
          <c:max val="100"/>
          <c:min val="0"/>
        </c:scaling>
        <c:delete val="0"/>
        <c:axPos val="l"/>
        <c:majorGridlines/>
        <c:title>
          <c:tx>
            <c:rich>
              <a:bodyPr rot="-5400000" vert="horz"/>
              <a:lstStyle/>
              <a:p>
                <a:pPr>
                  <a:defRPr sz="1600" baseline="0">
                    <a:latin typeface="Calibri" panose="020F0502020204030204" pitchFamily="34" charset="0"/>
                  </a:defRPr>
                </a:pPr>
                <a:r>
                  <a:rPr lang="en-US" dirty="0" smtClean="0"/>
                  <a:t>Percent</a:t>
                </a:r>
                <a:endParaRPr lang="en-US" dirty="0"/>
              </a:p>
            </c:rich>
          </c:tx>
          <c:layout>
            <c:manualLayout>
              <c:xMode val="edge"/>
              <c:yMode val="edge"/>
              <c:x val="0"/>
              <c:y val="0.40600199280645471"/>
            </c:manualLayout>
          </c:layout>
          <c:overlay val="0"/>
        </c:title>
        <c:numFmt formatCode="0" sourceLinked="0"/>
        <c:majorTickMark val="out"/>
        <c:minorTickMark val="none"/>
        <c:tickLblPos val="nextTo"/>
        <c:txPr>
          <a:bodyPr/>
          <a:lstStyle/>
          <a:p>
            <a:pPr>
              <a:defRPr sz="1600" b="0" baseline="0">
                <a:latin typeface="Calibri" panose="020F0502020204030204" pitchFamily="34" charset="0"/>
              </a:defRPr>
            </a:pPr>
            <a:endParaRPr lang="en-US"/>
          </a:p>
        </c:txPr>
        <c:crossAx val="110364928"/>
        <c:crosses val="autoZero"/>
        <c:crossBetween val="between"/>
        <c:majorUnit val="10"/>
      </c:valAx>
    </c:plotArea>
    <c:legend>
      <c:legendPos val="t"/>
      <c:layout>
        <c:manualLayout>
          <c:xMode val="edge"/>
          <c:yMode val="edge"/>
          <c:x val="5.4495864903679483E-2"/>
          <c:y val="1.1675185338674747E-3"/>
          <c:w val="0.92337740801267776"/>
          <c:h val="0.12620759210654225"/>
        </c:manualLayout>
      </c:layout>
      <c:overlay val="0"/>
      <c:txPr>
        <a:bodyPr/>
        <a:lstStyle/>
        <a:p>
          <a:pPr>
            <a:defRPr sz="1600" b="0" baseline="0">
              <a:latin typeface="Calibri" panose="020F0502020204030204" pitchFamily="34" charset="0"/>
            </a:defRPr>
          </a:pPr>
          <a:endParaRPr lang="en-US"/>
        </a:p>
      </c:txPr>
    </c:legend>
    <c:plotVisOnly val="1"/>
    <c:dispBlanksAs val="gap"/>
    <c:showDLblsOverMax val="0"/>
  </c:chart>
  <c:spPr>
    <a:ln>
      <a:noFill/>
    </a:ln>
  </c:spPr>
  <c:externalData r:id="rId2">
    <c:autoUpdate val="0"/>
  </c:externalData>
</c:chartSpace>
</file>

<file path=ppt/charts/chart1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0.18417711674929524"/>
          <c:y val="0.16399995139496451"/>
          <c:w val="0.79958248274521249"/>
          <c:h val="0.70605497229512981"/>
        </c:manualLayout>
      </c:layout>
      <c:lineChart>
        <c:grouping val="standard"/>
        <c:varyColors val="0"/>
        <c:ser>
          <c:idx val="3"/>
          <c:order val="0"/>
          <c:tx>
            <c:strRef>
              <c:f>Sheet1!$A$2</c:f>
              <c:strCache>
                <c:ptCount val="1"/>
                <c:pt idx="0">
                  <c:v>Total</c:v>
                </c:pt>
              </c:strCache>
            </c:strRef>
          </c:tx>
          <c:spPr>
            <a:ln w="25400">
              <a:solidFill>
                <a:sysClr val="windowText" lastClr="000000"/>
              </a:solidFill>
            </a:ln>
          </c:spPr>
          <c:marker>
            <c:symbol val="circle"/>
            <c:size val="7"/>
            <c:spPr>
              <a:solidFill>
                <a:sysClr val="windowText" lastClr="000000"/>
              </a:solidFill>
              <a:ln>
                <a:noFill/>
              </a:ln>
            </c:spPr>
          </c:marker>
          <c:cat>
            <c:strRef>
              <c:f>Sheet1!$B$1:$F$1</c:f>
              <c:strCache>
                <c:ptCount val="5"/>
                <c:pt idx="0">
                  <c:v>2008</c:v>
                </c:pt>
                <c:pt idx="1">
                  <c:v>2009</c:v>
                </c:pt>
                <c:pt idx="2">
                  <c:v>2010</c:v>
                </c:pt>
                <c:pt idx="3">
                  <c:v>2011</c:v>
                </c:pt>
                <c:pt idx="4">
                  <c:v>2012</c:v>
                </c:pt>
              </c:strCache>
            </c:strRef>
          </c:cat>
          <c:val>
            <c:numRef>
              <c:f>Sheet1!$B$2:$F$2</c:f>
              <c:numCache>
                <c:formatCode>0.0</c:formatCode>
                <c:ptCount val="5"/>
                <c:pt idx="0">
                  <c:v>43.9</c:v>
                </c:pt>
                <c:pt idx="1">
                  <c:v>54.8</c:v>
                </c:pt>
                <c:pt idx="2">
                  <c:v>64.8</c:v>
                </c:pt>
                <c:pt idx="3">
                  <c:v>71.5</c:v>
                </c:pt>
                <c:pt idx="4">
                  <c:v>73.8</c:v>
                </c:pt>
              </c:numCache>
            </c:numRef>
          </c:val>
          <c:smooth val="0"/>
        </c:ser>
        <c:ser>
          <c:idx val="0"/>
          <c:order val="1"/>
          <c:tx>
            <c:strRef>
              <c:f>Sheet1!$A$5</c:f>
              <c:strCache>
                <c:ptCount val="1"/>
                <c:pt idx="0">
                  <c:v>White</c:v>
                </c:pt>
              </c:strCache>
            </c:strRef>
          </c:tx>
          <c:spPr>
            <a:ln w="25400">
              <a:solidFill>
                <a:srgbClr val="0072C6"/>
              </a:solidFill>
            </a:ln>
          </c:spPr>
          <c:marker>
            <c:symbol val="square"/>
            <c:size val="7"/>
            <c:spPr>
              <a:solidFill>
                <a:srgbClr val="0072C6"/>
              </a:solidFill>
              <a:ln>
                <a:noFill/>
              </a:ln>
            </c:spPr>
          </c:marker>
          <c:cat>
            <c:strRef>
              <c:f>Sheet1!$B$1:$F$1</c:f>
              <c:strCache>
                <c:ptCount val="5"/>
                <c:pt idx="0">
                  <c:v>2008</c:v>
                </c:pt>
                <c:pt idx="1">
                  <c:v>2009</c:v>
                </c:pt>
                <c:pt idx="2">
                  <c:v>2010</c:v>
                </c:pt>
                <c:pt idx="3">
                  <c:v>2011</c:v>
                </c:pt>
                <c:pt idx="4">
                  <c:v>2012</c:v>
                </c:pt>
              </c:strCache>
            </c:strRef>
          </c:cat>
          <c:val>
            <c:numRef>
              <c:f>Sheet1!$B$5:$F$5</c:f>
              <c:numCache>
                <c:formatCode>0.0</c:formatCode>
                <c:ptCount val="5"/>
                <c:pt idx="0">
                  <c:v>40.700000000000003</c:v>
                </c:pt>
                <c:pt idx="1">
                  <c:v>53.4</c:v>
                </c:pt>
                <c:pt idx="2">
                  <c:v>63</c:v>
                </c:pt>
                <c:pt idx="3">
                  <c:v>69.900000000000006</c:v>
                </c:pt>
                <c:pt idx="4">
                  <c:v>70.099999999999994</c:v>
                </c:pt>
              </c:numCache>
            </c:numRef>
          </c:val>
          <c:smooth val="0"/>
        </c:ser>
        <c:ser>
          <c:idx val="2"/>
          <c:order val="2"/>
          <c:tx>
            <c:strRef>
              <c:f>Sheet1!$A$4</c:f>
              <c:strCache>
                <c:ptCount val="1"/>
                <c:pt idx="0">
                  <c:v>Black</c:v>
                </c:pt>
              </c:strCache>
            </c:strRef>
          </c:tx>
          <c:spPr>
            <a:ln w="25400">
              <a:solidFill>
                <a:srgbClr val="AABA0A"/>
              </a:solidFill>
            </a:ln>
          </c:spPr>
          <c:marker>
            <c:symbol val="triangle"/>
            <c:size val="9"/>
            <c:spPr>
              <a:solidFill>
                <a:srgbClr val="AABA0A"/>
              </a:solidFill>
              <a:ln>
                <a:noFill/>
              </a:ln>
            </c:spPr>
          </c:marker>
          <c:cat>
            <c:strRef>
              <c:f>Sheet1!$B$1:$F$1</c:f>
              <c:strCache>
                <c:ptCount val="5"/>
                <c:pt idx="0">
                  <c:v>2008</c:v>
                </c:pt>
                <c:pt idx="1">
                  <c:v>2009</c:v>
                </c:pt>
                <c:pt idx="2">
                  <c:v>2010</c:v>
                </c:pt>
                <c:pt idx="3">
                  <c:v>2011</c:v>
                </c:pt>
                <c:pt idx="4">
                  <c:v>2012</c:v>
                </c:pt>
              </c:strCache>
            </c:strRef>
          </c:cat>
          <c:val>
            <c:numRef>
              <c:f>Sheet1!$B$4:$F$4</c:f>
              <c:numCache>
                <c:formatCode>0.0</c:formatCode>
                <c:ptCount val="5"/>
                <c:pt idx="0">
                  <c:v>46.7</c:v>
                </c:pt>
                <c:pt idx="1">
                  <c:v>53.4</c:v>
                </c:pt>
                <c:pt idx="2">
                  <c:v>65.5</c:v>
                </c:pt>
                <c:pt idx="3">
                  <c:v>71</c:v>
                </c:pt>
                <c:pt idx="4">
                  <c:v>74.3</c:v>
                </c:pt>
              </c:numCache>
            </c:numRef>
          </c:val>
          <c:smooth val="0"/>
        </c:ser>
        <c:ser>
          <c:idx val="1"/>
          <c:order val="3"/>
          <c:tx>
            <c:strRef>
              <c:f>Sheet1!$A$3</c:f>
              <c:strCache>
                <c:ptCount val="1"/>
                <c:pt idx="0">
                  <c:v>Hispanic</c:v>
                </c:pt>
              </c:strCache>
            </c:strRef>
          </c:tx>
          <c:spPr>
            <a:ln w="34925">
              <a:solidFill>
                <a:srgbClr val="7BA8DF"/>
              </a:solidFill>
            </a:ln>
          </c:spPr>
          <c:marker>
            <c:symbol val="diamond"/>
            <c:size val="9"/>
            <c:spPr>
              <a:solidFill>
                <a:srgbClr val="7BA8DF"/>
              </a:solidFill>
              <a:ln>
                <a:noFill/>
              </a:ln>
            </c:spPr>
          </c:marker>
          <c:cat>
            <c:strRef>
              <c:f>Sheet1!$B$1:$F$1</c:f>
              <c:strCache>
                <c:ptCount val="5"/>
                <c:pt idx="0">
                  <c:v>2008</c:v>
                </c:pt>
                <c:pt idx="1">
                  <c:v>2009</c:v>
                </c:pt>
                <c:pt idx="2">
                  <c:v>2010</c:v>
                </c:pt>
                <c:pt idx="3">
                  <c:v>2011</c:v>
                </c:pt>
                <c:pt idx="4">
                  <c:v>2012</c:v>
                </c:pt>
              </c:strCache>
            </c:strRef>
          </c:cat>
          <c:val>
            <c:numRef>
              <c:f>Sheet1!$B$3:$F$3</c:f>
              <c:numCache>
                <c:formatCode>0.0</c:formatCode>
                <c:ptCount val="5"/>
                <c:pt idx="0">
                  <c:v>50.6</c:v>
                </c:pt>
                <c:pt idx="1">
                  <c:v>58.5</c:v>
                </c:pt>
                <c:pt idx="2">
                  <c:v>68.2</c:v>
                </c:pt>
                <c:pt idx="3">
                  <c:v>76.599999999999994</c:v>
                </c:pt>
                <c:pt idx="4">
                  <c:v>79</c:v>
                </c:pt>
              </c:numCache>
            </c:numRef>
          </c:val>
          <c:smooth val="0"/>
        </c:ser>
        <c:dLbls>
          <c:showLegendKey val="0"/>
          <c:showVal val="0"/>
          <c:showCatName val="0"/>
          <c:showSerName val="0"/>
          <c:showPercent val="0"/>
          <c:showBubbleSize val="0"/>
        </c:dLbls>
        <c:marker val="1"/>
        <c:smooth val="0"/>
        <c:axId val="110467328"/>
        <c:axId val="110494080"/>
      </c:lineChart>
      <c:catAx>
        <c:axId val="110467328"/>
        <c:scaling>
          <c:orientation val="minMax"/>
        </c:scaling>
        <c:delete val="0"/>
        <c:axPos val="b"/>
        <c:numFmt formatCode="General" sourceLinked="1"/>
        <c:majorTickMark val="out"/>
        <c:minorTickMark val="none"/>
        <c:tickLblPos val="nextTo"/>
        <c:txPr>
          <a:bodyPr rot="0"/>
          <a:lstStyle/>
          <a:p>
            <a:pPr>
              <a:defRPr sz="1600" b="0" baseline="0">
                <a:latin typeface="Calibri" panose="020F0502020204030204" pitchFamily="34" charset="0"/>
              </a:defRPr>
            </a:pPr>
            <a:endParaRPr lang="en-US"/>
          </a:p>
        </c:txPr>
        <c:crossAx val="110494080"/>
        <c:crosses val="autoZero"/>
        <c:auto val="1"/>
        <c:lblAlgn val="ctr"/>
        <c:lblOffset val="100"/>
        <c:noMultiLvlLbl val="0"/>
      </c:catAx>
      <c:valAx>
        <c:axId val="110494080"/>
        <c:scaling>
          <c:orientation val="minMax"/>
          <c:max val="100"/>
          <c:min val="0"/>
        </c:scaling>
        <c:delete val="0"/>
        <c:axPos val="l"/>
        <c:majorGridlines/>
        <c:title>
          <c:tx>
            <c:rich>
              <a:bodyPr rot="-5400000" vert="horz"/>
              <a:lstStyle/>
              <a:p>
                <a:pPr>
                  <a:defRPr sz="1600" baseline="0">
                    <a:latin typeface="Calibri" panose="020F0502020204030204" pitchFamily="34" charset="0"/>
                  </a:defRPr>
                </a:pPr>
                <a:r>
                  <a:rPr lang="en-US" dirty="0" smtClean="0"/>
                  <a:t>Percent</a:t>
                </a:r>
                <a:endParaRPr lang="en-US" dirty="0"/>
              </a:p>
            </c:rich>
          </c:tx>
          <c:layout>
            <c:manualLayout>
              <c:xMode val="edge"/>
              <c:yMode val="edge"/>
              <c:x val="0"/>
              <c:y val="0.40600199280645483"/>
            </c:manualLayout>
          </c:layout>
          <c:overlay val="0"/>
        </c:title>
        <c:numFmt formatCode="0" sourceLinked="0"/>
        <c:majorTickMark val="out"/>
        <c:minorTickMark val="none"/>
        <c:tickLblPos val="nextTo"/>
        <c:txPr>
          <a:bodyPr/>
          <a:lstStyle/>
          <a:p>
            <a:pPr>
              <a:defRPr sz="1600" b="0" baseline="0">
                <a:latin typeface="Calibri" panose="020F0502020204030204" pitchFamily="34" charset="0"/>
              </a:defRPr>
            </a:pPr>
            <a:endParaRPr lang="en-US"/>
          </a:p>
        </c:txPr>
        <c:crossAx val="110467328"/>
        <c:crosses val="autoZero"/>
        <c:crossBetween val="between"/>
        <c:majorUnit val="10"/>
      </c:valAx>
    </c:plotArea>
    <c:legend>
      <c:legendPos val="t"/>
      <c:layout>
        <c:manualLayout>
          <c:xMode val="edge"/>
          <c:yMode val="edge"/>
          <c:x val="5.4495864903679483E-2"/>
          <c:y val="1.3513171964615534E-2"/>
          <c:w val="0.92337740801267776"/>
          <c:h val="8.917055506950522E-2"/>
        </c:manualLayout>
      </c:layout>
      <c:overlay val="0"/>
      <c:txPr>
        <a:bodyPr/>
        <a:lstStyle/>
        <a:p>
          <a:pPr>
            <a:defRPr sz="1600" b="0" baseline="0">
              <a:latin typeface="Calibri" panose="020F0502020204030204" pitchFamily="34" charset="0"/>
            </a:defRPr>
          </a:pPr>
          <a:endParaRPr lang="en-US"/>
        </a:p>
      </c:txPr>
    </c:legend>
    <c:plotVisOnly val="1"/>
    <c:dispBlanksAs val="gap"/>
    <c:showDLblsOverMax val="0"/>
  </c:chart>
  <c:spPr>
    <a:ln>
      <a:noFill/>
    </a:ln>
  </c:spPr>
  <c:externalData r:id="rId2">
    <c:autoUpdate val="0"/>
  </c:externalData>
</c:chartSpace>
</file>

<file path=ppt/charts/chart1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9.3826078343980587E-2"/>
          <c:y val="3.6470373050736284E-2"/>
          <c:w val="0.90617393311947114"/>
          <c:h val="0.79319548151669994"/>
        </c:manualLayout>
      </c:layout>
      <c:barChart>
        <c:barDir val="col"/>
        <c:grouping val="clustered"/>
        <c:varyColors val="0"/>
        <c:ser>
          <c:idx val="0"/>
          <c:order val="0"/>
          <c:tx>
            <c:strRef>
              <c:f>Sheet1!$B$1</c:f>
              <c:strCache>
                <c:ptCount val="1"/>
                <c:pt idx="0">
                  <c:v>Series 1</c:v>
                </c:pt>
              </c:strCache>
            </c:strRef>
          </c:tx>
          <c:spPr>
            <a:solidFill>
              <a:srgbClr val="0072C6"/>
            </a:solidFill>
          </c:spPr>
          <c:invertIfNegative val="0"/>
          <c:dPt>
            <c:idx val="0"/>
            <c:invertIfNegative val="0"/>
            <c:bubble3D val="0"/>
          </c:dPt>
          <c:dPt>
            <c:idx val="1"/>
            <c:invertIfNegative val="0"/>
            <c:bubble3D val="0"/>
          </c:dPt>
          <c:dPt>
            <c:idx val="2"/>
            <c:invertIfNegative val="0"/>
            <c:bubble3D val="0"/>
          </c:dPt>
          <c:dPt>
            <c:idx val="3"/>
            <c:invertIfNegative val="0"/>
            <c:bubble3D val="0"/>
          </c:dPt>
          <c:cat>
            <c:strRef>
              <c:f>Sheet1!$A$2:$A$7</c:f>
              <c:strCache>
                <c:ptCount val="6"/>
                <c:pt idx="0">
                  <c:v>Total</c:v>
                </c:pt>
                <c:pt idx="1">
                  <c:v>White</c:v>
                </c:pt>
                <c:pt idx="2">
                  <c:v>Black</c:v>
                </c:pt>
                <c:pt idx="3">
                  <c:v>Asian</c:v>
                </c:pt>
                <c:pt idx="4">
                  <c:v>AI/AN</c:v>
                </c:pt>
                <c:pt idx="5">
                  <c:v>Hispanic</c:v>
                </c:pt>
              </c:strCache>
            </c:strRef>
          </c:cat>
          <c:val>
            <c:numRef>
              <c:f>Sheet1!$B$2:$B$7</c:f>
              <c:numCache>
                <c:formatCode>General</c:formatCode>
                <c:ptCount val="6"/>
                <c:pt idx="0" formatCode="0.0">
                  <c:v>77.8</c:v>
                </c:pt>
                <c:pt idx="1">
                  <c:v>75.599999999999994</c:v>
                </c:pt>
                <c:pt idx="2">
                  <c:v>77</c:v>
                </c:pt>
                <c:pt idx="3">
                  <c:v>71.7</c:v>
                </c:pt>
                <c:pt idx="4">
                  <c:v>71.7</c:v>
                </c:pt>
                <c:pt idx="5">
                  <c:v>83.4</c:v>
                </c:pt>
              </c:numCache>
            </c:numRef>
          </c:val>
        </c:ser>
        <c:dLbls>
          <c:showLegendKey val="0"/>
          <c:showVal val="0"/>
          <c:showCatName val="0"/>
          <c:showSerName val="0"/>
          <c:showPercent val="0"/>
          <c:showBubbleSize val="0"/>
        </c:dLbls>
        <c:gapWidth val="150"/>
        <c:axId val="110650880"/>
        <c:axId val="110652416"/>
      </c:barChart>
      <c:catAx>
        <c:axId val="110650880"/>
        <c:scaling>
          <c:orientation val="minMax"/>
        </c:scaling>
        <c:delete val="0"/>
        <c:axPos val="b"/>
        <c:minorGridlines>
          <c:spPr>
            <a:ln>
              <a:noFill/>
            </a:ln>
          </c:spPr>
        </c:minorGridlines>
        <c:majorTickMark val="out"/>
        <c:minorTickMark val="none"/>
        <c:tickLblPos val="nextTo"/>
        <c:txPr>
          <a:bodyPr rot="0"/>
          <a:lstStyle/>
          <a:p>
            <a:pPr>
              <a:defRPr sz="1600" b="0">
                <a:solidFill>
                  <a:schemeClr val="tx1"/>
                </a:solidFill>
                <a:latin typeface="Calibri" panose="020F0502020204030204" pitchFamily="34" charset="0"/>
              </a:defRPr>
            </a:pPr>
            <a:endParaRPr lang="en-US"/>
          </a:p>
        </c:txPr>
        <c:crossAx val="110652416"/>
        <c:crosses val="autoZero"/>
        <c:auto val="1"/>
        <c:lblAlgn val="ctr"/>
        <c:lblOffset val="100"/>
        <c:noMultiLvlLbl val="0"/>
      </c:catAx>
      <c:valAx>
        <c:axId val="110652416"/>
        <c:scaling>
          <c:orientation val="minMax"/>
          <c:max val="100"/>
          <c:min val="0"/>
        </c:scaling>
        <c:delete val="0"/>
        <c:axPos val="l"/>
        <c:majorGridlines/>
        <c:title>
          <c:tx>
            <c:rich>
              <a:bodyPr rot="-5400000" vert="horz"/>
              <a:lstStyle/>
              <a:p>
                <a:pPr>
                  <a:defRPr sz="1600">
                    <a:latin typeface="Calibri" panose="020F0502020204030204" pitchFamily="34" charset="0"/>
                  </a:defRPr>
                </a:pPr>
                <a:r>
                  <a:rPr lang="en-US" dirty="0" smtClean="0"/>
                  <a:t>Percent</a:t>
                </a:r>
                <a:endParaRPr lang="en-US" dirty="0"/>
              </a:p>
            </c:rich>
          </c:tx>
          <c:layout>
            <c:manualLayout>
              <c:xMode val="edge"/>
              <c:yMode val="edge"/>
              <c:x val="0"/>
              <c:y val="0.33047444512096597"/>
            </c:manualLayout>
          </c:layout>
          <c:overlay val="0"/>
        </c:title>
        <c:numFmt formatCode="0" sourceLinked="0"/>
        <c:majorTickMark val="out"/>
        <c:minorTickMark val="none"/>
        <c:tickLblPos val="nextTo"/>
        <c:txPr>
          <a:bodyPr/>
          <a:lstStyle/>
          <a:p>
            <a:pPr>
              <a:defRPr sz="1600">
                <a:latin typeface="Calibri" panose="020F0502020204030204" pitchFamily="34" charset="0"/>
              </a:defRPr>
            </a:pPr>
            <a:endParaRPr lang="en-US"/>
          </a:p>
        </c:txPr>
        <c:crossAx val="110650880"/>
        <c:crosses val="autoZero"/>
        <c:crossBetween val="between"/>
        <c:majorUnit val="10"/>
      </c:valAx>
    </c:plotArea>
    <c:plotVisOnly val="1"/>
    <c:dispBlanksAs val="gap"/>
    <c:showDLblsOverMax val="0"/>
  </c:chart>
  <c:spPr>
    <a:ln>
      <a:noFill/>
    </a:ln>
  </c:spPr>
  <c:externalData r:id="rId2">
    <c:autoUpdate val="0"/>
  </c:externalData>
</c:chartSpace>
</file>

<file path=ppt/charts/chart1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9.8728063403839231E-2"/>
          <c:y val="0.11285941453264288"/>
          <c:w val="0.89168390715866397"/>
          <c:h val="0.75206289117706437"/>
        </c:manualLayout>
      </c:layout>
      <c:barChart>
        <c:barDir val="col"/>
        <c:grouping val="clustered"/>
        <c:varyColors val="0"/>
        <c:ser>
          <c:idx val="0"/>
          <c:order val="0"/>
          <c:tx>
            <c:strRef>
              <c:f>Sheet1!$B$1</c:f>
              <c:strCache>
                <c:ptCount val="1"/>
                <c:pt idx="0">
                  <c:v>Total</c:v>
                </c:pt>
              </c:strCache>
            </c:strRef>
          </c:tx>
          <c:spPr>
            <a:solidFill>
              <a:srgbClr val="0072C6"/>
            </a:solidFill>
          </c:spPr>
          <c:invertIfNegative val="0"/>
          <c:dPt>
            <c:idx val="0"/>
            <c:invertIfNegative val="0"/>
            <c:bubble3D val="0"/>
          </c:dPt>
          <c:dPt>
            <c:idx val="1"/>
            <c:invertIfNegative val="0"/>
            <c:bubble3D val="0"/>
          </c:dPt>
          <c:dPt>
            <c:idx val="2"/>
            <c:invertIfNegative val="0"/>
            <c:bubble3D val="0"/>
          </c:dPt>
          <c:dPt>
            <c:idx val="3"/>
            <c:invertIfNegative val="0"/>
            <c:bubble3D val="0"/>
          </c:dPt>
          <c:cat>
            <c:strRef>
              <c:f>Sheet1!$A$2:$A$5</c:f>
              <c:strCache>
                <c:ptCount val="4"/>
                <c:pt idx="0">
                  <c:v>Total</c:v>
                </c:pt>
                <c:pt idx="1">
                  <c:v>White</c:v>
                </c:pt>
                <c:pt idx="2">
                  <c:v>Black</c:v>
                </c:pt>
                <c:pt idx="3">
                  <c:v>Hispanic</c:v>
                </c:pt>
              </c:strCache>
            </c:strRef>
          </c:cat>
          <c:val>
            <c:numRef>
              <c:f>Sheet1!$B$2:$B$5</c:f>
              <c:numCache>
                <c:formatCode>0.0</c:formatCode>
                <c:ptCount val="4"/>
                <c:pt idx="0">
                  <c:v>17.2</c:v>
                </c:pt>
                <c:pt idx="1">
                  <c:v>15.2</c:v>
                </c:pt>
                <c:pt idx="2">
                  <c:v>15.2</c:v>
                </c:pt>
                <c:pt idx="3">
                  <c:v>21.9</c:v>
                </c:pt>
              </c:numCache>
            </c:numRef>
          </c:val>
        </c:ser>
        <c:ser>
          <c:idx val="1"/>
          <c:order val="1"/>
          <c:tx>
            <c:strRef>
              <c:f>Sheet1!$C$1</c:f>
              <c:strCache>
                <c:ptCount val="1"/>
                <c:pt idx="0">
                  <c:v>Male</c:v>
                </c:pt>
              </c:strCache>
            </c:strRef>
          </c:tx>
          <c:spPr>
            <a:solidFill>
              <a:srgbClr val="AABA0A"/>
            </a:solidFill>
          </c:spPr>
          <c:invertIfNegative val="0"/>
          <c:cat>
            <c:strRef>
              <c:f>Sheet1!$A$2:$A$5</c:f>
              <c:strCache>
                <c:ptCount val="4"/>
                <c:pt idx="0">
                  <c:v>Total</c:v>
                </c:pt>
                <c:pt idx="1">
                  <c:v>White</c:v>
                </c:pt>
                <c:pt idx="2">
                  <c:v>Black</c:v>
                </c:pt>
                <c:pt idx="3">
                  <c:v>Hispanic</c:v>
                </c:pt>
              </c:strCache>
            </c:strRef>
          </c:cat>
          <c:val>
            <c:numRef>
              <c:f>Sheet1!$C$2:$C$5</c:f>
              <c:numCache>
                <c:formatCode>General</c:formatCode>
                <c:ptCount val="4"/>
                <c:pt idx="0" formatCode="0.0">
                  <c:v>6.9</c:v>
                </c:pt>
                <c:pt idx="1">
                  <c:v>4.5999999999999996</c:v>
                </c:pt>
                <c:pt idx="2">
                  <c:v>5.5</c:v>
                </c:pt>
                <c:pt idx="3">
                  <c:v>13.1</c:v>
                </c:pt>
              </c:numCache>
            </c:numRef>
          </c:val>
        </c:ser>
        <c:ser>
          <c:idx val="2"/>
          <c:order val="2"/>
          <c:tx>
            <c:strRef>
              <c:f>Sheet1!$D$1</c:f>
              <c:strCache>
                <c:ptCount val="1"/>
                <c:pt idx="0">
                  <c:v>Female</c:v>
                </c:pt>
              </c:strCache>
            </c:strRef>
          </c:tx>
          <c:spPr>
            <a:solidFill>
              <a:sysClr val="window" lastClr="FFFFFF"/>
            </a:solidFill>
            <a:ln>
              <a:solidFill>
                <a:sysClr val="windowText" lastClr="000000"/>
              </a:solidFill>
            </a:ln>
          </c:spPr>
          <c:invertIfNegative val="0"/>
          <c:cat>
            <c:strRef>
              <c:f>Sheet1!$A$2:$A$5</c:f>
              <c:strCache>
                <c:ptCount val="4"/>
                <c:pt idx="0">
                  <c:v>Total</c:v>
                </c:pt>
                <c:pt idx="1">
                  <c:v>White</c:v>
                </c:pt>
                <c:pt idx="2">
                  <c:v>Black</c:v>
                </c:pt>
                <c:pt idx="3">
                  <c:v>Hispanic</c:v>
                </c:pt>
              </c:strCache>
            </c:strRef>
          </c:cat>
          <c:val>
            <c:numRef>
              <c:f>Sheet1!$D$2:$D$5</c:f>
              <c:numCache>
                <c:formatCode>General</c:formatCode>
                <c:ptCount val="4"/>
                <c:pt idx="0" formatCode="0.0">
                  <c:v>28.1</c:v>
                </c:pt>
                <c:pt idx="1">
                  <c:v>26.8</c:v>
                </c:pt>
                <c:pt idx="2">
                  <c:v>25.2</c:v>
                </c:pt>
                <c:pt idx="3">
                  <c:v>30.9</c:v>
                </c:pt>
              </c:numCache>
            </c:numRef>
          </c:val>
        </c:ser>
        <c:dLbls>
          <c:showLegendKey val="0"/>
          <c:showVal val="0"/>
          <c:showCatName val="0"/>
          <c:showSerName val="0"/>
          <c:showPercent val="0"/>
          <c:showBubbleSize val="0"/>
        </c:dLbls>
        <c:gapWidth val="150"/>
        <c:axId val="119374976"/>
        <c:axId val="119376512"/>
      </c:barChart>
      <c:catAx>
        <c:axId val="119374976"/>
        <c:scaling>
          <c:orientation val="minMax"/>
        </c:scaling>
        <c:delete val="0"/>
        <c:axPos val="b"/>
        <c:minorGridlines>
          <c:spPr>
            <a:ln>
              <a:noFill/>
            </a:ln>
          </c:spPr>
        </c:minorGridlines>
        <c:majorTickMark val="out"/>
        <c:minorTickMark val="none"/>
        <c:tickLblPos val="nextTo"/>
        <c:txPr>
          <a:bodyPr rot="0"/>
          <a:lstStyle/>
          <a:p>
            <a:pPr>
              <a:defRPr sz="1600" b="0">
                <a:solidFill>
                  <a:schemeClr val="tx1"/>
                </a:solidFill>
                <a:latin typeface="Calibri" panose="020F0502020204030204" pitchFamily="34" charset="0"/>
              </a:defRPr>
            </a:pPr>
            <a:endParaRPr lang="en-US"/>
          </a:p>
        </c:txPr>
        <c:crossAx val="119376512"/>
        <c:crosses val="autoZero"/>
        <c:auto val="1"/>
        <c:lblAlgn val="ctr"/>
        <c:lblOffset val="100"/>
        <c:noMultiLvlLbl val="0"/>
      </c:catAx>
      <c:valAx>
        <c:axId val="119376512"/>
        <c:scaling>
          <c:orientation val="minMax"/>
          <c:max val="50"/>
          <c:min val="0"/>
        </c:scaling>
        <c:delete val="0"/>
        <c:axPos val="l"/>
        <c:majorGridlines/>
        <c:title>
          <c:tx>
            <c:rich>
              <a:bodyPr rot="-5400000" vert="horz"/>
              <a:lstStyle/>
              <a:p>
                <a:pPr>
                  <a:defRPr sz="1600">
                    <a:latin typeface="Calibri" panose="020F0502020204030204" pitchFamily="34" charset="0"/>
                  </a:defRPr>
                </a:pPr>
                <a:r>
                  <a:rPr lang="en-US" dirty="0" smtClean="0"/>
                  <a:t>Percent</a:t>
                </a:r>
                <a:endParaRPr lang="en-US" dirty="0"/>
              </a:p>
            </c:rich>
          </c:tx>
          <c:layout>
            <c:manualLayout>
              <c:xMode val="edge"/>
              <c:yMode val="edge"/>
              <c:x val="0"/>
              <c:y val="0.38950232182515648"/>
            </c:manualLayout>
          </c:layout>
          <c:overlay val="0"/>
        </c:title>
        <c:numFmt formatCode="0" sourceLinked="0"/>
        <c:majorTickMark val="out"/>
        <c:minorTickMark val="none"/>
        <c:tickLblPos val="nextTo"/>
        <c:txPr>
          <a:bodyPr/>
          <a:lstStyle/>
          <a:p>
            <a:pPr>
              <a:defRPr sz="1600">
                <a:latin typeface="Calibri" panose="020F0502020204030204" pitchFamily="34" charset="0"/>
              </a:defRPr>
            </a:pPr>
            <a:endParaRPr lang="en-US"/>
          </a:p>
        </c:txPr>
        <c:crossAx val="119374976"/>
        <c:crosses val="autoZero"/>
        <c:crossBetween val="between"/>
        <c:majorUnit val="5"/>
      </c:valAx>
    </c:plotArea>
    <c:legend>
      <c:legendPos val="t"/>
      <c:layout>
        <c:manualLayout>
          <c:xMode val="edge"/>
          <c:yMode val="edge"/>
          <c:x val="9.3525107710592775E-2"/>
          <c:y val="1.8517060367454078E-3"/>
          <c:w val="0.79233459614717971"/>
          <c:h val="9.6724081364829392E-2"/>
        </c:manualLayout>
      </c:layout>
      <c:overlay val="0"/>
      <c:txPr>
        <a:bodyPr/>
        <a:lstStyle/>
        <a:p>
          <a:pPr>
            <a:defRPr sz="1600">
              <a:latin typeface="Calibri" panose="020F0502020204030204" pitchFamily="34" charset="0"/>
            </a:defRPr>
          </a:pPr>
          <a:endParaRPr lang="en-US"/>
        </a:p>
      </c:txPr>
    </c:legend>
    <c:plotVisOnly val="1"/>
    <c:dispBlanksAs val="gap"/>
    <c:showDLblsOverMax val="0"/>
  </c:chart>
  <c:spPr>
    <a:ln>
      <a:noFill/>
    </a:ln>
  </c:spPr>
  <c:externalData r:id="rId2">
    <c:autoUpdate val="0"/>
  </c:externalData>
</c:chartSpace>
</file>

<file path=ppt/charts/chart1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10154211626324487"/>
          <c:y val="0.11285941453264288"/>
          <c:w val="0.89845788373675517"/>
          <c:h val="0.73138976377952758"/>
        </c:manualLayout>
      </c:layout>
      <c:barChart>
        <c:barDir val="col"/>
        <c:grouping val="clustered"/>
        <c:varyColors val="0"/>
        <c:ser>
          <c:idx val="0"/>
          <c:order val="0"/>
          <c:tx>
            <c:strRef>
              <c:f>Sheet1!$B$1</c:f>
              <c:strCache>
                <c:ptCount val="1"/>
                <c:pt idx="0">
                  <c:v>Total</c:v>
                </c:pt>
              </c:strCache>
            </c:strRef>
          </c:tx>
          <c:spPr>
            <a:solidFill>
              <a:srgbClr val="0072C6"/>
            </a:solidFill>
          </c:spPr>
          <c:invertIfNegative val="0"/>
          <c:dPt>
            <c:idx val="0"/>
            <c:invertIfNegative val="0"/>
            <c:bubble3D val="0"/>
          </c:dPt>
          <c:dPt>
            <c:idx val="1"/>
            <c:invertIfNegative val="0"/>
            <c:bubble3D val="0"/>
          </c:dPt>
          <c:dPt>
            <c:idx val="2"/>
            <c:invertIfNegative val="0"/>
            <c:bubble3D val="0"/>
          </c:dPt>
          <c:dPt>
            <c:idx val="3"/>
            <c:invertIfNegative val="0"/>
            <c:bubble3D val="0"/>
          </c:dPt>
          <c:cat>
            <c:strRef>
              <c:f>Sheet1!$A$2:$A$6</c:f>
              <c:strCache>
                <c:ptCount val="5"/>
                <c:pt idx="0">
                  <c:v>Total</c:v>
                </c:pt>
                <c:pt idx="1">
                  <c:v>Poor</c:v>
                </c:pt>
                <c:pt idx="2">
                  <c:v>Low Income</c:v>
                </c:pt>
                <c:pt idx="3">
                  <c:v>Middle Income</c:v>
                </c:pt>
                <c:pt idx="4">
                  <c:v>High Income</c:v>
                </c:pt>
              </c:strCache>
            </c:strRef>
          </c:cat>
          <c:val>
            <c:numRef>
              <c:f>Sheet1!$B$2:$B$6</c:f>
              <c:numCache>
                <c:formatCode>General</c:formatCode>
                <c:ptCount val="5"/>
                <c:pt idx="0">
                  <c:v>23.8</c:v>
                </c:pt>
                <c:pt idx="1">
                  <c:v>24.2</c:v>
                </c:pt>
                <c:pt idx="2">
                  <c:v>22</c:v>
                </c:pt>
                <c:pt idx="3">
                  <c:v>22.2</c:v>
                </c:pt>
                <c:pt idx="4">
                  <c:v>26.6</c:v>
                </c:pt>
              </c:numCache>
            </c:numRef>
          </c:val>
        </c:ser>
        <c:ser>
          <c:idx val="1"/>
          <c:order val="1"/>
          <c:tx>
            <c:strRef>
              <c:f>Sheet1!$C$1</c:f>
              <c:strCache>
                <c:ptCount val="1"/>
                <c:pt idx="0">
                  <c:v>Male </c:v>
                </c:pt>
              </c:strCache>
            </c:strRef>
          </c:tx>
          <c:spPr>
            <a:solidFill>
              <a:srgbClr val="AABA0A"/>
            </a:solidFill>
          </c:spPr>
          <c:invertIfNegative val="0"/>
          <c:cat>
            <c:strRef>
              <c:f>Sheet1!$A$2:$A$6</c:f>
              <c:strCache>
                <c:ptCount val="5"/>
                <c:pt idx="0">
                  <c:v>Total</c:v>
                </c:pt>
                <c:pt idx="1">
                  <c:v>Poor</c:v>
                </c:pt>
                <c:pt idx="2">
                  <c:v>Low Income</c:v>
                </c:pt>
                <c:pt idx="3">
                  <c:v>Middle Income</c:v>
                </c:pt>
                <c:pt idx="4">
                  <c:v>High Income</c:v>
                </c:pt>
              </c:strCache>
            </c:strRef>
          </c:cat>
          <c:val>
            <c:numRef>
              <c:f>Sheet1!$C$2:$C$6</c:f>
              <c:numCache>
                <c:formatCode>General</c:formatCode>
                <c:ptCount val="5"/>
                <c:pt idx="0">
                  <c:v>6.6</c:v>
                </c:pt>
                <c:pt idx="1">
                  <c:v>9.6</c:v>
                </c:pt>
                <c:pt idx="2">
                  <c:v>5.5</c:v>
                </c:pt>
                <c:pt idx="3">
                  <c:v>6.5</c:v>
                </c:pt>
                <c:pt idx="4">
                  <c:v>5.4</c:v>
                </c:pt>
              </c:numCache>
            </c:numRef>
          </c:val>
        </c:ser>
        <c:ser>
          <c:idx val="2"/>
          <c:order val="2"/>
          <c:tx>
            <c:strRef>
              <c:f>Sheet1!$D$1</c:f>
              <c:strCache>
                <c:ptCount val="1"/>
                <c:pt idx="0">
                  <c:v>Female</c:v>
                </c:pt>
              </c:strCache>
            </c:strRef>
          </c:tx>
          <c:spPr>
            <a:solidFill>
              <a:sysClr val="window" lastClr="FFFFFF"/>
            </a:solidFill>
            <a:ln>
              <a:solidFill>
                <a:sysClr val="windowText" lastClr="000000"/>
              </a:solidFill>
            </a:ln>
          </c:spPr>
          <c:invertIfNegative val="0"/>
          <c:cat>
            <c:strRef>
              <c:f>Sheet1!$A$2:$A$6</c:f>
              <c:strCache>
                <c:ptCount val="5"/>
                <c:pt idx="0">
                  <c:v>Total</c:v>
                </c:pt>
                <c:pt idx="1">
                  <c:v>Poor</c:v>
                </c:pt>
                <c:pt idx="2">
                  <c:v>Low Income</c:v>
                </c:pt>
                <c:pt idx="3">
                  <c:v>Middle Income</c:v>
                </c:pt>
                <c:pt idx="4">
                  <c:v>High Income</c:v>
                </c:pt>
              </c:strCache>
            </c:strRef>
          </c:cat>
          <c:val>
            <c:numRef>
              <c:f>Sheet1!$D$2:$D$6</c:f>
              <c:numCache>
                <c:formatCode>General</c:formatCode>
                <c:ptCount val="5"/>
                <c:pt idx="0">
                  <c:v>41.6</c:v>
                </c:pt>
                <c:pt idx="1">
                  <c:v>38.6</c:v>
                </c:pt>
                <c:pt idx="2">
                  <c:v>39.4</c:v>
                </c:pt>
                <c:pt idx="3">
                  <c:v>39.299999999999997</c:v>
                </c:pt>
                <c:pt idx="4">
                  <c:v>49.7</c:v>
                </c:pt>
              </c:numCache>
            </c:numRef>
          </c:val>
        </c:ser>
        <c:dLbls>
          <c:showLegendKey val="0"/>
          <c:showVal val="0"/>
          <c:showCatName val="0"/>
          <c:showSerName val="0"/>
          <c:showPercent val="0"/>
          <c:showBubbleSize val="0"/>
        </c:dLbls>
        <c:gapWidth val="150"/>
        <c:axId val="121014912"/>
        <c:axId val="121094528"/>
      </c:barChart>
      <c:catAx>
        <c:axId val="121014912"/>
        <c:scaling>
          <c:orientation val="minMax"/>
        </c:scaling>
        <c:delete val="0"/>
        <c:axPos val="b"/>
        <c:minorGridlines>
          <c:spPr>
            <a:ln>
              <a:noFill/>
            </a:ln>
          </c:spPr>
        </c:minorGridlines>
        <c:majorTickMark val="out"/>
        <c:minorTickMark val="none"/>
        <c:tickLblPos val="nextTo"/>
        <c:txPr>
          <a:bodyPr rot="0"/>
          <a:lstStyle/>
          <a:p>
            <a:pPr>
              <a:defRPr sz="1600" b="0">
                <a:solidFill>
                  <a:schemeClr val="tx1"/>
                </a:solidFill>
                <a:latin typeface="Calibri" panose="020F0502020204030204" pitchFamily="34" charset="0"/>
              </a:defRPr>
            </a:pPr>
            <a:endParaRPr lang="en-US"/>
          </a:p>
        </c:txPr>
        <c:crossAx val="121094528"/>
        <c:crosses val="autoZero"/>
        <c:auto val="1"/>
        <c:lblAlgn val="ctr"/>
        <c:lblOffset val="100"/>
        <c:noMultiLvlLbl val="0"/>
      </c:catAx>
      <c:valAx>
        <c:axId val="121094528"/>
        <c:scaling>
          <c:orientation val="minMax"/>
          <c:max val="100"/>
          <c:min val="0"/>
        </c:scaling>
        <c:delete val="0"/>
        <c:axPos val="l"/>
        <c:majorGridlines/>
        <c:title>
          <c:tx>
            <c:rich>
              <a:bodyPr rot="-5400000" vert="horz"/>
              <a:lstStyle/>
              <a:p>
                <a:pPr>
                  <a:defRPr sz="1600">
                    <a:latin typeface="Calibri" panose="020F0502020204030204" pitchFamily="34" charset="0"/>
                  </a:defRPr>
                </a:pPr>
                <a:r>
                  <a:rPr lang="en-US" dirty="0" smtClean="0"/>
                  <a:t>Percent</a:t>
                </a:r>
                <a:endParaRPr lang="en-US" dirty="0"/>
              </a:p>
            </c:rich>
          </c:tx>
          <c:layout>
            <c:manualLayout>
              <c:xMode val="edge"/>
              <c:yMode val="edge"/>
              <c:x val="0"/>
              <c:y val="0.38950228443666762"/>
            </c:manualLayout>
          </c:layout>
          <c:overlay val="0"/>
        </c:title>
        <c:numFmt formatCode="0" sourceLinked="0"/>
        <c:majorTickMark val="out"/>
        <c:minorTickMark val="none"/>
        <c:tickLblPos val="nextTo"/>
        <c:txPr>
          <a:bodyPr/>
          <a:lstStyle/>
          <a:p>
            <a:pPr>
              <a:defRPr sz="1600">
                <a:latin typeface="Calibri" panose="020F0502020204030204" pitchFamily="34" charset="0"/>
              </a:defRPr>
            </a:pPr>
            <a:endParaRPr lang="en-US"/>
          </a:p>
        </c:txPr>
        <c:crossAx val="121014912"/>
        <c:crosses val="autoZero"/>
        <c:crossBetween val="between"/>
        <c:majorUnit val="10"/>
      </c:valAx>
    </c:plotArea>
    <c:legend>
      <c:legendPos val="t"/>
      <c:layout>
        <c:manualLayout>
          <c:xMode val="edge"/>
          <c:yMode val="edge"/>
          <c:x val="9.3525107710592775E-2"/>
          <c:y val="1.8517060367454078E-3"/>
          <c:w val="0.79233459614717971"/>
          <c:h val="9.6724081364829392E-2"/>
        </c:manualLayout>
      </c:layout>
      <c:overlay val="0"/>
      <c:txPr>
        <a:bodyPr/>
        <a:lstStyle/>
        <a:p>
          <a:pPr>
            <a:defRPr sz="1600">
              <a:latin typeface="Calibri" panose="020F0502020204030204" pitchFamily="34" charset="0"/>
            </a:defRPr>
          </a:pPr>
          <a:endParaRPr lang="en-US"/>
        </a:p>
      </c:txPr>
    </c:legend>
    <c:plotVisOnly val="1"/>
    <c:dispBlanksAs val="gap"/>
    <c:showDLblsOverMax val="0"/>
  </c:chart>
  <c:spPr>
    <a:ln>
      <a:noFill/>
    </a:ln>
  </c:spPr>
  <c:externalData r:id="rId2">
    <c:autoUpdate val="0"/>
  </c:externalData>
</c:chartSpace>
</file>

<file path=ppt/charts/chart15.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0.16523573442208614"/>
          <c:y val="0.13543423428454421"/>
          <c:w val="0.81902376786235054"/>
          <c:h val="0.6902945310027736"/>
        </c:manualLayout>
      </c:layout>
      <c:lineChart>
        <c:grouping val="standard"/>
        <c:varyColors val="0"/>
        <c:ser>
          <c:idx val="3"/>
          <c:order val="0"/>
          <c:tx>
            <c:strRef>
              <c:f>Sheet1!$B$1</c:f>
              <c:strCache>
                <c:ptCount val="1"/>
                <c:pt idx="0">
                  <c:v>Total</c:v>
                </c:pt>
              </c:strCache>
            </c:strRef>
          </c:tx>
          <c:spPr>
            <a:ln w="25400">
              <a:solidFill>
                <a:sysClr val="windowText" lastClr="000000"/>
              </a:solidFill>
            </a:ln>
          </c:spPr>
          <c:marker>
            <c:symbol val="circle"/>
            <c:size val="7"/>
            <c:spPr>
              <a:solidFill>
                <a:sysClr val="windowText" lastClr="000000"/>
              </a:solidFill>
              <a:ln>
                <a:noFill/>
              </a:ln>
            </c:spPr>
          </c:marker>
          <c:cat>
            <c:numRef>
              <c:f>Sheet1!$A$2:$A$12</c:f>
              <c:numCache>
                <c:formatCode>General</c:formatCode>
                <c:ptCount val="11"/>
                <c:pt idx="0">
                  <c:v>2002</c:v>
                </c:pt>
                <c:pt idx="1">
                  <c:v>2003</c:v>
                </c:pt>
                <c:pt idx="2">
                  <c:v>2004</c:v>
                </c:pt>
                <c:pt idx="3">
                  <c:v>2005</c:v>
                </c:pt>
                <c:pt idx="4">
                  <c:v>2006</c:v>
                </c:pt>
                <c:pt idx="5">
                  <c:v>2007</c:v>
                </c:pt>
                <c:pt idx="6">
                  <c:v>2008</c:v>
                </c:pt>
                <c:pt idx="7">
                  <c:v>2009</c:v>
                </c:pt>
                <c:pt idx="8">
                  <c:v>2010</c:v>
                </c:pt>
                <c:pt idx="9">
                  <c:v>2011</c:v>
                </c:pt>
                <c:pt idx="10">
                  <c:v>2012</c:v>
                </c:pt>
              </c:numCache>
            </c:numRef>
          </c:cat>
          <c:val>
            <c:numRef>
              <c:f>Sheet1!$B$2:$B$12</c:f>
              <c:numCache>
                <c:formatCode>General</c:formatCode>
                <c:ptCount val="11"/>
                <c:pt idx="0">
                  <c:v>6.7</c:v>
                </c:pt>
                <c:pt idx="1">
                  <c:v>6.1</c:v>
                </c:pt>
                <c:pt idx="2">
                  <c:v>5.7</c:v>
                </c:pt>
                <c:pt idx="3">
                  <c:v>5.5</c:v>
                </c:pt>
                <c:pt idx="4">
                  <c:v>4.8</c:v>
                </c:pt>
                <c:pt idx="5">
                  <c:v>4.9000000000000004</c:v>
                </c:pt>
                <c:pt idx="6">
                  <c:v>4.4000000000000004</c:v>
                </c:pt>
                <c:pt idx="7">
                  <c:v>4.9000000000000004</c:v>
                </c:pt>
                <c:pt idx="8">
                  <c:v>4</c:v>
                </c:pt>
                <c:pt idx="9">
                  <c:v>3.8</c:v>
                </c:pt>
                <c:pt idx="10">
                  <c:v>3.7</c:v>
                </c:pt>
              </c:numCache>
            </c:numRef>
          </c:val>
          <c:smooth val="0"/>
        </c:ser>
        <c:ser>
          <c:idx val="0"/>
          <c:order val="1"/>
          <c:tx>
            <c:strRef>
              <c:f>Sheet1!$E$1</c:f>
              <c:strCache>
                <c:ptCount val="1"/>
                <c:pt idx="0">
                  <c:v>White</c:v>
                </c:pt>
              </c:strCache>
            </c:strRef>
          </c:tx>
          <c:spPr>
            <a:ln w="25400">
              <a:solidFill>
                <a:srgbClr val="0072C6"/>
              </a:solidFill>
            </a:ln>
          </c:spPr>
          <c:marker>
            <c:symbol val="square"/>
            <c:size val="7"/>
            <c:spPr>
              <a:solidFill>
                <a:srgbClr val="0072C6"/>
              </a:solidFill>
              <a:ln>
                <a:noFill/>
              </a:ln>
            </c:spPr>
          </c:marker>
          <c:cat>
            <c:numRef>
              <c:f>Sheet1!$A$2:$A$12</c:f>
              <c:numCache>
                <c:formatCode>General</c:formatCode>
                <c:ptCount val="11"/>
                <c:pt idx="0">
                  <c:v>2002</c:v>
                </c:pt>
                <c:pt idx="1">
                  <c:v>2003</c:v>
                </c:pt>
                <c:pt idx="2">
                  <c:v>2004</c:v>
                </c:pt>
                <c:pt idx="3">
                  <c:v>2005</c:v>
                </c:pt>
                <c:pt idx="4">
                  <c:v>2006</c:v>
                </c:pt>
                <c:pt idx="5">
                  <c:v>2007</c:v>
                </c:pt>
                <c:pt idx="6">
                  <c:v>2008</c:v>
                </c:pt>
                <c:pt idx="7">
                  <c:v>2009</c:v>
                </c:pt>
                <c:pt idx="8">
                  <c:v>2010</c:v>
                </c:pt>
                <c:pt idx="9">
                  <c:v>2011</c:v>
                </c:pt>
                <c:pt idx="10">
                  <c:v>2012</c:v>
                </c:pt>
              </c:numCache>
            </c:numRef>
          </c:cat>
          <c:val>
            <c:numRef>
              <c:f>Sheet1!$E$2:$E$12</c:f>
              <c:numCache>
                <c:formatCode>General</c:formatCode>
                <c:ptCount val="11"/>
                <c:pt idx="0">
                  <c:v>5.6</c:v>
                </c:pt>
                <c:pt idx="1">
                  <c:v>4.8</c:v>
                </c:pt>
                <c:pt idx="2">
                  <c:v>4.8</c:v>
                </c:pt>
                <c:pt idx="3">
                  <c:v>4.4000000000000004</c:v>
                </c:pt>
                <c:pt idx="4">
                  <c:v>4.2</c:v>
                </c:pt>
                <c:pt idx="5">
                  <c:v>4.2</c:v>
                </c:pt>
                <c:pt idx="6">
                  <c:v>4</c:v>
                </c:pt>
                <c:pt idx="7">
                  <c:v>3.6</c:v>
                </c:pt>
                <c:pt idx="8">
                  <c:v>3.1</c:v>
                </c:pt>
                <c:pt idx="9">
                  <c:v>2.7</c:v>
                </c:pt>
                <c:pt idx="10">
                  <c:v>3.3</c:v>
                </c:pt>
              </c:numCache>
            </c:numRef>
          </c:val>
          <c:smooth val="0"/>
        </c:ser>
        <c:ser>
          <c:idx val="2"/>
          <c:order val="2"/>
          <c:tx>
            <c:strRef>
              <c:f>Sheet1!$D$1</c:f>
              <c:strCache>
                <c:ptCount val="1"/>
                <c:pt idx="0">
                  <c:v>Black</c:v>
                </c:pt>
              </c:strCache>
            </c:strRef>
          </c:tx>
          <c:spPr>
            <a:ln w="25400">
              <a:solidFill>
                <a:srgbClr val="AABA0A"/>
              </a:solidFill>
            </a:ln>
          </c:spPr>
          <c:marker>
            <c:symbol val="triangle"/>
            <c:size val="9"/>
            <c:spPr>
              <a:solidFill>
                <a:srgbClr val="AABA0A"/>
              </a:solidFill>
              <a:ln>
                <a:noFill/>
              </a:ln>
            </c:spPr>
          </c:marker>
          <c:cat>
            <c:numRef>
              <c:f>Sheet1!$A$2:$A$12</c:f>
              <c:numCache>
                <c:formatCode>General</c:formatCode>
                <c:ptCount val="11"/>
                <c:pt idx="0">
                  <c:v>2002</c:v>
                </c:pt>
                <c:pt idx="1">
                  <c:v>2003</c:v>
                </c:pt>
                <c:pt idx="2">
                  <c:v>2004</c:v>
                </c:pt>
                <c:pt idx="3">
                  <c:v>2005</c:v>
                </c:pt>
                <c:pt idx="4">
                  <c:v>2006</c:v>
                </c:pt>
                <c:pt idx="5">
                  <c:v>2007</c:v>
                </c:pt>
                <c:pt idx="6">
                  <c:v>2008</c:v>
                </c:pt>
                <c:pt idx="7">
                  <c:v>2009</c:v>
                </c:pt>
                <c:pt idx="8">
                  <c:v>2010</c:v>
                </c:pt>
                <c:pt idx="9">
                  <c:v>2011</c:v>
                </c:pt>
                <c:pt idx="10">
                  <c:v>2012</c:v>
                </c:pt>
              </c:numCache>
            </c:numRef>
          </c:cat>
          <c:val>
            <c:numRef>
              <c:f>Sheet1!$D$2:$D$12</c:f>
              <c:numCache>
                <c:formatCode>General</c:formatCode>
                <c:ptCount val="11"/>
                <c:pt idx="0">
                  <c:v>7.1</c:v>
                </c:pt>
                <c:pt idx="1">
                  <c:v>7.5</c:v>
                </c:pt>
                <c:pt idx="2">
                  <c:v>6.3</c:v>
                </c:pt>
                <c:pt idx="3">
                  <c:v>5.7</c:v>
                </c:pt>
                <c:pt idx="4">
                  <c:v>4.8</c:v>
                </c:pt>
                <c:pt idx="5">
                  <c:v>5.0999999999999996</c:v>
                </c:pt>
                <c:pt idx="6">
                  <c:v>4</c:v>
                </c:pt>
                <c:pt idx="7">
                  <c:v>5.0999999999999996</c:v>
                </c:pt>
                <c:pt idx="8">
                  <c:v>4.3</c:v>
                </c:pt>
                <c:pt idx="9">
                  <c:v>5.2</c:v>
                </c:pt>
                <c:pt idx="10">
                  <c:v>4.0999999999999996</c:v>
                </c:pt>
              </c:numCache>
            </c:numRef>
          </c:val>
          <c:smooth val="0"/>
        </c:ser>
        <c:ser>
          <c:idx val="1"/>
          <c:order val="3"/>
          <c:tx>
            <c:strRef>
              <c:f>Sheet1!$C$1</c:f>
              <c:strCache>
                <c:ptCount val="1"/>
                <c:pt idx="0">
                  <c:v>Hispanic</c:v>
                </c:pt>
              </c:strCache>
            </c:strRef>
          </c:tx>
          <c:spPr>
            <a:ln w="34925">
              <a:solidFill>
                <a:srgbClr val="7BA8DF"/>
              </a:solidFill>
            </a:ln>
          </c:spPr>
          <c:marker>
            <c:symbol val="diamond"/>
            <c:size val="9"/>
            <c:spPr>
              <a:solidFill>
                <a:srgbClr val="7BA8DF"/>
              </a:solidFill>
              <a:ln>
                <a:noFill/>
              </a:ln>
            </c:spPr>
          </c:marker>
          <c:cat>
            <c:numRef>
              <c:f>Sheet1!$A$2:$A$12</c:f>
              <c:numCache>
                <c:formatCode>General</c:formatCode>
                <c:ptCount val="11"/>
                <c:pt idx="0">
                  <c:v>2002</c:v>
                </c:pt>
                <c:pt idx="1">
                  <c:v>2003</c:v>
                </c:pt>
                <c:pt idx="2">
                  <c:v>2004</c:v>
                </c:pt>
                <c:pt idx="3">
                  <c:v>2005</c:v>
                </c:pt>
                <c:pt idx="4">
                  <c:v>2006</c:v>
                </c:pt>
                <c:pt idx="5">
                  <c:v>2007</c:v>
                </c:pt>
                <c:pt idx="6">
                  <c:v>2008</c:v>
                </c:pt>
                <c:pt idx="7">
                  <c:v>2009</c:v>
                </c:pt>
                <c:pt idx="8">
                  <c:v>2010</c:v>
                </c:pt>
                <c:pt idx="9">
                  <c:v>2011</c:v>
                </c:pt>
                <c:pt idx="10">
                  <c:v>2012</c:v>
                </c:pt>
              </c:numCache>
            </c:numRef>
          </c:cat>
          <c:val>
            <c:numRef>
              <c:f>Sheet1!$C$2:$C$12</c:f>
              <c:numCache>
                <c:formatCode>General</c:formatCode>
                <c:ptCount val="11"/>
                <c:pt idx="0">
                  <c:v>10.199999999999999</c:v>
                </c:pt>
                <c:pt idx="1">
                  <c:v>8.4</c:v>
                </c:pt>
                <c:pt idx="2">
                  <c:v>7.9</c:v>
                </c:pt>
                <c:pt idx="3">
                  <c:v>8.8000000000000007</c:v>
                </c:pt>
                <c:pt idx="4">
                  <c:v>7</c:v>
                </c:pt>
                <c:pt idx="5">
                  <c:v>6.8</c:v>
                </c:pt>
                <c:pt idx="6">
                  <c:v>5.8</c:v>
                </c:pt>
                <c:pt idx="7">
                  <c:v>7.4</c:v>
                </c:pt>
                <c:pt idx="8">
                  <c:v>5.9</c:v>
                </c:pt>
                <c:pt idx="9">
                  <c:v>5.0999999999999996</c:v>
                </c:pt>
                <c:pt idx="10">
                  <c:v>4.8</c:v>
                </c:pt>
              </c:numCache>
            </c:numRef>
          </c:val>
          <c:smooth val="0"/>
        </c:ser>
        <c:dLbls>
          <c:showLegendKey val="0"/>
          <c:showVal val="0"/>
          <c:showCatName val="0"/>
          <c:showSerName val="0"/>
          <c:showPercent val="0"/>
          <c:showBubbleSize val="0"/>
        </c:dLbls>
        <c:marker val="1"/>
        <c:smooth val="0"/>
        <c:axId val="152714624"/>
        <c:axId val="152757760"/>
      </c:lineChart>
      <c:catAx>
        <c:axId val="152714624"/>
        <c:scaling>
          <c:orientation val="minMax"/>
        </c:scaling>
        <c:delete val="0"/>
        <c:axPos val="b"/>
        <c:numFmt formatCode="General" sourceLinked="1"/>
        <c:majorTickMark val="out"/>
        <c:minorTickMark val="none"/>
        <c:tickLblPos val="nextTo"/>
        <c:txPr>
          <a:bodyPr rot="-3180000"/>
          <a:lstStyle/>
          <a:p>
            <a:pPr>
              <a:defRPr sz="1600" b="0" baseline="0">
                <a:latin typeface="Calibri" panose="020F0502020204030204" pitchFamily="34" charset="0"/>
              </a:defRPr>
            </a:pPr>
            <a:endParaRPr lang="en-US"/>
          </a:p>
        </c:txPr>
        <c:crossAx val="152757760"/>
        <c:crosses val="autoZero"/>
        <c:auto val="1"/>
        <c:lblAlgn val="ctr"/>
        <c:lblOffset val="100"/>
        <c:noMultiLvlLbl val="0"/>
      </c:catAx>
      <c:valAx>
        <c:axId val="152757760"/>
        <c:scaling>
          <c:orientation val="minMax"/>
          <c:max val="25"/>
          <c:min val="0"/>
        </c:scaling>
        <c:delete val="0"/>
        <c:axPos val="l"/>
        <c:majorGridlines/>
        <c:title>
          <c:tx>
            <c:rich>
              <a:bodyPr rot="-5400000" vert="horz"/>
              <a:lstStyle/>
              <a:p>
                <a:pPr>
                  <a:defRPr sz="1600" baseline="0">
                    <a:latin typeface="Calibri" panose="020F0502020204030204" pitchFamily="34" charset="0"/>
                  </a:defRPr>
                </a:pPr>
                <a:r>
                  <a:rPr lang="en-US" dirty="0" smtClean="0"/>
                  <a:t>Percent</a:t>
                </a:r>
                <a:endParaRPr lang="en-US" dirty="0"/>
              </a:p>
            </c:rich>
          </c:tx>
          <c:layout>
            <c:manualLayout>
              <c:xMode val="edge"/>
              <c:yMode val="edge"/>
              <c:x val="0"/>
              <c:y val="0.38695807970812157"/>
            </c:manualLayout>
          </c:layout>
          <c:overlay val="0"/>
        </c:title>
        <c:numFmt formatCode="0" sourceLinked="0"/>
        <c:majorTickMark val="out"/>
        <c:minorTickMark val="none"/>
        <c:tickLblPos val="nextTo"/>
        <c:txPr>
          <a:bodyPr/>
          <a:lstStyle/>
          <a:p>
            <a:pPr>
              <a:defRPr sz="1600" b="0" baseline="0">
                <a:latin typeface="Calibri" panose="020F0502020204030204" pitchFamily="34" charset="0"/>
              </a:defRPr>
            </a:pPr>
            <a:endParaRPr lang="en-US"/>
          </a:p>
        </c:txPr>
        <c:crossAx val="152714624"/>
        <c:crosses val="autoZero"/>
        <c:crossBetween val="between"/>
        <c:majorUnit val="5"/>
      </c:valAx>
    </c:plotArea>
    <c:legend>
      <c:legendPos val="t"/>
      <c:layout>
        <c:manualLayout>
          <c:xMode val="edge"/>
          <c:yMode val="edge"/>
          <c:x val="5.4495864903679483E-2"/>
          <c:y val="1.0032854935686231E-2"/>
          <c:w val="0.92337740801267776"/>
          <c:h val="9.2651151318851099E-2"/>
        </c:manualLayout>
      </c:layout>
      <c:overlay val="0"/>
      <c:txPr>
        <a:bodyPr/>
        <a:lstStyle/>
        <a:p>
          <a:pPr>
            <a:defRPr sz="1600" b="0" baseline="0">
              <a:latin typeface="Calibri" panose="020F0502020204030204" pitchFamily="34" charset="0"/>
            </a:defRPr>
          </a:pPr>
          <a:endParaRPr lang="en-US"/>
        </a:p>
      </c:txPr>
    </c:legend>
    <c:plotVisOnly val="1"/>
    <c:dispBlanksAs val="gap"/>
    <c:showDLblsOverMax val="0"/>
  </c:chart>
  <c:spPr>
    <a:ln>
      <a:noFill/>
    </a:ln>
  </c:spPr>
  <c:externalData r:id="rId2">
    <c:autoUpdate val="0"/>
  </c:externalData>
</c:chartSpace>
</file>

<file path=ppt/charts/chart16.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0.16523573442208614"/>
          <c:y val="0.13543423428454421"/>
          <c:w val="0.81902376786235054"/>
          <c:h val="0.6902945310027736"/>
        </c:manualLayout>
      </c:layout>
      <c:lineChart>
        <c:grouping val="standard"/>
        <c:varyColors val="0"/>
        <c:ser>
          <c:idx val="3"/>
          <c:order val="0"/>
          <c:tx>
            <c:strRef>
              <c:f>Sheet1!$B$1</c:f>
              <c:strCache>
                <c:ptCount val="1"/>
                <c:pt idx="0">
                  <c:v>Any Private</c:v>
                </c:pt>
              </c:strCache>
            </c:strRef>
          </c:tx>
          <c:spPr>
            <a:ln w="25400">
              <a:solidFill>
                <a:sysClr val="windowText" lastClr="000000"/>
              </a:solidFill>
            </a:ln>
          </c:spPr>
          <c:marker>
            <c:symbol val="circle"/>
            <c:size val="7"/>
            <c:spPr>
              <a:solidFill>
                <a:sysClr val="windowText" lastClr="000000"/>
              </a:solidFill>
              <a:ln>
                <a:noFill/>
              </a:ln>
            </c:spPr>
          </c:marker>
          <c:cat>
            <c:numRef>
              <c:f>Sheet1!$A$2:$A$12</c:f>
              <c:numCache>
                <c:formatCode>General</c:formatCode>
                <c:ptCount val="11"/>
                <c:pt idx="0">
                  <c:v>2002</c:v>
                </c:pt>
                <c:pt idx="1">
                  <c:v>2003</c:v>
                </c:pt>
                <c:pt idx="2">
                  <c:v>2004</c:v>
                </c:pt>
                <c:pt idx="3">
                  <c:v>2005</c:v>
                </c:pt>
                <c:pt idx="4">
                  <c:v>2006</c:v>
                </c:pt>
                <c:pt idx="5">
                  <c:v>2007</c:v>
                </c:pt>
                <c:pt idx="6">
                  <c:v>2008</c:v>
                </c:pt>
                <c:pt idx="7">
                  <c:v>2009</c:v>
                </c:pt>
                <c:pt idx="8">
                  <c:v>2010</c:v>
                </c:pt>
                <c:pt idx="9">
                  <c:v>2011</c:v>
                </c:pt>
                <c:pt idx="10">
                  <c:v>2012</c:v>
                </c:pt>
              </c:numCache>
            </c:numRef>
          </c:cat>
          <c:val>
            <c:numRef>
              <c:f>Sheet1!$B$2:$B$12</c:f>
              <c:numCache>
                <c:formatCode>General</c:formatCode>
                <c:ptCount val="11"/>
                <c:pt idx="0">
                  <c:v>5.3</c:v>
                </c:pt>
                <c:pt idx="1">
                  <c:v>4.7</c:v>
                </c:pt>
                <c:pt idx="2">
                  <c:v>4.0999999999999996</c:v>
                </c:pt>
                <c:pt idx="3">
                  <c:v>4</c:v>
                </c:pt>
                <c:pt idx="4">
                  <c:v>3.5</c:v>
                </c:pt>
                <c:pt idx="5">
                  <c:v>4</c:v>
                </c:pt>
                <c:pt idx="6">
                  <c:v>3.3</c:v>
                </c:pt>
                <c:pt idx="7">
                  <c:v>3.6</c:v>
                </c:pt>
                <c:pt idx="8">
                  <c:v>2.4</c:v>
                </c:pt>
                <c:pt idx="9">
                  <c:v>2.5</c:v>
                </c:pt>
                <c:pt idx="10">
                  <c:v>2.2999999999999998</c:v>
                </c:pt>
              </c:numCache>
            </c:numRef>
          </c:val>
          <c:smooth val="0"/>
        </c:ser>
        <c:ser>
          <c:idx val="0"/>
          <c:order val="1"/>
          <c:tx>
            <c:strRef>
              <c:f>Sheet1!$C$1</c:f>
              <c:strCache>
                <c:ptCount val="1"/>
                <c:pt idx="0">
                  <c:v>Public Only</c:v>
                </c:pt>
              </c:strCache>
            </c:strRef>
          </c:tx>
          <c:spPr>
            <a:ln w="25400">
              <a:solidFill>
                <a:srgbClr val="0072C6"/>
              </a:solidFill>
            </a:ln>
          </c:spPr>
          <c:marker>
            <c:symbol val="square"/>
            <c:size val="7"/>
            <c:spPr>
              <a:solidFill>
                <a:srgbClr val="0072C6"/>
              </a:solidFill>
              <a:ln>
                <a:noFill/>
              </a:ln>
            </c:spPr>
          </c:marker>
          <c:cat>
            <c:numRef>
              <c:f>Sheet1!$A$2:$A$12</c:f>
              <c:numCache>
                <c:formatCode>General</c:formatCode>
                <c:ptCount val="11"/>
                <c:pt idx="0">
                  <c:v>2002</c:v>
                </c:pt>
                <c:pt idx="1">
                  <c:v>2003</c:v>
                </c:pt>
                <c:pt idx="2">
                  <c:v>2004</c:v>
                </c:pt>
                <c:pt idx="3">
                  <c:v>2005</c:v>
                </c:pt>
                <c:pt idx="4">
                  <c:v>2006</c:v>
                </c:pt>
                <c:pt idx="5">
                  <c:v>2007</c:v>
                </c:pt>
                <c:pt idx="6">
                  <c:v>2008</c:v>
                </c:pt>
                <c:pt idx="7">
                  <c:v>2009</c:v>
                </c:pt>
                <c:pt idx="8">
                  <c:v>2010</c:v>
                </c:pt>
                <c:pt idx="9">
                  <c:v>2011</c:v>
                </c:pt>
                <c:pt idx="10">
                  <c:v>2012</c:v>
                </c:pt>
              </c:numCache>
            </c:numRef>
          </c:cat>
          <c:val>
            <c:numRef>
              <c:f>Sheet1!$C$2:$C$12</c:f>
              <c:numCache>
                <c:formatCode>General</c:formatCode>
                <c:ptCount val="11"/>
                <c:pt idx="0">
                  <c:v>10.6</c:v>
                </c:pt>
                <c:pt idx="1">
                  <c:v>9.4</c:v>
                </c:pt>
                <c:pt idx="2">
                  <c:v>8.8000000000000007</c:v>
                </c:pt>
                <c:pt idx="3">
                  <c:v>8.6</c:v>
                </c:pt>
                <c:pt idx="4">
                  <c:v>7.7</c:v>
                </c:pt>
                <c:pt idx="5">
                  <c:v>6.5</c:v>
                </c:pt>
                <c:pt idx="6">
                  <c:v>6.5</c:v>
                </c:pt>
                <c:pt idx="7">
                  <c:v>7.5</c:v>
                </c:pt>
                <c:pt idx="8">
                  <c:v>6.6</c:v>
                </c:pt>
                <c:pt idx="9">
                  <c:v>6</c:v>
                </c:pt>
                <c:pt idx="10">
                  <c:v>5.9</c:v>
                </c:pt>
              </c:numCache>
            </c:numRef>
          </c:val>
          <c:smooth val="0"/>
        </c:ser>
        <c:ser>
          <c:idx val="2"/>
          <c:order val="2"/>
          <c:tx>
            <c:strRef>
              <c:f>Sheet1!$D$1</c:f>
              <c:strCache>
                <c:ptCount val="1"/>
                <c:pt idx="0">
                  <c:v>Uninsured</c:v>
                </c:pt>
              </c:strCache>
            </c:strRef>
          </c:tx>
          <c:spPr>
            <a:ln w="25400">
              <a:solidFill>
                <a:srgbClr val="AABA0A"/>
              </a:solidFill>
            </a:ln>
          </c:spPr>
          <c:marker>
            <c:symbol val="triangle"/>
            <c:size val="9"/>
            <c:spPr>
              <a:solidFill>
                <a:srgbClr val="AABA0A"/>
              </a:solidFill>
              <a:ln>
                <a:noFill/>
              </a:ln>
            </c:spPr>
          </c:marker>
          <c:cat>
            <c:numRef>
              <c:f>Sheet1!$A$2:$A$12</c:f>
              <c:numCache>
                <c:formatCode>General</c:formatCode>
                <c:ptCount val="11"/>
                <c:pt idx="0">
                  <c:v>2002</c:v>
                </c:pt>
                <c:pt idx="1">
                  <c:v>2003</c:v>
                </c:pt>
                <c:pt idx="2">
                  <c:v>2004</c:v>
                </c:pt>
                <c:pt idx="3">
                  <c:v>2005</c:v>
                </c:pt>
                <c:pt idx="4">
                  <c:v>2006</c:v>
                </c:pt>
                <c:pt idx="5">
                  <c:v>2007</c:v>
                </c:pt>
                <c:pt idx="6">
                  <c:v>2008</c:v>
                </c:pt>
                <c:pt idx="7">
                  <c:v>2009</c:v>
                </c:pt>
                <c:pt idx="8">
                  <c:v>2010</c:v>
                </c:pt>
                <c:pt idx="9">
                  <c:v>2011</c:v>
                </c:pt>
                <c:pt idx="10">
                  <c:v>2012</c:v>
                </c:pt>
              </c:numCache>
            </c:numRef>
          </c:cat>
          <c:val>
            <c:numRef>
              <c:f>Sheet1!$D$2:$D$12</c:f>
              <c:numCache>
                <c:formatCode>General</c:formatCode>
                <c:ptCount val="11"/>
                <c:pt idx="0">
                  <c:v>7.3</c:v>
                </c:pt>
                <c:pt idx="1">
                  <c:v>6.4</c:v>
                </c:pt>
                <c:pt idx="2">
                  <c:v>9.5</c:v>
                </c:pt>
                <c:pt idx="3">
                  <c:v>7.2</c:v>
                </c:pt>
                <c:pt idx="4">
                  <c:v>5.7</c:v>
                </c:pt>
                <c:pt idx="5">
                  <c:v>7.2</c:v>
                </c:pt>
                <c:pt idx="6">
                  <c:v>6.3</c:v>
                </c:pt>
                <c:pt idx="7">
                  <c:v>4.4000000000000004</c:v>
                </c:pt>
                <c:pt idx="8">
                  <c:v>5.6</c:v>
                </c:pt>
                <c:pt idx="9">
                  <c:v>3.2</c:v>
                </c:pt>
                <c:pt idx="10">
                  <c:v>4.5</c:v>
                </c:pt>
              </c:numCache>
            </c:numRef>
          </c:val>
          <c:smooth val="0"/>
        </c:ser>
        <c:dLbls>
          <c:showLegendKey val="0"/>
          <c:showVal val="0"/>
          <c:showCatName val="0"/>
          <c:showSerName val="0"/>
          <c:showPercent val="0"/>
          <c:showBubbleSize val="0"/>
        </c:dLbls>
        <c:marker val="1"/>
        <c:smooth val="0"/>
        <c:axId val="154622592"/>
        <c:axId val="154628864"/>
      </c:lineChart>
      <c:catAx>
        <c:axId val="154622592"/>
        <c:scaling>
          <c:orientation val="minMax"/>
        </c:scaling>
        <c:delete val="0"/>
        <c:axPos val="b"/>
        <c:numFmt formatCode="General" sourceLinked="1"/>
        <c:majorTickMark val="out"/>
        <c:minorTickMark val="none"/>
        <c:tickLblPos val="nextTo"/>
        <c:txPr>
          <a:bodyPr rot="-3180000"/>
          <a:lstStyle/>
          <a:p>
            <a:pPr>
              <a:defRPr sz="1600" b="0" baseline="0">
                <a:latin typeface="Calibri" panose="020F0502020204030204" pitchFamily="34" charset="0"/>
              </a:defRPr>
            </a:pPr>
            <a:endParaRPr lang="en-US"/>
          </a:p>
        </c:txPr>
        <c:crossAx val="154628864"/>
        <c:crosses val="autoZero"/>
        <c:auto val="1"/>
        <c:lblAlgn val="ctr"/>
        <c:lblOffset val="100"/>
        <c:noMultiLvlLbl val="0"/>
      </c:catAx>
      <c:valAx>
        <c:axId val="154628864"/>
        <c:scaling>
          <c:orientation val="minMax"/>
          <c:max val="25"/>
          <c:min val="0"/>
        </c:scaling>
        <c:delete val="0"/>
        <c:axPos val="l"/>
        <c:majorGridlines/>
        <c:title>
          <c:tx>
            <c:rich>
              <a:bodyPr rot="-5400000" vert="horz"/>
              <a:lstStyle/>
              <a:p>
                <a:pPr>
                  <a:defRPr sz="1600" baseline="0">
                    <a:latin typeface="Calibri" panose="020F0502020204030204" pitchFamily="34" charset="0"/>
                  </a:defRPr>
                </a:pPr>
                <a:r>
                  <a:rPr lang="en-US" dirty="0" smtClean="0"/>
                  <a:t>Percen</a:t>
                </a:r>
                <a:r>
                  <a:rPr lang="en-US" baseline="0" dirty="0" smtClean="0"/>
                  <a:t>t</a:t>
                </a:r>
                <a:endParaRPr lang="en-US" dirty="0"/>
              </a:p>
            </c:rich>
          </c:tx>
          <c:layout>
            <c:manualLayout>
              <c:xMode val="edge"/>
              <c:yMode val="edge"/>
              <c:x val="0"/>
              <c:y val="0.38400299696580481"/>
            </c:manualLayout>
          </c:layout>
          <c:overlay val="0"/>
        </c:title>
        <c:numFmt formatCode="0" sourceLinked="0"/>
        <c:majorTickMark val="out"/>
        <c:minorTickMark val="none"/>
        <c:tickLblPos val="nextTo"/>
        <c:txPr>
          <a:bodyPr/>
          <a:lstStyle/>
          <a:p>
            <a:pPr>
              <a:defRPr sz="1600" b="0" baseline="0">
                <a:latin typeface="Calibri" panose="020F0502020204030204" pitchFamily="34" charset="0"/>
              </a:defRPr>
            </a:pPr>
            <a:endParaRPr lang="en-US"/>
          </a:p>
        </c:txPr>
        <c:crossAx val="154622592"/>
        <c:crosses val="autoZero"/>
        <c:crossBetween val="between"/>
        <c:majorUnit val="5"/>
      </c:valAx>
    </c:plotArea>
    <c:legend>
      <c:legendPos val="t"/>
      <c:layout>
        <c:manualLayout>
          <c:xMode val="edge"/>
          <c:yMode val="edge"/>
          <c:x val="5.4495864903679483E-2"/>
          <c:y val="1.0032854935686231E-2"/>
          <c:w val="0.92337740801267776"/>
          <c:h val="9.2651151318851099E-2"/>
        </c:manualLayout>
      </c:layout>
      <c:overlay val="0"/>
      <c:txPr>
        <a:bodyPr/>
        <a:lstStyle/>
        <a:p>
          <a:pPr>
            <a:defRPr sz="1600" b="0" baseline="0">
              <a:latin typeface="Calibri" panose="020F0502020204030204" pitchFamily="34" charset="0"/>
            </a:defRPr>
          </a:pPr>
          <a:endParaRPr lang="en-US"/>
        </a:p>
      </c:txPr>
    </c:legend>
    <c:plotVisOnly val="1"/>
    <c:dispBlanksAs val="gap"/>
    <c:showDLblsOverMax val="0"/>
  </c:chart>
  <c:spPr>
    <a:ln>
      <a:noFill/>
    </a:ln>
  </c:spPr>
  <c:externalData r:id="rId2">
    <c:autoUpdate val="0"/>
  </c:externalData>
</c:chartSpace>
</file>

<file path=ppt/charts/chart17.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0.11046090829555398"/>
          <c:y val="0.11770363450331421"/>
          <c:w val="0.85822450224025026"/>
          <c:h val="0.77916562513019205"/>
        </c:manualLayout>
      </c:layout>
      <c:lineChart>
        <c:grouping val="standard"/>
        <c:varyColors val="0"/>
        <c:ser>
          <c:idx val="3"/>
          <c:order val="0"/>
          <c:tx>
            <c:strRef>
              <c:f>Sheet1!$G$1</c:f>
              <c:strCache>
                <c:ptCount val="1"/>
                <c:pt idx="0">
                  <c:v>Total</c:v>
                </c:pt>
              </c:strCache>
            </c:strRef>
          </c:tx>
          <c:spPr>
            <a:ln w="25400">
              <a:solidFill>
                <a:sysClr val="windowText" lastClr="000000"/>
              </a:solidFill>
            </a:ln>
          </c:spPr>
          <c:marker>
            <c:symbol val="circle"/>
            <c:size val="7"/>
            <c:spPr>
              <a:solidFill>
                <a:sysClr val="windowText" lastClr="000000"/>
              </a:solidFill>
              <a:ln>
                <a:noFill/>
              </a:ln>
            </c:spPr>
          </c:marker>
          <c:cat>
            <c:numRef>
              <c:f>Sheet1!$A$2:$A$10</c:f>
              <c:numCache>
                <c:formatCode>General</c:formatCode>
                <c:ptCount val="9"/>
                <c:pt idx="0">
                  <c:v>2004</c:v>
                </c:pt>
                <c:pt idx="1">
                  <c:v>2005</c:v>
                </c:pt>
                <c:pt idx="2">
                  <c:v>2006</c:v>
                </c:pt>
                <c:pt idx="3">
                  <c:v>2007</c:v>
                </c:pt>
                <c:pt idx="4">
                  <c:v>2008</c:v>
                </c:pt>
                <c:pt idx="5">
                  <c:v>2009</c:v>
                </c:pt>
                <c:pt idx="6">
                  <c:v>2010</c:v>
                </c:pt>
                <c:pt idx="7">
                  <c:v>2011</c:v>
                </c:pt>
                <c:pt idx="8">
                  <c:v>2012</c:v>
                </c:pt>
              </c:numCache>
            </c:numRef>
          </c:cat>
          <c:val>
            <c:numRef>
              <c:f>Sheet1!$G$2:$G$10</c:f>
              <c:numCache>
                <c:formatCode>0.00</c:formatCode>
                <c:ptCount val="9"/>
                <c:pt idx="0">
                  <c:v>2.64</c:v>
                </c:pt>
                <c:pt idx="1">
                  <c:v>2.36</c:v>
                </c:pt>
                <c:pt idx="2">
                  <c:v>2.23</c:v>
                </c:pt>
                <c:pt idx="3">
                  <c:v>2.33</c:v>
                </c:pt>
                <c:pt idx="4">
                  <c:v>2.2999999999999998</c:v>
                </c:pt>
                <c:pt idx="5">
                  <c:v>2.16</c:v>
                </c:pt>
                <c:pt idx="6">
                  <c:v>2.12</c:v>
                </c:pt>
                <c:pt idx="7">
                  <c:v>2</c:v>
                </c:pt>
                <c:pt idx="8">
                  <c:v>1.91</c:v>
                </c:pt>
              </c:numCache>
            </c:numRef>
          </c:val>
          <c:smooth val="0"/>
        </c:ser>
        <c:ser>
          <c:idx val="0"/>
          <c:order val="1"/>
          <c:tx>
            <c:strRef>
              <c:f>Sheet1!$C$1</c:f>
              <c:strCache>
                <c:ptCount val="1"/>
                <c:pt idx="0">
                  <c:v>White</c:v>
                </c:pt>
              </c:strCache>
            </c:strRef>
          </c:tx>
          <c:spPr>
            <a:ln w="25400">
              <a:solidFill>
                <a:srgbClr val="0072C6"/>
              </a:solidFill>
            </a:ln>
          </c:spPr>
          <c:marker>
            <c:symbol val="square"/>
            <c:size val="7"/>
            <c:spPr>
              <a:solidFill>
                <a:srgbClr val="0072C6"/>
              </a:solidFill>
              <a:ln>
                <a:noFill/>
              </a:ln>
            </c:spPr>
          </c:marker>
          <c:cat>
            <c:numRef>
              <c:f>Sheet1!$A$2:$A$10</c:f>
              <c:numCache>
                <c:formatCode>General</c:formatCode>
                <c:ptCount val="9"/>
                <c:pt idx="0">
                  <c:v>2004</c:v>
                </c:pt>
                <c:pt idx="1">
                  <c:v>2005</c:v>
                </c:pt>
                <c:pt idx="2">
                  <c:v>2006</c:v>
                </c:pt>
                <c:pt idx="3">
                  <c:v>2007</c:v>
                </c:pt>
                <c:pt idx="4">
                  <c:v>2008</c:v>
                </c:pt>
                <c:pt idx="5">
                  <c:v>2009</c:v>
                </c:pt>
                <c:pt idx="6">
                  <c:v>2010</c:v>
                </c:pt>
                <c:pt idx="7">
                  <c:v>2011</c:v>
                </c:pt>
                <c:pt idx="8">
                  <c:v>2012</c:v>
                </c:pt>
              </c:numCache>
            </c:numRef>
          </c:cat>
          <c:val>
            <c:numRef>
              <c:f>Sheet1!$C$2:$C$10</c:f>
              <c:numCache>
                <c:formatCode>0.00</c:formatCode>
                <c:ptCount val="9"/>
                <c:pt idx="0">
                  <c:v>2.79</c:v>
                </c:pt>
                <c:pt idx="1">
                  <c:v>2.57</c:v>
                </c:pt>
                <c:pt idx="2">
                  <c:v>2.4700000000000002</c:v>
                </c:pt>
                <c:pt idx="3">
                  <c:v>2.65</c:v>
                </c:pt>
                <c:pt idx="4">
                  <c:v>2.5499999999999998</c:v>
                </c:pt>
                <c:pt idx="5">
                  <c:v>2.4500000000000002</c:v>
                </c:pt>
                <c:pt idx="6">
                  <c:v>2.25</c:v>
                </c:pt>
                <c:pt idx="7">
                  <c:v>2.12</c:v>
                </c:pt>
                <c:pt idx="8">
                  <c:v>2.09</c:v>
                </c:pt>
              </c:numCache>
            </c:numRef>
          </c:val>
          <c:smooth val="0"/>
        </c:ser>
        <c:ser>
          <c:idx val="2"/>
          <c:order val="2"/>
          <c:tx>
            <c:strRef>
              <c:f>Sheet1!$D$1</c:f>
              <c:strCache>
                <c:ptCount val="1"/>
                <c:pt idx="0">
                  <c:v>Black</c:v>
                </c:pt>
              </c:strCache>
            </c:strRef>
          </c:tx>
          <c:spPr>
            <a:ln w="25400">
              <a:solidFill>
                <a:srgbClr val="AABA0A"/>
              </a:solidFill>
            </a:ln>
          </c:spPr>
          <c:marker>
            <c:symbol val="triangle"/>
            <c:size val="9"/>
            <c:spPr>
              <a:solidFill>
                <a:srgbClr val="AABA0A"/>
              </a:solidFill>
              <a:ln>
                <a:noFill/>
              </a:ln>
            </c:spPr>
          </c:marker>
          <c:cat>
            <c:numRef>
              <c:f>Sheet1!$A$2:$A$10</c:f>
              <c:numCache>
                <c:formatCode>General</c:formatCode>
                <c:ptCount val="9"/>
                <c:pt idx="0">
                  <c:v>2004</c:v>
                </c:pt>
                <c:pt idx="1">
                  <c:v>2005</c:v>
                </c:pt>
                <c:pt idx="2">
                  <c:v>2006</c:v>
                </c:pt>
                <c:pt idx="3">
                  <c:v>2007</c:v>
                </c:pt>
                <c:pt idx="4">
                  <c:v>2008</c:v>
                </c:pt>
                <c:pt idx="5">
                  <c:v>2009</c:v>
                </c:pt>
                <c:pt idx="6">
                  <c:v>2010</c:v>
                </c:pt>
                <c:pt idx="7">
                  <c:v>2011</c:v>
                </c:pt>
                <c:pt idx="8">
                  <c:v>2012</c:v>
                </c:pt>
              </c:numCache>
            </c:numRef>
          </c:cat>
          <c:val>
            <c:numRef>
              <c:f>Sheet1!$D$2:$D$10</c:f>
              <c:numCache>
                <c:formatCode>0.00</c:formatCode>
                <c:ptCount val="9"/>
                <c:pt idx="0">
                  <c:v>2.92</c:v>
                </c:pt>
                <c:pt idx="1">
                  <c:v>2.2000000000000002</c:v>
                </c:pt>
                <c:pt idx="2">
                  <c:v>2.0099999999999998</c:v>
                </c:pt>
                <c:pt idx="3">
                  <c:v>1.86</c:v>
                </c:pt>
                <c:pt idx="4">
                  <c:v>1.97</c:v>
                </c:pt>
                <c:pt idx="5">
                  <c:v>1.82</c:v>
                </c:pt>
                <c:pt idx="6">
                  <c:v>2.09</c:v>
                </c:pt>
                <c:pt idx="7">
                  <c:v>1.8</c:v>
                </c:pt>
                <c:pt idx="8">
                  <c:v>1.74</c:v>
                </c:pt>
              </c:numCache>
            </c:numRef>
          </c:val>
          <c:smooth val="0"/>
        </c:ser>
        <c:ser>
          <c:idx val="1"/>
          <c:order val="3"/>
          <c:tx>
            <c:strRef>
              <c:f>Sheet1!$B$1</c:f>
              <c:strCache>
                <c:ptCount val="1"/>
                <c:pt idx="0">
                  <c:v>Total </c:v>
                </c:pt>
              </c:strCache>
            </c:strRef>
          </c:tx>
          <c:spPr>
            <a:ln w="34925">
              <a:solidFill>
                <a:srgbClr val="7BA8DF"/>
              </a:solidFill>
            </a:ln>
          </c:spPr>
          <c:marker>
            <c:symbol val="diamond"/>
            <c:size val="9"/>
            <c:spPr>
              <a:solidFill>
                <a:srgbClr val="7BA8DF"/>
              </a:solidFill>
              <a:ln>
                <a:noFill/>
              </a:ln>
            </c:spPr>
          </c:marker>
          <c:cat>
            <c:numRef>
              <c:f>Sheet1!$A$2:$A$10</c:f>
              <c:numCache>
                <c:formatCode>General</c:formatCode>
                <c:ptCount val="9"/>
                <c:pt idx="0">
                  <c:v>2004</c:v>
                </c:pt>
                <c:pt idx="1">
                  <c:v>2005</c:v>
                </c:pt>
                <c:pt idx="2">
                  <c:v>2006</c:v>
                </c:pt>
                <c:pt idx="3">
                  <c:v>2007</c:v>
                </c:pt>
                <c:pt idx="4">
                  <c:v>2008</c:v>
                </c:pt>
                <c:pt idx="5">
                  <c:v>2009</c:v>
                </c:pt>
                <c:pt idx="6">
                  <c:v>2010</c:v>
                </c:pt>
                <c:pt idx="7">
                  <c:v>2011</c:v>
                </c:pt>
                <c:pt idx="8">
                  <c:v>2012</c:v>
                </c:pt>
              </c:numCache>
            </c:numRef>
          </c:cat>
          <c:val>
            <c:numRef>
              <c:f>Sheet1!$B$2:$B$10</c:f>
            </c:numRef>
          </c:val>
          <c:smooth val="0"/>
        </c:ser>
        <c:ser>
          <c:idx val="4"/>
          <c:order val="4"/>
          <c:tx>
            <c:strRef>
              <c:f>Sheet1!$E$1</c:f>
              <c:strCache>
                <c:ptCount val="1"/>
                <c:pt idx="0">
                  <c:v>API</c:v>
                </c:pt>
              </c:strCache>
            </c:strRef>
          </c:tx>
          <c:spPr>
            <a:ln>
              <a:solidFill>
                <a:sysClr val="window" lastClr="FFFFFF">
                  <a:lumMod val="65000"/>
                </a:sysClr>
              </a:solidFill>
            </a:ln>
          </c:spPr>
          <c:marker>
            <c:symbol val="star"/>
            <c:size val="7"/>
            <c:spPr>
              <a:noFill/>
              <a:ln>
                <a:solidFill>
                  <a:sysClr val="window" lastClr="FFFFFF">
                    <a:lumMod val="65000"/>
                  </a:sysClr>
                </a:solidFill>
              </a:ln>
            </c:spPr>
          </c:marker>
          <c:cat>
            <c:numRef>
              <c:f>Sheet1!$A$2:$A$10</c:f>
              <c:numCache>
                <c:formatCode>General</c:formatCode>
                <c:ptCount val="9"/>
                <c:pt idx="0">
                  <c:v>2004</c:v>
                </c:pt>
                <c:pt idx="1">
                  <c:v>2005</c:v>
                </c:pt>
                <c:pt idx="2">
                  <c:v>2006</c:v>
                </c:pt>
                <c:pt idx="3">
                  <c:v>2007</c:v>
                </c:pt>
                <c:pt idx="4">
                  <c:v>2008</c:v>
                </c:pt>
                <c:pt idx="5">
                  <c:v>2009</c:v>
                </c:pt>
                <c:pt idx="6">
                  <c:v>2010</c:v>
                </c:pt>
                <c:pt idx="7">
                  <c:v>2011</c:v>
                </c:pt>
                <c:pt idx="8">
                  <c:v>2012</c:v>
                </c:pt>
              </c:numCache>
            </c:numRef>
          </c:cat>
          <c:val>
            <c:numRef>
              <c:f>Sheet1!$E$2:$E$10</c:f>
              <c:numCache>
                <c:formatCode>0.00</c:formatCode>
                <c:ptCount val="9"/>
                <c:pt idx="0">
                  <c:v>2.59</c:v>
                </c:pt>
                <c:pt idx="1">
                  <c:v>2.79</c:v>
                </c:pt>
                <c:pt idx="2">
                  <c:v>2.0099999999999998</c:v>
                </c:pt>
                <c:pt idx="3">
                  <c:v>2.71</c:v>
                </c:pt>
                <c:pt idx="4">
                  <c:v>2.41</c:v>
                </c:pt>
                <c:pt idx="5">
                  <c:v>2.2400000000000002</c:v>
                </c:pt>
                <c:pt idx="6">
                  <c:v>2.34</c:v>
                </c:pt>
                <c:pt idx="7">
                  <c:v>1.89</c:v>
                </c:pt>
                <c:pt idx="8">
                  <c:v>1.76</c:v>
                </c:pt>
              </c:numCache>
            </c:numRef>
          </c:val>
          <c:smooth val="0"/>
        </c:ser>
        <c:ser>
          <c:idx val="5"/>
          <c:order val="5"/>
          <c:tx>
            <c:strRef>
              <c:f>Sheet1!$F$1</c:f>
              <c:strCache>
                <c:ptCount val="1"/>
                <c:pt idx="0">
                  <c:v>Hispanic</c:v>
                </c:pt>
              </c:strCache>
            </c:strRef>
          </c:tx>
          <c:spPr>
            <a:ln>
              <a:solidFill>
                <a:srgbClr val="EEECE1">
                  <a:lumMod val="50000"/>
                </a:srgbClr>
              </a:solidFill>
            </a:ln>
          </c:spPr>
          <c:marker>
            <c:symbol val="plus"/>
            <c:size val="7"/>
            <c:spPr>
              <a:noFill/>
              <a:ln>
                <a:solidFill>
                  <a:srgbClr val="EEECE1">
                    <a:lumMod val="50000"/>
                  </a:srgbClr>
                </a:solidFill>
              </a:ln>
            </c:spPr>
          </c:marker>
          <c:cat>
            <c:numRef>
              <c:f>Sheet1!$A$2:$A$10</c:f>
              <c:numCache>
                <c:formatCode>General</c:formatCode>
                <c:ptCount val="9"/>
                <c:pt idx="0">
                  <c:v>2004</c:v>
                </c:pt>
                <c:pt idx="1">
                  <c:v>2005</c:v>
                </c:pt>
                <c:pt idx="2">
                  <c:v>2006</c:v>
                </c:pt>
                <c:pt idx="3">
                  <c:v>2007</c:v>
                </c:pt>
                <c:pt idx="4">
                  <c:v>2008</c:v>
                </c:pt>
                <c:pt idx="5">
                  <c:v>2009</c:v>
                </c:pt>
                <c:pt idx="6">
                  <c:v>2010</c:v>
                </c:pt>
                <c:pt idx="7">
                  <c:v>2011</c:v>
                </c:pt>
                <c:pt idx="8">
                  <c:v>2012</c:v>
                </c:pt>
              </c:numCache>
            </c:numRef>
          </c:cat>
          <c:val>
            <c:numRef>
              <c:f>Sheet1!$F$2:$F$10</c:f>
              <c:numCache>
                <c:formatCode>0.00</c:formatCode>
                <c:ptCount val="9"/>
                <c:pt idx="0">
                  <c:v>2.0499999999999998</c:v>
                </c:pt>
                <c:pt idx="1">
                  <c:v>1.85</c:v>
                </c:pt>
                <c:pt idx="2">
                  <c:v>1.85</c:v>
                </c:pt>
                <c:pt idx="3">
                  <c:v>1.84</c:v>
                </c:pt>
                <c:pt idx="4">
                  <c:v>1.94</c:v>
                </c:pt>
                <c:pt idx="5">
                  <c:v>1.7</c:v>
                </c:pt>
                <c:pt idx="6">
                  <c:v>1.82</c:v>
                </c:pt>
                <c:pt idx="7">
                  <c:v>1.87</c:v>
                </c:pt>
                <c:pt idx="8">
                  <c:v>1.56</c:v>
                </c:pt>
              </c:numCache>
            </c:numRef>
          </c:val>
          <c:smooth val="0"/>
        </c:ser>
        <c:dLbls>
          <c:showLegendKey val="0"/>
          <c:showVal val="0"/>
          <c:showCatName val="0"/>
          <c:showSerName val="0"/>
          <c:showPercent val="0"/>
          <c:showBubbleSize val="0"/>
        </c:dLbls>
        <c:marker val="1"/>
        <c:smooth val="0"/>
        <c:axId val="163275904"/>
        <c:axId val="163277824"/>
      </c:lineChart>
      <c:catAx>
        <c:axId val="163275904"/>
        <c:scaling>
          <c:orientation val="minMax"/>
        </c:scaling>
        <c:delete val="0"/>
        <c:axPos val="b"/>
        <c:numFmt formatCode="General" sourceLinked="1"/>
        <c:majorTickMark val="out"/>
        <c:minorTickMark val="none"/>
        <c:tickLblPos val="nextTo"/>
        <c:txPr>
          <a:bodyPr rot="0"/>
          <a:lstStyle/>
          <a:p>
            <a:pPr>
              <a:defRPr sz="1600" b="0" baseline="0">
                <a:latin typeface="Calibri" panose="020F0502020204030204" pitchFamily="34" charset="0"/>
              </a:defRPr>
            </a:pPr>
            <a:endParaRPr lang="en-US"/>
          </a:p>
        </c:txPr>
        <c:crossAx val="163277824"/>
        <c:crosses val="autoZero"/>
        <c:auto val="1"/>
        <c:lblAlgn val="ctr"/>
        <c:lblOffset val="100"/>
        <c:noMultiLvlLbl val="0"/>
      </c:catAx>
      <c:valAx>
        <c:axId val="163277824"/>
        <c:scaling>
          <c:orientation val="minMax"/>
          <c:max val="5"/>
          <c:min val="0"/>
        </c:scaling>
        <c:delete val="0"/>
        <c:axPos val="l"/>
        <c:majorGridlines/>
        <c:title>
          <c:tx>
            <c:rich>
              <a:bodyPr rot="-5400000" vert="horz"/>
              <a:lstStyle/>
              <a:p>
                <a:pPr>
                  <a:defRPr sz="1600" baseline="0">
                    <a:latin typeface="Calibri" panose="020F0502020204030204" pitchFamily="34" charset="0"/>
                  </a:defRPr>
                </a:pPr>
                <a:r>
                  <a:rPr lang="en-US" dirty="0" smtClean="0"/>
                  <a:t>Rate</a:t>
                </a:r>
                <a:r>
                  <a:rPr lang="en-US" baseline="0" dirty="0" smtClean="0"/>
                  <a:t> per 1,000 Live Births</a:t>
                </a:r>
                <a:endParaRPr lang="en-US" dirty="0"/>
              </a:p>
            </c:rich>
          </c:tx>
          <c:layout>
            <c:manualLayout>
              <c:xMode val="edge"/>
              <c:yMode val="edge"/>
              <c:x val="6.1728395061728392E-3"/>
              <c:y val="0.21640758446860808"/>
            </c:manualLayout>
          </c:layout>
          <c:overlay val="0"/>
        </c:title>
        <c:numFmt formatCode="0.0" sourceLinked="0"/>
        <c:majorTickMark val="out"/>
        <c:minorTickMark val="none"/>
        <c:tickLblPos val="nextTo"/>
        <c:txPr>
          <a:bodyPr/>
          <a:lstStyle/>
          <a:p>
            <a:pPr>
              <a:defRPr sz="1600" b="0" baseline="0">
                <a:latin typeface="Calibri" panose="020F0502020204030204" pitchFamily="34" charset="0"/>
              </a:defRPr>
            </a:pPr>
            <a:endParaRPr lang="en-US"/>
          </a:p>
        </c:txPr>
        <c:crossAx val="163275904"/>
        <c:crosses val="autoZero"/>
        <c:crossBetween val="between"/>
        <c:majorUnit val="0.5"/>
      </c:valAx>
    </c:plotArea>
    <c:legend>
      <c:legendPos val="t"/>
      <c:layout>
        <c:manualLayout>
          <c:xMode val="edge"/>
          <c:yMode val="edge"/>
          <c:x val="5.4495864903679483E-2"/>
          <c:y val="1.1675185338674747E-3"/>
          <c:w val="0.92337740801267776"/>
          <c:h val="9.1595581802274714E-2"/>
        </c:manualLayout>
      </c:layout>
      <c:overlay val="0"/>
      <c:txPr>
        <a:bodyPr/>
        <a:lstStyle/>
        <a:p>
          <a:pPr>
            <a:defRPr sz="1600" b="0" baseline="0">
              <a:latin typeface="Calibri" panose="020F0502020204030204" pitchFamily="34" charset="0"/>
            </a:defRPr>
          </a:pPr>
          <a:endParaRPr lang="en-US"/>
        </a:p>
      </c:txPr>
    </c:legend>
    <c:plotVisOnly val="1"/>
    <c:dispBlanksAs val="gap"/>
    <c:showDLblsOverMax val="0"/>
  </c:chart>
  <c:spPr>
    <a:ln>
      <a:noFill/>
    </a:ln>
  </c:spPr>
  <c:externalData r:id="rId2">
    <c:autoUpdate val="0"/>
  </c:externalData>
</c:chartSpace>
</file>

<file path=ppt/charts/chart18.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18417711674929524"/>
          <c:y val="4.8044619422572168E-2"/>
          <c:w val="0.80036210751433845"/>
          <c:h val="0.79705331972392324"/>
        </c:manualLayout>
      </c:layout>
      <c:barChart>
        <c:barDir val="col"/>
        <c:grouping val="clustered"/>
        <c:varyColors val="0"/>
        <c:ser>
          <c:idx val="0"/>
          <c:order val="0"/>
          <c:tx>
            <c:strRef>
              <c:f>Sheet1!$B$1</c:f>
              <c:strCache>
                <c:ptCount val="1"/>
                <c:pt idx="0">
                  <c:v>Series 1</c:v>
                </c:pt>
              </c:strCache>
            </c:strRef>
          </c:tx>
          <c:spPr>
            <a:solidFill>
              <a:srgbClr val="0072C6"/>
            </a:solidFill>
          </c:spPr>
          <c:invertIfNegative val="0"/>
          <c:dPt>
            <c:idx val="0"/>
            <c:invertIfNegative val="0"/>
            <c:bubble3D val="0"/>
          </c:dPt>
          <c:dPt>
            <c:idx val="1"/>
            <c:invertIfNegative val="0"/>
            <c:bubble3D val="0"/>
          </c:dPt>
          <c:dPt>
            <c:idx val="2"/>
            <c:invertIfNegative val="0"/>
            <c:bubble3D val="0"/>
          </c:dPt>
          <c:dPt>
            <c:idx val="3"/>
            <c:invertIfNegative val="0"/>
            <c:bubble3D val="0"/>
          </c:dPt>
          <c:cat>
            <c:strRef>
              <c:f>Sheet1!$A$2:$A$4</c:f>
              <c:strCache>
                <c:ptCount val="3"/>
                <c:pt idx="0">
                  <c:v>White</c:v>
                </c:pt>
                <c:pt idx="1">
                  <c:v>Black</c:v>
                </c:pt>
                <c:pt idx="2">
                  <c:v>Hispanic</c:v>
                </c:pt>
              </c:strCache>
            </c:strRef>
          </c:cat>
          <c:val>
            <c:numRef>
              <c:f>Sheet1!$B$2:$B$4</c:f>
              <c:numCache>
                <c:formatCode>General</c:formatCode>
                <c:ptCount val="3"/>
                <c:pt idx="0">
                  <c:v>79.5</c:v>
                </c:pt>
                <c:pt idx="1">
                  <c:v>80.900000000000006</c:v>
                </c:pt>
                <c:pt idx="2">
                  <c:v>79.8</c:v>
                </c:pt>
              </c:numCache>
            </c:numRef>
          </c:val>
        </c:ser>
        <c:dLbls>
          <c:showLegendKey val="0"/>
          <c:showVal val="0"/>
          <c:showCatName val="0"/>
          <c:showSerName val="0"/>
          <c:showPercent val="0"/>
          <c:showBubbleSize val="0"/>
        </c:dLbls>
        <c:gapWidth val="150"/>
        <c:axId val="170998016"/>
        <c:axId val="171040768"/>
      </c:barChart>
      <c:catAx>
        <c:axId val="170998016"/>
        <c:scaling>
          <c:orientation val="minMax"/>
        </c:scaling>
        <c:delete val="0"/>
        <c:axPos val="b"/>
        <c:minorGridlines>
          <c:spPr>
            <a:ln>
              <a:noFill/>
            </a:ln>
          </c:spPr>
        </c:minorGridlines>
        <c:majorTickMark val="out"/>
        <c:minorTickMark val="none"/>
        <c:tickLblPos val="nextTo"/>
        <c:txPr>
          <a:bodyPr rot="0"/>
          <a:lstStyle/>
          <a:p>
            <a:pPr>
              <a:defRPr sz="1600" b="0">
                <a:solidFill>
                  <a:schemeClr val="tx1"/>
                </a:solidFill>
                <a:latin typeface="Calibri" panose="020F0502020204030204" pitchFamily="34" charset="0"/>
              </a:defRPr>
            </a:pPr>
            <a:endParaRPr lang="en-US"/>
          </a:p>
        </c:txPr>
        <c:crossAx val="171040768"/>
        <c:crosses val="autoZero"/>
        <c:auto val="1"/>
        <c:lblAlgn val="ctr"/>
        <c:lblOffset val="100"/>
        <c:noMultiLvlLbl val="0"/>
      </c:catAx>
      <c:valAx>
        <c:axId val="171040768"/>
        <c:scaling>
          <c:orientation val="minMax"/>
          <c:max val="100"/>
          <c:min val="0"/>
        </c:scaling>
        <c:delete val="0"/>
        <c:axPos val="l"/>
        <c:majorGridlines/>
        <c:title>
          <c:tx>
            <c:rich>
              <a:bodyPr rot="-5400000" vert="horz"/>
              <a:lstStyle/>
              <a:p>
                <a:pPr>
                  <a:defRPr sz="1600">
                    <a:latin typeface="Calibri" panose="020F0502020204030204" pitchFamily="34" charset="0"/>
                  </a:defRPr>
                </a:pPr>
                <a:r>
                  <a:rPr lang="en-US" dirty="0" smtClean="0"/>
                  <a:t>Percent</a:t>
                </a:r>
                <a:endParaRPr lang="en-US" dirty="0"/>
              </a:p>
            </c:rich>
          </c:tx>
          <c:layout>
            <c:manualLayout>
              <c:xMode val="edge"/>
              <c:yMode val="edge"/>
              <c:x val="0"/>
              <c:y val="0.38332944493049481"/>
            </c:manualLayout>
          </c:layout>
          <c:overlay val="0"/>
        </c:title>
        <c:numFmt formatCode="0" sourceLinked="0"/>
        <c:majorTickMark val="out"/>
        <c:minorTickMark val="none"/>
        <c:tickLblPos val="nextTo"/>
        <c:txPr>
          <a:bodyPr/>
          <a:lstStyle/>
          <a:p>
            <a:pPr>
              <a:defRPr sz="1600">
                <a:latin typeface="Calibri" panose="020F0502020204030204" pitchFamily="34" charset="0"/>
              </a:defRPr>
            </a:pPr>
            <a:endParaRPr lang="en-US"/>
          </a:p>
        </c:txPr>
        <c:crossAx val="170998016"/>
        <c:crosses val="autoZero"/>
        <c:crossBetween val="between"/>
        <c:majorUnit val="20"/>
      </c:valAx>
    </c:plotArea>
    <c:plotVisOnly val="1"/>
    <c:dispBlanksAs val="gap"/>
    <c:showDLblsOverMax val="0"/>
  </c:chart>
  <c:spPr>
    <a:ln>
      <a:noFill/>
    </a:ln>
  </c:spPr>
  <c:externalData r:id="rId2">
    <c:autoUpdate val="0"/>
  </c:externalData>
</c:chartSpace>
</file>

<file path=ppt/charts/chart19.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18417711674929524"/>
          <c:y val="4.8044619422572168E-2"/>
          <c:w val="0.80036210751433845"/>
          <c:h val="0.79542189170798094"/>
        </c:manualLayout>
      </c:layout>
      <c:barChart>
        <c:barDir val="col"/>
        <c:grouping val="clustered"/>
        <c:varyColors val="0"/>
        <c:ser>
          <c:idx val="0"/>
          <c:order val="0"/>
          <c:tx>
            <c:strRef>
              <c:f>Sheet1!$B$1</c:f>
              <c:strCache>
                <c:ptCount val="1"/>
                <c:pt idx="0">
                  <c:v>Income</c:v>
                </c:pt>
              </c:strCache>
            </c:strRef>
          </c:tx>
          <c:spPr>
            <a:solidFill>
              <a:srgbClr val="0072C6"/>
            </a:solidFill>
          </c:spPr>
          <c:invertIfNegative val="0"/>
          <c:dPt>
            <c:idx val="0"/>
            <c:invertIfNegative val="0"/>
            <c:bubble3D val="0"/>
          </c:dPt>
          <c:dPt>
            <c:idx val="1"/>
            <c:invertIfNegative val="0"/>
            <c:bubble3D val="0"/>
          </c:dPt>
          <c:dPt>
            <c:idx val="2"/>
            <c:invertIfNegative val="0"/>
            <c:bubble3D val="0"/>
          </c:dPt>
          <c:dPt>
            <c:idx val="3"/>
            <c:invertIfNegative val="0"/>
            <c:bubble3D val="0"/>
          </c:dPt>
          <c:cat>
            <c:strRef>
              <c:f>Sheet1!$A$2:$A$5</c:f>
              <c:strCache>
                <c:ptCount val="4"/>
                <c:pt idx="0">
                  <c:v>Poor</c:v>
                </c:pt>
                <c:pt idx="1">
                  <c:v>Low Income</c:v>
                </c:pt>
                <c:pt idx="2">
                  <c:v>Middle Income</c:v>
                </c:pt>
                <c:pt idx="3">
                  <c:v>High Income</c:v>
                </c:pt>
              </c:strCache>
            </c:strRef>
          </c:cat>
          <c:val>
            <c:numRef>
              <c:f>Sheet1!$B$2:$B$5</c:f>
              <c:numCache>
                <c:formatCode>General</c:formatCode>
                <c:ptCount val="4"/>
                <c:pt idx="0">
                  <c:v>77.400000000000006</c:v>
                </c:pt>
                <c:pt idx="1">
                  <c:v>80.2</c:v>
                </c:pt>
                <c:pt idx="2">
                  <c:v>81.099999999999994</c:v>
                </c:pt>
                <c:pt idx="3">
                  <c:v>79.099999999999994</c:v>
                </c:pt>
              </c:numCache>
            </c:numRef>
          </c:val>
        </c:ser>
        <c:dLbls>
          <c:showLegendKey val="0"/>
          <c:showVal val="0"/>
          <c:showCatName val="0"/>
          <c:showSerName val="0"/>
          <c:showPercent val="0"/>
          <c:showBubbleSize val="0"/>
        </c:dLbls>
        <c:gapWidth val="150"/>
        <c:axId val="171601280"/>
        <c:axId val="171627648"/>
      </c:barChart>
      <c:catAx>
        <c:axId val="171601280"/>
        <c:scaling>
          <c:orientation val="minMax"/>
        </c:scaling>
        <c:delete val="0"/>
        <c:axPos val="b"/>
        <c:minorGridlines>
          <c:spPr>
            <a:ln>
              <a:noFill/>
            </a:ln>
          </c:spPr>
        </c:minorGridlines>
        <c:majorTickMark val="out"/>
        <c:minorTickMark val="none"/>
        <c:tickLblPos val="nextTo"/>
        <c:txPr>
          <a:bodyPr rot="0"/>
          <a:lstStyle/>
          <a:p>
            <a:pPr>
              <a:defRPr sz="1600" b="0">
                <a:solidFill>
                  <a:schemeClr val="tx1"/>
                </a:solidFill>
                <a:latin typeface="Calibri" panose="020F0502020204030204" pitchFamily="34" charset="0"/>
              </a:defRPr>
            </a:pPr>
            <a:endParaRPr lang="en-US"/>
          </a:p>
        </c:txPr>
        <c:crossAx val="171627648"/>
        <c:crosses val="autoZero"/>
        <c:auto val="1"/>
        <c:lblAlgn val="ctr"/>
        <c:lblOffset val="100"/>
        <c:noMultiLvlLbl val="0"/>
      </c:catAx>
      <c:valAx>
        <c:axId val="171627648"/>
        <c:scaling>
          <c:orientation val="minMax"/>
          <c:max val="100"/>
          <c:min val="0"/>
        </c:scaling>
        <c:delete val="0"/>
        <c:axPos val="l"/>
        <c:majorGridlines/>
        <c:title>
          <c:tx>
            <c:rich>
              <a:bodyPr rot="-5400000" vert="horz"/>
              <a:lstStyle/>
              <a:p>
                <a:pPr>
                  <a:defRPr sz="1600">
                    <a:latin typeface="Calibri" panose="020F0502020204030204" pitchFamily="34" charset="0"/>
                  </a:defRPr>
                </a:pPr>
                <a:r>
                  <a:rPr lang="en-US" dirty="0" smtClean="0"/>
                  <a:t>Percent</a:t>
                </a:r>
                <a:endParaRPr lang="en-US" dirty="0"/>
              </a:p>
            </c:rich>
          </c:tx>
          <c:layout>
            <c:manualLayout>
              <c:xMode val="edge"/>
              <c:yMode val="edge"/>
              <c:x val="0"/>
              <c:y val="0.38332944493049481"/>
            </c:manualLayout>
          </c:layout>
          <c:overlay val="0"/>
        </c:title>
        <c:numFmt formatCode="0" sourceLinked="0"/>
        <c:majorTickMark val="out"/>
        <c:minorTickMark val="none"/>
        <c:tickLblPos val="nextTo"/>
        <c:txPr>
          <a:bodyPr/>
          <a:lstStyle/>
          <a:p>
            <a:pPr>
              <a:defRPr sz="1600">
                <a:latin typeface="Calibri" panose="020F0502020204030204" pitchFamily="34" charset="0"/>
              </a:defRPr>
            </a:pPr>
            <a:endParaRPr lang="en-US"/>
          </a:p>
        </c:txPr>
        <c:crossAx val="171601280"/>
        <c:crosses val="autoZero"/>
        <c:crossBetween val="between"/>
        <c:majorUnit val="20"/>
      </c:valAx>
    </c:plotArea>
    <c:plotVisOnly val="1"/>
    <c:dispBlanksAs val="gap"/>
    <c:showDLblsOverMax val="0"/>
  </c:chart>
  <c:spPr>
    <a:ln>
      <a:noFill/>
    </a:ln>
  </c:spPr>
  <c:externalData r:id="rId2">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4.0740740740740744E-2"/>
          <c:y val="0"/>
          <c:w val="0.92206018518518518"/>
          <c:h val="0.85468715604097878"/>
        </c:manualLayout>
      </c:layout>
      <c:scatterChart>
        <c:scatterStyle val="lineMarker"/>
        <c:varyColors val="0"/>
        <c:ser>
          <c:idx val="0"/>
          <c:order val="0"/>
          <c:tx>
            <c:strRef>
              <c:f>Sheet1!$B$1</c:f>
              <c:strCache>
                <c:ptCount val="1"/>
                <c:pt idx="0">
                  <c:v>Y-Values</c:v>
                </c:pt>
              </c:strCache>
            </c:strRef>
          </c:tx>
          <c:spPr>
            <a:ln w="28575">
              <a:noFill/>
            </a:ln>
          </c:spPr>
          <c:marker>
            <c:symbol val="circle"/>
            <c:size val="4"/>
          </c:marker>
          <c:dPt>
            <c:idx val="0"/>
            <c:marker>
              <c:spPr>
                <a:solidFill>
                  <a:schemeClr val="accent1"/>
                </a:solidFill>
                <a:ln>
                  <a:solidFill>
                    <a:schemeClr val="accent1"/>
                  </a:solidFill>
                </a:ln>
              </c:spPr>
            </c:marker>
            <c:bubble3D val="0"/>
          </c:dPt>
          <c:dPt>
            <c:idx val="2"/>
            <c:bubble3D val="0"/>
          </c:dPt>
          <c:dPt>
            <c:idx val="5"/>
            <c:bubble3D val="0"/>
          </c:dPt>
          <c:dPt>
            <c:idx val="15"/>
            <c:marker>
              <c:symbol val="diamond"/>
              <c:size val="8"/>
              <c:spPr>
                <a:solidFill>
                  <a:srgbClr val="FF0000"/>
                </a:solidFill>
                <a:ln>
                  <a:solidFill>
                    <a:srgbClr val="FF0000"/>
                  </a:solidFill>
                </a:ln>
              </c:spPr>
            </c:marker>
            <c:bubble3D val="0"/>
          </c:dPt>
          <c:dPt>
            <c:idx val="18"/>
            <c:bubble3D val="0"/>
          </c:dPt>
          <c:dPt>
            <c:idx val="23"/>
            <c:bubble3D val="0"/>
          </c:dPt>
          <c:dPt>
            <c:idx val="30"/>
            <c:bubble3D val="0"/>
          </c:dPt>
          <c:dPt>
            <c:idx val="37"/>
            <c:bubble3D val="0"/>
          </c:dPt>
          <c:dPt>
            <c:idx val="38"/>
            <c:bubble3D val="0"/>
          </c:dPt>
          <c:dPt>
            <c:idx val="40"/>
            <c:marker>
              <c:symbol val="diamond"/>
              <c:size val="8"/>
              <c:spPr>
                <a:solidFill>
                  <a:srgbClr val="FF0000"/>
                </a:solidFill>
                <a:ln>
                  <a:solidFill>
                    <a:srgbClr val="FF0000"/>
                  </a:solidFill>
                </a:ln>
              </c:spPr>
            </c:marker>
            <c:bubble3D val="0"/>
          </c:dPt>
          <c:dPt>
            <c:idx val="45"/>
            <c:bubble3D val="0"/>
          </c:dPt>
          <c:dPt>
            <c:idx val="55"/>
            <c:bubble3D val="0"/>
          </c:dPt>
          <c:dPt>
            <c:idx val="71"/>
            <c:bubble3D val="0"/>
          </c:dPt>
          <c:dPt>
            <c:idx val="75"/>
            <c:marker>
              <c:symbol val="diamond"/>
              <c:size val="8"/>
              <c:spPr>
                <a:solidFill>
                  <a:srgbClr val="FF0000"/>
                </a:solidFill>
                <a:ln>
                  <a:solidFill>
                    <a:srgbClr val="FF0000"/>
                  </a:solidFill>
                </a:ln>
              </c:spPr>
            </c:marker>
            <c:bubble3D val="0"/>
          </c:dPt>
          <c:dPt>
            <c:idx val="137"/>
            <c:marker>
              <c:symbol val="diamond"/>
              <c:size val="8"/>
              <c:spPr>
                <a:solidFill>
                  <a:srgbClr val="FF0000"/>
                </a:solidFill>
                <a:ln>
                  <a:solidFill>
                    <a:srgbClr val="FF0000"/>
                  </a:solidFill>
                </a:ln>
              </c:spPr>
            </c:marker>
            <c:bubble3D val="0"/>
          </c:dPt>
          <c:dLbls>
            <c:delete val="1"/>
          </c:dLbls>
          <c:xVal>
            <c:numRef>
              <c:f>Sheet1!$A$2:$A$139</c:f>
              <c:numCache>
                <c:formatCode>General</c:formatCode>
                <c:ptCount val="138"/>
                <c:pt idx="0">
                  <c:v>15.565452496299326</c:v>
                </c:pt>
                <c:pt idx="1">
                  <c:v>8.304912983731894</c:v>
                </c:pt>
                <c:pt idx="2">
                  <c:v>6.6387871746541594</c:v>
                </c:pt>
                <c:pt idx="3">
                  <c:v>6.3551109571885478</c:v>
                </c:pt>
                <c:pt idx="4">
                  <c:v>6.3406390199401859</c:v>
                </c:pt>
                <c:pt idx="5">
                  <c:v>5.972487099314705</c:v>
                </c:pt>
                <c:pt idx="6">
                  <c:v>5.7833346357965105</c:v>
                </c:pt>
                <c:pt idx="7">
                  <c:v>5.2003116454727216</c:v>
                </c:pt>
                <c:pt idx="8">
                  <c:v>5.1764789690400654</c:v>
                </c:pt>
                <c:pt idx="9">
                  <c:v>5.0954972608150513</c:v>
                </c:pt>
                <c:pt idx="10">
                  <c:v>4.3847435116756817</c:v>
                </c:pt>
                <c:pt idx="11">
                  <c:v>4.0464238863269886</c:v>
                </c:pt>
                <c:pt idx="12">
                  <c:v>3.9565701168646328</c:v>
                </c:pt>
                <c:pt idx="13">
                  <c:v>3.7261408260850337</c:v>
                </c:pt>
                <c:pt idx="14">
                  <c:v>3.670345214997861</c:v>
                </c:pt>
                <c:pt idx="15">
                  <c:v>3.5938010304998325</c:v>
                </c:pt>
                <c:pt idx="16">
                  <c:v>3.4304982048534161</c:v>
                </c:pt>
                <c:pt idx="17">
                  <c:v>2.29855340823093</c:v>
                </c:pt>
                <c:pt idx="18">
                  <c:v>2.0371307297365249</c:v>
                </c:pt>
                <c:pt idx="19">
                  <c:v>1.6075908279520434</c:v>
                </c:pt>
                <c:pt idx="20">
                  <c:v>1.2817271429339083</c:v>
                </c:pt>
                <c:pt idx="21">
                  <c:v>0.66681920226248081</c:v>
                </c:pt>
                <c:pt idx="22">
                  <c:v>0.62969483596783116</c:v>
                </c:pt>
                <c:pt idx="23">
                  <c:v>0.57094743229644251</c:v>
                </c:pt>
                <c:pt idx="24">
                  <c:v>0.39481433386734377</c:v>
                </c:pt>
                <c:pt idx="25">
                  <c:v>-0.23842682937726956</c:v>
                </c:pt>
                <c:pt idx="26">
                  <c:v>-1.5869311483418524</c:v>
                </c:pt>
                <c:pt idx="27">
                  <c:v>-2.0726837080092153</c:v>
                </c:pt>
                <c:pt idx="28">
                  <c:v>-2.7175131647362738</c:v>
                </c:pt>
                <c:pt idx="29">
                  <c:v>-7.5713650277929645</c:v>
                </c:pt>
                <c:pt idx="30">
                  <c:v>-11.833705133611861</c:v>
                </c:pt>
                <c:pt idx="31">
                  <c:v>6.8277886675472965</c:v>
                </c:pt>
                <c:pt idx="32">
                  <c:v>6.395970427649333</c:v>
                </c:pt>
                <c:pt idx="33">
                  <c:v>5.9042769813347444</c:v>
                </c:pt>
                <c:pt idx="34">
                  <c:v>5.7411602332570588</c:v>
                </c:pt>
                <c:pt idx="35">
                  <c:v>5.5110209593323471</c:v>
                </c:pt>
                <c:pt idx="36">
                  <c:v>5.3993456287748991</c:v>
                </c:pt>
                <c:pt idx="37">
                  <c:v>5.1744658539699344</c:v>
                </c:pt>
                <c:pt idx="38">
                  <c:v>4.482428369038594</c:v>
                </c:pt>
                <c:pt idx="39">
                  <c:v>3.9406216084282963</c:v>
                </c:pt>
                <c:pt idx="40">
                  <c:v>2.9472904985710757</c:v>
                </c:pt>
                <c:pt idx="41">
                  <c:v>2.8438406543795258</c:v>
                </c:pt>
                <c:pt idx="42">
                  <c:v>2.712543839129522</c:v>
                </c:pt>
                <c:pt idx="43">
                  <c:v>2.5283002561448553</c:v>
                </c:pt>
                <c:pt idx="44">
                  <c:v>2.5241570183704432</c:v>
                </c:pt>
                <c:pt idx="45">
                  <c:v>2.1468543038042798</c:v>
                </c:pt>
                <c:pt idx="46">
                  <c:v>2.1300125584417184</c:v>
                </c:pt>
                <c:pt idx="47">
                  <c:v>2.0827996364780943</c:v>
                </c:pt>
                <c:pt idx="48">
                  <c:v>1.9677676296479096</c:v>
                </c:pt>
                <c:pt idx="49">
                  <c:v>0.59157152116370293</c:v>
                </c:pt>
                <c:pt idx="50">
                  <c:v>0.35932543008538875</c:v>
                </c:pt>
                <c:pt idx="51">
                  <c:v>2.8955655764753008</c:v>
                </c:pt>
                <c:pt idx="52">
                  <c:v>16.871184494940785</c:v>
                </c:pt>
                <c:pt idx="53">
                  <c:v>10.459560318826123</c:v>
                </c:pt>
                <c:pt idx="54">
                  <c:v>9.2631485790024453</c:v>
                </c:pt>
                <c:pt idx="55">
                  <c:v>9.2073971550681204</c:v>
                </c:pt>
                <c:pt idx="56">
                  <c:v>8.7581571832011207</c:v>
                </c:pt>
                <c:pt idx="57">
                  <c:v>7.1734961595113393</c:v>
                </c:pt>
                <c:pt idx="58">
                  <c:v>6.8287333337618161</c:v>
                </c:pt>
                <c:pt idx="59">
                  <c:v>6.7558898744701885</c:v>
                </c:pt>
                <c:pt idx="60">
                  <c:v>6.6081601703313897</c:v>
                </c:pt>
                <c:pt idx="61">
                  <c:v>4.4919888603037421</c:v>
                </c:pt>
                <c:pt idx="62">
                  <c:v>3.8890461969428913</c:v>
                </c:pt>
                <c:pt idx="63">
                  <c:v>3.7405392790477054</c:v>
                </c:pt>
                <c:pt idx="64">
                  <c:v>3.7348377699764401</c:v>
                </c:pt>
                <c:pt idx="65">
                  <c:v>3.643661469267423</c:v>
                </c:pt>
                <c:pt idx="66">
                  <c:v>3.530855900376173</c:v>
                </c:pt>
                <c:pt idx="67">
                  <c:v>3.3756478913473775</c:v>
                </c:pt>
                <c:pt idx="68">
                  <c:v>3.3323024322506223</c:v>
                </c:pt>
                <c:pt idx="69">
                  <c:v>3.2320892789700295</c:v>
                </c:pt>
                <c:pt idx="70">
                  <c:v>2.8975468656175063</c:v>
                </c:pt>
                <c:pt idx="71">
                  <c:v>2.663367245427406</c:v>
                </c:pt>
                <c:pt idx="72">
                  <c:v>2.6582323168423239</c:v>
                </c:pt>
                <c:pt idx="73">
                  <c:v>2.4200338987943826</c:v>
                </c:pt>
                <c:pt idx="74">
                  <c:v>1.9364730661630913</c:v>
                </c:pt>
                <c:pt idx="75">
                  <c:v>1.7492520014230961</c:v>
                </c:pt>
                <c:pt idx="76">
                  <c:v>1.4726174463291164</c:v>
                </c:pt>
                <c:pt idx="77">
                  <c:v>1.0563142986111052</c:v>
                </c:pt>
                <c:pt idx="78">
                  <c:v>0.90489281994375892</c:v>
                </c:pt>
                <c:pt idx="79">
                  <c:v>0.88217433506111442</c:v>
                </c:pt>
                <c:pt idx="80">
                  <c:v>0.85214679809673122</c:v>
                </c:pt>
                <c:pt idx="81">
                  <c:v>0.50378117572248415</c:v>
                </c:pt>
                <c:pt idx="82">
                  <c:v>0.45343949383843674</c:v>
                </c:pt>
                <c:pt idx="83">
                  <c:v>0.44335753910947906</c:v>
                </c:pt>
                <c:pt idx="84">
                  <c:v>0.35918901284597293</c:v>
                </c:pt>
                <c:pt idx="85">
                  <c:v>0.33858209763281133</c:v>
                </c:pt>
                <c:pt idx="86">
                  <c:v>0.2826380594201261</c:v>
                </c:pt>
                <c:pt idx="87">
                  <c:v>0.14777863391067791</c:v>
                </c:pt>
                <c:pt idx="88">
                  <c:v>7.7993245712415504E-2</c:v>
                </c:pt>
                <c:pt idx="89">
                  <c:v>-0.45422051241956751</c:v>
                </c:pt>
                <c:pt idx="90">
                  <c:v>-0.46423727364248712</c:v>
                </c:pt>
                <c:pt idx="91">
                  <c:v>-0.59376398402892772</c:v>
                </c:pt>
                <c:pt idx="92">
                  <c:v>-0.59465198226831273</c:v>
                </c:pt>
                <c:pt idx="93">
                  <c:v>-1.206421697576987</c:v>
                </c:pt>
                <c:pt idx="94">
                  <c:v>-1.8320929179350909</c:v>
                </c:pt>
                <c:pt idx="95">
                  <c:v>-3.0515873881518107</c:v>
                </c:pt>
                <c:pt idx="96">
                  <c:v>-3.0631851217884476</c:v>
                </c:pt>
                <c:pt idx="97">
                  <c:v>-3.2847253832263057</c:v>
                </c:pt>
                <c:pt idx="98">
                  <c:v>-9.9154647905237425</c:v>
                </c:pt>
                <c:pt idx="99">
                  <c:v>30.388551842763135</c:v>
                </c:pt>
                <c:pt idx="100">
                  <c:v>27.661032408775942</c:v>
                </c:pt>
                <c:pt idx="101">
                  <c:v>19.67591549129839</c:v>
                </c:pt>
                <c:pt idx="102">
                  <c:v>17.995378479727375</c:v>
                </c:pt>
                <c:pt idx="103">
                  <c:v>9.6210174941945841</c:v>
                </c:pt>
                <c:pt idx="104">
                  <c:v>7.5759117840443979</c:v>
                </c:pt>
                <c:pt idx="105">
                  <c:v>7.216638786200269</c:v>
                </c:pt>
                <c:pt idx="106">
                  <c:v>5.8985742275629143</c:v>
                </c:pt>
                <c:pt idx="107">
                  <c:v>3.9793090442372114</c:v>
                </c:pt>
                <c:pt idx="108">
                  <c:v>3.8571627953290388</c:v>
                </c:pt>
                <c:pt idx="109">
                  <c:v>3.4374131210423542</c:v>
                </c:pt>
                <c:pt idx="110">
                  <c:v>2.4607900781270287</c:v>
                </c:pt>
                <c:pt idx="111">
                  <c:v>1.8592468757346214</c:v>
                </c:pt>
                <c:pt idx="112">
                  <c:v>1.8185116610427987</c:v>
                </c:pt>
                <c:pt idx="113">
                  <c:v>1.7777188373221176</c:v>
                </c:pt>
                <c:pt idx="114">
                  <c:v>1.4426797019148396</c:v>
                </c:pt>
                <c:pt idx="115">
                  <c:v>1.3749692655030898</c:v>
                </c:pt>
                <c:pt idx="116">
                  <c:v>1.2151593106697001</c:v>
                </c:pt>
                <c:pt idx="117">
                  <c:v>1.2108064524896545</c:v>
                </c:pt>
                <c:pt idx="118">
                  <c:v>1.0730213857348625</c:v>
                </c:pt>
                <c:pt idx="119">
                  <c:v>0.9935168430819985</c:v>
                </c:pt>
                <c:pt idx="120">
                  <c:v>0.83920935441578193</c:v>
                </c:pt>
                <c:pt idx="121">
                  <c:v>0.80665144694734847</c:v>
                </c:pt>
                <c:pt idx="122">
                  <c:v>0.75649816342239218</c:v>
                </c:pt>
                <c:pt idx="123">
                  <c:v>0.72930854751066532</c:v>
                </c:pt>
                <c:pt idx="124">
                  <c:v>0.58990655479472798</c:v>
                </c:pt>
                <c:pt idx="125">
                  <c:v>0.57574056792887296</c:v>
                </c:pt>
                <c:pt idx="126">
                  <c:v>0.55556374658447538</c:v>
                </c:pt>
                <c:pt idx="127">
                  <c:v>0.49176807991534455</c:v>
                </c:pt>
                <c:pt idx="128">
                  <c:v>0.38394477064497279</c:v>
                </c:pt>
                <c:pt idx="129">
                  <c:v>0.35440447891782467</c:v>
                </c:pt>
                <c:pt idx="130">
                  <c:v>0.30607896666433598</c:v>
                </c:pt>
                <c:pt idx="131">
                  <c:v>0.21138409185794682</c:v>
                </c:pt>
                <c:pt idx="132">
                  <c:v>-4.2093777080576267E-2</c:v>
                </c:pt>
                <c:pt idx="133">
                  <c:v>-1.2942417732389577</c:v>
                </c:pt>
                <c:pt idx="134">
                  <c:v>-1.8248341568511517</c:v>
                </c:pt>
                <c:pt idx="135">
                  <c:v>-3.0752902534817439</c:v>
                </c:pt>
                <c:pt idx="136">
                  <c:v>-7.1343605781485797</c:v>
                </c:pt>
                <c:pt idx="137">
                  <c:v>1.1419139191122585</c:v>
                </c:pt>
              </c:numCache>
            </c:numRef>
          </c:xVal>
          <c:yVal>
            <c:numRef>
              <c:f>Sheet1!$B$2:$B$139</c:f>
              <c:numCache>
                <c:formatCode>General</c:formatCode>
                <c:ptCount val="138"/>
                <c:pt idx="0">
                  <c:v>5</c:v>
                </c:pt>
                <c:pt idx="1">
                  <c:v>5</c:v>
                </c:pt>
                <c:pt idx="2">
                  <c:v>5</c:v>
                </c:pt>
                <c:pt idx="3">
                  <c:v>5</c:v>
                </c:pt>
                <c:pt idx="4">
                  <c:v>5</c:v>
                </c:pt>
                <c:pt idx="5">
                  <c:v>5</c:v>
                </c:pt>
                <c:pt idx="6">
                  <c:v>5</c:v>
                </c:pt>
                <c:pt idx="7">
                  <c:v>5</c:v>
                </c:pt>
                <c:pt idx="8">
                  <c:v>5</c:v>
                </c:pt>
                <c:pt idx="9">
                  <c:v>5</c:v>
                </c:pt>
                <c:pt idx="10">
                  <c:v>5</c:v>
                </c:pt>
                <c:pt idx="11">
                  <c:v>5</c:v>
                </c:pt>
                <c:pt idx="12">
                  <c:v>5</c:v>
                </c:pt>
                <c:pt idx="13">
                  <c:v>5</c:v>
                </c:pt>
                <c:pt idx="14">
                  <c:v>5</c:v>
                </c:pt>
                <c:pt idx="15">
                  <c:v>5</c:v>
                </c:pt>
                <c:pt idx="16">
                  <c:v>5</c:v>
                </c:pt>
                <c:pt idx="17">
                  <c:v>5</c:v>
                </c:pt>
                <c:pt idx="18">
                  <c:v>5</c:v>
                </c:pt>
                <c:pt idx="19">
                  <c:v>5</c:v>
                </c:pt>
                <c:pt idx="20">
                  <c:v>5</c:v>
                </c:pt>
                <c:pt idx="21">
                  <c:v>5</c:v>
                </c:pt>
                <c:pt idx="22">
                  <c:v>5</c:v>
                </c:pt>
                <c:pt idx="23">
                  <c:v>5</c:v>
                </c:pt>
                <c:pt idx="24">
                  <c:v>5</c:v>
                </c:pt>
                <c:pt idx="25">
                  <c:v>5</c:v>
                </c:pt>
                <c:pt idx="26">
                  <c:v>5</c:v>
                </c:pt>
                <c:pt idx="27">
                  <c:v>5</c:v>
                </c:pt>
                <c:pt idx="28">
                  <c:v>5</c:v>
                </c:pt>
                <c:pt idx="29">
                  <c:v>5</c:v>
                </c:pt>
                <c:pt idx="30">
                  <c:v>5</c:v>
                </c:pt>
                <c:pt idx="31">
                  <c:v>4</c:v>
                </c:pt>
                <c:pt idx="32">
                  <c:v>4</c:v>
                </c:pt>
                <c:pt idx="33">
                  <c:v>4</c:v>
                </c:pt>
                <c:pt idx="34">
                  <c:v>4</c:v>
                </c:pt>
                <c:pt idx="35">
                  <c:v>4</c:v>
                </c:pt>
                <c:pt idx="36">
                  <c:v>4</c:v>
                </c:pt>
                <c:pt idx="37">
                  <c:v>4</c:v>
                </c:pt>
                <c:pt idx="38">
                  <c:v>4</c:v>
                </c:pt>
                <c:pt idx="39">
                  <c:v>4</c:v>
                </c:pt>
                <c:pt idx="40">
                  <c:v>4</c:v>
                </c:pt>
                <c:pt idx="41">
                  <c:v>4</c:v>
                </c:pt>
                <c:pt idx="42">
                  <c:v>4</c:v>
                </c:pt>
                <c:pt idx="43">
                  <c:v>4</c:v>
                </c:pt>
                <c:pt idx="44">
                  <c:v>4</c:v>
                </c:pt>
                <c:pt idx="45">
                  <c:v>4</c:v>
                </c:pt>
                <c:pt idx="46">
                  <c:v>4</c:v>
                </c:pt>
                <c:pt idx="47">
                  <c:v>4</c:v>
                </c:pt>
                <c:pt idx="48">
                  <c:v>4</c:v>
                </c:pt>
                <c:pt idx="49">
                  <c:v>4</c:v>
                </c:pt>
                <c:pt idx="50">
                  <c:v>4</c:v>
                </c:pt>
                <c:pt idx="51">
                  <c:v>4</c:v>
                </c:pt>
                <c:pt idx="52">
                  <c:v>3</c:v>
                </c:pt>
                <c:pt idx="53">
                  <c:v>3</c:v>
                </c:pt>
                <c:pt idx="54">
                  <c:v>3</c:v>
                </c:pt>
                <c:pt idx="55">
                  <c:v>3</c:v>
                </c:pt>
                <c:pt idx="56">
                  <c:v>3</c:v>
                </c:pt>
                <c:pt idx="57">
                  <c:v>3</c:v>
                </c:pt>
                <c:pt idx="58">
                  <c:v>3</c:v>
                </c:pt>
                <c:pt idx="59">
                  <c:v>3</c:v>
                </c:pt>
                <c:pt idx="60">
                  <c:v>3</c:v>
                </c:pt>
                <c:pt idx="61">
                  <c:v>3</c:v>
                </c:pt>
                <c:pt idx="62">
                  <c:v>3</c:v>
                </c:pt>
                <c:pt idx="63">
                  <c:v>3</c:v>
                </c:pt>
                <c:pt idx="64">
                  <c:v>3</c:v>
                </c:pt>
                <c:pt idx="65">
                  <c:v>3</c:v>
                </c:pt>
                <c:pt idx="66">
                  <c:v>3</c:v>
                </c:pt>
                <c:pt idx="67">
                  <c:v>3</c:v>
                </c:pt>
                <c:pt idx="68">
                  <c:v>3</c:v>
                </c:pt>
                <c:pt idx="69">
                  <c:v>3</c:v>
                </c:pt>
                <c:pt idx="70">
                  <c:v>3</c:v>
                </c:pt>
                <c:pt idx="71">
                  <c:v>3</c:v>
                </c:pt>
                <c:pt idx="72">
                  <c:v>3</c:v>
                </c:pt>
                <c:pt idx="73">
                  <c:v>3</c:v>
                </c:pt>
                <c:pt idx="74">
                  <c:v>3</c:v>
                </c:pt>
                <c:pt idx="75">
                  <c:v>3</c:v>
                </c:pt>
                <c:pt idx="76">
                  <c:v>3</c:v>
                </c:pt>
                <c:pt idx="77">
                  <c:v>3</c:v>
                </c:pt>
                <c:pt idx="78">
                  <c:v>3</c:v>
                </c:pt>
                <c:pt idx="79">
                  <c:v>3</c:v>
                </c:pt>
                <c:pt idx="80">
                  <c:v>3</c:v>
                </c:pt>
                <c:pt idx="81">
                  <c:v>3</c:v>
                </c:pt>
                <c:pt idx="82">
                  <c:v>3</c:v>
                </c:pt>
                <c:pt idx="83">
                  <c:v>3</c:v>
                </c:pt>
                <c:pt idx="84">
                  <c:v>3</c:v>
                </c:pt>
                <c:pt idx="85">
                  <c:v>3</c:v>
                </c:pt>
                <c:pt idx="86">
                  <c:v>3</c:v>
                </c:pt>
                <c:pt idx="87">
                  <c:v>3</c:v>
                </c:pt>
                <c:pt idx="88">
                  <c:v>3</c:v>
                </c:pt>
                <c:pt idx="89">
                  <c:v>3</c:v>
                </c:pt>
                <c:pt idx="90">
                  <c:v>3</c:v>
                </c:pt>
                <c:pt idx="91">
                  <c:v>3</c:v>
                </c:pt>
                <c:pt idx="92">
                  <c:v>3</c:v>
                </c:pt>
                <c:pt idx="93">
                  <c:v>3</c:v>
                </c:pt>
                <c:pt idx="94">
                  <c:v>3</c:v>
                </c:pt>
                <c:pt idx="95">
                  <c:v>3</c:v>
                </c:pt>
                <c:pt idx="96">
                  <c:v>3</c:v>
                </c:pt>
                <c:pt idx="97">
                  <c:v>3</c:v>
                </c:pt>
                <c:pt idx="98">
                  <c:v>3</c:v>
                </c:pt>
                <c:pt idx="99">
                  <c:v>2</c:v>
                </c:pt>
                <c:pt idx="100">
                  <c:v>2</c:v>
                </c:pt>
                <c:pt idx="101">
                  <c:v>2</c:v>
                </c:pt>
                <c:pt idx="102">
                  <c:v>2</c:v>
                </c:pt>
                <c:pt idx="103">
                  <c:v>2</c:v>
                </c:pt>
                <c:pt idx="104">
                  <c:v>2</c:v>
                </c:pt>
                <c:pt idx="105">
                  <c:v>2</c:v>
                </c:pt>
                <c:pt idx="106">
                  <c:v>2</c:v>
                </c:pt>
                <c:pt idx="107">
                  <c:v>2</c:v>
                </c:pt>
                <c:pt idx="108">
                  <c:v>2</c:v>
                </c:pt>
                <c:pt idx="109">
                  <c:v>2</c:v>
                </c:pt>
                <c:pt idx="110">
                  <c:v>2</c:v>
                </c:pt>
                <c:pt idx="111">
                  <c:v>2</c:v>
                </c:pt>
                <c:pt idx="112">
                  <c:v>2</c:v>
                </c:pt>
                <c:pt idx="113">
                  <c:v>2</c:v>
                </c:pt>
                <c:pt idx="114">
                  <c:v>2</c:v>
                </c:pt>
                <c:pt idx="115">
                  <c:v>2</c:v>
                </c:pt>
                <c:pt idx="116">
                  <c:v>2</c:v>
                </c:pt>
                <c:pt idx="117">
                  <c:v>2</c:v>
                </c:pt>
                <c:pt idx="118">
                  <c:v>2</c:v>
                </c:pt>
                <c:pt idx="119">
                  <c:v>2</c:v>
                </c:pt>
                <c:pt idx="120">
                  <c:v>2</c:v>
                </c:pt>
                <c:pt idx="121">
                  <c:v>2</c:v>
                </c:pt>
                <c:pt idx="122">
                  <c:v>2</c:v>
                </c:pt>
                <c:pt idx="123">
                  <c:v>2</c:v>
                </c:pt>
                <c:pt idx="124">
                  <c:v>2</c:v>
                </c:pt>
                <c:pt idx="125">
                  <c:v>2</c:v>
                </c:pt>
                <c:pt idx="126">
                  <c:v>2</c:v>
                </c:pt>
                <c:pt idx="127">
                  <c:v>2</c:v>
                </c:pt>
                <c:pt idx="128">
                  <c:v>2</c:v>
                </c:pt>
                <c:pt idx="129">
                  <c:v>2</c:v>
                </c:pt>
                <c:pt idx="130">
                  <c:v>2</c:v>
                </c:pt>
                <c:pt idx="131">
                  <c:v>2</c:v>
                </c:pt>
                <c:pt idx="132">
                  <c:v>2</c:v>
                </c:pt>
                <c:pt idx="133">
                  <c:v>2</c:v>
                </c:pt>
                <c:pt idx="134">
                  <c:v>2</c:v>
                </c:pt>
                <c:pt idx="135">
                  <c:v>2</c:v>
                </c:pt>
                <c:pt idx="136">
                  <c:v>2</c:v>
                </c:pt>
                <c:pt idx="137">
                  <c:v>2</c:v>
                </c:pt>
              </c:numCache>
            </c:numRef>
          </c:yVal>
          <c:smooth val="0"/>
        </c:ser>
        <c:dLbls>
          <c:showLegendKey val="0"/>
          <c:showVal val="1"/>
          <c:showCatName val="0"/>
          <c:showSerName val="0"/>
          <c:showPercent val="0"/>
          <c:showBubbleSize val="0"/>
        </c:dLbls>
        <c:axId val="32832512"/>
        <c:axId val="32900224"/>
      </c:scatterChart>
      <c:valAx>
        <c:axId val="32832512"/>
        <c:scaling>
          <c:orientation val="minMax"/>
        </c:scaling>
        <c:delete val="0"/>
        <c:axPos val="b"/>
        <c:title>
          <c:tx>
            <c:rich>
              <a:bodyPr/>
              <a:lstStyle/>
              <a:p>
                <a:pPr>
                  <a:defRPr/>
                </a:pPr>
                <a:r>
                  <a:rPr lang="en-US"/>
                  <a:t>Average Annual Percentage Change</a:t>
                </a:r>
              </a:p>
            </c:rich>
          </c:tx>
          <c:layout/>
          <c:overlay val="0"/>
        </c:title>
        <c:numFmt formatCode="General" sourceLinked="1"/>
        <c:majorTickMark val="out"/>
        <c:minorTickMark val="none"/>
        <c:tickLblPos val="nextTo"/>
        <c:crossAx val="32900224"/>
        <c:crosses val="autoZero"/>
        <c:crossBetween val="midCat"/>
      </c:valAx>
      <c:valAx>
        <c:axId val="32900224"/>
        <c:scaling>
          <c:orientation val="minMax"/>
          <c:max val="6"/>
          <c:min val="1"/>
        </c:scaling>
        <c:delete val="0"/>
        <c:axPos val="l"/>
        <c:majorGridlines/>
        <c:numFmt formatCode="General" sourceLinked="1"/>
        <c:majorTickMark val="out"/>
        <c:minorTickMark val="none"/>
        <c:tickLblPos val="none"/>
        <c:crossAx val="32832512"/>
        <c:crosses val="autoZero"/>
        <c:crossBetween val="midCat"/>
        <c:majorUnit val="1"/>
      </c:valAx>
    </c:plotArea>
    <c:plotVisOnly val="1"/>
    <c:dispBlanksAs val="gap"/>
    <c:showDLblsOverMax val="0"/>
  </c:chart>
  <c:spPr>
    <a:ln>
      <a:noFill/>
    </a:ln>
  </c:spPr>
  <c:txPr>
    <a:bodyPr/>
    <a:lstStyle/>
    <a:p>
      <a:pPr>
        <a:defRPr sz="1600"/>
      </a:pPr>
      <a:endParaRPr lang="en-US"/>
    </a:p>
  </c:txPr>
  <c:externalData r:id="rId1">
    <c:autoUpdate val="0"/>
  </c:externalData>
  <c:userShapes r:id="rId2"/>
</c:chartSpace>
</file>

<file path=ppt/charts/chart20.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11046090829555398"/>
          <c:y val="3.9087307482791073E-2"/>
          <c:w val="0.85822450224025026"/>
          <c:h val="0.83096766206111028"/>
        </c:manualLayout>
      </c:layout>
      <c:lineChart>
        <c:grouping val="standard"/>
        <c:varyColors val="0"/>
        <c:ser>
          <c:idx val="3"/>
          <c:order val="0"/>
          <c:tx>
            <c:strRef>
              <c:f>Sheet1!$B$1</c:f>
              <c:strCache>
                <c:ptCount val="1"/>
                <c:pt idx="0">
                  <c:v>Series 1</c:v>
                </c:pt>
              </c:strCache>
            </c:strRef>
          </c:tx>
          <c:spPr>
            <a:ln w="25400">
              <a:solidFill>
                <a:sysClr val="windowText" lastClr="000000"/>
              </a:solidFill>
            </a:ln>
          </c:spPr>
          <c:marker>
            <c:symbol val="circle"/>
            <c:size val="7"/>
            <c:spPr>
              <a:solidFill>
                <a:sysClr val="windowText" lastClr="000000"/>
              </a:solidFill>
              <a:ln>
                <a:noFill/>
              </a:ln>
            </c:spPr>
          </c:marker>
          <c:cat>
            <c:numRef>
              <c:f>Sheet1!$A$2:$A$6</c:f>
              <c:numCache>
                <c:formatCode>General</c:formatCode>
                <c:ptCount val="5"/>
                <c:pt idx="0">
                  <c:v>2007</c:v>
                </c:pt>
                <c:pt idx="1">
                  <c:v>2008</c:v>
                </c:pt>
                <c:pt idx="2">
                  <c:v>2009</c:v>
                </c:pt>
                <c:pt idx="3">
                  <c:v>2010</c:v>
                </c:pt>
                <c:pt idx="4">
                  <c:v>2011</c:v>
                </c:pt>
              </c:numCache>
            </c:numRef>
          </c:cat>
          <c:val>
            <c:numRef>
              <c:f>Sheet1!$B$2:$B$6</c:f>
              <c:numCache>
                <c:formatCode>General</c:formatCode>
                <c:ptCount val="5"/>
                <c:pt idx="0">
                  <c:v>621.79999999999995</c:v>
                </c:pt>
                <c:pt idx="1">
                  <c:v>684</c:v>
                </c:pt>
                <c:pt idx="2">
                  <c:v>663.3</c:v>
                </c:pt>
                <c:pt idx="3">
                  <c:v>655.29999999999995</c:v>
                </c:pt>
                <c:pt idx="4">
                  <c:v>697.5</c:v>
                </c:pt>
              </c:numCache>
            </c:numRef>
          </c:val>
          <c:smooth val="0"/>
        </c:ser>
        <c:dLbls>
          <c:showLegendKey val="0"/>
          <c:showVal val="0"/>
          <c:showCatName val="0"/>
          <c:showSerName val="0"/>
          <c:showPercent val="0"/>
          <c:showBubbleSize val="0"/>
        </c:dLbls>
        <c:marker val="1"/>
        <c:smooth val="0"/>
        <c:axId val="192120320"/>
        <c:axId val="192122240"/>
      </c:lineChart>
      <c:catAx>
        <c:axId val="192120320"/>
        <c:scaling>
          <c:orientation val="minMax"/>
        </c:scaling>
        <c:delete val="0"/>
        <c:axPos val="b"/>
        <c:numFmt formatCode="General" sourceLinked="1"/>
        <c:majorTickMark val="out"/>
        <c:minorTickMark val="none"/>
        <c:tickLblPos val="nextTo"/>
        <c:txPr>
          <a:bodyPr rot="0"/>
          <a:lstStyle/>
          <a:p>
            <a:pPr>
              <a:defRPr sz="1600" b="0" baseline="0">
                <a:latin typeface="Calibri" panose="020F0502020204030204" pitchFamily="34" charset="0"/>
              </a:defRPr>
            </a:pPr>
            <a:endParaRPr lang="en-US"/>
          </a:p>
        </c:txPr>
        <c:crossAx val="192122240"/>
        <c:crosses val="autoZero"/>
        <c:auto val="1"/>
        <c:lblAlgn val="ctr"/>
        <c:lblOffset val="100"/>
        <c:noMultiLvlLbl val="0"/>
      </c:catAx>
      <c:valAx>
        <c:axId val="192122240"/>
        <c:scaling>
          <c:orientation val="minMax"/>
          <c:max val="1000"/>
          <c:min val="500"/>
        </c:scaling>
        <c:delete val="0"/>
        <c:axPos val="l"/>
        <c:majorGridlines/>
        <c:title>
          <c:tx>
            <c:rich>
              <a:bodyPr rot="-5400000" vert="horz"/>
              <a:lstStyle/>
              <a:p>
                <a:pPr>
                  <a:defRPr sz="1600" baseline="0">
                    <a:latin typeface="Calibri" panose="020F0502020204030204" pitchFamily="34" charset="0"/>
                  </a:defRPr>
                </a:pPr>
                <a:r>
                  <a:rPr lang="en-US" dirty="0" smtClean="0"/>
                  <a:t>Visits per 100,000 Population</a:t>
                </a:r>
                <a:endParaRPr lang="en-US" dirty="0"/>
              </a:p>
            </c:rich>
          </c:tx>
          <c:layout>
            <c:manualLayout>
              <c:xMode val="edge"/>
              <c:yMode val="edge"/>
              <c:x val="0"/>
              <c:y val="9.287769949808905E-2"/>
            </c:manualLayout>
          </c:layout>
          <c:overlay val="0"/>
        </c:title>
        <c:numFmt formatCode="#,##0" sourceLinked="0"/>
        <c:majorTickMark val="out"/>
        <c:minorTickMark val="none"/>
        <c:tickLblPos val="nextTo"/>
        <c:txPr>
          <a:bodyPr/>
          <a:lstStyle/>
          <a:p>
            <a:pPr>
              <a:defRPr sz="1600" b="0" baseline="0">
                <a:latin typeface="Calibri" panose="020F0502020204030204" pitchFamily="34" charset="0"/>
              </a:defRPr>
            </a:pPr>
            <a:endParaRPr lang="en-US"/>
          </a:p>
        </c:txPr>
        <c:crossAx val="192120320"/>
        <c:crosses val="autoZero"/>
        <c:crossBetween val="between"/>
        <c:majorUnit val="100"/>
      </c:valAx>
    </c:plotArea>
    <c:plotVisOnly val="1"/>
    <c:dispBlanksAs val="gap"/>
    <c:showDLblsOverMax val="0"/>
  </c:chart>
  <c:spPr>
    <a:ln>
      <a:noFill/>
    </a:ln>
  </c:spPr>
  <c:externalData r:id="rId2">
    <c:autoUpdate val="0"/>
  </c:externalData>
</c:chartSpace>
</file>

<file path=ppt/charts/chart2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0.24009064839117336"/>
          <c:y val="0.12079007485175464"/>
          <c:w val="0.72859482842422474"/>
          <c:h val="0.72431248177311169"/>
        </c:manualLayout>
      </c:layout>
      <c:lineChart>
        <c:grouping val="standard"/>
        <c:varyColors val="0"/>
        <c:ser>
          <c:idx val="3"/>
          <c:order val="0"/>
          <c:tx>
            <c:strRef>
              <c:f>Sheet1!$B$1</c:f>
              <c:strCache>
                <c:ptCount val="1"/>
                <c:pt idx="0">
                  <c:v>4-6</c:v>
                </c:pt>
              </c:strCache>
            </c:strRef>
          </c:tx>
          <c:spPr>
            <a:ln w="25400">
              <a:solidFill>
                <a:sysClr val="windowText" lastClr="000000"/>
              </a:solidFill>
            </a:ln>
          </c:spPr>
          <c:marker>
            <c:symbol val="circle"/>
            <c:size val="7"/>
            <c:spPr>
              <a:solidFill>
                <a:sysClr val="windowText" lastClr="000000"/>
              </a:solidFill>
              <a:ln>
                <a:noFill/>
              </a:ln>
            </c:spPr>
          </c:marker>
          <c:cat>
            <c:numRef>
              <c:f>Sheet1!$A$2:$A$5</c:f>
              <c:numCache>
                <c:formatCode>General</c:formatCode>
                <c:ptCount val="4"/>
                <c:pt idx="0">
                  <c:v>2008</c:v>
                </c:pt>
                <c:pt idx="1">
                  <c:v>2009</c:v>
                </c:pt>
                <c:pt idx="2">
                  <c:v>2010</c:v>
                </c:pt>
                <c:pt idx="3">
                  <c:v>2011</c:v>
                </c:pt>
              </c:numCache>
            </c:numRef>
          </c:cat>
          <c:val>
            <c:numRef>
              <c:f>Sheet1!$B$2:$B$5</c:f>
              <c:numCache>
                <c:formatCode>General</c:formatCode>
                <c:ptCount val="4"/>
                <c:pt idx="0">
                  <c:v>1432.9</c:v>
                </c:pt>
                <c:pt idx="1">
                  <c:v>1517</c:v>
                </c:pt>
                <c:pt idx="2">
                  <c:v>1465.2</c:v>
                </c:pt>
                <c:pt idx="3">
                  <c:v>1545</c:v>
                </c:pt>
              </c:numCache>
            </c:numRef>
          </c:val>
          <c:smooth val="0"/>
        </c:ser>
        <c:ser>
          <c:idx val="0"/>
          <c:order val="1"/>
          <c:tx>
            <c:strRef>
              <c:f>Sheet1!$C$1</c:f>
              <c:strCache>
                <c:ptCount val="1"/>
                <c:pt idx="0">
                  <c:v>5-9</c:v>
                </c:pt>
              </c:strCache>
            </c:strRef>
          </c:tx>
          <c:spPr>
            <a:ln w="25400">
              <a:solidFill>
                <a:srgbClr val="0072C6"/>
              </a:solidFill>
            </a:ln>
          </c:spPr>
          <c:marker>
            <c:symbol val="square"/>
            <c:size val="7"/>
            <c:spPr>
              <a:solidFill>
                <a:srgbClr val="0072C6"/>
              </a:solidFill>
              <a:ln>
                <a:noFill/>
              </a:ln>
            </c:spPr>
          </c:marker>
          <c:cat>
            <c:numRef>
              <c:f>Sheet1!$A$2:$A$5</c:f>
              <c:numCache>
                <c:formatCode>General</c:formatCode>
                <c:ptCount val="4"/>
                <c:pt idx="0">
                  <c:v>2008</c:v>
                </c:pt>
                <c:pt idx="1">
                  <c:v>2009</c:v>
                </c:pt>
                <c:pt idx="2">
                  <c:v>2010</c:v>
                </c:pt>
                <c:pt idx="3">
                  <c:v>2011</c:v>
                </c:pt>
              </c:numCache>
            </c:numRef>
          </c:cat>
          <c:val>
            <c:numRef>
              <c:f>Sheet1!$C$2:$C$5</c:f>
              <c:numCache>
                <c:formatCode>General</c:formatCode>
                <c:ptCount val="4"/>
                <c:pt idx="0">
                  <c:v>978.4</c:v>
                </c:pt>
                <c:pt idx="1">
                  <c:v>1135.5999999999999</c:v>
                </c:pt>
                <c:pt idx="2">
                  <c:v>1050.0999999999999</c:v>
                </c:pt>
                <c:pt idx="3">
                  <c:v>1096.9000000000001</c:v>
                </c:pt>
              </c:numCache>
            </c:numRef>
          </c:val>
          <c:smooth val="0"/>
        </c:ser>
        <c:ser>
          <c:idx val="2"/>
          <c:order val="2"/>
          <c:tx>
            <c:strRef>
              <c:f>Sheet1!$D$1</c:f>
              <c:strCache>
                <c:ptCount val="1"/>
                <c:pt idx="0">
                  <c:v>10-14</c:v>
                </c:pt>
              </c:strCache>
            </c:strRef>
          </c:tx>
          <c:spPr>
            <a:ln w="25400">
              <a:solidFill>
                <a:srgbClr val="AABA0A"/>
              </a:solidFill>
            </a:ln>
          </c:spPr>
          <c:marker>
            <c:symbol val="triangle"/>
            <c:size val="9"/>
            <c:spPr>
              <a:solidFill>
                <a:srgbClr val="AABA0A"/>
              </a:solidFill>
              <a:ln>
                <a:noFill/>
              </a:ln>
            </c:spPr>
          </c:marker>
          <c:cat>
            <c:numRef>
              <c:f>Sheet1!$A$2:$A$5</c:f>
              <c:numCache>
                <c:formatCode>General</c:formatCode>
                <c:ptCount val="4"/>
                <c:pt idx="0">
                  <c:v>2008</c:v>
                </c:pt>
                <c:pt idx="1">
                  <c:v>2009</c:v>
                </c:pt>
                <c:pt idx="2">
                  <c:v>2010</c:v>
                </c:pt>
                <c:pt idx="3">
                  <c:v>2011</c:v>
                </c:pt>
              </c:numCache>
            </c:numRef>
          </c:cat>
          <c:val>
            <c:numRef>
              <c:f>Sheet1!$D$2:$D$5</c:f>
              <c:numCache>
                <c:formatCode>General</c:formatCode>
                <c:ptCount val="4"/>
                <c:pt idx="0">
                  <c:v>609.70000000000005</c:v>
                </c:pt>
                <c:pt idx="1">
                  <c:v>726.2</c:v>
                </c:pt>
                <c:pt idx="2">
                  <c:v>681.4</c:v>
                </c:pt>
                <c:pt idx="3">
                  <c:v>698.7</c:v>
                </c:pt>
              </c:numCache>
            </c:numRef>
          </c:val>
          <c:smooth val="0"/>
        </c:ser>
        <c:ser>
          <c:idx val="1"/>
          <c:order val="3"/>
          <c:tx>
            <c:strRef>
              <c:f>Sheet1!$E$1</c:f>
              <c:strCache>
                <c:ptCount val="1"/>
                <c:pt idx="0">
                  <c:v>15-17</c:v>
                </c:pt>
              </c:strCache>
            </c:strRef>
          </c:tx>
          <c:spPr>
            <a:ln w="34925">
              <a:solidFill>
                <a:srgbClr val="7BA8DF"/>
              </a:solidFill>
            </a:ln>
          </c:spPr>
          <c:marker>
            <c:symbol val="diamond"/>
            <c:size val="9"/>
            <c:spPr>
              <a:solidFill>
                <a:srgbClr val="7BA8DF"/>
              </a:solidFill>
              <a:ln>
                <a:noFill/>
              </a:ln>
            </c:spPr>
          </c:marker>
          <c:cat>
            <c:numRef>
              <c:f>Sheet1!$A$2:$A$5</c:f>
              <c:numCache>
                <c:formatCode>General</c:formatCode>
                <c:ptCount val="4"/>
                <c:pt idx="0">
                  <c:v>2008</c:v>
                </c:pt>
                <c:pt idx="1">
                  <c:v>2009</c:v>
                </c:pt>
                <c:pt idx="2">
                  <c:v>2010</c:v>
                </c:pt>
                <c:pt idx="3">
                  <c:v>2011</c:v>
                </c:pt>
              </c:numCache>
            </c:numRef>
          </c:cat>
          <c:val>
            <c:numRef>
              <c:f>Sheet1!$E$2:$E$5</c:f>
              <c:numCache>
                <c:formatCode>General</c:formatCode>
                <c:ptCount val="4"/>
                <c:pt idx="0">
                  <c:v>496.8</c:v>
                </c:pt>
                <c:pt idx="1">
                  <c:v>555.9</c:v>
                </c:pt>
                <c:pt idx="2">
                  <c:v>497.7</c:v>
                </c:pt>
                <c:pt idx="3">
                  <c:v>472.9</c:v>
                </c:pt>
              </c:numCache>
            </c:numRef>
          </c:val>
          <c:smooth val="0"/>
        </c:ser>
        <c:dLbls>
          <c:showLegendKey val="0"/>
          <c:showVal val="0"/>
          <c:showCatName val="0"/>
          <c:showSerName val="0"/>
          <c:showPercent val="0"/>
          <c:showBubbleSize val="0"/>
        </c:dLbls>
        <c:marker val="1"/>
        <c:smooth val="0"/>
        <c:axId val="194554496"/>
        <c:axId val="194560768"/>
      </c:lineChart>
      <c:catAx>
        <c:axId val="194554496"/>
        <c:scaling>
          <c:orientation val="minMax"/>
        </c:scaling>
        <c:delete val="0"/>
        <c:axPos val="b"/>
        <c:numFmt formatCode="General" sourceLinked="1"/>
        <c:majorTickMark val="out"/>
        <c:minorTickMark val="none"/>
        <c:tickLblPos val="nextTo"/>
        <c:txPr>
          <a:bodyPr rot="0"/>
          <a:lstStyle/>
          <a:p>
            <a:pPr>
              <a:defRPr sz="1600" b="0" baseline="0">
                <a:latin typeface="Calibri" panose="020F0502020204030204" pitchFamily="34" charset="0"/>
              </a:defRPr>
            </a:pPr>
            <a:endParaRPr lang="en-US"/>
          </a:p>
        </c:txPr>
        <c:crossAx val="194560768"/>
        <c:crosses val="autoZero"/>
        <c:auto val="1"/>
        <c:lblAlgn val="ctr"/>
        <c:lblOffset val="100"/>
        <c:noMultiLvlLbl val="0"/>
      </c:catAx>
      <c:valAx>
        <c:axId val="194560768"/>
        <c:scaling>
          <c:orientation val="minMax"/>
          <c:max val="2000"/>
          <c:min val="0"/>
        </c:scaling>
        <c:delete val="0"/>
        <c:axPos val="l"/>
        <c:majorGridlines/>
        <c:title>
          <c:tx>
            <c:rich>
              <a:bodyPr rot="-5400000" vert="horz"/>
              <a:lstStyle/>
              <a:p>
                <a:pPr>
                  <a:defRPr sz="1600" baseline="0">
                    <a:latin typeface="Calibri" panose="020F0502020204030204" pitchFamily="34" charset="0"/>
                  </a:defRPr>
                </a:pPr>
                <a:r>
                  <a:rPr lang="en-US" dirty="0" smtClean="0"/>
                  <a:t>Visits</a:t>
                </a:r>
                <a:r>
                  <a:rPr lang="en-US" baseline="0" dirty="0" smtClean="0"/>
                  <a:t> per 100,000 Population</a:t>
                </a:r>
                <a:endParaRPr lang="en-US" dirty="0"/>
              </a:p>
            </c:rich>
          </c:tx>
          <c:layout>
            <c:manualLayout>
              <c:xMode val="edge"/>
              <c:yMode val="edge"/>
              <c:x val="0"/>
              <c:y val="0.18377977058423253"/>
            </c:manualLayout>
          </c:layout>
          <c:overlay val="0"/>
        </c:title>
        <c:numFmt formatCode="#,##0" sourceLinked="0"/>
        <c:majorTickMark val="out"/>
        <c:minorTickMark val="none"/>
        <c:tickLblPos val="nextTo"/>
        <c:txPr>
          <a:bodyPr/>
          <a:lstStyle/>
          <a:p>
            <a:pPr>
              <a:defRPr sz="1600" b="0" baseline="0">
                <a:latin typeface="Calibri" panose="020F0502020204030204" pitchFamily="34" charset="0"/>
              </a:defRPr>
            </a:pPr>
            <a:endParaRPr lang="en-US"/>
          </a:p>
        </c:txPr>
        <c:crossAx val="194554496"/>
        <c:crosses val="autoZero"/>
        <c:crossBetween val="between"/>
        <c:majorUnit val="250"/>
      </c:valAx>
    </c:plotArea>
    <c:legend>
      <c:legendPos val="t"/>
      <c:layout>
        <c:manualLayout>
          <c:xMode val="edge"/>
          <c:yMode val="edge"/>
          <c:x val="5.4495864903679483E-2"/>
          <c:y val="1.1675185338674747E-3"/>
          <c:w val="0.92337740801267776"/>
          <c:h val="0.10151630410605456"/>
        </c:manualLayout>
      </c:layout>
      <c:overlay val="0"/>
      <c:txPr>
        <a:bodyPr/>
        <a:lstStyle/>
        <a:p>
          <a:pPr>
            <a:defRPr sz="1600" b="0" baseline="0">
              <a:latin typeface="Calibri" panose="020F0502020204030204" pitchFamily="34" charset="0"/>
            </a:defRPr>
          </a:pPr>
          <a:endParaRPr lang="en-US"/>
        </a:p>
      </c:txPr>
    </c:legend>
    <c:plotVisOnly val="1"/>
    <c:dispBlanksAs val="gap"/>
    <c:showDLblsOverMax val="0"/>
  </c:chart>
  <c:spPr>
    <a:ln>
      <a:noFill/>
    </a:ln>
  </c:spPr>
  <c:externalData r:id="rId2">
    <c:autoUpdate val="0"/>
  </c:externalData>
</c:chartSpace>
</file>

<file path=ppt/charts/chart2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23975114221833385"/>
          <c:y val="0.11343822907553223"/>
          <c:w val="0.73426193253621075"/>
          <c:h val="0.6788451899241762"/>
        </c:manualLayout>
      </c:layout>
      <c:barChart>
        <c:barDir val="col"/>
        <c:grouping val="clustered"/>
        <c:varyColors val="0"/>
        <c:ser>
          <c:idx val="0"/>
          <c:order val="0"/>
          <c:tx>
            <c:strRef>
              <c:f>Sheet1!$B$1</c:f>
              <c:strCache>
                <c:ptCount val="1"/>
                <c:pt idx="0">
                  <c:v>Column3</c:v>
                </c:pt>
              </c:strCache>
            </c:strRef>
          </c:tx>
          <c:spPr>
            <a:solidFill>
              <a:srgbClr val="0072C6"/>
            </a:solidFill>
          </c:spPr>
          <c:invertIfNegative val="0"/>
          <c:dPt>
            <c:idx val="0"/>
            <c:invertIfNegative val="0"/>
            <c:bubble3D val="0"/>
          </c:dPt>
          <c:dPt>
            <c:idx val="1"/>
            <c:invertIfNegative val="0"/>
            <c:bubble3D val="0"/>
          </c:dPt>
          <c:dPt>
            <c:idx val="2"/>
            <c:invertIfNegative val="0"/>
            <c:bubble3D val="0"/>
          </c:dPt>
          <c:dPt>
            <c:idx val="3"/>
            <c:invertIfNegative val="0"/>
            <c:bubble3D val="0"/>
          </c:dPt>
          <c:cat>
            <c:strRef>
              <c:f>Sheet1!$A$2:$A$9</c:f>
              <c:strCache>
                <c:ptCount val="8"/>
                <c:pt idx="0">
                  <c:v>Male</c:v>
                </c:pt>
                <c:pt idx="1">
                  <c:v>Female </c:v>
                </c:pt>
                <c:pt idx="4">
                  <c:v>Q1-Lowest</c:v>
                </c:pt>
                <c:pt idx="5">
                  <c:v>Q2</c:v>
                </c:pt>
                <c:pt idx="6">
                  <c:v>Q3</c:v>
                </c:pt>
                <c:pt idx="7">
                  <c:v>Q4-Highest</c:v>
                </c:pt>
              </c:strCache>
            </c:strRef>
          </c:cat>
          <c:val>
            <c:numRef>
              <c:f>Sheet1!$B$2:$B$9</c:f>
              <c:numCache>
                <c:formatCode>General</c:formatCode>
                <c:ptCount val="8"/>
                <c:pt idx="0">
                  <c:v>1112.8</c:v>
                </c:pt>
                <c:pt idx="1">
                  <c:v>743.6</c:v>
                </c:pt>
                <c:pt idx="4">
                  <c:v>1254.5</c:v>
                </c:pt>
                <c:pt idx="5">
                  <c:v>990.6</c:v>
                </c:pt>
                <c:pt idx="6">
                  <c:v>851</c:v>
                </c:pt>
                <c:pt idx="7">
                  <c:v>621.20000000000005</c:v>
                </c:pt>
              </c:numCache>
            </c:numRef>
          </c:val>
        </c:ser>
        <c:dLbls>
          <c:showLegendKey val="0"/>
          <c:showVal val="0"/>
          <c:showCatName val="0"/>
          <c:showSerName val="0"/>
          <c:showPercent val="0"/>
          <c:showBubbleSize val="0"/>
        </c:dLbls>
        <c:gapWidth val="150"/>
        <c:axId val="203342592"/>
        <c:axId val="203344128"/>
      </c:barChart>
      <c:catAx>
        <c:axId val="203342592"/>
        <c:scaling>
          <c:orientation val="minMax"/>
        </c:scaling>
        <c:delete val="0"/>
        <c:axPos val="b"/>
        <c:minorGridlines>
          <c:spPr>
            <a:ln>
              <a:noFill/>
            </a:ln>
          </c:spPr>
        </c:minorGridlines>
        <c:majorTickMark val="out"/>
        <c:minorTickMark val="none"/>
        <c:tickLblPos val="nextTo"/>
        <c:txPr>
          <a:bodyPr rot="-1800000"/>
          <a:lstStyle/>
          <a:p>
            <a:pPr>
              <a:defRPr sz="1600" b="0">
                <a:solidFill>
                  <a:schemeClr val="tx1"/>
                </a:solidFill>
                <a:latin typeface="Calibri" panose="020F0502020204030204" pitchFamily="34" charset="0"/>
              </a:defRPr>
            </a:pPr>
            <a:endParaRPr lang="en-US"/>
          </a:p>
        </c:txPr>
        <c:crossAx val="203344128"/>
        <c:crosses val="autoZero"/>
        <c:auto val="1"/>
        <c:lblAlgn val="ctr"/>
        <c:lblOffset val="100"/>
        <c:noMultiLvlLbl val="0"/>
      </c:catAx>
      <c:valAx>
        <c:axId val="203344128"/>
        <c:scaling>
          <c:orientation val="minMax"/>
          <c:max val="2000"/>
          <c:min val="0"/>
        </c:scaling>
        <c:delete val="0"/>
        <c:axPos val="l"/>
        <c:majorGridlines/>
        <c:title>
          <c:tx>
            <c:rich>
              <a:bodyPr rot="-5400000" vert="horz"/>
              <a:lstStyle/>
              <a:p>
                <a:pPr>
                  <a:defRPr sz="1600">
                    <a:latin typeface="Calibri" panose="020F0502020204030204" pitchFamily="34" charset="0"/>
                  </a:defRPr>
                </a:pPr>
                <a:r>
                  <a:rPr lang="en-US" dirty="0" smtClean="0"/>
                  <a:t>Visits per 100,000 Population</a:t>
                </a:r>
                <a:endParaRPr lang="en-US" dirty="0"/>
              </a:p>
            </c:rich>
          </c:tx>
          <c:layout>
            <c:manualLayout>
              <c:xMode val="edge"/>
              <c:yMode val="edge"/>
              <c:x val="0"/>
              <c:y val="0.17306703849518809"/>
            </c:manualLayout>
          </c:layout>
          <c:overlay val="0"/>
        </c:title>
        <c:numFmt formatCode="#,##0" sourceLinked="0"/>
        <c:majorTickMark val="out"/>
        <c:minorTickMark val="none"/>
        <c:tickLblPos val="nextTo"/>
        <c:txPr>
          <a:bodyPr/>
          <a:lstStyle/>
          <a:p>
            <a:pPr>
              <a:defRPr sz="1600">
                <a:latin typeface="Calibri" panose="020F0502020204030204" pitchFamily="34" charset="0"/>
              </a:defRPr>
            </a:pPr>
            <a:endParaRPr lang="en-US"/>
          </a:p>
        </c:txPr>
        <c:crossAx val="203342592"/>
        <c:crosses val="autoZero"/>
        <c:crossBetween val="between"/>
        <c:majorUnit val="250"/>
      </c:valAx>
    </c:plotArea>
    <c:plotVisOnly val="1"/>
    <c:dispBlanksAs val="gap"/>
    <c:showDLblsOverMax val="0"/>
  </c:chart>
  <c:spPr>
    <a:ln>
      <a:noFill/>
    </a:ln>
  </c:spPr>
  <c:externalData r:id="rId2">
    <c:autoUpdate val="0"/>
  </c:externalData>
</c:chartSpace>
</file>

<file path=ppt/charts/chart2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0.18571838242441915"/>
          <c:y val="0.11770363450331421"/>
          <c:w val="0.80022698551569937"/>
          <c:h val="0.71310006086195743"/>
        </c:manualLayout>
      </c:layout>
      <c:lineChart>
        <c:grouping val="standard"/>
        <c:varyColors val="0"/>
        <c:ser>
          <c:idx val="3"/>
          <c:order val="0"/>
          <c:tx>
            <c:strRef>
              <c:f>Sheet1!$A$2</c:f>
              <c:strCache>
                <c:ptCount val="1"/>
                <c:pt idx="0">
                  <c:v>Total</c:v>
                </c:pt>
              </c:strCache>
            </c:strRef>
          </c:tx>
          <c:spPr>
            <a:ln w="25400">
              <a:solidFill>
                <a:sysClr val="windowText" lastClr="000000"/>
              </a:solidFill>
            </a:ln>
          </c:spPr>
          <c:marker>
            <c:symbol val="circle"/>
            <c:size val="7"/>
            <c:spPr>
              <a:solidFill>
                <a:sysClr val="windowText" lastClr="000000"/>
              </a:solidFill>
              <a:ln>
                <a:noFill/>
              </a:ln>
            </c:spPr>
          </c:marker>
          <c:cat>
            <c:strRef>
              <c:f>Sheet1!$B$1:$L$1</c:f>
              <c:strCache>
                <c:ptCount val="11"/>
                <c:pt idx="0">
                  <c:v>2002</c:v>
                </c:pt>
                <c:pt idx="1">
                  <c:v>2003</c:v>
                </c:pt>
                <c:pt idx="2">
                  <c:v>2004</c:v>
                </c:pt>
                <c:pt idx="3">
                  <c:v>2005</c:v>
                </c:pt>
                <c:pt idx="4">
                  <c:v>2006</c:v>
                </c:pt>
                <c:pt idx="5">
                  <c:v>2007</c:v>
                </c:pt>
                <c:pt idx="6">
                  <c:v>2008</c:v>
                </c:pt>
                <c:pt idx="7">
                  <c:v>2009</c:v>
                </c:pt>
                <c:pt idx="8">
                  <c:v>2010</c:v>
                </c:pt>
                <c:pt idx="9">
                  <c:v>2011</c:v>
                </c:pt>
                <c:pt idx="10">
                  <c:v>2012</c:v>
                </c:pt>
              </c:strCache>
            </c:strRef>
          </c:cat>
          <c:val>
            <c:numRef>
              <c:f>Sheet1!$B$2:$L$2</c:f>
              <c:numCache>
                <c:formatCode>0.0</c:formatCode>
                <c:ptCount val="11"/>
                <c:pt idx="0">
                  <c:v>63.107100000000003</c:v>
                </c:pt>
                <c:pt idx="1">
                  <c:v>65.343299999999999</c:v>
                </c:pt>
                <c:pt idx="2">
                  <c:v>63.099200000000003</c:v>
                </c:pt>
                <c:pt idx="3">
                  <c:v>63.426099999999998</c:v>
                </c:pt>
                <c:pt idx="4">
                  <c:v>62.6845</c:v>
                </c:pt>
                <c:pt idx="5">
                  <c:v>65.122500000000002</c:v>
                </c:pt>
                <c:pt idx="6">
                  <c:v>64.549400000000006</c:v>
                </c:pt>
                <c:pt idx="7">
                  <c:v>67.638400000000004</c:v>
                </c:pt>
                <c:pt idx="8">
                  <c:v>65.706199999999995</c:v>
                </c:pt>
                <c:pt idx="9">
                  <c:v>68.216099999999997</c:v>
                </c:pt>
                <c:pt idx="10" formatCode="General">
                  <c:v>66.5</c:v>
                </c:pt>
              </c:numCache>
            </c:numRef>
          </c:val>
          <c:smooth val="0"/>
        </c:ser>
        <c:ser>
          <c:idx val="0"/>
          <c:order val="1"/>
          <c:tx>
            <c:strRef>
              <c:f>Sheet1!$A$3</c:f>
              <c:strCache>
                <c:ptCount val="1"/>
                <c:pt idx="0">
                  <c:v>White</c:v>
                </c:pt>
              </c:strCache>
            </c:strRef>
          </c:tx>
          <c:spPr>
            <a:ln w="25400">
              <a:solidFill>
                <a:srgbClr val="0072C6"/>
              </a:solidFill>
            </a:ln>
          </c:spPr>
          <c:marker>
            <c:symbol val="square"/>
            <c:size val="7"/>
            <c:spPr>
              <a:solidFill>
                <a:srgbClr val="0072C6"/>
              </a:solidFill>
              <a:ln>
                <a:noFill/>
              </a:ln>
            </c:spPr>
          </c:marker>
          <c:cat>
            <c:strRef>
              <c:f>Sheet1!$B$1:$L$1</c:f>
              <c:strCache>
                <c:ptCount val="11"/>
                <c:pt idx="0">
                  <c:v>2002</c:v>
                </c:pt>
                <c:pt idx="1">
                  <c:v>2003</c:v>
                </c:pt>
                <c:pt idx="2">
                  <c:v>2004</c:v>
                </c:pt>
                <c:pt idx="3">
                  <c:v>2005</c:v>
                </c:pt>
                <c:pt idx="4">
                  <c:v>2006</c:v>
                </c:pt>
                <c:pt idx="5">
                  <c:v>2007</c:v>
                </c:pt>
                <c:pt idx="6">
                  <c:v>2008</c:v>
                </c:pt>
                <c:pt idx="7">
                  <c:v>2009</c:v>
                </c:pt>
                <c:pt idx="8">
                  <c:v>2010</c:v>
                </c:pt>
                <c:pt idx="9">
                  <c:v>2011</c:v>
                </c:pt>
                <c:pt idx="10">
                  <c:v>2012</c:v>
                </c:pt>
              </c:strCache>
            </c:strRef>
          </c:cat>
          <c:val>
            <c:numRef>
              <c:f>Sheet1!$B$3:$L$3</c:f>
              <c:numCache>
                <c:formatCode>0.0</c:formatCode>
                <c:ptCount val="11"/>
                <c:pt idx="0">
                  <c:v>64.766499999999994</c:v>
                </c:pt>
                <c:pt idx="1">
                  <c:v>66.415999999999997</c:v>
                </c:pt>
                <c:pt idx="2">
                  <c:v>64.181299999999993</c:v>
                </c:pt>
                <c:pt idx="3">
                  <c:v>64.576499999999996</c:v>
                </c:pt>
                <c:pt idx="4">
                  <c:v>62.981999999999999</c:v>
                </c:pt>
                <c:pt idx="5">
                  <c:v>65.0471</c:v>
                </c:pt>
                <c:pt idx="6">
                  <c:v>66.100999999999999</c:v>
                </c:pt>
                <c:pt idx="7">
                  <c:v>70.483000000000004</c:v>
                </c:pt>
                <c:pt idx="8">
                  <c:v>66.739099999999993</c:v>
                </c:pt>
                <c:pt idx="9">
                  <c:v>69.753600000000006</c:v>
                </c:pt>
                <c:pt idx="10">
                  <c:v>67.933300000000003</c:v>
                </c:pt>
              </c:numCache>
            </c:numRef>
          </c:val>
          <c:smooth val="0"/>
        </c:ser>
        <c:ser>
          <c:idx val="2"/>
          <c:order val="2"/>
          <c:tx>
            <c:strRef>
              <c:f>Sheet1!$A$4</c:f>
              <c:strCache>
                <c:ptCount val="1"/>
                <c:pt idx="0">
                  <c:v>Black</c:v>
                </c:pt>
              </c:strCache>
            </c:strRef>
          </c:tx>
          <c:spPr>
            <a:ln w="25400">
              <a:solidFill>
                <a:srgbClr val="AABA0A"/>
              </a:solidFill>
            </a:ln>
          </c:spPr>
          <c:marker>
            <c:symbol val="triangle"/>
            <c:size val="9"/>
            <c:spPr>
              <a:solidFill>
                <a:srgbClr val="AABA0A"/>
              </a:solidFill>
              <a:ln>
                <a:noFill/>
              </a:ln>
            </c:spPr>
          </c:marker>
          <c:cat>
            <c:strRef>
              <c:f>Sheet1!$B$1:$L$1</c:f>
              <c:strCache>
                <c:ptCount val="11"/>
                <c:pt idx="0">
                  <c:v>2002</c:v>
                </c:pt>
                <c:pt idx="1">
                  <c:v>2003</c:v>
                </c:pt>
                <c:pt idx="2">
                  <c:v>2004</c:v>
                </c:pt>
                <c:pt idx="3">
                  <c:v>2005</c:v>
                </c:pt>
                <c:pt idx="4">
                  <c:v>2006</c:v>
                </c:pt>
                <c:pt idx="5">
                  <c:v>2007</c:v>
                </c:pt>
                <c:pt idx="6">
                  <c:v>2008</c:v>
                </c:pt>
                <c:pt idx="7">
                  <c:v>2009</c:v>
                </c:pt>
                <c:pt idx="8">
                  <c:v>2010</c:v>
                </c:pt>
                <c:pt idx="9">
                  <c:v>2011</c:v>
                </c:pt>
                <c:pt idx="10">
                  <c:v>2012</c:v>
                </c:pt>
              </c:strCache>
            </c:strRef>
          </c:cat>
          <c:val>
            <c:numRef>
              <c:f>Sheet1!$B$4:$L$4</c:f>
              <c:numCache>
                <c:formatCode>0.0</c:formatCode>
                <c:ptCount val="11"/>
                <c:pt idx="0">
                  <c:v>62.347799999999999</c:v>
                </c:pt>
                <c:pt idx="1">
                  <c:v>62.202199999999998</c:v>
                </c:pt>
                <c:pt idx="2">
                  <c:v>61.528500000000001</c:v>
                </c:pt>
                <c:pt idx="3">
                  <c:v>60.998699999999999</c:v>
                </c:pt>
                <c:pt idx="4">
                  <c:v>64.826700000000002</c:v>
                </c:pt>
                <c:pt idx="5">
                  <c:v>67.319800000000001</c:v>
                </c:pt>
                <c:pt idx="6">
                  <c:v>58.736699999999999</c:v>
                </c:pt>
                <c:pt idx="7">
                  <c:v>60.549500000000002</c:v>
                </c:pt>
                <c:pt idx="8">
                  <c:v>60.141100000000002</c:v>
                </c:pt>
                <c:pt idx="9">
                  <c:v>61.712299999999999</c:v>
                </c:pt>
                <c:pt idx="10">
                  <c:v>62.1462</c:v>
                </c:pt>
              </c:numCache>
            </c:numRef>
          </c:val>
          <c:smooth val="0"/>
        </c:ser>
        <c:ser>
          <c:idx val="1"/>
          <c:order val="3"/>
          <c:tx>
            <c:strRef>
              <c:f>Sheet1!$A$5</c:f>
              <c:strCache>
                <c:ptCount val="1"/>
                <c:pt idx="0">
                  <c:v>Hispanic</c:v>
                </c:pt>
              </c:strCache>
            </c:strRef>
          </c:tx>
          <c:spPr>
            <a:ln w="34925">
              <a:solidFill>
                <a:srgbClr val="7BA8DF"/>
              </a:solidFill>
            </a:ln>
          </c:spPr>
          <c:marker>
            <c:symbol val="diamond"/>
            <c:size val="9"/>
            <c:spPr>
              <a:solidFill>
                <a:srgbClr val="7BA8DF"/>
              </a:solidFill>
              <a:ln>
                <a:noFill/>
              </a:ln>
            </c:spPr>
          </c:marker>
          <c:cat>
            <c:strRef>
              <c:f>Sheet1!$B$1:$L$1</c:f>
              <c:strCache>
                <c:ptCount val="11"/>
                <c:pt idx="0">
                  <c:v>2002</c:v>
                </c:pt>
                <c:pt idx="1">
                  <c:v>2003</c:v>
                </c:pt>
                <c:pt idx="2">
                  <c:v>2004</c:v>
                </c:pt>
                <c:pt idx="3">
                  <c:v>2005</c:v>
                </c:pt>
                <c:pt idx="4">
                  <c:v>2006</c:v>
                </c:pt>
                <c:pt idx="5">
                  <c:v>2007</c:v>
                </c:pt>
                <c:pt idx="6">
                  <c:v>2008</c:v>
                </c:pt>
                <c:pt idx="7">
                  <c:v>2009</c:v>
                </c:pt>
                <c:pt idx="8">
                  <c:v>2010</c:v>
                </c:pt>
                <c:pt idx="9">
                  <c:v>2011</c:v>
                </c:pt>
                <c:pt idx="10">
                  <c:v>2012</c:v>
                </c:pt>
              </c:strCache>
            </c:strRef>
          </c:cat>
          <c:val>
            <c:numRef>
              <c:f>Sheet1!$B$5:$L$5</c:f>
              <c:numCache>
                <c:formatCode>0.0</c:formatCode>
                <c:ptCount val="11"/>
                <c:pt idx="0">
                  <c:v>52.034700000000001</c:v>
                </c:pt>
                <c:pt idx="1">
                  <c:v>57.182000000000002</c:v>
                </c:pt>
                <c:pt idx="2">
                  <c:v>55.682200000000002</c:v>
                </c:pt>
                <c:pt idx="3">
                  <c:v>58.463799999999999</c:v>
                </c:pt>
                <c:pt idx="4">
                  <c:v>54.239899999999999</c:v>
                </c:pt>
                <c:pt idx="5">
                  <c:v>56.098100000000002</c:v>
                </c:pt>
                <c:pt idx="6">
                  <c:v>55.617899999999999</c:v>
                </c:pt>
                <c:pt idx="7">
                  <c:v>56.633899999999997</c:v>
                </c:pt>
                <c:pt idx="8">
                  <c:v>67.092600000000004</c:v>
                </c:pt>
                <c:pt idx="9">
                  <c:v>68.148799999999994</c:v>
                </c:pt>
                <c:pt idx="10">
                  <c:v>59.920299999999997</c:v>
                </c:pt>
              </c:numCache>
            </c:numRef>
          </c:val>
          <c:smooth val="0"/>
        </c:ser>
        <c:dLbls>
          <c:showLegendKey val="0"/>
          <c:showVal val="0"/>
          <c:showCatName val="0"/>
          <c:showSerName val="0"/>
          <c:showPercent val="0"/>
          <c:showBubbleSize val="0"/>
        </c:dLbls>
        <c:marker val="1"/>
        <c:smooth val="0"/>
        <c:axId val="201831936"/>
        <c:axId val="201833856"/>
      </c:lineChart>
      <c:catAx>
        <c:axId val="201831936"/>
        <c:scaling>
          <c:orientation val="minMax"/>
        </c:scaling>
        <c:delete val="0"/>
        <c:axPos val="b"/>
        <c:numFmt formatCode="General" sourceLinked="1"/>
        <c:majorTickMark val="out"/>
        <c:minorTickMark val="none"/>
        <c:tickLblPos val="nextTo"/>
        <c:txPr>
          <a:bodyPr rot="-3300000"/>
          <a:lstStyle/>
          <a:p>
            <a:pPr>
              <a:defRPr sz="1600" b="0" baseline="0">
                <a:latin typeface="Calibri" panose="020F0502020204030204" pitchFamily="34" charset="0"/>
              </a:defRPr>
            </a:pPr>
            <a:endParaRPr lang="en-US"/>
          </a:p>
        </c:txPr>
        <c:crossAx val="201833856"/>
        <c:crosses val="autoZero"/>
        <c:auto val="1"/>
        <c:lblAlgn val="ctr"/>
        <c:lblOffset val="100"/>
        <c:noMultiLvlLbl val="0"/>
      </c:catAx>
      <c:valAx>
        <c:axId val="201833856"/>
        <c:scaling>
          <c:orientation val="minMax"/>
          <c:max val="100"/>
          <c:min val="0"/>
        </c:scaling>
        <c:delete val="0"/>
        <c:axPos val="l"/>
        <c:majorGridlines/>
        <c:title>
          <c:tx>
            <c:rich>
              <a:bodyPr rot="-5400000" vert="horz"/>
              <a:lstStyle/>
              <a:p>
                <a:pPr>
                  <a:defRPr sz="1600" baseline="0">
                    <a:latin typeface="Calibri" panose="020F0502020204030204" pitchFamily="34" charset="0"/>
                  </a:defRPr>
                </a:pPr>
                <a:r>
                  <a:rPr lang="en-US" dirty="0" smtClean="0"/>
                  <a:t>Percent</a:t>
                </a:r>
                <a:endParaRPr lang="en-US" dirty="0"/>
              </a:p>
            </c:rich>
          </c:tx>
          <c:layout>
            <c:manualLayout>
              <c:xMode val="edge"/>
              <c:yMode val="edge"/>
              <c:x val="0"/>
              <c:y val="0.38117653771539423"/>
            </c:manualLayout>
          </c:layout>
          <c:overlay val="0"/>
        </c:title>
        <c:numFmt formatCode="0" sourceLinked="0"/>
        <c:majorTickMark val="out"/>
        <c:minorTickMark val="none"/>
        <c:tickLblPos val="nextTo"/>
        <c:txPr>
          <a:bodyPr/>
          <a:lstStyle/>
          <a:p>
            <a:pPr>
              <a:defRPr sz="1600" b="0" baseline="0">
                <a:latin typeface="Calibri" panose="020F0502020204030204" pitchFamily="34" charset="0"/>
              </a:defRPr>
            </a:pPr>
            <a:endParaRPr lang="en-US"/>
          </a:p>
        </c:txPr>
        <c:crossAx val="201831936"/>
        <c:crosses val="autoZero"/>
        <c:crossBetween val="between"/>
        <c:majorUnit val="10"/>
      </c:valAx>
    </c:plotArea>
    <c:legend>
      <c:legendPos val="t"/>
      <c:layout>
        <c:manualLayout>
          <c:xMode val="edge"/>
          <c:yMode val="edge"/>
          <c:x val="0"/>
          <c:y val="1.1675185338674747E-3"/>
          <c:w val="0.99745139496451829"/>
          <c:h val="0.10151630410605456"/>
        </c:manualLayout>
      </c:layout>
      <c:overlay val="0"/>
      <c:txPr>
        <a:bodyPr/>
        <a:lstStyle/>
        <a:p>
          <a:pPr>
            <a:defRPr sz="1600" b="0" baseline="0">
              <a:latin typeface="Calibri" panose="020F0502020204030204" pitchFamily="34" charset="0"/>
            </a:defRPr>
          </a:pPr>
          <a:endParaRPr lang="en-US"/>
        </a:p>
      </c:txPr>
    </c:legend>
    <c:plotVisOnly val="1"/>
    <c:dispBlanksAs val="gap"/>
    <c:showDLblsOverMax val="0"/>
  </c:chart>
  <c:spPr>
    <a:ln>
      <a:noFill/>
    </a:ln>
  </c:spPr>
  <c:externalData r:id="rId2">
    <c:autoUpdate val="0"/>
  </c:externalData>
</c:chartSpace>
</file>

<file path=ppt/charts/chart2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0.18291241372606201"/>
          <c:y val="0.11770363450331421"/>
          <c:w val="0.80226985515699423"/>
          <c:h val="0.71310006086195743"/>
        </c:manualLayout>
      </c:layout>
      <c:lineChart>
        <c:grouping val="standard"/>
        <c:varyColors val="0"/>
        <c:ser>
          <c:idx val="3"/>
          <c:order val="0"/>
          <c:tx>
            <c:strRef>
              <c:f>Sheet1!$A$2</c:f>
              <c:strCache>
                <c:ptCount val="1"/>
                <c:pt idx="0">
                  <c:v>Private</c:v>
                </c:pt>
              </c:strCache>
            </c:strRef>
          </c:tx>
          <c:spPr>
            <a:ln w="25400">
              <a:solidFill>
                <a:sysClr val="windowText" lastClr="000000"/>
              </a:solidFill>
            </a:ln>
          </c:spPr>
          <c:marker>
            <c:symbol val="circle"/>
            <c:size val="7"/>
            <c:spPr>
              <a:solidFill>
                <a:sysClr val="windowText" lastClr="000000"/>
              </a:solidFill>
              <a:ln>
                <a:noFill/>
              </a:ln>
            </c:spPr>
          </c:marker>
          <c:cat>
            <c:strRef>
              <c:f>Sheet1!$B$1:$L$1</c:f>
              <c:strCache>
                <c:ptCount val="11"/>
                <c:pt idx="0">
                  <c:v>2002</c:v>
                </c:pt>
                <c:pt idx="1">
                  <c:v>2003</c:v>
                </c:pt>
                <c:pt idx="2">
                  <c:v>2004</c:v>
                </c:pt>
                <c:pt idx="3">
                  <c:v>2005</c:v>
                </c:pt>
                <c:pt idx="4">
                  <c:v>2006</c:v>
                </c:pt>
                <c:pt idx="5">
                  <c:v>2007</c:v>
                </c:pt>
                <c:pt idx="6">
                  <c:v>2008</c:v>
                </c:pt>
                <c:pt idx="7">
                  <c:v>2009</c:v>
                </c:pt>
                <c:pt idx="8">
                  <c:v>2010</c:v>
                </c:pt>
                <c:pt idx="9">
                  <c:v>2011</c:v>
                </c:pt>
                <c:pt idx="10">
                  <c:v>2012</c:v>
                </c:pt>
              </c:strCache>
            </c:strRef>
          </c:cat>
          <c:val>
            <c:numRef>
              <c:f>Sheet1!$B$2:$L$2</c:f>
              <c:numCache>
                <c:formatCode>0.0</c:formatCode>
                <c:ptCount val="11"/>
                <c:pt idx="0">
                  <c:v>62.305300000000003</c:v>
                </c:pt>
                <c:pt idx="1">
                  <c:v>65.661199999999994</c:v>
                </c:pt>
                <c:pt idx="2">
                  <c:v>64.0822</c:v>
                </c:pt>
                <c:pt idx="3">
                  <c:v>61.947299999999998</c:v>
                </c:pt>
                <c:pt idx="4">
                  <c:v>60.662300000000002</c:v>
                </c:pt>
                <c:pt idx="5">
                  <c:v>65.947400000000002</c:v>
                </c:pt>
                <c:pt idx="6">
                  <c:v>62.773000000000003</c:v>
                </c:pt>
                <c:pt idx="7">
                  <c:v>70.473500000000001</c:v>
                </c:pt>
                <c:pt idx="8">
                  <c:v>66.394800000000004</c:v>
                </c:pt>
                <c:pt idx="9">
                  <c:v>66.375799999999998</c:v>
                </c:pt>
                <c:pt idx="10">
                  <c:v>63.4435</c:v>
                </c:pt>
              </c:numCache>
            </c:numRef>
          </c:val>
          <c:smooth val="0"/>
        </c:ser>
        <c:ser>
          <c:idx val="0"/>
          <c:order val="1"/>
          <c:tx>
            <c:strRef>
              <c:f>Sheet1!$A$3</c:f>
              <c:strCache>
                <c:ptCount val="1"/>
                <c:pt idx="0">
                  <c:v>Public</c:v>
                </c:pt>
              </c:strCache>
            </c:strRef>
          </c:tx>
          <c:spPr>
            <a:ln w="25400">
              <a:solidFill>
                <a:srgbClr val="0072C6"/>
              </a:solidFill>
            </a:ln>
          </c:spPr>
          <c:marker>
            <c:symbol val="square"/>
            <c:size val="7"/>
            <c:spPr>
              <a:solidFill>
                <a:srgbClr val="0072C6"/>
              </a:solidFill>
              <a:ln>
                <a:noFill/>
              </a:ln>
            </c:spPr>
          </c:marker>
          <c:cat>
            <c:strRef>
              <c:f>Sheet1!$B$1:$L$1</c:f>
              <c:strCache>
                <c:ptCount val="11"/>
                <c:pt idx="0">
                  <c:v>2002</c:v>
                </c:pt>
                <c:pt idx="1">
                  <c:v>2003</c:v>
                </c:pt>
                <c:pt idx="2">
                  <c:v>2004</c:v>
                </c:pt>
                <c:pt idx="3">
                  <c:v>2005</c:v>
                </c:pt>
                <c:pt idx="4">
                  <c:v>2006</c:v>
                </c:pt>
                <c:pt idx="5">
                  <c:v>2007</c:v>
                </c:pt>
                <c:pt idx="6">
                  <c:v>2008</c:v>
                </c:pt>
                <c:pt idx="7">
                  <c:v>2009</c:v>
                </c:pt>
                <c:pt idx="8">
                  <c:v>2010</c:v>
                </c:pt>
                <c:pt idx="9">
                  <c:v>2011</c:v>
                </c:pt>
                <c:pt idx="10">
                  <c:v>2012</c:v>
                </c:pt>
              </c:strCache>
            </c:strRef>
          </c:cat>
          <c:val>
            <c:numRef>
              <c:f>Sheet1!$B$3:$L$3</c:f>
              <c:numCache>
                <c:formatCode>0.0</c:formatCode>
                <c:ptCount val="11"/>
                <c:pt idx="0">
                  <c:v>64.659000000000006</c:v>
                </c:pt>
                <c:pt idx="1">
                  <c:v>71.745800000000003</c:v>
                </c:pt>
                <c:pt idx="2">
                  <c:v>67.610100000000003</c:v>
                </c:pt>
                <c:pt idx="3">
                  <c:v>69.137</c:v>
                </c:pt>
                <c:pt idx="4">
                  <c:v>67.563000000000002</c:v>
                </c:pt>
                <c:pt idx="5">
                  <c:v>70.073099999999997</c:v>
                </c:pt>
                <c:pt idx="6">
                  <c:v>69.308400000000006</c:v>
                </c:pt>
                <c:pt idx="7">
                  <c:v>69.926400000000001</c:v>
                </c:pt>
                <c:pt idx="8">
                  <c:v>64.950800000000001</c:v>
                </c:pt>
                <c:pt idx="9">
                  <c:v>68.0762</c:v>
                </c:pt>
                <c:pt idx="10">
                  <c:v>75.010499999999993</c:v>
                </c:pt>
              </c:numCache>
            </c:numRef>
          </c:val>
          <c:smooth val="0"/>
        </c:ser>
        <c:ser>
          <c:idx val="2"/>
          <c:order val="2"/>
          <c:tx>
            <c:strRef>
              <c:f>Sheet1!$A$4</c:f>
              <c:strCache>
                <c:ptCount val="1"/>
                <c:pt idx="0">
                  <c:v>Uninsured</c:v>
                </c:pt>
              </c:strCache>
            </c:strRef>
          </c:tx>
          <c:spPr>
            <a:ln w="25400">
              <a:solidFill>
                <a:srgbClr val="AABA0A"/>
              </a:solidFill>
            </a:ln>
          </c:spPr>
          <c:marker>
            <c:symbol val="triangle"/>
            <c:size val="9"/>
            <c:spPr>
              <a:solidFill>
                <a:srgbClr val="AABA0A"/>
              </a:solidFill>
              <a:ln>
                <a:noFill/>
              </a:ln>
            </c:spPr>
          </c:marker>
          <c:cat>
            <c:strRef>
              <c:f>Sheet1!$B$1:$L$1</c:f>
              <c:strCache>
                <c:ptCount val="11"/>
                <c:pt idx="0">
                  <c:v>2002</c:v>
                </c:pt>
                <c:pt idx="1">
                  <c:v>2003</c:v>
                </c:pt>
                <c:pt idx="2">
                  <c:v>2004</c:v>
                </c:pt>
                <c:pt idx="3">
                  <c:v>2005</c:v>
                </c:pt>
                <c:pt idx="4">
                  <c:v>2006</c:v>
                </c:pt>
                <c:pt idx="5">
                  <c:v>2007</c:v>
                </c:pt>
                <c:pt idx="6">
                  <c:v>2008</c:v>
                </c:pt>
                <c:pt idx="7">
                  <c:v>2009</c:v>
                </c:pt>
                <c:pt idx="8">
                  <c:v>2010</c:v>
                </c:pt>
                <c:pt idx="9">
                  <c:v>2011</c:v>
                </c:pt>
                <c:pt idx="10">
                  <c:v>2012</c:v>
                </c:pt>
              </c:strCache>
            </c:strRef>
          </c:cat>
          <c:val>
            <c:numRef>
              <c:f>Sheet1!$B$4:$L$4</c:f>
              <c:numCache>
                <c:formatCode>0.0</c:formatCode>
                <c:ptCount val="11"/>
                <c:pt idx="0">
                  <c:v>51.325800000000001</c:v>
                </c:pt>
                <c:pt idx="1">
                  <c:v>46.622900000000001</c:v>
                </c:pt>
                <c:pt idx="2">
                  <c:v>46.160800000000002</c:v>
                </c:pt>
                <c:pt idx="3">
                  <c:v>49.243299999999998</c:v>
                </c:pt>
                <c:pt idx="4">
                  <c:v>48.095700000000001</c:v>
                </c:pt>
                <c:pt idx="5">
                  <c:v>51.982199999999999</c:v>
                </c:pt>
                <c:pt idx="6">
                  <c:v>52.802399999999999</c:v>
                </c:pt>
                <c:pt idx="7">
                  <c:v>48.548099999999998</c:v>
                </c:pt>
                <c:pt idx="8">
                  <c:v>54.232799999999997</c:v>
                </c:pt>
                <c:pt idx="9">
                  <c:v>60.266399999999997</c:v>
                </c:pt>
                <c:pt idx="10">
                  <c:v>49.193100000000001</c:v>
                </c:pt>
              </c:numCache>
            </c:numRef>
          </c:val>
          <c:smooth val="0"/>
        </c:ser>
        <c:dLbls>
          <c:showLegendKey val="0"/>
          <c:showVal val="0"/>
          <c:showCatName val="0"/>
          <c:showSerName val="0"/>
          <c:showPercent val="0"/>
          <c:showBubbleSize val="0"/>
        </c:dLbls>
        <c:marker val="1"/>
        <c:smooth val="0"/>
        <c:axId val="201716864"/>
        <c:axId val="201718400"/>
      </c:lineChart>
      <c:catAx>
        <c:axId val="201716864"/>
        <c:scaling>
          <c:orientation val="minMax"/>
        </c:scaling>
        <c:delete val="0"/>
        <c:axPos val="b"/>
        <c:numFmt formatCode="General" sourceLinked="1"/>
        <c:majorTickMark val="out"/>
        <c:minorTickMark val="none"/>
        <c:tickLblPos val="nextTo"/>
        <c:txPr>
          <a:bodyPr rot="-3300000"/>
          <a:lstStyle/>
          <a:p>
            <a:pPr>
              <a:defRPr sz="1600" b="0" baseline="0">
                <a:latin typeface="Calibri" panose="020F0502020204030204" pitchFamily="34" charset="0"/>
              </a:defRPr>
            </a:pPr>
            <a:endParaRPr lang="en-US"/>
          </a:p>
        </c:txPr>
        <c:crossAx val="201718400"/>
        <c:crosses val="autoZero"/>
        <c:auto val="1"/>
        <c:lblAlgn val="ctr"/>
        <c:lblOffset val="100"/>
        <c:noMultiLvlLbl val="0"/>
      </c:catAx>
      <c:valAx>
        <c:axId val="201718400"/>
        <c:scaling>
          <c:orientation val="minMax"/>
          <c:max val="100"/>
          <c:min val="0"/>
        </c:scaling>
        <c:delete val="0"/>
        <c:axPos val="l"/>
        <c:majorGridlines/>
        <c:title>
          <c:tx>
            <c:rich>
              <a:bodyPr rot="-5400000" vert="horz"/>
              <a:lstStyle/>
              <a:p>
                <a:pPr>
                  <a:defRPr sz="1600" baseline="0">
                    <a:latin typeface="Calibri" panose="020F0502020204030204" pitchFamily="34" charset="0"/>
                  </a:defRPr>
                </a:pPr>
                <a:r>
                  <a:rPr lang="en-US" dirty="0" smtClean="0"/>
                  <a:t>Percent</a:t>
                </a:r>
                <a:endParaRPr lang="en-US" dirty="0"/>
              </a:p>
            </c:rich>
          </c:tx>
          <c:layout>
            <c:manualLayout>
              <c:xMode val="edge"/>
              <c:yMode val="edge"/>
              <c:x val="0"/>
              <c:y val="0.37815721404389668"/>
            </c:manualLayout>
          </c:layout>
          <c:overlay val="0"/>
        </c:title>
        <c:numFmt formatCode="0" sourceLinked="0"/>
        <c:majorTickMark val="out"/>
        <c:minorTickMark val="none"/>
        <c:tickLblPos val="nextTo"/>
        <c:txPr>
          <a:bodyPr/>
          <a:lstStyle/>
          <a:p>
            <a:pPr>
              <a:defRPr sz="1600" b="0" baseline="0">
                <a:latin typeface="Calibri" panose="020F0502020204030204" pitchFamily="34" charset="0"/>
              </a:defRPr>
            </a:pPr>
            <a:endParaRPr lang="en-US"/>
          </a:p>
        </c:txPr>
        <c:crossAx val="201716864"/>
        <c:crosses val="autoZero"/>
        <c:crossBetween val="between"/>
        <c:majorUnit val="10"/>
      </c:valAx>
    </c:plotArea>
    <c:legend>
      <c:legendPos val="t"/>
      <c:layout>
        <c:manualLayout>
          <c:xMode val="edge"/>
          <c:yMode val="edge"/>
          <c:x val="0"/>
          <c:y val="1.1675185338674747E-3"/>
          <c:w val="0.99745139496451829"/>
          <c:h val="0.10151630410605456"/>
        </c:manualLayout>
      </c:layout>
      <c:overlay val="0"/>
      <c:txPr>
        <a:bodyPr/>
        <a:lstStyle/>
        <a:p>
          <a:pPr>
            <a:defRPr sz="1600" b="0" baseline="0">
              <a:latin typeface="Calibri" panose="020F0502020204030204" pitchFamily="34" charset="0"/>
            </a:defRPr>
          </a:pPr>
          <a:endParaRPr lang="en-US"/>
        </a:p>
      </c:txPr>
    </c:legend>
    <c:plotVisOnly val="1"/>
    <c:dispBlanksAs val="gap"/>
    <c:showDLblsOverMax val="0"/>
  </c:chart>
  <c:spPr>
    <a:ln>
      <a:noFill/>
    </a:ln>
  </c:spPr>
  <c:externalData r:id="rId2">
    <c:autoUpdate val="0"/>
  </c:externalData>
</c:chartSpace>
</file>

<file path=ppt/charts/chart25.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0.16629994167395742"/>
          <c:y val="0.12072302103541406"/>
          <c:w val="0.81940069991251097"/>
          <c:h val="0.71008073719045994"/>
        </c:manualLayout>
      </c:layout>
      <c:lineChart>
        <c:grouping val="standard"/>
        <c:varyColors val="0"/>
        <c:ser>
          <c:idx val="3"/>
          <c:order val="0"/>
          <c:tx>
            <c:strRef>
              <c:f>Sheet1!$A$2</c:f>
              <c:strCache>
                <c:ptCount val="1"/>
                <c:pt idx="0">
                  <c:v>Total</c:v>
                </c:pt>
              </c:strCache>
            </c:strRef>
          </c:tx>
          <c:spPr>
            <a:ln w="25400">
              <a:solidFill>
                <a:sysClr val="windowText" lastClr="000000"/>
              </a:solidFill>
            </a:ln>
          </c:spPr>
          <c:marker>
            <c:symbol val="circle"/>
            <c:size val="7"/>
            <c:spPr>
              <a:solidFill>
                <a:sysClr val="windowText" lastClr="000000"/>
              </a:solidFill>
              <a:ln>
                <a:noFill/>
              </a:ln>
            </c:spPr>
          </c:marker>
          <c:cat>
            <c:strRef>
              <c:f>Sheet1!$B$1:$L$1</c:f>
              <c:strCache>
                <c:ptCount val="11"/>
                <c:pt idx="0">
                  <c:v>2002</c:v>
                </c:pt>
                <c:pt idx="1">
                  <c:v>2003</c:v>
                </c:pt>
                <c:pt idx="2">
                  <c:v>2004</c:v>
                </c:pt>
                <c:pt idx="3">
                  <c:v>2005</c:v>
                </c:pt>
                <c:pt idx="4">
                  <c:v>2006</c:v>
                </c:pt>
                <c:pt idx="5">
                  <c:v>2007</c:v>
                </c:pt>
                <c:pt idx="6">
                  <c:v>2008</c:v>
                </c:pt>
                <c:pt idx="7">
                  <c:v>2009</c:v>
                </c:pt>
                <c:pt idx="8">
                  <c:v>2010</c:v>
                </c:pt>
                <c:pt idx="9">
                  <c:v>2011</c:v>
                </c:pt>
                <c:pt idx="10">
                  <c:v>2012</c:v>
                </c:pt>
              </c:strCache>
            </c:strRef>
          </c:cat>
          <c:val>
            <c:numRef>
              <c:f>Sheet1!$B$2:$L$2</c:f>
              <c:numCache>
                <c:formatCode>0.0</c:formatCode>
                <c:ptCount val="11"/>
                <c:pt idx="0">
                  <c:v>55.623100000000001</c:v>
                </c:pt>
                <c:pt idx="1">
                  <c:v>57.027099999999997</c:v>
                </c:pt>
                <c:pt idx="2">
                  <c:v>57.205599999999997</c:v>
                </c:pt>
                <c:pt idx="3">
                  <c:v>56.682299999999998</c:v>
                </c:pt>
                <c:pt idx="4">
                  <c:v>57.119599999999998</c:v>
                </c:pt>
                <c:pt idx="5">
                  <c:v>57.873800000000003</c:v>
                </c:pt>
                <c:pt idx="6">
                  <c:v>57.3748</c:v>
                </c:pt>
                <c:pt idx="7">
                  <c:v>59.091799999999999</c:v>
                </c:pt>
                <c:pt idx="8">
                  <c:v>58.389800000000001</c:v>
                </c:pt>
                <c:pt idx="9">
                  <c:v>59.556100000000001</c:v>
                </c:pt>
                <c:pt idx="10" formatCode="General">
                  <c:v>59.3</c:v>
                </c:pt>
              </c:numCache>
            </c:numRef>
          </c:val>
          <c:smooth val="0"/>
        </c:ser>
        <c:ser>
          <c:idx val="0"/>
          <c:order val="1"/>
          <c:tx>
            <c:strRef>
              <c:f>Sheet1!$A$3</c:f>
              <c:strCache>
                <c:ptCount val="1"/>
                <c:pt idx="0">
                  <c:v>White</c:v>
                </c:pt>
              </c:strCache>
            </c:strRef>
          </c:tx>
          <c:spPr>
            <a:ln w="25400">
              <a:solidFill>
                <a:srgbClr val="0072C6"/>
              </a:solidFill>
            </a:ln>
          </c:spPr>
          <c:marker>
            <c:symbol val="square"/>
            <c:size val="7"/>
            <c:spPr>
              <a:solidFill>
                <a:srgbClr val="0072C6"/>
              </a:solidFill>
              <a:ln>
                <a:noFill/>
              </a:ln>
            </c:spPr>
          </c:marker>
          <c:cat>
            <c:strRef>
              <c:f>Sheet1!$B$1:$L$1</c:f>
              <c:strCache>
                <c:ptCount val="11"/>
                <c:pt idx="0">
                  <c:v>2002</c:v>
                </c:pt>
                <c:pt idx="1">
                  <c:v>2003</c:v>
                </c:pt>
                <c:pt idx="2">
                  <c:v>2004</c:v>
                </c:pt>
                <c:pt idx="3">
                  <c:v>2005</c:v>
                </c:pt>
                <c:pt idx="4">
                  <c:v>2006</c:v>
                </c:pt>
                <c:pt idx="5">
                  <c:v>2007</c:v>
                </c:pt>
                <c:pt idx="6">
                  <c:v>2008</c:v>
                </c:pt>
                <c:pt idx="7">
                  <c:v>2009</c:v>
                </c:pt>
                <c:pt idx="8">
                  <c:v>2010</c:v>
                </c:pt>
                <c:pt idx="9">
                  <c:v>2011</c:v>
                </c:pt>
                <c:pt idx="10">
                  <c:v>2012</c:v>
                </c:pt>
              </c:strCache>
            </c:strRef>
          </c:cat>
          <c:val>
            <c:numRef>
              <c:f>Sheet1!$B$3:$L$3</c:f>
              <c:numCache>
                <c:formatCode>0.0</c:formatCode>
                <c:ptCount val="11"/>
                <c:pt idx="0">
                  <c:v>57.454300000000003</c:v>
                </c:pt>
                <c:pt idx="1">
                  <c:v>58.970300000000002</c:v>
                </c:pt>
                <c:pt idx="2">
                  <c:v>60.148800000000001</c:v>
                </c:pt>
                <c:pt idx="3">
                  <c:v>59.654600000000002</c:v>
                </c:pt>
                <c:pt idx="4">
                  <c:v>58.817999999999998</c:v>
                </c:pt>
                <c:pt idx="5">
                  <c:v>58.666400000000003</c:v>
                </c:pt>
                <c:pt idx="6">
                  <c:v>57.7532</c:v>
                </c:pt>
                <c:pt idx="7">
                  <c:v>59.134099999999997</c:v>
                </c:pt>
                <c:pt idx="8">
                  <c:v>57.772399999999998</c:v>
                </c:pt>
                <c:pt idx="9">
                  <c:v>60.667499999999997</c:v>
                </c:pt>
                <c:pt idx="10">
                  <c:v>58.932099999999998</c:v>
                </c:pt>
              </c:numCache>
            </c:numRef>
          </c:val>
          <c:smooth val="0"/>
        </c:ser>
        <c:ser>
          <c:idx val="2"/>
          <c:order val="2"/>
          <c:tx>
            <c:strRef>
              <c:f>Sheet1!$A$4</c:f>
              <c:strCache>
                <c:ptCount val="1"/>
                <c:pt idx="0">
                  <c:v>Black</c:v>
                </c:pt>
              </c:strCache>
            </c:strRef>
          </c:tx>
          <c:spPr>
            <a:ln w="25400">
              <a:solidFill>
                <a:srgbClr val="AABA0A"/>
              </a:solidFill>
            </a:ln>
          </c:spPr>
          <c:marker>
            <c:symbol val="triangle"/>
            <c:size val="9"/>
            <c:spPr>
              <a:solidFill>
                <a:srgbClr val="AABA0A"/>
              </a:solidFill>
              <a:ln>
                <a:noFill/>
              </a:ln>
            </c:spPr>
          </c:marker>
          <c:cat>
            <c:strRef>
              <c:f>Sheet1!$B$1:$L$1</c:f>
              <c:strCache>
                <c:ptCount val="11"/>
                <c:pt idx="0">
                  <c:v>2002</c:v>
                </c:pt>
                <c:pt idx="1">
                  <c:v>2003</c:v>
                </c:pt>
                <c:pt idx="2">
                  <c:v>2004</c:v>
                </c:pt>
                <c:pt idx="3">
                  <c:v>2005</c:v>
                </c:pt>
                <c:pt idx="4">
                  <c:v>2006</c:v>
                </c:pt>
                <c:pt idx="5">
                  <c:v>2007</c:v>
                </c:pt>
                <c:pt idx="6">
                  <c:v>2008</c:v>
                </c:pt>
                <c:pt idx="7">
                  <c:v>2009</c:v>
                </c:pt>
                <c:pt idx="8">
                  <c:v>2010</c:v>
                </c:pt>
                <c:pt idx="9">
                  <c:v>2011</c:v>
                </c:pt>
                <c:pt idx="10">
                  <c:v>2012</c:v>
                </c:pt>
              </c:strCache>
            </c:strRef>
          </c:cat>
          <c:val>
            <c:numRef>
              <c:f>Sheet1!$B$4:$L$4</c:f>
              <c:numCache>
                <c:formatCode>0.0</c:formatCode>
                <c:ptCount val="11"/>
                <c:pt idx="0">
                  <c:v>55.767800000000001</c:v>
                </c:pt>
                <c:pt idx="1">
                  <c:v>56.559399999999997</c:v>
                </c:pt>
                <c:pt idx="2">
                  <c:v>55.078499999999998</c:v>
                </c:pt>
                <c:pt idx="3">
                  <c:v>56.339100000000002</c:v>
                </c:pt>
                <c:pt idx="4">
                  <c:v>56.835999999999999</c:v>
                </c:pt>
                <c:pt idx="5">
                  <c:v>60.752800000000001</c:v>
                </c:pt>
                <c:pt idx="6">
                  <c:v>54.714399999999998</c:v>
                </c:pt>
                <c:pt idx="7">
                  <c:v>58.4756</c:v>
                </c:pt>
                <c:pt idx="8">
                  <c:v>59.123899999999999</c:v>
                </c:pt>
                <c:pt idx="9">
                  <c:v>59.220799999999997</c:v>
                </c:pt>
                <c:pt idx="10">
                  <c:v>62.433599999999998</c:v>
                </c:pt>
              </c:numCache>
            </c:numRef>
          </c:val>
          <c:smooth val="0"/>
        </c:ser>
        <c:ser>
          <c:idx val="1"/>
          <c:order val="3"/>
          <c:tx>
            <c:strRef>
              <c:f>Sheet1!$A$5</c:f>
              <c:strCache>
                <c:ptCount val="1"/>
                <c:pt idx="0">
                  <c:v>Hispanic</c:v>
                </c:pt>
              </c:strCache>
            </c:strRef>
          </c:tx>
          <c:spPr>
            <a:ln w="34925">
              <a:solidFill>
                <a:srgbClr val="7BA8DF"/>
              </a:solidFill>
            </a:ln>
          </c:spPr>
          <c:marker>
            <c:symbol val="diamond"/>
            <c:size val="9"/>
            <c:spPr>
              <a:solidFill>
                <a:srgbClr val="7BA8DF"/>
              </a:solidFill>
              <a:ln>
                <a:noFill/>
              </a:ln>
            </c:spPr>
          </c:marker>
          <c:cat>
            <c:strRef>
              <c:f>Sheet1!$B$1:$L$1</c:f>
              <c:strCache>
                <c:ptCount val="11"/>
                <c:pt idx="0">
                  <c:v>2002</c:v>
                </c:pt>
                <c:pt idx="1">
                  <c:v>2003</c:v>
                </c:pt>
                <c:pt idx="2">
                  <c:v>2004</c:v>
                </c:pt>
                <c:pt idx="3">
                  <c:v>2005</c:v>
                </c:pt>
                <c:pt idx="4">
                  <c:v>2006</c:v>
                </c:pt>
                <c:pt idx="5">
                  <c:v>2007</c:v>
                </c:pt>
                <c:pt idx="6">
                  <c:v>2008</c:v>
                </c:pt>
                <c:pt idx="7">
                  <c:v>2009</c:v>
                </c:pt>
                <c:pt idx="8">
                  <c:v>2010</c:v>
                </c:pt>
                <c:pt idx="9">
                  <c:v>2011</c:v>
                </c:pt>
                <c:pt idx="10">
                  <c:v>2012</c:v>
                </c:pt>
              </c:strCache>
            </c:strRef>
          </c:cat>
          <c:val>
            <c:numRef>
              <c:f>Sheet1!$B$5:$L$5</c:f>
              <c:numCache>
                <c:formatCode>0.0</c:formatCode>
                <c:ptCount val="11"/>
                <c:pt idx="0">
                  <c:v>45.902500000000003</c:v>
                </c:pt>
                <c:pt idx="1">
                  <c:v>49.719499999999996</c:v>
                </c:pt>
                <c:pt idx="2">
                  <c:v>47.445900000000002</c:v>
                </c:pt>
                <c:pt idx="3">
                  <c:v>46.476100000000002</c:v>
                </c:pt>
                <c:pt idx="4">
                  <c:v>50.773099999999999</c:v>
                </c:pt>
                <c:pt idx="5">
                  <c:v>52.833500000000001</c:v>
                </c:pt>
                <c:pt idx="6">
                  <c:v>57.224499999999999</c:v>
                </c:pt>
                <c:pt idx="7">
                  <c:v>59.383400000000002</c:v>
                </c:pt>
                <c:pt idx="8">
                  <c:v>58.849200000000003</c:v>
                </c:pt>
                <c:pt idx="9">
                  <c:v>55.659100000000002</c:v>
                </c:pt>
                <c:pt idx="10">
                  <c:v>55.920999999999999</c:v>
                </c:pt>
              </c:numCache>
            </c:numRef>
          </c:val>
          <c:smooth val="0"/>
        </c:ser>
        <c:dLbls>
          <c:showLegendKey val="0"/>
          <c:showVal val="0"/>
          <c:showCatName val="0"/>
          <c:showSerName val="0"/>
          <c:showPercent val="0"/>
          <c:showBubbleSize val="0"/>
        </c:dLbls>
        <c:marker val="1"/>
        <c:smooth val="0"/>
        <c:axId val="207496704"/>
        <c:axId val="207498624"/>
      </c:lineChart>
      <c:catAx>
        <c:axId val="207496704"/>
        <c:scaling>
          <c:orientation val="minMax"/>
        </c:scaling>
        <c:delete val="0"/>
        <c:axPos val="b"/>
        <c:numFmt formatCode="General" sourceLinked="1"/>
        <c:majorTickMark val="out"/>
        <c:minorTickMark val="none"/>
        <c:tickLblPos val="nextTo"/>
        <c:txPr>
          <a:bodyPr rot="-3180000"/>
          <a:lstStyle/>
          <a:p>
            <a:pPr>
              <a:defRPr sz="1600" b="0" baseline="0">
                <a:latin typeface="Calibri" panose="020F0502020204030204" pitchFamily="34" charset="0"/>
              </a:defRPr>
            </a:pPr>
            <a:endParaRPr lang="en-US"/>
          </a:p>
        </c:txPr>
        <c:crossAx val="207498624"/>
        <c:crosses val="autoZero"/>
        <c:auto val="1"/>
        <c:lblAlgn val="ctr"/>
        <c:lblOffset val="100"/>
        <c:noMultiLvlLbl val="0"/>
      </c:catAx>
      <c:valAx>
        <c:axId val="207498624"/>
        <c:scaling>
          <c:orientation val="minMax"/>
          <c:max val="100"/>
          <c:min val="0"/>
        </c:scaling>
        <c:delete val="0"/>
        <c:axPos val="l"/>
        <c:majorGridlines/>
        <c:title>
          <c:tx>
            <c:rich>
              <a:bodyPr rot="-5400000" vert="horz"/>
              <a:lstStyle/>
              <a:p>
                <a:pPr>
                  <a:defRPr sz="1600" baseline="0">
                    <a:latin typeface="Calibri" panose="020F0502020204030204" pitchFamily="34" charset="0"/>
                  </a:defRPr>
                </a:pPr>
                <a:r>
                  <a:rPr lang="en-US" dirty="0" smtClean="0"/>
                  <a:t>Percent</a:t>
                </a:r>
                <a:endParaRPr lang="en-US" dirty="0"/>
              </a:p>
            </c:rich>
          </c:tx>
          <c:layout>
            <c:manualLayout>
              <c:xMode val="edge"/>
              <c:yMode val="edge"/>
              <c:x val="0"/>
              <c:y val="0.38117653771539423"/>
            </c:manualLayout>
          </c:layout>
          <c:overlay val="0"/>
        </c:title>
        <c:numFmt formatCode="0" sourceLinked="0"/>
        <c:majorTickMark val="out"/>
        <c:minorTickMark val="none"/>
        <c:tickLblPos val="nextTo"/>
        <c:txPr>
          <a:bodyPr/>
          <a:lstStyle/>
          <a:p>
            <a:pPr>
              <a:defRPr sz="1600" b="0" baseline="0">
                <a:latin typeface="Calibri" panose="020F0502020204030204" pitchFamily="34" charset="0"/>
              </a:defRPr>
            </a:pPr>
            <a:endParaRPr lang="en-US"/>
          </a:p>
        </c:txPr>
        <c:crossAx val="207496704"/>
        <c:crosses val="autoZero"/>
        <c:crossBetween val="between"/>
        <c:majorUnit val="10"/>
      </c:valAx>
    </c:plotArea>
    <c:legend>
      <c:legendPos val="t"/>
      <c:layout>
        <c:manualLayout>
          <c:xMode val="edge"/>
          <c:yMode val="edge"/>
          <c:x val="0"/>
          <c:y val="1.1675185338674747E-3"/>
          <c:w val="0.99745139496451829"/>
          <c:h val="0.10151630410605456"/>
        </c:manualLayout>
      </c:layout>
      <c:overlay val="0"/>
      <c:txPr>
        <a:bodyPr/>
        <a:lstStyle/>
        <a:p>
          <a:pPr>
            <a:defRPr sz="1600" b="0" baseline="0">
              <a:latin typeface="Calibri" panose="020F0502020204030204" pitchFamily="34" charset="0"/>
            </a:defRPr>
          </a:pPr>
          <a:endParaRPr lang="en-US"/>
        </a:p>
      </c:txPr>
    </c:legend>
    <c:plotVisOnly val="1"/>
    <c:dispBlanksAs val="gap"/>
    <c:showDLblsOverMax val="0"/>
  </c:chart>
  <c:spPr>
    <a:ln>
      <a:noFill/>
    </a:ln>
  </c:spPr>
  <c:externalData r:id="rId2">
    <c:autoUpdate val="0"/>
  </c:externalData>
</c:chartSpace>
</file>

<file path=ppt/charts/chart26.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0.16523573442208614"/>
          <c:y val="0.11770373783064352"/>
          <c:w val="0.81902376786235054"/>
          <c:h val="0.69324961374509042"/>
        </c:manualLayout>
      </c:layout>
      <c:lineChart>
        <c:grouping val="standard"/>
        <c:varyColors val="0"/>
        <c:ser>
          <c:idx val="3"/>
          <c:order val="0"/>
          <c:tx>
            <c:strRef>
              <c:f>Sheet1!$A$2</c:f>
              <c:strCache>
                <c:ptCount val="1"/>
                <c:pt idx="0">
                  <c:v>18-44</c:v>
                </c:pt>
              </c:strCache>
            </c:strRef>
          </c:tx>
          <c:spPr>
            <a:ln w="25400">
              <a:solidFill>
                <a:sysClr val="windowText" lastClr="000000"/>
              </a:solidFill>
            </a:ln>
          </c:spPr>
          <c:marker>
            <c:symbol val="circle"/>
            <c:size val="7"/>
            <c:spPr>
              <a:solidFill>
                <a:sysClr val="windowText" lastClr="000000"/>
              </a:solidFill>
              <a:ln>
                <a:noFill/>
              </a:ln>
            </c:spPr>
          </c:marker>
          <c:cat>
            <c:strRef>
              <c:f>Sheet1!$B$1:$L$1</c:f>
              <c:strCache>
                <c:ptCount val="11"/>
                <c:pt idx="0">
                  <c:v>2002</c:v>
                </c:pt>
                <c:pt idx="1">
                  <c:v>2003</c:v>
                </c:pt>
                <c:pt idx="2">
                  <c:v>2004</c:v>
                </c:pt>
                <c:pt idx="3">
                  <c:v>2005</c:v>
                </c:pt>
                <c:pt idx="4">
                  <c:v>2006</c:v>
                </c:pt>
                <c:pt idx="5">
                  <c:v>2007</c:v>
                </c:pt>
                <c:pt idx="6">
                  <c:v>2008</c:v>
                </c:pt>
                <c:pt idx="7">
                  <c:v>2009</c:v>
                </c:pt>
                <c:pt idx="8">
                  <c:v>2010</c:v>
                </c:pt>
                <c:pt idx="9">
                  <c:v>2011</c:v>
                </c:pt>
                <c:pt idx="10">
                  <c:v>2012</c:v>
                </c:pt>
              </c:strCache>
            </c:strRef>
          </c:cat>
          <c:val>
            <c:numRef>
              <c:f>Sheet1!$B$2:$L$2</c:f>
              <c:numCache>
                <c:formatCode>0.0</c:formatCode>
                <c:ptCount val="11"/>
                <c:pt idx="0">
                  <c:v>46.4724</c:v>
                </c:pt>
                <c:pt idx="1">
                  <c:v>48.824199999999998</c:v>
                </c:pt>
                <c:pt idx="2">
                  <c:v>47.4221</c:v>
                </c:pt>
                <c:pt idx="3">
                  <c:v>47.428100000000001</c:v>
                </c:pt>
                <c:pt idx="4">
                  <c:v>48.698999999999998</c:v>
                </c:pt>
                <c:pt idx="5">
                  <c:v>50.420900000000003</c:v>
                </c:pt>
                <c:pt idx="6">
                  <c:v>49.036499999999997</c:v>
                </c:pt>
                <c:pt idx="7">
                  <c:v>51.991599999999998</c:v>
                </c:pt>
                <c:pt idx="8">
                  <c:v>52.145000000000003</c:v>
                </c:pt>
                <c:pt idx="9">
                  <c:v>53.127899999999997</c:v>
                </c:pt>
                <c:pt idx="10" formatCode="General">
                  <c:v>52</c:v>
                </c:pt>
              </c:numCache>
            </c:numRef>
          </c:val>
          <c:smooth val="0"/>
        </c:ser>
        <c:ser>
          <c:idx val="0"/>
          <c:order val="1"/>
          <c:tx>
            <c:strRef>
              <c:f>Sheet1!$A$3</c:f>
              <c:strCache>
                <c:ptCount val="1"/>
                <c:pt idx="0">
                  <c:v>45-64</c:v>
                </c:pt>
              </c:strCache>
            </c:strRef>
          </c:tx>
          <c:spPr>
            <a:ln w="25400">
              <a:solidFill>
                <a:srgbClr val="0072C6"/>
              </a:solidFill>
            </a:ln>
          </c:spPr>
          <c:marker>
            <c:symbol val="square"/>
            <c:size val="7"/>
            <c:spPr>
              <a:solidFill>
                <a:srgbClr val="0072C6"/>
              </a:solidFill>
              <a:ln>
                <a:noFill/>
              </a:ln>
            </c:spPr>
          </c:marker>
          <c:cat>
            <c:strRef>
              <c:f>Sheet1!$B$1:$L$1</c:f>
              <c:strCache>
                <c:ptCount val="11"/>
                <c:pt idx="0">
                  <c:v>2002</c:v>
                </c:pt>
                <c:pt idx="1">
                  <c:v>2003</c:v>
                </c:pt>
                <c:pt idx="2">
                  <c:v>2004</c:v>
                </c:pt>
                <c:pt idx="3">
                  <c:v>2005</c:v>
                </c:pt>
                <c:pt idx="4">
                  <c:v>2006</c:v>
                </c:pt>
                <c:pt idx="5">
                  <c:v>2007</c:v>
                </c:pt>
                <c:pt idx="6">
                  <c:v>2008</c:v>
                </c:pt>
                <c:pt idx="7">
                  <c:v>2009</c:v>
                </c:pt>
                <c:pt idx="8">
                  <c:v>2010</c:v>
                </c:pt>
                <c:pt idx="9">
                  <c:v>2011</c:v>
                </c:pt>
                <c:pt idx="10">
                  <c:v>2012</c:v>
                </c:pt>
              </c:strCache>
            </c:strRef>
          </c:cat>
          <c:val>
            <c:numRef>
              <c:f>Sheet1!$B$3:$L$3</c:f>
              <c:numCache>
                <c:formatCode>0.0</c:formatCode>
                <c:ptCount val="11"/>
                <c:pt idx="0">
                  <c:v>66.768299999999996</c:v>
                </c:pt>
                <c:pt idx="1">
                  <c:v>67.083200000000005</c:v>
                </c:pt>
                <c:pt idx="2">
                  <c:v>68.611699999999999</c:v>
                </c:pt>
                <c:pt idx="3">
                  <c:v>67.771600000000007</c:v>
                </c:pt>
                <c:pt idx="4">
                  <c:v>67.982399999999998</c:v>
                </c:pt>
                <c:pt idx="5">
                  <c:v>67.076899999999995</c:v>
                </c:pt>
                <c:pt idx="6">
                  <c:v>69.179900000000004</c:v>
                </c:pt>
                <c:pt idx="7">
                  <c:v>68.046700000000001</c:v>
                </c:pt>
                <c:pt idx="8">
                  <c:v>67.030199999999994</c:v>
                </c:pt>
                <c:pt idx="9">
                  <c:v>66.756399999999999</c:v>
                </c:pt>
                <c:pt idx="10" formatCode="General">
                  <c:v>69.5</c:v>
                </c:pt>
              </c:numCache>
            </c:numRef>
          </c:val>
          <c:smooth val="0"/>
        </c:ser>
        <c:ser>
          <c:idx val="2"/>
          <c:order val="2"/>
          <c:tx>
            <c:strRef>
              <c:f>Sheet1!$A$4</c:f>
              <c:strCache>
                <c:ptCount val="1"/>
                <c:pt idx="0">
                  <c:v>65+</c:v>
                </c:pt>
              </c:strCache>
            </c:strRef>
          </c:tx>
          <c:spPr>
            <a:ln w="25400">
              <a:solidFill>
                <a:srgbClr val="AABA0A"/>
              </a:solidFill>
            </a:ln>
          </c:spPr>
          <c:marker>
            <c:symbol val="triangle"/>
            <c:size val="9"/>
            <c:spPr>
              <a:solidFill>
                <a:srgbClr val="AABA0A"/>
              </a:solidFill>
              <a:ln>
                <a:noFill/>
              </a:ln>
            </c:spPr>
          </c:marker>
          <c:cat>
            <c:strRef>
              <c:f>Sheet1!$B$1:$L$1</c:f>
              <c:strCache>
                <c:ptCount val="11"/>
                <c:pt idx="0">
                  <c:v>2002</c:v>
                </c:pt>
                <c:pt idx="1">
                  <c:v>2003</c:v>
                </c:pt>
                <c:pt idx="2">
                  <c:v>2004</c:v>
                </c:pt>
                <c:pt idx="3">
                  <c:v>2005</c:v>
                </c:pt>
                <c:pt idx="4">
                  <c:v>2006</c:v>
                </c:pt>
                <c:pt idx="5">
                  <c:v>2007</c:v>
                </c:pt>
                <c:pt idx="6">
                  <c:v>2008</c:v>
                </c:pt>
                <c:pt idx="7">
                  <c:v>2009</c:v>
                </c:pt>
                <c:pt idx="8">
                  <c:v>2010</c:v>
                </c:pt>
                <c:pt idx="9">
                  <c:v>2011</c:v>
                </c:pt>
                <c:pt idx="10">
                  <c:v>2012</c:v>
                </c:pt>
              </c:strCache>
            </c:strRef>
          </c:cat>
          <c:val>
            <c:numRef>
              <c:f>Sheet1!$B$4:$L$4</c:f>
              <c:numCache>
                <c:formatCode>0.0</c:formatCode>
                <c:ptCount val="11"/>
                <c:pt idx="0">
                  <c:v>64.551100000000005</c:v>
                </c:pt>
                <c:pt idx="1">
                  <c:v>64.915800000000004</c:v>
                </c:pt>
                <c:pt idx="2">
                  <c:v>67.647099999999995</c:v>
                </c:pt>
                <c:pt idx="3">
                  <c:v>66.030900000000003</c:v>
                </c:pt>
                <c:pt idx="4">
                  <c:v>64.268799999999999</c:v>
                </c:pt>
                <c:pt idx="5">
                  <c:v>64.924499999999995</c:v>
                </c:pt>
                <c:pt idx="6">
                  <c:v>62.612099999999998</c:v>
                </c:pt>
                <c:pt idx="7">
                  <c:v>65.479399999999998</c:v>
                </c:pt>
                <c:pt idx="8">
                  <c:v>62.665300000000002</c:v>
                </c:pt>
                <c:pt idx="9">
                  <c:v>66.933199999999999</c:v>
                </c:pt>
                <c:pt idx="10" formatCode="General">
                  <c:v>64</c:v>
                </c:pt>
              </c:numCache>
            </c:numRef>
          </c:val>
          <c:smooth val="0"/>
        </c:ser>
        <c:dLbls>
          <c:showLegendKey val="0"/>
          <c:showVal val="0"/>
          <c:showCatName val="0"/>
          <c:showSerName val="0"/>
          <c:showPercent val="0"/>
          <c:showBubbleSize val="0"/>
        </c:dLbls>
        <c:marker val="1"/>
        <c:smooth val="0"/>
        <c:axId val="227189504"/>
        <c:axId val="227191424"/>
      </c:lineChart>
      <c:catAx>
        <c:axId val="227189504"/>
        <c:scaling>
          <c:orientation val="minMax"/>
        </c:scaling>
        <c:delete val="0"/>
        <c:axPos val="b"/>
        <c:numFmt formatCode="General" sourceLinked="1"/>
        <c:majorTickMark val="out"/>
        <c:minorTickMark val="none"/>
        <c:tickLblPos val="nextTo"/>
        <c:txPr>
          <a:bodyPr rot="-3180000"/>
          <a:lstStyle/>
          <a:p>
            <a:pPr>
              <a:defRPr sz="1600" b="0" baseline="0">
                <a:latin typeface="Calibri" panose="020F0502020204030204" pitchFamily="34" charset="0"/>
              </a:defRPr>
            </a:pPr>
            <a:endParaRPr lang="en-US"/>
          </a:p>
        </c:txPr>
        <c:crossAx val="227191424"/>
        <c:crosses val="autoZero"/>
        <c:auto val="1"/>
        <c:lblAlgn val="ctr"/>
        <c:lblOffset val="100"/>
        <c:noMultiLvlLbl val="0"/>
      </c:catAx>
      <c:valAx>
        <c:axId val="227191424"/>
        <c:scaling>
          <c:orientation val="minMax"/>
          <c:max val="100"/>
          <c:min val="0"/>
        </c:scaling>
        <c:delete val="0"/>
        <c:axPos val="l"/>
        <c:majorGridlines/>
        <c:title>
          <c:tx>
            <c:rich>
              <a:bodyPr rot="-5400000" vert="horz"/>
              <a:lstStyle/>
              <a:p>
                <a:pPr>
                  <a:defRPr sz="1600" baseline="0">
                    <a:latin typeface="Calibri" panose="020F0502020204030204" pitchFamily="34" charset="0"/>
                  </a:defRPr>
                </a:pPr>
                <a:r>
                  <a:rPr lang="en-US" dirty="0" smtClean="0"/>
                  <a:t>Percent</a:t>
                </a:r>
                <a:endParaRPr lang="en-US" dirty="0"/>
              </a:p>
            </c:rich>
          </c:tx>
          <c:layout>
            <c:manualLayout>
              <c:xMode val="edge"/>
              <c:yMode val="edge"/>
              <c:x val="0"/>
              <c:y val="0.37513779527559055"/>
            </c:manualLayout>
          </c:layout>
          <c:overlay val="0"/>
        </c:title>
        <c:numFmt formatCode="0" sourceLinked="0"/>
        <c:majorTickMark val="out"/>
        <c:minorTickMark val="none"/>
        <c:tickLblPos val="nextTo"/>
        <c:txPr>
          <a:bodyPr/>
          <a:lstStyle/>
          <a:p>
            <a:pPr>
              <a:defRPr sz="1600" b="0" baseline="0">
                <a:latin typeface="Calibri" panose="020F0502020204030204" pitchFamily="34" charset="0"/>
              </a:defRPr>
            </a:pPr>
            <a:endParaRPr lang="en-US"/>
          </a:p>
        </c:txPr>
        <c:crossAx val="227189504"/>
        <c:crosses val="autoZero"/>
        <c:crossBetween val="between"/>
        <c:majorUnit val="10"/>
      </c:valAx>
    </c:plotArea>
    <c:legend>
      <c:legendPos val="t"/>
      <c:layout>
        <c:manualLayout>
          <c:xMode val="edge"/>
          <c:yMode val="edge"/>
          <c:x val="0"/>
          <c:y val="1.1675185338674747E-3"/>
          <c:w val="0.99745139496451829"/>
          <c:h val="0.10151630410605456"/>
        </c:manualLayout>
      </c:layout>
      <c:overlay val="0"/>
      <c:txPr>
        <a:bodyPr/>
        <a:lstStyle/>
        <a:p>
          <a:pPr>
            <a:defRPr sz="1600" b="0" baseline="0">
              <a:latin typeface="Calibri" panose="020F0502020204030204" pitchFamily="34" charset="0"/>
            </a:defRPr>
          </a:pPr>
          <a:endParaRPr lang="en-US"/>
        </a:p>
      </c:txPr>
    </c:legend>
    <c:plotVisOnly val="1"/>
    <c:dispBlanksAs val="gap"/>
    <c:showDLblsOverMax val="0"/>
  </c:chart>
  <c:spPr>
    <a:ln>
      <a:noFill/>
    </a:ln>
  </c:spPr>
  <c:externalData r:id="rId2">
    <c:autoUpdate val="0"/>
  </c:externalData>
</c:chartSpace>
</file>

<file path=ppt/charts/chart27.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9.4024375425294057E-2"/>
          <c:y val="8.4799190802045885E-2"/>
          <c:w val="0.89329700106931076"/>
          <c:h val="0.59854151753758056"/>
        </c:manualLayout>
      </c:layout>
      <c:barChart>
        <c:barDir val="col"/>
        <c:grouping val="clustered"/>
        <c:varyColors val="0"/>
        <c:ser>
          <c:idx val="0"/>
          <c:order val="0"/>
          <c:tx>
            <c:strRef>
              <c:f>Sheet1!$B$1</c:f>
              <c:strCache>
                <c:ptCount val="1"/>
                <c:pt idx="0">
                  <c:v>2011</c:v>
                </c:pt>
              </c:strCache>
            </c:strRef>
          </c:tx>
          <c:spPr>
            <a:solidFill>
              <a:srgbClr val="0072C6"/>
            </a:solidFill>
          </c:spPr>
          <c:invertIfNegative val="0"/>
          <c:dPt>
            <c:idx val="0"/>
            <c:invertIfNegative val="0"/>
            <c:bubble3D val="0"/>
          </c:dPt>
          <c:dPt>
            <c:idx val="1"/>
            <c:invertIfNegative val="0"/>
            <c:bubble3D val="0"/>
          </c:dPt>
          <c:dPt>
            <c:idx val="2"/>
            <c:invertIfNegative val="0"/>
            <c:bubble3D val="0"/>
          </c:dPt>
          <c:dPt>
            <c:idx val="3"/>
            <c:invertIfNegative val="0"/>
            <c:bubble3D val="0"/>
          </c:dPt>
          <c:cat>
            <c:strRef>
              <c:f>Sheet1!$A$2:$A$22</c:f>
              <c:strCache>
                <c:ptCount val="21"/>
                <c:pt idx="0">
                  <c:v>Total</c:v>
                </c:pt>
                <c:pt idx="2">
                  <c:v>White</c:v>
                </c:pt>
                <c:pt idx="3">
                  <c:v>Black</c:v>
                </c:pt>
                <c:pt idx="4">
                  <c:v>Hispanic</c:v>
                </c:pt>
                <c:pt idx="6">
                  <c:v>Poor</c:v>
                </c:pt>
                <c:pt idx="7">
                  <c:v>Low Income</c:v>
                </c:pt>
                <c:pt idx="8">
                  <c:v>Middle Income</c:v>
                </c:pt>
                <c:pt idx="9">
                  <c:v>High Income</c:v>
                </c:pt>
                <c:pt idx="11">
                  <c:v>&lt;High School</c:v>
                </c:pt>
                <c:pt idx="12">
                  <c:v>High School Grad</c:v>
                </c:pt>
                <c:pt idx="13">
                  <c:v>Any College</c:v>
                </c:pt>
                <c:pt idx="15">
                  <c:v>Large Cental Metro</c:v>
                </c:pt>
                <c:pt idx="16">
                  <c:v>Large Fringe Metro</c:v>
                </c:pt>
                <c:pt idx="17">
                  <c:v>Medium Metro</c:v>
                </c:pt>
                <c:pt idx="18">
                  <c:v>Small Metro</c:v>
                </c:pt>
                <c:pt idx="19">
                  <c:v>Micropolitan</c:v>
                </c:pt>
                <c:pt idx="20">
                  <c:v>Noncore</c:v>
                </c:pt>
              </c:strCache>
            </c:strRef>
          </c:cat>
          <c:val>
            <c:numRef>
              <c:f>Sheet1!$B$2:$B$22</c:f>
              <c:numCache>
                <c:formatCode>General</c:formatCode>
                <c:ptCount val="21"/>
                <c:pt idx="0">
                  <c:v>60.1</c:v>
                </c:pt>
                <c:pt idx="2" formatCode="0.0">
                  <c:v>60.610599999999998</c:v>
                </c:pt>
                <c:pt idx="3" formatCode="0.0">
                  <c:v>58.8949</c:v>
                </c:pt>
                <c:pt idx="4" formatCode="0.0">
                  <c:v>59.6374</c:v>
                </c:pt>
                <c:pt idx="6" formatCode="0.0">
                  <c:v>63.479599999999998</c:v>
                </c:pt>
                <c:pt idx="7" formatCode="0.0">
                  <c:v>61.412999999999997</c:v>
                </c:pt>
                <c:pt idx="8" formatCode="0.0">
                  <c:v>59.268300000000004</c:v>
                </c:pt>
                <c:pt idx="9" formatCode="0.0">
                  <c:v>58.481900000000003</c:v>
                </c:pt>
                <c:pt idx="11" formatCode="0.0">
                  <c:v>62.032699999999998</c:v>
                </c:pt>
                <c:pt idx="12" formatCode="0.0">
                  <c:v>58.119</c:v>
                </c:pt>
                <c:pt idx="13" formatCode="0.0">
                  <c:v>60.631</c:v>
                </c:pt>
                <c:pt idx="15" formatCode="0.0">
                  <c:v>60.0745</c:v>
                </c:pt>
                <c:pt idx="16" formatCode="0.0">
                  <c:v>63.0274</c:v>
                </c:pt>
                <c:pt idx="17" formatCode="0.0">
                  <c:v>59.097700000000003</c:v>
                </c:pt>
                <c:pt idx="18" formatCode="0.0">
                  <c:v>61.068300000000001</c:v>
                </c:pt>
                <c:pt idx="19">
                  <c:v>59.1</c:v>
                </c:pt>
                <c:pt idx="20">
                  <c:v>63.7</c:v>
                </c:pt>
              </c:numCache>
            </c:numRef>
          </c:val>
        </c:ser>
        <c:ser>
          <c:idx val="1"/>
          <c:order val="1"/>
          <c:tx>
            <c:strRef>
              <c:f>Sheet1!$C$1</c:f>
              <c:strCache>
                <c:ptCount val="1"/>
                <c:pt idx="0">
                  <c:v>2012</c:v>
                </c:pt>
              </c:strCache>
            </c:strRef>
          </c:tx>
          <c:spPr>
            <a:solidFill>
              <a:srgbClr val="AABA0A"/>
            </a:solidFill>
          </c:spPr>
          <c:invertIfNegative val="0"/>
          <c:cat>
            <c:strRef>
              <c:f>Sheet1!$A$2:$A$22</c:f>
              <c:strCache>
                <c:ptCount val="21"/>
                <c:pt idx="0">
                  <c:v>Total</c:v>
                </c:pt>
                <c:pt idx="2">
                  <c:v>White</c:v>
                </c:pt>
                <c:pt idx="3">
                  <c:v>Black</c:v>
                </c:pt>
                <c:pt idx="4">
                  <c:v>Hispanic</c:v>
                </c:pt>
                <c:pt idx="6">
                  <c:v>Poor</c:v>
                </c:pt>
                <c:pt idx="7">
                  <c:v>Low Income</c:v>
                </c:pt>
                <c:pt idx="8">
                  <c:v>Middle Income</c:v>
                </c:pt>
                <c:pt idx="9">
                  <c:v>High Income</c:v>
                </c:pt>
                <c:pt idx="11">
                  <c:v>&lt;High School</c:v>
                </c:pt>
                <c:pt idx="12">
                  <c:v>High School Grad</c:v>
                </c:pt>
                <c:pt idx="13">
                  <c:v>Any College</c:v>
                </c:pt>
                <c:pt idx="15">
                  <c:v>Large Cental Metro</c:v>
                </c:pt>
                <c:pt idx="16">
                  <c:v>Large Fringe Metro</c:v>
                </c:pt>
                <c:pt idx="17">
                  <c:v>Medium Metro</c:v>
                </c:pt>
                <c:pt idx="18">
                  <c:v>Small Metro</c:v>
                </c:pt>
                <c:pt idx="19">
                  <c:v>Micropolitan</c:v>
                </c:pt>
                <c:pt idx="20">
                  <c:v>Noncore</c:v>
                </c:pt>
              </c:strCache>
            </c:strRef>
          </c:cat>
          <c:val>
            <c:numRef>
              <c:f>Sheet1!$C$2:$C$22</c:f>
              <c:numCache>
                <c:formatCode>General</c:formatCode>
                <c:ptCount val="21"/>
                <c:pt idx="0">
                  <c:v>60.7</c:v>
                </c:pt>
                <c:pt idx="2" formatCode="0.0">
                  <c:v>60.382399999999997</c:v>
                </c:pt>
                <c:pt idx="3" formatCode="0.0">
                  <c:v>61.282299999999999</c:v>
                </c:pt>
                <c:pt idx="4" formatCode="0.0">
                  <c:v>60.6417</c:v>
                </c:pt>
                <c:pt idx="6" formatCode="0.0">
                  <c:v>65.991900000000001</c:v>
                </c:pt>
                <c:pt idx="7" formatCode="0.0">
                  <c:v>62.8401</c:v>
                </c:pt>
                <c:pt idx="8" formatCode="0.0">
                  <c:v>58.479599999999998</c:v>
                </c:pt>
                <c:pt idx="9" formatCode="0.0">
                  <c:v>59.744399999999999</c:v>
                </c:pt>
                <c:pt idx="11" formatCode="0.0">
                  <c:v>62.875700000000002</c:v>
                </c:pt>
                <c:pt idx="12" formatCode="0.0">
                  <c:v>58.997999999999998</c:v>
                </c:pt>
                <c:pt idx="13" formatCode="0.0">
                  <c:v>60.7821</c:v>
                </c:pt>
                <c:pt idx="15">
                  <c:v>57.9</c:v>
                </c:pt>
                <c:pt idx="16">
                  <c:v>63.3</c:v>
                </c:pt>
                <c:pt idx="17">
                  <c:v>59.5</c:v>
                </c:pt>
                <c:pt idx="18">
                  <c:v>62.4</c:v>
                </c:pt>
                <c:pt idx="19">
                  <c:v>57.3</c:v>
                </c:pt>
                <c:pt idx="20">
                  <c:v>61.5</c:v>
                </c:pt>
              </c:numCache>
            </c:numRef>
          </c:val>
        </c:ser>
        <c:dLbls>
          <c:showLegendKey val="0"/>
          <c:showVal val="0"/>
          <c:showCatName val="0"/>
          <c:showSerName val="0"/>
          <c:showPercent val="0"/>
          <c:showBubbleSize val="0"/>
        </c:dLbls>
        <c:gapWidth val="150"/>
        <c:axId val="227236864"/>
        <c:axId val="227259136"/>
      </c:barChart>
      <c:catAx>
        <c:axId val="227236864"/>
        <c:scaling>
          <c:orientation val="minMax"/>
        </c:scaling>
        <c:delete val="0"/>
        <c:axPos val="b"/>
        <c:minorGridlines>
          <c:spPr>
            <a:ln>
              <a:noFill/>
            </a:ln>
          </c:spPr>
        </c:minorGridlines>
        <c:majorTickMark val="out"/>
        <c:minorTickMark val="none"/>
        <c:tickLblPos val="nextTo"/>
        <c:txPr>
          <a:bodyPr rot="-2100000"/>
          <a:lstStyle/>
          <a:p>
            <a:pPr>
              <a:defRPr sz="1600" b="0">
                <a:solidFill>
                  <a:schemeClr val="tx1"/>
                </a:solidFill>
                <a:latin typeface="Calibri" panose="020F0502020204030204" pitchFamily="34" charset="0"/>
              </a:defRPr>
            </a:pPr>
            <a:endParaRPr lang="en-US"/>
          </a:p>
        </c:txPr>
        <c:crossAx val="227259136"/>
        <c:crosses val="autoZero"/>
        <c:auto val="1"/>
        <c:lblAlgn val="ctr"/>
        <c:lblOffset val="100"/>
        <c:noMultiLvlLbl val="0"/>
      </c:catAx>
      <c:valAx>
        <c:axId val="227259136"/>
        <c:scaling>
          <c:orientation val="minMax"/>
          <c:max val="100"/>
          <c:min val="0"/>
        </c:scaling>
        <c:delete val="0"/>
        <c:axPos val="l"/>
        <c:majorGridlines/>
        <c:title>
          <c:tx>
            <c:rich>
              <a:bodyPr rot="-5400000" vert="horz"/>
              <a:lstStyle/>
              <a:p>
                <a:pPr>
                  <a:defRPr sz="1600">
                    <a:latin typeface="Calibri" panose="020F0502020204030204" pitchFamily="34" charset="0"/>
                  </a:defRPr>
                </a:pPr>
                <a:r>
                  <a:rPr lang="en-US" dirty="0" smtClean="0"/>
                  <a:t>Percent</a:t>
                </a:r>
                <a:endParaRPr lang="en-US" dirty="0"/>
              </a:p>
            </c:rich>
          </c:tx>
          <c:layout>
            <c:manualLayout>
              <c:xMode val="edge"/>
              <c:yMode val="edge"/>
              <c:x val="0"/>
              <c:y val="0.28933267903427401"/>
            </c:manualLayout>
          </c:layout>
          <c:overlay val="0"/>
        </c:title>
        <c:numFmt formatCode="0" sourceLinked="0"/>
        <c:majorTickMark val="out"/>
        <c:minorTickMark val="none"/>
        <c:tickLblPos val="nextTo"/>
        <c:txPr>
          <a:bodyPr/>
          <a:lstStyle/>
          <a:p>
            <a:pPr>
              <a:defRPr sz="1600">
                <a:latin typeface="Calibri" panose="020F0502020204030204" pitchFamily="34" charset="0"/>
              </a:defRPr>
            </a:pPr>
            <a:endParaRPr lang="en-US"/>
          </a:p>
        </c:txPr>
        <c:crossAx val="227236864"/>
        <c:crosses val="autoZero"/>
        <c:crossBetween val="between"/>
        <c:majorUnit val="20"/>
      </c:valAx>
    </c:plotArea>
    <c:legend>
      <c:legendPos val="t"/>
      <c:layout>
        <c:manualLayout>
          <c:xMode val="edge"/>
          <c:yMode val="edge"/>
          <c:x val="0.22161149995139495"/>
          <c:y val="1.8517060367454078E-3"/>
          <c:w val="0.55468030037911931"/>
          <c:h val="6.5857807498647267E-2"/>
        </c:manualLayout>
      </c:layout>
      <c:overlay val="0"/>
      <c:txPr>
        <a:bodyPr/>
        <a:lstStyle/>
        <a:p>
          <a:pPr>
            <a:defRPr sz="1600">
              <a:latin typeface="Calibri" panose="020F0502020204030204" pitchFamily="34" charset="0"/>
            </a:defRPr>
          </a:pPr>
          <a:endParaRPr lang="en-US"/>
        </a:p>
      </c:txPr>
    </c:legend>
    <c:plotVisOnly val="1"/>
    <c:dispBlanksAs val="gap"/>
    <c:showDLblsOverMax val="0"/>
  </c:chart>
  <c:spPr>
    <a:ln>
      <a:noFill/>
    </a:ln>
  </c:spPr>
  <c:externalData r:id="rId2">
    <c:autoUpdate val="0"/>
  </c:externalData>
</c:chartSpace>
</file>

<file path=ppt/charts/chart28.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10154211626324487"/>
          <c:y val="8.4799190802045885E-2"/>
          <c:w val="0.87924528531155821"/>
          <c:h val="0.49053708564207255"/>
        </c:manualLayout>
      </c:layout>
      <c:barChart>
        <c:barDir val="col"/>
        <c:grouping val="clustered"/>
        <c:varyColors val="0"/>
        <c:ser>
          <c:idx val="0"/>
          <c:order val="0"/>
          <c:tx>
            <c:strRef>
              <c:f>Sheet1!$B$1</c:f>
              <c:strCache>
                <c:ptCount val="1"/>
                <c:pt idx="0">
                  <c:v>2011</c:v>
                </c:pt>
              </c:strCache>
            </c:strRef>
          </c:tx>
          <c:spPr>
            <a:solidFill>
              <a:srgbClr val="0072C6"/>
            </a:solidFill>
          </c:spPr>
          <c:invertIfNegative val="0"/>
          <c:dPt>
            <c:idx val="0"/>
            <c:invertIfNegative val="0"/>
            <c:bubble3D val="0"/>
          </c:dPt>
          <c:dPt>
            <c:idx val="1"/>
            <c:invertIfNegative val="0"/>
            <c:bubble3D val="0"/>
          </c:dPt>
          <c:dPt>
            <c:idx val="2"/>
            <c:invertIfNegative val="0"/>
            <c:bubble3D val="0"/>
          </c:dPt>
          <c:dPt>
            <c:idx val="3"/>
            <c:invertIfNegative val="0"/>
            <c:bubble3D val="0"/>
          </c:dPt>
          <c:cat>
            <c:strRef>
              <c:f>Sheet1!$A$2:$A$22</c:f>
              <c:strCache>
                <c:ptCount val="21"/>
                <c:pt idx="0">
                  <c:v>Private</c:v>
                </c:pt>
                <c:pt idx="1">
                  <c:v>Public</c:v>
                </c:pt>
                <c:pt idx="2">
                  <c:v>Uninsured</c:v>
                </c:pt>
                <c:pt idx="4">
                  <c:v>Male</c:v>
                </c:pt>
                <c:pt idx="5">
                  <c:v>Female</c:v>
                </c:pt>
                <c:pt idx="7">
                  <c:v>18-44</c:v>
                </c:pt>
                <c:pt idx="8">
                  <c:v>45-64</c:v>
                </c:pt>
                <c:pt idx="9">
                  <c:v>65+</c:v>
                </c:pt>
                <c:pt idx="11">
                  <c:v>0-1 Conditions</c:v>
                </c:pt>
                <c:pt idx="12">
                  <c:v>2-3 Conditions</c:v>
                </c:pt>
                <c:pt idx="13">
                  <c:v>4+ Conditions</c:v>
                </c:pt>
                <c:pt idx="15">
                  <c:v>Excellent/Very Good/Good</c:v>
                </c:pt>
                <c:pt idx="16">
                  <c:v>Fair/Poor</c:v>
                </c:pt>
                <c:pt idx="18">
                  <c:v>Basic </c:v>
                </c:pt>
                <c:pt idx="19">
                  <c:v>Complex</c:v>
                </c:pt>
                <c:pt idx="20">
                  <c:v>Neither</c:v>
                </c:pt>
              </c:strCache>
            </c:strRef>
          </c:cat>
          <c:val>
            <c:numRef>
              <c:f>Sheet1!$B$2:$B$22</c:f>
              <c:numCache>
                <c:formatCode>0.0</c:formatCode>
                <c:ptCount val="21"/>
                <c:pt idx="0">
                  <c:v>57.251399999999997</c:v>
                </c:pt>
                <c:pt idx="1">
                  <c:v>64.9542</c:v>
                </c:pt>
                <c:pt idx="2">
                  <c:v>55.400100000000002</c:v>
                </c:pt>
                <c:pt idx="4">
                  <c:v>54.771000000000001</c:v>
                </c:pt>
                <c:pt idx="5">
                  <c:v>65.078900000000004</c:v>
                </c:pt>
                <c:pt idx="7">
                  <c:v>56.007899999999999</c:v>
                </c:pt>
                <c:pt idx="8">
                  <c:v>61.6721</c:v>
                </c:pt>
                <c:pt idx="9">
                  <c:v>69.835599999999999</c:v>
                </c:pt>
                <c:pt idx="11" formatCode="General">
                  <c:v>56.5</c:v>
                </c:pt>
                <c:pt idx="12" formatCode="General">
                  <c:v>68.5</c:v>
                </c:pt>
                <c:pt idx="13" formatCode="General">
                  <c:v>69.099999999999994</c:v>
                </c:pt>
                <c:pt idx="15" formatCode="General">
                  <c:v>57.1</c:v>
                </c:pt>
                <c:pt idx="16" formatCode="General">
                  <c:v>72.599999999999994</c:v>
                </c:pt>
                <c:pt idx="18" formatCode="General">
                  <c:v>75.099999999999994</c:v>
                </c:pt>
                <c:pt idx="19" formatCode="General">
                  <c:v>77.3</c:v>
                </c:pt>
                <c:pt idx="20" formatCode="General">
                  <c:v>56.9</c:v>
                </c:pt>
              </c:numCache>
            </c:numRef>
          </c:val>
        </c:ser>
        <c:ser>
          <c:idx val="1"/>
          <c:order val="1"/>
          <c:tx>
            <c:strRef>
              <c:f>Sheet1!$C$1</c:f>
              <c:strCache>
                <c:ptCount val="1"/>
                <c:pt idx="0">
                  <c:v>2012</c:v>
                </c:pt>
              </c:strCache>
            </c:strRef>
          </c:tx>
          <c:spPr>
            <a:solidFill>
              <a:srgbClr val="AABA0A"/>
            </a:solidFill>
          </c:spPr>
          <c:invertIfNegative val="0"/>
          <c:cat>
            <c:strRef>
              <c:f>Sheet1!$A$2:$A$22</c:f>
              <c:strCache>
                <c:ptCount val="21"/>
                <c:pt idx="0">
                  <c:v>Private</c:v>
                </c:pt>
                <c:pt idx="1">
                  <c:v>Public</c:v>
                </c:pt>
                <c:pt idx="2">
                  <c:v>Uninsured</c:v>
                </c:pt>
                <c:pt idx="4">
                  <c:v>Male</c:v>
                </c:pt>
                <c:pt idx="5">
                  <c:v>Female</c:v>
                </c:pt>
                <c:pt idx="7">
                  <c:v>18-44</c:v>
                </c:pt>
                <c:pt idx="8">
                  <c:v>45-64</c:v>
                </c:pt>
                <c:pt idx="9">
                  <c:v>65+</c:v>
                </c:pt>
                <c:pt idx="11">
                  <c:v>0-1 Conditions</c:v>
                </c:pt>
                <c:pt idx="12">
                  <c:v>2-3 Conditions</c:v>
                </c:pt>
                <c:pt idx="13">
                  <c:v>4+ Conditions</c:v>
                </c:pt>
                <c:pt idx="15">
                  <c:v>Excellent/Very Good/Good</c:v>
                </c:pt>
                <c:pt idx="16">
                  <c:v>Fair/Poor</c:v>
                </c:pt>
                <c:pt idx="18">
                  <c:v>Basic </c:v>
                </c:pt>
                <c:pt idx="19">
                  <c:v>Complex</c:v>
                </c:pt>
                <c:pt idx="20">
                  <c:v>Neither</c:v>
                </c:pt>
              </c:strCache>
            </c:strRef>
          </c:cat>
          <c:val>
            <c:numRef>
              <c:f>Sheet1!$C$2:$C$22</c:f>
              <c:numCache>
                <c:formatCode>0.0</c:formatCode>
                <c:ptCount val="21"/>
                <c:pt idx="0">
                  <c:v>58.069200000000002</c:v>
                </c:pt>
                <c:pt idx="1">
                  <c:v>67.318200000000004</c:v>
                </c:pt>
                <c:pt idx="2">
                  <c:v>54.8688</c:v>
                </c:pt>
                <c:pt idx="4">
                  <c:v>53.480899999999998</c:v>
                </c:pt>
                <c:pt idx="5">
                  <c:v>67.464699999999993</c:v>
                </c:pt>
                <c:pt idx="7">
                  <c:v>56.861800000000002</c:v>
                </c:pt>
                <c:pt idx="8">
                  <c:v>62.292400000000001</c:v>
                </c:pt>
                <c:pt idx="9">
                  <c:v>69.695899999999995</c:v>
                </c:pt>
                <c:pt idx="11" formatCode="General">
                  <c:v>58.5</c:v>
                </c:pt>
                <c:pt idx="12" formatCode="General">
                  <c:v>64.5</c:v>
                </c:pt>
                <c:pt idx="13" formatCode="General">
                  <c:v>81.5</c:v>
                </c:pt>
                <c:pt idx="15" formatCode="General">
                  <c:v>57.1</c:v>
                </c:pt>
                <c:pt idx="16" formatCode="General">
                  <c:v>75.900000000000006</c:v>
                </c:pt>
                <c:pt idx="18" formatCode="General">
                  <c:v>75.900000000000006</c:v>
                </c:pt>
                <c:pt idx="19" formatCode="General">
                  <c:v>78.900000000000006</c:v>
                </c:pt>
                <c:pt idx="20" formatCode="General">
                  <c:v>57.1</c:v>
                </c:pt>
              </c:numCache>
            </c:numRef>
          </c:val>
        </c:ser>
        <c:dLbls>
          <c:showLegendKey val="0"/>
          <c:showVal val="0"/>
          <c:showCatName val="0"/>
          <c:showSerName val="0"/>
          <c:showPercent val="0"/>
          <c:showBubbleSize val="0"/>
        </c:dLbls>
        <c:gapWidth val="150"/>
        <c:axId val="227356672"/>
        <c:axId val="227358208"/>
      </c:barChart>
      <c:catAx>
        <c:axId val="227356672"/>
        <c:scaling>
          <c:orientation val="minMax"/>
        </c:scaling>
        <c:delete val="0"/>
        <c:axPos val="b"/>
        <c:minorGridlines>
          <c:spPr>
            <a:ln>
              <a:noFill/>
            </a:ln>
          </c:spPr>
        </c:minorGridlines>
        <c:majorTickMark val="out"/>
        <c:minorTickMark val="none"/>
        <c:tickLblPos val="nextTo"/>
        <c:txPr>
          <a:bodyPr rot="-2040000"/>
          <a:lstStyle/>
          <a:p>
            <a:pPr>
              <a:defRPr sz="1600" b="0">
                <a:solidFill>
                  <a:schemeClr val="tx1"/>
                </a:solidFill>
                <a:latin typeface="Calibri" panose="020F0502020204030204" pitchFamily="34" charset="0"/>
              </a:defRPr>
            </a:pPr>
            <a:endParaRPr lang="en-US"/>
          </a:p>
        </c:txPr>
        <c:crossAx val="227358208"/>
        <c:crosses val="autoZero"/>
        <c:auto val="1"/>
        <c:lblAlgn val="ctr"/>
        <c:lblOffset val="100"/>
        <c:noMultiLvlLbl val="0"/>
      </c:catAx>
      <c:valAx>
        <c:axId val="227358208"/>
        <c:scaling>
          <c:orientation val="minMax"/>
          <c:max val="100"/>
          <c:min val="0"/>
        </c:scaling>
        <c:delete val="0"/>
        <c:axPos val="l"/>
        <c:majorGridlines/>
        <c:title>
          <c:tx>
            <c:rich>
              <a:bodyPr rot="-5400000" vert="horz"/>
              <a:lstStyle/>
              <a:p>
                <a:pPr>
                  <a:defRPr sz="1600">
                    <a:latin typeface="Calibri" panose="020F0502020204030204" pitchFamily="34" charset="0"/>
                  </a:defRPr>
                </a:pPr>
                <a:r>
                  <a:rPr lang="en-US" dirty="0" smtClean="0"/>
                  <a:t>Percent</a:t>
                </a:r>
                <a:endParaRPr lang="en-US" dirty="0"/>
              </a:p>
            </c:rich>
          </c:tx>
          <c:layout>
            <c:manualLayout>
              <c:xMode val="edge"/>
              <c:yMode val="edge"/>
              <c:x val="0"/>
              <c:y val="0.23994993681345386"/>
            </c:manualLayout>
          </c:layout>
          <c:overlay val="0"/>
        </c:title>
        <c:numFmt formatCode="0" sourceLinked="0"/>
        <c:majorTickMark val="out"/>
        <c:minorTickMark val="none"/>
        <c:tickLblPos val="nextTo"/>
        <c:txPr>
          <a:bodyPr/>
          <a:lstStyle/>
          <a:p>
            <a:pPr>
              <a:defRPr sz="1600">
                <a:latin typeface="Calibri" panose="020F0502020204030204" pitchFamily="34" charset="0"/>
              </a:defRPr>
            </a:pPr>
            <a:endParaRPr lang="en-US"/>
          </a:p>
        </c:txPr>
        <c:crossAx val="227356672"/>
        <c:crosses val="autoZero"/>
        <c:crossBetween val="between"/>
        <c:majorUnit val="10"/>
      </c:valAx>
    </c:plotArea>
    <c:legend>
      <c:legendPos val="t"/>
      <c:layout>
        <c:manualLayout>
          <c:xMode val="edge"/>
          <c:yMode val="edge"/>
          <c:x val="0.22161149995139495"/>
          <c:y val="1.8517060367454078E-3"/>
          <c:w val="0.55468030037911931"/>
          <c:h val="6.5857807498647267E-2"/>
        </c:manualLayout>
      </c:layout>
      <c:overlay val="0"/>
      <c:txPr>
        <a:bodyPr/>
        <a:lstStyle/>
        <a:p>
          <a:pPr>
            <a:defRPr sz="1600">
              <a:latin typeface="Calibri" panose="020F0502020204030204" pitchFamily="34" charset="0"/>
            </a:defRPr>
          </a:pPr>
          <a:endParaRPr lang="en-US"/>
        </a:p>
      </c:txPr>
    </c:legend>
    <c:plotVisOnly val="1"/>
    <c:dispBlanksAs val="gap"/>
    <c:showDLblsOverMax val="0"/>
  </c:chart>
  <c:spPr>
    <a:ln>
      <a:noFill/>
    </a:ln>
  </c:spPr>
  <c:externalData r:id="rId2">
    <c:autoUpdate val="0"/>
  </c:externalData>
</c:chartSpace>
</file>

<file path=ppt/charts/chart29.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0.16523573442208614"/>
          <c:y val="0.138389317026861"/>
          <c:w val="0.81902376786235054"/>
          <c:h val="0.70802502745667428"/>
        </c:manualLayout>
      </c:layout>
      <c:lineChart>
        <c:grouping val="standard"/>
        <c:varyColors val="0"/>
        <c:ser>
          <c:idx val="3"/>
          <c:order val="0"/>
          <c:tx>
            <c:strRef>
              <c:f>Sheet1!$A$2</c:f>
              <c:strCache>
                <c:ptCount val="1"/>
                <c:pt idx="0">
                  <c:v>Total</c:v>
                </c:pt>
              </c:strCache>
            </c:strRef>
          </c:tx>
          <c:spPr>
            <a:ln w="25400">
              <a:solidFill>
                <a:sysClr val="windowText" lastClr="000000"/>
              </a:solidFill>
            </a:ln>
          </c:spPr>
          <c:marker>
            <c:symbol val="circle"/>
            <c:size val="7"/>
            <c:spPr>
              <a:solidFill>
                <a:sysClr val="windowText" lastClr="000000"/>
              </a:solidFill>
              <a:ln>
                <a:noFill/>
              </a:ln>
            </c:spPr>
          </c:marker>
          <c:cat>
            <c:strRef>
              <c:f>Sheet1!$B$1:$L$1</c:f>
              <c:strCache>
                <c:ptCount val="11"/>
                <c:pt idx="0">
                  <c:v>2002</c:v>
                </c:pt>
                <c:pt idx="1">
                  <c:v>2003</c:v>
                </c:pt>
                <c:pt idx="2">
                  <c:v>2004</c:v>
                </c:pt>
                <c:pt idx="3">
                  <c:v>2005</c:v>
                </c:pt>
                <c:pt idx="4">
                  <c:v>2006</c:v>
                </c:pt>
                <c:pt idx="5">
                  <c:v>2007</c:v>
                </c:pt>
                <c:pt idx="6">
                  <c:v>2008</c:v>
                </c:pt>
                <c:pt idx="7">
                  <c:v>2009</c:v>
                </c:pt>
                <c:pt idx="8">
                  <c:v>2010</c:v>
                </c:pt>
                <c:pt idx="9">
                  <c:v>2011</c:v>
                </c:pt>
                <c:pt idx="10">
                  <c:v>2012</c:v>
                </c:pt>
              </c:strCache>
            </c:strRef>
          </c:cat>
          <c:val>
            <c:numRef>
              <c:f>Sheet1!$B$2:$L$2</c:f>
              <c:numCache>
                <c:formatCode>0.0</c:formatCode>
                <c:ptCount val="11"/>
                <c:pt idx="0">
                  <c:v>30.023299999999999</c:v>
                </c:pt>
                <c:pt idx="1">
                  <c:v>29.302399999999999</c:v>
                </c:pt>
                <c:pt idx="2">
                  <c:v>30.973099999999999</c:v>
                </c:pt>
                <c:pt idx="3">
                  <c:v>31.924700000000001</c:v>
                </c:pt>
                <c:pt idx="4">
                  <c:v>34.566600000000001</c:v>
                </c:pt>
                <c:pt idx="5">
                  <c:v>36.185099999999998</c:v>
                </c:pt>
                <c:pt idx="6">
                  <c:v>33.537399999999998</c:v>
                </c:pt>
                <c:pt idx="7">
                  <c:v>34.651299999999999</c:v>
                </c:pt>
                <c:pt idx="8">
                  <c:v>39.6691</c:v>
                </c:pt>
                <c:pt idx="9">
                  <c:v>40.175899999999999</c:v>
                </c:pt>
                <c:pt idx="10">
                  <c:v>41.847700000000003</c:v>
                </c:pt>
              </c:numCache>
            </c:numRef>
          </c:val>
          <c:smooth val="0"/>
        </c:ser>
        <c:ser>
          <c:idx val="0"/>
          <c:order val="1"/>
          <c:tx>
            <c:strRef>
              <c:f>Sheet1!$A$3</c:f>
              <c:strCache>
                <c:ptCount val="1"/>
                <c:pt idx="0">
                  <c:v>White </c:v>
                </c:pt>
              </c:strCache>
            </c:strRef>
          </c:tx>
          <c:spPr>
            <a:ln w="25400">
              <a:solidFill>
                <a:srgbClr val="0072C6"/>
              </a:solidFill>
            </a:ln>
          </c:spPr>
          <c:marker>
            <c:symbol val="square"/>
            <c:size val="7"/>
            <c:spPr>
              <a:solidFill>
                <a:srgbClr val="0072C6"/>
              </a:solidFill>
              <a:ln>
                <a:noFill/>
              </a:ln>
            </c:spPr>
          </c:marker>
          <c:cat>
            <c:strRef>
              <c:f>Sheet1!$B$1:$L$1</c:f>
              <c:strCache>
                <c:ptCount val="11"/>
                <c:pt idx="0">
                  <c:v>2002</c:v>
                </c:pt>
                <c:pt idx="1">
                  <c:v>2003</c:v>
                </c:pt>
                <c:pt idx="2">
                  <c:v>2004</c:v>
                </c:pt>
                <c:pt idx="3">
                  <c:v>2005</c:v>
                </c:pt>
                <c:pt idx="4">
                  <c:v>2006</c:v>
                </c:pt>
                <c:pt idx="5">
                  <c:v>2007</c:v>
                </c:pt>
                <c:pt idx="6">
                  <c:v>2008</c:v>
                </c:pt>
                <c:pt idx="7">
                  <c:v>2009</c:v>
                </c:pt>
                <c:pt idx="8">
                  <c:v>2010</c:v>
                </c:pt>
                <c:pt idx="9">
                  <c:v>2011</c:v>
                </c:pt>
                <c:pt idx="10">
                  <c:v>2012</c:v>
                </c:pt>
              </c:strCache>
            </c:strRef>
          </c:cat>
          <c:val>
            <c:numRef>
              <c:f>Sheet1!$B$3:$L$3</c:f>
              <c:numCache>
                <c:formatCode>0.0</c:formatCode>
                <c:ptCount val="11"/>
                <c:pt idx="0">
                  <c:v>30.486699999999999</c:v>
                </c:pt>
                <c:pt idx="1">
                  <c:v>29.472300000000001</c:v>
                </c:pt>
                <c:pt idx="2">
                  <c:v>30.123999999999999</c:v>
                </c:pt>
                <c:pt idx="3">
                  <c:v>32.121699999999997</c:v>
                </c:pt>
                <c:pt idx="4">
                  <c:v>33.198</c:v>
                </c:pt>
                <c:pt idx="5">
                  <c:v>36.831899999999997</c:v>
                </c:pt>
                <c:pt idx="6">
                  <c:v>32.1999</c:v>
                </c:pt>
                <c:pt idx="7">
                  <c:v>35.1676</c:v>
                </c:pt>
                <c:pt idx="8">
                  <c:v>40.638800000000003</c:v>
                </c:pt>
                <c:pt idx="9">
                  <c:v>40.099499999999999</c:v>
                </c:pt>
                <c:pt idx="10">
                  <c:v>40.1464</c:v>
                </c:pt>
              </c:numCache>
            </c:numRef>
          </c:val>
          <c:smooth val="0"/>
        </c:ser>
        <c:ser>
          <c:idx val="2"/>
          <c:order val="2"/>
          <c:tx>
            <c:strRef>
              <c:f>Sheet1!$A$4</c:f>
              <c:strCache>
                <c:ptCount val="1"/>
                <c:pt idx="0">
                  <c:v>Black</c:v>
                </c:pt>
              </c:strCache>
            </c:strRef>
          </c:tx>
          <c:spPr>
            <a:ln w="25400">
              <a:solidFill>
                <a:srgbClr val="AABA0A"/>
              </a:solidFill>
            </a:ln>
          </c:spPr>
          <c:marker>
            <c:symbol val="triangle"/>
            <c:size val="9"/>
            <c:spPr>
              <a:solidFill>
                <a:srgbClr val="AABA0A"/>
              </a:solidFill>
              <a:ln>
                <a:noFill/>
              </a:ln>
            </c:spPr>
          </c:marker>
          <c:cat>
            <c:strRef>
              <c:f>Sheet1!$B$1:$L$1</c:f>
              <c:strCache>
                <c:ptCount val="11"/>
                <c:pt idx="0">
                  <c:v>2002</c:v>
                </c:pt>
                <c:pt idx="1">
                  <c:v>2003</c:v>
                </c:pt>
                <c:pt idx="2">
                  <c:v>2004</c:v>
                </c:pt>
                <c:pt idx="3">
                  <c:v>2005</c:v>
                </c:pt>
                <c:pt idx="4">
                  <c:v>2006</c:v>
                </c:pt>
                <c:pt idx="5">
                  <c:v>2007</c:v>
                </c:pt>
                <c:pt idx="6">
                  <c:v>2008</c:v>
                </c:pt>
                <c:pt idx="7">
                  <c:v>2009</c:v>
                </c:pt>
                <c:pt idx="8">
                  <c:v>2010</c:v>
                </c:pt>
                <c:pt idx="9">
                  <c:v>2011</c:v>
                </c:pt>
                <c:pt idx="10">
                  <c:v>2012</c:v>
                </c:pt>
              </c:strCache>
            </c:strRef>
          </c:cat>
          <c:val>
            <c:numRef>
              <c:f>Sheet1!$B$4:$L$4</c:f>
              <c:numCache>
                <c:formatCode>0.0</c:formatCode>
                <c:ptCount val="11"/>
                <c:pt idx="0">
                  <c:v>30.4818</c:v>
                </c:pt>
                <c:pt idx="1">
                  <c:v>27.695599999999999</c:v>
                </c:pt>
                <c:pt idx="2">
                  <c:v>31.450900000000001</c:v>
                </c:pt>
                <c:pt idx="3">
                  <c:v>31.501899999999999</c:v>
                </c:pt>
                <c:pt idx="4">
                  <c:v>36.908200000000001</c:v>
                </c:pt>
                <c:pt idx="5">
                  <c:v>34.666800000000002</c:v>
                </c:pt>
                <c:pt idx="6">
                  <c:v>34.682099999999998</c:v>
                </c:pt>
                <c:pt idx="7">
                  <c:v>31.719799999999999</c:v>
                </c:pt>
                <c:pt idx="8">
                  <c:v>33.661499999999997</c:v>
                </c:pt>
                <c:pt idx="9">
                  <c:v>37.044199999999996</c:v>
                </c:pt>
                <c:pt idx="10">
                  <c:v>40.082799999999999</c:v>
                </c:pt>
              </c:numCache>
            </c:numRef>
          </c:val>
          <c:smooth val="0"/>
        </c:ser>
        <c:ser>
          <c:idx val="1"/>
          <c:order val="3"/>
          <c:tx>
            <c:strRef>
              <c:f>Sheet1!$A$5</c:f>
              <c:strCache>
                <c:ptCount val="1"/>
                <c:pt idx="0">
                  <c:v>Hispanic</c:v>
                </c:pt>
              </c:strCache>
            </c:strRef>
          </c:tx>
          <c:spPr>
            <a:ln w="34925">
              <a:solidFill>
                <a:srgbClr val="7BA8DF"/>
              </a:solidFill>
            </a:ln>
          </c:spPr>
          <c:marker>
            <c:symbol val="diamond"/>
            <c:size val="9"/>
            <c:spPr>
              <a:solidFill>
                <a:srgbClr val="7BA8DF"/>
              </a:solidFill>
              <a:ln>
                <a:noFill/>
              </a:ln>
            </c:spPr>
          </c:marker>
          <c:cat>
            <c:strRef>
              <c:f>Sheet1!$B$1:$L$1</c:f>
              <c:strCache>
                <c:ptCount val="11"/>
                <c:pt idx="0">
                  <c:v>2002</c:v>
                </c:pt>
                <c:pt idx="1">
                  <c:v>2003</c:v>
                </c:pt>
                <c:pt idx="2">
                  <c:v>2004</c:v>
                </c:pt>
                <c:pt idx="3">
                  <c:v>2005</c:v>
                </c:pt>
                <c:pt idx="4">
                  <c:v>2006</c:v>
                </c:pt>
                <c:pt idx="5">
                  <c:v>2007</c:v>
                </c:pt>
                <c:pt idx="6">
                  <c:v>2008</c:v>
                </c:pt>
                <c:pt idx="7">
                  <c:v>2009</c:v>
                </c:pt>
                <c:pt idx="8">
                  <c:v>2010</c:v>
                </c:pt>
                <c:pt idx="9">
                  <c:v>2011</c:v>
                </c:pt>
                <c:pt idx="10">
                  <c:v>2012</c:v>
                </c:pt>
              </c:strCache>
            </c:strRef>
          </c:cat>
          <c:val>
            <c:numRef>
              <c:f>Sheet1!$B$5:$L$5</c:f>
              <c:numCache>
                <c:formatCode>0.0</c:formatCode>
                <c:ptCount val="11"/>
                <c:pt idx="0">
                  <c:v>30.357299999999999</c:v>
                </c:pt>
                <c:pt idx="1">
                  <c:v>32.5139</c:v>
                </c:pt>
                <c:pt idx="2">
                  <c:v>34.176400000000001</c:v>
                </c:pt>
                <c:pt idx="3">
                  <c:v>34.273499999999999</c:v>
                </c:pt>
                <c:pt idx="4">
                  <c:v>37.809800000000003</c:v>
                </c:pt>
                <c:pt idx="5">
                  <c:v>35.976999999999997</c:v>
                </c:pt>
                <c:pt idx="6">
                  <c:v>36.271000000000001</c:v>
                </c:pt>
                <c:pt idx="7">
                  <c:v>36.752299999999998</c:v>
                </c:pt>
                <c:pt idx="8">
                  <c:v>42.326000000000001</c:v>
                </c:pt>
                <c:pt idx="9">
                  <c:v>42.6036</c:v>
                </c:pt>
                <c:pt idx="10">
                  <c:v>47.517200000000003</c:v>
                </c:pt>
              </c:numCache>
            </c:numRef>
          </c:val>
          <c:smooth val="0"/>
        </c:ser>
        <c:dLbls>
          <c:showLegendKey val="0"/>
          <c:showVal val="0"/>
          <c:showCatName val="0"/>
          <c:showSerName val="0"/>
          <c:showPercent val="0"/>
          <c:showBubbleSize val="0"/>
        </c:dLbls>
        <c:marker val="1"/>
        <c:smooth val="0"/>
        <c:axId val="228605312"/>
        <c:axId val="228607488"/>
      </c:lineChart>
      <c:catAx>
        <c:axId val="228605312"/>
        <c:scaling>
          <c:orientation val="minMax"/>
        </c:scaling>
        <c:delete val="0"/>
        <c:axPos val="b"/>
        <c:numFmt formatCode="General" sourceLinked="1"/>
        <c:majorTickMark val="out"/>
        <c:minorTickMark val="none"/>
        <c:tickLblPos val="nextTo"/>
        <c:txPr>
          <a:bodyPr rot="-3180000"/>
          <a:lstStyle/>
          <a:p>
            <a:pPr>
              <a:defRPr sz="1600" b="0" baseline="0">
                <a:latin typeface="Calibri" panose="020F0502020204030204" pitchFamily="34" charset="0"/>
              </a:defRPr>
            </a:pPr>
            <a:endParaRPr lang="en-US"/>
          </a:p>
        </c:txPr>
        <c:crossAx val="228607488"/>
        <c:crosses val="autoZero"/>
        <c:auto val="1"/>
        <c:lblAlgn val="ctr"/>
        <c:lblOffset val="100"/>
        <c:noMultiLvlLbl val="0"/>
      </c:catAx>
      <c:valAx>
        <c:axId val="228607488"/>
        <c:scaling>
          <c:orientation val="minMax"/>
          <c:max val="50"/>
          <c:min val="0"/>
        </c:scaling>
        <c:delete val="0"/>
        <c:axPos val="l"/>
        <c:majorGridlines/>
        <c:title>
          <c:tx>
            <c:rich>
              <a:bodyPr rot="-5400000" vert="horz"/>
              <a:lstStyle/>
              <a:p>
                <a:pPr>
                  <a:defRPr sz="1600" baseline="0">
                    <a:latin typeface="Calibri" panose="020F0502020204030204" pitchFamily="34" charset="0"/>
                  </a:defRPr>
                </a:pPr>
                <a:r>
                  <a:rPr lang="en-US" dirty="0" smtClean="0"/>
                  <a:t>Percent</a:t>
                </a:r>
                <a:endParaRPr lang="en-US" dirty="0"/>
              </a:p>
            </c:rich>
          </c:tx>
          <c:layout>
            <c:manualLayout>
              <c:xMode val="edge"/>
              <c:yMode val="edge"/>
              <c:x val="0"/>
              <c:y val="0.40468857616202231"/>
            </c:manualLayout>
          </c:layout>
          <c:overlay val="0"/>
        </c:title>
        <c:numFmt formatCode="0" sourceLinked="0"/>
        <c:majorTickMark val="out"/>
        <c:minorTickMark val="none"/>
        <c:tickLblPos val="nextTo"/>
        <c:txPr>
          <a:bodyPr/>
          <a:lstStyle/>
          <a:p>
            <a:pPr>
              <a:defRPr sz="1600" b="0" baseline="0">
                <a:latin typeface="Calibri" panose="020F0502020204030204" pitchFamily="34" charset="0"/>
              </a:defRPr>
            </a:pPr>
            <a:endParaRPr lang="en-US"/>
          </a:p>
        </c:txPr>
        <c:crossAx val="228605312"/>
        <c:crosses val="autoZero"/>
        <c:crossBetween val="between"/>
        <c:majorUnit val="10"/>
      </c:valAx>
    </c:plotArea>
    <c:legend>
      <c:legendPos val="t"/>
      <c:layout>
        <c:manualLayout>
          <c:xMode val="edge"/>
          <c:yMode val="edge"/>
          <c:x val="0"/>
          <c:y val="1.1675185338674747E-3"/>
          <c:w val="0.99745139496451829"/>
          <c:h val="0.10151630410605456"/>
        </c:manualLayout>
      </c:layout>
      <c:overlay val="0"/>
      <c:txPr>
        <a:bodyPr/>
        <a:lstStyle/>
        <a:p>
          <a:pPr>
            <a:defRPr sz="1600" b="0" baseline="0">
              <a:latin typeface="Calibri" panose="020F0502020204030204" pitchFamily="34" charset="0"/>
            </a:defRPr>
          </a:pPr>
          <a:endParaRPr lang="en-US"/>
        </a:p>
      </c:txPr>
    </c:legend>
    <c:plotVisOnly val="1"/>
    <c:dispBlanksAs val="gap"/>
    <c:showDLblsOverMax val="0"/>
  </c:chart>
  <c:spPr>
    <a:ln>
      <a:noFill/>
    </a:ln>
  </c:spPr>
  <c:externalData r:id="rId2">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0.16523573442208614"/>
          <c:y val="0.19158080638856312"/>
          <c:w val="0.81902376786235054"/>
          <c:h val="0.58391155227936931"/>
        </c:manualLayout>
      </c:layout>
      <c:lineChart>
        <c:grouping val="standard"/>
        <c:varyColors val="0"/>
        <c:ser>
          <c:idx val="3"/>
          <c:order val="0"/>
          <c:tx>
            <c:strRef>
              <c:f>Sheet1!$B$1</c:f>
              <c:strCache>
                <c:ptCount val="1"/>
                <c:pt idx="0">
                  <c:v>Total </c:v>
                </c:pt>
              </c:strCache>
            </c:strRef>
          </c:tx>
          <c:spPr>
            <a:ln w="25400">
              <a:solidFill>
                <a:sysClr val="windowText" lastClr="000000"/>
              </a:solidFill>
            </a:ln>
          </c:spPr>
          <c:marker>
            <c:symbol val="circle"/>
            <c:size val="7"/>
            <c:spPr>
              <a:solidFill>
                <a:sysClr val="windowText" lastClr="000000"/>
              </a:solidFill>
              <a:ln>
                <a:noFill/>
              </a:ln>
            </c:spPr>
          </c:marker>
          <c:cat>
            <c:numRef>
              <c:f>Sheet1!$A$2:$A$12</c:f>
              <c:numCache>
                <c:formatCode>General</c:formatCode>
                <c:ptCount val="11"/>
                <c:pt idx="0">
                  <c:v>2002</c:v>
                </c:pt>
                <c:pt idx="1">
                  <c:v>2003</c:v>
                </c:pt>
                <c:pt idx="2">
                  <c:v>2004</c:v>
                </c:pt>
                <c:pt idx="3">
                  <c:v>2005</c:v>
                </c:pt>
                <c:pt idx="4">
                  <c:v>2006</c:v>
                </c:pt>
                <c:pt idx="5">
                  <c:v>2007</c:v>
                </c:pt>
                <c:pt idx="6">
                  <c:v>2008</c:v>
                </c:pt>
                <c:pt idx="7">
                  <c:v>2009</c:v>
                </c:pt>
                <c:pt idx="8">
                  <c:v>2010</c:v>
                </c:pt>
                <c:pt idx="9">
                  <c:v>2011</c:v>
                </c:pt>
                <c:pt idx="10">
                  <c:v>2012</c:v>
                </c:pt>
              </c:numCache>
            </c:numRef>
          </c:cat>
          <c:val>
            <c:numRef>
              <c:f>Sheet1!$B$2:$B$12</c:f>
              <c:numCache>
                <c:formatCode>General</c:formatCode>
                <c:ptCount val="11"/>
                <c:pt idx="0">
                  <c:v>19.100000000000001</c:v>
                </c:pt>
                <c:pt idx="1">
                  <c:v>18.399999999999999</c:v>
                </c:pt>
                <c:pt idx="2">
                  <c:v>17.899999999999999</c:v>
                </c:pt>
                <c:pt idx="3">
                  <c:v>17.7</c:v>
                </c:pt>
                <c:pt idx="4">
                  <c:v>18.2</c:v>
                </c:pt>
                <c:pt idx="5">
                  <c:v>19.7</c:v>
                </c:pt>
                <c:pt idx="6">
                  <c:v>20.100000000000001</c:v>
                </c:pt>
                <c:pt idx="7">
                  <c:v>16.7</c:v>
                </c:pt>
                <c:pt idx="8">
                  <c:v>15.8</c:v>
                </c:pt>
                <c:pt idx="9">
                  <c:v>15.1</c:v>
                </c:pt>
                <c:pt idx="10">
                  <c:v>14.3</c:v>
                </c:pt>
              </c:numCache>
            </c:numRef>
          </c:val>
          <c:smooth val="0"/>
        </c:ser>
        <c:ser>
          <c:idx val="0"/>
          <c:order val="1"/>
          <c:tx>
            <c:strRef>
              <c:f>Sheet1!$D$1</c:f>
              <c:strCache>
                <c:ptCount val="1"/>
                <c:pt idx="0">
                  <c:v>Any Medicaid/CHIP  </c:v>
                </c:pt>
              </c:strCache>
            </c:strRef>
          </c:tx>
          <c:spPr>
            <a:ln w="25400">
              <a:solidFill>
                <a:srgbClr val="0072C6"/>
              </a:solidFill>
            </a:ln>
          </c:spPr>
          <c:marker>
            <c:symbol val="square"/>
            <c:size val="7"/>
            <c:spPr>
              <a:solidFill>
                <a:srgbClr val="0072C6"/>
              </a:solidFill>
              <a:ln>
                <a:noFill/>
              </a:ln>
            </c:spPr>
          </c:marker>
          <c:cat>
            <c:numRef>
              <c:f>Sheet1!$A$2:$A$12</c:f>
              <c:numCache>
                <c:formatCode>General</c:formatCode>
                <c:ptCount val="11"/>
                <c:pt idx="0">
                  <c:v>2002</c:v>
                </c:pt>
                <c:pt idx="1">
                  <c:v>2003</c:v>
                </c:pt>
                <c:pt idx="2">
                  <c:v>2004</c:v>
                </c:pt>
                <c:pt idx="3">
                  <c:v>2005</c:v>
                </c:pt>
                <c:pt idx="4">
                  <c:v>2006</c:v>
                </c:pt>
                <c:pt idx="5">
                  <c:v>2007</c:v>
                </c:pt>
                <c:pt idx="6">
                  <c:v>2008</c:v>
                </c:pt>
                <c:pt idx="7">
                  <c:v>2009</c:v>
                </c:pt>
                <c:pt idx="8">
                  <c:v>2010</c:v>
                </c:pt>
                <c:pt idx="9">
                  <c:v>2011</c:v>
                </c:pt>
                <c:pt idx="10">
                  <c:v>2012</c:v>
                </c:pt>
              </c:numCache>
            </c:numRef>
          </c:cat>
          <c:val>
            <c:numRef>
              <c:f>Sheet1!$D$2:$D$12</c:f>
              <c:numCache>
                <c:formatCode>General</c:formatCode>
                <c:ptCount val="11"/>
                <c:pt idx="0">
                  <c:v>20</c:v>
                </c:pt>
                <c:pt idx="1">
                  <c:v>19.5</c:v>
                </c:pt>
                <c:pt idx="2">
                  <c:v>17.7</c:v>
                </c:pt>
                <c:pt idx="3">
                  <c:v>19.100000000000001</c:v>
                </c:pt>
                <c:pt idx="4">
                  <c:v>20.2</c:v>
                </c:pt>
                <c:pt idx="5">
                  <c:v>19.600000000000001</c:v>
                </c:pt>
                <c:pt idx="6">
                  <c:v>19.399999999999999</c:v>
                </c:pt>
                <c:pt idx="7">
                  <c:v>17.100000000000001</c:v>
                </c:pt>
                <c:pt idx="8">
                  <c:v>16</c:v>
                </c:pt>
                <c:pt idx="9">
                  <c:v>14.7</c:v>
                </c:pt>
                <c:pt idx="10">
                  <c:v>12.9</c:v>
                </c:pt>
              </c:numCache>
            </c:numRef>
          </c:val>
          <c:smooth val="0"/>
        </c:ser>
        <c:ser>
          <c:idx val="2"/>
          <c:order val="2"/>
          <c:tx>
            <c:strRef>
              <c:f>Sheet1!$C$1</c:f>
              <c:strCache>
                <c:ptCount val="1"/>
                <c:pt idx="0">
                  <c:v>Other Non-Medicaid/CHIP</c:v>
                </c:pt>
              </c:strCache>
            </c:strRef>
          </c:tx>
          <c:spPr>
            <a:ln w="25400">
              <a:solidFill>
                <a:srgbClr val="AABA0A"/>
              </a:solidFill>
            </a:ln>
          </c:spPr>
          <c:marker>
            <c:symbol val="triangle"/>
            <c:size val="9"/>
            <c:spPr>
              <a:solidFill>
                <a:srgbClr val="AABA0A"/>
              </a:solidFill>
              <a:ln>
                <a:noFill/>
              </a:ln>
            </c:spPr>
          </c:marker>
          <c:cat>
            <c:numRef>
              <c:f>Sheet1!$A$2:$A$12</c:f>
              <c:numCache>
                <c:formatCode>General</c:formatCode>
                <c:ptCount val="11"/>
                <c:pt idx="0">
                  <c:v>2002</c:v>
                </c:pt>
                <c:pt idx="1">
                  <c:v>2003</c:v>
                </c:pt>
                <c:pt idx="2">
                  <c:v>2004</c:v>
                </c:pt>
                <c:pt idx="3">
                  <c:v>2005</c:v>
                </c:pt>
                <c:pt idx="4">
                  <c:v>2006</c:v>
                </c:pt>
                <c:pt idx="5">
                  <c:v>2007</c:v>
                </c:pt>
                <c:pt idx="6">
                  <c:v>2008</c:v>
                </c:pt>
                <c:pt idx="7">
                  <c:v>2009</c:v>
                </c:pt>
                <c:pt idx="8">
                  <c:v>2010</c:v>
                </c:pt>
                <c:pt idx="9">
                  <c:v>2011</c:v>
                </c:pt>
                <c:pt idx="10">
                  <c:v>2012</c:v>
                </c:pt>
              </c:numCache>
            </c:numRef>
          </c:cat>
          <c:val>
            <c:numRef>
              <c:f>Sheet1!$C$2:$C$12</c:f>
              <c:numCache>
                <c:formatCode>General</c:formatCode>
                <c:ptCount val="11"/>
                <c:pt idx="0">
                  <c:v>8.5</c:v>
                </c:pt>
                <c:pt idx="1">
                  <c:v>8.1</c:v>
                </c:pt>
                <c:pt idx="2">
                  <c:v>7.8</c:v>
                </c:pt>
                <c:pt idx="3">
                  <c:v>8</c:v>
                </c:pt>
                <c:pt idx="4">
                  <c:v>8</c:v>
                </c:pt>
                <c:pt idx="5">
                  <c:v>8.4</c:v>
                </c:pt>
                <c:pt idx="6">
                  <c:v>9.9</c:v>
                </c:pt>
                <c:pt idx="7">
                  <c:v>7.1</c:v>
                </c:pt>
                <c:pt idx="8">
                  <c:v>6.2</c:v>
                </c:pt>
                <c:pt idx="9">
                  <c:v>6.3</c:v>
                </c:pt>
                <c:pt idx="10">
                  <c:v>7.2</c:v>
                </c:pt>
              </c:numCache>
            </c:numRef>
          </c:val>
          <c:smooth val="0"/>
        </c:ser>
        <c:dLbls>
          <c:showLegendKey val="0"/>
          <c:showVal val="0"/>
          <c:showCatName val="0"/>
          <c:showSerName val="0"/>
          <c:showPercent val="0"/>
          <c:showBubbleSize val="0"/>
        </c:dLbls>
        <c:marker val="1"/>
        <c:smooth val="0"/>
        <c:axId val="33213824"/>
        <c:axId val="33216000"/>
      </c:lineChart>
      <c:catAx>
        <c:axId val="33213824"/>
        <c:scaling>
          <c:orientation val="minMax"/>
        </c:scaling>
        <c:delete val="0"/>
        <c:axPos val="b"/>
        <c:numFmt formatCode="General" sourceLinked="1"/>
        <c:majorTickMark val="out"/>
        <c:minorTickMark val="none"/>
        <c:tickLblPos val="nextTo"/>
        <c:txPr>
          <a:bodyPr rot="-3180000"/>
          <a:lstStyle/>
          <a:p>
            <a:pPr>
              <a:defRPr sz="1600" b="0" baseline="0">
                <a:latin typeface="Calibri" panose="020F0502020204030204" pitchFamily="34" charset="0"/>
              </a:defRPr>
            </a:pPr>
            <a:endParaRPr lang="en-US"/>
          </a:p>
        </c:txPr>
        <c:crossAx val="33216000"/>
        <c:crosses val="autoZero"/>
        <c:auto val="1"/>
        <c:lblAlgn val="ctr"/>
        <c:lblOffset val="100"/>
        <c:noMultiLvlLbl val="0"/>
      </c:catAx>
      <c:valAx>
        <c:axId val="33216000"/>
        <c:scaling>
          <c:orientation val="minMax"/>
          <c:max val="25"/>
          <c:min val="0"/>
        </c:scaling>
        <c:delete val="0"/>
        <c:axPos val="l"/>
        <c:majorGridlines/>
        <c:title>
          <c:tx>
            <c:rich>
              <a:bodyPr rot="-5400000" vert="horz"/>
              <a:lstStyle/>
              <a:p>
                <a:pPr>
                  <a:defRPr sz="1600" baseline="0">
                    <a:latin typeface="Calibri" panose="020F0502020204030204" pitchFamily="34" charset="0"/>
                  </a:defRPr>
                </a:pPr>
                <a:r>
                  <a:rPr lang="en-US" dirty="0" smtClean="0"/>
                  <a:t>Percent</a:t>
                </a:r>
                <a:endParaRPr lang="en-US" dirty="0"/>
              </a:p>
            </c:rich>
          </c:tx>
          <c:layout>
            <c:manualLayout>
              <c:xMode val="edge"/>
              <c:yMode val="edge"/>
              <c:x val="0"/>
              <c:y val="0.38991316245043839"/>
            </c:manualLayout>
          </c:layout>
          <c:overlay val="0"/>
        </c:title>
        <c:numFmt formatCode="0" sourceLinked="0"/>
        <c:majorTickMark val="out"/>
        <c:minorTickMark val="none"/>
        <c:tickLblPos val="nextTo"/>
        <c:txPr>
          <a:bodyPr/>
          <a:lstStyle/>
          <a:p>
            <a:pPr>
              <a:defRPr sz="1600" b="0" baseline="0">
                <a:latin typeface="Calibri" panose="020F0502020204030204" pitchFamily="34" charset="0"/>
              </a:defRPr>
            </a:pPr>
            <a:endParaRPr lang="en-US"/>
          </a:p>
        </c:txPr>
        <c:crossAx val="33213824"/>
        <c:crosses val="autoZero"/>
        <c:crossBetween val="between"/>
        <c:majorUnit val="5"/>
      </c:valAx>
    </c:plotArea>
    <c:legend>
      <c:legendPos val="t"/>
      <c:layout>
        <c:manualLayout>
          <c:xMode val="edge"/>
          <c:yMode val="edge"/>
          <c:x val="0"/>
          <c:y val="1.1675185338674747E-3"/>
          <c:w val="0.99745139496451829"/>
          <c:h val="0.15470788890750359"/>
        </c:manualLayout>
      </c:layout>
      <c:overlay val="0"/>
      <c:txPr>
        <a:bodyPr/>
        <a:lstStyle/>
        <a:p>
          <a:pPr>
            <a:defRPr sz="1600" b="0" baseline="0">
              <a:latin typeface="Calibri" panose="020F0502020204030204" pitchFamily="34" charset="0"/>
            </a:defRPr>
          </a:pPr>
          <a:endParaRPr lang="en-US"/>
        </a:p>
      </c:txPr>
    </c:legend>
    <c:plotVisOnly val="1"/>
    <c:dispBlanksAs val="gap"/>
    <c:showDLblsOverMax val="0"/>
  </c:chart>
  <c:spPr>
    <a:ln>
      <a:noFill/>
    </a:ln>
  </c:spPr>
  <c:externalData r:id="rId2">
    <c:autoUpdate val="0"/>
  </c:externalData>
</c:chartSpace>
</file>

<file path=ppt/charts/chart30.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0.16523573442208614"/>
          <c:y val="0.138389317026861"/>
          <c:w val="0.81976718188004283"/>
          <c:h val="0.70802502745667428"/>
        </c:manualLayout>
      </c:layout>
      <c:lineChart>
        <c:grouping val="standard"/>
        <c:varyColors val="0"/>
        <c:ser>
          <c:idx val="3"/>
          <c:order val="0"/>
          <c:tx>
            <c:strRef>
              <c:f>Sheet1!$A$2</c:f>
              <c:strCache>
                <c:ptCount val="1"/>
                <c:pt idx="0">
                  <c:v>Poor</c:v>
                </c:pt>
              </c:strCache>
            </c:strRef>
          </c:tx>
          <c:spPr>
            <a:ln w="25400">
              <a:solidFill>
                <a:sysClr val="windowText" lastClr="000000"/>
              </a:solidFill>
            </a:ln>
          </c:spPr>
          <c:marker>
            <c:symbol val="circle"/>
            <c:size val="7"/>
            <c:spPr>
              <a:solidFill>
                <a:sysClr val="windowText" lastClr="000000"/>
              </a:solidFill>
              <a:ln>
                <a:noFill/>
              </a:ln>
            </c:spPr>
          </c:marker>
          <c:cat>
            <c:strRef>
              <c:f>Sheet1!$B$1:$L$1</c:f>
              <c:strCache>
                <c:ptCount val="11"/>
                <c:pt idx="0">
                  <c:v>2002</c:v>
                </c:pt>
                <c:pt idx="1">
                  <c:v>2003</c:v>
                </c:pt>
                <c:pt idx="2">
                  <c:v>2004</c:v>
                </c:pt>
                <c:pt idx="3">
                  <c:v>2005</c:v>
                </c:pt>
                <c:pt idx="4">
                  <c:v>2006</c:v>
                </c:pt>
                <c:pt idx="5">
                  <c:v>2007</c:v>
                </c:pt>
                <c:pt idx="6">
                  <c:v>2008</c:v>
                </c:pt>
                <c:pt idx="7">
                  <c:v>2009</c:v>
                </c:pt>
                <c:pt idx="8">
                  <c:v>2010</c:v>
                </c:pt>
                <c:pt idx="9">
                  <c:v>2011</c:v>
                </c:pt>
                <c:pt idx="10">
                  <c:v>2012</c:v>
                </c:pt>
              </c:strCache>
            </c:strRef>
          </c:cat>
          <c:val>
            <c:numRef>
              <c:f>Sheet1!$B$2:$L$2</c:f>
              <c:numCache>
                <c:formatCode>0.0</c:formatCode>
                <c:ptCount val="11"/>
                <c:pt idx="0">
                  <c:v>27.476900000000001</c:v>
                </c:pt>
                <c:pt idx="1">
                  <c:v>29.807500000000001</c:v>
                </c:pt>
                <c:pt idx="2">
                  <c:v>29.269100000000002</c:v>
                </c:pt>
                <c:pt idx="3">
                  <c:v>29.103200000000001</c:v>
                </c:pt>
                <c:pt idx="4">
                  <c:v>33.709699999999998</c:v>
                </c:pt>
                <c:pt idx="5">
                  <c:v>35.6205</c:v>
                </c:pt>
                <c:pt idx="6">
                  <c:v>32.027299999999997</c:v>
                </c:pt>
                <c:pt idx="7">
                  <c:v>32.018799999999999</c:v>
                </c:pt>
                <c:pt idx="8">
                  <c:v>36.044400000000003</c:v>
                </c:pt>
                <c:pt idx="9">
                  <c:v>35.632899999999999</c:v>
                </c:pt>
                <c:pt idx="10">
                  <c:v>40.046700000000001</c:v>
                </c:pt>
              </c:numCache>
            </c:numRef>
          </c:val>
          <c:smooth val="0"/>
        </c:ser>
        <c:ser>
          <c:idx val="0"/>
          <c:order val="1"/>
          <c:tx>
            <c:strRef>
              <c:f>Sheet1!$A$3</c:f>
              <c:strCache>
                <c:ptCount val="1"/>
                <c:pt idx="0">
                  <c:v>Low Income</c:v>
                </c:pt>
              </c:strCache>
            </c:strRef>
          </c:tx>
          <c:spPr>
            <a:ln w="25400">
              <a:solidFill>
                <a:srgbClr val="0072C6"/>
              </a:solidFill>
            </a:ln>
          </c:spPr>
          <c:marker>
            <c:symbol val="square"/>
            <c:size val="7"/>
            <c:spPr>
              <a:solidFill>
                <a:srgbClr val="0072C6"/>
              </a:solidFill>
              <a:ln>
                <a:noFill/>
              </a:ln>
            </c:spPr>
          </c:marker>
          <c:cat>
            <c:strRef>
              <c:f>Sheet1!$B$1:$L$1</c:f>
              <c:strCache>
                <c:ptCount val="11"/>
                <c:pt idx="0">
                  <c:v>2002</c:v>
                </c:pt>
                <c:pt idx="1">
                  <c:v>2003</c:v>
                </c:pt>
                <c:pt idx="2">
                  <c:v>2004</c:v>
                </c:pt>
                <c:pt idx="3">
                  <c:v>2005</c:v>
                </c:pt>
                <c:pt idx="4">
                  <c:v>2006</c:v>
                </c:pt>
                <c:pt idx="5">
                  <c:v>2007</c:v>
                </c:pt>
                <c:pt idx="6">
                  <c:v>2008</c:v>
                </c:pt>
                <c:pt idx="7">
                  <c:v>2009</c:v>
                </c:pt>
                <c:pt idx="8">
                  <c:v>2010</c:v>
                </c:pt>
                <c:pt idx="9">
                  <c:v>2011</c:v>
                </c:pt>
                <c:pt idx="10">
                  <c:v>2012</c:v>
                </c:pt>
              </c:strCache>
            </c:strRef>
          </c:cat>
          <c:val>
            <c:numRef>
              <c:f>Sheet1!$B$3:$L$3</c:f>
              <c:numCache>
                <c:formatCode>0.0</c:formatCode>
                <c:ptCount val="11"/>
                <c:pt idx="0">
                  <c:v>26.691800000000001</c:v>
                </c:pt>
                <c:pt idx="1">
                  <c:v>24.546500000000002</c:v>
                </c:pt>
                <c:pt idx="2">
                  <c:v>28.9437</c:v>
                </c:pt>
                <c:pt idx="3">
                  <c:v>32.367800000000003</c:v>
                </c:pt>
                <c:pt idx="4">
                  <c:v>33.648800000000001</c:v>
                </c:pt>
                <c:pt idx="5">
                  <c:v>33.162999999999997</c:v>
                </c:pt>
                <c:pt idx="6">
                  <c:v>31.385300000000001</c:v>
                </c:pt>
                <c:pt idx="7">
                  <c:v>32.9116</c:v>
                </c:pt>
                <c:pt idx="8">
                  <c:v>34.646900000000002</c:v>
                </c:pt>
                <c:pt idx="9">
                  <c:v>38.203699999999998</c:v>
                </c:pt>
                <c:pt idx="10">
                  <c:v>41.411700000000003</c:v>
                </c:pt>
              </c:numCache>
            </c:numRef>
          </c:val>
          <c:smooth val="0"/>
        </c:ser>
        <c:ser>
          <c:idx val="2"/>
          <c:order val="2"/>
          <c:tx>
            <c:strRef>
              <c:f>Sheet1!$A$4</c:f>
              <c:strCache>
                <c:ptCount val="1"/>
                <c:pt idx="0">
                  <c:v>Middle Income</c:v>
                </c:pt>
              </c:strCache>
            </c:strRef>
          </c:tx>
          <c:spPr>
            <a:ln w="25400">
              <a:solidFill>
                <a:srgbClr val="AABA0A"/>
              </a:solidFill>
            </a:ln>
          </c:spPr>
          <c:marker>
            <c:symbol val="triangle"/>
            <c:size val="9"/>
            <c:spPr>
              <a:solidFill>
                <a:srgbClr val="AABA0A"/>
              </a:solidFill>
              <a:ln>
                <a:noFill/>
              </a:ln>
            </c:spPr>
          </c:marker>
          <c:cat>
            <c:strRef>
              <c:f>Sheet1!$B$1:$L$1</c:f>
              <c:strCache>
                <c:ptCount val="11"/>
                <c:pt idx="0">
                  <c:v>2002</c:v>
                </c:pt>
                <c:pt idx="1">
                  <c:v>2003</c:v>
                </c:pt>
                <c:pt idx="2">
                  <c:v>2004</c:v>
                </c:pt>
                <c:pt idx="3">
                  <c:v>2005</c:v>
                </c:pt>
                <c:pt idx="4">
                  <c:v>2006</c:v>
                </c:pt>
                <c:pt idx="5">
                  <c:v>2007</c:v>
                </c:pt>
                <c:pt idx="6">
                  <c:v>2008</c:v>
                </c:pt>
                <c:pt idx="7">
                  <c:v>2009</c:v>
                </c:pt>
                <c:pt idx="8">
                  <c:v>2010</c:v>
                </c:pt>
                <c:pt idx="9">
                  <c:v>2011</c:v>
                </c:pt>
                <c:pt idx="10">
                  <c:v>2012</c:v>
                </c:pt>
              </c:strCache>
            </c:strRef>
          </c:cat>
          <c:val>
            <c:numRef>
              <c:f>Sheet1!$B$4:$L$4</c:f>
              <c:numCache>
                <c:formatCode>0.0</c:formatCode>
                <c:ptCount val="11"/>
                <c:pt idx="0">
                  <c:v>28.211500000000001</c:v>
                </c:pt>
                <c:pt idx="1">
                  <c:v>27.241</c:v>
                </c:pt>
                <c:pt idx="2">
                  <c:v>29.196400000000001</c:v>
                </c:pt>
                <c:pt idx="3">
                  <c:v>30.3644</c:v>
                </c:pt>
                <c:pt idx="4">
                  <c:v>31.041</c:v>
                </c:pt>
                <c:pt idx="5">
                  <c:v>33.418799999999997</c:v>
                </c:pt>
                <c:pt idx="6">
                  <c:v>31.869700000000002</c:v>
                </c:pt>
                <c:pt idx="7">
                  <c:v>32.772300000000001</c:v>
                </c:pt>
                <c:pt idx="8">
                  <c:v>39.929900000000004</c:v>
                </c:pt>
                <c:pt idx="9">
                  <c:v>40.7134</c:v>
                </c:pt>
                <c:pt idx="10">
                  <c:v>38.8992</c:v>
                </c:pt>
              </c:numCache>
            </c:numRef>
          </c:val>
          <c:smooth val="0"/>
        </c:ser>
        <c:ser>
          <c:idx val="1"/>
          <c:order val="3"/>
          <c:tx>
            <c:strRef>
              <c:f>Sheet1!$A$5</c:f>
              <c:strCache>
                <c:ptCount val="1"/>
                <c:pt idx="0">
                  <c:v>High Income</c:v>
                </c:pt>
              </c:strCache>
            </c:strRef>
          </c:tx>
          <c:spPr>
            <a:ln w="34925">
              <a:solidFill>
                <a:srgbClr val="7BA8DF"/>
              </a:solidFill>
            </a:ln>
          </c:spPr>
          <c:marker>
            <c:symbol val="diamond"/>
            <c:size val="9"/>
            <c:spPr>
              <a:solidFill>
                <a:srgbClr val="7BA8DF"/>
              </a:solidFill>
              <a:ln>
                <a:noFill/>
              </a:ln>
            </c:spPr>
          </c:marker>
          <c:cat>
            <c:strRef>
              <c:f>Sheet1!$B$1:$L$1</c:f>
              <c:strCache>
                <c:ptCount val="11"/>
                <c:pt idx="0">
                  <c:v>2002</c:v>
                </c:pt>
                <c:pt idx="1">
                  <c:v>2003</c:v>
                </c:pt>
                <c:pt idx="2">
                  <c:v>2004</c:v>
                </c:pt>
                <c:pt idx="3">
                  <c:v>2005</c:v>
                </c:pt>
                <c:pt idx="4">
                  <c:v>2006</c:v>
                </c:pt>
                <c:pt idx="5">
                  <c:v>2007</c:v>
                </c:pt>
                <c:pt idx="6">
                  <c:v>2008</c:v>
                </c:pt>
                <c:pt idx="7">
                  <c:v>2009</c:v>
                </c:pt>
                <c:pt idx="8">
                  <c:v>2010</c:v>
                </c:pt>
                <c:pt idx="9">
                  <c:v>2011</c:v>
                </c:pt>
                <c:pt idx="10">
                  <c:v>2012</c:v>
                </c:pt>
              </c:strCache>
            </c:strRef>
          </c:cat>
          <c:val>
            <c:numRef>
              <c:f>Sheet1!$B$5:$L$5</c:f>
              <c:numCache>
                <c:formatCode>0.0</c:formatCode>
                <c:ptCount val="11"/>
                <c:pt idx="0">
                  <c:v>36.374000000000002</c:v>
                </c:pt>
                <c:pt idx="1">
                  <c:v>35.015099999999997</c:v>
                </c:pt>
                <c:pt idx="2">
                  <c:v>35.639699999999998</c:v>
                </c:pt>
                <c:pt idx="3">
                  <c:v>35.209400000000002</c:v>
                </c:pt>
                <c:pt idx="4">
                  <c:v>39.860999999999997</c:v>
                </c:pt>
                <c:pt idx="5">
                  <c:v>41.616500000000002</c:v>
                </c:pt>
                <c:pt idx="6">
                  <c:v>38.620800000000003</c:v>
                </c:pt>
                <c:pt idx="7">
                  <c:v>40.253399999999999</c:v>
                </c:pt>
                <c:pt idx="8">
                  <c:v>46.0747</c:v>
                </c:pt>
                <c:pt idx="9">
                  <c:v>45.225099999999998</c:v>
                </c:pt>
                <c:pt idx="10">
                  <c:v>46.9482</c:v>
                </c:pt>
              </c:numCache>
            </c:numRef>
          </c:val>
          <c:smooth val="0"/>
        </c:ser>
        <c:dLbls>
          <c:showLegendKey val="0"/>
          <c:showVal val="0"/>
          <c:showCatName val="0"/>
          <c:showSerName val="0"/>
          <c:showPercent val="0"/>
          <c:showBubbleSize val="0"/>
        </c:dLbls>
        <c:marker val="1"/>
        <c:smooth val="0"/>
        <c:axId val="194620800"/>
        <c:axId val="194622976"/>
      </c:lineChart>
      <c:catAx>
        <c:axId val="194620800"/>
        <c:scaling>
          <c:orientation val="minMax"/>
        </c:scaling>
        <c:delete val="0"/>
        <c:axPos val="b"/>
        <c:numFmt formatCode="General" sourceLinked="1"/>
        <c:majorTickMark val="out"/>
        <c:minorTickMark val="none"/>
        <c:tickLblPos val="nextTo"/>
        <c:txPr>
          <a:bodyPr rot="-3180000"/>
          <a:lstStyle/>
          <a:p>
            <a:pPr>
              <a:defRPr sz="1600" b="0" baseline="0">
                <a:latin typeface="Calibri" panose="020F0502020204030204" pitchFamily="34" charset="0"/>
              </a:defRPr>
            </a:pPr>
            <a:endParaRPr lang="en-US"/>
          </a:p>
        </c:txPr>
        <c:crossAx val="194622976"/>
        <c:crosses val="autoZero"/>
        <c:auto val="1"/>
        <c:lblAlgn val="ctr"/>
        <c:lblOffset val="100"/>
        <c:noMultiLvlLbl val="0"/>
      </c:catAx>
      <c:valAx>
        <c:axId val="194622976"/>
        <c:scaling>
          <c:orientation val="minMax"/>
          <c:max val="50"/>
          <c:min val="0"/>
        </c:scaling>
        <c:delete val="0"/>
        <c:axPos val="l"/>
        <c:majorGridlines/>
        <c:title>
          <c:tx>
            <c:rich>
              <a:bodyPr rot="-5400000" vert="horz"/>
              <a:lstStyle/>
              <a:p>
                <a:pPr>
                  <a:defRPr sz="1600" baseline="0">
                    <a:latin typeface="Calibri" panose="020F0502020204030204" pitchFamily="34" charset="0"/>
                  </a:defRPr>
                </a:pPr>
                <a:r>
                  <a:rPr lang="en-US" dirty="0" smtClean="0"/>
                  <a:t>Percent</a:t>
                </a:r>
                <a:endParaRPr lang="en-US" dirty="0"/>
              </a:p>
            </c:rich>
          </c:tx>
          <c:layout>
            <c:manualLayout>
              <c:xMode val="edge"/>
              <c:yMode val="edge"/>
              <c:x val="0"/>
              <c:y val="0.40468857616202231"/>
            </c:manualLayout>
          </c:layout>
          <c:overlay val="0"/>
        </c:title>
        <c:numFmt formatCode="0" sourceLinked="0"/>
        <c:majorTickMark val="out"/>
        <c:minorTickMark val="none"/>
        <c:tickLblPos val="nextTo"/>
        <c:txPr>
          <a:bodyPr/>
          <a:lstStyle/>
          <a:p>
            <a:pPr>
              <a:defRPr sz="1600" b="0" baseline="0">
                <a:latin typeface="Calibri" panose="020F0502020204030204" pitchFamily="34" charset="0"/>
              </a:defRPr>
            </a:pPr>
            <a:endParaRPr lang="en-US"/>
          </a:p>
        </c:txPr>
        <c:crossAx val="194620800"/>
        <c:crosses val="autoZero"/>
        <c:crossBetween val="between"/>
        <c:majorUnit val="10"/>
      </c:valAx>
    </c:plotArea>
    <c:legend>
      <c:legendPos val="t"/>
      <c:layout>
        <c:manualLayout>
          <c:xMode val="edge"/>
          <c:yMode val="edge"/>
          <c:x val="0"/>
          <c:y val="1.1675185338674747E-3"/>
          <c:w val="0.99745139496451829"/>
          <c:h val="0.10151630410605456"/>
        </c:manualLayout>
      </c:layout>
      <c:overlay val="0"/>
      <c:txPr>
        <a:bodyPr/>
        <a:lstStyle/>
        <a:p>
          <a:pPr>
            <a:defRPr sz="1600" b="0" baseline="0">
              <a:latin typeface="Calibri" panose="020F0502020204030204" pitchFamily="34" charset="0"/>
            </a:defRPr>
          </a:pPr>
          <a:endParaRPr lang="en-US"/>
        </a:p>
      </c:txPr>
    </c:legend>
    <c:plotVisOnly val="1"/>
    <c:dispBlanksAs val="gap"/>
    <c:showDLblsOverMax val="0"/>
  </c:chart>
  <c:spPr>
    <a:ln>
      <a:noFill/>
    </a:ln>
  </c:spPr>
  <c:externalData r:id="rId2">
    <c:autoUpdate val="0"/>
  </c:externalData>
</c:chartSpace>
</file>

<file path=ppt/charts/chart3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0.16602289297171188"/>
          <c:y val="0.14487761040739472"/>
          <c:w val="0.81733449985418494"/>
          <c:h val="0.68894547148997676"/>
        </c:manualLayout>
      </c:layout>
      <c:lineChart>
        <c:grouping val="standard"/>
        <c:varyColors val="0"/>
        <c:ser>
          <c:idx val="3"/>
          <c:order val="0"/>
          <c:tx>
            <c:strRef>
              <c:f>Sheet1!$A$2</c:f>
              <c:strCache>
                <c:ptCount val="1"/>
                <c:pt idx="0">
                  <c:v>Total</c:v>
                </c:pt>
              </c:strCache>
            </c:strRef>
          </c:tx>
          <c:spPr>
            <a:ln w="25400">
              <a:solidFill>
                <a:sysClr val="windowText" lastClr="000000"/>
              </a:solidFill>
            </a:ln>
          </c:spPr>
          <c:marker>
            <c:symbol val="circle"/>
            <c:size val="7"/>
            <c:spPr>
              <a:solidFill>
                <a:sysClr val="windowText" lastClr="000000"/>
              </a:solidFill>
              <a:ln>
                <a:noFill/>
              </a:ln>
            </c:spPr>
          </c:marker>
          <c:cat>
            <c:strRef>
              <c:f>Sheet1!$B$1:$L$1</c:f>
              <c:strCache>
                <c:ptCount val="11"/>
                <c:pt idx="0">
                  <c:v>2002</c:v>
                </c:pt>
                <c:pt idx="1">
                  <c:v>2003</c:v>
                </c:pt>
                <c:pt idx="2">
                  <c:v>2004</c:v>
                </c:pt>
                <c:pt idx="3">
                  <c:v>2005</c:v>
                </c:pt>
                <c:pt idx="4">
                  <c:v>2006</c:v>
                </c:pt>
                <c:pt idx="5">
                  <c:v>2007</c:v>
                </c:pt>
                <c:pt idx="6">
                  <c:v>2008</c:v>
                </c:pt>
                <c:pt idx="7">
                  <c:v>2009</c:v>
                </c:pt>
                <c:pt idx="8">
                  <c:v>2010</c:v>
                </c:pt>
                <c:pt idx="9">
                  <c:v>2011</c:v>
                </c:pt>
                <c:pt idx="10">
                  <c:v>2012</c:v>
                </c:pt>
              </c:strCache>
            </c:strRef>
          </c:cat>
          <c:val>
            <c:numRef>
              <c:f>Sheet1!$B$2:$L$2</c:f>
              <c:numCache>
                <c:formatCode>0.0</c:formatCode>
                <c:ptCount val="11"/>
                <c:pt idx="0">
                  <c:v>47.7423</c:v>
                </c:pt>
                <c:pt idx="1">
                  <c:v>48.287599999999998</c:v>
                </c:pt>
                <c:pt idx="2">
                  <c:v>47.4146</c:v>
                </c:pt>
                <c:pt idx="3">
                  <c:v>48.121000000000002</c:v>
                </c:pt>
                <c:pt idx="4">
                  <c:v>48.511400000000002</c:v>
                </c:pt>
                <c:pt idx="5">
                  <c:v>50.026200000000003</c:v>
                </c:pt>
                <c:pt idx="6">
                  <c:v>49.214700000000001</c:v>
                </c:pt>
                <c:pt idx="7">
                  <c:v>51.284500000000001</c:v>
                </c:pt>
                <c:pt idx="8">
                  <c:v>51.368299999999998</c:v>
                </c:pt>
                <c:pt idx="9">
                  <c:v>50.6083</c:v>
                </c:pt>
                <c:pt idx="10" formatCode="General">
                  <c:v>50.2</c:v>
                </c:pt>
              </c:numCache>
            </c:numRef>
          </c:val>
          <c:smooth val="0"/>
        </c:ser>
        <c:ser>
          <c:idx val="0"/>
          <c:order val="1"/>
          <c:tx>
            <c:strRef>
              <c:f>Sheet1!$A$3</c:f>
              <c:strCache>
                <c:ptCount val="1"/>
                <c:pt idx="0">
                  <c:v>White</c:v>
                </c:pt>
              </c:strCache>
            </c:strRef>
          </c:tx>
          <c:spPr>
            <a:ln w="25400">
              <a:solidFill>
                <a:srgbClr val="0072C6"/>
              </a:solidFill>
            </a:ln>
          </c:spPr>
          <c:marker>
            <c:symbol val="square"/>
            <c:size val="7"/>
            <c:spPr>
              <a:solidFill>
                <a:srgbClr val="0072C6"/>
              </a:solidFill>
              <a:ln>
                <a:noFill/>
              </a:ln>
            </c:spPr>
          </c:marker>
          <c:cat>
            <c:strRef>
              <c:f>Sheet1!$B$1:$L$1</c:f>
              <c:strCache>
                <c:ptCount val="11"/>
                <c:pt idx="0">
                  <c:v>2002</c:v>
                </c:pt>
                <c:pt idx="1">
                  <c:v>2003</c:v>
                </c:pt>
                <c:pt idx="2">
                  <c:v>2004</c:v>
                </c:pt>
                <c:pt idx="3">
                  <c:v>2005</c:v>
                </c:pt>
                <c:pt idx="4">
                  <c:v>2006</c:v>
                </c:pt>
                <c:pt idx="5">
                  <c:v>2007</c:v>
                </c:pt>
                <c:pt idx="6">
                  <c:v>2008</c:v>
                </c:pt>
                <c:pt idx="7">
                  <c:v>2009</c:v>
                </c:pt>
                <c:pt idx="8">
                  <c:v>2010</c:v>
                </c:pt>
                <c:pt idx="9">
                  <c:v>2011</c:v>
                </c:pt>
                <c:pt idx="10">
                  <c:v>2012</c:v>
                </c:pt>
              </c:strCache>
            </c:strRef>
          </c:cat>
          <c:val>
            <c:numRef>
              <c:f>Sheet1!$B$3:$L$3</c:f>
              <c:numCache>
                <c:formatCode>0.0</c:formatCode>
                <c:ptCount val="11"/>
                <c:pt idx="0">
                  <c:v>49.330100000000002</c:v>
                </c:pt>
                <c:pt idx="1">
                  <c:v>49.717500000000001</c:v>
                </c:pt>
                <c:pt idx="2">
                  <c:v>49.907299999999999</c:v>
                </c:pt>
                <c:pt idx="3">
                  <c:v>50.860999999999997</c:v>
                </c:pt>
                <c:pt idx="4">
                  <c:v>50.089799999999997</c:v>
                </c:pt>
                <c:pt idx="5">
                  <c:v>50.246200000000002</c:v>
                </c:pt>
                <c:pt idx="6">
                  <c:v>48.6661</c:v>
                </c:pt>
                <c:pt idx="7">
                  <c:v>50.372100000000003</c:v>
                </c:pt>
                <c:pt idx="8">
                  <c:v>49.819000000000003</c:v>
                </c:pt>
                <c:pt idx="9">
                  <c:v>50.378999999999998</c:v>
                </c:pt>
                <c:pt idx="10">
                  <c:v>49.500999999999998</c:v>
                </c:pt>
              </c:numCache>
            </c:numRef>
          </c:val>
          <c:smooth val="0"/>
        </c:ser>
        <c:ser>
          <c:idx val="2"/>
          <c:order val="2"/>
          <c:tx>
            <c:strRef>
              <c:f>Sheet1!$A$4</c:f>
              <c:strCache>
                <c:ptCount val="1"/>
                <c:pt idx="0">
                  <c:v>Black</c:v>
                </c:pt>
              </c:strCache>
            </c:strRef>
          </c:tx>
          <c:spPr>
            <a:ln w="25400">
              <a:solidFill>
                <a:srgbClr val="AABA0A"/>
              </a:solidFill>
            </a:ln>
          </c:spPr>
          <c:marker>
            <c:symbol val="triangle"/>
            <c:size val="9"/>
            <c:spPr>
              <a:solidFill>
                <a:srgbClr val="AABA0A"/>
              </a:solidFill>
              <a:ln>
                <a:noFill/>
              </a:ln>
            </c:spPr>
          </c:marker>
          <c:cat>
            <c:strRef>
              <c:f>Sheet1!$B$1:$L$1</c:f>
              <c:strCache>
                <c:ptCount val="11"/>
                <c:pt idx="0">
                  <c:v>2002</c:v>
                </c:pt>
                <c:pt idx="1">
                  <c:v>2003</c:v>
                </c:pt>
                <c:pt idx="2">
                  <c:v>2004</c:v>
                </c:pt>
                <c:pt idx="3">
                  <c:v>2005</c:v>
                </c:pt>
                <c:pt idx="4">
                  <c:v>2006</c:v>
                </c:pt>
                <c:pt idx="5">
                  <c:v>2007</c:v>
                </c:pt>
                <c:pt idx="6">
                  <c:v>2008</c:v>
                </c:pt>
                <c:pt idx="7">
                  <c:v>2009</c:v>
                </c:pt>
                <c:pt idx="8">
                  <c:v>2010</c:v>
                </c:pt>
                <c:pt idx="9">
                  <c:v>2011</c:v>
                </c:pt>
                <c:pt idx="10">
                  <c:v>2012</c:v>
                </c:pt>
              </c:strCache>
            </c:strRef>
          </c:cat>
          <c:val>
            <c:numRef>
              <c:f>Sheet1!$B$4:$L$4</c:f>
              <c:numCache>
                <c:formatCode>0.0</c:formatCode>
                <c:ptCount val="11"/>
                <c:pt idx="0">
                  <c:v>46.671500000000002</c:v>
                </c:pt>
                <c:pt idx="1">
                  <c:v>47.4084</c:v>
                </c:pt>
                <c:pt idx="2">
                  <c:v>44.729599999999998</c:v>
                </c:pt>
                <c:pt idx="3">
                  <c:v>47.116</c:v>
                </c:pt>
                <c:pt idx="4">
                  <c:v>45.760800000000003</c:v>
                </c:pt>
                <c:pt idx="5">
                  <c:v>51.3078</c:v>
                </c:pt>
                <c:pt idx="6">
                  <c:v>48.003900000000002</c:v>
                </c:pt>
                <c:pt idx="7">
                  <c:v>50.3215</c:v>
                </c:pt>
                <c:pt idx="8">
                  <c:v>54.463299999999997</c:v>
                </c:pt>
                <c:pt idx="9">
                  <c:v>51.3309</c:v>
                </c:pt>
                <c:pt idx="10">
                  <c:v>52.259399999999999</c:v>
                </c:pt>
              </c:numCache>
            </c:numRef>
          </c:val>
          <c:smooth val="0"/>
        </c:ser>
        <c:ser>
          <c:idx val="1"/>
          <c:order val="3"/>
          <c:tx>
            <c:strRef>
              <c:f>Sheet1!$A$5</c:f>
              <c:strCache>
                <c:ptCount val="1"/>
                <c:pt idx="0">
                  <c:v>Hispanic</c:v>
                </c:pt>
              </c:strCache>
            </c:strRef>
          </c:tx>
          <c:spPr>
            <a:ln w="34925">
              <a:solidFill>
                <a:srgbClr val="7BA8DF"/>
              </a:solidFill>
            </a:ln>
          </c:spPr>
          <c:marker>
            <c:symbol val="diamond"/>
            <c:size val="9"/>
            <c:spPr>
              <a:solidFill>
                <a:srgbClr val="7BA8DF"/>
              </a:solidFill>
              <a:ln>
                <a:noFill/>
              </a:ln>
            </c:spPr>
          </c:marker>
          <c:cat>
            <c:strRef>
              <c:f>Sheet1!$B$1:$L$1</c:f>
              <c:strCache>
                <c:ptCount val="11"/>
                <c:pt idx="0">
                  <c:v>2002</c:v>
                </c:pt>
                <c:pt idx="1">
                  <c:v>2003</c:v>
                </c:pt>
                <c:pt idx="2">
                  <c:v>2004</c:v>
                </c:pt>
                <c:pt idx="3">
                  <c:v>2005</c:v>
                </c:pt>
                <c:pt idx="4">
                  <c:v>2006</c:v>
                </c:pt>
                <c:pt idx="5">
                  <c:v>2007</c:v>
                </c:pt>
                <c:pt idx="6">
                  <c:v>2008</c:v>
                </c:pt>
                <c:pt idx="7">
                  <c:v>2009</c:v>
                </c:pt>
                <c:pt idx="8">
                  <c:v>2010</c:v>
                </c:pt>
                <c:pt idx="9">
                  <c:v>2011</c:v>
                </c:pt>
                <c:pt idx="10">
                  <c:v>2012</c:v>
                </c:pt>
              </c:strCache>
            </c:strRef>
          </c:cat>
          <c:val>
            <c:numRef>
              <c:f>Sheet1!$B$5:$L$5</c:f>
              <c:numCache>
                <c:formatCode>0.0</c:formatCode>
                <c:ptCount val="11"/>
                <c:pt idx="0">
                  <c:v>38.631100000000004</c:v>
                </c:pt>
                <c:pt idx="1">
                  <c:v>44.336199999999998</c:v>
                </c:pt>
                <c:pt idx="2">
                  <c:v>41.018000000000001</c:v>
                </c:pt>
                <c:pt idx="3">
                  <c:v>40.938400000000001</c:v>
                </c:pt>
                <c:pt idx="4">
                  <c:v>45.651000000000003</c:v>
                </c:pt>
                <c:pt idx="5">
                  <c:v>48.076999999999998</c:v>
                </c:pt>
                <c:pt idx="6">
                  <c:v>53.025199999999998</c:v>
                </c:pt>
                <c:pt idx="7">
                  <c:v>56.683</c:v>
                </c:pt>
                <c:pt idx="8">
                  <c:v>53.680999999999997</c:v>
                </c:pt>
                <c:pt idx="9">
                  <c:v>51.236199999999997</c:v>
                </c:pt>
                <c:pt idx="10">
                  <c:v>50.1511</c:v>
                </c:pt>
              </c:numCache>
            </c:numRef>
          </c:val>
          <c:smooth val="0"/>
        </c:ser>
        <c:dLbls>
          <c:showLegendKey val="0"/>
          <c:showVal val="0"/>
          <c:showCatName val="0"/>
          <c:showSerName val="0"/>
          <c:showPercent val="0"/>
          <c:showBubbleSize val="0"/>
        </c:dLbls>
        <c:marker val="1"/>
        <c:smooth val="0"/>
        <c:axId val="201606656"/>
        <c:axId val="201607808"/>
      </c:lineChart>
      <c:catAx>
        <c:axId val="201606656"/>
        <c:scaling>
          <c:orientation val="minMax"/>
        </c:scaling>
        <c:delete val="0"/>
        <c:axPos val="b"/>
        <c:numFmt formatCode="General" sourceLinked="1"/>
        <c:majorTickMark val="out"/>
        <c:minorTickMark val="none"/>
        <c:tickLblPos val="nextTo"/>
        <c:txPr>
          <a:bodyPr rot="-3180000"/>
          <a:lstStyle/>
          <a:p>
            <a:pPr>
              <a:defRPr sz="1600" b="0" baseline="0">
                <a:latin typeface="Calibri" panose="020F0502020204030204" pitchFamily="34" charset="0"/>
              </a:defRPr>
            </a:pPr>
            <a:endParaRPr lang="en-US"/>
          </a:p>
        </c:txPr>
        <c:crossAx val="201607808"/>
        <c:crosses val="autoZero"/>
        <c:auto val="1"/>
        <c:lblAlgn val="ctr"/>
        <c:lblOffset val="100"/>
        <c:noMultiLvlLbl val="0"/>
      </c:catAx>
      <c:valAx>
        <c:axId val="201607808"/>
        <c:scaling>
          <c:orientation val="minMax"/>
          <c:max val="100"/>
          <c:min val="0"/>
        </c:scaling>
        <c:delete val="0"/>
        <c:axPos val="l"/>
        <c:majorGridlines/>
        <c:title>
          <c:tx>
            <c:rich>
              <a:bodyPr rot="-5400000" vert="horz"/>
              <a:lstStyle/>
              <a:p>
                <a:pPr>
                  <a:defRPr sz="1600" baseline="0">
                    <a:latin typeface="Calibri" panose="020F0502020204030204" pitchFamily="34" charset="0"/>
                  </a:defRPr>
                </a:pPr>
                <a:r>
                  <a:rPr lang="en-US" dirty="0" smtClean="0"/>
                  <a:t>Percent</a:t>
                </a:r>
                <a:endParaRPr lang="en-US" dirty="0"/>
              </a:p>
            </c:rich>
          </c:tx>
          <c:layout>
            <c:manualLayout>
              <c:xMode val="edge"/>
              <c:yMode val="edge"/>
              <c:x val="0"/>
              <c:y val="0.3992924797443797"/>
            </c:manualLayout>
          </c:layout>
          <c:overlay val="0"/>
        </c:title>
        <c:numFmt formatCode="0" sourceLinked="0"/>
        <c:majorTickMark val="out"/>
        <c:minorTickMark val="none"/>
        <c:tickLblPos val="nextTo"/>
        <c:txPr>
          <a:bodyPr/>
          <a:lstStyle/>
          <a:p>
            <a:pPr>
              <a:defRPr sz="1600" b="0" baseline="0">
                <a:latin typeface="Calibri" panose="020F0502020204030204" pitchFamily="34" charset="0"/>
              </a:defRPr>
            </a:pPr>
            <a:endParaRPr lang="en-US"/>
          </a:p>
        </c:txPr>
        <c:crossAx val="201606656"/>
        <c:crosses val="autoZero"/>
        <c:crossBetween val="between"/>
        <c:majorUnit val="10"/>
      </c:valAx>
    </c:plotArea>
    <c:legend>
      <c:legendPos val="t"/>
      <c:layout>
        <c:manualLayout>
          <c:xMode val="edge"/>
          <c:yMode val="edge"/>
          <c:x val="0"/>
          <c:y val="1.1675185338674747E-3"/>
          <c:w val="0.9789328764459998"/>
          <c:h val="0.12567090798432803"/>
        </c:manualLayout>
      </c:layout>
      <c:overlay val="0"/>
      <c:txPr>
        <a:bodyPr/>
        <a:lstStyle/>
        <a:p>
          <a:pPr>
            <a:defRPr sz="1600" b="0" baseline="0">
              <a:latin typeface="Calibri" panose="020F0502020204030204" pitchFamily="34" charset="0"/>
            </a:defRPr>
          </a:pPr>
          <a:endParaRPr lang="en-US"/>
        </a:p>
      </c:txPr>
    </c:legend>
    <c:plotVisOnly val="1"/>
    <c:dispBlanksAs val="gap"/>
    <c:showDLblsOverMax val="0"/>
  </c:chart>
  <c:spPr>
    <a:ln>
      <a:noFill/>
    </a:ln>
  </c:spPr>
  <c:externalData r:id="rId2">
    <c:autoUpdate val="0"/>
  </c:externalData>
</c:chartSpace>
</file>

<file path=ppt/charts/chart3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0.16569043452901722"/>
          <c:y val="0.14487761040739472"/>
          <c:w val="0.81821765334888696"/>
          <c:h val="0.68894547148997676"/>
        </c:manualLayout>
      </c:layout>
      <c:lineChart>
        <c:grouping val="standard"/>
        <c:varyColors val="0"/>
        <c:ser>
          <c:idx val="3"/>
          <c:order val="0"/>
          <c:tx>
            <c:strRef>
              <c:f>Sheet1!$A$2</c:f>
              <c:strCache>
                <c:ptCount val="1"/>
                <c:pt idx="0">
                  <c:v>0-1 Conditions</c:v>
                </c:pt>
              </c:strCache>
            </c:strRef>
          </c:tx>
          <c:spPr>
            <a:ln w="25400">
              <a:solidFill>
                <a:sysClr val="windowText" lastClr="000000"/>
              </a:solidFill>
            </a:ln>
          </c:spPr>
          <c:marker>
            <c:symbol val="circle"/>
            <c:size val="7"/>
            <c:spPr>
              <a:solidFill>
                <a:sysClr val="windowText" lastClr="000000"/>
              </a:solidFill>
              <a:ln>
                <a:noFill/>
              </a:ln>
            </c:spPr>
          </c:marker>
          <c:cat>
            <c:strRef>
              <c:f>Sheet1!$B$1:$L$1</c:f>
              <c:strCache>
                <c:ptCount val="11"/>
                <c:pt idx="0">
                  <c:v>2002</c:v>
                </c:pt>
                <c:pt idx="1">
                  <c:v>2003</c:v>
                </c:pt>
                <c:pt idx="2">
                  <c:v>2004</c:v>
                </c:pt>
                <c:pt idx="3">
                  <c:v>2005</c:v>
                </c:pt>
                <c:pt idx="4">
                  <c:v>2006</c:v>
                </c:pt>
                <c:pt idx="5">
                  <c:v>2007</c:v>
                </c:pt>
                <c:pt idx="6">
                  <c:v>2008</c:v>
                </c:pt>
                <c:pt idx="7">
                  <c:v>2009</c:v>
                </c:pt>
                <c:pt idx="8">
                  <c:v>2010</c:v>
                </c:pt>
                <c:pt idx="9">
                  <c:v>2011</c:v>
                </c:pt>
                <c:pt idx="10">
                  <c:v>2012</c:v>
                </c:pt>
              </c:strCache>
            </c:strRef>
          </c:cat>
          <c:val>
            <c:numRef>
              <c:f>Sheet1!$B$2:$L$2</c:f>
              <c:numCache>
                <c:formatCode>0.0</c:formatCode>
                <c:ptCount val="11"/>
                <c:pt idx="0">
                  <c:v>42.115000000000002</c:v>
                </c:pt>
                <c:pt idx="1">
                  <c:v>42.761800000000001</c:v>
                </c:pt>
                <c:pt idx="2">
                  <c:v>41.470799999999997</c:v>
                </c:pt>
                <c:pt idx="3">
                  <c:v>40.680300000000003</c:v>
                </c:pt>
                <c:pt idx="4">
                  <c:v>39.470199999999998</c:v>
                </c:pt>
                <c:pt idx="5">
                  <c:v>40.8504</c:v>
                </c:pt>
                <c:pt idx="6">
                  <c:v>39.884500000000003</c:v>
                </c:pt>
                <c:pt idx="7">
                  <c:v>42.314700000000002</c:v>
                </c:pt>
                <c:pt idx="8">
                  <c:v>42.077199999999998</c:v>
                </c:pt>
                <c:pt idx="9">
                  <c:v>41.708300000000001</c:v>
                </c:pt>
                <c:pt idx="10">
                  <c:v>40.905000000000001</c:v>
                </c:pt>
              </c:numCache>
            </c:numRef>
          </c:val>
          <c:smooth val="0"/>
        </c:ser>
        <c:ser>
          <c:idx val="0"/>
          <c:order val="1"/>
          <c:tx>
            <c:strRef>
              <c:f>Sheet1!$A$3</c:f>
              <c:strCache>
                <c:ptCount val="1"/>
                <c:pt idx="0">
                  <c:v>2-3 Conditions</c:v>
                </c:pt>
              </c:strCache>
            </c:strRef>
          </c:tx>
          <c:spPr>
            <a:ln w="25400">
              <a:solidFill>
                <a:srgbClr val="0072C6"/>
              </a:solidFill>
            </a:ln>
          </c:spPr>
          <c:marker>
            <c:symbol val="square"/>
            <c:size val="7"/>
            <c:spPr>
              <a:solidFill>
                <a:srgbClr val="0072C6"/>
              </a:solidFill>
              <a:ln>
                <a:noFill/>
              </a:ln>
            </c:spPr>
          </c:marker>
          <c:cat>
            <c:strRef>
              <c:f>Sheet1!$B$1:$L$1</c:f>
              <c:strCache>
                <c:ptCount val="11"/>
                <c:pt idx="0">
                  <c:v>2002</c:v>
                </c:pt>
                <c:pt idx="1">
                  <c:v>2003</c:v>
                </c:pt>
                <c:pt idx="2">
                  <c:v>2004</c:v>
                </c:pt>
                <c:pt idx="3">
                  <c:v>2005</c:v>
                </c:pt>
                <c:pt idx="4">
                  <c:v>2006</c:v>
                </c:pt>
                <c:pt idx="5">
                  <c:v>2007</c:v>
                </c:pt>
                <c:pt idx="6">
                  <c:v>2008</c:v>
                </c:pt>
                <c:pt idx="7">
                  <c:v>2009</c:v>
                </c:pt>
                <c:pt idx="8">
                  <c:v>2010</c:v>
                </c:pt>
                <c:pt idx="9">
                  <c:v>2011</c:v>
                </c:pt>
                <c:pt idx="10">
                  <c:v>2012</c:v>
                </c:pt>
              </c:strCache>
            </c:strRef>
          </c:cat>
          <c:val>
            <c:numRef>
              <c:f>Sheet1!$B$3:$L$3</c:f>
              <c:numCache>
                <c:formatCode>0.0</c:formatCode>
                <c:ptCount val="11"/>
                <c:pt idx="0">
                  <c:v>70.000900000000001</c:v>
                </c:pt>
                <c:pt idx="1">
                  <c:v>68.565200000000004</c:v>
                </c:pt>
                <c:pt idx="2">
                  <c:v>70.119299999999996</c:v>
                </c:pt>
                <c:pt idx="3">
                  <c:v>70.134100000000004</c:v>
                </c:pt>
                <c:pt idx="4">
                  <c:v>75.627600000000001</c:v>
                </c:pt>
                <c:pt idx="5">
                  <c:v>70.344099999999997</c:v>
                </c:pt>
                <c:pt idx="6">
                  <c:v>66.5291</c:v>
                </c:pt>
                <c:pt idx="7">
                  <c:v>71.213999999999999</c:v>
                </c:pt>
                <c:pt idx="8">
                  <c:v>71.063599999999994</c:v>
                </c:pt>
                <c:pt idx="9">
                  <c:v>70.118200000000002</c:v>
                </c:pt>
                <c:pt idx="10">
                  <c:v>69.460499999999996</c:v>
                </c:pt>
              </c:numCache>
            </c:numRef>
          </c:val>
          <c:smooth val="0"/>
        </c:ser>
        <c:ser>
          <c:idx val="2"/>
          <c:order val="2"/>
          <c:tx>
            <c:strRef>
              <c:f>Sheet1!$A$4</c:f>
              <c:strCache>
                <c:ptCount val="1"/>
                <c:pt idx="0">
                  <c:v>4+ Conditions</c:v>
                </c:pt>
              </c:strCache>
            </c:strRef>
          </c:tx>
          <c:spPr>
            <a:ln w="25400">
              <a:solidFill>
                <a:srgbClr val="AABA0A"/>
              </a:solidFill>
            </a:ln>
          </c:spPr>
          <c:marker>
            <c:symbol val="triangle"/>
            <c:size val="9"/>
            <c:spPr>
              <a:solidFill>
                <a:srgbClr val="AABA0A"/>
              </a:solidFill>
              <a:ln>
                <a:noFill/>
              </a:ln>
            </c:spPr>
          </c:marker>
          <c:cat>
            <c:strRef>
              <c:f>Sheet1!$B$1:$L$1</c:f>
              <c:strCache>
                <c:ptCount val="11"/>
                <c:pt idx="0">
                  <c:v>2002</c:v>
                </c:pt>
                <c:pt idx="1">
                  <c:v>2003</c:v>
                </c:pt>
                <c:pt idx="2">
                  <c:v>2004</c:v>
                </c:pt>
                <c:pt idx="3">
                  <c:v>2005</c:v>
                </c:pt>
                <c:pt idx="4">
                  <c:v>2006</c:v>
                </c:pt>
                <c:pt idx="5">
                  <c:v>2007</c:v>
                </c:pt>
                <c:pt idx="6">
                  <c:v>2008</c:v>
                </c:pt>
                <c:pt idx="7">
                  <c:v>2009</c:v>
                </c:pt>
                <c:pt idx="8">
                  <c:v>2010</c:v>
                </c:pt>
                <c:pt idx="9">
                  <c:v>2011</c:v>
                </c:pt>
                <c:pt idx="10">
                  <c:v>2012</c:v>
                </c:pt>
              </c:strCache>
            </c:strRef>
          </c:cat>
          <c:val>
            <c:numRef>
              <c:f>Sheet1!$B$4:$L$4</c:f>
              <c:numCache>
                <c:formatCode>0.0</c:formatCode>
                <c:ptCount val="11"/>
                <c:pt idx="0">
                  <c:v>87.847300000000004</c:v>
                </c:pt>
                <c:pt idx="1">
                  <c:v>85.196899999999999</c:v>
                </c:pt>
                <c:pt idx="2">
                  <c:v>87.896500000000003</c:v>
                </c:pt>
                <c:pt idx="3">
                  <c:v>91.397900000000007</c:v>
                </c:pt>
                <c:pt idx="4">
                  <c:v>89.519499999999994</c:v>
                </c:pt>
                <c:pt idx="5">
                  <c:v>81.767499999999998</c:v>
                </c:pt>
                <c:pt idx="6">
                  <c:v>76.553299999999993</c:v>
                </c:pt>
                <c:pt idx="7">
                  <c:v>70.723699999999994</c:v>
                </c:pt>
                <c:pt idx="8">
                  <c:v>83.429699999999997</c:v>
                </c:pt>
                <c:pt idx="9">
                  <c:v>76.963899999999995</c:v>
                </c:pt>
                <c:pt idx="10">
                  <c:v>80.500100000000003</c:v>
                </c:pt>
              </c:numCache>
            </c:numRef>
          </c:val>
          <c:smooth val="0"/>
        </c:ser>
        <c:dLbls>
          <c:showLegendKey val="0"/>
          <c:showVal val="0"/>
          <c:showCatName val="0"/>
          <c:showSerName val="0"/>
          <c:showPercent val="0"/>
          <c:showBubbleSize val="0"/>
        </c:dLbls>
        <c:marker val="1"/>
        <c:smooth val="0"/>
        <c:axId val="202338304"/>
        <c:axId val="202340224"/>
      </c:lineChart>
      <c:catAx>
        <c:axId val="202338304"/>
        <c:scaling>
          <c:orientation val="minMax"/>
        </c:scaling>
        <c:delete val="0"/>
        <c:axPos val="b"/>
        <c:numFmt formatCode="General" sourceLinked="1"/>
        <c:majorTickMark val="out"/>
        <c:minorTickMark val="none"/>
        <c:tickLblPos val="nextTo"/>
        <c:txPr>
          <a:bodyPr rot="-3180000"/>
          <a:lstStyle/>
          <a:p>
            <a:pPr>
              <a:defRPr sz="1600" b="0" baseline="0">
                <a:latin typeface="Calibri" panose="020F0502020204030204" pitchFamily="34" charset="0"/>
              </a:defRPr>
            </a:pPr>
            <a:endParaRPr lang="en-US"/>
          </a:p>
        </c:txPr>
        <c:crossAx val="202340224"/>
        <c:crosses val="autoZero"/>
        <c:auto val="1"/>
        <c:lblAlgn val="ctr"/>
        <c:lblOffset val="100"/>
        <c:noMultiLvlLbl val="0"/>
      </c:catAx>
      <c:valAx>
        <c:axId val="202340224"/>
        <c:scaling>
          <c:orientation val="minMax"/>
          <c:max val="100"/>
          <c:min val="0"/>
        </c:scaling>
        <c:delete val="0"/>
        <c:axPos val="l"/>
        <c:majorGridlines/>
        <c:title>
          <c:tx>
            <c:rich>
              <a:bodyPr rot="-5400000" vert="horz"/>
              <a:lstStyle/>
              <a:p>
                <a:pPr>
                  <a:defRPr sz="1600" baseline="0">
                    <a:latin typeface="Calibri" panose="020F0502020204030204" pitchFamily="34" charset="0"/>
                  </a:defRPr>
                </a:pPr>
                <a:r>
                  <a:rPr lang="en-US" dirty="0" smtClean="0"/>
                  <a:t>Percent</a:t>
                </a:r>
                <a:endParaRPr lang="en-US" dirty="0"/>
              </a:p>
            </c:rich>
          </c:tx>
          <c:layout>
            <c:manualLayout>
              <c:xMode val="edge"/>
              <c:yMode val="edge"/>
              <c:x val="0"/>
              <c:y val="0.3992924797443797"/>
            </c:manualLayout>
          </c:layout>
          <c:overlay val="0"/>
        </c:title>
        <c:numFmt formatCode="0" sourceLinked="0"/>
        <c:majorTickMark val="out"/>
        <c:minorTickMark val="none"/>
        <c:tickLblPos val="nextTo"/>
        <c:txPr>
          <a:bodyPr/>
          <a:lstStyle/>
          <a:p>
            <a:pPr>
              <a:defRPr sz="1600" b="0" baseline="0">
                <a:latin typeface="Calibri" panose="020F0502020204030204" pitchFamily="34" charset="0"/>
              </a:defRPr>
            </a:pPr>
            <a:endParaRPr lang="en-US"/>
          </a:p>
        </c:txPr>
        <c:crossAx val="202338304"/>
        <c:crosses val="autoZero"/>
        <c:crossBetween val="between"/>
        <c:majorUnit val="10"/>
      </c:valAx>
    </c:plotArea>
    <c:legend>
      <c:legendPos val="t"/>
      <c:layout>
        <c:manualLayout>
          <c:xMode val="edge"/>
          <c:yMode val="edge"/>
          <c:x val="5.4495864903679483E-2"/>
          <c:y val="1.1675185338674747E-3"/>
          <c:w val="0.92337740801267776"/>
          <c:h val="0.12567090798432803"/>
        </c:manualLayout>
      </c:layout>
      <c:overlay val="0"/>
      <c:txPr>
        <a:bodyPr/>
        <a:lstStyle/>
        <a:p>
          <a:pPr>
            <a:defRPr sz="1600" b="0" baseline="0">
              <a:latin typeface="Calibri" panose="020F0502020204030204" pitchFamily="34" charset="0"/>
            </a:defRPr>
          </a:pPr>
          <a:endParaRPr lang="en-US"/>
        </a:p>
      </c:txPr>
    </c:legend>
    <c:plotVisOnly val="1"/>
    <c:dispBlanksAs val="gap"/>
    <c:showDLblsOverMax val="0"/>
  </c:chart>
  <c:spPr>
    <a:ln>
      <a:noFill/>
    </a:ln>
  </c:spPr>
  <c:externalData r:id="rId2">
    <c:autoUpdate val="0"/>
  </c:externalData>
</c:chartSpace>
</file>

<file path=ppt/charts/chart3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0.16748031496062993"/>
          <c:y val="0.11770363450331421"/>
          <c:w val="0.81833138913191406"/>
          <c:h val="0.715314231554389"/>
        </c:manualLayout>
      </c:layout>
      <c:lineChart>
        <c:grouping val="standard"/>
        <c:varyColors val="0"/>
        <c:ser>
          <c:idx val="3"/>
          <c:order val="0"/>
          <c:tx>
            <c:strRef>
              <c:f>Sheet1!$A$2</c:f>
              <c:strCache>
                <c:ptCount val="1"/>
                <c:pt idx="0">
                  <c:v>Total</c:v>
                </c:pt>
              </c:strCache>
            </c:strRef>
          </c:tx>
          <c:spPr>
            <a:ln w="25400">
              <a:solidFill>
                <a:sysClr val="windowText" lastClr="000000"/>
              </a:solidFill>
            </a:ln>
          </c:spPr>
          <c:marker>
            <c:symbol val="circle"/>
            <c:size val="7"/>
            <c:spPr>
              <a:solidFill>
                <a:sysClr val="windowText" lastClr="000000"/>
              </a:solidFill>
              <a:ln>
                <a:noFill/>
              </a:ln>
            </c:spPr>
          </c:marker>
          <c:cat>
            <c:strRef>
              <c:f>Sheet1!$B$1:$L$1</c:f>
              <c:strCache>
                <c:ptCount val="11"/>
                <c:pt idx="0">
                  <c:v>2002</c:v>
                </c:pt>
                <c:pt idx="1">
                  <c:v>2003</c:v>
                </c:pt>
                <c:pt idx="2">
                  <c:v>2004</c:v>
                </c:pt>
                <c:pt idx="3">
                  <c:v>2005</c:v>
                </c:pt>
                <c:pt idx="4">
                  <c:v>2006</c:v>
                </c:pt>
                <c:pt idx="5">
                  <c:v>2007</c:v>
                </c:pt>
                <c:pt idx="6">
                  <c:v>2008</c:v>
                </c:pt>
                <c:pt idx="7">
                  <c:v>2009</c:v>
                </c:pt>
                <c:pt idx="8">
                  <c:v>2010</c:v>
                </c:pt>
                <c:pt idx="9">
                  <c:v>2011</c:v>
                </c:pt>
                <c:pt idx="10">
                  <c:v>2012</c:v>
                </c:pt>
              </c:strCache>
            </c:strRef>
          </c:cat>
          <c:val>
            <c:numRef>
              <c:f>Sheet1!$B$2:$L$2</c:f>
              <c:numCache>
                <c:formatCode>0.0</c:formatCode>
                <c:ptCount val="11"/>
                <c:pt idx="0">
                  <c:v>46.914400000000001</c:v>
                </c:pt>
                <c:pt idx="1">
                  <c:v>47.4983</c:v>
                </c:pt>
                <c:pt idx="2">
                  <c:v>48.749000000000002</c:v>
                </c:pt>
                <c:pt idx="3">
                  <c:v>50.077300000000001</c:v>
                </c:pt>
                <c:pt idx="4">
                  <c:v>51.367199999999997</c:v>
                </c:pt>
                <c:pt idx="5">
                  <c:v>52.792499999999997</c:v>
                </c:pt>
                <c:pt idx="6">
                  <c:v>49.624200000000002</c:v>
                </c:pt>
                <c:pt idx="7">
                  <c:v>49.511299999999999</c:v>
                </c:pt>
                <c:pt idx="8">
                  <c:v>55.748899999999999</c:v>
                </c:pt>
                <c:pt idx="9">
                  <c:v>54.457700000000003</c:v>
                </c:pt>
                <c:pt idx="10">
                  <c:v>57.098399999999998</c:v>
                </c:pt>
              </c:numCache>
            </c:numRef>
          </c:val>
          <c:smooth val="0"/>
        </c:ser>
        <c:ser>
          <c:idx val="0"/>
          <c:order val="1"/>
          <c:tx>
            <c:strRef>
              <c:f>Sheet1!$A$3</c:f>
              <c:strCache>
                <c:ptCount val="1"/>
                <c:pt idx="0">
                  <c:v>White</c:v>
                </c:pt>
              </c:strCache>
            </c:strRef>
          </c:tx>
          <c:spPr>
            <a:ln w="25400">
              <a:solidFill>
                <a:srgbClr val="0072C6"/>
              </a:solidFill>
            </a:ln>
          </c:spPr>
          <c:marker>
            <c:symbol val="square"/>
            <c:size val="7"/>
            <c:spPr>
              <a:solidFill>
                <a:srgbClr val="0072C6"/>
              </a:solidFill>
              <a:ln>
                <a:noFill/>
              </a:ln>
            </c:spPr>
          </c:marker>
          <c:cat>
            <c:strRef>
              <c:f>Sheet1!$B$1:$L$1</c:f>
              <c:strCache>
                <c:ptCount val="11"/>
                <c:pt idx="0">
                  <c:v>2002</c:v>
                </c:pt>
                <c:pt idx="1">
                  <c:v>2003</c:v>
                </c:pt>
                <c:pt idx="2">
                  <c:v>2004</c:v>
                </c:pt>
                <c:pt idx="3">
                  <c:v>2005</c:v>
                </c:pt>
                <c:pt idx="4">
                  <c:v>2006</c:v>
                </c:pt>
                <c:pt idx="5">
                  <c:v>2007</c:v>
                </c:pt>
                <c:pt idx="6">
                  <c:v>2008</c:v>
                </c:pt>
                <c:pt idx="7">
                  <c:v>2009</c:v>
                </c:pt>
                <c:pt idx="8">
                  <c:v>2010</c:v>
                </c:pt>
                <c:pt idx="9">
                  <c:v>2011</c:v>
                </c:pt>
                <c:pt idx="10">
                  <c:v>2012</c:v>
                </c:pt>
              </c:strCache>
            </c:strRef>
          </c:cat>
          <c:val>
            <c:numRef>
              <c:f>Sheet1!$B$3:$L$3</c:f>
              <c:numCache>
                <c:formatCode>0.0</c:formatCode>
                <c:ptCount val="11"/>
                <c:pt idx="0">
                  <c:v>47.156399999999998</c:v>
                </c:pt>
                <c:pt idx="1">
                  <c:v>48.068600000000004</c:v>
                </c:pt>
                <c:pt idx="2">
                  <c:v>47.975499999999997</c:v>
                </c:pt>
                <c:pt idx="3">
                  <c:v>50.7393</c:v>
                </c:pt>
                <c:pt idx="4">
                  <c:v>50.545499999999997</c:v>
                </c:pt>
                <c:pt idx="5">
                  <c:v>53.689</c:v>
                </c:pt>
                <c:pt idx="6">
                  <c:v>48.9512</c:v>
                </c:pt>
                <c:pt idx="7">
                  <c:v>48.971299999999999</c:v>
                </c:pt>
                <c:pt idx="8">
                  <c:v>56.481400000000001</c:v>
                </c:pt>
                <c:pt idx="9">
                  <c:v>54.514200000000002</c:v>
                </c:pt>
                <c:pt idx="10">
                  <c:v>55.6434</c:v>
                </c:pt>
              </c:numCache>
            </c:numRef>
          </c:val>
          <c:smooth val="0"/>
        </c:ser>
        <c:ser>
          <c:idx val="2"/>
          <c:order val="2"/>
          <c:tx>
            <c:strRef>
              <c:f>Sheet1!$A$4</c:f>
              <c:strCache>
                <c:ptCount val="1"/>
                <c:pt idx="0">
                  <c:v>Black</c:v>
                </c:pt>
              </c:strCache>
            </c:strRef>
          </c:tx>
          <c:spPr>
            <a:ln w="25400">
              <a:solidFill>
                <a:srgbClr val="AABA0A"/>
              </a:solidFill>
            </a:ln>
          </c:spPr>
          <c:marker>
            <c:symbol val="triangle"/>
            <c:size val="9"/>
            <c:spPr>
              <a:solidFill>
                <a:srgbClr val="AABA0A"/>
              </a:solidFill>
              <a:ln>
                <a:noFill/>
              </a:ln>
            </c:spPr>
          </c:marker>
          <c:cat>
            <c:strRef>
              <c:f>Sheet1!$B$1:$L$1</c:f>
              <c:strCache>
                <c:ptCount val="11"/>
                <c:pt idx="0">
                  <c:v>2002</c:v>
                </c:pt>
                <c:pt idx="1">
                  <c:v>2003</c:v>
                </c:pt>
                <c:pt idx="2">
                  <c:v>2004</c:v>
                </c:pt>
                <c:pt idx="3">
                  <c:v>2005</c:v>
                </c:pt>
                <c:pt idx="4">
                  <c:v>2006</c:v>
                </c:pt>
                <c:pt idx="5">
                  <c:v>2007</c:v>
                </c:pt>
                <c:pt idx="6">
                  <c:v>2008</c:v>
                </c:pt>
                <c:pt idx="7">
                  <c:v>2009</c:v>
                </c:pt>
                <c:pt idx="8">
                  <c:v>2010</c:v>
                </c:pt>
                <c:pt idx="9">
                  <c:v>2011</c:v>
                </c:pt>
                <c:pt idx="10">
                  <c:v>2012</c:v>
                </c:pt>
              </c:strCache>
            </c:strRef>
          </c:cat>
          <c:val>
            <c:numRef>
              <c:f>Sheet1!$B$4:$L$4</c:f>
              <c:numCache>
                <c:formatCode>0.0</c:formatCode>
                <c:ptCount val="11"/>
                <c:pt idx="0">
                  <c:v>49.347900000000003</c:v>
                </c:pt>
                <c:pt idx="1">
                  <c:v>47.128300000000003</c:v>
                </c:pt>
                <c:pt idx="2">
                  <c:v>49.415399999999998</c:v>
                </c:pt>
                <c:pt idx="3">
                  <c:v>51.673699999999997</c:v>
                </c:pt>
                <c:pt idx="4">
                  <c:v>54.094999999999999</c:v>
                </c:pt>
                <c:pt idx="5">
                  <c:v>52.481999999999999</c:v>
                </c:pt>
                <c:pt idx="6">
                  <c:v>52.638500000000001</c:v>
                </c:pt>
                <c:pt idx="7">
                  <c:v>50.264899999999997</c:v>
                </c:pt>
                <c:pt idx="8">
                  <c:v>52.596299999999999</c:v>
                </c:pt>
                <c:pt idx="9">
                  <c:v>53.733600000000003</c:v>
                </c:pt>
                <c:pt idx="10">
                  <c:v>56.866799999999998</c:v>
                </c:pt>
              </c:numCache>
            </c:numRef>
          </c:val>
          <c:smooth val="0"/>
        </c:ser>
        <c:ser>
          <c:idx val="1"/>
          <c:order val="3"/>
          <c:tx>
            <c:strRef>
              <c:f>Sheet1!$A$5</c:f>
              <c:strCache>
                <c:ptCount val="1"/>
                <c:pt idx="0">
                  <c:v>Hispanic</c:v>
                </c:pt>
              </c:strCache>
            </c:strRef>
          </c:tx>
          <c:spPr>
            <a:ln w="34925">
              <a:solidFill>
                <a:srgbClr val="7BA8DF"/>
              </a:solidFill>
            </a:ln>
          </c:spPr>
          <c:marker>
            <c:symbol val="diamond"/>
            <c:size val="9"/>
            <c:spPr>
              <a:solidFill>
                <a:srgbClr val="7BA8DF"/>
              </a:solidFill>
              <a:ln>
                <a:noFill/>
              </a:ln>
            </c:spPr>
          </c:marker>
          <c:cat>
            <c:strRef>
              <c:f>Sheet1!$B$1:$L$1</c:f>
              <c:strCache>
                <c:ptCount val="11"/>
                <c:pt idx="0">
                  <c:v>2002</c:v>
                </c:pt>
                <c:pt idx="1">
                  <c:v>2003</c:v>
                </c:pt>
                <c:pt idx="2">
                  <c:v>2004</c:v>
                </c:pt>
                <c:pt idx="3">
                  <c:v>2005</c:v>
                </c:pt>
                <c:pt idx="4">
                  <c:v>2006</c:v>
                </c:pt>
                <c:pt idx="5">
                  <c:v>2007</c:v>
                </c:pt>
                <c:pt idx="6">
                  <c:v>2008</c:v>
                </c:pt>
                <c:pt idx="7">
                  <c:v>2009</c:v>
                </c:pt>
                <c:pt idx="8">
                  <c:v>2010</c:v>
                </c:pt>
                <c:pt idx="9">
                  <c:v>2011</c:v>
                </c:pt>
                <c:pt idx="10">
                  <c:v>2012</c:v>
                </c:pt>
              </c:strCache>
            </c:strRef>
          </c:cat>
          <c:val>
            <c:numRef>
              <c:f>Sheet1!$B$5:$L$5</c:f>
              <c:numCache>
                <c:formatCode>0.0</c:formatCode>
                <c:ptCount val="11"/>
                <c:pt idx="0">
                  <c:v>45.469700000000003</c:v>
                </c:pt>
                <c:pt idx="1">
                  <c:v>48.0229</c:v>
                </c:pt>
                <c:pt idx="2">
                  <c:v>50.974499999999999</c:v>
                </c:pt>
                <c:pt idx="3">
                  <c:v>48.892600000000002</c:v>
                </c:pt>
                <c:pt idx="4">
                  <c:v>52.049300000000002</c:v>
                </c:pt>
                <c:pt idx="5">
                  <c:v>51.440800000000003</c:v>
                </c:pt>
                <c:pt idx="6">
                  <c:v>49.688800000000001</c:v>
                </c:pt>
                <c:pt idx="7">
                  <c:v>51.7851</c:v>
                </c:pt>
                <c:pt idx="8">
                  <c:v>56.737400000000001</c:v>
                </c:pt>
                <c:pt idx="9">
                  <c:v>54.792900000000003</c:v>
                </c:pt>
                <c:pt idx="10">
                  <c:v>61.107500000000002</c:v>
                </c:pt>
              </c:numCache>
            </c:numRef>
          </c:val>
          <c:smooth val="0"/>
        </c:ser>
        <c:dLbls>
          <c:showLegendKey val="0"/>
          <c:showVal val="0"/>
          <c:showCatName val="0"/>
          <c:showSerName val="0"/>
          <c:showPercent val="0"/>
          <c:showBubbleSize val="0"/>
        </c:dLbls>
        <c:marker val="1"/>
        <c:smooth val="0"/>
        <c:axId val="201765632"/>
        <c:axId val="201767552"/>
      </c:lineChart>
      <c:catAx>
        <c:axId val="201765632"/>
        <c:scaling>
          <c:orientation val="minMax"/>
        </c:scaling>
        <c:delete val="0"/>
        <c:axPos val="b"/>
        <c:numFmt formatCode="General" sourceLinked="1"/>
        <c:majorTickMark val="out"/>
        <c:minorTickMark val="none"/>
        <c:tickLblPos val="nextTo"/>
        <c:txPr>
          <a:bodyPr rot="-3180000"/>
          <a:lstStyle/>
          <a:p>
            <a:pPr>
              <a:defRPr sz="1600" b="0" baseline="0">
                <a:latin typeface="Calibri" panose="020F0502020204030204" pitchFamily="34" charset="0"/>
              </a:defRPr>
            </a:pPr>
            <a:endParaRPr lang="en-US"/>
          </a:p>
        </c:txPr>
        <c:crossAx val="201767552"/>
        <c:crosses val="autoZero"/>
        <c:auto val="1"/>
        <c:lblAlgn val="ctr"/>
        <c:lblOffset val="100"/>
        <c:noMultiLvlLbl val="0"/>
      </c:catAx>
      <c:valAx>
        <c:axId val="201767552"/>
        <c:scaling>
          <c:orientation val="minMax"/>
          <c:max val="100"/>
          <c:min val="0"/>
        </c:scaling>
        <c:delete val="0"/>
        <c:axPos val="l"/>
        <c:majorGridlines/>
        <c:title>
          <c:tx>
            <c:rich>
              <a:bodyPr rot="-5400000" vert="horz"/>
              <a:lstStyle/>
              <a:p>
                <a:pPr>
                  <a:defRPr sz="1600" baseline="0">
                    <a:latin typeface="Calibri" panose="020F0502020204030204" pitchFamily="34" charset="0"/>
                  </a:defRPr>
                </a:pPr>
                <a:r>
                  <a:rPr lang="en-US" dirty="0" smtClean="0"/>
                  <a:t>Percent</a:t>
                </a:r>
                <a:endParaRPr lang="en-US" dirty="0"/>
              </a:p>
            </c:rich>
          </c:tx>
          <c:layout>
            <c:manualLayout>
              <c:xMode val="edge"/>
              <c:yMode val="edge"/>
              <c:x val="0"/>
              <c:y val="0.39056989404102266"/>
            </c:manualLayout>
          </c:layout>
          <c:overlay val="0"/>
        </c:title>
        <c:numFmt formatCode="0" sourceLinked="0"/>
        <c:majorTickMark val="out"/>
        <c:minorTickMark val="none"/>
        <c:tickLblPos val="nextTo"/>
        <c:txPr>
          <a:bodyPr/>
          <a:lstStyle/>
          <a:p>
            <a:pPr>
              <a:defRPr sz="1600" b="0" baseline="0">
                <a:latin typeface="Calibri" panose="020F0502020204030204" pitchFamily="34" charset="0"/>
              </a:defRPr>
            </a:pPr>
            <a:endParaRPr lang="en-US"/>
          </a:p>
        </c:txPr>
        <c:crossAx val="201765632"/>
        <c:crosses val="autoZero"/>
        <c:crossBetween val="between"/>
        <c:majorUnit val="10"/>
      </c:valAx>
    </c:plotArea>
    <c:legend>
      <c:legendPos val="t"/>
      <c:layout>
        <c:manualLayout>
          <c:xMode val="edge"/>
          <c:yMode val="edge"/>
          <c:x val="0"/>
          <c:y val="1.1675185338674747E-3"/>
          <c:w val="0.99745139496451829"/>
          <c:h val="0.10151630410605456"/>
        </c:manualLayout>
      </c:layout>
      <c:overlay val="0"/>
      <c:txPr>
        <a:bodyPr/>
        <a:lstStyle/>
        <a:p>
          <a:pPr>
            <a:defRPr sz="1600" b="0" baseline="0">
              <a:latin typeface="Calibri" panose="020F0502020204030204" pitchFamily="34" charset="0"/>
            </a:defRPr>
          </a:pPr>
          <a:endParaRPr lang="en-US"/>
        </a:p>
      </c:txPr>
    </c:legend>
    <c:plotVisOnly val="1"/>
    <c:dispBlanksAs val="gap"/>
    <c:showDLblsOverMax val="0"/>
  </c:chart>
  <c:spPr>
    <a:ln>
      <a:noFill/>
    </a:ln>
  </c:spPr>
  <c:externalData r:id="rId2">
    <c:autoUpdate val="0"/>
  </c:externalData>
</c:chartSpace>
</file>

<file path=ppt/charts/chart3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0.16523573442208614"/>
          <c:y val="0.11153081559249538"/>
          <c:w val="0.81976718188004283"/>
          <c:h val="0.72148707106056187"/>
        </c:manualLayout>
      </c:layout>
      <c:lineChart>
        <c:grouping val="standard"/>
        <c:varyColors val="0"/>
        <c:ser>
          <c:idx val="3"/>
          <c:order val="0"/>
          <c:tx>
            <c:strRef>
              <c:f>Sheet1!$A$2</c:f>
              <c:strCache>
                <c:ptCount val="1"/>
                <c:pt idx="0">
                  <c:v>2-5</c:v>
                </c:pt>
              </c:strCache>
            </c:strRef>
          </c:tx>
          <c:spPr>
            <a:ln w="25400">
              <a:solidFill>
                <a:sysClr val="windowText" lastClr="000000"/>
              </a:solidFill>
            </a:ln>
          </c:spPr>
          <c:marker>
            <c:symbol val="circle"/>
            <c:size val="7"/>
            <c:spPr>
              <a:solidFill>
                <a:sysClr val="windowText" lastClr="000000"/>
              </a:solidFill>
              <a:ln>
                <a:noFill/>
              </a:ln>
            </c:spPr>
          </c:marker>
          <c:cat>
            <c:strRef>
              <c:f>Sheet1!$B$1:$L$1</c:f>
              <c:strCache>
                <c:ptCount val="11"/>
                <c:pt idx="0">
                  <c:v>2002</c:v>
                </c:pt>
                <c:pt idx="1">
                  <c:v>2003</c:v>
                </c:pt>
                <c:pt idx="2">
                  <c:v>2004</c:v>
                </c:pt>
                <c:pt idx="3">
                  <c:v>2005</c:v>
                </c:pt>
                <c:pt idx="4">
                  <c:v>2006</c:v>
                </c:pt>
                <c:pt idx="5">
                  <c:v>2007</c:v>
                </c:pt>
                <c:pt idx="6">
                  <c:v>2008</c:v>
                </c:pt>
                <c:pt idx="7">
                  <c:v>2009</c:v>
                </c:pt>
                <c:pt idx="8">
                  <c:v>2010</c:v>
                </c:pt>
                <c:pt idx="9">
                  <c:v>2011</c:v>
                </c:pt>
                <c:pt idx="10">
                  <c:v>2012</c:v>
                </c:pt>
              </c:strCache>
            </c:strRef>
          </c:cat>
          <c:val>
            <c:numRef>
              <c:f>Sheet1!$B$2:$L$2</c:f>
              <c:numCache>
                <c:formatCode>0.0</c:formatCode>
                <c:ptCount val="11"/>
                <c:pt idx="0">
                  <c:v>57.011899999999997</c:v>
                </c:pt>
                <c:pt idx="1">
                  <c:v>57.402700000000003</c:v>
                </c:pt>
                <c:pt idx="2">
                  <c:v>59.125599999999999</c:v>
                </c:pt>
                <c:pt idx="3">
                  <c:v>61.123600000000003</c:v>
                </c:pt>
                <c:pt idx="4">
                  <c:v>61.555599999999998</c:v>
                </c:pt>
                <c:pt idx="5">
                  <c:v>62.9146</c:v>
                </c:pt>
                <c:pt idx="6">
                  <c:v>57.603299999999997</c:v>
                </c:pt>
                <c:pt idx="7">
                  <c:v>58.531199999999998</c:v>
                </c:pt>
                <c:pt idx="8">
                  <c:v>63.552399999999999</c:v>
                </c:pt>
                <c:pt idx="9">
                  <c:v>63.861699999999999</c:v>
                </c:pt>
                <c:pt idx="10">
                  <c:v>63.833399999999997</c:v>
                </c:pt>
              </c:numCache>
            </c:numRef>
          </c:val>
          <c:smooth val="0"/>
        </c:ser>
        <c:ser>
          <c:idx val="0"/>
          <c:order val="1"/>
          <c:tx>
            <c:strRef>
              <c:f>Sheet1!$A$3</c:f>
              <c:strCache>
                <c:ptCount val="1"/>
                <c:pt idx="0">
                  <c:v>6-17</c:v>
                </c:pt>
              </c:strCache>
            </c:strRef>
          </c:tx>
          <c:spPr>
            <a:ln w="25400">
              <a:solidFill>
                <a:srgbClr val="0072C6"/>
              </a:solidFill>
            </a:ln>
          </c:spPr>
          <c:marker>
            <c:symbol val="square"/>
            <c:size val="7"/>
            <c:spPr>
              <a:solidFill>
                <a:srgbClr val="0072C6"/>
              </a:solidFill>
              <a:ln>
                <a:noFill/>
              </a:ln>
            </c:spPr>
          </c:marker>
          <c:cat>
            <c:strRef>
              <c:f>Sheet1!$B$1:$L$1</c:f>
              <c:strCache>
                <c:ptCount val="11"/>
                <c:pt idx="0">
                  <c:v>2002</c:v>
                </c:pt>
                <c:pt idx="1">
                  <c:v>2003</c:v>
                </c:pt>
                <c:pt idx="2">
                  <c:v>2004</c:v>
                </c:pt>
                <c:pt idx="3">
                  <c:v>2005</c:v>
                </c:pt>
                <c:pt idx="4">
                  <c:v>2006</c:v>
                </c:pt>
                <c:pt idx="5">
                  <c:v>2007</c:v>
                </c:pt>
                <c:pt idx="6">
                  <c:v>2008</c:v>
                </c:pt>
                <c:pt idx="7">
                  <c:v>2009</c:v>
                </c:pt>
                <c:pt idx="8">
                  <c:v>2010</c:v>
                </c:pt>
                <c:pt idx="9">
                  <c:v>2011</c:v>
                </c:pt>
                <c:pt idx="10">
                  <c:v>2012</c:v>
                </c:pt>
              </c:strCache>
            </c:strRef>
          </c:cat>
          <c:val>
            <c:numRef>
              <c:f>Sheet1!$B$3:$L$3</c:f>
              <c:numCache>
                <c:formatCode>0.0</c:formatCode>
                <c:ptCount val="11"/>
                <c:pt idx="0">
                  <c:v>43.693100000000001</c:v>
                </c:pt>
                <c:pt idx="1">
                  <c:v>44.345300000000002</c:v>
                </c:pt>
                <c:pt idx="2">
                  <c:v>45.404400000000003</c:v>
                </c:pt>
                <c:pt idx="3">
                  <c:v>46.489199999999997</c:v>
                </c:pt>
                <c:pt idx="4">
                  <c:v>47.902799999999999</c:v>
                </c:pt>
                <c:pt idx="5">
                  <c:v>49.612200000000001</c:v>
                </c:pt>
                <c:pt idx="6">
                  <c:v>46.971800000000002</c:v>
                </c:pt>
                <c:pt idx="7">
                  <c:v>46.351599999999998</c:v>
                </c:pt>
                <c:pt idx="8">
                  <c:v>53.005600000000001</c:v>
                </c:pt>
                <c:pt idx="9">
                  <c:v>51.371299999999998</c:v>
                </c:pt>
                <c:pt idx="10">
                  <c:v>54.923999999999999</c:v>
                </c:pt>
              </c:numCache>
            </c:numRef>
          </c:val>
          <c:smooth val="0"/>
        </c:ser>
        <c:dLbls>
          <c:showLegendKey val="0"/>
          <c:showVal val="0"/>
          <c:showCatName val="0"/>
          <c:showSerName val="0"/>
          <c:showPercent val="0"/>
          <c:showBubbleSize val="0"/>
        </c:dLbls>
        <c:marker val="1"/>
        <c:smooth val="0"/>
        <c:axId val="204884992"/>
        <c:axId val="204928128"/>
      </c:lineChart>
      <c:catAx>
        <c:axId val="204884992"/>
        <c:scaling>
          <c:orientation val="minMax"/>
        </c:scaling>
        <c:delete val="0"/>
        <c:axPos val="b"/>
        <c:numFmt formatCode="General" sourceLinked="1"/>
        <c:majorTickMark val="out"/>
        <c:minorTickMark val="none"/>
        <c:tickLblPos val="nextTo"/>
        <c:txPr>
          <a:bodyPr rot="-3180000"/>
          <a:lstStyle/>
          <a:p>
            <a:pPr>
              <a:defRPr sz="1600" b="0" baseline="0">
                <a:latin typeface="Calibri" panose="020F0502020204030204" pitchFamily="34" charset="0"/>
              </a:defRPr>
            </a:pPr>
            <a:endParaRPr lang="en-US"/>
          </a:p>
        </c:txPr>
        <c:crossAx val="204928128"/>
        <c:crosses val="autoZero"/>
        <c:auto val="1"/>
        <c:lblAlgn val="ctr"/>
        <c:lblOffset val="100"/>
        <c:noMultiLvlLbl val="0"/>
      </c:catAx>
      <c:valAx>
        <c:axId val="204928128"/>
        <c:scaling>
          <c:orientation val="minMax"/>
          <c:max val="100"/>
          <c:min val="0"/>
        </c:scaling>
        <c:delete val="0"/>
        <c:axPos val="l"/>
        <c:majorGridlines/>
        <c:title>
          <c:tx>
            <c:rich>
              <a:bodyPr rot="-5400000" vert="horz"/>
              <a:lstStyle/>
              <a:p>
                <a:pPr>
                  <a:defRPr sz="1600" baseline="0">
                    <a:latin typeface="Calibri" panose="020F0502020204030204" pitchFamily="34" charset="0"/>
                  </a:defRPr>
                </a:pPr>
                <a:r>
                  <a:rPr lang="en-US" dirty="0" smtClean="0"/>
                  <a:t>Percent</a:t>
                </a:r>
                <a:endParaRPr lang="en-US" dirty="0"/>
              </a:p>
            </c:rich>
          </c:tx>
          <c:layout>
            <c:manualLayout>
              <c:xMode val="edge"/>
              <c:yMode val="edge"/>
              <c:x val="0"/>
              <c:y val="0.39056989404102266"/>
            </c:manualLayout>
          </c:layout>
          <c:overlay val="0"/>
        </c:title>
        <c:numFmt formatCode="0" sourceLinked="0"/>
        <c:majorTickMark val="out"/>
        <c:minorTickMark val="none"/>
        <c:tickLblPos val="nextTo"/>
        <c:txPr>
          <a:bodyPr/>
          <a:lstStyle/>
          <a:p>
            <a:pPr>
              <a:defRPr sz="1600" b="0" baseline="0">
                <a:latin typeface="Calibri" panose="020F0502020204030204" pitchFamily="34" charset="0"/>
              </a:defRPr>
            </a:pPr>
            <a:endParaRPr lang="en-US"/>
          </a:p>
        </c:txPr>
        <c:crossAx val="204884992"/>
        <c:crosses val="autoZero"/>
        <c:crossBetween val="between"/>
        <c:majorUnit val="10"/>
      </c:valAx>
    </c:plotArea>
    <c:legend>
      <c:legendPos val="t"/>
      <c:layout>
        <c:manualLayout>
          <c:xMode val="edge"/>
          <c:yMode val="edge"/>
          <c:x val="0.11005152133761058"/>
          <c:y val="1.1675185338674747E-3"/>
          <c:w val="0.77522917274229608"/>
          <c:h val="0.10151630410605456"/>
        </c:manualLayout>
      </c:layout>
      <c:overlay val="0"/>
      <c:txPr>
        <a:bodyPr/>
        <a:lstStyle/>
        <a:p>
          <a:pPr>
            <a:defRPr sz="1600" b="0" baseline="0">
              <a:latin typeface="Calibri" panose="020F0502020204030204" pitchFamily="34" charset="0"/>
            </a:defRPr>
          </a:pPr>
          <a:endParaRPr lang="en-US"/>
        </a:p>
      </c:txPr>
    </c:legend>
    <c:plotVisOnly val="1"/>
    <c:dispBlanksAs val="gap"/>
    <c:showDLblsOverMax val="0"/>
  </c:chart>
  <c:spPr>
    <a:ln>
      <a:noFill/>
    </a:ln>
  </c:spPr>
  <c:externalData r:id="rId2">
    <c:autoUpdate val="0"/>
  </c:externalData>
</c:chartSpace>
</file>

<file path=ppt/charts/chart35.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0.18453509283561781"/>
          <c:y val="0.20103698843200152"/>
          <c:w val="0.78415038397978032"/>
          <c:h val="0.70270754350150677"/>
        </c:manualLayout>
      </c:layout>
      <c:lineChart>
        <c:grouping val="standard"/>
        <c:varyColors val="0"/>
        <c:ser>
          <c:idx val="3"/>
          <c:order val="0"/>
          <c:tx>
            <c:strRef>
              <c:f>Sheet1!$A$5</c:f>
              <c:strCache>
                <c:ptCount val="1"/>
                <c:pt idx="0">
                  <c:v>Total</c:v>
                </c:pt>
              </c:strCache>
            </c:strRef>
          </c:tx>
          <c:spPr>
            <a:ln w="25400">
              <a:solidFill>
                <a:sysClr val="windowText" lastClr="000000"/>
              </a:solidFill>
            </a:ln>
          </c:spPr>
          <c:marker>
            <c:symbol val="circle"/>
            <c:size val="7"/>
            <c:spPr>
              <a:solidFill>
                <a:sysClr val="windowText" lastClr="000000"/>
              </a:solidFill>
              <a:ln>
                <a:noFill/>
              </a:ln>
            </c:spPr>
          </c:marker>
          <c:cat>
            <c:numRef>
              <c:f>Sheet1!$B$1:$E$1</c:f>
              <c:numCache>
                <c:formatCode>General</c:formatCode>
                <c:ptCount val="4"/>
                <c:pt idx="0">
                  <c:v>2000</c:v>
                </c:pt>
                <c:pt idx="1">
                  <c:v>2005</c:v>
                </c:pt>
                <c:pt idx="2">
                  <c:v>2008</c:v>
                </c:pt>
                <c:pt idx="3">
                  <c:v>2010</c:v>
                </c:pt>
              </c:numCache>
            </c:numRef>
          </c:cat>
          <c:val>
            <c:numRef>
              <c:f>Sheet1!$B$5:$E$5</c:f>
              <c:numCache>
                <c:formatCode>0.0</c:formatCode>
                <c:ptCount val="4"/>
                <c:pt idx="0">
                  <c:v>87.5</c:v>
                </c:pt>
                <c:pt idx="1">
                  <c:v>85.3</c:v>
                </c:pt>
                <c:pt idx="2">
                  <c:v>84.5</c:v>
                </c:pt>
                <c:pt idx="3">
                  <c:v>82.8</c:v>
                </c:pt>
              </c:numCache>
            </c:numRef>
          </c:val>
          <c:smooth val="0"/>
        </c:ser>
        <c:ser>
          <c:idx val="0"/>
          <c:order val="1"/>
          <c:tx>
            <c:strRef>
              <c:f>Sheet1!$A$2</c:f>
              <c:strCache>
                <c:ptCount val="1"/>
                <c:pt idx="0">
                  <c:v>&lt;High School</c:v>
                </c:pt>
              </c:strCache>
            </c:strRef>
          </c:tx>
          <c:spPr>
            <a:ln w="25400">
              <a:solidFill>
                <a:srgbClr val="0072C6"/>
              </a:solidFill>
            </a:ln>
          </c:spPr>
          <c:marker>
            <c:symbol val="square"/>
            <c:size val="7"/>
            <c:spPr>
              <a:solidFill>
                <a:srgbClr val="0072C6"/>
              </a:solidFill>
              <a:ln>
                <a:noFill/>
              </a:ln>
            </c:spPr>
          </c:marker>
          <c:cat>
            <c:numRef>
              <c:f>Sheet1!$B$1:$E$1</c:f>
              <c:numCache>
                <c:formatCode>General</c:formatCode>
                <c:ptCount val="4"/>
                <c:pt idx="0">
                  <c:v>2000</c:v>
                </c:pt>
                <c:pt idx="1">
                  <c:v>2005</c:v>
                </c:pt>
                <c:pt idx="2">
                  <c:v>2008</c:v>
                </c:pt>
                <c:pt idx="3">
                  <c:v>2010</c:v>
                </c:pt>
              </c:numCache>
            </c:numRef>
          </c:cat>
          <c:val>
            <c:numRef>
              <c:f>Sheet1!$B$2:$E$2</c:f>
              <c:numCache>
                <c:formatCode>0.0</c:formatCode>
                <c:ptCount val="4"/>
                <c:pt idx="0">
                  <c:v>78</c:v>
                </c:pt>
                <c:pt idx="1">
                  <c:v>72.7</c:v>
                </c:pt>
                <c:pt idx="2">
                  <c:v>75</c:v>
                </c:pt>
                <c:pt idx="3">
                  <c:v>67.8</c:v>
                </c:pt>
              </c:numCache>
            </c:numRef>
          </c:val>
          <c:smooth val="0"/>
        </c:ser>
        <c:ser>
          <c:idx val="2"/>
          <c:order val="2"/>
          <c:tx>
            <c:strRef>
              <c:f>Sheet1!$A$3</c:f>
              <c:strCache>
                <c:ptCount val="1"/>
                <c:pt idx="0">
                  <c:v>High School Grad</c:v>
                </c:pt>
              </c:strCache>
            </c:strRef>
          </c:tx>
          <c:spPr>
            <a:ln w="25400">
              <a:solidFill>
                <a:srgbClr val="AABA0A"/>
              </a:solidFill>
            </a:ln>
          </c:spPr>
          <c:marker>
            <c:symbol val="triangle"/>
            <c:size val="9"/>
            <c:spPr>
              <a:solidFill>
                <a:srgbClr val="AABA0A"/>
              </a:solidFill>
              <a:ln>
                <a:noFill/>
              </a:ln>
            </c:spPr>
          </c:marker>
          <c:cat>
            <c:numRef>
              <c:f>Sheet1!$B$1:$E$1</c:f>
              <c:numCache>
                <c:formatCode>General</c:formatCode>
                <c:ptCount val="4"/>
                <c:pt idx="0">
                  <c:v>2000</c:v>
                </c:pt>
                <c:pt idx="1">
                  <c:v>2005</c:v>
                </c:pt>
                <c:pt idx="2">
                  <c:v>2008</c:v>
                </c:pt>
                <c:pt idx="3">
                  <c:v>2010</c:v>
                </c:pt>
              </c:numCache>
            </c:numRef>
          </c:cat>
          <c:val>
            <c:numRef>
              <c:f>Sheet1!$B$3:$E$3</c:f>
              <c:numCache>
                <c:formatCode>0.0</c:formatCode>
                <c:ptCount val="4"/>
                <c:pt idx="0">
                  <c:v>85.2</c:v>
                </c:pt>
                <c:pt idx="1">
                  <c:v>81.900000000000006</c:v>
                </c:pt>
                <c:pt idx="2">
                  <c:v>78.900000000000006</c:v>
                </c:pt>
                <c:pt idx="3">
                  <c:v>76.8</c:v>
                </c:pt>
              </c:numCache>
            </c:numRef>
          </c:val>
          <c:smooth val="0"/>
        </c:ser>
        <c:ser>
          <c:idx val="1"/>
          <c:order val="3"/>
          <c:tx>
            <c:strRef>
              <c:f>Sheet1!$A$4</c:f>
              <c:strCache>
                <c:ptCount val="1"/>
                <c:pt idx="0">
                  <c:v>Any College</c:v>
                </c:pt>
              </c:strCache>
            </c:strRef>
          </c:tx>
          <c:spPr>
            <a:ln w="34925">
              <a:solidFill>
                <a:srgbClr val="7BA8DF"/>
              </a:solidFill>
            </a:ln>
          </c:spPr>
          <c:marker>
            <c:symbol val="diamond"/>
            <c:size val="9"/>
            <c:spPr>
              <a:solidFill>
                <a:srgbClr val="7BA8DF"/>
              </a:solidFill>
              <a:ln>
                <a:noFill/>
              </a:ln>
            </c:spPr>
          </c:marker>
          <c:cat>
            <c:numRef>
              <c:f>Sheet1!$B$1:$E$1</c:f>
              <c:numCache>
                <c:formatCode>General</c:formatCode>
                <c:ptCount val="4"/>
                <c:pt idx="0">
                  <c:v>2000</c:v>
                </c:pt>
                <c:pt idx="1">
                  <c:v>2005</c:v>
                </c:pt>
                <c:pt idx="2">
                  <c:v>2008</c:v>
                </c:pt>
                <c:pt idx="3">
                  <c:v>2010</c:v>
                </c:pt>
              </c:numCache>
            </c:numRef>
          </c:cat>
          <c:val>
            <c:numRef>
              <c:f>Sheet1!$B$4:$E$4</c:f>
              <c:numCache>
                <c:formatCode>0.0</c:formatCode>
                <c:ptCount val="4"/>
                <c:pt idx="0">
                  <c:v>91.4</c:v>
                </c:pt>
                <c:pt idx="1">
                  <c:v>89.7</c:v>
                </c:pt>
                <c:pt idx="2">
                  <c:v>89</c:v>
                </c:pt>
                <c:pt idx="3">
                  <c:v>87.8</c:v>
                </c:pt>
              </c:numCache>
            </c:numRef>
          </c:val>
          <c:smooth val="0"/>
        </c:ser>
        <c:dLbls>
          <c:showLegendKey val="0"/>
          <c:showVal val="0"/>
          <c:showCatName val="0"/>
          <c:showSerName val="0"/>
          <c:showPercent val="0"/>
          <c:showBubbleSize val="0"/>
        </c:dLbls>
        <c:marker val="1"/>
        <c:smooth val="0"/>
        <c:axId val="205241344"/>
        <c:axId val="204997376"/>
      </c:lineChart>
      <c:catAx>
        <c:axId val="205241344"/>
        <c:scaling>
          <c:orientation val="minMax"/>
        </c:scaling>
        <c:delete val="0"/>
        <c:axPos val="b"/>
        <c:numFmt formatCode="General" sourceLinked="1"/>
        <c:majorTickMark val="out"/>
        <c:minorTickMark val="none"/>
        <c:tickLblPos val="nextTo"/>
        <c:txPr>
          <a:bodyPr rot="0"/>
          <a:lstStyle/>
          <a:p>
            <a:pPr>
              <a:defRPr sz="1600" b="0" baseline="0">
                <a:latin typeface="Calibri" panose="020F0502020204030204" pitchFamily="34" charset="0"/>
              </a:defRPr>
            </a:pPr>
            <a:endParaRPr lang="en-US"/>
          </a:p>
        </c:txPr>
        <c:crossAx val="204997376"/>
        <c:crosses val="autoZero"/>
        <c:auto val="1"/>
        <c:lblAlgn val="ctr"/>
        <c:lblOffset val="100"/>
        <c:noMultiLvlLbl val="0"/>
      </c:catAx>
      <c:valAx>
        <c:axId val="204997376"/>
        <c:scaling>
          <c:orientation val="minMax"/>
          <c:max val="100"/>
          <c:min val="50"/>
        </c:scaling>
        <c:delete val="0"/>
        <c:axPos val="l"/>
        <c:majorGridlines/>
        <c:title>
          <c:tx>
            <c:rich>
              <a:bodyPr rot="-5400000" vert="horz"/>
              <a:lstStyle/>
              <a:p>
                <a:pPr>
                  <a:defRPr sz="1600" baseline="0">
                    <a:latin typeface="Calibri" panose="020F0502020204030204" pitchFamily="34" charset="0"/>
                  </a:defRPr>
                </a:pPr>
                <a:r>
                  <a:rPr lang="en-US" dirty="0" smtClean="0"/>
                  <a:t>Percent</a:t>
                </a:r>
                <a:endParaRPr lang="en-US" dirty="0"/>
              </a:p>
            </c:rich>
          </c:tx>
          <c:layout>
            <c:manualLayout>
              <c:xMode val="edge"/>
              <c:yMode val="edge"/>
              <c:x val="0"/>
              <c:y val="0.46155754836201035"/>
            </c:manualLayout>
          </c:layout>
          <c:overlay val="0"/>
        </c:title>
        <c:numFmt formatCode="0" sourceLinked="0"/>
        <c:majorTickMark val="out"/>
        <c:minorTickMark val="none"/>
        <c:tickLblPos val="nextTo"/>
        <c:txPr>
          <a:bodyPr/>
          <a:lstStyle/>
          <a:p>
            <a:pPr>
              <a:defRPr sz="1600" b="0" baseline="0">
                <a:latin typeface="Calibri" panose="020F0502020204030204" pitchFamily="34" charset="0"/>
              </a:defRPr>
            </a:pPr>
            <a:endParaRPr lang="en-US"/>
          </a:p>
        </c:txPr>
        <c:crossAx val="205241344"/>
        <c:crosses val="autoZero"/>
        <c:crossBetween val="between"/>
        <c:majorUnit val="10"/>
      </c:valAx>
    </c:plotArea>
    <c:legend>
      <c:legendPos val="t"/>
      <c:layout>
        <c:manualLayout>
          <c:xMode val="edge"/>
          <c:yMode val="edge"/>
          <c:x val="0"/>
          <c:y val="1.1675185338674747E-3"/>
          <c:w val="0.99745139496451829"/>
          <c:h val="0.14472611062506074"/>
        </c:manualLayout>
      </c:layout>
      <c:overlay val="0"/>
      <c:txPr>
        <a:bodyPr/>
        <a:lstStyle/>
        <a:p>
          <a:pPr>
            <a:defRPr sz="1600" b="0" baseline="0">
              <a:latin typeface="Calibri" panose="020F0502020204030204" pitchFamily="34" charset="0"/>
            </a:defRPr>
          </a:pPr>
          <a:endParaRPr lang="en-US"/>
        </a:p>
      </c:txPr>
    </c:legend>
    <c:plotVisOnly val="1"/>
    <c:dispBlanksAs val="gap"/>
    <c:showDLblsOverMax val="0"/>
  </c:chart>
  <c:spPr>
    <a:ln>
      <a:noFill/>
    </a:ln>
  </c:spPr>
  <c:externalData r:id="rId2">
    <c:autoUpdate val="0"/>
  </c:externalData>
</c:chartSpace>
</file>

<file path=ppt/charts/chart36.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0.18267133275007291"/>
          <c:y val="0.20103698843200152"/>
          <c:w val="0.7921866488387066"/>
          <c:h val="0.70270754350150677"/>
        </c:manualLayout>
      </c:layout>
      <c:lineChart>
        <c:grouping val="standard"/>
        <c:varyColors val="0"/>
        <c:ser>
          <c:idx val="3"/>
          <c:order val="0"/>
          <c:tx>
            <c:strRef>
              <c:f>Sheet1!$A$2</c:f>
              <c:strCache>
                <c:ptCount val="1"/>
                <c:pt idx="0">
                  <c:v>White</c:v>
                </c:pt>
              </c:strCache>
            </c:strRef>
          </c:tx>
          <c:spPr>
            <a:ln w="25400">
              <a:solidFill>
                <a:sysClr val="windowText" lastClr="000000"/>
              </a:solidFill>
            </a:ln>
          </c:spPr>
          <c:marker>
            <c:symbol val="circle"/>
            <c:size val="7"/>
            <c:spPr>
              <a:solidFill>
                <a:sysClr val="windowText" lastClr="000000"/>
              </a:solidFill>
              <a:ln>
                <a:noFill/>
              </a:ln>
            </c:spPr>
          </c:marker>
          <c:cat>
            <c:numRef>
              <c:f>Sheet1!$B$1:$E$1</c:f>
              <c:numCache>
                <c:formatCode>General</c:formatCode>
                <c:ptCount val="4"/>
                <c:pt idx="0">
                  <c:v>2000</c:v>
                </c:pt>
                <c:pt idx="1">
                  <c:v>2005</c:v>
                </c:pt>
                <c:pt idx="2">
                  <c:v>2008</c:v>
                </c:pt>
                <c:pt idx="3">
                  <c:v>2010</c:v>
                </c:pt>
              </c:numCache>
            </c:numRef>
          </c:cat>
          <c:val>
            <c:numRef>
              <c:f>Sheet1!$B$2:$E$2</c:f>
              <c:numCache>
                <c:formatCode>0.0</c:formatCode>
                <c:ptCount val="4"/>
                <c:pt idx="0">
                  <c:v>88.1</c:v>
                </c:pt>
                <c:pt idx="1">
                  <c:v>86.1</c:v>
                </c:pt>
                <c:pt idx="2">
                  <c:v>85.1</c:v>
                </c:pt>
                <c:pt idx="3">
                  <c:v>83.2</c:v>
                </c:pt>
              </c:numCache>
            </c:numRef>
          </c:val>
          <c:smooth val="0"/>
        </c:ser>
        <c:ser>
          <c:idx val="0"/>
          <c:order val="1"/>
          <c:tx>
            <c:strRef>
              <c:f>Sheet1!$A$3</c:f>
              <c:strCache>
                <c:ptCount val="1"/>
                <c:pt idx="0">
                  <c:v>Black</c:v>
                </c:pt>
              </c:strCache>
            </c:strRef>
          </c:tx>
          <c:spPr>
            <a:ln w="25400">
              <a:solidFill>
                <a:srgbClr val="0072C6"/>
              </a:solidFill>
            </a:ln>
          </c:spPr>
          <c:marker>
            <c:symbol val="square"/>
            <c:size val="7"/>
            <c:spPr>
              <a:solidFill>
                <a:srgbClr val="0072C6"/>
              </a:solidFill>
              <a:ln>
                <a:noFill/>
              </a:ln>
            </c:spPr>
          </c:marker>
          <c:cat>
            <c:numRef>
              <c:f>Sheet1!$B$1:$E$1</c:f>
              <c:numCache>
                <c:formatCode>General</c:formatCode>
                <c:ptCount val="4"/>
                <c:pt idx="0">
                  <c:v>2000</c:v>
                </c:pt>
                <c:pt idx="1">
                  <c:v>2005</c:v>
                </c:pt>
                <c:pt idx="2">
                  <c:v>2008</c:v>
                </c:pt>
                <c:pt idx="3">
                  <c:v>2010</c:v>
                </c:pt>
              </c:numCache>
            </c:numRef>
          </c:cat>
          <c:val>
            <c:numRef>
              <c:f>Sheet1!$B$3:$E$3</c:f>
              <c:numCache>
                <c:formatCode>0.0</c:formatCode>
                <c:ptCount val="4"/>
                <c:pt idx="0">
                  <c:v>90.3</c:v>
                </c:pt>
                <c:pt idx="1">
                  <c:v>84.6</c:v>
                </c:pt>
                <c:pt idx="2">
                  <c:v>86.1</c:v>
                </c:pt>
                <c:pt idx="3">
                  <c:v>85</c:v>
                </c:pt>
              </c:numCache>
            </c:numRef>
          </c:val>
          <c:smooth val="0"/>
        </c:ser>
        <c:ser>
          <c:idx val="2"/>
          <c:order val="2"/>
          <c:tx>
            <c:strRef>
              <c:f>Sheet1!$A$4</c:f>
              <c:strCache>
                <c:ptCount val="1"/>
                <c:pt idx="0">
                  <c:v>Asian</c:v>
                </c:pt>
              </c:strCache>
            </c:strRef>
          </c:tx>
          <c:spPr>
            <a:ln w="25400">
              <a:solidFill>
                <a:srgbClr val="AABA0A"/>
              </a:solidFill>
            </a:ln>
          </c:spPr>
          <c:marker>
            <c:symbol val="triangle"/>
            <c:size val="9"/>
            <c:spPr>
              <a:solidFill>
                <a:srgbClr val="AABA0A"/>
              </a:solidFill>
              <a:ln>
                <a:noFill/>
              </a:ln>
            </c:spPr>
          </c:marker>
          <c:cat>
            <c:numRef>
              <c:f>Sheet1!$B$1:$E$1</c:f>
              <c:numCache>
                <c:formatCode>General</c:formatCode>
                <c:ptCount val="4"/>
                <c:pt idx="0">
                  <c:v>2000</c:v>
                </c:pt>
                <c:pt idx="1">
                  <c:v>2005</c:v>
                </c:pt>
                <c:pt idx="2">
                  <c:v>2008</c:v>
                </c:pt>
                <c:pt idx="3">
                  <c:v>2010</c:v>
                </c:pt>
              </c:numCache>
            </c:numRef>
          </c:cat>
          <c:val>
            <c:numRef>
              <c:f>Sheet1!$B$4:$E$4</c:f>
              <c:numCache>
                <c:formatCode>0.0</c:formatCode>
                <c:ptCount val="4"/>
                <c:pt idx="0">
                  <c:v>71.7</c:v>
                </c:pt>
                <c:pt idx="1">
                  <c:v>68.8</c:v>
                </c:pt>
                <c:pt idx="2">
                  <c:v>71.5</c:v>
                </c:pt>
                <c:pt idx="3">
                  <c:v>75.7</c:v>
                </c:pt>
              </c:numCache>
            </c:numRef>
          </c:val>
          <c:smooth val="0"/>
        </c:ser>
        <c:ser>
          <c:idx val="1"/>
          <c:order val="3"/>
          <c:tx>
            <c:strRef>
              <c:f>Sheet1!$A$5</c:f>
              <c:strCache>
                <c:ptCount val="1"/>
                <c:pt idx="0">
                  <c:v>AI/AN</c:v>
                </c:pt>
              </c:strCache>
            </c:strRef>
          </c:tx>
          <c:spPr>
            <a:ln w="34925">
              <a:solidFill>
                <a:srgbClr val="7BA8DF"/>
              </a:solidFill>
            </a:ln>
          </c:spPr>
          <c:marker>
            <c:symbol val="diamond"/>
            <c:size val="9"/>
            <c:spPr>
              <a:solidFill>
                <a:srgbClr val="7BA8DF"/>
              </a:solidFill>
              <a:ln>
                <a:noFill/>
              </a:ln>
            </c:spPr>
          </c:marker>
          <c:cat>
            <c:numRef>
              <c:f>Sheet1!$B$1:$E$1</c:f>
              <c:numCache>
                <c:formatCode>General</c:formatCode>
                <c:ptCount val="4"/>
                <c:pt idx="0">
                  <c:v>2000</c:v>
                </c:pt>
                <c:pt idx="1">
                  <c:v>2005</c:v>
                </c:pt>
                <c:pt idx="2">
                  <c:v>2008</c:v>
                </c:pt>
                <c:pt idx="3">
                  <c:v>2010</c:v>
                </c:pt>
              </c:numCache>
            </c:numRef>
          </c:cat>
          <c:val>
            <c:numRef>
              <c:f>Sheet1!$B$5:$E$5</c:f>
              <c:numCache>
                <c:formatCode>0.0</c:formatCode>
                <c:ptCount val="4"/>
                <c:pt idx="0">
                  <c:v>77.599999999999994</c:v>
                </c:pt>
                <c:pt idx="1">
                  <c:v>74.7</c:v>
                </c:pt>
                <c:pt idx="2">
                  <c:v>82</c:v>
                </c:pt>
                <c:pt idx="3">
                  <c:v>76.900000000000006</c:v>
                </c:pt>
              </c:numCache>
            </c:numRef>
          </c:val>
          <c:smooth val="0"/>
        </c:ser>
        <c:ser>
          <c:idx val="4"/>
          <c:order val="4"/>
          <c:tx>
            <c:strRef>
              <c:f>Sheet1!$A$6</c:f>
              <c:strCache>
                <c:ptCount val="1"/>
                <c:pt idx="0">
                  <c:v>&gt;1 Race</c:v>
                </c:pt>
              </c:strCache>
            </c:strRef>
          </c:tx>
          <c:spPr>
            <a:ln>
              <a:solidFill>
                <a:sysClr val="window" lastClr="FFFFFF">
                  <a:lumMod val="65000"/>
                </a:sysClr>
              </a:solidFill>
            </a:ln>
          </c:spPr>
          <c:marker>
            <c:symbol val="star"/>
            <c:size val="7"/>
            <c:spPr>
              <a:noFill/>
              <a:ln>
                <a:solidFill>
                  <a:sysClr val="window" lastClr="FFFFFF">
                    <a:lumMod val="65000"/>
                  </a:sysClr>
                </a:solidFill>
              </a:ln>
            </c:spPr>
          </c:marker>
          <c:cat>
            <c:numRef>
              <c:f>Sheet1!$B$1:$E$1</c:f>
              <c:numCache>
                <c:formatCode>General</c:formatCode>
                <c:ptCount val="4"/>
                <c:pt idx="0">
                  <c:v>2000</c:v>
                </c:pt>
                <c:pt idx="1">
                  <c:v>2005</c:v>
                </c:pt>
                <c:pt idx="2">
                  <c:v>2008</c:v>
                </c:pt>
                <c:pt idx="3">
                  <c:v>2010</c:v>
                </c:pt>
              </c:numCache>
            </c:numRef>
          </c:cat>
          <c:val>
            <c:numRef>
              <c:f>Sheet1!$B$6:$E$6</c:f>
              <c:numCache>
                <c:formatCode>0.0</c:formatCode>
                <c:ptCount val="4"/>
                <c:pt idx="0">
                  <c:v>86.7</c:v>
                </c:pt>
                <c:pt idx="1">
                  <c:v>90.4</c:v>
                </c:pt>
                <c:pt idx="2">
                  <c:v>86.1</c:v>
                </c:pt>
                <c:pt idx="3">
                  <c:v>75.2</c:v>
                </c:pt>
              </c:numCache>
            </c:numRef>
          </c:val>
          <c:smooth val="0"/>
        </c:ser>
        <c:dLbls>
          <c:showLegendKey val="0"/>
          <c:showVal val="0"/>
          <c:showCatName val="0"/>
          <c:showSerName val="0"/>
          <c:showPercent val="0"/>
          <c:showBubbleSize val="0"/>
        </c:dLbls>
        <c:marker val="1"/>
        <c:smooth val="0"/>
        <c:axId val="205085696"/>
        <c:axId val="205096064"/>
      </c:lineChart>
      <c:catAx>
        <c:axId val="205085696"/>
        <c:scaling>
          <c:orientation val="minMax"/>
        </c:scaling>
        <c:delete val="0"/>
        <c:axPos val="b"/>
        <c:numFmt formatCode="General" sourceLinked="1"/>
        <c:majorTickMark val="out"/>
        <c:minorTickMark val="none"/>
        <c:tickLblPos val="nextTo"/>
        <c:txPr>
          <a:bodyPr rot="0"/>
          <a:lstStyle/>
          <a:p>
            <a:pPr>
              <a:defRPr sz="1600" b="0" baseline="0">
                <a:latin typeface="Calibri" panose="020F0502020204030204" pitchFamily="34" charset="0"/>
              </a:defRPr>
            </a:pPr>
            <a:endParaRPr lang="en-US"/>
          </a:p>
        </c:txPr>
        <c:crossAx val="205096064"/>
        <c:crosses val="autoZero"/>
        <c:auto val="1"/>
        <c:lblAlgn val="ctr"/>
        <c:lblOffset val="100"/>
        <c:noMultiLvlLbl val="0"/>
      </c:catAx>
      <c:valAx>
        <c:axId val="205096064"/>
        <c:scaling>
          <c:orientation val="minMax"/>
          <c:max val="100"/>
          <c:min val="50"/>
        </c:scaling>
        <c:delete val="0"/>
        <c:axPos val="l"/>
        <c:majorGridlines/>
        <c:title>
          <c:tx>
            <c:rich>
              <a:bodyPr rot="-5400000" vert="horz"/>
              <a:lstStyle/>
              <a:p>
                <a:pPr>
                  <a:defRPr sz="1600" baseline="0">
                    <a:latin typeface="Calibri" panose="020F0502020204030204" pitchFamily="34" charset="0"/>
                  </a:defRPr>
                </a:pPr>
                <a:r>
                  <a:rPr lang="en-US" dirty="0" smtClean="0"/>
                  <a:t>Percent</a:t>
                </a:r>
                <a:endParaRPr lang="en-US" dirty="0"/>
              </a:p>
            </c:rich>
          </c:tx>
          <c:layout>
            <c:manualLayout>
              <c:xMode val="edge"/>
              <c:yMode val="edge"/>
              <c:x val="0"/>
              <c:y val="0.46155754836201024"/>
            </c:manualLayout>
          </c:layout>
          <c:overlay val="0"/>
        </c:title>
        <c:numFmt formatCode="0" sourceLinked="0"/>
        <c:majorTickMark val="out"/>
        <c:minorTickMark val="none"/>
        <c:tickLblPos val="nextTo"/>
        <c:txPr>
          <a:bodyPr/>
          <a:lstStyle/>
          <a:p>
            <a:pPr>
              <a:defRPr sz="1600" b="0" baseline="0">
                <a:latin typeface="Calibri" panose="020F0502020204030204" pitchFamily="34" charset="0"/>
              </a:defRPr>
            </a:pPr>
            <a:endParaRPr lang="en-US"/>
          </a:p>
        </c:txPr>
        <c:crossAx val="205085696"/>
        <c:crosses val="autoZero"/>
        <c:crossBetween val="between"/>
        <c:majorUnit val="10"/>
      </c:valAx>
    </c:plotArea>
    <c:legend>
      <c:legendPos val="t"/>
      <c:layout>
        <c:manualLayout>
          <c:xMode val="edge"/>
          <c:yMode val="edge"/>
          <c:x val="3.3950617283950615E-2"/>
          <c:y val="1.1675185338674747E-3"/>
          <c:w val="0.94498225916204914"/>
          <c:h val="0.14472611062506074"/>
        </c:manualLayout>
      </c:layout>
      <c:overlay val="0"/>
      <c:txPr>
        <a:bodyPr/>
        <a:lstStyle/>
        <a:p>
          <a:pPr>
            <a:defRPr sz="1600" b="0" baseline="0">
              <a:latin typeface="Calibri" panose="020F0502020204030204" pitchFamily="34" charset="0"/>
            </a:defRPr>
          </a:pPr>
          <a:endParaRPr lang="en-US"/>
        </a:p>
      </c:txPr>
    </c:legend>
    <c:plotVisOnly val="1"/>
    <c:dispBlanksAs val="gap"/>
    <c:showDLblsOverMax val="0"/>
  </c:chart>
  <c:spPr>
    <a:ln>
      <a:noFill/>
    </a:ln>
  </c:spPr>
  <c:externalData r:id="rId2">
    <c:autoUpdate val="0"/>
  </c:externalData>
</c:chartSpace>
</file>

<file path=ppt/charts/chart37.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0.18453509283561778"/>
          <c:y val="0.12696291435792748"/>
          <c:w val="0.80377709730728109"/>
          <c:h val="0.75852410809759896"/>
        </c:manualLayout>
      </c:layout>
      <c:lineChart>
        <c:grouping val="standard"/>
        <c:varyColors val="0"/>
        <c:ser>
          <c:idx val="3"/>
          <c:order val="0"/>
          <c:tx>
            <c:strRef>
              <c:f>Sheet1!$A$5</c:f>
              <c:strCache>
                <c:ptCount val="1"/>
                <c:pt idx="0">
                  <c:v>Total</c:v>
                </c:pt>
              </c:strCache>
            </c:strRef>
          </c:tx>
          <c:spPr>
            <a:ln w="25400">
              <a:solidFill>
                <a:sysClr val="windowText" lastClr="000000"/>
              </a:solidFill>
            </a:ln>
          </c:spPr>
          <c:marker>
            <c:symbol val="circle"/>
            <c:size val="7"/>
            <c:spPr>
              <a:solidFill>
                <a:sysClr val="windowText" lastClr="000000"/>
              </a:solidFill>
              <a:ln>
                <a:noFill/>
              </a:ln>
            </c:spPr>
          </c:marker>
          <c:cat>
            <c:numRef>
              <c:f>Sheet1!$B$1:$H$1</c:f>
              <c:numCache>
                <c:formatCode>General</c:formatCode>
                <c:ptCount val="7"/>
                <c:pt idx="0">
                  <c:v>2004</c:v>
                </c:pt>
                <c:pt idx="1">
                  <c:v>2005</c:v>
                </c:pt>
                <c:pt idx="2">
                  <c:v>2006</c:v>
                </c:pt>
                <c:pt idx="3">
                  <c:v>2007</c:v>
                </c:pt>
                <c:pt idx="4">
                  <c:v>2008</c:v>
                </c:pt>
                <c:pt idx="5">
                  <c:v>2009</c:v>
                </c:pt>
                <c:pt idx="6">
                  <c:v>2010</c:v>
                </c:pt>
              </c:numCache>
            </c:numRef>
          </c:cat>
          <c:val>
            <c:numRef>
              <c:f>Sheet1!$B$5:$H$5</c:f>
              <c:numCache>
                <c:formatCode>0.0</c:formatCode>
                <c:ptCount val="7"/>
                <c:pt idx="0">
                  <c:v>11.5</c:v>
                </c:pt>
                <c:pt idx="1">
                  <c:v>11.6</c:v>
                </c:pt>
                <c:pt idx="2">
                  <c:v>11.5</c:v>
                </c:pt>
                <c:pt idx="3">
                  <c:v>11.3</c:v>
                </c:pt>
                <c:pt idx="4">
                  <c:v>11.2</c:v>
                </c:pt>
                <c:pt idx="5">
                  <c:v>11.2</c:v>
                </c:pt>
                <c:pt idx="6">
                  <c:v>10.6</c:v>
                </c:pt>
              </c:numCache>
            </c:numRef>
          </c:val>
          <c:smooth val="0"/>
        </c:ser>
        <c:ser>
          <c:idx val="0"/>
          <c:order val="1"/>
          <c:tx>
            <c:strRef>
              <c:f>Sheet1!$A$2</c:f>
              <c:strCache>
                <c:ptCount val="1"/>
                <c:pt idx="0">
                  <c:v>   20-49</c:v>
                </c:pt>
              </c:strCache>
            </c:strRef>
          </c:tx>
          <c:spPr>
            <a:ln w="25400">
              <a:solidFill>
                <a:srgbClr val="0072C6"/>
              </a:solidFill>
            </a:ln>
          </c:spPr>
          <c:marker>
            <c:symbol val="square"/>
            <c:size val="7"/>
            <c:spPr>
              <a:solidFill>
                <a:srgbClr val="0072C6"/>
              </a:solidFill>
              <a:ln>
                <a:noFill/>
              </a:ln>
            </c:spPr>
          </c:marker>
          <c:cat>
            <c:numRef>
              <c:f>Sheet1!$B$1:$H$1</c:f>
              <c:numCache>
                <c:formatCode>General</c:formatCode>
                <c:ptCount val="7"/>
                <c:pt idx="0">
                  <c:v>2004</c:v>
                </c:pt>
                <c:pt idx="1">
                  <c:v>2005</c:v>
                </c:pt>
                <c:pt idx="2">
                  <c:v>2006</c:v>
                </c:pt>
                <c:pt idx="3">
                  <c:v>2007</c:v>
                </c:pt>
                <c:pt idx="4">
                  <c:v>2008</c:v>
                </c:pt>
                <c:pt idx="5">
                  <c:v>2009</c:v>
                </c:pt>
                <c:pt idx="6">
                  <c:v>2010</c:v>
                </c:pt>
              </c:numCache>
            </c:numRef>
          </c:cat>
          <c:val>
            <c:numRef>
              <c:f>Sheet1!$B$2:$H$2</c:f>
              <c:numCache>
                <c:formatCode>0.0</c:formatCode>
                <c:ptCount val="7"/>
                <c:pt idx="0">
                  <c:v>10.6</c:v>
                </c:pt>
                <c:pt idx="1">
                  <c:v>10.9</c:v>
                </c:pt>
                <c:pt idx="2">
                  <c:v>10.9</c:v>
                </c:pt>
                <c:pt idx="3">
                  <c:v>10.8</c:v>
                </c:pt>
                <c:pt idx="4">
                  <c:v>10.5</c:v>
                </c:pt>
                <c:pt idx="5">
                  <c:v>10.7</c:v>
                </c:pt>
                <c:pt idx="6">
                  <c:v>10</c:v>
                </c:pt>
              </c:numCache>
            </c:numRef>
          </c:val>
          <c:smooth val="0"/>
        </c:ser>
        <c:ser>
          <c:idx val="2"/>
          <c:order val="2"/>
          <c:tx>
            <c:strRef>
              <c:f>Sheet1!$A$3</c:f>
              <c:strCache>
                <c:ptCount val="1"/>
                <c:pt idx="0">
                  <c:v>   50-64</c:v>
                </c:pt>
              </c:strCache>
            </c:strRef>
          </c:tx>
          <c:spPr>
            <a:ln w="25400">
              <a:solidFill>
                <a:srgbClr val="AABA0A"/>
              </a:solidFill>
            </a:ln>
          </c:spPr>
          <c:marker>
            <c:symbol val="triangle"/>
            <c:size val="9"/>
            <c:spPr>
              <a:solidFill>
                <a:srgbClr val="AABA0A"/>
              </a:solidFill>
              <a:ln>
                <a:noFill/>
              </a:ln>
            </c:spPr>
          </c:marker>
          <c:cat>
            <c:numRef>
              <c:f>Sheet1!$B$1:$H$1</c:f>
              <c:numCache>
                <c:formatCode>General</c:formatCode>
                <c:ptCount val="7"/>
                <c:pt idx="0">
                  <c:v>2004</c:v>
                </c:pt>
                <c:pt idx="1">
                  <c:v>2005</c:v>
                </c:pt>
                <c:pt idx="2">
                  <c:v>2006</c:v>
                </c:pt>
                <c:pt idx="3">
                  <c:v>2007</c:v>
                </c:pt>
                <c:pt idx="4">
                  <c:v>2008</c:v>
                </c:pt>
                <c:pt idx="5">
                  <c:v>2009</c:v>
                </c:pt>
                <c:pt idx="6">
                  <c:v>2010</c:v>
                </c:pt>
              </c:numCache>
            </c:numRef>
          </c:cat>
          <c:val>
            <c:numRef>
              <c:f>Sheet1!$B$3:$H$3</c:f>
              <c:numCache>
                <c:formatCode>0.0</c:formatCode>
                <c:ptCount val="7"/>
                <c:pt idx="0">
                  <c:v>13.2</c:v>
                </c:pt>
                <c:pt idx="1">
                  <c:v>12.9</c:v>
                </c:pt>
                <c:pt idx="2">
                  <c:v>12.8</c:v>
                </c:pt>
                <c:pt idx="3">
                  <c:v>12.8</c:v>
                </c:pt>
                <c:pt idx="4">
                  <c:v>12.8</c:v>
                </c:pt>
                <c:pt idx="5">
                  <c:v>12.7</c:v>
                </c:pt>
                <c:pt idx="6">
                  <c:v>12.3</c:v>
                </c:pt>
              </c:numCache>
            </c:numRef>
          </c:val>
          <c:smooth val="0"/>
        </c:ser>
        <c:ser>
          <c:idx val="1"/>
          <c:order val="3"/>
          <c:tx>
            <c:strRef>
              <c:f>Sheet1!$A$4</c:f>
              <c:strCache>
                <c:ptCount val="1"/>
                <c:pt idx="0">
                  <c:v>65+</c:v>
                </c:pt>
              </c:strCache>
            </c:strRef>
          </c:tx>
          <c:spPr>
            <a:ln w="34925">
              <a:solidFill>
                <a:srgbClr val="7BA8DF"/>
              </a:solidFill>
            </a:ln>
          </c:spPr>
          <c:marker>
            <c:symbol val="diamond"/>
            <c:size val="9"/>
            <c:spPr>
              <a:solidFill>
                <a:srgbClr val="7BA8DF"/>
              </a:solidFill>
              <a:ln>
                <a:noFill/>
              </a:ln>
            </c:spPr>
          </c:marker>
          <c:cat>
            <c:numRef>
              <c:f>Sheet1!$B$1:$H$1</c:f>
              <c:numCache>
                <c:formatCode>General</c:formatCode>
                <c:ptCount val="7"/>
                <c:pt idx="0">
                  <c:v>2004</c:v>
                </c:pt>
                <c:pt idx="1">
                  <c:v>2005</c:v>
                </c:pt>
                <c:pt idx="2">
                  <c:v>2006</c:v>
                </c:pt>
                <c:pt idx="3">
                  <c:v>2007</c:v>
                </c:pt>
                <c:pt idx="4">
                  <c:v>2008</c:v>
                </c:pt>
                <c:pt idx="5">
                  <c:v>2009</c:v>
                </c:pt>
                <c:pt idx="6">
                  <c:v>2010</c:v>
                </c:pt>
              </c:numCache>
            </c:numRef>
          </c:cat>
          <c:val>
            <c:numRef>
              <c:f>Sheet1!$B$4:$H$4</c:f>
              <c:numCache>
                <c:formatCode>0.0</c:formatCode>
                <c:ptCount val="7"/>
                <c:pt idx="0">
                  <c:v>12.2</c:v>
                </c:pt>
                <c:pt idx="1">
                  <c:v>12.4</c:v>
                </c:pt>
                <c:pt idx="2">
                  <c:v>11.7</c:v>
                </c:pt>
                <c:pt idx="3">
                  <c:v>11.7</c:v>
                </c:pt>
                <c:pt idx="4">
                  <c:v>11.4</c:v>
                </c:pt>
                <c:pt idx="5">
                  <c:v>11.2</c:v>
                </c:pt>
                <c:pt idx="6">
                  <c:v>10.4</c:v>
                </c:pt>
              </c:numCache>
            </c:numRef>
          </c:val>
          <c:smooth val="0"/>
        </c:ser>
        <c:dLbls>
          <c:showLegendKey val="0"/>
          <c:showVal val="0"/>
          <c:showCatName val="0"/>
          <c:showSerName val="0"/>
          <c:showPercent val="0"/>
          <c:showBubbleSize val="0"/>
        </c:dLbls>
        <c:marker val="1"/>
        <c:smooth val="0"/>
        <c:axId val="205137408"/>
        <c:axId val="205139328"/>
      </c:lineChart>
      <c:catAx>
        <c:axId val="205137408"/>
        <c:scaling>
          <c:orientation val="minMax"/>
        </c:scaling>
        <c:delete val="0"/>
        <c:axPos val="b"/>
        <c:numFmt formatCode="General" sourceLinked="1"/>
        <c:majorTickMark val="out"/>
        <c:minorTickMark val="none"/>
        <c:tickLblPos val="nextTo"/>
        <c:txPr>
          <a:bodyPr rot="0"/>
          <a:lstStyle/>
          <a:p>
            <a:pPr>
              <a:defRPr sz="1600" b="0" baseline="0">
                <a:latin typeface="Calibri" panose="020F0502020204030204" pitchFamily="34" charset="0"/>
              </a:defRPr>
            </a:pPr>
            <a:endParaRPr lang="en-US"/>
          </a:p>
        </c:txPr>
        <c:crossAx val="205139328"/>
        <c:crosses val="autoZero"/>
        <c:auto val="1"/>
        <c:lblAlgn val="ctr"/>
        <c:lblOffset val="100"/>
        <c:noMultiLvlLbl val="0"/>
      </c:catAx>
      <c:valAx>
        <c:axId val="205139328"/>
        <c:scaling>
          <c:orientation val="minMax"/>
          <c:max val="20"/>
          <c:min val="0"/>
        </c:scaling>
        <c:delete val="0"/>
        <c:axPos val="l"/>
        <c:majorGridlines/>
        <c:title>
          <c:tx>
            <c:rich>
              <a:bodyPr rot="-5400000" vert="horz"/>
              <a:lstStyle/>
              <a:p>
                <a:pPr>
                  <a:defRPr sz="1600" baseline="0">
                    <a:latin typeface="Calibri" panose="020F0502020204030204" pitchFamily="34" charset="0"/>
                  </a:defRPr>
                </a:pPr>
                <a:r>
                  <a:rPr lang="en-US" dirty="0" smtClean="0"/>
                  <a:t>Rate per 100,000 Women</a:t>
                </a:r>
                <a:endParaRPr lang="en-US" dirty="0"/>
              </a:p>
            </c:rich>
          </c:tx>
          <c:layout>
            <c:manualLayout>
              <c:xMode val="edge"/>
              <c:yMode val="edge"/>
              <c:x val="9.2592592592592587E-3"/>
              <c:y val="0.2455081656459609"/>
            </c:manualLayout>
          </c:layout>
          <c:overlay val="0"/>
        </c:title>
        <c:numFmt formatCode="0" sourceLinked="0"/>
        <c:majorTickMark val="out"/>
        <c:minorTickMark val="none"/>
        <c:tickLblPos val="nextTo"/>
        <c:txPr>
          <a:bodyPr/>
          <a:lstStyle/>
          <a:p>
            <a:pPr>
              <a:defRPr sz="1600" b="0" baseline="0">
                <a:latin typeface="Calibri" panose="020F0502020204030204" pitchFamily="34" charset="0"/>
              </a:defRPr>
            </a:pPr>
            <a:endParaRPr lang="en-US"/>
          </a:p>
        </c:txPr>
        <c:crossAx val="205137408"/>
        <c:crosses val="autoZero"/>
        <c:crossBetween val="between"/>
        <c:majorUnit val="2"/>
      </c:valAx>
    </c:plotArea>
    <c:legend>
      <c:legendPos val="t"/>
      <c:layout>
        <c:manualLayout>
          <c:xMode val="edge"/>
          <c:yMode val="edge"/>
          <c:x val="5.4495864903679483E-2"/>
          <c:y val="1.1675185338674747E-3"/>
          <c:w val="0.92337740801267776"/>
          <c:h val="0.10151630410605456"/>
        </c:manualLayout>
      </c:layout>
      <c:overlay val="0"/>
      <c:txPr>
        <a:bodyPr/>
        <a:lstStyle/>
        <a:p>
          <a:pPr>
            <a:defRPr sz="1600" b="0" baseline="0">
              <a:latin typeface="Calibri" panose="020F0502020204030204" pitchFamily="34" charset="0"/>
            </a:defRPr>
          </a:pPr>
          <a:endParaRPr lang="en-US"/>
        </a:p>
      </c:txPr>
    </c:legend>
    <c:plotVisOnly val="1"/>
    <c:dispBlanksAs val="gap"/>
    <c:showDLblsOverMax val="0"/>
  </c:chart>
  <c:spPr>
    <a:ln>
      <a:noFill/>
    </a:ln>
  </c:spPr>
  <c:externalData r:id="rId2">
    <c:autoUpdate val="0"/>
  </c:externalData>
</c:chartSpace>
</file>

<file path=ppt/charts/chart38.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0.17836225332944494"/>
          <c:y val="0.12696291435792748"/>
          <c:w val="0.80377709730728109"/>
          <c:h val="0.75852410809759896"/>
        </c:manualLayout>
      </c:layout>
      <c:lineChart>
        <c:grouping val="standard"/>
        <c:varyColors val="0"/>
        <c:ser>
          <c:idx val="3"/>
          <c:order val="0"/>
          <c:tx>
            <c:strRef>
              <c:f>Sheet1!$A$2</c:f>
              <c:strCache>
                <c:ptCount val="1"/>
                <c:pt idx="0">
                  <c:v>White</c:v>
                </c:pt>
              </c:strCache>
            </c:strRef>
          </c:tx>
          <c:spPr>
            <a:ln w="25400">
              <a:solidFill>
                <a:sysClr val="windowText" lastClr="000000"/>
              </a:solidFill>
            </a:ln>
          </c:spPr>
          <c:marker>
            <c:symbol val="circle"/>
            <c:size val="7"/>
            <c:spPr>
              <a:solidFill>
                <a:sysClr val="windowText" lastClr="000000"/>
              </a:solidFill>
              <a:ln>
                <a:noFill/>
              </a:ln>
            </c:spPr>
          </c:marker>
          <c:cat>
            <c:numRef>
              <c:f>Sheet1!$B$1:$H$1</c:f>
              <c:numCache>
                <c:formatCode>General</c:formatCode>
                <c:ptCount val="7"/>
                <c:pt idx="0">
                  <c:v>2004</c:v>
                </c:pt>
                <c:pt idx="1">
                  <c:v>2005</c:v>
                </c:pt>
                <c:pt idx="2">
                  <c:v>2006</c:v>
                </c:pt>
                <c:pt idx="3">
                  <c:v>2007</c:v>
                </c:pt>
                <c:pt idx="4">
                  <c:v>2008</c:v>
                </c:pt>
                <c:pt idx="5">
                  <c:v>2009</c:v>
                </c:pt>
                <c:pt idx="6">
                  <c:v>2010</c:v>
                </c:pt>
              </c:numCache>
            </c:numRef>
          </c:cat>
          <c:val>
            <c:numRef>
              <c:f>Sheet1!$B$2:$H$2</c:f>
              <c:numCache>
                <c:formatCode>0.0</c:formatCode>
                <c:ptCount val="7"/>
                <c:pt idx="0">
                  <c:v>11</c:v>
                </c:pt>
                <c:pt idx="1">
                  <c:v>11.2</c:v>
                </c:pt>
                <c:pt idx="2">
                  <c:v>11.1</c:v>
                </c:pt>
                <c:pt idx="3">
                  <c:v>11</c:v>
                </c:pt>
                <c:pt idx="4">
                  <c:v>10.8</c:v>
                </c:pt>
                <c:pt idx="5">
                  <c:v>10.8</c:v>
                </c:pt>
                <c:pt idx="6">
                  <c:v>10.1</c:v>
                </c:pt>
              </c:numCache>
            </c:numRef>
          </c:val>
          <c:smooth val="0"/>
        </c:ser>
        <c:ser>
          <c:idx val="0"/>
          <c:order val="1"/>
          <c:tx>
            <c:strRef>
              <c:f>Sheet1!$A$3</c:f>
              <c:strCache>
                <c:ptCount val="1"/>
                <c:pt idx="0">
                  <c:v>Black</c:v>
                </c:pt>
              </c:strCache>
            </c:strRef>
          </c:tx>
          <c:spPr>
            <a:ln w="25400">
              <a:solidFill>
                <a:srgbClr val="0072C6"/>
              </a:solidFill>
            </a:ln>
          </c:spPr>
          <c:marker>
            <c:symbol val="square"/>
            <c:size val="7"/>
            <c:spPr>
              <a:solidFill>
                <a:srgbClr val="0072C6"/>
              </a:solidFill>
              <a:ln>
                <a:noFill/>
              </a:ln>
            </c:spPr>
          </c:marker>
          <c:cat>
            <c:numRef>
              <c:f>Sheet1!$B$1:$H$1</c:f>
              <c:numCache>
                <c:formatCode>General</c:formatCode>
                <c:ptCount val="7"/>
                <c:pt idx="0">
                  <c:v>2004</c:v>
                </c:pt>
                <c:pt idx="1">
                  <c:v>2005</c:v>
                </c:pt>
                <c:pt idx="2">
                  <c:v>2006</c:v>
                </c:pt>
                <c:pt idx="3">
                  <c:v>2007</c:v>
                </c:pt>
                <c:pt idx="4">
                  <c:v>2008</c:v>
                </c:pt>
                <c:pt idx="5">
                  <c:v>2009</c:v>
                </c:pt>
                <c:pt idx="6">
                  <c:v>2010</c:v>
                </c:pt>
              </c:numCache>
            </c:numRef>
          </c:cat>
          <c:val>
            <c:numRef>
              <c:f>Sheet1!$B$3:$H$3</c:f>
              <c:numCache>
                <c:formatCode>0.0</c:formatCode>
                <c:ptCount val="7"/>
                <c:pt idx="0">
                  <c:v>15.5</c:v>
                </c:pt>
                <c:pt idx="1">
                  <c:v>15.2</c:v>
                </c:pt>
                <c:pt idx="2">
                  <c:v>14.2</c:v>
                </c:pt>
                <c:pt idx="3">
                  <c:v>14.7</c:v>
                </c:pt>
                <c:pt idx="4">
                  <c:v>14.6</c:v>
                </c:pt>
                <c:pt idx="5">
                  <c:v>14.2</c:v>
                </c:pt>
                <c:pt idx="6">
                  <c:v>14</c:v>
                </c:pt>
              </c:numCache>
            </c:numRef>
          </c:val>
          <c:smooth val="0"/>
        </c:ser>
        <c:ser>
          <c:idx val="2"/>
          <c:order val="2"/>
          <c:tx>
            <c:strRef>
              <c:f>Sheet1!$A$4</c:f>
              <c:strCache>
                <c:ptCount val="1"/>
                <c:pt idx="0">
                  <c:v>API</c:v>
                </c:pt>
              </c:strCache>
            </c:strRef>
          </c:tx>
          <c:spPr>
            <a:ln w="25400">
              <a:solidFill>
                <a:srgbClr val="AABA0A"/>
              </a:solidFill>
            </a:ln>
          </c:spPr>
          <c:marker>
            <c:symbol val="triangle"/>
            <c:size val="9"/>
            <c:spPr>
              <a:solidFill>
                <a:srgbClr val="AABA0A"/>
              </a:solidFill>
              <a:ln>
                <a:noFill/>
              </a:ln>
            </c:spPr>
          </c:marker>
          <c:cat>
            <c:numRef>
              <c:f>Sheet1!$B$1:$H$1</c:f>
              <c:numCache>
                <c:formatCode>General</c:formatCode>
                <c:ptCount val="7"/>
                <c:pt idx="0">
                  <c:v>2004</c:v>
                </c:pt>
                <c:pt idx="1">
                  <c:v>2005</c:v>
                </c:pt>
                <c:pt idx="2">
                  <c:v>2006</c:v>
                </c:pt>
                <c:pt idx="3">
                  <c:v>2007</c:v>
                </c:pt>
                <c:pt idx="4">
                  <c:v>2008</c:v>
                </c:pt>
                <c:pt idx="5">
                  <c:v>2009</c:v>
                </c:pt>
                <c:pt idx="6">
                  <c:v>2010</c:v>
                </c:pt>
              </c:numCache>
            </c:numRef>
          </c:cat>
          <c:val>
            <c:numRef>
              <c:f>Sheet1!$B$4:$H$4</c:f>
              <c:numCache>
                <c:formatCode>0.0</c:formatCode>
                <c:ptCount val="7"/>
                <c:pt idx="0">
                  <c:v>10.4</c:v>
                </c:pt>
                <c:pt idx="1">
                  <c:v>10.7</c:v>
                </c:pt>
                <c:pt idx="2">
                  <c:v>10.4</c:v>
                </c:pt>
                <c:pt idx="3">
                  <c:v>9.5</c:v>
                </c:pt>
                <c:pt idx="4">
                  <c:v>9</c:v>
                </c:pt>
                <c:pt idx="5">
                  <c:v>9.1</c:v>
                </c:pt>
                <c:pt idx="6">
                  <c:v>8.9</c:v>
                </c:pt>
              </c:numCache>
            </c:numRef>
          </c:val>
          <c:smooth val="0"/>
        </c:ser>
        <c:ser>
          <c:idx val="1"/>
          <c:order val="3"/>
          <c:tx>
            <c:strRef>
              <c:f>Sheet1!$A$5</c:f>
              <c:strCache>
                <c:ptCount val="1"/>
                <c:pt idx="0">
                  <c:v>AI/AN</c:v>
                </c:pt>
              </c:strCache>
            </c:strRef>
          </c:tx>
          <c:spPr>
            <a:ln w="34925">
              <a:solidFill>
                <a:srgbClr val="7BA8DF"/>
              </a:solidFill>
            </a:ln>
          </c:spPr>
          <c:marker>
            <c:symbol val="diamond"/>
            <c:size val="9"/>
            <c:spPr>
              <a:solidFill>
                <a:srgbClr val="7BA8DF"/>
              </a:solidFill>
              <a:ln>
                <a:noFill/>
              </a:ln>
            </c:spPr>
          </c:marker>
          <c:cat>
            <c:numRef>
              <c:f>Sheet1!$B$1:$H$1</c:f>
              <c:numCache>
                <c:formatCode>General</c:formatCode>
                <c:ptCount val="7"/>
                <c:pt idx="0">
                  <c:v>2004</c:v>
                </c:pt>
                <c:pt idx="1">
                  <c:v>2005</c:v>
                </c:pt>
                <c:pt idx="2">
                  <c:v>2006</c:v>
                </c:pt>
                <c:pt idx="3">
                  <c:v>2007</c:v>
                </c:pt>
                <c:pt idx="4">
                  <c:v>2008</c:v>
                </c:pt>
                <c:pt idx="5">
                  <c:v>2009</c:v>
                </c:pt>
                <c:pt idx="6">
                  <c:v>2010</c:v>
                </c:pt>
              </c:numCache>
            </c:numRef>
          </c:cat>
          <c:val>
            <c:numRef>
              <c:f>Sheet1!$B$5:$H$5</c:f>
              <c:numCache>
                <c:formatCode>0.0</c:formatCode>
                <c:ptCount val="7"/>
                <c:pt idx="0">
                  <c:v>8.9</c:v>
                </c:pt>
                <c:pt idx="1">
                  <c:v>9.1</c:v>
                </c:pt>
                <c:pt idx="2">
                  <c:v>9.1</c:v>
                </c:pt>
                <c:pt idx="3">
                  <c:v>9.4</c:v>
                </c:pt>
                <c:pt idx="4">
                  <c:v>7.2</c:v>
                </c:pt>
                <c:pt idx="5">
                  <c:v>9.9</c:v>
                </c:pt>
                <c:pt idx="6">
                  <c:v>9.1</c:v>
                </c:pt>
              </c:numCache>
            </c:numRef>
          </c:val>
          <c:smooth val="0"/>
        </c:ser>
        <c:dLbls>
          <c:showLegendKey val="0"/>
          <c:showVal val="0"/>
          <c:showCatName val="0"/>
          <c:showSerName val="0"/>
          <c:showPercent val="0"/>
          <c:showBubbleSize val="0"/>
        </c:dLbls>
        <c:marker val="1"/>
        <c:smooth val="0"/>
        <c:axId val="207103488"/>
        <c:axId val="207105408"/>
      </c:lineChart>
      <c:catAx>
        <c:axId val="207103488"/>
        <c:scaling>
          <c:orientation val="minMax"/>
        </c:scaling>
        <c:delete val="0"/>
        <c:axPos val="b"/>
        <c:numFmt formatCode="General" sourceLinked="1"/>
        <c:majorTickMark val="out"/>
        <c:minorTickMark val="none"/>
        <c:tickLblPos val="nextTo"/>
        <c:txPr>
          <a:bodyPr rot="0"/>
          <a:lstStyle/>
          <a:p>
            <a:pPr>
              <a:defRPr sz="1600" b="0" baseline="0">
                <a:latin typeface="Calibri" panose="020F0502020204030204" pitchFamily="34" charset="0"/>
              </a:defRPr>
            </a:pPr>
            <a:endParaRPr lang="en-US"/>
          </a:p>
        </c:txPr>
        <c:crossAx val="207105408"/>
        <c:crosses val="autoZero"/>
        <c:auto val="1"/>
        <c:lblAlgn val="ctr"/>
        <c:lblOffset val="100"/>
        <c:noMultiLvlLbl val="0"/>
      </c:catAx>
      <c:valAx>
        <c:axId val="207105408"/>
        <c:scaling>
          <c:orientation val="minMax"/>
          <c:max val="20"/>
          <c:min val="0"/>
        </c:scaling>
        <c:delete val="0"/>
        <c:axPos val="l"/>
        <c:majorGridlines/>
        <c:title>
          <c:tx>
            <c:rich>
              <a:bodyPr rot="-5400000" vert="horz"/>
              <a:lstStyle/>
              <a:p>
                <a:pPr>
                  <a:defRPr sz="1600" baseline="0">
                    <a:latin typeface="Calibri" panose="020F0502020204030204" pitchFamily="34" charset="0"/>
                  </a:defRPr>
                </a:pPr>
                <a:r>
                  <a:rPr lang="en-US" dirty="0" smtClean="0"/>
                  <a:t>Rate Per</a:t>
                </a:r>
                <a:r>
                  <a:rPr lang="en-US" baseline="0" dirty="0" smtClean="0"/>
                  <a:t> 100,000 Women</a:t>
                </a:r>
                <a:endParaRPr lang="en-US" dirty="0"/>
              </a:p>
            </c:rich>
          </c:tx>
          <c:layout>
            <c:manualLayout>
              <c:xMode val="edge"/>
              <c:yMode val="edge"/>
              <c:x val="9.2592592592592587E-3"/>
              <c:y val="0.24242174589287449"/>
            </c:manualLayout>
          </c:layout>
          <c:overlay val="0"/>
        </c:title>
        <c:numFmt formatCode="0" sourceLinked="0"/>
        <c:majorTickMark val="out"/>
        <c:minorTickMark val="none"/>
        <c:tickLblPos val="nextTo"/>
        <c:txPr>
          <a:bodyPr/>
          <a:lstStyle/>
          <a:p>
            <a:pPr>
              <a:defRPr sz="1600" b="0" baseline="0">
                <a:latin typeface="Calibri" panose="020F0502020204030204" pitchFamily="34" charset="0"/>
              </a:defRPr>
            </a:pPr>
            <a:endParaRPr lang="en-US"/>
          </a:p>
        </c:txPr>
        <c:crossAx val="207103488"/>
        <c:crosses val="autoZero"/>
        <c:crossBetween val="between"/>
        <c:majorUnit val="2"/>
      </c:valAx>
    </c:plotArea>
    <c:legend>
      <c:legendPos val="t"/>
      <c:layout>
        <c:manualLayout>
          <c:xMode val="edge"/>
          <c:yMode val="edge"/>
          <c:x val="5.4495864903679483E-2"/>
          <c:y val="1.1675185338674747E-3"/>
          <c:w val="0.92337740801267776"/>
          <c:h val="0.10151630410605456"/>
        </c:manualLayout>
      </c:layout>
      <c:overlay val="0"/>
      <c:txPr>
        <a:bodyPr/>
        <a:lstStyle/>
        <a:p>
          <a:pPr>
            <a:defRPr sz="1600" b="0" baseline="0">
              <a:latin typeface="Calibri" panose="020F0502020204030204" pitchFamily="34" charset="0"/>
            </a:defRPr>
          </a:pPr>
          <a:endParaRPr lang="en-US"/>
        </a:p>
      </c:txPr>
    </c:legend>
    <c:plotVisOnly val="1"/>
    <c:dispBlanksAs val="gap"/>
    <c:showDLblsOverMax val="0"/>
  </c:chart>
  <c:spPr>
    <a:ln>
      <a:noFill/>
    </a:ln>
  </c:spPr>
  <c:externalData r:id="rId2">
    <c:autoUpdate val="0"/>
  </c:externalData>
  <c:userShapes r:id="rId3"/>
</c:chartSpace>
</file>

<file path=ppt/charts/chart39.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0.18453509283561778"/>
          <c:y val="0.17809017079386816"/>
          <c:w val="0.81546490716438225"/>
          <c:h val="0.69196479516147436"/>
        </c:manualLayout>
      </c:layout>
      <c:lineChart>
        <c:grouping val="standard"/>
        <c:varyColors val="0"/>
        <c:ser>
          <c:idx val="3"/>
          <c:order val="0"/>
          <c:tx>
            <c:strRef>
              <c:f>Sheet1!$A$5</c:f>
              <c:strCache>
                <c:ptCount val="1"/>
                <c:pt idx="0">
                  <c:v>Total</c:v>
                </c:pt>
              </c:strCache>
            </c:strRef>
          </c:tx>
          <c:spPr>
            <a:ln w="25400">
              <a:solidFill>
                <a:sysClr val="windowText" lastClr="000000"/>
              </a:solidFill>
            </a:ln>
          </c:spPr>
          <c:marker>
            <c:symbol val="circle"/>
            <c:size val="7"/>
            <c:spPr>
              <a:solidFill>
                <a:sysClr val="windowText" lastClr="000000"/>
              </a:solidFill>
              <a:ln>
                <a:noFill/>
              </a:ln>
            </c:spPr>
          </c:marker>
          <c:cat>
            <c:numRef>
              <c:f>Sheet1!$B$1:$E$1</c:f>
              <c:numCache>
                <c:formatCode>General</c:formatCode>
                <c:ptCount val="4"/>
                <c:pt idx="0">
                  <c:v>1998</c:v>
                </c:pt>
                <c:pt idx="1">
                  <c:v>2003</c:v>
                </c:pt>
                <c:pt idx="2">
                  <c:v>2008</c:v>
                </c:pt>
                <c:pt idx="3">
                  <c:v>2012</c:v>
                </c:pt>
              </c:numCache>
            </c:numRef>
          </c:cat>
          <c:val>
            <c:numRef>
              <c:f>Sheet1!$B$5:$E$5</c:f>
              <c:numCache>
                <c:formatCode>0.0</c:formatCode>
                <c:ptCount val="4"/>
                <c:pt idx="0">
                  <c:v>90.1</c:v>
                </c:pt>
                <c:pt idx="1">
                  <c:v>90.4</c:v>
                </c:pt>
                <c:pt idx="2" formatCode="General">
                  <c:v>92.9</c:v>
                </c:pt>
                <c:pt idx="3" formatCode="General">
                  <c:v>90.6</c:v>
                </c:pt>
              </c:numCache>
            </c:numRef>
          </c:val>
          <c:smooth val="0"/>
        </c:ser>
        <c:ser>
          <c:idx val="0"/>
          <c:order val="1"/>
          <c:tx>
            <c:strRef>
              <c:f>Sheet1!$A$4</c:f>
              <c:strCache>
                <c:ptCount val="1"/>
                <c:pt idx="0">
                  <c:v>Any Private</c:v>
                </c:pt>
              </c:strCache>
            </c:strRef>
          </c:tx>
          <c:spPr>
            <a:ln w="25400">
              <a:solidFill>
                <a:srgbClr val="0072C6"/>
              </a:solidFill>
            </a:ln>
          </c:spPr>
          <c:marker>
            <c:symbol val="square"/>
            <c:size val="7"/>
            <c:spPr>
              <a:solidFill>
                <a:srgbClr val="0072C6"/>
              </a:solidFill>
              <a:ln>
                <a:noFill/>
              </a:ln>
            </c:spPr>
          </c:marker>
          <c:cat>
            <c:numRef>
              <c:f>Sheet1!$B$1:$E$1</c:f>
              <c:numCache>
                <c:formatCode>General</c:formatCode>
                <c:ptCount val="4"/>
                <c:pt idx="0">
                  <c:v>1998</c:v>
                </c:pt>
                <c:pt idx="1">
                  <c:v>2003</c:v>
                </c:pt>
                <c:pt idx="2">
                  <c:v>2008</c:v>
                </c:pt>
                <c:pt idx="3">
                  <c:v>2012</c:v>
                </c:pt>
              </c:numCache>
            </c:numRef>
          </c:cat>
          <c:val>
            <c:numRef>
              <c:f>Sheet1!$B$4:$E$4</c:f>
              <c:numCache>
                <c:formatCode>0.0</c:formatCode>
                <c:ptCount val="4"/>
                <c:pt idx="0">
                  <c:v>92.2</c:v>
                </c:pt>
                <c:pt idx="1">
                  <c:v>92.6</c:v>
                </c:pt>
                <c:pt idx="2">
                  <c:v>94.8</c:v>
                </c:pt>
                <c:pt idx="3">
                  <c:v>93.4</c:v>
                </c:pt>
              </c:numCache>
            </c:numRef>
          </c:val>
          <c:smooth val="0"/>
        </c:ser>
        <c:ser>
          <c:idx val="2"/>
          <c:order val="2"/>
          <c:tx>
            <c:strRef>
              <c:f>Sheet1!$A$3</c:f>
              <c:strCache>
                <c:ptCount val="1"/>
                <c:pt idx="0">
                  <c:v>Public Only</c:v>
                </c:pt>
              </c:strCache>
            </c:strRef>
          </c:tx>
          <c:spPr>
            <a:ln w="25400">
              <a:solidFill>
                <a:srgbClr val="AABA0A"/>
              </a:solidFill>
            </a:ln>
          </c:spPr>
          <c:marker>
            <c:symbol val="triangle"/>
            <c:size val="9"/>
            <c:spPr>
              <a:solidFill>
                <a:srgbClr val="AABA0A"/>
              </a:solidFill>
              <a:ln>
                <a:noFill/>
              </a:ln>
            </c:spPr>
          </c:marker>
          <c:cat>
            <c:numRef>
              <c:f>Sheet1!$B$1:$E$1</c:f>
              <c:numCache>
                <c:formatCode>General</c:formatCode>
                <c:ptCount val="4"/>
                <c:pt idx="0">
                  <c:v>1998</c:v>
                </c:pt>
                <c:pt idx="1">
                  <c:v>2003</c:v>
                </c:pt>
                <c:pt idx="2">
                  <c:v>2008</c:v>
                </c:pt>
                <c:pt idx="3">
                  <c:v>2012</c:v>
                </c:pt>
              </c:numCache>
            </c:numRef>
          </c:cat>
          <c:val>
            <c:numRef>
              <c:f>Sheet1!$B$3:$E$3</c:f>
              <c:numCache>
                <c:formatCode>0.0</c:formatCode>
                <c:ptCount val="4"/>
                <c:pt idx="0">
                  <c:v>91.7</c:v>
                </c:pt>
                <c:pt idx="1">
                  <c:v>93.1</c:v>
                </c:pt>
                <c:pt idx="2">
                  <c:v>94.2</c:v>
                </c:pt>
                <c:pt idx="3">
                  <c:v>91.7</c:v>
                </c:pt>
              </c:numCache>
            </c:numRef>
          </c:val>
          <c:smooth val="0"/>
        </c:ser>
        <c:ser>
          <c:idx val="1"/>
          <c:order val="3"/>
          <c:tx>
            <c:strRef>
              <c:f>Sheet1!$A$2</c:f>
              <c:strCache>
                <c:ptCount val="1"/>
                <c:pt idx="0">
                  <c:v>Uninsured</c:v>
                </c:pt>
              </c:strCache>
            </c:strRef>
          </c:tx>
          <c:spPr>
            <a:ln w="34925">
              <a:solidFill>
                <a:srgbClr val="7BA8DF"/>
              </a:solidFill>
            </a:ln>
          </c:spPr>
          <c:marker>
            <c:symbol val="diamond"/>
            <c:size val="9"/>
            <c:spPr>
              <a:solidFill>
                <a:srgbClr val="7BA8DF"/>
              </a:solidFill>
              <a:ln>
                <a:noFill/>
              </a:ln>
            </c:spPr>
          </c:marker>
          <c:cat>
            <c:numRef>
              <c:f>Sheet1!$B$1:$E$1</c:f>
              <c:numCache>
                <c:formatCode>General</c:formatCode>
                <c:ptCount val="4"/>
                <c:pt idx="0">
                  <c:v>1998</c:v>
                </c:pt>
                <c:pt idx="1">
                  <c:v>2003</c:v>
                </c:pt>
                <c:pt idx="2">
                  <c:v>2008</c:v>
                </c:pt>
                <c:pt idx="3">
                  <c:v>2012</c:v>
                </c:pt>
              </c:numCache>
            </c:numRef>
          </c:cat>
          <c:val>
            <c:numRef>
              <c:f>Sheet1!$B$2:$E$2</c:f>
              <c:numCache>
                <c:formatCode>0.0</c:formatCode>
                <c:ptCount val="4"/>
                <c:pt idx="0">
                  <c:v>77.3</c:v>
                </c:pt>
                <c:pt idx="1">
                  <c:v>77.599999999999994</c:v>
                </c:pt>
                <c:pt idx="2">
                  <c:v>82</c:v>
                </c:pt>
                <c:pt idx="3">
                  <c:v>75.900000000000006</c:v>
                </c:pt>
              </c:numCache>
            </c:numRef>
          </c:val>
          <c:smooth val="0"/>
        </c:ser>
        <c:dLbls>
          <c:showLegendKey val="0"/>
          <c:showVal val="0"/>
          <c:showCatName val="0"/>
          <c:showSerName val="0"/>
          <c:showPercent val="0"/>
          <c:showBubbleSize val="0"/>
        </c:dLbls>
        <c:marker val="1"/>
        <c:smooth val="0"/>
        <c:axId val="211392000"/>
        <c:axId val="211393920"/>
      </c:lineChart>
      <c:catAx>
        <c:axId val="211392000"/>
        <c:scaling>
          <c:orientation val="minMax"/>
        </c:scaling>
        <c:delete val="0"/>
        <c:axPos val="b"/>
        <c:numFmt formatCode="General" sourceLinked="1"/>
        <c:majorTickMark val="out"/>
        <c:minorTickMark val="none"/>
        <c:tickLblPos val="nextTo"/>
        <c:txPr>
          <a:bodyPr rot="0"/>
          <a:lstStyle/>
          <a:p>
            <a:pPr>
              <a:defRPr sz="1600" b="0" baseline="0">
                <a:latin typeface="Calibri" panose="020F0502020204030204" pitchFamily="34" charset="0"/>
              </a:defRPr>
            </a:pPr>
            <a:endParaRPr lang="en-US"/>
          </a:p>
        </c:txPr>
        <c:crossAx val="211393920"/>
        <c:crosses val="autoZero"/>
        <c:auto val="1"/>
        <c:lblAlgn val="ctr"/>
        <c:lblOffset val="100"/>
        <c:noMultiLvlLbl val="0"/>
      </c:catAx>
      <c:valAx>
        <c:axId val="211393920"/>
        <c:scaling>
          <c:orientation val="minMax"/>
          <c:max val="100"/>
          <c:min val="50"/>
        </c:scaling>
        <c:delete val="0"/>
        <c:axPos val="l"/>
        <c:majorGridlines/>
        <c:title>
          <c:tx>
            <c:rich>
              <a:bodyPr rot="-5400000" vert="horz"/>
              <a:lstStyle/>
              <a:p>
                <a:pPr>
                  <a:defRPr sz="1600" baseline="0">
                    <a:latin typeface="Calibri" panose="020F0502020204030204" pitchFamily="34" charset="0"/>
                  </a:defRPr>
                </a:pPr>
                <a:r>
                  <a:rPr lang="en-US" dirty="0" smtClean="0"/>
                  <a:t>Percent</a:t>
                </a:r>
                <a:endParaRPr lang="en-US" dirty="0"/>
              </a:p>
            </c:rich>
          </c:tx>
          <c:layout>
            <c:manualLayout>
              <c:xMode val="edge"/>
              <c:yMode val="edge"/>
              <c:x val="6.1728395061728392E-3"/>
              <c:y val="0.43250504013085317"/>
            </c:manualLayout>
          </c:layout>
          <c:overlay val="0"/>
        </c:title>
        <c:numFmt formatCode="0" sourceLinked="0"/>
        <c:majorTickMark val="out"/>
        <c:minorTickMark val="none"/>
        <c:tickLblPos val="nextTo"/>
        <c:txPr>
          <a:bodyPr/>
          <a:lstStyle/>
          <a:p>
            <a:pPr>
              <a:defRPr sz="1600" b="0" baseline="0">
                <a:latin typeface="Calibri" panose="020F0502020204030204" pitchFamily="34" charset="0"/>
              </a:defRPr>
            </a:pPr>
            <a:endParaRPr lang="en-US"/>
          </a:p>
        </c:txPr>
        <c:crossAx val="211392000"/>
        <c:crosses val="autoZero"/>
        <c:crossBetween val="between"/>
        <c:majorUnit val="10"/>
      </c:valAx>
    </c:plotArea>
    <c:legend>
      <c:legendPos val="t"/>
      <c:layout>
        <c:manualLayout>
          <c:xMode val="edge"/>
          <c:yMode val="edge"/>
          <c:x val="1.745892874501798E-2"/>
          <c:y val="1.1675185338674747E-3"/>
          <c:w val="0.96041435792748131"/>
          <c:h val="0.14076752634181597"/>
        </c:manualLayout>
      </c:layout>
      <c:overlay val="0"/>
      <c:txPr>
        <a:bodyPr/>
        <a:lstStyle/>
        <a:p>
          <a:pPr>
            <a:defRPr sz="1600" b="0" baseline="0">
              <a:latin typeface="Calibri" panose="020F0502020204030204" pitchFamily="34" charset="0"/>
            </a:defRPr>
          </a:pPr>
          <a:endParaRPr lang="en-US"/>
        </a:p>
      </c:txPr>
    </c:legend>
    <c:plotVisOnly val="1"/>
    <c:dispBlanksAs val="gap"/>
    <c:showDLblsOverMax val="0"/>
  </c:chart>
  <c:spPr>
    <a:ln>
      <a:noFill/>
    </a:ln>
  </c:spPr>
  <c:externalData r:id="rId2">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1673437348109264"/>
          <c:y val="0.16900606839038737"/>
          <c:w val="0.81267692232915334"/>
          <c:h val="0.5856117719327637"/>
        </c:manualLayout>
      </c:layout>
      <c:barChart>
        <c:barDir val="col"/>
        <c:grouping val="clustered"/>
        <c:varyColors val="0"/>
        <c:ser>
          <c:idx val="0"/>
          <c:order val="0"/>
          <c:tx>
            <c:strRef>
              <c:f>Sheet1!$B$1</c:f>
              <c:strCache>
                <c:ptCount val="1"/>
                <c:pt idx="0">
                  <c:v>Series 1</c:v>
                </c:pt>
              </c:strCache>
            </c:strRef>
          </c:tx>
          <c:spPr>
            <a:solidFill>
              <a:srgbClr val="0072C6"/>
            </a:solidFill>
          </c:spPr>
          <c:invertIfNegative val="0"/>
          <c:dPt>
            <c:idx val="0"/>
            <c:invertIfNegative val="0"/>
            <c:bubble3D val="0"/>
          </c:dPt>
          <c:dPt>
            <c:idx val="1"/>
            <c:invertIfNegative val="0"/>
            <c:bubble3D val="0"/>
          </c:dPt>
          <c:dPt>
            <c:idx val="2"/>
            <c:invertIfNegative val="0"/>
            <c:bubble3D val="0"/>
          </c:dPt>
          <c:dPt>
            <c:idx val="3"/>
            <c:invertIfNegative val="0"/>
            <c:bubble3D val="0"/>
          </c:dPt>
          <c:cat>
            <c:strRef>
              <c:f>Sheet1!$A$2:$A$9</c:f>
              <c:strCache>
                <c:ptCount val="8"/>
                <c:pt idx="0">
                  <c:v>White</c:v>
                </c:pt>
                <c:pt idx="1">
                  <c:v>Black</c:v>
                </c:pt>
                <c:pt idx="2">
                  <c:v>Hispanic </c:v>
                </c:pt>
                <c:pt idx="4">
                  <c:v>Poor </c:v>
                </c:pt>
                <c:pt idx="5">
                  <c:v>Low Income</c:v>
                </c:pt>
                <c:pt idx="6">
                  <c:v>Middle Income</c:v>
                </c:pt>
                <c:pt idx="7">
                  <c:v>High Income</c:v>
                </c:pt>
              </c:strCache>
            </c:strRef>
          </c:cat>
          <c:val>
            <c:numRef>
              <c:f>Sheet1!$B$2:$B$9</c:f>
              <c:numCache>
                <c:formatCode>General</c:formatCode>
                <c:ptCount val="8"/>
                <c:pt idx="0">
                  <c:v>11.6</c:v>
                </c:pt>
                <c:pt idx="1">
                  <c:v>15.9</c:v>
                </c:pt>
                <c:pt idx="2">
                  <c:v>19.600000000000001</c:v>
                </c:pt>
                <c:pt idx="4">
                  <c:v>13.9</c:v>
                </c:pt>
                <c:pt idx="5">
                  <c:v>19.3</c:v>
                </c:pt>
                <c:pt idx="6">
                  <c:v>17.5</c:v>
                </c:pt>
                <c:pt idx="7">
                  <c:v>6.7</c:v>
                </c:pt>
              </c:numCache>
            </c:numRef>
          </c:val>
        </c:ser>
        <c:dLbls>
          <c:showLegendKey val="0"/>
          <c:showVal val="0"/>
          <c:showCatName val="0"/>
          <c:showSerName val="0"/>
          <c:showPercent val="0"/>
          <c:showBubbleSize val="0"/>
        </c:dLbls>
        <c:gapWidth val="150"/>
        <c:axId val="108078592"/>
        <c:axId val="108080128"/>
      </c:barChart>
      <c:catAx>
        <c:axId val="108078592"/>
        <c:scaling>
          <c:orientation val="minMax"/>
        </c:scaling>
        <c:delete val="0"/>
        <c:axPos val="b"/>
        <c:minorGridlines>
          <c:spPr>
            <a:ln>
              <a:noFill/>
            </a:ln>
          </c:spPr>
        </c:minorGridlines>
        <c:majorTickMark val="out"/>
        <c:minorTickMark val="none"/>
        <c:tickLblPos val="nextTo"/>
        <c:txPr>
          <a:bodyPr rot="-1920000"/>
          <a:lstStyle/>
          <a:p>
            <a:pPr>
              <a:defRPr sz="1600" b="0">
                <a:solidFill>
                  <a:schemeClr val="tx1"/>
                </a:solidFill>
                <a:latin typeface="Calibri" panose="020F0502020204030204" pitchFamily="34" charset="0"/>
              </a:defRPr>
            </a:pPr>
            <a:endParaRPr lang="en-US"/>
          </a:p>
        </c:txPr>
        <c:crossAx val="108080128"/>
        <c:crosses val="autoZero"/>
        <c:auto val="0"/>
        <c:lblAlgn val="ctr"/>
        <c:lblOffset val="100"/>
        <c:noMultiLvlLbl val="0"/>
      </c:catAx>
      <c:valAx>
        <c:axId val="108080128"/>
        <c:scaling>
          <c:orientation val="minMax"/>
          <c:max val="25"/>
          <c:min val="0"/>
        </c:scaling>
        <c:delete val="0"/>
        <c:axPos val="l"/>
        <c:majorGridlines/>
        <c:title>
          <c:tx>
            <c:rich>
              <a:bodyPr rot="-5400000" vert="horz"/>
              <a:lstStyle/>
              <a:p>
                <a:pPr>
                  <a:defRPr sz="1600">
                    <a:latin typeface="Calibri" panose="020F0502020204030204" pitchFamily="34" charset="0"/>
                  </a:defRPr>
                </a:pPr>
                <a:r>
                  <a:rPr lang="en-US" dirty="0" smtClean="0"/>
                  <a:t>Percent</a:t>
                </a:r>
                <a:endParaRPr lang="en-US" dirty="0"/>
              </a:p>
            </c:rich>
          </c:tx>
          <c:layout>
            <c:manualLayout>
              <c:xMode val="edge"/>
              <c:yMode val="edge"/>
              <c:x val="0"/>
              <c:y val="0.37118073006831592"/>
            </c:manualLayout>
          </c:layout>
          <c:overlay val="0"/>
        </c:title>
        <c:numFmt formatCode="0" sourceLinked="0"/>
        <c:majorTickMark val="out"/>
        <c:minorTickMark val="none"/>
        <c:tickLblPos val="nextTo"/>
        <c:txPr>
          <a:bodyPr/>
          <a:lstStyle/>
          <a:p>
            <a:pPr>
              <a:defRPr sz="1600">
                <a:latin typeface="Calibri" panose="020F0502020204030204" pitchFamily="34" charset="0"/>
              </a:defRPr>
            </a:pPr>
            <a:endParaRPr lang="en-US"/>
          </a:p>
        </c:txPr>
        <c:crossAx val="108078592"/>
        <c:crosses val="autoZero"/>
        <c:crossBetween val="between"/>
        <c:majorUnit val="5"/>
      </c:valAx>
    </c:plotArea>
    <c:plotVisOnly val="1"/>
    <c:dispBlanksAs val="gap"/>
    <c:showDLblsOverMax val="0"/>
  </c:chart>
  <c:spPr>
    <a:ln>
      <a:noFill/>
    </a:ln>
  </c:spPr>
  <c:externalData r:id="rId2">
    <c:autoUpdate val="0"/>
  </c:externalData>
</c:chartSpace>
</file>

<file path=ppt/charts/chart40.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0.17649853909770713"/>
          <c:y val="0.17809017079386816"/>
          <c:w val="0.81105457336700826"/>
          <c:h val="0.69196479516147436"/>
        </c:manualLayout>
      </c:layout>
      <c:lineChart>
        <c:grouping val="standard"/>
        <c:varyColors val="0"/>
        <c:ser>
          <c:idx val="3"/>
          <c:order val="0"/>
          <c:tx>
            <c:strRef>
              <c:f>Sheet1!$A$2</c:f>
              <c:strCache>
                <c:ptCount val="1"/>
                <c:pt idx="0">
                  <c:v>White</c:v>
                </c:pt>
              </c:strCache>
            </c:strRef>
          </c:tx>
          <c:spPr>
            <a:ln w="25400">
              <a:solidFill>
                <a:sysClr val="windowText" lastClr="000000"/>
              </a:solidFill>
            </a:ln>
          </c:spPr>
          <c:marker>
            <c:symbol val="circle"/>
            <c:size val="7"/>
            <c:spPr>
              <a:solidFill>
                <a:sysClr val="windowText" lastClr="000000"/>
              </a:solidFill>
              <a:ln>
                <a:noFill/>
              </a:ln>
            </c:spPr>
          </c:marker>
          <c:cat>
            <c:numRef>
              <c:f>Sheet1!$B$1:$E$1</c:f>
              <c:numCache>
                <c:formatCode>General</c:formatCode>
                <c:ptCount val="4"/>
                <c:pt idx="0">
                  <c:v>1998</c:v>
                </c:pt>
                <c:pt idx="1">
                  <c:v>2003</c:v>
                </c:pt>
                <c:pt idx="2">
                  <c:v>2008</c:v>
                </c:pt>
                <c:pt idx="3">
                  <c:v>2012</c:v>
                </c:pt>
              </c:numCache>
            </c:numRef>
          </c:cat>
          <c:val>
            <c:numRef>
              <c:f>Sheet1!$B$2:$E$2</c:f>
              <c:numCache>
                <c:formatCode>0.0</c:formatCode>
                <c:ptCount val="4"/>
                <c:pt idx="0">
                  <c:v>91</c:v>
                </c:pt>
                <c:pt idx="1">
                  <c:v>91.9</c:v>
                </c:pt>
                <c:pt idx="2">
                  <c:v>93.6</c:v>
                </c:pt>
                <c:pt idx="3">
                  <c:v>92.5</c:v>
                </c:pt>
              </c:numCache>
            </c:numRef>
          </c:val>
          <c:smooth val="0"/>
        </c:ser>
        <c:ser>
          <c:idx val="0"/>
          <c:order val="1"/>
          <c:tx>
            <c:strRef>
              <c:f>Sheet1!$A$3</c:f>
              <c:strCache>
                <c:ptCount val="1"/>
                <c:pt idx="0">
                  <c:v>Black</c:v>
                </c:pt>
              </c:strCache>
            </c:strRef>
          </c:tx>
          <c:spPr>
            <a:ln w="25400">
              <a:solidFill>
                <a:srgbClr val="0072C6"/>
              </a:solidFill>
            </a:ln>
          </c:spPr>
          <c:marker>
            <c:symbol val="square"/>
            <c:size val="7"/>
            <c:spPr>
              <a:solidFill>
                <a:srgbClr val="0072C6"/>
              </a:solidFill>
              <a:ln>
                <a:noFill/>
              </a:ln>
            </c:spPr>
          </c:marker>
          <c:cat>
            <c:numRef>
              <c:f>Sheet1!$B$1:$E$1</c:f>
              <c:numCache>
                <c:formatCode>General</c:formatCode>
                <c:ptCount val="4"/>
                <c:pt idx="0">
                  <c:v>1998</c:v>
                </c:pt>
                <c:pt idx="1">
                  <c:v>2003</c:v>
                </c:pt>
                <c:pt idx="2">
                  <c:v>2008</c:v>
                </c:pt>
                <c:pt idx="3">
                  <c:v>2012</c:v>
                </c:pt>
              </c:numCache>
            </c:numRef>
          </c:cat>
          <c:val>
            <c:numRef>
              <c:f>Sheet1!$B$3:$E$3</c:f>
              <c:numCache>
                <c:formatCode>0.0</c:formatCode>
                <c:ptCount val="4"/>
                <c:pt idx="0">
                  <c:v>92.3</c:v>
                </c:pt>
                <c:pt idx="1">
                  <c:v>92.1</c:v>
                </c:pt>
                <c:pt idx="2">
                  <c:v>93.5</c:v>
                </c:pt>
                <c:pt idx="3">
                  <c:v>91.7</c:v>
                </c:pt>
              </c:numCache>
            </c:numRef>
          </c:val>
          <c:smooth val="0"/>
        </c:ser>
        <c:ser>
          <c:idx val="2"/>
          <c:order val="2"/>
          <c:tx>
            <c:strRef>
              <c:f>Sheet1!$A$4</c:f>
              <c:strCache>
                <c:ptCount val="1"/>
                <c:pt idx="0">
                  <c:v>Hispanic</c:v>
                </c:pt>
              </c:strCache>
            </c:strRef>
          </c:tx>
          <c:spPr>
            <a:ln w="25400">
              <a:solidFill>
                <a:srgbClr val="AABA0A"/>
              </a:solidFill>
            </a:ln>
          </c:spPr>
          <c:marker>
            <c:symbol val="triangle"/>
            <c:size val="9"/>
            <c:spPr>
              <a:solidFill>
                <a:srgbClr val="AABA0A"/>
              </a:solidFill>
              <a:ln>
                <a:noFill/>
              </a:ln>
            </c:spPr>
          </c:marker>
          <c:cat>
            <c:numRef>
              <c:f>Sheet1!$B$1:$E$1</c:f>
              <c:numCache>
                <c:formatCode>General</c:formatCode>
                <c:ptCount val="4"/>
                <c:pt idx="0">
                  <c:v>1998</c:v>
                </c:pt>
                <c:pt idx="1">
                  <c:v>2003</c:v>
                </c:pt>
                <c:pt idx="2">
                  <c:v>2008</c:v>
                </c:pt>
                <c:pt idx="3">
                  <c:v>2012</c:v>
                </c:pt>
              </c:numCache>
            </c:numRef>
          </c:cat>
          <c:val>
            <c:numRef>
              <c:f>Sheet1!$B$4:$E$4</c:f>
              <c:numCache>
                <c:formatCode>0.0</c:formatCode>
                <c:ptCount val="4"/>
                <c:pt idx="0">
                  <c:v>83.6</c:v>
                </c:pt>
                <c:pt idx="1">
                  <c:v>83.2</c:v>
                </c:pt>
                <c:pt idx="2">
                  <c:v>89</c:v>
                </c:pt>
                <c:pt idx="3">
                  <c:v>82.4</c:v>
                </c:pt>
              </c:numCache>
            </c:numRef>
          </c:val>
          <c:smooth val="0"/>
        </c:ser>
        <c:dLbls>
          <c:showLegendKey val="0"/>
          <c:showVal val="0"/>
          <c:showCatName val="0"/>
          <c:showSerName val="0"/>
          <c:showPercent val="0"/>
          <c:showBubbleSize val="0"/>
        </c:dLbls>
        <c:marker val="1"/>
        <c:smooth val="0"/>
        <c:axId val="226120448"/>
        <c:axId val="226122368"/>
      </c:lineChart>
      <c:catAx>
        <c:axId val="226120448"/>
        <c:scaling>
          <c:orientation val="minMax"/>
        </c:scaling>
        <c:delete val="0"/>
        <c:axPos val="b"/>
        <c:numFmt formatCode="General" sourceLinked="1"/>
        <c:majorTickMark val="out"/>
        <c:minorTickMark val="none"/>
        <c:tickLblPos val="nextTo"/>
        <c:txPr>
          <a:bodyPr rot="0"/>
          <a:lstStyle/>
          <a:p>
            <a:pPr>
              <a:defRPr sz="1600" b="0" baseline="0">
                <a:latin typeface="Calibri" panose="020F0502020204030204" pitchFamily="34" charset="0"/>
              </a:defRPr>
            </a:pPr>
            <a:endParaRPr lang="en-US"/>
          </a:p>
        </c:txPr>
        <c:crossAx val="226122368"/>
        <c:crosses val="autoZero"/>
        <c:auto val="1"/>
        <c:lblAlgn val="ctr"/>
        <c:lblOffset val="100"/>
        <c:noMultiLvlLbl val="0"/>
      </c:catAx>
      <c:valAx>
        <c:axId val="226122368"/>
        <c:scaling>
          <c:orientation val="minMax"/>
          <c:max val="100"/>
          <c:min val="50"/>
        </c:scaling>
        <c:delete val="0"/>
        <c:axPos val="l"/>
        <c:majorGridlines/>
        <c:title>
          <c:tx>
            <c:rich>
              <a:bodyPr rot="-5400000" vert="horz"/>
              <a:lstStyle/>
              <a:p>
                <a:pPr>
                  <a:defRPr sz="1600" baseline="0">
                    <a:latin typeface="Calibri" panose="020F0502020204030204" pitchFamily="34" charset="0"/>
                  </a:defRPr>
                </a:pPr>
                <a:r>
                  <a:rPr lang="en-US" dirty="0" smtClean="0"/>
                  <a:t>Percent</a:t>
                </a:r>
                <a:endParaRPr lang="en-US" dirty="0"/>
              </a:p>
            </c:rich>
          </c:tx>
          <c:layout>
            <c:manualLayout>
              <c:xMode val="edge"/>
              <c:yMode val="edge"/>
              <c:x val="0"/>
              <c:y val="0.43250504013085317"/>
            </c:manualLayout>
          </c:layout>
          <c:overlay val="0"/>
        </c:title>
        <c:numFmt formatCode="0" sourceLinked="0"/>
        <c:majorTickMark val="out"/>
        <c:minorTickMark val="none"/>
        <c:tickLblPos val="nextTo"/>
        <c:txPr>
          <a:bodyPr/>
          <a:lstStyle/>
          <a:p>
            <a:pPr>
              <a:defRPr sz="1600" b="0" baseline="0">
                <a:latin typeface="Calibri" panose="020F0502020204030204" pitchFamily="34" charset="0"/>
              </a:defRPr>
            </a:pPr>
            <a:endParaRPr lang="en-US"/>
          </a:p>
        </c:txPr>
        <c:crossAx val="226120448"/>
        <c:crosses val="autoZero"/>
        <c:crossBetween val="between"/>
        <c:majorUnit val="10"/>
      </c:valAx>
    </c:plotArea>
    <c:legend>
      <c:legendPos val="t"/>
      <c:layout>
        <c:manualLayout>
          <c:xMode val="edge"/>
          <c:yMode val="edge"/>
          <c:x val="3.5977447263536494E-2"/>
          <c:y val="3.1360787781962038E-2"/>
          <c:w val="0.94189583940896282"/>
          <c:h val="0.10151630410605456"/>
        </c:manualLayout>
      </c:layout>
      <c:overlay val="0"/>
      <c:txPr>
        <a:bodyPr/>
        <a:lstStyle/>
        <a:p>
          <a:pPr>
            <a:defRPr sz="1600" b="0" baseline="0">
              <a:latin typeface="Calibri" panose="020F0502020204030204" pitchFamily="34" charset="0"/>
            </a:defRPr>
          </a:pPr>
          <a:endParaRPr lang="en-US"/>
        </a:p>
      </c:txPr>
    </c:legend>
    <c:plotVisOnly val="1"/>
    <c:dispBlanksAs val="gap"/>
    <c:showDLblsOverMax val="0"/>
  </c:chart>
  <c:spPr>
    <a:ln>
      <a:noFill/>
    </a:ln>
  </c:spPr>
  <c:externalData r:id="rId2">
    <c:autoUpdate val="0"/>
  </c:externalData>
</c:chartSpace>
</file>

<file path=ppt/charts/chart4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0.18341742004471664"/>
          <c:y val="0.15952442086043592"/>
          <c:w val="0.80554073101973367"/>
          <c:h val="0.7463126212484309"/>
        </c:manualLayout>
      </c:layout>
      <c:lineChart>
        <c:grouping val="standard"/>
        <c:varyColors val="0"/>
        <c:ser>
          <c:idx val="3"/>
          <c:order val="0"/>
          <c:tx>
            <c:strRef>
              <c:f>Sheet1!$A$2</c:f>
              <c:strCache>
                <c:ptCount val="1"/>
                <c:pt idx="0">
                  <c:v>Total</c:v>
                </c:pt>
              </c:strCache>
            </c:strRef>
          </c:tx>
          <c:spPr>
            <a:ln w="25400">
              <a:solidFill>
                <a:sysClr val="windowText" lastClr="000000"/>
              </a:solidFill>
            </a:ln>
          </c:spPr>
          <c:marker>
            <c:symbol val="circle"/>
            <c:size val="7"/>
            <c:spPr>
              <a:solidFill>
                <a:sysClr val="windowText" lastClr="000000"/>
              </a:solidFill>
              <a:ln>
                <a:noFill/>
              </a:ln>
            </c:spPr>
          </c:marker>
          <c:cat>
            <c:numRef>
              <c:f>Sheet1!$B$1:$H$1</c:f>
              <c:numCache>
                <c:formatCode>General</c:formatCode>
                <c:ptCount val="7"/>
                <c:pt idx="0">
                  <c:v>2005</c:v>
                </c:pt>
                <c:pt idx="1">
                  <c:v>2006</c:v>
                </c:pt>
                <c:pt idx="2">
                  <c:v>2007</c:v>
                </c:pt>
                <c:pt idx="3">
                  <c:v>2008</c:v>
                </c:pt>
                <c:pt idx="4">
                  <c:v>2009</c:v>
                </c:pt>
                <c:pt idx="5">
                  <c:v>2010</c:v>
                </c:pt>
                <c:pt idx="6">
                  <c:v>2011</c:v>
                </c:pt>
              </c:numCache>
            </c:numRef>
          </c:cat>
          <c:val>
            <c:numRef>
              <c:f>Sheet1!$B$2:$H$2</c:f>
              <c:numCache>
                <c:formatCode>0.0</c:formatCode>
                <c:ptCount val="7"/>
                <c:pt idx="0">
                  <c:v>56.3</c:v>
                </c:pt>
                <c:pt idx="1">
                  <c:v>57.3</c:v>
                </c:pt>
                <c:pt idx="2">
                  <c:v>57.8</c:v>
                </c:pt>
                <c:pt idx="3">
                  <c:v>60.3</c:v>
                </c:pt>
                <c:pt idx="4">
                  <c:v>61</c:v>
                </c:pt>
                <c:pt idx="5">
                  <c:v>60.1</c:v>
                </c:pt>
                <c:pt idx="6">
                  <c:v>62.7</c:v>
                </c:pt>
              </c:numCache>
            </c:numRef>
          </c:val>
          <c:smooth val="0"/>
        </c:ser>
        <c:ser>
          <c:idx val="0"/>
          <c:order val="1"/>
          <c:tx>
            <c:strRef>
              <c:f>Sheet1!$A$3</c:f>
              <c:strCache>
                <c:ptCount val="1"/>
                <c:pt idx="0">
                  <c:v>Medicare + Private</c:v>
                </c:pt>
              </c:strCache>
            </c:strRef>
          </c:tx>
          <c:spPr>
            <a:ln w="25400">
              <a:solidFill>
                <a:srgbClr val="0072C6"/>
              </a:solidFill>
            </a:ln>
          </c:spPr>
          <c:marker>
            <c:symbol val="square"/>
            <c:size val="7"/>
            <c:spPr>
              <a:solidFill>
                <a:srgbClr val="0072C6"/>
              </a:solidFill>
              <a:ln>
                <a:noFill/>
              </a:ln>
            </c:spPr>
          </c:marker>
          <c:cat>
            <c:numRef>
              <c:f>Sheet1!$B$1:$H$1</c:f>
              <c:numCache>
                <c:formatCode>General</c:formatCode>
                <c:ptCount val="7"/>
                <c:pt idx="0">
                  <c:v>2005</c:v>
                </c:pt>
                <c:pt idx="1">
                  <c:v>2006</c:v>
                </c:pt>
                <c:pt idx="2">
                  <c:v>2007</c:v>
                </c:pt>
                <c:pt idx="3">
                  <c:v>2008</c:v>
                </c:pt>
                <c:pt idx="4">
                  <c:v>2009</c:v>
                </c:pt>
                <c:pt idx="5">
                  <c:v>2010</c:v>
                </c:pt>
                <c:pt idx="6">
                  <c:v>2011</c:v>
                </c:pt>
              </c:numCache>
            </c:numRef>
          </c:cat>
          <c:val>
            <c:numRef>
              <c:f>Sheet1!$B$3:$H$3</c:f>
              <c:numCache>
                <c:formatCode>0.0</c:formatCode>
                <c:ptCount val="7"/>
                <c:pt idx="0">
                  <c:v>62.2</c:v>
                </c:pt>
                <c:pt idx="1">
                  <c:v>61.8</c:v>
                </c:pt>
                <c:pt idx="2">
                  <c:v>61.6</c:v>
                </c:pt>
                <c:pt idx="3">
                  <c:v>64.599999999999994</c:v>
                </c:pt>
                <c:pt idx="4">
                  <c:v>64.3</c:v>
                </c:pt>
                <c:pt idx="5">
                  <c:v>65.400000000000006</c:v>
                </c:pt>
                <c:pt idx="6">
                  <c:v>67.3</c:v>
                </c:pt>
              </c:numCache>
            </c:numRef>
          </c:val>
          <c:smooth val="0"/>
        </c:ser>
        <c:ser>
          <c:idx val="2"/>
          <c:order val="2"/>
          <c:tx>
            <c:strRef>
              <c:f>Sheet1!$A$4</c:f>
              <c:strCache>
                <c:ptCount val="1"/>
                <c:pt idx="0">
                  <c:v>Medicare + Public</c:v>
                </c:pt>
              </c:strCache>
            </c:strRef>
          </c:tx>
          <c:spPr>
            <a:ln w="25400">
              <a:solidFill>
                <a:srgbClr val="AABA0A"/>
              </a:solidFill>
            </a:ln>
          </c:spPr>
          <c:marker>
            <c:symbol val="triangle"/>
            <c:size val="9"/>
            <c:spPr>
              <a:solidFill>
                <a:srgbClr val="AABA0A"/>
              </a:solidFill>
              <a:ln>
                <a:noFill/>
              </a:ln>
            </c:spPr>
          </c:marker>
          <c:cat>
            <c:numRef>
              <c:f>Sheet1!$B$1:$H$1</c:f>
              <c:numCache>
                <c:formatCode>General</c:formatCode>
                <c:ptCount val="7"/>
                <c:pt idx="0">
                  <c:v>2005</c:v>
                </c:pt>
                <c:pt idx="1">
                  <c:v>2006</c:v>
                </c:pt>
                <c:pt idx="2">
                  <c:v>2007</c:v>
                </c:pt>
                <c:pt idx="3">
                  <c:v>2008</c:v>
                </c:pt>
                <c:pt idx="4">
                  <c:v>2009</c:v>
                </c:pt>
                <c:pt idx="5">
                  <c:v>2010</c:v>
                </c:pt>
                <c:pt idx="6">
                  <c:v>2011</c:v>
                </c:pt>
              </c:numCache>
            </c:numRef>
          </c:cat>
          <c:val>
            <c:numRef>
              <c:f>Sheet1!$B$4:$H$4</c:f>
              <c:numCache>
                <c:formatCode>0.0</c:formatCode>
                <c:ptCount val="7"/>
                <c:pt idx="0">
                  <c:v>53.3</c:v>
                </c:pt>
                <c:pt idx="1">
                  <c:v>57.1</c:v>
                </c:pt>
                <c:pt idx="2">
                  <c:v>56.9</c:v>
                </c:pt>
                <c:pt idx="3">
                  <c:v>58.4</c:v>
                </c:pt>
                <c:pt idx="4">
                  <c:v>59.3</c:v>
                </c:pt>
                <c:pt idx="5">
                  <c:v>56.4</c:v>
                </c:pt>
                <c:pt idx="6">
                  <c:v>61.4</c:v>
                </c:pt>
              </c:numCache>
            </c:numRef>
          </c:val>
          <c:smooth val="0"/>
        </c:ser>
        <c:ser>
          <c:idx val="1"/>
          <c:order val="3"/>
          <c:tx>
            <c:strRef>
              <c:f>Sheet1!$A$5</c:f>
              <c:strCache>
                <c:ptCount val="1"/>
                <c:pt idx="0">
                  <c:v>Medicare Only</c:v>
                </c:pt>
              </c:strCache>
            </c:strRef>
          </c:tx>
          <c:spPr>
            <a:ln w="34925">
              <a:solidFill>
                <a:srgbClr val="7BA8DF"/>
              </a:solidFill>
            </a:ln>
          </c:spPr>
          <c:marker>
            <c:symbol val="diamond"/>
            <c:size val="9"/>
            <c:spPr>
              <a:solidFill>
                <a:srgbClr val="7BA8DF"/>
              </a:solidFill>
              <a:ln>
                <a:noFill/>
              </a:ln>
            </c:spPr>
          </c:marker>
          <c:cat>
            <c:numRef>
              <c:f>Sheet1!$B$1:$H$1</c:f>
              <c:numCache>
                <c:formatCode>General</c:formatCode>
                <c:ptCount val="7"/>
                <c:pt idx="0">
                  <c:v>2005</c:v>
                </c:pt>
                <c:pt idx="1">
                  <c:v>2006</c:v>
                </c:pt>
                <c:pt idx="2">
                  <c:v>2007</c:v>
                </c:pt>
                <c:pt idx="3">
                  <c:v>2008</c:v>
                </c:pt>
                <c:pt idx="4">
                  <c:v>2009</c:v>
                </c:pt>
                <c:pt idx="5">
                  <c:v>2010</c:v>
                </c:pt>
                <c:pt idx="6">
                  <c:v>2011</c:v>
                </c:pt>
              </c:numCache>
            </c:numRef>
          </c:cat>
          <c:val>
            <c:numRef>
              <c:f>Sheet1!$B$5:$H$5</c:f>
              <c:numCache>
                <c:formatCode>0.0</c:formatCode>
                <c:ptCount val="7"/>
                <c:pt idx="0">
                  <c:v>45.7</c:v>
                </c:pt>
                <c:pt idx="1">
                  <c:v>49</c:v>
                </c:pt>
                <c:pt idx="2">
                  <c:v>51.3</c:v>
                </c:pt>
                <c:pt idx="3">
                  <c:v>53.4</c:v>
                </c:pt>
                <c:pt idx="4">
                  <c:v>56.5</c:v>
                </c:pt>
                <c:pt idx="5">
                  <c:v>53.8</c:v>
                </c:pt>
                <c:pt idx="6">
                  <c:v>56.8</c:v>
                </c:pt>
              </c:numCache>
            </c:numRef>
          </c:val>
          <c:smooth val="0"/>
        </c:ser>
        <c:dLbls>
          <c:showLegendKey val="0"/>
          <c:showVal val="0"/>
          <c:showCatName val="0"/>
          <c:showSerName val="0"/>
          <c:showPercent val="0"/>
          <c:showBubbleSize val="0"/>
        </c:dLbls>
        <c:marker val="1"/>
        <c:smooth val="0"/>
        <c:axId val="211101568"/>
        <c:axId val="211107840"/>
      </c:lineChart>
      <c:catAx>
        <c:axId val="211101568"/>
        <c:scaling>
          <c:orientation val="minMax"/>
        </c:scaling>
        <c:delete val="0"/>
        <c:axPos val="b"/>
        <c:numFmt formatCode="General" sourceLinked="1"/>
        <c:majorTickMark val="out"/>
        <c:minorTickMark val="none"/>
        <c:tickLblPos val="nextTo"/>
        <c:txPr>
          <a:bodyPr rot="0"/>
          <a:lstStyle/>
          <a:p>
            <a:pPr>
              <a:defRPr sz="1600" b="0" baseline="0">
                <a:latin typeface="Calibri" panose="020F0502020204030204" pitchFamily="34" charset="0"/>
              </a:defRPr>
            </a:pPr>
            <a:endParaRPr lang="en-US"/>
          </a:p>
        </c:txPr>
        <c:crossAx val="211107840"/>
        <c:crosses val="autoZero"/>
        <c:auto val="1"/>
        <c:lblAlgn val="ctr"/>
        <c:lblOffset val="100"/>
        <c:noMultiLvlLbl val="0"/>
      </c:catAx>
      <c:valAx>
        <c:axId val="211107840"/>
        <c:scaling>
          <c:orientation val="minMax"/>
          <c:max val="100"/>
          <c:min val="0"/>
        </c:scaling>
        <c:delete val="0"/>
        <c:axPos val="l"/>
        <c:majorGridlines/>
        <c:title>
          <c:tx>
            <c:rich>
              <a:bodyPr rot="-5400000" vert="horz"/>
              <a:lstStyle/>
              <a:p>
                <a:pPr>
                  <a:defRPr sz="1600" baseline="0">
                    <a:latin typeface="Calibri" panose="020F0502020204030204" pitchFamily="34" charset="0"/>
                  </a:defRPr>
                </a:pPr>
                <a:r>
                  <a:rPr lang="en-US" dirty="0" smtClean="0"/>
                  <a:t>Percent</a:t>
                </a:r>
                <a:endParaRPr lang="en-US" dirty="0"/>
              </a:p>
            </c:rich>
          </c:tx>
          <c:layout>
            <c:manualLayout>
              <c:xMode val="edge"/>
              <c:yMode val="edge"/>
              <c:x val="6.1728395061728392E-3"/>
              <c:y val="0.45062098215983865"/>
            </c:manualLayout>
          </c:layout>
          <c:overlay val="0"/>
        </c:title>
        <c:numFmt formatCode="0" sourceLinked="0"/>
        <c:majorTickMark val="out"/>
        <c:minorTickMark val="none"/>
        <c:tickLblPos val="nextTo"/>
        <c:txPr>
          <a:bodyPr/>
          <a:lstStyle/>
          <a:p>
            <a:pPr>
              <a:defRPr sz="1600" b="0" baseline="0">
                <a:latin typeface="Calibri" panose="020F0502020204030204" pitchFamily="34" charset="0"/>
              </a:defRPr>
            </a:pPr>
            <a:endParaRPr lang="en-US"/>
          </a:p>
        </c:txPr>
        <c:crossAx val="211101568"/>
        <c:crosses val="autoZero"/>
        <c:crossBetween val="between"/>
        <c:majorUnit val="10"/>
      </c:valAx>
    </c:plotArea>
    <c:legend>
      <c:legendPos val="t"/>
      <c:layout>
        <c:manualLayout>
          <c:xMode val="edge"/>
          <c:yMode val="edge"/>
          <c:x val="0"/>
          <c:y val="1.1675185338674747E-3"/>
          <c:w val="0.99436497521143186"/>
          <c:h val="0.10453564228384496"/>
        </c:manualLayout>
      </c:layout>
      <c:overlay val="0"/>
      <c:txPr>
        <a:bodyPr/>
        <a:lstStyle/>
        <a:p>
          <a:pPr>
            <a:defRPr sz="1600" b="0" baseline="0">
              <a:latin typeface="Calibri" panose="020F0502020204030204" pitchFamily="34" charset="0"/>
            </a:defRPr>
          </a:pPr>
          <a:endParaRPr lang="en-US"/>
        </a:p>
      </c:txPr>
    </c:legend>
    <c:plotVisOnly val="1"/>
    <c:dispBlanksAs val="gap"/>
    <c:showDLblsOverMax val="0"/>
  </c:chart>
  <c:spPr>
    <a:ln>
      <a:noFill/>
    </a:ln>
  </c:spPr>
  <c:externalData r:id="rId2">
    <c:autoUpdate val="0"/>
  </c:externalData>
  <c:userShapes r:id="rId3"/>
</c:chartSpace>
</file>

<file path=ppt/charts/chart4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0.18453509283561778"/>
          <c:y val="0.15997422876488265"/>
          <c:w val="0.8028954019636434"/>
          <c:h val="0.74586281334398419"/>
        </c:manualLayout>
      </c:layout>
      <c:lineChart>
        <c:grouping val="standard"/>
        <c:varyColors val="0"/>
        <c:ser>
          <c:idx val="3"/>
          <c:order val="0"/>
          <c:tx>
            <c:strRef>
              <c:f>Sheet1!$A$2</c:f>
              <c:strCache>
                <c:ptCount val="1"/>
                <c:pt idx="0">
                  <c:v>Poor</c:v>
                </c:pt>
              </c:strCache>
            </c:strRef>
          </c:tx>
          <c:spPr>
            <a:ln w="25400">
              <a:solidFill>
                <a:sysClr val="windowText" lastClr="000000"/>
              </a:solidFill>
            </a:ln>
          </c:spPr>
          <c:marker>
            <c:symbol val="circle"/>
            <c:size val="7"/>
            <c:spPr>
              <a:solidFill>
                <a:sysClr val="windowText" lastClr="000000"/>
              </a:solidFill>
              <a:ln>
                <a:noFill/>
              </a:ln>
            </c:spPr>
          </c:marker>
          <c:cat>
            <c:numRef>
              <c:f>Sheet1!$B$1:$H$1</c:f>
              <c:numCache>
                <c:formatCode>General</c:formatCode>
                <c:ptCount val="7"/>
                <c:pt idx="0">
                  <c:v>2005</c:v>
                </c:pt>
                <c:pt idx="1">
                  <c:v>2006</c:v>
                </c:pt>
                <c:pt idx="2">
                  <c:v>2007</c:v>
                </c:pt>
                <c:pt idx="3">
                  <c:v>2008</c:v>
                </c:pt>
                <c:pt idx="4">
                  <c:v>2009</c:v>
                </c:pt>
                <c:pt idx="5">
                  <c:v>2010</c:v>
                </c:pt>
                <c:pt idx="6">
                  <c:v>2011</c:v>
                </c:pt>
              </c:numCache>
            </c:numRef>
          </c:cat>
          <c:val>
            <c:numRef>
              <c:f>Sheet1!$B$2:$H$2</c:f>
              <c:numCache>
                <c:formatCode>0.0</c:formatCode>
                <c:ptCount val="7"/>
                <c:pt idx="0">
                  <c:v>45.8</c:v>
                </c:pt>
                <c:pt idx="1">
                  <c:v>45.1</c:v>
                </c:pt>
                <c:pt idx="2">
                  <c:v>48.6</c:v>
                </c:pt>
                <c:pt idx="3">
                  <c:v>46.2</c:v>
                </c:pt>
                <c:pt idx="4">
                  <c:v>48.1</c:v>
                </c:pt>
                <c:pt idx="5">
                  <c:v>42.8</c:v>
                </c:pt>
                <c:pt idx="6">
                  <c:v>49</c:v>
                </c:pt>
              </c:numCache>
            </c:numRef>
          </c:val>
          <c:smooth val="0"/>
        </c:ser>
        <c:ser>
          <c:idx val="0"/>
          <c:order val="1"/>
          <c:tx>
            <c:strRef>
              <c:f>Sheet1!$A$3</c:f>
              <c:strCache>
                <c:ptCount val="1"/>
                <c:pt idx="0">
                  <c:v>Low Income</c:v>
                </c:pt>
              </c:strCache>
            </c:strRef>
          </c:tx>
          <c:spPr>
            <a:ln w="25400">
              <a:solidFill>
                <a:srgbClr val="0072C6"/>
              </a:solidFill>
            </a:ln>
          </c:spPr>
          <c:marker>
            <c:symbol val="square"/>
            <c:size val="7"/>
            <c:spPr>
              <a:solidFill>
                <a:srgbClr val="0072C6"/>
              </a:solidFill>
              <a:ln>
                <a:noFill/>
              </a:ln>
            </c:spPr>
          </c:marker>
          <c:cat>
            <c:numRef>
              <c:f>Sheet1!$B$1:$H$1</c:f>
              <c:numCache>
                <c:formatCode>General</c:formatCode>
                <c:ptCount val="7"/>
                <c:pt idx="0">
                  <c:v>2005</c:v>
                </c:pt>
                <c:pt idx="1">
                  <c:v>2006</c:v>
                </c:pt>
                <c:pt idx="2">
                  <c:v>2007</c:v>
                </c:pt>
                <c:pt idx="3">
                  <c:v>2008</c:v>
                </c:pt>
                <c:pt idx="4">
                  <c:v>2009</c:v>
                </c:pt>
                <c:pt idx="5">
                  <c:v>2010</c:v>
                </c:pt>
                <c:pt idx="6">
                  <c:v>2011</c:v>
                </c:pt>
              </c:numCache>
            </c:numRef>
          </c:cat>
          <c:val>
            <c:numRef>
              <c:f>Sheet1!$B$3:$H$3</c:f>
              <c:numCache>
                <c:formatCode>0.0</c:formatCode>
                <c:ptCount val="7"/>
                <c:pt idx="0">
                  <c:v>53.5</c:v>
                </c:pt>
                <c:pt idx="1">
                  <c:v>55</c:v>
                </c:pt>
                <c:pt idx="2">
                  <c:v>54.8</c:v>
                </c:pt>
                <c:pt idx="3">
                  <c:v>58.4</c:v>
                </c:pt>
                <c:pt idx="4">
                  <c:v>60</c:v>
                </c:pt>
                <c:pt idx="5">
                  <c:v>56.5</c:v>
                </c:pt>
                <c:pt idx="6">
                  <c:v>59.8</c:v>
                </c:pt>
              </c:numCache>
            </c:numRef>
          </c:val>
          <c:smooth val="0"/>
        </c:ser>
        <c:ser>
          <c:idx val="2"/>
          <c:order val="2"/>
          <c:tx>
            <c:strRef>
              <c:f>Sheet1!$A$4</c:f>
              <c:strCache>
                <c:ptCount val="1"/>
                <c:pt idx="0">
                  <c:v>Middle Income</c:v>
                </c:pt>
              </c:strCache>
            </c:strRef>
          </c:tx>
          <c:spPr>
            <a:ln w="25400">
              <a:solidFill>
                <a:srgbClr val="AABA0A"/>
              </a:solidFill>
            </a:ln>
          </c:spPr>
          <c:marker>
            <c:symbol val="triangle"/>
            <c:size val="9"/>
            <c:spPr>
              <a:solidFill>
                <a:srgbClr val="AABA0A"/>
              </a:solidFill>
              <a:ln>
                <a:noFill/>
              </a:ln>
            </c:spPr>
          </c:marker>
          <c:cat>
            <c:numRef>
              <c:f>Sheet1!$B$1:$H$1</c:f>
              <c:numCache>
                <c:formatCode>General</c:formatCode>
                <c:ptCount val="7"/>
                <c:pt idx="0">
                  <c:v>2005</c:v>
                </c:pt>
                <c:pt idx="1">
                  <c:v>2006</c:v>
                </c:pt>
                <c:pt idx="2">
                  <c:v>2007</c:v>
                </c:pt>
                <c:pt idx="3">
                  <c:v>2008</c:v>
                </c:pt>
                <c:pt idx="4">
                  <c:v>2009</c:v>
                </c:pt>
                <c:pt idx="5">
                  <c:v>2010</c:v>
                </c:pt>
                <c:pt idx="6">
                  <c:v>2011</c:v>
                </c:pt>
              </c:numCache>
            </c:numRef>
          </c:cat>
          <c:val>
            <c:numRef>
              <c:f>Sheet1!$B$4:$H$4</c:f>
              <c:numCache>
                <c:formatCode>0.0</c:formatCode>
                <c:ptCount val="7"/>
                <c:pt idx="0">
                  <c:v>60.8</c:v>
                </c:pt>
                <c:pt idx="1">
                  <c:v>60</c:v>
                </c:pt>
                <c:pt idx="2">
                  <c:v>59.9</c:v>
                </c:pt>
                <c:pt idx="3">
                  <c:v>61.2</c:v>
                </c:pt>
                <c:pt idx="4">
                  <c:v>62.7</c:v>
                </c:pt>
                <c:pt idx="5">
                  <c:v>62.4</c:v>
                </c:pt>
                <c:pt idx="6">
                  <c:v>63.7</c:v>
                </c:pt>
              </c:numCache>
            </c:numRef>
          </c:val>
          <c:smooth val="0"/>
        </c:ser>
        <c:ser>
          <c:idx val="1"/>
          <c:order val="3"/>
          <c:tx>
            <c:strRef>
              <c:f>Sheet1!$A$5</c:f>
              <c:strCache>
                <c:ptCount val="1"/>
                <c:pt idx="0">
                  <c:v>High Income</c:v>
                </c:pt>
              </c:strCache>
            </c:strRef>
          </c:tx>
          <c:spPr>
            <a:ln w="34925">
              <a:solidFill>
                <a:srgbClr val="7BA8DF"/>
              </a:solidFill>
            </a:ln>
          </c:spPr>
          <c:marker>
            <c:symbol val="diamond"/>
            <c:size val="9"/>
            <c:spPr>
              <a:solidFill>
                <a:srgbClr val="7BA8DF"/>
              </a:solidFill>
              <a:ln>
                <a:noFill/>
              </a:ln>
            </c:spPr>
          </c:marker>
          <c:cat>
            <c:numRef>
              <c:f>Sheet1!$B$1:$H$1</c:f>
              <c:numCache>
                <c:formatCode>General</c:formatCode>
                <c:ptCount val="7"/>
                <c:pt idx="0">
                  <c:v>2005</c:v>
                </c:pt>
                <c:pt idx="1">
                  <c:v>2006</c:v>
                </c:pt>
                <c:pt idx="2">
                  <c:v>2007</c:v>
                </c:pt>
                <c:pt idx="3">
                  <c:v>2008</c:v>
                </c:pt>
                <c:pt idx="4">
                  <c:v>2009</c:v>
                </c:pt>
                <c:pt idx="5">
                  <c:v>2010</c:v>
                </c:pt>
                <c:pt idx="6">
                  <c:v>2011</c:v>
                </c:pt>
              </c:numCache>
            </c:numRef>
          </c:cat>
          <c:val>
            <c:numRef>
              <c:f>Sheet1!$B$5:$H$5</c:f>
              <c:numCache>
                <c:formatCode>0.0</c:formatCode>
                <c:ptCount val="7"/>
                <c:pt idx="0">
                  <c:v>57.3</c:v>
                </c:pt>
                <c:pt idx="1">
                  <c:v>60.9</c:v>
                </c:pt>
                <c:pt idx="2">
                  <c:v>61</c:v>
                </c:pt>
                <c:pt idx="3">
                  <c:v>64.900000000000006</c:v>
                </c:pt>
                <c:pt idx="4">
                  <c:v>64.3</c:v>
                </c:pt>
                <c:pt idx="5">
                  <c:v>65.7</c:v>
                </c:pt>
                <c:pt idx="6">
                  <c:v>68.8</c:v>
                </c:pt>
              </c:numCache>
            </c:numRef>
          </c:val>
          <c:smooth val="0"/>
        </c:ser>
        <c:dLbls>
          <c:showLegendKey val="0"/>
          <c:showVal val="0"/>
          <c:showCatName val="0"/>
          <c:showSerName val="0"/>
          <c:showPercent val="0"/>
          <c:showBubbleSize val="0"/>
        </c:dLbls>
        <c:marker val="1"/>
        <c:smooth val="0"/>
        <c:axId val="211163392"/>
        <c:axId val="211169664"/>
      </c:lineChart>
      <c:catAx>
        <c:axId val="211163392"/>
        <c:scaling>
          <c:orientation val="minMax"/>
        </c:scaling>
        <c:delete val="0"/>
        <c:axPos val="b"/>
        <c:numFmt formatCode="General" sourceLinked="1"/>
        <c:majorTickMark val="out"/>
        <c:minorTickMark val="none"/>
        <c:tickLblPos val="nextTo"/>
        <c:txPr>
          <a:bodyPr rot="0"/>
          <a:lstStyle/>
          <a:p>
            <a:pPr>
              <a:defRPr sz="1600" b="0" baseline="0">
                <a:latin typeface="Calibri" panose="020F0502020204030204" pitchFamily="34" charset="0"/>
              </a:defRPr>
            </a:pPr>
            <a:endParaRPr lang="en-US"/>
          </a:p>
        </c:txPr>
        <c:crossAx val="211169664"/>
        <c:crosses val="autoZero"/>
        <c:auto val="1"/>
        <c:lblAlgn val="ctr"/>
        <c:lblOffset val="100"/>
        <c:noMultiLvlLbl val="0"/>
      </c:catAx>
      <c:valAx>
        <c:axId val="211169664"/>
        <c:scaling>
          <c:orientation val="minMax"/>
          <c:max val="100"/>
          <c:min val="0"/>
        </c:scaling>
        <c:delete val="0"/>
        <c:axPos val="l"/>
        <c:majorGridlines/>
        <c:title>
          <c:tx>
            <c:rich>
              <a:bodyPr rot="-5400000" vert="horz"/>
              <a:lstStyle/>
              <a:p>
                <a:pPr>
                  <a:defRPr sz="1600" baseline="0">
                    <a:latin typeface="Calibri" panose="020F0502020204030204" pitchFamily="34" charset="0"/>
                  </a:defRPr>
                </a:pPr>
                <a:r>
                  <a:rPr lang="en-US"/>
                  <a:t>Title</a:t>
                </a:r>
              </a:p>
            </c:rich>
          </c:tx>
          <c:layout>
            <c:manualLayout>
              <c:xMode val="edge"/>
              <c:yMode val="edge"/>
              <c:x val="0"/>
              <c:y val="0.37513779527559055"/>
            </c:manualLayout>
          </c:layout>
          <c:overlay val="0"/>
        </c:title>
        <c:numFmt formatCode="0" sourceLinked="0"/>
        <c:majorTickMark val="out"/>
        <c:minorTickMark val="none"/>
        <c:tickLblPos val="nextTo"/>
        <c:txPr>
          <a:bodyPr/>
          <a:lstStyle/>
          <a:p>
            <a:pPr>
              <a:defRPr sz="1600" b="0" baseline="0">
                <a:latin typeface="Calibri" panose="020F0502020204030204" pitchFamily="34" charset="0"/>
              </a:defRPr>
            </a:pPr>
            <a:endParaRPr lang="en-US"/>
          </a:p>
        </c:txPr>
        <c:crossAx val="211163392"/>
        <c:crosses val="autoZero"/>
        <c:crossBetween val="between"/>
        <c:majorUnit val="10"/>
      </c:valAx>
    </c:plotArea>
    <c:legend>
      <c:legendPos val="t"/>
      <c:layout>
        <c:manualLayout>
          <c:xMode val="edge"/>
          <c:yMode val="edge"/>
          <c:x val="3.5977447263536494E-2"/>
          <c:y val="1.1675185338674747E-3"/>
          <c:w val="0.94189583940896282"/>
          <c:h val="0.10453564228384496"/>
        </c:manualLayout>
      </c:layout>
      <c:overlay val="0"/>
      <c:txPr>
        <a:bodyPr/>
        <a:lstStyle/>
        <a:p>
          <a:pPr>
            <a:defRPr sz="1600" b="0" baseline="0">
              <a:latin typeface="Calibri" panose="020F0502020204030204" pitchFamily="34" charset="0"/>
            </a:defRPr>
          </a:pPr>
          <a:endParaRPr lang="en-US"/>
        </a:p>
      </c:txPr>
    </c:legend>
    <c:plotVisOnly val="1"/>
    <c:dispBlanksAs val="gap"/>
    <c:showDLblsOverMax val="0"/>
  </c:chart>
  <c:spPr>
    <a:ln>
      <a:noFill/>
    </a:ln>
  </c:spPr>
  <c:externalData r:id="rId2">
    <c:autoUpdate val="0"/>
  </c:externalData>
  <c:userShapes r:id="rId3"/>
</c:chartSpace>
</file>

<file path=ppt/charts/chart4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10154211626324487"/>
          <c:y val="0.11285941453264288"/>
          <c:w val="0.892708272577039"/>
          <c:h val="0.68285578885972587"/>
        </c:manualLayout>
      </c:layout>
      <c:barChart>
        <c:barDir val="col"/>
        <c:grouping val="clustered"/>
        <c:varyColors val="0"/>
        <c:ser>
          <c:idx val="0"/>
          <c:order val="0"/>
          <c:tx>
            <c:strRef>
              <c:f>Sheet1!$B$1</c:f>
              <c:strCache>
                <c:ptCount val="1"/>
                <c:pt idx="0">
                  <c:v>Column1</c:v>
                </c:pt>
              </c:strCache>
            </c:strRef>
          </c:tx>
          <c:spPr>
            <a:solidFill>
              <a:srgbClr val="0072C6"/>
            </a:solidFill>
          </c:spPr>
          <c:invertIfNegative val="0"/>
          <c:dPt>
            <c:idx val="0"/>
            <c:invertIfNegative val="0"/>
            <c:bubble3D val="0"/>
          </c:dPt>
          <c:dPt>
            <c:idx val="1"/>
            <c:invertIfNegative val="0"/>
            <c:bubble3D val="0"/>
          </c:dPt>
          <c:dPt>
            <c:idx val="2"/>
            <c:invertIfNegative val="0"/>
            <c:bubble3D val="0"/>
          </c:dPt>
          <c:dPt>
            <c:idx val="3"/>
            <c:invertIfNegative val="0"/>
            <c:bubble3D val="0"/>
          </c:dPt>
          <c:cat>
            <c:strRef>
              <c:f>Sheet1!$A$2:$A$16</c:f>
              <c:strCache>
                <c:ptCount val="15"/>
                <c:pt idx="0">
                  <c:v>Total</c:v>
                </c:pt>
                <c:pt idx="2">
                  <c:v>&lt;65</c:v>
                </c:pt>
                <c:pt idx="3">
                  <c:v>65-74</c:v>
                </c:pt>
                <c:pt idx="4">
                  <c:v>75-84</c:v>
                </c:pt>
                <c:pt idx="5">
                  <c:v>85+</c:v>
                </c:pt>
                <c:pt idx="7">
                  <c:v>Male</c:v>
                </c:pt>
                <c:pt idx="8">
                  <c:v>Female</c:v>
                </c:pt>
                <c:pt idx="9">
                  <c:v> </c:v>
                </c:pt>
                <c:pt idx="10">
                  <c:v>White</c:v>
                </c:pt>
                <c:pt idx="11">
                  <c:v>Black</c:v>
                </c:pt>
                <c:pt idx="12">
                  <c:v>Asian</c:v>
                </c:pt>
                <c:pt idx="13">
                  <c:v>AI/AN</c:v>
                </c:pt>
                <c:pt idx="14">
                  <c:v>Hispanic</c:v>
                </c:pt>
              </c:strCache>
            </c:strRef>
          </c:cat>
          <c:val>
            <c:numRef>
              <c:f>Sheet1!$B$2:$B$16</c:f>
              <c:numCache>
                <c:formatCode>General</c:formatCode>
                <c:ptCount val="15"/>
                <c:pt idx="0">
                  <c:v>89</c:v>
                </c:pt>
                <c:pt idx="2" formatCode="0.0">
                  <c:v>81.771919256000004</c:v>
                </c:pt>
                <c:pt idx="3" formatCode="0.0">
                  <c:v>91.298814520999997</c:v>
                </c:pt>
                <c:pt idx="4" formatCode="0.0">
                  <c:v>92.831233592000004</c:v>
                </c:pt>
                <c:pt idx="5" formatCode="0.0">
                  <c:v>92.518551005999996</c:v>
                </c:pt>
                <c:pt idx="7" formatCode="0.0">
                  <c:v>88.831199999999995</c:v>
                </c:pt>
                <c:pt idx="8" formatCode="0.0">
                  <c:v>89.101500000000001</c:v>
                </c:pt>
                <c:pt idx="10" formatCode="0.0">
                  <c:v>90.011600000000001</c:v>
                </c:pt>
                <c:pt idx="11" formatCode="0.0">
                  <c:v>86.069500000000005</c:v>
                </c:pt>
                <c:pt idx="12" formatCode="0.0">
                  <c:v>85.738200000000006</c:v>
                </c:pt>
                <c:pt idx="13" formatCode="0.0">
                  <c:v>83.532899999999998</c:v>
                </c:pt>
                <c:pt idx="14" formatCode="0.0">
                  <c:v>85.797799999999995</c:v>
                </c:pt>
              </c:numCache>
            </c:numRef>
          </c:val>
        </c:ser>
        <c:dLbls>
          <c:showLegendKey val="0"/>
          <c:showVal val="0"/>
          <c:showCatName val="0"/>
          <c:showSerName val="0"/>
          <c:showPercent val="0"/>
          <c:showBubbleSize val="0"/>
        </c:dLbls>
        <c:gapWidth val="150"/>
        <c:axId val="211227008"/>
        <c:axId val="211228544"/>
      </c:barChart>
      <c:catAx>
        <c:axId val="211227008"/>
        <c:scaling>
          <c:orientation val="minMax"/>
        </c:scaling>
        <c:delete val="0"/>
        <c:axPos val="b"/>
        <c:minorGridlines>
          <c:spPr>
            <a:ln>
              <a:noFill/>
            </a:ln>
          </c:spPr>
        </c:minorGridlines>
        <c:majorTickMark val="out"/>
        <c:minorTickMark val="none"/>
        <c:tickLblPos val="nextTo"/>
        <c:txPr>
          <a:bodyPr rot="-1800000"/>
          <a:lstStyle/>
          <a:p>
            <a:pPr>
              <a:defRPr sz="1600" b="0">
                <a:solidFill>
                  <a:schemeClr val="tx1"/>
                </a:solidFill>
                <a:latin typeface="Calibri" panose="020F0502020204030204" pitchFamily="34" charset="0"/>
              </a:defRPr>
            </a:pPr>
            <a:endParaRPr lang="en-US"/>
          </a:p>
        </c:txPr>
        <c:crossAx val="211228544"/>
        <c:crosses val="autoZero"/>
        <c:auto val="1"/>
        <c:lblAlgn val="ctr"/>
        <c:lblOffset val="100"/>
        <c:noMultiLvlLbl val="0"/>
      </c:catAx>
      <c:valAx>
        <c:axId val="211228544"/>
        <c:scaling>
          <c:orientation val="minMax"/>
          <c:max val="100"/>
          <c:min val="0"/>
        </c:scaling>
        <c:delete val="0"/>
        <c:axPos val="l"/>
        <c:majorGridlines/>
        <c:title>
          <c:tx>
            <c:rich>
              <a:bodyPr rot="-5400000" vert="horz"/>
              <a:lstStyle/>
              <a:p>
                <a:pPr>
                  <a:defRPr sz="1600">
                    <a:latin typeface="Calibri" panose="020F0502020204030204" pitchFamily="34" charset="0"/>
                  </a:defRPr>
                </a:pPr>
                <a:r>
                  <a:rPr lang="en-US" dirty="0" smtClean="0"/>
                  <a:t>Percent</a:t>
                </a:r>
                <a:endParaRPr lang="en-US" dirty="0"/>
              </a:p>
            </c:rich>
          </c:tx>
          <c:layout>
            <c:manualLayout>
              <c:xMode val="edge"/>
              <c:yMode val="edge"/>
              <c:x val="0"/>
              <c:y val="0.3678973461650627"/>
            </c:manualLayout>
          </c:layout>
          <c:overlay val="0"/>
        </c:title>
        <c:numFmt formatCode="0" sourceLinked="0"/>
        <c:majorTickMark val="out"/>
        <c:minorTickMark val="none"/>
        <c:tickLblPos val="nextTo"/>
        <c:txPr>
          <a:bodyPr/>
          <a:lstStyle/>
          <a:p>
            <a:pPr>
              <a:defRPr sz="1600">
                <a:latin typeface="Calibri" panose="020F0502020204030204" pitchFamily="34" charset="0"/>
              </a:defRPr>
            </a:pPr>
            <a:endParaRPr lang="en-US"/>
          </a:p>
        </c:txPr>
        <c:crossAx val="211227008"/>
        <c:crosses val="autoZero"/>
        <c:crossBetween val="between"/>
        <c:majorUnit val="10"/>
      </c:valAx>
    </c:plotArea>
    <c:plotVisOnly val="1"/>
    <c:dispBlanksAs val="gap"/>
    <c:showDLblsOverMax val="0"/>
  </c:chart>
  <c:spPr>
    <a:ln>
      <a:noFill/>
    </a:ln>
  </c:spPr>
  <c:externalData r:id="rId2">
    <c:autoUpdate val="0"/>
  </c:externalData>
  <c:userShapes r:id="rId3"/>
</c:chartSpace>
</file>

<file path=ppt/charts/chart4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9.3826078343980587E-2"/>
          <c:y val="0.11285941453264288"/>
          <c:w val="0.89758432973656066"/>
          <c:h val="0.71814577865266838"/>
        </c:manualLayout>
      </c:layout>
      <c:barChart>
        <c:barDir val="col"/>
        <c:grouping val="clustered"/>
        <c:varyColors val="0"/>
        <c:ser>
          <c:idx val="0"/>
          <c:order val="0"/>
          <c:tx>
            <c:strRef>
              <c:f>Sheet1!$B$1</c:f>
              <c:strCache>
                <c:ptCount val="1"/>
                <c:pt idx="0">
                  <c:v>Column1</c:v>
                </c:pt>
              </c:strCache>
            </c:strRef>
          </c:tx>
          <c:spPr>
            <a:solidFill>
              <a:srgbClr val="0072C6"/>
            </a:solidFill>
          </c:spPr>
          <c:invertIfNegative val="0"/>
          <c:dPt>
            <c:idx val="0"/>
            <c:invertIfNegative val="0"/>
            <c:bubble3D val="0"/>
          </c:dPt>
          <c:dPt>
            <c:idx val="1"/>
            <c:invertIfNegative val="0"/>
            <c:bubble3D val="0"/>
          </c:dPt>
          <c:dPt>
            <c:idx val="2"/>
            <c:invertIfNegative val="0"/>
            <c:bubble3D val="0"/>
          </c:dPt>
          <c:dPt>
            <c:idx val="3"/>
            <c:invertIfNegative val="0"/>
            <c:bubble3D val="0"/>
          </c:dPt>
          <c:cat>
            <c:strRef>
              <c:f>Sheet1!$A$2:$A$16</c:f>
              <c:strCache>
                <c:ptCount val="15"/>
                <c:pt idx="0">
                  <c:v>Total</c:v>
                </c:pt>
                <c:pt idx="2">
                  <c:v>&lt;65</c:v>
                </c:pt>
                <c:pt idx="3">
                  <c:v>65-74</c:v>
                </c:pt>
                <c:pt idx="4">
                  <c:v>75-84</c:v>
                </c:pt>
                <c:pt idx="5">
                  <c:v>85+</c:v>
                </c:pt>
                <c:pt idx="7">
                  <c:v>Male</c:v>
                </c:pt>
                <c:pt idx="8">
                  <c:v>Female</c:v>
                </c:pt>
                <c:pt idx="9">
                  <c:v> </c:v>
                </c:pt>
                <c:pt idx="10">
                  <c:v>White</c:v>
                </c:pt>
                <c:pt idx="11">
                  <c:v>Black</c:v>
                </c:pt>
                <c:pt idx="12">
                  <c:v>Asian</c:v>
                </c:pt>
                <c:pt idx="13">
                  <c:v>AI/AN</c:v>
                </c:pt>
                <c:pt idx="14">
                  <c:v>Hispanic</c:v>
                </c:pt>
              </c:strCache>
            </c:strRef>
          </c:cat>
          <c:val>
            <c:numRef>
              <c:f>Sheet1!$B$2:$B$16</c:f>
              <c:numCache>
                <c:formatCode>General</c:formatCode>
                <c:ptCount val="15"/>
                <c:pt idx="0" formatCode="0.0">
                  <c:v>87.1935</c:v>
                </c:pt>
                <c:pt idx="2" formatCode="0.0">
                  <c:v>83.672899999999998</c:v>
                </c:pt>
                <c:pt idx="3" formatCode="0.0">
                  <c:v>91.377600000000001</c:v>
                </c:pt>
                <c:pt idx="4" formatCode="0.0">
                  <c:v>92.197599999999994</c:v>
                </c:pt>
                <c:pt idx="5" formatCode="0.0">
                  <c:v>91.9803</c:v>
                </c:pt>
                <c:pt idx="7" formatCode="0.0">
                  <c:v>87.969499999999996</c:v>
                </c:pt>
                <c:pt idx="8" formatCode="0.0">
                  <c:v>86.669799999999995</c:v>
                </c:pt>
                <c:pt idx="10" formatCode="0.0">
                  <c:v>88.5762</c:v>
                </c:pt>
                <c:pt idx="11" formatCode="0.0">
                  <c:v>84.921800000000005</c:v>
                </c:pt>
                <c:pt idx="12" formatCode="0.0">
                  <c:v>83.266499999999994</c:v>
                </c:pt>
                <c:pt idx="13" formatCode="0.0">
                  <c:v>76.265699999999995</c:v>
                </c:pt>
                <c:pt idx="14" formatCode="0.0">
                  <c:v>82.207400000000007</c:v>
                </c:pt>
              </c:numCache>
            </c:numRef>
          </c:val>
        </c:ser>
        <c:dLbls>
          <c:showLegendKey val="0"/>
          <c:showVal val="0"/>
          <c:showCatName val="0"/>
          <c:showSerName val="0"/>
          <c:showPercent val="0"/>
          <c:showBubbleSize val="0"/>
        </c:dLbls>
        <c:gapWidth val="150"/>
        <c:axId val="226181888"/>
        <c:axId val="226183424"/>
      </c:barChart>
      <c:catAx>
        <c:axId val="226181888"/>
        <c:scaling>
          <c:orientation val="minMax"/>
        </c:scaling>
        <c:delete val="0"/>
        <c:axPos val="b"/>
        <c:minorGridlines>
          <c:spPr>
            <a:ln>
              <a:noFill/>
            </a:ln>
          </c:spPr>
        </c:minorGridlines>
        <c:majorTickMark val="out"/>
        <c:minorTickMark val="none"/>
        <c:tickLblPos val="nextTo"/>
        <c:txPr>
          <a:bodyPr rot="-1560000"/>
          <a:lstStyle/>
          <a:p>
            <a:pPr>
              <a:defRPr sz="1600" b="0">
                <a:solidFill>
                  <a:schemeClr val="tx1"/>
                </a:solidFill>
                <a:latin typeface="Calibri" panose="020F0502020204030204" pitchFamily="34" charset="0"/>
              </a:defRPr>
            </a:pPr>
            <a:endParaRPr lang="en-US"/>
          </a:p>
        </c:txPr>
        <c:crossAx val="226183424"/>
        <c:crosses val="autoZero"/>
        <c:auto val="1"/>
        <c:lblAlgn val="ctr"/>
        <c:lblOffset val="100"/>
        <c:noMultiLvlLbl val="0"/>
      </c:catAx>
      <c:valAx>
        <c:axId val="226183424"/>
        <c:scaling>
          <c:orientation val="minMax"/>
          <c:max val="100"/>
          <c:min val="0"/>
        </c:scaling>
        <c:delete val="0"/>
        <c:axPos val="l"/>
        <c:majorGridlines/>
        <c:title>
          <c:tx>
            <c:rich>
              <a:bodyPr rot="-5400000" vert="horz"/>
              <a:lstStyle/>
              <a:p>
                <a:pPr>
                  <a:defRPr sz="1600">
                    <a:latin typeface="Calibri" panose="020F0502020204030204" pitchFamily="34" charset="0"/>
                  </a:defRPr>
                </a:pPr>
                <a:r>
                  <a:rPr lang="en-US" dirty="0" smtClean="0"/>
                  <a:t>Percent</a:t>
                </a:r>
                <a:endParaRPr lang="en-US" dirty="0"/>
              </a:p>
            </c:rich>
          </c:tx>
          <c:layout>
            <c:manualLayout>
              <c:xMode val="edge"/>
              <c:yMode val="edge"/>
              <c:x val="0"/>
              <c:y val="0.37561341764097672"/>
            </c:manualLayout>
          </c:layout>
          <c:overlay val="0"/>
        </c:title>
        <c:numFmt formatCode="0" sourceLinked="0"/>
        <c:majorTickMark val="out"/>
        <c:minorTickMark val="none"/>
        <c:tickLblPos val="nextTo"/>
        <c:txPr>
          <a:bodyPr/>
          <a:lstStyle/>
          <a:p>
            <a:pPr>
              <a:defRPr sz="1600">
                <a:latin typeface="Calibri" panose="020F0502020204030204" pitchFamily="34" charset="0"/>
              </a:defRPr>
            </a:pPr>
            <a:endParaRPr lang="en-US"/>
          </a:p>
        </c:txPr>
        <c:crossAx val="226181888"/>
        <c:crosses val="autoZero"/>
        <c:crossBetween val="between"/>
        <c:majorUnit val="10"/>
      </c:valAx>
    </c:plotArea>
    <c:plotVisOnly val="1"/>
    <c:dispBlanksAs val="gap"/>
    <c:showDLblsOverMax val="0"/>
  </c:chart>
  <c:spPr>
    <a:ln>
      <a:noFill/>
    </a:ln>
  </c:spPr>
  <c:externalData r:id="rId2">
    <c:autoUpdate val="0"/>
  </c:externalData>
  <c:userShapes r:id="rId3"/>
</c:chartSpace>
</file>

<file path=ppt/charts/chart45.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9.3826078343980587E-2"/>
          <c:y val="0.11285941453264288"/>
          <c:w val="0.88832507047730147"/>
          <c:h val="0.66061948222381295"/>
        </c:manualLayout>
      </c:layout>
      <c:barChart>
        <c:barDir val="col"/>
        <c:grouping val="clustered"/>
        <c:varyColors val="0"/>
        <c:ser>
          <c:idx val="0"/>
          <c:order val="0"/>
          <c:tx>
            <c:strRef>
              <c:f>Sheet1!$C$1</c:f>
              <c:strCache>
                <c:ptCount val="1"/>
                <c:pt idx="0">
                  <c:v>2012</c:v>
                </c:pt>
              </c:strCache>
            </c:strRef>
          </c:tx>
          <c:spPr>
            <a:solidFill>
              <a:srgbClr val="0072C6"/>
            </a:solidFill>
          </c:spPr>
          <c:invertIfNegative val="0"/>
          <c:dPt>
            <c:idx val="0"/>
            <c:invertIfNegative val="0"/>
            <c:bubble3D val="0"/>
          </c:dPt>
          <c:dPt>
            <c:idx val="1"/>
            <c:invertIfNegative val="0"/>
            <c:bubble3D val="0"/>
          </c:dPt>
          <c:dPt>
            <c:idx val="2"/>
            <c:invertIfNegative val="0"/>
            <c:bubble3D val="0"/>
          </c:dPt>
          <c:dPt>
            <c:idx val="3"/>
            <c:invertIfNegative val="0"/>
            <c:bubble3D val="0"/>
          </c:dPt>
          <c:cat>
            <c:strRef>
              <c:f>Sheet1!$A$2:$A$22</c:f>
              <c:strCache>
                <c:ptCount val="21"/>
                <c:pt idx="0">
                  <c:v>Total</c:v>
                </c:pt>
                <c:pt idx="2">
                  <c:v>&lt;65</c:v>
                </c:pt>
                <c:pt idx="3">
                  <c:v>65-74</c:v>
                </c:pt>
                <c:pt idx="4">
                  <c:v>75-84</c:v>
                </c:pt>
                <c:pt idx="5">
                  <c:v>85+</c:v>
                </c:pt>
                <c:pt idx="7">
                  <c:v>Male</c:v>
                </c:pt>
                <c:pt idx="8">
                  <c:v>Female</c:v>
                </c:pt>
                <c:pt idx="9">
                  <c:v> </c:v>
                </c:pt>
                <c:pt idx="10">
                  <c:v>White</c:v>
                </c:pt>
                <c:pt idx="11">
                  <c:v>Black</c:v>
                </c:pt>
                <c:pt idx="12">
                  <c:v>Asian</c:v>
                </c:pt>
                <c:pt idx="13">
                  <c:v>NHOPI</c:v>
                </c:pt>
                <c:pt idx="14">
                  <c:v>AI/AN</c:v>
                </c:pt>
                <c:pt idx="15">
                  <c:v>&gt;1 Race</c:v>
                </c:pt>
                <c:pt idx="16">
                  <c:v> </c:v>
                </c:pt>
                <c:pt idx="17">
                  <c:v>0 CC</c:v>
                </c:pt>
                <c:pt idx="18">
                  <c:v>1 CC</c:v>
                </c:pt>
                <c:pt idx="19">
                  <c:v>2-3 CC</c:v>
                </c:pt>
                <c:pt idx="20">
                  <c:v>4+ CC</c:v>
                </c:pt>
              </c:strCache>
            </c:strRef>
          </c:cat>
          <c:val>
            <c:numRef>
              <c:f>Sheet1!$C$2:$C$22</c:f>
              <c:numCache>
                <c:formatCode>General</c:formatCode>
                <c:ptCount val="21"/>
                <c:pt idx="0" formatCode="0.0">
                  <c:v>93.61</c:v>
                </c:pt>
                <c:pt idx="2" formatCode="0.0">
                  <c:v>89.88</c:v>
                </c:pt>
                <c:pt idx="3" formatCode="0.0">
                  <c:v>92.45</c:v>
                </c:pt>
                <c:pt idx="4" formatCode="0.0">
                  <c:v>93.81</c:v>
                </c:pt>
                <c:pt idx="5" formatCode="0.0">
                  <c:v>95.02</c:v>
                </c:pt>
                <c:pt idx="7" formatCode="0.0">
                  <c:v>92.46</c:v>
                </c:pt>
                <c:pt idx="8" formatCode="0.0">
                  <c:v>94.17</c:v>
                </c:pt>
                <c:pt idx="10" formatCode="0.0">
                  <c:v>94.5</c:v>
                </c:pt>
                <c:pt idx="11" formatCode="0.0">
                  <c:v>90.23</c:v>
                </c:pt>
                <c:pt idx="12" formatCode="0.0">
                  <c:v>93.88</c:v>
                </c:pt>
                <c:pt idx="13" formatCode="0.0">
                  <c:v>92.41</c:v>
                </c:pt>
                <c:pt idx="14" formatCode="0.0">
                  <c:v>91.91</c:v>
                </c:pt>
                <c:pt idx="15" formatCode="0.0">
                  <c:v>91.24</c:v>
                </c:pt>
                <c:pt idx="17" formatCode="0.0">
                  <c:v>91.51</c:v>
                </c:pt>
                <c:pt idx="18" formatCode="0.0">
                  <c:v>92.38</c:v>
                </c:pt>
                <c:pt idx="19" formatCode="0.0">
                  <c:v>93.65</c:v>
                </c:pt>
                <c:pt idx="20" formatCode="0.0">
                  <c:v>94.71</c:v>
                </c:pt>
              </c:numCache>
            </c:numRef>
          </c:val>
        </c:ser>
        <c:dLbls>
          <c:showLegendKey val="0"/>
          <c:showVal val="0"/>
          <c:showCatName val="0"/>
          <c:showSerName val="0"/>
          <c:showPercent val="0"/>
          <c:showBubbleSize val="0"/>
        </c:dLbls>
        <c:gapWidth val="150"/>
        <c:axId val="211318272"/>
        <c:axId val="211319808"/>
      </c:barChart>
      <c:catAx>
        <c:axId val="211318272"/>
        <c:scaling>
          <c:orientation val="minMax"/>
        </c:scaling>
        <c:delete val="0"/>
        <c:axPos val="b"/>
        <c:minorGridlines>
          <c:spPr>
            <a:ln>
              <a:noFill/>
            </a:ln>
          </c:spPr>
        </c:minorGridlines>
        <c:majorTickMark val="out"/>
        <c:minorTickMark val="none"/>
        <c:tickLblPos val="nextTo"/>
        <c:txPr>
          <a:bodyPr rot="-2460000"/>
          <a:lstStyle/>
          <a:p>
            <a:pPr>
              <a:defRPr sz="1600" b="0">
                <a:solidFill>
                  <a:schemeClr val="tx1"/>
                </a:solidFill>
                <a:latin typeface="Calibri" panose="020F0502020204030204" pitchFamily="34" charset="0"/>
              </a:defRPr>
            </a:pPr>
            <a:endParaRPr lang="en-US"/>
          </a:p>
        </c:txPr>
        <c:crossAx val="211319808"/>
        <c:crosses val="autoZero"/>
        <c:auto val="1"/>
        <c:lblAlgn val="ctr"/>
        <c:lblOffset val="100"/>
        <c:noMultiLvlLbl val="0"/>
      </c:catAx>
      <c:valAx>
        <c:axId val="211319808"/>
        <c:scaling>
          <c:orientation val="minMax"/>
          <c:max val="100"/>
          <c:min val="0"/>
        </c:scaling>
        <c:delete val="0"/>
        <c:axPos val="l"/>
        <c:majorGridlines/>
        <c:title>
          <c:tx>
            <c:rich>
              <a:bodyPr rot="-5400000" vert="horz"/>
              <a:lstStyle/>
              <a:p>
                <a:pPr>
                  <a:defRPr sz="1600">
                    <a:latin typeface="Calibri" panose="020F0502020204030204" pitchFamily="34" charset="0"/>
                  </a:defRPr>
                </a:pPr>
                <a:r>
                  <a:rPr lang="en-US" dirty="0" smtClean="0"/>
                  <a:t>Percent</a:t>
                </a:r>
                <a:endParaRPr lang="en-US" dirty="0"/>
              </a:p>
            </c:rich>
          </c:tx>
          <c:layout>
            <c:manualLayout>
              <c:xMode val="edge"/>
              <c:yMode val="edge"/>
              <c:x val="0"/>
              <c:y val="0.35667402370158274"/>
            </c:manualLayout>
          </c:layout>
          <c:overlay val="0"/>
        </c:title>
        <c:numFmt formatCode="0" sourceLinked="0"/>
        <c:majorTickMark val="out"/>
        <c:minorTickMark val="none"/>
        <c:tickLblPos val="nextTo"/>
        <c:txPr>
          <a:bodyPr/>
          <a:lstStyle/>
          <a:p>
            <a:pPr>
              <a:defRPr sz="1600">
                <a:latin typeface="Calibri" panose="020F0502020204030204" pitchFamily="34" charset="0"/>
              </a:defRPr>
            </a:pPr>
            <a:endParaRPr lang="en-US"/>
          </a:p>
        </c:txPr>
        <c:crossAx val="211318272"/>
        <c:crosses val="autoZero"/>
        <c:crossBetween val="between"/>
        <c:majorUnit val="10"/>
      </c:valAx>
    </c:plotArea>
    <c:plotVisOnly val="1"/>
    <c:dispBlanksAs val="gap"/>
    <c:showDLblsOverMax val="0"/>
  </c:chart>
  <c:spPr>
    <a:ln>
      <a:noFill/>
    </a:ln>
  </c:spPr>
  <c:externalData r:id="rId2">
    <c:autoUpdate val="0"/>
  </c:externalData>
  <c:userShapes r:id="rId3"/>
</c:chartSpace>
</file>

<file path=ppt/charts/chart46.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9.3826078343980587E-2"/>
          <c:y val="0.11285941453264288"/>
          <c:w val="0.8897325507922621"/>
          <c:h val="0.67640231050664124"/>
        </c:manualLayout>
      </c:layout>
      <c:barChart>
        <c:barDir val="col"/>
        <c:grouping val="clustered"/>
        <c:varyColors val="0"/>
        <c:ser>
          <c:idx val="0"/>
          <c:order val="0"/>
          <c:tx>
            <c:strRef>
              <c:f>Sheet1!$C$1</c:f>
              <c:strCache>
                <c:ptCount val="1"/>
                <c:pt idx="0">
                  <c:v>2012</c:v>
                </c:pt>
              </c:strCache>
            </c:strRef>
          </c:tx>
          <c:spPr>
            <a:solidFill>
              <a:srgbClr val="0072C6"/>
            </a:solidFill>
          </c:spPr>
          <c:invertIfNegative val="0"/>
          <c:dPt>
            <c:idx val="0"/>
            <c:invertIfNegative val="0"/>
            <c:bubble3D val="0"/>
          </c:dPt>
          <c:dPt>
            <c:idx val="1"/>
            <c:invertIfNegative val="0"/>
            <c:bubble3D val="0"/>
          </c:dPt>
          <c:dPt>
            <c:idx val="2"/>
            <c:invertIfNegative val="0"/>
            <c:bubble3D val="0"/>
          </c:dPt>
          <c:dPt>
            <c:idx val="3"/>
            <c:invertIfNegative val="0"/>
            <c:bubble3D val="0"/>
          </c:dPt>
          <c:cat>
            <c:strRef>
              <c:f>Sheet1!$A$2:$A$22</c:f>
              <c:strCache>
                <c:ptCount val="21"/>
                <c:pt idx="0">
                  <c:v>Total</c:v>
                </c:pt>
                <c:pt idx="2">
                  <c:v>&lt;65</c:v>
                </c:pt>
                <c:pt idx="3">
                  <c:v>65-74</c:v>
                </c:pt>
                <c:pt idx="4">
                  <c:v>75-84</c:v>
                </c:pt>
                <c:pt idx="5">
                  <c:v>85+</c:v>
                </c:pt>
                <c:pt idx="7">
                  <c:v>Male</c:v>
                </c:pt>
                <c:pt idx="8">
                  <c:v>Female</c:v>
                </c:pt>
                <c:pt idx="9">
                  <c:v> </c:v>
                </c:pt>
                <c:pt idx="10">
                  <c:v>White</c:v>
                </c:pt>
                <c:pt idx="11">
                  <c:v>Black</c:v>
                </c:pt>
                <c:pt idx="12">
                  <c:v>Asian</c:v>
                </c:pt>
                <c:pt idx="13">
                  <c:v>NHOPI</c:v>
                </c:pt>
                <c:pt idx="14">
                  <c:v>AI/AN</c:v>
                </c:pt>
                <c:pt idx="15">
                  <c:v>&gt;1 Race</c:v>
                </c:pt>
                <c:pt idx="16">
                  <c:v> </c:v>
                </c:pt>
                <c:pt idx="17">
                  <c:v>0 CC</c:v>
                </c:pt>
                <c:pt idx="18">
                  <c:v>1 CC</c:v>
                </c:pt>
                <c:pt idx="19">
                  <c:v>2-3 CC</c:v>
                </c:pt>
                <c:pt idx="20">
                  <c:v>4+ CC</c:v>
                </c:pt>
              </c:strCache>
            </c:strRef>
          </c:cat>
          <c:val>
            <c:numRef>
              <c:f>Sheet1!$C$2:$C$22</c:f>
              <c:numCache>
                <c:formatCode>General</c:formatCode>
                <c:ptCount val="21"/>
                <c:pt idx="0" formatCode="0.0">
                  <c:v>90.38</c:v>
                </c:pt>
                <c:pt idx="2" formatCode="0.0">
                  <c:v>88.62</c:v>
                </c:pt>
                <c:pt idx="3" formatCode="0.0">
                  <c:v>89.33</c:v>
                </c:pt>
                <c:pt idx="4" formatCode="0.0">
                  <c:v>90.29</c:v>
                </c:pt>
                <c:pt idx="5" formatCode="0.0">
                  <c:v>91.3</c:v>
                </c:pt>
                <c:pt idx="7" formatCode="0.0">
                  <c:v>89.93</c:v>
                </c:pt>
                <c:pt idx="8" formatCode="0.0">
                  <c:v>90.6</c:v>
                </c:pt>
                <c:pt idx="10" formatCode="0.0">
                  <c:v>91.23</c:v>
                </c:pt>
                <c:pt idx="11" formatCode="0.0">
                  <c:v>86.84</c:v>
                </c:pt>
                <c:pt idx="12" formatCode="0.0">
                  <c:v>91.04</c:v>
                </c:pt>
                <c:pt idx="13" formatCode="0.0">
                  <c:v>89.24</c:v>
                </c:pt>
                <c:pt idx="14" formatCode="0.0">
                  <c:v>90.44</c:v>
                </c:pt>
                <c:pt idx="15" formatCode="0.0">
                  <c:v>89.55</c:v>
                </c:pt>
                <c:pt idx="17" formatCode="0.0">
                  <c:v>89.4</c:v>
                </c:pt>
                <c:pt idx="18" formatCode="0.0">
                  <c:v>89.81</c:v>
                </c:pt>
                <c:pt idx="19" formatCode="0.0">
                  <c:v>90.5</c:v>
                </c:pt>
                <c:pt idx="20" formatCode="0.0">
                  <c:v>90.77</c:v>
                </c:pt>
              </c:numCache>
            </c:numRef>
          </c:val>
        </c:ser>
        <c:dLbls>
          <c:showLegendKey val="0"/>
          <c:showVal val="0"/>
          <c:showCatName val="0"/>
          <c:showSerName val="0"/>
          <c:showPercent val="0"/>
          <c:showBubbleSize val="0"/>
        </c:dLbls>
        <c:gapWidth val="150"/>
        <c:axId val="226294016"/>
        <c:axId val="226496512"/>
      </c:barChart>
      <c:catAx>
        <c:axId val="226294016"/>
        <c:scaling>
          <c:orientation val="minMax"/>
        </c:scaling>
        <c:delete val="0"/>
        <c:axPos val="b"/>
        <c:minorGridlines>
          <c:spPr>
            <a:ln>
              <a:noFill/>
            </a:ln>
          </c:spPr>
        </c:minorGridlines>
        <c:majorTickMark val="out"/>
        <c:minorTickMark val="none"/>
        <c:tickLblPos val="nextTo"/>
        <c:txPr>
          <a:bodyPr rot="-2460000"/>
          <a:lstStyle/>
          <a:p>
            <a:pPr>
              <a:defRPr sz="1600" b="0">
                <a:solidFill>
                  <a:schemeClr val="tx1"/>
                </a:solidFill>
                <a:latin typeface="Calibri" panose="020F0502020204030204" pitchFamily="34" charset="0"/>
              </a:defRPr>
            </a:pPr>
            <a:endParaRPr lang="en-US"/>
          </a:p>
        </c:txPr>
        <c:crossAx val="226496512"/>
        <c:crosses val="autoZero"/>
        <c:auto val="1"/>
        <c:lblAlgn val="ctr"/>
        <c:lblOffset val="100"/>
        <c:noMultiLvlLbl val="0"/>
      </c:catAx>
      <c:valAx>
        <c:axId val="226496512"/>
        <c:scaling>
          <c:orientation val="minMax"/>
          <c:max val="100"/>
          <c:min val="0"/>
        </c:scaling>
        <c:delete val="0"/>
        <c:axPos val="l"/>
        <c:majorGridlines/>
        <c:title>
          <c:tx>
            <c:rich>
              <a:bodyPr rot="-5400000" vert="horz"/>
              <a:lstStyle/>
              <a:p>
                <a:pPr>
                  <a:defRPr sz="1600">
                    <a:latin typeface="Calibri" panose="020F0502020204030204" pitchFamily="34" charset="0"/>
                  </a:defRPr>
                </a:pPr>
                <a:r>
                  <a:rPr lang="en-US" dirty="0" smtClean="0"/>
                  <a:t>Percent</a:t>
                </a:r>
                <a:endParaRPr lang="en-US" dirty="0"/>
              </a:p>
            </c:rich>
          </c:tx>
          <c:layout>
            <c:manualLayout>
              <c:xMode val="edge"/>
              <c:yMode val="edge"/>
              <c:x val="0"/>
              <c:y val="0.35667402370158274"/>
            </c:manualLayout>
          </c:layout>
          <c:overlay val="0"/>
        </c:title>
        <c:numFmt formatCode="0" sourceLinked="0"/>
        <c:majorTickMark val="out"/>
        <c:minorTickMark val="none"/>
        <c:tickLblPos val="nextTo"/>
        <c:txPr>
          <a:bodyPr/>
          <a:lstStyle/>
          <a:p>
            <a:pPr>
              <a:defRPr sz="1600">
                <a:latin typeface="Calibri" panose="020F0502020204030204" pitchFamily="34" charset="0"/>
              </a:defRPr>
            </a:pPr>
            <a:endParaRPr lang="en-US"/>
          </a:p>
        </c:txPr>
        <c:crossAx val="226294016"/>
        <c:crosses val="autoZero"/>
        <c:crossBetween val="between"/>
        <c:majorUnit val="10"/>
      </c:valAx>
    </c:plotArea>
    <c:plotVisOnly val="1"/>
    <c:dispBlanksAs val="gap"/>
    <c:showDLblsOverMax val="0"/>
  </c:chart>
  <c:spPr>
    <a:ln>
      <a:noFill/>
    </a:ln>
  </c:spPr>
  <c:externalData r:id="rId2">
    <c:autoUpdate val="0"/>
  </c:externalData>
  <c:userShapes r:id="rId3"/>
</c:chartSpace>
</file>

<file path=ppt/charts/chart47.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0.18453509283561778"/>
          <c:y val="0.14344155134017339"/>
          <c:w val="0.78415038397978043"/>
          <c:h val="0.75811535631909643"/>
        </c:manualLayout>
      </c:layout>
      <c:lineChart>
        <c:grouping val="standard"/>
        <c:varyColors val="0"/>
        <c:ser>
          <c:idx val="3"/>
          <c:order val="0"/>
          <c:tx>
            <c:strRef>
              <c:f>Sheet1!$A$2</c:f>
              <c:strCache>
                <c:ptCount val="1"/>
                <c:pt idx="0">
                  <c:v>Total</c:v>
                </c:pt>
              </c:strCache>
            </c:strRef>
          </c:tx>
          <c:spPr>
            <a:ln w="25400">
              <a:solidFill>
                <a:sysClr val="windowText" lastClr="000000"/>
              </a:solidFill>
            </a:ln>
          </c:spPr>
          <c:marker>
            <c:symbol val="circle"/>
            <c:size val="7"/>
            <c:spPr>
              <a:solidFill>
                <a:sysClr val="windowText" lastClr="000000"/>
              </a:solidFill>
              <a:ln>
                <a:noFill/>
              </a:ln>
            </c:spPr>
          </c:marker>
          <c:cat>
            <c:strRef>
              <c:f>Sheet1!$B$1:$D$1</c:f>
              <c:strCache>
                <c:ptCount val="3"/>
                <c:pt idx="0">
                  <c:v>2010</c:v>
                </c:pt>
                <c:pt idx="1">
                  <c:v>2011</c:v>
                </c:pt>
                <c:pt idx="2">
                  <c:v>2012</c:v>
                </c:pt>
              </c:strCache>
            </c:strRef>
          </c:cat>
          <c:val>
            <c:numRef>
              <c:f>Sheet1!$B$2:$D$2</c:f>
              <c:numCache>
                <c:formatCode>General</c:formatCode>
                <c:ptCount val="3"/>
                <c:pt idx="0">
                  <c:v>54.4</c:v>
                </c:pt>
                <c:pt idx="1">
                  <c:v>57</c:v>
                </c:pt>
                <c:pt idx="2">
                  <c:v>59.7</c:v>
                </c:pt>
              </c:numCache>
            </c:numRef>
          </c:val>
          <c:smooth val="0"/>
        </c:ser>
        <c:ser>
          <c:idx val="0"/>
          <c:order val="1"/>
          <c:tx>
            <c:strRef>
              <c:f>Sheet1!$A$3</c:f>
              <c:strCache>
                <c:ptCount val="1"/>
                <c:pt idx="0">
                  <c:v>0-64</c:v>
                </c:pt>
              </c:strCache>
            </c:strRef>
          </c:tx>
          <c:spPr>
            <a:ln w="25400">
              <a:solidFill>
                <a:srgbClr val="0072C6"/>
              </a:solidFill>
            </a:ln>
          </c:spPr>
          <c:marker>
            <c:symbol val="square"/>
            <c:size val="7"/>
            <c:spPr>
              <a:solidFill>
                <a:srgbClr val="0072C6"/>
              </a:solidFill>
              <a:ln>
                <a:noFill/>
              </a:ln>
            </c:spPr>
          </c:marker>
          <c:cat>
            <c:strRef>
              <c:f>Sheet1!$B$1:$D$1</c:f>
              <c:strCache>
                <c:ptCount val="3"/>
                <c:pt idx="0">
                  <c:v>2010</c:v>
                </c:pt>
                <c:pt idx="1">
                  <c:v>2011</c:v>
                </c:pt>
                <c:pt idx="2">
                  <c:v>2012</c:v>
                </c:pt>
              </c:strCache>
            </c:strRef>
          </c:cat>
          <c:val>
            <c:numRef>
              <c:f>Sheet1!$B$3:$D$3</c:f>
              <c:numCache>
                <c:formatCode>General</c:formatCode>
                <c:ptCount val="3"/>
                <c:pt idx="0">
                  <c:v>55</c:v>
                </c:pt>
                <c:pt idx="1">
                  <c:v>57.3</c:v>
                </c:pt>
                <c:pt idx="2">
                  <c:v>59.8</c:v>
                </c:pt>
              </c:numCache>
            </c:numRef>
          </c:val>
          <c:smooth val="0"/>
        </c:ser>
        <c:ser>
          <c:idx val="2"/>
          <c:order val="2"/>
          <c:tx>
            <c:strRef>
              <c:f>Sheet1!$A$4</c:f>
              <c:strCache>
                <c:ptCount val="1"/>
                <c:pt idx="0">
                  <c:v>65-74</c:v>
                </c:pt>
              </c:strCache>
            </c:strRef>
          </c:tx>
          <c:spPr>
            <a:ln w="25400">
              <a:solidFill>
                <a:srgbClr val="AABA0A"/>
              </a:solidFill>
            </a:ln>
          </c:spPr>
          <c:marker>
            <c:symbol val="triangle"/>
            <c:size val="9"/>
            <c:spPr>
              <a:solidFill>
                <a:srgbClr val="AABA0A"/>
              </a:solidFill>
              <a:ln>
                <a:noFill/>
              </a:ln>
            </c:spPr>
          </c:marker>
          <c:cat>
            <c:strRef>
              <c:f>Sheet1!$B$1:$D$1</c:f>
              <c:strCache>
                <c:ptCount val="3"/>
                <c:pt idx="0">
                  <c:v>2010</c:v>
                </c:pt>
                <c:pt idx="1">
                  <c:v>2011</c:v>
                </c:pt>
                <c:pt idx="2">
                  <c:v>2012</c:v>
                </c:pt>
              </c:strCache>
            </c:strRef>
          </c:cat>
          <c:val>
            <c:numRef>
              <c:f>Sheet1!$B$4:$D$4</c:f>
              <c:numCache>
                <c:formatCode>General</c:formatCode>
                <c:ptCount val="3"/>
                <c:pt idx="0">
                  <c:v>62</c:v>
                </c:pt>
                <c:pt idx="1">
                  <c:v>64.099999999999994</c:v>
                </c:pt>
                <c:pt idx="2">
                  <c:v>66.7</c:v>
                </c:pt>
              </c:numCache>
            </c:numRef>
          </c:val>
          <c:smooth val="0"/>
        </c:ser>
        <c:ser>
          <c:idx val="1"/>
          <c:order val="3"/>
          <c:tx>
            <c:strRef>
              <c:f>Sheet1!$A$5</c:f>
              <c:strCache>
                <c:ptCount val="1"/>
                <c:pt idx="0">
                  <c:v>75-84</c:v>
                </c:pt>
              </c:strCache>
            </c:strRef>
          </c:tx>
          <c:spPr>
            <a:ln w="34925">
              <a:solidFill>
                <a:srgbClr val="7BA8DF"/>
              </a:solidFill>
            </a:ln>
          </c:spPr>
          <c:marker>
            <c:symbol val="diamond"/>
            <c:size val="9"/>
            <c:spPr>
              <a:solidFill>
                <a:srgbClr val="7BA8DF"/>
              </a:solidFill>
              <a:ln>
                <a:noFill/>
              </a:ln>
            </c:spPr>
          </c:marker>
          <c:cat>
            <c:strRef>
              <c:f>Sheet1!$B$1:$D$1</c:f>
              <c:strCache>
                <c:ptCount val="3"/>
                <c:pt idx="0">
                  <c:v>2010</c:v>
                </c:pt>
                <c:pt idx="1">
                  <c:v>2011</c:v>
                </c:pt>
                <c:pt idx="2">
                  <c:v>2012</c:v>
                </c:pt>
              </c:strCache>
            </c:strRef>
          </c:cat>
          <c:val>
            <c:numRef>
              <c:f>Sheet1!$B$5:$D$5</c:f>
              <c:numCache>
                <c:formatCode>General</c:formatCode>
                <c:ptCount val="3"/>
                <c:pt idx="0">
                  <c:v>55.7</c:v>
                </c:pt>
                <c:pt idx="1">
                  <c:v>58.5</c:v>
                </c:pt>
                <c:pt idx="2">
                  <c:v>60.9</c:v>
                </c:pt>
              </c:numCache>
            </c:numRef>
          </c:val>
          <c:smooth val="0"/>
        </c:ser>
        <c:ser>
          <c:idx val="4"/>
          <c:order val="4"/>
          <c:tx>
            <c:strRef>
              <c:f>Sheet1!$A$6</c:f>
              <c:strCache>
                <c:ptCount val="1"/>
                <c:pt idx="0">
                  <c:v>85+</c:v>
                </c:pt>
              </c:strCache>
            </c:strRef>
          </c:tx>
          <c:spPr>
            <a:ln>
              <a:solidFill>
                <a:sysClr val="window" lastClr="FFFFFF">
                  <a:lumMod val="65000"/>
                </a:sysClr>
              </a:solidFill>
            </a:ln>
          </c:spPr>
          <c:marker>
            <c:symbol val="star"/>
            <c:size val="7"/>
            <c:spPr>
              <a:noFill/>
              <a:ln>
                <a:solidFill>
                  <a:sysClr val="window" lastClr="FFFFFF">
                    <a:lumMod val="65000"/>
                  </a:sysClr>
                </a:solidFill>
              </a:ln>
            </c:spPr>
          </c:marker>
          <c:cat>
            <c:strRef>
              <c:f>Sheet1!$B$1:$D$1</c:f>
              <c:strCache>
                <c:ptCount val="3"/>
                <c:pt idx="0">
                  <c:v>2010</c:v>
                </c:pt>
                <c:pt idx="1">
                  <c:v>2011</c:v>
                </c:pt>
                <c:pt idx="2">
                  <c:v>2012</c:v>
                </c:pt>
              </c:strCache>
            </c:strRef>
          </c:cat>
          <c:val>
            <c:numRef>
              <c:f>Sheet1!$B$6:$D$6</c:f>
              <c:numCache>
                <c:formatCode>General</c:formatCode>
                <c:ptCount val="3"/>
                <c:pt idx="0">
                  <c:v>45.6</c:v>
                </c:pt>
                <c:pt idx="1">
                  <c:v>48.7</c:v>
                </c:pt>
                <c:pt idx="2">
                  <c:v>51.7</c:v>
                </c:pt>
              </c:numCache>
            </c:numRef>
          </c:val>
          <c:smooth val="0"/>
        </c:ser>
        <c:dLbls>
          <c:showLegendKey val="0"/>
          <c:showVal val="0"/>
          <c:showCatName val="0"/>
          <c:showSerName val="0"/>
          <c:showPercent val="0"/>
          <c:showBubbleSize val="0"/>
        </c:dLbls>
        <c:marker val="1"/>
        <c:smooth val="0"/>
        <c:axId val="227456896"/>
        <c:axId val="227459072"/>
      </c:lineChart>
      <c:catAx>
        <c:axId val="227456896"/>
        <c:scaling>
          <c:orientation val="minMax"/>
        </c:scaling>
        <c:delete val="0"/>
        <c:axPos val="b"/>
        <c:numFmt formatCode="General" sourceLinked="1"/>
        <c:majorTickMark val="out"/>
        <c:minorTickMark val="none"/>
        <c:tickLblPos val="nextTo"/>
        <c:txPr>
          <a:bodyPr rot="0"/>
          <a:lstStyle/>
          <a:p>
            <a:pPr>
              <a:defRPr sz="1600" b="0" baseline="0">
                <a:latin typeface="Calibri" panose="020F0502020204030204" pitchFamily="34" charset="0"/>
              </a:defRPr>
            </a:pPr>
            <a:endParaRPr lang="en-US"/>
          </a:p>
        </c:txPr>
        <c:crossAx val="227459072"/>
        <c:crosses val="autoZero"/>
        <c:auto val="1"/>
        <c:lblAlgn val="ctr"/>
        <c:lblOffset val="100"/>
        <c:noMultiLvlLbl val="0"/>
      </c:catAx>
      <c:valAx>
        <c:axId val="227459072"/>
        <c:scaling>
          <c:orientation val="minMax"/>
          <c:max val="100"/>
          <c:min val="0"/>
        </c:scaling>
        <c:delete val="0"/>
        <c:axPos val="l"/>
        <c:majorGridlines/>
        <c:title>
          <c:tx>
            <c:rich>
              <a:bodyPr rot="-5400000" vert="horz"/>
              <a:lstStyle/>
              <a:p>
                <a:pPr>
                  <a:defRPr sz="1600" baseline="0">
                    <a:latin typeface="Calibri" panose="020F0502020204030204" pitchFamily="34" charset="0"/>
                  </a:defRPr>
                </a:pPr>
                <a:r>
                  <a:rPr lang="en-US" dirty="0" smtClean="0"/>
                  <a:t>Percent</a:t>
                </a:r>
                <a:endParaRPr lang="en-US" dirty="0"/>
              </a:p>
            </c:rich>
          </c:tx>
          <c:layout>
            <c:manualLayout>
              <c:xMode val="edge"/>
              <c:yMode val="edge"/>
              <c:x val="0"/>
              <c:y val="0.4287993120178159"/>
            </c:manualLayout>
          </c:layout>
          <c:overlay val="0"/>
        </c:title>
        <c:numFmt formatCode="0" sourceLinked="0"/>
        <c:majorTickMark val="out"/>
        <c:minorTickMark val="none"/>
        <c:tickLblPos val="nextTo"/>
        <c:txPr>
          <a:bodyPr/>
          <a:lstStyle/>
          <a:p>
            <a:pPr>
              <a:defRPr sz="1600" b="0" baseline="0">
                <a:latin typeface="Calibri" panose="020F0502020204030204" pitchFamily="34" charset="0"/>
              </a:defRPr>
            </a:pPr>
            <a:endParaRPr lang="en-US"/>
          </a:p>
        </c:txPr>
        <c:crossAx val="227456896"/>
        <c:crosses val="autoZero"/>
        <c:crossBetween val="between"/>
        <c:majorUnit val="10"/>
      </c:valAx>
    </c:plotArea>
    <c:legend>
      <c:legendPos val="t"/>
      <c:layout>
        <c:manualLayout>
          <c:xMode val="edge"/>
          <c:yMode val="edge"/>
          <c:x val="0.11005152133761058"/>
          <c:y val="1.1675185338674747E-3"/>
          <c:w val="0.77522917274229608"/>
          <c:h val="0.12265158431283046"/>
        </c:manualLayout>
      </c:layout>
      <c:overlay val="0"/>
      <c:txPr>
        <a:bodyPr/>
        <a:lstStyle/>
        <a:p>
          <a:pPr>
            <a:defRPr sz="1600" b="0" baseline="0">
              <a:latin typeface="Calibri" panose="020F0502020204030204" pitchFamily="34" charset="0"/>
            </a:defRPr>
          </a:pPr>
          <a:endParaRPr lang="en-US"/>
        </a:p>
      </c:txPr>
    </c:legend>
    <c:plotVisOnly val="1"/>
    <c:dispBlanksAs val="gap"/>
    <c:showDLblsOverMax val="0"/>
  </c:chart>
  <c:spPr>
    <a:ln>
      <a:noFill/>
    </a:ln>
  </c:spPr>
  <c:externalData r:id="rId2">
    <c:autoUpdate val="0"/>
  </c:externalData>
</c:chartSpace>
</file>

<file path=ppt/charts/chart48.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0.19216365315446679"/>
          <c:y val="0.14295613616479758"/>
          <c:w val="0.77960803248650534"/>
          <c:h val="0.75860077149447225"/>
        </c:manualLayout>
      </c:layout>
      <c:lineChart>
        <c:grouping val="standard"/>
        <c:varyColors val="0"/>
        <c:ser>
          <c:idx val="3"/>
          <c:order val="0"/>
          <c:tx>
            <c:strRef>
              <c:f>Sheet1!$B$1</c:f>
              <c:strCache>
                <c:ptCount val="1"/>
                <c:pt idx="0">
                  <c:v>White</c:v>
                </c:pt>
              </c:strCache>
            </c:strRef>
          </c:tx>
          <c:spPr>
            <a:ln w="25400">
              <a:solidFill>
                <a:sysClr val="windowText" lastClr="000000"/>
              </a:solidFill>
            </a:ln>
          </c:spPr>
          <c:marker>
            <c:symbol val="circle"/>
            <c:size val="7"/>
            <c:spPr>
              <a:solidFill>
                <a:sysClr val="windowText" lastClr="000000"/>
              </a:solidFill>
              <a:ln>
                <a:noFill/>
              </a:ln>
            </c:spPr>
          </c:marker>
          <c:cat>
            <c:numRef>
              <c:f>Sheet1!$A$2:$A$4</c:f>
              <c:numCache>
                <c:formatCode>General</c:formatCode>
                <c:ptCount val="3"/>
                <c:pt idx="0">
                  <c:v>2010</c:v>
                </c:pt>
                <c:pt idx="1">
                  <c:v>2011</c:v>
                </c:pt>
                <c:pt idx="2">
                  <c:v>2012</c:v>
                </c:pt>
              </c:numCache>
            </c:numRef>
          </c:cat>
          <c:val>
            <c:numRef>
              <c:f>Sheet1!$B$2:$B$4</c:f>
              <c:numCache>
                <c:formatCode>General</c:formatCode>
                <c:ptCount val="3"/>
                <c:pt idx="0">
                  <c:v>55.6</c:v>
                </c:pt>
                <c:pt idx="1">
                  <c:v>58.2</c:v>
                </c:pt>
                <c:pt idx="2">
                  <c:v>60.9</c:v>
                </c:pt>
              </c:numCache>
            </c:numRef>
          </c:val>
          <c:smooth val="0"/>
        </c:ser>
        <c:ser>
          <c:idx val="0"/>
          <c:order val="1"/>
          <c:tx>
            <c:strRef>
              <c:f>Sheet1!$C$1</c:f>
              <c:strCache>
                <c:ptCount val="1"/>
                <c:pt idx="0">
                  <c:v>Black</c:v>
                </c:pt>
              </c:strCache>
            </c:strRef>
          </c:tx>
          <c:spPr>
            <a:ln w="25400">
              <a:solidFill>
                <a:srgbClr val="0072C6"/>
              </a:solidFill>
            </a:ln>
          </c:spPr>
          <c:marker>
            <c:symbol val="square"/>
            <c:size val="7"/>
            <c:spPr>
              <a:solidFill>
                <a:srgbClr val="0072C6"/>
              </a:solidFill>
              <a:ln>
                <a:noFill/>
              </a:ln>
            </c:spPr>
          </c:marker>
          <c:cat>
            <c:numRef>
              <c:f>Sheet1!$A$2:$A$4</c:f>
              <c:numCache>
                <c:formatCode>General</c:formatCode>
                <c:ptCount val="3"/>
                <c:pt idx="0">
                  <c:v>2010</c:v>
                </c:pt>
                <c:pt idx="1">
                  <c:v>2011</c:v>
                </c:pt>
                <c:pt idx="2">
                  <c:v>2012</c:v>
                </c:pt>
              </c:numCache>
            </c:numRef>
          </c:cat>
          <c:val>
            <c:numRef>
              <c:f>Sheet1!$C$2:$C$4</c:f>
              <c:numCache>
                <c:formatCode>General</c:formatCode>
                <c:ptCount val="3"/>
                <c:pt idx="0">
                  <c:v>51.2</c:v>
                </c:pt>
                <c:pt idx="1">
                  <c:v>53.8</c:v>
                </c:pt>
                <c:pt idx="2">
                  <c:v>56.2</c:v>
                </c:pt>
              </c:numCache>
            </c:numRef>
          </c:val>
          <c:smooth val="0"/>
        </c:ser>
        <c:ser>
          <c:idx val="2"/>
          <c:order val="2"/>
          <c:tx>
            <c:strRef>
              <c:f>Sheet1!$D$1</c:f>
              <c:strCache>
                <c:ptCount val="1"/>
                <c:pt idx="0">
                  <c:v>Hispanic</c:v>
                </c:pt>
              </c:strCache>
            </c:strRef>
          </c:tx>
          <c:spPr>
            <a:ln w="25400">
              <a:solidFill>
                <a:srgbClr val="AABA0A"/>
              </a:solidFill>
            </a:ln>
          </c:spPr>
          <c:marker>
            <c:symbol val="triangle"/>
            <c:size val="9"/>
            <c:spPr>
              <a:solidFill>
                <a:srgbClr val="AABA0A"/>
              </a:solidFill>
              <a:ln>
                <a:noFill/>
              </a:ln>
            </c:spPr>
          </c:marker>
          <c:cat>
            <c:numRef>
              <c:f>Sheet1!$A$2:$A$4</c:f>
              <c:numCache>
                <c:formatCode>General</c:formatCode>
                <c:ptCount val="3"/>
                <c:pt idx="0">
                  <c:v>2010</c:v>
                </c:pt>
                <c:pt idx="1">
                  <c:v>2011</c:v>
                </c:pt>
                <c:pt idx="2">
                  <c:v>2012</c:v>
                </c:pt>
              </c:numCache>
            </c:numRef>
          </c:cat>
          <c:val>
            <c:numRef>
              <c:f>Sheet1!$D$2:$D$4</c:f>
              <c:numCache>
                <c:formatCode>General</c:formatCode>
                <c:ptCount val="3"/>
                <c:pt idx="0">
                  <c:v>48.1</c:v>
                </c:pt>
                <c:pt idx="1">
                  <c:v>51.1</c:v>
                </c:pt>
                <c:pt idx="2">
                  <c:v>54.7</c:v>
                </c:pt>
              </c:numCache>
            </c:numRef>
          </c:val>
          <c:smooth val="0"/>
        </c:ser>
        <c:dLbls>
          <c:showLegendKey val="0"/>
          <c:showVal val="0"/>
          <c:showCatName val="0"/>
          <c:showSerName val="0"/>
          <c:showPercent val="0"/>
          <c:showBubbleSize val="0"/>
        </c:dLbls>
        <c:marker val="1"/>
        <c:smooth val="0"/>
        <c:axId val="228709504"/>
        <c:axId val="228711424"/>
      </c:lineChart>
      <c:catAx>
        <c:axId val="228709504"/>
        <c:scaling>
          <c:orientation val="minMax"/>
        </c:scaling>
        <c:delete val="0"/>
        <c:axPos val="b"/>
        <c:numFmt formatCode="General" sourceLinked="1"/>
        <c:majorTickMark val="out"/>
        <c:minorTickMark val="none"/>
        <c:tickLblPos val="nextTo"/>
        <c:txPr>
          <a:bodyPr rot="0"/>
          <a:lstStyle/>
          <a:p>
            <a:pPr>
              <a:defRPr sz="1600" b="0" baseline="0">
                <a:latin typeface="Calibri" panose="020F0502020204030204" pitchFamily="34" charset="0"/>
              </a:defRPr>
            </a:pPr>
            <a:endParaRPr lang="en-US"/>
          </a:p>
        </c:txPr>
        <c:crossAx val="228711424"/>
        <c:crosses val="autoZero"/>
        <c:auto val="1"/>
        <c:lblAlgn val="ctr"/>
        <c:lblOffset val="100"/>
        <c:noMultiLvlLbl val="0"/>
      </c:catAx>
      <c:valAx>
        <c:axId val="228711424"/>
        <c:scaling>
          <c:orientation val="minMax"/>
          <c:max val="100"/>
          <c:min val="0"/>
        </c:scaling>
        <c:delete val="0"/>
        <c:axPos val="l"/>
        <c:majorGridlines/>
        <c:title>
          <c:tx>
            <c:rich>
              <a:bodyPr rot="-5400000" vert="horz"/>
              <a:lstStyle/>
              <a:p>
                <a:pPr>
                  <a:defRPr sz="1600" baseline="0">
                    <a:latin typeface="Calibri" panose="020F0502020204030204" pitchFamily="34" charset="0"/>
                  </a:defRPr>
                </a:pPr>
                <a:r>
                  <a:rPr lang="en-US" dirty="0" smtClean="0"/>
                  <a:t>Percent</a:t>
                </a:r>
                <a:endParaRPr lang="en-US" dirty="0"/>
              </a:p>
            </c:rich>
          </c:tx>
          <c:layout>
            <c:manualLayout>
              <c:xMode val="edge"/>
              <c:yMode val="edge"/>
              <c:x val="0"/>
              <c:y val="0.4287993120178159"/>
            </c:manualLayout>
          </c:layout>
          <c:overlay val="0"/>
        </c:title>
        <c:numFmt formatCode="0" sourceLinked="0"/>
        <c:majorTickMark val="out"/>
        <c:minorTickMark val="none"/>
        <c:tickLblPos val="nextTo"/>
        <c:txPr>
          <a:bodyPr/>
          <a:lstStyle/>
          <a:p>
            <a:pPr>
              <a:defRPr sz="1600" b="0" baseline="0">
                <a:latin typeface="Calibri" panose="020F0502020204030204" pitchFamily="34" charset="0"/>
              </a:defRPr>
            </a:pPr>
            <a:endParaRPr lang="en-US"/>
          </a:p>
        </c:txPr>
        <c:crossAx val="228709504"/>
        <c:crosses val="autoZero"/>
        <c:crossBetween val="between"/>
        <c:majorUnit val="10"/>
      </c:valAx>
    </c:plotArea>
    <c:legend>
      <c:legendPos val="t"/>
      <c:layout>
        <c:manualLayout>
          <c:xMode val="edge"/>
          <c:yMode val="edge"/>
          <c:x val="5.4495864903679483E-2"/>
          <c:y val="2.9576523105066414E-2"/>
          <c:w val="0.92337740801267776"/>
          <c:h val="7.3107303348445077E-2"/>
        </c:manualLayout>
      </c:layout>
      <c:overlay val="0"/>
      <c:txPr>
        <a:bodyPr/>
        <a:lstStyle/>
        <a:p>
          <a:pPr>
            <a:defRPr sz="1600" b="0" baseline="0">
              <a:latin typeface="Calibri" panose="020F0502020204030204" pitchFamily="34" charset="0"/>
            </a:defRPr>
          </a:pPr>
          <a:endParaRPr lang="en-US"/>
        </a:p>
      </c:txPr>
    </c:legend>
    <c:plotVisOnly val="1"/>
    <c:dispBlanksAs val="gap"/>
    <c:showDLblsOverMax val="0"/>
  </c:chart>
  <c:spPr>
    <a:ln>
      <a:noFill/>
    </a:ln>
  </c:spPr>
  <c:externalData r:id="rId2">
    <c:autoUpdate val="0"/>
  </c:externalData>
</c:chartSpace>
</file>

<file path=ppt/charts/chart49.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18383761057645573"/>
          <c:y val="0.14838908217868116"/>
          <c:w val="0.77567074948964709"/>
          <c:h val="0.69548871798001999"/>
        </c:manualLayout>
      </c:layout>
      <c:barChart>
        <c:barDir val="col"/>
        <c:grouping val="clustered"/>
        <c:varyColors val="0"/>
        <c:ser>
          <c:idx val="0"/>
          <c:order val="0"/>
          <c:tx>
            <c:strRef>
              <c:f>Sheet1!$B$1</c:f>
              <c:strCache>
                <c:ptCount val="1"/>
                <c:pt idx="0">
                  <c:v>Total</c:v>
                </c:pt>
              </c:strCache>
            </c:strRef>
          </c:tx>
          <c:spPr>
            <a:solidFill>
              <a:srgbClr val="0072C6"/>
            </a:solidFill>
          </c:spPr>
          <c:invertIfNegative val="0"/>
          <c:dPt>
            <c:idx val="0"/>
            <c:invertIfNegative val="0"/>
            <c:bubble3D val="0"/>
          </c:dPt>
          <c:dPt>
            <c:idx val="1"/>
            <c:invertIfNegative val="0"/>
            <c:bubble3D val="0"/>
          </c:dPt>
          <c:dPt>
            <c:idx val="2"/>
            <c:invertIfNegative val="0"/>
            <c:bubble3D val="0"/>
          </c:dPt>
          <c:dPt>
            <c:idx val="3"/>
            <c:invertIfNegative val="0"/>
            <c:bubble3D val="0"/>
          </c:dPt>
          <c:cat>
            <c:numRef>
              <c:f>Sheet1!$A$2:$A$7</c:f>
              <c:numCache>
                <c:formatCode>General</c:formatCode>
                <c:ptCount val="2"/>
                <c:pt idx="0">
                  <c:v>2011</c:v>
                </c:pt>
                <c:pt idx="1">
                  <c:v>2012</c:v>
                </c:pt>
              </c:numCache>
            </c:numRef>
          </c:cat>
          <c:val>
            <c:numRef>
              <c:f>Sheet1!$B$2:$B$7</c:f>
              <c:numCache>
                <c:formatCode>General</c:formatCode>
                <c:ptCount val="2"/>
                <c:pt idx="0">
                  <c:v>18.3</c:v>
                </c:pt>
                <c:pt idx="1">
                  <c:v>17.399999999999999</c:v>
                </c:pt>
              </c:numCache>
            </c:numRef>
          </c:val>
        </c:ser>
        <c:ser>
          <c:idx val="1"/>
          <c:order val="1"/>
          <c:tx>
            <c:strRef>
              <c:f>Sheet1!$C$1</c:f>
              <c:strCache>
                <c:ptCount val="1"/>
                <c:pt idx="0">
                  <c:v>0-64</c:v>
                </c:pt>
              </c:strCache>
            </c:strRef>
          </c:tx>
          <c:spPr>
            <a:solidFill>
              <a:srgbClr val="AABA0A"/>
            </a:solidFill>
          </c:spPr>
          <c:invertIfNegative val="0"/>
          <c:cat>
            <c:numRef>
              <c:f>Sheet1!$A$2:$A$7</c:f>
              <c:numCache>
                <c:formatCode>General</c:formatCode>
                <c:ptCount val="2"/>
                <c:pt idx="0">
                  <c:v>2011</c:v>
                </c:pt>
                <c:pt idx="1">
                  <c:v>2012</c:v>
                </c:pt>
              </c:numCache>
            </c:numRef>
          </c:cat>
          <c:val>
            <c:numRef>
              <c:f>Sheet1!$C$2:$C$7</c:f>
              <c:numCache>
                <c:formatCode>General</c:formatCode>
                <c:ptCount val="2"/>
                <c:pt idx="0">
                  <c:v>12.9</c:v>
                </c:pt>
                <c:pt idx="1">
                  <c:v>12.7</c:v>
                </c:pt>
              </c:numCache>
            </c:numRef>
          </c:val>
        </c:ser>
        <c:ser>
          <c:idx val="2"/>
          <c:order val="2"/>
          <c:tx>
            <c:strRef>
              <c:f>Sheet1!$D$1</c:f>
              <c:strCache>
                <c:ptCount val="1"/>
                <c:pt idx="0">
                  <c:v>65-74</c:v>
                </c:pt>
              </c:strCache>
            </c:strRef>
          </c:tx>
          <c:spPr>
            <a:solidFill>
              <a:sysClr val="window" lastClr="FFFFFF"/>
            </a:solidFill>
            <a:ln>
              <a:solidFill>
                <a:sysClr val="windowText" lastClr="000000"/>
              </a:solidFill>
            </a:ln>
          </c:spPr>
          <c:invertIfNegative val="0"/>
          <c:cat>
            <c:numRef>
              <c:f>Sheet1!$A$2:$A$7</c:f>
              <c:numCache>
                <c:formatCode>General</c:formatCode>
                <c:ptCount val="2"/>
                <c:pt idx="0">
                  <c:v>2011</c:v>
                </c:pt>
                <c:pt idx="1">
                  <c:v>2012</c:v>
                </c:pt>
              </c:numCache>
            </c:numRef>
          </c:cat>
          <c:val>
            <c:numRef>
              <c:f>Sheet1!$D$2:$D$7</c:f>
              <c:numCache>
                <c:formatCode>General</c:formatCode>
                <c:ptCount val="2"/>
                <c:pt idx="0">
                  <c:v>16.8</c:v>
                </c:pt>
                <c:pt idx="1">
                  <c:v>16.100000000000001</c:v>
                </c:pt>
              </c:numCache>
            </c:numRef>
          </c:val>
        </c:ser>
        <c:ser>
          <c:idx val="3"/>
          <c:order val="3"/>
          <c:tx>
            <c:strRef>
              <c:f>Sheet1!$E$1</c:f>
              <c:strCache>
                <c:ptCount val="1"/>
                <c:pt idx="0">
                  <c:v>75-84</c:v>
                </c:pt>
              </c:strCache>
            </c:strRef>
          </c:tx>
          <c:spPr>
            <a:solidFill>
              <a:sysClr val="window" lastClr="FFFFFF">
                <a:lumMod val="85000"/>
              </a:sysClr>
            </a:solidFill>
          </c:spPr>
          <c:invertIfNegative val="0"/>
          <c:cat>
            <c:numRef>
              <c:f>Sheet1!$A$2:$A$7</c:f>
              <c:numCache>
                <c:formatCode>General</c:formatCode>
                <c:ptCount val="2"/>
                <c:pt idx="0">
                  <c:v>2011</c:v>
                </c:pt>
                <c:pt idx="1">
                  <c:v>2012</c:v>
                </c:pt>
              </c:numCache>
            </c:numRef>
          </c:cat>
          <c:val>
            <c:numRef>
              <c:f>Sheet1!$E$2:$E$7</c:f>
              <c:numCache>
                <c:formatCode>General</c:formatCode>
                <c:ptCount val="2"/>
                <c:pt idx="0">
                  <c:v>19</c:v>
                </c:pt>
                <c:pt idx="1">
                  <c:v>18.2</c:v>
                </c:pt>
              </c:numCache>
            </c:numRef>
          </c:val>
        </c:ser>
        <c:ser>
          <c:idx val="4"/>
          <c:order val="4"/>
          <c:tx>
            <c:strRef>
              <c:f>Sheet1!$F$1</c:f>
              <c:strCache>
                <c:ptCount val="1"/>
                <c:pt idx="0">
                  <c:v>85+</c:v>
                </c:pt>
              </c:strCache>
            </c:strRef>
          </c:tx>
          <c:spPr>
            <a:pattFill prst="wdUpDiag">
              <a:fgClr>
                <a:sysClr val="window" lastClr="FFFFFF">
                  <a:lumMod val="75000"/>
                </a:sysClr>
              </a:fgClr>
              <a:bgClr>
                <a:sysClr val="window" lastClr="FFFFFF"/>
              </a:bgClr>
            </a:pattFill>
          </c:spPr>
          <c:invertIfNegative val="0"/>
          <c:cat>
            <c:numRef>
              <c:f>Sheet1!$A$2:$A$7</c:f>
              <c:numCache>
                <c:formatCode>General</c:formatCode>
                <c:ptCount val="2"/>
                <c:pt idx="0">
                  <c:v>2011</c:v>
                </c:pt>
                <c:pt idx="1">
                  <c:v>2012</c:v>
                </c:pt>
              </c:numCache>
            </c:numRef>
          </c:cat>
          <c:val>
            <c:numRef>
              <c:f>Sheet1!$F$2:$F$7</c:f>
              <c:numCache>
                <c:formatCode>General</c:formatCode>
                <c:ptCount val="2"/>
                <c:pt idx="0">
                  <c:v>20</c:v>
                </c:pt>
                <c:pt idx="1">
                  <c:v>19</c:v>
                </c:pt>
              </c:numCache>
            </c:numRef>
          </c:val>
        </c:ser>
        <c:dLbls>
          <c:showLegendKey val="0"/>
          <c:showVal val="0"/>
          <c:showCatName val="0"/>
          <c:showSerName val="0"/>
          <c:showPercent val="0"/>
          <c:showBubbleSize val="0"/>
        </c:dLbls>
        <c:gapWidth val="150"/>
        <c:axId val="229011456"/>
        <c:axId val="229012992"/>
      </c:barChart>
      <c:catAx>
        <c:axId val="229011456"/>
        <c:scaling>
          <c:orientation val="minMax"/>
        </c:scaling>
        <c:delete val="0"/>
        <c:axPos val="b"/>
        <c:minorGridlines>
          <c:spPr>
            <a:ln>
              <a:noFill/>
            </a:ln>
          </c:spPr>
        </c:minorGridlines>
        <c:numFmt formatCode="General" sourceLinked="1"/>
        <c:majorTickMark val="out"/>
        <c:minorTickMark val="none"/>
        <c:tickLblPos val="nextTo"/>
        <c:txPr>
          <a:bodyPr rot="0"/>
          <a:lstStyle/>
          <a:p>
            <a:pPr>
              <a:defRPr sz="1600" b="0">
                <a:solidFill>
                  <a:schemeClr val="tx1"/>
                </a:solidFill>
                <a:latin typeface="Calibri" panose="020F0502020204030204" pitchFamily="34" charset="0"/>
              </a:defRPr>
            </a:pPr>
            <a:endParaRPr lang="en-US"/>
          </a:p>
        </c:txPr>
        <c:crossAx val="229012992"/>
        <c:crosses val="autoZero"/>
        <c:auto val="1"/>
        <c:lblAlgn val="ctr"/>
        <c:lblOffset val="100"/>
        <c:noMultiLvlLbl val="0"/>
      </c:catAx>
      <c:valAx>
        <c:axId val="229012992"/>
        <c:scaling>
          <c:orientation val="minMax"/>
          <c:max val="25"/>
          <c:min val="0"/>
        </c:scaling>
        <c:delete val="0"/>
        <c:axPos val="l"/>
        <c:majorGridlines/>
        <c:title>
          <c:tx>
            <c:rich>
              <a:bodyPr rot="-5400000" vert="horz"/>
              <a:lstStyle/>
              <a:p>
                <a:pPr>
                  <a:defRPr sz="1600">
                    <a:latin typeface="Calibri" panose="020F0502020204030204" pitchFamily="34" charset="0"/>
                  </a:defRPr>
                </a:pPr>
                <a:r>
                  <a:rPr lang="en-US" dirty="0" smtClean="0"/>
                  <a:t>Percent</a:t>
                </a:r>
                <a:endParaRPr lang="en-US" dirty="0"/>
              </a:p>
            </c:rich>
          </c:tx>
          <c:layout>
            <c:manualLayout>
              <c:xMode val="edge"/>
              <c:yMode val="edge"/>
              <c:x val="0"/>
              <c:y val="0.39660801847443489"/>
            </c:manualLayout>
          </c:layout>
          <c:overlay val="0"/>
        </c:title>
        <c:numFmt formatCode="0" sourceLinked="0"/>
        <c:majorTickMark val="out"/>
        <c:minorTickMark val="none"/>
        <c:tickLblPos val="nextTo"/>
        <c:txPr>
          <a:bodyPr/>
          <a:lstStyle/>
          <a:p>
            <a:pPr>
              <a:defRPr sz="1600">
                <a:latin typeface="Calibri" panose="020F0502020204030204" pitchFamily="34" charset="0"/>
              </a:defRPr>
            </a:pPr>
            <a:endParaRPr lang="en-US"/>
          </a:p>
        </c:txPr>
        <c:crossAx val="229011456"/>
        <c:crosses val="autoZero"/>
        <c:crossBetween val="between"/>
        <c:majorUnit val="5"/>
      </c:valAx>
    </c:plotArea>
    <c:legend>
      <c:legendPos val="t"/>
      <c:layout>
        <c:manualLayout>
          <c:xMode val="edge"/>
          <c:yMode val="edge"/>
          <c:x val="0"/>
          <c:y val="3.092153451748764E-2"/>
          <c:w val="0.99912462331097507"/>
          <c:h val="8.7034069869173336E-2"/>
        </c:manualLayout>
      </c:layout>
      <c:overlay val="0"/>
      <c:txPr>
        <a:bodyPr/>
        <a:lstStyle/>
        <a:p>
          <a:pPr>
            <a:defRPr sz="1600">
              <a:latin typeface="Calibri" panose="020F0502020204030204" pitchFamily="34" charset="0"/>
            </a:defRPr>
          </a:pPr>
          <a:endParaRPr lang="en-US"/>
        </a:p>
      </c:txPr>
    </c:legend>
    <c:plotVisOnly val="1"/>
    <c:dispBlanksAs val="gap"/>
    <c:showDLblsOverMax val="0"/>
  </c:chart>
  <c:spPr>
    <a:ln>
      <a:noFill/>
    </a:ln>
  </c:spPr>
  <c:externalData r:id="rId2">
    <c:autoUpdate val="0"/>
  </c:externalData>
  <c:userShapes r:id="rId3"/>
</c:chartSpace>
</file>

<file path=ppt/charts/chart5.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0.19014210873043261"/>
          <c:y val="0.16685228722397061"/>
          <c:w val="0.80940750461747835"/>
          <c:h val="0.72486029090113735"/>
        </c:manualLayout>
      </c:layout>
      <c:lineChart>
        <c:grouping val="standard"/>
        <c:varyColors val="0"/>
        <c:ser>
          <c:idx val="3"/>
          <c:order val="0"/>
          <c:tx>
            <c:strRef>
              <c:f>Sheet1!$A$2</c:f>
              <c:strCache>
                <c:ptCount val="1"/>
                <c:pt idx="0">
                  <c:v>Poor</c:v>
                </c:pt>
              </c:strCache>
            </c:strRef>
          </c:tx>
          <c:spPr>
            <a:ln w="25400">
              <a:solidFill>
                <a:sysClr val="windowText" lastClr="000000"/>
              </a:solidFill>
            </a:ln>
          </c:spPr>
          <c:marker>
            <c:symbol val="circle"/>
            <c:size val="7"/>
            <c:spPr>
              <a:solidFill>
                <a:sysClr val="windowText" lastClr="000000"/>
              </a:solidFill>
              <a:ln>
                <a:noFill/>
              </a:ln>
            </c:spPr>
          </c:marker>
          <c:cat>
            <c:strRef>
              <c:f>Sheet1!$B$1:$E$1</c:f>
              <c:strCache>
                <c:ptCount val="4"/>
                <c:pt idx="0">
                  <c:v>2009</c:v>
                </c:pt>
                <c:pt idx="1">
                  <c:v>2010</c:v>
                </c:pt>
                <c:pt idx="2">
                  <c:v>2011</c:v>
                </c:pt>
                <c:pt idx="3">
                  <c:v>2012</c:v>
                </c:pt>
              </c:strCache>
            </c:strRef>
          </c:cat>
          <c:val>
            <c:numRef>
              <c:f>Sheet1!$B$2:$E$2</c:f>
              <c:numCache>
                <c:formatCode>0.0</c:formatCode>
                <c:ptCount val="4"/>
                <c:pt idx="0">
                  <c:v>41.6</c:v>
                </c:pt>
                <c:pt idx="1">
                  <c:v>53.1</c:v>
                </c:pt>
                <c:pt idx="2">
                  <c:v>63.9</c:v>
                </c:pt>
                <c:pt idx="3">
                  <c:v>63.1</c:v>
                </c:pt>
              </c:numCache>
            </c:numRef>
          </c:val>
          <c:smooth val="0"/>
        </c:ser>
        <c:ser>
          <c:idx val="0"/>
          <c:order val="1"/>
          <c:tx>
            <c:strRef>
              <c:f>Sheet1!$A$3</c:f>
              <c:strCache>
                <c:ptCount val="1"/>
                <c:pt idx="0">
                  <c:v>Low Income</c:v>
                </c:pt>
              </c:strCache>
            </c:strRef>
          </c:tx>
          <c:spPr>
            <a:ln w="25400">
              <a:solidFill>
                <a:srgbClr val="0072C6"/>
              </a:solidFill>
            </a:ln>
          </c:spPr>
          <c:marker>
            <c:symbol val="square"/>
            <c:size val="7"/>
            <c:spPr>
              <a:solidFill>
                <a:srgbClr val="0072C6"/>
              </a:solidFill>
              <a:ln>
                <a:noFill/>
              </a:ln>
            </c:spPr>
          </c:marker>
          <c:cat>
            <c:strRef>
              <c:f>Sheet1!$B$1:$E$1</c:f>
              <c:strCache>
                <c:ptCount val="4"/>
                <c:pt idx="0">
                  <c:v>2009</c:v>
                </c:pt>
                <c:pt idx="1">
                  <c:v>2010</c:v>
                </c:pt>
                <c:pt idx="2">
                  <c:v>2011</c:v>
                </c:pt>
                <c:pt idx="3">
                  <c:v>2012</c:v>
                </c:pt>
              </c:strCache>
            </c:strRef>
          </c:cat>
          <c:val>
            <c:numRef>
              <c:f>Sheet1!$B$3:$E$3</c:f>
              <c:numCache>
                <c:formatCode>0.0</c:formatCode>
                <c:ptCount val="4"/>
                <c:pt idx="0">
                  <c:v>43.1</c:v>
                </c:pt>
                <c:pt idx="1">
                  <c:v>53.7</c:v>
                </c:pt>
                <c:pt idx="2">
                  <c:v>67.2</c:v>
                </c:pt>
                <c:pt idx="3">
                  <c:v>68</c:v>
                </c:pt>
              </c:numCache>
            </c:numRef>
          </c:val>
          <c:smooth val="0"/>
        </c:ser>
        <c:ser>
          <c:idx val="2"/>
          <c:order val="2"/>
          <c:tx>
            <c:strRef>
              <c:f>Sheet1!$A$4</c:f>
              <c:strCache>
                <c:ptCount val="1"/>
                <c:pt idx="0">
                  <c:v>Middle Income</c:v>
                </c:pt>
              </c:strCache>
            </c:strRef>
          </c:tx>
          <c:spPr>
            <a:ln w="25400">
              <a:solidFill>
                <a:srgbClr val="AABA0A"/>
              </a:solidFill>
            </a:ln>
          </c:spPr>
          <c:marker>
            <c:symbol val="triangle"/>
            <c:size val="9"/>
            <c:spPr>
              <a:solidFill>
                <a:srgbClr val="AABA0A"/>
              </a:solidFill>
              <a:ln>
                <a:noFill/>
              </a:ln>
            </c:spPr>
          </c:marker>
          <c:cat>
            <c:strRef>
              <c:f>Sheet1!$B$1:$E$1</c:f>
              <c:strCache>
                <c:ptCount val="4"/>
                <c:pt idx="0">
                  <c:v>2009</c:v>
                </c:pt>
                <c:pt idx="1">
                  <c:v>2010</c:v>
                </c:pt>
                <c:pt idx="2">
                  <c:v>2011</c:v>
                </c:pt>
                <c:pt idx="3">
                  <c:v>2012</c:v>
                </c:pt>
              </c:strCache>
            </c:strRef>
          </c:cat>
          <c:val>
            <c:numRef>
              <c:f>Sheet1!$B$4:$E$4</c:f>
              <c:numCache>
                <c:formatCode>0.0</c:formatCode>
                <c:ptCount val="4"/>
                <c:pt idx="0">
                  <c:v>44.6</c:v>
                </c:pt>
                <c:pt idx="1">
                  <c:v>57.8</c:v>
                </c:pt>
                <c:pt idx="2">
                  <c:v>72.400000000000006</c:v>
                </c:pt>
                <c:pt idx="3">
                  <c:v>68.099999999999994</c:v>
                </c:pt>
              </c:numCache>
            </c:numRef>
          </c:val>
          <c:smooth val="0"/>
        </c:ser>
        <c:ser>
          <c:idx val="1"/>
          <c:order val="3"/>
          <c:tx>
            <c:strRef>
              <c:f>Sheet1!$A$5</c:f>
              <c:strCache>
                <c:ptCount val="1"/>
                <c:pt idx="0">
                  <c:v>High Income</c:v>
                </c:pt>
              </c:strCache>
            </c:strRef>
          </c:tx>
          <c:spPr>
            <a:ln w="34925">
              <a:solidFill>
                <a:srgbClr val="7BA8DF"/>
              </a:solidFill>
            </a:ln>
          </c:spPr>
          <c:marker>
            <c:symbol val="diamond"/>
            <c:size val="9"/>
            <c:spPr>
              <a:solidFill>
                <a:srgbClr val="7BA8DF"/>
              </a:solidFill>
              <a:ln>
                <a:noFill/>
              </a:ln>
            </c:spPr>
          </c:marker>
          <c:cat>
            <c:strRef>
              <c:f>Sheet1!$B$1:$E$1</c:f>
              <c:strCache>
                <c:ptCount val="4"/>
                <c:pt idx="0">
                  <c:v>2009</c:v>
                </c:pt>
                <c:pt idx="1">
                  <c:v>2010</c:v>
                </c:pt>
                <c:pt idx="2">
                  <c:v>2011</c:v>
                </c:pt>
                <c:pt idx="3">
                  <c:v>2012</c:v>
                </c:pt>
              </c:strCache>
            </c:strRef>
          </c:cat>
          <c:val>
            <c:numRef>
              <c:f>Sheet1!$B$5:$E$5</c:f>
              <c:numCache>
                <c:formatCode>0.0</c:formatCode>
                <c:ptCount val="4"/>
                <c:pt idx="0">
                  <c:v>49.3</c:v>
                </c:pt>
                <c:pt idx="1">
                  <c:v>63.5</c:v>
                </c:pt>
                <c:pt idx="2">
                  <c:v>75.2</c:v>
                </c:pt>
                <c:pt idx="3">
                  <c:v>77.7</c:v>
                </c:pt>
              </c:numCache>
            </c:numRef>
          </c:val>
          <c:smooth val="0"/>
        </c:ser>
        <c:dLbls>
          <c:showLegendKey val="0"/>
          <c:showVal val="0"/>
          <c:showCatName val="0"/>
          <c:showSerName val="0"/>
          <c:showPercent val="0"/>
          <c:showBubbleSize val="0"/>
        </c:dLbls>
        <c:marker val="1"/>
        <c:smooth val="0"/>
        <c:axId val="108628224"/>
        <c:axId val="108630400"/>
      </c:lineChart>
      <c:catAx>
        <c:axId val="108628224"/>
        <c:scaling>
          <c:orientation val="minMax"/>
        </c:scaling>
        <c:delete val="0"/>
        <c:axPos val="b"/>
        <c:numFmt formatCode="General" sourceLinked="1"/>
        <c:majorTickMark val="out"/>
        <c:minorTickMark val="none"/>
        <c:tickLblPos val="nextTo"/>
        <c:txPr>
          <a:bodyPr rot="0"/>
          <a:lstStyle/>
          <a:p>
            <a:pPr>
              <a:defRPr sz="1600" b="0" baseline="0">
                <a:latin typeface="Calibri" panose="020F0502020204030204" pitchFamily="34" charset="0"/>
              </a:defRPr>
            </a:pPr>
            <a:endParaRPr lang="en-US"/>
          </a:p>
        </c:txPr>
        <c:crossAx val="108630400"/>
        <c:crosses val="autoZero"/>
        <c:auto val="1"/>
        <c:lblAlgn val="ctr"/>
        <c:lblOffset val="100"/>
        <c:noMultiLvlLbl val="0"/>
      </c:catAx>
      <c:valAx>
        <c:axId val="108630400"/>
        <c:scaling>
          <c:orientation val="minMax"/>
          <c:max val="100"/>
          <c:min val="0"/>
        </c:scaling>
        <c:delete val="0"/>
        <c:axPos val="l"/>
        <c:majorGridlines/>
        <c:title>
          <c:tx>
            <c:rich>
              <a:bodyPr rot="-5400000" vert="horz"/>
              <a:lstStyle/>
              <a:p>
                <a:pPr>
                  <a:defRPr sz="1600" baseline="0">
                    <a:latin typeface="Calibri" panose="020F0502020204030204" pitchFamily="34" charset="0"/>
                  </a:defRPr>
                </a:pPr>
                <a:r>
                  <a:rPr lang="en-US" dirty="0" smtClean="0"/>
                  <a:t>Percent</a:t>
                </a:r>
                <a:endParaRPr lang="en-US" dirty="0"/>
              </a:p>
            </c:rich>
          </c:tx>
          <c:layout>
            <c:manualLayout>
              <c:xMode val="edge"/>
              <c:yMode val="edge"/>
              <c:x val="0"/>
              <c:y val="0.42428657713204493"/>
            </c:manualLayout>
          </c:layout>
          <c:overlay val="0"/>
        </c:title>
        <c:numFmt formatCode="0" sourceLinked="0"/>
        <c:majorTickMark val="out"/>
        <c:minorTickMark val="none"/>
        <c:tickLblPos val="nextTo"/>
        <c:txPr>
          <a:bodyPr/>
          <a:lstStyle/>
          <a:p>
            <a:pPr>
              <a:defRPr sz="1600" b="0" baseline="0">
                <a:latin typeface="Calibri" panose="020F0502020204030204" pitchFamily="34" charset="0"/>
              </a:defRPr>
            </a:pPr>
            <a:endParaRPr lang="en-US"/>
          </a:p>
        </c:txPr>
        <c:crossAx val="108628224"/>
        <c:crosses val="autoZero"/>
        <c:crossBetween val="between"/>
        <c:majorUnit val="10"/>
      </c:valAx>
    </c:plotArea>
    <c:legend>
      <c:legendPos val="t"/>
      <c:layout>
        <c:manualLayout>
          <c:xMode val="edge"/>
          <c:yMode val="edge"/>
          <c:x val="0"/>
          <c:y val="1.1675185338674747E-3"/>
          <c:w val="0.98074800012548236"/>
          <c:h val="0.12609067626420314"/>
        </c:manualLayout>
      </c:layout>
      <c:overlay val="0"/>
      <c:txPr>
        <a:bodyPr/>
        <a:lstStyle/>
        <a:p>
          <a:pPr>
            <a:defRPr sz="1600" b="0" baseline="0">
              <a:latin typeface="Calibri" panose="020F0502020204030204" pitchFamily="34" charset="0"/>
            </a:defRPr>
          </a:pPr>
          <a:endParaRPr lang="en-US"/>
        </a:p>
      </c:txPr>
    </c:legend>
    <c:plotVisOnly val="1"/>
    <c:dispBlanksAs val="gap"/>
    <c:showDLblsOverMax val="0"/>
  </c:chart>
  <c:spPr>
    <a:ln>
      <a:noFill/>
    </a:ln>
  </c:spPr>
  <c:externalData r:id="rId2">
    <c:autoUpdate val="0"/>
  </c:externalData>
  <c:userShapes r:id="rId3"/>
</c:chartSpace>
</file>

<file path=ppt/charts/chart50.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20235612909497425"/>
          <c:y val="0.14361280124075398"/>
          <c:w val="0.79727568776125202"/>
          <c:h val="0.68366986797104912"/>
        </c:manualLayout>
      </c:layout>
      <c:barChart>
        <c:barDir val="col"/>
        <c:grouping val="clustered"/>
        <c:varyColors val="0"/>
        <c:ser>
          <c:idx val="0"/>
          <c:order val="0"/>
          <c:tx>
            <c:strRef>
              <c:f>Sheet1!$B$1</c:f>
              <c:strCache>
                <c:ptCount val="1"/>
                <c:pt idx="0">
                  <c:v>White</c:v>
                </c:pt>
              </c:strCache>
            </c:strRef>
          </c:tx>
          <c:spPr>
            <a:solidFill>
              <a:srgbClr val="0072C6"/>
            </a:solidFill>
          </c:spPr>
          <c:invertIfNegative val="0"/>
          <c:dPt>
            <c:idx val="0"/>
            <c:invertIfNegative val="0"/>
            <c:bubble3D val="0"/>
          </c:dPt>
          <c:dPt>
            <c:idx val="1"/>
            <c:invertIfNegative val="0"/>
            <c:bubble3D val="0"/>
          </c:dPt>
          <c:dPt>
            <c:idx val="2"/>
            <c:invertIfNegative val="0"/>
            <c:bubble3D val="0"/>
          </c:dPt>
          <c:dPt>
            <c:idx val="3"/>
            <c:invertIfNegative val="0"/>
            <c:bubble3D val="0"/>
          </c:dPt>
          <c:cat>
            <c:strRef>
              <c:f>Sheet1!$A$2:$A$6</c:f>
              <c:strCache>
                <c:ptCount val="5"/>
                <c:pt idx="0">
                  <c:v>All Ages</c:v>
                </c:pt>
                <c:pt idx="1">
                  <c:v>0-64</c:v>
                </c:pt>
                <c:pt idx="2">
                  <c:v>65-74</c:v>
                </c:pt>
                <c:pt idx="3">
                  <c:v>75-84</c:v>
                </c:pt>
                <c:pt idx="4">
                  <c:v>85+</c:v>
                </c:pt>
              </c:strCache>
            </c:strRef>
          </c:cat>
          <c:val>
            <c:numRef>
              <c:f>Sheet1!$B$2:$B$6</c:f>
              <c:numCache>
                <c:formatCode>General</c:formatCode>
                <c:ptCount val="5"/>
                <c:pt idx="0">
                  <c:v>17.7</c:v>
                </c:pt>
                <c:pt idx="1">
                  <c:v>13</c:v>
                </c:pt>
                <c:pt idx="2">
                  <c:v>16.2</c:v>
                </c:pt>
                <c:pt idx="3">
                  <c:v>18.3</c:v>
                </c:pt>
                <c:pt idx="4">
                  <c:v>19</c:v>
                </c:pt>
              </c:numCache>
            </c:numRef>
          </c:val>
        </c:ser>
        <c:ser>
          <c:idx val="1"/>
          <c:order val="1"/>
          <c:tx>
            <c:strRef>
              <c:f>Sheet1!$C$1</c:f>
              <c:strCache>
                <c:ptCount val="1"/>
                <c:pt idx="0">
                  <c:v>Black</c:v>
                </c:pt>
              </c:strCache>
            </c:strRef>
          </c:tx>
          <c:spPr>
            <a:solidFill>
              <a:srgbClr val="AABA0A"/>
            </a:solidFill>
          </c:spPr>
          <c:invertIfNegative val="0"/>
          <c:cat>
            <c:strRef>
              <c:f>Sheet1!$A$2:$A$6</c:f>
              <c:strCache>
                <c:ptCount val="5"/>
                <c:pt idx="0">
                  <c:v>All Ages</c:v>
                </c:pt>
                <c:pt idx="1">
                  <c:v>0-64</c:v>
                </c:pt>
                <c:pt idx="2">
                  <c:v>65-74</c:v>
                </c:pt>
                <c:pt idx="3">
                  <c:v>75-84</c:v>
                </c:pt>
                <c:pt idx="4">
                  <c:v>85+</c:v>
                </c:pt>
              </c:strCache>
            </c:strRef>
          </c:cat>
          <c:val>
            <c:numRef>
              <c:f>Sheet1!$C$2:$C$6</c:f>
              <c:numCache>
                <c:formatCode>General</c:formatCode>
                <c:ptCount val="5"/>
                <c:pt idx="0">
                  <c:v>16.7</c:v>
                </c:pt>
                <c:pt idx="1">
                  <c:v>12.6</c:v>
                </c:pt>
                <c:pt idx="2">
                  <c:v>16.100000000000001</c:v>
                </c:pt>
                <c:pt idx="3">
                  <c:v>18.3</c:v>
                </c:pt>
                <c:pt idx="4">
                  <c:v>20.3</c:v>
                </c:pt>
              </c:numCache>
            </c:numRef>
          </c:val>
        </c:ser>
        <c:ser>
          <c:idx val="2"/>
          <c:order val="2"/>
          <c:tx>
            <c:strRef>
              <c:f>Sheet1!$D$1</c:f>
              <c:strCache>
                <c:ptCount val="1"/>
                <c:pt idx="0">
                  <c:v>Asian</c:v>
                </c:pt>
              </c:strCache>
            </c:strRef>
          </c:tx>
          <c:spPr>
            <a:solidFill>
              <a:sysClr val="window" lastClr="FFFFFF"/>
            </a:solidFill>
            <a:ln>
              <a:solidFill>
                <a:sysClr val="windowText" lastClr="000000"/>
              </a:solidFill>
            </a:ln>
          </c:spPr>
          <c:invertIfNegative val="0"/>
          <c:cat>
            <c:strRef>
              <c:f>Sheet1!$A$2:$A$6</c:f>
              <c:strCache>
                <c:ptCount val="5"/>
                <c:pt idx="0">
                  <c:v>All Ages</c:v>
                </c:pt>
                <c:pt idx="1">
                  <c:v>0-64</c:v>
                </c:pt>
                <c:pt idx="2">
                  <c:v>65-74</c:v>
                </c:pt>
                <c:pt idx="3">
                  <c:v>75-84</c:v>
                </c:pt>
                <c:pt idx="4">
                  <c:v>85+</c:v>
                </c:pt>
              </c:strCache>
            </c:strRef>
          </c:cat>
          <c:val>
            <c:numRef>
              <c:f>Sheet1!$D$2:$D$6</c:f>
              <c:numCache>
                <c:formatCode>General</c:formatCode>
                <c:ptCount val="5"/>
                <c:pt idx="0">
                  <c:v>14.7</c:v>
                </c:pt>
                <c:pt idx="1">
                  <c:v>8</c:v>
                </c:pt>
                <c:pt idx="2">
                  <c:v>13.6</c:v>
                </c:pt>
                <c:pt idx="3">
                  <c:v>15.7</c:v>
                </c:pt>
                <c:pt idx="4">
                  <c:v>16.399999999999999</c:v>
                </c:pt>
              </c:numCache>
            </c:numRef>
          </c:val>
        </c:ser>
        <c:ser>
          <c:idx val="3"/>
          <c:order val="3"/>
          <c:tx>
            <c:strRef>
              <c:f>Sheet1!$E$1</c:f>
              <c:strCache>
                <c:ptCount val="1"/>
                <c:pt idx="0">
                  <c:v>NHOPI</c:v>
                </c:pt>
              </c:strCache>
            </c:strRef>
          </c:tx>
          <c:spPr>
            <a:solidFill>
              <a:sysClr val="window" lastClr="FFFFFF">
                <a:lumMod val="85000"/>
              </a:sysClr>
            </a:solidFill>
          </c:spPr>
          <c:invertIfNegative val="0"/>
          <c:cat>
            <c:strRef>
              <c:f>Sheet1!$A$2:$A$6</c:f>
              <c:strCache>
                <c:ptCount val="5"/>
                <c:pt idx="0">
                  <c:v>All Ages</c:v>
                </c:pt>
                <c:pt idx="1">
                  <c:v>0-64</c:v>
                </c:pt>
                <c:pt idx="2">
                  <c:v>65-74</c:v>
                </c:pt>
                <c:pt idx="3">
                  <c:v>75-84</c:v>
                </c:pt>
                <c:pt idx="4">
                  <c:v>85+</c:v>
                </c:pt>
              </c:strCache>
            </c:strRef>
          </c:cat>
          <c:val>
            <c:numRef>
              <c:f>Sheet1!$E$2:$E$6</c:f>
              <c:numCache>
                <c:formatCode>General</c:formatCode>
                <c:ptCount val="5"/>
                <c:pt idx="0">
                  <c:v>15</c:v>
                </c:pt>
                <c:pt idx="1">
                  <c:v>10.199999999999999</c:v>
                </c:pt>
                <c:pt idx="2">
                  <c:v>13.6</c:v>
                </c:pt>
                <c:pt idx="3">
                  <c:v>17.5</c:v>
                </c:pt>
                <c:pt idx="4">
                  <c:v>17.2</c:v>
                </c:pt>
              </c:numCache>
            </c:numRef>
          </c:val>
        </c:ser>
        <c:ser>
          <c:idx val="4"/>
          <c:order val="4"/>
          <c:tx>
            <c:strRef>
              <c:f>Sheet1!$F$1</c:f>
              <c:strCache>
                <c:ptCount val="1"/>
                <c:pt idx="0">
                  <c:v>AI/AN</c:v>
                </c:pt>
              </c:strCache>
            </c:strRef>
          </c:tx>
          <c:spPr>
            <a:pattFill prst="wdUpDiag">
              <a:fgClr>
                <a:sysClr val="window" lastClr="FFFFFF">
                  <a:lumMod val="75000"/>
                </a:sysClr>
              </a:fgClr>
              <a:bgClr>
                <a:sysClr val="window" lastClr="FFFFFF"/>
              </a:bgClr>
            </a:pattFill>
          </c:spPr>
          <c:invertIfNegative val="0"/>
          <c:cat>
            <c:strRef>
              <c:f>Sheet1!$A$2:$A$6</c:f>
              <c:strCache>
                <c:ptCount val="5"/>
                <c:pt idx="0">
                  <c:v>All Ages</c:v>
                </c:pt>
                <c:pt idx="1">
                  <c:v>0-64</c:v>
                </c:pt>
                <c:pt idx="2">
                  <c:v>65-74</c:v>
                </c:pt>
                <c:pt idx="3">
                  <c:v>75-84</c:v>
                </c:pt>
                <c:pt idx="4">
                  <c:v>85+</c:v>
                </c:pt>
              </c:strCache>
            </c:strRef>
          </c:cat>
          <c:val>
            <c:numRef>
              <c:f>Sheet1!$F$2:$F$6</c:f>
              <c:numCache>
                <c:formatCode>General</c:formatCode>
                <c:ptCount val="5"/>
                <c:pt idx="0">
                  <c:v>16.8</c:v>
                </c:pt>
                <c:pt idx="1">
                  <c:v>12</c:v>
                </c:pt>
                <c:pt idx="2">
                  <c:v>16.100000000000001</c:v>
                </c:pt>
                <c:pt idx="3">
                  <c:v>19.100000000000001</c:v>
                </c:pt>
                <c:pt idx="4">
                  <c:v>20.3</c:v>
                </c:pt>
              </c:numCache>
            </c:numRef>
          </c:val>
        </c:ser>
        <c:ser>
          <c:idx val="5"/>
          <c:order val="5"/>
          <c:tx>
            <c:strRef>
              <c:f>Sheet1!$G$1</c:f>
              <c:strCache>
                <c:ptCount val="1"/>
                <c:pt idx="0">
                  <c:v>&gt;1 Race</c:v>
                </c:pt>
              </c:strCache>
            </c:strRef>
          </c:tx>
          <c:spPr>
            <a:solidFill>
              <a:sysClr val="windowText" lastClr="000000"/>
            </a:solidFill>
          </c:spPr>
          <c:invertIfNegative val="0"/>
          <c:cat>
            <c:strRef>
              <c:f>Sheet1!$A$2:$A$6</c:f>
              <c:strCache>
                <c:ptCount val="5"/>
                <c:pt idx="0">
                  <c:v>All Ages</c:v>
                </c:pt>
                <c:pt idx="1">
                  <c:v>0-64</c:v>
                </c:pt>
                <c:pt idx="2">
                  <c:v>65-74</c:v>
                </c:pt>
                <c:pt idx="3">
                  <c:v>75-84</c:v>
                </c:pt>
                <c:pt idx="4">
                  <c:v>85+</c:v>
                </c:pt>
              </c:strCache>
            </c:strRef>
          </c:cat>
          <c:val>
            <c:numRef>
              <c:f>Sheet1!$G$2:$G$6</c:f>
              <c:numCache>
                <c:formatCode>General</c:formatCode>
                <c:ptCount val="5"/>
                <c:pt idx="0">
                  <c:v>15.6</c:v>
                </c:pt>
                <c:pt idx="1">
                  <c:v>11.7</c:v>
                </c:pt>
                <c:pt idx="2">
                  <c:v>14.5</c:v>
                </c:pt>
                <c:pt idx="3">
                  <c:v>16.3</c:v>
                </c:pt>
                <c:pt idx="4">
                  <c:v>17.7</c:v>
                </c:pt>
              </c:numCache>
            </c:numRef>
          </c:val>
        </c:ser>
        <c:dLbls>
          <c:showLegendKey val="0"/>
          <c:showVal val="0"/>
          <c:showCatName val="0"/>
          <c:showSerName val="0"/>
          <c:showPercent val="0"/>
          <c:showBubbleSize val="0"/>
        </c:dLbls>
        <c:gapWidth val="150"/>
        <c:axId val="229324672"/>
        <c:axId val="229326208"/>
      </c:barChart>
      <c:catAx>
        <c:axId val="229324672"/>
        <c:scaling>
          <c:orientation val="minMax"/>
        </c:scaling>
        <c:delete val="0"/>
        <c:axPos val="b"/>
        <c:minorGridlines>
          <c:spPr>
            <a:ln>
              <a:noFill/>
            </a:ln>
          </c:spPr>
        </c:minorGridlines>
        <c:numFmt formatCode="General" sourceLinked="1"/>
        <c:majorTickMark val="out"/>
        <c:minorTickMark val="none"/>
        <c:tickLblPos val="nextTo"/>
        <c:txPr>
          <a:bodyPr rot="0"/>
          <a:lstStyle/>
          <a:p>
            <a:pPr>
              <a:defRPr sz="1600" b="0">
                <a:solidFill>
                  <a:schemeClr val="tx1"/>
                </a:solidFill>
                <a:latin typeface="Calibri" panose="020F0502020204030204" pitchFamily="34" charset="0"/>
              </a:defRPr>
            </a:pPr>
            <a:endParaRPr lang="en-US"/>
          </a:p>
        </c:txPr>
        <c:crossAx val="229326208"/>
        <c:crosses val="autoZero"/>
        <c:auto val="1"/>
        <c:lblAlgn val="ctr"/>
        <c:lblOffset val="100"/>
        <c:noMultiLvlLbl val="0"/>
      </c:catAx>
      <c:valAx>
        <c:axId val="229326208"/>
        <c:scaling>
          <c:orientation val="minMax"/>
          <c:max val="25"/>
          <c:min val="0"/>
        </c:scaling>
        <c:delete val="0"/>
        <c:axPos val="l"/>
        <c:majorGridlines/>
        <c:title>
          <c:tx>
            <c:rich>
              <a:bodyPr rot="-5400000" vert="horz"/>
              <a:lstStyle/>
              <a:p>
                <a:pPr>
                  <a:defRPr sz="1600">
                    <a:latin typeface="Calibri" panose="020F0502020204030204" pitchFamily="34" charset="0"/>
                  </a:defRPr>
                </a:pPr>
                <a:r>
                  <a:rPr lang="en-US" dirty="0" smtClean="0"/>
                  <a:t>Percent</a:t>
                </a:r>
                <a:endParaRPr lang="en-US" dirty="0"/>
              </a:p>
            </c:rich>
          </c:tx>
          <c:layout>
            <c:manualLayout>
              <c:xMode val="edge"/>
              <c:yMode val="edge"/>
              <c:x val="1.2345679012345678E-2"/>
              <c:y val="0.39000114332299374"/>
            </c:manualLayout>
          </c:layout>
          <c:overlay val="0"/>
        </c:title>
        <c:numFmt formatCode="0" sourceLinked="0"/>
        <c:majorTickMark val="out"/>
        <c:minorTickMark val="none"/>
        <c:tickLblPos val="nextTo"/>
        <c:txPr>
          <a:bodyPr/>
          <a:lstStyle/>
          <a:p>
            <a:pPr>
              <a:defRPr sz="1600">
                <a:latin typeface="Calibri" panose="020F0502020204030204" pitchFamily="34" charset="0"/>
              </a:defRPr>
            </a:pPr>
            <a:endParaRPr lang="en-US"/>
          </a:p>
        </c:txPr>
        <c:crossAx val="229324672"/>
        <c:crosses val="autoZero"/>
        <c:crossBetween val="between"/>
        <c:majorUnit val="5"/>
      </c:valAx>
    </c:plotArea>
    <c:legend>
      <c:legendPos val="t"/>
      <c:layout>
        <c:manualLayout>
          <c:xMode val="edge"/>
          <c:yMode val="edge"/>
          <c:x val="0"/>
          <c:y val="1.8517060367454078E-3"/>
          <c:w val="0.99912462331097507"/>
          <c:h val="0.12197665632705004"/>
        </c:manualLayout>
      </c:layout>
      <c:overlay val="0"/>
      <c:txPr>
        <a:bodyPr/>
        <a:lstStyle/>
        <a:p>
          <a:pPr>
            <a:defRPr sz="1600">
              <a:latin typeface="Calibri" panose="020F0502020204030204" pitchFamily="34" charset="0"/>
            </a:defRPr>
          </a:pPr>
          <a:endParaRPr lang="en-US"/>
        </a:p>
      </c:txPr>
    </c:legend>
    <c:plotVisOnly val="1"/>
    <c:dispBlanksAs val="gap"/>
    <c:showDLblsOverMax val="0"/>
  </c:chart>
  <c:spPr>
    <a:ln>
      <a:noFill/>
    </a:ln>
  </c:spPr>
  <c:externalData r:id="rId2">
    <c:autoUpdate val="0"/>
  </c:externalData>
  <c:userShapes r:id="rId3"/>
</c:chartSpace>
</file>

<file path=ppt/charts/chart5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0.18453509283561778"/>
          <c:y val="0.12387649460484106"/>
          <c:w val="0.78415038397978043"/>
          <c:h val="0.75235137795275586"/>
        </c:manualLayout>
      </c:layout>
      <c:lineChart>
        <c:grouping val="standard"/>
        <c:varyColors val="0"/>
        <c:ser>
          <c:idx val="3"/>
          <c:order val="0"/>
          <c:tx>
            <c:strRef>
              <c:f>Sheet1!$B$1</c:f>
              <c:strCache>
                <c:ptCount val="1"/>
                <c:pt idx="0">
                  <c:v>Total</c:v>
                </c:pt>
              </c:strCache>
            </c:strRef>
          </c:tx>
          <c:spPr>
            <a:ln w="25400">
              <a:solidFill>
                <a:sysClr val="windowText" lastClr="000000"/>
              </a:solidFill>
            </a:ln>
          </c:spPr>
          <c:marker>
            <c:symbol val="circle"/>
            <c:size val="7"/>
            <c:spPr>
              <a:solidFill>
                <a:sysClr val="windowText" lastClr="000000"/>
              </a:solidFill>
              <a:ln>
                <a:noFill/>
              </a:ln>
            </c:spPr>
          </c:marker>
          <c:cat>
            <c:numRef>
              <c:f>Sheet1!$A$2:$A$4</c:f>
              <c:numCache>
                <c:formatCode>General</c:formatCode>
                <c:ptCount val="3"/>
                <c:pt idx="0">
                  <c:v>2010</c:v>
                </c:pt>
                <c:pt idx="1">
                  <c:v>2011</c:v>
                </c:pt>
                <c:pt idx="2">
                  <c:v>2012</c:v>
                </c:pt>
              </c:numCache>
            </c:numRef>
          </c:cat>
          <c:val>
            <c:numRef>
              <c:f>Sheet1!$B$2:$B$4</c:f>
              <c:numCache>
                <c:formatCode>General</c:formatCode>
                <c:ptCount val="3"/>
                <c:pt idx="0">
                  <c:v>46.2</c:v>
                </c:pt>
                <c:pt idx="1">
                  <c:v>47.3</c:v>
                </c:pt>
                <c:pt idx="2">
                  <c:v>49.7</c:v>
                </c:pt>
              </c:numCache>
            </c:numRef>
          </c:val>
          <c:smooth val="0"/>
        </c:ser>
        <c:ser>
          <c:idx val="0"/>
          <c:order val="1"/>
          <c:tx>
            <c:strRef>
              <c:f>Sheet1!$C$1</c:f>
              <c:strCache>
                <c:ptCount val="1"/>
                <c:pt idx="0">
                  <c:v>0-64</c:v>
                </c:pt>
              </c:strCache>
            </c:strRef>
          </c:tx>
          <c:spPr>
            <a:ln w="25400">
              <a:solidFill>
                <a:srgbClr val="0072C6"/>
              </a:solidFill>
            </a:ln>
          </c:spPr>
          <c:marker>
            <c:symbol val="square"/>
            <c:size val="7"/>
            <c:spPr>
              <a:solidFill>
                <a:srgbClr val="0072C6"/>
              </a:solidFill>
              <a:ln>
                <a:noFill/>
              </a:ln>
            </c:spPr>
          </c:marker>
          <c:cat>
            <c:numRef>
              <c:f>Sheet1!$A$2:$A$4</c:f>
              <c:numCache>
                <c:formatCode>General</c:formatCode>
                <c:ptCount val="3"/>
                <c:pt idx="0">
                  <c:v>2010</c:v>
                </c:pt>
                <c:pt idx="1">
                  <c:v>2011</c:v>
                </c:pt>
                <c:pt idx="2">
                  <c:v>2012</c:v>
                </c:pt>
              </c:numCache>
            </c:numRef>
          </c:cat>
          <c:val>
            <c:numRef>
              <c:f>Sheet1!$C$2:$C$4</c:f>
              <c:numCache>
                <c:formatCode>General</c:formatCode>
                <c:ptCount val="3"/>
                <c:pt idx="0">
                  <c:v>51.5</c:v>
                </c:pt>
                <c:pt idx="1">
                  <c:v>53.1</c:v>
                </c:pt>
                <c:pt idx="2">
                  <c:v>55.7</c:v>
                </c:pt>
              </c:numCache>
            </c:numRef>
          </c:val>
          <c:smooth val="0"/>
        </c:ser>
        <c:ser>
          <c:idx val="2"/>
          <c:order val="2"/>
          <c:tx>
            <c:strRef>
              <c:f>Sheet1!$D$1</c:f>
              <c:strCache>
                <c:ptCount val="1"/>
                <c:pt idx="0">
                  <c:v>65-74</c:v>
                </c:pt>
              </c:strCache>
            </c:strRef>
          </c:tx>
          <c:spPr>
            <a:ln w="25400">
              <a:solidFill>
                <a:srgbClr val="AABA0A"/>
              </a:solidFill>
            </a:ln>
          </c:spPr>
          <c:marker>
            <c:symbol val="triangle"/>
            <c:size val="9"/>
            <c:spPr>
              <a:solidFill>
                <a:srgbClr val="AABA0A"/>
              </a:solidFill>
              <a:ln>
                <a:noFill/>
              </a:ln>
            </c:spPr>
          </c:marker>
          <c:cat>
            <c:numRef>
              <c:f>Sheet1!$A$2:$A$4</c:f>
              <c:numCache>
                <c:formatCode>General</c:formatCode>
                <c:ptCount val="3"/>
                <c:pt idx="0">
                  <c:v>2010</c:v>
                </c:pt>
                <c:pt idx="1">
                  <c:v>2011</c:v>
                </c:pt>
                <c:pt idx="2">
                  <c:v>2012</c:v>
                </c:pt>
              </c:numCache>
            </c:numRef>
          </c:cat>
          <c:val>
            <c:numRef>
              <c:f>Sheet1!$D$2:$D$4</c:f>
              <c:numCache>
                <c:formatCode>General</c:formatCode>
                <c:ptCount val="3"/>
                <c:pt idx="0">
                  <c:v>56.5</c:v>
                </c:pt>
                <c:pt idx="1">
                  <c:v>57.3</c:v>
                </c:pt>
                <c:pt idx="2">
                  <c:v>59.9</c:v>
                </c:pt>
              </c:numCache>
            </c:numRef>
          </c:val>
          <c:smooth val="0"/>
        </c:ser>
        <c:ser>
          <c:idx val="1"/>
          <c:order val="3"/>
          <c:tx>
            <c:strRef>
              <c:f>Sheet1!$E$1</c:f>
              <c:strCache>
                <c:ptCount val="1"/>
                <c:pt idx="0">
                  <c:v>75-84</c:v>
                </c:pt>
              </c:strCache>
            </c:strRef>
          </c:tx>
          <c:spPr>
            <a:ln w="34925">
              <a:solidFill>
                <a:srgbClr val="7BA8DF"/>
              </a:solidFill>
            </a:ln>
          </c:spPr>
          <c:marker>
            <c:symbol val="diamond"/>
            <c:size val="9"/>
            <c:spPr>
              <a:solidFill>
                <a:srgbClr val="7BA8DF"/>
              </a:solidFill>
              <a:ln>
                <a:noFill/>
              </a:ln>
            </c:spPr>
          </c:marker>
          <c:cat>
            <c:numRef>
              <c:f>Sheet1!$A$2:$A$4</c:f>
              <c:numCache>
                <c:formatCode>General</c:formatCode>
                <c:ptCount val="3"/>
                <c:pt idx="0">
                  <c:v>2010</c:v>
                </c:pt>
                <c:pt idx="1">
                  <c:v>2011</c:v>
                </c:pt>
                <c:pt idx="2">
                  <c:v>2012</c:v>
                </c:pt>
              </c:numCache>
            </c:numRef>
          </c:cat>
          <c:val>
            <c:numRef>
              <c:f>Sheet1!$E$2:$E$4</c:f>
              <c:numCache>
                <c:formatCode>General</c:formatCode>
                <c:ptCount val="3"/>
                <c:pt idx="0">
                  <c:v>47.4</c:v>
                </c:pt>
                <c:pt idx="1">
                  <c:v>48.4</c:v>
                </c:pt>
                <c:pt idx="2">
                  <c:v>50.7</c:v>
                </c:pt>
              </c:numCache>
            </c:numRef>
          </c:val>
          <c:smooth val="0"/>
        </c:ser>
        <c:ser>
          <c:idx val="4"/>
          <c:order val="4"/>
          <c:tx>
            <c:strRef>
              <c:f>Sheet1!$F$1</c:f>
              <c:strCache>
                <c:ptCount val="1"/>
                <c:pt idx="0">
                  <c:v>85+</c:v>
                </c:pt>
              </c:strCache>
            </c:strRef>
          </c:tx>
          <c:spPr>
            <a:ln>
              <a:solidFill>
                <a:sysClr val="window" lastClr="FFFFFF">
                  <a:lumMod val="65000"/>
                </a:sysClr>
              </a:solidFill>
            </a:ln>
          </c:spPr>
          <c:marker>
            <c:symbol val="star"/>
            <c:size val="7"/>
            <c:spPr>
              <a:noFill/>
              <a:ln>
                <a:solidFill>
                  <a:sysClr val="window" lastClr="FFFFFF">
                    <a:lumMod val="65000"/>
                  </a:sysClr>
                </a:solidFill>
              </a:ln>
            </c:spPr>
          </c:marker>
          <c:cat>
            <c:numRef>
              <c:f>Sheet1!$A$2:$A$4</c:f>
              <c:numCache>
                <c:formatCode>General</c:formatCode>
                <c:ptCount val="3"/>
                <c:pt idx="0">
                  <c:v>2010</c:v>
                </c:pt>
                <c:pt idx="1">
                  <c:v>2011</c:v>
                </c:pt>
                <c:pt idx="2">
                  <c:v>2012</c:v>
                </c:pt>
              </c:numCache>
            </c:numRef>
          </c:cat>
          <c:val>
            <c:numRef>
              <c:f>Sheet1!$F$2:$F$4</c:f>
              <c:numCache>
                <c:formatCode>General</c:formatCode>
                <c:ptCount val="3"/>
                <c:pt idx="0">
                  <c:v>35.9</c:v>
                </c:pt>
                <c:pt idx="1">
                  <c:v>37</c:v>
                </c:pt>
                <c:pt idx="2">
                  <c:v>38.700000000000003</c:v>
                </c:pt>
              </c:numCache>
            </c:numRef>
          </c:val>
          <c:smooth val="0"/>
        </c:ser>
        <c:dLbls>
          <c:showLegendKey val="0"/>
          <c:showVal val="0"/>
          <c:showCatName val="0"/>
          <c:showSerName val="0"/>
          <c:showPercent val="0"/>
          <c:showBubbleSize val="0"/>
        </c:dLbls>
        <c:marker val="1"/>
        <c:smooth val="0"/>
        <c:axId val="229527936"/>
        <c:axId val="229529856"/>
      </c:lineChart>
      <c:catAx>
        <c:axId val="229527936"/>
        <c:scaling>
          <c:orientation val="minMax"/>
        </c:scaling>
        <c:delete val="0"/>
        <c:axPos val="b"/>
        <c:numFmt formatCode="General" sourceLinked="1"/>
        <c:majorTickMark val="out"/>
        <c:minorTickMark val="none"/>
        <c:tickLblPos val="nextTo"/>
        <c:txPr>
          <a:bodyPr rot="0"/>
          <a:lstStyle/>
          <a:p>
            <a:pPr>
              <a:defRPr sz="1600" b="0" baseline="0">
                <a:latin typeface="Calibri" panose="020F0502020204030204" pitchFamily="34" charset="0"/>
              </a:defRPr>
            </a:pPr>
            <a:endParaRPr lang="en-US"/>
          </a:p>
        </c:txPr>
        <c:crossAx val="229529856"/>
        <c:crosses val="autoZero"/>
        <c:auto val="1"/>
        <c:lblAlgn val="ctr"/>
        <c:lblOffset val="100"/>
        <c:noMultiLvlLbl val="0"/>
      </c:catAx>
      <c:valAx>
        <c:axId val="229529856"/>
        <c:scaling>
          <c:orientation val="minMax"/>
          <c:max val="100"/>
          <c:min val="0"/>
        </c:scaling>
        <c:delete val="0"/>
        <c:axPos val="l"/>
        <c:majorGridlines/>
        <c:title>
          <c:tx>
            <c:rich>
              <a:bodyPr rot="-5400000" vert="horz"/>
              <a:lstStyle/>
              <a:p>
                <a:pPr>
                  <a:defRPr sz="1600" baseline="0">
                    <a:latin typeface="Calibri" panose="020F0502020204030204" pitchFamily="34" charset="0"/>
                  </a:defRPr>
                </a:pPr>
                <a:r>
                  <a:rPr lang="en-US" dirty="0" smtClean="0"/>
                  <a:t>Percent</a:t>
                </a:r>
                <a:endParaRPr lang="en-US" dirty="0"/>
              </a:p>
            </c:rich>
          </c:tx>
          <c:layout>
            <c:manualLayout>
              <c:xMode val="edge"/>
              <c:yMode val="edge"/>
              <c:x val="0"/>
              <c:y val="0.40291557305336828"/>
            </c:manualLayout>
          </c:layout>
          <c:overlay val="0"/>
        </c:title>
        <c:numFmt formatCode="0" sourceLinked="0"/>
        <c:majorTickMark val="out"/>
        <c:minorTickMark val="none"/>
        <c:tickLblPos val="nextTo"/>
        <c:txPr>
          <a:bodyPr/>
          <a:lstStyle/>
          <a:p>
            <a:pPr>
              <a:defRPr sz="1600" b="0" baseline="0">
                <a:latin typeface="Calibri" panose="020F0502020204030204" pitchFamily="34" charset="0"/>
              </a:defRPr>
            </a:pPr>
            <a:endParaRPr lang="en-US"/>
          </a:p>
        </c:txPr>
        <c:crossAx val="229527936"/>
        <c:crosses val="autoZero"/>
        <c:crossBetween val="between"/>
        <c:majorUnit val="10"/>
      </c:valAx>
    </c:plotArea>
    <c:legend>
      <c:legendPos val="t"/>
      <c:layout>
        <c:manualLayout>
          <c:xMode val="edge"/>
          <c:yMode val="edge"/>
          <c:x val="0"/>
          <c:y val="1.1675185338674747E-3"/>
          <c:w val="0.99745139496451829"/>
          <c:h val="0.10151630410605456"/>
        </c:manualLayout>
      </c:layout>
      <c:overlay val="0"/>
      <c:txPr>
        <a:bodyPr/>
        <a:lstStyle/>
        <a:p>
          <a:pPr>
            <a:defRPr sz="1600" b="0" baseline="0">
              <a:latin typeface="Calibri" panose="020F0502020204030204" pitchFamily="34" charset="0"/>
            </a:defRPr>
          </a:pPr>
          <a:endParaRPr lang="en-US"/>
        </a:p>
      </c:txPr>
    </c:legend>
    <c:plotVisOnly val="1"/>
    <c:dispBlanksAs val="gap"/>
    <c:showDLblsOverMax val="0"/>
  </c:chart>
  <c:spPr>
    <a:ln>
      <a:noFill/>
    </a:ln>
  </c:spPr>
  <c:externalData r:id="rId2">
    <c:autoUpdate val="0"/>
  </c:externalData>
  <c:userShapes r:id="rId3"/>
</c:chartSpace>
</file>

<file path=ppt/charts/chart5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18383761057645573"/>
          <c:y val="0.12200787401574803"/>
          <c:w val="0.81579420627977062"/>
          <c:h val="0.75802444833284732"/>
        </c:manualLayout>
      </c:layout>
      <c:barChart>
        <c:barDir val="col"/>
        <c:grouping val="clustered"/>
        <c:varyColors val="0"/>
        <c:ser>
          <c:idx val="0"/>
          <c:order val="0"/>
          <c:tx>
            <c:strRef>
              <c:f>Sheet1!$B$1</c:f>
              <c:strCache>
                <c:ptCount val="1"/>
                <c:pt idx="0">
                  <c:v>White</c:v>
                </c:pt>
              </c:strCache>
            </c:strRef>
          </c:tx>
          <c:spPr>
            <a:solidFill>
              <a:srgbClr val="0072C6"/>
            </a:solidFill>
          </c:spPr>
          <c:invertIfNegative val="0"/>
          <c:dPt>
            <c:idx val="0"/>
            <c:invertIfNegative val="0"/>
            <c:bubble3D val="0"/>
          </c:dPt>
          <c:dPt>
            <c:idx val="1"/>
            <c:invertIfNegative val="0"/>
            <c:bubble3D val="0"/>
          </c:dPt>
          <c:dPt>
            <c:idx val="2"/>
            <c:invertIfNegative val="0"/>
            <c:bubble3D val="0"/>
          </c:dPt>
          <c:dPt>
            <c:idx val="3"/>
            <c:invertIfNegative val="0"/>
            <c:bubble3D val="0"/>
          </c:dPt>
          <c:cat>
            <c:strRef>
              <c:f>Sheet1!$A$2:$A$6</c:f>
              <c:strCache>
                <c:ptCount val="5"/>
                <c:pt idx="0">
                  <c:v>All Ages</c:v>
                </c:pt>
                <c:pt idx="1">
                  <c:v>0-64</c:v>
                </c:pt>
                <c:pt idx="2">
                  <c:v>65-74</c:v>
                </c:pt>
                <c:pt idx="3">
                  <c:v>75-84</c:v>
                </c:pt>
                <c:pt idx="4">
                  <c:v>85+</c:v>
                </c:pt>
              </c:strCache>
            </c:strRef>
          </c:cat>
          <c:val>
            <c:numRef>
              <c:f>Sheet1!$B$2:$B$6</c:f>
              <c:numCache>
                <c:formatCode>General</c:formatCode>
                <c:ptCount val="5"/>
                <c:pt idx="0">
                  <c:v>50.9</c:v>
                </c:pt>
                <c:pt idx="1">
                  <c:v>57.4</c:v>
                </c:pt>
                <c:pt idx="2">
                  <c:v>64.099999999999994</c:v>
                </c:pt>
                <c:pt idx="3">
                  <c:v>52.7</c:v>
                </c:pt>
                <c:pt idx="4">
                  <c:v>39.299999999999997</c:v>
                </c:pt>
              </c:numCache>
            </c:numRef>
          </c:val>
        </c:ser>
        <c:ser>
          <c:idx val="1"/>
          <c:order val="1"/>
          <c:tx>
            <c:strRef>
              <c:f>Sheet1!$C$1</c:f>
              <c:strCache>
                <c:ptCount val="1"/>
                <c:pt idx="0">
                  <c:v>Black</c:v>
                </c:pt>
              </c:strCache>
            </c:strRef>
          </c:tx>
          <c:spPr>
            <a:solidFill>
              <a:srgbClr val="AABA0A"/>
            </a:solidFill>
          </c:spPr>
          <c:invertIfNegative val="0"/>
          <c:cat>
            <c:strRef>
              <c:f>Sheet1!$A$2:$A$6</c:f>
              <c:strCache>
                <c:ptCount val="5"/>
                <c:pt idx="0">
                  <c:v>All Ages</c:v>
                </c:pt>
                <c:pt idx="1">
                  <c:v>0-64</c:v>
                </c:pt>
                <c:pt idx="2">
                  <c:v>65-74</c:v>
                </c:pt>
                <c:pt idx="3">
                  <c:v>75-84</c:v>
                </c:pt>
                <c:pt idx="4">
                  <c:v>85+</c:v>
                </c:pt>
              </c:strCache>
            </c:strRef>
          </c:cat>
          <c:val>
            <c:numRef>
              <c:f>Sheet1!$C$2:$C$6</c:f>
              <c:numCache>
                <c:formatCode>General</c:formatCode>
                <c:ptCount val="5"/>
                <c:pt idx="0">
                  <c:v>51</c:v>
                </c:pt>
                <c:pt idx="1">
                  <c:v>56.6</c:v>
                </c:pt>
                <c:pt idx="2">
                  <c:v>56.2</c:v>
                </c:pt>
                <c:pt idx="3">
                  <c:v>48.4</c:v>
                </c:pt>
                <c:pt idx="4">
                  <c:v>39</c:v>
                </c:pt>
              </c:numCache>
            </c:numRef>
          </c:val>
        </c:ser>
        <c:ser>
          <c:idx val="2"/>
          <c:order val="2"/>
          <c:tx>
            <c:strRef>
              <c:f>Sheet1!$D$1</c:f>
              <c:strCache>
                <c:ptCount val="1"/>
                <c:pt idx="0">
                  <c:v>Hispanic</c:v>
                </c:pt>
              </c:strCache>
            </c:strRef>
          </c:tx>
          <c:spPr>
            <a:solidFill>
              <a:sysClr val="window" lastClr="FFFFFF"/>
            </a:solidFill>
            <a:ln>
              <a:solidFill>
                <a:sysClr val="windowText" lastClr="000000"/>
              </a:solidFill>
            </a:ln>
          </c:spPr>
          <c:invertIfNegative val="0"/>
          <c:cat>
            <c:strRef>
              <c:f>Sheet1!$A$2:$A$6</c:f>
              <c:strCache>
                <c:ptCount val="5"/>
                <c:pt idx="0">
                  <c:v>All Ages</c:v>
                </c:pt>
                <c:pt idx="1">
                  <c:v>0-64</c:v>
                </c:pt>
                <c:pt idx="2">
                  <c:v>65-74</c:v>
                </c:pt>
                <c:pt idx="3">
                  <c:v>75-84</c:v>
                </c:pt>
                <c:pt idx="4">
                  <c:v>85+</c:v>
                </c:pt>
              </c:strCache>
            </c:strRef>
          </c:cat>
          <c:val>
            <c:numRef>
              <c:f>Sheet1!$D$2:$D$6</c:f>
              <c:numCache>
                <c:formatCode>General</c:formatCode>
                <c:ptCount val="5"/>
                <c:pt idx="0">
                  <c:v>39.200000000000003</c:v>
                </c:pt>
                <c:pt idx="1">
                  <c:v>45.9</c:v>
                </c:pt>
                <c:pt idx="2">
                  <c:v>41.4</c:v>
                </c:pt>
                <c:pt idx="3">
                  <c:v>38.6</c:v>
                </c:pt>
                <c:pt idx="4">
                  <c:v>30.8</c:v>
                </c:pt>
              </c:numCache>
            </c:numRef>
          </c:val>
        </c:ser>
        <c:dLbls>
          <c:showLegendKey val="0"/>
          <c:showVal val="0"/>
          <c:showCatName val="0"/>
          <c:showSerName val="0"/>
          <c:showPercent val="0"/>
          <c:showBubbleSize val="0"/>
        </c:dLbls>
        <c:gapWidth val="150"/>
        <c:axId val="230163200"/>
        <c:axId val="230164736"/>
      </c:barChart>
      <c:catAx>
        <c:axId val="230163200"/>
        <c:scaling>
          <c:orientation val="minMax"/>
        </c:scaling>
        <c:delete val="0"/>
        <c:axPos val="b"/>
        <c:minorGridlines>
          <c:spPr>
            <a:ln>
              <a:noFill/>
            </a:ln>
          </c:spPr>
        </c:minorGridlines>
        <c:numFmt formatCode="General" sourceLinked="1"/>
        <c:majorTickMark val="out"/>
        <c:minorTickMark val="none"/>
        <c:tickLblPos val="nextTo"/>
        <c:txPr>
          <a:bodyPr rot="0"/>
          <a:lstStyle/>
          <a:p>
            <a:pPr>
              <a:defRPr sz="1600" b="0">
                <a:solidFill>
                  <a:schemeClr val="tx1"/>
                </a:solidFill>
                <a:latin typeface="Calibri" panose="020F0502020204030204" pitchFamily="34" charset="0"/>
              </a:defRPr>
            </a:pPr>
            <a:endParaRPr lang="en-US"/>
          </a:p>
        </c:txPr>
        <c:crossAx val="230164736"/>
        <c:crosses val="autoZero"/>
        <c:auto val="1"/>
        <c:lblAlgn val="ctr"/>
        <c:lblOffset val="100"/>
        <c:noMultiLvlLbl val="0"/>
      </c:catAx>
      <c:valAx>
        <c:axId val="230164736"/>
        <c:scaling>
          <c:orientation val="minMax"/>
          <c:max val="100"/>
          <c:min val="0"/>
        </c:scaling>
        <c:delete val="0"/>
        <c:axPos val="l"/>
        <c:majorGridlines/>
        <c:title>
          <c:tx>
            <c:rich>
              <a:bodyPr rot="-5400000" vert="horz"/>
              <a:lstStyle/>
              <a:p>
                <a:pPr>
                  <a:defRPr sz="1600">
                    <a:latin typeface="Calibri" panose="020F0502020204030204" pitchFamily="34" charset="0"/>
                  </a:defRPr>
                </a:pPr>
                <a:r>
                  <a:rPr lang="en-US" dirty="0" smtClean="0"/>
                  <a:t>Percent</a:t>
                </a:r>
                <a:endParaRPr lang="en-US" dirty="0"/>
              </a:p>
            </c:rich>
          </c:tx>
          <c:layout>
            <c:manualLayout>
              <c:xMode val="edge"/>
              <c:yMode val="edge"/>
              <c:x val="0"/>
              <c:y val="0.38368812183360801"/>
            </c:manualLayout>
          </c:layout>
          <c:overlay val="0"/>
        </c:title>
        <c:numFmt formatCode="0" sourceLinked="0"/>
        <c:majorTickMark val="out"/>
        <c:minorTickMark val="none"/>
        <c:tickLblPos val="nextTo"/>
        <c:txPr>
          <a:bodyPr/>
          <a:lstStyle/>
          <a:p>
            <a:pPr>
              <a:defRPr sz="1600">
                <a:latin typeface="Calibri" panose="020F0502020204030204" pitchFamily="34" charset="0"/>
              </a:defRPr>
            </a:pPr>
            <a:endParaRPr lang="en-US"/>
          </a:p>
        </c:txPr>
        <c:crossAx val="230163200"/>
        <c:crosses val="autoZero"/>
        <c:crossBetween val="between"/>
        <c:majorUnit val="10"/>
      </c:valAx>
    </c:plotArea>
    <c:legend>
      <c:legendPos val="t"/>
      <c:layout>
        <c:manualLayout>
          <c:xMode val="edge"/>
          <c:yMode val="edge"/>
          <c:x val="9.3525107710592775E-2"/>
          <c:y val="1.8517060367454078E-3"/>
          <c:w val="0.79233459614717971"/>
          <c:h val="0.10037182852143481"/>
        </c:manualLayout>
      </c:layout>
      <c:overlay val="0"/>
      <c:txPr>
        <a:bodyPr/>
        <a:lstStyle/>
        <a:p>
          <a:pPr>
            <a:defRPr sz="1600">
              <a:latin typeface="Calibri" panose="020F0502020204030204" pitchFamily="34" charset="0"/>
            </a:defRPr>
          </a:pPr>
          <a:endParaRPr lang="en-US"/>
        </a:p>
      </c:txPr>
    </c:legend>
    <c:plotVisOnly val="1"/>
    <c:dispBlanksAs val="gap"/>
    <c:showDLblsOverMax val="0"/>
  </c:chart>
  <c:spPr>
    <a:ln>
      <a:noFill/>
    </a:ln>
  </c:spPr>
  <c:externalData r:id="rId2">
    <c:autoUpdate val="0"/>
  </c:externalData>
  <c:userShapes r:id="rId3"/>
</c:chartSpace>
</file>

<file path=ppt/charts/chart5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0.18417711674929524"/>
          <c:y val="0.11139047959914102"/>
          <c:w val="0.79958248274521249"/>
          <c:h val="0.79016642806012882"/>
        </c:manualLayout>
      </c:layout>
      <c:lineChart>
        <c:grouping val="standard"/>
        <c:varyColors val="0"/>
        <c:ser>
          <c:idx val="3"/>
          <c:order val="0"/>
          <c:tx>
            <c:strRef>
              <c:f>Sheet1!$B$1</c:f>
              <c:strCache>
                <c:ptCount val="1"/>
                <c:pt idx="0">
                  <c:v>0-64</c:v>
                </c:pt>
              </c:strCache>
            </c:strRef>
          </c:tx>
          <c:spPr>
            <a:ln w="25400">
              <a:solidFill>
                <a:sysClr val="windowText" lastClr="000000"/>
              </a:solidFill>
            </a:ln>
          </c:spPr>
          <c:marker>
            <c:symbol val="circle"/>
            <c:size val="7"/>
            <c:spPr>
              <a:solidFill>
                <a:sysClr val="windowText" lastClr="000000"/>
              </a:solidFill>
              <a:ln>
                <a:noFill/>
              </a:ln>
            </c:spPr>
          </c:marker>
          <c:cat>
            <c:numRef>
              <c:f>Sheet1!$A$2:$A$4</c:f>
              <c:numCache>
                <c:formatCode>General</c:formatCode>
                <c:ptCount val="3"/>
                <c:pt idx="0">
                  <c:v>2010</c:v>
                </c:pt>
                <c:pt idx="1">
                  <c:v>2011</c:v>
                </c:pt>
                <c:pt idx="2">
                  <c:v>2012</c:v>
                </c:pt>
              </c:numCache>
            </c:numRef>
          </c:cat>
          <c:val>
            <c:numRef>
              <c:f>Sheet1!$B$2:$B$4</c:f>
              <c:numCache>
                <c:formatCode>General</c:formatCode>
                <c:ptCount val="3"/>
                <c:pt idx="0">
                  <c:v>60.6</c:v>
                </c:pt>
                <c:pt idx="1">
                  <c:v>61.1</c:v>
                </c:pt>
                <c:pt idx="2">
                  <c:v>62.3</c:v>
                </c:pt>
              </c:numCache>
            </c:numRef>
          </c:val>
          <c:smooth val="0"/>
        </c:ser>
        <c:ser>
          <c:idx val="0"/>
          <c:order val="1"/>
          <c:tx>
            <c:strRef>
              <c:f>Sheet1!$C$1</c:f>
              <c:strCache>
                <c:ptCount val="1"/>
                <c:pt idx="0">
                  <c:v>65-74</c:v>
                </c:pt>
              </c:strCache>
            </c:strRef>
          </c:tx>
          <c:spPr>
            <a:ln w="25400">
              <a:solidFill>
                <a:srgbClr val="0072C6"/>
              </a:solidFill>
            </a:ln>
          </c:spPr>
          <c:marker>
            <c:symbol val="square"/>
            <c:size val="7"/>
            <c:spPr>
              <a:solidFill>
                <a:srgbClr val="0072C6"/>
              </a:solidFill>
              <a:ln>
                <a:noFill/>
              </a:ln>
            </c:spPr>
          </c:marker>
          <c:cat>
            <c:numRef>
              <c:f>Sheet1!$A$2:$A$4</c:f>
              <c:numCache>
                <c:formatCode>General</c:formatCode>
                <c:ptCount val="3"/>
                <c:pt idx="0">
                  <c:v>2010</c:v>
                </c:pt>
                <c:pt idx="1">
                  <c:v>2011</c:v>
                </c:pt>
                <c:pt idx="2">
                  <c:v>2012</c:v>
                </c:pt>
              </c:numCache>
            </c:numRef>
          </c:cat>
          <c:val>
            <c:numRef>
              <c:f>Sheet1!$C$2:$C$4</c:f>
              <c:numCache>
                <c:formatCode>General</c:formatCode>
                <c:ptCount val="3"/>
                <c:pt idx="0">
                  <c:v>63.7</c:v>
                </c:pt>
                <c:pt idx="1">
                  <c:v>64</c:v>
                </c:pt>
                <c:pt idx="2">
                  <c:v>65.5</c:v>
                </c:pt>
              </c:numCache>
            </c:numRef>
          </c:val>
          <c:smooth val="0"/>
        </c:ser>
        <c:ser>
          <c:idx val="2"/>
          <c:order val="2"/>
          <c:tx>
            <c:strRef>
              <c:f>Sheet1!$D$1</c:f>
              <c:strCache>
                <c:ptCount val="1"/>
                <c:pt idx="0">
                  <c:v>75-84</c:v>
                </c:pt>
              </c:strCache>
            </c:strRef>
          </c:tx>
          <c:spPr>
            <a:ln w="25400">
              <a:solidFill>
                <a:srgbClr val="AABA0A"/>
              </a:solidFill>
            </a:ln>
          </c:spPr>
          <c:marker>
            <c:symbol val="triangle"/>
            <c:size val="9"/>
            <c:spPr>
              <a:solidFill>
                <a:srgbClr val="AABA0A"/>
              </a:solidFill>
              <a:ln>
                <a:noFill/>
              </a:ln>
            </c:spPr>
          </c:marker>
          <c:cat>
            <c:numRef>
              <c:f>Sheet1!$A$2:$A$4</c:f>
              <c:numCache>
                <c:formatCode>General</c:formatCode>
                <c:ptCount val="3"/>
                <c:pt idx="0">
                  <c:v>2010</c:v>
                </c:pt>
                <c:pt idx="1">
                  <c:v>2011</c:v>
                </c:pt>
                <c:pt idx="2">
                  <c:v>2012</c:v>
                </c:pt>
              </c:numCache>
            </c:numRef>
          </c:cat>
          <c:val>
            <c:numRef>
              <c:f>Sheet1!$D$2:$D$4</c:f>
              <c:numCache>
                <c:formatCode>General</c:formatCode>
                <c:ptCount val="3"/>
                <c:pt idx="0">
                  <c:v>63</c:v>
                </c:pt>
                <c:pt idx="1">
                  <c:v>63.9</c:v>
                </c:pt>
                <c:pt idx="2">
                  <c:v>64.900000000000006</c:v>
                </c:pt>
              </c:numCache>
            </c:numRef>
          </c:val>
          <c:smooth val="0"/>
        </c:ser>
        <c:ser>
          <c:idx val="1"/>
          <c:order val="3"/>
          <c:tx>
            <c:strRef>
              <c:f>Sheet1!$E$1</c:f>
              <c:strCache>
                <c:ptCount val="1"/>
                <c:pt idx="0">
                  <c:v>85+</c:v>
                </c:pt>
              </c:strCache>
            </c:strRef>
          </c:tx>
          <c:spPr>
            <a:ln w="34925">
              <a:solidFill>
                <a:srgbClr val="7BA8DF"/>
              </a:solidFill>
            </a:ln>
          </c:spPr>
          <c:marker>
            <c:symbol val="diamond"/>
            <c:size val="9"/>
            <c:spPr>
              <a:solidFill>
                <a:srgbClr val="7BA8DF"/>
              </a:solidFill>
              <a:ln>
                <a:noFill/>
              </a:ln>
            </c:spPr>
          </c:marker>
          <c:cat>
            <c:numRef>
              <c:f>Sheet1!$A$2:$A$4</c:f>
              <c:numCache>
                <c:formatCode>General</c:formatCode>
                <c:ptCount val="3"/>
                <c:pt idx="0">
                  <c:v>2010</c:v>
                </c:pt>
                <c:pt idx="1">
                  <c:v>2011</c:v>
                </c:pt>
                <c:pt idx="2">
                  <c:v>2012</c:v>
                </c:pt>
              </c:numCache>
            </c:numRef>
          </c:cat>
          <c:val>
            <c:numRef>
              <c:f>Sheet1!$E$2:$E$4</c:f>
              <c:numCache>
                <c:formatCode>General</c:formatCode>
                <c:ptCount val="3"/>
                <c:pt idx="0">
                  <c:v>61</c:v>
                </c:pt>
                <c:pt idx="1">
                  <c:v>62.1</c:v>
                </c:pt>
                <c:pt idx="2">
                  <c:v>63.1</c:v>
                </c:pt>
              </c:numCache>
            </c:numRef>
          </c:val>
          <c:smooth val="0"/>
        </c:ser>
        <c:dLbls>
          <c:showLegendKey val="0"/>
          <c:showVal val="0"/>
          <c:showCatName val="0"/>
          <c:showSerName val="0"/>
          <c:showPercent val="0"/>
          <c:showBubbleSize val="0"/>
        </c:dLbls>
        <c:marker val="1"/>
        <c:smooth val="0"/>
        <c:axId val="230303616"/>
        <c:axId val="230305792"/>
      </c:lineChart>
      <c:catAx>
        <c:axId val="230303616"/>
        <c:scaling>
          <c:orientation val="minMax"/>
        </c:scaling>
        <c:delete val="0"/>
        <c:axPos val="b"/>
        <c:numFmt formatCode="General" sourceLinked="1"/>
        <c:majorTickMark val="out"/>
        <c:minorTickMark val="none"/>
        <c:tickLblPos val="nextTo"/>
        <c:txPr>
          <a:bodyPr rot="0"/>
          <a:lstStyle/>
          <a:p>
            <a:pPr>
              <a:defRPr sz="1600" b="0" baseline="0">
                <a:latin typeface="Calibri" panose="020F0502020204030204" pitchFamily="34" charset="0"/>
              </a:defRPr>
            </a:pPr>
            <a:endParaRPr lang="en-US"/>
          </a:p>
        </c:txPr>
        <c:crossAx val="230305792"/>
        <c:crosses val="autoZero"/>
        <c:auto val="1"/>
        <c:lblAlgn val="ctr"/>
        <c:lblOffset val="100"/>
        <c:noMultiLvlLbl val="0"/>
      </c:catAx>
      <c:valAx>
        <c:axId val="230305792"/>
        <c:scaling>
          <c:orientation val="minMax"/>
          <c:max val="100"/>
          <c:min val="0"/>
        </c:scaling>
        <c:delete val="0"/>
        <c:axPos val="l"/>
        <c:majorGridlines/>
        <c:title>
          <c:tx>
            <c:rich>
              <a:bodyPr rot="-5400000" vert="horz"/>
              <a:lstStyle/>
              <a:p>
                <a:pPr>
                  <a:defRPr sz="1600" baseline="0">
                    <a:latin typeface="Calibri" panose="020F0502020204030204" pitchFamily="34" charset="0"/>
                  </a:defRPr>
                </a:pPr>
                <a:r>
                  <a:rPr lang="en-US" dirty="0" smtClean="0"/>
                  <a:t>Percent</a:t>
                </a:r>
                <a:endParaRPr lang="en-US" dirty="0"/>
              </a:p>
            </c:rich>
          </c:tx>
          <c:layout>
            <c:manualLayout>
              <c:xMode val="edge"/>
              <c:yMode val="edge"/>
              <c:x val="0"/>
              <c:y val="0.41301648373498762"/>
            </c:manualLayout>
          </c:layout>
          <c:overlay val="0"/>
        </c:title>
        <c:numFmt formatCode="0" sourceLinked="0"/>
        <c:majorTickMark val="out"/>
        <c:minorTickMark val="none"/>
        <c:tickLblPos val="nextTo"/>
        <c:txPr>
          <a:bodyPr/>
          <a:lstStyle/>
          <a:p>
            <a:pPr>
              <a:defRPr sz="1600" b="0" baseline="0">
                <a:latin typeface="Calibri" panose="020F0502020204030204" pitchFamily="34" charset="0"/>
              </a:defRPr>
            </a:pPr>
            <a:endParaRPr lang="en-US"/>
          </a:p>
        </c:txPr>
        <c:crossAx val="230303616"/>
        <c:crosses val="autoZero"/>
        <c:crossBetween val="between"/>
        <c:majorUnit val="10"/>
      </c:valAx>
    </c:plotArea>
    <c:legend>
      <c:legendPos val="t"/>
      <c:layout>
        <c:manualLayout>
          <c:xMode val="edge"/>
          <c:yMode val="edge"/>
          <c:x val="0"/>
          <c:y val="1.1675185338674747E-3"/>
          <c:w val="0.99745139496451829"/>
          <c:h val="8.8890131631273364E-2"/>
        </c:manualLayout>
      </c:layout>
      <c:overlay val="0"/>
      <c:txPr>
        <a:bodyPr/>
        <a:lstStyle/>
        <a:p>
          <a:pPr>
            <a:defRPr sz="1600" b="0" baseline="0">
              <a:latin typeface="Calibri" panose="020F0502020204030204" pitchFamily="34" charset="0"/>
            </a:defRPr>
          </a:pPr>
          <a:endParaRPr lang="en-US"/>
        </a:p>
      </c:txPr>
    </c:legend>
    <c:plotVisOnly val="1"/>
    <c:dispBlanksAs val="gap"/>
    <c:showDLblsOverMax val="0"/>
  </c:chart>
  <c:spPr>
    <a:ln>
      <a:noFill/>
    </a:ln>
  </c:spPr>
  <c:externalData r:id="rId2">
    <c:autoUpdate val="0"/>
  </c:externalData>
</c:chartSpace>
</file>

<file path=ppt/charts/chart5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0.18453509283561778"/>
          <c:y val="0.11139047959914102"/>
          <c:w val="0.79649606299212583"/>
          <c:h val="0.79016642806012882"/>
        </c:manualLayout>
      </c:layout>
      <c:lineChart>
        <c:grouping val="standard"/>
        <c:varyColors val="0"/>
        <c:ser>
          <c:idx val="3"/>
          <c:order val="0"/>
          <c:tx>
            <c:strRef>
              <c:f>Sheet1!$B$1</c:f>
              <c:strCache>
                <c:ptCount val="1"/>
                <c:pt idx="0">
                  <c:v>Total</c:v>
                </c:pt>
              </c:strCache>
            </c:strRef>
          </c:tx>
          <c:spPr>
            <a:ln w="25400">
              <a:solidFill>
                <a:sysClr val="windowText" lastClr="000000"/>
              </a:solidFill>
            </a:ln>
          </c:spPr>
          <c:marker>
            <c:symbol val="circle"/>
            <c:size val="7"/>
            <c:spPr>
              <a:solidFill>
                <a:sysClr val="windowText" lastClr="000000"/>
              </a:solidFill>
              <a:ln>
                <a:noFill/>
              </a:ln>
            </c:spPr>
          </c:marker>
          <c:cat>
            <c:numRef>
              <c:f>Sheet1!$A$2:$A$4</c:f>
              <c:numCache>
                <c:formatCode>General</c:formatCode>
                <c:ptCount val="3"/>
                <c:pt idx="0">
                  <c:v>2010</c:v>
                </c:pt>
                <c:pt idx="1">
                  <c:v>2011</c:v>
                </c:pt>
                <c:pt idx="2">
                  <c:v>2012</c:v>
                </c:pt>
              </c:numCache>
            </c:numRef>
          </c:cat>
          <c:val>
            <c:numRef>
              <c:f>Sheet1!$B$2:$B$4</c:f>
              <c:numCache>
                <c:formatCode>General</c:formatCode>
                <c:ptCount val="3"/>
                <c:pt idx="0">
                  <c:v>62.3</c:v>
                </c:pt>
                <c:pt idx="1">
                  <c:v>63</c:v>
                </c:pt>
                <c:pt idx="2">
                  <c:v>64.2</c:v>
                </c:pt>
              </c:numCache>
            </c:numRef>
          </c:val>
          <c:smooth val="0"/>
        </c:ser>
        <c:ser>
          <c:idx val="0"/>
          <c:order val="1"/>
          <c:tx>
            <c:strRef>
              <c:f>Sheet1!$C$1</c:f>
              <c:strCache>
                <c:ptCount val="1"/>
                <c:pt idx="0">
                  <c:v>White</c:v>
                </c:pt>
              </c:strCache>
            </c:strRef>
          </c:tx>
          <c:spPr>
            <a:ln w="25400">
              <a:solidFill>
                <a:srgbClr val="0072C6"/>
              </a:solidFill>
            </a:ln>
          </c:spPr>
          <c:marker>
            <c:symbol val="square"/>
            <c:size val="7"/>
            <c:spPr>
              <a:solidFill>
                <a:srgbClr val="0072C6"/>
              </a:solidFill>
              <a:ln>
                <a:noFill/>
              </a:ln>
            </c:spPr>
          </c:marker>
          <c:cat>
            <c:numRef>
              <c:f>Sheet1!$A$2:$A$4</c:f>
              <c:numCache>
                <c:formatCode>General</c:formatCode>
                <c:ptCount val="3"/>
                <c:pt idx="0">
                  <c:v>2010</c:v>
                </c:pt>
                <c:pt idx="1">
                  <c:v>2011</c:v>
                </c:pt>
                <c:pt idx="2">
                  <c:v>2012</c:v>
                </c:pt>
              </c:numCache>
            </c:numRef>
          </c:cat>
          <c:val>
            <c:numRef>
              <c:f>Sheet1!$C$2:$C$4</c:f>
              <c:numCache>
                <c:formatCode>General</c:formatCode>
                <c:ptCount val="3"/>
                <c:pt idx="0">
                  <c:v>63.6</c:v>
                </c:pt>
                <c:pt idx="1">
                  <c:v>64.8</c:v>
                </c:pt>
                <c:pt idx="2">
                  <c:v>65.7</c:v>
                </c:pt>
              </c:numCache>
            </c:numRef>
          </c:val>
          <c:smooth val="0"/>
        </c:ser>
        <c:ser>
          <c:idx val="2"/>
          <c:order val="2"/>
          <c:tx>
            <c:strRef>
              <c:f>Sheet1!$D$1</c:f>
              <c:strCache>
                <c:ptCount val="1"/>
                <c:pt idx="0">
                  <c:v>Black</c:v>
                </c:pt>
              </c:strCache>
            </c:strRef>
          </c:tx>
          <c:spPr>
            <a:ln w="25400">
              <a:solidFill>
                <a:srgbClr val="AABA0A"/>
              </a:solidFill>
            </a:ln>
          </c:spPr>
          <c:marker>
            <c:symbol val="triangle"/>
            <c:size val="9"/>
            <c:spPr>
              <a:solidFill>
                <a:srgbClr val="AABA0A"/>
              </a:solidFill>
              <a:ln>
                <a:noFill/>
              </a:ln>
            </c:spPr>
          </c:marker>
          <c:cat>
            <c:numRef>
              <c:f>Sheet1!$A$2:$A$4</c:f>
              <c:numCache>
                <c:formatCode>General</c:formatCode>
                <c:ptCount val="3"/>
                <c:pt idx="0">
                  <c:v>2010</c:v>
                </c:pt>
                <c:pt idx="1">
                  <c:v>2011</c:v>
                </c:pt>
                <c:pt idx="2">
                  <c:v>2012</c:v>
                </c:pt>
              </c:numCache>
            </c:numRef>
          </c:cat>
          <c:val>
            <c:numRef>
              <c:f>Sheet1!$D$2:$D$4</c:f>
              <c:numCache>
                <c:formatCode>General</c:formatCode>
                <c:ptCount val="3"/>
                <c:pt idx="0">
                  <c:v>62.3</c:v>
                </c:pt>
                <c:pt idx="1">
                  <c:v>62.4</c:v>
                </c:pt>
                <c:pt idx="2">
                  <c:v>63</c:v>
                </c:pt>
              </c:numCache>
            </c:numRef>
          </c:val>
          <c:smooth val="0"/>
        </c:ser>
        <c:ser>
          <c:idx val="1"/>
          <c:order val="3"/>
          <c:tx>
            <c:strRef>
              <c:f>Sheet1!$E$1</c:f>
              <c:strCache>
                <c:ptCount val="1"/>
                <c:pt idx="0">
                  <c:v>Hispanic</c:v>
                </c:pt>
              </c:strCache>
            </c:strRef>
          </c:tx>
          <c:spPr>
            <a:ln w="34925">
              <a:solidFill>
                <a:srgbClr val="7BA8DF"/>
              </a:solidFill>
            </a:ln>
          </c:spPr>
          <c:marker>
            <c:symbol val="diamond"/>
            <c:size val="9"/>
            <c:spPr>
              <a:solidFill>
                <a:srgbClr val="7BA8DF"/>
              </a:solidFill>
              <a:ln>
                <a:noFill/>
              </a:ln>
            </c:spPr>
          </c:marker>
          <c:cat>
            <c:numRef>
              <c:f>Sheet1!$A$2:$A$4</c:f>
              <c:numCache>
                <c:formatCode>General</c:formatCode>
                <c:ptCount val="3"/>
                <c:pt idx="0">
                  <c:v>2010</c:v>
                </c:pt>
                <c:pt idx="1">
                  <c:v>2011</c:v>
                </c:pt>
                <c:pt idx="2">
                  <c:v>2012</c:v>
                </c:pt>
              </c:numCache>
            </c:numRef>
          </c:cat>
          <c:val>
            <c:numRef>
              <c:f>Sheet1!$E$2:$E$4</c:f>
              <c:numCache>
                <c:formatCode>General</c:formatCode>
                <c:ptCount val="3"/>
                <c:pt idx="0">
                  <c:v>50.1</c:v>
                </c:pt>
                <c:pt idx="1">
                  <c:v>48.4</c:v>
                </c:pt>
                <c:pt idx="2">
                  <c:v>52</c:v>
                </c:pt>
              </c:numCache>
            </c:numRef>
          </c:val>
          <c:smooth val="0"/>
        </c:ser>
        <c:dLbls>
          <c:showLegendKey val="0"/>
          <c:showVal val="0"/>
          <c:showCatName val="0"/>
          <c:showSerName val="0"/>
          <c:showPercent val="0"/>
          <c:showBubbleSize val="0"/>
        </c:dLbls>
        <c:marker val="1"/>
        <c:smooth val="0"/>
        <c:axId val="230958976"/>
        <c:axId val="230965248"/>
      </c:lineChart>
      <c:catAx>
        <c:axId val="230958976"/>
        <c:scaling>
          <c:orientation val="minMax"/>
        </c:scaling>
        <c:delete val="0"/>
        <c:axPos val="b"/>
        <c:numFmt formatCode="General" sourceLinked="1"/>
        <c:majorTickMark val="out"/>
        <c:minorTickMark val="none"/>
        <c:tickLblPos val="nextTo"/>
        <c:txPr>
          <a:bodyPr rot="0"/>
          <a:lstStyle/>
          <a:p>
            <a:pPr>
              <a:defRPr sz="1600" b="0" baseline="0">
                <a:latin typeface="Calibri" panose="020F0502020204030204" pitchFamily="34" charset="0"/>
              </a:defRPr>
            </a:pPr>
            <a:endParaRPr lang="en-US"/>
          </a:p>
        </c:txPr>
        <c:crossAx val="230965248"/>
        <c:crosses val="autoZero"/>
        <c:auto val="1"/>
        <c:lblAlgn val="ctr"/>
        <c:lblOffset val="100"/>
        <c:noMultiLvlLbl val="0"/>
      </c:catAx>
      <c:valAx>
        <c:axId val="230965248"/>
        <c:scaling>
          <c:orientation val="minMax"/>
          <c:max val="100"/>
          <c:min val="0"/>
        </c:scaling>
        <c:delete val="0"/>
        <c:axPos val="l"/>
        <c:majorGridlines/>
        <c:title>
          <c:tx>
            <c:rich>
              <a:bodyPr rot="-5400000" vert="horz"/>
              <a:lstStyle/>
              <a:p>
                <a:pPr>
                  <a:defRPr sz="1600" baseline="0">
                    <a:latin typeface="Calibri" panose="020F0502020204030204" pitchFamily="34" charset="0"/>
                  </a:defRPr>
                </a:pPr>
                <a:r>
                  <a:rPr lang="en-US" dirty="0" smtClean="0"/>
                  <a:t>Percent</a:t>
                </a:r>
                <a:endParaRPr lang="en-US" dirty="0"/>
              </a:p>
            </c:rich>
          </c:tx>
          <c:layout>
            <c:manualLayout>
              <c:xMode val="edge"/>
              <c:yMode val="edge"/>
              <c:x val="0"/>
              <c:y val="0.41301648373498762"/>
            </c:manualLayout>
          </c:layout>
          <c:overlay val="0"/>
        </c:title>
        <c:numFmt formatCode="0" sourceLinked="0"/>
        <c:majorTickMark val="out"/>
        <c:minorTickMark val="none"/>
        <c:tickLblPos val="nextTo"/>
        <c:txPr>
          <a:bodyPr/>
          <a:lstStyle/>
          <a:p>
            <a:pPr>
              <a:defRPr sz="1600" b="0" baseline="0">
                <a:latin typeface="Calibri" panose="020F0502020204030204" pitchFamily="34" charset="0"/>
              </a:defRPr>
            </a:pPr>
            <a:endParaRPr lang="en-US"/>
          </a:p>
        </c:txPr>
        <c:crossAx val="230958976"/>
        <c:crosses val="autoZero"/>
        <c:crossBetween val="between"/>
        <c:majorUnit val="10"/>
      </c:valAx>
    </c:plotArea>
    <c:legend>
      <c:legendPos val="t"/>
      <c:layout>
        <c:manualLayout>
          <c:xMode val="edge"/>
          <c:yMode val="edge"/>
          <c:x val="0"/>
          <c:y val="1.1675185338674747E-3"/>
          <c:w val="0.99745139496451829"/>
          <c:h val="8.8890131631273364E-2"/>
        </c:manualLayout>
      </c:layout>
      <c:overlay val="0"/>
      <c:txPr>
        <a:bodyPr/>
        <a:lstStyle/>
        <a:p>
          <a:pPr>
            <a:defRPr sz="1600" b="0" baseline="0">
              <a:latin typeface="Calibri" panose="020F0502020204030204" pitchFamily="34" charset="0"/>
            </a:defRPr>
          </a:pPr>
          <a:endParaRPr lang="en-US"/>
        </a:p>
      </c:txPr>
    </c:legend>
    <c:plotVisOnly val="1"/>
    <c:dispBlanksAs val="gap"/>
    <c:showDLblsOverMax val="0"/>
  </c:chart>
  <c:spPr>
    <a:ln>
      <a:noFill/>
    </a:ln>
  </c:spPr>
  <c:externalData r:id="rId2">
    <c:autoUpdate val="0"/>
  </c:externalData>
  <c:userShapes r:id="rId3"/>
</c:chartSpace>
</file>

<file path=ppt/charts/chart55.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18383761057645573"/>
          <c:y val="0.19066766363506887"/>
          <c:w val="0.79727568776125202"/>
          <c:h val="0.75443574640379252"/>
        </c:manualLayout>
      </c:layout>
      <c:barChart>
        <c:barDir val="col"/>
        <c:grouping val="clustered"/>
        <c:varyColors val="0"/>
        <c:ser>
          <c:idx val="0"/>
          <c:order val="0"/>
          <c:tx>
            <c:strRef>
              <c:f>Sheet1!$B$1</c:f>
              <c:strCache>
                <c:ptCount val="1"/>
                <c:pt idx="0">
                  <c:v>White</c:v>
                </c:pt>
              </c:strCache>
            </c:strRef>
          </c:tx>
          <c:spPr>
            <a:solidFill>
              <a:srgbClr val="0072C6"/>
            </a:solidFill>
          </c:spPr>
          <c:invertIfNegative val="0"/>
          <c:dPt>
            <c:idx val="0"/>
            <c:invertIfNegative val="0"/>
            <c:bubble3D val="0"/>
          </c:dPt>
          <c:dPt>
            <c:idx val="1"/>
            <c:invertIfNegative val="0"/>
            <c:bubble3D val="0"/>
          </c:dPt>
          <c:dPt>
            <c:idx val="2"/>
            <c:invertIfNegative val="0"/>
            <c:bubble3D val="0"/>
          </c:dPt>
          <c:dPt>
            <c:idx val="3"/>
            <c:invertIfNegative val="0"/>
            <c:bubble3D val="0"/>
          </c:dPt>
          <c:cat>
            <c:numRef>
              <c:f>Sheet1!$A$2</c:f>
              <c:numCache>
                <c:formatCode>General</c:formatCode>
                <c:ptCount val="1"/>
                <c:pt idx="0">
                  <c:v>2012</c:v>
                </c:pt>
              </c:numCache>
            </c:numRef>
          </c:cat>
          <c:val>
            <c:numRef>
              <c:f>Sheet1!$B$2</c:f>
              <c:numCache>
                <c:formatCode>General</c:formatCode>
                <c:ptCount val="1"/>
                <c:pt idx="0">
                  <c:v>11.7</c:v>
                </c:pt>
              </c:numCache>
            </c:numRef>
          </c:val>
        </c:ser>
        <c:ser>
          <c:idx val="1"/>
          <c:order val="1"/>
          <c:tx>
            <c:strRef>
              <c:f>Sheet1!$C$1</c:f>
              <c:strCache>
                <c:ptCount val="1"/>
                <c:pt idx="0">
                  <c:v>Black</c:v>
                </c:pt>
              </c:strCache>
            </c:strRef>
          </c:tx>
          <c:spPr>
            <a:solidFill>
              <a:srgbClr val="AABA0A"/>
            </a:solidFill>
          </c:spPr>
          <c:invertIfNegative val="0"/>
          <c:cat>
            <c:numRef>
              <c:f>Sheet1!$A$2</c:f>
              <c:numCache>
                <c:formatCode>General</c:formatCode>
                <c:ptCount val="1"/>
                <c:pt idx="0">
                  <c:v>2012</c:v>
                </c:pt>
              </c:numCache>
            </c:numRef>
          </c:cat>
          <c:val>
            <c:numRef>
              <c:f>Sheet1!$C$2</c:f>
              <c:numCache>
                <c:formatCode>General</c:formatCode>
                <c:ptCount val="1"/>
                <c:pt idx="0">
                  <c:v>8.1999999999999993</c:v>
                </c:pt>
              </c:numCache>
            </c:numRef>
          </c:val>
        </c:ser>
        <c:ser>
          <c:idx val="2"/>
          <c:order val="2"/>
          <c:tx>
            <c:strRef>
              <c:f>Sheet1!$D$1</c:f>
              <c:strCache>
                <c:ptCount val="1"/>
                <c:pt idx="0">
                  <c:v>Asian</c:v>
                </c:pt>
              </c:strCache>
            </c:strRef>
          </c:tx>
          <c:spPr>
            <a:solidFill>
              <a:sysClr val="window" lastClr="FFFFFF"/>
            </a:solidFill>
            <a:ln>
              <a:solidFill>
                <a:sysClr val="windowText" lastClr="000000"/>
              </a:solidFill>
            </a:ln>
          </c:spPr>
          <c:invertIfNegative val="0"/>
          <c:cat>
            <c:numRef>
              <c:f>Sheet1!$A$2</c:f>
              <c:numCache>
                <c:formatCode>General</c:formatCode>
                <c:ptCount val="1"/>
                <c:pt idx="0">
                  <c:v>2012</c:v>
                </c:pt>
              </c:numCache>
            </c:numRef>
          </c:cat>
          <c:val>
            <c:numRef>
              <c:f>Sheet1!$D$2</c:f>
              <c:numCache>
                <c:formatCode>General</c:formatCode>
                <c:ptCount val="1"/>
                <c:pt idx="0">
                  <c:v>4.0999999999999996</c:v>
                </c:pt>
              </c:numCache>
            </c:numRef>
          </c:val>
        </c:ser>
        <c:ser>
          <c:idx val="3"/>
          <c:order val="3"/>
          <c:tx>
            <c:strRef>
              <c:f>Sheet1!$E$1</c:f>
              <c:strCache>
                <c:ptCount val="1"/>
                <c:pt idx="0">
                  <c:v>NHOPI</c:v>
                </c:pt>
              </c:strCache>
            </c:strRef>
          </c:tx>
          <c:spPr>
            <a:solidFill>
              <a:sysClr val="window" lastClr="FFFFFF">
                <a:lumMod val="85000"/>
              </a:sysClr>
            </a:solidFill>
          </c:spPr>
          <c:invertIfNegative val="0"/>
          <c:cat>
            <c:numRef>
              <c:f>Sheet1!$A$2</c:f>
              <c:numCache>
                <c:formatCode>General</c:formatCode>
                <c:ptCount val="1"/>
                <c:pt idx="0">
                  <c:v>2012</c:v>
                </c:pt>
              </c:numCache>
            </c:numRef>
          </c:cat>
          <c:val>
            <c:numRef>
              <c:f>Sheet1!$E$2</c:f>
              <c:numCache>
                <c:formatCode>General</c:formatCode>
                <c:ptCount val="1"/>
                <c:pt idx="0">
                  <c:v>8.1999999999999993</c:v>
                </c:pt>
              </c:numCache>
            </c:numRef>
          </c:val>
        </c:ser>
        <c:ser>
          <c:idx val="4"/>
          <c:order val="4"/>
          <c:tx>
            <c:strRef>
              <c:f>Sheet1!$F$1</c:f>
              <c:strCache>
                <c:ptCount val="1"/>
                <c:pt idx="0">
                  <c:v>AI/AN</c:v>
                </c:pt>
              </c:strCache>
            </c:strRef>
          </c:tx>
          <c:spPr>
            <a:pattFill prst="wdUpDiag">
              <a:fgClr>
                <a:sysClr val="window" lastClr="FFFFFF">
                  <a:lumMod val="75000"/>
                </a:sysClr>
              </a:fgClr>
              <a:bgClr>
                <a:sysClr val="window" lastClr="FFFFFF"/>
              </a:bgClr>
            </a:pattFill>
          </c:spPr>
          <c:invertIfNegative val="0"/>
          <c:cat>
            <c:numRef>
              <c:f>Sheet1!$A$2</c:f>
              <c:numCache>
                <c:formatCode>General</c:formatCode>
                <c:ptCount val="1"/>
                <c:pt idx="0">
                  <c:v>2012</c:v>
                </c:pt>
              </c:numCache>
            </c:numRef>
          </c:cat>
          <c:val>
            <c:numRef>
              <c:f>Sheet1!$F$2</c:f>
              <c:numCache>
                <c:formatCode>General</c:formatCode>
                <c:ptCount val="1"/>
                <c:pt idx="0">
                  <c:v>14.9</c:v>
                </c:pt>
              </c:numCache>
            </c:numRef>
          </c:val>
        </c:ser>
        <c:ser>
          <c:idx val="5"/>
          <c:order val="5"/>
          <c:tx>
            <c:strRef>
              <c:f>Sheet1!$G$1</c:f>
              <c:strCache>
                <c:ptCount val="1"/>
                <c:pt idx="0">
                  <c:v>&gt;1 Race</c:v>
                </c:pt>
              </c:strCache>
            </c:strRef>
          </c:tx>
          <c:spPr>
            <a:solidFill>
              <a:sysClr val="windowText" lastClr="000000"/>
            </a:solidFill>
          </c:spPr>
          <c:invertIfNegative val="0"/>
          <c:cat>
            <c:numRef>
              <c:f>Sheet1!$A$2</c:f>
              <c:numCache>
                <c:formatCode>General</c:formatCode>
                <c:ptCount val="1"/>
                <c:pt idx="0">
                  <c:v>2012</c:v>
                </c:pt>
              </c:numCache>
            </c:numRef>
          </c:cat>
          <c:val>
            <c:numRef>
              <c:f>Sheet1!$G$2</c:f>
              <c:numCache>
                <c:formatCode>General</c:formatCode>
                <c:ptCount val="1"/>
                <c:pt idx="0">
                  <c:v>8</c:v>
                </c:pt>
              </c:numCache>
            </c:numRef>
          </c:val>
        </c:ser>
        <c:dLbls>
          <c:showLegendKey val="0"/>
          <c:showVal val="0"/>
          <c:showCatName val="0"/>
          <c:showSerName val="0"/>
          <c:showPercent val="0"/>
          <c:showBubbleSize val="0"/>
        </c:dLbls>
        <c:gapWidth val="150"/>
        <c:axId val="232491264"/>
        <c:axId val="232497152"/>
      </c:barChart>
      <c:catAx>
        <c:axId val="232491264"/>
        <c:scaling>
          <c:orientation val="minMax"/>
        </c:scaling>
        <c:delete val="1"/>
        <c:axPos val="b"/>
        <c:minorGridlines>
          <c:spPr>
            <a:ln>
              <a:noFill/>
            </a:ln>
          </c:spPr>
        </c:minorGridlines>
        <c:numFmt formatCode="General" sourceLinked="1"/>
        <c:majorTickMark val="out"/>
        <c:minorTickMark val="none"/>
        <c:tickLblPos val="nextTo"/>
        <c:crossAx val="232497152"/>
        <c:crosses val="autoZero"/>
        <c:auto val="1"/>
        <c:lblAlgn val="ctr"/>
        <c:lblOffset val="100"/>
        <c:noMultiLvlLbl val="0"/>
      </c:catAx>
      <c:valAx>
        <c:axId val="232497152"/>
        <c:scaling>
          <c:orientation val="minMax"/>
          <c:max val="25"/>
          <c:min val="0"/>
        </c:scaling>
        <c:delete val="0"/>
        <c:axPos val="l"/>
        <c:majorGridlines/>
        <c:title>
          <c:tx>
            <c:rich>
              <a:bodyPr rot="-5400000" vert="horz"/>
              <a:lstStyle/>
              <a:p>
                <a:pPr>
                  <a:defRPr sz="1600">
                    <a:latin typeface="Calibri" panose="020F0502020204030204" pitchFamily="34" charset="0"/>
                  </a:defRPr>
                </a:pPr>
                <a:r>
                  <a:rPr lang="en-US" dirty="0" smtClean="0"/>
                  <a:t>Percent</a:t>
                </a:r>
                <a:endParaRPr lang="en-US" dirty="0"/>
              </a:p>
            </c:rich>
          </c:tx>
          <c:layout>
            <c:manualLayout>
              <c:xMode val="edge"/>
              <c:yMode val="edge"/>
              <c:x val="0"/>
              <c:y val="0.47706362286109583"/>
            </c:manualLayout>
          </c:layout>
          <c:overlay val="0"/>
        </c:title>
        <c:numFmt formatCode="0" sourceLinked="0"/>
        <c:majorTickMark val="out"/>
        <c:minorTickMark val="none"/>
        <c:tickLblPos val="nextTo"/>
        <c:txPr>
          <a:bodyPr/>
          <a:lstStyle/>
          <a:p>
            <a:pPr>
              <a:defRPr sz="1600">
                <a:latin typeface="Calibri" panose="020F0502020204030204" pitchFamily="34" charset="0"/>
              </a:defRPr>
            </a:pPr>
            <a:endParaRPr lang="en-US"/>
          </a:p>
        </c:txPr>
        <c:crossAx val="232491264"/>
        <c:crosses val="autoZero"/>
        <c:crossBetween val="between"/>
        <c:majorUnit val="5"/>
      </c:valAx>
    </c:plotArea>
    <c:legend>
      <c:legendPos val="t"/>
      <c:layout>
        <c:manualLayout>
          <c:xMode val="edge"/>
          <c:yMode val="edge"/>
          <c:x val="0.11256731797414211"/>
          <c:y val="0"/>
          <c:w val="0.7748653640517158"/>
          <c:h val="0.1329757472176443"/>
        </c:manualLayout>
      </c:layout>
      <c:overlay val="0"/>
      <c:txPr>
        <a:bodyPr/>
        <a:lstStyle/>
        <a:p>
          <a:pPr>
            <a:defRPr sz="1600">
              <a:latin typeface="Calibri" panose="020F0502020204030204" pitchFamily="34" charset="0"/>
            </a:defRPr>
          </a:pPr>
          <a:endParaRPr lang="en-US"/>
        </a:p>
      </c:txPr>
    </c:legend>
    <c:plotVisOnly val="1"/>
    <c:dispBlanksAs val="gap"/>
    <c:showDLblsOverMax val="0"/>
  </c:chart>
  <c:spPr>
    <a:ln>
      <a:noFill/>
    </a:ln>
  </c:spPr>
  <c:externalData r:id="rId2">
    <c:autoUpdate val="0"/>
  </c:externalData>
  <c:userShapes r:id="rId3"/>
</c:chartSpace>
</file>

<file path=ppt/charts/chart56.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18383761057645573"/>
          <c:y val="0.18883242792325378"/>
          <c:w val="0.79727568776125202"/>
          <c:h val="0.75766572056399928"/>
        </c:manualLayout>
      </c:layout>
      <c:barChart>
        <c:barDir val="col"/>
        <c:grouping val="clustered"/>
        <c:varyColors val="0"/>
        <c:ser>
          <c:idx val="0"/>
          <c:order val="0"/>
          <c:tx>
            <c:strRef>
              <c:f>Sheet1!$B$1</c:f>
              <c:strCache>
                <c:ptCount val="1"/>
                <c:pt idx="0">
                  <c:v>Total</c:v>
                </c:pt>
              </c:strCache>
            </c:strRef>
          </c:tx>
          <c:spPr>
            <a:solidFill>
              <a:srgbClr val="0072C6"/>
            </a:solidFill>
          </c:spPr>
          <c:invertIfNegative val="0"/>
          <c:dPt>
            <c:idx val="0"/>
            <c:invertIfNegative val="0"/>
            <c:bubble3D val="0"/>
          </c:dPt>
          <c:dPt>
            <c:idx val="1"/>
            <c:invertIfNegative val="0"/>
            <c:bubble3D val="0"/>
          </c:dPt>
          <c:dPt>
            <c:idx val="2"/>
            <c:invertIfNegative val="0"/>
            <c:bubble3D val="0"/>
          </c:dPt>
          <c:dPt>
            <c:idx val="3"/>
            <c:invertIfNegative val="0"/>
            <c:bubble3D val="0"/>
          </c:dPt>
          <c:cat>
            <c:strRef>
              <c:f>Sheet1!$A$2</c:f>
              <c:strCache>
                <c:ptCount val="1"/>
                <c:pt idx="0">
                  <c:v>Category 1</c:v>
                </c:pt>
              </c:strCache>
            </c:strRef>
          </c:cat>
          <c:val>
            <c:numRef>
              <c:f>Sheet1!$B$2</c:f>
              <c:numCache>
                <c:formatCode>General</c:formatCode>
                <c:ptCount val="1"/>
                <c:pt idx="0">
                  <c:v>10.9</c:v>
                </c:pt>
              </c:numCache>
            </c:numRef>
          </c:val>
        </c:ser>
        <c:ser>
          <c:idx val="1"/>
          <c:order val="1"/>
          <c:tx>
            <c:strRef>
              <c:f>Sheet1!$C$1</c:f>
              <c:strCache>
                <c:ptCount val="1"/>
                <c:pt idx="0">
                  <c:v>0-64</c:v>
                </c:pt>
              </c:strCache>
            </c:strRef>
          </c:tx>
          <c:spPr>
            <a:solidFill>
              <a:srgbClr val="AABA0A"/>
            </a:solidFill>
          </c:spPr>
          <c:invertIfNegative val="0"/>
          <c:cat>
            <c:strRef>
              <c:f>Sheet1!$A$2</c:f>
              <c:strCache>
                <c:ptCount val="1"/>
                <c:pt idx="0">
                  <c:v>Category 1</c:v>
                </c:pt>
              </c:strCache>
            </c:strRef>
          </c:cat>
          <c:val>
            <c:numRef>
              <c:f>Sheet1!$C$2</c:f>
              <c:numCache>
                <c:formatCode>General</c:formatCode>
                <c:ptCount val="1"/>
                <c:pt idx="0">
                  <c:v>17</c:v>
                </c:pt>
              </c:numCache>
            </c:numRef>
          </c:val>
        </c:ser>
        <c:ser>
          <c:idx val="2"/>
          <c:order val="2"/>
          <c:tx>
            <c:strRef>
              <c:f>Sheet1!$D$1</c:f>
              <c:strCache>
                <c:ptCount val="1"/>
                <c:pt idx="0">
                  <c:v>65-74</c:v>
                </c:pt>
              </c:strCache>
            </c:strRef>
          </c:tx>
          <c:spPr>
            <a:solidFill>
              <a:sysClr val="window" lastClr="FFFFFF"/>
            </a:solidFill>
            <a:ln>
              <a:solidFill>
                <a:sysClr val="windowText" lastClr="000000"/>
              </a:solidFill>
            </a:ln>
          </c:spPr>
          <c:invertIfNegative val="0"/>
          <c:cat>
            <c:strRef>
              <c:f>Sheet1!$A$2</c:f>
              <c:strCache>
                <c:ptCount val="1"/>
                <c:pt idx="0">
                  <c:v>Category 1</c:v>
                </c:pt>
              </c:strCache>
            </c:strRef>
          </c:cat>
          <c:val>
            <c:numRef>
              <c:f>Sheet1!$D$2</c:f>
              <c:numCache>
                <c:formatCode>General</c:formatCode>
                <c:ptCount val="1"/>
                <c:pt idx="0">
                  <c:v>14</c:v>
                </c:pt>
              </c:numCache>
            </c:numRef>
          </c:val>
        </c:ser>
        <c:ser>
          <c:idx val="3"/>
          <c:order val="3"/>
          <c:tx>
            <c:strRef>
              <c:f>Sheet1!$E$1</c:f>
              <c:strCache>
                <c:ptCount val="1"/>
                <c:pt idx="0">
                  <c:v>75-84</c:v>
                </c:pt>
              </c:strCache>
            </c:strRef>
          </c:tx>
          <c:spPr>
            <a:solidFill>
              <a:sysClr val="window" lastClr="FFFFFF">
                <a:lumMod val="85000"/>
              </a:sysClr>
            </a:solidFill>
          </c:spPr>
          <c:invertIfNegative val="0"/>
          <c:cat>
            <c:strRef>
              <c:f>Sheet1!$A$2</c:f>
              <c:strCache>
                <c:ptCount val="1"/>
                <c:pt idx="0">
                  <c:v>Category 1</c:v>
                </c:pt>
              </c:strCache>
            </c:strRef>
          </c:cat>
          <c:val>
            <c:numRef>
              <c:f>Sheet1!$E$2</c:f>
              <c:numCache>
                <c:formatCode>General</c:formatCode>
                <c:ptCount val="1"/>
                <c:pt idx="0">
                  <c:v>10.8</c:v>
                </c:pt>
              </c:numCache>
            </c:numRef>
          </c:val>
        </c:ser>
        <c:ser>
          <c:idx val="4"/>
          <c:order val="4"/>
          <c:tx>
            <c:strRef>
              <c:f>Sheet1!$F$1</c:f>
              <c:strCache>
                <c:ptCount val="1"/>
                <c:pt idx="0">
                  <c:v>85+</c:v>
                </c:pt>
              </c:strCache>
            </c:strRef>
          </c:tx>
          <c:spPr>
            <a:pattFill prst="wdUpDiag">
              <a:fgClr>
                <a:sysClr val="window" lastClr="FFFFFF">
                  <a:lumMod val="75000"/>
                </a:sysClr>
              </a:fgClr>
              <a:bgClr>
                <a:sysClr val="window" lastClr="FFFFFF"/>
              </a:bgClr>
            </a:pattFill>
          </c:spPr>
          <c:invertIfNegative val="0"/>
          <c:cat>
            <c:strRef>
              <c:f>Sheet1!$A$2</c:f>
              <c:strCache>
                <c:ptCount val="1"/>
                <c:pt idx="0">
                  <c:v>Category 1</c:v>
                </c:pt>
              </c:strCache>
            </c:strRef>
          </c:cat>
          <c:val>
            <c:numRef>
              <c:f>Sheet1!$F$2</c:f>
              <c:numCache>
                <c:formatCode>General</c:formatCode>
                <c:ptCount val="1"/>
                <c:pt idx="0">
                  <c:v>8</c:v>
                </c:pt>
              </c:numCache>
            </c:numRef>
          </c:val>
        </c:ser>
        <c:dLbls>
          <c:showLegendKey val="0"/>
          <c:showVal val="0"/>
          <c:showCatName val="0"/>
          <c:showSerName val="0"/>
          <c:showPercent val="0"/>
          <c:showBubbleSize val="0"/>
        </c:dLbls>
        <c:gapWidth val="150"/>
        <c:axId val="234139008"/>
        <c:axId val="234148992"/>
      </c:barChart>
      <c:catAx>
        <c:axId val="234139008"/>
        <c:scaling>
          <c:orientation val="minMax"/>
        </c:scaling>
        <c:delete val="1"/>
        <c:axPos val="b"/>
        <c:minorGridlines>
          <c:spPr>
            <a:ln>
              <a:noFill/>
            </a:ln>
          </c:spPr>
        </c:minorGridlines>
        <c:numFmt formatCode="General" sourceLinked="1"/>
        <c:majorTickMark val="out"/>
        <c:minorTickMark val="none"/>
        <c:tickLblPos val="nextTo"/>
        <c:crossAx val="234148992"/>
        <c:crosses val="autoZero"/>
        <c:auto val="1"/>
        <c:lblAlgn val="ctr"/>
        <c:lblOffset val="100"/>
        <c:noMultiLvlLbl val="0"/>
      </c:catAx>
      <c:valAx>
        <c:axId val="234148992"/>
        <c:scaling>
          <c:orientation val="minMax"/>
          <c:max val="25"/>
          <c:min val="0"/>
        </c:scaling>
        <c:delete val="0"/>
        <c:axPos val="l"/>
        <c:majorGridlines/>
        <c:title>
          <c:tx>
            <c:rich>
              <a:bodyPr rot="-5400000" vert="horz"/>
              <a:lstStyle/>
              <a:p>
                <a:pPr>
                  <a:defRPr sz="1600">
                    <a:latin typeface="Calibri" panose="020F0502020204030204" pitchFamily="34" charset="0"/>
                  </a:defRPr>
                </a:pPr>
                <a:r>
                  <a:rPr lang="en-US" dirty="0" smtClean="0"/>
                  <a:t>Percent</a:t>
                </a:r>
                <a:endParaRPr lang="en-US" dirty="0"/>
              </a:p>
            </c:rich>
          </c:tx>
          <c:layout>
            <c:manualLayout>
              <c:xMode val="edge"/>
              <c:yMode val="edge"/>
              <c:x val="0"/>
              <c:y val="0.4741273983193961"/>
            </c:manualLayout>
          </c:layout>
          <c:overlay val="0"/>
        </c:title>
        <c:numFmt formatCode="0" sourceLinked="0"/>
        <c:majorTickMark val="out"/>
        <c:minorTickMark val="none"/>
        <c:tickLblPos val="nextTo"/>
        <c:txPr>
          <a:bodyPr/>
          <a:lstStyle/>
          <a:p>
            <a:pPr>
              <a:defRPr sz="1600">
                <a:latin typeface="Calibri" panose="020F0502020204030204" pitchFamily="34" charset="0"/>
              </a:defRPr>
            </a:pPr>
            <a:endParaRPr lang="en-US"/>
          </a:p>
        </c:txPr>
        <c:crossAx val="234139008"/>
        <c:crosses val="autoZero"/>
        <c:crossBetween val="between"/>
        <c:majorUnit val="5"/>
      </c:valAx>
    </c:plotArea>
    <c:legend>
      <c:legendPos val="t"/>
      <c:layout>
        <c:manualLayout>
          <c:xMode val="edge"/>
          <c:yMode val="edge"/>
          <c:x val="0.16451273451929621"/>
          <c:y val="0"/>
          <c:w val="0.6657912899776417"/>
          <c:h val="0.13166646320372744"/>
        </c:manualLayout>
      </c:layout>
      <c:overlay val="0"/>
      <c:txPr>
        <a:bodyPr/>
        <a:lstStyle/>
        <a:p>
          <a:pPr>
            <a:defRPr sz="1600">
              <a:latin typeface="Calibri" panose="020F0502020204030204" pitchFamily="34" charset="0"/>
            </a:defRPr>
          </a:pPr>
          <a:endParaRPr lang="en-US"/>
        </a:p>
      </c:txPr>
    </c:legend>
    <c:plotVisOnly val="1"/>
    <c:dispBlanksAs val="gap"/>
    <c:showDLblsOverMax val="0"/>
  </c:chart>
  <c:spPr>
    <a:ln>
      <a:noFill/>
    </a:ln>
  </c:spPr>
  <c:externalData r:id="rId2">
    <c:autoUpdate val="0"/>
  </c:externalData>
  <c:userShapes r:id="rId3"/>
</c:chartSpace>
</file>

<file path=ppt/charts/chart57.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18383761057645573"/>
          <c:y val="0.13369214264883555"/>
          <c:w val="0.81579420627977062"/>
          <c:h val="0.75581984543598713"/>
        </c:manualLayout>
      </c:layout>
      <c:barChart>
        <c:barDir val="col"/>
        <c:grouping val="clustered"/>
        <c:varyColors val="0"/>
        <c:ser>
          <c:idx val="0"/>
          <c:order val="0"/>
          <c:tx>
            <c:strRef>
              <c:f>Sheet1!$B$1</c:f>
              <c:strCache>
                <c:ptCount val="1"/>
                <c:pt idx="0">
                  <c:v>0-64</c:v>
                </c:pt>
              </c:strCache>
            </c:strRef>
          </c:tx>
          <c:spPr>
            <a:solidFill>
              <a:srgbClr val="0072C6"/>
            </a:solidFill>
          </c:spPr>
          <c:invertIfNegative val="0"/>
          <c:dPt>
            <c:idx val="0"/>
            <c:invertIfNegative val="0"/>
            <c:bubble3D val="0"/>
          </c:dPt>
          <c:dPt>
            <c:idx val="1"/>
            <c:invertIfNegative val="0"/>
            <c:bubble3D val="0"/>
          </c:dPt>
          <c:dPt>
            <c:idx val="2"/>
            <c:invertIfNegative val="0"/>
            <c:bubble3D val="0"/>
          </c:dPt>
          <c:dPt>
            <c:idx val="3"/>
            <c:invertIfNegative val="0"/>
            <c:bubble3D val="0"/>
          </c:dPt>
          <c:cat>
            <c:numRef>
              <c:f>Sheet1!$A$2:$A$3</c:f>
              <c:numCache>
                <c:formatCode>General</c:formatCode>
                <c:ptCount val="2"/>
                <c:pt idx="0">
                  <c:v>2011</c:v>
                </c:pt>
                <c:pt idx="1">
                  <c:v>2012</c:v>
                </c:pt>
              </c:numCache>
            </c:numRef>
          </c:cat>
          <c:val>
            <c:numRef>
              <c:f>Sheet1!$B$2:$B$3</c:f>
              <c:numCache>
                <c:formatCode>General</c:formatCode>
                <c:ptCount val="2"/>
                <c:pt idx="0">
                  <c:v>5.5</c:v>
                </c:pt>
                <c:pt idx="1">
                  <c:v>5.7</c:v>
                </c:pt>
              </c:numCache>
            </c:numRef>
          </c:val>
        </c:ser>
        <c:ser>
          <c:idx val="1"/>
          <c:order val="1"/>
          <c:tx>
            <c:strRef>
              <c:f>Sheet1!$C$1</c:f>
              <c:strCache>
                <c:ptCount val="1"/>
                <c:pt idx="0">
                  <c:v>65-74</c:v>
                </c:pt>
              </c:strCache>
            </c:strRef>
          </c:tx>
          <c:spPr>
            <a:solidFill>
              <a:srgbClr val="AABA0A"/>
            </a:solidFill>
          </c:spPr>
          <c:invertIfNegative val="0"/>
          <c:cat>
            <c:numRef>
              <c:f>Sheet1!$A$2:$A$3</c:f>
              <c:numCache>
                <c:formatCode>General</c:formatCode>
                <c:ptCount val="2"/>
                <c:pt idx="0">
                  <c:v>2011</c:v>
                </c:pt>
                <c:pt idx="1">
                  <c:v>2012</c:v>
                </c:pt>
              </c:numCache>
            </c:numRef>
          </c:cat>
          <c:val>
            <c:numRef>
              <c:f>Sheet1!$C$2:$C$3</c:f>
              <c:numCache>
                <c:formatCode>General</c:formatCode>
                <c:ptCount val="2"/>
                <c:pt idx="0">
                  <c:v>7.7</c:v>
                </c:pt>
                <c:pt idx="1">
                  <c:v>8</c:v>
                </c:pt>
              </c:numCache>
            </c:numRef>
          </c:val>
        </c:ser>
        <c:ser>
          <c:idx val="2"/>
          <c:order val="2"/>
          <c:tx>
            <c:strRef>
              <c:f>Sheet1!$D$1</c:f>
              <c:strCache>
                <c:ptCount val="1"/>
                <c:pt idx="0">
                  <c:v>75-84</c:v>
                </c:pt>
              </c:strCache>
            </c:strRef>
          </c:tx>
          <c:spPr>
            <a:solidFill>
              <a:sysClr val="window" lastClr="FFFFFF"/>
            </a:solidFill>
            <a:ln>
              <a:solidFill>
                <a:sysClr val="windowText" lastClr="000000"/>
              </a:solidFill>
            </a:ln>
          </c:spPr>
          <c:invertIfNegative val="0"/>
          <c:cat>
            <c:numRef>
              <c:f>Sheet1!$A$2:$A$3</c:f>
              <c:numCache>
                <c:formatCode>General</c:formatCode>
                <c:ptCount val="2"/>
                <c:pt idx="0">
                  <c:v>2011</c:v>
                </c:pt>
                <c:pt idx="1">
                  <c:v>2012</c:v>
                </c:pt>
              </c:numCache>
            </c:numRef>
          </c:cat>
          <c:val>
            <c:numRef>
              <c:f>Sheet1!$D$2:$D$3</c:f>
              <c:numCache>
                <c:formatCode>General</c:formatCode>
                <c:ptCount val="2"/>
                <c:pt idx="0">
                  <c:v>9.3000000000000007</c:v>
                </c:pt>
                <c:pt idx="1">
                  <c:v>9.6</c:v>
                </c:pt>
              </c:numCache>
            </c:numRef>
          </c:val>
        </c:ser>
        <c:ser>
          <c:idx val="3"/>
          <c:order val="3"/>
          <c:tx>
            <c:strRef>
              <c:f>Sheet1!$E$1</c:f>
              <c:strCache>
                <c:ptCount val="1"/>
                <c:pt idx="0">
                  <c:v>85+</c:v>
                </c:pt>
              </c:strCache>
            </c:strRef>
          </c:tx>
          <c:spPr>
            <a:solidFill>
              <a:sysClr val="window" lastClr="FFFFFF">
                <a:lumMod val="85000"/>
              </a:sysClr>
            </a:solidFill>
          </c:spPr>
          <c:invertIfNegative val="0"/>
          <c:cat>
            <c:numRef>
              <c:f>Sheet1!$A$2:$A$3</c:f>
              <c:numCache>
                <c:formatCode>General</c:formatCode>
                <c:ptCount val="2"/>
                <c:pt idx="0">
                  <c:v>2011</c:v>
                </c:pt>
                <c:pt idx="1">
                  <c:v>2012</c:v>
                </c:pt>
              </c:numCache>
            </c:numRef>
          </c:cat>
          <c:val>
            <c:numRef>
              <c:f>Sheet1!$E$2:$E$3</c:f>
              <c:numCache>
                <c:formatCode>General</c:formatCode>
                <c:ptCount val="2"/>
                <c:pt idx="0">
                  <c:v>10.5</c:v>
                </c:pt>
                <c:pt idx="1">
                  <c:v>10.8</c:v>
                </c:pt>
              </c:numCache>
            </c:numRef>
          </c:val>
        </c:ser>
        <c:dLbls>
          <c:showLegendKey val="0"/>
          <c:showVal val="0"/>
          <c:showCatName val="0"/>
          <c:showSerName val="0"/>
          <c:showPercent val="0"/>
          <c:showBubbleSize val="0"/>
        </c:dLbls>
        <c:gapWidth val="150"/>
        <c:axId val="232867328"/>
        <c:axId val="232868864"/>
      </c:barChart>
      <c:catAx>
        <c:axId val="232867328"/>
        <c:scaling>
          <c:orientation val="minMax"/>
        </c:scaling>
        <c:delete val="0"/>
        <c:axPos val="b"/>
        <c:minorGridlines>
          <c:spPr>
            <a:ln>
              <a:noFill/>
            </a:ln>
          </c:spPr>
        </c:minorGridlines>
        <c:numFmt formatCode="General" sourceLinked="1"/>
        <c:majorTickMark val="out"/>
        <c:minorTickMark val="none"/>
        <c:tickLblPos val="nextTo"/>
        <c:txPr>
          <a:bodyPr rot="0"/>
          <a:lstStyle/>
          <a:p>
            <a:pPr>
              <a:defRPr sz="1600" b="0">
                <a:solidFill>
                  <a:schemeClr val="tx1"/>
                </a:solidFill>
                <a:latin typeface="Calibri" panose="020F0502020204030204" pitchFamily="34" charset="0"/>
              </a:defRPr>
            </a:pPr>
            <a:endParaRPr lang="en-US"/>
          </a:p>
        </c:txPr>
        <c:crossAx val="232868864"/>
        <c:crosses val="autoZero"/>
        <c:auto val="1"/>
        <c:lblAlgn val="ctr"/>
        <c:lblOffset val="100"/>
        <c:noMultiLvlLbl val="0"/>
      </c:catAx>
      <c:valAx>
        <c:axId val="232868864"/>
        <c:scaling>
          <c:orientation val="minMax"/>
          <c:max val="25"/>
          <c:min val="0"/>
        </c:scaling>
        <c:delete val="0"/>
        <c:axPos val="l"/>
        <c:majorGridlines/>
        <c:title>
          <c:tx>
            <c:rich>
              <a:bodyPr rot="-5400000" vert="horz"/>
              <a:lstStyle/>
              <a:p>
                <a:pPr>
                  <a:defRPr sz="1600">
                    <a:latin typeface="Calibri" panose="020F0502020204030204" pitchFamily="34" charset="0"/>
                  </a:defRPr>
                </a:pPr>
                <a:r>
                  <a:rPr lang="en-US" dirty="0" smtClean="0"/>
                  <a:t>Percent</a:t>
                </a:r>
                <a:endParaRPr lang="en-US" dirty="0"/>
              </a:p>
            </c:rich>
          </c:tx>
          <c:layout>
            <c:manualLayout>
              <c:xMode val="edge"/>
              <c:yMode val="edge"/>
              <c:x val="6.1728395061728392E-3"/>
              <c:y val="0.41014326334208223"/>
            </c:manualLayout>
          </c:layout>
          <c:overlay val="0"/>
        </c:title>
        <c:numFmt formatCode="0" sourceLinked="0"/>
        <c:majorTickMark val="out"/>
        <c:minorTickMark val="none"/>
        <c:tickLblPos val="nextTo"/>
        <c:txPr>
          <a:bodyPr/>
          <a:lstStyle/>
          <a:p>
            <a:pPr>
              <a:defRPr sz="1600">
                <a:latin typeface="Calibri" panose="020F0502020204030204" pitchFamily="34" charset="0"/>
              </a:defRPr>
            </a:pPr>
            <a:endParaRPr lang="en-US"/>
          </a:p>
        </c:txPr>
        <c:crossAx val="232867328"/>
        <c:crosses val="autoZero"/>
        <c:crossBetween val="between"/>
        <c:majorUnit val="5"/>
      </c:valAx>
    </c:plotArea>
    <c:legend>
      <c:legendPos val="t"/>
      <c:layout>
        <c:manualLayout>
          <c:xMode val="edge"/>
          <c:yMode val="edge"/>
          <c:x val="0.10895717896374066"/>
          <c:y val="1.8517060367454078E-3"/>
          <c:w val="0.77690240108875275"/>
          <c:h val="0.12197665632705004"/>
        </c:manualLayout>
      </c:layout>
      <c:overlay val="0"/>
      <c:txPr>
        <a:bodyPr/>
        <a:lstStyle/>
        <a:p>
          <a:pPr>
            <a:defRPr sz="1600">
              <a:latin typeface="Calibri" panose="020F0502020204030204" pitchFamily="34" charset="0"/>
            </a:defRPr>
          </a:pPr>
          <a:endParaRPr lang="en-US"/>
        </a:p>
      </c:txPr>
    </c:legend>
    <c:plotVisOnly val="1"/>
    <c:dispBlanksAs val="gap"/>
    <c:showDLblsOverMax val="0"/>
  </c:chart>
  <c:spPr>
    <a:ln>
      <a:noFill/>
    </a:ln>
  </c:spPr>
  <c:externalData r:id="rId2">
    <c:autoUpdate val="0"/>
  </c:externalData>
  <c:userShapes r:id="rId3"/>
</c:chartSpace>
</file>

<file path=ppt/charts/chart58.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18383761057645573"/>
          <c:y val="0.13369214264883555"/>
          <c:w val="0.77567074948964709"/>
          <c:h val="0.75581984543598713"/>
        </c:manualLayout>
      </c:layout>
      <c:barChart>
        <c:barDir val="col"/>
        <c:grouping val="clustered"/>
        <c:varyColors val="0"/>
        <c:ser>
          <c:idx val="0"/>
          <c:order val="0"/>
          <c:tx>
            <c:strRef>
              <c:f>Sheet1!$B$1</c:f>
              <c:strCache>
                <c:ptCount val="1"/>
                <c:pt idx="0">
                  <c:v>White</c:v>
                </c:pt>
              </c:strCache>
            </c:strRef>
          </c:tx>
          <c:spPr>
            <a:solidFill>
              <a:srgbClr val="0072C6"/>
            </a:solidFill>
          </c:spPr>
          <c:invertIfNegative val="0"/>
          <c:dPt>
            <c:idx val="0"/>
            <c:invertIfNegative val="0"/>
            <c:bubble3D val="0"/>
          </c:dPt>
          <c:dPt>
            <c:idx val="1"/>
            <c:invertIfNegative val="0"/>
            <c:bubble3D val="0"/>
          </c:dPt>
          <c:dPt>
            <c:idx val="2"/>
            <c:invertIfNegative val="0"/>
            <c:bubble3D val="0"/>
          </c:dPt>
          <c:dPt>
            <c:idx val="3"/>
            <c:invertIfNegative val="0"/>
            <c:bubble3D val="0"/>
          </c:dPt>
          <c:cat>
            <c:numRef>
              <c:f>Sheet1!$A$2:$A$3</c:f>
              <c:numCache>
                <c:formatCode>General</c:formatCode>
                <c:ptCount val="2"/>
                <c:pt idx="0">
                  <c:v>2011</c:v>
                </c:pt>
                <c:pt idx="1">
                  <c:v>2012</c:v>
                </c:pt>
              </c:numCache>
            </c:numRef>
          </c:cat>
          <c:val>
            <c:numRef>
              <c:f>Sheet1!$B$2:$B$3</c:f>
              <c:numCache>
                <c:formatCode>General</c:formatCode>
                <c:ptCount val="2"/>
                <c:pt idx="0">
                  <c:v>9.6</c:v>
                </c:pt>
                <c:pt idx="1">
                  <c:v>9.8000000000000007</c:v>
                </c:pt>
              </c:numCache>
            </c:numRef>
          </c:val>
        </c:ser>
        <c:ser>
          <c:idx val="1"/>
          <c:order val="1"/>
          <c:tx>
            <c:strRef>
              <c:f>Sheet1!$C$1</c:f>
              <c:strCache>
                <c:ptCount val="1"/>
                <c:pt idx="0">
                  <c:v>Black </c:v>
                </c:pt>
              </c:strCache>
            </c:strRef>
          </c:tx>
          <c:spPr>
            <a:solidFill>
              <a:srgbClr val="AABA0A"/>
            </a:solidFill>
          </c:spPr>
          <c:invertIfNegative val="0"/>
          <c:cat>
            <c:numRef>
              <c:f>Sheet1!$A$2:$A$3</c:f>
              <c:numCache>
                <c:formatCode>General</c:formatCode>
                <c:ptCount val="2"/>
                <c:pt idx="0">
                  <c:v>2011</c:v>
                </c:pt>
                <c:pt idx="1">
                  <c:v>2012</c:v>
                </c:pt>
              </c:numCache>
            </c:numRef>
          </c:cat>
          <c:val>
            <c:numRef>
              <c:f>Sheet1!$C$2:$C$3</c:f>
              <c:numCache>
                <c:formatCode>General</c:formatCode>
                <c:ptCount val="2"/>
                <c:pt idx="0">
                  <c:v>7.7</c:v>
                </c:pt>
                <c:pt idx="1">
                  <c:v>8.1</c:v>
                </c:pt>
              </c:numCache>
            </c:numRef>
          </c:val>
        </c:ser>
        <c:ser>
          <c:idx val="2"/>
          <c:order val="2"/>
          <c:tx>
            <c:strRef>
              <c:f>Sheet1!$D$1</c:f>
              <c:strCache>
                <c:ptCount val="1"/>
                <c:pt idx="0">
                  <c:v>Hispanic</c:v>
                </c:pt>
              </c:strCache>
            </c:strRef>
          </c:tx>
          <c:spPr>
            <a:solidFill>
              <a:sysClr val="window" lastClr="FFFFFF"/>
            </a:solidFill>
            <a:ln>
              <a:solidFill>
                <a:sysClr val="windowText" lastClr="000000"/>
              </a:solidFill>
            </a:ln>
          </c:spPr>
          <c:invertIfNegative val="0"/>
          <c:cat>
            <c:numRef>
              <c:f>Sheet1!$A$2:$A$3</c:f>
              <c:numCache>
                <c:formatCode>General</c:formatCode>
                <c:ptCount val="2"/>
                <c:pt idx="0">
                  <c:v>2011</c:v>
                </c:pt>
                <c:pt idx="1">
                  <c:v>2012</c:v>
                </c:pt>
              </c:numCache>
            </c:numRef>
          </c:cat>
          <c:val>
            <c:numRef>
              <c:f>Sheet1!$D$2:$D$3</c:f>
              <c:numCache>
                <c:formatCode>General</c:formatCode>
                <c:ptCount val="2"/>
                <c:pt idx="0">
                  <c:v>7</c:v>
                </c:pt>
                <c:pt idx="1">
                  <c:v>7</c:v>
                </c:pt>
              </c:numCache>
            </c:numRef>
          </c:val>
        </c:ser>
        <c:dLbls>
          <c:showLegendKey val="0"/>
          <c:showVal val="0"/>
          <c:showCatName val="0"/>
          <c:showSerName val="0"/>
          <c:showPercent val="0"/>
          <c:showBubbleSize val="0"/>
        </c:dLbls>
        <c:gapWidth val="150"/>
        <c:axId val="232993920"/>
        <c:axId val="232995456"/>
      </c:barChart>
      <c:catAx>
        <c:axId val="232993920"/>
        <c:scaling>
          <c:orientation val="minMax"/>
        </c:scaling>
        <c:delete val="0"/>
        <c:axPos val="b"/>
        <c:minorGridlines>
          <c:spPr>
            <a:ln>
              <a:noFill/>
            </a:ln>
          </c:spPr>
        </c:minorGridlines>
        <c:numFmt formatCode="General" sourceLinked="1"/>
        <c:majorTickMark val="out"/>
        <c:minorTickMark val="none"/>
        <c:tickLblPos val="nextTo"/>
        <c:txPr>
          <a:bodyPr rot="0"/>
          <a:lstStyle/>
          <a:p>
            <a:pPr>
              <a:defRPr sz="1600" b="0">
                <a:solidFill>
                  <a:schemeClr val="tx1"/>
                </a:solidFill>
                <a:latin typeface="Calibri" panose="020F0502020204030204" pitchFamily="34" charset="0"/>
              </a:defRPr>
            </a:pPr>
            <a:endParaRPr lang="en-US"/>
          </a:p>
        </c:txPr>
        <c:crossAx val="232995456"/>
        <c:crosses val="autoZero"/>
        <c:auto val="1"/>
        <c:lblAlgn val="ctr"/>
        <c:lblOffset val="100"/>
        <c:noMultiLvlLbl val="0"/>
      </c:catAx>
      <c:valAx>
        <c:axId val="232995456"/>
        <c:scaling>
          <c:orientation val="minMax"/>
          <c:max val="25"/>
          <c:min val="0"/>
        </c:scaling>
        <c:delete val="0"/>
        <c:axPos val="l"/>
        <c:majorGridlines/>
        <c:title>
          <c:tx>
            <c:rich>
              <a:bodyPr rot="-5400000" vert="horz"/>
              <a:lstStyle/>
              <a:p>
                <a:pPr>
                  <a:defRPr sz="1600">
                    <a:latin typeface="Calibri" panose="020F0502020204030204" pitchFamily="34" charset="0"/>
                  </a:defRPr>
                </a:pPr>
                <a:r>
                  <a:rPr lang="en-US"/>
                  <a:t>Title</a:t>
                </a:r>
              </a:p>
            </c:rich>
          </c:tx>
          <c:layout>
            <c:manualLayout>
              <c:xMode val="edge"/>
              <c:yMode val="edge"/>
              <c:x val="0"/>
              <c:y val="0.38368812183360801"/>
            </c:manualLayout>
          </c:layout>
          <c:overlay val="0"/>
        </c:title>
        <c:numFmt formatCode="0" sourceLinked="0"/>
        <c:majorTickMark val="out"/>
        <c:minorTickMark val="none"/>
        <c:tickLblPos val="nextTo"/>
        <c:txPr>
          <a:bodyPr/>
          <a:lstStyle/>
          <a:p>
            <a:pPr>
              <a:defRPr sz="1600">
                <a:latin typeface="Calibri" panose="020F0502020204030204" pitchFamily="34" charset="0"/>
              </a:defRPr>
            </a:pPr>
            <a:endParaRPr lang="en-US"/>
          </a:p>
        </c:txPr>
        <c:crossAx val="232993920"/>
        <c:crosses val="autoZero"/>
        <c:crossBetween val="between"/>
        <c:majorUnit val="5"/>
      </c:valAx>
    </c:plotArea>
    <c:legend>
      <c:legendPos val="t"/>
      <c:layout>
        <c:manualLayout>
          <c:xMode val="edge"/>
          <c:yMode val="edge"/>
          <c:x val="0.10895717896374066"/>
          <c:y val="1.8517060367454078E-3"/>
          <c:w val="0.77690240108875275"/>
          <c:h val="0.12197665632705004"/>
        </c:manualLayout>
      </c:layout>
      <c:overlay val="0"/>
      <c:txPr>
        <a:bodyPr/>
        <a:lstStyle/>
        <a:p>
          <a:pPr>
            <a:defRPr sz="1600">
              <a:latin typeface="Calibri" panose="020F0502020204030204" pitchFamily="34" charset="0"/>
            </a:defRPr>
          </a:pPr>
          <a:endParaRPr lang="en-US"/>
        </a:p>
      </c:txPr>
    </c:legend>
    <c:plotVisOnly val="1"/>
    <c:dispBlanksAs val="gap"/>
    <c:showDLblsOverMax val="0"/>
  </c:chart>
  <c:spPr>
    <a:ln>
      <a:noFill/>
    </a:ln>
  </c:spPr>
  <c:externalData r:id="rId2">
    <c:autoUpdate val="0"/>
  </c:externalData>
  <c:userShapes r:id="rId3"/>
</c:chartSpace>
</file>

<file path=ppt/charts/chart59.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16306551958782931"/>
          <c:y val="0.11428232929217183"/>
          <c:w val="0.83116992320404393"/>
          <c:h val="0.63608793692455112"/>
        </c:manualLayout>
      </c:layout>
      <c:barChart>
        <c:barDir val="col"/>
        <c:grouping val="clustered"/>
        <c:varyColors val="0"/>
        <c:ser>
          <c:idx val="0"/>
          <c:order val="0"/>
          <c:tx>
            <c:strRef>
              <c:f>Sheet1!$B$1</c:f>
              <c:strCache>
                <c:ptCount val="1"/>
                <c:pt idx="0">
                  <c:v>2012</c:v>
                </c:pt>
              </c:strCache>
            </c:strRef>
          </c:tx>
          <c:spPr>
            <a:solidFill>
              <a:srgbClr val="0072C6"/>
            </a:solidFill>
          </c:spPr>
          <c:invertIfNegative val="0"/>
          <c:dPt>
            <c:idx val="0"/>
            <c:invertIfNegative val="0"/>
            <c:bubble3D val="0"/>
          </c:dPt>
          <c:dPt>
            <c:idx val="1"/>
            <c:invertIfNegative val="0"/>
            <c:bubble3D val="0"/>
          </c:dPt>
          <c:dPt>
            <c:idx val="2"/>
            <c:invertIfNegative val="0"/>
            <c:bubble3D val="0"/>
          </c:dPt>
          <c:dPt>
            <c:idx val="3"/>
            <c:invertIfNegative val="0"/>
            <c:bubble3D val="0"/>
          </c:dPt>
          <c:cat>
            <c:strRef>
              <c:f>Sheet1!$A$2:$A$7</c:f>
              <c:strCache>
                <c:ptCount val="6"/>
                <c:pt idx="0">
                  <c:v>Total</c:v>
                </c:pt>
                <c:pt idx="2">
                  <c:v>0 Conditions</c:v>
                </c:pt>
                <c:pt idx="3">
                  <c:v>1 Condition</c:v>
                </c:pt>
                <c:pt idx="4">
                  <c:v>2-3 Conditions</c:v>
                </c:pt>
                <c:pt idx="5">
                  <c:v>4+ Conditions</c:v>
                </c:pt>
              </c:strCache>
            </c:strRef>
          </c:cat>
          <c:val>
            <c:numRef>
              <c:f>Sheet1!$B$2:$B$7</c:f>
              <c:numCache>
                <c:formatCode>General</c:formatCode>
                <c:ptCount val="6"/>
                <c:pt idx="0">
                  <c:v>7.8</c:v>
                </c:pt>
                <c:pt idx="2">
                  <c:v>5.2</c:v>
                </c:pt>
                <c:pt idx="3">
                  <c:v>6.4</c:v>
                </c:pt>
                <c:pt idx="4">
                  <c:v>7.4</c:v>
                </c:pt>
                <c:pt idx="5">
                  <c:v>9.1</c:v>
                </c:pt>
              </c:numCache>
            </c:numRef>
          </c:val>
        </c:ser>
        <c:dLbls>
          <c:showLegendKey val="0"/>
          <c:showVal val="0"/>
          <c:showCatName val="0"/>
          <c:showSerName val="0"/>
          <c:showPercent val="0"/>
          <c:showBubbleSize val="0"/>
        </c:dLbls>
        <c:gapWidth val="150"/>
        <c:axId val="234488192"/>
        <c:axId val="234489728"/>
      </c:barChart>
      <c:catAx>
        <c:axId val="234488192"/>
        <c:scaling>
          <c:orientation val="minMax"/>
        </c:scaling>
        <c:delete val="0"/>
        <c:axPos val="b"/>
        <c:minorGridlines>
          <c:spPr>
            <a:ln>
              <a:noFill/>
            </a:ln>
          </c:spPr>
        </c:minorGridlines>
        <c:numFmt formatCode="General" sourceLinked="1"/>
        <c:majorTickMark val="out"/>
        <c:minorTickMark val="none"/>
        <c:tickLblPos val="nextTo"/>
        <c:txPr>
          <a:bodyPr rot="-1380000"/>
          <a:lstStyle/>
          <a:p>
            <a:pPr>
              <a:defRPr sz="1600" b="0">
                <a:solidFill>
                  <a:schemeClr val="tx1"/>
                </a:solidFill>
                <a:latin typeface="Calibri" panose="020F0502020204030204" pitchFamily="34" charset="0"/>
              </a:defRPr>
            </a:pPr>
            <a:endParaRPr lang="en-US"/>
          </a:p>
        </c:txPr>
        <c:crossAx val="234489728"/>
        <c:crosses val="autoZero"/>
        <c:auto val="1"/>
        <c:lblAlgn val="ctr"/>
        <c:lblOffset val="100"/>
        <c:noMultiLvlLbl val="0"/>
      </c:catAx>
      <c:valAx>
        <c:axId val="234489728"/>
        <c:scaling>
          <c:orientation val="minMax"/>
          <c:max val="10"/>
          <c:min val="0"/>
        </c:scaling>
        <c:delete val="0"/>
        <c:axPos val="l"/>
        <c:majorGridlines/>
        <c:title>
          <c:tx>
            <c:rich>
              <a:bodyPr rot="-5400000" vert="horz"/>
              <a:lstStyle/>
              <a:p>
                <a:pPr>
                  <a:defRPr sz="1600">
                    <a:latin typeface="Calibri" panose="020F0502020204030204" pitchFamily="34" charset="0"/>
                  </a:defRPr>
                </a:pPr>
                <a:r>
                  <a:rPr lang="en-US" dirty="0" smtClean="0"/>
                  <a:t>Percent</a:t>
                </a:r>
                <a:endParaRPr lang="en-US" dirty="0"/>
              </a:p>
            </c:rich>
          </c:tx>
          <c:layout>
            <c:manualLayout>
              <c:xMode val="edge"/>
              <c:yMode val="edge"/>
              <c:x val="0"/>
              <c:y val="0.33077818397700287"/>
            </c:manualLayout>
          </c:layout>
          <c:overlay val="0"/>
        </c:title>
        <c:numFmt formatCode="0" sourceLinked="0"/>
        <c:majorTickMark val="out"/>
        <c:minorTickMark val="none"/>
        <c:tickLblPos val="nextTo"/>
        <c:txPr>
          <a:bodyPr/>
          <a:lstStyle/>
          <a:p>
            <a:pPr>
              <a:defRPr sz="1600">
                <a:latin typeface="Calibri" panose="020F0502020204030204" pitchFamily="34" charset="0"/>
              </a:defRPr>
            </a:pPr>
            <a:endParaRPr lang="en-US"/>
          </a:p>
        </c:txPr>
        <c:crossAx val="234488192"/>
        <c:crosses val="autoZero"/>
        <c:crossBetween val="between"/>
        <c:majorUnit val="1"/>
      </c:valAx>
    </c:plotArea>
    <c:plotVisOnly val="1"/>
    <c:dispBlanksAs val="gap"/>
    <c:showDLblsOverMax val="0"/>
  </c:chart>
  <c:spPr>
    <a:ln>
      <a:noFill/>
    </a:ln>
  </c:spPr>
  <c:externalData r:id="rId2">
    <c:autoUpdate val="0"/>
  </c:externalData>
  <c:userShapes r:id="rId3"/>
</c:chartSpace>
</file>

<file path=ppt/charts/chart6.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0.18500486050354817"/>
          <c:y val="0.16397255030621172"/>
          <c:w val="0.81454457081753673"/>
          <c:h val="0.72774004811898507"/>
        </c:manualLayout>
      </c:layout>
      <c:lineChart>
        <c:grouping val="standard"/>
        <c:varyColors val="0"/>
        <c:ser>
          <c:idx val="3"/>
          <c:order val="0"/>
          <c:tx>
            <c:strRef>
              <c:f>Sheet1!$A$2</c:f>
              <c:strCache>
                <c:ptCount val="1"/>
                <c:pt idx="0">
                  <c:v>Total</c:v>
                </c:pt>
              </c:strCache>
            </c:strRef>
          </c:tx>
          <c:spPr>
            <a:ln w="25400">
              <a:solidFill>
                <a:sysClr val="windowText" lastClr="000000"/>
              </a:solidFill>
            </a:ln>
          </c:spPr>
          <c:marker>
            <c:symbol val="circle"/>
            <c:size val="7"/>
            <c:spPr>
              <a:solidFill>
                <a:sysClr val="windowText" lastClr="000000"/>
              </a:solidFill>
              <a:ln>
                <a:noFill/>
              </a:ln>
            </c:spPr>
          </c:marker>
          <c:cat>
            <c:strRef>
              <c:f>Sheet1!$B$1:$E$1</c:f>
              <c:strCache>
                <c:ptCount val="4"/>
                <c:pt idx="0">
                  <c:v>2009</c:v>
                </c:pt>
                <c:pt idx="1">
                  <c:v>2010</c:v>
                </c:pt>
                <c:pt idx="2">
                  <c:v>2011</c:v>
                </c:pt>
                <c:pt idx="3">
                  <c:v>2012</c:v>
                </c:pt>
              </c:strCache>
            </c:strRef>
          </c:cat>
          <c:val>
            <c:numRef>
              <c:f>Sheet1!$B$2:$E$2</c:f>
              <c:numCache>
                <c:formatCode>0.0</c:formatCode>
                <c:ptCount val="4"/>
                <c:pt idx="0">
                  <c:v>44.3</c:v>
                </c:pt>
                <c:pt idx="1">
                  <c:v>56.6</c:v>
                </c:pt>
                <c:pt idx="2">
                  <c:v>68.5</c:v>
                </c:pt>
                <c:pt idx="3">
                  <c:v>68.400000000000006</c:v>
                </c:pt>
              </c:numCache>
            </c:numRef>
          </c:val>
          <c:smooth val="0"/>
        </c:ser>
        <c:ser>
          <c:idx val="0"/>
          <c:order val="1"/>
          <c:tx>
            <c:strRef>
              <c:f>Sheet1!$A$5</c:f>
              <c:strCache>
                <c:ptCount val="1"/>
                <c:pt idx="0">
                  <c:v>White</c:v>
                </c:pt>
              </c:strCache>
            </c:strRef>
          </c:tx>
          <c:spPr>
            <a:ln w="25400">
              <a:solidFill>
                <a:srgbClr val="0072C6"/>
              </a:solidFill>
            </a:ln>
          </c:spPr>
          <c:marker>
            <c:symbol val="square"/>
            <c:size val="7"/>
            <c:spPr>
              <a:solidFill>
                <a:srgbClr val="0072C6"/>
              </a:solidFill>
              <a:ln>
                <a:noFill/>
              </a:ln>
            </c:spPr>
          </c:marker>
          <c:cat>
            <c:strRef>
              <c:f>Sheet1!$B$1:$E$1</c:f>
              <c:strCache>
                <c:ptCount val="4"/>
                <c:pt idx="0">
                  <c:v>2009</c:v>
                </c:pt>
                <c:pt idx="1">
                  <c:v>2010</c:v>
                </c:pt>
                <c:pt idx="2">
                  <c:v>2011</c:v>
                </c:pt>
                <c:pt idx="3">
                  <c:v>2012</c:v>
                </c:pt>
              </c:strCache>
            </c:strRef>
          </c:cat>
          <c:val>
            <c:numRef>
              <c:f>Sheet1!$B$5:$E$5</c:f>
              <c:numCache>
                <c:formatCode>0.0</c:formatCode>
                <c:ptCount val="4"/>
                <c:pt idx="0">
                  <c:v>45.2</c:v>
                </c:pt>
                <c:pt idx="1">
                  <c:v>56.9</c:v>
                </c:pt>
                <c:pt idx="2">
                  <c:v>68.8</c:v>
                </c:pt>
                <c:pt idx="3">
                  <c:v>69.3</c:v>
                </c:pt>
              </c:numCache>
            </c:numRef>
          </c:val>
          <c:smooth val="0"/>
        </c:ser>
        <c:ser>
          <c:idx val="2"/>
          <c:order val="2"/>
          <c:tx>
            <c:strRef>
              <c:f>Sheet1!$A$4</c:f>
              <c:strCache>
                <c:ptCount val="1"/>
                <c:pt idx="0">
                  <c:v>Black</c:v>
                </c:pt>
              </c:strCache>
            </c:strRef>
          </c:tx>
          <c:spPr>
            <a:ln w="25400">
              <a:solidFill>
                <a:srgbClr val="AABA0A"/>
              </a:solidFill>
            </a:ln>
          </c:spPr>
          <c:marker>
            <c:symbol val="triangle"/>
            <c:size val="9"/>
            <c:spPr>
              <a:solidFill>
                <a:srgbClr val="AABA0A"/>
              </a:solidFill>
              <a:ln>
                <a:noFill/>
              </a:ln>
            </c:spPr>
          </c:marker>
          <c:cat>
            <c:strRef>
              <c:f>Sheet1!$B$1:$E$1</c:f>
              <c:strCache>
                <c:ptCount val="4"/>
                <c:pt idx="0">
                  <c:v>2009</c:v>
                </c:pt>
                <c:pt idx="1">
                  <c:v>2010</c:v>
                </c:pt>
                <c:pt idx="2">
                  <c:v>2011</c:v>
                </c:pt>
                <c:pt idx="3">
                  <c:v>2012</c:v>
                </c:pt>
              </c:strCache>
            </c:strRef>
          </c:cat>
          <c:val>
            <c:numRef>
              <c:f>Sheet1!$B$4:$E$4</c:f>
              <c:numCache>
                <c:formatCode>0.0</c:formatCode>
                <c:ptCount val="4"/>
                <c:pt idx="0">
                  <c:v>39.6</c:v>
                </c:pt>
                <c:pt idx="1">
                  <c:v>54.5</c:v>
                </c:pt>
                <c:pt idx="2">
                  <c:v>63.7</c:v>
                </c:pt>
                <c:pt idx="3">
                  <c:v>64.8</c:v>
                </c:pt>
              </c:numCache>
            </c:numRef>
          </c:val>
          <c:smooth val="0"/>
        </c:ser>
        <c:ser>
          <c:idx val="1"/>
          <c:order val="3"/>
          <c:tx>
            <c:strRef>
              <c:f>Sheet1!$A$3</c:f>
              <c:strCache>
                <c:ptCount val="1"/>
                <c:pt idx="0">
                  <c:v>Hispanic</c:v>
                </c:pt>
              </c:strCache>
            </c:strRef>
          </c:tx>
          <c:spPr>
            <a:ln w="34925">
              <a:solidFill>
                <a:srgbClr val="7BA8DF"/>
              </a:solidFill>
            </a:ln>
          </c:spPr>
          <c:marker>
            <c:symbol val="diamond"/>
            <c:size val="9"/>
            <c:spPr>
              <a:solidFill>
                <a:srgbClr val="7BA8DF"/>
              </a:solidFill>
              <a:ln>
                <a:noFill/>
              </a:ln>
            </c:spPr>
          </c:marker>
          <c:cat>
            <c:strRef>
              <c:f>Sheet1!$B$1:$E$1</c:f>
              <c:strCache>
                <c:ptCount val="4"/>
                <c:pt idx="0">
                  <c:v>2009</c:v>
                </c:pt>
                <c:pt idx="1">
                  <c:v>2010</c:v>
                </c:pt>
                <c:pt idx="2">
                  <c:v>2011</c:v>
                </c:pt>
                <c:pt idx="3">
                  <c:v>2012</c:v>
                </c:pt>
              </c:strCache>
            </c:strRef>
          </c:cat>
          <c:val>
            <c:numRef>
              <c:f>Sheet1!$B$3:$E$3</c:f>
              <c:numCache>
                <c:formatCode>0.0</c:formatCode>
                <c:ptCount val="4"/>
                <c:pt idx="0">
                  <c:v>45.9</c:v>
                </c:pt>
                <c:pt idx="1">
                  <c:v>55.5</c:v>
                </c:pt>
                <c:pt idx="2">
                  <c:v>69.5</c:v>
                </c:pt>
                <c:pt idx="3">
                  <c:v>67.8</c:v>
                </c:pt>
              </c:numCache>
            </c:numRef>
          </c:val>
          <c:smooth val="0"/>
        </c:ser>
        <c:dLbls>
          <c:showLegendKey val="0"/>
          <c:showVal val="0"/>
          <c:showCatName val="0"/>
          <c:showSerName val="0"/>
          <c:showPercent val="0"/>
          <c:showBubbleSize val="0"/>
        </c:dLbls>
        <c:marker val="1"/>
        <c:smooth val="0"/>
        <c:axId val="108808832"/>
        <c:axId val="108811008"/>
      </c:lineChart>
      <c:catAx>
        <c:axId val="108808832"/>
        <c:scaling>
          <c:orientation val="minMax"/>
        </c:scaling>
        <c:delete val="0"/>
        <c:axPos val="b"/>
        <c:numFmt formatCode="General" sourceLinked="1"/>
        <c:majorTickMark val="out"/>
        <c:minorTickMark val="none"/>
        <c:tickLblPos val="nextTo"/>
        <c:txPr>
          <a:bodyPr rot="0"/>
          <a:lstStyle/>
          <a:p>
            <a:pPr>
              <a:defRPr sz="1600" b="0" baseline="0">
                <a:latin typeface="Calibri" panose="020F0502020204030204" pitchFamily="34" charset="0"/>
              </a:defRPr>
            </a:pPr>
            <a:endParaRPr lang="en-US"/>
          </a:p>
        </c:txPr>
        <c:crossAx val="108811008"/>
        <c:crosses val="autoZero"/>
        <c:auto val="1"/>
        <c:lblAlgn val="ctr"/>
        <c:lblOffset val="100"/>
        <c:noMultiLvlLbl val="0"/>
      </c:catAx>
      <c:valAx>
        <c:axId val="108811008"/>
        <c:scaling>
          <c:orientation val="minMax"/>
          <c:max val="100"/>
          <c:min val="0"/>
        </c:scaling>
        <c:delete val="0"/>
        <c:axPos val="l"/>
        <c:majorGridlines/>
        <c:title>
          <c:tx>
            <c:rich>
              <a:bodyPr rot="-5400000" vert="horz"/>
              <a:lstStyle/>
              <a:p>
                <a:pPr>
                  <a:defRPr sz="1600" baseline="0">
                    <a:latin typeface="Calibri" panose="020F0502020204030204" pitchFamily="34" charset="0"/>
                  </a:defRPr>
                </a:pPr>
                <a:r>
                  <a:rPr lang="en-US" dirty="0" smtClean="0"/>
                  <a:t>Percent</a:t>
                </a:r>
                <a:endParaRPr lang="en-US" dirty="0"/>
              </a:p>
            </c:rich>
          </c:tx>
          <c:layout>
            <c:manualLayout>
              <c:xMode val="edge"/>
              <c:yMode val="edge"/>
              <c:x val="0"/>
              <c:y val="0.41680446194225723"/>
            </c:manualLayout>
          </c:layout>
          <c:overlay val="0"/>
        </c:title>
        <c:numFmt formatCode="0" sourceLinked="0"/>
        <c:majorTickMark val="out"/>
        <c:minorTickMark val="none"/>
        <c:tickLblPos val="nextTo"/>
        <c:txPr>
          <a:bodyPr/>
          <a:lstStyle/>
          <a:p>
            <a:pPr>
              <a:defRPr sz="1600" b="0" baseline="0">
                <a:latin typeface="Calibri" panose="020F0502020204030204" pitchFamily="34" charset="0"/>
              </a:defRPr>
            </a:pPr>
            <a:endParaRPr lang="en-US"/>
          </a:p>
        </c:txPr>
        <c:crossAx val="108808832"/>
        <c:crosses val="autoZero"/>
        <c:crossBetween val="between"/>
        <c:majorUnit val="10"/>
      </c:valAx>
    </c:plotArea>
    <c:legend>
      <c:legendPos val="t"/>
      <c:layout>
        <c:manualLayout>
          <c:xMode val="edge"/>
          <c:yMode val="edge"/>
          <c:x val="0"/>
          <c:y val="1.8528543307086615E-2"/>
          <c:w val="0.99745139496451829"/>
          <c:h val="0.10151630410605456"/>
        </c:manualLayout>
      </c:layout>
      <c:overlay val="0"/>
      <c:txPr>
        <a:bodyPr/>
        <a:lstStyle/>
        <a:p>
          <a:pPr>
            <a:defRPr sz="1600" b="0" baseline="0">
              <a:latin typeface="Calibri" panose="020F0502020204030204" pitchFamily="34" charset="0"/>
            </a:defRPr>
          </a:pPr>
          <a:endParaRPr lang="en-US"/>
        </a:p>
      </c:txPr>
    </c:legend>
    <c:plotVisOnly val="1"/>
    <c:dispBlanksAs val="gap"/>
    <c:showDLblsOverMax val="0"/>
  </c:chart>
  <c:spPr>
    <a:ln>
      <a:noFill/>
    </a:ln>
  </c:spPr>
  <c:externalData r:id="rId2">
    <c:autoUpdate val="0"/>
  </c:externalData>
  <c:userShapes r:id="rId3"/>
</c:chartSpace>
</file>

<file path=ppt/charts/chart60.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16190507436570428"/>
          <c:y val="0.11385087280756571"/>
          <c:w val="0.83739914455137554"/>
          <c:h val="0.63677222638836817"/>
        </c:manualLayout>
      </c:layout>
      <c:barChart>
        <c:barDir val="col"/>
        <c:grouping val="clustered"/>
        <c:varyColors val="0"/>
        <c:ser>
          <c:idx val="0"/>
          <c:order val="0"/>
          <c:tx>
            <c:strRef>
              <c:f>Sheet1!$B$1</c:f>
              <c:strCache>
                <c:ptCount val="1"/>
                <c:pt idx="0">
                  <c:v>White</c:v>
                </c:pt>
              </c:strCache>
            </c:strRef>
          </c:tx>
          <c:spPr>
            <a:solidFill>
              <a:srgbClr val="0072C6"/>
            </a:solidFill>
          </c:spPr>
          <c:invertIfNegative val="0"/>
          <c:dPt>
            <c:idx val="0"/>
            <c:invertIfNegative val="0"/>
            <c:bubble3D val="0"/>
          </c:dPt>
          <c:dPt>
            <c:idx val="1"/>
            <c:invertIfNegative val="0"/>
            <c:bubble3D val="0"/>
          </c:dPt>
          <c:dPt>
            <c:idx val="2"/>
            <c:invertIfNegative val="0"/>
            <c:bubble3D val="0"/>
          </c:dPt>
          <c:dPt>
            <c:idx val="3"/>
            <c:invertIfNegative val="0"/>
            <c:bubble3D val="0"/>
          </c:dPt>
          <c:cat>
            <c:strRef>
              <c:f>Sheet1!$A$2:$A$5</c:f>
              <c:strCache>
                <c:ptCount val="4"/>
                <c:pt idx="0">
                  <c:v>0 Conditions</c:v>
                </c:pt>
                <c:pt idx="1">
                  <c:v>1 Condition</c:v>
                </c:pt>
                <c:pt idx="2">
                  <c:v>2-3 Conditions</c:v>
                </c:pt>
                <c:pt idx="3">
                  <c:v>4+ Conditions</c:v>
                </c:pt>
              </c:strCache>
            </c:strRef>
          </c:cat>
          <c:val>
            <c:numRef>
              <c:f>Sheet1!$B$2:$B$5</c:f>
              <c:numCache>
                <c:formatCode>General</c:formatCode>
                <c:ptCount val="4"/>
                <c:pt idx="0">
                  <c:v>5.5</c:v>
                </c:pt>
                <c:pt idx="1">
                  <c:v>6.7</c:v>
                </c:pt>
                <c:pt idx="2">
                  <c:v>7.8</c:v>
                </c:pt>
                <c:pt idx="3">
                  <c:v>9.5</c:v>
                </c:pt>
              </c:numCache>
            </c:numRef>
          </c:val>
        </c:ser>
        <c:ser>
          <c:idx val="1"/>
          <c:order val="1"/>
          <c:tx>
            <c:strRef>
              <c:f>Sheet1!$C$1</c:f>
              <c:strCache>
                <c:ptCount val="1"/>
                <c:pt idx="0">
                  <c:v>Black</c:v>
                </c:pt>
              </c:strCache>
            </c:strRef>
          </c:tx>
          <c:spPr>
            <a:solidFill>
              <a:srgbClr val="AABA0A"/>
            </a:solidFill>
          </c:spPr>
          <c:invertIfNegative val="0"/>
          <c:cat>
            <c:strRef>
              <c:f>Sheet1!$A$2:$A$5</c:f>
              <c:strCache>
                <c:ptCount val="4"/>
                <c:pt idx="0">
                  <c:v>0 Conditions</c:v>
                </c:pt>
                <c:pt idx="1">
                  <c:v>1 Condition</c:v>
                </c:pt>
                <c:pt idx="2">
                  <c:v>2-3 Conditions</c:v>
                </c:pt>
                <c:pt idx="3">
                  <c:v>4+ Conditions</c:v>
                </c:pt>
              </c:strCache>
            </c:strRef>
          </c:cat>
          <c:val>
            <c:numRef>
              <c:f>Sheet1!$C$2:$C$5</c:f>
              <c:numCache>
                <c:formatCode>General</c:formatCode>
                <c:ptCount val="4"/>
                <c:pt idx="0">
                  <c:v>4.3</c:v>
                </c:pt>
                <c:pt idx="1">
                  <c:v>4.9000000000000004</c:v>
                </c:pt>
                <c:pt idx="2">
                  <c:v>6</c:v>
                </c:pt>
                <c:pt idx="3">
                  <c:v>7.4</c:v>
                </c:pt>
              </c:numCache>
            </c:numRef>
          </c:val>
        </c:ser>
        <c:ser>
          <c:idx val="2"/>
          <c:order val="2"/>
          <c:tx>
            <c:strRef>
              <c:f>Sheet1!$D$1</c:f>
              <c:strCache>
                <c:ptCount val="1"/>
                <c:pt idx="0">
                  <c:v>Hispanic</c:v>
                </c:pt>
              </c:strCache>
            </c:strRef>
          </c:tx>
          <c:spPr>
            <a:solidFill>
              <a:sysClr val="window" lastClr="FFFFFF"/>
            </a:solidFill>
            <a:ln>
              <a:solidFill>
                <a:sysClr val="windowText" lastClr="000000"/>
              </a:solidFill>
            </a:ln>
          </c:spPr>
          <c:invertIfNegative val="0"/>
          <c:cat>
            <c:strRef>
              <c:f>Sheet1!$A$2:$A$5</c:f>
              <c:strCache>
                <c:ptCount val="4"/>
                <c:pt idx="0">
                  <c:v>0 Conditions</c:v>
                </c:pt>
                <c:pt idx="1">
                  <c:v>1 Condition</c:v>
                </c:pt>
                <c:pt idx="2">
                  <c:v>2-3 Conditions</c:v>
                </c:pt>
                <c:pt idx="3">
                  <c:v>4+ Conditions</c:v>
                </c:pt>
              </c:strCache>
            </c:strRef>
          </c:cat>
          <c:val>
            <c:numRef>
              <c:f>Sheet1!$D$2:$D$5</c:f>
              <c:numCache>
                <c:formatCode>General</c:formatCode>
                <c:ptCount val="4"/>
                <c:pt idx="0">
                  <c:v>3.9</c:v>
                </c:pt>
                <c:pt idx="1">
                  <c:v>5.4</c:v>
                </c:pt>
                <c:pt idx="2">
                  <c:v>6.5</c:v>
                </c:pt>
                <c:pt idx="3">
                  <c:v>7.6</c:v>
                </c:pt>
              </c:numCache>
            </c:numRef>
          </c:val>
        </c:ser>
        <c:dLbls>
          <c:showLegendKey val="0"/>
          <c:showVal val="0"/>
          <c:showCatName val="0"/>
          <c:showSerName val="0"/>
          <c:showPercent val="0"/>
          <c:showBubbleSize val="0"/>
        </c:dLbls>
        <c:gapWidth val="150"/>
        <c:axId val="234544512"/>
        <c:axId val="234554496"/>
      </c:barChart>
      <c:catAx>
        <c:axId val="234544512"/>
        <c:scaling>
          <c:orientation val="minMax"/>
        </c:scaling>
        <c:delete val="0"/>
        <c:axPos val="b"/>
        <c:minorGridlines>
          <c:spPr>
            <a:ln>
              <a:noFill/>
            </a:ln>
          </c:spPr>
        </c:minorGridlines>
        <c:numFmt formatCode="General" sourceLinked="1"/>
        <c:majorTickMark val="out"/>
        <c:minorTickMark val="none"/>
        <c:tickLblPos val="nextTo"/>
        <c:txPr>
          <a:bodyPr rot="-1380000"/>
          <a:lstStyle/>
          <a:p>
            <a:pPr>
              <a:defRPr sz="1600" b="0">
                <a:solidFill>
                  <a:schemeClr val="tx1"/>
                </a:solidFill>
                <a:latin typeface="Calibri" panose="020F0502020204030204" pitchFamily="34" charset="0"/>
              </a:defRPr>
            </a:pPr>
            <a:endParaRPr lang="en-US"/>
          </a:p>
        </c:txPr>
        <c:crossAx val="234554496"/>
        <c:crosses val="autoZero"/>
        <c:auto val="1"/>
        <c:lblAlgn val="ctr"/>
        <c:lblOffset val="100"/>
        <c:noMultiLvlLbl val="0"/>
      </c:catAx>
      <c:valAx>
        <c:axId val="234554496"/>
        <c:scaling>
          <c:orientation val="minMax"/>
          <c:max val="10"/>
          <c:min val="0"/>
        </c:scaling>
        <c:delete val="0"/>
        <c:axPos val="l"/>
        <c:majorGridlines/>
        <c:title>
          <c:tx>
            <c:rich>
              <a:bodyPr rot="-5400000" vert="horz"/>
              <a:lstStyle/>
              <a:p>
                <a:pPr>
                  <a:defRPr sz="1600">
                    <a:latin typeface="Calibri" panose="020F0502020204030204" pitchFamily="34" charset="0"/>
                  </a:defRPr>
                </a:pPr>
                <a:r>
                  <a:rPr lang="en-US" dirty="0" smtClean="0"/>
                  <a:t>Percent</a:t>
                </a:r>
                <a:endParaRPr lang="en-US" dirty="0"/>
              </a:p>
            </c:rich>
          </c:tx>
          <c:layout>
            <c:manualLayout>
              <c:xMode val="edge"/>
              <c:yMode val="edge"/>
              <c:x val="0"/>
              <c:y val="0.33077818397700287"/>
            </c:manualLayout>
          </c:layout>
          <c:overlay val="0"/>
        </c:title>
        <c:numFmt formatCode="0" sourceLinked="0"/>
        <c:majorTickMark val="out"/>
        <c:minorTickMark val="none"/>
        <c:tickLblPos val="nextTo"/>
        <c:txPr>
          <a:bodyPr/>
          <a:lstStyle/>
          <a:p>
            <a:pPr>
              <a:defRPr sz="1600">
                <a:latin typeface="Calibri" panose="020F0502020204030204" pitchFamily="34" charset="0"/>
              </a:defRPr>
            </a:pPr>
            <a:endParaRPr lang="en-US"/>
          </a:p>
        </c:txPr>
        <c:crossAx val="234544512"/>
        <c:crosses val="autoZero"/>
        <c:crossBetween val="between"/>
        <c:majorUnit val="1"/>
      </c:valAx>
    </c:plotArea>
    <c:legend>
      <c:legendPos val="t"/>
      <c:layout>
        <c:manualLayout>
          <c:xMode val="edge"/>
          <c:yMode val="edge"/>
          <c:x val="0.10895717896374066"/>
          <c:y val="1.8517060367454078E-3"/>
          <c:w val="0.77690240108875275"/>
          <c:h val="7.2373505395158938E-2"/>
        </c:manualLayout>
      </c:layout>
      <c:overlay val="0"/>
      <c:txPr>
        <a:bodyPr/>
        <a:lstStyle/>
        <a:p>
          <a:pPr>
            <a:defRPr sz="1600">
              <a:latin typeface="Calibri" panose="020F0502020204030204" pitchFamily="34" charset="0"/>
            </a:defRPr>
          </a:pPr>
          <a:endParaRPr lang="en-US"/>
        </a:p>
      </c:txPr>
    </c:legend>
    <c:plotVisOnly val="1"/>
    <c:dispBlanksAs val="gap"/>
    <c:showDLblsOverMax val="0"/>
  </c:chart>
  <c:spPr>
    <a:ln>
      <a:noFill/>
    </a:ln>
  </c:spPr>
  <c:externalData r:id="rId2">
    <c:autoUpdate val="0"/>
  </c:externalData>
  <c:userShapes r:id="rId3"/>
</c:chartSpace>
</file>

<file path=ppt/charts/chart6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0.18453509283561778"/>
          <c:y val="0.10562640267792614"/>
          <c:w val="0.78723680373286686"/>
          <c:h val="0.72517735554794782"/>
        </c:manualLayout>
      </c:layout>
      <c:lineChart>
        <c:grouping val="standard"/>
        <c:varyColors val="0"/>
        <c:ser>
          <c:idx val="3"/>
          <c:order val="0"/>
          <c:tx>
            <c:strRef>
              <c:f>Sheet1!$B$1</c:f>
              <c:strCache>
                <c:ptCount val="1"/>
                <c:pt idx="0">
                  <c:v>Total</c:v>
                </c:pt>
              </c:strCache>
            </c:strRef>
          </c:tx>
          <c:spPr>
            <a:ln w="25400">
              <a:solidFill>
                <a:sysClr val="windowText" lastClr="000000"/>
              </a:solidFill>
            </a:ln>
          </c:spPr>
          <c:marker>
            <c:symbol val="circle"/>
            <c:size val="7"/>
            <c:spPr>
              <a:solidFill>
                <a:sysClr val="windowText" lastClr="000000"/>
              </a:solidFill>
              <a:ln>
                <a:noFill/>
              </a:ln>
            </c:spPr>
          </c:marker>
          <c:cat>
            <c:numRef>
              <c:f>Sheet1!$A$2:$A$4</c:f>
              <c:numCache>
                <c:formatCode>General</c:formatCode>
                <c:ptCount val="3"/>
                <c:pt idx="0">
                  <c:v>2010</c:v>
                </c:pt>
                <c:pt idx="1">
                  <c:v>2011</c:v>
                </c:pt>
                <c:pt idx="2">
                  <c:v>2012</c:v>
                </c:pt>
              </c:numCache>
            </c:numRef>
          </c:cat>
          <c:val>
            <c:numRef>
              <c:f>Sheet1!$B$2:$B$4</c:f>
              <c:numCache>
                <c:formatCode>General</c:formatCode>
                <c:ptCount val="3"/>
                <c:pt idx="0">
                  <c:v>26.7</c:v>
                </c:pt>
                <c:pt idx="1">
                  <c:v>26.5</c:v>
                </c:pt>
                <c:pt idx="2">
                  <c:v>25.8</c:v>
                </c:pt>
              </c:numCache>
            </c:numRef>
          </c:val>
          <c:smooth val="0"/>
        </c:ser>
        <c:ser>
          <c:idx val="0"/>
          <c:order val="1"/>
          <c:tx>
            <c:strRef>
              <c:f>Sheet1!$C$1</c:f>
              <c:strCache>
                <c:ptCount val="1"/>
                <c:pt idx="0">
                  <c:v>0-64</c:v>
                </c:pt>
              </c:strCache>
            </c:strRef>
          </c:tx>
          <c:spPr>
            <a:ln w="25400">
              <a:solidFill>
                <a:srgbClr val="0072C6"/>
              </a:solidFill>
            </a:ln>
          </c:spPr>
          <c:marker>
            <c:symbol val="square"/>
            <c:size val="7"/>
            <c:spPr>
              <a:solidFill>
                <a:srgbClr val="0072C6"/>
              </a:solidFill>
              <a:ln>
                <a:noFill/>
              </a:ln>
            </c:spPr>
          </c:marker>
          <c:cat>
            <c:numRef>
              <c:f>Sheet1!$A$2:$A$4</c:f>
              <c:numCache>
                <c:formatCode>General</c:formatCode>
                <c:ptCount val="3"/>
                <c:pt idx="0">
                  <c:v>2010</c:v>
                </c:pt>
                <c:pt idx="1">
                  <c:v>2011</c:v>
                </c:pt>
                <c:pt idx="2">
                  <c:v>2012</c:v>
                </c:pt>
              </c:numCache>
            </c:numRef>
          </c:cat>
          <c:val>
            <c:numRef>
              <c:f>Sheet1!$C$2:$C$4</c:f>
              <c:numCache>
                <c:formatCode>General</c:formatCode>
                <c:ptCount val="3"/>
                <c:pt idx="0">
                  <c:v>31.8</c:v>
                </c:pt>
                <c:pt idx="1">
                  <c:v>31.4</c:v>
                </c:pt>
                <c:pt idx="2">
                  <c:v>30.9</c:v>
                </c:pt>
              </c:numCache>
            </c:numRef>
          </c:val>
          <c:smooth val="0"/>
        </c:ser>
        <c:ser>
          <c:idx val="2"/>
          <c:order val="2"/>
          <c:tx>
            <c:strRef>
              <c:f>Sheet1!$D$1</c:f>
              <c:strCache>
                <c:ptCount val="1"/>
                <c:pt idx="0">
                  <c:v>65-74</c:v>
                </c:pt>
              </c:strCache>
            </c:strRef>
          </c:tx>
          <c:spPr>
            <a:ln w="25400">
              <a:solidFill>
                <a:srgbClr val="AABA0A"/>
              </a:solidFill>
            </a:ln>
          </c:spPr>
          <c:marker>
            <c:symbol val="triangle"/>
            <c:size val="9"/>
            <c:spPr>
              <a:solidFill>
                <a:srgbClr val="AABA0A"/>
              </a:solidFill>
              <a:ln>
                <a:noFill/>
              </a:ln>
            </c:spPr>
          </c:marker>
          <c:cat>
            <c:numRef>
              <c:f>Sheet1!$A$2:$A$4</c:f>
              <c:numCache>
                <c:formatCode>General</c:formatCode>
                <c:ptCount val="3"/>
                <c:pt idx="0">
                  <c:v>2010</c:v>
                </c:pt>
                <c:pt idx="1">
                  <c:v>2011</c:v>
                </c:pt>
                <c:pt idx="2">
                  <c:v>2012</c:v>
                </c:pt>
              </c:numCache>
            </c:numRef>
          </c:cat>
          <c:val>
            <c:numRef>
              <c:f>Sheet1!$D$2:$D$4</c:f>
              <c:numCache>
                <c:formatCode>General</c:formatCode>
                <c:ptCount val="3"/>
                <c:pt idx="0">
                  <c:v>25.4</c:v>
                </c:pt>
                <c:pt idx="1">
                  <c:v>25.2</c:v>
                </c:pt>
                <c:pt idx="2">
                  <c:v>24.5</c:v>
                </c:pt>
              </c:numCache>
            </c:numRef>
          </c:val>
          <c:smooth val="0"/>
        </c:ser>
        <c:ser>
          <c:idx val="1"/>
          <c:order val="3"/>
          <c:tx>
            <c:strRef>
              <c:f>Sheet1!$E$1</c:f>
              <c:strCache>
                <c:ptCount val="1"/>
                <c:pt idx="0">
                  <c:v>75-84</c:v>
                </c:pt>
              </c:strCache>
            </c:strRef>
          </c:tx>
          <c:spPr>
            <a:ln w="34925">
              <a:solidFill>
                <a:srgbClr val="7BA8DF"/>
              </a:solidFill>
            </a:ln>
          </c:spPr>
          <c:marker>
            <c:symbol val="diamond"/>
            <c:size val="9"/>
            <c:spPr>
              <a:solidFill>
                <a:srgbClr val="7BA8DF"/>
              </a:solidFill>
              <a:ln>
                <a:noFill/>
              </a:ln>
            </c:spPr>
          </c:marker>
          <c:cat>
            <c:numRef>
              <c:f>Sheet1!$A$2:$A$4</c:f>
              <c:numCache>
                <c:formatCode>General</c:formatCode>
                <c:ptCount val="3"/>
                <c:pt idx="0">
                  <c:v>2010</c:v>
                </c:pt>
                <c:pt idx="1">
                  <c:v>2011</c:v>
                </c:pt>
                <c:pt idx="2">
                  <c:v>2012</c:v>
                </c:pt>
              </c:numCache>
            </c:numRef>
          </c:cat>
          <c:val>
            <c:numRef>
              <c:f>Sheet1!$E$2:$E$4</c:f>
              <c:numCache>
                <c:formatCode>General</c:formatCode>
                <c:ptCount val="3"/>
                <c:pt idx="0">
                  <c:v>25.7</c:v>
                </c:pt>
                <c:pt idx="1">
                  <c:v>25.5</c:v>
                </c:pt>
                <c:pt idx="2">
                  <c:v>24.8</c:v>
                </c:pt>
              </c:numCache>
            </c:numRef>
          </c:val>
          <c:smooth val="0"/>
        </c:ser>
        <c:ser>
          <c:idx val="4"/>
          <c:order val="4"/>
          <c:tx>
            <c:strRef>
              <c:f>Sheet1!$F$1</c:f>
              <c:strCache>
                <c:ptCount val="1"/>
                <c:pt idx="0">
                  <c:v>85+</c:v>
                </c:pt>
              </c:strCache>
            </c:strRef>
          </c:tx>
          <c:spPr>
            <a:ln>
              <a:solidFill>
                <a:sysClr val="window" lastClr="FFFFFF">
                  <a:lumMod val="65000"/>
                </a:sysClr>
              </a:solidFill>
            </a:ln>
          </c:spPr>
          <c:marker>
            <c:symbol val="star"/>
            <c:size val="7"/>
            <c:spPr>
              <a:noFill/>
              <a:ln>
                <a:solidFill>
                  <a:sysClr val="window" lastClr="FFFFFF">
                    <a:lumMod val="65000"/>
                  </a:sysClr>
                </a:solidFill>
              </a:ln>
            </c:spPr>
          </c:marker>
          <c:cat>
            <c:numRef>
              <c:f>Sheet1!$A$2:$A$4</c:f>
              <c:numCache>
                <c:formatCode>General</c:formatCode>
                <c:ptCount val="3"/>
                <c:pt idx="0">
                  <c:v>2010</c:v>
                </c:pt>
                <c:pt idx="1">
                  <c:v>2011</c:v>
                </c:pt>
                <c:pt idx="2">
                  <c:v>2012</c:v>
                </c:pt>
              </c:numCache>
            </c:numRef>
          </c:cat>
          <c:val>
            <c:numRef>
              <c:f>Sheet1!$F$2:$F$4</c:f>
              <c:numCache>
                <c:formatCode>General</c:formatCode>
                <c:ptCount val="3"/>
                <c:pt idx="0">
                  <c:v>25.7</c:v>
                </c:pt>
                <c:pt idx="1">
                  <c:v>25.4</c:v>
                </c:pt>
                <c:pt idx="2">
                  <c:v>24.6</c:v>
                </c:pt>
              </c:numCache>
            </c:numRef>
          </c:val>
          <c:smooth val="0"/>
        </c:ser>
        <c:dLbls>
          <c:showLegendKey val="0"/>
          <c:showVal val="0"/>
          <c:showCatName val="0"/>
          <c:showSerName val="0"/>
          <c:showPercent val="0"/>
          <c:showBubbleSize val="0"/>
        </c:dLbls>
        <c:marker val="1"/>
        <c:smooth val="0"/>
        <c:axId val="234420096"/>
        <c:axId val="234421632"/>
      </c:lineChart>
      <c:catAx>
        <c:axId val="234420096"/>
        <c:scaling>
          <c:orientation val="minMax"/>
        </c:scaling>
        <c:delete val="0"/>
        <c:axPos val="b"/>
        <c:numFmt formatCode="General" sourceLinked="1"/>
        <c:majorTickMark val="out"/>
        <c:minorTickMark val="none"/>
        <c:tickLblPos val="nextTo"/>
        <c:txPr>
          <a:bodyPr rot="0"/>
          <a:lstStyle/>
          <a:p>
            <a:pPr>
              <a:defRPr sz="1600" b="0" baseline="0">
                <a:latin typeface="Calibri" panose="020F0502020204030204" pitchFamily="34" charset="0"/>
              </a:defRPr>
            </a:pPr>
            <a:endParaRPr lang="en-US"/>
          </a:p>
        </c:txPr>
        <c:crossAx val="234421632"/>
        <c:crosses val="autoZero"/>
        <c:auto val="1"/>
        <c:lblAlgn val="ctr"/>
        <c:lblOffset val="100"/>
        <c:noMultiLvlLbl val="0"/>
      </c:catAx>
      <c:valAx>
        <c:axId val="234421632"/>
        <c:scaling>
          <c:orientation val="minMax"/>
          <c:max val="50"/>
          <c:min val="0"/>
        </c:scaling>
        <c:delete val="0"/>
        <c:axPos val="l"/>
        <c:majorGridlines/>
        <c:title>
          <c:tx>
            <c:rich>
              <a:bodyPr rot="-5400000" vert="horz"/>
              <a:lstStyle/>
              <a:p>
                <a:pPr>
                  <a:defRPr sz="1600" baseline="0">
                    <a:latin typeface="Calibri" panose="020F0502020204030204" pitchFamily="34" charset="0"/>
                  </a:defRPr>
                </a:pPr>
                <a:r>
                  <a:rPr lang="en-US" dirty="0" smtClean="0"/>
                  <a:t>Percent</a:t>
                </a:r>
                <a:endParaRPr lang="en-US" dirty="0"/>
              </a:p>
            </c:rich>
          </c:tx>
          <c:layout>
            <c:manualLayout>
              <c:xMode val="edge"/>
              <c:yMode val="edge"/>
              <c:x val="0"/>
              <c:y val="0.38117653771539423"/>
            </c:manualLayout>
          </c:layout>
          <c:overlay val="0"/>
        </c:title>
        <c:numFmt formatCode="0" sourceLinked="0"/>
        <c:majorTickMark val="out"/>
        <c:minorTickMark val="none"/>
        <c:tickLblPos val="nextTo"/>
        <c:txPr>
          <a:bodyPr/>
          <a:lstStyle/>
          <a:p>
            <a:pPr>
              <a:defRPr sz="1600" b="0" baseline="0">
                <a:latin typeface="Calibri" panose="020F0502020204030204" pitchFamily="34" charset="0"/>
              </a:defRPr>
            </a:pPr>
            <a:endParaRPr lang="en-US"/>
          </a:p>
        </c:txPr>
        <c:crossAx val="234420096"/>
        <c:crosses val="autoZero"/>
        <c:crossBetween val="between"/>
        <c:majorUnit val="10"/>
      </c:valAx>
    </c:plotArea>
    <c:legend>
      <c:legendPos val="t"/>
      <c:layout>
        <c:manualLayout>
          <c:xMode val="edge"/>
          <c:yMode val="edge"/>
          <c:x val="0"/>
          <c:y val="1.1675185338674747E-3"/>
          <c:w val="0.99745139496451829"/>
          <c:h val="8.6419700254859441E-2"/>
        </c:manualLayout>
      </c:layout>
      <c:overlay val="0"/>
      <c:txPr>
        <a:bodyPr/>
        <a:lstStyle/>
        <a:p>
          <a:pPr>
            <a:defRPr sz="1600" b="0" baseline="0">
              <a:latin typeface="Calibri" panose="020F0502020204030204" pitchFamily="34" charset="0"/>
            </a:defRPr>
          </a:pPr>
          <a:endParaRPr lang="en-US"/>
        </a:p>
      </c:txPr>
    </c:legend>
    <c:plotVisOnly val="1"/>
    <c:dispBlanksAs val="gap"/>
    <c:showDLblsOverMax val="0"/>
  </c:chart>
  <c:spPr>
    <a:ln>
      <a:noFill/>
    </a:ln>
  </c:spPr>
  <c:externalData r:id="rId2">
    <c:autoUpdate val="0"/>
  </c:externalData>
  <c:userShapes r:id="rId3"/>
</c:chartSpace>
</file>

<file path=ppt/charts/chart6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18383761057645573"/>
          <c:y val="0.10436161512419645"/>
          <c:w val="0.79727568776125202"/>
          <c:h val="0.72599233519723083"/>
        </c:manualLayout>
      </c:layout>
      <c:barChart>
        <c:barDir val="col"/>
        <c:grouping val="clustered"/>
        <c:varyColors val="0"/>
        <c:ser>
          <c:idx val="0"/>
          <c:order val="0"/>
          <c:tx>
            <c:strRef>
              <c:f>Sheet1!$B$1</c:f>
              <c:strCache>
                <c:ptCount val="1"/>
                <c:pt idx="0">
                  <c:v>0-64</c:v>
                </c:pt>
              </c:strCache>
            </c:strRef>
          </c:tx>
          <c:spPr>
            <a:solidFill>
              <a:srgbClr val="0072C6"/>
            </a:solidFill>
          </c:spPr>
          <c:invertIfNegative val="0"/>
          <c:dPt>
            <c:idx val="0"/>
            <c:invertIfNegative val="0"/>
            <c:bubble3D val="0"/>
          </c:dPt>
          <c:dPt>
            <c:idx val="1"/>
            <c:invertIfNegative val="0"/>
            <c:bubble3D val="0"/>
          </c:dPt>
          <c:dPt>
            <c:idx val="2"/>
            <c:invertIfNegative val="0"/>
            <c:bubble3D val="0"/>
          </c:dPt>
          <c:dPt>
            <c:idx val="3"/>
            <c:invertIfNegative val="0"/>
            <c:bubble3D val="0"/>
          </c:dPt>
          <c:cat>
            <c:strRef>
              <c:f>Sheet1!$A$2:$A$7</c:f>
              <c:strCache>
                <c:ptCount val="6"/>
                <c:pt idx="0">
                  <c:v>White</c:v>
                </c:pt>
                <c:pt idx="1">
                  <c:v>Black</c:v>
                </c:pt>
                <c:pt idx="2">
                  <c:v>Asian</c:v>
                </c:pt>
                <c:pt idx="3">
                  <c:v>NHOPI</c:v>
                </c:pt>
                <c:pt idx="4">
                  <c:v>AI/AN</c:v>
                </c:pt>
                <c:pt idx="5">
                  <c:v>&gt;1 Race</c:v>
                </c:pt>
              </c:strCache>
            </c:strRef>
          </c:cat>
          <c:val>
            <c:numRef>
              <c:f>Sheet1!$B$2:$B$7</c:f>
              <c:numCache>
                <c:formatCode>General</c:formatCode>
                <c:ptCount val="6"/>
                <c:pt idx="0">
                  <c:v>30.9</c:v>
                </c:pt>
                <c:pt idx="1">
                  <c:v>32</c:v>
                </c:pt>
                <c:pt idx="2">
                  <c:v>25.1</c:v>
                </c:pt>
                <c:pt idx="3">
                  <c:v>28.6</c:v>
                </c:pt>
                <c:pt idx="4">
                  <c:v>34.6</c:v>
                </c:pt>
                <c:pt idx="5">
                  <c:v>29.4</c:v>
                </c:pt>
              </c:numCache>
            </c:numRef>
          </c:val>
        </c:ser>
        <c:ser>
          <c:idx val="1"/>
          <c:order val="1"/>
          <c:tx>
            <c:strRef>
              <c:f>Sheet1!$C$1</c:f>
              <c:strCache>
                <c:ptCount val="1"/>
                <c:pt idx="0">
                  <c:v>65-74</c:v>
                </c:pt>
              </c:strCache>
            </c:strRef>
          </c:tx>
          <c:spPr>
            <a:solidFill>
              <a:srgbClr val="AABA0A"/>
            </a:solidFill>
          </c:spPr>
          <c:invertIfNegative val="0"/>
          <c:cat>
            <c:strRef>
              <c:f>Sheet1!$A$2:$A$7</c:f>
              <c:strCache>
                <c:ptCount val="6"/>
                <c:pt idx="0">
                  <c:v>White</c:v>
                </c:pt>
                <c:pt idx="1">
                  <c:v>Black</c:v>
                </c:pt>
                <c:pt idx="2">
                  <c:v>Asian</c:v>
                </c:pt>
                <c:pt idx="3">
                  <c:v>NHOPI</c:v>
                </c:pt>
                <c:pt idx="4">
                  <c:v>AI/AN</c:v>
                </c:pt>
                <c:pt idx="5">
                  <c:v>&gt;1 Race</c:v>
                </c:pt>
              </c:strCache>
            </c:strRef>
          </c:cat>
          <c:val>
            <c:numRef>
              <c:f>Sheet1!$C$2:$C$7</c:f>
              <c:numCache>
                <c:formatCode>General</c:formatCode>
                <c:ptCount val="6"/>
                <c:pt idx="0">
                  <c:v>24.2</c:v>
                </c:pt>
                <c:pt idx="1">
                  <c:v>29.7</c:v>
                </c:pt>
                <c:pt idx="2">
                  <c:v>18.5</c:v>
                </c:pt>
                <c:pt idx="3">
                  <c:v>22.7</c:v>
                </c:pt>
                <c:pt idx="4">
                  <c:v>30.2</c:v>
                </c:pt>
                <c:pt idx="5">
                  <c:v>24.8</c:v>
                </c:pt>
              </c:numCache>
            </c:numRef>
          </c:val>
        </c:ser>
        <c:ser>
          <c:idx val="2"/>
          <c:order val="2"/>
          <c:tx>
            <c:strRef>
              <c:f>Sheet1!$D$1</c:f>
              <c:strCache>
                <c:ptCount val="1"/>
                <c:pt idx="0">
                  <c:v>75-84</c:v>
                </c:pt>
              </c:strCache>
            </c:strRef>
          </c:tx>
          <c:spPr>
            <a:solidFill>
              <a:sysClr val="window" lastClr="FFFFFF"/>
            </a:solidFill>
            <a:ln>
              <a:solidFill>
                <a:sysClr val="windowText" lastClr="000000"/>
              </a:solidFill>
            </a:ln>
          </c:spPr>
          <c:invertIfNegative val="0"/>
          <c:cat>
            <c:strRef>
              <c:f>Sheet1!$A$2:$A$7</c:f>
              <c:strCache>
                <c:ptCount val="6"/>
                <c:pt idx="0">
                  <c:v>White</c:v>
                </c:pt>
                <c:pt idx="1">
                  <c:v>Black</c:v>
                </c:pt>
                <c:pt idx="2">
                  <c:v>Asian</c:v>
                </c:pt>
                <c:pt idx="3">
                  <c:v>NHOPI</c:v>
                </c:pt>
                <c:pt idx="4">
                  <c:v>AI/AN</c:v>
                </c:pt>
                <c:pt idx="5">
                  <c:v>&gt;1 Race</c:v>
                </c:pt>
              </c:strCache>
            </c:strRef>
          </c:cat>
          <c:val>
            <c:numRef>
              <c:f>Sheet1!$D$2:$D$7</c:f>
              <c:numCache>
                <c:formatCode>General</c:formatCode>
                <c:ptCount val="6"/>
                <c:pt idx="0">
                  <c:v>24.3</c:v>
                </c:pt>
                <c:pt idx="1">
                  <c:v>30.4</c:v>
                </c:pt>
                <c:pt idx="2">
                  <c:v>19.8</c:v>
                </c:pt>
                <c:pt idx="3">
                  <c:v>22.3</c:v>
                </c:pt>
                <c:pt idx="4">
                  <c:v>31.2</c:v>
                </c:pt>
                <c:pt idx="5">
                  <c:v>25.2</c:v>
                </c:pt>
              </c:numCache>
            </c:numRef>
          </c:val>
        </c:ser>
        <c:ser>
          <c:idx val="3"/>
          <c:order val="3"/>
          <c:tx>
            <c:strRef>
              <c:f>Sheet1!$E$1</c:f>
              <c:strCache>
                <c:ptCount val="1"/>
                <c:pt idx="0">
                  <c:v>85+</c:v>
                </c:pt>
              </c:strCache>
            </c:strRef>
          </c:tx>
          <c:spPr>
            <a:solidFill>
              <a:sysClr val="window" lastClr="FFFFFF">
                <a:lumMod val="85000"/>
              </a:sysClr>
            </a:solidFill>
          </c:spPr>
          <c:invertIfNegative val="0"/>
          <c:cat>
            <c:strRef>
              <c:f>Sheet1!$A$2:$A$7</c:f>
              <c:strCache>
                <c:ptCount val="6"/>
                <c:pt idx="0">
                  <c:v>White</c:v>
                </c:pt>
                <c:pt idx="1">
                  <c:v>Black</c:v>
                </c:pt>
                <c:pt idx="2">
                  <c:v>Asian</c:v>
                </c:pt>
                <c:pt idx="3">
                  <c:v>NHOPI</c:v>
                </c:pt>
                <c:pt idx="4">
                  <c:v>AI/AN</c:v>
                </c:pt>
                <c:pt idx="5">
                  <c:v>&gt;1 Race</c:v>
                </c:pt>
              </c:strCache>
            </c:strRef>
          </c:cat>
          <c:val>
            <c:numRef>
              <c:f>Sheet1!$E$2:$E$7</c:f>
              <c:numCache>
                <c:formatCode>General</c:formatCode>
                <c:ptCount val="6"/>
                <c:pt idx="0">
                  <c:v>23.9</c:v>
                </c:pt>
                <c:pt idx="1">
                  <c:v>31.2</c:v>
                </c:pt>
                <c:pt idx="2">
                  <c:v>21.6</c:v>
                </c:pt>
                <c:pt idx="3">
                  <c:v>24.6</c:v>
                </c:pt>
                <c:pt idx="4">
                  <c:v>29.2</c:v>
                </c:pt>
                <c:pt idx="5">
                  <c:v>24.1</c:v>
                </c:pt>
              </c:numCache>
            </c:numRef>
          </c:val>
        </c:ser>
        <c:dLbls>
          <c:showLegendKey val="0"/>
          <c:showVal val="0"/>
          <c:showCatName val="0"/>
          <c:showSerName val="0"/>
          <c:showPercent val="0"/>
          <c:showBubbleSize val="0"/>
        </c:dLbls>
        <c:gapWidth val="150"/>
        <c:axId val="234424576"/>
        <c:axId val="234426368"/>
      </c:barChart>
      <c:catAx>
        <c:axId val="234424576"/>
        <c:scaling>
          <c:orientation val="minMax"/>
        </c:scaling>
        <c:delete val="0"/>
        <c:axPos val="b"/>
        <c:minorGridlines>
          <c:spPr>
            <a:ln>
              <a:noFill/>
            </a:ln>
          </c:spPr>
        </c:minorGridlines>
        <c:numFmt formatCode="General" sourceLinked="1"/>
        <c:majorTickMark val="out"/>
        <c:minorTickMark val="none"/>
        <c:tickLblPos val="nextTo"/>
        <c:txPr>
          <a:bodyPr rot="-1620000"/>
          <a:lstStyle/>
          <a:p>
            <a:pPr>
              <a:defRPr sz="1600" b="0">
                <a:solidFill>
                  <a:schemeClr val="tx1"/>
                </a:solidFill>
                <a:latin typeface="Calibri" panose="020F0502020204030204" pitchFamily="34" charset="0"/>
              </a:defRPr>
            </a:pPr>
            <a:endParaRPr lang="en-US"/>
          </a:p>
        </c:txPr>
        <c:crossAx val="234426368"/>
        <c:crosses val="autoZero"/>
        <c:auto val="1"/>
        <c:lblAlgn val="ctr"/>
        <c:lblOffset val="100"/>
        <c:noMultiLvlLbl val="0"/>
      </c:catAx>
      <c:valAx>
        <c:axId val="234426368"/>
        <c:scaling>
          <c:orientation val="minMax"/>
          <c:max val="50"/>
          <c:min val="0"/>
        </c:scaling>
        <c:delete val="0"/>
        <c:axPos val="l"/>
        <c:majorGridlines/>
        <c:title>
          <c:tx>
            <c:rich>
              <a:bodyPr rot="-5400000" vert="horz"/>
              <a:lstStyle/>
              <a:p>
                <a:pPr>
                  <a:defRPr sz="1600">
                    <a:latin typeface="Calibri" panose="020F0502020204030204" pitchFamily="34" charset="0"/>
                  </a:defRPr>
                </a:pPr>
                <a:r>
                  <a:rPr lang="en-US" dirty="0" smtClean="0"/>
                  <a:t>Percent</a:t>
                </a:r>
                <a:endParaRPr lang="en-US" dirty="0"/>
              </a:p>
            </c:rich>
          </c:tx>
          <c:layout>
            <c:manualLayout>
              <c:xMode val="edge"/>
              <c:yMode val="edge"/>
              <c:x val="0"/>
              <c:y val="0.38368812183360801"/>
            </c:manualLayout>
          </c:layout>
          <c:overlay val="0"/>
        </c:title>
        <c:numFmt formatCode="0" sourceLinked="0"/>
        <c:majorTickMark val="out"/>
        <c:minorTickMark val="none"/>
        <c:tickLblPos val="nextTo"/>
        <c:txPr>
          <a:bodyPr/>
          <a:lstStyle/>
          <a:p>
            <a:pPr>
              <a:defRPr sz="1600">
                <a:latin typeface="Calibri" panose="020F0502020204030204" pitchFamily="34" charset="0"/>
              </a:defRPr>
            </a:pPr>
            <a:endParaRPr lang="en-US"/>
          </a:p>
        </c:txPr>
        <c:crossAx val="234424576"/>
        <c:crosses val="autoZero"/>
        <c:crossBetween val="between"/>
        <c:majorUnit val="10"/>
      </c:valAx>
    </c:plotArea>
    <c:legend>
      <c:legendPos val="t"/>
      <c:layout>
        <c:manualLayout>
          <c:xMode val="edge"/>
          <c:yMode val="edge"/>
          <c:x val="0.10895717896374066"/>
          <c:y val="1.8517060367454078E-3"/>
          <c:w val="0.77690240108875275"/>
          <c:h val="8.5744750656167976E-2"/>
        </c:manualLayout>
      </c:layout>
      <c:overlay val="0"/>
      <c:txPr>
        <a:bodyPr/>
        <a:lstStyle/>
        <a:p>
          <a:pPr>
            <a:defRPr sz="1600">
              <a:latin typeface="Calibri" panose="020F0502020204030204" pitchFamily="34" charset="0"/>
            </a:defRPr>
          </a:pPr>
          <a:endParaRPr lang="en-US"/>
        </a:p>
      </c:txPr>
    </c:legend>
    <c:plotVisOnly val="1"/>
    <c:dispBlanksAs val="gap"/>
    <c:showDLblsOverMax val="0"/>
  </c:chart>
  <c:spPr>
    <a:ln>
      <a:noFill/>
    </a:ln>
  </c:spPr>
  <c:externalData r:id="rId2">
    <c:autoUpdate val="0"/>
  </c:externalData>
</c:chartSpace>
</file>

<file path=ppt/charts/chart6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0.16601657431709926"/>
          <c:y val="0.11139047959914102"/>
          <c:w val="0.80266890249829892"/>
          <c:h val="0.75866439990455736"/>
        </c:manualLayout>
      </c:layout>
      <c:lineChart>
        <c:grouping val="standard"/>
        <c:varyColors val="0"/>
        <c:ser>
          <c:idx val="3"/>
          <c:order val="0"/>
          <c:tx>
            <c:strRef>
              <c:f>Sheet1!$A$2</c:f>
              <c:strCache>
                <c:ptCount val="1"/>
                <c:pt idx="0">
                  <c:v>Total</c:v>
                </c:pt>
              </c:strCache>
            </c:strRef>
          </c:tx>
          <c:spPr>
            <a:ln w="25400">
              <a:solidFill>
                <a:sysClr val="windowText" lastClr="000000"/>
              </a:solidFill>
            </a:ln>
          </c:spPr>
          <c:marker>
            <c:symbol val="circle"/>
            <c:size val="7"/>
            <c:spPr>
              <a:solidFill>
                <a:sysClr val="windowText" lastClr="000000"/>
              </a:solidFill>
              <a:ln>
                <a:noFill/>
              </a:ln>
            </c:spPr>
          </c:marker>
          <c:cat>
            <c:strRef>
              <c:f>Sheet1!$B$1:$D$1</c:f>
              <c:strCache>
                <c:ptCount val="3"/>
                <c:pt idx="0">
                  <c:v>2010</c:v>
                </c:pt>
                <c:pt idx="1">
                  <c:v>2011</c:v>
                </c:pt>
                <c:pt idx="2">
                  <c:v>2012</c:v>
                </c:pt>
              </c:strCache>
            </c:strRef>
          </c:cat>
          <c:val>
            <c:numRef>
              <c:f>Sheet1!$B$2:$D$2</c:f>
              <c:numCache>
                <c:formatCode>General</c:formatCode>
                <c:ptCount val="3"/>
                <c:pt idx="0">
                  <c:v>21.3</c:v>
                </c:pt>
                <c:pt idx="1">
                  <c:v>21.5</c:v>
                </c:pt>
                <c:pt idx="2">
                  <c:v>21.4</c:v>
                </c:pt>
              </c:numCache>
            </c:numRef>
          </c:val>
          <c:smooth val="0"/>
        </c:ser>
        <c:ser>
          <c:idx val="0"/>
          <c:order val="1"/>
          <c:tx>
            <c:strRef>
              <c:f>Sheet1!$A$3</c:f>
              <c:strCache>
                <c:ptCount val="1"/>
                <c:pt idx="0">
                  <c:v>0-64</c:v>
                </c:pt>
              </c:strCache>
            </c:strRef>
          </c:tx>
          <c:spPr>
            <a:ln w="25400">
              <a:solidFill>
                <a:srgbClr val="0072C6"/>
              </a:solidFill>
            </a:ln>
          </c:spPr>
          <c:marker>
            <c:symbol val="square"/>
            <c:size val="7"/>
            <c:spPr>
              <a:solidFill>
                <a:srgbClr val="0072C6"/>
              </a:solidFill>
              <a:ln>
                <a:noFill/>
              </a:ln>
            </c:spPr>
          </c:marker>
          <c:cat>
            <c:strRef>
              <c:f>Sheet1!$B$1:$D$1</c:f>
              <c:strCache>
                <c:ptCount val="3"/>
                <c:pt idx="0">
                  <c:v>2010</c:v>
                </c:pt>
                <c:pt idx="1">
                  <c:v>2011</c:v>
                </c:pt>
                <c:pt idx="2">
                  <c:v>2012</c:v>
                </c:pt>
              </c:strCache>
            </c:strRef>
          </c:cat>
          <c:val>
            <c:numRef>
              <c:f>Sheet1!$B$3:$D$3</c:f>
              <c:numCache>
                <c:formatCode>General</c:formatCode>
                <c:ptCount val="3"/>
                <c:pt idx="0">
                  <c:v>25.5</c:v>
                </c:pt>
                <c:pt idx="1">
                  <c:v>25.7</c:v>
                </c:pt>
                <c:pt idx="2">
                  <c:v>25.8</c:v>
                </c:pt>
              </c:numCache>
            </c:numRef>
          </c:val>
          <c:smooth val="0"/>
        </c:ser>
        <c:ser>
          <c:idx val="2"/>
          <c:order val="2"/>
          <c:tx>
            <c:strRef>
              <c:f>Sheet1!$A$4</c:f>
              <c:strCache>
                <c:ptCount val="1"/>
                <c:pt idx="0">
                  <c:v>65-74</c:v>
                </c:pt>
              </c:strCache>
            </c:strRef>
          </c:tx>
          <c:spPr>
            <a:ln w="25400">
              <a:solidFill>
                <a:srgbClr val="AABA0A"/>
              </a:solidFill>
            </a:ln>
          </c:spPr>
          <c:marker>
            <c:symbol val="triangle"/>
            <c:size val="9"/>
            <c:spPr>
              <a:solidFill>
                <a:srgbClr val="AABA0A"/>
              </a:solidFill>
              <a:ln>
                <a:noFill/>
              </a:ln>
            </c:spPr>
          </c:marker>
          <c:cat>
            <c:strRef>
              <c:f>Sheet1!$B$1:$D$1</c:f>
              <c:strCache>
                <c:ptCount val="3"/>
                <c:pt idx="0">
                  <c:v>2010</c:v>
                </c:pt>
                <c:pt idx="1">
                  <c:v>2011</c:v>
                </c:pt>
                <c:pt idx="2">
                  <c:v>2012</c:v>
                </c:pt>
              </c:strCache>
            </c:strRef>
          </c:cat>
          <c:val>
            <c:numRef>
              <c:f>Sheet1!$B$4:$D$4</c:f>
              <c:numCache>
                <c:formatCode>General</c:formatCode>
                <c:ptCount val="3"/>
                <c:pt idx="0">
                  <c:v>19.899999999999999</c:v>
                </c:pt>
                <c:pt idx="1">
                  <c:v>20.100000000000001</c:v>
                </c:pt>
                <c:pt idx="2">
                  <c:v>20</c:v>
                </c:pt>
              </c:numCache>
            </c:numRef>
          </c:val>
          <c:smooth val="0"/>
        </c:ser>
        <c:ser>
          <c:idx val="1"/>
          <c:order val="3"/>
          <c:tx>
            <c:strRef>
              <c:f>Sheet1!$A$5</c:f>
              <c:strCache>
                <c:ptCount val="1"/>
                <c:pt idx="0">
                  <c:v>75-84</c:v>
                </c:pt>
              </c:strCache>
            </c:strRef>
          </c:tx>
          <c:spPr>
            <a:ln w="34925">
              <a:solidFill>
                <a:srgbClr val="7BA8DF"/>
              </a:solidFill>
            </a:ln>
          </c:spPr>
          <c:marker>
            <c:symbol val="diamond"/>
            <c:size val="9"/>
            <c:spPr>
              <a:solidFill>
                <a:srgbClr val="7BA8DF"/>
              </a:solidFill>
              <a:ln>
                <a:noFill/>
              </a:ln>
            </c:spPr>
          </c:marker>
          <c:cat>
            <c:strRef>
              <c:f>Sheet1!$B$1:$D$1</c:f>
              <c:strCache>
                <c:ptCount val="3"/>
                <c:pt idx="0">
                  <c:v>2010</c:v>
                </c:pt>
                <c:pt idx="1">
                  <c:v>2011</c:v>
                </c:pt>
                <c:pt idx="2">
                  <c:v>2012</c:v>
                </c:pt>
              </c:strCache>
            </c:strRef>
          </c:cat>
          <c:val>
            <c:numRef>
              <c:f>Sheet1!$B$5:$D$5</c:f>
              <c:numCache>
                <c:formatCode>General</c:formatCode>
                <c:ptCount val="3"/>
                <c:pt idx="0">
                  <c:v>20.399999999999999</c:v>
                </c:pt>
                <c:pt idx="1">
                  <c:v>20.7</c:v>
                </c:pt>
                <c:pt idx="2">
                  <c:v>20.5</c:v>
                </c:pt>
              </c:numCache>
            </c:numRef>
          </c:val>
          <c:smooth val="0"/>
        </c:ser>
        <c:ser>
          <c:idx val="4"/>
          <c:order val="4"/>
          <c:tx>
            <c:strRef>
              <c:f>Sheet1!$A$6</c:f>
              <c:strCache>
                <c:ptCount val="1"/>
                <c:pt idx="0">
                  <c:v>85+</c:v>
                </c:pt>
              </c:strCache>
            </c:strRef>
          </c:tx>
          <c:spPr>
            <a:ln>
              <a:solidFill>
                <a:sysClr val="window" lastClr="FFFFFF">
                  <a:lumMod val="65000"/>
                </a:sysClr>
              </a:solidFill>
            </a:ln>
          </c:spPr>
          <c:marker>
            <c:symbol val="star"/>
            <c:size val="7"/>
            <c:spPr>
              <a:noFill/>
              <a:ln>
                <a:solidFill>
                  <a:sysClr val="window" lastClr="FFFFFF">
                    <a:lumMod val="65000"/>
                  </a:sysClr>
                </a:solidFill>
              </a:ln>
            </c:spPr>
          </c:marker>
          <c:cat>
            <c:strRef>
              <c:f>Sheet1!$B$1:$D$1</c:f>
              <c:strCache>
                <c:ptCount val="3"/>
                <c:pt idx="0">
                  <c:v>2010</c:v>
                </c:pt>
                <c:pt idx="1">
                  <c:v>2011</c:v>
                </c:pt>
                <c:pt idx="2">
                  <c:v>2012</c:v>
                </c:pt>
              </c:strCache>
            </c:strRef>
          </c:cat>
          <c:val>
            <c:numRef>
              <c:f>Sheet1!$B$6:$D$6</c:f>
              <c:numCache>
                <c:formatCode>General</c:formatCode>
                <c:ptCount val="3"/>
                <c:pt idx="0">
                  <c:v>20.7</c:v>
                </c:pt>
                <c:pt idx="1">
                  <c:v>20.9</c:v>
                </c:pt>
                <c:pt idx="2">
                  <c:v>20.6</c:v>
                </c:pt>
              </c:numCache>
            </c:numRef>
          </c:val>
          <c:smooth val="0"/>
        </c:ser>
        <c:dLbls>
          <c:showLegendKey val="0"/>
          <c:showVal val="0"/>
          <c:showCatName val="0"/>
          <c:showSerName val="0"/>
          <c:showPercent val="0"/>
          <c:showBubbleSize val="0"/>
        </c:dLbls>
        <c:marker val="1"/>
        <c:smooth val="0"/>
        <c:axId val="234620800"/>
        <c:axId val="234631168"/>
      </c:lineChart>
      <c:catAx>
        <c:axId val="234620800"/>
        <c:scaling>
          <c:orientation val="minMax"/>
        </c:scaling>
        <c:delete val="0"/>
        <c:axPos val="b"/>
        <c:numFmt formatCode="General" sourceLinked="1"/>
        <c:majorTickMark val="out"/>
        <c:minorTickMark val="none"/>
        <c:tickLblPos val="nextTo"/>
        <c:txPr>
          <a:bodyPr rot="0"/>
          <a:lstStyle/>
          <a:p>
            <a:pPr>
              <a:defRPr sz="1600" b="0" baseline="0">
                <a:latin typeface="Calibri" panose="020F0502020204030204" pitchFamily="34" charset="0"/>
              </a:defRPr>
            </a:pPr>
            <a:endParaRPr lang="en-US"/>
          </a:p>
        </c:txPr>
        <c:crossAx val="234631168"/>
        <c:crosses val="autoZero"/>
        <c:auto val="1"/>
        <c:lblAlgn val="ctr"/>
        <c:lblOffset val="100"/>
        <c:noMultiLvlLbl val="0"/>
      </c:catAx>
      <c:valAx>
        <c:axId val="234631168"/>
        <c:scaling>
          <c:orientation val="minMax"/>
          <c:max val="50"/>
          <c:min val="0"/>
        </c:scaling>
        <c:delete val="0"/>
        <c:axPos val="l"/>
        <c:majorGridlines/>
        <c:title>
          <c:tx>
            <c:rich>
              <a:bodyPr rot="-5400000" vert="horz"/>
              <a:lstStyle/>
              <a:p>
                <a:pPr>
                  <a:defRPr sz="1600" baseline="0">
                    <a:latin typeface="Calibri" panose="020F0502020204030204" pitchFamily="34" charset="0"/>
                  </a:defRPr>
                </a:pPr>
                <a:r>
                  <a:rPr lang="en-US" dirty="0" smtClean="0"/>
                  <a:t>Percent</a:t>
                </a:r>
                <a:endParaRPr lang="en-US" dirty="0"/>
              </a:p>
            </c:rich>
          </c:tx>
          <c:layout>
            <c:manualLayout>
              <c:xMode val="edge"/>
              <c:yMode val="edge"/>
              <c:x val="0"/>
              <c:y val="0.37513779527559055"/>
            </c:manualLayout>
          </c:layout>
          <c:overlay val="0"/>
        </c:title>
        <c:numFmt formatCode="0" sourceLinked="0"/>
        <c:majorTickMark val="out"/>
        <c:minorTickMark val="none"/>
        <c:tickLblPos val="nextTo"/>
        <c:txPr>
          <a:bodyPr/>
          <a:lstStyle/>
          <a:p>
            <a:pPr>
              <a:defRPr sz="1600" b="0" baseline="0">
                <a:latin typeface="Calibri" panose="020F0502020204030204" pitchFamily="34" charset="0"/>
              </a:defRPr>
            </a:pPr>
            <a:endParaRPr lang="en-US"/>
          </a:p>
        </c:txPr>
        <c:crossAx val="234620800"/>
        <c:crosses val="autoZero"/>
        <c:crossBetween val="between"/>
        <c:majorUnit val="10"/>
      </c:valAx>
    </c:plotArea>
    <c:legend>
      <c:legendPos val="t"/>
      <c:layout>
        <c:manualLayout>
          <c:xMode val="edge"/>
          <c:yMode val="edge"/>
          <c:x val="0"/>
          <c:y val="1.1675185338674747E-3"/>
          <c:w val="0.99745139496451829"/>
          <c:h val="0.10151630410605456"/>
        </c:manualLayout>
      </c:layout>
      <c:overlay val="0"/>
      <c:txPr>
        <a:bodyPr/>
        <a:lstStyle/>
        <a:p>
          <a:pPr>
            <a:defRPr sz="1600" b="0" baseline="0">
              <a:latin typeface="Calibri" panose="020F0502020204030204" pitchFamily="34" charset="0"/>
            </a:defRPr>
          </a:pPr>
          <a:endParaRPr lang="en-US"/>
        </a:p>
      </c:txPr>
    </c:legend>
    <c:plotVisOnly val="1"/>
    <c:dispBlanksAs val="gap"/>
    <c:showDLblsOverMax val="0"/>
  </c:chart>
  <c:spPr>
    <a:ln>
      <a:noFill/>
    </a:ln>
  </c:spPr>
  <c:externalData r:id="rId2">
    <c:autoUpdate val="0"/>
  </c:externalData>
</c:chartSpace>
</file>

<file path=ppt/charts/chart6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18383761057645573"/>
          <c:y val="0.10889057901853177"/>
          <c:w val="0.79727568776125202"/>
          <c:h val="0.75942744372862481"/>
        </c:manualLayout>
      </c:layout>
      <c:barChart>
        <c:barDir val="col"/>
        <c:grouping val="clustered"/>
        <c:varyColors val="0"/>
        <c:ser>
          <c:idx val="0"/>
          <c:order val="0"/>
          <c:tx>
            <c:strRef>
              <c:f>Sheet1!$B$1</c:f>
              <c:strCache>
                <c:ptCount val="1"/>
                <c:pt idx="0">
                  <c:v>0-64</c:v>
                </c:pt>
              </c:strCache>
            </c:strRef>
          </c:tx>
          <c:spPr>
            <a:solidFill>
              <a:srgbClr val="0072C6"/>
            </a:solidFill>
          </c:spPr>
          <c:invertIfNegative val="0"/>
          <c:dPt>
            <c:idx val="0"/>
            <c:invertIfNegative val="0"/>
            <c:bubble3D val="0"/>
          </c:dPt>
          <c:dPt>
            <c:idx val="1"/>
            <c:invertIfNegative val="0"/>
            <c:bubble3D val="0"/>
          </c:dPt>
          <c:dPt>
            <c:idx val="2"/>
            <c:invertIfNegative val="0"/>
            <c:bubble3D val="0"/>
          </c:dPt>
          <c:dPt>
            <c:idx val="3"/>
            <c:invertIfNegative val="0"/>
            <c:bubble3D val="0"/>
          </c:dPt>
          <c:cat>
            <c:strRef>
              <c:f>Sheet1!$A$2:$A$4</c:f>
              <c:strCache>
                <c:ptCount val="3"/>
                <c:pt idx="0">
                  <c:v>White</c:v>
                </c:pt>
                <c:pt idx="1">
                  <c:v>Black</c:v>
                </c:pt>
                <c:pt idx="2">
                  <c:v>Hispanic</c:v>
                </c:pt>
              </c:strCache>
            </c:strRef>
          </c:cat>
          <c:val>
            <c:numRef>
              <c:f>Sheet1!$B$2:$B$4</c:f>
              <c:numCache>
                <c:formatCode>General</c:formatCode>
                <c:ptCount val="3"/>
                <c:pt idx="0">
                  <c:v>26.7</c:v>
                </c:pt>
                <c:pt idx="1">
                  <c:v>25.6</c:v>
                </c:pt>
                <c:pt idx="2">
                  <c:v>21.5</c:v>
                </c:pt>
              </c:numCache>
            </c:numRef>
          </c:val>
        </c:ser>
        <c:ser>
          <c:idx val="1"/>
          <c:order val="1"/>
          <c:tx>
            <c:strRef>
              <c:f>Sheet1!$C$1</c:f>
              <c:strCache>
                <c:ptCount val="1"/>
                <c:pt idx="0">
                  <c:v>65-74</c:v>
                </c:pt>
              </c:strCache>
            </c:strRef>
          </c:tx>
          <c:spPr>
            <a:solidFill>
              <a:srgbClr val="AABA0A"/>
            </a:solidFill>
          </c:spPr>
          <c:invertIfNegative val="0"/>
          <c:cat>
            <c:strRef>
              <c:f>Sheet1!$A$2:$A$4</c:f>
              <c:strCache>
                <c:ptCount val="3"/>
                <c:pt idx="0">
                  <c:v>White</c:v>
                </c:pt>
                <c:pt idx="1">
                  <c:v>Black</c:v>
                </c:pt>
                <c:pt idx="2">
                  <c:v>Hispanic</c:v>
                </c:pt>
              </c:strCache>
            </c:strRef>
          </c:cat>
          <c:val>
            <c:numRef>
              <c:f>Sheet1!$C$2:$C$4</c:f>
              <c:numCache>
                <c:formatCode>General</c:formatCode>
                <c:ptCount val="3"/>
                <c:pt idx="0">
                  <c:v>20.399999999999999</c:v>
                </c:pt>
                <c:pt idx="1">
                  <c:v>22.6</c:v>
                </c:pt>
                <c:pt idx="2">
                  <c:v>14.5</c:v>
                </c:pt>
              </c:numCache>
            </c:numRef>
          </c:val>
        </c:ser>
        <c:ser>
          <c:idx val="2"/>
          <c:order val="2"/>
          <c:tx>
            <c:strRef>
              <c:f>Sheet1!$D$1</c:f>
              <c:strCache>
                <c:ptCount val="1"/>
                <c:pt idx="0">
                  <c:v>75-84</c:v>
                </c:pt>
              </c:strCache>
            </c:strRef>
          </c:tx>
          <c:spPr>
            <a:solidFill>
              <a:sysClr val="window" lastClr="FFFFFF"/>
            </a:solidFill>
            <a:ln>
              <a:solidFill>
                <a:sysClr val="windowText" lastClr="000000"/>
              </a:solidFill>
            </a:ln>
          </c:spPr>
          <c:invertIfNegative val="0"/>
          <c:cat>
            <c:strRef>
              <c:f>Sheet1!$A$2:$A$4</c:f>
              <c:strCache>
                <c:ptCount val="3"/>
                <c:pt idx="0">
                  <c:v>White</c:v>
                </c:pt>
                <c:pt idx="1">
                  <c:v>Black</c:v>
                </c:pt>
                <c:pt idx="2">
                  <c:v>Hispanic</c:v>
                </c:pt>
              </c:strCache>
            </c:strRef>
          </c:cat>
          <c:val>
            <c:numRef>
              <c:f>Sheet1!$D$2:$D$4</c:f>
              <c:numCache>
                <c:formatCode>General</c:formatCode>
                <c:ptCount val="3"/>
                <c:pt idx="0">
                  <c:v>20.7</c:v>
                </c:pt>
                <c:pt idx="1">
                  <c:v>23.2</c:v>
                </c:pt>
                <c:pt idx="2">
                  <c:v>16</c:v>
                </c:pt>
              </c:numCache>
            </c:numRef>
          </c:val>
        </c:ser>
        <c:ser>
          <c:idx val="3"/>
          <c:order val="3"/>
          <c:tx>
            <c:strRef>
              <c:f>Sheet1!$E$1</c:f>
              <c:strCache>
                <c:ptCount val="1"/>
                <c:pt idx="0">
                  <c:v>85+</c:v>
                </c:pt>
              </c:strCache>
            </c:strRef>
          </c:tx>
          <c:spPr>
            <a:solidFill>
              <a:sysClr val="window" lastClr="FFFFFF">
                <a:lumMod val="85000"/>
              </a:sysClr>
            </a:solidFill>
          </c:spPr>
          <c:invertIfNegative val="0"/>
          <c:cat>
            <c:strRef>
              <c:f>Sheet1!$A$2:$A$4</c:f>
              <c:strCache>
                <c:ptCount val="3"/>
                <c:pt idx="0">
                  <c:v>White</c:v>
                </c:pt>
                <c:pt idx="1">
                  <c:v>Black</c:v>
                </c:pt>
                <c:pt idx="2">
                  <c:v>Hispanic</c:v>
                </c:pt>
              </c:strCache>
            </c:strRef>
          </c:cat>
          <c:val>
            <c:numRef>
              <c:f>Sheet1!$E$2:$E$4</c:f>
              <c:numCache>
                <c:formatCode>General</c:formatCode>
                <c:ptCount val="3"/>
                <c:pt idx="0">
                  <c:v>20.6</c:v>
                </c:pt>
                <c:pt idx="1">
                  <c:v>23.9</c:v>
                </c:pt>
                <c:pt idx="2">
                  <c:v>17.899999999999999</c:v>
                </c:pt>
              </c:numCache>
            </c:numRef>
          </c:val>
        </c:ser>
        <c:dLbls>
          <c:showLegendKey val="0"/>
          <c:showVal val="0"/>
          <c:showCatName val="0"/>
          <c:showSerName val="0"/>
          <c:showPercent val="0"/>
          <c:showBubbleSize val="0"/>
        </c:dLbls>
        <c:gapWidth val="150"/>
        <c:axId val="235034880"/>
        <c:axId val="235044864"/>
      </c:barChart>
      <c:catAx>
        <c:axId val="235034880"/>
        <c:scaling>
          <c:orientation val="minMax"/>
        </c:scaling>
        <c:delete val="0"/>
        <c:axPos val="b"/>
        <c:minorGridlines>
          <c:spPr>
            <a:ln>
              <a:noFill/>
            </a:ln>
          </c:spPr>
        </c:minorGridlines>
        <c:numFmt formatCode="General" sourceLinked="1"/>
        <c:majorTickMark val="out"/>
        <c:minorTickMark val="none"/>
        <c:tickLblPos val="nextTo"/>
        <c:txPr>
          <a:bodyPr rot="0"/>
          <a:lstStyle/>
          <a:p>
            <a:pPr>
              <a:defRPr sz="1600" b="0">
                <a:solidFill>
                  <a:schemeClr val="tx1"/>
                </a:solidFill>
                <a:latin typeface="Calibri" panose="020F0502020204030204" pitchFamily="34" charset="0"/>
              </a:defRPr>
            </a:pPr>
            <a:endParaRPr lang="en-US"/>
          </a:p>
        </c:txPr>
        <c:crossAx val="235044864"/>
        <c:crosses val="autoZero"/>
        <c:auto val="1"/>
        <c:lblAlgn val="ctr"/>
        <c:lblOffset val="100"/>
        <c:noMultiLvlLbl val="0"/>
      </c:catAx>
      <c:valAx>
        <c:axId val="235044864"/>
        <c:scaling>
          <c:orientation val="minMax"/>
          <c:max val="50"/>
          <c:min val="0"/>
        </c:scaling>
        <c:delete val="0"/>
        <c:axPos val="l"/>
        <c:majorGridlines/>
        <c:title>
          <c:tx>
            <c:rich>
              <a:bodyPr rot="-5400000" vert="horz"/>
              <a:lstStyle/>
              <a:p>
                <a:pPr>
                  <a:defRPr sz="1600">
                    <a:latin typeface="Calibri" panose="020F0502020204030204" pitchFamily="34" charset="0"/>
                  </a:defRPr>
                </a:pPr>
                <a:r>
                  <a:rPr lang="en-US"/>
                  <a:t>Title</a:t>
                </a:r>
              </a:p>
            </c:rich>
          </c:tx>
          <c:layout>
            <c:manualLayout>
              <c:xMode val="edge"/>
              <c:yMode val="edge"/>
              <c:x val="0"/>
              <c:y val="0.38368812183360801"/>
            </c:manualLayout>
          </c:layout>
          <c:overlay val="0"/>
        </c:title>
        <c:numFmt formatCode="0" sourceLinked="0"/>
        <c:majorTickMark val="out"/>
        <c:minorTickMark val="none"/>
        <c:tickLblPos val="nextTo"/>
        <c:txPr>
          <a:bodyPr/>
          <a:lstStyle/>
          <a:p>
            <a:pPr>
              <a:defRPr sz="1600">
                <a:latin typeface="Calibri" panose="020F0502020204030204" pitchFamily="34" charset="0"/>
              </a:defRPr>
            </a:pPr>
            <a:endParaRPr lang="en-US"/>
          </a:p>
        </c:txPr>
        <c:crossAx val="235034880"/>
        <c:crosses val="autoZero"/>
        <c:crossBetween val="between"/>
        <c:majorUnit val="10"/>
      </c:valAx>
    </c:plotArea>
    <c:legend>
      <c:legendPos val="t"/>
      <c:layout>
        <c:manualLayout>
          <c:xMode val="edge"/>
          <c:yMode val="edge"/>
          <c:x val="0.10895717896374066"/>
          <c:y val="1.8517060367454078E-3"/>
          <c:w val="0.77690240108875275"/>
          <c:h val="9.0410999761393454E-2"/>
        </c:manualLayout>
      </c:layout>
      <c:overlay val="0"/>
      <c:txPr>
        <a:bodyPr/>
        <a:lstStyle/>
        <a:p>
          <a:pPr>
            <a:defRPr sz="1600">
              <a:latin typeface="Calibri" panose="020F0502020204030204" pitchFamily="34" charset="0"/>
            </a:defRPr>
          </a:pPr>
          <a:endParaRPr lang="en-US"/>
        </a:p>
      </c:txPr>
    </c:legend>
    <c:plotVisOnly val="1"/>
    <c:dispBlanksAs val="gap"/>
    <c:showDLblsOverMax val="0"/>
  </c:chart>
  <c:spPr>
    <a:ln>
      <a:noFill/>
    </a:ln>
  </c:spPr>
  <c:externalData r:id="rId2">
    <c:autoUpdate val="0"/>
  </c:externalData>
</c:chartSpace>
</file>

<file path=ppt/charts/chart65.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9.278822786040633E-2"/>
          <c:y val="3.2291796858725991E-2"/>
          <c:w val="0.89758432973656066"/>
          <c:h val="0.71613730575344747"/>
        </c:manualLayout>
      </c:layout>
      <c:barChart>
        <c:barDir val="col"/>
        <c:grouping val="clustered"/>
        <c:varyColors val="0"/>
        <c:ser>
          <c:idx val="0"/>
          <c:order val="0"/>
          <c:tx>
            <c:strRef>
              <c:f>Sheet1!$B$1</c:f>
              <c:strCache>
                <c:ptCount val="1"/>
                <c:pt idx="0">
                  <c:v>2012</c:v>
                </c:pt>
              </c:strCache>
            </c:strRef>
          </c:tx>
          <c:spPr>
            <a:solidFill>
              <a:srgbClr val="0072C6"/>
            </a:solidFill>
          </c:spPr>
          <c:invertIfNegative val="0"/>
          <c:dPt>
            <c:idx val="0"/>
            <c:invertIfNegative val="0"/>
            <c:bubble3D val="0"/>
          </c:dPt>
          <c:dPt>
            <c:idx val="1"/>
            <c:invertIfNegative val="0"/>
            <c:bubble3D val="0"/>
          </c:dPt>
          <c:dPt>
            <c:idx val="2"/>
            <c:invertIfNegative val="0"/>
            <c:bubble3D val="0"/>
          </c:dPt>
          <c:dPt>
            <c:idx val="3"/>
            <c:invertIfNegative val="0"/>
            <c:bubble3D val="0"/>
          </c:dPt>
          <c:cat>
            <c:strRef>
              <c:f>Sheet1!$A$2:$A$17</c:f>
              <c:strCache>
                <c:ptCount val="16"/>
                <c:pt idx="0">
                  <c:v>Total</c:v>
                </c:pt>
                <c:pt idx="2">
                  <c:v>Male</c:v>
                </c:pt>
                <c:pt idx="3">
                  <c:v>Female</c:v>
                </c:pt>
                <c:pt idx="5">
                  <c:v>White</c:v>
                </c:pt>
                <c:pt idx="6">
                  <c:v>Black</c:v>
                </c:pt>
                <c:pt idx="7">
                  <c:v>Asian</c:v>
                </c:pt>
                <c:pt idx="8">
                  <c:v>NHOPI</c:v>
                </c:pt>
                <c:pt idx="9">
                  <c:v>AI/AN</c:v>
                </c:pt>
                <c:pt idx="10">
                  <c:v>&gt;1 Race</c:v>
                </c:pt>
                <c:pt idx="12">
                  <c:v>0 CC</c:v>
                </c:pt>
                <c:pt idx="13">
                  <c:v>1 CC</c:v>
                </c:pt>
                <c:pt idx="14">
                  <c:v>2-3 CC</c:v>
                </c:pt>
                <c:pt idx="15">
                  <c:v>4+ CC</c:v>
                </c:pt>
              </c:strCache>
            </c:strRef>
          </c:cat>
          <c:val>
            <c:numRef>
              <c:f>Sheet1!$B$2:$B$17</c:f>
              <c:numCache>
                <c:formatCode>General</c:formatCode>
                <c:ptCount val="16"/>
                <c:pt idx="0">
                  <c:v>21.8</c:v>
                </c:pt>
                <c:pt idx="2">
                  <c:v>23.8</c:v>
                </c:pt>
                <c:pt idx="3">
                  <c:v>20.9</c:v>
                </c:pt>
                <c:pt idx="5">
                  <c:v>22.4</c:v>
                </c:pt>
                <c:pt idx="6">
                  <c:v>18.899999999999999</c:v>
                </c:pt>
                <c:pt idx="7">
                  <c:v>13.2</c:v>
                </c:pt>
                <c:pt idx="8">
                  <c:v>16.5</c:v>
                </c:pt>
                <c:pt idx="9">
                  <c:v>20.8</c:v>
                </c:pt>
                <c:pt idx="10">
                  <c:v>16.2</c:v>
                </c:pt>
                <c:pt idx="12">
                  <c:v>15.1</c:v>
                </c:pt>
                <c:pt idx="13">
                  <c:v>18.399999999999999</c:v>
                </c:pt>
                <c:pt idx="14">
                  <c:v>21.3</c:v>
                </c:pt>
                <c:pt idx="15">
                  <c:v>26</c:v>
                </c:pt>
              </c:numCache>
            </c:numRef>
          </c:val>
        </c:ser>
        <c:dLbls>
          <c:showLegendKey val="0"/>
          <c:showVal val="0"/>
          <c:showCatName val="0"/>
          <c:showSerName val="0"/>
          <c:showPercent val="0"/>
          <c:showBubbleSize val="0"/>
        </c:dLbls>
        <c:gapWidth val="150"/>
        <c:axId val="234989824"/>
        <c:axId val="234991616"/>
      </c:barChart>
      <c:catAx>
        <c:axId val="234989824"/>
        <c:scaling>
          <c:orientation val="minMax"/>
        </c:scaling>
        <c:delete val="0"/>
        <c:axPos val="b"/>
        <c:minorGridlines>
          <c:spPr>
            <a:ln>
              <a:noFill/>
            </a:ln>
          </c:spPr>
        </c:minorGridlines>
        <c:numFmt formatCode="General" sourceLinked="1"/>
        <c:majorTickMark val="out"/>
        <c:minorTickMark val="none"/>
        <c:tickLblPos val="nextTo"/>
        <c:txPr>
          <a:bodyPr rot="-1560000"/>
          <a:lstStyle/>
          <a:p>
            <a:pPr>
              <a:defRPr sz="1600" b="0">
                <a:solidFill>
                  <a:schemeClr val="tx1"/>
                </a:solidFill>
                <a:latin typeface="Calibri" panose="020F0502020204030204" pitchFamily="34" charset="0"/>
              </a:defRPr>
            </a:pPr>
            <a:endParaRPr lang="en-US"/>
          </a:p>
        </c:txPr>
        <c:crossAx val="234991616"/>
        <c:crosses val="autoZero"/>
        <c:auto val="1"/>
        <c:lblAlgn val="ctr"/>
        <c:lblOffset val="100"/>
        <c:noMultiLvlLbl val="0"/>
      </c:catAx>
      <c:valAx>
        <c:axId val="234991616"/>
        <c:scaling>
          <c:orientation val="minMax"/>
          <c:max val="50"/>
          <c:min val="0"/>
        </c:scaling>
        <c:delete val="0"/>
        <c:axPos val="l"/>
        <c:majorGridlines/>
        <c:title>
          <c:tx>
            <c:rich>
              <a:bodyPr rot="-5400000" vert="horz"/>
              <a:lstStyle/>
              <a:p>
                <a:pPr>
                  <a:defRPr sz="1600">
                    <a:latin typeface="Calibri" panose="020F0502020204030204" pitchFamily="34" charset="0"/>
                  </a:defRPr>
                </a:pPr>
                <a:r>
                  <a:rPr lang="en-US" dirty="0" smtClean="0"/>
                  <a:t>Percent</a:t>
                </a:r>
                <a:endParaRPr lang="en-US" dirty="0"/>
              </a:p>
            </c:rich>
          </c:tx>
          <c:layout>
            <c:manualLayout>
              <c:xMode val="edge"/>
              <c:yMode val="edge"/>
              <c:x val="0"/>
              <c:y val="0.35392633212515101"/>
            </c:manualLayout>
          </c:layout>
          <c:overlay val="0"/>
        </c:title>
        <c:numFmt formatCode="0" sourceLinked="0"/>
        <c:majorTickMark val="out"/>
        <c:minorTickMark val="none"/>
        <c:tickLblPos val="nextTo"/>
        <c:txPr>
          <a:bodyPr/>
          <a:lstStyle/>
          <a:p>
            <a:pPr>
              <a:defRPr sz="1600">
                <a:latin typeface="Calibri" panose="020F0502020204030204" pitchFamily="34" charset="0"/>
              </a:defRPr>
            </a:pPr>
            <a:endParaRPr lang="en-US"/>
          </a:p>
        </c:txPr>
        <c:crossAx val="234989824"/>
        <c:crosses val="autoZero"/>
        <c:crossBetween val="between"/>
        <c:majorUnit val="10"/>
      </c:valAx>
    </c:plotArea>
    <c:plotVisOnly val="1"/>
    <c:dispBlanksAs val="gap"/>
    <c:showDLblsOverMax val="0"/>
  </c:chart>
  <c:spPr>
    <a:ln>
      <a:noFill/>
    </a:ln>
  </c:spPr>
  <c:externalData r:id="rId2">
    <c:autoUpdate val="0"/>
  </c:externalData>
  <c:userShapes r:id="rId3"/>
</c:chartSpace>
</file>

<file path=ppt/charts/chart7.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9.1942378730436466E-2"/>
          <c:y val="0.11770363450331421"/>
          <c:w val="0.90760717410323721"/>
          <c:h val="0.75235137795275586"/>
        </c:manualLayout>
      </c:layout>
      <c:lineChart>
        <c:grouping val="standard"/>
        <c:varyColors val="0"/>
        <c:ser>
          <c:idx val="3"/>
          <c:order val="0"/>
          <c:tx>
            <c:strRef>
              <c:f>Sheet1!$B$1</c:f>
              <c:strCache>
                <c:ptCount val="1"/>
                <c:pt idx="0">
                  <c:v>Total</c:v>
                </c:pt>
              </c:strCache>
            </c:strRef>
          </c:tx>
          <c:spPr>
            <a:ln w="25400">
              <a:solidFill>
                <a:sysClr val="windowText" lastClr="000000"/>
              </a:solidFill>
            </a:ln>
          </c:spPr>
          <c:marker>
            <c:symbol val="circle"/>
            <c:size val="7"/>
            <c:spPr>
              <a:solidFill>
                <a:sysClr val="windowText" lastClr="000000"/>
              </a:solidFill>
              <a:ln>
                <a:noFill/>
              </a:ln>
            </c:spPr>
          </c:marker>
          <c:cat>
            <c:numRef>
              <c:f>Sheet1!$A$2:$A$12</c:f>
              <c:numCache>
                <c:formatCode>General</c:formatCode>
                <c:ptCount val="11"/>
                <c:pt idx="0">
                  <c:v>2002</c:v>
                </c:pt>
                <c:pt idx="1">
                  <c:v>2003</c:v>
                </c:pt>
                <c:pt idx="2">
                  <c:v>2004</c:v>
                </c:pt>
                <c:pt idx="3">
                  <c:v>2005</c:v>
                </c:pt>
                <c:pt idx="4">
                  <c:v>2006</c:v>
                </c:pt>
                <c:pt idx="5">
                  <c:v>2007</c:v>
                </c:pt>
                <c:pt idx="6">
                  <c:v>2008</c:v>
                </c:pt>
                <c:pt idx="7">
                  <c:v>2009</c:v>
                </c:pt>
                <c:pt idx="8">
                  <c:v>2010</c:v>
                </c:pt>
                <c:pt idx="9">
                  <c:v>2011</c:v>
                </c:pt>
                <c:pt idx="10">
                  <c:v>2012</c:v>
                </c:pt>
              </c:numCache>
            </c:numRef>
          </c:cat>
          <c:val>
            <c:numRef>
              <c:f>Sheet1!$B$2:$B$12</c:f>
              <c:numCache>
                <c:formatCode>0.0</c:formatCode>
                <c:ptCount val="11"/>
                <c:pt idx="0">
                  <c:v>53.9467</c:v>
                </c:pt>
                <c:pt idx="1">
                  <c:v>54.830300000000001</c:v>
                </c:pt>
                <c:pt idx="2">
                  <c:v>51.310200000000002</c:v>
                </c:pt>
                <c:pt idx="3">
                  <c:v>53.367899999999999</c:v>
                </c:pt>
                <c:pt idx="4">
                  <c:v>57.315300000000001</c:v>
                </c:pt>
                <c:pt idx="5">
                  <c:v>59.041600000000003</c:v>
                </c:pt>
                <c:pt idx="6">
                  <c:v>57.459699999999998</c:v>
                </c:pt>
                <c:pt idx="7">
                  <c:v>58.013199999999998</c:v>
                </c:pt>
                <c:pt idx="8">
                  <c:v>62.4542</c:v>
                </c:pt>
                <c:pt idx="9">
                  <c:v>57.542400000000001</c:v>
                </c:pt>
                <c:pt idx="10">
                  <c:v>61.430700000000002</c:v>
                </c:pt>
              </c:numCache>
            </c:numRef>
          </c:val>
          <c:smooth val="0"/>
        </c:ser>
        <c:ser>
          <c:idx val="0"/>
          <c:order val="1"/>
          <c:tx>
            <c:strRef>
              <c:f>Sheet1!$C$1</c:f>
              <c:strCache>
                <c:ptCount val="1"/>
                <c:pt idx="0">
                  <c:v>White</c:v>
                </c:pt>
              </c:strCache>
            </c:strRef>
          </c:tx>
          <c:spPr>
            <a:ln w="25400">
              <a:solidFill>
                <a:srgbClr val="0072C6"/>
              </a:solidFill>
            </a:ln>
          </c:spPr>
          <c:marker>
            <c:symbol val="square"/>
            <c:size val="7"/>
            <c:spPr>
              <a:solidFill>
                <a:srgbClr val="0072C6"/>
              </a:solidFill>
              <a:ln>
                <a:noFill/>
              </a:ln>
            </c:spPr>
          </c:marker>
          <c:cat>
            <c:numRef>
              <c:f>Sheet1!$A$2:$A$12</c:f>
              <c:numCache>
                <c:formatCode>General</c:formatCode>
                <c:ptCount val="11"/>
                <c:pt idx="0">
                  <c:v>2002</c:v>
                </c:pt>
                <c:pt idx="1">
                  <c:v>2003</c:v>
                </c:pt>
                <c:pt idx="2">
                  <c:v>2004</c:v>
                </c:pt>
                <c:pt idx="3">
                  <c:v>2005</c:v>
                </c:pt>
                <c:pt idx="4">
                  <c:v>2006</c:v>
                </c:pt>
                <c:pt idx="5">
                  <c:v>2007</c:v>
                </c:pt>
                <c:pt idx="6">
                  <c:v>2008</c:v>
                </c:pt>
                <c:pt idx="7">
                  <c:v>2009</c:v>
                </c:pt>
                <c:pt idx="8">
                  <c:v>2010</c:v>
                </c:pt>
                <c:pt idx="9">
                  <c:v>2011</c:v>
                </c:pt>
                <c:pt idx="10">
                  <c:v>2012</c:v>
                </c:pt>
              </c:numCache>
            </c:numRef>
          </c:cat>
          <c:val>
            <c:numRef>
              <c:f>Sheet1!$C$2:$C$12</c:f>
              <c:numCache>
                <c:formatCode>0.0</c:formatCode>
                <c:ptCount val="11"/>
                <c:pt idx="0">
                  <c:v>53.64</c:v>
                </c:pt>
                <c:pt idx="1">
                  <c:v>54.49</c:v>
                </c:pt>
                <c:pt idx="2">
                  <c:v>48.21</c:v>
                </c:pt>
                <c:pt idx="3">
                  <c:v>54.67</c:v>
                </c:pt>
                <c:pt idx="4">
                  <c:v>58.39</c:v>
                </c:pt>
                <c:pt idx="5">
                  <c:v>60.45</c:v>
                </c:pt>
                <c:pt idx="6">
                  <c:v>57.38</c:v>
                </c:pt>
                <c:pt idx="7">
                  <c:v>58.54</c:v>
                </c:pt>
                <c:pt idx="8">
                  <c:v>60.87</c:v>
                </c:pt>
                <c:pt idx="9">
                  <c:v>56.89</c:v>
                </c:pt>
                <c:pt idx="10">
                  <c:v>61.46</c:v>
                </c:pt>
              </c:numCache>
            </c:numRef>
          </c:val>
          <c:smooth val="0"/>
        </c:ser>
        <c:ser>
          <c:idx val="2"/>
          <c:order val="2"/>
          <c:tx>
            <c:strRef>
              <c:f>Sheet1!$D$1</c:f>
              <c:strCache>
                <c:ptCount val="1"/>
                <c:pt idx="0">
                  <c:v>Black</c:v>
                </c:pt>
              </c:strCache>
            </c:strRef>
          </c:tx>
          <c:spPr>
            <a:ln w="25400">
              <a:solidFill>
                <a:srgbClr val="AABA0A"/>
              </a:solidFill>
            </a:ln>
          </c:spPr>
          <c:marker>
            <c:symbol val="triangle"/>
            <c:size val="9"/>
            <c:spPr>
              <a:solidFill>
                <a:srgbClr val="AABA0A"/>
              </a:solidFill>
              <a:ln>
                <a:noFill/>
              </a:ln>
            </c:spPr>
          </c:marker>
          <c:cat>
            <c:numRef>
              <c:f>Sheet1!$A$2:$A$12</c:f>
              <c:numCache>
                <c:formatCode>General</c:formatCode>
                <c:ptCount val="11"/>
                <c:pt idx="0">
                  <c:v>2002</c:v>
                </c:pt>
                <c:pt idx="1">
                  <c:v>2003</c:v>
                </c:pt>
                <c:pt idx="2">
                  <c:v>2004</c:v>
                </c:pt>
                <c:pt idx="3">
                  <c:v>2005</c:v>
                </c:pt>
                <c:pt idx="4">
                  <c:v>2006</c:v>
                </c:pt>
                <c:pt idx="5">
                  <c:v>2007</c:v>
                </c:pt>
                <c:pt idx="6">
                  <c:v>2008</c:v>
                </c:pt>
                <c:pt idx="7">
                  <c:v>2009</c:v>
                </c:pt>
                <c:pt idx="8">
                  <c:v>2010</c:v>
                </c:pt>
                <c:pt idx="9">
                  <c:v>2011</c:v>
                </c:pt>
                <c:pt idx="10">
                  <c:v>2012</c:v>
                </c:pt>
              </c:numCache>
            </c:numRef>
          </c:cat>
          <c:val>
            <c:numRef>
              <c:f>Sheet1!$D$2:$D$12</c:f>
              <c:numCache>
                <c:formatCode>0.0</c:formatCode>
                <c:ptCount val="11"/>
                <c:pt idx="0">
                  <c:v>61.43</c:v>
                </c:pt>
                <c:pt idx="1">
                  <c:v>57.8</c:v>
                </c:pt>
                <c:pt idx="2">
                  <c:v>58.12</c:v>
                </c:pt>
                <c:pt idx="3">
                  <c:v>54.76</c:v>
                </c:pt>
                <c:pt idx="4">
                  <c:v>60.63</c:v>
                </c:pt>
                <c:pt idx="5">
                  <c:v>68.430000000000007</c:v>
                </c:pt>
                <c:pt idx="6">
                  <c:v>61.75</c:v>
                </c:pt>
                <c:pt idx="7">
                  <c:v>58.85</c:v>
                </c:pt>
                <c:pt idx="8">
                  <c:v>67.92</c:v>
                </c:pt>
                <c:pt idx="9">
                  <c:v>63.14</c:v>
                </c:pt>
                <c:pt idx="10">
                  <c:v>63.7</c:v>
                </c:pt>
              </c:numCache>
            </c:numRef>
          </c:val>
          <c:smooth val="0"/>
        </c:ser>
        <c:ser>
          <c:idx val="1"/>
          <c:order val="3"/>
          <c:tx>
            <c:strRef>
              <c:f>Sheet1!$E$1</c:f>
              <c:strCache>
                <c:ptCount val="1"/>
                <c:pt idx="0">
                  <c:v>Hispanic</c:v>
                </c:pt>
              </c:strCache>
            </c:strRef>
          </c:tx>
          <c:spPr>
            <a:ln w="34925">
              <a:solidFill>
                <a:srgbClr val="7BA8DF"/>
              </a:solidFill>
            </a:ln>
          </c:spPr>
          <c:marker>
            <c:symbol val="diamond"/>
            <c:size val="9"/>
            <c:spPr>
              <a:solidFill>
                <a:srgbClr val="7BA8DF"/>
              </a:solidFill>
              <a:ln>
                <a:noFill/>
              </a:ln>
            </c:spPr>
          </c:marker>
          <c:cat>
            <c:numRef>
              <c:f>Sheet1!$A$2:$A$12</c:f>
              <c:numCache>
                <c:formatCode>General</c:formatCode>
                <c:ptCount val="11"/>
                <c:pt idx="0">
                  <c:v>2002</c:v>
                </c:pt>
                <c:pt idx="1">
                  <c:v>2003</c:v>
                </c:pt>
                <c:pt idx="2">
                  <c:v>2004</c:v>
                </c:pt>
                <c:pt idx="3">
                  <c:v>2005</c:v>
                </c:pt>
                <c:pt idx="4">
                  <c:v>2006</c:v>
                </c:pt>
                <c:pt idx="5">
                  <c:v>2007</c:v>
                </c:pt>
                <c:pt idx="6">
                  <c:v>2008</c:v>
                </c:pt>
                <c:pt idx="7">
                  <c:v>2009</c:v>
                </c:pt>
                <c:pt idx="8">
                  <c:v>2010</c:v>
                </c:pt>
                <c:pt idx="9">
                  <c:v>2011</c:v>
                </c:pt>
                <c:pt idx="10">
                  <c:v>2012</c:v>
                </c:pt>
              </c:numCache>
            </c:numRef>
          </c:cat>
          <c:val>
            <c:numRef>
              <c:f>Sheet1!$E$2:$E$12</c:f>
              <c:numCache>
                <c:formatCode>0.0</c:formatCode>
                <c:ptCount val="11"/>
                <c:pt idx="0">
                  <c:v>47.85</c:v>
                </c:pt>
                <c:pt idx="1">
                  <c:v>54.44</c:v>
                </c:pt>
                <c:pt idx="2">
                  <c:v>53.23</c:v>
                </c:pt>
                <c:pt idx="3">
                  <c:v>51.73</c:v>
                </c:pt>
                <c:pt idx="4">
                  <c:v>54.73</c:v>
                </c:pt>
                <c:pt idx="5">
                  <c:v>51.95</c:v>
                </c:pt>
                <c:pt idx="6">
                  <c:v>56.67</c:v>
                </c:pt>
                <c:pt idx="7">
                  <c:v>55.16</c:v>
                </c:pt>
                <c:pt idx="8">
                  <c:v>62.35</c:v>
                </c:pt>
                <c:pt idx="9">
                  <c:v>58.48</c:v>
                </c:pt>
                <c:pt idx="10">
                  <c:v>61.08</c:v>
                </c:pt>
              </c:numCache>
            </c:numRef>
          </c:val>
          <c:smooth val="0"/>
        </c:ser>
        <c:dLbls>
          <c:showLegendKey val="0"/>
          <c:showVal val="0"/>
          <c:showCatName val="0"/>
          <c:showSerName val="0"/>
          <c:showPercent val="0"/>
          <c:showBubbleSize val="0"/>
        </c:dLbls>
        <c:marker val="1"/>
        <c:smooth val="0"/>
        <c:axId val="108999808"/>
        <c:axId val="109001728"/>
      </c:lineChart>
      <c:catAx>
        <c:axId val="108999808"/>
        <c:scaling>
          <c:orientation val="minMax"/>
        </c:scaling>
        <c:delete val="0"/>
        <c:axPos val="b"/>
        <c:numFmt formatCode="General" sourceLinked="1"/>
        <c:majorTickMark val="out"/>
        <c:minorTickMark val="none"/>
        <c:tickLblPos val="nextTo"/>
        <c:txPr>
          <a:bodyPr rot="0"/>
          <a:lstStyle/>
          <a:p>
            <a:pPr>
              <a:defRPr sz="1600" b="0" baseline="0">
                <a:latin typeface="Calibri" panose="020F0502020204030204" pitchFamily="34" charset="0"/>
              </a:defRPr>
            </a:pPr>
            <a:endParaRPr lang="en-US"/>
          </a:p>
        </c:txPr>
        <c:crossAx val="109001728"/>
        <c:crosses val="autoZero"/>
        <c:auto val="1"/>
        <c:lblAlgn val="ctr"/>
        <c:lblOffset val="100"/>
        <c:noMultiLvlLbl val="0"/>
      </c:catAx>
      <c:valAx>
        <c:axId val="109001728"/>
        <c:scaling>
          <c:orientation val="minMax"/>
          <c:max val="100"/>
          <c:min val="0"/>
        </c:scaling>
        <c:delete val="0"/>
        <c:axPos val="l"/>
        <c:majorGridlines/>
        <c:title>
          <c:tx>
            <c:rich>
              <a:bodyPr rot="-5400000" vert="horz"/>
              <a:lstStyle/>
              <a:p>
                <a:pPr>
                  <a:defRPr sz="1600" baseline="0">
                    <a:latin typeface="Calibri" panose="020F0502020204030204" pitchFamily="34" charset="0"/>
                  </a:defRPr>
                </a:pPr>
                <a:r>
                  <a:rPr lang="en-US" dirty="0" smtClean="0"/>
                  <a:t>Percent</a:t>
                </a:r>
                <a:endParaRPr lang="en-US" dirty="0"/>
              </a:p>
            </c:rich>
          </c:tx>
          <c:layout>
            <c:manualLayout>
              <c:xMode val="edge"/>
              <c:yMode val="edge"/>
              <c:x val="0"/>
              <c:y val="0.4090884125595412"/>
            </c:manualLayout>
          </c:layout>
          <c:overlay val="0"/>
        </c:title>
        <c:numFmt formatCode="0" sourceLinked="0"/>
        <c:majorTickMark val="out"/>
        <c:minorTickMark val="none"/>
        <c:tickLblPos val="nextTo"/>
        <c:txPr>
          <a:bodyPr/>
          <a:lstStyle/>
          <a:p>
            <a:pPr>
              <a:defRPr sz="1600" b="0" baseline="0">
                <a:latin typeface="Calibri" panose="020F0502020204030204" pitchFamily="34" charset="0"/>
              </a:defRPr>
            </a:pPr>
            <a:endParaRPr lang="en-US"/>
          </a:p>
        </c:txPr>
        <c:crossAx val="108999808"/>
        <c:crosses val="autoZero"/>
        <c:crossBetween val="between"/>
        <c:majorUnit val="10"/>
      </c:valAx>
    </c:plotArea>
    <c:legend>
      <c:legendPos val="t"/>
      <c:layout>
        <c:manualLayout>
          <c:xMode val="edge"/>
          <c:yMode val="edge"/>
          <c:x val="5.4495864903679483E-2"/>
          <c:y val="1.1675185338674747E-3"/>
          <c:w val="0.88942682511908233"/>
          <c:h val="0.10151630410605456"/>
        </c:manualLayout>
      </c:layout>
      <c:overlay val="0"/>
      <c:txPr>
        <a:bodyPr/>
        <a:lstStyle/>
        <a:p>
          <a:pPr>
            <a:defRPr sz="1600" b="0" baseline="0">
              <a:latin typeface="Calibri" panose="020F0502020204030204" pitchFamily="34" charset="0"/>
            </a:defRPr>
          </a:pPr>
          <a:endParaRPr lang="en-US"/>
        </a:p>
      </c:txPr>
    </c:legend>
    <c:plotVisOnly val="1"/>
    <c:dispBlanksAs val="gap"/>
    <c:showDLblsOverMax val="0"/>
  </c:chart>
  <c:spPr>
    <a:ln>
      <a:noFill/>
    </a:ln>
  </c:spPr>
  <c:externalData r:id="rId2">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0.16263050452026831"/>
          <c:y val="0.11770363450331421"/>
          <c:w val="0.82507922620783514"/>
          <c:h val="0.71266872890888644"/>
        </c:manualLayout>
      </c:layout>
      <c:lineChart>
        <c:grouping val="standard"/>
        <c:varyColors val="0"/>
        <c:ser>
          <c:idx val="3"/>
          <c:order val="0"/>
          <c:tx>
            <c:strRef>
              <c:f>Sheet1!$B$1</c:f>
              <c:strCache>
                <c:ptCount val="1"/>
                <c:pt idx="0">
                  <c:v>Total</c:v>
                </c:pt>
              </c:strCache>
            </c:strRef>
          </c:tx>
          <c:spPr>
            <a:ln w="25400">
              <a:solidFill>
                <a:sysClr val="windowText" lastClr="000000"/>
              </a:solidFill>
            </a:ln>
          </c:spPr>
          <c:marker>
            <c:symbol val="circle"/>
            <c:size val="7"/>
            <c:spPr>
              <a:solidFill>
                <a:sysClr val="windowText" lastClr="000000"/>
              </a:solidFill>
              <a:ln>
                <a:noFill/>
              </a:ln>
            </c:spPr>
          </c:marker>
          <c:cat>
            <c:numRef>
              <c:f>Sheet1!$A$2:$A$15</c:f>
              <c:numCache>
                <c:formatCode>General</c:formatCode>
                <c:ptCount val="14"/>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pt idx="13">
                  <c:v>2013</c:v>
                </c:pt>
              </c:numCache>
            </c:numRef>
          </c:cat>
          <c:val>
            <c:numRef>
              <c:f>Sheet1!$B$2:$B$15</c:f>
              <c:numCache>
                <c:formatCode>0.0</c:formatCode>
                <c:ptCount val="14"/>
                <c:pt idx="0">
                  <c:v>71.03</c:v>
                </c:pt>
                <c:pt idx="1">
                  <c:v>70.97</c:v>
                </c:pt>
                <c:pt idx="2">
                  <c:v>72.11</c:v>
                </c:pt>
                <c:pt idx="3">
                  <c:v>71.789999999999992</c:v>
                </c:pt>
                <c:pt idx="4">
                  <c:v>73.009999999999991</c:v>
                </c:pt>
                <c:pt idx="5">
                  <c:v>72.78</c:v>
                </c:pt>
                <c:pt idx="6">
                  <c:v>72.52</c:v>
                </c:pt>
                <c:pt idx="7">
                  <c:v>73.72</c:v>
                </c:pt>
                <c:pt idx="8">
                  <c:v>75.78</c:v>
                </c:pt>
                <c:pt idx="9">
                  <c:v>77.95</c:v>
                </c:pt>
                <c:pt idx="10">
                  <c:v>79.86999999999999</c:v>
                </c:pt>
                <c:pt idx="11">
                  <c:v>80.259999999999991</c:v>
                </c:pt>
                <c:pt idx="12">
                  <c:v>80.16</c:v>
                </c:pt>
                <c:pt idx="13">
                  <c:v>83.03</c:v>
                </c:pt>
              </c:numCache>
            </c:numRef>
          </c:val>
          <c:smooth val="0"/>
        </c:ser>
        <c:ser>
          <c:idx val="0"/>
          <c:order val="1"/>
          <c:tx>
            <c:strRef>
              <c:f>Sheet1!$C$1</c:f>
              <c:strCache>
                <c:ptCount val="1"/>
                <c:pt idx="0">
                  <c:v>White</c:v>
                </c:pt>
              </c:strCache>
            </c:strRef>
          </c:tx>
          <c:spPr>
            <a:ln w="25400">
              <a:solidFill>
                <a:srgbClr val="0072C6"/>
              </a:solidFill>
            </a:ln>
          </c:spPr>
          <c:marker>
            <c:symbol val="square"/>
            <c:size val="7"/>
            <c:spPr>
              <a:solidFill>
                <a:srgbClr val="0072C6"/>
              </a:solidFill>
              <a:ln>
                <a:noFill/>
              </a:ln>
            </c:spPr>
          </c:marker>
          <c:cat>
            <c:numRef>
              <c:f>Sheet1!$A$2:$A$15</c:f>
              <c:numCache>
                <c:formatCode>General</c:formatCode>
                <c:ptCount val="14"/>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pt idx="13">
                  <c:v>2013</c:v>
                </c:pt>
              </c:numCache>
            </c:numRef>
          </c:cat>
          <c:val>
            <c:numRef>
              <c:f>Sheet1!$C$2:$C$15</c:f>
              <c:numCache>
                <c:formatCode>0.0</c:formatCode>
                <c:ptCount val="14"/>
                <c:pt idx="0">
                  <c:v>71.34</c:v>
                </c:pt>
                <c:pt idx="1">
                  <c:v>71.38</c:v>
                </c:pt>
                <c:pt idx="2">
                  <c:v>72.14</c:v>
                </c:pt>
                <c:pt idx="3">
                  <c:v>72.650000000000006</c:v>
                </c:pt>
                <c:pt idx="4">
                  <c:v>73.91</c:v>
                </c:pt>
                <c:pt idx="5">
                  <c:v>73.58</c:v>
                </c:pt>
                <c:pt idx="6">
                  <c:v>74.009999999999991</c:v>
                </c:pt>
                <c:pt idx="7">
                  <c:v>74.14</c:v>
                </c:pt>
                <c:pt idx="8">
                  <c:v>75.709999999999994</c:v>
                </c:pt>
                <c:pt idx="9">
                  <c:v>77.59</c:v>
                </c:pt>
                <c:pt idx="10">
                  <c:v>80.38</c:v>
                </c:pt>
                <c:pt idx="11">
                  <c:v>81.34</c:v>
                </c:pt>
                <c:pt idx="12">
                  <c:v>80.33</c:v>
                </c:pt>
                <c:pt idx="13">
                  <c:v>83.31</c:v>
                </c:pt>
              </c:numCache>
            </c:numRef>
          </c:val>
          <c:smooth val="0"/>
        </c:ser>
        <c:ser>
          <c:idx val="2"/>
          <c:order val="2"/>
          <c:tx>
            <c:strRef>
              <c:f>Sheet1!$D$1</c:f>
              <c:strCache>
                <c:ptCount val="1"/>
                <c:pt idx="0">
                  <c:v>Black</c:v>
                </c:pt>
              </c:strCache>
            </c:strRef>
          </c:tx>
          <c:spPr>
            <a:ln w="25400">
              <a:solidFill>
                <a:srgbClr val="AABA0A"/>
              </a:solidFill>
            </a:ln>
          </c:spPr>
          <c:marker>
            <c:symbol val="triangle"/>
            <c:size val="9"/>
            <c:spPr>
              <a:solidFill>
                <a:srgbClr val="AABA0A"/>
              </a:solidFill>
              <a:ln>
                <a:noFill/>
              </a:ln>
            </c:spPr>
          </c:marker>
          <c:cat>
            <c:numRef>
              <c:f>Sheet1!$A$2:$A$15</c:f>
              <c:numCache>
                <c:formatCode>General</c:formatCode>
                <c:ptCount val="14"/>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pt idx="13">
                  <c:v>2013</c:v>
                </c:pt>
              </c:numCache>
            </c:numRef>
          </c:cat>
          <c:val>
            <c:numRef>
              <c:f>Sheet1!$D$2:$D$15</c:f>
              <c:numCache>
                <c:formatCode>0.0</c:formatCode>
                <c:ptCount val="14"/>
                <c:pt idx="0">
                  <c:v>75.349999999999994</c:v>
                </c:pt>
                <c:pt idx="1">
                  <c:v>75.22999999999999</c:v>
                </c:pt>
                <c:pt idx="2">
                  <c:v>79.349999999999994</c:v>
                </c:pt>
                <c:pt idx="3">
                  <c:v>76.539999999999992</c:v>
                </c:pt>
                <c:pt idx="4">
                  <c:v>79.19</c:v>
                </c:pt>
                <c:pt idx="5">
                  <c:v>76.97</c:v>
                </c:pt>
                <c:pt idx="6">
                  <c:v>76.88000000000001</c:v>
                </c:pt>
                <c:pt idx="7">
                  <c:v>80.289999999999992</c:v>
                </c:pt>
                <c:pt idx="8">
                  <c:v>80.97999999999999</c:v>
                </c:pt>
                <c:pt idx="9">
                  <c:v>83.63000000000001</c:v>
                </c:pt>
                <c:pt idx="10">
                  <c:v>83.52000000000001</c:v>
                </c:pt>
                <c:pt idx="11">
                  <c:v>83.56</c:v>
                </c:pt>
                <c:pt idx="12">
                  <c:v>86.27</c:v>
                </c:pt>
                <c:pt idx="13">
                  <c:v>87.81</c:v>
                </c:pt>
              </c:numCache>
            </c:numRef>
          </c:val>
          <c:smooth val="0"/>
        </c:ser>
        <c:ser>
          <c:idx val="1"/>
          <c:order val="3"/>
          <c:tx>
            <c:strRef>
              <c:f>Sheet1!$E$1</c:f>
              <c:strCache>
                <c:ptCount val="1"/>
                <c:pt idx="0">
                  <c:v>Hispanic</c:v>
                </c:pt>
              </c:strCache>
            </c:strRef>
          </c:tx>
          <c:spPr>
            <a:ln w="34925">
              <a:solidFill>
                <a:srgbClr val="7BA8DF"/>
              </a:solidFill>
            </a:ln>
          </c:spPr>
          <c:marker>
            <c:symbol val="diamond"/>
            <c:size val="9"/>
            <c:spPr>
              <a:solidFill>
                <a:srgbClr val="7BA8DF"/>
              </a:solidFill>
              <a:ln>
                <a:noFill/>
              </a:ln>
            </c:spPr>
          </c:marker>
          <c:cat>
            <c:numRef>
              <c:f>Sheet1!$A$2:$A$15</c:f>
              <c:numCache>
                <c:formatCode>General</c:formatCode>
                <c:ptCount val="14"/>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pt idx="13">
                  <c:v>2013</c:v>
                </c:pt>
              </c:numCache>
            </c:numRef>
          </c:cat>
          <c:val>
            <c:numRef>
              <c:f>Sheet1!$E$2:$E$15</c:f>
              <c:numCache>
                <c:formatCode>0.0</c:formatCode>
                <c:ptCount val="14"/>
                <c:pt idx="0">
                  <c:v>65.319999999999993</c:v>
                </c:pt>
                <c:pt idx="1">
                  <c:v>64.89</c:v>
                </c:pt>
                <c:pt idx="2">
                  <c:v>65.36999999999999</c:v>
                </c:pt>
                <c:pt idx="3">
                  <c:v>65.59</c:v>
                </c:pt>
                <c:pt idx="4">
                  <c:v>64.91</c:v>
                </c:pt>
                <c:pt idx="5">
                  <c:v>67.09</c:v>
                </c:pt>
                <c:pt idx="6">
                  <c:v>64.94</c:v>
                </c:pt>
                <c:pt idx="7">
                  <c:v>68.53</c:v>
                </c:pt>
                <c:pt idx="8">
                  <c:v>72.59</c:v>
                </c:pt>
                <c:pt idx="9">
                  <c:v>74.929999999999993</c:v>
                </c:pt>
                <c:pt idx="10">
                  <c:v>76.3</c:v>
                </c:pt>
                <c:pt idx="11">
                  <c:v>75.760000000000005</c:v>
                </c:pt>
                <c:pt idx="12">
                  <c:v>76.83</c:v>
                </c:pt>
                <c:pt idx="13">
                  <c:v>78.959999999999994</c:v>
                </c:pt>
              </c:numCache>
            </c:numRef>
          </c:val>
          <c:smooth val="0"/>
        </c:ser>
        <c:dLbls>
          <c:showLegendKey val="0"/>
          <c:showVal val="0"/>
          <c:showCatName val="0"/>
          <c:showSerName val="0"/>
          <c:showPercent val="0"/>
          <c:showBubbleSize val="0"/>
        </c:dLbls>
        <c:marker val="1"/>
        <c:smooth val="0"/>
        <c:axId val="108361216"/>
        <c:axId val="108402176"/>
      </c:lineChart>
      <c:catAx>
        <c:axId val="108361216"/>
        <c:scaling>
          <c:orientation val="minMax"/>
        </c:scaling>
        <c:delete val="0"/>
        <c:axPos val="b"/>
        <c:numFmt formatCode="General" sourceLinked="1"/>
        <c:majorTickMark val="out"/>
        <c:minorTickMark val="none"/>
        <c:tickLblPos val="nextTo"/>
        <c:txPr>
          <a:bodyPr rot="-3720000" vert="horz"/>
          <a:lstStyle/>
          <a:p>
            <a:pPr>
              <a:defRPr sz="1400" b="0" baseline="0">
                <a:latin typeface="Calibri" panose="020F0502020204030204" pitchFamily="34" charset="0"/>
              </a:defRPr>
            </a:pPr>
            <a:endParaRPr lang="en-US"/>
          </a:p>
        </c:txPr>
        <c:crossAx val="108402176"/>
        <c:crosses val="autoZero"/>
        <c:auto val="1"/>
        <c:lblAlgn val="ctr"/>
        <c:lblOffset val="100"/>
        <c:noMultiLvlLbl val="0"/>
      </c:catAx>
      <c:valAx>
        <c:axId val="108402176"/>
        <c:scaling>
          <c:orientation val="minMax"/>
          <c:max val="100"/>
          <c:min val="0"/>
        </c:scaling>
        <c:delete val="0"/>
        <c:axPos val="l"/>
        <c:majorGridlines/>
        <c:title>
          <c:tx>
            <c:rich>
              <a:bodyPr rot="-5400000" vert="horz"/>
              <a:lstStyle/>
              <a:p>
                <a:pPr>
                  <a:defRPr sz="1400" baseline="0">
                    <a:latin typeface="Calibri" panose="020F0502020204030204" pitchFamily="34" charset="0"/>
                  </a:defRPr>
                </a:pPr>
                <a:r>
                  <a:rPr lang="en-US" sz="1400" dirty="0" smtClean="0"/>
                  <a:t>Percent</a:t>
                </a:r>
                <a:endParaRPr lang="en-US" sz="1400" dirty="0"/>
              </a:p>
            </c:rich>
          </c:tx>
          <c:layout>
            <c:manualLayout>
              <c:xMode val="edge"/>
              <c:yMode val="edge"/>
              <c:x val="9.2592592592592587E-3"/>
              <c:y val="0.39781344296248683"/>
            </c:manualLayout>
          </c:layout>
          <c:overlay val="0"/>
        </c:title>
        <c:numFmt formatCode="0" sourceLinked="0"/>
        <c:majorTickMark val="out"/>
        <c:minorTickMark val="none"/>
        <c:tickLblPos val="nextTo"/>
        <c:txPr>
          <a:bodyPr/>
          <a:lstStyle/>
          <a:p>
            <a:pPr>
              <a:defRPr sz="1400" b="0" baseline="0">
                <a:latin typeface="Calibri" panose="020F0502020204030204" pitchFamily="34" charset="0"/>
              </a:defRPr>
            </a:pPr>
            <a:endParaRPr lang="en-US"/>
          </a:p>
        </c:txPr>
        <c:crossAx val="108361216"/>
        <c:crosses val="autoZero"/>
        <c:crossBetween val="between"/>
        <c:majorUnit val="10"/>
      </c:valAx>
    </c:plotArea>
    <c:legend>
      <c:legendPos val="t"/>
      <c:layout>
        <c:manualLayout>
          <c:xMode val="edge"/>
          <c:yMode val="edge"/>
          <c:x val="0"/>
          <c:y val="1.1675185338674747E-3"/>
          <c:w val="0.99745139496451829"/>
          <c:h val="0.10151630410605456"/>
        </c:manualLayout>
      </c:layout>
      <c:overlay val="0"/>
      <c:txPr>
        <a:bodyPr/>
        <a:lstStyle/>
        <a:p>
          <a:pPr>
            <a:defRPr sz="1400" b="0" baseline="0">
              <a:latin typeface="Calibri" panose="020F0502020204030204" pitchFamily="34" charset="0"/>
            </a:defRPr>
          </a:pPr>
          <a:endParaRPr lang="en-US"/>
        </a:p>
      </c:txPr>
    </c:legend>
    <c:plotVisOnly val="1"/>
    <c:dispBlanksAs val="gap"/>
    <c:showDLblsOverMax val="0"/>
  </c:chart>
  <c:spPr>
    <a:ln>
      <a:noFill/>
    </a:ln>
  </c:spPr>
  <c:externalData r:id="rId2">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0.166055701370662"/>
          <c:y val="0.11770363450331421"/>
          <c:w val="0.8225038884028385"/>
          <c:h val="0.71266872890888644"/>
        </c:manualLayout>
      </c:layout>
      <c:lineChart>
        <c:grouping val="standard"/>
        <c:varyColors val="0"/>
        <c:ser>
          <c:idx val="3"/>
          <c:order val="0"/>
          <c:tx>
            <c:strRef>
              <c:f>Sheet1!$B$1</c:f>
              <c:strCache>
                <c:ptCount val="1"/>
                <c:pt idx="0">
                  <c:v>  Poor</c:v>
                </c:pt>
              </c:strCache>
            </c:strRef>
          </c:tx>
          <c:spPr>
            <a:ln w="25400">
              <a:solidFill>
                <a:sysClr val="windowText" lastClr="000000"/>
              </a:solidFill>
            </a:ln>
          </c:spPr>
          <c:marker>
            <c:symbol val="circle"/>
            <c:size val="7"/>
            <c:spPr>
              <a:solidFill>
                <a:sysClr val="windowText" lastClr="000000"/>
              </a:solidFill>
              <a:ln>
                <a:noFill/>
              </a:ln>
            </c:spPr>
          </c:marker>
          <c:cat>
            <c:numRef>
              <c:f>Sheet1!$A$2:$A$15</c:f>
              <c:numCache>
                <c:formatCode>General</c:formatCode>
                <c:ptCount val="14"/>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pt idx="13">
                  <c:v>2013</c:v>
                </c:pt>
              </c:numCache>
            </c:numRef>
          </c:cat>
          <c:val>
            <c:numRef>
              <c:f>Sheet1!$B$2:$B$15</c:f>
              <c:numCache>
                <c:formatCode>0.0</c:formatCode>
                <c:ptCount val="14"/>
                <c:pt idx="0">
                  <c:v>67.666640000000001</c:v>
                </c:pt>
                <c:pt idx="1">
                  <c:v>66.6233</c:v>
                </c:pt>
                <c:pt idx="2">
                  <c:v>69.146799999999999</c:v>
                </c:pt>
                <c:pt idx="3">
                  <c:v>65.669370000000001</c:v>
                </c:pt>
                <c:pt idx="4">
                  <c:v>68.08587</c:v>
                </c:pt>
                <c:pt idx="5">
                  <c:v>69.54813</c:v>
                </c:pt>
                <c:pt idx="6">
                  <c:v>68.966030000000003</c:v>
                </c:pt>
                <c:pt idx="7">
                  <c:v>70.47842</c:v>
                </c:pt>
                <c:pt idx="8">
                  <c:v>75.066449999999989</c:v>
                </c:pt>
                <c:pt idx="9">
                  <c:v>75.813000000000002</c:v>
                </c:pt>
                <c:pt idx="10">
                  <c:v>77.905820000000006</c:v>
                </c:pt>
                <c:pt idx="11">
                  <c:v>78.167749999999998</c:v>
                </c:pt>
                <c:pt idx="12">
                  <c:v>78.914770000000004</c:v>
                </c:pt>
                <c:pt idx="13">
                  <c:v>80.80941</c:v>
                </c:pt>
              </c:numCache>
            </c:numRef>
          </c:val>
          <c:smooth val="0"/>
        </c:ser>
        <c:ser>
          <c:idx val="0"/>
          <c:order val="1"/>
          <c:tx>
            <c:strRef>
              <c:f>Sheet1!$C$1</c:f>
              <c:strCache>
                <c:ptCount val="1"/>
                <c:pt idx="0">
                  <c:v>  Low Income</c:v>
                </c:pt>
              </c:strCache>
            </c:strRef>
          </c:tx>
          <c:spPr>
            <a:ln w="25400">
              <a:solidFill>
                <a:srgbClr val="0072C6"/>
              </a:solidFill>
            </a:ln>
          </c:spPr>
          <c:marker>
            <c:symbol val="square"/>
            <c:size val="7"/>
            <c:spPr>
              <a:solidFill>
                <a:srgbClr val="0072C6"/>
              </a:solidFill>
              <a:ln>
                <a:noFill/>
              </a:ln>
            </c:spPr>
          </c:marker>
          <c:cat>
            <c:numRef>
              <c:f>Sheet1!$A$2:$A$15</c:f>
              <c:numCache>
                <c:formatCode>General</c:formatCode>
                <c:ptCount val="14"/>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pt idx="13">
                  <c:v>2013</c:v>
                </c:pt>
              </c:numCache>
            </c:numRef>
          </c:cat>
          <c:val>
            <c:numRef>
              <c:f>Sheet1!$C$2:$C$15</c:f>
              <c:numCache>
                <c:formatCode>0.0</c:formatCode>
                <c:ptCount val="14"/>
                <c:pt idx="0">
                  <c:v>65.819879999999998</c:v>
                </c:pt>
                <c:pt idx="1">
                  <c:v>67.526589999999999</c:v>
                </c:pt>
                <c:pt idx="2">
                  <c:v>68.088120000000004</c:v>
                </c:pt>
                <c:pt idx="3">
                  <c:v>67.526060000000001</c:v>
                </c:pt>
                <c:pt idx="4">
                  <c:v>68.532200000000003</c:v>
                </c:pt>
                <c:pt idx="5">
                  <c:v>67.260940000000005</c:v>
                </c:pt>
                <c:pt idx="6">
                  <c:v>68.325469999999996</c:v>
                </c:pt>
                <c:pt idx="7">
                  <c:v>68.493839999999992</c:v>
                </c:pt>
                <c:pt idx="8">
                  <c:v>68.769210000000001</c:v>
                </c:pt>
                <c:pt idx="9">
                  <c:v>73.535300000000007</c:v>
                </c:pt>
                <c:pt idx="10">
                  <c:v>75.437129999999996</c:v>
                </c:pt>
                <c:pt idx="11">
                  <c:v>76.470610000000008</c:v>
                </c:pt>
                <c:pt idx="12">
                  <c:v>77.855559999999997</c:v>
                </c:pt>
                <c:pt idx="13">
                  <c:v>79.488709999999998</c:v>
                </c:pt>
              </c:numCache>
            </c:numRef>
          </c:val>
          <c:smooth val="0"/>
        </c:ser>
        <c:ser>
          <c:idx val="2"/>
          <c:order val="2"/>
          <c:tx>
            <c:strRef>
              <c:f>Sheet1!$D$1</c:f>
              <c:strCache>
                <c:ptCount val="1"/>
                <c:pt idx="0">
                  <c:v>  Middle Income</c:v>
                </c:pt>
              </c:strCache>
            </c:strRef>
          </c:tx>
          <c:spPr>
            <a:ln w="25400">
              <a:solidFill>
                <a:srgbClr val="AABA0A"/>
              </a:solidFill>
            </a:ln>
          </c:spPr>
          <c:marker>
            <c:symbol val="triangle"/>
            <c:size val="9"/>
            <c:spPr>
              <a:solidFill>
                <a:srgbClr val="AABA0A"/>
              </a:solidFill>
              <a:ln>
                <a:noFill/>
              </a:ln>
            </c:spPr>
          </c:marker>
          <c:cat>
            <c:numRef>
              <c:f>Sheet1!$A$2:$A$15</c:f>
              <c:numCache>
                <c:formatCode>General</c:formatCode>
                <c:ptCount val="14"/>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pt idx="13">
                  <c:v>2013</c:v>
                </c:pt>
              </c:numCache>
            </c:numRef>
          </c:cat>
          <c:val>
            <c:numRef>
              <c:f>Sheet1!$D$2:$D$15</c:f>
              <c:numCache>
                <c:formatCode>General</c:formatCode>
                <c:ptCount val="14"/>
                <c:pt idx="0">
                  <c:v>71.341759999999994</c:v>
                </c:pt>
                <c:pt idx="1">
                  <c:v>70.899330000000006</c:v>
                </c:pt>
                <c:pt idx="2">
                  <c:v>71.274420000000006</c:v>
                </c:pt>
                <c:pt idx="3">
                  <c:v>72.572400000000002</c:v>
                </c:pt>
                <c:pt idx="4">
                  <c:v>73.522469999999998</c:v>
                </c:pt>
                <c:pt idx="5">
                  <c:v>73.144759999999991</c:v>
                </c:pt>
                <c:pt idx="6">
                  <c:v>72.435310000000001</c:v>
                </c:pt>
                <c:pt idx="7">
                  <c:v>72.246639999999999</c:v>
                </c:pt>
                <c:pt idx="8">
                  <c:v>75.117049999999992</c:v>
                </c:pt>
                <c:pt idx="9">
                  <c:v>77.114750000000001</c:v>
                </c:pt>
                <c:pt idx="10">
                  <c:v>79.431989999999999</c:v>
                </c:pt>
                <c:pt idx="11">
                  <c:v>80.324930000000009</c:v>
                </c:pt>
                <c:pt idx="12">
                  <c:v>77.565419999999989</c:v>
                </c:pt>
                <c:pt idx="13">
                  <c:v>82.467259999999996</c:v>
                </c:pt>
              </c:numCache>
            </c:numRef>
          </c:val>
          <c:smooth val="0"/>
        </c:ser>
        <c:ser>
          <c:idx val="1"/>
          <c:order val="3"/>
          <c:tx>
            <c:strRef>
              <c:f>Sheet1!$E$1</c:f>
              <c:strCache>
                <c:ptCount val="1"/>
                <c:pt idx="0">
                  <c:v>High Income</c:v>
                </c:pt>
              </c:strCache>
            </c:strRef>
          </c:tx>
          <c:spPr>
            <a:ln w="34925">
              <a:solidFill>
                <a:srgbClr val="7BA8DF"/>
              </a:solidFill>
            </a:ln>
          </c:spPr>
          <c:marker>
            <c:symbol val="diamond"/>
            <c:size val="9"/>
            <c:spPr>
              <a:solidFill>
                <a:srgbClr val="7BA8DF"/>
              </a:solidFill>
              <a:ln>
                <a:noFill/>
              </a:ln>
            </c:spPr>
          </c:marker>
          <c:cat>
            <c:numRef>
              <c:f>Sheet1!$A$2:$A$15</c:f>
              <c:numCache>
                <c:formatCode>General</c:formatCode>
                <c:ptCount val="14"/>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pt idx="13">
                  <c:v>2013</c:v>
                </c:pt>
              </c:numCache>
            </c:numRef>
          </c:cat>
          <c:val>
            <c:numRef>
              <c:f>Sheet1!$E$2:$E$15</c:f>
              <c:numCache>
                <c:formatCode>General</c:formatCode>
                <c:ptCount val="14"/>
                <c:pt idx="0">
                  <c:v>76.815799999999996</c:v>
                </c:pt>
                <c:pt idx="1">
                  <c:v>76.090139999999991</c:v>
                </c:pt>
                <c:pt idx="2">
                  <c:v>78.040080000000003</c:v>
                </c:pt>
                <c:pt idx="3">
                  <c:v>78.217579999999998</c:v>
                </c:pt>
                <c:pt idx="4">
                  <c:v>79.129570000000001</c:v>
                </c:pt>
                <c:pt idx="5">
                  <c:v>78.835930000000005</c:v>
                </c:pt>
                <c:pt idx="6">
                  <c:v>79.063370000000006</c:v>
                </c:pt>
                <c:pt idx="7">
                  <c:v>82.412269999999992</c:v>
                </c:pt>
                <c:pt idx="8">
                  <c:v>82.849850000000004</c:v>
                </c:pt>
                <c:pt idx="9">
                  <c:v>84.495440000000002</c:v>
                </c:pt>
                <c:pt idx="10">
                  <c:v>85.846500000000006</c:v>
                </c:pt>
                <c:pt idx="11">
                  <c:v>85.465139999999991</c:v>
                </c:pt>
                <c:pt idx="12">
                  <c:v>86.345689999999991</c:v>
                </c:pt>
                <c:pt idx="13">
                  <c:v>88.601920000000007</c:v>
                </c:pt>
              </c:numCache>
            </c:numRef>
          </c:val>
          <c:smooth val="0"/>
        </c:ser>
        <c:dLbls>
          <c:showLegendKey val="0"/>
          <c:showVal val="0"/>
          <c:showCatName val="0"/>
          <c:showSerName val="0"/>
          <c:showPercent val="0"/>
          <c:showBubbleSize val="0"/>
        </c:dLbls>
        <c:marker val="1"/>
        <c:smooth val="0"/>
        <c:axId val="109095936"/>
        <c:axId val="109253760"/>
      </c:lineChart>
      <c:catAx>
        <c:axId val="109095936"/>
        <c:scaling>
          <c:orientation val="minMax"/>
        </c:scaling>
        <c:delete val="0"/>
        <c:axPos val="b"/>
        <c:numFmt formatCode="General" sourceLinked="1"/>
        <c:majorTickMark val="out"/>
        <c:minorTickMark val="none"/>
        <c:tickLblPos val="nextTo"/>
        <c:txPr>
          <a:bodyPr rot="-3720000"/>
          <a:lstStyle/>
          <a:p>
            <a:pPr>
              <a:defRPr sz="1400" b="0" baseline="0">
                <a:latin typeface="Calibri" panose="020F0502020204030204" pitchFamily="34" charset="0"/>
              </a:defRPr>
            </a:pPr>
            <a:endParaRPr lang="en-US"/>
          </a:p>
        </c:txPr>
        <c:crossAx val="109253760"/>
        <c:crosses val="autoZero"/>
        <c:auto val="1"/>
        <c:lblAlgn val="ctr"/>
        <c:lblOffset val="100"/>
        <c:noMultiLvlLbl val="0"/>
      </c:catAx>
      <c:valAx>
        <c:axId val="109253760"/>
        <c:scaling>
          <c:orientation val="minMax"/>
          <c:max val="100"/>
          <c:min val="0"/>
        </c:scaling>
        <c:delete val="0"/>
        <c:axPos val="l"/>
        <c:majorGridlines/>
        <c:title>
          <c:tx>
            <c:rich>
              <a:bodyPr rot="-5400000" vert="horz"/>
              <a:lstStyle/>
              <a:p>
                <a:pPr>
                  <a:defRPr sz="1400" baseline="0">
                    <a:latin typeface="Calibri" panose="020F0502020204030204" pitchFamily="34" charset="0"/>
                  </a:defRPr>
                </a:pPr>
                <a:r>
                  <a:rPr lang="en-US" sz="1400" dirty="0" smtClean="0"/>
                  <a:t>Percent</a:t>
                </a:r>
                <a:endParaRPr lang="en-US" sz="1400" dirty="0"/>
              </a:p>
            </c:rich>
          </c:tx>
          <c:layout>
            <c:manualLayout>
              <c:xMode val="edge"/>
              <c:yMode val="edge"/>
              <c:x val="9.2592592592592587E-3"/>
              <c:y val="0.3949789758423054"/>
            </c:manualLayout>
          </c:layout>
          <c:overlay val="0"/>
        </c:title>
        <c:numFmt formatCode="0" sourceLinked="0"/>
        <c:majorTickMark val="out"/>
        <c:minorTickMark val="none"/>
        <c:tickLblPos val="nextTo"/>
        <c:txPr>
          <a:bodyPr/>
          <a:lstStyle/>
          <a:p>
            <a:pPr>
              <a:defRPr sz="1400" b="0" baseline="0">
                <a:latin typeface="Calibri" panose="020F0502020204030204" pitchFamily="34" charset="0"/>
              </a:defRPr>
            </a:pPr>
            <a:endParaRPr lang="en-US"/>
          </a:p>
        </c:txPr>
        <c:crossAx val="109095936"/>
        <c:crosses val="autoZero"/>
        <c:crossBetween val="between"/>
        <c:majorUnit val="10"/>
      </c:valAx>
    </c:plotArea>
    <c:legend>
      <c:legendPos val="t"/>
      <c:layout>
        <c:manualLayout>
          <c:xMode val="edge"/>
          <c:yMode val="edge"/>
          <c:x val="5.4495864903679483E-2"/>
          <c:y val="1.1675185338674747E-3"/>
          <c:w val="0.92337740801267776"/>
          <c:h val="0.10151630410605456"/>
        </c:manualLayout>
      </c:layout>
      <c:overlay val="0"/>
      <c:txPr>
        <a:bodyPr/>
        <a:lstStyle/>
        <a:p>
          <a:pPr>
            <a:defRPr sz="1400" b="0" baseline="0">
              <a:latin typeface="Calibri" panose="020F0502020204030204" pitchFamily="34" charset="0"/>
            </a:defRPr>
          </a:pPr>
          <a:endParaRPr lang="en-US"/>
        </a:p>
      </c:txPr>
    </c:legend>
    <c:plotVisOnly val="1"/>
    <c:dispBlanksAs val="gap"/>
    <c:showDLblsOverMax val="0"/>
  </c:chart>
  <c:spPr>
    <a:ln>
      <a:noFill/>
    </a:ln>
  </c:spPr>
  <c:externalData r:id="rId2">
    <c:autoUpdate val="0"/>
  </c:externalData>
</c:chartSpace>
</file>

<file path=ppt/comments/comment1.xml><?xml version="1.0" encoding="utf-8"?>
<p:cmLst xmlns:a="http://schemas.openxmlformats.org/drawingml/2006/main" xmlns:r="http://schemas.openxmlformats.org/officeDocument/2006/relationships" xmlns:p="http://schemas.openxmlformats.org/presentationml/2006/main">
  <p:cm authorId="0" dt="2015-06-16T18:00:06.094" idx="9">
    <p:pos x="4853" y="474"/>
    <p:text>Changed to race/ethnicity and added note that White and Black are non-Hispanic and Hispanic includes all races.</p:text>
  </p:cm>
</p:cmLst>
</file>

<file path=ppt/comments/comment2.xml><?xml version="1.0" encoding="utf-8"?>
<p:cmLst xmlns:a="http://schemas.openxmlformats.org/drawingml/2006/main" xmlns:r="http://schemas.openxmlformats.org/officeDocument/2006/relationships" xmlns:p="http://schemas.openxmlformats.org/presentationml/2006/main">
  <p:cm authorId="0" dt="2015-06-17T17:56:30.681" idx="10">
    <p:pos x="2602" y="442"/>
    <p:text>Race/ethnicity?</p:text>
  </p:cm>
</p:cmLst>
</file>

<file path=ppt/drawings/drawing1.xml><?xml version="1.0" encoding="utf-8"?>
<c:userShapes xmlns:c="http://schemas.openxmlformats.org/drawingml/2006/chart">
  <cdr:relSizeAnchor xmlns:cdr="http://schemas.openxmlformats.org/drawingml/2006/chartDrawing">
    <cdr:from>
      <cdr:x>0.16652</cdr:x>
      <cdr:y>0.62698</cdr:y>
    </cdr:from>
    <cdr:to>
      <cdr:x>0.22428</cdr:x>
      <cdr:y>0.69444</cdr:y>
    </cdr:to>
    <cdr:sp macro="" textlink="">
      <cdr:nvSpPr>
        <cdr:cNvPr id="2" name="Text Box 1"/>
        <cdr:cNvSpPr txBox="1"/>
      </cdr:nvSpPr>
      <cdr:spPr>
        <a:xfrm xmlns:a="http://schemas.openxmlformats.org/drawingml/2006/main">
          <a:off x="913583" y="2006594"/>
          <a:ext cx="316933" cy="215899"/>
        </a:xfrm>
        <a:prstGeom xmlns:a="http://schemas.openxmlformats.org/drawingml/2006/main" prst="rect">
          <a:avLst/>
        </a:prstGeom>
      </cdr:spPr>
    </cdr:sp>
  </cdr:relSizeAnchor>
  <cdr:relSizeAnchor xmlns:cdr="http://schemas.openxmlformats.org/drawingml/2006/chartDrawing">
    <cdr:from>
      <cdr:x>0.35713</cdr:x>
      <cdr:y>0.53373</cdr:y>
    </cdr:from>
    <cdr:to>
      <cdr:x>0.53935</cdr:x>
      <cdr:y>0.70833</cdr:y>
    </cdr:to>
    <cdr:sp macro="" textlink="">
      <cdr:nvSpPr>
        <cdr:cNvPr id="3" name="Text Box 2"/>
        <cdr:cNvSpPr txBox="1"/>
      </cdr:nvSpPr>
      <cdr:spPr>
        <a:xfrm xmlns:a="http://schemas.openxmlformats.org/drawingml/2006/main">
          <a:off x="1959347" y="1708155"/>
          <a:ext cx="999753" cy="558789"/>
        </a:xfrm>
        <a:prstGeom xmlns:a="http://schemas.openxmlformats.org/drawingml/2006/main" prst="rect">
          <a:avLst/>
        </a:prstGeom>
      </cdr:spPr>
    </cdr:sp>
  </cdr:relSizeAnchor>
  <cdr:relSizeAnchor xmlns:cdr="http://schemas.openxmlformats.org/drawingml/2006/chartDrawing">
    <cdr:from>
      <cdr:x>0.61909</cdr:x>
      <cdr:y>0.60913</cdr:y>
    </cdr:from>
    <cdr:to>
      <cdr:x>0.8013</cdr:x>
      <cdr:y>0.75397</cdr:y>
    </cdr:to>
    <cdr:sp macro="" textlink="">
      <cdr:nvSpPr>
        <cdr:cNvPr id="4" name="Text Box 3"/>
        <cdr:cNvSpPr txBox="1"/>
      </cdr:nvSpPr>
      <cdr:spPr>
        <a:xfrm xmlns:a="http://schemas.openxmlformats.org/drawingml/2006/main">
          <a:off x="3396580" y="1949454"/>
          <a:ext cx="999694" cy="463546"/>
        </a:xfrm>
        <a:prstGeom xmlns:a="http://schemas.openxmlformats.org/drawingml/2006/main" prst="rect">
          <a:avLst/>
        </a:prstGeom>
      </cdr:spPr>
    </cdr:sp>
  </cdr:relSizeAnchor>
  <cdr:relSizeAnchor xmlns:cdr="http://schemas.openxmlformats.org/drawingml/2006/chartDrawing">
    <cdr:from>
      <cdr:x>0.81779</cdr:x>
      <cdr:y>0.66865</cdr:y>
    </cdr:from>
    <cdr:to>
      <cdr:x>1</cdr:x>
      <cdr:y>0.80754</cdr:y>
    </cdr:to>
    <cdr:sp macro="" textlink="">
      <cdr:nvSpPr>
        <cdr:cNvPr id="5" name="Text Box 4"/>
        <cdr:cNvSpPr txBox="1"/>
      </cdr:nvSpPr>
      <cdr:spPr>
        <a:xfrm xmlns:a="http://schemas.openxmlformats.org/drawingml/2006/main">
          <a:off x="4769323" y="2139942"/>
          <a:ext cx="999693" cy="444503"/>
        </a:xfrm>
        <a:prstGeom xmlns:a="http://schemas.openxmlformats.org/drawingml/2006/main" prst="rect">
          <a:avLst/>
        </a:prstGeom>
      </cdr:spPr>
    </cdr:sp>
  </cdr:relSizeAnchor>
  <cdr:relSizeAnchor xmlns:cdr="http://schemas.openxmlformats.org/drawingml/2006/chartDrawing">
    <cdr:from>
      <cdr:x>0.38311</cdr:x>
      <cdr:y>0.07998</cdr:y>
    </cdr:from>
    <cdr:to>
      <cdr:x>0.54823</cdr:x>
      <cdr:y>0.15575</cdr:y>
    </cdr:to>
    <cdr:sp macro="" textlink="">
      <cdr:nvSpPr>
        <cdr:cNvPr id="10" name="Text Box 9"/>
        <cdr:cNvSpPr txBox="1"/>
      </cdr:nvSpPr>
      <cdr:spPr>
        <a:xfrm xmlns:a="http://schemas.openxmlformats.org/drawingml/2006/main">
          <a:off x="2101871" y="241305"/>
          <a:ext cx="905911" cy="228589"/>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r>
            <a:rPr lang="en-US" sz="1600" dirty="0"/>
            <a:t>Patient Safety (n=31)</a:t>
          </a:r>
        </a:p>
      </cdr:txBody>
    </cdr:sp>
  </cdr:relSizeAnchor>
  <cdr:relSizeAnchor xmlns:cdr="http://schemas.openxmlformats.org/drawingml/2006/chartDrawing">
    <cdr:from>
      <cdr:x>0.66088</cdr:x>
      <cdr:y>0.11156</cdr:y>
    </cdr:from>
    <cdr:to>
      <cdr:x>0.75694</cdr:x>
      <cdr:y>0.18733</cdr:y>
    </cdr:to>
    <cdr:sp macro="" textlink="">
      <cdr:nvSpPr>
        <cdr:cNvPr id="11" name="Text Box 1"/>
        <cdr:cNvSpPr txBox="1"/>
      </cdr:nvSpPr>
      <cdr:spPr>
        <a:xfrm xmlns:a="http://schemas.openxmlformats.org/drawingml/2006/main">
          <a:off x="3625850" y="336550"/>
          <a:ext cx="527050" cy="228600"/>
        </a:xfrm>
        <a:prstGeom xmlns:a="http://schemas.openxmlformats.org/drawingml/2006/main" prst="rect">
          <a:avLst/>
        </a:prstGeom>
      </cdr:spPr>
    </cdr:sp>
  </cdr:relSizeAnchor>
  <cdr:relSizeAnchor xmlns:cdr="http://schemas.openxmlformats.org/drawingml/2006/chartDrawing">
    <cdr:from>
      <cdr:x>0.6794</cdr:x>
      <cdr:y>0.22101</cdr:y>
    </cdr:from>
    <cdr:to>
      <cdr:x>0.77546</cdr:x>
      <cdr:y>0.29678</cdr:y>
    </cdr:to>
    <cdr:sp macro="" textlink="">
      <cdr:nvSpPr>
        <cdr:cNvPr id="12" name="Text Box 1"/>
        <cdr:cNvSpPr txBox="1"/>
      </cdr:nvSpPr>
      <cdr:spPr>
        <a:xfrm xmlns:a="http://schemas.openxmlformats.org/drawingml/2006/main">
          <a:off x="3727450" y="666750"/>
          <a:ext cx="527050" cy="228600"/>
        </a:xfrm>
        <a:prstGeom xmlns:a="http://schemas.openxmlformats.org/drawingml/2006/main" prst="rect">
          <a:avLst/>
        </a:prstGeom>
      </cdr:spPr>
    </cdr:sp>
  </cdr:relSizeAnchor>
  <cdr:relSizeAnchor xmlns:cdr="http://schemas.openxmlformats.org/drawingml/2006/chartDrawing">
    <cdr:from>
      <cdr:x>0.37269</cdr:x>
      <cdr:y>0.24627</cdr:y>
    </cdr:from>
    <cdr:to>
      <cdr:x>0.62616</cdr:x>
      <cdr:y>0.32836</cdr:y>
    </cdr:to>
    <cdr:sp macro="" textlink="">
      <cdr:nvSpPr>
        <cdr:cNvPr id="13" name="Text Box 12"/>
        <cdr:cNvSpPr txBox="1"/>
      </cdr:nvSpPr>
      <cdr:spPr>
        <a:xfrm xmlns:a="http://schemas.openxmlformats.org/drawingml/2006/main">
          <a:off x="2044718" y="742954"/>
          <a:ext cx="1390632" cy="247656"/>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r>
            <a:rPr lang="en-US" sz="1600" dirty="0" smtClean="0"/>
            <a:t>Person-Centered </a:t>
          </a:r>
          <a:r>
            <a:rPr lang="en-US" sz="1600" dirty="0"/>
            <a:t>Care (n=20)</a:t>
          </a:r>
        </a:p>
      </cdr:txBody>
    </cdr:sp>
  </cdr:relSizeAnchor>
  <cdr:relSizeAnchor xmlns:cdr="http://schemas.openxmlformats.org/drawingml/2006/chartDrawing">
    <cdr:from>
      <cdr:x>0.35069</cdr:x>
      <cdr:y>0.41044</cdr:y>
    </cdr:from>
    <cdr:to>
      <cdr:x>0.57793</cdr:x>
      <cdr:y>0.50094</cdr:y>
    </cdr:to>
    <cdr:sp macro="" textlink="">
      <cdr:nvSpPr>
        <cdr:cNvPr id="14" name="Text Box 13"/>
        <cdr:cNvSpPr txBox="1"/>
      </cdr:nvSpPr>
      <cdr:spPr>
        <a:xfrm xmlns:a="http://schemas.openxmlformats.org/drawingml/2006/main">
          <a:off x="1924033" y="1238265"/>
          <a:ext cx="1246733" cy="273028"/>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r>
            <a:rPr lang="en-US" sz="1600" dirty="0"/>
            <a:t>Effective Treatment (n=46)</a:t>
          </a:r>
        </a:p>
      </cdr:txBody>
    </cdr:sp>
  </cdr:relSizeAnchor>
  <cdr:relSizeAnchor xmlns:cdr="http://schemas.openxmlformats.org/drawingml/2006/chartDrawing">
    <cdr:from>
      <cdr:x>0.34028</cdr:x>
      <cdr:y>0.58514</cdr:y>
    </cdr:from>
    <cdr:to>
      <cdr:x>0.64815</cdr:x>
      <cdr:y>0.67775</cdr:y>
    </cdr:to>
    <cdr:sp macro="" textlink="">
      <cdr:nvSpPr>
        <cdr:cNvPr id="15" name="Text Box 14"/>
        <cdr:cNvSpPr txBox="1"/>
      </cdr:nvSpPr>
      <cdr:spPr>
        <a:xfrm xmlns:a="http://schemas.openxmlformats.org/drawingml/2006/main">
          <a:off x="2800368" y="2764435"/>
          <a:ext cx="2533632" cy="437527"/>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r>
            <a:rPr lang="en-US" sz="1800" b="1" dirty="0">
              <a:solidFill>
                <a:schemeClr val="tx1"/>
              </a:solidFill>
            </a:rPr>
            <a:t>Healthy Living (n=38)</a:t>
          </a:r>
        </a:p>
      </cdr:txBody>
    </cdr:sp>
  </cdr:relSizeAnchor>
  <cdr:relSizeAnchor xmlns:cdr="http://schemas.openxmlformats.org/drawingml/2006/chartDrawing">
    <cdr:from>
      <cdr:x>0.36111</cdr:x>
      <cdr:y>0.70968</cdr:y>
    </cdr:from>
    <cdr:to>
      <cdr:x>0.55</cdr:x>
      <cdr:y>0.82581</cdr:y>
    </cdr:to>
    <cdr:sp macro="" textlink="">
      <cdr:nvSpPr>
        <cdr:cNvPr id="16" name="Right Arrow 15"/>
        <cdr:cNvSpPr/>
      </cdr:nvSpPr>
      <cdr:spPr>
        <a:xfrm xmlns:a="http://schemas.openxmlformats.org/drawingml/2006/main">
          <a:off x="2971800" y="3352800"/>
          <a:ext cx="1554480" cy="548640"/>
        </a:xfrm>
        <a:prstGeom xmlns:a="http://schemas.openxmlformats.org/drawingml/2006/main" prst="rightArrow">
          <a:avLst/>
        </a:prstGeom>
        <a:solidFill xmlns:a="http://schemas.openxmlformats.org/drawingml/2006/main">
          <a:schemeClr val="tx1"/>
        </a:solidFill>
        <a:ln xmlns:a="http://schemas.openxmlformats.org/drawingml/2006/main">
          <a:no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anchor="ctr" anchorCtr="0"/>
        <a:lstStyle xmlns:a="http://schemas.openxmlformats.org/drawingml/2006/main"/>
        <a:p xmlns:a="http://schemas.openxmlformats.org/drawingml/2006/main">
          <a:pPr algn="l"/>
          <a:r>
            <a:rPr lang="en-US" sz="1600" dirty="0">
              <a:ln>
                <a:noFill/>
              </a:ln>
            </a:rPr>
            <a:t>Improving</a:t>
          </a:r>
        </a:p>
      </cdr:txBody>
    </cdr:sp>
  </cdr:relSizeAnchor>
  <cdr:relSizeAnchor xmlns:cdr="http://schemas.openxmlformats.org/drawingml/2006/chartDrawing">
    <cdr:from>
      <cdr:x>0.14815</cdr:x>
      <cdr:y>0.70968</cdr:y>
    </cdr:from>
    <cdr:to>
      <cdr:x>0.33704</cdr:x>
      <cdr:y>0.82581</cdr:y>
    </cdr:to>
    <cdr:sp macro="" textlink="">
      <cdr:nvSpPr>
        <cdr:cNvPr id="17" name="Left Arrow 16"/>
        <cdr:cNvSpPr/>
      </cdr:nvSpPr>
      <cdr:spPr>
        <a:xfrm xmlns:a="http://schemas.openxmlformats.org/drawingml/2006/main">
          <a:off x="1219200" y="3352800"/>
          <a:ext cx="1554480" cy="548640"/>
        </a:xfrm>
        <a:prstGeom xmlns:a="http://schemas.openxmlformats.org/drawingml/2006/main" prst="leftArrow">
          <a:avLst/>
        </a:prstGeom>
        <a:solidFill xmlns:a="http://schemas.openxmlformats.org/drawingml/2006/main">
          <a:srgbClr val="AABA0A"/>
        </a:solidFill>
        <a:ln xmlns:a="http://schemas.openxmlformats.org/drawingml/2006/main">
          <a:no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anchor="ctr" anchorCtr="0"/>
        <a:lstStyle xmlns:a="http://schemas.openxmlformats.org/drawingml/2006/main"/>
        <a:p xmlns:a="http://schemas.openxmlformats.org/drawingml/2006/main">
          <a:pPr algn="r"/>
          <a:r>
            <a:rPr lang="en-US" sz="1600" dirty="0">
              <a:solidFill>
                <a:schemeClr val="tx1"/>
              </a:solidFill>
            </a:rPr>
            <a:t>Worsening</a:t>
          </a:r>
        </a:p>
      </cdr:txBody>
    </cdr:sp>
  </cdr:relSizeAnchor>
</c:userShapes>
</file>

<file path=ppt/drawings/drawing10.xml><?xml version="1.0" encoding="utf-8"?>
<c:userShapes xmlns:c="http://schemas.openxmlformats.org/drawingml/2006/chart">
  <cdr:relSizeAnchor xmlns:cdr="http://schemas.openxmlformats.org/drawingml/2006/chartDrawing">
    <cdr:from>
      <cdr:x>0.09259</cdr:x>
      <cdr:y>0.14394</cdr:y>
    </cdr:from>
    <cdr:to>
      <cdr:x>0.98148</cdr:x>
      <cdr:y>0.14394</cdr:y>
    </cdr:to>
    <cdr:cxnSp macro="">
      <cdr:nvCxnSpPr>
        <cdr:cNvPr id="2" name="Straight Connector 1"/>
        <cdr:cNvCxnSpPr/>
      </cdr:nvCxnSpPr>
      <cdr:spPr>
        <a:xfrm xmlns:a="http://schemas.openxmlformats.org/drawingml/2006/main">
          <a:off x="762000" y="579120"/>
          <a:ext cx="7315200" cy="0"/>
        </a:xfrm>
        <a:prstGeom xmlns:a="http://schemas.openxmlformats.org/drawingml/2006/main" prst="line">
          <a:avLst/>
        </a:prstGeom>
        <a:ln xmlns:a="http://schemas.openxmlformats.org/drawingml/2006/main" w="19050">
          <a:solidFill>
            <a:srgbClr val="FF0000"/>
          </a:solidFill>
          <a:prstDash val="dash"/>
        </a:ln>
        <a:effectLst xmlns:a="http://schemas.openxmlformats.org/drawingml/2006/main"/>
      </cdr:spPr>
      <cdr:style>
        <a:lnRef xmlns:a="http://schemas.openxmlformats.org/drawingml/2006/main" idx="2">
          <a:schemeClr val="accent2"/>
        </a:lnRef>
        <a:fillRef xmlns:a="http://schemas.openxmlformats.org/drawingml/2006/main" idx="0">
          <a:schemeClr val="accent2"/>
        </a:fillRef>
        <a:effectRef xmlns:a="http://schemas.openxmlformats.org/drawingml/2006/main" idx="1">
          <a:schemeClr val="accent2"/>
        </a:effectRef>
        <a:fontRef xmlns:a="http://schemas.openxmlformats.org/drawingml/2006/main" idx="minor">
          <a:schemeClr val="tx1"/>
        </a:fontRef>
      </cdr:style>
    </cdr:cxnSp>
  </cdr:relSizeAnchor>
</c:userShapes>
</file>

<file path=ppt/drawings/drawing11.xml><?xml version="1.0" encoding="utf-8"?>
<c:userShapes xmlns:c="http://schemas.openxmlformats.org/drawingml/2006/chart">
  <cdr:relSizeAnchor xmlns:cdr="http://schemas.openxmlformats.org/drawingml/2006/chartDrawing">
    <cdr:from>
      <cdr:x>0.18519</cdr:x>
      <cdr:y>0.43798</cdr:y>
    </cdr:from>
    <cdr:to>
      <cdr:x>0.96296</cdr:x>
      <cdr:y>0.43798</cdr:y>
    </cdr:to>
    <cdr:cxnSp macro="">
      <cdr:nvCxnSpPr>
        <cdr:cNvPr id="3" name="Straight Connector 2"/>
        <cdr:cNvCxnSpPr/>
      </cdr:nvCxnSpPr>
      <cdr:spPr>
        <a:xfrm xmlns:a="http://schemas.openxmlformats.org/drawingml/2006/main">
          <a:off x="762000" y="1722120"/>
          <a:ext cx="3200400" cy="0"/>
        </a:xfrm>
        <a:prstGeom xmlns:a="http://schemas.openxmlformats.org/drawingml/2006/main" prst="line">
          <a:avLst/>
        </a:prstGeom>
        <a:ln xmlns:a="http://schemas.openxmlformats.org/drawingml/2006/main" w="19050">
          <a:solidFill>
            <a:srgbClr val="FF0000"/>
          </a:solidFill>
          <a:prstDash val="dash"/>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cxnSp>
  </cdr:relSizeAnchor>
</c:userShapes>
</file>

<file path=ppt/drawings/drawing12.xml><?xml version="1.0" encoding="utf-8"?>
<c:userShapes xmlns:c="http://schemas.openxmlformats.org/drawingml/2006/chart">
  <cdr:relSizeAnchor xmlns:cdr="http://schemas.openxmlformats.org/drawingml/2006/chartDrawing">
    <cdr:from>
      <cdr:x>0.2</cdr:x>
      <cdr:y>0.42803</cdr:y>
    </cdr:from>
    <cdr:to>
      <cdr:x>1</cdr:x>
      <cdr:y>0.42803</cdr:y>
    </cdr:to>
    <cdr:cxnSp macro="">
      <cdr:nvCxnSpPr>
        <cdr:cNvPr id="2" name="Straight Connector 1"/>
        <cdr:cNvCxnSpPr/>
      </cdr:nvCxnSpPr>
      <cdr:spPr>
        <a:xfrm xmlns:a="http://schemas.openxmlformats.org/drawingml/2006/main">
          <a:off x="838200" y="1722120"/>
          <a:ext cx="3291840" cy="0"/>
        </a:xfrm>
        <a:prstGeom xmlns:a="http://schemas.openxmlformats.org/drawingml/2006/main" prst="line">
          <a:avLst/>
        </a:prstGeom>
        <a:ln xmlns:a="http://schemas.openxmlformats.org/drawingml/2006/main" w="19050">
          <a:solidFill>
            <a:srgbClr val="FF0000"/>
          </a:solidFill>
          <a:prstDash val="dash"/>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cxnSp>
  </cdr:relSizeAnchor>
</c:userShapes>
</file>

<file path=ppt/drawings/drawing13.xml><?xml version="1.0" encoding="utf-8"?>
<c:userShapes xmlns:c="http://schemas.openxmlformats.org/drawingml/2006/chart">
  <cdr:relSizeAnchor xmlns:cdr="http://schemas.openxmlformats.org/drawingml/2006/chartDrawing">
    <cdr:from>
      <cdr:x>0.18519</cdr:x>
      <cdr:y>0.47407</cdr:y>
    </cdr:from>
    <cdr:to>
      <cdr:x>0.96296</cdr:x>
      <cdr:y>0.47407</cdr:y>
    </cdr:to>
    <cdr:cxnSp macro="">
      <cdr:nvCxnSpPr>
        <cdr:cNvPr id="3" name="Straight Connector 2"/>
        <cdr:cNvCxnSpPr/>
      </cdr:nvCxnSpPr>
      <cdr:spPr>
        <a:xfrm xmlns:a="http://schemas.openxmlformats.org/drawingml/2006/main">
          <a:off x="762000" y="1950720"/>
          <a:ext cx="3200400" cy="0"/>
        </a:xfrm>
        <a:prstGeom xmlns:a="http://schemas.openxmlformats.org/drawingml/2006/main" prst="line">
          <a:avLst/>
        </a:prstGeom>
        <a:ln xmlns:a="http://schemas.openxmlformats.org/drawingml/2006/main" w="19050">
          <a:solidFill>
            <a:srgbClr val="FF0000"/>
          </a:solidFill>
          <a:prstDash val="dash"/>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cxnSp>
  </cdr:relSizeAnchor>
  <cdr:relSizeAnchor xmlns:cdr="http://schemas.openxmlformats.org/drawingml/2006/chartDrawing">
    <cdr:from>
      <cdr:x>0.27778</cdr:x>
      <cdr:y>0.34444</cdr:y>
    </cdr:from>
    <cdr:to>
      <cdr:x>0.87778</cdr:x>
      <cdr:y>0.41178</cdr:y>
    </cdr:to>
    <cdr:sp macro="" textlink="">
      <cdr:nvSpPr>
        <cdr:cNvPr id="4" name="TextBox 3"/>
        <cdr:cNvSpPr txBox="1"/>
      </cdr:nvSpPr>
      <cdr:spPr>
        <a:xfrm xmlns:a="http://schemas.openxmlformats.org/drawingml/2006/main">
          <a:off x="1143000" y="1417320"/>
          <a:ext cx="2468880" cy="277090"/>
        </a:xfrm>
        <a:prstGeom xmlns:a="http://schemas.openxmlformats.org/drawingml/2006/main" prst="rect">
          <a:avLst/>
        </a:prstGeom>
        <a:ln xmlns:a="http://schemas.openxmlformats.org/drawingml/2006/main">
          <a:solidFill>
            <a:schemeClr val="tx1"/>
          </a:solidFill>
        </a:ln>
      </cdr:spPr>
      <cdr:txBody>
        <a:bodyPr xmlns:a="http://schemas.openxmlformats.org/drawingml/2006/main" vertOverflow="clip" wrap="square" rtlCol="0"/>
        <a:lstStyle xmlns:a="http://schemas.openxmlformats.org/drawingml/2006/main"/>
        <a:p xmlns:a="http://schemas.openxmlformats.org/drawingml/2006/main">
          <a:pPr algn="ctr"/>
          <a:r>
            <a:rPr lang="en-US" sz="1000" dirty="0" smtClean="0">
              <a:latin typeface="Arial" panose="020B0604020202020204" pitchFamily="34" charset="0"/>
              <a:cs typeface="Arial" panose="020B0604020202020204" pitchFamily="34" charset="0"/>
            </a:rPr>
            <a:t>2010 Achievable Benchmark: 53.5%</a:t>
          </a:r>
          <a:endParaRPr lang="en-US" sz="1000" dirty="0">
            <a:latin typeface="Arial" panose="020B0604020202020204" pitchFamily="34" charset="0"/>
            <a:cs typeface="Arial" panose="020B0604020202020204" pitchFamily="34" charset="0"/>
          </a:endParaRPr>
        </a:p>
      </cdr:txBody>
    </cdr:sp>
  </cdr:relSizeAnchor>
</c:userShapes>
</file>

<file path=ppt/drawings/drawing14.xml><?xml version="1.0" encoding="utf-8"?>
<c:userShapes xmlns:c="http://schemas.openxmlformats.org/drawingml/2006/chart">
  <cdr:relSizeAnchor xmlns:cdr="http://schemas.openxmlformats.org/drawingml/2006/chartDrawing">
    <cdr:from>
      <cdr:x>0.18519</cdr:x>
      <cdr:y>0.47407</cdr:y>
    </cdr:from>
    <cdr:to>
      <cdr:x>0.98519</cdr:x>
      <cdr:y>0.47407</cdr:y>
    </cdr:to>
    <cdr:cxnSp macro="">
      <cdr:nvCxnSpPr>
        <cdr:cNvPr id="3" name="Straight Connector 2"/>
        <cdr:cNvCxnSpPr/>
      </cdr:nvCxnSpPr>
      <cdr:spPr>
        <a:xfrm xmlns:a="http://schemas.openxmlformats.org/drawingml/2006/main">
          <a:off x="762000" y="1950720"/>
          <a:ext cx="3291840" cy="0"/>
        </a:xfrm>
        <a:prstGeom xmlns:a="http://schemas.openxmlformats.org/drawingml/2006/main" prst="line">
          <a:avLst/>
        </a:prstGeom>
        <a:ln xmlns:a="http://schemas.openxmlformats.org/drawingml/2006/main" w="19050">
          <a:solidFill>
            <a:srgbClr val="FF0000"/>
          </a:solidFill>
          <a:prstDash val="dash"/>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cxnSp>
  </cdr:relSizeAnchor>
  <cdr:relSizeAnchor xmlns:cdr="http://schemas.openxmlformats.org/drawingml/2006/chartDrawing">
    <cdr:from>
      <cdr:x>0.2963</cdr:x>
      <cdr:y>0.34444</cdr:y>
    </cdr:from>
    <cdr:to>
      <cdr:x>0.8963</cdr:x>
      <cdr:y>0.41111</cdr:y>
    </cdr:to>
    <cdr:sp macro="" textlink="">
      <cdr:nvSpPr>
        <cdr:cNvPr id="4" name="TextBox 3"/>
        <cdr:cNvSpPr txBox="1"/>
      </cdr:nvSpPr>
      <cdr:spPr>
        <a:xfrm xmlns:a="http://schemas.openxmlformats.org/drawingml/2006/main">
          <a:off x="1219200" y="1417319"/>
          <a:ext cx="2468880" cy="274320"/>
        </a:xfrm>
        <a:prstGeom xmlns:a="http://schemas.openxmlformats.org/drawingml/2006/main" prst="rect">
          <a:avLst/>
        </a:prstGeom>
        <a:ln xmlns:a="http://schemas.openxmlformats.org/drawingml/2006/main">
          <a:solidFill>
            <a:schemeClr val="tx1"/>
          </a:solidFill>
        </a:ln>
      </cdr:spPr>
      <cdr:txBody>
        <a:bodyPr xmlns:a="http://schemas.openxmlformats.org/drawingml/2006/main" vertOverflow="clip" wrap="square" rtlCol="0"/>
        <a:lstStyle xmlns:a="http://schemas.openxmlformats.org/drawingml/2006/main"/>
        <a:p xmlns:a="http://schemas.openxmlformats.org/drawingml/2006/main">
          <a:pPr algn="ctr"/>
          <a:r>
            <a:rPr lang="en-US" sz="1000" dirty="0" smtClean="0">
              <a:latin typeface="Arial" panose="020B0604020202020204" pitchFamily="34" charset="0"/>
              <a:cs typeface="Arial" panose="020B0604020202020204" pitchFamily="34" charset="0"/>
            </a:rPr>
            <a:t>2010 Achievable Benchmark: 53.5%</a:t>
          </a:r>
          <a:endParaRPr lang="en-US" sz="1000" dirty="0">
            <a:latin typeface="Arial" panose="020B0604020202020204" pitchFamily="34" charset="0"/>
            <a:cs typeface="Arial" panose="020B0604020202020204" pitchFamily="34" charset="0"/>
          </a:endParaRPr>
        </a:p>
      </cdr:txBody>
    </cdr:sp>
  </cdr:relSizeAnchor>
</c:userShapes>
</file>

<file path=ppt/drawings/drawing15.xml><?xml version="1.0" encoding="utf-8"?>
<c:userShapes xmlns:c="http://schemas.openxmlformats.org/drawingml/2006/chart">
  <cdr:relSizeAnchor xmlns:cdr="http://schemas.openxmlformats.org/drawingml/2006/chartDrawing">
    <cdr:from>
      <cdr:x>0.31481</cdr:x>
      <cdr:y>0.24753</cdr:y>
    </cdr:from>
    <cdr:to>
      <cdr:x>0.87037</cdr:x>
      <cdr:y>0.31064</cdr:y>
    </cdr:to>
    <cdr:sp macro="" textlink="">
      <cdr:nvSpPr>
        <cdr:cNvPr id="4" name="TextBox 2"/>
        <cdr:cNvSpPr txBox="1"/>
      </cdr:nvSpPr>
      <cdr:spPr>
        <a:xfrm xmlns:a="http://schemas.openxmlformats.org/drawingml/2006/main">
          <a:off x="1295400" y="995890"/>
          <a:ext cx="2286000" cy="253916"/>
        </a:xfrm>
        <a:prstGeom xmlns:a="http://schemas.openxmlformats.org/drawingml/2006/main" prst="rect">
          <a:avLst/>
        </a:prstGeom>
        <a:noFill xmlns:a="http://schemas.openxmlformats.org/drawingml/2006/main"/>
        <a:ln xmlns:a="http://schemas.openxmlformats.org/drawingml/2006/main">
          <a:solidFill>
            <a:schemeClr val="tx1"/>
          </a:solidFill>
        </a:ln>
      </cdr:spPr>
      <cdr:txBody>
        <a:bodyPr xmlns:a="http://schemas.openxmlformats.org/drawingml/2006/main" wrap="square" rtlCol="0">
          <a:spAutoFit/>
        </a:bodyPr>
        <a:lstStyle xmlns:a="http://schemas.openxmlformats.org/drawingml/2006/main">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xmlns:a="http://schemas.openxmlformats.org/drawingml/2006/main">
          <a:pPr algn="ctr"/>
          <a:r>
            <a:rPr lang="en-US" sz="1000" dirty="0" smtClean="0">
              <a:latin typeface="Arial" panose="020B0604020202020204" pitchFamily="34" charset="0"/>
              <a:cs typeface="Arial" panose="020B0604020202020204" pitchFamily="34" charset="0"/>
            </a:rPr>
            <a:t>2010 Achievable Benchmark: 70.7% </a:t>
          </a:r>
          <a:endParaRPr lang="en-US" sz="1000" dirty="0">
            <a:latin typeface="Arial" panose="020B0604020202020204" pitchFamily="34" charset="0"/>
            <a:cs typeface="Arial" panose="020B0604020202020204" pitchFamily="34" charset="0"/>
          </a:endParaRPr>
        </a:p>
      </cdr:txBody>
    </cdr:sp>
  </cdr:relSizeAnchor>
  <cdr:relSizeAnchor xmlns:cdr="http://schemas.openxmlformats.org/drawingml/2006/chartDrawing">
    <cdr:from>
      <cdr:x>0.18519</cdr:x>
      <cdr:y>0.33838</cdr:y>
    </cdr:from>
    <cdr:to>
      <cdr:x>0.97407</cdr:x>
      <cdr:y>0.33838</cdr:y>
    </cdr:to>
    <cdr:cxnSp macro="">
      <cdr:nvCxnSpPr>
        <cdr:cNvPr id="5" name="Straight Connector 4"/>
        <cdr:cNvCxnSpPr/>
      </cdr:nvCxnSpPr>
      <cdr:spPr>
        <a:xfrm xmlns:a="http://schemas.openxmlformats.org/drawingml/2006/main">
          <a:off x="762000" y="1361440"/>
          <a:ext cx="3246120" cy="0"/>
        </a:xfrm>
        <a:prstGeom xmlns:a="http://schemas.openxmlformats.org/drawingml/2006/main" prst="line">
          <a:avLst/>
        </a:prstGeom>
        <a:ln xmlns:a="http://schemas.openxmlformats.org/drawingml/2006/main" w="19050">
          <a:solidFill>
            <a:srgbClr val="FF0000"/>
          </a:solidFill>
          <a:prstDash val="dash"/>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cxnSp>
  </cdr:relSizeAnchor>
</c:userShapes>
</file>

<file path=ppt/drawings/drawing16.xml><?xml version="1.0" encoding="utf-8"?>
<c:userShapes xmlns:c="http://schemas.openxmlformats.org/drawingml/2006/chart">
  <cdr:relSizeAnchor xmlns:cdr="http://schemas.openxmlformats.org/drawingml/2006/chartDrawing">
    <cdr:from>
      <cdr:x>0.18519</cdr:x>
      <cdr:y>0.73256</cdr:y>
    </cdr:from>
    <cdr:to>
      <cdr:x>0.96296</cdr:x>
      <cdr:y>0.73256</cdr:y>
    </cdr:to>
    <cdr:cxnSp macro="">
      <cdr:nvCxnSpPr>
        <cdr:cNvPr id="2" name="Straight Connector 1"/>
        <cdr:cNvCxnSpPr/>
      </cdr:nvCxnSpPr>
      <cdr:spPr>
        <a:xfrm xmlns:a="http://schemas.openxmlformats.org/drawingml/2006/main">
          <a:off x="762000" y="2880360"/>
          <a:ext cx="3200400" cy="0"/>
        </a:xfrm>
        <a:prstGeom xmlns:a="http://schemas.openxmlformats.org/drawingml/2006/main" prst="line">
          <a:avLst/>
        </a:prstGeom>
        <a:ln xmlns:a="http://schemas.openxmlformats.org/drawingml/2006/main" w="19050">
          <a:solidFill>
            <a:srgbClr val="C00000"/>
          </a:solidFill>
          <a:prstDash val="dash"/>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cxnSp>
  </cdr:relSizeAnchor>
</c:userShapes>
</file>

<file path=ppt/drawings/drawing17.xml><?xml version="1.0" encoding="utf-8"?>
<c:userShapes xmlns:c="http://schemas.openxmlformats.org/drawingml/2006/chart">
  <cdr:relSizeAnchor xmlns:cdr="http://schemas.openxmlformats.org/drawingml/2006/chartDrawing">
    <cdr:from>
      <cdr:x>0.19259</cdr:x>
      <cdr:y>0.73256</cdr:y>
    </cdr:from>
    <cdr:to>
      <cdr:x>0.98148</cdr:x>
      <cdr:y>0.73256</cdr:y>
    </cdr:to>
    <cdr:cxnSp macro="">
      <cdr:nvCxnSpPr>
        <cdr:cNvPr id="2" name="Straight Connector 1"/>
        <cdr:cNvCxnSpPr/>
      </cdr:nvCxnSpPr>
      <cdr:spPr>
        <a:xfrm xmlns:a="http://schemas.openxmlformats.org/drawingml/2006/main">
          <a:off x="792480" y="2880360"/>
          <a:ext cx="3246120" cy="0"/>
        </a:xfrm>
        <a:prstGeom xmlns:a="http://schemas.openxmlformats.org/drawingml/2006/main" prst="line">
          <a:avLst/>
        </a:prstGeom>
        <a:ln xmlns:a="http://schemas.openxmlformats.org/drawingml/2006/main" w="19050">
          <a:solidFill>
            <a:srgbClr val="FF0000"/>
          </a:solidFill>
          <a:prstDash val="dash"/>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cxnSp>
  </cdr:relSizeAnchor>
</c:userShapes>
</file>

<file path=ppt/drawings/drawing18.xml><?xml version="1.0" encoding="utf-8"?>
<c:userShapes xmlns:c="http://schemas.openxmlformats.org/drawingml/2006/chart">
  <cdr:absSizeAnchor xmlns:cdr="http://schemas.openxmlformats.org/drawingml/2006/chartDrawing">
    <cdr:from>
      <cdr:x>0.18519</cdr:x>
      <cdr:y>0.67063</cdr:y>
    </cdr:from>
    <cdr:ext cx="3291840" cy="0"/>
    <cdr:cxnSp macro="">
      <cdr:nvCxnSpPr>
        <cdr:cNvPr id="2" name="Straight Connector 1"/>
        <cdr:cNvCxnSpPr/>
      </cdr:nvCxnSpPr>
      <cdr:spPr>
        <a:xfrm xmlns:a="http://schemas.openxmlformats.org/drawingml/2006/main">
          <a:off x="762000" y="2575560"/>
          <a:ext cx="3291840" cy="0"/>
        </a:xfrm>
        <a:prstGeom xmlns:a="http://schemas.openxmlformats.org/drawingml/2006/main" prst="line">
          <a:avLst/>
        </a:prstGeom>
        <a:ln xmlns:a="http://schemas.openxmlformats.org/drawingml/2006/main" w="19050">
          <a:solidFill>
            <a:srgbClr val="FF0000"/>
          </a:solidFill>
          <a:prstDash val="dash"/>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cxnSp>
  </cdr:absSizeAnchor>
</c:userShapes>
</file>

<file path=ppt/drawings/drawing19.xml><?xml version="1.0" encoding="utf-8"?>
<c:userShapes xmlns:c="http://schemas.openxmlformats.org/drawingml/2006/chart">
  <cdr:relSizeAnchor xmlns:cdr="http://schemas.openxmlformats.org/drawingml/2006/chartDrawing">
    <cdr:from>
      <cdr:x>0.18519</cdr:x>
      <cdr:y>0.67063</cdr:y>
    </cdr:from>
    <cdr:to>
      <cdr:x>0.94444</cdr:x>
      <cdr:y>0.67063</cdr:y>
    </cdr:to>
    <cdr:cxnSp macro="">
      <cdr:nvCxnSpPr>
        <cdr:cNvPr id="2" name="Straight Connector 1"/>
        <cdr:cNvCxnSpPr/>
      </cdr:nvCxnSpPr>
      <cdr:spPr>
        <a:xfrm xmlns:a="http://schemas.openxmlformats.org/drawingml/2006/main">
          <a:off x="762000" y="2575560"/>
          <a:ext cx="3124200" cy="0"/>
        </a:xfrm>
        <a:prstGeom xmlns:a="http://schemas.openxmlformats.org/drawingml/2006/main" prst="line">
          <a:avLst/>
        </a:prstGeom>
        <a:ln xmlns:a="http://schemas.openxmlformats.org/drawingml/2006/main" w="19050">
          <a:solidFill>
            <a:srgbClr val="FF0000"/>
          </a:solidFill>
          <a:prstDash val="dash"/>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cxnSp>
  </cdr:relSizeAnchor>
  <cdr:relSizeAnchor xmlns:cdr="http://schemas.openxmlformats.org/drawingml/2006/chartDrawing">
    <cdr:from>
      <cdr:x>0.35185</cdr:x>
      <cdr:y>0.55159</cdr:y>
    </cdr:from>
    <cdr:to>
      <cdr:x>0.66296</cdr:x>
      <cdr:y>0.65635</cdr:y>
    </cdr:to>
    <cdr:sp macro="" textlink="">
      <cdr:nvSpPr>
        <cdr:cNvPr id="5" name="TextBox 10"/>
        <cdr:cNvSpPr txBox="1"/>
      </cdr:nvSpPr>
      <cdr:spPr>
        <a:xfrm xmlns:a="http://schemas.openxmlformats.org/drawingml/2006/main">
          <a:off x="1447800" y="2118360"/>
          <a:ext cx="1280160" cy="402336"/>
        </a:xfrm>
        <a:prstGeom xmlns:a="http://schemas.openxmlformats.org/drawingml/2006/main" prst="rect">
          <a:avLst/>
        </a:prstGeom>
        <a:noFill xmlns:a="http://schemas.openxmlformats.org/drawingml/2006/main"/>
        <a:ln xmlns:a="http://schemas.openxmlformats.org/drawingml/2006/main">
          <a:solidFill>
            <a:schemeClr val="tx1"/>
          </a:solidFill>
        </a:ln>
      </cdr:spPr>
      <cdr:txBody>
        <a:bodyPr xmlns:a="http://schemas.openxmlformats.org/drawingml/2006/main" wrap="square" rtlCol="0">
          <a:spAutoFit/>
        </a:bodyPr>
        <a:lstStyle xmlns:a="http://schemas.openxmlformats.org/drawingml/2006/main">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xmlns:a="http://schemas.openxmlformats.org/drawingml/2006/main">
          <a:r>
            <a:rPr lang="en-US" sz="1000" dirty="0" smtClean="0">
              <a:latin typeface="Arial" panose="020B0604020202020204" pitchFamily="34" charset="0"/>
              <a:cs typeface="Arial" panose="020B0604020202020204" pitchFamily="34" charset="0"/>
            </a:rPr>
            <a:t>2011 Achievable Benchmark: 7.4 %</a:t>
          </a:r>
          <a:endParaRPr lang="en-US" sz="1000" dirty="0">
            <a:latin typeface="Arial" panose="020B0604020202020204" pitchFamily="34" charset="0"/>
            <a:cs typeface="Arial" panose="020B0604020202020204" pitchFamily="34" charset="0"/>
          </a:endParaRPr>
        </a:p>
      </cdr:txBody>
    </cdr:sp>
  </cdr:relSizeAnchor>
</c:userShapes>
</file>

<file path=ppt/drawings/drawing2.xml><?xml version="1.0" encoding="utf-8"?>
<c:userShapes xmlns:c="http://schemas.openxmlformats.org/drawingml/2006/chart">
  <cdr:relSizeAnchor xmlns:cdr="http://schemas.openxmlformats.org/drawingml/2006/chartDrawing">
    <cdr:from>
      <cdr:x>0.18519</cdr:x>
      <cdr:y>0.375</cdr:y>
    </cdr:from>
    <cdr:to>
      <cdr:x>1</cdr:x>
      <cdr:y>0.375</cdr:y>
    </cdr:to>
    <cdr:cxnSp macro="">
      <cdr:nvCxnSpPr>
        <cdr:cNvPr id="3" name="Straight Connector 2"/>
        <cdr:cNvCxnSpPr/>
      </cdr:nvCxnSpPr>
      <cdr:spPr>
        <a:xfrm xmlns:a="http://schemas.openxmlformats.org/drawingml/2006/main">
          <a:off x="762000" y="1371600"/>
          <a:ext cx="3352800" cy="0"/>
        </a:xfrm>
        <a:prstGeom xmlns:a="http://schemas.openxmlformats.org/drawingml/2006/main" prst="line">
          <a:avLst/>
        </a:prstGeom>
        <a:ln xmlns:a="http://schemas.openxmlformats.org/drawingml/2006/main" w="19050">
          <a:solidFill>
            <a:srgbClr val="FF0000"/>
          </a:solidFill>
          <a:prstDash val="dash"/>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cxnSp>
  </cdr:relSizeAnchor>
</c:userShapes>
</file>

<file path=ppt/drawings/drawing20.xml><?xml version="1.0" encoding="utf-8"?>
<c:userShapes xmlns:c="http://schemas.openxmlformats.org/drawingml/2006/chart">
  <cdr:relSizeAnchor xmlns:cdr="http://schemas.openxmlformats.org/drawingml/2006/chartDrawing">
    <cdr:from>
      <cdr:x>0.16667</cdr:x>
      <cdr:y>0.51389</cdr:y>
    </cdr:from>
    <cdr:to>
      <cdr:x>0.98889</cdr:x>
      <cdr:y>0.51389</cdr:y>
    </cdr:to>
    <cdr:cxnSp macro="">
      <cdr:nvCxnSpPr>
        <cdr:cNvPr id="2" name="Straight Connector 1"/>
        <cdr:cNvCxnSpPr/>
      </cdr:nvCxnSpPr>
      <cdr:spPr>
        <a:xfrm xmlns:a="http://schemas.openxmlformats.org/drawingml/2006/main">
          <a:off x="685800" y="1973580"/>
          <a:ext cx="3383280" cy="0"/>
        </a:xfrm>
        <a:prstGeom xmlns:a="http://schemas.openxmlformats.org/drawingml/2006/main" prst="line">
          <a:avLst/>
        </a:prstGeom>
        <a:ln xmlns:a="http://schemas.openxmlformats.org/drawingml/2006/main" w="25400">
          <a:solidFill>
            <a:srgbClr val="FF0000"/>
          </a:solidFill>
          <a:prstDash val="dash"/>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cxnSp>
  </cdr:relSizeAnchor>
</c:userShapes>
</file>

<file path=ppt/drawings/drawing21.xml><?xml version="1.0" encoding="utf-8"?>
<c:userShapes xmlns:c="http://schemas.openxmlformats.org/drawingml/2006/chart">
  <cdr:relSizeAnchor xmlns:cdr="http://schemas.openxmlformats.org/drawingml/2006/chartDrawing">
    <cdr:from>
      <cdr:x>0.24074</cdr:x>
      <cdr:y>0.31349</cdr:y>
    </cdr:from>
    <cdr:to>
      <cdr:x>0.41852</cdr:x>
      <cdr:y>0.50397</cdr:y>
    </cdr:to>
    <cdr:sp macro="" textlink="">
      <cdr:nvSpPr>
        <cdr:cNvPr id="3" name="TextBox 5"/>
        <cdr:cNvSpPr txBox="1"/>
      </cdr:nvSpPr>
      <cdr:spPr>
        <a:xfrm xmlns:a="http://schemas.openxmlformats.org/drawingml/2006/main">
          <a:off x="990600" y="1203960"/>
          <a:ext cx="731520" cy="731520"/>
        </a:xfrm>
        <a:prstGeom xmlns:a="http://schemas.openxmlformats.org/drawingml/2006/main" prst="rect">
          <a:avLst/>
        </a:prstGeom>
        <a:noFill xmlns:a="http://schemas.openxmlformats.org/drawingml/2006/main"/>
        <a:ln xmlns:a="http://schemas.openxmlformats.org/drawingml/2006/main">
          <a:solidFill>
            <a:schemeClr val="tx1"/>
          </a:solidFill>
        </a:ln>
      </cdr:spPr>
      <cdr:txBody>
        <a:bodyPr xmlns:a="http://schemas.openxmlformats.org/drawingml/2006/main" wrap="square" lIns="27432" rIns="18288" rtlCol="0">
          <a:spAutoFit/>
        </a:bodyPr>
        <a:lstStyle xmlns:a="http://schemas.openxmlformats.org/drawingml/2006/main">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xmlns:a="http://schemas.openxmlformats.org/drawingml/2006/main">
          <a:r>
            <a:rPr lang="en-US" sz="1000" dirty="0" smtClean="0">
              <a:latin typeface="Arial" panose="020B0604020202020204" pitchFamily="34" charset="0"/>
              <a:cs typeface="Arial" panose="020B0604020202020204" pitchFamily="34" charset="0"/>
            </a:rPr>
            <a:t>2011 Achievable Benchmark:3.7%</a:t>
          </a:r>
          <a:endParaRPr lang="en-US" sz="1000" dirty="0">
            <a:latin typeface="Arial" panose="020B0604020202020204" pitchFamily="34" charset="0"/>
            <a:cs typeface="Arial" panose="020B0604020202020204" pitchFamily="34" charset="0"/>
          </a:endParaRPr>
        </a:p>
      </cdr:txBody>
    </cdr:sp>
  </cdr:relSizeAnchor>
</c:userShapes>
</file>

<file path=ppt/drawings/drawing22.xml><?xml version="1.0" encoding="utf-8"?>
<c:userShapes xmlns:c="http://schemas.openxmlformats.org/drawingml/2006/chart">
  <cdr:relSizeAnchor xmlns:cdr="http://schemas.openxmlformats.org/drawingml/2006/chartDrawing">
    <cdr:from>
      <cdr:x>0.18519</cdr:x>
      <cdr:y>0.57609</cdr:y>
    </cdr:from>
    <cdr:to>
      <cdr:x>0.96296</cdr:x>
      <cdr:y>0.57609</cdr:y>
    </cdr:to>
    <cdr:cxnSp macro="">
      <cdr:nvCxnSpPr>
        <cdr:cNvPr id="3" name="Straight Connector 2"/>
        <cdr:cNvCxnSpPr/>
      </cdr:nvCxnSpPr>
      <cdr:spPr>
        <a:xfrm xmlns:a="http://schemas.openxmlformats.org/drawingml/2006/main">
          <a:off x="762000" y="2423160"/>
          <a:ext cx="3200400" cy="0"/>
        </a:xfrm>
        <a:prstGeom xmlns:a="http://schemas.openxmlformats.org/drawingml/2006/main" prst="line">
          <a:avLst/>
        </a:prstGeom>
        <a:ln xmlns:a="http://schemas.openxmlformats.org/drawingml/2006/main" w="19050">
          <a:solidFill>
            <a:srgbClr val="FF0000"/>
          </a:solidFill>
          <a:prstDash val="dash"/>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cxnSp>
  </cdr:relSizeAnchor>
  <cdr:relSizeAnchor xmlns:cdr="http://schemas.openxmlformats.org/drawingml/2006/chartDrawing">
    <cdr:from>
      <cdr:x>0.25926</cdr:x>
      <cdr:y>0.59291</cdr:y>
    </cdr:from>
    <cdr:to>
      <cdr:x>0.91964</cdr:x>
      <cdr:y>0.64342</cdr:y>
    </cdr:to>
    <cdr:sp macro="" textlink="">
      <cdr:nvSpPr>
        <cdr:cNvPr id="4" name="TextBox 3"/>
        <cdr:cNvSpPr txBox="1"/>
      </cdr:nvSpPr>
      <cdr:spPr>
        <a:xfrm xmlns:a="http://schemas.openxmlformats.org/drawingml/2006/main">
          <a:off x="1066800" y="2493908"/>
          <a:ext cx="2717331" cy="212457"/>
        </a:xfrm>
        <a:prstGeom xmlns:a="http://schemas.openxmlformats.org/drawingml/2006/main" prst="rect">
          <a:avLst/>
        </a:prstGeom>
        <a:ln xmlns:a="http://schemas.openxmlformats.org/drawingml/2006/main">
          <a:solidFill>
            <a:schemeClr val="tx1"/>
          </a:solidFill>
        </a:ln>
      </cdr:spPr>
      <cdr:txBody>
        <a:bodyPr xmlns:a="http://schemas.openxmlformats.org/drawingml/2006/main" vertOverflow="clip" wrap="square" rtlCol="0"/>
        <a:lstStyle xmlns:a="http://schemas.openxmlformats.org/drawingml/2006/main"/>
        <a:p xmlns:a="http://schemas.openxmlformats.org/drawingml/2006/main">
          <a:pPr algn="ctr"/>
          <a:r>
            <a:rPr lang="en-US" sz="1000" dirty="0" smtClean="0">
              <a:latin typeface="Arial" panose="020B0604020202020204" pitchFamily="34" charset="0"/>
              <a:cs typeface="Arial" panose="020B0604020202020204" pitchFamily="34" charset="0"/>
            </a:rPr>
            <a:t>2010 Achievable Benchmark: 17.7% </a:t>
          </a:r>
          <a:endParaRPr lang="en-US" sz="1000" dirty="0">
            <a:latin typeface="Arial" panose="020B0604020202020204" pitchFamily="34" charset="0"/>
            <a:cs typeface="Arial" panose="020B0604020202020204" pitchFamily="34" charset="0"/>
          </a:endParaRPr>
        </a:p>
      </cdr:txBody>
    </cdr:sp>
  </cdr:relSizeAnchor>
</c:userShapes>
</file>

<file path=ppt/drawings/drawing23.xml><?xml version="1.0" encoding="utf-8"?>
<c:userShapes xmlns:c="http://schemas.openxmlformats.org/drawingml/2006/chart">
  <cdr:relSizeAnchor xmlns:cdr="http://schemas.openxmlformats.org/drawingml/2006/chartDrawing">
    <cdr:from>
      <cdr:x>0.09259</cdr:x>
      <cdr:y>0.57143</cdr:y>
    </cdr:from>
    <cdr:to>
      <cdr:x>0.99259</cdr:x>
      <cdr:y>0.57143</cdr:y>
    </cdr:to>
    <cdr:cxnSp macro="">
      <cdr:nvCxnSpPr>
        <cdr:cNvPr id="5" name="Straight Connector 4"/>
        <cdr:cNvCxnSpPr/>
      </cdr:nvCxnSpPr>
      <cdr:spPr>
        <a:xfrm xmlns:a="http://schemas.openxmlformats.org/drawingml/2006/main">
          <a:off x="761978" y="2142314"/>
          <a:ext cx="7406640" cy="0"/>
        </a:xfrm>
        <a:prstGeom xmlns:a="http://schemas.openxmlformats.org/drawingml/2006/main" prst="line">
          <a:avLst/>
        </a:prstGeom>
        <a:ln xmlns:a="http://schemas.openxmlformats.org/drawingml/2006/main" w="19050">
          <a:solidFill>
            <a:srgbClr val="FF0000"/>
          </a:solidFill>
          <a:prstDash val="dash"/>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cxnSp>
  </cdr:relSizeAnchor>
</c:userShapes>
</file>

<file path=ppt/drawings/drawing3.xml><?xml version="1.0" encoding="utf-8"?>
<c:userShapes xmlns:c="http://schemas.openxmlformats.org/drawingml/2006/chart">
  <cdr:relSizeAnchor xmlns:cdr="http://schemas.openxmlformats.org/drawingml/2006/chartDrawing">
    <cdr:from>
      <cdr:x>0.18519</cdr:x>
      <cdr:y>0.375</cdr:y>
    </cdr:from>
    <cdr:to>
      <cdr:x>1</cdr:x>
      <cdr:y>0.375</cdr:y>
    </cdr:to>
    <cdr:cxnSp macro="">
      <cdr:nvCxnSpPr>
        <cdr:cNvPr id="2" name="Straight Connector 1"/>
        <cdr:cNvCxnSpPr/>
      </cdr:nvCxnSpPr>
      <cdr:spPr>
        <a:xfrm xmlns:a="http://schemas.openxmlformats.org/drawingml/2006/main">
          <a:off x="762000" y="1371600"/>
          <a:ext cx="3352800" cy="0"/>
        </a:xfrm>
        <a:prstGeom xmlns:a="http://schemas.openxmlformats.org/drawingml/2006/main" prst="line">
          <a:avLst/>
        </a:prstGeom>
        <a:ln xmlns:a="http://schemas.openxmlformats.org/drawingml/2006/main" w="19050">
          <a:solidFill>
            <a:srgbClr val="FF0000"/>
          </a:solidFill>
          <a:prstDash val="dash"/>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cxnSp>
  </cdr:relSizeAnchor>
  <cdr:relSizeAnchor xmlns:cdr="http://schemas.openxmlformats.org/drawingml/2006/chartDrawing">
    <cdr:from>
      <cdr:x>0.22222</cdr:x>
      <cdr:y>0.2542</cdr:y>
    </cdr:from>
    <cdr:to>
      <cdr:x>0.75556</cdr:x>
      <cdr:y>0.32152</cdr:y>
    </cdr:to>
    <cdr:sp macro="" textlink="">
      <cdr:nvSpPr>
        <cdr:cNvPr id="3" name="TextBox 8"/>
        <cdr:cNvSpPr txBox="1"/>
      </cdr:nvSpPr>
      <cdr:spPr>
        <a:xfrm xmlns:a="http://schemas.openxmlformats.org/drawingml/2006/main">
          <a:off x="914400" y="929760"/>
          <a:ext cx="2194560" cy="246221"/>
        </a:xfrm>
        <a:prstGeom xmlns:a="http://schemas.openxmlformats.org/drawingml/2006/main" prst="rect">
          <a:avLst/>
        </a:prstGeom>
        <a:noFill xmlns:a="http://schemas.openxmlformats.org/drawingml/2006/main"/>
        <a:ln xmlns:a="http://schemas.openxmlformats.org/drawingml/2006/main">
          <a:solidFill>
            <a:schemeClr val="tx1"/>
          </a:solidFill>
        </a:ln>
      </cdr:spPr>
      <cdr:txBody>
        <a:bodyPr xmlns:a="http://schemas.openxmlformats.org/drawingml/2006/main" wrap="square" rtlCol="0">
          <a:spAutoFit/>
        </a:bodyPr>
        <a:lstStyle xmlns:a="http://schemas.openxmlformats.org/drawingml/2006/main">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xmlns:a="http://schemas.openxmlformats.org/drawingml/2006/main">
          <a:r>
            <a:rPr lang="en-US" sz="1000" dirty="0" smtClean="0">
              <a:latin typeface="Arial" panose="020B0604020202020204" pitchFamily="34" charset="0"/>
              <a:cs typeface="Arial" panose="020B0604020202020204" pitchFamily="34" charset="0"/>
            </a:rPr>
            <a:t>2012 Achievable Benchmark: 72%</a:t>
          </a:r>
          <a:endParaRPr lang="en-US" sz="1000" dirty="0">
            <a:latin typeface="Arial" panose="020B0604020202020204" pitchFamily="34" charset="0"/>
            <a:cs typeface="Arial" panose="020B0604020202020204" pitchFamily="34" charset="0"/>
          </a:endParaRPr>
        </a:p>
      </cdr:txBody>
    </cdr:sp>
  </cdr:relSizeAnchor>
</c:userShapes>
</file>

<file path=ppt/drawings/drawing4.xml><?xml version="1.0" encoding="utf-8"?>
<c:userShapes xmlns:c="http://schemas.openxmlformats.org/drawingml/2006/chart">
  <cdr:relSizeAnchor xmlns:cdr="http://schemas.openxmlformats.org/drawingml/2006/chartDrawing">
    <cdr:from>
      <cdr:x>0.18519</cdr:x>
      <cdr:y>0.59418</cdr:y>
    </cdr:from>
    <cdr:to>
      <cdr:x>0.97407</cdr:x>
      <cdr:y>0.59418</cdr:y>
    </cdr:to>
    <cdr:cxnSp macro="">
      <cdr:nvCxnSpPr>
        <cdr:cNvPr id="2" name="Straight Connector 1"/>
        <cdr:cNvCxnSpPr/>
      </cdr:nvCxnSpPr>
      <cdr:spPr>
        <a:xfrm xmlns:a="http://schemas.openxmlformats.org/drawingml/2006/main">
          <a:off x="762000" y="2444935"/>
          <a:ext cx="3246083" cy="0"/>
        </a:xfrm>
        <a:prstGeom xmlns:a="http://schemas.openxmlformats.org/drawingml/2006/main" prst="line">
          <a:avLst/>
        </a:prstGeom>
        <a:ln xmlns:a="http://schemas.openxmlformats.org/drawingml/2006/main" w="19050">
          <a:solidFill>
            <a:srgbClr val="FF0000"/>
          </a:solidFill>
          <a:prstDash val="dash"/>
        </a:ln>
        <a:effectLst xmlns:a="http://schemas.openxmlformats.org/drawingml/2006/main"/>
      </cdr:spPr>
      <cdr:style>
        <a:lnRef xmlns:a="http://schemas.openxmlformats.org/drawingml/2006/main" idx="2">
          <a:schemeClr val="accent2"/>
        </a:lnRef>
        <a:fillRef xmlns:a="http://schemas.openxmlformats.org/drawingml/2006/main" idx="0">
          <a:schemeClr val="accent2"/>
        </a:fillRef>
        <a:effectRef xmlns:a="http://schemas.openxmlformats.org/drawingml/2006/main" idx="1">
          <a:schemeClr val="accent2"/>
        </a:effectRef>
        <a:fontRef xmlns:a="http://schemas.openxmlformats.org/drawingml/2006/main" idx="minor">
          <a:schemeClr val="tx1"/>
        </a:fontRef>
      </cdr:style>
    </cdr:cxnSp>
  </cdr:relSizeAnchor>
  <cdr:relSizeAnchor xmlns:cdr="http://schemas.openxmlformats.org/drawingml/2006/chartDrawing">
    <cdr:from>
      <cdr:x>0.18519</cdr:x>
      <cdr:y>0.60001</cdr:y>
    </cdr:from>
    <cdr:to>
      <cdr:x>0.73289</cdr:x>
      <cdr:y>0.65556</cdr:y>
    </cdr:to>
    <cdr:sp macro="" textlink="">
      <cdr:nvSpPr>
        <cdr:cNvPr id="3" name="TextBox 1"/>
        <cdr:cNvSpPr txBox="1"/>
      </cdr:nvSpPr>
      <cdr:spPr>
        <a:xfrm xmlns:a="http://schemas.openxmlformats.org/drawingml/2006/main">
          <a:off x="762000" y="2468902"/>
          <a:ext cx="2253676" cy="228577"/>
        </a:xfrm>
        <a:prstGeom xmlns:a="http://schemas.openxmlformats.org/drawingml/2006/main" prst="rect">
          <a:avLst/>
        </a:prstGeom>
        <a:ln xmlns:a="http://schemas.openxmlformats.org/drawingml/2006/main">
          <a:solidFill>
            <a:schemeClr val="tx1"/>
          </a:solidFill>
        </a:ln>
      </cdr:spPr>
      <cdr:txBody>
        <a:bodyPr xmlns:a="http://schemas.openxmlformats.org/drawingml/2006/main" wrap="none" rtlCol="0"/>
        <a:lstStyle xmlns:a="http://schemas.openxmlformats.org/drawingml/2006/main">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xmlns:a="http://schemas.openxmlformats.org/drawingml/2006/main">
          <a:r>
            <a:rPr lang="en-US" sz="1000" dirty="0" smtClean="0">
              <a:latin typeface="Arial" panose="020B0604020202020204" pitchFamily="34" charset="0"/>
              <a:cs typeface="Arial" panose="020B0604020202020204" pitchFamily="34" charset="0"/>
            </a:rPr>
            <a:t>2008 Achievable Benchmark: 7.4</a:t>
          </a:r>
          <a:endParaRPr lang="en-US" sz="1000" dirty="0">
            <a:latin typeface="Arial" panose="020B0604020202020204" pitchFamily="34" charset="0"/>
            <a:cs typeface="Arial" panose="020B0604020202020204" pitchFamily="34" charset="0"/>
          </a:endParaRPr>
        </a:p>
      </cdr:txBody>
    </cdr:sp>
  </cdr:relSizeAnchor>
</c:userShapes>
</file>

<file path=ppt/drawings/drawing5.xml><?xml version="1.0" encoding="utf-8"?>
<c:userShapes xmlns:c="http://schemas.openxmlformats.org/drawingml/2006/chart">
  <cdr:relSizeAnchor xmlns:cdr="http://schemas.openxmlformats.org/drawingml/2006/chartDrawing">
    <cdr:from>
      <cdr:x>0.22222</cdr:x>
      <cdr:y>0.32246</cdr:y>
    </cdr:from>
    <cdr:to>
      <cdr:x>0.78026</cdr:x>
      <cdr:y>0.37054</cdr:y>
    </cdr:to>
    <cdr:sp macro="" textlink="">
      <cdr:nvSpPr>
        <cdr:cNvPr id="2" name="TextBox 1"/>
        <cdr:cNvSpPr txBox="1"/>
      </cdr:nvSpPr>
      <cdr:spPr>
        <a:xfrm xmlns:a="http://schemas.openxmlformats.org/drawingml/2006/main">
          <a:off x="914400" y="1356360"/>
          <a:ext cx="2296223" cy="202236"/>
        </a:xfrm>
        <a:prstGeom xmlns:a="http://schemas.openxmlformats.org/drawingml/2006/main" prst="rect">
          <a:avLst/>
        </a:prstGeom>
        <a:ln xmlns:a="http://schemas.openxmlformats.org/drawingml/2006/main">
          <a:solidFill>
            <a:schemeClr val="tx1"/>
          </a:solidFill>
        </a:ln>
      </cdr:spPr>
      <cdr:txBody>
        <a:bodyPr xmlns:a="http://schemas.openxmlformats.org/drawingml/2006/main" vertOverflow="clip" wrap="none" rtlCol="0"/>
        <a:lstStyle xmlns:a="http://schemas.openxmlformats.org/drawingml/2006/main"/>
        <a:p xmlns:a="http://schemas.openxmlformats.org/drawingml/2006/main">
          <a:r>
            <a:rPr lang="en-US" sz="1000" dirty="0" smtClean="0">
              <a:latin typeface="Arial" panose="020B0604020202020204" pitchFamily="34" charset="0"/>
              <a:cs typeface="Arial" panose="020B0604020202020204" pitchFamily="34" charset="0"/>
            </a:rPr>
            <a:t>2008 Achievable Benchmark: 67%</a:t>
          </a:r>
          <a:endParaRPr lang="en-US" sz="1000" dirty="0">
            <a:latin typeface="Arial" panose="020B0604020202020204" pitchFamily="34" charset="0"/>
            <a:cs typeface="Arial" panose="020B0604020202020204" pitchFamily="34" charset="0"/>
          </a:endParaRPr>
        </a:p>
      </cdr:txBody>
    </cdr:sp>
  </cdr:relSizeAnchor>
</c:userShapes>
</file>

<file path=ppt/drawings/drawing6.xml><?xml version="1.0" encoding="utf-8"?>
<c:userShapes xmlns:c="http://schemas.openxmlformats.org/drawingml/2006/chart">
  <cdr:relSizeAnchor xmlns:cdr="http://schemas.openxmlformats.org/drawingml/2006/chartDrawing">
    <cdr:from>
      <cdr:x>0.18519</cdr:x>
      <cdr:y>0.40217</cdr:y>
    </cdr:from>
    <cdr:to>
      <cdr:x>0.98148</cdr:x>
      <cdr:y>0.40217</cdr:y>
    </cdr:to>
    <cdr:cxnSp macro="">
      <cdr:nvCxnSpPr>
        <cdr:cNvPr id="2" name="Straight Connector 1"/>
        <cdr:cNvCxnSpPr/>
      </cdr:nvCxnSpPr>
      <cdr:spPr>
        <a:xfrm xmlns:a="http://schemas.openxmlformats.org/drawingml/2006/main">
          <a:off x="762000" y="1691640"/>
          <a:ext cx="3276600" cy="0"/>
        </a:xfrm>
        <a:prstGeom xmlns:a="http://schemas.openxmlformats.org/drawingml/2006/main" prst="line">
          <a:avLst/>
        </a:prstGeom>
        <a:ln xmlns:a="http://schemas.openxmlformats.org/drawingml/2006/main" w="19050">
          <a:solidFill>
            <a:srgbClr val="FF0000"/>
          </a:solidFill>
          <a:prstDash val="dash"/>
        </a:ln>
        <a:effectLst xmlns:a="http://schemas.openxmlformats.org/drawingml/2006/main"/>
      </cdr:spPr>
      <cdr:style>
        <a:lnRef xmlns:a="http://schemas.openxmlformats.org/drawingml/2006/main" idx="2">
          <a:schemeClr val="accent2"/>
        </a:lnRef>
        <a:fillRef xmlns:a="http://schemas.openxmlformats.org/drawingml/2006/main" idx="0">
          <a:schemeClr val="accent2"/>
        </a:fillRef>
        <a:effectRef xmlns:a="http://schemas.openxmlformats.org/drawingml/2006/main" idx="1">
          <a:schemeClr val="accent2"/>
        </a:effectRef>
        <a:fontRef xmlns:a="http://schemas.openxmlformats.org/drawingml/2006/main" idx="minor">
          <a:schemeClr val="tx1"/>
        </a:fontRef>
      </cdr:style>
    </cdr:cxnSp>
  </cdr:relSizeAnchor>
  <cdr:relSizeAnchor xmlns:cdr="http://schemas.openxmlformats.org/drawingml/2006/chartDrawing">
    <cdr:from>
      <cdr:x>0.22222</cdr:x>
      <cdr:y>0.32246</cdr:y>
    </cdr:from>
    <cdr:to>
      <cdr:x>0.78026</cdr:x>
      <cdr:y>0.37054</cdr:y>
    </cdr:to>
    <cdr:sp macro="" textlink="">
      <cdr:nvSpPr>
        <cdr:cNvPr id="3" name="TextBox 1"/>
        <cdr:cNvSpPr txBox="1"/>
      </cdr:nvSpPr>
      <cdr:spPr>
        <a:xfrm xmlns:a="http://schemas.openxmlformats.org/drawingml/2006/main">
          <a:off x="914400" y="1356360"/>
          <a:ext cx="2296223" cy="202236"/>
        </a:xfrm>
        <a:prstGeom xmlns:a="http://schemas.openxmlformats.org/drawingml/2006/main" prst="rect">
          <a:avLst/>
        </a:prstGeom>
        <a:ln xmlns:a="http://schemas.openxmlformats.org/drawingml/2006/main">
          <a:solidFill>
            <a:schemeClr val="tx1"/>
          </a:solidFill>
        </a:ln>
      </cdr:spPr>
      <cdr:txBody>
        <a:bodyPr xmlns:a="http://schemas.openxmlformats.org/drawingml/2006/main" wrap="non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en-US" sz="1000" dirty="0" smtClean="0">
              <a:latin typeface="Arial" panose="020B0604020202020204" pitchFamily="34" charset="0"/>
              <a:cs typeface="Arial" panose="020B0604020202020204" pitchFamily="34" charset="0"/>
            </a:rPr>
            <a:t>2008 Achievable Benchmark: 67%</a:t>
          </a:r>
          <a:endParaRPr lang="en-US" sz="1000" dirty="0">
            <a:latin typeface="Arial" panose="020B0604020202020204" pitchFamily="34" charset="0"/>
            <a:cs typeface="Arial" panose="020B0604020202020204" pitchFamily="34" charset="0"/>
          </a:endParaRPr>
        </a:p>
      </cdr:txBody>
    </cdr:sp>
  </cdr:relSizeAnchor>
</c:userShapes>
</file>

<file path=ppt/drawings/drawing7.xml><?xml version="1.0" encoding="utf-8"?>
<c:userShapes xmlns:c="http://schemas.openxmlformats.org/drawingml/2006/chart">
  <cdr:relSizeAnchor xmlns:cdr="http://schemas.openxmlformats.org/drawingml/2006/chartDrawing">
    <cdr:from>
      <cdr:x>0.10185</cdr:x>
      <cdr:y>0.14815</cdr:y>
    </cdr:from>
    <cdr:to>
      <cdr:x>0.99074</cdr:x>
      <cdr:y>0.15056</cdr:y>
    </cdr:to>
    <cdr:cxnSp macro="">
      <cdr:nvCxnSpPr>
        <cdr:cNvPr id="2" name="Straight Connector 1"/>
        <cdr:cNvCxnSpPr/>
      </cdr:nvCxnSpPr>
      <cdr:spPr>
        <a:xfrm xmlns:a="http://schemas.openxmlformats.org/drawingml/2006/main" flipV="1">
          <a:off x="838185" y="609608"/>
          <a:ext cx="7315209" cy="9916"/>
        </a:xfrm>
        <a:prstGeom xmlns:a="http://schemas.openxmlformats.org/drawingml/2006/main" prst="line">
          <a:avLst/>
        </a:prstGeom>
        <a:ln xmlns:a="http://schemas.openxmlformats.org/drawingml/2006/main" w="19050">
          <a:solidFill>
            <a:srgbClr val="FF0000"/>
          </a:solidFill>
          <a:prstDash val="dash"/>
        </a:ln>
        <a:effectLst xmlns:a="http://schemas.openxmlformats.org/drawingml/2006/main"/>
      </cdr:spPr>
      <cdr:style>
        <a:lnRef xmlns:a="http://schemas.openxmlformats.org/drawingml/2006/main" idx="2">
          <a:schemeClr val="accent2"/>
        </a:lnRef>
        <a:fillRef xmlns:a="http://schemas.openxmlformats.org/drawingml/2006/main" idx="0">
          <a:schemeClr val="accent2"/>
        </a:fillRef>
        <a:effectRef xmlns:a="http://schemas.openxmlformats.org/drawingml/2006/main" idx="1">
          <a:schemeClr val="accent2"/>
        </a:effectRef>
        <a:fontRef xmlns:a="http://schemas.openxmlformats.org/drawingml/2006/main" idx="minor">
          <a:schemeClr val="tx1"/>
        </a:fontRef>
      </cdr:style>
    </cdr:cxnSp>
  </cdr:relSizeAnchor>
</c:userShapes>
</file>

<file path=ppt/drawings/drawing8.xml><?xml version="1.0" encoding="utf-8"?>
<c:userShapes xmlns:c="http://schemas.openxmlformats.org/drawingml/2006/chart">
  <cdr:relSizeAnchor xmlns:cdr="http://schemas.openxmlformats.org/drawingml/2006/chartDrawing">
    <cdr:from>
      <cdr:x>0.09259</cdr:x>
      <cdr:y>0.14773</cdr:y>
    </cdr:from>
    <cdr:to>
      <cdr:x>0.98333</cdr:x>
      <cdr:y>0.14773</cdr:y>
    </cdr:to>
    <cdr:cxnSp macro="">
      <cdr:nvCxnSpPr>
        <cdr:cNvPr id="2" name="Straight Connector 1"/>
        <cdr:cNvCxnSpPr/>
      </cdr:nvCxnSpPr>
      <cdr:spPr>
        <a:xfrm xmlns:a="http://schemas.openxmlformats.org/drawingml/2006/main">
          <a:off x="762000" y="594360"/>
          <a:ext cx="7330440" cy="0"/>
        </a:xfrm>
        <a:prstGeom xmlns:a="http://schemas.openxmlformats.org/drawingml/2006/main" prst="line">
          <a:avLst/>
        </a:prstGeom>
        <a:ln xmlns:a="http://schemas.openxmlformats.org/drawingml/2006/main" w="19050">
          <a:solidFill>
            <a:srgbClr val="FF0000"/>
          </a:solidFill>
          <a:prstDash val="dash"/>
        </a:ln>
        <a:effectLst xmlns:a="http://schemas.openxmlformats.org/drawingml/2006/main"/>
      </cdr:spPr>
      <cdr:style>
        <a:lnRef xmlns:a="http://schemas.openxmlformats.org/drawingml/2006/main" idx="2">
          <a:schemeClr val="accent2"/>
        </a:lnRef>
        <a:fillRef xmlns:a="http://schemas.openxmlformats.org/drawingml/2006/main" idx="0">
          <a:schemeClr val="accent2"/>
        </a:fillRef>
        <a:effectRef xmlns:a="http://schemas.openxmlformats.org/drawingml/2006/main" idx="1">
          <a:schemeClr val="accent2"/>
        </a:effectRef>
        <a:fontRef xmlns:a="http://schemas.openxmlformats.org/drawingml/2006/main" idx="minor">
          <a:schemeClr val="tx1"/>
        </a:fontRef>
      </cdr:style>
    </cdr:cxnSp>
  </cdr:relSizeAnchor>
</c:userShapes>
</file>

<file path=ppt/drawings/drawing9.xml><?xml version="1.0" encoding="utf-8"?>
<c:userShapes xmlns:c="http://schemas.openxmlformats.org/drawingml/2006/chart">
  <cdr:relSizeAnchor xmlns:cdr="http://schemas.openxmlformats.org/drawingml/2006/chartDrawing">
    <cdr:from>
      <cdr:x>0.09259</cdr:x>
      <cdr:y>0.12879</cdr:y>
    </cdr:from>
    <cdr:to>
      <cdr:x>0.98148</cdr:x>
      <cdr:y>0.12879</cdr:y>
    </cdr:to>
    <cdr:cxnSp macro="">
      <cdr:nvCxnSpPr>
        <cdr:cNvPr id="2" name="Straight Connector 1"/>
        <cdr:cNvCxnSpPr/>
      </cdr:nvCxnSpPr>
      <cdr:spPr>
        <a:xfrm xmlns:a="http://schemas.openxmlformats.org/drawingml/2006/main">
          <a:off x="762000" y="518160"/>
          <a:ext cx="7315200" cy="0"/>
        </a:xfrm>
        <a:prstGeom xmlns:a="http://schemas.openxmlformats.org/drawingml/2006/main" prst="line">
          <a:avLst/>
        </a:prstGeom>
        <a:ln xmlns:a="http://schemas.openxmlformats.org/drawingml/2006/main" w="19050">
          <a:solidFill>
            <a:srgbClr val="FF0000"/>
          </a:solidFill>
          <a:prstDash val="dash"/>
        </a:ln>
        <a:effectLst xmlns:a="http://schemas.openxmlformats.org/drawingml/2006/main"/>
      </cdr:spPr>
      <cdr:style>
        <a:lnRef xmlns:a="http://schemas.openxmlformats.org/drawingml/2006/main" idx="2">
          <a:schemeClr val="accent2"/>
        </a:lnRef>
        <a:fillRef xmlns:a="http://schemas.openxmlformats.org/drawingml/2006/main" idx="0">
          <a:schemeClr val="accent2"/>
        </a:fillRef>
        <a:effectRef xmlns:a="http://schemas.openxmlformats.org/drawingml/2006/main" idx="1">
          <a:schemeClr val="accent2"/>
        </a:effectRef>
        <a:fontRef xmlns:a="http://schemas.openxmlformats.org/drawingml/2006/main" idx="minor">
          <a:schemeClr val="tx1"/>
        </a:fontRef>
      </cdr:style>
    </cdr:cxnSp>
  </cdr:relSizeAnchor>
</c:userShape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sz="quarter" idx="1"/>
          </p:nvPr>
        </p:nvSpPr>
        <p:spPr>
          <a:xfrm>
            <a:off x="3970938" y="0"/>
            <a:ext cx="3037840" cy="464820"/>
          </a:xfrm>
          <a:prstGeom prst="rect">
            <a:avLst/>
          </a:prstGeom>
        </p:spPr>
        <p:txBody>
          <a:bodyPr vert="horz" lIns="93177" tIns="46589" rIns="93177" bIns="46589" rtlCol="0"/>
          <a:lstStyle>
            <a:lvl1pPr algn="r">
              <a:defRPr sz="1200"/>
            </a:lvl1pPr>
          </a:lstStyle>
          <a:p>
            <a:fld id="{B0E40ABE-DCA6-4B7A-B1BC-961182C98C1E}" type="datetimeFigureOut">
              <a:rPr lang="en-US" smtClean="0"/>
              <a:pPr/>
              <a:t>7/31/2015</a:t>
            </a:fld>
            <a:endParaRPr lang="en-US"/>
          </a:p>
        </p:txBody>
      </p:sp>
      <p:sp>
        <p:nvSpPr>
          <p:cNvPr id="4" name="Footer Placeholder 3"/>
          <p:cNvSpPr>
            <a:spLocks noGrp="1"/>
          </p:cNvSpPr>
          <p:nvPr>
            <p:ph type="ftr" sz="quarter" idx="2"/>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5" name="Slide Number Placeholder 4"/>
          <p:cNvSpPr>
            <a:spLocks noGrp="1"/>
          </p:cNvSpPr>
          <p:nvPr>
            <p:ph type="sldNum" sz="quarter" idx="3"/>
          </p:nvPr>
        </p:nvSpPr>
        <p:spPr>
          <a:xfrm>
            <a:off x="3970938" y="8829967"/>
            <a:ext cx="3037840" cy="464820"/>
          </a:xfrm>
          <a:prstGeom prst="rect">
            <a:avLst/>
          </a:prstGeom>
        </p:spPr>
        <p:txBody>
          <a:bodyPr vert="horz" lIns="93177" tIns="46589" rIns="93177" bIns="46589" rtlCol="0" anchor="b"/>
          <a:lstStyle>
            <a:lvl1pPr algn="r">
              <a:defRPr sz="1200"/>
            </a:lvl1pPr>
          </a:lstStyle>
          <a:p>
            <a:fld id="{A63DE9D1-BBA0-4F2C-9FA0-7B37DDC69B66}" type="slidenum">
              <a:rPr lang="en-US" smtClean="0"/>
              <a:pPr/>
              <a:t>‹#›</a:t>
            </a:fld>
            <a:endParaRPr lang="en-US"/>
          </a:p>
        </p:txBody>
      </p:sp>
    </p:spTree>
    <p:extLst>
      <p:ext uri="{BB962C8B-B14F-4D97-AF65-F5344CB8AC3E}">
        <p14:creationId xmlns:p14="http://schemas.microsoft.com/office/powerpoint/2010/main" val="223676408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A1829A28-233F-427B-8129-2365D32DCE31}" type="datetimeFigureOut">
              <a:rPr lang="en-US" smtClean="0"/>
              <a:t>7/31/2015</a:t>
            </a:fld>
            <a:endParaRPr lang="en-US"/>
          </a:p>
        </p:txBody>
      </p:sp>
      <p:sp>
        <p:nvSpPr>
          <p:cNvPr id="4" name="Slide Image Placeholder 3"/>
          <p:cNvSpPr>
            <a:spLocks noGrp="1" noRot="1" noChangeAspect="1"/>
          </p:cNvSpPr>
          <p:nvPr>
            <p:ph type="sldImg" idx="2"/>
          </p:nvPr>
        </p:nvSpPr>
        <p:spPr>
          <a:xfrm>
            <a:off x="484632" y="696913"/>
            <a:ext cx="6047232" cy="4535424"/>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5257800"/>
            <a:ext cx="5608320" cy="3341370"/>
          </a:xfrm>
          <a:prstGeom prst="rect">
            <a:avLst/>
          </a:prstGeom>
        </p:spPr>
        <p:txBody>
          <a:bodyPr vert="horz" lIns="93177" tIns="46589" rIns="93177" bIns="46589"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E70E7EC0-D47B-461F-A069-1AF30F543FB1}" type="slidenum">
              <a:rPr lang="en-US" smtClean="0"/>
              <a:t>‹#›</a:t>
            </a:fld>
            <a:endParaRPr lang="en-US"/>
          </a:p>
        </p:txBody>
      </p:sp>
    </p:spTree>
    <p:extLst>
      <p:ext uri="{BB962C8B-B14F-4D97-AF65-F5344CB8AC3E}">
        <p14:creationId xmlns:p14="http://schemas.microsoft.com/office/powerpoint/2010/main" val="51039624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00.xml.rels><?xml version="1.0" encoding="UTF-8" standalone="yes"?>
<Relationships xmlns="http://schemas.openxmlformats.org/package/2006/relationships"><Relationship Id="rId2" Type="http://schemas.openxmlformats.org/officeDocument/2006/relationships/slide" Target="../slides/slide101.xml"/><Relationship Id="rId1" Type="http://schemas.openxmlformats.org/officeDocument/2006/relationships/notesMaster" Target="../notesMasters/notesMaster1.xml"/></Relationships>
</file>

<file path=ppt/notesSlides/_rels/notesSlide101.xml.rels><?xml version="1.0" encoding="UTF-8" standalone="yes"?>
<Relationships xmlns="http://schemas.openxmlformats.org/package/2006/relationships"><Relationship Id="rId2" Type="http://schemas.openxmlformats.org/officeDocument/2006/relationships/slide" Target="../slides/slide102.xml"/><Relationship Id="rId1" Type="http://schemas.openxmlformats.org/officeDocument/2006/relationships/notesMaster" Target="../notesMasters/notesMaster1.xml"/></Relationships>
</file>

<file path=ppt/notesSlides/_rels/notesSlide102.xml.rels><?xml version="1.0" encoding="UTF-8" standalone="yes"?>
<Relationships xmlns="http://schemas.openxmlformats.org/package/2006/relationships"><Relationship Id="rId2" Type="http://schemas.openxmlformats.org/officeDocument/2006/relationships/slide" Target="../slides/slide103.xml"/><Relationship Id="rId1" Type="http://schemas.openxmlformats.org/officeDocument/2006/relationships/notesMaster" Target="../notesMasters/notesMaster1.xml"/></Relationships>
</file>

<file path=ppt/notesSlides/_rels/notesSlide103.xml.rels><?xml version="1.0" encoding="UTF-8" standalone="yes"?>
<Relationships xmlns="http://schemas.openxmlformats.org/package/2006/relationships"><Relationship Id="rId2" Type="http://schemas.openxmlformats.org/officeDocument/2006/relationships/slide" Target="../slides/slide104.xml"/><Relationship Id="rId1" Type="http://schemas.openxmlformats.org/officeDocument/2006/relationships/notesMaster" Target="../notesMasters/notesMaster1.xml"/></Relationships>
</file>

<file path=ppt/notesSlides/_rels/notesSlide104.xml.rels><?xml version="1.0" encoding="UTF-8" standalone="yes"?>
<Relationships xmlns="http://schemas.openxmlformats.org/package/2006/relationships"><Relationship Id="rId2" Type="http://schemas.openxmlformats.org/officeDocument/2006/relationships/slide" Target="../slides/slide105.xml"/><Relationship Id="rId1" Type="http://schemas.openxmlformats.org/officeDocument/2006/relationships/notesMaster" Target="../notesMasters/notesMaster1.xml"/></Relationships>
</file>

<file path=ppt/notesSlides/_rels/notesSlide105.xml.rels><?xml version="1.0" encoding="UTF-8" standalone="yes"?>
<Relationships xmlns="http://schemas.openxmlformats.org/package/2006/relationships"><Relationship Id="rId2" Type="http://schemas.openxmlformats.org/officeDocument/2006/relationships/slide" Target="../slides/slide106.xml"/><Relationship Id="rId1" Type="http://schemas.openxmlformats.org/officeDocument/2006/relationships/notesMaster" Target="../notesMasters/notesMaster1.xml"/></Relationships>
</file>

<file path=ppt/notesSlides/_rels/notesSlide106.xml.rels><?xml version="1.0" encoding="UTF-8" standalone="yes"?>
<Relationships xmlns="http://schemas.openxmlformats.org/package/2006/relationships"><Relationship Id="rId2" Type="http://schemas.openxmlformats.org/officeDocument/2006/relationships/slide" Target="../slides/slide107.xml"/><Relationship Id="rId1" Type="http://schemas.openxmlformats.org/officeDocument/2006/relationships/notesMaster" Target="../notesMasters/notesMaster1.xml"/></Relationships>
</file>

<file path=ppt/notesSlides/_rels/notesSlide107.xml.rels><?xml version="1.0" encoding="UTF-8" standalone="yes"?>
<Relationships xmlns="http://schemas.openxmlformats.org/package/2006/relationships"><Relationship Id="rId2" Type="http://schemas.openxmlformats.org/officeDocument/2006/relationships/slide" Target="../slides/slide108.xml"/><Relationship Id="rId1" Type="http://schemas.openxmlformats.org/officeDocument/2006/relationships/notesMaster" Target="../notesMasters/notesMaster1.xml"/></Relationships>
</file>

<file path=ppt/notesSlides/_rels/notesSlide108.xml.rels><?xml version="1.0" encoding="UTF-8" standalone="yes"?>
<Relationships xmlns="http://schemas.openxmlformats.org/package/2006/relationships"><Relationship Id="rId2" Type="http://schemas.openxmlformats.org/officeDocument/2006/relationships/slide" Target="../slides/slide109.xml"/><Relationship Id="rId1" Type="http://schemas.openxmlformats.org/officeDocument/2006/relationships/notesMaster" Target="../notesMasters/notesMaster1.xml"/></Relationships>
</file>

<file path=ppt/notesSlides/_rels/notesSlide109.xml.rels><?xml version="1.0" encoding="UTF-8" standalone="yes"?>
<Relationships xmlns="http://schemas.openxmlformats.org/package/2006/relationships"><Relationship Id="rId2" Type="http://schemas.openxmlformats.org/officeDocument/2006/relationships/slide" Target="../slides/slide1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0.xml.rels><?xml version="1.0" encoding="UTF-8" standalone="yes"?>
<Relationships xmlns="http://schemas.openxmlformats.org/package/2006/relationships"><Relationship Id="rId2" Type="http://schemas.openxmlformats.org/officeDocument/2006/relationships/slide" Target="../slides/slide111.xml"/><Relationship Id="rId1" Type="http://schemas.openxmlformats.org/officeDocument/2006/relationships/notesMaster" Target="../notesMasters/notesMaster1.xml"/></Relationships>
</file>

<file path=ppt/notesSlides/_rels/notesSlide111.xml.rels><?xml version="1.0" encoding="UTF-8" standalone="yes"?>
<Relationships xmlns="http://schemas.openxmlformats.org/package/2006/relationships"><Relationship Id="rId2" Type="http://schemas.openxmlformats.org/officeDocument/2006/relationships/slide" Target="../slides/slide112.xml"/><Relationship Id="rId1" Type="http://schemas.openxmlformats.org/officeDocument/2006/relationships/notesMaster" Target="../notesMasters/notesMaster1.xml"/></Relationships>
</file>

<file path=ppt/notesSlides/_rels/notesSlide112.xml.rels><?xml version="1.0" encoding="UTF-8" standalone="yes"?>
<Relationships xmlns="http://schemas.openxmlformats.org/package/2006/relationships"><Relationship Id="rId2" Type="http://schemas.openxmlformats.org/officeDocument/2006/relationships/slide" Target="../slides/slide113.xml"/><Relationship Id="rId1" Type="http://schemas.openxmlformats.org/officeDocument/2006/relationships/notesMaster" Target="../notesMasters/notesMaster1.xml"/></Relationships>
</file>

<file path=ppt/notesSlides/_rels/notesSlide113.xml.rels><?xml version="1.0" encoding="UTF-8" standalone="yes"?>
<Relationships xmlns="http://schemas.openxmlformats.org/package/2006/relationships"><Relationship Id="rId2" Type="http://schemas.openxmlformats.org/officeDocument/2006/relationships/slide" Target="../slides/slide114.xml"/><Relationship Id="rId1" Type="http://schemas.openxmlformats.org/officeDocument/2006/relationships/notesMaster" Target="../notesMasters/notesMaster1.xml"/></Relationships>
</file>

<file path=ppt/notesSlides/_rels/notesSlide114.xml.rels><?xml version="1.0" encoding="UTF-8" standalone="yes"?>
<Relationships xmlns="http://schemas.openxmlformats.org/package/2006/relationships"><Relationship Id="rId2" Type="http://schemas.openxmlformats.org/officeDocument/2006/relationships/slide" Target="../slides/slide115.xml"/><Relationship Id="rId1" Type="http://schemas.openxmlformats.org/officeDocument/2006/relationships/notesMaster" Target="../notesMasters/notesMaster1.xml"/></Relationships>
</file>

<file path=ppt/notesSlides/_rels/notesSlide115.xml.rels><?xml version="1.0" encoding="UTF-8" standalone="yes"?>
<Relationships xmlns="http://schemas.openxmlformats.org/package/2006/relationships"><Relationship Id="rId2" Type="http://schemas.openxmlformats.org/officeDocument/2006/relationships/slide" Target="../slides/slide116.xml"/><Relationship Id="rId1" Type="http://schemas.openxmlformats.org/officeDocument/2006/relationships/notesMaster" Target="../notesMasters/notesMaster1.xml"/></Relationships>
</file>

<file path=ppt/notesSlides/_rels/notesSlide116.xml.rels><?xml version="1.0" encoding="UTF-8" standalone="yes"?>
<Relationships xmlns="http://schemas.openxmlformats.org/package/2006/relationships"><Relationship Id="rId2" Type="http://schemas.openxmlformats.org/officeDocument/2006/relationships/slide" Target="../slides/slide117.xml"/><Relationship Id="rId1" Type="http://schemas.openxmlformats.org/officeDocument/2006/relationships/notesMaster" Target="../notesMasters/notesMaster1.xml"/></Relationships>
</file>

<file path=ppt/notesSlides/_rels/notesSlide117.xml.rels><?xml version="1.0" encoding="UTF-8" standalone="yes"?>
<Relationships xmlns="http://schemas.openxmlformats.org/package/2006/relationships"><Relationship Id="rId2" Type="http://schemas.openxmlformats.org/officeDocument/2006/relationships/slide" Target="../slides/slide118.xml"/><Relationship Id="rId1" Type="http://schemas.openxmlformats.org/officeDocument/2006/relationships/notesMaster" Target="../notesMasters/notesMaster1.xml"/></Relationships>
</file>

<file path=ppt/notesSlides/_rels/notesSlide118.xml.rels><?xml version="1.0" encoding="UTF-8" standalone="yes"?>
<Relationships xmlns="http://schemas.openxmlformats.org/package/2006/relationships"><Relationship Id="rId2" Type="http://schemas.openxmlformats.org/officeDocument/2006/relationships/slide" Target="../slides/slide119.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3" Type="http://schemas.openxmlformats.org/officeDocument/2006/relationships/hyperlink" Target="ftp://ftp.cdc.gov/pub/Health_Statistics/NCHS/Dataset_Documentation/DVS/natality/UserGuide2012.pdf" TargetMode="External"/><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3" Type="http://schemas.openxmlformats.org/officeDocument/2006/relationships/hyperlink" Target="https://webmail.hhs.gov/owa/redir.aspx?SURL=rKI1M6FKW-Ka2ewfOxlKtVfBDG6kBELm_aP5fSYUEEOT-nFQ717SCGgAdAB0AHAAOgAvAC8AdwB3AHcALgBjAGQAYwAuAGcAbwB2AC8AbQBtAHcAcgAvAHAAcgBlAHYAaQBlAHcALwBtAG0AdwByAGgAdABtAGwALwByAHIANQA2ADAAMgBhADEALgBoAHQAbQA.&amp;URL=http://www.cdc.gov/mmwr/preview/mmwrhtml/rr5602a1.htm" TargetMode="External"/><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3" Type="http://schemas.openxmlformats.org/officeDocument/2006/relationships/hyperlink" Target="http://www.ahrq.gov/professionals/clinicians-providers/guidelines-recommendations/tobacco/index.html" TargetMode="External"/><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3" Type="http://schemas.openxmlformats.org/officeDocument/2006/relationships/hyperlink" Target="http://www.cdc.gov/obesity/data/adult.html" TargetMode="External"/><Relationship Id="rId2" Type="http://schemas.openxmlformats.org/officeDocument/2006/relationships/slide" Target="../slides/slide66.xml"/><Relationship Id="rId1" Type="http://schemas.openxmlformats.org/officeDocument/2006/relationships/notesMaster" Target="../notesMasters/notesMaster1.xml"/><Relationship Id="rId4" Type="http://schemas.openxmlformats.org/officeDocument/2006/relationships/hyperlink" Target="http://www.health.gov/paguidelines/guidelines/default.aspx" TargetMode="Externa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3" Type="http://schemas.openxmlformats.org/officeDocument/2006/relationships/hyperlink" Target="http://www.health.gov/paguidelines/guidelines/default.aspx" TargetMode="External"/><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3" Type="http://schemas.openxmlformats.org/officeDocument/2006/relationships/hyperlink" Target="http://www.ahrq.gov/research/findings/nhqrdr/" TargetMode="External"/><Relationship Id="rId2" Type="http://schemas.openxmlformats.org/officeDocument/2006/relationships/slide" Target="../slides/slide7.xml"/><Relationship Id="rId1" Type="http://schemas.openxmlformats.org/officeDocument/2006/relationships/notesMaster" Target="../notesMasters/notesMaster1.xml"/><Relationship Id="rId4" Type="http://schemas.openxmlformats.org/officeDocument/2006/relationships/hyperlink" Target="http://www.ahrq.gov/research/findings/nhqrdr/2014chartbooks/" TargetMode="Externa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3" Type="http://schemas.openxmlformats.org/officeDocument/2006/relationships/hyperlink" Target="http://www.dietaryguidelines.gov/" TargetMode="External"/><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3" Type="http://schemas.openxmlformats.org/officeDocument/2006/relationships/hyperlink" Target="http://www.dietaryguidelines.gov/" TargetMode="External"/><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78.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79.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3" Type="http://schemas.openxmlformats.org/officeDocument/2006/relationships/hyperlink" Target="http://www.ahrq.gov/workingforquality/index.html" TargetMode="External"/><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0.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81.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82.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83.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84.xml.rels><?xml version="1.0" encoding="UTF-8" standalone="yes"?>
<Relationships xmlns="http://schemas.openxmlformats.org/package/2006/relationships"><Relationship Id="rId2" Type="http://schemas.openxmlformats.org/officeDocument/2006/relationships/slide" Target="../slides/slide85.xml"/><Relationship Id="rId1" Type="http://schemas.openxmlformats.org/officeDocument/2006/relationships/notesMaster" Target="../notesMasters/notesMaster1.xml"/></Relationships>
</file>

<file path=ppt/notesSlides/_rels/notesSlide85.xml.rels><?xml version="1.0" encoding="UTF-8" standalone="yes"?>
<Relationships xmlns="http://schemas.openxmlformats.org/package/2006/relationships"><Relationship Id="rId2" Type="http://schemas.openxmlformats.org/officeDocument/2006/relationships/slide" Target="../slides/slide86.xml"/><Relationship Id="rId1" Type="http://schemas.openxmlformats.org/officeDocument/2006/relationships/notesMaster" Target="../notesMasters/notesMaster1.xml"/></Relationships>
</file>

<file path=ppt/notesSlides/_rels/notesSlide86.xml.rels><?xml version="1.0" encoding="UTF-8" standalone="yes"?>
<Relationships xmlns="http://schemas.openxmlformats.org/package/2006/relationships"><Relationship Id="rId2" Type="http://schemas.openxmlformats.org/officeDocument/2006/relationships/slide" Target="../slides/slide87.xml"/><Relationship Id="rId1" Type="http://schemas.openxmlformats.org/officeDocument/2006/relationships/notesMaster" Target="../notesMasters/notesMaster1.xml"/></Relationships>
</file>

<file path=ppt/notesSlides/_rels/notesSlide87.xml.rels><?xml version="1.0" encoding="UTF-8" standalone="yes"?>
<Relationships xmlns="http://schemas.openxmlformats.org/package/2006/relationships"><Relationship Id="rId2" Type="http://schemas.openxmlformats.org/officeDocument/2006/relationships/slide" Target="../slides/slide88.xml"/><Relationship Id="rId1" Type="http://schemas.openxmlformats.org/officeDocument/2006/relationships/notesMaster" Target="../notesMasters/notesMaster1.xml"/></Relationships>
</file>

<file path=ppt/notesSlides/_rels/notesSlide88.xml.rels><?xml version="1.0" encoding="UTF-8" standalone="yes"?>
<Relationships xmlns="http://schemas.openxmlformats.org/package/2006/relationships"><Relationship Id="rId2" Type="http://schemas.openxmlformats.org/officeDocument/2006/relationships/slide" Target="../slides/slide89.xml"/><Relationship Id="rId1" Type="http://schemas.openxmlformats.org/officeDocument/2006/relationships/notesMaster" Target="../notesMasters/notesMaster1.xml"/></Relationships>
</file>

<file path=ppt/notesSlides/_rels/notesSlide89.xml.rels><?xml version="1.0" encoding="UTF-8" standalone="yes"?>
<Relationships xmlns="http://schemas.openxmlformats.org/package/2006/relationships"><Relationship Id="rId2" Type="http://schemas.openxmlformats.org/officeDocument/2006/relationships/slide" Target="../slides/slide9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0.xml.rels><?xml version="1.0" encoding="UTF-8" standalone="yes"?>
<Relationships xmlns="http://schemas.openxmlformats.org/package/2006/relationships"><Relationship Id="rId2" Type="http://schemas.openxmlformats.org/officeDocument/2006/relationships/slide" Target="../slides/slide91.xml"/><Relationship Id="rId1" Type="http://schemas.openxmlformats.org/officeDocument/2006/relationships/notesMaster" Target="../notesMasters/notesMaster1.xml"/></Relationships>
</file>

<file path=ppt/notesSlides/_rels/notesSlide91.xml.rels><?xml version="1.0" encoding="UTF-8" standalone="yes"?>
<Relationships xmlns="http://schemas.openxmlformats.org/package/2006/relationships"><Relationship Id="rId2" Type="http://schemas.openxmlformats.org/officeDocument/2006/relationships/slide" Target="../slides/slide92.xml"/><Relationship Id="rId1" Type="http://schemas.openxmlformats.org/officeDocument/2006/relationships/notesMaster" Target="../notesMasters/notesMaster1.xml"/></Relationships>
</file>

<file path=ppt/notesSlides/_rels/notesSlide92.xml.rels><?xml version="1.0" encoding="UTF-8" standalone="yes"?>
<Relationships xmlns="http://schemas.openxmlformats.org/package/2006/relationships"><Relationship Id="rId2" Type="http://schemas.openxmlformats.org/officeDocument/2006/relationships/slide" Target="../slides/slide93.xml"/><Relationship Id="rId1" Type="http://schemas.openxmlformats.org/officeDocument/2006/relationships/notesMaster" Target="../notesMasters/notesMaster1.xml"/></Relationships>
</file>

<file path=ppt/notesSlides/_rels/notesSlide93.xml.rels><?xml version="1.0" encoding="UTF-8" standalone="yes"?>
<Relationships xmlns="http://schemas.openxmlformats.org/package/2006/relationships"><Relationship Id="rId2" Type="http://schemas.openxmlformats.org/officeDocument/2006/relationships/slide" Target="../slides/slide94.xml"/><Relationship Id="rId1" Type="http://schemas.openxmlformats.org/officeDocument/2006/relationships/notesMaster" Target="../notesMasters/notesMaster1.xml"/></Relationships>
</file>

<file path=ppt/notesSlides/_rels/notesSlide94.xml.rels><?xml version="1.0" encoding="UTF-8" standalone="yes"?>
<Relationships xmlns="http://schemas.openxmlformats.org/package/2006/relationships"><Relationship Id="rId2" Type="http://schemas.openxmlformats.org/officeDocument/2006/relationships/slide" Target="../slides/slide95.xml"/><Relationship Id="rId1" Type="http://schemas.openxmlformats.org/officeDocument/2006/relationships/notesMaster" Target="../notesMasters/notesMaster1.xml"/></Relationships>
</file>

<file path=ppt/notesSlides/_rels/notesSlide95.xml.rels><?xml version="1.0" encoding="UTF-8" standalone="yes"?>
<Relationships xmlns="http://schemas.openxmlformats.org/package/2006/relationships"><Relationship Id="rId2" Type="http://schemas.openxmlformats.org/officeDocument/2006/relationships/slide" Target="../slides/slide96.xml"/><Relationship Id="rId1" Type="http://schemas.openxmlformats.org/officeDocument/2006/relationships/notesMaster" Target="../notesMasters/notesMaster1.xml"/></Relationships>
</file>

<file path=ppt/notesSlides/_rels/notesSlide96.xml.rels><?xml version="1.0" encoding="UTF-8" standalone="yes"?>
<Relationships xmlns="http://schemas.openxmlformats.org/package/2006/relationships"><Relationship Id="rId2" Type="http://schemas.openxmlformats.org/officeDocument/2006/relationships/slide" Target="../slides/slide97.xml"/><Relationship Id="rId1" Type="http://schemas.openxmlformats.org/officeDocument/2006/relationships/notesMaster" Target="../notesMasters/notesMaster1.xml"/></Relationships>
</file>

<file path=ppt/notesSlides/_rels/notesSlide97.xml.rels><?xml version="1.0" encoding="UTF-8" standalone="yes"?>
<Relationships xmlns="http://schemas.openxmlformats.org/package/2006/relationships"><Relationship Id="rId2" Type="http://schemas.openxmlformats.org/officeDocument/2006/relationships/slide" Target="../slides/slide98.xml"/><Relationship Id="rId1" Type="http://schemas.openxmlformats.org/officeDocument/2006/relationships/notesMaster" Target="../notesMasters/notesMaster1.xml"/></Relationships>
</file>

<file path=ppt/notesSlides/_rels/notesSlide98.xml.rels><?xml version="1.0" encoding="UTF-8" standalone="yes"?>
<Relationships xmlns="http://schemas.openxmlformats.org/package/2006/relationships"><Relationship Id="rId2" Type="http://schemas.openxmlformats.org/officeDocument/2006/relationships/slide" Target="../slides/slide99.xml"/><Relationship Id="rId1" Type="http://schemas.openxmlformats.org/officeDocument/2006/relationships/notesMaster" Target="../notesMasters/notesMaster1.xml"/></Relationships>
</file>

<file path=ppt/notesSlides/_rels/notesSlide99.xml.rels><?xml version="1.0" encoding="UTF-8" standalone="yes"?>
<Relationships xmlns="http://schemas.openxmlformats.org/package/2006/relationships"><Relationship Id="rId2" Type="http://schemas.openxmlformats.org/officeDocument/2006/relationships/slide" Target="../slides/slide10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4188" y="696913"/>
            <a:ext cx="6042025" cy="4532312"/>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70E7EC0-D47B-461F-A069-1AF30F543FB1}" type="slidenum">
              <a:rPr lang="en-US" smtClean="0"/>
              <a:t>1</a:t>
            </a:fld>
            <a:endParaRPr lang="en-US"/>
          </a:p>
        </p:txBody>
      </p:sp>
    </p:spTree>
    <p:extLst>
      <p:ext uri="{BB962C8B-B14F-4D97-AF65-F5344CB8AC3E}">
        <p14:creationId xmlns:p14="http://schemas.microsoft.com/office/powerpoint/2010/main" val="238303069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4188" y="696913"/>
            <a:ext cx="6042025" cy="4532312"/>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70E7EC0-D47B-461F-A069-1AF30F543FB1}" type="slidenum">
              <a:rPr lang="en-US" smtClean="0"/>
              <a:t>10</a:t>
            </a:fld>
            <a:endParaRPr lang="en-US"/>
          </a:p>
        </p:txBody>
      </p:sp>
    </p:spTree>
    <p:extLst>
      <p:ext uri="{BB962C8B-B14F-4D97-AF65-F5344CB8AC3E}">
        <p14:creationId xmlns:p14="http://schemas.microsoft.com/office/powerpoint/2010/main" val="3093522068"/>
      </p:ext>
    </p:extLst>
  </p:cSld>
  <p:clrMapOvr>
    <a:masterClrMapping/>
  </p:clrMapOvr>
</p:notes>
</file>

<file path=ppt/notesSlides/notesSlide10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4188" y="696913"/>
            <a:ext cx="6048375" cy="4535487"/>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7E018C42-DD96-4C07-BF1C-301766F5C6C3}" type="slidenum">
              <a:rPr lang="en-US" smtClean="0"/>
              <a:t>101</a:t>
            </a:fld>
            <a:endParaRPr lang="en-US"/>
          </a:p>
        </p:txBody>
      </p:sp>
    </p:spTree>
    <p:extLst>
      <p:ext uri="{BB962C8B-B14F-4D97-AF65-F5344CB8AC3E}">
        <p14:creationId xmlns:p14="http://schemas.microsoft.com/office/powerpoint/2010/main" val="924030090"/>
      </p:ext>
    </p:extLst>
  </p:cSld>
  <p:clrMapOvr>
    <a:masterClrMapping/>
  </p:clrMapOvr>
</p:notes>
</file>

<file path=ppt/notesSlides/notesSlide10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4188" y="696913"/>
            <a:ext cx="6048375" cy="4535487"/>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7E018C42-DD96-4C07-BF1C-301766F5C6C3}" type="slidenum">
              <a:rPr lang="en-US" smtClean="0"/>
              <a:t>102</a:t>
            </a:fld>
            <a:endParaRPr lang="en-US"/>
          </a:p>
        </p:txBody>
      </p:sp>
    </p:spTree>
    <p:extLst>
      <p:ext uri="{BB962C8B-B14F-4D97-AF65-F5344CB8AC3E}">
        <p14:creationId xmlns:p14="http://schemas.microsoft.com/office/powerpoint/2010/main" val="3901211641"/>
      </p:ext>
    </p:extLst>
  </p:cSld>
  <p:clrMapOvr>
    <a:masterClrMapping/>
  </p:clrMapOvr>
</p:notes>
</file>

<file path=ppt/notesSlides/notesSlide10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4188" y="696913"/>
            <a:ext cx="6048375" cy="4535487"/>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7E018C42-DD96-4C07-BF1C-301766F5C6C3}" type="slidenum">
              <a:rPr lang="en-US" smtClean="0"/>
              <a:t>103</a:t>
            </a:fld>
            <a:endParaRPr lang="en-US"/>
          </a:p>
        </p:txBody>
      </p:sp>
    </p:spTree>
    <p:extLst>
      <p:ext uri="{BB962C8B-B14F-4D97-AF65-F5344CB8AC3E}">
        <p14:creationId xmlns:p14="http://schemas.microsoft.com/office/powerpoint/2010/main" val="1437522853"/>
      </p:ext>
    </p:extLst>
  </p:cSld>
  <p:clrMapOvr>
    <a:masterClrMapping/>
  </p:clrMapOvr>
</p:notes>
</file>

<file path=ppt/notesSlides/notesSlide10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4188" y="696913"/>
            <a:ext cx="6048375" cy="4535487"/>
          </a:xfrm>
        </p:spPr>
      </p:sp>
      <p:sp>
        <p:nvSpPr>
          <p:cNvPr id="3" name="Notes Placeholder 2"/>
          <p:cNvSpPr>
            <a:spLocks noGrp="1"/>
          </p:cNvSpPr>
          <p:nvPr>
            <p:ph type="body" idx="1"/>
          </p:nvPr>
        </p:nvSpPr>
        <p:spPr/>
        <p:txBody>
          <a:bodyPr/>
          <a:lstStyle/>
          <a:p>
            <a:pPr marL="171450" lvl="0" indent="-171450">
              <a:buFont typeface="Arial" panose="020B0604020202020204" pitchFamily="34" charset="0"/>
              <a:buChar char="•"/>
            </a:pPr>
            <a:r>
              <a:rPr lang="en-US" b="1" dirty="0" smtClean="0"/>
              <a:t>Importance:  </a:t>
            </a:r>
            <a:r>
              <a:rPr lang="en-US" dirty="0" smtClean="0"/>
              <a:t>Shortness of breath interferes </a:t>
            </a:r>
            <a:r>
              <a:rPr lang="en-US" dirty="0"/>
              <a:t>with activity </a:t>
            </a:r>
            <a:r>
              <a:rPr lang="en-US" dirty="0" smtClean="0"/>
              <a:t>and is </a:t>
            </a:r>
            <a:r>
              <a:rPr lang="en-US" dirty="0"/>
              <a:t>an important health status </a:t>
            </a:r>
            <a:r>
              <a:rPr lang="en-US" dirty="0" smtClean="0"/>
              <a:t>indicator. It affects </a:t>
            </a:r>
            <a:r>
              <a:rPr lang="en-US" dirty="0"/>
              <a:t>quality of life, </a:t>
            </a:r>
            <a:r>
              <a:rPr lang="en-US" dirty="0" smtClean="0"/>
              <a:t>ability </a:t>
            </a:r>
            <a:r>
              <a:rPr lang="en-US" dirty="0"/>
              <a:t>to engage in a wide variety of activities, and </a:t>
            </a:r>
            <a:r>
              <a:rPr lang="en-US" dirty="0" smtClean="0"/>
              <a:t>patients’ ability to </a:t>
            </a:r>
            <a:r>
              <a:rPr lang="en-US" dirty="0"/>
              <a:t>care for themselves. </a:t>
            </a:r>
            <a:endParaRPr lang="en-US" dirty="0" smtClean="0"/>
          </a:p>
          <a:p>
            <a:pPr marL="171450" lvl="0" indent="-171450">
              <a:buFont typeface="Arial" panose="020B0604020202020204" pitchFamily="34" charset="0"/>
              <a:buChar char="•"/>
            </a:pPr>
            <a:r>
              <a:rPr lang="en-US" b="1" dirty="0" smtClean="0"/>
              <a:t>Overall Rate:</a:t>
            </a:r>
            <a:r>
              <a:rPr lang="en-US" dirty="0" smtClean="0"/>
              <a:t> In  2012, 64.2% of home health patients had less shortness of breath. </a:t>
            </a:r>
            <a:endParaRPr lang="en-US" dirty="0"/>
          </a:p>
          <a:p>
            <a:pPr marL="171450" indent="-171450">
              <a:buFont typeface="Arial" panose="020B0604020202020204" pitchFamily="34" charset="0"/>
              <a:buChar char="•"/>
            </a:pPr>
            <a:r>
              <a:rPr lang="en-US" b="1" dirty="0" smtClean="0"/>
              <a:t>Groups With Disparities:</a:t>
            </a:r>
            <a:endParaRPr lang="en-US" b="1" dirty="0"/>
          </a:p>
          <a:p>
            <a:pPr marL="631908" lvl="1" indent="-174708">
              <a:buFont typeface="Arial" panose="020B0604020202020204" pitchFamily="34" charset="0"/>
              <a:buChar char="•"/>
            </a:pPr>
            <a:r>
              <a:rPr lang="en-US" dirty="0" smtClean="0"/>
              <a:t>In all years, </a:t>
            </a:r>
            <a:r>
              <a:rPr lang="en-US" dirty="0"/>
              <a:t>Hispanics were less likely than Whites to show improvement in shortness of breath</a:t>
            </a:r>
            <a:r>
              <a:rPr lang="en-US" dirty="0" smtClean="0"/>
              <a:t>.           </a:t>
            </a:r>
            <a:endParaRPr lang="en-US" dirty="0"/>
          </a:p>
          <a:p>
            <a:pPr marL="171450" indent="-171450">
              <a:buFont typeface="Arial" panose="020B0604020202020204" pitchFamily="34" charset="0"/>
              <a:buChar char="•"/>
            </a:pPr>
            <a:r>
              <a:rPr lang="en-US" b="1" dirty="0"/>
              <a:t>Achievable </a:t>
            </a:r>
            <a:r>
              <a:rPr lang="en-US" b="1" dirty="0" smtClean="0"/>
              <a:t>Benchmark:</a:t>
            </a:r>
            <a:endParaRPr lang="en-US" b="1" dirty="0"/>
          </a:p>
          <a:p>
            <a:pPr marL="631908" lvl="1" indent="-174708">
              <a:buFont typeface="Arial" panose="020B0604020202020204" pitchFamily="34" charset="0"/>
              <a:buChar char="•"/>
            </a:pPr>
            <a:r>
              <a:rPr lang="en-US" dirty="0" smtClean="0"/>
              <a:t>The </a:t>
            </a:r>
            <a:r>
              <a:rPr lang="en-US" dirty="0"/>
              <a:t>2010 top 5 State achievable benchmark was </a:t>
            </a:r>
            <a:r>
              <a:rPr lang="en-US" dirty="0" smtClean="0"/>
              <a:t>70.7%. </a:t>
            </a:r>
            <a:r>
              <a:rPr lang="en-US" dirty="0"/>
              <a:t>The top 5 States that contributed to the achievable benchmark are District of Columbia, Hawaii, Maryland, New Jersey, and South Carolina.</a:t>
            </a:r>
          </a:p>
          <a:p>
            <a:pPr marL="631908" lvl="1" indent="-174708">
              <a:buFont typeface="Arial" panose="020B0604020202020204" pitchFamily="34" charset="0"/>
              <a:buChar char="•"/>
            </a:pPr>
            <a:r>
              <a:rPr lang="en-US" dirty="0" smtClean="0"/>
              <a:t>No group has achieved the benchmark. </a:t>
            </a:r>
          </a:p>
          <a:p>
            <a:pPr marL="631908" lvl="1" indent="-174708">
              <a:buFont typeface="Arial" panose="020B0604020202020204" pitchFamily="34" charset="0"/>
              <a:buChar char="•"/>
            </a:pPr>
            <a:r>
              <a:rPr lang="en-US" dirty="0" smtClean="0"/>
              <a:t>Data </a:t>
            </a:r>
            <a:r>
              <a:rPr lang="en-US" dirty="0"/>
              <a:t>are insufficient to determine time to </a:t>
            </a:r>
            <a:r>
              <a:rPr lang="en-US" dirty="0" smtClean="0"/>
              <a:t>benchmark. </a:t>
            </a:r>
          </a:p>
        </p:txBody>
      </p:sp>
      <p:sp>
        <p:nvSpPr>
          <p:cNvPr id="4" name="Slide Number Placeholder 3"/>
          <p:cNvSpPr>
            <a:spLocks noGrp="1"/>
          </p:cNvSpPr>
          <p:nvPr>
            <p:ph type="sldNum" sz="quarter" idx="10"/>
          </p:nvPr>
        </p:nvSpPr>
        <p:spPr/>
        <p:txBody>
          <a:bodyPr/>
          <a:lstStyle/>
          <a:p>
            <a:fld id="{7E018C42-DD96-4C07-BF1C-301766F5C6C3}" type="slidenum">
              <a:rPr lang="en-US" smtClean="0"/>
              <a:t>104</a:t>
            </a:fld>
            <a:endParaRPr lang="en-US"/>
          </a:p>
        </p:txBody>
      </p:sp>
    </p:spTree>
    <p:extLst>
      <p:ext uri="{BB962C8B-B14F-4D97-AF65-F5344CB8AC3E}">
        <p14:creationId xmlns:p14="http://schemas.microsoft.com/office/powerpoint/2010/main" val="2363650785"/>
      </p:ext>
    </p:extLst>
  </p:cSld>
  <p:clrMapOvr>
    <a:masterClrMapping/>
  </p:clrMapOvr>
</p:notes>
</file>

<file path=ppt/notesSlides/notesSlide10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4188" y="696913"/>
            <a:ext cx="6048375" cy="4535487"/>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7E018C42-DD96-4C07-BF1C-301766F5C6C3}" type="slidenum">
              <a:rPr lang="en-US" smtClean="0"/>
              <a:t>105</a:t>
            </a:fld>
            <a:endParaRPr lang="en-US"/>
          </a:p>
        </p:txBody>
      </p:sp>
    </p:spTree>
    <p:extLst>
      <p:ext uri="{BB962C8B-B14F-4D97-AF65-F5344CB8AC3E}">
        <p14:creationId xmlns:p14="http://schemas.microsoft.com/office/powerpoint/2010/main" val="656045016"/>
      </p:ext>
    </p:extLst>
  </p:cSld>
  <p:clrMapOvr>
    <a:masterClrMapping/>
  </p:clrMapOvr>
</p:notes>
</file>

<file path=ppt/notesSlides/notesSlide10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4188" y="696913"/>
            <a:ext cx="6048375" cy="4535487"/>
          </a:xfrm>
        </p:spPr>
      </p:sp>
      <p:sp>
        <p:nvSpPr>
          <p:cNvPr id="3" name="Notes Placeholder 2"/>
          <p:cNvSpPr>
            <a:spLocks noGrp="1"/>
          </p:cNvSpPr>
          <p:nvPr>
            <p:ph type="body" idx="1"/>
          </p:nvPr>
        </p:nvSpPr>
        <p:spPr/>
        <p:txBody>
          <a:bodyPr/>
          <a:lstStyle/>
          <a:p>
            <a:pPr marL="171450" lvl="0" indent="-171450">
              <a:buFont typeface="Arial" panose="020B0604020202020204" pitchFamily="34" charset="0"/>
              <a:buChar char="•"/>
            </a:pPr>
            <a:r>
              <a:rPr lang="en-US" b="1" dirty="0" smtClean="0"/>
              <a:t>Importance:</a:t>
            </a:r>
            <a:r>
              <a:rPr lang="en-US" dirty="0" smtClean="0"/>
              <a:t>  </a:t>
            </a:r>
            <a:r>
              <a:rPr lang="en-US" dirty="0"/>
              <a:t>Failure to identify the presence of pain or to assess its severity and functional impact can leave a potentially treatable symptom unrecognized and therefore unlikely to be addressed</a:t>
            </a:r>
            <a:r>
              <a:rPr lang="en-US" dirty="0" smtClean="0"/>
              <a:t>. </a:t>
            </a:r>
          </a:p>
          <a:p>
            <a:pPr marL="171450" lvl="0" indent="-171450">
              <a:buFont typeface="Arial" panose="020B0604020202020204" pitchFamily="34" charset="0"/>
              <a:buChar char="•"/>
            </a:pPr>
            <a:r>
              <a:rPr lang="en-US" b="1" dirty="0" smtClean="0"/>
              <a:t>Overall Rate:</a:t>
            </a:r>
            <a:r>
              <a:rPr lang="en-US" dirty="0" smtClean="0"/>
              <a:t> </a:t>
            </a:r>
            <a:r>
              <a:rPr lang="en-US" dirty="0"/>
              <a:t>In  2012, </a:t>
            </a:r>
            <a:r>
              <a:rPr lang="en-US" dirty="0" smtClean="0"/>
              <a:t>10.9% </a:t>
            </a:r>
            <a:r>
              <a:rPr lang="en-US" dirty="0"/>
              <a:t>of </a:t>
            </a:r>
            <a:r>
              <a:rPr lang="en-US" dirty="0" smtClean="0"/>
              <a:t>nursing home residents had moderate to severe pain. </a:t>
            </a:r>
            <a:endParaRPr lang="en-US" dirty="0"/>
          </a:p>
          <a:p>
            <a:pPr marL="171450" indent="-171450">
              <a:buFont typeface="Arial" panose="020B0604020202020204" pitchFamily="34" charset="0"/>
              <a:buChar char="•"/>
            </a:pPr>
            <a:r>
              <a:rPr lang="en-US" b="1" dirty="0" smtClean="0"/>
              <a:t>Groups With Disparities:</a:t>
            </a:r>
            <a:endParaRPr lang="en-US" b="1" dirty="0"/>
          </a:p>
          <a:p>
            <a:pPr marL="631908" lvl="1" indent="-174708">
              <a:buFont typeface="Arial" panose="020B0604020202020204" pitchFamily="34" charset="0"/>
              <a:buChar char="•"/>
            </a:pPr>
            <a:r>
              <a:rPr lang="en-US" dirty="0"/>
              <a:t>In 2012, </a:t>
            </a:r>
            <a:r>
              <a:rPr lang="en-US" dirty="0" smtClean="0"/>
              <a:t>Blacks, Asians, Native Hawaiian s and Other Pacific Islanders (NHOPIs), and multiple-race residents were </a:t>
            </a:r>
            <a:r>
              <a:rPr lang="en-US" dirty="0"/>
              <a:t>less likely than </a:t>
            </a:r>
            <a:r>
              <a:rPr lang="en-US" dirty="0" smtClean="0"/>
              <a:t>Whites </a:t>
            </a:r>
            <a:r>
              <a:rPr lang="en-US" dirty="0"/>
              <a:t>to have moderate to severe </a:t>
            </a:r>
            <a:r>
              <a:rPr lang="en-US" dirty="0" smtClean="0"/>
              <a:t>pain.</a:t>
            </a:r>
          </a:p>
          <a:p>
            <a:pPr marL="631908" lvl="1" indent="-174708">
              <a:buFont typeface="Arial" panose="020B0604020202020204" pitchFamily="34" charset="0"/>
              <a:buChar char="•"/>
            </a:pPr>
            <a:r>
              <a:rPr lang="en-US" dirty="0" smtClean="0"/>
              <a:t>American Indians and Alaska Natives (AI/ANs) </a:t>
            </a:r>
            <a:r>
              <a:rPr lang="en-US" dirty="0"/>
              <a:t>were more likely than Whites to have moderate to severe pain. </a:t>
            </a:r>
          </a:p>
          <a:p>
            <a:pPr marL="631908" lvl="1" indent="-174708">
              <a:buFont typeface="Arial" panose="020B0604020202020204" pitchFamily="34" charset="0"/>
              <a:buChar char="•"/>
            </a:pPr>
            <a:r>
              <a:rPr lang="en-US" dirty="0"/>
              <a:t>Residents ages 0-64, 65-74, and 75-84 were more likely than residents age 85 and over to have moderate to severe pain. </a:t>
            </a:r>
            <a:r>
              <a:rPr lang="en-US" dirty="0" smtClean="0"/>
              <a:t>                 </a:t>
            </a:r>
            <a:endParaRPr lang="en-US" dirty="0"/>
          </a:p>
          <a:p>
            <a:pPr marL="171450" indent="-171450">
              <a:buFont typeface="Arial" panose="020B0604020202020204" pitchFamily="34" charset="0"/>
              <a:buChar char="•"/>
            </a:pPr>
            <a:r>
              <a:rPr lang="en-US" b="1" dirty="0"/>
              <a:t>Achievable </a:t>
            </a:r>
            <a:r>
              <a:rPr lang="en-US" b="1" dirty="0" smtClean="0"/>
              <a:t>Benchmark:</a:t>
            </a:r>
            <a:endParaRPr lang="en-US" b="1" dirty="0"/>
          </a:p>
          <a:p>
            <a:pPr marL="628650" lvl="1" indent="-171450">
              <a:buFont typeface="Arial" panose="020B0604020202020204" pitchFamily="34" charset="0"/>
              <a:buChar char="•"/>
            </a:pPr>
            <a:r>
              <a:rPr lang="en-US" dirty="0" smtClean="0"/>
              <a:t>The </a:t>
            </a:r>
            <a:r>
              <a:rPr lang="en-US" dirty="0"/>
              <a:t>2011 top 5 State achievable benchmark was </a:t>
            </a:r>
            <a:r>
              <a:rPr lang="en-US" dirty="0" smtClean="0"/>
              <a:t>7.1%. </a:t>
            </a:r>
            <a:r>
              <a:rPr lang="en-US" dirty="0"/>
              <a:t>The top 5 States that contributed to the achievable benchmark are District of Columbia, Hawaii, Maryland, New Jersey, and New York.</a:t>
            </a:r>
          </a:p>
          <a:p>
            <a:pPr marL="628650" lvl="1" indent="-171450">
              <a:buFont typeface="Arial" panose="020B0604020202020204" pitchFamily="34" charset="0"/>
              <a:buChar char="•"/>
            </a:pPr>
            <a:r>
              <a:rPr lang="en-US" dirty="0" smtClean="0"/>
              <a:t>In </a:t>
            </a:r>
            <a:r>
              <a:rPr lang="en-US" dirty="0"/>
              <a:t>2012, </a:t>
            </a:r>
            <a:r>
              <a:rPr lang="en-US" dirty="0" smtClean="0"/>
              <a:t>only Asians </a:t>
            </a:r>
            <a:r>
              <a:rPr lang="en-US" dirty="0"/>
              <a:t>had achieved the benchmark. </a:t>
            </a:r>
            <a:endParaRPr lang="en-US" dirty="0" smtClean="0"/>
          </a:p>
          <a:p>
            <a:pPr marL="628650" lvl="1" indent="-171450">
              <a:buFont typeface="Arial" panose="020B0604020202020204" pitchFamily="34" charset="0"/>
              <a:buChar char="•"/>
            </a:pPr>
            <a:r>
              <a:rPr lang="en-US" dirty="0" smtClean="0"/>
              <a:t>Data </a:t>
            </a:r>
            <a:r>
              <a:rPr lang="en-US" dirty="0"/>
              <a:t>are insufficient to determine time to benchmark. </a:t>
            </a:r>
          </a:p>
          <a:p>
            <a:pPr marL="171450" indent="-171450">
              <a:buFont typeface="Arial" panose="020B0604020202020204" pitchFamily="34" charset="0"/>
              <a:buChar char="•"/>
            </a:pPr>
            <a:endParaRPr lang="en-US" dirty="0"/>
          </a:p>
          <a:p>
            <a:pPr marL="171450" indent="-171450">
              <a:buFont typeface="Arial" panose="020B0604020202020204" pitchFamily="34" charset="0"/>
              <a:buChar char="•"/>
            </a:pPr>
            <a:endParaRPr lang="en-US" sz="1200" b="0" i="0" u="none" strike="noStrike" kern="1200" baseline="0" dirty="0" smtClean="0">
              <a:solidFill>
                <a:schemeClr val="tx1"/>
              </a:solidFill>
              <a:latin typeface="+mn-lt"/>
              <a:ea typeface="+mn-ea"/>
              <a:cs typeface="+mn-cs"/>
            </a:endParaRPr>
          </a:p>
          <a:p>
            <a:pPr marL="171450" indent="-171450">
              <a:buFont typeface="Arial" panose="020B0604020202020204" pitchFamily="34" charset="0"/>
              <a:buChar char="•"/>
            </a:pPr>
            <a:endParaRPr lang="en-US" dirty="0"/>
          </a:p>
          <a:p>
            <a:pPr marL="171450" indent="-171450">
              <a:buFont typeface="Arial" panose="020B0604020202020204" pitchFamily="34" charset="0"/>
              <a:buChar char="•"/>
            </a:pPr>
            <a:endParaRPr lang="en-US" sz="1200" b="0" i="0" u="none" strike="noStrike" kern="1200" baseline="0" dirty="0" smtClean="0">
              <a:solidFill>
                <a:schemeClr val="tx1"/>
              </a:solidFill>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7E018C42-DD96-4C07-BF1C-301766F5C6C3}" type="slidenum">
              <a:rPr lang="en-US" smtClean="0"/>
              <a:t>106</a:t>
            </a:fld>
            <a:endParaRPr lang="en-US"/>
          </a:p>
        </p:txBody>
      </p:sp>
    </p:spTree>
    <p:extLst>
      <p:ext uri="{BB962C8B-B14F-4D97-AF65-F5344CB8AC3E}">
        <p14:creationId xmlns:p14="http://schemas.microsoft.com/office/powerpoint/2010/main" val="2759437461"/>
      </p:ext>
    </p:extLst>
  </p:cSld>
  <p:clrMapOvr>
    <a:masterClrMapping/>
  </p:clrMapOvr>
</p:notes>
</file>

<file path=ppt/notesSlides/notesSlide10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4188" y="696913"/>
            <a:ext cx="6048375" cy="4535487"/>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7E018C42-DD96-4C07-BF1C-301766F5C6C3}" type="slidenum">
              <a:rPr lang="en-US" smtClean="0"/>
              <a:t>107</a:t>
            </a:fld>
            <a:endParaRPr lang="en-US"/>
          </a:p>
        </p:txBody>
      </p:sp>
    </p:spTree>
    <p:extLst>
      <p:ext uri="{BB962C8B-B14F-4D97-AF65-F5344CB8AC3E}">
        <p14:creationId xmlns:p14="http://schemas.microsoft.com/office/powerpoint/2010/main" val="678236702"/>
      </p:ext>
    </p:extLst>
  </p:cSld>
  <p:clrMapOvr>
    <a:masterClrMapping/>
  </p:clrMapOvr>
</p:notes>
</file>

<file path=ppt/notesSlides/notesSlide10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4188" y="696913"/>
            <a:ext cx="6048375" cy="4535487"/>
          </a:xfrm>
        </p:spPr>
      </p:sp>
      <p:sp>
        <p:nvSpPr>
          <p:cNvPr id="3" name="Notes Placeholder 2"/>
          <p:cNvSpPr>
            <a:spLocks noGrp="1"/>
          </p:cNvSpPr>
          <p:nvPr>
            <p:ph type="body" idx="1"/>
          </p:nvPr>
        </p:nvSpPr>
        <p:spPr/>
        <p:txBody>
          <a:bodyPr/>
          <a:lstStyle/>
          <a:p>
            <a:pPr marL="171450" lvl="0" indent="-171450">
              <a:buFont typeface="Arial" panose="020B0604020202020204" pitchFamily="34" charset="0"/>
              <a:buChar char="•"/>
            </a:pPr>
            <a:r>
              <a:rPr lang="en-US" b="1" dirty="0" smtClean="0"/>
              <a:t>Importance:</a:t>
            </a:r>
            <a:r>
              <a:rPr lang="en-US" dirty="0" smtClean="0"/>
              <a:t> Nursing home residents </a:t>
            </a:r>
            <a:r>
              <a:rPr lang="en-US" dirty="0"/>
              <a:t>with weight loss are at higher risk for functional </a:t>
            </a:r>
            <a:r>
              <a:rPr lang="en-US" dirty="0" smtClean="0"/>
              <a:t>decline</a:t>
            </a:r>
            <a:r>
              <a:rPr lang="en-US" dirty="0"/>
              <a:t>, hip </a:t>
            </a:r>
            <a:r>
              <a:rPr lang="en-US" dirty="0" smtClean="0"/>
              <a:t>fracture, </a:t>
            </a:r>
            <a:r>
              <a:rPr lang="en-US" dirty="0"/>
              <a:t>and </a:t>
            </a:r>
            <a:r>
              <a:rPr lang="en-US" dirty="0" smtClean="0"/>
              <a:t>death. Weight </a:t>
            </a:r>
            <a:r>
              <a:rPr lang="en-US" dirty="0"/>
              <a:t>loss </a:t>
            </a:r>
            <a:r>
              <a:rPr lang="en-US" dirty="0" smtClean="0"/>
              <a:t>also may lead to muscle </a:t>
            </a:r>
            <a:r>
              <a:rPr lang="en-US" dirty="0"/>
              <a:t>wasting, infections, and increased risk of </a:t>
            </a:r>
            <a:r>
              <a:rPr lang="en-US" dirty="0" smtClean="0"/>
              <a:t>pressure </a:t>
            </a:r>
            <a:r>
              <a:rPr lang="en-US" dirty="0"/>
              <a:t>ulcers. Detecting and </a:t>
            </a:r>
            <a:r>
              <a:rPr lang="en-US" dirty="0" smtClean="0"/>
              <a:t>preventing </a:t>
            </a:r>
            <a:r>
              <a:rPr lang="en-US" dirty="0"/>
              <a:t>weight loss is central to </a:t>
            </a:r>
            <a:r>
              <a:rPr lang="en-US" dirty="0" smtClean="0"/>
              <a:t>ensure </a:t>
            </a:r>
            <a:r>
              <a:rPr lang="en-US" dirty="0"/>
              <a:t>appropriate nutritional intake</a:t>
            </a:r>
            <a:r>
              <a:rPr lang="en-US" dirty="0" smtClean="0"/>
              <a:t>.</a:t>
            </a:r>
          </a:p>
          <a:p>
            <a:pPr marL="171450" lvl="0" indent="-171450">
              <a:buFont typeface="Arial" panose="020B0604020202020204" pitchFamily="34" charset="0"/>
              <a:buChar char="•"/>
            </a:pPr>
            <a:r>
              <a:rPr lang="en-US" b="1" dirty="0" smtClean="0"/>
              <a:t>Overall Rate:</a:t>
            </a:r>
            <a:r>
              <a:rPr lang="en-US" dirty="0" smtClean="0"/>
              <a:t> The percentage of long-stay nursing home residents who lost too much weight changed slightly from 9.1% in 2011 to 9.4% in 2012 (data not shown).</a:t>
            </a:r>
          </a:p>
          <a:p>
            <a:pPr marL="174708" indent="-174708">
              <a:buFont typeface="Arial" panose="020B0604020202020204" pitchFamily="34" charset="0"/>
              <a:buChar char="•"/>
            </a:pPr>
            <a:r>
              <a:rPr lang="en-US" b="1" dirty="0" smtClean="0"/>
              <a:t>Groups With Disparities:</a:t>
            </a:r>
          </a:p>
          <a:p>
            <a:pPr marL="631908" lvl="1" indent="-174708">
              <a:buFont typeface="Arial" panose="020B0604020202020204" pitchFamily="34" charset="0"/>
              <a:buChar char="•"/>
            </a:pPr>
            <a:r>
              <a:rPr lang="en-US" dirty="0" smtClean="0"/>
              <a:t>In 2012, the percentage </a:t>
            </a:r>
            <a:r>
              <a:rPr lang="en-US" dirty="0"/>
              <a:t>of nursing home residents </a:t>
            </a:r>
            <a:r>
              <a:rPr lang="en-US" dirty="0" smtClean="0"/>
              <a:t>who lost </a:t>
            </a:r>
            <a:r>
              <a:rPr lang="en-US" dirty="0"/>
              <a:t>too much </a:t>
            </a:r>
            <a:r>
              <a:rPr lang="en-US" dirty="0" smtClean="0"/>
              <a:t>weight was lower for Black and Hispanic residents compared with White residents. Nearly 10% of White nursing home residents lost too much weight compared with 8.1% of Black residents  and 7.0% of Hispanic residents.</a:t>
            </a:r>
          </a:p>
          <a:p>
            <a:r>
              <a:rPr lang="en-US" b="1" dirty="0" smtClean="0"/>
              <a:t>Achievable Benchmark:</a:t>
            </a:r>
            <a:endParaRPr lang="en-US" b="1" dirty="0"/>
          </a:p>
          <a:p>
            <a:pPr marL="631908" lvl="1" indent="-174708">
              <a:buFont typeface="Arial" panose="020B0604020202020204" pitchFamily="34" charset="0"/>
              <a:buChar char="•"/>
            </a:pPr>
            <a:r>
              <a:rPr lang="en-US" dirty="0" smtClean="0"/>
              <a:t>The </a:t>
            </a:r>
            <a:r>
              <a:rPr lang="en-US" dirty="0"/>
              <a:t>2011 top </a:t>
            </a:r>
            <a:r>
              <a:rPr lang="en-US" dirty="0" smtClean="0"/>
              <a:t>6 </a:t>
            </a:r>
            <a:r>
              <a:rPr lang="en-US" dirty="0"/>
              <a:t>State achievable benchmark was </a:t>
            </a:r>
            <a:r>
              <a:rPr lang="en-US" dirty="0" smtClean="0"/>
              <a:t>7.4%. </a:t>
            </a:r>
            <a:r>
              <a:rPr lang="en-US" dirty="0"/>
              <a:t>The top 6 States that contributed to the achievable benchmark are California, District of Columbia, Maryland, Massachusetts, New York, and Texas.</a:t>
            </a:r>
          </a:p>
          <a:p>
            <a:pPr marL="631908" lvl="1" indent="-174708">
              <a:buFont typeface="Arial" panose="020B0604020202020204" pitchFamily="34" charset="0"/>
              <a:buChar char="•"/>
            </a:pPr>
            <a:r>
              <a:rPr lang="en-US" dirty="0" smtClean="0"/>
              <a:t>In 2011 and 2012</a:t>
            </a:r>
            <a:r>
              <a:rPr lang="en-US" dirty="0"/>
              <a:t>, </a:t>
            </a:r>
            <a:r>
              <a:rPr lang="en-US" dirty="0" smtClean="0"/>
              <a:t>only nursing home residents ages 0-64 and Hispanics achieved </a:t>
            </a:r>
            <a:r>
              <a:rPr lang="en-US" dirty="0"/>
              <a:t>the benchmark. </a:t>
            </a:r>
            <a:endParaRPr lang="en-US" dirty="0" smtClean="0"/>
          </a:p>
          <a:p>
            <a:pPr marL="631908" lvl="1" indent="-174708">
              <a:buFont typeface="Arial" panose="020B0604020202020204" pitchFamily="34" charset="0"/>
              <a:buChar char="•"/>
            </a:pPr>
            <a:r>
              <a:rPr lang="en-US" dirty="0" smtClean="0"/>
              <a:t>Data </a:t>
            </a:r>
            <a:r>
              <a:rPr lang="en-US" dirty="0"/>
              <a:t>are insufficient to determine time to </a:t>
            </a:r>
            <a:r>
              <a:rPr lang="en-US" dirty="0" smtClean="0"/>
              <a:t>benchmark for other groups. </a:t>
            </a:r>
            <a:endParaRPr lang="en-US" dirty="0"/>
          </a:p>
          <a:p>
            <a:pPr lvl="0"/>
            <a:endParaRPr lang="en-US" dirty="0" smtClean="0"/>
          </a:p>
          <a:p>
            <a:pPr lvl="0"/>
            <a:endParaRPr lang="en-US" dirty="0"/>
          </a:p>
          <a:p>
            <a:pPr lvl="0"/>
            <a:endParaRPr lang="en-US" dirty="0" smtClean="0"/>
          </a:p>
          <a:p>
            <a:pPr lvl="0"/>
            <a:endParaRPr lang="en-US" dirty="0"/>
          </a:p>
        </p:txBody>
      </p:sp>
      <p:sp>
        <p:nvSpPr>
          <p:cNvPr id="4" name="Slide Number Placeholder 3"/>
          <p:cNvSpPr>
            <a:spLocks noGrp="1"/>
          </p:cNvSpPr>
          <p:nvPr>
            <p:ph type="sldNum" sz="quarter" idx="10"/>
          </p:nvPr>
        </p:nvSpPr>
        <p:spPr/>
        <p:txBody>
          <a:bodyPr/>
          <a:lstStyle/>
          <a:p>
            <a:fld id="{7E018C42-DD96-4C07-BF1C-301766F5C6C3}" type="slidenum">
              <a:rPr lang="en-US" smtClean="0"/>
              <a:t>108</a:t>
            </a:fld>
            <a:endParaRPr lang="en-US"/>
          </a:p>
        </p:txBody>
      </p:sp>
    </p:spTree>
    <p:extLst>
      <p:ext uri="{BB962C8B-B14F-4D97-AF65-F5344CB8AC3E}">
        <p14:creationId xmlns:p14="http://schemas.microsoft.com/office/powerpoint/2010/main" val="2324575590"/>
      </p:ext>
    </p:extLst>
  </p:cSld>
  <p:clrMapOvr>
    <a:masterClrMapping/>
  </p:clrMapOvr>
</p:notes>
</file>

<file path=ppt/notesSlides/notesSlide10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4188" y="696913"/>
            <a:ext cx="6048375" cy="4535487"/>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7E018C42-DD96-4C07-BF1C-301766F5C6C3}" type="slidenum">
              <a:rPr lang="en-US" smtClean="0"/>
              <a:t>109</a:t>
            </a:fld>
            <a:endParaRPr lang="en-US"/>
          </a:p>
        </p:txBody>
      </p:sp>
    </p:spTree>
    <p:extLst>
      <p:ext uri="{BB962C8B-B14F-4D97-AF65-F5344CB8AC3E}">
        <p14:creationId xmlns:p14="http://schemas.microsoft.com/office/powerpoint/2010/main" val="1086802576"/>
      </p:ext>
    </p:extLst>
  </p:cSld>
  <p:clrMapOvr>
    <a:masterClrMapping/>
  </p:clrMapOvr>
</p:notes>
</file>

<file path=ppt/notesSlides/notesSlide10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4188" y="696913"/>
            <a:ext cx="6048375" cy="4535487"/>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7E018C42-DD96-4C07-BF1C-301766F5C6C3}" type="slidenum">
              <a:rPr lang="en-US" smtClean="0"/>
              <a:t>110</a:t>
            </a:fld>
            <a:endParaRPr lang="en-US"/>
          </a:p>
        </p:txBody>
      </p:sp>
    </p:spTree>
    <p:extLst>
      <p:ext uri="{BB962C8B-B14F-4D97-AF65-F5344CB8AC3E}">
        <p14:creationId xmlns:p14="http://schemas.microsoft.com/office/powerpoint/2010/main" val="227115143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511175" y="696913"/>
            <a:ext cx="6149975" cy="4611687"/>
          </a:xfrm>
        </p:spPr>
      </p:sp>
      <p:sp>
        <p:nvSpPr>
          <p:cNvPr id="3" name="Notes Placeholder 2"/>
          <p:cNvSpPr>
            <a:spLocks noGrp="1"/>
          </p:cNvSpPr>
          <p:nvPr>
            <p:ph type="body" idx="1"/>
          </p:nvPr>
        </p:nvSpPr>
        <p:spPr>
          <a:xfrm>
            <a:off x="701040" y="5345430"/>
            <a:ext cx="5608320" cy="3253740"/>
          </a:xfrm>
        </p:spPr>
        <p:txBody>
          <a:bodyPr/>
          <a:lstStyle/>
          <a:p>
            <a:r>
              <a:rPr lang="en-US" b="1" dirty="0" smtClean="0"/>
              <a:t>Key</a:t>
            </a:r>
            <a:r>
              <a:rPr lang="en-US" b="1" dirty="0"/>
              <a:t>:</a:t>
            </a:r>
            <a:r>
              <a:rPr lang="en-US" dirty="0"/>
              <a:t> n = number of measures.</a:t>
            </a:r>
          </a:p>
          <a:p>
            <a:r>
              <a:rPr lang="en-US" b="1" dirty="0" smtClean="0"/>
              <a:t>Note</a:t>
            </a:r>
            <a:r>
              <a:rPr lang="en-US" b="1" dirty="0"/>
              <a:t>: </a:t>
            </a:r>
            <a:r>
              <a:rPr lang="en-US" dirty="0"/>
              <a:t>For the majority of measures, trend data are available from 2001-2002 to 2012.</a:t>
            </a:r>
          </a:p>
          <a:p>
            <a:r>
              <a:rPr lang="en-US" dirty="0" smtClean="0"/>
              <a:t>For </a:t>
            </a:r>
            <a:r>
              <a:rPr lang="en-US" dirty="0"/>
              <a:t>each measure with at least four estimates over time, weighted log-linear regression is used to calculate average annual percentage change and to assess statistical significance.  Measures are aligned so that positive change indicates improved access to care.  </a:t>
            </a:r>
          </a:p>
          <a:p>
            <a:pPr marL="640594" lvl="1" indent="-174708">
              <a:buFont typeface="Arial" panose="020B0604020202020204" pitchFamily="34" charset="0"/>
              <a:buChar char="•"/>
            </a:pPr>
            <a:r>
              <a:rPr lang="en-US" b="1" dirty="0"/>
              <a:t>Improving</a:t>
            </a:r>
            <a:r>
              <a:rPr lang="en-US" dirty="0"/>
              <a:t> = Rates of change are positive at 1% per year or greater and statistically significant.</a:t>
            </a:r>
          </a:p>
          <a:p>
            <a:pPr marL="640594" lvl="1" indent="-174708">
              <a:buFont typeface="Arial" panose="020B0604020202020204" pitchFamily="34" charset="0"/>
              <a:buChar char="•"/>
            </a:pPr>
            <a:r>
              <a:rPr lang="en-US" b="1" dirty="0"/>
              <a:t>No Change</a:t>
            </a:r>
            <a:r>
              <a:rPr lang="en-US" dirty="0"/>
              <a:t> = Rate of change is less than 1% per year or not statistically significant.</a:t>
            </a:r>
          </a:p>
          <a:p>
            <a:pPr marL="640594" lvl="1" indent="-174708">
              <a:buFont typeface="Arial" panose="020B0604020202020204" pitchFamily="34" charset="0"/>
              <a:buChar char="•"/>
            </a:pPr>
            <a:r>
              <a:rPr lang="en-US" b="1" dirty="0"/>
              <a:t>Worsening</a:t>
            </a:r>
            <a:r>
              <a:rPr lang="en-US" dirty="0"/>
              <a:t> = Rates of change are negative at -1% per year or greater and statistically significant</a:t>
            </a:r>
            <a:r>
              <a:rPr lang="en-US" dirty="0" smtClean="0"/>
              <a:t>.</a:t>
            </a:r>
          </a:p>
          <a:p>
            <a:pPr marL="640594" lvl="1" indent="-174708">
              <a:buFont typeface="Arial" panose="020B0604020202020204" pitchFamily="34" charset="0"/>
              <a:buChar char="•"/>
            </a:pPr>
            <a:endParaRPr lang="en-US" dirty="0"/>
          </a:p>
          <a:p>
            <a:pPr marL="174708" indent="-174708">
              <a:buFont typeface="Arial" panose="020B0604020202020204" pitchFamily="34" charset="0"/>
              <a:buChar char="•"/>
            </a:pPr>
            <a:r>
              <a:rPr lang="en-US" dirty="0" smtClean="0"/>
              <a:t>About half of Healthy Living measures improved compared with 60% of all quality measures.</a:t>
            </a:r>
            <a:endParaRPr lang="en-US" dirty="0"/>
          </a:p>
          <a:p>
            <a:pPr marL="174708" indent="-174708">
              <a:buFont typeface="Arial" panose="020B0604020202020204" pitchFamily="34" charset="0"/>
              <a:buChar char="•"/>
            </a:pPr>
            <a:endParaRPr lang="en-US" dirty="0"/>
          </a:p>
        </p:txBody>
      </p:sp>
      <p:sp>
        <p:nvSpPr>
          <p:cNvPr id="4" name="Slide Number Placeholder 3"/>
          <p:cNvSpPr>
            <a:spLocks noGrp="1"/>
          </p:cNvSpPr>
          <p:nvPr>
            <p:ph type="sldNum" sz="quarter" idx="10"/>
          </p:nvPr>
        </p:nvSpPr>
        <p:spPr/>
        <p:txBody>
          <a:bodyPr/>
          <a:lstStyle/>
          <a:p>
            <a:fld id="{F9049930-D2C4-4E37-9A99-49F1796CF0E9}" type="slidenum">
              <a:rPr lang="en-US" smtClean="0"/>
              <a:t>11</a:t>
            </a:fld>
            <a:endParaRPr lang="en-US"/>
          </a:p>
        </p:txBody>
      </p:sp>
    </p:spTree>
    <p:extLst>
      <p:ext uri="{BB962C8B-B14F-4D97-AF65-F5344CB8AC3E}">
        <p14:creationId xmlns:p14="http://schemas.microsoft.com/office/powerpoint/2010/main" val="1761154724"/>
      </p:ext>
    </p:extLst>
  </p:cSld>
  <p:clrMapOvr>
    <a:masterClrMapping/>
  </p:clrMapOvr>
</p:notes>
</file>

<file path=ppt/notesSlides/notesSlide1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4188" y="696913"/>
            <a:ext cx="6048375" cy="4535487"/>
          </a:xfrm>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b="1" dirty="0" smtClean="0"/>
              <a:t>Importance:</a:t>
            </a:r>
            <a:r>
              <a:rPr lang="en-US" dirty="0" smtClean="0"/>
              <a:t> </a:t>
            </a:r>
            <a:r>
              <a:rPr lang="en-US" dirty="0"/>
              <a:t>Depression is a very expensive, complicating, and treatable </a:t>
            </a:r>
            <a:r>
              <a:rPr lang="en-US" dirty="0" smtClean="0"/>
              <a:t>condition </a:t>
            </a:r>
            <a:r>
              <a:rPr lang="en-US" dirty="0"/>
              <a:t>for nursing facility residents</a:t>
            </a:r>
            <a:r>
              <a:rPr lang="en-US" dirty="0" smtClean="0"/>
              <a:t>.</a:t>
            </a:r>
          </a:p>
          <a:p>
            <a:pPr marL="171450" indent="-171450">
              <a:buFont typeface="Arial" panose="020B0604020202020204" pitchFamily="34" charset="0"/>
              <a:buChar char="•"/>
            </a:pPr>
            <a:r>
              <a:rPr lang="en-US" b="1" dirty="0" smtClean="0"/>
              <a:t>Overall Rate:</a:t>
            </a:r>
            <a:r>
              <a:rPr lang="en-US" dirty="0" smtClean="0"/>
              <a:t> </a:t>
            </a:r>
            <a:r>
              <a:rPr lang="en-US" dirty="0"/>
              <a:t>In 2012, </a:t>
            </a:r>
            <a:r>
              <a:rPr lang="en-US" dirty="0" smtClean="0"/>
              <a:t>7.8% </a:t>
            </a:r>
            <a:r>
              <a:rPr lang="en-US" dirty="0"/>
              <a:t>of </a:t>
            </a:r>
            <a:r>
              <a:rPr lang="en-US" dirty="0" smtClean="0"/>
              <a:t>long-stay nursing home residents had increased depression or anxiety.</a:t>
            </a:r>
          </a:p>
          <a:p>
            <a:pPr marL="171450" indent="-171450">
              <a:buFont typeface="Arial" panose="020B0604020202020204" pitchFamily="34" charset="0"/>
              <a:buChar char="•"/>
            </a:pPr>
            <a:r>
              <a:rPr lang="en-US" b="1" dirty="0" smtClean="0"/>
              <a:t>Groups With Disparities:</a:t>
            </a:r>
          </a:p>
          <a:p>
            <a:pPr marL="628650" lvl="1" indent="-171450">
              <a:buFont typeface="Arial" panose="020B0604020202020204" pitchFamily="34" charset="0"/>
              <a:buChar char="•"/>
            </a:pPr>
            <a:r>
              <a:rPr lang="en-US" dirty="0"/>
              <a:t>Residents with 0, 1, and 2-3 chronic conditions were less likely than residents with 4 or more chronic conditions to be more depressed or anxious. </a:t>
            </a:r>
          </a:p>
          <a:p>
            <a:pPr marL="628650" lvl="1" indent="-171450">
              <a:buFont typeface="Arial" panose="020B0604020202020204" pitchFamily="34" charset="0"/>
              <a:buChar char="•"/>
            </a:pPr>
            <a:r>
              <a:rPr lang="en-US" dirty="0" smtClean="0"/>
              <a:t>Regardless of chronic conditions, Black </a:t>
            </a:r>
            <a:r>
              <a:rPr lang="en-US" dirty="0"/>
              <a:t>and Hispanic residents </a:t>
            </a:r>
            <a:r>
              <a:rPr lang="en-US" dirty="0" smtClean="0"/>
              <a:t>were less </a:t>
            </a:r>
            <a:r>
              <a:rPr lang="en-US" dirty="0"/>
              <a:t>likely than White residents to be more depressed or anxious. </a:t>
            </a:r>
          </a:p>
          <a:p>
            <a:pPr marL="171450" indent="-171450">
              <a:buFont typeface="Arial" panose="020B0604020202020204" pitchFamily="34" charset="0"/>
              <a:buChar char="•"/>
            </a:pPr>
            <a:r>
              <a:rPr lang="en-US" b="1" dirty="0" smtClean="0"/>
              <a:t>Achievable Benchmark:</a:t>
            </a:r>
            <a:endParaRPr lang="en-US" dirty="0"/>
          </a:p>
          <a:p>
            <a:pPr marL="628650" lvl="1" indent="-171450">
              <a:buFont typeface="Arial" panose="020B0604020202020204" pitchFamily="34" charset="0"/>
              <a:buChar char="•"/>
            </a:pPr>
            <a:r>
              <a:rPr lang="en-US" b="0" i="0" u="none" strike="noStrike" kern="1200" baseline="0" dirty="0" smtClean="0">
                <a:solidFill>
                  <a:schemeClr val="tx1"/>
                </a:solidFill>
                <a:latin typeface="+mn-lt"/>
                <a:ea typeface="+mn-ea"/>
                <a:cs typeface="+mn-cs"/>
              </a:rPr>
              <a:t>The 2011 top 5 State achievable benchmark was 3.7%. </a:t>
            </a:r>
            <a:r>
              <a:rPr lang="en-US" dirty="0"/>
              <a:t>The top 5 States that contributed to the achievable benchmark are Alabama, California, District of Columbia, Mississippi, and Nevada.</a:t>
            </a:r>
          </a:p>
          <a:p>
            <a:pPr marL="628650" lvl="1" indent="-171450">
              <a:buFont typeface="Arial" panose="020B0604020202020204" pitchFamily="34" charset="0"/>
              <a:buChar char="•"/>
            </a:pPr>
            <a:r>
              <a:rPr lang="en-US" b="0" i="0" u="none" strike="noStrike" kern="1200" baseline="0" dirty="0" smtClean="0">
                <a:solidFill>
                  <a:schemeClr val="tx1"/>
                </a:solidFill>
                <a:latin typeface="+mn-lt"/>
                <a:ea typeface="+mn-ea"/>
                <a:cs typeface="+mn-cs"/>
              </a:rPr>
              <a:t>In 2012, no group had achieved the benchmark. </a:t>
            </a:r>
          </a:p>
          <a:p>
            <a:pPr marL="628650" lvl="1" indent="-171450">
              <a:buFont typeface="Arial" panose="020B0604020202020204" pitchFamily="34" charset="0"/>
              <a:buChar char="•"/>
            </a:pPr>
            <a:r>
              <a:rPr lang="en-US" b="0" i="0" u="none" strike="noStrike" kern="1200" baseline="0" dirty="0" smtClean="0">
                <a:solidFill>
                  <a:schemeClr val="tx1"/>
                </a:solidFill>
                <a:latin typeface="+mn-lt"/>
                <a:ea typeface="+mn-ea"/>
                <a:cs typeface="+mn-cs"/>
              </a:rPr>
              <a:t>Data are insufficient to determine time to benchmark. </a:t>
            </a:r>
          </a:p>
        </p:txBody>
      </p:sp>
      <p:sp>
        <p:nvSpPr>
          <p:cNvPr id="4" name="Slide Number Placeholder 3"/>
          <p:cNvSpPr>
            <a:spLocks noGrp="1"/>
          </p:cNvSpPr>
          <p:nvPr>
            <p:ph type="sldNum" sz="quarter" idx="10"/>
          </p:nvPr>
        </p:nvSpPr>
        <p:spPr/>
        <p:txBody>
          <a:bodyPr/>
          <a:lstStyle/>
          <a:p>
            <a:fld id="{7E018C42-DD96-4C07-BF1C-301766F5C6C3}" type="slidenum">
              <a:rPr lang="en-US" smtClean="0"/>
              <a:t>111</a:t>
            </a:fld>
            <a:endParaRPr lang="en-US"/>
          </a:p>
        </p:txBody>
      </p:sp>
    </p:spTree>
    <p:extLst>
      <p:ext uri="{BB962C8B-B14F-4D97-AF65-F5344CB8AC3E}">
        <p14:creationId xmlns:p14="http://schemas.microsoft.com/office/powerpoint/2010/main" val="1575342123"/>
      </p:ext>
    </p:extLst>
  </p:cSld>
  <p:clrMapOvr>
    <a:masterClrMapping/>
  </p:clrMapOvr>
</p:notes>
</file>

<file path=ppt/notesSlides/notesSlide1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4188" y="696913"/>
            <a:ext cx="6048375" cy="4535487"/>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7E018C42-DD96-4C07-BF1C-301766F5C6C3}" type="slidenum">
              <a:rPr lang="en-US" smtClean="0"/>
              <a:t>112</a:t>
            </a:fld>
            <a:endParaRPr lang="en-US"/>
          </a:p>
        </p:txBody>
      </p:sp>
    </p:spTree>
    <p:extLst>
      <p:ext uri="{BB962C8B-B14F-4D97-AF65-F5344CB8AC3E}">
        <p14:creationId xmlns:p14="http://schemas.microsoft.com/office/powerpoint/2010/main" val="4188324911"/>
      </p:ext>
    </p:extLst>
  </p:cSld>
  <p:clrMapOvr>
    <a:masterClrMapping/>
  </p:clrMapOvr>
</p:notes>
</file>

<file path=ppt/notesSlides/notesSlide1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4188" y="696913"/>
            <a:ext cx="6048375" cy="4535487"/>
          </a:xfrm>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smtClean="0"/>
              <a:t>The goals of home health care are to restore, maintain, or slow the decline of well-being and functional capacity, and to assist patients to remain in the community by avoiding hospitalization or admission to long-term care facilities. </a:t>
            </a:r>
          </a:p>
          <a:p>
            <a:pPr marL="171450" indent="-171450">
              <a:buFont typeface="Arial" panose="020B0604020202020204" pitchFamily="34" charset="0"/>
              <a:buChar char="•"/>
            </a:pPr>
            <a:r>
              <a:rPr lang="en-US" dirty="0" smtClean="0"/>
              <a:t>The Centers for Medicate &amp; Medicaid Services considers acute care hospitalizations and emergency department use during home health to be one of the key quality measures for care given to homebound Medicare beneficiaries.</a:t>
            </a:r>
          </a:p>
          <a:p>
            <a:pPr marL="171450" indent="-171450">
              <a:buFont typeface="Arial" panose="020B0604020202020204" pitchFamily="34" charset="0"/>
              <a:buChar char="•"/>
            </a:pPr>
            <a:r>
              <a:rPr lang="en-US" dirty="0" smtClean="0"/>
              <a:t>Hospitalization leads to increased cost for payers, leaves older adults at risk for adverse events such as medical errors, reduces quality of life for patients and their caregivers through psychological distress, and exposes already compromised patients to further decline and reduced functional status.</a:t>
            </a:r>
            <a:endParaRPr lang="en-US" dirty="0"/>
          </a:p>
        </p:txBody>
      </p:sp>
      <p:sp>
        <p:nvSpPr>
          <p:cNvPr id="4" name="Slide Number Placeholder 3"/>
          <p:cNvSpPr>
            <a:spLocks noGrp="1"/>
          </p:cNvSpPr>
          <p:nvPr>
            <p:ph type="sldNum" sz="quarter" idx="10"/>
          </p:nvPr>
        </p:nvSpPr>
        <p:spPr/>
        <p:txBody>
          <a:bodyPr/>
          <a:lstStyle/>
          <a:p>
            <a:fld id="{7E018C42-DD96-4C07-BF1C-301766F5C6C3}" type="slidenum">
              <a:rPr lang="en-US" smtClean="0"/>
              <a:t>113</a:t>
            </a:fld>
            <a:endParaRPr lang="en-US"/>
          </a:p>
        </p:txBody>
      </p:sp>
    </p:spTree>
    <p:extLst>
      <p:ext uri="{BB962C8B-B14F-4D97-AF65-F5344CB8AC3E}">
        <p14:creationId xmlns:p14="http://schemas.microsoft.com/office/powerpoint/2010/main" val="2908989659"/>
      </p:ext>
    </p:extLst>
  </p:cSld>
  <p:clrMapOvr>
    <a:masterClrMapping/>
  </p:clrMapOvr>
</p:notes>
</file>

<file path=ppt/notesSlides/notesSlide1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4188" y="696913"/>
            <a:ext cx="6048375" cy="4535487"/>
          </a:xfrm>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b="1" dirty="0" smtClean="0"/>
              <a:t>Importance:</a:t>
            </a:r>
            <a:r>
              <a:rPr lang="en-US" dirty="0" smtClean="0"/>
              <a:t> </a:t>
            </a:r>
            <a:r>
              <a:rPr lang="en-US" dirty="0"/>
              <a:t>Acute care hospitalization is a national priority for Medicare recipients, based on evidence that 20% of all Medicare beneficiaries who were hospitalized had a return hospital stay within 30 days</a:t>
            </a:r>
            <a:r>
              <a:rPr lang="en-US" dirty="0" smtClean="0"/>
              <a:t>.</a:t>
            </a:r>
            <a:endParaRPr lang="en-US" dirty="0"/>
          </a:p>
          <a:p>
            <a:pPr marL="171450" indent="-171450">
              <a:buFont typeface="Arial" panose="020B0604020202020204" pitchFamily="34" charset="0"/>
              <a:buChar char="•"/>
            </a:pPr>
            <a:r>
              <a:rPr lang="en-US" b="1" dirty="0" smtClean="0"/>
              <a:t>Overall Rate:</a:t>
            </a:r>
            <a:r>
              <a:rPr lang="en-US" dirty="0" smtClean="0"/>
              <a:t> </a:t>
            </a:r>
            <a:r>
              <a:rPr lang="en-US" dirty="0"/>
              <a:t>In 2012, </a:t>
            </a:r>
            <a:r>
              <a:rPr lang="en-US" dirty="0" smtClean="0"/>
              <a:t>25.8% </a:t>
            </a:r>
            <a:r>
              <a:rPr lang="en-US" dirty="0"/>
              <a:t>of home health patients </a:t>
            </a:r>
            <a:r>
              <a:rPr lang="en-US" dirty="0" smtClean="0"/>
              <a:t>had to be admitted to the hospital.</a:t>
            </a:r>
            <a:endParaRPr lang="en-US" dirty="0"/>
          </a:p>
          <a:p>
            <a:pPr marL="171450" indent="-171450">
              <a:buFont typeface="Arial" panose="020B0604020202020204" pitchFamily="34" charset="0"/>
              <a:buChar char="•"/>
            </a:pPr>
            <a:r>
              <a:rPr lang="en-US" b="1" dirty="0" smtClean="0"/>
              <a:t>Groups With Disparities:</a:t>
            </a:r>
            <a:r>
              <a:rPr lang="en-US" dirty="0" smtClean="0"/>
              <a:t> </a:t>
            </a:r>
            <a:endParaRPr lang="en-US" dirty="0"/>
          </a:p>
          <a:p>
            <a:pPr marL="628650" lvl="1" indent="-171450">
              <a:buFont typeface="Arial" panose="020B0604020202020204" pitchFamily="34" charset="0"/>
              <a:buChar char="•"/>
            </a:pPr>
            <a:r>
              <a:rPr lang="en-US" dirty="0" smtClean="0"/>
              <a:t>In 2012, </a:t>
            </a:r>
            <a:r>
              <a:rPr lang="en-US" dirty="0"/>
              <a:t>Black </a:t>
            </a:r>
            <a:r>
              <a:rPr lang="en-US" dirty="0" smtClean="0"/>
              <a:t>patients age 65 and over were more likely than White patients to be admitted to the hospital.</a:t>
            </a:r>
          </a:p>
          <a:p>
            <a:pPr marL="628650" lvl="1" indent="-171450">
              <a:buFont typeface="Arial" panose="020B0604020202020204" pitchFamily="34" charset="0"/>
              <a:buChar char="•"/>
            </a:pPr>
            <a:r>
              <a:rPr lang="en-US" dirty="0" smtClean="0"/>
              <a:t>Asians ages 0-85 were less likely than Whites to be admitted to the hospital.   </a:t>
            </a:r>
          </a:p>
          <a:p>
            <a:pPr marL="171450" indent="-171450">
              <a:buFont typeface="Arial" panose="020B0604020202020204" pitchFamily="34" charset="0"/>
              <a:buChar char="•"/>
            </a:pPr>
            <a:r>
              <a:rPr lang="en-US" b="1" dirty="0" smtClean="0"/>
              <a:t>Achievable Benchmark:</a:t>
            </a:r>
            <a:endParaRPr lang="en-US" dirty="0"/>
          </a:p>
          <a:p>
            <a:pPr marL="628650" lvl="1" indent="-171450">
              <a:buFont typeface="Arial" panose="020B0604020202020204" pitchFamily="34" charset="0"/>
              <a:buChar char="•"/>
            </a:pPr>
            <a:r>
              <a:rPr lang="en-US" dirty="0" smtClean="0"/>
              <a:t>The </a:t>
            </a:r>
            <a:r>
              <a:rPr lang="en-US" dirty="0"/>
              <a:t>2010 top 5 State achievable benchmark was </a:t>
            </a:r>
            <a:r>
              <a:rPr lang="en-US" dirty="0" smtClean="0"/>
              <a:t>17.7%. </a:t>
            </a:r>
            <a:r>
              <a:rPr lang="en-US" dirty="0"/>
              <a:t>The top 5 States that contributed to the achievable benchmark are Idaho, Montana, Oregon, South Dakota , and Utah.</a:t>
            </a:r>
          </a:p>
          <a:p>
            <a:pPr marL="628650" lvl="1" indent="-171450">
              <a:buFont typeface="Arial" panose="020B0604020202020204" pitchFamily="34" charset="0"/>
              <a:buChar char="•"/>
            </a:pPr>
            <a:r>
              <a:rPr lang="en-US" dirty="0" smtClean="0"/>
              <a:t>Data </a:t>
            </a:r>
            <a:r>
              <a:rPr lang="en-US" dirty="0"/>
              <a:t>are insufficient to determine time to benchmark. </a:t>
            </a:r>
          </a:p>
          <a:p>
            <a:pPr marL="171450" indent="-171450">
              <a:buFont typeface="Arial" panose="020B0604020202020204" pitchFamily="34" charset="0"/>
              <a:buChar char="•"/>
            </a:pPr>
            <a:endParaRPr lang="en-US" dirty="0"/>
          </a:p>
          <a:p>
            <a:pPr marL="171450" indent="-171450">
              <a:buFont typeface="Arial" panose="020B0604020202020204" pitchFamily="34" charset="0"/>
              <a:buChar char="•"/>
            </a:pPr>
            <a:endParaRPr lang="en-US" sz="1200" b="0" i="0" u="none" strike="noStrike" kern="1200" baseline="0" dirty="0" smtClean="0">
              <a:solidFill>
                <a:schemeClr val="tx1"/>
              </a:solidFill>
              <a:latin typeface="+mn-lt"/>
              <a:ea typeface="+mn-ea"/>
              <a:cs typeface="+mn-cs"/>
            </a:endParaRPr>
          </a:p>
          <a:p>
            <a:pPr marL="171450" indent="-171450">
              <a:buFont typeface="Arial" panose="020B0604020202020204" pitchFamily="34" charset="0"/>
              <a:buChar char="•"/>
            </a:pPr>
            <a:endParaRPr lang="en-US" dirty="0"/>
          </a:p>
          <a:p>
            <a:pPr marL="171450" indent="-171450">
              <a:buFont typeface="Arial" panose="020B0604020202020204" pitchFamily="34" charset="0"/>
              <a:buChar char="•"/>
            </a:pPr>
            <a:endParaRPr lang="en-US" sz="1200" b="0" i="0" u="none" strike="noStrike" kern="1200" baseline="0" dirty="0" smtClean="0">
              <a:solidFill>
                <a:schemeClr val="tx1"/>
              </a:solidFill>
              <a:latin typeface="+mn-lt"/>
              <a:ea typeface="+mn-ea"/>
              <a:cs typeface="+mn-cs"/>
            </a:endParaRPr>
          </a:p>
          <a:p>
            <a:pPr marL="171450" indent="-171450">
              <a:buFont typeface="Arial" panose="020B0604020202020204" pitchFamily="34" charset="0"/>
              <a:buChar char="•"/>
            </a:pPr>
            <a:endParaRPr lang="en-US" dirty="0"/>
          </a:p>
          <a:p>
            <a:pPr marL="171450" indent="-171450">
              <a:buFont typeface="Arial" panose="020B0604020202020204" pitchFamily="34" charset="0"/>
              <a:buChar char="•"/>
            </a:pPr>
            <a:endParaRPr lang="en-US" sz="1200" b="0" i="0" u="none" strike="noStrike" kern="1200" baseline="0" dirty="0" smtClean="0">
              <a:solidFill>
                <a:schemeClr val="tx1"/>
              </a:solidFill>
              <a:latin typeface="+mn-lt"/>
              <a:ea typeface="+mn-ea"/>
              <a:cs typeface="+mn-cs"/>
            </a:endParaRPr>
          </a:p>
          <a:p>
            <a:pPr marL="171450" indent="-171450">
              <a:buFont typeface="Arial" panose="020B0604020202020204" pitchFamily="34" charset="0"/>
              <a:buChar char="•"/>
            </a:pPr>
            <a:endParaRPr lang="en-US" dirty="0"/>
          </a:p>
          <a:p>
            <a:pPr marL="171450" indent="-171450">
              <a:buFont typeface="Arial" panose="020B0604020202020204" pitchFamily="34" charset="0"/>
              <a:buChar char="•"/>
            </a:pPr>
            <a:endParaRPr lang="en-US" sz="1200" b="0" i="0" u="none" strike="noStrike" kern="1200" baseline="0" dirty="0" smtClean="0">
              <a:solidFill>
                <a:schemeClr val="tx1"/>
              </a:solidFill>
              <a:latin typeface="+mn-lt"/>
              <a:ea typeface="+mn-ea"/>
              <a:cs typeface="+mn-cs"/>
            </a:endParaRPr>
          </a:p>
          <a:p>
            <a:pPr marL="171450" indent="-171450">
              <a:buFont typeface="Arial" panose="020B0604020202020204" pitchFamily="34" charset="0"/>
              <a:buChar char="•"/>
            </a:pPr>
            <a:endParaRPr lang="en-US" dirty="0"/>
          </a:p>
          <a:p>
            <a:pPr marL="171450" indent="-171450">
              <a:buFont typeface="Arial" panose="020B0604020202020204" pitchFamily="34" charset="0"/>
              <a:buChar char="•"/>
            </a:pPr>
            <a:endParaRPr lang="en-US" sz="1200" b="0" i="0" u="none" strike="noStrike" kern="1200" baseline="0" dirty="0" smtClean="0">
              <a:solidFill>
                <a:schemeClr val="tx1"/>
              </a:solidFill>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7E018C42-DD96-4C07-BF1C-301766F5C6C3}" type="slidenum">
              <a:rPr lang="en-US" smtClean="0"/>
              <a:t>114</a:t>
            </a:fld>
            <a:endParaRPr lang="en-US"/>
          </a:p>
        </p:txBody>
      </p:sp>
    </p:spTree>
    <p:extLst>
      <p:ext uri="{BB962C8B-B14F-4D97-AF65-F5344CB8AC3E}">
        <p14:creationId xmlns:p14="http://schemas.microsoft.com/office/powerpoint/2010/main" val="2604078458"/>
      </p:ext>
    </p:extLst>
  </p:cSld>
  <p:clrMapOvr>
    <a:masterClrMapping/>
  </p:clrMapOvr>
</p:notes>
</file>

<file path=ppt/notesSlides/notesSlide1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4188" y="696913"/>
            <a:ext cx="6048375" cy="4535487"/>
          </a:xfrm>
        </p:spPr>
      </p:sp>
      <p:sp>
        <p:nvSpPr>
          <p:cNvPr id="3" name="Notes Placeholder 2"/>
          <p:cNvSpPr>
            <a:spLocks noGrp="1"/>
          </p:cNvSpPr>
          <p:nvPr>
            <p:ph type="body" idx="1"/>
          </p:nvPr>
        </p:nvSpPr>
        <p:spPr>
          <a:xfrm>
            <a:off x="710742" y="4419600"/>
            <a:ext cx="5608320" cy="4183380"/>
          </a:xfrm>
        </p:spPr>
        <p:txBody>
          <a:bodyPr/>
          <a:lstStyle/>
          <a:p>
            <a:pPr marL="171450" indent="-171450">
              <a:buFont typeface="Arial" panose="020B0604020202020204" pitchFamily="34" charset="0"/>
              <a:buChar char="•"/>
            </a:pPr>
            <a:r>
              <a:rPr lang="en-US" b="1" dirty="0" smtClean="0"/>
              <a:t>Importance:</a:t>
            </a:r>
            <a:r>
              <a:rPr lang="en-US" dirty="0" smtClean="0"/>
              <a:t> Identification </a:t>
            </a:r>
            <a:r>
              <a:rPr lang="en-US" dirty="0"/>
              <a:t>of inappropriately high </a:t>
            </a:r>
            <a:r>
              <a:rPr lang="en-US" dirty="0" smtClean="0"/>
              <a:t>emergency department (ED) use </a:t>
            </a:r>
            <a:r>
              <a:rPr lang="en-US" dirty="0"/>
              <a:t>and encouragement of agencies to implement interventions that reduce inappropriate ED </a:t>
            </a:r>
            <a:r>
              <a:rPr lang="en-US" dirty="0" smtClean="0"/>
              <a:t>use can help improve health and lower costs</a:t>
            </a:r>
            <a:r>
              <a:rPr lang="en-US" dirty="0"/>
              <a:t>.</a:t>
            </a:r>
          </a:p>
          <a:p>
            <a:pPr marL="171450" indent="-171450">
              <a:buFont typeface="Arial" panose="020B0604020202020204" pitchFamily="34" charset="0"/>
              <a:buChar char="•"/>
            </a:pPr>
            <a:r>
              <a:rPr lang="en-US" b="1" dirty="0" smtClean="0"/>
              <a:t>Overall </a:t>
            </a:r>
            <a:r>
              <a:rPr lang="en-US" b="1" dirty="0"/>
              <a:t>Rate</a:t>
            </a:r>
            <a:r>
              <a:rPr lang="en-US" dirty="0"/>
              <a:t>: In 2012, </a:t>
            </a:r>
            <a:r>
              <a:rPr lang="en-US" dirty="0" smtClean="0"/>
              <a:t>21.4% </a:t>
            </a:r>
            <a:r>
              <a:rPr lang="en-US" dirty="0"/>
              <a:t>of </a:t>
            </a:r>
            <a:r>
              <a:rPr lang="en-US" dirty="0" smtClean="0"/>
              <a:t>home health patients needed urgent, unplanned medical care.</a:t>
            </a:r>
          </a:p>
          <a:p>
            <a:pPr marL="171450" indent="-171450">
              <a:buFont typeface="Arial" panose="020B0604020202020204" pitchFamily="34" charset="0"/>
              <a:buChar char="•"/>
            </a:pPr>
            <a:r>
              <a:rPr lang="en-US" b="1" dirty="0" smtClean="0"/>
              <a:t>Groups With Disparities:</a:t>
            </a:r>
            <a:r>
              <a:rPr lang="en-US" dirty="0" smtClean="0"/>
              <a:t> </a:t>
            </a:r>
          </a:p>
          <a:p>
            <a:pPr marL="628650" lvl="1" indent="-171450">
              <a:buFont typeface="Arial" panose="020B0604020202020204" pitchFamily="34" charset="0"/>
              <a:buChar char="•"/>
            </a:pPr>
            <a:r>
              <a:rPr lang="en-US" dirty="0" smtClean="0"/>
              <a:t>For </a:t>
            </a:r>
            <a:r>
              <a:rPr lang="en-US" dirty="0"/>
              <a:t>all age groups,  Hispanic home health care patients were less likely than White patients to need urgent, unplanned care</a:t>
            </a:r>
            <a:r>
              <a:rPr lang="en-US" dirty="0" smtClean="0"/>
              <a:t>.</a:t>
            </a:r>
          </a:p>
          <a:p>
            <a:pPr marL="628650" lvl="1" indent="-171450">
              <a:buFont typeface="Arial" panose="020B0604020202020204" pitchFamily="34" charset="0"/>
              <a:buChar char="•"/>
            </a:pPr>
            <a:r>
              <a:rPr lang="en-US" dirty="0"/>
              <a:t>In </a:t>
            </a:r>
            <a:r>
              <a:rPr lang="en-US" dirty="0" smtClean="0"/>
              <a:t>2012, </a:t>
            </a:r>
            <a:r>
              <a:rPr lang="en-US" dirty="0"/>
              <a:t>Black home health care patients </a:t>
            </a:r>
            <a:r>
              <a:rPr lang="en-US" dirty="0" smtClean="0"/>
              <a:t>age </a:t>
            </a:r>
            <a:r>
              <a:rPr lang="en-US" dirty="0"/>
              <a:t>65 over were more likely than White patients to need urgent, unplanned medical care.  </a:t>
            </a:r>
          </a:p>
          <a:p>
            <a:pPr marL="171450" indent="-171450">
              <a:buFont typeface="Arial" panose="020B0604020202020204" pitchFamily="34" charset="0"/>
              <a:buChar char="•"/>
            </a:pPr>
            <a:r>
              <a:rPr lang="en-US" b="1" dirty="0" smtClean="0"/>
              <a:t>Achievable Benchmark:</a:t>
            </a:r>
            <a:endParaRPr lang="en-US" dirty="0"/>
          </a:p>
          <a:p>
            <a:pPr marL="628650" lvl="1" indent="-171450">
              <a:buFont typeface="Arial" panose="020B0604020202020204" pitchFamily="34" charset="0"/>
              <a:buChar char="•"/>
            </a:pPr>
            <a:r>
              <a:rPr lang="en-US" dirty="0" smtClean="0"/>
              <a:t>The 2010 </a:t>
            </a:r>
            <a:r>
              <a:rPr lang="en-US" dirty="0"/>
              <a:t>top </a:t>
            </a:r>
            <a:r>
              <a:rPr lang="en-US" dirty="0" smtClean="0"/>
              <a:t>5 </a:t>
            </a:r>
            <a:r>
              <a:rPr lang="en-US" dirty="0"/>
              <a:t>State achievable benchmark was </a:t>
            </a:r>
            <a:r>
              <a:rPr lang="en-US" dirty="0" smtClean="0"/>
              <a:t>15.2%. </a:t>
            </a:r>
            <a:r>
              <a:rPr lang="en-US" dirty="0"/>
              <a:t>The top 5 States that contributed to the achievable benchmark are California, District of Columbia, Florida, South Dakota, and Utah.</a:t>
            </a:r>
          </a:p>
          <a:p>
            <a:pPr marL="628650" lvl="1" indent="-171450">
              <a:buFont typeface="Arial" panose="020B0604020202020204" pitchFamily="34" charset="0"/>
              <a:buChar char="•"/>
            </a:pPr>
            <a:r>
              <a:rPr lang="en-US" dirty="0" smtClean="0"/>
              <a:t>Only Hispanic home health patients  ages 65-74 have achieved the benchmark. </a:t>
            </a:r>
          </a:p>
          <a:p>
            <a:pPr marL="628650" lvl="1" indent="-171450">
              <a:buFont typeface="Arial" panose="020B0604020202020204" pitchFamily="34" charset="0"/>
              <a:buChar char="•"/>
            </a:pPr>
            <a:r>
              <a:rPr lang="en-US" dirty="0" smtClean="0"/>
              <a:t>Data </a:t>
            </a:r>
            <a:r>
              <a:rPr lang="en-US" dirty="0"/>
              <a:t>are insufficient to determine time to benchmark. </a:t>
            </a:r>
            <a:endParaRPr lang="en-US" dirty="0" smtClean="0"/>
          </a:p>
          <a:p>
            <a:pPr marL="171450" indent="-171450">
              <a:buFont typeface="Arial" panose="020B0604020202020204" pitchFamily="34" charset="0"/>
              <a:buChar char="•"/>
            </a:pPr>
            <a:endParaRPr lang="en-US" sz="1200" b="0" i="0" u="none" strike="noStrike" kern="1200" baseline="0" dirty="0" smtClean="0">
              <a:solidFill>
                <a:schemeClr val="tx1"/>
              </a:solidFill>
              <a:latin typeface="+mn-lt"/>
              <a:ea typeface="+mn-ea"/>
              <a:cs typeface="+mn-cs"/>
            </a:endParaRPr>
          </a:p>
          <a:p>
            <a:pPr marL="171450" indent="-171450">
              <a:buFont typeface="Arial" panose="020B0604020202020204" pitchFamily="34" charset="0"/>
              <a:buChar char="•"/>
            </a:pPr>
            <a:endParaRPr lang="en-US" sz="1200" b="0" i="0" u="none" strike="noStrike" kern="1200" baseline="0" dirty="0" smtClean="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7E018C42-DD96-4C07-BF1C-301766F5C6C3}" type="slidenum">
              <a:rPr lang="en-US" smtClean="0"/>
              <a:t>115</a:t>
            </a:fld>
            <a:endParaRPr lang="en-US"/>
          </a:p>
        </p:txBody>
      </p:sp>
    </p:spTree>
    <p:extLst>
      <p:ext uri="{BB962C8B-B14F-4D97-AF65-F5344CB8AC3E}">
        <p14:creationId xmlns:p14="http://schemas.microsoft.com/office/powerpoint/2010/main" val="2137037052"/>
      </p:ext>
    </p:extLst>
  </p:cSld>
  <p:clrMapOvr>
    <a:masterClrMapping/>
  </p:clrMapOvr>
</p:notes>
</file>

<file path=ppt/notesSlides/notesSlide1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4188" y="696913"/>
            <a:ext cx="6048375" cy="4535487"/>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7E018C42-DD96-4C07-BF1C-301766F5C6C3}" type="slidenum">
              <a:rPr lang="en-US" smtClean="0"/>
              <a:t>116</a:t>
            </a:fld>
            <a:endParaRPr lang="en-US"/>
          </a:p>
        </p:txBody>
      </p:sp>
    </p:spTree>
    <p:extLst>
      <p:ext uri="{BB962C8B-B14F-4D97-AF65-F5344CB8AC3E}">
        <p14:creationId xmlns:p14="http://schemas.microsoft.com/office/powerpoint/2010/main" val="1263184866"/>
      </p:ext>
    </p:extLst>
  </p:cSld>
  <p:clrMapOvr>
    <a:masterClrMapping/>
  </p:clrMapOvr>
</p:notes>
</file>

<file path=ppt/notesSlides/notesSlide1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4188" y="696913"/>
            <a:ext cx="6048375" cy="4535487"/>
          </a:xfrm>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sz="1200" b="1" kern="1200" dirty="0" smtClean="0">
                <a:solidFill>
                  <a:schemeClr val="tx1"/>
                </a:solidFill>
                <a:effectLst/>
                <a:latin typeface="+mn-lt"/>
                <a:ea typeface="+mn-ea"/>
                <a:cs typeface="+mn-cs"/>
              </a:rPr>
              <a:t>Importance:</a:t>
            </a:r>
            <a:r>
              <a:rPr lang="en-US" sz="1200" kern="1200" dirty="0" smtClean="0">
                <a:solidFill>
                  <a:schemeClr val="tx1"/>
                </a:solidFill>
                <a:effectLst/>
                <a:latin typeface="+mn-lt"/>
                <a:ea typeface="+mn-ea"/>
                <a:cs typeface="+mn-cs"/>
              </a:rPr>
              <a:t> H</a:t>
            </a:r>
            <a:r>
              <a:rPr lang="en-US" dirty="0" smtClean="0"/>
              <a:t>igher </a:t>
            </a:r>
            <a:r>
              <a:rPr lang="en-US" dirty="0"/>
              <a:t>rates of morbidity and mortality </a:t>
            </a:r>
            <a:r>
              <a:rPr lang="en-US" dirty="0" smtClean="0"/>
              <a:t>have been identified when antipsychotic medication is used  for treatment that is </a:t>
            </a:r>
            <a:r>
              <a:rPr lang="en-US" dirty="0"/>
              <a:t>not for </a:t>
            </a:r>
            <a:r>
              <a:rPr lang="en-US" dirty="0" smtClean="0"/>
              <a:t>an indication approved by the Food </a:t>
            </a:r>
            <a:r>
              <a:rPr lang="en-US" dirty="0"/>
              <a:t>and Drug </a:t>
            </a:r>
            <a:r>
              <a:rPr lang="en-US" dirty="0" smtClean="0"/>
              <a:t>Administration</a:t>
            </a:r>
            <a:r>
              <a:rPr lang="en-US" sz="1200" kern="1200" dirty="0" smtClean="0">
                <a:solidFill>
                  <a:schemeClr val="tx1"/>
                </a:solidFill>
                <a:effectLst/>
                <a:latin typeface="+mn-lt"/>
                <a:ea typeface="+mn-ea"/>
                <a:cs typeface="+mn-cs"/>
              </a:rPr>
              <a:t>.</a:t>
            </a:r>
          </a:p>
          <a:p>
            <a:pPr marL="171450" indent="-171450">
              <a:buFont typeface="Arial" panose="020B0604020202020204" pitchFamily="34" charset="0"/>
              <a:buChar char="•"/>
            </a:pPr>
            <a:r>
              <a:rPr lang="en-US" sz="1200" b="1" kern="1200" dirty="0" smtClean="0">
                <a:solidFill>
                  <a:schemeClr val="tx1"/>
                </a:solidFill>
                <a:effectLst/>
                <a:latin typeface="+mn-lt"/>
                <a:ea typeface="+mn-ea"/>
                <a:cs typeface="+mn-cs"/>
              </a:rPr>
              <a:t>Overall Rate:</a:t>
            </a:r>
            <a:r>
              <a:rPr lang="en-US" sz="1200" kern="1200" dirty="0" smtClean="0">
                <a:solidFill>
                  <a:schemeClr val="tx1"/>
                </a:solidFill>
                <a:effectLst/>
                <a:latin typeface="+mn-lt"/>
                <a:ea typeface="+mn-ea"/>
                <a:cs typeface="+mn-cs"/>
              </a:rPr>
              <a:t> In 2012, 21.8% of long-stay nursing home residents received antipsychotic medication.</a:t>
            </a:r>
          </a:p>
          <a:p>
            <a:pPr marL="171450" indent="-171450">
              <a:buFont typeface="Arial" panose="020B0604020202020204" pitchFamily="34" charset="0"/>
              <a:buChar char="•"/>
            </a:pPr>
            <a:r>
              <a:rPr lang="en-US" sz="1200" b="1" kern="1200" dirty="0" smtClean="0">
                <a:solidFill>
                  <a:schemeClr val="tx1"/>
                </a:solidFill>
                <a:effectLst/>
                <a:latin typeface="+mn-lt"/>
                <a:ea typeface="+mn-ea"/>
                <a:cs typeface="+mn-cs"/>
              </a:rPr>
              <a:t>Groups With Disparities:</a:t>
            </a:r>
            <a:r>
              <a:rPr lang="en-US" sz="1200" kern="1200" dirty="0" smtClean="0">
                <a:solidFill>
                  <a:schemeClr val="tx1"/>
                </a:solidFill>
                <a:effectLst/>
                <a:latin typeface="+mn-lt"/>
                <a:ea typeface="+mn-ea"/>
                <a:cs typeface="+mn-cs"/>
              </a:rPr>
              <a:t> </a:t>
            </a:r>
          </a:p>
          <a:p>
            <a:pPr marL="628650" lvl="1" indent="-171450">
              <a:buFont typeface="Arial" panose="020B0604020202020204" pitchFamily="34" charset="0"/>
              <a:buChar char="•"/>
            </a:pPr>
            <a:r>
              <a:rPr lang="en-US" kern="1200" dirty="0" smtClean="0">
                <a:solidFill>
                  <a:schemeClr val="tx1"/>
                </a:solidFill>
                <a:effectLst/>
                <a:latin typeface="+mn-lt"/>
                <a:ea typeface="+mn-ea"/>
                <a:cs typeface="+mn-cs"/>
              </a:rPr>
              <a:t>In 2012, nursing home residents with 1 or more chronic conditions  were more likely than residents with no chronic conditions to receive antipsychotic  medications. </a:t>
            </a:r>
          </a:p>
          <a:p>
            <a:pPr marL="628650" lvl="1" indent="-171450">
              <a:buFont typeface="Arial" panose="020B0604020202020204" pitchFamily="34" charset="0"/>
              <a:buChar char="•"/>
            </a:pPr>
            <a:r>
              <a:rPr lang="en-US" dirty="0" smtClean="0"/>
              <a:t>Black, Asian, NHOPI </a:t>
            </a:r>
            <a:r>
              <a:rPr lang="en-US" dirty="0"/>
              <a:t> </a:t>
            </a:r>
            <a:r>
              <a:rPr lang="en-US" dirty="0" smtClean="0"/>
              <a:t>and multiple-race residents were less likely than White residents  to receive antipsychotic medications.</a:t>
            </a:r>
            <a:endParaRPr lang="en-US" sz="1200" kern="1200" dirty="0" smtClean="0">
              <a:solidFill>
                <a:schemeClr val="tx1"/>
              </a:solidFill>
              <a:effectLst/>
              <a:latin typeface="+mn-lt"/>
              <a:ea typeface="+mn-ea"/>
              <a:cs typeface="+mn-cs"/>
            </a:endParaRPr>
          </a:p>
          <a:p>
            <a:pPr marL="171450" indent="-171450">
              <a:buFont typeface="Arial" panose="020B0604020202020204" pitchFamily="34" charset="0"/>
              <a:buChar char="•"/>
            </a:pPr>
            <a:r>
              <a:rPr lang="en-US" sz="1200" b="1" kern="1200" dirty="0" smtClean="0">
                <a:solidFill>
                  <a:schemeClr val="tx1"/>
                </a:solidFill>
                <a:effectLst/>
                <a:latin typeface="+mn-lt"/>
                <a:ea typeface="+mn-ea"/>
                <a:cs typeface="+mn-cs"/>
              </a:rPr>
              <a:t>Achievable Benchmark:</a:t>
            </a:r>
            <a:endParaRPr lang="en-US" sz="1200" kern="1200" dirty="0" smtClean="0">
              <a:solidFill>
                <a:schemeClr val="tx1"/>
              </a:solidFill>
              <a:effectLst/>
              <a:latin typeface="+mn-lt"/>
              <a:ea typeface="+mn-ea"/>
              <a:cs typeface="+mn-cs"/>
            </a:endParaRPr>
          </a:p>
          <a:p>
            <a:pPr marL="628650" lvl="1" indent="-171450">
              <a:buFont typeface="Arial" panose="020B0604020202020204" pitchFamily="34" charset="0"/>
              <a:buChar char="•"/>
            </a:pPr>
            <a:r>
              <a:rPr lang="en-US" sz="1200" kern="1200" dirty="0" smtClean="0">
                <a:solidFill>
                  <a:schemeClr val="tx1"/>
                </a:solidFill>
                <a:effectLst/>
                <a:latin typeface="+mn-lt"/>
                <a:ea typeface="+mn-ea"/>
                <a:cs typeface="+mn-cs"/>
              </a:rPr>
              <a:t>The 2012 top 6 State achievable benchmark was 15.0%. </a:t>
            </a:r>
            <a:r>
              <a:rPr lang="en-US" dirty="0"/>
              <a:t>The top 6 States that contributed to the achievable benchmark are Alaska, California, Hawaii, Michigan, New Jersey, and Wyoming. </a:t>
            </a:r>
          </a:p>
          <a:p>
            <a:pPr marL="628650" lvl="1" indent="-171450">
              <a:buFont typeface="Arial" panose="020B0604020202020204" pitchFamily="34" charset="0"/>
              <a:buChar char="•"/>
            </a:pPr>
            <a:r>
              <a:rPr lang="en-US" sz="1200" kern="1200" dirty="0" smtClean="0">
                <a:solidFill>
                  <a:schemeClr val="tx1"/>
                </a:solidFill>
                <a:effectLst/>
                <a:latin typeface="+mn-lt"/>
                <a:ea typeface="+mn-ea"/>
                <a:cs typeface="+mn-cs"/>
              </a:rPr>
              <a:t>No group has achieved the benchmark. </a:t>
            </a:r>
          </a:p>
          <a:p>
            <a:pPr marL="628650" lvl="1" indent="-171450">
              <a:buFont typeface="Arial" panose="020B0604020202020204" pitchFamily="34" charset="0"/>
              <a:buChar char="•"/>
            </a:pPr>
            <a:r>
              <a:rPr lang="en-US" sz="1200" kern="1200" dirty="0" smtClean="0">
                <a:solidFill>
                  <a:schemeClr val="tx1"/>
                </a:solidFill>
                <a:effectLst/>
                <a:latin typeface="+mn-lt"/>
                <a:ea typeface="+mn-ea"/>
                <a:cs typeface="+mn-cs"/>
              </a:rPr>
              <a:t>Data are insufficient to determine time to benchmark. </a:t>
            </a:r>
          </a:p>
        </p:txBody>
      </p:sp>
      <p:sp>
        <p:nvSpPr>
          <p:cNvPr id="4" name="Slide Number Placeholder 3"/>
          <p:cNvSpPr>
            <a:spLocks noGrp="1"/>
          </p:cNvSpPr>
          <p:nvPr>
            <p:ph type="sldNum" sz="quarter" idx="10"/>
          </p:nvPr>
        </p:nvSpPr>
        <p:spPr/>
        <p:txBody>
          <a:bodyPr/>
          <a:lstStyle/>
          <a:p>
            <a:fld id="{7E018C42-DD96-4C07-BF1C-301766F5C6C3}" type="slidenum">
              <a:rPr lang="en-US" smtClean="0"/>
              <a:t>117</a:t>
            </a:fld>
            <a:endParaRPr lang="en-US"/>
          </a:p>
        </p:txBody>
      </p:sp>
    </p:spTree>
    <p:extLst>
      <p:ext uri="{BB962C8B-B14F-4D97-AF65-F5344CB8AC3E}">
        <p14:creationId xmlns:p14="http://schemas.microsoft.com/office/powerpoint/2010/main" val="1500695274"/>
      </p:ext>
    </p:extLst>
  </p:cSld>
  <p:clrMapOvr>
    <a:masterClrMapping/>
  </p:clrMapOvr>
</p:notes>
</file>

<file path=ppt/notesSlides/notesSlide1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4188" y="696913"/>
            <a:ext cx="6048375" cy="4535487"/>
          </a:xfrm>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smtClean="0"/>
              <a:t>The percentage of residents who received antipsychotic medication in States</a:t>
            </a:r>
            <a:r>
              <a:rPr lang="en-US" baseline="0" dirty="0" smtClean="0"/>
              <a:t> in the highest and lowest quartiles follows:</a:t>
            </a:r>
          </a:p>
          <a:p>
            <a:pPr marL="628650" lvl="1" indent="-171450">
              <a:buFont typeface="Arial" panose="020B0604020202020204" pitchFamily="34" charset="0"/>
              <a:buChar char="•"/>
            </a:pPr>
            <a:r>
              <a:rPr lang="en-US" baseline="0" dirty="0" smtClean="0"/>
              <a:t>Highest quartile, 24.5% and higher</a:t>
            </a:r>
          </a:p>
          <a:p>
            <a:pPr marL="628650" lvl="1" indent="-171450">
              <a:buFont typeface="Arial" panose="020B0604020202020204" pitchFamily="34" charset="0"/>
              <a:buChar char="•"/>
            </a:pPr>
            <a:r>
              <a:rPr lang="en-US" baseline="0" dirty="0" smtClean="0"/>
              <a:t>Lowest quartile, less than 17.3%</a:t>
            </a:r>
            <a:endParaRPr lang="en-US" dirty="0" smtClean="0"/>
          </a:p>
          <a:p>
            <a:pPr marL="171450" indent="-171450">
              <a:buFont typeface="Arial" panose="020B0604020202020204" pitchFamily="34" charset="0"/>
              <a:buChar char="•"/>
            </a:pPr>
            <a:r>
              <a:rPr lang="en-US" dirty="0" smtClean="0"/>
              <a:t>In 2012, 8 of 11 States in the quartile with the highest percentage of long-stay nursing home residents</a:t>
            </a:r>
            <a:r>
              <a:rPr lang="en-US" baseline="0" dirty="0" smtClean="0"/>
              <a:t> who received antipsychotic medication were located in the </a:t>
            </a:r>
            <a:r>
              <a:rPr lang="en-US" dirty="0"/>
              <a:t>S</a:t>
            </a:r>
            <a:r>
              <a:rPr lang="en-US" baseline="0" dirty="0" smtClean="0"/>
              <a:t>outh.</a:t>
            </a:r>
            <a:endParaRPr lang="en-US" dirty="0"/>
          </a:p>
        </p:txBody>
      </p:sp>
      <p:sp>
        <p:nvSpPr>
          <p:cNvPr id="4" name="Slide Number Placeholder 3"/>
          <p:cNvSpPr>
            <a:spLocks noGrp="1"/>
          </p:cNvSpPr>
          <p:nvPr>
            <p:ph type="sldNum" sz="quarter" idx="10"/>
          </p:nvPr>
        </p:nvSpPr>
        <p:spPr/>
        <p:txBody>
          <a:bodyPr/>
          <a:lstStyle/>
          <a:p>
            <a:fld id="{7E018C42-DD96-4C07-BF1C-301766F5C6C3}" type="slidenum">
              <a:rPr lang="en-US" smtClean="0"/>
              <a:t>118</a:t>
            </a:fld>
            <a:endParaRPr lang="en-US"/>
          </a:p>
        </p:txBody>
      </p:sp>
    </p:spTree>
    <p:extLst>
      <p:ext uri="{BB962C8B-B14F-4D97-AF65-F5344CB8AC3E}">
        <p14:creationId xmlns:p14="http://schemas.microsoft.com/office/powerpoint/2010/main" val="3563986804"/>
      </p:ext>
    </p:extLst>
  </p:cSld>
  <p:clrMapOvr>
    <a:masterClrMapping/>
  </p:clrMapOvr>
</p:notes>
</file>

<file path=ppt/notesSlides/notesSlide1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4188" y="696913"/>
            <a:ext cx="6048375" cy="4535487"/>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7E018C42-DD96-4C07-BF1C-301766F5C6C3}" type="slidenum">
              <a:rPr lang="en-US" smtClean="0"/>
              <a:t>119</a:t>
            </a:fld>
            <a:endParaRPr lang="en-US"/>
          </a:p>
        </p:txBody>
      </p:sp>
    </p:spTree>
    <p:extLst>
      <p:ext uri="{BB962C8B-B14F-4D97-AF65-F5344CB8AC3E}">
        <p14:creationId xmlns:p14="http://schemas.microsoft.com/office/powerpoint/2010/main" val="126246374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511175" y="696913"/>
            <a:ext cx="6149975" cy="4611687"/>
          </a:xfrm>
        </p:spPr>
      </p:sp>
      <p:sp>
        <p:nvSpPr>
          <p:cNvPr id="3" name="Notes Placeholder 2"/>
          <p:cNvSpPr>
            <a:spLocks noGrp="1"/>
          </p:cNvSpPr>
          <p:nvPr>
            <p:ph type="body" idx="1"/>
          </p:nvPr>
        </p:nvSpPr>
        <p:spPr>
          <a:xfrm>
            <a:off x="701040" y="5345430"/>
            <a:ext cx="5608320" cy="3253740"/>
          </a:xfrm>
        </p:spPr>
        <p:txBody>
          <a:bodyPr/>
          <a:lstStyle/>
          <a:p>
            <a:r>
              <a:rPr lang="en-US" b="1" dirty="0"/>
              <a:t>Key:</a:t>
            </a:r>
            <a:r>
              <a:rPr lang="en-US" dirty="0"/>
              <a:t> n = number of measures.</a:t>
            </a:r>
          </a:p>
          <a:p>
            <a:r>
              <a:rPr lang="en-US" b="1" dirty="0"/>
              <a:t>Note: </a:t>
            </a:r>
            <a:r>
              <a:rPr lang="en-US" dirty="0" smtClean="0"/>
              <a:t>Large red </a:t>
            </a:r>
            <a:r>
              <a:rPr lang="en-US" dirty="0"/>
              <a:t>diamonds indicate median values. For each measure with at least four estimates over time, weighted log-linear regression is used to calculate average annual percentage change.  Measures are aligned so that positive change indicates improved quality of care.  </a:t>
            </a:r>
            <a:endParaRPr lang="en-US" dirty="0" smtClean="0"/>
          </a:p>
          <a:p>
            <a:pPr marL="174708" indent="-174708">
              <a:buFont typeface="Arial" panose="020B0604020202020204" pitchFamily="34" charset="0"/>
              <a:buChar char="•"/>
            </a:pPr>
            <a:endParaRPr lang="en-US" dirty="0"/>
          </a:p>
          <a:p>
            <a:pPr marL="174708" indent="-174708">
              <a:buFont typeface="Arial" panose="020B0604020202020204" pitchFamily="34" charset="0"/>
              <a:buChar char="•"/>
            </a:pPr>
            <a:r>
              <a:rPr lang="en-US" dirty="0"/>
              <a:t>Median change in quality was </a:t>
            </a:r>
            <a:r>
              <a:rPr lang="en-US" dirty="0" smtClean="0"/>
              <a:t>1.1% </a:t>
            </a:r>
            <a:r>
              <a:rPr lang="en-US" dirty="0"/>
              <a:t>per year among measures of </a:t>
            </a:r>
            <a:r>
              <a:rPr lang="en-US" dirty="0" smtClean="0"/>
              <a:t>Healthy Living.</a:t>
            </a:r>
            <a:endParaRPr lang="en-US" dirty="0"/>
          </a:p>
        </p:txBody>
      </p:sp>
      <p:sp>
        <p:nvSpPr>
          <p:cNvPr id="4" name="Slide Number Placeholder 3"/>
          <p:cNvSpPr>
            <a:spLocks noGrp="1"/>
          </p:cNvSpPr>
          <p:nvPr>
            <p:ph type="sldNum" sz="quarter" idx="10"/>
          </p:nvPr>
        </p:nvSpPr>
        <p:spPr/>
        <p:txBody>
          <a:bodyPr/>
          <a:lstStyle/>
          <a:p>
            <a:fld id="{F9049930-D2C4-4E37-9A99-49F1796CF0E9}" type="slidenum">
              <a:rPr lang="en-US" smtClean="0"/>
              <a:t>12</a:t>
            </a:fld>
            <a:endParaRPr lang="en-US"/>
          </a:p>
        </p:txBody>
      </p:sp>
    </p:spTree>
    <p:extLst>
      <p:ext uri="{BB962C8B-B14F-4D97-AF65-F5344CB8AC3E}">
        <p14:creationId xmlns:p14="http://schemas.microsoft.com/office/powerpoint/2010/main" val="239064936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4188" y="696913"/>
            <a:ext cx="6048375" cy="4535487"/>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9049930-D2C4-4E37-9A99-49F1796CF0E9}" type="slidenum">
              <a:rPr lang="en-US" smtClean="0"/>
              <a:t>13</a:t>
            </a:fld>
            <a:endParaRPr lang="en-US"/>
          </a:p>
        </p:txBody>
      </p:sp>
    </p:spTree>
    <p:extLst>
      <p:ext uri="{BB962C8B-B14F-4D97-AF65-F5344CB8AC3E}">
        <p14:creationId xmlns:p14="http://schemas.microsoft.com/office/powerpoint/2010/main" val="35181770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4188" y="696913"/>
            <a:ext cx="6048375" cy="4535487"/>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9049930-D2C4-4E37-9A99-49F1796CF0E9}" type="slidenum">
              <a:rPr lang="en-US" smtClean="0"/>
              <a:t>14</a:t>
            </a:fld>
            <a:endParaRPr lang="en-US"/>
          </a:p>
        </p:txBody>
      </p:sp>
    </p:spTree>
    <p:extLst>
      <p:ext uri="{BB962C8B-B14F-4D97-AF65-F5344CB8AC3E}">
        <p14:creationId xmlns:p14="http://schemas.microsoft.com/office/powerpoint/2010/main" val="35181770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4188" y="696913"/>
            <a:ext cx="6048375" cy="4535487"/>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70E7EC0-D47B-461F-A069-1AF30F543FB1}" type="slidenum">
              <a:rPr lang="en-US" smtClean="0"/>
              <a:t>15</a:t>
            </a:fld>
            <a:endParaRPr lang="en-US"/>
          </a:p>
        </p:txBody>
      </p:sp>
    </p:spTree>
    <p:extLst>
      <p:ext uri="{BB962C8B-B14F-4D97-AF65-F5344CB8AC3E}">
        <p14:creationId xmlns:p14="http://schemas.microsoft.com/office/powerpoint/2010/main" val="127463102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4188" y="696913"/>
            <a:ext cx="6048375" cy="4535487"/>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70E7EC0-D47B-461F-A069-1AF30F543FB1}" type="slidenum">
              <a:rPr lang="en-US" smtClean="0"/>
              <a:t>16</a:t>
            </a:fld>
            <a:endParaRPr lang="en-US"/>
          </a:p>
        </p:txBody>
      </p:sp>
    </p:spTree>
    <p:extLst>
      <p:ext uri="{BB962C8B-B14F-4D97-AF65-F5344CB8AC3E}">
        <p14:creationId xmlns:p14="http://schemas.microsoft.com/office/powerpoint/2010/main" val="127463102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4188" y="696913"/>
            <a:ext cx="6042025" cy="4532312"/>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70E7EC0-D47B-461F-A069-1AF30F543FB1}" type="slidenum">
              <a:rPr lang="en-US" smtClean="0"/>
              <a:t>17</a:t>
            </a:fld>
            <a:endParaRPr lang="en-US"/>
          </a:p>
        </p:txBody>
      </p:sp>
    </p:spTree>
    <p:extLst>
      <p:ext uri="{BB962C8B-B14F-4D97-AF65-F5344CB8AC3E}">
        <p14:creationId xmlns:p14="http://schemas.microsoft.com/office/powerpoint/2010/main" val="309352206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4188" y="696913"/>
            <a:ext cx="6048375" cy="4535487"/>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70E7EC0-D47B-461F-A069-1AF30F543FB1}" type="slidenum">
              <a:rPr lang="en-US" smtClean="0"/>
              <a:t>18</a:t>
            </a:fld>
            <a:endParaRPr lang="en-US"/>
          </a:p>
        </p:txBody>
      </p:sp>
    </p:spTree>
    <p:extLst>
      <p:ext uri="{BB962C8B-B14F-4D97-AF65-F5344CB8AC3E}">
        <p14:creationId xmlns:p14="http://schemas.microsoft.com/office/powerpoint/2010/main" val="218806041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4188" y="696913"/>
            <a:ext cx="6048375" cy="4535487"/>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70E7EC0-D47B-461F-A069-1AF30F543FB1}" type="slidenum">
              <a:rPr lang="en-US" smtClean="0"/>
              <a:t>19</a:t>
            </a:fld>
            <a:endParaRPr lang="en-US"/>
          </a:p>
        </p:txBody>
      </p:sp>
    </p:spTree>
    <p:extLst>
      <p:ext uri="{BB962C8B-B14F-4D97-AF65-F5344CB8AC3E}">
        <p14:creationId xmlns:p14="http://schemas.microsoft.com/office/powerpoint/2010/main" val="218806041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4188" y="696913"/>
            <a:ext cx="6048375" cy="4535487"/>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70E7EC0-D47B-461F-A069-1AF30F543FB1}" type="slidenum">
              <a:rPr lang="en-US" smtClean="0"/>
              <a:t>2</a:t>
            </a:fld>
            <a:endParaRPr lang="en-US"/>
          </a:p>
        </p:txBody>
      </p:sp>
    </p:spTree>
    <p:extLst>
      <p:ext uri="{BB962C8B-B14F-4D97-AF65-F5344CB8AC3E}">
        <p14:creationId xmlns:p14="http://schemas.microsoft.com/office/powerpoint/2010/main" val="133289672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76338" y="696913"/>
            <a:ext cx="4657725" cy="3494087"/>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70E7EC0-D47B-461F-A069-1AF30F543FB1}" type="slidenum">
              <a:rPr lang="en-US" smtClean="0"/>
              <a:t>20</a:t>
            </a:fld>
            <a:endParaRPr lang="en-US" dirty="0"/>
          </a:p>
        </p:txBody>
      </p:sp>
    </p:spTree>
    <p:extLst>
      <p:ext uri="{BB962C8B-B14F-4D97-AF65-F5344CB8AC3E}">
        <p14:creationId xmlns:p14="http://schemas.microsoft.com/office/powerpoint/2010/main" val="238303069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4188" y="696913"/>
            <a:ext cx="6042025" cy="4532312"/>
          </a:xfrm>
        </p:spPr>
      </p:sp>
      <p:sp>
        <p:nvSpPr>
          <p:cNvPr id="3" name="Notes Placeholder 2"/>
          <p:cNvSpPr>
            <a:spLocks noGrp="1"/>
          </p:cNvSpPr>
          <p:nvPr>
            <p:ph type="body" idx="1"/>
          </p:nvPr>
        </p:nvSpPr>
        <p:spPr>
          <a:xfrm>
            <a:off x="701040" y="5257800"/>
            <a:ext cx="5608320" cy="3341370"/>
          </a:xfrm>
        </p:spPr>
        <p:txBody>
          <a:bodyPr/>
          <a:lstStyle/>
          <a:p>
            <a:pPr marL="171450" indent="-171450">
              <a:buFont typeface="Arial" panose="020B0604020202020204" pitchFamily="34" charset="0"/>
              <a:buChar char="•"/>
            </a:pPr>
            <a:endParaRPr lang="en-US" dirty="0"/>
          </a:p>
        </p:txBody>
      </p:sp>
      <p:sp>
        <p:nvSpPr>
          <p:cNvPr id="4" name="Slide Number Placeholder 3"/>
          <p:cNvSpPr>
            <a:spLocks noGrp="1"/>
          </p:cNvSpPr>
          <p:nvPr>
            <p:ph type="sldNum" sz="quarter" idx="10"/>
          </p:nvPr>
        </p:nvSpPr>
        <p:spPr/>
        <p:txBody>
          <a:bodyPr/>
          <a:lstStyle/>
          <a:p>
            <a:fld id="{E70E7EC0-D47B-461F-A069-1AF30F543FB1}" type="slidenum">
              <a:rPr lang="en-US" smtClean="0"/>
              <a:t>21</a:t>
            </a:fld>
            <a:endParaRPr lang="en-US" dirty="0"/>
          </a:p>
        </p:txBody>
      </p:sp>
    </p:spTree>
    <p:extLst>
      <p:ext uri="{BB962C8B-B14F-4D97-AF65-F5344CB8AC3E}">
        <p14:creationId xmlns:p14="http://schemas.microsoft.com/office/powerpoint/2010/main" val="229893182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4188" y="696913"/>
            <a:ext cx="6042025" cy="4532312"/>
          </a:xfrm>
        </p:spPr>
      </p:sp>
      <p:sp>
        <p:nvSpPr>
          <p:cNvPr id="3" name="Notes Placeholder 2"/>
          <p:cNvSpPr>
            <a:spLocks noGrp="1"/>
          </p:cNvSpPr>
          <p:nvPr>
            <p:ph type="body" idx="1"/>
          </p:nvPr>
        </p:nvSpPr>
        <p:spPr>
          <a:xfrm>
            <a:off x="701040" y="5257800"/>
            <a:ext cx="5608320" cy="3341370"/>
          </a:xfrm>
        </p:spPr>
        <p:txBody>
          <a:bodyPr/>
          <a:lstStyle/>
          <a:p>
            <a:pPr marL="171450" indent="-171450">
              <a:buFont typeface="Arial" panose="020B0604020202020204" pitchFamily="34" charset="0"/>
              <a:buChar char="•"/>
            </a:pPr>
            <a:endParaRPr lang="en-US" dirty="0"/>
          </a:p>
        </p:txBody>
      </p:sp>
      <p:sp>
        <p:nvSpPr>
          <p:cNvPr id="4" name="Slide Number Placeholder 3"/>
          <p:cNvSpPr>
            <a:spLocks noGrp="1"/>
          </p:cNvSpPr>
          <p:nvPr>
            <p:ph type="sldNum" sz="quarter" idx="10"/>
          </p:nvPr>
        </p:nvSpPr>
        <p:spPr/>
        <p:txBody>
          <a:bodyPr/>
          <a:lstStyle/>
          <a:p>
            <a:fld id="{E70E7EC0-D47B-461F-A069-1AF30F543FB1}" type="slidenum">
              <a:rPr lang="en-US" smtClean="0"/>
              <a:t>22</a:t>
            </a:fld>
            <a:endParaRPr lang="en-US" dirty="0"/>
          </a:p>
        </p:txBody>
      </p:sp>
    </p:spTree>
    <p:extLst>
      <p:ext uri="{BB962C8B-B14F-4D97-AF65-F5344CB8AC3E}">
        <p14:creationId xmlns:p14="http://schemas.microsoft.com/office/powerpoint/2010/main" val="229893182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endParaRPr lang="en-US" dirty="0"/>
          </a:p>
        </p:txBody>
      </p:sp>
      <p:sp>
        <p:nvSpPr>
          <p:cNvPr id="4" name="Slide Number Placeholder 3"/>
          <p:cNvSpPr>
            <a:spLocks noGrp="1"/>
          </p:cNvSpPr>
          <p:nvPr>
            <p:ph type="sldNum" sz="quarter" idx="10"/>
          </p:nvPr>
        </p:nvSpPr>
        <p:spPr/>
        <p:txBody>
          <a:bodyPr/>
          <a:lstStyle/>
          <a:p>
            <a:fld id="{E70E7EC0-D47B-461F-A069-1AF30F543FB1}" type="slidenum">
              <a:rPr lang="en-US" smtClean="0"/>
              <a:t>23</a:t>
            </a:fld>
            <a:endParaRPr lang="en-US" dirty="0"/>
          </a:p>
        </p:txBody>
      </p:sp>
    </p:spTree>
    <p:extLst>
      <p:ext uri="{BB962C8B-B14F-4D97-AF65-F5344CB8AC3E}">
        <p14:creationId xmlns:p14="http://schemas.microsoft.com/office/powerpoint/2010/main" val="220618397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4188" y="696913"/>
            <a:ext cx="6048375" cy="4535487"/>
          </a:xfrm>
        </p:spPr>
      </p:sp>
      <p:sp>
        <p:nvSpPr>
          <p:cNvPr id="3" name="Notes Placeholder 2"/>
          <p:cNvSpPr>
            <a:spLocks noGrp="1"/>
          </p:cNvSpPr>
          <p:nvPr>
            <p:ph type="body" idx="1"/>
          </p:nvPr>
        </p:nvSpPr>
        <p:spPr/>
        <p:txBody>
          <a:bodyPr/>
          <a:lstStyle/>
          <a:p>
            <a:pPr marL="171450" indent="-171450">
              <a:buFont typeface="Arial"/>
              <a:buChar char="•"/>
            </a:pPr>
            <a:r>
              <a:rPr lang="en-US" b="1" dirty="0" smtClean="0"/>
              <a:t>Trends:</a:t>
            </a:r>
            <a:r>
              <a:rPr lang="en-US" dirty="0" smtClean="0"/>
              <a:t> </a:t>
            </a:r>
          </a:p>
          <a:p>
            <a:pPr marL="628650" lvl="1" indent="-171450">
              <a:buFont typeface="Arial"/>
              <a:buChar char="•"/>
            </a:pPr>
            <a:r>
              <a:rPr lang="en-US" b="0" i="0" u="none" dirty="0" smtClean="0"/>
              <a:t>The overall percentage of children and adolescents ages </a:t>
            </a:r>
            <a:r>
              <a:rPr lang="en-US" sz="1200" b="0" i="0" u="none" dirty="0" smtClean="0"/>
              <a:t>0-17 years with any period of </a:t>
            </a:r>
            <a:r>
              <a:rPr lang="en-US" sz="1200" b="0" i="0" u="none" dirty="0" err="1" smtClean="0"/>
              <a:t>uninsurance</a:t>
            </a:r>
            <a:r>
              <a:rPr lang="en-US" sz="1200" b="0" i="0" u="none" dirty="0" smtClean="0"/>
              <a:t> during the year declined from 19.1% in 2002 to 14.3% in 2012. </a:t>
            </a:r>
          </a:p>
          <a:p>
            <a:pPr marL="628650" marR="0" lvl="1" indent="-171450" algn="l" defTabSz="914400" rtl="0" eaLnBrk="1" fontAlgn="auto" latinLnBrk="0" hangingPunct="1">
              <a:lnSpc>
                <a:spcPct val="100000"/>
              </a:lnSpc>
              <a:spcBef>
                <a:spcPts val="0"/>
              </a:spcBef>
              <a:spcAft>
                <a:spcPts val="0"/>
              </a:spcAft>
              <a:buClrTx/>
              <a:buSzTx/>
              <a:buFont typeface="Arial"/>
              <a:buChar char="•"/>
              <a:tabLst/>
              <a:defRPr/>
            </a:pPr>
            <a:r>
              <a:rPr lang="en-US" sz="1200" b="0" i="0" u="none" dirty="0" smtClean="0"/>
              <a:t>Among </a:t>
            </a:r>
            <a:r>
              <a:rPr lang="en-US" b="0" i="0" u="none" dirty="0" smtClean="0"/>
              <a:t>children and adolescents with any Medicaid or CHIP insurance, the percentage </a:t>
            </a:r>
            <a:r>
              <a:rPr lang="en-US" sz="1200" b="0" i="0" u="none" dirty="0" smtClean="0"/>
              <a:t>with any period of </a:t>
            </a:r>
            <a:r>
              <a:rPr lang="en-US" sz="1200" b="0" i="0" u="none" dirty="0" err="1" smtClean="0"/>
              <a:t>uninsurance</a:t>
            </a:r>
            <a:r>
              <a:rPr lang="en-US" sz="1200" b="0" i="0" u="none" dirty="0" smtClean="0"/>
              <a:t> during the year declined from 20.0% in 2002 to 12.9% in 2012. </a:t>
            </a:r>
          </a:p>
          <a:p>
            <a:pPr marL="628650" lvl="1" indent="-171450">
              <a:buFont typeface="Arial"/>
              <a:buChar char="•"/>
            </a:pPr>
            <a:r>
              <a:rPr lang="en-US" sz="1200" b="0" i="0" u="none" dirty="0" smtClean="0"/>
              <a:t>Among </a:t>
            </a:r>
            <a:r>
              <a:rPr lang="en-US" b="0" i="0" u="none" dirty="0" smtClean="0"/>
              <a:t>children and adolescents with other insurance alone, the percentage </a:t>
            </a:r>
            <a:r>
              <a:rPr lang="en-US" sz="1200" b="0" i="0" u="none" dirty="0" smtClean="0"/>
              <a:t>with any period of </a:t>
            </a:r>
            <a:r>
              <a:rPr lang="en-US" sz="1200" b="0" i="0" u="none" dirty="0" err="1" smtClean="0"/>
              <a:t>uninsurance</a:t>
            </a:r>
            <a:r>
              <a:rPr lang="en-US" sz="1200" b="0" i="0" u="none" dirty="0" smtClean="0"/>
              <a:t> during the year declined to a statistically </a:t>
            </a:r>
            <a:r>
              <a:rPr lang="en-US" sz="1200" b="0" i="0" u="none" dirty="0" err="1" smtClean="0"/>
              <a:t>nonsignificant</a:t>
            </a:r>
            <a:r>
              <a:rPr lang="en-US" sz="1200" b="0" i="0" u="none" dirty="0" smtClean="0"/>
              <a:t> degree, falling from 8.5% in 2002 to 7.2%</a:t>
            </a:r>
            <a:r>
              <a:rPr lang="en-US" sz="1200" b="0" i="0" u="none" baseline="0" dirty="0" smtClean="0"/>
              <a:t> in 2012</a:t>
            </a:r>
            <a:r>
              <a:rPr lang="en-US" sz="1200" b="0" i="0" u="none" dirty="0" smtClean="0"/>
              <a:t>.</a:t>
            </a:r>
          </a:p>
          <a:p>
            <a:pPr marL="171450" indent="-171450">
              <a:buFont typeface="Arial" panose="020B0604020202020204" pitchFamily="34" charset="0"/>
              <a:buChar char="•"/>
            </a:pPr>
            <a:r>
              <a:rPr lang="en-US" b="1" dirty="0" smtClean="0"/>
              <a:t>Groups With Disparities:</a:t>
            </a:r>
          </a:p>
          <a:p>
            <a:pPr marL="628650" lvl="1" indent="-171450">
              <a:buFont typeface="Arial" panose="020B0604020202020204" pitchFamily="34" charset="0"/>
              <a:buChar char="•"/>
            </a:pPr>
            <a:r>
              <a:rPr lang="en-US" dirty="0" smtClean="0"/>
              <a:t>In 2012, </a:t>
            </a:r>
            <a:r>
              <a:rPr lang="en-US" baseline="0" dirty="0" smtClean="0"/>
              <a:t>White children (11.6%) were less likely to have a period of </a:t>
            </a:r>
            <a:r>
              <a:rPr lang="en-US" baseline="0" dirty="0" err="1" smtClean="0"/>
              <a:t>uninsurance</a:t>
            </a:r>
            <a:r>
              <a:rPr lang="en-US" baseline="0" dirty="0" smtClean="0"/>
              <a:t> than both Blacks (15.9%) and Hispanics (19.6%).</a:t>
            </a:r>
          </a:p>
          <a:p>
            <a:pPr marL="628650" lvl="1" indent="-171450">
              <a:buFont typeface="Arial"/>
              <a:buChar char="•"/>
            </a:pPr>
            <a:r>
              <a:rPr lang="en-US" dirty="0" smtClean="0"/>
              <a:t>In 2012, children in families with </a:t>
            </a:r>
            <a:r>
              <a:rPr lang="en-US" b="0" i="0" u="none" dirty="0" smtClean="0"/>
              <a:t>high incomes</a:t>
            </a:r>
            <a:r>
              <a:rPr lang="en-US" b="0" i="0" u="none" baseline="0" dirty="0" smtClean="0"/>
              <a:t> (i.e., those </a:t>
            </a:r>
            <a:r>
              <a:rPr lang="en-US" b="0" i="0" u="sng" baseline="0" dirty="0" smtClean="0">
                <a:effectLst/>
              </a:rPr>
              <a:t>&gt;</a:t>
            </a:r>
            <a:r>
              <a:rPr lang="en-US" baseline="0" dirty="0" smtClean="0"/>
              <a:t>400% of the Federal poverty level) were less likely than children in every other income category </a:t>
            </a:r>
            <a:r>
              <a:rPr lang="en-US" b="0" baseline="0" dirty="0" smtClean="0"/>
              <a:t>(poor, low income, middle income) to have experienced a period of </a:t>
            </a:r>
            <a:r>
              <a:rPr lang="en-US" b="0" baseline="0" dirty="0" err="1" smtClean="0"/>
              <a:t>uninsurance</a:t>
            </a:r>
            <a:r>
              <a:rPr lang="en-US" b="0" baseline="0" dirty="0" smtClean="0"/>
              <a:t> (6.7% versus 13.9%, </a:t>
            </a:r>
            <a:r>
              <a:rPr lang="en-US" b="0" i="0" u="none" strike="noStrike" kern="1200" dirty="0" smtClean="0">
                <a:effectLst/>
              </a:rPr>
              <a:t>19.3%, and</a:t>
            </a:r>
            <a:r>
              <a:rPr lang="en-US" b="0" baseline="0" dirty="0" smtClean="0"/>
              <a:t> 17.5%, </a:t>
            </a:r>
            <a:r>
              <a:rPr lang="en-US" b="0" i="0" u="none" strike="noStrike" kern="1200" baseline="0" dirty="0" smtClean="0">
                <a:effectLst/>
              </a:rPr>
              <a:t>respectively).</a:t>
            </a:r>
            <a:r>
              <a:rPr lang="en-US" b="0" dirty="0" smtClean="0"/>
              <a:t> </a:t>
            </a:r>
          </a:p>
          <a:p>
            <a:pPr marL="171450" indent="-171450">
              <a:buFont typeface="Arial"/>
              <a:buChar char="•"/>
            </a:pPr>
            <a:endParaRPr lang="en-US" b="1" dirty="0" smtClean="0"/>
          </a:p>
          <a:p>
            <a:pPr marL="457200" lvl="1" indent="0">
              <a:buFont typeface="Arial"/>
              <a:buNone/>
            </a:pPr>
            <a:endParaRPr lang="en-US" dirty="0" smtClean="0"/>
          </a:p>
        </p:txBody>
      </p:sp>
      <p:sp>
        <p:nvSpPr>
          <p:cNvPr id="4" name="Slide Number Placeholder 3"/>
          <p:cNvSpPr>
            <a:spLocks noGrp="1"/>
          </p:cNvSpPr>
          <p:nvPr>
            <p:ph type="sldNum" sz="quarter" idx="10"/>
          </p:nvPr>
        </p:nvSpPr>
        <p:spPr/>
        <p:txBody>
          <a:bodyPr/>
          <a:lstStyle/>
          <a:p>
            <a:fld id="{E70E7EC0-D47B-461F-A069-1AF30F543FB1}" type="slidenum">
              <a:rPr lang="en-US" smtClean="0"/>
              <a:t>24</a:t>
            </a:fld>
            <a:endParaRPr lang="en-US" dirty="0"/>
          </a:p>
        </p:txBody>
      </p:sp>
    </p:spTree>
    <p:extLst>
      <p:ext uri="{BB962C8B-B14F-4D97-AF65-F5344CB8AC3E}">
        <p14:creationId xmlns:p14="http://schemas.microsoft.com/office/powerpoint/2010/main" val="44297060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70E7EC0-D47B-461F-A069-1AF30F543FB1}" type="slidenum">
              <a:rPr lang="en-US" smtClean="0"/>
              <a:t>25</a:t>
            </a:fld>
            <a:endParaRPr lang="en-US" dirty="0"/>
          </a:p>
        </p:txBody>
      </p:sp>
    </p:spTree>
    <p:extLst>
      <p:ext uri="{BB962C8B-B14F-4D97-AF65-F5344CB8AC3E}">
        <p14:creationId xmlns:p14="http://schemas.microsoft.com/office/powerpoint/2010/main" val="368518562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70E7EC0-D47B-461F-A069-1AF30F543FB1}" type="slidenum">
              <a:rPr lang="en-US" smtClean="0"/>
              <a:t>26</a:t>
            </a:fld>
            <a:endParaRPr lang="en-US" dirty="0"/>
          </a:p>
        </p:txBody>
      </p:sp>
    </p:spTree>
    <p:extLst>
      <p:ext uri="{BB962C8B-B14F-4D97-AF65-F5344CB8AC3E}">
        <p14:creationId xmlns:p14="http://schemas.microsoft.com/office/powerpoint/2010/main" val="2986180088"/>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457200" y="4419600"/>
            <a:ext cx="6172200" cy="4648200"/>
          </a:xfrm>
        </p:spPr>
        <p:txBody>
          <a:bodyPr/>
          <a:lstStyle/>
          <a:p>
            <a:pPr lvl="0">
              <a:spcAft>
                <a:spcPts val="600"/>
              </a:spcAft>
            </a:pPr>
            <a:r>
              <a:rPr lang="en-US" sz="1100" b="1" dirty="0" smtClean="0"/>
              <a:t>Note:</a:t>
            </a:r>
            <a:r>
              <a:rPr lang="en-US" sz="1100" b="1" baseline="0" dirty="0" smtClean="0"/>
              <a:t> </a:t>
            </a:r>
            <a:r>
              <a:rPr lang="en-US" sz="1100" dirty="0" smtClean="0"/>
              <a:t>Because of changes between the 1998 and 2003 versions of birth certificates, prenatal care timing and adequacy were evaluated only for the District of Columbia and the 38 States using the 2003 standard birth certificate for all of 2012.</a:t>
            </a:r>
            <a:r>
              <a:rPr lang="en-US" sz="1100" baseline="0" dirty="0" smtClean="0"/>
              <a:t> Data for </a:t>
            </a:r>
            <a:r>
              <a:rPr lang="en-US" sz="1100" dirty="0" smtClean="0"/>
              <a:t>2012 were only available for these 39 State-equivalent jurisdictions, so national estimates were not generated. However, these 39 jurisdictions accounted for more than 86% of live births in the United States in 2012. </a:t>
            </a:r>
            <a:r>
              <a:rPr lang="en-US" sz="1100" kern="1200" dirty="0" smtClean="0">
                <a:solidFill>
                  <a:schemeClr val="tx1"/>
                </a:solidFill>
                <a:effectLst/>
              </a:rPr>
              <a:t>The State-equivalent jurisdictions (AK, AL, AR, AZ, CT, HI, ME, MS, NJ, PR, RI, VA, and WV) not using the 2003 version of the birth certificate did not have data available for this measure and are categorized as “missing” on the map. </a:t>
            </a:r>
          </a:p>
          <a:p>
            <a:r>
              <a:rPr lang="en-US" sz="1100" dirty="0" smtClean="0"/>
              <a:t>To </a:t>
            </a:r>
            <a:r>
              <a:rPr lang="en-US" sz="1100" dirty="0"/>
              <a:t>classify the adequacy of prenatal care services, the reported number of visits is compared to the expected number of visits for the period between when care began and the delivery date</a:t>
            </a:r>
            <a:r>
              <a:rPr lang="en-US" sz="1100" dirty="0" smtClean="0"/>
              <a:t>. Completeness </a:t>
            </a:r>
            <a:r>
              <a:rPr lang="en-US" sz="1100" dirty="0"/>
              <a:t>of reporting varies by item and </a:t>
            </a:r>
            <a:r>
              <a:rPr lang="en-US" sz="1100" dirty="0" smtClean="0"/>
              <a:t>State. Two States </a:t>
            </a:r>
            <a:r>
              <a:rPr lang="en-US" sz="1100" dirty="0"/>
              <a:t>were missing responses on more than 10% of the birth certificates (GA-13.4%; NV-17.2</a:t>
            </a:r>
            <a:r>
              <a:rPr lang="en-US" sz="1100" dirty="0" smtClean="0"/>
              <a:t>%). The </a:t>
            </a:r>
            <a:r>
              <a:rPr lang="en-US" sz="1100" dirty="0"/>
              <a:t>impact of </a:t>
            </a:r>
            <a:r>
              <a:rPr lang="en-US" sz="1100" dirty="0" smtClean="0"/>
              <a:t>the </a:t>
            </a:r>
            <a:r>
              <a:rPr lang="en-US" sz="1100" dirty="0"/>
              <a:t>comparatively high level of unknown data is not clear</a:t>
            </a:r>
            <a:r>
              <a:rPr lang="en-US" sz="1100" dirty="0" smtClean="0"/>
              <a:t>. Comparisons </a:t>
            </a:r>
            <a:r>
              <a:rPr lang="en-US" sz="1100" dirty="0"/>
              <a:t>that include information from these </a:t>
            </a:r>
            <a:r>
              <a:rPr lang="en-US" sz="1100" dirty="0" smtClean="0"/>
              <a:t>States </a:t>
            </a:r>
            <a:r>
              <a:rPr lang="en-US" sz="1100" dirty="0"/>
              <a:t>should be made with caution</a:t>
            </a:r>
            <a:r>
              <a:rPr lang="en-US" sz="1100" dirty="0" smtClean="0"/>
              <a:t>. More </a:t>
            </a:r>
            <a:r>
              <a:rPr lang="en-US" sz="1100" dirty="0"/>
              <a:t>detailed information is available in the 2012 </a:t>
            </a:r>
            <a:r>
              <a:rPr lang="en-US" sz="1100" dirty="0" err="1"/>
              <a:t>Natality</a:t>
            </a:r>
            <a:r>
              <a:rPr lang="en-US" sz="1100" dirty="0"/>
              <a:t> Data Users Guide: </a:t>
            </a:r>
            <a:r>
              <a:rPr lang="en-US" sz="1100" dirty="0" smtClean="0">
                <a:hlinkClick r:id="rId3"/>
              </a:rPr>
              <a:t>ftp</a:t>
            </a:r>
            <a:r>
              <a:rPr lang="en-US" sz="1100" dirty="0">
                <a:hlinkClick r:id="rId3"/>
              </a:rPr>
              <a:t>://</a:t>
            </a:r>
            <a:r>
              <a:rPr lang="en-US" sz="1100" dirty="0" smtClean="0">
                <a:hlinkClick r:id="rId3"/>
              </a:rPr>
              <a:t>ftp.cdc.gov/pub/</a:t>
            </a:r>
          </a:p>
          <a:p>
            <a:pPr>
              <a:spcAft>
                <a:spcPts val="600"/>
              </a:spcAft>
            </a:pPr>
            <a:r>
              <a:rPr lang="en-US" sz="1100" dirty="0" err="1" smtClean="0">
                <a:hlinkClick r:id="rId3"/>
              </a:rPr>
              <a:t>Health_Statistics</a:t>
            </a:r>
            <a:r>
              <a:rPr lang="en-US" sz="1100" dirty="0" smtClean="0">
                <a:hlinkClick r:id="rId3"/>
              </a:rPr>
              <a:t>/NCHS/</a:t>
            </a:r>
            <a:r>
              <a:rPr lang="en-US" sz="1100" dirty="0" err="1" smtClean="0">
                <a:hlinkClick r:id="rId3"/>
              </a:rPr>
              <a:t>Dataset_Documentation</a:t>
            </a:r>
            <a:r>
              <a:rPr lang="en-US" sz="1100" dirty="0" smtClean="0">
                <a:hlinkClick r:id="rId3"/>
              </a:rPr>
              <a:t>/DVS/</a:t>
            </a:r>
            <a:r>
              <a:rPr lang="en-US" sz="1100" dirty="0" err="1" smtClean="0">
                <a:hlinkClick r:id="rId3"/>
              </a:rPr>
              <a:t>natality</a:t>
            </a:r>
            <a:r>
              <a:rPr lang="en-US" sz="1100" dirty="0" smtClean="0">
                <a:hlinkClick r:id="rId3"/>
              </a:rPr>
              <a:t>/UserGuide2012.pdf</a:t>
            </a:r>
            <a:r>
              <a:rPr lang="en-US" sz="1100" dirty="0" smtClean="0"/>
              <a:t>.</a:t>
            </a:r>
            <a:endParaRPr lang="en-US" sz="1100" dirty="0"/>
          </a:p>
          <a:p>
            <a:pPr marL="171450" indent="-171450">
              <a:buFont typeface="Arial" panose="020B0604020202020204" pitchFamily="34" charset="0"/>
              <a:buChar char="•"/>
            </a:pPr>
            <a:r>
              <a:rPr lang="en-US" sz="1100" b="1" dirty="0" smtClean="0"/>
              <a:t>Overall: </a:t>
            </a:r>
            <a:r>
              <a:rPr lang="en-US" sz="1100" dirty="0" smtClean="0"/>
              <a:t>This map shows overall rankings by quartiles in the percentage of infants born to women who received early and adequate prenatal care in</a:t>
            </a:r>
            <a:r>
              <a:rPr lang="en-US" sz="1100" baseline="0" dirty="0" smtClean="0"/>
              <a:t> 2012, </a:t>
            </a:r>
            <a:r>
              <a:rPr lang="en-US" sz="1100" dirty="0" smtClean="0"/>
              <a:t>for Washington, DC, and 38 States. Values ranged from 63.5%</a:t>
            </a:r>
            <a:r>
              <a:rPr lang="en-US" sz="1100" baseline="0" dirty="0" smtClean="0"/>
              <a:t> to 87.2</a:t>
            </a:r>
            <a:r>
              <a:rPr lang="en-US" sz="1100" dirty="0" smtClean="0"/>
              <a:t>%.</a:t>
            </a:r>
          </a:p>
          <a:p>
            <a:pPr marL="171450" indent="-171450">
              <a:buFont typeface="Arial" panose="020B0604020202020204" pitchFamily="34" charset="0"/>
              <a:buChar char="•"/>
            </a:pPr>
            <a:r>
              <a:rPr lang="en-US" sz="1100" b="1" i="0" kern="1200" dirty="0" smtClean="0">
                <a:solidFill>
                  <a:schemeClr val="tx1"/>
                </a:solidFill>
                <a:effectLst/>
              </a:rPr>
              <a:t>Differences by State: </a:t>
            </a:r>
            <a:r>
              <a:rPr lang="en-US" sz="1100" b="0" i="0" kern="1200" dirty="0" smtClean="0">
                <a:solidFill>
                  <a:schemeClr val="tx1"/>
                </a:solidFill>
                <a:effectLst/>
              </a:rPr>
              <a:t>Interquartile ranges follow: </a:t>
            </a:r>
          </a:p>
          <a:p>
            <a:pPr marL="628650" lvl="1" indent="-171450">
              <a:buFont typeface="Arial" panose="020B0604020202020204" pitchFamily="34" charset="0"/>
              <a:buChar char="•"/>
            </a:pPr>
            <a:r>
              <a:rPr lang="en-US" sz="1100" dirty="0"/>
              <a:t>First quartile </a:t>
            </a:r>
            <a:r>
              <a:rPr lang="en-US" sz="1100" dirty="0" smtClean="0"/>
              <a:t>(lowest): </a:t>
            </a:r>
            <a:r>
              <a:rPr lang="en-US" sz="1100" dirty="0"/>
              <a:t>63.5%-69.8% (CO, DC, MD, NM, NV, OK, SD, TX, WA)</a:t>
            </a:r>
          </a:p>
          <a:p>
            <a:pPr marL="628650" lvl="1" indent="-171450">
              <a:buFont typeface="Arial" panose="020B0604020202020204" pitchFamily="34" charset="0"/>
              <a:buChar char="•"/>
            </a:pPr>
            <a:r>
              <a:rPr lang="en-US" sz="1100" dirty="0"/>
              <a:t>Second quartile (second </a:t>
            </a:r>
            <a:r>
              <a:rPr lang="en-US" sz="1100" dirty="0" smtClean="0"/>
              <a:t>lowest): </a:t>
            </a:r>
            <a:r>
              <a:rPr lang="en-US" sz="1100" dirty="0"/>
              <a:t>70.1%-73.0% (DE, FL, GA, IN, MT, NY, OH, PA, TN, WY)</a:t>
            </a:r>
          </a:p>
          <a:p>
            <a:pPr marL="628650" lvl="1" indent="-171450">
              <a:buFont typeface="Arial" panose="020B0604020202020204" pitchFamily="34" charset="0"/>
              <a:buChar char="•"/>
            </a:pPr>
            <a:r>
              <a:rPr lang="en-US" sz="1100" dirty="0"/>
              <a:t>Third quartile (second </a:t>
            </a:r>
            <a:r>
              <a:rPr lang="en-US" sz="1100" dirty="0" smtClean="0"/>
              <a:t>highest): </a:t>
            </a:r>
            <a:r>
              <a:rPr lang="en-US" sz="1100" dirty="0"/>
              <a:t>73.4%-77.8% (ID, IL, LA, MI, MN, MO, NC, ND, NE, SC)</a:t>
            </a:r>
          </a:p>
          <a:p>
            <a:pPr marL="628650" lvl="1" indent="-171450">
              <a:buFont typeface="Arial" panose="020B0604020202020204" pitchFamily="34" charset="0"/>
              <a:buChar char="•"/>
            </a:pPr>
            <a:r>
              <a:rPr lang="en-US" sz="1100" kern="1200" dirty="0" smtClean="0">
                <a:solidFill>
                  <a:schemeClr val="tx1"/>
                </a:solidFill>
                <a:effectLst/>
              </a:rPr>
              <a:t>Fourth quartile (highest): 78.0%-</a:t>
            </a:r>
            <a:r>
              <a:rPr lang="en-US" sz="1100" baseline="0" dirty="0" smtClean="0"/>
              <a:t>87.2</a:t>
            </a:r>
            <a:r>
              <a:rPr lang="en-US" sz="1100" dirty="0" smtClean="0"/>
              <a:t>% </a:t>
            </a:r>
            <a:r>
              <a:rPr lang="en-US" sz="1100" kern="1200" dirty="0" smtClean="0">
                <a:solidFill>
                  <a:schemeClr val="tx1"/>
                </a:solidFill>
                <a:effectLst/>
              </a:rPr>
              <a:t>(CA, IA, KS, KY, MA, NH, OR, UT, VT, WI)</a:t>
            </a:r>
          </a:p>
          <a:p>
            <a:endParaRPr lang="en-US" sz="1100" b="1" dirty="0" smtClean="0"/>
          </a:p>
          <a:p>
            <a:endParaRPr lang="en-US" sz="1100" b="1" dirty="0" smtClean="0"/>
          </a:p>
          <a:p>
            <a:endParaRPr lang="en-US" dirty="0" smtClean="0"/>
          </a:p>
          <a:p>
            <a:endParaRPr lang="en-US" b="0"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E70E7EC0-D47B-461F-A069-1AF30F543FB1}" type="slidenum">
              <a:rPr lang="en-US" smtClean="0"/>
              <a:t>27</a:t>
            </a:fld>
            <a:endParaRPr lang="en-US" dirty="0"/>
          </a:p>
        </p:txBody>
      </p:sp>
    </p:spTree>
    <p:extLst>
      <p:ext uri="{BB962C8B-B14F-4D97-AF65-F5344CB8AC3E}">
        <p14:creationId xmlns:p14="http://schemas.microsoft.com/office/powerpoint/2010/main" val="204186216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spcAft>
                <a:spcPts val="600"/>
              </a:spcAft>
            </a:pPr>
            <a:r>
              <a:rPr lang="en-US" b="1" dirty="0"/>
              <a:t>Note: </a:t>
            </a:r>
            <a:r>
              <a:rPr lang="en-US" dirty="0"/>
              <a:t>Because of changes between the 1998 and 2003 versions of birth certificates, prenatal care timing and adequacy were evaluated only for the District of Columbia and the 38 States using the 2003 standard birth certificate for all of 2012. Data for 2012 were only available for these 39 State-equivalent jurisdictions, so national estimates were not generated. However, these 39 jurisdictions accounted for more than 86% of live births in the United States in 2012. The State-equivalent jurisdictions (AK, AL, AR, AZ, CT, HI, ME, MS, NJ, PR, RI, </a:t>
            </a:r>
            <a:r>
              <a:rPr lang="en-US" dirty="0" smtClean="0"/>
              <a:t>VA, </a:t>
            </a:r>
            <a:r>
              <a:rPr lang="en-US" dirty="0"/>
              <a:t>and WV) not using the 2003 version of the birth certificate did not have data available for this measure and are categorized as “missing” on the map. </a:t>
            </a:r>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b="1" dirty="0" smtClean="0"/>
              <a:t>Overall: </a:t>
            </a:r>
            <a:r>
              <a:rPr lang="en-US" dirty="0" smtClean="0"/>
              <a:t>This map shows overall State-equivalent rankings by quartiles </a:t>
            </a:r>
            <a:r>
              <a:rPr lang="en-US" sz="1200" dirty="0" smtClean="0"/>
              <a:t>for</a:t>
            </a:r>
            <a:r>
              <a:rPr lang="en-US" sz="1200" baseline="0" dirty="0" smtClean="0"/>
              <a:t> the a</a:t>
            </a:r>
            <a:r>
              <a:rPr lang="en-US" sz="1200" dirty="0" smtClean="0"/>
              <a:t>bsolute differences between percentages of White and Black infants born in 2012 </a:t>
            </a:r>
            <a:r>
              <a:rPr lang="en-US" dirty="0" smtClean="0"/>
              <a:t>whose mothers obtained early and adequate prenatal care.</a:t>
            </a:r>
          </a:p>
          <a:p>
            <a:pPr marL="171450" indent="-171450">
              <a:buFont typeface="Arial" panose="020B0604020202020204" pitchFamily="34" charset="0"/>
              <a:buChar char="•"/>
            </a:pPr>
            <a:r>
              <a:rPr lang="en-US" sz="1100" b="1" dirty="0" smtClean="0"/>
              <a:t>Differences </a:t>
            </a:r>
            <a:r>
              <a:rPr lang="en-US" sz="1100" b="1" dirty="0"/>
              <a:t>by State: </a:t>
            </a:r>
            <a:r>
              <a:rPr lang="en-US" sz="1100" dirty="0"/>
              <a:t>Interquartile ranges follow</a:t>
            </a:r>
            <a:r>
              <a:rPr lang="en-US" sz="1100" dirty="0" smtClean="0"/>
              <a:t>: </a:t>
            </a:r>
            <a:endParaRPr lang="en-US" sz="1100" dirty="0"/>
          </a:p>
          <a:p>
            <a:pPr marL="628650" lvl="1" indent="-171450">
              <a:buFont typeface="Arial" panose="020B0604020202020204" pitchFamily="34" charset="0"/>
              <a:buChar char="•"/>
            </a:pPr>
            <a:r>
              <a:rPr lang="en-US" sz="1200" kern="1200" dirty="0" smtClean="0">
                <a:solidFill>
                  <a:schemeClr val="tx1"/>
                </a:solidFill>
                <a:effectLst/>
                <a:latin typeface="+mn-lt"/>
                <a:ea typeface="+mn-ea"/>
                <a:cs typeface="+mn-cs"/>
              </a:rPr>
              <a:t>First quartile (smallest absolute difference): 2.6%-7.8% (CA, CO, DE, ID, KY, MA, MD, NM, SC)</a:t>
            </a:r>
          </a:p>
          <a:p>
            <a:pPr marL="628650" lvl="1" indent="-171450">
              <a:buFont typeface="Arial" panose="020B0604020202020204" pitchFamily="34" charset="0"/>
              <a:buChar char="•"/>
            </a:pPr>
            <a:r>
              <a:rPr lang="en-US" sz="1200" kern="1200" dirty="0" smtClean="0">
                <a:solidFill>
                  <a:schemeClr val="tx1"/>
                </a:solidFill>
                <a:effectLst/>
                <a:latin typeface="+mn-lt"/>
                <a:ea typeface="+mn-ea"/>
                <a:cs typeface="+mn-cs"/>
              </a:rPr>
              <a:t>Second quartile: 8.6%-10.0% (FL, KS, NC, NE, NV, NY, OR, TX, WA, WY) </a:t>
            </a:r>
          </a:p>
          <a:p>
            <a:pPr marL="628650" lvl="1" indent="-171450">
              <a:buFont typeface="Arial" panose="020B0604020202020204" pitchFamily="34" charset="0"/>
              <a:buChar char="•"/>
            </a:pPr>
            <a:r>
              <a:rPr lang="en-US" sz="1200" kern="1200" dirty="0" smtClean="0">
                <a:solidFill>
                  <a:schemeClr val="tx1"/>
                </a:solidFill>
                <a:effectLst/>
                <a:latin typeface="+mn-lt"/>
                <a:ea typeface="+mn-ea"/>
                <a:cs typeface="+mn-cs"/>
              </a:rPr>
              <a:t>Third quartile: 10.1%-14.9% (GA, IN, LA, MI, MT, NH, OH, OK, PA, TN)</a:t>
            </a:r>
          </a:p>
          <a:p>
            <a:pPr marL="628650" lvl="1" indent="-171450">
              <a:buFont typeface="Arial" panose="020B0604020202020204" pitchFamily="34" charset="0"/>
              <a:buChar char="•"/>
            </a:pPr>
            <a:r>
              <a:rPr lang="en-US" sz="1200" kern="1200" dirty="0" smtClean="0">
                <a:solidFill>
                  <a:schemeClr val="tx1"/>
                </a:solidFill>
                <a:effectLst/>
                <a:latin typeface="+mn-lt"/>
                <a:ea typeface="+mn-ea"/>
                <a:cs typeface="+mn-cs"/>
              </a:rPr>
              <a:t>Fourth quartile (largest absolute difference): 16.6%-24.8% (DC, IA, IL, MN, MO, ND, SD, UT, VT, WI)</a:t>
            </a:r>
          </a:p>
          <a:p>
            <a:endParaRPr lang="en-US" sz="1200" b="1" i="0" kern="1200" dirty="0" smtClean="0">
              <a:solidFill>
                <a:srgbClr val="FF0000"/>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E70E7EC0-D47B-461F-A069-1AF30F543FB1}" type="slidenum">
              <a:rPr lang="en-US" smtClean="0"/>
              <a:t>28</a:t>
            </a:fld>
            <a:endParaRPr lang="en-US" dirty="0"/>
          </a:p>
        </p:txBody>
      </p:sp>
    </p:spTree>
    <p:extLst>
      <p:ext uri="{BB962C8B-B14F-4D97-AF65-F5344CB8AC3E}">
        <p14:creationId xmlns:p14="http://schemas.microsoft.com/office/powerpoint/2010/main" val="3266344315"/>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lvl="1" indent="-171450">
              <a:buFont typeface="Arial" panose="020B0604020202020204" pitchFamily="34" charset="0"/>
              <a:buChar char="•"/>
            </a:pPr>
            <a:r>
              <a:rPr lang="en-US" dirty="0" smtClean="0"/>
              <a:t>The vaccines are:</a:t>
            </a:r>
          </a:p>
          <a:p>
            <a:pPr lvl="1"/>
            <a:endParaRPr lang="en-US" dirty="0" smtClean="0"/>
          </a:p>
          <a:p>
            <a:pPr marL="628650" lvl="1" indent="-171450">
              <a:buFont typeface="Arial" panose="020B0604020202020204" pitchFamily="34" charset="0"/>
              <a:buChar char="•"/>
            </a:pPr>
            <a:r>
              <a:rPr lang="en-US" dirty="0" smtClean="0"/>
              <a:t>Diphtheria-tetanus-pertussis vaccine, </a:t>
            </a:r>
          </a:p>
          <a:p>
            <a:pPr marL="628650" lvl="1" indent="-171450">
              <a:buFont typeface="Arial" panose="020B0604020202020204" pitchFamily="34" charset="0"/>
              <a:buChar char="•"/>
            </a:pPr>
            <a:r>
              <a:rPr lang="en-US" dirty="0" smtClean="0"/>
              <a:t>Polio vaccine, </a:t>
            </a:r>
          </a:p>
          <a:p>
            <a:pPr marL="628650" lvl="1" indent="-171450">
              <a:buFont typeface="Arial" panose="020B0604020202020204" pitchFamily="34" charset="0"/>
              <a:buChar char="•"/>
            </a:pPr>
            <a:r>
              <a:rPr lang="en-US" dirty="0" smtClean="0"/>
              <a:t>Measles-mumps-rubella vaccine, </a:t>
            </a:r>
          </a:p>
          <a:p>
            <a:pPr marL="628650" lvl="1" indent="-171450">
              <a:buFont typeface="Arial" panose="020B0604020202020204" pitchFamily="34" charset="0"/>
              <a:buChar char="•"/>
            </a:pPr>
            <a:r>
              <a:rPr lang="en-US" i="1" dirty="0" smtClean="0"/>
              <a:t>Haemophilus </a:t>
            </a:r>
            <a:r>
              <a:rPr lang="en-US" i="1" dirty="0" err="1" smtClean="0"/>
              <a:t>influenzae</a:t>
            </a:r>
            <a:r>
              <a:rPr lang="en-US" i="1" dirty="0" smtClean="0"/>
              <a:t> </a:t>
            </a:r>
            <a:r>
              <a:rPr lang="en-US" dirty="0" smtClean="0"/>
              <a:t>type B vaccine, </a:t>
            </a:r>
          </a:p>
          <a:p>
            <a:pPr marL="628650" lvl="1" indent="-171450">
              <a:buFont typeface="Arial" panose="020B0604020202020204" pitchFamily="34" charset="0"/>
              <a:buChar char="•"/>
            </a:pPr>
            <a:r>
              <a:rPr lang="en-US" dirty="0" smtClean="0"/>
              <a:t>Hepatitis B vaccine, </a:t>
            </a:r>
          </a:p>
          <a:p>
            <a:pPr marL="628650" lvl="1" indent="-171450">
              <a:buFont typeface="Arial" panose="020B0604020202020204" pitchFamily="34" charset="0"/>
              <a:buChar char="•"/>
            </a:pPr>
            <a:r>
              <a:rPr lang="en-US" dirty="0" smtClean="0"/>
              <a:t>Varicella vaccine, and </a:t>
            </a:r>
          </a:p>
          <a:p>
            <a:pPr marL="628650" lvl="1" indent="-171450">
              <a:buFont typeface="Arial" panose="020B0604020202020204" pitchFamily="34" charset="0"/>
              <a:buChar char="•"/>
            </a:pPr>
            <a:r>
              <a:rPr lang="en-US" dirty="0" smtClean="0"/>
              <a:t>Pneumococcal conjugate vaccine. </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smtClean="0"/>
              <a:t>These vaccines constitute the 4:3:1:3:3:1:4 vaccine series tracked in Healthy People 2020. </a:t>
            </a:r>
          </a:p>
          <a:p>
            <a:endParaRPr lang="en-US" dirty="0">
              <a:solidFill>
                <a:srgbClr val="C0504D"/>
              </a:solidFill>
            </a:endParaRPr>
          </a:p>
        </p:txBody>
      </p:sp>
      <p:sp>
        <p:nvSpPr>
          <p:cNvPr id="4" name="Slide Number Placeholder 3"/>
          <p:cNvSpPr>
            <a:spLocks noGrp="1"/>
          </p:cNvSpPr>
          <p:nvPr>
            <p:ph type="sldNum" sz="quarter" idx="10"/>
          </p:nvPr>
        </p:nvSpPr>
        <p:spPr/>
        <p:txBody>
          <a:bodyPr/>
          <a:lstStyle/>
          <a:p>
            <a:fld id="{E70E7EC0-D47B-461F-A069-1AF30F543FB1}" type="slidenum">
              <a:rPr lang="en-US" smtClean="0"/>
              <a:t>29</a:t>
            </a:fld>
            <a:endParaRPr lang="en-US" dirty="0"/>
          </a:p>
        </p:txBody>
      </p:sp>
    </p:spTree>
    <p:extLst>
      <p:ext uri="{BB962C8B-B14F-4D97-AF65-F5344CB8AC3E}">
        <p14:creationId xmlns:p14="http://schemas.microsoft.com/office/powerpoint/2010/main" val="16397732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4188" y="696913"/>
            <a:ext cx="6048375" cy="4535487"/>
          </a:xfrm>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This Healthy Living </a:t>
            </a:r>
            <a:r>
              <a:rPr lang="en-US" dirty="0" err="1" smtClean="0"/>
              <a:t>chartbook</a:t>
            </a:r>
            <a:r>
              <a:rPr lang="en-US" dirty="0" smtClean="0"/>
              <a:t> is part of a family of documents and tools that support the National Healthcare Quality and Disparities Report (QDR).  The QDR includes annual reports to Congress mandated in the Healthcare Research and Quality Act of 1999 (P.L. 106-129).  These reports provide a comprehensive overview of the quality of health care received by the general U.S. population and disparities in care experienced by different racial, ethnic, and socioeconomic groups.  The purpose of the reports is to assess the performance of our health system and to identify areas of strengths and weaknesses in the health care system along three main axes: access to health care, quality of health care, and priorities of the National Quality Strategy.  </a:t>
            </a:r>
          </a:p>
          <a:p>
            <a:endParaRPr lang="en-US" dirty="0"/>
          </a:p>
        </p:txBody>
      </p:sp>
      <p:sp>
        <p:nvSpPr>
          <p:cNvPr id="4" name="Slide Number Placeholder 3"/>
          <p:cNvSpPr>
            <a:spLocks noGrp="1"/>
          </p:cNvSpPr>
          <p:nvPr>
            <p:ph type="sldNum" sz="quarter" idx="10"/>
          </p:nvPr>
        </p:nvSpPr>
        <p:spPr/>
        <p:txBody>
          <a:bodyPr/>
          <a:lstStyle/>
          <a:p>
            <a:fld id="{E70E7EC0-D47B-461F-A069-1AF30F543FB1}" type="slidenum">
              <a:rPr lang="en-US" smtClean="0"/>
              <a:t>3</a:t>
            </a:fld>
            <a:endParaRPr lang="en-US"/>
          </a:p>
        </p:txBody>
      </p:sp>
    </p:spTree>
    <p:extLst>
      <p:ext uri="{BB962C8B-B14F-4D97-AF65-F5344CB8AC3E}">
        <p14:creationId xmlns:p14="http://schemas.microsoft.com/office/powerpoint/2010/main" val="2288986203"/>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4188" y="696913"/>
            <a:ext cx="6048375" cy="4535487"/>
          </a:xfrm>
        </p:spPr>
      </p:sp>
      <p:sp>
        <p:nvSpPr>
          <p:cNvPr id="3" name="Notes Placeholder 2"/>
          <p:cNvSpPr>
            <a:spLocks noGrp="1"/>
          </p:cNvSpPr>
          <p:nvPr>
            <p:ph type="body" idx="1"/>
          </p:nvPr>
        </p:nvSpPr>
        <p:spPr>
          <a:xfrm>
            <a:off x="457200" y="4343400"/>
            <a:ext cx="6172200" cy="4724400"/>
          </a:xfrm>
        </p:spPr>
        <p:txBody>
          <a:bodyPr/>
          <a:lstStyle/>
          <a:p>
            <a:pPr marL="111125" lvl="0" indent="-111125">
              <a:buFont typeface="Arial" panose="020B0604020202020204" pitchFamily="34" charset="0"/>
              <a:buChar char="•"/>
            </a:pPr>
            <a:r>
              <a:rPr lang="en-US" sz="1200" b="1" kern="1200" dirty="0" smtClean="0">
                <a:solidFill>
                  <a:schemeClr val="tx1"/>
                </a:solidFill>
                <a:effectLst/>
                <a:latin typeface="+mn-lt"/>
                <a:ea typeface="+mn-ea"/>
                <a:cs typeface="+mn-cs"/>
              </a:rPr>
              <a:t>Trends:</a:t>
            </a:r>
            <a:r>
              <a:rPr lang="en-US" sz="1200" kern="1200" dirty="0" smtClean="0">
                <a:solidFill>
                  <a:schemeClr val="tx1"/>
                </a:solidFill>
                <a:effectLst/>
                <a:latin typeface="+mn-lt"/>
                <a:ea typeface="+mn-ea"/>
                <a:cs typeface="+mn-cs"/>
              </a:rPr>
              <a:t> </a:t>
            </a:r>
            <a:r>
              <a:rPr lang="en-US" dirty="0" smtClean="0"/>
              <a:t>F</a:t>
            </a:r>
            <a:r>
              <a:rPr lang="en-US" sz="1200" kern="1200" dirty="0" smtClean="0">
                <a:solidFill>
                  <a:schemeClr val="tx1"/>
                </a:solidFill>
                <a:effectLst/>
                <a:latin typeface="+mn-lt"/>
                <a:ea typeface="+mn-ea"/>
                <a:cs typeface="+mn-cs"/>
              </a:rPr>
              <a:t>rom 2009</a:t>
            </a:r>
            <a:r>
              <a:rPr lang="en-US" sz="1200" kern="1200" baseline="0" dirty="0" smtClean="0">
                <a:solidFill>
                  <a:schemeClr val="tx1"/>
                </a:solidFill>
                <a:effectLst/>
                <a:latin typeface="+mn-lt"/>
                <a:ea typeface="+mn-ea"/>
                <a:cs typeface="+mn-cs"/>
              </a:rPr>
              <a:t> to 20</a:t>
            </a:r>
            <a:r>
              <a:rPr lang="en-US" sz="1200" kern="1200" dirty="0" smtClean="0">
                <a:solidFill>
                  <a:schemeClr val="tx1"/>
                </a:solidFill>
                <a:effectLst/>
                <a:latin typeface="+mn-lt"/>
                <a:ea typeface="+mn-ea"/>
                <a:cs typeface="+mn-cs"/>
              </a:rPr>
              <a:t>12, the percentage of children ages</a:t>
            </a:r>
            <a:r>
              <a:rPr lang="en-US" sz="1200" kern="1200" baseline="0" dirty="0" smtClean="0">
                <a:solidFill>
                  <a:schemeClr val="tx1"/>
                </a:solidFill>
                <a:effectLst/>
                <a:latin typeface="+mn-lt"/>
                <a:ea typeface="+mn-ea"/>
                <a:cs typeface="+mn-cs"/>
              </a:rPr>
              <a:t> 19-35 months who received the 4:3:1:3:3:1:4 vaccination series improved from 44.3% to 68.4%.</a:t>
            </a:r>
          </a:p>
          <a:p>
            <a:pPr marL="111125" lvl="0" indent="-111125">
              <a:buFont typeface="Arial" panose="020B0604020202020204" pitchFamily="34" charset="0"/>
              <a:buChar char="•"/>
            </a:pPr>
            <a:r>
              <a:rPr lang="en-US" sz="1200" b="1" kern="1200" dirty="0" smtClean="0">
                <a:solidFill>
                  <a:schemeClr val="tx1"/>
                </a:solidFill>
                <a:effectLst/>
                <a:latin typeface="+mn-lt"/>
                <a:ea typeface="+mn-ea"/>
                <a:cs typeface="+mn-cs"/>
              </a:rPr>
              <a:t>Groups With Disparities:</a:t>
            </a:r>
            <a:r>
              <a:rPr lang="en-US" sz="1200" kern="1200" dirty="0" smtClean="0">
                <a:solidFill>
                  <a:schemeClr val="tx1"/>
                </a:solidFill>
                <a:effectLst/>
                <a:latin typeface="+mn-lt"/>
                <a:ea typeface="+mn-ea"/>
                <a:cs typeface="+mn-cs"/>
              </a:rPr>
              <a:t> </a:t>
            </a:r>
          </a:p>
          <a:p>
            <a:pPr marL="233363" lvl="1" indent="-122238">
              <a:buFont typeface="Arial" panose="020B0604020202020204" pitchFamily="34" charset="0"/>
              <a:buChar char="•"/>
            </a:pPr>
            <a:r>
              <a:rPr lang="en-US" kern="1200" dirty="0" smtClean="0">
                <a:effectLst/>
                <a:latin typeface="+mn-lt"/>
                <a:ea typeface="+mn-ea"/>
                <a:cs typeface="+mn-cs"/>
              </a:rPr>
              <a:t>From 2009 to</a:t>
            </a:r>
            <a:r>
              <a:rPr lang="en-US" kern="1200" baseline="0" dirty="0" smtClean="0">
                <a:effectLst/>
                <a:latin typeface="+mn-lt"/>
                <a:ea typeface="+mn-ea"/>
                <a:cs typeface="+mn-cs"/>
              </a:rPr>
              <a:t> 2012, the percentage of children who received all recommended vaccinations improved for high-income households (49.3% to 77.7%), middle-income households (44.6% to 68.1%), low-income households (43.1% to 68%), and poor households (41.6% to 63.1%).</a:t>
            </a:r>
            <a:endParaRPr lang="en-US" kern="1200" dirty="0" smtClean="0">
              <a:effectLst/>
              <a:latin typeface="+mn-lt"/>
              <a:ea typeface="+mn-ea"/>
              <a:cs typeface="+mn-cs"/>
            </a:endParaRPr>
          </a:p>
          <a:p>
            <a:pPr marL="233363" lvl="1" indent="-122238">
              <a:buFont typeface="Arial" panose="020B0604020202020204" pitchFamily="34" charset="0"/>
              <a:buChar char="•"/>
            </a:pPr>
            <a:r>
              <a:rPr lang="en-US" kern="1200" dirty="0" smtClean="0">
                <a:effectLst/>
                <a:latin typeface="+mn-lt"/>
                <a:ea typeface="+mn-ea"/>
                <a:cs typeface="+mn-cs"/>
              </a:rPr>
              <a:t>In</a:t>
            </a:r>
            <a:r>
              <a:rPr lang="en-US" kern="1200" baseline="0" dirty="0" smtClean="0">
                <a:effectLst/>
                <a:latin typeface="+mn-lt"/>
                <a:ea typeface="+mn-ea"/>
                <a:cs typeface="+mn-cs"/>
              </a:rPr>
              <a:t> 2012, c</a:t>
            </a:r>
            <a:r>
              <a:rPr lang="en-US" kern="1200" dirty="0" smtClean="0">
                <a:effectLst/>
                <a:latin typeface="+mn-lt"/>
                <a:ea typeface="+mn-ea"/>
                <a:cs typeface="+mn-cs"/>
              </a:rPr>
              <a:t>hildren from high-income households were more likely to receive all the recommended vaccinations than those from poor, low-income, and middle-income households. </a:t>
            </a:r>
          </a:p>
          <a:p>
            <a:pPr marL="233363" lvl="1" indent="-122238">
              <a:buFont typeface="Arial" panose="020B0604020202020204" pitchFamily="34" charset="0"/>
              <a:buChar char="•"/>
            </a:pPr>
            <a:r>
              <a:rPr lang="en-US" kern="1200" dirty="0" smtClean="0">
                <a:effectLst/>
                <a:latin typeface="+mn-lt"/>
                <a:ea typeface="+mn-ea"/>
                <a:cs typeface="+mn-cs"/>
              </a:rPr>
              <a:t>From 2009 to 2012,</a:t>
            </a:r>
            <a:r>
              <a:rPr lang="en-US" kern="1200" baseline="0" dirty="0" smtClean="0">
                <a:effectLst/>
                <a:latin typeface="+mn-lt"/>
                <a:ea typeface="+mn-ea"/>
                <a:cs typeface="+mn-cs"/>
              </a:rPr>
              <a:t> the percentage of children who received all recommended vaccinations improved for Blacks (39.6% to 64.8%), Hispanics (45.9% to 67.8%), and Whites (45.2% to 69.3%).</a:t>
            </a:r>
            <a:r>
              <a:rPr lang="en-US" kern="1200" dirty="0" smtClean="0">
                <a:effectLst/>
                <a:latin typeface="+mn-lt"/>
                <a:ea typeface="+mn-ea"/>
                <a:cs typeface="+mn-cs"/>
              </a:rPr>
              <a:t> </a:t>
            </a:r>
          </a:p>
          <a:p>
            <a:pPr marL="233363" lvl="1" indent="-122238">
              <a:buFont typeface="Arial" panose="020B0604020202020204" pitchFamily="34" charset="0"/>
              <a:buChar char="•"/>
            </a:pPr>
            <a:r>
              <a:rPr lang="en-US" kern="1200" dirty="0" smtClean="0">
                <a:effectLst/>
                <a:latin typeface="+mn-lt"/>
                <a:ea typeface="+mn-ea"/>
                <a:cs typeface="+mn-cs"/>
              </a:rPr>
              <a:t>In 2012, </a:t>
            </a:r>
            <a:r>
              <a:rPr lang="en-US" b="0" kern="1200" dirty="0" smtClean="0">
                <a:effectLst/>
                <a:latin typeface="+mn-lt"/>
                <a:ea typeface="+mn-ea"/>
                <a:cs typeface="+mn-cs"/>
              </a:rPr>
              <a:t>there were no statistically significant</a:t>
            </a:r>
            <a:r>
              <a:rPr lang="en-US" b="0" kern="1200" baseline="0" dirty="0" smtClean="0">
                <a:effectLst/>
                <a:latin typeface="+mn-lt"/>
                <a:ea typeface="+mn-ea"/>
                <a:cs typeface="+mn-cs"/>
              </a:rPr>
              <a:t> differences between </a:t>
            </a:r>
            <a:r>
              <a:rPr lang="en-US" b="0" kern="1200" dirty="0" smtClean="0">
                <a:effectLst/>
                <a:latin typeface="+mn-lt"/>
                <a:ea typeface="+mn-ea"/>
                <a:cs typeface="+mn-cs"/>
              </a:rPr>
              <a:t>Hispanic</a:t>
            </a:r>
            <a:r>
              <a:rPr lang="en-US" b="0" kern="1200" baseline="0" dirty="0" smtClean="0">
                <a:effectLst/>
                <a:latin typeface="+mn-lt"/>
                <a:ea typeface="+mn-ea"/>
                <a:cs typeface="+mn-cs"/>
              </a:rPr>
              <a:t> children and White children in the percentage who received all recommended vaccines, </a:t>
            </a:r>
            <a:r>
              <a:rPr lang="en-US" kern="1200" baseline="0" dirty="0" smtClean="0">
                <a:effectLst/>
                <a:latin typeface="+mn-lt"/>
                <a:ea typeface="+mn-ea"/>
                <a:cs typeface="+mn-cs"/>
              </a:rPr>
              <a:t>while Black children were less likely than White children to receive all recommended vaccines. </a:t>
            </a:r>
          </a:p>
          <a:p>
            <a:pPr marL="233363" lvl="1" indent="-122238">
              <a:buFont typeface="Arial" panose="020B0604020202020204" pitchFamily="34" charset="0"/>
              <a:buChar char="•"/>
            </a:pPr>
            <a:r>
              <a:rPr lang="en-US" kern="1200" dirty="0" smtClean="0">
                <a:effectLst/>
                <a:latin typeface="+mn-lt"/>
                <a:ea typeface="+mn-ea"/>
                <a:cs typeface="+mn-cs"/>
              </a:rPr>
              <a:t>The 2012 top 5 State achievable benchmark</a:t>
            </a:r>
            <a:r>
              <a:rPr lang="en-US" kern="1200" baseline="0" dirty="0" smtClean="0">
                <a:effectLst/>
                <a:latin typeface="+mn-lt"/>
                <a:ea typeface="+mn-ea"/>
                <a:cs typeface="+mn-cs"/>
              </a:rPr>
              <a:t> was 72%. </a:t>
            </a:r>
            <a:r>
              <a:rPr lang="en-US" kern="1200" dirty="0" smtClean="0">
                <a:effectLst/>
                <a:latin typeface="+mn-lt"/>
                <a:ea typeface="+mn-ea"/>
                <a:cs typeface="+mn-cs"/>
              </a:rPr>
              <a:t>The top 5 States that contributed to the achievable benchmark are </a:t>
            </a:r>
            <a:r>
              <a:rPr lang="en-US" b="0" i="0" u="none" strike="noStrike" kern="1200" dirty="0" smtClean="0">
                <a:effectLst/>
                <a:latin typeface="+mn-lt"/>
                <a:ea typeface="+mn-ea"/>
                <a:cs typeface="+mn-cs"/>
              </a:rPr>
              <a:t>Louisiana, Maryland,</a:t>
            </a:r>
            <a:r>
              <a:rPr lang="en-US" dirty="0" smtClean="0"/>
              <a:t> </a:t>
            </a:r>
            <a:r>
              <a:rPr lang="en-US" b="0" i="0" u="none" strike="noStrike" kern="1200" dirty="0" smtClean="0">
                <a:effectLst/>
                <a:latin typeface="+mn-lt"/>
                <a:ea typeface="+mn-ea"/>
                <a:cs typeface="+mn-cs"/>
              </a:rPr>
              <a:t>Massachusetts,</a:t>
            </a:r>
            <a:r>
              <a:rPr lang="en-US" dirty="0" smtClean="0"/>
              <a:t> </a:t>
            </a:r>
            <a:r>
              <a:rPr lang="en-US" b="0" i="0" u="none" strike="noStrike" kern="1200" dirty="0" smtClean="0">
                <a:effectLst/>
                <a:latin typeface="+mn-lt"/>
                <a:ea typeface="+mn-ea"/>
                <a:cs typeface="+mn-cs"/>
              </a:rPr>
              <a:t>New Hampshire,</a:t>
            </a:r>
            <a:r>
              <a:rPr lang="en-US" dirty="0" smtClean="0"/>
              <a:t> </a:t>
            </a:r>
            <a:r>
              <a:rPr lang="en-US" b="0" i="0" u="none" strike="noStrike" kern="1200" dirty="0" smtClean="0">
                <a:effectLst/>
                <a:latin typeface="+mn-lt"/>
                <a:ea typeface="+mn-ea"/>
                <a:cs typeface="+mn-cs"/>
              </a:rPr>
              <a:t>and</a:t>
            </a:r>
            <a:r>
              <a:rPr lang="en-US" dirty="0" smtClean="0"/>
              <a:t> </a:t>
            </a:r>
            <a:r>
              <a:rPr lang="en-US" b="0" i="0" u="none" strike="noStrike" kern="1200" dirty="0" smtClean="0">
                <a:effectLst/>
                <a:latin typeface="+mn-lt"/>
                <a:ea typeface="+mn-ea"/>
                <a:cs typeface="+mn-cs"/>
              </a:rPr>
              <a:t>Ohio. </a:t>
            </a:r>
            <a:endParaRPr lang="en-US" kern="1200" dirty="0" smtClean="0">
              <a:effectLst/>
              <a:latin typeface="+mn-lt"/>
              <a:ea typeface="+mn-ea"/>
              <a:cs typeface="+mn-cs"/>
            </a:endParaRPr>
          </a:p>
          <a:p>
            <a:pPr marL="233363" lvl="1" indent="-122238">
              <a:buFont typeface="Arial" panose="020B0604020202020204" pitchFamily="34" charset="0"/>
              <a:buChar char="•"/>
              <a:defRPr/>
            </a:pPr>
            <a:r>
              <a:rPr lang="en-US" kern="1200" dirty="0" smtClean="0">
                <a:effectLst/>
                <a:latin typeface="+mn-lt"/>
                <a:ea typeface="+mn-ea"/>
                <a:cs typeface="+mn-cs"/>
              </a:rPr>
              <a:t>Children from high-income </a:t>
            </a:r>
            <a:r>
              <a:rPr lang="en-US" kern="1200" baseline="0" dirty="0" smtClean="0">
                <a:effectLst/>
                <a:latin typeface="+mn-lt"/>
                <a:ea typeface="+mn-ea"/>
                <a:cs typeface="+mn-cs"/>
              </a:rPr>
              <a:t>households</a:t>
            </a:r>
            <a:r>
              <a:rPr lang="en-US" kern="1200" dirty="0" smtClean="0">
                <a:effectLst/>
                <a:latin typeface="+mn-lt"/>
                <a:ea typeface="+mn-ea"/>
                <a:cs typeface="+mn-cs"/>
              </a:rPr>
              <a:t> </a:t>
            </a:r>
            <a:r>
              <a:rPr lang="en-US" b="0" kern="1200" dirty="0" smtClean="0">
                <a:effectLst/>
                <a:latin typeface="+mn-lt"/>
                <a:ea typeface="+mn-ea"/>
                <a:cs typeface="+mn-cs"/>
              </a:rPr>
              <a:t>have achieved the benchmark. </a:t>
            </a:r>
          </a:p>
          <a:p>
            <a:pPr marL="233363" lvl="1" indent="-122238">
              <a:buFont typeface="Arial" panose="020B0604020202020204" pitchFamily="34" charset="0"/>
              <a:buChar char="•"/>
              <a:defRPr/>
            </a:pPr>
            <a:r>
              <a:rPr lang="en-US" kern="1200" dirty="0" smtClean="0">
                <a:effectLst/>
                <a:latin typeface="+mn-lt"/>
                <a:ea typeface="+mn-ea"/>
                <a:cs typeface="+mn-cs"/>
              </a:rPr>
              <a:t>Children from poor, low-income, and middle-income </a:t>
            </a:r>
            <a:r>
              <a:rPr lang="en-US" kern="1200" baseline="0" dirty="0" smtClean="0">
                <a:effectLst/>
                <a:latin typeface="+mn-lt"/>
                <a:ea typeface="+mn-ea"/>
                <a:cs typeface="+mn-cs"/>
              </a:rPr>
              <a:t>households c</a:t>
            </a:r>
            <a:r>
              <a:rPr lang="en-US" kern="1200" dirty="0" smtClean="0">
                <a:effectLst/>
                <a:latin typeface="+mn-lt"/>
                <a:ea typeface="+mn-ea"/>
                <a:cs typeface="+mn-cs"/>
              </a:rPr>
              <a:t>ould achieve</a:t>
            </a:r>
            <a:r>
              <a:rPr lang="en-US" kern="1200" baseline="0" dirty="0" smtClean="0">
                <a:effectLst/>
                <a:latin typeface="+mn-lt"/>
                <a:ea typeface="+mn-ea"/>
                <a:cs typeface="+mn-cs"/>
              </a:rPr>
              <a:t> the benchmark in approximately a year. White, Black, and Hispanic children also could achieve the benchmark within a year. </a:t>
            </a:r>
            <a:endParaRPr lang="en-US" kern="1200" dirty="0" smtClean="0">
              <a:effectLst/>
              <a:latin typeface="+mn-lt"/>
              <a:ea typeface="+mn-ea"/>
              <a:cs typeface="+mn-cs"/>
            </a:endParaRPr>
          </a:p>
          <a:p>
            <a:pPr marL="171450" lvl="0" indent="-171450">
              <a:buFont typeface="Arial" panose="020B0604020202020204" pitchFamily="34" charset="0"/>
              <a:buChar char="•"/>
            </a:pPr>
            <a:endParaRPr lang="en-US" sz="1200" kern="1200" dirty="0" smtClean="0">
              <a:solidFill>
                <a:srgbClr val="FF0000"/>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E70E7EC0-D47B-461F-A069-1AF30F543FB1}" type="slidenum">
              <a:rPr lang="en-US" smtClean="0"/>
              <a:t>31</a:t>
            </a:fld>
            <a:endParaRPr lang="en-US" dirty="0"/>
          </a:p>
        </p:txBody>
      </p:sp>
    </p:spTree>
    <p:extLst>
      <p:ext uri="{BB962C8B-B14F-4D97-AF65-F5344CB8AC3E}">
        <p14:creationId xmlns:p14="http://schemas.microsoft.com/office/powerpoint/2010/main" val="3663978070"/>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latin typeface="Arial"/>
              <a:cs typeface="Arial"/>
            </a:endParaRPr>
          </a:p>
        </p:txBody>
      </p:sp>
      <p:sp>
        <p:nvSpPr>
          <p:cNvPr id="4" name="Slide Number Placeholder 3"/>
          <p:cNvSpPr>
            <a:spLocks noGrp="1"/>
          </p:cNvSpPr>
          <p:nvPr>
            <p:ph type="sldNum" sz="quarter" idx="10"/>
          </p:nvPr>
        </p:nvSpPr>
        <p:spPr/>
        <p:txBody>
          <a:bodyPr/>
          <a:lstStyle/>
          <a:p>
            <a:fld id="{E70E7EC0-D47B-461F-A069-1AF30F543FB1}" type="slidenum">
              <a:rPr lang="en-US" smtClean="0"/>
              <a:t>32</a:t>
            </a:fld>
            <a:endParaRPr lang="en-US" dirty="0"/>
          </a:p>
        </p:txBody>
      </p:sp>
    </p:spTree>
    <p:extLst>
      <p:ext uri="{BB962C8B-B14F-4D97-AF65-F5344CB8AC3E}">
        <p14:creationId xmlns:p14="http://schemas.microsoft.com/office/powerpoint/2010/main" val="3817874685"/>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4188" y="696913"/>
            <a:ext cx="6048375" cy="4535487"/>
          </a:xfrm>
        </p:spPr>
      </p:sp>
      <p:sp>
        <p:nvSpPr>
          <p:cNvPr id="3" name="Notes Placeholder 2"/>
          <p:cNvSpPr>
            <a:spLocks noGrp="1"/>
          </p:cNvSpPr>
          <p:nvPr>
            <p:ph type="body" idx="1"/>
          </p:nvPr>
        </p:nvSpPr>
        <p:spPr/>
        <p:txBody>
          <a:bodyPr/>
          <a:lstStyle/>
          <a:p>
            <a:pPr marL="171450" marR="0" lvl="1" indent="-171450" algn="l" defTabSz="914400" rtl="0" eaLnBrk="1" fontAlgn="auto" latinLnBrk="0" hangingPunct="1">
              <a:lnSpc>
                <a:spcPct val="100000"/>
              </a:lnSpc>
              <a:spcBef>
                <a:spcPts val="0"/>
              </a:spcBef>
              <a:spcAft>
                <a:spcPts val="0"/>
              </a:spcAft>
              <a:buClrTx/>
              <a:buSzTx/>
              <a:buFont typeface="Arial"/>
              <a:buChar char="•"/>
              <a:tabLst/>
              <a:defRPr/>
            </a:pPr>
            <a:r>
              <a:rPr lang="en-US" b="1" dirty="0" smtClean="0"/>
              <a:t>Trends</a:t>
            </a:r>
            <a:r>
              <a:rPr lang="en-US" dirty="0" smtClean="0"/>
              <a:t>: </a:t>
            </a:r>
          </a:p>
          <a:p>
            <a:pPr marL="628650" marR="0" lvl="2" indent="-171450" algn="l" defTabSz="914400" rtl="0" eaLnBrk="1" fontAlgn="auto" latinLnBrk="0" hangingPunct="1">
              <a:lnSpc>
                <a:spcPct val="100000"/>
              </a:lnSpc>
              <a:spcBef>
                <a:spcPts val="0"/>
              </a:spcBef>
              <a:spcAft>
                <a:spcPts val="0"/>
              </a:spcAft>
              <a:buClrTx/>
              <a:buSzTx/>
              <a:buFont typeface="Arial"/>
              <a:buChar char="•"/>
              <a:tabLst/>
              <a:defRPr/>
            </a:pPr>
            <a:r>
              <a:rPr lang="en-US" dirty="0" smtClean="0"/>
              <a:t>From 2002 to 2012, </a:t>
            </a:r>
            <a:r>
              <a:rPr lang="en-US" i="0" dirty="0" smtClean="0"/>
              <a:t>the</a:t>
            </a:r>
            <a:r>
              <a:rPr lang="en-US" i="0" baseline="0" dirty="0" smtClean="0"/>
              <a:t> percentage of children ages 3-5 years who had ever received a vision check by a health provider increased from </a:t>
            </a:r>
            <a:r>
              <a:rPr lang="en-US" b="0" i="0" baseline="0" dirty="0" smtClean="0"/>
              <a:t>53.9%</a:t>
            </a:r>
            <a:r>
              <a:rPr lang="en-US" i="0" baseline="0" dirty="0" smtClean="0"/>
              <a:t> to 61.4%. </a:t>
            </a:r>
          </a:p>
          <a:p>
            <a:pPr marL="628650" marR="0" lvl="2" indent="-171450" algn="l" defTabSz="914400" rtl="0" eaLnBrk="1" fontAlgn="auto" latinLnBrk="0" hangingPunct="1">
              <a:lnSpc>
                <a:spcPct val="100000"/>
              </a:lnSpc>
              <a:spcBef>
                <a:spcPts val="0"/>
              </a:spcBef>
              <a:spcAft>
                <a:spcPts val="0"/>
              </a:spcAft>
              <a:buClrTx/>
              <a:buSzTx/>
              <a:buFont typeface="Arial"/>
              <a:buChar char="•"/>
              <a:tabLst/>
              <a:defRPr/>
            </a:pPr>
            <a:r>
              <a:rPr lang="en-US" i="0" u="none" baseline="0" dirty="0" smtClean="0"/>
              <a:t>Among White children ages 3-5 years, t</a:t>
            </a:r>
            <a:r>
              <a:rPr lang="en-US" i="0" u="none" dirty="0" smtClean="0"/>
              <a:t>he</a:t>
            </a:r>
            <a:r>
              <a:rPr lang="en-US" i="0" u="none" baseline="0" dirty="0" smtClean="0"/>
              <a:t> percentage who had ever received a vision check by a health provider increased from 53.6% in 2002 to 61.5% in 2012. The percentage</a:t>
            </a:r>
            <a:r>
              <a:rPr lang="en-US" i="0" baseline="0" dirty="0" smtClean="0"/>
              <a:t> also increased for Hispanic children from 47.9% in 2002 to 61.1% in 2012. However, there was </a:t>
            </a:r>
            <a:r>
              <a:rPr lang="en-US" b="0" i="0" baseline="0" dirty="0" smtClean="0"/>
              <a:t>no statistically </a:t>
            </a:r>
            <a:r>
              <a:rPr lang="en-US" i="0" baseline="0" dirty="0" smtClean="0"/>
              <a:t>significant increase for Black children (61.4% in 2002 and 63.7% in 2012). </a:t>
            </a:r>
            <a:endParaRPr lang="en-US" i="1" dirty="0" smtClean="0"/>
          </a:p>
          <a:p>
            <a:pPr marL="171450" indent="-171450">
              <a:buFont typeface="Arial"/>
              <a:buChar char="•"/>
            </a:pPr>
            <a:r>
              <a:rPr lang="en-US" b="1" dirty="0" smtClean="0"/>
              <a:t>Groups With Disparities</a:t>
            </a:r>
            <a:r>
              <a:rPr lang="en-US" dirty="0" smtClean="0"/>
              <a:t>: </a:t>
            </a:r>
          </a:p>
          <a:p>
            <a:pPr marL="628650" lvl="1" indent="-171450">
              <a:buFont typeface="Arial"/>
              <a:buChar char="•"/>
            </a:pPr>
            <a:r>
              <a:rPr lang="en-US" b="0" dirty="0" smtClean="0"/>
              <a:t>In 2012, there were no statistically significant differences between White, Black, and Hispanic children in the percentage who had ever received a vision check (61.5%, 63.7%, and 61.1%, respectively). </a:t>
            </a:r>
          </a:p>
          <a:p>
            <a:pPr marL="457200" lvl="1" indent="0">
              <a:buFont typeface="Arial"/>
              <a:buNone/>
            </a:pPr>
            <a:endParaRPr lang="en-US" dirty="0" smtClean="0"/>
          </a:p>
          <a:p>
            <a:pPr marL="171450" indent="-171450">
              <a:buFont typeface="Arial"/>
              <a:buChar char="•"/>
            </a:pPr>
            <a:endParaRPr lang="en-US" dirty="0"/>
          </a:p>
        </p:txBody>
      </p:sp>
      <p:sp>
        <p:nvSpPr>
          <p:cNvPr id="4" name="Slide Number Placeholder 3"/>
          <p:cNvSpPr>
            <a:spLocks noGrp="1"/>
          </p:cNvSpPr>
          <p:nvPr>
            <p:ph type="sldNum" sz="quarter" idx="10"/>
          </p:nvPr>
        </p:nvSpPr>
        <p:spPr/>
        <p:txBody>
          <a:bodyPr/>
          <a:lstStyle/>
          <a:p>
            <a:fld id="{E70E7EC0-D47B-461F-A069-1AF30F543FB1}" type="slidenum">
              <a:rPr lang="en-US" smtClean="0"/>
              <a:t>33</a:t>
            </a:fld>
            <a:endParaRPr lang="en-US" dirty="0"/>
          </a:p>
        </p:txBody>
      </p:sp>
    </p:spTree>
    <p:extLst>
      <p:ext uri="{BB962C8B-B14F-4D97-AF65-F5344CB8AC3E}">
        <p14:creationId xmlns:p14="http://schemas.microsoft.com/office/powerpoint/2010/main" val="963580420"/>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81100" y="533400"/>
            <a:ext cx="4648200" cy="3486150"/>
          </a:xfrm>
        </p:spPr>
      </p:sp>
      <p:sp>
        <p:nvSpPr>
          <p:cNvPr id="3" name="Notes Placeholder 2"/>
          <p:cNvSpPr>
            <a:spLocks noGrp="1"/>
          </p:cNvSpPr>
          <p:nvPr>
            <p:ph type="body" idx="1"/>
          </p:nvPr>
        </p:nvSpPr>
        <p:spPr/>
        <p:txBody>
          <a:bodyPr/>
          <a:lstStyle/>
          <a:p>
            <a:pPr marL="0" indent="0">
              <a:buNone/>
            </a:pPr>
            <a:endParaRPr lang="en-US" dirty="0"/>
          </a:p>
        </p:txBody>
      </p:sp>
      <p:sp>
        <p:nvSpPr>
          <p:cNvPr id="4" name="Slide Number Placeholder 3"/>
          <p:cNvSpPr>
            <a:spLocks noGrp="1"/>
          </p:cNvSpPr>
          <p:nvPr>
            <p:ph type="sldNum" sz="quarter" idx="10"/>
          </p:nvPr>
        </p:nvSpPr>
        <p:spPr/>
        <p:txBody>
          <a:bodyPr/>
          <a:lstStyle/>
          <a:p>
            <a:fld id="{E70E7EC0-D47B-461F-A069-1AF30F543FB1}" type="slidenum">
              <a:rPr lang="en-US" smtClean="0"/>
              <a:t>34</a:t>
            </a:fld>
            <a:endParaRPr lang="en-US" dirty="0"/>
          </a:p>
        </p:txBody>
      </p:sp>
    </p:spTree>
    <p:extLst>
      <p:ext uri="{BB962C8B-B14F-4D97-AF65-F5344CB8AC3E}">
        <p14:creationId xmlns:p14="http://schemas.microsoft.com/office/powerpoint/2010/main" val="1670713188"/>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4188" y="696913"/>
            <a:ext cx="6048375" cy="4535487"/>
          </a:xfrm>
        </p:spPr>
      </p:sp>
      <p:sp>
        <p:nvSpPr>
          <p:cNvPr id="3" name="Notes Placeholder 2"/>
          <p:cNvSpPr>
            <a:spLocks noGrp="1"/>
          </p:cNvSpPr>
          <p:nvPr>
            <p:ph type="body" idx="1"/>
          </p:nvPr>
        </p:nvSpPr>
        <p:spPr>
          <a:xfrm>
            <a:off x="533400" y="4343400"/>
            <a:ext cx="5943600" cy="4419600"/>
          </a:xfrm>
        </p:spPr>
        <p:txBody>
          <a:bodyPr/>
          <a:lstStyle/>
          <a:p>
            <a:pPr marL="171450" indent="-171450">
              <a:buFont typeface="Arial" panose="020B0604020202020204" pitchFamily="34" charset="0"/>
              <a:buChar char="•"/>
            </a:pPr>
            <a:r>
              <a:rPr lang="en-US" b="1" dirty="0" smtClean="0"/>
              <a:t>Trends</a:t>
            </a:r>
            <a:r>
              <a:rPr lang="en-US" dirty="0" smtClean="0"/>
              <a:t>: </a:t>
            </a:r>
          </a:p>
          <a:p>
            <a:pPr marL="628650" lvl="1" indent="-171450">
              <a:buFont typeface="Arial" panose="020B0604020202020204" pitchFamily="34" charset="0"/>
              <a:buChar char="•"/>
            </a:pPr>
            <a:r>
              <a:rPr lang="en-US" dirty="0" smtClean="0"/>
              <a:t>Overall, the percentage</a:t>
            </a:r>
            <a:r>
              <a:rPr lang="en-US" baseline="0" dirty="0" smtClean="0"/>
              <a:t> of children ages 0-17 years who had a well-child visit (as distinct from a symptom-driven visit) in the last 12 months increased from 71% in 2000 to 83% in 2013. </a:t>
            </a:r>
          </a:p>
          <a:p>
            <a:pPr marL="628650" lvl="1" indent="-171450">
              <a:buFont typeface="Arial" panose="020B0604020202020204" pitchFamily="34" charset="0"/>
              <a:buChar char="•"/>
            </a:pPr>
            <a:r>
              <a:rPr lang="en-US" b="0" baseline="0" dirty="0" smtClean="0"/>
              <a:t>From 2000 to 2013, the percentage of children who had a well-child visit increased significantly for Whites (71.3% to 83.3%), Blacks (75.4% to 87.8%), and Hispanics (65.3% to 79%). </a:t>
            </a:r>
          </a:p>
          <a:p>
            <a:pPr marL="628650" lvl="1" indent="-171450">
              <a:buFont typeface="Arial" panose="020B0604020202020204" pitchFamily="34" charset="0"/>
              <a:buChar char="•"/>
              <a:defRPr/>
            </a:pPr>
            <a:r>
              <a:rPr lang="en-US" b="0" baseline="0" dirty="0" smtClean="0"/>
              <a:t>The percentage of children who had a well-child visit also increased for all income groups. From 2000 to 2013, the percentage of children with a well-child visit increased from 67.7% to 80.8% for poor families; from 65.8% to 79.5% for low-income families; from 71.3% to 82.5% for middle-income families; and from 76.8% to 88.6% for high-income families. </a:t>
            </a:r>
            <a:endParaRPr lang="en-US" b="0" dirty="0" smtClean="0"/>
          </a:p>
          <a:p>
            <a:pPr marL="171450" indent="-171450">
              <a:buFont typeface="Arial" panose="020B0604020202020204" pitchFamily="34" charset="0"/>
              <a:buChar char="•"/>
            </a:pPr>
            <a:r>
              <a:rPr lang="en-US" b="1" dirty="0" smtClean="0"/>
              <a:t>Groups With Disparities: </a:t>
            </a:r>
          </a:p>
          <a:p>
            <a:pPr marL="628650" lvl="1" indent="-171450">
              <a:buFont typeface="Arial"/>
              <a:buChar char="•"/>
            </a:pPr>
            <a:r>
              <a:rPr lang="en-US" b="0" dirty="0" smtClean="0"/>
              <a:t>In 2013, Black children were more likely than White children to have at least one well-child visit (87.8% vs. 83.3%). </a:t>
            </a:r>
          </a:p>
          <a:p>
            <a:pPr marL="628650" lvl="1" indent="-171450">
              <a:buFont typeface="Arial"/>
              <a:buChar char="•"/>
            </a:pPr>
            <a:r>
              <a:rPr lang="en-US" b="0" dirty="0" smtClean="0"/>
              <a:t>White children were more likely than Hispanic children to have had at least one well-child visit during the year (83.3% vs. 79.0%). </a:t>
            </a:r>
          </a:p>
          <a:p>
            <a:pPr marL="628650" lvl="1" indent="-171450">
              <a:buFont typeface="Arial"/>
              <a:buChar char="•"/>
            </a:pPr>
            <a:r>
              <a:rPr lang="en-US" b="0" dirty="0" smtClean="0"/>
              <a:t>In 2013, children in high-income families were more likely than children in poor, low-income, and middle-income families to have had at least one well-child visit during the year (88.6% vs. 80.8%, 79.5%, and 82.5%, respectively). </a:t>
            </a:r>
          </a:p>
          <a:p>
            <a:pPr marL="628650" lvl="1" indent="-171450">
              <a:buFont typeface="Arial"/>
              <a:buChar char="•"/>
            </a:pPr>
            <a:r>
              <a:rPr lang="en-US" b="0" dirty="0" smtClean="0"/>
              <a:t>In addition, in 2013, children in middle-income families (82.5%) were more likely than children in poor families (80.8%) to have had a well-child visit.</a:t>
            </a:r>
          </a:p>
          <a:p>
            <a:pPr marL="628650" lvl="1" indent="-171450">
              <a:buFont typeface="Arial"/>
              <a:buChar char="•"/>
            </a:pPr>
            <a:r>
              <a:rPr lang="en-US" b="0" dirty="0" smtClean="0"/>
              <a:t>There</a:t>
            </a:r>
            <a:r>
              <a:rPr lang="en-US" b="0" baseline="0" dirty="0" smtClean="0"/>
              <a:t> were no statistically significant changes in disparities over time by race/ethnicity or income</a:t>
            </a:r>
            <a:r>
              <a:rPr lang="en-US" baseline="0" dirty="0" smtClean="0"/>
              <a:t>. </a:t>
            </a:r>
            <a:endParaRPr lang="en-US" dirty="0"/>
          </a:p>
        </p:txBody>
      </p:sp>
      <p:sp>
        <p:nvSpPr>
          <p:cNvPr id="4" name="Slide Number Placeholder 3"/>
          <p:cNvSpPr>
            <a:spLocks noGrp="1"/>
          </p:cNvSpPr>
          <p:nvPr>
            <p:ph type="sldNum" sz="quarter" idx="10"/>
          </p:nvPr>
        </p:nvSpPr>
        <p:spPr/>
        <p:txBody>
          <a:bodyPr/>
          <a:lstStyle/>
          <a:p>
            <a:fld id="{E70E7EC0-D47B-461F-A069-1AF30F543FB1}" type="slidenum">
              <a:rPr lang="en-US" smtClean="0"/>
              <a:t>35</a:t>
            </a:fld>
            <a:endParaRPr lang="en-US" dirty="0"/>
          </a:p>
        </p:txBody>
      </p:sp>
    </p:spTree>
    <p:extLst>
      <p:ext uri="{BB962C8B-B14F-4D97-AF65-F5344CB8AC3E}">
        <p14:creationId xmlns:p14="http://schemas.microsoft.com/office/powerpoint/2010/main" val="3018613097"/>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E70E7EC0-D47B-461F-A069-1AF30F543FB1}" type="slidenum">
              <a:rPr lang="en-US" smtClean="0"/>
              <a:t>36</a:t>
            </a:fld>
            <a:endParaRPr lang="en-US" dirty="0"/>
          </a:p>
        </p:txBody>
      </p:sp>
    </p:spTree>
    <p:extLst>
      <p:ext uri="{BB962C8B-B14F-4D97-AF65-F5344CB8AC3E}">
        <p14:creationId xmlns:p14="http://schemas.microsoft.com/office/powerpoint/2010/main" val="1052936908"/>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4188" y="696913"/>
            <a:ext cx="6048375" cy="4535487"/>
          </a:xfrm>
        </p:spPr>
      </p:sp>
      <p:sp>
        <p:nvSpPr>
          <p:cNvPr id="3" name="Notes Placeholder 2"/>
          <p:cNvSpPr>
            <a:spLocks noGrp="1"/>
          </p:cNvSpPr>
          <p:nvPr>
            <p:ph type="body" idx="1"/>
          </p:nvPr>
        </p:nvSpPr>
        <p:spPr/>
        <p:txBody>
          <a:bodyPr/>
          <a:lstStyle/>
          <a:p>
            <a:pPr marL="171450" lvl="0" indent="-171450">
              <a:buFont typeface="Arial" panose="020B0604020202020204" pitchFamily="34" charset="0"/>
              <a:buChar char="•"/>
            </a:pPr>
            <a:r>
              <a:rPr lang="en-US" b="1" dirty="0" smtClean="0"/>
              <a:t>Trends: </a:t>
            </a:r>
            <a:r>
              <a:rPr lang="en-US" dirty="0" smtClean="0"/>
              <a:t>T</a:t>
            </a:r>
            <a:r>
              <a:rPr lang="en-US" kern="1200" dirty="0" smtClean="0">
                <a:solidFill>
                  <a:schemeClr val="tx1"/>
                </a:solidFill>
                <a:effectLst/>
                <a:latin typeface="+mn-lt"/>
                <a:ea typeface="+mn-ea"/>
                <a:cs typeface="+mn-cs"/>
              </a:rPr>
              <a:t>he percentage of adolescents ages 13-15 who ever received at least 1 dose of the meningococcal vaccine</a:t>
            </a:r>
            <a:r>
              <a:rPr lang="en-US" kern="1200" baseline="0" dirty="0" smtClean="0">
                <a:solidFill>
                  <a:schemeClr val="tx1"/>
                </a:solidFill>
                <a:effectLst/>
                <a:latin typeface="+mn-lt"/>
                <a:ea typeface="+mn-ea"/>
                <a:cs typeface="+mn-cs"/>
              </a:rPr>
              <a:t> improved from 43.9% in 2008 to 73.8% in 2012. </a:t>
            </a:r>
            <a:endParaRPr lang="en-US" kern="1200" dirty="0" smtClean="0">
              <a:solidFill>
                <a:schemeClr val="tx1"/>
              </a:solidFill>
              <a:effectLst/>
              <a:latin typeface="+mn-lt"/>
              <a:ea typeface="+mn-ea"/>
              <a:cs typeface="+mn-cs"/>
            </a:endParaRP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b="1" kern="1200" dirty="0" smtClean="0">
                <a:solidFill>
                  <a:schemeClr val="tx1"/>
                </a:solidFill>
                <a:effectLst/>
                <a:latin typeface="+mn-lt"/>
                <a:ea typeface="+mn-ea"/>
                <a:cs typeface="+mn-cs"/>
              </a:rPr>
              <a:t>Groups With Disparities:</a:t>
            </a:r>
          </a:p>
          <a:p>
            <a:pPr marL="628650" lvl="1" indent="-171450">
              <a:buFont typeface="Arial" panose="020B0604020202020204" pitchFamily="34" charset="0"/>
              <a:buChar char="•"/>
              <a:defRPr/>
            </a:pPr>
            <a:r>
              <a:rPr lang="en-US" kern="1200" dirty="0" smtClean="0">
                <a:solidFill>
                  <a:schemeClr val="tx1"/>
                </a:solidFill>
                <a:effectLst/>
                <a:latin typeface="+mn-lt"/>
                <a:ea typeface="+mn-ea"/>
                <a:cs typeface="+mn-cs"/>
              </a:rPr>
              <a:t>In 2008 and from 2010 to 2012, Hispanic adolescents were more likely to receive the meningococcal vaccine than White adolescents. </a:t>
            </a:r>
          </a:p>
          <a:p>
            <a:pPr marL="628650" lvl="1" indent="-171450">
              <a:buFont typeface="Arial" panose="020B0604020202020204" pitchFamily="34" charset="0"/>
              <a:buChar char="•"/>
              <a:defRPr/>
            </a:pPr>
            <a:r>
              <a:rPr lang="en-US" b="0" kern="1200" dirty="0" smtClean="0">
                <a:solidFill>
                  <a:schemeClr val="tx1"/>
                </a:solidFill>
                <a:effectLst/>
                <a:latin typeface="+mn-lt"/>
                <a:ea typeface="+mn-ea"/>
                <a:cs typeface="+mn-cs"/>
              </a:rPr>
              <a:t>From 2009 to 2012, there were no statistically significant differences between Blacks and Whites in the</a:t>
            </a:r>
            <a:r>
              <a:rPr lang="en-US" b="0" kern="1200" baseline="0" dirty="0" smtClean="0">
                <a:solidFill>
                  <a:schemeClr val="tx1"/>
                </a:solidFill>
                <a:effectLst/>
                <a:latin typeface="+mn-lt"/>
                <a:ea typeface="+mn-ea"/>
                <a:cs typeface="+mn-cs"/>
              </a:rPr>
              <a:t> percentage of</a:t>
            </a:r>
            <a:r>
              <a:rPr lang="en-US" b="0" kern="1200" dirty="0" smtClean="0">
                <a:solidFill>
                  <a:schemeClr val="tx1"/>
                </a:solidFill>
                <a:effectLst/>
                <a:latin typeface="+mn-lt"/>
                <a:ea typeface="+mn-ea"/>
                <a:cs typeface="+mn-cs"/>
              </a:rPr>
              <a:t> adolescents who received the vaccine.</a:t>
            </a:r>
          </a:p>
          <a:p>
            <a:pPr marL="628650" lvl="1" indent="-171450">
              <a:buFont typeface="Arial" panose="020B0604020202020204" pitchFamily="34" charset="0"/>
              <a:buChar char="•"/>
              <a:defRPr/>
            </a:pPr>
            <a:r>
              <a:rPr lang="en-US" kern="1200" dirty="0" smtClean="0">
                <a:solidFill>
                  <a:schemeClr val="tx1"/>
                </a:solidFill>
                <a:effectLst/>
                <a:latin typeface="+mn-lt"/>
                <a:ea typeface="+mn-ea"/>
                <a:cs typeface="+mn-cs"/>
              </a:rPr>
              <a:t>In all years, adolescents from high-income households were more likely to receive the meningococcal vaccine than those from poor, low-income, and middle-income households.</a:t>
            </a:r>
          </a:p>
          <a:p>
            <a:pPr marL="628650" lvl="1" indent="-171450">
              <a:buFont typeface="Arial" panose="020B0604020202020204" pitchFamily="34" charset="0"/>
              <a:buChar char="•"/>
            </a:pPr>
            <a:r>
              <a:rPr lang="en-US" kern="1200" dirty="0" smtClean="0">
                <a:solidFill>
                  <a:schemeClr val="tx1"/>
                </a:solidFill>
                <a:effectLst/>
                <a:latin typeface="+mn-lt"/>
                <a:ea typeface="+mn-ea"/>
                <a:cs typeface="+mn-cs"/>
              </a:rPr>
              <a:t>From 2008 to 2012, there were no statistically significant differences </a:t>
            </a:r>
            <a:r>
              <a:rPr lang="en-US" i="0" kern="1200" dirty="0" smtClean="0">
                <a:effectLst/>
                <a:latin typeface="+mn-lt"/>
                <a:ea typeface="+mn-ea"/>
                <a:cs typeface="+mn-cs"/>
              </a:rPr>
              <a:t>in between males and females in the percentage of adolescents</a:t>
            </a:r>
            <a:r>
              <a:rPr lang="en-US" kern="1200" dirty="0" smtClean="0">
                <a:effectLst/>
                <a:latin typeface="+mn-lt"/>
                <a:ea typeface="+mn-ea"/>
                <a:cs typeface="+mn-cs"/>
              </a:rPr>
              <a:t> wh</a:t>
            </a:r>
            <a:r>
              <a:rPr lang="en-US" kern="1200" dirty="0" smtClean="0">
                <a:solidFill>
                  <a:schemeClr val="tx1"/>
                </a:solidFill>
                <a:effectLst/>
                <a:latin typeface="+mn-lt"/>
                <a:ea typeface="+mn-ea"/>
                <a:cs typeface="+mn-cs"/>
              </a:rPr>
              <a:t>o received the meningococcal vaccine (data</a:t>
            </a:r>
            <a:r>
              <a:rPr lang="en-US" kern="1200" baseline="0" dirty="0" smtClean="0">
                <a:solidFill>
                  <a:schemeClr val="tx1"/>
                </a:solidFill>
                <a:effectLst/>
                <a:latin typeface="+mn-lt"/>
                <a:ea typeface="+mn-ea"/>
                <a:cs typeface="+mn-cs"/>
              </a:rPr>
              <a:t> not shown).</a:t>
            </a:r>
            <a:endParaRPr lang="en-US" kern="1200" dirty="0" smtClean="0">
              <a:solidFill>
                <a:schemeClr val="tx1"/>
              </a:solidFill>
              <a:effectLst/>
              <a:latin typeface="+mn-lt"/>
              <a:ea typeface="+mn-ea"/>
              <a:cs typeface="+mn-cs"/>
            </a:endParaRPr>
          </a:p>
          <a:p>
            <a:pPr marL="628650" lvl="1" indent="-171450">
              <a:buFont typeface="Arial" panose="020B0604020202020204" pitchFamily="34" charset="0"/>
              <a:buChar char="•"/>
              <a:defRPr/>
            </a:pPr>
            <a:r>
              <a:rPr lang="en-US" b="0" kern="1200" dirty="0" smtClean="0">
                <a:solidFill>
                  <a:schemeClr val="tx1"/>
                </a:solidFill>
                <a:effectLst/>
                <a:latin typeface="+mn-lt"/>
                <a:ea typeface="+mn-ea"/>
                <a:cs typeface="+mn-cs"/>
              </a:rPr>
              <a:t>In all years,</a:t>
            </a:r>
            <a:r>
              <a:rPr lang="en-US" b="0" u="none" kern="1200" dirty="0" smtClean="0">
                <a:solidFill>
                  <a:schemeClr val="tx1"/>
                </a:solidFill>
                <a:effectLst/>
                <a:latin typeface="+mn-lt"/>
                <a:ea typeface="+mn-ea"/>
                <a:cs typeface="+mn-cs"/>
              </a:rPr>
              <a:t> adolescents ages 13-15 who lived in </a:t>
            </a:r>
            <a:r>
              <a:rPr lang="en-US" b="0" kern="1200" dirty="0" smtClean="0">
                <a:solidFill>
                  <a:schemeClr val="tx1"/>
                </a:solidFill>
                <a:effectLst/>
                <a:latin typeface="+mn-lt"/>
                <a:ea typeface="+mn-ea"/>
                <a:cs typeface="+mn-cs"/>
              </a:rPr>
              <a:t>nonmetropolitan areas were less likely than those living in metropolitan areas to receive the meningococcal vaccine (data not shown).</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US" sz="1200" kern="1200" dirty="0" smtClean="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E70E7EC0-D47B-461F-A069-1AF30F543FB1}" type="slidenum">
              <a:rPr lang="en-US" smtClean="0"/>
              <a:t>37</a:t>
            </a:fld>
            <a:endParaRPr lang="en-US" dirty="0"/>
          </a:p>
        </p:txBody>
      </p:sp>
    </p:spTree>
    <p:extLst>
      <p:ext uri="{BB962C8B-B14F-4D97-AF65-F5344CB8AC3E}">
        <p14:creationId xmlns:p14="http://schemas.microsoft.com/office/powerpoint/2010/main" val="2466226573"/>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sz="1200" b="1" dirty="0" smtClean="0"/>
              <a:t>Overall: </a:t>
            </a:r>
            <a:r>
              <a:rPr lang="en-US" sz="1200" dirty="0" smtClean="0"/>
              <a:t>This</a:t>
            </a:r>
            <a:r>
              <a:rPr lang="en-US" sz="1200" baseline="0" dirty="0" smtClean="0"/>
              <a:t> map shows e</a:t>
            </a:r>
            <a:r>
              <a:rPr lang="en-US" sz="1200" dirty="0" smtClean="0"/>
              <a:t>stimated vaccination coverage with at least 1 dose of meningococcal vaccine among adolescents ages 13-17 years, by State. </a:t>
            </a:r>
            <a:r>
              <a:rPr lang="en-US" dirty="0" smtClean="0"/>
              <a:t>State values (including District of Columbia) ranged from 40.4% (</a:t>
            </a:r>
            <a:r>
              <a:rPr lang="en-US" i="0" dirty="0" smtClean="0"/>
              <a:t>Arkansas) to 93.7</a:t>
            </a:r>
            <a:r>
              <a:rPr lang="en-US" i="0" u="none" dirty="0" smtClean="0"/>
              <a:t>% </a:t>
            </a:r>
            <a:r>
              <a:rPr lang="en-US" i="0" dirty="0" smtClean="0"/>
              <a:t>(North Dakota). </a:t>
            </a:r>
          </a:p>
          <a:p>
            <a:pPr marL="171450" indent="-171450">
              <a:buFont typeface="Arial" panose="020B0604020202020204" pitchFamily="34" charset="0"/>
              <a:buChar char="•"/>
            </a:pPr>
            <a:r>
              <a:rPr lang="en-US" b="1" dirty="0" smtClean="0"/>
              <a:t>Differences by State</a:t>
            </a:r>
            <a:r>
              <a:rPr lang="en-US" dirty="0" smtClean="0"/>
              <a:t>: </a:t>
            </a:r>
            <a:r>
              <a:rPr lang="en-US" sz="1200" b="0" i="0" kern="1200" dirty="0" smtClean="0">
                <a:effectLst/>
                <a:latin typeface="+mn-lt"/>
                <a:ea typeface="+mn-ea"/>
                <a:cs typeface="+mn-cs"/>
              </a:rPr>
              <a:t>Interquartile </a:t>
            </a:r>
            <a:r>
              <a:rPr lang="en-US" sz="1200" b="0" i="0" kern="1200" dirty="0" smtClean="0">
                <a:solidFill>
                  <a:schemeClr val="tx1"/>
                </a:solidFill>
                <a:effectLst/>
                <a:latin typeface="+mn-lt"/>
                <a:ea typeface="+mn-ea"/>
                <a:cs typeface="+mn-cs"/>
              </a:rPr>
              <a:t>ranges follow:</a:t>
            </a:r>
          </a:p>
          <a:p>
            <a:pPr marL="628650" lvl="1" indent="-171450">
              <a:buFont typeface="Arial" panose="020B0604020202020204" pitchFamily="34" charset="0"/>
              <a:buChar char="•"/>
            </a:pPr>
            <a:r>
              <a:rPr lang="en-US" sz="1200" kern="1200" dirty="0" smtClean="0">
                <a:solidFill>
                  <a:schemeClr val="tx1"/>
                </a:solidFill>
                <a:effectLst/>
                <a:latin typeface="+mn-lt"/>
                <a:ea typeface="+mn-ea"/>
                <a:cs typeface="+mn-cs"/>
              </a:rPr>
              <a:t>First quartile (lowest): </a:t>
            </a:r>
            <a:r>
              <a:rPr lang="en-US" sz="1200" b="0" i="0" u="none" strike="noStrike" kern="1200" dirty="0" smtClean="0">
                <a:solidFill>
                  <a:schemeClr val="tx1"/>
                </a:solidFill>
                <a:effectLst/>
                <a:latin typeface="+mn-lt"/>
                <a:ea typeface="+mn-ea"/>
                <a:cs typeface="+mn-cs"/>
              </a:rPr>
              <a:t>40.4%-64.2%</a:t>
            </a:r>
            <a:r>
              <a:rPr lang="en-US" dirty="0" smtClean="0"/>
              <a:t> </a:t>
            </a:r>
            <a:r>
              <a:rPr lang="en-US" sz="1200" kern="1200" dirty="0" smtClean="0">
                <a:solidFill>
                  <a:schemeClr val="tx1"/>
                </a:solidFill>
                <a:effectLst/>
                <a:latin typeface="+mn-lt"/>
                <a:ea typeface="+mn-ea"/>
                <a:cs typeface="+mn-cs"/>
              </a:rPr>
              <a:t>(AK, AR, IA, KS, MO, MS, MT, NV, SD, UT, VA, WY)</a:t>
            </a:r>
          </a:p>
          <a:p>
            <a:pPr marL="628650" lvl="1" indent="-171450">
              <a:buFont typeface="Arial" panose="020B0604020202020204" pitchFamily="34" charset="0"/>
              <a:buChar char="•"/>
            </a:pPr>
            <a:r>
              <a:rPr lang="en-US" dirty="0"/>
              <a:t>Second quartile (second lowest): 65.3%-72.4% (AL, FL, ID, KY, ME, MN, NC, NM, OH, OK, OR, SC, TN) </a:t>
            </a:r>
          </a:p>
          <a:p>
            <a:pPr marL="628650" lvl="1" indent="-171450">
              <a:buFont typeface="Arial" panose="020B0604020202020204" pitchFamily="34" charset="0"/>
              <a:buChar char="•"/>
            </a:pPr>
            <a:r>
              <a:rPr lang="en-US" dirty="0"/>
              <a:t>Third quartile (second highest): 73.6%-83.3% (CA, CO, DE, GA, HI, IL, MD, NE, NY, VT, WA, WI, WV) </a:t>
            </a:r>
          </a:p>
          <a:p>
            <a:pPr marL="628650" lvl="1" indent="-171450">
              <a:buFont typeface="Arial" panose="020B0604020202020204" pitchFamily="34" charset="0"/>
              <a:buChar char="•"/>
            </a:pPr>
            <a:r>
              <a:rPr lang="en-US" dirty="0"/>
              <a:t>Fourth quartile (highest): 85.6%-93.7% (AZ, CT, DC, IN, LA, MA, MI, ND, NH, NJ, PA, RI, TX)</a:t>
            </a:r>
          </a:p>
          <a:p>
            <a:pPr marL="628650" lvl="1" indent="-171450">
              <a:buFont typeface="Arial" panose="020B0604020202020204" pitchFamily="34" charset="0"/>
              <a:buChar char="•"/>
            </a:pPr>
            <a:endParaRPr lang="en-US" dirty="0"/>
          </a:p>
          <a:p>
            <a:endParaRPr lang="en-US" dirty="0" smtClean="0"/>
          </a:p>
          <a:p>
            <a:endParaRPr lang="en-US" dirty="0"/>
          </a:p>
        </p:txBody>
      </p:sp>
      <p:sp>
        <p:nvSpPr>
          <p:cNvPr id="4" name="Slide Number Placeholder 3"/>
          <p:cNvSpPr>
            <a:spLocks noGrp="1"/>
          </p:cNvSpPr>
          <p:nvPr>
            <p:ph type="sldNum" sz="quarter" idx="10"/>
          </p:nvPr>
        </p:nvSpPr>
        <p:spPr/>
        <p:txBody>
          <a:bodyPr/>
          <a:lstStyle/>
          <a:p>
            <a:fld id="{E70E7EC0-D47B-461F-A069-1AF30F543FB1}" type="slidenum">
              <a:rPr lang="en-US" smtClean="0"/>
              <a:t>38</a:t>
            </a:fld>
            <a:endParaRPr lang="en-US" dirty="0"/>
          </a:p>
        </p:txBody>
      </p:sp>
    </p:spTree>
    <p:extLst>
      <p:ext uri="{BB962C8B-B14F-4D97-AF65-F5344CB8AC3E}">
        <p14:creationId xmlns:p14="http://schemas.microsoft.com/office/powerpoint/2010/main" val="2082215368"/>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4188" y="696913"/>
            <a:ext cx="6048375" cy="4535487"/>
          </a:xfrm>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b="1" dirty="0" smtClean="0"/>
              <a:t>Overall Rate: </a:t>
            </a:r>
            <a:r>
              <a:rPr lang="en-US" dirty="0" smtClean="0"/>
              <a:t>In 2013,</a:t>
            </a:r>
            <a:r>
              <a:rPr lang="en-US" baseline="0" dirty="0" smtClean="0"/>
              <a:t> the estimated vaccination coverage for the meningitis vaccine among all adolescents ages 13-17 was 77.8%. </a:t>
            </a:r>
          </a:p>
          <a:p>
            <a:pPr marL="171450" indent="-171450">
              <a:buFont typeface="Arial" panose="020B0604020202020204" pitchFamily="34" charset="0"/>
              <a:buChar char="•"/>
            </a:pPr>
            <a:r>
              <a:rPr lang="en-US" sz="1200" b="1" baseline="0" dirty="0" smtClean="0"/>
              <a:t>Groups With Disparities</a:t>
            </a:r>
            <a:r>
              <a:rPr lang="en-US" sz="1200" baseline="0" dirty="0" smtClean="0"/>
              <a:t>:</a:t>
            </a:r>
            <a:r>
              <a:rPr lang="en-US" sz="1200" dirty="0" smtClean="0"/>
              <a:t> </a:t>
            </a:r>
          </a:p>
          <a:p>
            <a:pPr marL="628650" lvl="1" indent="-171450">
              <a:buFont typeface="Arial" panose="020B0604020202020204" pitchFamily="34" charset="0"/>
              <a:buChar char="•"/>
            </a:pPr>
            <a:r>
              <a:rPr lang="en-US" dirty="0" smtClean="0"/>
              <a:t>H</a:t>
            </a:r>
            <a:r>
              <a:rPr lang="en-US" baseline="0" dirty="0" smtClean="0"/>
              <a:t>ispanics had the highest coverage (83.4%). </a:t>
            </a:r>
          </a:p>
          <a:p>
            <a:pPr marL="628650" lvl="1" indent="-171450">
              <a:buFont typeface="Arial" panose="020B0604020202020204" pitchFamily="34" charset="0"/>
              <a:buChar char="•"/>
            </a:pPr>
            <a:r>
              <a:rPr lang="en-US" baseline="0" dirty="0" smtClean="0"/>
              <a:t>American Indians and Alaska Natives (71.7%) and Asians (71.7%) had the lowest coverage. </a:t>
            </a:r>
            <a:endParaRPr lang="en-US" dirty="0" smtClean="0"/>
          </a:p>
          <a:p>
            <a:endParaRPr lang="en-US" sz="1200" dirty="0" smtClean="0"/>
          </a:p>
          <a:p>
            <a:endParaRPr lang="en-US" sz="1200" dirty="0" smtClean="0"/>
          </a:p>
        </p:txBody>
      </p:sp>
      <p:sp>
        <p:nvSpPr>
          <p:cNvPr id="4" name="Slide Number Placeholder 3"/>
          <p:cNvSpPr>
            <a:spLocks noGrp="1"/>
          </p:cNvSpPr>
          <p:nvPr>
            <p:ph type="sldNum" sz="quarter" idx="10"/>
          </p:nvPr>
        </p:nvSpPr>
        <p:spPr/>
        <p:txBody>
          <a:bodyPr/>
          <a:lstStyle/>
          <a:p>
            <a:fld id="{E70E7EC0-D47B-461F-A069-1AF30F543FB1}" type="slidenum">
              <a:rPr lang="en-US" smtClean="0"/>
              <a:t>39</a:t>
            </a:fld>
            <a:endParaRPr lang="en-US" dirty="0"/>
          </a:p>
        </p:txBody>
      </p:sp>
    </p:spTree>
    <p:extLst>
      <p:ext uri="{BB962C8B-B14F-4D97-AF65-F5344CB8AC3E}">
        <p14:creationId xmlns:p14="http://schemas.microsoft.com/office/powerpoint/2010/main" val="3456672191"/>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mj-lt"/>
              <a:buNone/>
            </a:pPr>
            <a:endParaRPr lang="en-US" u="sng" dirty="0" smtClean="0">
              <a:hlinkClick r:id="rId3"/>
            </a:endParaRPr>
          </a:p>
        </p:txBody>
      </p:sp>
      <p:sp>
        <p:nvSpPr>
          <p:cNvPr id="4" name="Slide Number Placeholder 3"/>
          <p:cNvSpPr>
            <a:spLocks noGrp="1"/>
          </p:cNvSpPr>
          <p:nvPr>
            <p:ph type="sldNum" sz="quarter" idx="10"/>
          </p:nvPr>
        </p:nvSpPr>
        <p:spPr/>
        <p:txBody>
          <a:bodyPr/>
          <a:lstStyle/>
          <a:p>
            <a:fld id="{E70E7EC0-D47B-461F-A069-1AF30F543FB1}" type="slidenum">
              <a:rPr lang="en-US" smtClean="0"/>
              <a:t>40</a:t>
            </a:fld>
            <a:endParaRPr lang="en-US" dirty="0"/>
          </a:p>
        </p:txBody>
      </p:sp>
    </p:spTree>
    <p:extLst>
      <p:ext uri="{BB962C8B-B14F-4D97-AF65-F5344CB8AC3E}">
        <p14:creationId xmlns:p14="http://schemas.microsoft.com/office/powerpoint/2010/main" val="296350846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4188" y="696913"/>
            <a:ext cx="6048375" cy="4535487"/>
          </a:xfrm>
        </p:spPr>
      </p:sp>
      <p:sp>
        <p:nvSpPr>
          <p:cNvPr id="3" name="Notes Placeholder 2"/>
          <p:cNvSpPr>
            <a:spLocks noGrp="1"/>
          </p:cNvSpPr>
          <p:nvPr>
            <p:ph type="body" idx="1"/>
          </p:nvPr>
        </p:nvSpPr>
        <p:spPr/>
        <p:txBody>
          <a:bodyPr/>
          <a:lstStyle/>
          <a:p>
            <a:r>
              <a:rPr lang="en-US" dirty="0" smtClean="0"/>
              <a:t>The QDR is based on more than 250 measures of quality and disparities covering a broad array of health care services and settings.  Data are generally available through 2012, although rates of </a:t>
            </a:r>
            <a:r>
              <a:rPr lang="en-US" dirty="0" err="1" smtClean="0"/>
              <a:t>uninsurance</a:t>
            </a:r>
            <a:r>
              <a:rPr lang="en-US" dirty="0" smtClean="0"/>
              <a:t> have been tracked through the first half of 2014. The QDR is produced with the help of an Interagency Work Group led by the Agency for Healthcare Research and Quality (AHRQ) and is submitted on behalf of the Secretary of Health and Human Services (HHS).  </a:t>
            </a:r>
          </a:p>
          <a:p>
            <a:endParaRPr lang="en-US" dirty="0" smtClean="0"/>
          </a:p>
          <a:p>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E70E7EC0-D47B-461F-A069-1AF30F543FB1}" type="slidenum">
              <a:rPr lang="en-US" smtClean="0"/>
              <a:t>4</a:t>
            </a:fld>
            <a:endParaRPr lang="en-US"/>
          </a:p>
        </p:txBody>
      </p:sp>
    </p:spTree>
    <p:extLst>
      <p:ext uri="{BB962C8B-B14F-4D97-AF65-F5344CB8AC3E}">
        <p14:creationId xmlns:p14="http://schemas.microsoft.com/office/powerpoint/2010/main" val="2288986203"/>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4188" y="696913"/>
            <a:ext cx="6048375" cy="4535487"/>
          </a:xfrm>
        </p:spPr>
      </p:sp>
      <p:sp>
        <p:nvSpPr>
          <p:cNvPr id="3" name="Notes Placeholder 2"/>
          <p:cNvSpPr>
            <a:spLocks noGrp="1"/>
          </p:cNvSpPr>
          <p:nvPr>
            <p:ph type="body" idx="1"/>
          </p:nvPr>
        </p:nvSpPr>
        <p:spPr/>
        <p:txBody>
          <a:bodyPr/>
          <a:lstStyle/>
          <a:p>
            <a:pPr marL="171450" lvl="0" indent="-171450">
              <a:buFont typeface="Arial" panose="020B0604020202020204" pitchFamily="34" charset="0"/>
              <a:buChar char="•"/>
            </a:pPr>
            <a:r>
              <a:rPr lang="en-US" sz="1200" b="1" kern="1200" dirty="0" smtClean="0">
                <a:solidFill>
                  <a:schemeClr val="tx1"/>
                </a:solidFill>
                <a:effectLst/>
                <a:latin typeface="+mn-lt"/>
                <a:ea typeface="+mn-ea"/>
                <a:cs typeface="+mn-cs"/>
              </a:rPr>
              <a:t>Overall Rate</a:t>
            </a:r>
            <a:r>
              <a:rPr lang="en-US" sz="1200" kern="1200" dirty="0" smtClean="0">
                <a:solidFill>
                  <a:schemeClr val="tx1"/>
                </a:solidFill>
                <a:effectLst/>
                <a:latin typeface="+mn-lt"/>
                <a:ea typeface="+mn-ea"/>
                <a:cs typeface="+mn-cs"/>
              </a:rPr>
              <a:t>: In 2012, 17.2% of adolescents ages 13-15 years received 3 or more doses of the human papillomavirus (HPV) vaccine.</a:t>
            </a:r>
          </a:p>
          <a:p>
            <a:pPr marL="171450" lvl="0" indent="-171450">
              <a:buFont typeface="Arial" panose="020B0604020202020204" pitchFamily="34" charset="0"/>
              <a:buChar char="•"/>
            </a:pPr>
            <a:r>
              <a:rPr lang="en-US" sz="1200" b="1" kern="1200" dirty="0" smtClean="0">
                <a:solidFill>
                  <a:schemeClr val="tx1"/>
                </a:solidFill>
                <a:effectLst/>
                <a:latin typeface="+mn-lt"/>
                <a:ea typeface="+mn-ea"/>
                <a:cs typeface="+mn-cs"/>
              </a:rPr>
              <a:t>Groups With Disparities:</a:t>
            </a:r>
          </a:p>
          <a:p>
            <a:pPr marL="628650" lvl="1" indent="-171450">
              <a:buFont typeface="Arial" panose="020B0604020202020204" pitchFamily="34" charset="0"/>
              <a:buChar char="•"/>
            </a:pPr>
            <a:r>
              <a:rPr lang="en-US" b="0" kern="1200" dirty="0" smtClean="0">
                <a:solidFill>
                  <a:schemeClr val="tx1"/>
                </a:solidFill>
                <a:effectLst/>
                <a:latin typeface="+mn-lt"/>
                <a:ea typeface="+mn-ea"/>
                <a:cs typeface="+mn-cs"/>
              </a:rPr>
              <a:t>There were no statistically significant differences by race/ethnicity in the percentage of adolescents ages 13-15 who received 3 or more doses of the HPV vaccine. </a:t>
            </a:r>
          </a:p>
          <a:p>
            <a:pPr marL="628650" lvl="1" indent="-171450">
              <a:buFont typeface="Arial" panose="020B0604020202020204" pitchFamily="34" charset="0"/>
              <a:buChar char="•"/>
            </a:pPr>
            <a:r>
              <a:rPr lang="en-US" b="0" kern="1200" dirty="0" smtClean="0">
                <a:solidFill>
                  <a:schemeClr val="tx1"/>
                </a:solidFill>
                <a:effectLst/>
                <a:latin typeface="+mn-lt"/>
                <a:ea typeface="+mn-ea"/>
                <a:cs typeface="+mn-cs"/>
              </a:rPr>
              <a:t>Female adolescents ages 13-15 were more likely than male adolescents to receive 3 or more doses of the vaccine. </a:t>
            </a:r>
          </a:p>
          <a:p>
            <a:pPr marL="628650" lvl="1" indent="-171450">
              <a:buFont typeface="Arial" panose="020B0604020202020204" pitchFamily="34" charset="0"/>
              <a:buChar char="•"/>
            </a:pPr>
            <a:r>
              <a:rPr lang="en-US" b="0" kern="1200" dirty="0" smtClean="0">
                <a:solidFill>
                  <a:schemeClr val="tx1"/>
                </a:solidFill>
                <a:effectLst/>
                <a:latin typeface="+mn-lt"/>
                <a:ea typeface="+mn-ea"/>
                <a:cs typeface="+mn-cs"/>
              </a:rPr>
              <a:t>There were no statistically significant differences by family income or geographic location</a:t>
            </a:r>
            <a:r>
              <a:rPr lang="en-US" b="0" kern="1200" baseline="0" dirty="0" smtClean="0">
                <a:solidFill>
                  <a:schemeClr val="tx1"/>
                </a:solidFill>
                <a:effectLst/>
                <a:latin typeface="+mn-lt"/>
                <a:ea typeface="+mn-ea"/>
                <a:cs typeface="+mn-cs"/>
              </a:rPr>
              <a:t> (metropolitan vs. nonmetropolitan) </a:t>
            </a:r>
            <a:r>
              <a:rPr lang="en-US" b="0" kern="1200" dirty="0" smtClean="0">
                <a:solidFill>
                  <a:schemeClr val="tx1"/>
                </a:solidFill>
                <a:effectLst/>
                <a:latin typeface="+mn-lt"/>
                <a:ea typeface="+mn-ea"/>
                <a:cs typeface="+mn-cs"/>
              </a:rPr>
              <a:t>in the percentage of adolescents ages 13-15 who received 3 or more doses of the HPV vaccine (data not shown). </a:t>
            </a:r>
          </a:p>
          <a:p>
            <a:pPr marL="0" marR="0" indent="0" algn="l" defTabSz="914400" rtl="0" eaLnBrk="1" fontAlgn="auto" latinLnBrk="0" hangingPunct="1">
              <a:lnSpc>
                <a:spcPct val="100000"/>
              </a:lnSpc>
              <a:spcBef>
                <a:spcPts val="0"/>
              </a:spcBef>
              <a:spcAft>
                <a:spcPts val="0"/>
              </a:spcAft>
              <a:buClrTx/>
              <a:buSzTx/>
              <a:buFontTx/>
              <a:buNone/>
              <a:tabLst/>
              <a:defRPr/>
            </a:pPr>
            <a:endParaRPr lang="en-US" b="0" dirty="0" smtClean="0"/>
          </a:p>
          <a:p>
            <a:pPr marL="0" lvl="0" indent="0">
              <a:buFont typeface="Arial" panose="020B0604020202020204" pitchFamily="34" charset="0"/>
              <a:buNone/>
            </a:pPr>
            <a:endParaRPr lang="en-US" sz="1200" kern="1200" dirty="0" smtClean="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E70E7EC0-D47B-461F-A069-1AF30F543FB1}" type="slidenum">
              <a:rPr lang="en-US" smtClean="0"/>
              <a:t>41</a:t>
            </a:fld>
            <a:endParaRPr lang="en-US" dirty="0"/>
          </a:p>
        </p:txBody>
      </p:sp>
    </p:spTree>
    <p:extLst>
      <p:ext uri="{BB962C8B-B14F-4D97-AF65-F5344CB8AC3E}">
        <p14:creationId xmlns:p14="http://schemas.microsoft.com/office/powerpoint/2010/main" val="3168767916"/>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4188" y="696913"/>
            <a:ext cx="6048375" cy="4535487"/>
          </a:xfrm>
        </p:spPr>
      </p:sp>
      <p:sp>
        <p:nvSpPr>
          <p:cNvPr id="3" name="Notes Placeholder 2"/>
          <p:cNvSpPr>
            <a:spLocks noGrp="1"/>
          </p:cNvSpPr>
          <p:nvPr>
            <p:ph type="body" idx="1"/>
          </p:nvPr>
        </p:nvSpPr>
        <p:spPr/>
        <p:txBody>
          <a:bodyPr/>
          <a:lstStyle/>
          <a:p>
            <a:pPr marL="171450" lvl="0" indent="-171450">
              <a:buFont typeface="Arial" panose="020B0604020202020204" pitchFamily="34" charset="0"/>
              <a:buChar char="•"/>
            </a:pPr>
            <a:r>
              <a:rPr lang="en-US" sz="1200" b="1" kern="1200" dirty="0" smtClean="0">
                <a:solidFill>
                  <a:schemeClr val="tx1"/>
                </a:solidFill>
                <a:effectLst/>
                <a:latin typeface="+mn-lt"/>
                <a:ea typeface="+mn-ea"/>
                <a:cs typeface="+mn-cs"/>
              </a:rPr>
              <a:t>Overall Rate</a:t>
            </a:r>
            <a:r>
              <a:rPr lang="en-US" sz="1200" kern="1200" dirty="0" smtClean="0">
                <a:solidFill>
                  <a:schemeClr val="tx1"/>
                </a:solidFill>
                <a:effectLst/>
                <a:latin typeface="+mn-lt"/>
                <a:ea typeface="+mn-ea"/>
                <a:cs typeface="+mn-cs"/>
              </a:rPr>
              <a:t>: In 2012, 23.8% of adolescents ages 16-17 years received 3 or more doses of the HPV vaccine.</a:t>
            </a:r>
          </a:p>
          <a:p>
            <a:pPr marL="171450" lvl="0" indent="-171450">
              <a:buFont typeface="Arial" panose="020B0604020202020204" pitchFamily="34" charset="0"/>
              <a:buChar char="•"/>
            </a:pPr>
            <a:r>
              <a:rPr lang="en-US" sz="1200" b="1" kern="1200" dirty="0" smtClean="0">
                <a:solidFill>
                  <a:schemeClr val="tx1"/>
                </a:solidFill>
                <a:effectLst/>
                <a:latin typeface="+mn-lt"/>
                <a:ea typeface="+mn-ea"/>
                <a:cs typeface="+mn-cs"/>
              </a:rPr>
              <a:t>Groups With Disparities:</a:t>
            </a:r>
          </a:p>
          <a:p>
            <a:pPr marL="628650" lvl="1" indent="-171450">
              <a:buFont typeface="Arial" panose="020B0604020202020204" pitchFamily="34" charset="0"/>
              <a:buChar char="•"/>
            </a:pPr>
            <a:r>
              <a:rPr lang="en-US" kern="1200" dirty="0" smtClean="0">
                <a:solidFill>
                  <a:schemeClr val="tx1"/>
                </a:solidFill>
                <a:effectLst/>
                <a:latin typeface="+mn-lt"/>
                <a:ea typeface="+mn-ea"/>
                <a:cs typeface="+mn-cs"/>
              </a:rPr>
              <a:t>Female adolescents ages 16-17 were more likely than male adolescents to receive 3 or more doses of the vaccine. </a:t>
            </a:r>
          </a:p>
          <a:p>
            <a:pPr marL="628650" lvl="1" indent="-171450">
              <a:buFont typeface="Arial" panose="020B0604020202020204" pitchFamily="34" charset="0"/>
              <a:buChar char="•"/>
              <a:defRPr/>
            </a:pPr>
            <a:r>
              <a:rPr lang="en-US" b="0" kern="1200" dirty="0" smtClean="0">
                <a:solidFill>
                  <a:schemeClr val="tx1"/>
                </a:solidFill>
                <a:effectLst/>
                <a:latin typeface="+mn-lt"/>
                <a:ea typeface="+mn-ea"/>
                <a:cs typeface="+mn-cs"/>
              </a:rPr>
              <a:t>There were no statistically significant differences by income in the percentage of adolescents ages 16-17 who received 3 or more doses of the HPV vaccine. </a:t>
            </a:r>
          </a:p>
          <a:p>
            <a:pPr marL="628650" lvl="1" indent="-171450">
              <a:buFont typeface="Arial" panose="020B0604020202020204" pitchFamily="34" charset="0"/>
              <a:buChar char="•"/>
              <a:defRPr/>
            </a:pPr>
            <a:r>
              <a:rPr lang="en-US" b="0" kern="1200" dirty="0" smtClean="0">
                <a:effectLst/>
                <a:latin typeface="+mn-lt"/>
                <a:ea typeface="+mn-ea"/>
                <a:cs typeface="+mn-cs"/>
              </a:rPr>
              <a:t>There were no statistically significant differences between Asian, Black, and White adolescents ages 16-17 in the percentage who received 3 or more doses of the vaccine (data not shown). </a:t>
            </a:r>
          </a:p>
          <a:p>
            <a:pPr marL="628650" lvl="1" indent="-171450">
              <a:buFont typeface="Arial" panose="020B0604020202020204" pitchFamily="34" charset="0"/>
              <a:buChar char="•"/>
            </a:pPr>
            <a:r>
              <a:rPr lang="en-US" b="0" kern="1200" dirty="0" smtClean="0">
                <a:solidFill>
                  <a:schemeClr val="tx1"/>
                </a:solidFill>
                <a:effectLst/>
                <a:latin typeface="+mn-lt"/>
                <a:ea typeface="+mn-ea"/>
                <a:cs typeface="+mn-cs"/>
              </a:rPr>
              <a:t>There were no statistically significant</a:t>
            </a:r>
            <a:r>
              <a:rPr lang="en-US" b="0" kern="1200" baseline="0" dirty="0" smtClean="0">
                <a:solidFill>
                  <a:schemeClr val="tx1"/>
                </a:solidFill>
                <a:effectLst/>
                <a:latin typeface="+mn-lt"/>
                <a:ea typeface="+mn-ea"/>
                <a:cs typeface="+mn-cs"/>
              </a:rPr>
              <a:t> differences between a</a:t>
            </a:r>
            <a:r>
              <a:rPr lang="en-US" b="0" kern="1200" dirty="0" smtClean="0">
                <a:solidFill>
                  <a:schemeClr val="tx1"/>
                </a:solidFill>
                <a:effectLst/>
                <a:latin typeface="+mn-lt"/>
                <a:ea typeface="+mn-ea"/>
                <a:cs typeface="+mn-cs"/>
              </a:rPr>
              <a:t>dolescents who lived in metropolitan areas and adolescents who lived in nonmetropolitan areas in the percentage who received 3 or more doses of the vaccine (data not shown). </a:t>
            </a:r>
          </a:p>
          <a:p>
            <a:pPr lvl="1"/>
            <a:endParaRPr lang="en-US" b="0" dirty="0" smtClean="0"/>
          </a:p>
          <a:p>
            <a:endParaRPr lang="en-US" b="0"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en-US" b="0" dirty="0" smtClean="0"/>
          </a:p>
          <a:p>
            <a:endParaRPr lang="en-US" b="0" dirty="0"/>
          </a:p>
        </p:txBody>
      </p:sp>
      <p:sp>
        <p:nvSpPr>
          <p:cNvPr id="4" name="Slide Number Placeholder 3"/>
          <p:cNvSpPr>
            <a:spLocks noGrp="1"/>
          </p:cNvSpPr>
          <p:nvPr>
            <p:ph type="sldNum" sz="quarter" idx="10"/>
          </p:nvPr>
        </p:nvSpPr>
        <p:spPr/>
        <p:txBody>
          <a:bodyPr/>
          <a:lstStyle/>
          <a:p>
            <a:fld id="{E70E7EC0-D47B-461F-A069-1AF30F543FB1}" type="slidenum">
              <a:rPr lang="en-US" smtClean="0"/>
              <a:t>42</a:t>
            </a:fld>
            <a:endParaRPr lang="en-US" dirty="0"/>
          </a:p>
        </p:txBody>
      </p:sp>
    </p:spTree>
    <p:extLst>
      <p:ext uri="{BB962C8B-B14F-4D97-AF65-F5344CB8AC3E}">
        <p14:creationId xmlns:p14="http://schemas.microsoft.com/office/powerpoint/2010/main" val="583127016"/>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mj-lt"/>
              <a:buNone/>
            </a:pPr>
            <a:endParaRPr lang="en-US" dirty="0"/>
          </a:p>
        </p:txBody>
      </p:sp>
      <p:sp>
        <p:nvSpPr>
          <p:cNvPr id="4" name="Slide Number Placeholder 3"/>
          <p:cNvSpPr>
            <a:spLocks noGrp="1"/>
          </p:cNvSpPr>
          <p:nvPr>
            <p:ph type="sldNum" sz="quarter" idx="10"/>
          </p:nvPr>
        </p:nvSpPr>
        <p:spPr/>
        <p:txBody>
          <a:bodyPr/>
          <a:lstStyle/>
          <a:p>
            <a:fld id="{E70E7EC0-D47B-461F-A069-1AF30F543FB1}" type="slidenum">
              <a:rPr lang="en-US" smtClean="0"/>
              <a:t>43</a:t>
            </a:fld>
            <a:endParaRPr lang="en-US" dirty="0"/>
          </a:p>
        </p:txBody>
      </p:sp>
    </p:spTree>
    <p:extLst>
      <p:ext uri="{BB962C8B-B14F-4D97-AF65-F5344CB8AC3E}">
        <p14:creationId xmlns:p14="http://schemas.microsoft.com/office/powerpoint/2010/main" val="3307870876"/>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81100" y="609600"/>
            <a:ext cx="4648200" cy="3486150"/>
          </a:xfrm>
        </p:spPr>
      </p:sp>
      <p:sp>
        <p:nvSpPr>
          <p:cNvPr id="3" name="Notes Placeholder 2"/>
          <p:cNvSpPr>
            <a:spLocks noGrp="1"/>
          </p:cNvSpPr>
          <p:nvPr>
            <p:ph type="body" idx="1"/>
          </p:nvPr>
        </p:nvSpPr>
        <p:spPr>
          <a:xfrm>
            <a:off x="304800" y="4191000"/>
            <a:ext cx="6400800" cy="4876800"/>
          </a:xfrm>
        </p:spPr>
        <p:txBody>
          <a:bodyPr/>
          <a:lstStyle/>
          <a:p>
            <a:pPr>
              <a:spcAft>
                <a:spcPts val="600"/>
              </a:spcAft>
            </a:pPr>
            <a:r>
              <a:rPr lang="en-US" sz="1200" b="1" dirty="0" smtClean="0"/>
              <a:t>Measure Definition:</a:t>
            </a:r>
            <a:r>
              <a:rPr lang="en-US" sz="1200" b="1" baseline="0" dirty="0" smtClean="0"/>
              <a:t> </a:t>
            </a:r>
            <a:r>
              <a:rPr lang="en-US" sz="1200" baseline="0" dirty="0" smtClean="0"/>
              <a:t>Among ch</a:t>
            </a:r>
            <a:r>
              <a:rPr lang="en-US" sz="1200" dirty="0" smtClean="0"/>
              <a:t>ildren 0-17 years of age who had a doctor’s office or clinic visit in the last 12 months, </a:t>
            </a:r>
            <a:r>
              <a:rPr lang="en-US" sz="1200" baseline="0" dirty="0" smtClean="0"/>
              <a:t>this measure reports the percentage </a:t>
            </a:r>
            <a:r>
              <a:rPr lang="en-US" sz="1200" dirty="0" smtClean="0"/>
              <a:t>who reported poor communication with health providers. Poor communication is</a:t>
            </a:r>
            <a:r>
              <a:rPr lang="en-US" sz="1200" baseline="0" dirty="0" smtClean="0"/>
              <a:t> defined as reporting that their</a:t>
            </a:r>
            <a:r>
              <a:rPr lang="en-US" sz="1200" dirty="0" smtClean="0"/>
              <a:t> health provider</a:t>
            </a:r>
            <a:r>
              <a:rPr lang="en-US" sz="1200" baseline="0" dirty="0" smtClean="0"/>
              <a:t> </a:t>
            </a:r>
            <a:r>
              <a:rPr lang="en-US" sz="1200" dirty="0" smtClean="0"/>
              <a:t>sometimes or never: listened carefully, explained things clearly, respected what they or their parents had to say, and spent enough time with them. </a:t>
            </a:r>
            <a:r>
              <a:rPr lang="en-US" sz="1200" b="0" dirty="0" smtClean="0"/>
              <a:t>Parents</a:t>
            </a:r>
            <a:r>
              <a:rPr lang="en-US" sz="1200" b="0" baseline="0" dirty="0" smtClean="0"/>
              <a:t> refers to parents or guardians.</a:t>
            </a:r>
            <a:endParaRPr lang="en-US" sz="1200" b="0" dirty="0" smtClean="0"/>
          </a:p>
          <a:p>
            <a:pPr marL="171450" indent="-171450">
              <a:buFont typeface="Arial" panose="020B0604020202020204" pitchFamily="34" charset="0"/>
              <a:buChar char="•"/>
            </a:pPr>
            <a:r>
              <a:rPr lang="en-US" b="1" dirty="0" smtClean="0"/>
              <a:t>Overall Rate:</a:t>
            </a:r>
            <a:r>
              <a:rPr lang="en-US" dirty="0" smtClean="0"/>
              <a:t> </a:t>
            </a:r>
            <a:r>
              <a:rPr lang="en-US" b="0" dirty="0" smtClean="0"/>
              <a:t>In 2012, 3.7% of parents reported poor</a:t>
            </a:r>
            <a:r>
              <a:rPr lang="en-US" b="0" baseline="0" dirty="0" smtClean="0"/>
              <a:t> communication with their children’s health provider.</a:t>
            </a:r>
            <a:endParaRPr lang="en-US" b="0" dirty="0"/>
          </a:p>
          <a:p>
            <a:pPr marL="171450" indent="-171450">
              <a:buFont typeface="Arial" panose="020B0604020202020204" pitchFamily="34" charset="0"/>
              <a:buChar char="•"/>
            </a:pPr>
            <a:r>
              <a:rPr lang="en-US" b="1" dirty="0" smtClean="0"/>
              <a:t>Trends</a:t>
            </a:r>
            <a:r>
              <a:rPr lang="en-US" dirty="0" smtClean="0"/>
              <a:t>: </a:t>
            </a:r>
          </a:p>
          <a:p>
            <a:pPr marL="346075" lvl="1" indent="-173038">
              <a:buFont typeface="Arial" panose="020B0604020202020204" pitchFamily="34" charset="0"/>
              <a:buChar char="•"/>
            </a:pPr>
            <a:r>
              <a:rPr lang="en-US" b="0" dirty="0" smtClean="0"/>
              <a:t>From </a:t>
            </a:r>
            <a:r>
              <a:rPr lang="en-US" b="0" dirty="0"/>
              <a:t>2002 </a:t>
            </a:r>
            <a:r>
              <a:rPr lang="en-US" b="0" dirty="0" smtClean="0"/>
              <a:t>to </a:t>
            </a:r>
            <a:r>
              <a:rPr lang="en-US" b="0" dirty="0"/>
              <a:t>2012, </a:t>
            </a:r>
            <a:r>
              <a:rPr lang="en-US" b="0" dirty="0" smtClean="0"/>
              <a:t>the percentage of children</a:t>
            </a:r>
            <a:r>
              <a:rPr lang="en-US" b="0" baseline="0" dirty="0" smtClean="0"/>
              <a:t> whose parents reported poor</a:t>
            </a:r>
            <a:r>
              <a:rPr lang="en-US" b="0" dirty="0" smtClean="0"/>
              <a:t> </a:t>
            </a:r>
            <a:r>
              <a:rPr lang="en-US" b="0" dirty="0"/>
              <a:t>communication </a:t>
            </a:r>
            <a:r>
              <a:rPr lang="en-US" b="0" dirty="0" smtClean="0"/>
              <a:t>with their health providers decreased from 6.7% to 3.7%.</a:t>
            </a:r>
          </a:p>
          <a:p>
            <a:pPr marL="346075" lvl="1" indent="-173038">
              <a:buFont typeface="Arial"/>
              <a:buChar char="•"/>
            </a:pPr>
            <a:r>
              <a:rPr lang="en-US" b="0" u="none" dirty="0" smtClean="0"/>
              <a:t>Between 2002 and 2012, the percentage of children whose parents</a:t>
            </a:r>
            <a:r>
              <a:rPr lang="en-US" b="0" u="none" baseline="0" dirty="0" smtClean="0"/>
              <a:t> reported poor </a:t>
            </a:r>
            <a:r>
              <a:rPr lang="en-US" b="0" u="none" dirty="0" smtClean="0"/>
              <a:t>communication decreased for all racial/ethnic</a:t>
            </a:r>
            <a:r>
              <a:rPr lang="en-US" b="0" u="none" baseline="0" dirty="0" smtClean="0"/>
              <a:t> groups</a:t>
            </a:r>
            <a:r>
              <a:rPr lang="en-US" b="0" u="none" dirty="0" smtClean="0"/>
              <a:t>. </a:t>
            </a:r>
          </a:p>
          <a:p>
            <a:pPr marL="346075" lvl="1" indent="-173038">
              <a:buFont typeface="Arial"/>
              <a:buChar char="•"/>
            </a:pPr>
            <a:r>
              <a:rPr lang="en-US" b="0" u="none" dirty="0" smtClean="0"/>
              <a:t>The percentage of publicly insured children whose parents reported poor communication decreased 4.7%, from 10.6% in 2002 to 5.9% in 2012. </a:t>
            </a:r>
          </a:p>
          <a:p>
            <a:pPr marL="346075" lvl="1" indent="-173038">
              <a:buFont typeface="Arial"/>
              <a:buChar char="•"/>
            </a:pPr>
            <a:r>
              <a:rPr lang="en-US" b="0" u="none" dirty="0" smtClean="0"/>
              <a:t>There were no statistically significant</a:t>
            </a:r>
            <a:r>
              <a:rPr lang="en-US" b="0" u="none" baseline="0" dirty="0" smtClean="0"/>
              <a:t> changes in the </a:t>
            </a:r>
            <a:r>
              <a:rPr lang="en-US" b="0" u="none" dirty="0" smtClean="0"/>
              <a:t>percentage of uninsured children whose parents reported poor communication.</a:t>
            </a:r>
          </a:p>
          <a:p>
            <a:pPr marL="171450" indent="-171450">
              <a:buFont typeface="Arial" panose="020B0604020202020204" pitchFamily="34" charset="0"/>
              <a:buChar char="•"/>
            </a:pPr>
            <a:r>
              <a:rPr lang="en-US" b="1" dirty="0" smtClean="0"/>
              <a:t>Groups With Disparities: </a:t>
            </a:r>
          </a:p>
          <a:p>
            <a:pPr marL="346075" lvl="1" indent="-173038">
              <a:buFont typeface="Arial"/>
              <a:buChar char="•"/>
            </a:pPr>
            <a:r>
              <a:rPr lang="en-US" b="0" dirty="0" smtClean="0"/>
              <a:t>In </a:t>
            </a:r>
            <a:r>
              <a:rPr lang="en-US" b="0" dirty="0"/>
              <a:t>2012, there were no </a:t>
            </a:r>
            <a:r>
              <a:rPr lang="en-US" b="0" dirty="0" smtClean="0"/>
              <a:t>statistically</a:t>
            </a:r>
            <a:r>
              <a:rPr lang="en-US" b="0" baseline="0" dirty="0" smtClean="0"/>
              <a:t> significant differences </a:t>
            </a:r>
            <a:r>
              <a:rPr lang="en-US" b="0" dirty="0" smtClean="0"/>
              <a:t>between White </a:t>
            </a:r>
            <a:r>
              <a:rPr lang="en-US" b="0" dirty="0"/>
              <a:t>children </a:t>
            </a:r>
            <a:r>
              <a:rPr lang="en-US" b="0" dirty="0" smtClean="0"/>
              <a:t>(3.3%) and Black children (4.1%) </a:t>
            </a:r>
            <a:r>
              <a:rPr lang="en-US" b="0" u="none" dirty="0" smtClean="0"/>
              <a:t>or between Black children (4.1%) and Hispanic children (4.8%) in the percentage with poor communication with their health providers. </a:t>
            </a:r>
            <a:r>
              <a:rPr lang="en-US" b="0" dirty="0" smtClean="0"/>
              <a:t>However, the percentage reporting</a:t>
            </a:r>
            <a:r>
              <a:rPr lang="en-US" b="0" baseline="0" dirty="0" smtClean="0"/>
              <a:t> poor communication with health providers was higher for Hispanic children (4.8%) than for </a:t>
            </a:r>
            <a:r>
              <a:rPr lang="en-US" b="0" dirty="0" smtClean="0"/>
              <a:t>White children </a:t>
            </a:r>
            <a:r>
              <a:rPr lang="en-US" b="0" u="none" dirty="0" smtClean="0"/>
              <a:t>(3.3%). </a:t>
            </a:r>
          </a:p>
          <a:p>
            <a:pPr marL="346075" lvl="1" indent="-173038">
              <a:buFont typeface="Arial"/>
              <a:buChar char="•"/>
              <a:defRPr/>
            </a:pPr>
            <a:r>
              <a:rPr lang="en-US" b="0" dirty="0" smtClean="0"/>
              <a:t>A gap remained between privately insured and publicly insured children on this measure. In 2012, 2.3% of parents</a:t>
            </a:r>
            <a:r>
              <a:rPr lang="en-US" b="0" baseline="0" dirty="0" smtClean="0"/>
              <a:t> of </a:t>
            </a:r>
            <a:r>
              <a:rPr lang="en-US" b="0" dirty="0" smtClean="0"/>
              <a:t>privately insured children reported poor communication compared with 5.9% of parents</a:t>
            </a:r>
            <a:r>
              <a:rPr lang="en-US" b="0" baseline="0" dirty="0" smtClean="0"/>
              <a:t> of </a:t>
            </a:r>
            <a:r>
              <a:rPr lang="en-US" b="0" dirty="0" smtClean="0"/>
              <a:t>publicly insured children.</a:t>
            </a:r>
          </a:p>
        </p:txBody>
      </p:sp>
      <p:sp>
        <p:nvSpPr>
          <p:cNvPr id="4" name="Slide Number Placeholder 3"/>
          <p:cNvSpPr>
            <a:spLocks noGrp="1"/>
          </p:cNvSpPr>
          <p:nvPr>
            <p:ph type="sldNum" sz="quarter" idx="10"/>
          </p:nvPr>
        </p:nvSpPr>
        <p:spPr/>
        <p:txBody>
          <a:bodyPr/>
          <a:lstStyle/>
          <a:p>
            <a:fld id="{E70E7EC0-D47B-461F-A069-1AF30F543FB1}" type="slidenum">
              <a:rPr lang="en-US" smtClean="0"/>
              <a:t>44</a:t>
            </a:fld>
            <a:endParaRPr lang="en-US" dirty="0"/>
          </a:p>
        </p:txBody>
      </p:sp>
    </p:spTree>
    <p:extLst>
      <p:ext uri="{BB962C8B-B14F-4D97-AF65-F5344CB8AC3E}">
        <p14:creationId xmlns:p14="http://schemas.microsoft.com/office/powerpoint/2010/main" val="3334921533"/>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fld id="{E70E7EC0-D47B-461F-A069-1AF30F543FB1}" type="slidenum">
              <a:rPr lang="en-US" smtClean="0"/>
              <a:t>45</a:t>
            </a:fld>
            <a:endParaRPr lang="en-US" dirty="0"/>
          </a:p>
        </p:txBody>
      </p:sp>
    </p:spTree>
    <p:extLst>
      <p:ext uri="{BB962C8B-B14F-4D97-AF65-F5344CB8AC3E}">
        <p14:creationId xmlns:p14="http://schemas.microsoft.com/office/powerpoint/2010/main" val="83361641"/>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4188" y="696913"/>
            <a:ext cx="6048375" cy="4535487"/>
          </a:xfrm>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b="1" u="none" dirty="0" smtClean="0"/>
              <a:t>Trends: </a:t>
            </a:r>
          </a:p>
          <a:p>
            <a:pPr marL="628650" lvl="1" indent="-171450">
              <a:buFont typeface="Arial" panose="020B0604020202020204" pitchFamily="34" charset="0"/>
              <a:buChar char="•"/>
            </a:pPr>
            <a:r>
              <a:rPr lang="en-US" u="none" dirty="0" smtClean="0"/>
              <a:t>Birth trauma-neonatal injury rates fell from 2.6 per 1,000 live births in 2004 to </a:t>
            </a:r>
            <a:r>
              <a:rPr lang="en-US" i="0" u="none" dirty="0" smtClean="0"/>
              <a:t>1.9 </a:t>
            </a:r>
            <a:r>
              <a:rPr lang="en-US" u="none" dirty="0" smtClean="0"/>
              <a:t>per 1,000 live births in 2012.</a:t>
            </a:r>
          </a:p>
          <a:p>
            <a:pPr marL="628650" lvl="1" indent="-171450">
              <a:buFont typeface="Arial" panose="020B0604020202020204" pitchFamily="34" charset="0"/>
              <a:buChar char="•"/>
              <a:defRPr/>
            </a:pPr>
            <a:r>
              <a:rPr lang="en-US" u="none" dirty="0" smtClean="0"/>
              <a:t>Between 2004 and 2012, birth trauma-neonatal injury rates fell for all racial/ethnic groups, but the decrease for Asians and Pacific Islanders did not achieve statistical significance. </a:t>
            </a:r>
          </a:p>
          <a:p>
            <a:pPr marL="171450" indent="-171450">
              <a:buFont typeface="Arial" panose="020B0604020202020204" pitchFamily="34" charset="0"/>
              <a:buChar char="•"/>
            </a:pPr>
            <a:r>
              <a:rPr lang="en-US" b="1" u="none" dirty="0" smtClean="0"/>
              <a:t>Groups With Disparities:</a:t>
            </a:r>
          </a:p>
          <a:p>
            <a:pPr marL="628650" lvl="1" indent="-171450">
              <a:buFont typeface="Arial"/>
              <a:buChar char="•"/>
            </a:pPr>
            <a:r>
              <a:rPr lang="en-US" b="0" i="0" u="none" dirty="0" smtClean="0"/>
              <a:t>In</a:t>
            </a:r>
            <a:r>
              <a:rPr lang="en-US" b="0" i="0" u="none" baseline="0" dirty="0" smtClean="0"/>
              <a:t> 2012, </a:t>
            </a:r>
            <a:r>
              <a:rPr lang="en-US" b="0" u="none" dirty="0" smtClean="0"/>
              <a:t>White neonates experienced an injury rate of 2.09 per 1,000 live births compared with 1.56 per 1,000 live births for Hispanic neonates. There</a:t>
            </a:r>
            <a:r>
              <a:rPr lang="en-US" b="0" i="0" u="none" baseline="0" dirty="0" smtClean="0"/>
              <a:t> we</a:t>
            </a:r>
            <a:r>
              <a:rPr lang="en-US" b="0" u="none" dirty="0" smtClean="0"/>
              <a:t>re </a:t>
            </a:r>
            <a:r>
              <a:rPr lang="en-US" b="0" i="0" u="none" baseline="0" dirty="0" smtClean="0"/>
              <a:t>no other statistically significant differences between groups. </a:t>
            </a:r>
            <a:endParaRPr lang="en-US" b="0" u="none" dirty="0" smtClean="0"/>
          </a:p>
          <a:p>
            <a:pPr marL="171450" indent="-171450">
              <a:buFont typeface="Arial" panose="020B0604020202020204" pitchFamily="34" charset="0"/>
              <a:buChar char="•"/>
            </a:pPr>
            <a:endParaRPr lang="en-US" i="0" dirty="0">
              <a:solidFill>
                <a:srgbClr val="FF0000"/>
              </a:solidFill>
            </a:endParaRPr>
          </a:p>
          <a:p>
            <a:pPr marL="171450" indent="-171450">
              <a:buFont typeface="Arial" panose="020B0604020202020204" pitchFamily="34" charset="0"/>
              <a:buChar char="•"/>
            </a:pPr>
            <a:endParaRPr lang="en-US" dirty="0">
              <a:solidFill>
                <a:srgbClr val="FF0000"/>
              </a:solidFill>
            </a:endParaRPr>
          </a:p>
        </p:txBody>
      </p:sp>
      <p:sp>
        <p:nvSpPr>
          <p:cNvPr id="4" name="Slide Number Placeholder 3"/>
          <p:cNvSpPr>
            <a:spLocks noGrp="1"/>
          </p:cNvSpPr>
          <p:nvPr>
            <p:ph type="sldNum" sz="quarter" idx="10"/>
          </p:nvPr>
        </p:nvSpPr>
        <p:spPr/>
        <p:txBody>
          <a:bodyPr/>
          <a:lstStyle/>
          <a:p>
            <a:fld id="{E70E7EC0-D47B-461F-A069-1AF30F543FB1}" type="slidenum">
              <a:rPr lang="en-US" smtClean="0"/>
              <a:t>46</a:t>
            </a:fld>
            <a:endParaRPr lang="en-US" dirty="0"/>
          </a:p>
        </p:txBody>
      </p:sp>
    </p:spTree>
    <p:extLst>
      <p:ext uri="{BB962C8B-B14F-4D97-AF65-F5344CB8AC3E}">
        <p14:creationId xmlns:p14="http://schemas.microsoft.com/office/powerpoint/2010/main" val="3977409989"/>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70E7EC0-D47B-461F-A069-1AF30F543FB1}" type="slidenum">
              <a:rPr lang="en-US" smtClean="0"/>
              <a:t>47</a:t>
            </a:fld>
            <a:endParaRPr lang="en-US" dirty="0"/>
          </a:p>
        </p:txBody>
      </p:sp>
    </p:spTree>
    <p:extLst>
      <p:ext uri="{BB962C8B-B14F-4D97-AF65-F5344CB8AC3E}">
        <p14:creationId xmlns:p14="http://schemas.microsoft.com/office/powerpoint/2010/main" val="4085179904"/>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 </a:t>
            </a:r>
          </a:p>
          <a:p>
            <a:endParaRPr lang="en-US" dirty="0" smtClean="0"/>
          </a:p>
        </p:txBody>
      </p:sp>
      <p:sp>
        <p:nvSpPr>
          <p:cNvPr id="4" name="Slide Number Placeholder 3"/>
          <p:cNvSpPr>
            <a:spLocks noGrp="1"/>
          </p:cNvSpPr>
          <p:nvPr>
            <p:ph type="sldNum" sz="quarter" idx="10"/>
          </p:nvPr>
        </p:nvSpPr>
        <p:spPr/>
        <p:txBody>
          <a:bodyPr/>
          <a:lstStyle/>
          <a:p>
            <a:fld id="{E70E7EC0-D47B-461F-A069-1AF30F543FB1}" type="slidenum">
              <a:rPr lang="en-US" smtClean="0"/>
              <a:t>48</a:t>
            </a:fld>
            <a:endParaRPr lang="en-US" dirty="0"/>
          </a:p>
        </p:txBody>
      </p:sp>
    </p:spTree>
    <p:extLst>
      <p:ext uri="{BB962C8B-B14F-4D97-AF65-F5344CB8AC3E}">
        <p14:creationId xmlns:p14="http://schemas.microsoft.com/office/powerpoint/2010/main" val="1766649512"/>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4188" y="696913"/>
            <a:ext cx="6048375" cy="4535487"/>
          </a:xfrm>
        </p:spPr>
      </p:sp>
      <p:sp>
        <p:nvSpPr>
          <p:cNvPr id="3" name="Notes Placeholder 2"/>
          <p:cNvSpPr>
            <a:spLocks noGrp="1"/>
          </p:cNvSpPr>
          <p:nvPr>
            <p:ph type="body" idx="1"/>
          </p:nvPr>
        </p:nvSpPr>
        <p:spPr/>
        <p:txBody>
          <a:bodyPr/>
          <a:lstStyle/>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b="1" dirty="0" smtClean="0"/>
              <a:t>Trends: </a:t>
            </a:r>
            <a:r>
              <a:rPr lang="en-US" b="0" dirty="0" smtClean="0"/>
              <a:t>From</a:t>
            </a:r>
            <a:r>
              <a:rPr lang="en-US" b="0" baseline="0" dirty="0" smtClean="0"/>
              <a:t> 2002 to 2012, t</a:t>
            </a:r>
            <a:r>
              <a:rPr lang="en-US" b="0" dirty="0" smtClean="0"/>
              <a:t>he percentage of children and adolescents whose health provider usually asked about medications and treatments from other doctors increased significantly, from 71.1%</a:t>
            </a:r>
            <a:r>
              <a:rPr lang="en-US" b="0" baseline="0" dirty="0" smtClean="0"/>
              <a:t> </a:t>
            </a:r>
            <a:r>
              <a:rPr lang="en-US" b="0" dirty="0" smtClean="0"/>
              <a:t>to</a:t>
            </a:r>
            <a:r>
              <a:rPr lang="en-US" b="0" baseline="0" dirty="0" smtClean="0"/>
              <a:t> </a:t>
            </a:r>
            <a:r>
              <a:rPr lang="en-US" b="0" dirty="0" smtClean="0"/>
              <a:t>79.5% (data not shown). </a:t>
            </a:r>
          </a:p>
          <a:p>
            <a:pPr marL="171450" indent="-171450">
              <a:buFont typeface="Arial" panose="020B0604020202020204" pitchFamily="34" charset="0"/>
              <a:buChar char="•"/>
            </a:pPr>
            <a:r>
              <a:rPr lang="en-US" b="1" dirty="0" smtClean="0"/>
              <a:t>Groups With Disparities: </a:t>
            </a:r>
          </a:p>
          <a:p>
            <a:pPr marL="628650" lvl="1" indent="-171450">
              <a:buFont typeface="Arial" panose="020B0604020202020204" pitchFamily="34" charset="0"/>
              <a:buChar char="•"/>
            </a:pPr>
            <a:r>
              <a:rPr lang="en-US" dirty="0" smtClean="0"/>
              <a:t>In 2012, there were no statistically significant differences between Whites (79.5%), Blacks (80.9%), and Hispanics (79.8%) in the percentage of children whose health provider asked about medications</a:t>
            </a:r>
            <a:r>
              <a:rPr lang="en-US" baseline="0" dirty="0" smtClean="0"/>
              <a:t> and treatments from other doctors</a:t>
            </a:r>
            <a:r>
              <a:rPr lang="en-US" dirty="0" smtClean="0"/>
              <a:t>.</a:t>
            </a:r>
          </a:p>
          <a:p>
            <a:pPr marL="628650" lvl="1" indent="-171450">
              <a:buFont typeface="Arial" panose="020B0604020202020204" pitchFamily="34" charset="0"/>
              <a:buChar char="•"/>
            </a:pPr>
            <a:r>
              <a:rPr lang="en-US" dirty="0" smtClean="0"/>
              <a:t>In 2012, there were no statistically</a:t>
            </a:r>
            <a:r>
              <a:rPr lang="en-US" baseline="0" dirty="0" smtClean="0"/>
              <a:t> significant </a:t>
            </a:r>
            <a:r>
              <a:rPr lang="en-US" dirty="0" smtClean="0"/>
              <a:t>differences by income:</a:t>
            </a:r>
          </a:p>
          <a:p>
            <a:pPr marL="1085850" lvl="2" indent="-171450">
              <a:buFont typeface="Arial" panose="020B0604020202020204" pitchFamily="34" charset="0"/>
              <a:buChar char="•"/>
            </a:pPr>
            <a:r>
              <a:rPr lang="en-US" dirty="0"/>
              <a:t>Poor, 77.4% </a:t>
            </a:r>
          </a:p>
          <a:p>
            <a:pPr marL="1085850" lvl="2" indent="-171450">
              <a:buFont typeface="Arial" panose="020B0604020202020204" pitchFamily="34" charset="0"/>
              <a:buChar char="•"/>
            </a:pPr>
            <a:r>
              <a:rPr lang="en-US" dirty="0"/>
              <a:t>Low income, 80.2% </a:t>
            </a:r>
          </a:p>
          <a:p>
            <a:pPr marL="1085850" lvl="2" indent="-171450">
              <a:buFont typeface="Arial" panose="020B0604020202020204" pitchFamily="34" charset="0"/>
              <a:buChar char="•"/>
            </a:pPr>
            <a:r>
              <a:rPr lang="en-US" dirty="0"/>
              <a:t>Middle income, 81.1%</a:t>
            </a:r>
          </a:p>
          <a:p>
            <a:pPr marL="1085850" lvl="2" indent="-171450">
              <a:buFont typeface="Arial" panose="020B0604020202020204" pitchFamily="34" charset="0"/>
              <a:buChar char="•"/>
            </a:pPr>
            <a:r>
              <a:rPr lang="en-US" u="none" dirty="0" smtClean="0"/>
              <a:t>High income, </a:t>
            </a:r>
            <a:r>
              <a:rPr lang="en-US" dirty="0" smtClean="0"/>
              <a:t>79.1%</a:t>
            </a:r>
          </a:p>
        </p:txBody>
      </p:sp>
      <p:sp>
        <p:nvSpPr>
          <p:cNvPr id="4" name="Slide Number Placeholder 3"/>
          <p:cNvSpPr>
            <a:spLocks noGrp="1"/>
          </p:cNvSpPr>
          <p:nvPr>
            <p:ph type="sldNum" sz="quarter" idx="10"/>
          </p:nvPr>
        </p:nvSpPr>
        <p:spPr/>
        <p:txBody>
          <a:bodyPr/>
          <a:lstStyle/>
          <a:p>
            <a:fld id="{E70E7EC0-D47B-461F-A069-1AF30F543FB1}" type="slidenum">
              <a:rPr lang="en-US" smtClean="0"/>
              <a:t>49</a:t>
            </a:fld>
            <a:endParaRPr lang="en-US" dirty="0"/>
          </a:p>
        </p:txBody>
      </p:sp>
    </p:spTree>
    <p:extLst>
      <p:ext uri="{BB962C8B-B14F-4D97-AF65-F5344CB8AC3E}">
        <p14:creationId xmlns:p14="http://schemas.microsoft.com/office/powerpoint/2010/main" val="277520557"/>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endParaRPr lang="en-US" i="0" dirty="0"/>
          </a:p>
        </p:txBody>
      </p:sp>
      <p:sp>
        <p:nvSpPr>
          <p:cNvPr id="4" name="Slide Number Placeholder 3"/>
          <p:cNvSpPr>
            <a:spLocks noGrp="1"/>
          </p:cNvSpPr>
          <p:nvPr>
            <p:ph type="sldNum" sz="quarter" idx="10"/>
          </p:nvPr>
        </p:nvSpPr>
        <p:spPr/>
        <p:txBody>
          <a:bodyPr/>
          <a:lstStyle/>
          <a:p>
            <a:fld id="{E70E7EC0-D47B-461F-A069-1AF30F543FB1}" type="slidenum">
              <a:rPr lang="en-US" smtClean="0"/>
              <a:t>50</a:t>
            </a:fld>
            <a:endParaRPr lang="en-US" dirty="0"/>
          </a:p>
        </p:txBody>
      </p:sp>
    </p:spTree>
    <p:extLst>
      <p:ext uri="{BB962C8B-B14F-4D97-AF65-F5344CB8AC3E}">
        <p14:creationId xmlns:p14="http://schemas.microsoft.com/office/powerpoint/2010/main" val="181726139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4188" y="696913"/>
            <a:ext cx="6048375" cy="4535487"/>
          </a:xfrm>
        </p:spPr>
      </p:sp>
      <p:sp>
        <p:nvSpPr>
          <p:cNvPr id="3" name="Notes Placeholder 2"/>
          <p:cNvSpPr>
            <a:spLocks noGrp="1"/>
          </p:cNvSpPr>
          <p:nvPr>
            <p:ph type="body" idx="1"/>
          </p:nvPr>
        </p:nvSpPr>
        <p:spPr/>
        <p: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US" dirty="0" smtClean="0"/>
              <a:t>Beginning with this 2014 report, findings on health care quality and health care disparities are integrated into a single document.  This new National Healthcare Quality and Disparities Report highlights the importance of examining quality and disparities together to gain a complete picture of health care.  This document is also shorter and focuses on summarizing information over the many measures that are tracked.</a:t>
            </a:r>
          </a:p>
          <a:p>
            <a:endParaRPr lang="en-US" dirty="0"/>
          </a:p>
        </p:txBody>
      </p:sp>
      <p:sp>
        <p:nvSpPr>
          <p:cNvPr id="4" name="Slide Number Placeholder 3"/>
          <p:cNvSpPr>
            <a:spLocks noGrp="1"/>
          </p:cNvSpPr>
          <p:nvPr>
            <p:ph type="sldNum" sz="quarter" idx="10"/>
          </p:nvPr>
        </p:nvSpPr>
        <p:spPr/>
        <p:txBody>
          <a:bodyPr/>
          <a:lstStyle/>
          <a:p>
            <a:fld id="{E70E7EC0-D47B-461F-A069-1AF30F543FB1}" type="slidenum">
              <a:rPr lang="en-US" smtClean="0"/>
              <a:t>5</a:t>
            </a:fld>
            <a:endParaRPr lang="en-US"/>
          </a:p>
        </p:txBody>
      </p:sp>
    </p:spTree>
    <p:extLst>
      <p:ext uri="{BB962C8B-B14F-4D97-AF65-F5344CB8AC3E}">
        <p14:creationId xmlns:p14="http://schemas.microsoft.com/office/powerpoint/2010/main" val="4208751295"/>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4188" y="696913"/>
            <a:ext cx="6048375" cy="4535487"/>
          </a:xfrm>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b="1" dirty="0" smtClean="0"/>
              <a:t>Overall:</a:t>
            </a:r>
            <a:r>
              <a:rPr lang="en-US" dirty="0" smtClean="0"/>
              <a:t> In 2011, among children ages 0-17 years, there were 697.5 ED visits related to mental health, alcohol, or substance use per 100,000 population.</a:t>
            </a:r>
          </a:p>
          <a:p>
            <a:pPr marL="171450" indent="-171450">
              <a:buFont typeface="Arial" panose="020B0604020202020204" pitchFamily="34" charset="0"/>
              <a:buChar char="•"/>
            </a:pPr>
            <a:r>
              <a:rPr lang="en-US" b="1" dirty="0" smtClean="0"/>
              <a:t>Trends:</a:t>
            </a:r>
            <a:r>
              <a:rPr lang="en-US" dirty="0" smtClean="0"/>
              <a:t> There were no </a:t>
            </a:r>
            <a:r>
              <a:rPr lang="en-US" u="none" dirty="0" smtClean="0"/>
              <a:t>statistically significant </a:t>
            </a:r>
            <a:r>
              <a:rPr lang="en-US" dirty="0" smtClean="0"/>
              <a:t>changes in ED visit rates for children related to mental health, alcohol, or substance use between 2007 (621.8 per 100,000 population) and 2011 (697.5 per 100,000 population). </a:t>
            </a:r>
            <a:endParaRPr lang="en-US" i="1" dirty="0" smtClean="0">
              <a:solidFill>
                <a:srgbClr val="FF0000"/>
              </a:solidFill>
            </a:endParaRPr>
          </a:p>
          <a:p>
            <a:endParaRPr lang="en-US" dirty="0" smtClean="0"/>
          </a:p>
          <a:p>
            <a:endParaRPr lang="en-US" dirty="0"/>
          </a:p>
        </p:txBody>
      </p:sp>
      <p:sp>
        <p:nvSpPr>
          <p:cNvPr id="4" name="Slide Number Placeholder 3"/>
          <p:cNvSpPr>
            <a:spLocks noGrp="1"/>
          </p:cNvSpPr>
          <p:nvPr>
            <p:ph type="sldNum" sz="quarter" idx="10"/>
          </p:nvPr>
        </p:nvSpPr>
        <p:spPr/>
        <p:txBody>
          <a:bodyPr/>
          <a:lstStyle/>
          <a:p>
            <a:fld id="{E70E7EC0-D47B-461F-A069-1AF30F543FB1}" type="slidenum">
              <a:rPr lang="en-US" smtClean="0"/>
              <a:t>51</a:t>
            </a:fld>
            <a:endParaRPr lang="en-US" dirty="0"/>
          </a:p>
        </p:txBody>
      </p:sp>
    </p:spTree>
    <p:extLst>
      <p:ext uri="{BB962C8B-B14F-4D97-AF65-F5344CB8AC3E}">
        <p14:creationId xmlns:p14="http://schemas.microsoft.com/office/powerpoint/2010/main" val="2907376651"/>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endParaRPr lang="en-US" dirty="0"/>
          </a:p>
        </p:txBody>
      </p:sp>
      <p:sp>
        <p:nvSpPr>
          <p:cNvPr id="4" name="Slide Number Placeholder 3"/>
          <p:cNvSpPr>
            <a:spLocks noGrp="1"/>
          </p:cNvSpPr>
          <p:nvPr>
            <p:ph type="sldNum" sz="quarter" idx="10"/>
          </p:nvPr>
        </p:nvSpPr>
        <p:spPr/>
        <p:txBody>
          <a:bodyPr/>
          <a:lstStyle/>
          <a:p>
            <a:fld id="{E70E7EC0-D47B-461F-A069-1AF30F543FB1}" type="slidenum">
              <a:rPr lang="en-US" smtClean="0"/>
              <a:t>52</a:t>
            </a:fld>
            <a:endParaRPr lang="en-US" dirty="0"/>
          </a:p>
        </p:txBody>
      </p:sp>
    </p:spTree>
    <p:extLst>
      <p:ext uri="{BB962C8B-B14F-4D97-AF65-F5344CB8AC3E}">
        <p14:creationId xmlns:p14="http://schemas.microsoft.com/office/powerpoint/2010/main" val="2435032868"/>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4188" y="696913"/>
            <a:ext cx="6048375" cy="4535487"/>
          </a:xfrm>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b="1" dirty="0" smtClean="0"/>
              <a:t>Overall Rate: </a:t>
            </a:r>
            <a:r>
              <a:rPr lang="en-US" u="none" dirty="0" smtClean="0"/>
              <a:t>Emergency department utilization rates for asthma </a:t>
            </a:r>
            <a:r>
              <a:rPr lang="en-US" b="0" u="none" dirty="0" smtClean="0"/>
              <a:t>are lower for children ages 15-17 than for </a:t>
            </a:r>
            <a:r>
              <a:rPr lang="en-US" b="0" u="none" baseline="0" dirty="0" smtClean="0"/>
              <a:t>children in younger age groups</a:t>
            </a:r>
            <a:r>
              <a:rPr lang="en-US" b="0" u="none" dirty="0" smtClean="0"/>
              <a:t>.</a:t>
            </a:r>
            <a:r>
              <a:rPr lang="en-US" b="0" u="none" baseline="0" dirty="0" smtClean="0"/>
              <a:t> </a:t>
            </a:r>
            <a:endParaRPr lang="en-US" b="0" dirty="0" smtClean="0"/>
          </a:p>
          <a:p>
            <a:pPr marL="171450" indent="-171450">
              <a:buFont typeface="Arial" panose="020B0604020202020204" pitchFamily="34" charset="0"/>
              <a:buChar char="•"/>
            </a:pPr>
            <a:r>
              <a:rPr lang="en-US" b="1" dirty="0" smtClean="0"/>
              <a:t>Trends:</a:t>
            </a:r>
            <a:r>
              <a:rPr lang="en-US" dirty="0" smtClean="0"/>
              <a:t> </a:t>
            </a:r>
            <a:r>
              <a:rPr lang="en-US" b="0" dirty="0" smtClean="0"/>
              <a:t>From 2008 to 2011, among children ages 2-17 years, there were no</a:t>
            </a:r>
            <a:r>
              <a:rPr lang="en-US" b="0" u="none" dirty="0" smtClean="0"/>
              <a:t> statistically significant</a:t>
            </a:r>
            <a:r>
              <a:rPr lang="en-US" b="0" u="none" baseline="0" dirty="0" smtClean="0"/>
              <a:t> </a:t>
            </a:r>
            <a:r>
              <a:rPr lang="en-US" b="0" dirty="0" smtClean="0"/>
              <a:t>changes in ED visit rates for asthma (</a:t>
            </a:r>
            <a:r>
              <a:rPr lang="en-US" b="0" i="0" u="none" strike="noStrike" kern="1200" dirty="0" smtClean="0">
                <a:solidFill>
                  <a:schemeClr val="tx1"/>
                </a:solidFill>
                <a:effectLst/>
                <a:latin typeface="+mn-lt"/>
                <a:ea typeface="+mn-ea"/>
                <a:cs typeface="+mn-cs"/>
              </a:rPr>
              <a:t>851.9 per 100,000 population</a:t>
            </a:r>
            <a:r>
              <a:rPr lang="en-US" b="0" i="0" u="none" strike="noStrike" kern="1200" baseline="0" dirty="0" smtClean="0">
                <a:solidFill>
                  <a:schemeClr val="tx1"/>
                </a:solidFill>
                <a:effectLst/>
                <a:latin typeface="+mn-lt"/>
                <a:ea typeface="+mn-ea"/>
                <a:cs typeface="+mn-cs"/>
              </a:rPr>
              <a:t> </a:t>
            </a:r>
            <a:r>
              <a:rPr lang="en-US" b="0" i="0" u="none" strike="noStrike" kern="1200" dirty="0" smtClean="0">
                <a:solidFill>
                  <a:schemeClr val="tx1"/>
                </a:solidFill>
                <a:effectLst/>
                <a:latin typeface="+mn-lt"/>
                <a:ea typeface="+mn-ea"/>
                <a:cs typeface="+mn-cs"/>
              </a:rPr>
              <a:t>vs.</a:t>
            </a:r>
            <a:r>
              <a:rPr lang="en-US" b="0" dirty="0" smtClean="0"/>
              <a:t> </a:t>
            </a:r>
            <a:r>
              <a:rPr lang="en-US" b="0" i="0" u="none" strike="noStrike" kern="1200" dirty="0" smtClean="0">
                <a:solidFill>
                  <a:schemeClr val="tx1"/>
                </a:solidFill>
                <a:effectLst/>
                <a:latin typeface="+mn-lt"/>
                <a:ea typeface="+mn-ea"/>
                <a:cs typeface="+mn-cs"/>
              </a:rPr>
              <a:t>932.1; data not shown</a:t>
            </a:r>
            <a:r>
              <a:rPr lang="en-US" b="0" dirty="0" smtClean="0"/>
              <a:t>). </a:t>
            </a:r>
            <a:endParaRPr lang="en-US" b="0" i="1" dirty="0" smtClean="0">
              <a:solidFill>
                <a:srgbClr val="FF0000"/>
              </a:solidFill>
            </a:endParaRPr>
          </a:p>
          <a:p>
            <a:pPr marL="171450" indent="-171450">
              <a:buFont typeface="Arial" panose="020B0604020202020204" pitchFamily="34" charset="0"/>
              <a:buChar char="•"/>
            </a:pPr>
            <a:r>
              <a:rPr lang="en-US" b="1" dirty="0" smtClean="0"/>
              <a:t>Groups With Disparities:</a:t>
            </a:r>
          </a:p>
          <a:p>
            <a:pPr marL="628650" lvl="1" indent="-171450">
              <a:buFont typeface="Arial"/>
              <a:buChar char="•"/>
            </a:pPr>
            <a:r>
              <a:rPr lang="en-US" b="0" dirty="0" smtClean="0"/>
              <a:t>In 2011, male children ages 2-17 were 1.5 times as likely as female children to experience an ED visit for asthma (1,112.8 per 100,000 population vs. 743.6). </a:t>
            </a:r>
          </a:p>
          <a:p>
            <a:pPr marL="628650" lvl="1" indent="-171450">
              <a:buFont typeface="Arial"/>
              <a:buChar char="•"/>
            </a:pPr>
            <a:r>
              <a:rPr lang="en-US" b="0" u="none" dirty="0" smtClean="0"/>
              <a:t>Also in 2011, children whose ZIP code of residence was in the highest income </a:t>
            </a:r>
            <a:r>
              <a:rPr lang="en-US" b="0" dirty="0" smtClean="0"/>
              <a:t>quartile were less likely than children in the first (lowest),</a:t>
            </a:r>
            <a:r>
              <a:rPr lang="en-US" b="0" baseline="0" dirty="0" smtClean="0"/>
              <a:t> second, and third</a:t>
            </a:r>
            <a:r>
              <a:rPr lang="en-US" b="0" dirty="0" smtClean="0"/>
              <a:t> quartiles to have an ED visit for asthma (621.2 per 100,000</a:t>
            </a:r>
            <a:r>
              <a:rPr lang="en-US" b="0" baseline="0" dirty="0" smtClean="0"/>
              <a:t> population vs. 1,254.5, 990.6, and 851.0, respectively</a:t>
            </a:r>
            <a:r>
              <a:rPr lang="en-US" b="0" dirty="0" smtClean="0"/>
              <a:t>.</a:t>
            </a:r>
            <a:endParaRPr lang="en-US" b="0" dirty="0"/>
          </a:p>
        </p:txBody>
      </p:sp>
      <p:sp>
        <p:nvSpPr>
          <p:cNvPr id="4" name="Slide Number Placeholder 3"/>
          <p:cNvSpPr>
            <a:spLocks noGrp="1"/>
          </p:cNvSpPr>
          <p:nvPr>
            <p:ph type="sldNum" sz="quarter" idx="10"/>
          </p:nvPr>
        </p:nvSpPr>
        <p:spPr/>
        <p:txBody>
          <a:bodyPr/>
          <a:lstStyle/>
          <a:p>
            <a:fld id="{E70E7EC0-D47B-461F-A069-1AF30F543FB1}" type="slidenum">
              <a:rPr lang="en-US" smtClean="0"/>
              <a:t>53</a:t>
            </a:fld>
            <a:endParaRPr lang="en-US" dirty="0"/>
          </a:p>
        </p:txBody>
      </p:sp>
    </p:spTree>
    <p:extLst>
      <p:ext uri="{BB962C8B-B14F-4D97-AF65-F5344CB8AC3E}">
        <p14:creationId xmlns:p14="http://schemas.microsoft.com/office/powerpoint/2010/main" val="1563416261"/>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70E7EC0-D47B-461F-A069-1AF30F543FB1}" type="slidenum">
              <a:rPr lang="en-US" smtClean="0"/>
              <a:t>54</a:t>
            </a:fld>
            <a:endParaRPr lang="en-US" dirty="0"/>
          </a:p>
        </p:txBody>
      </p:sp>
    </p:spTree>
    <p:extLst>
      <p:ext uri="{BB962C8B-B14F-4D97-AF65-F5344CB8AC3E}">
        <p14:creationId xmlns:p14="http://schemas.microsoft.com/office/powerpoint/2010/main" val="3845831355"/>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70E7EC0-D47B-461F-A069-1AF30F543FB1}" type="slidenum">
              <a:rPr lang="en-US" smtClean="0"/>
              <a:t>55</a:t>
            </a:fld>
            <a:endParaRPr lang="en-US" dirty="0"/>
          </a:p>
        </p:txBody>
      </p:sp>
    </p:spTree>
    <p:extLst>
      <p:ext uri="{BB962C8B-B14F-4D97-AF65-F5344CB8AC3E}">
        <p14:creationId xmlns:p14="http://schemas.microsoft.com/office/powerpoint/2010/main" val="1398393254"/>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70E7EC0-D47B-461F-A069-1AF30F543FB1}" type="slidenum">
              <a:rPr lang="en-US" smtClean="0"/>
              <a:t>56</a:t>
            </a:fld>
            <a:endParaRPr lang="en-US" dirty="0"/>
          </a:p>
        </p:txBody>
      </p:sp>
    </p:spTree>
    <p:extLst>
      <p:ext uri="{BB962C8B-B14F-4D97-AF65-F5344CB8AC3E}">
        <p14:creationId xmlns:p14="http://schemas.microsoft.com/office/powerpoint/2010/main" val="3527559115"/>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70E7EC0-D47B-461F-A069-1AF30F543FB1}" type="slidenum">
              <a:rPr lang="en-US" smtClean="0"/>
              <a:t>57</a:t>
            </a:fld>
            <a:endParaRPr lang="en-US" dirty="0"/>
          </a:p>
        </p:txBody>
      </p:sp>
    </p:spTree>
    <p:extLst>
      <p:ext uri="{BB962C8B-B14F-4D97-AF65-F5344CB8AC3E}">
        <p14:creationId xmlns:p14="http://schemas.microsoft.com/office/powerpoint/2010/main" val="3243300183"/>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5E9B153-67B9-4602-A9FE-81AAF274874B}" type="slidenum">
              <a:rPr lang="en-US" smtClean="0"/>
              <a:t>58</a:t>
            </a:fld>
            <a:endParaRPr lang="en-US"/>
          </a:p>
        </p:txBody>
      </p:sp>
    </p:spTree>
    <p:extLst>
      <p:ext uri="{BB962C8B-B14F-4D97-AF65-F5344CB8AC3E}">
        <p14:creationId xmlns:p14="http://schemas.microsoft.com/office/powerpoint/2010/main" val="824628482"/>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5E9B153-67B9-4602-A9FE-81AAF274874B}" type="slidenum">
              <a:rPr lang="en-US" smtClean="0"/>
              <a:t>59</a:t>
            </a:fld>
            <a:endParaRPr lang="en-US"/>
          </a:p>
        </p:txBody>
      </p:sp>
    </p:spTree>
    <p:extLst>
      <p:ext uri="{BB962C8B-B14F-4D97-AF65-F5344CB8AC3E}">
        <p14:creationId xmlns:p14="http://schemas.microsoft.com/office/powerpoint/2010/main" val="3043942370"/>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5E9B153-67B9-4602-A9FE-81AAF274874B}" type="slidenum">
              <a:rPr lang="en-US" smtClean="0"/>
              <a:t>60</a:t>
            </a:fld>
            <a:endParaRPr lang="en-US"/>
          </a:p>
        </p:txBody>
      </p:sp>
    </p:spTree>
    <p:extLst>
      <p:ext uri="{BB962C8B-B14F-4D97-AF65-F5344CB8AC3E}">
        <p14:creationId xmlns:p14="http://schemas.microsoft.com/office/powerpoint/2010/main" val="16983969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70E7EC0-D47B-461F-A069-1AF30F543FB1}" type="slidenum">
              <a:rPr lang="en-US" smtClean="0"/>
              <a:t>6</a:t>
            </a:fld>
            <a:endParaRPr lang="en-US"/>
          </a:p>
        </p:txBody>
      </p:sp>
    </p:spTree>
    <p:extLst>
      <p:ext uri="{BB962C8B-B14F-4D97-AF65-F5344CB8AC3E}">
        <p14:creationId xmlns:p14="http://schemas.microsoft.com/office/powerpoint/2010/main" val="1786724062"/>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5E9B153-67B9-4602-A9FE-81AAF274874B}" type="slidenum">
              <a:rPr lang="en-US" smtClean="0"/>
              <a:t>61</a:t>
            </a:fld>
            <a:endParaRPr lang="en-US"/>
          </a:p>
        </p:txBody>
      </p:sp>
    </p:spTree>
    <p:extLst>
      <p:ext uri="{BB962C8B-B14F-4D97-AF65-F5344CB8AC3E}">
        <p14:creationId xmlns:p14="http://schemas.microsoft.com/office/powerpoint/2010/main" val="2372086604"/>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5E9B153-67B9-4602-A9FE-81AAF274874B}" type="slidenum">
              <a:rPr lang="en-US" smtClean="0"/>
              <a:t>62</a:t>
            </a:fld>
            <a:endParaRPr lang="en-US"/>
          </a:p>
        </p:txBody>
      </p:sp>
    </p:spTree>
    <p:extLst>
      <p:ext uri="{BB962C8B-B14F-4D97-AF65-F5344CB8AC3E}">
        <p14:creationId xmlns:p14="http://schemas.microsoft.com/office/powerpoint/2010/main" val="288397642"/>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5E9B153-67B9-4602-A9FE-81AAF274874B}" type="slidenum">
              <a:rPr lang="en-US" smtClean="0"/>
              <a:t>63</a:t>
            </a:fld>
            <a:endParaRPr lang="en-US"/>
          </a:p>
        </p:txBody>
      </p:sp>
    </p:spTree>
    <p:extLst>
      <p:ext uri="{BB962C8B-B14F-4D97-AF65-F5344CB8AC3E}">
        <p14:creationId xmlns:p14="http://schemas.microsoft.com/office/powerpoint/2010/main" val="2212413254"/>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smtClean="0"/>
              <a:t>Smoking harms nearly every bodily</a:t>
            </a:r>
            <a:r>
              <a:rPr lang="en-US" baseline="0" dirty="0" smtClean="0"/>
              <a:t> </a:t>
            </a:r>
            <a:r>
              <a:rPr lang="en-US" dirty="0" smtClean="0"/>
              <a:t>organ and causes or worsens many diseases. </a:t>
            </a:r>
          </a:p>
          <a:p>
            <a:pPr marL="171450" indent="-171450">
              <a:buFont typeface="Arial" panose="020B0604020202020204" pitchFamily="34" charset="0"/>
              <a:buChar char="•"/>
            </a:pPr>
            <a:r>
              <a:rPr lang="en-US" dirty="0" smtClean="0"/>
              <a:t>Since the first Surgeon General’s report on smoking and health in 1964, more than 20 million premature deaths have been attributable to smoking and exposure to secondhand smoke (OSH, 2014). </a:t>
            </a:r>
          </a:p>
          <a:p>
            <a:pPr marL="171450" indent="-171450">
              <a:buFont typeface="Arial" panose="020B0604020202020204" pitchFamily="34" charset="0"/>
              <a:buChar char="•"/>
            </a:pPr>
            <a:r>
              <a:rPr lang="en-US" dirty="0" smtClean="0"/>
              <a:t>Smoking causes more than 87% of deaths from lung cancer and more than 79% of deaths from chronic obstructive pulmonary disease (OSH, 2014).</a:t>
            </a:r>
          </a:p>
          <a:p>
            <a:pPr marL="171450" indent="-171450">
              <a:buFont typeface="Arial" panose="020B0604020202020204" pitchFamily="34" charset="0"/>
              <a:buChar char="•"/>
            </a:pPr>
            <a:r>
              <a:rPr lang="en-US" dirty="0" smtClean="0"/>
              <a:t>Smoking is a modifiable risk factor, and health care providers can help encourage patients to change their behavior and quit smoking. The 2008 update of the Public Health Service Clinical Practice Guideline </a:t>
            </a:r>
            <a:r>
              <a:rPr lang="en-US" i="1" dirty="0" smtClean="0"/>
              <a:t>Treating Tobacco Use and Dependence </a:t>
            </a:r>
            <a:r>
              <a:rPr lang="en-US" dirty="0" smtClean="0"/>
              <a:t>concludes that counseling and medication are both effective tools alone, but the combination of the two methods is more effective in increasing smoking cessation.</a:t>
            </a:r>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dirty="0" smtClean="0"/>
              <a:t>For more information: </a:t>
            </a:r>
            <a:r>
              <a:rPr lang="en-US" sz="1200" u="sng" dirty="0" smtClean="0">
                <a:hlinkClick r:id="rId3"/>
              </a:rPr>
              <a:t>http://www.ahrq.gov/professionals/clinicians-providers/guidelines-recommendations/tobacco/index.html</a:t>
            </a:r>
            <a:r>
              <a:rPr lang="en-US" sz="1200" dirty="0" smtClean="0"/>
              <a:t>. </a:t>
            </a:r>
          </a:p>
          <a:p>
            <a:pPr marL="171450" indent="-171450">
              <a:buFont typeface="Arial" panose="020B0604020202020204" pitchFamily="34" charset="0"/>
              <a:buChar char="•"/>
            </a:pPr>
            <a:endParaRPr lang="en-US" dirty="0"/>
          </a:p>
        </p:txBody>
      </p:sp>
      <p:sp>
        <p:nvSpPr>
          <p:cNvPr id="4" name="Slide Number Placeholder 3"/>
          <p:cNvSpPr>
            <a:spLocks noGrp="1"/>
          </p:cNvSpPr>
          <p:nvPr>
            <p:ph type="sldNum" sz="quarter" idx="10"/>
          </p:nvPr>
        </p:nvSpPr>
        <p:spPr/>
        <p:txBody>
          <a:bodyPr/>
          <a:lstStyle/>
          <a:p>
            <a:fld id="{05E9B153-67B9-4602-A9FE-81AAF274874B}" type="slidenum">
              <a:rPr lang="en-US" smtClean="0"/>
              <a:t>64</a:t>
            </a:fld>
            <a:endParaRPr lang="en-US"/>
          </a:p>
        </p:txBody>
      </p:sp>
    </p:spTree>
    <p:extLst>
      <p:ext uri="{BB962C8B-B14F-4D97-AF65-F5344CB8AC3E}">
        <p14:creationId xmlns:p14="http://schemas.microsoft.com/office/powerpoint/2010/main" val="2518255841"/>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4188" y="696913"/>
            <a:ext cx="6048375" cy="4535487"/>
          </a:xfrm>
        </p:spPr>
      </p:sp>
      <p:sp>
        <p:nvSpPr>
          <p:cNvPr id="3" name="Notes Placeholder 2"/>
          <p:cNvSpPr>
            <a:spLocks noGrp="1"/>
          </p:cNvSpPr>
          <p:nvPr>
            <p:ph type="body" idx="1"/>
          </p:nvPr>
        </p:nvSpPr>
        <p:spPr/>
        <p:txBody>
          <a:bodyPr/>
          <a:lstStyle/>
          <a:p>
            <a:pPr marL="171450" lvl="0" indent="-171450">
              <a:buFont typeface="Arial" panose="020B0604020202020204" pitchFamily="34" charset="0"/>
              <a:buChar char="•"/>
            </a:pPr>
            <a:r>
              <a:rPr lang="en-US" sz="1200" b="0" kern="1200" dirty="0" smtClean="0">
                <a:solidFill>
                  <a:schemeClr val="tx1"/>
                </a:solidFill>
                <a:effectLst/>
                <a:latin typeface="+mn-lt"/>
                <a:ea typeface="+mn-ea"/>
                <a:cs typeface="+mn-cs"/>
              </a:rPr>
              <a:t>From</a:t>
            </a:r>
            <a:r>
              <a:rPr lang="en-US" sz="1200" b="0" kern="1200" baseline="0" dirty="0" smtClean="0">
                <a:solidFill>
                  <a:schemeClr val="tx1"/>
                </a:solidFill>
                <a:effectLst/>
                <a:latin typeface="+mn-lt"/>
                <a:ea typeface="+mn-ea"/>
                <a:cs typeface="+mn-cs"/>
              </a:rPr>
              <a:t> 2002 to 2012, </a:t>
            </a:r>
            <a:r>
              <a:rPr lang="en-US" sz="1200" b="0" kern="1200" dirty="0" smtClean="0">
                <a:solidFill>
                  <a:schemeClr val="tx1"/>
                </a:solidFill>
                <a:effectLst/>
                <a:latin typeface="+mn-lt"/>
                <a:ea typeface="+mn-ea"/>
                <a:cs typeface="+mn-cs"/>
              </a:rPr>
              <a:t>the overall percentage</a:t>
            </a:r>
            <a:r>
              <a:rPr lang="en-US" sz="1200" b="0" kern="1200" baseline="0" dirty="0" smtClean="0">
                <a:solidFill>
                  <a:schemeClr val="tx1"/>
                </a:solidFill>
                <a:effectLst/>
                <a:latin typeface="+mn-lt"/>
                <a:ea typeface="+mn-ea"/>
                <a:cs typeface="+mn-cs"/>
              </a:rPr>
              <a:t> of adult current smokers with a checkup in the last 12 months who received advice to quit smoking</a:t>
            </a:r>
            <a:r>
              <a:rPr lang="en-US" sz="1200" b="0" kern="1200" dirty="0" smtClean="0">
                <a:solidFill>
                  <a:schemeClr val="tx1"/>
                </a:solidFill>
                <a:effectLst/>
                <a:latin typeface="+mn-lt"/>
                <a:ea typeface="+mn-ea"/>
                <a:cs typeface="+mn-cs"/>
              </a:rPr>
              <a:t>, improved </a:t>
            </a:r>
            <a:r>
              <a:rPr lang="en-US" sz="1200" b="0" kern="1200" baseline="0" dirty="0" smtClean="0">
                <a:solidFill>
                  <a:schemeClr val="tx1"/>
                </a:solidFill>
                <a:effectLst/>
                <a:latin typeface="+mn-lt"/>
                <a:ea typeface="+mn-ea"/>
                <a:cs typeface="+mn-cs"/>
              </a:rPr>
              <a:t>from 63.1% to 66.5%. </a:t>
            </a:r>
          </a:p>
          <a:p>
            <a:pPr marL="171450" lvl="0" indent="-171450">
              <a:buFont typeface="Arial" panose="020B0604020202020204" pitchFamily="34" charset="0"/>
              <a:buChar char="•"/>
            </a:pPr>
            <a:r>
              <a:rPr lang="en-US" sz="1200" kern="1200" dirty="0" smtClean="0">
                <a:solidFill>
                  <a:schemeClr val="tx1"/>
                </a:solidFill>
                <a:effectLst/>
                <a:latin typeface="+mn-lt"/>
                <a:ea typeface="+mn-ea"/>
                <a:cs typeface="+mn-cs"/>
              </a:rPr>
              <a:t>From 2002 to 2012, the percentage of adult current smokers with a checkup who received advice to quit smoking improved for Hispanics </a:t>
            </a:r>
            <a:r>
              <a:rPr kumimoji="0" lang="en-US" sz="1200" b="0" i="0" u="none" strike="noStrike" kern="1200" cap="none" spc="0" normalizeH="0" baseline="0" noProof="0" dirty="0" smtClean="0">
                <a:ln>
                  <a:noFill/>
                </a:ln>
                <a:solidFill>
                  <a:prstClr val="black"/>
                </a:solidFill>
                <a:effectLst/>
                <a:uLnTx/>
                <a:uFillTx/>
                <a:latin typeface="+mn-lt"/>
                <a:ea typeface="+mn-ea"/>
                <a:cs typeface="+mn-cs"/>
              </a:rPr>
              <a:t>(from 52.0% to 59.9%)</a:t>
            </a:r>
            <a:r>
              <a:rPr lang="en-US" sz="1200" kern="1200" dirty="0" smtClean="0">
                <a:solidFill>
                  <a:schemeClr val="tx1"/>
                </a:solidFill>
                <a:effectLst/>
                <a:latin typeface="+mn-lt"/>
                <a:ea typeface="+mn-ea"/>
                <a:cs typeface="+mn-cs"/>
              </a:rPr>
              <a:t> and Whites (from</a:t>
            </a:r>
            <a:r>
              <a:rPr lang="en-US" sz="1200" kern="1200" baseline="0" dirty="0" smtClean="0">
                <a:solidFill>
                  <a:schemeClr val="tx1"/>
                </a:solidFill>
                <a:effectLst/>
                <a:latin typeface="+mn-lt"/>
                <a:ea typeface="+mn-ea"/>
                <a:cs typeface="+mn-cs"/>
              </a:rPr>
              <a:t> 64.8% to 67.9%)</a:t>
            </a:r>
            <a:r>
              <a:rPr lang="en-US" sz="1200" kern="1200" dirty="0" smtClean="0">
                <a:solidFill>
                  <a:schemeClr val="tx1"/>
                </a:solidFill>
                <a:effectLst/>
                <a:latin typeface="+mn-lt"/>
                <a:ea typeface="+mn-ea"/>
                <a:cs typeface="+mn-cs"/>
              </a:rPr>
              <a:t>.</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u="none" kern="1200" dirty="0" smtClean="0">
                <a:solidFill>
                  <a:schemeClr val="tx1"/>
                </a:solidFill>
                <a:effectLst/>
                <a:latin typeface="+mn-lt"/>
                <a:ea typeface="+mn-ea"/>
                <a:cs typeface="+mn-cs"/>
              </a:rPr>
              <a:t>In 4 of the 5 most recent years, Black adult current smokers with a checkup were less likely than White adult current smokers to receive advice to quit smoking.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kern="1200" dirty="0" smtClean="0">
                <a:solidFill>
                  <a:schemeClr val="tx1"/>
                </a:solidFill>
                <a:effectLst/>
                <a:latin typeface="+mn-lt"/>
                <a:ea typeface="+mn-ea"/>
                <a:cs typeface="+mn-cs"/>
              </a:rPr>
              <a:t>In 2012,</a:t>
            </a:r>
            <a:r>
              <a:rPr lang="en-US" sz="1200" kern="1200" baseline="0" dirty="0" smtClean="0">
                <a:solidFill>
                  <a:schemeClr val="tx1"/>
                </a:solidFill>
                <a:effectLst/>
                <a:latin typeface="+mn-lt"/>
                <a:ea typeface="+mn-ea"/>
                <a:cs typeface="+mn-cs"/>
              </a:rPr>
              <a:t> adult current smokers ages 18-64 with a checkup who had only public insurance (75.0%) were more likely to receive advice to quit smoking compared with those with private insurance (63.4%) and those without insurance (49.2%). </a:t>
            </a:r>
            <a:endParaRPr lang="en-US" sz="1200" kern="1200" dirty="0" smtClean="0">
              <a:solidFill>
                <a:schemeClr val="tx1"/>
              </a:solidFill>
              <a:effectLst/>
              <a:latin typeface="+mn-lt"/>
              <a:ea typeface="+mn-ea"/>
              <a:cs typeface="+mn-cs"/>
            </a:endParaRPr>
          </a:p>
          <a:p>
            <a:pPr marL="171450" lvl="0" indent="-171450">
              <a:buFont typeface="Arial" panose="020B0604020202020204" pitchFamily="34" charset="0"/>
              <a:buChar char="•"/>
            </a:pPr>
            <a:r>
              <a:rPr lang="en-US" sz="1200" kern="1200" dirty="0" smtClean="0">
                <a:solidFill>
                  <a:schemeClr val="tx1"/>
                </a:solidFill>
                <a:effectLst/>
                <a:latin typeface="+mn-lt"/>
                <a:ea typeface="+mn-ea"/>
                <a:cs typeface="+mn-cs"/>
              </a:rPr>
              <a:t>In all years, except</a:t>
            </a:r>
            <a:r>
              <a:rPr lang="en-US" sz="1200" kern="1200" baseline="0" dirty="0" smtClean="0">
                <a:solidFill>
                  <a:schemeClr val="tx1"/>
                </a:solidFill>
                <a:effectLst/>
                <a:latin typeface="+mn-lt"/>
                <a:ea typeface="+mn-ea"/>
                <a:cs typeface="+mn-cs"/>
              </a:rPr>
              <a:t> 2011, uninsured </a:t>
            </a:r>
            <a:r>
              <a:rPr lang="en-US" sz="1200" kern="1200" dirty="0" smtClean="0">
                <a:solidFill>
                  <a:schemeClr val="tx1"/>
                </a:solidFill>
                <a:effectLst/>
                <a:latin typeface="+mn-lt"/>
                <a:ea typeface="+mn-ea"/>
                <a:cs typeface="+mn-cs"/>
              </a:rPr>
              <a:t>adult current smokers ages 18-64</a:t>
            </a:r>
            <a:r>
              <a:rPr lang="en-US" sz="1200" kern="1200" baseline="0" dirty="0" smtClean="0">
                <a:solidFill>
                  <a:schemeClr val="tx1"/>
                </a:solidFill>
                <a:effectLst/>
                <a:latin typeface="+mn-lt"/>
                <a:ea typeface="+mn-ea"/>
                <a:cs typeface="+mn-cs"/>
              </a:rPr>
              <a:t> with a checkup </a:t>
            </a:r>
            <a:r>
              <a:rPr lang="en-US" sz="1200" kern="1200" dirty="0" smtClean="0">
                <a:solidFill>
                  <a:schemeClr val="tx1"/>
                </a:solidFill>
                <a:effectLst/>
                <a:latin typeface="+mn-lt"/>
                <a:ea typeface="+mn-ea"/>
                <a:cs typeface="+mn-cs"/>
              </a:rPr>
              <a:t>were less likely to receive advice to quit smoking</a:t>
            </a:r>
            <a:r>
              <a:rPr lang="en-US" sz="120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compared with those with private insurance.</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kern="1200" dirty="0" smtClean="0">
                <a:solidFill>
                  <a:schemeClr val="tx1"/>
                </a:solidFill>
                <a:effectLst/>
                <a:latin typeface="+mn-lt"/>
                <a:ea typeface="+mn-ea"/>
                <a:cs typeface="+mn-cs"/>
              </a:rPr>
              <a:t>From 2002 to 2012,</a:t>
            </a:r>
            <a:r>
              <a:rPr lang="en-US" sz="1200" kern="1200" baseline="0" dirty="0" smtClean="0">
                <a:solidFill>
                  <a:schemeClr val="tx1"/>
                </a:solidFill>
                <a:effectLst/>
                <a:latin typeface="+mn-lt"/>
                <a:ea typeface="+mn-ea"/>
                <a:cs typeface="+mn-cs"/>
              </a:rPr>
              <a:t> adult current smokers with a checkup with 2-3 multiple chronic conditions were more likely to receive advice to quit smoking compared with those with 0-1 multiple chronic conditions</a:t>
            </a:r>
            <a:r>
              <a:rPr lang="en-US" sz="1200" kern="1200" dirty="0" smtClean="0">
                <a:solidFill>
                  <a:schemeClr val="tx1"/>
                </a:solidFill>
                <a:effectLst/>
                <a:latin typeface="+mn-lt"/>
                <a:ea typeface="+mn-ea"/>
                <a:cs typeface="+mn-cs"/>
              </a:rPr>
              <a:t>. In 7 of the most recent 8</a:t>
            </a:r>
            <a:r>
              <a:rPr lang="en-US" sz="120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years, adult</a:t>
            </a:r>
            <a:r>
              <a:rPr lang="en-US" sz="1200" kern="1200" baseline="0" dirty="0" smtClean="0">
                <a:solidFill>
                  <a:schemeClr val="tx1"/>
                </a:solidFill>
                <a:effectLst/>
                <a:latin typeface="+mn-lt"/>
                <a:ea typeface="+mn-ea"/>
                <a:cs typeface="+mn-cs"/>
              </a:rPr>
              <a:t> current smokers with a checkup with 4 or more chronic conditions were more likely to receive advice to quit smoking compared with those with 0-1 chronic conditions (data not shown).</a:t>
            </a:r>
          </a:p>
          <a:p>
            <a:pPr marL="171450" lvl="0" indent="-171450">
              <a:buFont typeface="Arial" panose="020B0604020202020204" pitchFamily="34" charset="0"/>
              <a:buChar char="•"/>
            </a:pPr>
            <a:endParaRPr lang="en-US" sz="1200" kern="1200" dirty="0" smtClean="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05E9B153-67B9-4602-A9FE-81AAF274874B}" type="slidenum">
              <a:rPr lang="en-US" smtClean="0"/>
              <a:t>65</a:t>
            </a:fld>
            <a:endParaRPr lang="en-US"/>
          </a:p>
        </p:txBody>
      </p:sp>
    </p:spTree>
    <p:extLst>
      <p:ext uri="{BB962C8B-B14F-4D97-AF65-F5344CB8AC3E}">
        <p14:creationId xmlns:p14="http://schemas.microsoft.com/office/powerpoint/2010/main" val="2392354859"/>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sz="1200" dirty="0" smtClean="0"/>
              <a:t>About one-third of adults (34.9%) are obese. Obesity-related conditions are among the leading causes of preventable death, such as heart disease, stroke, type 2 diabetes, and some cancers (</a:t>
            </a:r>
            <a:r>
              <a:rPr lang="en-US" sz="1200" dirty="0" smtClean="0">
                <a:hlinkClick r:id="rId3"/>
              </a:rPr>
              <a:t>CDC, 2014</a:t>
            </a:r>
            <a:r>
              <a:rPr lang="en-US" sz="1200" dirty="0" smtClean="0"/>
              <a:t>).</a:t>
            </a:r>
          </a:p>
          <a:p>
            <a:pPr marL="171450" indent="-171450">
              <a:buFont typeface="Arial" panose="020B0604020202020204" pitchFamily="34" charset="0"/>
              <a:buChar char="•"/>
            </a:pPr>
            <a:r>
              <a:rPr lang="en-US" sz="1200" dirty="0" smtClean="0"/>
              <a:t>Physician-based exercise and diet counseling is an important component of effective weight loss interventions. Such interventions have been shown to increase levels of physical activity among sedentary patients, resulting in a sustained favorable body weight and body composition (Lin, et al., 2010).</a:t>
            </a:r>
          </a:p>
          <a:p>
            <a:pPr marL="171450" indent="-171450">
              <a:buFont typeface="Arial" panose="020B0604020202020204" pitchFamily="34" charset="0"/>
              <a:buChar char="•"/>
            </a:pPr>
            <a:r>
              <a:rPr lang="en-US" sz="1200" dirty="0" smtClean="0"/>
              <a:t>Physicians encounter many high-risk individuals, increasing the opportunity to educate patients about their personal risks and to suggest realistic and sustainable lifestyle changes that can lead to a healthier weight and more active life. </a:t>
            </a:r>
          </a:p>
          <a:p>
            <a:pPr marL="171450" indent="-171450">
              <a:buFont typeface="Arial" panose="020B0604020202020204" pitchFamily="34" charset="0"/>
              <a:buChar char="•"/>
            </a:pPr>
            <a:r>
              <a:rPr lang="en-US" sz="1200" dirty="0" smtClean="0"/>
              <a:t>The 2008 Physical Activity Guidelines for Americans recommend that adults engage in at least 2 hours and 30 minutes a week of moderate-intensity physical activity or 1 hour and 15 minutes a week of vigorous-intensity aerobic physical activity, or an equivalent combination of moderate- and vigorous-intensity aerobic activity.</a:t>
            </a:r>
          </a:p>
          <a:p>
            <a:pPr marL="171450" indent="-171450">
              <a:buFont typeface="Arial" panose="020B0604020202020204" pitchFamily="34" charset="0"/>
              <a:buChar char="•"/>
            </a:pPr>
            <a:r>
              <a:rPr lang="en-US" sz="1200" dirty="0" smtClean="0"/>
              <a:t>For more information: </a:t>
            </a:r>
            <a:r>
              <a:rPr lang="en-US" sz="1200" u="sng" dirty="0" smtClean="0">
                <a:hlinkClick r:id="rId4"/>
              </a:rPr>
              <a:t>www.health.gov/paguidelines/guidelines/default.aspx</a:t>
            </a:r>
            <a:r>
              <a:rPr lang="en-US" sz="1200" dirty="0" smtClean="0"/>
              <a:t>. </a:t>
            </a:r>
          </a:p>
          <a:p>
            <a:pPr marL="171450" indent="-171450">
              <a:buFont typeface="Arial" panose="020B0604020202020204" pitchFamily="34" charset="0"/>
              <a:buChar char="•"/>
            </a:pPr>
            <a:endParaRPr lang="en-US" baseline="0" dirty="0" smtClean="0"/>
          </a:p>
        </p:txBody>
      </p:sp>
      <p:sp>
        <p:nvSpPr>
          <p:cNvPr id="4" name="Slide Number Placeholder 3"/>
          <p:cNvSpPr>
            <a:spLocks noGrp="1"/>
          </p:cNvSpPr>
          <p:nvPr>
            <p:ph type="sldNum" sz="quarter" idx="10"/>
          </p:nvPr>
        </p:nvSpPr>
        <p:spPr/>
        <p:txBody>
          <a:bodyPr/>
          <a:lstStyle/>
          <a:p>
            <a:fld id="{05E9B153-67B9-4602-A9FE-81AAF274874B}" type="slidenum">
              <a:rPr lang="en-US" smtClean="0"/>
              <a:t>66</a:t>
            </a:fld>
            <a:endParaRPr lang="en-US" dirty="0"/>
          </a:p>
        </p:txBody>
      </p:sp>
    </p:spTree>
    <p:extLst>
      <p:ext uri="{BB962C8B-B14F-4D97-AF65-F5344CB8AC3E}">
        <p14:creationId xmlns:p14="http://schemas.microsoft.com/office/powerpoint/2010/main" val="2632326608"/>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4188" y="696913"/>
            <a:ext cx="6048375" cy="4535487"/>
          </a:xfrm>
        </p:spPr>
      </p:sp>
      <p:sp>
        <p:nvSpPr>
          <p:cNvPr id="3" name="Notes Placeholder 2"/>
          <p:cNvSpPr>
            <a:spLocks noGrp="1"/>
          </p:cNvSpPr>
          <p:nvPr>
            <p:ph type="body" idx="1"/>
          </p:nvPr>
        </p:nvSpPr>
        <p:spPr/>
        <p:txBody>
          <a:bodyPr/>
          <a:lstStyle/>
          <a:p>
            <a:pPr marL="171450" lvl="0" indent="-171450">
              <a:buFont typeface="Arial" panose="020B0604020202020204" pitchFamily="34" charset="0"/>
              <a:buChar char="•"/>
            </a:pPr>
            <a:r>
              <a:rPr lang="en-US" sz="1200" kern="1200" dirty="0" smtClean="0">
                <a:solidFill>
                  <a:schemeClr val="tx1"/>
                </a:solidFill>
                <a:effectLst/>
                <a:latin typeface="+mn-lt"/>
                <a:ea typeface="+mn-ea"/>
                <a:cs typeface="+mn-cs"/>
              </a:rPr>
              <a:t>In</a:t>
            </a:r>
            <a:r>
              <a:rPr lang="en-US" sz="120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2012, overall,</a:t>
            </a:r>
            <a:r>
              <a:rPr lang="en-US" sz="1200" kern="1200" baseline="0" dirty="0" smtClean="0">
                <a:solidFill>
                  <a:schemeClr val="tx1"/>
                </a:solidFill>
                <a:effectLst/>
                <a:latin typeface="+mn-lt"/>
                <a:ea typeface="+mn-ea"/>
                <a:cs typeface="+mn-cs"/>
              </a:rPr>
              <a:t> 59.3% of </a:t>
            </a:r>
            <a:r>
              <a:rPr lang="en-US" sz="1200" kern="1200" dirty="0" smtClean="0">
                <a:solidFill>
                  <a:schemeClr val="tx1"/>
                </a:solidFill>
                <a:effectLst/>
                <a:latin typeface="+mn-lt"/>
                <a:ea typeface="+mn-ea"/>
                <a:cs typeface="+mn-cs"/>
              </a:rPr>
              <a:t>adults with obesity </a:t>
            </a:r>
            <a:r>
              <a:rPr lang="en-US" sz="1200" kern="1200" baseline="0" dirty="0" smtClean="0">
                <a:solidFill>
                  <a:schemeClr val="tx1"/>
                </a:solidFill>
                <a:effectLst/>
                <a:latin typeface="+mn-lt"/>
                <a:ea typeface="+mn-ea"/>
                <a:cs typeface="+mn-cs"/>
              </a:rPr>
              <a:t>had</a:t>
            </a:r>
            <a:r>
              <a:rPr lang="en-US" sz="1200" kern="1200" dirty="0" smtClean="0">
                <a:solidFill>
                  <a:schemeClr val="tx1"/>
                </a:solidFill>
                <a:effectLst/>
                <a:latin typeface="+mn-lt"/>
                <a:ea typeface="+mn-ea"/>
                <a:cs typeface="+mn-cs"/>
              </a:rPr>
              <a:t> ever received</a:t>
            </a:r>
            <a:r>
              <a:rPr lang="en-US" sz="120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advice from a health provider to exercise more.</a:t>
            </a:r>
          </a:p>
          <a:p>
            <a:pPr marL="171450" lvl="0" indent="-171450">
              <a:buFont typeface="Arial" panose="020B0604020202020204" pitchFamily="34" charset="0"/>
              <a:buChar char="•"/>
            </a:pPr>
            <a:r>
              <a:rPr lang="en-US" sz="1200" kern="1200" dirty="0" smtClean="0">
                <a:solidFill>
                  <a:schemeClr val="tx1"/>
                </a:solidFill>
                <a:effectLst/>
                <a:latin typeface="+mn-lt"/>
                <a:ea typeface="+mn-ea"/>
                <a:cs typeface="+mn-cs"/>
              </a:rPr>
              <a:t>From 2002 to 2012, the percentage of</a:t>
            </a:r>
            <a:r>
              <a:rPr lang="en-US" sz="120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obese adults who ever received advice from a health provider to exercise more improved for Blacks</a:t>
            </a:r>
            <a:r>
              <a:rPr lang="en-US" sz="120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(from 55.8%</a:t>
            </a:r>
            <a:r>
              <a:rPr lang="en-US" sz="1200" kern="1200" baseline="0" dirty="0" smtClean="0">
                <a:solidFill>
                  <a:schemeClr val="tx1"/>
                </a:solidFill>
                <a:effectLst/>
                <a:latin typeface="+mn-lt"/>
                <a:ea typeface="+mn-ea"/>
                <a:cs typeface="+mn-cs"/>
              </a:rPr>
              <a:t> to 62.4%) and Hispanics (</a:t>
            </a:r>
            <a:r>
              <a:rPr lang="en-US" sz="1200" kern="1200" dirty="0" smtClean="0">
                <a:solidFill>
                  <a:schemeClr val="tx1"/>
                </a:solidFill>
                <a:effectLst/>
                <a:latin typeface="+mn-lt"/>
                <a:ea typeface="+mn-ea"/>
                <a:cs typeface="+mn-cs"/>
              </a:rPr>
              <a:t>from 45.9% to 55.9%).</a:t>
            </a:r>
          </a:p>
          <a:p>
            <a:pPr marL="171450" lvl="0" indent="-171450">
              <a:buFont typeface="Arial" panose="020B0604020202020204" pitchFamily="34" charset="0"/>
              <a:buChar char="•"/>
            </a:pPr>
            <a:r>
              <a:rPr lang="en-US" sz="1200" kern="1200" dirty="0" smtClean="0">
                <a:solidFill>
                  <a:schemeClr val="tx1"/>
                </a:solidFill>
                <a:effectLst/>
                <a:latin typeface="+mn-lt"/>
                <a:ea typeface="+mn-ea"/>
                <a:cs typeface="+mn-cs"/>
              </a:rPr>
              <a:t>In 7 of 11 years, Hispanic adults with obesity were less likely to ever receive advice from a health provider to exercise more compared with White adults with obesity. The disparity</a:t>
            </a:r>
            <a:r>
              <a:rPr lang="en-US" sz="1200" kern="1200" baseline="0" dirty="0" smtClean="0">
                <a:solidFill>
                  <a:schemeClr val="tx1"/>
                </a:solidFill>
                <a:effectLst/>
                <a:latin typeface="+mn-lt"/>
                <a:ea typeface="+mn-ea"/>
                <a:cs typeface="+mn-cs"/>
              </a:rPr>
              <a:t> has narrowed between obese Hispanic adults and obese White adults.</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kern="1200" dirty="0" smtClean="0">
                <a:solidFill>
                  <a:schemeClr val="tx1"/>
                </a:solidFill>
                <a:effectLst/>
                <a:latin typeface="+mn-lt"/>
                <a:ea typeface="+mn-ea"/>
                <a:cs typeface="+mn-cs"/>
              </a:rPr>
              <a:t>From</a:t>
            </a:r>
            <a:r>
              <a:rPr lang="en-US" sz="120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2002 to 2012,</a:t>
            </a:r>
            <a:r>
              <a:rPr lang="en-US" sz="1200" kern="1200" baseline="0" dirty="0" smtClean="0">
                <a:solidFill>
                  <a:schemeClr val="tx1"/>
                </a:solidFill>
                <a:effectLst/>
                <a:latin typeface="+mn-lt"/>
                <a:ea typeface="+mn-ea"/>
                <a:cs typeface="+mn-cs"/>
              </a:rPr>
              <a:t> the percentage of adults with obesity who ever received advice to exercise more improved for those ages 18-44 (from 46.5% to 52%).</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kern="1200" dirty="0" smtClean="0">
                <a:solidFill>
                  <a:schemeClr val="tx1"/>
                </a:solidFill>
                <a:effectLst/>
                <a:latin typeface="+mn-lt"/>
                <a:ea typeface="+mn-ea"/>
                <a:cs typeface="+mn-cs"/>
              </a:rPr>
              <a:t>In all years, obese adults ages 18-44 were less likely than those ages 45-64 and 65 and over to ever receive advice to exercise more.</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kern="1200" dirty="0" smtClean="0">
                <a:solidFill>
                  <a:schemeClr val="tx1"/>
                </a:solidFill>
                <a:effectLst/>
                <a:latin typeface="+mn-lt"/>
                <a:ea typeface="+mn-ea"/>
                <a:cs typeface="+mn-cs"/>
              </a:rPr>
              <a:t>In all years, obese</a:t>
            </a:r>
            <a:r>
              <a:rPr lang="en-US" sz="1200" kern="1200" baseline="0" dirty="0" smtClean="0">
                <a:solidFill>
                  <a:schemeClr val="tx1"/>
                </a:solidFill>
                <a:effectLst/>
                <a:latin typeface="+mn-lt"/>
                <a:ea typeface="+mn-ea"/>
                <a:cs typeface="+mn-cs"/>
              </a:rPr>
              <a:t> adults with 2-3 chronic conditions or with 4 or more chronic conditions were more likely to ever receive advice to exercise compared with those with 0-1 chronic conditions (data not shown).</a:t>
            </a:r>
            <a:endParaRPr lang="en-US" sz="1200" kern="1200" dirty="0" smtClean="0">
              <a:solidFill>
                <a:schemeClr val="tx1"/>
              </a:solidFill>
              <a:effectLst/>
              <a:latin typeface="+mn-lt"/>
              <a:ea typeface="+mn-ea"/>
              <a:cs typeface="+mn-cs"/>
            </a:endParaRP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sz="1200" kern="1200" dirty="0" smtClean="0">
              <a:solidFill>
                <a:schemeClr val="tx1"/>
              </a:solidFill>
              <a:effectLst/>
              <a:latin typeface="+mn-lt"/>
              <a:ea typeface="+mn-ea"/>
              <a:cs typeface="+mn-cs"/>
            </a:endParaRP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sz="1200" kern="1200" dirty="0" smtClean="0">
              <a:solidFill>
                <a:schemeClr val="tx1"/>
              </a:solidFill>
              <a:effectLst/>
              <a:latin typeface="+mn-lt"/>
              <a:ea typeface="+mn-ea"/>
              <a:cs typeface="+mn-cs"/>
            </a:endParaRPr>
          </a:p>
          <a:p>
            <a:pPr marL="171450" lvl="0" indent="-171450">
              <a:buFont typeface="Arial" panose="020B0604020202020204" pitchFamily="34" charset="0"/>
              <a:buChar char="•"/>
            </a:pPr>
            <a:endParaRPr lang="en-US" sz="1200" kern="1200" dirty="0" smtClean="0">
              <a:solidFill>
                <a:schemeClr val="tx1"/>
              </a:solidFill>
              <a:effectLst/>
              <a:latin typeface="+mn-lt"/>
              <a:ea typeface="+mn-ea"/>
              <a:cs typeface="+mn-cs"/>
            </a:endParaRPr>
          </a:p>
          <a:p>
            <a:pPr marL="0" lvl="0" indent="0">
              <a:buFont typeface="Arial" panose="020B0604020202020204" pitchFamily="34" charset="0"/>
              <a:buNone/>
            </a:pP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05E9B153-67B9-4602-A9FE-81AAF274874B}" type="slidenum">
              <a:rPr lang="en-US" smtClean="0"/>
              <a:t>67</a:t>
            </a:fld>
            <a:endParaRPr lang="en-US"/>
          </a:p>
        </p:txBody>
      </p:sp>
    </p:spTree>
    <p:extLst>
      <p:ext uri="{BB962C8B-B14F-4D97-AF65-F5344CB8AC3E}">
        <p14:creationId xmlns:p14="http://schemas.microsoft.com/office/powerpoint/2010/main" val="2933916936"/>
      </p:ext>
    </p:extLst>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4188" y="696913"/>
            <a:ext cx="6048375" cy="4535487"/>
          </a:xfrm>
        </p:spPr>
      </p:sp>
      <p:sp>
        <p:nvSpPr>
          <p:cNvPr id="3" name="Notes Placeholder 2"/>
          <p:cNvSpPr>
            <a:spLocks noGrp="1"/>
          </p:cNvSpPr>
          <p:nvPr>
            <p:ph type="body" idx="1"/>
          </p:nvPr>
        </p:nvSpPr>
        <p:spPr/>
        <p:txBody>
          <a:bodyPr/>
          <a:lstStyle/>
          <a:p>
            <a:pPr marL="171450" lvl="0" indent="-171450">
              <a:buFont typeface="Arial" panose="020B0604020202020204" pitchFamily="34" charset="0"/>
              <a:buChar char="•"/>
            </a:pPr>
            <a:r>
              <a:rPr lang="en-US" sz="1200" kern="1200" dirty="0" smtClean="0">
                <a:solidFill>
                  <a:schemeClr val="tx1"/>
                </a:solidFill>
                <a:effectLst/>
                <a:latin typeface="+mn-lt"/>
                <a:ea typeface="+mn-ea"/>
                <a:cs typeface="+mn-cs"/>
              </a:rPr>
              <a:t>In 2012, overall, 60.7% of adults with obesity did not spend half an hour or more in moderate or vigorous physical activity at least five times a week.</a:t>
            </a:r>
          </a:p>
          <a:p>
            <a:pPr marL="171450" lvl="0" indent="-171450">
              <a:buFont typeface="Arial" panose="020B0604020202020204" pitchFamily="34" charset="0"/>
              <a:buChar char="•"/>
            </a:pPr>
            <a:r>
              <a:rPr lang="en-US" sz="1200" kern="1200" dirty="0" smtClean="0">
                <a:solidFill>
                  <a:schemeClr val="tx1"/>
                </a:solidFill>
                <a:effectLst/>
                <a:latin typeface="+mn-lt"/>
                <a:ea typeface="+mn-ea"/>
                <a:cs typeface="+mn-cs"/>
              </a:rPr>
              <a:t>In both</a:t>
            </a:r>
            <a:r>
              <a:rPr lang="en-US" sz="1200" kern="1200" baseline="0" dirty="0" smtClean="0">
                <a:solidFill>
                  <a:schemeClr val="tx1"/>
                </a:solidFill>
                <a:effectLst/>
                <a:latin typeface="+mn-lt"/>
                <a:ea typeface="+mn-ea"/>
                <a:cs typeface="+mn-cs"/>
              </a:rPr>
              <a:t> years</a:t>
            </a:r>
            <a:r>
              <a:rPr lang="en-US" sz="1200" kern="1200" dirty="0" smtClean="0">
                <a:solidFill>
                  <a:schemeClr val="tx1"/>
                </a:solidFill>
                <a:effectLst/>
                <a:latin typeface="+mn-lt"/>
                <a:ea typeface="+mn-ea"/>
                <a:cs typeface="+mn-cs"/>
              </a:rPr>
              <a:t>, there were no statistically significant differences by race/ethnicity, education, or</a:t>
            </a:r>
            <a:r>
              <a:rPr lang="en-US" sz="1200" kern="1200" baseline="0" dirty="0" smtClean="0">
                <a:solidFill>
                  <a:schemeClr val="tx1"/>
                </a:solidFill>
                <a:effectLst/>
                <a:latin typeface="+mn-lt"/>
                <a:ea typeface="+mn-ea"/>
                <a:cs typeface="+mn-cs"/>
              </a:rPr>
              <a:t> residence location</a:t>
            </a:r>
            <a:r>
              <a:rPr lang="en-US" sz="1200" kern="1200" dirty="0" smtClean="0">
                <a:solidFill>
                  <a:schemeClr val="tx1"/>
                </a:solidFill>
                <a:effectLst/>
                <a:latin typeface="+mn-lt"/>
                <a:ea typeface="+mn-ea"/>
                <a:cs typeface="+mn-cs"/>
              </a:rPr>
              <a:t> for adults with obesity who did not spend half an hour or more in moderate or vigorous physical activity at least five times a week.</a:t>
            </a:r>
          </a:p>
          <a:p>
            <a:pPr marL="171450" lvl="0" indent="-171450">
              <a:buFont typeface="Arial" panose="020B0604020202020204" pitchFamily="34" charset="0"/>
              <a:buChar char="•"/>
            </a:pPr>
            <a:r>
              <a:rPr lang="en-US" sz="1200" kern="1200" dirty="0" smtClean="0">
                <a:solidFill>
                  <a:schemeClr val="tx1"/>
                </a:solidFill>
                <a:effectLst/>
                <a:latin typeface="+mn-lt"/>
                <a:ea typeface="+mn-ea"/>
                <a:cs typeface="+mn-cs"/>
              </a:rPr>
              <a:t>In</a:t>
            </a:r>
            <a:r>
              <a:rPr lang="en-US" sz="1200" kern="1200" baseline="0" dirty="0" smtClean="0">
                <a:solidFill>
                  <a:schemeClr val="tx1"/>
                </a:solidFill>
                <a:effectLst/>
                <a:latin typeface="+mn-lt"/>
                <a:ea typeface="+mn-ea"/>
                <a:cs typeface="+mn-cs"/>
              </a:rPr>
              <a:t> 2012, adults with obesity in poor families (66.0%) were more likely not to spend half an hour or more in moderate or vigorous physical activity at least five times a week than those from high-income families (59.7%).</a:t>
            </a:r>
            <a:endParaRPr lang="en-US" sz="1200" kern="1200" dirty="0" smtClean="0">
              <a:solidFill>
                <a:schemeClr val="tx1"/>
              </a:solidFill>
              <a:effectLst/>
              <a:latin typeface="+mn-lt"/>
              <a:ea typeface="+mn-ea"/>
              <a:cs typeface="+mn-cs"/>
            </a:endParaRPr>
          </a:p>
          <a:p>
            <a:pPr marL="171450" lvl="0" indent="-171450">
              <a:buFont typeface="Arial" panose="020B0604020202020204" pitchFamily="34" charset="0"/>
              <a:buChar char="•"/>
            </a:pPr>
            <a:endParaRPr lang="en-US" sz="1200" kern="1200" dirty="0" smtClean="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05E9B153-67B9-4602-A9FE-81AAF274874B}" type="slidenum">
              <a:rPr lang="en-US" smtClean="0"/>
              <a:t>68</a:t>
            </a:fld>
            <a:endParaRPr lang="en-US"/>
          </a:p>
        </p:txBody>
      </p:sp>
    </p:spTree>
    <p:extLst>
      <p:ext uri="{BB962C8B-B14F-4D97-AF65-F5344CB8AC3E}">
        <p14:creationId xmlns:p14="http://schemas.microsoft.com/office/powerpoint/2010/main" val="2049689933"/>
      </p:ext>
    </p:extLst>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4188" y="696913"/>
            <a:ext cx="6048375" cy="4535487"/>
          </a:xfrm>
        </p:spPr>
      </p:sp>
      <p:sp>
        <p:nvSpPr>
          <p:cNvPr id="3" name="Notes Placeholder 2"/>
          <p:cNvSpPr>
            <a:spLocks noGrp="1"/>
          </p:cNvSpPr>
          <p:nvPr>
            <p:ph type="body" idx="1"/>
          </p:nvPr>
        </p:nvSpPr>
        <p:spPr/>
        <p:txBody>
          <a:bodyPr/>
          <a:lstStyle/>
          <a:p>
            <a:pPr marL="171450" lvl="0" indent="-171450">
              <a:buFont typeface="Arial" panose="020B0604020202020204" pitchFamily="34" charset="0"/>
              <a:buChar char="•"/>
            </a:pPr>
            <a:r>
              <a:rPr lang="en-US" sz="1200" kern="1200" dirty="0" smtClean="0">
                <a:solidFill>
                  <a:schemeClr val="tx1"/>
                </a:solidFill>
                <a:effectLst/>
                <a:latin typeface="+mn-lt"/>
                <a:ea typeface="+mn-ea"/>
                <a:cs typeface="+mn-cs"/>
              </a:rPr>
              <a:t>In 2011 and 2012,</a:t>
            </a:r>
            <a:r>
              <a:rPr lang="en-US" sz="120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adults ages 18-64 with obesity with only public insurance were less</a:t>
            </a:r>
            <a:r>
              <a:rPr lang="en-US" sz="120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likely to spend half an hour or more in vigorous physical activity at least five times a week compared with those with private insurance.</a:t>
            </a:r>
          </a:p>
          <a:p>
            <a:pPr marL="171450" lvl="0" indent="-171450">
              <a:buFont typeface="Arial" panose="020B0604020202020204" pitchFamily="34" charset="0"/>
              <a:buChar char="•"/>
            </a:pPr>
            <a:r>
              <a:rPr lang="en-US" sz="1200" kern="1200" dirty="0" smtClean="0">
                <a:solidFill>
                  <a:schemeClr val="tx1"/>
                </a:solidFill>
                <a:effectLst/>
                <a:latin typeface="+mn-lt"/>
                <a:ea typeface="+mn-ea"/>
                <a:cs typeface="+mn-cs"/>
              </a:rPr>
              <a:t>In both</a:t>
            </a:r>
            <a:r>
              <a:rPr lang="en-US" sz="1200" kern="1200" baseline="0" dirty="0" smtClean="0">
                <a:solidFill>
                  <a:schemeClr val="tx1"/>
                </a:solidFill>
                <a:effectLst/>
                <a:latin typeface="+mn-lt"/>
                <a:ea typeface="+mn-ea"/>
                <a:cs typeface="+mn-cs"/>
              </a:rPr>
              <a:t> years</a:t>
            </a:r>
            <a:r>
              <a:rPr lang="en-US" sz="1200" kern="1200" dirty="0" smtClean="0">
                <a:solidFill>
                  <a:schemeClr val="tx1"/>
                </a:solidFill>
                <a:effectLst/>
                <a:latin typeface="+mn-lt"/>
                <a:ea typeface="+mn-ea"/>
                <a:cs typeface="+mn-cs"/>
              </a:rPr>
              <a:t>, female adults with obesity were less</a:t>
            </a:r>
            <a:r>
              <a:rPr lang="en-US" sz="120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likely to spend half an hour or more in</a:t>
            </a:r>
            <a:r>
              <a:rPr lang="en-US" sz="120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moderate or vigorous physical activity at least five times a week compared with male adults with obesity.</a:t>
            </a:r>
          </a:p>
          <a:p>
            <a:pPr marL="171450" lvl="0" indent="-171450">
              <a:buFont typeface="Arial" panose="020B0604020202020204" pitchFamily="34" charset="0"/>
              <a:buChar char="•"/>
            </a:pPr>
            <a:r>
              <a:rPr lang="en-US" sz="1200" kern="1200" dirty="0" smtClean="0">
                <a:solidFill>
                  <a:schemeClr val="tx1"/>
                </a:solidFill>
                <a:effectLst/>
                <a:latin typeface="+mn-lt"/>
                <a:ea typeface="+mn-ea"/>
                <a:cs typeface="+mn-cs"/>
              </a:rPr>
              <a:t>In</a:t>
            </a:r>
            <a:r>
              <a:rPr lang="en-US" sz="1200" kern="1200" baseline="0" dirty="0" smtClean="0">
                <a:solidFill>
                  <a:schemeClr val="tx1"/>
                </a:solidFill>
                <a:effectLst/>
                <a:latin typeface="+mn-lt"/>
                <a:ea typeface="+mn-ea"/>
                <a:cs typeface="+mn-cs"/>
              </a:rPr>
              <a:t> both years</a:t>
            </a:r>
            <a:r>
              <a:rPr lang="en-US" sz="1200" kern="1200" dirty="0" smtClean="0">
                <a:solidFill>
                  <a:schemeClr val="tx1"/>
                </a:solidFill>
                <a:effectLst/>
                <a:latin typeface="+mn-lt"/>
                <a:ea typeface="+mn-ea"/>
                <a:cs typeface="+mn-cs"/>
              </a:rPr>
              <a:t>, adults with obesity age 65 and over were less likely to spend half an hour or more in moderate or vigorous physical activity at least five times a week compared with adults with obesity ages 18-44.</a:t>
            </a:r>
          </a:p>
          <a:p>
            <a:pPr marL="171450" lvl="0" indent="-171450">
              <a:buFont typeface="Arial" panose="020B0604020202020204" pitchFamily="34" charset="0"/>
              <a:buChar char="•"/>
            </a:pPr>
            <a:r>
              <a:rPr lang="en-US" sz="1200" kern="1200" dirty="0" smtClean="0">
                <a:solidFill>
                  <a:schemeClr val="tx1"/>
                </a:solidFill>
                <a:effectLst/>
                <a:latin typeface="+mn-lt"/>
                <a:ea typeface="+mn-ea"/>
                <a:cs typeface="+mn-cs"/>
              </a:rPr>
              <a:t>In both</a:t>
            </a:r>
            <a:r>
              <a:rPr lang="en-US" sz="1200" kern="1200" baseline="0" dirty="0" smtClean="0">
                <a:solidFill>
                  <a:schemeClr val="tx1"/>
                </a:solidFill>
                <a:effectLst/>
                <a:latin typeface="+mn-lt"/>
                <a:ea typeface="+mn-ea"/>
                <a:cs typeface="+mn-cs"/>
              </a:rPr>
              <a:t> years, adults with obesity with 2-3 chronic conditions and with 4 or more chronic conditions were less likely to spend half an hour or more in moderate or vigorous physical activity at least five times a week compared with adults with obesity with 0-1 chronic conditions.</a:t>
            </a:r>
          </a:p>
          <a:p>
            <a:pPr marL="171450" lvl="0" indent="-171450">
              <a:buFont typeface="Arial" panose="020B0604020202020204" pitchFamily="34" charset="0"/>
              <a:buChar char="•"/>
            </a:pPr>
            <a:r>
              <a:rPr lang="en-US" sz="1200" kern="1200" baseline="0" dirty="0" smtClean="0">
                <a:solidFill>
                  <a:schemeClr val="tx1"/>
                </a:solidFill>
                <a:effectLst/>
                <a:latin typeface="+mn-lt"/>
                <a:ea typeface="+mn-ea"/>
                <a:cs typeface="+mn-cs"/>
              </a:rPr>
              <a:t>In both years, adults with obesity who perceived their health status to be fair or poor were less likely to spend half an hour or more in moderate or vigorous physical activity at least five times a week compared with adults who perceived their health status to be excellent, very good, or good.</a:t>
            </a:r>
          </a:p>
          <a:p>
            <a:pPr marL="171450" lvl="0" indent="-171450">
              <a:buFont typeface="Arial" panose="020B0604020202020204" pitchFamily="34" charset="0"/>
              <a:buChar char="•"/>
            </a:pPr>
            <a:r>
              <a:rPr lang="en-US" sz="1200" kern="1200" baseline="0" dirty="0" smtClean="0">
                <a:solidFill>
                  <a:schemeClr val="tx1"/>
                </a:solidFill>
                <a:effectLst/>
                <a:latin typeface="+mn-lt"/>
                <a:ea typeface="+mn-ea"/>
                <a:cs typeface="+mn-cs"/>
              </a:rPr>
              <a:t>In both years, adults with basic or complex activity limitations were less likely to spend half an hour or more in moderate or vigorous physical activity at least five times a week compared with adults with neither limitation.</a:t>
            </a:r>
            <a:endParaRPr lang="en-US" sz="1200" kern="1200" dirty="0" smtClean="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05E9B153-67B9-4602-A9FE-81AAF274874B}" type="slidenum">
              <a:rPr lang="en-US" smtClean="0"/>
              <a:t>69</a:t>
            </a:fld>
            <a:endParaRPr lang="en-US"/>
          </a:p>
        </p:txBody>
      </p:sp>
    </p:spTree>
    <p:extLst>
      <p:ext uri="{BB962C8B-B14F-4D97-AF65-F5344CB8AC3E}">
        <p14:creationId xmlns:p14="http://schemas.microsoft.com/office/powerpoint/2010/main" val="3683484964"/>
      </p:ext>
    </p:extLst>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smtClean="0"/>
              <a:t>For more information: </a:t>
            </a:r>
            <a:r>
              <a:rPr lang="en-US" dirty="0" smtClean="0">
                <a:hlinkClick r:id="rId3"/>
              </a:rPr>
              <a:t>www.health.gov/paguidelines/guidelines/default.aspx</a:t>
            </a:r>
            <a:r>
              <a:rPr lang="en-US" dirty="0" smtClean="0"/>
              <a:t>. </a:t>
            </a:r>
          </a:p>
          <a:p>
            <a:endParaRPr lang="en-US" dirty="0"/>
          </a:p>
        </p:txBody>
      </p:sp>
      <p:sp>
        <p:nvSpPr>
          <p:cNvPr id="4" name="Slide Number Placeholder 3"/>
          <p:cNvSpPr>
            <a:spLocks noGrp="1"/>
          </p:cNvSpPr>
          <p:nvPr>
            <p:ph type="sldNum" sz="quarter" idx="10"/>
          </p:nvPr>
        </p:nvSpPr>
        <p:spPr/>
        <p:txBody>
          <a:bodyPr/>
          <a:lstStyle/>
          <a:p>
            <a:fld id="{05E9B153-67B9-4602-A9FE-81AAF274874B}" type="slidenum">
              <a:rPr lang="en-US" smtClean="0"/>
              <a:t>70</a:t>
            </a:fld>
            <a:endParaRPr lang="en-US"/>
          </a:p>
        </p:txBody>
      </p:sp>
    </p:spTree>
    <p:extLst>
      <p:ext uri="{BB962C8B-B14F-4D97-AF65-F5344CB8AC3E}">
        <p14:creationId xmlns:p14="http://schemas.microsoft.com/office/powerpoint/2010/main" val="307059916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4188" y="696913"/>
            <a:ext cx="6048375" cy="4535487"/>
          </a:xfrm>
        </p:spPr>
      </p:sp>
      <p:sp>
        <p:nvSpPr>
          <p:cNvPr id="3" name="Notes Placeholder 2"/>
          <p:cNvSpPr>
            <a:spLocks noGrp="1"/>
          </p:cNvSpPr>
          <p:nvPr>
            <p:ph type="body" idx="1"/>
          </p:nvPr>
        </p:nvSpPr>
        <p:spPr/>
        <p: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US" dirty="0" smtClean="0"/>
              <a:t>Information on individual measures will be available through </a:t>
            </a:r>
            <a:r>
              <a:rPr lang="en-US" dirty="0" err="1" smtClean="0"/>
              <a:t>chartbooks</a:t>
            </a:r>
            <a:r>
              <a:rPr lang="en-US" dirty="0" smtClean="0"/>
              <a:t> posted on the Web (</a:t>
            </a:r>
            <a:r>
              <a:rPr lang="en-US" u="sng" dirty="0" smtClean="0">
                <a:hlinkClick r:id=""/>
              </a:rPr>
              <a:t>http://www.ahrq.gov/research/findings/</a:t>
            </a:r>
            <a:r>
              <a:rPr lang="en-US" u="sng" dirty="0" smtClean="0">
                <a:hlinkClick r:id="rId3"/>
              </a:rPr>
              <a:t>nhqrdr/</a:t>
            </a:r>
            <a:r>
              <a:rPr lang="en-US" u="sng" dirty="0" smtClean="0">
                <a:hlinkClick r:id="rId4"/>
              </a:rPr>
              <a:t>2014chartbooks/</a:t>
            </a:r>
            <a:r>
              <a:rPr lang="en-US" dirty="0" smtClean="0"/>
              <a:t>).</a:t>
            </a:r>
          </a:p>
          <a:p>
            <a:endParaRPr lang="en-US" dirty="0"/>
          </a:p>
        </p:txBody>
      </p:sp>
      <p:sp>
        <p:nvSpPr>
          <p:cNvPr id="4" name="Slide Number Placeholder 3"/>
          <p:cNvSpPr>
            <a:spLocks noGrp="1"/>
          </p:cNvSpPr>
          <p:nvPr>
            <p:ph type="sldNum" sz="quarter" idx="10"/>
          </p:nvPr>
        </p:nvSpPr>
        <p:spPr/>
        <p:txBody>
          <a:bodyPr/>
          <a:lstStyle/>
          <a:p>
            <a:fld id="{E70E7EC0-D47B-461F-A069-1AF30F543FB1}" type="slidenum">
              <a:rPr lang="en-US" smtClean="0"/>
              <a:t>7</a:t>
            </a:fld>
            <a:endParaRPr lang="en-US"/>
          </a:p>
        </p:txBody>
      </p:sp>
    </p:spTree>
    <p:extLst>
      <p:ext uri="{BB962C8B-B14F-4D97-AF65-F5344CB8AC3E}">
        <p14:creationId xmlns:p14="http://schemas.microsoft.com/office/powerpoint/2010/main" val="1468326088"/>
      </p:ext>
    </p:extLst>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4188" y="696913"/>
            <a:ext cx="6048375" cy="4535487"/>
          </a:xfrm>
        </p:spPr>
      </p:sp>
      <p:sp>
        <p:nvSpPr>
          <p:cNvPr id="3" name="Notes Placeholder 2"/>
          <p:cNvSpPr>
            <a:spLocks noGrp="1"/>
          </p:cNvSpPr>
          <p:nvPr>
            <p:ph type="body" idx="1"/>
          </p:nvPr>
        </p:nvSpPr>
        <p:spPr/>
        <p:txBody>
          <a:bodyPr/>
          <a:lstStyle/>
          <a:p>
            <a:pPr marL="171450" lvl="0" indent="-171450">
              <a:buFont typeface="Arial" panose="020B0604020202020204" pitchFamily="34" charset="0"/>
              <a:buChar char="•"/>
            </a:pPr>
            <a:r>
              <a:rPr lang="en-US" sz="1200" kern="1200" dirty="0" smtClean="0">
                <a:solidFill>
                  <a:schemeClr val="tx1"/>
                </a:solidFill>
                <a:effectLst/>
                <a:latin typeface="+mn-lt"/>
                <a:ea typeface="+mn-ea"/>
                <a:cs typeface="+mn-cs"/>
              </a:rPr>
              <a:t>From</a:t>
            </a:r>
            <a:r>
              <a:rPr lang="en-US" sz="1200" kern="1200" baseline="0" dirty="0" smtClean="0">
                <a:solidFill>
                  <a:schemeClr val="tx1"/>
                </a:solidFill>
                <a:effectLst/>
                <a:latin typeface="+mn-lt"/>
                <a:ea typeface="+mn-ea"/>
                <a:cs typeface="+mn-cs"/>
              </a:rPr>
              <a:t> 2002 to 2012,</a:t>
            </a:r>
            <a:r>
              <a:rPr lang="en-US" sz="1200" kern="1200" dirty="0" smtClean="0">
                <a:solidFill>
                  <a:schemeClr val="tx1"/>
                </a:solidFill>
                <a:effectLst/>
                <a:latin typeface="+mn-lt"/>
                <a:ea typeface="+mn-ea"/>
                <a:cs typeface="+mn-cs"/>
              </a:rPr>
              <a:t> the</a:t>
            </a:r>
            <a:r>
              <a:rPr lang="en-US" sz="1200" kern="1200" baseline="0" dirty="0" smtClean="0">
                <a:solidFill>
                  <a:schemeClr val="tx1"/>
                </a:solidFill>
                <a:effectLst/>
                <a:latin typeface="+mn-lt"/>
                <a:ea typeface="+mn-ea"/>
                <a:cs typeface="+mn-cs"/>
              </a:rPr>
              <a:t> overall percentage of health providers </a:t>
            </a:r>
            <a:r>
              <a:rPr lang="en-US" sz="1200" kern="1200" dirty="0" smtClean="0">
                <a:solidFill>
                  <a:schemeClr val="tx1"/>
                </a:solidFill>
                <a:effectLst/>
                <a:latin typeface="+mn-lt"/>
                <a:ea typeface="+mn-ea"/>
                <a:cs typeface="+mn-cs"/>
              </a:rPr>
              <a:t>who gave</a:t>
            </a:r>
            <a:r>
              <a:rPr lang="en-US" sz="120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advice within the past 2 years about the amount and kind of exercise, sports, or physically active hobbies</a:t>
            </a:r>
            <a:r>
              <a:rPr lang="en-US" sz="120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children should engage in improved</a:t>
            </a:r>
            <a:r>
              <a:rPr lang="en-US" sz="1200" kern="1200" baseline="0" dirty="0" smtClean="0">
                <a:solidFill>
                  <a:schemeClr val="tx1"/>
                </a:solidFill>
                <a:effectLst/>
                <a:latin typeface="+mn-lt"/>
                <a:ea typeface="+mn-ea"/>
                <a:cs typeface="+mn-cs"/>
              </a:rPr>
              <a:t> from 30.0% to 41.8%</a:t>
            </a:r>
            <a:r>
              <a:rPr lang="en-US" sz="1200" kern="1200" dirty="0" smtClean="0">
                <a:solidFill>
                  <a:schemeClr val="tx1"/>
                </a:solidFill>
                <a:effectLst/>
                <a:latin typeface="+mn-lt"/>
                <a:ea typeface="+mn-ea"/>
                <a:cs typeface="+mn-cs"/>
              </a:rPr>
              <a:t>.</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kern="1200" dirty="0" smtClean="0">
                <a:solidFill>
                  <a:schemeClr val="tx1"/>
                </a:solidFill>
                <a:effectLst/>
                <a:latin typeface="+mn-lt"/>
                <a:ea typeface="+mn-ea"/>
                <a:cs typeface="+mn-cs"/>
              </a:rPr>
              <a:t>From 2002 to 2012, the percentage of children whose</a:t>
            </a:r>
            <a:r>
              <a:rPr lang="en-US" sz="1200" kern="1200" baseline="0" dirty="0" smtClean="0">
                <a:solidFill>
                  <a:schemeClr val="tx1"/>
                </a:solidFill>
                <a:effectLst/>
                <a:latin typeface="+mn-lt"/>
                <a:ea typeface="+mn-ea"/>
                <a:cs typeface="+mn-cs"/>
              </a:rPr>
              <a:t> health providers gave </a:t>
            </a:r>
            <a:r>
              <a:rPr lang="en-US" sz="1200" kern="1200" dirty="0" smtClean="0">
                <a:solidFill>
                  <a:schemeClr val="tx1"/>
                </a:solidFill>
                <a:effectLst/>
                <a:latin typeface="+mn-lt"/>
                <a:ea typeface="+mn-ea"/>
                <a:cs typeface="+mn-cs"/>
              </a:rPr>
              <a:t>advice about exercise improved for Whites</a:t>
            </a:r>
            <a:r>
              <a:rPr lang="en-US" sz="120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(from 30.5% to 40.1%), Blacks (from 30.5% to 40.1%), and Hispanics (from 30.4% to 47.5%).</a:t>
            </a:r>
          </a:p>
          <a:p>
            <a:pPr marL="171450" lvl="0" indent="-171450">
              <a:buFont typeface="Arial" panose="020B0604020202020204" pitchFamily="34" charset="0"/>
              <a:buChar char="•"/>
            </a:pPr>
            <a:r>
              <a:rPr lang="en-US" sz="1200" kern="1200" dirty="0" smtClean="0">
                <a:solidFill>
                  <a:schemeClr val="tx1"/>
                </a:solidFill>
                <a:effectLst/>
                <a:latin typeface="+mn-lt"/>
                <a:ea typeface="+mn-ea"/>
                <a:cs typeface="+mn-cs"/>
              </a:rPr>
              <a:t>In 2012, Hispanic</a:t>
            </a:r>
            <a:r>
              <a:rPr lang="en-US" sz="1200" kern="1200" baseline="0" dirty="0" smtClean="0">
                <a:solidFill>
                  <a:schemeClr val="tx1"/>
                </a:solidFill>
                <a:effectLst/>
                <a:latin typeface="+mn-lt"/>
                <a:ea typeface="+mn-ea"/>
                <a:cs typeface="+mn-cs"/>
              </a:rPr>
              <a:t> children (47.5%) were more likely to receive advice from health providers about exercise than White children (40.1%).</a:t>
            </a:r>
          </a:p>
          <a:p>
            <a:pPr marL="171450" lvl="0" indent="-171450">
              <a:buFont typeface="Arial" panose="020B0604020202020204" pitchFamily="34" charset="0"/>
              <a:buChar char="•"/>
            </a:pPr>
            <a:r>
              <a:rPr lang="en-US" sz="1200" kern="1200" dirty="0" smtClean="0">
                <a:solidFill>
                  <a:schemeClr val="tx1"/>
                </a:solidFill>
                <a:effectLst/>
                <a:latin typeface="+mn-lt"/>
                <a:ea typeface="+mn-ea"/>
                <a:cs typeface="+mn-cs"/>
              </a:rPr>
              <a:t>From</a:t>
            </a:r>
            <a:r>
              <a:rPr lang="en-US" sz="1200" kern="1200" baseline="0" dirty="0" smtClean="0">
                <a:solidFill>
                  <a:schemeClr val="tx1"/>
                </a:solidFill>
                <a:effectLst/>
                <a:latin typeface="+mn-lt"/>
                <a:ea typeface="+mn-ea"/>
                <a:cs typeface="+mn-cs"/>
              </a:rPr>
              <a:t> 2002 to 2012, the percentage of children whose health providers gave advice about exercise improved for children in all income groups. The percentage of children whose health providers gave advice about exercise improved for children in poor households (from 27.5% to 40%), low-income households (from 26.7% to 4</a:t>
            </a:r>
            <a:r>
              <a:rPr lang="en-US" sz="1200" b="0" kern="1200" baseline="0" dirty="0" smtClean="0">
                <a:solidFill>
                  <a:schemeClr val="tx1"/>
                </a:solidFill>
                <a:effectLst/>
                <a:latin typeface="+mn-lt"/>
                <a:ea typeface="+mn-ea"/>
                <a:cs typeface="+mn-cs"/>
              </a:rPr>
              <a:t>1.4</a:t>
            </a:r>
            <a:r>
              <a:rPr lang="en-US" sz="1200" kern="1200" baseline="0" dirty="0" smtClean="0">
                <a:solidFill>
                  <a:schemeClr val="tx1"/>
                </a:solidFill>
                <a:effectLst/>
                <a:latin typeface="+mn-lt"/>
                <a:ea typeface="+mn-ea"/>
                <a:cs typeface="+mn-cs"/>
              </a:rPr>
              <a:t>%), middle-income households (from 28.2% to 38.9%), and high-income households (from 36.4% to 46.9%).</a:t>
            </a:r>
          </a:p>
          <a:p>
            <a:pPr marL="171450" lvl="0" indent="-171450">
              <a:buFont typeface="Arial" panose="020B0604020202020204" pitchFamily="34" charset="0"/>
              <a:buChar char="•"/>
            </a:pPr>
            <a:r>
              <a:rPr lang="en-US" sz="1200" kern="1200" dirty="0" smtClean="0">
                <a:solidFill>
                  <a:schemeClr val="tx1"/>
                </a:solidFill>
                <a:effectLst/>
                <a:latin typeface="+mn-lt"/>
                <a:ea typeface="+mn-ea"/>
                <a:cs typeface="+mn-cs"/>
              </a:rPr>
              <a:t>In</a:t>
            </a:r>
            <a:r>
              <a:rPr lang="en-US" sz="1200" kern="1200" baseline="0" dirty="0" smtClean="0">
                <a:solidFill>
                  <a:schemeClr val="tx1"/>
                </a:solidFill>
                <a:effectLst/>
                <a:latin typeface="+mn-lt"/>
                <a:ea typeface="+mn-ea"/>
                <a:cs typeface="+mn-cs"/>
              </a:rPr>
              <a:t> 2012, the percentage of children whose health providers gave advice about exercise was lower for children from poor households (40.0%) and middle-income households (38.9%) than for children from high-income households (46.9%).</a:t>
            </a:r>
            <a:endParaRPr lang="en-US" sz="1200" kern="1200" dirty="0" smtClean="0">
              <a:solidFill>
                <a:schemeClr val="tx1"/>
              </a:solidFill>
              <a:effectLst/>
              <a:latin typeface="+mn-lt"/>
              <a:ea typeface="+mn-ea"/>
              <a:cs typeface="+mn-cs"/>
            </a:endParaRPr>
          </a:p>
          <a:p>
            <a:pPr marL="171450" lvl="0" indent="-171450">
              <a:buFont typeface="Arial" panose="020B0604020202020204" pitchFamily="34" charset="0"/>
              <a:buChar char="•"/>
            </a:pPr>
            <a:r>
              <a:rPr lang="en-US" sz="1200" kern="1200" dirty="0" smtClean="0">
                <a:solidFill>
                  <a:schemeClr val="tx1"/>
                </a:solidFill>
                <a:effectLst/>
                <a:latin typeface="+mn-lt"/>
                <a:ea typeface="+mn-ea"/>
                <a:cs typeface="+mn-cs"/>
              </a:rPr>
              <a:t>In 9</a:t>
            </a:r>
            <a:r>
              <a:rPr lang="en-US" sz="1200" kern="1200" baseline="0" dirty="0" smtClean="0">
                <a:solidFill>
                  <a:schemeClr val="tx1"/>
                </a:solidFill>
                <a:effectLst/>
                <a:latin typeface="+mn-lt"/>
                <a:ea typeface="+mn-ea"/>
                <a:cs typeface="+mn-cs"/>
              </a:rPr>
              <a:t> of 11 years</a:t>
            </a:r>
            <a:r>
              <a:rPr lang="en-US" sz="1200" kern="1200" dirty="0" smtClean="0">
                <a:solidFill>
                  <a:schemeClr val="tx1"/>
                </a:solidFill>
                <a:effectLst/>
                <a:latin typeface="+mn-lt"/>
                <a:ea typeface="+mn-ea"/>
                <a:cs typeface="+mn-cs"/>
              </a:rPr>
              <a:t>, children</a:t>
            </a:r>
            <a:r>
              <a:rPr lang="en-US" sz="120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from low-income households were less likely to receive advice from health providers to exercise than those from high-income households. In 8 of 11 years, children from poor and middle-income households were less likely to receive advice from health providers to exercise compared with those from high-income households. </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05E9B153-67B9-4602-A9FE-81AAF274874B}" type="slidenum">
              <a:rPr lang="en-US" smtClean="0"/>
              <a:t>71</a:t>
            </a:fld>
            <a:endParaRPr lang="en-US"/>
          </a:p>
        </p:txBody>
      </p:sp>
    </p:spTree>
    <p:extLst>
      <p:ext uri="{BB962C8B-B14F-4D97-AF65-F5344CB8AC3E}">
        <p14:creationId xmlns:p14="http://schemas.microsoft.com/office/powerpoint/2010/main" val="282411838"/>
      </p:ext>
    </p:extLst>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smtClean="0"/>
              <a:t>Foods</a:t>
            </a:r>
            <a:r>
              <a:rPr lang="en-US" baseline="0" dirty="0" smtClean="0"/>
              <a:t> from all food groups</a:t>
            </a:r>
            <a:r>
              <a:rPr lang="en-US" dirty="0" smtClean="0"/>
              <a:t> include whole grains and fibers, lean proteins, complex carbohydrates, fruits and vegetables, and low-fat or fat-free milk and dairy products. </a:t>
            </a:r>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dirty="0" smtClean="0"/>
              <a:t>For more information: </a:t>
            </a:r>
            <a:r>
              <a:rPr lang="en-US" sz="1200" u="sng" dirty="0" smtClean="0">
                <a:hlinkClick r:id="rId3"/>
              </a:rPr>
              <a:t>www.dietaryguidelines.gov</a:t>
            </a:r>
            <a:r>
              <a:rPr lang="en-US" sz="1200" u="sng" dirty="0" smtClean="0"/>
              <a:t>.</a:t>
            </a:r>
            <a:endParaRPr lang="en-US" sz="1200" dirty="0" smtClean="0"/>
          </a:p>
          <a:p>
            <a:endParaRPr lang="en-US" dirty="0"/>
          </a:p>
        </p:txBody>
      </p:sp>
      <p:sp>
        <p:nvSpPr>
          <p:cNvPr id="4" name="Slide Number Placeholder 3"/>
          <p:cNvSpPr>
            <a:spLocks noGrp="1"/>
          </p:cNvSpPr>
          <p:nvPr>
            <p:ph type="sldNum" sz="quarter" idx="10"/>
          </p:nvPr>
        </p:nvSpPr>
        <p:spPr/>
        <p:txBody>
          <a:bodyPr/>
          <a:lstStyle/>
          <a:p>
            <a:fld id="{05E9B153-67B9-4602-A9FE-81AAF274874B}" type="slidenum">
              <a:rPr lang="en-US" smtClean="0"/>
              <a:t>72</a:t>
            </a:fld>
            <a:endParaRPr lang="en-US"/>
          </a:p>
        </p:txBody>
      </p:sp>
    </p:spTree>
    <p:extLst>
      <p:ext uri="{BB962C8B-B14F-4D97-AF65-F5344CB8AC3E}">
        <p14:creationId xmlns:p14="http://schemas.microsoft.com/office/powerpoint/2010/main" val="2307736438"/>
      </p:ext>
    </p:extLst>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4188" y="696913"/>
            <a:ext cx="6048375" cy="4535487"/>
          </a:xfrm>
        </p:spPr>
      </p:sp>
      <p:sp>
        <p:nvSpPr>
          <p:cNvPr id="3" name="Notes Placeholder 2"/>
          <p:cNvSpPr>
            <a:spLocks noGrp="1"/>
          </p:cNvSpPr>
          <p:nvPr>
            <p:ph type="body" idx="1"/>
          </p:nvPr>
        </p:nvSpPr>
        <p:spPr/>
        <p:txBody>
          <a:bodyPr/>
          <a:lstStyle/>
          <a:p>
            <a:pPr marL="171450" lvl="0" indent="-171450">
              <a:buFont typeface="Arial" panose="020B0604020202020204" pitchFamily="34" charset="0"/>
              <a:buChar char="•"/>
            </a:pPr>
            <a:r>
              <a:rPr lang="en-US" sz="1200" kern="1200" dirty="0" smtClean="0">
                <a:solidFill>
                  <a:schemeClr val="tx1"/>
                </a:solidFill>
                <a:effectLst/>
                <a:latin typeface="+mn-lt"/>
                <a:ea typeface="+mn-ea"/>
                <a:cs typeface="+mn-cs"/>
              </a:rPr>
              <a:t>In 2012, overall, 50.2% of adults with obesity were reported to have ever received</a:t>
            </a:r>
            <a:r>
              <a:rPr lang="en-US" sz="120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advice from a health provider about eating fewer high-fat or high-cholesterol foods.</a:t>
            </a:r>
          </a:p>
          <a:p>
            <a:pPr marL="171450" lvl="0" indent="-171450">
              <a:buFont typeface="Arial" panose="020B0604020202020204" pitchFamily="34" charset="0"/>
              <a:buChar char="•"/>
            </a:pPr>
            <a:r>
              <a:rPr lang="en-US" sz="1200" kern="1200" dirty="0" smtClean="0">
                <a:solidFill>
                  <a:schemeClr val="tx1"/>
                </a:solidFill>
                <a:effectLst/>
                <a:latin typeface="+mn-lt"/>
                <a:ea typeface="+mn-ea"/>
                <a:cs typeface="+mn-cs"/>
              </a:rPr>
              <a:t>From 2002 to 2012, the percentage of adults with obesity who ever received advice about healthy eating improved</a:t>
            </a:r>
            <a:r>
              <a:rPr lang="en-US" sz="1200" kern="1200" baseline="0" dirty="0" smtClean="0">
                <a:solidFill>
                  <a:schemeClr val="tx1"/>
                </a:solidFill>
                <a:effectLst/>
                <a:latin typeface="+mn-lt"/>
                <a:ea typeface="+mn-ea"/>
                <a:cs typeface="+mn-cs"/>
              </a:rPr>
              <a:t> for Blacks (from 46.7% to 52.3%) and Hispanics (</a:t>
            </a:r>
            <a:r>
              <a:rPr lang="en-US" sz="1200" kern="1200" dirty="0" smtClean="0">
                <a:solidFill>
                  <a:schemeClr val="tx1"/>
                </a:solidFill>
                <a:effectLst/>
                <a:latin typeface="+mn-lt"/>
                <a:ea typeface="+mn-ea"/>
                <a:cs typeface="+mn-cs"/>
              </a:rPr>
              <a:t>from 38.6% to 50.2%).</a:t>
            </a:r>
          </a:p>
          <a:p>
            <a:pPr marL="171450" lvl="0" indent="-171450">
              <a:buFont typeface="Arial" panose="020B0604020202020204" pitchFamily="34" charset="0"/>
              <a:buChar char="•"/>
            </a:pPr>
            <a:r>
              <a:rPr lang="en-US" sz="1200" b="0" kern="1200" dirty="0" smtClean="0">
                <a:solidFill>
                  <a:schemeClr val="tx1"/>
                </a:solidFill>
                <a:effectLst/>
                <a:latin typeface="+mn-lt"/>
                <a:ea typeface="+mn-ea"/>
                <a:cs typeface="+mn-cs"/>
              </a:rPr>
              <a:t>In 4 of 11 years, the percentage of </a:t>
            </a:r>
            <a:r>
              <a:rPr lang="en-US" sz="1200" b="0" kern="1200" baseline="0" dirty="0" smtClean="0">
                <a:solidFill>
                  <a:schemeClr val="tx1"/>
                </a:solidFill>
                <a:effectLst/>
                <a:latin typeface="+mn-lt"/>
                <a:ea typeface="+mn-ea"/>
                <a:cs typeface="+mn-cs"/>
              </a:rPr>
              <a:t>H</a:t>
            </a:r>
            <a:r>
              <a:rPr lang="en-US" sz="1200" b="0" kern="1200" dirty="0" smtClean="0">
                <a:solidFill>
                  <a:schemeClr val="tx1"/>
                </a:solidFill>
                <a:effectLst/>
                <a:latin typeface="+mn-lt"/>
                <a:ea typeface="+mn-ea"/>
                <a:cs typeface="+mn-cs"/>
              </a:rPr>
              <a:t>ispanic adults with obesity who ever received advice about healthy eating was lower compared with White</a:t>
            </a:r>
            <a:r>
              <a:rPr lang="en-US" sz="1200" b="0" kern="1200" baseline="0" dirty="0" smtClean="0">
                <a:solidFill>
                  <a:schemeClr val="tx1"/>
                </a:solidFill>
                <a:effectLst/>
                <a:latin typeface="+mn-lt"/>
                <a:ea typeface="+mn-ea"/>
                <a:cs typeface="+mn-cs"/>
              </a:rPr>
              <a:t> adults</a:t>
            </a:r>
            <a:r>
              <a:rPr lang="en-US" sz="1200" b="0" kern="1200" dirty="0" smtClean="0">
                <a:solidFill>
                  <a:schemeClr val="tx1"/>
                </a:solidFill>
                <a:effectLst/>
                <a:latin typeface="+mn-lt"/>
                <a:ea typeface="+mn-ea"/>
                <a:cs typeface="+mn-cs"/>
              </a:rPr>
              <a:t> with</a:t>
            </a:r>
            <a:r>
              <a:rPr lang="en-US" sz="1200" b="0" kern="1200" baseline="0" dirty="0" smtClean="0">
                <a:solidFill>
                  <a:schemeClr val="tx1"/>
                </a:solidFill>
                <a:effectLst/>
                <a:latin typeface="+mn-lt"/>
                <a:ea typeface="+mn-ea"/>
                <a:cs typeface="+mn-cs"/>
              </a:rPr>
              <a:t> obesity</a:t>
            </a:r>
            <a:r>
              <a:rPr lang="en-US" sz="1200" b="0" kern="120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The disparity between obese</a:t>
            </a:r>
            <a:r>
              <a:rPr lang="en-US" sz="1200" kern="1200" baseline="0" dirty="0" smtClean="0">
                <a:solidFill>
                  <a:schemeClr val="tx1"/>
                </a:solidFill>
                <a:effectLst/>
                <a:latin typeface="+mn-lt"/>
                <a:ea typeface="+mn-ea"/>
                <a:cs typeface="+mn-cs"/>
              </a:rPr>
              <a:t> Hispanic and White adults has narrowed.</a:t>
            </a:r>
            <a:endParaRPr lang="en-US" sz="1200" kern="1200" dirty="0" smtClean="0">
              <a:solidFill>
                <a:schemeClr val="tx1"/>
              </a:solidFill>
              <a:effectLst/>
              <a:latin typeface="+mn-lt"/>
              <a:ea typeface="+mn-ea"/>
              <a:cs typeface="+mn-cs"/>
            </a:endParaRPr>
          </a:p>
          <a:p>
            <a:pPr marL="171450" lvl="0" indent="-171450">
              <a:buFont typeface="Arial" panose="020B0604020202020204" pitchFamily="34" charset="0"/>
              <a:buChar char="•"/>
            </a:pPr>
            <a:r>
              <a:rPr lang="en-US" sz="1200" kern="1200" dirty="0" smtClean="0">
                <a:solidFill>
                  <a:schemeClr val="tx1"/>
                </a:solidFill>
                <a:effectLst/>
                <a:latin typeface="+mn-lt"/>
                <a:ea typeface="+mn-ea"/>
                <a:cs typeface="+mn-cs"/>
              </a:rPr>
              <a:t>In</a:t>
            </a:r>
            <a:r>
              <a:rPr lang="en-US" sz="1200" kern="1200" baseline="0" dirty="0" smtClean="0">
                <a:solidFill>
                  <a:schemeClr val="tx1"/>
                </a:solidFill>
                <a:effectLst/>
                <a:latin typeface="+mn-lt"/>
                <a:ea typeface="+mn-ea"/>
                <a:cs typeface="+mn-cs"/>
              </a:rPr>
              <a:t> all years, adults with obesity with 2-3 chronic conditions and with 4 or more chronic conditions were more likely to receive advice about healthy eating compared with those with 0-1 chronic conditions.</a:t>
            </a:r>
            <a:endParaRPr lang="en-US" sz="1200" kern="1200" dirty="0" smtClean="0">
              <a:solidFill>
                <a:schemeClr val="tx1"/>
              </a:solidFill>
              <a:effectLst/>
              <a:latin typeface="+mn-lt"/>
              <a:ea typeface="+mn-ea"/>
              <a:cs typeface="+mn-cs"/>
            </a:endParaRPr>
          </a:p>
          <a:p>
            <a:pPr marL="171450" lvl="0" indent="-171450">
              <a:buFont typeface="Arial" panose="020B0604020202020204" pitchFamily="34" charset="0"/>
              <a:buChar char="•"/>
            </a:pPr>
            <a:endParaRPr lang="en-US" sz="1200" kern="1200" dirty="0" smtClean="0">
              <a:solidFill>
                <a:schemeClr val="tx1"/>
              </a:solidFill>
              <a:effectLst/>
              <a:latin typeface="+mn-lt"/>
              <a:ea typeface="+mn-ea"/>
              <a:cs typeface="+mn-cs"/>
            </a:endParaRPr>
          </a:p>
          <a:p>
            <a:pPr marL="171450" lvl="0" indent="-171450">
              <a:buFont typeface="Arial" panose="020B0604020202020204" pitchFamily="34" charset="0"/>
              <a:buChar char="•"/>
            </a:pPr>
            <a:endParaRPr lang="en-US" sz="1200" kern="1200" dirty="0" smtClean="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05E9B153-67B9-4602-A9FE-81AAF274874B}" type="slidenum">
              <a:rPr lang="en-US" smtClean="0"/>
              <a:t>73</a:t>
            </a:fld>
            <a:endParaRPr lang="en-US"/>
          </a:p>
        </p:txBody>
      </p:sp>
    </p:spTree>
    <p:extLst>
      <p:ext uri="{BB962C8B-B14F-4D97-AF65-F5344CB8AC3E}">
        <p14:creationId xmlns:p14="http://schemas.microsoft.com/office/powerpoint/2010/main" val="2826437280"/>
      </p:ext>
    </p:extLst>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smtClean="0"/>
              <a:t>Children and adolescents have become overweight from eating more calories than they burn, and their diets have become nutrient deficient. About 30% to 40% of daily calories children and adolescents consume are energy-dense, nutrient-poor foods and drinks (AAP, 2015).</a:t>
            </a:r>
          </a:p>
          <a:p>
            <a:pPr marL="171450" indent="-171450">
              <a:buFont typeface="Arial" panose="020B0604020202020204" pitchFamily="34" charset="0"/>
              <a:buChar char="•"/>
            </a:pPr>
            <a:r>
              <a:rPr lang="en-US" dirty="0" smtClean="0"/>
              <a:t>An estimated 55 million children and teenagers attend the 105,000 schools in the United States and consume 35% to 40% of their daily energy in school, so schools need to provide diverse, nutrient-based foods and drinks (AAP, 2015). </a:t>
            </a:r>
          </a:p>
          <a:p>
            <a:pPr marL="171450" indent="-171450">
              <a:buFont typeface="Arial" panose="020B0604020202020204" pitchFamily="34" charset="0"/>
              <a:buChar char="•"/>
            </a:pPr>
            <a:r>
              <a:rPr lang="en-US" dirty="0" smtClean="0"/>
              <a:t>It is important not only to provide healthy meals at schools, but also</a:t>
            </a:r>
            <a:r>
              <a:rPr lang="en-US" baseline="0" dirty="0" smtClean="0"/>
              <a:t> </a:t>
            </a:r>
            <a:r>
              <a:rPr lang="en-US" dirty="0" smtClean="0"/>
              <a:t>to advise parents and guardians to provide balanced diets at home. Eating patterns that are established early in childhood are often adopted later in life, making early interventions important.</a:t>
            </a:r>
          </a:p>
          <a:p>
            <a:pPr marL="171450" indent="-171450">
              <a:buFont typeface="Arial" panose="020B0604020202020204" pitchFamily="34" charset="0"/>
              <a:buChar char="•"/>
            </a:pPr>
            <a:r>
              <a:rPr lang="en-US" dirty="0" smtClean="0"/>
              <a:t>The Dietary Guidelines for Americans encourage children and adolescents to maintain a calorie-balanced diet to support normal growth and development without gaining excess weight.</a:t>
            </a:r>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dirty="0" smtClean="0"/>
              <a:t>For more information: </a:t>
            </a:r>
            <a:r>
              <a:rPr lang="en-US" sz="1200" u="sng" dirty="0" smtClean="0">
                <a:hlinkClick r:id="rId3"/>
              </a:rPr>
              <a:t>www.dietaryguidelines.gov</a:t>
            </a:r>
            <a:r>
              <a:rPr lang="en-US" sz="1200" u="sng" dirty="0" smtClean="0"/>
              <a:t>.</a:t>
            </a:r>
            <a:endParaRPr lang="en-US" sz="1200" dirty="0" smtClean="0"/>
          </a:p>
          <a:p>
            <a:pPr marL="171450" indent="-171450">
              <a:buFont typeface="Arial" panose="020B0604020202020204" pitchFamily="34" charset="0"/>
              <a:buChar char="•"/>
            </a:pPr>
            <a:endParaRPr lang="en-US" dirty="0"/>
          </a:p>
        </p:txBody>
      </p:sp>
      <p:sp>
        <p:nvSpPr>
          <p:cNvPr id="4" name="Slide Number Placeholder 3"/>
          <p:cNvSpPr>
            <a:spLocks noGrp="1"/>
          </p:cNvSpPr>
          <p:nvPr>
            <p:ph type="sldNum" sz="quarter" idx="10"/>
          </p:nvPr>
        </p:nvSpPr>
        <p:spPr/>
        <p:txBody>
          <a:bodyPr/>
          <a:lstStyle/>
          <a:p>
            <a:fld id="{05E9B153-67B9-4602-A9FE-81AAF274874B}" type="slidenum">
              <a:rPr lang="en-US" smtClean="0"/>
              <a:t>74</a:t>
            </a:fld>
            <a:endParaRPr lang="en-US"/>
          </a:p>
        </p:txBody>
      </p:sp>
    </p:spTree>
    <p:extLst>
      <p:ext uri="{BB962C8B-B14F-4D97-AF65-F5344CB8AC3E}">
        <p14:creationId xmlns:p14="http://schemas.microsoft.com/office/powerpoint/2010/main" val="1480986052"/>
      </p:ext>
    </p:extLst>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4188" y="696913"/>
            <a:ext cx="6048375" cy="4535487"/>
          </a:xfrm>
        </p:spPr>
      </p:sp>
      <p:sp>
        <p:nvSpPr>
          <p:cNvPr id="3" name="Notes Placeholder 2"/>
          <p:cNvSpPr>
            <a:spLocks noGrp="1"/>
          </p:cNvSpPr>
          <p:nvPr>
            <p:ph type="body" idx="1"/>
          </p:nvPr>
        </p:nvSpPr>
        <p:spPr/>
        <p:txBody>
          <a:bodyPr/>
          <a:lstStyle/>
          <a:p>
            <a:pPr marL="171450" lvl="0" indent="-171450">
              <a:buFont typeface="Arial" panose="020B0604020202020204" pitchFamily="34" charset="0"/>
              <a:buChar char="•"/>
            </a:pPr>
            <a:r>
              <a:rPr lang="en-US" sz="1200" kern="1200" dirty="0" smtClean="0">
                <a:solidFill>
                  <a:schemeClr val="tx1"/>
                </a:solidFill>
                <a:effectLst/>
                <a:latin typeface="+mn-lt"/>
                <a:ea typeface="+mn-ea"/>
                <a:cs typeface="+mn-cs"/>
              </a:rPr>
              <a:t>From</a:t>
            </a:r>
            <a:r>
              <a:rPr lang="en-US" sz="1200" kern="1200" baseline="0" dirty="0" smtClean="0">
                <a:solidFill>
                  <a:schemeClr val="tx1"/>
                </a:solidFill>
                <a:effectLst/>
                <a:latin typeface="+mn-lt"/>
                <a:ea typeface="+mn-ea"/>
                <a:cs typeface="+mn-cs"/>
              </a:rPr>
              <a:t> 2002 to </a:t>
            </a:r>
            <a:r>
              <a:rPr lang="en-US" sz="1200" kern="1200" dirty="0" smtClean="0">
                <a:solidFill>
                  <a:schemeClr val="tx1"/>
                </a:solidFill>
                <a:effectLst/>
                <a:latin typeface="+mn-lt"/>
                <a:ea typeface="+mn-ea"/>
                <a:cs typeface="+mn-cs"/>
              </a:rPr>
              <a:t>2012, the overall</a:t>
            </a:r>
            <a:r>
              <a:rPr lang="en-US" sz="1200" kern="1200" baseline="0" dirty="0" smtClean="0">
                <a:solidFill>
                  <a:schemeClr val="tx1"/>
                </a:solidFill>
                <a:effectLst/>
                <a:latin typeface="+mn-lt"/>
                <a:ea typeface="+mn-ea"/>
                <a:cs typeface="+mn-cs"/>
              </a:rPr>
              <a:t> percentage </a:t>
            </a:r>
            <a:r>
              <a:rPr lang="en-US" sz="1200" kern="1200" dirty="0" smtClean="0">
                <a:solidFill>
                  <a:schemeClr val="tx1"/>
                </a:solidFill>
                <a:effectLst/>
                <a:latin typeface="+mn-lt"/>
                <a:ea typeface="+mn-ea"/>
                <a:cs typeface="+mn-cs"/>
              </a:rPr>
              <a:t>of children</a:t>
            </a:r>
            <a:r>
              <a:rPr lang="en-US" sz="1200" kern="1200" baseline="0" dirty="0" smtClean="0">
                <a:solidFill>
                  <a:schemeClr val="tx1"/>
                </a:solidFill>
                <a:effectLst/>
                <a:latin typeface="+mn-lt"/>
                <a:ea typeface="+mn-ea"/>
                <a:cs typeface="+mn-cs"/>
              </a:rPr>
              <a:t> ages 2-17 for whom a health provider gave </a:t>
            </a:r>
            <a:r>
              <a:rPr lang="en-US" sz="1200" kern="1200" dirty="0" smtClean="0">
                <a:solidFill>
                  <a:schemeClr val="tx1"/>
                </a:solidFill>
                <a:effectLst/>
                <a:latin typeface="+mn-lt"/>
                <a:ea typeface="+mn-ea"/>
                <a:cs typeface="+mn-cs"/>
              </a:rPr>
              <a:t>advice within the past 2 years about healthy eating improved</a:t>
            </a:r>
            <a:r>
              <a:rPr lang="en-US" sz="1200" kern="1200" baseline="0" dirty="0" smtClean="0">
                <a:solidFill>
                  <a:schemeClr val="tx1"/>
                </a:solidFill>
                <a:effectLst/>
                <a:latin typeface="+mn-lt"/>
                <a:ea typeface="+mn-ea"/>
                <a:cs typeface="+mn-cs"/>
              </a:rPr>
              <a:t> from 46.9% to </a:t>
            </a:r>
            <a:r>
              <a:rPr lang="en-US" sz="1200" kern="1200" dirty="0" smtClean="0">
                <a:solidFill>
                  <a:schemeClr val="tx1"/>
                </a:solidFill>
                <a:effectLst/>
                <a:latin typeface="+mn-lt"/>
                <a:ea typeface="+mn-ea"/>
                <a:cs typeface="+mn-cs"/>
              </a:rPr>
              <a:t>57.1%.</a:t>
            </a:r>
          </a:p>
          <a:p>
            <a:pPr marL="171450" lvl="0" indent="-171450">
              <a:buFont typeface="Arial" panose="020B0604020202020204" pitchFamily="34" charset="0"/>
              <a:buChar char="•"/>
            </a:pPr>
            <a:r>
              <a:rPr lang="en-US" sz="1200" kern="1200" dirty="0" smtClean="0">
                <a:solidFill>
                  <a:schemeClr val="tx1"/>
                </a:solidFill>
                <a:effectLst/>
                <a:latin typeface="+mn-lt"/>
                <a:ea typeface="+mn-ea"/>
                <a:cs typeface="+mn-cs"/>
              </a:rPr>
              <a:t>From</a:t>
            </a:r>
            <a:r>
              <a:rPr lang="en-US" sz="1200" kern="1200" baseline="0" dirty="0" smtClean="0">
                <a:solidFill>
                  <a:schemeClr val="tx1"/>
                </a:solidFill>
                <a:effectLst/>
                <a:latin typeface="+mn-lt"/>
                <a:ea typeface="+mn-ea"/>
                <a:cs typeface="+mn-cs"/>
              </a:rPr>
              <a:t> 2002 to 2012, the percentage of children for whom a health provider gave advice about healthy eating improved for Blacks (from 49.3% to 56.9%), Hispanics (from 45.5% to 61.1%), and Whites (from 47.2% to 55.6%).</a:t>
            </a:r>
            <a:endParaRPr lang="en-US" sz="1200" kern="1200" dirty="0" smtClean="0">
              <a:solidFill>
                <a:schemeClr val="tx1"/>
              </a:solidFill>
              <a:effectLst/>
              <a:latin typeface="+mn-lt"/>
              <a:ea typeface="+mn-ea"/>
              <a:cs typeface="+mn-cs"/>
            </a:endParaRPr>
          </a:p>
          <a:p>
            <a:pPr marL="171450" lvl="0" indent="-171450">
              <a:buFont typeface="Arial" panose="020B0604020202020204" pitchFamily="34" charset="0"/>
              <a:buChar char="•"/>
            </a:pPr>
            <a:r>
              <a:rPr lang="en-US" sz="1200" kern="1200" baseline="0" dirty="0" smtClean="0">
                <a:solidFill>
                  <a:schemeClr val="tx1"/>
                </a:solidFill>
                <a:effectLst/>
                <a:latin typeface="+mn-lt"/>
                <a:ea typeface="+mn-ea"/>
                <a:cs typeface="+mn-cs"/>
              </a:rPr>
              <a:t>In 2012, Hispanic children were more likely to receive advice about healthy eating compared with White children</a:t>
            </a:r>
            <a:r>
              <a:rPr lang="en-US" sz="1200" kern="1200" dirty="0" smtClean="0">
                <a:solidFill>
                  <a:schemeClr val="tx1"/>
                </a:solidFill>
                <a:effectLst/>
                <a:latin typeface="+mn-lt"/>
                <a:ea typeface="+mn-ea"/>
                <a:cs typeface="+mn-cs"/>
              </a:rPr>
              <a:t>.</a:t>
            </a:r>
          </a:p>
          <a:p>
            <a:pPr marL="171450" lvl="0" indent="-171450">
              <a:buFont typeface="Arial" panose="020B0604020202020204" pitchFamily="34" charset="0"/>
              <a:buChar char="•"/>
            </a:pPr>
            <a:r>
              <a:rPr lang="en-US" sz="1200" kern="1200" dirty="0" smtClean="0">
                <a:solidFill>
                  <a:schemeClr val="tx1"/>
                </a:solidFill>
                <a:effectLst/>
                <a:latin typeface="+mn-lt"/>
                <a:ea typeface="+mn-ea"/>
                <a:cs typeface="+mn-cs"/>
              </a:rPr>
              <a:t>In all years except 2012, there were no statistically significant racial/ethnic differences in the percentage of children given advice about healthy eating</a:t>
            </a:r>
            <a:r>
              <a:rPr lang="en-US" sz="1200" kern="1200" baseline="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pPr marL="171450" lvl="0" indent="-171450">
              <a:buFont typeface="Arial" panose="020B0604020202020204" pitchFamily="34" charset="0"/>
              <a:buChar char="•"/>
            </a:pPr>
            <a:r>
              <a:rPr lang="en-US" sz="1200" kern="1200" dirty="0" smtClean="0">
                <a:solidFill>
                  <a:schemeClr val="tx1"/>
                </a:solidFill>
                <a:effectLst/>
                <a:latin typeface="+mn-lt"/>
                <a:ea typeface="+mn-ea"/>
                <a:cs typeface="+mn-cs"/>
              </a:rPr>
              <a:t>From 2002 to 2012, the percentage of</a:t>
            </a:r>
            <a:r>
              <a:rPr lang="en-US" sz="1200" kern="1200" baseline="0" dirty="0" smtClean="0">
                <a:solidFill>
                  <a:schemeClr val="tx1"/>
                </a:solidFill>
                <a:effectLst/>
                <a:latin typeface="+mn-lt"/>
                <a:ea typeface="+mn-ea"/>
                <a:cs typeface="+mn-cs"/>
              </a:rPr>
              <a:t> children who received advice about healthy eating improved for children in both age groups: ages 2-5 (from 57.0% to 63.8%) and 6-17 (from 43.7% to 54.9%).</a:t>
            </a:r>
            <a:endParaRPr lang="en-US" sz="1200" kern="1200" dirty="0" smtClean="0">
              <a:solidFill>
                <a:schemeClr val="tx1"/>
              </a:solidFill>
              <a:effectLst/>
              <a:latin typeface="+mn-lt"/>
              <a:ea typeface="+mn-ea"/>
              <a:cs typeface="+mn-cs"/>
            </a:endParaRPr>
          </a:p>
          <a:p>
            <a:pPr marL="171450" lvl="0" indent="-171450">
              <a:buFont typeface="Arial" panose="020B0604020202020204" pitchFamily="34" charset="0"/>
              <a:buChar char="•"/>
            </a:pPr>
            <a:r>
              <a:rPr lang="en-US" sz="1200" kern="1200" dirty="0" smtClean="0">
                <a:solidFill>
                  <a:schemeClr val="tx1"/>
                </a:solidFill>
                <a:effectLst/>
                <a:latin typeface="+mn-lt"/>
                <a:ea typeface="+mn-ea"/>
                <a:cs typeface="+mn-cs"/>
              </a:rPr>
              <a:t>In all years,</a:t>
            </a:r>
            <a:r>
              <a:rPr lang="en-US" sz="120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children ages 2-5 were more likely to receive advice about healthy eating compared with those ages 6-17.</a:t>
            </a:r>
          </a:p>
          <a:p>
            <a:pPr marL="171450" lvl="0" indent="-171450">
              <a:buFont typeface="Arial" panose="020B0604020202020204" pitchFamily="34" charset="0"/>
              <a:buChar char="•"/>
            </a:pPr>
            <a:endParaRPr lang="en-US" sz="1200" kern="1200" dirty="0" smtClean="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05E9B153-67B9-4602-A9FE-81AAF274874B}" type="slidenum">
              <a:rPr lang="en-US" smtClean="0"/>
              <a:t>75</a:t>
            </a:fld>
            <a:endParaRPr lang="en-US"/>
          </a:p>
        </p:txBody>
      </p:sp>
    </p:spTree>
    <p:extLst>
      <p:ext uri="{BB962C8B-B14F-4D97-AF65-F5344CB8AC3E}">
        <p14:creationId xmlns:p14="http://schemas.microsoft.com/office/powerpoint/2010/main" val="219559453"/>
      </p:ext>
    </p:extLst>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5E9B153-67B9-4602-A9FE-81AAF274874B}" type="slidenum">
              <a:rPr lang="en-US" smtClean="0"/>
              <a:t>76</a:t>
            </a:fld>
            <a:endParaRPr lang="en-US"/>
          </a:p>
        </p:txBody>
      </p:sp>
    </p:spTree>
    <p:extLst>
      <p:ext uri="{BB962C8B-B14F-4D97-AF65-F5344CB8AC3E}">
        <p14:creationId xmlns:p14="http://schemas.microsoft.com/office/powerpoint/2010/main" val="147691303"/>
      </p:ext>
    </p:extLst>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70E7EC0-D47B-461F-A069-1AF30F543FB1}" type="slidenum">
              <a:rPr lang="en-US" smtClean="0"/>
              <a:t>77</a:t>
            </a:fld>
            <a:endParaRPr lang="en-US"/>
          </a:p>
        </p:txBody>
      </p:sp>
    </p:spTree>
    <p:extLst>
      <p:ext uri="{BB962C8B-B14F-4D97-AF65-F5344CB8AC3E}">
        <p14:creationId xmlns:p14="http://schemas.microsoft.com/office/powerpoint/2010/main" val="1006968070"/>
      </p:ext>
    </p:extLst>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4188" y="696913"/>
            <a:ext cx="6042025" cy="4532312"/>
          </a:xfrm>
        </p:spPr>
      </p:sp>
      <p:sp>
        <p:nvSpPr>
          <p:cNvPr id="3" name="Notes Placeholder 2"/>
          <p:cNvSpPr>
            <a:spLocks noGrp="1"/>
          </p:cNvSpPr>
          <p:nvPr>
            <p:ph type="body" idx="1"/>
          </p:nvPr>
        </p:nvSpPr>
        <p:spPr>
          <a:xfrm>
            <a:off x="701040" y="5257800"/>
            <a:ext cx="5608320" cy="3341370"/>
          </a:xfrm>
        </p:spPr>
        <p:txBody>
          <a:bodyPr/>
          <a:lstStyle/>
          <a:p>
            <a:r>
              <a:rPr lang="en-US" dirty="0" smtClean="0"/>
              <a:t>Clinical preventive services include screening for early detection of cancer and cardiovascular disease.</a:t>
            </a:r>
            <a:endParaRPr lang="en-US" dirty="0"/>
          </a:p>
        </p:txBody>
      </p:sp>
      <p:sp>
        <p:nvSpPr>
          <p:cNvPr id="4" name="Slide Number Placeholder 3"/>
          <p:cNvSpPr>
            <a:spLocks noGrp="1"/>
          </p:cNvSpPr>
          <p:nvPr>
            <p:ph type="sldNum" sz="quarter" idx="10"/>
          </p:nvPr>
        </p:nvSpPr>
        <p:spPr/>
        <p:txBody>
          <a:bodyPr/>
          <a:lstStyle/>
          <a:p>
            <a:fld id="{E70E7EC0-D47B-461F-A069-1AF30F543FB1}" type="slidenum">
              <a:rPr lang="en-US" smtClean="0"/>
              <a:t>78</a:t>
            </a:fld>
            <a:endParaRPr lang="en-US"/>
          </a:p>
        </p:txBody>
      </p:sp>
    </p:spTree>
    <p:extLst>
      <p:ext uri="{BB962C8B-B14F-4D97-AF65-F5344CB8AC3E}">
        <p14:creationId xmlns:p14="http://schemas.microsoft.com/office/powerpoint/2010/main" val="2298931822"/>
      </p:ext>
    </p:extLst>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4188" y="696913"/>
            <a:ext cx="6042025" cy="4532312"/>
          </a:xfrm>
        </p:spPr>
      </p:sp>
      <p:sp>
        <p:nvSpPr>
          <p:cNvPr id="3" name="Notes Placeholder 2"/>
          <p:cNvSpPr>
            <a:spLocks noGrp="1"/>
          </p:cNvSpPr>
          <p:nvPr>
            <p:ph type="body" idx="1"/>
          </p:nvPr>
        </p:nvSpPr>
        <p:spPr>
          <a:xfrm>
            <a:off x="701040" y="5267960"/>
            <a:ext cx="5608320" cy="3331210"/>
          </a:xfrm>
        </p:spPr>
        <p:txBody>
          <a:bodyPr/>
          <a:lstStyle/>
          <a:p>
            <a:pPr marL="171450" lvl="0" indent="-171450">
              <a:buFont typeface="Arial" panose="020B0604020202020204" pitchFamily="34" charset="0"/>
              <a:buChar char="•"/>
            </a:pPr>
            <a:r>
              <a:rPr lang="en-US" b="1" dirty="0"/>
              <a:t>Importance</a:t>
            </a:r>
            <a:r>
              <a:rPr lang="en-US" dirty="0"/>
              <a:t>:  </a:t>
            </a:r>
            <a:r>
              <a:rPr lang="en-US" dirty="0" smtClean="0"/>
              <a:t>Screening with Pap smears can detect high-grade precancerous cervical lesions that can be removed before they become cancerous.</a:t>
            </a:r>
          </a:p>
          <a:p>
            <a:pPr marL="171450" indent="-171450">
              <a:buFont typeface="Arial" panose="020B0604020202020204" pitchFamily="34" charset="0"/>
              <a:buChar char="•"/>
            </a:pPr>
            <a:r>
              <a:rPr lang="en-US" b="1" dirty="0" smtClean="0"/>
              <a:t>Trends: </a:t>
            </a:r>
            <a:r>
              <a:rPr lang="en-US" dirty="0" smtClean="0"/>
              <a:t>From 2000 to 2010, the percentage of women ages 21-65 years who received a Pap smear in the last 3 years decreased overall, among White women, among high school graduates and women with any college.</a:t>
            </a:r>
          </a:p>
          <a:p>
            <a:pPr marL="171450" indent="-171450">
              <a:buFont typeface="Arial" panose="020B0604020202020204" pitchFamily="34" charset="0"/>
              <a:buChar char="•"/>
            </a:pPr>
            <a:r>
              <a:rPr lang="en-US" b="1" dirty="0" smtClean="0"/>
              <a:t>Groups With </a:t>
            </a:r>
            <a:r>
              <a:rPr lang="en-US" b="1" dirty="0"/>
              <a:t>Disparities</a:t>
            </a:r>
            <a:r>
              <a:rPr lang="en-US" dirty="0" smtClean="0"/>
              <a:t>: In all years, the percentage of women who received a Pap smear was lower: </a:t>
            </a:r>
          </a:p>
          <a:p>
            <a:pPr marL="628650" lvl="1" indent="-171450">
              <a:buFont typeface="Arial" panose="020B0604020202020204" pitchFamily="34" charset="0"/>
              <a:buChar char="•"/>
            </a:pPr>
            <a:r>
              <a:rPr lang="en-US" dirty="0"/>
              <a:t>A</a:t>
            </a:r>
            <a:r>
              <a:rPr lang="en-US" dirty="0" smtClean="0"/>
              <a:t>mong Asian women compared with White women. </a:t>
            </a:r>
          </a:p>
          <a:p>
            <a:pPr marL="628650" lvl="1" indent="-171450">
              <a:buFont typeface="Arial" panose="020B0604020202020204" pitchFamily="34" charset="0"/>
              <a:buChar char="•"/>
            </a:pPr>
            <a:r>
              <a:rPr lang="en-US" dirty="0"/>
              <a:t>A</a:t>
            </a:r>
            <a:r>
              <a:rPr lang="en-US" dirty="0" smtClean="0"/>
              <a:t>mong women with less than a high school education and high school graduates compared with women with any college.</a:t>
            </a:r>
            <a:endParaRPr lang="en-US" dirty="0"/>
          </a:p>
          <a:p>
            <a:pPr marL="628650" lvl="1" indent="-171450">
              <a:buFont typeface="Arial" panose="020B0604020202020204" pitchFamily="34" charset="0"/>
              <a:buChar char="•"/>
            </a:pPr>
            <a:endParaRPr lang="en-US" dirty="0"/>
          </a:p>
          <a:p>
            <a:pPr marL="171450" lvl="0" indent="-171450">
              <a:buFont typeface="Arial" panose="020B0604020202020204" pitchFamily="34" charset="0"/>
              <a:buChar char="•"/>
            </a:pPr>
            <a:endParaRPr lang="en-US" dirty="0"/>
          </a:p>
        </p:txBody>
      </p:sp>
      <p:sp>
        <p:nvSpPr>
          <p:cNvPr id="4" name="Slide Number Placeholder 3"/>
          <p:cNvSpPr>
            <a:spLocks noGrp="1"/>
          </p:cNvSpPr>
          <p:nvPr>
            <p:ph type="sldNum" sz="quarter" idx="10"/>
          </p:nvPr>
        </p:nvSpPr>
        <p:spPr/>
        <p:txBody>
          <a:bodyPr/>
          <a:lstStyle/>
          <a:p>
            <a:fld id="{E70E7EC0-D47B-461F-A069-1AF30F543FB1}" type="slidenum">
              <a:rPr lang="en-US" smtClean="0"/>
              <a:t>79</a:t>
            </a:fld>
            <a:endParaRPr lang="en-US"/>
          </a:p>
        </p:txBody>
      </p:sp>
    </p:spTree>
    <p:extLst>
      <p:ext uri="{BB962C8B-B14F-4D97-AF65-F5344CB8AC3E}">
        <p14:creationId xmlns:p14="http://schemas.microsoft.com/office/powerpoint/2010/main" val="2407567484"/>
      </p:ext>
    </p:extLst>
  </p:cSld>
  <p:clrMapOvr>
    <a:masterClrMapping/>
  </p:clrMapOvr>
</p:notes>
</file>

<file path=ppt/notesSlides/notesSlide7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4188" y="696913"/>
            <a:ext cx="6042025" cy="4532312"/>
          </a:xfrm>
        </p:spPr>
      </p:sp>
      <p:sp>
        <p:nvSpPr>
          <p:cNvPr id="3" name="Notes Placeholder 2"/>
          <p:cNvSpPr>
            <a:spLocks noGrp="1"/>
          </p:cNvSpPr>
          <p:nvPr>
            <p:ph type="body" idx="1"/>
          </p:nvPr>
        </p:nvSpPr>
        <p:spPr>
          <a:xfrm>
            <a:off x="457200" y="5334000"/>
            <a:ext cx="6019800" cy="3581400"/>
          </a:xfrm>
        </p:spPr>
        <p:txBody>
          <a:bodyPr/>
          <a:lstStyle/>
          <a:p>
            <a:pPr marL="171450" lvl="0" indent="-171450">
              <a:buFont typeface="Arial" panose="020B0604020202020204" pitchFamily="34" charset="0"/>
              <a:buChar char="•"/>
            </a:pPr>
            <a:r>
              <a:rPr lang="en-US" b="1" dirty="0"/>
              <a:t>Importance</a:t>
            </a:r>
            <a:r>
              <a:rPr lang="en-US" dirty="0"/>
              <a:t>:  </a:t>
            </a:r>
            <a:r>
              <a:rPr lang="en-US" dirty="0" smtClean="0"/>
              <a:t>Since the implementation of widespread screening with Pap smears, rates of invasive cervical cancer have fallen dramatically.  Most cases now occur among women who have not been appropriately screened.</a:t>
            </a:r>
          </a:p>
          <a:p>
            <a:pPr marL="171450" indent="-171450">
              <a:buFont typeface="Arial" panose="020B0604020202020204" pitchFamily="34" charset="0"/>
              <a:buChar char="•"/>
            </a:pPr>
            <a:r>
              <a:rPr lang="en-US" b="1" dirty="0" smtClean="0"/>
              <a:t>Trends: </a:t>
            </a:r>
            <a:r>
              <a:rPr lang="en-US" dirty="0" smtClean="0"/>
              <a:t>From 2004 to 2010, rates of invasive cervical cancer fell overall and among all age groups.  Rates fell among all racial groups except American Indians and Alaska Natives (AI/ANs).  </a:t>
            </a:r>
          </a:p>
          <a:p>
            <a:pPr marL="171450" indent="-171450">
              <a:buFont typeface="Arial" panose="020B0604020202020204" pitchFamily="34" charset="0"/>
              <a:buChar char="•"/>
            </a:pPr>
            <a:r>
              <a:rPr lang="en-US" b="1" dirty="0" smtClean="0"/>
              <a:t>Groups With </a:t>
            </a:r>
            <a:r>
              <a:rPr lang="en-US" b="1" dirty="0"/>
              <a:t>Disparities</a:t>
            </a:r>
            <a:r>
              <a:rPr lang="en-US" dirty="0" smtClean="0"/>
              <a:t>: </a:t>
            </a:r>
          </a:p>
          <a:p>
            <a:pPr marL="628650" lvl="1" indent="-171450">
              <a:buFont typeface="Arial" panose="020B0604020202020204" pitchFamily="34" charset="0"/>
              <a:buChar char="•"/>
            </a:pPr>
            <a:r>
              <a:rPr lang="en-US" dirty="0" smtClean="0"/>
              <a:t>In 2010, rates of invasive cervical cancer were higher: </a:t>
            </a:r>
          </a:p>
          <a:p>
            <a:pPr marL="1085850" lvl="2" indent="-171450">
              <a:buFont typeface="Arial" panose="020B0604020202020204" pitchFamily="34" charset="0"/>
              <a:buChar char="•"/>
            </a:pPr>
            <a:r>
              <a:rPr lang="en-US" dirty="0"/>
              <a:t>A</a:t>
            </a:r>
            <a:r>
              <a:rPr lang="en-US" dirty="0" smtClean="0"/>
              <a:t>mong women ages 50-64 compared with women age 65 and over. </a:t>
            </a:r>
          </a:p>
          <a:p>
            <a:pPr marL="1085850" lvl="2" indent="-171450">
              <a:buFont typeface="Arial" panose="020B0604020202020204" pitchFamily="34" charset="0"/>
              <a:buChar char="•"/>
            </a:pPr>
            <a:r>
              <a:rPr lang="en-US" dirty="0"/>
              <a:t>A</a:t>
            </a:r>
            <a:r>
              <a:rPr lang="en-US" dirty="0" smtClean="0"/>
              <a:t>mong Black women compared with White women.  </a:t>
            </a:r>
          </a:p>
          <a:p>
            <a:pPr marL="628650" lvl="1" indent="-171450">
              <a:buFont typeface="Arial" panose="020B0604020202020204" pitchFamily="34" charset="0"/>
              <a:buChar char="•"/>
            </a:pPr>
            <a:r>
              <a:rPr lang="en-US" dirty="0" smtClean="0"/>
              <a:t>In 2010, rates of invasive cervical cancer were lower among Asian and Pacific Islander (API) women compared with White women.</a:t>
            </a:r>
            <a:endParaRPr lang="en-US" dirty="0"/>
          </a:p>
          <a:p>
            <a:pPr marL="171450" indent="-171450">
              <a:buFont typeface="Arial" panose="020B0604020202020204" pitchFamily="34" charset="0"/>
              <a:buChar char="•"/>
            </a:pPr>
            <a:r>
              <a:rPr lang="en-US" b="1" dirty="0"/>
              <a:t>Achievable Benchmark: </a:t>
            </a:r>
          </a:p>
          <a:p>
            <a:pPr marL="625475" lvl="1" indent="-168275">
              <a:buFont typeface="Arial" panose="020B0604020202020204" pitchFamily="34" charset="0"/>
              <a:buChar char="•"/>
            </a:pPr>
            <a:r>
              <a:rPr lang="en-US" dirty="0"/>
              <a:t>The 2008 top 5 State achievable benchmark was </a:t>
            </a:r>
            <a:r>
              <a:rPr lang="en-US" dirty="0" smtClean="0"/>
              <a:t>7.4 per 100,000 women. </a:t>
            </a:r>
            <a:r>
              <a:rPr lang="en-US" dirty="0"/>
              <a:t>The top 5 States that contributed to the achievable benchmark are </a:t>
            </a:r>
            <a:r>
              <a:rPr lang="en-US" dirty="0" smtClean="0"/>
              <a:t>Connecticut, Kansas, Massachusetts, Utah, and Wisconsin.</a:t>
            </a:r>
          </a:p>
          <a:p>
            <a:pPr marL="625475" lvl="1" indent="-168275">
              <a:buFont typeface="Arial" panose="020B0604020202020204" pitchFamily="34" charset="0"/>
              <a:buChar char="•"/>
            </a:pPr>
            <a:r>
              <a:rPr lang="en-US" dirty="0" smtClean="0"/>
              <a:t>At the current annual rates of decrease, this benchmark would not be attained for over 20 years overall and for most age and racial groups.  API women could achieve the benchmark in 5 years and women age 65 and over could achieve it in 10 years.</a:t>
            </a:r>
          </a:p>
          <a:p>
            <a:pPr marL="171450" indent="-171450">
              <a:buFont typeface="Arial" panose="020B0604020202020204" pitchFamily="34" charset="0"/>
              <a:buChar char="•"/>
            </a:pPr>
            <a:endParaRPr lang="en-US" dirty="0"/>
          </a:p>
          <a:p>
            <a:pPr marL="171450" lvl="0" indent="-171450">
              <a:buFont typeface="Arial" panose="020B0604020202020204" pitchFamily="34" charset="0"/>
              <a:buChar char="•"/>
            </a:pPr>
            <a:endParaRPr lang="en-US" dirty="0"/>
          </a:p>
        </p:txBody>
      </p:sp>
      <p:sp>
        <p:nvSpPr>
          <p:cNvPr id="4" name="Slide Number Placeholder 3"/>
          <p:cNvSpPr>
            <a:spLocks noGrp="1"/>
          </p:cNvSpPr>
          <p:nvPr>
            <p:ph type="sldNum" sz="quarter" idx="10"/>
          </p:nvPr>
        </p:nvSpPr>
        <p:spPr/>
        <p:txBody>
          <a:bodyPr/>
          <a:lstStyle/>
          <a:p>
            <a:fld id="{E70E7EC0-D47B-461F-A069-1AF30F543FB1}" type="slidenum">
              <a:rPr lang="en-US" smtClean="0"/>
              <a:t>80</a:t>
            </a:fld>
            <a:endParaRPr lang="en-US"/>
          </a:p>
        </p:txBody>
      </p:sp>
    </p:spTree>
    <p:extLst>
      <p:ext uri="{BB962C8B-B14F-4D97-AF65-F5344CB8AC3E}">
        <p14:creationId xmlns:p14="http://schemas.microsoft.com/office/powerpoint/2010/main" val="240756748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4188" y="696913"/>
            <a:ext cx="6048375" cy="4535487"/>
          </a:xfrm>
        </p:spPr>
      </p:sp>
      <p:sp>
        <p:nvSpPr>
          <p:cNvPr id="3" name="Notes Placeholder 2"/>
          <p:cNvSpPr>
            <a:spLocks noGrp="1"/>
          </p:cNvSpPr>
          <p:nvPr>
            <p:ph type="body" idx="1"/>
          </p:nvPr>
        </p:nvSpPr>
        <p:spPr>
          <a:xfrm>
            <a:off x="701040" y="5257801"/>
            <a:ext cx="5608320" cy="3341370"/>
          </a:xfrm>
        </p:spPr>
        <p:txBody>
          <a:bodyPr/>
          <a:lstStyle/>
          <a:p>
            <a:r>
              <a:rPr lang="en-US" dirty="0" smtClean="0"/>
              <a:t>Healthy Living is one of the six national priorities identified by the National </a:t>
            </a:r>
            <a:r>
              <a:rPr lang="en-US" dirty="0"/>
              <a:t>Quality Strategy (</a:t>
            </a:r>
            <a:r>
              <a:rPr lang="en-US" dirty="0">
                <a:hlinkClick r:id="rId3"/>
              </a:rPr>
              <a:t>http://</a:t>
            </a:r>
            <a:r>
              <a:rPr lang="en-US" dirty="0" smtClean="0">
                <a:hlinkClick r:id="rId3"/>
              </a:rPr>
              <a:t>www.ahrq.gov/workingforquality/index.html</a:t>
            </a:r>
            <a:r>
              <a:rPr lang="en-US" dirty="0" smtClean="0"/>
              <a:t>). </a:t>
            </a:r>
            <a:endParaRPr lang="en-US" dirty="0"/>
          </a:p>
        </p:txBody>
      </p:sp>
      <p:sp>
        <p:nvSpPr>
          <p:cNvPr id="4" name="Slide Number Placeholder 3"/>
          <p:cNvSpPr>
            <a:spLocks noGrp="1"/>
          </p:cNvSpPr>
          <p:nvPr>
            <p:ph type="sldNum" sz="quarter" idx="10"/>
          </p:nvPr>
        </p:nvSpPr>
        <p:spPr/>
        <p:txBody>
          <a:bodyPr/>
          <a:lstStyle/>
          <a:p>
            <a:fld id="{E70E7EC0-D47B-461F-A069-1AF30F543FB1}" type="slidenum">
              <a:rPr lang="en-US" smtClean="0"/>
              <a:t>8</a:t>
            </a:fld>
            <a:endParaRPr lang="en-US"/>
          </a:p>
        </p:txBody>
      </p:sp>
    </p:spTree>
    <p:extLst>
      <p:ext uri="{BB962C8B-B14F-4D97-AF65-F5344CB8AC3E}">
        <p14:creationId xmlns:p14="http://schemas.microsoft.com/office/powerpoint/2010/main" val="909043344"/>
      </p:ext>
    </p:extLst>
  </p:cSld>
  <p:clrMapOvr>
    <a:masterClrMapping/>
  </p:clrMapOvr>
</p:notes>
</file>

<file path=ppt/notesSlides/notesSlide8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4188" y="696913"/>
            <a:ext cx="6042025" cy="4532312"/>
          </a:xfrm>
        </p:spPr>
      </p:sp>
      <p:sp>
        <p:nvSpPr>
          <p:cNvPr id="3" name="Notes Placeholder 2"/>
          <p:cNvSpPr>
            <a:spLocks noGrp="1"/>
          </p:cNvSpPr>
          <p:nvPr>
            <p:ph type="body" idx="1"/>
          </p:nvPr>
        </p:nvSpPr>
        <p:spPr>
          <a:xfrm>
            <a:off x="701040" y="5267960"/>
            <a:ext cx="5608320" cy="3331210"/>
          </a:xfrm>
        </p:spPr>
        <p:txBody>
          <a:bodyPr/>
          <a:lstStyle/>
          <a:p>
            <a:pPr marL="171450" lvl="0" indent="-171450">
              <a:buFont typeface="Arial" panose="020B0604020202020204" pitchFamily="34" charset="0"/>
              <a:buChar char="•"/>
            </a:pPr>
            <a:r>
              <a:rPr lang="en-US" b="1" dirty="0"/>
              <a:t>Importance</a:t>
            </a:r>
            <a:r>
              <a:rPr lang="en-US" dirty="0"/>
              <a:t>:  </a:t>
            </a:r>
            <a:r>
              <a:rPr lang="en-US" dirty="0" smtClean="0"/>
              <a:t>Early detection and treatment of high blood pressure can prevent heart failure, kidney failure, and stroke.  Because high blood pressure typically causes no symptoms, screening is essential.</a:t>
            </a:r>
          </a:p>
          <a:p>
            <a:pPr marL="171450" indent="-171450">
              <a:buFont typeface="Arial" panose="020B0604020202020204" pitchFamily="34" charset="0"/>
              <a:buChar char="•"/>
            </a:pPr>
            <a:r>
              <a:rPr lang="en-US" b="1" dirty="0" smtClean="0"/>
              <a:t>Trends: </a:t>
            </a:r>
            <a:r>
              <a:rPr lang="en-US" dirty="0" smtClean="0"/>
              <a:t>From 1998 to 2012, the percentage of adults who received a blood pressure measurement in the last 2 years and can state whether their blood pressure was normal or high did not change overall or for any insurance, racial, or ethnic group.</a:t>
            </a:r>
          </a:p>
          <a:p>
            <a:pPr marL="171450" indent="-171450">
              <a:buFont typeface="Arial" panose="020B0604020202020204" pitchFamily="34" charset="0"/>
              <a:buChar char="•"/>
            </a:pPr>
            <a:r>
              <a:rPr lang="en-US" b="1" dirty="0" smtClean="0"/>
              <a:t>Groups With </a:t>
            </a:r>
            <a:r>
              <a:rPr lang="en-US" b="1" dirty="0"/>
              <a:t>Disparities</a:t>
            </a:r>
            <a:r>
              <a:rPr lang="en-US" dirty="0" smtClean="0"/>
              <a:t>: In all years, the percentage of adults who received a blood pressure measurement was lower: </a:t>
            </a:r>
          </a:p>
          <a:p>
            <a:pPr marL="628650" lvl="1" indent="-171450">
              <a:buFont typeface="Arial" panose="020B0604020202020204" pitchFamily="34" charset="0"/>
              <a:buChar char="•"/>
            </a:pPr>
            <a:r>
              <a:rPr lang="en-US" dirty="0"/>
              <a:t>A</a:t>
            </a:r>
            <a:r>
              <a:rPr lang="en-US" dirty="0" smtClean="0"/>
              <a:t>mong people who were uninsured compared with people with private insurance. </a:t>
            </a:r>
          </a:p>
          <a:p>
            <a:pPr marL="628650" lvl="1" indent="-171450">
              <a:buFont typeface="Arial" panose="020B0604020202020204" pitchFamily="34" charset="0"/>
              <a:buChar char="•"/>
            </a:pPr>
            <a:r>
              <a:rPr lang="en-US" dirty="0" smtClean="0"/>
              <a:t>Among Hispanics compared with Whites.</a:t>
            </a:r>
            <a:endParaRPr lang="en-US" dirty="0"/>
          </a:p>
          <a:p>
            <a:pPr marL="171450" indent="-171450">
              <a:buFont typeface="Arial" panose="020B0604020202020204" pitchFamily="34" charset="0"/>
              <a:buChar char="•"/>
            </a:pPr>
            <a:endParaRPr lang="en-US" dirty="0"/>
          </a:p>
          <a:p>
            <a:pPr marL="171450" lvl="0" indent="-171450">
              <a:buFont typeface="Arial" panose="020B0604020202020204" pitchFamily="34" charset="0"/>
              <a:buChar char="•"/>
            </a:pPr>
            <a:endParaRPr lang="en-US" dirty="0"/>
          </a:p>
        </p:txBody>
      </p:sp>
      <p:sp>
        <p:nvSpPr>
          <p:cNvPr id="4" name="Slide Number Placeholder 3"/>
          <p:cNvSpPr>
            <a:spLocks noGrp="1"/>
          </p:cNvSpPr>
          <p:nvPr>
            <p:ph type="sldNum" sz="quarter" idx="10"/>
          </p:nvPr>
        </p:nvSpPr>
        <p:spPr/>
        <p:txBody>
          <a:bodyPr/>
          <a:lstStyle/>
          <a:p>
            <a:fld id="{E70E7EC0-D47B-461F-A069-1AF30F543FB1}" type="slidenum">
              <a:rPr lang="en-US" smtClean="0"/>
              <a:t>81</a:t>
            </a:fld>
            <a:endParaRPr lang="en-US"/>
          </a:p>
        </p:txBody>
      </p:sp>
    </p:spTree>
    <p:extLst>
      <p:ext uri="{BB962C8B-B14F-4D97-AF65-F5344CB8AC3E}">
        <p14:creationId xmlns:p14="http://schemas.microsoft.com/office/powerpoint/2010/main" val="2407567484"/>
      </p:ext>
    </p:extLst>
  </p:cSld>
  <p:clrMapOvr>
    <a:masterClrMapping/>
  </p:clrMapOvr>
</p:notes>
</file>

<file path=ppt/notesSlides/notesSlide8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4188" y="696913"/>
            <a:ext cx="6042025" cy="4532312"/>
          </a:xfrm>
        </p:spPr>
      </p:sp>
      <p:sp>
        <p:nvSpPr>
          <p:cNvPr id="3" name="Notes Placeholder 2"/>
          <p:cNvSpPr>
            <a:spLocks noGrp="1"/>
          </p:cNvSpPr>
          <p:nvPr>
            <p:ph type="body" idx="1"/>
          </p:nvPr>
        </p:nvSpPr>
        <p:spPr>
          <a:xfrm>
            <a:off x="701040" y="5257800"/>
            <a:ext cx="5608320" cy="3341370"/>
          </a:xfrm>
        </p:spPr>
        <p:txBody>
          <a:bodyPr/>
          <a:lstStyle/>
          <a:p>
            <a:pPr marL="171450" indent="-171450">
              <a:buFont typeface="Arial" panose="020B0604020202020204" pitchFamily="34" charset="0"/>
              <a:buChar char="•"/>
            </a:pPr>
            <a:r>
              <a:rPr lang="en-US" dirty="0" smtClean="0"/>
              <a:t>Important adult immunizations include pneumococcal and influenza immunization.</a:t>
            </a:r>
          </a:p>
          <a:p>
            <a:pPr marL="171450" indent="-171450">
              <a:buFont typeface="Arial" panose="020B0604020202020204" pitchFamily="34" charset="0"/>
              <a:buChar char="•"/>
            </a:pPr>
            <a:r>
              <a:rPr lang="en-US" dirty="0" smtClean="0"/>
              <a:t>Childhood and adolescent immunizations are presented in the section of this </a:t>
            </a:r>
            <a:r>
              <a:rPr lang="en-US" dirty="0" err="1" smtClean="0"/>
              <a:t>chartbook</a:t>
            </a:r>
            <a:r>
              <a:rPr lang="en-US" dirty="0" smtClean="0"/>
              <a:t> on Maternal and Child Health Care.</a:t>
            </a:r>
            <a:endParaRPr lang="en-US" dirty="0"/>
          </a:p>
        </p:txBody>
      </p:sp>
      <p:sp>
        <p:nvSpPr>
          <p:cNvPr id="4" name="Slide Number Placeholder 3"/>
          <p:cNvSpPr>
            <a:spLocks noGrp="1"/>
          </p:cNvSpPr>
          <p:nvPr>
            <p:ph type="sldNum" sz="quarter" idx="10"/>
          </p:nvPr>
        </p:nvSpPr>
        <p:spPr/>
        <p:txBody>
          <a:bodyPr/>
          <a:lstStyle/>
          <a:p>
            <a:fld id="{E70E7EC0-D47B-461F-A069-1AF30F543FB1}" type="slidenum">
              <a:rPr lang="en-US" smtClean="0"/>
              <a:t>82</a:t>
            </a:fld>
            <a:endParaRPr lang="en-US"/>
          </a:p>
        </p:txBody>
      </p:sp>
    </p:spTree>
    <p:extLst>
      <p:ext uri="{BB962C8B-B14F-4D97-AF65-F5344CB8AC3E}">
        <p14:creationId xmlns:p14="http://schemas.microsoft.com/office/powerpoint/2010/main" val="2298931822"/>
      </p:ext>
    </p:extLst>
  </p:cSld>
  <p:clrMapOvr>
    <a:masterClrMapping/>
  </p:clrMapOvr>
</p:notes>
</file>

<file path=ppt/notesSlides/notesSlide8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4188" y="696913"/>
            <a:ext cx="6042025" cy="4532312"/>
          </a:xfrm>
        </p:spPr>
      </p:sp>
      <p:sp>
        <p:nvSpPr>
          <p:cNvPr id="3" name="Notes Placeholder 2"/>
          <p:cNvSpPr>
            <a:spLocks noGrp="1"/>
          </p:cNvSpPr>
          <p:nvPr>
            <p:ph type="body" idx="1"/>
          </p:nvPr>
        </p:nvSpPr>
        <p:spPr>
          <a:xfrm>
            <a:off x="457200" y="5267960"/>
            <a:ext cx="6096000" cy="3723640"/>
          </a:xfrm>
        </p:spPr>
        <p:txBody>
          <a:bodyPr/>
          <a:lstStyle/>
          <a:p>
            <a:pPr marL="171450" lvl="0" indent="-171450">
              <a:buFont typeface="Arial" panose="020B0604020202020204" pitchFamily="34" charset="0"/>
              <a:buChar char="•"/>
            </a:pPr>
            <a:r>
              <a:rPr lang="en-US" b="1" dirty="0"/>
              <a:t>Importance:</a:t>
            </a:r>
            <a:r>
              <a:rPr lang="en-US" dirty="0"/>
              <a:t>  Immunization is a cost-effective strategy for reducing illness, death, and disparities associated with </a:t>
            </a:r>
            <a:r>
              <a:rPr lang="en-US" dirty="0" smtClean="0"/>
              <a:t>pneumococcal disease.</a:t>
            </a:r>
          </a:p>
          <a:p>
            <a:pPr marL="171450" indent="-171450">
              <a:buFont typeface="Arial" panose="020B0604020202020204" pitchFamily="34" charset="0"/>
              <a:buChar char="•"/>
            </a:pPr>
            <a:r>
              <a:rPr lang="en-US" b="1" dirty="0" smtClean="0"/>
              <a:t>Trends: </a:t>
            </a:r>
            <a:r>
              <a:rPr lang="en-US" dirty="0" smtClean="0"/>
              <a:t>From 2005 to 2011, the </a:t>
            </a:r>
            <a:r>
              <a:rPr lang="en-US" dirty="0"/>
              <a:t>percentage of adults age 65 </a:t>
            </a:r>
            <a:r>
              <a:rPr lang="en-US" dirty="0" smtClean="0"/>
              <a:t>years and </a:t>
            </a:r>
            <a:r>
              <a:rPr lang="en-US" dirty="0"/>
              <a:t>over who reported ever receiving pneumococcal immunization increased </a:t>
            </a:r>
            <a:r>
              <a:rPr lang="en-US" dirty="0" smtClean="0"/>
              <a:t>overall and for all insurance groups.  Rates also increased among all income groups except poor people.</a:t>
            </a:r>
          </a:p>
          <a:p>
            <a:pPr marL="171450" indent="-171450">
              <a:buFont typeface="Arial" panose="020B0604020202020204" pitchFamily="34" charset="0"/>
              <a:buChar char="•"/>
            </a:pPr>
            <a:r>
              <a:rPr lang="en-US" b="1" dirty="0" smtClean="0"/>
              <a:t>Groups With Disparities:</a:t>
            </a:r>
            <a:r>
              <a:rPr lang="en-US" dirty="0" smtClean="0"/>
              <a:t> In all years, the percentage of adults who ever received pneumococcal immunization was lower: </a:t>
            </a:r>
          </a:p>
          <a:p>
            <a:pPr marL="342900" lvl="1" indent="-168275">
              <a:buFont typeface="Arial" panose="020B0604020202020204" pitchFamily="34" charset="0"/>
              <a:buChar char="•"/>
            </a:pPr>
            <a:r>
              <a:rPr lang="en-US" dirty="0"/>
              <a:t>A</a:t>
            </a:r>
            <a:r>
              <a:rPr lang="en-US" dirty="0" smtClean="0"/>
              <a:t>mong adults with Medicare only compared with adults with Medicare and private insurance.</a:t>
            </a:r>
          </a:p>
          <a:p>
            <a:pPr marL="342900" lvl="1" indent="-168275">
              <a:buFont typeface="Arial" panose="020B0604020202020204" pitchFamily="34" charset="0"/>
              <a:buChar char="•"/>
            </a:pPr>
            <a:r>
              <a:rPr lang="en-US" dirty="0" smtClean="0"/>
              <a:t>Among poor adults compared with high-income adults.</a:t>
            </a:r>
          </a:p>
          <a:p>
            <a:pPr marL="171450" indent="-171450">
              <a:buFont typeface="Arial" panose="020B0604020202020204" pitchFamily="34" charset="0"/>
              <a:buChar char="•"/>
            </a:pPr>
            <a:r>
              <a:rPr lang="en-US" b="1" dirty="0" smtClean="0"/>
              <a:t>Achievable Benchmark: </a:t>
            </a:r>
          </a:p>
          <a:p>
            <a:pPr marL="342900" lvl="1" indent="-168275">
              <a:buFont typeface="Arial" panose="020B0604020202020204" pitchFamily="34" charset="0"/>
              <a:buChar char="•"/>
            </a:pPr>
            <a:r>
              <a:rPr lang="en-US" dirty="0" smtClean="0"/>
              <a:t>The </a:t>
            </a:r>
            <a:r>
              <a:rPr lang="en-US" dirty="0"/>
              <a:t>2008 top 5 State achievable benchmark was 67%. </a:t>
            </a:r>
            <a:r>
              <a:rPr lang="en-US" dirty="0" smtClean="0"/>
              <a:t>The </a:t>
            </a:r>
            <a:r>
              <a:rPr lang="en-US" dirty="0"/>
              <a:t>top 5 States that contributed to the achievable benchmark are Colorado, Delaware, Maine, New Hampshire, and Oklahoma. </a:t>
            </a:r>
            <a:endParaRPr lang="en-US" dirty="0" smtClean="0"/>
          </a:p>
          <a:p>
            <a:pPr marL="342900" lvl="1" indent="-168275">
              <a:buFont typeface="Arial" panose="020B0604020202020204" pitchFamily="34" charset="0"/>
              <a:buChar char="•"/>
            </a:pPr>
            <a:r>
              <a:rPr lang="en-US" dirty="0" smtClean="0"/>
              <a:t>At </a:t>
            </a:r>
            <a:r>
              <a:rPr lang="en-US" dirty="0"/>
              <a:t>the current annual rate of increase, this benchmark could be attained overall in about 4 years</a:t>
            </a:r>
            <a:r>
              <a:rPr lang="en-US" dirty="0" smtClean="0"/>
              <a:t>.  </a:t>
            </a:r>
          </a:p>
          <a:p>
            <a:pPr marL="342900" lvl="1" indent="-168275">
              <a:buFont typeface="Arial" panose="020B0604020202020204" pitchFamily="34" charset="0"/>
              <a:buChar char="•"/>
            </a:pPr>
            <a:r>
              <a:rPr lang="en-US" dirty="0" smtClean="0"/>
              <a:t>Adults with Medicare and private insurance and high-income adults have achieved the benchmark.  </a:t>
            </a:r>
          </a:p>
          <a:p>
            <a:pPr marL="342900" marR="0" lvl="1" indent="-168275"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smtClean="0"/>
              <a:t>Other insurance and income groups could achieve the benchmark within 8 years except for poor adults,</a:t>
            </a:r>
            <a:r>
              <a:rPr lang="en-US" sz="1200" kern="1200" dirty="0" smtClean="0">
                <a:solidFill>
                  <a:schemeClr val="tx1"/>
                </a:solidFill>
                <a:effectLst/>
                <a:latin typeface="+mn-lt"/>
                <a:ea typeface="+mn-ea"/>
                <a:cs typeface="+mn-cs"/>
              </a:rPr>
              <a:t> who show no progress toward the benchmark.</a:t>
            </a:r>
          </a:p>
          <a:p>
            <a:pPr marL="342900" lvl="1" indent="-168275">
              <a:buFont typeface="Arial" panose="020B0604020202020204" pitchFamily="34" charset="0"/>
              <a:buChar char="•"/>
            </a:pPr>
            <a:endParaRPr lang="en-US" dirty="0" smtClean="0">
              <a:solidFill>
                <a:srgbClr val="FF0000"/>
              </a:solidFill>
            </a:endParaRPr>
          </a:p>
          <a:p>
            <a:pPr marL="171450" indent="-171450">
              <a:buFont typeface="Arial" panose="020B0604020202020204" pitchFamily="34" charset="0"/>
              <a:buChar char="•"/>
            </a:pPr>
            <a:endParaRPr lang="en-US" dirty="0"/>
          </a:p>
          <a:p>
            <a:pPr marL="171450" lvl="0" indent="-171450">
              <a:buFont typeface="Arial" panose="020B0604020202020204" pitchFamily="34" charset="0"/>
              <a:buChar char="•"/>
            </a:pPr>
            <a:endParaRPr lang="en-US" dirty="0"/>
          </a:p>
        </p:txBody>
      </p:sp>
      <p:sp>
        <p:nvSpPr>
          <p:cNvPr id="4" name="Slide Number Placeholder 3"/>
          <p:cNvSpPr>
            <a:spLocks noGrp="1"/>
          </p:cNvSpPr>
          <p:nvPr>
            <p:ph type="sldNum" sz="quarter" idx="10"/>
          </p:nvPr>
        </p:nvSpPr>
        <p:spPr/>
        <p:txBody>
          <a:bodyPr/>
          <a:lstStyle/>
          <a:p>
            <a:fld id="{E70E7EC0-D47B-461F-A069-1AF30F543FB1}" type="slidenum">
              <a:rPr lang="en-US" smtClean="0"/>
              <a:t>83</a:t>
            </a:fld>
            <a:endParaRPr lang="en-US"/>
          </a:p>
        </p:txBody>
      </p:sp>
    </p:spTree>
    <p:extLst>
      <p:ext uri="{BB962C8B-B14F-4D97-AF65-F5344CB8AC3E}">
        <p14:creationId xmlns:p14="http://schemas.microsoft.com/office/powerpoint/2010/main" val="2407567484"/>
      </p:ext>
    </p:extLst>
  </p:cSld>
  <p:clrMapOvr>
    <a:masterClrMapping/>
  </p:clrMapOvr>
</p:notes>
</file>

<file path=ppt/notesSlides/notesSlide8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4188" y="696913"/>
            <a:ext cx="6048375" cy="4535487"/>
          </a:xfrm>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b="1" dirty="0" smtClean="0"/>
              <a:t>Importance: </a:t>
            </a:r>
            <a:r>
              <a:rPr lang="en-US" dirty="0" smtClean="0"/>
              <a:t>Hospitals are important sites for ensuring people receive needed immunizations including pneumococcal immunization.</a:t>
            </a:r>
          </a:p>
          <a:p>
            <a:pPr marL="171450" indent="-171450">
              <a:buFont typeface="Arial" panose="020B0604020202020204" pitchFamily="34" charset="0"/>
              <a:buChar char="•"/>
            </a:pPr>
            <a:r>
              <a:rPr lang="en-US" b="1" dirty="0" smtClean="0"/>
              <a:t>Overall Rate: </a:t>
            </a:r>
            <a:r>
              <a:rPr lang="en-US" dirty="0" smtClean="0"/>
              <a:t>in 2012, 89% of hospital patients received pneumococcal immunization.</a:t>
            </a:r>
            <a:endParaRPr lang="en-US" b="1" dirty="0" smtClean="0"/>
          </a:p>
          <a:p>
            <a:pPr marL="171450" indent="-171450">
              <a:buFont typeface="Arial" panose="020B0604020202020204" pitchFamily="34" charset="0"/>
              <a:buChar char="•"/>
            </a:pPr>
            <a:r>
              <a:rPr lang="en-US" b="1" dirty="0" smtClean="0"/>
              <a:t>Groups With </a:t>
            </a:r>
            <a:r>
              <a:rPr lang="en-US" b="1" dirty="0"/>
              <a:t>Disparities</a:t>
            </a:r>
            <a:r>
              <a:rPr lang="en-US" dirty="0"/>
              <a:t>: </a:t>
            </a:r>
            <a:endParaRPr lang="en-US" dirty="0" smtClean="0"/>
          </a:p>
          <a:p>
            <a:pPr marL="628650" lvl="1" indent="-171450">
              <a:buFont typeface="Arial" panose="020B0604020202020204" pitchFamily="34" charset="0"/>
              <a:buChar char="•"/>
            </a:pPr>
            <a:r>
              <a:rPr lang="en-US" dirty="0" smtClean="0"/>
              <a:t>In </a:t>
            </a:r>
            <a:r>
              <a:rPr lang="en-US" dirty="0"/>
              <a:t>2012</a:t>
            </a:r>
            <a:r>
              <a:rPr lang="en-US" dirty="0" smtClean="0"/>
              <a:t>, the percentage of hospital patients who received pneumococcal immunization was higher among people ages 65-74, 75-84, and 85+ compared with people less than 65.</a:t>
            </a:r>
          </a:p>
          <a:p>
            <a:pPr marL="628650" lvl="1" indent="-171450">
              <a:buFont typeface="Arial" panose="020B0604020202020204" pitchFamily="34" charset="0"/>
              <a:buChar char="•"/>
            </a:pPr>
            <a:r>
              <a:rPr lang="en-US" dirty="0"/>
              <a:t>In 2012, the percentage of hospital patients who received pneumococcal immunization was </a:t>
            </a:r>
            <a:r>
              <a:rPr lang="en-US" dirty="0" smtClean="0"/>
              <a:t>lower among Blacks, Asians, AI/ANs, and Hispanics </a:t>
            </a:r>
            <a:r>
              <a:rPr lang="en-US" dirty="0"/>
              <a:t>compared </a:t>
            </a:r>
            <a:r>
              <a:rPr lang="en-US" dirty="0" smtClean="0"/>
              <a:t>with Whites.</a:t>
            </a:r>
          </a:p>
          <a:p>
            <a:pPr marL="171450" indent="-171450">
              <a:buFont typeface="Arial" panose="020B0604020202020204" pitchFamily="34" charset="0"/>
              <a:buChar char="•"/>
            </a:pPr>
            <a:r>
              <a:rPr lang="en-US" b="1" dirty="0"/>
              <a:t>Achievable Benchmark: </a:t>
            </a:r>
            <a:r>
              <a:rPr lang="en-US" dirty="0"/>
              <a:t>The 2012 top 5 State achievable benchmark was 93%. The top 5 States that contributed to the achievable benchmark are </a:t>
            </a:r>
            <a:r>
              <a:rPr lang="en-US" dirty="0" smtClean="0"/>
              <a:t>Ohio, West Virginia, Florida, South Carolina, and Delaware.  All groups were below the benchmark.</a:t>
            </a:r>
            <a:endParaRPr lang="en-US" dirty="0"/>
          </a:p>
          <a:p>
            <a:endParaRPr lang="en-US" dirty="0"/>
          </a:p>
          <a:p>
            <a:endParaRPr lang="en-US" dirty="0"/>
          </a:p>
        </p:txBody>
      </p:sp>
      <p:sp>
        <p:nvSpPr>
          <p:cNvPr id="4" name="Slide Number Placeholder 3"/>
          <p:cNvSpPr>
            <a:spLocks noGrp="1"/>
          </p:cNvSpPr>
          <p:nvPr>
            <p:ph type="sldNum" sz="quarter" idx="10"/>
          </p:nvPr>
        </p:nvSpPr>
        <p:spPr/>
        <p:txBody>
          <a:bodyPr/>
          <a:lstStyle/>
          <a:p>
            <a:fld id="{E70E7EC0-D47B-461F-A069-1AF30F543FB1}" type="slidenum">
              <a:rPr lang="en-US" smtClean="0"/>
              <a:t>84</a:t>
            </a:fld>
            <a:endParaRPr lang="en-US"/>
          </a:p>
        </p:txBody>
      </p:sp>
    </p:spTree>
    <p:extLst>
      <p:ext uri="{BB962C8B-B14F-4D97-AF65-F5344CB8AC3E}">
        <p14:creationId xmlns:p14="http://schemas.microsoft.com/office/powerpoint/2010/main" val="4240035797"/>
      </p:ext>
    </p:extLst>
  </p:cSld>
  <p:clrMapOvr>
    <a:masterClrMapping/>
  </p:clrMapOvr>
</p:notes>
</file>

<file path=ppt/notesSlides/notesSlide8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4188" y="696913"/>
            <a:ext cx="6048375" cy="4535487"/>
          </a:xfrm>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b="1" dirty="0"/>
              <a:t>Importance: </a:t>
            </a:r>
            <a:r>
              <a:rPr lang="en-US" dirty="0"/>
              <a:t>Hospitals are important sites for ensuring people </a:t>
            </a:r>
            <a:r>
              <a:rPr lang="en-US" dirty="0" smtClean="0"/>
              <a:t>receive needed immunizations, including influenza immunization.</a:t>
            </a:r>
            <a:endParaRPr lang="en-US" dirty="0"/>
          </a:p>
          <a:p>
            <a:pPr marL="171450" indent="-171450">
              <a:buFont typeface="Arial" panose="020B0604020202020204" pitchFamily="34" charset="0"/>
              <a:buChar char="•"/>
            </a:pPr>
            <a:r>
              <a:rPr lang="en-US" b="1" dirty="0"/>
              <a:t>Overall </a:t>
            </a:r>
            <a:r>
              <a:rPr lang="en-US" b="1" dirty="0" smtClean="0"/>
              <a:t>Rate</a:t>
            </a:r>
            <a:r>
              <a:rPr lang="en-US" b="1" dirty="0"/>
              <a:t>: </a:t>
            </a:r>
            <a:r>
              <a:rPr lang="en-US" dirty="0"/>
              <a:t>in 2012, </a:t>
            </a:r>
            <a:r>
              <a:rPr lang="en-US" dirty="0" smtClean="0"/>
              <a:t>87.2% </a:t>
            </a:r>
            <a:r>
              <a:rPr lang="en-US" dirty="0"/>
              <a:t>of hospital patients received </a:t>
            </a:r>
            <a:r>
              <a:rPr lang="en-US" dirty="0" smtClean="0"/>
              <a:t>influenza </a:t>
            </a:r>
            <a:r>
              <a:rPr lang="en-US" dirty="0"/>
              <a:t>immunization. </a:t>
            </a:r>
            <a:endParaRPr lang="en-US" dirty="0" smtClean="0"/>
          </a:p>
          <a:p>
            <a:pPr marL="171450" indent="-171450">
              <a:buFont typeface="Arial" panose="020B0604020202020204" pitchFamily="34" charset="0"/>
              <a:buChar char="•"/>
            </a:pPr>
            <a:r>
              <a:rPr lang="en-US" b="1" dirty="0" smtClean="0"/>
              <a:t>Groups With </a:t>
            </a:r>
            <a:r>
              <a:rPr lang="en-US" b="1" dirty="0"/>
              <a:t>Disparities:</a:t>
            </a:r>
            <a:r>
              <a:rPr lang="en-US" dirty="0"/>
              <a:t> </a:t>
            </a:r>
            <a:endParaRPr lang="en-US" dirty="0" smtClean="0"/>
          </a:p>
          <a:p>
            <a:pPr marL="628650" lvl="1" indent="-171450">
              <a:buFont typeface="Arial" panose="020B0604020202020204" pitchFamily="34" charset="0"/>
              <a:buChar char="•"/>
            </a:pPr>
            <a:r>
              <a:rPr lang="en-US" dirty="0" smtClean="0"/>
              <a:t>In </a:t>
            </a:r>
            <a:r>
              <a:rPr lang="en-US" dirty="0"/>
              <a:t>2012</a:t>
            </a:r>
            <a:r>
              <a:rPr lang="en-US" dirty="0" smtClean="0"/>
              <a:t>, the percentage of hospital patients who received influenza immunization was higher among people ages 65-74, 75-84, and 85 and over compared with people less than 65.</a:t>
            </a:r>
          </a:p>
          <a:p>
            <a:pPr marL="628650" lvl="1" indent="-171450">
              <a:buFont typeface="Arial" panose="020B0604020202020204" pitchFamily="34" charset="0"/>
              <a:buChar char="•"/>
            </a:pPr>
            <a:r>
              <a:rPr lang="en-US" dirty="0"/>
              <a:t>In 2012, the percentage of hospital patients who received </a:t>
            </a:r>
            <a:r>
              <a:rPr lang="en-US" dirty="0" smtClean="0"/>
              <a:t>influenza </a:t>
            </a:r>
            <a:r>
              <a:rPr lang="en-US" dirty="0"/>
              <a:t>immunization was </a:t>
            </a:r>
            <a:r>
              <a:rPr lang="en-US" dirty="0" smtClean="0"/>
              <a:t>lower: </a:t>
            </a:r>
          </a:p>
          <a:p>
            <a:pPr marL="1085850" lvl="2" indent="-171450">
              <a:buFont typeface="Arial" panose="020B0604020202020204" pitchFamily="34" charset="0"/>
              <a:buChar char="•"/>
            </a:pPr>
            <a:r>
              <a:rPr lang="en-US" dirty="0" smtClean="0"/>
              <a:t>Among females compared with males.</a:t>
            </a:r>
          </a:p>
          <a:p>
            <a:pPr marL="1085850" lvl="2" indent="-171450">
              <a:buFont typeface="Arial" panose="020B0604020202020204" pitchFamily="34" charset="0"/>
              <a:buChar char="•"/>
            </a:pPr>
            <a:r>
              <a:rPr lang="en-US" dirty="0" smtClean="0"/>
              <a:t>Among Blacks, Asians,</a:t>
            </a:r>
            <a:r>
              <a:rPr lang="en-US" baseline="0" dirty="0" smtClean="0"/>
              <a:t> AI/ANs, and </a:t>
            </a:r>
            <a:r>
              <a:rPr lang="en-US" dirty="0" smtClean="0"/>
              <a:t>Hispanics compared with Whites</a:t>
            </a:r>
            <a:r>
              <a:rPr lang="en-US" dirty="0"/>
              <a:t>.</a:t>
            </a:r>
            <a:endParaRPr lang="en-US" dirty="0" smtClean="0"/>
          </a:p>
          <a:p>
            <a:pPr marL="171450" indent="-171450">
              <a:buFont typeface="Arial" panose="020B0604020202020204" pitchFamily="34" charset="0"/>
              <a:buChar char="•"/>
            </a:pPr>
            <a:r>
              <a:rPr lang="en-US" b="1" dirty="0"/>
              <a:t>Achievable Benchmark: </a:t>
            </a:r>
            <a:endParaRPr lang="en-US" b="1" dirty="0" smtClean="0"/>
          </a:p>
          <a:p>
            <a:pPr marL="628650" lvl="1" indent="-171450">
              <a:buFont typeface="Arial" panose="020B0604020202020204" pitchFamily="34" charset="0"/>
              <a:buChar char="•"/>
            </a:pPr>
            <a:r>
              <a:rPr lang="en-US" dirty="0" smtClean="0"/>
              <a:t>The 2012 </a:t>
            </a:r>
            <a:r>
              <a:rPr lang="en-US" dirty="0"/>
              <a:t>top 5 State achievable benchmark was </a:t>
            </a:r>
            <a:r>
              <a:rPr lang="en-US" dirty="0" smtClean="0"/>
              <a:t>93%. The </a:t>
            </a:r>
            <a:r>
              <a:rPr lang="en-US" dirty="0"/>
              <a:t>top 5 States that contributed to the achievable benchmark are </a:t>
            </a:r>
            <a:r>
              <a:rPr lang="en-US" dirty="0" smtClean="0"/>
              <a:t>Delaware, Maryland</a:t>
            </a:r>
            <a:r>
              <a:rPr lang="en-US" dirty="0"/>
              <a:t>, New Hampshire</a:t>
            </a:r>
            <a:r>
              <a:rPr lang="en-US" dirty="0" smtClean="0"/>
              <a:t>, South Carolina, and West Virginia. </a:t>
            </a:r>
          </a:p>
          <a:p>
            <a:pPr marL="628650" lvl="1" indent="-171450">
              <a:buFont typeface="Arial" panose="020B0604020202020204" pitchFamily="34" charset="0"/>
              <a:buChar char="•"/>
            </a:pPr>
            <a:r>
              <a:rPr lang="en-US" dirty="0" smtClean="0"/>
              <a:t>All </a:t>
            </a:r>
            <a:r>
              <a:rPr lang="en-US" dirty="0"/>
              <a:t>groups </a:t>
            </a:r>
            <a:r>
              <a:rPr lang="en-US" dirty="0" smtClean="0"/>
              <a:t>were </a:t>
            </a:r>
            <a:r>
              <a:rPr lang="en-US" dirty="0"/>
              <a:t>below the benchmark.</a:t>
            </a:r>
          </a:p>
          <a:p>
            <a:endParaRPr lang="en-US" dirty="0"/>
          </a:p>
          <a:p>
            <a:endParaRPr lang="en-US" dirty="0">
              <a:solidFill>
                <a:srgbClr val="FF0000"/>
              </a:solidFill>
            </a:endParaRPr>
          </a:p>
          <a:p>
            <a:pPr marL="171450" indent="-171450">
              <a:buFont typeface="Arial" panose="020B0604020202020204" pitchFamily="34" charset="0"/>
              <a:buChar char="•"/>
            </a:pPr>
            <a:endParaRPr lang="en-US" dirty="0"/>
          </a:p>
          <a:p>
            <a:pPr marL="171450" indent="-171450">
              <a:buFont typeface="Arial" panose="020B0604020202020204" pitchFamily="34" charset="0"/>
              <a:buChar char="•"/>
            </a:pPr>
            <a:endParaRPr lang="en-US" dirty="0"/>
          </a:p>
        </p:txBody>
      </p:sp>
      <p:sp>
        <p:nvSpPr>
          <p:cNvPr id="4" name="Slide Number Placeholder 3"/>
          <p:cNvSpPr>
            <a:spLocks noGrp="1"/>
          </p:cNvSpPr>
          <p:nvPr>
            <p:ph type="sldNum" sz="quarter" idx="10"/>
          </p:nvPr>
        </p:nvSpPr>
        <p:spPr/>
        <p:txBody>
          <a:bodyPr/>
          <a:lstStyle/>
          <a:p>
            <a:fld id="{E70E7EC0-D47B-461F-A069-1AF30F543FB1}" type="slidenum">
              <a:rPr lang="en-US" smtClean="0"/>
              <a:t>85</a:t>
            </a:fld>
            <a:endParaRPr lang="en-US"/>
          </a:p>
        </p:txBody>
      </p:sp>
    </p:spTree>
    <p:extLst>
      <p:ext uri="{BB962C8B-B14F-4D97-AF65-F5344CB8AC3E}">
        <p14:creationId xmlns:p14="http://schemas.microsoft.com/office/powerpoint/2010/main" val="4240035797"/>
      </p:ext>
    </p:extLst>
  </p:cSld>
  <p:clrMapOvr>
    <a:masterClrMapping/>
  </p:clrMapOvr>
</p:notes>
</file>

<file path=ppt/notesSlides/notesSlide8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4188" y="696913"/>
            <a:ext cx="6048375" cy="4535487"/>
          </a:xfrm>
        </p:spPr>
      </p:sp>
      <p:sp>
        <p:nvSpPr>
          <p:cNvPr id="3" name="Notes Placeholder 2"/>
          <p:cNvSpPr>
            <a:spLocks noGrp="1"/>
          </p:cNvSpPr>
          <p:nvPr>
            <p:ph type="body" idx="1"/>
          </p:nvPr>
        </p:nvSpPr>
        <p:spPr>
          <a:xfrm>
            <a:off x="304800" y="5257800"/>
            <a:ext cx="6400800" cy="3810000"/>
          </a:xfrm>
        </p:spPr>
        <p:txBody>
          <a:bodyPr/>
          <a:lstStyle/>
          <a:p>
            <a:pPr marL="171450" indent="-171450">
              <a:buFont typeface="Arial" panose="020B0604020202020204" pitchFamily="34" charset="0"/>
              <a:buChar char="•"/>
            </a:pPr>
            <a:r>
              <a:rPr lang="en-US" b="1" dirty="0" smtClean="0"/>
              <a:t>Importance: </a:t>
            </a:r>
            <a:r>
              <a:rPr lang="en-US" dirty="0" smtClean="0"/>
              <a:t>Nursing homes are also important sites for ensuring people receive needed immunizations, including pneumococcal immunization.</a:t>
            </a:r>
          </a:p>
          <a:p>
            <a:pPr marL="171450" indent="-171450">
              <a:buFont typeface="Arial" panose="020B0604020202020204" pitchFamily="34" charset="0"/>
              <a:buChar char="•"/>
            </a:pPr>
            <a:r>
              <a:rPr lang="en-US" b="1" dirty="0" smtClean="0"/>
              <a:t>Overall Rate: </a:t>
            </a:r>
            <a:r>
              <a:rPr lang="en-US" dirty="0" smtClean="0"/>
              <a:t>in 2012, </a:t>
            </a:r>
            <a:r>
              <a:rPr lang="en-US" b="1" dirty="0" smtClean="0"/>
              <a:t>93.6%</a:t>
            </a:r>
            <a:r>
              <a:rPr lang="en-US" dirty="0" smtClean="0"/>
              <a:t> of long-stay nursing home residents were assessed and appropriately given pneumococcal immunization.</a:t>
            </a:r>
            <a:endParaRPr lang="en-US" b="1" dirty="0" smtClean="0"/>
          </a:p>
          <a:p>
            <a:pPr marL="171450" indent="-171450">
              <a:buFont typeface="Arial" panose="020B0604020202020204" pitchFamily="34" charset="0"/>
              <a:buChar char="•"/>
            </a:pPr>
            <a:r>
              <a:rPr lang="en-US" b="1" dirty="0" smtClean="0"/>
              <a:t>Groups With </a:t>
            </a:r>
            <a:r>
              <a:rPr lang="en-US" b="1" dirty="0"/>
              <a:t>Disparities: </a:t>
            </a:r>
            <a:endParaRPr lang="en-US" b="1" dirty="0" smtClean="0"/>
          </a:p>
          <a:p>
            <a:pPr marL="342900" lvl="1" indent="-168275">
              <a:buFont typeface="Arial" panose="020B0604020202020204" pitchFamily="34" charset="0"/>
              <a:buChar char="•"/>
            </a:pPr>
            <a:r>
              <a:rPr lang="en-US" dirty="0" smtClean="0"/>
              <a:t>In </a:t>
            </a:r>
            <a:r>
              <a:rPr lang="en-US" dirty="0"/>
              <a:t>2012</a:t>
            </a:r>
            <a:r>
              <a:rPr lang="en-US" dirty="0" smtClean="0"/>
              <a:t>, the percentage of nursing home residents who were assessed and appropriately given pneumococcal immunization was higher: </a:t>
            </a:r>
          </a:p>
          <a:p>
            <a:pPr marL="571500" lvl="2" indent="-228600">
              <a:buFont typeface="Arial" panose="020B0604020202020204" pitchFamily="34" charset="0"/>
              <a:buChar char="•"/>
            </a:pPr>
            <a:r>
              <a:rPr lang="en-US" dirty="0" smtClean="0"/>
              <a:t>Among residents ages 65-74, 75-84, and 85 and over compared with residents less than 65.</a:t>
            </a:r>
          </a:p>
          <a:p>
            <a:pPr marL="571500" lvl="2" indent="-228600">
              <a:buFont typeface="Arial" panose="020B0604020202020204" pitchFamily="34" charset="0"/>
              <a:buChar char="•"/>
            </a:pPr>
            <a:r>
              <a:rPr lang="en-US" dirty="0" smtClean="0"/>
              <a:t>Among residents with 1, 2-3, and 4 or more chronic conditions compared with residents with no chronic conditions.</a:t>
            </a:r>
          </a:p>
          <a:p>
            <a:pPr marL="342900" lvl="1" indent="-168275">
              <a:buFont typeface="Arial" panose="020B0604020202020204" pitchFamily="34" charset="0"/>
              <a:buChar char="•"/>
            </a:pPr>
            <a:r>
              <a:rPr lang="en-US" dirty="0"/>
              <a:t>In 2012, the percentage of nursing home residents who were assessed and appropriately given pneumococcal immunization was </a:t>
            </a:r>
            <a:r>
              <a:rPr lang="en-US" dirty="0" smtClean="0"/>
              <a:t>lower: </a:t>
            </a:r>
          </a:p>
          <a:p>
            <a:pPr marL="571500" lvl="2" indent="-228600">
              <a:buFont typeface="Arial" panose="020B0604020202020204" pitchFamily="34" charset="0"/>
              <a:buChar char="•"/>
            </a:pPr>
            <a:r>
              <a:rPr lang="en-US" dirty="0"/>
              <a:t>Among </a:t>
            </a:r>
            <a:r>
              <a:rPr lang="en-US" dirty="0" smtClean="0"/>
              <a:t>males compared with females.</a:t>
            </a:r>
            <a:endParaRPr lang="en-US" dirty="0"/>
          </a:p>
          <a:p>
            <a:pPr marL="571500" lvl="2" indent="-228600">
              <a:buFont typeface="Arial" panose="020B0604020202020204" pitchFamily="34" charset="0"/>
              <a:buChar char="•"/>
            </a:pPr>
            <a:r>
              <a:rPr lang="en-US" dirty="0" smtClean="0"/>
              <a:t>Among Blacks, Asians, Native Hawaiians and Other Pacific Islanders (NHOPIs), AI/ANs, and multiple-race residents compared with Whites.</a:t>
            </a:r>
          </a:p>
          <a:p>
            <a:pPr marL="171450" indent="-171450">
              <a:buFont typeface="Arial" panose="020B0604020202020204" pitchFamily="34" charset="0"/>
              <a:buChar char="•"/>
            </a:pPr>
            <a:r>
              <a:rPr lang="en-US" b="1" dirty="0"/>
              <a:t>Achievable Benchmark: </a:t>
            </a:r>
            <a:endParaRPr lang="en-US" b="1" dirty="0" smtClean="0"/>
          </a:p>
          <a:p>
            <a:pPr marL="571500" lvl="1" indent="-228600">
              <a:buFont typeface="Arial" panose="020B0604020202020204" pitchFamily="34" charset="0"/>
              <a:buChar char="•"/>
            </a:pPr>
            <a:r>
              <a:rPr lang="en-US" dirty="0" smtClean="0"/>
              <a:t>The 2012 </a:t>
            </a:r>
            <a:r>
              <a:rPr lang="en-US" dirty="0"/>
              <a:t>top 5 State achievable benchmark was </a:t>
            </a:r>
            <a:r>
              <a:rPr lang="en-US" dirty="0" smtClean="0"/>
              <a:t>98%. </a:t>
            </a:r>
            <a:r>
              <a:rPr lang="en-US" dirty="0"/>
              <a:t>The top 5 States that contributed to the achievable benchmark are </a:t>
            </a:r>
            <a:r>
              <a:rPr lang="en-US" dirty="0" smtClean="0"/>
              <a:t>Alaska, Delaware, </a:t>
            </a:r>
            <a:r>
              <a:rPr lang="en-US" dirty="0"/>
              <a:t>New </a:t>
            </a:r>
            <a:r>
              <a:rPr lang="en-US" dirty="0" smtClean="0"/>
              <a:t>Hampshire, North Dakota, and Wisconsin.</a:t>
            </a:r>
          </a:p>
          <a:p>
            <a:pPr marL="571500" lvl="1" indent="-228600">
              <a:buFont typeface="Arial" panose="020B0604020202020204" pitchFamily="34" charset="0"/>
              <a:buChar char="•"/>
            </a:pPr>
            <a:r>
              <a:rPr lang="en-US" dirty="0" smtClean="0"/>
              <a:t> </a:t>
            </a:r>
            <a:r>
              <a:rPr lang="en-US" dirty="0"/>
              <a:t>All groups were below the </a:t>
            </a:r>
            <a:r>
              <a:rPr lang="en-US" dirty="0" smtClean="0"/>
              <a:t>benchmark.</a:t>
            </a:r>
            <a:endParaRPr lang="en-US" dirty="0"/>
          </a:p>
          <a:p>
            <a:endParaRPr lang="en-US" dirty="0"/>
          </a:p>
          <a:p>
            <a:endParaRPr lang="en-US" dirty="0"/>
          </a:p>
          <a:p>
            <a:endParaRPr lang="en-US" dirty="0"/>
          </a:p>
          <a:p>
            <a:endParaRPr lang="en-US" dirty="0"/>
          </a:p>
        </p:txBody>
      </p:sp>
      <p:sp>
        <p:nvSpPr>
          <p:cNvPr id="4" name="Slide Number Placeholder 3"/>
          <p:cNvSpPr>
            <a:spLocks noGrp="1"/>
          </p:cNvSpPr>
          <p:nvPr>
            <p:ph type="sldNum" sz="quarter" idx="10"/>
          </p:nvPr>
        </p:nvSpPr>
        <p:spPr/>
        <p:txBody>
          <a:bodyPr/>
          <a:lstStyle/>
          <a:p>
            <a:fld id="{E70E7EC0-D47B-461F-A069-1AF30F543FB1}" type="slidenum">
              <a:rPr lang="en-US" smtClean="0"/>
              <a:t>86</a:t>
            </a:fld>
            <a:endParaRPr lang="en-US"/>
          </a:p>
        </p:txBody>
      </p:sp>
    </p:spTree>
    <p:extLst>
      <p:ext uri="{BB962C8B-B14F-4D97-AF65-F5344CB8AC3E}">
        <p14:creationId xmlns:p14="http://schemas.microsoft.com/office/powerpoint/2010/main" val="4240035797"/>
      </p:ext>
    </p:extLst>
  </p:cSld>
  <p:clrMapOvr>
    <a:masterClrMapping/>
  </p:clrMapOvr>
</p:notes>
</file>

<file path=ppt/notesSlides/notesSlide8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4188" y="696913"/>
            <a:ext cx="6048375" cy="4535487"/>
          </a:xfrm>
        </p:spPr>
      </p:sp>
      <p:sp>
        <p:nvSpPr>
          <p:cNvPr id="3" name="Notes Placeholder 2"/>
          <p:cNvSpPr>
            <a:spLocks noGrp="1"/>
          </p:cNvSpPr>
          <p:nvPr>
            <p:ph type="body" idx="1"/>
          </p:nvPr>
        </p:nvSpPr>
        <p:spPr>
          <a:xfrm>
            <a:off x="457200" y="5257800"/>
            <a:ext cx="6096000" cy="3581400"/>
          </a:xfrm>
        </p:spPr>
        <p:txBody>
          <a:bodyPr/>
          <a:lstStyle/>
          <a:p>
            <a:pPr marL="171450" indent="-171450">
              <a:buFont typeface="Arial" panose="020B0604020202020204" pitchFamily="34" charset="0"/>
              <a:buChar char="•"/>
            </a:pPr>
            <a:r>
              <a:rPr lang="en-US" b="1" dirty="0"/>
              <a:t>Importance: </a:t>
            </a:r>
            <a:r>
              <a:rPr lang="en-US" dirty="0"/>
              <a:t>Nursing </a:t>
            </a:r>
            <a:r>
              <a:rPr lang="en-US" dirty="0" smtClean="0"/>
              <a:t>home </a:t>
            </a:r>
            <a:r>
              <a:rPr lang="en-US" b="1" dirty="0" smtClean="0"/>
              <a:t>residents</a:t>
            </a:r>
            <a:r>
              <a:rPr lang="en-US" dirty="0" smtClean="0"/>
              <a:t> </a:t>
            </a:r>
            <a:r>
              <a:rPr lang="en-US" dirty="0"/>
              <a:t>are </a:t>
            </a:r>
            <a:r>
              <a:rPr lang="en-US" dirty="0" smtClean="0"/>
              <a:t>at particularly high risk for contracting and developing serious complications of influenza.</a:t>
            </a:r>
            <a:endParaRPr lang="en-US" dirty="0"/>
          </a:p>
          <a:p>
            <a:pPr marL="171450" indent="-171450">
              <a:buFont typeface="Arial" panose="020B0604020202020204" pitchFamily="34" charset="0"/>
              <a:buChar char="•"/>
            </a:pPr>
            <a:r>
              <a:rPr lang="en-US" b="1" dirty="0"/>
              <a:t>Overall </a:t>
            </a:r>
            <a:r>
              <a:rPr lang="en-US" b="1" dirty="0" smtClean="0"/>
              <a:t>Rate</a:t>
            </a:r>
            <a:r>
              <a:rPr lang="en-US" b="1" dirty="0"/>
              <a:t>: </a:t>
            </a:r>
            <a:r>
              <a:rPr lang="en-US" dirty="0"/>
              <a:t>in 2012, </a:t>
            </a:r>
            <a:r>
              <a:rPr lang="en-US" b="1" dirty="0" smtClean="0"/>
              <a:t>90.4%</a:t>
            </a:r>
            <a:r>
              <a:rPr lang="en-US" dirty="0" smtClean="0"/>
              <a:t> </a:t>
            </a:r>
            <a:r>
              <a:rPr lang="en-US" dirty="0"/>
              <a:t>of long-stay nursing home residents were assessed and appropriately given </a:t>
            </a:r>
            <a:r>
              <a:rPr lang="en-US" dirty="0" smtClean="0"/>
              <a:t>influenza </a:t>
            </a:r>
            <a:r>
              <a:rPr lang="en-US" dirty="0"/>
              <a:t>immunization.</a:t>
            </a:r>
            <a:endParaRPr lang="en-US" b="1" dirty="0"/>
          </a:p>
          <a:p>
            <a:pPr marL="171450" indent="-171450">
              <a:buFont typeface="Arial" panose="020B0604020202020204" pitchFamily="34" charset="0"/>
              <a:buChar char="•"/>
            </a:pPr>
            <a:r>
              <a:rPr lang="en-US" b="1" dirty="0" smtClean="0"/>
              <a:t>Groups With </a:t>
            </a:r>
            <a:r>
              <a:rPr lang="en-US" b="1" dirty="0"/>
              <a:t>Disparities:</a:t>
            </a:r>
            <a:r>
              <a:rPr lang="en-US" dirty="0"/>
              <a:t> </a:t>
            </a:r>
            <a:endParaRPr lang="en-US" dirty="0" smtClean="0"/>
          </a:p>
          <a:p>
            <a:pPr marL="628650" lvl="1" indent="-171450">
              <a:buFont typeface="Arial" panose="020B0604020202020204" pitchFamily="34" charset="0"/>
              <a:buChar char="•"/>
            </a:pPr>
            <a:r>
              <a:rPr lang="en-US" dirty="0" smtClean="0"/>
              <a:t>In </a:t>
            </a:r>
            <a:r>
              <a:rPr lang="en-US" dirty="0"/>
              <a:t>2012</a:t>
            </a:r>
            <a:r>
              <a:rPr lang="en-US" dirty="0" smtClean="0"/>
              <a:t>, the percentage of nursing home residents who were assessed and appropriately given influenza immunization was higher: </a:t>
            </a:r>
          </a:p>
          <a:p>
            <a:pPr marL="1085850" lvl="2" indent="-171450">
              <a:buFont typeface="Arial" panose="020B0604020202020204" pitchFamily="34" charset="0"/>
              <a:buChar char="•"/>
            </a:pPr>
            <a:r>
              <a:rPr lang="en-US" dirty="0" smtClean="0"/>
              <a:t>Among residents ages 75-84 and 85 and over compared with residents less than 65.</a:t>
            </a:r>
          </a:p>
          <a:p>
            <a:pPr marL="1085850" lvl="2" indent="-171450">
              <a:buFont typeface="Arial" panose="020B0604020202020204" pitchFamily="34" charset="0"/>
              <a:buChar char="•"/>
            </a:pPr>
            <a:r>
              <a:rPr lang="en-US" dirty="0" smtClean="0"/>
              <a:t>Among residents with 2-3 and 4 or more chronic conditions compared with residents with no chronic conditions.</a:t>
            </a:r>
          </a:p>
          <a:p>
            <a:pPr marL="628650" lvl="1" indent="-171450">
              <a:buFont typeface="Arial" panose="020B0604020202020204" pitchFamily="34" charset="0"/>
              <a:buChar char="•"/>
            </a:pPr>
            <a:r>
              <a:rPr lang="en-US" dirty="0"/>
              <a:t>In 2012, the percentage of nursing home residents who were assessed and appropriately given pneumococcal immunization was lower </a:t>
            </a:r>
            <a:r>
              <a:rPr lang="en-US" dirty="0" smtClean="0"/>
              <a:t>among Blacks, NHOPIs, and multiple-race residents compared with Whites.</a:t>
            </a:r>
          </a:p>
          <a:p>
            <a:pPr marL="171450" indent="-171450">
              <a:buFont typeface="Arial" panose="020B0604020202020204" pitchFamily="34" charset="0"/>
              <a:buChar char="•"/>
            </a:pPr>
            <a:r>
              <a:rPr lang="en-US" b="1" dirty="0"/>
              <a:t>Achievable Benchmark: </a:t>
            </a:r>
            <a:endParaRPr lang="en-US" b="1" dirty="0" smtClean="0"/>
          </a:p>
          <a:p>
            <a:pPr marL="628650" lvl="1" indent="-171450">
              <a:buFont typeface="Arial" panose="020B0604020202020204" pitchFamily="34" charset="0"/>
              <a:buChar char="•"/>
            </a:pPr>
            <a:r>
              <a:rPr lang="en-US" dirty="0" smtClean="0"/>
              <a:t>The 2012 </a:t>
            </a:r>
            <a:r>
              <a:rPr lang="en-US" dirty="0"/>
              <a:t>top 5 State achievable benchmark was </a:t>
            </a:r>
            <a:r>
              <a:rPr lang="en-US" dirty="0" smtClean="0"/>
              <a:t>95%. </a:t>
            </a:r>
            <a:r>
              <a:rPr lang="en-US" dirty="0"/>
              <a:t>The top 5 States that contributed to the achievable benchmark are Hawaii, Iowa</a:t>
            </a:r>
            <a:r>
              <a:rPr lang="en-US" dirty="0" smtClean="0"/>
              <a:t>, New Hampshire, North Dakota, and South Dakota</a:t>
            </a:r>
            <a:r>
              <a:rPr lang="en-US" dirty="0"/>
              <a:t>. </a:t>
            </a:r>
            <a:endParaRPr lang="en-US" dirty="0" smtClean="0"/>
          </a:p>
          <a:p>
            <a:pPr marL="628650" lvl="1" indent="-171450">
              <a:buFont typeface="Arial" panose="020B0604020202020204" pitchFamily="34" charset="0"/>
              <a:buChar char="•"/>
            </a:pPr>
            <a:r>
              <a:rPr lang="en-US" dirty="0" smtClean="0"/>
              <a:t>All </a:t>
            </a:r>
            <a:r>
              <a:rPr lang="en-US" dirty="0"/>
              <a:t>groups were below the </a:t>
            </a:r>
            <a:r>
              <a:rPr lang="en-US" dirty="0" smtClean="0"/>
              <a:t>benchmark.</a:t>
            </a:r>
            <a:endParaRPr lang="en-US" dirty="0"/>
          </a:p>
          <a:p>
            <a:endParaRPr lang="en-US" dirty="0"/>
          </a:p>
          <a:p>
            <a:endParaRPr lang="en-US" dirty="0"/>
          </a:p>
          <a:p>
            <a:endParaRPr lang="en-US" dirty="0"/>
          </a:p>
          <a:p>
            <a:endParaRPr lang="en-US" dirty="0"/>
          </a:p>
        </p:txBody>
      </p:sp>
      <p:sp>
        <p:nvSpPr>
          <p:cNvPr id="4" name="Slide Number Placeholder 3"/>
          <p:cNvSpPr>
            <a:spLocks noGrp="1"/>
          </p:cNvSpPr>
          <p:nvPr>
            <p:ph type="sldNum" sz="quarter" idx="10"/>
          </p:nvPr>
        </p:nvSpPr>
        <p:spPr/>
        <p:txBody>
          <a:bodyPr/>
          <a:lstStyle/>
          <a:p>
            <a:fld id="{E70E7EC0-D47B-461F-A069-1AF30F543FB1}" type="slidenum">
              <a:rPr lang="en-US" smtClean="0"/>
              <a:t>87</a:t>
            </a:fld>
            <a:endParaRPr lang="en-US"/>
          </a:p>
        </p:txBody>
      </p:sp>
    </p:spTree>
    <p:extLst>
      <p:ext uri="{BB962C8B-B14F-4D97-AF65-F5344CB8AC3E}">
        <p14:creationId xmlns:p14="http://schemas.microsoft.com/office/powerpoint/2010/main" val="4240035797"/>
      </p:ext>
    </p:extLst>
  </p:cSld>
  <p:clrMapOvr>
    <a:masterClrMapping/>
  </p:clrMapOvr>
</p:notes>
</file>

<file path=ppt/notesSlides/notesSlide8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4188" y="696913"/>
            <a:ext cx="6048375" cy="4535487"/>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7E018C42-DD96-4C07-BF1C-301766F5C6C3}" type="slidenum">
              <a:rPr lang="en-US" smtClean="0"/>
              <a:t>88</a:t>
            </a:fld>
            <a:endParaRPr lang="en-US"/>
          </a:p>
        </p:txBody>
      </p:sp>
    </p:spTree>
    <p:extLst>
      <p:ext uri="{BB962C8B-B14F-4D97-AF65-F5344CB8AC3E}">
        <p14:creationId xmlns:p14="http://schemas.microsoft.com/office/powerpoint/2010/main" val="475140849"/>
      </p:ext>
    </p:extLst>
  </p:cSld>
  <p:clrMapOvr>
    <a:masterClrMapping/>
  </p:clrMapOvr>
</p:notes>
</file>

<file path=ppt/notesSlides/notesSlide8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19200" y="685800"/>
            <a:ext cx="4648200" cy="348615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7E018C42-DD96-4C07-BF1C-301766F5C6C3}" type="slidenum">
              <a:rPr lang="en-US" smtClean="0"/>
              <a:t>89</a:t>
            </a:fld>
            <a:endParaRPr lang="en-US"/>
          </a:p>
        </p:txBody>
      </p:sp>
    </p:spTree>
    <p:extLst>
      <p:ext uri="{BB962C8B-B14F-4D97-AF65-F5344CB8AC3E}">
        <p14:creationId xmlns:p14="http://schemas.microsoft.com/office/powerpoint/2010/main" val="1983432248"/>
      </p:ext>
    </p:extLst>
  </p:cSld>
  <p:clrMapOvr>
    <a:masterClrMapping/>
  </p:clrMapOvr>
</p:notes>
</file>

<file path=ppt/notesSlides/notesSlide8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19200" y="685800"/>
            <a:ext cx="4648200" cy="348615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7E018C42-DD96-4C07-BF1C-301766F5C6C3}" type="slidenum">
              <a:rPr lang="en-US" smtClean="0"/>
              <a:t>90</a:t>
            </a:fld>
            <a:endParaRPr lang="en-US"/>
          </a:p>
        </p:txBody>
      </p:sp>
    </p:spTree>
    <p:extLst>
      <p:ext uri="{BB962C8B-B14F-4D97-AF65-F5344CB8AC3E}">
        <p14:creationId xmlns:p14="http://schemas.microsoft.com/office/powerpoint/2010/main" val="198343224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4188" y="696913"/>
            <a:ext cx="6048375" cy="4535487"/>
          </a:xfrm>
        </p:spPr>
      </p:sp>
      <p:sp>
        <p:nvSpPr>
          <p:cNvPr id="3" name="Notes Placeholder 2"/>
          <p:cNvSpPr>
            <a:spLocks noGrp="1"/>
          </p:cNvSpPr>
          <p:nvPr>
            <p:ph type="body" idx="1"/>
          </p:nvPr>
        </p:nvSpPr>
        <p:spPr/>
        <p:txBody>
          <a:bodyPr/>
          <a:lstStyle/>
          <a:p>
            <a:r>
              <a:rPr lang="en-US" dirty="0"/>
              <a:t>The broad goal of promoting better health is one that is shared across the country, whether </a:t>
            </a:r>
            <a:r>
              <a:rPr lang="en-US" dirty="0" smtClean="0"/>
              <a:t>it is </a:t>
            </a:r>
            <a:r>
              <a:rPr lang="en-US" dirty="0"/>
              <a:t>promoting healthy behaviors, such as </a:t>
            </a:r>
            <a:r>
              <a:rPr lang="en-US" dirty="0" smtClean="0"/>
              <a:t>being tobacco free, </a:t>
            </a:r>
            <a:r>
              <a:rPr lang="en-US" dirty="0"/>
              <a:t>or fostering healthy environments that make it easier to exercise and get access to healthy </a:t>
            </a:r>
            <a:r>
              <a:rPr lang="en-US" dirty="0" smtClean="0"/>
              <a:t>food. Successful efforts </a:t>
            </a:r>
            <a:r>
              <a:rPr lang="en-US" dirty="0"/>
              <a:t>to improve these health factors rely on deploying evidence-based interventions through strong partnerships between local health care providers, public health professionals, and individuals.</a:t>
            </a:r>
          </a:p>
        </p:txBody>
      </p:sp>
      <p:sp>
        <p:nvSpPr>
          <p:cNvPr id="4" name="Slide Number Placeholder 3"/>
          <p:cNvSpPr>
            <a:spLocks noGrp="1"/>
          </p:cNvSpPr>
          <p:nvPr>
            <p:ph type="sldNum" sz="quarter" idx="10"/>
          </p:nvPr>
        </p:nvSpPr>
        <p:spPr/>
        <p:txBody>
          <a:bodyPr/>
          <a:lstStyle/>
          <a:p>
            <a:fld id="{3011EAD5-441F-074A-BB4A-B997C7B5C93D}" type="slidenum">
              <a:rPr lang="en-US" smtClean="0">
                <a:solidFill>
                  <a:prstClr val="black"/>
                </a:solidFill>
              </a:rPr>
              <a:pPr/>
              <a:t>9</a:t>
            </a:fld>
            <a:endParaRPr lang="en-US">
              <a:solidFill>
                <a:prstClr val="black"/>
              </a:solidFill>
            </a:endParaRPr>
          </a:p>
        </p:txBody>
      </p:sp>
    </p:spTree>
    <p:extLst>
      <p:ext uri="{BB962C8B-B14F-4D97-AF65-F5344CB8AC3E}">
        <p14:creationId xmlns:p14="http://schemas.microsoft.com/office/powerpoint/2010/main" val="3437225108"/>
      </p:ext>
    </p:extLst>
  </p:cSld>
  <p:clrMapOvr>
    <a:masterClrMapping/>
  </p:clrMapOvr>
</p:notes>
</file>

<file path=ppt/notesSlides/notesSlide9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4188" y="696913"/>
            <a:ext cx="6048375" cy="4535487"/>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7E018C42-DD96-4C07-BF1C-301766F5C6C3}" type="slidenum">
              <a:rPr lang="en-US" smtClean="0"/>
              <a:t>91</a:t>
            </a:fld>
            <a:endParaRPr lang="en-US"/>
          </a:p>
        </p:txBody>
      </p:sp>
    </p:spTree>
    <p:extLst>
      <p:ext uri="{BB962C8B-B14F-4D97-AF65-F5344CB8AC3E}">
        <p14:creationId xmlns:p14="http://schemas.microsoft.com/office/powerpoint/2010/main" val="4032216554"/>
      </p:ext>
    </p:extLst>
  </p:cSld>
  <p:clrMapOvr>
    <a:masterClrMapping/>
  </p:clrMapOvr>
</p:notes>
</file>

<file path=ppt/notesSlides/notesSlide9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4188" y="696913"/>
            <a:ext cx="6048375" cy="4535487"/>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E018C42-DD96-4C07-BF1C-301766F5C6C3}" type="slidenum">
              <a:rPr lang="en-US" smtClean="0"/>
              <a:t>92</a:t>
            </a:fld>
            <a:endParaRPr lang="en-US"/>
          </a:p>
        </p:txBody>
      </p:sp>
    </p:spTree>
    <p:extLst>
      <p:ext uri="{BB962C8B-B14F-4D97-AF65-F5344CB8AC3E}">
        <p14:creationId xmlns:p14="http://schemas.microsoft.com/office/powerpoint/2010/main" val="78406702"/>
      </p:ext>
    </p:extLst>
  </p:cSld>
  <p:clrMapOvr>
    <a:masterClrMapping/>
  </p:clrMapOvr>
</p:notes>
</file>

<file path=ppt/notesSlides/notesSlide9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4188" y="696913"/>
            <a:ext cx="6048375" cy="4535487"/>
          </a:xfrm>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b="1" dirty="0" smtClean="0"/>
              <a:t>Importance</a:t>
            </a:r>
            <a:r>
              <a:rPr lang="en-US" dirty="0" smtClean="0"/>
              <a:t>: </a:t>
            </a:r>
            <a:r>
              <a:rPr lang="en-US" dirty="0"/>
              <a:t>Many patients who receive home health care are recovering from an injury or illness and may have difficulty walking or moving around safely. Maintaining and improving functional status, such as </a:t>
            </a:r>
            <a:r>
              <a:rPr lang="en-US" dirty="0" smtClean="0"/>
              <a:t>patients’ </a:t>
            </a:r>
            <a:r>
              <a:rPr lang="en-US" dirty="0"/>
              <a:t>ability to </a:t>
            </a:r>
            <a:r>
              <a:rPr lang="en-US" dirty="0" smtClean="0"/>
              <a:t>ambulate, improves </a:t>
            </a:r>
            <a:r>
              <a:rPr lang="en-US" dirty="0"/>
              <a:t>quality of life and allows them to </a:t>
            </a:r>
            <a:r>
              <a:rPr lang="en-US" dirty="0" smtClean="0"/>
              <a:t>stay at home </a:t>
            </a:r>
            <a:r>
              <a:rPr lang="en-US" dirty="0"/>
              <a:t>as long as </a:t>
            </a:r>
            <a:r>
              <a:rPr lang="en-US" dirty="0" smtClean="0"/>
              <a:t>possible. Getting </a:t>
            </a:r>
            <a:r>
              <a:rPr lang="en-US" dirty="0"/>
              <a:t>better at walking or moving around may be a sign that their health status is improving.</a:t>
            </a:r>
          </a:p>
          <a:p>
            <a:pPr marL="171450" indent="-171450">
              <a:buFont typeface="Arial" panose="020B0604020202020204" pitchFamily="34" charset="0"/>
              <a:buChar char="•"/>
            </a:pPr>
            <a:r>
              <a:rPr lang="en-US" b="1" dirty="0" smtClean="0"/>
              <a:t>Overall Rate</a:t>
            </a:r>
            <a:r>
              <a:rPr lang="en-US" dirty="0" smtClean="0"/>
              <a:t>: In 2012, 59.7% of </a:t>
            </a:r>
            <a:r>
              <a:rPr lang="en-US" dirty="0"/>
              <a:t>home health care patients showed improvement </a:t>
            </a:r>
            <a:r>
              <a:rPr lang="en-US" dirty="0" smtClean="0"/>
              <a:t>in walking </a:t>
            </a:r>
            <a:r>
              <a:rPr lang="en-US" dirty="0"/>
              <a:t>or moving </a:t>
            </a:r>
            <a:r>
              <a:rPr lang="en-US" dirty="0" smtClean="0"/>
              <a:t>around.</a:t>
            </a:r>
          </a:p>
          <a:p>
            <a:pPr marL="171450" indent="-171450">
              <a:buFont typeface="Arial" panose="020B0604020202020204" pitchFamily="34" charset="0"/>
              <a:buChar char="•"/>
            </a:pPr>
            <a:r>
              <a:rPr lang="en-US" b="1" dirty="0" smtClean="0"/>
              <a:t>Groups With Disparities:</a:t>
            </a:r>
          </a:p>
          <a:p>
            <a:pPr marL="628650" lvl="1" indent="-171450">
              <a:buFont typeface="Arial" panose="020B0604020202020204" pitchFamily="34" charset="0"/>
              <a:buChar char="•"/>
            </a:pPr>
            <a:r>
              <a:rPr lang="en-US" dirty="0"/>
              <a:t>In all years, Hispanic home health patients </a:t>
            </a:r>
            <a:r>
              <a:rPr lang="en-US" dirty="0" smtClean="0"/>
              <a:t>were </a:t>
            </a:r>
            <a:r>
              <a:rPr lang="en-US" dirty="0"/>
              <a:t>less likely than White home health patients to get better at walking or moving around.</a:t>
            </a:r>
          </a:p>
          <a:p>
            <a:pPr marL="628650" lvl="1" indent="-171450">
              <a:buFont typeface="Arial" panose="020B0604020202020204" pitchFamily="34" charset="0"/>
              <a:buChar char="•"/>
            </a:pPr>
            <a:r>
              <a:rPr lang="en-US" dirty="0"/>
              <a:t>In 2011 and 2012, Black home health care patients were less likely than White patients to get better at walking or moving around</a:t>
            </a:r>
            <a:r>
              <a:rPr lang="en-US" dirty="0" smtClean="0"/>
              <a:t>.</a:t>
            </a:r>
          </a:p>
          <a:p>
            <a:pPr marL="171450" lvl="1" indent="-171450">
              <a:buFont typeface="Arial" panose="020B0604020202020204" pitchFamily="34" charset="0"/>
              <a:buChar char="•"/>
            </a:pPr>
            <a:r>
              <a:rPr lang="en-US" b="1" dirty="0" smtClean="0"/>
              <a:t>Achievable Benchmark:</a:t>
            </a:r>
            <a:endParaRPr lang="en-US" b="1" dirty="0"/>
          </a:p>
          <a:p>
            <a:pPr marL="628650" lvl="1" indent="-171450">
              <a:buFont typeface="Arial" panose="020B0604020202020204" pitchFamily="34" charset="0"/>
              <a:buChar char="•"/>
            </a:pPr>
            <a:r>
              <a:rPr lang="en-US" b="0" i="0" u="none" strike="noStrike" kern="1200" baseline="0" dirty="0" smtClean="0">
                <a:solidFill>
                  <a:schemeClr val="tx1"/>
                </a:solidFill>
                <a:latin typeface="+mn-lt"/>
                <a:ea typeface="+mn-ea"/>
                <a:cs typeface="+mn-cs"/>
              </a:rPr>
              <a:t>The 2010 top 5 State achievable benchmark was 62.5%. </a:t>
            </a:r>
            <a:r>
              <a:rPr lang="en-US" dirty="0"/>
              <a:t>The top 5 States that contributed to the achievable benchmark are Maine, Missouri, New Jersey, South Carolina, and Utah. </a:t>
            </a:r>
          </a:p>
          <a:p>
            <a:pPr marL="628650" lvl="1" indent="-171450">
              <a:buFont typeface="Arial" panose="020B0604020202020204" pitchFamily="34" charset="0"/>
              <a:buChar char="•"/>
            </a:pPr>
            <a:r>
              <a:rPr lang="en-US" b="0" i="0" u="none" strike="noStrike" kern="1200" baseline="0" dirty="0" smtClean="0">
                <a:solidFill>
                  <a:schemeClr val="tx1"/>
                </a:solidFill>
                <a:latin typeface="+mn-lt"/>
                <a:ea typeface="+mn-ea"/>
                <a:cs typeface="+mn-cs"/>
              </a:rPr>
              <a:t>Data are insufficient to determine time to benchmark.</a:t>
            </a:r>
          </a:p>
          <a:p>
            <a:endParaRPr lang="en-US" dirty="0"/>
          </a:p>
        </p:txBody>
      </p:sp>
      <p:sp>
        <p:nvSpPr>
          <p:cNvPr id="4" name="Slide Number Placeholder 3"/>
          <p:cNvSpPr>
            <a:spLocks noGrp="1"/>
          </p:cNvSpPr>
          <p:nvPr>
            <p:ph type="sldNum" sz="quarter" idx="10"/>
          </p:nvPr>
        </p:nvSpPr>
        <p:spPr/>
        <p:txBody>
          <a:bodyPr/>
          <a:lstStyle/>
          <a:p>
            <a:fld id="{7E018C42-DD96-4C07-BF1C-301766F5C6C3}" type="slidenum">
              <a:rPr lang="en-US" smtClean="0"/>
              <a:t>93</a:t>
            </a:fld>
            <a:endParaRPr lang="en-US"/>
          </a:p>
        </p:txBody>
      </p:sp>
    </p:spTree>
    <p:extLst>
      <p:ext uri="{BB962C8B-B14F-4D97-AF65-F5344CB8AC3E}">
        <p14:creationId xmlns:p14="http://schemas.microsoft.com/office/powerpoint/2010/main" val="750697865"/>
      </p:ext>
    </p:extLst>
  </p:cSld>
  <p:clrMapOvr>
    <a:masterClrMapping/>
  </p:clrMapOvr>
</p:notes>
</file>

<file path=ppt/notesSlides/notesSlide9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4188" y="696913"/>
            <a:ext cx="6048375" cy="4535487"/>
          </a:xfrm>
        </p:spPr>
      </p:sp>
      <p:sp>
        <p:nvSpPr>
          <p:cNvPr id="3" name="Notes Placeholder 2"/>
          <p:cNvSpPr>
            <a:spLocks noGrp="1"/>
          </p:cNvSpPr>
          <p:nvPr>
            <p:ph type="body" idx="1"/>
          </p:nvPr>
        </p:nvSpPr>
        <p:spPr/>
        <p:txBody>
          <a:bodyPr/>
          <a:lstStyle/>
          <a:p>
            <a:pPr marL="171450" marR="0" lvl="1"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smtClean="0"/>
              <a:t>ADLs are basic personal care activities such as dressing, eating, and moving about. </a:t>
            </a:r>
          </a:p>
          <a:p>
            <a:endParaRPr lang="en-US" dirty="0"/>
          </a:p>
        </p:txBody>
      </p:sp>
      <p:sp>
        <p:nvSpPr>
          <p:cNvPr id="4" name="Slide Number Placeholder 3"/>
          <p:cNvSpPr>
            <a:spLocks noGrp="1"/>
          </p:cNvSpPr>
          <p:nvPr>
            <p:ph type="sldNum" sz="quarter" idx="10"/>
          </p:nvPr>
        </p:nvSpPr>
        <p:spPr/>
        <p:txBody>
          <a:bodyPr/>
          <a:lstStyle/>
          <a:p>
            <a:fld id="{7E018C42-DD96-4C07-BF1C-301766F5C6C3}" type="slidenum">
              <a:rPr lang="en-US" smtClean="0"/>
              <a:t>94</a:t>
            </a:fld>
            <a:endParaRPr lang="en-US"/>
          </a:p>
        </p:txBody>
      </p:sp>
    </p:spTree>
    <p:extLst>
      <p:ext uri="{BB962C8B-B14F-4D97-AF65-F5344CB8AC3E}">
        <p14:creationId xmlns:p14="http://schemas.microsoft.com/office/powerpoint/2010/main" val="2539561843"/>
      </p:ext>
    </p:extLst>
  </p:cSld>
  <p:clrMapOvr>
    <a:masterClrMapping/>
  </p:clrMapOvr>
</p:notes>
</file>

<file path=ppt/notesSlides/notesSlide9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4188" y="696913"/>
            <a:ext cx="6048375" cy="4535487"/>
          </a:xfrm>
        </p:spPr>
      </p:sp>
      <p:sp>
        <p:nvSpPr>
          <p:cNvPr id="3" name="Notes Placeholder 2"/>
          <p:cNvSpPr>
            <a:spLocks noGrp="1"/>
          </p:cNvSpPr>
          <p:nvPr>
            <p:ph type="body" idx="1"/>
          </p:nvPr>
        </p:nvSpPr>
        <p:spPr>
          <a:xfrm>
            <a:off x="477871" y="4415790"/>
            <a:ext cx="6054656" cy="4271010"/>
          </a:xfrm>
        </p:spPr>
        <p:txBody>
          <a:bodyPr/>
          <a:lstStyle/>
          <a:p>
            <a:pPr marL="171450" indent="-171450">
              <a:buFont typeface="Arial" panose="020B0604020202020204" pitchFamily="34" charset="0"/>
              <a:buChar char="•"/>
            </a:pPr>
            <a:r>
              <a:rPr lang="en-US" b="1" dirty="0" smtClean="0"/>
              <a:t>Importance</a:t>
            </a:r>
            <a:r>
              <a:rPr lang="en-US" dirty="0" smtClean="0"/>
              <a:t>: Long-stay </a:t>
            </a:r>
            <a:r>
              <a:rPr lang="en-US" dirty="0"/>
              <a:t>residents typically enter a nursing facility because they </a:t>
            </a:r>
            <a:r>
              <a:rPr lang="en-US" dirty="0" smtClean="0"/>
              <a:t>can no </a:t>
            </a:r>
            <a:r>
              <a:rPr lang="en-US" dirty="0"/>
              <a:t>longer care for themselves at home. They tend to remain in the </a:t>
            </a:r>
            <a:r>
              <a:rPr lang="en-US" dirty="0" smtClean="0"/>
              <a:t>facility </a:t>
            </a:r>
            <a:r>
              <a:rPr lang="en-US" dirty="0"/>
              <a:t>for several months or years. Most residents want to care for </a:t>
            </a:r>
            <a:r>
              <a:rPr lang="en-US" dirty="0" smtClean="0"/>
              <a:t>themselves</a:t>
            </a:r>
            <a:r>
              <a:rPr lang="en-US" dirty="0"/>
              <a:t>, and the ability to perform daily activities is important to </a:t>
            </a:r>
            <a:r>
              <a:rPr lang="en-US" dirty="0" smtClean="0"/>
              <a:t>their </a:t>
            </a:r>
            <a:r>
              <a:rPr lang="en-US" dirty="0"/>
              <a:t>quality of life. While some functional decline among residents </a:t>
            </a:r>
            <a:r>
              <a:rPr lang="en-US" dirty="0" smtClean="0"/>
              <a:t>cannot </a:t>
            </a:r>
            <a:r>
              <a:rPr lang="en-US" dirty="0"/>
              <a:t>be avoided, high-quality nursing home care should minimize </a:t>
            </a:r>
            <a:r>
              <a:rPr lang="en-US" dirty="0" smtClean="0"/>
              <a:t>the </a:t>
            </a:r>
            <a:r>
              <a:rPr lang="en-US" dirty="0"/>
              <a:t>rate of decline and the number of patients experiencing decline. </a:t>
            </a:r>
            <a:endParaRPr lang="en-US" dirty="0" smtClean="0"/>
          </a:p>
          <a:p>
            <a:pPr marL="171450" indent="-171450">
              <a:buFont typeface="Arial" panose="020B0604020202020204" pitchFamily="34" charset="0"/>
              <a:buChar char="•"/>
            </a:pPr>
            <a:r>
              <a:rPr lang="en-US" b="1" dirty="0" smtClean="0"/>
              <a:t>Overall Rate</a:t>
            </a:r>
            <a:r>
              <a:rPr lang="en-US" dirty="0" smtClean="0"/>
              <a:t>: The percentage of long-stay nursing home residents who had </a:t>
            </a:r>
            <a:r>
              <a:rPr lang="en-US" dirty="0"/>
              <a:t>increased need for help with daily </a:t>
            </a:r>
            <a:r>
              <a:rPr lang="en-US" dirty="0" smtClean="0"/>
              <a:t>activities decreased from 18.3% in 2011 to 17.4% in 2012.</a:t>
            </a:r>
          </a:p>
          <a:p>
            <a:pPr marL="171450" indent="-171450">
              <a:buFont typeface="Arial" panose="020B0604020202020204" pitchFamily="34" charset="0"/>
              <a:buChar char="•"/>
            </a:pPr>
            <a:r>
              <a:rPr lang="en-US" b="1" dirty="0" smtClean="0"/>
              <a:t>Groups With Disparities:</a:t>
            </a:r>
            <a:endParaRPr lang="en-US" dirty="0" smtClean="0"/>
          </a:p>
          <a:p>
            <a:pPr marL="628650" lvl="1" indent="-171450">
              <a:buFont typeface="Arial" panose="020B0604020202020204" pitchFamily="34" charset="0"/>
              <a:buChar char="•"/>
            </a:pPr>
            <a:r>
              <a:rPr lang="en-US" dirty="0" smtClean="0"/>
              <a:t>In 2011 and 2012, </a:t>
            </a:r>
            <a:r>
              <a:rPr lang="en-US" dirty="0"/>
              <a:t>nursing home residents ages 0-64 </a:t>
            </a:r>
            <a:r>
              <a:rPr lang="en-US" dirty="0" smtClean="0"/>
              <a:t>were less </a:t>
            </a:r>
            <a:r>
              <a:rPr lang="en-US" dirty="0"/>
              <a:t>likely than residents </a:t>
            </a:r>
            <a:r>
              <a:rPr lang="en-US" dirty="0" smtClean="0"/>
              <a:t>in </a:t>
            </a:r>
            <a:r>
              <a:rPr lang="en-US" dirty="0"/>
              <a:t>other age groups to have </a:t>
            </a:r>
            <a:r>
              <a:rPr lang="en-US" dirty="0" smtClean="0"/>
              <a:t>an increased </a:t>
            </a:r>
            <a:r>
              <a:rPr lang="en-US" dirty="0"/>
              <a:t>need for help with daily activities</a:t>
            </a:r>
            <a:r>
              <a:rPr lang="en-US" dirty="0" smtClean="0"/>
              <a:t>.</a:t>
            </a:r>
          </a:p>
          <a:p>
            <a:pPr marL="628650" lvl="1" indent="-171450">
              <a:buFont typeface="Arial" panose="020B0604020202020204" pitchFamily="34" charset="0"/>
              <a:buChar char="•"/>
            </a:pPr>
            <a:r>
              <a:rPr lang="en-US" dirty="0"/>
              <a:t>In all age groups, Asian residents were less likely than White residents to need increased help with daily activities. </a:t>
            </a:r>
            <a:endParaRPr lang="en-US" dirty="0" smtClean="0"/>
          </a:p>
          <a:p>
            <a:pPr marL="171450" indent="-171450">
              <a:buFont typeface="Arial" panose="020B0604020202020204" pitchFamily="34" charset="0"/>
              <a:buChar char="•"/>
            </a:pPr>
            <a:r>
              <a:rPr lang="en-US" b="1" dirty="0" smtClean="0"/>
              <a:t>Achievable Benchmark:</a:t>
            </a:r>
            <a:endParaRPr lang="en-US" dirty="0" smtClean="0"/>
          </a:p>
          <a:p>
            <a:pPr marL="628650" lvl="1" indent="-171450">
              <a:buFont typeface="Arial" panose="020B0604020202020204" pitchFamily="34" charset="0"/>
              <a:buChar char="•"/>
            </a:pPr>
            <a:r>
              <a:rPr lang="en-US" dirty="0"/>
              <a:t>The 2011 top 5 State achievable benchmark was 14.6%. The top 5 States that contributed to the achievable benchmark are Alaska, California, Illinois, Oregon, and, Utah.</a:t>
            </a:r>
          </a:p>
          <a:p>
            <a:pPr marL="628650" lvl="1" indent="-171450">
              <a:buFont typeface="Arial" panose="020B0604020202020204" pitchFamily="34" charset="0"/>
              <a:buChar char="•"/>
            </a:pPr>
            <a:r>
              <a:rPr lang="en-US" dirty="0" smtClean="0"/>
              <a:t>In </a:t>
            </a:r>
            <a:r>
              <a:rPr lang="en-US" dirty="0"/>
              <a:t>2012, residents ages 0-64 had a rate lower than the benchmark. </a:t>
            </a:r>
            <a:r>
              <a:rPr lang="en-US" dirty="0" smtClean="0"/>
              <a:t>Residents </a:t>
            </a:r>
            <a:r>
              <a:rPr lang="en-US" dirty="0"/>
              <a:t>of all </a:t>
            </a:r>
            <a:r>
              <a:rPr lang="en-US" dirty="0" smtClean="0"/>
              <a:t>races ages </a:t>
            </a:r>
            <a:r>
              <a:rPr lang="en-US" dirty="0"/>
              <a:t>0-64 had a rate lower than the benchmark. </a:t>
            </a:r>
          </a:p>
          <a:p>
            <a:pPr marL="628650" lvl="1" indent="-171450">
              <a:buFont typeface="Arial" panose="020B0604020202020204" pitchFamily="34" charset="0"/>
              <a:buChar char="•"/>
            </a:pPr>
            <a:r>
              <a:rPr lang="en-US" dirty="0" smtClean="0"/>
              <a:t>Data </a:t>
            </a:r>
            <a:r>
              <a:rPr lang="en-US" dirty="0"/>
              <a:t>are insufficient to determine time to </a:t>
            </a:r>
            <a:r>
              <a:rPr lang="en-US" dirty="0" smtClean="0"/>
              <a:t>benchmark for other groups. </a:t>
            </a:r>
            <a:endParaRPr lang="en-US" dirty="0"/>
          </a:p>
          <a:p>
            <a:pPr marL="171450" indent="-171450">
              <a:buFont typeface="Arial" panose="020B0604020202020204" pitchFamily="34" charset="0"/>
              <a:buChar char="•"/>
            </a:pPr>
            <a:endParaRPr lang="en-US" dirty="0" smtClean="0"/>
          </a:p>
          <a:p>
            <a:pPr marL="171450" indent="-171450">
              <a:buFont typeface="Arial" panose="020B0604020202020204" pitchFamily="34" charset="0"/>
              <a:buChar char="•"/>
            </a:pPr>
            <a:endParaRPr lang="en-US" dirty="0"/>
          </a:p>
        </p:txBody>
      </p:sp>
      <p:sp>
        <p:nvSpPr>
          <p:cNvPr id="4" name="Slide Number Placeholder 3"/>
          <p:cNvSpPr>
            <a:spLocks noGrp="1"/>
          </p:cNvSpPr>
          <p:nvPr>
            <p:ph type="sldNum" sz="quarter" idx="10"/>
          </p:nvPr>
        </p:nvSpPr>
        <p:spPr/>
        <p:txBody>
          <a:bodyPr/>
          <a:lstStyle/>
          <a:p>
            <a:fld id="{7E018C42-DD96-4C07-BF1C-301766F5C6C3}" type="slidenum">
              <a:rPr lang="en-US" smtClean="0"/>
              <a:t>95</a:t>
            </a:fld>
            <a:endParaRPr lang="en-US"/>
          </a:p>
        </p:txBody>
      </p:sp>
    </p:spTree>
    <p:extLst>
      <p:ext uri="{BB962C8B-B14F-4D97-AF65-F5344CB8AC3E}">
        <p14:creationId xmlns:p14="http://schemas.microsoft.com/office/powerpoint/2010/main" val="979643662"/>
      </p:ext>
    </p:extLst>
  </p:cSld>
  <p:clrMapOvr>
    <a:masterClrMapping/>
  </p:clrMapOvr>
</p:notes>
</file>

<file path=ppt/notesSlides/notesSlide9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4188" y="696913"/>
            <a:ext cx="6048375" cy="4535487"/>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7E018C42-DD96-4C07-BF1C-301766F5C6C3}" type="slidenum">
              <a:rPr lang="en-US" smtClean="0"/>
              <a:t>96</a:t>
            </a:fld>
            <a:endParaRPr lang="en-US"/>
          </a:p>
        </p:txBody>
      </p:sp>
    </p:spTree>
    <p:extLst>
      <p:ext uri="{BB962C8B-B14F-4D97-AF65-F5344CB8AC3E}">
        <p14:creationId xmlns:p14="http://schemas.microsoft.com/office/powerpoint/2010/main" val="3226823735"/>
      </p:ext>
    </p:extLst>
  </p:cSld>
  <p:clrMapOvr>
    <a:masterClrMapping/>
  </p:clrMapOvr>
</p:notes>
</file>

<file path=ppt/notesSlides/notesSlide9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4188" y="696913"/>
            <a:ext cx="6048375" cy="4535487"/>
          </a:xfrm>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b="1" dirty="0"/>
              <a:t>Importance</a:t>
            </a:r>
            <a:r>
              <a:rPr lang="en-US" dirty="0" smtClean="0"/>
              <a:t>: </a:t>
            </a:r>
            <a:r>
              <a:rPr lang="en-US" dirty="0"/>
              <a:t>Patients who have </a:t>
            </a:r>
            <a:r>
              <a:rPr lang="en-US" dirty="0" smtClean="0"/>
              <a:t>problems </a:t>
            </a:r>
            <a:r>
              <a:rPr lang="en-US" dirty="0"/>
              <a:t>taking their medications as prescribed are </a:t>
            </a:r>
            <a:r>
              <a:rPr lang="en-US" dirty="0" smtClean="0"/>
              <a:t>at </a:t>
            </a:r>
            <a:r>
              <a:rPr lang="en-US" dirty="0"/>
              <a:t>risk for adverse </a:t>
            </a:r>
            <a:r>
              <a:rPr lang="en-US" dirty="0" smtClean="0"/>
              <a:t>outcomes, including lack </a:t>
            </a:r>
            <a:r>
              <a:rPr lang="en-US" dirty="0"/>
              <a:t>of </a:t>
            </a:r>
            <a:r>
              <a:rPr lang="en-US" dirty="0" smtClean="0"/>
              <a:t>improvement, worsening of disease, serious </a:t>
            </a:r>
            <a:r>
              <a:rPr lang="en-US" dirty="0"/>
              <a:t>side </a:t>
            </a:r>
            <a:r>
              <a:rPr lang="en-US" dirty="0" smtClean="0"/>
              <a:t>effects, and </a:t>
            </a:r>
            <a:r>
              <a:rPr lang="en-US" dirty="0"/>
              <a:t>even death</a:t>
            </a:r>
            <a:r>
              <a:rPr lang="en-US" dirty="0" smtClean="0"/>
              <a:t>. </a:t>
            </a:r>
          </a:p>
          <a:p>
            <a:pPr marL="171450" indent="-171450">
              <a:buFont typeface="Arial" panose="020B0604020202020204" pitchFamily="34" charset="0"/>
              <a:buChar char="•"/>
            </a:pPr>
            <a:r>
              <a:rPr lang="en-US" b="1" dirty="0" smtClean="0"/>
              <a:t>Overall Rate: </a:t>
            </a:r>
            <a:r>
              <a:rPr lang="en-US" dirty="0" smtClean="0"/>
              <a:t>In </a:t>
            </a:r>
            <a:r>
              <a:rPr lang="en-US" dirty="0"/>
              <a:t>2012</a:t>
            </a:r>
            <a:r>
              <a:rPr lang="en-US" dirty="0" smtClean="0"/>
              <a:t>, 49.7</a:t>
            </a:r>
            <a:r>
              <a:rPr lang="en-US" dirty="0"/>
              <a:t>% of home health care patients got better at taking their medications, compared </a:t>
            </a:r>
            <a:r>
              <a:rPr lang="en-US" dirty="0" smtClean="0"/>
              <a:t>with </a:t>
            </a:r>
            <a:r>
              <a:rPr lang="en-US" dirty="0"/>
              <a:t>47.3% in 2011 and 46.2% in 2010</a:t>
            </a:r>
            <a:r>
              <a:rPr lang="en-US" dirty="0" smtClean="0"/>
              <a:t>.</a:t>
            </a:r>
          </a:p>
          <a:p>
            <a:pPr marL="171450" indent="-171450">
              <a:buFont typeface="Arial" panose="020B0604020202020204" pitchFamily="34" charset="0"/>
              <a:buChar char="•"/>
            </a:pPr>
            <a:r>
              <a:rPr lang="en-US" b="1" dirty="0" smtClean="0"/>
              <a:t>Groups With Disparities:</a:t>
            </a:r>
            <a:endParaRPr lang="en-US" dirty="0"/>
          </a:p>
          <a:p>
            <a:pPr marL="628650" lvl="1" indent="-171450">
              <a:buFont typeface="Arial" panose="020B0604020202020204" pitchFamily="34" charset="0"/>
              <a:buChar char="•"/>
            </a:pPr>
            <a:r>
              <a:rPr lang="en-US" dirty="0"/>
              <a:t>In </a:t>
            </a:r>
            <a:r>
              <a:rPr lang="en-US" dirty="0" smtClean="0"/>
              <a:t>2011 and 2012, </a:t>
            </a:r>
            <a:r>
              <a:rPr lang="en-US" dirty="0"/>
              <a:t>home health care patients </a:t>
            </a:r>
            <a:r>
              <a:rPr lang="en-US" dirty="0" smtClean="0"/>
              <a:t>age </a:t>
            </a:r>
            <a:r>
              <a:rPr lang="en-US" dirty="0"/>
              <a:t>85 and over were less likely than patients from other age groups to get better at taking their medications.</a:t>
            </a:r>
          </a:p>
          <a:p>
            <a:pPr marL="628650" lvl="1" indent="-171450">
              <a:buFont typeface="Arial" panose="020B0604020202020204" pitchFamily="34" charset="0"/>
              <a:buChar char="•"/>
            </a:pPr>
            <a:r>
              <a:rPr lang="en-US" dirty="0"/>
              <a:t>In 2012, Hispanic home health care patients </a:t>
            </a:r>
            <a:r>
              <a:rPr lang="en-US" dirty="0" smtClean="0"/>
              <a:t>in </a:t>
            </a:r>
            <a:r>
              <a:rPr lang="en-US" dirty="0"/>
              <a:t>all age groups were less likely than Whites and Blacks to get better at taking their </a:t>
            </a:r>
            <a:r>
              <a:rPr lang="en-US" dirty="0" smtClean="0"/>
              <a:t>medications.</a:t>
            </a:r>
          </a:p>
          <a:p>
            <a:pPr marL="171450" indent="-171450">
              <a:buFont typeface="Arial" panose="020B0604020202020204" pitchFamily="34" charset="0"/>
              <a:buChar char="•"/>
            </a:pPr>
            <a:r>
              <a:rPr lang="en-US" b="1" dirty="0" smtClean="0"/>
              <a:t>Achievable Benchmark:</a:t>
            </a:r>
            <a:endParaRPr lang="en-US" dirty="0"/>
          </a:p>
          <a:p>
            <a:pPr marL="628650" lvl="1" indent="-171450">
              <a:buFont typeface="Arial" panose="020B0604020202020204" pitchFamily="34" charset="0"/>
              <a:buChar char="•"/>
            </a:pPr>
            <a:r>
              <a:rPr lang="en-US" dirty="0" smtClean="0"/>
              <a:t>The 2010 </a:t>
            </a:r>
            <a:r>
              <a:rPr lang="en-US" dirty="0"/>
              <a:t>top 5 State achievable benchmark was </a:t>
            </a:r>
            <a:r>
              <a:rPr lang="en-US" dirty="0" smtClean="0"/>
              <a:t>53.5%. </a:t>
            </a:r>
            <a:r>
              <a:rPr lang="en-US" dirty="0"/>
              <a:t>The top 5 States that contributed to the achievable benchmark are District of Columbia, Illinois, New Jersey, North Dakota, and South Carolina. </a:t>
            </a:r>
          </a:p>
          <a:p>
            <a:pPr marL="628650" lvl="1" indent="-171450">
              <a:buFont typeface="Arial" panose="020B0604020202020204" pitchFamily="34" charset="0"/>
              <a:buChar char="•"/>
            </a:pPr>
            <a:r>
              <a:rPr lang="en-US" dirty="0" smtClean="0"/>
              <a:t>In </a:t>
            </a:r>
            <a:r>
              <a:rPr lang="en-US" dirty="0"/>
              <a:t>2012, </a:t>
            </a:r>
            <a:r>
              <a:rPr lang="en-US" dirty="0" smtClean="0"/>
              <a:t>White and Black </a:t>
            </a:r>
            <a:r>
              <a:rPr lang="en-US" dirty="0"/>
              <a:t>home health care </a:t>
            </a:r>
            <a:r>
              <a:rPr lang="en-US" dirty="0" smtClean="0"/>
              <a:t>patients ages </a:t>
            </a:r>
            <a:r>
              <a:rPr lang="en-US" dirty="0"/>
              <a:t>0-64 </a:t>
            </a:r>
            <a:r>
              <a:rPr lang="en-US" dirty="0" smtClean="0"/>
              <a:t>and 65-74 had </a:t>
            </a:r>
            <a:r>
              <a:rPr lang="en-US" dirty="0"/>
              <a:t>a rate </a:t>
            </a:r>
            <a:r>
              <a:rPr lang="en-US" dirty="0" smtClean="0"/>
              <a:t>higher </a:t>
            </a:r>
            <a:r>
              <a:rPr lang="en-US" dirty="0"/>
              <a:t>than the benchmark. </a:t>
            </a:r>
            <a:endParaRPr lang="en-US" dirty="0" smtClean="0"/>
          </a:p>
          <a:p>
            <a:pPr marL="628650" lvl="1" indent="-171450">
              <a:buFont typeface="Arial" panose="020B0604020202020204" pitchFamily="34" charset="0"/>
              <a:buChar char="•"/>
            </a:pPr>
            <a:r>
              <a:rPr lang="en-US" dirty="0" smtClean="0"/>
              <a:t>Data </a:t>
            </a:r>
            <a:r>
              <a:rPr lang="en-US" dirty="0"/>
              <a:t>are insufficient to determine time to </a:t>
            </a:r>
            <a:r>
              <a:rPr lang="en-US" dirty="0" smtClean="0"/>
              <a:t>benchmark for other groups. </a:t>
            </a:r>
            <a:endParaRPr lang="en-US" dirty="0"/>
          </a:p>
          <a:p>
            <a:pPr marL="171450" indent="-171450">
              <a:buFont typeface="Arial" panose="020B0604020202020204" pitchFamily="34" charset="0"/>
              <a:buChar char="•"/>
            </a:pPr>
            <a:endParaRPr lang="en-US" dirty="0"/>
          </a:p>
        </p:txBody>
      </p:sp>
      <p:sp>
        <p:nvSpPr>
          <p:cNvPr id="4" name="Slide Number Placeholder 3"/>
          <p:cNvSpPr>
            <a:spLocks noGrp="1"/>
          </p:cNvSpPr>
          <p:nvPr>
            <p:ph type="sldNum" sz="quarter" idx="10"/>
          </p:nvPr>
        </p:nvSpPr>
        <p:spPr/>
        <p:txBody>
          <a:bodyPr/>
          <a:lstStyle/>
          <a:p>
            <a:fld id="{7E018C42-DD96-4C07-BF1C-301766F5C6C3}" type="slidenum">
              <a:rPr lang="en-US" smtClean="0"/>
              <a:t>97</a:t>
            </a:fld>
            <a:endParaRPr lang="en-US"/>
          </a:p>
        </p:txBody>
      </p:sp>
    </p:spTree>
    <p:extLst>
      <p:ext uri="{BB962C8B-B14F-4D97-AF65-F5344CB8AC3E}">
        <p14:creationId xmlns:p14="http://schemas.microsoft.com/office/powerpoint/2010/main" val="1794183219"/>
      </p:ext>
    </p:extLst>
  </p:cSld>
  <p:clrMapOvr>
    <a:masterClrMapping/>
  </p:clrMapOvr>
</p:notes>
</file>

<file path=ppt/notesSlides/notesSlide9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4188" y="696913"/>
            <a:ext cx="6048375" cy="4535487"/>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7E018C42-DD96-4C07-BF1C-301766F5C6C3}" type="slidenum">
              <a:rPr lang="en-US" smtClean="0"/>
              <a:t>98</a:t>
            </a:fld>
            <a:endParaRPr lang="en-US"/>
          </a:p>
        </p:txBody>
      </p:sp>
    </p:spTree>
    <p:extLst>
      <p:ext uri="{BB962C8B-B14F-4D97-AF65-F5344CB8AC3E}">
        <p14:creationId xmlns:p14="http://schemas.microsoft.com/office/powerpoint/2010/main" val="1914358308"/>
      </p:ext>
    </p:extLst>
  </p:cSld>
  <p:clrMapOvr>
    <a:masterClrMapping/>
  </p:clrMapOvr>
</p:notes>
</file>

<file path=ppt/notesSlides/notesSlide9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4188" y="696913"/>
            <a:ext cx="6048375" cy="4535487"/>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7E018C42-DD96-4C07-BF1C-301766F5C6C3}" type="slidenum">
              <a:rPr lang="en-US" smtClean="0"/>
              <a:t>99</a:t>
            </a:fld>
            <a:endParaRPr lang="en-US"/>
          </a:p>
        </p:txBody>
      </p:sp>
    </p:spTree>
    <p:extLst>
      <p:ext uri="{BB962C8B-B14F-4D97-AF65-F5344CB8AC3E}">
        <p14:creationId xmlns:p14="http://schemas.microsoft.com/office/powerpoint/2010/main" val="2395572770"/>
      </p:ext>
    </p:extLst>
  </p:cSld>
  <p:clrMapOvr>
    <a:masterClrMapping/>
  </p:clrMapOvr>
</p:notes>
</file>

<file path=ppt/notesSlides/notesSlide9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4188" y="696913"/>
            <a:ext cx="6048375" cy="4535487"/>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7E018C42-DD96-4C07-BF1C-301766F5C6C3}" type="slidenum">
              <a:rPr lang="en-US" smtClean="0"/>
              <a:t>100</a:t>
            </a:fld>
            <a:endParaRPr lang="en-US"/>
          </a:p>
        </p:txBody>
      </p:sp>
    </p:spTree>
    <p:extLst>
      <p:ext uri="{BB962C8B-B14F-4D97-AF65-F5344CB8AC3E}">
        <p14:creationId xmlns:p14="http://schemas.microsoft.com/office/powerpoint/2010/main" val="110916496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913605"/>
            <a:ext cx="7772400" cy="946150"/>
          </a:xfrm>
        </p:spPr>
        <p:txBody>
          <a:bodyPr anchor="b">
            <a:normAutofit/>
          </a:bodyPr>
          <a:lstStyle>
            <a:lvl1pPr marL="0" marR="0" indent="0" algn="ctr" defTabSz="457200" rtl="0" eaLnBrk="1" fontAlgn="auto" latinLnBrk="0" hangingPunct="1">
              <a:lnSpc>
                <a:spcPct val="100000"/>
              </a:lnSpc>
              <a:spcBef>
                <a:spcPct val="0"/>
              </a:spcBef>
              <a:spcAft>
                <a:spcPts val="0"/>
              </a:spcAft>
              <a:buClrTx/>
              <a:buSzTx/>
              <a:buFontTx/>
              <a:buNone/>
              <a:tabLst/>
              <a:defRPr sz="3600"/>
            </a:lvl1pPr>
          </a:lstStyle>
          <a:p>
            <a:pPr marL="0" marR="0" lvl="0" indent="0" defTabSz="457200" rtl="0" eaLnBrk="1" fontAlgn="auto" latinLnBrk="0" hangingPunct="1">
              <a:lnSpc>
                <a:spcPct val="100000"/>
              </a:lnSpc>
              <a:spcBef>
                <a:spcPct val="0"/>
              </a:spcBef>
              <a:spcAft>
                <a:spcPts val="0"/>
              </a:spcAft>
              <a:tabLst/>
              <a:defRPr/>
            </a:pPr>
            <a:endParaRPr lang="en-US" dirty="0"/>
          </a:p>
        </p:txBody>
      </p:sp>
      <p:sp>
        <p:nvSpPr>
          <p:cNvPr id="3" name="Subtitle 2"/>
          <p:cNvSpPr>
            <a:spLocks noGrp="1"/>
          </p:cNvSpPr>
          <p:nvPr>
            <p:ph type="subTitle" idx="1"/>
          </p:nvPr>
        </p:nvSpPr>
        <p:spPr>
          <a:xfrm>
            <a:off x="1371600" y="3868220"/>
            <a:ext cx="6400800" cy="576782"/>
          </a:xfrm>
        </p:spPr>
        <p:txBody>
          <a:bodyPr anchor="ctr">
            <a:normAutofit/>
          </a:bodyPr>
          <a:lstStyle>
            <a:lvl1pPr marL="0" marR="0" indent="0" algn="ctr" defTabSz="457200" rtl="0" eaLnBrk="1" fontAlgn="auto" latinLnBrk="0" hangingPunct="1">
              <a:lnSpc>
                <a:spcPct val="100000"/>
              </a:lnSpc>
              <a:spcBef>
                <a:spcPct val="0"/>
              </a:spcBef>
              <a:spcAft>
                <a:spcPts val="0"/>
              </a:spcAft>
              <a:buClrTx/>
              <a:buSzTx/>
              <a:buFont typeface="Arial"/>
              <a:buNone/>
              <a:tabLst/>
              <a:defRPr sz="2400" b="1">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endParaRPr lang="en-US" dirty="0"/>
          </a:p>
        </p:txBody>
      </p:sp>
      <p:sp>
        <p:nvSpPr>
          <p:cNvPr id="11" name="Content Placeholder 10"/>
          <p:cNvSpPr>
            <a:spLocks noGrp="1"/>
          </p:cNvSpPr>
          <p:nvPr>
            <p:ph sz="quarter" idx="13"/>
          </p:nvPr>
        </p:nvSpPr>
        <p:spPr>
          <a:xfrm>
            <a:off x="1371600" y="4521734"/>
            <a:ext cx="6400800" cy="406153"/>
          </a:xfrm>
        </p:spPr>
        <p:txBody>
          <a:bodyPr anchor="t">
            <a:noAutofit/>
          </a:bodyPr>
          <a:lstStyle>
            <a:lvl1pPr marL="0" indent="0" algn="ctr">
              <a:buNone/>
              <a:defRPr sz="1800">
                <a:solidFill>
                  <a:schemeClr val="tx1">
                    <a:lumMod val="50000"/>
                    <a:lumOff val="50000"/>
                  </a:schemeClr>
                </a:solidFill>
              </a:defRPr>
            </a:lvl1pPr>
            <a:lvl2pPr marL="457200" indent="0" algn="ctr">
              <a:buNone/>
              <a:defRPr sz="1800">
                <a:solidFill>
                  <a:schemeClr val="tx1">
                    <a:lumMod val="50000"/>
                    <a:lumOff val="50000"/>
                  </a:schemeClr>
                </a:solidFill>
              </a:defRPr>
            </a:lvl2pPr>
            <a:lvl3pPr marL="914400" indent="0" algn="ctr">
              <a:buNone/>
              <a:defRPr sz="1800">
                <a:solidFill>
                  <a:schemeClr val="tx1">
                    <a:lumMod val="50000"/>
                    <a:lumOff val="50000"/>
                  </a:schemeClr>
                </a:solidFill>
              </a:defRPr>
            </a:lvl3pPr>
            <a:lvl4pPr marL="1371600" indent="0" algn="ctr">
              <a:buNone/>
              <a:defRPr sz="1800">
                <a:solidFill>
                  <a:schemeClr val="tx1">
                    <a:lumMod val="50000"/>
                    <a:lumOff val="50000"/>
                  </a:schemeClr>
                </a:solidFill>
              </a:defRPr>
            </a:lvl4pPr>
            <a:lvl5pPr marL="1828800" indent="0" algn="ctr">
              <a:buNone/>
              <a:defRPr sz="1800">
                <a:solidFill>
                  <a:schemeClr val="tx1">
                    <a:lumMod val="50000"/>
                    <a:lumOff val="50000"/>
                  </a:schemeClr>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186311741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43072112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266150399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144528127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420367005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01028151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457200" y="2019300"/>
            <a:ext cx="8229600" cy="306705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Title 1"/>
          <p:cNvSpPr>
            <a:spLocks noGrp="1"/>
          </p:cNvSpPr>
          <p:nvPr>
            <p:ph type="title"/>
          </p:nvPr>
        </p:nvSpPr>
        <p:spPr>
          <a:xfrm>
            <a:off x="457200" y="1447800"/>
            <a:ext cx="8229600" cy="509016"/>
          </a:xfrm>
        </p:spPr>
        <p:txBody>
          <a:bodyPr>
            <a:noAutofit/>
          </a:bodyPr>
          <a:lstStyle>
            <a:lvl1pPr>
              <a:defRPr sz="2800" b="1">
                <a:solidFill>
                  <a:schemeClr val="tx1"/>
                </a:solidFill>
                <a:latin typeface="+mj-lt"/>
              </a:defRPr>
            </a:lvl1pPr>
          </a:lstStyle>
          <a:p>
            <a:r>
              <a:rPr lang="en-US" dirty="0"/>
              <a:t>Click to edit Master title style</a:t>
            </a:r>
          </a:p>
        </p:txBody>
      </p:sp>
    </p:spTree>
    <p:extLst>
      <p:ext uri="{BB962C8B-B14F-4D97-AF65-F5344CB8AC3E}">
        <p14:creationId xmlns:p14="http://schemas.microsoft.com/office/powerpoint/2010/main" val="271830536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4" name="Content Placeholder 3"/>
          <p:cNvSpPr>
            <a:spLocks noGrp="1"/>
          </p:cNvSpPr>
          <p:nvPr>
            <p:ph sz="quarter" idx="10"/>
          </p:nvPr>
        </p:nvSpPr>
        <p:spPr>
          <a:xfrm>
            <a:off x="4248150" y="1695450"/>
            <a:ext cx="4343400" cy="1371600"/>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Content Placeholder 5"/>
          <p:cNvSpPr>
            <a:spLocks noGrp="1"/>
          </p:cNvSpPr>
          <p:nvPr>
            <p:ph sz="quarter" idx="11"/>
          </p:nvPr>
        </p:nvSpPr>
        <p:spPr>
          <a:xfrm>
            <a:off x="4248150" y="3276600"/>
            <a:ext cx="4343400" cy="1371600"/>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8" name="Content Placeholder 7"/>
          <p:cNvSpPr>
            <a:spLocks noGrp="1"/>
          </p:cNvSpPr>
          <p:nvPr>
            <p:ph sz="quarter" idx="12"/>
          </p:nvPr>
        </p:nvSpPr>
        <p:spPr>
          <a:xfrm>
            <a:off x="4248150" y="4895850"/>
            <a:ext cx="4343400" cy="1371600"/>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0" name="Picture Placeholder 9"/>
          <p:cNvSpPr>
            <a:spLocks noGrp="1"/>
          </p:cNvSpPr>
          <p:nvPr>
            <p:ph type="pic" sz="quarter" idx="13"/>
          </p:nvPr>
        </p:nvSpPr>
        <p:spPr>
          <a:xfrm>
            <a:off x="457200" y="1695450"/>
            <a:ext cx="3200400" cy="1143000"/>
          </a:xfrm>
        </p:spPr>
        <p:txBody>
          <a:bodyPr/>
          <a:lstStyle/>
          <a:p>
            <a:endParaRPr lang="en-US"/>
          </a:p>
        </p:txBody>
      </p:sp>
      <p:sp>
        <p:nvSpPr>
          <p:cNvPr id="12" name="Picture Placeholder 11"/>
          <p:cNvSpPr>
            <a:spLocks noGrp="1"/>
          </p:cNvSpPr>
          <p:nvPr>
            <p:ph type="pic" sz="quarter" idx="14"/>
          </p:nvPr>
        </p:nvSpPr>
        <p:spPr>
          <a:xfrm>
            <a:off x="457200" y="3276600"/>
            <a:ext cx="3200400" cy="1143000"/>
          </a:xfrm>
        </p:spPr>
        <p:txBody>
          <a:bodyPr/>
          <a:lstStyle/>
          <a:p>
            <a:endParaRPr lang="en-US"/>
          </a:p>
        </p:txBody>
      </p:sp>
      <p:sp>
        <p:nvSpPr>
          <p:cNvPr id="14" name="Picture Placeholder 13"/>
          <p:cNvSpPr>
            <a:spLocks noGrp="1"/>
          </p:cNvSpPr>
          <p:nvPr>
            <p:ph type="pic" sz="quarter" idx="15"/>
          </p:nvPr>
        </p:nvSpPr>
        <p:spPr>
          <a:xfrm>
            <a:off x="457200" y="5029200"/>
            <a:ext cx="3200400" cy="1143000"/>
          </a:xfrm>
        </p:spPr>
        <p:txBody>
          <a:bodyPr/>
          <a:lstStyle/>
          <a:p>
            <a:endParaRPr lang="en-US"/>
          </a:p>
        </p:txBody>
      </p:sp>
    </p:spTree>
    <p:extLst>
      <p:ext uri="{BB962C8B-B14F-4D97-AF65-F5344CB8AC3E}">
        <p14:creationId xmlns:p14="http://schemas.microsoft.com/office/powerpoint/2010/main" val="109170310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4_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457200" y="500634"/>
            <a:ext cx="8229600" cy="661416"/>
          </a:xfrm>
        </p:spPr>
        <p:txBody>
          <a:bodyPr/>
          <a:lstStyle/>
          <a:p>
            <a:r>
              <a:rPr lang="en-US" dirty="0" smtClean="0"/>
              <a:t>Click to edit Master title style</a:t>
            </a:r>
            <a:endParaRPr lang="en-US" dirty="0"/>
          </a:p>
        </p:txBody>
      </p:sp>
      <p:sp>
        <p:nvSpPr>
          <p:cNvPr id="6" name="Text Placeholder 5"/>
          <p:cNvSpPr>
            <a:spLocks noGrp="1"/>
          </p:cNvSpPr>
          <p:nvPr>
            <p:ph type="body" sz="quarter" idx="10"/>
          </p:nvPr>
        </p:nvSpPr>
        <p:spPr>
          <a:xfrm>
            <a:off x="1543050" y="1362075"/>
            <a:ext cx="7315200" cy="552450"/>
          </a:xfrm>
        </p:spPr>
        <p:txBody>
          <a:bodyPr/>
          <a:lstStyle/>
          <a:p>
            <a:pPr lvl="0"/>
            <a:r>
              <a:rPr lang="en-US" dirty="0" smtClean="0"/>
              <a:t>Click to edit Master text styles</a:t>
            </a:r>
          </a:p>
          <a:p>
            <a:pPr lvl="4"/>
            <a:endParaRPr lang="en-US" dirty="0"/>
          </a:p>
        </p:txBody>
      </p:sp>
      <p:sp>
        <p:nvSpPr>
          <p:cNvPr id="8" name="Text Placeholder 7"/>
          <p:cNvSpPr>
            <a:spLocks noGrp="1"/>
          </p:cNvSpPr>
          <p:nvPr>
            <p:ph type="body" sz="quarter" idx="11"/>
          </p:nvPr>
        </p:nvSpPr>
        <p:spPr>
          <a:xfrm>
            <a:off x="1562100" y="2095500"/>
            <a:ext cx="7315200" cy="548640"/>
          </a:xfrm>
        </p:spPr>
        <p:txBody>
          <a:bodyPr/>
          <a:lstStyle/>
          <a:p>
            <a:pPr lvl="0"/>
            <a:r>
              <a:rPr lang="en-US" dirty="0" smtClean="0"/>
              <a:t>Click to edit Master text styles</a:t>
            </a:r>
          </a:p>
          <a:p>
            <a:pPr lvl="4"/>
            <a:endParaRPr lang="en-US" dirty="0"/>
          </a:p>
        </p:txBody>
      </p:sp>
      <p:sp>
        <p:nvSpPr>
          <p:cNvPr id="10" name="Text Placeholder 9"/>
          <p:cNvSpPr>
            <a:spLocks noGrp="1"/>
          </p:cNvSpPr>
          <p:nvPr>
            <p:ph type="body" sz="quarter" idx="12"/>
          </p:nvPr>
        </p:nvSpPr>
        <p:spPr>
          <a:xfrm>
            <a:off x="1581150" y="2838450"/>
            <a:ext cx="7315200" cy="552450"/>
          </a:xfrm>
        </p:spPr>
        <p:txBody>
          <a:bodyPr/>
          <a:lstStyle/>
          <a:p>
            <a:pPr lvl="0"/>
            <a:r>
              <a:rPr lang="en-US" dirty="0" smtClean="0"/>
              <a:t>Click to edit Master text styles</a:t>
            </a:r>
          </a:p>
          <a:p>
            <a:pPr lvl="4"/>
            <a:endParaRPr lang="en-US" dirty="0"/>
          </a:p>
        </p:txBody>
      </p:sp>
      <p:sp>
        <p:nvSpPr>
          <p:cNvPr id="12" name="Text Placeholder 11"/>
          <p:cNvSpPr>
            <a:spLocks noGrp="1"/>
          </p:cNvSpPr>
          <p:nvPr>
            <p:ph type="body" sz="quarter" idx="13"/>
          </p:nvPr>
        </p:nvSpPr>
        <p:spPr>
          <a:xfrm>
            <a:off x="1581150" y="3552825"/>
            <a:ext cx="7315200" cy="548640"/>
          </a:xfrm>
        </p:spPr>
        <p:txBody>
          <a:bodyPr/>
          <a:lstStyle/>
          <a:p>
            <a:pPr lvl="0"/>
            <a:r>
              <a:rPr lang="en-US" dirty="0" smtClean="0"/>
              <a:t>Click to edit Master text styles</a:t>
            </a:r>
          </a:p>
          <a:p>
            <a:pPr lvl="4"/>
            <a:endParaRPr lang="en-US" dirty="0"/>
          </a:p>
        </p:txBody>
      </p:sp>
      <p:sp>
        <p:nvSpPr>
          <p:cNvPr id="14" name="Text Placeholder 13"/>
          <p:cNvSpPr>
            <a:spLocks noGrp="1"/>
          </p:cNvSpPr>
          <p:nvPr>
            <p:ph type="body" sz="quarter" idx="14"/>
          </p:nvPr>
        </p:nvSpPr>
        <p:spPr>
          <a:xfrm>
            <a:off x="1676400" y="4305300"/>
            <a:ext cx="7315200" cy="548640"/>
          </a:xfrm>
        </p:spPr>
        <p:txBody>
          <a:bodyPr/>
          <a:lstStyle/>
          <a:p>
            <a:pPr lvl="0"/>
            <a:r>
              <a:rPr lang="en-US" dirty="0" smtClean="0"/>
              <a:t>Click to edit Master text styles</a:t>
            </a:r>
          </a:p>
          <a:p>
            <a:pPr lvl="4"/>
            <a:endParaRPr lang="en-US" dirty="0"/>
          </a:p>
        </p:txBody>
      </p:sp>
      <p:sp>
        <p:nvSpPr>
          <p:cNvPr id="16" name="Text Placeholder 15"/>
          <p:cNvSpPr>
            <a:spLocks noGrp="1"/>
          </p:cNvSpPr>
          <p:nvPr>
            <p:ph type="body" sz="quarter" idx="15"/>
          </p:nvPr>
        </p:nvSpPr>
        <p:spPr>
          <a:xfrm>
            <a:off x="1619250" y="5040630"/>
            <a:ext cx="7315200" cy="548640"/>
          </a:xfrm>
        </p:spPr>
        <p:txBody>
          <a:bodyPr/>
          <a:lstStyle/>
          <a:p>
            <a:pPr lvl="0"/>
            <a:r>
              <a:rPr lang="en-US" dirty="0" smtClean="0"/>
              <a:t>Click to edit Master text styles</a:t>
            </a:r>
          </a:p>
          <a:p>
            <a:pPr lvl="4"/>
            <a:endParaRPr lang="en-US" dirty="0"/>
          </a:p>
        </p:txBody>
      </p:sp>
    </p:spTree>
    <p:extLst>
      <p:ext uri="{BB962C8B-B14F-4D97-AF65-F5344CB8AC3E}">
        <p14:creationId xmlns:p14="http://schemas.microsoft.com/office/powerpoint/2010/main" val="162913740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5_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1737834" y="633984"/>
            <a:ext cx="6948966" cy="909066"/>
          </a:xfrm>
        </p:spPr>
        <p:txBody>
          <a:bodyPr>
            <a:normAutofit/>
          </a:bodyPr>
          <a:lstStyle>
            <a:lvl1pPr>
              <a:defRPr sz="2200"/>
            </a:lvl1pPr>
          </a:lstStyle>
          <a:p>
            <a:r>
              <a:rPr lang="en-US" dirty="0" smtClean="0"/>
              <a:t>Click to edit Master title style</a:t>
            </a:r>
            <a:endParaRPr lang="en-US" dirty="0"/>
          </a:p>
        </p:txBody>
      </p:sp>
      <p:sp>
        <p:nvSpPr>
          <p:cNvPr id="4" name="Content Placeholder 3"/>
          <p:cNvSpPr>
            <a:spLocks noGrp="1"/>
          </p:cNvSpPr>
          <p:nvPr>
            <p:ph sz="quarter" idx="10" hasCustomPrompt="1"/>
          </p:nvPr>
        </p:nvSpPr>
        <p:spPr>
          <a:xfrm>
            <a:off x="609600" y="1977670"/>
            <a:ext cx="8077200" cy="419100"/>
          </a:xfrm>
          <a:solidFill>
            <a:srgbClr val="83D081"/>
          </a:solidFill>
          <a:ln>
            <a:noFill/>
          </a:ln>
        </p:spPr>
        <p:txBody>
          <a:bodyPr anchor="ctr" anchorCtr="0">
            <a:noAutofit/>
          </a:bodyPr>
          <a:lstStyle>
            <a:lvl1pPr marL="0" indent="0" algn="ctr">
              <a:buNone/>
              <a:defRPr sz="1600" b="1"/>
            </a:lvl1pPr>
            <a:lvl2pPr marL="457200" indent="0" algn="ctr">
              <a:buNone/>
              <a:defRPr sz="1600" b="1"/>
            </a:lvl2pPr>
            <a:lvl3pPr marL="914400" indent="0" algn="ctr">
              <a:buNone/>
              <a:defRPr sz="1600" b="1"/>
            </a:lvl3pPr>
            <a:lvl4pPr marL="1371600" indent="0" algn="ctr">
              <a:buNone/>
              <a:defRPr sz="1600" b="1"/>
            </a:lvl4pPr>
            <a:lvl5pPr marL="1828800" indent="0" algn="ctr">
              <a:buNone/>
              <a:defRPr sz="1600" b="1"/>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Text Placeholder 5"/>
          <p:cNvSpPr>
            <a:spLocks noGrp="1"/>
          </p:cNvSpPr>
          <p:nvPr>
            <p:ph type="body" sz="quarter" idx="11"/>
          </p:nvPr>
        </p:nvSpPr>
        <p:spPr>
          <a:xfrm>
            <a:off x="609600" y="2396770"/>
            <a:ext cx="8077200" cy="947562"/>
          </a:xfrm>
          <a:solidFill>
            <a:schemeClr val="bg1">
              <a:lumMod val="95000"/>
            </a:schemeClr>
          </a:solidFill>
        </p:spPr>
        <p:txBody>
          <a:bodyPr>
            <a:normAutofit/>
          </a:bodyPr>
          <a:lstStyle>
            <a:lvl1pPr marL="282575" indent="-282575">
              <a:buFont typeface="+mj-lt"/>
              <a:buAutoNum type="arabicPeriod"/>
              <a:defRPr sz="1600"/>
            </a:lvl1pPr>
            <a:lvl2pPr>
              <a:defRPr sz="1600"/>
            </a:lvl2pPr>
            <a:lvl3pPr>
              <a:defRPr sz="1600"/>
            </a:lvl3pPr>
            <a:lvl4pPr>
              <a:defRPr sz="1600"/>
            </a:lvl4pPr>
            <a:lvl5pPr>
              <a:defRPr sz="16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52276877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6_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1737834" y="633984"/>
            <a:ext cx="6948965" cy="909066"/>
          </a:xfrm>
        </p:spPr>
        <p:txBody>
          <a:bodyPr>
            <a:normAutofit/>
          </a:bodyPr>
          <a:lstStyle>
            <a:lvl1pPr>
              <a:defRPr sz="2200"/>
            </a:lvl1pPr>
          </a:lstStyle>
          <a:p>
            <a:r>
              <a:rPr lang="en-US" smtClean="0"/>
              <a:t>Click to edit Master title style</a:t>
            </a:r>
            <a:endParaRPr lang="en-US"/>
          </a:p>
        </p:txBody>
      </p:sp>
      <p:sp>
        <p:nvSpPr>
          <p:cNvPr id="8" name="Content Placeholder 7"/>
          <p:cNvSpPr>
            <a:spLocks noGrp="1"/>
          </p:cNvSpPr>
          <p:nvPr>
            <p:ph sz="quarter" idx="12" hasCustomPrompt="1"/>
          </p:nvPr>
        </p:nvSpPr>
        <p:spPr>
          <a:xfrm>
            <a:off x="609599" y="1968498"/>
            <a:ext cx="8077199" cy="420624"/>
          </a:xfrm>
          <a:solidFill>
            <a:srgbClr val="83D081"/>
          </a:solidFill>
        </p:spPr>
        <p:txBody>
          <a:bodyPr anchor="ctr" anchorCtr="0">
            <a:noAutofit/>
          </a:bodyPr>
          <a:lstStyle>
            <a:lvl1pPr marL="0" indent="0" algn="ctr">
              <a:buNone/>
              <a:defRPr sz="1600" b="1"/>
            </a:lvl1pPr>
            <a:lvl2pPr marL="457200" indent="0" algn="ctr">
              <a:buNone/>
              <a:defRPr sz="1600" b="1"/>
            </a:lvl2pPr>
            <a:lvl3pPr marL="914400" indent="0" algn="ctr">
              <a:buNone/>
              <a:defRPr sz="1600" b="1"/>
            </a:lvl3pPr>
            <a:lvl4pPr marL="1371600" indent="0" algn="ctr">
              <a:buNone/>
              <a:defRPr sz="1600" b="1"/>
            </a:lvl4pPr>
            <a:lvl5pPr marL="1828800" indent="0" algn="ctr">
              <a:buNone/>
              <a:defRPr sz="1600" b="1"/>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0" name="Table Placeholder 9"/>
          <p:cNvSpPr>
            <a:spLocks noGrp="1"/>
          </p:cNvSpPr>
          <p:nvPr>
            <p:ph type="tbl" sz="quarter" idx="13"/>
          </p:nvPr>
        </p:nvSpPr>
        <p:spPr>
          <a:xfrm>
            <a:off x="609599" y="2403233"/>
            <a:ext cx="8077199" cy="1180988"/>
          </a:xfrm>
          <a:solidFill>
            <a:schemeClr val="accent6">
              <a:lumMod val="20000"/>
              <a:lumOff val="80000"/>
            </a:schemeClr>
          </a:solidFill>
        </p:spPr>
        <p:txBody>
          <a:bodyPr/>
          <a:lstStyle/>
          <a:p>
            <a:endParaRPr lang="en-US" dirty="0"/>
          </a:p>
        </p:txBody>
      </p:sp>
    </p:spTree>
    <p:extLst>
      <p:ext uri="{BB962C8B-B14F-4D97-AF65-F5344CB8AC3E}">
        <p14:creationId xmlns:p14="http://schemas.microsoft.com/office/powerpoint/2010/main" val="181740465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04371870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7_Custom Layout">
    <p:spTree>
      <p:nvGrpSpPr>
        <p:cNvPr id="1" name=""/>
        <p:cNvGrpSpPr/>
        <p:nvPr/>
      </p:nvGrpSpPr>
      <p:grpSpPr>
        <a:xfrm>
          <a:off x="0" y="0"/>
          <a:ext cx="0" cy="0"/>
          <a:chOff x="0" y="0"/>
          <a:chExt cx="0" cy="0"/>
        </a:xfrm>
      </p:grpSpPr>
      <p:sp>
        <p:nvSpPr>
          <p:cNvPr id="10" name="Content Placeholder 2"/>
          <p:cNvSpPr>
            <a:spLocks noGrp="1"/>
          </p:cNvSpPr>
          <p:nvPr>
            <p:ph sz="half" idx="1"/>
          </p:nvPr>
        </p:nvSpPr>
        <p:spPr>
          <a:xfrm>
            <a:off x="2514600" y="1600200"/>
            <a:ext cx="4038600" cy="685800"/>
          </a:xfrm>
        </p:spPr>
        <p:txBody>
          <a:bodyPr/>
          <a:lstStyle>
            <a:lvl1pPr marL="0" indent="0" algn="ctr">
              <a:buNone/>
              <a:defRPr sz="2800"/>
            </a:lvl1pPr>
            <a:lvl2pPr marL="457200" indent="0" algn="ctr">
              <a:buNone/>
              <a:defRPr sz="2400"/>
            </a:lvl2pPr>
            <a:lvl3pPr marL="914400" indent="0" algn="ctr">
              <a:buNone/>
              <a:defRPr sz="2000"/>
            </a:lvl3pPr>
            <a:lvl4pPr marL="1371600" indent="0" algn="ctr">
              <a:buNone/>
              <a:defRPr sz="1800"/>
            </a:lvl4pPr>
            <a:lvl5pPr marL="1828800" indent="0" algn="ctr">
              <a:buNone/>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Content Placeholder 2"/>
          <p:cNvSpPr>
            <a:spLocks noGrp="1"/>
          </p:cNvSpPr>
          <p:nvPr>
            <p:ph sz="half" idx="16"/>
          </p:nvPr>
        </p:nvSpPr>
        <p:spPr>
          <a:xfrm>
            <a:off x="381000" y="4572000"/>
            <a:ext cx="4038600" cy="838200"/>
          </a:xfrm>
        </p:spPr>
        <p:txBody>
          <a:bodyPr/>
          <a:lstStyle>
            <a:lvl1pPr marL="0" indent="0" algn="ctr">
              <a:buNone/>
              <a:defRPr sz="2800"/>
            </a:lvl1pPr>
            <a:lvl2pPr marL="457200" indent="0" algn="ctr">
              <a:buNone/>
              <a:defRPr sz="2400"/>
            </a:lvl2pPr>
            <a:lvl3pPr marL="914400" indent="0" algn="ctr">
              <a:buNone/>
              <a:defRPr sz="2000"/>
            </a:lvl3pPr>
            <a:lvl4pPr marL="1371600" indent="0" algn="ctr">
              <a:buNone/>
              <a:defRPr sz="1800"/>
            </a:lvl4pPr>
            <a:lvl5pPr marL="1828800" indent="0" algn="ctr">
              <a:buNone/>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Content Placeholder 2"/>
          <p:cNvSpPr>
            <a:spLocks noGrp="1"/>
          </p:cNvSpPr>
          <p:nvPr>
            <p:ph sz="half" idx="17"/>
          </p:nvPr>
        </p:nvSpPr>
        <p:spPr>
          <a:xfrm>
            <a:off x="4800600" y="4572000"/>
            <a:ext cx="4038600" cy="838200"/>
          </a:xfrm>
        </p:spPr>
        <p:txBody>
          <a:bodyPr/>
          <a:lstStyle>
            <a:lvl1pPr marL="0" indent="0" algn="ctr">
              <a:buNone/>
              <a:defRPr sz="2800"/>
            </a:lvl1pPr>
            <a:lvl2pPr marL="457200" indent="0" algn="ctr">
              <a:buNone/>
              <a:defRPr sz="2400"/>
            </a:lvl2pPr>
            <a:lvl3pPr marL="914400" indent="0" algn="ctr">
              <a:buNone/>
              <a:defRPr sz="2000"/>
            </a:lvl3pPr>
            <a:lvl4pPr marL="1371600" indent="0" algn="ctr">
              <a:buNone/>
              <a:defRPr sz="1800"/>
            </a:lvl4pPr>
            <a:lvl5pPr marL="1828800" indent="0" algn="ctr">
              <a:buNone/>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smtClean="0"/>
              <a:t>Click to edit Master title style</a:t>
            </a:r>
            <a:endParaRPr lang="en-US"/>
          </a:p>
        </p:txBody>
      </p:sp>
      <p:pic>
        <p:nvPicPr>
          <p:cNvPr id="7" name="Picture 6"/>
          <p:cNvPicPr>
            <a:picLocks noChangeAspect="1"/>
          </p:cNvPicPr>
          <p:nvPr userDrawn="1"/>
        </p:nvPicPr>
        <p:blipFill>
          <a:blip r:embed="rId2" cstate="print"/>
          <a:srcRect/>
          <a:stretch>
            <a:fillRect/>
          </a:stretch>
        </p:blipFill>
        <p:spPr bwMode="auto">
          <a:xfrm>
            <a:off x="146050" y="5732463"/>
            <a:ext cx="2078038" cy="974725"/>
          </a:xfrm>
          <a:prstGeom prst="rect">
            <a:avLst/>
          </a:prstGeom>
          <a:noFill/>
          <a:ln w="9525">
            <a:noFill/>
            <a:miter lim="800000"/>
            <a:headEnd/>
            <a:tailEnd/>
          </a:ln>
        </p:spPr>
      </p:pic>
    </p:spTree>
    <p:extLst>
      <p:ext uri="{BB962C8B-B14F-4D97-AF65-F5344CB8AC3E}">
        <p14:creationId xmlns:p14="http://schemas.microsoft.com/office/powerpoint/2010/main" val="316660291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dirty="0" smtClean="0"/>
              <a:t>Title of Presentation</a:t>
            </a:r>
            <a:endParaRPr lang="en-US" dirty="0"/>
          </a:p>
        </p:txBody>
      </p:sp>
      <p:sp>
        <p:nvSpPr>
          <p:cNvPr id="3" name="Content Placeholder 2"/>
          <p:cNvSpPr>
            <a:spLocks noGrp="1"/>
          </p:cNvSpPr>
          <p:nvPr>
            <p:ph idx="1" hasCustomPrompt="1"/>
          </p:nvPr>
        </p:nvSpPr>
        <p:spPr/>
        <p:txBody>
          <a:bodyPr/>
          <a:lstStyle>
            <a:lvl1pPr>
              <a:defRPr baseline="0"/>
            </a:lvl1pPr>
          </a:lstStyle>
          <a:p>
            <a:pPr lvl="0"/>
            <a:r>
              <a:rPr lang="en-US" dirty="0" smtClean="0"/>
              <a:t>Author and Date </a:t>
            </a:r>
          </a:p>
        </p:txBody>
      </p:sp>
      <p:sp>
        <p:nvSpPr>
          <p:cNvPr id="4" name="Date Placeholder 3"/>
          <p:cNvSpPr>
            <a:spLocks noGrp="1"/>
          </p:cNvSpPr>
          <p:nvPr>
            <p:ph type="dt" sz="half" idx="10"/>
          </p:nvPr>
        </p:nvSpPr>
        <p:spPr/>
        <p:txBody>
          <a:bodyPr/>
          <a:lstStyle/>
          <a:p>
            <a:fld id="{8FEDEFF1-E1CD-448D-9DFE-7FC3FE0F11BB}" type="datetimeFigureOut">
              <a:rPr lang="en-US" smtClean="0"/>
              <a:pPr/>
              <a:t>7/31/2015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7C2977F-0695-4C57-AF40-70739867F63D}" type="slidenum">
              <a:rPr lang="en-US" smtClean="0"/>
              <a:pPr/>
              <a:t>‹#›</a:t>
            </a:fld>
            <a:endParaRPr lang="en-US"/>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685800" y="3352800"/>
            <a:ext cx="7772400" cy="1295400"/>
          </a:xfrm>
        </p:spPr>
        <p:txBody>
          <a:bodyPr/>
          <a:lstStyle>
            <a:lvl1pPr algn="ctr">
              <a:defRPr/>
            </a:lvl1pPr>
          </a:lstStyle>
          <a:p>
            <a:r>
              <a:rPr lang="en-US" dirty="0" smtClean="0"/>
              <a:t>Title of Presentation</a:t>
            </a:r>
            <a:endParaRPr lang="en-US" dirty="0"/>
          </a:p>
        </p:txBody>
      </p:sp>
      <p:sp>
        <p:nvSpPr>
          <p:cNvPr id="3" name="Subtitle 2"/>
          <p:cNvSpPr>
            <a:spLocks noGrp="1"/>
          </p:cNvSpPr>
          <p:nvPr>
            <p:ph type="subTitle" idx="1" hasCustomPrompt="1"/>
          </p:nvPr>
        </p:nvSpPr>
        <p:spPr>
          <a:xfrm>
            <a:off x="1371600" y="4876800"/>
            <a:ext cx="6400800" cy="1143000"/>
          </a:xfrm>
        </p:spPr>
        <p:txBody>
          <a:bodyPr>
            <a:normAutofit/>
          </a:bodyPr>
          <a:lstStyle>
            <a:lvl1pPr marL="0" indent="0" algn="ctr">
              <a:spcBef>
                <a:spcPts val="672"/>
              </a:spcBef>
              <a:buNone/>
              <a:defRPr sz="2800" b="1">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Author</a:t>
            </a:r>
          </a:p>
          <a:p>
            <a:r>
              <a:rPr lang="en-US" dirty="0" smtClean="0"/>
              <a:t>Date</a:t>
            </a:r>
          </a:p>
          <a:p>
            <a:endParaRPr lang="en-US" dirty="0"/>
          </a:p>
        </p:txBody>
      </p:sp>
      <p:sp>
        <p:nvSpPr>
          <p:cNvPr id="4" name="TextBox 3"/>
          <p:cNvSpPr txBox="1"/>
          <p:nvPr userDrawn="1"/>
        </p:nvSpPr>
        <p:spPr>
          <a:xfrm>
            <a:off x="457200" y="6207897"/>
            <a:ext cx="8077200" cy="276999"/>
          </a:xfrm>
          <a:prstGeom prst="rect">
            <a:avLst/>
          </a:prstGeom>
          <a:noFill/>
        </p:spPr>
        <p:txBody>
          <a:bodyPr wrap="square" rtlCol="0">
            <a:spAutoFit/>
          </a:bodyPr>
          <a:lstStyle/>
          <a:p>
            <a:r>
              <a:rPr lang="en-US" sz="1200" dirty="0" smtClean="0"/>
              <a:t>This presentation contains notes. Select View, then Notes page to read them.</a:t>
            </a:r>
            <a:endParaRPr lang="en-US" sz="1200" dirty="0"/>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a:t>
            </a:r>
            <a:endParaRPr lang="en-US" dirty="0"/>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685800" y="3352800"/>
            <a:ext cx="7772400" cy="1295400"/>
          </a:xfrm>
        </p:spPr>
        <p:txBody>
          <a:bodyPr/>
          <a:lstStyle>
            <a:lvl1pPr algn="ctr">
              <a:defRPr/>
            </a:lvl1pPr>
          </a:lstStyle>
          <a:p>
            <a:r>
              <a:rPr lang="en-US" dirty="0" smtClean="0"/>
              <a:t>Title of Presentation</a:t>
            </a:r>
            <a:endParaRPr lang="en-US" dirty="0"/>
          </a:p>
        </p:txBody>
      </p:sp>
      <p:sp>
        <p:nvSpPr>
          <p:cNvPr id="3" name="Subtitle 2"/>
          <p:cNvSpPr>
            <a:spLocks noGrp="1"/>
          </p:cNvSpPr>
          <p:nvPr>
            <p:ph type="subTitle" idx="1" hasCustomPrompt="1"/>
          </p:nvPr>
        </p:nvSpPr>
        <p:spPr>
          <a:xfrm>
            <a:off x="1371600" y="4876800"/>
            <a:ext cx="6400800" cy="762000"/>
          </a:xfrm>
        </p:spPr>
        <p:txBody>
          <a:bodyPr/>
          <a:lstStyle>
            <a:lvl1pPr marL="0" indent="0" algn="ctr">
              <a:buNone/>
              <a:defRPr b="1">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Author and Date</a:t>
            </a:r>
            <a:endParaRPr lang="en-US" dirty="0"/>
          </a:p>
        </p:txBody>
      </p:sp>
      <p:sp>
        <p:nvSpPr>
          <p:cNvPr id="4" name="Date Placeholder 3"/>
          <p:cNvSpPr>
            <a:spLocks noGrp="1"/>
          </p:cNvSpPr>
          <p:nvPr>
            <p:ph type="dt" sz="half" idx="10"/>
          </p:nvPr>
        </p:nvSpPr>
        <p:spPr/>
        <p:txBody>
          <a:bodyPr/>
          <a:lstStyle/>
          <a:p>
            <a:fld id="{8369CEEB-D5BD-4BA4-9F0F-BBFD9BD91A1F}" type="datetimeFigureOut">
              <a:rPr lang="en-US" smtClean="0"/>
              <a:pPr/>
              <a:t>7/31/2015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BB4C657-53BA-4C64-8161-364EC652DC57}" type="slidenum">
              <a:rPr lang="en-US" smtClean="0"/>
              <a:pPr/>
              <a:t>‹#›</a:t>
            </a:fld>
            <a:endParaRPr lang="en-US"/>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369CEEB-D5BD-4BA4-9F0F-BBFD9BD91A1F}" type="datetimeFigureOut">
              <a:rPr lang="en-US" smtClean="0"/>
              <a:pPr/>
              <a:t>7/31/2015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BB4C657-53BA-4C64-8161-364EC652DC57}" type="slidenum">
              <a:rPr lang="en-US" smtClean="0"/>
              <a:pPr/>
              <a:t>‹#›</a:t>
            </a:fld>
            <a:endParaRPr lang="en-US"/>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normAutofit/>
          </a:bodyPr>
          <a:lstStyle>
            <a:lvl1pPr algn="l">
              <a:defRPr sz="24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normAutofit/>
          </a:bodyPr>
          <a:lstStyle>
            <a:lvl1pPr marL="0" indent="0">
              <a:buNone/>
              <a:defRPr sz="32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smtClean="0"/>
              <a:t>Click to edit Master text styles</a:t>
            </a: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8369CEEB-D5BD-4BA4-9F0F-BBFD9BD91A1F}" type="datetimeFigureOut">
              <a:rPr lang="en-US" smtClean="0"/>
              <a:pPr/>
              <a:t>7/31/2015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BB4C657-53BA-4C64-8161-364EC652DC57}" type="slidenum">
              <a:rPr lang="en-US" smtClean="0"/>
              <a:pPr/>
              <a:t>‹#›</a:t>
            </a:fld>
            <a:endParaRPr lang="en-US"/>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8369CEEB-D5BD-4BA4-9F0F-BBFD9BD91A1F}" type="datetimeFigureOut">
              <a:rPr lang="en-US" smtClean="0"/>
              <a:pPr/>
              <a:t>7/31/2015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BB4C657-53BA-4C64-8161-364EC652DC57}" type="slidenum">
              <a:rPr lang="en-US" smtClean="0"/>
              <a:pPr/>
              <a:t>‹#›</a:t>
            </a:fld>
            <a:endParaRPr lang="en-US"/>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8369CEEB-D5BD-4BA4-9F0F-BBFD9BD91A1F}" type="datetimeFigureOut">
              <a:rPr lang="en-US" smtClean="0"/>
              <a:pPr/>
              <a:t>7/31/2015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BB4C657-53BA-4C64-8161-364EC652DC57}"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492874"/>
            <a:ext cx="8229600" cy="661416"/>
          </a:xfrm>
        </p:spPr>
        <p:txBody>
          <a:bodyPr>
            <a:normAutofit/>
          </a:bodyPr>
          <a:lstStyle>
            <a:lvl1pPr>
              <a:defRPr sz="3200"/>
            </a:lvl1pPr>
          </a:lstStyle>
          <a:p>
            <a:r>
              <a:rPr lang="en-US" dirty="0"/>
              <a:t>Click to edit Master title style</a:t>
            </a:r>
          </a:p>
        </p:txBody>
      </p:sp>
      <p:sp>
        <p:nvSpPr>
          <p:cNvPr id="3" name="Content Placeholder 2"/>
          <p:cNvSpPr>
            <a:spLocks noGrp="1"/>
          </p:cNvSpPr>
          <p:nvPr>
            <p:ph idx="1"/>
          </p:nvPr>
        </p:nvSpPr>
        <p:spPr>
          <a:xfrm>
            <a:off x="457200" y="1154290"/>
            <a:ext cx="8229600" cy="428131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450764615"/>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369CEEB-D5BD-4BA4-9F0F-BBFD9BD91A1F}" type="datetimeFigureOut">
              <a:rPr lang="en-US" smtClean="0"/>
              <a:pPr/>
              <a:t>7/31/2015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BB4C657-53BA-4C64-8161-364EC652DC57}" type="slidenum">
              <a:rPr lang="en-US" smtClean="0"/>
              <a:pPr/>
              <a:t>‹#›</a:t>
            </a:fld>
            <a:endParaRPr lang="en-US"/>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369CEEB-D5BD-4BA4-9F0F-BBFD9BD91A1F}" type="datetimeFigureOut">
              <a:rPr lang="en-US" smtClean="0"/>
              <a:pPr/>
              <a:t>7/31/2015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BB4C657-53BA-4C64-8161-364EC652DC57}" type="slidenum">
              <a:rPr lang="en-US" smtClean="0"/>
              <a:pPr/>
              <a:t>‹#›</a:t>
            </a:fld>
            <a:endParaRPr lang="en-US"/>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369CEEB-D5BD-4BA4-9F0F-BBFD9BD91A1F}" type="datetimeFigureOut">
              <a:rPr lang="en-US" smtClean="0"/>
              <a:pPr/>
              <a:t>7/31/2015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BB4C657-53BA-4C64-8161-364EC652DC57}" type="slidenum">
              <a:rPr lang="en-US" smtClean="0"/>
              <a:pPr/>
              <a:t>‹#›</a:t>
            </a:fld>
            <a:endParaRPr lang="en-US"/>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369CEEB-D5BD-4BA4-9F0F-BBFD9BD91A1F}" type="datetimeFigureOut">
              <a:rPr lang="en-US" smtClean="0"/>
              <a:pPr/>
              <a:t>7/31/2015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BB4C657-53BA-4C64-8161-364EC652DC57}"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36710950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a:xfrm>
            <a:off x="457200" y="6356350"/>
            <a:ext cx="2133600" cy="365125"/>
          </a:xfrm>
          <a:prstGeom prst="rect">
            <a:avLst/>
          </a:prstGeom>
        </p:spPr>
        <p:txBody>
          <a:bodyPr/>
          <a:lstStyle/>
          <a:p>
            <a:pPr defTabSz="457200"/>
            <a:endParaRPr lang="en-US">
              <a:solidFill>
                <a:prstClr val="black"/>
              </a:solidFill>
            </a:endParaRPr>
          </a:p>
        </p:txBody>
      </p:sp>
    </p:spTree>
    <p:extLst>
      <p:ext uri="{BB962C8B-B14F-4D97-AF65-F5344CB8AC3E}">
        <p14:creationId xmlns:p14="http://schemas.microsoft.com/office/powerpoint/2010/main" val="215220091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58538721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pic>
        <p:nvPicPr>
          <p:cNvPr id="1026" name="Picture 2"/>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98438" y="5665788"/>
            <a:ext cx="2079625" cy="974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ext Placeholder 3"/>
          <p:cNvSpPr>
            <a:spLocks noGrp="1"/>
          </p:cNvSpPr>
          <p:nvPr>
            <p:ph type="body" sz="quarter" idx="10"/>
          </p:nvPr>
        </p:nvSpPr>
        <p:spPr>
          <a:xfrm>
            <a:off x="4533900" y="1581150"/>
            <a:ext cx="3886200" cy="1417320"/>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Text Placeholder 5"/>
          <p:cNvSpPr>
            <a:spLocks noGrp="1"/>
          </p:cNvSpPr>
          <p:nvPr>
            <p:ph type="body" sz="quarter" idx="11"/>
          </p:nvPr>
        </p:nvSpPr>
        <p:spPr>
          <a:xfrm>
            <a:off x="4533900" y="3295650"/>
            <a:ext cx="3886200" cy="1417320"/>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8" name="Text Placeholder 7"/>
          <p:cNvSpPr>
            <a:spLocks noGrp="1"/>
          </p:cNvSpPr>
          <p:nvPr>
            <p:ph type="body" sz="quarter" idx="12"/>
          </p:nvPr>
        </p:nvSpPr>
        <p:spPr>
          <a:xfrm>
            <a:off x="4533900" y="5124450"/>
            <a:ext cx="3886200" cy="1417320"/>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198992304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19627001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Tree>
    <p:extLst>
      <p:ext uri="{BB962C8B-B14F-4D97-AF65-F5344CB8AC3E}">
        <p14:creationId xmlns:p14="http://schemas.microsoft.com/office/powerpoint/2010/main" val="344643092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theme" Target="../theme/theme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image" Target="../media/image2.png"/><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23.xml"/><Relationship Id="rId2" Type="http://schemas.openxmlformats.org/officeDocument/2006/relationships/slideLayout" Target="../slideLayouts/slideLayout22.xml"/><Relationship Id="rId1" Type="http://schemas.openxmlformats.org/officeDocument/2006/relationships/slideLayout" Target="../slideLayouts/slideLayout21.xml"/><Relationship Id="rId5" Type="http://schemas.openxmlformats.org/officeDocument/2006/relationships/image" Target="../media/image4.png"/><Relationship Id="rId4"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1.xml"/><Relationship Id="rId3" Type="http://schemas.openxmlformats.org/officeDocument/2006/relationships/slideLayout" Target="../slideLayouts/slideLayout26.xml"/><Relationship Id="rId7" Type="http://schemas.openxmlformats.org/officeDocument/2006/relationships/slideLayout" Target="../slideLayouts/slideLayout30.xml"/><Relationship Id="rId12" Type="http://schemas.openxmlformats.org/officeDocument/2006/relationships/image" Target="../media/image5.png"/><Relationship Id="rId2" Type="http://schemas.openxmlformats.org/officeDocument/2006/relationships/slideLayout" Target="../slideLayouts/slideLayout25.xml"/><Relationship Id="rId1" Type="http://schemas.openxmlformats.org/officeDocument/2006/relationships/slideLayout" Target="../slideLayouts/slideLayout24.xml"/><Relationship Id="rId6" Type="http://schemas.openxmlformats.org/officeDocument/2006/relationships/slideLayout" Target="../slideLayouts/slideLayout29.xml"/><Relationship Id="rId11" Type="http://schemas.openxmlformats.org/officeDocument/2006/relationships/theme" Target="../theme/theme3.xml"/><Relationship Id="rId5" Type="http://schemas.openxmlformats.org/officeDocument/2006/relationships/slideLayout" Target="../slideLayouts/slideLayout28.xml"/><Relationship Id="rId10" Type="http://schemas.openxmlformats.org/officeDocument/2006/relationships/slideLayout" Target="../slideLayouts/slideLayout33.xml"/><Relationship Id="rId4" Type="http://schemas.openxmlformats.org/officeDocument/2006/relationships/slideLayout" Target="../slideLayouts/slideLayout27.xml"/><Relationship Id="rId9" Type="http://schemas.openxmlformats.org/officeDocument/2006/relationships/slideLayout" Target="../slideLayouts/slideLayout3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9" name="Picture 8"/>
          <p:cNvPicPr>
            <a:picLocks noChangeAspect="1"/>
          </p:cNvPicPr>
          <p:nvPr/>
        </p:nvPicPr>
        <p:blipFill>
          <a:blip r:embed="rId22"/>
          <a:stretch>
            <a:fillRect/>
          </a:stretch>
        </p:blipFill>
        <p:spPr>
          <a:xfrm>
            <a:off x="0" y="0"/>
            <a:ext cx="9144000" cy="633984"/>
          </a:xfrm>
          <a:prstGeom prst="rect">
            <a:avLst/>
          </a:prstGeom>
        </p:spPr>
      </p:pic>
      <p:sp>
        <p:nvSpPr>
          <p:cNvPr id="2" name="Title Placeholder 1"/>
          <p:cNvSpPr>
            <a:spLocks noGrp="1"/>
          </p:cNvSpPr>
          <p:nvPr>
            <p:ph type="title"/>
          </p:nvPr>
        </p:nvSpPr>
        <p:spPr>
          <a:xfrm>
            <a:off x="457200" y="633984"/>
            <a:ext cx="8229600" cy="661416"/>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457200" y="1600201"/>
            <a:ext cx="8229600" cy="3835400"/>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7" name="Picture 6"/>
          <p:cNvPicPr>
            <a:picLocks noChangeAspect="1"/>
          </p:cNvPicPr>
          <p:nvPr userDrawn="1"/>
        </p:nvPicPr>
        <p:blipFill>
          <a:blip r:embed="rId23"/>
          <a:stretch>
            <a:fillRect/>
          </a:stretch>
        </p:blipFill>
        <p:spPr>
          <a:xfrm>
            <a:off x="145958" y="5731730"/>
            <a:ext cx="2078736" cy="975360"/>
          </a:xfrm>
          <a:prstGeom prst="rect">
            <a:avLst/>
          </a:prstGeom>
        </p:spPr>
      </p:pic>
    </p:spTree>
    <p:extLst>
      <p:ext uri="{BB962C8B-B14F-4D97-AF65-F5344CB8AC3E}">
        <p14:creationId xmlns:p14="http://schemas.microsoft.com/office/powerpoint/2010/main" val="1831940223"/>
      </p:ext>
    </p:extLst>
  </p:cSld>
  <p:clrMap bg1="lt1" tx1="dk1" bg2="lt2" tx2="dk2" accent1="accent1" accent2="accent2" accent3="accent3" accent4="accent4" accent5="accent5" accent6="accent6" hlink="hlink" folHlink="folHlink"/>
  <p:sldLayoutIdLst>
    <p:sldLayoutId id="2147483727" r:id="rId1"/>
    <p:sldLayoutId id="2147483728" r:id="rId2"/>
    <p:sldLayoutId id="2147483729" r:id="rId3"/>
    <p:sldLayoutId id="2147483730" r:id="rId4"/>
    <p:sldLayoutId id="2147483731" r:id="rId5"/>
    <p:sldLayoutId id="2147483732" r:id="rId6"/>
    <p:sldLayoutId id="2147483733" r:id="rId7"/>
    <p:sldLayoutId id="2147483734" r:id="rId8"/>
    <p:sldLayoutId id="2147483735" r:id="rId9"/>
    <p:sldLayoutId id="2147483736" r:id="rId10"/>
    <p:sldLayoutId id="2147483737" r:id="rId11"/>
    <p:sldLayoutId id="2147483738" r:id="rId12"/>
    <p:sldLayoutId id="2147483739" r:id="rId13"/>
    <p:sldLayoutId id="2147483740" r:id="rId14"/>
    <p:sldLayoutId id="2147483741" r:id="rId15"/>
    <p:sldLayoutId id="2147483742" r:id="rId16"/>
    <p:sldLayoutId id="2147483743" r:id="rId17"/>
    <p:sldLayoutId id="2147483744" r:id="rId18"/>
    <p:sldLayoutId id="2147483745" r:id="rId19"/>
    <p:sldLayoutId id="2147483746" r:id="rId20"/>
  </p:sldLayoutIdLst>
  <p:hf hdr="0" ftr="0" dt="0"/>
  <p:txStyles>
    <p:titleStyle>
      <a:lvl1pPr algn="l" defTabSz="457200" rtl="0" eaLnBrk="1" latinLnBrk="0" hangingPunct="1">
        <a:spcBef>
          <a:spcPct val="0"/>
        </a:spcBef>
        <a:buNone/>
        <a:defRPr sz="3200" kern="1200">
          <a:solidFill>
            <a:srgbClr val="3B7B38"/>
          </a:solidFill>
          <a:latin typeface="Helvetica"/>
          <a:ea typeface="+mj-ea"/>
          <a:cs typeface="Helvetica"/>
        </a:defRPr>
      </a:lvl1pPr>
    </p:titleStyle>
    <p:bodyStyle>
      <a:lvl1pPr marL="342900" indent="-342900" algn="l" defTabSz="457200" rtl="0" eaLnBrk="1" latinLnBrk="0" hangingPunct="1">
        <a:lnSpc>
          <a:spcPct val="100000"/>
        </a:lnSpc>
        <a:spcBef>
          <a:spcPct val="20000"/>
        </a:spcBef>
        <a:buFont typeface="Arial"/>
        <a:buChar char="•"/>
        <a:defRPr sz="2000" kern="1200">
          <a:solidFill>
            <a:schemeClr val="tx1"/>
          </a:solidFill>
          <a:latin typeface="Calibri (Body)"/>
          <a:ea typeface="+mn-ea"/>
          <a:cs typeface="Calibri (Body)"/>
        </a:defRPr>
      </a:lvl1pPr>
      <a:lvl2pPr marL="742950" indent="-285750" algn="l" defTabSz="457200" rtl="0" eaLnBrk="1" latinLnBrk="0" hangingPunct="1">
        <a:lnSpc>
          <a:spcPct val="100000"/>
        </a:lnSpc>
        <a:spcBef>
          <a:spcPct val="20000"/>
        </a:spcBef>
        <a:buFont typeface="Arial"/>
        <a:buChar char="–"/>
        <a:defRPr sz="1800" kern="1200">
          <a:solidFill>
            <a:schemeClr val="tx1"/>
          </a:solidFill>
          <a:latin typeface="Calibri (Body)"/>
          <a:ea typeface="+mn-ea"/>
          <a:cs typeface="Calibri (Body)"/>
        </a:defRPr>
      </a:lvl2pPr>
      <a:lvl3pPr marL="1143000" indent="-228600" algn="l" defTabSz="457200" rtl="0" eaLnBrk="1" latinLnBrk="0" hangingPunct="1">
        <a:lnSpc>
          <a:spcPct val="100000"/>
        </a:lnSpc>
        <a:spcBef>
          <a:spcPct val="20000"/>
        </a:spcBef>
        <a:buFont typeface="Arial"/>
        <a:buChar char="•"/>
        <a:defRPr sz="1800" kern="1200">
          <a:solidFill>
            <a:schemeClr val="tx1"/>
          </a:solidFill>
          <a:latin typeface="Calibri (Body)"/>
          <a:ea typeface="+mn-ea"/>
          <a:cs typeface="Calibri (Body)"/>
        </a:defRPr>
      </a:lvl3pPr>
      <a:lvl4pPr marL="1600200" indent="-228600" algn="l" defTabSz="457200" rtl="0" eaLnBrk="1" latinLnBrk="0" hangingPunct="1">
        <a:lnSpc>
          <a:spcPct val="100000"/>
        </a:lnSpc>
        <a:spcBef>
          <a:spcPct val="20000"/>
        </a:spcBef>
        <a:buFont typeface="Arial"/>
        <a:buChar char="–"/>
        <a:defRPr sz="1800" kern="1200">
          <a:solidFill>
            <a:schemeClr val="tx1"/>
          </a:solidFill>
          <a:latin typeface="Calibri (Body)"/>
          <a:ea typeface="+mn-ea"/>
          <a:cs typeface="Calibri (Body)"/>
        </a:defRPr>
      </a:lvl4pPr>
      <a:lvl5pPr marL="2057400" indent="-228600" algn="l" defTabSz="457200" rtl="0" eaLnBrk="1" latinLnBrk="0" hangingPunct="1">
        <a:lnSpc>
          <a:spcPct val="100000"/>
        </a:lnSpc>
        <a:spcBef>
          <a:spcPct val="20000"/>
        </a:spcBef>
        <a:buFont typeface="Arial"/>
        <a:buChar char="»"/>
        <a:defRPr sz="1800" kern="1200">
          <a:solidFill>
            <a:schemeClr val="tx1"/>
          </a:solidFill>
          <a:latin typeface="Calibri (Body)"/>
          <a:ea typeface="+mn-ea"/>
          <a:cs typeface="Calibri (Body)"/>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5" cstate="print">
            <a:lum/>
          </a:blip>
          <a:srcRect/>
          <a:stretch>
            <a:fillRect t="-3000" b="-3000"/>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3200400"/>
            <a:ext cx="8229600" cy="1600200"/>
          </a:xfrm>
          <a:prstGeom prst="rect">
            <a:avLst/>
          </a:prstGeom>
        </p:spPr>
        <p:txBody>
          <a:bodyPr vert="horz" lIns="91440" tIns="45720" rIns="91440" bIns="45720" rtlCol="0" anchor="ctr">
            <a:normAutofit/>
          </a:bodyPr>
          <a:lstStyle/>
          <a:p>
            <a:r>
              <a:rPr lang="en-US" dirty="0" smtClean="0"/>
              <a:t>Title of Presentation</a:t>
            </a:r>
            <a:endParaRPr lang="en-US" dirty="0"/>
          </a:p>
        </p:txBody>
      </p:sp>
      <p:sp>
        <p:nvSpPr>
          <p:cNvPr id="3" name="Text Placeholder 2"/>
          <p:cNvSpPr>
            <a:spLocks noGrp="1"/>
          </p:cNvSpPr>
          <p:nvPr>
            <p:ph type="body" idx="1"/>
          </p:nvPr>
        </p:nvSpPr>
        <p:spPr>
          <a:xfrm>
            <a:off x="457200" y="4953000"/>
            <a:ext cx="8229600" cy="1173163"/>
          </a:xfrm>
          <a:prstGeom prst="rect">
            <a:avLst/>
          </a:prstGeom>
        </p:spPr>
        <p:txBody>
          <a:bodyPr vert="horz" lIns="91440" tIns="45720" rIns="91440" bIns="45720" rtlCol="0">
            <a:normAutofit/>
          </a:bodyPr>
          <a:lstStyle/>
          <a:p>
            <a:pPr lvl="0"/>
            <a:r>
              <a:rPr lang="en-US" dirty="0" smtClean="0"/>
              <a:t>Author and Date</a:t>
            </a:r>
            <a:endParaRPr lang="en-US"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FEDEFF1-E1CD-448D-9DFE-7FC3FE0F11BB}" type="datetimeFigureOut">
              <a:rPr lang="en-US" smtClean="0"/>
              <a:pPr/>
              <a:t>7/31/2015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7C2977F-0695-4C57-AF40-70739867F63D}"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748" r:id="rId1"/>
    <p:sldLayoutId id="2147483749" r:id="rId2"/>
    <p:sldLayoutId id="2147483751" r:id="rId3"/>
  </p:sldLayoutIdLst>
  <p:txStyles>
    <p:titleStyle>
      <a:lvl1pPr algn="ctr" defTabSz="914400" rtl="0" eaLnBrk="1" latinLnBrk="0" hangingPunct="1">
        <a:spcBef>
          <a:spcPct val="0"/>
        </a:spcBef>
        <a:buNone/>
        <a:defRPr sz="3600" b="1" kern="1200">
          <a:solidFill>
            <a:schemeClr val="accent1"/>
          </a:solidFill>
          <a:latin typeface="Arial" pitchFamily="34" charset="0"/>
          <a:ea typeface="+mj-ea"/>
          <a:cs typeface="Arial" pitchFamily="34" charset="0"/>
        </a:defRPr>
      </a:lvl1pPr>
    </p:titleStyle>
    <p:bodyStyle>
      <a:lvl1pPr marL="342900" indent="-342900" algn="ctr" defTabSz="914400" rtl="0" eaLnBrk="1" latinLnBrk="0" hangingPunct="1">
        <a:spcBef>
          <a:spcPct val="20000"/>
        </a:spcBef>
        <a:buFont typeface="Arial" pitchFamily="34" charset="0"/>
        <a:buNone/>
        <a:defRPr sz="2800" b="1" kern="1200" baseline="0">
          <a:solidFill>
            <a:schemeClr val="tx1"/>
          </a:solidFill>
          <a:latin typeface="Arial" pitchFamily="34" charset="0"/>
          <a:ea typeface="+mn-ea"/>
          <a:cs typeface="Arial" pitchFamily="34" charset="0"/>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2" cstate="print">
            <a:lum/>
          </a:blip>
          <a:srcRect/>
          <a:stretch>
            <a:fillRect t="-3000" b="-3000"/>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600200" y="274638"/>
            <a:ext cx="7086600" cy="868362"/>
          </a:xfrm>
          <a:prstGeom prst="rect">
            <a:avLst/>
          </a:prstGeom>
        </p:spPr>
        <p:txBody>
          <a:bodyPr vert="horz" lIns="91440" tIns="45720" rIns="91440" bIns="45720" rtlCol="0" anchor="ctr">
            <a:normAutofit/>
          </a:bodyPr>
          <a:lstStyle/>
          <a:p>
            <a:r>
              <a:rPr lang="en-US" dirty="0" smtClean="0"/>
              <a:t>Title goes here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369CEEB-D5BD-4BA4-9F0F-BBFD9BD91A1F}" type="datetimeFigureOut">
              <a:rPr lang="en-US" smtClean="0"/>
              <a:pPr/>
              <a:t>7/31/2015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BB4C657-53BA-4C64-8161-364EC652DC57}"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753" r:id="rId1"/>
    <p:sldLayoutId id="2147483754" r:id="rId2"/>
    <p:sldLayoutId id="2147483755" r:id="rId3"/>
    <p:sldLayoutId id="2147483756" r:id="rId4"/>
    <p:sldLayoutId id="2147483757" r:id="rId5"/>
    <p:sldLayoutId id="2147483758" r:id="rId6"/>
    <p:sldLayoutId id="2147483759" r:id="rId7"/>
    <p:sldLayoutId id="2147483760" r:id="rId8"/>
    <p:sldLayoutId id="2147483761" r:id="rId9"/>
    <p:sldLayoutId id="2147483762" r:id="rId10"/>
  </p:sldLayoutIdLst>
  <p:txStyles>
    <p:titleStyle>
      <a:lvl1pPr algn="l" defTabSz="914400" rtl="0" eaLnBrk="1" latinLnBrk="0" hangingPunct="1">
        <a:spcBef>
          <a:spcPct val="0"/>
        </a:spcBef>
        <a:buNone/>
        <a:defRPr sz="3600" b="1" kern="1200" baseline="0">
          <a:solidFill>
            <a:schemeClr val="accent1"/>
          </a:solidFill>
          <a:latin typeface="+mj-lt"/>
          <a:ea typeface="+mj-ea"/>
          <a:cs typeface="+mj-cs"/>
        </a:defRPr>
      </a:lvl1pPr>
    </p:titleStyle>
    <p:bodyStyle>
      <a:lvl1pPr marL="342900" indent="-342900" algn="l" defTabSz="914400" rtl="0" eaLnBrk="1" latinLnBrk="0" hangingPunct="1">
        <a:spcBef>
          <a:spcPct val="20000"/>
        </a:spcBef>
        <a:buClr>
          <a:schemeClr val="tx2"/>
        </a:buClr>
        <a:buSzPct val="150000"/>
        <a:buFont typeface="Arial" pitchFamily="34" charset="0"/>
        <a:buChar char="•"/>
        <a:defRPr sz="2800" kern="1200">
          <a:solidFill>
            <a:schemeClr val="tx1"/>
          </a:solidFill>
          <a:latin typeface="+mn-lt"/>
          <a:ea typeface="+mn-ea"/>
          <a:cs typeface="+mn-cs"/>
        </a:defRPr>
      </a:lvl1pPr>
      <a:lvl2pPr marL="685800" indent="-338138" algn="l" defTabSz="914400" rtl="0" eaLnBrk="1" latinLnBrk="0" hangingPunct="1">
        <a:spcBef>
          <a:spcPct val="20000"/>
        </a:spcBef>
        <a:buClr>
          <a:schemeClr val="tx2">
            <a:lumMod val="60000"/>
            <a:lumOff val="40000"/>
          </a:schemeClr>
        </a:buClr>
        <a:buSzPct val="80000"/>
        <a:buFont typeface="Arial" pitchFamily="34" charset="0"/>
        <a:buChar char="►"/>
        <a:defRPr sz="2400" kern="1200">
          <a:solidFill>
            <a:schemeClr val="tx1"/>
          </a:solidFill>
          <a:latin typeface="+mn-lt"/>
          <a:ea typeface="+mn-ea"/>
          <a:cs typeface="+mn-cs"/>
        </a:defRPr>
      </a:lvl2pPr>
      <a:lvl3pPr marL="969963" indent="-284163" algn="l" defTabSz="914400" rtl="0" eaLnBrk="1" latinLnBrk="0" hangingPunct="1">
        <a:spcBef>
          <a:spcPct val="20000"/>
        </a:spcBef>
        <a:buFont typeface="Courier New" pitchFamily="49" charset="0"/>
        <a:buChar char="o"/>
        <a:defRPr sz="20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2.xml"/></Relationships>
</file>

<file path=ppt/slides/_rels/slide10.xml.rels><?xml version="1.0" encoding="UTF-8" standalone="yes"?>
<Relationships xmlns="http://schemas.openxmlformats.org/package/2006/relationships"><Relationship Id="rId3" Type="http://schemas.openxmlformats.org/officeDocument/2006/relationships/hyperlink" Target="http://www.ahrq.gov/research/findings/nhqrdr/nhqdr14/intro.html" TargetMode="External"/><Relationship Id="rId2" Type="http://schemas.openxmlformats.org/officeDocument/2006/relationships/notesSlide" Target="../notesSlides/notesSlide10.xml"/><Relationship Id="rId1" Type="http://schemas.openxmlformats.org/officeDocument/2006/relationships/slideLayout" Target="../slideLayouts/slideLayout25.xml"/><Relationship Id="rId4" Type="http://schemas.openxmlformats.org/officeDocument/2006/relationships/hyperlink" Target="http://nhqrnet.ahrq.gov/inhqrdr/data/query" TargetMode="External"/></Relationships>
</file>

<file path=ppt/slides/_rels/slide100.xml.rels><?xml version="1.0" encoding="UTF-8" standalone="yes"?>
<Relationships xmlns="http://schemas.openxmlformats.org/package/2006/relationships"><Relationship Id="rId2" Type="http://schemas.openxmlformats.org/officeDocument/2006/relationships/notesSlide" Target="../notesSlides/notesSlide99.xml"/><Relationship Id="rId1" Type="http://schemas.openxmlformats.org/officeDocument/2006/relationships/slideLayout" Target="../slideLayouts/slideLayout25.xml"/></Relationships>
</file>

<file path=ppt/slides/_rels/slide101.xml.rels><?xml version="1.0" encoding="UTF-8" standalone="yes"?>
<Relationships xmlns="http://schemas.openxmlformats.org/package/2006/relationships"><Relationship Id="rId2" Type="http://schemas.openxmlformats.org/officeDocument/2006/relationships/notesSlide" Target="../notesSlides/notesSlide100.xml"/><Relationship Id="rId1" Type="http://schemas.openxmlformats.org/officeDocument/2006/relationships/slideLayout" Target="../slideLayouts/slideLayout25.xml"/></Relationships>
</file>

<file path=ppt/slides/_rels/slide102.xml.rels><?xml version="1.0" encoding="UTF-8" standalone="yes"?>
<Relationships xmlns="http://schemas.openxmlformats.org/package/2006/relationships"><Relationship Id="rId2" Type="http://schemas.openxmlformats.org/officeDocument/2006/relationships/notesSlide" Target="../notesSlides/notesSlide101.xml"/><Relationship Id="rId1" Type="http://schemas.openxmlformats.org/officeDocument/2006/relationships/slideLayout" Target="../slideLayouts/slideLayout25.xml"/></Relationships>
</file>

<file path=ppt/slides/_rels/slide103.xml.rels><?xml version="1.0" encoding="UTF-8" standalone="yes"?>
<Relationships xmlns="http://schemas.openxmlformats.org/package/2006/relationships"><Relationship Id="rId2" Type="http://schemas.openxmlformats.org/officeDocument/2006/relationships/notesSlide" Target="../notesSlides/notesSlide102.xml"/><Relationship Id="rId1" Type="http://schemas.openxmlformats.org/officeDocument/2006/relationships/slideLayout" Target="../slideLayouts/slideLayout25.xml"/></Relationships>
</file>

<file path=ppt/slides/_rels/slide104.xml.rels><?xml version="1.0" encoding="UTF-8" standalone="yes"?>
<Relationships xmlns="http://schemas.openxmlformats.org/package/2006/relationships"><Relationship Id="rId3" Type="http://schemas.openxmlformats.org/officeDocument/2006/relationships/chart" Target="../charts/chart53.xml"/><Relationship Id="rId2" Type="http://schemas.openxmlformats.org/officeDocument/2006/relationships/notesSlide" Target="../notesSlides/notesSlide103.xml"/><Relationship Id="rId1" Type="http://schemas.openxmlformats.org/officeDocument/2006/relationships/slideLayout" Target="../slideLayouts/slideLayout27.xml"/><Relationship Id="rId4" Type="http://schemas.openxmlformats.org/officeDocument/2006/relationships/chart" Target="../charts/chart54.xml"/></Relationships>
</file>

<file path=ppt/slides/_rels/slide105.xml.rels><?xml version="1.0" encoding="UTF-8" standalone="yes"?>
<Relationships xmlns="http://schemas.openxmlformats.org/package/2006/relationships"><Relationship Id="rId2" Type="http://schemas.openxmlformats.org/officeDocument/2006/relationships/notesSlide" Target="../notesSlides/notesSlide104.xml"/><Relationship Id="rId1" Type="http://schemas.openxmlformats.org/officeDocument/2006/relationships/slideLayout" Target="../slideLayouts/slideLayout25.xml"/></Relationships>
</file>

<file path=ppt/slides/_rels/slide106.xml.rels><?xml version="1.0" encoding="UTF-8" standalone="yes"?>
<Relationships xmlns="http://schemas.openxmlformats.org/package/2006/relationships"><Relationship Id="rId3" Type="http://schemas.openxmlformats.org/officeDocument/2006/relationships/chart" Target="../charts/chart55.xml"/><Relationship Id="rId2" Type="http://schemas.openxmlformats.org/officeDocument/2006/relationships/notesSlide" Target="../notesSlides/notesSlide105.xml"/><Relationship Id="rId1" Type="http://schemas.openxmlformats.org/officeDocument/2006/relationships/slideLayout" Target="../slideLayouts/slideLayout27.xml"/><Relationship Id="rId4" Type="http://schemas.openxmlformats.org/officeDocument/2006/relationships/chart" Target="../charts/chart56.xml"/></Relationships>
</file>

<file path=ppt/slides/_rels/slide107.xml.rels><?xml version="1.0" encoding="UTF-8" standalone="yes"?>
<Relationships xmlns="http://schemas.openxmlformats.org/package/2006/relationships"><Relationship Id="rId2" Type="http://schemas.openxmlformats.org/officeDocument/2006/relationships/notesSlide" Target="../notesSlides/notesSlide106.xml"/><Relationship Id="rId1" Type="http://schemas.openxmlformats.org/officeDocument/2006/relationships/slideLayout" Target="../slideLayouts/slideLayout25.xml"/></Relationships>
</file>

<file path=ppt/slides/_rels/slide108.xml.rels><?xml version="1.0" encoding="UTF-8" standalone="yes"?>
<Relationships xmlns="http://schemas.openxmlformats.org/package/2006/relationships"><Relationship Id="rId3" Type="http://schemas.openxmlformats.org/officeDocument/2006/relationships/chart" Target="../charts/chart57.xml"/><Relationship Id="rId2" Type="http://schemas.openxmlformats.org/officeDocument/2006/relationships/notesSlide" Target="../notesSlides/notesSlide107.xml"/><Relationship Id="rId1" Type="http://schemas.openxmlformats.org/officeDocument/2006/relationships/slideLayout" Target="../slideLayouts/slideLayout27.xml"/><Relationship Id="rId5" Type="http://schemas.openxmlformats.org/officeDocument/2006/relationships/comments" Target="../comments/comment2.xml"/><Relationship Id="rId4" Type="http://schemas.openxmlformats.org/officeDocument/2006/relationships/chart" Target="../charts/chart58.xml"/></Relationships>
</file>

<file path=ppt/slides/_rels/slide109.xml.rels><?xml version="1.0" encoding="UTF-8" standalone="yes"?>
<Relationships xmlns="http://schemas.openxmlformats.org/package/2006/relationships"><Relationship Id="rId2" Type="http://schemas.openxmlformats.org/officeDocument/2006/relationships/notesSlide" Target="../notesSlides/notesSlide108.xml"/><Relationship Id="rId1" Type="http://schemas.openxmlformats.org/officeDocument/2006/relationships/slideLayout" Target="../slideLayouts/slideLayout25.xml"/></Relationships>
</file>

<file path=ppt/slides/_rels/slide11.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1.xml"/><Relationship Id="rId1" Type="http://schemas.openxmlformats.org/officeDocument/2006/relationships/slideLayout" Target="../slideLayouts/slideLayout25.xml"/></Relationships>
</file>

<file path=ppt/slides/_rels/slide110.xml.rels><?xml version="1.0" encoding="UTF-8" standalone="yes"?>
<Relationships xmlns="http://schemas.openxmlformats.org/package/2006/relationships"><Relationship Id="rId2" Type="http://schemas.openxmlformats.org/officeDocument/2006/relationships/notesSlide" Target="../notesSlides/notesSlide109.xml"/><Relationship Id="rId1" Type="http://schemas.openxmlformats.org/officeDocument/2006/relationships/slideLayout" Target="../slideLayouts/slideLayout25.xml"/></Relationships>
</file>

<file path=ppt/slides/_rels/slide111.xml.rels><?xml version="1.0" encoding="UTF-8" standalone="yes"?>
<Relationships xmlns="http://schemas.openxmlformats.org/package/2006/relationships"><Relationship Id="rId3" Type="http://schemas.openxmlformats.org/officeDocument/2006/relationships/chart" Target="../charts/chart59.xml"/><Relationship Id="rId2" Type="http://schemas.openxmlformats.org/officeDocument/2006/relationships/notesSlide" Target="../notesSlides/notesSlide110.xml"/><Relationship Id="rId1" Type="http://schemas.openxmlformats.org/officeDocument/2006/relationships/slideLayout" Target="../slideLayouts/slideLayout27.xml"/><Relationship Id="rId4" Type="http://schemas.openxmlformats.org/officeDocument/2006/relationships/chart" Target="../charts/chart60.xml"/></Relationships>
</file>

<file path=ppt/slides/_rels/slide112.xml.rels><?xml version="1.0" encoding="UTF-8" standalone="yes"?>
<Relationships xmlns="http://schemas.openxmlformats.org/package/2006/relationships"><Relationship Id="rId2" Type="http://schemas.openxmlformats.org/officeDocument/2006/relationships/notesSlide" Target="../notesSlides/notesSlide111.xml"/><Relationship Id="rId1" Type="http://schemas.openxmlformats.org/officeDocument/2006/relationships/slideLayout" Target="../slideLayouts/slideLayout25.xml"/></Relationships>
</file>

<file path=ppt/slides/_rels/slide113.xml.rels><?xml version="1.0" encoding="UTF-8" standalone="yes"?>
<Relationships xmlns="http://schemas.openxmlformats.org/package/2006/relationships"><Relationship Id="rId2" Type="http://schemas.openxmlformats.org/officeDocument/2006/relationships/notesSlide" Target="../notesSlides/notesSlide112.xml"/><Relationship Id="rId1" Type="http://schemas.openxmlformats.org/officeDocument/2006/relationships/slideLayout" Target="../slideLayouts/slideLayout25.xml"/></Relationships>
</file>

<file path=ppt/slides/_rels/slide114.xml.rels><?xml version="1.0" encoding="UTF-8" standalone="yes"?>
<Relationships xmlns="http://schemas.openxmlformats.org/package/2006/relationships"><Relationship Id="rId3" Type="http://schemas.openxmlformats.org/officeDocument/2006/relationships/chart" Target="../charts/chart61.xml"/><Relationship Id="rId2" Type="http://schemas.openxmlformats.org/officeDocument/2006/relationships/notesSlide" Target="../notesSlides/notesSlide113.xml"/><Relationship Id="rId1" Type="http://schemas.openxmlformats.org/officeDocument/2006/relationships/slideLayout" Target="../slideLayouts/slideLayout27.xml"/><Relationship Id="rId4" Type="http://schemas.openxmlformats.org/officeDocument/2006/relationships/chart" Target="../charts/chart62.xml"/></Relationships>
</file>

<file path=ppt/slides/_rels/slide115.xml.rels><?xml version="1.0" encoding="UTF-8" standalone="yes"?>
<Relationships xmlns="http://schemas.openxmlformats.org/package/2006/relationships"><Relationship Id="rId3" Type="http://schemas.openxmlformats.org/officeDocument/2006/relationships/chart" Target="../charts/chart63.xml"/><Relationship Id="rId2" Type="http://schemas.openxmlformats.org/officeDocument/2006/relationships/notesSlide" Target="../notesSlides/notesSlide114.xml"/><Relationship Id="rId1" Type="http://schemas.openxmlformats.org/officeDocument/2006/relationships/slideLayout" Target="../slideLayouts/slideLayout27.xml"/><Relationship Id="rId4" Type="http://schemas.openxmlformats.org/officeDocument/2006/relationships/chart" Target="../charts/chart64.xml"/></Relationships>
</file>

<file path=ppt/slides/_rels/slide116.xml.rels><?xml version="1.0" encoding="UTF-8" standalone="yes"?>
<Relationships xmlns="http://schemas.openxmlformats.org/package/2006/relationships"><Relationship Id="rId2" Type="http://schemas.openxmlformats.org/officeDocument/2006/relationships/notesSlide" Target="../notesSlides/notesSlide115.xml"/><Relationship Id="rId1" Type="http://schemas.openxmlformats.org/officeDocument/2006/relationships/slideLayout" Target="../slideLayouts/slideLayout25.xml"/></Relationships>
</file>

<file path=ppt/slides/_rels/slide117.xml.rels><?xml version="1.0" encoding="UTF-8" standalone="yes"?>
<Relationships xmlns="http://schemas.openxmlformats.org/package/2006/relationships"><Relationship Id="rId3" Type="http://schemas.openxmlformats.org/officeDocument/2006/relationships/chart" Target="../charts/chart65.xml"/><Relationship Id="rId2" Type="http://schemas.openxmlformats.org/officeDocument/2006/relationships/notesSlide" Target="../notesSlides/notesSlide116.xml"/><Relationship Id="rId1" Type="http://schemas.openxmlformats.org/officeDocument/2006/relationships/slideLayout" Target="../slideLayouts/slideLayout25.xml"/></Relationships>
</file>

<file path=ppt/slides/_rels/slide118.xml.rels><?xml version="1.0" encoding="UTF-8" standalone="yes"?>
<Relationships xmlns="http://schemas.openxmlformats.org/package/2006/relationships"><Relationship Id="rId3" Type="http://schemas.openxmlformats.org/officeDocument/2006/relationships/image" Target="../media/image14.gif"/><Relationship Id="rId2" Type="http://schemas.openxmlformats.org/officeDocument/2006/relationships/notesSlide" Target="../notesSlides/notesSlide117.xml"/><Relationship Id="rId1" Type="http://schemas.openxmlformats.org/officeDocument/2006/relationships/slideLayout" Target="../slideLayouts/slideLayout29.xml"/></Relationships>
</file>

<file path=ppt/slides/_rels/slide119.xml.rels><?xml version="1.0" encoding="UTF-8" standalone="yes"?>
<Relationships xmlns="http://schemas.openxmlformats.org/package/2006/relationships"><Relationship Id="rId3" Type="http://schemas.openxmlformats.org/officeDocument/2006/relationships/hyperlink" Target="http://www.sciencedirect.com/science/article/pii/S0168851015000652" TargetMode="External"/><Relationship Id="rId2" Type="http://schemas.openxmlformats.org/officeDocument/2006/relationships/notesSlide" Target="../notesSlides/notesSlide118.xml"/><Relationship Id="rId1" Type="http://schemas.openxmlformats.org/officeDocument/2006/relationships/slideLayout" Target="../slideLayouts/slideLayout25.xml"/><Relationship Id="rId5" Type="http://schemas.openxmlformats.org/officeDocument/2006/relationships/hyperlink" Target="http://www.aafp.org/afp/2012/0801/p259.html" TargetMode="External"/><Relationship Id="rId4" Type="http://schemas.openxmlformats.org/officeDocument/2006/relationships/hyperlink" Target="http://www.ncbi.nlm.nih.gov/pmc/articles/PMC3285717/" TargetMode="External"/></Relationships>
</file>

<file path=ppt/slides/_rels/slide12.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12.xml"/><Relationship Id="rId1" Type="http://schemas.openxmlformats.org/officeDocument/2006/relationships/slideLayout" Target="../slideLayouts/slideLayout25.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5.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5.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5.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5.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5.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5.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5.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5.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6.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5.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5.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5.xml"/></Relationships>
</file>

<file path=ppt/slides/_rels/slide24.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notesSlide" Target="../notesSlides/notesSlide24.xml"/><Relationship Id="rId1" Type="http://schemas.openxmlformats.org/officeDocument/2006/relationships/slideLayout" Target="../slideLayouts/slideLayout27.xml"/><Relationship Id="rId4" Type="http://schemas.openxmlformats.org/officeDocument/2006/relationships/chart" Target="../charts/chart4.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5.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5.xml"/></Relationships>
</file>

<file path=ppt/slides/_rels/slide27.xml.rels><?xml version="1.0" encoding="UTF-8" standalone="yes"?>
<Relationships xmlns="http://schemas.openxmlformats.org/package/2006/relationships"><Relationship Id="rId3" Type="http://schemas.openxmlformats.org/officeDocument/2006/relationships/image" Target="../media/image7.gif"/><Relationship Id="rId2" Type="http://schemas.openxmlformats.org/officeDocument/2006/relationships/notesSlide" Target="../notesSlides/notesSlide27.xml"/><Relationship Id="rId1" Type="http://schemas.openxmlformats.org/officeDocument/2006/relationships/slideLayout" Target="../slideLayouts/slideLayout29.xml"/><Relationship Id="rId4" Type="http://schemas.openxmlformats.org/officeDocument/2006/relationships/image" Target="../media/image8.png"/></Relationships>
</file>

<file path=ppt/slides/_rels/slide28.xml.rels><?xml version="1.0" encoding="UTF-8" standalone="yes"?>
<Relationships xmlns="http://schemas.openxmlformats.org/package/2006/relationships"><Relationship Id="rId3" Type="http://schemas.openxmlformats.org/officeDocument/2006/relationships/image" Target="../media/image9.gif"/><Relationship Id="rId2" Type="http://schemas.openxmlformats.org/officeDocument/2006/relationships/notesSlide" Target="../notesSlides/notesSlide28.xml"/><Relationship Id="rId1" Type="http://schemas.openxmlformats.org/officeDocument/2006/relationships/slideLayout" Target="../slideLayouts/slideLayout29.xml"/><Relationship Id="rId4" Type="http://schemas.openxmlformats.org/officeDocument/2006/relationships/image" Target="../media/image10.png"/></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5.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5.xml"/></Relationships>
</file>

<file path=ppt/slides/_rels/slide30.xml.rels><?xml version="1.0" encoding="UTF-8" standalone="yes"?>
<Relationships xmlns="http://schemas.openxmlformats.org/package/2006/relationships"><Relationship Id="rId3" Type="http://schemas.openxmlformats.org/officeDocument/2006/relationships/hyperlink" Target="https://youtu.be/viS1ps0r4K0" TargetMode="External"/><Relationship Id="rId2" Type="http://schemas.openxmlformats.org/officeDocument/2006/relationships/slideLayout" Target="../slideLayouts/slideLayout25.xml"/><Relationship Id="rId1" Type="http://schemas.openxmlformats.org/officeDocument/2006/relationships/video" Target="https://www.youtube.com/embed/viS1ps0r4K0?rel=0" TargetMode="External"/><Relationship Id="rId4" Type="http://schemas.openxmlformats.org/officeDocument/2006/relationships/image" Target="../media/image11.png"/></Relationships>
</file>

<file path=ppt/slides/_rels/slide31.xml.rels><?xml version="1.0" encoding="UTF-8" standalone="yes"?>
<Relationships xmlns="http://schemas.openxmlformats.org/package/2006/relationships"><Relationship Id="rId3" Type="http://schemas.openxmlformats.org/officeDocument/2006/relationships/chart" Target="../charts/chart5.xml"/><Relationship Id="rId2" Type="http://schemas.openxmlformats.org/officeDocument/2006/relationships/notesSlide" Target="../notesSlides/notesSlide30.xml"/><Relationship Id="rId1" Type="http://schemas.openxmlformats.org/officeDocument/2006/relationships/slideLayout" Target="../slideLayouts/slideLayout29.xml"/><Relationship Id="rId4" Type="http://schemas.openxmlformats.org/officeDocument/2006/relationships/chart" Target="../charts/chart6.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5.xml"/></Relationships>
</file>

<file path=ppt/slides/_rels/slide33.xml.rels><?xml version="1.0" encoding="UTF-8" standalone="yes"?>
<Relationships xmlns="http://schemas.openxmlformats.org/package/2006/relationships"><Relationship Id="rId3" Type="http://schemas.openxmlformats.org/officeDocument/2006/relationships/chart" Target="../charts/chart7.xml"/><Relationship Id="rId2" Type="http://schemas.openxmlformats.org/officeDocument/2006/relationships/notesSlide" Target="../notesSlides/notesSlide32.xml"/><Relationship Id="rId1" Type="http://schemas.openxmlformats.org/officeDocument/2006/relationships/slideLayout" Target="../slideLayouts/slideLayout27.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5.xml"/></Relationships>
</file>

<file path=ppt/slides/_rels/slide35.xml.rels><?xml version="1.0" encoding="UTF-8" standalone="yes"?>
<Relationships xmlns="http://schemas.openxmlformats.org/package/2006/relationships"><Relationship Id="rId3" Type="http://schemas.openxmlformats.org/officeDocument/2006/relationships/chart" Target="../charts/chart8.xml"/><Relationship Id="rId2" Type="http://schemas.openxmlformats.org/officeDocument/2006/relationships/notesSlide" Target="../notesSlides/notesSlide34.xml"/><Relationship Id="rId1" Type="http://schemas.openxmlformats.org/officeDocument/2006/relationships/slideLayout" Target="../slideLayouts/slideLayout29.xml"/><Relationship Id="rId4" Type="http://schemas.openxmlformats.org/officeDocument/2006/relationships/chart" Target="../charts/chart9.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5.xml"/></Relationships>
</file>

<file path=ppt/slides/_rels/slide37.xml.rels><?xml version="1.0" encoding="UTF-8" standalone="yes"?>
<Relationships xmlns="http://schemas.openxmlformats.org/package/2006/relationships"><Relationship Id="rId3" Type="http://schemas.openxmlformats.org/officeDocument/2006/relationships/chart" Target="../charts/chart10.xml"/><Relationship Id="rId2" Type="http://schemas.openxmlformats.org/officeDocument/2006/relationships/notesSlide" Target="../notesSlides/notesSlide36.xml"/><Relationship Id="rId1" Type="http://schemas.openxmlformats.org/officeDocument/2006/relationships/slideLayout" Target="../slideLayouts/slideLayout29.xml"/><Relationship Id="rId4" Type="http://schemas.openxmlformats.org/officeDocument/2006/relationships/chart" Target="../charts/chart11.xml"/></Relationships>
</file>

<file path=ppt/slides/_rels/slide38.xml.rels><?xml version="1.0" encoding="UTF-8" standalone="yes"?>
<Relationships xmlns="http://schemas.openxmlformats.org/package/2006/relationships"><Relationship Id="rId3" Type="http://schemas.openxmlformats.org/officeDocument/2006/relationships/hyperlink" Target="http://www.cdc.gov/vaccines/imz-managers/coverage/nis/teen/data/tables-2013.html" TargetMode="External"/><Relationship Id="rId2" Type="http://schemas.openxmlformats.org/officeDocument/2006/relationships/notesSlide" Target="../notesSlides/notesSlide37.xml"/><Relationship Id="rId1" Type="http://schemas.openxmlformats.org/officeDocument/2006/relationships/slideLayout" Target="../slideLayouts/slideLayout29.xml"/><Relationship Id="rId5" Type="http://schemas.openxmlformats.org/officeDocument/2006/relationships/image" Target="../media/image13.jpg"/><Relationship Id="rId4" Type="http://schemas.openxmlformats.org/officeDocument/2006/relationships/image" Target="../media/image12.gif"/></Relationships>
</file>

<file path=ppt/slides/_rels/slide39.xml.rels><?xml version="1.0" encoding="UTF-8" standalone="yes"?>
<Relationships xmlns="http://schemas.openxmlformats.org/package/2006/relationships"><Relationship Id="rId3" Type="http://schemas.openxmlformats.org/officeDocument/2006/relationships/chart" Target="../charts/chart12.xml"/><Relationship Id="rId2" Type="http://schemas.openxmlformats.org/officeDocument/2006/relationships/notesSlide" Target="../notesSlides/notesSlide38.xml"/><Relationship Id="rId1" Type="http://schemas.openxmlformats.org/officeDocument/2006/relationships/slideLayout" Target="../slideLayouts/slideLayout27.xml"/><Relationship Id="rId4" Type="http://schemas.openxmlformats.org/officeDocument/2006/relationships/hyperlink" Target="http://www.cdc.gov/vaccines/imz-managers/coverage/nis/teen/data/tables-2013.html" TargetMode="Externa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5.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5.xml"/></Relationships>
</file>

<file path=ppt/slides/_rels/slide41.xml.rels><?xml version="1.0" encoding="UTF-8" standalone="yes"?>
<Relationships xmlns="http://schemas.openxmlformats.org/package/2006/relationships"><Relationship Id="rId3" Type="http://schemas.openxmlformats.org/officeDocument/2006/relationships/chart" Target="../charts/chart13.xml"/><Relationship Id="rId2" Type="http://schemas.openxmlformats.org/officeDocument/2006/relationships/notesSlide" Target="../notesSlides/notesSlide40.xml"/><Relationship Id="rId1" Type="http://schemas.openxmlformats.org/officeDocument/2006/relationships/slideLayout" Target="../slideLayouts/slideLayout27.xml"/><Relationship Id="rId4" Type="http://schemas.openxmlformats.org/officeDocument/2006/relationships/hyperlink" Target="http://www.cdc.gov/vaccines/imz-managers/coverage/nis/teen/data/tables-2013.html" TargetMode="External"/></Relationships>
</file>

<file path=ppt/slides/_rels/slide42.xml.rels><?xml version="1.0" encoding="UTF-8" standalone="yes"?>
<Relationships xmlns="http://schemas.openxmlformats.org/package/2006/relationships"><Relationship Id="rId3" Type="http://schemas.openxmlformats.org/officeDocument/2006/relationships/hyperlink" Target="http://www.cdc.gov/vaccines/imz-managers/coverage/nis/teen/data/tables-2013.html" TargetMode="External"/><Relationship Id="rId2" Type="http://schemas.openxmlformats.org/officeDocument/2006/relationships/notesSlide" Target="../notesSlides/notesSlide41.xml"/><Relationship Id="rId1" Type="http://schemas.openxmlformats.org/officeDocument/2006/relationships/slideLayout" Target="../slideLayouts/slideLayout27.xml"/><Relationship Id="rId4" Type="http://schemas.openxmlformats.org/officeDocument/2006/relationships/chart" Target="../charts/chart14.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5.xml"/></Relationships>
</file>

<file path=ppt/slides/_rels/slide44.xml.rels><?xml version="1.0" encoding="UTF-8" standalone="yes"?>
<Relationships xmlns="http://schemas.openxmlformats.org/package/2006/relationships"><Relationship Id="rId3" Type="http://schemas.openxmlformats.org/officeDocument/2006/relationships/chart" Target="../charts/chart15.xml"/><Relationship Id="rId2" Type="http://schemas.openxmlformats.org/officeDocument/2006/relationships/notesSlide" Target="../notesSlides/notesSlide43.xml"/><Relationship Id="rId1" Type="http://schemas.openxmlformats.org/officeDocument/2006/relationships/slideLayout" Target="../slideLayouts/slideLayout25.xml"/><Relationship Id="rId4" Type="http://schemas.openxmlformats.org/officeDocument/2006/relationships/chart" Target="../charts/chart16.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25.xml"/></Relationships>
</file>

<file path=ppt/slides/_rels/slide46.xml.rels><?xml version="1.0" encoding="UTF-8" standalone="yes"?>
<Relationships xmlns="http://schemas.openxmlformats.org/package/2006/relationships"><Relationship Id="rId3" Type="http://schemas.openxmlformats.org/officeDocument/2006/relationships/chart" Target="../charts/chart17.xml"/><Relationship Id="rId2" Type="http://schemas.openxmlformats.org/officeDocument/2006/relationships/notesSlide" Target="../notesSlides/notesSlide45.xml"/><Relationship Id="rId1" Type="http://schemas.openxmlformats.org/officeDocument/2006/relationships/slideLayout" Target="../slideLayouts/slideLayout25.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25.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25.xml"/></Relationships>
</file>

<file path=ppt/slides/_rels/slide49.xml.rels><?xml version="1.0" encoding="UTF-8" standalone="yes"?>
<Relationships xmlns="http://schemas.openxmlformats.org/package/2006/relationships"><Relationship Id="rId3" Type="http://schemas.openxmlformats.org/officeDocument/2006/relationships/chart" Target="../charts/chart18.xml"/><Relationship Id="rId2" Type="http://schemas.openxmlformats.org/officeDocument/2006/relationships/notesSlide" Target="../notesSlides/notesSlide48.xml"/><Relationship Id="rId1" Type="http://schemas.openxmlformats.org/officeDocument/2006/relationships/slideLayout" Target="../slideLayouts/slideLayout25.xml"/><Relationship Id="rId4" Type="http://schemas.openxmlformats.org/officeDocument/2006/relationships/chart" Target="../charts/chart19.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5.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27.xml"/></Relationships>
</file>

<file path=ppt/slides/_rels/slide51.xml.rels><?xml version="1.0" encoding="UTF-8" standalone="yes"?>
<Relationships xmlns="http://schemas.openxmlformats.org/package/2006/relationships"><Relationship Id="rId3" Type="http://schemas.openxmlformats.org/officeDocument/2006/relationships/chart" Target="../charts/chart20.xml"/><Relationship Id="rId2" Type="http://schemas.openxmlformats.org/officeDocument/2006/relationships/notesSlide" Target="../notesSlides/notesSlide50.xml"/><Relationship Id="rId1" Type="http://schemas.openxmlformats.org/officeDocument/2006/relationships/slideLayout" Target="../slideLayouts/slideLayout27.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25.xml"/></Relationships>
</file>

<file path=ppt/slides/_rels/slide53.xml.rels><?xml version="1.0" encoding="UTF-8" standalone="yes"?>
<Relationships xmlns="http://schemas.openxmlformats.org/package/2006/relationships"><Relationship Id="rId3" Type="http://schemas.openxmlformats.org/officeDocument/2006/relationships/chart" Target="../charts/chart21.xml"/><Relationship Id="rId2" Type="http://schemas.openxmlformats.org/officeDocument/2006/relationships/notesSlide" Target="../notesSlides/notesSlide52.xml"/><Relationship Id="rId1" Type="http://schemas.openxmlformats.org/officeDocument/2006/relationships/slideLayout" Target="../slideLayouts/slideLayout25.xml"/><Relationship Id="rId4" Type="http://schemas.openxmlformats.org/officeDocument/2006/relationships/chart" Target="../charts/chart22.xml"/></Relationships>
</file>

<file path=ppt/slides/_rels/slide54.xml.rels><?xml version="1.0" encoding="UTF-8" standalone="yes"?>
<Relationships xmlns="http://schemas.openxmlformats.org/package/2006/relationships"><Relationship Id="rId8" Type="http://schemas.openxmlformats.org/officeDocument/2006/relationships/hyperlink" Target="http://www.hhs.gov/healthcare/prevention/children/" TargetMode="External"/><Relationship Id="rId3" Type="http://schemas.openxmlformats.org/officeDocument/2006/relationships/hyperlink" Target="http://www.sciencedirect.com/science/article/pii/S1876285910001257" TargetMode="External"/><Relationship Id="rId7" Type="http://schemas.openxmlformats.org/officeDocument/2006/relationships/hyperlink" Target="http://pediatriccare.solutions.aap.org/DocumentLibrary/Periodicity%20Schedule_FINAL.pdf" TargetMode="External"/><Relationship Id="rId2" Type="http://schemas.openxmlformats.org/officeDocument/2006/relationships/notesSlide" Target="../notesSlides/notesSlide53.xml"/><Relationship Id="rId1" Type="http://schemas.openxmlformats.org/officeDocument/2006/relationships/slideLayout" Target="../slideLayouts/slideLayout25.xml"/><Relationship Id="rId6" Type="http://schemas.openxmlformats.org/officeDocument/2006/relationships/hyperlink" Target="http://www.uspreventiveservicestaskforce.org/Page/Topic/recommendation-summary/visual-impairment-in-children-ages-1-5-screening" TargetMode="External"/><Relationship Id="rId5" Type="http://schemas.openxmlformats.org/officeDocument/2006/relationships/hyperlink" Target="http://www.medicaid.gov/chip/downloads/chip_report_congress-2014.pdf" TargetMode="External"/><Relationship Id="rId10" Type="http://schemas.openxmlformats.org/officeDocument/2006/relationships/hyperlink" Target="https://webmail.hhs.gov/owa/redir.aspx?SURL=y5umRi7CR1TVaxHBzd78QUs5MR2S57SFC8g-DrrAA6CT-nFQ717SCGgAdAB0AHAAOgAvAC8AdwB3AHcALgBjAGQAYwAuAGcAbwB2AC8AbQBtAHcAcgAvAHAAcgBlAHYAaQBlAHcALwBtAG0AdwByAGgAdABtAGwALwByAHIANgAwADAAMgBhADEALgBoAHQAbQA.&amp;URL=http://www.cdc.gov/mmwr/preview/mmwrhtml/rr6002a1.htm" TargetMode="External"/><Relationship Id="rId4" Type="http://schemas.openxmlformats.org/officeDocument/2006/relationships/hyperlink" Target="http://www.gpo.gov/fdsys/pkg/PLAW-111publ3/html/PLAW-111publ3.htm" TargetMode="External"/><Relationship Id="rId9" Type="http://schemas.openxmlformats.org/officeDocument/2006/relationships/hyperlink" Target="http://www.healthypeople.gov/2020/topics-objectives/topic/Adolescent-Health/objectives" TargetMode="External"/></Relationships>
</file>

<file path=ppt/slides/_rels/slide55.xml.rels><?xml version="1.0" encoding="UTF-8" standalone="yes"?>
<Relationships xmlns="http://schemas.openxmlformats.org/package/2006/relationships"><Relationship Id="rId8" Type="http://schemas.openxmlformats.org/officeDocument/2006/relationships/hyperlink" Target="http://www.cdc.gov/mmwr/preview/mmwrhtml/mm5920a4.htm" TargetMode="External"/><Relationship Id="rId13" Type="http://schemas.openxmlformats.org/officeDocument/2006/relationships/hyperlink" Target="https://webmail.hhs.gov/owa/redir.aspx?SURL=y5umRi7CR1TVaxHBzd78QUs5MR2S57SFC8g-DrrAA6CT-nFQ717SCGgAdAB0AHAAOgAvAC8AdwB3AHcALgBjAGQAYwAuAGcAbwB2AC8AbQBtAHcAcgAvAHAAcgBlAHYAaQBlAHcALwBtAG0AdwByAGgAdABtAGwALwByAHIANgAwADAAMgBhADEALgBoAHQAbQA.&amp;URL=http://www.cdc.gov/mmwr/preview/mmwrhtml/rr6002a1.htm" TargetMode="External"/><Relationship Id="rId3" Type="http://schemas.openxmlformats.org/officeDocument/2006/relationships/hyperlink" Target="http://factfinder2.census.gov/faces/tableservices/jsf/pages/productview.xhtml?pid=DEC_10_DP_DPDP1" TargetMode="External"/><Relationship Id="rId7" Type="http://schemas.openxmlformats.org/officeDocument/2006/relationships/hyperlink" Target="http://www.cdc.gov/mmwr/preview/mmwrhtml/rr5602a1.htm" TargetMode="External"/><Relationship Id="rId12" Type="http://schemas.openxmlformats.org/officeDocument/2006/relationships/hyperlink" Target="http://qualitysafety.bmj.com/content/24/6/356.long" TargetMode="External"/><Relationship Id="rId2" Type="http://schemas.openxmlformats.org/officeDocument/2006/relationships/notesSlide" Target="../notesSlides/notesSlide54.xml"/><Relationship Id="rId1" Type="http://schemas.openxmlformats.org/officeDocument/2006/relationships/slideLayout" Target="../slideLayouts/slideLayout25.xml"/><Relationship Id="rId6" Type="http://schemas.openxmlformats.org/officeDocument/2006/relationships/hyperlink" Target="http://www.cdc.gov/vaccines/hcp/vis/vis-statements/mening.html" TargetMode="External"/><Relationship Id="rId11" Type="http://schemas.openxmlformats.org/officeDocument/2006/relationships/hyperlink" Target="http://www.cdc.gov/mmwr/preview/mmwrhtml/rr6002a1.htm?s_cid=rr6002a1_w" TargetMode="External"/><Relationship Id="rId5" Type="http://schemas.openxmlformats.org/officeDocument/2006/relationships/hyperlink" Target="http://www.cdc.gov/meningococcal/index.html" TargetMode="External"/><Relationship Id="rId10" Type="http://schemas.openxmlformats.org/officeDocument/2006/relationships/hyperlink" Target="https://webmail.hhs.gov/owa/redir.aspx?SURL=Z5EnsDsnY5Y6Ecn8Z4uvYpc3wM6w2KMfWq_qHs28NUKT-nFQ717SCGgAdAB0AHAAOgAvAC8AdwB3AHcALgBjAGQAYwAuAGcAbwB2AC8AbQBtAHcAcgAvAHAAcgBlAHYAaQBlAHcALwBtAG0AdwByAGgAdABtAGwALwBtAG0ANgAwADUAMABhADMALgBoAHQAbQA.&amp;URL=http://www.cdc.gov/mmwr/preview/mmwrhtml/mm6050a3.htm" TargetMode="External"/><Relationship Id="rId4" Type="http://schemas.openxmlformats.org/officeDocument/2006/relationships/hyperlink" Target="http://www.cdc.gov/meningitis/index.html" TargetMode="External"/><Relationship Id="rId9" Type="http://schemas.openxmlformats.org/officeDocument/2006/relationships/hyperlink" Target="http://www.cdc.gov/mmwr/preview/mmwrhtml/mm6050a3.htm?s_cid=mm6050a3_w" TargetMode="External"/></Relationships>
</file>

<file path=ppt/slides/_rels/slide56.xml.rels><?xml version="1.0" encoding="UTF-8" standalone="yes"?>
<Relationships xmlns="http://schemas.openxmlformats.org/package/2006/relationships"><Relationship Id="rId3" Type="http://schemas.openxmlformats.org/officeDocument/2006/relationships/hyperlink" Target="http://pediatrics.aappublications.org/content/129/2/394.long" TargetMode="External"/><Relationship Id="rId7" Type="http://schemas.openxmlformats.org/officeDocument/2006/relationships/hyperlink" Target="http://www.fda.gov/Drugs/ResourcesForYou/Consumers/ucm143553.htm" TargetMode="External"/><Relationship Id="rId2" Type="http://schemas.openxmlformats.org/officeDocument/2006/relationships/notesSlide" Target="../notesSlides/notesSlide55.xml"/><Relationship Id="rId1" Type="http://schemas.openxmlformats.org/officeDocument/2006/relationships/slideLayout" Target="../slideLayouts/slideLayout25.xml"/><Relationship Id="rId6" Type="http://schemas.openxmlformats.org/officeDocument/2006/relationships/hyperlink" Target="http://www.qualityindicators.ahrq.gov/Downloads/Modules/PSI/V50/TechSpecs/PSI_17_Birth%20Trauma%20RateInjury%20to%20Neonate.pdf" TargetMode="External"/><Relationship Id="rId5" Type="http://schemas.openxmlformats.org/officeDocument/2006/relationships/hyperlink" Target="http://www.ncbi.nlm.nih.gov/pmc/articles/PMC3601779/" TargetMode="External"/><Relationship Id="rId4" Type="http://schemas.openxmlformats.org/officeDocument/2006/relationships/hyperlink" Target="http://pediatrics.aappublications.org/content/135/1/e255.long" TargetMode="External"/></Relationships>
</file>

<file path=ppt/slides/_rels/slide57.xml.rels><?xml version="1.0" encoding="UTF-8" standalone="yes"?>
<Relationships xmlns="http://schemas.openxmlformats.org/package/2006/relationships"><Relationship Id="rId3" Type="http://schemas.openxmlformats.org/officeDocument/2006/relationships/hyperlink" Target="http://www.gmc-uk.org/guidance/ethical_guidance/14320.asp" TargetMode="External"/><Relationship Id="rId7" Type="http://schemas.openxmlformats.org/officeDocument/2006/relationships/hyperlink" Target="http://www.ncbi.nlm.nih.gov/pmc/articles/PMC4079294/" TargetMode="External"/><Relationship Id="rId2" Type="http://schemas.openxmlformats.org/officeDocument/2006/relationships/notesSlide" Target="../notesSlides/notesSlide56.xml"/><Relationship Id="rId1" Type="http://schemas.openxmlformats.org/officeDocument/2006/relationships/slideLayout" Target="../slideLayouts/slideLayout25.xml"/><Relationship Id="rId6" Type="http://schemas.openxmlformats.org/officeDocument/2006/relationships/hyperlink" Target="http://www.sciencedirect.com/science/article/pii/S0091674914007982" TargetMode="External"/><Relationship Id="rId5" Type="http://schemas.openxmlformats.org/officeDocument/2006/relationships/hyperlink" Target="http://www.ncbi.nlm.nih.gov/pmc/articles/PMC3634865/" TargetMode="External"/><Relationship Id="rId4" Type="http://schemas.openxmlformats.org/officeDocument/2006/relationships/hyperlink" Target="http://content.healthaffairs.org/content/29/9/1637.long" TargetMode="Externa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26.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25.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5.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25.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25.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25.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25.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63.xml"/><Relationship Id="rId1" Type="http://schemas.openxmlformats.org/officeDocument/2006/relationships/slideLayout" Target="../slideLayouts/slideLayout25.xml"/></Relationships>
</file>

<file path=ppt/slides/_rels/slide65.xml.rels><?xml version="1.0" encoding="UTF-8" standalone="yes"?>
<Relationships xmlns="http://schemas.openxmlformats.org/package/2006/relationships"><Relationship Id="rId3" Type="http://schemas.openxmlformats.org/officeDocument/2006/relationships/chart" Target="../charts/chart23.xml"/><Relationship Id="rId2" Type="http://schemas.openxmlformats.org/officeDocument/2006/relationships/notesSlide" Target="../notesSlides/notesSlide64.xml"/><Relationship Id="rId1" Type="http://schemas.openxmlformats.org/officeDocument/2006/relationships/slideLayout" Target="../slideLayouts/slideLayout27.xml"/><Relationship Id="rId4" Type="http://schemas.openxmlformats.org/officeDocument/2006/relationships/chart" Target="../charts/chart24.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65.xml"/><Relationship Id="rId1" Type="http://schemas.openxmlformats.org/officeDocument/2006/relationships/slideLayout" Target="../slideLayouts/slideLayout25.xml"/></Relationships>
</file>

<file path=ppt/slides/_rels/slide67.xml.rels><?xml version="1.0" encoding="UTF-8" standalone="yes"?>
<Relationships xmlns="http://schemas.openxmlformats.org/package/2006/relationships"><Relationship Id="rId3" Type="http://schemas.openxmlformats.org/officeDocument/2006/relationships/chart" Target="../charts/chart25.xml"/><Relationship Id="rId2" Type="http://schemas.openxmlformats.org/officeDocument/2006/relationships/notesSlide" Target="../notesSlides/notesSlide66.xml"/><Relationship Id="rId1" Type="http://schemas.openxmlformats.org/officeDocument/2006/relationships/slideLayout" Target="../slideLayouts/slideLayout27.xml"/><Relationship Id="rId4" Type="http://schemas.openxmlformats.org/officeDocument/2006/relationships/chart" Target="../charts/chart26.xml"/></Relationships>
</file>

<file path=ppt/slides/_rels/slide68.xml.rels><?xml version="1.0" encoding="UTF-8" standalone="yes"?>
<Relationships xmlns="http://schemas.openxmlformats.org/package/2006/relationships"><Relationship Id="rId3" Type="http://schemas.openxmlformats.org/officeDocument/2006/relationships/chart" Target="../charts/chart27.xml"/><Relationship Id="rId2" Type="http://schemas.openxmlformats.org/officeDocument/2006/relationships/notesSlide" Target="../notesSlides/notesSlide67.xml"/><Relationship Id="rId1" Type="http://schemas.openxmlformats.org/officeDocument/2006/relationships/slideLayout" Target="../slideLayouts/slideLayout25.xml"/></Relationships>
</file>

<file path=ppt/slides/_rels/slide69.xml.rels><?xml version="1.0" encoding="UTF-8" standalone="yes"?>
<Relationships xmlns="http://schemas.openxmlformats.org/package/2006/relationships"><Relationship Id="rId3" Type="http://schemas.openxmlformats.org/officeDocument/2006/relationships/chart" Target="../charts/chart28.xml"/><Relationship Id="rId2" Type="http://schemas.openxmlformats.org/officeDocument/2006/relationships/notesSlide" Target="../notesSlides/notesSlide68.xml"/><Relationship Id="rId1" Type="http://schemas.openxmlformats.org/officeDocument/2006/relationships/slideLayout" Target="../slideLayouts/slideLayout25.xml"/></Relationships>
</file>

<file path=ppt/slides/_rels/slide7.xml.rels><?xml version="1.0" encoding="UTF-8" standalone="yes"?>
<Relationships xmlns="http://schemas.openxmlformats.org/package/2006/relationships"><Relationship Id="rId3" Type="http://schemas.openxmlformats.org/officeDocument/2006/relationships/hyperlink" Target="NULL" TargetMode="External"/><Relationship Id="rId2" Type="http://schemas.openxmlformats.org/officeDocument/2006/relationships/notesSlide" Target="../notesSlides/notesSlide7.xml"/><Relationship Id="rId1" Type="http://schemas.openxmlformats.org/officeDocument/2006/relationships/slideLayout" Target="../slideLayouts/slideLayout25.xml"/><Relationship Id="rId4" Type="http://schemas.openxmlformats.org/officeDocument/2006/relationships/hyperlink" Target="http://www.ahrq.gov/research/findings/nhqrdr/2014chartbooks/" TargetMode="External"/></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69.xml"/><Relationship Id="rId1" Type="http://schemas.openxmlformats.org/officeDocument/2006/relationships/slideLayout" Target="../slideLayouts/slideLayout25.xml"/></Relationships>
</file>

<file path=ppt/slides/_rels/slide71.xml.rels><?xml version="1.0" encoding="UTF-8" standalone="yes"?>
<Relationships xmlns="http://schemas.openxmlformats.org/package/2006/relationships"><Relationship Id="rId3" Type="http://schemas.openxmlformats.org/officeDocument/2006/relationships/chart" Target="../charts/chart29.xml"/><Relationship Id="rId2" Type="http://schemas.openxmlformats.org/officeDocument/2006/relationships/notesSlide" Target="../notesSlides/notesSlide70.xml"/><Relationship Id="rId1" Type="http://schemas.openxmlformats.org/officeDocument/2006/relationships/slideLayout" Target="../slideLayouts/slideLayout27.xml"/><Relationship Id="rId4" Type="http://schemas.openxmlformats.org/officeDocument/2006/relationships/chart" Target="../charts/chart30.xml"/></Relationships>
</file>

<file path=ppt/slides/_rels/slide72.xml.rels><?xml version="1.0" encoding="UTF-8" standalone="yes"?>
<Relationships xmlns="http://schemas.openxmlformats.org/package/2006/relationships"><Relationship Id="rId2" Type="http://schemas.openxmlformats.org/officeDocument/2006/relationships/notesSlide" Target="../notesSlides/notesSlide71.xml"/><Relationship Id="rId1" Type="http://schemas.openxmlformats.org/officeDocument/2006/relationships/slideLayout" Target="../slideLayouts/slideLayout25.xml"/></Relationships>
</file>

<file path=ppt/slides/_rels/slide73.xml.rels><?xml version="1.0" encoding="UTF-8" standalone="yes"?>
<Relationships xmlns="http://schemas.openxmlformats.org/package/2006/relationships"><Relationship Id="rId3" Type="http://schemas.openxmlformats.org/officeDocument/2006/relationships/chart" Target="../charts/chart31.xml"/><Relationship Id="rId2" Type="http://schemas.openxmlformats.org/officeDocument/2006/relationships/notesSlide" Target="../notesSlides/notesSlide72.xml"/><Relationship Id="rId1" Type="http://schemas.openxmlformats.org/officeDocument/2006/relationships/slideLayout" Target="../slideLayouts/slideLayout27.xml"/><Relationship Id="rId4" Type="http://schemas.openxmlformats.org/officeDocument/2006/relationships/chart" Target="../charts/chart32.xml"/></Relationships>
</file>

<file path=ppt/slides/_rels/slide74.xml.rels><?xml version="1.0" encoding="UTF-8" standalone="yes"?>
<Relationships xmlns="http://schemas.openxmlformats.org/package/2006/relationships"><Relationship Id="rId2" Type="http://schemas.openxmlformats.org/officeDocument/2006/relationships/notesSlide" Target="../notesSlides/notesSlide73.xml"/><Relationship Id="rId1" Type="http://schemas.openxmlformats.org/officeDocument/2006/relationships/slideLayout" Target="../slideLayouts/slideLayout25.xml"/></Relationships>
</file>

<file path=ppt/slides/_rels/slide75.xml.rels><?xml version="1.0" encoding="UTF-8" standalone="yes"?>
<Relationships xmlns="http://schemas.openxmlformats.org/package/2006/relationships"><Relationship Id="rId3" Type="http://schemas.openxmlformats.org/officeDocument/2006/relationships/chart" Target="../charts/chart33.xml"/><Relationship Id="rId2" Type="http://schemas.openxmlformats.org/officeDocument/2006/relationships/notesSlide" Target="../notesSlides/notesSlide74.xml"/><Relationship Id="rId1" Type="http://schemas.openxmlformats.org/officeDocument/2006/relationships/slideLayout" Target="../slideLayouts/slideLayout27.xml"/><Relationship Id="rId4" Type="http://schemas.openxmlformats.org/officeDocument/2006/relationships/chart" Target="../charts/chart34.xml"/></Relationships>
</file>

<file path=ppt/slides/_rels/slide76.xml.rels><?xml version="1.0" encoding="UTF-8" standalone="yes"?>
<Relationships xmlns="http://schemas.openxmlformats.org/package/2006/relationships"><Relationship Id="rId8" Type="http://schemas.openxmlformats.org/officeDocument/2006/relationships/hyperlink" Target="http://www.surgeongeneral.gov/library/reports/50-years-of-progress/index.html" TargetMode="External"/><Relationship Id="rId3" Type="http://schemas.openxmlformats.org/officeDocument/2006/relationships/hyperlink" Target="http://www.cdc.gov/obesity/data/adult.html" TargetMode="External"/><Relationship Id="rId7" Type="http://schemas.openxmlformats.org/officeDocument/2006/relationships/hyperlink" Target="http://annals.org/article.aspx?articleid=746527" TargetMode="External"/><Relationship Id="rId2" Type="http://schemas.openxmlformats.org/officeDocument/2006/relationships/notesSlide" Target="../notesSlides/notesSlide75.xml"/><Relationship Id="rId1" Type="http://schemas.openxmlformats.org/officeDocument/2006/relationships/slideLayout" Target="../slideLayouts/slideLayout25.xml"/><Relationship Id="rId6" Type="http://schemas.openxmlformats.org/officeDocument/2006/relationships/hyperlink" Target="http://www.sciencedirect.com/science/article/pii/S0091743512001582" TargetMode="External"/><Relationship Id="rId5" Type="http://schemas.openxmlformats.org/officeDocument/2006/relationships/hyperlink" Target="http://www.cdc.gov/obesity/data/childhood.html" TargetMode="External"/><Relationship Id="rId4" Type="http://schemas.openxmlformats.org/officeDocument/2006/relationships/hyperlink" Target="http://pediatrics.aappublications.org/content/135/3/575.long" TargetMode="External"/></Relationships>
</file>

<file path=ppt/slides/_rels/slide77.xml.rels><?xml version="1.0" encoding="UTF-8" standalone="yes"?>
<Relationships xmlns="http://schemas.openxmlformats.org/package/2006/relationships"><Relationship Id="rId2" Type="http://schemas.openxmlformats.org/officeDocument/2006/relationships/notesSlide" Target="../notesSlides/notesSlide76.xml"/><Relationship Id="rId1" Type="http://schemas.openxmlformats.org/officeDocument/2006/relationships/slideLayout" Target="../slideLayouts/slideLayout26.xml"/></Relationships>
</file>

<file path=ppt/slides/_rels/slide78.xml.rels><?xml version="1.0" encoding="UTF-8" standalone="yes"?>
<Relationships xmlns="http://schemas.openxmlformats.org/package/2006/relationships"><Relationship Id="rId2" Type="http://schemas.openxmlformats.org/officeDocument/2006/relationships/notesSlide" Target="../notesSlides/notesSlide77.xml"/><Relationship Id="rId1" Type="http://schemas.openxmlformats.org/officeDocument/2006/relationships/slideLayout" Target="../slideLayouts/slideLayout25.xml"/></Relationships>
</file>

<file path=ppt/slides/_rels/slide79.xml.rels><?xml version="1.0" encoding="UTF-8" standalone="yes"?>
<Relationships xmlns="http://schemas.openxmlformats.org/package/2006/relationships"><Relationship Id="rId3" Type="http://schemas.openxmlformats.org/officeDocument/2006/relationships/chart" Target="../charts/chart35.xml"/><Relationship Id="rId2" Type="http://schemas.openxmlformats.org/officeDocument/2006/relationships/notesSlide" Target="../notesSlides/notesSlide78.xml"/><Relationship Id="rId1" Type="http://schemas.openxmlformats.org/officeDocument/2006/relationships/slideLayout" Target="../slideLayouts/slideLayout27.xml"/><Relationship Id="rId4" Type="http://schemas.openxmlformats.org/officeDocument/2006/relationships/chart" Target="../charts/chart36.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5.xml"/></Relationships>
</file>

<file path=ppt/slides/_rels/slide80.xml.rels><?xml version="1.0" encoding="UTF-8" standalone="yes"?>
<Relationships xmlns="http://schemas.openxmlformats.org/package/2006/relationships"><Relationship Id="rId3" Type="http://schemas.openxmlformats.org/officeDocument/2006/relationships/chart" Target="../charts/chart37.xml"/><Relationship Id="rId2" Type="http://schemas.openxmlformats.org/officeDocument/2006/relationships/notesSlide" Target="../notesSlides/notesSlide79.xml"/><Relationship Id="rId1" Type="http://schemas.openxmlformats.org/officeDocument/2006/relationships/slideLayout" Target="../slideLayouts/slideLayout27.xml"/><Relationship Id="rId4" Type="http://schemas.openxmlformats.org/officeDocument/2006/relationships/chart" Target="../charts/chart38.xml"/></Relationships>
</file>

<file path=ppt/slides/_rels/slide81.xml.rels><?xml version="1.0" encoding="UTF-8" standalone="yes"?>
<Relationships xmlns="http://schemas.openxmlformats.org/package/2006/relationships"><Relationship Id="rId3" Type="http://schemas.openxmlformats.org/officeDocument/2006/relationships/chart" Target="../charts/chart39.xml"/><Relationship Id="rId2" Type="http://schemas.openxmlformats.org/officeDocument/2006/relationships/notesSlide" Target="../notesSlides/notesSlide80.xml"/><Relationship Id="rId1" Type="http://schemas.openxmlformats.org/officeDocument/2006/relationships/slideLayout" Target="../slideLayouts/slideLayout28.xml"/><Relationship Id="rId4" Type="http://schemas.openxmlformats.org/officeDocument/2006/relationships/chart" Target="../charts/chart40.xml"/></Relationships>
</file>

<file path=ppt/slides/_rels/slide82.xml.rels><?xml version="1.0" encoding="UTF-8" standalone="yes"?>
<Relationships xmlns="http://schemas.openxmlformats.org/package/2006/relationships"><Relationship Id="rId2" Type="http://schemas.openxmlformats.org/officeDocument/2006/relationships/notesSlide" Target="../notesSlides/notesSlide81.xml"/><Relationship Id="rId1" Type="http://schemas.openxmlformats.org/officeDocument/2006/relationships/slideLayout" Target="../slideLayouts/slideLayout25.xml"/></Relationships>
</file>

<file path=ppt/slides/_rels/slide83.xml.rels><?xml version="1.0" encoding="UTF-8" standalone="yes"?>
<Relationships xmlns="http://schemas.openxmlformats.org/package/2006/relationships"><Relationship Id="rId3" Type="http://schemas.openxmlformats.org/officeDocument/2006/relationships/chart" Target="../charts/chart41.xml"/><Relationship Id="rId2" Type="http://schemas.openxmlformats.org/officeDocument/2006/relationships/notesSlide" Target="../notesSlides/notesSlide82.xml"/><Relationship Id="rId1" Type="http://schemas.openxmlformats.org/officeDocument/2006/relationships/slideLayout" Target="../slideLayouts/slideLayout27.xml"/><Relationship Id="rId4" Type="http://schemas.openxmlformats.org/officeDocument/2006/relationships/chart" Target="../charts/chart42.xml"/></Relationships>
</file>

<file path=ppt/slides/_rels/slide84.xml.rels><?xml version="1.0" encoding="UTF-8" standalone="yes"?>
<Relationships xmlns="http://schemas.openxmlformats.org/package/2006/relationships"><Relationship Id="rId3" Type="http://schemas.openxmlformats.org/officeDocument/2006/relationships/chart" Target="../charts/chart43.xml"/><Relationship Id="rId2" Type="http://schemas.openxmlformats.org/officeDocument/2006/relationships/notesSlide" Target="../notesSlides/notesSlide83.xml"/><Relationship Id="rId1" Type="http://schemas.openxmlformats.org/officeDocument/2006/relationships/slideLayout" Target="../slideLayouts/slideLayout25.xml"/></Relationships>
</file>

<file path=ppt/slides/_rels/slide85.xml.rels><?xml version="1.0" encoding="UTF-8" standalone="yes"?>
<Relationships xmlns="http://schemas.openxmlformats.org/package/2006/relationships"><Relationship Id="rId3" Type="http://schemas.openxmlformats.org/officeDocument/2006/relationships/chart" Target="../charts/chart44.xml"/><Relationship Id="rId2" Type="http://schemas.openxmlformats.org/officeDocument/2006/relationships/notesSlide" Target="../notesSlides/notesSlide84.xml"/><Relationship Id="rId1" Type="http://schemas.openxmlformats.org/officeDocument/2006/relationships/slideLayout" Target="../slideLayouts/slideLayout25.xml"/></Relationships>
</file>

<file path=ppt/slides/_rels/slide86.xml.rels><?xml version="1.0" encoding="UTF-8" standalone="yes"?>
<Relationships xmlns="http://schemas.openxmlformats.org/package/2006/relationships"><Relationship Id="rId3" Type="http://schemas.openxmlformats.org/officeDocument/2006/relationships/chart" Target="../charts/chart45.xml"/><Relationship Id="rId2" Type="http://schemas.openxmlformats.org/officeDocument/2006/relationships/notesSlide" Target="../notesSlides/notesSlide85.xml"/><Relationship Id="rId1" Type="http://schemas.openxmlformats.org/officeDocument/2006/relationships/slideLayout" Target="../slideLayouts/slideLayout25.xml"/></Relationships>
</file>

<file path=ppt/slides/_rels/slide87.xml.rels><?xml version="1.0" encoding="UTF-8" standalone="yes"?>
<Relationships xmlns="http://schemas.openxmlformats.org/package/2006/relationships"><Relationship Id="rId3" Type="http://schemas.openxmlformats.org/officeDocument/2006/relationships/chart" Target="../charts/chart46.xml"/><Relationship Id="rId2" Type="http://schemas.openxmlformats.org/officeDocument/2006/relationships/notesSlide" Target="../notesSlides/notesSlide86.xml"/><Relationship Id="rId1" Type="http://schemas.openxmlformats.org/officeDocument/2006/relationships/slideLayout" Target="../slideLayouts/slideLayout25.xml"/></Relationships>
</file>

<file path=ppt/slides/_rels/slide88.xml.rels><?xml version="1.0" encoding="UTF-8" standalone="yes"?>
<Relationships xmlns="http://schemas.openxmlformats.org/package/2006/relationships"><Relationship Id="rId2" Type="http://schemas.openxmlformats.org/officeDocument/2006/relationships/notesSlide" Target="../notesSlides/notesSlide87.xml"/><Relationship Id="rId1" Type="http://schemas.openxmlformats.org/officeDocument/2006/relationships/slideLayout" Target="../slideLayouts/slideLayout26.xml"/></Relationships>
</file>

<file path=ppt/slides/_rels/slide89.xml.rels><?xml version="1.0" encoding="UTF-8" standalone="yes"?>
<Relationships xmlns="http://schemas.openxmlformats.org/package/2006/relationships"><Relationship Id="rId2" Type="http://schemas.openxmlformats.org/officeDocument/2006/relationships/notesSlide" Target="../notesSlides/notesSlide88.xml"/><Relationship Id="rId1" Type="http://schemas.openxmlformats.org/officeDocument/2006/relationships/slideLayout" Target="../slideLayouts/slideLayout25.xml"/></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9.xml"/><Relationship Id="rId1" Type="http://schemas.openxmlformats.org/officeDocument/2006/relationships/slideLayout" Target="../slideLayouts/slideLayout18.xml"/></Relationships>
</file>

<file path=ppt/slides/_rels/slide90.xml.rels><?xml version="1.0" encoding="UTF-8" standalone="yes"?>
<Relationships xmlns="http://schemas.openxmlformats.org/package/2006/relationships"><Relationship Id="rId2" Type="http://schemas.openxmlformats.org/officeDocument/2006/relationships/notesSlide" Target="../notesSlides/notesSlide89.xml"/><Relationship Id="rId1" Type="http://schemas.openxmlformats.org/officeDocument/2006/relationships/slideLayout" Target="../slideLayouts/slideLayout25.xml"/></Relationships>
</file>

<file path=ppt/slides/_rels/slide91.xml.rels><?xml version="1.0" encoding="UTF-8" standalone="yes"?>
<Relationships xmlns="http://schemas.openxmlformats.org/package/2006/relationships"><Relationship Id="rId2" Type="http://schemas.openxmlformats.org/officeDocument/2006/relationships/notesSlide" Target="../notesSlides/notesSlide90.xml"/><Relationship Id="rId1" Type="http://schemas.openxmlformats.org/officeDocument/2006/relationships/slideLayout" Target="../slideLayouts/slideLayout25.xml"/></Relationships>
</file>

<file path=ppt/slides/_rels/slide92.xml.rels><?xml version="1.0" encoding="UTF-8" standalone="yes"?>
<Relationships xmlns="http://schemas.openxmlformats.org/package/2006/relationships"><Relationship Id="rId2" Type="http://schemas.openxmlformats.org/officeDocument/2006/relationships/notesSlide" Target="../notesSlides/notesSlide91.xml"/><Relationship Id="rId1" Type="http://schemas.openxmlformats.org/officeDocument/2006/relationships/slideLayout" Target="../slideLayouts/slideLayout25.xml"/></Relationships>
</file>

<file path=ppt/slides/_rels/slide93.xml.rels><?xml version="1.0" encoding="UTF-8" standalone="yes"?>
<Relationships xmlns="http://schemas.openxmlformats.org/package/2006/relationships"><Relationship Id="rId3" Type="http://schemas.openxmlformats.org/officeDocument/2006/relationships/chart" Target="../charts/chart47.xml"/><Relationship Id="rId2" Type="http://schemas.openxmlformats.org/officeDocument/2006/relationships/notesSlide" Target="../notesSlides/notesSlide92.xml"/><Relationship Id="rId1" Type="http://schemas.openxmlformats.org/officeDocument/2006/relationships/slideLayout" Target="../slideLayouts/slideLayout27.xml"/><Relationship Id="rId5" Type="http://schemas.openxmlformats.org/officeDocument/2006/relationships/comments" Target="../comments/comment1.xml"/><Relationship Id="rId4" Type="http://schemas.openxmlformats.org/officeDocument/2006/relationships/chart" Target="../charts/chart48.xml"/></Relationships>
</file>

<file path=ppt/slides/_rels/slide94.xml.rels><?xml version="1.0" encoding="UTF-8" standalone="yes"?>
<Relationships xmlns="http://schemas.openxmlformats.org/package/2006/relationships"><Relationship Id="rId2" Type="http://schemas.openxmlformats.org/officeDocument/2006/relationships/notesSlide" Target="../notesSlides/notesSlide93.xml"/><Relationship Id="rId1" Type="http://schemas.openxmlformats.org/officeDocument/2006/relationships/slideLayout" Target="../slideLayouts/slideLayout25.xml"/></Relationships>
</file>

<file path=ppt/slides/_rels/slide95.xml.rels><?xml version="1.0" encoding="UTF-8" standalone="yes"?>
<Relationships xmlns="http://schemas.openxmlformats.org/package/2006/relationships"><Relationship Id="rId3" Type="http://schemas.openxmlformats.org/officeDocument/2006/relationships/chart" Target="../charts/chart49.xml"/><Relationship Id="rId2" Type="http://schemas.openxmlformats.org/officeDocument/2006/relationships/notesSlide" Target="../notesSlides/notesSlide94.xml"/><Relationship Id="rId1" Type="http://schemas.openxmlformats.org/officeDocument/2006/relationships/slideLayout" Target="../slideLayouts/slideLayout27.xml"/><Relationship Id="rId4" Type="http://schemas.openxmlformats.org/officeDocument/2006/relationships/chart" Target="../charts/chart50.xml"/></Relationships>
</file>

<file path=ppt/slides/_rels/slide96.xml.rels><?xml version="1.0" encoding="UTF-8" standalone="yes"?>
<Relationships xmlns="http://schemas.openxmlformats.org/package/2006/relationships"><Relationship Id="rId2" Type="http://schemas.openxmlformats.org/officeDocument/2006/relationships/notesSlide" Target="../notesSlides/notesSlide95.xml"/><Relationship Id="rId1" Type="http://schemas.openxmlformats.org/officeDocument/2006/relationships/slideLayout" Target="../slideLayouts/slideLayout25.xml"/></Relationships>
</file>

<file path=ppt/slides/_rels/slide97.xml.rels><?xml version="1.0" encoding="UTF-8" standalone="yes"?>
<Relationships xmlns="http://schemas.openxmlformats.org/package/2006/relationships"><Relationship Id="rId3" Type="http://schemas.openxmlformats.org/officeDocument/2006/relationships/chart" Target="../charts/chart51.xml"/><Relationship Id="rId2" Type="http://schemas.openxmlformats.org/officeDocument/2006/relationships/notesSlide" Target="../notesSlides/notesSlide96.xml"/><Relationship Id="rId1" Type="http://schemas.openxmlformats.org/officeDocument/2006/relationships/slideLayout" Target="../slideLayouts/slideLayout27.xml"/><Relationship Id="rId4" Type="http://schemas.openxmlformats.org/officeDocument/2006/relationships/chart" Target="../charts/chart52.xml"/></Relationships>
</file>

<file path=ppt/slides/_rels/slide98.xml.rels><?xml version="1.0" encoding="UTF-8" standalone="yes"?>
<Relationships xmlns="http://schemas.openxmlformats.org/package/2006/relationships"><Relationship Id="rId3" Type="http://schemas.openxmlformats.org/officeDocument/2006/relationships/hyperlink" Target="http://www.ncbi.nlm.nih.gov/pmc/articles/PMC3831170/" TargetMode="External"/><Relationship Id="rId2" Type="http://schemas.openxmlformats.org/officeDocument/2006/relationships/notesSlide" Target="../notesSlides/notesSlide97.xml"/><Relationship Id="rId1" Type="http://schemas.openxmlformats.org/officeDocument/2006/relationships/slideLayout" Target="../slideLayouts/slideLayout25.xml"/><Relationship Id="rId4" Type="http://schemas.openxmlformats.org/officeDocument/2006/relationships/hyperlink" Target="http://ptjournal.apta.org/content/92/2/227.long" TargetMode="External"/></Relationships>
</file>

<file path=ppt/slides/_rels/slide99.xml.rels><?xml version="1.0" encoding="UTF-8" standalone="yes"?>
<Relationships xmlns="http://schemas.openxmlformats.org/package/2006/relationships"><Relationship Id="rId2" Type="http://schemas.openxmlformats.org/officeDocument/2006/relationships/notesSlide" Target="../notesSlides/notesSlide98.xml"/><Relationship Id="rId1" Type="http://schemas.openxmlformats.org/officeDocument/2006/relationships/slideLayout" Target="../slideLayouts/slideLayout2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smtClean="0"/>
              <a:t>National Healthcare Quality and Disparities Report</a:t>
            </a:r>
            <a:endParaRPr lang="en-US" dirty="0"/>
          </a:p>
        </p:txBody>
      </p:sp>
      <p:sp>
        <p:nvSpPr>
          <p:cNvPr id="5" name="Content Placeholder 4"/>
          <p:cNvSpPr>
            <a:spLocks noGrp="1"/>
          </p:cNvSpPr>
          <p:nvPr>
            <p:ph type="subTitle" idx="1"/>
          </p:nvPr>
        </p:nvSpPr>
        <p:spPr/>
        <p:txBody>
          <a:bodyPr/>
          <a:lstStyle/>
          <a:p>
            <a:r>
              <a:rPr lang="en-US" dirty="0" err="1" smtClean="0"/>
              <a:t>Chartbook</a:t>
            </a:r>
            <a:r>
              <a:rPr lang="en-US" dirty="0" smtClean="0"/>
              <a:t> on Healthy Living</a:t>
            </a:r>
          </a:p>
          <a:p>
            <a:r>
              <a:rPr lang="en-US" dirty="0" smtClean="0"/>
              <a:t>June 2015</a:t>
            </a:r>
            <a:endParaRPr lang="en-US" dirty="0"/>
          </a:p>
        </p:txBody>
      </p:sp>
      <p:sp>
        <p:nvSpPr>
          <p:cNvPr id="6" name="TextBox 5"/>
          <p:cNvSpPr txBox="1"/>
          <p:nvPr/>
        </p:nvSpPr>
        <p:spPr>
          <a:xfrm>
            <a:off x="457200" y="6207897"/>
            <a:ext cx="8077200" cy="276999"/>
          </a:xfrm>
          <a:prstGeom prst="rect">
            <a:avLst/>
          </a:prstGeom>
          <a:noFill/>
        </p:spPr>
        <p:txBody>
          <a:bodyPr wrap="square" rtlCol="0">
            <a:spAutoFit/>
          </a:bodyPr>
          <a:lstStyle/>
          <a:p>
            <a:r>
              <a:rPr lang="en-US" sz="1200" dirty="0" smtClean="0"/>
              <a:t>This presentation contains notes. Select View, then Notes page to read them.</a:t>
            </a:r>
            <a:endParaRPr lang="en-US" sz="1200"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smtClean="0"/>
              <a:t>Chartbook on Healthy Living</a:t>
            </a:r>
            <a:endParaRPr lang="en-US" dirty="0"/>
          </a:p>
        </p:txBody>
      </p:sp>
      <p:sp>
        <p:nvSpPr>
          <p:cNvPr id="5" name="Content Placeholder 4"/>
          <p:cNvSpPr>
            <a:spLocks noGrp="1"/>
          </p:cNvSpPr>
          <p:nvPr>
            <p:ph idx="1"/>
          </p:nvPr>
        </p:nvSpPr>
        <p:spPr>
          <a:xfrm>
            <a:off x="457200" y="1447800"/>
            <a:ext cx="8229600" cy="4678363"/>
          </a:xfrm>
        </p:spPr>
        <p:txBody>
          <a:bodyPr>
            <a:normAutofit lnSpcReduction="10000"/>
          </a:bodyPr>
          <a:lstStyle/>
          <a:p>
            <a:r>
              <a:rPr lang="en-US" dirty="0" smtClean="0"/>
              <a:t>This </a:t>
            </a:r>
            <a:r>
              <a:rPr lang="en-US" dirty="0" err="1" smtClean="0"/>
              <a:t>chartbook</a:t>
            </a:r>
            <a:r>
              <a:rPr lang="en-US" dirty="0" smtClean="0"/>
              <a:t> includes: </a:t>
            </a:r>
          </a:p>
          <a:p>
            <a:pPr lvl="1"/>
            <a:r>
              <a:rPr lang="en-US" dirty="0" smtClean="0"/>
              <a:t>Summary of trends across measures of Healthy Living from the QDR.</a:t>
            </a:r>
          </a:p>
          <a:p>
            <a:pPr lvl="1"/>
            <a:r>
              <a:rPr lang="en-US" dirty="0" smtClean="0"/>
              <a:t>Figures illustrating select measures of Healthy Living. </a:t>
            </a:r>
          </a:p>
          <a:p>
            <a:r>
              <a:rPr lang="en-US" dirty="0">
                <a:hlinkClick r:id="rId3"/>
              </a:rPr>
              <a:t>Introduction and Methods</a:t>
            </a:r>
            <a:r>
              <a:rPr lang="en-US" dirty="0"/>
              <a:t> contains information about methods used in the </a:t>
            </a:r>
            <a:r>
              <a:rPr lang="en-US" dirty="0" err="1"/>
              <a:t>chartbook</a:t>
            </a:r>
            <a:r>
              <a:rPr lang="en-US" dirty="0"/>
              <a:t>. </a:t>
            </a:r>
          </a:p>
          <a:p>
            <a:r>
              <a:rPr lang="en-US" dirty="0"/>
              <a:t>Appendixes include information about measures and data.</a:t>
            </a:r>
          </a:p>
          <a:p>
            <a:r>
              <a:rPr lang="en-US" dirty="0"/>
              <a:t>A Data Query tool (</a:t>
            </a:r>
            <a:r>
              <a:rPr lang="en-US" dirty="0">
                <a:hlinkClick r:id="rId4"/>
              </a:rPr>
              <a:t>http://nhqrnet.ahrq.gov/</a:t>
            </a:r>
          </a:p>
          <a:p>
            <a:pPr marL="341313" indent="0">
              <a:spcBef>
                <a:spcPts val="0"/>
              </a:spcBef>
              <a:buNone/>
            </a:pPr>
            <a:r>
              <a:rPr lang="en-US" dirty="0" err="1">
                <a:hlinkClick r:id="rId4"/>
              </a:rPr>
              <a:t>inhqrdr</a:t>
            </a:r>
            <a:r>
              <a:rPr lang="en-US" dirty="0">
                <a:hlinkClick r:id="rId4"/>
              </a:rPr>
              <a:t>/data/query</a:t>
            </a:r>
            <a:r>
              <a:rPr lang="en-US" dirty="0"/>
              <a:t>) provides access to all data tables. </a:t>
            </a:r>
          </a:p>
        </p:txBody>
      </p:sp>
    </p:spTree>
    <p:extLst>
      <p:ext uri="{BB962C8B-B14F-4D97-AF65-F5344CB8AC3E}">
        <p14:creationId xmlns:p14="http://schemas.microsoft.com/office/powerpoint/2010/main" val="211600608"/>
      </p:ext>
    </p:extLst>
  </p:cSld>
  <p:clrMapOvr>
    <a:masterClrMapping/>
  </p:clrMapOvr>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Supportive and Palliative Care</a:t>
            </a:r>
            <a:endParaRPr lang="en-US" dirty="0"/>
          </a:p>
        </p:txBody>
      </p:sp>
      <p:sp>
        <p:nvSpPr>
          <p:cNvPr id="3" name="Content Placeholder 2"/>
          <p:cNvSpPr>
            <a:spLocks noGrp="1"/>
          </p:cNvSpPr>
          <p:nvPr>
            <p:ph idx="1"/>
          </p:nvPr>
        </p:nvSpPr>
        <p:spPr/>
        <p:txBody>
          <a:bodyPr>
            <a:normAutofit lnSpcReduction="10000"/>
          </a:bodyPr>
          <a:lstStyle/>
          <a:p>
            <a:r>
              <a:rPr lang="en-US" dirty="0"/>
              <a:t>Disease cannot always be cured, and functional impairment cannot always be reversed. </a:t>
            </a:r>
            <a:endParaRPr lang="en-US" dirty="0" smtClean="0"/>
          </a:p>
          <a:p>
            <a:r>
              <a:rPr lang="en-US" dirty="0" smtClean="0"/>
              <a:t>For </a:t>
            </a:r>
            <a:r>
              <a:rPr lang="en-US" dirty="0"/>
              <a:t>patients with long-term health conditions, managing symptoms and preventing complications are important goals. </a:t>
            </a:r>
            <a:endParaRPr lang="en-US" dirty="0" smtClean="0"/>
          </a:p>
          <a:p>
            <a:r>
              <a:rPr lang="en-US" dirty="0" smtClean="0"/>
              <a:t>Supportive </a:t>
            </a:r>
            <a:r>
              <a:rPr lang="en-US" dirty="0"/>
              <a:t>and palliative </a:t>
            </a:r>
            <a:r>
              <a:rPr lang="en-US" dirty="0" smtClean="0"/>
              <a:t>care:</a:t>
            </a:r>
          </a:p>
          <a:p>
            <a:pPr lvl="1"/>
            <a:r>
              <a:rPr lang="en-US" dirty="0" smtClean="0"/>
              <a:t>Cuts </a:t>
            </a:r>
            <a:r>
              <a:rPr lang="en-US" dirty="0"/>
              <a:t>across many medical </a:t>
            </a:r>
            <a:r>
              <a:rPr lang="en-US" dirty="0" smtClean="0"/>
              <a:t>conditions.</a:t>
            </a:r>
          </a:p>
          <a:p>
            <a:pPr lvl="1"/>
            <a:r>
              <a:rPr lang="en-US" dirty="0" smtClean="0"/>
              <a:t>Is </a:t>
            </a:r>
            <a:r>
              <a:rPr lang="en-US" dirty="0"/>
              <a:t>delivered by many health care </a:t>
            </a:r>
            <a:r>
              <a:rPr lang="en-US" dirty="0" smtClean="0"/>
              <a:t>providers.</a:t>
            </a:r>
          </a:p>
          <a:p>
            <a:pPr lvl="1"/>
            <a:r>
              <a:rPr lang="en-US" dirty="0" smtClean="0"/>
              <a:t>Focuses </a:t>
            </a:r>
            <a:r>
              <a:rPr lang="en-US" dirty="0"/>
              <a:t>on enhancing patient comfort and quality of life and preventing and relieving symptoms and complications. </a:t>
            </a:r>
          </a:p>
        </p:txBody>
      </p:sp>
    </p:spTree>
    <p:extLst>
      <p:ext uri="{BB962C8B-B14F-4D97-AF65-F5344CB8AC3E}">
        <p14:creationId xmlns:p14="http://schemas.microsoft.com/office/powerpoint/2010/main" val="2071132797"/>
      </p:ext>
    </p:extLst>
  </p:cSld>
  <p:clrMapOvr>
    <a:masterClrMapping/>
  </p:clrMapOvr>
  <p:timing>
    <p:tnLst>
      <p:par>
        <p:cTn id="1" dur="indefinite" restart="never" nodeType="tmRoot"/>
      </p:par>
    </p:tnLst>
  </p:timing>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mtClean="0"/>
              <a:t>Measures of Supportive and Palliative Care</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Relief of Suffering:</a:t>
            </a:r>
          </a:p>
          <a:p>
            <a:pPr lvl="1"/>
            <a:r>
              <a:rPr lang="en-US" dirty="0" smtClean="0"/>
              <a:t>Improvement in shortness of breath among home health care patients</a:t>
            </a:r>
          </a:p>
          <a:p>
            <a:pPr lvl="1"/>
            <a:r>
              <a:rPr lang="en-US" dirty="0" smtClean="0"/>
              <a:t>Nursing home residents with moderate to severe pain </a:t>
            </a:r>
          </a:p>
          <a:p>
            <a:pPr lvl="1"/>
            <a:r>
              <a:rPr lang="en-US" dirty="0" smtClean="0"/>
              <a:t>Nursing home residents who lose too much weight</a:t>
            </a:r>
          </a:p>
          <a:p>
            <a:r>
              <a:rPr lang="en-US" dirty="0" smtClean="0"/>
              <a:t>Help With Emotional and Spiritual Needs:</a:t>
            </a:r>
          </a:p>
          <a:p>
            <a:pPr lvl="1"/>
            <a:r>
              <a:rPr lang="en-US" dirty="0" smtClean="0"/>
              <a:t>Worsening depression or anxiety in nursing home residents</a:t>
            </a:r>
          </a:p>
          <a:p>
            <a:r>
              <a:rPr lang="en-US" dirty="0" smtClean="0"/>
              <a:t>High-Quality Palliative Care:</a:t>
            </a:r>
          </a:p>
          <a:p>
            <a:pPr lvl="1"/>
            <a:r>
              <a:rPr lang="en-US" dirty="0" smtClean="0"/>
              <a:t>Home health care patients with hospital admission</a:t>
            </a:r>
          </a:p>
          <a:p>
            <a:pPr lvl="1"/>
            <a:r>
              <a:rPr lang="en-US" dirty="0" smtClean="0"/>
              <a:t>Home health care patients with urgent, unplanned medical care</a:t>
            </a:r>
          </a:p>
          <a:p>
            <a:pPr lvl="1"/>
            <a:r>
              <a:rPr lang="en-US" dirty="0" smtClean="0"/>
              <a:t>Nursing home residents receiving antipsychotic medication </a:t>
            </a:r>
          </a:p>
          <a:p>
            <a:pPr lvl="1"/>
            <a:endParaRPr lang="en-US" dirty="0"/>
          </a:p>
        </p:txBody>
      </p:sp>
    </p:spTree>
    <p:extLst>
      <p:ext uri="{BB962C8B-B14F-4D97-AF65-F5344CB8AC3E}">
        <p14:creationId xmlns:p14="http://schemas.microsoft.com/office/powerpoint/2010/main" val="926613920"/>
      </p:ext>
    </p:extLst>
  </p:cSld>
  <p:clrMapOvr>
    <a:masterClrMapping/>
  </p:clrMapOvr>
  <p:timing>
    <p:tnLst>
      <p:par>
        <p:cTn id="1" dur="indefinite" restart="never" nodeType="tmRoot"/>
      </p:par>
    </p:tnLst>
  </p:timing>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marL="0" indent="0"/>
            <a:r>
              <a:rPr lang="en-US" dirty="0"/>
              <a:t>Relief of </a:t>
            </a:r>
            <a:r>
              <a:rPr lang="en-US" dirty="0" smtClean="0"/>
              <a:t>Suffering</a:t>
            </a:r>
            <a:endParaRPr lang="en-US" dirty="0"/>
          </a:p>
        </p:txBody>
      </p:sp>
      <p:sp>
        <p:nvSpPr>
          <p:cNvPr id="3" name="Content Placeholder 2"/>
          <p:cNvSpPr>
            <a:spLocks noGrp="1"/>
          </p:cNvSpPr>
          <p:nvPr>
            <p:ph idx="1"/>
          </p:nvPr>
        </p:nvSpPr>
        <p:spPr/>
        <p:txBody>
          <a:bodyPr>
            <a:normAutofit/>
          </a:bodyPr>
          <a:lstStyle/>
          <a:p>
            <a:r>
              <a:rPr lang="en-US" dirty="0"/>
              <a:t>Home health patients with shortness of breath</a:t>
            </a:r>
          </a:p>
          <a:p>
            <a:r>
              <a:rPr lang="en-US" dirty="0" smtClean="0"/>
              <a:t>Nursing home residents with moderate to severe pain</a:t>
            </a:r>
          </a:p>
          <a:p>
            <a:r>
              <a:rPr lang="en-US" dirty="0" smtClean="0"/>
              <a:t>Nursing home residents who lost too much weight</a:t>
            </a:r>
          </a:p>
          <a:p>
            <a:pPr marL="0" indent="0">
              <a:buNone/>
            </a:pPr>
            <a:endParaRPr lang="en-US" dirty="0"/>
          </a:p>
        </p:txBody>
      </p:sp>
    </p:spTree>
    <p:extLst>
      <p:ext uri="{BB962C8B-B14F-4D97-AF65-F5344CB8AC3E}">
        <p14:creationId xmlns:p14="http://schemas.microsoft.com/office/powerpoint/2010/main" val="4041005560"/>
      </p:ext>
    </p:extLst>
  </p:cSld>
  <p:clrMapOvr>
    <a:masterClrMapping/>
  </p:clrMapOvr>
  <p:timing>
    <p:tnLst>
      <p:par>
        <p:cTn id="1" dur="indefinite" restart="never" nodeType="tmRoot"/>
      </p:par>
    </p:tnLst>
  </p:timing>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Shortness </a:t>
            </a:r>
            <a:r>
              <a:rPr lang="en-US" dirty="0"/>
              <a:t>of Breath Among Home Health Care Patients </a:t>
            </a:r>
          </a:p>
        </p:txBody>
      </p:sp>
      <p:sp>
        <p:nvSpPr>
          <p:cNvPr id="3" name="Content Placeholder 2"/>
          <p:cNvSpPr>
            <a:spLocks noGrp="1"/>
          </p:cNvSpPr>
          <p:nvPr>
            <p:ph idx="1"/>
          </p:nvPr>
        </p:nvSpPr>
        <p:spPr/>
        <p:txBody>
          <a:bodyPr>
            <a:normAutofit/>
          </a:bodyPr>
          <a:lstStyle/>
          <a:p>
            <a:r>
              <a:rPr lang="en-US" dirty="0"/>
              <a:t>Shortness of breath is uncomfortable. </a:t>
            </a:r>
            <a:endParaRPr lang="en-US" dirty="0" smtClean="0"/>
          </a:p>
          <a:p>
            <a:r>
              <a:rPr lang="en-US" dirty="0" smtClean="0"/>
              <a:t>Many </a:t>
            </a:r>
            <a:r>
              <a:rPr lang="en-US" dirty="0"/>
              <a:t>patients with heart or lung problems experience difficulty breathing and may tire easily or be unable to perform daily </a:t>
            </a:r>
            <a:r>
              <a:rPr lang="en-US" dirty="0" smtClean="0"/>
              <a:t>activities.</a:t>
            </a:r>
          </a:p>
          <a:p>
            <a:r>
              <a:rPr lang="en-US" dirty="0" smtClean="0"/>
              <a:t>Doctors </a:t>
            </a:r>
            <a:r>
              <a:rPr lang="en-US" dirty="0"/>
              <a:t>and home health staff should monitor shortness of breath and may give advice, therapy, medication, or oxygen to help lessen this symptom. </a:t>
            </a:r>
            <a:endParaRPr lang="en-US" dirty="0" smtClean="0"/>
          </a:p>
          <a:p>
            <a:endParaRPr lang="en-US" dirty="0"/>
          </a:p>
        </p:txBody>
      </p:sp>
    </p:spTree>
    <p:extLst>
      <p:ext uri="{BB962C8B-B14F-4D97-AF65-F5344CB8AC3E}">
        <p14:creationId xmlns:p14="http://schemas.microsoft.com/office/powerpoint/2010/main" val="2333809647"/>
      </p:ext>
    </p:extLst>
  </p:cSld>
  <p:clrMapOvr>
    <a:masterClrMapping/>
  </p:clrMapOvr>
  <p:timing>
    <p:tnLst>
      <p:par>
        <p:cTn id="1" dur="indefinite" restart="never" nodeType="tmRoot"/>
      </p:par>
    </p:tnLst>
  </p:timing>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000" dirty="0" smtClean="0"/>
              <a:t>Adult home health care patients whose episodes of shortness of breath decreased, by  age and race/ethnicity, 2010-2012</a:t>
            </a:r>
            <a:endParaRPr lang="en-US" sz="2000" dirty="0"/>
          </a:p>
        </p:txBody>
      </p:sp>
      <p:graphicFrame>
        <p:nvGraphicFramePr>
          <p:cNvPr id="4" name="Content Placeholder 3"/>
          <p:cNvGraphicFramePr>
            <a:graphicFrameLocks noGrp="1"/>
          </p:cNvGraphicFramePr>
          <p:nvPr>
            <p:ph sz="half" idx="1"/>
            <p:extLst>
              <p:ext uri="{D42A27DB-BD31-4B8C-83A1-F6EECF244321}">
                <p14:modId xmlns:p14="http://schemas.microsoft.com/office/powerpoint/2010/main" val="2481411502"/>
              </p:ext>
            </p:extLst>
          </p:nvPr>
        </p:nvGraphicFramePr>
        <p:xfrm>
          <a:off x="457200" y="1463040"/>
          <a:ext cx="4114800" cy="402336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6" name="Content Placeholder 5"/>
          <p:cNvGraphicFramePr>
            <a:graphicFrameLocks noGrp="1"/>
          </p:cNvGraphicFramePr>
          <p:nvPr>
            <p:ph sz="half" idx="2"/>
            <p:extLst>
              <p:ext uri="{D42A27DB-BD31-4B8C-83A1-F6EECF244321}">
                <p14:modId xmlns:p14="http://schemas.microsoft.com/office/powerpoint/2010/main" val="819658906"/>
              </p:ext>
            </p:extLst>
          </p:nvPr>
        </p:nvGraphicFramePr>
        <p:xfrm>
          <a:off x="4572000" y="1463040"/>
          <a:ext cx="4114800" cy="4023360"/>
        </p:xfrm>
        <a:graphic>
          <a:graphicData uri="http://schemas.openxmlformats.org/drawingml/2006/chart">
            <c:chart xmlns:c="http://schemas.openxmlformats.org/drawingml/2006/chart" xmlns:r="http://schemas.openxmlformats.org/officeDocument/2006/relationships" r:id="rId4"/>
          </a:graphicData>
        </a:graphic>
      </p:graphicFrame>
      <p:cxnSp>
        <p:nvCxnSpPr>
          <p:cNvPr id="5" name="Straight Connector 4"/>
          <p:cNvCxnSpPr/>
          <p:nvPr/>
        </p:nvCxnSpPr>
        <p:spPr>
          <a:xfrm>
            <a:off x="1234440" y="2834640"/>
            <a:ext cx="3246120" cy="0"/>
          </a:xfrm>
          <a:prstGeom prst="line">
            <a:avLst/>
          </a:prstGeom>
          <a:ln w="19050">
            <a:solidFill>
              <a:srgbClr val="FF0000"/>
            </a:solidFill>
            <a:prstDash val="dash"/>
          </a:ln>
        </p:spPr>
        <p:style>
          <a:lnRef idx="1">
            <a:schemeClr val="accent1"/>
          </a:lnRef>
          <a:fillRef idx="0">
            <a:schemeClr val="accent1"/>
          </a:fillRef>
          <a:effectRef idx="0">
            <a:schemeClr val="accent1"/>
          </a:effectRef>
          <a:fontRef idx="minor">
            <a:schemeClr val="tx1"/>
          </a:fontRef>
        </p:style>
      </p:cxnSp>
      <p:sp>
        <p:nvSpPr>
          <p:cNvPr id="7" name="TextBox 6"/>
          <p:cNvSpPr txBox="1"/>
          <p:nvPr/>
        </p:nvSpPr>
        <p:spPr>
          <a:xfrm>
            <a:off x="457200" y="5669280"/>
            <a:ext cx="8229600" cy="707886"/>
          </a:xfrm>
          <a:prstGeom prst="rect">
            <a:avLst/>
          </a:prstGeom>
          <a:noFill/>
        </p:spPr>
        <p:txBody>
          <a:bodyPr wrap="square" rtlCol="0">
            <a:spAutoFit/>
          </a:bodyPr>
          <a:lstStyle/>
          <a:p>
            <a:r>
              <a:rPr lang="en-US" sz="1000" b="1" dirty="0"/>
              <a:t>Source: </a:t>
            </a:r>
            <a:r>
              <a:rPr lang="en-US" sz="1000" dirty="0"/>
              <a:t>Centers for Medicare &amp; Medicaid Services, Outcome and Assessment Information Set (OASIS), </a:t>
            </a:r>
            <a:r>
              <a:rPr lang="en-US" sz="1000" dirty="0" smtClean="0"/>
              <a:t>2010-2012. </a:t>
            </a:r>
            <a:endParaRPr lang="en-US" sz="1000" dirty="0"/>
          </a:p>
          <a:p>
            <a:r>
              <a:rPr lang="en-US" sz="1000" b="1" dirty="0"/>
              <a:t>Denominator: </a:t>
            </a:r>
            <a:r>
              <a:rPr lang="en-US" sz="1000" dirty="0"/>
              <a:t>Adult </a:t>
            </a:r>
            <a:r>
              <a:rPr lang="en-US" sz="1000" dirty="0" err="1"/>
              <a:t>nonmaternity</a:t>
            </a:r>
            <a:r>
              <a:rPr lang="en-US" sz="1000" dirty="0"/>
              <a:t> patients completing an episode of skilled home health care. </a:t>
            </a:r>
          </a:p>
          <a:p>
            <a:r>
              <a:rPr lang="en-US" sz="1000" b="1" dirty="0"/>
              <a:t>Note: </a:t>
            </a:r>
            <a:r>
              <a:rPr lang="en-US" sz="1000" dirty="0" smtClean="0"/>
              <a:t>White and Black are non-Hispanic. Hispanic includes all races. Starting </a:t>
            </a:r>
            <a:r>
              <a:rPr lang="en-US" sz="1000" dirty="0"/>
              <a:t>January 1, 2010, the patient assessment instrument for home health agencies was changed to OASIS-C. </a:t>
            </a:r>
          </a:p>
        </p:txBody>
      </p:sp>
      <p:sp>
        <p:nvSpPr>
          <p:cNvPr id="3" name="TextBox 2"/>
          <p:cNvSpPr txBox="1"/>
          <p:nvPr/>
        </p:nvSpPr>
        <p:spPr>
          <a:xfrm>
            <a:off x="1737360" y="2458930"/>
            <a:ext cx="2286000" cy="253916"/>
          </a:xfrm>
          <a:prstGeom prst="rect">
            <a:avLst/>
          </a:prstGeom>
          <a:noFill/>
          <a:ln>
            <a:solidFill>
              <a:schemeClr val="tx1"/>
            </a:solidFill>
          </a:ln>
        </p:spPr>
        <p:txBody>
          <a:bodyPr wrap="square" rtlCol="0">
            <a:spAutoFit/>
          </a:bodyPr>
          <a:lstStyle/>
          <a:p>
            <a:pPr algn="ctr"/>
            <a:r>
              <a:rPr lang="en-US" sz="1000" dirty="0" smtClean="0"/>
              <a:t>2010 Achievable Benchmark: 70.7% </a:t>
            </a:r>
            <a:endParaRPr lang="en-US" sz="1000" dirty="0"/>
          </a:p>
        </p:txBody>
      </p:sp>
    </p:spTree>
    <p:extLst>
      <p:ext uri="{BB962C8B-B14F-4D97-AF65-F5344CB8AC3E}">
        <p14:creationId xmlns:p14="http://schemas.microsoft.com/office/powerpoint/2010/main" val="2375348061"/>
      </p:ext>
    </p:extLst>
  </p:cSld>
  <p:clrMapOvr>
    <a:masterClrMapping/>
  </p:clrMapOvr>
  <p:timing>
    <p:tnLst>
      <p:par>
        <p:cTn id="1" dur="indefinite" restart="never" nodeType="tmRoot"/>
      </p:par>
    </p:tnLst>
  </p:timing>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Moderate </a:t>
            </a:r>
            <a:r>
              <a:rPr lang="en-US" dirty="0"/>
              <a:t>to Severe Pain Among Nursing Home Residents </a:t>
            </a:r>
          </a:p>
        </p:txBody>
      </p:sp>
      <p:sp>
        <p:nvSpPr>
          <p:cNvPr id="3" name="Content Placeholder 2"/>
          <p:cNvSpPr>
            <a:spLocks noGrp="1"/>
          </p:cNvSpPr>
          <p:nvPr>
            <p:ph idx="1"/>
          </p:nvPr>
        </p:nvSpPr>
        <p:spPr/>
        <p:txBody>
          <a:bodyPr/>
          <a:lstStyle/>
          <a:p>
            <a:r>
              <a:rPr lang="en-US" dirty="0"/>
              <a:t>Pain management is a </a:t>
            </a:r>
            <a:r>
              <a:rPr lang="en-US" dirty="0" smtClean="0"/>
              <a:t>particularly </a:t>
            </a:r>
            <a:r>
              <a:rPr lang="en-US" dirty="0"/>
              <a:t>important clinical concern for older adults residing in nursing homes.  </a:t>
            </a:r>
            <a:endParaRPr lang="en-US" dirty="0" smtClean="0"/>
          </a:p>
          <a:p>
            <a:r>
              <a:rPr lang="en-US" dirty="0" smtClean="0"/>
              <a:t>Poorly </a:t>
            </a:r>
            <a:r>
              <a:rPr lang="en-US" dirty="0"/>
              <a:t>managed pain can decrease resident quality of life, reduce mobility and functional status, and increase loneliness and depression (Abrahamson, et </a:t>
            </a:r>
            <a:r>
              <a:rPr lang="en-US" dirty="0" smtClean="0"/>
              <a:t>al., 2015).</a:t>
            </a:r>
            <a:endParaRPr lang="en-US" dirty="0"/>
          </a:p>
          <a:p>
            <a:endParaRPr lang="en-US" dirty="0"/>
          </a:p>
        </p:txBody>
      </p:sp>
    </p:spTree>
    <p:extLst>
      <p:ext uri="{BB962C8B-B14F-4D97-AF65-F5344CB8AC3E}">
        <p14:creationId xmlns:p14="http://schemas.microsoft.com/office/powerpoint/2010/main" val="178741184"/>
      </p:ext>
    </p:extLst>
  </p:cSld>
  <p:clrMapOvr>
    <a:masterClrMapping/>
  </p:clrMapOvr>
  <p:timing>
    <p:tnLst>
      <p:par>
        <p:cTn id="1" dur="indefinite" restart="never" nodeType="tmRoot"/>
      </p:par>
    </p:tnLst>
  </p:timing>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000" dirty="0" smtClean="0"/>
              <a:t>Long-stay nursing home residents who have moderate to severe pain, by race and age, 2012</a:t>
            </a:r>
            <a:endParaRPr lang="en-US" sz="2000" dirty="0"/>
          </a:p>
        </p:txBody>
      </p:sp>
      <p:graphicFrame>
        <p:nvGraphicFramePr>
          <p:cNvPr id="4" name="Content Placeholder 3"/>
          <p:cNvGraphicFramePr>
            <a:graphicFrameLocks noGrp="1"/>
          </p:cNvGraphicFramePr>
          <p:nvPr>
            <p:ph sz="half" idx="1"/>
            <p:extLst>
              <p:ext uri="{D42A27DB-BD31-4B8C-83A1-F6EECF244321}">
                <p14:modId xmlns:p14="http://schemas.microsoft.com/office/powerpoint/2010/main" val="947083925"/>
              </p:ext>
            </p:extLst>
          </p:nvPr>
        </p:nvGraphicFramePr>
        <p:xfrm>
          <a:off x="457200" y="1463040"/>
          <a:ext cx="4114800" cy="393192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7" name="Content Placeholder 6"/>
          <p:cNvGraphicFramePr>
            <a:graphicFrameLocks noGrp="1"/>
          </p:cNvGraphicFramePr>
          <p:nvPr>
            <p:ph sz="half" idx="2"/>
            <p:extLst>
              <p:ext uri="{D42A27DB-BD31-4B8C-83A1-F6EECF244321}">
                <p14:modId xmlns:p14="http://schemas.microsoft.com/office/powerpoint/2010/main" val="2322389409"/>
              </p:ext>
            </p:extLst>
          </p:nvPr>
        </p:nvGraphicFramePr>
        <p:xfrm>
          <a:off x="4572000" y="1463040"/>
          <a:ext cx="4114800" cy="3931920"/>
        </p:xfrm>
        <a:graphic>
          <a:graphicData uri="http://schemas.openxmlformats.org/drawingml/2006/chart">
            <c:chart xmlns:c="http://schemas.openxmlformats.org/drawingml/2006/chart" xmlns:r="http://schemas.openxmlformats.org/officeDocument/2006/relationships" r:id="rId4"/>
          </a:graphicData>
        </a:graphic>
      </p:graphicFrame>
      <p:sp>
        <p:nvSpPr>
          <p:cNvPr id="3" name="TextBox 2"/>
          <p:cNvSpPr txBox="1"/>
          <p:nvPr/>
        </p:nvSpPr>
        <p:spPr>
          <a:xfrm>
            <a:off x="457200" y="5486400"/>
            <a:ext cx="8229600" cy="707886"/>
          </a:xfrm>
          <a:prstGeom prst="rect">
            <a:avLst/>
          </a:prstGeom>
          <a:noFill/>
        </p:spPr>
        <p:txBody>
          <a:bodyPr wrap="square" rtlCol="0">
            <a:spAutoFit/>
          </a:bodyPr>
          <a:lstStyle/>
          <a:p>
            <a:r>
              <a:rPr lang="en-US" sz="1000" b="1" dirty="0"/>
              <a:t>Key:</a:t>
            </a:r>
            <a:r>
              <a:rPr lang="en-US" sz="1000" dirty="0"/>
              <a:t> AI/AN: American Indian or Alaska Native; API: Asian or Pacific Islander </a:t>
            </a:r>
          </a:p>
          <a:p>
            <a:r>
              <a:rPr lang="en-US" sz="1000" b="1" dirty="0" smtClean="0"/>
              <a:t>Source</a:t>
            </a:r>
            <a:r>
              <a:rPr lang="en-US" sz="1000" b="1" dirty="0"/>
              <a:t>: </a:t>
            </a:r>
            <a:r>
              <a:rPr lang="en-US" sz="1000" dirty="0"/>
              <a:t>Centers for Medicare &amp; Medicaid Services, Minimum Data Set, 2011. Data are from the third quarter of the calendar year</a:t>
            </a:r>
            <a:r>
              <a:rPr lang="en-US" sz="1000" dirty="0" smtClean="0"/>
              <a:t>.</a:t>
            </a:r>
          </a:p>
          <a:p>
            <a:r>
              <a:rPr lang="en-US" sz="1000" b="1" dirty="0" smtClean="0"/>
              <a:t>Denominator</a:t>
            </a:r>
            <a:r>
              <a:rPr lang="en-US" sz="1000" b="1" dirty="0"/>
              <a:t>: </a:t>
            </a:r>
            <a:r>
              <a:rPr lang="en-US" sz="1000" dirty="0"/>
              <a:t>All long-stay residents in Medicare- or Medicaid-certified nursing home facilities. </a:t>
            </a:r>
          </a:p>
          <a:p>
            <a:r>
              <a:rPr lang="en-US" sz="1000" b="1" dirty="0"/>
              <a:t>Note: </a:t>
            </a:r>
            <a:r>
              <a:rPr lang="en-US" sz="1000" dirty="0"/>
              <a:t>For this measure, lower rates are better. </a:t>
            </a:r>
          </a:p>
        </p:txBody>
      </p:sp>
      <p:sp>
        <p:nvSpPr>
          <p:cNvPr id="6" name="TextBox 5"/>
          <p:cNvSpPr txBox="1"/>
          <p:nvPr/>
        </p:nvSpPr>
        <p:spPr>
          <a:xfrm>
            <a:off x="6248400" y="3840480"/>
            <a:ext cx="1280160" cy="402336"/>
          </a:xfrm>
          <a:prstGeom prst="rect">
            <a:avLst/>
          </a:prstGeom>
          <a:noFill/>
          <a:ln>
            <a:solidFill>
              <a:schemeClr val="tx1"/>
            </a:solidFill>
          </a:ln>
        </p:spPr>
        <p:txBody>
          <a:bodyPr wrap="square" rtlCol="0">
            <a:spAutoFit/>
          </a:bodyPr>
          <a:lstStyle/>
          <a:p>
            <a:r>
              <a:rPr lang="en-US" sz="1000" dirty="0" smtClean="0"/>
              <a:t>2011 Achievable Benchmark: 7.1%</a:t>
            </a:r>
            <a:endParaRPr lang="en-US" sz="1000" dirty="0"/>
          </a:p>
        </p:txBody>
      </p:sp>
      <p:sp>
        <p:nvSpPr>
          <p:cNvPr id="8" name="Rectangle 7"/>
          <p:cNvSpPr/>
          <p:nvPr/>
        </p:nvSpPr>
        <p:spPr>
          <a:xfrm>
            <a:off x="1993392" y="3840480"/>
            <a:ext cx="1280160" cy="400110"/>
          </a:xfrm>
          <a:prstGeom prst="rect">
            <a:avLst/>
          </a:prstGeom>
          <a:ln>
            <a:solidFill>
              <a:schemeClr val="tx1"/>
            </a:solidFill>
          </a:ln>
        </p:spPr>
        <p:txBody>
          <a:bodyPr wrap="square">
            <a:spAutoFit/>
          </a:bodyPr>
          <a:lstStyle/>
          <a:p>
            <a:r>
              <a:rPr lang="en-US" sz="1000" dirty="0"/>
              <a:t>2011 Achievable Benchmark: </a:t>
            </a:r>
            <a:r>
              <a:rPr lang="en-US" sz="1000" dirty="0" smtClean="0"/>
              <a:t>7.1%</a:t>
            </a:r>
            <a:endParaRPr lang="en-US" sz="1000" dirty="0"/>
          </a:p>
        </p:txBody>
      </p:sp>
    </p:spTree>
    <p:extLst>
      <p:ext uri="{BB962C8B-B14F-4D97-AF65-F5344CB8AC3E}">
        <p14:creationId xmlns:p14="http://schemas.microsoft.com/office/powerpoint/2010/main" val="1120228846"/>
      </p:ext>
    </p:extLst>
  </p:cSld>
  <p:clrMapOvr>
    <a:masterClrMapping/>
  </p:clrMapOvr>
  <p:timing>
    <p:tnLst>
      <p:par>
        <p:cTn id="1" dur="indefinite" restart="never" nodeType="tmRoot"/>
      </p:par>
    </p:tnLst>
  </p:timing>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US" dirty="0" smtClean="0"/>
              <a:t>Weight Loss Among Nursing Home Residents</a:t>
            </a:r>
            <a:endParaRPr lang="en-US" dirty="0"/>
          </a:p>
        </p:txBody>
      </p:sp>
      <p:sp>
        <p:nvSpPr>
          <p:cNvPr id="6" name="Content Placeholder 5"/>
          <p:cNvSpPr>
            <a:spLocks noGrp="1"/>
          </p:cNvSpPr>
          <p:nvPr>
            <p:ph idx="1"/>
          </p:nvPr>
        </p:nvSpPr>
        <p:spPr/>
        <p:txBody>
          <a:bodyPr>
            <a:normAutofit/>
          </a:bodyPr>
          <a:lstStyle/>
          <a:p>
            <a:r>
              <a:rPr lang="en-US" dirty="0" smtClean="0"/>
              <a:t>Unintentional weight loss is a common problem among nursing home residents.</a:t>
            </a:r>
          </a:p>
          <a:p>
            <a:r>
              <a:rPr lang="en-US" dirty="0" smtClean="0"/>
              <a:t>Weight loss is associated with adverse, costly clinical outcomes, including increased hospitalization, morbidity, and mortality.  </a:t>
            </a:r>
            <a:endParaRPr lang="en-US" dirty="0"/>
          </a:p>
          <a:p>
            <a:r>
              <a:rPr lang="en-US" dirty="0" smtClean="0"/>
              <a:t>The Minimum Data Set defines clinically significant weight loss for nursing home residents:</a:t>
            </a:r>
          </a:p>
          <a:p>
            <a:pPr lvl="1"/>
            <a:r>
              <a:rPr lang="en-US" dirty="0" smtClean="0"/>
              <a:t>Weight loss </a:t>
            </a:r>
            <a:r>
              <a:rPr lang="en-US" dirty="0" smtClean="0">
                <a:latin typeface="Calibri"/>
              </a:rPr>
              <a:t>≥</a:t>
            </a:r>
            <a:r>
              <a:rPr lang="en-US" dirty="0" smtClean="0"/>
              <a:t>5% within a 30-day period or 10% within a 180-day period</a:t>
            </a:r>
            <a:endParaRPr lang="en-US" dirty="0"/>
          </a:p>
        </p:txBody>
      </p:sp>
    </p:spTree>
    <p:extLst>
      <p:ext uri="{BB962C8B-B14F-4D97-AF65-F5344CB8AC3E}">
        <p14:creationId xmlns:p14="http://schemas.microsoft.com/office/powerpoint/2010/main" val="2474177666"/>
      </p:ext>
    </p:extLst>
  </p:cSld>
  <p:clrMapOvr>
    <a:masterClrMapping/>
  </p:clrMapOvr>
  <p:timing>
    <p:tnLst>
      <p:par>
        <p:cTn id="1" dur="indefinite" restart="never" nodeType="tmRoot"/>
      </p:par>
    </p:tnLst>
  </p:timing>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000" dirty="0" smtClean="0"/>
              <a:t>Long-stay nursing home residents who lost too much weight, by age and race/ethnicity, 2011-2012</a:t>
            </a:r>
            <a:endParaRPr lang="en-US" sz="2000" dirty="0"/>
          </a:p>
        </p:txBody>
      </p:sp>
      <p:graphicFrame>
        <p:nvGraphicFramePr>
          <p:cNvPr id="4" name="Content Placeholder 3"/>
          <p:cNvGraphicFramePr>
            <a:graphicFrameLocks noGrp="1"/>
          </p:cNvGraphicFramePr>
          <p:nvPr>
            <p:ph sz="half" idx="1"/>
            <p:extLst>
              <p:ext uri="{D42A27DB-BD31-4B8C-83A1-F6EECF244321}">
                <p14:modId xmlns:p14="http://schemas.microsoft.com/office/powerpoint/2010/main" val="1209994588"/>
              </p:ext>
            </p:extLst>
          </p:nvPr>
        </p:nvGraphicFramePr>
        <p:xfrm>
          <a:off x="457200" y="1463040"/>
          <a:ext cx="4114800" cy="384048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6" name="Content Placeholder 5"/>
          <p:cNvGraphicFramePr>
            <a:graphicFrameLocks noGrp="1"/>
          </p:cNvGraphicFramePr>
          <p:nvPr>
            <p:ph sz="half" idx="2"/>
            <p:extLst>
              <p:ext uri="{D42A27DB-BD31-4B8C-83A1-F6EECF244321}">
                <p14:modId xmlns:p14="http://schemas.microsoft.com/office/powerpoint/2010/main" val="1783960500"/>
              </p:ext>
            </p:extLst>
          </p:nvPr>
        </p:nvGraphicFramePr>
        <p:xfrm>
          <a:off x="4572000" y="1463040"/>
          <a:ext cx="4114800" cy="3840480"/>
        </p:xfrm>
        <a:graphic>
          <a:graphicData uri="http://schemas.openxmlformats.org/drawingml/2006/chart">
            <c:chart xmlns:c="http://schemas.openxmlformats.org/drawingml/2006/chart" xmlns:r="http://schemas.openxmlformats.org/officeDocument/2006/relationships" r:id="rId4"/>
          </a:graphicData>
        </a:graphic>
      </p:graphicFrame>
      <p:sp>
        <p:nvSpPr>
          <p:cNvPr id="10" name="TextBox 9"/>
          <p:cNvSpPr txBox="1"/>
          <p:nvPr/>
        </p:nvSpPr>
        <p:spPr>
          <a:xfrm>
            <a:off x="457200" y="5486400"/>
            <a:ext cx="8229600" cy="553998"/>
          </a:xfrm>
          <a:prstGeom prst="rect">
            <a:avLst/>
          </a:prstGeom>
          <a:noFill/>
        </p:spPr>
        <p:txBody>
          <a:bodyPr wrap="square" rtlCol="0">
            <a:spAutoFit/>
          </a:bodyPr>
          <a:lstStyle/>
          <a:p>
            <a:r>
              <a:rPr lang="en-US" sz="1000" b="1" dirty="0" smtClean="0"/>
              <a:t>Source:</a:t>
            </a:r>
            <a:r>
              <a:rPr lang="en-US" sz="1000" dirty="0" smtClean="0"/>
              <a:t> </a:t>
            </a:r>
            <a:r>
              <a:rPr lang="en-US" sz="1000" dirty="0"/>
              <a:t>Centers for Medicare &amp; Medicaid Services, Minimum Data </a:t>
            </a:r>
            <a:r>
              <a:rPr lang="en-US" sz="1000" dirty="0" smtClean="0"/>
              <a:t>Set, 2011-2012.</a:t>
            </a:r>
          </a:p>
          <a:p>
            <a:r>
              <a:rPr lang="en-US" sz="1000" b="1" dirty="0" smtClean="0"/>
              <a:t>Note: </a:t>
            </a:r>
            <a:r>
              <a:rPr lang="en-US" sz="1000" dirty="0" smtClean="0"/>
              <a:t>White and Black are non-Hispanic. Hispanic includes all races.</a:t>
            </a:r>
            <a:endParaRPr lang="en-US" sz="1000" b="1" dirty="0"/>
          </a:p>
          <a:p>
            <a:r>
              <a:rPr lang="en-US" sz="1000" dirty="0" smtClean="0"/>
              <a:t> </a:t>
            </a:r>
            <a:endParaRPr lang="en-US" sz="1000" dirty="0"/>
          </a:p>
        </p:txBody>
      </p:sp>
      <p:sp>
        <p:nvSpPr>
          <p:cNvPr id="11" name="TextBox 10"/>
          <p:cNvSpPr txBox="1"/>
          <p:nvPr/>
        </p:nvSpPr>
        <p:spPr>
          <a:xfrm>
            <a:off x="2286000" y="3581400"/>
            <a:ext cx="1280160" cy="402336"/>
          </a:xfrm>
          <a:prstGeom prst="rect">
            <a:avLst/>
          </a:prstGeom>
          <a:noFill/>
          <a:ln>
            <a:solidFill>
              <a:schemeClr val="tx1"/>
            </a:solidFill>
          </a:ln>
        </p:spPr>
        <p:txBody>
          <a:bodyPr wrap="square" rtlCol="0">
            <a:spAutoFit/>
          </a:bodyPr>
          <a:lstStyle/>
          <a:p>
            <a:r>
              <a:rPr lang="en-US" sz="1000" dirty="0" smtClean="0"/>
              <a:t>2011 Achievable Benchmark: 7.4 %</a:t>
            </a:r>
            <a:endParaRPr lang="en-US" sz="1000" dirty="0"/>
          </a:p>
        </p:txBody>
      </p:sp>
    </p:spTree>
    <p:extLst>
      <p:ext uri="{BB962C8B-B14F-4D97-AF65-F5344CB8AC3E}">
        <p14:creationId xmlns:p14="http://schemas.microsoft.com/office/powerpoint/2010/main" val="2111111157"/>
      </p:ext>
    </p:extLst>
  </p:cSld>
  <p:clrMapOvr>
    <a:masterClrMapping/>
  </p:clrMapOvr>
  <p:timing>
    <p:tnLst>
      <p:par>
        <p:cTn id="1" dur="indefinite" restart="never" nodeType="tmRoot"/>
      </p:par>
    </p:tnLst>
  </p:timing>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Help With Emotional and Spiritual Needs</a:t>
            </a:r>
            <a:endParaRPr lang="en-US" dirty="0"/>
          </a:p>
        </p:txBody>
      </p:sp>
      <p:sp>
        <p:nvSpPr>
          <p:cNvPr id="3" name="Content Placeholder 2"/>
          <p:cNvSpPr>
            <a:spLocks noGrp="1"/>
          </p:cNvSpPr>
          <p:nvPr>
            <p:ph idx="1"/>
          </p:nvPr>
        </p:nvSpPr>
        <p:spPr/>
        <p:txBody>
          <a:bodyPr/>
          <a:lstStyle/>
          <a:p>
            <a:r>
              <a:rPr lang="en-US" dirty="0" smtClean="0"/>
              <a:t>Nursing home residents who are more depressed or anxious</a:t>
            </a:r>
          </a:p>
          <a:p>
            <a:endParaRPr lang="en-US" dirty="0"/>
          </a:p>
        </p:txBody>
      </p:sp>
    </p:spTree>
    <p:extLst>
      <p:ext uri="{BB962C8B-B14F-4D97-AF65-F5344CB8AC3E}">
        <p14:creationId xmlns:p14="http://schemas.microsoft.com/office/powerpoint/2010/main" val="202621243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000" b="1" dirty="0" smtClean="0"/>
              <a:t>Summary of trends: Number </a:t>
            </a:r>
            <a:r>
              <a:rPr lang="en-US" sz="2000" b="1" dirty="0"/>
              <a:t>and </a:t>
            </a:r>
            <a:r>
              <a:rPr lang="en-US" sz="2000" b="1" dirty="0" smtClean="0"/>
              <a:t>percentage </a:t>
            </a:r>
            <a:r>
              <a:rPr lang="en-US" sz="2000" b="1" dirty="0"/>
              <a:t>of all quality measures that are improving, not changing, or worsening through 2012, overall and by NQS </a:t>
            </a:r>
            <a:r>
              <a:rPr lang="en-US" sz="2000" b="1" dirty="0" smtClean="0"/>
              <a:t>priority</a:t>
            </a:r>
            <a:endParaRPr lang="en-US" sz="2400" dirty="0"/>
          </a:p>
        </p:txBody>
      </p:sp>
      <p:graphicFrame>
        <p:nvGraphicFramePr>
          <p:cNvPr id="4" name="Object 3"/>
          <p:cNvGraphicFramePr>
            <a:graphicFrameLocks noGrp="1"/>
          </p:cNvGraphicFramePr>
          <p:nvPr>
            <p:ph idx="1"/>
            <p:extLst>
              <p:ext uri="{D42A27DB-BD31-4B8C-83A1-F6EECF244321}">
                <p14:modId xmlns:p14="http://schemas.microsoft.com/office/powerpoint/2010/main" val="89415509"/>
              </p:ext>
            </p:extLst>
          </p:nvPr>
        </p:nvGraphicFramePr>
        <p:xfrm>
          <a:off x="457200" y="1600200"/>
          <a:ext cx="8229600" cy="4525963"/>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548019341"/>
      </p:ext>
    </p:extLst>
  </p:cSld>
  <p:clrMapOvr>
    <a:masterClrMapping/>
  </p:clrMapOvr>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400" dirty="0" smtClean="0"/>
              <a:t>Depression or Anxiety Among Nursing Home Residents</a:t>
            </a:r>
            <a:endParaRPr lang="en-US" sz="2400" dirty="0"/>
          </a:p>
        </p:txBody>
      </p:sp>
      <p:sp>
        <p:nvSpPr>
          <p:cNvPr id="3" name="Content Placeholder 2"/>
          <p:cNvSpPr>
            <a:spLocks noGrp="1"/>
          </p:cNvSpPr>
          <p:nvPr>
            <p:ph idx="1"/>
          </p:nvPr>
        </p:nvSpPr>
        <p:spPr/>
        <p:txBody>
          <a:bodyPr>
            <a:normAutofit fontScale="85000" lnSpcReduction="20000"/>
          </a:bodyPr>
          <a:lstStyle/>
          <a:p>
            <a:r>
              <a:rPr lang="en-US" b="1" dirty="0" smtClean="0"/>
              <a:t>Nursing home residents have higher rates of depression compared with community-dwelling peers:</a:t>
            </a:r>
          </a:p>
          <a:p>
            <a:pPr lvl="1"/>
            <a:r>
              <a:rPr lang="en-US" b="1" dirty="0" smtClean="0"/>
              <a:t>Related to higher rates of physical illness, pain, comorbidity, disability, cognitive problems, and nutritional deficits (</a:t>
            </a:r>
            <a:r>
              <a:rPr lang="en-US" b="1" dirty="0"/>
              <a:t>Choi, et </a:t>
            </a:r>
            <a:r>
              <a:rPr lang="en-US" b="1" dirty="0" smtClean="0"/>
              <a:t>al., 2008).</a:t>
            </a:r>
          </a:p>
          <a:p>
            <a:r>
              <a:rPr lang="en-US" dirty="0"/>
              <a:t>Depression </a:t>
            </a:r>
            <a:r>
              <a:rPr lang="en-US" dirty="0" smtClean="0"/>
              <a:t>may: </a:t>
            </a:r>
          </a:p>
          <a:p>
            <a:pPr lvl="1"/>
            <a:r>
              <a:rPr lang="en-US" dirty="0" smtClean="0"/>
              <a:t>Cause significant suffering, </a:t>
            </a:r>
          </a:p>
          <a:p>
            <a:pPr lvl="1"/>
            <a:r>
              <a:rPr lang="en-US" dirty="0" smtClean="0"/>
              <a:t>Reduce </a:t>
            </a:r>
            <a:r>
              <a:rPr lang="en-US" dirty="0"/>
              <a:t>quality of </a:t>
            </a:r>
            <a:r>
              <a:rPr lang="en-US" dirty="0" smtClean="0"/>
              <a:t>life, </a:t>
            </a:r>
          </a:p>
          <a:p>
            <a:pPr lvl="1"/>
            <a:r>
              <a:rPr lang="en-US" dirty="0" smtClean="0"/>
              <a:t>Worsen </a:t>
            </a:r>
            <a:r>
              <a:rPr lang="en-US" dirty="0"/>
              <a:t>physical symptoms such as </a:t>
            </a:r>
            <a:r>
              <a:rPr lang="en-US" dirty="0" smtClean="0"/>
              <a:t>pain, </a:t>
            </a:r>
          </a:p>
          <a:p>
            <a:pPr lvl="1"/>
            <a:r>
              <a:rPr lang="en-US" dirty="0" smtClean="0"/>
              <a:t>Impair one’s </a:t>
            </a:r>
            <a:r>
              <a:rPr lang="en-US" dirty="0"/>
              <a:t>ability to find meaning in </a:t>
            </a:r>
            <a:r>
              <a:rPr lang="en-US" dirty="0" smtClean="0"/>
              <a:t>life, </a:t>
            </a:r>
          </a:p>
          <a:p>
            <a:pPr lvl="1"/>
            <a:r>
              <a:rPr lang="en-US" dirty="0" smtClean="0"/>
              <a:t>Shorten </a:t>
            </a:r>
            <a:r>
              <a:rPr lang="en-US" dirty="0"/>
              <a:t>survival in some illnesses</a:t>
            </a:r>
            <a:r>
              <a:rPr lang="en-US" dirty="0" smtClean="0"/>
              <a:t>, </a:t>
            </a:r>
          </a:p>
          <a:p>
            <a:pPr lvl="1"/>
            <a:r>
              <a:rPr lang="en-US" dirty="0" smtClean="0"/>
              <a:t>Interfere </a:t>
            </a:r>
            <a:r>
              <a:rPr lang="en-US" dirty="0"/>
              <a:t>with relationships, and </a:t>
            </a:r>
            <a:endParaRPr lang="en-US" dirty="0" smtClean="0"/>
          </a:p>
          <a:p>
            <a:pPr lvl="1"/>
            <a:r>
              <a:rPr lang="en-US" dirty="0" smtClean="0"/>
              <a:t>Cause </a:t>
            </a:r>
            <a:r>
              <a:rPr lang="en-US" dirty="0"/>
              <a:t>distress to family and </a:t>
            </a:r>
            <a:r>
              <a:rPr lang="en-US" dirty="0" smtClean="0"/>
              <a:t>friends (</a:t>
            </a:r>
            <a:r>
              <a:rPr lang="en-US" dirty="0" err="1" smtClean="0"/>
              <a:t>Widera</a:t>
            </a:r>
            <a:r>
              <a:rPr lang="en-US" dirty="0" smtClean="0"/>
              <a:t> &amp; Block, 2012).</a:t>
            </a:r>
            <a:endParaRPr lang="en-US" dirty="0"/>
          </a:p>
        </p:txBody>
      </p:sp>
    </p:spTree>
    <p:extLst>
      <p:ext uri="{BB962C8B-B14F-4D97-AF65-F5344CB8AC3E}">
        <p14:creationId xmlns:p14="http://schemas.microsoft.com/office/powerpoint/2010/main" val="2455680540"/>
      </p:ext>
    </p:extLst>
  </p:cSld>
  <p:clrMapOvr>
    <a:masterClrMapping/>
  </p:clrMapOvr>
  <p:timing>
    <p:tnLst>
      <p:par>
        <p:cTn id="1" dur="indefinite" restart="never" nodeType="tmRoot"/>
      </p:par>
    </p:tnLst>
  </p:timing>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000" dirty="0" smtClean="0"/>
              <a:t>Long-stay nursing home residents who are more depressed or anxious, by chronic conditions, overall and stratified by race/ethnicity, 2012</a:t>
            </a:r>
            <a:endParaRPr lang="en-US" sz="2000" dirty="0"/>
          </a:p>
        </p:txBody>
      </p:sp>
      <p:graphicFrame>
        <p:nvGraphicFramePr>
          <p:cNvPr id="4" name="Content Placeholder 3"/>
          <p:cNvGraphicFramePr>
            <a:graphicFrameLocks noGrp="1"/>
          </p:cNvGraphicFramePr>
          <p:nvPr>
            <p:ph sz="half" idx="1"/>
            <p:extLst>
              <p:ext uri="{D42A27DB-BD31-4B8C-83A1-F6EECF244321}">
                <p14:modId xmlns:p14="http://schemas.microsoft.com/office/powerpoint/2010/main" val="1137932291"/>
              </p:ext>
            </p:extLst>
          </p:nvPr>
        </p:nvGraphicFramePr>
        <p:xfrm>
          <a:off x="457200" y="1463040"/>
          <a:ext cx="4114800" cy="384048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0" name="Content Placeholder 4"/>
          <p:cNvGraphicFramePr>
            <a:graphicFrameLocks noGrp="1"/>
          </p:cNvGraphicFramePr>
          <p:nvPr>
            <p:ph sz="half" idx="2"/>
            <p:extLst>
              <p:ext uri="{D42A27DB-BD31-4B8C-83A1-F6EECF244321}">
                <p14:modId xmlns:p14="http://schemas.microsoft.com/office/powerpoint/2010/main" val="2142821311"/>
              </p:ext>
            </p:extLst>
          </p:nvPr>
        </p:nvGraphicFramePr>
        <p:xfrm>
          <a:off x="4572000" y="1463040"/>
          <a:ext cx="4114800" cy="3840480"/>
        </p:xfrm>
        <a:graphic>
          <a:graphicData uri="http://schemas.openxmlformats.org/drawingml/2006/chart">
            <c:chart xmlns:c="http://schemas.openxmlformats.org/drawingml/2006/chart" xmlns:r="http://schemas.openxmlformats.org/officeDocument/2006/relationships" r:id="rId4"/>
          </a:graphicData>
        </a:graphic>
      </p:graphicFrame>
      <p:cxnSp>
        <p:nvCxnSpPr>
          <p:cNvPr id="5" name="Straight Connector 4"/>
          <p:cNvCxnSpPr/>
          <p:nvPr/>
        </p:nvCxnSpPr>
        <p:spPr>
          <a:xfrm>
            <a:off x="5257800" y="3429000"/>
            <a:ext cx="3383280" cy="0"/>
          </a:xfrm>
          <a:prstGeom prst="line">
            <a:avLst/>
          </a:prstGeom>
          <a:ln w="25400">
            <a:solidFill>
              <a:srgbClr val="FF0000"/>
            </a:solidFill>
            <a:prstDash val="dash"/>
          </a:ln>
        </p:spPr>
        <p:style>
          <a:lnRef idx="1">
            <a:schemeClr val="accent1"/>
          </a:lnRef>
          <a:fillRef idx="0">
            <a:schemeClr val="accent1"/>
          </a:fillRef>
          <a:effectRef idx="0">
            <a:schemeClr val="accent1"/>
          </a:effectRef>
          <a:fontRef idx="minor">
            <a:schemeClr val="tx1"/>
          </a:fontRef>
        </p:style>
      </p:cxnSp>
      <p:sp>
        <p:nvSpPr>
          <p:cNvPr id="3" name="TextBox 2"/>
          <p:cNvSpPr txBox="1"/>
          <p:nvPr/>
        </p:nvSpPr>
        <p:spPr>
          <a:xfrm>
            <a:off x="457199" y="5486400"/>
            <a:ext cx="6386685" cy="400110"/>
          </a:xfrm>
          <a:prstGeom prst="rect">
            <a:avLst/>
          </a:prstGeom>
          <a:noFill/>
        </p:spPr>
        <p:txBody>
          <a:bodyPr wrap="none" rtlCol="0">
            <a:spAutoFit/>
          </a:bodyPr>
          <a:lstStyle/>
          <a:p>
            <a:r>
              <a:rPr lang="en-US" sz="1000" b="1" dirty="0" smtClean="0"/>
              <a:t>Source</a:t>
            </a:r>
            <a:r>
              <a:rPr lang="en-US" sz="1000" b="1" dirty="0"/>
              <a:t>:</a:t>
            </a:r>
            <a:r>
              <a:rPr lang="en-US" sz="1000" dirty="0"/>
              <a:t> Centers for Medicare &amp; Medicaid Services, Minimum Data </a:t>
            </a:r>
            <a:r>
              <a:rPr lang="en-US" sz="1000" dirty="0" smtClean="0"/>
              <a:t>Set, 2012.</a:t>
            </a:r>
          </a:p>
          <a:p>
            <a:r>
              <a:rPr lang="en-US" sz="1000" b="1" dirty="0" smtClean="0"/>
              <a:t>Note:</a:t>
            </a:r>
            <a:r>
              <a:rPr lang="en-US" sz="1000" dirty="0" smtClean="0"/>
              <a:t> White and Black are non-Hispanic. Hispanic includes all races. For this measure, lower rates are better.</a:t>
            </a:r>
            <a:endParaRPr lang="en-US" sz="1000" dirty="0"/>
          </a:p>
        </p:txBody>
      </p:sp>
      <p:sp>
        <p:nvSpPr>
          <p:cNvPr id="6" name="TextBox 5"/>
          <p:cNvSpPr txBox="1"/>
          <p:nvPr/>
        </p:nvSpPr>
        <p:spPr>
          <a:xfrm>
            <a:off x="1584960" y="2667000"/>
            <a:ext cx="822960" cy="731520"/>
          </a:xfrm>
          <a:prstGeom prst="rect">
            <a:avLst/>
          </a:prstGeom>
          <a:noFill/>
          <a:ln>
            <a:solidFill>
              <a:schemeClr val="tx1"/>
            </a:solidFill>
          </a:ln>
        </p:spPr>
        <p:txBody>
          <a:bodyPr wrap="square" lIns="91440" rIns="45720" rtlCol="0">
            <a:spAutoFit/>
          </a:bodyPr>
          <a:lstStyle/>
          <a:p>
            <a:r>
              <a:rPr lang="en-US" sz="1000" dirty="0" smtClean="0"/>
              <a:t>2011 Achievable Benchmark:3.7%</a:t>
            </a:r>
            <a:endParaRPr lang="en-US" sz="1000" dirty="0"/>
          </a:p>
        </p:txBody>
      </p:sp>
    </p:spTree>
    <p:extLst>
      <p:ext uri="{BB962C8B-B14F-4D97-AF65-F5344CB8AC3E}">
        <p14:creationId xmlns:p14="http://schemas.microsoft.com/office/powerpoint/2010/main" val="1456916680"/>
      </p:ext>
    </p:extLst>
  </p:cSld>
  <p:clrMapOvr>
    <a:masterClrMapping/>
  </p:clrMapOvr>
  <p:timing>
    <p:tnLst>
      <p:par>
        <p:cTn id="1" dur="indefinite" restart="never" nodeType="tmRoot"/>
      </p:par>
    </p:tnLst>
  </p:timing>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High-Quality Palliative Care</a:t>
            </a:r>
            <a:endParaRPr lang="en-US" dirty="0"/>
          </a:p>
        </p:txBody>
      </p:sp>
      <p:sp>
        <p:nvSpPr>
          <p:cNvPr id="3" name="Content Placeholder 2"/>
          <p:cNvSpPr>
            <a:spLocks noGrp="1"/>
          </p:cNvSpPr>
          <p:nvPr>
            <p:ph idx="1"/>
          </p:nvPr>
        </p:nvSpPr>
        <p:spPr/>
        <p:txBody>
          <a:bodyPr/>
          <a:lstStyle/>
          <a:p>
            <a:r>
              <a:rPr lang="en-US" dirty="0" smtClean="0"/>
              <a:t>Home health patients who were admitted to the hospital</a:t>
            </a:r>
          </a:p>
          <a:p>
            <a:r>
              <a:rPr lang="en-US" dirty="0" smtClean="0"/>
              <a:t>Home health patients who needed urgent, unplanned medical care</a:t>
            </a:r>
          </a:p>
          <a:p>
            <a:r>
              <a:rPr lang="en-US" dirty="0" smtClean="0"/>
              <a:t>Antipsychotic medication use</a:t>
            </a:r>
          </a:p>
          <a:p>
            <a:endParaRPr lang="en-US" dirty="0" smtClean="0"/>
          </a:p>
          <a:p>
            <a:endParaRPr lang="en-US" dirty="0"/>
          </a:p>
        </p:txBody>
      </p:sp>
    </p:spTree>
    <p:extLst>
      <p:ext uri="{BB962C8B-B14F-4D97-AF65-F5344CB8AC3E}">
        <p14:creationId xmlns:p14="http://schemas.microsoft.com/office/powerpoint/2010/main" val="158681006"/>
      </p:ext>
    </p:extLst>
  </p:cSld>
  <p:clrMapOvr>
    <a:masterClrMapping/>
  </p:clrMapOvr>
  <p:timing>
    <p:tnLst>
      <p:par>
        <p:cTn id="1" dur="indefinite" restart="never" nodeType="tmRoot"/>
      </p:par>
    </p:tnLst>
  </p:timing>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00200" y="274638"/>
            <a:ext cx="6781800" cy="868362"/>
          </a:xfrm>
        </p:spPr>
        <p:txBody>
          <a:bodyPr>
            <a:noAutofit/>
          </a:bodyPr>
          <a:lstStyle/>
          <a:p>
            <a:r>
              <a:rPr lang="en-US" sz="2800" dirty="0" smtClean="0"/>
              <a:t>Hospitalization and Unplanned Care as a Measure of Home Health Care</a:t>
            </a:r>
            <a:endParaRPr lang="en-US" sz="2800" dirty="0"/>
          </a:p>
        </p:txBody>
      </p:sp>
      <p:sp>
        <p:nvSpPr>
          <p:cNvPr id="3" name="Content Placeholder 2"/>
          <p:cNvSpPr>
            <a:spLocks noGrp="1"/>
          </p:cNvSpPr>
          <p:nvPr>
            <p:ph idx="1"/>
          </p:nvPr>
        </p:nvSpPr>
        <p:spPr/>
        <p:txBody>
          <a:bodyPr>
            <a:normAutofit fontScale="77500" lnSpcReduction="20000"/>
          </a:bodyPr>
          <a:lstStyle/>
          <a:p>
            <a:r>
              <a:rPr lang="en-US" b="1" dirty="0" smtClean="0"/>
              <a:t>Goals of home health care:</a:t>
            </a:r>
          </a:p>
          <a:p>
            <a:pPr lvl="1"/>
            <a:r>
              <a:rPr lang="en-US" b="1" dirty="0" smtClean="0"/>
              <a:t>Restore, maintain, or slow the decline of well-being and functional capacity, and </a:t>
            </a:r>
          </a:p>
          <a:p>
            <a:pPr lvl="1"/>
            <a:r>
              <a:rPr lang="en-US" b="1" dirty="0" smtClean="0"/>
              <a:t>Assist patients to remain in the community by avoiding hospitalization or admission to long-term care facilities. </a:t>
            </a:r>
          </a:p>
          <a:p>
            <a:r>
              <a:rPr lang="en-US" dirty="0" smtClean="0"/>
              <a:t>Key quality measure of home health care:</a:t>
            </a:r>
          </a:p>
          <a:p>
            <a:pPr lvl="1"/>
            <a:r>
              <a:rPr lang="en-US" dirty="0" smtClean="0"/>
              <a:t>Acute care hospitalizations and emergency department use during home health care</a:t>
            </a:r>
          </a:p>
          <a:p>
            <a:r>
              <a:rPr lang="en-US" dirty="0" smtClean="0"/>
              <a:t>Poor outcomes of hospitalization among home health patients:</a:t>
            </a:r>
          </a:p>
          <a:p>
            <a:pPr lvl="1"/>
            <a:r>
              <a:rPr lang="en-US" dirty="0" smtClean="0"/>
              <a:t>Increased cost for payers, </a:t>
            </a:r>
          </a:p>
          <a:p>
            <a:pPr lvl="1"/>
            <a:r>
              <a:rPr lang="en-US" dirty="0" smtClean="0"/>
              <a:t>Increased risk of adverse events such as medical errors, </a:t>
            </a:r>
          </a:p>
          <a:p>
            <a:pPr lvl="1"/>
            <a:r>
              <a:rPr lang="en-US" dirty="0" smtClean="0"/>
              <a:t>Reduced quality of life for patients and their caregivers through psychological distress, and </a:t>
            </a:r>
          </a:p>
          <a:p>
            <a:pPr lvl="1"/>
            <a:r>
              <a:rPr lang="en-US" dirty="0" smtClean="0"/>
              <a:t>Exposure of already compromised patients to further decline and reduced functional status. </a:t>
            </a:r>
            <a:endParaRPr lang="en-US" dirty="0"/>
          </a:p>
        </p:txBody>
      </p:sp>
    </p:spTree>
    <p:extLst>
      <p:ext uri="{BB962C8B-B14F-4D97-AF65-F5344CB8AC3E}">
        <p14:creationId xmlns:p14="http://schemas.microsoft.com/office/powerpoint/2010/main" val="2394593863"/>
      </p:ext>
    </p:extLst>
  </p:cSld>
  <p:clrMapOvr>
    <a:masterClrMapping/>
  </p:clrMapOvr>
  <p:timing>
    <p:tnLst>
      <p:par>
        <p:cTn id="1" dur="indefinite" restart="never" nodeType="tmRoot"/>
      </p:par>
    </p:tnLst>
  </p:timing>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00200" y="274638"/>
            <a:ext cx="6400800" cy="868362"/>
          </a:xfrm>
        </p:spPr>
        <p:txBody>
          <a:bodyPr>
            <a:noAutofit/>
          </a:bodyPr>
          <a:lstStyle/>
          <a:p>
            <a:r>
              <a:rPr lang="en-US" sz="2000" dirty="0" smtClean="0"/>
              <a:t>Home health care patients who were admitted to the hospital, by age, 2010-2012, and by race, stratified by age, 2012 </a:t>
            </a:r>
            <a:endParaRPr lang="en-US" sz="2000" dirty="0"/>
          </a:p>
        </p:txBody>
      </p:sp>
      <p:graphicFrame>
        <p:nvGraphicFramePr>
          <p:cNvPr id="5" name="Content Placeholder 4"/>
          <p:cNvGraphicFramePr>
            <a:graphicFrameLocks noGrp="1"/>
          </p:cNvGraphicFramePr>
          <p:nvPr>
            <p:ph sz="half" idx="1"/>
            <p:extLst>
              <p:ext uri="{D42A27DB-BD31-4B8C-83A1-F6EECF244321}">
                <p14:modId xmlns:p14="http://schemas.microsoft.com/office/powerpoint/2010/main" val="1636588170"/>
              </p:ext>
            </p:extLst>
          </p:nvPr>
        </p:nvGraphicFramePr>
        <p:xfrm>
          <a:off x="457200" y="1463040"/>
          <a:ext cx="4114800" cy="420624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6" name="Content Placeholder 5"/>
          <p:cNvGraphicFramePr>
            <a:graphicFrameLocks noGrp="1"/>
          </p:cNvGraphicFramePr>
          <p:nvPr>
            <p:ph sz="half" idx="2"/>
            <p:extLst>
              <p:ext uri="{D42A27DB-BD31-4B8C-83A1-F6EECF244321}">
                <p14:modId xmlns:p14="http://schemas.microsoft.com/office/powerpoint/2010/main" val="3635631660"/>
              </p:ext>
            </p:extLst>
          </p:nvPr>
        </p:nvGraphicFramePr>
        <p:xfrm>
          <a:off x="4572000" y="1463040"/>
          <a:ext cx="4114800" cy="4206240"/>
        </p:xfrm>
        <a:graphic>
          <a:graphicData uri="http://schemas.openxmlformats.org/drawingml/2006/chart">
            <c:chart xmlns:c="http://schemas.openxmlformats.org/drawingml/2006/chart" xmlns:r="http://schemas.openxmlformats.org/officeDocument/2006/relationships" r:id="rId4"/>
          </a:graphicData>
        </a:graphic>
      </p:graphicFrame>
      <p:sp>
        <p:nvSpPr>
          <p:cNvPr id="3" name="TextBox 2"/>
          <p:cNvSpPr txBox="1"/>
          <p:nvPr/>
        </p:nvSpPr>
        <p:spPr>
          <a:xfrm>
            <a:off x="457200" y="5669280"/>
            <a:ext cx="8229600" cy="553998"/>
          </a:xfrm>
          <a:prstGeom prst="rect">
            <a:avLst/>
          </a:prstGeom>
          <a:noFill/>
        </p:spPr>
        <p:txBody>
          <a:bodyPr wrap="square" rtlCol="0">
            <a:spAutoFit/>
          </a:bodyPr>
          <a:lstStyle/>
          <a:p>
            <a:r>
              <a:rPr lang="en-US" sz="1000" b="1" dirty="0"/>
              <a:t>Key:</a:t>
            </a:r>
            <a:r>
              <a:rPr lang="en-US" sz="1000" dirty="0"/>
              <a:t> AI/AN: American Indian or Alaska Native; NHOPI: Native Hawaiian or Other Pacific Islander.</a:t>
            </a:r>
          </a:p>
          <a:p>
            <a:r>
              <a:rPr lang="en-US" sz="1000" b="1" dirty="0" smtClean="0"/>
              <a:t>Source</a:t>
            </a:r>
            <a:r>
              <a:rPr lang="en-US" sz="1000" b="1" dirty="0"/>
              <a:t>:</a:t>
            </a:r>
            <a:r>
              <a:rPr lang="en-US" sz="1000" dirty="0"/>
              <a:t> Centers for Medicare &amp; Medicaid Services, Outcome and Assessment Information </a:t>
            </a:r>
            <a:r>
              <a:rPr lang="en-US" sz="1000" dirty="0" smtClean="0"/>
              <a:t>Set, 2010-2012.</a:t>
            </a:r>
          </a:p>
          <a:p>
            <a:r>
              <a:rPr lang="en-US" sz="1000" b="1" dirty="0" smtClean="0"/>
              <a:t>Note:</a:t>
            </a:r>
            <a:r>
              <a:rPr lang="en-US" sz="1000" dirty="0" smtClean="0"/>
              <a:t> For this measure, lower rates are better.</a:t>
            </a:r>
          </a:p>
        </p:txBody>
      </p:sp>
      <p:cxnSp>
        <p:nvCxnSpPr>
          <p:cNvPr id="8" name="Straight Connector 7"/>
          <p:cNvCxnSpPr/>
          <p:nvPr/>
        </p:nvCxnSpPr>
        <p:spPr>
          <a:xfrm>
            <a:off x="5334000" y="3886200"/>
            <a:ext cx="3291840" cy="0"/>
          </a:xfrm>
          <a:prstGeom prst="line">
            <a:avLst/>
          </a:prstGeom>
          <a:ln w="19050">
            <a:solidFill>
              <a:srgbClr val="FF0000"/>
            </a:solidFill>
            <a:prstDash val="dash"/>
          </a:ln>
        </p:spPr>
        <p:style>
          <a:lnRef idx="1">
            <a:schemeClr val="accent1"/>
          </a:lnRef>
          <a:fillRef idx="0">
            <a:schemeClr val="accent1"/>
          </a:fillRef>
          <a:effectRef idx="0">
            <a:schemeClr val="accent1"/>
          </a:effectRef>
          <a:fontRef idx="minor">
            <a:schemeClr val="tx1"/>
          </a:fontRef>
        </p:style>
      </p:cxnSp>
      <p:sp>
        <p:nvSpPr>
          <p:cNvPr id="9" name="TextBox 8"/>
          <p:cNvSpPr txBox="1"/>
          <p:nvPr/>
        </p:nvSpPr>
        <p:spPr>
          <a:xfrm>
            <a:off x="6248400" y="2743200"/>
            <a:ext cx="822960" cy="707886"/>
          </a:xfrm>
          <a:prstGeom prst="rect">
            <a:avLst/>
          </a:prstGeom>
          <a:noFill/>
          <a:ln>
            <a:solidFill>
              <a:schemeClr val="tx1"/>
            </a:solidFill>
          </a:ln>
        </p:spPr>
        <p:txBody>
          <a:bodyPr wrap="square" rIns="45720" rtlCol="0">
            <a:spAutoFit/>
          </a:bodyPr>
          <a:lstStyle/>
          <a:p>
            <a:r>
              <a:rPr lang="en-US" sz="1000" dirty="0" smtClean="0"/>
              <a:t>2010 Achievable Benchmark: 17.7%</a:t>
            </a:r>
            <a:endParaRPr lang="en-US" sz="1000" dirty="0"/>
          </a:p>
        </p:txBody>
      </p:sp>
    </p:spTree>
    <p:extLst>
      <p:ext uri="{BB962C8B-B14F-4D97-AF65-F5344CB8AC3E}">
        <p14:creationId xmlns:p14="http://schemas.microsoft.com/office/powerpoint/2010/main" val="1669750302"/>
      </p:ext>
    </p:extLst>
  </p:cSld>
  <p:clrMapOvr>
    <a:masterClrMapping/>
  </p:clrMapOvr>
  <p:timing>
    <p:tnLst>
      <p:par>
        <p:cTn id="1" dur="indefinite" restart="never" nodeType="tmRoot"/>
      </p:par>
    </p:tnLst>
  </p:timing>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00200" y="274638"/>
            <a:ext cx="6629400" cy="868362"/>
          </a:xfrm>
        </p:spPr>
        <p:txBody>
          <a:bodyPr>
            <a:normAutofit fontScale="90000"/>
          </a:bodyPr>
          <a:lstStyle/>
          <a:p>
            <a:r>
              <a:rPr lang="en-US" sz="2000" dirty="0" smtClean="0"/>
              <a:t>Home health care patients who needed urgent, unplanned medical care, by age, 2010-2012, and by ethnicity, stratified by age, 2012</a:t>
            </a:r>
            <a:endParaRPr lang="en-US" sz="2000" dirty="0"/>
          </a:p>
        </p:txBody>
      </p:sp>
      <p:graphicFrame>
        <p:nvGraphicFramePr>
          <p:cNvPr id="5" name="Content Placeholder 4"/>
          <p:cNvGraphicFramePr>
            <a:graphicFrameLocks noGrp="1"/>
          </p:cNvGraphicFramePr>
          <p:nvPr>
            <p:ph sz="half" idx="1"/>
            <p:extLst>
              <p:ext uri="{D42A27DB-BD31-4B8C-83A1-F6EECF244321}">
                <p14:modId xmlns:p14="http://schemas.microsoft.com/office/powerpoint/2010/main" val="1317614016"/>
              </p:ext>
            </p:extLst>
          </p:nvPr>
        </p:nvGraphicFramePr>
        <p:xfrm>
          <a:off x="457200" y="1463040"/>
          <a:ext cx="4114800" cy="402336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6" name="Content Placeholder 5"/>
          <p:cNvGraphicFramePr>
            <a:graphicFrameLocks noGrp="1"/>
          </p:cNvGraphicFramePr>
          <p:nvPr>
            <p:ph sz="half" idx="2"/>
            <p:extLst>
              <p:ext uri="{D42A27DB-BD31-4B8C-83A1-F6EECF244321}">
                <p14:modId xmlns:p14="http://schemas.microsoft.com/office/powerpoint/2010/main" val="1133899448"/>
              </p:ext>
            </p:extLst>
          </p:nvPr>
        </p:nvGraphicFramePr>
        <p:xfrm>
          <a:off x="4572000" y="1463040"/>
          <a:ext cx="4114800" cy="4023360"/>
        </p:xfrm>
        <a:graphic>
          <a:graphicData uri="http://schemas.openxmlformats.org/drawingml/2006/chart">
            <c:chart xmlns:c="http://schemas.openxmlformats.org/drawingml/2006/chart" xmlns:r="http://schemas.openxmlformats.org/officeDocument/2006/relationships" r:id="rId4"/>
          </a:graphicData>
        </a:graphic>
      </p:graphicFrame>
      <p:sp>
        <p:nvSpPr>
          <p:cNvPr id="3" name="TextBox 2"/>
          <p:cNvSpPr txBox="1"/>
          <p:nvPr/>
        </p:nvSpPr>
        <p:spPr>
          <a:xfrm>
            <a:off x="533400" y="5486400"/>
            <a:ext cx="8229600" cy="400110"/>
          </a:xfrm>
          <a:prstGeom prst="rect">
            <a:avLst/>
          </a:prstGeom>
          <a:noFill/>
        </p:spPr>
        <p:txBody>
          <a:bodyPr wrap="square" rtlCol="0">
            <a:spAutoFit/>
          </a:bodyPr>
          <a:lstStyle/>
          <a:p>
            <a:r>
              <a:rPr lang="en-US" sz="1000" b="1" dirty="0" smtClean="0"/>
              <a:t>Source</a:t>
            </a:r>
            <a:r>
              <a:rPr lang="en-US" sz="1000" b="1" dirty="0"/>
              <a:t>:</a:t>
            </a:r>
            <a:r>
              <a:rPr lang="en-US" sz="1000" dirty="0"/>
              <a:t> Centers for Medicare &amp; Medicaid Services, Outcome and Assessment Information </a:t>
            </a:r>
            <a:r>
              <a:rPr lang="en-US" sz="1000" dirty="0" smtClean="0"/>
              <a:t>Set, 2010-2012.</a:t>
            </a:r>
          </a:p>
          <a:p>
            <a:r>
              <a:rPr lang="en-US" sz="1000" b="1" dirty="0" smtClean="0"/>
              <a:t>Note:</a:t>
            </a:r>
            <a:r>
              <a:rPr lang="en-US" sz="1000" dirty="0" smtClean="0"/>
              <a:t> White and Black are non-Hispanic. Hispanic includes all races. For this measure, lower rates are better</a:t>
            </a:r>
            <a:endParaRPr lang="en-US" sz="1000" dirty="0"/>
          </a:p>
        </p:txBody>
      </p:sp>
      <p:cxnSp>
        <p:nvCxnSpPr>
          <p:cNvPr id="8" name="Straight Connector 7"/>
          <p:cNvCxnSpPr/>
          <p:nvPr/>
        </p:nvCxnSpPr>
        <p:spPr>
          <a:xfrm>
            <a:off x="5334000" y="4030980"/>
            <a:ext cx="3291840" cy="0"/>
          </a:xfrm>
          <a:prstGeom prst="line">
            <a:avLst/>
          </a:prstGeom>
          <a:ln w="19050">
            <a:solidFill>
              <a:srgbClr val="FF0000"/>
            </a:solidFill>
            <a:prstDash val="dash"/>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a:off x="1150620" y="4038600"/>
            <a:ext cx="3291840" cy="0"/>
          </a:xfrm>
          <a:prstGeom prst="line">
            <a:avLst/>
          </a:prstGeom>
          <a:ln w="19050">
            <a:solidFill>
              <a:srgbClr val="FF0000"/>
            </a:solidFill>
            <a:prstDash val="dash"/>
          </a:ln>
        </p:spPr>
        <p:style>
          <a:lnRef idx="1">
            <a:schemeClr val="accent1"/>
          </a:lnRef>
          <a:fillRef idx="0">
            <a:schemeClr val="accent1"/>
          </a:fillRef>
          <a:effectRef idx="0">
            <a:schemeClr val="accent1"/>
          </a:effectRef>
          <a:fontRef idx="minor">
            <a:schemeClr val="tx1"/>
          </a:fontRef>
        </p:style>
      </p:cxnSp>
      <p:sp>
        <p:nvSpPr>
          <p:cNvPr id="13" name="TextBox 12"/>
          <p:cNvSpPr txBox="1"/>
          <p:nvPr/>
        </p:nvSpPr>
        <p:spPr>
          <a:xfrm>
            <a:off x="1699260" y="4114800"/>
            <a:ext cx="2194560" cy="228600"/>
          </a:xfrm>
          <a:prstGeom prst="rect">
            <a:avLst/>
          </a:prstGeom>
          <a:noFill/>
          <a:ln>
            <a:solidFill>
              <a:schemeClr val="tx1"/>
            </a:solidFill>
          </a:ln>
        </p:spPr>
        <p:txBody>
          <a:bodyPr wrap="square" rtlCol="0">
            <a:spAutoFit/>
          </a:bodyPr>
          <a:lstStyle/>
          <a:p>
            <a:pPr algn="ctr"/>
            <a:r>
              <a:rPr lang="en-US" sz="1000" dirty="0" smtClean="0"/>
              <a:t>2010 </a:t>
            </a:r>
            <a:r>
              <a:rPr lang="en-US" sz="1000" dirty="0"/>
              <a:t>Achievable </a:t>
            </a:r>
            <a:r>
              <a:rPr lang="en-US" sz="1000" dirty="0" smtClean="0"/>
              <a:t>Benchmark:15.2%</a:t>
            </a:r>
            <a:endParaRPr lang="en-US" sz="1000" dirty="0"/>
          </a:p>
          <a:p>
            <a:endParaRPr lang="en-US" dirty="0"/>
          </a:p>
        </p:txBody>
      </p:sp>
      <p:sp>
        <p:nvSpPr>
          <p:cNvPr id="14" name="TextBox 13"/>
          <p:cNvSpPr txBox="1"/>
          <p:nvPr/>
        </p:nvSpPr>
        <p:spPr>
          <a:xfrm>
            <a:off x="5791200" y="4114800"/>
            <a:ext cx="1005840" cy="685800"/>
          </a:xfrm>
          <a:prstGeom prst="rect">
            <a:avLst/>
          </a:prstGeom>
          <a:noFill/>
          <a:ln>
            <a:solidFill>
              <a:schemeClr val="tx1"/>
            </a:solidFill>
          </a:ln>
        </p:spPr>
        <p:txBody>
          <a:bodyPr wrap="square" rtlCol="0">
            <a:spAutoFit/>
          </a:bodyPr>
          <a:lstStyle/>
          <a:p>
            <a:r>
              <a:rPr lang="en-US" sz="1000" dirty="0" smtClean="0"/>
              <a:t>2010 Achievable Benchmark: 15.2%</a:t>
            </a:r>
            <a:endParaRPr lang="en-US" sz="1000" dirty="0"/>
          </a:p>
        </p:txBody>
      </p:sp>
    </p:spTree>
    <p:extLst>
      <p:ext uri="{BB962C8B-B14F-4D97-AF65-F5344CB8AC3E}">
        <p14:creationId xmlns:p14="http://schemas.microsoft.com/office/powerpoint/2010/main" val="1113543686"/>
      </p:ext>
    </p:extLst>
  </p:cSld>
  <p:clrMapOvr>
    <a:masterClrMapping/>
  </p:clrMapOvr>
  <p:timing>
    <p:tnLst>
      <p:par>
        <p:cTn id="1" dur="indefinite" restart="never" nodeType="tmRoot"/>
      </p:par>
    </p:tnLst>
  </p:timing>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mtClean="0"/>
              <a:t>Antipsychotic Medication Use Among Nursing Home Residents</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In the past, inappropriate prescribing of antipsychotics in nursing homes has primarily been considered a marker of suboptimal care.</a:t>
            </a:r>
          </a:p>
          <a:p>
            <a:r>
              <a:rPr lang="en-US" dirty="0" smtClean="0"/>
              <a:t>Recent studies have shown antipsychotic use is also a drug safety issue (</a:t>
            </a:r>
            <a:r>
              <a:rPr lang="en-US" dirty="0" err="1" smtClean="0"/>
              <a:t>Huybrechts</a:t>
            </a:r>
            <a:r>
              <a:rPr lang="en-US" dirty="0" smtClean="0"/>
              <a:t>, et al., 2012).</a:t>
            </a:r>
          </a:p>
          <a:p>
            <a:r>
              <a:rPr lang="en-US" dirty="0" smtClean="0"/>
              <a:t>Safety concerns with antipsychotic medication use in older adults include:</a:t>
            </a:r>
          </a:p>
          <a:p>
            <a:pPr lvl="1"/>
            <a:r>
              <a:rPr lang="en-US" dirty="0" smtClean="0"/>
              <a:t>Cerebrovascular events, </a:t>
            </a:r>
          </a:p>
          <a:p>
            <a:pPr lvl="1"/>
            <a:r>
              <a:rPr lang="en-US" dirty="0" err="1" smtClean="0"/>
              <a:t>Hyperprolactinemia</a:t>
            </a:r>
            <a:r>
              <a:rPr lang="en-US" dirty="0" smtClean="0"/>
              <a:t>, </a:t>
            </a:r>
          </a:p>
          <a:p>
            <a:pPr lvl="1"/>
            <a:r>
              <a:rPr lang="en-US" dirty="0" smtClean="0"/>
              <a:t>Pneumonia, </a:t>
            </a:r>
          </a:p>
          <a:p>
            <a:pPr lvl="1"/>
            <a:r>
              <a:rPr lang="en-US" dirty="0" smtClean="0"/>
              <a:t>Cardiovascular events, and </a:t>
            </a:r>
          </a:p>
          <a:p>
            <a:pPr lvl="1"/>
            <a:r>
              <a:rPr lang="en-US" dirty="0" smtClean="0"/>
              <a:t>Thromboembolism (Chiu, et al., 2015).</a:t>
            </a:r>
            <a:endParaRPr lang="en-US" dirty="0"/>
          </a:p>
        </p:txBody>
      </p:sp>
    </p:spTree>
    <p:extLst>
      <p:ext uri="{BB962C8B-B14F-4D97-AF65-F5344CB8AC3E}">
        <p14:creationId xmlns:p14="http://schemas.microsoft.com/office/powerpoint/2010/main" val="323329870"/>
      </p:ext>
    </p:extLst>
  </p:cSld>
  <p:clrMapOvr>
    <a:masterClrMapping/>
  </p:clrMapOvr>
  <p:timing>
    <p:tnLst>
      <p:par>
        <p:cTn id="1" dur="indefinite" restart="never" nodeType="tmRoot"/>
      </p:par>
    </p:tnLst>
  </p:timing>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000" dirty="0" smtClean="0"/>
              <a:t>Long-stay nursing home residents who had antipsychotic medication, by sex, race, and chronic conditions, 2012</a:t>
            </a:r>
            <a:endParaRPr lang="en-US" sz="2000"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4132763130"/>
              </p:ext>
            </p:extLst>
          </p:nvPr>
        </p:nvGraphicFramePr>
        <p:xfrm>
          <a:off x="457200" y="1463040"/>
          <a:ext cx="8229600" cy="3749040"/>
        </p:xfrm>
        <a:graphic>
          <a:graphicData uri="http://schemas.openxmlformats.org/drawingml/2006/chart">
            <c:chart xmlns:c="http://schemas.openxmlformats.org/drawingml/2006/chart" xmlns:r="http://schemas.openxmlformats.org/officeDocument/2006/relationships" r:id="rId3"/>
          </a:graphicData>
        </a:graphic>
      </p:graphicFrame>
      <p:sp>
        <p:nvSpPr>
          <p:cNvPr id="3" name="TextBox 2"/>
          <p:cNvSpPr txBox="1"/>
          <p:nvPr/>
        </p:nvSpPr>
        <p:spPr>
          <a:xfrm>
            <a:off x="457200" y="5120640"/>
            <a:ext cx="8229600" cy="553998"/>
          </a:xfrm>
          <a:prstGeom prst="rect">
            <a:avLst/>
          </a:prstGeom>
          <a:noFill/>
        </p:spPr>
        <p:txBody>
          <a:bodyPr wrap="square" rtlCol="0">
            <a:spAutoFit/>
          </a:bodyPr>
          <a:lstStyle/>
          <a:p>
            <a:r>
              <a:rPr lang="en-US" sz="1000" b="1" dirty="0" smtClean="0"/>
              <a:t>Key:</a:t>
            </a:r>
            <a:r>
              <a:rPr lang="en-US" sz="1000" dirty="0" smtClean="0"/>
              <a:t> CC = chronic conditions.</a:t>
            </a:r>
          </a:p>
          <a:p>
            <a:r>
              <a:rPr lang="en-US" sz="1000" b="1" dirty="0" smtClean="0"/>
              <a:t>Source</a:t>
            </a:r>
            <a:r>
              <a:rPr lang="en-US" sz="1000" b="1" dirty="0"/>
              <a:t>:</a:t>
            </a:r>
            <a:r>
              <a:rPr lang="en-US" sz="1000" dirty="0"/>
              <a:t> Centers for Medicare &amp; Medicaid Services, Minimum Data </a:t>
            </a:r>
            <a:r>
              <a:rPr lang="en-US" sz="1000" dirty="0" smtClean="0"/>
              <a:t>Set, 2012.</a:t>
            </a:r>
            <a:endParaRPr lang="en-US" sz="1000" b="1" dirty="0"/>
          </a:p>
          <a:p>
            <a:r>
              <a:rPr lang="en-US" sz="1000" b="1" dirty="0"/>
              <a:t>Note:</a:t>
            </a:r>
            <a:r>
              <a:rPr lang="en-US" sz="1000" dirty="0"/>
              <a:t> For this measure, lower rates are </a:t>
            </a:r>
            <a:r>
              <a:rPr lang="en-US" sz="1000" dirty="0" smtClean="0"/>
              <a:t>better.</a:t>
            </a:r>
            <a:endParaRPr lang="en-US" sz="1000" dirty="0"/>
          </a:p>
        </p:txBody>
      </p:sp>
      <p:sp>
        <p:nvSpPr>
          <p:cNvPr id="7" name="TextBox 6"/>
          <p:cNvSpPr txBox="1"/>
          <p:nvPr/>
        </p:nvSpPr>
        <p:spPr>
          <a:xfrm>
            <a:off x="3962400" y="3017520"/>
            <a:ext cx="1828800" cy="365760"/>
          </a:xfrm>
          <a:prstGeom prst="rect">
            <a:avLst/>
          </a:prstGeom>
          <a:noFill/>
          <a:ln>
            <a:solidFill>
              <a:schemeClr val="tx1"/>
            </a:solidFill>
          </a:ln>
        </p:spPr>
        <p:txBody>
          <a:bodyPr wrap="square" rtlCol="0">
            <a:spAutoFit/>
          </a:bodyPr>
          <a:lstStyle/>
          <a:p>
            <a:pPr algn="ctr"/>
            <a:r>
              <a:rPr lang="en-US" sz="1000" dirty="0" smtClean="0"/>
              <a:t>2012 </a:t>
            </a:r>
            <a:r>
              <a:rPr lang="en-US" sz="1000" dirty="0"/>
              <a:t>Achievable </a:t>
            </a:r>
            <a:r>
              <a:rPr lang="en-US" sz="1000" dirty="0" smtClean="0"/>
              <a:t>Benchmark:15%</a:t>
            </a:r>
            <a:endParaRPr lang="en-US" sz="1000" dirty="0"/>
          </a:p>
          <a:p>
            <a:endParaRPr lang="en-US" dirty="0"/>
          </a:p>
        </p:txBody>
      </p:sp>
    </p:spTree>
    <p:extLst>
      <p:ext uri="{BB962C8B-B14F-4D97-AF65-F5344CB8AC3E}">
        <p14:creationId xmlns:p14="http://schemas.microsoft.com/office/powerpoint/2010/main" val="1054828332"/>
      </p:ext>
    </p:extLst>
  </p:cSld>
  <p:clrMapOvr>
    <a:masterClrMapping/>
  </p:clrMapOvr>
  <p:timing>
    <p:tnLst>
      <p:par>
        <p:cTn id="1" dur="indefinite" restart="never" nodeType="tmRoot"/>
      </p:par>
    </p:tnLst>
  </p:timing>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Autofit/>
          </a:bodyPr>
          <a:lstStyle/>
          <a:p>
            <a:r>
              <a:rPr lang="en-US" sz="2000" dirty="0"/>
              <a:t>Long-stay nursing home residents who had </a:t>
            </a:r>
            <a:r>
              <a:rPr lang="en-US" sz="2000" dirty="0" smtClean="0"/>
              <a:t>antipsychotic </a:t>
            </a:r>
            <a:r>
              <a:rPr lang="en-US" sz="2000" dirty="0"/>
              <a:t>medication, </a:t>
            </a:r>
            <a:r>
              <a:rPr lang="en-US" sz="2000" dirty="0" smtClean="0"/>
              <a:t>by State, 2012</a:t>
            </a:r>
            <a:endParaRPr lang="en-US" sz="2000" dirty="0"/>
          </a:p>
        </p:txBody>
      </p:sp>
      <p:sp>
        <p:nvSpPr>
          <p:cNvPr id="5" name="TextBox 4"/>
          <p:cNvSpPr txBox="1"/>
          <p:nvPr/>
        </p:nvSpPr>
        <p:spPr>
          <a:xfrm>
            <a:off x="457200" y="5760720"/>
            <a:ext cx="8229600" cy="400110"/>
          </a:xfrm>
          <a:prstGeom prst="rect">
            <a:avLst/>
          </a:prstGeom>
          <a:noFill/>
        </p:spPr>
        <p:txBody>
          <a:bodyPr wrap="square" rtlCol="0">
            <a:spAutoFit/>
          </a:bodyPr>
          <a:lstStyle/>
          <a:p>
            <a:r>
              <a:rPr lang="en-US" sz="1000" b="1" dirty="0" smtClean="0"/>
              <a:t>Source</a:t>
            </a:r>
            <a:r>
              <a:rPr lang="en-US" sz="1000" b="1" dirty="0"/>
              <a:t>:</a:t>
            </a:r>
            <a:r>
              <a:rPr lang="en-US" sz="1000" dirty="0"/>
              <a:t> Centers for Medicare &amp; Medicaid Services, Minimum Data </a:t>
            </a:r>
            <a:r>
              <a:rPr lang="en-US" sz="1000" dirty="0" smtClean="0"/>
              <a:t>Set, 2012.</a:t>
            </a:r>
            <a:endParaRPr lang="en-US" sz="1000" b="1" dirty="0" smtClean="0"/>
          </a:p>
          <a:p>
            <a:r>
              <a:rPr lang="en-US" sz="1000" b="1" dirty="0" smtClean="0"/>
              <a:t>Note:</a:t>
            </a:r>
            <a:r>
              <a:rPr lang="en-US" sz="1000" dirty="0" smtClean="0"/>
              <a:t> For this measure, lower rates are better.</a:t>
            </a:r>
            <a:endParaRPr lang="en-US" sz="1000" dirty="0"/>
          </a:p>
        </p:txBody>
      </p:sp>
      <p:pic>
        <p:nvPicPr>
          <p:cNvPr id="2" name="Picture 2" descr="C:\Users\Barbara.Barton\AppData\Local\Microsoft\Windows\Temporary Internet Files\Content.Outlook\W3ID9O26\antipsy.gif"/>
          <p:cNvPicPr>
            <a:picLocks noChangeAspect="1" noChangeArrowheads="1"/>
          </p:cNvPicPr>
          <p:nvPr/>
        </p:nvPicPr>
        <p:blipFill rotWithShape="1">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t="7000"/>
          <a:stretch/>
        </p:blipFill>
        <p:spPr bwMode="auto">
          <a:xfrm>
            <a:off x="1508760" y="1371600"/>
            <a:ext cx="6126480" cy="427322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59757874"/>
      </p:ext>
    </p:extLst>
  </p:cSld>
  <p:clrMapOvr>
    <a:masterClrMapping/>
  </p:clrMapOvr>
  <p:timing>
    <p:tnLst>
      <p:par>
        <p:cTn id="1" dur="indefinite" restart="never" nodeType="tmRoot"/>
      </p:par>
    </p:tnLst>
  </p:timing>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smtClean="0"/>
              <a:t>References</a:t>
            </a:r>
            <a:endParaRPr lang="en-US" dirty="0"/>
          </a:p>
        </p:txBody>
      </p:sp>
      <p:sp>
        <p:nvSpPr>
          <p:cNvPr id="8" name="Content Placeholder 7"/>
          <p:cNvSpPr>
            <a:spLocks noGrp="1"/>
          </p:cNvSpPr>
          <p:nvPr>
            <p:ph idx="1"/>
          </p:nvPr>
        </p:nvSpPr>
        <p:spPr>
          <a:xfrm>
            <a:off x="457200" y="1524000"/>
            <a:ext cx="8229600" cy="4602163"/>
          </a:xfrm>
        </p:spPr>
        <p:txBody>
          <a:bodyPr>
            <a:normAutofit fontScale="55000" lnSpcReduction="20000"/>
          </a:bodyPr>
          <a:lstStyle/>
          <a:p>
            <a:pPr>
              <a:lnSpc>
                <a:spcPct val="120000"/>
              </a:lnSpc>
              <a:spcBef>
                <a:spcPts val="0"/>
              </a:spcBef>
            </a:pPr>
            <a:r>
              <a:rPr lang="en-US" dirty="0" smtClean="0"/>
              <a:t>Abrahamson K, </a:t>
            </a:r>
            <a:r>
              <a:rPr lang="en-US" dirty="0" err="1" smtClean="0"/>
              <a:t>DeCrane</a:t>
            </a:r>
            <a:r>
              <a:rPr lang="en-US" dirty="0" smtClean="0"/>
              <a:t> S, Mueller C, et al. Implementation of a nursing home quality improvement project to reduce resident pain: a qualitative case study. J </a:t>
            </a:r>
            <a:r>
              <a:rPr lang="en-US" dirty="0" err="1" smtClean="0"/>
              <a:t>Nurs</a:t>
            </a:r>
            <a:r>
              <a:rPr lang="en-US" dirty="0" smtClean="0"/>
              <a:t> Care </a:t>
            </a:r>
            <a:r>
              <a:rPr lang="en-US" dirty="0" err="1" smtClean="0"/>
              <a:t>Qual</a:t>
            </a:r>
            <a:r>
              <a:rPr lang="en-US" dirty="0" smtClean="0"/>
              <a:t> 2015 Jul-Sep;30(3):261-8. PMID: 25407787. </a:t>
            </a:r>
          </a:p>
          <a:p>
            <a:pPr>
              <a:lnSpc>
                <a:spcPct val="120000"/>
              </a:lnSpc>
              <a:spcBef>
                <a:spcPts val="0"/>
              </a:spcBef>
            </a:pPr>
            <a:r>
              <a:rPr lang="en-US" dirty="0" smtClean="0"/>
              <a:t>Chiu Y, </a:t>
            </a:r>
            <a:r>
              <a:rPr lang="en-US" dirty="0" err="1" smtClean="0"/>
              <a:t>Bero</a:t>
            </a:r>
            <a:r>
              <a:rPr lang="en-US" dirty="0" smtClean="0"/>
              <a:t> L, </a:t>
            </a:r>
            <a:r>
              <a:rPr lang="en-US" dirty="0" err="1" smtClean="0"/>
              <a:t>Hessol</a:t>
            </a:r>
            <a:r>
              <a:rPr lang="en-US" dirty="0" smtClean="0"/>
              <a:t> NA, et al. A literature review of clinical outcomes associated with antipsychotic medication use in North American nursing home residents. Health Policy 2015 Jun;119(6):802-813. </a:t>
            </a:r>
            <a:r>
              <a:rPr lang="en-US" dirty="0" err="1" smtClean="0"/>
              <a:t>Epub</a:t>
            </a:r>
            <a:r>
              <a:rPr lang="en-US" dirty="0" smtClean="0"/>
              <a:t> 2015 Feb 28. PMID: 25791166. </a:t>
            </a:r>
            <a:r>
              <a:rPr lang="en-US" dirty="0" smtClean="0">
                <a:hlinkClick r:id="rId3"/>
              </a:rPr>
              <a:t>http://www.sciencedirect.com/science/article/pii/S0168851015000652</a:t>
            </a:r>
            <a:r>
              <a:rPr lang="en-US" dirty="0" smtClean="0"/>
              <a:t>. Accessed June 17, 2015.</a:t>
            </a:r>
          </a:p>
          <a:p>
            <a:pPr>
              <a:lnSpc>
                <a:spcPct val="120000"/>
              </a:lnSpc>
              <a:spcBef>
                <a:spcPts val="0"/>
              </a:spcBef>
            </a:pPr>
            <a:r>
              <a:rPr lang="en-US" dirty="0" smtClean="0"/>
              <a:t>Choi NG, Ransom S, Wyllie RJ.  Depression in older nursing home residents: the influence of nursing home environmental stressors, coping, and acceptance of group and individual therapy. Aging </a:t>
            </a:r>
            <a:r>
              <a:rPr lang="en-US" dirty="0" err="1" smtClean="0"/>
              <a:t>Ment</a:t>
            </a:r>
            <a:r>
              <a:rPr lang="en-US" dirty="0" smtClean="0"/>
              <a:t> Health 2008 Sep;12(5):536-47. PMID: 18855169. </a:t>
            </a:r>
          </a:p>
          <a:p>
            <a:pPr>
              <a:lnSpc>
                <a:spcPct val="120000"/>
              </a:lnSpc>
              <a:spcBef>
                <a:spcPts val="0"/>
              </a:spcBef>
            </a:pPr>
            <a:r>
              <a:rPr lang="en-US" dirty="0" err="1" smtClean="0"/>
              <a:t>Huybrechts</a:t>
            </a:r>
            <a:r>
              <a:rPr lang="en-US" dirty="0" smtClean="0"/>
              <a:t> KF, Gerhard, Crystal S, et al. Differential risk of death in older residents in nursing homes prescribed specific antipsychotic drugs: Population based cohort study. BMJ 2012 Feb 23;344:e977. PMID: 22362541. </a:t>
            </a:r>
            <a:r>
              <a:rPr lang="en-US" dirty="0" smtClean="0">
                <a:hlinkClick r:id="rId4"/>
              </a:rPr>
              <a:t>http://www.ncbi.nlm.nih.gov/pmc/articles/PMC3285717/</a:t>
            </a:r>
            <a:r>
              <a:rPr lang="en-US" dirty="0" smtClean="0"/>
              <a:t>. Accessed June 17, 2015. </a:t>
            </a:r>
          </a:p>
          <a:p>
            <a:pPr>
              <a:lnSpc>
                <a:spcPct val="120000"/>
              </a:lnSpc>
              <a:spcBef>
                <a:spcPts val="0"/>
              </a:spcBef>
            </a:pPr>
            <a:r>
              <a:rPr lang="en-US" dirty="0" err="1" smtClean="0"/>
              <a:t>Widera</a:t>
            </a:r>
            <a:r>
              <a:rPr lang="en-US" dirty="0" smtClean="0"/>
              <a:t> EW, Block SD. Managing grief and depression at the end of life. Am </a:t>
            </a:r>
            <a:r>
              <a:rPr lang="en-US" dirty="0" err="1" smtClean="0"/>
              <a:t>Fam</a:t>
            </a:r>
            <a:r>
              <a:rPr lang="en-US" dirty="0" smtClean="0"/>
              <a:t> Physician 2012 Aug 1;86(3):259-64. PMID: 22962989. </a:t>
            </a:r>
            <a:r>
              <a:rPr lang="en-US" dirty="0" smtClean="0">
                <a:hlinkClick r:id="rId5"/>
              </a:rPr>
              <a:t>http://www.aafp.org/afp/2012/0801/p259.html</a:t>
            </a:r>
            <a:r>
              <a:rPr lang="en-US" dirty="0" smtClean="0"/>
              <a:t>. Accessed June 17, 2015.</a:t>
            </a:r>
          </a:p>
          <a:p>
            <a:endParaRPr lang="en-US" dirty="0" smtClean="0"/>
          </a:p>
          <a:p>
            <a:endParaRPr lang="en-US" dirty="0"/>
          </a:p>
        </p:txBody>
      </p:sp>
    </p:spTree>
    <p:extLst>
      <p:ext uri="{BB962C8B-B14F-4D97-AF65-F5344CB8AC3E}">
        <p14:creationId xmlns:p14="http://schemas.microsoft.com/office/powerpoint/2010/main" val="376412666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400" b="1" dirty="0" smtClean="0"/>
              <a:t>Summary of trends: Average </a:t>
            </a:r>
            <a:r>
              <a:rPr lang="en-US" sz="2400" b="1" dirty="0"/>
              <a:t>annual rates of change of quality </a:t>
            </a:r>
            <a:r>
              <a:rPr lang="en-US" sz="2400" b="1" dirty="0" smtClean="0"/>
              <a:t>of </a:t>
            </a:r>
            <a:r>
              <a:rPr lang="en-US" sz="2400" b="1" dirty="0"/>
              <a:t>care measures through 2012, by National Quality Strategy </a:t>
            </a:r>
            <a:r>
              <a:rPr lang="en-US" sz="2400" b="1" dirty="0" smtClean="0"/>
              <a:t>priority</a:t>
            </a:r>
            <a:endParaRPr lang="en-US" sz="2400" dirty="0"/>
          </a:p>
        </p:txBody>
      </p:sp>
      <p:graphicFrame>
        <p:nvGraphicFramePr>
          <p:cNvPr id="10" name="Content Placeholder 9"/>
          <p:cNvGraphicFramePr>
            <a:graphicFrameLocks noGrp="1"/>
          </p:cNvGraphicFramePr>
          <p:nvPr>
            <p:ph idx="1"/>
            <p:extLst>
              <p:ext uri="{D42A27DB-BD31-4B8C-83A1-F6EECF244321}">
                <p14:modId xmlns:p14="http://schemas.microsoft.com/office/powerpoint/2010/main" val="302334210"/>
              </p:ext>
            </p:extLst>
          </p:nvPr>
        </p:nvGraphicFramePr>
        <p:xfrm>
          <a:off x="457200" y="1600200"/>
          <a:ext cx="8229600" cy="472440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250522247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Healthy Living Measures That Improved Quickly</a:t>
            </a:r>
            <a:endParaRPr lang="en-US" dirty="0"/>
          </a:p>
        </p:txBody>
      </p:sp>
      <p:sp>
        <p:nvSpPr>
          <p:cNvPr id="3" name="Content Placeholder 2"/>
          <p:cNvSpPr>
            <a:spLocks noGrp="1"/>
          </p:cNvSpPr>
          <p:nvPr>
            <p:ph idx="1"/>
          </p:nvPr>
        </p:nvSpPr>
        <p:spPr/>
        <p:txBody>
          <a:bodyPr>
            <a:normAutofit fontScale="92500"/>
          </a:bodyPr>
          <a:lstStyle/>
          <a:p>
            <a:r>
              <a:rPr lang="en-US" dirty="0" smtClean="0"/>
              <a:t>Four Healthy Living measures improved quickly, defined as an average annual rate of change greater than 10% per year:</a:t>
            </a:r>
          </a:p>
          <a:p>
            <a:pPr lvl="1"/>
            <a:r>
              <a:rPr lang="en-US" dirty="0" smtClean="0"/>
              <a:t>Adolescents ages 16-17 years who received 1 or more doses of tetanus-diphtheria-</a:t>
            </a:r>
            <a:r>
              <a:rPr lang="en-US" dirty="0" err="1" smtClean="0"/>
              <a:t>acellular</a:t>
            </a:r>
            <a:r>
              <a:rPr lang="en-US" dirty="0" smtClean="0"/>
              <a:t> pertussis vaccine</a:t>
            </a:r>
          </a:p>
          <a:p>
            <a:pPr lvl="1"/>
            <a:r>
              <a:rPr lang="en-US" dirty="0" smtClean="0"/>
              <a:t>Adolescents ages 13-15 years who received 1 or more doses of tetanus-diphtheria-</a:t>
            </a:r>
            <a:r>
              <a:rPr lang="en-US" dirty="0" err="1" smtClean="0"/>
              <a:t>acellular</a:t>
            </a:r>
            <a:r>
              <a:rPr lang="en-US" dirty="0" smtClean="0"/>
              <a:t> pertussis vaccine</a:t>
            </a:r>
          </a:p>
          <a:p>
            <a:pPr lvl="1"/>
            <a:r>
              <a:rPr lang="en-US" dirty="0" smtClean="0"/>
              <a:t>Adolescents ages 16-17 years who received 1 or more doses of meningococcal conjugate vaccine</a:t>
            </a:r>
          </a:p>
          <a:p>
            <a:pPr lvl="1"/>
            <a:r>
              <a:rPr lang="en-US" dirty="0" smtClean="0"/>
              <a:t>Adolescents ages 13-15 years who received 1 or more doses of meningococcal conjugate vaccine</a:t>
            </a:r>
          </a:p>
          <a:p>
            <a:pPr lvl="1"/>
            <a:endParaRPr lang="en-US" dirty="0" smtClean="0"/>
          </a:p>
          <a:p>
            <a:endParaRPr lang="en-US" dirty="0"/>
          </a:p>
        </p:txBody>
      </p:sp>
    </p:spTree>
    <p:extLst>
      <p:ext uri="{BB962C8B-B14F-4D97-AF65-F5344CB8AC3E}">
        <p14:creationId xmlns:p14="http://schemas.microsoft.com/office/powerpoint/2010/main" val="347844886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mtClean="0"/>
              <a:t>Healthy Living Measures That Showed Worsening Quality</a:t>
            </a:r>
            <a:endParaRPr lang="en-US" dirty="0"/>
          </a:p>
        </p:txBody>
      </p:sp>
      <p:sp>
        <p:nvSpPr>
          <p:cNvPr id="3" name="Content Placeholder 2"/>
          <p:cNvSpPr>
            <a:spLocks noGrp="1"/>
          </p:cNvSpPr>
          <p:nvPr>
            <p:ph idx="1"/>
          </p:nvPr>
        </p:nvSpPr>
        <p:spPr/>
        <p:txBody>
          <a:bodyPr/>
          <a:lstStyle/>
          <a:p>
            <a:r>
              <a:rPr lang="en-US" dirty="0" smtClean="0"/>
              <a:t>Four Healthy Living measures showed worsening quality:</a:t>
            </a:r>
          </a:p>
          <a:p>
            <a:pPr lvl="1"/>
            <a:r>
              <a:rPr lang="en-US" dirty="0" smtClean="0"/>
              <a:t>Maternal deaths per 100,000 live births</a:t>
            </a:r>
          </a:p>
          <a:p>
            <a:pPr lvl="1"/>
            <a:r>
              <a:rPr lang="en-US" dirty="0" smtClean="0"/>
              <a:t>Children ages 19-35 months who received 3 or more doses of </a:t>
            </a:r>
            <a:r>
              <a:rPr lang="en-US" i="1" dirty="0" smtClean="0"/>
              <a:t>Haemophilus </a:t>
            </a:r>
            <a:r>
              <a:rPr lang="en-US" i="1" dirty="0" err="1" smtClean="0"/>
              <a:t>influenzae</a:t>
            </a:r>
            <a:r>
              <a:rPr lang="en-US" i="1" dirty="0" smtClean="0"/>
              <a:t> </a:t>
            </a:r>
            <a:r>
              <a:rPr lang="en-US" dirty="0" smtClean="0"/>
              <a:t>type B vaccine</a:t>
            </a:r>
          </a:p>
          <a:p>
            <a:pPr lvl="1"/>
            <a:r>
              <a:rPr lang="en-US" dirty="0" smtClean="0"/>
              <a:t>Women ages 21-65 years who received a Pap smear in the last 3 years</a:t>
            </a:r>
          </a:p>
          <a:p>
            <a:pPr lvl="1"/>
            <a:r>
              <a:rPr lang="en-US" dirty="0" smtClean="0"/>
              <a:t>Women ages 50-74 years who received a mammogram in the last 2 years</a:t>
            </a:r>
          </a:p>
          <a:p>
            <a:pPr lvl="1"/>
            <a:endParaRPr lang="en-US" dirty="0" smtClean="0"/>
          </a:p>
          <a:p>
            <a:endParaRPr lang="en-US" dirty="0"/>
          </a:p>
        </p:txBody>
      </p:sp>
    </p:spTree>
    <p:extLst>
      <p:ext uri="{BB962C8B-B14F-4D97-AF65-F5344CB8AC3E}">
        <p14:creationId xmlns:p14="http://schemas.microsoft.com/office/powerpoint/2010/main" val="65748818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Healthy Living Measures With Elimination of Disparities</a:t>
            </a:r>
            <a:endParaRPr lang="en-US" dirty="0"/>
          </a:p>
        </p:txBody>
      </p:sp>
      <p:sp>
        <p:nvSpPr>
          <p:cNvPr id="3" name="Content Placeholder 2"/>
          <p:cNvSpPr>
            <a:spLocks noGrp="1"/>
          </p:cNvSpPr>
          <p:nvPr>
            <p:ph idx="1"/>
          </p:nvPr>
        </p:nvSpPr>
        <p:spPr/>
        <p:txBody>
          <a:bodyPr>
            <a:normAutofit lnSpcReduction="10000"/>
          </a:bodyPr>
          <a:lstStyle/>
          <a:p>
            <a:r>
              <a:rPr lang="en-US" dirty="0" smtClean="0"/>
              <a:t>Five Healthy Living measures showed elimination of disparities for different groups:</a:t>
            </a:r>
          </a:p>
          <a:p>
            <a:pPr lvl="1"/>
            <a:r>
              <a:rPr lang="en-US" dirty="0" smtClean="0"/>
              <a:t>Children ages 19-35 months who received 1 or more doses of measles-mumps-rubella vaccine</a:t>
            </a:r>
          </a:p>
          <a:p>
            <a:pPr lvl="1"/>
            <a:r>
              <a:rPr lang="en-US" dirty="0" smtClean="0"/>
              <a:t>Adults age 65 years and over who received an influenza vaccination in the last 12 months </a:t>
            </a:r>
          </a:p>
          <a:p>
            <a:pPr lvl="1"/>
            <a:r>
              <a:rPr lang="en-US" dirty="0" smtClean="0"/>
              <a:t>Children ages 19-35 months who received 3 or more doses of hepatitis B vaccine</a:t>
            </a:r>
          </a:p>
          <a:p>
            <a:pPr lvl="1"/>
            <a:r>
              <a:rPr lang="en-US" dirty="0" smtClean="0"/>
              <a:t>Adults with obesity who ever received advice from a health professional about eating fewer high-fat foods</a:t>
            </a:r>
          </a:p>
          <a:p>
            <a:pPr lvl="1"/>
            <a:r>
              <a:rPr lang="en-US" dirty="0" smtClean="0"/>
              <a:t>Adolescent females ages 13-15 years who received 3 or more doses of human papillomavirus vaccine</a:t>
            </a:r>
          </a:p>
        </p:txBody>
      </p:sp>
    </p:spTree>
    <p:extLst>
      <p:ext uri="{BB962C8B-B14F-4D97-AF65-F5344CB8AC3E}">
        <p14:creationId xmlns:p14="http://schemas.microsoft.com/office/powerpoint/2010/main" val="231757225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mtClean="0"/>
              <a:t>Healthy Living Measures With Widening of Disparities</a:t>
            </a:r>
            <a:endParaRPr lang="en-US" dirty="0"/>
          </a:p>
        </p:txBody>
      </p:sp>
      <p:sp>
        <p:nvSpPr>
          <p:cNvPr id="3" name="Content Placeholder 2"/>
          <p:cNvSpPr>
            <a:spLocks noGrp="1"/>
          </p:cNvSpPr>
          <p:nvPr>
            <p:ph idx="1"/>
          </p:nvPr>
        </p:nvSpPr>
        <p:spPr/>
        <p:txBody>
          <a:bodyPr/>
          <a:lstStyle/>
          <a:p>
            <a:r>
              <a:rPr lang="en-US" dirty="0" smtClean="0"/>
              <a:t>Two Healthy Living measures showed widening of Black-White disparities:</a:t>
            </a:r>
          </a:p>
          <a:p>
            <a:pPr lvl="1"/>
            <a:r>
              <a:rPr lang="en-US" dirty="0" smtClean="0"/>
              <a:t>Adult current smokers with a checkup in the past year who received advice in the last 12 months to quit smoking</a:t>
            </a:r>
          </a:p>
          <a:p>
            <a:pPr lvl="1"/>
            <a:r>
              <a:rPr lang="en-US" dirty="0" smtClean="0"/>
              <a:t>Breast cancer diagnosed at advanced stage per 100,000 women age 40 years and over</a:t>
            </a:r>
            <a:endParaRPr lang="en-US" dirty="0"/>
          </a:p>
        </p:txBody>
      </p:sp>
    </p:spTree>
    <p:extLst>
      <p:ext uri="{BB962C8B-B14F-4D97-AF65-F5344CB8AC3E}">
        <p14:creationId xmlns:p14="http://schemas.microsoft.com/office/powerpoint/2010/main" val="26324853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smtClean="0"/>
              <a:t>Measures of Healthy Living</a:t>
            </a:r>
            <a:endParaRPr lang="en-US" dirty="0"/>
          </a:p>
        </p:txBody>
      </p:sp>
      <p:sp>
        <p:nvSpPr>
          <p:cNvPr id="5" name="Content Placeholder 4"/>
          <p:cNvSpPr>
            <a:spLocks noGrp="1"/>
          </p:cNvSpPr>
          <p:nvPr>
            <p:ph idx="1"/>
          </p:nvPr>
        </p:nvSpPr>
        <p:spPr/>
        <p:txBody>
          <a:bodyPr/>
          <a:lstStyle/>
          <a:p>
            <a:r>
              <a:rPr lang="en-US" dirty="0" smtClean="0"/>
              <a:t>This </a:t>
            </a:r>
            <a:r>
              <a:rPr lang="en-US" dirty="0" err="1" smtClean="0"/>
              <a:t>chartbook</a:t>
            </a:r>
            <a:r>
              <a:rPr lang="en-US" dirty="0" smtClean="0"/>
              <a:t> tracks measures of Healthy Living through 2012 and 2013, overall and for populations defined by age, race, ethnicity, income, education, insurance, and number of chronic conditions.</a:t>
            </a:r>
          </a:p>
          <a:p>
            <a:r>
              <a:rPr lang="en-US" dirty="0" smtClean="0"/>
              <a:t>Measures of Healthy Living include: </a:t>
            </a:r>
          </a:p>
          <a:p>
            <a:pPr lvl="1"/>
            <a:r>
              <a:rPr lang="en-US" dirty="0" smtClean="0"/>
              <a:t>Receipt of processes that reflect high-quality preventive and supportive care</a:t>
            </a:r>
          </a:p>
          <a:p>
            <a:pPr lvl="1"/>
            <a:r>
              <a:rPr lang="en-US" dirty="0" smtClean="0"/>
              <a:t>Outcomes related in part to receipt of high-quality preventive and supportive care</a:t>
            </a:r>
          </a:p>
          <a:p>
            <a:endParaRPr lang="en-US" dirty="0" smtClean="0"/>
          </a:p>
          <a:p>
            <a:endParaRPr lang="en-US" dirty="0" smtClean="0"/>
          </a:p>
          <a:p>
            <a:endParaRPr lang="en-US" dirty="0" smtClean="0"/>
          </a:p>
        </p:txBody>
      </p:sp>
    </p:spTree>
    <p:extLst>
      <p:ext uri="{BB962C8B-B14F-4D97-AF65-F5344CB8AC3E}">
        <p14:creationId xmlns:p14="http://schemas.microsoft.com/office/powerpoint/2010/main" val="219362003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Services That Promote Healthy Living</a:t>
            </a:r>
            <a:endParaRPr lang="en-US" dirty="0"/>
          </a:p>
        </p:txBody>
      </p:sp>
      <p:sp>
        <p:nvSpPr>
          <p:cNvPr id="3" name="Content Placeholder 2"/>
          <p:cNvSpPr>
            <a:spLocks noGrp="1"/>
          </p:cNvSpPr>
          <p:nvPr>
            <p:ph idx="1"/>
          </p:nvPr>
        </p:nvSpPr>
        <p:spPr>
          <a:xfrm>
            <a:off x="457200" y="1524000"/>
            <a:ext cx="8229600" cy="4602163"/>
          </a:xfrm>
        </p:spPr>
        <p:txBody>
          <a:bodyPr>
            <a:normAutofit/>
          </a:bodyPr>
          <a:lstStyle/>
          <a:p>
            <a:r>
              <a:rPr lang="en-US" dirty="0" smtClean="0"/>
              <a:t>Much valuable health care is delivered to prevent disease, disability, and discomfort rather than to treat specific clinical conditions. </a:t>
            </a:r>
          </a:p>
          <a:p>
            <a:r>
              <a:rPr lang="en-US" dirty="0" smtClean="0"/>
              <a:t>These services improve health and quality of life and are often better characterized by stage over a lifespan rather than by organ system. </a:t>
            </a:r>
          </a:p>
        </p:txBody>
      </p:sp>
    </p:spTree>
    <p:extLst>
      <p:ext uri="{BB962C8B-B14F-4D97-AF65-F5344CB8AC3E}">
        <p14:creationId xmlns:p14="http://schemas.microsoft.com/office/powerpoint/2010/main" val="219440559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mtClean="0"/>
              <a:t>Services Covered in This Chartbook</a:t>
            </a:r>
            <a:endParaRPr lang="en-US" dirty="0"/>
          </a:p>
        </p:txBody>
      </p:sp>
      <p:sp>
        <p:nvSpPr>
          <p:cNvPr id="3" name="Content Placeholder 2"/>
          <p:cNvSpPr>
            <a:spLocks noGrp="1"/>
          </p:cNvSpPr>
          <p:nvPr>
            <p:ph idx="1"/>
          </p:nvPr>
        </p:nvSpPr>
        <p:spPr/>
        <p:txBody>
          <a:bodyPr/>
          <a:lstStyle/>
          <a:p>
            <a:r>
              <a:rPr lang="en-US" dirty="0" smtClean="0"/>
              <a:t>This </a:t>
            </a:r>
            <a:r>
              <a:rPr lang="en-US" dirty="0" err="1" smtClean="0"/>
              <a:t>chartbook</a:t>
            </a:r>
            <a:r>
              <a:rPr lang="en-US" dirty="0" smtClean="0"/>
              <a:t> is organized around five types of health care services that support healthy living but typically cut across clinical conditions:</a:t>
            </a:r>
          </a:p>
          <a:p>
            <a:pPr lvl="1"/>
            <a:r>
              <a:rPr lang="en-US" dirty="0" smtClean="0"/>
              <a:t>Maternal and Child Health Care</a:t>
            </a:r>
          </a:p>
          <a:p>
            <a:pPr lvl="1"/>
            <a:r>
              <a:rPr lang="en-US" dirty="0" smtClean="0"/>
              <a:t>Lifestyle Modification </a:t>
            </a:r>
          </a:p>
          <a:p>
            <a:pPr lvl="1"/>
            <a:r>
              <a:rPr lang="en-US" dirty="0" smtClean="0"/>
              <a:t>Clinical Preventive Services</a:t>
            </a:r>
          </a:p>
          <a:p>
            <a:pPr lvl="1"/>
            <a:r>
              <a:rPr lang="en-US" dirty="0" smtClean="0"/>
              <a:t>Functional Status Preservation and Rehabilitation</a:t>
            </a:r>
          </a:p>
          <a:p>
            <a:pPr lvl="1"/>
            <a:r>
              <a:rPr lang="en-US" dirty="0" smtClean="0"/>
              <a:t>Supportive and Palliative Care</a:t>
            </a:r>
          </a:p>
        </p:txBody>
      </p:sp>
    </p:spTree>
    <p:extLst>
      <p:ext uri="{BB962C8B-B14F-4D97-AF65-F5344CB8AC3E}">
        <p14:creationId xmlns:p14="http://schemas.microsoft.com/office/powerpoint/2010/main" val="383166351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r>
              <a:rPr lang="en-US" dirty="0" smtClean="0"/>
              <a:t>Organization of the </a:t>
            </a:r>
            <a:r>
              <a:rPr lang="en-US" dirty="0" err="1" smtClean="0"/>
              <a:t>Chartbook</a:t>
            </a:r>
            <a:r>
              <a:rPr lang="en-US" dirty="0" smtClean="0"/>
              <a:t> on Healthy Living</a:t>
            </a:r>
            <a:endParaRPr lang="en-US" dirty="0"/>
          </a:p>
        </p:txBody>
      </p:sp>
      <p:sp>
        <p:nvSpPr>
          <p:cNvPr id="5" name="Content Placeholder 4"/>
          <p:cNvSpPr>
            <a:spLocks noGrp="1"/>
          </p:cNvSpPr>
          <p:nvPr>
            <p:ph idx="1"/>
          </p:nvPr>
        </p:nvSpPr>
        <p:spPr/>
        <p:txBody>
          <a:bodyPr>
            <a:normAutofit fontScale="92500" lnSpcReduction="20000"/>
          </a:bodyPr>
          <a:lstStyle/>
          <a:p>
            <a:r>
              <a:rPr lang="en-US" dirty="0" smtClean="0"/>
              <a:t>Part of a series related to the National Healthcare Quality and Disparities Report (QDR).</a:t>
            </a:r>
          </a:p>
          <a:p>
            <a:r>
              <a:rPr lang="en-US" dirty="0" smtClean="0"/>
              <a:t>Contents:</a:t>
            </a:r>
          </a:p>
          <a:p>
            <a:pPr lvl="1"/>
            <a:r>
              <a:rPr lang="en-US" dirty="0" smtClean="0"/>
              <a:t>Overview of the QDR</a:t>
            </a:r>
          </a:p>
          <a:p>
            <a:pPr lvl="1"/>
            <a:r>
              <a:rPr lang="en-US" dirty="0" smtClean="0"/>
              <a:t>Overview of Healthy Living, one of the priorities of the National Quality Strategy</a:t>
            </a:r>
          </a:p>
          <a:p>
            <a:pPr lvl="1"/>
            <a:r>
              <a:rPr lang="en-US" dirty="0" smtClean="0"/>
              <a:t>Summary of trends and disparities in Healthy Living from the QDR</a:t>
            </a:r>
          </a:p>
          <a:p>
            <a:pPr lvl="1"/>
            <a:r>
              <a:rPr lang="en-US" dirty="0" smtClean="0"/>
              <a:t>Tracking of individual measures of Healthy Living:</a:t>
            </a:r>
          </a:p>
          <a:p>
            <a:pPr lvl="2"/>
            <a:r>
              <a:rPr lang="en-US" dirty="0"/>
              <a:t>Maternal and Child Health Care</a:t>
            </a:r>
          </a:p>
          <a:p>
            <a:pPr lvl="2"/>
            <a:r>
              <a:rPr lang="en-US" dirty="0"/>
              <a:t>Lifestyle Modification </a:t>
            </a:r>
          </a:p>
          <a:p>
            <a:pPr lvl="2"/>
            <a:r>
              <a:rPr lang="en-US" dirty="0"/>
              <a:t>Clinical Preventive Services</a:t>
            </a:r>
          </a:p>
          <a:p>
            <a:pPr lvl="2"/>
            <a:r>
              <a:rPr lang="en-US" dirty="0" smtClean="0"/>
              <a:t>Functional Status </a:t>
            </a:r>
            <a:r>
              <a:rPr lang="en-US" smtClean="0"/>
              <a:t>Preservation and Rehabilitation</a:t>
            </a:r>
            <a:endParaRPr lang="en-US" dirty="0"/>
          </a:p>
          <a:p>
            <a:pPr lvl="2"/>
            <a:r>
              <a:rPr lang="en-US" dirty="0"/>
              <a:t>Supportive </a:t>
            </a:r>
            <a:r>
              <a:rPr lang="en-US" dirty="0" smtClean="0"/>
              <a:t>and Palliative Care</a:t>
            </a:r>
            <a:endParaRPr lang="en-US" dirty="0"/>
          </a:p>
          <a:p>
            <a:pPr lvl="2"/>
            <a:endParaRPr lang="en-US" dirty="0" smtClean="0"/>
          </a:p>
          <a:p>
            <a:pPr lvl="1"/>
            <a:endParaRPr lang="en-US" dirty="0"/>
          </a:p>
        </p:txBody>
      </p:sp>
    </p:spTree>
    <p:extLst>
      <p:ext uri="{BB962C8B-B14F-4D97-AF65-F5344CB8AC3E}">
        <p14:creationId xmlns:p14="http://schemas.microsoft.com/office/powerpoint/2010/main" val="780343010"/>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US" dirty="0" smtClean="0"/>
              <a:t>Maternal and CHILD health care</a:t>
            </a:r>
            <a:endParaRPr lang="en-US" dirty="0"/>
          </a:p>
        </p:txBody>
      </p:sp>
      <p:sp>
        <p:nvSpPr>
          <p:cNvPr id="5" name="Content Placeholder 4"/>
          <p:cNvSpPr>
            <a:spLocks noGrp="1"/>
          </p:cNvSpPr>
          <p:nvPr>
            <p:ph type="body" idx="1"/>
          </p:nvPr>
        </p:nvSpPr>
        <p:spPr/>
        <p:txBody>
          <a:bodyPr>
            <a:normAutofit/>
          </a:bodyPr>
          <a:lstStyle/>
          <a:p>
            <a:r>
              <a:rPr lang="en-US" dirty="0" err="1" smtClean="0"/>
              <a:t>Chartbook</a:t>
            </a:r>
            <a:r>
              <a:rPr lang="en-US" dirty="0" smtClean="0"/>
              <a:t> on Healthy Living</a:t>
            </a:r>
            <a:endParaRPr lang="en-US"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Maternal and Child Health Care Measures</a:t>
            </a:r>
            <a:endParaRPr lang="en-US" dirty="0"/>
          </a:p>
        </p:txBody>
      </p:sp>
      <p:sp>
        <p:nvSpPr>
          <p:cNvPr id="3" name="Content Placeholder 2"/>
          <p:cNvSpPr>
            <a:spLocks noGrp="1"/>
          </p:cNvSpPr>
          <p:nvPr>
            <p:ph idx="1"/>
          </p:nvPr>
        </p:nvSpPr>
        <p:spPr/>
        <p:txBody>
          <a:bodyPr>
            <a:normAutofit lnSpcReduction="10000"/>
          </a:bodyPr>
          <a:lstStyle/>
          <a:p>
            <a:pPr lvl="0"/>
            <a:r>
              <a:rPr lang="en-US" dirty="0" smtClean="0"/>
              <a:t>Access</a:t>
            </a:r>
          </a:p>
          <a:p>
            <a:pPr lvl="1"/>
            <a:r>
              <a:rPr lang="en-US" dirty="0" smtClean="0"/>
              <a:t>Periods of </a:t>
            </a:r>
            <a:r>
              <a:rPr lang="en-US" dirty="0" err="1" smtClean="0"/>
              <a:t>uninsurance</a:t>
            </a:r>
            <a:endParaRPr lang="en-US" dirty="0" smtClean="0"/>
          </a:p>
          <a:p>
            <a:pPr lvl="0"/>
            <a:r>
              <a:rPr lang="en-US" dirty="0" smtClean="0"/>
              <a:t>Effectiveness</a:t>
            </a:r>
          </a:p>
          <a:p>
            <a:pPr lvl="1"/>
            <a:r>
              <a:rPr lang="en-US" dirty="0" smtClean="0"/>
              <a:t>Prenatal care</a:t>
            </a:r>
          </a:p>
          <a:p>
            <a:pPr lvl="1"/>
            <a:r>
              <a:rPr lang="en-US" dirty="0" smtClean="0"/>
              <a:t>Receipt of recommended immunizations by young children </a:t>
            </a:r>
          </a:p>
          <a:p>
            <a:pPr lvl="1"/>
            <a:r>
              <a:rPr lang="en-US" dirty="0" smtClean="0"/>
              <a:t>Children’s vision screening </a:t>
            </a:r>
          </a:p>
          <a:p>
            <a:pPr lvl="1"/>
            <a:r>
              <a:rPr lang="en-US" dirty="0" smtClean="0"/>
              <a:t>Well-child visits in the last year</a:t>
            </a:r>
          </a:p>
          <a:p>
            <a:pPr lvl="1"/>
            <a:r>
              <a:rPr lang="en-US" dirty="0" smtClean="0"/>
              <a:t>Receipt of meningococcal vaccine by adolescents</a:t>
            </a:r>
          </a:p>
          <a:p>
            <a:pPr lvl="1"/>
            <a:r>
              <a:rPr lang="en-US" dirty="0" smtClean="0"/>
              <a:t>Receipt of human papillomavirus (HPV) vaccination by adolescents</a:t>
            </a:r>
          </a:p>
        </p:txBody>
      </p:sp>
    </p:spTree>
    <p:extLst>
      <p:ext uri="{BB962C8B-B14F-4D97-AF65-F5344CB8AC3E}">
        <p14:creationId xmlns:p14="http://schemas.microsoft.com/office/powerpoint/2010/main" val="515807324"/>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Maternal and Child Health Care Measures</a:t>
            </a:r>
            <a:endParaRPr lang="en-US" dirty="0"/>
          </a:p>
        </p:txBody>
      </p:sp>
      <p:sp>
        <p:nvSpPr>
          <p:cNvPr id="3" name="Content Placeholder 2"/>
          <p:cNvSpPr>
            <a:spLocks noGrp="1"/>
          </p:cNvSpPr>
          <p:nvPr>
            <p:ph idx="1"/>
          </p:nvPr>
        </p:nvSpPr>
        <p:spPr/>
        <p:txBody>
          <a:bodyPr>
            <a:normAutofit fontScale="92500" lnSpcReduction="20000"/>
          </a:bodyPr>
          <a:lstStyle/>
          <a:p>
            <a:pPr lvl="0"/>
            <a:r>
              <a:rPr lang="en-US" dirty="0" smtClean="0"/>
              <a:t>Person-Centered Care</a:t>
            </a:r>
          </a:p>
          <a:p>
            <a:pPr lvl="1"/>
            <a:r>
              <a:rPr lang="en-US" dirty="0" smtClean="0"/>
              <a:t>Children who had a doctor’s office or clinic visit in the last 12 months who reported poor communication with health providers</a:t>
            </a:r>
          </a:p>
          <a:p>
            <a:r>
              <a:rPr lang="en-US" dirty="0" smtClean="0"/>
              <a:t>Patient Safety </a:t>
            </a:r>
          </a:p>
          <a:p>
            <a:pPr lvl="1"/>
            <a:r>
              <a:rPr lang="en-US" dirty="0" smtClean="0"/>
              <a:t>Birth trauma—injury to neonates </a:t>
            </a:r>
          </a:p>
          <a:p>
            <a:r>
              <a:rPr lang="en-US" dirty="0" smtClean="0"/>
              <a:t>Care Coordination</a:t>
            </a:r>
          </a:p>
          <a:p>
            <a:pPr lvl="1"/>
            <a:r>
              <a:rPr lang="en-US" dirty="0" smtClean="0"/>
              <a:t>Children and adolescents whose health provider usually asks about prescription medications and treatments from other doctors</a:t>
            </a:r>
          </a:p>
          <a:p>
            <a:pPr lvl="1"/>
            <a:r>
              <a:rPr lang="en-US" dirty="0" smtClean="0"/>
              <a:t>Emergency department (ED) visits with a principal diagnosis related to mental health, alcohol, or substance abuse </a:t>
            </a:r>
          </a:p>
          <a:p>
            <a:pPr lvl="1"/>
            <a:r>
              <a:rPr lang="en-US" dirty="0" smtClean="0"/>
              <a:t>ED visits for asthma </a:t>
            </a:r>
          </a:p>
          <a:p>
            <a:endParaRPr lang="en-US" dirty="0" smtClean="0"/>
          </a:p>
        </p:txBody>
      </p:sp>
    </p:spTree>
    <p:extLst>
      <p:ext uri="{BB962C8B-B14F-4D97-AF65-F5344CB8AC3E}">
        <p14:creationId xmlns:p14="http://schemas.microsoft.com/office/powerpoint/2010/main" val="693319371"/>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normAutofit fontScale="90000"/>
          </a:bodyPr>
          <a:lstStyle/>
          <a:p>
            <a:r>
              <a:rPr lang="en-US" smtClean="0"/>
              <a:t>Access: Children and Adolescents With Periods of Uninsurance </a:t>
            </a:r>
            <a:endParaRPr lang="en-US" dirty="0"/>
          </a:p>
        </p:txBody>
      </p:sp>
      <p:sp>
        <p:nvSpPr>
          <p:cNvPr id="11" name="Content Placeholder 10"/>
          <p:cNvSpPr>
            <a:spLocks noGrp="1"/>
          </p:cNvSpPr>
          <p:nvPr>
            <p:ph idx="1"/>
          </p:nvPr>
        </p:nvSpPr>
        <p:spPr/>
        <p:txBody>
          <a:bodyPr>
            <a:normAutofit fontScale="92500" lnSpcReduction="10000"/>
          </a:bodyPr>
          <a:lstStyle/>
          <a:p>
            <a:r>
              <a:rPr lang="en-US" dirty="0" smtClean="0"/>
              <a:t>Coverage gaps (“</a:t>
            </a:r>
            <a:r>
              <a:rPr lang="en-US" dirty="0" err="1" smtClean="0"/>
              <a:t>uninsurance</a:t>
            </a:r>
            <a:r>
              <a:rPr lang="en-US" dirty="0" smtClean="0"/>
              <a:t>”) are a significant factor in children’s access to and use of care, as well as their health outcomes.</a:t>
            </a:r>
            <a:r>
              <a:rPr lang="en-US" baseline="30000" dirty="0" smtClean="0"/>
              <a:t>1-3</a:t>
            </a:r>
            <a:r>
              <a:rPr lang="en-US" dirty="0" smtClean="0"/>
              <a:t> </a:t>
            </a:r>
          </a:p>
          <a:p>
            <a:r>
              <a:rPr lang="en-US" dirty="0" smtClean="0"/>
              <a:t>Resources through the Children’s Health Insurance Program Reauthorization Act (CHIPRA) are designed to increase Medicaid/CHIP enrollment:</a:t>
            </a:r>
          </a:p>
          <a:p>
            <a:pPr lvl="1"/>
            <a:r>
              <a:rPr lang="en-US" dirty="0" smtClean="0"/>
              <a:t>Outreach programs</a:t>
            </a:r>
          </a:p>
          <a:p>
            <a:pPr lvl="1"/>
            <a:r>
              <a:rPr lang="en-US" dirty="0" smtClean="0"/>
              <a:t>Simplified enrollment strategies</a:t>
            </a:r>
            <a:r>
              <a:rPr lang="en-US" baseline="30000" dirty="0" smtClean="0"/>
              <a:t>4</a:t>
            </a:r>
          </a:p>
          <a:p>
            <a:r>
              <a:rPr lang="en-US" dirty="0" smtClean="0"/>
              <a:t>Coverage gaps are still found for as many as 40 percent of new CHIP enrollees</a:t>
            </a:r>
            <a:r>
              <a:rPr lang="en-US" baseline="30000" dirty="0" smtClean="0"/>
              <a:t>5</a:t>
            </a:r>
            <a:r>
              <a:rPr lang="en-US" dirty="0" smtClean="0"/>
              <a:t> despite changes in State enrollment, renewal, and outreach processes.</a:t>
            </a:r>
            <a:endParaRPr lang="en-US" dirty="0"/>
          </a:p>
        </p:txBody>
      </p:sp>
    </p:spTree>
    <p:extLst>
      <p:ext uri="{BB962C8B-B14F-4D97-AF65-F5344CB8AC3E}">
        <p14:creationId xmlns:p14="http://schemas.microsoft.com/office/powerpoint/2010/main" val="2793293505"/>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00200" y="274638"/>
            <a:ext cx="7239000" cy="868362"/>
          </a:xfrm>
        </p:spPr>
        <p:txBody>
          <a:bodyPr>
            <a:noAutofit/>
          </a:bodyPr>
          <a:lstStyle/>
          <a:p>
            <a:r>
              <a:rPr lang="en-US" sz="2000" dirty="0" smtClean="0"/>
              <a:t>Children and adolescents ages 0-17 years with any period of uninsurance during the year, by insurance, 2002-2012, and by race/ethnicity and income, 2012</a:t>
            </a:r>
            <a:endParaRPr lang="en-US" sz="2000" dirty="0"/>
          </a:p>
        </p:txBody>
      </p:sp>
      <p:graphicFrame>
        <p:nvGraphicFramePr>
          <p:cNvPr id="8" name="Content Placeholder 7"/>
          <p:cNvGraphicFramePr>
            <a:graphicFrameLocks noGrp="1"/>
          </p:cNvGraphicFramePr>
          <p:nvPr>
            <p:ph sz="half" idx="1"/>
            <p:extLst>
              <p:ext uri="{D42A27DB-BD31-4B8C-83A1-F6EECF244321}">
                <p14:modId xmlns:p14="http://schemas.microsoft.com/office/powerpoint/2010/main" val="3035813503"/>
              </p:ext>
            </p:extLst>
          </p:nvPr>
        </p:nvGraphicFramePr>
        <p:xfrm>
          <a:off x="457200" y="1463040"/>
          <a:ext cx="4114800" cy="429768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2" name="Content Placeholder 11"/>
          <p:cNvGraphicFramePr>
            <a:graphicFrameLocks noGrp="1"/>
          </p:cNvGraphicFramePr>
          <p:nvPr>
            <p:ph sz="half" idx="2"/>
            <p:extLst>
              <p:ext uri="{D42A27DB-BD31-4B8C-83A1-F6EECF244321}">
                <p14:modId xmlns:p14="http://schemas.microsoft.com/office/powerpoint/2010/main" val="2170889523"/>
              </p:ext>
            </p:extLst>
          </p:nvPr>
        </p:nvGraphicFramePr>
        <p:xfrm>
          <a:off x="4572000" y="1554480"/>
          <a:ext cx="4114800" cy="4297680"/>
        </p:xfrm>
        <a:graphic>
          <a:graphicData uri="http://schemas.openxmlformats.org/drawingml/2006/chart">
            <c:chart xmlns:c="http://schemas.openxmlformats.org/drawingml/2006/chart" xmlns:r="http://schemas.openxmlformats.org/officeDocument/2006/relationships" r:id="rId4"/>
          </a:graphicData>
        </a:graphic>
      </p:graphicFrame>
      <p:sp>
        <p:nvSpPr>
          <p:cNvPr id="13" name="Rectangle 12"/>
          <p:cNvSpPr/>
          <p:nvPr/>
        </p:nvSpPr>
        <p:spPr>
          <a:xfrm>
            <a:off x="457200" y="5989460"/>
            <a:ext cx="8229600" cy="553998"/>
          </a:xfrm>
          <a:prstGeom prst="rect">
            <a:avLst/>
          </a:prstGeom>
        </p:spPr>
        <p:txBody>
          <a:bodyPr wrap="square">
            <a:spAutoFit/>
          </a:bodyPr>
          <a:lstStyle/>
          <a:p>
            <a:r>
              <a:rPr lang="en-US" sz="1000" b="1" dirty="0" smtClean="0"/>
              <a:t>Key: </a:t>
            </a:r>
            <a:r>
              <a:rPr lang="en-US" sz="1000" dirty="0" smtClean="0"/>
              <a:t>CHIP = Children’s Health Insurance Program.</a:t>
            </a:r>
            <a:endParaRPr lang="en-US" sz="1000" b="1" dirty="0" smtClean="0"/>
          </a:p>
          <a:p>
            <a:r>
              <a:rPr lang="en-US" sz="1000" b="1" dirty="0" smtClean="0"/>
              <a:t>Source</a:t>
            </a:r>
            <a:r>
              <a:rPr lang="en-US" sz="1000" b="1" dirty="0"/>
              <a:t>: </a:t>
            </a:r>
            <a:r>
              <a:rPr lang="en-US" sz="1000" dirty="0"/>
              <a:t>Agency for Healthcare Research and Quality, </a:t>
            </a:r>
            <a:r>
              <a:rPr lang="en-US" sz="1000" dirty="0" smtClean="0"/>
              <a:t>Medical </a:t>
            </a:r>
            <a:r>
              <a:rPr lang="en-US" sz="1000" dirty="0"/>
              <a:t>Expenditure Panel </a:t>
            </a:r>
            <a:r>
              <a:rPr lang="en-US" sz="1000" dirty="0" smtClean="0"/>
              <a:t>Survey, 2002-2012.</a:t>
            </a:r>
          </a:p>
          <a:p>
            <a:r>
              <a:rPr lang="en-US" sz="1000" b="1" dirty="0" smtClean="0"/>
              <a:t>Note: </a:t>
            </a:r>
            <a:r>
              <a:rPr lang="en-US" sz="1000" dirty="0" smtClean="0"/>
              <a:t>White and Black are non-Hispanic. Hispanic includes all races.</a:t>
            </a:r>
            <a:endParaRPr lang="en-US" sz="1000" b="1" dirty="0"/>
          </a:p>
        </p:txBody>
      </p:sp>
    </p:spTree>
    <p:extLst>
      <p:ext uri="{BB962C8B-B14F-4D97-AF65-F5344CB8AC3E}">
        <p14:creationId xmlns:p14="http://schemas.microsoft.com/office/powerpoint/2010/main" val="637506474"/>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Effectiveness Measures</a:t>
            </a:r>
            <a:endParaRPr lang="en-US" dirty="0"/>
          </a:p>
        </p:txBody>
      </p:sp>
      <p:sp>
        <p:nvSpPr>
          <p:cNvPr id="3" name="Content Placeholder 2"/>
          <p:cNvSpPr>
            <a:spLocks noGrp="1"/>
          </p:cNvSpPr>
          <p:nvPr>
            <p:ph idx="1"/>
          </p:nvPr>
        </p:nvSpPr>
        <p:spPr/>
        <p:txBody>
          <a:bodyPr/>
          <a:lstStyle/>
          <a:p>
            <a:r>
              <a:rPr lang="en-US" dirty="0" smtClean="0"/>
              <a:t>Early and adequate prenatal </a:t>
            </a:r>
            <a:r>
              <a:rPr lang="en-US" dirty="0"/>
              <a:t>care</a:t>
            </a:r>
          </a:p>
          <a:p>
            <a:r>
              <a:rPr lang="en-US" dirty="0"/>
              <a:t>Receipt of recommended immunizations by young children </a:t>
            </a:r>
          </a:p>
          <a:p>
            <a:r>
              <a:rPr lang="en-US" dirty="0"/>
              <a:t>Children’s vision screening </a:t>
            </a:r>
          </a:p>
          <a:p>
            <a:r>
              <a:rPr lang="en-US" dirty="0"/>
              <a:t>Well-child visits in the last year</a:t>
            </a:r>
          </a:p>
          <a:p>
            <a:r>
              <a:rPr lang="en-US" dirty="0"/>
              <a:t>Receipt of meningococcal vaccine by adolescents</a:t>
            </a:r>
          </a:p>
          <a:p>
            <a:r>
              <a:rPr lang="en-US" dirty="0"/>
              <a:t>Receipt of human papillomavirus (HPV) vaccination by adolescents</a:t>
            </a:r>
          </a:p>
          <a:p>
            <a:endParaRPr lang="en-US" dirty="0"/>
          </a:p>
        </p:txBody>
      </p:sp>
    </p:spTree>
    <p:extLst>
      <p:ext uri="{BB962C8B-B14F-4D97-AF65-F5344CB8AC3E}">
        <p14:creationId xmlns:p14="http://schemas.microsoft.com/office/powerpoint/2010/main" val="1547043253"/>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Prevention: Early and Adequate Prenatal Care</a:t>
            </a:r>
            <a:endParaRPr lang="en-US" dirty="0"/>
          </a:p>
        </p:txBody>
      </p:sp>
      <p:sp>
        <p:nvSpPr>
          <p:cNvPr id="3" name="Content Placeholder 2"/>
          <p:cNvSpPr>
            <a:spLocks noGrp="1"/>
          </p:cNvSpPr>
          <p:nvPr>
            <p:ph idx="1"/>
          </p:nvPr>
        </p:nvSpPr>
        <p:spPr/>
        <p:txBody>
          <a:bodyPr/>
          <a:lstStyle/>
          <a:p>
            <a:r>
              <a:rPr lang="en-US" dirty="0" smtClean="0"/>
              <a:t>A Healthy People 2020 objective is for 77.6% of pregnant women to receive early and adequate </a:t>
            </a:r>
            <a:r>
              <a:rPr lang="en-US" smtClean="0"/>
              <a:t>prenatal care:</a:t>
            </a:r>
            <a:endParaRPr lang="en-US" dirty="0" smtClean="0"/>
          </a:p>
          <a:p>
            <a:pPr lvl="1"/>
            <a:r>
              <a:rPr lang="en-US" dirty="0" smtClean="0"/>
              <a:t>Based on Adequacy of Prenatal Care Utilization Index </a:t>
            </a:r>
          </a:p>
          <a:p>
            <a:pPr lvl="1"/>
            <a:r>
              <a:rPr lang="en-US" dirty="0" smtClean="0"/>
              <a:t>For a given pregnancy, target number of prenatal visits considered adequate determined by prenatal care start date and infant’s gestational age at birth </a:t>
            </a:r>
          </a:p>
        </p:txBody>
      </p:sp>
    </p:spTree>
    <p:extLst>
      <p:ext uri="{BB962C8B-B14F-4D97-AF65-F5344CB8AC3E}">
        <p14:creationId xmlns:p14="http://schemas.microsoft.com/office/powerpoint/2010/main" val="780842699"/>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000" dirty="0" smtClean="0"/>
              <a:t>Infants born in 2012 whose mothers had obtained early and adequate prenatal care, by State quartiles</a:t>
            </a:r>
            <a:endParaRPr lang="en-US" sz="2000" dirty="0"/>
          </a:p>
        </p:txBody>
      </p:sp>
      <p:sp>
        <p:nvSpPr>
          <p:cNvPr id="3" name="Rectangle 2"/>
          <p:cNvSpPr/>
          <p:nvPr/>
        </p:nvSpPr>
        <p:spPr>
          <a:xfrm>
            <a:off x="457200" y="6060772"/>
            <a:ext cx="8229600" cy="246221"/>
          </a:xfrm>
          <a:prstGeom prst="rect">
            <a:avLst/>
          </a:prstGeom>
        </p:spPr>
        <p:txBody>
          <a:bodyPr wrap="square">
            <a:spAutoFit/>
          </a:bodyPr>
          <a:lstStyle/>
          <a:p>
            <a:r>
              <a:rPr lang="en-US" sz="1000" b="1" dirty="0"/>
              <a:t>Source: </a:t>
            </a:r>
            <a:r>
              <a:rPr lang="en-US" sz="1000" dirty="0"/>
              <a:t>Centers for Disease Control and Prevention, National Center for Health Statistics, </a:t>
            </a:r>
            <a:r>
              <a:rPr lang="en-US" sz="1000" dirty="0" smtClean="0"/>
              <a:t>National </a:t>
            </a:r>
            <a:r>
              <a:rPr lang="en-US" sz="1000" dirty="0"/>
              <a:t>Vital Statistics System, 2012.</a:t>
            </a:r>
          </a:p>
        </p:txBody>
      </p:sp>
      <p:pic>
        <p:nvPicPr>
          <p:cNvPr id="1026" name="Picture 2" descr="\\cdc.gov\private\L722\fpa8\CHIPRA paper\Chartbook2015\pictures\T020601011_3S_PRENATAL_CARE_for_map.gif"/>
          <p:cNvPicPr>
            <a:picLocks noChangeAspect="1" noChangeArrowheads="1"/>
          </p:cNvPicPr>
          <p:nvPr/>
        </p:nvPicPr>
        <p:blipFill rotWithShape="1">
          <a:blip r:embed="rId3">
            <a:extLst>
              <a:ext uri="{28A0092B-C50C-407E-A947-70E740481C1C}">
                <a14:useLocalDpi xmlns:a14="http://schemas.microsoft.com/office/drawing/2010/main" val="0"/>
              </a:ext>
            </a:extLst>
          </a:blip>
          <a:srcRect t="4561" b="11313"/>
          <a:stretch/>
        </p:blipFill>
        <p:spPr bwMode="auto">
          <a:xfrm>
            <a:off x="1371600" y="1371601"/>
            <a:ext cx="6400800" cy="4038600"/>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371600" y="5410193"/>
            <a:ext cx="6400800" cy="56326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259232548"/>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000" dirty="0" smtClean="0"/>
              <a:t>Absolute differences in receipt of early and adequate prenatal care between White and Black infants born in 2012, by State quartiles</a:t>
            </a:r>
            <a:endParaRPr lang="en-US" sz="2000" dirty="0"/>
          </a:p>
        </p:txBody>
      </p:sp>
      <p:pic>
        <p:nvPicPr>
          <p:cNvPr id="2050" name="Picture 2" descr="\\cdc.gov\private\L722\fpa8\CHIPRA paper\Chartbook2015\pictures\T020601011_6SD_PRENATAL_CARE_2012 for map.gif"/>
          <p:cNvPicPr>
            <a:picLocks noGrp="1" noChangeAspect="1" noChangeArrowheads="1"/>
          </p:cNvPicPr>
          <p:nvPr>
            <p:ph idx="4294967295"/>
          </p:nvPr>
        </p:nvPicPr>
        <p:blipFill rotWithShape="1">
          <a:blip r:embed="rId3">
            <a:extLst>
              <a:ext uri="{28A0092B-C50C-407E-A947-70E740481C1C}">
                <a14:useLocalDpi xmlns:a14="http://schemas.microsoft.com/office/drawing/2010/main" val="0"/>
              </a:ext>
            </a:extLst>
          </a:blip>
          <a:srcRect t="8201" b="8806"/>
          <a:stretch/>
        </p:blipFill>
        <p:spPr bwMode="auto">
          <a:xfrm>
            <a:off x="1371600" y="1371600"/>
            <a:ext cx="6400800" cy="3984171"/>
          </a:xfrm>
          <a:prstGeom prst="rect">
            <a:avLst/>
          </a:prstGeom>
          <a:noFill/>
          <a:extLst>
            <a:ext uri="{909E8E84-426E-40DD-AFC4-6F175D3DCCD1}">
              <a14:hiddenFill xmlns:a14="http://schemas.microsoft.com/office/drawing/2010/main">
                <a:solidFill>
                  <a:srgbClr val="FFFFFF"/>
                </a:solidFill>
              </a14:hiddenFill>
            </a:ext>
          </a:extLst>
        </p:spPr>
      </p:pic>
      <p:sp>
        <p:nvSpPr>
          <p:cNvPr id="3" name="Rectangle 2"/>
          <p:cNvSpPr/>
          <p:nvPr/>
        </p:nvSpPr>
        <p:spPr>
          <a:xfrm>
            <a:off x="457200" y="6026089"/>
            <a:ext cx="8229600" cy="400110"/>
          </a:xfrm>
          <a:prstGeom prst="rect">
            <a:avLst/>
          </a:prstGeom>
        </p:spPr>
        <p:txBody>
          <a:bodyPr wrap="square">
            <a:spAutoFit/>
          </a:bodyPr>
          <a:lstStyle/>
          <a:p>
            <a:r>
              <a:rPr lang="en-US" sz="1000" b="1" dirty="0"/>
              <a:t>Source: </a:t>
            </a:r>
            <a:r>
              <a:rPr lang="en-US" sz="1000" dirty="0"/>
              <a:t>Centers for Disease Control and Prevention, National Center for Health Statistics, Division of Vital Statistics, National Vital Statistics System, 2012</a:t>
            </a:r>
            <a:r>
              <a:rPr lang="en-US" sz="1000" dirty="0" smtClean="0"/>
              <a:t>.</a:t>
            </a:r>
            <a:endParaRPr lang="en-US" sz="1000" dirty="0"/>
          </a:p>
        </p:txBody>
      </p:sp>
      <p:pic>
        <p:nvPicPr>
          <p:cNvPr id="4"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371600" y="5389726"/>
            <a:ext cx="6400800" cy="52017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089014511"/>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800" dirty="0" smtClean="0"/>
              <a:t>Prevention: Receipt of Recommended Vaccinations by Young Children</a:t>
            </a:r>
            <a:endParaRPr lang="en-US" sz="2800" dirty="0"/>
          </a:p>
        </p:txBody>
      </p:sp>
      <p:sp>
        <p:nvSpPr>
          <p:cNvPr id="3" name="Content Placeholder 2"/>
          <p:cNvSpPr>
            <a:spLocks noGrp="1"/>
          </p:cNvSpPr>
          <p:nvPr>
            <p:ph idx="1"/>
          </p:nvPr>
        </p:nvSpPr>
        <p:spPr/>
        <p:txBody>
          <a:bodyPr>
            <a:normAutofit/>
          </a:bodyPr>
          <a:lstStyle/>
          <a:p>
            <a:r>
              <a:rPr lang="en-US" dirty="0" smtClean="0"/>
              <a:t>Immunizations reduce mortality and morbidity by:</a:t>
            </a:r>
          </a:p>
          <a:p>
            <a:pPr lvl="1"/>
            <a:r>
              <a:rPr lang="en-US" dirty="0" smtClean="0"/>
              <a:t>Protecting recipients from illness and </a:t>
            </a:r>
          </a:p>
          <a:p>
            <a:pPr lvl="1"/>
            <a:r>
              <a:rPr lang="en-US" dirty="0" smtClean="0"/>
              <a:t>Protecting others in the community who are not vaccinated. </a:t>
            </a:r>
          </a:p>
          <a:p>
            <a:r>
              <a:rPr lang="en-US" dirty="0" smtClean="0"/>
              <a:t>Beginning in 2007, seven vaccines were recommended to be completed by ages 19-35 months. </a:t>
            </a:r>
          </a:p>
          <a:p>
            <a:r>
              <a:rPr lang="en-US" dirty="0" smtClean="0"/>
              <a:t>The Healthy People 2020 target is 80% coverage in the population ages 19-35 months. </a:t>
            </a:r>
            <a:endParaRPr lang="en-US" dirty="0"/>
          </a:p>
        </p:txBody>
      </p:sp>
    </p:spTree>
    <p:extLst>
      <p:ext uri="{BB962C8B-B14F-4D97-AF65-F5344CB8AC3E}">
        <p14:creationId xmlns:p14="http://schemas.microsoft.com/office/powerpoint/2010/main" val="72396650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National Healthcare Quality and Disparities Report</a:t>
            </a:r>
            <a:endParaRPr lang="en-US" dirty="0"/>
          </a:p>
        </p:txBody>
      </p:sp>
      <p:sp>
        <p:nvSpPr>
          <p:cNvPr id="3" name="Content Placeholder 2"/>
          <p:cNvSpPr>
            <a:spLocks noGrp="1"/>
          </p:cNvSpPr>
          <p:nvPr>
            <p:ph idx="1"/>
          </p:nvPr>
        </p:nvSpPr>
        <p:spPr/>
        <p:txBody>
          <a:bodyPr>
            <a:normAutofit fontScale="85000" lnSpcReduction="10000"/>
          </a:bodyPr>
          <a:lstStyle/>
          <a:p>
            <a:r>
              <a:rPr lang="en-US" dirty="0" smtClean="0"/>
              <a:t>Annual report </a:t>
            </a:r>
            <a:r>
              <a:rPr lang="en-US" dirty="0"/>
              <a:t>to Congress mandated in the Healthcare Research and Quality Act of 1999 (P.L. 106-129</a:t>
            </a:r>
            <a:r>
              <a:rPr lang="en-US" dirty="0" smtClean="0"/>
              <a:t>)</a:t>
            </a:r>
          </a:p>
          <a:p>
            <a:r>
              <a:rPr lang="en-US" dirty="0" smtClean="0"/>
              <a:t>Provides </a:t>
            </a:r>
            <a:r>
              <a:rPr lang="en-US" dirty="0"/>
              <a:t>a comprehensive overview </a:t>
            </a:r>
            <a:r>
              <a:rPr lang="en-US" dirty="0" smtClean="0"/>
              <a:t>of: </a:t>
            </a:r>
          </a:p>
          <a:p>
            <a:pPr lvl="1"/>
            <a:r>
              <a:rPr lang="en-US" dirty="0"/>
              <a:t>Q</a:t>
            </a:r>
            <a:r>
              <a:rPr lang="en-US" dirty="0" smtClean="0"/>
              <a:t>uality </a:t>
            </a:r>
            <a:r>
              <a:rPr lang="en-US" dirty="0"/>
              <a:t>of health care received by the general U.S. </a:t>
            </a:r>
            <a:r>
              <a:rPr lang="en-US" dirty="0" smtClean="0"/>
              <a:t>population</a:t>
            </a:r>
          </a:p>
          <a:p>
            <a:pPr lvl="1"/>
            <a:r>
              <a:rPr lang="en-US" dirty="0"/>
              <a:t>D</a:t>
            </a:r>
            <a:r>
              <a:rPr lang="en-US" dirty="0" smtClean="0"/>
              <a:t>isparities </a:t>
            </a:r>
            <a:r>
              <a:rPr lang="en-US" dirty="0"/>
              <a:t>in care experienced by different racial, ethnic, and socioeconomic </a:t>
            </a:r>
            <a:r>
              <a:rPr lang="en-US" dirty="0" smtClean="0"/>
              <a:t>groups</a:t>
            </a:r>
          </a:p>
          <a:p>
            <a:r>
              <a:rPr lang="en-US" dirty="0" smtClean="0"/>
              <a:t>Assesses </a:t>
            </a:r>
            <a:r>
              <a:rPr lang="en-US" dirty="0"/>
              <a:t>the performance of our health system and </a:t>
            </a:r>
            <a:r>
              <a:rPr lang="en-US" dirty="0" smtClean="0"/>
              <a:t>identifies </a:t>
            </a:r>
            <a:r>
              <a:rPr lang="en-US" dirty="0"/>
              <a:t>areas of strengths and weaknesses </a:t>
            </a:r>
            <a:r>
              <a:rPr lang="en-US" dirty="0" smtClean="0"/>
              <a:t>along </a:t>
            </a:r>
            <a:r>
              <a:rPr lang="en-US" dirty="0"/>
              <a:t>three main axes: </a:t>
            </a:r>
            <a:endParaRPr lang="en-US" dirty="0" smtClean="0"/>
          </a:p>
          <a:p>
            <a:pPr lvl="1"/>
            <a:r>
              <a:rPr lang="en-US" dirty="0" smtClean="0"/>
              <a:t>Access </a:t>
            </a:r>
            <a:r>
              <a:rPr lang="en-US" dirty="0"/>
              <a:t>to health </a:t>
            </a:r>
            <a:r>
              <a:rPr lang="en-US" dirty="0" smtClean="0"/>
              <a:t>care</a:t>
            </a:r>
          </a:p>
          <a:p>
            <a:pPr lvl="1"/>
            <a:r>
              <a:rPr lang="en-US" dirty="0"/>
              <a:t>Q</a:t>
            </a:r>
            <a:r>
              <a:rPr lang="en-US" dirty="0" smtClean="0"/>
              <a:t>uality </a:t>
            </a:r>
            <a:r>
              <a:rPr lang="en-US" dirty="0"/>
              <a:t>of health </a:t>
            </a:r>
            <a:r>
              <a:rPr lang="en-US" dirty="0" smtClean="0"/>
              <a:t>care</a:t>
            </a:r>
          </a:p>
          <a:p>
            <a:pPr lvl="1"/>
            <a:r>
              <a:rPr lang="en-US" dirty="0"/>
              <a:t>P</a:t>
            </a:r>
            <a:r>
              <a:rPr lang="en-US" dirty="0" smtClean="0"/>
              <a:t>riorities </a:t>
            </a:r>
            <a:r>
              <a:rPr lang="en-US" dirty="0"/>
              <a:t>of the National Quality </a:t>
            </a:r>
            <a:r>
              <a:rPr lang="en-US" dirty="0" smtClean="0"/>
              <a:t>Strategy</a:t>
            </a:r>
          </a:p>
          <a:p>
            <a:endParaRPr lang="en-US" dirty="0"/>
          </a:p>
        </p:txBody>
      </p:sp>
    </p:spTree>
    <p:extLst>
      <p:ext uri="{BB962C8B-B14F-4D97-AF65-F5344CB8AC3E}">
        <p14:creationId xmlns:p14="http://schemas.microsoft.com/office/powerpoint/2010/main" val="1615969739"/>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00200" y="274638"/>
            <a:ext cx="7543800" cy="868362"/>
          </a:xfrm>
        </p:spPr>
        <p:txBody>
          <a:bodyPr>
            <a:noAutofit/>
          </a:bodyPr>
          <a:lstStyle/>
          <a:p>
            <a:r>
              <a:rPr lang="en-US" sz="2800" dirty="0"/>
              <a:t>Prevention:  Receipt of Recommended Vaccinations by Young Children</a:t>
            </a:r>
          </a:p>
        </p:txBody>
      </p:sp>
      <p:sp>
        <p:nvSpPr>
          <p:cNvPr id="5" name="TextBox 4"/>
          <p:cNvSpPr txBox="1"/>
          <p:nvPr/>
        </p:nvSpPr>
        <p:spPr>
          <a:xfrm>
            <a:off x="1676400" y="1593285"/>
            <a:ext cx="5867400" cy="923330"/>
          </a:xfrm>
          <a:prstGeom prst="rect">
            <a:avLst/>
          </a:prstGeom>
          <a:noFill/>
        </p:spPr>
        <p:txBody>
          <a:bodyPr wrap="square" rtlCol="0">
            <a:spAutoFit/>
          </a:bodyPr>
          <a:lstStyle/>
          <a:p>
            <a:pPr algn="ctr"/>
            <a:r>
              <a:rPr lang="en-US" dirty="0"/>
              <a:t>The U.S. Surgeon General, Dr. </a:t>
            </a:r>
            <a:r>
              <a:rPr lang="en-US" dirty="0" err="1"/>
              <a:t>Vivek</a:t>
            </a:r>
            <a:r>
              <a:rPr lang="en-US" dirty="0"/>
              <a:t> H. Murthy, and Elmo want </a:t>
            </a:r>
            <a:r>
              <a:rPr lang="en-US" dirty="0" smtClean="0"/>
              <a:t>everyone </a:t>
            </a:r>
            <a:r>
              <a:rPr lang="en-US" dirty="0"/>
              <a:t>to stay healthy and get vaccinated</a:t>
            </a:r>
            <a:r>
              <a:rPr lang="en-US" dirty="0" smtClean="0"/>
              <a:t>!</a:t>
            </a:r>
          </a:p>
          <a:p>
            <a:pPr algn="ctr"/>
            <a:r>
              <a:rPr lang="en-US" dirty="0">
                <a:hlinkClick r:id="rId3"/>
              </a:rPr>
              <a:t>https://</a:t>
            </a:r>
            <a:r>
              <a:rPr lang="en-US" dirty="0" smtClean="0">
                <a:hlinkClick r:id="rId3"/>
              </a:rPr>
              <a:t>youtu.be/viS1ps0r4K0</a:t>
            </a:r>
            <a:r>
              <a:rPr lang="en-US" dirty="0" smtClean="0"/>
              <a:t> </a:t>
            </a:r>
            <a:endParaRPr lang="en-US" dirty="0"/>
          </a:p>
        </p:txBody>
      </p:sp>
      <p:pic>
        <p:nvPicPr>
          <p:cNvPr id="6" name="viS1ps0r4K0?rel=0"/>
          <p:cNvPicPr>
            <a:picLocks noGrp="1" noRot="1" noChangeAspect="1"/>
          </p:cNvPicPr>
          <p:nvPr>
            <p:ph idx="1"/>
            <a:videoFile r:link="rId1"/>
          </p:nvPr>
        </p:nvPicPr>
        <p:blipFill>
          <a:blip r:embed="rId4"/>
          <a:stretch>
            <a:fillRect/>
          </a:stretch>
        </p:blipFill>
        <p:spPr>
          <a:xfrm>
            <a:off x="1277620" y="2819400"/>
            <a:ext cx="6664960" cy="3749040"/>
          </a:xfrm>
          <a:prstGeom prst="rect">
            <a:avLst/>
          </a:prstGeom>
        </p:spPr>
      </p:pic>
    </p:spTree>
    <p:extLst>
      <p:ext uri="{BB962C8B-B14F-4D97-AF65-F5344CB8AC3E}">
        <p14:creationId xmlns:p14="http://schemas.microsoft.com/office/powerpoint/2010/main" val="370426514"/>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000" dirty="0" smtClean="0"/>
              <a:t>Children ages 19-35 months who received the 4:3:1:3:3:1:4 vaccine series, by household income and race/ethnicity, 2009-2012</a:t>
            </a:r>
            <a:endParaRPr lang="en-US" sz="2000" dirty="0"/>
          </a:p>
        </p:txBody>
      </p:sp>
      <p:graphicFrame>
        <p:nvGraphicFramePr>
          <p:cNvPr id="4" name="Chart 3"/>
          <p:cNvGraphicFramePr/>
          <p:nvPr>
            <p:extLst>
              <p:ext uri="{D42A27DB-BD31-4B8C-83A1-F6EECF244321}">
                <p14:modId xmlns:p14="http://schemas.microsoft.com/office/powerpoint/2010/main" val="1812619262"/>
              </p:ext>
            </p:extLst>
          </p:nvPr>
        </p:nvGraphicFramePr>
        <p:xfrm>
          <a:off x="457200" y="1371600"/>
          <a:ext cx="4114800" cy="365760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5" name="Chart 4"/>
          <p:cNvGraphicFramePr/>
          <p:nvPr>
            <p:extLst>
              <p:ext uri="{D42A27DB-BD31-4B8C-83A1-F6EECF244321}">
                <p14:modId xmlns:p14="http://schemas.microsoft.com/office/powerpoint/2010/main" val="2524014364"/>
              </p:ext>
            </p:extLst>
          </p:nvPr>
        </p:nvGraphicFramePr>
        <p:xfrm>
          <a:off x="4572000" y="1371600"/>
          <a:ext cx="4114800" cy="3657600"/>
        </p:xfrm>
        <a:graphic>
          <a:graphicData uri="http://schemas.openxmlformats.org/drawingml/2006/chart">
            <c:chart xmlns:c="http://schemas.openxmlformats.org/drawingml/2006/chart" xmlns:r="http://schemas.openxmlformats.org/officeDocument/2006/relationships" r:id="rId4"/>
          </a:graphicData>
        </a:graphic>
      </p:graphicFrame>
      <p:sp>
        <p:nvSpPr>
          <p:cNvPr id="6" name="TextBox 5"/>
          <p:cNvSpPr txBox="1"/>
          <p:nvPr/>
        </p:nvSpPr>
        <p:spPr>
          <a:xfrm>
            <a:off x="457200" y="5181600"/>
            <a:ext cx="8229600" cy="1169551"/>
          </a:xfrm>
          <a:prstGeom prst="rect">
            <a:avLst/>
          </a:prstGeom>
          <a:noFill/>
        </p:spPr>
        <p:txBody>
          <a:bodyPr wrap="square" rtlCol="0">
            <a:spAutoFit/>
          </a:bodyPr>
          <a:lstStyle/>
          <a:p>
            <a:r>
              <a:rPr lang="en-US" sz="1000" b="1" dirty="0">
                <a:ea typeface="Times New Roman"/>
                <a:cs typeface="Times New Roman"/>
              </a:rPr>
              <a:t>Source: </a:t>
            </a:r>
            <a:r>
              <a:rPr lang="en-US" sz="1000" dirty="0">
                <a:ea typeface="Times New Roman"/>
                <a:cs typeface="Times New Roman"/>
              </a:rPr>
              <a:t>Centers for Disease Control and Prevention, National Center for Health Statistics and National Center for Immunization and Respiratory Diseases, National Immunization Survey, 2009-2012.</a:t>
            </a:r>
          </a:p>
          <a:p>
            <a:r>
              <a:rPr lang="en-US" sz="1000" b="1" dirty="0" smtClean="0">
                <a:ea typeface="Times New Roman"/>
                <a:cs typeface="Times New Roman"/>
              </a:rPr>
              <a:t>Note: </a:t>
            </a:r>
            <a:r>
              <a:rPr lang="en-US" sz="1000" dirty="0" smtClean="0">
                <a:ea typeface="Times New Roman"/>
                <a:cs typeface="Times New Roman"/>
              </a:rPr>
              <a:t>White and Black are non-Hispanic. Hispanic includes all races. The 4:3:1:3:3:1:4 vaccine series </a:t>
            </a:r>
            <a:r>
              <a:rPr lang="en-US" sz="1000" dirty="0" smtClean="0"/>
              <a:t>refers </a:t>
            </a:r>
            <a:r>
              <a:rPr lang="en-US" sz="1000" dirty="0"/>
              <a:t>to 4 or more doses of diphtheria and tetanus toxoids and pertussis vaccine, or diphtheria and tetanus </a:t>
            </a:r>
            <a:r>
              <a:rPr lang="en-US" sz="1000" dirty="0" smtClean="0"/>
              <a:t>toxoids;</a:t>
            </a:r>
            <a:r>
              <a:rPr lang="en-US" sz="1000" dirty="0" smtClean="0">
                <a:ea typeface="Times New Roman"/>
                <a:cs typeface="Times New Roman"/>
              </a:rPr>
              <a:t> 3 or more doses of poliovirus vaccine; 1 or more doses of measles antigen-containing vaccine, including measles-mumps-rubella; 3 or more doses of </a:t>
            </a:r>
            <a:r>
              <a:rPr lang="en-US" sz="1000" i="1" dirty="0" smtClean="0">
                <a:ea typeface="Times New Roman"/>
                <a:cs typeface="Times New Roman"/>
              </a:rPr>
              <a:t>Haemophilus influenza </a:t>
            </a:r>
            <a:r>
              <a:rPr lang="en-US" sz="1000" dirty="0" smtClean="0">
                <a:ea typeface="Times New Roman"/>
                <a:cs typeface="Times New Roman"/>
              </a:rPr>
              <a:t>(</a:t>
            </a:r>
            <a:r>
              <a:rPr lang="en-US" sz="1000" dirty="0" err="1" smtClean="0">
                <a:ea typeface="Times New Roman"/>
                <a:cs typeface="Times New Roman"/>
              </a:rPr>
              <a:t>Hib</a:t>
            </a:r>
            <a:r>
              <a:rPr lang="en-US" sz="1000" dirty="0" smtClean="0">
                <a:ea typeface="Times New Roman"/>
                <a:cs typeface="Times New Roman"/>
              </a:rPr>
              <a:t>)</a:t>
            </a:r>
            <a:r>
              <a:rPr lang="en-US" sz="1000" i="1" dirty="0" smtClean="0">
                <a:ea typeface="Times New Roman"/>
                <a:cs typeface="Times New Roman"/>
              </a:rPr>
              <a:t> </a:t>
            </a:r>
            <a:r>
              <a:rPr lang="en-US" sz="1000" dirty="0" smtClean="0">
                <a:ea typeface="Times New Roman"/>
                <a:cs typeface="Times New Roman"/>
              </a:rPr>
              <a:t>type b vaccine; 3 or more doses of hepatitis B vaccine; 1 or more doses of varicella vaccine; and 4 or more doses of pneumococcal conjugate vaccine. Full </a:t>
            </a:r>
            <a:r>
              <a:rPr lang="en-US" sz="1000" dirty="0">
                <a:ea typeface="Times New Roman"/>
                <a:cs typeface="Times New Roman"/>
              </a:rPr>
              <a:t>series </a:t>
            </a:r>
            <a:r>
              <a:rPr lang="en-US" sz="1000" dirty="0" smtClean="0">
                <a:ea typeface="Times New Roman"/>
                <a:cs typeface="Times New Roman"/>
              </a:rPr>
              <a:t>of </a:t>
            </a:r>
            <a:r>
              <a:rPr lang="en-US" sz="1000" dirty="0" err="1" smtClean="0">
                <a:ea typeface="Times New Roman"/>
                <a:cs typeface="Times New Roman"/>
              </a:rPr>
              <a:t>Hib</a:t>
            </a:r>
            <a:r>
              <a:rPr lang="en-US" sz="1000" dirty="0" smtClean="0">
                <a:ea typeface="Times New Roman"/>
                <a:cs typeface="Times New Roman"/>
              </a:rPr>
              <a:t> vaccine </a:t>
            </a:r>
            <a:r>
              <a:rPr lang="en-US" sz="1000" dirty="0">
                <a:ea typeface="Times New Roman"/>
                <a:cs typeface="Times New Roman"/>
              </a:rPr>
              <a:t>is ≥3 or ≥4 doses, depending on brand </a:t>
            </a:r>
            <a:r>
              <a:rPr lang="en-US" sz="1000" dirty="0" smtClean="0">
                <a:ea typeface="Times New Roman"/>
                <a:cs typeface="Times New Roman"/>
              </a:rPr>
              <a:t>type.</a:t>
            </a:r>
          </a:p>
        </p:txBody>
      </p:sp>
      <p:sp>
        <p:nvSpPr>
          <p:cNvPr id="9" name="TextBox 8"/>
          <p:cNvSpPr txBox="1"/>
          <p:nvPr/>
        </p:nvSpPr>
        <p:spPr>
          <a:xfrm>
            <a:off x="1294410" y="2301360"/>
            <a:ext cx="2194560" cy="246221"/>
          </a:xfrm>
          <a:prstGeom prst="rect">
            <a:avLst/>
          </a:prstGeom>
          <a:noFill/>
          <a:ln>
            <a:solidFill>
              <a:schemeClr val="tx1"/>
            </a:solidFill>
          </a:ln>
        </p:spPr>
        <p:txBody>
          <a:bodyPr wrap="square" rtlCol="0">
            <a:spAutoFit/>
          </a:bodyPr>
          <a:lstStyle/>
          <a:p>
            <a:r>
              <a:rPr lang="en-US" sz="1000" dirty="0" smtClean="0"/>
              <a:t>2012 Achievable Benchmark: 72%</a:t>
            </a:r>
            <a:endParaRPr lang="en-US" sz="1000" dirty="0"/>
          </a:p>
        </p:txBody>
      </p:sp>
    </p:spTree>
    <p:extLst>
      <p:ext uri="{BB962C8B-B14F-4D97-AF65-F5344CB8AC3E}">
        <p14:creationId xmlns:p14="http://schemas.microsoft.com/office/powerpoint/2010/main" val="2691919747"/>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mtClean="0"/>
              <a:t>Prevention: Children’s Vision Screening</a:t>
            </a:r>
            <a:endParaRPr lang="en-US" dirty="0"/>
          </a:p>
        </p:txBody>
      </p:sp>
      <p:sp>
        <p:nvSpPr>
          <p:cNvPr id="3" name="Content Placeholder 2"/>
          <p:cNvSpPr>
            <a:spLocks noGrp="1"/>
          </p:cNvSpPr>
          <p:nvPr>
            <p:ph idx="1"/>
          </p:nvPr>
        </p:nvSpPr>
        <p:spPr/>
        <p:txBody>
          <a:bodyPr/>
          <a:lstStyle/>
          <a:p>
            <a:r>
              <a:rPr lang="en-US" dirty="0" smtClean="0"/>
              <a:t>Vision checks for children may detect problems of which children and their parents were previously unaware.</a:t>
            </a:r>
            <a:r>
              <a:rPr lang="en-US" baseline="30000" dirty="0" smtClean="0"/>
              <a:t>6</a:t>
            </a:r>
            <a:endParaRPr lang="en-US" dirty="0" smtClean="0"/>
          </a:p>
          <a:p>
            <a:r>
              <a:rPr lang="en-US" dirty="0" smtClean="0"/>
              <a:t>Early detection also improves the chances that corrective treatments will be effective.</a:t>
            </a:r>
            <a:r>
              <a:rPr lang="en-US" baseline="30000" dirty="0" smtClean="0"/>
              <a:t>6</a:t>
            </a:r>
            <a:endParaRPr lang="en-US" dirty="0"/>
          </a:p>
        </p:txBody>
      </p:sp>
    </p:spTree>
    <p:extLst>
      <p:ext uri="{BB962C8B-B14F-4D97-AF65-F5344CB8AC3E}">
        <p14:creationId xmlns:p14="http://schemas.microsoft.com/office/powerpoint/2010/main" val="1293300919"/>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00200" y="274638"/>
            <a:ext cx="7086600" cy="868362"/>
          </a:xfrm>
        </p:spPr>
        <p:txBody>
          <a:bodyPr>
            <a:noAutofit/>
          </a:bodyPr>
          <a:lstStyle/>
          <a:p>
            <a:r>
              <a:rPr lang="en-US" sz="2000" dirty="0"/>
              <a:t>Children ages </a:t>
            </a:r>
            <a:r>
              <a:rPr lang="en-US" sz="2000" dirty="0" smtClean="0"/>
              <a:t>3-5 years who </a:t>
            </a:r>
            <a:r>
              <a:rPr lang="en-US" sz="2000" dirty="0"/>
              <a:t>ever had their vision checked by a health provider, by </a:t>
            </a:r>
            <a:r>
              <a:rPr lang="en-US" sz="2000" dirty="0" smtClean="0"/>
              <a:t>race/ethnicity, </a:t>
            </a:r>
            <a:r>
              <a:rPr lang="en-US" sz="2000" dirty="0"/>
              <a:t>United States, </a:t>
            </a:r>
            <a:r>
              <a:rPr lang="en-US" sz="2000" dirty="0" smtClean="0"/>
              <a:t>2002-2012</a:t>
            </a:r>
            <a:endParaRPr lang="en-US" sz="2000" dirty="0"/>
          </a:p>
        </p:txBody>
      </p:sp>
      <p:sp>
        <p:nvSpPr>
          <p:cNvPr id="23" name="Rectangle 22"/>
          <p:cNvSpPr/>
          <p:nvPr/>
        </p:nvSpPr>
        <p:spPr>
          <a:xfrm>
            <a:off x="457200" y="5760720"/>
            <a:ext cx="8229600" cy="400110"/>
          </a:xfrm>
          <a:prstGeom prst="rect">
            <a:avLst/>
          </a:prstGeom>
        </p:spPr>
        <p:txBody>
          <a:bodyPr wrap="square">
            <a:spAutoFit/>
          </a:bodyPr>
          <a:lstStyle/>
          <a:p>
            <a:r>
              <a:rPr lang="en-US" sz="1000" b="1" dirty="0"/>
              <a:t>Source: </a:t>
            </a:r>
            <a:r>
              <a:rPr lang="en-US" sz="1000" dirty="0"/>
              <a:t>Agency for Healthcare Research and Quality, </a:t>
            </a:r>
            <a:r>
              <a:rPr lang="en-US" sz="1000" dirty="0" smtClean="0"/>
              <a:t>Medical </a:t>
            </a:r>
            <a:r>
              <a:rPr lang="en-US" sz="1000" dirty="0"/>
              <a:t>Expenditure Panel </a:t>
            </a:r>
            <a:r>
              <a:rPr lang="en-US" sz="1000" dirty="0" smtClean="0"/>
              <a:t>Survey, 2002-2012.</a:t>
            </a:r>
          </a:p>
          <a:p>
            <a:r>
              <a:rPr lang="en-US" sz="1000" b="1" dirty="0" smtClean="0"/>
              <a:t>Note: </a:t>
            </a:r>
            <a:r>
              <a:rPr lang="en-US" sz="1000" dirty="0" smtClean="0"/>
              <a:t>White and Black are non-Hispanic. Hispanic includes all races.</a:t>
            </a:r>
            <a:endParaRPr lang="en-US" sz="1000" dirty="0"/>
          </a:p>
        </p:txBody>
      </p:sp>
      <p:graphicFrame>
        <p:nvGraphicFramePr>
          <p:cNvPr id="9" name="Content Placeholder 8"/>
          <p:cNvGraphicFramePr>
            <a:graphicFrameLocks noGrp="1"/>
          </p:cNvGraphicFramePr>
          <p:nvPr>
            <p:ph sz="half" idx="1"/>
            <p:extLst>
              <p:ext uri="{D42A27DB-BD31-4B8C-83A1-F6EECF244321}">
                <p14:modId xmlns:p14="http://schemas.microsoft.com/office/powerpoint/2010/main" val="3617794424"/>
              </p:ext>
            </p:extLst>
          </p:nvPr>
        </p:nvGraphicFramePr>
        <p:xfrm>
          <a:off x="457200" y="1554480"/>
          <a:ext cx="8229600" cy="411480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3741049832"/>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mtClean="0"/>
              <a:t>Prevention: Well-Child Visits in the Last Year</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Annual </a:t>
            </a:r>
            <a:r>
              <a:rPr lang="en-US" dirty="0"/>
              <a:t>preventive health care visits for all </a:t>
            </a:r>
            <a:r>
              <a:rPr lang="en-US" dirty="0" smtClean="0"/>
              <a:t>children are recommended by American Academy of Pediatrics.</a:t>
            </a:r>
            <a:r>
              <a:rPr lang="en-US" baseline="30000" dirty="0" smtClean="0"/>
              <a:t>7</a:t>
            </a:r>
            <a:r>
              <a:rPr lang="en-US" dirty="0" smtClean="0"/>
              <a:t> </a:t>
            </a:r>
          </a:p>
          <a:p>
            <a:r>
              <a:rPr lang="en-US" dirty="0" smtClean="0"/>
              <a:t>Insurance plans are required by Affordable </a:t>
            </a:r>
            <a:r>
              <a:rPr lang="en-US" dirty="0"/>
              <a:t>Care </a:t>
            </a:r>
            <a:r>
              <a:rPr lang="en-US" dirty="0" smtClean="0"/>
              <a:t>Act </a:t>
            </a:r>
            <a:r>
              <a:rPr lang="en-US" dirty="0"/>
              <a:t>to </a:t>
            </a:r>
            <a:r>
              <a:rPr lang="en-US" dirty="0" smtClean="0"/>
              <a:t>cover well-child visits with no copayments or deductibles.</a:t>
            </a:r>
            <a:r>
              <a:rPr lang="en-US" baseline="30000" dirty="0" smtClean="0"/>
              <a:t>8</a:t>
            </a:r>
          </a:p>
          <a:p>
            <a:r>
              <a:rPr lang="en-US" dirty="0" smtClean="0"/>
              <a:t>Current (2014) recommendations: </a:t>
            </a:r>
          </a:p>
          <a:p>
            <a:pPr lvl="1"/>
            <a:r>
              <a:rPr lang="en-US" dirty="0" smtClean="0"/>
              <a:t>7 well-child visits before 12 months of age, </a:t>
            </a:r>
          </a:p>
          <a:p>
            <a:pPr lvl="1"/>
            <a:r>
              <a:rPr lang="en-US" dirty="0" smtClean="0"/>
              <a:t>6 well-child visits between 12 and 36 months of age, and</a:t>
            </a:r>
          </a:p>
          <a:p>
            <a:pPr lvl="1"/>
            <a:r>
              <a:rPr lang="en-US" dirty="0" smtClean="0"/>
              <a:t>1 well-child visit per year from ages 3 to 21 years</a:t>
            </a:r>
          </a:p>
          <a:p>
            <a:r>
              <a:rPr lang="en-US" dirty="0" smtClean="0"/>
              <a:t>A Healthy People 2020 goal is to improve the rate of adolescent well visits.</a:t>
            </a:r>
            <a:r>
              <a:rPr lang="en-US" baseline="30000" dirty="0" smtClean="0"/>
              <a:t>9</a:t>
            </a:r>
            <a:endParaRPr lang="en-US" baseline="30000" dirty="0"/>
          </a:p>
        </p:txBody>
      </p:sp>
    </p:spTree>
    <p:extLst>
      <p:ext uri="{BB962C8B-B14F-4D97-AF65-F5344CB8AC3E}">
        <p14:creationId xmlns:p14="http://schemas.microsoft.com/office/powerpoint/2010/main" val="3990519316"/>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000" dirty="0" smtClean="0"/>
              <a:t>Children ages 0-17 with a well-child visit in the last 12 months, by race/ethnicity and family income, 2000-2013</a:t>
            </a:r>
            <a:endParaRPr lang="en-US" sz="2000" dirty="0"/>
          </a:p>
        </p:txBody>
      </p:sp>
      <p:graphicFrame>
        <p:nvGraphicFramePr>
          <p:cNvPr id="8" name="Content Placeholder 7"/>
          <p:cNvGraphicFramePr>
            <a:graphicFrameLocks noGrp="1"/>
          </p:cNvGraphicFramePr>
          <p:nvPr>
            <p:ph sz="half" idx="4294967295"/>
            <p:extLst>
              <p:ext uri="{D42A27DB-BD31-4B8C-83A1-F6EECF244321}">
                <p14:modId xmlns:p14="http://schemas.microsoft.com/office/powerpoint/2010/main" val="3518176994"/>
              </p:ext>
            </p:extLst>
          </p:nvPr>
        </p:nvGraphicFramePr>
        <p:xfrm>
          <a:off x="457200" y="1463040"/>
          <a:ext cx="4114800" cy="448056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3" name="Content Placeholder 12"/>
          <p:cNvGraphicFramePr>
            <a:graphicFrameLocks noGrp="1"/>
          </p:cNvGraphicFramePr>
          <p:nvPr>
            <p:ph sz="half" idx="4294967295"/>
            <p:extLst>
              <p:ext uri="{D42A27DB-BD31-4B8C-83A1-F6EECF244321}">
                <p14:modId xmlns:p14="http://schemas.microsoft.com/office/powerpoint/2010/main" val="503009610"/>
              </p:ext>
            </p:extLst>
          </p:nvPr>
        </p:nvGraphicFramePr>
        <p:xfrm>
          <a:off x="4572000" y="1463040"/>
          <a:ext cx="4114800" cy="4480560"/>
        </p:xfrm>
        <a:graphic>
          <a:graphicData uri="http://schemas.openxmlformats.org/drawingml/2006/chart">
            <c:chart xmlns:c="http://schemas.openxmlformats.org/drawingml/2006/chart" xmlns:r="http://schemas.openxmlformats.org/officeDocument/2006/relationships" r:id="rId4"/>
          </a:graphicData>
        </a:graphic>
      </p:graphicFrame>
      <p:sp>
        <p:nvSpPr>
          <p:cNvPr id="9" name="Rectangle 8"/>
          <p:cNvSpPr/>
          <p:nvPr/>
        </p:nvSpPr>
        <p:spPr>
          <a:xfrm>
            <a:off x="457200" y="5943600"/>
            <a:ext cx="8229600" cy="553998"/>
          </a:xfrm>
          <a:prstGeom prst="rect">
            <a:avLst/>
          </a:prstGeom>
        </p:spPr>
        <p:txBody>
          <a:bodyPr wrap="square">
            <a:spAutoFit/>
          </a:bodyPr>
          <a:lstStyle/>
          <a:p>
            <a:r>
              <a:rPr lang="en-US" sz="1000" b="1" dirty="0" smtClean="0"/>
              <a:t>Source</a:t>
            </a:r>
            <a:r>
              <a:rPr lang="en-US" sz="1000" b="1" dirty="0"/>
              <a:t>: </a:t>
            </a:r>
            <a:r>
              <a:rPr lang="en-US" sz="1000" dirty="0" smtClean="0"/>
              <a:t>Centers for Disease Control and Prevention, National Center for Health Statistics, National Health Interview Survey, 1997-2013.</a:t>
            </a:r>
          </a:p>
          <a:p>
            <a:r>
              <a:rPr lang="en-US" sz="1000" b="1" dirty="0" smtClean="0"/>
              <a:t>Note: </a:t>
            </a:r>
            <a:r>
              <a:rPr lang="en-US" sz="1000" dirty="0" smtClean="0"/>
              <a:t>White and Black are non-Hispanic. Hispanic includes all races.</a:t>
            </a:r>
            <a:endParaRPr lang="en-US" sz="1000" b="1" dirty="0"/>
          </a:p>
        </p:txBody>
      </p:sp>
    </p:spTree>
    <p:extLst>
      <p:ext uri="{BB962C8B-B14F-4D97-AF65-F5344CB8AC3E}">
        <p14:creationId xmlns:p14="http://schemas.microsoft.com/office/powerpoint/2010/main" val="2970893430"/>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mtClean="0"/>
              <a:t>Prevention: Adolescent Meningitis Vaccine</a:t>
            </a:r>
            <a:endParaRPr lang="en-US" dirty="0"/>
          </a:p>
        </p:txBody>
      </p:sp>
      <p:sp>
        <p:nvSpPr>
          <p:cNvPr id="5" name="Content Placeholder 4"/>
          <p:cNvSpPr>
            <a:spLocks noGrp="1"/>
          </p:cNvSpPr>
          <p:nvPr>
            <p:ph idx="1"/>
          </p:nvPr>
        </p:nvSpPr>
        <p:spPr>
          <a:xfrm>
            <a:off x="457200" y="1447800"/>
            <a:ext cx="8382000" cy="5029200"/>
          </a:xfrm>
        </p:spPr>
        <p:txBody>
          <a:bodyPr>
            <a:normAutofit fontScale="85000" lnSpcReduction="10000"/>
          </a:bodyPr>
          <a:lstStyle/>
          <a:p>
            <a:r>
              <a:rPr lang="en-US" dirty="0" smtClean="0"/>
              <a:t>In 2010, children ages 10-14 years made up 6.7% of the U.S. population, and teens ages 15-19 made up 7.1%.</a:t>
            </a:r>
            <a:r>
              <a:rPr lang="en-US" baseline="30000" dirty="0" smtClean="0"/>
              <a:t>10</a:t>
            </a:r>
            <a:r>
              <a:rPr lang="en-US" dirty="0" smtClean="0"/>
              <a:t> </a:t>
            </a:r>
          </a:p>
          <a:p>
            <a:r>
              <a:rPr lang="en-US" dirty="0" smtClean="0"/>
              <a:t>Youth ages 10-19 years are at risk of contracting meningitis, a possibly fatal</a:t>
            </a:r>
            <a:r>
              <a:rPr lang="en-US" baseline="30000" dirty="0"/>
              <a:t>11</a:t>
            </a:r>
            <a:r>
              <a:rPr lang="en-US" dirty="0" smtClean="0"/>
              <a:t> infection.</a:t>
            </a:r>
            <a:r>
              <a:rPr lang="en-US" baseline="30000" dirty="0" smtClean="0"/>
              <a:t> </a:t>
            </a:r>
            <a:endParaRPr lang="en-US" dirty="0" smtClean="0"/>
          </a:p>
          <a:p>
            <a:r>
              <a:rPr lang="en-US" dirty="0" smtClean="0"/>
              <a:t>Meningococcal diseases are infections caused by the bacteria </a:t>
            </a:r>
            <a:r>
              <a:rPr lang="en-US" i="1" dirty="0" smtClean="0"/>
              <a:t>Neisseria </a:t>
            </a:r>
            <a:r>
              <a:rPr lang="en-US" i="1" dirty="0" err="1" smtClean="0"/>
              <a:t>meningitidis</a:t>
            </a:r>
            <a:r>
              <a:rPr lang="en-US" dirty="0" smtClean="0"/>
              <a:t>: </a:t>
            </a:r>
          </a:p>
          <a:p>
            <a:pPr lvl="1"/>
            <a:r>
              <a:rPr lang="en-US" dirty="0" smtClean="0"/>
              <a:t>Causes various infections but most important as a potential cause of meningitis.</a:t>
            </a:r>
            <a:r>
              <a:rPr lang="en-US" baseline="30000" dirty="0" smtClean="0"/>
              <a:t>12</a:t>
            </a:r>
            <a:endParaRPr lang="en-US" dirty="0"/>
          </a:p>
          <a:p>
            <a:pPr lvl="1"/>
            <a:r>
              <a:rPr lang="en-US" dirty="0" smtClean="0"/>
              <a:t>Can also cause meningococcemia, a bloodstream infection.</a:t>
            </a:r>
            <a:r>
              <a:rPr lang="en-US" baseline="30000" dirty="0" smtClean="0"/>
              <a:t>12</a:t>
            </a:r>
            <a:endParaRPr lang="en-US" dirty="0" smtClean="0"/>
          </a:p>
          <a:p>
            <a:r>
              <a:rPr lang="en-US" dirty="0" smtClean="0"/>
              <a:t>The meningococcal vaccine can prevent most cases of meningitis caused by </a:t>
            </a:r>
            <a:r>
              <a:rPr lang="en-US" i="1" dirty="0" smtClean="0"/>
              <a:t>Neisseria </a:t>
            </a:r>
            <a:r>
              <a:rPr lang="en-US" i="1" dirty="0" err="1" smtClean="0"/>
              <a:t>meningitidis</a:t>
            </a:r>
            <a:r>
              <a:rPr lang="en-US" dirty="0" smtClean="0"/>
              <a:t>:</a:t>
            </a:r>
          </a:p>
          <a:p>
            <a:pPr lvl="1"/>
            <a:r>
              <a:rPr lang="en-US" dirty="0" smtClean="0"/>
              <a:t>Recommended for all children ages 11-12 years</a:t>
            </a:r>
          </a:p>
          <a:p>
            <a:pPr lvl="1"/>
            <a:r>
              <a:rPr lang="en-US" dirty="0" smtClean="0"/>
              <a:t>Effective January 2011, a second dose recommended at age 16</a:t>
            </a:r>
            <a:r>
              <a:rPr lang="en-US" baseline="30000" dirty="0" smtClean="0"/>
              <a:t>13</a:t>
            </a:r>
            <a:endParaRPr lang="en-US" dirty="0"/>
          </a:p>
        </p:txBody>
      </p:sp>
    </p:spTree>
    <p:extLst>
      <p:ext uri="{BB962C8B-B14F-4D97-AF65-F5344CB8AC3E}">
        <p14:creationId xmlns:p14="http://schemas.microsoft.com/office/powerpoint/2010/main" val="367563326"/>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000" dirty="0" smtClean="0"/>
              <a:t>Adolescents ages 13-15 who ever received at least 1 dose of the meningococcal vaccine, by race/ethnicity and family income, 2008-2012</a:t>
            </a:r>
            <a:endParaRPr lang="en-US" sz="2000" dirty="0"/>
          </a:p>
        </p:txBody>
      </p:sp>
      <p:sp>
        <p:nvSpPr>
          <p:cNvPr id="4" name="Content Placeholder 3"/>
          <p:cNvSpPr>
            <a:spLocks noGrp="1"/>
          </p:cNvSpPr>
          <p:nvPr>
            <p:ph sz="half" idx="4294967295"/>
          </p:nvPr>
        </p:nvSpPr>
        <p:spPr>
          <a:xfrm>
            <a:off x="457200" y="5669280"/>
            <a:ext cx="8229600" cy="609600"/>
          </a:xfrm>
        </p:spPr>
        <p:txBody>
          <a:bodyPr>
            <a:noAutofit/>
          </a:bodyPr>
          <a:lstStyle/>
          <a:p>
            <a:pPr marL="0" indent="0">
              <a:buNone/>
            </a:pPr>
            <a:r>
              <a:rPr lang="en-US" sz="1000" b="1" dirty="0"/>
              <a:t>Source: </a:t>
            </a:r>
            <a:r>
              <a:rPr lang="en-US" sz="1000" dirty="0"/>
              <a:t>Centers for Disease Control and Prevention, National Center for Health Statistics and National Center for Immunization and Respiratory Diseases, National Immunization Survey, 2008-2012. </a:t>
            </a:r>
            <a:endParaRPr lang="en-US" sz="1000" dirty="0" smtClean="0"/>
          </a:p>
          <a:p>
            <a:pPr marL="0" indent="0">
              <a:spcBef>
                <a:spcPts val="0"/>
              </a:spcBef>
              <a:buNone/>
            </a:pPr>
            <a:r>
              <a:rPr lang="en-US" sz="1000" b="1" dirty="0" smtClean="0"/>
              <a:t>Note: </a:t>
            </a:r>
            <a:r>
              <a:rPr lang="en-US" sz="1000" dirty="0" smtClean="0"/>
              <a:t>White and Black are non-Hispanic. Hispanic includes all races.</a:t>
            </a:r>
            <a:endParaRPr lang="en-US" sz="1000" b="1" dirty="0"/>
          </a:p>
        </p:txBody>
      </p:sp>
      <p:graphicFrame>
        <p:nvGraphicFramePr>
          <p:cNvPr id="5" name="Chart 4"/>
          <p:cNvGraphicFramePr/>
          <p:nvPr>
            <p:extLst>
              <p:ext uri="{D42A27DB-BD31-4B8C-83A1-F6EECF244321}">
                <p14:modId xmlns:p14="http://schemas.microsoft.com/office/powerpoint/2010/main" val="978685300"/>
              </p:ext>
            </p:extLst>
          </p:nvPr>
        </p:nvGraphicFramePr>
        <p:xfrm>
          <a:off x="4572000" y="1463040"/>
          <a:ext cx="4114800" cy="411480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7" name="Chart 6"/>
          <p:cNvGraphicFramePr/>
          <p:nvPr>
            <p:extLst>
              <p:ext uri="{D42A27DB-BD31-4B8C-83A1-F6EECF244321}">
                <p14:modId xmlns:p14="http://schemas.microsoft.com/office/powerpoint/2010/main" val="2525494848"/>
              </p:ext>
            </p:extLst>
          </p:nvPr>
        </p:nvGraphicFramePr>
        <p:xfrm>
          <a:off x="457200" y="1463040"/>
          <a:ext cx="4114800" cy="4114800"/>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407596805"/>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000" dirty="0" smtClean="0"/>
              <a:t>Adolescents ages 13-17 years who ever received at least 1 dose of the meningococcal vaccine, by State quartiles, 2013 </a:t>
            </a:r>
            <a:endParaRPr lang="en-US" sz="2000" dirty="0"/>
          </a:p>
        </p:txBody>
      </p:sp>
      <p:sp>
        <p:nvSpPr>
          <p:cNvPr id="3" name="Rectangle 2"/>
          <p:cNvSpPr/>
          <p:nvPr/>
        </p:nvSpPr>
        <p:spPr>
          <a:xfrm>
            <a:off x="457200" y="6217920"/>
            <a:ext cx="8229600" cy="400110"/>
          </a:xfrm>
          <a:prstGeom prst="rect">
            <a:avLst/>
          </a:prstGeom>
        </p:spPr>
        <p:txBody>
          <a:bodyPr wrap="square">
            <a:spAutoFit/>
          </a:bodyPr>
          <a:lstStyle/>
          <a:p>
            <a:r>
              <a:rPr lang="en-US" sz="1000" b="1" dirty="0" smtClean="0"/>
              <a:t>Source: </a:t>
            </a:r>
            <a:r>
              <a:rPr lang="en-US" sz="1000" dirty="0" smtClean="0"/>
              <a:t>National Immunization Survey-Teen, United States, 2013. </a:t>
            </a:r>
            <a:r>
              <a:rPr lang="en-US" sz="1000" dirty="0">
                <a:hlinkClick r:id="rId3"/>
              </a:rPr>
              <a:t>http://www.cdc.gov/vaccines/imz-managers/coverage/nis/teen/data/tables-2013.html</a:t>
            </a:r>
            <a:r>
              <a:rPr lang="en-US" sz="1000" dirty="0" smtClean="0"/>
              <a:t> </a:t>
            </a:r>
            <a:endParaRPr lang="en-US" sz="1000" dirty="0"/>
          </a:p>
        </p:txBody>
      </p:sp>
      <p:pic>
        <p:nvPicPr>
          <p:cNvPr id="3074" name="Picture 2" descr="\\cdc.gov\private\L722\fpa8\CHIPRA paper\Chartbook2015\pictures\Meningitis vaccination.gif"/>
          <p:cNvPicPr>
            <a:picLocks noChangeAspect="1" noChangeArrowheads="1"/>
          </p:cNvPicPr>
          <p:nvPr/>
        </p:nvPicPr>
        <p:blipFill rotWithShape="1">
          <a:blip r:embed="rId4">
            <a:extLst>
              <a:ext uri="{28A0092B-C50C-407E-A947-70E740481C1C}">
                <a14:useLocalDpi xmlns:a14="http://schemas.microsoft.com/office/drawing/2010/main" val="0"/>
              </a:ext>
            </a:extLst>
          </a:blip>
          <a:srcRect t="5065" b="8973"/>
          <a:stretch/>
        </p:blipFill>
        <p:spPr bwMode="auto">
          <a:xfrm>
            <a:off x="1371600" y="1371600"/>
            <a:ext cx="6400800" cy="4126675"/>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3"/>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371600" y="5498275"/>
            <a:ext cx="6400800" cy="563650"/>
          </a:xfrm>
          <a:prstGeom prst="rect">
            <a:avLst/>
          </a:prstGeom>
        </p:spPr>
      </p:pic>
    </p:spTree>
    <p:extLst>
      <p:ext uri="{BB962C8B-B14F-4D97-AF65-F5344CB8AC3E}">
        <p14:creationId xmlns:p14="http://schemas.microsoft.com/office/powerpoint/2010/main" val="2065966687"/>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Content Placeholder 6"/>
          <p:cNvGraphicFramePr>
            <a:graphicFrameLocks noGrp="1"/>
          </p:cNvGraphicFramePr>
          <p:nvPr>
            <p:ph sz="half" idx="1"/>
            <p:extLst>
              <p:ext uri="{D42A27DB-BD31-4B8C-83A1-F6EECF244321}">
                <p14:modId xmlns:p14="http://schemas.microsoft.com/office/powerpoint/2010/main" val="26186930"/>
              </p:ext>
            </p:extLst>
          </p:nvPr>
        </p:nvGraphicFramePr>
        <p:xfrm>
          <a:off x="457200" y="1463040"/>
          <a:ext cx="8229600" cy="3657599"/>
        </p:xfrm>
        <a:graphic>
          <a:graphicData uri="http://schemas.openxmlformats.org/drawingml/2006/chart">
            <c:chart xmlns:c="http://schemas.openxmlformats.org/drawingml/2006/chart" xmlns:r="http://schemas.openxmlformats.org/officeDocument/2006/relationships" r:id="rId3"/>
          </a:graphicData>
        </a:graphic>
      </p:graphicFrame>
      <p:sp>
        <p:nvSpPr>
          <p:cNvPr id="6" name="Title 5"/>
          <p:cNvSpPr>
            <a:spLocks noGrp="1"/>
          </p:cNvSpPr>
          <p:nvPr>
            <p:ph type="title"/>
          </p:nvPr>
        </p:nvSpPr>
        <p:spPr>
          <a:xfrm>
            <a:off x="1600200" y="274638"/>
            <a:ext cx="7086600" cy="868362"/>
          </a:xfrm>
        </p:spPr>
        <p:txBody>
          <a:bodyPr>
            <a:noAutofit/>
          </a:bodyPr>
          <a:lstStyle/>
          <a:p>
            <a:r>
              <a:rPr lang="en-US" sz="2000" dirty="0" smtClean="0"/>
              <a:t>Adolescents </a:t>
            </a:r>
            <a:r>
              <a:rPr lang="en-US" sz="2000" dirty="0"/>
              <a:t>ages 13-17 </a:t>
            </a:r>
            <a:r>
              <a:rPr lang="en-US" sz="2000" dirty="0" smtClean="0"/>
              <a:t>years who ever received at least 1 dose </a:t>
            </a:r>
            <a:r>
              <a:rPr lang="en-US" sz="2000" dirty="0"/>
              <a:t>of </a:t>
            </a:r>
            <a:r>
              <a:rPr lang="en-US" sz="2000" dirty="0" smtClean="0"/>
              <a:t>the meningococcal vaccine, </a:t>
            </a:r>
            <a:r>
              <a:rPr lang="en-US" sz="2000" dirty="0"/>
              <a:t>by </a:t>
            </a:r>
            <a:r>
              <a:rPr lang="en-US" sz="2000" dirty="0" smtClean="0"/>
              <a:t>race/ethnicity, 2013</a:t>
            </a:r>
            <a:endParaRPr lang="en-US" sz="2000" dirty="0"/>
          </a:p>
        </p:txBody>
      </p:sp>
      <p:sp>
        <p:nvSpPr>
          <p:cNvPr id="2" name="Rectangle 1"/>
          <p:cNvSpPr/>
          <p:nvPr/>
        </p:nvSpPr>
        <p:spPr>
          <a:xfrm>
            <a:off x="457200" y="5120640"/>
            <a:ext cx="8229600" cy="646331"/>
          </a:xfrm>
          <a:prstGeom prst="rect">
            <a:avLst/>
          </a:prstGeom>
        </p:spPr>
        <p:txBody>
          <a:bodyPr wrap="square">
            <a:spAutoFit/>
          </a:bodyPr>
          <a:lstStyle/>
          <a:p>
            <a:r>
              <a:rPr lang="en-US" sz="1200" b="1" dirty="0" smtClean="0"/>
              <a:t>Key: </a:t>
            </a:r>
            <a:r>
              <a:rPr lang="en-US" sz="1200" dirty="0" smtClean="0"/>
              <a:t>AI/AN = American Indian or Alaska Native.</a:t>
            </a:r>
            <a:endParaRPr lang="en-US" sz="1200" b="1" dirty="0" smtClean="0"/>
          </a:p>
          <a:p>
            <a:r>
              <a:rPr lang="en-US" sz="1200" b="1" dirty="0" smtClean="0"/>
              <a:t>Source: </a:t>
            </a:r>
            <a:r>
              <a:rPr lang="en-US" sz="1200" dirty="0" smtClean="0"/>
              <a:t>National </a:t>
            </a:r>
            <a:r>
              <a:rPr lang="en-US" sz="1200" dirty="0"/>
              <a:t>Immunization Survey-Teen, United States, </a:t>
            </a:r>
            <a:r>
              <a:rPr lang="en-US" sz="1200" dirty="0" smtClean="0"/>
              <a:t>2013. </a:t>
            </a:r>
            <a:r>
              <a:rPr lang="en-US" sz="1200" dirty="0" smtClean="0">
                <a:hlinkClick r:id="rId4"/>
              </a:rPr>
              <a:t>http</a:t>
            </a:r>
            <a:r>
              <a:rPr lang="en-US" sz="1200" dirty="0">
                <a:hlinkClick r:id="rId4"/>
              </a:rPr>
              <a:t>://</a:t>
            </a:r>
            <a:r>
              <a:rPr lang="en-US" sz="1200" dirty="0" smtClean="0">
                <a:hlinkClick r:id="rId4"/>
              </a:rPr>
              <a:t>www.cdc.gov/vaccines/imz-managers/</a:t>
            </a:r>
          </a:p>
          <a:p>
            <a:r>
              <a:rPr lang="en-US" sz="1200" dirty="0" smtClean="0">
                <a:hlinkClick r:id="rId4"/>
              </a:rPr>
              <a:t>coverage/</a:t>
            </a:r>
            <a:r>
              <a:rPr lang="en-US" sz="1200" dirty="0" err="1" smtClean="0">
                <a:hlinkClick r:id="rId4"/>
              </a:rPr>
              <a:t>nis</a:t>
            </a:r>
            <a:r>
              <a:rPr lang="en-US" sz="1200" dirty="0" smtClean="0">
                <a:hlinkClick r:id="rId4"/>
              </a:rPr>
              <a:t>/teen/data/tables-2013.html</a:t>
            </a:r>
            <a:r>
              <a:rPr lang="en-US" sz="1200" dirty="0" smtClean="0"/>
              <a:t> </a:t>
            </a:r>
            <a:endParaRPr lang="en-US" sz="1200" dirty="0"/>
          </a:p>
        </p:txBody>
      </p:sp>
    </p:spTree>
    <p:extLst>
      <p:ext uri="{BB962C8B-B14F-4D97-AF65-F5344CB8AC3E}">
        <p14:creationId xmlns:p14="http://schemas.microsoft.com/office/powerpoint/2010/main" val="49075912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National Healthcare Quality and Disparities Report</a:t>
            </a:r>
            <a:endParaRPr lang="en-US" dirty="0"/>
          </a:p>
        </p:txBody>
      </p:sp>
      <p:sp>
        <p:nvSpPr>
          <p:cNvPr id="3" name="Content Placeholder 2"/>
          <p:cNvSpPr>
            <a:spLocks noGrp="1"/>
          </p:cNvSpPr>
          <p:nvPr>
            <p:ph idx="1"/>
          </p:nvPr>
        </p:nvSpPr>
        <p:spPr/>
        <p:txBody>
          <a:bodyPr>
            <a:normAutofit/>
          </a:bodyPr>
          <a:lstStyle/>
          <a:p>
            <a:r>
              <a:rPr lang="en-US" dirty="0" smtClean="0"/>
              <a:t>Based </a:t>
            </a:r>
            <a:r>
              <a:rPr lang="en-US" dirty="0"/>
              <a:t>on more than 250 measures of quality and disparities covering a broad array of health care services and </a:t>
            </a:r>
            <a:r>
              <a:rPr lang="en-US" dirty="0" smtClean="0"/>
              <a:t>settings</a:t>
            </a:r>
          </a:p>
          <a:p>
            <a:r>
              <a:rPr lang="en-US" dirty="0" smtClean="0"/>
              <a:t>Data generally </a:t>
            </a:r>
            <a:r>
              <a:rPr lang="en-US" dirty="0"/>
              <a:t>available through </a:t>
            </a:r>
            <a:r>
              <a:rPr lang="en-US" dirty="0" smtClean="0"/>
              <a:t>2012</a:t>
            </a:r>
          </a:p>
          <a:p>
            <a:r>
              <a:rPr lang="en-US" dirty="0" smtClean="0"/>
              <a:t>Produced </a:t>
            </a:r>
            <a:r>
              <a:rPr lang="en-US" dirty="0"/>
              <a:t>with the help of an Interagency Work Group led by the Agency for Healthcare Research and </a:t>
            </a:r>
            <a:r>
              <a:rPr lang="en-US" dirty="0" smtClean="0"/>
              <a:t>Quality </a:t>
            </a:r>
            <a:r>
              <a:rPr lang="en-US" dirty="0"/>
              <a:t>and submitted on behalf of the Secretary of Health and Human </a:t>
            </a:r>
            <a:r>
              <a:rPr lang="en-US" dirty="0" smtClean="0"/>
              <a:t>Services </a:t>
            </a:r>
            <a:endParaRPr lang="en-US" dirty="0"/>
          </a:p>
          <a:p>
            <a:endParaRPr lang="en-US" dirty="0"/>
          </a:p>
        </p:txBody>
      </p:sp>
    </p:spTree>
    <p:extLst>
      <p:ext uri="{BB962C8B-B14F-4D97-AF65-F5344CB8AC3E}">
        <p14:creationId xmlns:p14="http://schemas.microsoft.com/office/powerpoint/2010/main" val="3461959378"/>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mtClean="0"/>
              <a:t>Human Papillomavirus Vaccination Coverage for Adolescents</a:t>
            </a:r>
            <a:endParaRPr lang="en-US" dirty="0"/>
          </a:p>
        </p:txBody>
      </p:sp>
      <p:sp>
        <p:nvSpPr>
          <p:cNvPr id="3" name="Content Placeholder 2"/>
          <p:cNvSpPr>
            <a:spLocks noGrp="1"/>
          </p:cNvSpPr>
          <p:nvPr>
            <p:ph idx="1"/>
          </p:nvPr>
        </p:nvSpPr>
        <p:spPr>
          <a:xfrm>
            <a:off x="457200" y="1600200"/>
            <a:ext cx="8229600" cy="4648200"/>
          </a:xfrm>
        </p:spPr>
        <p:txBody>
          <a:bodyPr>
            <a:normAutofit fontScale="85000" lnSpcReduction="10000"/>
          </a:bodyPr>
          <a:lstStyle/>
          <a:p>
            <a:pPr>
              <a:lnSpc>
                <a:spcPct val="120000"/>
              </a:lnSpc>
              <a:spcBef>
                <a:spcPts val="0"/>
              </a:spcBef>
            </a:pPr>
            <a:r>
              <a:rPr lang="en-US" dirty="0" smtClean="0"/>
              <a:t>Licensed HPV vaccine available since 2006</a:t>
            </a:r>
          </a:p>
          <a:p>
            <a:pPr>
              <a:lnSpc>
                <a:spcPct val="120000"/>
              </a:lnSpc>
              <a:spcBef>
                <a:spcPts val="0"/>
              </a:spcBef>
            </a:pPr>
            <a:r>
              <a:rPr lang="en-US" dirty="0" smtClean="0"/>
              <a:t>Recommended by the Advisory Committee on Immunization Practices (ACIP) for routine vaccination of adolescent girls at age 11 or 12 years</a:t>
            </a:r>
            <a:r>
              <a:rPr lang="en-US" baseline="30000" dirty="0" smtClean="0"/>
              <a:t>14,15</a:t>
            </a:r>
            <a:r>
              <a:rPr lang="en-US" dirty="0" smtClean="0"/>
              <a:t> </a:t>
            </a:r>
          </a:p>
          <a:p>
            <a:pPr>
              <a:lnSpc>
                <a:spcPct val="120000"/>
              </a:lnSpc>
              <a:spcBef>
                <a:spcPts val="0"/>
              </a:spcBef>
            </a:pPr>
            <a:r>
              <a:rPr lang="en-US" dirty="0" err="1" smtClean="0"/>
              <a:t>Quadrivalent</a:t>
            </a:r>
            <a:r>
              <a:rPr lang="en-US" dirty="0" smtClean="0"/>
              <a:t> HPV (HPV4) recommended by ACIP in 2011 for routine vaccination of adolescent boys at age 11 or 12 years</a:t>
            </a:r>
            <a:r>
              <a:rPr lang="en-US" baseline="30000" dirty="0" smtClean="0"/>
              <a:t>16</a:t>
            </a:r>
            <a:r>
              <a:rPr lang="en-US" dirty="0" smtClean="0"/>
              <a:t> </a:t>
            </a:r>
          </a:p>
          <a:p>
            <a:pPr>
              <a:lnSpc>
                <a:spcPct val="120000"/>
              </a:lnSpc>
              <a:spcBef>
                <a:spcPts val="0"/>
              </a:spcBef>
            </a:pPr>
            <a:r>
              <a:rPr lang="en-US" dirty="0" smtClean="0"/>
              <a:t>Can be safely co-administered with other routinely recommended vaccines; administration of all age-appropriate vaccines during a single visit recommended by ACIP</a:t>
            </a:r>
            <a:r>
              <a:rPr lang="en-US" baseline="30000" dirty="0" smtClean="0"/>
              <a:t>17</a:t>
            </a:r>
            <a:r>
              <a:rPr lang="en-US" dirty="0" smtClean="0"/>
              <a:t> </a:t>
            </a:r>
          </a:p>
          <a:p>
            <a:endParaRPr lang="en-US" dirty="0" smtClean="0"/>
          </a:p>
          <a:p>
            <a:endParaRPr lang="en-US" dirty="0"/>
          </a:p>
        </p:txBody>
      </p:sp>
    </p:spTree>
    <p:extLst>
      <p:ext uri="{BB962C8B-B14F-4D97-AF65-F5344CB8AC3E}">
        <p14:creationId xmlns:p14="http://schemas.microsoft.com/office/powerpoint/2010/main" val="1217726950"/>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000" dirty="0" smtClean="0"/>
              <a:t>Adolescents ages 13-15 years who received 3 or more doses of human papillomavirus vaccine, by race/</a:t>
            </a:r>
            <a:br>
              <a:rPr lang="en-US" sz="2000" dirty="0" smtClean="0"/>
            </a:br>
            <a:r>
              <a:rPr lang="en-US" sz="2000" dirty="0" smtClean="0"/>
              <a:t>ethnicity, stratified by sex, 2012</a:t>
            </a:r>
            <a:endParaRPr lang="en-US" sz="2000" dirty="0"/>
          </a:p>
        </p:txBody>
      </p:sp>
      <p:graphicFrame>
        <p:nvGraphicFramePr>
          <p:cNvPr id="6" name="Chart 5"/>
          <p:cNvGraphicFramePr/>
          <p:nvPr>
            <p:extLst>
              <p:ext uri="{D42A27DB-BD31-4B8C-83A1-F6EECF244321}">
                <p14:modId xmlns:p14="http://schemas.microsoft.com/office/powerpoint/2010/main" val="3679949477"/>
              </p:ext>
            </p:extLst>
          </p:nvPr>
        </p:nvGraphicFramePr>
        <p:xfrm>
          <a:off x="457200" y="1463040"/>
          <a:ext cx="8229600" cy="3962400"/>
        </p:xfrm>
        <a:graphic>
          <a:graphicData uri="http://schemas.openxmlformats.org/drawingml/2006/chart">
            <c:chart xmlns:c="http://schemas.openxmlformats.org/drawingml/2006/chart" xmlns:r="http://schemas.openxmlformats.org/officeDocument/2006/relationships" r:id="rId3"/>
          </a:graphicData>
        </a:graphic>
      </p:graphicFrame>
      <p:sp>
        <p:nvSpPr>
          <p:cNvPr id="3" name="Rectangle 2"/>
          <p:cNvSpPr/>
          <p:nvPr/>
        </p:nvSpPr>
        <p:spPr>
          <a:xfrm>
            <a:off x="457200" y="5394960"/>
            <a:ext cx="8229600" cy="553998"/>
          </a:xfrm>
          <a:prstGeom prst="rect">
            <a:avLst/>
          </a:prstGeom>
        </p:spPr>
        <p:txBody>
          <a:bodyPr wrap="square">
            <a:spAutoFit/>
          </a:bodyPr>
          <a:lstStyle/>
          <a:p>
            <a:r>
              <a:rPr lang="en-US" sz="1000" b="1" dirty="0"/>
              <a:t>Source: </a:t>
            </a:r>
            <a:r>
              <a:rPr lang="en-US" sz="1000" dirty="0"/>
              <a:t>National Immunization Survey-Teen, United States, </a:t>
            </a:r>
            <a:r>
              <a:rPr lang="en-US" sz="1000" dirty="0" smtClean="0"/>
              <a:t>2013. </a:t>
            </a:r>
            <a:r>
              <a:rPr lang="en-US" sz="1000" dirty="0" smtClean="0">
                <a:hlinkClick r:id="rId4"/>
              </a:rPr>
              <a:t>http</a:t>
            </a:r>
            <a:r>
              <a:rPr lang="en-US" sz="1000" dirty="0">
                <a:hlinkClick r:id="rId4"/>
              </a:rPr>
              <a:t>://</a:t>
            </a:r>
            <a:r>
              <a:rPr lang="en-US" sz="1000" dirty="0" smtClean="0">
                <a:hlinkClick r:id="rId4"/>
              </a:rPr>
              <a:t>www.cdc.gov/vaccines/imz-managers/coverage/nis/teen/data/tables-2013.html</a:t>
            </a:r>
            <a:r>
              <a:rPr lang="en-US" sz="1000" dirty="0" smtClean="0"/>
              <a:t> </a:t>
            </a:r>
          </a:p>
          <a:p>
            <a:r>
              <a:rPr lang="en-US" sz="1000" b="1" dirty="0" smtClean="0"/>
              <a:t>Note: </a:t>
            </a:r>
            <a:r>
              <a:rPr lang="en-US" sz="1000" dirty="0" smtClean="0"/>
              <a:t>White and Black are non-Hispanic. Hispanic includes all races.</a:t>
            </a:r>
            <a:endParaRPr lang="en-US" sz="1000" b="1" dirty="0"/>
          </a:p>
        </p:txBody>
      </p:sp>
    </p:spTree>
    <p:extLst>
      <p:ext uri="{BB962C8B-B14F-4D97-AF65-F5344CB8AC3E}">
        <p14:creationId xmlns:p14="http://schemas.microsoft.com/office/powerpoint/2010/main" val="3670420629"/>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
            </a:r>
            <a:br>
              <a:rPr lang="en-US" dirty="0" smtClean="0"/>
            </a:br>
            <a:r>
              <a:rPr lang="en-US" sz="2200" dirty="0" smtClean="0"/>
              <a:t>Adolescents ages 16-17 years who received 3 or more doses of human papillomavirus vaccine, by family income, stratified by sex, 2012</a:t>
            </a:r>
            <a:br>
              <a:rPr lang="en-US" sz="2200" dirty="0" smtClean="0"/>
            </a:br>
            <a:endParaRPr lang="en-US" sz="2200" dirty="0"/>
          </a:p>
        </p:txBody>
      </p:sp>
      <p:sp>
        <p:nvSpPr>
          <p:cNvPr id="3" name="Rectangle 2"/>
          <p:cNvSpPr/>
          <p:nvPr/>
        </p:nvSpPr>
        <p:spPr>
          <a:xfrm>
            <a:off x="457200" y="5486400"/>
            <a:ext cx="8229600" cy="400110"/>
          </a:xfrm>
          <a:prstGeom prst="rect">
            <a:avLst/>
          </a:prstGeom>
        </p:spPr>
        <p:txBody>
          <a:bodyPr wrap="square">
            <a:spAutoFit/>
          </a:bodyPr>
          <a:lstStyle/>
          <a:p>
            <a:r>
              <a:rPr lang="en-US" sz="1000" b="1" dirty="0"/>
              <a:t>Source: </a:t>
            </a:r>
            <a:r>
              <a:rPr lang="en-US" sz="1000" dirty="0"/>
              <a:t>National Immunization Survey-Teen, United States, 2013. </a:t>
            </a:r>
            <a:r>
              <a:rPr lang="en-US" sz="1000" dirty="0">
                <a:hlinkClick r:id="rId3"/>
              </a:rPr>
              <a:t>http://www.cdc.gov/vaccines/imz-managers/coverage/nis/teen/data/tables-2013.html</a:t>
            </a:r>
            <a:r>
              <a:rPr lang="en-US" sz="1000" dirty="0"/>
              <a:t> </a:t>
            </a:r>
          </a:p>
        </p:txBody>
      </p:sp>
      <p:graphicFrame>
        <p:nvGraphicFramePr>
          <p:cNvPr id="8" name="Chart 7"/>
          <p:cNvGraphicFramePr/>
          <p:nvPr>
            <p:extLst>
              <p:ext uri="{D42A27DB-BD31-4B8C-83A1-F6EECF244321}">
                <p14:modId xmlns:p14="http://schemas.microsoft.com/office/powerpoint/2010/main" val="2735072735"/>
              </p:ext>
            </p:extLst>
          </p:nvPr>
        </p:nvGraphicFramePr>
        <p:xfrm>
          <a:off x="457200" y="1463040"/>
          <a:ext cx="8229600" cy="4114800"/>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1730263272"/>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1600200" y="274638"/>
            <a:ext cx="7086600" cy="1020762"/>
          </a:xfrm>
        </p:spPr>
        <p:txBody>
          <a:bodyPr>
            <a:noAutofit/>
          </a:bodyPr>
          <a:lstStyle/>
          <a:p>
            <a:r>
              <a:rPr lang="en-US" dirty="0" smtClean="0"/>
              <a:t>Person-Centered Care</a:t>
            </a:r>
            <a:endParaRPr lang="en-US" dirty="0"/>
          </a:p>
        </p:txBody>
      </p:sp>
      <p:sp>
        <p:nvSpPr>
          <p:cNvPr id="8" name="Content Placeholder 7"/>
          <p:cNvSpPr>
            <a:spLocks noGrp="1"/>
          </p:cNvSpPr>
          <p:nvPr>
            <p:ph idx="1"/>
          </p:nvPr>
        </p:nvSpPr>
        <p:spPr/>
        <p:txBody>
          <a:bodyPr>
            <a:normAutofit/>
          </a:bodyPr>
          <a:lstStyle/>
          <a:p>
            <a:pPr lvl="0"/>
            <a:r>
              <a:rPr lang="en-US" dirty="0"/>
              <a:t>Person-centered care has taken a major place in quality measurement and improvement in the United States and </a:t>
            </a:r>
            <a:r>
              <a:rPr lang="en-US" dirty="0" smtClean="0"/>
              <a:t>elsewhere.</a:t>
            </a:r>
            <a:r>
              <a:rPr lang="en-US" baseline="30000" dirty="0" smtClean="0"/>
              <a:t>18-21</a:t>
            </a:r>
          </a:p>
          <a:p>
            <a:pPr lvl="0"/>
            <a:r>
              <a:rPr lang="en-US" dirty="0" smtClean="0"/>
              <a:t>Good </a:t>
            </a:r>
            <a:r>
              <a:rPr lang="en-US" dirty="0"/>
              <a:t>communication and demonstrations of respect are two critical aspects of person-centered </a:t>
            </a:r>
            <a:r>
              <a:rPr lang="en-US" dirty="0" smtClean="0"/>
              <a:t>care.</a:t>
            </a:r>
            <a:r>
              <a:rPr lang="en-US" baseline="30000" dirty="0" smtClean="0"/>
              <a:t>22,23</a:t>
            </a:r>
            <a:endParaRPr lang="en-US" dirty="0" smtClean="0"/>
          </a:p>
          <a:p>
            <a:endParaRPr lang="en-US" dirty="0"/>
          </a:p>
        </p:txBody>
      </p:sp>
    </p:spTree>
    <p:extLst>
      <p:ext uri="{BB962C8B-B14F-4D97-AF65-F5344CB8AC3E}">
        <p14:creationId xmlns:p14="http://schemas.microsoft.com/office/powerpoint/2010/main" val="2441360"/>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47800" y="304800"/>
            <a:ext cx="7315200" cy="868362"/>
          </a:xfrm>
        </p:spPr>
        <p:txBody>
          <a:bodyPr>
            <a:noAutofit/>
          </a:bodyPr>
          <a:lstStyle/>
          <a:p>
            <a:r>
              <a:rPr lang="en-US" sz="1800" dirty="0" smtClean="0"/>
              <a:t>Children who had a doctor’s office or clinic visit in the last 12 months whose parents reported poor communication with health providers, by race/ethnicity and insurance status, 2002-2012</a:t>
            </a:r>
            <a:endParaRPr lang="en-US" sz="1800" dirty="0"/>
          </a:p>
        </p:txBody>
      </p:sp>
      <p:graphicFrame>
        <p:nvGraphicFramePr>
          <p:cNvPr id="8" name="Content Placeholder 7"/>
          <p:cNvGraphicFramePr>
            <a:graphicFrameLocks noGrp="1"/>
          </p:cNvGraphicFramePr>
          <p:nvPr>
            <p:ph idx="1"/>
            <p:extLst>
              <p:ext uri="{D42A27DB-BD31-4B8C-83A1-F6EECF244321}">
                <p14:modId xmlns:p14="http://schemas.microsoft.com/office/powerpoint/2010/main" val="146765480"/>
              </p:ext>
            </p:extLst>
          </p:nvPr>
        </p:nvGraphicFramePr>
        <p:xfrm>
          <a:off x="457200" y="1554480"/>
          <a:ext cx="4114800" cy="429768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3" name="Content Placeholder 12"/>
          <p:cNvGraphicFramePr>
            <a:graphicFrameLocks noGrp="1"/>
          </p:cNvGraphicFramePr>
          <p:nvPr>
            <p:ph sz="half" idx="4294967295"/>
            <p:extLst>
              <p:ext uri="{D42A27DB-BD31-4B8C-83A1-F6EECF244321}">
                <p14:modId xmlns:p14="http://schemas.microsoft.com/office/powerpoint/2010/main" val="2992895288"/>
              </p:ext>
            </p:extLst>
          </p:nvPr>
        </p:nvGraphicFramePr>
        <p:xfrm>
          <a:off x="4572000" y="1554480"/>
          <a:ext cx="4114800" cy="4297680"/>
        </p:xfrm>
        <a:graphic>
          <a:graphicData uri="http://schemas.openxmlformats.org/drawingml/2006/chart">
            <c:chart xmlns:c="http://schemas.openxmlformats.org/drawingml/2006/chart" xmlns:r="http://schemas.openxmlformats.org/officeDocument/2006/relationships" r:id="rId4"/>
          </a:graphicData>
        </a:graphic>
      </p:graphicFrame>
      <p:sp>
        <p:nvSpPr>
          <p:cNvPr id="9" name="Rectangle 8"/>
          <p:cNvSpPr/>
          <p:nvPr/>
        </p:nvSpPr>
        <p:spPr>
          <a:xfrm>
            <a:off x="457200" y="6217920"/>
            <a:ext cx="6324600" cy="400110"/>
          </a:xfrm>
          <a:prstGeom prst="rect">
            <a:avLst/>
          </a:prstGeom>
        </p:spPr>
        <p:txBody>
          <a:bodyPr wrap="square">
            <a:spAutoFit/>
          </a:bodyPr>
          <a:lstStyle/>
          <a:p>
            <a:r>
              <a:rPr lang="en-US" sz="1000" b="1" dirty="0"/>
              <a:t>Source: </a:t>
            </a:r>
            <a:r>
              <a:rPr lang="en-US" sz="1000" dirty="0"/>
              <a:t>Agency for Healthcare Research and Quality</a:t>
            </a:r>
            <a:r>
              <a:rPr lang="en-US" sz="1000" dirty="0" smtClean="0"/>
              <a:t>, </a:t>
            </a:r>
            <a:r>
              <a:rPr lang="en-US" sz="1000" dirty="0"/>
              <a:t>Medical Expenditure Panel </a:t>
            </a:r>
            <a:r>
              <a:rPr lang="en-US" sz="1000" dirty="0" smtClean="0"/>
              <a:t>Survey, 2002-2012.</a:t>
            </a:r>
          </a:p>
          <a:p>
            <a:r>
              <a:rPr lang="en-US" sz="1000" b="1" dirty="0" smtClean="0"/>
              <a:t>Note:</a:t>
            </a:r>
            <a:r>
              <a:rPr lang="en-US" sz="1000" dirty="0" smtClean="0"/>
              <a:t> White and Black are non-Hispanic. Hispanic includes all races.</a:t>
            </a:r>
            <a:endParaRPr lang="en-US" sz="1000" dirty="0"/>
          </a:p>
        </p:txBody>
      </p:sp>
    </p:spTree>
    <p:extLst>
      <p:ext uri="{BB962C8B-B14F-4D97-AF65-F5344CB8AC3E}">
        <p14:creationId xmlns:p14="http://schemas.microsoft.com/office/powerpoint/2010/main" val="3309130098"/>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Patient Safety: Birth Trauma</a:t>
            </a:r>
            <a:endParaRPr lang="en-US" dirty="0"/>
          </a:p>
        </p:txBody>
      </p:sp>
      <p:sp>
        <p:nvSpPr>
          <p:cNvPr id="3" name="Content Placeholder 2"/>
          <p:cNvSpPr>
            <a:spLocks noGrp="1"/>
          </p:cNvSpPr>
          <p:nvPr>
            <p:ph idx="1"/>
          </p:nvPr>
        </p:nvSpPr>
        <p:spPr/>
        <p:txBody>
          <a:bodyPr>
            <a:normAutofit lnSpcReduction="10000"/>
          </a:bodyPr>
          <a:lstStyle/>
          <a:p>
            <a:r>
              <a:rPr lang="en-US" dirty="0" smtClean="0"/>
              <a:t>Cases included in birth trauma measure:</a:t>
            </a:r>
          </a:p>
          <a:p>
            <a:pPr lvl="1"/>
            <a:r>
              <a:rPr lang="en-US" dirty="0" smtClean="0"/>
              <a:t>Hemorrhage below the scalp, </a:t>
            </a:r>
          </a:p>
          <a:p>
            <a:pPr lvl="1"/>
            <a:r>
              <a:rPr lang="en-US" dirty="0" smtClean="0"/>
              <a:t>Cerebral hemorrhage at birth,</a:t>
            </a:r>
          </a:p>
          <a:p>
            <a:pPr lvl="1"/>
            <a:r>
              <a:rPr lang="en-US" dirty="0" smtClean="0"/>
              <a:t>Spinal cord injury at birth, </a:t>
            </a:r>
          </a:p>
          <a:p>
            <a:pPr lvl="1"/>
            <a:r>
              <a:rPr lang="en-US" dirty="0" smtClean="0"/>
              <a:t>Facial nerve injury at birth, </a:t>
            </a:r>
          </a:p>
          <a:p>
            <a:pPr lvl="1"/>
            <a:r>
              <a:rPr lang="en-US" dirty="0"/>
              <a:t>Bone injury not elsewhere classified at birth, </a:t>
            </a:r>
          </a:p>
          <a:p>
            <a:pPr lvl="1"/>
            <a:r>
              <a:rPr lang="en-US" dirty="0" smtClean="0"/>
              <a:t>Nerve injury not elsewhere classified at birth, and </a:t>
            </a:r>
          </a:p>
          <a:p>
            <a:pPr lvl="1"/>
            <a:r>
              <a:rPr lang="en-US" dirty="0" smtClean="0"/>
              <a:t>Birth trauma not elsewhere classified.</a:t>
            </a:r>
            <a:r>
              <a:rPr lang="en-US" baseline="30000" dirty="0" smtClean="0"/>
              <a:t>24</a:t>
            </a:r>
            <a:endParaRPr lang="en-US" dirty="0" smtClean="0"/>
          </a:p>
          <a:p>
            <a:r>
              <a:rPr lang="en-US" dirty="0" smtClean="0"/>
              <a:t>Many of these injuries to neonates may be preventable.</a:t>
            </a:r>
            <a:r>
              <a:rPr lang="en-US" baseline="30000" dirty="0" smtClean="0"/>
              <a:t>25</a:t>
            </a:r>
            <a:endParaRPr lang="en-US" dirty="0" smtClean="0"/>
          </a:p>
          <a:p>
            <a:endParaRPr lang="en-US" dirty="0" smtClean="0"/>
          </a:p>
          <a:p>
            <a:endParaRPr lang="en-US" dirty="0"/>
          </a:p>
        </p:txBody>
      </p:sp>
    </p:spTree>
    <p:extLst>
      <p:ext uri="{BB962C8B-B14F-4D97-AF65-F5344CB8AC3E}">
        <p14:creationId xmlns:p14="http://schemas.microsoft.com/office/powerpoint/2010/main" val="651280649"/>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800" dirty="0" smtClean="0"/>
              <a:t>Birth trauma—injury to neonate per 1,000 live births, 2004-2012</a:t>
            </a:r>
            <a:endParaRPr lang="en-US" sz="2800" dirty="0"/>
          </a:p>
        </p:txBody>
      </p:sp>
      <p:graphicFrame>
        <p:nvGraphicFramePr>
          <p:cNvPr id="9" name="Content Placeholder 8"/>
          <p:cNvGraphicFramePr>
            <a:graphicFrameLocks noGrp="1"/>
          </p:cNvGraphicFramePr>
          <p:nvPr>
            <p:ph idx="1"/>
            <p:extLst>
              <p:ext uri="{D42A27DB-BD31-4B8C-83A1-F6EECF244321}">
                <p14:modId xmlns:p14="http://schemas.microsoft.com/office/powerpoint/2010/main" val="1321319311"/>
              </p:ext>
            </p:extLst>
          </p:nvPr>
        </p:nvGraphicFramePr>
        <p:xfrm>
          <a:off x="457200" y="1554480"/>
          <a:ext cx="8229600" cy="3840480"/>
        </p:xfrm>
        <a:graphic>
          <a:graphicData uri="http://schemas.openxmlformats.org/drawingml/2006/chart">
            <c:chart xmlns:c="http://schemas.openxmlformats.org/drawingml/2006/chart" xmlns:r="http://schemas.openxmlformats.org/officeDocument/2006/relationships" r:id="rId3"/>
          </a:graphicData>
        </a:graphic>
      </p:graphicFrame>
      <p:sp>
        <p:nvSpPr>
          <p:cNvPr id="10" name="Rectangle 9"/>
          <p:cNvSpPr/>
          <p:nvPr/>
        </p:nvSpPr>
        <p:spPr>
          <a:xfrm>
            <a:off x="457200" y="5486400"/>
            <a:ext cx="8229600" cy="707886"/>
          </a:xfrm>
          <a:prstGeom prst="rect">
            <a:avLst/>
          </a:prstGeom>
        </p:spPr>
        <p:txBody>
          <a:bodyPr wrap="square">
            <a:spAutoFit/>
          </a:bodyPr>
          <a:lstStyle/>
          <a:p>
            <a:r>
              <a:rPr lang="en-US" sz="1000" b="1" dirty="0" smtClean="0"/>
              <a:t>Key: </a:t>
            </a:r>
            <a:r>
              <a:rPr lang="en-US" sz="1000" dirty="0" smtClean="0"/>
              <a:t>API = Asian or Pacific Islander.</a:t>
            </a:r>
            <a:endParaRPr lang="en-US" sz="1000" b="1" dirty="0" smtClean="0"/>
          </a:p>
          <a:p>
            <a:r>
              <a:rPr lang="en-US" sz="1000" b="1" dirty="0" smtClean="0"/>
              <a:t>Source</a:t>
            </a:r>
            <a:r>
              <a:rPr lang="en-US" sz="1000" b="1" dirty="0"/>
              <a:t>: </a:t>
            </a:r>
            <a:r>
              <a:rPr lang="en-US" sz="1000" dirty="0"/>
              <a:t>Agency for Healthcare Research and Quality (AHRQ), </a:t>
            </a:r>
            <a:r>
              <a:rPr lang="en-US" sz="1000" dirty="0" smtClean="0"/>
              <a:t>Healthcare </a:t>
            </a:r>
            <a:r>
              <a:rPr lang="en-US" sz="1000" dirty="0"/>
              <a:t>Cost and Utilization Project, State Inpatient Databases, disparities analysis file and AHRQ Quality Indicators, modified version of 4.1</a:t>
            </a:r>
            <a:r>
              <a:rPr lang="en-US" sz="1000" dirty="0" smtClean="0"/>
              <a:t>.</a:t>
            </a:r>
          </a:p>
          <a:p>
            <a:r>
              <a:rPr lang="en-US" sz="1000" b="1" dirty="0" smtClean="0"/>
              <a:t>Note: </a:t>
            </a:r>
            <a:r>
              <a:rPr lang="en-US" sz="1000" dirty="0" smtClean="0"/>
              <a:t>White, Black, and API are non-Hispanic. Hispanic includes all races.</a:t>
            </a:r>
            <a:endParaRPr lang="en-US" sz="1000" b="1" dirty="0"/>
          </a:p>
        </p:txBody>
      </p:sp>
    </p:spTree>
    <p:extLst>
      <p:ext uri="{BB962C8B-B14F-4D97-AF65-F5344CB8AC3E}">
        <p14:creationId xmlns:p14="http://schemas.microsoft.com/office/powerpoint/2010/main" val="2043600046"/>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Care Coordination Measures</a:t>
            </a:r>
            <a:endParaRPr lang="en-US" dirty="0"/>
          </a:p>
        </p:txBody>
      </p:sp>
      <p:sp>
        <p:nvSpPr>
          <p:cNvPr id="3" name="Content Placeholder 2"/>
          <p:cNvSpPr>
            <a:spLocks noGrp="1"/>
          </p:cNvSpPr>
          <p:nvPr>
            <p:ph idx="1"/>
          </p:nvPr>
        </p:nvSpPr>
        <p:spPr/>
        <p:txBody>
          <a:bodyPr/>
          <a:lstStyle/>
          <a:p>
            <a:r>
              <a:rPr lang="en-US" dirty="0" smtClean="0"/>
              <a:t>Children and adolescents whose health provider usually asks about prescription medications and treatments from other doctors</a:t>
            </a:r>
          </a:p>
          <a:p>
            <a:r>
              <a:rPr lang="en-US" dirty="0" smtClean="0"/>
              <a:t>Emergency department (ED) visits with a principal diagnosis related to mental health, alcohol, or substance abuse </a:t>
            </a:r>
          </a:p>
          <a:p>
            <a:r>
              <a:rPr lang="en-US" dirty="0" smtClean="0"/>
              <a:t>ED visits for asthma </a:t>
            </a:r>
          </a:p>
          <a:p>
            <a:endParaRPr lang="en-US" dirty="0"/>
          </a:p>
        </p:txBody>
      </p:sp>
    </p:spTree>
    <p:extLst>
      <p:ext uri="{BB962C8B-B14F-4D97-AF65-F5344CB8AC3E}">
        <p14:creationId xmlns:p14="http://schemas.microsoft.com/office/powerpoint/2010/main" val="934701352"/>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noAutofit/>
          </a:bodyPr>
          <a:lstStyle/>
          <a:p>
            <a:r>
              <a:rPr lang="en-US" sz="2600" dirty="0" smtClean="0"/>
              <a:t>Communication About Prescription Medications and Treatments From Other Doctors</a:t>
            </a:r>
            <a:endParaRPr lang="en-US" sz="2600" dirty="0"/>
          </a:p>
        </p:txBody>
      </p:sp>
      <p:sp>
        <p:nvSpPr>
          <p:cNvPr id="8" name="Content Placeholder 7"/>
          <p:cNvSpPr>
            <a:spLocks noGrp="1"/>
          </p:cNvSpPr>
          <p:nvPr>
            <p:ph idx="1"/>
          </p:nvPr>
        </p:nvSpPr>
        <p:spPr>
          <a:xfrm>
            <a:off x="457200" y="1600200"/>
            <a:ext cx="8229600" cy="4953000"/>
          </a:xfrm>
        </p:spPr>
        <p:txBody>
          <a:bodyPr>
            <a:normAutofit fontScale="85000" lnSpcReduction="10000"/>
          </a:bodyPr>
          <a:lstStyle/>
          <a:p>
            <a:pPr>
              <a:lnSpc>
                <a:spcPct val="120000"/>
              </a:lnSpc>
              <a:spcBef>
                <a:spcPts val="0"/>
              </a:spcBef>
            </a:pPr>
            <a:r>
              <a:rPr lang="en-US" dirty="0"/>
              <a:t>Children </a:t>
            </a:r>
            <a:r>
              <a:rPr lang="en-US" dirty="0" smtClean="0"/>
              <a:t>are at risk for </a:t>
            </a:r>
            <a:r>
              <a:rPr lang="en-US" dirty="0"/>
              <a:t>medication </a:t>
            </a:r>
            <a:r>
              <a:rPr lang="en-US" dirty="0" smtClean="0"/>
              <a:t>errors, including those due to polypharmacy, for several reasons:</a:t>
            </a:r>
          </a:p>
          <a:p>
            <a:pPr lvl="1">
              <a:lnSpc>
                <a:spcPct val="120000"/>
              </a:lnSpc>
              <a:spcBef>
                <a:spcPts val="0"/>
              </a:spcBef>
            </a:pPr>
            <a:r>
              <a:rPr lang="en-US" dirty="0" smtClean="0"/>
              <a:t>Their </a:t>
            </a:r>
            <a:r>
              <a:rPr lang="en-US" dirty="0"/>
              <a:t>size and physiologic </a:t>
            </a:r>
            <a:r>
              <a:rPr lang="en-US" dirty="0" smtClean="0"/>
              <a:t>variability and</a:t>
            </a:r>
          </a:p>
          <a:p>
            <a:pPr lvl="1">
              <a:lnSpc>
                <a:spcPct val="120000"/>
              </a:lnSpc>
              <a:spcBef>
                <a:spcPts val="0"/>
              </a:spcBef>
            </a:pPr>
            <a:r>
              <a:rPr lang="en-US" dirty="0" smtClean="0"/>
              <a:t>Limited </a:t>
            </a:r>
            <a:r>
              <a:rPr lang="en-US" dirty="0"/>
              <a:t>communication </a:t>
            </a:r>
            <a:r>
              <a:rPr lang="en-US" dirty="0" smtClean="0"/>
              <a:t>ability </a:t>
            </a:r>
            <a:r>
              <a:rPr lang="en-US" dirty="0"/>
              <a:t>and other </a:t>
            </a:r>
            <a:r>
              <a:rPr lang="en-US" dirty="0" smtClean="0"/>
              <a:t>factors</a:t>
            </a:r>
            <a:r>
              <a:rPr lang="en-US" baseline="30000" dirty="0" smtClean="0"/>
              <a:t>26</a:t>
            </a:r>
            <a:r>
              <a:rPr lang="en-US" dirty="0" smtClean="0"/>
              <a:t> </a:t>
            </a:r>
            <a:endParaRPr lang="en-US" dirty="0"/>
          </a:p>
          <a:p>
            <a:pPr>
              <a:lnSpc>
                <a:spcPct val="120000"/>
              </a:lnSpc>
              <a:spcBef>
                <a:spcPts val="0"/>
              </a:spcBef>
            </a:pPr>
            <a:r>
              <a:rPr lang="en-US" dirty="0" smtClean="0"/>
              <a:t>Good medical practice includes asking patients about all their medications,</a:t>
            </a:r>
            <a:r>
              <a:rPr lang="en-US" baseline="30000" dirty="0" smtClean="0"/>
              <a:t>27</a:t>
            </a:r>
            <a:r>
              <a:rPr lang="en-US" dirty="0" smtClean="0"/>
              <a:t> which can prevent adverse events.</a:t>
            </a:r>
          </a:p>
          <a:p>
            <a:pPr>
              <a:lnSpc>
                <a:spcPct val="120000"/>
              </a:lnSpc>
              <a:spcBef>
                <a:spcPts val="0"/>
              </a:spcBef>
            </a:pPr>
            <a:r>
              <a:rPr lang="en-US" dirty="0" smtClean="0"/>
              <a:t>Patients are urged by the Food and Drug Administration and others to tell health care providers about all their medications.</a:t>
            </a:r>
            <a:r>
              <a:rPr lang="en-US" baseline="30000" dirty="0" smtClean="0"/>
              <a:t>28</a:t>
            </a:r>
          </a:p>
          <a:p>
            <a:pPr>
              <a:lnSpc>
                <a:spcPct val="120000"/>
              </a:lnSpc>
              <a:spcBef>
                <a:spcPts val="0"/>
              </a:spcBef>
            </a:pPr>
            <a:r>
              <a:rPr lang="en-US" dirty="0" smtClean="0"/>
              <a:t>Health care systems are trying strategies to better communicate with patients about medications other health care professionals give them.</a:t>
            </a:r>
            <a:r>
              <a:rPr lang="en-US" baseline="30000" dirty="0" smtClean="0"/>
              <a:t>29</a:t>
            </a:r>
            <a:endParaRPr lang="en-US" baseline="30000" dirty="0"/>
          </a:p>
        </p:txBody>
      </p:sp>
    </p:spTree>
    <p:extLst>
      <p:ext uri="{BB962C8B-B14F-4D97-AF65-F5344CB8AC3E}">
        <p14:creationId xmlns:p14="http://schemas.microsoft.com/office/powerpoint/2010/main" val="309649992"/>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00200" y="152400"/>
            <a:ext cx="7086600" cy="1143000"/>
          </a:xfrm>
        </p:spPr>
        <p:txBody>
          <a:bodyPr>
            <a:noAutofit/>
          </a:bodyPr>
          <a:lstStyle/>
          <a:p>
            <a:r>
              <a:rPr lang="en-US" sz="1800" dirty="0" smtClean="0"/>
              <a:t>Children and adolescents ages 0-17 years with a usual source of care whose health provider usually asks about prescription medications and treatments from other doctors, by race/ethnicity and income, 2012 </a:t>
            </a:r>
            <a:endParaRPr lang="en-US" sz="1800" dirty="0"/>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3649130272"/>
              </p:ext>
            </p:extLst>
          </p:nvPr>
        </p:nvGraphicFramePr>
        <p:xfrm>
          <a:off x="457200" y="1554480"/>
          <a:ext cx="4114800" cy="411480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0" name="Content Placeholder 9"/>
          <p:cNvGraphicFramePr>
            <a:graphicFrameLocks noGrp="1"/>
          </p:cNvGraphicFramePr>
          <p:nvPr>
            <p:ph sz="half" idx="4294967295"/>
            <p:extLst>
              <p:ext uri="{D42A27DB-BD31-4B8C-83A1-F6EECF244321}">
                <p14:modId xmlns:p14="http://schemas.microsoft.com/office/powerpoint/2010/main" val="2299457415"/>
              </p:ext>
            </p:extLst>
          </p:nvPr>
        </p:nvGraphicFramePr>
        <p:xfrm>
          <a:off x="4572000" y="1554480"/>
          <a:ext cx="4114800" cy="4114800"/>
        </p:xfrm>
        <a:graphic>
          <a:graphicData uri="http://schemas.openxmlformats.org/drawingml/2006/chart">
            <c:chart xmlns:c="http://schemas.openxmlformats.org/drawingml/2006/chart" xmlns:r="http://schemas.openxmlformats.org/officeDocument/2006/relationships" r:id="rId4"/>
          </a:graphicData>
        </a:graphic>
      </p:graphicFrame>
      <p:sp>
        <p:nvSpPr>
          <p:cNvPr id="11" name="Rectangle 10"/>
          <p:cNvSpPr/>
          <p:nvPr/>
        </p:nvSpPr>
        <p:spPr>
          <a:xfrm>
            <a:off x="457200" y="5760720"/>
            <a:ext cx="8229600" cy="400110"/>
          </a:xfrm>
          <a:prstGeom prst="rect">
            <a:avLst/>
          </a:prstGeom>
        </p:spPr>
        <p:txBody>
          <a:bodyPr wrap="square">
            <a:spAutoFit/>
          </a:bodyPr>
          <a:lstStyle/>
          <a:p>
            <a:r>
              <a:rPr lang="en-US" sz="1000" b="1" dirty="0"/>
              <a:t>Source: </a:t>
            </a:r>
            <a:r>
              <a:rPr lang="en-US" sz="1000" dirty="0"/>
              <a:t>Agency for Healthcare Research and Quality, </a:t>
            </a:r>
            <a:r>
              <a:rPr lang="en-US" sz="1000" dirty="0" smtClean="0"/>
              <a:t>Medical </a:t>
            </a:r>
            <a:r>
              <a:rPr lang="en-US" sz="1000" dirty="0"/>
              <a:t>Expenditure Panel </a:t>
            </a:r>
            <a:r>
              <a:rPr lang="en-US" sz="1000" dirty="0" smtClean="0"/>
              <a:t>Survey, 2012.</a:t>
            </a:r>
          </a:p>
          <a:p>
            <a:r>
              <a:rPr lang="en-US" sz="1000" b="1" dirty="0" smtClean="0"/>
              <a:t>Note: </a:t>
            </a:r>
            <a:r>
              <a:rPr lang="en-US" sz="1000" dirty="0" smtClean="0"/>
              <a:t>White and Black are non-Hispanic. Hispanic includes all races.</a:t>
            </a:r>
            <a:endParaRPr lang="en-US" sz="1000" b="1" dirty="0"/>
          </a:p>
        </p:txBody>
      </p:sp>
    </p:spTree>
    <p:extLst>
      <p:ext uri="{BB962C8B-B14F-4D97-AF65-F5344CB8AC3E}">
        <p14:creationId xmlns:p14="http://schemas.microsoft.com/office/powerpoint/2010/main" val="383330747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Changes for 2014</a:t>
            </a:r>
            <a:endParaRPr lang="en-US" dirty="0"/>
          </a:p>
        </p:txBody>
      </p:sp>
      <p:sp>
        <p:nvSpPr>
          <p:cNvPr id="3" name="Content Placeholder 2"/>
          <p:cNvSpPr>
            <a:spLocks noGrp="1"/>
          </p:cNvSpPr>
          <p:nvPr>
            <p:ph idx="1"/>
          </p:nvPr>
        </p:nvSpPr>
        <p:spPr>
          <a:xfrm>
            <a:off x="381000" y="1600200"/>
            <a:ext cx="8458200" cy="4525963"/>
          </a:xfrm>
        </p:spPr>
        <p:txBody>
          <a:bodyPr/>
          <a:lstStyle/>
          <a:p>
            <a:r>
              <a:rPr lang="en-US" dirty="0" smtClean="0"/>
              <a:t>New National Healthcare Quality and Disparities Report (QDR)</a:t>
            </a:r>
          </a:p>
          <a:p>
            <a:pPr lvl="1"/>
            <a:r>
              <a:rPr lang="en-US" dirty="0" smtClean="0"/>
              <a:t>Integrates findings on health care quality and health care disparities into a single document to highlight the importance of examining quality and disparities together</a:t>
            </a:r>
          </a:p>
          <a:p>
            <a:pPr lvl="1"/>
            <a:r>
              <a:rPr lang="en-US" dirty="0" smtClean="0"/>
              <a:t>Focuses on summarizing information over the many measures that are tracked</a:t>
            </a:r>
          </a:p>
        </p:txBody>
      </p:sp>
    </p:spTree>
    <p:extLst>
      <p:ext uri="{BB962C8B-B14F-4D97-AF65-F5344CB8AC3E}">
        <p14:creationId xmlns:p14="http://schemas.microsoft.com/office/powerpoint/2010/main" val="4147857435"/>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00200" y="274638"/>
            <a:ext cx="7086600" cy="868362"/>
          </a:xfrm>
        </p:spPr>
        <p:txBody>
          <a:bodyPr>
            <a:noAutofit/>
          </a:bodyPr>
          <a:lstStyle/>
          <a:p>
            <a:r>
              <a:rPr lang="en-US" sz="2800" dirty="0" smtClean="0"/>
              <a:t>Emergency Department Visits Related to Mental Health and Substance Abuse</a:t>
            </a:r>
            <a:endParaRPr lang="en-US" sz="2800" dirty="0"/>
          </a:p>
        </p:txBody>
      </p:sp>
      <p:sp>
        <p:nvSpPr>
          <p:cNvPr id="3" name="Content Placeholder 2"/>
          <p:cNvSpPr>
            <a:spLocks noGrp="1"/>
          </p:cNvSpPr>
          <p:nvPr>
            <p:ph sz="half" idx="1"/>
          </p:nvPr>
        </p:nvSpPr>
        <p:spPr>
          <a:xfrm>
            <a:off x="457200" y="1600200"/>
            <a:ext cx="8229600" cy="4800600"/>
          </a:xfrm>
        </p:spPr>
        <p:txBody>
          <a:bodyPr>
            <a:normAutofit fontScale="70000" lnSpcReduction="20000"/>
          </a:bodyPr>
          <a:lstStyle/>
          <a:p>
            <a:pPr lvl="0">
              <a:lnSpc>
                <a:spcPct val="120000"/>
              </a:lnSpc>
              <a:spcBef>
                <a:spcPts val="0"/>
              </a:spcBef>
            </a:pPr>
            <a:r>
              <a:rPr lang="en-US" dirty="0" smtClean="0"/>
              <a:t>EDs are a common source of care for mental illness when </a:t>
            </a:r>
            <a:r>
              <a:rPr lang="en-US" dirty="0"/>
              <a:t>high-quality mental health care is not available in the </a:t>
            </a:r>
            <a:r>
              <a:rPr lang="en-US" dirty="0" smtClean="0"/>
              <a:t>community.</a:t>
            </a:r>
            <a:r>
              <a:rPr lang="en-US" baseline="30000" dirty="0" smtClean="0"/>
              <a:t>30</a:t>
            </a:r>
            <a:endParaRPr lang="en-US" dirty="0"/>
          </a:p>
          <a:p>
            <a:pPr lvl="0">
              <a:lnSpc>
                <a:spcPct val="120000"/>
              </a:lnSpc>
              <a:spcBef>
                <a:spcPts val="0"/>
              </a:spcBef>
            </a:pPr>
            <a:r>
              <a:rPr lang="en-US" dirty="0" smtClean="0"/>
              <a:t>Some ED </a:t>
            </a:r>
            <a:r>
              <a:rPr lang="en-US" dirty="0"/>
              <a:t>use for mental health and substance abuse </a:t>
            </a:r>
            <a:r>
              <a:rPr lang="en-US" dirty="0" smtClean="0"/>
              <a:t>problems </a:t>
            </a:r>
            <a:r>
              <a:rPr lang="en-US" dirty="0"/>
              <a:t>among young people </a:t>
            </a:r>
            <a:r>
              <a:rPr lang="en-US" dirty="0" smtClean="0"/>
              <a:t>is seen </a:t>
            </a:r>
            <a:r>
              <a:rPr lang="en-US" dirty="0"/>
              <a:t>as </a:t>
            </a:r>
            <a:r>
              <a:rPr lang="en-US" dirty="0" smtClean="0"/>
              <a:t>preventable </a:t>
            </a:r>
            <a:r>
              <a:rPr lang="en-US" dirty="0"/>
              <a:t>with appropriate </a:t>
            </a:r>
            <a:r>
              <a:rPr lang="en-US" dirty="0" smtClean="0"/>
              <a:t>ambulatory care.</a:t>
            </a:r>
          </a:p>
          <a:p>
            <a:pPr>
              <a:lnSpc>
                <a:spcPct val="120000"/>
              </a:lnSpc>
              <a:spcBef>
                <a:spcPts val="0"/>
              </a:spcBef>
            </a:pPr>
            <a:r>
              <a:rPr lang="en-US" dirty="0" smtClean="0"/>
              <a:t>Mental</a:t>
            </a:r>
            <a:r>
              <a:rPr lang="en-US" dirty="0"/>
              <a:t>, emotional, and behavioral health services </a:t>
            </a:r>
            <a:r>
              <a:rPr lang="en-US" dirty="0" smtClean="0"/>
              <a:t>are lacking for as many as 50 percent of children and adolescents with high needs.</a:t>
            </a:r>
            <a:r>
              <a:rPr lang="en-US" baseline="30000" dirty="0" smtClean="0"/>
              <a:t>31</a:t>
            </a:r>
            <a:endParaRPr lang="en-US" dirty="0" smtClean="0"/>
          </a:p>
          <a:p>
            <a:pPr>
              <a:lnSpc>
                <a:spcPct val="120000"/>
              </a:lnSpc>
              <a:spcBef>
                <a:spcPts val="0"/>
              </a:spcBef>
            </a:pPr>
            <a:r>
              <a:rPr lang="en-US" dirty="0" smtClean="0"/>
              <a:t>EDs are often </a:t>
            </a:r>
            <a:r>
              <a:rPr lang="en-US" dirty="0"/>
              <a:t>not staffed or equipped to provide optimal psychiatric care, </a:t>
            </a:r>
            <a:r>
              <a:rPr lang="en-US" dirty="0" smtClean="0"/>
              <a:t>leading to long </a:t>
            </a:r>
            <a:r>
              <a:rPr lang="en-US" dirty="0"/>
              <a:t>wait </a:t>
            </a:r>
            <a:r>
              <a:rPr lang="en-US" dirty="0" smtClean="0"/>
              <a:t>times for </a:t>
            </a:r>
            <a:r>
              <a:rPr lang="en-US" dirty="0"/>
              <a:t>appropriate </a:t>
            </a:r>
            <a:r>
              <a:rPr lang="en-US" dirty="0" smtClean="0"/>
              <a:t>care.</a:t>
            </a:r>
            <a:r>
              <a:rPr lang="en-US" baseline="30000" dirty="0" smtClean="0"/>
              <a:t>32</a:t>
            </a:r>
            <a:endParaRPr lang="en-US" dirty="0" smtClean="0"/>
          </a:p>
          <a:p>
            <a:pPr>
              <a:lnSpc>
                <a:spcPct val="120000"/>
              </a:lnSpc>
              <a:spcBef>
                <a:spcPts val="0"/>
              </a:spcBef>
            </a:pPr>
            <a:r>
              <a:rPr lang="en-US" dirty="0" smtClean="0"/>
              <a:t>ED </a:t>
            </a:r>
            <a:r>
              <a:rPr lang="en-US" dirty="0"/>
              <a:t>staff </a:t>
            </a:r>
            <a:r>
              <a:rPr lang="en-US" dirty="0" smtClean="0"/>
              <a:t>observing </a:t>
            </a:r>
            <a:r>
              <a:rPr lang="en-US" dirty="0"/>
              <a:t>patients waiting for psychiatric care </a:t>
            </a:r>
            <a:r>
              <a:rPr lang="en-US" dirty="0" smtClean="0"/>
              <a:t>find it difficult to </a:t>
            </a:r>
            <a:r>
              <a:rPr lang="en-US" dirty="0"/>
              <a:t>efficiently care for patients with other medical </a:t>
            </a:r>
            <a:r>
              <a:rPr lang="en-US" dirty="0" smtClean="0"/>
              <a:t>emergencies.</a:t>
            </a:r>
            <a:r>
              <a:rPr lang="en-US" baseline="30000" dirty="0" smtClean="0"/>
              <a:t>33</a:t>
            </a:r>
            <a:r>
              <a:rPr lang="en-US" dirty="0" smtClean="0"/>
              <a:t> </a:t>
            </a:r>
          </a:p>
          <a:p>
            <a:pPr lvl="0">
              <a:lnSpc>
                <a:spcPct val="120000"/>
              </a:lnSpc>
              <a:spcBef>
                <a:spcPts val="0"/>
              </a:spcBef>
            </a:pPr>
            <a:r>
              <a:rPr lang="en-US" dirty="0" smtClean="0"/>
              <a:t>Efforts are underway </a:t>
            </a:r>
            <a:r>
              <a:rPr lang="en-US" dirty="0"/>
              <a:t>to prevent avoidable ED use through strategies such as case </a:t>
            </a:r>
            <a:r>
              <a:rPr lang="en-US" dirty="0" smtClean="0"/>
              <a:t>management.</a:t>
            </a:r>
            <a:r>
              <a:rPr lang="en-US" baseline="30000" dirty="0" smtClean="0"/>
              <a:t>34,35</a:t>
            </a:r>
            <a:endParaRPr lang="en-US" dirty="0"/>
          </a:p>
        </p:txBody>
      </p:sp>
    </p:spTree>
    <p:extLst>
      <p:ext uri="{BB962C8B-B14F-4D97-AF65-F5344CB8AC3E}">
        <p14:creationId xmlns:p14="http://schemas.microsoft.com/office/powerpoint/2010/main" val="2988789447"/>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00200" y="152400"/>
            <a:ext cx="7391400" cy="1143000"/>
          </a:xfrm>
        </p:spPr>
        <p:txBody>
          <a:bodyPr>
            <a:noAutofit/>
          </a:bodyPr>
          <a:lstStyle/>
          <a:p>
            <a:r>
              <a:rPr lang="en-US" sz="1800" dirty="0" smtClean="0"/>
              <a:t>Emergency department </a:t>
            </a:r>
            <a:r>
              <a:rPr lang="en-US" sz="1800" dirty="0"/>
              <a:t>visits with a principal diagnosis related to mental health, </a:t>
            </a:r>
            <a:r>
              <a:rPr lang="en-US" sz="1800" dirty="0" smtClean="0"/>
              <a:t>alcohol, </a:t>
            </a:r>
            <a:r>
              <a:rPr lang="en-US" sz="1800" dirty="0"/>
              <a:t>or substance </a:t>
            </a:r>
            <a:r>
              <a:rPr lang="en-US" sz="1800" dirty="0" smtClean="0"/>
              <a:t>abuse among children ages 0-17 years, </a:t>
            </a:r>
            <a:r>
              <a:rPr lang="en-US" sz="1800" dirty="0"/>
              <a:t>per 100,000 </a:t>
            </a:r>
            <a:r>
              <a:rPr lang="en-US" sz="1800" dirty="0" smtClean="0"/>
              <a:t>population, 2007-2011</a:t>
            </a:r>
            <a:endParaRPr lang="en-US" sz="1800" dirty="0"/>
          </a:p>
        </p:txBody>
      </p:sp>
      <p:graphicFrame>
        <p:nvGraphicFramePr>
          <p:cNvPr id="10" name="Content Placeholder 9"/>
          <p:cNvGraphicFramePr>
            <a:graphicFrameLocks noGrp="1"/>
          </p:cNvGraphicFramePr>
          <p:nvPr>
            <p:ph sz="half" idx="1"/>
            <p:extLst>
              <p:ext uri="{D42A27DB-BD31-4B8C-83A1-F6EECF244321}">
                <p14:modId xmlns:p14="http://schemas.microsoft.com/office/powerpoint/2010/main" val="2870761052"/>
              </p:ext>
            </p:extLst>
          </p:nvPr>
        </p:nvGraphicFramePr>
        <p:xfrm>
          <a:off x="457200" y="1554480"/>
          <a:ext cx="8229600" cy="3474720"/>
        </p:xfrm>
        <a:graphic>
          <a:graphicData uri="http://schemas.openxmlformats.org/drawingml/2006/chart">
            <c:chart xmlns:c="http://schemas.openxmlformats.org/drawingml/2006/chart" xmlns:r="http://schemas.openxmlformats.org/officeDocument/2006/relationships" r:id="rId3"/>
          </a:graphicData>
        </a:graphic>
      </p:graphicFrame>
      <p:sp>
        <p:nvSpPr>
          <p:cNvPr id="11" name="Rectangle 10"/>
          <p:cNvSpPr/>
          <p:nvPr/>
        </p:nvSpPr>
        <p:spPr>
          <a:xfrm>
            <a:off x="457200" y="5120640"/>
            <a:ext cx="8229600" cy="400110"/>
          </a:xfrm>
          <a:prstGeom prst="rect">
            <a:avLst/>
          </a:prstGeom>
        </p:spPr>
        <p:txBody>
          <a:bodyPr wrap="square">
            <a:spAutoFit/>
          </a:bodyPr>
          <a:lstStyle/>
          <a:p>
            <a:r>
              <a:rPr lang="en-US" sz="1000" b="1" dirty="0"/>
              <a:t>Source: </a:t>
            </a:r>
            <a:r>
              <a:rPr lang="en-US" sz="1000" dirty="0"/>
              <a:t>Agency for Healthcare Research and Quality (AHRQ), </a:t>
            </a:r>
            <a:r>
              <a:rPr lang="en-US" sz="1000" dirty="0" smtClean="0"/>
              <a:t>Healthcare </a:t>
            </a:r>
            <a:r>
              <a:rPr lang="en-US" sz="1000" dirty="0"/>
              <a:t>Cost and Utilization Project, State Inpatient Databases and AHRQ Quality Indicators, modified version of 4.1.</a:t>
            </a:r>
          </a:p>
        </p:txBody>
      </p:sp>
    </p:spTree>
    <p:extLst>
      <p:ext uri="{BB962C8B-B14F-4D97-AF65-F5344CB8AC3E}">
        <p14:creationId xmlns:p14="http://schemas.microsoft.com/office/powerpoint/2010/main" val="2584877605"/>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mtClean="0"/>
              <a:t>Emergency Department Visits for Asthma</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Asthma is a common chronic disease among children.</a:t>
            </a:r>
            <a:r>
              <a:rPr lang="en-US" baseline="30000" dirty="0" smtClean="0"/>
              <a:t>36</a:t>
            </a:r>
            <a:endParaRPr lang="en-US" dirty="0" smtClean="0"/>
          </a:p>
          <a:p>
            <a:r>
              <a:rPr lang="en-US" dirty="0" smtClean="0"/>
              <a:t>ED visits for asthma are often preventable if a child receives high-quality ambulatory preventive and acute care. </a:t>
            </a:r>
          </a:p>
          <a:p>
            <a:r>
              <a:rPr lang="en-US" dirty="0" smtClean="0"/>
              <a:t>A recent review shows three strategies </a:t>
            </a:r>
            <a:r>
              <a:rPr lang="en-US" dirty="0"/>
              <a:t>were most likely to improve provider adherence to asthma </a:t>
            </a:r>
            <a:r>
              <a:rPr lang="en-US" dirty="0" smtClean="0"/>
              <a:t>guidelines, which indicates </a:t>
            </a:r>
            <a:r>
              <a:rPr lang="en-US" dirty="0"/>
              <a:t>high-quality </a:t>
            </a:r>
            <a:r>
              <a:rPr lang="en-US" dirty="0" smtClean="0"/>
              <a:t>care:</a:t>
            </a:r>
          </a:p>
          <a:p>
            <a:pPr lvl="1"/>
            <a:r>
              <a:rPr lang="en-US" dirty="0" smtClean="0"/>
              <a:t>Decision support tools</a:t>
            </a:r>
          </a:p>
          <a:p>
            <a:pPr lvl="1"/>
            <a:r>
              <a:rPr lang="en-US" dirty="0" smtClean="0"/>
              <a:t>Feedback and audit, and </a:t>
            </a:r>
          </a:p>
          <a:p>
            <a:pPr lvl="1"/>
            <a:r>
              <a:rPr lang="en-US" dirty="0" smtClean="0"/>
              <a:t>Clinical pharmacy support</a:t>
            </a:r>
            <a:r>
              <a:rPr lang="en-US" baseline="30000" dirty="0" smtClean="0"/>
              <a:t>37</a:t>
            </a:r>
            <a:r>
              <a:rPr lang="en-US" dirty="0" smtClean="0"/>
              <a:t> </a:t>
            </a:r>
          </a:p>
          <a:p>
            <a:endParaRPr lang="en-US" dirty="0" smtClean="0"/>
          </a:p>
        </p:txBody>
      </p:sp>
    </p:spTree>
    <p:extLst>
      <p:ext uri="{BB962C8B-B14F-4D97-AF65-F5344CB8AC3E}">
        <p14:creationId xmlns:p14="http://schemas.microsoft.com/office/powerpoint/2010/main" val="2071715468"/>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1800" dirty="0" smtClean="0"/>
              <a:t>Emergency department visits for asthma per 100,000 population, children </a:t>
            </a:r>
            <a:r>
              <a:rPr lang="en-US" sz="1800" dirty="0"/>
              <a:t>ages </a:t>
            </a:r>
            <a:r>
              <a:rPr lang="en-US" sz="1800" dirty="0" smtClean="0"/>
              <a:t>2-17 years, by age, 2008-2011, and by sex and income quartile of ZIP code of residence, 2011 </a:t>
            </a:r>
            <a:endParaRPr lang="en-US" sz="1800" dirty="0"/>
          </a:p>
        </p:txBody>
      </p:sp>
      <p:graphicFrame>
        <p:nvGraphicFramePr>
          <p:cNvPr id="9" name="Content Placeholder 8"/>
          <p:cNvGraphicFramePr>
            <a:graphicFrameLocks noGrp="1"/>
          </p:cNvGraphicFramePr>
          <p:nvPr>
            <p:ph idx="1"/>
            <p:extLst>
              <p:ext uri="{D42A27DB-BD31-4B8C-83A1-F6EECF244321}">
                <p14:modId xmlns:p14="http://schemas.microsoft.com/office/powerpoint/2010/main" val="4249192244"/>
              </p:ext>
            </p:extLst>
          </p:nvPr>
        </p:nvGraphicFramePr>
        <p:xfrm>
          <a:off x="457200" y="1554480"/>
          <a:ext cx="4114800" cy="411480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4" name="Content Placeholder 13"/>
          <p:cNvGraphicFramePr>
            <a:graphicFrameLocks noGrp="1"/>
          </p:cNvGraphicFramePr>
          <p:nvPr>
            <p:ph sz="half" idx="4294967295"/>
            <p:extLst>
              <p:ext uri="{D42A27DB-BD31-4B8C-83A1-F6EECF244321}">
                <p14:modId xmlns:p14="http://schemas.microsoft.com/office/powerpoint/2010/main" val="1518663252"/>
              </p:ext>
            </p:extLst>
          </p:nvPr>
        </p:nvGraphicFramePr>
        <p:xfrm>
          <a:off x="4572000" y="1554480"/>
          <a:ext cx="4114800" cy="4389120"/>
        </p:xfrm>
        <a:graphic>
          <a:graphicData uri="http://schemas.openxmlformats.org/drawingml/2006/chart">
            <c:chart xmlns:c="http://schemas.openxmlformats.org/drawingml/2006/chart" xmlns:r="http://schemas.openxmlformats.org/officeDocument/2006/relationships" r:id="rId4"/>
          </a:graphicData>
        </a:graphic>
      </p:graphicFrame>
      <p:sp>
        <p:nvSpPr>
          <p:cNvPr id="5" name="Rectangle 4"/>
          <p:cNvSpPr/>
          <p:nvPr/>
        </p:nvSpPr>
        <p:spPr>
          <a:xfrm>
            <a:off x="457200" y="5852160"/>
            <a:ext cx="8229600" cy="646331"/>
          </a:xfrm>
          <a:prstGeom prst="rect">
            <a:avLst/>
          </a:prstGeom>
        </p:spPr>
        <p:txBody>
          <a:bodyPr wrap="square">
            <a:spAutoFit/>
          </a:bodyPr>
          <a:lstStyle/>
          <a:p>
            <a:r>
              <a:rPr lang="en-US" sz="1200" b="1" dirty="0" smtClean="0"/>
              <a:t>Key: </a:t>
            </a:r>
            <a:r>
              <a:rPr lang="en-US" sz="1200" dirty="0" smtClean="0"/>
              <a:t>Q = quartile.</a:t>
            </a:r>
            <a:endParaRPr lang="en-US" sz="1200" b="1" dirty="0" smtClean="0"/>
          </a:p>
          <a:p>
            <a:r>
              <a:rPr lang="en-US" sz="1200" b="1" dirty="0" smtClean="0"/>
              <a:t>Source</a:t>
            </a:r>
            <a:r>
              <a:rPr lang="en-US" sz="1200" b="1" dirty="0"/>
              <a:t>: </a:t>
            </a:r>
            <a:r>
              <a:rPr lang="en-US" sz="1200" dirty="0"/>
              <a:t>Agency for Healthcare Research and Quality (AHRQ), </a:t>
            </a:r>
            <a:r>
              <a:rPr lang="en-US" sz="1200" dirty="0" smtClean="0"/>
              <a:t>Healthcare Cost and Utilization Project</a:t>
            </a:r>
            <a:r>
              <a:rPr lang="en-US" sz="1200" dirty="0"/>
              <a:t>, State Inpatient Databases and AHRQ Quality Indicators, modified version of 4.1.</a:t>
            </a:r>
          </a:p>
        </p:txBody>
      </p:sp>
    </p:spTree>
    <p:extLst>
      <p:ext uri="{BB962C8B-B14F-4D97-AF65-F5344CB8AC3E}">
        <p14:creationId xmlns:p14="http://schemas.microsoft.com/office/powerpoint/2010/main" val="3821536302"/>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References</a:t>
            </a:r>
            <a:endParaRPr lang="en-US" dirty="0"/>
          </a:p>
        </p:txBody>
      </p:sp>
      <p:sp>
        <p:nvSpPr>
          <p:cNvPr id="3" name="Content Placeholder 2"/>
          <p:cNvSpPr>
            <a:spLocks noGrp="1"/>
          </p:cNvSpPr>
          <p:nvPr>
            <p:ph idx="1"/>
          </p:nvPr>
        </p:nvSpPr>
        <p:spPr>
          <a:xfrm>
            <a:off x="457200" y="1371600"/>
            <a:ext cx="8229600" cy="5105400"/>
          </a:xfrm>
        </p:spPr>
        <p:txBody>
          <a:bodyPr>
            <a:normAutofit fontScale="25000" lnSpcReduction="20000"/>
          </a:bodyPr>
          <a:lstStyle/>
          <a:p>
            <a:pPr marL="344488" indent="-344488">
              <a:lnSpc>
                <a:spcPct val="120000"/>
              </a:lnSpc>
              <a:spcBef>
                <a:spcPts val="0"/>
              </a:spcBef>
              <a:buSzPct val="100000"/>
              <a:buFont typeface="+mj-lt"/>
              <a:buAutoNum type="arabicPeriod"/>
            </a:pPr>
            <a:r>
              <a:rPr lang="en-US" sz="4800" dirty="0" err="1" smtClean="0"/>
              <a:t>Cassedy</a:t>
            </a:r>
            <a:r>
              <a:rPr lang="en-US" sz="4800" dirty="0" smtClean="0"/>
              <a:t> A, </a:t>
            </a:r>
            <a:r>
              <a:rPr lang="en-US" sz="4800" dirty="0" err="1" smtClean="0"/>
              <a:t>Fairbrother</a:t>
            </a:r>
            <a:r>
              <a:rPr lang="en-US" sz="4800" dirty="0" smtClean="0"/>
              <a:t> G, </a:t>
            </a:r>
            <a:r>
              <a:rPr lang="en-US" sz="4800" dirty="0" err="1" smtClean="0"/>
              <a:t>Newacheck</a:t>
            </a:r>
            <a:r>
              <a:rPr lang="en-US" sz="4800" dirty="0" smtClean="0"/>
              <a:t> P. The impact of insurance instability on children's access, utilization, and satisfaction with health care. </a:t>
            </a:r>
            <a:r>
              <a:rPr lang="en-US" sz="4800" dirty="0" err="1" smtClean="0"/>
              <a:t>Ambul</a:t>
            </a:r>
            <a:r>
              <a:rPr lang="en-US" sz="4800" dirty="0" smtClean="0"/>
              <a:t> </a:t>
            </a:r>
            <a:r>
              <a:rPr lang="en-US" sz="4800" dirty="0" err="1" smtClean="0"/>
              <a:t>Pediatr</a:t>
            </a:r>
            <a:r>
              <a:rPr lang="en-US" sz="4800" dirty="0" smtClean="0"/>
              <a:t> 2008 Sep-Oct;8(5):321-8. </a:t>
            </a:r>
            <a:r>
              <a:rPr lang="en-US" sz="4800" dirty="0"/>
              <a:t>PMID: </a:t>
            </a:r>
            <a:r>
              <a:rPr lang="en-US" sz="4800" dirty="0" smtClean="0"/>
              <a:t>18922506. </a:t>
            </a:r>
          </a:p>
          <a:p>
            <a:pPr marL="344488" indent="-344488">
              <a:lnSpc>
                <a:spcPct val="120000"/>
              </a:lnSpc>
              <a:spcBef>
                <a:spcPts val="0"/>
              </a:spcBef>
              <a:buSzPct val="100000"/>
              <a:buFont typeface="+mj-lt"/>
              <a:buAutoNum type="arabicPeriod"/>
            </a:pPr>
            <a:r>
              <a:rPr lang="en-US" sz="4800" dirty="0" smtClean="0"/>
              <a:t>Guevara J, Moon J, Hines E, et al. Continuity of public insurance coverage: a systematic review of the literature. Med Care Res Rev 2014;71(2):115-37. </a:t>
            </a:r>
            <a:r>
              <a:rPr lang="en-US" sz="4800" dirty="0"/>
              <a:t>PMID: </a:t>
            </a:r>
            <a:r>
              <a:rPr lang="en-US" sz="4800" dirty="0" smtClean="0"/>
              <a:t>24227811. </a:t>
            </a:r>
          </a:p>
          <a:p>
            <a:pPr marL="344488" indent="-344488">
              <a:lnSpc>
                <a:spcPct val="120000"/>
              </a:lnSpc>
              <a:spcBef>
                <a:spcPts val="0"/>
              </a:spcBef>
              <a:buSzPct val="100000"/>
              <a:buFont typeface="+mj-lt"/>
              <a:buAutoNum type="arabicPeriod"/>
            </a:pPr>
            <a:r>
              <a:rPr lang="en-US" sz="4800" dirty="0" smtClean="0"/>
              <a:t>Kenney G, Pelletier J. Monitoring duration of coverage in Medicaid and CHIP to assess program performance and quality. </a:t>
            </a:r>
            <a:r>
              <a:rPr lang="en-US" sz="4800" dirty="0" err="1" smtClean="0"/>
              <a:t>Acad</a:t>
            </a:r>
            <a:r>
              <a:rPr lang="en-US" sz="4800" dirty="0" smtClean="0"/>
              <a:t> </a:t>
            </a:r>
            <a:r>
              <a:rPr lang="en-US" sz="4800" dirty="0" err="1" smtClean="0"/>
              <a:t>Pediatr</a:t>
            </a:r>
            <a:r>
              <a:rPr lang="en-US" sz="4800" dirty="0" smtClean="0"/>
              <a:t> 2011;May-Jun;11(3 </a:t>
            </a:r>
            <a:r>
              <a:rPr lang="en-US" sz="4800" dirty="0" err="1" smtClean="0"/>
              <a:t>Suppl</a:t>
            </a:r>
            <a:r>
              <a:rPr lang="en-US" sz="4800" dirty="0" smtClean="0"/>
              <a:t>):</a:t>
            </a:r>
            <a:r>
              <a:rPr lang="en-US" sz="4800" dirty="0"/>
              <a:t>S34-41. </a:t>
            </a:r>
            <a:r>
              <a:rPr lang="en-US" sz="4800" dirty="0">
                <a:hlinkClick r:id="rId3"/>
              </a:rPr>
              <a:t>http://</a:t>
            </a:r>
            <a:r>
              <a:rPr lang="en-US" sz="4800" dirty="0" smtClean="0">
                <a:hlinkClick r:id="rId3"/>
              </a:rPr>
              <a:t>www.sciencedirect.com/science/article/pii/</a:t>
            </a:r>
          </a:p>
          <a:p>
            <a:pPr marL="0" indent="344488">
              <a:lnSpc>
                <a:spcPct val="120000"/>
              </a:lnSpc>
              <a:spcBef>
                <a:spcPts val="0"/>
              </a:spcBef>
              <a:buSzPct val="100000"/>
              <a:buNone/>
            </a:pPr>
            <a:r>
              <a:rPr lang="en-US" sz="4800" dirty="0" smtClean="0">
                <a:hlinkClick r:id="rId3"/>
              </a:rPr>
              <a:t>S1876285910001257</a:t>
            </a:r>
            <a:r>
              <a:rPr lang="en-US" sz="4800" dirty="0" smtClean="0"/>
              <a:t>. Accessed June 10, 2015.</a:t>
            </a:r>
          </a:p>
          <a:p>
            <a:pPr marL="344488" indent="-344488">
              <a:lnSpc>
                <a:spcPct val="120000"/>
              </a:lnSpc>
              <a:spcBef>
                <a:spcPts val="0"/>
              </a:spcBef>
              <a:buSzPct val="100000"/>
              <a:buFont typeface="+mj-lt"/>
              <a:buAutoNum type="arabicPeriod" startAt="4"/>
            </a:pPr>
            <a:r>
              <a:rPr lang="en-US" sz="4800" dirty="0" smtClean="0"/>
              <a:t>Children’s Health Insurance Program Reauthorization Act of 2009. Public Law 111-3. </a:t>
            </a:r>
            <a:r>
              <a:rPr lang="en-US" sz="4800" dirty="0" smtClean="0">
                <a:hlinkClick r:id="rId4"/>
              </a:rPr>
              <a:t>http://www.gpo.gov/fdsys/pkg/PLAW-111publ3/html/PLAW-111publ3.htm</a:t>
            </a:r>
            <a:r>
              <a:rPr lang="en-US" sz="4800" dirty="0" smtClean="0"/>
              <a:t>. Accessed May 15, 2015.</a:t>
            </a:r>
            <a:endParaRPr lang="en-US" sz="4800" dirty="0"/>
          </a:p>
          <a:p>
            <a:pPr marL="344488" indent="-344488">
              <a:lnSpc>
                <a:spcPct val="120000"/>
              </a:lnSpc>
              <a:spcBef>
                <a:spcPts val="0"/>
              </a:spcBef>
              <a:buSzPct val="100000"/>
              <a:buFont typeface="+mj-lt"/>
              <a:buAutoNum type="arabicPeriod" startAt="4"/>
            </a:pPr>
            <a:r>
              <a:rPr lang="en-US" sz="4800" dirty="0" smtClean="0"/>
              <a:t>Harrington M, Kenney GM, </a:t>
            </a:r>
            <a:r>
              <a:rPr lang="en-US" sz="4800" dirty="0"/>
              <a:t>et al. </a:t>
            </a:r>
            <a:r>
              <a:rPr lang="en-US" sz="4800" dirty="0" smtClean="0"/>
              <a:t>2014. CHIPRA mandated evaluation </a:t>
            </a:r>
            <a:r>
              <a:rPr lang="en-US" sz="4800" dirty="0"/>
              <a:t>of the </a:t>
            </a:r>
            <a:r>
              <a:rPr lang="en-US" sz="4800" dirty="0" smtClean="0"/>
              <a:t>Children’s </a:t>
            </a:r>
            <a:r>
              <a:rPr lang="en-US" sz="4800" dirty="0"/>
              <a:t>Health Insurance Program: </a:t>
            </a:r>
            <a:r>
              <a:rPr lang="en-US" sz="4800" dirty="0" smtClean="0"/>
              <a:t>final findings. </a:t>
            </a:r>
            <a:r>
              <a:rPr lang="en-US" sz="4800" dirty="0"/>
              <a:t>Report submitted to the Office of the Assistant Secretary for Planning and </a:t>
            </a:r>
            <a:r>
              <a:rPr lang="en-US" sz="4800" dirty="0" smtClean="0"/>
              <a:t>Evaluation, U.S. Department of Health and Human Services. </a:t>
            </a:r>
            <a:r>
              <a:rPr lang="en-US" sz="4800" dirty="0"/>
              <a:t>Ann Arbor, MI: Mathematica Policy </a:t>
            </a:r>
            <a:r>
              <a:rPr lang="en-US" sz="4800" dirty="0" smtClean="0"/>
              <a:t>Research; </a:t>
            </a:r>
            <a:r>
              <a:rPr lang="en-US" sz="4800" dirty="0"/>
              <a:t>August </a:t>
            </a:r>
            <a:r>
              <a:rPr lang="en-US" sz="4800" dirty="0" smtClean="0"/>
              <a:t>2014. </a:t>
            </a:r>
            <a:r>
              <a:rPr lang="en-US" sz="4800" dirty="0" smtClean="0">
                <a:hlinkClick r:id="rId5"/>
              </a:rPr>
              <a:t>http</a:t>
            </a:r>
            <a:r>
              <a:rPr lang="en-US" sz="4800" dirty="0">
                <a:hlinkClick r:id="rId5"/>
              </a:rPr>
              <a:t>://</a:t>
            </a:r>
            <a:r>
              <a:rPr lang="en-US" sz="4800" dirty="0" smtClean="0">
                <a:hlinkClick r:id="rId5"/>
              </a:rPr>
              <a:t>www.medicaid.gov/chip/downloads/chip_report_congress-2014.pdf</a:t>
            </a:r>
            <a:r>
              <a:rPr lang="en-US" sz="4800" dirty="0" smtClean="0"/>
              <a:t>. Accessed June 10, 2015.</a:t>
            </a:r>
          </a:p>
          <a:p>
            <a:pPr marL="344488" indent="-344488">
              <a:lnSpc>
                <a:spcPct val="120000"/>
              </a:lnSpc>
              <a:spcBef>
                <a:spcPts val="0"/>
              </a:spcBef>
              <a:buSzPct val="100000"/>
              <a:buFont typeface="+mj-lt"/>
              <a:buAutoNum type="arabicPeriod" startAt="6"/>
            </a:pPr>
            <a:r>
              <a:rPr lang="en-US" sz="4800" dirty="0" smtClean="0"/>
              <a:t>U.S. Preventive Services Task Force. Visual Impairment in Children Ages 1-5: Screening. January 2011. </a:t>
            </a:r>
            <a:r>
              <a:rPr lang="en-US" sz="4800" dirty="0" smtClean="0">
                <a:hlinkClick r:id="rId6"/>
              </a:rPr>
              <a:t>http://www.uspreventiveservicestaskforce.org/Page/Topic/recommendation-summary/visual-impairment-in-children-ages-1-5-screening</a:t>
            </a:r>
            <a:r>
              <a:rPr lang="en-US" sz="4800" dirty="0" smtClean="0"/>
              <a:t>. Accessed June 10, 2015.</a:t>
            </a:r>
          </a:p>
          <a:p>
            <a:pPr marL="344488" indent="-344488">
              <a:buSzPct val="100000"/>
              <a:buFont typeface="+mj-lt"/>
              <a:buAutoNum type="arabicPeriod" startAt="6"/>
            </a:pPr>
            <a:r>
              <a:rPr lang="en-US" sz="4800" dirty="0" smtClean="0"/>
              <a:t>American Academy of Pediatrics. Recommendations </a:t>
            </a:r>
            <a:r>
              <a:rPr lang="en-US" sz="4800" dirty="0"/>
              <a:t>for Preventive Pediatric Health </a:t>
            </a:r>
            <a:r>
              <a:rPr lang="en-US" sz="4800" dirty="0" smtClean="0"/>
              <a:t>Care. </a:t>
            </a:r>
            <a:r>
              <a:rPr lang="en-US" sz="4800" dirty="0" smtClean="0">
                <a:hlinkClick r:id="rId7"/>
              </a:rPr>
              <a:t>http://pediatriccare.solutions.aap.org/DocumentLibrary/Periodicity%20Schedule_FINAL.pdf</a:t>
            </a:r>
            <a:r>
              <a:rPr lang="en-US" sz="4800" dirty="0" smtClean="0"/>
              <a:t>. Last updated 2014. Accessed June 10, 2015.</a:t>
            </a:r>
          </a:p>
          <a:p>
            <a:pPr marL="344488" indent="-344488">
              <a:lnSpc>
                <a:spcPct val="120000"/>
              </a:lnSpc>
              <a:spcBef>
                <a:spcPts val="0"/>
              </a:spcBef>
              <a:buSzPct val="100000"/>
              <a:buFont typeface="+mj-lt"/>
              <a:buAutoNum type="arabicPeriod" startAt="6"/>
            </a:pPr>
            <a:r>
              <a:rPr lang="en-US" sz="4800" dirty="0" smtClean="0"/>
              <a:t>U.S. Department of Health and Human Services. Preventive Care for Children. 26 Covered Preventive Services for Children. </a:t>
            </a:r>
            <a:r>
              <a:rPr lang="en-US" sz="4800" dirty="0" smtClean="0">
                <a:hlinkClick r:id="rId8"/>
              </a:rPr>
              <a:t>http://www.hhs.gov/healthcare/prevention/children/</a:t>
            </a:r>
            <a:r>
              <a:rPr lang="en-US" sz="4800" dirty="0" smtClean="0"/>
              <a:t>. Last updated April 29, 2014. Accessed June 10, 2015.</a:t>
            </a:r>
          </a:p>
          <a:p>
            <a:pPr marL="344488" indent="-344488">
              <a:lnSpc>
                <a:spcPct val="120000"/>
              </a:lnSpc>
              <a:spcBef>
                <a:spcPts val="0"/>
              </a:spcBef>
              <a:buSzPct val="100000"/>
              <a:buFont typeface="+mj-lt"/>
              <a:buAutoNum type="arabicPeriod" startAt="6"/>
            </a:pPr>
            <a:r>
              <a:rPr lang="en-US" sz="4800" dirty="0"/>
              <a:t>Adolescent </a:t>
            </a:r>
            <a:r>
              <a:rPr lang="en-US" sz="4800" dirty="0" smtClean="0"/>
              <a:t>Health. AH-1. Increase </a:t>
            </a:r>
            <a:r>
              <a:rPr lang="en-US" sz="4800" dirty="0"/>
              <a:t>the proportion of adolescents who have had a wellness checkup in the past 12 months. </a:t>
            </a:r>
            <a:r>
              <a:rPr lang="en-US" sz="4800" dirty="0">
                <a:hlinkClick r:id="rId9"/>
              </a:rPr>
              <a:t>http://</a:t>
            </a:r>
            <a:r>
              <a:rPr lang="en-US" sz="4800" dirty="0" smtClean="0">
                <a:hlinkClick r:id="rId9"/>
              </a:rPr>
              <a:t>www.healthypeople.gov/2020/topics-objectives/topic/Adolescent-Health/objectives</a:t>
            </a:r>
            <a:r>
              <a:rPr lang="en-US" sz="4800" dirty="0" smtClean="0"/>
              <a:t>. Accessed June 10, 2015</a:t>
            </a:r>
            <a:r>
              <a:rPr lang="en-US" sz="4800" dirty="0"/>
              <a:t>.</a:t>
            </a:r>
          </a:p>
          <a:p>
            <a:pPr marL="344488" indent="-344488">
              <a:lnSpc>
                <a:spcPct val="120000"/>
              </a:lnSpc>
              <a:spcBef>
                <a:spcPts val="0"/>
              </a:spcBef>
              <a:buSzPct val="100000"/>
              <a:buFont typeface="+mj-lt"/>
              <a:buAutoNum type="arabicPeriod" startAt="6"/>
            </a:pPr>
            <a:endParaRPr lang="en-US" sz="5600" dirty="0" smtClean="0">
              <a:hlinkClick r:id="rId10"/>
            </a:endParaRPr>
          </a:p>
          <a:p>
            <a:pPr marL="225425" indent="-225425"/>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a:p>
        </p:txBody>
      </p:sp>
    </p:spTree>
    <p:extLst>
      <p:ext uri="{BB962C8B-B14F-4D97-AF65-F5344CB8AC3E}">
        <p14:creationId xmlns:p14="http://schemas.microsoft.com/office/powerpoint/2010/main" val="3415021083"/>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References</a:t>
            </a:r>
            <a:endParaRPr lang="en-US" dirty="0"/>
          </a:p>
        </p:txBody>
      </p:sp>
      <p:sp>
        <p:nvSpPr>
          <p:cNvPr id="3" name="Content Placeholder 2"/>
          <p:cNvSpPr>
            <a:spLocks noGrp="1"/>
          </p:cNvSpPr>
          <p:nvPr>
            <p:ph idx="1"/>
          </p:nvPr>
        </p:nvSpPr>
        <p:spPr>
          <a:xfrm>
            <a:off x="457200" y="1371601"/>
            <a:ext cx="8305800" cy="4876800"/>
          </a:xfrm>
        </p:spPr>
        <p:txBody>
          <a:bodyPr>
            <a:noAutofit/>
          </a:bodyPr>
          <a:lstStyle/>
          <a:p>
            <a:pPr marL="344488" indent="-344488">
              <a:spcBef>
                <a:spcPts val="0"/>
              </a:spcBef>
              <a:buSzPct val="100000"/>
              <a:buFont typeface="+mj-lt"/>
              <a:buAutoNum type="arabicPeriod" startAt="10"/>
            </a:pPr>
            <a:r>
              <a:rPr lang="en-US" sz="1200" dirty="0" smtClean="0"/>
              <a:t>U.S. Census Bureau. Community facts: 2010 profile of general population and housing characteristics: 2010 demographic profile data. </a:t>
            </a:r>
            <a:r>
              <a:rPr lang="en-US" sz="1200" dirty="0" smtClean="0">
                <a:hlinkClick r:id="rId3"/>
              </a:rPr>
              <a:t>http://factfinder2.census.gov/faces/tableservices/jsf/pages/</a:t>
            </a:r>
          </a:p>
          <a:p>
            <a:pPr marL="0" indent="344488">
              <a:spcBef>
                <a:spcPts val="0"/>
              </a:spcBef>
              <a:buSzPct val="100000"/>
              <a:buNone/>
            </a:pPr>
            <a:r>
              <a:rPr lang="en-US" sz="1200" dirty="0" err="1" smtClean="0">
                <a:hlinkClick r:id="rId3"/>
              </a:rPr>
              <a:t>productview.xhtml?pid</a:t>
            </a:r>
            <a:r>
              <a:rPr lang="en-US" sz="1200" dirty="0" smtClean="0">
                <a:hlinkClick r:id="rId3"/>
              </a:rPr>
              <a:t>=DEC_10_DP_DPDP1</a:t>
            </a:r>
            <a:r>
              <a:rPr lang="en-US" sz="1200" dirty="0" smtClean="0"/>
              <a:t>. Accessed June 10, 2015.</a:t>
            </a:r>
          </a:p>
          <a:p>
            <a:pPr marL="344488" indent="-344488">
              <a:spcBef>
                <a:spcPts val="0"/>
              </a:spcBef>
              <a:buSzPct val="100000"/>
              <a:buFont typeface="+mj-lt"/>
              <a:buAutoNum type="arabicPeriod" startAt="11"/>
            </a:pPr>
            <a:r>
              <a:rPr lang="en-US" sz="1200" dirty="0" smtClean="0"/>
              <a:t>Centers for Disease Control and Prevention. Meningitis. </a:t>
            </a:r>
            <a:r>
              <a:rPr lang="en-US" sz="1200" dirty="0" smtClean="0">
                <a:hlinkClick r:id="rId4"/>
              </a:rPr>
              <a:t>http://www.cdc.gov/meningitis/index.html</a:t>
            </a:r>
            <a:r>
              <a:rPr lang="en-US" sz="1200" dirty="0" smtClean="0"/>
              <a:t>. Accessed June 10, 2015. </a:t>
            </a:r>
          </a:p>
          <a:p>
            <a:pPr marL="344488" indent="-344488">
              <a:spcBef>
                <a:spcPts val="0"/>
              </a:spcBef>
              <a:buSzPct val="100000"/>
              <a:buFont typeface="+mj-lt"/>
              <a:buAutoNum type="arabicPeriod" startAt="11"/>
            </a:pPr>
            <a:r>
              <a:rPr lang="en-US" sz="1200" dirty="0" smtClean="0"/>
              <a:t>Centers for Disease Control and Prevention. Meningococcal Disease. </a:t>
            </a:r>
            <a:r>
              <a:rPr lang="en-US" sz="1200" dirty="0" smtClean="0">
                <a:hlinkClick r:id="rId5"/>
              </a:rPr>
              <a:t>http://www.cdc.gov/meningococcal/</a:t>
            </a:r>
          </a:p>
          <a:p>
            <a:pPr marL="0" indent="344488">
              <a:spcBef>
                <a:spcPts val="0"/>
              </a:spcBef>
              <a:buSzPct val="100000"/>
              <a:buNone/>
            </a:pPr>
            <a:r>
              <a:rPr lang="en-US" sz="1200" dirty="0" smtClean="0">
                <a:hlinkClick r:id="rId5"/>
              </a:rPr>
              <a:t>index.html</a:t>
            </a:r>
            <a:r>
              <a:rPr lang="en-US" sz="1200" dirty="0" smtClean="0"/>
              <a:t>. Accessed June 10, 2015. </a:t>
            </a:r>
          </a:p>
          <a:p>
            <a:pPr marL="344488" indent="-344488">
              <a:spcBef>
                <a:spcPts val="0"/>
              </a:spcBef>
              <a:buSzPct val="100000"/>
              <a:buFont typeface="+mj-lt"/>
              <a:buAutoNum type="arabicPeriod" startAt="13"/>
            </a:pPr>
            <a:r>
              <a:rPr lang="en-US" sz="1200" dirty="0" smtClean="0"/>
              <a:t>Centers for Disease Control and Prevention. Meningococcal VIS. </a:t>
            </a:r>
            <a:r>
              <a:rPr lang="en-US" sz="1200" dirty="0" smtClean="0">
                <a:hlinkClick r:id="rId6"/>
              </a:rPr>
              <a:t>http://www.cdc.gov/vaccines/hcp/vis/vis-statements/mening.html</a:t>
            </a:r>
            <a:r>
              <a:rPr lang="en-US" sz="1200" dirty="0" smtClean="0"/>
              <a:t>. Accessed 05/18/2015. </a:t>
            </a:r>
          </a:p>
          <a:p>
            <a:pPr marL="344488" indent="-344488">
              <a:spcBef>
                <a:spcPts val="0"/>
              </a:spcBef>
              <a:buSzPct val="100000"/>
              <a:buFont typeface="+mj-lt"/>
              <a:buAutoNum type="arabicPeriod" startAt="13"/>
            </a:pPr>
            <a:r>
              <a:rPr lang="fi-FI" sz="1200" dirty="0" smtClean="0"/>
              <a:t>Markowitz LE, Dunne EF, Saraiya M, et al. </a:t>
            </a:r>
            <a:r>
              <a:rPr lang="en-US" sz="1200" dirty="0" err="1" smtClean="0"/>
              <a:t>Quadrivalent</a:t>
            </a:r>
            <a:r>
              <a:rPr lang="en-US" sz="1200" dirty="0" smtClean="0"/>
              <a:t> </a:t>
            </a:r>
            <a:r>
              <a:rPr lang="en-US" sz="1200" dirty="0"/>
              <a:t>human papillomavirus vaccine: recommendations of the Advisory Committee on Immunization Practices (ACIP). MMWR </a:t>
            </a:r>
            <a:r>
              <a:rPr lang="en-US" sz="1200" dirty="0" smtClean="0"/>
              <a:t>2007;56(RR02</a:t>
            </a:r>
            <a:r>
              <a:rPr lang="en-US" sz="1200" dirty="0"/>
              <a:t>). </a:t>
            </a:r>
            <a:r>
              <a:rPr lang="en-US" sz="1200" dirty="0">
                <a:hlinkClick r:id="rId7"/>
              </a:rPr>
              <a:t>http://</a:t>
            </a:r>
            <a:r>
              <a:rPr lang="en-US" sz="1200" dirty="0" smtClean="0">
                <a:hlinkClick r:id="rId7"/>
              </a:rPr>
              <a:t>www.cdc.gov/mmwr/</a:t>
            </a:r>
          </a:p>
          <a:p>
            <a:pPr marL="0" indent="344488">
              <a:spcBef>
                <a:spcPts val="0"/>
              </a:spcBef>
              <a:buSzPct val="100000"/>
              <a:buNone/>
            </a:pPr>
            <a:r>
              <a:rPr lang="en-US" sz="1200" dirty="0" smtClean="0">
                <a:hlinkClick r:id="rId7"/>
              </a:rPr>
              <a:t>preview/</a:t>
            </a:r>
            <a:r>
              <a:rPr lang="en-US" sz="1200" dirty="0" err="1" smtClean="0">
                <a:hlinkClick r:id="rId7"/>
              </a:rPr>
              <a:t>mmwrhtml</a:t>
            </a:r>
            <a:r>
              <a:rPr lang="en-US" sz="1200" dirty="0" smtClean="0">
                <a:hlinkClick r:id="rId7"/>
              </a:rPr>
              <a:t>/rr5602a1.htm</a:t>
            </a:r>
            <a:r>
              <a:rPr lang="en-US" sz="1200" dirty="0" smtClean="0"/>
              <a:t>. Accessed June 10, 2015.</a:t>
            </a:r>
          </a:p>
          <a:p>
            <a:pPr marL="344488" indent="-344488">
              <a:spcBef>
                <a:spcPts val="0"/>
              </a:spcBef>
              <a:buSzPct val="100000"/>
              <a:buFont typeface="+mj-lt"/>
              <a:buAutoNum type="arabicPeriod" startAt="15"/>
            </a:pPr>
            <a:r>
              <a:rPr lang="en-US" sz="1200" dirty="0" smtClean="0"/>
              <a:t>FDA licensure of bivalent human papillomavirus vaccine (HPV2, </a:t>
            </a:r>
            <a:r>
              <a:rPr lang="en-US" sz="1200" dirty="0" err="1" smtClean="0"/>
              <a:t>Cervarix</a:t>
            </a:r>
            <a:r>
              <a:rPr lang="en-US" sz="1200" dirty="0" smtClean="0"/>
              <a:t>) for use in females and updated HPV vaccination recommendations from the Advisory Committee on Immunization Practices (ACIP). </a:t>
            </a:r>
            <a:r>
              <a:rPr lang="en-US" sz="1200" dirty="0"/>
              <a:t>MMWR 2010 May 28;59(20):626-9. </a:t>
            </a:r>
            <a:r>
              <a:rPr lang="en-US" sz="1200" dirty="0">
                <a:hlinkClick r:id="rId8"/>
              </a:rPr>
              <a:t>http://</a:t>
            </a:r>
            <a:r>
              <a:rPr lang="en-US" sz="1200" dirty="0" smtClean="0">
                <a:hlinkClick r:id="rId8"/>
              </a:rPr>
              <a:t>www.cdc.gov/mmwr/preview/mmwrhtml/mm5920a4.htm</a:t>
            </a:r>
            <a:r>
              <a:rPr lang="en-US" sz="1200" dirty="0" smtClean="0"/>
              <a:t>. Accessed June 10, 2015.</a:t>
            </a:r>
          </a:p>
          <a:p>
            <a:pPr marL="344488" indent="-344488">
              <a:spcBef>
                <a:spcPts val="0"/>
              </a:spcBef>
              <a:buSzPct val="100000"/>
              <a:buFont typeface="+mj-lt"/>
              <a:buAutoNum type="arabicPeriod" startAt="15"/>
            </a:pPr>
            <a:r>
              <a:rPr lang="en-US" sz="1200" dirty="0" smtClean="0"/>
              <a:t>Recommendations on the use of </a:t>
            </a:r>
            <a:r>
              <a:rPr lang="en-US" sz="1200" dirty="0" err="1" smtClean="0"/>
              <a:t>quadrivalent</a:t>
            </a:r>
            <a:r>
              <a:rPr lang="en-US" sz="1200" dirty="0" smtClean="0"/>
              <a:t> human papillomavirus vaccine in males—Advisory Committee on Immunization Practices (ACIP), 2011. </a:t>
            </a:r>
            <a:r>
              <a:rPr lang="en-US" sz="1200" dirty="0"/>
              <a:t>MMWR 2011 Dec 23;60(50):1705-8. </a:t>
            </a:r>
            <a:r>
              <a:rPr lang="en-US" sz="1200" dirty="0">
                <a:hlinkClick r:id="rId9"/>
              </a:rPr>
              <a:t>http://</a:t>
            </a:r>
            <a:r>
              <a:rPr lang="en-US" sz="1200" dirty="0" smtClean="0">
                <a:hlinkClick r:id="rId9"/>
              </a:rPr>
              <a:t>www.cdc.gov/mmwr/preview/</a:t>
            </a:r>
          </a:p>
          <a:p>
            <a:pPr marL="0" indent="344488">
              <a:spcBef>
                <a:spcPts val="0"/>
              </a:spcBef>
              <a:buSzPct val="100000"/>
              <a:buNone/>
            </a:pPr>
            <a:r>
              <a:rPr lang="en-US" sz="1200" dirty="0" err="1" smtClean="0">
                <a:hlinkClick r:id="rId9"/>
              </a:rPr>
              <a:t>mmwrhtml</a:t>
            </a:r>
            <a:r>
              <a:rPr lang="en-US" sz="1200" dirty="0" smtClean="0">
                <a:hlinkClick r:id="rId9"/>
              </a:rPr>
              <a:t>/mm6050a3.htm?s_cid=mm6050a3_w</a:t>
            </a:r>
            <a:r>
              <a:rPr lang="en-US" sz="1200" dirty="0" smtClean="0"/>
              <a:t>. Accessed June 10, 2015. </a:t>
            </a:r>
            <a:endParaRPr lang="en-US" sz="1200" dirty="0" smtClean="0">
              <a:hlinkClick r:id="rId10"/>
            </a:endParaRPr>
          </a:p>
          <a:p>
            <a:pPr marL="344488" indent="-344488">
              <a:spcBef>
                <a:spcPts val="0"/>
              </a:spcBef>
              <a:buSzPct val="100000"/>
              <a:buFont typeface="+mj-lt"/>
              <a:buAutoNum type="arabicPeriod" startAt="17"/>
            </a:pPr>
            <a:r>
              <a:rPr lang="en-US" sz="1200" dirty="0" smtClean="0"/>
              <a:t>Kroger AT, </a:t>
            </a:r>
            <a:r>
              <a:rPr lang="en-US" sz="1200" dirty="0" err="1" smtClean="0"/>
              <a:t>Sumaya</a:t>
            </a:r>
            <a:r>
              <a:rPr lang="en-US" sz="1200" dirty="0" smtClean="0"/>
              <a:t> CV, Pickering LK, et al. General recommendations on immunization: recommendations of the Advisory Committee on Immunization Practices. MMWR </a:t>
            </a:r>
            <a:r>
              <a:rPr lang="en-US" sz="1200" dirty="0"/>
              <a:t>2011;60(RR02). </a:t>
            </a:r>
            <a:r>
              <a:rPr lang="en-US" sz="1200" dirty="0">
                <a:hlinkClick r:id="rId11"/>
              </a:rPr>
              <a:t>http://</a:t>
            </a:r>
            <a:r>
              <a:rPr lang="en-US" sz="1200" dirty="0" smtClean="0">
                <a:hlinkClick r:id="rId11"/>
              </a:rPr>
              <a:t>www.cdc.gov/mmwr/</a:t>
            </a:r>
          </a:p>
          <a:p>
            <a:pPr marL="0" indent="344488">
              <a:spcBef>
                <a:spcPts val="0"/>
              </a:spcBef>
              <a:buSzPct val="100000"/>
              <a:buNone/>
            </a:pPr>
            <a:r>
              <a:rPr lang="en-US" sz="1200" dirty="0" smtClean="0">
                <a:hlinkClick r:id="rId11"/>
              </a:rPr>
              <a:t>preview/</a:t>
            </a:r>
            <a:r>
              <a:rPr lang="en-US" sz="1200" dirty="0" err="1" smtClean="0">
                <a:hlinkClick r:id="rId11"/>
              </a:rPr>
              <a:t>mmwrhtml</a:t>
            </a:r>
            <a:r>
              <a:rPr lang="en-US" sz="1200" dirty="0" smtClean="0">
                <a:hlinkClick r:id="rId11"/>
              </a:rPr>
              <a:t>/rr6002a1.htm?s_cid=rr6002a1_w</a:t>
            </a:r>
            <a:r>
              <a:rPr lang="en-US" sz="1200" dirty="0" smtClean="0"/>
              <a:t>. Accessed June 10, 2015. </a:t>
            </a:r>
          </a:p>
          <a:p>
            <a:pPr marL="344488" indent="-344488">
              <a:spcBef>
                <a:spcPts val="0"/>
              </a:spcBef>
              <a:buSzPct val="100000"/>
              <a:buFont typeface="+mj-lt"/>
              <a:buAutoNum type="arabicPeriod" startAt="18"/>
            </a:pPr>
            <a:r>
              <a:rPr lang="en-US" sz="1200" dirty="0" err="1"/>
              <a:t>Iedema</a:t>
            </a:r>
            <a:r>
              <a:rPr lang="en-US" sz="1200" dirty="0"/>
              <a:t> R, Angell B. What are patients’ care experience priorities? BMJ </a:t>
            </a:r>
            <a:r>
              <a:rPr lang="en-US" sz="1200" dirty="0" err="1"/>
              <a:t>Qual</a:t>
            </a:r>
            <a:r>
              <a:rPr lang="en-US" sz="1200" dirty="0"/>
              <a:t> </a:t>
            </a:r>
            <a:r>
              <a:rPr lang="en-US" sz="1200" dirty="0" err="1"/>
              <a:t>Saf</a:t>
            </a:r>
            <a:r>
              <a:rPr lang="en-US" sz="1200" dirty="0"/>
              <a:t> 2015 Jun;24 (6):356-9. PMID: 25972222. </a:t>
            </a:r>
            <a:r>
              <a:rPr lang="en-US" sz="1200" dirty="0">
                <a:hlinkClick r:id="rId12"/>
              </a:rPr>
              <a:t>http://</a:t>
            </a:r>
            <a:r>
              <a:rPr lang="en-US" sz="1200" dirty="0" smtClean="0">
                <a:hlinkClick r:id="rId12"/>
              </a:rPr>
              <a:t>qualitysafety.bmj.com/content/24/6/356.long</a:t>
            </a:r>
            <a:r>
              <a:rPr lang="en-US" sz="1200" dirty="0" smtClean="0"/>
              <a:t>. Accessed June 10, 2015. </a:t>
            </a:r>
            <a:endParaRPr lang="en-US" sz="1200" dirty="0"/>
          </a:p>
          <a:p>
            <a:pPr marL="344488" indent="-344488">
              <a:spcBef>
                <a:spcPts val="0"/>
              </a:spcBef>
              <a:buSzPct val="100000"/>
              <a:buFont typeface="+mj-lt"/>
              <a:buAutoNum type="arabicPeriod" startAt="18"/>
            </a:pPr>
            <a:r>
              <a:rPr lang="en-US" sz="1200" dirty="0" err="1"/>
              <a:t>Basch</a:t>
            </a:r>
            <a:r>
              <a:rPr lang="en-US" sz="1200" dirty="0"/>
              <a:t> E. New frontiers in patient-reported outcomes: adverse event reporting, comparative effectiveness, and quality assessment. </a:t>
            </a:r>
            <a:r>
              <a:rPr lang="en-US" sz="1200" dirty="0" err="1"/>
              <a:t>Annu</a:t>
            </a:r>
            <a:r>
              <a:rPr lang="en-US" sz="1200" dirty="0"/>
              <a:t> Rev Med 2014;65:307-17. </a:t>
            </a:r>
            <a:r>
              <a:rPr lang="en-US" sz="1200" dirty="0" err="1"/>
              <a:t>Epub</a:t>
            </a:r>
            <a:r>
              <a:rPr lang="en-US" sz="1200" dirty="0"/>
              <a:t> 2013 Nov 20. PMID: 24274179</a:t>
            </a:r>
            <a:r>
              <a:rPr lang="en-US" sz="1200" dirty="0" smtClean="0"/>
              <a:t>. </a:t>
            </a:r>
            <a:endParaRPr lang="en-US" sz="1200" dirty="0"/>
          </a:p>
          <a:p>
            <a:pPr marL="228600" indent="-228600">
              <a:spcBef>
                <a:spcPts val="0"/>
              </a:spcBef>
              <a:buSzPct val="100000"/>
              <a:buFont typeface="+mj-lt"/>
              <a:buAutoNum type="arabicPeriod" startAt="18"/>
            </a:pPr>
            <a:endParaRPr lang="en-US" sz="1200" dirty="0" smtClean="0">
              <a:hlinkClick r:id="rId13"/>
            </a:endParaRPr>
          </a:p>
          <a:p>
            <a:endParaRPr lang="en-US" sz="1300" dirty="0" smtClean="0"/>
          </a:p>
          <a:p>
            <a:endParaRPr lang="en-US" sz="1300" dirty="0" smtClean="0"/>
          </a:p>
          <a:p>
            <a:endParaRPr lang="en-US" sz="1300" dirty="0" smtClean="0"/>
          </a:p>
          <a:p>
            <a:endParaRPr lang="en-US" sz="1300" dirty="0" smtClean="0"/>
          </a:p>
          <a:p>
            <a:endParaRPr lang="en-US" sz="1300" dirty="0" smtClean="0"/>
          </a:p>
          <a:p>
            <a:endParaRPr lang="en-US" sz="1300" dirty="0"/>
          </a:p>
        </p:txBody>
      </p:sp>
    </p:spTree>
    <p:extLst>
      <p:ext uri="{BB962C8B-B14F-4D97-AF65-F5344CB8AC3E}">
        <p14:creationId xmlns:p14="http://schemas.microsoft.com/office/powerpoint/2010/main" val="2318642177"/>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References</a:t>
            </a:r>
            <a:endParaRPr lang="en-US" dirty="0"/>
          </a:p>
        </p:txBody>
      </p:sp>
      <p:sp>
        <p:nvSpPr>
          <p:cNvPr id="3" name="Content Placeholder 2"/>
          <p:cNvSpPr>
            <a:spLocks noGrp="1"/>
          </p:cNvSpPr>
          <p:nvPr>
            <p:ph idx="1"/>
          </p:nvPr>
        </p:nvSpPr>
        <p:spPr>
          <a:xfrm>
            <a:off x="457200" y="1371600"/>
            <a:ext cx="8229600" cy="5105400"/>
          </a:xfrm>
        </p:spPr>
        <p:txBody>
          <a:bodyPr>
            <a:noAutofit/>
          </a:bodyPr>
          <a:lstStyle/>
          <a:p>
            <a:pPr marL="344488" indent="-344488">
              <a:spcBef>
                <a:spcPts val="0"/>
              </a:spcBef>
              <a:buSzPct val="100000"/>
              <a:buFont typeface="+mj-lt"/>
              <a:buAutoNum type="arabicPeriod" startAt="20"/>
            </a:pPr>
            <a:r>
              <a:rPr lang="en-US" sz="1200" dirty="0" smtClean="0"/>
              <a:t>American </a:t>
            </a:r>
            <a:r>
              <a:rPr lang="en-US" sz="1200" dirty="0"/>
              <a:t>Academy of Pediatrics Committee on Hospital Care and </a:t>
            </a:r>
            <a:r>
              <a:rPr lang="en-US" sz="1200" dirty="0" smtClean="0"/>
              <a:t>Institute </a:t>
            </a:r>
            <a:r>
              <a:rPr lang="en-US" sz="1200" dirty="0"/>
              <a:t>for Patient- and Family-Centered </a:t>
            </a:r>
            <a:r>
              <a:rPr lang="en-US" sz="1200" dirty="0" smtClean="0"/>
              <a:t>Care. </a:t>
            </a:r>
            <a:r>
              <a:rPr lang="en-US" sz="1200" dirty="0"/>
              <a:t>Patient- and family-centered care and the pediatrician's role. </a:t>
            </a:r>
            <a:r>
              <a:rPr lang="en-US" sz="1200" dirty="0" smtClean="0"/>
              <a:t>Pediatrics </a:t>
            </a:r>
            <a:r>
              <a:rPr lang="en-US" sz="1200" dirty="0"/>
              <a:t>2012 Feb;129(2):394-404. </a:t>
            </a:r>
            <a:r>
              <a:rPr lang="en-US" sz="1200" dirty="0" err="1" smtClean="0"/>
              <a:t>Epub</a:t>
            </a:r>
            <a:r>
              <a:rPr lang="en-US" sz="1200" dirty="0" smtClean="0"/>
              <a:t> </a:t>
            </a:r>
            <a:r>
              <a:rPr lang="en-US" sz="1200" dirty="0"/>
              <a:t>2012 Jan 30. PMID: </a:t>
            </a:r>
            <a:r>
              <a:rPr lang="en-US" sz="1200" dirty="0" smtClean="0"/>
              <a:t>22291118. </a:t>
            </a:r>
            <a:r>
              <a:rPr lang="en-US" sz="1200" dirty="0" smtClean="0">
                <a:hlinkClick r:id="rId3"/>
              </a:rPr>
              <a:t>http</a:t>
            </a:r>
            <a:r>
              <a:rPr lang="en-US" sz="1200" dirty="0">
                <a:hlinkClick r:id="rId3"/>
              </a:rPr>
              <a:t>://</a:t>
            </a:r>
            <a:r>
              <a:rPr lang="en-US" sz="1200" dirty="0" smtClean="0">
                <a:hlinkClick r:id="rId3"/>
              </a:rPr>
              <a:t>pediatrics.aappublications.org/content/129/2/394.long</a:t>
            </a:r>
            <a:r>
              <a:rPr lang="en-US" sz="1200" dirty="0" smtClean="0"/>
              <a:t>. Accessed June 10, 2015.</a:t>
            </a:r>
          </a:p>
          <a:p>
            <a:pPr marL="344488" indent="-344488">
              <a:spcBef>
                <a:spcPts val="0"/>
              </a:spcBef>
              <a:buSzPct val="100000"/>
              <a:buFont typeface="+mj-lt"/>
              <a:buAutoNum type="arabicPeriod" startAt="20"/>
            </a:pPr>
            <a:r>
              <a:rPr lang="en-US" sz="1200" dirty="0" err="1" smtClean="0"/>
              <a:t>Bethell</a:t>
            </a:r>
            <a:r>
              <a:rPr lang="en-US" sz="1200" dirty="0" smtClean="0"/>
              <a:t> </a:t>
            </a:r>
            <a:r>
              <a:rPr lang="en-US" sz="1200" dirty="0"/>
              <a:t>C</a:t>
            </a:r>
            <a:r>
              <a:rPr lang="en-US" sz="1200" dirty="0" smtClean="0"/>
              <a:t>. </a:t>
            </a:r>
            <a:r>
              <a:rPr lang="en-US" sz="1200" dirty="0"/>
              <a:t>Engaging families (and ourselves) in quality improvement: an optimistic and developmental perspective. </a:t>
            </a:r>
            <a:r>
              <a:rPr lang="en-US" sz="1200" dirty="0" err="1"/>
              <a:t>Acad</a:t>
            </a:r>
            <a:r>
              <a:rPr lang="en-US" sz="1200" dirty="0"/>
              <a:t> </a:t>
            </a:r>
            <a:r>
              <a:rPr lang="en-US" sz="1200" dirty="0" err="1" smtClean="0"/>
              <a:t>Pediatr</a:t>
            </a:r>
            <a:r>
              <a:rPr lang="en-US" sz="1200" dirty="0" smtClean="0"/>
              <a:t> </a:t>
            </a:r>
            <a:r>
              <a:rPr lang="en-US" sz="1200" dirty="0"/>
              <a:t>2013 Nov-Dec;13(6 </a:t>
            </a:r>
            <a:r>
              <a:rPr lang="en-US" sz="1200" dirty="0" err="1"/>
              <a:t>Suppl</a:t>
            </a:r>
            <a:r>
              <a:rPr lang="en-US" sz="1200" dirty="0"/>
              <a:t>):S9-11</a:t>
            </a:r>
            <a:r>
              <a:rPr lang="en-US" sz="1200" dirty="0" smtClean="0"/>
              <a:t>.</a:t>
            </a:r>
            <a:r>
              <a:rPr lang="en-US" sz="1200" dirty="0"/>
              <a:t> PMID: </a:t>
            </a:r>
            <a:r>
              <a:rPr lang="en-US" sz="1200" dirty="0" smtClean="0"/>
              <a:t>24268092. </a:t>
            </a:r>
          </a:p>
          <a:p>
            <a:pPr>
              <a:buSzPct val="100000"/>
              <a:buFont typeface="+mj-lt"/>
              <a:buAutoNum type="arabicPeriod" startAt="22"/>
            </a:pPr>
            <a:r>
              <a:rPr lang="en-US" sz="1200" dirty="0" smtClean="0"/>
              <a:t>Dudley </a:t>
            </a:r>
            <a:r>
              <a:rPr lang="en-US" sz="1200" dirty="0"/>
              <a:t>N</a:t>
            </a:r>
            <a:r>
              <a:rPr lang="en-US" sz="1200" dirty="0" smtClean="0"/>
              <a:t>. </a:t>
            </a:r>
            <a:r>
              <a:rPr lang="en-US" sz="1200" dirty="0"/>
              <a:t>Ackerman A, Brown KM</a:t>
            </a:r>
            <a:r>
              <a:rPr lang="en-US" sz="1200" dirty="0" smtClean="0"/>
              <a:t>, et </a:t>
            </a:r>
            <a:r>
              <a:rPr lang="en-US" sz="1200" dirty="0"/>
              <a:t>al</a:t>
            </a:r>
            <a:r>
              <a:rPr lang="en-US" sz="1200" dirty="0" smtClean="0"/>
              <a:t>.; </a:t>
            </a:r>
            <a:r>
              <a:rPr lang="en-US" sz="1200" dirty="0"/>
              <a:t>American Academy of Pediatrics Committee on Pediatric Emergency Medicine; American College of Emergency Physicians Pediatric Emergency Medicine Committee; Emergency Nurses Association Pediatric </a:t>
            </a:r>
            <a:r>
              <a:rPr lang="en-US" sz="1200" dirty="0" smtClean="0"/>
              <a:t>Committee. Patient- </a:t>
            </a:r>
            <a:r>
              <a:rPr lang="en-US" sz="1200" dirty="0"/>
              <a:t>and family-centered care of children in the emergency department. Pediatrics. 2015 Jan;135(1):e255-72. </a:t>
            </a:r>
            <a:r>
              <a:rPr lang="en-US" sz="1200" dirty="0" smtClean="0"/>
              <a:t>PMID</a:t>
            </a:r>
            <a:r>
              <a:rPr lang="en-US" sz="1200" dirty="0"/>
              <a:t>: </a:t>
            </a:r>
            <a:r>
              <a:rPr lang="en-US" sz="1200" dirty="0" smtClean="0"/>
              <a:t>25548335</a:t>
            </a:r>
            <a:r>
              <a:rPr lang="en-US" sz="1200" dirty="0"/>
              <a:t>. </a:t>
            </a:r>
            <a:r>
              <a:rPr lang="en-US" sz="1200" dirty="0">
                <a:hlinkClick r:id="rId4"/>
              </a:rPr>
              <a:t>http://</a:t>
            </a:r>
            <a:r>
              <a:rPr lang="en-US" sz="1200" dirty="0" smtClean="0">
                <a:hlinkClick r:id="rId4"/>
              </a:rPr>
              <a:t>pediatrics.aappublications.org/content/</a:t>
            </a:r>
          </a:p>
          <a:p>
            <a:pPr marL="0" indent="344488">
              <a:buSzPct val="100000"/>
              <a:buNone/>
            </a:pPr>
            <a:r>
              <a:rPr lang="en-US" sz="1200" dirty="0" smtClean="0">
                <a:hlinkClick r:id="rId4"/>
              </a:rPr>
              <a:t>135/1/e255.long</a:t>
            </a:r>
            <a:r>
              <a:rPr lang="en-US" sz="1200" dirty="0" smtClean="0"/>
              <a:t>. Accessed June 10, 2015.</a:t>
            </a:r>
            <a:endParaRPr lang="en-US" sz="1200" dirty="0"/>
          </a:p>
          <a:p>
            <a:pPr marL="344488" indent="-344488">
              <a:spcBef>
                <a:spcPts val="0"/>
              </a:spcBef>
              <a:buSzPct val="100000"/>
              <a:buFont typeface="+mj-lt"/>
              <a:buAutoNum type="arabicPeriod" startAt="23"/>
            </a:pPr>
            <a:r>
              <a:rPr lang="en-US" sz="1200" dirty="0" smtClean="0"/>
              <a:t>Phillips-</a:t>
            </a:r>
            <a:r>
              <a:rPr lang="en-US" sz="1200" dirty="0" err="1" smtClean="0"/>
              <a:t>Salimi</a:t>
            </a:r>
            <a:r>
              <a:rPr lang="en-US" sz="1200" dirty="0" smtClean="0"/>
              <a:t> C, </a:t>
            </a:r>
            <a:r>
              <a:rPr lang="en-US" sz="1200" dirty="0" err="1" smtClean="0"/>
              <a:t>Haase</a:t>
            </a:r>
            <a:r>
              <a:rPr lang="en-US" sz="1200" dirty="0" smtClean="0"/>
              <a:t> J, </a:t>
            </a:r>
            <a:r>
              <a:rPr lang="en-US" sz="1200" dirty="0" err="1" smtClean="0"/>
              <a:t>Kooken</a:t>
            </a:r>
            <a:r>
              <a:rPr lang="en-US" sz="1200" dirty="0" smtClean="0"/>
              <a:t> W. </a:t>
            </a:r>
            <a:r>
              <a:rPr lang="en-US" sz="1200" dirty="0"/>
              <a:t>Connectedness in the context of patient-provider relationships: a concept analysis. J </a:t>
            </a:r>
            <a:r>
              <a:rPr lang="en-US" sz="1200" dirty="0" err="1"/>
              <a:t>Adv</a:t>
            </a:r>
            <a:r>
              <a:rPr lang="en-US" sz="1200" dirty="0"/>
              <a:t> </a:t>
            </a:r>
            <a:r>
              <a:rPr lang="en-US" sz="1200" dirty="0" err="1" smtClean="0"/>
              <a:t>Nurs</a:t>
            </a:r>
            <a:r>
              <a:rPr lang="en-US" sz="1200" dirty="0" smtClean="0"/>
              <a:t> </a:t>
            </a:r>
            <a:r>
              <a:rPr lang="en-US" sz="1200" dirty="0"/>
              <a:t>2012 Jan;68(1):230-45. </a:t>
            </a:r>
            <a:r>
              <a:rPr lang="en-US" sz="1200" dirty="0" err="1" smtClean="0"/>
              <a:t>Epub</a:t>
            </a:r>
            <a:r>
              <a:rPr lang="en-US" sz="1200" dirty="0" smtClean="0"/>
              <a:t> </a:t>
            </a:r>
            <a:r>
              <a:rPr lang="en-US" sz="1200" dirty="0"/>
              <a:t>2011 Jul 20</a:t>
            </a:r>
            <a:r>
              <a:rPr lang="en-US" sz="1200" dirty="0" smtClean="0"/>
              <a:t>.</a:t>
            </a:r>
            <a:r>
              <a:rPr lang="en-US" sz="1200" dirty="0"/>
              <a:t> PMID: 21771040. </a:t>
            </a:r>
            <a:r>
              <a:rPr lang="en-US" sz="1200" dirty="0">
                <a:hlinkClick r:id="rId5"/>
              </a:rPr>
              <a:t>http://www.ncbi.nlm.nih.gov/pmc/articles/PMC3601779</a:t>
            </a:r>
            <a:r>
              <a:rPr lang="en-US" sz="1200" dirty="0" smtClean="0">
                <a:hlinkClick r:id="rId5"/>
              </a:rPr>
              <a:t>/</a:t>
            </a:r>
            <a:r>
              <a:rPr lang="en-US" sz="1200" dirty="0" smtClean="0"/>
              <a:t>. Accessed June 10, 2015. </a:t>
            </a:r>
          </a:p>
          <a:p>
            <a:pPr>
              <a:buSzPct val="100000"/>
              <a:buFont typeface="+mj-lt"/>
              <a:buAutoNum type="arabicPeriod" startAt="24"/>
            </a:pPr>
            <a:r>
              <a:rPr lang="en-US" sz="1200" dirty="0" smtClean="0"/>
              <a:t>Agency for Healthcare Research and Quality. Birth Trauma Rate—Injury to Neonate: Technical Specifications. AHRQ Quality Indicators™, Version 5.0. Patient Safety Indicators </a:t>
            </a:r>
            <a:r>
              <a:rPr lang="en-US" sz="1200" smtClean="0"/>
              <a:t>17. </a:t>
            </a:r>
            <a:r>
              <a:rPr lang="en-US" sz="1200" smtClean="0">
                <a:hlinkClick r:id="rId6"/>
              </a:rPr>
              <a:t>http</a:t>
            </a:r>
            <a:r>
              <a:rPr lang="en-US" sz="1200" dirty="0" smtClean="0">
                <a:hlinkClick r:id="rId6"/>
              </a:rPr>
              <a:t>://www.qualityindicators.ahrq.gov/</a:t>
            </a:r>
          </a:p>
          <a:p>
            <a:pPr marL="344488" indent="0">
              <a:buSzPct val="100000"/>
              <a:buNone/>
            </a:pPr>
            <a:r>
              <a:rPr lang="en-US" sz="1200" dirty="0" smtClean="0">
                <a:hlinkClick r:id="rId6"/>
              </a:rPr>
              <a:t>Downloads/Modules/PSI/V50/</a:t>
            </a:r>
            <a:r>
              <a:rPr lang="en-US" sz="1200" dirty="0" err="1" smtClean="0">
                <a:hlinkClick r:id="rId6"/>
              </a:rPr>
              <a:t>TechSpecs</a:t>
            </a:r>
            <a:r>
              <a:rPr lang="en-US" sz="1200" dirty="0" smtClean="0">
                <a:hlinkClick r:id="rId6"/>
              </a:rPr>
              <a:t>/PSI_17_Birth%20Trauma%20RateInjury%20to%20Neonate.pdf</a:t>
            </a:r>
            <a:r>
              <a:rPr lang="en-US" sz="1200" dirty="0" smtClean="0"/>
              <a:t>. Last update November 2014. Accessed June 10, 2015.</a:t>
            </a:r>
          </a:p>
          <a:p>
            <a:pPr marL="344488" indent="-344488">
              <a:spcBef>
                <a:spcPts val="0"/>
              </a:spcBef>
              <a:buSzPct val="100000"/>
              <a:buFont typeface="+mj-lt"/>
              <a:buAutoNum type="arabicPeriod" startAt="25"/>
            </a:pPr>
            <a:r>
              <a:rPr lang="en-US" sz="1200" dirty="0" err="1"/>
              <a:t>Ramphul</a:t>
            </a:r>
            <a:r>
              <a:rPr lang="en-US" sz="1200" dirty="0"/>
              <a:t> M, Kennelly MM, Burke G, et al. Risk factors and morbidity associated with suboptimal instrument placement at instrumental delivery: observational study nested within the Instrumental Delivery &amp; Ultrasound </a:t>
            </a:r>
            <a:r>
              <a:rPr lang="en-US" sz="1200" dirty="0" err="1"/>
              <a:t>randomised</a:t>
            </a:r>
            <a:r>
              <a:rPr lang="en-US" sz="1200" dirty="0"/>
              <a:t> controlled trial ISRCTN 72230496. BJOG 2015 Mar;122(4):558-63</a:t>
            </a:r>
            <a:r>
              <a:rPr lang="en-US" sz="1200" dirty="0" smtClean="0"/>
              <a:t>. </a:t>
            </a:r>
            <a:r>
              <a:rPr lang="en-US" sz="1200" dirty="0" err="1" smtClean="0"/>
              <a:t>Epub</a:t>
            </a:r>
            <a:r>
              <a:rPr lang="en-US" sz="1200" dirty="0" smtClean="0"/>
              <a:t> </a:t>
            </a:r>
            <a:r>
              <a:rPr lang="en-US" sz="1200" dirty="0"/>
              <a:t>2014 Nov 21. PMID: 25414081. </a:t>
            </a:r>
          </a:p>
          <a:p>
            <a:pPr marL="344488" indent="-344488">
              <a:spcBef>
                <a:spcPts val="0"/>
              </a:spcBef>
              <a:buSzPct val="100000"/>
              <a:buFont typeface="+mj-lt"/>
              <a:buAutoNum type="arabicPeriod" startAt="25"/>
            </a:pPr>
            <a:r>
              <a:rPr lang="en-US" sz="1200" dirty="0" err="1"/>
              <a:t>Neuspiel</a:t>
            </a:r>
            <a:r>
              <a:rPr lang="en-US" sz="1200" dirty="0"/>
              <a:t> D, Taylor M. Reducing the risk of harm from medication errors in children. Health </a:t>
            </a:r>
            <a:r>
              <a:rPr lang="en-US" sz="1200" dirty="0" err="1"/>
              <a:t>Serv</a:t>
            </a:r>
            <a:r>
              <a:rPr lang="en-US" sz="1200" dirty="0"/>
              <a:t> Insights 2013 Jun 30;6:47-59. PMID: 25114560. </a:t>
            </a:r>
            <a:endParaRPr lang="en-US" sz="1200" dirty="0" smtClean="0"/>
          </a:p>
          <a:p>
            <a:pPr marL="344488" indent="-344488">
              <a:spcBef>
                <a:spcPts val="0"/>
              </a:spcBef>
              <a:buSzPct val="100000"/>
              <a:buFont typeface="+mj-lt"/>
              <a:buAutoNum type="arabicPeriod" startAt="25"/>
            </a:pPr>
            <a:r>
              <a:rPr lang="en-US" sz="1200" dirty="0"/>
              <a:t>Food and Drug Administration. Strategies to Reduce Medication Errors: Working to Improve Medication Safety. 2013. </a:t>
            </a:r>
            <a:r>
              <a:rPr lang="en-US" sz="1200" dirty="0">
                <a:hlinkClick r:id="rId7"/>
              </a:rPr>
              <a:t>http://www.fda.gov/Drugs/ResourcesForYou/Consumers/ucm143553.htm</a:t>
            </a:r>
            <a:r>
              <a:rPr lang="en-US" sz="1200" dirty="0" smtClean="0"/>
              <a:t>. Accessed June 10</a:t>
            </a:r>
            <a:r>
              <a:rPr lang="en-US" sz="1200" dirty="0"/>
              <a:t>, 2015</a:t>
            </a:r>
            <a:r>
              <a:rPr lang="en-US" sz="1200" dirty="0" smtClean="0"/>
              <a:t>.</a:t>
            </a:r>
          </a:p>
          <a:p>
            <a:pPr marL="344488" indent="-344488">
              <a:spcBef>
                <a:spcPts val="0"/>
              </a:spcBef>
              <a:buSzPct val="100000"/>
              <a:buFont typeface="+mj-lt"/>
              <a:buAutoNum type="arabicPeriod" startAt="25"/>
            </a:pPr>
            <a:endParaRPr lang="en-US" sz="1200" dirty="0"/>
          </a:p>
          <a:p>
            <a:pPr marL="344488" indent="-344488">
              <a:spcBef>
                <a:spcPts val="0"/>
              </a:spcBef>
              <a:buSzPct val="100000"/>
              <a:buFont typeface="+mj-lt"/>
              <a:buAutoNum type="arabicPeriod" startAt="25"/>
            </a:pPr>
            <a:endParaRPr lang="en-US" sz="1200" dirty="0"/>
          </a:p>
          <a:p>
            <a:pPr>
              <a:buSzPct val="100000"/>
              <a:buFont typeface="+mj-lt"/>
              <a:buAutoNum type="arabicPeriod" startAt="24"/>
            </a:pPr>
            <a:endParaRPr lang="en-US" sz="1200" dirty="0" smtClean="0"/>
          </a:p>
          <a:p>
            <a:pPr marL="344488" indent="-344488">
              <a:spcBef>
                <a:spcPts val="0"/>
              </a:spcBef>
              <a:buSzPct val="100000"/>
              <a:buFont typeface="+mj-lt"/>
              <a:buAutoNum type="arabicPeriod" startAt="18"/>
            </a:pPr>
            <a:endParaRPr lang="en-US" sz="1200" dirty="0"/>
          </a:p>
        </p:txBody>
      </p:sp>
    </p:spTree>
    <p:extLst>
      <p:ext uri="{BB962C8B-B14F-4D97-AF65-F5344CB8AC3E}">
        <p14:creationId xmlns:p14="http://schemas.microsoft.com/office/powerpoint/2010/main" val="2144655532"/>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References</a:t>
            </a:r>
            <a:endParaRPr lang="en-US" dirty="0"/>
          </a:p>
        </p:txBody>
      </p:sp>
      <p:sp>
        <p:nvSpPr>
          <p:cNvPr id="3" name="Content Placeholder 2"/>
          <p:cNvSpPr>
            <a:spLocks noGrp="1"/>
          </p:cNvSpPr>
          <p:nvPr>
            <p:ph idx="1"/>
          </p:nvPr>
        </p:nvSpPr>
        <p:spPr>
          <a:xfrm>
            <a:off x="457200" y="1371600"/>
            <a:ext cx="8229600" cy="5029200"/>
          </a:xfrm>
        </p:spPr>
        <p:txBody>
          <a:bodyPr>
            <a:noAutofit/>
          </a:bodyPr>
          <a:lstStyle/>
          <a:p>
            <a:pPr marL="344488" indent="-344488">
              <a:spcBef>
                <a:spcPts val="0"/>
              </a:spcBef>
              <a:buSzPct val="100000"/>
              <a:buFont typeface="+mj-lt"/>
              <a:buAutoNum type="arabicPeriod" startAt="28"/>
            </a:pPr>
            <a:r>
              <a:rPr lang="en-US" sz="1200" dirty="0"/>
              <a:t>General Medical Council. Prescribing guidance: sharing information with colleagues. 2015. </a:t>
            </a:r>
            <a:r>
              <a:rPr lang="en-US" sz="1200" dirty="0">
                <a:hlinkClick r:id="rId3"/>
              </a:rPr>
              <a:t>http://www.gmc-uk.org/guidance/ethical_guidance/14320.asp</a:t>
            </a:r>
            <a:r>
              <a:rPr lang="en-US" sz="1200" dirty="0"/>
              <a:t>. Accessed June 10, 2015.</a:t>
            </a:r>
          </a:p>
          <a:p>
            <a:pPr marL="344488" indent="-344488">
              <a:spcBef>
                <a:spcPts val="0"/>
              </a:spcBef>
              <a:buSzPct val="100000"/>
              <a:buFont typeface="+mj-lt"/>
              <a:buAutoNum type="arabicPeriod" startAt="28"/>
            </a:pPr>
            <a:r>
              <a:rPr lang="en-US" sz="1200" dirty="0" err="1" smtClean="0"/>
              <a:t>Sarzynski</a:t>
            </a:r>
            <a:r>
              <a:rPr lang="en-US" sz="1200" dirty="0" smtClean="0"/>
              <a:t> </a:t>
            </a:r>
            <a:r>
              <a:rPr lang="pt-BR" sz="1200" dirty="0" smtClean="0"/>
              <a:t>EM</a:t>
            </a:r>
            <a:r>
              <a:rPr lang="pt-BR" sz="1200" dirty="0"/>
              <a:t>, Luz CC, Rios-Bedoya CF</a:t>
            </a:r>
            <a:r>
              <a:rPr lang="en-US" sz="1200" dirty="0" smtClean="0"/>
              <a:t>, </a:t>
            </a:r>
            <a:r>
              <a:rPr lang="en-US" sz="1200" dirty="0"/>
              <a:t>et al</a:t>
            </a:r>
            <a:r>
              <a:rPr lang="en-US" sz="1200" dirty="0" smtClean="0"/>
              <a:t>. </a:t>
            </a:r>
            <a:r>
              <a:rPr lang="en-US" sz="1200" dirty="0"/>
              <a:t>Considerations for using the 'brown bag' strategy to reconcile medications during routine outpatient office visits. </a:t>
            </a:r>
            <a:r>
              <a:rPr lang="en-US" sz="1200" dirty="0" err="1"/>
              <a:t>Qual</a:t>
            </a:r>
            <a:r>
              <a:rPr lang="en-US" sz="1200" dirty="0"/>
              <a:t> Prim Care. 2014;22(4):177-87</a:t>
            </a:r>
            <a:r>
              <a:rPr lang="en-US" sz="1200" dirty="0" smtClean="0"/>
              <a:t>.</a:t>
            </a:r>
            <a:r>
              <a:rPr lang="pt-BR" sz="1200" dirty="0"/>
              <a:t> PMID: </a:t>
            </a:r>
            <a:r>
              <a:rPr lang="pt-BR" sz="1200" dirty="0" smtClean="0"/>
              <a:t>25695529. </a:t>
            </a:r>
            <a:endParaRPr lang="pt-BR" sz="1200" dirty="0"/>
          </a:p>
          <a:p>
            <a:pPr marL="344488" indent="-344488">
              <a:lnSpc>
                <a:spcPct val="110000"/>
              </a:lnSpc>
              <a:spcBef>
                <a:spcPts val="0"/>
              </a:spcBef>
              <a:buSzPct val="100000"/>
              <a:buFont typeface="+mj-lt"/>
              <a:buAutoNum type="arabicPeriod" startAt="30"/>
            </a:pPr>
            <a:r>
              <a:rPr lang="en-US" sz="1200" dirty="0" smtClean="0"/>
              <a:t>Alakeson V, Frank T. </a:t>
            </a:r>
            <a:r>
              <a:rPr lang="en-US" sz="1200" dirty="0"/>
              <a:t>Health care reform and mental health care </a:t>
            </a:r>
            <a:r>
              <a:rPr lang="en-US" sz="1200" dirty="0" smtClean="0"/>
              <a:t>delivery</a:t>
            </a:r>
            <a:r>
              <a:rPr lang="en-US" sz="1200" i="1" dirty="0" smtClean="0"/>
              <a:t>. </a:t>
            </a:r>
            <a:r>
              <a:rPr lang="en-US" sz="1200" dirty="0" err="1" smtClean="0"/>
              <a:t>Psychiatr</a:t>
            </a:r>
            <a:r>
              <a:rPr lang="en-US" sz="1200" dirty="0" smtClean="0"/>
              <a:t> </a:t>
            </a:r>
            <a:r>
              <a:rPr lang="en-US" sz="1200" dirty="0" err="1" smtClean="0"/>
              <a:t>Serv</a:t>
            </a:r>
            <a:r>
              <a:rPr lang="en-US" sz="1200" dirty="0" smtClean="0"/>
              <a:t> </a:t>
            </a:r>
            <a:r>
              <a:rPr lang="en-US" sz="1200" dirty="0"/>
              <a:t>2010 Nov;61(11):</a:t>
            </a:r>
            <a:r>
              <a:rPr lang="en-US" sz="1200" dirty="0" smtClean="0"/>
              <a:t>1063.</a:t>
            </a:r>
            <a:r>
              <a:rPr lang="en-US" sz="1200" dirty="0"/>
              <a:t> PMID: </a:t>
            </a:r>
            <a:r>
              <a:rPr lang="en-US" sz="1200" dirty="0" smtClean="0"/>
              <a:t>21041340. </a:t>
            </a:r>
            <a:endParaRPr lang="en-US" sz="1200" dirty="0"/>
          </a:p>
          <a:p>
            <a:pPr marL="344488" indent="-344488">
              <a:lnSpc>
                <a:spcPct val="110000"/>
              </a:lnSpc>
              <a:spcBef>
                <a:spcPts val="0"/>
              </a:spcBef>
              <a:buSzPct val="100000"/>
              <a:buFont typeface="+mj-lt"/>
              <a:buAutoNum type="arabicPeriod" startAt="30"/>
            </a:pPr>
            <a:r>
              <a:rPr lang="en-US" sz="1200" dirty="0"/>
              <a:t>Simon AE, Pastor PN, Reuben CA, et al</a:t>
            </a:r>
            <a:r>
              <a:rPr lang="en-US" sz="1200" dirty="0" smtClean="0"/>
              <a:t>. Use </a:t>
            </a:r>
            <a:r>
              <a:rPr lang="en-US" sz="1200" dirty="0"/>
              <a:t>of mental health services by children ages six to 11 with emotional or behavioral difficulties. </a:t>
            </a:r>
            <a:r>
              <a:rPr lang="en-US" sz="1200" dirty="0" err="1"/>
              <a:t>Psychiatr</a:t>
            </a:r>
            <a:r>
              <a:rPr lang="en-US" sz="1200" dirty="0"/>
              <a:t> </a:t>
            </a:r>
            <a:r>
              <a:rPr lang="en-US" sz="1200" dirty="0" err="1"/>
              <a:t>Serv</a:t>
            </a:r>
            <a:r>
              <a:rPr lang="en-US" sz="1200" dirty="0"/>
              <a:t> 2015 May 15:appips201400342. [</a:t>
            </a:r>
            <a:r>
              <a:rPr lang="en-US" sz="1200" dirty="0" err="1"/>
              <a:t>Epub</a:t>
            </a:r>
            <a:r>
              <a:rPr lang="en-US" sz="1200" dirty="0"/>
              <a:t> ahead of print]. PMID: 25975889.</a:t>
            </a:r>
          </a:p>
          <a:p>
            <a:pPr marL="344488" indent="-344488">
              <a:lnSpc>
                <a:spcPct val="110000"/>
              </a:lnSpc>
              <a:spcBef>
                <a:spcPts val="0"/>
              </a:spcBef>
              <a:buSzPct val="100000"/>
              <a:buFont typeface="+mj-lt"/>
              <a:buAutoNum type="arabicPeriod" startAt="30"/>
            </a:pPr>
            <a:r>
              <a:rPr lang="en-US" sz="1200" dirty="0"/>
              <a:t>Institute of Medicine. Committee on the Future of Emergency Care in the United States Health System</a:t>
            </a:r>
            <a:r>
              <a:rPr lang="en-US" sz="1200" dirty="0" smtClean="0"/>
              <a:t>. Hospital-based </a:t>
            </a:r>
            <a:r>
              <a:rPr lang="en-US" sz="1200" dirty="0"/>
              <a:t>emergency care: at the breaking point</a:t>
            </a:r>
            <a:r>
              <a:rPr lang="en-US" sz="1200" dirty="0" smtClean="0"/>
              <a:t>. Washington</a:t>
            </a:r>
            <a:r>
              <a:rPr lang="en-US" sz="1200" dirty="0"/>
              <a:t>, DC: National Academies Press; 2007. </a:t>
            </a:r>
          </a:p>
          <a:p>
            <a:pPr marL="344488" indent="-344488">
              <a:lnSpc>
                <a:spcPct val="110000"/>
              </a:lnSpc>
              <a:spcBef>
                <a:spcPts val="0"/>
              </a:spcBef>
              <a:buSzPct val="100000"/>
              <a:buFont typeface="+mj-lt"/>
              <a:buAutoNum type="arabicPeriod" startAt="30"/>
            </a:pPr>
            <a:r>
              <a:rPr lang="en-US" sz="1200" dirty="0" err="1" smtClean="0"/>
              <a:t>Alakeson</a:t>
            </a:r>
            <a:r>
              <a:rPr lang="en-US" sz="1200" dirty="0" smtClean="0"/>
              <a:t> </a:t>
            </a:r>
            <a:r>
              <a:rPr lang="en-US" sz="1200" dirty="0"/>
              <a:t>V, Pande N, Ludwig M</a:t>
            </a:r>
            <a:r>
              <a:rPr lang="en-US" sz="1200" dirty="0" smtClean="0"/>
              <a:t>. A </a:t>
            </a:r>
            <a:r>
              <a:rPr lang="en-US" sz="1200" dirty="0"/>
              <a:t>plan to reduce emergency room </a:t>
            </a:r>
            <a:r>
              <a:rPr lang="en-US" sz="1200" dirty="0" smtClean="0"/>
              <a:t>‘boarding</a:t>
            </a:r>
            <a:r>
              <a:rPr lang="en-US" sz="1200" dirty="0"/>
              <a:t>' of psychiatric patients</a:t>
            </a:r>
            <a:r>
              <a:rPr lang="en-US" sz="1200" dirty="0" smtClean="0"/>
              <a:t>. Health </a:t>
            </a:r>
            <a:r>
              <a:rPr lang="en-US" sz="1200" dirty="0" err="1"/>
              <a:t>Aff</a:t>
            </a:r>
            <a:r>
              <a:rPr lang="en-US" sz="1200" dirty="0"/>
              <a:t> (Millwood</a:t>
            </a:r>
            <a:r>
              <a:rPr lang="en-US" sz="1200" dirty="0" smtClean="0"/>
              <a:t>) </a:t>
            </a:r>
            <a:r>
              <a:rPr lang="en-US" sz="1200" dirty="0"/>
              <a:t>2010 Sep;29(9):1637-42. PMID: 20820019. </a:t>
            </a:r>
            <a:r>
              <a:rPr lang="en-US" sz="1200" dirty="0">
                <a:hlinkClick r:id="rId4"/>
              </a:rPr>
              <a:t>http://</a:t>
            </a:r>
            <a:r>
              <a:rPr lang="en-US" sz="1200" dirty="0" smtClean="0">
                <a:hlinkClick r:id="rId4"/>
              </a:rPr>
              <a:t>content.healthaffairs.org/content/29/9/1637.long</a:t>
            </a:r>
            <a:r>
              <a:rPr lang="en-US" sz="1200" dirty="0" smtClean="0"/>
              <a:t>. Accessed June 10, 2015. </a:t>
            </a:r>
          </a:p>
          <a:p>
            <a:pPr marL="344488" indent="-344488">
              <a:lnSpc>
                <a:spcPct val="110000"/>
              </a:lnSpc>
              <a:spcBef>
                <a:spcPts val="0"/>
              </a:spcBef>
              <a:buSzPct val="100000"/>
              <a:buFont typeface="+mj-lt"/>
              <a:buAutoNum type="arabicPeriod" startAt="30"/>
            </a:pPr>
            <a:r>
              <a:rPr lang="en-US" sz="1200" dirty="0" smtClean="0"/>
              <a:t>Kirk T, </a:t>
            </a:r>
            <a:r>
              <a:rPr lang="it-IT" sz="1200" dirty="0"/>
              <a:t>Di Leo P, Rehmer P</a:t>
            </a:r>
            <a:r>
              <a:rPr lang="it-IT" sz="1200" dirty="0" smtClean="0"/>
              <a:t>, </a:t>
            </a:r>
            <a:r>
              <a:rPr lang="en-US" sz="1200" dirty="0" smtClean="0"/>
              <a:t>et </a:t>
            </a:r>
            <a:r>
              <a:rPr lang="en-US" sz="1200" dirty="0"/>
              <a:t>al</a:t>
            </a:r>
            <a:r>
              <a:rPr lang="en-US" sz="1200" dirty="0" smtClean="0"/>
              <a:t>. </a:t>
            </a:r>
            <a:r>
              <a:rPr lang="en-US" sz="1200" dirty="0"/>
              <a:t>A </a:t>
            </a:r>
            <a:r>
              <a:rPr lang="en-US" sz="1200" dirty="0" smtClean="0"/>
              <a:t>case </a:t>
            </a:r>
            <a:r>
              <a:rPr lang="en-US" sz="1200" dirty="0"/>
              <a:t>and </a:t>
            </a:r>
            <a:r>
              <a:rPr lang="en-US" sz="1200" dirty="0" smtClean="0"/>
              <a:t>care management program </a:t>
            </a:r>
            <a:r>
              <a:rPr lang="en-US" sz="1200" dirty="0"/>
              <a:t>to </a:t>
            </a:r>
            <a:r>
              <a:rPr lang="en-US" sz="1200" dirty="0" smtClean="0"/>
              <a:t>reduce use </a:t>
            </a:r>
            <a:r>
              <a:rPr lang="en-US" sz="1200" dirty="0"/>
              <a:t>of </a:t>
            </a:r>
            <a:r>
              <a:rPr lang="en-US" sz="1200" dirty="0" smtClean="0"/>
              <a:t>acute care </a:t>
            </a:r>
            <a:r>
              <a:rPr lang="en-US" sz="1200" dirty="0"/>
              <a:t>by </a:t>
            </a:r>
            <a:r>
              <a:rPr lang="en-US" sz="1200" dirty="0" smtClean="0"/>
              <a:t>clients with substance use disorders. </a:t>
            </a:r>
            <a:r>
              <a:rPr lang="en-US" sz="1200" dirty="0" err="1" smtClean="0"/>
              <a:t>Psychiatr</a:t>
            </a:r>
            <a:r>
              <a:rPr lang="en-US" sz="1200" dirty="0" smtClean="0"/>
              <a:t> </a:t>
            </a:r>
            <a:r>
              <a:rPr lang="en-US" sz="1200" dirty="0" err="1" smtClean="0"/>
              <a:t>Serv</a:t>
            </a:r>
            <a:r>
              <a:rPr lang="en-US" sz="1200" dirty="0" smtClean="0"/>
              <a:t> 2013 May;64(5):491-3</a:t>
            </a:r>
            <a:r>
              <a:rPr lang="en-US" sz="1200" dirty="0"/>
              <a:t>. PMID: 23632578 </a:t>
            </a:r>
          </a:p>
          <a:p>
            <a:pPr marL="344488" indent="-344488">
              <a:lnSpc>
                <a:spcPct val="110000"/>
              </a:lnSpc>
              <a:spcBef>
                <a:spcPts val="0"/>
              </a:spcBef>
              <a:buSzPct val="100000"/>
              <a:buFont typeface="+mj-lt"/>
              <a:buAutoNum type="arabicPeriod" startAt="35"/>
            </a:pPr>
            <a:r>
              <a:rPr lang="en-US" sz="1200" dirty="0" smtClean="0"/>
              <a:t>Olmstead T, Cohen J, </a:t>
            </a:r>
            <a:r>
              <a:rPr lang="en-US" sz="1200" dirty="0" err="1" smtClean="0"/>
              <a:t>Petry</a:t>
            </a:r>
            <a:r>
              <a:rPr lang="en-US" sz="1200" dirty="0" smtClean="0"/>
              <a:t> N. </a:t>
            </a:r>
            <a:r>
              <a:rPr lang="en-US" sz="1200" dirty="0"/>
              <a:t>Health-care service utilization in substance abusers receiving contingency management and standard care treatments. </a:t>
            </a:r>
            <a:r>
              <a:rPr lang="en-US" sz="1200" dirty="0" smtClean="0"/>
              <a:t>Addiction 2012;107(8):1462-70. </a:t>
            </a:r>
            <a:r>
              <a:rPr lang="en-US" sz="1200" dirty="0" err="1" smtClean="0"/>
              <a:t>Epub</a:t>
            </a:r>
            <a:r>
              <a:rPr lang="en-US" sz="1200" dirty="0" smtClean="0"/>
              <a:t> </a:t>
            </a:r>
            <a:r>
              <a:rPr lang="en-US" sz="1200" dirty="0"/>
              <a:t>2012 Apr 17. PMID: 22296262. </a:t>
            </a:r>
            <a:r>
              <a:rPr lang="en-US" sz="1200" dirty="0">
                <a:hlinkClick r:id="rId5"/>
              </a:rPr>
              <a:t>http://www.ncbi.nlm.nih.gov/pmc/articles/PMC3634865</a:t>
            </a:r>
            <a:r>
              <a:rPr lang="en-US" sz="1200" dirty="0" smtClean="0">
                <a:hlinkClick r:id="rId5"/>
              </a:rPr>
              <a:t>/</a:t>
            </a:r>
            <a:r>
              <a:rPr lang="en-US" sz="1200" dirty="0" smtClean="0"/>
              <a:t>. Accessed June 10, 2015.</a:t>
            </a:r>
            <a:endParaRPr lang="en-US" sz="1200" dirty="0"/>
          </a:p>
          <a:p>
            <a:pPr marL="344488" indent="-344488">
              <a:lnSpc>
                <a:spcPct val="110000"/>
              </a:lnSpc>
              <a:spcBef>
                <a:spcPts val="0"/>
              </a:spcBef>
              <a:buSzPct val="100000"/>
              <a:buFont typeface="+mj-lt"/>
              <a:buAutoNum type="arabicPeriod" startAt="35"/>
            </a:pPr>
            <a:r>
              <a:rPr lang="en-US" sz="1200" dirty="0" err="1"/>
              <a:t>Akinbami</a:t>
            </a:r>
            <a:r>
              <a:rPr lang="en-US" sz="1200" dirty="0"/>
              <a:t> LJ, Moorman JE, Simon AE, </a:t>
            </a:r>
            <a:r>
              <a:rPr lang="en-US" sz="1200" dirty="0" smtClean="0"/>
              <a:t>et al. Trends </a:t>
            </a:r>
            <a:r>
              <a:rPr lang="en-US" sz="1200" dirty="0"/>
              <a:t>in racial disparities for asthma outcomes among children 0-17 years, 2001-2010</a:t>
            </a:r>
            <a:r>
              <a:rPr lang="en-US" sz="1200" dirty="0" smtClean="0"/>
              <a:t>. J </a:t>
            </a:r>
            <a:r>
              <a:rPr lang="en-US" sz="1200" dirty="0"/>
              <a:t>Allergy </a:t>
            </a:r>
            <a:r>
              <a:rPr lang="en-US" sz="1200" dirty="0" err="1" smtClean="0"/>
              <a:t>Clin</a:t>
            </a:r>
            <a:r>
              <a:rPr lang="en-US" sz="1200" dirty="0" smtClean="0"/>
              <a:t> </a:t>
            </a:r>
            <a:r>
              <a:rPr lang="en-US" sz="1200" dirty="0" err="1" smtClean="0"/>
              <a:t>Immunol</a:t>
            </a:r>
            <a:r>
              <a:rPr lang="en-US" sz="1200" dirty="0"/>
              <a:t> 2014 Sep;134(3):547-53. </a:t>
            </a:r>
            <a:r>
              <a:rPr lang="en-US" sz="1200" dirty="0" err="1"/>
              <a:t>Epub</a:t>
            </a:r>
            <a:r>
              <a:rPr lang="en-US" sz="1200" dirty="0"/>
              <a:t> 2014 Aug 1</a:t>
            </a:r>
            <a:r>
              <a:rPr lang="en-US" sz="1200" dirty="0" smtClean="0"/>
              <a:t>. PMID</a:t>
            </a:r>
            <a:r>
              <a:rPr lang="en-US" sz="1200" dirty="0"/>
              <a:t>: </a:t>
            </a:r>
            <a:r>
              <a:rPr lang="en-US" sz="1200" dirty="0" smtClean="0"/>
              <a:t>25091437</a:t>
            </a:r>
            <a:r>
              <a:rPr lang="en-US" sz="1200" dirty="0"/>
              <a:t>. </a:t>
            </a:r>
            <a:r>
              <a:rPr lang="en-US" sz="1200" dirty="0">
                <a:hlinkClick r:id="rId6"/>
              </a:rPr>
              <a:t>http://www.sciencedirect.com/science/article/pii/S0091674914007982</a:t>
            </a:r>
            <a:r>
              <a:rPr lang="en-US" sz="1200" dirty="0" smtClean="0">
                <a:hlinkClick r:id="rId6"/>
              </a:rPr>
              <a:t>#</a:t>
            </a:r>
            <a:r>
              <a:rPr lang="en-US" sz="1200" dirty="0" smtClean="0"/>
              <a:t>. Accessed June 10, 2015. </a:t>
            </a:r>
            <a:endParaRPr lang="en-US" sz="1200" dirty="0"/>
          </a:p>
          <a:p>
            <a:pPr marL="344488" indent="-344488">
              <a:lnSpc>
                <a:spcPct val="110000"/>
              </a:lnSpc>
              <a:spcBef>
                <a:spcPts val="0"/>
              </a:spcBef>
              <a:buSzPct val="100000"/>
              <a:buFont typeface="+mj-lt"/>
              <a:buAutoNum type="arabicPeriod" startAt="35"/>
            </a:pPr>
            <a:r>
              <a:rPr lang="en-US" sz="1200" dirty="0" err="1" smtClean="0"/>
              <a:t>Okelo</a:t>
            </a:r>
            <a:r>
              <a:rPr lang="en-US" sz="1200" dirty="0" smtClean="0"/>
              <a:t> S</a:t>
            </a:r>
            <a:r>
              <a:rPr lang="en-US" sz="1200" dirty="0"/>
              <a:t>, </a:t>
            </a:r>
            <a:r>
              <a:rPr lang="en-US" sz="1200" dirty="0" err="1"/>
              <a:t>Butz</a:t>
            </a:r>
            <a:r>
              <a:rPr lang="en-US" sz="1200" dirty="0"/>
              <a:t> AM, Sharma R</a:t>
            </a:r>
            <a:r>
              <a:rPr lang="en-US" sz="1200" dirty="0" smtClean="0"/>
              <a:t>, et </a:t>
            </a:r>
            <a:r>
              <a:rPr lang="en-US" sz="1200" dirty="0"/>
              <a:t>al</a:t>
            </a:r>
            <a:r>
              <a:rPr lang="en-US" sz="1200" dirty="0" smtClean="0"/>
              <a:t>. </a:t>
            </a:r>
            <a:r>
              <a:rPr lang="en-US" sz="1200" dirty="0"/>
              <a:t>Interventions to modify health care provider adherence to asthma guidelines: a systematic review. </a:t>
            </a:r>
            <a:r>
              <a:rPr lang="en-US" sz="1200" dirty="0" smtClean="0"/>
              <a:t>Pediatrics </a:t>
            </a:r>
            <a:r>
              <a:rPr lang="en-US" sz="1200" dirty="0"/>
              <a:t>2013 Sep;132(3):517-34. </a:t>
            </a:r>
            <a:r>
              <a:rPr lang="en-US" sz="1200" dirty="0" err="1" smtClean="0"/>
              <a:t>Epub</a:t>
            </a:r>
            <a:r>
              <a:rPr lang="en-US" sz="1200" dirty="0" smtClean="0"/>
              <a:t> </a:t>
            </a:r>
            <a:r>
              <a:rPr lang="en-US" sz="1200" dirty="0"/>
              <a:t>2013 Aug 26. PMID: </a:t>
            </a:r>
            <a:r>
              <a:rPr lang="en-US" sz="1200" dirty="0" smtClean="0"/>
              <a:t>23979092. </a:t>
            </a:r>
            <a:r>
              <a:rPr lang="en-US" sz="1200" dirty="0">
                <a:hlinkClick r:id="rId7"/>
              </a:rPr>
              <a:t>http://www.ncbi.nlm.nih.gov/pmc/articles/PMC4079294</a:t>
            </a:r>
            <a:r>
              <a:rPr lang="en-US" sz="1200" dirty="0" smtClean="0">
                <a:hlinkClick r:id="rId7"/>
              </a:rPr>
              <a:t>/</a:t>
            </a:r>
            <a:r>
              <a:rPr lang="en-US" sz="1200" dirty="0" smtClean="0"/>
              <a:t>. Accessed June 10, 2015.</a:t>
            </a:r>
            <a:endParaRPr lang="en-US" sz="1200" dirty="0"/>
          </a:p>
        </p:txBody>
      </p:sp>
    </p:spTree>
    <p:extLst>
      <p:ext uri="{BB962C8B-B14F-4D97-AF65-F5344CB8AC3E}">
        <p14:creationId xmlns:p14="http://schemas.microsoft.com/office/powerpoint/2010/main" val="2666860366"/>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3"/>
          <p:cNvSpPr>
            <a:spLocks noGrp="1"/>
          </p:cNvSpPr>
          <p:nvPr>
            <p:ph type="title"/>
          </p:nvPr>
        </p:nvSpPr>
        <p:spPr/>
        <p:txBody>
          <a:bodyPr/>
          <a:lstStyle/>
          <a:p>
            <a:r>
              <a:rPr lang="en-US" dirty="0" smtClean="0"/>
              <a:t>Lifestyle modification</a:t>
            </a:r>
            <a:endParaRPr lang="en-US" dirty="0"/>
          </a:p>
        </p:txBody>
      </p:sp>
      <p:sp>
        <p:nvSpPr>
          <p:cNvPr id="10" name="Content Placeholder 4"/>
          <p:cNvSpPr>
            <a:spLocks noGrp="1"/>
          </p:cNvSpPr>
          <p:nvPr>
            <p:ph type="body" idx="1"/>
          </p:nvPr>
        </p:nvSpPr>
        <p:spPr/>
        <p:txBody>
          <a:bodyPr/>
          <a:lstStyle/>
          <a:p>
            <a:r>
              <a:rPr lang="en-US" dirty="0" smtClean="0"/>
              <a:t>Chartbook on Healthy Living</a:t>
            </a:r>
            <a:endParaRPr lang="en-US" dirty="0"/>
          </a:p>
        </p:txBody>
      </p:sp>
    </p:spTree>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Lifestyle Modification and Health</a:t>
            </a:r>
            <a:endParaRPr lang="en-US" dirty="0"/>
          </a:p>
        </p:txBody>
      </p:sp>
      <p:sp>
        <p:nvSpPr>
          <p:cNvPr id="3" name="Content Placeholder 2"/>
          <p:cNvSpPr>
            <a:spLocks noGrp="1"/>
          </p:cNvSpPr>
          <p:nvPr>
            <p:ph idx="1"/>
          </p:nvPr>
        </p:nvSpPr>
        <p:spPr/>
        <p:txBody>
          <a:bodyPr>
            <a:normAutofit/>
          </a:bodyPr>
          <a:lstStyle/>
          <a:p>
            <a:r>
              <a:rPr lang="en-US" dirty="0" smtClean="0"/>
              <a:t>Unhealthy behaviors place many Americans at risk for a variety of diseases. </a:t>
            </a:r>
          </a:p>
          <a:p>
            <a:r>
              <a:rPr lang="en-US" dirty="0" smtClean="0"/>
              <a:t>Lifestyle practices account for more than 40% of the differences in health among individuals (</a:t>
            </a:r>
            <a:r>
              <a:rPr lang="en-US" dirty="0" err="1" smtClean="0"/>
              <a:t>Satcher</a:t>
            </a:r>
            <a:r>
              <a:rPr lang="en-US" dirty="0" smtClean="0"/>
              <a:t> &amp; Higginbotham, 2008).  </a:t>
            </a:r>
          </a:p>
          <a:p>
            <a:endParaRPr lang="en-US" dirty="0" smtClean="0"/>
          </a:p>
          <a:p>
            <a:endParaRPr lang="en-US" dirty="0"/>
          </a:p>
        </p:txBody>
      </p:sp>
    </p:spTree>
    <p:extLst>
      <p:ext uri="{BB962C8B-B14F-4D97-AF65-F5344CB8AC3E}">
        <p14:creationId xmlns:p14="http://schemas.microsoft.com/office/powerpoint/2010/main" val="214740023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Key Findings of the 2014 QDR</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Demonstrates that the Nation has made clear progress in improving the health care delivery system to achieve the three aims of better care, smarter spending, and healthier people, but there is still more work to do, specifically to address disparities in care.</a:t>
            </a:r>
          </a:p>
          <a:p>
            <a:pPr lvl="1"/>
            <a:r>
              <a:rPr lang="en-US" dirty="0" smtClean="0"/>
              <a:t>Access improved. </a:t>
            </a:r>
          </a:p>
          <a:p>
            <a:pPr lvl="1"/>
            <a:r>
              <a:rPr lang="en-US" dirty="0" smtClean="0"/>
              <a:t>Quality improved for most National Quality Strategy priorities.</a:t>
            </a:r>
          </a:p>
          <a:p>
            <a:pPr lvl="1"/>
            <a:r>
              <a:rPr lang="en-US" dirty="0" smtClean="0"/>
              <a:t>Few disparities were eliminated.</a:t>
            </a:r>
          </a:p>
          <a:p>
            <a:pPr lvl="1"/>
            <a:r>
              <a:rPr lang="en-US" dirty="0" smtClean="0"/>
              <a:t>Many challenges in improving quality and reducing disparities remain.</a:t>
            </a:r>
            <a:endParaRPr lang="en-US" dirty="0"/>
          </a:p>
        </p:txBody>
      </p:sp>
    </p:spTree>
    <p:extLst>
      <p:ext uri="{BB962C8B-B14F-4D97-AF65-F5344CB8AC3E}">
        <p14:creationId xmlns:p14="http://schemas.microsoft.com/office/powerpoint/2010/main" val="815676961"/>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Impact of Behaviors on Health</a:t>
            </a:r>
            <a:endParaRPr lang="en-US" dirty="0"/>
          </a:p>
        </p:txBody>
      </p:sp>
      <p:sp>
        <p:nvSpPr>
          <p:cNvPr id="3" name="Content Placeholder 2"/>
          <p:cNvSpPr>
            <a:spLocks noGrp="1"/>
          </p:cNvSpPr>
          <p:nvPr>
            <p:ph idx="1"/>
          </p:nvPr>
        </p:nvSpPr>
        <p:spPr>
          <a:xfrm>
            <a:off x="304800" y="1371600"/>
            <a:ext cx="8534400" cy="4876800"/>
          </a:xfrm>
        </p:spPr>
        <p:txBody>
          <a:bodyPr>
            <a:normAutofit/>
          </a:bodyPr>
          <a:lstStyle/>
          <a:p>
            <a:r>
              <a:rPr lang="en-US" dirty="0"/>
              <a:t>A recent study </a:t>
            </a:r>
            <a:r>
              <a:rPr lang="en-US" dirty="0" smtClean="0"/>
              <a:t>(Ford, et al., 2012) examined </a:t>
            </a:r>
            <a:r>
              <a:rPr lang="en-US" dirty="0"/>
              <a:t>the effects </a:t>
            </a:r>
            <a:r>
              <a:rPr lang="en-US" dirty="0" smtClean="0"/>
              <a:t>of </a:t>
            </a:r>
            <a:r>
              <a:rPr lang="en-US" dirty="0"/>
              <a:t>three healthy lifestyles on the risks of all-cause mortality and developing chronic conditions among adults in the United </a:t>
            </a:r>
            <a:r>
              <a:rPr lang="en-US" dirty="0" smtClean="0"/>
              <a:t>States:</a:t>
            </a:r>
            <a:endParaRPr lang="en-US" dirty="0"/>
          </a:p>
          <a:p>
            <a:pPr lvl="1"/>
            <a:r>
              <a:rPr lang="en-US" dirty="0"/>
              <a:t>Not smoking,</a:t>
            </a:r>
          </a:p>
          <a:p>
            <a:pPr lvl="1"/>
            <a:r>
              <a:rPr lang="en-US" dirty="0"/>
              <a:t>Engaging in at least 150 </a:t>
            </a:r>
            <a:r>
              <a:rPr lang="en-US" dirty="0" smtClean="0"/>
              <a:t>minutes </a:t>
            </a:r>
            <a:r>
              <a:rPr lang="en-US" dirty="0"/>
              <a:t>of moderate or vigorous physical activity per week, and</a:t>
            </a:r>
          </a:p>
          <a:p>
            <a:pPr lvl="1"/>
            <a:r>
              <a:rPr lang="en-US" dirty="0"/>
              <a:t>Eating a healthy diet </a:t>
            </a:r>
            <a:r>
              <a:rPr lang="en-US" dirty="0" smtClean="0"/>
              <a:t>(e.g., grains</a:t>
            </a:r>
            <a:r>
              <a:rPr lang="en-US" dirty="0"/>
              <a:t>, fruits, </a:t>
            </a:r>
            <a:r>
              <a:rPr lang="en-US" dirty="0" smtClean="0"/>
              <a:t>vegetables).</a:t>
            </a:r>
            <a:endParaRPr lang="en-US" dirty="0"/>
          </a:p>
          <a:p>
            <a:endParaRPr lang="en-US" sz="1600" dirty="0"/>
          </a:p>
        </p:txBody>
      </p:sp>
    </p:spTree>
    <p:extLst>
      <p:ext uri="{BB962C8B-B14F-4D97-AF65-F5344CB8AC3E}">
        <p14:creationId xmlns:p14="http://schemas.microsoft.com/office/powerpoint/2010/main" val="1156853759"/>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Impact of Behaviors on Health</a:t>
            </a:r>
            <a:endParaRPr lang="en-US" dirty="0"/>
          </a:p>
        </p:txBody>
      </p:sp>
      <p:sp>
        <p:nvSpPr>
          <p:cNvPr id="3" name="Content Placeholder 2"/>
          <p:cNvSpPr>
            <a:spLocks noGrp="1"/>
          </p:cNvSpPr>
          <p:nvPr>
            <p:ph idx="1"/>
          </p:nvPr>
        </p:nvSpPr>
        <p:spPr/>
        <p:txBody>
          <a:bodyPr>
            <a:normAutofit fontScale="77500" lnSpcReduction="20000"/>
          </a:bodyPr>
          <a:lstStyle/>
          <a:p>
            <a:pPr>
              <a:lnSpc>
                <a:spcPct val="120000"/>
              </a:lnSpc>
              <a:spcBef>
                <a:spcPts val="0"/>
              </a:spcBef>
            </a:pPr>
            <a:r>
              <a:rPr lang="en-US" dirty="0" smtClean="0"/>
              <a:t>Compared with adults who did not engage in healthy behaviors, the risk for all-cause mortality was reduced by: </a:t>
            </a:r>
          </a:p>
          <a:p>
            <a:pPr lvl="1">
              <a:lnSpc>
                <a:spcPct val="120000"/>
              </a:lnSpc>
              <a:spcBef>
                <a:spcPts val="0"/>
              </a:spcBef>
            </a:pPr>
            <a:r>
              <a:rPr lang="en-US" dirty="0" smtClean="0"/>
              <a:t>56% among nonsmokers, </a:t>
            </a:r>
          </a:p>
          <a:p>
            <a:pPr lvl="1">
              <a:lnSpc>
                <a:spcPct val="120000"/>
              </a:lnSpc>
              <a:spcBef>
                <a:spcPts val="0"/>
              </a:spcBef>
            </a:pPr>
            <a:r>
              <a:rPr lang="en-US" dirty="0" smtClean="0"/>
              <a:t>47% among adults who were physically active, and </a:t>
            </a:r>
          </a:p>
          <a:p>
            <a:pPr lvl="1">
              <a:lnSpc>
                <a:spcPct val="120000"/>
              </a:lnSpc>
              <a:spcBef>
                <a:spcPts val="0"/>
              </a:spcBef>
            </a:pPr>
            <a:r>
              <a:rPr lang="en-US" dirty="0" smtClean="0"/>
              <a:t>26% among adults who consumed a healthy diet (Ford, et al., 2012).</a:t>
            </a:r>
          </a:p>
          <a:p>
            <a:pPr>
              <a:lnSpc>
                <a:spcPct val="120000"/>
              </a:lnSpc>
              <a:spcBef>
                <a:spcPts val="0"/>
              </a:spcBef>
            </a:pPr>
            <a:r>
              <a:rPr lang="en-US" dirty="0" smtClean="0"/>
              <a:t>The risk of death decreased as the number of healthy behaviors increased.</a:t>
            </a:r>
          </a:p>
          <a:p>
            <a:pPr>
              <a:lnSpc>
                <a:spcPct val="120000"/>
              </a:lnSpc>
              <a:spcBef>
                <a:spcPts val="0"/>
              </a:spcBef>
            </a:pPr>
            <a:r>
              <a:rPr lang="en-US" dirty="0" smtClean="0"/>
              <a:t>For adults engaged in all three healthy behaviors, the risk of death was reduced by:</a:t>
            </a:r>
          </a:p>
          <a:p>
            <a:pPr lvl="1">
              <a:lnSpc>
                <a:spcPct val="120000"/>
              </a:lnSpc>
              <a:spcBef>
                <a:spcPts val="0"/>
              </a:spcBef>
            </a:pPr>
            <a:r>
              <a:rPr lang="en-US" dirty="0" smtClean="0"/>
              <a:t>82% for all causes, </a:t>
            </a:r>
          </a:p>
          <a:p>
            <a:pPr lvl="1">
              <a:lnSpc>
                <a:spcPct val="120000"/>
              </a:lnSpc>
              <a:spcBef>
                <a:spcPts val="0"/>
              </a:spcBef>
            </a:pPr>
            <a:r>
              <a:rPr lang="en-US" dirty="0" smtClean="0"/>
              <a:t>65% for cardiovascular disease,  </a:t>
            </a:r>
          </a:p>
          <a:p>
            <a:pPr lvl="1">
              <a:lnSpc>
                <a:spcPct val="120000"/>
              </a:lnSpc>
              <a:spcBef>
                <a:spcPts val="0"/>
              </a:spcBef>
            </a:pPr>
            <a:r>
              <a:rPr lang="en-US" dirty="0" smtClean="0"/>
              <a:t>83% for cancer, and</a:t>
            </a:r>
          </a:p>
          <a:p>
            <a:pPr lvl="1">
              <a:lnSpc>
                <a:spcPct val="120000"/>
              </a:lnSpc>
              <a:spcBef>
                <a:spcPts val="0"/>
              </a:spcBef>
            </a:pPr>
            <a:r>
              <a:rPr lang="en-US" dirty="0" smtClean="0"/>
              <a:t>90% for other causes (Ford, et al., 2012).</a:t>
            </a:r>
          </a:p>
          <a:p>
            <a:endParaRPr lang="en-US" dirty="0" smtClean="0"/>
          </a:p>
          <a:p>
            <a:endParaRPr lang="en-US" dirty="0"/>
          </a:p>
        </p:txBody>
      </p:sp>
    </p:spTree>
    <p:extLst>
      <p:ext uri="{BB962C8B-B14F-4D97-AF65-F5344CB8AC3E}">
        <p14:creationId xmlns:p14="http://schemas.microsoft.com/office/powerpoint/2010/main" val="2800448904"/>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mtClean="0"/>
              <a:t>Lifestyle Modification Measures</a:t>
            </a:r>
            <a:endParaRPr lang="en-US" dirty="0"/>
          </a:p>
        </p:txBody>
      </p:sp>
      <p:sp>
        <p:nvSpPr>
          <p:cNvPr id="3" name="Content Placeholder 2"/>
          <p:cNvSpPr>
            <a:spLocks noGrp="1"/>
          </p:cNvSpPr>
          <p:nvPr>
            <p:ph idx="1"/>
          </p:nvPr>
        </p:nvSpPr>
        <p:spPr/>
        <p:txBody>
          <a:bodyPr/>
          <a:lstStyle/>
          <a:p>
            <a:r>
              <a:rPr lang="en-US" dirty="0" smtClean="0"/>
              <a:t>Adult current smokers with a </a:t>
            </a:r>
            <a:r>
              <a:rPr lang="en-US" dirty="0"/>
              <a:t>checkup </a:t>
            </a:r>
            <a:r>
              <a:rPr lang="en-US" dirty="0" smtClean="0"/>
              <a:t>in the </a:t>
            </a:r>
            <a:r>
              <a:rPr lang="en-US" dirty="0"/>
              <a:t>last 12 months </a:t>
            </a:r>
            <a:r>
              <a:rPr lang="en-US" dirty="0" smtClean="0"/>
              <a:t>who received advice to quit smoking</a:t>
            </a:r>
          </a:p>
          <a:p>
            <a:r>
              <a:rPr lang="en-US" dirty="0" smtClean="0"/>
              <a:t>Adults with obesity who ever received advice from a health professional to exercise more</a:t>
            </a:r>
          </a:p>
          <a:p>
            <a:r>
              <a:rPr lang="en-US" dirty="0" smtClean="0"/>
              <a:t>Adults with obesity who did not spend half an hour or more in moderate or vigorous physical activity at least five times a week</a:t>
            </a:r>
          </a:p>
          <a:p>
            <a:endParaRPr lang="en-US" dirty="0" smtClean="0"/>
          </a:p>
          <a:p>
            <a:endParaRPr lang="en-US" dirty="0" smtClean="0"/>
          </a:p>
          <a:p>
            <a:endParaRPr lang="en-US" dirty="0" smtClean="0"/>
          </a:p>
          <a:p>
            <a:endParaRPr lang="en-US" dirty="0"/>
          </a:p>
        </p:txBody>
      </p:sp>
    </p:spTree>
    <p:extLst>
      <p:ext uri="{BB962C8B-B14F-4D97-AF65-F5344CB8AC3E}">
        <p14:creationId xmlns:p14="http://schemas.microsoft.com/office/powerpoint/2010/main" val="4003315346"/>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mtClean="0"/>
              <a:t>Lifestyle Modification Measures</a:t>
            </a:r>
            <a:endParaRPr lang="en-US" dirty="0"/>
          </a:p>
        </p:txBody>
      </p:sp>
      <p:sp>
        <p:nvSpPr>
          <p:cNvPr id="3" name="Content Placeholder 2"/>
          <p:cNvSpPr>
            <a:spLocks noGrp="1"/>
          </p:cNvSpPr>
          <p:nvPr>
            <p:ph idx="1"/>
          </p:nvPr>
        </p:nvSpPr>
        <p:spPr/>
        <p:txBody>
          <a:bodyPr>
            <a:normAutofit lnSpcReduction="10000"/>
          </a:bodyPr>
          <a:lstStyle/>
          <a:p>
            <a:r>
              <a:rPr lang="en-US" dirty="0" smtClean="0"/>
              <a:t>Children ages 2-17 for whom a health provider gave advice within the past 2 years about the amount and kind of exercise, sports, or physically active hobbies they should have</a:t>
            </a:r>
          </a:p>
          <a:p>
            <a:r>
              <a:rPr lang="en-US" dirty="0" smtClean="0"/>
              <a:t>Adults with obesity who ever received advice from a health professional about eating fewer high-fat or high-cholesterol foods</a:t>
            </a:r>
          </a:p>
          <a:p>
            <a:r>
              <a:rPr lang="en-US" dirty="0" smtClean="0"/>
              <a:t>Children ages 2-17 for whom a health provider gave advice within the past 2 years about healthy eating</a:t>
            </a:r>
          </a:p>
          <a:p>
            <a:endParaRPr lang="en-US" dirty="0"/>
          </a:p>
        </p:txBody>
      </p:sp>
    </p:spTree>
    <p:extLst>
      <p:ext uri="{BB962C8B-B14F-4D97-AF65-F5344CB8AC3E}">
        <p14:creationId xmlns:p14="http://schemas.microsoft.com/office/powerpoint/2010/main" val="643905565"/>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Prevention: Counseling To Quit Smoking</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Smoking harms nearly every bodily organ and causes or worsens many diseases. </a:t>
            </a:r>
          </a:p>
          <a:p>
            <a:r>
              <a:rPr lang="en-US" dirty="0" smtClean="0"/>
              <a:t>In the past 50 years, more than 20 million premature deaths have been attributable to smoking and exposure to secondhand smoke (OSH, 2014). </a:t>
            </a:r>
          </a:p>
          <a:p>
            <a:r>
              <a:rPr lang="en-US" dirty="0" smtClean="0"/>
              <a:t>Smoking causes more than 87% of deaths from lung cancer and more than 79% of deaths from chronic obstructive pulmonary disease (OSH, 2014).</a:t>
            </a:r>
          </a:p>
          <a:p>
            <a:r>
              <a:rPr lang="en-US" dirty="0" smtClean="0"/>
              <a:t>Smoking is a modifiable risk factor, and health care providers can help encourage patients to quit smoking. </a:t>
            </a:r>
          </a:p>
          <a:p>
            <a:endParaRPr lang="en-US" dirty="0" smtClean="0"/>
          </a:p>
          <a:p>
            <a:endParaRPr lang="en-US" dirty="0"/>
          </a:p>
        </p:txBody>
      </p:sp>
    </p:spTree>
    <p:extLst>
      <p:ext uri="{BB962C8B-B14F-4D97-AF65-F5344CB8AC3E}">
        <p14:creationId xmlns:p14="http://schemas.microsoft.com/office/powerpoint/2010/main" val="2745470248"/>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1800" dirty="0" smtClean="0"/>
              <a:t>Adult current smokers with a checkup in the last 12 months who received advice from a doctor to quit smoking, by race/ethnicity and health insurance (ages 18-64), 2002-2012</a:t>
            </a:r>
            <a:endParaRPr lang="en-US" sz="1800" dirty="0"/>
          </a:p>
        </p:txBody>
      </p:sp>
      <p:graphicFrame>
        <p:nvGraphicFramePr>
          <p:cNvPr id="5" name="Content Placeholder 4"/>
          <p:cNvGraphicFramePr>
            <a:graphicFrameLocks noGrp="1"/>
          </p:cNvGraphicFramePr>
          <p:nvPr>
            <p:ph sz="half" idx="1"/>
            <p:extLst>
              <p:ext uri="{D42A27DB-BD31-4B8C-83A1-F6EECF244321}">
                <p14:modId xmlns:p14="http://schemas.microsoft.com/office/powerpoint/2010/main" val="856368361"/>
              </p:ext>
            </p:extLst>
          </p:nvPr>
        </p:nvGraphicFramePr>
        <p:xfrm>
          <a:off x="457200" y="1463040"/>
          <a:ext cx="4114800" cy="420624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8" name="Content Placeholder 4"/>
          <p:cNvGraphicFramePr>
            <a:graphicFrameLocks noGrp="1"/>
          </p:cNvGraphicFramePr>
          <p:nvPr>
            <p:ph sz="half" idx="2"/>
            <p:extLst>
              <p:ext uri="{D42A27DB-BD31-4B8C-83A1-F6EECF244321}">
                <p14:modId xmlns:p14="http://schemas.microsoft.com/office/powerpoint/2010/main" val="1523760216"/>
              </p:ext>
            </p:extLst>
          </p:nvPr>
        </p:nvGraphicFramePr>
        <p:xfrm>
          <a:off x="4572000" y="1463040"/>
          <a:ext cx="4114800" cy="4206240"/>
        </p:xfrm>
        <a:graphic>
          <a:graphicData uri="http://schemas.openxmlformats.org/drawingml/2006/chart">
            <c:chart xmlns:c="http://schemas.openxmlformats.org/drawingml/2006/chart" xmlns:r="http://schemas.openxmlformats.org/officeDocument/2006/relationships" r:id="rId4"/>
          </a:graphicData>
        </a:graphic>
      </p:graphicFrame>
      <p:sp>
        <p:nvSpPr>
          <p:cNvPr id="7" name="TextBox 6"/>
          <p:cNvSpPr txBox="1"/>
          <p:nvPr/>
        </p:nvSpPr>
        <p:spPr>
          <a:xfrm>
            <a:off x="457200" y="5669280"/>
            <a:ext cx="8229600" cy="707886"/>
          </a:xfrm>
          <a:prstGeom prst="rect">
            <a:avLst/>
          </a:prstGeom>
          <a:noFill/>
        </p:spPr>
        <p:txBody>
          <a:bodyPr wrap="square" rtlCol="0">
            <a:spAutoFit/>
          </a:bodyPr>
          <a:lstStyle/>
          <a:p>
            <a:r>
              <a:rPr lang="en-US" sz="1000" b="1" dirty="0" smtClean="0"/>
              <a:t>Source:</a:t>
            </a:r>
            <a:r>
              <a:rPr lang="en-US" sz="1000" dirty="0" smtClean="0"/>
              <a:t> Agency for Healthcare Research and Quality, Medical Expenditure Panel Survey, 2002-2012</a:t>
            </a:r>
          </a:p>
          <a:p>
            <a:r>
              <a:rPr lang="en-US" sz="1000" b="1" dirty="0" smtClean="0"/>
              <a:t>Denominator:</a:t>
            </a:r>
            <a:r>
              <a:rPr lang="en-US" sz="1000" dirty="0" smtClean="0"/>
              <a:t> Civilian noninstitutionalized adult current smokers who had a checkup in the last 12 months</a:t>
            </a:r>
          </a:p>
          <a:p>
            <a:r>
              <a:rPr lang="en-US" sz="1000" b="1" dirty="0" smtClean="0"/>
              <a:t>Note: </a:t>
            </a:r>
            <a:r>
              <a:rPr lang="en-US" sz="1000" dirty="0" smtClean="0"/>
              <a:t>Estimates are age adjusted to the 2000 U.S. standard population using three age groups: 18-44, 45-64, and 65 and over. White and Black are non-Hispanics. Hispanic includes all races.</a:t>
            </a:r>
            <a:endParaRPr lang="en-US" sz="1000" dirty="0"/>
          </a:p>
        </p:txBody>
      </p:sp>
    </p:spTree>
    <p:extLst>
      <p:ext uri="{BB962C8B-B14F-4D97-AF65-F5344CB8AC3E}">
        <p14:creationId xmlns:p14="http://schemas.microsoft.com/office/powerpoint/2010/main" val="3020597719"/>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Prevention: Counseling About Exercise for Adults</a:t>
            </a:r>
            <a:endParaRPr lang="en-US" dirty="0"/>
          </a:p>
        </p:txBody>
      </p:sp>
      <p:sp>
        <p:nvSpPr>
          <p:cNvPr id="3" name="Content Placeholder 2"/>
          <p:cNvSpPr>
            <a:spLocks noGrp="1"/>
          </p:cNvSpPr>
          <p:nvPr>
            <p:ph idx="1"/>
          </p:nvPr>
        </p:nvSpPr>
        <p:spPr/>
        <p:txBody>
          <a:bodyPr>
            <a:normAutofit fontScale="77500" lnSpcReduction="20000"/>
          </a:bodyPr>
          <a:lstStyle/>
          <a:p>
            <a:r>
              <a:rPr lang="en-US" dirty="0" smtClean="0"/>
              <a:t>About one-third of adults are obese:</a:t>
            </a:r>
          </a:p>
          <a:p>
            <a:pPr lvl="1"/>
            <a:r>
              <a:rPr lang="en-US" dirty="0" smtClean="0"/>
              <a:t>Obesity-related conditions are among the leading causes of preventable death, such as heart disease, stroke, type 2 diabetes, and some cancers (CDC, 2014a).</a:t>
            </a:r>
          </a:p>
          <a:p>
            <a:r>
              <a:rPr lang="en-US" dirty="0" smtClean="0"/>
              <a:t>Physician-based exercise and diet counseling can increase levels of physical activity among sedentary patients (Lin, et al., 2010).</a:t>
            </a:r>
          </a:p>
          <a:p>
            <a:r>
              <a:rPr lang="en-US" dirty="0" smtClean="0"/>
              <a:t>Physicians encounter many high-risk individuals, whom they can educate about personal risks and lifestyle changes that can help reduce weight and increase activity. </a:t>
            </a:r>
          </a:p>
          <a:p>
            <a:r>
              <a:rPr lang="en-US" dirty="0" smtClean="0"/>
              <a:t>The 2008 Physical Activity Guidelines for Americans recommend the desired amount of physical activity for adults:</a:t>
            </a:r>
          </a:p>
          <a:p>
            <a:pPr lvl="1"/>
            <a:r>
              <a:rPr lang="en-US" dirty="0" smtClean="0"/>
              <a:t>At least 2.5 hours a week of moderate physical activity or 1.25 hours a week of vigorous activity, or an equivalent combination</a:t>
            </a:r>
          </a:p>
          <a:p>
            <a:endParaRPr lang="en-US" dirty="0"/>
          </a:p>
        </p:txBody>
      </p:sp>
    </p:spTree>
    <p:extLst>
      <p:ext uri="{BB962C8B-B14F-4D97-AF65-F5344CB8AC3E}">
        <p14:creationId xmlns:p14="http://schemas.microsoft.com/office/powerpoint/2010/main" val="2594465857"/>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1800" dirty="0" smtClean="0"/>
              <a:t>Adults with obesity who ever received advice from a health provider to exercise more, by race/ethnicity and age, 2002-2012</a:t>
            </a:r>
            <a:endParaRPr lang="en-US" sz="1800" dirty="0"/>
          </a:p>
        </p:txBody>
      </p:sp>
      <p:graphicFrame>
        <p:nvGraphicFramePr>
          <p:cNvPr id="5" name="Content Placeholder 4"/>
          <p:cNvGraphicFramePr>
            <a:graphicFrameLocks noGrp="1"/>
          </p:cNvGraphicFramePr>
          <p:nvPr>
            <p:ph sz="half" idx="1"/>
            <p:extLst>
              <p:ext uri="{D42A27DB-BD31-4B8C-83A1-F6EECF244321}">
                <p14:modId xmlns:p14="http://schemas.microsoft.com/office/powerpoint/2010/main" val="3918410473"/>
              </p:ext>
            </p:extLst>
          </p:nvPr>
        </p:nvGraphicFramePr>
        <p:xfrm>
          <a:off x="457200" y="1463040"/>
          <a:ext cx="4114800" cy="420624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8" name="Content Placeholder 5"/>
          <p:cNvGraphicFramePr>
            <a:graphicFrameLocks noGrp="1"/>
          </p:cNvGraphicFramePr>
          <p:nvPr>
            <p:ph sz="half" idx="2"/>
            <p:extLst>
              <p:ext uri="{D42A27DB-BD31-4B8C-83A1-F6EECF244321}">
                <p14:modId xmlns:p14="http://schemas.microsoft.com/office/powerpoint/2010/main" val="1245155740"/>
              </p:ext>
            </p:extLst>
          </p:nvPr>
        </p:nvGraphicFramePr>
        <p:xfrm>
          <a:off x="4572000" y="1463040"/>
          <a:ext cx="4114800" cy="4297680"/>
        </p:xfrm>
        <a:graphic>
          <a:graphicData uri="http://schemas.openxmlformats.org/drawingml/2006/chart">
            <c:chart xmlns:c="http://schemas.openxmlformats.org/drawingml/2006/chart" xmlns:r="http://schemas.openxmlformats.org/officeDocument/2006/relationships" r:id="rId4"/>
          </a:graphicData>
        </a:graphic>
      </p:graphicFrame>
      <p:sp>
        <p:nvSpPr>
          <p:cNvPr id="7" name="TextBox 6"/>
          <p:cNvSpPr txBox="1"/>
          <p:nvPr/>
        </p:nvSpPr>
        <p:spPr>
          <a:xfrm>
            <a:off x="457200" y="5760720"/>
            <a:ext cx="8229600" cy="707886"/>
          </a:xfrm>
          <a:prstGeom prst="rect">
            <a:avLst/>
          </a:prstGeom>
          <a:noFill/>
        </p:spPr>
        <p:txBody>
          <a:bodyPr wrap="square" rtlCol="0">
            <a:spAutoFit/>
          </a:bodyPr>
          <a:lstStyle/>
          <a:p>
            <a:r>
              <a:rPr lang="en-US" sz="1000" b="1" dirty="0"/>
              <a:t>Source: </a:t>
            </a:r>
            <a:r>
              <a:rPr lang="en-US" sz="1000" dirty="0"/>
              <a:t>Agency for Healthcare Research and Quality, Medical Expenditure Panel Survey, </a:t>
            </a:r>
            <a:r>
              <a:rPr lang="en-US" sz="1000" dirty="0" smtClean="0"/>
              <a:t>2002-2012.</a:t>
            </a:r>
            <a:endParaRPr lang="en-US" sz="1000" dirty="0"/>
          </a:p>
          <a:p>
            <a:r>
              <a:rPr lang="en-US" sz="1000" b="1" dirty="0"/>
              <a:t>Denominator: </a:t>
            </a:r>
            <a:r>
              <a:rPr lang="en-US" sz="1000" dirty="0"/>
              <a:t>Civilian noninstitutionalized adults age 18 and over with obesity.</a:t>
            </a:r>
          </a:p>
          <a:p>
            <a:r>
              <a:rPr lang="en-US" sz="1000" b="1" dirty="0"/>
              <a:t>Note: </a:t>
            </a:r>
            <a:r>
              <a:rPr lang="en-US" sz="1000" dirty="0"/>
              <a:t>Estimates are age adjusted to the 2000 U.S. standard population using three age groups: 18-44, 45-64, and 65 and over. Obesity is defined as a body mass index of 30 or higher.</a:t>
            </a:r>
            <a:r>
              <a:rPr lang="en-US" sz="1000" b="1" dirty="0"/>
              <a:t> </a:t>
            </a:r>
            <a:r>
              <a:rPr lang="en-US" sz="1000" dirty="0"/>
              <a:t>White and Black are non-Hispanic; Hispanic includes all races.</a:t>
            </a:r>
          </a:p>
        </p:txBody>
      </p:sp>
    </p:spTree>
    <p:extLst>
      <p:ext uri="{BB962C8B-B14F-4D97-AF65-F5344CB8AC3E}">
        <p14:creationId xmlns:p14="http://schemas.microsoft.com/office/powerpoint/2010/main" val="745267845"/>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1800" dirty="0" smtClean="0"/>
              <a:t>Adults with obesity who did not spend half an hour or more in moderate or vigorous physical activity at least five times a week, by race/ethnicity, income, education, and residence location, 2011-2012</a:t>
            </a:r>
            <a:endParaRPr lang="en-US" sz="1800"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2004044445"/>
              </p:ext>
            </p:extLst>
          </p:nvPr>
        </p:nvGraphicFramePr>
        <p:xfrm>
          <a:off x="457200" y="1371600"/>
          <a:ext cx="8229600" cy="4023360"/>
        </p:xfrm>
        <a:graphic>
          <a:graphicData uri="http://schemas.openxmlformats.org/drawingml/2006/chart">
            <c:chart xmlns:c="http://schemas.openxmlformats.org/drawingml/2006/chart" xmlns:r="http://schemas.openxmlformats.org/officeDocument/2006/relationships" r:id="rId3"/>
          </a:graphicData>
        </a:graphic>
      </p:graphicFrame>
      <p:sp>
        <p:nvSpPr>
          <p:cNvPr id="6" name="TextBox 5"/>
          <p:cNvSpPr txBox="1"/>
          <p:nvPr/>
        </p:nvSpPr>
        <p:spPr>
          <a:xfrm>
            <a:off x="457200" y="5577840"/>
            <a:ext cx="8229600" cy="1015663"/>
          </a:xfrm>
          <a:prstGeom prst="rect">
            <a:avLst/>
          </a:prstGeom>
          <a:noFill/>
        </p:spPr>
        <p:txBody>
          <a:bodyPr wrap="square" rtlCol="0">
            <a:spAutoFit/>
          </a:bodyPr>
          <a:lstStyle/>
          <a:p>
            <a:r>
              <a:rPr lang="en-US" sz="1000" b="1" dirty="0"/>
              <a:t>Source: </a:t>
            </a:r>
            <a:r>
              <a:rPr lang="en-US" sz="1000" dirty="0"/>
              <a:t>Agency for Healthcare Research and Quality, Medical Expenditure Panel Survey, </a:t>
            </a:r>
            <a:r>
              <a:rPr lang="en-US" sz="1000" dirty="0" smtClean="0"/>
              <a:t>2011-2012.</a:t>
            </a:r>
            <a:endParaRPr lang="en-US" sz="1000" dirty="0"/>
          </a:p>
          <a:p>
            <a:r>
              <a:rPr lang="en-US" sz="1000" b="1" dirty="0"/>
              <a:t>Denominator: </a:t>
            </a:r>
            <a:r>
              <a:rPr lang="en-US" sz="1000" dirty="0"/>
              <a:t>Civilian noninstitutionalized population age 18 and over with obesity.</a:t>
            </a:r>
          </a:p>
          <a:p>
            <a:r>
              <a:rPr lang="en-US" sz="1000" b="1" dirty="0"/>
              <a:t>Note: </a:t>
            </a:r>
            <a:r>
              <a:rPr lang="en-US" sz="1000" dirty="0"/>
              <a:t>For this measure, lower rates are better. Estimates are age adjusted to the 2000 U.S. standard population using three age groups: 18-44, 45-64, and 65 and over. Obesity is defined as a body mass index of 30 or higher. White and Black are non-Hispanic; Hispanic includes all races</a:t>
            </a:r>
            <a:r>
              <a:rPr lang="en-US" sz="1000" dirty="0" smtClean="0"/>
              <a:t>.</a:t>
            </a:r>
            <a:r>
              <a:rPr lang="en-US" sz="1000" dirty="0"/>
              <a:t> Basic activity limitations include problems with mobility, self-care, domestic life, or activities that depend on sensory functioning. Complex activity limitations include limitations experienced in work or in community, social, and civic life.</a:t>
            </a:r>
            <a:r>
              <a:rPr lang="en-US" sz="1000" dirty="0" smtClean="0"/>
              <a:t> For this measure lower </a:t>
            </a:r>
            <a:r>
              <a:rPr lang="en-US" sz="1000" dirty="0"/>
              <a:t>is better.</a:t>
            </a:r>
            <a:endParaRPr lang="en-US" sz="1000" dirty="0">
              <a:effectLst/>
            </a:endParaRPr>
          </a:p>
        </p:txBody>
      </p:sp>
    </p:spTree>
    <p:extLst>
      <p:ext uri="{BB962C8B-B14F-4D97-AF65-F5344CB8AC3E}">
        <p14:creationId xmlns:p14="http://schemas.microsoft.com/office/powerpoint/2010/main" val="4016171831"/>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p:txBody>
          <a:bodyPr>
            <a:noAutofit/>
          </a:bodyPr>
          <a:lstStyle/>
          <a:p>
            <a:r>
              <a:rPr lang="en-US" sz="1700" dirty="0" smtClean="0"/>
              <a:t>Adults with obesity who did not spend half an hour or more in moderate or vigorous physical activity at least five times a week, by health insurance (ages 18-64), sex, age, chronic conditions, perceived health status, and activity limitations, 2011-2012</a:t>
            </a:r>
            <a:endParaRPr lang="en-US" sz="1700"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3635700704"/>
              </p:ext>
            </p:extLst>
          </p:nvPr>
        </p:nvGraphicFramePr>
        <p:xfrm>
          <a:off x="457200" y="1371600"/>
          <a:ext cx="8229600" cy="4114800"/>
        </p:xfrm>
        <a:graphic>
          <a:graphicData uri="http://schemas.openxmlformats.org/drawingml/2006/chart">
            <c:chart xmlns:c="http://schemas.openxmlformats.org/drawingml/2006/chart" xmlns:r="http://schemas.openxmlformats.org/officeDocument/2006/relationships" r:id="rId3"/>
          </a:graphicData>
        </a:graphic>
      </p:graphicFrame>
      <p:sp>
        <p:nvSpPr>
          <p:cNvPr id="6" name="TextBox 5"/>
          <p:cNvSpPr txBox="1"/>
          <p:nvPr/>
        </p:nvSpPr>
        <p:spPr>
          <a:xfrm>
            <a:off x="457200" y="5486400"/>
            <a:ext cx="8229600" cy="1015663"/>
          </a:xfrm>
          <a:prstGeom prst="rect">
            <a:avLst/>
          </a:prstGeom>
          <a:noFill/>
        </p:spPr>
        <p:txBody>
          <a:bodyPr wrap="square" rtlCol="0">
            <a:spAutoFit/>
          </a:bodyPr>
          <a:lstStyle/>
          <a:p>
            <a:r>
              <a:rPr lang="en-US" sz="1000" b="1" dirty="0"/>
              <a:t>Source: </a:t>
            </a:r>
            <a:r>
              <a:rPr lang="en-US" sz="1000" dirty="0"/>
              <a:t>Agency for Healthcare Research and Quality, Medical Expenditure Panel Survey, </a:t>
            </a:r>
            <a:r>
              <a:rPr lang="en-US" sz="1000" dirty="0" smtClean="0"/>
              <a:t>2011-2012.</a:t>
            </a:r>
            <a:endParaRPr lang="en-US" sz="1000" dirty="0"/>
          </a:p>
          <a:p>
            <a:r>
              <a:rPr lang="en-US" sz="1000" b="1" dirty="0"/>
              <a:t>Denominator: </a:t>
            </a:r>
            <a:r>
              <a:rPr lang="en-US" sz="1000" dirty="0"/>
              <a:t>Civilian noninstitutionalized population age 18 and over with obesity.</a:t>
            </a:r>
          </a:p>
          <a:p>
            <a:r>
              <a:rPr lang="en-US" sz="1000" b="1" dirty="0"/>
              <a:t>Note: </a:t>
            </a:r>
            <a:r>
              <a:rPr lang="en-US" sz="1000" dirty="0"/>
              <a:t>For this measure, lower rates are better. Estimates are age </a:t>
            </a:r>
            <a:r>
              <a:rPr lang="en-US" sz="1000" dirty="0" smtClean="0"/>
              <a:t>adjusted to </a:t>
            </a:r>
            <a:r>
              <a:rPr lang="en-US" sz="1000" dirty="0"/>
              <a:t>the 2000 U.S. standard population using three age groups: 18-44, 45-64, and 65 and over. Obesity is defined as a body mass index of 30 or higher. </a:t>
            </a:r>
            <a:r>
              <a:rPr lang="en-US" sz="1000" dirty="0" smtClean="0"/>
              <a:t>Basic </a:t>
            </a:r>
            <a:r>
              <a:rPr lang="en-US" sz="1000" dirty="0"/>
              <a:t>activity limitations include problems with mobility, self-care, domestic life, or activities that depend on sensory functioning. Complex activity limitations include limitations experienced in work or in community, social, and civic </a:t>
            </a:r>
            <a:r>
              <a:rPr lang="en-US" sz="1000" dirty="0" smtClean="0"/>
              <a:t>life.</a:t>
            </a:r>
            <a:endParaRPr lang="en-US" sz="1000" dirty="0">
              <a:effectLst/>
            </a:endParaRPr>
          </a:p>
        </p:txBody>
      </p:sp>
    </p:spTree>
    <p:extLst>
      <p:ext uri="{BB962C8B-B14F-4D97-AF65-F5344CB8AC3E}">
        <p14:creationId xmlns:p14="http://schemas.microsoft.com/office/powerpoint/2010/main" val="13749423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2014 </a:t>
            </a:r>
            <a:r>
              <a:rPr lang="en-US" dirty="0" err="1" smtClean="0"/>
              <a:t>Chartbooks</a:t>
            </a:r>
            <a:endParaRPr lang="en-US" dirty="0"/>
          </a:p>
        </p:txBody>
      </p:sp>
      <p:sp>
        <p:nvSpPr>
          <p:cNvPr id="3" name="Content Placeholder 2"/>
          <p:cNvSpPr>
            <a:spLocks noGrp="1"/>
          </p:cNvSpPr>
          <p:nvPr>
            <p:ph idx="1"/>
          </p:nvPr>
        </p:nvSpPr>
        <p:spPr/>
        <p:txBody>
          <a:bodyPr>
            <a:normAutofit lnSpcReduction="10000"/>
          </a:bodyPr>
          <a:lstStyle/>
          <a:p>
            <a:r>
              <a:rPr lang="en-US" dirty="0" smtClean="0"/>
              <a:t>2014 QDR supported by a series of related </a:t>
            </a:r>
            <a:r>
              <a:rPr lang="en-US" dirty="0" err="1" smtClean="0"/>
              <a:t>chartbooks</a:t>
            </a:r>
            <a:r>
              <a:rPr lang="en-US" dirty="0" smtClean="0"/>
              <a:t> that:</a:t>
            </a:r>
          </a:p>
          <a:p>
            <a:pPr lvl="1"/>
            <a:r>
              <a:rPr lang="en-US" dirty="0" smtClean="0"/>
              <a:t>Present information </a:t>
            </a:r>
            <a:r>
              <a:rPr lang="en-US" dirty="0"/>
              <a:t>on individual measures </a:t>
            </a:r>
            <a:endParaRPr lang="en-US" dirty="0" smtClean="0"/>
          </a:p>
          <a:p>
            <a:pPr lvl="1"/>
            <a:r>
              <a:rPr lang="en-US" dirty="0" smtClean="0"/>
              <a:t>Are updated annually</a:t>
            </a:r>
          </a:p>
          <a:p>
            <a:pPr lvl="1"/>
            <a:r>
              <a:rPr lang="en-US" dirty="0" smtClean="0"/>
              <a:t>Are posted </a:t>
            </a:r>
            <a:r>
              <a:rPr lang="en-US" dirty="0"/>
              <a:t>on the Web (</a:t>
            </a:r>
            <a:r>
              <a:rPr lang="en-US" u="sng" dirty="0">
                <a:hlinkClick r:id="rId3" invalidUrl="http:///"/>
              </a:rPr>
              <a:t>http://</a:t>
            </a:r>
            <a:r>
              <a:rPr lang="en-US" u="sng" dirty="0">
                <a:hlinkClick r:id=""/>
              </a:rPr>
              <a:t>www.ahrq.gov/research/</a:t>
            </a:r>
          </a:p>
          <a:p>
            <a:pPr lvl="1" indent="0">
              <a:buNone/>
              <a:tabLst>
                <a:tab pos="406400" algn="l"/>
              </a:tabLst>
            </a:pPr>
            <a:r>
              <a:rPr lang="en-US" u="sng" dirty="0">
                <a:hlinkClick r:id=""/>
              </a:rPr>
              <a:t>findings/</a:t>
            </a:r>
            <a:r>
              <a:rPr lang="en-US" u="sng" dirty="0" err="1">
                <a:hlinkClick r:id="rId4"/>
              </a:rPr>
              <a:t>nhqrdr</a:t>
            </a:r>
            <a:r>
              <a:rPr lang="en-US" u="sng" dirty="0">
                <a:hlinkClick r:id="rId4"/>
              </a:rPr>
              <a:t>/2014chartbooks/</a:t>
            </a:r>
            <a:r>
              <a:rPr lang="en-US" dirty="0"/>
              <a:t>)</a:t>
            </a:r>
          </a:p>
          <a:p>
            <a:r>
              <a:rPr lang="en-US" dirty="0" smtClean="0"/>
              <a:t>Order and topics of </a:t>
            </a:r>
            <a:r>
              <a:rPr lang="en-US" dirty="0" err="1" smtClean="0"/>
              <a:t>chartbooks</a:t>
            </a:r>
            <a:r>
              <a:rPr lang="en-US" dirty="0" smtClean="0"/>
              <a:t>:</a:t>
            </a:r>
            <a:endParaRPr lang="en-US" dirty="0"/>
          </a:p>
          <a:p>
            <a:pPr lvl="1"/>
            <a:r>
              <a:rPr lang="en-US" dirty="0" smtClean="0"/>
              <a:t>Access </a:t>
            </a:r>
            <a:r>
              <a:rPr lang="en-US" dirty="0"/>
              <a:t>to </a:t>
            </a:r>
            <a:r>
              <a:rPr lang="en-US" dirty="0" smtClean="0"/>
              <a:t>care</a:t>
            </a:r>
            <a:endParaRPr lang="en-US" dirty="0"/>
          </a:p>
          <a:p>
            <a:pPr lvl="1"/>
            <a:r>
              <a:rPr lang="en-US" dirty="0" smtClean="0"/>
              <a:t>Priorities of the National Quality Strategy</a:t>
            </a:r>
          </a:p>
          <a:p>
            <a:pPr lvl="1"/>
            <a:r>
              <a:rPr lang="en-US" dirty="0" smtClean="0"/>
              <a:t>Access and quality of care for different priority populations</a:t>
            </a:r>
            <a:endParaRPr lang="en-US" dirty="0"/>
          </a:p>
          <a:p>
            <a:endParaRPr lang="en-US" dirty="0"/>
          </a:p>
        </p:txBody>
      </p:sp>
    </p:spTree>
    <p:extLst>
      <p:ext uri="{BB962C8B-B14F-4D97-AF65-F5344CB8AC3E}">
        <p14:creationId xmlns:p14="http://schemas.microsoft.com/office/powerpoint/2010/main" val="3159996976"/>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800" dirty="0" smtClean="0"/>
              <a:t>Prevention: Counseling About Exercise for Children and Adolescents</a:t>
            </a:r>
            <a:endParaRPr lang="en-US" sz="2800" dirty="0"/>
          </a:p>
        </p:txBody>
      </p:sp>
      <p:sp>
        <p:nvSpPr>
          <p:cNvPr id="3" name="Content Placeholder 2"/>
          <p:cNvSpPr>
            <a:spLocks noGrp="1"/>
          </p:cNvSpPr>
          <p:nvPr>
            <p:ph idx="1"/>
          </p:nvPr>
        </p:nvSpPr>
        <p:spPr/>
        <p:txBody>
          <a:bodyPr>
            <a:normAutofit fontScale="92500"/>
          </a:bodyPr>
          <a:lstStyle/>
          <a:p>
            <a:r>
              <a:rPr lang="en-US" dirty="0" smtClean="0"/>
              <a:t>An estimated 17% of children and adolescents ages 2-19 are overweight or obese (CDC 2014b).</a:t>
            </a:r>
          </a:p>
          <a:p>
            <a:r>
              <a:rPr lang="en-US" dirty="0" smtClean="0"/>
              <a:t>Childhood is a time when people can establish healthy lifelong habits, and physicians can play an important role in encouraging healthy behaviors. </a:t>
            </a:r>
          </a:p>
          <a:p>
            <a:pPr lvl="1"/>
            <a:r>
              <a:rPr lang="en-US" dirty="0" smtClean="0"/>
              <a:t>For example, they can educate children and parents about the importance of regular exercise and healthy eating.</a:t>
            </a:r>
          </a:p>
          <a:p>
            <a:r>
              <a:rPr lang="en-US" dirty="0" smtClean="0"/>
              <a:t>The 2008 Physical Activity Guidelines for Americans recommend that children and adolescents engage in 1 hour or more of physical activity everyday.</a:t>
            </a:r>
          </a:p>
        </p:txBody>
      </p:sp>
    </p:spTree>
    <p:extLst>
      <p:ext uri="{BB962C8B-B14F-4D97-AF65-F5344CB8AC3E}">
        <p14:creationId xmlns:p14="http://schemas.microsoft.com/office/powerpoint/2010/main" val="949451654"/>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1800" dirty="0" smtClean="0"/>
              <a:t>Children ages 2-17 for whom a health provider gave advice within the past 2 years about the amount and kind of exercise, sports, or physically active hobbies they should have, by race/ethnicity and income, 2002-2012</a:t>
            </a:r>
            <a:endParaRPr lang="en-US" sz="1800" dirty="0"/>
          </a:p>
        </p:txBody>
      </p:sp>
      <p:graphicFrame>
        <p:nvGraphicFramePr>
          <p:cNvPr id="5" name="Content Placeholder 4"/>
          <p:cNvGraphicFramePr>
            <a:graphicFrameLocks noGrp="1"/>
          </p:cNvGraphicFramePr>
          <p:nvPr>
            <p:ph sz="half" idx="1"/>
            <p:extLst>
              <p:ext uri="{D42A27DB-BD31-4B8C-83A1-F6EECF244321}">
                <p14:modId xmlns:p14="http://schemas.microsoft.com/office/powerpoint/2010/main" val="3084933271"/>
              </p:ext>
            </p:extLst>
          </p:nvPr>
        </p:nvGraphicFramePr>
        <p:xfrm>
          <a:off x="457200" y="1371600"/>
          <a:ext cx="4114800" cy="429768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6" name="Content Placeholder 5"/>
          <p:cNvGraphicFramePr>
            <a:graphicFrameLocks noGrp="1"/>
          </p:cNvGraphicFramePr>
          <p:nvPr>
            <p:ph sz="half" idx="2"/>
            <p:extLst>
              <p:ext uri="{D42A27DB-BD31-4B8C-83A1-F6EECF244321}">
                <p14:modId xmlns:p14="http://schemas.microsoft.com/office/powerpoint/2010/main" val="1039359415"/>
              </p:ext>
            </p:extLst>
          </p:nvPr>
        </p:nvGraphicFramePr>
        <p:xfrm>
          <a:off x="4572000" y="1371600"/>
          <a:ext cx="4114800" cy="4297680"/>
        </p:xfrm>
        <a:graphic>
          <a:graphicData uri="http://schemas.openxmlformats.org/drawingml/2006/chart">
            <c:chart xmlns:c="http://schemas.openxmlformats.org/drawingml/2006/chart" xmlns:r="http://schemas.openxmlformats.org/officeDocument/2006/relationships" r:id="rId4"/>
          </a:graphicData>
        </a:graphic>
      </p:graphicFrame>
      <p:sp>
        <p:nvSpPr>
          <p:cNvPr id="7" name="TextBox 6"/>
          <p:cNvSpPr txBox="1"/>
          <p:nvPr/>
        </p:nvSpPr>
        <p:spPr>
          <a:xfrm>
            <a:off x="457200" y="5760720"/>
            <a:ext cx="8229600" cy="553998"/>
          </a:xfrm>
          <a:prstGeom prst="rect">
            <a:avLst/>
          </a:prstGeom>
          <a:noFill/>
        </p:spPr>
        <p:txBody>
          <a:bodyPr wrap="square" rtlCol="0">
            <a:spAutoFit/>
          </a:bodyPr>
          <a:lstStyle/>
          <a:p>
            <a:r>
              <a:rPr lang="en-US" sz="1000" b="1" dirty="0"/>
              <a:t>Source: </a:t>
            </a:r>
            <a:r>
              <a:rPr lang="en-US" sz="1000" dirty="0"/>
              <a:t>Agency for Healthcare Research and Quality, Medical Expenditure Panel Survey, </a:t>
            </a:r>
            <a:r>
              <a:rPr lang="en-US" sz="1000" dirty="0" smtClean="0"/>
              <a:t>2002-2012.</a:t>
            </a:r>
            <a:endParaRPr lang="en-US" sz="1000" dirty="0"/>
          </a:p>
          <a:p>
            <a:r>
              <a:rPr lang="en-US" sz="1000" b="1" dirty="0"/>
              <a:t>Denominator: </a:t>
            </a:r>
            <a:r>
              <a:rPr lang="en-US" sz="1000" dirty="0"/>
              <a:t>U.S. civilian noninstitutionalized population ages 2-17.</a:t>
            </a:r>
          </a:p>
          <a:p>
            <a:r>
              <a:rPr lang="en-US" sz="1000" b="1" dirty="0"/>
              <a:t>Note: </a:t>
            </a:r>
            <a:r>
              <a:rPr lang="en-US" sz="1000" dirty="0" smtClean="0"/>
              <a:t>White </a:t>
            </a:r>
            <a:r>
              <a:rPr lang="en-US" sz="1000" dirty="0"/>
              <a:t>and Black are non-Hispanic. Hispanic includes all races.</a:t>
            </a:r>
            <a:endParaRPr lang="en-US" sz="1000" dirty="0">
              <a:effectLst/>
            </a:endParaRPr>
          </a:p>
        </p:txBody>
      </p:sp>
    </p:spTree>
    <p:extLst>
      <p:ext uri="{BB962C8B-B14F-4D97-AF65-F5344CB8AC3E}">
        <p14:creationId xmlns:p14="http://schemas.microsoft.com/office/powerpoint/2010/main" val="3081516680"/>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Prevention: </a:t>
            </a:r>
            <a:r>
              <a:rPr lang="en-US" dirty="0"/>
              <a:t>Counseling for </a:t>
            </a:r>
            <a:r>
              <a:rPr lang="en-US" dirty="0" smtClean="0"/>
              <a:t>Adults About </a:t>
            </a:r>
            <a:r>
              <a:rPr lang="en-US" dirty="0"/>
              <a:t>Healthy Eating</a:t>
            </a:r>
          </a:p>
        </p:txBody>
      </p:sp>
      <p:sp>
        <p:nvSpPr>
          <p:cNvPr id="3" name="Content Placeholder 2"/>
          <p:cNvSpPr>
            <a:spLocks noGrp="1"/>
          </p:cNvSpPr>
          <p:nvPr>
            <p:ph idx="1"/>
          </p:nvPr>
        </p:nvSpPr>
        <p:spPr/>
        <p:txBody>
          <a:bodyPr>
            <a:normAutofit fontScale="92500" lnSpcReduction="10000"/>
          </a:bodyPr>
          <a:lstStyle/>
          <a:p>
            <a:pPr>
              <a:lnSpc>
                <a:spcPct val="110000"/>
              </a:lnSpc>
            </a:pPr>
            <a:r>
              <a:rPr lang="en-US" dirty="0" smtClean="0"/>
              <a:t>An important factor in maintaining a healthy body weight is changing eating habits to incorporate nutritious food and beverages.</a:t>
            </a:r>
          </a:p>
          <a:p>
            <a:pPr>
              <a:lnSpc>
                <a:spcPct val="110000"/>
              </a:lnSpc>
            </a:pPr>
            <a:r>
              <a:rPr lang="en-US" dirty="0" smtClean="0"/>
              <a:t>Physicians need to emphasize the importance of eating foods from all </a:t>
            </a:r>
            <a:r>
              <a:rPr lang="en-US" dirty="0"/>
              <a:t>food </a:t>
            </a:r>
            <a:r>
              <a:rPr lang="en-US" dirty="0" smtClean="0"/>
              <a:t>groups and </a:t>
            </a:r>
            <a:r>
              <a:rPr lang="en-US" dirty="0"/>
              <a:t>balancing energy intake and energy </a:t>
            </a:r>
            <a:r>
              <a:rPr lang="en-US" dirty="0" smtClean="0"/>
              <a:t>expenditure.</a:t>
            </a:r>
          </a:p>
          <a:p>
            <a:pPr>
              <a:lnSpc>
                <a:spcPct val="110000"/>
              </a:lnSpc>
            </a:pPr>
            <a:r>
              <a:rPr lang="en-US" dirty="0" smtClean="0"/>
              <a:t>The U.S. Department of Agriculture created the Dietary Guidelines for Americans to help people understand the complexity of healthy eating for both children and adults. </a:t>
            </a:r>
          </a:p>
          <a:p>
            <a:endParaRPr lang="en-US" dirty="0" smtClean="0"/>
          </a:p>
          <a:p>
            <a:endParaRPr lang="en-US" dirty="0"/>
          </a:p>
        </p:txBody>
      </p:sp>
    </p:spTree>
    <p:extLst>
      <p:ext uri="{BB962C8B-B14F-4D97-AF65-F5344CB8AC3E}">
        <p14:creationId xmlns:p14="http://schemas.microsoft.com/office/powerpoint/2010/main" val="4083232418"/>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1800" dirty="0" smtClean="0"/>
              <a:t>Adults with obesity who ever received advice from a health provider about eating fewer high-fat or high-cholesterol foods, by race/ethnicity and chronic conditions, 2002-2012</a:t>
            </a:r>
            <a:endParaRPr lang="en-US" sz="1800" dirty="0"/>
          </a:p>
        </p:txBody>
      </p:sp>
      <p:graphicFrame>
        <p:nvGraphicFramePr>
          <p:cNvPr id="5" name="Content Placeholder 4"/>
          <p:cNvGraphicFramePr>
            <a:graphicFrameLocks noGrp="1"/>
          </p:cNvGraphicFramePr>
          <p:nvPr>
            <p:ph sz="half" idx="1"/>
            <p:extLst>
              <p:ext uri="{D42A27DB-BD31-4B8C-83A1-F6EECF244321}">
                <p14:modId xmlns:p14="http://schemas.microsoft.com/office/powerpoint/2010/main" val="522804395"/>
              </p:ext>
            </p:extLst>
          </p:nvPr>
        </p:nvGraphicFramePr>
        <p:xfrm>
          <a:off x="457200" y="1371600"/>
          <a:ext cx="4114800" cy="411480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9" name="Content Placeholder 8"/>
          <p:cNvGraphicFramePr>
            <a:graphicFrameLocks noGrp="1"/>
          </p:cNvGraphicFramePr>
          <p:nvPr>
            <p:ph sz="half" idx="2"/>
            <p:extLst>
              <p:ext uri="{D42A27DB-BD31-4B8C-83A1-F6EECF244321}">
                <p14:modId xmlns:p14="http://schemas.microsoft.com/office/powerpoint/2010/main" val="3888919360"/>
              </p:ext>
            </p:extLst>
          </p:nvPr>
        </p:nvGraphicFramePr>
        <p:xfrm>
          <a:off x="4572000" y="1371600"/>
          <a:ext cx="4114800" cy="4114800"/>
        </p:xfrm>
        <a:graphic>
          <a:graphicData uri="http://schemas.openxmlformats.org/drawingml/2006/chart">
            <c:chart xmlns:c="http://schemas.openxmlformats.org/drawingml/2006/chart" xmlns:r="http://schemas.openxmlformats.org/officeDocument/2006/relationships" r:id="rId4"/>
          </a:graphicData>
        </a:graphic>
      </p:graphicFrame>
      <p:sp>
        <p:nvSpPr>
          <p:cNvPr id="7" name="TextBox 6"/>
          <p:cNvSpPr txBox="1"/>
          <p:nvPr/>
        </p:nvSpPr>
        <p:spPr>
          <a:xfrm>
            <a:off x="457200" y="5577840"/>
            <a:ext cx="8229600" cy="707886"/>
          </a:xfrm>
          <a:prstGeom prst="rect">
            <a:avLst/>
          </a:prstGeom>
          <a:noFill/>
        </p:spPr>
        <p:txBody>
          <a:bodyPr wrap="square" rtlCol="0">
            <a:spAutoFit/>
          </a:bodyPr>
          <a:lstStyle/>
          <a:p>
            <a:r>
              <a:rPr lang="en-US" sz="1000" b="1" dirty="0"/>
              <a:t>Source: </a:t>
            </a:r>
            <a:r>
              <a:rPr lang="en-US" sz="1000" dirty="0"/>
              <a:t>Agency for Healthcare Research and Quality, Medical Expenditure Panel Survey, </a:t>
            </a:r>
            <a:r>
              <a:rPr lang="en-US" sz="1000" dirty="0" smtClean="0"/>
              <a:t>2002-2012.</a:t>
            </a:r>
            <a:endParaRPr lang="en-US" sz="1000" dirty="0"/>
          </a:p>
          <a:p>
            <a:r>
              <a:rPr lang="en-US" sz="1000" b="1" dirty="0"/>
              <a:t>Denominator: </a:t>
            </a:r>
            <a:r>
              <a:rPr lang="en-US" sz="1000" dirty="0"/>
              <a:t>Civilian noninstitutionalized population age 18 and over with obesity.</a:t>
            </a:r>
          </a:p>
          <a:p>
            <a:r>
              <a:rPr lang="en-US" sz="1000" b="1" dirty="0"/>
              <a:t>Note: </a:t>
            </a:r>
            <a:r>
              <a:rPr lang="en-US" sz="1000" dirty="0"/>
              <a:t>Estimates are age adjusted to the 2000 U.S. standard population using three age groups: 18-44, 45-64, and 65 and over. Obesity is defined as a body mass index of 30 or higher. White and Black are non-Hispanic; Hispanic includes all races. </a:t>
            </a:r>
            <a:endParaRPr lang="en-US" sz="1000" dirty="0">
              <a:effectLst/>
            </a:endParaRPr>
          </a:p>
        </p:txBody>
      </p:sp>
    </p:spTree>
    <p:extLst>
      <p:ext uri="{BB962C8B-B14F-4D97-AF65-F5344CB8AC3E}">
        <p14:creationId xmlns:p14="http://schemas.microsoft.com/office/powerpoint/2010/main" val="2085520917"/>
      </p:ext>
    </p:extLst>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Prevention: </a:t>
            </a:r>
            <a:r>
              <a:rPr lang="en-US" dirty="0"/>
              <a:t>Counseling for </a:t>
            </a:r>
            <a:r>
              <a:rPr lang="en-US" dirty="0" smtClean="0"/>
              <a:t>Children About </a:t>
            </a:r>
            <a:r>
              <a:rPr lang="en-US" dirty="0"/>
              <a:t>Healthy Eating</a:t>
            </a:r>
          </a:p>
        </p:txBody>
      </p:sp>
      <p:sp>
        <p:nvSpPr>
          <p:cNvPr id="3" name="Content Placeholder 2"/>
          <p:cNvSpPr>
            <a:spLocks noGrp="1"/>
          </p:cNvSpPr>
          <p:nvPr>
            <p:ph idx="1"/>
          </p:nvPr>
        </p:nvSpPr>
        <p:spPr/>
        <p:txBody>
          <a:bodyPr>
            <a:normAutofit fontScale="70000" lnSpcReduction="20000"/>
          </a:bodyPr>
          <a:lstStyle/>
          <a:p>
            <a:pPr>
              <a:lnSpc>
                <a:spcPct val="120000"/>
              </a:lnSpc>
            </a:pPr>
            <a:r>
              <a:rPr lang="en-US" dirty="0" smtClean="0"/>
              <a:t>Children and adolescents have become overweight from eating more calories than they burn.</a:t>
            </a:r>
          </a:p>
          <a:p>
            <a:pPr lvl="1">
              <a:lnSpc>
                <a:spcPct val="120000"/>
              </a:lnSpc>
            </a:pPr>
            <a:r>
              <a:rPr lang="en-US" dirty="0" smtClean="0"/>
              <a:t>About 30% to 40% of daily calories children and adolescents consume are energy-dense, nutrient-poor foods and drinks (AAP, 2015).</a:t>
            </a:r>
          </a:p>
          <a:p>
            <a:pPr>
              <a:lnSpc>
                <a:spcPct val="120000"/>
              </a:lnSpc>
            </a:pPr>
            <a:r>
              <a:rPr lang="en-US" dirty="0" smtClean="0"/>
              <a:t>Children and adolescents consume 35% to 40% of their daily energy in school, so schools need to provide diverse, nutrient-based foods and drinks (AAP, 2015). </a:t>
            </a:r>
          </a:p>
          <a:p>
            <a:pPr>
              <a:lnSpc>
                <a:spcPct val="120000"/>
              </a:lnSpc>
            </a:pPr>
            <a:r>
              <a:rPr lang="en-US" dirty="0" smtClean="0"/>
              <a:t>It is important not only to provide healthy meals at schools, but also to advise parents and guardians to provide balanced diets at home. </a:t>
            </a:r>
          </a:p>
          <a:p>
            <a:pPr>
              <a:lnSpc>
                <a:spcPct val="120000"/>
              </a:lnSpc>
            </a:pPr>
            <a:r>
              <a:rPr lang="en-US" dirty="0" smtClean="0"/>
              <a:t>The Dietary Guidelines for Americans encourage children and adolescents to maintain a calorie-balanced diet to support normal growth and development without gaining excess weight.</a:t>
            </a:r>
          </a:p>
          <a:p>
            <a:endParaRPr lang="en-US" dirty="0"/>
          </a:p>
        </p:txBody>
      </p:sp>
    </p:spTree>
    <p:extLst>
      <p:ext uri="{BB962C8B-B14F-4D97-AF65-F5344CB8AC3E}">
        <p14:creationId xmlns:p14="http://schemas.microsoft.com/office/powerpoint/2010/main" val="3314075112"/>
      </p:ext>
    </p:extLst>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1800" dirty="0" smtClean="0"/>
              <a:t>Children ages 2-17 for whom a health provider ever gave advice about healthy eating, by race/ethnicity and age, </a:t>
            </a:r>
            <a:br>
              <a:rPr lang="en-US" sz="1800" dirty="0" smtClean="0"/>
            </a:br>
            <a:r>
              <a:rPr lang="en-US" sz="1800" dirty="0" smtClean="0"/>
              <a:t>2002-2012</a:t>
            </a:r>
            <a:endParaRPr lang="en-US" sz="1800" dirty="0"/>
          </a:p>
        </p:txBody>
      </p:sp>
      <p:graphicFrame>
        <p:nvGraphicFramePr>
          <p:cNvPr id="5" name="Content Placeholder 4"/>
          <p:cNvGraphicFramePr>
            <a:graphicFrameLocks noGrp="1"/>
          </p:cNvGraphicFramePr>
          <p:nvPr>
            <p:ph sz="half" idx="1"/>
            <p:extLst>
              <p:ext uri="{D42A27DB-BD31-4B8C-83A1-F6EECF244321}">
                <p14:modId xmlns:p14="http://schemas.microsoft.com/office/powerpoint/2010/main" val="13672140"/>
              </p:ext>
            </p:extLst>
          </p:nvPr>
        </p:nvGraphicFramePr>
        <p:xfrm>
          <a:off x="457200" y="1371600"/>
          <a:ext cx="4114800" cy="411480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8" name="Content Placeholder 5"/>
          <p:cNvGraphicFramePr>
            <a:graphicFrameLocks noGrp="1"/>
          </p:cNvGraphicFramePr>
          <p:nvPr>
            <p:ph sz="half" idx="2"/>
            <p:extLst>
              <p:ext uri="{D42A27DB-BD31-4B8C-83A1-F6EECF244321}">
                <p14:modId xmlns:p14="http://schemas.microsoft.com/office/powerpoint/2010/main" val="2255716422"/>
              </p:ext>
            </p:extLst>
          </p:nvPr>
        </p:nvGraphicFramePr>
        <p:xfrm>
          <a:off x="4572000" y="1371600"/>
          <a:ext cx="4114800" cy="4114800"/>
        </p:xfrm>
        <a:graphic>
          <a:graphicData uri="http://schemas.openxmlformats.org/drawingml/2006/chart">
            <c:chart xmlns:c="http://schemas.openxmlformats.org/drawingml/2006/chart" xmlns:r="http://schemas.openxmlformats.org/officeDocument/2006/relationships" r:id="rId4"/>
          </a:graphicData>
        </a:graphic>
      </p:graphicFrame>
      <p:sp>
        <p:nvSpPr>
          <p:cNvPr id="7" name="TextBox 6"/>
          <p:cNvSpPr txBox="1"/>
          <p:nvPr/>
        </p:nvSpPr>
        <p:spPr>
          <a:xfrm>
            <a:off x="457200" y="5486400"/>
            <a:ext cx="8229600" cy="553998"/>
          </a:xfrm>
          <a:prstGeom prst="rect">
            <a:avLst/>
          </a:prstGeom>
          <a:noFill/>
        </p:spPr>
        <p:txBody>
          <a:bodyPr wrap="square" rtlCol="0">
            <a:spAutoFit/>
          </a:bodyPr>
          <a:lstStyle/>
          <a:p>
            <a:r>
              <a:rPr lang="en-US" sz="1000" b="1" dirty="0"/>
              <a:t>Source: </a:t>
            </a:r>
            <a:r>
              <a:rPr lang="en-US" sz="1000" dirty="0"/>
              <a:t>Agency for Healthcare Research and Quality, Medical Expenditure Panel Survey, </a:t>
            </a:r>
            <a:r>
              <a:rPr lang="en-US" sz="1000" dirty="0" smtClean="0"/>
              <a:t>2002-2012.</a:t>
            </a:r>
            <a:endParaRPr lang="en-US" sz="1000" dirty="0"/>
          </a:p>
          <a:p>
            <a:r>
              <a:rPr lang="en-US" sz="1000" b="1" dirty="0"/>
              <a:t>Denominator: </a:t>
            </a:r>
            <a:r>
              <a:rPr lang="en-US" sz="1000" dirty="0"/>
              <a:t>U.S. civilian noninstitutionalized population ages 2-17.</a:t>
            </a:r>
          </a:p>
          <a:p>
            <a:r>
              <a:rPr lang="en-US" sz="1000" b="1" dirty="0"/>
              <a:t>Note: </a:t>
            </a:r>
            <a:r>
              <a:rPr lang="en-US" sz="1000" dirty="0"/>
              <a:t>White and Black are </a:t>
            </a:r>
            <a:r>
              <a:rPr lang="en-US" sz="1000" dirty="0" smtClean="0"/>
              <a:t>non-Hispanic. </a:t>
            </a:r>
            <a:r>
              <a:rPr lang="en-US" sz="1000" dirty="0"/>
              <a:t>Hispanic includes all races. </a:t>
            </a:r>
            <a:endParaRPr lang="en-US" sz="1000" dirty="0">
              <a:effectLst/>
            </a:endParaRPr>
          </a:p>
        </p:txBody>
      </p:sp>
    </p:spTree>
    <p:extLst>
      <p:ext uri="{BB962C8B-B14F-4D97-AF65-F5344CB8AC3E}">
        <p14:creationId xmlns:p14="http://schemas.microsoft.com/office/powerpoint/2010/main" val="1575079668"/>
      </p:ext>
    </p:extLst>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References</a:t>
            </a:r>
            <a:endParaRPr lang="en-US" dirty="0"/>
          </a:p>
        </p:txBody>
      </p:sp>
      <p:sp>
        <p:nvSpPr>
          <p:cNvPr id="3" name="Content Placeholder 2"/>
          <p:cNvSpPr>
            <a:spLocks noGrp="1"/>
          </p:cNvSpPr>
          <p:nvPr>
            <p:ph idx="1"/>
          </p:nvPr>
        </p:nvSpPr>
        <p:spPr>
          <a:xfrm>
            <a:off x="457200" y="1371600"/>
            <a:ext cx="8229600" cy="5105400"/>
          </a:xfrm>
        </p:spPr>
        <p:txBody>
          <a:bodyPr>
            <a:normAutofit fontScale="32500" lnSpcReduction="20000"/>
          </a:bodyPr>
          <a:lstStyle/>
          <a:p>
            <a:pPr>
              <a:lnSpc>
                <a:spcPct val="120000"/>
              </a:lnSpc>
              <a:spcBef>
                <a:spcPts val="0"/>
              </a:spcBef>
            </a:pPr>
            <a:r>
              <a:rPr lang="en-US" sz="4300" dirty="0" smtClean="0"/>
              <a:t>Adult Obesity Facts. Atlanta, GA: Centers for Disease Control and Prevention; 2014a. </a:t>
            </a:r>
            <a:r>
              <a:rPr lang="en-US" sz="4300" dirty="0" smtClean="0">
                <a:hlinkClick r:id="rId3"/>
              </a:rPr>
              <a:t>http://www.cdc.gov/obesity/data/adult.html</a:t>
            </a:r>
            <a:r>
              <a:rPr lang="en-US" sz="4300" dirty="0" smtClean="0"/>
              <a:t>. Accessed June 16, 2015.</a:t>
            </a:r>
          </a:p>
          <a:p>
            <a:pPr>
              <a:lnSpc>
                <a:spcPct val="120000"/>
              </a:lnSpc>
              <a:spcBef>
                <a:spcPts val="0"/>
              </a:spcBef>
            </a:pPr>
            <a:r>
              <a:rPr lang="en-US" sz="4300" dirty="0" smtClean="0"/>
              <a:t>American Academy of Pediatrics, Council on School Health; Committee on Nutrition. Policy Statement. Snacks, sweetened beverages, added sugars, and schools. Pediatrics 2015;135(3):575-83. </a:t>
            </a:r>
            <a:r>
              <a:rPr lang="en-US" sz="4300" dirty="0" smtClean="0">
                <a:hlinkClick r:id="rId4"/>
              </a:rPr>
              <a:t>http://pediatrics.aappublications.org/content/135/3/575.long</a:t>
            </a:r>
            <a:r>
              <a:rPr lang="en-US" sz="4300" dirty="0" smtClean="0"/>
              <a:t>. Accessed June 16, 2015.</a:t>
            </a:r>
          </a:p>
          <a:p>
            <a:pPr>
              <a:lnSpc>
                <a:spcPct val="120000"/>
              </a:lnSpc>
              <a:spcBef>
                <a:spcPts val="0"/>
              </a:spcBef>
            </a:pPr>
            <a:r>
              <a:rPr lang="en-US" sz="4300" dirty="0" smtClean="0"/>
              <a:t>Child Obesity Facts. Atlanta, GA: Centers for Disease Control &amp; Prevention; 2014b. </a:t>
            </a:r>
            <a:r>
              <a:rPr lang="en-US" sz="4300" dirty="0" smtClean="0">
                <a:hlinkClick r:id="rId5"/>
              </a:rPr>
              <a:t>http://www.cdc.gov/obesity/data/childhood.html</a:t>
            </a:r>
            <a:r>
              <a:rPr lang="en-US" sz="4300" dirty="0" smtClean="0"/>
              <a:t>. Accessed June 16, 2015.   </a:t>
            </a:r>
          </a:p>
          <a:p>
            <a:pPr>
              <a:lnSpc>
                <a:spcPct val="120000"/>
              </a:lnSpc>
              <a:spcBef>
                <a:spcPts val="0"/>
              </a:spcBef>
            </a:pPr>
            <a:r>
              <a:rPr lang="en-US" sz="4300" dirty="0" smtClean="0"/>
              <a:t>Ford E, Bergmann M, Boeing H, et al. Healthy lifestyle behaviors and all-cause mortality among adults in the United States. </a:t>
            </a:r>
            <a:r>
              <a:rPr lang="en-US" sz="4300" dirty="0" err="1" smtClean="0"/>
              <a:t>Prev</a:t>
            </a:r>
            <a:r>
              <a:rPr lang="en-US" sz="4300" dirty="0" smtClean="0"/>
              <a:t> Med 2012 Jul;55(1):23-7. </a:t>
            </a:r>
            <a:r>
              <a:rPr lang="en-US" sz="4300" dirty="0" err="1" smtClean="0"/>
              <a:t>Epub</a:t>
            </a:r>
            <a:r>
              <a:rPr lang="en-US" sz="4300" dirty="0" smtClean="0"/>
              <a:t> 2012 Apr 29. PMID: 22564893. </a:t>
            </a:r>
            <a:r>
              <a:rPr lang="en-US" sz="4300" dirty="0" smtClean="0">
                <a:hlinkClick r:id="rId6"/>
              </a:rPr>
              <a:t>http://www.sciencedirect.com/science/article/pii/S0091743512001582</a:t>
            </a:r>
            <a:r>
              <a:rPr lang="en-US" sz="4300" dirty="0" smtClean="0"/>
              <a:t>. Accessed June 16, 2015.</a:t>
            </a:r>
          </a:p>
          <a:p>
            <a:pPr>
              <a:lnSpc>
                <a:spcPct val="120000"/>
              </a:lnSpc>
              <a:spcBef>
                <a:spcPts val="0"/>
              </a:spcBef>
            </a:pPr>
            <a:r>
              <a:rPr lang="en-US" sz="4300" dirty="0" smtClean="0"/>
              <a:t>Lin JS, O’Connor E, Whitlock EP, et al. Behavioral counseling to promote physical activity and a healthful diet to prevent cardiovascular disease in adults: a systematic review for the U.S. Preventive Services Task Force. Ann Intern Med 2010 Dec 7;153(11):736-50. PMID: 21135297. </a:t>
            </a:r>
            <a:r>
              <a:rPr lang="en-US" sz="4300" dirty="0" smtClean="0">
                <a:hlinkClick r:id="rId7"/>
              </a:rPr>
              <a:t>http://annals.org/article.aspx?articleid=746527</a:t>
            </a:r>
            <a:r>
              <a:rPr lang="en-US" sz="4300" dirty="0" smtClean="0"/>
              <a:t>. Accessed June 26, 2015.</a:t>
            </a:r>
          </a:p>
          <a:p>
            <a:pPr>
              <a:lnSpc>
                <a:spcPct val="120000"/>
              </a:lnSpc>
              <a:spcBef>
                <a:spcPts val="0"/>
              </a:spcBef>
            </a:pPr>
            <a:r>
              <a:rPr lang="en-US" sz="4300" dirty="0" smtClean="0"/>
              <a:t>Office on Smoking and Health. The health consequences of smoking—50 years of progress: a report of the Surgeon General. Atlanta, GA: U.S. Department of Health and Human Services, Centers for Disease Control and Prevention, National Center for Chronic Disease Prevention and Health Promotion; 2014. </a:t>
            </a:r>
            <a:r>
              <a:rPr lang="en-US" sz="4300" dirty="0" smtClean="0">
                <a:hlinkClick r:id="rId8"/>
              </a:rPr>
              <a:t>http://www.surgeongeneral.gov/library/reports/50-years-of-progress/index.html</a:t>
            </a:r>
            <a:r>
              <a:rPr lang="en-US" sz="4300" dirty="0" smtClean="0"/>
              <a:t>. Accessed June 16, 2015.</a:t>
            </a:r>
          </a:p>
          <a:p>
            <a:pPr>
              <a:lnSpc>
                <a:spcPct val="120000"/>
              </a:lnSpc>
              <a:spcBef>
                <a:spcPts val="0"/>
              </a:spcBef>
            </a:pPr>
            <a:r>
              <a:rPr lang="en-US" sz="4300" dirty="0" err="1" smtClean="0"/>
              <a:t>Satcher</a:t>
            </a:r>
            <a:r>
              <a:rPr lang="en-US" sz="4300" dirty="0" smtClean="0"/>
              <a:t> D, Higginbotham EJ. The public health approach to eliminating disparities in health. Am J Public Health 2008;98(9 </a:t>
            </a:r>
            <a:r>
              <a:rPr lang="en-US" sz="4300" dirty="0" err="1" smtClean="0"/>
              <a:t>Suppl</a:t>
            </a:r>
            <a:r>
              <a:rPr lang="en-US" sz="4300" dirty="0" smtClean="0"/>
              <a:t>):S8-11. </a:t>
            </a:r>
            <a:r>
              <a:rPr lang="en-US" sz="4300" dirty="0"/>
              <a:t>PMID: </a:t>
            </a:r>
            <a:r>
              <a:rPr lang="en-US" sz="4300" dirty="0" smtClean="0"/>
              <a:t>18687626. </a:t>
            </a:r>
            <a:r>
              <a:rPr lang="en-US" sz="4300" dirty="0" smtClean="0">
                <a:hlinkClick r:id=""/>
              </a:rPr>
              <a:t>http://www.ncbi.nlm.nih.gov/pmc/</a:t>
            </a:r>
          </a:p>
          <a:p>
            <a:pPr marL="0" indent="347663">
              <a:lnSpc>
                <a:spcPct val="120000"/>
              </a:lnSpc>
              <a:spcBef>
                <a:spcPts val="0"/>
              </a:spcBef>
              <a:buNone/>
            </a:pPr>
            <a:r>
              <a:rPr lang="en-US" sz="4300" dirty="0" smtClean="0">
                <a:hlinkClick r:id=""/>
              </a:rPr>
              <a:t>articles/PMC2518593/</a:t>
            </a:r>
            <a:r>
              <a:rPr lang="en-US" sz="4300" dirty="0" smtClean="0"/>
              <a:t>. Accessed June 16, 2015.</a:t>
            </a:r>
          </a:p>
          <a:p>
            <a:endParaRPr lang="en-US" sz="4300" dirty="0" smtClean="0"/>
          </a:p>
          <a:p>
            <a:endParaRPr lang="en-US" dirty="0" smtClean="0"/>
          </a:p>
          <a:p>
            <a:endParaRPr lang="en-US" dirty="0"/>
          </a:p>
        </p:txBody>
      </p:sp>
    </p:spTree>
    <p:extLst>
      <p:ext uri="{BB962C8B-B14F-4D97-AF65-F5344CB8AC3E}">
        <p14:creationId xmlns:p14="http://schemas.microsoft.com/office/powerpoint/2010/main" val="1635862921"/>
      </p:ext>
    </p:extLst>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Clinical preventive services</a:t>
            </a:r>
            <a:endParaRPr lang="en-US" dirty="0"/>
          </a:p>
        </p:txBody>
      </p:sp>
      <p:sp>
        <p:nvSpPr>
          <p:cNvPr id="5" name="Text Placeholder 4"/>
          <p:cNvSpPr>
            <a:spLocks noGrp="1"/>
          </p:cNvSpPr>
          <p:nvPr>
            <p:ph type="body" idx="1"/>
          </p:nvPr>
        </p:nvSpPr>
        <p:spPr/>
        <p:txBody>
          <a:bodyPr/>
          <a:lstStyle/>
          <a:p>
            <a:r>
              <a:rPr lang="en-US" dirty="0" err="1" smtClean="0"/>
              <a:t>Chartbook</a:t>
            </a:r>
            <a:r>
              <a:rPr lang="en-US" dirty="0" smtClean="0"/>
              <a:t> on Healthy Living</a:t>
            </a:r>
            <a:endParaRPr lang="en-US" dirty="0"/>
          </a:p>
        </p:txBody>
      </p:sp>
    </p:spTree>
    <p:extLst>
      <p:ext uri="{BB962C8B-B14F-4D97-AF65-F5344CB8AC3E}">
        <p14:creationId xmlns:p14="http://schemas.microsoft.com/office/powerpoint/2010/main" val="2026886456"/>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200" dirty="0" smtClean="0"/>
              <a:t>Measures of Clinical Preventive Services: Screening</a:t>
            </a:r>
            <a:endParaRPr lang="en-US" sz="3200" dirty="0"/>
          </a:p>
        </p:txBody>
      </p:sp>
      <p:sp>
        <p:nvSpPr>
          <p:cNvPr id="3" name="Content Placeholder 2"/>
          <p:cNvSpPr>
            <a:spLocks noGrp="1"/>
          </p:cNvSpPr>
          <p:nvPr>
            <p:ph idx="1"/>
          </p:nvPr>
        </p:nvSpPr>
        <p:spPr/>
        <p:txBody>
          <a:bodyPr>
            <a:normAutofit/>
          </a:bodyPr>
          <a:lstStyle/>
          <a:p>
            <a:r>
              <a:rPr lang="en-US" dirty="0"/>
              <a:t>Women ages 21-65 </a:t>
            </a:r>
            <a:r>
              <a:rPr lang="en-US" dirty="0" smtClean="0"/>
              <a:t>years who </a:t>
            </a:r>
            <a:r>
              <a:rPr lang="en-US" dirty="0"/>
              <a:t>received a Pap smear in the last 3 years</a:t>
            </a:r>
          </a:p>
          <a:p>
            <a:r>
              <a:rPr lang="en-US" dirty="0"/>
              <a:t>Invasive cervical cancer incidence per 100,000 women age 20 and over</a:t>
            </a:r>
          </a:p>
          <a:p>
            <a:r>
              <a:rPr lang="en-US" dirty="0" smtClean="0"/>
              <a:t>Adults </a:t>
            </a:r>
            <a:r>
              <a:rPr lang="en-US" dirty="0"/>
              <a:t>who received a blood pressure measurement in the last 2 years and can state whether their blood pressure was normal or </a:t>
            </a:r>
            <a:r>
              <a:rPr lang="en-US" dirty="0" smtClean="0"/>
              <a:t>high</a:t>
            </a:r>
          </a:p>
        </p:txBody>
      </p:sp>
    </p:spTree>
    <p:extLst>
      <p:ext uri="{BB962C8B-B14F-4D97-AF65-F5344CB8AC3E}">
        <p14:creationId xmlns:p14="http://schemas.microsoft.com/office/powerpoint/2010/main" val="522713220"/>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1800" dirty="0"/>
              <a:t>Women ages 21-65 </a:t>
            </a:r>
            <a:r>
              <a:rPr lang="en-US" sz="1800" dirty="0" smtClean="0"/>
              <a:t>years who </a:t>
            </a:r>
            <a:r>
              <a:rPr lang="en-US" sz="1800" dirty="0"/>
              <a:t>received a Pap smear in the last 3 </a:t>
            </a:r>
            <a:r>
              <a:rPr lang="en-US" sz="1800" dirty="0" smtClean="0"/>
              <a:t>years, by education and race, 2000-2010</a:t>
            </a:r>
            <a:endParaRPr lang="en-US" sz="1800" dirty="0"/>
          </a:p>
        </p:txBody>
      </p:sp>
      <p:graphicFrame>
        <p:nvGraphicFramePr>
          <p:cNvPr id="12" name="Object 10"/>
          <p:cNvGraphicFramePr>
            <a:graphicFrameLocks noGrp="1"/>
          </p:cNvGraphicFramePr>
          <p:nvPr>
            <p:ph sz="half" idx="1"/>
            <p:extLst>
              <p:ext uri="{D42A27DB-BD31-4B8C-83A1-F6EECF244321}">
                <p14:modId xmlns:p14="http://schemas.microsoft.com/office/powerpoint/2010/main" val="3267267821"/>
              </p:ext>
            </p:extLst>
          </p:nvPr>
        </p:nvGraphicFramePr>
        <p:xfrm>
          <a:off x="457200" y="1463040"/>
          <a:ext cx="4114800" cy="4114800"/>
        </p:xfrm>
        <a:graphic>
          <a:graphicData uri="http://schemas.openxmlformats.org/drawingml/2006/chart">
            <c:chart xmlns:c="http://schemas.openxmlformats.org/drawingml/2006/chart" xmlns:r="http://schemas.openxmlformats.org/officeDocument/2006/relationships" r:id="rId3"/>
          </a:graphicData>
        </a:graphic>
      </p:graphicFrame>
      <p:sp>
        <p:nvSpPr>
          <p:cNvPr id="14" name="TextBox 13"/>
          <p:cNvSpPr txBox="1"/>
          <p:nvPr/>
        </p:nvSpPr>
        <p:spPr>
          <a:xfrm>
            <a:off x="457200" y="5669280"/>
            <a:ext cx="8229600" cy="707886"/>
          </a:xfrm>
          <a:prstGeom prst="rect">
            <a:avLst/>
          </a:prstGeom>
          <a:noFill/>
        </p:spPr>
        <p:txBody>
          <a:bodyPr wrap="square" rtlCol="0">
            <a:spAutoFit/>
          </a:bodyPr>
          <a:lstStyle/>
          <a:p>
            <a:r>
              <a:rPr lang="en-US" sz="1000" b="1" dirty="0" smtClean="0"/>
              <a:t>Key: </a:t>
            </a:r>
            <a:r>
              <a:rPr lang="en-US" sz="1000" dirty="0" smtClean="0"/>
              <a:t>AI/AN = American Indian or Alaska Native.</a:t>
            </a:r>
            <a:endParaRPr lang="en-US" sz="1000" b="1" dirty="0" smtClean="0"/>
          </a:p>
          <a:p>
            <a:r>
              <a:rPr lang="en-US" sz="1000" b="1" dirty="0" smtClean="0"/>
              <a:t>Source</a:t>
            </a:r>
            <a:r>
              <a:rPr lang="en-US" sz="1000" b="1" dirty="0"/>
              <a:t>: </a:t>
            </a:r>
            <a:r>
              <a:rPr lang="en-US" sz="1000" dirty="0"/>
              <a:t>Centers for Disease Control and Prevention, National Center for Health Statistics, National Health Interview </a:t>
            </a:r>
            <a:r>
              <a:rPr lang="en-US" sz="1000" dirty="0" smtClean="0"/>
              <a:t>Survey, 2000-2010.</a:t>
            </a:r>
            <a:endParaRPr lang="en-US" sz="1000" dirty="0"/>
          </a:p>
          <a:p>
            <a:r>
              <a:rPr lang="en-US" sz="1000" b="1" dirty="0"/>
              <a:t>Denominator:</a:t>
            </a:r>
            <a:r>
              <a:rPr lang="en-US" sz="1000" dirty="0"/>
              <a:t> </a:t>
            </a:r>
            <a:r>
              <a:rPr lang="en-US" sz="1000" dirty="0" smtClean="0"/>
              <a:t>Women ages 21-65.</a:t>
            </a:r>
          </a:p>
          <a:p>
            <a:r>
              <a:rPr lang="en-US" sz="1000" b="1" dirty="0" smtClean="0"/>
              <a:t>Note:</a:t>
            </a:r>
            <a:r>
              <a:rPr lang="en-US" sz="1000" dirty="0" smtClean="0"/>
              <a:t> Measure is age adjusted. Data for this measure are not collected every year.</a:t>
            </a:r>
            <a:endParaRPr lang="en-US" sz="1000" dirty="0"/>
          </a:p>
        </p:txBody>
      </p:sp>
      <p:graphicFrame>
        <p:nvGraphicFramePr>
          <p:cNvPr id="6" name="Object 10"/>
          <p:cNvGraphicFramePr>
            <a:graphicFrameLocks/>
          </p:cNvGraphicFramePr>
          <p:nvPr>
            <p:extLst>
              <p:ext uri="{D42A27DB-BD31-4B8C-83A1-F6EECF244321}">
                <p14:modId xmlns:p14="http://schemas.microsoft.com/office/powerpoint/2010/main" val="437915604"/>
              </p:ext>
            </p:extLst>
          </p:nvPr>
        </p:nvGraphicFramePr>
        <p:xfrm>
          <a:off x="4572000" y="1463040"/>
          <a:ext cx="4114800" cy="4114800"/>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206429055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800" dirty="0" err="1" smtClean="0"/>
              <a:t>Chartbooks</a:t>
            </a:r>
            <a:r>
              <a:rPr lang="en-US" sz="2800" dirty="0" smtClean="0"/>
              <a:t> Organized Around Priorities of the National Quality Strategy</a:t>
            </a:r>
            <a:endParaRPr lang="en-US" sz="2800" dirty="0"/>
          </a:p>
        </p:txBody>
      </p:sp>
      <p:sp>
        <p:nvSpPr>
          <p:cNvPr id="3" name="Content Placeholder 2"/>
          <p:cNvSpPr>
            <a:spLocks noGrp="1"/>
          </p:cNvSpPr>
          <p:nvPr>
            <p:ph idx="1"/>
          </p:nvPr>
        </p:nvSpPr>
        <p:spPr/>
        <p:txBody>
          <a:bodyPr>
            <a:normAutofit fontScale="77500" lnSpcReduction="20000"/>
          </a:bodyPr>
          <a:lstStyle/>
          <a:p>
            <a:pPr marL="514350" indent="-514350">
              <a:lnSpc>
                <a:spcPct val="120000"/>
              </a:lnSpc>
              <a:spcBef>
                <a:spcPts val="0"/>
              </a:spcBef>
              <a:buSzPct val="100000"/>
              <a:buFont typeface="+mj-lt"/>
              <a:buAutoNum type="arabicPeriod"/>
            </a:pPr>
            <a:r>
              <a:rPr lang="en-US" dirty="0" smtClean="0"/>
              <a:t>Making care safer by reducing harm caused in the delivery of care.</a:t>
            </a:r>
          </a:p>
          <a:p>
            <a:pPr marL="514350" indent="-514350">
              <a:lnSpc>
                <a:spcPct val="120000"/>
              </a:lnSpc>
              <a:spcBef>
                <a:spcPts val="0"/>
              </a:spcBef>
              <a:buSzPct val="100000"/>
              <a:buFont typeface="+mj-lt"/>
              <a:buAutoNum type="arabicPeriod"/>
            </a:pPr>
            <a:r>
              <a:rPr lang="en-US" dirty="0" smtClean="0"/>
              <a:t>Ensuring that each person and family is engaged as partners in their care.</a:t>
            </a:r>
          </a:p>
          <a:p>
            <a:pPr marL="514350" indent="-514350">
              <a:lnSpc>
                <a:spcPct val="120000"/>
              </a:lnSpc>
              <a:spcBef>
                <a:spcPts val="0"/>
              </a:spcBef>
              <a:buSzPct val="100000"/>
              <a:buFont typeface="+mj-lt"/>
              <a:buAutoNum type="arabicPeriod"/>
            </a:pPr>
            <a:r>
              <a:rPr lang="en-US" dirty="0" smtClean="0"/>
              <a:t>Promoting effective communication and coordination of care.</a:t>
            </a:r>
          </a:p>
          <a:p>
            <a:pPr marL="514350" indent="-514350">
              <a:lnSpc>
                <a:spcPct val="120000"/>
              </a:lnSpc>
              <a:spcBef>
                <a:spcPts val="0"/>
              </a:spcBef>
              <a:buSzPct val="100000"/>
              <a:buFont typeface="+mj-lt"/>
              <a:buAutoNum type="arabicPeriod"/>
            </a:pPr>
            <a:r>
              <a:rPr lang="en-US" dirty="0" smtClean="0"/>
              <a:t>Promoting the most effective prevention and treatment practices for the leading causes of mortality, starting with cardiovascular disease.</a:t>
            </a:r>
          </a:p>
          <a:p>
            <a:pPr marL="514350" indent="-514350">
              <a:lnSpc>
                <a:spcPct val="120000"/>
              </a:lnSpc>
              <a:spcBef>
                <a:spcPts val="0"/>
              </a:spcBef>
              <a:buSzPct val="100000"/>
              <a:buFont typeface="+mj-lt"/>
              <a:buAutoNum type="arabicPeriod"/>
            </a:pPr>
            <a:r>
              <a:rPr lang="en-US" b="1" dirty="0" smtClean="0"/>
              <a:t>Working with communities to promote wide use of best practices to enable healthy living.</a:t>
            </a:r>
          </a:p>
          <a:p>
            <a:pPr marL="514350" indent="-514350">
              <a:lnSpc>
                <a:spcPct val="120000"/>
              </a:lnSpc>
              <a:spcBef>
                <a:spcPts val="0"/>
              </a:spcBef>
              <a:buSzPct val="100000"/>
              <a:buFont typeface="+mj-lt"/>
              <a:buAutoNum type="arabicPeriod"/>
            </a:pPr>
            <a:r>
              <a:rPr lang="en-US" dirty="0" smtClean="0"/>
              <a:t>Making quality care more affordable for individuals, families, employers, and governments by developing and spreading new health care delivery models.</a:t>
            </a:r>
          </a:p>
          <a:p>
            <a:endParaRPr lang="en-US" dirty="0"/>
          </a:p>
        </p:txBody>
      </p:sp>
    </p:spTree>
    <p:extLst>
      <p:ext uri="{BB962C8B-B14F-4D97-AF65-F5344CB8AC3E}">
        <p14:creationId xmlns:p14="http://schemas.microsoft.com/office/powerpoint/2010/main" val="806603430"/>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1800" dirty="0"/>
              <a:t>Invasive cervical cancer incidence per 100,000 women age </a:t>
            </a:r>
            <a:r>
              <a:rPr lang="en-US" sz="1800" dirty="0" smtClean="0"/>
              <a:t>20 years </a:t>
            </a:r>
            <a:r>
              <a:rPr lang="en-US" sz="1800" dirty="0"/>
              <a:t>and </a:t>
            </a:r>
            <a:r>
              <a:rPr lang="en-US" sz="1800" dirty="0" smtClean="0"/>
              <a:t>over, by age and race, 2004-2010</a:t>
            </a:r>
            <a:endParaRPr lang="en-US" sz="1800" dirty="0"/>
          </a:p>
        </p:txBody>
      </p:sp>
      <p:graphicFrame>
        <p:nvGraphicFramePr>
          <p:cNvPr id="12" name="Object 10"/>
          <p:cNvGraphicFramePr>
            <a:graphicFrameLocks noGrp="1"/>
          </p:cNvGraphicFramePr>
          <p:nvPr>
            <p:ph sz="half" idx="1"/>
            <p:extLst>
              <p:ext uri="{D42A27DB-BD31-4B8C-83A1-F6EECF244321}">
                <p14:modId xmlns:p14="http://schemas.microsoft.com/office/powerpoint/2010/main" val="900992700"/>
              </p:ext>
            </p:extLst>
          </p:nvPr>
        </p:nvGraphicFramePr>
        <p:xfrm>
          <a:off x="457200" y="1463040"/>
          <a:ext cx="4114800" cy="4114800"/>
        </p:xfrm>
        <a:graphic>
          <a:graphicData uri="http://schemas.openxmlformats.org/drawingml/2006/chart">
            <c:chart xmlns:c="http://schemas.openxmlformats.org/drawingml/2006/chart" xmlns:r="http://schemas.openxmlformats.org/officeDocument/2006/relationships" r:id="rId3"/>
          </a:graphicData>
        </a:graphic>
      </p:graphicFrame>
      <p:sp>
        <p:nvSpPr>
          <p:cNvPr id="14" name="TextBox 13"/>
          <p:cNvSpPr txBox="1"/>
          <p:nvPr/>
        </p:nvSpPr>
        <p:spPr>
          <a:xfrm>
            <a:off x="457200" y="5669280"/>
            <a:ext cx="8229600" cy="861774"/>
          </a:xfrm>
          <a:prstGeom prst="rect">
            <a:avLst/>
          </a:prstGeom>
          <a:noFill/>
        </p:spPr>
        <p:txBody>
          <a:bodyPr wrap="square" rtlCol="0">
            <a:spAutoFit/>
          </a:bodyPr>
          <a:lstStyle/>
          <a:p>
            <a:r>
              <a:rPr lang="en-US" sz="1000" b="1" dirty="0" smtClean="0"/>
              <a:t>Key: </a:t>
            </a:r>
            <a:r>
              <a:rPr lang="en-US" sz="1000" dirty="0" smtClean="0"/>
              <a:t>API = Asian or Pacific Islander; AI/AN = American Indian or Alaska Native.</a:t>
            </a:r>
            <a:endParaRPr lang="en-US" sz="1000" b="1" dirty="0" smtClean="0"/>
          </a:p>
          <a:p>
            <a:r>
              <a:rPr lang="en-US" sz="1000" b="1" dirty="0" smtClean="0"/>
              <a:t>Source</a:t>
            </a:r>
            <a:r>
              <a:rPr lang="en-US" sz="1000" b="1" dirty="0"/>
              <a:t>:</a:t>
            </a:r>
            <a:r>
              <a:rPr lang="en-US" sz="1000" dirty="0"/>
              <a:t> Centers for Disease Control and Prevention and the National Cancer Institute, National Program of Cancer Registries, </a:t>
            </a:r>
            <a:r>
              <a:rPr lang="en-US" sz="1000" i="1" dirty="0" smtClean="0"/>
              <a:t>United States </a:t>
            </a:r>
            <a:r>
              <a:rPr lang="en-US" sz="1000" i="1" dirty="0"/>
              <a:t>Cancer </a:t>
            </a:r>
            <a:r>
              <a:rPr lang="en-US" sz="1000" i="1" dirty="0" smtClean="0"/>
              <a:t>Statistics</a:t>
            </a:r>
            <a:r>
              <a:rPr lang="en-US" sz="1000" dirty="0" smtClean="0"/>
              <a:t>, 2004-2010.</a:t>
            </a:r>
          </a:p>
          <a:p>
            <a:r>
              <a:rPr lang="en-US" sz="1000" b="1" dirty="0" smtClean="0"/>
              <a:t>Denominator</a:t>
            </a:r>
            <a:r>
              <a:rPr lang="en-US" sz="1000" b="1" dirty="0"/>
              <a:t>:</a:t>
            </a:r>
            <a:r>
              <a:rPr lang="en-US" sz="1000" dirty="0"/>
              <a:t> </a:t>
            </a:r>
            <a:r>
              <a:rPr lang="en-US" sz="1000" dirty="0" smtClean="0"/>
              <a:t>Women age 20 and over</a:t>
            </a:r>
            <a:endParaRPr lang="en-US" sz="1000" dirty="0"/>
          </a:p>
          <a:p>
            <a:r>
              <a:rPr lang="en-US" sz="1000" b="1" dirty="0" smtClean="0"/>
              <a:t>Note: </a:t>
            </a:r>
            <a:r>
              <a:rPr lang="en-US" sz="1000" dirty="0" smtClean="0"/>
              <a:t>Measures is age adjusted. Lower rates are better.</a:t>
            </a:r>
            <a:endParaRPr lang="en-US" sz="1000" b="1" dirty="0"/>
          </a:p>
        </p:txBody>
      </p:sp>
      <p:graphicFrame>
        <p:nvGraphicFramePr>
          <p:cNvPr id="6" name="Object 10"/>
          <p:cNvGraphicFramePr>
            <a:graphicFrameLocks/>
          </p:cNvGraphicFramePr>
          <p:nvPr>
            <p:extLst>
              <p:ext uri="{D42A27DB-BD31-4B8C-83A1-F6EECF244321}">
                <p14:modId xmlns:p14="http://schemas.microsoft.com/office/powerpoint/2010/main" val="718102459"/>
              </p:ext>
            </p:extLst>
          </p:nvPr>
        </p:nvGraphicFramePr>
        <p:xfrm>
          <a:off x="4572000" y="1463040"/>
          <a:ext cx="4114800" cy="4114800"/>
        </p:xfrm>
        <a:graphic>
          <a:graphicData uri="http://schemas.openxmlformats.org/drawingml/2006/chart">
            <c:chart xmlns:c="http://schemas.openxmlformats.org/drawingml/2006/chart" xmlns:r="http://schemas.openxmlformats.org/officeDocument/2006/relationships" r:id="rId4"/>
          </a:graphicData>
        </a:graphic>
      </p:graphicFrame>
      <p:cxnSp>
        <p:nvCxnSpPr>
          <p:cNvPr id="7" name="Straight Connector 6"/>
          <p:cNvCxnSpPr/>
          <p:nvPr/>
        </p:nvCxnSpPr>
        <p:spPr>
          <a:xfrm>
            <a:off x="1219200" y="3907970"/>
            <a:ext cx="3227832" cy="0"/>
          </a:xfrm>
          <a:prstGeom prst="line">
            <a:avLst/>
          </a:prstGeom>
          <a:ln w="19050">
            <a:solidFill>
              <a:srgbClr val="FF0000"/>
            </a:solidFill>
            <a:prstDash val="dash"/>
          </a:ln>
          <a:effectLst/>
        </p:spPr>
        <p:style>
          <a:lnRef idx="2">
            <a:schemeClr val="accent2"/>
          </a:lnRef>
          <a:fillRef idx="0">
            <a:schemeClr val="accent2"/>
          </a:fillRef>
          <a:effectRef idx="1">
            <a:schemeClr val="accent2"/>
          </a:effectRef>
          <a:fontRef idx="minor">
            <a:schemeClr val="tx1"/>
          </a:fontRef>
        </p:style>
      </p:cxnSp>
      <p:sp>
        <p:nvSpPr>
          <p:cNvPr id="8" name="TextBox 1"/>
          <p:cNvSpPr txBox="1"/>
          <p:nvPr/>
        </p:nvSpPr>
        <p:spPr>
          <a:xfrm>
            <a:off x="1295400" y="3931920"/>
            <a:ext cx="2253701" cy="228599"/>
          </a:xfrm>
          <a:prstGeom prst="rect">
            <a:avLst/>
          </a:prstGeom>
          <a:ln>
            <a:solidFill>
              <a:schemeClr val="tx1"/>
            </a:solidFill>
          </a:ln>
        </p:spPr>
        <p:txBody>
          <a:bodyPr wrap="non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en-US" sz="1000" dirty="0" smtClean="0"/>
              <a:t>2008 Achievable Benchmark: 7.4</a:t>
            </a:r>
            <a:endParaRPr lang="en-US" sz="1000" dirty="0"/>
          </a:p>
        </p:txBody>
      </p:sp>
    </p:spTree>
    <p:extLst>
      <p:ext uri="{BB962C8B-B14F-4D97-AF65-F5344CB8AC3E}">
        <p14:creationId xmlns:p14="http://schemas.microsoft.com/office/powerpoint/2010/main" val="819005467"/>
      </p:ext>
    </p:extLst>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1800" dirty="0"/>
              <a:t>Adults who received a blood pressure measurement in the last 2 years and can state whether their blood pressure was normal or </a:t>
            </a:r>
            <a:r>
              <a:rPr lang="en-US" sz="1800" dirty="0" smtClean="0"/>
              <a:t>high, by insurance and race/ethnicity, 1998-2012</a:t>
            </a:r>
            <a:endParaRPr lang="en-US" sz="1800" dirty="0"/>
          </a:p>
        </p:txBody>
      </p:sp>
      <p:graphicFrame>
        <p:nvGraphicFramePr>
          <p:cNvPr id="12" name="Object 10"/>
          <p:cNvGraphicFramePr>
            <a:graphicFrameLocks noGrp="1"/>
          </p:cNvGraphicFramePr>
          <p:nvPr>
            <p:ph sz="half" idx="2"/>
            <p:extLst>
              <p:ext uri="{D42A27DB-BD31-4B8C-83A1-F6EECF244321}">
                <p14:modId xmlns:p14="http://schemas.microsoft.com/office/powerpoint/2010/main" val="247866393"/>
              </p:ext>
            </p:extLst>
          </p:nvPr>
        </p:nvGraphicFramePr>
        <p:xfrm>
          <a:off x="457200" y="1463040"/>
          <a:ext cx="4114800" cy="4206240"/>
        </p:xfrm>
        <a:graphic>
          <a:graphicData uri="http://schemas.openxmlformats.org/drawingml/2006/chart">
            <c:chart xmlns:c="http://schemas.openxmlformats.org/drawingml/2006/chart" xmlns:r="http://schemas.openxmlformats.org/officeDocument/2006/relationships" r:id="rId3"/>
          </a:graphicData>
        </a:graphic>
      </p:graphicFrame>
      <p:sp>
        <p:nvSpPr>
          <p:cNvPr id="14" name="TextBox 13"/>
          <p:cNvSpPr txBox="1"/>
          <p:nvPr/>
        </p:nvSpPr>
        <p:spPr>
          <a:xfrm>
            <a:off x="457200" y="5760720"/>
            <a:ext cx="8077200" cy="861774"/>
          </a:xfrm>
          <a:prstGeom prst="rect">
            <a:avLst/>
          </a:prstGeom>
          <a:noFill/>
        </p:spPr>
        <p:txBody>
          <a:bodyPr wrap="square" rtlCol="0">
            <a:spAutoFit/>
          </a:bodyPr>
          <a:lstStyle/>
          <a:p>
            <a:r>
              <a:rPr lang="en-US" sz="1000" b="1" dirty="0" smtClean="0"/>
              <a:t>Source</a:t>
            </a:r>
            <a:r>
              <a:rPr lang="en-US" sz="1000" b="1" dirty="0"/>
              <a:t>:</a:t>
            </a:r>
            <a:r>
              <a:rPr lang="en-US" sz="1000" dirty="0"/>
              <a:t> Centers for Disease Control and Prevention, National Center for Health Statistics, National Health Interview Survey, </a:t>
            </a:r>
            <a:r>
              <a:rPr lang="en-US" sz="1000" dirty="0" smtClean="0"/>
              <a:t>1998-2012.</a:t>
            </a:r>
            <a:endParaRPr lang="en-US" sz="1000" dirty="0"/>
          </a:p>
          <a:p>
            <a:r>
              <a:rPr lang="en-US" sz="1000" b="1" dirty="0"/>
              <a:t>Denominator:</a:t>
            </a:r>
            <a:r>
              <a:rPr lang="en-US" sz="1000" dirty="0"/>
              <a:t> </a:t>
            </a:r>
            <a:r>
              <a:rPr lang="en-US" sz="1000" dirty="0" smtClean="0"/>
              <a:t>Adult civilian </a:t>
            </a:r>
            <a:r>
              <a:rPr lang="en-US" sz="1000" dirty="0"/>
              <a:t>noninstitutionalized </a:t>
            </a:r>
            <a:r>
              <a:rPr lang="en-US" sz="1000" dirty="0" smtClean="0"/>
              <a:t>population.</a:t>
            </a:r>
          </a:p>
          <a:p>
            <a:r>
              <a:rPr lang="en-US" sz="1000" b="1" dirty="0"/>
              <a:t>Note:</a:t>
            </a:r>
            <a:r>
              <a:rPr lang="en-US" sz="1000" dirty="0"/>
              <a:t> </a:t>
            </a:r>
            <a:r>
              <a:rPr lang="en-US" sz="1000" dirty="0" smtClean="0"/>
              <a:t>White and Black are non-Hispanic. Hispanic includes all races. Measures </a:t>
            </a:r>
            <a:r>
              <a:rPr lang="en-US" sz="1000" dirty="0"/>
              <a:t>is </a:t>
            </a:r>
            <a:r>
              <a:rPr lang="en-US" sz="1000" dirty="0" smtClean="0"/>
              <a:t>age adjusted</a:t>
            </a:r>
            <a:r>
              <a:rPr lang="en-US" sz="1000" dirty="0"/>
              <a:t>. Data for this measure are not collected every </a:t>
            </a:r>
            <a:r>
              <a:rPr lang="en-US" sz="1000" dirty="0" smtClean="0"/>
              <a:t>year.</a:t>
            </a:r>
            <a:endParaRPr lang="en-US" sz="1000" dirty="0"/>
          </a:p>
          <a:p>
            <a:endParaRPr lang="en-US" sz="1000" dirty="0"/>
          </a:p>
        </p:txBody>
      </p:sp>
      <p:graphicFrame>
        <p:nvGraphicFramePr>
          <p:cNvPr id="6" name="Object 10"/>
          <p:cNvGraphicFramePr>
            <a:graphicFrameLocks/>
          </p:cNvGraphicFramePr>
          <p:nvPr>
            <p:extLst>
              <p:ext uri="{D42A27DB-BD31-4B8C-83A1-F6EECF244321}">
                <p14:modId xmlns:p14="http://schemas.microsoft.com/office/powerpoint/2010/main" val="3770670797"/>
              </p:ext>
            </p:extLst>
          </p:nvPr>
        </p:nvGraphicFramePr>
        <p:xfrm>
          <a:off x="4572000" y="1463040"/>
          <a:ext cx="4114800" cy="4206240"/>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3293560187"/>
      </p:ext>
    </p:extLst>
  </p:cSld>
  <p:clrMapOvr>
    <a:masterClrMapping/>
  </p:clrMapOvr>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200" dirty="0" smtClean="0"/>
              <a:t>Measures of Clinical Preventive Services: Immunization</a:t>
            </a:r>
            <a:endParaRPr lang="en-US" sz="3200" dirty="0"/>
          </a:p>
        </p:txBody>
      </p:sp>
      <p:sp>
        <p:nvSpPr>
          <p:cNvPr id="3" name="Content Placeholder 2"/>
          <p:cNvSpPr>
            <a:spLocks noGrp="1"/>
          </p:cNvSpPr>
          <p:nvPr>
            <p:ph idx="1"/>
          </p:nvPr>
        </p:nvSpPr>
        <p:spPr/>
        <p:txBody>
          <a:bodyPr>
            <a:normAutofit/>
          </a:bodyPr>
          <a:lstStyle/>
          <a:p>
            <a:r>
              <a:rPr lang="en-US" dirty="0"/>
              <a:t>Adults age 65 </a:t>
            </a:r>
            <a:r>
              <a:rPr lang="en-US" dirty="0" smtClean="0"/>
              <a:t>years and </a:t>
            </a:r>
            <a:r>
              <a:rPr lang="en-US" dirty="0"/>
              <a:t>over who ever received pneumococcal </a:t>
            </a:r>
            <a:r>
              <a:rPr lang="en-US" dirty="0" smtClean="0"/>
              <a:t>vaccination</a:t>
            </a:r>
          </a:p>
          <a:p>
            <a:r>
              <a:rPr lang="en-US" dirty="0"/>
              <a:t>Hospital patients who </a:t>
            </a:r>
            <a:r>
              <a:rPr lang="en-US" dirty="0" smtClean="0"/>
              <a:t>received: </a:t>
            </a:r>
          </a:p>
          <a:p>
            <a:pPr lvl="1"/>
            <a:r>
              <a:rPr lang="en-US" dirty="0" smtClean="0"/>
              <a:t>Pneumococcal </a:t>
            </a:r>
            <a:r>
              <a:rPr lang="en-US" dirty="0"/>
              <a:t>immunization </a:t>
            </a:r>
            <a:endParaRPr lang="en-US" dirty="0" smtClean="0"/>
          </a:p>
          <a:p>
            <a:pPr lvl="1"/>
            <a:r>
              <a:rPr lang="en-US" dirty="0" smtClean="0"/>
              <a:t>Influenza </a:t>
            </a:r>
            <a:r>
              <a:rPr lang="en-US" dirty="0"/>
              <a:t>immunization </a:t>
            </a:r>
            <a:endParaRPr lang="en-US" dirty="0" smtClean="0"/>
          </a:p>
          <a:p>
            <a:r>
              <a:rPr lang="en-US" dirty="0"/>
              <a:t>Long-stay nursing home residents who were assessed and appropriately </a:t>
            </a:r>
            <a:r>
              <a:rPr lang="en-US" dirty="0" smtClean="0"/>
              <a:t>given: </a:t>
            </a:r>
          </a:p>
          <a:p>
            <a:pPr lvl="1"/>
            <a:r>
              <a:rPr lang="en-US" dirty="0" smtClean="0"/>
              <a:t>Pneumococcal immunization</a:t>
            </a:r>
            <a:r>
              <a:rPr lang="en-US" dirty="0"/>
              <a:t> </a:t>
            </a:r>
            <a:endParaRPr lang="en-US" dirty="0" smtClean="0"/>
          </a:p>
          <a:p>
            <a:pPr lvl="1"/>
            <a:r>
              <a:rPr lang="en-US" dirty="0" smtClean="0"/>
              <a:t>Influenza </a:t>
            </a:r>
            <a:r>
              <a:rPr lang="en-US" dirty="0"/>
              <a:t>immunization</a:t>
            </a:r>
            <a:endParaRPr lang="en-US" dirty="0" smtClean="0"/>
          </a:p>
        </p:txBody>
      </p:sp>
    </p:spTree>
    <p:extLst>
      <p:ext uri="{BB962C8B-B14F-4D97-AF65-F5344CB8AC3E}">
        <p14:creationId xmlns:p14="http://schemas.microsoft.com/office/powerpoint/2010/main" val="3843449902"/>
      </p:ext>
    </p:extLst>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1800" dirty="0"/>
              <a:t>Adults </a:t>
            </a:r>
            <a:r>
              <a:rPr lang="en-US" sz="1800" dirty="0" smtClean="0"/>
              <a:t>age 65 and over who reported ever receiving pneumococcal immunization, by insurance and income, 2005-2011</a:t>
            </a:r>
            <a:endParaRPr lang="en-US" sz="1800" dirty="0"/>
          </a:p>
        </p:txBody>
      </p:sp>
      <p:graphicFrame>
        <p:nvGraphicFramePr>
          <p:cNvPr id="12" name="Object 10"/>
          <p:cNvGraphicFramePr>
            <a:graphicFrameLocks noGrp="1"/>
          </p:cNvGraphicFramePr>
          <p:nvPr>
            <p:ph sz="half" idx="1"/>
            <p:extLst>
              <p:ext uri="{D42A27DB-BD31-4B8C-83A1-F6EECF244321}">
                <p14:modId xmlns:p14="http://schemas.microsoft.com/office/powerpoint/2010/main" val="2967270581"/>
              </p:ext>
            </p:extLst>
          </p:nvPr>
        </p:nvGraphicFramePr>
        <p:xfrm>
          <a:off x="457200" y="1463040"/>
          <a:ext cx="4114800" cy="4206240"/>
        </p:xfrm>
        <a:graphic>
          <a:graphicData uri="http://schemas.openxmlformats.org/drawingml/2006/chart">
            <c:chart xmlns:c="http://schemas.openxmlformats.org/drawingml/2006/chart" xmlns:r="http://schemas.openxmlformats.org/officeDocument/2006/relationships" r:id="rId3"/>
          </a:graphicData>
        </a:graphic>
      </p:graphicFrame>
      <p:sp>
        <p:nvSpPr>
          <p:cNvPr id="14" name="TextBox 13"/>
          <p:cNvSpPr txBox="1"/>
          <p:nvPr/>
        </p:nvSpPr>
        <p:spPr>
          <a:xfrm>
            <a:off x="457200" y="5852160"/>
            <a:ext cx="8138160" cy="553998"/>
          </a:xfrm>
          <a:prstGeom prst="rect">
            <a:avLst/>
          </a:prstGeom>
          <a:noFill/>
        </p:spPr>
        <p:txBody>
          <a:bodyPr wrap="none" rtlCol="0">
            <a:spAutoFit/>
          </a:bodyPr>
          <a:lstStyle/>
          <a:p>
            <a:r>
              <a:rPr lang="en-US" sz="1000" b="1" dirty="0" smtClean="0"/>
              <a:t>Source</a:t>
            </a:r>
            <a:r>
              <a:rPr lang="en-US" sz="1000" b="1" dirty="0"/>
              <a:t>:</a:t>
            </a:r>
            <a:r>
              <a:rPr lang="en-US" sz="1000" dirty="0"/>
              <a:t> Centers for Disease Control and Prevention, National Center for Health Statistics, National Health Interview Survey, </a:t>
            </a:r>
            <a:r>
              <a:rPr lang="en-US" sz="1000" dirty="0" smtClean="0"/>
              <a:t>2005-2011.</a:t>
            </a:r>
            <a:endParaRPr lang="en-US" sz="1000" dirty="0"/>
          </a:p>
          <a:p>
            <a:r>
              <a:rPr lang="en-US" sz="1000" b="1" dirty="0"/>
              <a:t>Denominator:</a:t>
            </a:r>
            <a:r>
              <a:rPr lang="en-US" sz="1000" dirty="0"/>
              <a:t> </a:t>
            </a:r>
            <a:r>
              <a:rPr lang="en-US" sz="1000" dirty="0" smtClean="0"/>
              <a:t>Adult civilian </a:t>
            </a:r>
            <a:r>
              <a:rPr lang="en-US" sz="1000" dirty="0"/>
              <a:t>noninstitutionalized </a:t>
            </a:r>
            <a:r>
              <a:rPr lang="en-US" sz="1000" dirty="0" smtClean="0"/>
              <a:t>population age 65 and over.</a:t>
            </a:r>
          </a:p>
          <a:p>
            <a:r>
              <a:rPr lang="en-US" sz="1000" b="1" dirty="0"/>
              <a:t>Note:</a:t>
            </a:r>
            <a:r>
              <a:rPr lang="en-US" sz="1000" dirty="0"/>
              <a:t> </a:t>
            </a:r>
            <a:r>
              <a:rPr lang="en-US" sz="1000" dirty="0" smtClean="0"/>
              <a:t>Measure </a:t>
            </a:r>
            <a:r>
              <a:rPr lang="en-US" sz="1000" dirty="0"/>
              <a:t>is </a:t>
            </a:r>
            <a:r>
              <a:rPr lang="en-US" sz="1000" dirty="0" smtClean="0"/>
              <a:t>age  adjusted.</a:t>
            </a:r>
            <a:endParaRPr lang="en-US" sz="1000" dirty="0"/>
          </a:p>
        </p:txBody>
      </p:sp>
      <p:graphicFrame>
        <p:nvGraphicFramePr>
          <p:cNvPr id="6" name="Object 10"/>
          <p:cNvGraphicFramePr>
            <a:graphicFrameLocks/>
          </p:cNvGraphicFramePr>
          <p:nvPr>
            <p:extLst>
              <p:ext uri="{D42A27DB-BD31-4B8C-83A1-F6EECF244321}">
                <p14:modId xmlns:p14="http://schemas.microsoft.com/office/powerpoint/2010/main" val="2775117165"/>
              </p:ext>
            </p:extLst>
          </p:nvPr>
        </p:nvGraphicFramePr>
        <p:xfrm>
          <a:off x="4572000" y="1463040"/>
          <a:ext cx="4114800" cy="4206240"/>
        </p:xfrm>
        <a:graphic>
          <a:graphicData uri="http://schemas.openxmlformats.org/drawingml/2006/chart">
            <c:chart xmlns:c="http://schemas.openxmlformats.org/drawingml/2006/chart" xmlns:r="http://schemas.openxmlformats.org/officeDocument/2006/relationships" r:id="rId4"/>
          </a:graphicData>
        </a:graphic>
      </p:graphicFrame>
      <p:cxnSp>
        <p:nvCxnSpPr>
          <p:cNvPr id="4" name="Straight Connector 3"/>
          <p:cNvCxnSpPr/>
          <p:nvPr/>
        </p:nvCxnSpPr>
        <p:spPr>
          <a:xfrm>
            <a:off x="1219200" y="3154680"/>
            <a:ext cx="3276600" cy="0"/>
          </a:xfrm>
          <a:prstGeom prst="line">
            <a:avLst/>
          </a:prstGeom>
          <a:ln w="19050">
            <a:solidFill>
              <a:srgbClr val="FF0000"/>
            </a:solidFill>
            <a:prstDash val="dash"/>
          </a:ln>
          <a:effectLst/>
        </p:spPr>
        <p:style>
          <a:lnRef idx="2">
            <a:schemeClr val="accent2"/>
          </a:lnRef>
          <a:fillRef idx="0">
            <a:schemeClr val="accent2"/>
          </a:fillRef>
          <a:effectRef idx="1">
            <a:schemeClr val="accent2"/>
          </a:effectRef>
          <a:fontRef idx="minor">
            <a:schemeClr val="tx1"/>
          </a:fontRef>
        </p:style>
      </p:cxnSp>
    </p:spTree>
    <p:extLst>
      <p:ext uri="{BB962C8B-B14F-4D97-AF65-F5344CB8AC3E}">
        <p14:creationId xmlns:p14="http://schemas.microsoft.com/office/powerpoint/2010/main" val="1868220300"/>
      </p:ext>
    </p:extLst>
  </p:cSld>
  <p:clrMapOvr>
    <a:masterClrMapping/>
  </p:clrMapOvr>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Autofit/>
          </a:bodyPr>
          <a:lstStyle/>
          <a:p>
            <a:r>
              <a:rPr lang="en-US" sz="2400" dirty="0"/>
              <a:t>Hospital patients who received pneumococcal immunization, </a:t>
            </a:r>
            <a:r>
              <a:rPr lang="en-US" sz="2400" dirty="0" smtClean="0"/>
              <a:t>by age, sex, and race/ethnicity, </a:t>
            </a:r>
            <a:r>
              <a:rPr lang="en-US" sz="2400" dirty="0"/>
              <a:t>2012</a:t>
            </a:r>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3357053629"/>
              </p:ext>
            </p:extLst>
          </p:nvPr>
        </p:nvGraphicFramePr>
        <p:xfrm>
          <a:off x="457200" y="1463040"/>
          <a:ext cx="8229600" cy="4114800"/>
        </p:xfrm>
        <a:graphic>
          <a:graphicData uri="http://schemas.openxmlformats.org/drawingml/2006/chart">
            <c:chart xmlns:c="http://schemas.openxmlformats.org/drawingml/2006/chart" xmlns:r="http://schemas.openxmlformats.org/officeDocument/2006/relationships" r:id="rId3"/>
          </a:graphicData>
        </a:graphic>
      </p:graphicFrame>
      <p:sp>
        <p:nvSpPr>
          <p:cNvPr id="8" name="TextBox 1"/>
          <p:cNvSpPr txBox="1"/>
          <p:nvPr/>
        </p:nvSpPr>
        <p:spPr>
          <a:xfrm>
            <a:off x="3108960" y="1611086"/>
            <a:ext cx="2926080" cy="274320"/>
          </a:xfrm>
          <a:prstGeom prst="rect">
            <a:avLst/>
          </a:prstGeom>
          <a:ln>
            <a:solidFill>
              <a:schemeClr val="tx1"/>
            </a:solidFill>
          </a:ln>
        </p:spPr>
        <p:txBody>
          <a:bodyPr wrap="non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en-US" sz="1400" dirty="0" smtClean="0"/>
              <a:t>2012 Achievable Benchmark: 93%</a:t>
            </a:r>
            <a:endParaRPr lang="en-US" sz="1400" dirty="0"/>
          </a:p>
        </p:txBody>
      </p:sp>
      <p:sp>
        <p:nvSpPr>
          <p:cNvPr id="6" name="Rectangle 5"/>
          <p:cNvSpPr/>
          <p:nvPr/>
        </p:nvSpPr>
        <p:spPr>
          <a:xfrm>
            <a:off x="457200" y="5577840"/>
            <a:ext cx="8229600" cy="553998"/>
          </a:xfrm>
          <a:prstGeom prst="rect">
            <a:avLst/>
          </a:prstGeom>
        </p:spPr>
        <p:txBody>
          <a:bodyPr wrap="square">
            <a:spAutoFit/>
          </a:bodyPr>
          <a:lstStyle/>
          <a:p>
            <a:r>
              <a:rPr lang="en-US" sz="1000" b="1" dirty="0" smtClean="0">
                <a:solidFill>
                  <a:prstClr val="black"/>
                </a:solidFill>
              </a:rPr>
              <a:t>Key:</a:t>
            </a:r>
            <a:r>
              <a:rPr lang="en-US" sz="1000" dirty="0" smtClean="0">
                <a:solidFill>
                  <a:prstClr val="black"/>
                </a:solidFill>
              </a:rPr>
              <a:t> </a:t>
            </a:r>
            <a:r>
              <a:rPr lang="en-US" sz="1000" b="1" dirty="0"/>
              <a:t>: </a:t>
            </a:r>
            <a:r>
              <a:rPr lang="en-US" sz="1000" dirty="0"/>
              <a:t>AI/AN = American Indian or Alaska Native</a:t>
            </a:r>
            <a:r>
              <a:rPr lang="en-US" sz="1000" dirty="0" smtClean="0"/>
              <a:t>.</a:t>
            </a:r>
            <a:endParaRPr lang="en-US" sz="1000" b="1" dirty="0" smtClean="0">
              <a:solidFill>
                <a:prstClr val="black"/>
              </a:solidFill>
            </a:endParaRPr>
          </a:p>
          <a:p>
            <a:pPr lvl="0"/>
            <a:r>
              <a:rPr lang="en-US" sz="1000" b="1" dirty="0" smtClean="0">
                <a:solidFill>
                  <a:prstClr val="black"/>
                </a:solidFill>
              </a:rPr>
              <a:t>Source</a:t>
            </a:r>
            <a:r>
              <a:rPr lang="en-US" sz="1000" b="1" dirty="0">
                <a:solidFill>
                  <a:prstClr val="black"/>
                </a:solidFill>
              </a:rPr>
              <a:t>:</a:t>
            </a:r>
            <a:r>
              <a:rPr lang="en-US" sz="1000" dirty="0">
                <a:solidFill>
                  <a:prstClr val="black"/>
                </a:solidFill>
              </a:rPr>
              <a:t> Centers for </a:t>
            </a:r>
            <a:r>
              <a:rPr lang="en-US" sz="1000" dirty="0" smtClean="0">
                <a:solidFill>
                  <a:prstClr val="black"/>
                </a:solidFill>
              </a:rPr>
              <a:t>Medicare &amp; Medicaid Services, Medicare Quality Improvement Organization Program, 2012.</a:t>
            </a:r>
            <a:endParaRPr lang="en-US" sz="1000" dirty="0">
              <a:solidFill>
                <a:prstClr val="black"/>
              </a:solidFill>
            </a:endParaRPr>
          </a:p>
          <a:p>
            <a:pPr lvl="0"/>
            <a:r>
              <a:rPr lang="en-US" sz="1000" b="1" dirty="0">
                <a:solidFill>
                  <a:prstClr val="black"/>
                </a:solidFill>
              </a:rPr>
              <a:t>Denominator:</a:t>
            </a:r>
            <a:r>
              <a:rPr lang="en-US" sz="1000" dirty="0">
                <a:solidFill>
                  <a:prstClr val="black"/>
                </a:solidFill>
              </a:rPr>
              <a:t> </a:t>
            </a:r>
            <a:r>
              <a:rPr lang="en-US" sz="1000" dirty="0" smtClean="0">
                <a:solidFill>
                  <a:prstClr val="black"/>
                </a:solidFill>
              </a:rPr>
              <a:t>Discharged hospital patients age 65 and over or ages 6-64 with a high risk condition.</a:t>
            </a:r>
            <a:endParaRPr lang="en-US" sz="1000" dirty="0">
              <a:solidFill>
                <a:prstClr val="black"/>
              </a:solidFill>
            </a:endParaRPr>
          </a:p>
        </p:txBody>
      </p:sp>
    </p:spTree>
    <p:extLst>
      <p:ext uri="{BB962C8B-B14F-4D97-AF65-F5344CB8AC3E}">
        <p14:creationId xmlns:p14="http://schemas.microsoft.com/office/powerpoint/2010/main" val="666074975"/>
      </p:ext>
    </p:extLst>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Autofit/>
          </a:bodyPr>
          <a:lstStyle/>
          <a:p>
            <a:r>
              <a:rPr lang="en-US" sz="2400" dirty="0"/>
              <a:t>Hospital patients who received </a:t>
            </a:r>
            <a:r>
              <a:rPr lang="en-US" sz="2400" dirty="0" smtClean="0"/>
              <a:t>influenza </a:t>
            </a:r>
            <a:r>
              <a:rPr lang="en-US" sz="2400" dirty="0"/>
              <a:t>immunization, </a:t>
            </a:r>
            <a:r>
              <a:rPr lang="en-US" sz="2400" dirty="0" smtClean="0"/>
              <a:t>by age, sex, and race/ethnicity, </a:t>
            </a:r>
            <a:r>
              <a:rPr lang="en-US" sz="2400" dirty="0"/>
              <a:t>2012</a:t>
            </a:r>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1642145081"/>
              </p:ext>
            </p:extLst>
          </p:nvPr>
        </p:nvGraphicFramePr>
        <p:xfrm>
          <a:off x="457200" y="1463040"/>
          <a:ext cx="8229600" cy="4023360"/>
        </p:xfrm>
        <a:graphic>
          <a:graphicData uri="http://schemas.openxmlformats.org/drawingml/2006/chart">
            <c:chart xmlns:c="http://schemas.openxmlformats.org/drawingml/2006/chart" xmlns:r="http://schemas.openxmlformats.org/officeDocument/2006/relationships" r:id="rId3"/>
          </a:graphicData>
        </a:graphic>
      </p:graphicFrame>
      <p:sp>
        <p:nvSpPr>
          <p:cNvPr id="8" name="TextBox 1"/>
          <p:cNvSpPr txBox="1"/>
          <p:nvPr/>
        </p:nvSpPr>
        <p:spPr>
          <a:xfrm>
            <a:off x="3108960" y="1528354"/>
            <a:ext cx="2926080" cy="274320"/>
          </a:xfrm>
          <a:prstGeom prst="rect">
            <a:avLst/>
          </a:prstGeom>
          <a:ln>
            <a:solidFill>
              <a:schemeClr val="tx1"/>
            </a:solidFill>
          </a:ln>
        </p:spPr>
        <p:txBody>
          <a:bodyPr wrap="non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en-US" sz="1400" dirty="0" smtClean="0"/>
              <a:t>2012 Achievable Benchmark: 93%</a:t>
            </a:r>
            <a:endParaRPr lang="en-US" sz="1400" dirty="0"/>
          </a:p>
        </p:txBody>
      </p:sp>
      <p:sp>
        <p:nvSpPr>
          <p:cNvPr id="2" name="Rectangle 1"/>
          <p:cNvSpPr/>
          <p:nvPr/>
        </p:nvSpPr>
        <p:spPr>
          <a:xfrm>
            <a:off x="457200" y="5669280"/>
            <a:ext cx="8229600" cy="553998"/>
          </a:xfrm>
          <a:prstGeom prst="rect">
            <a:avLst/>
          </a:prstGeom>
        </p:spPr>
        <p:txBody>
          <a:bodyPr wrap="square">
            <a:spAutoFit/>
          </a:bodyPr>
          <a:lstStyle/>
          <a:p>
            <a:r>
              <a:rPr lang="en-US" sz="1000" b="1" dirty="0" smtClean="0">
                <a:solidFill>
                  <a:prstClr val="black"/>
                </a:solidFill>
              </a:rPr>
              <a:t>Key:</a:t>
            </a:r>
            <a:r>
              <a:rPr lang="en-US" sz="1000" dirty="0" smtClean="0">
                <a:solidFill>
                  <a:prstClr val="black"/>
                </a:solidFill>
              </a:rPr>
              <a:t> </a:t>
            </a:r>
            <a:r>
              <a:rPr lang="en-US" sz="1000" b="1" dirty="0"/>
              <a:t>: </a:t>
            </a:r>
            <a:r>
              <a:rPr lang="en-US" sz="1000" dirty="0"/>
              <a:t>AI/AN = American Indian or Alaska Native</a:t>
            </a:r>
            <a:r>
              <a:rPr lang="en-US" sz="1000" dirty="0" smtClean="0"/>
              <a:t>.</a:t>
            </a:r>
            <a:endParaRPr lang="en-US" sz="1000" b="1" dirty="0" smtClean="0">
              <a:solidFill>
                <a:prstClr val="black"/>
              </a:solidFill>
            </a:endParaRPr>
          </a:p>
          <a:p>
            <a:pPr lvl="0"/>
            <a:r>
              <a:rPr lang="en-US" sz="1000" b="1" dirty="0" smtClean="0">
                <a:solidFill>
                  <a:prstClr val="black"/>
                </a:solidFill>
              </a:rPr>
              <a:t>Source</a:t>
            </a:r>
            <a:r>
              <a:rPr lang="en-US" sz="1000" b="1" dirty="0">
                <a:solidFill>
                  <a:prstClr val="black"/>
                </a:solidFill>
              </a:rPr>
              <a:t>:</a:t>
            </a:r>
            <a:r>
              <a:rPr lang="en-US" sz="1000" dirty="0">
                <a:solidFill>
                  <a:prstClr val="black"/>
                </a:solidFill>
              </a:rPr>
              <a:t> Centers for </a:t>
            </a:r>
            <a:r>
              <a:rPr lang="en-US" sz="1000" dirty="0" smtClean="0">
                <a:solidFill>
                  <a:prstClr val="black"/>
                </a:solidFill>
              </a:rPr>
              <a:t>Medicare &amp; Medicaid Services, Medicare Quality Improvement Organization Program, 2012.</a:t>
            </a:r>
            <a:endParaRPr lang="en-US" sz="1000" dirty="0">
              <a:solidFill>
                <a:prstClr val="black"/>
              </a:solidFill>
            </a:endParaRPr>
          </a:p>
          <a:p>
            <a:pPr lvl="0"/>
            <a:r>
              <a:rPr lang="en-US" sz="1000" b="1" dirty="0">
                <a:solidFill>
                  <a:prstClr val="black"/>
                </a:solidFill>
              </a:rPr>
              <a:t>Denominator:</a:t>
            </a:r>
            <a:r>
              <a:rPr lang="en-US" sz="1000" dirty="0">
                <a:solidFill>
                  <a:prstClr val="black"/>
                </a:solidFill>
              </a:rPr>
              <a:t> </a:t>
            </a:r>
            <a:r>
              <a:rPr lang="en-US" sz="1000" dirty="0" smtClean="0">
                <a:solidFill>
                  <a:prstClr val="black"/>
                </a:solidFill>
              </a:rPr>
              <a:t>Hospital patients discharged in October-March.</a:t>
            </a:r>
            <a:endParaRPr lang="en-US" sz="1000" dirty="0">
              <a:solidFill>
                <a:prstClr val="black"/>
              </a:solidFill>
            </a:endParaRPr>
          </a:p>
        </p:txBody>
      </p:sp>
    </p:spTree>
    <p:extLst>
      <p:ext uri="{BB962C8B-B14F-4D97-AF65-F5344CB8AC3E}">
        <p14:creationId xmlns:p14="http://schemas.microsoft.com/office/powerpoint/2010/main" val="659949645"/>
      </p:ext>
    </p:extLst>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Autofit/>
          </a:bodyPr>
          <a:lstStyle/>
          <a:p>
            <a:r>
              <a:rPr lang="en-US" sz="2000" dirty="0" smtClean="0"/>
              <a:t>Long-stay nursing home residents who were </a:t>
            </a:r>
            <a:r>
              <a:rPr lang="en-US" sz="2000" dirty="0"/>
              <a:t>assessed and </a:t>
            </a:r>
            <a:r>
              <a:rPr lang="en-US" sz="2000" dirty="0" smtClean="0"/>
              <a:t>appropriately given </a:t>
            </a:r>
            <a:r>
              <a:rPr lang="en-US" sz="2000" dirty="0"/>
              <a:t>pneumococcal </a:t>
            </a:r>
            <a:r>
              <a:rPr lang="en-US" sz="2000" dirty="0" smtClean="0"/>
              <a:t>immunization</a:t>
            </a:r>
            <a:r>
              <a:rPr lang="en-US" sz="2000" dirty="0"/>
              <a:t>, </a:t>
            </a:r>
            <a:r>
              <a:rPr lang="en-US" sz="2000" dirty="0" smtClean="0"/>
              <a:t>by age, sex, race, and number of chronic conditions, </a:t>
            </a:r>
            <a:r>
              <a:rPr lang="en-US" sz="2000" dirty="0"/>
              <a:t>2012</a:t>
            </a:r>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431808474"/>
              </p:ext>
            </p:extLst>
          </p:nvPr>
        </p:nvGraphicFramePr>
        <p:xfrm>
          <a:off x="457200" y="1463040"/>
          <a:ext cx="8229600" cy="4023360"/>
        </p:xfrm>
        <a:graphic>
          <a:graphicData uri="http://schemas.openxmlformats.org/drawingml/2006/chart">
            <c:chart xmlns:c="http://schemas.openxmlformats.org/drawingml/2006/chart" xmlns:r="http://schemas.openxmlformats.org/officeDocument/2006/relationships" r:id="rId3"/>
          </a:graphicData>
        </a:graphic>
      </p:graphicFrame>
      <p:sp>
        <p:nvSpPr>
          <p:cNvPr id="8" name="TextBox 1"/>
          <p:cNvSpPr txBox="1"/>
          <p:nvPr/>
        </p:nvSpPr>
        <p:spPr>
          <a:xfrm>
            <a:off x="3108960" y="1554480"/>
            <a:ext cx="2926080" cy="274320"/>
          </a:xfrm>
          <a:prstGeom prst="rect">
            <a:avLst/>
          </a:prstGeom>
          <a:ln>
            <a:solidFill>
              <a:schemeClr val="tx1"/>
            </a:solidFill>
          </a:ln>
        </p:spPr>
        <p:txBody>
          <a:bodyPr wrap="non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en-US" sz="1400" dirty="0" smtClean="0"/>
              <a:t>2012 Achievable Benchmark: 98%</a:t>
            </a:r>
            <a:endParaRPr lang="en-US" sz="1400" dirty="0"/>
          </a:p>
        </p:txBody>
      </p:sp>
      <p:sp>
        <p:nvSpPr>
          <p:cNvPr id="6" name="Rectangle 5"/>
          <p:cNvSpPr/>
          <p:nvPr/>
        </p:nvSpPr>
        <p:spPr>
          <a:xfrm>
            <a:off x="457200" y="5486400"/>
            <a:ext cx="8229600" cy="707886"/>
          </a:xfrm>
          <a:prstGeom prst="rect">
            <a:avLst/>
          </a:prstGeom>
        </p:spPr>
        <p:txBody>
          <a:bodyPr wrap="square">
            <a:spAutoFit/>
          </a:bodyPr>
          <a:lstStyle/>
          <a:p>
            <a:r>
              <a:rPr lang="en-US" sz="1000" b="1" dirty="0" smtClean="0">
                <a:solidFill>
                  <a:prstClr val="black"/>
                </a:solidFill>
              </a:rPr>
              <a:t>Key:</a:t>
            </a:r>
            <a:r>
              <a:rPr lang="en-US" sz="1000" dirty="0" smtClean="0">
                <a:solidFill>
                  <a:prstClr val="black"/>
                </a:solidFill>
              </a:rPr>
              <a:t> </a:t>
            </a:r>
            <a:r>
              <a:rPr lang="en-US" sz="1000" b="1" dirty="0"/>
              <a:t>: </a:t>
            </a:r>
            <a:r>
              <a:rPr lang="en-US" sz="1000" dirty="0" smtClean="0"/>
              <a:t>NHOPI = Native Hawaiian or Other Pacific Islander; AI/AN </a:t>
            </a:r>
            <a:r>
              <a:rPr lang="en-US" sz="1000" dirty="0"/>
              <a:t>= American Indian or Alaska </a:t>
            </a:r>
            <a:r>
              <a:rPr lang="en-US" sz="1000" dirty="0" smtClean="0"/>
              <a:t>Native; CC = chronic conditions.</a:t>
            </a:r>
            <a:endParaRPr lang="en-US" sz="1000" b="1" dirty="0" smtClean="0">
              <a:solidFill>
                <a:prstClr val="black"/>
              </a:solidFill>
            </a:endParaRPr>
          </a:p>
          <a:p>
            <a:pPr lvl="0"/>
            <a:r>
              <a:rPr lang="en-US" sz="1000" b="1" dirty="0" smtClean="0">
                <a:solidFill>
                  <a:prstClr val="black"/>
                </a:solidFill>
              </a:rPr>
              <a:t>Source</a:t>
            </a:r>
            <a:r>
              <a:rPr lang="en-US" sz="1000" b="1" dirty="0">
                <a:solidFill>
                  <a:prstClr val="black"/>
                </a:solidFill>
              </a:rPr>
              <a:t>:</a:t>
            </a:r>
            <a:r>
              <a:rPr lang="en-US" sz="1000" dirty="0">
                <a:solidFill>
                  <a:prstClr val="black"/>
                </a:solidFill>
              </a:rPr>
              <a:t> Centers for </a:t>
            </a:r>
            <a:r>
              <a:rPr lang="en-US" sz="1000" dirty="0" smtClean="0">
                <a:solidFill>
                  <a:prstClr val="black"/>
                </a:solidFill>
              </a:rPr>
              <a:t>Medicare &amp; Medicaid Services, Minimum Data Set, 2012.</a:t>
            </a:r>
            <a:endParaRPr lang="en-US" sz="1000" dirty="0">
              <a:solidFill>
                <a:prstClr val="black"/>
              </a:solidFill>
            </a:endParaRPr>
          </a:p>
          <a:p>
            <a:pPr lvl="0"/>
            <a:r>
              <a:rPr lang="en-US" sz="1000" b="1" dirty="0">
                <a:solidFill>
                  <a:prstClr val="black"/>
                </a:solidFill>
              </a:rPr>
              <a:t>Denominator:</a:t>
            </a:r>
            <a:r>
              <a:rPr lang="en-US" sz="1000" dirty="0">
                <a:solidFill>
                  <a:prstClr val="black"/>
                </a:solidFill>
              </a:rPr>
              <a:t> </a:t>
            </a:r>
            <a:r>
              <a:rPr lang="en-US" sz="1000" dirty="0" smtClean="0">
                <a:solidFill>
                  <a:prstClr val="black"/>
                </a:solidFill>
              </a:rPr>
              <a:t>Long-stay residents in Medicare- or Medicaid-certified nursing home facilities. Long-stay residents typically enter a nursing facility because they can no longer care for themselves at home.  They tend to stay in the facility for several months or years.</a:t>
            </a:r>
            <a:endParaRPr lang="en-US" sz="1000" dirty="0">
              <a:solidFill>
                <a:prstClr val="black"/>
              </a:solidFill>
            </a:endParaRPr>
          </a:p>
        </p:txBody>
      </p:sp>
    </p:spTree>
    <p:extLst>
      <p:ext uri="{BB962C8B-B14F-4D97-AF65-F5344CB8AC3E}">
        <p14:creationId xmlns:p14="http://schemas.microsoft.com/office/powerpoint/2010/main" val="3004355733"/>
      </p:ext>
    </p:extLst>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Autofit/>
          </a:bodyPr>
          <a:lstStyle/>
          <a:p>
            <a:r>
              <a:rPr lang="en-US" sz="2000" dirty="0" smtClean="0"/>
              <a:t>Long-stay nursing home residents who were </a:t>
            </a:r>
            <a:r>
              <a:rPr lang="en-US" sz="2000" dirty="0"/>
              <a:t>assessed and </a:t>
            </a:r>
            <a:r>
              <a:rPr lang="en-US" sz="2000" dirty="0" smtClean="0"/>
              <a:t>appropriately given influenza immunization</a:t>
            </a:r>
            <a:r>
              <a:rPr lang="en-US" sz="2000" dirty="0"/>
              <a:t>, </a:t>
            </a:r>
            <a:r>
              <a:rPr lang="en-US" sz="2000" dirty="0" smtClean="0"/>
              <a:t>by age, sex, race, and number of chronic conditions, </a:t>
            </a:r>
            <a:r>
              <a:rPr lang="en-US" sz="2000" dirty="0"/>
              <a:t>2012</a:t>
            </a:r>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3705819894"/>
              </p:ext>
            </p:extLst>
          </p:nvPr>
        </p:nvGraphicFramePr>
        <p:xfrm>
          <a:off x="457200" y="1463040"/>
          <a:ext cx="8229600" cy="4023360"/>
        </p:xfrm>
        <a:graphic>
          <a:graphicData uri="http://schemas.openxmlformats.org/drawingml/2006/chart">
            <c:chart xmlns:c="http://schemas.openxmlformats.org/drawingml/2006/chart" xmlns:r="http://schemas.openxmlformats.org/officeDocument/2006/relationships" r:id="rId3"/>
          </a:graphicData>
        </a:graphic>
      </p:graphicFrame>
      <p:sp>
        <p:nvSpPr>
          <p:cNvPr id="8" name="TextBox 1"/>
          <p:cNvSpPr txBox="1"/>
          <p:nvPr/>
        </p:nvSpPr>
        <p:spPr>
          <a:xfrm>
            <a:off x="3108960" y="1547949"/>
            <a:ext cx="2926080" cy="274320"/>
          </a:xfrm>
          <a:prstGeom prst="rect">
            <a:avLst/>
          </a:prstGeom>
          <a:ln>
            <a:solidFill>
              <a:schemeClr val="tx1"/>
            </a:solidFill>
          </a:ln>
        </p:spPr>
        <p:txBody>
          <a:bodyPr wrap="non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en-US" sz="1400" dirty="0" smtClean="0"/>
              <a:t>2012 Achievable Benchmark: 95%</a:t>
            </a:r>
            <a:endParaRPr lang="en-US" sz="1400" dirty="0"/>
          </a:p>
        </p:txBody>
      </p:sp>
      <p:sp>
        <p:nvSpPr>
          <p:cNvPr id="6" name="Rectangle 5"/>
          <p:cNvSpPr/>
          <p:nvPr/>
        </p:nvSpPr>
        <p:spPr>
          <a:xfrm>
            <a:off x="457200" y="5577840"/>
            <a:ext cx="8229600" cy="707886"/>
          </a:xfrm>
          <a:prstGeom prst="rect">
            <a:avLst/>
          </a:prstGeom>
        </p:spPr>
        <p:txBody>
          <a:bodyPr wrap="square">
            <a:spAutoFit/>
          </a:bodyPr>
          <a:lstStyle/>
          <a:p>
            <a:r>
              <a:rPr lang="en-US" sz="1000" b="1" dirty="0" smtClean="0">
                <a:solidFill>
                  <a:prstClr val="black"/>
                </a:solidFill>
              </a:rPr>
              <a:t>Key:</a:t>
            </a:r>
            <a:r>
              <a:rPr lang="en-US" sz="1000" dirty="0" smtClean="0">
                <a:solidFill>
                  <a:prstClr val="black"/>
                </a:solidFill>
              </a:rPr>
              <a:t> </a:t>
            </a:r>
            <a:r>
              <a:rPr lang="en-US" sz="1000" b="1" dirty="0"/>
              <a:t>: </a:t>
            </a:r>
            <a:r>
              <a:rPr lang="en-US" sz="1000" dirty="0" smtClean="0"/>
              <a:t>NHOPI = Native Hawaiian or Other Pacific Islander; AI/AN </a:t>
            </a:r>
            <a:r>
              <a:rPr lang="en-US" sz="1000" dirty="0"/>
              <a:t>= American Indian or Alaska </a:t>
            </a:r>
            <a:r>
              <a:rPr lang="en-US" sz="1000" dirty="0" smtClean="0"/>
              <a:t>Native; CC = chronic conditions.</a:t>
            </a:r>
            <a:endParaRPr lang="en-US" sz="1000" b="1" dirty="0" smtClean="0">
              <a:solidFill>
                <a:prstClr val="black"/>
              </a:solidFill>
            </a:endParaRPr>
          </a:p>
          <a:p>
            <a:pPr lvl="0"/>
            <a:r>
              <a:rPr lang="en-US" sz="1000" b="1" dirty="0" smtClean="0">
                <a:solidFill>
                  <a:prstClr val="black"/>
                </a:solidFill>
              </a:rPr>
              <a:t>Source</a:t>
            </a:r>
            <a:r>
              <a:rPr lang="en-US" sz="1000" b="1" dirty="0">
                <a:solidFill>
                  <a:prstClr val="black"/>
                </a:solidFill>
              </a:rPr>
              <a:t>:</a:t>
            </a:r>
            <a:r>
              <a:rPr lang="en-US" sz="1000" dirty="0">
                <a:solidFill>
                  <a:prstClr val="black"/>
                </a:solidFill>
              </a:rPr>
              <a:t> Centers for </a:t>
            </a:r>
            <a:r>
              <a:rPr lang="en-US" sz="1000" dirty="0" smtClean="0">
                <a:solidFill>
                  <a:prstClr val="black"/>
                </a:solidFill>
              </a:rPr>
              <a:t>Medicare &amp; Medicaid Services, Minimum Data Set, 2012.</a:t>
            </a:r>
            <a:endParaRPr lang="en-US" sz="1000" dirty="0">
              <a:solidFill>
                <a:prstClr val="black"/>
              </a:solidFill>
            </a:endParaRPr>
          </a:p>
          <a:p>
            <a:pPr lvl="0"/>
            <a:r>
              <a:rPr lang="en-US" sz="1000" b="1" dirty="0">
                <a:solidFill>
                  <a:prstClr val="black"/>
                </a:solidFill>
              </a:rPr>
              <a:t>Denominator:</a:t>
            </a:r>
            <a:r>
              <a:rPr lang="en-US" sz="1000" dirty="0">
                <a:solidFill>
                  <a:prstClr val="black"/>
                </a:solidFill>
              </a:rPr>
              <a:t> </a:t>
            </a:r>
            <a:r>
              <a:rPr lang="en-US" sz="1000" dirty="0" smtClean="0">
                <a:solidFill>
                  <a:prstClr val="black"/>
                </a:solidFill>
              </a:rPr>
              <a:t>Long-stay residents in Medicare- or Medicaid-certified nursing home facilities. Long-stay residents typically enter a nursing facility because they can no longer care for themselves at home.  They tend to stay in the facility for several months or years.</a:t>
            </a:r>
            <a:endParaRPr lang="en-US" sz="1000" dirty="0">
              <a:solidFill>
                <a:prstClr val="black"/>
              </a:solidFill>
            </a:endParaRPr>
          </a:p>
        </p:txBody>
      </p:sp>
    </p:spTree>
    <p:extLst>
      <p:ext uri="{BB962C8B-B14F-4D97-AF65-F5344CB8AC3E}">
        <p14:creationId xmlns:p14="http://schemas.microsoft.com/office/powerpoint/2010/main" val="152113234"/>
      </p:ext>
    </p:extLst>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Functional Status Preservation and Rehabilitation</a:t>
            </a:r>
          </a:p>
        </p:txBody>
      </p:sp>
      <p:sp>
        <p:nvSpPr>
          <p:cNvPr id="5" name="Content Placeholder 4"/>
          <p:cNvSpPr>
            <a:spLocks noGrp="1"/>
          </p:cNvSpPr>
          <p:nvPr>
            <p:ph type="body" idx="1"/>
          </p:nvPr>
        </p:nvSpPr>
        <p:spPr/>
        <p:txBody>
          <a:bodyPr>
            <a:normAutofit/>
          </a:bodyPr>
          <a:lstStyle/>
          <a:p>
            <a:endParaRPr lang="en-US" dirty="0" smtClean="0"/>
          </a:p>
          <a:p>
            <a:r>
              <a:rPr lang="en-US" dirty="0" err="1" smtClean="0"/>
              <a:t>Chartbook</a:t>
            </a:r>
            <a:r>
              <a:rPr lang="en-US" dirty="0" smtClean="0"/>
              <a:t> on Healthy Living</a:t>
            </a:r>
          </a:p>
        </p:txBody>
      </p:sp>
    </p:spTree>
  </p:cSld>
  <p:clrMapOvr>
    <a:masterClrMapping/>
  </p:clrMapOvr>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Interventions To Maintain and Improve Functional Status</a:t>
            </a:r>
            <a:endParaRPr lang="en-US" dirty="0"/>
          </a:p>
        </p:txBody>
      </p:sp>
      <p:sp>
        <p:nvSpPr>
          <p:cNvPr id="3" name="Content Placeholder 2"/>
          <p:cNvSpPr>
            <a:spLocks noGrp="1"/>
          </p:cNvSpPr>
          <p:nvPr>
            <p:ph idx="1"/>
          </p:nvPr>
        </p:nvSpPr>
        <p:spPr>
          <a:xfrm>
            <a:off x="457200" y="1447800"/>
            <a:ext cx="8229600" cy="4678363"/>
          </a:xfrm>
        </p:spPr>
        <p:txBody>
          <a:bodyPr>
            <a:normAutofit lnSpcReduction="10000"/>
          </a:bodyPr>
          <a:lstStyle/>
          <a:p>
            <a:r>
              <a:rPr lang="en-US" dirty="0" smtClean="0"/>
              <a:t>Some interventions can help prevent diseases that commonly cause declines in functional status:</a:t>
            </a:r>
          </a:p>
          <a:p>
            <a:pPr lvl="1"/>
            <a:r>
              <a:rPr lang="en-US" dirty="0" smtClean="0"/>
              <a:t>Promoting </a:t>
            </a:r>
            <a:r>
              <a:rPr lang="en-US" dirty="0"/>
              <a:t>physical </a:t>
            </a:r>
            <a:r>
              <a:rPr lang="en-US" dirty="0" smtClean="0"/>
              <a:t>activity</a:t>
            </a:r>
          </a:p>
          <a:p>
            <a:pPr lvl="1"/>
            <a:r>
              <a:rPr lang="en-US" dirty="0" smtClean="0"/>
              <a:t>Promoting social interaction </a:t>
            </a:r>
          </a:p>
          <a:p>
            <a:r>
              <a:rPr lang="en-US" dirty="0" smtClean="0"/>
              <a:t>Other interventions can help patients regain lost function or minimize the rate of decline in function:</a:t>
            </a:r>
          </a:p>
          <a:p>
            <a:pPr lvl="1"/>
            <a:r>
              <a:rPr lang="en-US" dirty="0" smtClean="0"/>
              <a:t>Physical therapy </a:t>
            </a:r>
          </a:p>
          <a:p>
            <a:pPr lvl="1"/>
            <a:r>
              <a:rPr lang="en-US" dirty="0" smtClean="0"/>
              <a:t>Occupational therapy</a:t>
            </a:r>
          </a:p>
          <a:p>
            <a:pPr lvl="1"/>
            <a:r>
              <a:rPr lang="en-US" dirty="0" smtClean="0"/>
              <a:t>Speech-language therapy </a:t>
            </a:r>
          </a:p>
          <a:p>
            <a:endParaRPr lang="en-US" dirty="0"/>
          </a:p>
        </p:txBody>
      </p:sp>
    </p:spTree>
    <p:extLst>
      <p:ext uri="{BB962C8B-B14F-4D97-AF65-F5344CB8AC3E}">
        <p14:creationId xmlns:p14="http://schemas.microsoft.com/office/powerpoint/2010/main" val="99700000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quot;&quot;"/>
          <p:cNvPicPr>
            <a:picLocks noChangeAspect="1"/>
          </p:cNvPicPr>
          <p:nvPr/>
        </p:nvPicPr>
        <p:blipFill>
          <a:blip r:embed="rId3"/>
          <a:stretch>
            <a:fillRect/>
          </a:stretch>
        </p:blipFill>
        <p:spPr>
          <a:xfrm>
            <a:off x="384048" y="448056"/>
            <a:ext cx="1315684" cy="1298448"/>
          </a:xfrm>
          <a:prstGeom prst="rect">
            <a:avLst/>
          </a:prstGeom>
        </p:spPr>
      </p:pic>
      <p:sp>
        <p:nvSpPr>
          <p:cNvPr id="2" name="Title 1"/>
          <p:cNvSpPr>
            <a:spLocks noGrp="1"/>
          </p:cNvSpPr>
          <p:nvPr>
            <p:ph type="title"/>
          </p:nvPr>
        </p:nvSpPr>
        <p:spPr/>
        <p:txBody>
          <a:bodyPr>
            <a:noAutofit/>
          </a:bodyPr>
          <a:lstStyle/>
          <a:p>
            <a:r>
              <a:rPr lang="en-US" sz="2200" dirty="0"/>
              <a:t>Priority </a:t>
            </a:r>
            <a:r>
              <a:rPr lang="en-US" sz="2200" dirty="0" smtClean="0"/>
              <a:t>5: </a:t>
            </a:r>
            <a:r>
              <a:rPr lang="en-US" sz="2200" dirty="0"/>
              <a:t>Working with communities to promote wide use of best practices to enable healthy living </a:t>
            </a:r>
          </a:p>
        </p:txBody>
      </p:sp>
      <p:sp>
        <p:nvSpPr>
          <p:cNvPr id="4" name="Content Placeholder 3"/>
          <p:cNvSpPr>
            <a:spLocks noGrp="1"/>
          </p:cNvSpPr>
          <p:nvPr>
            <p:ph sz="quarter" idx="10"/>
          </p:nvPr>
        </p:nvSpPr>
        <p:spPr/>
        <p:txBody>
          <a:bodyPr anchor="ctr">
            <a:normAutofit/>
          </a:bodyPr>
          <a:lstStyle/>
          <a:p>
            <a:pPr marL="0" indent="0" algn="ctr">
              <a:buNone/>
            </a:pPr>
            <a:r>
              <a:rPr lang="en-US" sz="1600" b="1" dirty="0">
                <a:solidFill>
                  <a:srgbClr val="000000"/>
                </a:solidFill>
                <a:latin typeface="Helvetica" pitchFamily="34" charset="0"/>
                <a:cs typeface="Helvetica" pitchFamily="34" charset="0"/>
              </a:rPr>
              <a:t>LONG-TERM GOALS</a:t>
            </a:r>
          </a:p>
        </p:txBody>
      </p:sp>
      <p:sp>
        <p:nvSpPr>
          <p:cNvPr id="5" name="Text Placeholder 4"/>
          <p:cNvSpPr>
            <a:spLocks noGrp="1"/>
          </p:cNvSpPr>
          <p:nvPr>
            <p:ph type="body" sz="quarter" idx="11"/>
          </p:nvPr>
        </p:nvSpPr>
        <p:spPr>
          <a:xfrm>
            <a:off x="609600" y="2396769"/>
            <a:ext cx="8077200" cy="1639009"/>
          </a:xfrm>
          <a:solidFill>
            <a:schemeClr val="bg1">
              <a:lumMod val="95000"/>
            </a:schemeClr>
          </a:solidFill>
        </p:spPr>
        <p:txBody>
          <a:bodyPr>
            <a:normAutofit/>
          </a:bodyPr>
          <a:lstStyle/>
          <a:p>
            <a:pPr marL="457200" indent="-457200">
              <a:buFont typeface="+mj-lt"/>
              <a:buAutoNum type="arabicPeriod"/>
            </a:pPr>
            <a:r>
              <a:rPr lang="en-US" sz="1500" dirty="0" smtClean="0">
                <a:latin typeface="Helvetica" pitchFamily="34" charset="0"/>
              </a:rPr>
              <a:t>Promote healthy living and well-being through community interventions that result in improvement of social, economic, and environmental factors.</a:t>
            </a:r>
          </a:p>
          <a:p>
            <a:pPr marL="457200" indent="-457200">
              <a:buFont typeface="+mj-lt"/>
              <a:buAutoNum type="arabicPeriod"/>
            </a:pPr>
            <a:r>
              <a:rPr lang="en-US" sz="1500" dirty="0" smtClean="0">
                <a:latin typeface="Helvetica" pitchFamily="34" charset="0"/>
              </a:rPr>
              <a:t>Promote healthy living and well-being through interventions that result in adoption of the most important healthy lifestyle behaviors across the lifespan.</a:t>
            </a:r>
          </a:p>
          <a:p>
            <a:pPr marL="457200" indent="-457200">
              <a:buFont typeface="+mj-lt"/>
              <a:buAutoNum type="arabicPeriod"/>
            </a:pPr>
            <a:r>
              <a:rPr lang="en-US" sz="1500" dirty="0" smtClean="0">
                <a:latin typeface="Helvetica" pitchFamily="34" charset="0"/>
              </a:rPr>
              <a:t>Promote healthy living and well-being through receipt of effective clinical preventive services across the lifespan in clinical and community settings.</a:t>
            </a:r>
            <a:endParaRPr lang="en-US" sz="1500" dirty="0">
              <a:latin typeface="Helvetica" pitchFamily="34" charset="0"/>
            </a:endParaRPr>
          </a:p>
        </p:txBody>
      </p:sp>
    </p:spTree>
    <p:extLst>
      <p:ext uri="{BB962C8B-B14F-4D97-AF65-F5344CB8AC3E}">
        <p14:creationId xmlns:p14="http://schemas.microsoft.com/office/powerpoint/2010/main" val="2249347392"/>
      </p:ext>
    </p:extLst>
  </p:cSld>
  <p:clrMapOvr>
    <a:masterClrMapping/>
  </p:clrMapOvr>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800" dirty="0" smtClean="0"/>
              <a:t>Settings for Services</a:t>
            </a:r>
            <a:endParaRPr lang="en-US" sz="2800" dirty="0"/>
          </a:p>
        </p:txBody>
      </p:sp>
      <p:sp>
        <p:nvSpPr>
          <p:cNvPr id="3" name="Content Placeholder 2"/>
          <p:cNvSpPr>
            <a:spLocks noGrp="1"/>
          </p:cNvSpPr>
          <p:nvPr>
            <p:ph idx="1"/>
          </p:nvPr>
        </p:nvSpPr>
        <p:spPr>
          <a:xfrm>
            <a:off x="457200" y="1447800"/>
            <a:ext cx="8229600" cy="4678363"/>
          </a:xfrm>
        </p:spPr>
        <p:txBody>
          <a:bodyPr>
            <a:normAutofit/>
          </a:bodyPr>
          <a:lstStyle/>
          <a:p>
            <a:r>
              <a:rPr lang="en-US" dirty="0" smtClean="0"/>
              <a:t>Services are </a:t>
            </a:r>
            <a:r>
              <a:rPr lang="en-US" dirty="0"/>
              <a:t>delivered in a variety of </a:t>
            </a:r>
            <a:r>
              <a:rPr lang="en-US" dirty="0" smtClean="0"/>
              <a:t>settings:</a:t>
            </a:r>
            <a:endParaRPr lang="en-US" dirty="0"/>
          </a:p>
          <a:p>
            <a:pPr lvl="1"/>
            <a:r>
              <a:rPr lang="en-US" dirty="0" smtClean="0"/>
              <a:t>Hospitals</a:t>
            </a:r>
            <a:endParaRPr lang="en-US" dirty="0"/>
          </a:p>
          <a:p>
            <a:pPr lvl="1"/>
            <a:r>
              <a:rPr lang="en-US" dirty="0"/>
              <a:t>Providers’ </a:t>
            </a:r>
            <a:r>
              <a:rPr lang="en-US" dirty="0" smtClean="0"/>
              <a:t>offices </a:t>
            </a:r>
            <a:endParaRPr lang="en-US" dirty="0"/>
          </a:p>
          <a:p>
            <a:pPr lvl="1"/>
            <a:r>
              <a:rPr lang="en-US" dirty="0"/>
              <a:t>Patients’ </a:t>
            </a:r>
            <a:r>
              <a:rPr lang="en-US" dirty="0" smtClean="0"/>
              <a:t>homes </a:t>
            </a:r>
            <a:endParaRPr lang="en-US" dirty="0"/>
          </a:p>
          <a:p>
            <a:pPr lvl="1"/>
            <a:r>
              <a:rPr lang="en-US" dirty="0"/>
              <a:t>Long-term care </a:t>
            </a:r>
            <a:r>
              <a:rPr lang="en-US" dirty="0" smtClean="0"/>
              <a:t>facilities </a:t>
            </a:r>
            <a:endParaRPr lang="en-US" dirty="0"/>
          </a:p>
          <a:p>
            <a:pPr lvl="1"/>
            <a:r>
              <a:rPr lang="en-US" dirty="0"/>
              <a:t>Other post-acute care or rehabilitation </a:t>
            </a:r>
            <a:r>
              <a:rPr lang="en-US" dirty="0" smtClean="0"/>
              <a:t>facilities </a:t>
            </a:r>
            <a:endParaRPr lang="en-US" dirty="0"/>
          </a:p>
          <a:p>
            <a:endParaRPr lang="en-US" dirty="0"/>
          </a:p>
        </p:txBody>
      </p:sp>
    </p:spTree>
    <p:extLst>
      <p:ext uri="{BB962C8B-B14F-4D97-AF65-F5344CB8AC3E}">
        <p14:creationId xmlns:p14="http://schemas.microsoft.com/office/powerpoint/2010/main" val="1838186886"/>
      </p:ext>
    </p:extLst>
  </p:cSld>
  <p:clrMapOvr>
    <a:masterClrMapping/>
  </p:clrMapOvr>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Functional Status Preservation and Rehabilitation Measures</a:t>
            </a:r>
            <a:endParaRPr lang="en-US" dirty="0"/>
          </a:p>
        </p:txBody>
      </p:sp>
      <p:sp>
        <p:nvSpPr>
          <p:cNvPr id="3" name="Content Placeholder 2"/>
          <p:cNvSpPr>
            <a:spLocks noGrp="1"/>
          </p:cNvSpPr>
          <p:nvPr>
            <p:ph idx="1"/>
          </p:nvPr>
        </p:nvSpPr>
        <p:spPr/>
        <p:txBody>
          <a:bodyPr>
            <a:normAutofit/>
          </a:bodyPr>
          <a:lstStyle/>
          <a:p>
            <a:r>
              <a:rPr lang="en-US" dirty="0" smtClean="0"/>
              <a:t>Improvement in mobility among home health care patients </a:t>
            </a:r>
          </a:p>
          <a:p>
            <a:r>
              <a:rPr lang="en-US" dirty="0" smtClean="0"/>
              <a:t>Nursing home residents needing more help with daily activities</a:t>
            </a:r>
          </a:p>
          <a:p>
            <a:r>
              <a:rPr lang="en-US" dirty="0" smtClean="0"/>
              <a:t>Improvement in management of oral medications</a:t>
            </a:r>
          </a:p>
          <a:p>
            <a:endParaRPr lang="en-US" dirty="0"/>
          </a:p>
        </p:txBody>
      </p:sp>
    </p:spTree>
    <p:extLst>
      <p:ext uri="{BB962C8B-B14F-4D97-AF65-F5344CB8AC3E}">
        <p14:creationId xmlns:p14="http://schemas.microsoft.com/office/powerpoint/2010/main" val="1838874508"/>
      </p:ext>
    </p:extLst>
  </p:cSld>
  <p:clrMapOvr>
    <a:masterClrMapping/>
  </p:clrMapOvr>
  <p:timing>
    <p:tnLst>
      <p:par>
        <p:cT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Improvement in Mobility Among Home </a:t>
            </a:r>
            <a:r>
              <a:rPr lang="en-US" dirty="0"/>
              <a:t>H</a:t>
            </a:r>
            <a:r>
              <a:rPr lang="en-US" dirty="0" smtClean="0"/>
              <a:t>ealth Care Patients</a:t>
            </a:r>
            <a:endParaRPr lang="en-US" dirty="0"/>
          </a:p>
        </p:txBody>
      </p:sp>
      <p:sp>
        <p:nvSpPr>
          <p:cNvPr id="3" name="Content Placeholder 2"/>
          <p:cNvSpPr>
            <a:spLocks noGrp="1"/>
          </p:cNvSpPr>
          <p:nvPr>
            <p:ph idx="1"/>
          </p:nvPr>
        </p:nvSpPr>
        <p:spPr/>
        <p:txBody>
          <a:bodyPr/>
          <a:lstStyle/>
          <a:p>
            <a:r>
              <a:rPr lang="en-US" dirty="0" smtClean="0"/>
              <a:t>Home </a:t>
            </a:r>
            <a:r>
              <a:rPr lang="en-US" dirty="0"/>
              <a:t>care services play an integral role in helping older adults preserve independence, remain in the </a:t>
            </a:r>
            <a:r>
              <a:rPr lang="en-US" dirty="0" smtClean="0"/>
              <a:t>community, </a:t>
            </a:r>
            <a:r>
              <a:rPr lang="en-US" dirty="0"/>
              <a:t>and delay or avoid institutionalization (Lo, et </a:t>
            </a:r>
            <a:r>
              <a:rPr lang="en-US" dirty="0" smtClean="0"/>
              <a:t>al., </a:t>
            </a:r>
            <a:r>
              <a:rPr lang="en-US" dirty="0"/>
              <a:t>2015</a:t>
            </a:r>
            <a:r>
              <a:rPr lang="en-US" dirty="0" smtClean="0"/>
              <a:t>).</a:t>
            </a:r>
            <a:endParaRPr lang="en-US" dirty="0"/>
          </a:p>
          <a:p>
            <a:r>
              <a:rPr lang="en-US" dirty="0"/>
              <a:t>Home-based physical therapy assists people in restoring strength, balance, and mobility after an illness or injury (Russell, </a:t>
            </a:r>
            <a:r>
              <a:rPr lang="en-US" dirty="0" smtClean="0"/>
              <a:t>et al., 2012</a:t>
            </a:r>
            <a:r>
              <a:rPr lang="en-US" dirty="0"/>
              <a:t>).</a:t>
            </a:r>
          </a:p>
          <a:p>
            <a:pPr marL="0" indent="0">
              <a:buNone/>
            </a:pPr>
            <a:endParaRPr lang="en-US" dirty="0"/>
          </a:p>
        </p:txBody>
      </p:sp>
    </p:spTree>
    <p:extLst>
      <p:ext uri="{BB962C8B-B14F-4D97-AF65-F5344CB8AC3E}">
        <p14:creationId xmlns:p14="http://schemas.microsoft.com/office/powerpoint/2010/main" val="2656186842"/>
      </p:ext>
    </p:extLst>
  </p:cSld>
  <p:clrMapOvr>
    <a:masterClrMapping/>
  </p:clrMapOvr>
  <p:timing>
    <p:tnLst>
      <p:par>
        <p:cT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2000" dirty="0" smtClean="0"/>
              <a:t>Adult home health patients whose ability to move or walk around improved, by age and race/ethnicity, 2011-2012</a:t>
            </a:r>
            <a:endParaRPr lang="en-US" sz="2000" dirty="0"/>
          </a:p>
        </p:txBody>
      </p:sp>
      <p:graphicFrame>
        <p:nvGraphicFramePr>
          <p:cNvPr id="4" name="Content Placeholder 3"/>
          <p:cNvGraphicFramePr>
            <a:graphicFrameLocks noGrp="1"/>
          </p:cNvGraphicFramePr>
          <p:nvPr>
            <p:ph sz="half" idx="1"/>
            <p:extLst>
              <p:ext uri="{D42A27DB-BD31-4B8C-83A1-F6EECF244321}">
                <p14:modId xmlns:p14="http://schemas.microsoft.com/office/powerpoint/2010/main" val="2520181543"/>
              </p:ext>
            </p:extLst>
          </p:nvPr>
        </p:nvGraphicFramePr>
        <p:xfrm>
          <a:off x="457200" y="1554480"/>
          <a:ext cx="4114800" cy="402336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6" name="Content Placeholder 5"/>
          <p:cNvGraphicFramePr>
            <a:graphicFrameLocks noGrp="1"/>
          </p:cNvGraphicFramePr>
          <p:nvPr>
            <p:ph sz="half" idx="2"/>
            <p:extLst>
              <p:ext uri="{D42A27DB-BD31-4B8C-83A1-F6EECF244321}">
                <p14:modId xmlns:p14="http://schemas.microsoft.com/office/powerpoint/2010/main" val="3824710309"/>
              </p:ext>
            </p:extLst>
          </p:nvPr>
        </p:nvGraphicFramePr>
        <p:xfrm>
          <a:off x="4572000" y="1554480"/>
          <a:ext cx="4114800" cy="4023360"/>
        </p:xfrm>
        <a:graphic>
          <a:graphicData uri="http://schemas.openxmlformats.org/drawingml/2006/chart">
            <c:chart xmlns:c="http://schemas.openxmlformats.org/drawingml/2006/chart" xmlns:r="http://schemas.openxmlformats.org/officeDocument/2006/relationships" r:id="rId4"/>
          </a:graphicData>
        </a:graphic>
      </p:graphicFrame>
      <p:cxnSp>
        <p:nvCxnSpPr>
          <p:cNvPr id="5" name="Straight Connector 4"/>
          <p:cNvCxnSpPr/>
          <p:nvPr/>
        </p:nvCxnSpPr>
        <p:spPr>
          <a:xfrm>
            <a:off x="1244600" y="3264408"/>
            <a:ext cx="3200400" cy="0"/>
          </a:xfrm>
          <a:prstGeom prst="line">
            <a:avLst/>
          </a:prstGeom>
          <a:ln w="19050">
            <a:solidFill>
              <a:srgbClr val="FF0000"/>
            </a:solidFill>
            <a:prstDash val="dash"/>
          </a:ln>
        </p:spPr>
        <p:style>
          <a:lnRef idx="1">
            <a:schemeClr val="accent1"/>
          </a:lnRef>
          <a:fillRef idx="0">
            <a:schemeClr val="accent1"/>
          </a:fillRef>
          <a:effectRef idx="0">
            <a:schemeClr val="accent1"/>
          </a:effectRef>
          <a:fontRef idx="minor">
            <a:schemeClr val="tx1"/>
          </a:fontRef>
        </p:style>
      </p:cxnSp>
      <p:sp>
        <p:nvSpPr>
          <p:cNvPr id="7" name="TextBox 6"/>
          <p:cNvSpPr txBox="1"/>
          <p:nvPr/>
        </p:nvSpPr>
        <p:spPr>
          <a:xfrm>
            <a:off x="1234440" y="2990713"/>
            <a:ext cx="2103120" cy="209288"/>
          </a:xfrm>
          <a:prstGeom prst="rect">
            <a:avLst/>
          </a:prstGeom>
          <a:noFill/>
          <a:ln>
            <a:solidFill>
              <a:schemeClr val="tx1"/>
            </a:solidFill>
          </a:ln>
        </p:spPr>
        <p:txBody>
          <a:bodyPr wrap="square" lIns="27432" tIns="27432" rIns="27432" bIns="27432" rtlCol="0">
            <a:spAutoFit/>
          </a:bodyPr>
          <a:lstStyle/>
          <a:p>
            <a:r>
              <a:rPr lang="en-US" sz="1000" dirty="0" smtClean="0"/>
              <a:t>2010 Achievable Benchmark: 62.5%</a:t>
            </a:r>
            <a:endParaRPr lang="en-US" sz="1000" dirty="0"/>
          </a:p>
        </p:txBody>
      </p:sp>
      <p:cxnSp>
        <p:nvCxnSpPr>
          <p:cNvPr id="9" name="Straight Connector 8"/>
          <p:cNvCxnSpPr/>
          <p:nvPr/>
        </p:nvCxnSpPr>
        <p:spPr>
          <a:xfrm>
            <a:off x="5394960" y="3264408"/>
            <a:ext cx="3200400" cy="0"/>
          </a:xfrm>
          <a:prstGeom prst="line">
            <a:avLst/>
          </a:prstGeom>
          <a:ln w="19050">
            <a:solidFill>
              <a:srgbClr val="FF0000"/>
            </a:solidFill>
            <a:prstDash val="dash"/>
          </a:ln>
        </p:spPr>
        <p:style>
          <a:lnRef idx="1">
            <a:schemeClr val="accent1"/>
          </a:lnRef>
          <a:fillRef idx="0">
            <a:schemeClr val="accent1"/>
          </a:fillRef>
          <a:effectRef idx="0">
            <a:schemeClr val="accent1"/>
          </a:effectRef>
          <a:fontRef idx="minor">
            <a:schemeClr val="tx1"/>
          </a:fontRef>
        </p:style>
      </p:cxnSp>
      <p:sp>
        <p:nvSpPr>
          <p:cNvPr id="10" name="TextBox 9"/>
          <p:cNvSpPr txBox="1"/>
          <p:nvPr/>
        </p:nvSpPr>
        <p:spPr>
          <a:xfrm>
            <a:off x="5715000" y="2990713"/>
            <a:ext cx="2103120" cy="209288"/>
          </a:xfrm>
          <a:prstGeom prst="rect">
            <a:avLst/>
          </a:prstGeom>
          <a:noFill/>
          <a:ln>
            <a:solidFill>
              <a:schemeClr val="tx1"/>
            </a:solidFill>
          </a:ln>
        </p:spPr>
        <p:txBody>
          <a:bodyPr wrap="square" lIns="27432" tIns="27432" rIns="27432" bIns="27432" rtlCol="0">
            <a:spAutoFit/>
          </a:bodyPr>
          <a:lstStyle/>
          <a:p>
            <a:r>
              <a:rPr lang="en-US" sz="1000" dirty="0" smtClean="0"/>
              <a:t>2010 Achievable Benchmark: 62.5%</a:t>
            </a:r>
            <a:endParaRPr lang="en-US" sz="1000" dirty="0"/>
          </a:p>
        </p:txBody>
      </p:sp>
      <p:sp>
        <p:nvSpPr>
          <p:cNvPr id="3" name="TextBox 2"/>
          <p:cNvSpPr txBox="1"/>
          <p:nvPr/>
        </p:nvSpPr>
        <p:spPr>
          <a:xfrm>
            <a:off x="457200" y="5760720"/>
            <a:ext cx="8229600" cy="400110"/>
          </a:xfrm>
          <a:prstGeom prst="rect">
            <a:avLst/>
          </a:prstGeom>
          <a:noFill/>
        </p:spPr>
        <p:txBody>
          <a:bodyPr wrap="square" rtlCol="0">
            <a:spAutoFit/>
          </a:bodyPr>
          <a:lstStyle/>
          <a:p>
            <a:r>
              <a:rPr lang="en-US" sz="1000" b="1" dirty="0" smtClean="0"/>
              <a:t>Source</a:t>
            </a:r>
            <a:r>
              <a:rPr lang="en-US" sz="1000" b="1" dirty="0"/>
              <a:t>:</a:t>
            </a:r>
            <a:r>
              <a:rPr lang="en-US" sz="1000" dirty="0"/>
              <a:t> Centers for Medicare &amp; Medicaid Services, Outcome and Assessment Information </a:t>
            </a:r>
            <a:r>
              <a:rPr lang="en-US" sz="1000" dirty="0" smtClean="0"/>
              <a:t>Set, 2010-2012.</a:t>
            </a:r>
          </a:p>
          <a:p>
            <a:r>
              <a:rPr lang="en-US" sz="1000" b="1" dirty="0"/>
              <a:t>Note: </a:t>
            </a:r>
            <a:r>
              <a:rPr lang="en-US" sz="1000" dirty="0"/>
              <a:t>White and Black are non-Hispanic and Hispanic includes all races.</a:t>
            </a:r>
          </a:p>
        </p:txBody>
      </p:sp>
    </p:spTree>
    <p:extLst>
      <p:ext uri="{BB962C8B-B14F-4D97-AF65-F5344CB8AC3E}">
        <p14:creationId xmlns:p14="http://schemas.microsoft.com/office/powerpoint/2010/main" val="178741184"/>
      </p:ext>
    </p:extLst>
  </p:cSld>
  <p:clrMapOvr>
    <a:masterClrMapping/>
  </p:clrMapOvr>
  <p:timing>
    <p:tnLst>
      <p:par>
        <p:cTn id="1" dur="indefinite" restart="never" nodeType="tmRoot"/>
      </p:par>
    </p:tn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mtClean="0"/>
              <a:t>Nursing Home Residents Needing More Help With Daily Activities</a:t>
            </a:r>
            <a:endParaRPr lang="en-US" dirty="0"/>
          </a:p>
        </p:txBody>
      </p:sp>
      <p:sp>
        <p:nvSpPr>
          <p:cNvPr id="3" name="Content Placeholder 2"/>
          <p:cNvSpPr>
            <a:spLocks noGrp="1"/>
          </p:cNvSpPr>
          <p:nvPr>
            <p:ph idx="1"/>
          </p:nvPr>
        </p:nvSpPr>
        <p:spPr>
          <a:xfrm>
            <a:off x="457200" y="1600200"/>
            <a:ext cx="8305800" cy="4525963"/>
          </a:xfrm>
        </p:spPr>
        <p:txBody>
          <a:bodyPr>
            <a:normAutofit/>
          </a:bodyPr>
          <a:lstStyle/>
          <a:p>
            <a:r>
              <a:rPr lang="en-US" dirty="0" smtClean="0"/>
              <a:t>Independence in activities of daily living (ADLs) is positively associated with quality of life.</a:t>
            </a:r>
          </a:p>
          <a:p>
            <a:r>
              <a:rPr lang="en-US" dirty="0" smtClean="0"/>
              <a:t>ADL impairments are strongly associated with poorer physical health, hospital admission, increased cost, and death. </a:t>
            </a:r>
          </a:p>
          <a:p>
            <a:r>
              <a:rPr lang="en-US" dirty="0" smtClean="0"/>
              <a:t>A resident’s ADL status and likely pattern of change over time are important considerations in determining care priorities (Kruse, et al., 2013).</a:t>
            </a:r>
            <a:endParaRPr lang="en-US" dirty="0"/>
          </a:p>
        </p:txBody>
      </p:sp>
    </p:spTree>
    <p:extLst>
      <p:ext uri="{BB962C8B-B14F-4D97-AF65-F5344CB8AC3E}">
        <p14:creationId xmlns:p14="http://schemas.microsoft.com/office/powerpoint/2010/main" val="85490779"/>
      </p:ext>
    </p:extLst>
  </p:cSld>
  <p:clrMapOvr>
    <a:masterClrMapping/>
  </p:clrMapOvr>
  <p:timing>
    <p:tnLst>
      <p:par>
        <p:cTn id="1" dur="indefinite" restart="never" nodeType="tmRoot"/>
      </p:par>
    </p:tn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1800" dirty="0" smtClean="0"/>
              <a:t>Long-stay nursing home residents whose need for help with daily activities increased, by age, 2011 and 2012, and by age, stratified by race, 2012</a:t>
            </a:r>
            <a:endParaRPr lang="en-US" sz="1800" dirty="0"/>
          </a:p>
        </p:txBody>
      </p:sp>
      <p:graphicFrame>
        <p:nvGraphicFramePr>
          <p:cNvPr id="4" name="Content Placeholder 3"/>
          <p:cNvGraphicFramePr>
            <a:graphicFrameLocks noGrp="1"/>
          </p:cNvGraphicFramePr>
          <p:nvPr>
            <p:ph sz="half" idx="1"/>
            <p:extLst>
              <p:ext uri="{D42A27DB-BD31-4B8C-83A1-F6EECF244321}">
                <p14:modId xmlns:p14="http://schemas.microsoft.com/office/powerpoint/2010/main" val="279208649"/>
              </p:ext>
            </p:extLst>
          </p:nvPr>
        </p:nvGraphicFramePr>
        <p:xfrm>
          <a:off x="457200" y="1554480"/>
          <a:ext cx="4114800" cy="393192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8" name="Content Placeholder 5"/>
          <p:cNvGraphicFramePr>
            <a:graphicFrameLocks noGrp="1"/>
          </p:cNvGraphicFramePr>
          <p:nvPr>
            <p:ph sz="half" idx="2"/>
            <p:extLst>
              <p:ext uri="{D42A27DB-BD31-4B8C-83A1-F6EECF244321}">
                <p14:modId xmlns:p14="http://schemas.microsoft.com/office/powerpoint/2010/main" val="593510359"/>
              </p:ext>
            </p:extLst>
          </p:nvPr>
        </p:nvGraphicFramePr>
        <p:xfrm>
          <a:off x="4572000" y="1554480"/>
          <a:ext cx="4114800" cy="4023360"/>
        </p:xfrm>
        <a:graphic>
          <a:graphicData uri="http://schemas.openxmlformats.org/drawingml/2006/chart">
            <c:chart xmlns:c="http://schemas.openxmlformats.org/drawingml/2006/chart" xmlns:r="http://schemas.openxmlformats.org/officeDocument/2006/relationships" r:id="rId4"/>
          </a:graphicData>
        </a:graphic>
      </p:graphicFrame>
      <p:sp>
        <p:nvSpPr>
          <p:cNvPr id="3" name="TextBox 2"/>
          <p:cNvSpPr txBox="1"/>
          <p:nvPr/>
        </p:nvSpPr>
        <p:spPr>
          <a:xfrm>
            <a:off x="1708573" y="2743200"/>
            <a:ext cx="1280160" cy="365760"/>
          </a:xfrm>
          <a:prstGeom prst="rect">
            <a:avLst/>
          </a:prstGeom>
          <a:noFill/>
          <a:ln>
            <a:solidFill>
              <a:schemeClr val="tx1"/>
            </a:solidFill>
          </a:ln>
        </p:spPr>
        <p:txBody>
          <a:bodyPr wrap="square" rtlCol="0">
            <a:spAutoFit/>
          </a:bodyPr>
          <a:lstStyle/>
          <a:p>
            <a:r>
              <a:rPr lang="en-US" sz="1000" dirty="0" smtClean="0"/>
              <a:t>2011 </a:t>
            </a:r>
            <a:r>
              <a:rPr lang="en-US" sz="1000" dirty="0"/>
              <a:t>Achievable Benchmark: </a:t>
            </a:r>
            <a:r>
              <a:rPr lang="en-US" sz="1000" dirty="0" smtClean="0"/>
              <a:t>14.6%</a:t>
            </a:r>
            <a:endParaRPr lang="en-US" sz="1000" dirty="0"/>
          </a:p>
        </p:txBody>
      </p:sp>
      <p:sp>
        <p:nvSpPr>
          <p:cNvPr id="5" name="TextBox 4"/>
          <p:cNvSpPr txBox="1"/>
          <p:nvPr/>
        </p:nvSpPr>
        <p:spPr>
          <a:xfrm>
            <a:off x="762000" y="6324600"/>
            <a:ext cx="7467600" cy="400110"/>
          </a:xfrm>
          <a:prstGeom prst="rect">
            <a:avLst/>
          </a:prstGeom>
          <a:noFill/>
        </p:spPr>
        <p:txBody>
          <a:bodyPr wrap="square" rtlCol="0">
            <a:spAutoFit/>
          </a:bodyPr>
          <a:lstStyle/>
          <a:p>
            <a:r>
              <a:rPr lang="en-US" sz="1000" b="1" dirty="0"/>
              <a:t>Source:</a:t>
            </a:r>
            <a:r>
              <a:rPr lang="en-US" sz="1000" dirty="0"/>
              <a:t> Centers for Medicare &amp; Medicaid, Minimum Data </a:t>
            </a:r>
            <a:r>
              <a:rPr lang="en-US" sz="1000" dirty="0" smtClean="0"/>
              <a:t>Set, 2011-2012.</a:t>
            </a:r>
          </a:p>
          <a:p>
            <a:r>
              <a:rPr lang="en-US" sz="1000" b="1" dirty="0" smtClean="0"/>
              <a:t>Note:</a:t>
            </a:r>
            <a:r>
              <a:rPr lang="en-US" sz="1000" dirty="0" smtClean="0"/>
              <a:t> For this measure, lower rates are better.</a:t>
            </a:r>
            <a:endParaRPr lang="en-US" sz="1000" dirty="0"/>
          </a:p>
        </p:txBody>
      </p:sp>
      <p:sp>
        <p:nvSpPr>
          <p:cNvPr id="9" name="TextBox 8"/>
          <p:cNvSpPr txBox="1"/>
          <p:nvPr/>
        </p:nvSpPr>
        <p:spPr>
          <a:xfrm>
            <a:off x="5892800" y="2743200"/>
            <a:ext cx="1280160" cy="365760"/>
          </a:xfrm>
          <a:prstGeom prst="rect">
            <a:avLst/>
          </a:prstGeom>
          <a:noFill/>
          <a:ln>
            <a:solidFill>
              <a:schemeClr val="tx1"/>
            </a:solidFill>
          </a:ln>
        </p:spPr>
        <p:txBody>
          <a:bodyPr wrap="square" rtlCol="0">
            <a:spAutoFit/>
          </a:bodyPr>
          <a:lstStyle/>
          <a:p>
            <a:r>
              <a:rPr lang="en-US" sz="1000" dirty="0" smtClean="0"/>
              <a:t>2011 Achievable Benchmark: 14.6%</a:t>
            </a:r>
            <a:endParaRPr lang="en-US" sz="1000" dirty="0"/>
          </a:p>
        </p:txBody>
      </p:sp>
    </p:spTree>
    <p:extLst>
      <p:ext uri="{BB962C8B-B14F-4D97-AF65-F5344CB8AC3E}">
        <p14:creationId xmlns:p14="http://schemas.microsoft.com/office/powerpoint/2010/main" val="2333809647"/>
      </p:ext>
    </p:extLst>
  </p:cSld>
  <p:clrMapOvr>
    <a:masterClrMapping/>
  </p:clrMapOvr>
  <p:timing>
    <p:tnLst>
      <p:par>
        <p:cTn id="1" dur="indefinite" restart="never" nodeType="tmRoot"/>
      </p:par>
    </p:tn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800" dirty="0" smtClean="0"/>
              <a:t>Home Health Care Patients With Improved Medication Management </a:t>
            </a:r>
            <a:endParaRPr lang="en-US" sz="2800" dirty="0"/>
          </a:p>
        </p:txBody>
      </p:sp>
      <p:sp>
        <p:nvSpPr>
          <p:cNvPr id="5" name="Content Placeholder 4"/>
          <p:cNvSpPr>
            <a:spLocks noGrp="1"/>
          </p:cNvSpPr>
          <p:nvPr>
            <p:ph idx="1"/>
          </p:nvPr>
        </p:nvSpPr>
        <p:spPr/>
        <p:txBody>
          <a:bodyPr>
            <a:normAutofit/>
          </a:bodyPr>
          <a:lstStyle/>
          <a:p>
            <a:r>
              <a:rPr lang="en-US" dirty="0"/>
              <a:t>Medications play </a:t>
            </a:r>
            <a:r>
              <a:rPr lang="en-US" dirty="0" smtClean="0"/>
              <a:t>a major </a:t>
            </a:r>
            <a:r>
              <a:rPr lang="en-US" dirty="0"/>
              <a:t>role in </a:t>
            </a:r>
            <a:r>
              <a:rPr lang="en-US" dirty="0" smtClean="0"/>
              <a:t>improving the </a:t>
            </a:r>
            <a:r>
              <a:rPr lang="en-US" dirty="0"/>
              <a:t>quality of </a:t>
            </a:r>
            <a:r>
              <a:rPr lang="en-US" dirty="0" smtClean="0"/>
              <a:t>life for </a:t>
            </a:r>
            <a:r>
              <a:rPr lang="en-US" dirty="0"/>
              <a:t>many people, especially </a:t>
            </a:r>
            <a:r>
              <a:rPr lang="en-US" dirty="0" smtClean="0"/>
              <a:t>older adults </a:t>
            </a:r>
            <a:r>
              <a:rPr lang="en-US" dirty="0"/>
              <a:t>with chronic illness</a:t>
            </a:r>
            <a:r>
              <a:rPr lang="en-US" dirty="0" smtClean="0"/>
              <a:t>. </a:t>
            </a:r>
          </a:p>
          <a:p>
            <a:r>
              <a:rPr lang="en-US" dirty="0" smtClean="0"/>
              <a:t>When people cannot </a:t>
            </a:r>
            <a:r>
              <a:rPr lang="en-US" dirty="0"/>
              <a:t>manage their medications</a:t>
            </a:r>
            <a:r>
              <a:rPr lang="en-US" dirty="0" smtClean="0"/>
              <a:t>, their </a:t>
            </a:r>
            <a:r>
              <a:rPr lang="en-US" dirty="0"/>
              <a:t>quality of life </a:t>
            </a:r>
            <a:r>
              <a:rPr lang="en-US" dirty="0" smtClean="0"/>
              <a:t>is greatly diminished (Shearer, 2009).</a:t>
            </a:r>
            <a:endParaRPr lang="en-US" dirty="0"/>
          </a:p>
        </p:txBody>
      </p:sp>
    </p:spTree>
    <p:extLst>
      <p:ext uri="{BB962C8B-B14F-4D97-AF65-F5344CB8AC3E}">
        <p14:creationId xmlns:p14="http://schemas.microsoft.com/office/powerpoint/2010/main" val="3107316293"/>
      </p:ext>
    </p:extLst>
  </p:cSld>
  <p:clrMapOvr>
    <a:masterClrMapping/>
  </p:clrMapOvr>
  <p:timing>
    <p:tnLst>
      <p:par>
        <p:cTn id="1" dur="indefinite" restart="never" nodeType="tmRoot"/>
      </p:par>
    </p:tn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8" name="Content Placeholder 17"/>
          <p:cNvGraphicFramePr>
            <a:graphicFrameLocks noGrp="1"/>
          </p:cNvGraphicFramePr>
          <p:nvPr>
            <p:ph sz="half" idx="1"/>
            <p:extLst>
              <p:ext uri="{D42A27DB-BD31-4B8C-83A1-F6EECF244321}">
                <p14:modId xmlns:p14="http://schemas.microsoft.com/office/powerpoint/2010/main" val="1535641040"/>
              </p:ext>
            </p:extLst>
          </p:nvPr>
        </p:nvGraphicFramePr>
        <p:xfrm>
          <a:off x="457200" y="1554480"/>
          <a:ext cx="4114800" cy="4114800"/>
        </p:xfrm>
        <a:graphic>
          <a:graphicData uri="http://schemas.openxmlformats.org/drawingml/2006/chart">
            <c:chart xmlns:c="http://schemas.openxmlformats.org/drawingml/2006/chart" xmlns:r="http://schemas.openxmlformats.org/officeDocument/2006/relationships" r:id="rId3"/>
          </a:graphicData>
        </a:graphic>
      </p:graphicFrame>
      <p:sp>
        <p:nvSpPr>
          <p:cNvPr id="2" name="Title 1"/>
          <p:cNvSpPr>
            <a:spLocks noGrp="1"/>
          </p:cNvSpPr>
          <p:nvPr>
            <p:ph type="title"/>
          </p:nvPr>
        </p:nvSpPr>
        <p:spPr/>
        <p:txBody>
          <a:bodyPr>
            <a:noAutofit/>
          </a:bodyPr>
          <a:lstStyle/>
          <a:p>
            <a:r>
              <a:rPr lang="en-US" sz="1800" dirty="0"/>
              <a:t>Adult home health care patients whose management of oral medications </a:t>
            </a:r>
            <a:r>
              <a:rPr lang="en-US" sz="1800" dirty="0" smtClean="0"/>
              <a:t>improved, by age, 2011-2012, and by age, stratified by race/ethnicity, 2012</a:t>
            </a:r>
            <a:endParaRPr lang="en-US" sz="1800" dirty="0"/>
          </a:p>
        </p:txBody>
      </p:sp>
      <p:sp>
        <p:nvSpPr>
          <p:cNvPr id="6" name="TextBox 5"/>
          <p:cNvSpPr txBox="1"/>
          <p:nvPr/>
        </p:nvSpPr>
        <p:spPr>
          <a:xfrm>
            <a:off x="685800" y="6238875"/>
            <a:ext cx="7239000" cy="246221"/>
          </a:xfrm>
          <a:prstGeom prst="rect">
            <a:avLst/>
          </a:prstGeom>
          <a:noFill/>
        </p:spPr>
        <p:txBody>
          <a:bodyPr wrap="square" rtlCol="0">
            <a:spAutoFit/>
          </a:bodyPr>
          <a:lstStyle/>
          <a:p>
            <a:r>
              <a:rPr lang="en-US" sz="1000" b="1" dirty="0" smtClean="0"/>
              <a:t>Source</a:t>
            </a:r>
            <a:r>
              <a:rPr lang="en-US" sz="1000" dirty="0" smtClean="0"/>
              <a:t>: </a:t>
            </a:r>
            <a:r>
              <a:rPr lang="en-US" sz="1000" dirty="0"/>
              <a:t>Centers for Medicare &amp; Medicaid Services, Outcome and Assessment Information Set</a:t>
            </a:r>
            <a:r>
              <a:rPr lang="en-US" sz="1000" dirty="0" smtClean="0"/>
              <a:t>.</a:t>
            </a:r>
            <a:endParaRPr lang="en-US" sz="1000" dirty="0"/>
          </a:p>
        </p:txBody>
      </p:sp>
      <p:graphicFrame>
        <p:nvGraphicFramePr>
          <p:cNvPr id="20" name="Content Placeholder 19"/>
          <p:cNvGraphicFramePr>
            <a:graphicFrameLocks noGrp="1"/>
          </p:cNvGraphicFramePr>
          <p:nvPr>
            <p:ph sz="half" idx="2"/>
            <p:extLst>
              <p:ext uri="{D42A27DB-BD31-4B8C-83A1-F6EECF244321}">
                <p14:modId xmlns:p14="http://schemas.microsoft.com/office/powerpoint/2010/main" val="1182803996"/>
              </p:ext>
            </p:extLst>
          </p:nvPr>
        </p:nvGraphicFramePr>
        <p:xfrm>
          <a:off x="4572000" y="1554480"/>
          <a:ext cx="4114800" cy="4114800"/>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2026212430"/>
      </p:ext>
    </p:extLst>
  </p:cSld>
  <p:clrMapOvr>
    <a:masterClrMapping/>
  </p:clrMapOvr>
  <p:timing>
    <p:tnLst>
      <p:par>
        <p:cTn id="1" dur="indefinite" restart="never" nodeType="tmRoot"/>
      </p:par>
    </p:tn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References</a:t>
            </a:r>
            <a:endParaRPr lang="en-US" dirty="0"/>
          </a:p>
        </p:txBody>
      </p:sp>
      <p:sp>
        <p:nvSpPr>
          <p:cNvPr id="3" name="Content Placeholder 2"/>
          <p:cNvSpPr>
            <a:spLocks noGrp="1"/>
          </p:cNvSpPr>
          <p:nvPr>
            <p:ph idx="1"/>
          </p:nvPr>
        </p:nvSpPr>
        <p:spPr>
          <a:xfrm>
            <a:off x="457200" y="1600201"/>
            <a:ext cx="8229600" cy="3886200"/>
          </a:xfrm>
        </p:spPr>
        <p:txBody>
          <a:bodyPr>
            <a:normAutofit/>
          </a:bodyPr>
          <a:lstStyle/>
          <a:p>
            <a:pPr>
              <a:spcBef>
                <a:spcPts val="0"/>
              </a:spcBef>
            </a:pPr>
            <a:r>
              <a:rPr lang="de-DE" sz="1600" dirty="0" smtClean="0"/>
              <a:t>Kruse RL, Petroski GF, Mehr DR, et al.  Activity of daily living trajectories surrounding acute hospitalization of long-stay nursing home residents. J Am Geriatr Soc </a:t>
            </a:r>
            <a:r>
              <a:rPr lang="en-US" sz="1600" dirty="0" smtClean="0"/>
              <a:t>Nov;61(11):1909-18. </a:t>
            </a:r>
            <a:r>
              <a:rPr lang="en-US" sz="1600" dirty="0" err="1" smtClean="0"/>
              <a:t>Epub</a:t>
            </a:r>
            <a:r>
              <a:rPr lang="en-US" sz="1600" dirty="0" smtClean="0"/>
              <a:t> 2013 Oct 28. PMID: 24219192. </a:t>
            </a:r>
            <a:r>
              <a:rPr lang="en-US" sz="1600" dirty="0" smtClean="0">
                <a:hlinkClick r:id="rId3"/>
              </a:rPr>
              <a:t>http://www.ncbi.nlm.nih.gov/pmc/articles/PMC3831170/</a:t>
            </a:r>
            <a:r>
              <a:rPr lang="en-US" sz="1600" dirty="0" smtClean="0"/>
              <a:t>. Accessed June 16, 2015.</a:t>
            </a:r>
          </a:p>
          <a:p>
            <a:pPr>
              <a:spcBef>
                <a:spcPts val="0"/>
              </a:spcBef>
            </a:pPr>
            <a:r>
              <a:rPr lang="en-US" sz="1600" dirty="0" smtClean="0"/>
              <a:t>Lo AT, </a:t>
            </a:r>
            <a:r>
              <a:rPr lang="en-US" sz="1600" dirty="0" err="1" smtClean="0"/>
              <a:t>Gruneir</a:t>
            </a:r>
            <a:r>
              <a:rPr lang="en-US" sz="1600" dirty="0" smtClean="0"/>
              <a:t> A, </a:t>
            </a:r>
            <a:r>
              <a:rPr lang="en-US" sz="1600" dirty="0" err="1" smtClean="0"/>
              <a:t>Bronskill</a:t>
            </a:r>
            <a:r>
              <a:rPr lang="en-US" sz="1600" dirty="0" smtClean="0"/>
              <a:t> SE, et al. Sex differences in home care performance: a population-based study. </a:t>
            </a:r>
            <a:r>
              <a:rPr lang="en-US" sz="1600" dirty="0" err="1" smtClean="0"/>
              <a:t>Womens</a:t>
            </a:r>
            <a:r>
              <a:rPr lang="en-US" sz="1600" dirty="0" smtClean="0"/>
              <a:t> Health Issues 2015 May-Jun;25(3):232-8. </a:t>
            </a:r>
            <a:r>
              <a:rPr lang="en-US" sz="1600" dirty="0" err="1" smtClean="0"/>
              <a:t>Epub</a:t>
            </a:r>
            <a:r>
              <a:rPr lang="en-US" sz="1600" dirty="0" smtClean="0"/>
              <a:t> 2015 Apr 15. PMID: 25890502. </a:t>
            </a:r>
            <a:r>
              <a:rPr lang="en-US" sz="1600" dirty="0" smtClean="0">
                <a:hlinkClick r:id=""/>
              </a:rPr>
              <a:t>http://www.sciencedirect.com/science/article/pii/</a:t>
            </a:r>
          </a:p>
          <a:p>
            <a:pPr marL="0" indent="347663">
              <a:spcBef>
                <a:spcPts val="0"/>
              </a:spcBef>
              <a:buNone/>
            </a:pPr>
            <a:r>
              <a:rPr lang="en-US" sz="1600" dirty="0" smtClean="0">
                <a:hlinkClick r:id=""/>
              </a:rPr>
              <a:t>S1049386715000055</a:t>
            </a:r>
            <a:r>
              <a:rPr lang="en-US" sz="1600" dirty="0" smtClean="0"/>
              <a:t>. Accessed June 16, 2015.</a:t>
            </a:r>
          </a:p>
          <a:p>
            <a:pPr>
              <a:spcBef>
                <a:spcPts val="0"/>
              </a:spcBef>
            </a:pPr>
            <a:r>
              <a:rPr lang="en-US" sz="1600" dirty="0" smtClean="0"/>
              <a:t>Russell D, </a:t>
            </a:r>
            <a:r>
              <a:rPr lang="en-US" sz="1600" dirty="0" err="1" smtClean="0"/>
              <a:t>Rosati</a:t>
            </a:r>
            <a:r>
              <a:rPr lang="en-US" sz="1600" dirty="0" smtClean="0"/>
              <a:t> RJ, </a:t>
            </a:r>
            <a:r>
              <a:rPr lang="en-US" sz="1600" dirty="0" err="1" smtClean="0"/>
              <a:t>Andreopoulos</a:t>
            </a:r>
            <a:r>
              <a:rPr lang="en-US" sz="1600" dirty="0" smtClean="0"/>
              <a:t> E. Continuity in the provider of home-based physical therapy services and its implications for outcomes of patients. </a:t>
            </a:r>
            <a:r>
              <a:rPr lang="en-US" sz="1600" dirty="0" err="1" smtClean="0"/>
              <a:t>Phys</a:t>
            </a:r>
            <a:r>
              <a:rPr lang="en-US" sz="1600" dirty="0" smtClean="0"/>
              <a:t> </a:t>
            </a:r>
            <a:r>
              <a:rPr lang="en-US" sz="1600" dirty="0" err="1" smtClean="0"/>
              <a:t>Ther</a:t>
            </a:r>
            <a:r>
              <a:rPr lang="en-US" sz="1600" dirty="0" smtClean="0"/>
              <a:t> 2012 Feb;92(2):227-35. </a:t>
            </a:r>
            <a:r>
              <a:rPr lang="en-US" sz="1600" dirty="0" err="1" smtClean="0"/>
              <a:t>Epub</a:t>
            </a:r>
            <a:r>
              <a:rPr lang="en-US" sz="1600" dirty="0" smtClean="0"/>
              <a:t> 2011 Nov 10. PMID: 22074941. </a:t>
            </a:r>
            <a:r>
              <a:rPr lang="en-US" sz="1600" dirty="0" smtClean="0">
                <a:hlinkClick r:id="rId4"/>
              </a:rPr>
              <a:t>http://ptjournal.apta.org/content/92/2/227.long</a:t>
            </a:r>
            <a:r>
              <a:rPr lang="en-US" sz="1600" dirty="0" smtClean="0"/>
              <a:t>. Accessed June 16, 2015.</a:t>
            </a:r>
          </a:p>
          <a:p>
            <a:pPr>
              <a:spcBef>
                <a:spcPts val="0"/>
              </a:spcBef>
            </a:pPr>
            <a:r>
              <a:rPr lang="en-US" sz="1600" dirty="0" smtClean="0"/>
              <a:t>Shearer J.  Improving oral medication management in home health agencies. Home </a:t>
            </a:r>
            <a:r>
              <a:rPr lang="en-US" sz="1600" dirty="0" err="1" smtClean="0"/>
              <a:t>Healthc</a:t>
            </a:r>
            <a:r>
              <a:rPr lang="en-US" sz="1600" dirty="0" smtClean="0"/>
              <a:t> Nurse 2009 Mar;27(3):184-92. PMID: 19279485. </a:t>
            </a:r>
            <a:endParaRPr lang="en-US" sz="1600" dirty="0"/>
          </a:p>
        </p:txBody>
      </p:sp>
    </p:spTree>
    <p:extLst>
      <p:ext uri="{BB962C8B-B14F-4D97-AF65-F5344CB8AC3E}">
        <p14:creationId xmlns:p14="http://schemas.microsoft.com/office/powerpoint/2010/main" val="158681006"/>
      </p:ext>
    </p:extLst>
  </p:cSld>
  <p:clrMapOvr>
    <a:masterClrMapping/>
  </p:clrMapOvr>
  <p:timing>
    <p:tnLst>
      <p:par>
        <p:cTn id="1" dur="indefinite" restart="never" nodeType="tmRoot"/>
      </p:par>
    </p:tn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Supportive and Palliative Care</a:t>
            </a:r>
          </a:p>
        </p:txBody>
      </p:sp>
      <p:sp>
        <p:nvSpPr>
          <p:cNvPr id="5" name="Content Placeholder 4"/>
          <p:cNvSpPr>
            <a:spLocks noGrp="1"/>
          </p:cNvSpPr>
          <p:nvPr>
            <p:ph type="body" idx="1"/>
          </p:nvPr>
        </p:nvSpPr>
        <p:spPr/>
        <p:txBody>
          <a:bodyPr/>
          <a:lstStyle/>
          <a:p>
            <a:r>
              <a:rPr lang="en-US" dirty="0" err="1" smtClean="0"/>
              <a:t>Chartbook</a:t>
            </a:r>
            <a:r>
              <a:rPr lang="en-US" dirty="0" smtClean="0"/>
              <a:t> on Healthy Living</a:t>
            </a:r>
            <a:endParaRPr lang="en-US"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2_Office Theme">
  <a:themeElements>
    <a:clrScheme name="NQS Palette Tweaked April 17">
      <a:dk1>
        <a:sysClr val="windowText" lastClr="000000"/>
      </a:dk1>
      <a:lt1>
        <a:sysClr val="window" lastClr="FFFFFF"/>
      </a:lt1>
      <a:dk2>
        <a:srgbClr val="4FA04B"/>
      </a:dk2>
      <a:lt2>
        <a:srgbClr val="BF9D16"/>
      </a:lt2>
      <a:accent1>
        <a:srgbClr val="4861A4"/>
      </a:accent1>
      <a:accent2>
        <a:srgbClr val="9B1C27"/>
      </a:accent2>
      <a:accent3>
        <a:srgbClr val="4FA04B"/>
      </a:accent3>
      <a:accent4>
        <a:srgbClr val="544172"/>
      </a:accent4>
      <a:accent5>
        <a:srgbClr val="478E8B"/>
      </a:accent5>
      <a:accent6>
        <a:srgbClr val="F79646"/>
      </a:accent6>
      <a:hlink>
        <a:srgbClr val="4861A4"/>
      </a:hlink>
      <a:folHlink>
        <a:srgbClr val="52417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10.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1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12.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13.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14.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15.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16.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17.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18.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19.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0.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2.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3.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4.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5.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6.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7.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8.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9.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3.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30.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3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32.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33.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34.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35.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36.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37.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38.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39.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4.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40.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4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42.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43.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44.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45.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46.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47.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48.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49.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5.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50.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5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52.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53.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54.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55.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56.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57.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58.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59.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6.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60.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6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62.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63.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64.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7.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8.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9.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otalTime>21833</TotalTime>
  <Words>18383</Words>
  <Application>Microsoft Office PowerPoint</Application>
  <PresentationFormat>On-screen Show (4:3)</PresentationFormat>
  <Paragraphs>1233</Paragraphs>
  <Slides>119</Slides>
  <Notes>118</Notes>
  <HiddenSlides>0</HiddenSlides>
  <MMClips>1</MMClips>
  <ScaleCrop>false</ScaleCrop>
  <HeadingPairs>
    <vt:vector size="4" baseType="variant">
      <vt:variant>
        <vt:lpstr>Theme</vt:lpstr>
      </vt:variant>
      <vt:variant>
        <vt:i4>3</vt:i4>
      </vt:variant>
      <vt:variant>
        <vt:lpstr>Slide Titles</vt:lpstr>
      </vt:variant>
      <vt:variant>
        <vt:i4>119</vt:i4>
      </vt:variant>
    </vt:vector>
  </HeadingPairs>
  <TitlesOfParts>
    <vt:vector size="122" baseType="lpstr">
      <vt:lpstr>2_Office Theme</vt:lpstr>
      <vt:lpstr>Custom Design</vt:lpstr>
      <vt:lpstr>Office Theme</vt:lpstr>
      <vt:lpstr>National Healthcare Quality and Disparities Report</vt:lpstr>
      <vt:lpstr>Organization of the Chartbook on Healthy Living</vt:lpstr>
      <vt:lpstr>National Healthcare Quality and Disparities Report</vt:lpstr>
      <vt:lpstr>National Healthcare Quality and Disparities Report</vt:lpstr>
      <vt:lpstr>Changes for 2014</vt:lpstr>
      <vt:lpstr>Key Findings of the 2014 QDR</vt:lpstr>
      <vt:lpstr>2014 Chartbooks</vt:lpstr>
      <vt:lpstr>Chartbooks Organized Around Priorities of the National Quality Strategy</vt:lpstr>
      <vt:lpstr>Priority 5: Working with communities to promote wide use of best practices to enable healthy living </vt:lpstr>
      <vt:lpstr>Chartbook on Healthy Living</vt:lpstr>
      <vt:lpstr>Summary of trends: Number and percentage of all quality measures that are improving, not changing, or worsening through 2012, overall and by NQS priority</vt:lpstr>
      <vt:lpstr>Summary of trends: Average annual rates of change of quality of care measures through 2012, by National Quality Strategy priority</vt:lpstr>
      <vt:lpstr>Healthy Living Measures That Improved Quickly</vt:lpstr>
      <vt:lpstr>Healthy Living Measures That Showed Worsening Quality</vt:lpstr>
      <vt:lpstr>Healthy Living Measures With Elimination of Disparities</vt:lpstr>
      <vt:lpstr>Healthy Living Measures With Widening of Disparities</vt:lpstr>
      <vt:lpstr>Measures of Healthy Living</vt:lpstr>
      <vt:lpstr>Services That Promote Healthy Living</vt:lpstr>
      <vt:lpstr>Services Covered in This Chartbook</vt:lpstr>
      <vt:lpstr>Maternal and CHILD health care</vt:lpstr>
      <vt:lpstr>Maternal and Child Health Care Measures</vt:lpstr>
      <vt:lpstr>Maternal and Child Health Care Measures</vt:lpstr>
      <vt:lpstr>Access: Children and Adolescents With Periods of Uninsurance </vt:lpstr>
      <vt:lpstr>Children and adolescents ages 0-17 years with any period of uninsurance during the year, by insurance, 2002-2012, and by race/ethnicity and income, 2012</vt:lpstr>
      <vt:lpstr>Effectiveness Measures</vt:lpstr>
      <vt:lpstr>Prevention: Early and Adequate Prenatal Care</vt:lpstr>
      <vt:lpstr>Infants born in 2012 whose mothers had obtained early and adequate prenatal care, by State quartiles</vt:lpstr>
      <vt:lpstr>Absolute differences in receipt of early and adequate prenatal care between White and Black infants born in 2012, by State quartiles</vt:lpstr>
      <vt:lpstr>Prevention: Receipt of Recommended Vaccinations by Young Children</vt:lpstr>
      <vt:lpstr>Prevention:  Receipt of Recommended Vaccinations by Young Children</vt:lpstr>
      <vt:lpstr>Children ages 19-35 months who received the 4:3:1:3:3:1:4 vaccine series, by household income and race/ethnicity, 2009-2012</vt:lpstr>
      <vt:lpstr>Prevention: Children’s Vision Screening</vt:lpstr>
      <vt:lpstr>Children ages 3-5 years who ever had their vision checked by a health provider, by race/ethnicity, United States, 2002-2012</vt:lpstr>
      <vt:lpstr>Prevention: Well-Child Visits in the Last Year</vt:lpstr>
      <vt:lpstr>Children ages 0-17 with a well-child visit in the last 12 months, by race/ethnicity and family income, 2000-2013</vt:lpstr>
      <vt:lpstr>Prevention: Adolescent Meningitis Vaccine</vt:lpstr>
      <vt:lpstr>Adolescents ages 13-15 who ever received at least 1 dose of the meningococcal vaccine, by race/ethnicity and family income, 2008-2012</vt:lpstr>
      <vt:lpstr>Adolescents ages 13-17 years who ever received at least 1 dose of the meningococcal vaccine, by State quartiles, 2013 </vt:lpstr>
      <vt:lpstr>Adolescents ages 13-17 years who ever received at least 1 dose of the meningococcal vaccine, by race/ethnicity, 2013</vt:lpstr>
      <vt:lpstr>Human Papillomavirus Vaccination Coverage for Adolescents</vt:lpstr>
      <vt:lpstr>Adolescents ages 13-15 years who received 3 or more doses of human papillomavirus vaccine, by race/ ethnicity, stratified by sex, 2012</vt:lpstr>
      <vt:lpstr> Adolescents ages 16-17 years who received 3 or more doses of human papillomavirus vaccine, by family income, stratified by sex, 2012 </vt:lpstr>
      <vt:lpstr>Person-Centered Care</vt:lpstr>
      <vt:lpstr>Children who had a doctor’s office or clinic visit in the last 12 months whose parents reported poor communication with health providers, by race/ethnicity and insurance status, 2002-2012</vt:lpstr>
      <vt:lpstr>Patient Safety: Birth Trauma</vt:lpstr>
      <vt:lpstr>Birth trauma—injury to neonate per 1,000 live births, 2004-2012</vt:lpstr>
      <vt:lpstr>Care Coordination Measures</vt:lpstr>
      <vt:lpstr>Communication About Prescription Medications and Treatments From Other Doctors</vt:lpstr>
      <vt:lpstr>Children and adolescents ages 0-17 years with a usual source of care whose health provider usually asks about prescription medications and treatments from other doctors, by race/ethnicity and income, 2012 </vt:lpstr>
      <vt:lpstr>Emergency Department Visits Related to Mental Health and Substance Abuse</vt:lpstr>
      <vt:lpstr>Emergency department visits with a principal diagnosis related to mental health, alcohol, or substance abuse among children ages 0-17 years, per 100,000 population, 2007-2011</vt:lpstr>
      <vt:lpstr>Emergency Department Visits for Asthma</vt:lpstr>
      <vt:lpstr>Emergency department visits for asthma per 100,000 population, children ages 2-17 years, by age, 2008-2011, and by sex and income quartile of ZIP code of residence, 2011 </vt:lpstr>
      <vt:lpstr>References</vt:lpstr>
      <vt:lpstr>References</vt:lpstr>
      <vt:lpstr>References</vt:lpstr>
      <vt:lpstr>References</vt:lpstr>
      <vt:lpstr>Lifestyle modification</vt:lpstr>
      <vt:lpstr>Lifestyle Modification and Health</vt:lpstr>
      <vt:lpstr>Impact of Behaviors on Health</vt:lpstr>
      <vt:lpstr>Impact of Behaviors on Health</vt:lpstr>
      <vt:lpstr>Lifestyle Modification Measures</vt:lpstr>
      <vt:lpstr>Lifestyle Modification Measures</vt:lpstr>
      <vt:lpstr>Prevention: Counseling To Quit Smoking</vt:lpstr>
      <vt:lpstr>Adult current smokers with a checkup in the last 12 months who received advice from a doctor to quit smoking, by race/ethnicity and health insurance (ages 18-64), 2002-2012</vt:lpstr>
      <vt:lpstr>Prevention: Counseling About Exercise for Adults</vt:lpstr>
      <vt:lpstr>Adults with obesity who ever received advice from a health provider to exercise more, by race/ethnicity and age, 2002-2012</vt:lpstr>
      <vt:lpstr>Adults with obesity who did not spend half an hour or more in moderate or vigorous physical activity at least five times a week, by race/ethnicity, income, education, and residence location, 2011-2012</vt:lpstr>
      <vt:lpstr>Adults with obesity who did not spend half an hour or more in moderate or vigorous physical activity at least five times a week, by health insurance (ages 18-64), sex, age, chronic conditions, perceived health status, and activity limitations, 2011-2012</vt:lpstr>
      <vt:lpstr>Prevention: Counseling About Exercise for Children and Adolescents</vt:lpstr>
      <vt:lpstr>Children ages 2-17 for whom a health provider gave advice within the past 2 years about the amount and kind of exercise, sports, or physically active hobbies they should have, by race/ethnicity and income, 2002-2012</vt:lpstr>
      <vt:lpstr>Prevention: Counseling for Adults About Healthy Eating</vt:lpstr>
      <vt:lpstr>Adults with obesity who ever received advice from a health provider about eating fewer high-fat or high-cholesterol foods, by race/ethnicity and chronic conditions, 2002-2012</vt:lpstr>
      <vt:lpstr>Prevention: Counseling for Children About Healthy Eating</vt:lpstr>
      <vt:lpstr>Children ages 2-17 for whom a health provider ever gave advice about healthy eating, by race/ethnicity and age,  2002-2012</vt:lpstr>
      <vt:lpstr>References</vt:lpstr>
      <vt:lpstr>Clinical preventive services</vt:lpstr>
      <vt:lpstr>Measures of Clinical Preventive Services: Screening</vt:lpstr>
      <vt:lpstr>Women ages 21-65 years who received a Pap smear in the last 3 years, by education and race, 2000-2010</vt:lpstr>
      <vt:lpstr>Invasive cervical cancer incidence per 100,000 women age 20 years and over, by age and race, 2004-2010</vt:lpstr>
      <vt:lpstr>Adults who received a blood pressure measurement in the last 2 years and can state whether their blood pressure was normal or high, by insurance and race/ethnicity, 1998-2012</vt:lpstr>
      <vt:lpstr>Measures of Clinical Preventive Services: Immunization</vt:lpstr>
      <vt:lpstr>Adults age 65 and over who reported ever receiving pneumococcal immunization, by insurance and income, 2005-2011</vt:lpstr>
      <vt:lpstr>Hospital patients who received pneumococcal immunization, by age, sex, and race/ethnicity, 2012</vt:lpstr>
      <vt:lpstr>Hospital patients who received influenza immunization, by age, sex, and race/ethnicity, 2012</vt:lpstr>
      <vt:lpstr>Long-stay nursing home residents who were assessed and appropriately given pneumococcal immunization, by age, sex, race, and number of chronic conditions, 2012</vt:lpstr>
      <vt:lpstr>Long-stay nursing home residents who were assessed and appropriately given influenza immunization, by age, sex, race, and number of chronic conditions, 2012</vt:lpstr>
      <vt:lpstr>Functional Status Preservation and Rehabilitation</vt:lpstr>
      <vt:lpstr>Interventions To Maintain and Improve Functional Status</vt:lpstr>
      <vt:lpstr>Settings for Services</vt:lpstr>
      <vt:lpstr>Functional Status Preservation and Rehabilitation Measures</vt:lpstr>
      <vt:lpstr>Improvement in Mobility Among Home Health Care Patients</vt:lpstr>
      <vt:lpstr>Adult home health patients whose ability to move or walk around improved, by age and race/ethnicity, 2011-2012</vt:lpstr>
      <vt:lpstr>Nursing Home Residents Needing More Help With Daily Activities</vt:lpstr>
      <vt:lpstr>Long-stay nursing home residents whose need for help with daily activities increased, by age, 2011 and 2012, and by age, stratified by race, 2012</vt:lpstr>
      <vt:lpstr>Home Health Care Patients With Improved Medication Management </vt:lpstr>
      <vt:lpstr>Adult home health care patients whose management of oral medications improved, by age, 2011-2012, and by age, stratified by race/ethnicity, 2012</vt:lpstr>
      <vt:lpstr>References</vt:lpstr>
      <vt:lpstr>Supportive and Palliative Care</vt:lpstr>
      <vt:lpstr>Supportive and Palliative Care</vt:lpstr>
      <vt:lpstr>Measures of Supportive and Palliative Care</vt:lpstr>
      <vt:lpstr>Relief of Suffering</vt:lpstr>
      <vt:lpstr>Shortness of Breath Among Home Health Care Patients </vt:lpstr>
      <vt:lpstr>Adult home health care patients whose episodes of shortness of breath decreased, by  age and race/ethnicity, 2010-2012</vt:lpstr>
      <vt:lpstr>Moderate to Severe Pain Among Nursing Home Residents </vt:lpstr>
      <vt:lpstr>Long-stay nursing home residents who have moderate to severe pain, by race and age, 2012</vt:lpstr>
      <vt:lpstr>Weight Loss Among Nursing Home Residents</vt:lpstr>
      <vt:lpstr>Long-stay nursing home residents who lost too much weight, by age and race/ethnicity, 2011-2012</vt:lpstr>
      <vt:lpstr>Help With Emotional and Spiritual Needs</vt:lpstr>
      <vt:lpstr>Depression or Anxiety Among Nursing Home Residents</vt:lpstr>
      <vt:lpstr>Long-stay nursing home residents who are more depressed or anxious, by chronic conditions, overall and stratified by race/ethnicity, 2012</vt:lpstr>
      <vt:lpstr>High-Quality Palliative Care</vt:lpstr>
      <vt:lpstr>Hospitalization and Unplanned Care as a Measure of Home Health Care</vt:lpstr>
      <vt:lpstr>Home health care patients who were admitted to the hospital, by age, 2010-2012, and by race, stratified by age, 2012 </vt:lpstr>
      <vt:lpstr>Home health care patients who needed urgent, unplanned medical care, by age, 2010-2012, and by ethnicity, stratified by age, 2012</vt:lpstr>
      <vt:lpstr>Antipsychotic Medication Use Among Nursing Home Residents</vt:lpstr>
      <vt:lpstr>Long-stay nursing home residents who had antipsychotic medication, by sex, race, and chronic conditions, 2012</vt:lpstr>
      <vt:lpstr>Long-stay nursing home residents who had antipsychotic medication, by State, 2012</vt:lpstr>
      <vt:lpstr>References</vt:lpstr>
    </vt:vector>
  </TitlesOfParts>
  <Company>DHHS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DHHS</dc:creator>
  <cp:lastModifiedBy>DHHS</cp:lastModifiedBy>
  <cp:revision>251</cp:revision>
  <cp:lastPrinted>2014-09-03T18:51:10Z</cp:lastPrinted>
  <dcterms:created xsi:type="dcterms:W3CDTF">2013-09-03T18:05:51Z</dcterms:created>
  <dcterms:modified xsi:type="dcterms:W3CDTF">2015-07-31T14:03:05Z</dcterms:modified>
</cp:coreProperties>
</file>