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rts/chart1.xml" ContentType="application/vnd.openxmlformats-officedocument.drawingml.chart+xml"/>
  <Override PartName="/ppt/theme/themeOverride1.xml" ContentType="application/vnd.openxmlformats-officedocument.themeOverride+xml"/>
  <Override PartName="/ppt/drawings/drawing1.xml" ContentType="application/vnd.openxmlformats-officedocument.drawingml.chartshapes+xml"/>
  <Override PartName="/ppt/charts/chart2.xml" ContentType="application/vnd.openxmlformats-officedocument.drawingml.chart+xml"/>
  <Override PartName="/ppt/theme/themeOverride2.xml" ContentType="application/vnd.openxmlformats-officedocument.themeOverride+xml"/>
  <Override PartName="/ppt/drawings/drawing2.xml" ContentType="application/vnd.openxmlformats-officedocument.drawingml.chartshapes+xml"/>
  <Override PartName="/ppt/notesSlides/notesSlide3.xml" ContentType="application/vnd.openxmlformats-officedocument.presentationml.notesSlide+xml"/>
  <Override PartName="/ppt/charts/chart3.xml" ContentType="application/vnd.openxmlformats-officedocument.drawingml.chart+xml"/>
  <Override PartName="/ppt/theme/themeOverride3.xml" ContentType="application/vnd.openxmlformats-officedocument.themeOverride+xml"/>
  <Override PartName="/ppt/drawings/drawing3.xml" ContentType="application/vnd.openxmlformats-officedocument.drawingml.chartshapes+xml"/>
  <Override PartName="/ppt/charts/chart4.xml" ContentType="application/vnd.openxmlformats-officedocument.drawingml.chart+xml"/>
  <Override PartName="/ppt/theme/themeOverride4.xml" ContentType="application/vnd.openxmlformats-officedocument.themeOverride+xml"/>
  <Override PartName="/ppt/drawings/drawing4.xml" ContentType="application/vnd.openxmlformats-officedocument.drawingml.chartshapes+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charts/chart5.xml" ContentType="application/vnd.openxmlformats-officedocument.drawingml.chart+xml"/>
  <Override PartName="/ppt/theme/themeOverride5.xml" ContentType="application/vnd.openxmlformats-officedocument.themeOverride+xml"/>
  <Override PartName="/ppt/charts/chart6.xml" ContentType="application/vnd.openxmlformats-officedocument.drawingml.chart+xml"/>
  <Override PartName="/ppt/theme/themeOverride6.xml" ContentType="application/vnd.openxmlformats-officedocument.themeOverr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charts/chart7.xml" ContentType="application/vnd.openxmlformats-officedocument.drawingml.chart+xml"/>
  <Override PartName="/ppt/theme/themeOverride7.xml" ContentType="application/vnd.openxmlformats-officedocument.themeOverr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charts/chart8.xml" ContentType="application/vnd.openxmlformats-officedocument.drawingml.chart+xml"/>
  <Override PartName="/ppt/theme/themeOverride8.xml" ContentType="application/vnd.openxmlformats-officedocument.themeOverride+xml"/>
  <Override PartName="/ppt/charts/chart9.xml" ContentType="application/vnd.openxmlformats-officedocument.drawingml.chart+xml"/>
  <Override PartName="/ppt/theme/themeOverride9.xml" ContentType="application/vnd.openxmlformats-officedocument.themeOverr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6"/>
  </p:notesMasterIdLst>
  <p:handoutMasterIdLst>
    <p:handoutMasterId r:id="rId17"/>
  </p:handoutMasterIdLst>
  <p:sldIdLst>
    <p:sldId id="372" r:id="rId2"/>
    <p:sldId id="373" r:id="rId3"/>
    <p:sldId id="374" r:id="rId4"/>
    <p:sldId id="375" r:id="rId5"/>
    <p:sldId id="376" r:id="rId6"/>
    <p:sldId id="377" r:id="rId7"/>
    <p:sldId id="378" r:id="rId8"/>
    <p:sldId id="379" r:id="rId9"/>
    <p:sldId id="380" r:id="rId10"/>
    <p:sldId id="381" r:id="rId11"/>
    <p:sldId id="382" r:id="rId12"/>
    <p:sldId id="383" r:id="rId13"/>
    <p:sldId id="384" r:id="rId14"/>
    <p:sldId id="385" r:id="rId15"/>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DHHS" initials="DMB" lastIdx="23" clrIdx="0"/>
  <p:cmAuthor id="1" name="VAS" initials="VAS" lastIdx="8" clrIdx="1"/>
  <p:cmAuthor id="2" name="DHHS" initials="EM" lastIdx="8" clrIdx="2"/>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7BA8DF"/>
    <a:srgbClr val="AABA0A"/>
    <a:srgbClr val="0072C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p:restoredLeft sz="15620" autoAdjust="0"/>
    <p:restoredTop sz="91816" autoAdjust="0"/>
  </p:normalViewPr>
  <p:slideViewPr>
    <p:cSldViewPr>
      <p:cViewPr>
        <p:scale>
          <a:sx n="80" d="100"/>
          <a:sy n="80" d="100"/>
        </p:scale>
        <p:origin x="-58" y="-58"/>
      </p:cViewPr>
      <p:guideLst>
        <p:guide orient="horz" pos="2160"/>
        <p:guide pos="2880"/>
      </p:guideLst>
    </p:cSldViewPr>
  </p:slideViewPr>
  <p:notesTextViewPr>
    <p:cViewPr>
      <p:scale>
        <a:sx n="100" d="100"/>
        <a:sy n="100" d="100"/>
      </p:scale>
      <p:origin x="0" y="0"/>
    </p:cViewPr>
  </p:notesTextViewPr>
  <p:sorterViewPr>
    <p:cViewPr>
      <p:scale>
        <a:sx n="120" d="100"/>
        <a:sy n="120" d="100"/>
      </p:scale>
      <p:origin x="0" y="0"/>
    </p:cViewPr>
  </p:sorterViewPr>
  <p:notesViewPr>
    <p:cSldViewPr>
      <p:cViewPr>
        <p:scale>
          <a:sx n="80" d="100"/>
          <a:sy n="80" d="100"/>
        </p:scale>
        <p:origin x="-2717" y="744"/>
      </p:cViewPr>
      <p:guideLst>
        <p:guide orient="horz" pos="2928"/>
        <p:guide pos="2208"/>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commentAuthors" Target="commentAuthors.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3" Type="http://schemas.openxmlformats.org/officeDocument/2006/relationships/chartUserShapes" Target="../drawings/drawing1.xml"/><Relationship Id="rId2" Type="http://schemas.openxmlformats.org/officeDocument/2006/relationships/package" Target="../embeddings/Microsoft_Excel_Worksheet1.xlsx"/><Relationship Id="rId1" Type="http://schemas.openxmlformats.org/officeDocument/2006/relationships/themeOverride" Target="../theme/themeOverride1.xml"/></Relationships>
</file>

<file path=ppt/charts/_rels/chart2.xml.rels><?xml version="1.0" encoding="UTF-8" standalone="yes"?>
<Relationships xmlns="http://schemas.openxmlformats.org/package/2006/relationships"><Relationship Id="rId3" Type="http://schemas.openxmlformats.org/officeDocument/2006/relationships/chartUserShapes" Target="../drawings/drawing2.xml"/><Relationship Id="rId2" Type="http://schemas.openxmlformats.org/officeDocument/2006/relationships/package" Target="../embeddings/Microsoft_Excel_Worksheet2.xlsx"/><Relationship Id="rId1" Type="http://schemas.openxmlformats.org/officeDocument/2006/relationships/themeOverride" Target="../theme/themeOverride2.xml"/></Relationships>
</file>

<file path=ppt/charts/_rels/chart3.xml.rels><?xml version="1.0" encoding="UTF-8" standalone="yes"?>
<Relationships xmlns="http://schemas.openxmlformats.org/package/2006/relationships"><Relationship Id="rId3" Type="http://schemas.openxmlformats.org/officeDocument/2006/relationships/chartUserShapes" Target="../drawings/drawing3.xml"/><Relationship Id="rId2" Type="http://schemas.openxmlformats.org/officeDocument/2006/relationships/package" Target="../embeddings/Microsoft_Excel_Worksheet3.xlsx"/><Relationship Id="rId1" Type="http://schemas.openxmlformats.org/officeDocument/2006/relationships/themeOverride" Target="../theme/themeOverride3.xml"/></Relationships>
</file>

<file path=ppt/charts/_rels/chart4.xml.rels><?xml version="1.0" encoding="UTF-8" standalone="yes"?>
<Relationships xmlns="http://schemas.openxmlformats.org/package/2006/relationships"><Relationship Id="rId3" Type="http://schemas.openxmlformats.org/officeDocument/2006/relationships/chartUserShapes" Target="../drawings/drawing4.xml"/><Relationship Id="rId2" Type="http://schemas.openxmlformats.org/officeDocument/2006/relationships/package" Target="../embeddings/Microsoft_Excel_Worksheet4.xlsx"/><Relationship Id="rId1" Type="http://schemas.openxmlformats.org/officeDocument/2006/relationships/themeOverride" Target="../theme/themeOverride4.xml"/></Relationships>
</file>

<file path=ppt/charts/_rels/chart5.xml.rels><?xml version="1.0" encoding="UTF-8" standalone="yes"?>
<Relationships xmlns="http://schemas.openxmlformats.org/package/2006/relationships"><Relationship Id="rId2" Type="http://schemas.openxmlformats.org/officeDocument/2006/relationships/package" Target="../embeddings/Microsoft_Excel_Worksheet5.xlsx"/><Relationship Id="rId1" Type="http://schemas.openxmlformats.org/officeDocument/2006/relationships/themeOverride" Target="../theme/themeOverride5.xml"/></Relationships>
</file>

<file path=ppt/charts/_rels/chart6.xml.rels><?xml version="1.0" encoding="UTF-8" standalone="yes"?>
<Relationships xmlns="http://schemas.openxmlformats.org/package/2006/relationships"><Relationship Id="rId2" Type="http://schemas.openxmlformats.org/officeDocument/2006/relationships/package" Target="../embeddings/Microsoft_Excel_Worksheet6.xlsx"/><Relationship Id="rId1" Type="http://schemas.openxmlformats.org/officeDocument/2006/relationships/themeOverride" Target="../theme/themeOverride6.xml"/></Relationships>
</file>

<file path=ppt/charts/_rels/chart7.xml.rels><?xml version="1.0" encoding="UTF-8" standalone="yes"?>
<Relationships xmlns="http://schemas.openxmlformats.org/package/2006/relationships"><Relationship Id="rId2" Type="http://schemas.openxmlformats.org/officeDocument/2006/relationships/package" Target="../embeddings/Microsoft_Excel_Worksheet7.xlsx"/><Relationship Id="rId1" Type="http://schemas.openxmlformats.org/officeDocument/2006/relationships/themeOverride" Target="../theme/themeOverride7.xml"/></Relationships>
</file>

<file path=ppt/charts/_rels/chart8.xml.rels><?xml version="1.0" encoding="UTF-8" standalone="yes"?>
<Relationships xmlns="http://schemas.openxmlformats.org/package/2006/relationships"><Relationship Id="rId2" Type="http://schemas.openxmlformats.org/officeDocument/2006/relationships/package" Target="../embeddings/Microsoft_Excel_Worksheet8.xlsx"/><Relationship Id="rId1" Type="http://schemas.openxmlformats.org/officeDocument/2006/relationships/themeOverride" Target="../theme/themeOverride8.xml"/></Relationships>
</file>

<file path=ppt/charts/_rels/chart9.xml.rels><?xml version="1.0" encoding="UTF-8" standalone="yes"?>
<Relationships xmlns="http://schemas.openxmlformats.org/package/2006/relationships"><Relationship Id="rId2" Type="http://schemas.openxmlformats.org/officeDocument/2006/relationships/package" Target="../embeddings/Microsoft_Excel_Worksheet9.xlsx"/><Relationship Id="rId1" Type="http://schemas.openxmlformats.org/officeDocument/2006/relationships/themeOverride" Target="../theme/themeOverride9.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0.16794408953597781"/>
          <c:y val="0.15587600968483592"/>
          <c:w val="0.81700228443666767"/>
          <c:h val="0.67723249710065314"/>
        </c:manualLayout>
      </c:layout>
      <c:lineChart>
        <c:grouping val="standard"/>
        <c:varyColors val="0"/>
        <c:ser>
          <c:idx val="3"/>
          <c:order val="0"/>
          <c:tx>
            <c:strRef>
              <c:f>Sheet1!$A$2</c:f>
              <c:strCache>
                <c:ptCount val="1"/>
                <c:pt idx="0">
                  <c:v>Total</c:v>
                </c:pt>
              </c:strCache>
            </c:strRef>
          </c:tx>
          <c:spPr>
            <a:ln w="25400">
              <a:solidFill>
                <a:sysClr val="windowText" lastClr="000000"/>
              </a:solidFill>
            </a:ln>
          </c:spPr>
          <c:marker>
            <c:symbol val="circle"/>
            <c:size val="7"/>
            <c:spPr>
              <a:solidFill>
                <a:sysClr val="windowText" lastClr="000000"/>
              </a:solidFill>
              <a:ln>
                <a:noFill/>
              </a:ln>
            </c:spPr>
          </c:marker>
          <c:cat>
            <c:strRef>
              <c:f>Sheet1!$B$1:$L$1</c:f>
              <c:strCache>
                <c:ptCount val="11"/>
                <c:pt idx="0">
                  <c:v>2000</c:v>
                </c:pt>
                <c:pt idx="1">
                  <c:v>2001</c:v>
                </c:pt>
                <c:pt idx="2">
                  <c:v>2002</c:v>
                </c:pt>
                <c:pt idx="3">
                  <c:v>2003</c:v>
                </c:pt>
                <c:pt idx="4">
                  <c:v>2004</c:v>
                </c:pt>
                <c:pt idx="5">
                  <c:v>2005</c:v>
                </c:pt>
                <c:pt idx="6">
                  <c:v>2006</c:v>
                </c:pt>
                <c:pt idx="7">
                  <c:v>2007</c:v>
                </c:pt>
                <c:pt idx="8">
                  <c:v>2008</c:v>
                </c:pt>
                <c:pt idx="9">
                  <c:v>2009</c:v>
                </c:pt>
                <c:pt idx="10">
                  <c:v>2010</c:v>
                </c:pt>
              </c:strCache>
            </c:strRef>
          </c:cat>
          <c:val>
            <c:numRef>
              <c:f>Sheet1!$B$2:$L$2</c:f>
              <c:numCache>
                <c:formatCode>General</c:formatCode>
                <c:ptCount val="11"/>
                <c:pt idx="0">
                  <c:v>80.2</c:v>
                </c:pt>
                <c:pt idx="1">
                  <c:v>80.5</c:v>
                </c:pt>
                <c:pt idx="2">
                  <c:v>80.900000000000006</c:v>
                </c:pt>
                <c:pt idx="3">
                  <c:v>81.5</c:v>
                </c:pt>
                <c:pt idx="4">
                  <c:v>82.3</c:v>
                </c:pt>
                <c:pt idx="5">
                  <c:v>82.8</c:v>
                </c:pt>
                <c:pt idx="6" formatCode="0.0">
                  <c:v>83.5</c:v>
                </c:pt>
                <c:pt idx="7">
                  <c:v>84.4</c:v>
                </c:pt>
                <c:pt idx="8" formatCode="0.0">
                  <c:v>84.7</c:v>
                </c:pt>
                <c:pt idx="9" formatCode="0.0">
                  <c:v>86.1</c:v>
                </c:pt>
                <c:pt idx="10" formatCode="0.0">
                  <c:v>85.9</c:v>
                </c:pt>
              </c:numCache>
            </c:numRef>
          </c:val>
          <c:smooth val="0"/>
        </c:ser>
        <c:ser>
          <c:idx val="0"/>
          <c:order val="1"/>
          <c:tx>
            <c:strRef>
              <c:f>Sheet1!$A$3</c:f>
              <c:strCache>
                <c:ptCount val="1"/>
                <c:pt idx="0">
                  <c:v>White</c:v>
                </c:pt>
              </c:strCache>
            </c:strRef>
          </c:tx>
          <c:spPr>
            <a:ln w="25400">
              <a:solidFill>
                <a:srgbClr val="0072C6"/>
              </a:solidFill>
            </a:ln>
          </c:spPr>
          <c:marker>
            <c:symbol val="square"/>
            <c:size val="7"/>
            <c:spPr>
              <a:solidFill>
                <a:srgbClr val="0072C6"/>
              </a:solidFill>
              <a:ln>
                <a:noFill/>
              </a:ln>
            </c:spPr>
          </c:marker>
          <c:cat>
            <c:strRef>
              <c:f>Sheet1!$B$1:$L$1</c:f>
              <c:strCache>
                <c:ptCount val="11"/>
                <c:pt idx="0">
                  <c:v>2000</c:v>
                </c:pt>
                <c:pt idx="1">
                  <c:v>2001</c:v>
                </c:pt>
                <c:pt idx="2">
                  <c:v>2002</c:v>
                </c:pt>
                <c:pt idx="3">
                  <c:v>2003</c:v>
                </c:pt>
                <c:pt idx="4">
                  <c:v>2004</c:v>
                </c:pt>
                <c:pt idx="5">
                  <c:v>2005</c:v>
                </c:pt>
                <c:pt idx="6">
                  <c:v>2006</c:v>
                </c:pt>
                <c:pt idx="7">
                  <c:v>2007</c:v>
                </c:pt>
                <c:pt idx="8">
                  <c:v>2008</c:v>
                </c:pt>
                <c:pt idx="9">
                  <c:v>2009</c:v>
                </c:pt>
                <c:pt idx="10">
                  <c:v>2010</c:v>
                </c:pt>
              </c:strCache>
            </c:strRef>
          </c:cat>
          <c:val>
            <c:numRef>
              <c:f>Sheet1!$B$3:$L$3</c:f>
              <c:numCache>
                <c:formatCode>General</c:formatCode>
                <c:ptCount val="11"/>
                <c:pt idx="0">
                  <c:v>80.5</c:v>
                </c:pt>
                <c:pt idx="1">
                  <c:v>80</c:v>
                </c:pt>
                <c:pt idx="2" formatCode="0.0">
                  <c:v>81</c:v>
                </c:pt>
                <c:pt idx="3" formatCode="0.0">
                  <c:v>81.2</c:v>
                </c:pt>
                <c:pt idx="4" formatCode="0.0">
                  <c:v>81.5</c:v>
                </c:pt>
                <c:pt idx="5" formatCode="0.0">
                  <c:v>83</c:v>
                </c:pt>
                <c:pt idx="6" formatCode="0.0">
                  <c:v>83</c:v>
                </c:pt>
                <c:pt idx="7">
                  <c:v>83.4</c:v>
                </c:pt>
                <c:pt idx="8">
                  <c:v>83.6</c:v>
                </c:pt>
                <c:pt idx="9" formatCode="0.0">
                  <c:v>85.6</c:v>
                </c:pt>
                <c:pt idx="10" formatCode="0.0">
                  <c:v>85.1</c:v>
                </c:pt>
              </c:numCache>
            </c:numRef>
          </c:val>
          <c:smooth val="0"/>
        </c:ser>
        <c:ser>
          <c:idx val="2"/>
          <c:order val="2"/>
          <c:tx>
            <c:strRef>
              <c:f>Sheet1!$A$4</c:f>
              <c:strCache>
                <c:ptCount val="1"/>
                <c:pt idx="0">
                  <c:v>Black</c:v>
                </c:pt>
              </c:strCache>
            </c:strRef>
          </c:tx>
          <c:spPr>
            <a:ln w="25400">
              <a:solidFill>
                <a:srgbClr val="AABA0A"/>
              </a:solidFill>
            </a:ln>
          </c:spPr>
          <c:marker>
            <c:symbol val="triangle"/>
            <c:size val="9"/>
            <c:spPr>
              <a:solidFill>
                <a:srgbClr val="AABA0A"/>
              </a:solidFill>
              <a:ln>
                <a:noFill/>
              </a:ln>
            </c:spPr>
          </c:marker>
          <c:cat>
            <c:strRef>
              <c:f>Sheet1!$B$1:$L$1</c:f>
              <c:strCache>
                <c:ptCount val="11"/>
                <c:pt idx="0">
                  <c:v>2000</c:v>
                </c:pt>
                <c:pt idx="1">
                  <c:v>2001</c:v>
                </c:pt>
                <c:pt idx="2">
                  <c:v>2002</c:v>
                </c:pt>
                <c:pt idx="3">
                  <c:v>2003</c:v>
                </c:pt>
                <c:pt idx="4">
                  <c:v>2004</c:v>
                </c:pt>
                <c:pt idx="5">
                  <c:v>2005</c:v>
                </c:pt>
                <c:pt idx="6">
                  <c:v>2006</c:v>
                </c:pt>
                <c:pt idx="7">
                  <c:v>2007</c:v>
                </c:pt>
                <c:pt idx="8">
                  <c:v>2008</c:v>
                </c:pt>
                <c:pt idx="9">
                  <c:v>2009</c:v>
                </c:pt>
                <c:pt idx="10">
                  <c:v>2010</c:v>
                </c:pt>
              </c:strCache>
            </c:strRef>
          </c:cat>
          <c:val>
            <c:numRef>
              <c:f>Sheet1!$B$4:$L$4</c:f>
              <c:numCache>
                <c:formatCode>General</c:formatCode>
                <c:ptCount val="11"/>
                <c:pt idx="0">
                  <c:v>80.599999999999994</c:v>
                </c:pt>
                <c:pt idx="1">
                  <c:v>81.3</c:v>
                </c:pt>
                <c:pt idx="2" formatCode="0.0">
                  <c:v>80.8</c:v>
                </c:pt>
                <c:pt idx="3" formatCode="0.0">
                  <c:v>81.8</c:v>
                </c:pt>
                <c:pt idx="4" formatCode="0.0">
                  <c:v>82.9</c:v>
                </c:pt>
                <c:pt idx="5" formatCode="0.0">
                  <c:v>83.6</c:v>
                </c:pt>
                <c:pt idx="6" formatCode="0.0">
                  <c:v>83.3</c:v>
                </c:pt>
                <c:pt idx="7">
                  <c:v>86.8</c:v>
                </c:pt>
                <c:pt idx="8" formatCode="0.0">
                  <c:v>86.4</c:v>
                </c:pt>
                <c:pt idx="9" formatCode="0.0">
                  <c:v>87.3</c:v>
                </c:pt>
                <c:pt idx="10" formatCode="0.0">
                  <c:v>88.2</c:v>
                </c:pt>
              </c:numCache>
            </c:numRef>
          </c:val>
          <c:smooth val="0"/>
        </c:ser>
        <c:ser>
          <c:idx val="1"/>
          <c:order val="3"/>
          <c:tx>
            <c:strRef>
              <c:f>Sheet1!$A$5</c:f>
              <c:strCache>
                <c:ptCount val="1"/>
                <c:pt idx="0">
                  <c:v>API</c:v>
                </c:pt>
              </c:strCache>
            </c:strRef>
          </c:tx>
          <c:spPr>
            <a:ln w="34925">
              <a:solidFill>
                <a:srgbClr val="7BA8DF"/>
              </a:solidFill>
            </a:ln>
          </c:spPr>
          <c:marker>
            <c:symbol val="diamond"/>
            <c:size val="9"/>
            <c:spPr>
              <a:solidFill>
                <a:srgbClr val="7BA8DF"/>
              </a:solidFill>
              <a:ln>
                <a:noFill/>
              </a:ln>
            </c:spPr>
          </c:marker>
          <c:cat>
            <c:strRef>
              <c:f>Sheet1!$B$1:$L$1</c:f>
              <c:strCache>
                <c:ptCount val="11"/>
                <c:pt idx="0">
                  <c:v>2000</c:v>
                </c:pt>
                <c:pt idx="1">
                  <c:v>2001</c:v>
                </c:pt>
                <c:pt idx="2">
                  <c:v>2002</c:v>
                </c:pt>
                <c:pt idx="3">
                  <c:v>2003</c:v>
                </c:pt>
                <c:pt idx="4">
                  <c:v>2004</c:v>
                </c:pt>
                <c:pt idx="5">
                  <c:v>2005</c:v>
                </c:pt>
                <c:pt idx="6">
                  <c:v>2006</c:v>
                </c:pt>
                <c:pt idx="7">
                  <c:v>2007</c:v>
                </c:pt>
                <c:pt idx="8">
                  <c:v>2008</c:v>
                </c:pt>
                <c:pt idx="9">
                  <c:v>2009</c:v>
                </c:pt>
                <c:pt idx="10">
                  <c:v>2010</c:v>
                </c:pt>
              </c:strCache>
            </c:strRef>
          </c:cat>
          <c:val>
            <c:numRef>
              <c:f>Sheet1!$B$5:$L$5</c:f>
              <c:numCache>
                <c:formatCode>General</c:formatCode>
                <c:ptCount val="11"/>
                <c:pt idx="0">
                  <c:v>78.7</c:v>
                </c:pt>
                <c:pt idx="1">
                  <c:v>80.5</c:v>
                </c:pt>
                <c:pt idx="2" formatCode="0.0">
                  <c:v>81.3</c:v>
                </c:pt>
                <c:pt idx="3" formatCode="0.0">
                  <c:v>81.7</c:v>
                </c:pt>
                <c:pt idx="4" formatCode="0.0">
                  <c:v>83.2</c:v>
                </c:pt>
                <c:pt idx="5" formatCode="0.0">
                  <c:v>81.400000000000006</c:v>
                </c:pt>
                <c:pt idx="6" formatCode="0.0">
                  <c:v>84.5</c:v>
                </c:pt>
                <c:pt idx="7">
                  <c:v>83.4</c:v>
                </c:pt>
                <c:pt idx="8" formatCode="0.0">
                  <c:v>85.1</c:v>
                </c:pt>
                <c:pt idx="9" formatCode="0.0">
                  <c:v>85.7</c:v>
                </c:pt>
                <c:pt idx="10" formatCode="0.0">
                  <c:v>85</c:v>
                </c:pt>
              </c:numCache>
            </c:numRef>
          </c:val>
          <c:smooth val="0"/>
        </c:ser>
        <c:ser>
          <c:idx val="4"/>
          <c:order val="4"/>
          <c:tx>
            <c:strRef>
              <c:f>Sheet1!$A$6</c:f>
              <c:strCache>
                <c:ptCount val="1"/>
                <c:pt idx="0">
                  <c:v>AI/AN</c:v>
                </c:pt>
              </c:strCache>
            </c:strRef>
          </c:tx>
          <c:spPr>
            <a:ln>
              <a:solidFill>
                <a:sysClr val="window" lastClr="FFFFFF">
                  <a:lumMod val="65000"/>
                </a:sysClr>
              </a:solidFill>
            </a:ln>
          </c:spPr>
          <c:marker>
            <c:symbol val="star"/>
            <c:size val="7"/>
            <c:spPr>
              <a:noFill/>
              <a:ln>
                <a:solidFill>
                  <a:sysClr val="window" lastClr="FFFFFF">
                    <a:lumMod val="65000"/>
                  </a:sysClr>
                </a:solidFill>
              </a:ln>
            </c:spPr>
          </c:marker>
          <c:cat>
            <c:strRef>
              <c:f>Sheet1!$B$1:$L$1</c:f>
              <c:strCache>
                <c:ptCount val="11"/>
                <c:pt idx="0">
                  <c:v>2000</c:v>
                </c:pt>
                <c:pt idx="1">
                  <c:v>2001</c:v>
                </c:pt>
                <c:pt idx="2">
                  <c:v>2002</c:v>
                </c:pt>
                <c:pt idx="3">
                  <c:v>2003</c:v>
                </c:pt>
                <c:pt idx="4">
                  <c:v>2004</c:v>
                </c:pt>
                <c:pt idx="5">
                  <c:v>2005</c:v>
                </c:pt>
                <c:pt idx="6">
                  <c:v>2006</c:v>
                </c:pt>
                <c:pt idx="7">
                  <c:v>2007</c:v>
                </c:pt>
                <c:pt idx="8">
                  <c:v>2008</c:v>
                </c:pt>
                <c:pt idx="9">
                  <c:v>2009</c:v>
                </c:pt>
                <c:pt idx="10">
                  <c:v>2010</c:v>
                </c:pt>
              </c:strCache>
            </c:strRef>
          </c:cat>
          <c:val>
            <c:numRef>
              <c:f>Sheet1!$B$6:$L$6</c:f>
              <c:numCache>
                <c:formatCode>General</c:formatCode>
                <c:ptCount val="11"/>
                <c:pt idx="0">
                  <c:v>86</c:v>
                </c:pt>
                <c:pt idx="1">
                  <c:v>80.8</c:v>
                </c:pt>
                <c:pt idx="2" formatCode="0.0">
                  <c:v>71.900000000000006</c:v>
                </c:pt>
                <c:pt idx="3" formatCode="0.0">
                  <c:v>77.900000000000006</c:v>
                </c:pt>
                <c:pt idx="4" formatCode="0.0">
                  <c:v>81.3</c:v>
                </c:pt>
                <c:pt idx="5" formatCode="0.0">
                  <c:v>82</c:v>
                </c:pt>
                <c:pt idx="6" formatCode="0.0">
                  <c:v>81.2</c:v>
                </c:pt>
                <c:pt idx="7">
                  <c:v>83.8</c:v>
                </c:pt>
                <c:pt idx="8" formatCode="0.0">
                  <c:v>85</c:v>
                </c:pt>
                <c:pt idx="9" formatCode="0.0">
                  <c:v>85.4</c:v>
                </c:pt>
                <c:pt idx="10" formatCode="0.0">
                  <c:v>88.5</c:v>
                </c:pt>
              </c:numCache>
            </c:numRef>
          </c:val>
          <c:smooth val="0"/>
        </c:ser>
        <c:ser>
          <c:idx val="5"/>
          <c:order val="5"/>
          <c:tx>
            <c:strRef>
              <c:f>Sheet1!$A$7</c:f>
              <c:strCache>
                <c:ptCount val="1"/>
                <c:pt idx="0">
                  <c:v>Hispanic</c:v>
                </c:pt>
              </c:strCache>
            </c:strRef>
          </c:tx>
          <c:spPr>
            <a:ln>
              <a:solidFill>
                <a:srgbClr val="EEECE1">
                  <a:lumMod val="50000"/>
                </a:srgbClr>
              </a:solidFill>
            </a:ln>
          </c:spPr>
          <c:marker>
            <c:symbol val="plus"/>
            <c:size val="7"/>
            <c:spPr>
              <a:noFill/>
              <a:ln>
                <a:solidFill>
                  <a:srgbClr val="EEECE1">
                    <a:lumMod val="50000"/>
                  </a:srgbClr>
                </a:solidFill>
              </a:ln>
            </c:spPr>
          </c:marker>
          <c:cat>
            <c:strRef>
              <c:f>Sheet1!$B$1:$L$1</c:f>
              <c:strCache>
                <c:ptCount val="11"/>
                <c:pt idx="0">
                  <c:v>2000</c:v>
                </c:pt>
                <c:pt idx="1">
                  <c:v>2001</c:v>
                </c:pt>
                <c:pt idx="2">
                  <c:v>2002</c:v>
                </c:pt>
                <c:pt idx="3">
                  <c:v>2003</c:v>
                </c:pt>
                <c:pt idx="4">
                  <c:v>2004</c:v>
                </c:pt>
                <c:pt idx="5">
                  <c:v>2005</c:v>
                </c:pt>
                <c:pt idx="6">
                  <c:v>2006</c:v>
                </c:pt>
                <c:pt idx="7">
                  <c:v>2007</c:v>
                </c:pt>
                <c:pt idx="8">
                  <c:v>2008</c:v>
                </c:pt>
                <c:pt idx="9">
                  <c:v>2009</c:v>
                </c:pt>
                <c:pt idx="10">
                  <c:v>2010</c:v>
                </c:pt>
              </c:strCache>
            </c:strRef>
          </c:cat>
          <c:val>
            <c:numRef>
              <c:f>Sheet1!$B$7:$L$7</c:f>
              <c:numCache>
                <c:formatCode>General</c:formatCode>
                <c:ptCount val="11"/>
                <c:pt idx="0">
                  <c:v>79.8</c:v>
                </c:pt>
                <c:pt idx="1">
                  <c:v>78.5</c:v>
                </c:pt>
                <c:pt idx="2" formatCode="0.0">
                  <c:v>79.5</c:v>
                </c:pt>
                <c:pt idx="3" formatCode="0.0">
                  <c:v>80.5</c:v>
                </c:pt>
                <c:pt idx="4" formatCode="0.0">
                  <c:v>80</c:v>
                </c:pt>
                <c:pt idx="5" formatCode="0.0">
                  <c:v>82.5</c:v>
                </c:pt>
                <c:pt idx="6" formatCode="0.0">
                  <c:v>81.8</c:v>
                </c:pt>
                <c:pt idx="7">
                  <c:v>82.6</c:v>
                </c:pt>
                <c:pt idx="8">
                  <c:v>81.400000000000006</c:v>
                </c:pt>
                <c:pt idx="9">
                  <c:v>84.4</c:v>
                </c:pt>
                <c:pt idx="10">
                  <c:v>84</c:v>
                </c:pt>
              </c:numCache>
            </c:numRef>
          </c:val>
          <c:smooth val="0"/>
        </c:ser>
        <c:dLbls>
          <c:showLegendKey val="0"/>
          <c:showVal val="0"/>
          <c:showCatName val="0"/>
          <c:showSerName val="0"/>
          <c:showPercent val="0"/>
          <c:showBubbleSize val="0"/>
        </c:dLbls>
        <c:marker val="1"/>
        <c:smooth val="0"/>
        <c:axId val="6960640"/>
        <c:axId val="6962560"/>
      </c:lineChart>
      <c:catAx>
        <c:axId val="6960640"/>
        <c:scaling>
          <c:orientation val="minMax"/>
        </c:scaling>
        <c:delete val="0"/>
        <c:axPos val="b"/>
        <c:numFmt formatCode="General" sourceLinked="1"/>
        <c:majorTickMark val="out"/>
        <c:minorTickMark val="none"/>
        <c:tickLblPos val="nextTo"/>
        <c:txPr>
          <a:bodyPr rot="-3180000"/>
          <a:lstStyle/>
          <a:p>
            <a:pPr>
              <a:defRPr sz="1600" b="0" baseline="0">
                <a:latin typeface="Calibri" panose="020F0502020204030204" pitchFamily="34" charset="0"/>
              </a:defRPr>
            </a:pPr>
            <a:endParaRPr lang="en-US"/>
          </a:p>
        </c:txPr>
        <c:crossAx val="6962560"/>
        <c:crosses val="autoZero"/>
        <c:auto val="1"/>
        <c:lblAlgn val="ctr"/>
        <c:lblOffset val="100"/>
        <c:noMultiLvlLbl val="0"/>
      </c:catAx>
      <c:valAx>
        <c:axId val="6962560"/>
        <c:scaling>
          <c:orientation val="minMax"/>
          <c:max val="100"/>
          <c:min val="50"/>
        </c:scaling>
        <c:delete val="0"/>
        <c:axPos val="l"/>
        <c:majorGridlines/>
        <c:title>
          <c:tx>
            <c:rich>
              <a:bodyPr rot="-5400000" vert="horz"/>
              <a:lstStyle/>
              <a:p>
                <a:pPr>
                  <a:defRPr sz="1600" baseline="0">
                    <a:latin typeface="Calibri" panose="020F0502020204030204" pitchFamily="34" charset="0"/>
                  </a:defRPr>
                </a:pPr>
                <a:r>
                  <a:rPr lang="en-US" dirty="0" smtClean="0"/>
                  <a:t>Percent</a:t>
                </a:r>
                <a:endParaRPr lang="en-US" dirty="0"/>
              </a:p>
            </c:rich>
          </c:tx>
          <c:layout>
            <c:manualLayout>
              <c:xMode val="edge"/>
              <c:yMode val="edge"/>
              <c:x val="0"/>
              <c:y val="0.38805774278215222"/>
            </c:manualLayout>
          </c:layout>
          <c:overlay val="0"/>
        </c:title>
        <c:numFmt formatCode="0" sourceLinked="0"/>
        <c:majorTickMark val="out"/>
        <c:minorTickMark val="none"/>
        <c:tickLblPos val="nextTo"/>
        <c:txPr>
          <a:bodyPr/>
          <a:lstStyle/>
          <a:p>
            <a:pPr>
              <a:defRPr sz="1600" b="0" baseline="0">
                <a:latin typeface="Calibri" panose="020F0502020204030204" pitchFamily="34" charset="0"/>
              </a:defRPr>
            </a:pPr>
            <a:endParaRPr lang="en-US"/>
          </a:p>
        </c:txPr>
        <c:crossAx val="6960640"/>
        <c:crosses val="autoZero"/>
        <c:crossBetween val="between"/>
        <c:majorUnit val="10"/>
      </c:valAx>
    </c:plotArea>
    <c:legend>
      <c:legendPos val="t"/>
      <c:layout>
        <c:manualLayout>
          <c:xMode val="edge"/>
          <c:yMode val="edge"/>
          <c:x val="5.4495864903679483E-2"/>
          <c:y val="1.1675185338674747E-3"/>
          <c:w val="0.92337740801267776"/>
          <c:h val="0.12361235385349559"/>
        </c:manualLayout>
      </c:layout>
      <c:overlay val="0"/>
      <c:txPr>
        <a:bodyPr/>
        <a:lstStyle/>
        <a:p>
          <a:pPr>
            <a:defRPr sz="1600" b="0" baseline="0">
              <a:latin typeface="Calibri" panose="020F0502020204030204" pitchFamily="34" charset="0"/>
            </a:defRPr>
          </a:pPr>
          <a:endParaRPr lang="en-US"/>
        </a:p>
      </c:txPr>
    </c:legend>
    <c:plotVisOnly val="1"/>
    <c:dispBlanksAs val="gap"/>
    <c:showDLblsOverMax val="0"/>
  </c:chart>
  <c:spPr>
    <a:ln>
      <a:noFill/>
    </a:ln>
  </c:spPr>
  <c:externalData r:id="rId2">
    <c:autoUpdate val="0"/>
  </c:externalData>
  <c:userShapes r:id="rId3"/>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0.16794408953597781"/>
          <c:y val="0.15646325459317587"/>
          <c:w val="0.81700228443666767"/>
          <c:h val="0.67806186290667159"/>
        </c:manualLayout>
      </c:layout>
      <c:lineChart>
        <c:grouping val="standard"/>
        <c:varyColors val="0"/>
        <c:ser>
          <c:idx val="3"/>
          <c:order val="0"/>
          <c:tx>
            <c:strRef>
              <c:f>Sheet1!$A$2</c:f>
              <c:strCache>
                <c:ptCount val="1"/>
                <c:pt idx="0">
                  <c:v>Male</c:v>
                </c:pt>
              </c:strCache>
            </c:strRef>
          </c:tx>
          <c:spPr>
            <a:ln w="25400">
              <a:solidFill>
                <a:sysClr val="windowText" lastClr="000000"/>
              </a:solidFill>
            </a:ln>
          </c:spPr>
          <c:marker>
            <c:symbol val="circle"/>
            <c:size val="7"/>
            <c:spPr>
              <a:solidFill>
                <a:sysClr val="windowText" lastClr="000000"/>
              </a:solidFill>
              <a:ln>
                <a:noFill/>
              </a:ln>
            </c:spPr>
          </c:marker>
          <c:cat>
            <c:strRef>
              <c:f>Sheet1!$B$1:$L$1</c:f>
              <c:strCache>
                <c:ptCount val="11"/>
                <c:pt idx="0">
                  <c:v>2000</c:v>
                </c:pt>
                <c:pt idx="1">
                  <c:v>2001</c:v>
                </c:pt>
                <c:pt idx="2">
                  <c:v>2002</c:v>
                </c:pt>
                <c:pt idx="3">
                  <c:v>2003</c:v>
                </c:pt>
                <c:pt idx="4">
                  <c:v>2004</c:v>
                </c:pt>
                <c:pt idx="5">
                  <c:v>2005</c:v>
                </c:pt>
                <c:pt idx="6">
                  <c:v>2006</c:v>
                </c:pt>
                <c:pt idx="7">
                  <c:v>2007</c:v>
                </c:pt>
                <c:pt idx="8">
                  <c:v>2008</c:v>
                </c:pt>
                <c:pt idx="9">
                  <c:v>2009</c:v>
                </c:pt>
                <c:pt idx="10">
                  <c:v>2010</c:v>
                </c:pt>
              </c:strCache>
            </c:strRef>
          </c:cat>
          <c:val>
            <c:numRef>
              <c:f>Sheet1!$B$2:$L$2</c:f>
              <c:numCache>
                <c:formatCode>0.0</c:formatCode>
                <c:ptCount val="11"/>
                <c:pt idx="0">
                  <c:v>80.099999999999994</c:v>
                </c:pt>
                <c:pt idx="1">
                  <c:v>79.8</c:v>
                </c:pt>
                <c:pt idx="2">
                  <c:v>80</c:v>
                </c:pt>
                <c:pt idx="3">
                  <c:v>81.3</c:v>
                </c:pt>
                <c:pt idx="4">
                  <c:v>80.8</c:v>
                </c:pt>
                <c:pt idx="5">
                  <c:v>82</c:v>
                </c:pt>
                <c:pt idx="6">
                  <c:v>82.2</c:v>
                </c:pt>
                <c:pt idx="7" formatCode="General">
                  <c:v>83.5</c:v>
                </c:pt>
                <c:pt idx="8" formatCode="#,##0.0">
                  <c:v>84</c:v>
                </c:pt>
                <c:pt idx="9" formatCode="#,##0.0">
                  <c:v>85.2</c:v>
                </c:pt>
                <c:pt idx="10" formatCode="#,##0.0">
                  <c:v>85.4</c:v>
                </c:pt>
              </c:numCache>
            </c:numRef>
          </c:val>
          <c:smooth val="0"/>
        </c:ser>
        <c:ser>
          <c:idx val="0"/>
          <c:order val="1"/>
          <c:tx>
            <c:strRef>
              <c:f>Sheet1!$A$3</c:f>
              <c:strCache>
                <c:ptCount val="1"/>
                <c:pt idx="0">
                  <c:v>Female</c:v>
                </c:pt>
              </c:strCache>
            </c:strRef>
          </c:tx>
          <c:spPr>
            <a:ln w="25400">
              <a:solidFill>
                <a:srgbClr val="0072C6"/>
              </a:solidFill>
            </a:ln>
          </c:spPr>
          <c:marker>
            <c:symbol val="square"/>
            <c:size val="7"/>
            <c:spPr>
              <a:solidFill>
                <a:srgbClr val="0072C6"/>
              </a:solidFill>
              <a:ln>
                <a:noFill/>
              </a:ln>
            </c:spPr>
          </c:marker>
          <c:cat>
            <c:strRef>
              <c:f>Sheet1!$B$1:$L$1</c:f>
              <c:strCache>
                <c:ptCount val="11"/>
                <c:pt idx="0">
                  <c:v>2000</c:v>
                </c:pt>
                <c:pt idx="1">
                  <c:v>2001</c:v>
                </c:pt>
                <c:pt idx="2">
                  <c:v>2002</c:v>
                </c:pt>
                <c:pt idx="3">
                  <c:v>2003</c:v>
                </c:pt>
                <c:pt idx="4">
                  <c:v>2004</c:v>
                </c:pt>
                <c:pt idx="5">
                  <c:v>2005</c:v>
                </c:pt>
                <c:pt idx="6">
                  <c:v>2006</c:v>
                </c:pt>
                <c:pt idx="7">
                  <c:v>2007</c:v>
                </c:pt>
                <c:pt idx="8">
                  <c:v>2008</c:v>
                </c:pt>
                <c:pt idx="9">
                  <c:v>2009</c:v>
                </c:pt>
                <c:pt idx="10">
                  <c:v>2010</c:v>
                </c:pt>
              </c:strCache>
            </c:strRef>
          </c:cat>
          <c:val>
            <c:numRef>
              <c:f>Sheet1!$B$3:$L$3</c:f>
              <c:numCache>
                <c:formatCode>0.0</c:formatCode>
                <c:ptCount val="11"/>
                <c:pt idx="0">
                  <c:v>80.400000000000006</c:v>
                </c:pt>
                <c:pt idx="1">
                  <c:v>81.8</c:v>
                </c:pt>
                <c:pt idx="2">
                  <c:v>82.3</c:v>
                </c:pt>
                <c:pt idx="3">
                  <c:v>82.7</c:v>
                </c:pt>
                <c:pt idx="4">
                  <c:v>84.6</c:v>
                </c:pt>
                <c:pt idx="5">
                  <c:v>84.1</c:v>
                </c:pt>
                <c:pt idx="6">
                  <c:v>85.5</c:v>
                </c:pt>
                <c:pt idx="7" formatCode="General">
                  <c:v>85.6</c:v>
                </c:pt>
                <c:pt idx="8" formatCode="#,##0.0">
                  <c:v>85.9</c:v>
                </c:pt>
                <c:pt idx="9" formatCode="#,##0.0">
                  <c:v>87.3</c:v>
                </c:pt>
                <c:pt idx="10" formatCode="#,##0.0">
                  <c:v>86.7</c:v>
                </c:pt>
              </c:numCache>
            </c:numRef>
          </c:val>
          <c:smooth val="0"/>
        </c:ser>
        <c:dLbls>
          <c:showLegendKey val="0"/>
          <c:showVal val="0"/>
          <c:showCatName val="0"/>
          <c:showSerName val="0"/>
          <c:showPercent val="0"/>
          <c:showBubbleSize val="0"/>
        </c:dLbls>
        <c:marker val="1"/>
        <c:smooth val="0"/>
        <c:axId val="120942976"/>
        <c:axId val="120944896"/>
      </c:lineChart>
      <c:catAx>
        <c:axId val="120942976"/>
        <c:scaling>
          <c:orientation val="minMax"/>
        </c:scaling>
        <c:delete val="0"/>
        <c:axPos val="b"/>
        <c:numFmt formatCode="General" sourceLinked="1"/>
        <c:majorTickMark val="out"/>
        <c:minorTickMark val="none"/>
        <c:tickLblPos val="nextTo"/>
        <c:txPr>
          <a:bodyPr rot="-3180000"/>
          <a:lstStyle/>
          <a:p>
            <a:pPr>
              <a:defRPr sz="1600" b="0" baseline="0">
                <a:latin typeface="Calibri" panose="020F0502020204030204" pitchFamily="34" charset="0"/>
              </a:defRPr>
            </a:pPr>
            <a:endParaRPr lang="en-US"/>
          </a:p>
        </c:txPr>
        <c:crossAx val="120944896"/>
        <c:crosses val="autoZero"/>
        <c:auto val="1"/>
        <c:lblAlgn val="ctr"/>
        <c:lblOffset val="100"/>
        <c:noMultiLvlLbl val="0"/>
      </c:catAx>
      <c:valAx>
        <c:axId val="120944896"/>
        <c:scaling>
          <c:orientation val="minMax"/>
          <c:max val="100"/>
          <c:min val="50"/>
        </c:scaling>
        <c:delete val="0"/>
        <c:axPos val="l"/>
        <c:majorGridlines/>
        <c:title>
          <c:tx>
            <c:rich>
              <a:bodyPr rot="-5400000" vert="horz"/>
              <a:lstStyle/>
              <a:p>
                <a:pPr>
                  <a:defRPr sz="1600" baseline="0">
                    <a:latin typeface="Calibri" panose="020F0502020204030204" pitchFamily="34" charset="0"/>
                  </a:defRPr>
                </a:pPr>
                <a:r>
                  <a:rPr lang="en-US" dirty="0" smtClean="0"/>
                  <a:t>Percent</a:t>
                </a:r>
                <a:endParaRPr lang="en-US" dirty="0"/>
              </a:p>
            </c:rich>
          </c:tx>
          <c:layout>
            <c:manualLayout>
              <c:xMode val="edge"/>
              <c:yMode val="edge"/>
              <c:x val="0"/>
              <c:y val="0.36544792366070522"/>
            </c:manualLayout>
          </c:layout>
          <c:overlay val="0"/>
        </c:title>
        <c:numFmt formatCode="0" sourceLinked="0"/>
        <c:majorTickMark val="out"/>
        <c:minorTickMark val="none"/>
        <c:tickLblPos val="nextTo"/>
        <c:txPr>
          <a:bodyPr/>
          <a:lstStyle/>
          <a:p>
            <a:pPr>
              <a:defRPr sz="1600" b="0" baseline="0">
                <a:latin typeface="Calibri" panose="020F0502020204030204" pitchFamily="34" charset="0"/>
              </a:defRPr>
            </a:pPr>
            <a:endParaRPr lang="en-US"/>
          </a:p>
        </c:txPr>
        <c:crossAx val="120942976"/>
        <c:crosses val="autoZero"/>
        <c:crossBetween val="between"/>
        <c:majorUnit val="10"/>
      </c:valAx>
    </c:plotArea>
    <c:legend>
      <c:legendPos val="t"/>
      <c:layout>
        <c:manualLayout>
          <c:xMode val="edge"/>
          <c:yMode val="edge"/>
          <c:x val="5.4495864903679483E-2"/>
          <c:y val="3.0237390384341492E-2"/>
          <c:w val="0.92337740801267776"/>
          <c:h val="7.2446540112718463E-2"/>
        </c:manualLayout>
      </c:layout>
      <c:overlay val="0"/>
      <c:txPr>
        <a:bodyPr/>
        <a:lstStyle/>
        <a:p>
          <a:pPr>
            <a:defRPr sz="1600" b="0" baseline="0">
              <a:latin typeface="Calibri" panose="020F0502020204030204" pitchFamily="34" charset="0"/>
            </a:defRPr>
          </a:pPr>
          <a:endParaRPr lang="en-US"/>
        </a:p>
      </c:txPr>
    </c:legend>
    <c:plotVisOnly val="1"/>
    <c:dispBlanksAs val="gap"/>
    <c:showDLblsOverMax val="0"/>
  </c:chart>
  <c:spPr>
    <a:ln>
      <a:noFill/>
    </a:ln>
  </c:spPr>
  <c:externalData r:id="rId2">
    <c:autoUpdate val="0"/>
  </c:externalData>
  <c:userShapes r:id="rId3"/>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18383761057645573"/>
          <c:y val="0.10224167457791181"/>
          <c:w val="0.80418367842908522"/>
          <c:h val="0.58124406656614735"/>
        </c:manualLayout>
      </c:layout>
      <c:barChart>
        <c:barDir val="col"/>
        <c:grouping val="clustered"/>
        <c:varyColors val="0"/>
        <c:ser>
          <c:idx val="0"/>
          <c:order val="0"/>
          <c:tx>
            <c:strRef>
              <c:f>Sheet1!$B$1</c:f>
              <c:strCache>
                <c:ptCount val="1"/>
                <c:pt idx="0">
                  <c:v>2008</c:v>
                </c:pt>
              </c:strCache>
            </c:strRef>
          </c:tx>
          <c:spPr>
            <a:solidFill>
              <a:srgbClr val="0072C6"/>
            </a:solidFill>
          </c:spPr>
          <c:invertIfNegative val="0"/>
          <c:dPt>
            <c:idx val="0"/>
            <c:invertIfNegative val="0"/>
            <c:bubble3D val="0"/>
          </c:dPt>
          <c:dPt>
            <c:idx val="1"/>
            <c:invertIfNegative val="0"/>
            <c:bubble3D val="0"/>
          </c:dPt>
          <c:dPt>
            <c:idx val="2"/>
            <c:invertIfNegative val="0"/>
            <c:bubble3D val="0"/>
          </c:dPt>
          <c:dPt>
            <c:idx val="3"/>
            <c:invertIfNegative val="0"/>
            <c:bubble3D val="0"/>
          </c:dPt>
          <c:cat>
            <c:strRef>
              <c:f>Sheet1!$A$2:$A$8</c:f>
              <c:strCache>
                <c:ptCount val="7"/>
                <c:pt idx="0">
                  <c:v>Asian Indian</c:v>
                </c:pt>
                <c:pt idx="1">
                  <c:v>Chinese</c:v>
                </c:pt>
                <c:pt idx="2">
                  <c:v>Filipino</c:v>
                </c:pt>
                <c:pt idx="3">
                  <c:v>Vietnamese</c:v>
                </c:pt>
                <c:pt idx="4">
                  <c:v>Other Asian</c:v>
                </c:pt>
                <c:pt idx="5">
                  <c:v>Native Hawaiian</c:v>
                </c:pt>
                <c:pt idx="6">
                  <c:v>Other Pacific Islander</c:v>
                </c:pt>
              </c:strCache>
            </c:strRef>
          </c:cat>
          <c:val>
            <c:numRef>
              <c:f>Sheet1!$B$2:$B$8</c:f>
              <c:numCache>
                <c:formatCode>#,##0.0</c:formatCode>
                <c:ptCount val="7"/>
                <c:pt idx="0">
                  <c:v>84.5</c:v>
                </c:pt>
                <c:pt idx="1">
                  <c:v>85.9</c:v>
                </c:pt>
                <c:pt idx="2">
                  <c:v>85.3</c:v>
                </c:pt>
                <c:pt idx="3">
                  <c:v>84.4</c:v>
                </c:pt>
                <c:pt idx="4">
                  <c:v>85.7</c:v>
                </c:pt>
                <c:pt idx="5">
                  <c:v>82.4</c:v>
                </c:pt>
                <c:pt idx="6">
                  <c:v>80.900000000000006</c:v>
                </c:pt>
              </c:numCache>
            </c:numRef>
          </c:val>
        </c:ser>
        <c:ser>
          <c:idx val="1"/>
          <c:order val="1"/>
          <c:tx>
            <c:strRef>
              <c:f>Sheet1!$C$1</c:f>
              <c:strCache>
                <c:ptCount val="1"/>
                <c:pt idx="0">
                  <c:v>2009</c:v>
                </c:pt>
              </c:strCache>
            </c:strRef>
          </c:tx>
          <c:spPr>
            <a:solidFill>
              <a:srgbClr val="AABA0A"/>
            </a:solidFill>
          </c:spPr>
          <c:invertIfNegative val="0"/>
          <c:cat>
            <c:strRef>
              <c:f>Sheet1!$A$2:$A$8</c:f>
              <c:strCache>
                <c:ptCount val="7"/>
                <c:pt idx="0">
                  <c:v>Asian Indian</c:v>
                </c:pt>
                <c:pt idx="1">
                  <c:v>Chinese</c:v>
                </c:pt>
                <c:pt idx="2">
                  <c:v>Filipino</c:v>
                </c:pt>
                <c:pt idx="3">
                  <c:v>Vietnamese</c:v>
                </c:pt>
                <c:pt idx="4">
                  <c:v>Other Asian</c:v>
                </c:pt>
                <c:pt idx="5">
                  <c:v>Native Hawaiian</c:v>
                </c:pt>
                <c:pt idx="6">
                  <c:v>Other Pacific Islander</c:v>
                </c:pt>
              </c:strCache>
            </c:strRef>
          </c:cat>
          <c:val>
            <c:numRef>
              <c:f>Sheet1!$C$2:$C$8</c:f>
              <c:numCache>
                <c:formatCode>#,##0.0</c:formatCode>
                <c:ptCount val="7"/>
                <c:pt idx="0">
                  <c:v>84.8</c:v>
                </c:pt>
                <c:pt idx="1">
                  <c:v>93.6</c:v>
                </c:pt>
                <c:pt idx="2">
                  <c:v>87.1</c:v>
                </c:pt>
                <c:pt idx="3">
                  <c:v>92</c:v>
                </c:pt>
                <c:pt idx="4">
                  <c:v>83.9</c:v>
                </c:pt>
                <c:pt idx="5">
                  <c:v>90.1</c:v>
                </c:pt>
                <c:pt idx="6">
                  <c:v>89.7</c:v>
                </c:pt>
              </c:numCache>
            </c:numRef>
          </c:val>
        </c:ser>
        <c:ser>
          <c:idx val="2"/>
          <c:order val="2"/>
          <c:tx>
            <c:strRef>
              <c:f>Sheet1!$D$1</c:f>
              <c:strCache>
                <c:ptCount val="1"/>
                <c:pt idx="0">
                  <c:v>2010</c:v>
                </c:pt>
              </c:strCache>
            </c:strRef>
          </c:tx>
          <c:spPr>
            <a:solidFill>
              <a:sysClr val="window" lastClr="FFFFFF"/>
            </a:solidFill>
            <a:ln>
              <a:solidFill>
                <a:sysClr val="windowText" lastClr="000000"/>
              </a:solidFill>
            </a:ln>
          </c:spPr>
          <c:invertIfNegative val="0"/>
          <c:cat>
            <c:strRef>
              <c:f>Sheet1!$A$2:$A$8</c:f>
              <c:strCache>
                <c:ptCount val="7"/>
                <c:pt idx="0">
                  <c:v>Asian Indian</c:v>
                </c:pt>
                <c:pt idx="1">
                  <c:v>Chinese</c:v>
                </c:pt>
                <c:pt idx="2">
                  <c:v>Filipino</c:v>
                </c:pt>
                <c:pt idx="3">
                  <c:v>Vietnamese</c:v>
                </c:pt>
                <c:pt idx="4">
                  <c:v>Other Asian</c:v>
                </c:pt>
                <c:pt idx="5">
                  <c:v>Native Hawaiian</c:v>
                </c:pt>
                <c:pt idx="6">
                  <c:v>Other Pacific Islander</c:v>
                </c:pt>
              </c:strCache>
            </c:strRef>
          </c:cat>
          <c:val>
            <c:numRef>
              <c:f>Sheet1!$D$2:$D$8</c:f>
              <c:numCache>
                <c:formatCode>#,##0.0</c:formatCode>
                <c:ptCount val="7"/>
                <c:pt idx="0">
                  <c:v>79.900000000000006</c:v>
                </c:pt>
                <c:pt idx="1">
                  <c:v>88.1</c:v>
                </c:pt>
                <c:pt idx="2">
                  <c:v>86</c:v>
                </c:pt>
                <c:pt idx="3">
                  <c:v>82.9</c:v>
                </c:pt>
                <c:pt idx="4">
                  <c:v>84.9</c:v>
                </c:pt>
                <c:pt idx="5">
                  <c:v>87.1</c:v>
                </c:pt>
                <c:pt idx="6">
                  <c:v>87.6</c:v>
                </c:pt>
              </c:numCache>
            </c:numRef>
          </c:val>
        </c:ser>
        <c:dLbls>
          <c:showLegendKey val="0"/>
          <c:showVal val="0"/>
          <c:showCatName val="0"/>
          <c:showSerName val="0"/>
          <c:showPercent val="0"/>
          <c:showBubbleSize val="0"/>
        </c:dLbls>
        <c:gapWidth val="150"/>
        <c:axId val="120561664"/>
        <c:axId val="120563200"/>
      </c:barChart>
      <c:catAx>
        <c:axId val="120561664"/>
        <c:scaling>
          <c:orientation val="minMax"/>
        </c:scaling>
        <c:delete val="0"/>
        <c:axPos val="b"/>
        <c:minorGridlines>
          <c:spPr>
            <a:ln>
              <a:noFill/>
            </a:ln>
          </c:spPr>
        </c:minorGridlines>
        <c:numFmt formatCode="General" sourceLinked="1"/>
        <c:majorTickMark val="out"/>
        <c:minorTickMark val="none"/>
        <c:tickLblPos val="nextTo"/>
        <c:txPr>
          <a:bodyPr rot="-1800000"/>
          <a:lstStyle/>
          <a:p>
            <a:pPr>
              <a:defRPr sz="1600" b="0">
                <a:solidFill>
                  <a:schemeClr val="tx1"/>
                </a:solidFill>
                <a:latin typeface="Calibri" panose="020F0502020204030204" pitchFamily="34" charset="0"/>
              </a:defRPr>
            </a:pPr>
            <a:endParaRPr lang="en-US"/>
          </a:p>
        </c:txPr>
        <c:crossAx val="120563200"/>
        <c:crosses val="autoZero"/>
        <c:auto val="1"/>
        <c:lblAlgn val="ctr"/>
        <c:lblOffset val="100"/>
        <c:noMultiLvlLbl val="0"/>
      </c:catAx>
      <c:valAx>
        <c:axId val="120563200"/>
        <c:scaling>
          <c:orientation val="minMax"/>
          <c:max val="100"/>
          <c:min val="75"/>
        </c:scaling>
        <c:delete val="0"/>
        <c:axPos val="l"/>
        <c:majorGridlines/>
        <c:title>
          <c:tx>
            <c:rich>
              <a:bodyPr rot="-5400000" vert="horz"/>
              <a:lstStyle/>
              <a:p>
                <a:pPr>
                  <a:defRPr sz="1600">
                    <a:latin typeface="Calibri" panose="020F0502020204030204" pitchFamily="34" charset="0"/>
                  </a:defRPr>
                </a:pPr>
                <a:r>
                  <a:rPr lang="en-US" dirty="0" smtClean="0"/>
                  <a:t>Percent</a:t>
                </a:r>
                <a:endParaRPr lang="en-US" dirty="0"/>
              </a:p>
            </c:rich>
          </c:tx>
          <c:layout>
            <c:manualLayout>
              <c:xMode val="edge"/>
              <c:yMode val="edge"/>
              <c:x val="0"/>
              <c:y val="0.29799077641890509"/>
            </c:manualLayout>
          </c:layout>
          <c:overlay val="0"/>
        </c:title>
        <c:numFmt formatCode="0" sourceLinked="0"/>
        <c:majorTickMark val="out"/>
        <c:minorTickMark val="none"/>
        <c:tickLblPos val="nextTo"/>
        <c:txPr>
          <a:bodyPr/>
          <a:lstStyle/>
          <a:p>
            <a:pPr>
              <a:defRPr sz="1600">
                <a:latin typeface="Calibri" panose="020F0502020204030204" pitchFamily="34" charset="0"/>
              </a:defRPr>
            </a:pPr>
            <a:endParaRPr lang="en-US"/>
          </a:p>
        </c:txPr>
        <c:crossAx val="120561664"/>
        <c:crosses val="autoZero"/>
        <c:crossBetween val="between"/>
        <c:majorUnit val="5"/>
      </c:valAx>
    </c:plotArea>
    <c:legend>
      <c:legendPos val="t"/>
      <c:layout>
        <c:manualLayout>
          <c:xMode val="edge"/>
          <c:yMode val="edge"/>
          <c:x val="0.10895717896374066"/>
          <c:y val="1.8517060367454078E-3"/>
          <c:w val="0.77690240108875275"/>
          <c:h val="7.1740334319912141E-2"/>
        </c:manualLayout>
      </c:layout>
      <c:overlay val="0"/>
      <c:txPr>
        <a:bodyPr/>
        <a:lstStyle/>
        <a:p>
          <a:pPr>
            <a:defRPr sz="1600">
              <a:latin typeface="Calibri" panose="020F0502020204030204" pitchFamily="34" charset="0"/>
            </a:defRPr>
          </a:pPr>
          <a:endParaRPr lang="en-US"/>
        </a:p>
      </c:txPr>
    </c:legend>
    <c:plotVisOnly val="1"/>
    <c:dispBlanksAs val="gap"/>
    <c:showDLblsOverMax val="0"/>
  </c:chart>
  <c:spPr>
    <a:ln>
      <a:noFill/>
    </a:ln>
  </c:spPr>
  <c:externalData r:id="rId2">
    <c:autoUpdate val="0"/>
  </c:externalData>
  <c:userShapes r:id="rId3"/>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21025712063769805"/>
          <c:y val="0.10224167457791181"/>
          <c:w val="0.78974287936230192"/>
          <c:h val="0.581047914223488"/>
        </c:manualLayout>
      </c:layout>
      <c:barChart>
        <c:barDir val="col"/>
        <c:grouping val="clustered"/>
        <c:varyColors val="0"/>
        <c:ser>
          <c:idx val="0"/>
          <c:order val="0"/>
          <c:tx>
            <c:strRef>
              <c:f>Sheet1!$B$1</c:f>
              <c:strCache>
                <c:ptCount val="1"/>
                <c:pt idx="0">
                  <c:v>2008</c:v>
                </c:pt>
              </c:strCache>
            </c:strRef>
          </c:tx>
          <c:spPr>
            <a:solidFill>
              <a:srgbClr val="0072C6"/>
            </a:solidFill>
          </c:spPr>
          <c:invertIfNegative val="0"/>
          <c:dPt>
            <c:idx val="0"/>
            <c:invertIfNegative val="0"/>
            <c:bubble3D val="0"/>
          </c:dPt>
          <c:dPt>
            <c:idx val="1"/>
            <c:invertIfNegative val="0"/>
            <c:bubble3D val="0"/>
          </c:dPt>
          <c:dPt>
            <c:idx val="2"/>
            <c:invertIfNegative val="0"/>
            <c:bubble3D val="0"/>
          </c:dPt>
          <c:dPt>
            <c:idx val="3"/>
            <c:invertIfNegative val="0"/>
            <c:bubble3D val="0"/>
          </c:dPt>
          <c:cat>
            <c:strRef>
              <c:f>Sheet1!$A$2:$A$4</c:f>
              <c:strCache>
                <c:ptCount val="3"/>
                <c:pt idx="0">
                  <c:v>Mexican American</c:v>
                </c:pt>
                <c:pt idx="1">
                  <c:v>Puerto Rican</c:v>
                </c:pt>
                <c:pt idx="2">
                  <c:v>Other Hispanic</c:v>
                </c:pt>
              </c:strCache>
            </c:strRef>
          </c:cat>
          <c:val>
            <c:numRef>
              <c:f>Sheet1!$B$2:$B$4</c:f>
              <c:numCache>
                <c:formatCode>#,##0.0</c:formatCode>
                <c:ptCount val="3"/>
                <c:pt idx="0">
                  <c:v>79.400000000000006</c:v>
                </c:pt>
                <c:pt idx="1">
                  <c:v>93.8</c:v>
                </c:pt>
                <c:pt idx="2" formatCode="General">
                  <c:v>82.5</c:v>
                </c:pt>
              </c:numCache>
            </c:numRef>
          </c:val>
        </c:ser>
        <c:ser>
          <c:idx val="1"/>
          <c:order val="1"/>
          <c:tx>
            <c:strRef>
              <c:f>Sheet1!$C$1</c:f>
              <c:strCache>
                <c:ptCount val="1"/>
                <c:pt idx="0">
                  <c:v>2009</c:v>
                </c:pt>
              </c:strCache>
            </c:strRef>
          </c:tx>
          <c:spPr>
            <a:solidFill>
              <a:srgbClr val="AABA0A"/>
            </a:solidFill>
          </c:spPr>
          <c:invertIfNegative val="0"/>
          <c:cat>
            <c:strRef>
              <c:f>Sheet1!$A$2:$A$4</c:f>
              <c:strCache>
                <c:ptCount val="3"/>
                <c:pt idx="0">
                  <c:v>Mexican American</c:v>
                </c:pt>
                <c:pt idx="1">
                  <c:v>Puerto Rican</c:v>
                </c:pt>
                <c:pt idx="2">
                  <c:v>Other Hispanic</c:v>
                </c:pt>
              </c:strCache>
            </c:strRef>
          </c:cat>
          <c:val>
            <c:numRef>
              <c:f>Sheet1!$C$2:$C$4</c:f>
              <c:numCache>
                <c:formatCode>#,##0.0</c:formatCode>
                <c:ptCount val="3"/>
                <c:pt idx="0">
                  <c:v>80.900000000000006</c:v>
                </c:pt>
                <c:pt idx="1">
                  <c:v>90.4</c:v>
                </c:pt>
                <c:pt idx="2">
                  <c:v>87.3</c:v>
                </c:pt>
              </c:numCache>
            </c:numRef>
          </c:val>
        </c:ser>
        <c:ser>
          <c:idx val="2"/>
          <c:order val="2"/>
          <c:tx>
            <c:strRef>
              <c:f>Sheet1!$D$1</c:f>
              <c:strCache>
                <c:ptCount val="1"/>
                <c:pt idx="0">
                  <c:v>2010</c:v>
                </c:pt>
              </c:strCache>
            </c:strRef>
          </c:tx>
          <c:spPr>
            <a:solidFill>
              <a:sysClr val="window" lastClr="FFFFFF"/>
            </a:solidFill>
            <a:ln>
              <a:solidFill>
                <a:sysClr val="windowText" lastClr="000000"/>
              </a:solidFill>
            </a:ln>
          </c:spPr>
          <c:invertIfNegative val="0"/>
          <c:cat>
            <c:strRef>
              <c:f>Sheet1!$A$2:$A$4</c:f>
              <c:strCache>
                <c:ptCount val="3"/>
                <c:pt idx="0">
                  <c:v>Mexican American</c:v>
                </c:pt>
                <c:pt idx="1">
                  <c:v>Puerto Rican</c:v>
                </c:pt>
                <c:pt idx="2">
                  <c:v>Other Hispanic</c:v>
                </c:pt>
              </c:strCache>
            </c:strRef>
          </c:cat>
          <c:val>
            <c:numRef>
              <c:f>Sheet1!$D$2:$D$4</c:f>
              <c:numCache>
                <c:formatCode>#,##0.0</c:formatCode>
                <c:ptCount val="3"/>
                <c:pt idx="0">
                  <c:v>81.3</c:v>
                </c:pt>
                <c:pt idx="1">
                  <c:v>85.4</c:v>
                </c:pt>
                <c:pt idx="2" formatCode="General">
                  <c:v>86.3</c:v>
                </c:pt>
              </c:numCache>
            </c:numRef>
          </c:val>
        </c:ser>
        <c:dLbls>
          <c:showLegendKey val="0"/>
          <c:showVal val="0"/>
          <c:showCatName val="0"/>
          <c:showSerName val="0"/>
          <c:showPercent val="0"/>
          <c:showBubbleSize val="0"/>
        </c:dLbls>
        <c:gapWidth val="150"/>
        <c:axId val="120597888"/>
        <c:axId val="120980608"/>
      </c:barChart>
      <c:catAx>
        <c:axId val="120597888"/>
        <c:scaling>
          <c:orientation val="minMax"/>
        </c:scaling>
        <c:delete val="0"/>
        <c:axPos val="b"/>
        <c:minorGridlines>
          <c:spPr>
            <a:ln>
              <a:noFill/>
            </a:ln>
          </c:spPr>
        </c:minorGridlines>
        <c:numFmt formatCode="General" sourceLinked="1"/>
        <c:majorTickMark val="out"/>
        <c:minorTickMark val="none"/>
        <c:tickLblPos val="nextTo"/>
        <c:txPr>
          <a:bodyPr rot="-1800000"/>
          <a:lstStyle/>
          <a:p>
            <a:pPr>
              <a:defRPr sz="1600" b="0">
                <a:solidFill>
                  <a:schemeClr val="tx1"/>
                </a:solidFill>
                <a:latin typeface="Calibri" panose="020F0502020204030204" pitchFamily="34" charset="0"/>
              </a:defRPr>
            </a:pPr>
            <a:endParaRPr lang="en-US"/>
          </a:p>
        </c:txPr>
        <c:crossAx val="120980608"/>
        <c:crosses val="autoZero"/>
        <c:auto val="1"/>
        <c:lblAlgn val="ctr"/>
        <c:lblOffset val="100"/>
        <c:noMultiLvlLbl val="0"/>
      </c:catAx>
      <c:valAx>
        <c:axId val="120980608"/>
        <c:scaling>
          <c:orientation val="minMax"/>
          <c:max val="100"/>
          <c:min val="75"/>
        </c:scaling>
        <c:delete val="0"/>
        <c:axPos val="l"/>
        <c:majorGridlines/>
        <c:title>
          <c:tx>
            <c:rich>
              <a:bodyPr rot="-5400000" vert="horz"/>
              <a:lstStyle/>
              <a:p>
                <a:pPr>
                  <a:defRPr sz="1600">
                    <a:latin typeface="Calibri" panose="020F0502020204030204" pitchFamily="34" charset="0"/>
                  </a:defRPr>
                </a:pPr>
                <a:r>
                  <a:rPr lang="en-US" dirty="0" smtClean="0"/>
                  <a:t>Percent</a:t>
                </a:r>
                <a:endParaRPr lang="en-US" dirty="0"/>
              </a:p>
            </c:rich>
          </c:tx>
          <c:layout>
            <c:manualLayout>
              <c:xMode val="edge"/>
              <c:yMode val="edge"/>
              <c:x val="3.0864197530864196E-2"/>
              <c:y val="0.29799077641890509"/>
            </c:manualLayout>
          </c:layout>
          <c:overlay val="0"/>
        </c:title>
        <c:numFmt formatCode="0" sourceLinked="0"/>
        <c:majorTickMark val="out"/>
        <c:minorTickMark val="none"/>
        <c:tickLblPos val="nextTo"/>
        <c:txPr>
          <a:bodyPr/>
          <a:lstStyle/>
          <a:p>
            <a:pPr>
              <a:defRPr sz="1600">
                <a:latin typeface="Calibri" panose="020F0502020204030204" pitchFamily="34" charset="0"/>
              </a:defRPr>
            </a:pPr>
            <a:endParaRPr lang="en-US"/>
          </a:p>
        </c:txPr>
        <c:crossAx val="120597888"/>
        <c:crosses val="autoZero"/>
        <c:crossBetween val="between"/>
        <c:majorUnit val="5"/>
      </c:valAx>
    </c:plotArea>
    <c:legend>
      <c:legendPos val="t"/>
      <c:layout>
        <c:manualLayout>
          <c:xMode val="edge"/>
          <c:yMode val="edge"/>
          <c:x val="0.10895717896374066"/>
          <c:y val="1.8517060367454078E-3"/>
          <c:w val="0.77690240108875275"/>
          <c:h val="7.1740334319912141E-2"/>
        </c:manualLayout>
      </c:layout>
      <c:overlay val="0"/>
      <c:txPr>
        <a:bodyPr/>
        <a:lstStyle/>
        <a:p>
          <a:pPr>
            <a:defRPr sz="1600">
              <a:latin typeface="Calibri" panose="020F0502020204030204" pitchFamily="34" charset="0"/>
            </a:defRPr>
          </a:pPr>
          <a:endParaRPr lang="en-US"/>
        </a:p>
      </c:txPr>
    </c:legend>
    <c:plotVisOnly val="1"/>
    <c:dispBlanksAs val="gap"/>
    <c:showDLblsOverMax val="0"/>
  </c:chart>
  <c:spPr>
    <a:ln>
      <a:noFill/>
    </a:ln>
  </c:spPr>
  <c:externalData r:id="rId2">
    <c:autoUpdate val="0"/>
  </c:externalData>
  <c:userShapes r:id="rId3"/>
</c:chartSpace>
</file>

<file path=ppt/charts/chart5.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0.17322129872654807"/>
          <c:y val="0.15782711188879167"/>
          <c:w val="0.80877539613103921"/>
          <c:h val="0.66901793525809272"/>
        </c:manualLayout>
      </c:layout>
      <c:lineChart>
        <c:grouping val="standard"/>
        <c:varyColors val="0"/>
        <c:ser>
          <c:idx val="3"/>
          <c:order val="0"/>
          <c:tx>
            <c:strRef>
              <c:f>Sheet1!$A$2</c:f>
              <c:strCache>
                <c:ptCount val="1"/>
                <c:pt idx="0">
                  <c:v>Total</c:v>
                </c:pt>
              </c:strCache>
            </c:strRef>
          </c:tx>
          <c:spPr>
            <a:ln w="25400">
              <a:solidFill>
                <a:sysClr val="windowText" lastClr="000000"/>
              </a:solidFill>
            </a:ln>
          </c:spPr>
          <c:marker>
            <c:symbol val="circle"/>
            <c:size val="7"/>
            <c:spPr>
              <a:solidFill>
                <a:sysClr val="windowText" lastClr="000000"/>
              </a:solidFill>
              <a:ln>
                <a:noFill/>
              </a:ln>
            </c:spPr>
          </c:marker>
          <c:cat>
            <c:strRef>
              <c:f>Sheet1!$B$1:$J$1</c:f>
              <c:strCache>
                <c:ptCount val="9"/>
                <c:pt idx="0">
                  <c:v>2003</c:v>
                </c:pt>
                <c:pt idx="1">
                  <c:v>2004</c:v>
                </c:pt>
                <c:pt idx="2">
                  <c:v>2005</c:v>
                </c:pt>
                <c:pt idx="3">
                  <c:v>2006</c:v>
                </c:pt>
                <c:pt idx="4">
                  <c:v>2007</c:v>
                </c:pt>
                <c:pt idx="5">
                  <c:v>2008</c:v>
                </c:pt>
                <c:pt idx="6">
                  <c:v>2009</c:v>
                </c:pt>
                <c:pt idx="7">
                  <c:v>2010</c:v>
                </c:pt>
                <c:pt idx="8">
                  <c:v>2011</c:v>
                </c:pt>
              </c:strCache>
            </c:strRef>
          </c:cat>
          <c:val>
            <c:numRef>
              <c:f>Sheet1!$B$2:$J$2</c:f>
              <c:numCache>
                <c:formatCode>General</c:formatCode>
                <c:ptCount val="9"/>
                <c:pt idx="0">
                  <c:v>29.6</c:v>
                </c:pt>
                <c:pt idx="1">
                  <c:v>29.7</c:v>
                </c:pt>
                <c:pt idx="2">
                  <c:v>31.2</c:v>
                </c:pt>
                <c:pt idx="3">
                  <c:v>30.9</c:v>
                </c:pt>
                <c:pt idx="4">
                  <c:v>28.3</c:v>
                </c:pt>
                <c:pt idx="5">
                  <c:v>25.9</c:v>
                </c:pt>
                <c:pt idx="6">
                  <c:v>25.1</c:v>
                </c:pt>
                <c:pt idx="7">
                  <c:v>26.5</c:v>
                </c:pt>
                <c:pt idx="8">
                  <c:v>24.4</c:v>
                </c:pt>
              </c:numCache>
            </c:numRef>
          </c:val>
          <c:smooth val="0"/>
        </c:ser>
        <c:ser>
          <c:idx val="0"/>
          <c:order val="1"/>
          <c:tx>
            <c:strRef>
              <c:f>Sheet1!$A$3</c:f>
              <c:strCache>
                <c:ptCount val="1"/>
                <c:pt idx="0">
                  <c:v>Private</c:v>
                </c:pt>
              </c:strCache>
            </c:strRef>
          </c:tx>
          <c:spPr>
            <a:ln w="25400">
              <a:solidFill>
                <a:srgbClr val="0072C6"/>
              </a:solidFill>
            </a:ln>
          </c:spPr>
          <c:marker>
            <c:symbol val="square"/>
            <c:size val="7"/>
            <c:spPr>
              <a:solidFill>
                <a:srgbClr val="0072C6"/>
              </a:solidFill>
              <a:ln>
                <a:noFill/>
              </a:ln>
            </c:spPr>
          </c:marker>
          <c:cat>
            <c:strRef>
              <c:f>Sheet1!$B$1:$J$1</c:f>
              <c:strCache>
                <c:ptCount val="9"/>
                <c:pt idx="0">
                  <c:v>2003</c:v>
                </c:pt>
                <c:pt idx="1">
                  <c:v>2004</c:v>
                </c:pt>
                <c:pt idx="2">
                  <c:v>2005</c:v>
                </c:pt>
                <c:pt idx="3">
                  <c:v>2006</c:v>
                </c:pt>
                <c:pt idx="4">
                  <c:v>2007</c:v>
                </c:pt>
                <c:pt idx="5">
                  <c:v>2008</c:v>
                </c:pt>
                <c:pt idx="6">
                  <c:v>2009</c:v>
                </c:pt>
                <c:pt idx="7">
                  <c:v>2010</c:v>
                </c:pt>
                <c:pt idx="8">
                  <c:v>2011</c:v>
                </c:pt>
              </c:strCache>
            </c:strRef>
          </c:cat>
          <c:val>
            <c:numRef>
              <c:f>Sheet1!$B$3:$J$3</c:f>
              <c:numCache>
                <c:formatCode>0.0</c:formatCode>
                <c:ptCount val="9"/>
                <c:pt idx="0">
                  <c:v>29.843599999999999</c:v>
                </c:pt>
                <c:pt idx="1">
                  <c:v>29.875399999999999</c:v>
                </c:pt>
                <c:pt idx="2">
                  <c:v>31.5579</c:v>
                </c:pt>
                <c:pt idx="3">
                  <c:v>29.076599999999999</c:v>
                </c:pt>
                <c:pt idx="4">
                  <c:v>28.551200000000001</c:v>
                </c:pt>
                <c:pt idx="5">
                  <c:v>24.945</c:v>
                </c:pt>
                <c:pt idx="6">
                  <c:v>24.149000000000001</c:v>
                </c:pt>
                <c:pt idx="7">
                  <c:v>24.9923</c:v>
                </c:pt>
                <c:pt idx="8">
                  <c:v>20.7014</c:v>
                </c:pt>
              </c:numCache>
            </c:numRef>
          </c:val>
          <c:smooth val="0"/>
        </c:ser>
        <c:ser>
          <c:idx val="2"/>
          <c:order val="2"/>
          <c:tx>
            <c:strRef>
              <c:f>Sheet1!$A$4</c:f>
              <c:strCache>
                <c:ptCount val="1"/>
                <c:pt idx="0">
                  <c:v>Public</c:v>
                </c:pt>
              </c:strCache>
            </c:strRef>
          </c:tx>
          <c:spPr>
            <a:ln w="25400">
              <a:solidFill>
                <a:srgbClr val="AABA0A"/>
              </a:solidFill>
            </a:ln>
          </c:spPr>
          <c:marker>
            <c:symbol val="triangle"/>
            <c:size val="9"/>
            <c:spPr>
              <a:solidFill>
                <a:srgbClr val="AABA0A"/>
              </a:solidFill>
              <a:ln>
                <a:noFill/>
              </a:ln>
            </c:spPr>
          </c:marker>
          <c:cat>
            <c:strRef>
              <c:f>Sheet1!$B$1:$J$1</c:f>
              <c:strCache>
                <c:ptCount val="9"/>
                <c:pt idx="0">
                  <c:v>2003</c:v>
                </c:pt>
                <c:pt idx="1">
                  <c:v>2004</c:v>
                </c:pt>
                <c:pt idx="2">
                  <c:v>2005</c:v>
                </c:pt>
                <c:pt idx="3">
                  <c:v>2006</c:v>
                </c:pt>
                <c:pt idx="4">
                  <c:v>2007</c:v>
                </c:pt>
                <c:pt idx="5">
                  <c:v>2008</c:v>
                </c:pt>
                <c:pt idx="6">
                  <c:v>2009</c:v>
                </c:pt>
                <c:pt idx="7">
                  <c:v>2010</c:v>
                </c:pt>
                <c:pt idx="8">
                  <c:v>2011</c:v>
                </c:pt>
              </c:strCache>
            </c:strRef>
          </c:cat>
          <c:val>
            <c:numRef>
              <c:f>Sheet1!$B$4:$J$4</c:f>
              <c:numCache>
                <c:formatCode>0.0</c:formatCode>
                <c:ptCount val="9"/>
                <c:pt idx="0">
                  <c:v>29.500699999999998</c:v>
                </c:pt>
                <c:pt idx="1">
                  <c:v>27.219100000000001</c:v>
                </c:pt>
                <c:pt idx="2">
                  <c:v>29.125499999999999</c:v>
                </c:pt>
                <c:pt idx="3">
                  <c:v>30.1648</c:v>
                </c:pt>
                <c:pt idx="4">
                  <c:v>26.196200000000001</c:v>
                </c:pt>
                <c:pt idx="5">
                  <c:v>23.0792</c:v>
                </c:pt>
                <c:pt idx="6">
                  <c:v>22.7728</c:v>
                </c:pt>
                <c:pt idx="7">
                  <c:v>24.5091</c:v>
                </c:pt>
                <c:pt idx="8">
                  <c:v>23.531300000000002</c:v>
                </c:pt>
              </c:numCache>
            </c:numRef>
          </c:val>
          <c:smooth val="0"/>
        </c:ser>
        <c:ser>
          <c:idx val="1"/>
          <c:order val="3"/>
          <c:tx>
            <c:strRef>
              <c:f>Sheet1!$A$5</c:f>
              <c:strCache>
                <c:ptCount val="1"/>
                <c:pt idx="0">
                  <c:v>Uninsured</c:v>
                </c:pt>
              </c:strCache>
            </c:strRef>
          </c:tx>
          <c:spPr>
            <a:ln w="34925">
              <a:solidFill>
                <a:srgbClr val="7BA8DF"/>
              </a:solidFill>
            </a:ln>
          </c:spPr>
          <c:marker>
            <c:symbol val="diamond"/>
            <c:size val="9"/>
            <c:spPr>
              <a:solidFill>
                <a:srgbClr val="7BA8DF"/>
              </a:solidFill>
              <a:ln>
                <a:noFill/>
              </a:ln>
            </c:spPr>
          </c:marker>
          <c:cat>
            <c:strRef>
              <c:f>Sheet1!$B$1:$J$1</c:f>
              <c:strCache>
                <c:ptCount val="9"/>
                <c:pt idx="0">
                  <c:v>2003</c:v>
                </c:pt>
                <c:pt idx="1">
                  <c:v>2004</c:v>
                </c:pt>
                <c:pt idx="2">
                  <c:v>2005</c:v>
                </c:pt>
                <c:pt idx="3">
                  <c:v>2006</c:v>
                </c:pt>
                <c:pt idx="4">
                  <c:v>2007</c:v>
                </c:pt>
                <c:pt idx="5">
                  <c:v>2008</c:v>
                </c:pt>
                <c:pt idx="6">
                  <c:v>2009</c:v>
                </c:pt>
                <c:pt idx="7">
                  <c:v>2010</c:v>
                </c:pt>
                <c:pt idx="8">
                  <c:v>2011</c:v>
                </c:pt>
              </c:strCache>
            </c:strRef>
          </c:cat>
          <c:val>
            <c:numRef>
              <c:f>Sheet1!$B$5:$J$5</c:f>
              <c:numCache>
                <c:formatCode>0.0</c:formatCode>
                <c:ptCount val="9"/>
                <c:pt idx="0">
                  <c:v>16.747499999999999</c:v>
                </c:pt>
                <c:pt idx="1">
                  <c:v>15.451599999999999</c:v>
                </c:pt>
                <c:pt idx="2">
                  <c:v>13.543799999999999</c:v>
                </c:pt>
                <c:pt idx="3">
                  <c:v>17.395700000000001</c:v>
                </c:pt>
                <c:pt idx="4">
                  <c:v>13.4163</c:v>
                </c:pt>
                <c:pt idx="5">
                  <c:v>14.851800000000001</c:v>
                </c:pt>
                <c:pt idx="6">
                  <c:v>9.6079000000000008</c:v>
                </c:pt>
                <c:pt idx="7">
                  <c:v>15.6066</c:v>
                </c:pt>
                <c:pt idx="8">
                  <c:v>20.4253</c:v>
                </c:pt>
              </c:numCache>
            </c:numRef>
          </c:val>
          <c:smooth val="0"/>
        </c:ser>
        <c:dLbls>
          <c:showLegendKey val="0"/>
          <c:showVal val="0"/>
          <c:showCatName val="0"/>
          <c:showSerName val="0"/>
          <c:showPercent val="0"/>
          <c:showBubbleSize val="0"/>
        </c:dLbls>
        <c:marker val="1"/>
        <c:smooth val="0"/>
        <c:axId val="102531072"/>
        <c:axId val="102532992"/>
      </c:lineChart>
      <c:catAx>
        <c:axId val="102531072"/>
        <c:scaling>
          <c:orientation val="minMax"/>
        </c:scaling>
        <c:delete val="0"/>
        <c:axPos val="b"/>
        <c:numFmt formatCode="General" sourceLinked="1"/>
        <c:majorTickMark val="out"/>
        <c:minorTickMark val="none"/>
        <c:tickLblPos val="nextTo"/>
        <c:txPr>
          <a:bodyPr rot="-2460000"/>
          <a:lstStyle/>
          <a:p>
            <a:pPr>
              <a:defRPr sz="1600" b="0" baseline="0">
                <a:latin typeface="Calibri" panose="020F0502020204030204" pitchFamily="34" charset="0"/>
              </a:defRPr>
            </a:pPr>
            <a:endParaRPr lang="en-US"/>
          </a:p>
        </c:txPr>
        <c:crossAx val="102532992"/>
        <c:crosses val="autoZero"/>
        <c:auto val="1"/>
        <c:lblAlgn val="ctr"/>
        <c:lblOffset val="100"/>
        <c:noMultiLvlLbl val="0"/>
      </c:catAx>
      <c:valAx>
        <c:axId val="102532992"/>
        <c:scaling>
          <c:orientation val="minMax"/>
          <c:max val="100"/>
          <c:min val="0"/>
        </c:scaling>
        <c:delete val="0"/>
        <c:axPos val="l"/>
        <c:majorGridlines/>
        <c:title>
          <c:tx>
            <c:rich>
              <a:bodyPr rot="-5400000" vert="horz"/>
              <a:lstStyle/>
              <a:p>
                <a:pPr>
                  <a:defRPr sz="1600" baseline="0">
                    <a:latin typeface="Calibri" panose="020F0502020204030204" pitchFamily="34" charset="0"/>
                  </a:defRPr>
                </a:pPr>
                <a:r>
                  <a:rPr lang="en-US" dirty="0" smtClean="0"/>
                  <a:t>Percent</a:t>
                </a:r>
                <a:endParaRPr lang="en-US" dirty="0"/>
              </a:p>
            </c:rich>
          </c:tx>
          <c:layout>
            <c:manualLayout>
              <c:xMode val="edge"/>
              <c:yMode val="edge"/>
              <c:x val="0"/>
              <c:y val="0.40291557305336839"/>
            </c:manualLayout>
          </c:layout>
          <c:overlay val="0"/>
        </c:title>
        <c:numFmt formatCode="0" sourceLinked="0"/>
        <c:majorTickMark val="out"/>
        <c:minorTickMark val="none"/>
        <c:tickLblPos val="nextTo"/>
        <c:txPr>
          <a:bodyPr/>
          <a:lstStyle/>
          <a:p>
            <a:pPr>
              <a:defRPr sz="1600" b="0" baseline="0">
                <a:latin typeface="Calibri" panose="020F0502020204030204" pitchFamily="34" charset="0"/>
              </a:defRPr>
            </a:pPr>
            <a:endParaRPr lang="en-US"/>
          </a:p>
        </c:txPr>
        <c:crossAx val="102531072"/>
        <c:crosses val="autoZero"/>
        <c:crossBetween val="between"/>
        <c:majorUnit val="10"/>
      </c:valAx>
    </c:plotArea>
    <c:legend>
      <c:legendPos val="t"/>
      <c:layout>
        <c:manualLayout>
          <c:xMode val="edge"/>
          <c:yMode val="edge"/>
          <c:x val="0.1111111111111111"/>
          <c:y val="1.1675185338674747E-3"/>
          <c:w val="0.77777777777777779"/>
          <c:h val="0.12003475260036942"/>
        </c:manualLayout>
      </c:layout>
      <c:overlay val="0"/>
      <c:txPr>
        <a:bodyPr/>
        <a:lstStyle/>
        <a:p>
          <a:pPr>
            <a:defRPr sz="1600" b="0" baseline="0">
              <a:latin typeface="Calibri" panose="020F0502020204030204" pitchFamily="34" charset="0"/>
            </a:defRPr>
          </a:pPr>
          <a:endParaRPr lang="en-US"/>
        </a:p>
      </c:txPr>
    </c:legend>
    <c:plotVisOnly val="1"/>
    <c:dispBlanksAs val="gap"/>
    <c:showDLblsOverMax val="0"/>
  </c:chart>
  <c:spPr>
    <a:ln>
      <a:noFill/>
    </a:ln>
  </c:spPr>
  <c:externalData r:id="rId2">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0.16601657431709926"/>
          <c:y val="0.15782711188879167"/>
          <c:w val="0.81597307281034315"/>
          <c:h val="0.66901793525809272"/>
        </c:manualLayout>
      </c:layout>
      <c:lineChart>
        <c:grouping val="standard"/>
        <c:varyColors val="0"/>
        <c:ser>
          <c:idx val="3"/>
          <c:order val="0"/>
          <c:tx>
            <c:strRef>
              <c:f>Sheet1!$A$2</c:f>
              <c:strCache>
                <c:ptCount val="1"/>
                <c:pt idx="0">
                  <c:v>0-1 Conditions</c:v>
                </c:pt>
              </c:strCache>
            </c:strRef>
          </c:tx>
          <c:spPr>
            <a:ln w="25400">
              <a:solidFill>
                <a:sysClr val="windowText" lastClr="000000"/>
              </a:solidFill>
            </a:ln>
          </c:spPr>
          <c:marker>
            <c:symbol val="circle"/>
            <c:size val="7"/>
            <c:spPr>
              <a:solidFill>
                <a:sysClr val="windowText" lastClr="000000"/>
              </a:solidFill>
              <a:ln>
                <a:noFill/>
              </a:ln>
            </c:spPr>
          </c:marker>
          <c:cat>
            <c:strRef>
              <c:f>Sheet1!$B$1:$J$1</c:f>
              <c:strCache>
                <c:ptCount val="9"/>
                <c:pt idx="0">
                  <c:v>2003</c:v>
                </c:pt>
                <c:pt idx="1">
                  <c:v>2004</c:v>
                </c:pt>
                <c:pt idx="2">
                  <c:v>2005</c:v>
                </c:pt>
                <c:pt idx="3">
                  <c:v>2006</c:v>
                </c:pt>
                <c:pt idx="4">
                  <c:v>2007</c:v>
                </c:pt>
                <c:pt idx="5">
                  <c:v>2008</c:v>
                </c:pt>
                <c:pt idx="6">
                  <c:v>2009</c:v>
                </c:pt>
                <c:pt idx="7">
                  <c:v>2010</c:v>
                </c:pt>
                <c:pt idx="8">
                  <c:v>2011</c:v>
                </c:pt>
              </c:strCache>
            </c:strRef>
          </c:cat>
          <c:val>
            <c:numRef>
              <c:f>Sheet1!$B$2:$J$2</c:f>
              <c:numCache>
                <c:formatCode>General</c:formatCode>
                <c:ptCount val="9"/>
                <c:pt idx="0">
                  <c:v>23.9</c:v>
                </c:pt>
                <c:pt idx="1">
                  <c:v>24.4</c:v>
                </c:pt>
                <c:pt idx="2">
                  <c:v>24.4</c:v>
                </c:pt>
                <c:pt idx="3">
                  <c:v>24.5</c:v>
                </c:pt>
                <c:pt idx="4">
                  <c:v>23.1</c:v>
                </c:pt>
                <c:pt idx="5">
                  <c:v>20.7</c:v>
                </c:pt>
                <c:pt idx="6">
                  <c:v>20</c:v>
                </c:pt>
                <c:pt idx="7">
                  <c:v>20.8</c:v>
                </c:pt>
                <c:pt idx="8">
                  <c:v>17.3</c:v>
                </c:pt>
              </c:numCache>
            </c:numRef>
          </c:val>
          <c:smooth val="0"/>
        </c:ser>
        <c:ser>
          <c:idx val="0"/>
          <c:order val="1"/>
          <c:tx>
            <c:strRef>
              <c:f>Sheet1!$A$3</c:f>
              <c:strCache>
                <c:ptCount val="1"/>
                <c:pt idx="0">
                  <c:v>2-3 Conditions</c:v>
                </c:pt>
              </c:strCache>
            </c:strRef>
          </c:tx>
          <c:spPr>
            <a:ln w="25400">
              <a:solidFill>
                <a:srgbClr val="0072C6"/>
              </a:solidFill>
            </a:ln>
          </c:spPr>
          <c:marker>
            <c:symbol val="square"/>
            <c:size val="7"/>
            <c:spPr>
              <a:solidFill>
                <a:srgbClr val="0072C6"/>
              </a:solidFill>
              <a:ln>
                <a:noFill/>
              </a:ln>
            </c:spPr>
          </c:marker>
          <c:cat>
            <c:strRef>
              <c:f>Sheet1!$B$1:$J$1</c:f>
              <c:strCache>
                <c:ptCount val="9"/>
                <c:pt idx="0">
                  <c:v>2003</c:v>
                </c:pt>
                <c:pt idx="1">
                  <c:v>2004</c:v>
                </c:pt>
                <c:pt idx="2">
                  <c:v>2005</c:v>
                </c:pt>
                <c:pt idx="3">
                  <c:v>2006</c:v>
                </c:pt>
                <c:pt idx="4">
                  <c:v>2007</c:v>
                </c:pt>
                <c:pt idx="5">
                  <c:v>2008</c:v>
                </c:pt>
                <c:pt idx="6">
                  <c:v>2009</c:v>
                </c:pt>
                <c:pt idx="7">
                  <c:v>2010</c:v>
                </c:pt>
                <c:pt idx="8">
                  <c:v>2011</c:v>
                </c:pt>
              </c:strCache>
            </c:strRef>
          </c:cat>
          <c:val>
            <c:numRef>
              <c:f>Sheet1!$B$3:$J$3</c:f>
              <c:numCache>
                <c:formatCode>General</c:formatCode>
                <c:ptCount val="9"/>
                <c:pt idx="0">
                  <c:v>41.1</c:v>
                </c:pt>
                <c:pt idx="1">
                  <c:v>38.299999999999997</c:v>
                </c:pt>
                <c:pt idx="2">
                  <c:v>48</c:v>
                </c:pt>
                <c:pt idx="3">
                  <c:v>34.4</c:v>
                </c:pt>
                <c:pt idx="4">
                  <c:v>40</c:v>
                </c:pt>
                <c:pt idx="5">
                  <c:v>33.299999999999997</c:v>
                </c:pt>
                <c:pt idx="6">
                  <c:v>30.7</c:v>
                </c:pt>
                <c:pt idx="7">
                  <c:v>36.700000000000003</c:v>
                </c:pt>
                <c:pt idx="8">
                  <c:v>31.9</c:v>
                </c:pt>
              </c:numCache>
            </c:numRef>
          </c:val>
          <c:smooth val="0"/>
        </c:ser>
        <c:ser>
          <c:idx val="2"/>
          <c:order val="2"/>
          <c:tx>
            <c:strRef>
              <c:f>Sheet1!$A$4</c:f>
              <c:strCache>
                <c:ptCount val="1"/>
                <c:pt idx="0">
                  <c:v>4+ Conditions</c:v>
                </c:pt>
              </c:strCache>
            </c:strRef>
          </c:tx>
          <c:spPr>
            <a:ln w="25400">
              <a:solidFill>
                <a:srgbClr val="AABA0A"/>
              </a:solidFill>
            </a:ln>
          </c:spPr>
          <c:marker>
            <c:symbol val="triangle"/>
            <c:size val="9"/>
            <c:spPr>
              <a:solidFill>
                <a:srgbClr val="AABA0A"/>
              </a:solidFill>
              <a:ln>
                <a:noFill/>
              </a:ln>
            </c:spPr>
          </c:marker>
          <c:cat>
            <c:strRef>
              <c:f>Sheet1!$B$1:$J$1</c:f>
              <c:strCache>
                <c:ptCount val="9"/>
                <c:pt idx="0">
                  <c:v>2003</c:v>
                </c:pt>
                <c:pt idx="1">
                  <c:v>2004</c:v>
                </c:pt>
                <c:pt idx="2">
                  <c:v>2005</c:v>
                </c:pt>
                <c:pt idx="3">
                  <c:v>2006</c:v>
                </c:pt>
                <c:pt idx="4">
                  <c:v>2007</c:v>
                </c:pt>
                <c:pt idx="5">
                  <c:v>2008</c:v>
                </c:pt>
                <c:pt idx="6">
                  <c:v>2009</c:v>
                </c:pt>
                <c:pt idx="7">
                  <c:v>2010</c:v>
                </c:pt>
                <c:pt idx="8">
                  <c:v>2011</c:v>
                </c:pt>
              </c:strCache>
            </c:strRef>
          </c:cat>
          <c:val>
            <c:numRef>
              <c:f>Sheet1!$B$4:$J$4</c:f>
              <c:numCache>
                <c:formatCode>General</c:formatCode>
                <c:ptCount val="9"/>
                <c:pt idx="0">
                  <c:v>41.9</c:v>
                </c:pt>
                <c:pt idx="1">
                  <c:v>63</c:v>
                </c:pt>
                <c:pt idx="2">
                  <c:v>56.2</c:v>
                </c:pt>
                <c:pt idx="3">
                  <c:v>56.4</c:v>
                </c:pt>
                <c:pt idx="4">
                  <c:v>51.6</c:v>
                </c:pt>
                <c:pt idx="5">
                  <c:v>28.5</c:v>
                </c:pt>
                <c:pt idx="6">
                  <c:v>41</c:v>
                </c:pt>
                <c:pt idx="7">
                  <c:v>38.6</c:v>
                </c:pt>
                <c:pt idx="8">
                  <c:v>40.700000000000003</c:v>
                </c:pt>
              </c:numCache>
            </c:numRef>
          </c:val>
          <c:smooth val="0"/>
        </c:ser>
        <c:dLbls>
          <c:showLegendKey val="0"/>
          <c:showVal val="0"/>
          <c:showCatName val="0"/>
          <c:showSerName val="0"/>
          <c:showPercent val="0"/>
          <c:showBubbleSize val="0"/>
        </c:dLbls>
        <c:marker val="1"/>
        <c:smooth val="0"/>
        <c:axId val="120269824"/>
        <c:axId val="120288384"/>
      </c:lineChart>
      <c:catAx>
        <c:axId val="120269824"/>
        <c:scaling>
          <c:orientation val="minMax"/>
        </c:scaling>
        <c:delete val="0"/>
        <c:axPos val="b"/>
        <c:numFmt formatCode="General" sourceLinked="1"/>
        <c:majorTickMark val="out"/>
        <c:minorTickMark val="none"/>
        <c:tickLblPos val="nextTo"/>
        <c:txPr>
          <a:bodyPr rot="-2460000"/>
          <a:lstStyle/>
          <a:p>
            <a:pPr>
              <a:defRPr sz="1600" b="0" baseline="0">
                <a:latin typeface="Calibri" panose="020F0502020204030204" pitchFamily="34" charset="0"/>
              </a:defRPr>
            </a:pPr>
            <a:endParaRPr lang="en-US"/>
          </a:p>
        </c:txPr>
        <c:crossAx val="120288384"/>
        <c:crosses val="autoZero"/>
        <c:auto val="1"/>
        <c:lblAlgn val="ctr"/>
        <c:lblOffset val="100"/>
        <c:noMultiLvlLbl val="0"/>
      </c:catAx>
      <c:valAx>
        <c:axId val="120288384"/>
        <c:scaling>
          <c:orientation val="minMax"/>
          <c:max val="100"/>
          <c:min val="0"/>
        </c:scaling>
        <c:delete val="0"/>
        <c:axPos val="l"/>
        <c:majorGridlines/>
        <c:title>
          <c:tx>
            <c:rich>
              <a:bodyPr rot="-5400000" vert="horz"/>
              <a:lstStyle/>
              <a:p>
                <a:pPr>
                  <a:defRPr sz="1600" baseline="0">
                    <a:latin typeface="Calibri" panose="020F0502020204030204" pitchFamily="34" charset="0"/>
                  </a:defRPr>
                </a:pPr>
                <a:r>
                  <a:rPr lang="en-US" dirty="0" smtClean="0"/>
                  <a:t>Percent</a:t>
                </a:r>
                <a:endParaRPr lang="en-US" dirty="0"/>
              </a:p>
            </c:rich>
          </c:tx>
          <c:layout>
            <c:manualLayout>
              <c:xMode val="edge"/>
              <c:yMode val="edge"/>
              <c:x val="0"/>
              <c:y val="0.40291557305336839"/>
            </c:manualLayout>
          </c:layout>
          <c:overlay val="0"/>
        </c:title>
        <c:numFmt formatCode="0" sourceLinked="0"/>
        <c:majorTickMark val="out"/>
        <c:minorTickMark val="none"/>
        <c:tickLblPos val="nextTo"/>
        <c:txPr>
          <a:bodyPr/>
          <a:lstStyle/>
          <a:p>
            <a:pPr>
              <a:defRPr sz="1600" b="0" baseline="0">
                <a:latin typeface="Calibri" panose="020F0502020204030204" pitchFamily="34" charset="0"/>
              </a:defRPr>
            </a:pPr>
            <a:endParaRPr lang="en-US"/>
          </a:p>
        </c:txPr>
        <c:crossAx val="120269824"/>
        <c:crosses val="autoZero"/>
        <c:crossBetween val="between"/>
        <c:majorUnit val="10"/>
      </c:valAx>
    </c:plotArea>
    <c:legend>
      <c:legendPos val="t"/>
      <c:layout>
        <c:manualLayout>
          <c:xMode val="edge"/>
          <c:yMode val="edge"/>
          <c:x val="0"/>
          <c:y val="1.1675185338674747E-3"/>
          <c:w val="0.99745139496451829"/>
          <c:h val="0.12003475260036942"/>
        </c:manualLayout>
      </c:layout>
      <c:overlay val="0"/>
      <c:txPr>
        <a:bodyPr/>
        <a:lstStyle/>
        <a:p>
          <a:pPr>
            <a:defRPr sz="1600" b="0" baseline="0">
              <a:latin typeface="Calibri" panose="020F0502020204030204" pitchFamily="34" charset="0"/>
            </a:defRPr>
          </a:pPr>
          <a:endParaRPr lang="en-US"/>
        </a:p>
      </c:txPr>
    </c:legend>
    <c:plotVisOnly val="1"/>
    <c:dispBlanksAs val="gap"/>
    <c:showDLblsOverMax val="0"/>
  </c:chart>
  <c:spPr>
    <a:ln>
      <a:noFill/>
    </a:ln>
  </c:spPr>
  <c:externalData r:id="rId2">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9.2788227860406344E-2"/>
          <c:y val="5.1013673775061795E-2"/>
          <c:w val="0.89799334111013907"/>
          <c:h val="0.67929123592039975"/>
        </c:manualLayout>
      </c:layout>
      <c:barChart>
        <c:barDir val="col"/>
        <c:grouping val="clustered"/>
        <c:varyColors val="0"/>
        <c:ser>
          <c:idx val="0"/>
          <c:order val="0"/>
          <c:tx>
            <c:strRef>
              <c:f>Sheet1!$B$1</c:f>
              <c:strCache>
                <c:ptCount val="1"/>
                <c:pt idx="0">
                  <c:v>2009</c:v>
                </c:pt>
              </c:strCache>
            </c:strRef>
          </c:tx>
          <c:spPr>
            <a:solidFill>
              <a:srgbClr val="0072C6"/>
            </a:solidFill>
          </c:spPr>
          <c:invertIfNegative val="0"/>
          <c:dPt>
            <c:idx val="0"/>
            <c:invertIfNegative val="0"/>
            <c:bubble3D val="0"/>
          </c:dPt>
          <c:dPt>
            <c:idx val="1"/>
            <c:invertIfNegative val="0"/>
            <c:bubble3D val="0"/>
          </c:dPt>
          <c:dPt>
            <c:idx val="2"/>
            <c:invertIfNegative val="0"/>
            <c:bubble3D val="0"/>
          </c:dPt>
          <c:dPt>
            <c:idx val="3"/>
            <c:invertIfNegative val="0"/>
            <c:bubble3D val="0"/>
          </c:dPt>
          <c:cat>
            <c:strRef>
              <c:f>Sheet1!$A$2:$A$18</c:f>
              <c:strCache>
                <c:ptCount val="17"/>
                <c:pt idx="0">
                  <c:v>Total</c:v>
                </c:pt>
                <c:pt idx="1">
                  <c:v>White</c:v>
                </c:pt>
                <c:pt idx="2">
                  <c:v>Black</c:v>
                </c:pt>
                <c:pt idx="3">
                  <c:v>Hispanic</c:v>
                </c:pt>
                <c:pt idx="5">
                  <c:v>&lt;High School</c:v>
                </c:pt>
                <c:pt idx="6">
                  <c:v>High School Grad</c:v>
                </c:pt>
                <c:pt idx="7">
                  <c:v>Any College</c:v>
                </c:pt>
                <c:pt idx="9">
                  <c:v>Private</c:v>
                </c:pt>
                <c:pt idx="10">
                  <c:v>Public</c:v>
                </c:pt>
                <c:pt idx="11">
                  <c:v>Uninsured</c:v>
                </c:pt>
                <c:pt idx="13">
                  <c:v>0-17</c:v>
                </c:pt>
                <c:pt idx="14">
                  <c:v>18-44</c:v>
                </c:pt>
                <c:pt idx="15">
                  <c:v>45-64</c:v>
                </c:pt>
                <c:pt idx="16">
                  <c:v>65+</c:v>
                </c:pt>
              </c:strCache>
            </c:strRef>
          </c:cat>
          <c:val>
            <c:numRef>
              <c:f>Sheet1!$B$2:$B$18</c:f>
              <c:numCache>
                <c:formatCode>General</c:formatCode>
                <c:ptCount val="17"/>
                <c:pt idx="0">
                  <c:v>33.4</c:v>
                </c:pt>
                <c:pt idx="1">
                  <c:v>32.700000000000003</c:v>
                </c:pt>
                <c:pt idx="2">
                  <c:v>42.4</c:v>
                </c:pt>
                <c:pt idx="3">
                  <c:v>28.4</c:v>
                </c:pt>
                <c:pt idx="5">
                  <c:v>24.5</c:v>
                </c:pt>
                <c:pt idx="6">
                  <c:v>26.8</c:v>
                </c:pt>
                <c:pt idx="7">
                  <c:v>33.299999999999997</c:v>
                </c:pt>
                <c:pt idx="9">
                  <c:v>37.4</c:v>
                </c:pt>
                <c:pt idx="10">
                  <c:v>33.799999999999997</c:v>
                </c:pt>
                <c:pt idx="11">
                  <c:v>25.8</c:v>
                </c:pt>
                <c:pt idx="13">
                  <c:v>44.3</c:v>
                </c:pt>
                <c:pt idx="14">
                  <c:v>29.8</c:v>
                </c:pt>
                <c:pt idx="15">
                  <c:v>31.9</c:v>
                </c:pt>
                <c:pt idx="16">
                  <c:v>26.1</c:v>
                </c:pt>
              </c:numCache>
            </c:numRef>
          </c:val>
        </c:ser>
        <c:dLbls>
          <c:showLegendKey val="0"/>
          <c:showVal val="0"/>
          <c:showCatName val="0"/>
          <c:showSerName val="0"/>
          <c:showPercent val="0"/>
          <c:showBubbleSize val="0"/>
        </c:dLbls>
        <c:gapWidth val="150"/>
        <c:axId val="120428416"/>
        <c:axId val="120429952"/>
      </c:barChart>
      <c:catAx>
        <c:axId val="120428416"/>
        <c:scaling>
          <c:orientation val="minMax"/>
        </c:scaling>
        <c:delete val="0"/>
        <c:axPos val="b"/>
        <c:minorGridlines>
          <c:spPr>
            <a:ln>
              <a:noFill/>
            </a:ln>
          </c:spPr>
        </c:minorGridlines>
        <c:numFmt formatCode="General" sourceLinked="1"/>
        <c:majorTickMark val="out"/>
        <c:minorTickMark val="none"/>
        <c:tickLblPos val="nextTo"/>
        <c:txPr>
          <a:bodyPr rot="-1680000"/>
          <a:lstStyle/>
          <a:p>
            <a:pPr>
              <a:defRPr sz="1600" b="0">
                <a:solidFill>
                  <a:schemeClr val="tx1"/>
                </a:solidFill>
                <a:latin typeface="Calibri" panose="020F0502020204030204" pitchFamily="34" charset="0"/>
              </a:defRPr>
            </a:pPr>
            <a:endParaRPr lang="en-US"/>
          </a:p>
        </c:txPr>
        <c:crossAx val="120429952"/>
        <c:crosses val="autoZero"/>
        <c:auto val="1"/>
        <c:lblAlgn val="ctr"/>
        <c:lblOffset val="100"/>
        <c:noMultiLvlLbl val="0"/>
      </c:catAx>
      <c:valAx>
        <c:axId val="120429952"/>
        <c:scaling>
          <c:orientation val="minMax"/>
          <c:max val="50"/>
          <c:min val="0"/>
        </c:scaling>
        <c:delete val="0"/>
        <c:axPos val="l"/>
        <c:majorGridlines/>
        <c:title>
          <c:tx>
            <c:rich>
              <a:bodyPr rot="-5400000" vert="horz"/>
              <a:lstStyle/>
              <a:p>
                <a:pPr>
                  <a:defRPr sz="1600">
                    <a:latin typeface="Calibri" panose="020F0502020204030204" pitchFamily="34" charset="0"/>
                  </a:defRPr>
                </a:pPr>
                <a:r>
                  <a:rPr lang="en-US" dirty="0" smtClean="0"/>
                  <a:t>Percent</a:t>
                </a:r>
                <a:endParaRPr lang="en-US" dirty="0"/>
              </a:p>
            </c:rich>
          </c:tx>
          <c:layout>
            <c:manualLayout>
              <c:xMode val="edge"/>
              <c:yMode val="edge"/>
              <c:x val="0"/>
              <c:y val="0.2941819772528434"/>
            </c:manualLayout>
          </c:layout>
          <c:overlay val="0"/>
        </c:title>
        <c:numFmt formatCode="0" sourceLinked="0"/>
        <c:majorTickMark val="out"/>
        <c:minorTickMark val="none"/>
        <c:tickLblPos val="nextTo"/>
        <c:txPr>
          <a:bodyPr/>
          <a:lstStyle/>
          <a:p>
            <a:pPr>
              <a:defRPr sz="1600">
                <a:latin typeface="Calibri" panose="020F0502020204030204" pitchFamily="34" charset="0"/>
              </a:defRPr>
            </a:pPr>
            <a:endParaRPr lang="en-US"/>
          </a:p>
        </c:txPr>
        <c:crossAx val="120428416"/>
        <c:crosses val="autoZero"/>
        <c:crossBetween val="between"/>
        <c:majorUnit val="5"/>
      </c:valAx>
    </c:plotArea>
    <c:plotVisOnly val="1"/>
    <c:dispBlanksAs val="gap"/>
    <c:showDLblsOverMax val="0"/>
  </c:chart>
  <c:spPr>
    <a:ln>
      <a:noFill/>
    </a:ln>
  </c:spPr>
  <c:externalData r:id="rId2">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0.25860916690969182"/>
          <c:y val="0.17634563040731019"/>
          <c:w val="0.74094050743657047"/>
          <c:h val="0.69370929328278408"/>
        </c:manualLayout>
      </c:layout>
      <c:lineChart>
        <c:grouping val="standard"/>
        <c:varyColors val="0"/>
        <c:ser>
          <c:idx val="3"/>
          <c:order val="0"/>
          <c:tx>
            <c:strRef>
              <c:f>Sheet1!$A$2</c:f>
              <c:strCache>
                <c:ptCount val="1"/>
                <c:pt idx="0">
                  <c:v>Total</c:v>
                </c:pt>
              </c:strCache>
            </c:strRef>
          </c:tx>
          <c:spPr>
            <a:ln w="25400">
              <a:solidFill>
                <a:sysClr val="windowText" lastClr="000000"/>
              </a:solidFill>
            </a:ln>
          </c:spPr>
          <c:marker>
            <c:symbol val="circle"/>
            <c:size val="7"/>
            <c:spPr>
              <a:solidFill>
                <a:sysClr val="windowText" lastClr="000000"/>
              </a:solidFill>
              <a:ln>
                <a:noFill/>
              </a:ln>
            </c:spPr>
          </c:marker>
          <c:cat>
            <c:strRef>
              <c:f>Sheet1!$B$1:$E$1</c:f>
              <c:strCache>
                <c:ptCount val="4"/>
                <c:pt idx="0">
                  <c:v>2008</c:v>
                </c:pt>
                <c:pt idx="1">
                  <c:v>2009</c:v>
                </c:pt>
                <c:pt idx="2">
                  <c:v>2010</c:v>
                </c:pt>
                <c:pt idx="3">
                  <c:v>2011</c:v>
                </c:pt>
              </c:strCache>
            </c:strRef>
          </c:cat>
          <c:val>
            <c:numRef>
              <c:f>Sheet1!$B$2:$E$2</c:f>
              <c:numCache>
                <c:formatCode>General</c:formatCode>
                <c:ptCount val="4"/>
                <c:pt idx="0">
                  <c:v>578</c:v>
                </c:pt>
                <c:pt idx="1">
                  <c:v>604.20000000000005</c:v>
                </c:pt>
                <c:pt idx="2">
                  <c:v>616.29999999999995</c:v>
                </c:pt>
                <c:pt idx="3">
                  <c:v>582</c:v>
                </c:pt>
              </c:numCache>
            </c:numRef>
          </c:val>
          <c:smooth val="0"/>
        </c:ser>
        <c:ser>
          <c:idx val="0"/>
          <c:order val="1"/>
          <c:tx>
            <c:strRef>
              <c:f>Sheet1!$A$3</c:f>
              <c:strCache>
                <c:ptCount val="1"/>
                <c:pt idx="0">
                  <c:v>Northeast</c:v>
                </c:pt>
              </c:strCache>
            </c:strRef>
          </c:tx>
          <c:spPr>
            <a:ln w="25400">
              <a:solidFill>
                <a:srgbClr val="0072C6"/>
              </a:solidFill>
            </a:ln>
          </c:spPr>
          <c:marker>
            <c:symbol val="square"/>
            <c:size val="7"/>
            <c:spPr>
              <a:solidFill>
                <a:srgbClr val="0072C6"/>
              </a:solidFill>
              <a:ln>
                <a:noFill/>
              </a:ln>
            </c:spPr>
          </c:marker>
          <c:cat>
            <c:strRef>
              <c:f>Sheet1!$B$1:$E$1</c:f>
              <c:strCache>
                <c:ptCount val="4"/>
                <c:pt idx="0">
                  <c:v>2008</c:v>
                </c:pt>
                <c:pt idx="1">
                  <c:v>2009</c:v>
                </c:pt>
                <c:pt idx="2">
                  <c:v>2010</c:v>
                </c:pt>
                <c:pt idx="3">
                  <c:v>2011</c:v>
                </c:pt>
              </c:strCache>
            </c:strRef>
          </c:cat>
          <c:val>
            <c:numRef>
              <c:f>Sheet1!$B$3:$E$3</c:f>
              <c:numCache>
                <c:formatCode>General</c:formatCode>
                <c:ptCount val="4"/>
                <c:pt idx="0">
                  <c:v>854.4</c:v>
                </c:pt>
                <c:pt idx="1">
                  <c:v>909.3</c:v>
                </c:pt>
                <c:pt idx="2">
                  <c:v>931</c:v>
                </c:pt>
                <c:pt idx="3">
                  <c:v>864.6</c:v>
                </c:pt>
              </c:numCache>
            </c:numRef>
          </c:val>
          <c:smooth val="0"/>
        </c:ser>
        <c:ser>
          <c:idx val="2"/>
          <c:order val="2"/>
          <c:tx>
            <c:strRef>
              <c:f>Sheet1!$A$4</c:f>
              <c:strCache>
                <c:ptCount val="1"/>
                <c:pt idx="0">
                  <c:v>Midwest</c:v>
                </c:pt>
              </c:strCache>
            </c:strRef>
          </c:tx>
          <c:spPr>
            <a:ln w="25400">
              <a:solidFill>
                <a:srgbClr val="AABA0A"/>
              </a:solidFill>
            </a:ln>
          </c:spPr>
          <c:marker>
            <c:symbol val="triangle"/>
            <c:size val="9"/>
            <c:spPr>
              <a:solidFill>
                <a:srgbClr val="AABA0A"/>
              </a:solidFill>
              <a:ln>
                <a:noFill/>
              </a:ln>
            </c:spPr>
          </c:marker>
          <c:cat>
            <c:strRef>
              <c:f>Sheet1!$B$1:$E$1</c:f>
              <c:strCache>
                <c:ptCount val="4"/>
                <c:pt idx="0">
                  <c:v>2008</c:v>
                </c:pt>
                <c:pt idx="1">
                  <c:v>2009</c:v>
                </c:pt>
                <c:pt idx="2">
                  <c:v>2010</c:v>
                </c:pt>
                <c:pt idx="3">
                  <c:v>2011</c:v>
                </c:pt>
              </c:strCache>
            </c:strRef>
          </c:cat>
          <c:val>
            <c:numRef>
              <c:f>Sheet1!$B$4:$E$4</c:f>
              <c:numCache>
                <c:formatCode>General</c:formatCode>
                <c:ptCount val="4"/>
                <c:pt idx="0">
                  <c:v>604.6</c:v>
                </c:pt>
                <c:pt idx="1">
                  <c:v>631.6</c:v>
                </c:pt>
                <c:pt idx="2">
                  <c:v>706.2</c:v>
                </c:pt>
                <c:pt idx="3">
                  <c:v>677.9</c:v>
                </c:pt>
              </c:numCache>
            </c:numRef>
          </c:val>
          <c:smooth val="0"/>
        </c:ser>
        <c:ser>
          <c:idx val="1"/>
          <c:order val="3"/>
          <c:tx>
            <c:strRef>
              <c:f>Sheet1!$A$5</c:f>
              <c:strCache>
                <c:ptCount val="1"/>
                <c:pt idx="0">
                  <c:v>South</c:v>
                </c:pt>
              </c:strCache>
            </c:strRef>
          </c:tx>
          <c:spPr>
            <a:ln w="34925">
              <a:solidFill>
                <a:srgbClr val="7BA8DF"/>
              </a:solidFill>
            </a:ln>
          </c:spPr>
          <c:marker>
            <c:symbol val="diamond"/>
            <c:size val="9"/>
            <c:spPr>
              <a:solidFill>
                <a:srgbClr val="7BA8DF"/>
              </a:solidFill>
              <a:ln>
                <a:noFill/>
              </a:ln>
            </c:spPr>
          </c:marker>
          <c:cat>
            <c:strRef>
              <c:f>Sheet1!$B$1:$E$1</c:f>
              <c:strCache>
                <c:ptCount val="4"/>
                <c:pt idx="0">
                  <c:v>2008</c:v>
                </c:pt>
                <c:pt idx="1">
                  <c:v>2009</c:v>
                </c:pt>
                <c:pt idx="2">
                  <c:v>2010</c:v>
                </c:pt>
                <c:pt idx="3">
                  <c:v>2011</c:v>
                </c:pt>
              </c:strCache>
            </c:strRef>
          </c:cat>
          <c:val>
            <c:numRef>
              <c:f>Sheet1!$B$5:$E$5</c:f>
              <c:numCache>
                <c:formatCode>General</c:formatCode>
                <c:ptCount val="4"/>
                <c:pt idx="0">
                  <c:v>564.4</c:v>
                </c:pt>
                <c:pt idx="1">
                  <c:v>583.5</c:v>
                </c:pt>
                <c:pt idx="2">
                  <c:v>576.5</c:v>
                </c:pt>
                <c:pt idx="3">
                  <c:v>522.6</c:v>
                </c:pt>
              </c:numCache>
            </c:numRef>
          </c:val>
          <c:smooth val="0"/>
        </c:ser>
        <c:ser>
          <c:idx val="4"/>
          <c:order val="4"/>
          <c:tx>
            <c:strRef>
              <c:f>Sheet1!$A$6</c:f>
              <c:strCache>
                <c:ptCount val="1"/>
                <c:pt idx="0">
                  <c:v>West</c:v>
                </c:pt>
              </c:strCache>
            </c:strRef>
          </c:tx>
          <c:spPr>
            <a:ln>
              <a:solidFill>
                <a:sysClr val="window" lastClr="FFFFFF">
                  <a:lumMod val="65000"/>
                </a:sysClr>
              </a:solidFill>
            </a:ln>
          </c:spPr>
          <c:marker>
            <c:symbol val="star"/>
            <c:size val="7"/>
            <c:spPr>
              <a:noFill/>
              <a:ln>
                <a:solidFill>
                  <a:sysClr val="window" lastClr="FFFFFF">
                    <a:lumMod val="65000"/>
                  </a:sysClr>
                </a:solidFill>
              </a:ln>
            </c:spPr>
          </c:marker>
          <c:cat>
            <c:strRef>
              <c:f>Sheet1!$B$1:$E$1</c:f>
              <c:strCache>
                <c:ptCount val="4"/>
                <c:pt idx="0">
                  <c:v>2008</c:v>
                </c:pt>
                <c:pt idx="1">
                  <c:v>2009</c:v>
                </c:pt>
                <c:pt idx="2">
                  <c:v>2010</c:v>
                </c:pt>
                <c:pt idx="3">
                  <c:v>2011</c:v>
                </c:pt>
              </c:strCache>
            </c:strRef>
          </c:cat>
          <c:val>
            <c:numRef>
              <c:f>Sheet1!$B$6:$E$6</c:f>
              <c:numCache>
                <c:formatCode>General</c:formatCode>
                <c:ptCount val="4"/>
                <c:pt idx="0">
                  <c:v>378.6</c:v>
                </c:pt>
                <c:pt idx="1">
                  <c:v>397</c:v>
                </c:pt>
                <c:pt idx="2">
                  <c:v>376.4</c:v>
                </c:pt>
                <c:pt idx="3">
                  <c:v>388.4</c:v>
                </c:pt>
              </c:numCache>
            </c:numRef>
          </c:val>
          <c:smooth val="0"/>
        </c:ser>
        <c:dLbls>
          <c:showLegendKey val="0"/>
          <c:showVal val="0"/>
          <c:showCatName val="0"/>
          <c:showSerName val="0"/>
          <c:showPercent val="0"/>
          <c:showBubbleSize val="0"/>
        </c:dLbls>
        <c:marker val="1"/>
        <c:smooth val="0"/>
        <c:axId val="121218560"/>
        <c:axId val="121220480"/>
      </c:lineChart>
      <c:catAx>
        <c:axId val="121218560"/>
        <c:scaling>
          <c:orientation val="minMax"/>
        </c:scaling>
        <c:delete val="0"/>
        <c:axPos val="b"/>
        <c:numFmt formatCode="General" sourceLinked="1"/>
        <c:majorTickMark val="out"/>
        <c:minorTickMark val="none"/>
        <c:tickLblPos val="nextTo"/>
        <c:txPr>
          <a:bodyPr rot="0"/>
          <a:lstStyle/>
          <a:p>
            <a:pPr>
              <a:defRPr sz="1600" b="0" baseline="0">
                <a:latin typeface="Calibri" panose="020F0502020204030204" pitchFamily="34" charset="0"/>
              </a:defRPr>
            </a:pPr>
            <a:endParaRPr lang="en-US"/>
          </a:p>
        </c:txPr>
        <c:crossAx val="121220480"/>
        <c:crosses val="autoZero"/>
        <c:auto val="1"/>
        <c:lblAlgn val="ctr"/>
        <c:lblOffset val="100"/>
        <c:noMultiLvlLbl val="0"/>
      </c:catAx>
      <c:valAx>
        <c:axId val="121220480"/>
        <c:scaling>
          <c:orientation val="minMax"/>
          <c:max val="1000"/>
          <c:min val="0"/>
        </c:scaling>
        <c:delete val="0"/>
        <c:axPos val="l"/>
        <c:majorGridlines/>
        <c:title>
          <c:tx>
            <c:rich>
              <a:bodyPr rot="-5400000" vert="horz"/>
              <a:lstStyle/>
              <a:p>
                <a:pPr>
                  <a:defRPr sz="1600" baseline="0">
                    <a:latin typeface="Calibri" panose="020F0502020204030204" pitchFamily="34" charset="0"/>
                  </a:defRPr>
                </a:pPr>
                <a:r>
                  <a:rPr lang="en-US" dirty="0" smtClean="0"/>
                  <a:t>Rate per 100,000 Population</a:t>
                </a:r>
                <a:endParaRPr lang="en-US" dirty="0"/>
              </a:p>
            </c:rich>
          </c:tx>
          <c:layout>
            <c:manualLayout>
              <c:xMode val="edge"/>
              <c:yMode val="edge"/>
              <c:x val="3.0864197530864196E-3"/>
              <c:y val="0.20847112860892389"/>
            </c:manualLayout>
          </c:layout>
          <c:overlay val="0"/>
        </c:title>
        <c:numFmt formatCode="#,##0" sourceLinked="0"/>
        <c:majorTickMark val="out"/>
        <c:minorTickMark val="none"/>
        <c:tickLblPos val="nextTo"/>
        <c:txPr>
          <a:bodyPr/>
          <a:lstStyle/>
          <a:p>
            <a:pPr>
              <a:defRPr sz="1600" b="0" baseline="0">
                <a:latin typeface="Calibri" panose="020F0502020204030204" pitchFamily="34" charset="0"/>
              </a:defRPr>
            </a:pPr>
            <a:endParaRPr lang="en-US"/>
          </a:p>
        </c:txPr>
        <c:crossAx val="121218560"/>
        <c:crosses val="autoZero"/>
        <c:crossBetween val="between"/>
        <c:majorUnit val="200"/>
      </c:valAx>
    </c:plotArea>
    <c:legend>
      <c:legendPos val="t"/>
      <c:layout>
        <c:manualLayout>
          <c:xMode val="edge"/>
          <c:yMode val="edge"/>
          <c:x val="5.4495965782055011E-2"/>
          <c:y val="1.1675185338674747E-3"/>
          <c:w val="0.88634028385340724"/>
          <c:h val="0.12003475260036942"/>
        </c:manualLayout>
      </c:layout>
      <c:overlay val="0"/>
      <c:txPr>
        <a:bodyPr/>
        <a:lstStyle/>
        <a:p>
          <a:pPr>
            <a:defRPr sz="1600" b="0" baseline="0">
              <a:latin typeface="Calibri" panose="020F0502020204030204" pitchFamily="34" charset="0"/>
            </a:defRPr>
          </a:pPr>
          <a:endParaRPr lang="en-US"/>
        </a:p>
      </c:txPr>
    </c:legend>
    <c:plotVisOnly val="1"/>
    <c:dispBlanksAs val="gap"/>
    <c:showDLblsOverMax val="0"/>
  </c:chart>
  <c:spPr>
    <a:ln>
      <a:noFill/>
    </a:ln>
  </c:spPr>
  <c:externalData r:id="rId2">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0.24224506658889858"/>
          <c:y val="0.17634563040731019"/>
          <c:w val="0.75775493341110134"/>
          <c:h val="0.69370929328278408"/>
        </c:manualLayout>
      </c:layout>
      <c:lineChart>
        <c:grouping val="standard"/>
        <c:varyColors val="0"/>
        <c:ser>
          <c:idx val="3"/>
          <c:order val="0"/>
          <c:tx>
            <c:strRef>
              <c:f>Sheet1!$A$2</c:f>
              <c:strCache>
                <c:ptCount val="1"/>
                <c:pt idx="0">
                  <c:v>Q1 (Lowest)</c:v>
                </c:pt>
              </c:strCache>
            </c:strRef>
          </c:tx>
          <c:spPr>
            <a:ln w="25400">
              <a:solidFill>
                <a:sysClr val="windowText" lastClr="000000"/>
              </a:solidFill>
            </a:ln>
          </c:spPr>
          <c:marker>
            <c:symbol val="circle"/>
            <c:size val="7"/>
            <c:spPr>
              <a:solidFill>
                <a:sysClr val="windowText" lastClr="000000"/>
              </a:solidFill>
              <a:ln>
                <a:noFill/>
              </a:ln>
            </c:spPr>
          </c:marker>
          <c:cat>
            <c:strRef>
              <c:f>Sheet1!$B$1:$E$1</c:f>
              <c:strCache>
                <c:ptCount val="4"/>
                <c:pt idx="0">
                  <c:v>2008</c:v>
                </c:pt>
                <c:pt idx="1">
                  <c:v>2009</c:v>
                </c:pt>
                <c:pt idx="2">
                  <c:v>2010</c:v>
                </c:pt>
                <c:pt idx="3">
                  <c:v>2011</c:v>
                </c:pt>
              </c:strCache>
            </c:strRef>
          </c:cat>
          <c:val>
            <c:numRef>
              <c:f>Sheet1!$B$2:$E$2</c:f>
              <c:numCache>
                <c:formatCode>General</c:formatCode>
                <c:ptCount val="4"/>
                <c:pt idx="0">
                  <c:v>808.6</c:v>
                </c:pt>
                <c:pt idx="1">
                  <c:v>881.3</c:v>
                </c:pt>
                <c:pt idx="2">
                  <c:v>947.4</c:v>
                </c:pt>
                <c:pt idx="3">
                  <c:v>839.5</c:v>
                </c:pt>
              </c:numCache>
            </c:numRef>
          </c:val>
          <c:smooth val="0"/>
        </c:ser>
        <c:ser>
          <c:idx val="0"/>
          <c:order val="1"/>
          <c:tx>
            <c:strRef>
              <c:f>Sheet1!$A$3</c:f>
              <c:strCache>
                <c:ptCount val="1"/>
                <c:pt idx="0">
                  <c:v>Q2</c:v>
                </c:pt>
              </c:strCache>
            </c:strRef>
          </c:tx>
          <c:spPr>
            <a:ln w="25400">
              <a:solidFill>
                <a:srgbClr val="0072C6"/>
              </a:solidFill>
            </a:ln>
          </c:spPr>
          <c:marker>
            <c:symbol val="square"/>
            <c:size val="7"/>
            <c:spPr>
              <a:solidFill>
                <a:srgbClr val="0072C6"/>
              </a:solidFill>
              <a:ln>
                <a:noFill/>
              </a:ln>
            </c:spPr>
          </c:marker>
          <c:cat>
            <c:strRef>
              <c:f>Sheet1!$B$1:$E$1</c:f>
              <c:strCache>
                <c:ptCount val="4"/>
                <c:pt idx="0">
                  <c:v>2008</c:v>
                </c:pt>
                <c:pt idx="1">
                  <c:v>2009</c:v>
                </c:pt>
                <c:pt idx="2">
                  <c:v>2010</c:v>
                </c:pt>
                <c:pt idx="3">
                  <c:v>2011</c:v>
                </c:pt>
              </c:strCache>
            </c:strRef>
          </c:cat>
          <c:val>
            <c:numRef>
              <c:f>Sheet1!$B$3:$E$3</c:f>
              <c:numCache>
                <c:formatCode>General</c:formatCode>
                <c:ptCount val="4"/>
                <c:pt idx="0">
                  <c:v>641.79999999999995</c:v>
                </c:pt>
                <c:pt idx="1">
                  <c:v>656.7</c:v>
                </c:pt>
                <c:pt idx="2">
                  <c:v>644.9</c:v>
                </c:pt>
                <c:pt idx="3">
                  <c:v>613.79999999999995</c:v>
                </c:pt>
              </c:numCache>
            </c:numRef>
          </c:val>
          <c:smooth val="0"/>
        </c:ser>
        <c:ser>
          <c:idx val="2"/>
          <c:order val="2"/>
          <c:tx>
            <c:strRef>
              <c:f>Sheet1!$A$4</c:f>
              <c:strCache>
                <c:ptCount val="1"/>
                <c:pt idx="0">
                  <c:v>Q3</c:v>
                </c:pt>
              </c:strCache>
            </c:strRef>
          </c:tx>
          <c:spPr>
            <a:ln w="25400">
              <a:solidFill>
                <a:srgbClr val="AABA0A"/>
              </a:solidFill>
            </a:ln>
          </c:spPr>
          <c:marker>
            <c:symbol val="triangle"/>
            <c:size val="9"/>
            <c:spPr>
              <a:solidFill>
                <a:srgbClr val="AABA0A"/>
              </a:solidFill>
              <a:ln>
                <a:noFill/>
              </a:ln>
            </c:spPr>
          </c:marker>
          <c:cat>
            <c:strRef>
              <c:f>Sheet1!$B$1:$E$1</c:f>
              <c:strCache>
                <c:ptCount val="4"/>
                <c:pt idx="0">
                  <c:v>2008</c:v>
                </c:pt>
                <c:pt idx="1">
                  <c:v>2009</c:v>
                </c:pt>
                <c:pt idx="2">
                  <c:v>2010</c:v>
                </c:pt>
                <c:pt idx="3">
                  <c:v>2011</c:v>
                </c:pt>
              </c:strCache>
            </c:strRef>
          </c:cat>
          <c:val>
            <c:numRef>
              <c:f>Sheet1!$B$4:$E$4</c:f>
              <c:numCache>
                <c:formatCode>General</c:formatCode>
                <c:ptCount val="4"/>
                <c:pt idx="0">
                  <c:v>483.7</c:v>
                </c:pt>
                <c:pt idx="1">
                  <c:v>491.4</c:v>
                </c:pt>
                <c:pt idx="2">
                  <c:v>485.8</c:v>
                </c:pt>
                <c:pt idx="3">
                  <c:v>499.6</c:v>
                </c:pt>
              </c:numCache>
            </c:numRef>
          </c:val>
          <c:smooth val="0"/>
        </c:ser>
        <c:ser>
          <c:idx val="1"/>
          <c:order val="3"/>
          <c:tx>
            <c:strRef>
              <c:f>Sheet1!$A$5</c:f>
              <c:strCache>
                <c:ptCount val="1"/>
                <c:pt idx="0">
                  <c:v>Q4 (Highest)</c:v>
                </c:pt>
              </c:strCache>
            </c:strRef>
          </c:tx>
          <c:spPr>
            <a:ln w="34925">
              <a:solidFill>
                <a:srgbClr val="7BA8DF"/>
              </a:solidFill>
            </a:ln>
          </c:spPr>
          <c:marker>
            <c:symbol val="diamond"/>
            <c:size val="9"/>
            <c:spPr>
              <a:solidFill>
                <a:srgbClr val="7BA8DF"/>
              </a:solidFill>
              <a:ln>
                <a:noFill/>
              </a:ln>
            </c:spPr>
          </c:marker>
          <c:cat>
            <c:strRef>
              <c:f>Sheet1!$B$1:$E$1</c:f>
              <c:strCache>
                <c:ptCount val="4"/>
                <c:pt idx="0">
                  <c:v>2008</c:v>
                </c:pt>
                <c:pt idx="1">
                  <c:v>2009</c:v>
                </c:pt>
                <c:pt idx="2">
                  <c:v>2010</c:v>
                </c:pt>
                <c:pt idx="3">
                  <c:v>2011</c:v>
                </c:pt>
              </c:strCache>
            </c:strRef>
          </c:cat>
          <c:val>
            <c:numRef>
              <c:f>Sheet1!$B$5:$E$5</c:f>
              <c:numCache>
                <c:formatCode>General</c:formatCode>
                <c:ptCount val="4"/>
                <c:pt idx="0">
                  <c:v>348.3</c:v>
                </c:pt>
                <c:pt idx="1">
                  <c:v>343.3</c:v>
                </c:pt>
                <c:pt idx="2">
                  <c:v>342.4</c:v>
                </c:pt>
                <c:pt idx="3">
                  <c:v>341.2</c:v>
                </c:pt>
              </c:numCache>
            </c:numRef>
          </c:val>
          <c:smooth val="0"/>
        </c:ser>
        <c:dLbls>
          <c:showLegendKey val="0"/>
          <c:showVal val="0"/>
          <c:showCatName val="0"/>
          <c:showSerName val="0"/>
          <c:showPercent val="0"/>
          <c:showBubbleSize val="0"/>
        </c:dLbls>
        <c:marker val="1"/>
        <c:smooth val="0"/>
        <c:axId val="121099776"/>
        <c:axId val="121101696"/>
      </c:lineChart>
      <c:catAx>
        <c:axId val="121099776"/>
        <c:scaling>
          <c:orientation val="minMax"/>
        </c:scaling>
        <c:delete val="0"/>
        <c:axPos val="b"/>
        <c:numFmt formatCode="General" sourceLinked="1"/>
        <c:majorTickMark val="out"/>
        <c:minorTickMark val="none"/>
        <c:tickLblPos val="nextTo"/>
        <c:txPr>
          <a:bodyPr rot="0"/>
          <a:lstStyle/>
          <a:p>
            <a:pPr>
              <a:defRPr sz="1600" b="0" baseline="0">
                <a:latin typeface="Calibri" panose="020F0502020204030204" pitchFamily="34" charset="0"/>
              </a:defRPr>
            </a:pPr>
            <a:endParaRPr lang="en-US"/>
          </a:p>
        </c:txPr>
        <c:crossAx val="121101696"/>
        <c:crosses val="autoZero"/>
        <c:auto val="1"/>
        <c:lblAlgn val="ctr"/>
        <c:lblOffset val="100"/>
        <c:noMultiLvlLbl val="0"/>
      </c:catAx>
      <c:valAx>
        <c:axId val="121101696"/>
        <c:scaling>
          <c:orientation val="minMax"/>
          <c:max val="1000"/>
          <c:min val="0"/>
        </c:scaling>
        <c:delete val="0"/>
        <c:axPos val="l"/>
        <c:majorGridlines/>
        <c:title>
          <c:tx>
            <c:rich>
              <a:bodyPr rot="-5400000" vert="horz"/>
              <a:lstStyle/>
              <a:p>
                <a:pPr>
                  <a:defRPr sz="1600" baseline="0">
                    <a:latin typeface="Calibri" panose="020F0502020204030204" pitchFamily="34" charset="0"/>
                  </a:defRPr>
                </a:pPr>
                <a:r>
                  <a:rPr lang="en-US" dirty="0" smtClean="0"/>
                  <a:t>Rate per 100,000 Population</a:t>
                </a:r>
                <a:endParaRPr lang="en-US" dirty="0"/>
              </a:p>
            </c:rich>
          </c:tx>
          <c:layout>
            <c:manualLayout>
              <c:xMode val="edge"/>
              <c:yMode val="edge"/>
              <c:x val="3.144745795664431E-3"/>
              <c:y val="0.20929935841353164"/>
            </c:manualLayout>
          </c:layout>
          <c:overlay val="0"/>
        </c:title>
        <c:numFmt formatCode="#,##0" sourceLinked="0"/>
        <c:majorTickMark val="out"/>
        <c:minorTickMark val="none"/>
        <c:tickLblPos val="nextTo"/>
        <c:txPr>
          <a:bodyPr/>
          <a:lstStyle/>
          <a:p>
            <a:pPr>
              <a:defRPr sz="1600" b="0" baseline="0">
                <a:latin typeface="Calibri" panose="020F0502020204030204" pitchFamily="34" charset="0"/>
              </a:defRPr>
            </a:pPr>
            <a:endParaRPr lang="en-US"/>
          </a:p>
        </c:txPr>
        <c:crossAx val="121099776"/>
        <c:crosses val="autoZero"/>
        <c:crossBetween val="between"/>
        <c:majorUnit val="200"/>
      </c:valAx>
    </c:plotArea>
    <c:legend>
      <c:legendPos val="t"/>
      <c:layout>
        <c:manualLayout>
          <c:xMode val="edge"/>
          <c:yMode val="edge"/>
          <c:x val="0.11005152133761058"/>
          <c:y val="1.1675185338674747E-3"/>
          <c:w val="0.77522917274229608"/>
          <c:h val="0.12003475260036942"/>
        </c:manualLayout>
      </c:layout>
      <c:overlay val="0"/>
      <c:txPr>
        <a:bodyPr/>
        <a:lstStyle/>
        <a:p>
          <a:pPr>
            <a:defRPr sz="1600" b="0" baseline="0">
              <a:latin typeface="Calibri" panose="020F0502020204030204" pitchFamily="34" charset="0"/>
            </a:defRPr>
          </a:pPr>
          <a:endParaRPr lang="en-US"/>
        </a:p>
      </c:txPr>
    </c:legend>
    <c:plotVisOnly val="1"/>
    <c:dispBlanksAs val="gap"/>
    <c:showDLblsOverMax val="0"/>
  </c:chart>
  <c:spPr>
    <a:ln>
      <a:noFill/>
    </a:ln>
  </c:spPr>
  <c:externalData r:id="rId2">
    <c:autoUpdate val="0"/>
  </c:externalData>
</c:chartSpace>
</file>

<file path=ppt/drawings/drawing1.xml><?xml version="1.0" encoding="utf-8"?>
<c:userShapes xmlns:c="http://schemas.openxmlformats.org/drawingml/2006/chart">
  <cdr:relSizeAnchor xmlns:cdr="http://schemas.openxmlformats.org/drawingml/2006/chartDrawing">
    <cdr:from>
      <cdr:x>0.25926</cdr:x>
      <cdr:y>0.25194</cdr:y>
    </cdr:from>
    <cdr:to>
      <cdr:x>0.61459</cdr:x>
      <cdr:y>0.34628</cdr:y>
    </cdr:to>
    <cdr:sp macro="" textlink="">
      <cdr:nvSpPr>
        <cdr:cNvPr id="2" name="Text Box 8"/>
        <cdr:cNvSpPr txBox="1">
          <a:spLocks xmlns:a="http://schemas.openxmlformats.org/drawingml/2006/main" noChangeArrowheads="1"/>
        </cdr:cNvSpPr>
      </cdr:nvSpPr>
      <cdr:spPr bwMode="auto">
        <a:xfrm xmlns:a="http://schemas.openxmlformats.org/drawingml/2006/main">
          <a:off x="1066800" y="990600"/>
          <a:ext cx="1462112" cy="370938"/>
        </a:xfrm>
        <a:prstGeom xmlns:a="http://schemas.openxmlformats.org/drawingml/2006/main" prst="rect">
          <a:avLst/>
        </a:prstGeom>
        <a:solidFill xmlns:a="http://schemas.openxmlformats.org/drawingml/2006/main">
          <a:srgbClr val="FFFFFF"/>
        </a:solidFill>
        <a:ln xmlns:a="http://schemas.openxmlformats.org/drawingml/2006/main" w="9525">
          <a:solidFill>
            <a:srgbClr val="000000"/>
          </a:solidFill>
          <a:miter lim="800000"/>
          <a:headEnd/>
          <a:tailEnd/>
        </a:ln>
      </cdr:spPr>
      <cdr:txBody>
        <a:bodyPr xmlns:a="http://schemas.openxmlformats.org/drawingml/2006/main" rot="0" vert="horz" wrap="square" lIns="91440" tIns="45720" rIns="91440" bIns="45720" anchor="t" anchorCtr="0" upright="1">
          <a:noAutofit/>
        </a:bodyPr>
        <a:lstStyle xmlns:a="http://schemas.openxmlformats.org/drawingml/2006/main"/>
        <a:p xmlns:a="http://schemas.openxmlformats.org/drawingml/2006/main">
          <a:pPr marL="0" marR="0">
            <a:spcBef>
              <a:spcPts val="0"/>
            </a:spcBef>
            <a:spcAft>
              <a:spcPts val="1200"/>
            </a:spcAft>
          </a:pPr>
          <a:r>
            <a:rPr lang="en-US" sz="1000" dirty="0">
              <a:effectLst/>
              <a:latin typeface="Arial" panose="020B0604020202020204" pitchFamily="34" charset="0"/>
              <a:ea typeface="Times New Roman"/>
              <a:cs typeface="Arial" panose="020B0604020202020204" pitchFamily="34" charset="0"/>
            </a:rPr>
            <a:t>2008 Achievable Benchmark: 94%</a:t>
          </a:r>
          <a:endParaRPr lang="en-US" sz="1200" dirty="0">
            <a:effectLst/>
            <a:latin typeface="Arial" panose="020B0604020202020204" pitchFamily="34" charset="0"/>
            <a:ea typeface="Times New Roman"/>
            <a:cs typeface="Arial" panose="020B0604020202020204" pitchFamily="34" charset="0"/>
          </a:endParaRPr>
        </a:p>
      </cdr:txBody>
    </cdr:sp>
  </cdr:relSizeAnchor>
</c:userShapes>
</file>

<file path=ppt/drawings/drawing2.xml><?xml version="1.0" encoding="utf-8"?>
<c:userShapes xmlns:c="http://schemas.openxmlformats.org/drawingml/2006/chart">
  <cdr:relSizeAnchor xmlns:cdr="http://schemas.openxmlformats.org/drawingml/2006/chartDrawing">
    <cdr:from>
      <cdr:x>0.17778</cdr:x>
      <cdr:y>0.23256</cdr:y>
    </cdr:from>
    <cdr:to>
      <cdr:x>0.98889</cdr:x>
      <cdr:y>0.23256</cdr:y>
    </cdr:to>
    <cdr:cxnSp macro="">
      <cdr:nvCxnSpPr>
        <cdr:cNvPr id="2" name="Straight Connector 1"/>
        <cdr:cNvCxnSpPr/>
      </cdr:nvCxnSpPr>
      <cdr:spPr>
        <a:xfrm xmlns:a="http://schemas.openxmlformats.org/drawingml/2006/main" flipV="1">
          <a:off x="731529" y="914400"/>
          <a:ext cx="3337560" cy="0"/>
        </a:xfrm>
        <a:prstGeom xmlns:a="http://schemas.openxmlformats.org/drawingml/2006/main" prst="line">
          <a:avLst/>
        </a:prstGeom>
        <a:ln xmlns:a="http://schemas.openxmlformats.org/drawingml/2006/main" w="19050">
          <a:solidFill>
            <a:srgbClr val="FF0000"/>
          </a:solidFill>
          <a:prstDash val="dash"/>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cxnSp>
  </cdr:relSizeAnchor>
  <cdr:relSizeAnchor xmlns:cdr="http://schemas.openxmlformats.org/drawingml/2006/chartDrawing">
    <cdr:from>
      <cdr:x>0.2037</cdr:x>
      <cdr:y>0.25194</cdr:y>
    </cdr:from>
    <cdr:to>
      <cdr:x>0.56734</cdr:x>
      <cdr:y>0.34628</cdr:y>
    </cdr:to>
    <cdr:sp macro="" textlink="">
      <cdr:nvSpPr>
        <cdr:cNvPr id="3" name="Text Box 8"/>
        <cdr:cNvSpPr txBox="1">
          <a:spLocks xmlns:a="http://schemas.openxmlformats.org/drawingml/2006/main" noChangeArrowheads="1"/>
        </cdr:cNvSpPr>
      </cdr:nvSpPr>
      <cdr:spPr bwMode="auto">
        <a:xfrm xmlns:a="http://schemas.openxmlformats.org/drawingml/2006/main">
          <a:off x="838200" y="990600"/>
          <a:ext cx="1496306" cy="370937"/>
        </a:xfrm>
        <a:prstGeom xmlns:a="http://schemas.openxmlformats.org/drawingml/2006/main" prst="rect">
          <a:avLst/>
        </a:prstGeom>
        <a:solidFill xmlns:a="http://schemas.openxmlformats.org/drawingml/2006/main">
          <a:srgbClr val="FFFFFF"/>
        </a:solidFill>
        <a:ln xmlns:a="http://schemas.openxmlformats.org/drawingml/2006/main" w="9525">
          <a:solidFill>
            <a:srgbClr val="000000"/>
          </a:solidFill>
          <a:miter lim="800000"/>
          <a:headEnd/>
          <a:tailEnd/>
        </a:ln>
      </cdr:spPr>
      <cdr:txBody>
        <a:bodyPr xmlns:a="http://schemas.openxmlformats.org/drawingml/2006/main" rot="0" vert="horz" wrap="square" lIns="91440" tIns="45720" rIns="91440" bIns="45720" anchor="t" anchorCtr="0" upright="1">
          <a:noAutofit/>
        </a:bodyPr>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marL="0" marR="0">
            <a:spcBef>
              <a:spcPts val="0"/>
            </a:spcBef>
            <a:spcAft>
              <a:spcPts val="1200"/>
            </a:spcAft>
          </a:pPr>
          <a:r>
            <a:rPr lang="en-US" sz="1000" dirty="0">
              <a:effectLst/>
              <a:latin typeface="Arial" panose="020B0604020202020204" pitchFamily="34" charset="0"/>
              <a:ea typeface="Times New Roman"/>
              <a:cs typeface="Arial" panose="020B0604020202020204" pitchFamily="34" charset="0"/>
            </a:rPr>
            <a:t>2008 Achievable Benchmark: 94%</a:t>
          </a:r>
          <a:endParaRPr lang="en-US" sz="1200" dirty="0">
            <a:effectLst/>
            <a:latin typeface="Arial" panose="020B0604020202020204" pitchFamily="34" charset="0"/>
            <a:ea typeface="Times New Roman"/>
            <a:cs typeface="Arial" panose="020B0604020202020204" pitchFamily="34" charset="0"/>
          </a:endParaRPr>
        </a:p>
      </cdr:txBody>
    </cdr:sp>
  </cdr:relSizeAnchor>
</c:userShapes>
</file>

<file path=ppt/drawings/drawing3.xml><?xml version="1.0" encoding="utf-8"?>
<c:userShapes xmlns:c="http://schemas.openxmlformats.org/drawingml/2006/chart">
  <cdr:relSizeAnchor xmlns:cdr="http://schemas.openxmlformats.org/drawingml/2006/chartDrawing">
    <cdr:from>
      <cdr:x>0.16667</cdr:x>
      <cdr:y>0.24113</cdr:y>
    </cdr:from>
    <cdr:to>
      <cdr:x>0.98889</cdr:x>
      <cdr:y>0.24113</cdr:y>
    </cdr:to>
    <cdr:cxnSp macro="">
      <cdr:nvCxnSpPr>
        <cdr:cNvPr id="3" name="Straight Connector 1"/>
        <cdr:cNvCxnSpPr/>
      </cdr:nvCxnSpPr>
      <cdr:spPr>
        <a:xfrm xmlns:a="http://schemas.openxmlformats.org/drawingml/2006/main">
          <a:off x="685800" y="1036320"/>
          <a:ext cx="3383280" cy="0"/>
        </a:xfrm>
        <a:prstGeom xmlns:a="http://schemas.openxmlformats.org/drawingml/2006/main" prst="line">
          <a:avLst/>
        </a:prstGeom>
        <a:ln xmlns:a="http://schemas.openxmlformats.org/drawingml/2006/main" w="19050">
          <a:solidFill>
            <a:srgbClr val="FF0000"/>
          </a:solidFill>
          <a:prstDash val="dash"/>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cxnSp>
  </cdr:relSizeAnchor>
</c:userShapes>
</file>

<file path=ppt/drawings/drawing4.xml><?xml version="1.0" encoding="utf-8"?>
<c:userShapes xmlns:c="http://schemas.openxmlformats.org/drawingml/2006/chart">
  <cdr:relSizeAnchor xmlns:cdr="http://schemas.openxmlformats.org/drawingml/2006/chartDrawing">
    <cdr:from>
      <cdr:x>0.38889</cdr:x>
      <cdr:y>0.11805</cdr:y>
    </cdr:from>
    <cdr:to>
      <cdr:x>0.67778</cdr:x>
      <cdr:y>0.21064</cdr:y>
    </cdr:to>
    <cdr:sp macro="" textlink="">
      <cdr:nvSpPr>
        <cdr:cNvPr id="3" name="Text Box 8"/>
        <cdr:cNvSpPr txBox="1">
          <a:spLocks xmlns:a="http://schemas.openxmlformats.org/drawingml/2006/main" noChangeArrowheads="1"/>
        </cdr:cNvSpPr>
      </cdr:nvSpPr>
      <cdr:spPr bwMode="auto">
        <a:xfrm xmlns:a="http://schemas.openxmlformats.org/drawingml/2006/main">
          <a:off x="1600200" y="507334"/>
          <a:ext cx="1188720" cy="397922"/>
        </a:xfrm>
        <a:prstGeom xmlns:a="http://schemas.openxmlformats.org/drawingml/2006/main" prst="rect">
          <a:avLst/>
        </a:prstGeom>
        <a:solidFill xmlns:a="http://schemas.openxmlformats.org/drawingml/2006/main">
          <a:srgbClr val="FFFFFF"/>
        </a:solidFill>
        <a:ln xmlns:a="http://schemas.openxmlformats.org/drawingml/2006/main" w="9525">
          <a:solidFill>
            <a:srgbClr val="000000"/>
          </a:solidFill>
          <a:miter lim="800000"/>
          <a:headEnd/>
          <a:tailEnd/>
        </a:ln>
      </cdr:spPr>
      <cdr:txBody>
        <a:bodyPr xmlns:a="http://schemas.openxmlformats.org/drawingml/2006/main" rot="0" vert="horz" wrap="square" lIns="91440" tIns="45720" rIns="91440" bIns="45720" anchor="t" anchorCtr="0" upright="1">
          <a:noAutofit/>
        </a:bodyPr>
        <a:lstStyle xmlns:a="http://schemas.openxmlformats.org/drawingml/2006/main"/>
        <a:p xmlns:a="http://schemas.openxmlformats.org/drawingml/2006/main">
          <a:pPr marL="0" marR="0">
            <a:spcBef>
              <a:spcPts val="0"/>
            </a:spcBef>
            <a:spcAft>
              <a:spcPts val="1200"/>
            </a:spcAft>
          </a:pPr>
          <a:r>
            <a:rPr lang="en-US" sz="1000" dirty="0">
              <a:effectLst/>
              <a:latin typeface="Arial" panose="020B0604020202020204" pitchFamily="34" charset="0"/>
              <a:ea typeface="Times New Roman"/>
              <a:cs typeface="Arial" panose="020B0604020202020204" pitchFamily="34" charset="0"/>
            </a:rPr>
            <a:t>2008 Achievable Benchmark: 94%</a:t>
          </a:r>
          <a:endParaRPr lang="en-US" sz="1200" dirty="0">
            <a:effectLst/>
            <a:latin typeface="Arial" panose="020B0604020202020204" pitchFamily="34" charset="0"/>
            <a:ea typeface="Times New Roman"/>
            <a:cs typeface="Arial" panose="020B0604020202020204" pitchFamily="34" charset="0"/>
          </a:endParaRPr>
        </a:p>
      </cdr:txBody>
    </cdr:sp>
  </cdr:relSizeAnchor>
  <cdr:relSizeAnchor xmlns:cdr="http://schemas.openxmlformats.org/drawingml/2006/chartDrawing">
    <cdr:from>
      <cdr:x>0.20667</cdr:x>
      <cdr:y>0.24113</cdr:y>
    </cdr:from>
    <cdr:to>
      <cdr:x>0.99556</cdr:x>
      <cdr:y>0.24113</cdr:y>
    </cdr:to>
    <cdr:cxnSp macro="">
      <cdr:nvCxnSpPr>
        <cdr:cNvPr id="4" name="Straight Connector 1"/>
        <cdr:cNvCxnSpPr/>
      </cdr:nvCxnSpPr>
      <cdr:spPr>
        <a:xfrm xmlns:a="http://schemas.openxmlformats.org/drawingml/2006/main">
          <a:off x="850392" y="1036320"/>
          <a:ext cx="3246120" cy="0"/>
        </a:xfrm>
        <a:prstGeom xmlns:a="http://schemas.openxmlformats.org/drawingml/2006/main" prst="line">
          <a:avLst/>
        </a:prstGeom>
        <a:ln xmlns:a="http://schemas.openxmlformats.org/drawingml/2006/main" w="19050">
          <a:solidFill>
            <a:srgbClr val="FF0000"/>
          </a:solidFill>
          <a:prstDash val="dash"/>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cxnSp>
  </cdr:relSizeAnchor>
</c:userShape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sz="quarter" idx="1"/>
          </p:nvPr>
        </p:nvSpPr>
        <p:spPr>
          <a:xfrm>
            <a:off x="3970938" y="0"/>
            <a:ext cx="3037840" cy="464820"/>
          </a:xfrm>
          <a:prstGeom prst="rect">
            <a:avLst/>
          </a:prstGeom>
        </p:spPr>
        <p:txBody>
          <a:bodyPr vert="horz" lIns="93177" tIns="46589" rIns="93177" bIns="46589" rtlCol="0"/>
          <a:lstStyle>
            <a:lvl1pPr algn="r">
              <a:defRPr sz="1200"/>
            </a:lvl1pPr>
          </a:lstStyle>
          <a:p>
            <a:fld id="{B0E40ABE-DCA6-4B7A-B1BC-961182C98C1E}" type="datetimeFigureOut">
              <a:rPr lang="en-US" smtClean="0"/>
              <a:pPr/>
              <a:t>7/30/2015</a:t>
            </a:fld>
            <a:endParaRPr lang="en-US"/>
          </a:p>
        </p:txBody>
      </p:sp>
      <p:sp>
        <p:nvSpPr>
          <p:cNvPr id="4" name="Footer Placeholder 3"/>
          <p:cNvSpPr>
            <a:spLocks noGrp="1"/>
          </p:cNvSpPr>
          <p:nvPr>
            <p:ph type="ftr" sz="quarter" idx="2"/>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5" name="Slide Number Placeholder 4"/>
          <p:cNvSpPr>
            <a:spLocks noGrp="1"/>
          </p:cNvSpPr>
          <p:nvPr>
            <p:ph type="sldNum" sz="quarter" idx="3"/>
          </p:nvPr>
        </p:nvSpPr>
        <p:spPr>
          <a:xfrm>
            <a:off x="3970938" y="8829967"/>
            <a:ext cx="3037840" cy="464820"/>
          </a:xfrm>
          <a:prstGeom prst="rect">
            <a:avLst/>
          </a:prstGeom>
        </p:spPr>
        <p:txBody>
          <a:bodyPr vert="horz" lIns="93177" tIns="46589" rIns="93177" bIns="46589" rtlCol="0" anchor="b"/>
          <a:lstStyle>
            <a:lvl1pPr algn="r">
              <a:defRPr sz="1200"/>
            </a:lvl1pPr>
          </a:lstStyle>
          <a:p>
            <a:fld id="{A63DE9D1-BBA0-4F2C-9FA0-7B37DDC69B66}" type="slidenum">
              <a:rPr lang="en-US" smtClean="0"/>
              <a:pPr/>
              <a:t>‹#›</a:t>
            </a:fld>
            <a:endParaRPr lang="en-US"/>
          </a:p>
        </p:txBody>
      </p:sp>
    </p:spTree>
    <p:extLst>
      <p:ext uri="{BB962C8B-B14F-4D97-AF65-F5344CB8AC3E}">
        <p14:creationId xmlns:p14="http://schemas.microsoft.com/office/powerpoint/2010/main" val="223676408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A1829A28-233F-427B-8129-2365D32DCE31}" type="datetimeFigureOut">
              <a:rPr lang="en-US" smtClean="0"/>
              <a:t>7/30/2015</a:t>
            </a:fld>
            <a:endParaRPr lang="en-US"/>
          </a:p>
        </p:txBody>
      </p:sp>
      <p:sp>
        <p:nvSpPr>
          <p:cNvPr id="4" name="Slide Image Placeholder 3"/>
          <p:cNvSpPr>
            <a:spLocks noGrp="1" noRot="1" noChangeAspect="1"/>
          </p:cNvSpPr>
          <p:nvPr>
            <p:ph type="sldImg" idx="2"/>
          </p:nvPr>
        </p:nvSpPr>
        <p:spPr>
          <a:xfrm>
            <a:off x="484632" y="696913"/>
            <a:ext cx="6047232" cy="4535424"/>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5257800"/>
            <a:ext cx="5608320" cy="3341370"/>
          </a:xfrm>
          <a:prstGeom prst="rect">
            <a:avLst/>
          </a:prstGeom>
        </p:spPr>
        <p:txBody>
          <a:bodyPr vert="horz" lIns="93177" tIns="46589" rIns="93177" bIns="46589"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E70E7EC0-D47B-461F-A069-1AF30F543FB1}" type="slidenum">
              <a:rPr lang="en-US" smtClean="0"/>
              <a:t>‹#›</a:t>
            </a:fld>
            <a:endParaRPr lang="en-US"/>
          </a:p>
        </p:txBody>
      </p:sp>
    </p:spTree>
    <p:extLst>
      <p:ext uri="{BB962C8B-B14F-4D97-AF65-F5344CB8AC3E}">
        <p14:creationId xmlns:p14="http://schemas.microsoft.com/office/powerpoint/2010/main" val="51039624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3" Type="http://schemas.openxmlformats.org/officeDocument/2006/relationships/hyperlink" Target="http://www.ahrq.gov/research/findings/nhqrdr/2014chartbooks/carecoordination/2014nhqdr-care.pdf" TargetMode="External"/><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4188" y="696913"/>
            <a:ext cx="6048375" cy="4535487"/>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5E9B153-67B9-4602-A9FE-81AAF274874B}" type="slidenum">
              <a:rPr lang="en-US" smtClean="0"/>
              <a:t>1</a:t>
            </a:fld>
            <a:endParaRPr lang="en-US"/>
          </a:p>
        </p:txBody>
      </p:sp>
    </p:spTree>
    <p:extLst>
      <p:ext uri="{BB962C8B-B14F-4D97-AF65-F5344CB8AC3E}">
        <p14:creationId xmlns:p14="http://schemas.microsoft.com/office/powerpoint/2010/main" val="62185410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4188" y="696913"/>
            <a:ext cx="6048375" cy="4535487"/>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7E018C42-DD96-4C07-BF1C-301766F5C6C3}" type="slidenum">
              <a:rPr lang="en-US" smtClean="0"/>
              <a:t>12</a:t>
            </a:fld>
            <a:endParaRPr lang="en-US"/>
          </a:p>
        </p:txBody>
      </p:sp>
    </p:spTree>
    <p:extLst>
      <p:ext uri="{BB962C8B-B14F-4D97-AF65-F5344CB8AC3E}">
        <p14:creationId xmlns:p14="http://schemas.microsoft.com/office/powerpoint/2010/main" val="234015706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549275" y="696913"/>
            <a:ext cx="5973763" cy="4479925"/>
          </a:xfrm>
        </p:spPr>
      </p:sp>
      <p:sp>
        <p:nvSpPr>
          <p:cNvPr id="3" name="Notes Placeholder 2"/>
          <p:cNvSpPr>
            <a:spLocks noGrp="1"/>
          </p:cNvSpPr>
          <p:nvPr>
            <p:ph type="body" idx="1"/>
          </p:nvPr>
        </p:nvSpPr>
        <p:spPr>
          <a:xfrm>
            <a:off x="701848" y="5334000"/>
            <a:ext cx="5608320" cy="3265490"/>
          </a:xfrm>
        </p:spPr>
        <p:txBody>
          <a:bodyPr/>
          <a:lstStyle/>
          <a:p>
            <a:pPr marL="171446" indent="-171446">
              <a:buFont typeface="Arial" panose="020B0604020202020204" pitchFamily="34" charset="0"/>
              <a:buChar char="•"/>
            </a:pPr>
            <a:r>
              <a:rPr lang="en-US" b="1" dirty="0" smtClean="0"/>
              <a:t>Trends:</a:t>
            </a:r>
          </a:p>
          <a:p>
            <a:pPr marL="628646" lvl="1" indent="-171446">
              <a:buFont typeface="Arial" panose="020B0604020202020204" pitchFamily="34" charset="0"/>
              <a:buChar char="•"/>
            </a:pPr>
            <a:r>
              <a:rPr lang="en-US" dirty="0" smtClean="0"/>
              <a:t>From 2008 to 2011,</a:t>
            </a:r>
            <a:r>
              <a:rPr lang="en-US" baseline="0" dirty="0" smtClean="0"/>
              <a:t> rates of ED visits for asthma were highest in the Northeast and lowest in the West.  In 2011, the rate of ED visits for asthma in the Northeast was 864.6 per 100,000 population, followed by the Midwest (677.9 per 100,000 population), South (522.6 per 100,000 population), and West (388.4 per 100,000 population).</a:t>
            </a:r>
          </a:p>
          <a:p>
            <a:pPr marL="171446" indent="-171446">
              <a:buFont typeface="Arial" panose="020B0604020202020204" pitchFamily="34" charset="0"/>
              <a:buChar char="•"/>
            </a:pPr>
            <a:r>
              <a:rPr lang="en-US" b="1" baseline="0" dirty="0" smtClean="0"/>
              <a:t>Groups With Disparities:</a:t>
            </a:r>
          </a:p>
          <a:p>
            <a:pPr marL="628646" lvl="1" indent="-171446">
              <a:buFont typeface="Arial" panose="020B0604020202020204" pitchFamily="34" charset="0"/>
              <a:buChar char="•"/>
            </a:pPr>
            <a:r>
              <a:rPr lang="en-US" baseline="0" dirty="0" smtClean="0"/>
              <a:t>In all years, adults with the highest income were significantly less likely than all other income groups to have an ED visit for asthma.</a:t>
            </a:r>
          </a:p>
          <a:p>
            <a:pPr marL="628646" lvl="1" indent="-171446">
              <a:buFont typeface="Arial" panose="020B0604020202020204" pitchFamily="34" charset="0"/>
              <a:buChar char="•"/>
            </a:pPr>
            <a:r>
              <a:rPr lang="en-US" baseline="0" dirty="0" smtClean="0"/>
              <a:t>For more information on care coordination related to ED visits for asthma, go to </a:t>
            </a:r>
            <a:r>
              <a:rPr lang="en-US" baseline="0" dirty="0" smtClean="0">
                <a:hlinkClick r:id="rId3"/>
              </a:rPr>
              <a:t>http://www.ahrq.gov/research/findings/nhqrdr/2014chartbooks/</a:t>
            </a:r>
          </a:p>
          <a:p>
            <a:pPr marL="625475" lvl="1"/>
            <a:r>
              <a:rPr lang="en-US" baseline="0" dirty="0" err="1" smtClean="0">
                <a:hlinkClick r:id="rId3"/>
              </a:rPr>
              <a:t>carecoordination</a:t>
            </a:r>
            <a:r>
              <a:rPr lang="en-US" baseline="0" dirty="0" smtClean="0">
                <a:hlinkClick r:id="rId3"/>
              </a:rPr>
              <a:t>/2014nhqdr-care.pdf</a:t>
            </a:r>
            <a:r>
              <a:rPr lang="en-US" baseline="0" dirty="0" smtClean="0"/>
              <a:t>.</a:t>
            </a:r>
            <a:endParaRPr lang="en-US" dirty="0" smtClean="0"/>
          </a:p>
          <a:p>
            <a:endParaRPr lang="en-US" dirty="0"/>
          </a:p>
        </p:txBody>
      </p:sp>
      <p:sp>
        <p:nvSpPr>
          <p:cNvPr id="4" name="Slide Number Placeholder 3"/>
          <p:cNvSpPr>
            <a:spLocks noGrp="1"/>
          </p:cNvSpPr>
          <p:nvPr>
            <p:ph type="sldNum" sz="quarter" idx="10"/>
          </p:nvPr>
        </p:nvSpPr>
        <p:spPr/>
        <p:txBody>
          <a:bodyPr/>
          <a:lstStyle/>
          <a:p>
            <a:fld id="{DBA85441-B8FD-4482-B224-ED4712CDF87E}" type="slidenum">
              <a:rPr lang="en-US" smtClean="0"/>
              <a:t>13</a:t>
            </a:fld>
            <a:endParaRPr lang="en-US" dirty="0"/>
          </a:p>
        </p:txBody>
      </p:sp>
    </p:spTree>
    <p:extLst>
      <p:ext uri="{BB962C8B-B14F-4D97-AF65-F5344CB8AC3E}">
        <p14:creationId xmlns:p14="http://schemas.microsoft.com/office/powerpoint/2010/main" val="194303795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4188" y="696913"/>
            <a:ext cx="6048375" cy="4535487"/>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5E9B153-67B9-4602-A9FE-81AAF274874B}" type="slidenum">
              <a:rPr lang="en-US" smtClean="0"/>
              <a:t>14</a:t>
            </a:fld>
            <a:endParaRPr lang="en-US"/>
          </a:p>
        </p:txBody>
      </p:sp>
    </p:spTree>
    <p:extLst>
      <p:ext uri="{BB962C8B-B14F-4D97-AF65-F5344CB8AC3E}">
        <p14:creationId xmlns:p14="http://schemas.microsoft.com/office/powerpoint/2010/main" val="283940067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4188" y="696913"/>
            <a:ext cx="6048375" cy="4535487"/>
          </a:xfrm>
        </p:spPr>
      </p:sp>
      <p:sp>
        <p:nvSpPr>
          <p:cNvPr id="3" name="Notes Placeholder 2"/>
          <p:cNvSpPr>
            <a:spLocks noGrp="1"/>
          </p:cNvSpPr>
          <p:nvPr>
            <p:ph type="body" idx="1"/>
          </p:nvPr>
        </p:nvSpPr>
        <p:spPr/>
        <p:txBody>
          <a:bodyPr/>
          <a:lstStyle/>
          <a:p>
            <a:pPr marL="0" lvl="0" indent="0">
              <a:buFont typeface="Arial" panose="020B0604020202020204" pitchFamily="34" charset="0"/>
              <a:buNone/>
            </a:pPr>
            <a:endParaRPr lang="en-US" sz="1200" kern="1200" dirty="0" smtClean="0">
              <a:solidFill>
                <a:schemeClr val="tx1"/>
              </a:solidFill>
              <a:effectLst/>
              <a:latin typeface="+mn-lt"/>
              <a:ea typeface="+mn-ea"/>
              <a:cs typeface="+mn-cs"/>
            </a:endParaRPr>
          </a:p>
          <a:p>
            <a:pPr marL="171450" lvl="0" indent="-171450">
              <a:buFont typeface="Arial" panose="020B0604020202020204" pitchFamily="34" charset="0"/>
              <a:buChar char="•"/>
            </a:pPr>
            <a:r>
              <a:rPr lang="en-US" sz="1200" b="1" kern="1200" dirty="0" smtClean="0">
                <a:solidFill>
                  <a:schemeClr val="tx1"/>
                </a:solidFill>
                <a:effectLst/>
                <a:latin typeface="+mn-lt"/>
                <a:ea typeface="+mn-ea"/>
                <a:cs typeface="+mn-cs"/>
              </a:rPr>
              <a:t>Trends:</a:t>
            </a:r>
          </a:p>
          <a:p>
            <a:pPr marL="628650" lvl="1" indent="-171450">
              <a:buFont typeface="Arial" panose="020B0604020202020204" pitchFamily="34" charset="0"/>
              <a:buChar char="•"/>
            </a:pPr>
            <a:r>
              <a:rPr lang="en-US" kern="1200" dirty="0" smtClean="0">
                <a:solidFill>
                  <a:schemeClr val="tx1"/>
                </a:solidFill>
                <a:effectLst/>
                <a:latin typeface="+mn-lt"/>
                <a:ea typeface="+mn-ea"/>
                <a:cs typeface="+mn-cs"/>
              </a:rPr>
              <a:t>The percentage of patients who completed tuberculosis therapy within 1 year increased from 80.2% in 2000 to 85.9% in 2010. Improvements were observed among all racial/ethnic groups except American Indians and Alaska Natives (AI/ANs) and among both sexes.</a:t>
            </a:r>
          </a:p>
          <a:p>
            <a:pPr marL="628650" lvl="1" indent="-171450">
              <a:buFont typeface="Arial" panose="020B0604020202020204" pitchFamily="34" charset="0"/>
              <a:buChar char="•"/>
            </a:pPr>
            <a:r>
              <a:rPr lang="en-US" kern="1200" dirty="0" smtClean="0">
                <a:solidFill>
                  <a:schemeClr val="tx1"/>
                </a:solidFill>
                <a:effectLst/>
                <a:latin typeface="+mn-lt"/>
                <a:ea typeface="+mn-ea"/>
                <a:cs typeface="+mn-cs"/>
              </a:rPr>
              <a:t>In 9 of 11 years, Hispanics were less likely than Whites to complete tuberculosis treatment.</a:t>
            </a:r>
          </a:p>
          <a:p>
            <a:pPr marL="628650" lvl="1" indent="-171450">
              <a:buFont typeface="Arial" panose="020B0604020202020204" pitchFamily="34" charset="0"/>
              <a:buChar char="•"/>
            </a:pPr>
            <a:r>
              <a:rPr lang="en-US" kern="1200" dirty="0" smtClean="0">
                <a:solidFill>
                  <a:schemeClr val="tx1"/>
                </a:solidFill>
                <a:effectLst/>
                <a:latin typeface="+mn-lt"/>
                <a:ea typeface="+mn-ea"/>
                <a:cs typeface="+mn-cs"/>
              </a:rPr>
              <a:t>In 7 of 11 years, females were more likely than males to complete tuberculosis treatment.</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b="1" kern="1200" smtClean="0">
                <a:solidFill>
                  <a:schemeClr val="tx1"/>
                </a:solidFill>
                <a:effectLst/>
                <a:latin typeface="+mn-lt"/>
                <a:ea typeface="+mn-ea"/>
                <a:cs typeface="+mn-cs"/>
              </a:rPr>
              <a:t>Achievable Benchmark</a:t>
            </a:r>
            <a:r>
              <a:rPr lang="en-US" sz="1200" b="1" kern="1200" dirty="0" smtClean="0">
                <a:solidFill>
                  <a:schemeClr val="tx1"/>
                </a:solidFill>
                <a:effectLst/>
                <a:latin typeface="+mn-lt"/>
                <a:ea typeface="+mn-ea"/>
                <a:cs typeface="+mn-cs"/>
              </a:rPr>
              <a:t>:</a:t>
            </a:r>
          </a:p>
          <a:p>
            <a:pPr marL="628650" lvl="1" indent="-171450">
              <a:buFont typeface="Arial" panose="020B0604020202020204" pitchFamily="34" charset="0"/>
              <a:buChar char="•"/>
            </a:pPr>
            <a:r>
              <a:rPr lang="en-US" kern="1200" dirty="0" smtClean="0">
                <a:solidFill>
                  <a:schemeClr val="tx1"/>
                </a:solidFill>
                <a:effectLst/>
                <a:latin typeface="+mn-lt"/>
                <a:ea typeface="+mn-ea"/>
                <a:cs typeface="+mn-cs"/>
              </a:rPr>
              <a:t>The 2008 top 4 State achievable benchmark was 94%. The top 4 States that contributed to the achievable benchmark are Colorado, Kansas, Mississippi, and Oregon.</a:t>
            </a:r>
          </a:p>
          <a:p>
            <a:pPr marL="628650" lvl="1" indent="-171450">
              <a:buFont typeface="Arial" panose="020B0604020202020204" pitchFamily="34" charset="0"/>
              <a:buChar char="•"/>
            </a:pPr>
            <a:r>
              <a:rPr lang="en-US" kern="1200" dirty="0" smtClean="0">
                <a:solidFill>
                  <a:schemeClr val="tx1"/>
                </a:solidFill>
                <a:effectLst/>
                <a:latin typeface="+mn-lt"/>
                <a:ea typeface="+mn-ea"/>
                <a:cs typeface="+mn-cs"/>
              </a:rPr>
              <a:t>At the current annual rate of increase, this benchmark could not be attained overall for about 13 years. Whites, Blacks, Asians and Pacific Islanders (APIs),</a:t>
            </a:r>
            <a:r>
              <a:rPr lang="en-US" kern="1200" baseline="0" dirty="0" smtClean="0">
                <a:solidFill>
                  <a:schemeClr val="tx1"/>
                </a:solidFill>
                <a:effectLst/>
                <a:latin typeface="+mn-lt"/>
                <a:ea typeface="+mn-ea"/>
                <a:cs typeface="+mn-cs"/>
              </a:rPr>
              <a:t> </a:t>
            </a:r>
            <a:r>
              <a:rPr lang="en-US" kern="1200" dirty="0" smtClean="0">
                <a:solidFill>
                  <a:schemeClr val="tx1"/>
                </a:solidFill>
                <a:effectLst/>
                <a:latin typeface="+mn-lt"/>
                <a:ea typeface="+mn-ea"/>
                <a:cs typeface="+mn-cs"/>
              </a:rPr>
              <a:t>and AI/ANs could achieve the benchmark in</a:t>
            </a:r>
            <a:r>
              <a:rPr lang="en-US" kern="1200" baseline="0" dirty="0" smtClean="0">
                <a:solidFill>
                  <a:schemeClr val="tx1"/>
                </a:solidFill>
                <a:effectLst/>
                <a:latin typeface="+mn-lt"/>
                <a:ea typeface="+mn-ea"/>
                <a:cs typeface="+mn-cs"/>
              </a:rPr>
              <a:t> 16, 7, 14, and 7 years, respectively, </a:t>
            </a:r>
            <a:r>
              <a:rPr lang="en-US" kern="1200" dirty="0" smtClean="0">
                <a:solidFill>
                  <a:schemeClr val="tx1"/>
                </a:solidFill>
                <a:effectLst/>
                <a:latin typeface="+mn-lt"/>
                <a:ea typeface="+mn-ea"/>
                <a:cs typeface="+mn-cs"/>
              </a:rPr>
              <a:t>while Hispanics would need about 19 years. Men</a:t>
            </a:r>
            <a:r>
              <a:rPr lang="en-US" kern="1200" baseline="0" dirty="0" smtClean="0">
                <a:solidFill>
                  <a:schemeClr val="tx1"/>
                </a:solidFill>
                <a:effectLst/>
                <a:latin typeface="+mn-lt"/>
                <a:ea typeface="+mn-ea"/>
                <a:cs typeface="+mn-cs"/>
              </a:rPr>
              <a:t> and women </a:t>
            </a:r>
            <a:r>
              <a:rPr lang="en-US" kern="1200" dirty="0" smtClean="0">
                <a:solidFill>
                  <a:schemeClr val="tx1"/>
                </a:solidFill>
                <a:effectLst/>
                <a:latin typeface="+mn-lt"/>
                <a:ea typeface="+mn-ea"/>
                <a:cs typeface="+mn-cs"/>
              </a:rPr>
              <a:t>would need about 14</a:t>
            </a:r>
            <a:r>
              <a:rPr lang="en-US" kern="1200" baseline="0" dirty="0" smtClean="0">
                <a:solidFill>
                  <a:schemeClr val="tx1"/>
                </a:solidFill>
                <a:effectLst/>
                <a:latin typeface="+mn-lt"/>
                <a:ea typeface="+mn-ea"/>
                <a:cs typeface="+mn-cs"/>
              </a:rPr>
              <a:t> and 11</a:t>
            </a:r>
            <a:r>
              <a:rPr lang="en-US" kern="1200" dirty="0" smtClean="0">
                <a:solidFill>
                  <a:schemeClr val="tx1"/>
                </a:solidFill>
                <a:effectLst/>
                <a:latin typeface="+mn-lt"/>
                <a:ea typeface="+mn-ea"/>
                <a:cs typeface="+mn-cs"/>
              </a:rPr>
              <a:t> years, respectively.</a:t>
            </a:r>
          </a:p>
          <a:p>
            <a:endParaRPr lang="en-US" dirty="0"/>
          </a:p>
        </p:txBody>
      </p:sp>
      <p:sp>
        <p:nvSpPr>
          <p:cNvPr id="4" name="Slide Number Placeholder 3"/>
          <p:cNvSpPr>
            <a:spLocks noGrp="1"/>
          </p:cNvSpPr>
          <p:nvPr>
            <p:ph type="sldNum" sz="quarter" idx="10"/>
          </p:nvPr>
        </p:nvSpPr>
        <p:spPr/>
        <p:txBody>
          <a:bodyPr/>
          <a:lstStyle/>
          <a:p>
            <a:fld id="{05E9B153-67B9-4602-A9FE-81AAF274874B}" type="slidenum">
              <a:rPr lang="en-US" smtClean="0"/>
              <a:t>4</a:t>
            </a:fld>
            <a:endParaRPr lang="en-US"/>
          </a:p>
        </p:txBody>
      </p:sp>
    </p:spTree>
    <p:extLst>
      <p:ext uri="{BB962C8B-B14F-4D97-AF65-F5344CB8AC3E}">
        <p14:creationId xmlns:p14="http://schemas.microsoft.com/office/powerpoint/2010/main" val="259394544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4188" y="696913"/>
            <a:ext cx="6048375" cy="4535487"/>
          </a:xfrm>
        </p:spPr>
      </p:sp>
      <p:sp>
        <p:nvSpPr>
          <p:cNvPr id="3" name="Notes Placeholder 2"/>
          <p:cNvSpPr>
            <a:spLocks noGrp="1"/>
          </p:cNvSpPr>
          <p:nvPr>
            <p:ph type="body" idx="1"/>
          </p:nvPr>
        </p:nvSpPr>
        <p:spPr/>
        <p:txBody>
          <a:bodyPr/>
          <a:lstStyle/>
          <a:p>
            <a:pPr marL="171450" lvl="0" indent="-171450">
              <a:buFont typeface="Arial" panose="020B0604020202020204" pitchFamily="34" charset="0"/>
              <a:buChar char="•"/>
            </a:pPr>
            <a:r>
              <a:rPr lang="en-US" sz="1200" b="1" kern="1200" dirty="0" smtClean="0">
                <a:solidFill>
                  <a:schemeClr val="tx1"/>
                </a:solidFill>
                <a:effectLst/>
                <a:latin typeface="+mn-lt"/>
                <a:ea typeface="+mn-ea"/>
                <a:cs typeface="+mn-cs"/>
              </a:rPr>
              <a:t>Groups With Disparities:</a:t>
            </a:r>
          </a:p>
          <a:p>
            <a:pPr marL="628650" lvl="1" indent="-171450">
              <a:buFont typeface="Arial" panose="020B0604020202020204" pitchFamily="34" charset="0"/>
              <a:buChar char="•"/>
            </a:pPr>
            <a:r>
              <a:rPr lang="en-US" kern="1200" dirty="0" smtClean="0">
                <a:solidFill>
                  <a:schemeClr val="tx1"/>
                </a:solidFill>
                <a:effectLst/>
                <a:latin typeface="+mn-lt"/>
                <a:ea typeface="+mn-ea"/>
                <a:cs typeface="+mn-cs"/>
              </a:rPr>
              <a:t>There is considerable variation in completion of treatment for tuberculosis among API granular ethnicities and among Hispanic granular ethnicities.</a:t>
            </a:r>
          </a:p>
          <a:p>
            <a:pPr marL="628650" lvl="1" indent="-171450">
              <a:buFont typeface="Arial" panose="020B0604020202020204" pitchFamily="34" charset="0"/>
              <a:buChar char="•"/>
            </a:pPr>
            <a:r>
              <a:rPr lang="en-US" kern="1200" dirty="0" smtClean="0">
                <a:solidFill>
                  <a:schemeClr val="tx1"/>
                </a:solidFill>
                <a:effectLst/>
                <a:latin typeface="+mn-lt"/>
                <a:ea typeface="+mn-ea"/>
                <a:cs typeface="+mn-cs"/>
              </a:rPr>
              <a:t>Most groups are far from the 2008 top 4 State achievable benchmark of 94%. </a:t>
            </a:r>
            <a:endParaRPr lang="en-US" dirty="0"/>
          </a:p>
        </p:txBody>
      </p:sp>
      <p:sp>
        <p:nvSpPr>
          <p:cNvPr id="4" name="Slide Number Placeholder 3"/>
          <p:cNvSpPr>
            <a:spLocks noGrp="1"/>
          </p:cNvSpPr>
          <p:nvPr>
            <p:ph type="sldNum" sz="quarter" idx="10"/>
          </p:nvPr>
        </p:nvSpPr>
        <p:spPr/>
        <p:txBody>
          <a:bodyPr/>
          <a:lstStyle/>
          <a:p>
            <a:fld id="{05E9B153-67B9-4602-A9FE-81AAF274874B}" type="slidenum">
              <a:rPr lang="en-US" smtClean="0"/>
              <a:t>5</a:t>
            </a:fld>
            <a:endParaRPr lang="en-US"/>
          </a:p>
        </p:txBody>
      </p:sp>
    </p:spTree>
    <p:extLst>
      <p:ext uri="{BB962C8B-B14F-4D97-AF65-F5344CB8AC3E}">
        <p14:creationId xmlns:p14="http://schemas.microsoft.com/office/powerpoint/2010/main" val="316507620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4188" y="696913"/>
            <a:ext cx="6048375" cy="4535487"/>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5E9B153-67B9-4602-A9FE-81AAF274874B}" type="slidenum">
              <a:rPr lang="en-US" smtClean="0"/>
              <a:t>6</a:t>
            </a:fld>
            <a:endParaRPr lang="en-US"/>
          </a:p>
        </p:txBody>
      </p:sp>
    </p:spTree>
    <p:extLst>
      <p:ext uri="{BB962C8B-B14F-4D97-AF65-F5344CB8AC3E}">
        <p14:creationId xmlns:p14="http://schemas.microsoft.com/office/powerpoint/2010/main" val="330510293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4188" y="696913"/>
            <a:ext cx="6048375" cy="4535487"/>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5E9B153-67B9-4602-A9FE-81AAF274874B}" type="slidenum">
              <a:rPr lang="en-US" smtClean="0"/>
              <a:t>7</a:t>
            </a:fld>
            <a:endParaRPr lang="en-US"/>
          </a:p>
        </p:txBody>
      </p:sp>
    </p:spTree>
    <p:extLst>
      <p:ext uri="{BB962C8B-B14F-4D97-AF65-F5344CB8AC3E}">
        <p14:creationId xmlns:p14="http://schemas.microsoft.com/office/powerpoint/2010/main" val="330510293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4188" y="696913"/>
            <a:ext cx="6048375" cy="4535487"/>
          </a:xfrm>
        </p:spPr>
      </p:sp>
      <p:sp>
        <p:nvSpPr>
          <p:cNvPr id="3" name="Notes Placeholder 2"/>
          <p:cNvSpPr>
            <a:spLocks noGrp="1"/>
          </p:cNvSpPr>
          <p:nvPr>
            <p:ph type="body" idx="1"/>
          </p:nvPr>
        </p:nvSpPr>
        <p:spPr/>
        <p:txBody>
          <a:bodyPr/>
          <a:lstStyle/>
          <a:p>
            <a:pPr marL="171450" lvl="0" indent="-171450">
              <a:buFont typeface="Arial" panose="020B0604020202020204" pitchFamily="34" charset="0"/>
              <a:buChar char="•"/>
            </a:pPr>
            <a:r>
              <a:rPr lang="en-US" sz="1200" b="1" kern="1200" dirty="0" smtClean="0">
                <a:solidFill>
                  <a:schemeClr val="tx1"/>
                </a:solidFill>
                <a:effectLst/>
                <a:latin typeface="+mn-lt"/>
                <a:ea typeface="+mn-ea"/>
                <a:cs typeface="+mn-cs"/>
              </a:rPr>
              <a:t>Trends:</a:t>
            </a:r>
          </a:p>
          <a:p>
            <a:pPr marL="628650" lvl="1" indent="-171450">
              <a:buFont typeface="Arial" panose="020B0604020202020204" pitchFamily="34" charset="0"/>
              <a:buChar char="•"/>
            </a:pPr>
            <a:r>
              <a:rPr lang="en-US" kern="1200" dirty="0" smtClean="0">
                <a:solidFill>
                  <a:schemeClr val="tx1"/>
                </a:solidFill>
                <a:effectLst/>
                <a:latin typeface="+mn-lt"/>
                <a:ea typeface="+mn-ea"/>
                <a:cs typeface="+mn-cs"/>
              </a:rPr>
              <a:t>From 2003 to 2011, the percentage of people with current asthma who reported taking preventive asthma medicine daily or almost daily decreased from 29.6% to 24.4%.</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b="1" kern="1200" dirty="0" smtClean="0">
                <a:solidFill>
                  <a:schemeClr val="tx1"/>
                </a:solidFill>
                <a:effectLst/>
                <a:latin typeface="+mn-lt"/>
                <a:ea typeface="+mn-ea"/>
                <a:cs typeface="+mn-cs"/>
              </a:rPr>
              <a:t>Groups With Disparities:</a:t>
            </a:r>
          </a:p>
          <a:p>
            <a:pPr marL="628650" lvl="1" indent="-171450">
              <a:buFont typeface="Arial" panose="020B0604020202020204" pitchFamily="34" charset="0"/>
              <a:buChar char="•"/>
              <a:defRPr/>
            </a:pPr>
            <a:r>
              <a:rPr lang="en-US" kern="1200" dirty="0" smtClean="0">
                <a:solidFill>
                  <a:schemeClr val="tx1"/>
                </a:solidFill>
                <a:effectLst/>
                <a:latin typeface="+mn-lt"/>
                <a:ea typeface="+mn-ea"/>
                <a:cs typeface="+mn-cs"/>
              </a:rPr>
              <a:t>In 8 of 9 years, among people under age 65, those who were uninsured were less likely than people with any private health insurance to take daily preventive asthma medicine.</a:t>
            </a:r>
          </a:p>
          <a:p>
            <a:pPr marL="628650" lvl="1" indent="-171450">
              <a:buFont typeface="Arial" panose="020B0604020202020204" pitchFamily="34" charset="0"/>
              <a:buChar char="•"/>
              <a:defRPr/>
            </a:pPr>
            <a:r>
              <a:rPr lang="en-US" kern="1200" dirty="0" smtClean="0">
                <a:solidFill>
                  <a:schemeClr val="tx1"/>
                </a:solidFill>
                <a:effectLst/>
                <a:latin typeface="+mn-lt"/>
                <a:ea typeface="+mn-ea"/>
                <a:cs typeface="+mn-cs"/>
              </a:rPr>
              <a:t>In all years except 2008, among people under age 65, people with </a:t>
            </a:r>
            <a:r>
              <a:rPr lang="en-US" kern="1200" baseline="0" dirty="0" smtClean="0">
                <a:solidFill>
                  <a:schemeClr val="tx1"/>
                </a:solidFill>
                <a:effectLst/>
                <a:latin typeface="+mn-lt"/>
                <a:ea typeface="+mn-ea"/>
                <a:cs typeface="+mn-cs"/>
              </a:rPr>
              <a:t>2-3 chronic conditions and 4+ chronic conditions </a:t>
            </a:r>
            <a:r>
              <a:rPr lang="en-US" kern="1200" dirty="0" smtClean="0">
                <a:solidFill>
                  <a:schemeClr val="tx1"/>
                </a:solidFill>
                <a:effectLst/>
                <a:latin typeface="+mn-lt"/>
                <a:ea typeface="+mn-ea"/>
                <a:cs typeface="+mn-cs"/>
              </a:rPr>
              <a:t>were</a:t>
            </a:r>
            <a:r>
              <a:rPr lang="en-US" kern="1200" baseline="0" dirty="0" smtClean="0">
                <a:solidFill>
                  <a:schemeClr val="tx1"/>
                </a:solidFill>
                <a:effectLst/>
                <a:latin typeface="+mn-lt"/>
                <a:ea typeface="+mn-ea"/>
                <a:cs typeface="+mn-cs"/>
              </a:rPr>
              <a:t> more likely to take daily preventive asthma medicine compared with people with</a:t>
            </a:r>
            <a:r>
              <a:rPr lang="en-US" kern="1200" dirty="0" smtClean="0">
                <a:solidFill>
                  <a:schemeClr val="tx1"/>
                </a:solidFill>
                <a:effectLst/>
                <a:latin typeface="+mn-lt"/>
                <a:ea typeface="+mn-ea"/>
                <a:cs typeface="+mn-cs"/>
              </a:rPr>
              <a:t> 0-1 chronic conditions</a:t>
            </a:r>
            <a:r>
              <a:rPr lang="en-US" kern="1200" baseline="0" dirty="0" smtClean="0">
                <a:solidFill>
                  <a:schemeClr val="tx1"/>
                </a:solidFill>
                <a:effectLst/>
                <a:latin typeface="+mn-lt"/>
                <a:ea typeface="+mn-ea"/>
                <a:cs typeface="+mn-cs"/>
              </a:rPr>
              <a:t>.</a:t>
            </a:r>
          </a:p>
          <a:p>
            <a:pPr marL="628650" lvl="1" indent="-171450">
              <a:buFont typeface="Arial" panose="020B0604020202020204" pitchFamily="34" charset="0"/>
              <a:buChar char="•"/>
              <a:defRPr/>
            </a:pPr>
            <a:r>
              <a:rPr lang="en-US" kern="1200" baseline="0" dirty="0" smtClean="0">
                <a:solidFill>
                  <a:schemeClr val="tx1"/>
                </a:solidFill>
                <a:effectLst/>
                <a:latin typeface="+mn-lt"/>
                <a:ea typeface="+mn-ea"/>
                <a:cs typeface="+mn-cs"/>
              </a:rPr>
              <a:t>From 2003 to 2011, the percentage of people under age 65 with current asthma </a:t>
            </a:r>
            <a:r>
              <a:rPr lang="en-US" b="0" kern="1200" baseline="0" dirty="0" smtClean="0">
                <a:solidFill>
                  <a:schemeClr val="tx1"/>
                </a:solidFill>
                <a:effectLst/>
                <a:latin typeface="+mn-lt"/>
                <a:ea typeface="+mn-ea"/>
                <a:cs typeface="+mn-cs"/>
              </a:rPr>
              <a:t>who reported taking preventive asthma medicine daily </a:t>
            </a:r>
            <a:r>
              <a:rPr lang="en-US" kern="1200" baseline="0" dirty="0" smtClean="0">
                <a:solidFill>
                  <a:schemeClr val="tx1"/>
                </a:solidFill>
                <a:effectLst/>
                <a:latin typeface="+mn-lt"/>
                <a:ea typeface="+mn-ea"/>
                <a:cs typeface="+mn-cs"/>
              </a:rPr>
              <a:t>decreased:</a:t>
            </a:r>
          </a:p>
          <a:p>
            <a:pPr marL="1085850" lvl="2" indent="-171450">
              <a:buFont typeface="Arial" panose="020B0604020202020204" pitchFamily="34" charset="0"/>
              <a:buChar char="•"/>
              <a:defRPr/>
            </a:pPr>
            <a:r>
              <a:rPr lang="en-US" kern="1200" baseline="0" dirty="0" smtClean="0">
                <a:solidFill>
                  <a:schemeClr val="tx1"/>
                </a:solidFill>
                <a:effectLst/>
                <a:latin typeface="+mn-lt"/>
                <a:ea typeface="+mn-ea"/>
                <a:cs typeface="+mn-cs"/>
              </a:rPr>
              <a:t>From 29.8% to 20.7% for those with private insurance.</a:t>
            </a:r>
          </a:p>
          <a:p>
            <a:pPr marL="1085850" lvl="2" indent="-171450">
              <a:buFont typeface="Arial" panose="020B0604020202020204" pitchFamily="34" charset="0"/>
              <a:buChar char="•"/>
              <a:defRPr/>
            </a:pPr>
            <a:r>
              <a:rPr lang="en-US" kern="1200" baseline="0" dirty="0" smtClean="0">
                <a:solidFill>
                  <a:schemeClr val="tx1"/>
                </a:solidFill>
                <a:effectLst/>
                <a:latin typeface="+mn-lt"/>
                <a:ea typeface="+mn-ea"/>
                <a:cs typeface="+mn-cs"/>
              </a:rPr>
              <a:t>From 29.5% to 23.5% for those with public insurance.</a:t>
            </a:r>
          </a:p>
          <a:p>
            <a:pPr marL="1085850" lvl="2" indent="-171450">
              <a:buFont typeface="Arial" panose="020B0604020202020204" pitchFamily="34" charset="0"/>
              <a:buChar char="•"/>
              <a:defRPr/>
            </a:pPr>
            <a:r>
              <a:rPr lang="en-US" kern="1200" baseline="0" dirty="0" smtClean="0">
                <a:solidFill>
                  <a:schemeClr val="tx1"/>
                </a:solidFill>
                <a:effectLst/>
                <a:latin typeface="+mn-lt"/>
                <a:ea typeface="+mn-ea"/>
                <a:cs typeface="+mn-cs"/>
              </a:rPr>
              <a:t>From 23.9% to 17.3% for those with 0-1 chronic conditions.</a:t>
            </a:r>
          </a:p>
          <a:p>
            <a:pPr marL="1085850" lvl="2" indent="-171450">
              <a:buFont typeface="Arial" panose="020B0604020202020204" pitchFamily="34" charset="0"/>
              <a:buChar char="•"/>
              <a:defRPr/>
            </a:pPr>
            <a:r>
              <a:rPr lang="en-US" kern="1200" baseline="0" dirty="0" smtClean="0">
                <a:solidFill>
                  <a:schemeClr val="tx1"/>
                </a:solidFill>
                <a:effectLst/>
                <a:latin typeface="+mn-lt"/>
                <a:ea typeface="+mn-ea"/>
                <a:cs typeface="+mn-cs"/>
              </a:rPr>
              <a:t>From 41.1% to 31.9% for those with 2-3 chronic conditions. </a:t>
            </a:r>
          </a:p>
          <a:p>
            <a:pPr marL="171450" lvl="0" indent="-171450">
              <a:buFont typeface="Arial" panose="020B0604020202020204" pitchFamily="34" charset="0"/>
              <a:buChar char="•"/>
            </a:pPr>
            <a:endParaRPr lang="en-US" sz="1200" kern="1200" dirty="0" smtClean="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05E9B153-67B9-4602-A9FE-81AAF274874B}" type="slidenum">
              <a:rPr lang="en-US" smtClean="0"/>
              <a:t>8</a:t>
            </a:fld>
            <a:endParaRPr lang="en-US"/>
          </a:p>
        </p:txBody>
      </p:sp>
    </p:spTree>
    <p:extLst>
      <p:ext uri="{BB962C8B-B14F-4D97-AF65-F5344CB8AC3E}">
        <p14:creationId xmlns:p14="http://schemas.microsoft.com/office/powerpoint/2010/main" val="291436299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4188" y="696913"/>
            <a:ext cx="6048375" cy="4535487"/>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5E9B153-67B9-4602-A9FE-81AAF274874B}" type="slidenum">
              <a:rPr lang="en-US" smtClean="0"/>
              <a:t>9</a:t>
            </a:fld>
            <a:endParaRPr lang="en-US"/>
          </a:p>
        </p:txBody>
      </p:sp>
    </p:spTree>
    <p:extLst>
      <p:ext uri="{BB962C8B-B14F-4D97-AF65-F5344CB8AC3E}">
        <p14:creationId xmlns:p14="http://schemas.microsoft.com/office/powerpoint/2010/main" val="139022461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4188" y="696913"/>
            <a:ext cx="6048375" cy="4535487"/>
          </a:xfrm>
        </p:spPr>
      </p:sp>
      <p:sp>
        <p:nvSpPr>
          <p:cNvPr id="3" name="Notes Placeholder 2"/>
          <p:cNvSpPr>
            <a:spLocks noGrp="1"/>
          </p:cNvSpPr>
          <p:nvPr>
            <p:ph type="body" idx="1"/>
          </p:nvPr>
        </p:nvSpPr>
        <p:spPr/>
        <p:txBody>
          <a:bodyPr/>
          <a:lstStyle/>
          <a:p>
            <a:pPr marL="171450" lvl="0" indent="-171450">
              <a:buFont typeface="Arial" panose="020B0604020202020204" pitchFamily="34" charset="0"/>
              <a:buChar char="•"/>
            </a:pPr>
            <a:r>
              <a:rPr lang="en-US" b="1" dirty="0" smtClean="0"/>
              <a:t>Overall Rate:</a:t>
            </a:r>
            <a:endParaRPr lang="en-US" sz="1200" b="1" kern="1200" dirty="0" smtClean="0">
              <a:solidFill>
                <a:schemeClr val="tx1"/>
              </a:solidFill>
              <a:effectLst/>
              <a:latin typeface="+mn-lt"/>
              <a:ea typeface="+mn-ea"/>
              <a:cs typeface="+mn-cs"/>
            </a:endParaRPr>
          </a:p>
          <a:p>
            <a:pPr marL="628650" lvl="1" indent="-171450">
              <a:buFont typeface="Arial" panose="020B0604020202020204" pitchFamily="34" charset="0"/>
              <a:buChar char="•"/>
            </a:pPr>
            <a:r>
              <a:rPr lang="en-US" kern="1200" dirty="0" smtClean="0">
                <a:solidFill>
                  <a:schemeClr val="tx1"/>
                </a:solidFill>
                <a:effectLst/>
                <a:latin typeface="+mn-lt"/>
                <a:ea typeface="+mn-ea"/>
                <a:cs typeface="+mn-cs"/>
              </a:rPr>
              <a:t>In 2009, only one-third of people with current asthma received a written asthma management plan from their provider.</a:t>
            </a:r>
          </a:p>
          <a:p>
            <a:pPr marL="171450" lvl="0" indent="-171450">
              <a:buFont typeface="Arial" panose="020B0604020202020204" pitchFamily="34" charset="0"/>
              <a:buChar char="•"/>
            </a:pPr>
            <a:r>
              <a:rPr lang="en-US" sz="1200" b="1" kern="1200" dirty="0" smtClean="0">
                <a:solidFill>
                  <a:schemeClr val="tx1"/>
                </a:solidFill>
                <a:effectLst/>
                <a:latin typeface="+mn-lt"/>
                <a:ea typeface="+mn-ea"/>
                <a:cs typeface="+mn-cs"/>
              </a:rPr>
              <a:t>Groups With Disparities:</a:t>
            </a:r>
          </a:p>
          <a:p>
            <a:pPr marL="628650" lvl="1" indent="-171450">
              <a:buFont typeface="Arial" panose="020B0604020202020204" pitchFamily="34" charset="0"/>
              <a:buChar char="•"/>
            </a:pPr>
            <a:r>
              <a:rPr lang="en-US" kern="1200" dirty="0" smtClean="0">
                <a:solidFill>
                  <a:schemeClr val="tx1"/>
                </a:solidFill>
                <a:effectLst/>
                <a:latin typeface="+mn-lt"/>
                <a:ea typeface="+mn-ea"/>
                <a:cs typeface="+mn-cs"/>
              </a:rPr>
              <a:t>In 2009, Blacks were more likely than Whites to receive a written asthma management plan.</a:t>
            </a:r>
          </a:p>
          <a:p>
            <a:pPr marL="628650" lvl="1" indent="-171450">
              <a:buFont typeface="Arial" panose="020B0604020202020204" pitchFamily="34" charset="0"/>
              <a:buChar char="•"/>
            </a:pPr>
            <a:r>
              <a:rPr lang="en-US" kern="1200" dirty="0" smtClean="0">
                <a:solidFill>
                  <a:schemeClr val="tx1"/>
                </a:solidFill>
                <a:effectLst/>
                <a:latin typeface="+mn-lt"/>
                <a:ea typeface="+mn-ea"/>
                <a:cs typeface="+mn-cs"/>
              </a:rPr>
              <a:t>In 2009, people with less than a high school education were less likely than </a:t>
            </a:r>
            <a:r>
              <a:rPr lang="en-US" dirty="0" smtClean="0"/>
              <a:t>those </a:t>
            </a:r>
            <a:r>
              <a:rPr lang="en-US" dirty="0"/>
              <a:t>with any college </a:t>
            </a:r>
            <a:r>
              <a:rPr lang="en-US" dirty="0" smtClean="0"/>
              <a:t>education </a:t>
            </a:r>
            <a:r>
              <a:rPr lang="en-US" kern="1200" dirty="0" smtClean="0">
                <a:solidFill>
                  <a:schemeClr val="tx1"/>
                </a:solidFill>
                <a:effectLst/>
                <a:latin typeface="+mn-lt"/>
                <a:ea typeface="+mn-ea"/>
                <a:cs typeface="+mn-cs"/>
              </a:rPr>
              <a:t>to receive a written asthma management plan.</a:t>
            </a:r>
          </a:p>
          <a:p>
            <a:pPr marL="628650" lvl="1" indent="-171450">
              <a:buFont typeface="Arial" panose="020B0604020202020204" pitchFamily="34" charset="0"/>
              <a:buChar char="•"/>
            </a:pPr>
            <a:r>
              <a:rPr lang="en-US" kern="1200" dirty="0" smtClean="0">
                <a:solidFill>
                  <a:schemeClr val="tx1"/>
                </a:solidFill>
                <a:effectLst/>
                <a:latin typeface="+mn-lt"/>
                <a:ea typeface="+mn-ea"/>
                <a:cs typeface="+mn-cs"/>
              </a:rPr>
              <a:t>In 2009, people without insurance were less likely than</a:t>
            </a:r>
            <a:r>
              <a:rPr lang="en-US" dirty="0" smtClean="0"/>
              <a:t> </a:t>
            </a:r>
            <a:r>
              <a:rPr lang="en-US" dirty="0"/>
              <a:t>people with private </a:t>
            </a:r>
            <a:r>
              <a:rPr lang="en-US" dirty="0" smtClean="0"/>
              <a:t>insurance </a:t>
            </a:r>
            <a:r>
              <a:rPr lang="en-US" kern="1200" dirty="0" smtClean="0">
                <a:solidFill>
                  <a:schemeClr val="tx1"/>
                </a:solidFill>
                <a:effectLst/>
                <a:latin typeface="+mn-lt"/>
                <a:ea typeface="+mn-ea"/>
                <a:cs typeface="+mn-cs"/>
              </a:rPr>
              <a:t>to receive a written asthma management plan.</a:t>
            </a:r>
          </a:p>
          <a:p>
            <a:pPr marL="628650" lvl="1" indent="-171450">
              <a:buFont typeface="Arial" panose="020B0604020202020204" pitchFamily="34" charset="0"/>
              <a:buChar char="•"/>
            </a:pPr>
            <a:r>
              <a:rPr lang="en-US" kern="1200" dirty="0" smtClean="0">
                <a:solidFill>
                  <a:schemeClr val="tx1"/>
                </a:solidFill>
                <a:effectLst/>
                <a:latin typeface="+mn-lt"/>
                <a:ea typeface="+mn-ea"/>
                <a:cs typeface="+mn-cs"/>
              </a:rPr>
              <a:t>In 2009, children ages 0-17 were more likely than</a:t>
            </a:r>
            <a:r>
              <a:rPr lang="en-US" dirty="0" smtClean="0"/>
              <a:t> </a:t>
            </a:r>
            <a:r>
              <a:rPr lang="en-US" dirty="0"/>
              <a:t>adults ages </a:t>
            </a:r>
            <a:r>
              <a:rPr lang="en-US" dirty="0" smtClean="0"/>
              <a:t>18-44 to </a:t>
            </a:r>
            <a:r>
              <a:rPr lang="en-US" kern="1200" dirty="0" smtClean="0">
                <a:solidFill>
                  <a:schemeClr val="tx1"/>
                </a:solidFill>
                <a:effectLst/>
                <a:latin typeface="+mn-lt"/>
                <a:ea typeface="+mn-ea"/>
                <a:cs typeface="+mn-cs"/>
              </a:rPr>
              <a:t>receive a written asthma management plan from their provider.</a:t>
            </a:r>
          </a:p>
          <a:p>
            <a:endParaRPr lang="en-US" dirty="0"/>
          </a:p>
        </p:txBody>
      </p:sp>
      <p:sp>
        <p:nvSpPr>
          <p:cNvPr id="4" name="Slide Number Placeholder 3"/>
          <p:cNvSpPr>
            <a:spLocks noGrp="1"/>
          </p:cNvSpPr>
          <p:nvPr>
            <p:ph type="sldNum" sz="quarter" idx="10"/>
          </p:nvPr>
        </p:nvSpPr>
        <p:spPr/>
        <p:txBody>
          <a:bodyPr/>
          <a:lstStyle/>
          <a:p>
            <a:fld id="{05E9B153-67B9-4602-A9FE-81AAF274874B}" type="slidenum">
              <a:rPr lang="en-US" smtClean="0"/>
              <a:t>10</a:t>
            </a:fld>
            <a:endParaRPr lang="en-US"/>
          </a:p>
        </p:txBody>
      </p:sp>
    </p:spTree>
    <p:extLst>
      <p:ext uri="{BB962C8B-B14F-4D97-AF65-F5344CB8AC3E}">
        <p14:creationId xmlns:p14="http://schemas.microsoft.com/office/powerpoint/2010/main" val="41995184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4188" y="696913"/>
            <a:ext cx="6048375" cy="4535487"/>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7E018C42-DD96-4C07-BF1C-301766F5C6C3}" type="slidenum">
              <a:rPr lang="en-US" smtClean="0"/>
              <a:t>11</a:t>
            </a:fld>
            <a:endParaRPr lang="en-US"/>
          </a:p>
        </p:txBody>
      </p:sp>
    </p:spTree>
    <p:extLst>
      <p:ext uri="{BB962C8B-B14F-4D97-AF65-F5344CB8AC3E}">
        <p14:creationId xmlns:p14="http://schemas.microsoft.com/office/powerpoint/2010/main" val="234015706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685800" y="3352800"/>
            <a:ext cx="7772400" cy="1295400"/>
          </a:xfrm>
        </p:spPr>
        <p:txBody>
          <a:bodyPr/>
          <a:lstStyle>
            <a:lvl1pPr algn="ctr">
              <a:defRPr/>
            </a:lvl1pPr>
          </a:lstStyle>
          <a:p>
            <a:r>
              <a:rPr lang="en-US" dirty="0" smtClean="0"/>
              <a:t>Title of Presentation</a:t>
            </a:r>
            <a:endParaRPr lang="en-US" dirty="0"/>
          </a:p>
        </p:txBody>
      </p:sp>
      <p:sp>
        <p:nvSpPr>
          <p:cNvPr id="3" name="Subtitle 2"/>
          <p:cNvSpPr>
            <a:spLocks noGrp="1"/>
          </p:cNvSpPr>
          <p:nvPr>
            <p:ph type="subTitle" idx="1" hasCustomPrompt="1"/>
          </p:nvPr>
        </p:nvSpPr>
        <p:spPr>
          <a:xfrm>
            <a:off x="1371600" y="4876800"/>
            <a:ext cx="6400800" cy="762000"/>
          </a:xfrm>
        </p:spPr>
        <p:txBody>
          <a:bodyPr/>
          <a:lstStyle>
            <a:lvl1pPr marL="0" indent="0" algn="ctr">
              <a:buNone/>
              <a:defRPr b="1">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Author and Date</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normAutofit/>
          </a:bodyPr>
          <a:lstStyle>
            <a:lvl1pPr algn="l">
              <a:defRPr sz="24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normAutofit/>
          </a:bodyPr>
          <a:lstStyle>
            <a:lvl1pPr marL="0" indent="0">
              <a:buNone/>
              <a:defRPr sz="2600" baseline="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a:t>
            </a:r>
            <a:endParaRPr lang="en-US" dirty="0"/>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dirty="0" smtClean="0"/>
              <a:t>Click to edit Master title</a:t>
            </a:r>
            <a:endParaRPr lang="en-US" dirty="0"/>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a:t>
            </a:r>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2" cstate="print">
            <a:lum/>
          </a:blip>
          <a:srcRect/>
          <a:stretch>
            <a:fillRect t="-3000" b="-3000"/>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600200" y="274638"/>
            <a:ext cx="7086600" cy="868362"/>
          </a:xfrm>
          <a:prstGeom prst="rect">
            <a:avLst/>
          </a:prstGeom>
        </p:spPr>
        <p:txBody>
          <a:bodyPr vert="horz" lIns="91440" tIns="45720" rIns="91440" bIns="45720" rtlCol="0" anchor="ctr">
            <a:normAutofit/>
          </a:bodyPr>
          <a:lstStyle/>
          <a:p>
            <a:r>
              <a:rPr lang="en-US" dirty="0" smtClean="0"/>
              <a:t>Title goes here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7" r:id="rId8"/>
    <p:sldLayoutId id="2147483658" r:id="rId9"/>
    <p:sldLayoutId id="2147483659" r:id="rId10"/>
  </p:sldLayoutIdLst>
  <p:txStyles>
    <p:titleStyle>
      <a:lvl1pPr algn="l" defTabSz="914400" rtl="0" eaLnBrk="1" latinLnBrk="0" hangingPunct="1">
        <a:spcBef>
          <a:spcPct val="0"/>
        </a:spcBef>
        <a:buNone/>
        <a:defRPr sz="3600" b="1" kern="1200" baseline="0">
          <a:solidFill>
            <a:schemeClr val="accent1"/>
          </a:solidFill>
          <a:latin typeface="+mj-lt"/>
          <a:ea typeface="+mj-ea"/>
          <a:cs typeface="+mj-cs"/>
        </a:defRPr>
      </a:lvl1pPr>
    </p:titleStyle>
    <p:bodyStyle>
      <a:lvl1pPr marL="342900" indent="-342900" algn="l" defTabSz="914400" rtl="0" eaLnBrk="1" latinLnBrk="0" hangingPunct="1">
        <a:spcBef>
          <a:spcPct val="20000"/>
        </a:spcBef>
        <a:buClr>
          <a:schemeClr val="tx2"/>
        </a:buClr>
        <a:buSzPct val="150000"/>
        <a:buFont typeface="Arial" pitchFamily="34" charset="0"/>
        <a:buChar char="•"/>
        <a:defRPr sz="2800" kern="1200">
          <a:solidFill>
            <a:schemeClr val="tx1"/>
          </a:solidFill>
          <a:latin typeface="+mn-lt"/>
          <a:ea typeface="+mn-ea"/>
          <a:cs typeface="+mn-cs"/>
        </a:defRPr>
      </a:lvl1pPr>
      <a:lvl2pPr marL="685800" indent="-338138" algn="l" defTabSz="914400" rtl="0" eaLnBrk="1" latinLnBrk="0" hangingPunct="1">
        <a:spcBef>
          <a:spcPct val="20000"/>
        </a:spcBef>
        <a:buClr>
          <a:schemeClr val="tx2">
            <a:lumMod val="60000"/>
            <a:lumOff val="40000"/>
          </a:schemeClr>
        </a:buClr>
        <a:buSzPct val="80000"/>
        <a:buFont typeface="Arial" pitchFamily="34" charset="0"/>
        <a:buChar char="►"/>
        <a:defRPr sz="2400" kern="1200">
          <a:solidFill>
            <a:schemeClr val="tx1"/>
          </a:solidFill>
          <a:latin typeface="+mn-lt"/>
          <a:ea typeface="+mn-ea"/>
          <a:cs typeface="+mn-cs"/>
        </a:defRPr>
      </a:lvl2pPr>
      <a:lvl3pPr marL="969963" indent="-284163" algn="l" defTabSz="914400" rtl="0" eaLnBrk="1" latinLnBrk="0" hangingPunct="1">
        <a:spcBef>
          <a:spcPct val="20000"/>
        </a:spcBef>
        <a:buFont typeface="Courier New" pitchFamily="49" charset="0"/>
        <a:buChar char="o"/>
        <a:defRPr sz="20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chart" Target="../charts/chart7.xml"/><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chart" Target="../charts/chart8.xml"/><Relationship Id="rId2" Type="http://schemas.openxmlformats.org/officeDocument/2006/relationships/notesSlide" Target="../notesSlides/notesSlide11.xml"/><Relationship Id="rId1" Type="http://schemas.openxmlformats.org/officeDocument/2006/relationships/slideLayout" Target="../slideLayouts/slideLayout4.xml"/><Relationship Id="rId4" Type="http://schemas.openxmlformats.org/officeDocument/2006/relationships/chart" Target="../charts/chart9.xml"/></Relationships>
</file>

<file path=ppt/slides/_rels/slide14.xml.rels><?xml version="1.0" encoding="UTF-8" standalone="yes"?>
<Relationships xmlns="http://schemas.openxmlformats.org/package/2006/relationships"><Relationship Id="rId3" Type="http://schemas.openxmlformats.org/officeDocument/2006/relationships/hyperlink" Target="http://www.cdc.gov/mmwr/preview/mmwrhtml/mm5910a3.htm" TargetMode="External"/><Relationship Id="rId2" Type="http://schemas.openxmlformats.org/officeDocument/2006/relationships/notesSlide" Target="../notesSlides/notesSlide12.xml"/><Relationship Id="rId1" Type="http://schemas.openxmlformats.org/officeDocument/2006/relationships/slideLayout" Target="../slideLayouts/slideLayout2.xml"/><Relationship Id="rId5" Type="http://schemas.openxmlformats.org/officeDocument/2006/relationships/hyperlink" Target="http://www.ncbi.nlm.nih.gov/pmc/articles/PMC3176175/" TargetMode="External"/><Relationship Id="rId4" Type="http://schemas.openxmlformats.org/officeDocument/2006/relationships/hyperlink" Target="http://www.nhlbi.nih.gov/guidelines/asthma/asthgdln.pdf"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2.xml"/><Relationship Id="rId1" Type="http://schemas.openxmlformats.org/officeDocument/2006/relationships/slideLayout" Target="../slideLayouts/slideLayout4.xml"/><Relationship Id="rId4" Type="http://schemas.openxmlformats.org/officeDocument/2006/relationships/chart" Target="../charts/chart2.xml"/></Relationships>
</file>

<file path=ppt/slides/_rels/slide5.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notesSlide" Target="../notesSlides/notesSlide3.xml"/><Relationship Id="rId1" Type="http://schemas.openxmlformats.org/officeDocument/2006/relationships/slideLayout" Target="../slideLayouts/slideLayout4.xml"/><Relationship Id="rId4" Type="http://schemas.openxmlformats.org/officeDocument/2006/relationships/chart" Target="../charts/chart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chart" Target="../charts/chart5.xml"/><Relationship Id="rId2" Type="http://schemas.openxmlformats.org/officeDocument/2006/relationships/notesSlide" Target="../notesSlides/notesSlide6.xml"/><Relationship Id="rId1" Type="http://schemas.openxmlformats.org/officeDocument/2006/relationships/slideLayout" Target="../slideLayouts/slideLayout4.xml"/><Relationship Id="rId4" Type="http://schemas.openxmlformats.org/officeDocument/2006/relationships/chart" Target="../charts/chart6.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3"/>
          <p:cNvSpPr>
            <a:spLocks noGrp="1"/>
          </p:cNvSpPr>
          <p:nvPr>
            <p:ph type="title"/>
          </p:nvPr>
        </p:nvSpPr>
        <p:spPr/>
        <p:txBody>
          <a:bodyPr/>
          <a:lstStyle/>
          <a:p>
            <a:r>
              <a:rPr lang="en-US" dirty="0" smtClean="0"/>
              <a:t>Respiratory diseases</a:t>
            </a:r>
            <a:endParaRPr lang="en-US" dirty="0"/>
          </a:p>
        </p:txBody>
      </p:sp>
      <p:sp>
        <p:nvSpPr>
          <p:cNvPr id="10" name="Content Placeholder 4"/>
          <p:cNvSpPr>
            <a:spLocks noGrp="1"/>
          </p:cNvSpPr>
          <p:nvPr>
            <p:ph type="body" idx="1"/>
          </p:nvPr>
        </p:nvSpPr>
        <p:spPr/>
        <p:txBody>
          <a:bodyPr>
            <a:normAutofit/>
          </a:bodyPr>
          <a:lstStyle/>
          <a:p>
            <a:endParaRPr lang="en-US" dirty="0" smtClean="0"/>
          </a:p>
          <a:p>
            <a:r>
              <a:rPr lang="en-US" dirty="0" smtClean="0"/>
              <a:t>National Healthcare Quality and Disparities Report</a:t>
            </a:r>
          </a:p>
          <a:p>
            <a:r>
              <a:rPr lang="en-US" dirty="0" err="1" smtClean="0"/>
              <a:t>Chartbook</a:t>
            </a:r>
            <a:r>
              <a:rPr lang="en-US" dirty="0" smtClean="0"/>
              <a:t> on Effective Treatment</a:t>
            </a: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000" dirty="0" smtClean="0"/>
              <a:t>People with current asthma who received a written asthma management plan from their health provider, by race/ethnicity and education, 2009</a:t>
            </a:r>
            <a:endParaRPr lang="en-US" sz="2000"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2275851560"/>
              </p:ext>
            </p:extLst>
          </p:nvPr>
        </p:nvGraphicFramePr>
        <p:xfrm>
          <a:off x="457200" y="1554480"/>
          <a:ext cx="8229600" cy="4114800"/>
        </p:xfrm>
        <a:graphic>
          <a:graphicData uri="http://schemas.openxmlformats.org/drawingml/2006/chart">
            <c:chart xmlns:c="http://schemas.openxmlformats.org/drawingml/2006/chart" xmlns:r="http://schemas.openxmlformats.org/officeDocument/2006/relationships" r:id="rId3"/>
          </a:graphicData>
        </a:graphic>
      </p:graphicFrame>
      <p:sp>
        <p:nvSpPr>
          <p:cNvPr id="7" name="TextBox 6"/>
          <p:cNvSpPr txBox="1"/>
          <p:nvPr/>
        </p:nvSpPr>
        <p:spPr>
          <a:xfrm>
            <a:off x="457200" y="5669280"/>
            <a:ext cx="8229600" cy="553998"/>
          </a:xfrm>
          <a:prstGeom prst="rect">
            <a:avLst/>
          </a:prstGeom>
          <a:noFill/>
        </p:spPr>
        <p:txBody>
          <a:bodyPr wrap="square" rtlCol="0">
            <a:spAutoFit/>
          </a:bodyPr>
          <a:lstStyle/>
          <a:p>
            <a:r>
              <a:rPr lang="en-US" sz="1000" b="1" dirty="0"/>
              <a:t>Source: </a:t>
            </a:r>
            <a:r>
              <a:rPr lang="en-US" sz="1000" dirty="0"/>
              <a:t>Centers for Disease Control and Prevention, National Center for Health Statistics, National Health Interview Survey, 2009.</a:t>
            </a:r>
          </a:p>
          <a:p>
            <a:r>
              <a:rPr lang="en-US" sz="1000" b="1" dirty="0"/>
              <a:t>Denominator: </a:t>
            </a:r>
            <a:r>
              <a:rPr lang="en-US" sz="1000" dirty="0"/>
              <a:t>Civilian noninstitutionalized population with current asthma.</a:t>
            </a:r>
          </a:p>
          <a:p>
            <a:r>
              <a:rPr lang="en-US" sz="1000" b="1" dirty="0"/>
              <a:t>Note: </a:t>
            </a:r>
            <a:r>
              <a:rPr lang="en-US" sz="1000" dirty="0"/>
              <a:t>Estimates are age adjusted to the 2000 U.S. standard population. White and Black are </a:t>
            </a:r>
            <a:r>
              <a:rPr lang="en-US" sz="1000" dirty="0" smtClean="0"/>
              <a:t>non-Hispanic. </a:t>
            </a:r>
            <a:r>
              <a:rPr lang="en-US" sz="1000" dirty="0"/>
              <a:t>Hispanic includes all races.</a:t>
            </a:r>
            <a:endParaRPr lang="en-US" sz="1000" dirty="0">
              <a:effectLst/>
            </a:endParaRPr>
          </a:p>
        </p:txBody>
      </p:sp>
    </p:spTree>
    <p:extLst>
      <p:ext uri="{BB962C8B-B14F-4D97-AF65-F5344CB8AC3E}">
        <p14:creationId xmlns:p14="http://schemas.microsoft.com/office/powerpoint/2010/main" val="362629135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mtClean="0"/>
              <a:t>Potentially Avoidable Emergency Department Visits</a:t>
            </a:r>
            <a:endParaRPr lang="en-US" dirty="0"/>
          </a:p>
        </p:txBody>
      </p:sp>
      <p:sp>
        <p:nvSpPr>
          <p:cNvPr id="3" name="Content Placeholder 2"/>
          <p:cNvSpPr>
            <a:spLocks noGrp="1"/>
          </p:cNvSpPr>
          <p:nvPr>
            <p:ph idx="1"/>
          </p:nvPr>
        </p:nvSpPr>
        <p:spPr/>
        <p:txBody>
          <a:bodyPr>
            <a:normAutofit lnSpcReduction="10000"/>
          </a:bodyPr>
          <a:lstStyle/>
          <a:p>
            <a:r>
              <a:rPr lang="en-US" dirty="0" smtClean="0"/>
              <a:t>The burden of asthma in the United States is high:</a:t>
            </a:r>
          </a:p>
          <a:p>
            <a:pPr lvl="1"/>
            <a:r>
              <a:rPr lang="en-US" dirty="0" smtClean="0"/>
              <a:t>2 million emergency department (ED) visits </a:t>
            </a:r>
          </a:p>
          <a:p>
            <a:pPr lvl="1"/>
            <a:r>
              <a:rPr lang="en-US" dirty="0" smtClean="0"/>
              <a:t>504,000 hospitalizations </a:t>
            </a:r>
          </a:p>
          <a:p>
            <a:pPr lvl="1"/>
            <a:r>
              <a:rPr lang="en-US" dirty="0" smtClean="0"/>
              <a:t>13.6 million physician office visits </a:t>
            </a:r>
          </a:p>
          <a:p>
            <a:pPr lvl="1"/>
            <a:r>
              <a:rPr lang="en-US" dirty="0" smtClean="0"/>
              <a:t>More than 4,200 deaths</a:t>
            </a:r>
          </a:p>
          <a:p>
            <a:pPr lvl="1"/>
            <a:r>
              <a:rPr lang="en-US" dirty="0" smtClean="0"/>
              <a:t>About $15 billion in direct medical costs </a:t>
            </a:r>
          </a:p>
          <a:p>
            <a:r>
              <a:rPr lang="en-US" dirty="0" smtClean="0"/>
              <a:t>Asthma is difficult to manage and is associated with disparities in health outcomes, poor treatment adherence, and high health care costs. </a:t>
            </a:r>
          </a:p>
        </p:txBody>
      </p:sp>
    </p:spTree>
    <p:extLst>
      <p:ext uri="{BB962C8B-B14F-4D97-AF65-F5344CB8AC3E}">
        <p14:creationId xmlns:p14="http://schemas.microsoft.com/office/powerpoint/2010/main" val="84546135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mtClean="0"/>
              <a:t>Potentially Avoidable Emergency Department Visits</a:t>
            </a:r>
            <a:endParaRPr lang="en-US" dirty="0"/>
          </a:p>
        </p:txBody>
      </p:sp>
      <p:sp>
        <p:nvSpPr>
          <p:cNvPr id="3" name="Content Placeholder 2"/>
          <p:cNvSpPr>
            <a:spLocks noGrp="1"/>
          </p:cNvSpPr>
          <p:nvPr>
            <p:ph idx="1"/>
          </p:nvPr>
        </p:nvSpPr>
        <p:spPr/>
        <p:txBody>
          <a:bodyPr>
            <a:normAutofit fontScale="85000" lnSpcReduction="20000"/>
          </a:bodyPr>
          <a:lstStyle/>
          <a:p>
            <a:r>
              <a:rPr lang="en-US" dirty="0"/>
              <a:t>Improving care delivery is important to advance patient outcomes, avoid ED visits and hospitalizations, and reduce health care costs (</a:t>
            </a:r>
            <a:r>
              <a:rPr lang="en-US" dirty="0" err="1"/>
              <a:t>Tapp</a:t>
            </a:r>
            <a:r>
              <a:rPr lang="en-US" dirty="0"/>
              <a:t>, et al., 2011).</a:t>
            </a:r>
          </a:p>
          <a:p>
            <a:r>
              <a:rPr lang="en-US" dirty="0" smtClean="0"/>
              <a:t>Care coordination for asthma usually involves practice-based approaches:</a:t>
            </a:r>
          </a:p>
          <a:p>
            <a:pPr lvl="1"/>
            <a:r>
              <a:rPr lang="en-US" dirty="0" smtClean="0"/>
              <a:t>The care provider identifies and refers families to a care coordination program in the medical care facility. </a:t>
            </a:r>
          </a:p>
          <a:p>
            <a:r>
              <a:rPr lang="en-US" dirty="0" smtClean="0"/>
              <a:t>A more effective approach is to place care coordinators in the community as a bridge between families and health care providers:</a:t>
            </a:r>
          </a:p>
          <a:p>
            <a:pPr lvl="1"/>
            <a:r>
              <a:rPr lang="en-US" dirty="0" smtClean="0"/>
              <a:t>They can learn and better understand the contextual factors and issues that affect families, and </a:t>
            </a:r>
          </a:p>
          <a:p>
            <a:pPr lvl="1"/>
            <a:r>
              <a:rPr lang="en-US" dirty="0" smtClean="0"/>
              <a:t>They can identify tailored support and services for optimal health care outcomes for asthma patients (Findley, et al., 2011).</a:t>
            </a:r>
            <a:endParaRPr lang="en-US" dirty="0"/>
          </a:p>
        </p:txBody>
      </p:sp>
    </p:spTree>
    <p:extLst>
      <p:ext uri="{BB962C8B-B14F-4D97-AF65-F5344CB8AC3E}">
        <p14:creationId xmlns:p14="http://schemas.microsoft.com/office/powerpoint/2010/main" val="287147306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000" dirty="0" smtClean="0"/>
              <a:t>Emergency department visits for asthma, ages 18-39, by hospital region and income, 2008-2011</a:t>
            </a:r>
            <a:endParaRPr lang="en-US" sz="2000" dirty="0"/>
          </a:p>
        </p:txBody>
      </p:sp>
      <p:graphicFrame>
        <p:nvGraphicFramePr>
          <p:cNvPr id="5" name="Content Placeholder 4"/>
          <p:cNvGraphicFramePr>
            <a:graphicFrameLocks noGrp="1"/>
          </p:cNvGraphicFramePr>
          <p:nvPr>
            <p:ph sz="half" idx="1"/>
            <p:extLst>
              <p:ext uri="{D42A27DB-BD31-4B8C-83A1-F6EECF244321}">
                <p14:modId xmlns:p14="http://schemas.microsoft.com/office/powerpoint/2010/main" val="223576446"/>
              </p:ext>
            </p:extLst>
          </p:nvPr>
        </p:nvGraphicFramePr>
        <p:xfrm>
          <a:off x="457200" y="1554480"/>
          <a:ext cx="4114800" cy="411480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6" name="Content Placeholder 5"/>
          <p:cNvGraphicFramePr>
            <a:graphicFrameLocks noGrp="1"/>
          </p:cNvGraphicFramePr>
          <p:nvPr>
            <p:ph sz="half" idx="2"/>
            <p:extLst>
              <p:ext uri="{D42A27DB-BD31-4B8C-83A1-F6EECF244321}">
                <p14:modId xmlns:p14="http://schemas.microsoft.com/office/powerpoint/2010/main" val="2526128241"/>
              </p:ext>
            </p:extLst>
          </p:nvPr>
        </p:nvGraphicFramePr>
        <p:xfrm>
          <a:off x="4572000" y="1554480"/>
          <a:ext cx="4114800" cy="4114800"/>
        </p:xfrm>
        <a:graphic>
          <a:graphicData uri="http://schemas.openxmlformats.org/drawingml/2006/chart">
            <c:chart xmlns:c="http://schemas.openxmlformats.org/drawingml/2006/chart" xmlns:r="http://schemas.openxmlformats.org/officeDocument/2006/relationships" r:id="rId4"/>
          </a:graphicData>
        </a:graphic>
      </p:graphicFrame>
      <p:sp>
        <p:nvSpPr>
          <p:cNvPr id="3" name="Rectangle 2"/>
          <p:cNvSpPr/>
          <p:nvPr/>
        </p:nvSpPr>
        <p:spPr>
          <a:xfrm>
            <a:off x="457200" y="5669280"/>
            <a:ext cx="8229600" cy="553998"/>
          </a:xfrm>
          <a:prstGeom prst="rect">
            <a:avLst/>
          </a:prstGeom>
        </p:spPr>
        <p:txBody>
          <a:bodyPr wrap="square">
            <a:spAutoFit/>
          </a:bodyPr>
          <a:lstStyle/>
          <a:p>
            <a:r>
              <a:rPr lang="en-US" sz="1000" b="1" dirty="0" smtClean="0"/>
              <a:t>Key:</a:t>
            </a:r>
            <a:r>
              <a:rPr lang="en-US" sz="1000" dirty="0" smtClean="0"/>
              <a:t> Income = median household income of patient’s ZIP Code.</a:t>
            </a:r>
          </a:p>
          <a:p>
            <a:r>
              <a:rPr lang="en-US" sz="1000" b="1" dirty="0" smtClean="0"/>
              <a:t>Source</a:t>
            </a:r>
            <a:r>
              <a:rPr lang="en-US" sz="1000" b="1" dirty="0"/>
              <a:t>:</a:t>
            </a:r>
            <a:r>
              <a:rPr lang="en-US" sz="1000" dirty="0"/>
              <a:t> Agency for Healthcare Research and Quality (AHRQ), </a:t>
            </a:r>
            <a:r>
              <a:rPr lang="en-US" sz="1000" dirty="0" smtClean="0"/>
              <a:t>Healthcare </a:t>
            </a:r>
            <a:r>
              <a:rPr lang="en-US" sz="1000" dirty="0"/>
              <a:t>Cost and Utilization Project, Nationwide Inpatient Sample and AHRQ Quality Indicators, version 4.4. </a:t>
            </a:r>
          </a:p>
        </p:txBody>
      </p:sp>
    </p:spTree>
    <p:extLst>
      <p:ext uri="{BB962C8B-B14F-4D97-AF65-F5344CB8AC3E}">
        <p14:creationId xmlns:p14="http://schemas.microsoft.com/office/powerpoint/2010/main" val="191831244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References</a:t>
            </a:r>
            <a:endParaRPr lang="en-US" dirty="0"/>
          </a:p>
        </p:txBody>
      </p:sp>
      <p:sp>
        <p:nvSpPr>
          <p:cNvPr id="3" name="Content Placeholder 2"/>
          <p:cNvSpPr>
            <a:spLocks noGrp="1"/>
          </p:cNvSpPr>
          <p:nvPr>
            <p:ph idx="1"/>
          </p:nvPr>
        </p:nvSpPr>
        <p:spPr>
          <a:xfrm>
            <a:off x="457200" y="1371600"/>
            <a:ext cx="8229600" cy="4572000"/>
          </a:xfrm>
        </p:spPr>
        <p:txBody>
          <a:bodyPr>
            <a:normAutofit fontScale="55000" lnSpcReduction="20000"/>
          </a:bodyPr>
          <a:lstStyle/>
          <a:p>
            <a:pPr>
              <a:lnSpc>
                <a:spcPct val="120000"/>
              </a:lnSpc>
              <a:spcBef>
                <a:spcPts val="0"/>
              </a:spcBef>
            </a:pPr>
            <a:r>
              <a:rPr lang="en-US" sz="2900" dirty="0" smtClean="0"/>
              <a:t>Centers for Disease Control and Prevention. Monitoring tuberculosis programs: National Tuberculosis Indicator Project, United States, 2002-2008. MMWR 2010;59(10):295-8. </a:t>
            </a:r>
            <a:r>
              <a:rPr lang="en-US" sz="2900" dirty="0" smtClean="0">
                <a:hlinkClick r:id="rId3"/>
              </a:rPr>
              <a:t>http://www.cdc.gov/mmwr/preview/mmwrhtml/mm5910a3.htm</a:t>
            </a:r>
            <a:r>
              <a:rPr lang="en-US" sz="2900" dirty="0" smtClean="0"/>
              <a:t>. Accessed July 1, 2015.</a:t>
            </a:r>
          </a:p>
          <a:p>
            <a:pPr>
              <a:lnSpc>
                <a:spcPct val="120000"/>
              </a:lnSpc>
              <a:spcBef>
                <a:spcPts val="0"/>
              </a:spcBef>
            </a:pPr>
            <a:r>
              <a:rPr lang="en-US" sz="2900" dirty="0" smtClean="0"/>
              <a:t>Findley S, Rosenthal M, Bryant-Stephens T. Community-based care coordination: practical applications for childhood asthma. Health Promot </a:t>
            </a:r>
            <a:r>
              <a:rPr lang="en-US" sz="2900" dirty="0" err="1" smtClean="0"/>
              <a:t>Pract</a:t>
            </a:r>
            <a:r>
              <a:rPr lang="en-US" sz="2900" dirty="0" smtClean="0"/>
              <a:t> 2011 Nov;12(6 </a:t>
            </a:r>
            <a:r>
              <a:rPr lang="en-US" sz="2900" dirty="0" err="1" smtClean="0"/>
              <a:t>Suppl</a:t>
            </a:r>
            <a:r>
              <a:rPr lang="en-US" sz="2900" dirty="0" smtClean="0"/>
              <a:t> 1):52S-62S. PMID: 22068360. </a:t>
            </a:r>
          </a:p>
          <a:p>
            <a:pPr>
              <a:lnSpc>
                <a:spcPct val="120000"/>
              </a:lnSpc>
              <a:spcBef>
                <a:spcPts val="0"/>
              </a:spcBef>
            </a:pPr>
            <a:r>
              <a:rPr lang="en-US" sz="2900" dirty="0" smtClean="0"/>
              <a:t>National Heart, Lung, and Blood Institute, National Asthma Education and Prevention Program. Expert panel report 3: guidelines for the diagnosis and management of asthma. Full report 2007. Bethesda, MD: National Institutes of Health; 2007. Publication No. NIH 07-4051. Available at: </a:t>
            </a:r>
            <a:r>
              <a:rPr lang="en-US" sz="2900" dirty="0" smtClean="0">
                <a:hlinkClick r:id="rId4"/>
              </a:rPr>
              <a:t>http://www.nhlbi.nih.gov/guidelines/</a:t>
            </a:r>
          </a:p>
          <a:p>
            <a:pPr marL="0" indent="347663">
              <a:lnSpc>
                <a:spcPct val="120000"/>
              </a:lnSpc>
              <a:spcBef>
                <a:spcPts val="0"/>
              </a:spcBef>
              <a:buNone/>
            </a:pPr>
            <a:r>
              <a:rPr lang="en-US" sz="2900" dirty="0" smtClean="0">
                <a:hlinkClick r:id="rId4"/>
              </a:rPr>
              <a:t>asthma/asthgdln.pdf</a:t>
            </a:r>
            <a:r>
              <a:rPr lang="en-US" sz="2900" dirty="0" smtClean="0"/>
              <a:t>. Accessed July 1, 2015.</a:t>
            </a:r>
          </a:p>
          <a:p>
            <a:pPr>
              <a:lnSpc>
                <a:spcPct val="120000"/>
              </a:lnSpc>
              <a:spcBef>
                <a:spcPts val="0"/>
              </a:spcBef>
            </a:pPr>
            <a:r>
              <a:rPr lang="en-US" sz="2900" dirty="0" err="1" smtClean="0"/>
              <a:t>Tapp</a:t>
            </a:r>
            <a:r>
              <a:rPr lang="en-US" sz="2900" dirty="0" smtClean="0"/>
              <a:t> H, Herbert L, </a:t>
            </a:r>
            <a:r>
              <a:rPr lang="en-US" sz="2900" dirty="0" err="1" smtClean="0"/>
              <a:t>Dulin</a:t>
            </a:r>
            <a:r>
              <a:rPr lang="en-US" sz="2900" dirty="0" smtClean="0"/>
              <a:t> M. Comparative effectiveness of asthma interventions within a practice based research network. BMC Health </a:t>
            </a:r>
            <a:r>
              <a:rPr lang="en-US" sz="2900" dirty="0" err="1" smtClean="0"/>
              <a:t>Serv</a:t>
            </a:r>
            <a:r>
              <a:rPr lang="en-US" sz="2900" dirty="0" smtClean="0"/>
              <a:t> Res 2011 Aug 16;11:188. </a:t>
            </a:r>
            <a:r>
              <a:rPr lang="en-US" sz="2900" dirty="0" smtClean="0">
                <a:hlinkClick r:id="rId5"/>
              </a:rPr>
              <a:t>http://www.ncbi.nlm.nih.gov/pmc/articles/PMC3176175/</a:t>
            </a:r>
            <a:r>
              <a:rPr lang="en-US" sz="2900" dirty="0" smtClean="0"/>
              <a:t>. Accessed July 1, 2015.</a:t>
            </a:r>
          </a:p>
          <a:p>
            <a:endParaRPr lang="en-US" dirty="0"/>
          </a:p>
        </p:txBody>
      </p:sp>
    </p:spTree>
    <p:extLst>
      <p:ext uri="{BB962C8B-B14F-4D97-AF65-F5344CB8AC3E}">
        <p14:creationId xmlns:p14="http://schemas.microsoft.com/office/powerpoint/2010/main" val="391669056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Respiratory Disease Measures</a:t>
            </a:r>
            <a:endParaRPr lang="en-US" dirty="0"/>
          </a:p>
        </p:txBody>
      </p:sp>
      <p:sp>
        <p:nvSpPr>
          <p:cNvPr id="3" name="Content Placeholder 2"/>
          <p:cNvSpPr>
            <a:spLocks noGrp="1"/>
          </p:cNvSpPr>
          <p:nvPr>
            <p:ph idx="1"/>
          </p:nvPr>
        </p:nvSpPr>
        <p:spPr/>
        <p:txBody>
          <a:bodyPr/>
          <a:lstStyle/>
          <a:p>
            <a:r>
              <a:rPr lang="en-US" dirty="0" smtClean="0"/>
              <a:t>Process:</a:t>
            </a:r>
          </a:p>
          <a:p>
            <a:pPr lvl="1"/>
            <a:r>
              <a:rPr lang="en-US" dirty="0" smtClean="0"/>
              <a:t>Completion of tuberculosis therapy</a:t>
            </a:r>
          </a:p>
          <a:p>
            <a:pPr lvl="1"/>
            <a:r>
              <a:rPr lang="en-US" dirty="0" smtClean="0"/>
              <a:t>Daily asthma medication</a:t>
            </a:r>
          </a:p>
          <a:p>
            <a:pPr lvl="1"/>
            <a:r>
              <a:rPr lang="en-US" dirty="0" smtClean="0"/>
              <a:t>Written asthma management plans</a:t>
            </a:r>
          </a:p>
          <a:p>
            <a:r>
              <a:rPr lang="en-US" dirty="0" smtClean="0"/>
              <a:t>Outcome:</a:t>
            </a:r>
          </a:p>
          <a:p>
            <a:pPr lvl="1"/>
            <a:r>
              <a:rPr lang="en-US" dirty="0" smtClean="0"/>
              <a:t>Emergency department visits for asthma</a:t>
            </a:r>
          </a:p>
          <a:p>
            <a:endParaRPr lang="en-US" dirty="0"/>
          </a:p>
        </p:txBody>
      </p:sp>
    </p:spTree>
    <p:extLst>
      <p:ext uri="{BB962C8B-B14F-4D97-AF65-F5344CB8AC3E}">
        <p14:creationId xmlns:p14="http://schemas.microsoft.com/office/powerpoint/2010/main" val="15090175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mtClean="0"/>
              <a:t>Completion of Tuberculosis Therapy</a:t>
            </a:r>
            <a:endParaRPr lang="en-US" dirty="0"/>
          </a:p>
        </p:txBody>
      </p:sp>
      <p:sp>
        <p:nvSpPr>
          <p:cNvPr id="3" name="Content Placeholder 2"/>
          <p:cNvSpPr>
            <a:spLocks noGrp="1"/>
          </p:cNvSpPr>
          <p:nvPr>
            <p:ph idx="1"/>
          </p:nvPr>
        </p:nvSpPr>
        <p:spPr/>
        <p:txBody>
          <a:bodyPr>
            <a:normAutofit/>
          </a:bodyPr>
          <a:lstStyle/>
          <a:p>
            <a:pPr lvl="0"/>
            <a:r>
              <a:rPr lang="en-US" dirty="0" smtClean="0"/>
              <a:t>Incomplete tuberculosis therapy can lead to:</a:t>
            </a:r>
          </a:p>
          <a:p>
            <a:pPr lvl="1"/>
            <a:r>
              <a:rPr lang="en-US" dirty="0" smtClean="0"/>
              <a:t>Increased risk of treatment failure,</a:t>
            </a:r>
          </a:p>
          <a:p>
            <a:pPr lvl="1"/>
            <a:r>
              <a:rPr lang="en-US" dirty="0" smtClean="0"/>
              <a:t>Spread of infection to others, and</a:t>
            </a:r>
          </a:p>
          <a:p>
            <a:pPr lvl="1"/>
            <a:r>
              <a:rPr lang="en-US" dirty="0" smtClean="0"/>
              <a:t>Development of drug-resistant strains of tuberculosis. </a:t>
            </a:r>
          </a:p>
          <a:p>
            <a:pPr lvl="0"/>
            <a:r>
              <a:rPr lang="en-US" dirty="0" smtClean="0"/>
              <a:t>The national goal for completion of treatment is:</a:t>
            </a:r>
          </a:p>
          <a:p>
            <a:pPr lvl="1"/>
            <a:r>
              <a:rPr lang="en-US" dirty="0" smtClean="0"/>
              <a:t>By 2015, 93% completion of treatment within 12 months among patients eligible for 6- to 9-month regimens (CDC, 2010).</a:t>
            </a:r>
          </a:p>
          <a:p>
            <a:endParaRPr lang="en-US" dirty="0"/>
          </a:p>
        </p:txBody>
      </p:sp>
    </p:spTree>
    <p:extLst>
      <p:ext uri="{BB962C8B-B14F-4D97-AF65-F5344CB8AC3E}">
        <p14:creationId xmlns:p14="http://schemas.microsoft.com/office/powerpoint/2010/main" val="302141141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000" dirty="0" smtClean="0"/>
              <a:t>Patients with tuberculosis who completed a curative course of treatment within 1 year of initiation of treatment, by race/ethnicity and sex,  2000-2010</a:t>
            </a:r>
            <a:endParaRPr lang="en-US" sz="2000" dirty="0"/>
          </a:p>
        </p:txBody>
      </p:sp>
      <p:graphicFrame>
        <p:nvGraphicFramePr>
          <p:cNvPr id="5" name="Content Placeholder 4"/>
          <p:cNvGraphicFramePr>
            <a:graphicFrameLocks noGrp="1"/>
          </p:cNvGraphicFramePr>
          <p:nvPr>
            <p:ph sz="half" idx="1"/>
            <p:extLst>
              <p:ext uri="{D42A27DB-BD31-4B8C-83A1-F6EECF244321}">
                <p14:modId xmlns:p14="http://schemas.microsoft.com/office/powerpoint/2010/main" val="2152768520"/>
              </p:ext>
            </p:extLst>
          </p:nvPr>
        </p:nvGraphicFramePr>
        <p:xfrm>
          <a:off x="457200" y="1554480"/>
          <a:ext cx="4114800" cy="393192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6" name="Content Placeholder 5"/>
          <p:cNvGraphicFramePr>
            <a:graphicFrameLocks noGrp="1"/>
          </p:cNvGraphicFramePr>
          <p:nvPr>
            <p:ph sz="half" idx="2"/>
            <p:extLst>
              <p:ext uri="{D42A27DB-BD31-4B8C-83A1-F6EECF244321}">
                <p14:modId xmlns:p14="http://schemas.microsoft.com/office/powerpoint/2010/main" val="215160098"/>
              </p:ext>
            </p:extLst>
          </p:nvPr>
        </p:nvGraphicFramePr>
        <p:xfrm>
          <a:off x="4572000" y="1554480"/>
          <a:ext cx="4114800" cy="3931920"/>
        </p:xfrm>
        <a:graphic>
          <a:graphicData uri="http://schemas.openxmlformats.org/drawingml/2006/chart">
            <c:chart xmlns:c="http://schemas.openxmlformats.org/drawingml/2006/chart" xmlns:r="http://schemas.openxmlformats.org/officeDocument/2006/relationships" r:id="rId4"/>
          </a:graphicData>
        </a:graphic>
      </p:graphicFrame>
      <p:sp>
        <p:nvSpPr>
          <p:cNvPr id="7" name="TextBox 6"/>
          <p:cNvSpPr txBox="1"/>
          <p:nvPr/>
        </p:nvSpPr>
        <p:spPr>
          <a:xfrm>
            <a:off x="457200" y="5577840"/>
            <a:ext cx="8229600" cy="707886"/>
          </a:xfrm>
          <a:prstGeom prst="rect">
            <a:avLst/>
          </a:prstGeom>
          <a:noFill/>
        </p:spPr>
        <p:txBody>
          <a:bodyPr wrap="square" rtlCol="0">
            <a:spAutoFit/>
          </a:bodyPr>
          <a:lstStyle/>
          <a:p>
            <a:r>
              <a:rPr lang="en-US" sz="1000" b="1" dirty="0"/>
              <a:t>Key: </a:t>
            </a:r>
            <a:r>
              <a:rPr lang="en-US" sz="1000" dirty="0"/>
              <a:t>API = Asian or Pacific </a:t>
            </a:r>
            <a:r>
              <a:rPr lang="en-US" sz="1000" dirty="0" smtClean="0"/>
              <a:t>Islander; AI/AN = American Indian or Alaska Native.</a:t>
            </a:r>
            <a:endParaRPr lang="en-US" sz="1000" dirty="0"/>
          </a:p>
          <a:p>
            <a:r>
              <a:rPr lang="en-US" sz="1000" b="1" dirty="0"/>
              <a:t>Source: </a:t>
            </a:r>
            <a:r>
              <a:rPr lang="en-US" sz="1000" dirty="0"/>
              <a:t>Centers for Disease Control and Prevention, National Tuberculosis Surveillance System, 2000-2010.</a:t>
            </a:r>
          </a:p>
          <a:p>
            <a:r>
              <a:rPr lang="en-US" sz="1000" b="1" dirty="0"/>
              <a:t>Denominator: </a:t>
            </a:r>
            <a:r>
              <a:rPr lang="en-US" sz="1000" dirty="0"/>
              <a:t>U.S. civilian noninstitutionalized population treated for tuberculosis.</a:t>
            </a:r>
          </a:p>
          <a:p>
            <a:r>
              <a:rPr lang="en-US" sz="1000" b="1" dirty="0"/>
              <a:t>Note: </a:t>
            </a:r>
            <a:r>
              <a:rPr lang="en-US" sz="1000" dirty="0"/>
              <a:t>White, Black, and API are </a:t>
            </a:r>
            <a:r>
              <a:rPr lang="en-US" sz="1000" dirty="0" smtClean="0"/>
              <a:t>non-Hispanic. </a:t>
            </a:r>
            <a:r>
              <a:rPr lang="en-US" sz="1000" dirty="0"/>
              <a:t>Hispanic includes all races.</a:t>
            </a:r>
            <a:endParaRPr lang="en-US" sz="1000" dirty="0">
              <a:effectLst/>
            </a:endParaRPr>
          </a:p>
        </p:txBody>
      </p:sp>
      <p:cxnSp>
        <p:nvCxnSpPr>
          <p:cNvPr id="4" name="Straight Connector 3"/>
          <p:cNvCxnSpPr/>
          <p:nvPr/>
        </p:nvCxnSpPr>
        <p:spPr>
          <a:xfrm>
            <a:off x="1143000" y="2514600"/>
            <a:ext cx="3337560" cy="0"/>
          </a:xfrm>
          <a:prstGeom prst="line">
            <a:avLst/>
          </a:prstGeom>
          <a:ln w="19050">
            <a:solidFill>
              <a:srgbClr val="FF0000"/>
            </a:solidFill>
            <a:prstDash val="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2903532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1800" dirty="0" smtClean="0"/>
              <a:t>Patients with tuberculosis who completed a curative course of treatment within 1 year of initiation of treatment, by Asian and Pacific Islander and Hispanic granular ethnicities, 2008-2010</a:t>
            </a:r>
            <a:endParaRPr lang="en-US" sz="1800" dirty="0"/>
          </a:p>
        </p:txBody>
      </p:sp>
      <p:graphicFrame>
        <p:nvGraphicFramePr>
          <p:cNvPr id="5" name="Content Placeholder 4"/>
          <p:cNvGraphicFramePr>
            <a:graphicFrameLocks noGrp="1"/>
          </p:cNvGraphicFramePr>
          <p:nvPr>
            <p:ph sz="half" idx="1"/>
            <p:extLst>
              <p:ext uri="{D42A27DB-BD31-4B8C-83A1-F6EECF244321}">
                <p14:modId xmlns:p14="http://schemas.microsoft.com/office/powerpoint/2010/main" val="3221991064"/>
              </p:ext>
            </p:extLst>
          </p:nvPr>
        </p:nvGraphicFramePr>
        <p:xfrm>
          <a:off x="457200" y="1554480"/>
          <a:ext cx="4114800" cy="429768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6" name="Content Placeholder 5"/>
          <p:cNvGraphicFramePr>
            <a:graphicFrameLocks noGrp="1"/>
          </p:cNvGraphicFramePr>
          <p:nvPr>
            <p:ph sz="half" idx="2"/>
            <p:extLst>
              <p:ext uri="{D42A27DB-BD31-4B8C-83A1-F6EECF244321}">
                <p14:modId xmlns:p14="http://schemas.microsoft.com/office/powerpoint/2010/main" val="3538586124"/>
              </p:ext>
            </p:extLst>
          </p:nvPr>
        </p:nvGraphicFramePr>
        <p:xfrm>
          <a:off x="4572000" y="1554480"/>
          <a:ext cx="4114800" cy="4297680"/>
        </p:xfrm>
        <a:graphic>
          <a:graphicData uri="http://schemas.openxmlformats.org/drawingml/2006/chart">
            <c:chart xmlns:c="http://schemas.openxmlformats.org/drawingml/2006/chart" xmlns:r="http://schemas.openxmlformats.org/officeDocument/2006/relationships" r:id="rId4"/>
          </a:graphicData>
        </a:graphic>
      </p:graphicFrame>
      <p:sp>
        <p:nvSpPr>
          <p:cNvPr id="7" name="TextBox 6"/>
          <p:cNvSpPr txBox="1"/>
          <p:nvPr/>
        </p:nvSpPr>
        <p:spPr>
          <a:xfrm>
            <a:off x="457200" y="5852160"/>
            <a:ext cx="8229600" cy="400110"/>
          </a:xfrm>
          <a:prstGeom prst="rect">
            <a:avLst/>
          </a:prstGeom>
          <a:noFill/>
        </p:spPr>
        <p:txBody>
          <a:bodyPr wrap="square" rtlCol="0">
            <a:spAutoFit/>
          </a:bodyPr>
          <a:lstStyle/>
          <a:p>
            <a:r>
              <a:rPr lang="en-US" sz="1000" b="1" dirty="0"/>
              <a:t>Source: </a:t>
            </a:r>
            <a:r>
              <a:rPr lang="en-US" sz="1000" dirty="0"/>
              <a:t>Centers for Disease Control and Prevention, National Tuberculosis Surveillance System, 2008-2010.</a:t>
            </a:r>
          </a:p>
          <a:p>
            <a:r>
              <a:rPr lang="en-US" sz="1000" b="1" dirty="0"/>
              <a:t>Denominator: </a:t>
            </a:r>
            <a:r>
              <a:rPr lang="en-US" sz="1000" dirty="0"/>
              <a:t>U.S. civilian noninstitutionalized population treated for tuberculosis.</a:t>
            </a:r>
            <a:endParaRPr lang="en-US" sz="1000" dirty="0">
              <a:effectLst/>
            </a:endParaRPr>
          </a:p>
        </p:txBody>
      </p:sp>
      <p:sp>
        <p:nvSpPr>
          <p:cNvPr id="8" name="Text Box 8"/>
          <p:cNvSpPr txBox="1">
            <a:spLocks noChangeArrowheads="1"/>
          </p:cNvSpPr>
          <p:nvPr/>
        </p:nvSpPr>
        <p:spPr bwMode="auto">
          <a:xfrm>
            <a:off x="2133600" y="2057400"/>
            <a:ext cx="1188720" cy="402336"/>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upright="1">
            <a:noAutofit/>
          </a:bodyPr>
          <a:lstStyle/>
          <a:p>
            <a:pPr marL="0" marR="0">
              <a:spcBef>
                <a:spcPts val="0"/>
              </a:spcBef>
              <a:spcAft>
                <a:spcPts val="1200"/>
              </a:spcAft>
            </a:pPr>
            <a:r>
              <a:rPr lang="en-US" sz="1000" dirty="0" smtClean="0">
                <a:effectLst/>
                <a:ea typeface="Times New Roman"/>
              </a:rPr>
              <a:t>2008 Achievable Benchmark: 94%</a:t>
            </a:r>
            <a:endParaRPr lang="en-US" sz="1200" dirty="0">
              <a:effectLst/>
              <a:ea typeface="Times New Roman"/>
            </a:endParaRPr>
          </a:p>
        </p:txBody>
      </p:sp>
    </p:spTree>
    <p:extLst>
      <p:ext uri="{BB962C8B-B14F-4D97-AF65-F5344CB8AC3E}">
        <p14:creationId xmlns:p14="http://schemas.microsoft.com/office/powerpoint/2010/main" val="221878622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Daily </a:t>
            </a:r>
            <a:r>
              <a:rPr lang="en-US" dirty="0" smtClean="0"/>
              <a:t>Asthma Medication</a:t>
            </a:r>
            <a:endParaRPr lang="en-US" dirty="0"/>
          </a:p>
        </p:txBody>
      </p:sp>
      <p:sp>
        <p:nvSpPr>
          <p:cNvPr id="3" name="Content Placeholder 2"/>
          <p:cNvSpPr>
            <a:spLocks noGrp="1"/>
          </p:cNvSpPr>
          <p:nvPr>
            <p:ph idx="1"/>
          </p:nvPr>
        </p:nvSpPr>
        <p:spPr/>
        <p:txBody>
          <a:bodyPr>
            <a:normAutofit fontScale="85000" lnSpcReduction="10000"/>
          </a:bodyPr>
          <a:lstStyle/>
          <a:p>
            <a:r>
              <a:rPr lang="en-US" dirty="0" smtClean="0"/>
              <a:t>Improving care for people with asthma can reduce the incidence of asthma attacks and hospitalizations. </a:t>
            </a:r>
          </a:p>
          <a:p>
            <a:r>
              <a:rPr lang="en-US" dirty="0" smtClean="0"/>
              <a:t>The National Asthma Education and Prevention Program develops and disseminates science-based guidelines for asthma diagnosis and management (NHLBI, 2007). </a:t>
            </a:r>
          </a:p>
          <a:p>
            <a:r>
              <a:rPr lang="en-US" dirty="0" smtClean="0"/>
              <a:t>The guidelines are built around four essential components of asthma management critical for effective long-term control: </a:t>
            </a:r>
          </a:p>
          <a:p>
            <a:pPr lvl="1"/>
            <a:r>
              <a:rPr lang="en-US" dirty="0" smtClean="0"/>
              <a:t>Assessment and monitoring, </a:t>
            </a:r>
          </a:p>
          <a:p>
            <a:pPr lvl="1"/>
            <a:r>
              <a:rPr lang="en-US" dirty="0" smtClean="0"/>
              <a:t>Control of factors contributing to symptom exacerbation, </a:t>
            </a:r>
          </a:p>
          <a:p>
            <a:pPr lvl="1"/>
            <a:r>
              <a:rPr lang="en-US" dirty="0" smtClean="0"/>
              <a:t>Pharmacotherapy, and </a:t>
            </a:r>
          </a:p>
          <a:p>
            <a:pPr lvl="1"/>
            <a:r>
              <a:rPr lang="en-US" dirty="0" smtClean="0"/>
              <a:t>Education for partnership in care.</a:t>
            </a:r>
          </a:p>
          <a:p>
            <a:endParaRPr lang="en-US" dirty="0"/>
          </a:p>
        </p:txBody>
      </p:sp>
    </p:spTree>
    <p:extLst>
      <p:ext uri="{BB962C8B-B14F-4D97-AF65-F5344CB8AC3E}">
        <p14:creationId xmlns:p14="http://schemas.microsoft.com/office/powerpoint/2010/main" val="176120909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Daily </a:t>
            </a:r>
            <a:r>
              <a:rPr lang="en-US" dirty="0" smtClean="0"/>
              <a:t>Asthma Medication</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Some patients with asthma do not need medications.</a:t>
            </a:r>
          </a:p>
          <a:p>
            <a:r>
              <a:rPr lang="en-US" dirty="0" smtClean="0"/>
              <a:t>Patients with persistent asthma need daily long-term controller medication to prevent exacerbations and chronic symptoms. </a:t>
            </a:r>
          </a:p>
          <a:p>
            <a:r>
              <a:rPr lang="en-US" dirty="0" smtClean="0"/>
              <a:t>Preventive medications for people with persistent asthma include:</a:t>
            </a:r>
          </a:p>
          <a:p>
            <a:pPr lvl="1"/>
            <a:r>
              <a:rPr lang="en-US" dirty="0" smtClean="0"/>
              <a:t>Inhaled corticosteroids, </a:t>
            </a:r>
          </a:p>
          <a:p>
            <a:pPr lvl="1"/>
            <a:r>
              <a:rPr lang="en-US" dirty="0" smtClean="0"/>
              <a:t>Inhaled long-acting beta-2 agonists, </a:t>
            </a:r>
          </a:p>
          <a:p>
            <a:pPr lvl="1"/>
            <a:r>
              <a:rPr lang="en-US" dirty="0" err="1" smtClean="0"/>
              <a:t>Cromolyn</a:t>
            </a:r>
            <a:r>
              <a:rPr lang="en-US" dirty="0" smtClean="0"/>
              <a:t>, </a:t>
            </a:r>
          </a:p>
          <a:p>
            <a:pPr lvl="1"/>
            <a:r>
              <a:rPr lang="en-US" dirty="0" smtClean="0"/>
              <a:t>Theophylline, and </a:t>
            </a:r>
          </a:p>
          <a:p>
            <a:pPr lvl="1"/>
            <a:r>
              <a:rPr lang="en-US" dirty="0" smtClean="0"/>
              <a:t>Leukotriene modifiers.</a:t>
            </a:r>
          </a:p>
          <a:p>
            <a:endParaRPr lang="en-US" dirty="0"/>
          </a:p>
        </p:txBody>
      </p:sp>
    </p:spTree>
    <p:extLst>
      <p:ext uri="{BB962C8B-B14F-4D97-AF65-F5344CB8AC3E}">
        <p14:creationId xmlns:p14="http://schemas.microsoft.com/office/powerpoint/2010/main" val="419358211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1800" dirty="0" smtClean="0"/>
              <a:t>People with current asthma who report taking preventive asthma medicine daily or almost daily, by health insurance and number of chronic conditions, 2003-2011</a:t>
            </a:r>
            <a:endParaRPr lang="en-US" sz="1800" dirty="0"/>
          </a:p>
        </p:txBody>
      </p:sp>
      <p:graphicFrame>
        <p:nvGraphicFramePr>
          <p:cNvPr id="10" name="Content Placeholder 9"/>
          <p:cNvGraphicFramePr>
            <a:graphicFrameLocks noGrp="1"/>
          </p:cNvGraphicFramePr>
          <p:nvPr>
            <p:ph sz="half" idx="1"/>
            <p:extLst>
              <p:ext uri="{D42A27DB-BD31-4B8C-83A1-F6EECF244321}">
                <p14:modId xmlns:p14="http://schemas.microsoft.com/office/powerpoint/2010/main" val="1620044399"/>
              </p:ext>
            </p:extLst>
          </p:nvPr>
        </p:nvGraphicFramePr>
        <p:xfrm>
          <a:off x="457200" y="1554480"/>
          <a:ext cx="4114800" cy="411480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3" name="Content Placeholder 2"/>
          <p:cNvGraphicFramePr>
            <a:graphicFrameLocks noGrp="1"/>
          </p:cNvGraphicFramePr>
          <p:nvPr>
            <p:ph sz="half" idx="2"/>
            <p:extLst>
              <p:ext uri="{D42A27DB-BD31-4B8C-83A1-F6EECF244321}">
                <p14:modId xmlns:p14="http://schemas.microsoft.com/office/powerpoint/2010/main" val="3509232679"/>
              </p:ext>
            </p:extLst>
          </p:nvPr>
        </p:nvGraphicFramePr>
        <p:xfrm>
          <a:off x="4572000" y="1554480"/>
          <a:ext cx="4114800" cy="4114800"/>
        </p:xfrm>
        <a:graphic>
          <a:graphicData uri="http://schemas.openxmlformats.org/drawingml/2006/chart">
            <c:chart xmlns:c="http://schemas.openxmlformats.org/drawingml/2006/chart" xmlns:r="http://schemas.openxmlformats.org/officeDocument/2006/relationships" r:id="rId4"/>
          </a:graphicData>
        </a:graphic>
      </p:graphicFrame>
      <p:sp>
        <p:nvSpPr>
          <p:cNvPr id="7" name="TextBox 6"/>
          <p:cNvSpPr txBox="1"/>
          <p:nvPr/>
        </p:nvSpPr>
        <p:spPr>
          <a:xfrm>
            <a:off x="457200" y="5669280"/>
            <a:ext cx="8229600" cy="553998"/>
          </a:xfrm>
          <a:prstGeom prst="rect">
            <a:avLst/>
          </a:prstGeom>
          <a:noFill/>
        </p:spPr>
        <p:txBody>
          <a:bodyPr wrap="square" rtlCol="0">
            <a:spAutoFit/>
          </a:bodyPr>
          <a:lstStyle/>
          <a:p>
            <a:r>
              <a:rPr lang="en-US" sz="1000" b="1" dirty="0"/>
              <a:t>Source:</a:t>
            </a:r>
            <a:r>
              <a:rPr lang="en-US" sz="1000" dirty="0"/>
              <a:t> Agency for Healthcare Research and Quality, Medical Expenditure Panel Survey, 2003-2011.</a:t>
            </a:r>
          </a:p>
          <a:p>
            <a:r>
              <a:rPr lang="en-US" sz="1000" b="1" dirty="0"/>
              <a:t>Denominator:</a:t>
            </a:r>
            <a:r>
              <a:rPr lang="en-US" sz="1000" dirty="0"/>
              <a:t> Civilian noninstitutionalized population </a:t>
            </a:r>
            <a:r>
              <a:rPr lang="en-US" sz="1000" dirty="0" smtClean="0"/>
              <a:t>under age 65 with </a:t>
            </a:r>
            <a:r>
              <a:rPr lang="en-US" sz="1000" dirty="0"/>
              <a:t>current asthma.</a:t>
            </a:r>
          </a:p>
          <a:p>
            <a:r>
              <a:rPr lang="en-US" sz="1000" b="1" dirty="0"/>
              <a:t>Note:</a:t>
            </a:r>
            <a:r>
              <a:rPr lang="en-US" sz="1000" dirty="0"/>
              <a:t> </a:t>
            </a:r>
            <a:r>
              <a:rPr lang="en-US" sz="1000" dirty="0" smtClean="0"/>
              <a:t>People </a:t>
            </a:r>
            <a:r>
              <a:rPr lang="en-US" sz="1000" dirty="0"/>
              <a:t>with current asthma reported that they still had asthma or had an asthma attack in the last 12 months. </a:t>
            </a:r>
            <a:endParaRPr lang="en-US" sz="1000" dirty="0">
              <a:effectLst/>
            </a:endParaRPr>
          </a:p>
        </p:txBody>
      </p:sp>
    </p:spTree>
    <p:extLst>
      <p:ext uri="{BB962C8B-B14F-4D97-AF65-F5344CB8AC3E}">
        <p14:creationId xmlns:p14="http://schemas.microsoft.com/office/powerpoint/2010/main" val="261203562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Written </a:t>
            </a:r>
            <a:r>
              <a:rPr lang="en-US" dirty="0" smtClean="0"/>
              <a:t>Asthma Management Plans</a:t>
            </a:r>
            <a:endParaRPr lang="en-US" dirty="0"/>
          </a:p>
        </p:txBody>
      </p:sp>
      <p:sp>
        <p:nvSpPr>
          <p:cNvPr id="3" name="Content Placeholder 2"/>
          <p:cNvSpPr>
            <a:spLocks noGrp="1"/>
          </p:cNvSpPr>
          <p:nvPr>
            <p:ph idx="1"/>
          </p:nvPr>
        </p:nvSpPr>
        <p:spPr/>
        <p:txBody>
          <a:bodyPr/>
          <a:lstStyle/>
          <a:p>
            <a:r>
              <a:rPr lang="en-US" dirty="0" smtClean="0"/>
              <a:t>To effectively partner with asthma patients in their care, providers need to teach them about daily management and how to recognize and handle worsening asthma. </a:t>
            </a:r>
          </a:p>
          <a:p>
            <a:r>
              <a:rPr lang="en-US" dirty="0" smtClean="0"/>
              <a:t>Providers should develop written asthma management plans, especially for:</a:t>
            </a:r>
          </a:p>
          <a:p>
            <a:pPr lvl="1"/>
            <a:r>
              <a:rPr lang="en-US" dirty="0" smtClean="0"/>
              <a:t>Patients with moderate or severe persistent asthma and</a:t>
            </a:r>
          </a:p>
          <a:p>
            <a:pPr lvl="1"/>
            <a:r>
              <a:rPr lang="en-US" dirty="0" smtClean="0"/>
              <a:t>Patients with a history of severe exacerbation.</a:t>
            </a:r>
          </a:p>
          <a:p>
            <a:endParaRPr lang="en-US" dirty="0"/>
          </a:p>
        </p:txBody>
      </p:sp>
    </p:spTree>
    <p:extLst>
      <p:ext uri="{BB962C8B-B14F-4D97-AF65-F5344CB8AC3E}">
        <p14:creationId xmlns:p14="http://schemas.microsoft.com/office/powerpoint/2010/main" val="120577330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3.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4.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5.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6.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7.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8.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9.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otalTime>29399</TotalTime>
  <Words>1695</Words>
  <Application>Microsoft Office PowerPoint</Application>
  <PresentationFormat>On-screen Show (4:3)</PresentationFormat>
  <Paragraphs>139</Paragraphs>
  <Slides>14</Slides>
  <Notes>12</Notes>
  <HiddenSlides>0</HiddenSlides>
  <MMClips>0</MMClips>
  <ScaleCrop>false</ScaleCrop>
  <HeadingPairs>
    <vt:vector size="4" baseType="variant">
      <vt:variant>
        <vt:lpstr>Theme</vt:lpstr>
      </vt:variant>
      <vt:variant>
        <vt:i4>1</vt:i4>
      </vt:variant>
      <vt:variant>
        <vt:lpstr>Slide Titles</vt:lpstr>
      </vt:variant>
      <vt:variant>
        <vt:i4>14</vt:i4>
      </vt:variant>
    </vt:vector>
  </HeadingPairs>
  <TitlesOfParts>
    <vt:vector size="15" baseType="lpstr">
      <vt:lpstr>Office Theme</vt:lpstr>
      <vt:lpstr>Respiratory diseases</vt:lpstr>
      <vt:lpstr>Respiratory Disease Measures</vt:lpstr>
      <vt:lpstr>Completion of Tuberculosis Therapy</vt:lpstr>
      <vt:lpstr>Patients with tuberculosis who completed a curative course of treatment within 1 year of initiation of treatment, by race/ethnicity and sex,  2000-2010</vt:lpstr>
      <vt:lpstr>Patients with tuberculosis who completed a curative course of treatment within 1 year of initiation of treatment, by Asian and Pacific Islander and Hispanic granular ethnicities, 2008-2010</vt:lpstr>
      <vt:lpstr>Daily Asthma Medication</vt:lpstr>
      <vt:lpstr>Daily Asthma Medication</vt:lpstr>
      <vt:lpstr>People with current asthma who report taking preventive asthma medicine daily or almost daily, by health insurance and number of chronic conditions, 2003-2011</vt:lpstr>
      <vt:lpstr>Written Asthma Management Plans</vt:lpstr>
      <vt:lpstr>People with current asthma who received a written asthma management plan from their health provider, by race/ethnicity and education, 2009</vt:lpstr>
      <vt:lpstr>Potentially Avoidable Emergency Department Visits</vt:lpstr>
      <vt:lpstr>Potentially Avoidable Emergency Department Visits</vt:lpstr>
      <vt:lpstr>Emergency department visits for asthma, ages 18-39, by hospital region and income, 2008-2011</vt:lpstr>
      <vt:lpstr>References</vt:lpstr>
    </vt:vector>
  </TitlesOfParts>
  <Company>DHHS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DHHS</dc:creator>
  <cp:lastModifiedBy>Doreen Bonnett</cp:lastModifiedBy>
  <cp:revision>324</cp:revision>
  <cp:lastPrinted>2014-09-03T18:51:10Z</cp:lastPrinted>
  <dcterms:created xsi:type="dcterms:W3CDTF">2013-09-03T18:05:51Z</dcterms:created>
  <dcterms:modified xsi:type="dcterms:W3CDTF">2015-07-30T16:18:19Z</dcterms:modified>
</cp:coreProperties>
</file>