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handoutMasterIdLst>
    <p:handoutMasterId r:id="rId13"/>
  </p:handoutMasterIdLst>
  <p:sldIdLst>
    <p:sldId id="256" r:id="rId3"/>
    <p:sldId id="274" r:id="rId4"/>
    <p:sldId id="277" r:id="rId5"/>
    <p:sldId id="278" r:id="rId6"/>
    <p:sldId id="267" r:id="rId7"/>
    <p:sldId id="276" r:id="rId8"/>
    <p:sldId id="269" r:id="rId9"/>
    <p:sldId id="270" r:id="rId10"/>
    <p:sldId id="275" r:id="rId1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on, Barbara (AHRQ/CQuIPS) (AHRQ Contractor)" initials="BB" lastIdx="4" clrIdx="0"/>
  <p:cmAuthor id="1" name="Doreen Bonnett" initials="DM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75453" autoAdjust="0"/>
  </p:normalViewPr>
  <p:slideViewPr>
    <p:cSldViewPr>
      <p:cViewPr>
        <p:scale>
          <a:sx n="70" d="100"/>
          <a:sy n="70" d="100"/>
        </p:scale>
        <p:origin x="-1757" y="-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5" d="100"/>
          <a:sy n="75" d="100"/>
        </p:scale>
        <p:origin x="-1776"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652008121626306"/>
          <c:y val="0.16615317707379601"/>
          <c:w val="0.79347991878373691"/>
          <c:h val="0.73311435634499178"/>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70.5</c:v>
                </c:pt>
                <c:pt idx="1">
                  <c:v>69.099999999999994</c:v>
                </c:pt>
                <c:pt idx="2">
                  <c:v>72.099999999999994</c:v>
                </c:pt>
                <c:pt idx="3">
                  <c:v>72.099999999999994</c:v>
                </c:pt>
              </c:numCache>
            </c:numRef>
          </c:val>
          <c:smooth val="0"/>
        </c:ser>
        <c:ser>
          <c:idx val="0"/>
          <c:order val="1"/>
          <c:tx>
            <c:strRef>
              <c:f>Sheet1!$A$5</c:f>
              <c:strCache>
                <c:ptCount val="1"/>
                <c:pt idx="0">
                  <c:v>White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71</c:v>
                </c:pt>
                <c:pt idx="1">
                  <c:v>69.2</c:v>
                </c:pt>
                <c:pt idx="2">
                  <c:v>73.5</c:v>
                </c:pt>
                <c:pt idx="3">
                  <c:v>73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75.2</c:v>
                </c:pt>
                <c:pt idx="1">
                  <c:v>75</c:v>
                </c:pt>
                <c:pt idx="2">
                  <c:v>73.7</c:v>
                </c:pt>
                <c:pt idx="3">
                  <c:v>77.599999999999994</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65.900000000000006</c:v>
                </c:pt>
                <c:pt idx="1">
                  <c:v>64.7</c:v>
                </c:pt>
                <c:pt idx="2">
                  <c:v>63.2</c:v>
                </c:pt>
                <c:pt idx="3">
                  <c:v>65.900000000000006</c:v>
                </c:pt>
              </c:numCache>
            </c:numRef>
          </c:val>
          <c:smooth val="0"/>
        </c:ser>
        <c:dLbls>
          <c:showLegendKey val="0"/>
          <c:showVal val="0"/>
          <c:showCatName val="0"/>
          <c:showSerName val="0"/>
          <c:showPercent val="0"/>
          <c:showBubbleSize val="0"/>
        </c:dLbls>
        <c:marker val="1"/>
        <c:smooth val="0"/>
        <c:axId val="17461632"/>
        <c:axId val="17463552"/>
      </c:lineChart>
      <c:catAx>
        <c:axId val="174616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7463552"/>
        <c:crosses val="autoZero"/>
        <c:auto val="1"/>
        <c:lblAlgn val="ctr"/>
        <c:lblOffset val="100"/>
        <c:noMultiLvlLbl val="0"/>
      </c:catAx>
      <c:valAx>
        <c:axId val="1746355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578616352201259E-2"/>
              <c:y val="0.4421951748169394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461632"/>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615317707379601"/>
          <c:w val="0.81582288325070473"/>
          <c:h val="0.73311435634499178"/>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66</c:v>
                </c:pt>
                <c:pt idx="1">
                  <c:v>65.5</c:v>
                </c:pt>
                <c:pt idx="2">
                  <c:v>69.7</c:v>
                </c:pt>
                <c:pt idx="3">
                  <c:v>69.900000000000006</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74.599999999999994</c:v>
                </c:pt>
                <c:pt idx="1">
                  <c:v>72.7</c:v>
                </c:pt>
                <c:pt idx="2">
                  <c:v>74.400000000000006</c:v>
                </c:pt>
                <c:pt idx="3">
                  <c:v>74.099999999999994</c:v>
                </c:pt>
              </c:numCache>
            </c:numRef>
          </c:val>
          <c:smooth val="0"/>
        </c:ser>
        <c:dLbls>
          <c:showLegendKey val="0"/>
          <c:showVal val="0"/>
          <c:showCatName val="0"/>
          <c:showSerName val="0"/>
          <c:showPercent val="0"/>
          <c:showBubbleSize val="0"/>
        </c:dLbls>
        <c:marker val="1"/>
        <c:smooth val="0"/>
        <c:axId val="17496704"/>
        <c:axId val="42930944"/>
      </c:lineChart>
      <c:catAx>
        <c:axId val="1749670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2930944"/>
        <c:crosses val="autoZero"/>
        <c:auto val="1"/>
        <c:lblAlgn val="ctr"/>
        <c:lblOffset val="100"/>
        <c:noMultiLvlLbl val="0"/>
      </c:catAx>
      <c:valAx>
        <c:axId val="4293094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7442436172751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496704"/>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69563526781376"/>
          <c:y val="0.14677333211255569"/>
          <c:w val="0.79730436473218624"/>
          <c:h val="0.75249420130623212"/>
        </c:manualLayout>
      </c:layout>
      <c:lineChart>
        <c:grouping val="standard"/>
        <c:varyColors val="0"/>
        <c:ser>
          <c:idx val="3"/>
          <c:order val="0"/>
          <c:tx>
            <c:strRef>
              <c:f>Sheet1!$A$2</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69.400000000000006</c:v>
                </c:pt>
                <c:pt idx="1">
                  <c:v>67.599999999999994</c:v>
                </c:pt>
                <c:pt idx="2">
                  <c:v>71.099999999999994</c:v>
                </c:pt>
                <c:pt idx="3">
                  <c:v>71.2</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82.4</c:v>
                </c:pt>
                <c:pt idx="1">
                  <c:v>80</c:v>
                </c:pt>
                <c:pt idx="2">
                  <c:v>82.6</c:v>
                </c:pt>
                <c:pt idx="3">
                  <c:v>81.400000000000006</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52.5</c:v>
                </c:pt>
                <c:pt idx="1">
                  <c:v>52.3</c:v>
                </c:pt>
                <c:pt idx="2">
                  <c:v>56.4</c:v>
                </c:pt>
                <c:pt idx="3">
                  <c:v>54.9</c:v>
                </c:pt>
              </c:numCache>
            </c:numRef>
          </c:val>
          <c:smooth val="0"/>
        </c:ser>
        <c:dLbls>
          <c:showLegendKey val="0"/>
          <c:showVal val="0"/>
          <c:showCatName val="0"/>
          <c:showSerName val="0"/>
          <c:showPercent val="0"/>
          <c:showBubbleSize val="0"/>
        </c:dLbls>
        <c:marker val="1"/>
        <c:smooth val="0"/>
        <c:axId val="43225856"/>
        <c:axId val="43227776"/>
      </c:lineChart>
      <c:catAx>
        <c:axId val="432258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227776"/>
        <c:crosses val="autoZero"/>
        <c:auto val="1"/>
        <c:lblAlgn val="ctr"/>
        <c:lblOffset val="100"/>
        <c:noMultiLvlLbl val="0"/>
      </c:catAx>
      <c:valAx>
        <c:axId val="4322777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85030422333571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225856"/>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4677333211255569"/>
          <c:w val="0.81582288325070473"/>
          <c:h val="0.75249420130623212"/>
        </c:manualLayout>
      </c:layout>
      <c:lineChart>
        <c:grouping val="standard"/>
        <c:varyColors val="0"/>
        <c:ser>
          <c:idx val="3"/>
          <c:order val="0"/>
          <c:tx>
            <c:strRef>
              <c:f>Sheet1!$A$2</c:f>
              <c:strCache>
                <c:ptCount val="1"/>
                <c:pt idx="0">
                  <c:v>18-44</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64.5</c:v>
                </c:pt>
                <c:pt idx="1">
                  <c:v>62.5</c:v>
                </c:pt>
                <c:pt idx="2">
                  <c:v>66.400000000000006</c:v>
                </c:pt>
                <c:pt idx="3">
                  <c:v>65.8</c:v>
                </c:pt>
              </c:numCache>
            </c:numRef>
          </c:val>
          <c:smooth val="0"/>
        </c:ser>
        <c:ser>
          <c:idx val="0"/>
          <c:order val="1"/>
          <c:tx>
            <c:strRef>
              <c:f>Sheet1!$A$3</c:f>
              <c:strCache>
                <c:ptCount val="1"/>
                <c:pt idx="0">
                  <c:v>45-64</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74</c:v>
                </c:pt>
                <c:pt idx="1">
                  <c:v>73.7</c:v>
                </c:pt>
                <c:pt idx="2">
                  <c:v>76.599999999999994</c:v>
                </c:pt>
                <c:pt idx="3">
                  <c:v>76.599999999999994</c:v>
                </c:pt>
              </c:numCache>
            </c:numRef>
          </c:val>
          <c:smooth val="0"/>
        </c:ser>
        <c:ser>
          <c:idx val="2"/>
          <c:order val="2"/>
          <c:tx>
            <c:strRef>
              <c:f>Sheet1!$A$4</c:f>
              <c:strCache>
                <c:ptCount val="1"/>
                <c:pt idx="0">
                  <c:v>65+</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83.2</c:v>
                </c:pt>
                <c:pt idx="1">
                  <c:v>81.599999999999994</c:v>
                </c:pt>
                <c:pt idx="2">
                  <c:v>81.900000000000006</c:v>
                </c:pt>
                <c:pt idx="3">
                  <c:v>84</c:v>
                </c:pt>
              </c:numCache>
            </c:numRef>
          </c:val>
          <c:smooth val="0"/>
        </c:ser>
        <c:dLbls>
          <c:showLegendKey val="0"/>
          <c:showVal val="0"/>
          <c:showCatName val="0"/>
          <c:showSerName val="0"/>
          <c:showPercent val="0"/>
          <c:showBubbleSize val="0"/>
        </c:dLbls>
        <c:marker val="1"/>
        <c:smooth val="0"/>
        <c:axId val="43266048"/>
        <c:axId val="43267968"/>
      </c:lineChart>
      <c:catAx>
        <c:axId val="432660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267968"/>
        <c:crosses val="autoZero"/>
        <c:auto val="1"/>
        <c:lblAlgn val="ctr"/>
        <c:lblOffset val="100"/>
        <c:noMultiLvlLbl val="0"/>
      </c:catAx>
      <c:valAx>
        <c:axId val="4326796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91472868217054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266048"/>
        <c:crosses val="autoZero"/>
        <c:crossBetween val="between"/>
        <c:majorUnit val="1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7/29/2015</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B5CD224E-5747-4739-A229-8F9DE0E13298}" type="datetimeFigureOut">
              <a:rPr lang="en-US" smtClean="0"/>
              <a:t>7/29/2015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7"/>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05E9B153-67B9-4602-A9FE-81AAF274874B}" type="slidenum">
              <a:rPr lang="en-US" smtClean="0"/>
              <a:t>‹#›</a:t>
            </a:fld>
            <a:endParaRPr lang="en-US"/>
          </a:p>
        </p:txBody>
      </p:sp>
    </p:spTree>
    <p:extLst>
      <p:ext uri="{BB962C8B-B14F-4D97-AF65-F5344CB8AC3E}">
        <p14:creationId xmlns:p14="http://schemas.microsoft.com/office/powerpoint/2010/main" val="336061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a:p>
        </p:txBody>
      </p:sp>
    </p:spTree>
    <p:extLst>
      <p:ext uri="{BB962C8B-B14F-4D97-AF65-F5344CB8AC3E}">
        <p14:creationId xmlns:p14="http://schemas.microsoft.com/office/powerpoint/2010/main" val="621854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a:p>
        </p:txBody>
      </p:sp>
    </p:spTree>
    <p:extLst>
      <p:ext uri="{BB962C8B-B14F-4D97-AF65-F5344CB8AC3E}">
        <p14:creationId xmlns:p14="http://schemas.microsoft.com/office/powerpoint/2010/main" val="4057018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2012, 72.1% of adults with chronic joint symptoms reported seeing a doctor or other health professional for joint symptoms.</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Hispanics were less likely than Whites to report seeing a doctor or other health professional for joint symptoms.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females were more likely than males to report seeing a doctor or other health professional for joint symptoms.</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a:t>
            </a:fld>
            <a:endParaRPr lang="en-US"/>
          </a:p>
        </p:txBody>
      </p:sp>
    </p:spTree>
    <p:extLst>
      <p:ext uri="{BB962C8B-B14F-4D97-AF65-F5344CB8AC3E}">
        <p14:creationId xmlns:p14="http://schemas.microsoft.com/office/powerpoint/2010/main" val="1516782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a:t>
            </a:r>
            <a:r>
              <a:rPr lang="en-US" sz="1200" b="1" kern="1200" baseline="0" dirty="0" smtClean="0">
                <a:solidFill>
                  <a:schemeClr val="tx1"/>
                </a:solidFill>
                <a:effectLst/>
                <a:latin typeface="+mn-lt"/>
                <a:ea typeface="+mn-ea"/>
                <a:cs typeface="+mn-cs"/>
              </a:rPr>
              <a:t> With Disparities:</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without insurance were less likely to report seeing a doctor or health professional for joint symptoms compared with people with private insurance.</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with public insurance were more likely to report seeing a doctor or health professional for joint symptoms compared with people with private insurance.</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all years, people ages 45-64 and 65 and over were more likely to report seeing a doctor or health professional for joint symptoms compared with those ages 18-44.</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a:p>
        </p:txBody>
      </p:sp>
    </p:spTree>
    <p:extLst>
      <p:ext uri="{BB962C8B-B14F-4D97-AF65-F5344CB8AC3E}">
        <p14:creationId xmlns:p14="http://schemas.microsoft.com/office/powerpoint/2010/main" val="3223476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a:p>
        </p:txBody>
      </p:sp>
    </p:spTree>
    <p:extLst>
      <p:ext uri="{BB962C8B-B14F-4D97-AF65-F5344CB8AC3E}">
        <p14:creationId xmlns:p14="http://schemas.microsoft.com/office/powerpoint/2010/main" val="2570152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7/29/2015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7/29/2015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7/29/2015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7/29/2015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7/29/2015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7/29/2015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7/29/2015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sz="2400" dirty="0"/>
              <a:t>Musculoskeletal </a:t>
            </a:r>
            <a:r>
              <a:rPr lang="en-US" sz="2400" dirty="0" smtClean="0"/>
              <a:t>Diseases</a:t>
            </a:r>
            <a:endParaRPr lang="en-US" sz="2400" dirty="0"/>
          </a:p>
        </p:txBody>
      </p:sp>
      <p:sp>
        <p:nvSpPr>
          <p:cNvPr id="10" name="Content Placeholder 4"/>
          <p:cNvSpPr>
            <a:spLocks noGrp="1"/>
          </p:cNvSpPr>
          <p:nvPr>
            <p:ph type="body" idx="1"/>
          </p:nvPr>
        </p:nvSpPr>
        <p:spPr/>
        <p:txBody>
          <a:bodyPr>
            <a:normAutofit/>
          </a:bodyPr>
          <a:lstStyle/>
          <a:p>
            <a:r>
              <a:rPr lang="en-US" sz="2600" dirty="0"/>
              <a:t>National Healthcare Quality </a:t>
            </a:r>
            <a:r>
              <a:rPr lang="en-US" sz="2600" dirty="0" smtClean="0"/>
              <a:t>and </a:t>
            </a:r>
            <a:r>
              <a:rPr lang="en-US" sz="2600" dirty="0"/>
              <a:t>Disparities </a:t>
            </a:r>
            <a:r>
              <a:rPr lang="en-US" sz="2600" dirty="0" smtClean="0"/>
              <a:t>Report</a:t>
            </a:r>
          </a:p>
          <a:p>
            <a:r>
              <a:rPr lang="en-US" sz="2600" dirty="0" err="1" smtClean="0"/>
              <a:t>Chartbook</a:t>
            </a:r>
            <a:r>
              <a:rPr lang="en-US" sz="2600" dirty="0" smtClean="0"/>
              <a:t> on Effective Treatment</a:t>
            </a:r>
            <a:endParaRPr lang="en-US" sz="2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Arthritis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Arthritis is the leading cause of disability in the United States, with prevalence projected to double by the year 2020 due largely to an aging population and an increasing prevalence of obesity (Johnson &amp; Hunter, 2014). </a:t>
            </a:r>
          </a:p>
          <a:p>
            <a:r>
              <a:rPr lang="en-US" dirty="0" smtClean="0"/>
              <a:t>About one in five adults and 300,000 children have a diagnosed arthritic condition. </a:t>
            </a:r>
          </a:p>
          <a:p>
            <a:pPr lvl="1"/>
            <a:r>
              <a:rPr lang="en-US" dirty="0" smtClean="0"/>
              <a:t>It is estimated that 41% of the 50 million U.S. adults living with arthritis report activity limitations caused by arthritis.</a:t>
            </a:r>
          </a:p>
          <a:p>
            <a:pPr lvl="1"/>
            <a:r>
              <a:rPr lang="en-US" dirty="0" smtClean="0"/>
              <a:t>The Centers for Disease Control and Prevention predicts a 25% increase to 67 million of U.S adults with some form of arthritis by 2030.</a:t>
            </a:r>
          </a:p>
        </p:txBody>
      </p:sp>
    </p:spTree>
    <p:extLst>
      <p:ext uri="{BB962C8B-B14F-4D97-AF65-F5344CB8AC3E}">
        <p14:creationId xmlns:p14="http://schemas.microsoft.com/office/powerpoint/2010/main" val="939122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Arthritis</a:t>
            </a:r>
            <a:endParaRPr lang="en-US" dirty="0"/>
          </a:p>
        </p:txBody>
      </p:sp>
      <p:sp>
        <p:nvSpPr>
          <p:cNvPr id="3" name="Content Placeholder 2"/>
          <p:cNvSpPr>
            <a:spLocks noGrp="1"/>
          </p:cNvSpPr>
          <p:nvPr>
            <p:ph idx="1"/>
          </p:nvPr>
        </p:nvSpPr>
        <p:spPr/>
        <p:txBody>
          <a:bodyPr>
            <a:normAutofit/>
          </a:bodyPr>
          <a:lstStyle/>
          <a:p>
            <a:r>
              <a:rPr lang="en-US" dirty="0" smtClean="0"/>
              <a:t>Arthritis usually affects people who have other chronic conditions. </a:t>
            </a:r>
          </a:p>
          <a:p>
            <a:pPr lvl="1"/>
            <a:r>
              <a:rPr lang="en-US" dirty="0" smtClean="0"/>
              <a:t>For example, arthritis is found among 52% of people with diabetes, 57% of people with heart disease</a:t>
            </a:r>
            <a:r>
              <a:rPr lang="en-US" smtClean="0"/>
              <a:t>, and 53</a:t>
            </a:r>
            <a:r>
              <a:rPr lang="en-US" dirty="0" smtClean="0"/>
              <a:t>% of people with hypertension.</a:t>
            </a:r>
          </a:p>
          <a:p>
            <a:pPr lvl="1"/>
            <a:r>
              <a:rPr lang="en-US" dirty="0" smtClean="0"/>
              <a:t>Obese people with arthritis are 44% more likely not to be physically active compared to those without arthritis (White &amp; Waterman, 2012). </a:t>
            </a:r>
          </a:p>
        </p:txBody>
      </p:sp>
    </p:spTree>
    <p:extLst>
      <p:ext uri="{BB962C8B-B14F-4D97-AF65-F5344CB8AC3E}">
        <p14:creationId xmlns:p14="http://schemas.microsoft.com/office/powerpoint/2010/main" val="886039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Costs of Arthritis</a:t>
            </a:r>
            <a:endParaRPr lang="en-US" dirty="0"/>
          </a:p>
        </p:txBody>
      </p:sp>
      <p:sp>
        <p:nvSpPr>
          <p:cNvPr id="3" name="Content Placeholder 2"/>
          <p:cNvSpPr>
            <a:spLocks noGrp="1"/>
          </p:cNvSpPr>
          <p:nvPr>
            <p:ph idx="1"/>
          </p:nvPr>
        </p:nvSpPr>
        <p:spPr/>
        <p:txBody>
          <a:bodyPr/>
          <a:lstStyle/>
          <a:p>
            <a:r>
              <a:rPr lang="en-US" dirty="0" smtClean="0"/>
              <a:t>In 2007, the costs attributable to arthritis and other rheumatic conditions were $128 billion:</a:t>
            </a:r>
          </a:p>
          <a:p>
            <a:pPr lvl="1"/>
            <a:r>
              <a:rPr lang="en-US" dirty="0" smtClean="0"/>
              <a:t>$80.8 billion in direct medical </a:t>
            </a:r>
            <a:r>
              <a:rPr lang="en-US" dirty="0"/>
              <a:t>expenditures </a:t>
            </a:r>
            <a:r>
              <a:rPr lang="en-US" dirty="0" smtClean="0"/>
              <a:t>($</a:t>
            </a:r>
            <a:r>
              <a:rPr lang="en-US" dirty="0"/>
              <a:t>115 billion </a:t>
            </a:r>
            <a:r>
              <a:rPr lang="en-US" dirty="0" smtClean="0"/>
              <a:t>in 2013 dollars) and </a:t>
            </a:r>
          </a:p>
          <a:p>
            <a:pPr lvl="1"/>
            <a:r>
              <a:rPr lang="en-US" dirty="0" smtClean="0"/>
              <a:t>$47 billion in indirect lost earnings ($59.4 billion in 2013 dollars) (Ma, et al., 2014).</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791214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Measures</a:t>
            </a:r>
            <a:endParaRPr lang="en-US" dirty="0"/>
          </a:p>
        </p:txBody>
      </p:sp>
      <p:sp>
        <p:nvSpPr>
          <p:cNvPr id="3" name="Content Placeholder 2"/>
          <p:cNvSpPr>
            <a:spLocks noGrp="1"/>
          </p:cNvSpPr>
          <p:nvPr>
            <p:ph idx="1"/>
          </p:nvPr>
        </p:nvSpPr>
        <p:spPr/>
        <p:txBody>
          <a:bodyPr/>
          <a:lstStyle/>
          <a:p>
            <a:r>
              <a:rPr lang="en-US" smtClean="0"/>
              <a:t>Process: Adults </a:t>
            </a:r>
            <a:r>
              <a:rPr lang="en-US" dirty="0" smtClean="0"/>
              <a:t>with chronic joint symptoms who have ever seen a doctor or health professional for joint symptoms.</a:t>
            </a:r>
          </a:p>
          <a:p>
            <a:endParaRPr lang="en-US" dirty="0"/>
          </a:p>
        </p:txBody>
      </p:sp>
    </p:spTree>
    <p:extLst>
      <p:ext uri="{BB962C8B-B14F-4D97-AF65-F5344CB8AC3E}">
        <p14:creationId xmlns:p14="http://schemas.microsoft.com/office/powerpoint/2010/main" val="150901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Chronic Joint Symptoms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Estimates of arthritis prevalence vary depending on whether the definition includes chronic joint symptoms (pain, aching, joint stiffness). </a:t>
            </a:r>
          </a:p>
          <a:p>
            <a:r>
              <a:rPr lang="en-US" dirty="0" smtClean="0"/>
              <a:t>People with chronic joint symptoms report similar health outcomes as those with arthritis: </a:t>
            </a:r>
          </a:p>
          <a:p>
            <a:pPr lvl="1"/>
            <a:r>
              <a:rPr lang="en-US" dirty="0" smtClean="0"/>
              <a:t>Activity limitations, </a:t>
            </a:r>
          </a:p>
          <a:p>
            <a:pPr lvl="1"/>
            <a:r>
              <a:rPr lang="en-US" dirty="0" smtClean="0"/>
              <a:t>Poor/fair health and mental health, and</a:t>
            </a:r>
          </a:p>
          <a:p>
            <a:pPr lvl="1"/>
            <a:r>
              <a:rPr lang="en-US" dirty="0" smtClean="0"/>
              <a:t>Similar health care use (</a:t>
            </a:r>
            <a:r>
              <a:rPr lang="en-US" dirty="0" err="1" smtClean="0"/>
              <a:t>Canizares</a:t>
            </a:r>
            <a:r>
              <a:rPr lang="en-US" dirty="0" smtClean="0"/>
              <a:t> &amp; </a:t>
            </a:r>
            <a:r>
              <a:rPr lang="en-US" dirty="0" err="1" smtClean="0"/>
              <a:t>Badley</a:t>
            </a:r>
            <a:r>
              <a:rPr lang="en-US" dirty="0" smtClean="0"/>
              <a:t>, 2012).</a:t>
            </a:r>
          </a:p>
          <a:p>
            <a:r>
              <a:rPr lang="en-US" dirty="0" smtClean="0"/>
              <a:t>These patients need interventions and advice to manage and control the pain and symptoms in order to improve their health and quality of life (</a:t>
            </a:r>
            <a:r>
              <a:rPr lang="en-US" dirty="0" err="1" smtClean="0"/>
              <a:t>Canizares</a:t>
            </a:r>
            <a:r>
              <a:rPr lang="en-US" dirty="0" smtClean="0"/>
              <a:t> and </a:t>
            </a:r>
            <a:r>
              <a:rPr lang="en-US" dirty="0" err="1" smtClean="0"/>
              <a:t>Badley</a:t>
            </a:r>
            <a:r>
              <a:rPr lang="en-US" dirty="0" smtClean="0"/>
              <a:t>, 2012).</a:t>
            </a:r>
          </a:p>
          <a:p>
            <a:endParaRPr lang="en-US" dirty="0"/>
          </a:p>
        </p:txBody>
      </p:sp>
    </p:spTree>
    <p:extLst>
      <p:ext uri="{BB962C8B-B14F-4D97-AF65-F5344CB8AC3E}">
        <p14:creationId xmlns:p14="http://schemas.microsoft.com/office/powerpoint/2010/main" val="3837701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734" y="304800"/>
            <a:ext cx="7086600" cy="868362"/>
          </a:xfrm>
        </p:spPr>
        <p:txBody>
          <a:bodyPr>
            <a:noAutofit/>
          </a:bodyPr>
          <a:lstStyle/>
          <a:p>
            <a:r>
              <a:rPr lang="en-US" sz="2000" dirty="0" smtClean="0"/>
              <a:t>Adults with chronic joint symptoms who have ever seen a doctor or other health professional for joint symptoms, by race/ethnicity and gender, 2009-2012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81651378"/>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764334669"/>
              </p:ext>
            </p:extLst>
          </p:nvPr>
        </p:nvGraphicFramePr>
        <p:xfrm>
          <a:off x="4572000" y="155448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669280"/>
            <a:ext cx="8229600" cy="923330"/>
          </a:xfrm>
          <a:prstGeom prst="rect">
            <a:avLst/>
          </a:prstGeom>
          <a:noFill/>
        </p:spPr>
        <p:txBody>
          <a:bodyPr wrap="square" rtlCol="0">
            <a:spAutoFit/>
          </a:bodyPr>
          <a:lstStyle/>
          <a:p>
            <a:r>
              <a:rPr lang="en-US" sz="1200" b="1" dirty="0" smtClean="0"/>
              <a:t>Source</a:t>
            </a:r>
            <a:r>
              <a:rPr lang="en-US" sz="1200" b="1" dirty="0"/>
              <a:t>:</a:t>
            </a:r>
            <a:r>
              <a:rPr lang="en-US" sz="1200" dirty="0"/>
              <a:t> Centers for Disease Control and Prevention, National Center for Health Statistics, National Health Interview </a:t>
            </a:r>
            <a:r>
              <a:rPr lang="en-US" sz="1200" dirty="0" smtClean="0"/>
              <a:t>Survey, 2009-2012.</a:t>
            </a:r>
            <a:endParaRPr lang="en-US" sz="1200" dirty="0"/>
          </a:p>
          <a:p>
            <a:r>
              <a:rPr lang="en-US" sz="1200" b="1" dirty="0"/>
              <a:t>Note: </a:t>
            </a:r>
            <a:r>
              <a:rPr lang="en-US" sz="1200" dirty="0"/>
              <a:t>White and Black are </a:t>
            </a:r>
            <a:r>
              <a:rPr lang="en-US" sz="1200" dirty="0" smtClean="0"/>
              <a:t>non-Hispanic. Hispanic </a:t>
            </a:r>
            <a:r>
              <a:rPr lang="en-US" sz="1200" dirty="0"/>
              <a:t>includes all races.</a:t>
            </a:r>
          </a:p>
          <a:p>
            <a:r>
              <a:rPr lang="en-US" dirty="0" smtClean="0"/>
              <a:t> </a:t>
            </a:r>
            <a:endParaRPr lang="en-US" dirty="0"/>
          </a:p>
        </p:txBody>
      </p:sp>
    </p:spTree>
    <p:extLst>
      <p:ext uri="{BB962C8B-B14F-4D97-AF65-F5344CB8AC3E}">
        <p14:creationId xmlns:p14="http://schemas.microsoft.com/office/powerpoint/2010/main" val="1743388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with chronic joint symptoms who have ever seen a doctor or other health professional for joint symptoms, by insurance and age, 2009-2012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26937604"/>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405563817"/>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200" y="5669280"/>
            <a:ext cx="8229600" cy="461665"/>
          </a:xfrm>
          <a:prstGeom prst="rect">
            <a:avLst/>
          </a:prstGeom>
          <a:noFill/>
        </p:spPr>
        <p:txBody>
          <a:bodyPr wrap="square" rtlCol="0">
            <a:spAutoFit/>
          </a:bodyPr>
          <a:lstStyle/>
          <a:p>
            <a:r>
              <a:rPr lang="en-US" sz="1200" b="1" dirty="0" smtClean="0"/>
              <a:t>Source</a:t>
            </a:r>
            <a:r>
              <a:rPr lang="en-US" sz="1200" b="1" dirty="0"/>
              <a:t>:</a:t>
            </a:r>
            <a:r>
              <a:rPr lang="en-US" sz="1200" dirty="0"/>
              <a:t> Centers for Disease Control and Prevention, National Center for Health Statistics, National Health Interview </a:t>
            </a:r>
            <a:r>
              <a:rPr lang="en-US" sz="1200" dirty="0" smtClean="0"/>
              <a:t>Survey, 2009-2012.</a:t>
            </a:r>
            <a:endParaRPr lang="en-US" dirty="0"/>
          </a:p>
        </p:txBody>
      </p:sp>
    </p:spTree>
    <p:extLst>
      <p:ext uri="{BB962C8B-B14F-4D97-AF65-F5344CB8AC3E}">
        <p14:creationId xmlns:p14="http://schemas.microsoft.com/office/powerpoint/2010/main" val="4128911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a:bodyPr>
          <a:lstStyle/>
          <a:p>
            <a:pPr>
              <a:lnSpc>
                <a:spcPct val="120000"/>
              </a:lnSpc>
              <a:spcBef>
                <a:spcPts val="0"/>
              </a:spcBef>
            </a:pPr>
            <a:r>
              <a:rPr lang="en-US" sz="1700" dirty="0" err="1" smtClean="0"/>
              <a:t>Canizares</a:t>
            </a:r>
            <a:r>
              <a:rPr lang="en-US" sz="1700" dirty="0" smtClean="0"/>
              <a:t> M, </a:t>
            </a:r>
            <a:r>
              <a:rPr lang="en-US" sz="1700" dirty="0" err="1" smtClean="0"/>
              <a:t>Badley</a:t>
            </a:r>
            <a:r>
              <a:rPr lang="en-US" sz="1700" dirty="0" smtClean="0"/>
              <a:t> E. Comparison of health-related outcomes for arthritis, chronic joint symptoms, and sporadic joint symptoms: a population-based study. Arthritis Care Res 2012 Nov;64(11):1708-14.</a:t>
            </a:r>
          </a:p>
          <a:p>
            <a:pPr>
              <a:lnSpc>
                <a:spcPct val="120000"/>
              </a:lnSpc>
              <a:spcBef>
                <a:spcPts val="0"/>
              </a:spcBef>
            </a:pPr>
            <a:r>
              <a:rPr lang="en-US" sz="1700" dirty="0" smtClean="0"/>
              <a:t>Johnson V, Hunter D. The epidemiology of osteoarthritis. Best </a:t>
            </a:r>
            <a:r>
              <a:rPr lang="en-US" sz="1700" dirty="0" err="1" smtClean="0"/>
              <a:t>Pract</a:t>
            </a:r>
            <a:r>
              <a:rPr lang="en-US" sz="1700" dirty="0" smtClean="0"/>
              <a:t> Res </a:t>
            </a:r>
            <a:r>
              <a:rPr lang="en-US" sz="1700" dirty="0" err="1" smtClean="0"/>
              <a:t>Clin</a:t>
            </a:r>
            <a:r>
              <a:rPr lang="en-US" sz="1700" dirty="0" smtClean="0"/>
              <a:t> </a:t>
            </a:r>
            <a:r>
              <a:rPr lang="en-US" sz="1700" dirty="0" err="1" smtClean="0"/>
              <a:t>Rheumatol</a:t>
            </a:r>
            <a:r>
              <a:rPr lang="en-US" sz="1700" dirty="0" smtClean="0"/>
              <a:t> 2014;28:5-15.</a:t>
            </a:r>
          </a:p>
          <a:p>
            <a:pPr>
              <a:lnSpc>
                <a:spcPct val="120000"/>
              </a:lnSpc>
              <a:spcBef>
                <a:spcPts val="0"/>
              </a:spcBef>
            </a:pPr>
            <a:r>
              <a:rPr lang="en-US" sz="1700" dirty="0" smtClean="0"/>
              <a:t>Ma V, Chan L, Carruthers K. Incidence, prevalence, costs, and impact on disability of common conditions requiring rehabilitation in the United States: stroke, spinal cord injury, traumatic brain injury, multiple sclerosis, osteoarthritis, rheumatoid arthritis, limb loss, and back pain. Arch </a:t>
            </a:r>
            <a:r>
              <a:rPr lang="en-US" sz="1700" dirty="0" err="1" smtClean="0"/>
              <a:t>Phys</a:t>
            </a:r>
            <a:r>
              <a:rPr lang="en-US" sz="1700" dirty="0" smtClean="0"/>
              <a:t> Med </a:t>
            </a:r>
            <a:r>
              <a:rPr lang="en-US" sz="1700" dirty="0" err="1" smtClean="0"/>
              <a:t>Rehabil</a:t>
            </a:r>
            <a:r>
              <a:rPr lang="en-US" sz="1700" dirty="0" smtClean="0"/>
              <a:t> 2014;95:986-95.</a:t>
            </a:r>
          </a:p>
          <a:p>
            <a:pPr>
              <a:lnSpc>
                <a:spcPct val="120000"/>
              </a:lnSpc>
              <a:spcBef>
                <a:spcPts val="0"/>
              </a:spcBef>
            </a:pPr>
            <a:r>
              <a:rPr lang="en-US" sz="1700" dirty="0" smtClean="0"/>
              <a:t>White P, Waterman M. Making osteoarthritis a public health priority. Am J </a:t>
            </a:r>
            <a:r>
              <a:rPr lang="en-US" sz="1700" dirty="0" err="1" smtClean="0"/>
              <a:t>Nurs</a:t>
            </a:r>
            <a:r>
              <a:rPr lang="en-US" sz="1700" dirty="0" smtClean="0"/>
              <a:t> 2012 Mar;112(3 </a:t>
            </a:r>
            <a:r>
              <a:rPr lang="en-US" sz="1700" dirty="0" err="1" smtClean="0"/>
              <a:t>Suppl</a:t>
            </a:r>
            <a:r>
              <a:rPr lang="en-US" sz="1700" dirty="0" smtClean="0"/>
              <a:t> 1):S20-5.</a:t>
            </a:r>
          </a:p>
          <a:p>
            <a:endParaRPr lang="en-US" dirty="0"/>
          </a:p>
        </p:txBody>
      </p:sp>
    </p:spTree>
    <p:extLst>
      <p:ext uri="{BB962C8B-B14F-4D97-AF65-F5344CB8AC3E}">
        <p14:creationId xmlns:p14="http://schemas.microsoft.com/office/powerpoint/2010/main" val="41998490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5133</TotalTime>
  <Words>777</Words>
  <Application>Microsoft Office PowerPoint</Application>
  <PresentationFormat>On-screen Show (4:3)</PresentationFormat>
  <Paragraphs>56</Paragraphs>
  <Slides>9</Slides>
  <Notes>7</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Custom Design</vt:lpstr>
      <vt:lpstr>Musculoskeletal Diseases</vt:lpstr>
      <vt:lpstr>Arthritis</vt:lpstr>
      <vt:lpstr>Effects of Arthritis</vt:lpstr>
      <vt:lpstr>Costs of Arthritis</vt:lpstr>
      <vt:lpstr>Measures</vt:lpstr>
      <vt:lpstr>Chronic Joint Symptoms</vt:lpstr>
      <vt:lpstr>Adults with chronic joint symptoms who have ever seen a doctor or other health professional for joint symptoms, by race/ethnicity and gender, 2009-2012</vt:lpstr>
      <vt:lpstr>Adults with chronic joint symptoms who have ever seen a doctor or other health professional for joint symptoms, by insurance and age, 2009-2012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214</cp:revision>
  <cp:lastPrinted>2015-07-27T18:38:56Z</cp:lastPrinted>
  <dcterms:created xsi:type="dcterms:W3CDTF">2013-09-03T18:05:51Z</dcterms:created>
  <dcterms:modified xsi:type="dcterms:W3CDTF">2015-07-29T20:52:53Z</dcterms:modified>
</cp:coreProperties>
</file>