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charts/chart1.xml" ContentType="application/vnd.openxmlformats-officedocument.drawingml.chart+xml"/>
  <Override PartName="/ppt/theme/themeOverride1.xml" ContentType="application/vnd.openxmlformats-officedocument.themeOverride+xml"/>
  <Override PartName="/ppt/charts/chart2.xml" ContentType="application/vnd.openxmlformats-officedocument.drawingml.chart+xml"/>
  <Override PartName="/ppt/theme/themeOverride2.xml" ContentType="application/vnd.openxmlformats-officedocument.themeOverride+xml"/>
  <Override PartName="/ppt/notesSlides/notesSlide7.xml" ContentType="application/vnd.openxmlformats-officedocument.presentationml.notesSlide+xml"/>
  <Override PartName="/ppt/charts/chart3.xml" ContentType="application/vnd.openxmlformats-officedocument.drawingml.chart+xml"/>
  <Override PartName="/ppt/theme/themeOverride3.xml" ContentType="application/vnd.openxmlformats-officedocument.themeOverride+xml"/>
  <Override PartName="/ppt/charts/chart4.xml" ContentType="application/vnd.openxmlformats-officedocument.drawingml.chart+xml"/>
  <Override PartName="/ppt/theme/themeOverride4.xml" ContentType="application/vnd.openxmlformats-officedocument.themeOverr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charts/chart5.xml" ContentType="application/vnd.openxmlformats-officedocument.drawingml.chart+xml"/>
  <Override PartName="/ppt/theme/themeOverride5.xml" ContentType="application/vnd.openxmlformats-officedocument.themeOverride+xml"/>
  <Override PartName="/ppt/charts/chart6.xml" ContentType="application/vnd.openxmlformats-officedocument.drawingml.chart+xml"/>
  <Override PartName="/ppt/theme/themeOverride6.xml" ContentType="application/vnd.openxmlformats-officedocument.themeOverride+xml"/>
  <Override PartName="/ppt/drawings/drawing1.xml" ContentType="application/vnd.openxmlformats-officedocument.drawingml.chartshapes+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charts/chart7.xml" ContentType="application/vnd.openxmlformats-officedocument.drawingml.chart+xml"/>
  <Override PartName="/ppt/theme/themeOverride7.xml" ContentType="application/vnd.openxmlformats-officedocument.themeOverride+xml"/>
  <Override PartName="/ppt/drawings/drawing2.xml" ContentType="application/vnd.openxmlformats-officedocument.drawingml.chartshapes+xml"/>
  <Override PartName="/ppt/charts/chart8.xml" ContentType="application/vnd.openxmlformats-officedocument.drawingml.chart+xml"/>
  <Override PartName="/ppt/theme/themeOverride8.xml" ContentType="application/vnd.openxmlformats-officedocument.themeOverride+xml"/>
  <Override PartName="/ppt/drawings/drawing3.xml" ContentType="application/vnd.openxmlformats-officedocument.drawingml.chartshapes+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charts/chart9.xml" ContentType="application/vnd.openxmlformats-officedocument.drawingml.chart+xml"/>
  <Override PartName="/ppt/theme/themeOverride9.xml" ContentType="application/vnd.openxmlformats-officedocument.themeOverride+xml"/>
  <Override PartName="/ppt/charts/chart10.xml" ContentType="application/vnd.openxmlformats-officedocument.drawingml.chart+xml"/>
  <Override PartName="/ppt/theme/themeOverride10.xml" ContentType="application/vnd.openxmlformats-officedocument.themeOverride+xml"/>
  <Override PartName="/ppt/drawings/drawing4.xml" ContentType="application/vnd.openxmlformats-officedocument.drawingml.chartshapes+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charts/chart11.xml" ContentType="application/vnd.openxmlformats-officedocument.drawingml.chart+xml"/>
  <Override PartName="/ppt/theme/themeOverride11.xml" ContentType="application/vnd.openxmlformats-officedocument.themeOverride+xml"/>
  <Override PartName="/ppt/charts/chart12.xml" ContentType="application/vnd.openxmlformats-officedocument.drawingml.chart+xml"/>
  <Override PartName="/ppt/theme/themeOverride12.xml" ContentType="application/vnd.openxmlformats-officedocument.themeOverr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4"/>
  </p:notesMasterIdLst>
  <p:handoutMasterIdLst>
    <p:handoutMasterId r:id="rId25"/>
  </p:handoutMasterIdLst>
  <p:sldIdLst>
    <p:sldId id="386" r:id="rId2"/>
    <p:sldId id="387" r:id="rId3"/>
    <p:sldId id="388" r:id="rId4"/>
    <p:sldId id="389" r:id="rId5"/>
    <p:sldId id="390" r:id="rId6"/>
    <p:sldId id="391" r:id="rId7"/>
    <p:sldId id="392" r:id="rId8"/>
    <p:sldId id="393" r:id="rId9"/>
    <p:sldId id="394" r:id="rId10"/>
    <p:sldId id="395" r:id="rId11"/>
    <p:sldId id="396" r:id="rId12"/>
    <p:sldId id="397" r:id="rId13"/>
    <p:sldId id="398" r:id="rId14"/>
    <p:sldId id="399" r:id="rId15"/>
    <p:sldId id="400" r:id="rId16"/>
    <p:sldId id="401" r:id="rId17"/>
    <p:sldId id="402" r:id="rId18"/>
    <p:sldId id="403" r:id="rId19"/>
    <p:sldId id="404" r:id="rId20"/>
    <p:sldId id="405" r:id="rId21"/>
    <p:sldId id="406" r:id="rId22"/>
    <p:sldId id="407" r:id="rId23"/>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DHHS" initials="DMB" lastIdx="23" clrIdx="0"/>
  <p:cmAuthor id="1" name="VAS" initials="VAS" lastIdx="8" clrIdx="1"/>
  <p:cmAuthor id="2" name="DHHS" initials="EM" lastIdx="8" clrIdx="2"/>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BA8DF"/>
    <a:srgbClr val="AABA0A"/>
    <a:srgbClr val="0072C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7E9639D4-E3E2-4D34-9284-5A2195B3D0D7}" styleName="Light Style 2">
    <a:wholeTbl>
      <a:tcTxStyle>
        <a:fontRef idx="minor">
          <a:scrgbClr r="0" g="0" b="0"/>
        </a:fontRef>
        <a:schemeClr val="tx1"/>
      </a:tcTxStyle>
      <a:tcStyle>
        <a:tcBdr>
          <a:left>
            <a:lnRef idx="1">
              <a:schemeClr val="tx1"/>
            </a:lnRef>
          </a:left>
          <a:right>
            <a:lnRef idx="1">
              <a:schemeClr val="tx1"/>
            </a:lnRef>
          </a:right>
          <a:top>
            <a:lnRef idx="1">
              <a:schemeClr val="tx1"/>
            </a:lnRef>
          </a:top>
          <a:bottom>
            <a:lnRef idx="1">
              <a:schemeClr val="tx1"/>
            </a:lnRef>
          </a:bottom>
          <a:insideH>
            <a:ln>
              <a:noFill/>
            </a:ln>
          </a:insideH>
          <a:insideV>
            <a:ln>
              <a:noFill/>
            </a:ln>
          </a:insideV>
        </a:tcBdr>
        <a:fill>
          <a:noFill/>
        </a:fill>
      </a:tcStyle>
    </a:wholeTbl>
    <a:band1H>
      <a:tcStyle>
        <a:tcBdr>
          <a:top>
            <a:lnRef idx="1">
              <a:schemeClr val="tx1"/>
            </a:lnRef>
          </a:top>
          <a:bottom>
            <a:lnRef idx="1">
              <a:schemeClr val="tx1"/>
            </a:lnRef>
          </a:bottom>
        </a:tcBdr>
      </a:tcStyle>
    </a:band1H>
    <a:band1V>
      <a:tcStyle>
        <a:tcBdr>
          <a:left>
            <a:lnRef idx="1">
              <a:schemeClr val="tx1"/>
            </a:lnRef>
          </a:left>
          <a:right>
            <a:lnRef idx="1">
              <a:schemeClr val="tx1"/>
            </a:lnRef>
          </a:right>
        </a:tcBdr>
      </a:tcStyle>
    </a:band1V>
    <a:band2V>
      <a:tcStyle>
        <a:tcBdr>
          <a:left>
            <a:lnRef idx="1">
              <a:schemeClr val="tx1"/>
            </a:lnRef>
          </a:left>
          <a:right>
            <a:lnRef idx="1">
              <a:schemeClr val="tx1"/>
            </a:lnRef>
          </a:right>
        </a:tcBdr>
      </a:tcStyle>
    </a:band2V>
    <a:lastCol>
      <a:tcTxStyle b="on"/>
      <a:tcStyle>
        <a:tcBdr/>
      </a:tcStyle>
    </a:lastCol>
    <a:firstCol>
      <a:tcTxStyle b="on"/>
      <a:tcStyle>
        <a:tcBdr/>
      </a:tcStyle>
    </a:firstCol>
    <a:lastRow>
      <a:tcTxStyle b="on"/>
      <a:tcStyle>
        <a:tcBdr>
          <a:top>
            <a:ln w="50800" cmpd="dbl">
              <a:solidFill>
                <a:schemeClr val="tx1"/>
              </a:solidFill>
            </a:ln>
          </a:top>
        </a:tcBdr>
      </a:tcStyle>
    </a:lastRow>
    <a:firstRow>
      <a:tcTxStyle b="on">
        <a:fontRef idx="minor">
          <a:scrgbClr r="0" g="0" b="0"/>
        </a:fontRef>
        <a:schemeClr val="bg1"/>
      </a:tcTxStyle>
      <a:tcStyle>
        <a:tcBdr/>
        <a:fillRef idx="1">
          <a:schemeClr val="tx1"/>
        </a:fillRef>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15620" autoAdjust="0"/>
    <p:restoredTop sz="91816" autoAdjust="0"/>
  </p:normalViewPr>
  <p:slideViewPr>
    <p:cSldViewPr>
      <p:cViewPr>
        <p:scale>
          <a:sx n="80" d="100"/>
          <a:sy n="80" d="100"/>
        </p:scale>
        <p:origin x="-2165" y="-58"/>
      </p:cViewPr>
      <p:guideLst>
        <p:guide orient="horz" pos="2160"/>
        <p:guide pos="2880"/>
      </p:guideLst>
    </p:cSldViewPr>
  </p:slideViewPr>
  <p:notesTextViewPr>
    <p:cViewPr>
      <p:scale>
        <a:sx n="100" d="100"/>
        <a:sy n="100" d="100"/>
      </p:scale>
      <p:origin x="0" y="0"/>
    </p:cViewPr>
  </p:notesTextViewPr>
  <p:sorterViewPr>
    <p:cViewPr>
      <p:scale>
        <a:sx n="120" d="100"/>
        <a:sy n="120" d="100"/>
      </p:scale>
      <p:origin x="0" y="3595"/>
    </p:cViewPr>
  </p:sorterViewPr>
  <p:notesViewPr>
    <p:cSldViewPr>
      <p:cViewPr>
        <p:scale>
          <a:sx n="80" d="100"/>
          <a:sy n="80" d="100"/>
        </p:scale>
        <p:origin x="-394" y="744"/>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commentAuthors" Target="commentAuthor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charts/_rels/chart1.xml.rels><?xml version="1.0" encoding="UTF-8" standalone="yes"?>
<Relationships xmlns="http://schemas.openxmlformats.org/package/2006/relationships"><Relationship Id="rId2" Type="http://schemas.openxmlformats.org/officeDocument/2006/relationships/package" Target="../embeddings/Microsoft_Excel_Worksheet1.xlsx"/><Relationship Id="rId1" Type="http://schemas.openxmlformats.org/officeDocument/2006/relationships/themeOverride" Target="../theme/themeOverride1.xml"/></Relationships>
</file>

<file path=ppt/charts/_rels/chart10.xml.rels><?xml version="1.0" encoding="UTF-8" standalone="yes"?>
<Relationships xmlns="http://schemas.openxmlformats.org/package/2006/relationships"><Relationship Id="rId3" Type="http://schemas.openxmlformats.org/officeDocument/2006/relationships/chartUserShapes" Target="../drawings/drawing4.xml"/><Relationship Id="rId2" Type="http://schemas.openxmlformats.org/officeDocument/2006/relationships/package" Target="../embeddings/Microsoft_Excel_Worksheet10.xlsx"/><Relationship Id="rId1" Type="http://schemas.openxmlformats.org/officeDocument/2006/relationships/themeOverride" Target="../theme/themeOverride10.xml"/></Relationships>
</file>

<file path=ppt/charts/_rels/chart11.xml.rels><?xml version="1.0" encoding="UTF-8" standalone="yes"?>
<Relationships xmlns="http://schemas.openxmlformats.org/package/2006/relationships"><Relationship Id="rId2" Type="http://schemas.openxmlformats.org/officeDocument/2006/relationships/package" Target="../embeddings/Microsoft_Excel_Worksheet11.xlsx"/><Relationship Id="rId1" Type="http://schemas.openxmlformats.org/officeDocument/2006/relationships/themeOverride" Target="../theme/themeOverride11.xml"/></Relationships>
</file>

<file path=ppt/charts/_rels/chart12.xml.rels><?xml version="1.0" encoding="UTF-8" standalone="yes"?>
<Relationships xmlns="http://schemas.openxmlformats.org/package/2006/relationships"><Relationship Id="rId2" Type="http://schemas.openxmlformats.org/officeDocument/2006/relationships/package" Target="../embeddings/Microsoft_Excel_Worksheet12.xlsx"/><Relationship Id="rId1" Type="http://schemas.openxmlformats.org/officeDocument/2006/relationships/themeOverride" Target="../theme/themeOverride12.xml"/></Relationships>
</file>

<file path=ppt/charts/_rels/chart2.xml.rels><?xml version="1.0" encoding="UTF-8" standalone="yes"?>
<Relationships xmlns="http://schemas.openxmlformats.org/package/2006/relationships"><Relationship Id="rId2" Type="http://schemas.openxmlformats.org/officeDocument/2006/relationships/package" Target="../embeddings/Microsoft_Excel_Worksheet2.xlsx"/><Relationship Id="rId1" Type="http://schemas.openxmlformats.org/officeDocument/2006/relationships/themeOverride" Target="../theme/themeOverride2.xml"/></Relationships>
</file>

<file path=ppt/charts/_rels/chart3.xml.rels><?xml version="1.0" encoding="UTF-8" standalone="yes"?>
<Relationships xmlns="http://schemas.openxmlformats.org/package/2006/relationships"><Relationship Id="rId2" Type="http://schemas.openxmlformats.org/officeDocument/2006/relationships/package" Target="../embeddings/Microsoft_Excel_Worksheet3.xlsx"/><Relationship Id="rId1" Type="http://schemas.openxmlformats.org/officeDocument/2006/relationships/themeOverride" Target="../theme/themeOverride3.xml"/></Relationships>
</file>

<file path=ppt/charts/_rels/chart4.xml.rels><?xml version="1.0" encoding="UTF-8" standalone="yes"?>
<Relationships xmlns="http://schemas.openxmlformats.org/package/2006/relationships"><Relationship Id="rId2" Type="http://schemas.openxmlformats.org/officeDocument/2006/relationships/package" Target="../embeddings/Microsoft_Excel_Worksheet4.xlsx"/><Relationship Id="rId1" Type="http://schemas.openxmlformats.org/officeDocument/2006/relationships/themeOverride" Target="../theme/themeOverride4.xml"/></Relationships>
</file>

<file path=ppt/charts/_rels/chart5.xml.rels><?xml version="1.0" encoding="UTF-8" standalone="yes"?>
<Relationships xmlns="http://schemas.openxmlformats.org/package/2006/relationships"><Relationship Id="rId2" Type="http://schemas.openxmlformats.org/officeDocument/2006/relationships/package" Target="../embeddings/Microsoft_Excel_Worksheet5.xlsx"/><Relationship Id="rId1" Type="http://schemas.openxmlformats.org/officeDocument/2006/relationships/themeOverride" Target="../theme/themeOverride5.xml"/></Relationships>
</file>

<file path=ppt/charts/_rels/chart6.xml.rels><?xml version="1.0" encoding="UTF-8" standalone="yes"?>
<Relationships xmlns="http://schemas.openxmlformats.org/package/2006/relationships"><Relationship Id="rId3" Type="http://schemas.openxmlformats.org/officeDocument/2006/relationships/chartUserShapes" Target="../drawings/drawing1.xml"/><Relationship Id="rId2" Type="http://schemas.openxmlformats.org/officeDocument/2006/relationships/package" Target="../embeddings/Microsoft_Excel_Worksheet6.xlsx"/><Relationship Id="rId1" Type="http://schemas.openxmlformats.org/officeDocument/2006/relationships/themeOverride" Target="../theme/themeOverride6.xml"/></Relationships>
</file>

<file path=ppt/charts/_rels/chart7.xml.rels><?xml version="1.0" encoding="UTF-8" standalone="yes"?>
<Relationships xmlns="http://schemas.openxmlformats.org/package/2006/relationships"><Relationship Id="rId3" Type="http://schemas.openxmlformats.org/officeDocument/2006/relationships/chartUserShapes" Target="../drawings/drawing2.xml"/><Relationship Id="rId2" Type="http://schemas.openxmlformats.org/officeDocument/2006/relationships/package" Target="../embeddings/Microsoft_Excel_Worksheet7.xlsx"/><Relationship Id="rId1" Type="http://schemas.openxmlformats.org/officeDocument/2006/relationships/themeOverride" Target="../theme/themeOverride7.xml"/></Relationships>
</file>

<file path=ppt/charts/_rels/chart8.xml.rels><?xml version="1.0" encoding="UTF-8" standalone="yes"?>
<Relationships xmlns="http://schemas.openxmlformats.org/package/2006/relationships"><Relationship Id="rId3" Type="http://schemas.openxmlformats.org/officeDocument/2006/relationships/chartUserShapes" Target="../drawings/drawing3.xml"/><Relationship Id="rId2" Type="http://schemas.openxmlformats.org/officeDocument/2006/relationships/package" Target="../embeddings/Microsoft_Excel_Worksheet8.xlsx"/><Relationship Id="rId1" Type="http://schemas.openxmlformats.org/officeDocument/2006/relationships/themeOverride" Target="../theme/themeOverride8.xml"/></Relationships>
</file>

<file path=ppt/charts/_rels/chart9.xml.rels><?xml version="1.0" encoding="UTF-8" standalone="yes"?>
<Relationships xmlns="http://schemas.openxmlformats.org/package/2006/relationships"><Relationship Id="rId2" Type="http://schemas.openxmlformats.org/officeDocument/2006/relationships/package" Target="../embeddings/Microsoft_Excel_Worksheet9.xlsx"/><Relationship Id="rId1" Type="http://schemas.openxmlformats.org/officeDocument/2006/relationships/themeOverride" Target="../theme/themeOverride9.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856413434431807"/>
          <c:y val="0.11770363450331421"/>
          <c:w val="0.81390808787790403"/>
          <c:h val="0.75235137795275586"/>
        </c:manualLayout>
      </c:layout>
      <c:lineChart>
        <c:grouping val="standard"/>
        <c:varyColors val="0"/>
        <c:ser>
          <c:idx val="3"/>
          <c:order val="0"/>
          <c:tx>
            <c:strRef>
              <c:f>Sheet1!$A$2</c:f>
              <c:strCache>
                <c:ptCount val="1"/>
                <c:pt idx="0">
                  <c:v>Total</c:v>
                </c:pt>
              </c:strCache>
            </c:strRef>
          </c:tx>
          <c:spPr>
            <a:ln w="25400">
              <a:solidFill>
                <a:sysClr val="windowText" lastClr="000000"/>
              </a:solidFill>
            </a:ln>
          </c:spPr>
          <c:marker>
            <c:symbol val="circle"/>
            <c:size val="7"/>
            <c:spPr>
              <a:solidFill>
                <a:sysClr val="windowText" lastClr="000000"/>
              </a:solidFill>
              <a:ln>
                <a:noFill/>
              </a:ln>
            </c:spPr>
          </c:marker>
          <c:cat>
            <c:strRef>
              <c:f>Sheet1!$B$1:$F$1</c:f>
              <c:strCache>
                <c:ptCount val="5"/>
                <c:pt idx="0">
                  <c:v>2008</c:v>
                </c:pt>
                <c:pt idx="1">
                  <c:v>2009</c:v>
                </c:pt>
                <c:pt idx="2">
                  <c:v>2010</c:v>
                </c:pt>
                <c:pt idx="3">
                  <c:v>2011</c:v>
                </c:pt>
                <c:pt idx="4">
                  <c:v>2012</c:v>
                </c:pt>
              </c:strCache>
            </c:strRef>
          </c:cat>
          <c:val>
            <c:numRef>
              <c:f>Sheet1!$B$2:$F$2</c:f>
              <c:numCache>
                <c:formatCode>0.0</c:formatCode>
                <c:ptCount val="5"/>
                <c:pt idx="0">
                  <c:v>68.3</c:v>
                </c:pt>
                <c:pt idx="1">
                  <c:v>64.400000000000006</c:v>
                </c:pt>
                <c:pt idx="2">
                  <c:v>68.2</c:v>
                </c:pt>
                <c:pt idx="3">
                  <c:v>68.099999999999994</c:v>
                </c:pt>
                <c:pt idx="4">
                  <c:v>68</c:v>
                </c:pt>
              </c:numCache>
            </c:numRef>
          </c:val>
          <c:smooth val="0"/>
        </c:ser>
        <c:ser>
          <c:idx val="0"/>
          <c:order val="1"/>
          <c:tx>
            <c:strRef>
              <c:f>Sheet1!$A$3</c:f>
              <c:strCache>
                <c:ptCount val="1"/>
                <c:pt idx="0">
                  <c:v>White</c:v>
                </c:pt>
              </c:strCache>
            </c:strRef>
          </c:tx>
          <c:spPr>
            <a:ln w="25400">
              <a:solidFill>
                <a:srgbClr val="0072C6"/>
              </a:solidFill>
            </a:ln>
          </c:spPr>
          <c:marker>
            <c:symbol val="square"/>
            <c:size val="7"/>
            <c:spPr>
              <a:solidFill>
                <a:srgbClr val="0072C6"/>
              </a:solidFill>
              <a:ln>
                <a:noFill/>
              </a:ln>
            </c:spPr>
          </c:marker>
          <c:cat>
            <c:strRef>
              <c:f>Sheet1!$B$1:$F$1</c:f>
              <c:strCache>
                <c:ptCount val="5"/>
                <c:pt idx="0">
                  <c:v>2008</c:v>
                </c:pt>
                <c:pt idx="1">
                  <c:v>2009</c:v>
                </c:pt>
                <c:pt idx="2">
                  <c:v>2010</c:v>
                </c:pt>
                <c:pt idx="3">
                  <c:v>2011</c:v>
                </c:pt>
                <c:pt idx="4">
                  <c:v>2012</c:v>
                </c:pt>
              </c:strCache>
            </c:strRef>
          </c:cat>
          <c:val>
            <c:numRef>
              <c:f>Sheet1!$B$3:$F$3</c:f>
              <c:numCache>
                <c:formatCode>0.0</c:formatCode>
                <c:ptCount val="5"/>
                <c:pt idx="0">
                  <c:v>71.8</c:v>
                </c:pt>
                <c:pt idx="1">
                  <c:v>68.7</c:v>
                </c:pt>
                <c:pt idx="2">
                  <c:v>71.8</c:v>
                </c:pt>
                <c:pt idx="3">
                  <c:v>73.099999999999994</c:v>
                </c:pt>
                <c:pt idx="4">
                  <c:v>72</c:v>
                </c:pt>
              </c:numCache>
            </c:numRef>
          </c:val>
          <c:smooth val="0"/>
        </c:ser>
        <c:ser>
          <c:idx val="2"/>
          <c:order val="2"/>
          <c:tx>
            <c:strRef>
              <c:f>Sheet1!$A$4</c:f>
              <c:strCache>
                <c:ptCount val="1"/>
                <c:pt idx="0">
                  <c:v>Black</c:v>
                </c:pt>
              </c:strCache>
            </c:strRef>
          </c:tx>
          <c:spPr>
            <a:ln w="25400">
              <a:solidFill>
                <a:srgbClr val="AABA0A"/>
              </a:solidFill>
            </a:ln>
          </c:spPr>
          <c:marker>
            <c:symbol val="triangle"/>
            <c:size val="9"/>
            <c:spPr>
              <a:solidFill>
                <a:srgbClr val="AABA0A"/>
              </a:solidFill>
              <a:ln>
                <a:noFill/>
              </a:ln>
            </c:spPr>
          </c:marker>
          <c:cat>
            <c:strRef>
              <c:f>Sheet1!$B$1:$F$1</c:f>
              <c:strCache>
                <c:ptCount val="5"/>
                <c:pt idx="0">
                  <c:v>2008</c:v>
                </c:pt>
                <c:pt idx="1">
                  <c:v>2009</c:v>
                </c:pt>
                <c:pt idx="2">
                  <c:v>2010</c:v>
                </c:pt>
                <c:pt idx="3">
                  <c:v>2011</c:v>
                </c:pt>
                <c:pt idx="4">
                  <c:v>2012</c:v>
                </c:pt>
              </c:strCache>
            </c:strRef>
          </c:cat>
          <c:val>
            <c:numRef>
              <c:f>Sheet1!$B$4:$F$4</c:f>
              <c:numCache>
                <c:formatCode>0.0</c:formatCode>
                <c:ptCount val="5"/>
                <c:pt idx="0">
                  <c:v>56.1</c:v>
                </c:pt>
                <c:pt idx="1">
                  <c:v>53.2</c:v>
                </c:pt>
                <c:pt idx="2">
                  <c:v>54.5</c:v>
                </c:pt>
                <c:pt idx="3">
                  <c:v>54.3</c:v>
                </c:pt>
                <c:pt idx="4">
                  <c:v>62.1</c:v>
                </c:pt>
              </c:numCache>
            </c:numRef>
          </c:val>
          <c:smooth val="0"/>
        </c:ser>
        <c:ser>
          <c:idx val="1"/>
          <c:order val="3"/>
          <c:tx>
            <c:strRef>
              <c:f>Sheet1!$A$5</c:f>
              <c:strCache>
                <c:ptCount val="1"/>
                <c:pt idx="0">
                  <c:v>Hispanic</c:v>
                </c:pt>
              </c:strCache>
            </c:strRef>
          </c:tx>
          <c:spPr>
            <a:ln w="34925">
              <a:solidFill>
                <a:srgbClr val="7BA8DF"/>
              </a:solidFill>
            </a:ln>
          </c:spPr>
          <c:marker>
            <c:symbol val="diamond"/>
            <c:size val="9"/>
            <c:spPr>
              <a:solidFill>
                <a:srgbClr val="7BA8DF"/>
              </a:solidFill>
              <a:ln>
                <a:noFill/>
              </a:ln>
            </c:spPr>
          </c:marker>
          <c:cat>
            <c:strRef>
              <c:f>Sheet1!$B$1:$F$1</c:f>
              <c:strCache>
                <c:ptCount val="5"/>
                <c:pt idx="0">
                  <c:v>2008</c:v>
                </c:pt>
                <c:pt idx="1">
                  <c:v>2009</c:v>
                </c:pt>
                <c:pt idx="2">
                  <c:v>2010</c:v>
                </c:pt>
                <c:pt idx="3">
                  <c:v>2011</c:v>
                </c:pt>
                <c:pt idx="4">
                  <c:v>2012</c:v>
                </c:pt>
              </c:strCache>
            </c:strRef>
          </c:cat>
          <c:val>
            <c:numRef>
              <c:f>Sheet1!$B$5:$F$5</c:f>
              <c:numCache>
                <c:formatCode>0.0</c:formatCode>
                <c:ptCount val="5"/>
                <c:pt idx="0">
                  <c:v>57.4</c:v>
                </c:pt>
                <c:pt idx="1">
                  <c:v>49.3</c:v>
                </c:pt>
                <c:pt idx="2">
                  <c:v>64.2</c:v>
                </c:pt>
                <c:pt idx="3">
                  <c:v>53.2</c:v>
                </c:pt>
                <c:pt idx="4">
                  <c:v>55.6</c:v>
                </c:pt>
              </c:numCache>
            </c:numRef>
          </c:val>
          <c:smooth val="0"/>
        </c:ser>
        <c:dLbls>
          <c:showLegendKey val="0"/>
          <c:showVal val="0"/>
          <c:showCatName val="0"/>
          <c:showSerName val="0"/>
          <c:showPercent val="0"/>
          <c:showBubbleSize val="0"/>
        </c:dLbls>
        <c:marker val="1"/>
        <c:smooth val="0"/>
        <c:axId val="5841280"/>
        <c:axId val="5842816"/>
      </c:lineChart>
      <c:catAx>
        <c:axId val="5841280"/>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5842816"/>
        <c:crosses val="autoZero"/>
        <c:auto val="1"/>
        <c:lblAlgn val="ctr"/>
        <c:lblOffset val="100"/>
        <c:noMultiLvlLbl val="0"/>
      </c:catAx>
      <c:valAx>
        <c:axId val="5842816"/>
        <c:scaling>
          <c:orientation val="minMax"/>
          <c:max val="10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0"/>
              <c:y val="0.4042076135831858"/>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5841280"/>
        <c:crosses val="autoZero"/>
        <c:crossBetween val="between"/>
        <c:majorUnit val="10"/>
      </c:valAx>
    </c:plotArea>
    <c:legend>
      <c:legendPos val="t"/>
      <c:layout>
        <c:manualLayout>
          <c:xMode val="edge"/>
          <c:yMode val="edge"/>
          <c:x val="0"/>
          <c:y val="1.1675185338674747E-3"/>
          <c:w val="0.99745139496451829"/>
          <c:h val="0.10151630410605456"/>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10.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8453509283561778"/>
          <c:y val="0.15000330627276243"/>
          <c:w val="0.81501458151064443"/>
          <c:h val="0.72005152698935893"/>
        </c:manualLayout>
      </c:layout>
      <c:lineChart>
        <c:grouping val="standard"/>
        <c:varyColors val="0"/>
        <c:ser>
          <c:idx val="3"/>
          <c:order val="0"/>
          <c:tx>
            <c:strRef>
              <c:f>Sheet1!$A$2</c:f>
              <c:strCache>
                <c:ptCount val="1"/>
                <c:pt idx="0">
                  <c:v>&lt;High School</c:v>
                </c:pt>
              </c:strCache>
            </c:strRef>
          </c:tx>
          <c:spPr>
            <a:ln w="25400">
              <a:solidFill>
                <a:sysClr val="windowText" lastClr="000000"/>
              </a:solidFill>
            </a:ln>
          </c:spPr>
          <c:marker>
            <c:symbol val="circle"/>
            <c:size val="7"/>
            <c:spPr>
              <a:solidFill>
                <a:sysClr val="windowText" lastClr="000000"/>
              </a:solidFill>
              <a:ln>
                <a:noFill/>
              </a:ln>
            </c:spPr>
          </c:marker>
          <c:cat>
            <c:strRef>
              <c:f>Sheet1!$B$1:$H$1</c:f>
              <c:strCache>
                <c:ptCount val="7"/>
                <c:pt idx="0">
                  <c:v>2005</c:v>
                </c:pt>
                <c:pt idx="1">
                  <c:v>2006</c:v>
                </c:pt>
                <c:pt idx="2">
                  <c:v>2007</c:v>
                </c:pt>
                <c:pt idx="3">
                  <c:v>2008</c:v>
                </c:pt>
                <c:pt idx="4">
                  <c:v>2009</c:v>
                </c:pt>
                <c:pt idx="5">
                  <c:v>2010</c:v>
                </c:pt>
                <c:pt idx="6">
                  <c:v>2011</c:v>
                </c:pt>
              </c:strCache>
            </c:strRef>
          </c:cat>
          <c:val>
            <c:numRef>
              <c:f>Sheet1!$B$2:$H$2</c:f>
              <c:numCache>
                <c:formatCode>[=0]"     - -";[&lt;0.05]"     *";??0.0\ ;</c:formatCode>
                <c:ptCount val="7"/>
                <c:pt idx="0" formatCode="?.0">
                  <c:v>40.983414238763146</c:v>
                </c:pt>
                <c:pt idx="1">
                  <c:v>43.082971592921453</c:v>
                </c:pt>
                <c:pt idx="2">
                  <c:v>40.58721475149396</c:v>
                </c:pt>
                <c:pt idx="3">
                  <c:v>41.964869610000001</c:v>
                </c:pt>
                <c:pt idx="4">
                  <c:v>42.444116487067596</c:v>
                </c:pt>
                <c:pt idx="5">
                  <c:v>39.866931399999999</c:v>
                </c:pt>
                <c:pt idx="6">
                  <c:v>39.277470000000001</c:v>
                </c:pt>
              </c:numCache>
            </c:numRef>
          </c:val>
          <c:smooth val="0"/>
        </c:ser>
        <c:ser>
          <c:idx val="0"/>
          <c:order val="1"/>
          <c:tx>
            <c:strRef>
              <c:f>Sheet1!$A$3</c:f>
              <c:strCache>
                <c:ptCount val="1"/>
                <c:pt idx="0">
                  <c:v>High School Grad</c:v>
                </c:pt>
              </c:strCache>
            </c:strRef>
          </c:tx>
          <c:spPr>
            <a:ln w="25400">
              <a:solidFill>
                <a:srgbClr val="0072C6"/>
              </a:solidFill>
            </a:ln>
          </c:spPr>
          <c:marker>
            <c:symbol val="square"/>
            <c:size val="7"/>
            <c:spPr>
              <a:solidFill>
                <a:srgbClr val="0072C6"/>
              </a:solidFill>
              <a:ln>
                <a:noFill/>
              </a:ln>
            </c:spPr>
          </c:marker>
          <c:cat>
            <c:strRef>
              <c:f>Sheet1!$B$1:$H$1</c:f>
              <c:strCache>
                <c:ptCount val="7"/>
                <c:pt idx="0">
                  <c:v>2005</c:v>
                </c:pt>
                <c:pt idx="1">
                  <c:v>2006</c:v>
                </c:pt>
                <c:pt idx="2">
                  <c:v>2007</c:v>
                </c:pt>
                <c:pt idx="3">
                  <c:v>2008</c:v>
                </c:pt>
                <c:pt idx="4">
                  <c:v>2009</c:v>
                </c:pt>
                <c:pt idx="5">
                  <c:v>2010</c:v>
                </c:pt>
                <c:pt idx="6">
                  <c:v>2011</c:v>
                </c:pt>
              </c:strCache>
            </c:strRef>
          </c:cat>
          <c:val>
            <c:numRef>
              <c:f>Sheet1!$B$3:$H$3</c:f>
              <c:numCache>
                <c:formatCode>[=0]"     - -";[&lt;0.05]"     *";??0.0\ ;</c:formatCode>
                <c:ptCount val="7"/>
                <c:pt idx="0" formatCode="?.0">
                  <c:v>46.304045108759027</c:v>
                </c:pt>
                <c:pt idx="1">
                  <c:v>48.676387304002368</c:v>
                </c:pt>
                <c:pt idx="2">
                  <c:v>46.13492005661849</c:v>
                </c:pt>
                <c:pt idx="3">
                  <c:v>47.702239220000003</c:v>
                </c:pt>
                <c:pt idx="4">
                  <c:v>48.188178007889547</c:v>
                </c:pt>
                <c:pt idx="5">
                  <c:v>45.398053560000001</c:v>
                </c:pt>
                <c:pt idx="6">
                  <c:v>44.766719999999999</c:v>
                </c:pt>
              </c:numCache>
            </c:numRef>
          </c:val>
          <c:smooth val="0"/>
        </c:ser>
        <c:ser>
          <c:idx val="2"/>
          <c:order val="2"/>
          <c:tx>
            <c:strRef>
              <c:f>Sheet1!$A$4</c:f>
              <c:strCache>
                <c:ptCount val="1"/>
                <c:pt idx="0">
                  <c:v>Any College</c:v>
                </c:pt>
              </c:strCache>
            </c:strRef>
          </c:tx>
          <c:spPr>
            <a:ln w="25400">
              <a:solidFill>
                <a:srgbClr val="AABA0A"/>
              </a:solidFill>
            </a:ln>
          </c:spPr>
          <c:marker>
            <c:symbol val="triangle"/>
            <c:size val="9"/>
            <c:spPr>
              <a:solidFill>
                <a:srgbClr val="AABA0A"/>
              </a:solidFill>
              <a:ln>
                <a:noFill/>
              </a:ln>
            </c:spPr>
          </c:marker>
          <c:cat>
            <c:strRef>
              <c:f>Sheet1!$B$1:$H$1</c:f>
              <c:strCache>
                <c:ptCount val="7"/>
                <c:pt idx="0">
                  <c:v>2005</c:v>
                </c:pt>
                <c:pt idx="1">
                  <c:v>2006</c:v>
                </c:pt>
                <c:pt idx="2">
                  <c:v>2007</c:v>
                </c:pt>
                <c:pt idx="3">
                  <c:v>2008</c:v>
                </c:pt>
                <c:pt idx="4">
                  <c:v>2009</c:v>
                </c:pt>
                <c:pt idx="5">
                  <c:v>2010</c:v>
                </c:pt>
                <c:pt idx="6">
                  <c:v>2011</c:v>
                </c:pt>
              </c:strCache>
            </c:strRef>
          </c:cat>
          <c:val>
            <c:numRef>
              <c:f>Sheet1!$B$4:$H$4</c:f>
              <c:numCache>
                <c:formatCode>[=0]"     - -";[&lt;0.05]"     *";??0.0\ ;</c:formatCode>
                <c:ptCount val="7"/>
                <c:pt idx="0" formatCode="?.0">
                  <c:v>50.028267074169378</c:v>
                </c:pt>
                <c:pt idx="1">
                  <c:v>52.678284030017487</c:v>
                </c:pt>
                <c:pt idx="2">
                  <c:v>50.659145011902616</c:v>
                </c:pt>
                <c:pt idx="3">
                  <c:v>52.33162797</c:v>
                </c:pt>
                <c:pt idx="4">
                  <c:v>51.895185724236747</c:v>
                </c:pt>
                <c:pt idx="5">
                  <c:v>48.794836529999998</c:v>
                </c:pt>
                <c:pt idx="6">
                  <c:v>48.207320000000003</c:v>
                </c:pt>
              </c:numCache>
            </c:numRef>
          </c:val>
          <c:smooth val="0"/>
        </c:ser>
        <c:dLbls>
          <c:showLegendKey val="0"/>
          <c:showVal val="0"/>
          <c:showCatName val="0"/>
          <c:showSerName val="0"/>
          <c:showPercent val="0"/>
          <c:showBubbleSize val="0"/>
        </c:dLbls>
        <c:marker val="1"/>
        <c:smooth val="0"/>
        <c:axId val="33575680"/>
        <c:axId val="33577600"/>
      </c:lineChart>
      <c:catAx>
        <c:axId val="33575680"/>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33577600"/>
        <c:crosses val="autoZero"/>
        <c:auto val="1"/>
        <c:lblAlgn val="ctr"/>
        <c:lblOffset val="100"/>
        <c:noMultiLvlLbl val="0"/>
      </c:catAx>
      <c:valAx>
        <c:axId val="33577600"/>
        <c:scaling>
          <c:orientation val="minMax"/>
          <c:max val="10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0"/>
              <c:y val="0.4042076135831858"/>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33575680"/>
        <c:crosses val="autoZero"/>
        <c:crossBetween val="between"/>
        <c:majorUnit val="10"/>
      </c:valAx>
    </c:plotArea>
    <c:legend>
      <c:legendPos val="t"/>
      <c:layout>
        <c:manualLayout>
          <c:xMode val="edge"/>
          <c:yMode val="edge"/>
          <c:x val="0"/>
          <c:y val="1.1675185338674747E-3"/>
          <c:w val="0.99745139496451829"/>
          <c:h val="0.1112062300351991"/>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userShapes r:id="rId3"/>
</c:chartSpace>
</file>

<file path=ppt/charts/chart1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23973267230485079"/>
          <c:y val="0.16615317707379601"/>
          <c:w val="0.76026732769514926"/>
          <c:h val="0.73311435634499178"/>
        </c:manualLayout>
      </c:layout>
      <c:lineChart>
        <c:grouping val="standard"/>
        <c:varyColors val="0"/>
        <c:ser>
          <c:idx val="3"/>
          <c:order val="0"/>
          <c:tx>
            <c:strRef>
              <c:f>Sheet1!$A$2</c:f>
              <c:strCache>
                <c:ptCount val="1"/>
                <c:pt idx="0">
                  <c:v>Total</c:v>
                </c:pt>
              </c:strCache>
            </c:strRef>
          </c:tx>
          <c:spPr>
            <a:ln w="25400">
              <a:solidFill>
                <a:sysClr val="windowText" lastClr="000000"/>
              </a:solidFill>
            </a:ln>
          </c:spPr>
          <c:marker>
            <c:symbol val="circle"/>
            <c:size val="7"/>
            <c:spPr>
              <a:solidFill>
                <a:sysClr val="windowText" lastClr="000000"/>
              </a:solidFill>
              <a:ln>
                <a:noFill/>
              </a:ln>
            </c:spPr>
          </c:marker>
          <c:cat>
            <c:strRef>
              <c:f>Sheet1!$B$1:$F$1</c:f>
              <c:strCache>
                <c:ptCount val="5"/>
                <c:pt idx="0">
                  <c:v>2007</c:v>
                </c:pt>
                <c:pt idx="1">
                  <c:v>2008</c:v>
                </c:pt>
                <c:pt idx="2">
                  <c:v>2009</c:v>
                </c:pt>
                <c:pt idx="3">
                  <c:v>2010</c:v>
                </c:pt>
                <c:pt idx="4">
                  <c:v>2011</c:v>
                </c:pt>
              </c:strCache>
            </c:strRef>
          </c:cat>
          <c:val>
            <c:numRef>
              <c:f>Sheet1!$B$2:$F$2</c:f>
              <c:numCache>
                <c:formatCode>General</c:formatCode>
                <c:ptCount val="5"/>
                <c:pt idx="0">
                  <c:v>1527.8</c:v>
                </c:pt>
                <c:pt idx="1">
                  <c:v>1624.1</c:v>
                </c:pt>
                <c:pt idx="2">
                  <c:v>1687.4</c:v>
                </c:pt>
                <c:pt idx="3">
                  <c:v>1738.7</c:v>
                </c:pt>
                <c:pt idx="4">
                  <c:v>1766.8</c:v>
                </c:pt>
              </c:numCache>
            </c:numRef>
          </c:val>
          <c:smooth val="0"/>
        </c:ser>
        <c:ser>
          <c:idx val="0"/>
          <c:order val="1"/>
          <c:tx>
            <c:strRef>
              <c:f>Sheet1!$A$3</c:f>
              <c:strCache>
                <c:ptCount val="1"/>
                <c:pt idx="0">
                  <c:v>0-17</c:v>
                </c:pt>
              </c:strCache>
            </c:strRef>
          </c:tx>
          <c:spPr>
            <a:ln w="25400">
              <a:solidFill>
                <a:srgbClr val="0072C6"/>
              </a:solidFill>
            </a:ln>
          </c:spPr>
          <c:marker>
            <c:symbol val="square"/>
            <c:size val="7"/>
            <c:spPr>
              <a:solidFill>
                <a:srgbClr val="0072C6"/>
              </a:solidFill>
              <a:ln>
                <a:noFill/>
              </a:ln>
            </c:spPr>
          </c:marker>
          <c:cat>
            <c:strRef>
              <c:f>Sheet1!$B$1:$F$1</c:f>
              <c:strCache>
                <c:ptCount val="5"/>
                <c:pt idx="0">
                  <c:v>2007</c:v>
                </c:pt>
                <c:pt idx="1">
                  <c:v>2008</c:v>
                </c:pt>
                <c:pt idx="2">
                  <c:v>2009</c:v>
                </c:pt>
                <c:pt idx="3">
                  <c:v>2010</c:v>
                </c:pt>
                <c:pt idx="4">
                  <c:v>2011</c:v>
                </c:pt>
              </c:strCache>
            </c:strRef>
          </c:cat>
          <c:val>
            <c:numRef>
              <c:f>Sheet1!$B$3:$F$3</c:f>
              <c:numCache>
                <c:formatCode>General</c:formatCode>
                <c:ptCount val="5"/>
                <c:pt idx="0">
                  <c:v>621.79999999999995</c:v>
                </c:pt>
                <c:pt idx="1">
                  <c:v>684</c:v>
                </c:pt>
                <c:pt idx="2">
                  <c:v>663.3</c:v>
                </c:pt>
                <c:pt idx="3">
                  <c:v>655.29999999999995</c:v>
                </c:pt>
                <c:pt idx="4">
                  <c:v>697.5</c:v>
                </c:pt>
              </c:numCache>
            </c:numRef>
          </c:val>
          <c:smooth val="0"/>
        </c:ser>
        <c:ser>
          <c:idx val="2"/>
          <c:order val="2"/>
          <c:tx>
            <c:strRef>
              <c:f>Sheet1!$A$4</c:f>
              <c:strCache>
                <c:ptCount val="1"/>
                <c:pt idx="0">
                  <c:v>18-44</c:v>
                </c:pt>
              </c:strCache>
            </c:strRef>
          </c:tx>
          <c:spPr>
            <a:ln w="25400">
              <a:solidFill>
                <a:srgbClr val="AABA0A"/>
              </a:solidFill>
            </a:ln>
          </c:spPr>
          <c:marker>
            <c:symbol val="triangle"/>
            <c:size val="9"/>
            <c:spPr>
              <a:solidFill>
                <a:srgbClr val="AABA0A"/>
              </a:solidFill>
              <a:ln>
                <a:noFill/>
              </a:ln>
            </c:spPr>
          </c:marker>
          <c:cat>
            <c:strRef>
              <c:f>Sheet1!$B$1:$F$1</c:f>
              <c:strCache>
                <c:ptCount val="5"/>
                <c:pt idx="0">
                  <c:v>2007</c:v>
                </c:pt>
                <c:pt idx="1">
                  <c:v>2008</c:v>
                </c:pt>
                <c:pt idx="2">
                  <c:v>2009</c:v>
                </c:pt>
                <c:pt idx="3">
                  <c:v>2010</c:v>
                </c:pt>
                <c:pt idx="4">
                  <c:v>2011</c:v>
                </c:pt>
              </c:strCache>
            </c:strRef>
          </c:cat>
          <c:val>
            <c:numRef>
              <c:f>Sheet1!$B$4:$F$4</c:f>
              <c:numCache>
                <c:formatCode>General</c:formatCode>
                <c:ptCount val="5"/>
                <c:pt idx="0">
                  <c:v>2244.1</c:v>
                </c:pt>
                <c:pt idx="1">
                  <c:v>2379.5</c:v>
                </c:pt>
                <c:pt idx="2">
                  <c:v>2471.1</c:v>
                </c:pt>
                <c:pt idx="3">
                  <c:v>2576</c:v>
                </c:pt>
                <c:pt idx="4">
                  <c:v>2607.4</c:v>
                </c:pt>
              </c:numCache>
            </c:numRef>
          </c:val>
          <c:smooth val="0"/>
        </c:ser>
        <c:ser>
          <c:idx val="1"/>
          <c:order val="3"/>
          <c:tx>
            <c:strRef>
              <c:f>Sheet1!$A$5</c:f>
              <c:strCache>
                <c:ptCount val="1"/>
                <c:pt idx="0">
                  <c:v>45-64</c:v>
                </c:pt>
              </c:strCache>
            </c:strRef>
          </c:tx>
          <c:spPr>
            <a:ln w="34925">
              <a:solidFill>
                <a:srgbClr val="7BA8DF"/>
              </a:solidFill>
            </a:ln>
          </c:spPr>
          <c:marker>
            <c:symbol val="diamond"/>
            <c:size val="9"/>
            <c:spPr>
              <a:solidFill>
                <a:srgbClr val="7BA8DF"/>
              </a:solidFill>
              <a:ln>
                <a:noFill/>
              </a:ln>
            </c:spPr>
          </c:marker>
          <c:cat>
            <c:strRef>
              <c:f>Sheet1!$B$1:$F$1</c:f>
              <c:strCache>
                <c:ptCount val="5"/>
                <c:pt idx="0">
                  <c:v>2007</c:v>
                </c:pt>
                <c:pt idx="1">
                  <c:v>2008</c:v>
                </c:pt>
                <c:pt idx="2">
                  <c:v>2009</c:v>
                </c:pt>
                <c:pt idx="3">
                  <c:v>2010</c:v>
                </c:pt>
                <c:pt idx="4">
                  <c:v>2011</c:v>
                </c:pt>
              </c:strCache>
            </c:strRef>
          </c:cat>
          <c:val>
            <c:numRef>
              <c:f>Sheet1!$B$5:$F$5</c:f>
              <c:numCache>
                <c:formatCode>General</c:formatCode>
                <c:ptCount val="5"/>
                <c:pt idx="0">
                  <c:v>1720.1</c:v>
                </c:pt>
                <c:pt idx="1">
                  <c:v>1824.4</c:v>
                </c:pt>
                <c:pt idx="2">
                  <c:v>1966.4</c:v>
                </c:pt>
                <c:pt idx="3">
                  <c:v>2037.4</c:v>
                </c:pt>
                <c:pt idx="4">
                  <c:v>2077.5</c:v>
                </c:pt>
              </c:numCache>
            </c:numRef>
          </c:val>
          <c:smooth val="0"/>
        </c:ser>
        <c:ser>
          <c:idx val="4"/>
          <c:order val="4"/>
          <c:tx>
            <c:strRef>
              <c:f>Sheet1!$A$6</c:f>
              <c:strCache>
                <c:ptCount val="1"/>
                <c:pt idx="0">
                  <c:v>65-84</c:v>
                </c:pt>
              </c:strCache>
            </c:strRef>
          </c:tx>
          <c:spPr>
            <a:ln>
              <a:solidFill>
                <a:sysClr val="window" lastClr="FFFFFF">
                  <a:lumMod val="65000"/>
                </a:sysClr>
              </a:solidFill>
            </a:ln>
          </c:spPr>
          <c:marker>
            <c:symbol val="star"/>
            <c:size val="7"/>
            <c:spPr>
              <a:noFill/>
              <a:ln>
                <a:solidFill>
                  <a:sysClr val="window" lastClr="FFFFFF">
                    <a:lumMod val="65000"/>
                  </a:sysClr>
                </a:solidFill>
              </a:ln>
            </c:spPr>
          </c:marker>
          <c:cat>
            <c:strRef>
              <c:f>Sheet1!$B$1:$F$1</c:f>
              <c:strCache>
                <c:ptCount val="5"/>
                <c:pt idx="0">
                  <c:v>2007</c:v>
                </c:pt>
                <c:pt idx="1">
                  <c:v>2008</c:v>
                </c:pt>
                <c:pt idx="2">
                  <c:v>2009</c:v>
                </c:pt>
                <c:pt idx="3">
                  <c:v>2010</c:v>
                </c:pt>
                <c:pt idx="4">
                  <c:v>2011</c:v>
                </c:pt>
              </c:strCache>
            </c:strRef>
          </c:cat>
          <c:val>
            <c:numRef>
              <c:f>Sheet1!$B$6:$F$6</c:f>
              <c:numCache>
                <c:formatCode>General</c:formatCode>
                <c:ptCount val="5"/>
                <c:pt idx="0">
                  <c:v>773.7</c:v>
                </c:pt>
                <c:pt idx="1">
                  <c:v>807.6</c:v>
                </c:pt>
                <c:pt idx="2">
                  <c:v>826.5</c:v>
                </c:pt>
                <c:pt idx="3">
                  <c:v>824.4</c:v>
                </c:pt>
                <c:pt idx="4">
                  <c:v>828.8</c:v>
                </c:pt>
              </c:numCache>
            </c:numRef>
          </c:val>
          <c:smooth val="0"/>
        </c:ser>
        <c:ser>
          <c:idx val="5"/>
          <c:order val="5"/>
          <c:tx>
            <c:strRef>
              <c:f>Sheet1!$A$7</c:f>
              <c:strCache>
                <c:ptCount val="1"/>
                <c:pt idx="0">
                  <c:v>85+</c:v>
                </c:pt>
              </c:strCache>
            </c:strRef>
          </c:tx>
          <c:spPr>
            <a:ln>
              <a:solidFill>
                <a:srgbClr val="EEECE1">
                  <a:lumMod val="50000"/>
                </a:srgbClr>
              </a:solidFill>
            </a:ln>
          </c:spPr>
          <c:marker>
            <c:symbol val="plus"/>
            <c:size val="7"/>
            <c:spPr>
              <a:noFill/>
              <a:ln>
                <a:solidFill>
                  <a:srgbClr val="EEECE1">
                    <a:lumMod val="50000"/>
                  </a:srgbClr>
                </a:solidFill>
              </a:ln>
            </c:spPr>
          </c:marker>
          <c:cat>
            <c:strRef>
              <c:f>Sheet1!$B$1:$F$1</c:f>
              <c:strCache>
                <c:ptCount val="5"/>
                <c:pt idx="0">
                  <c:v>2007</c:v>
                </c:pt>
                <c:pt idx="1">
                  <c:v>2008</c:v>
                </c:pt>
                <c:pt idx="2">
                  <c:v>2009</c:v>
                </c:pt>
                <c:pt idx="3">
                  <c:v>2010</c:v>
                </c:pt>
                <c:pt idx="4">
                  <c:v>2011</c:v>
                </c:pt>
              </c:strCache>
            </c:strRef>
          </c:cat>
          <c:val>
            <c:numRef>
              <c:f>Sheet1!$B$7:$F$7</c:f>
              <c:numCache>
                <c:formatCode>General</c:formatCode>
                <c:ptCount val="5"/>
                <c:pt idx="0">
                  <c:v>769.5</c:v>
                </c:pt>
                <c:pt idx="1">
                  <c:v>790.8</c:v>
                </c:pt>
                <c:pt idx="2">
                  <c:v>748.6</c:v>
                </c:pt>
                <c:pt idx="3">
                  <c:v>757.5</c:v>
                </c:pt>
                <c:pt idx="4">
                  <c:v>757.9</c:v>
                </c:pt>
              </c:numCache>
            </c:numRef>
          </c:val>
          <c:smooth val="0"/>
        </c:ser>
        <c:dLbls>
          <c:showLegendKey val="0"/>
          <c:showVal val="0"/>
          <c:showCatName val="0"/>
          <c:showSerName val="0"/>
          <c:showPercent val="0"/>
          <c:showBubbleSize val="0"/>
        </c:dLbls>
        <c:marker val="1"/>
        <c:smooth val="0"/>
        <c:axId val="37507456"/>
        <c:axId val="37509376"/>
      </c:lineChart>
      <c:catAx>
        <c:axId val="37507456"/>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37509376"/>
        <c:crosses val="autoZero"/>
        <c:auto val="1"/>
        <c:lblAlgn val="ctr"/>
        <c:lblOffset val="100"/>
        <c:noMultiLvlLbl val="0"/>
      </c:catAx>
      <c:valAx>
        <c:axId val="37509376"/>
        <c:scaling>
          <c:orientation val="minMax"/>
          <c:max val="3000"/>
          <c:min val="0"/>
        </c:scaling>
        <c:delete val="0"/>
        <c:axPos val="l"/>
        <c:majorGridlines/>
        <c:title>
          <c:tx>
            <c:rich>
              <a:bodyPr rot="-5400000" vert="horz"/>
              <a:lstStyle/>
              <a:p>
                <a:pPr>
                  <a:defRPr sz="1600" baseline="0">
                    <a:latin typeface="Calibri" panose="020F0502020204030204" pitchFamily="34" charset="0"/>
                  </a:defRPr>
                </a:pPr>
                <a:r>
                  <a:rPr lang="en-US" dirty="0" smtClean="0"/>
                  <a:t>Rate per 100,000 Population</a:t>
                </a:r>
                <a:endParaRPr lang="en-US" dirty="0"/>
              </a:p>
            </c:rich>
          </c:tx>
          <c:layout>
            <c:manualLayout>
              <c:xMode val="edge"/>
              <c:yMode val="edge"/>
              <c:x val="3.0864197530864196E-3"/>
              <c:y val="0.22016970890002385"/>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37507456"/>
        <c:crosses val="autoZero"/>
        <c:crossBetween val="between"/>
        <c:majorUnit val="500"/>
      </c:valAx>
    </c:plotArea>
    <c:legend>
      <c:legendPos val="t"/>
      <c:layout>
        <c:manualLayout>
          <c:xMode val="edge"/>
          <c:yMode val="edge"/>
          <c:x val="8.19954797317002E-3"/>
          <c:y val="1.1675185338674747E-3"/>
          <c:w val="0.99127867697093419"/>
          <c:h val="0.12735610083623269"/>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12.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23973267230485079"/>
          <c:y val="0.16615317707379601"/>
          <c:w val="0.76026732769514926"/>
          <c:h val="0.73311435634499178"/>
        </c:manualLayout>
      </c:layout>
      <c:lineChart>
        <c:grouping val="standard"/>
        <c:varyColors val="0"/>
        <c:ser>
          <c:idx val="3"/>
          <c:order val="0"/>
          <c:tx>
            <c:strRef>
              <c:f>Sheet1!$A$2</c:f>
              <c:strCache>
                <c:ptCount val="1"/>
                <c:pt idx="0">
                  <c:v>Q1 (Lowest)</c:v>
                </c:pt>
              </c:strCache>
            </c:strRef>
          </c:tx>
          <c:spPr>
            <a:ln w="25400">
              <a:solidFill>
                <a:sysClr val="windowText" lastClr="000000"/>
              </a:solidFill>
            </a:ln>
          </c:spPr>
          <c:marker>
            <c:symbol val="circle"/>
            <c:size val="7"/>
            <c:spPr>
              <a:solidFill>
                <a:sysClr val="windowText" lastClr="000000"/>
              </a:solidFill>
              <a:ln>
                <a:noFill/>
              </a:ln>
            </c:spPr>
          </c:marker>
          <c:cat>
            <c:strRef>
              <c:f>Sheet1!$B$1:$F$1</c:f>
              <c:strCache>
                <c:ptCount val="5"/>
                <c:pt idx="0">
                  <c:v>2007</c:v>
                </c:pt>
                <c:pt idx="1">
                  <c:v>2008</c:v>
                </c:pt>
                <c:pt idx="2">
                  <c:v>2009</c:v>
                </c:pt>
                <c:pt idx="3">
                  <c:v>2010</c:v>
                </c:pt>
                <c:pt idx="4">
                  <c:v>2011</c:v>
                </c:pt>
              </c:strCache>
            </c:strRef>
          </c:cat>
          <c:val>
            <c:numRef>
              <c:f>Sheet1!$B$2:$F$2</c:f>
              <c:numCache>
                <c:formatCode>General</c:formatCode>
                <c:ptCount val="5"/>
                <c:pt idx="0">
                  <c:v>1961.1</c:v>
                </c:pt>
                <c:pt idx="1">
                  <c:v>2114.5</c:v>
                </c:pt>
                <c:pt idx="2">
                  <c:v>2263.1999999999998</c:v>
                </c:pt>
                <c:pt idx="3">
                  <c:v>2347.8000000000002</c:v>
                </c:pt>
                <c:pt idx="4">
                  <c:v>2242.6</c:v>
                </c:pt>
              </c:numCache>
            </c:numRef>
          </c:val>
          <c:smooth val="0"/>
        </c:ser>
        <c:ser>
          <c:idx val="0"/>
          <c:order val="1"/>
          <c:tx>
            <c:strRef>
              <c:f>Sheet1!$A$3</c:f>
              <c:strCache>
                <c:ptCount val="1"/>
                <c:pt idx="0">
                  <c:v>Q2</c:v>
                </c:pt>
              </c:strCache>
            </c:strRef>
          </c:tx>
          <c:spPr>
            <a:ln w="25400">
              <a:solidFill>
                <a:srgbClr val="0072C6"/>
              </a:solidFill>
            </a:ln>
          </c:spPr>
          <c:marker>
            <c:symbol val="square"/>
            <c:size val="7"/>
            <c:spPr>
              <a:solidFill>
                <a:srgbClr val="0072C6"/>
              </a:solidFill>
              <a:ln>
                <a:noFill/>
              </a:ln>
            </c:spPr>
          </c:marker>
          <c:cat>
            <c:strRef>
              <c:f>Sheet1!$B$1:$F$1</c:f>
              <c:strCache>
                <c:ptCount val="5"/>
                <c:pt idx="0">
                  <c:v>2007</c:v>
                </c:pt>
                <c:pt idx="1">
                  <c:v>2008</c:v>
                </c:pt>
                <c:pt idx="2">
                  <c:v>2009</c:v>
                </c:pt>
                <c:pt idx="3">
                  <c:v>2010</c:v>
                </c:pt>
                <c:pt idx="4">
                  <c:v>2011</c:v>
                </c:pt>
              </c:strCache>
            </c:strRef>
          </c:cat>
          <c:val>
            <c:numRef>
              <c:f>Sheet1!$B$3:$F$3</c:f>
              <c:numCache>
                <c:formatCode>General</c:formatCode>
                <c:ptCount val="5"/>
                <c:pt idx="0">
                  <c:v>1576.4</c:v>
                </c:pt>
                <c:pt idx="1">
                  <c:v>1756.3</c:v>
                </c:pt>
                <c:pt idx="2">
                  <c:v>1834.2</c:v>
                </c:pt>
                <c:pt idx="3">
                  <c:v>1821.4</c:v>
                </c:pt>
                <c:pt idx="4">
                  <c:v>1838</c:v>
                </c:pt>
              </c:numCache>
            </c:numRef>
          </c:val>
          <c:smooth val="0"/>
        </c:ser>
        <c:ser>
          <c:idx val="2"/>
          <c:order val="2"/>
          <c:tx>
            <c:strRef>
              <c:f>Sheet1!$A$4</c:f>
              <c:strCache>
                <c:ptCount val="1"/>
                <c:pt idx="0">
                  <c:v>Q3</c:v>
                </c:pt>
              </c:strCache>
            </c:strRef>
          </c:tx>
          <c:spPr>
            <a:ln w="25400">
              <a:solidFill>
                <a:srgbClr val="AABA0A"/>
              </a:solidFill>
            </a:ln>
          </c:spPr>
          <c:marker>
            <c:symbol val="triangle"/>
            <c:size val="9"/>
            <c:spPr>
              <a:solidFill>
                <a:srgbClr val="AABA0A"/>
              </a:solidFill>
              <a:ln>
                <a:noFill/>
              </a:ln>
            </c:spPr>
          </c:marker>
          <c:cat>
            <c:strRef>
              <c:f>Sheet1!$B$1:$F$1</c:f>
              <c:strCache>
                <c:ptCount val="5"/>
                <c:pt idx="0">
                  <c:v>2007</c:v>
                </c:pt>
                <c:pt idx="1">
                  <c:v>2008</c:v>
                </c:pt>
                <c:pt idx="2">
                  <c:v>2009</c:v>
                </c:pt>
                <c:pt idx="3">
                  <c:v>2010</c:v>
                </c:pt>
                <c:pt idx="4">
                  <c:v>2011</c:v>
                </c:pt>
              </c:strCache>
            </c:strRef>
          </c:cat>
          <c:val>
            <c:numRef>
              <c:f>Sheet1!$B$4:$F$4</c:f>
              <c:numCache>
                <c:formatCode>General</c:formatCode>
                <c:ptCount val="5"/>
                <c:pt idx="0">
                  <c:v>1396.7</c:v>
                </c:pt>
                <c:pt idx="1">
                  <c:v>1422.3</c:v>
                </c:pt>
                <c:pt idx="2">
                  <c:v>1471.4</c:v>
                </c:pt>
                <c:pt idx="3">
                  <c:v>1492.6</c:v>
                </c:pt>
                <c:pt idx="4">
                  <c:v>1600.9</c:v>
                </c:pt>
              </c:numCache>
            </c:numRef>
          </c:val>
          <c:smooth val="0"/>
        </c:ser>
        <c:ser>
          <c:idx val="1"/>
          <c:order val="3"/>
          <c:tx>
            <c:strRef>
              <c:f>Sheet1!$A$5</c:f>
              <c:strCache>
                <c:ptCount val="1"/>
                <c:pt idx="0">
                  <c:v>Q4 (Highest)</c:v>
                </c:pt>
              </c:strCache>
            </c:strRef>
          </c:tx>
          <c:spPr>
            <a:ln w="34925">
              <a:solidFill>
                <a:srgbClr val="7BA8DF"/>
              </a:solidFill>
            </a:ln>
          </c:spPr>
          <c:marker>
            <c:symbol val="diamond"/>
            <c:size val="9"/>
            <c:spPr>
              <a:solidFill>
                <a:srgbClr val="7BA8DF"/>
              </a:solidFill>
              <a:ln>
                <a:noFill/>
              </a:ln>
            </c:spPr>
          </c:marker>
          <c:cat>
            <c:strRef>
              <c:f>Sheet1!$B$1:$F$1</c:f>
              <c:strCache>
                <c:ptCount val="5"/>
                <c:pt idx="0">
                  <c:v>2007</c:v>
                </c:pt>
                <c:pt idx="1">
                  <c:v>2008</c:v>
                </c:pt>
                <c:pt idx="2">
                  <c:v>2009</c:v>
                </c:pt>
                <c:pt idx="3">
                  <c:v>2010</c:v>
                </c:pt>
                <c:pt idx="4">
                  <c:v>2011</c:v>
                </c:pt>
              </c:strCache>
            </c:strRef>
          </c:cat>
          <c:val>
            <c:numRef>
              <c:f>Sheet1!$B$5:$F$5</c:f>
              <c:numCache>
                <c:formatCode>General</c:formatCode>
                <c:ptCount val="5"/>
                <c:pt idx="0">
                  <c:v>1153.7</c:v>
                </c:pt>
                <c:pt idx="1">
                  <c:v>1203.8</c:v>
                </c:pt>
                <c:pt idx="2">
                  <c:v>1168.4000000000001</c:v>
                </c:pt>
                <c:pt idx="3">
                  <c:v>1288.3</c:v>
                </c:pt>
                <c:pt idx="4">
                  <c:v>1386.5</c:v>
                </c:pt>
              </c:numCache>
            </c:numRef>
          </c:val>
          <c:smooth val="0"/>
        </c:ser>
        <c:dLbls>
          <c:showLegendKey val="0"/>
          <c:showVal val="0"/>
          <c:showCatName val="0"/>
          <c:showSerName val="0"/>
          <c:showPercent val="0"/>
          <c:showBubbleSize val="0"/>
        </c:dLbls>
        <c:marker val="1"/>
        <c:smooth val="0"/>
        <c:axId val="37695872"/>
        <c:axId val="37697792"/>
      </c:lineChart>
      <c:catAx>
        <c:axId val="37695872"/>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37697792"/>
        <c:crosses val="autoZero"/>
        <c:auto val="1"/>
        <c:lblAlgn val="ctr"/>
        <c:lblOffset val="100"/>
        <c:noMultiLvlLbl val="0"/>
      </c:catAx>
      <c:valAx>
        <c:axId val="37697792"/>
        <c:scaling>
          <c:orientation val="minMax"/>
          <c:max val="3000"/>
          <c:min val="0"/>
        </c:scaling>
        <c:delete val="0"/>
        <c:axPos val="l"/>
        <c:majorGridlines/>
        <c:title>
          <c:tx>
            <c:rich>
              <a:bodyPr rot="-5400000" vert="horz"/>
              <a:lstStyle/>
              <a:p>
                <a:pPr>
                  <a:defRPr sz="1600" baseline="0">
                    <a:latin typeface="Calibri" panose="020F0502020204030204" pitchFamily="34" charset="0"/>
                  </a:defRPr>
                </a:pPr>
                <a:r>
                  <a:rPr lang="en-US" dirty="0" smtClean="0"/>
                  <a:t>Rate per 100,000 Population</a:t>
                </a:r>
                <a:endParaRPr lang="en-US" dirty="0"/>
              </a:p>
            </c:rich>
          </c:tx>
          <c:layout>
            <c:manualLayout>
              <c:xMode val="edge"/>
              <c:yMode val="edge"/>
              <c:x val="4.6296296296296294E-3"/>
              <c:y val="0.21385657758689255"/>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37695872"/>
        <c:crosses val="autoZero"/>
        <c:crossBetween val="between"/>
        <c:majorUnit val="500"/>
      </c:valAx>
    </c:plotArea>
    <c:legend>
      <c:legendPos val="t"/>
      <c:layout>
        <c:manualLayout>
          <c:xMode val="edge"/>
          <c:yMode val="edge"/>
          <c:x val="8.19954797317002E-3"/>
          <c:y val="1.1675185338674747E-3"/>
          <c:w val="0.99127867697093419"/>
          <c:h val="0.12735610083623269"/>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8417711674929524"/>
          <c:y val="0.11770363450331421"/>
          <c:w val="0.81501458151064465"/>
          <c:h val="0.75235137795275586"/>
        </c:manualLayout>
      </c:layout>
      <c:lineChart>
        <c:grouping val="standard"/>
        <c:varyColors val="0"/>
        <c:ser>
          <c:idx val="3"/>
          <c:order val="0"/>
          <c:tx>
            <c:strRef>
              <c:f>Sheet1!$A$2</c:f>
              <c:strCache>
                <c:ptCount val="1"/>
                <c:pt idx="0">
                  <c:v>Male</c:v>
                </c:pt>
              </c:strCache>
            </c:strRef>
          </c:tx>
          <c:spPr>
            <a:ln w="25400">
              <a:solidFill>
                <a:sysClr val="windowText" lastClr="000000"/>
              </a:solidFill>
            </a:ln>
          </c:spPr>
          <c:marker>
            <c:symbol val="circle"/>
            <c:size val="7"/>
            <c:spPr>
              <a:solidFill>
                <a:sysClr val="windowText" lastClr="000000"/>
              </a:solidFill>
              <a:ln>
                <a:noFill/>
              </a:ln>
            </c:spPr>
          </c:marker>
          <c:cat>
            <c:strRef>
              <c:f>Sheet1!$B$1:$F$1</c:f>
              <c:strCache>
                <c:ptCount val="5"/>
                <c:pt idx="0">
                  <c:v>2008</c:v>
                </c:pt>
                <c:pt idx="1">
                  <c:v>2009</c:v>
                </c:pt>
                <c:pt idx="2">
                  <c:v>2010</c:v>
                </c:pt>
                <c:pt idx="3">
                  <c:v>2011</c:v>
                </c:pt>
                <c:pt idx="4">
                  <c:v>2012</c:v>
                </c:pt>
              </c:strCache>
            </c:strRef>
          </c:cat>
          <c:val>
            <c:numRef>
              <c:f>Sheet1!$B$2:$F$2</c:f>
              <c:numCache>
                <c:formatCode>0.0</c:formatCode>
                <c:ptCount val="5"/>
                <c:pt idx="0">
                  <c:v>60.9</c:v>
                </c:pt>
                <c:pt idx="1">
                  <c:v>59</c:v>
                </c:pt>
                <c:pt idx="2">
                  <c:v>59.8</c:v>
                </c:pt>
                <c:pt idx="3">
                  <c:v>61</c:v>
                </c:pt>
                <c:pt idx="4">
                  <c:v>60.3</c:v>
                </c:pt>
              </c:numCache>
            </c:numRef>
          </c:val>
          <c:smooth val="0"/>
        </c:ser>
        <c:ser>
          <c:idx val="0"/>
          <c:order val="1"/>
          <c:tx>
            <c:strRef>
              <c:f>Sheet1!$A$3</c:f>
              <c:strCache>
                <c:ptCount val="1"/>
                <c:pt idx="0">
                  <c:v>Female</c:v>
                </c:pt>
              </c:strCache>
            </c:strRef>
          </c:tx>
          <c:spPr>
            <a:ln w="25400">
              <a:solidFill>
                <a:srgbClr val="0072C6"/>
              </a:solidFill>
            </a:ln>
          </c:spPr>
          <c:marker>
            <c:symbol val="square"/>
            <c:size val="7"/>
            <c:spPr>
              <a:solidFill>
                <a:srgbClr val="0072C6"/>
              </a:solidFill>
              <a:ln>
                <a:noFill/>
              </a:ln>
            </c:spPr>
          </c:marker>
          <c:cat>
            <c:strRef>
              <c:f>Sheet1!$B$1:$F$1</c:f>
              <c:strCache>
                <c:ptCount val="5"/>
                <c:pt idx="0">
                  <c:v>2008</c:v>
                </c:pt>
                <c:pt idx="1">
                  <c:v>2009</c:v>
                </c:pt>
                <c:pt idx="2">
                  <c:v>2010</c:v>
                </c:pt>
                <c:pt idx="3">
                  <c:v>2011</c:v>
                </c:pt>
                <c:pt idx="4">
                  <c:v>2012</c:v>
                </c:pt>
              </c:strCache>
            </c:strRef>
          </c:cat>
          <c:val>
            <c:numRef>
              <c:f>Sheet1!$B$3:$F$3</c:f>
              <c:numCache>
                <c:formatCode>0.0</c:formatCode>
                <c:ptCount val="5"/>
                <c:pt idx="0">
                  <c:v>72.099999999999994</c:v>
                </c:pt>
                <c:pt idx="1">
                  <c:v>67.400000000000006</c:v>
                </c:pt>
                <c:pt idx="2">
                  <c:v>72.900000000000006</c:v>
                </c:pt>
                <c:pt idx="3">
                  <c:v>71.8</c:v>
                </c:pt>
                <c:pt idx="4">
                  <c:v>72.400000000000006</c:v>
                </c:pt>
              </c:numCache>
            </c:numRef>
          </c:val>
          <c:smooth val="0"/>
        </c:ser>
        <c:dLbls>
          <c:showLegendKey val="0"/>
          <c:showVal val="0"/>
          <c:showCatName val="0"/>
          <c:showSerName val="0"/>
          <c:showPercent val="0"/>
          <c:showBubbleSize val="0"/>
        </c:dLbls>
        <c:marker val="1"/>
        <c:smooth val="0"/>
        <c:axId val="5887872"/>
        <c:axId val="5890048"/>
      </c:lineChart>
      <c:catAx>
        <c:axId val="5887872"/>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5890048"/>
        <c:crosses val="autoZero"/>
        <c:auto val="1"/>
        <c:lblAlgn val="ctr"/>
        <c:lblOffset val="100"/>
        <c:noMultiLvlLbl val="0"/>
      </c:catAx>
      <c:valAx>
        <c:axId val="5890048"/>
        <c:scaling>
          <c:orientation val="minMax"/>
          <c:max val="10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0"/>
              <c:y val="0.4042076135831858"/>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5887872"/>
        <c:crosses val="autoZero"/>
        <c:crossBetween val="between"/>
        <c:majorUnit val="10"/>
      </c:valAx>
    </c:plotArea>
    <c:legend>
      <c:legendPos val="t"/>
      <c:layout>
        <c:manualLayout>
          <c:xMode val="edge"/>
          <c:yMode val="edge"/>
          <c:x val="0.11005152133761058"/>
          <c:y val="1.1675185338674747E-3"/>
          <c:w val="0.77522917274229608"/>
          <c:h val="0.10151630410605456"/>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8453509283561778"/>
          <c:y val="0.11770363450331421"/>
          <c:w val="0.81501458151064443"/>
          <c:h val="0.75235137795275586"/>
        </c:manualLayout>
      </c:layout>
      <c:lineChart>
        <c:grouping val="standard"/>
        <c:varyColors val="0"/>
        <c:ser>
          <c:idx val="3"/>
          <c:order val="0"/>
          <c:tx>
            <c:strRef>
              <c:f>Sheet1!$A$2</c:f>
              <c:strCache>
                <c:ptCount val="1"/>
                <c:pt idx="0">
                  <c:v>Total</c:v>
                </c:pt>
              </c:strCache>
            </c:strRef>
          </c:tx>
          <c:spPr>
            <a:ln w="25400">
              <a:solidFill>
                <a:sysClr val="windowText" lastClr="000000"/>
              </a:solidFill>
            </a:ln>
          </c:spPr>
          <c:marker>
            <c:symbol val="circle"/>
            <c:size val="7"/>
            <c:spPr>
              <a:solidFill>
                <a:sysClr val="windowText" lastClr="000000"/>
              </a:solidFill>
              <a:ln>
                <a:noFill/>
              </a:ln>
            </c:spPr>
          </c:marker>
          <c:cat>
            <c:strRef>
              <c:f>Sheet1!$B$1:$F$1</c:f>
              <c:strCache>
                <c:ptCount val="5"/>
                <c:pt idx="0">
                  <c:v>2008</c:v>
                </c:pt>
                <c:pt idx="1">
                  <c:v>2009</c:v>
                </c:pt>
                <c:pt idx="2">
                  <c:v>2010</c:v>
                </c:pt>
                <c:pt idx="3">
                  <c:v>2011</c:v>
                </c:pt>
                <c:pt idx="4">
                  <c:v>2012</c:v>
                </c:pt>
              </c:strCache>
            </c:strRef>
          </c:cat>
          <c:val>
            <c:numRef>
              <c:f>Sheet1!$B$2:$F$2</c:f>
              <c:numCache>
                <c:formatCode>0.0</c:formatCode>
                <c:ptCount val="5"/>
                <c:pt idx="0">
                  <c:v>37.700000000000003</c:v>
                </c:pt>
                <c:pt idx="1">
                  <c:v>34.700000000000003</c:v>
                </c:pt>
                <c:pt idx="2">
                  <c:v>37.799999999999997</c:v>
                </c:pt>
                <c:pt idx="3">
                  <c:v>38.4</c:v>
                </c:pt>
                <c:pt idx="4">
                  <c:v>37</c:v>
                </c:pt>
              </c:numCache>
            </c:numRef>
          </c:val>
          <c:smooth val="0"/>
        </c:ser>
        <c:ser>
          <c:idx val="0"/>
          <c:order val="1"/>
          <c:tx>
            <c:strRef>
              <c:f>Sheet1!$A$3</c:f>
              <c:strCache>
                <c:ptCount val="1"/>
                <c:pt idx="0">
                  <c:v>White</c:v>
                </c:pt>
              </c:strCache>
            </c:strRef>
          </c:tx>
          <c:spPr>
            <a:ln w="25400">
              <a:solidFill>
                <a:srgbClr val="0072C6"/>
              </a:solidFill>
            </a:ln>
          </c:spPr>
          <c:marker>
            <c:symbol val="square"/>
            <c:size val="7"/>
            <c:spPr>
              <a:solidFill>
                <a:srgbClr val="0072C6"/>
              </a:solidFill>
              <a:ln>
                <a:noFill/>
              </a:ln>
            </c:spPr>
          </c:marker>
          <c:cat>
            <c:strRef>
              <c:f>Sheet1!$B$1:$F$1</c:f>
              <c:strCache>
                <c:ptCount val="5"/>
                <c:pt idx="0">
                  <c:v>2008</c:v>
                </c:pt>
                <c:pt idx="1">
                  <c:v>2009</c:v>
                </c:pt>
                <c:pt idx="2">
                  <c:v>2010</c:v>
                </c:pt>
                <c:pt idx="3">
                  <c:v>2011</c:v>
                </c:pt>
                <c:pt idx="4">
                  <c:v>2012</c:v>
                </c:pt>
              </c:strCache>
            </c:strRef>
          </c:cat>
          <c:val>
            <c:numRef>
              <c:f>Sheet1!$B$3:$F$3</c:f>
              <c:numCache>
                <c:formatCode>0.0</c:formatCode>
                <c:ptCount val="5"/>
                <c:pt idx="0">
                  <c:v>43.1</c:v>
                </c:pt>
                <c:pt idx="1">
                  <c:v>37.6</c:v>
                </c:pt>
                <c:pt idx="2">
                  <c:v>41.1</c:v>
                </c:pt>
                <c:pt idx="3">
                  <c:v>41.4</c:v>
                </c:pt>
                <c:pt idx="4">
                  <c:v>40.700000000000003</c:v>
                </c:pt>
              </c:numCache>
            </c:numRef>
          </c:val>
          <c:smooth val="0"/>
        </c:ser>
        <c:ser>
          <c:idx val="2"/>
          <c:order val="2"/>
          <c:tx>
            <c:strRef>
              <c:f>Sheet1!$A$4</c:f>
              <c:strCache>
                <c:ptCount val="1"/>
                <c:pt idx="0">
                  <c:v>Black</c:v>
                </c:pt>
              </c:strCache>
            </c:strRef>
          </c:tx>
          <c:spPr>
            <a:ln w="25400">
              <a:solidFill>
                <a:srgbClr val="AABA0A"/>
              </a:solidFill>
            </a:ln>
          </c:spPr>
          <c:marker>
            <c:symbol val="triangle"/>
            <c:size val="9"/>
            <c:spPr>
              <a:solidFill>
                <a:srgbClr val="AABA0A"/>
              </a:solidFill>
              <a:ln>
                <a:noFill/>
              </a:ln>
            </c:spPr>
          </c:marker>
          <c:cat>
            <c:strRef>
              <c:f>Sheet1!$B$1:$F$1</c:f>
              <c:strCache>
                <c:ptCount val="5"/>
                <c:pt idx="0">
                  <c:v>2008</c:v>
                </c:pt>
                <c:pt idx="1">
                  <c:v>2009</c:v>
                </c:pt>
                <c:pt idx="2">
                  <c:v>2010</c:v>
                </c:pt>
                <c:pt idx="3">
                  <c:v>2011</c:v>
                </c:pt>
                <c:pt idx="4">
                  <c:v>2012</c:v>
                </c:pt>
              </c:strCache>
            </c:strRef>
          </c:cat>
          <c:val>
            <c:numRef>
              <c:f>Sheet1!$B$4:$F$4</c:f>
              <c:numCache>
                <c:formatCode>0.0</c:formatCode>
                <c:ptCount val="5"/>
                <c:pt idx="0">
                  <c:v>32.6</c:v>
                </c:pt>
                <c:pt idx="1">
                  <c:v>25.4</c:v>
                </c:pt>
                <c:pt idx="2">
                  <c:v>23</c:v>
                </c:pt>
                <c:pt idx="3">
                  <c:v>41</c:v>
                </c:pt>
                <c:pt idx="4">
                  <c:v>33.5</c:v>
                </c:pt>
              </c:numCache>
            </c:numRef>
          </c:val>
          <c:smooth val="0"/>
        </c:ser>
        <c:ser>
          <c:idx val="1"/>
          <c:order val="3"/>
          <c:tx>
            <c:strRef>
              <c:f>Sheet1!$A$5</c:f>
              <c:strCache>
                <c:ptCount val="1"/>
                <c:pt idx="0">
                  <c:v>Hispanic</c:v>
                </c:pt>
              </c:strCache>
            </c:strRef>
          </c:tx>
          <c:spPr>
            <a:ln w="34925">
              <a:solidFill>
                <a:srgbClr val="7BA8DF"/>
              </a:solidFill>
            </a:ln>
          </c:spPr>
          <c:marker>
            <c:symbol val="diamond"/>
            <c:size val="9"/>
            <c:spPr>
              <a:solidFill>
                <a:srgbClr val="7BA8DF"/>
              </a:solidFill>
              <a:ln>
                <a:noFill/>
              </a:ln>
            </c:spPr>
          </c:marker>
          <c:cat>
            <c:strRef>
              <c:f>Sheet1!$B$1:$F$1</c:f>
              <c:strCache>
                <c:ptCount val="5"/>
                <c:pt idx="0">
                  <c:v>2008</c:v>
                </c:pt>
                <c:pt idx="1">
                  <c:v>2009</c:v>
                </c:pt>
                <c:pt idx="2">
                  <c:v>2010</c:v>
                </c:pt>
                <c:pt idx="3">
                  <c:v>2011</c:v>
                </c:pt>
                <c:pt idx="4">
                  <c:v>2012</c:v>
                </c:pt>
              </c:strCache>
            </c:strRef>
          </c:cat>
          <c:val>
            <c:numRef>
              <c:f>Sheet1!$B$5:$F$5</c:f>
              <c:numCache>
                <c:formatCode>0.0</c:formatCode>
                <c:ptCount val="5"/>
                <c:pt idx="0">
                  <c:v>30.3</c:v>
                </c:pt>
                <c:pt idx="1">
                  <c:v>33.1</c:v>
                </c:pt>
                <c:pt idx="2">
                  <c:v>38.4</c:v>
                </c:pt>
                <c:pt idx="3">
                  <c:v>29.4</c:v>
                </c:pt>
                <c:pt idx="4">
                  <c:v>30.8</c:v>
                </c:pt>
              </c:numCache>
            </c:numRef>
          </c:val>
          <c:smooth val="0"/>
        </c:ser>
        <c:dLbls>
          <c:showLegendKey val="0"/>
          <c:showVal val="0"/>
          <c:showCatName val="0"/>
          <c:showSerName val="0"/>
          <c:showPercent val="0"/>
          <c:showBubbleSize val="0"/>
        </c:dLbls>
        <c:marker val="1"/>
        <c:smooth val="0"/>
        <c:axId val="37229696"/>
        <c:axId val="37231616"/>
      </c:lineChart>
      <c:catAx>
        <c:axId val="37229696"/>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37231616"/>
        <c:crosses val="autoZero"/>
        <c:auto val="1"/>
        <c:lblAlgn val="ctr"/>
        <c:lblOffset val="100"/>
        <c:noMultiLvlLbl val="0"/>
      </c:catAx>
      <c:valAx>
        <c:axId val="37231616"/>
        <c:scaling>
          <c:orientation val="minMax"/>
          <c:max val="5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0"/>
              <c:y val="0.4042076135831858"/>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37229696"/>
        <c:crosses val="autoZero"/>
        <c:crossBetween val="between"/>
        <c:majorUnit val="10"/>
      </c:valAx>
    </c:plotArea>
    <c:legend>
      <c:legendPos val="t"/>
      <c:layout>
        <c:manualLayout>
          <c:xMode val="edge"/>
          <c:yMode val="edge"/>
          <c:x val="0"/>
          <c:y val="1.1675185338674747E-3"/>
          <c:w val="0.99745139496451829"/>
          <c:h val="0.10151630410605456"/>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20305361135413627"/>
          <c:y val="0.11770363450331421"/>
          <c:w val="0.79694638864586376"/>
          <c:h val="0.75235137795275586"/>
        </c:manualLayout>
      </c:layout>
      <c:lineChart>
        <c:grouping val="standard"/>
        <c:varyColors val="0"/>
        <c:ser>
          <c:idx val="3"/>
          <c:order val="0"/>
          <c:tx>
            <c:strRef>
              <c:f>Sheet1!$A$2</c:f>
              <c:strCache>
                <c:ptCount val="1"/>
                <c:pt idx="0">
                  <c:v>Male</c:v>
                </c:pt>
              </c:strCache>
            </c:strRef>
          </c:tx>
          <c:spPr>
            <a:ln w="25400">
              <a:solidFill>
                <a:sysClr val="windowText" lastClr="000000"/>
              </a:solidFill>
            </a:ln>
          </c:spPr>
          <c:marker>
            <c:symbol val="circle"/>
            <c:size val="7"/>
            <c:spPr>
              <a:solidFill>
                <a:sysClr val="windowText" lastClr="000000"/>
              </a:solidFill>
              <a:ln>
                <a:noFill/>
              </a:ln>
            </c:spPr>
          </c:marker>
          <c:cat>
            <c:strRef>
              <c:f>Sheet1!$B$1:$F$1</c:f>
              <c:strCache>
                <c:ptCount val="5"/>
                <c:pt idx="0">
                  <c:v>2008</c:v>
                </c:pt>
                <c:pt idx="1">
                  <c:v>2009</c:v>
                </c:pt>
                <c:pt idx="2">
                  <c:v>2010</c:v>
                </c:pt>
                <c:pt idx="3">
                  <c:v>2011</c:v>
                </c:pt>
                <c:pt idx="4">
                  <c:v>2012</c:v>
                </c:pt>
              </c:strCache>
            </c:strRef>
          </c:cat>
          <c:val>
            <c:numRef>
              <c:f>Sheet1!$B$2:$F$2</c:f>
              <c:numCache>
                <c:formatCode>0.0</c:formatCode>
                <c:ptCount val="5"/>
                <c:pt idx="0">
                  <c:v>33.799999999999997</c:v>
                </c:pt>
                <c:pt idx="1">
                  <c:v>29.3</c:v>
                </c:pt>
                <c:pt idx="2">
                  <c:v>32</c:v>
                </c:pt>
                <c:pt idx="3">
                  <c:v>35.299999999999997</c:v>
                </c:pt>
                <c:pt idx="4">
                  <c:v>28.3</c:v>
                </c:pt>
              </c:numCache>
            </c:numRef>
          </c:val>
          <c:smooth val="0"/>
        </c:ser>
        <c:ser>
          <c:idx val="0"/>
          <c:order val="1"/>
          <c:tx>
            <c:strRef>
              <c:f>Sheet1!$A$3</c:f>
              <c:strCache>
                <c:ptCount val="1"/>
                <c:pt idx="0">
                  <c:v>Female</c:v>
                </c:pt>
              </c:strCache>
            </c:strRef>
          </c:tx>
          <c:spPr>
            <a:ln w="25400">
              <a:solidFill>
                <a:srgbClr val="0072C6"/>
              </a:solidFill>
            </a:ln>
          </c:spPr>
          <c:marker>
            <c:symbol val="square"/>
            <c:size val="7"/>
            <c:spPr>
              <a:solidFill>
                <a:srgbClr val="0072C6"/>
              </a:solidFill>
              <a:ln>
                <a:noFill/>
              </a:ln>
            </c:spPr>
          </c:marker>
          <c:cat>
            <c:strRef>
              <c:f>Sheet1!$B$1:$F$1</c:f>
              <c:strCache>
                <c:ptCount val="5"/>
                <c:pt idx="0">
                  <c:v>2008</c:v>
                </c:pt>
                <c:pt idx="1">
                  <c:v>2009</c:v>
                </c:pt>
                <c:pt idx="2">
                  <c:v>2010</c:v>
                </c:pt>
                <c:pt idx="3">
                  <c:v>2011</c:v>
                </c:pt>
                <c:pt idx="4">
                  <c:v>2012</c:v>
                </c:pt>
              </c:strCache>
            </c:strRef>
          </c:cat>
          <c:val>
            <c:numRef>
              <c:f>Sheet1!$B$3:$F$3</c:f>
              <c:numCache>
                <c:formatCode>0.0</c:formatCode>
                <c:ptCount val="5"/>
                <c:pt idx="0">
                  <c:v>39.200000000000003</c:v>
                </c:pt>
                <c:pt idx="1">
                  <c:v>37</c:v>
                </c:pt>
                <c:pt idx="2">
                  <c:v>40.1</c:v>
                </c:pt>
                <c:pt idx="3">
                  <c:v>39.5</c:v>
                </c:pt>
                <c:pt idx="4">
                  <c:v>40.1</c:v>
                </c:pt>
              </c:numCache>
            </c:numRef>
          </c:val>
          <c:smooth val="0"/>
        </c:ser>
        <c:dLbls>
          <c:showLegendKey val="0"/>
          <c:showVal val="0"/>
          <c:showCatName val="0"/>
          <c:showSerName val="0"/>
          <c:showPercent val="0"/>
          <c:showBubbleSize val="0"/>
        </c:dLbls>
        <c:marker val="1"/>
        <c:smooth val="0"/>
        <c:axId val="37272960"/>
        <c:axId val="37283328"/>
      </c:lineChart>
      <c:catAx>
        <c:axId val="37272960"/>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37283328"/>
        <c:crosses val="autoZero"/>
        <c:auto val="1"/>
        <c:lblAlgn val="ctr"/>
        <c:lblOffset val="100"/>
        <c:noMultiLvlLbl val="0"/>
      </c:catAx>
      <c:valAx>
        <c:axId val="37283328"/>
        <c:scaling>
          <c:orientation val="minMax"/>
          <c:max val="5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1.2345679012345678E-2"/>
              <c:y val="0.4042076135831858"/>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37272960"/>
        <c:crosses val="autoZero"/>
        <c:crossBetween val="between"/>
        <c:majorUnit val="10"/>
      </c:valAx>
    </c:plotArea>
    <c:legend>
      <c:legendPos val="t"/>
      <c:layout>
        <c:manualLayout>
          <c:xMode val="edge"/>
          <c:yMode val="edge"/>
          <c:x val="0.11005152133761058"/>
          <c:y val="1.1675185338674747E-3"/>
          <c:w val="0.77522917274229608"/>
          <c:h val="0.10151630410605456"/>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8417711674929524"/>
          <c:y val="0.16615317707379601"/>
          <c:w val="0.81582288325070473"/>
          <c:h val="0.72616989282589672"/>
        </c:manualLayout>
      </c:layout>
      <c:lineChart>
        <c:grouping val="standard"/>
        <c:varyColors val="0"/>
        <c:ser>
          <c:idx val="3"/>
          <c:order val="0"/>
          <c:tx>
            <c:strRef>
              <c:f>Sheet1!$A$2</c:f>
              <c:strCache>
                <c:ptCount val="1"/>
                <c:pt idx="0">
                  <c:v>Total</c:v>
                </c:pt>
              </c:strCache>
            </c:strRef>
          </c:tx>
          <c:spPr>
            <a:ln w="25400">
              <a:solidFill>
                <a:sysClr val="windowText" lastClr="000000"/>
              </a:solidFill>
            </a:ln>
          </c:spPr>
          <c:marker>
            <c:symbol val="circle"/>
            <c:size val="7"/>
            <c:spPr>
              <a:solidFill>
                <a:sysClr val="windowText" lastClr="000000"/>
              </a:solidFill>
              <a:ln>
                <a:noFill/>
              </a:ln>
            </c:spPr>
          </c:marker>
          <c:cat>
            <c:strRef>
              <c:f>Sheet1!$B$1:$E$1</c:f>
              <c:strCache>
                <c:ptCount val="4"/>
                <c:pt idx="0">
                  <c:v>2008</c:v>
                </c:pt>
                <c:pt idx="1">
                  <c:v>2009</c:v>
                </c:pt>
                <c:pt idx="2">
                  <c:v>2010</c:v>
                </c:pt>
                <c:pt idx="3">
                  <c:v>2011</c:v>
                </c:pt>
              </c:strCache>
            </c:strRef>
          </c:cat>
          <c:val>
            <c:numRef>
              <c:f>Sheet1!$B$2:$E$2</c:f>
              <c:numCache>
                <c:formatCode>General</c:formatCode>
                <c:ptCount val="4"/>
                <c:pt idx="0" formatCode="0.0">
                  <c:v>14</c:v>
                </c:pt>
                <c:pt idx="1">
                  <c:v>14.2</c:v>
                </c:pt>
                <c:pt idx="2">
                  <c:v>14.6</c:v>
                </c:pt>
                <c:pt idx="3">
                  <c:v>14.9</c:v>
                </c:pt>
              </c:numCache>
            </c:numRef>
          </c:val>
          <c:smooth val="0"/>
        </c:ser>
        <c:ser>
          <c:idx val="0"/>
          <c:order val="1"/>
          <c:tx>
            <c:strRef>
              <c:f>Sheet1!$A$3</c:f>
              <c:strCache>
                <c:ptCount val="1"/>
                <c:pt idx="0">
                  <c:v>White</c:v>
                </c:pt>
              </c:strCache>
            </c:strRef>
          </c:tx>
          <c:spPr>
            <a:ln w="25400">
              <a:solidFill>
                <a:srgbClr val="0072C6"/>
              </a:solidFill>
            </a:ln>
          </c:spPr>
          <c:marker>
            <c:symbol val="square"/>
            <c:size val="7"/>
            <c:spPr>
              <a:solidFill>
                <a:srgbClr val="0072C6"/>
              </a:solidFill>
              <a:ln>
                <a:noFill/>
              </a:ln>
            </c:spPr>
          </c:marker>
          <c:cat>
            <c:strRef>
              <c:f>Sheet1!$B$1:$E$1</c:f>
              <c:strCache>
                <c:ptCount val="4"/>
                <c:pt idx="0">
                  <c:v>2008</c:v>
                </c:pt>
                <c:pt idx="1">
                  <c:v>2009</c:v>
                </c:pt>
                <c:pt idx="2">
                  <c:v>2010</c:v>
                </c:pt>
                <c:pt idx="3">
                  <c:v>2011</c:v>
                </c:pt>
              </c:strCache>
            </c:strRef>
          </c:cat>
          <c:val>
            <c:numRef>
              <c:f>Sheet1!$B$3:$E$3</c:f>
              <c:numCache>
                <c:formatCode>0.0</c:formatCode>
                <c:ptCount val="4"/>
                <c:pt idx="0">
                  <c:v>15.7</c:v>
                </c:pt>
                <c:pt idx="1">
                  <c:v>15.9</c:v>
                </c:pt>
                <c:pt idx="2" formatCode="General">
                  <c:v>16.399999999999999</c:v>
                </c:pt>
                <c:pt idx="3" formatCode="General">
                  <c:v>16.8</c:v>
                </c:pt>
              </c:numCache>
            </c:numRef>
          </c:val>
          <c:smooth val="0"/>
        </c:ser>
        <c:ser>
          <c:idx val="2"/>
          <c:order val="2"/>
          <c:tx>
            <c:strRef>
              <c:f>Sheet1!$A$4</c:f>
              <c:strCache>
                <c:ptCount val="1"/>
                <c:pt idx="0">
                  <c:v>Black</c:v>
                </c:pt>
              </c:strCache>
            </c:strRef>
          </c:tx>
          <c:spPr>
            <a:ln w="25400">
              <a:solidFill>
                <a:srgbClr val="AABA0A"/>
              </a:solidFill>
            </a:ln>
          </c:spPr>
          <c:marker>
            <c:symbol val="triangle"/>
            <c:size val="9"/>
            <c:spPr>
              <a:solidFill>
                <a:srgbClr val="AABA0A"/>
              </a:solidFill>
              <a:ln>
                <a:noFill/>
              </a:ln>
            </c:spPr>
          </c:marker>
          <c:cat>
            <c:strRef>
              <c:f>Sheet1!$B$1:$E$1</c:f>
              <c:strCache>
                <c:ptCount val="4"/>
                <c:pt idx="0">
                  <c:v>2008</c:v>
                </c:pt>
                <c:pt idx="1">
                  <c:v>2009</c:v>
                </c:pt>
                <c:pt idx="2">
                  <c:v>2010</c:v>
                </c:pt>
                <c:pt idx="3">
                  <c:v>2011</c:v>
                </c:pt>
              </c:strCache>
            </c:strRef>
          </c:cat>
          <c:val>
            <c:numRef>
              <c:f>Sheet1!$B$4:$E$4</c:f>
              <c:numCache>
                <c:formatCode>0.0</c:formatCode>
                <c:ptCount val="4"/>
                <c:pt idx="0">
                  <c:v>6.3</c:v>
                </c:pt>
                <c:pt idx="1">
                  <c:v>6.2</c:v>
                </c:pt>
                <c:pt idx="2" formatCode="General">
                  <c:v>6.2</c:v>
                </c:pt>
                <c:pt idx="3" formatCode="General">
                  <c:v>6.4</c:v>
                </c:pt>
              </c:numCache>
            </c:numRef>
          </c:val>
          <c:smooth val="0"/>
        </c:ser>
        <c:ser>
          <c:idx val="1"/>
          <c:order val="3"/>
          <c:tx>
            <c:strRef>
              <c:f>Sheet1!$A$5</c:f>
              <c:strCache>
                <c:ptCount val="1"/>
                <c:pt idx="0">
                  <c:v>API</c:v>
                </c:pt>
              </c:strCache>
            </c:strRef>
          </c:tx>
          <c:spPr>
            <a:ln w="34925">
              <a:solidFill>
                <a:srgbClr val="7BA8DF"/>
              </a:solidFill>
            </a:ln>
          </c:spPr>
          <c:marker>
            <c:symbol val="diamond"/>
            <c:size val="9"/>
            <c:spPr>
              <a:solidFill>
                <a:srgbClr val="7BA8DF"/>
              </a:solidFill>
              <a:ln>
                <a:noFill/>
              </a:ln>
            </c:spPr>
          </c:marker>
          <c:cat>
            <c:strRef>
              <c:f>Sheet1!$B$1:$E$1</c:f>
              <c:strCache>
                <c:ptCount val="4"/>
                <c:pt idx="0">
                  <c:v>2008</c:v>
                </c:pt>
                <c:pt idx="1">
                  <c:v>2009</c:v>
                </c:pt>
                <c:pt idx="2">
                  <c:v>2010</c:v>
                </c:pt>
                <c:pt idx="3">
                  <c:v>2011</c:v>
                </c:pt>
              </c:strCache>
            </c:strRef>
          </c:cat>
          <c:val>
            <c:numRef>
              <c:f>Sheet1!$B$5:$E$5</c:f>
              <c:numCache>
                <c:formatCode>0.0</c:formatCode>
                <c:ptCount val="4"/>
                <c:pt idx="0">
                  <c:v>6.7</c:v>
                </c:pt>
                <c:pt idx="1">
                  <c:v>7.1</c:v>
                </c:pt>
                <c:pt idx="2" formatCode="General">
                  <c:v>7.6</c:v>
                </c:pt>
                <c:pt idx="3" formatCode="General">
                  <c:v>7.2</c:v>
                </c:pt>
              </c:numCache>
            </c:numRef>
          </c:val>
          <c:smooth val="0"/>
        </c:ser>
        <c:ser>
          <c:idx val="4"/>
          <c:order val="4"/>
          <c:tx>
            <c:strRef>
              <c:f>Sheet1!$A$6</c:f>
              <c:strCache>
                <c:ptCount val="1"/>
                <c:pt idx="0">
                  <c:v>AI/AN</c:v>
                </c:pt>
              </c:strCache>
            </c:strRef>
          </c:tx>
          <c:spPr>
            <a:ln>
              <a:solidFill>
                <a:sysClr val="window" lastClr="FFFFFF">
                  <a:lumMod val="65000"/>
                </a:sysClr>
              </a:solidFill>
            </a:ln>
          </c:spPr>
          <c:marker>
            <c:symbol val="star"/>
            <c:size val="7"/>
            <c:spPr>
              <a:noFill/>
              <a:ln>
                <a:solidFill>
                  <a:sysClr val="window" lastClr="FFFFFF">
                    <a:lumMod val="65000"/>
                  </a:sysClr>
                </a:solidFill>
              </a:ln>
            </c:spPr>
          </c:marker>
          <c:cat>
            <c:strRef>
              <c:f>Sheet1!$B$1:$E$1</c:f>
              <c:strCache>
                <c:ptCount val="4"/>
                <c:pt idx="0">
                  <c:v>2008</c:v>
                </c:pt>
                <c:pt idx="1">
                  <c:v>2009</c:v>
                </c:pt>
                <c:pt idx="2">
                  <c:v>2010</c:v>
                </c:pt>
                <c:pt idx="3">
                  <c:v>2011</c:v>
                </c:pt>
              </c:strCache>
            </c:strRef>
          </c:cat>
          <c:val>
            <c:numRef>
              <c:f>Sheet1!$B$6:$E$6</c:f>
              <c:numCache>
                <c:formatCode>0.0</c:formatCode>
                <c:ptCount val="4"/>
                <c:pt idx="0">
                  <c:v>12.2</c:v>
                </c:pt>
                <c:pt idx="1">
                  <c:v>12.1</c:v>
                </c:pt>
                <c:pt idx="2" formatCode="General">
                  <c:v>13.1</c:v>
                </c:pt>
                <c:pt idx="3" formatCode="General">
                  <c:v>12.8</c:v>
                </c:pt>
              </c:numCache>
            </c:numRef>
          </c:val>
          <c:smooth val="0"/>
        </c:ser>
        <c:dLbls>
          <c:showLegendKey val="0"/>
          <c:showVal val="0"/>
          <c:showCatName val="0"/>
          <c:showSerName val="0"/>
          <c:showPercent val="0"/>
          <c:showBubbleSize val="0"/>
        </c:dLbls>
        <c:marker val="1"/>
        <c:smooth val="0"/>
        <c:axId val="6839296"/>
        <c:axId val="6882432"/>
      </c:lineChart>
      <c:catAx>
        <c:axId val="6839296"/>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6882432"/>
        <c:crosses val="autoZero"/>
        <c:auto val="1"/>
        <c:lblAlgn val="ctr"/>
        <c:lblOffset val="100"/>
        <c:noMultiLvlLbl val="0"/>
      </c:catAx>
      <c:valAx>
        <c:axId val="6882432"/>
        <c:scaling>
          <c:orientation val="minMax"/>
          <c:max val="25"/>
          <c:min val="0"/>
        </c:scaling>
        <c:delete val="0"/>
        <c:axPos val="l"/>
        <c:majorGridlines/>
        <c:title>
          <c:tx>
            <c:rich>
              <a:bodyPr rot="-5400000" vert="horz"/>
              <a:lstStyle/>
              <a:p>
                <a:pPr>
                  <a:defRPr sz="1600" baseline="0">
                    <a:latin typeface="Calibri" panose="020F0502020204030204" pitchFamily="34" charset="0"/>
                  </a:defRPr>
                </a:pPr>
                <a:r>
                  <a:rPr lang="en-US" dirty="0" smtClean="0"/>
                  <a:t>Rate per 100,000 Population</a:t>
                </a:r>
                <a:endParaRPr lang="en-US" dirty="0"/>
              </a:p>
            </c:rich>
          </c:tx>
          <c:layout>
            <c:manualLayout>
              <c:xMode val="edge"/>
              <c:yMode val="edge"/>
              <c:x val="4.6296296296296294E-3"/>
              <c:y val="0.1791344050743657"/>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6839296"/>
        <c:crosses val="autoZero"/>
        <c:crossBetween val="between"/>
        <c:majorUnit val="5"/>
      </c:valAx>
    </c:plotArea>
    <c:legend>
      <c:legendPos val="t"/>
      <c:layout>
        <c:manualLayout>
          <c:xMode val="edge"/>
          <c:yMode val="edge"/>
          <c:x val="8.19954797317002E-3"/>
          <c:y val="1.1675185338674747E-3"/>
          <c:w val="0.99127867697093419"/>
          <c:h val="0.12735610083623269"/>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8453509283561778"/>
          <c:y val="0.16284257436570429"/>
          <c:w val="0.81501458151064443"/>
          <c:h val="0.72804571303587051"/>
        </c:manualLayout>
      </c:layout>
      <c:lineChart>
        <c:grouping val="standard"/>
        <c:varyColors val="0"/>
        <c:ser>
          <c:idx val="3"/>
          <c:order val="0"/>
          <c:tx>
            <c:strRef>
              <c:f>Sheet1!$A$2</c:f>
              <c:strCache>
                <c:ptCount val="1"/>
                <c:pt idx="0">
                  <c:v>Male</c:v>
                </c:pt>
              </c:strCache>
            </c:strRef>
          </c:tx>
          <c:spPr>
            <a:ln w="25400">
              <a:solidFill>
                <a:sysClr val="windowText" lastClr="000000"/>
              </a:solidFill>
            </a:ln>
          </c:spPr>
          <c:marker>
            <c:symbol val="circle"/>
            <c:size val="7"/>
            <c:spPr>
              <a:solidFill>
                <a:sysClr val="windowText" lastClr="000000"/>
              </a:solidFill>
              <a:ln>
                <a:noFill/>
              </a:ln>
            </c:spPr>
          </c:marker>
          <c:cat>
            <c:strRef>
              <c:f>Sheet1!$B$1:$E$1</c:f>
              <c:strCache>
                <c:ptCount val="4"/>
                <c:pt idx="0">
                  <c:v>2008</c:v>
                </c:pt>
                <c:pt idx="1">
                  <c:v>2009</c:v>
                </c:pt>
                <c:pt idx="2">
                  <c:v>2010</c:v>
                </c:pt>
                <c:pt idx="3">
                  <c:v>2011</c:v>
                </c:pt>
              </c:strCache>
            </c:strRef>
          </c:cat>
          <c:val>
            <c:numRef>
              <c:f>Sheet1!$B$2:$E$2</c:f>
              <c:numCache>
                <c:formatCode>0.0</c:formatCode>
                <c:ptCount val="4"/>
                <c:pt idx="0">
                  <c:v>23</c:v>
                </c:pt>
                <c:pt idx="1">
                  <c:v>23.2</c:v>
                </c:pt>
                <c:pt idx="2" formatCode="General">
                  <c:v>23.9</c:v>
                </c:pt>
                <c:pt idx="3" formatCode="General">
                  <c:v>24.2</c:v>
                </c:pt>
              </c:numCache>
            </c:numRef>
          </c:val>
          <c:smooth val="0"/>
        </c:ser>
        <c:ser>
          <c:idx val="0"/>
          <c:order val="1"/>
          <c:tx>
            <c:strRef>
              <c:f>Sheet1!$A$3</c:f>
              <c:strCache>
                <c:ptCount val="1"/>
                <c:pt idx="0">
                  <c:v>Female</c:v>
                </c:pt>
              </c:strCache>
            </c:strRef>
          </c:tx>
          <c:spPr>
            <a:ln w="25400">
              <a:solidFill>
                <a:srgbClr val="0072C6"/>
              </a:solidFill>
            </a:ln>
          </c:spPr>
          <c:marker>
            <c:symbol val="square"/>
            <c:size val="7"/>
            <c:spPr>
              <a:solidFill>
                <a:srgbClr val="0072C6"/>
              </a:solidFill>
              <a:ln>
                <a:noFill/>
              </a:ln>
            </c:spPr>
          </c:marker>
          <c:cat>
            <c:strRef>
              <c:f>Sheet1!$B$1:$E$1</c:f>
              <c:strCache>
                <c:ptCount val="4"/>
                <c:pt idx="0">
                  <c:v>2008</c:v>
                </c:pt>
                <c:pt idx="1">
                  <c:v>2009</c:v>
                </c:pt>
                <c:pt idx="2">
                  <c:v>2010</c:v>
                </c:pt>
                <c:pt idx="3">
                  <c:v>2011</c:v>
                </c:pt>
              </c:strCache>
            </c:strRef>
          </c:cat>
          <c:val>
            <c:numRef>
              <c:f>Sheet1!$B$3:$E$3</c:f>
              <c:numCache>
                <c:formatCode>0.0</c:formatCode>
                <c:ptCount val="4"/>
                <c:pt idx="0">
                  <c:v>5.7</c:v>
                </c:pt>
                <c:pt idx="1">
                  <c:v>5.9</c:v>
                </c:pt>
                <c:pt idx="2">
                  <c:v>6</c:v>
                </c:pt>
                <c:pt idx="3">
                  <c:v>6.3</c:v>
                </c:pt>
              </c:numCache>
            </c:numRef>
          </c:val>
          <c:smooth val="0"/>
        </c:ser>
        <c:dLbls>
          <c:showLegendKey val="0"/>
          <c:showVal val="0"/>
          <c:showCatName val="0"/>
          <c:showSerName val="0"/>
          <c:showPercent val="0"/>
          <c:showBubbleSize val="0"/>
        </c:dLbls>
        <c:marker val="1"/>
        <c:smooth val="0"/>
        <c:axId val="33025408"/>
        <c:axId val="33653120"/>
      </c:lineChart>
      <c:catAx>
        <c:axId val="33025408"/>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33653120"/>
        <c:crosses val="autoZero"/>
        <c:auto val="1"/>
        <c:lblAlgn val="ctr"/>
        <c:lblOffset val="100"/>
        <c:noMultiLvlLbl val="0"/>
      </c:catAx>
      <c:valAx>
        <c:axId val="33653120"/>
        <c:scaling>
          <c:orientation val="minMax"/>
          <c:max val="25"/>
          <c:min val="0"/>
        </c:scaling>
        <c:delete val="0"/>
        <c:axPos val="l"/>
        <c:majorGridlines/>
        <c:title>
          <c:tx>
            <c:rich>
              <a:bodyPr rot="-5400000" vert="horz"/>
              <a:lstStyle/>
              <a:p>
                <a:pPr>
                  <a:defRPr sz="1600" baseline="0">
                    <a:latin typeface="Calibri" panose="020F0502020204030204" pitchFamily="34" charset="0"/>
                  </a:defRPr>
                </a:pPr>
                <a:r>
                  <a:rPr lang="en-US" dirty="0" smtClean="0"/>
                  <a:t>Rate per 100,000 Population</a:t>
                </a:r>
                <a:endParaRPr lang="en-US" dirty="0"/>
              </a:p>
            </c:rich>
          </c:tx>
          <c:layout>
            <c:manualLayout>
              <c:xMode val="edge"/>
              <c:yMode val="edge"/>
              <c:x val="3.0864197530864196E-3"/>
              <c:y val="0.17538194444444444"/>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33025408"/>
        <c:crosses val="autoZero"/>
        <c:crossBetween val="between"/>
        <c:majorUnit val="5"/>
      </c:valAx>
    </c:plotArea>
    <c:legend>
      <c:legendPos val="t"/>
      <c:layout>
        <c:manualLayout>
          <c:xMode val="edge"/>
          <c:yMode val="edge"/>
          <c:x val="0.10802469135802469"/>
          <c:y val="1.5056321084864393E-2"/>
          <c:w val="0.77831559249538251"/>
          <c:h val="8.4155183727034122E-2"/>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userShapes r:id="rId3"/>
</c:chartSpace>
</file>

<file path=ppt/charts/chart7.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670795664430835"/>
          <c:y val="0.11770363450331421"/>
          <c:w val="0.81342325264897442"/>
          <c:h val="0.71294253189281576"/>
        </c:manualLayout>
      </c:layout>
      <c:lineChart>
        <c:grouping val="standard"/>
        <c:varyColors val="0"/>
        <c:ser>
          <c:idx val="3"/>
          <c:order val="0"/>
          <c:tx>
            <c:strRef>
              <c:f>Sheet1!$A$2</c:f>
              <c:strCache>
                <c:ptCount val="1"/>
                <c:pt idx="0">
                  <c:v>Total</c:v>
                </c:pt>
              </c:strCache>
            </c:strRef>
          </c:tx>
          <c:spPr>
            <a:ln w="25400">
              <a:solidFill>
                <a:sysClr val="windowText" lastClr="000000"/>
              </a:solidFill>
            </a:ln>
          </c:spPr>
          <c:marker>
            <c:symbol val="circle"/>
            <c:size val="7"/>
            <c:spPr>
              <a:solidFill>
                <a:sysClr val="windowText" lastClr="000000"/>
              </a:solidFill>
              <a:ln>
                <a:noFill/>
              </a:ln>
            </c:spPr>
          </c:marker>
          <c:cat>
            <c:strRef>
              <c:f>Sheet1!$B$1:$L$1</c:f>
              <c:strCache>
                <c:ptCount val="11"/>
                <c:pt idx="0">
                  <c:v>2002</c:v>
                </c:pt>
                <c:pt idx="1">
                  <c:v>2003</c:v>
                </c:pt>
                <c:pt idx="2">
                  <c:v>2004</c:v>
                </c:pt>
                <c:pt idx="3">
                  <c:v>2005</c:v>
                </c:pt>
                <c:pt idx="4">
                  <c:v>2006</c:v>
                </c:pt>
                <c:pt idx="5">
                  <c:v>2007</c:v>
                </c:pt>
                <c:pt idx="6">
                  <c:v>2008</c:v>
                </c:pt>
                <c:pt idx="7">
                  <c:v>2009</c:v>
                </c:pt>
                <c:pt idx="8">
                  <c:v>2010</c:v>
                </c:pt>
                <c:pt idx="9">
                  <c:v>2011</c:v>
                </c:pt>
                <c:pt idx="10">
                  <c:v>2012</c:v>
                </c:pt>
              </c:strCache>
            </c:strRef>
          </c:cat>
          <c:val>
            <c:numRef>
              <c:f>Sheet1!$B$2:$L$2</c:f>
              <c:numCache>
                <c:formatCode>0.0</c:formatCode>
                <c:ptCount val="11"/>
                <c:pt idx="0">
                  <c:v>10.3</c:v>
                </c:pt>
                <c:pt idx="1">
                  <c:v>8.5</c:v>
                </c:pt>
                <c:pt idx="2">
                  <c:v>9.9</c:v>
                </c:pt>
                <c:pt idx="3">
                  <c:v>10</c:v>
                </c:pt>
                <c:pt idx="4">
                  <c:v>10.8</c:v>
                </c:pt>
                <c:pt idx="5">
                  <c:v>10.4</c:v>
                </c:pt>
                <c:pt idx="6">
                  <c:v>9.9</c:v>
                </c:pt>
                <c:pt idx="7">
                  <c:v>10.7</c:v>
                </c:pt>
                <c:pt idx="8">
                  <c:v>11.2</c:v>
                </c:pt>
                <c:pt idx="9">
                  <c:v>10.8</c:v>
                </c:pt>
                <c:pt idx="10">
                  <c:v>10.8</c:v>
                </c:pt>
              </c:numCache>
            </c:numRef>
          </c:val>
          <c:smooth val="0"/>
        </c:ser>
        <c:ser>
          <c:idx val="0"/>
          <c:order val="1"/>
          <c:tx>
            <c:strRef>
              <c:f>Sheet1!$A$3</c:f>
              <c:strCache>
                <c:ptCount val="1"/>
                <c:pt idx="0">
                  <c:v>White</c:v>
                </c:pt>
              </c:strCache>
            </c:strRef>
          </c:tx>
          <c:spPr>
            <a:ln w="25400">
              <a:solidFill>
                <a:srgbClr val="0072C6"/>
              </a:solidFill>
            </a:ln>
          </c:spPr>
          <c:marker>
            <c:symbol val="square"/>
            <c:size val="7"/>
            <c:spPr>
              <a:solidFill>
                <a:srgbClr val="0072C6"/>
              </a:solidFill>
              <a:ln>
                <a:noFill/>
              </a:ln>
            </c:spPr>
          </c:marker>
          <c:cat>
            <c:strRef>
              <c:f>Sheet1!$B$1:$L$1</c:f>
              <c:strCache>
                <c:ptCount val="11"/>
                <c:pt idx="0">
                  <c:v>2002</c:v>
                </c:pt>
                <c:pt idx="1">
                  <c:v>2003</c:v>
                </c:pt>
                <c:pt idx="2">
                  <c:v>2004</c:v>
                </c:pt>
                <c:pt idx="3">
                  <c:v>2005</c:v>
                </c:pt>
                <c:pt idx="4">
                  <c:v>2006</c:v>
                </c:pt>
                <c:pt idx="5">
                  <c:v>2007</c:v>
                </c:pt>
                <c:pt idx="6">
                  <c:v>2008</c:v>
                </c:pt>
                <c:pt idx="7">
                  <c:v>2009</c:v>
                </c:pt>
                <c:pt idx="8">
                  <c:v>2010</c:v>
                </c:pt>
                <c:pt idx="9">
                  <c:v>2011</c:v>
                </c:pt>
                <c:pt idx="10">
                  <c:v>2012</c:v>
                </c:pt>
              </c:strCache>
            </c:strRef>
          </c:cat>
          <c:val>
            <c:numRef>
              <c:f>Sheet1!$B$3:$L$3</c:f>
              <c:numCache>
                <c:formatCode>0.0</c:formatCode>
                <c:ptCount val="11"/>
                <c:pt idx="0">
                  <c:v>10.1</c:v>
                </c:pt>
                <c:pt idx="1">
                  <c:v>8.1999999999999993</c:v>
                </c:pt>
                <c:pt idx="2">
                  <c:v>8.6</c:v>
                </c:pt>
                <c:pt idx="3">
                  <c:v>8.5</c:v>
                </c:pt>
                <c:pt idx="4">
                  <c:v>9.6</c:v>
                </c:pt>
                <c:pt idx="5">
                  <c:v>9.9</c:v>
                </c:pt>
                <c:pt idx="6">
                  <c:v>10.3</c:v>
                </c:pt>
                <c:pt idx="7">
                  <c:v>10.8</c:v>
                </c:pt>
                <c:pt idx="8">
                  <c:v>11.7</c:v>
                </c:pt>
                <c:pt idx="9">
                  <c:v>10.5</c:v>
                </c:pt>
                <c:pt idx="10">
                  <c:v>11</c:v>
                </c:pt>
              </c:numCache>
            </c:numRef>
          </c:val>
          <c:smooth val="0"/>
        </c:ser>
        <c:ser>
          <c:idx val="2"/>
          <c:order val="2"/>
          <c:tx>
            <c:strRef>
              <c:f>Sheet1!$A$4</c:f>
              <c:strCache>
                <c:ptCount val="1"/>
                <c:pt idx="0">
                  <c:v>Black</c:v>
                </c:pt>
              </c:strCache>
            </c:strRef>
          </c:tx>
          <c:spPr>
            <a:ln w="25400">
              <a:solidFill>
                <a:srgbClr val="AABA0A"/>
              </a:solidFill>
            </a:ln>
          </c:spPr>
          <c:marker>
            <c:symbol val="triangle"/>
            <c:size val="9"/>
            <c:spPr>
              <a:solidFill>
                <a:srgbClr val="AABA0A"/>
              </a:solidFill>
              <a:ln>
                <a:noFill/>
              </a:ln>
            </c:spPr>
          </c:marker>
          <c:cat>
            <c:strRef>
              <c:f>Sheet1!$B$1:$L$1</c:f>
              <c:strCache>
                <c:ptCount val="11"/>
                <c:pt idx="0">
                  <c:v>2002</c:v>
                </c:pt>
                <c:pt idx="1">
                  <c:v>2003</c:v>
                </c:pt>
                <c:pt idx="2">
                  <c:v>2004</c:v>
                </c:pt>
                <c:pt idx="3">
                  <c:v>2005</c:v>
                </c:pt>
                <c:pt idx="4">
                  <c:v>2006</c:v>
                </c:pt>
                <c:pt idx="5">
                  <c:v>2007</c:v>
                </c:pt>
                <c:pt idx="6">
                  <c:v>2008</c:v>
                </c:pt>
                <c:pt idx="7">
                  <c:v>2009</c:v>
                </c:pt>
                <c:pt idx="8">
                  <c:v>2010</c:v>
                </c:pt>
                <c:pt idx="9">
                  <c:v>2011</c:v>
                </c:pt>
                <c:pt idx="10">
                  <c:v>2012</c:v>
                </c:pt>
              </c:strCache>
            </c:strRef>
          </c:cat>
          <c:val>
            <c:numRef>
              <c:f>Sheet1!$B$4:$L$4</c:f>
              <c:numCache>
                <c:formatCode>0.0</c:formatCode>
                <c:ptCount val="11"/>
                <c:pt idx="0">
                  <c:v>15.3</c:v>
                </c:pt>
                <c:pt idx="1">
                  <c:v>13.1</c:v>
                </c:pt>
                <c:pt idx="2">
                  <c:v>17.3</c:v>
                </c:pt>
                <c:pt idx="3">
                  <c:v>18.399999999999999</c:v>
                </c:pt>
                <c:pt idx="4">
                  <c:v>14.2</c:v>
                </c:pt>
                <c:pt idx="5">
                  <c:v>18.2</c:v>
                </c:pt>
                <c:pt idx="6">
                  <c:v>13.2</c:v>
                </c:pt>
                <c:pt idx="7">
                  <c:v>14.7</c:v>
                </c:pt>
                <c:pt idx="8">
                  <c:v>12.8</c:v>
                </c:pt>
                <c:pt idx="9">
                  <c:v>14.3</c:v>
                </c:pt>
                <c:pt idx="10">
                  <c:v>12.7</c:v>
                </c:pt>
              </c:numCache>
            </c:numRef>
          </c:val>
          <c:smooth val="0"/>
        </c:ser>
        <c:ser>
          <c:idx val="1"/>
          <c:order val="3"/>
          <c:tx>
            <c:strRef>
              <c:f>Sheet1!$A$5</c:f>
              <c:strCache>
                <c:ptCount val="1"/>
                <c:pt idx="0">
                  <c:v>Hispanic</c:v>
                </c:pt>
              </c:strCache>
            </c:strRef>
          </c:tx>
          <c:spPr>
            <a:ln w="34925">
              <a:solidFill>
                <a:srgbClr val="7BA8DF"/>
              </a:solidFill>
            </a:ln>
          </c:spPr>
          <c:marker>
            <c:symbol val="diamond"/>
            <c:size val="9"/>
            <c:spPr>
              <a:solidFill>
                <a:srgbClr val="7BA8DF"/>
              </a:solidFill>
              <a:ln>
                <a:noFill/>
              </a:ln>
            </c:spPr>
          </c:marker>
          <c:cat>
            <c:strRef>
              <c:f>Sheet1!$B$1:$L$1</c:f>
              <c:strCache>
                <c:ptCount val="11"/>
                <c:pt idx="0">
                  <c:v>2002</c:v>
                </c:pt>
                <c:pt idx="1">
                  <c:v>2003</c:v>
                </c:pt>
                <c:pt idx="2">
                  <c:v>2004</c:v>
                </c:pt>
                <c:pt idx="3">
                  <c:v>2005</c:v>
                </c:pt>
                <c:pt idx="4">
                  <c:v>2006</c:v>
                </c:pt>
                <c:pt idx="5">
                  <c:v>2007</c:v>
                </c:pt>
                <c:pt idx="6">
                  <c:v>2008</c:v>
                </c:pt>
                <c:pt idx="7">
                  <c:v>2009</c:v>
                </c:pt>
                <c:pt idx="8">
                  <c:v>2010</c:v>
                </c:pt>
                <c:pt idx="9">
                  <c:v>2011</c:v>
                </c:pt>
                <c:pt idx="10">
                  <c:v>2012</c:v>
                </c:pt>
              </c:strCache>
            </c:strRef>
          </c:cat>
          <c:val>
            <c:numRef>
              <c:f>Sheet1!$B$5:$L$5</c:f>
              <c:numCache>
                <c:formatCode>0.0</c:formatCode>
                <c:ptCount val="11"/>
                <c:pt idx="0">
                  <c:v>7.4</c:v>
                </c:pt>
                <c:pt idx="1">
                  <c:v>6.4</c:v>
                </c:pt>
                <c:pt idx="2">
                  <c:v>9.6999999999999993</c:v>
                </c:pt>
                <c:pt idx="3">
                  <c:v>11.7</c:v>
                </c:pt>
                <c:pt idx="4">
                  <c:v>14.3</c:v>
                </c:pt>
                <c:pt idx="5">
                  <c:v>6</c:v>
                </c:pt>
                <c:pt idx="6">
                  <c:v>5.4</c:v>
                </c:pt>
                <c:pt idx="7">
                  <c:v>7.4</c:v>
                </c:pt>
                <c:pt idx="8">
                  <c:v>8.1</c:v>
                </c:pt>
                <c:pt idx="9">
                  <c:v>10.199999999999999</c:v>
                </c:pt>
                <c:pt idx="10">
                  <c:v>8.1</c:v>
                </c:pt>
              </c:numCache>
            </c:numRef>
          </c:val>
          <c:smooth val="0"/>
        </c:ser>
        <c:dLbls>
          <c:showLegendKey val="0"/>
          <c:showVal val="0"/>
          <c:showCatName val="0"/>
          <c:showSerName val="0"/>
          <c:showPercent val="0"/>
          <c:showBubbleSize val="0"/>
        </c:dLbls>
        <c:marker val="1"/>
        <c:smooth val="0"/>
        <c:axId val="33643904"/>
        <c:axId val="36980224"/>
      </c:lineChart>
      <c:catAx>
        <c:axId val="33643904"/>
        <c:scaling>
          <c:orientation val="minMax"/>
        </c:scaling>
        <c:delete val="0"/>
        <c:axPos val="b"/>
        <c:numFmt formatCode="General" sourceLinked="1"/>
        <c:majorTickMark val="out"/>
        <c:minorTickMark val="none"/>
        <c:tickLblPos val="nextTo"/>
        <c:txPr>
          <a:bodyPr rot="-3300000"/>
          <a:lstStyle/>
          <a:p>
            <a:pPr>
              <a:defRPr sz="1600" b="0" baseline="0">
                <a:latin typeface="Calibri" panose="020F0502020204030204" pitchFamily="34" charset="0"/>
              </a:defRPr>
            </a:pPr>
            <a:endParaRPr lang="en-US"/>
          </a:p>
        </c:txPr>
        <c:crossAx val="36980224"/>
        <c:crosses val="autoZero"/>
        <c:auto val="1"/>
        <c:lblAlgn val="ctr"/>
        <c:lblOffset val="100"/>
        <c:noMultiLvlLbl val="0"/>
      </c:catAx>
      <c:valAx>
        <c:axId val="36980224"/>
        <c:scaling>
          <c:orientation val="minMax"/>
          <c:max val="5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0"/>
              <c:y val="0.3815977944617388"/>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33643904"/>
        <c:crosses val="autoZero"/>
        <c:crossBetween val="between"/>
        <c:majorUnit val="10"/>
      </c:valAx>
    </c:plotArea>
    <c:legend>
      <c:legendPos val="t"/>
      <c:layout>
        <c:manualLayout>
          <c:xMode val="edge"/>
          <c:yMode val="edge"/>
          <c:x val="0"/>
          <c:y val="1.1675185338674747E-3"/>
          <c:w val="0.99745139496451829"/>
          <c:h val="0.10151630410605456"/>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userShapes r:id="rId3"/>
</c:chartSpace>
</file>

<file path=ppt/charts/chart8.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8453509283561778"/>
          <c:y val="0.11139047959914102"/>
          <c:w val="0.81501458151064443"/>
          <c:h val="0.69868965242980996"/>
        </c:manualLayout>
      </c:layout>
      <c:lineChart>
        <c:grouping val="standard"/>
        <c:varyColors val="0"/>
        <c:ser>
          <c:idx val="3"/>
          <c:order val="0"/>
          <c:tx>
            <c:strRef>
              <c:f>Sheet1!$A$2</c:f>
              <c:strCache>
                <c:ptCount val="1"/>
                <c:pt idx="0">
                  <c:v>12-17</c:v>
                </c:pt>
              </c:strCache>
            </c:strRef>
          </c:tx>
          <c:spPr>
            <a:ln w="25400">
              <a:solidFill>
                <a:sysClr val="windowText" lastClr="000000"/>
              </a:solidFill>
            </a:ln>
          </c:spPr>
          <c:marker>
            <c:symbol val="circle"/>
            <c:size val="7"/>
            <c:spPr>
              <a:solidFill>
                <a:sysClr val="windowText" lastClr="000000"/>
              </a:solidFill>
              <a:ln>
                <a:noFill/>
              </a:ln>
            </c:spPr>
          </c:marker>
          <c:cat>
            <c:strRef>
              <c:f>Sheet1!$B$1:$F$1</c:f>
              <c:strCache>
                <c:ptCount val="5"/>
                <c:pt idx="0">
                  <c:v>2008</c:v>
                </c:pt>
                <c:pt idx="1">
                  <c:v>2009</c:v>
                </c:pt>
                <c:pt idx="2">
                  <c:v>2010</c:v>
                </c:pt>
                <c:pt idx="3">
                  <c:v>2011</c:v>
                </c:pt>
                <c:pt idx="4">
                  <c:v>2012</c:v>
                </c:pt>
              </c:strCache>
            </c:strRef>
          </c:cat>
          <c:val>
            <c:numRef>
              <c:f>Sheet1!$B$2:$F$2</c:f>
              <c:numCache>
                <c:formatCode>0.0</c:formatCode>
                <c:ptCount val="5"/>
                <c:pt idx="0">
                  <c:v>7.4</c:v>
                </c:pt>
                <c:pt idx="1">
                  <c:v>8.3000000000000007</c:v>
                </c:pt>
                <c:pt idx="2">
                  <c:v>7.6</c:v>
                </c:pt>
                <c:pt idx="3">
                  <c:v>8.4</c:v>
                </c:pt>
                <c:pt idx="4">
                  <c:v>10</c:v>
                </c:pt>
              </c:numCache>
            </c:numRef>
          </c:val>
          <c:smooth val="0"/>
        </c:ser>
        <c:ser>
          <c:idx val="0"/>
          <c:order val="1"/>
          <c:tx>
            <c:strRef>
              <c:f>Sheet1!$A$3</c:f>
              <c:strCache>
                <c:ptCount val="1"/>
                <c:pt idx="0">
                  <c:v>18-44</c:v>
                </c:pt>
              </c:strCache>
            </c:strRef>
          </c:tx>
          <c:spPr>
            <a:ln w="25400">
              <a:solidFill>
                <a:srgbClr val="0072C6"/>
              </a:solidFill>
            </a:ln>
          </c:spPr>
          <c:marker>
            <c:symbol val="square"/>
            <c:size val="7"/>
            <c:spPr>
              <a:solidFill>
                <a:srgbClr val="0072C6"/>
              </a:solidFill>
              <a:ln>
                <a:noFill/>
              </a:ln>
            </c:spPr>
          </c:marker>
          <c:cat>
            <c:strRef>
              <c:f>Sheet1!$B$1:$F$1</c:f>
              <c:strCache>
                <c:ptCount val="5"/>
                <c:pt idx="0">
                  <c:v>2008</c:v>
                </c:pt>
                <c:pt idx="1">
                  <c:v>2009</c:v>
                </c:pt>
                <c:pt idx="2">
                  <c:v>2010</c:v>
                </c:pt>
                <c:pt idx="3">
                  <c:v>2011</c:v>
                </c:pt>
                <c:pt idx="4">
                  <c:v>2012</c:v>
                </c:pt>
              </c:strCache>
            </c:strRef>
          </c:cat>
          <c:val>
            <c:numRef>
              <c:f>Sheet1!$B$3:$F$3</c:f>
              <c:numCache>
                <c:formatCode>0.0</c:formatCode>
                <c:ptCount val="5"/>
                <c:pt idx="0">
                  <c:v>9.4</c:v>
                </c:pt>
                <c:pt idx="1">
                  <c:v>10.7</c:v>
                </c:pt>
                <c:pt idx="2">
                  <c:v>10.4</c:v>
                </c:pt>
                <c:pt idx="3">
                  <c:v>10.3</c:v>
                </c:pt>
                <c:pt idx="4">
                  <c:v>10.1</c:v>
                </c:pt>
              </c:numCache>
            </c:numRef>
          </c:val>
          <c:smooth val="0"/>
        </c:ser>
        <c:ser>
          <c:idx val="2"/>
          <c:order val="2"/>
          <c:tx>
            <c:strRef>
              <c:f>Sheet1!$A$4</c:f>
              <c:strCache>
                <c:ptCount val="1"/>
                <c:pt idx="0">
                  <c:v>45-64</c:v>
                </c:pt>
              </c:strCache>
            </c:strRef>
          </c:tx>
          <c:spPr>
            <a:ln w="25400">
              <a:solidFill>
                <a:srgbClr val="AABA0A"/>
              </a:solidFill>
            </a:ln>
          </c:spPr>
          <c:marker>
            <c:symbol val="triangle"/>
            <c:size val="9"/>
            <c:spPr>
              <a:solidFill>
                <a:srgbClr val="AABA0A"/>
              </a:solidFill>
              <a:ln>
                <a:noFill/>
              </a:ln>
            </c:spPr>
          </c:marker>
          <c:cat>
            <c:strRef>
              <c:f>Sheet1!$B$1:$F$1</c:f>
              <c:strCache>
                <c:ptCount val="5"/>
                <c:pt idx="0">
                  <c:v>2008</c:v>
                </c:pt>
                <c:pt idx="1">
                  <c:v>2009</c:v>
                </c:pt>
                <c:pt idx="2">
                  <c:v>2010</c:v>
                </c:pt>
                <c:pt idx="3">
                  <c:v>2011</c:v>
                </c:pt>
                <c:pt idx="4">
                  <c:v>2012</c:v>
                </c:pt>
              </c:strCache>
            </c:strRef>
          </c:cat>
          <c:val>
            <c:numRef>
              <c:f>Sheet1!$B$4:$F$4</c:f>
              <c:numCache>
                <c:formatCode>0.0</c:formatCode>
                <c:ptCount val="5"/>
                <c:pt idx="0">
                  <c:v>12.4</c:v>
                </c:pt>
                <c:pt idx="1">
                  <c:v>12</c:v>
                </c:pt>
                <c:pt idx="2">
                  <c:v>16.2</c:v>
                </c:pt>
                <c:pt idx="3">
                  <c:v>13.7</c:v>
                </c:pt>
                <c:pt idx="4">
                  <c:v>14.8</c:v>
                </c:pt>
              </c:numCache>
            </c:numRef>
          </c:val>
          <c:smooth val="0"/>
        </c:ser>
        <c:dLbls>
          <c:showLegendKey val="0"/>
          <c:showVal val="0"/>
          <c:showCatName val="0"/>
          <c:showSerName val="0"/>
          <c:showPercent val="0"/>
          <c:showBubbleSize val="0"/>
        </c:dLbls>
        <c:marker val="1"/>
        <c:smooth val="0"/>
        <c:axId val="32952320"/>
        <c:axId val="32953472"/>
      </c:lineChart>
      <c:catAx>
        <c:axId val="32952320"/>
        <c:scaling>
          <c:orientation val="minMax"/>
        </c:scaling>
        <c:delete val="0"/>
        <c:axPos val="b"/>
        <c:numFmt formatCode="General" sourceLinked="1"/>
        <c:majorTickMark val="out"/>
        <c:minorTickMark val="none"/>
        <c:tickLblPos val="nextTo"/>
        <c:txPr>
          <a:bodyPr rot="-3300000"/>
          <a:lstStyle/>
          <a:p>
            <a:pPr>
              <a:defRPr sz="1600" b="0" baseline="0">
                <a:latin typeface="Calibri" panose="020F0502020204030204" pitchFamily="34" charset="0"/>
              </a:defRPr>
            </a:pPr>
            <a:endParaRPr lang="en-US"/>
          </a:p>
        </c:txPr>
        <c:crossAx val="32953472"/>
        <c:crosses val="autoZero"/>
        <c:auto val="1"/>
        <c:lblAlgn val="ctr"/>
        <c:lblOffset val="100"/>
        <c:noMultiLvlLbl val="0"/>
      </c:catAx>
      <c:valAx>
        <c:axId val="32953472"/>
        <c:scaling>
          <c:orientation val="minMax"/>
          <c:max val="5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1.2345679012345678E-2"/>
              <c:y val="0.37579858625626344"/>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32952320"/>
        <c:crosses val="autoZero"/>
        <c:crossBetween val="between"/>
        <c:majorUnit val="10"/>
      </c:valAx>
    </c:plotArea>
    <c:legend>
      <c:legendPos val="t"/>
      <c:layout>
        <c:manualLayout>
          <c:xMode val="edge"/>
          <c:yMode val="edge"/>
          <c:x val="0"/>
          <c:y val="1.1675185338674747E-3"/>
          <c:w val="0.99745139496451829"/>
          <c:h val="0.10151630410605456"/>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userShapes r:id="rId3"/>
</c:chartSpace>
</file>

<file path=ppt/charts/chart9.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8453509283561778"/>
          <c:y val="0.15000330627276243"/>
          <c:w val="0.81501458151064443"/>
          <c:h val="0.72005152698935893"/>
        </c:manualLayout>
      </c:layout>
      <c:lineChart>
        <c:grouping val="standard"/>
        <c:varyColors val="0"/>
        <c:ser>
          <c:idx val="3"/>
          <c:order val="0"/>
          <c:tx>
            <c:strRef>
              <c:f>Sheet1!$A$2</c:f>
              <c:strCache>
                <c:ptCount val="1"/>
                <c:pt idx="0">
                  <c:v>Total</c:v>
                </c:pt>
              </c:strCache>
            </c:strRef>
          </c:tx>
          <c:spPr>
            <a:ln w="25400">
              <a:solidFill>
                <a:sysClr val="windowText" lastClr="000000"/>
              </a:solidFill>
            </a:ln>
          </c:spPr>
          <c:marker>
            <c:symbol val="circle"/>
            <c:size val="7"/>
            <c:spPr>
              <a:solidFill>
                <a:sysClr val="windowText" lastClr="000000"/>
              </a:solidFill>
              <a:ln>
                <a:noFill/>
              </a:ln>
            </c:spPr>
          </c:marker>
          <c:cat>
            <c:strRef>
              <c:f>Sheet1!$B$1:$H$1</c:f>
              <c:strCache>
                <c:ptCount val="7"/>
                <c:pt idx="0">
                  <c:v>2005</c:v>
                </c:pt>
                <c:pt idx="1">
                  <c:v>2006</c:v>
                </c:pt>
                <c:pt idx="2">
                  <c:v>2007</c:v>
                </c:pt>
                <c:pt idx="3">
                  <c:v>2008</c:v>
                </c:pt>
                <c:pt idx="4">
                  <c:v>2009</c:v>
                </c:pt>
                <c:pt idx="5">
                  <c:v>2010</c:v>
                </c:pt>
                <c:pt idx="6">
                  <c:v>2011</c:v>
                </c:pt>
              </c:strCache>
            </c:strRef>
          </c:cat>
          <c:val>
            <c:numRef>
              <c:f>Sheet1!$B$2:$H$2</c:f>
              <c:numCache>
                <c:formatCode>[=0]"     - -";[&lt;0.05]"     *";??0.0\ ;</c:formatCode>
                <c:ptCount val="7"/>
                <c:pt idx="0" formatCode="?.0">
                  <c:v>44.991751997642503</c:v>
                </c:pt>
                <c:pt idx="1">
                  <c:v>47.453285623899518</c:v>
                </c:pt>
                <c:pt idx="2">
                  <c:v>45.100902724892897</c:v>
                </c:pt>
                <c:pt idx="3">
                  <c:v>46.636094270000001</c:v>
                </c:pt>
                <c:pt idx="4">
                  <c:v>46.669357048182512</c:v>
                </c:pt>
                <c:pt idx="5">
                  <c:v>44.1</c:v>
                </c:pt>
                <c:pt idx="6">
                  <c:v>43.744729999999997</c:v>
                </c:pt>
              </c:numCache>
            </c:numRef>
          </c:val>
          <c:smooth val="0"/>
        </c:ser>
        <c:ser>
          <c:idx val="0"/>
          <c:order val="1"/>
          <c:tx>
            <c:strRef>
              <c:f>Sheet1!$A$4</c:f>
              <c:strCache>
                <c:ptCount val="1"/>
                <c:pt idx="0">
                  <c:v>White</c:v>
                </c:pt>
              </c:strCache>
            </c:strRef>
          </c:tx>
          <c:spPr>
            <a:ln w="25400">
              <a:solidFill>
                <a:srgbClr val="0072C6"/>
              </a:solidFill>
            </a:ln>
          </c:spPr>
          <c:marker>
            <c:symbol val="square"/>
            <c:size val="7"/>
            <c:spPr>
              <a:solidFill>
                <a:srgbClr val="0072C6"/>
              </a:solidFill>
              <a:ln>
                <a:noFill/>
              </a:ln>
            </c:spPr>
          </c:marker>
          <c:cat>
            <c:strRef>
              <c:f>Sheet1!$B$1:$H$1</c:f>
              <c:strCache>
                <c:ptCount val="7"/>
                <c:pt idx="0">
                  <c:v>2005</c:v>
                </c:pt>
                <c:pt idx="1">
                  <c:v>2006</c:v>
                </c:pt>
                <c:pt idx="2">
                  <c:v>2007</c:v>
                </c:pt>
                <c:pt idx="3">
                  <c:v>2008</c:v>
                </c:pt>
                <c:pt idx="4">
                  <c:v>2009</c:v>
                </c:pt>
                <c:pt idx="5">
                  <c:v>2010</c:v>
                </c:pt>
                <c:pt idx="6">
                  <c:v>2011</c:v>
                </c:pt>
              </c:strCache>
            </c:strRef>
          </c:cat>
          <c:val>
            <c:numRef>
              <c:f>Sheet1!$B$4:$H$4</c:f>
              <c:numCache>
                <c:formatCode>[=0]"     - -";[&lt;0.05]"     *";??0.0\ ;</c:formatCode>
                <c:ptCount val="7"/>
                <c:pt idx="0" formatCode="?.0">
                  <c:v>46.678936324333577</c:v>
                </c:pt>
                <c:pt idx="1">
                  <c:v>49.200458657991128</c:v>
                </c:pt>
                <c:pt idx="2">
                  <c:v>46.588292596528511</c:v>
                </c:pt>
                <c:pt idx="3">
                  <c:v>48.291330180000003</c:v>
                </c:pt>
                <c:pt idx="4">
                  <c:v>48.268701441192512</c:v>
                </c:pt>
                <c:pt idx="5">
                  <c:v>45.262764019999999</c:v>
                </c:pt>
                <c:pt idx="6">
                  <c:v>44.54063</c:v>
                </c:pt>
              </c:numCache>
            </c:numRef>
          </c:val>
          <c:smooth val="0"/>
        </c:ser>
        <c:ser>
          <c:idx val="2"/>
          <c:order val="2"/>
          <c:tx>
            <c:strRef>
              <c:f>Sheet1!$A$5</c:f>
              <c:strCache>
                <c:ptCount val="1"/>
                <c:pt idx="0">
                  <c:v>Black</c:v>
                </c:pt>
              </c:strCache>
            </c:strRef>
          </c:tx>
          <c:spPr>
            <a:ln w="25400">
              <a:solidFill>
                <a:srgbClr val="AABA0A"/>
              </a:solidFill>
            </a:ln>
          </c:spPr>
          <c:marker>
            <c:symbol val="triangle"/>
            <c:size val="9"/>
            <c:spPr>
              <a:solidFill>
                <a:srgbClr val="AABA0A"/>
              </a:solidFill>
              <a:ln>
                <a:noFill/>
              </a:ln>
            </c:spPr>
          </c:marker>
          <c:cat>
            <c:strRef>
              <c:f>Sheet1!$B$1:$H$1</c:f>
              <c:strCache>
                <c:ptCount val="7"/>
                <c:pt idx="0">
                  <c:v>2005</c:v>
                </c:pt>
                <c:pt idx="1">
                  <c:v>2006</c:v>
                </c:pt>
                <c:pt idx="2">
                  <c:v>2007</c:v>
                </c:pt>
                <c:pt idx="3">
                  <c:v>2008</c:v>
                </c:pt>
                <c:pt idx="4">
                  <c:v>2009</c:v>
                </c:pt>
                <c:pt idx="5">
                  <c:v>2010</c:v>
                </c:pt>
                <c:pt idx="6">
                  <c:v>2011</c:v>
                </c:pt>
              </c:strCache>
            </c:strRef>
          </c:cat>
          <c:val>
            <c:numRef>
              <c:f>Sheet1!$B$5:$H$5</c:f>
              <c:numCache>
                <c:formatCode>[=0]"     - -";[&lt;0.05]"     *";??0.0\ ;</c:formatCode>
                <c:ptCount val="7"/>
                <c:pt idx="0" formatCode="?.0">
                  <c:v>40.376164321633119</c:v>
                </c:pt>
                <c:pt idx="1">
                  <c:v>43.63702778497867</c:v>
                </c:pt>
                <c:pt idx="2">
                  <c:v>40.959874699538986</c:v>
                </c:pt>
                <c:pt idx="3">
                  <c:v>42.490320439999998</c:v>
                </c:pt>
                <c:pt idx="4">
                  <c:v>43.787964336015783</c:v>
                </c:pt>
                <c:pt idx="5">
                  <c:v>40.551972999999997</c:v>
                </c:pt>
                <c:pt idx="6">
                  <c:v>40.691769999999998</c:v>
                </c:pt>
              </c:numCache>
            </c:numRef>
          </c:val>
          <c:smooth val="0"/>
        </c:ser>
        <c:ser>
          <c:idx val="1"/>
          <c:order val="3"/>
          <c:tx>
            <c:strRef>
              <c:f>Sheet1!$A$3</c:f>
              <c:strCache>
                <c:ptCount val="1"/>
                <c:pt idx="0">
                  <c:v>Hispanic</c:v>
                </c:pt>
              </c:strCache>
            </c:strRef>
          </c:tx>
          <c:spPr>
            <a:ln w="34925">
              <a:solidFill>
                <a:srgbClr val="7BA8DF"/>
              </a:solidFill>
            </a:ln>
          </c:spPr>
          <c:marker>
            <c:symbol val="diamond"/>
            <c:size val="9"/>
            <c:spPr>
              <a:solidFill>
                <a:srgbClr val="7BA8DF"/>
              </a:solidFill>
              <a:ln>
                <a:noFill/>
              </a:ln>
            </c:spPr>
          </c:marker>
          <c:cat>
            <c:strRef>
              <c:f>Sheet1!$B$1:$H$1</c:f>
              <c:strCache>
                <c:ptCount val="7"/>
                <c:pt idx="0">
                  <c:v>2005</c:v>
                </c:pt>
                <c:pt idx="1">
                  <c:v>2006</c:v>
                </c:pt>
                <c:pt idx="2">
                  <c:v>2007</c:v>
                </c:pt>
                <c:pt idx="3">
                  <c:v>2008</c:v>
                </c:pt>
                <c:pt idx="4">
                  <c:v>2009</c:v>
                </c:pt>
                <c:pt idx="5">
                  <c:v>2010</c:v>
                </c:pt>
                <c:pt idx="6">
                  <c:v>2011</c:v>
                </c:pt>
              </c:strCache>
            </c:strRef>
          </c:cat>
          <c:val>
            <c:numRef>
              <c:f>Sheet1!$B$3:$H$3</c:f>
              <c:numCache>
                <c:formatCode>[=0]"     - -";[&lt;0.05]"     *";??0.0\ ;</c:formatCode>
                <c:ptCount val="7"/>
                <c:pt idx="0" formatCode="?.0">
                  <c:v>46.043056467422993</c:v>
                </c:pt>
                <c:pt idx="1">
                  <c:v>46.736655098690655</c:v>
                </c:pt>
                <c:pt idx="2">
                  <c:v>45.791447171677667</c:v>
                </c:pt>
                <c:pt idx="3">
                  <c:v>46.52618082</c:v>
                </c:pt>
                <c:pt idx="4">
                  <c:v>47.114104190859649</c:v>
                </c:pt>
                <c:pt idx="5">
                  <c:v>44.440930479999999</c:v>
                </c:pt>
                <c:pt idx="6">
                  <c:v>45.278579999999998</c:v>
                </c:pt>
              </c:numCache>
            </c:numRef>
          </c:val>
          <c:smooth val="0"/>
        </c:ser>
        <c:dLbls>
          <c:showLegendKey val="0"/>
          <c:showVal val="0"/>
          <c:showCatName val="0"/>
          <c:showSerName val="0"/>
          <c:showPercent val="0"/>
          <c:showBubbleSize val="0"/>
        </c:dLbls>
        <c:marker val="1"/>
        <c:smooth val="0"/>
        <c:axId val="33502720"/>
        <c:axId val="33504640"/>
      </c:lineChart>
      <c:catAx>
        <c:axId val="33502720"/>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33504640"/>
        <c:crosses val="autoZero"/>
        <c:auto val="1"/>
        <c:lblAlgn val="ctr"/>
        <c:lblOffset val="100"/>
        <c:noMultiLvlLbl val="0"/>
      </c:catAx>
      <c:valAx>
        <c:axId val="33504640"/>
        <c:scaling>
          <c:orientation val="minMax"/>
          <c:max val="10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0"/>
              <c:y val="0.4042076135831858"/>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33502720"/>
        <c:crosses val="autoZero"/>
        <c:crossBetween val="between"/>
        <c:majorUnit val="10"/>
      </c:valAx>
    </c:plotArea>
    <c:legend>
      <c:legendPos val="t"/>
      <c:layout>
        <c:manualLayout>
          <c:xMode val="edge"/>
          <c:yMode val="edge"/>
          <c:x val="0"/>
          <c:y val="1.1675185338674747E-3"/>
          <c:w val="0.99745139496451829"/>
          <c:h val="0.1112062300351991"/>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drawings/drawing1.xml><?xml version="1.0" encoding="utf-8"?>
<c:userShapes xmlns:c="http://schemas.openxmlformats.org/drawingml/2006/chart">
  <cdr:relSizeAnchor xmlns:cdr="http://schemas.openxmlformats.org/drawingml/2006/chartDrawing">
    <cdr:from>
      <cdr:x>0.18519</cdr:x>
      <cdr:y>0.61554</cdr:y>
    </cdr:from>
    <cdr:to>
      <cdr:x>0.98148</cdr:x>
      <cdr:y>0.61823</cdr:y>
    </cdr:to>
    <cdr:cxnSp macro="">
      <cdr:nvCxnSpPr>
        <cdr:cNvPr id="2" name="Straight Connector 1"/>
        <cdr:cNvCxnSpPr/>
      </cdr:nvCxnSpPr>
      <cdr:spPr>
        <a:xfrm xmlns:a="http://schemas.openxmlformats.org/drawingml/2006/main" flipV="1">
          <a:off x="762000" y="2251396"/>
          <a:ext cx="3276574" cy="9839"/>
        </a:xfrm>
        <a:prstGeom xmlns:a="http://schemas.openxmlformats.org/drawingml/2006/main" prst="line">
          <a:avLst/>
        </a:prstGeom>
        <a:ln xmlns:a="http://schemas.openxmlformats.org/drawingml/2006/main" w="19050">
          <a:solidFill>
            <a:srgbClr val="FF0000"/>
          </a:solidFill>
          <a:prstDash val="dash"/>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cxnSp>
  </cdr:relSizeAnchor>
  <cdr:relSizeAnchor xmlns:cdr="http://schemas.openxmlformats.org/drawingml/2006/chartDrawing">
    <cdr:from>
      <cdr:x>0.35185</cdr:x>
      <cdr:y>0.475</cdr:y>
    </cdr:from>
    <cdr:to>
      <cdr:x>0.81852</cdr:x>
      <cdr:y>0.6</cdr:y>
    </cdr:to>
    <cdr:sp macro="" textlink="">
      <cdr:nvSpPr>
        <cdr:cNvPr id="4" name="Text Box 68"/>
        <cdr:cNvSpPr txBox="1">
          <a:spLocks xmlns:a="http://schemas.openxmlformats.org/drawingml/2006/main" noChangeArrowheads="1"/>
        </cdr:cNvSpPr>
      </cdr:nvSpPr>
      <cdr:spPr bwMode="auto">
        <a:xfrm xmlns:a="http://schemas.openxmlformats.org/drawingml/2006/main">
          <a:off x="1447800" y="1737360"/>
          <a:ext cx="1920240" cy="457200"/>
        </a:xfrm>
        <a:prstGeom xmlns:a="http://schemas.openxmlformats.org/drawingml/2006/main" prst="rect">
          <a:avLst/>
        </a:prstGeom>
        <a:solidFill xmlns:a="http://schemas.openxmlformats.org/drawingml/2006/main">
          <a:srgbClr val="FFFFFF"/>
        </a:solidFill>
        <a:ln xmlns:a="http://schemas.openxmlformats.org/drawingml/2006/main" w="9525">
          <a:solidFill>
            <a:srgbClr val="000000"/>
          </a:solidFill>
          <a:miter lim="800000"/>
          <a:headEnd/>
          <a:tailEnd/>
        </a:ln>
      </cdr:spPr>
      <cdr:txBody>
        <a:bodyPr xmlns:a="http://schemas.openxmlformats.org/drawingml/2006/main" rot="0" vert="horz" wrap="square" lIns="45720" tIns="45720" rIns="45720" bIns="45720" anchor="t" anchorCtr="0" upright="1">
          <a:noAutofit/>
        </a:bodyPr>
        <a:lstStyle xmlns:a="http://schemas.openxmlformats.org/drawingml/2006/main">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xmlns:a="http://schemas.openxmlformats.org/drawingml/2006/main">
          <a:pPr marL="0" marR="0">
            <a:lnSpc>
              <a:spcPct val="115000"/>
            </a:lnSpc>
            <a:spcBef>
              <a:spcPts val="0"/>
            </a:spcBef>
            <a:spcAft>
              <a:spcPts val="1000"/>
            </a:spcAft>
          </a:pPr>
          <a:r>
            <a:rPr lang="en-US" sz="1000" dirty="0">
              <a:effectLst/>
              <a:latin typeface="Arial" panose="020B0604020202020204" pitchFamily="34" charset="0"/>
              <a:ea typeface="Calibri"/>
              <a:cs typeface="Arial" panose="020B0604020202020204" pitchFamily="34" charset="0"/>
            </a:rPr>
            <a:t>2008 Achievable Benchmark: 9 per </a:t>
          </a:r>
          <a:r>
            <a:rPr lang="en-US" sz="1000" dirty="0" smtClean="0">
              <a:effectLst/>
              <a:latin typeface="Arial" panose="020B0604020202020204" pitchFamily="34" charset="0"/>
              <a:ea typeface="Calibri"/>
              <a:cs typeface="Arial" panose="020B0604020202020204" pitchFamily="34" charset="0"/>
            </a:rPr>
            <a:t>100,000 Population</a:t>
          </a:r>
          <a:endParaRPr lang="en-US" sz="1100" dirty="0">
            <a:effectLst/>
            <a:latin typeface="Arial" panose="020B0604020202020204" pitchFamily="34" charset="0"/>
            <a:ea typeface="Calibri"/>
            <a:cs typeface="Arial" panose="020B0604020202020204" pitchFamily="34" charset="0"/>
          </a:endParaRPr>
        </a:p>
      </cdr:txBody>
    </cdr:sp>
  </cdr:relSizeAnchor>
</c:userShapes>
</file>

<file path=ppt/drawings/drawing2.xml><?xml version="1.0" encoding="utf-8"?>
<c:userShapes xmlns:c="http://schemas.openxmlformats.org/drawingml/2006/chart">
  <cdr:relSizeAnchor xmlns:cdr="http://schemas.openxmlformats.org/drawingml/2006/chartDrawing">
    <cdr:from>
      <cdr:x>0.16667</cdr:x>
      <cdr:y>0.61628</cdr:y>
    </cdr:from>
    <cdr:to>
      <cdr:x>0.98148</cdr:x>
      <cdr:y>0.61628</cdr:y>
    </cdr:to>
    <cdr:cxnSp macro="">
      <cdr:nvCxnSpPr>
        <cdr:cNvPr id="3" name="Straight Connector 2"/>
        <cdr:cNvCxnSpPr/>
      </cdr:nvCxnSpPr>
      <cdr:spPr>
        <a:xfrm xmlns:a="http://schemas.openxmlformats.org/drawingml/2006/main">
          <a:off x="685800" y="2423160"/>
          <a:ext cx="3352800" cy="0"/>
        </a:xfrm>
        <a:prstGeom xmlns:a="http://schemas.openxmlformats.org/drawingml/2006/main" prst="line">
          <a:avLst/>
        </a:prstGeom>
        <a:ln xmlns:a="http://schemas.openxmlformats.org/drawingml/2006/main" w="19050">
          <a:solidFill>
            <a:srgbClr val="FF0000"/>
          </a:solidFill>
          <a:prstDash val="dash"/>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cxnSp>
  </cdr:relSizeAnchor>
  <cdr:relSizeAnchor xmlns:cdr="http://schemas.openxmlformats.org/drawingml/2006/chartDrawing">
    <cdr:from>
      <cdr:x>0.38889</cdr:x>
      <cdr:y>0.44186</cdr:y>
    </cdr:from>
    <cdr:to>
      <cdr:x>0.72222</cdr:x>
      <cdr:y>0.54042</cdr:y>
    </cdr:to>
    <cdr:sp macro="" textlink="">
      <cdr:nvSpPr>
        <cdr:cNvPr id="4" name="Text Box 68"/>
        <cdr:cNvSpPr txBox="1">
          <a:spLocks xmlns:a="http://schemas.openxmlformats.org/drawingml/2006/main" noChangeArrowheads="1"/>
        </cdr:cNvSpPr>
      </cdr:nvSpPr>
      <cdr:spPr bwMode="auto">
        <a:xfrm xmlns:a="http://schemas.openxmlformats.org/drawingml/2006/main">
          <a:off x="1600199" y="1737360"/>
          <a:ext cx="1371600" cy="387530"/>
        </a:xfrm>
        <a:prstGeom xmlns:a="http://schemas.openxmlformats.org/drawingml/2006/main" prst="rect">
          <a:avLst/>
        </a:prstGeom>
        <a:solidFill xmlns:a="http://schemas.openxmlformats.org/drawingml/2006/main">
          <a:srgbClr val="FFFFFF"/>
        </a:solidFill>
        <a:ln xmlns:a="http://schemas.openxmlformats.org/drawingml/2006/main" w="9525">
          <a:solidFill>
            <a:schemeClr val="tx1"/>
          </a:solidFill>
          <a:miter lim="800000"/>
          <a:headEnd/>
          <a:tailEnd/>
        </a:ln>
      </cdr:spPr>
      <cdr:txBody>
        <a:bodyPr xmlns:a="http://schemas.openxmlformats.org/drawingml/2006/main" rot="0" vert="horz" wrap="square" lIns="45720" tIns="45720" rIns="45720" bIns="45720" anchor="t" anchorCtr="0" upright="1">
          <a:noAutofit/>
        </a:bodyPr>
        <a:lstStyle xmlns:a="http://schemas.openxmlformats.org/drawingml/2006/main">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xmlns:a="http://schemas.openxmlformats.org/drawingml/2006/main">
          <a:pPr marL="0" marR="0">
            <a:spcBef>
              <a:spcPts val="0"/>
            </a:spcBef>
            <a:spcAft>
              <a:spcPts val="1200"/>
            </a:spcAft>
          </a:pPr>
          <a:r>
            <a:rPr lang="en-US" sz="1000" dirty="0" smtClean="0">
              <a:effectLst/>
              <a:latin typeface="Arial" panose="020B0604020202020204" pitchFamily="34" charset="0"/>
              <a:ea typeface="Times New Roman"/>
              <a:cs typeface="Arial" panose="020B0604020202020204" pitchFamily="34" charset="0"/>
            </a:rPr>
            <a:t>2011 Achievable Benchmark: 15%</a:t>
          </a:r>
          <a:endParaRPr lang="en-US" sz="1200" dirty="0">
            <a:effectLst/>
            <a:latin typeface="Arial" panose="020B0604020202020204" pitchFamily="34" charset="0"/>
            <a:ea typeface="Times New Roman"/>
            <a:cs typeface="Arial" panose="020B0604020202020204" pitchFamily="34" charset="0"/>
          </a:endParaRPr>
        </a:p>
      </cdr:txBody>
    </cdr:sp>
  </cdr:relSizeAnchor>
</c:userShapes>
</file>

<file path=ppt/drawings/drawing3.xml><?xml version="1.0" encoding="utf-8"?>
<c:userShapes xmlns:c="http://schemas.openxmlformats.org/drawingml/2006/chart">
  <cdr:relSizeAnchor xmlns:cdr="http://schemas.openxmlformats.org/drawingml/2006/chartDrawing">
    <cdr:from>
      <cdr:x>0.18519</cdr:x>
      <cdr:y>0.60227</cdr:y>
    </cdr:from>
    <cdr:to>
      <cdr:x>1</cdr:x>
      <cdr:y>0.60301</cdr:y>
    </cdr:to>
    <cdr:cxnSp macro="">
      <cdr:nvCxnSpPr>
        <cdr:cNvPr id="2" name="Straight Connector 1"/>
        <cdr:cNvCxnSpPr/>
      </cdr:nvCxnSpPr>
      <cdr:spPr>
        <a:xfrm xmlns:a="http://schemas.openxmlformats.org/drawingml/2006/main">
          <a:off x="762000" y="2423160"/>
          <a:ext cx="3352800" cy="2977"/>
        </a:xfrm>
        <a:prstGeom xmlns:a="http://schemas.openxmlformats.org/drawingml/2006/main" prst="line">
          <a:avLst/>
        </a:prstGeom>
        <a:ln xmlns:a="http://schemas.openxmlformats.org/drawingml/2006/main" w="19050">
          <a:solidFill>
            <a:srgbClr val="FF0000"/>
          </a:solidFill>
          <a:prstDash val="dash"/>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cxnSp>
  </cdr:relSizeAnchor>
  <cdr:relSizeAnchor xmlns:cdr="http://schemas.openxmlformats.org/drawingml/2006/chartDrawing">
    <cdr:from>
      <cdr:x>0.42593</cdr:x>
      <cdr:y>0.43182</cdr:y>
    </cdr:from>
    <cdr:to>
      <cdr:x>0.75926</cdr:x>
      <cdr:y>0.52739</cdr:y>
    </cdr:to>
    <cdr:sp macro="" textlink="">
      <cdr:nvSpPr>
        <cdr:cNvPr id="3" name="Text Box 68"/>
        <cdr:cNvSpPr txBox="1">
          <a:spLocks xmlns:a="http://schemas.openxmlformats.org/drawingml/2006/main" noChangeArrowheads="1"/>
        </cdr:cNvSpPr>
      </cdr:nvSpPr>
      <cdr:spPr bwMode="auto">
        <a:xfrm xmlns:a="http://schemas.openxmlformats.org/drawingml/2006/main">
          <a:off x="1752600" y="1737360"/>
          <a:ext cx="1371600" cy="384512"/>
        </a:xfrm>
        <a:prstGeom xmlns:a="http://schemas.openxmlformats.org/drawingml/2006/main" prst="rect">
          <a:avLst/>
        </a:prstGeom>
        <a:solidFill xmlns:a="http://schemas.openxmlformats.org/drawingml/2006/main">
          <a:srgbClr val="FFFFFF"/>
        </a:solidFill>
        <a:ln xmlns:a="http://schemas.openxmlformats.org/drawingml/2006/main" w="9525">
          <a:solidFill>
            <a:schemeClr val="tx1"/>
          </a:solidFill>
          <a:miter lim="800000"/>
          <a:headEnd/>
          <a:tailEnd/>
        </a:ln>
      </cdr:spPr>
      <cdr:txBody>
        <a:bodyPr xmlns:a="http://schemas.openxmlformats.org/drawingml/2006/main" rot="0" vert="horz" wrap="square" lIns="45720" tIns="45720" rIns="45720" bIns="45720" anchor="t" anchorCtr="0" upright="1">
          <a:noAutofit/>
        </a:bodyPr>
        <a:lstStyle xmlns:a="http://schemas.openxmlformats.org/drawingml/2006/main"/>
        <a:p xmlns:a="http://schemas.openxmlformats.org/drawingml/2006/main">
          <a:pPr marL="0" marR="0">
            <a:spcBef>
              <a:spcPts val="0"/>
            </a:spcBef>
            <a:spcAft>
              <a:spcPts val="1200"/>
            </a:spcAft>
          </a:pPr>
          <a:r>
            <a:rPr lang="en-US" sz="1000" dirty="0" smtClean="0">
              <a:effectLst/>
              <a:latin typeface="Arial" panose="020B0604020202020204" pitchFamily="34" charset="0"/>
              <a:ea typeface="Times New Roman"/>
              <a:cs typeface="Arial" panose="020B0604020202020204" pitchFamily="34" charset="0"/>
            </a:rPr>
            <a:t>2011 Achievable Benchmark: 15%</a:t>
          </a:r>
          <a:endParaRPr lang="en-US" sz="1200" dirty="0">
            <a:effectLst/>
            <a:latin typeface="Arial" panose="020B0604020202020204" pitchFamily="34" charset="0"/>
            <a:ea typeface="Times New Roman"/>
            <a:cs typeface="Arial" panose="020B0604020202020204" pitchFamily="34" charset="0"/>
          </a:endParaRPr>
        </a:p>
      </cdr:txBody>
    </cdr:sp>
  </cdr:relSizeAnchor>
</c:userShapes>
</file>

<file path=ppt/drawings/drawing4.xml><?xml version="1.0" encoding="utf-8"?>
<c:userShapes xmlns:c="http://schemas.openxmlformats.org/drawingml/2006/chart">
  <cdr:relSizeAnchor xmlns:cdr="http://schemas.openxmlformats.org/drawingml/2006/chartDrawing">
    <cdr:from>
      <cdr:x>0.17778</cdr:x>
      <cdr:y>0.32558</cdr:y>
    </cdr:from>
    <cdr:to>
      <cdr:x>0.96296</cdr:x>
      <cdr:y>0.32811</cdr:y>
    </cdr:to>
    <cdr:cxnSp macro="">
      <cdr:nvCxnSpPr>
        <cdr:cNvPr id="2" name="Straight Connector 1"/>
        <cdr:cNvCxnSpPr/>
      </cdr:nvCxnSpPr>
      <cdr:spPr>
        <a:xfrm xmlns:a="http://schemas.openxmlformats.org/drawingml/2006/main">
          <a:off x="731520" y="1280160"/>
          <a:ext cx="3230880" cy="9939"/>
        </a:xfrm>
        <a:prstGeom xmlns:a="http://schemas.openxmlformats.org/drawingml/2006/main" prst="line">
          <a:avLst/>
        </a:prstGeom>
        <a:ln xmlns:a="http://schemas.openxmlformats.org/drawingml/2006/main" w="19050">
          <a:solidFill>
            <a:srgbClr val="FF0000"/>
          </a:solidFill>
          <a:prstDash val="dash"/>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cxnSp>
  </cdr:relSizeAnchor>
  <cdr:relSizeAnchor xmlns:cdr="http://schemas.openxmlformats.org/drawingml/2006/chartDrawing">
    <cdr:from>
      <cdr:x>0.42593</cdr:x>
      <cdr:y>0.19767</cdr:y>
    </cdr:from>
    <cdr:to>
      <cdr:x>0.71481</cdr:x>
      <cdr:y>0.2907</cdr:y>
    </cdr:to>
    <cdr:sp macro="" textlink="">
      <cdr:nvSpPr>
        <cdr:cNvPr id="3" name="Text Box 68"/>
        <cdr:cNvSpPr txBox="1">
          <a:spLocks xmlns:a="http://schemas.openxmlformats.org/drawingml/2006/main" noChangeArrowheads="1"/>
        </cdr:cNvSpPr>
      </cdr:nvSpPr>
      <cdr:spPr bwMode="auto">
        <a:xfrm xmlns:a="http://schemas.openxmlformats.org/drawingml/2006/main">
          <a:off x="1752600" y="777240"/>
          <a:ext cx="1188720" cy="365760"/>
        </a:xfrm>
        <a:prstGeom xmlns:a="http://schemas.openxmlformats.org/drawingml/2006/main" prst="rect">
          <a:avLst/>
        </a:prstGeom>
        <a:solidFill xmlns:a="http://schemas.openxmlformats.org/drawingml/2006/main">
          <a:srgbClr val="FFFFFF"/>
        </a:solidFill>
        <a:ln xmlns:a="http://schemas.openxmlformats.org/drawingml/2006/main" w="9525">
          <a:solidFill>
            <a:srgbClr val="000000"/>
          </a:solidFill>
          <a:miter lim="800000"/>
          <a:headEnd/>
          <a:tailEnd/>
        </a:ln>
      </cdr:spPr>
      <cdr:txBody>
        <a:bodyPr xmlns:a="http://schemas.openxmlformats.org/drawingml/2006/main" rot="0" vert="horz" wrap="square" lIns="45720" tIns="45720" rIns="45720" bIns="45720" anchor="t" anchorCtr="0" upright="1">
          <a:noAutofit/>
        </a:bodyPr>
        <a:lstStyle xmlns:a="http://schemas.openxmlformats.org/drawingml/2006/main"/>
        <a:p xmlns:a="http://schemas.openxmlformats.org/drawingml/2006/main">
          <a:pPr marL="0" marR="0">
            <a:spcBef>
              <a:spcPts val="0"/>
            </a:spcBef>
            <a:spcAft>
              <a:spcPts val="1200"/>
            </a:spcAft>
          </a:pPr>
          <a:r>
            <a:rPr lang="en-US" sz="1000" dirty="0">
              <a:effectLst/>
              <a:latin typeface="Arial" panose="020B0604020202020204" pitchFamily="34" charset="0"/>
              <a:ea typeface="Times New Roman"/>
              <a:cs typeface="Arial" panose="020B0604020202020204" pitchFamily="34" charset="0"/>
            </a:rPr>
            <a:t>2008 Achievable Benchmark: 74%</a:t>
          </a:r>
          <a:endParaRPr lang="en-US" sz="1200" dirty="0">
            <a:effectLst/>
            <a:latin typeface="Arial" panose="020B0604020202020204" pitchFamily="34" charset="0"/>
            <a:ea typeface="Times New Roman"/>
            <a:cs typeface="Arial" panose="020B0604020202020204" pitchFamily="34" charset="0"/>
          </a:endParaRPr>
        </a:p>
      </cdr:txBody>
    </cdr:sp>
  </cdr:relSizeAnchor>
</c:userShape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sz="quarter" idx="1"/>
          </p:nvPr>
        </p:nvSpPr>
        <p:spPr>
          <a:xfrm>
            <a:off x="3970938" y="0"/>
            <a:ext cx="3037840" cy="464820"/>
          </a:xfrm>
          <a:prstGeom prst="rect">
            <a:avLst/>
          </a:prstGeom>
        </p:spPr>
        <p:txBody>
          <a:bodyPr vert="horz" lIns="93177" tIns="46589" rIns="93177" bIns="46589" rtlCol="0"/>
          <a:lstStyle>
            <a:lvl1pPr algn="r">
              <a:defRPr sz="1200"/>
            </a:lvl1pPr>
          </a:lstStyle>
          <a:p>
            <a:fld id="{B0E40ABE-DCA6-4B7A-B1BC-961182C98C1E}" type="datetimeFigureOut">
              <a:rPr lang="en-US" smtClean="0"/>
              <a:pPr/>
              <a:t>9/16/2015</a:t>
            </a:fld>
            <a:endParaRPr lang="en-US"/>
          </a:p>
        </p:txBody>
      </p:sp>
      <p:sp>
        <p:nvSpPr>
          <p:cNvPr id="4" name="Footer Placeholder 3"/>
          <p:cNvSpPr>
            <a:spLocks noGrp="1"/>
          </p:cNvSpPr>
          <p:nvPr>
            <p:ph type="ftr" sz="quarter" idx="2"/>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5" name="Slide Number Placeholder 4"/>
          <p:cNvSpPr>
            <a:spLocks noGrp="1"/>
          </p:cNvSpPr>
          <p:nvPr>
            <p:ph type="sldNum" sz="quarter" idx="3"/>
          </p:nvPr>
        </p:nvSpPr>
        <p:spPr>
          <a:xfrm>
            <a:off x="3970938" y="8829967"/>
            <a:ext cx="3037840" cy="464820"/>
          </a:xfrm>
          <a:prstGeom prst="rect">
            <a:avLst/>
          </a:prstGeom>
        </p:spPr>
        <p:txBody>
          <a:bodyPr vert="horz" lIns="93177" tIns="46589" rIns="93177" bIns="46589" rtlCol="0" anchor="b"/>
          <a:lstStyle>
            <a:lvl1pPr algn="r">
              <a:defRPr sz="1200"/>
            </a:lvl1pPr>
          </a:lstStyle>
          <a:p>
            <a:fld id="{A63DE9D1-BBA0-4F2C-9FA0-7B37DDC69B66}" type="slidenum">
              <a:rPr lang="en-US" smtClean="0"/>
              <a:pPr/>
              <a:t>‹#›</a:t>
            </a:fld>
            <a:endParaRPr lang="en-US"/>
          </a:p>
        </p:txBody>
      </p:sp>
    </p:spTree>
    <p:extLst>
      <p:ext uri="{BB962C8B-B14F-4D97-AF65-F5344CB8AC3E}">
        <p14:creationId xmlns:p14="http://schemas.microsoft.com/office/powerpoint/2010/main" val="2236764082"/>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A1829A28-233F-427B-8129-2365D32DCE31}" type="datetimeFigureOut">
              <a:rPr lang="en-US" smtClean="0"/>
              <a:t>9/16/2015</a:t>
            </a:fld>
            <a:endParaRPr lang="en-US"/>
          </a:p>
        </p:txBody>
      </p:sp>
      <p:sp>
        <p:nvSpPr>
          <p:cNvPr id="4" name="Slide Image Placeholder 3"/>
          <p:cNvSpPr>
            <a:spLocks noGrp="1" noRot="1" noChangeAspect="1"/>
          </p:cNvSpPr>
          <p:nvPr>
            <p:ph type="sldImg" idx="2"/>
          </p:nvPr>
        </p:nvSpPr>
        <p:spPr>
          <a:xfrm>
            <a:off x="484632" y="696913"/>
            <a:ext cx="6047232" cy="4535424"/>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5257800"/>
            <a:ext cx="5608320" cy="3341370"/>
          </a:xfrm>
          <a:prstGeom prst="rect">
            <a:avLst/>
          </a:prstGeom>
        </p:spPr>
        <p:txBody>
          <a:bodyPr vert="horz" lIns="93177" tIns="46589" rIns="93177" bIns="46589"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E70E7EC0-D47B-461F-A069-1AF30F543FB1}" type="slidenum">
              <a:rPr lang="en-US" smtClean="0"/>
              <a:t>‹#›</a:t>
            </a:fld>
            <a:endParaRPr lang="en-US"/>
          </a:p>
        </p:txBody>
      </p:sp>
    </p:spTree>
    <p:extLst>
      <p:ext uri="{BB962C8B-B14F-4D97-AF65-F5344CB8AC3E}">
        <p14:creationId xmlns:p14="http://schemas.microsoft.com/office/powerpoint/2010/main" val="51039624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1</a:t>
            </a:fld>
            <a:endParaRPr lang="en-US"/>
          </a:p>
        </p:txBody>
      </p:sp>
    </p:spTree>
    <p:extLst>
      <p:ext uri="{BB962C8B-B14F-4D97-AF65-F5344CB8AC3E}">
        <p14:creationId xmlns:p14="http://schemas.microsoft.com/office/powerpoint/2010/main" val="1900077624"/>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lvl="0" indent="-171450">
              <a:buFont typeface="Arial" panose="020B0604020202020204" pitchFamily="34" charset="0"/>
              <a:buChar char="•"/>
            </a:pPr>
            <a:r>
              <a:rPr lang="en-US" dirty="0" smtClean="0"/>
              <a:t>Universal strategies target entire populations (e.g., public education and awareness programs), </a:t>
            </a:r>
          </a:p>
          <a:p>
            <a:pPr marL="171450" lvl="0" indent="-171450">
              <a:buFont typeface="Arial" panose="020B0604020202020204" pitchFamily="34" charset="0"/>
              <a:buChar char="•"/>
            </a:pPr>
            <a:r>
              <a:rPr lang="en-US" dirty="0" smtClean="0"/>
              <a:t>Selective strategies address at-risk populations (e.g., peer “natural helpers” and accessible crisis services), and </a:t>
            </a:r>
          </a:p>
          <a:p>
            <a:pPr marL="171450" lvl="0" indent="-171450">
              <a:buFont typeface="Arial" panose="020B0604020202020204" pitchFamily="34" charset="0"/>
              <a:buChar char="•"/>
            </a:pPr>
            <a:r>
              <a:rPr lang="en-US" dirty="0" smtClean="0"/>
              <a:t>Indicated strategies address specific high-risk individuals (e.g., case management and parent</a:t>
            </a:r>
            <a:r>
              <a:rPr lang="en-US" baseline="0" dirty="0" smtClean="0"/>
              <a:t> </a:t>
            </a:r>
            <a:r>
              <a:rPr lang="en-US" dirty="0" smtClean="0"/>
              <a:t>support programs) (</a:t>
            </a:r>
            <a:r>
              <a:rPr lang="en-US" dirty="0" err="1" smtClean="0"/>
              <a:t>Nordentoft</a:t>
            </a:r>
            <a:r>
              <a:rPr lang="en-US" dirty="0" smtClean="0"/>
              <a:t>, 2011).</a:t>
            </a:r>
          </a:p>
          <a:p>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10</a:t>
            </a:fld>
            <a:endParaRPr lang="en-US"/>
          </a:p>
        </p:txBody>
      </p:sp>
    </p:spTree>
    <p:extLst>
      <p:ext uri="{BB962C8B-B14F-4D97-AF65-F5344CB8AC3E}">
        <p14:creationId xmlns:p14="http://schemas.microsoft.com/office/powerpoint/2010/main" val="171372711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11</a:t>
            </a:fld>
            <a:endParaRPr lang="en-US"/>
          </a:p>
        </p:txBody>
      </p:sp>
    </p:spTree>
    <p:extLst>
      <p:ext uri="{BB962C8B-B14F-4D97-AF65-F5344CB8AC3E}">
        <p14:creationId xmlns:p14="http://schemas.microsoft.com/office/powerpoint/2010/main" val="1713727117"/>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a:xfrm>
            <a:off x="228600" y="5257800"/>
            <a:ext cx="6629400" cy="3810000"/>
          </a:xfrm>
        </p:spPr>
        <p:txBody>
          <a:bodyPr/>
          <a:lstStyle/>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Overall Rate: </a:t>
            </a:r>
            <a:r>
              <a:rPr lang="en-US" sz="1200" kern="1200" dirty="0" smtClean="0">
                <a:solidFill>
                  <a:schemeClr val="tx1"/>
                </a:solidFill>
                <a:effectLst/>
                <a:latin typeface="+mn-lt"/>
                <a:ea typeface="+mn-ea"/>
                <a:cs typeface="+mn-cs"/>
              </a:rPr>
              <a:t>In 2011, the overall suicide death rate was 14.9 per 100,000 population age 12 and over.</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b="1" kern="1200" dirty="0" smtClean="0">
                <a:effectLst/>
                <a:latin typeface="+mn-lt"/>
                <a:ea typeface="+mn-ea"/>
                <a:cs typeface="+mn-cs"/>
              </a:rPr>
              <a:t>Trends: </a:t>
            </a:r>
            <a:r>
              <a:rPr lang="en-US" sz="1200" kern="1200" dirty="0" smtClean="0">
                <a:effectLst/>
                <a:latin typeface="+mn-lt"/>
                <a:ea typeface="+mn-ea"/>
                <a:cs typeface="+mn-cs"/>
              </a:rPr>
              <a:t>From 2008</a:t>
            </a:r>
            <a:r>
              <a:rPr lang="en-US" sz="1200" kern="1200" baseline="0" dirty="0" smtClean="0">
                <a:effectLst/>
                <a:latin typeface="+mn-lt"/>
                <a:ea typeface="+mn-ea"/>
                <a:cs typeface="+mn-cs"/>
              </a:rPr>
              <a:t> to 2011, suicide death rates worsened for the total population, Whites, and both sexes.</a:t>
            </a:r>
            <a:endParaRPr lang="en-US" sz="1200" kern="1200" dirty="0" smtClean="0">
              <a:effectLst/>
              <a:latin typeface="+mn-lt"/>
              <a:ea typeface="+mn-ea"/>
              <a:cs typeface="+mn-cs"/>
            </a:endParaRPr>
          </a:p>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Groups With Disparities:</a:t>
            </a:r>
          </a:p>
          <a:p>
            <a:pPr marL="342900" lvl="1" indent="-171450">
              <a:buFont typeface="Arial" panose="020B0604020202020204" pitchFamily="34" charset="0"/>
              <a:buChar char="•"/>
            </a:pPr>
            <a:r>
              <a:rPr lang="en-US" sz="1200" kern="1200" dirty="0" smtClean="0">
                <a:solidFill>
                  <a:schemeClr val="tx1"/>
                </a:solidFill>
                <a:effectLst/>
                <a:latin typeface="+mn-lt"/>
                <a:ea typeface="+mn-ea"/>
                <a:cs typeface="+mn-cs"/>
              </a:rPr>
              <a:t>From 2008</a:t>
            </a:r>
            <a:r>
              <a:rPr lang="en-US" sz="1200" kern="1200" baseline="0" dirty="0" smtClean="0">
                <a:solidFill>
                  <a:schemeClr val="tx1"/>
                </a:solidFill>
                <a:effectLst/>
                <a:latin typeface="+mn-lt"/>
                <a:ea typeface="+mn-ea"/>
                <a:cs typeface="+mn-cs"/>
              </a:rPr>
              <a:t> to 2011</a:t>
            </a:r>
            <a:r>
              <a:rPr lang="en-US" sz="1200" kern="1200" dirty="0" smtClean="0">
                <a:solidFill>
                  <a:schemeClr val="tx1"/>
                </a:solidFill>
                <a:effectLst/>
                <a:latin typeface="+mn-lt"/>
                <a:ea typeface="+mn-ea"/>
                <a:cs typeface="+mn-cs"/>
              </a:rPr>
              <a:t>, Blacks, Asians</a:t>
            </a:r>
            <a:r>
              <a:rPr lang="en-US" sz="1200" kern="1200" baseline="0" dirty="0" smtClean="0">
                <a:solidFill>
                  <a:schemeClr val="tx1"/>
                </a:solidFill>
                <a:effectLst/>
                <a:latin typeface="+mn-lt"/>
                <a:ea typeface="+mn-ea"/>
                <a:cs typeface="+mn-cs"/>
              </a:rPr>
              <a:t> and Pacific Islanders</a:t>
            </a:r>
            <a:r>
              <a:rPr lang="en-US" sz="1200" kern="1200" dirty="0" smtClean="0">
                <a:solidFill>
                  <a:schemeClr val="tx1"/>
                </a:solidFill>
                <a:effectLst/>
                <a:latin typeface="+mn-lt"/>
                <a:ea typeface="+mn-ea"/>
                <a:cs typeface="+mn-cs"/>
              </a:rPr>
              <a:t>, and American Indians and Alaska</a:t>
            </a:r>
            <a:r>
              <a:rPr lang="en-US" sz="1200" kern="1200" baseline="0" dirty="0" smtClean="0">
                <a:solidFill>
                  <a:schemeClr val="tx1"/>
                </a:solidFill>
                <a:effectLst/>
                <a:latin typeface="+mn-lt"/>
                <a:ea typeface="+mn-ea"/>
                <a:cs typeface="+mn-cs"/>
              </a:rPr>
              <a:t> Natives</a:t>
            </a:r>
            <a:r>
              <a:rPr lang="en-US" sz="1200" kern="1200" dirty="0" smtClean="0">
                <a:solidFill>
                  <a:schemeClr val="tx1"/>
                </a:solidFill>
                <a:effectLst/>
                <a:latin typeface="+mn-lt"/>
                <a:ea typeface="+mn-ea"/>
                <a:cs typeface="+mn-cs"/>
              </a:rPr>
              <a:t> had lower suicide death rates than Whites.</a:t>
            </a:r>
          </a:p>
          <a:p>
            <a:pPr marL="34290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kern="1200" dirty="0" smtClean="0">
                <a:solidFill>
                  <a:schemeClr val="tx1"/>
                </a:solidFill>
                <a:effectLst/>
                <a:latin typeface="+mn-lt"/>
                <a:ea typeface="+mn-ea"/>
                <a:cs typeface="+mn-cs"/>
              </a:rPr>
              <a:t>In all years, males had higher suicide death rates compared with females.</a:t>
            </a:r>
          </a:p>
          <a:p>
            <a:pPr marL="34290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kern="1200" dirty="0" smtClean="0">
                <a:solidFill>
                  <a:schemeClr val="tx1"/>
                </a:solidFill>
                <a:effectLst/>
                <a:latin typeface="+mn-lt"/>
                <a:ea typeface="+mn-ea"/>
                <a:cs typeface="+mn-cs"/>
              </a:rPr>
              <a:t>In all years,  people living in medium metropolitan,</a:t>
            </a:r>
            <a:r>
              <a:rPr lang="en-US" sz="1200" kern="1200" baseline="0" dirty="0" smtClean="0">
                <a:solidFill>
                  <a:schemeClr val="tx1"/>
                </a:solidFill>
                <a:effectLst/>
                <a:latin typeface="+mn-lt"/>
                <a:ea typeface="+mn-ea"/>
                <a:cs typeface="+mn-cs"/>
              </a:rPr>
              <a:t> small metropolitan, </a:t>
            </a:r>
            <a:r>
              <a:rPr lang="en-US" sz="1200" kern="1200" baseline="0" dirty="0" err="1" smtClean="0">
                <a:solidFill>
                  <a:schemeClr val="tx1"/>
                </a:solidFill>
                <a:effectLst/>
                <a:latin typeface="+mn-lt"/>
                <a:ea typeface="+mn-ea"/>
                <a:cs typeface="+mn-cs"/>
              </a:rPr>
              <a:t>micropolitan</a:t>
            </a:r>
            <a:r>
              <a:rPr lang="en-US" sz="1200" kern="1200" baseline="0" dirty="0" smtClean="0">
                <a:solidFill>
                  <a:schemeClr val="tx1"/>
                </a:solidFill>
                <a:effectLst/>
                <a:latin typeface="+mn-lt"/>
                <a:ea typeface="+mn-ea"/>
                <a:cs typeface="+mn-cs"/>
              </a:rPr>
              <a:t>, and noncore areas had higher suicide death rates compared with people living in large fringe metropolitan areas (data not shown). For more information on suicide death rates by geographic location, refer to the Rural Health Reform Policy Research Center </a:t>
            </a:r>
            <a:r>
              <a:rPr lang="en-US" sz="1200" i="1" kern="1200" baseline="0" dirty="0" smtClean="0">
                <a:solidFill>
                  <a:schemeClr val="tx1"/>
                </a:solidFill>
                <a:effectLst/>
                <a:latin typeface="+mn-lt"/>
                <a:ea typeface="+mn-ea"/>
                <a:cs typeface="+mn-cs"/>
              </a:rPr>
              <a:t>2014 Update of the Rural-Urban </a:t>
            </a:r>
            <a:r>
              <a:rPr lang="en-US" sz="1200" i="1" kern="1200" baseline="0" dirty="0" err="1" smtClean="0">
                <a:solidFill>
                  <a:schemeClr val="tx1"/>
                </a:solidFill>
                <a:effectLst/>
                <a:latin typeface="+mn-lt"/>
                <a:ea typeface="+mn-ea"/>
                <a:cs typeface="+mn-cs"/>
              </a:rPr>
              <a:t>Chartbook</a:t>
            </a:r>
            <a:r>
              <a:rPr lang="en-US" sz="1200" i="0" kern="1200" baseline="0" dirty="0" smtClean="0">
                <a:solidFill>
                  <a:schemeClr val="tx1"/>
                </a:solidFill>
                <a:effectLst/>
                <a:latin typeface="+mn-lt"/>
                <a:ea typeface="+mn-ea"/>
                <a:cs typeface="+mn-cs"/>
              </a:rPr>
              <a:t>, available at</a:t>
            </a:r>
            <a:r>
              <a:rPr lang="en-US" sz="1200" i="1" kern="1200" baseline="0" dirty="0" smtClean="0">
                <a:solidFill>
                  <a:schemeClr val="tx1"/>
                </a:solidFill>
                <a:effectLst/>
                <a:latin typeface="+mn-lt"/>
                <a:ea typeface="+mn-ea"/>
                <a:cs typeface="+mn-cs"/>
              </a:rPr>
              <a:t> </a:t>
            </a:r>
            <a:r>
              <a:rPr lang="en-US" sz="1200" kern="1200" baseline="0" dirty="0" smtClean="0">
                <a:solidFill>
                  <a:schemeClr val="tx1"/>
                </a:solidFill>
                <a:effectLst/>
                <a:latin typeface="+mn-lt"/>
                <a:ea typeface="+mn-ea"/>
                <a:cs typeface="+mn-cs"/>
              </a:rPr>
              <a:t>https://ruralhealth.und.edu/projects/health-reform-policy-research-center/pdf/2014-rural-urban-chartbook-update.pdf.</a:t>
            </a:r>
            <a:endParaRPr lang="en-US" sz="1200" kern="1200" dirty="0" smtClean="0">
              <a:solidFill>
                <a:schemeClr val="tx1"/>
              </a:solidFill>
              <a:effectLst/>
              <a:latin typeface="+mn-lt"/>
              <a:ea typeface="+mn-ea"/>
              <a:cs typeface="+mn-cs"/>
            </a:endParaRPr>
          </a:p>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Achievable Benchmark:</a:t>
            </a:r>
          </a:p>
          <a:p>
            <a:pPr marL="34290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kern="1200" dirty="0" smtClean="0">
                <a:solidFill>
                  <a:schemeClr val="tx1"/>
                </a:solidFill>
                <a:effectLst/>
                <a:latin typeface="+mn-lt"/>
                <a:ea typeface="+mn-ea"/>
                <a:cs typeface="+mn-cs"/>
              </a:rPr>
              <a:t>The 2008 top 5 State achievable benchmark was 9 suicide deaths per 100,000 population.</a:t>
            </a:r>
            <a:r>
              <a:rPr lang="en-US" sz="1200" kern="1200" baseline="0" dirty="0" smtClean="0">
                <a:solidFill>
                  <a:schemeClr val="tx1"/>
                </a:solidFill>
                <a:effectLst/>
                <a:latin typeface="+mn-lt"/>
                <a:ea typeface="+mn-ea"/>
                <a:cs typeface="+mn-cs"/>
              </a:rPr>
              <a:t> </a:t>
            </a:r>
            <a:r>
              <a:rPr lang="en-US" sz="1200" kern="1200" dirty="0" smtClean="0">
                <a:solidFill>
                  <a:schemeClr val="tx1"/>
                </a:solidFill>
                <a:effectLst/>
                <a:latin typeface="+mn-lt"/>
                <a:ea typeface="+mn-ea"/>
                <a:cs typeface="+mn-cs"/>
              </a:rPr>
              <a:t>The top 5 States that contributed to the achievable benchmark are Connecticut, District of Columbia, Massachusetts, New Jersey, and New York.</a:t>
            </a:r>
          </a:p>
          <a:p>
            <a:pPr marL="34290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kern="1200" baseline="0" dirty="0" smtClean="0">
                <a:solidFill>
                  <a:schemeClr val="tx1"/>
                </a:solidFill>
                <a:effectLst/>
                <a:latin typeface="+mn-lt"/>
                <a:ea typeface="+mn-ea"/>
                <a:cs typeface="+mn-cs"/>
              </a:rPr>
              <a:t>APIs, Blacks, and females have achieved the benchmark.</a:t>
            </a:r>
          </a:p>
          <a:p>
            <a:pPr marL="342900" lvl="1" indent="-171450">
              <a:buFont typeface="Arial" panose="020B0604020202020204" pitchFamily="34" charset="0"/>
              <a:buChar char="•"/>
            </a:pPr>
            <a:r>
              <a:rPr lang="en-US" sz="1200" kern="1200" baseline="0" dirty="0" smtClean="0">
                <a:solidFill>
                  <a:schemeClr val="tx1"/>
                </a:solidFill>
                <a:effectLst/>
                <a:latin typeface="+mn-lt"/>
                <a:ea typeface="+mn-ea"/>
                <a:cs typeface="+mn-cs"/>
              </a:rPr>
              <a:t>The total population, AI/ANs, Whites, and males are moving away from the benchmark. </a:t>
            </a:r>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12</a:t>
            </a:fld>
            <a:endParaRPr lang="en-US"/>
          </a:p>
        </p:txBody>
      </p:sp>
    </p:spTree>
    <p:extLst>
      <p:ext uri="{BB962C8B-B14F-4D97-AF65-F5344CB8AC3E}">
        <p14:creationId xmlns:p14="http://schemas.microsoft.com/office/powerpoint/2010/main" val="147633507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13</a:t>
            </a:fld>
            <a:endParaRPr lang="en-US"/>
          </a:p>
        </p:txBody>
      </p:sp>
    </p:spTree>
    <p:extLst>
      <p:ext uri="{BB962C8B-B14F-4D97-AF65-F5344CB8AC3E}">
        <p14:creationId xmlns:p14="http://schemas.microsoft.com/office/powerpoint/2010/main" val="3104918193"/>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marR="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endParaRPr lang="en-US" dirty="0" smtClean="0"/>
          </a:p>
          <a:p>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14</a:t>
            </a:fld>
            <a:endParaRPr lang="en-US"/>
          </a:p>
        </p:txBody>
      </p:sp>
    </p:spTree>
    <p:extLst>
      <p:ext uri="{BB962C8B-B14F-4D97-AF65-F5344CB8AC3E}">
        <p14:creationId xmlns:p14="http://schemas.microsoft.com/office/powerpoint/2010/main" val="533595424"/>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p:txBody>
          <a:bodyPr/>
          <a:lstStyle/>
          <a:p>
            <a:pPr marL="171450" marR="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smtClean="0"/>
              <a:t>Specialty facilities include hospital (inpatient), drug or alcohol rehabilitation (inpatient or outpatient), or mental health centers.</a:t>
            </a:r>
          </a:p>
          <a:p>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15</a:t>
            </a:fld>
            <a:endParaRPr lang="en-US"/>
          </a:p>
        </p:txBody>
      </p:sp>
    </p:spTree>
    <p:extLst>
      <p:ext uri="{BB962C8B-B14F-4D97-AF65-F5344CB8AC3E}">
        <p14:creationId xmlns:p14="http://schemas.microsoft.com/office/powerpoint/2010/main" val="533595424"/>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p:txBody>
          <a:bodyPr/>
          <a:lstStyle/>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Overall Rate: </a:t>
            </a:r>
            <a:r>
              <a:rPr lang="en-US" sz="1200" kern="1200" dirty="0" smtClean="0">
                <a:solidFill>
                  <a:schemeClr val="tx1"/>
                </a:solidFill>
                <a:effectLst/>
                <a:latin typeface="+mn-lt"/>
                <a:ea typeface="+mn-ea"/>
                <a:cs typeface="+mn-cs"/>
              </a:rPr>
              <a:t>In 2012, only 10.8% of people age 12 and over who needed treatment for illicit drug use or an alcohol problem received such treatment at a specialty facility in the last 12 months.</a:t>
            </a:r>
          </a:p>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Groups With Disparities: </a:t>
            </a:r>
            <a:r>
              <a:rPr lang="en-US" sz="1200" kern="1200" dirty="0" smtClean="0">
                <a:solidFill>
                  <a:schemeClr val="tx1"/>
                </a:solidFill>
                <a:effectLst/>
                <a:latin typeface="+mn-lt"/>
                <a:ea typeface="+mn-ea"/>
                <a:cs typeface="+mn-cs"/>
              </a:rPr>
              <a:t>From 2002 to 2012, there were no statistically significant differences by race/ethnicity; and from 2008 to 2012, there were no statistically significant differences by</a:t>
            </a:r>
            <a:r>
              <a:rPr lang="en-US" sz="1200" kern="1200" baseline="0" dirty="0" smtClean="0">
                <a:solidFill>
                  <a:schemeClr val="tx1"/>
                </a:solidFill>
                <a:effectLst/>
                <a:latin typeface="+mn-lt"/>
                <a:ea typeface="+mn-ea"/>
                <a:cs typeface="+mn-cs"/>
              </a:rPr>
              <a:t> age</a:t>
            </a:r>
            <a:r>
              <a:rPr lang="en-US" sz="1200" kern="1200" dirty="0" smtClean="0">
                <a:solidFill>
                  <a:schemeClr val="tx1"/>
                </a:solidFill>
                <a:effectLst/>
                <a:latin typeface="+mn-lt"/>
                <a:ea typeface="+mn-ea"/>
                <a:cs typeface="+mn-cs"/>
              </a:rPr>
              <a:t>.</a:t>
            </a:r>
          </a:p>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Achievable</a:t>
            </a:r>
            <a:r>
              <a:rPr lang="en-US" sz="1200" b="1" kern="1200" baseline="0" dirty="0" smtClean="0">
                <a:solidFill>
                  <a:schemeClr val="tx1"/>
                </a:solidFill>
                <a:effectLst/>
                <a:latin typeface="+mn-lt"/>
                <a:ea typeface="+mn-ea"/>
                <a:cs typeface="+mn-cs"/>
              </a:rPr>
              <a:t> Benchmark:</a:t>
            </a:r>
            <a:endParaRPr lang="en-US" sz="1200" b="1" kern="1200" dirty="0" smtClean="0">
              <a:solidFill>
                <a:schemeClr val="tx1"/>
              </a:solidFill>
              <a:effectLst/>
              <a:latin typeface="+mn-lt"/>
              <a:ea typeface="+mn-ea"/>
              <a:cs typeface="+mn-cs"/>
            </a:endParaRPr>
          </a:p>
          <a:p>
            <a:pPr marL="62865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kern="1200" dirty="0" smtClean="0">
                <a:solidFill>
                  <a:schemeClr val="tx1"/>
                </a:solidFill>
                <a:effectLst/>
                <a:latin typeface="+mn-lt"/>
                <a:ea typeface="+mn-ea"/>
                <a:cs typeface="+mn-cs"/>
              </a:rPr>
              <a:t>The </a:t>
            </a:r>
            <a:r>
              <a:rPr lang="en-US" sz="1200" b="0" kern="1200" dirty="0" smtClean="0">
                <a:solidFill>
                  <a:schemeClr val="tx1"/>
                </a:solidFill>
                <a:effectLst/>
                <a:latin typeface="+mn-lt"/>
                <a:ea typeface="+mn-ea"/>
                <a:cs typeface="+mn-cs"/>
              </a:rPr>
              <a:t>2011 top 5 </a:t>
            </a:r>
            <a:r>
              <a:rPr lang="en-US" sz="1200" kern="1200" dirty="0" smtClean="0">
                <a:solidFill>
                  <a:schemeClr val="tx1"/>
                </a:solidFill>
                <a:effectLst/>
                <a:latin typeface="+mn-lt"/>
                <a:ea typeface="+mn-ea"/>
                <a:cs typeface="+mn-cs"/>
              </a:rPr>
              <a:t>State achievable benchmark was 15%. The top 5 States that contributed to the achievable benchmark are Alabama, Alaska, Delaware, Maryland, Oregon, and Utah.</a:t>
            </a:r>
          </a:p>
          <a:p>
            <a:pPr marL="628650" lvl="1" indent="-171450">
              <a:buFont typeface="Arial" panose="020B0604020202020204" pitchFamily="34" charset="0"/>
              <a:buChar char="•"/>
            </a:pPr>
            <a:r>
              <a:rPr lang="en-US" sz="1200" kern="1200" dirty="0" smtClean="0">
                <a:solidFill>
                  <a:schemeClr val="tx1"/>
                </a:solidFill>
                <a:effectLst/>
                <a:latin typeface="+mn-lt"/>
                <a:ea typeface="+mn-ea"/>
                <a:cs typeface="+mn-cs"/>
              </a:rPr>
              <a:t>At the current</a:t>
            </a:r>
            <a:r>
              <a:rPr lang="en-US" sz="1200" kern="1200" baseline="0" dirty="0" smtClean="0">
                <a:solidFill>
                  <a:schemeClr val="tx1"/>
                </a:solidFill>
                <a:effectLst/>
                <a:latin typeface="+mn-lt"/>
                <a:ea typeface="+mn-ea"/>
                <a:cs typeface="+mn-cs"/>
              </a:rPr>
              <a:t> rate, the</a:t>
            </a:r>
            <a:r>
              <a:rPr lang="en-US" sz="1200" kern="1200" dirty="0" smtClean="0">
                <a:solidFill>
                  <a:schemeClr val="tx1"/>
                </a:solidFill>
                <a:effectLst/>
                <a:latin typeface="+mn-lt"/>
                <a:ea typeface="+mn-ea"/>
                <a:cs typeface="+mn-cs"/>
              </a:rPr>
              <a:t> total</a:t>
            </a:r>
            <a:r>
              <a:rPr lang="en-US" sz="1200" kern="1200" baseline="0" dirty="0" smtClean="0">
                <a:solidFill>
                  <a:schemeClr val="tx1"/>
                </a:solidFill>
                <a:effectLst/>
                <a:latin typeface="+mn-lt"/>
                <a:ea typeface="+mn-ea"/>
                <a:cs typeface="+mn-cs"/>
              </a:rPr>
              <a:t> </a:t>
            </a:r>
            <a:r>
              <a:rPr lang="en-US" sz="1200" kern="1200" dirty="0" smtClean="0">
                <a:solidFill>
                  <a:schemeClr val="tx1"/>
                </a:solidFill>
                <a:effectLst/>
                <a:latin typeface="+mn-lt"/>
                <a:ea typeface="+mn-ea"/>
                <a:cs typeface="+mn-cs"/>
              </a:rPr>
              <a:t>population would need 30 years to achieve this benchmark. </a:t>
            </a:r>
            <a:r>
              <a:rPr lang="en-US" sz="1200" b="0" kern="1200" dirty="0" smtClean="0">
                <a:solidFill>
                  <a:schemeClr val="tx1"/>
                </a:solidFill>
                <a:effectLst/>
                <a:latin typeface="+mn-lt"/>
                <a:ea typeface="+mn-ea"/>
                <a:cs typeface="+mn-cs"/>
              </a:rPr>
              <a:t>People ages</a:t>
            </a:r>
            <a:r>
              <a:rPr lang="en-US" sz="1200" b="0" kern="1200" baseline="0" dirty="0" smtClean="0">
                <a:solidFill>
                  <a:schemeClr val="tx1"/>
                </a:solidFill>
                <a:effectLst/>
                <a:latin typeface="+mn-lt"/>
                <a:ea typeface="+mn-ea"/>
                <a:cs typeface="+mn-cs"/>
              </a:rPr>
              <a:t> 12-17 would take 9 years, while people ages 18-44 would take 49 years. </a:t>
            </a:r>
            <a:r>
              <a:rPr lang="en-US" sz="1200" kern="1200" baseline="0" dirty="0" smtClean="0">
                <a:solidFill>
                  <a:schemeClr val="tx1"/>
                </a:solidFill>
                <a:effectLst/>
                <a:latin typeface="+mn-lt"/>
                <a:ea typeface="+mn-ea"/>
                <a:cs typeface="+mn-cs"/>
              </a:rPr>
              <a:t>It would take people ages 45-64 less than 1 year to achieve the benchmark. </a:t>
            </a:r>
            <a:r>
              <a:rPr lang="en-US" sz="1200" kern="1200" dirty="0" smtClean="0">
                <a:solidFill>
                  <a:schemeClr val="tx1"/>
                </a:solidFill>
                <a:effectLst/>
                <a:latin typeface="+mn-lt"/>
                <a:ea typeface="+mn-ea"/>
                <a:cs typeface="+mn-cs"/>
              </a:rPr>
              <a:t>Whites</a:t>
            </a:r>
            <a:r>
              <a:rPr lang="en-US" sz="1200" kern="1200" baseline="0" dirty="0" smtClean="0">
                <a:solidFill>
                  <a:schemeClr val="tx1"/>
                </a:solidFill>
                <a:effectLst/>
                <a:latin typeface="+mn-lt"/>
                <a:ea typeface="+mn-ea"/>
                <a:cs typeface="+mn-cs"/>
              </a:rPr>
              <a:t> </a:t>
            </a:r>
            <a:r>
              <a:rPr lang="en-US" sz="1200" kern="1200" dirty="0" smtClean="0">
                <a:solidFill>
                  <a:schemeClr val="tx1"/>
                </a:solidFill>
                <a:effectLst/>
                <a:latin typeface="+mn-lt"/>
                <a:ea typeface="+mn-ea"/>
                <a:cs typeface="+mn-cs"/>
              </a:rPr>
              <a:t>could achieve the benchmark in 15 years while Blacks and Hispanics are moving away from the benchmark.</a:t>
            </a:r>
          </a:p>
          <a:p>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16</a:t>
            </a:fld>
            <a:endParaRPr lang="en-US"/>
          </a:p>
        </p:txBody>
      </p:sp>
    </p:spTree>
    <p:extLst>
      <p:ext uri="{BB962C8B-B14F-4D97-AF65-F5344CB8AC3E}">
        <p14:creationId xmlns:p14="http://schemas.microsoft.com/office/powerpoint/2010/main" val="254868057"/>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17</a:t>
            </a:fld>
            <a:endParaRPr lang="en-US"/>
          </a:p>
        </p:txBody>
      </p:sp>
    </p:spTree>
    <p:extLst>
      <p:ext uri="{BB962C8B-B14F-4D97-AF65-F5344CB8AC3E}">
        <p14:creationId xmlns:p14="http://schemas.microsoft.com/office/powerpoint/2010/main" val="1908277948"/>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p:txBody>
          <a:bodyPr/>
          <a:lstStyle/>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Overall Rate: </a:t>
            </a:r>
            <a:r>
              <a:rPr lang="en-US" sz="1200" kern="1200" dirty="0" smtClean="0">
                <a:solidFill>
                  <a:schemeClr val="tx1"/>
                </a:solidFill>
                <a:effectLst/>
                <a:latin typeface="+mn-lt"/>
                <a:ea typeface="+mn-ea"/>
                <a:cs typeface="+mn-cs"/>
              </a:rPr>
              <a:t>In 2011, 43.7% of people age 12 and over treated for substance abuse completed their treatment course.</a:t>
            </a:r>
          </a:p>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Groups With Disparities:</a:t>
            </a:r>
          </a:p>
          <a:p>
            <a:pPr marL="628650" lvl="1" indent="-171450">
              <a:buFont typeface="Arial" panose="020B0604020202020204" pitchFamily="34" charset="0"/>
              <a:buChar char="•"/>
            </a:pPr>
            <a:r>
              <a:rPr lang="en-US" sz="1200" kern="1200" dirty="0" smtClean="0">
                <a:solidFill>
                  <a:schemeClr val="tx1"/>
                </a:solidFill>
                <a:effectLst/>
                <a:latin typeface="+mn-lt"/>
                <a:ea typeface="+mn-ea"/>
                <a:cs typeface="+mn-cs"/>
              </a:rPr>
              <a:t>In 4 of 7 years, Blacks who were treated for substance abuse were significantly less likely than Whites to complete treatment.</a:t>
            </a:r>
            <a:r>
              <a:rPr lang="en-US" sz="1200" kern="1200" baseline="0" dirty="0" smtClean="0">
                <a:solidFill>
                  <a:schemeClr val="tx1"/>
                </a:solidFill>
                <a:effectLst/>
                <a:latin typeface="+mn-lt"/>
                <a:ea typeface="+mn-ea"/>
                <a:cs typeface="+mn-cs"/>
              </a:rPr>
              <a:t> </a:t>
            </a:r>
          </a:p>
          <a:p>
            <a:pPr marL="628650" lvl="1" indent="-171450">
              <a:buFont typeface="Arial" panose="020B0604020202020204" pitchFamily="34" charset="0"/>
              <a:buChar char="•"/>
            </a:pPr>
            <a:r>
              <a:rPr lang="en-US" sz="1200" kern="1200" dirty="0" smtClean="0">
                <a:solidFill>
                  <a:schemeClr val="tx1"/>
                </a:solidFill>
                <a:effectLst/>
                <a:latin typeface="+mn-lt"/>
                <a:ea typeface="+mn-ea"/>
                <a:cs typeface="+mn-cs"/>
              </a:rPr>
              <a:t>In all years, people with less than a high school education who were treated for substance abuse were less likely than people with any college education to complete treatment.</a:t>
            </a:r>
          </a:p>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Achievable Benchmark:</a:t>
            </a:r>
          </a:p>
          <a:p>
            <a:pPr marL="628650" lvl="1" indent="-171450">
              <a:buFont typeface="Arial" panose="020B0604020202020204" pitchFamily="34" charset="0"/>
              <a:buChar char="•"/>
            </a:pPr>
            <a:r>
              <a:rPr lang="en-US" sz="1200" kern="1200" dirty="0" smtClean="0">
                <a:solidFill>
                  <a:schemeClr val="tx1"/>
                </a:solidFill>
                <a:effectLst/>
                <a:latin typeface="+mn-lt"/>
                <a:ea typeface="+mn-ea"/>
                <a:cs typeface="+mn-cs"/>
              </a:rPr>
              <a:t>The 2008 top 5 State achievable benchmark was 74%. The top 5 States that contributed to the achievable benchmark are Colorado, Connecticut, District of Columbia, Mississippi, and Texas.</a:t>
            </a:r>
          </a:p>
          <a:p>
            <a:pPr marL="628650" lvl="1" indent="-171450">
              <a:buFont typeface="Arial" panose="020B0604020202020204" pitchFamily="34" charset="0"/>
              <a:buChar char="•"/>
            </a:pPr>
            <a:r>
              <a:rPr lang="en-US" sz="1200" kern="1200" dirty="0" smtClean="0">
                <a:solidFill>
                  <a:schemeClr val="tx1"/>
                </a:solidFill>
                <a:effectLst/>
                <a:latin typeface="+mn-lt"/>
                <a:ea typeface="+mn-ea"/>
                <a:cs typeface="+mn-cs"/>
              </a:rPr>
              <a:t>No group showed progress toward the benchmark.</a:t>
            </a:r>
          </a:p>
        </p:txBody>
      </p:sp>
      <p:sp>
        <p:nvSpPr>
          <p:cNvPr id="4" name="Slide Number Placeholder 3"/>
          <p:cNvSpPr>
            <a:spLocks noGrp="1"/>
          </p:cNvSpPr>
          <p:nvPr>
            <p:ph type="sldNum" sz="quarter" idx="10"/>
          </p:nvPr>
        </p:nvSpPr>
        <p:spPr/>
        <p:txBody>
          <a:bodyPr/>
          <a:lstStyle/>
          <a:p>
            <a:fld id="{05E9B153-67B9-4602-A9FE-81AAF274874B}" type="slidenum">
              <a:rPr lang="en-US" smtClean="0"/>
              <a:t>18</a:t>
            </a:fld>
            <a:endParaRPr lang="en-US"/>
          </a:p>
        </p:txBody>
      </p:sp>
    </p:spTree>
    <p:extLst>
      <p:ext uri="{BB962C8B-B14F-4D97-AF65-F5344CB8AC3E}">
        <p14:creationId xmlns:p14="http://schemas.microsoft.com/office/powerpoint/2010/main" val="1350262520"/>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7E018C42-DD96-4C07-BF1C-301766F5C6C3}" type="slidenum">
              <a:rPr lang="en-US" smtClean="0"/>
              <a:t>19</a:t>
            </a:fld>
            <a:endParaRPr lang="en-US"/>
          </a:p>
        </p:txBody>
      </p:sp>
    </p:spTree>
    <p:extLst>
      <p:ext uri="{BB962C8B-B14F-4D97-AF65-F5344CB8AC3E}">
        <p14:creationId xmlns:p14="http://schemas.microsoft.com/office/powerpoint/2010/main" val="234015706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5E9B153-67B9-4602-A9FE-81AAF274874B}" type="slidenum">
              <a:rPr lang="en-US" smtClean="0"/>
              <a:t>2</a:t>
            </a:fld>
            <a:endParaRPr lang="en-US"/>
          </a:p>
        </p:txBody>
      </p:sp>
    </p:spTree>
    <p:extLst>
      <p:ext uri="{BB962C8B-B14F-4D97-AF65-F5344CB8AC3E}">
        <p14:creationId xmlns:p14="http://schemas.microsoft.com/office/powerpoint/2010/main" val="3079226180"/>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2525" y="696913"/>
            <a:ext cx="4654550" cy="3490912"/>
          </a:xfrm>
        </p:spPr>
      </p:sp>
      <p:sp>
        <p:nvSpPr>
          <p:cNvPr id="3" name="Notes Placeholder 2"/>
          <p:cNvSpPr>
            <a:spLocks noGrp="1"/>
          </p:cNvSpPr>
          <p:nvPr>
            <p:ph type="body" idx="1"/>
          </p:nvPr>
        </p:nvSpPr>
        <p:spPr>
          <a:xfrm>
            <a:off x="685800" y="4572000"/>
            <a:ext cx="5608320" cy="4183063"/>
          </a:xfrm>
        </p:spPr>
        <p:txBody>
          <a:bodyPr/>
          <a:lstStyle/>
          <a:p>
            <a:pPr marL="171446" indent="-171446">
              <a:buFont typeface="Arial" panose="020B0604020202020204" pitchFamily="34" charset="0"/>
              <a:buChar char="•"/>
            </a:pPr>
            <a:r>
              <a:rPr lang="en-US" b="1" dirty="0" smtClean="0"/>
              <a:t>Overall Rate: </a:t>
            </a:r>
            <a:r>
              <a:rPr lang="en-US" dirty="0" smtClean="0"/>
              <a:t>From 2007 to 2011, the overall rate of ED visits with a</a:t>
            </a:r>
            <a:r>
              <a:rPr lang="en-US" baseline="0" dirty="0" smtClean="0"/>
              <a:t> principal diagnosis related to mental health, alcohol, or substance abuse significantly increased from 1,527.8 to 1,766.8 per 100,000 population.</a:t>
            </a:r>
          </a:p>
          <a:p>
            <a:pPr marL="171446" indent="-171446">
              <a:buFont typeface="Arial" panose="020B0604020202020204" pitchFamily="34" charset="0"/>
              <a:buChar char="•"/>
            </a:pPr>
            <a:r>
              <a:rPr lang="en-US" b="1" dirty="0" smtClean="0"/>
              <a:t>Groups</a:t>
            </a:r>
            <a:r>
              <a:rPr lang="en-US" b="1" baseline="0" dirty="0" smtClean="0"/>
              <a:t> With Disparities:</a:t>
            </a:r>
            <a:endParaRPr lang="en-US" b="1" dirty="0" smtClean="0"/>
          </a:p>
          <a:p>
            <a:pPr marL="628646" lvl="1" indent="-171446">
              <a:buFont typeface="Arial" panose="020B0604020202020204" pitchFamily="34" charset="0"/>
              <a:buChar char="•"/>
            </a:pPr>
            <a:r>
              <a:rPr lang="en-US" dirty="0" smtClean="0"/>
              <a:t>In all years, individuals ages 0-17 and 65 and over were significantly</a:t>
            </a:r>
            <a:r>
              <a:rPr lang="en-US" baseline="0" dirty="0" smtClean="0"/>
              <a:t> less likely to have an ED visit with a principal diagnosis related to mental health, alcohol, or substance abuse than individuals ages 18-44.</a:t>
            </a:r>
          </a:p>
          <a:p>
            <a:pPr marL="628646" lvl="1" indent="-171446">
              <a:buFont typeface="Arial" panose="020B0604020202020204" pitchFamily="34" charset="0"/>
              <a:buChar char="•"/>
            </a:pPr>
            <a:r>
              <a:rPr lang="en-US" baseline="0" dirty="0" smtClean="0"/>
              <a:t>In 2011, individuals in the highest income quartile were less likely to have an ED visit with a principal diagnosis related to mental health, alcohol, or substance abuse than individuals in all other income groups.</a:t>
            </a:r>
          </a:p>
          <a:p>
            <a:pPr marL="628646" lvl="1" indent="-171446">
              <a:buFont typeface="Arial" panose="020B0604020202020204" pitchFamily="34" charset="0"/>
              <a:buChar char="•"/>
            </a:pPr>
            <a:r>
              <a:rPr lang="en-US" baseline="0" dirty="0" smtClean="0"/>
              <a:t>For more ED measures for mental health and substance use disorders, refer to the 2014 Care Coordination </a:t>
            </a:r>
            <a:r>
              <a:rPr lang="en-US" baseline="0" dirty="0" err="1" smtClean="0"/>
              <a:t>chartbook</a:t>
            </a:r>
            <a:r>
              <a:rPr lang="en-US" baseline="0" dirty="0" smtClean="0"/>
              <a:t> at http://www.ahrq.gov/research/findings/nhqrdr/2014chartbooks/carecoordination/index.html.</a:t>
            </a:r>
          </a:p>
          <a:p>
            <a:endParaRPr lang="en-US" dirty="0"/>
          </a:p>
        </p:txBody>
      </p:sp>
      <p:sp>
        <p:nvSpPr>
          <p:cNvPr id="4" name="Slide Number Placeholder 3"/>
          <p:cNvSpPr>
            <a:spLocks noGrp="1"/>
          </p:cNvSpPr>
          <p:nvPr>
            <p:ph type="sldNum" sz="quarter" idx="10"/>
          </p:nvPr>
        </p:nvSpPr>
        <p:spPr/>
        <p:txBody>
          <a:bodyPr/>
          <a:lstStyle/>
          <a:p>
            <a:fld id="{DBA85441-B8FD-4482-B224-ED4712CDF87E}" type="slidenum">
              <a:rPr lang="en-US" smtClean="0"/>
              <a:t>20</a:t>
            </a:fld>
            <a:endParaRPr lang="en-US"/>
          </a:p>
        </p:txBody>
      </p:sp>
    </p:spTree>
    <p:extLst>
      <p:ext uri="{BB962C8B-B14F-4D97-AF65-F5344CB8AC3E}">
        <p14:creationId xmlns:p14="http://schemas.microsoft.com/office/powerpoint/2010/main" val="2238470352"/>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5E9B153-67B9-4602-A9FE-81AAF274874B}" type="slidenum">
              <a:rPr lang="en-US" smtClean="0"/>
              <a:t>21</a:t>
            </a:fld>
            <a:endParaRPr lang="en-US"/>
          </a:p>
        </p:txBody>
      </p:sp>
    </p:spTree>
    <p:extLst>
      <p:ext uri="{BB962C8B-B14F-4D97-AF65-F5344CB8AC3E}">
        <p14:creationId xmlns:p14="http://schemas.microsoft.com/office/powerpoint/2010/main" val="737091378"/>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5E9B153-67B9-4602-A9FE-81AAF274874B}" type="slidenum">
              <a:rPr lang="en-US" smtClean="0"/>
              <a:t>22</a:t>
            </a:fld>
            <a:endParaRPr lang="en-US"/>
          </a:p>
        </p:txBody>
      </p:sp>
    </p:spTree>
    <p:extLst>
      <p:ext uri="{BB962C8B-B14F-4D97-AF65-F5344CB8AC3E}">
        <p14:creationId xmlns:p14="http://schemas.microsoft.com/office/powerpoint/2010/main" val="298232273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p:txBody>
          <a:bodyPr/>
          <a:lstStyle/>
          <a:p>
            <a:pPr marL="285750" marR="0" lvl="1"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smtClean="0"/>
              <a:t>STAR*D was funded by the National Institute of Mental Health. </a:t>
            </a:r>
          </a:p>
          <a:p>
            <a:pPr marL="742950" marR="0" lvl="2"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smtClean="0"/>
              <a:t>It involved both primary care and specialty care settings. </a:t>
            </a:r>
          </a:p>
          <a:p>
            <a:pPr marL="742950" marR="0" lvl="2"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smtClean="0"/>
              <a:t>Participants included people with complex health conditions, such as multiple concurrent medical and psychiatric conditions. </a:t>
            </a:r>
          </a:p>
          <a:p>
            <a:pPr marL="285750" marR="0" lvl="1"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smtClean="0"/>
              <a:t>Strategies for treating depression in primary care settings include the collaborative care model.</a:t>
            </a:r>
          </a:p>
          <a:p>
            <a:pPr marL="285750" marR="0" lvl="1"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err="1" smtClean="0"/>
              <a:t>Glied</a:t>
            </a:r>
            <a:r>
              <a:rPr lang="en-US" dirty="0" smtClean="0"/>
              <a:t>, et al.</a:t>
            </a:r>
            <a:r>
              <a:rPr lang="en-US" baseline="0" dirty="0" smtClean="0"/>
              <a:t>, performed cost-benefit analyses.</a:t>
            </a:r>
            <a:endParaRPr lang="en-US" dirty="0" smtClean="0"/>
          </a:p>
          <a:p>
            <a:pPr marL="742950" marR="0" lvl="2"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3</a:t>
            </a:fld>
            <a:endParaRPr lang="en-US"/>
          </a:p>
        </p:txBody>
      </p:sp>
    </p:spTree>
    <p:extLst>
      <p:ext uri="{BB962C8B-B14F-4D97-AF65-F5344CB8AC3E}">
        <p14:creationId xmlns:p14="http://schemas.microsoft.com/office/powerpoint/2010/main" val="143154459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US" dirty="0" smtClean="0"/>
              <a:t>Anhedonia is the inability to feel pleasure. </a:t>
            </a:r>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4</a:t>
            </a:fld>
            <a:endParaRPr lang="en-US"/>
          </a:p>
        </p:txBody>
      </p:sp>
    </p:spTree>
    <p:extLst>
      <p:ext uri="{BB962C8B-B14F-4D97-AF65-F5344CB8AC3E}">
        <p14:creationId xmlns:p14="http://schemas.microsoft.com/office/powerpoint/2010/main" val="314117641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5E9B153-67B9-4602-A9FE-81AAF274874B}" type="slidenum">
              <a:rPr lang="en-US" smtClean="0"/>
              <a:t>5</a:t>
            </a:fld>
            <a:endParaRPr lang="en-US"/>
          </a:p>
        </p:txBody>
      </p:sp>
    </p:spTree>
    <p:extLst>
      <p:ext uri="{BB962C8B-B14F-4D97-AF65-F5344CB8AC3E}">
        <p14:creationId xmlns:p14="http://schemas.microsoft.com/office/powerpoint/2010/main" val="294589866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p:txBody>
          <a:bodyPr/>
          <a:lstStyle/>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Importance:</a:t>
            </a:r>
            <a:r>
              <a:rPr lang="en-US" sz="1200" b="1" kern="1200" baseline="0" dirty="0" smtClean="0">
                <a:solidFill>
                  <a:schemeClr val="tx1"/>
                </a:solidFill>
                <a:effectLst/>
                <a:latin typeface="+mn-lt"/>
                <a:ea typeface="+mn-ea"/>
                <a:cs typeface="+mn-cs"/>
              </a:rPr>
              <a:t> </a:t>
            </a:r>
            <a:r>
              <a:rPr lang="en-US" sz="1200" kern="1200" dirty="0" smtClean="0">
                <a:solidFill>
                  <a:schemeClr val="tx1"/>
                </a:solidFill>
                <a:effectLst/>
                <a:latin typeface="+mn-lt"/>
                <a:ea typeface="+mn-ea"/>
                <a:cs typeface="+mn-cs"/>
              </a:rPr>
              <a:t>The United States</a:t>
            </a:r>
            <a:r>
              <a:rPr lang="en-US" sz="1200" kern="1200" baseline="0" dirty="0" smtClean="0">
                <a:solidFill>
                  <a:schemeClr val="tx1"/>
                </a:solidFill>
                <a:effectLst/>
                <a:latin typeface="+mn-lt"/>
                <a:ea typeface="+mn-ea"/>
                <a:cs typeface="+mn-cs"/>
              </a:rPr>
              <a:t> Preventive Services Task Force (USPSTF) recommends screening adults for depression when staff-assisted depression care supports are in place to ensure accurate diagnosis, effective treatment , and </a:t>
            </a:r>
            <a:r>
              <a:rPr lang="en-US" sz="1200" kern="1200" baseline="0" dirty="0" err="1" smtClean="0">
                <a:solidFill>
                  <a:schemeClr val="tx1"/>
                </a:solidFill>
                <a:effectLst/>
                <a:latin typeface="+mn-lt"/>
                <a:ea typeface="+mn-ea"/>
                <a:cs typeface="+mn-cs"/>
              </a:rPr>
              <a:t>followup</a:t>
            </a:r>
            <a:r>
              <a:rPr lang="en-US" sz="1200" kern="1200" baseline="0" dirty="0" smtClean="0">
                <a:solidFill>
                  <a:schemeClr val="tx1"/>
                </a:solidFill>
                <a:effectLst/>
                <a:latin typeface="+mn-lt"/>
                <a:ea typeface="+mn-ea"/>
                <a:cs typeface="+mn-cs"/>
              </a:rPr>
              <a:t> (USPSTF, 2015).</a:t>
            </a:r>
            <a:endParaRPr lang="en-US" sz="1200" kern="1200" dirty="0" smtClean="0">
              <a:solidFill>
                <a:schemeClr val="tx1"/>
              </a:solidFill>
              <a:effectLst/>
              <a:latin typeface="+mn-lt"/>
              <a:ea typeface="+mn-ea"/>
              <a:cs typeface="+mn-cs"/>
            </a:endParaRPr>
          </a:p>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Overall</a:t>
            </a:r>
            <a:r>
              <a:rPr lang="en-US" sz="1200" b="1" kern="1200" baseline="0" dirty="0" smtClean="0">
                <a:solidFill>
                  <a:schemeClr val="tx1"/>
                </a:solidFill>
                <a:effectLst/>
                <a:latin typeface="+mn-lt"/>
                <a:ea typeface="+mn-ea"/>
                <a:cs typeface="+mn-cs"/>
              </a:rPr>
              <a:t> Rate: </a:t>
            </a:r>
            <a:r>
              <a:rPr lang="en-US" sz="1200" kern="1200" dirty="0" smtClean="0">
                <a:solidFill>
                  <a:schemeClr val="tx1"/>
                </a:solidFill>
                <a:effectLst/>
                <a:latin typeface="+mn-lt"/>
                <a:ea typeface="+mn-ea"/>
                <a:cs typeface="+mn-cs"/>
              </a:rPr>
              <a:t>In 2012, 68% of adults with a major depressive episode received treatment for depression.</a:t>
            </a:r>
          </a:p>
          <a:p>
            <a:pPr marL="171450" lvl="0" indent="-171450">
              <a:buFont typeface="Arial" panose="020B0604020202020204" pitchFamily="34" charset="0"/>
              <a:buChar char="•"/>
            </a:pPr>
            <a:r>
              <a:rPr lang="en-US" sz="1200" b="1" kern="1200" dirty="0" smtClean="0">
                <a:solidFill>
                  <a:schemeClr val="tx1"/>
                </a:solidFill>
                <a:effectLst/>
                <a:latin typeface="+mn-lt"/>
                <a:ea typeface="+mn-ea"/>
                <a:cs typeface="+mn-cs"/>
              </a:rPr>
              <a:t>Groups With Disparities:</a:t>
            </a:r>
          </a:p>
          <a:p>
            <a:pPr marL="628650" lvl="1" indent="-171450">
              <a:buFont typeface="Arial" panose="020B0604020202020204" pitchFamily="34" charset="0"/>
              <a:buChar char="•"/>
            </a:pPr>
            <a:r>
              <a:rPr lang="en-US" sz="1200" kern="1200" dirty="0" smtClean="0">
                <a:solidFill>
                  <a:schemeClr val="tx1"/>
                </a:solidFill>
                <a:effectLst/>
                <a:latin typeface="+mn-lt"/>
                <a:ea typeface="+mn-ea"/>
                <a:cs typeface="+mn-cs"/>
              </a:rPr>
              <a:t>In all years, Black adults with depression were less likely than White adults to receive treatment. </a:t>
            </a:r>
          </a:p>
          <a:p>
            <a:pPr marL="628650" lvl="1" indent="-171450">
              <a:buFont typeface="Arial" panose="020B0604020202020204" pitchFamily="34" charset="0"/>
              <a:buChar char="•"/>
            </a:pPr>
            <a:r>
              <a:rPr lang="en-US" sz="1200" b="0" kern="1200" dirty="0" smtClean="0">
                <a:solidFill>
                  <a:schemeClr val="tx1"/>
                </a:solidFill>
                <a:effectLst/>
                <a:latin typeface="+mn-lt"/>
                <a:ea typeface="+mn-ea"/>
                <a:cs typeface="+mn-cs"/>
              </a:rPr>
              <a:t>In</a:t>
            </a:r>
            <a:r>
              <a:rPr lang="en-US" sz="1200" b="0" kern="1200" baseline="0" dirty="0" smtClean="0">
                <a:solidFill>
                  <a:schemeClr val="tx1"/>
                </a:solidFill>
                <a:effectLst/>
                <a:latin typeface="+mn-lt"/>
                <a:ea typeface="+mn-ea"/>
                <a:cs typeface="+mn-cs"/>
              </a:rPr>
              <a:t> every year except 2010, </a:t>
            </a:r>
            <a:r>
              <a:rPr lang="en-US" sz="1200" kern="1200" baseline="0" dirty="0" smtClean="0">
                <a:solidFill>
                  <a:schemeClr val="tx1"/>
                </a:solidFill>
                <a:effectLst/>
                <a:latin typeface="+mn-lt"/>
                <a:ea typeface="+mn-ea"/>
                <a:cs typeface="+mn-cs"/>
              </a:rPr>
              <a:t>Hispanic adults with depression were less likely than White adults to receive treatment.</a:t>
            </a:r>
          </a:p>
          <a:p>
            <a:pPr marL="628650" lvl="1" indent="-171450">
              <a:buFont typeface="Arial" panose="020B0604020202020204" pitchFamily="34" charset="0"/>
              <a:buChar char="•"/>
            </a:pPr>
            <a:r>
              <a:rPr lang="en-US" sz="1200" kern="1200" dirty="0" smtClean="0">
                <a:solidFill>
                  <a:schemeClr val="tx1"/>
                </a:solidFill>
                <a:effectLst/>
                <a:latin typeface="+mn-lt"/>
                <a:ea typeface="+mn-ea"/>
                <a:cs typeface="+mn-cs"/>
              </a:rPr>
              <a:t>From 2008 to 2012, females with a major depressive episode were more likely than males to receive treatment.</a:t>
            </a:r>
          </a:p>
          <a:p>
            <a:pPr marL="171450" lvl="0" indent="-171450">
              <a:buFont typeface="Arial" panose="020B0604020202020204" pitchFamily="34" charset="0"/>
              <a:buChar char="•"/>
            </a:pPr>
            <a:endParaRPr lang="en-US" sz="1200" kern="1200" dirty="0" smtClean="0">
              <a:solidFill>
                <a:schemeClr val="tx1"/>
              </a:solidFill>
              <a:effectLst/>
              <a:latin typeface="+mn-lt"/>
              <a:ea typeface="+mn-ea"/>
              <a:cs typeface="+mn-cs"/>
            </a:endParaRPr>
          </a:p>
          <a:p>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6</a:t>
            </a:fld>
            <a:endParaRPr lang="en-US"/>
          </a:p>
        </p:txBody>
      </p:sp>
    </p:spTree>
    <p:extLst>
      <p:ext uri="{BB962C8B-B14F-4D97-AF65-F5344CB8AC3E}">
        <p14:creationId xmlns:p14="http://schemas.microsoft.com/office/powerpoint/2010/main" val="269239689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p:txBody>
          <a:bodyPr/>
          <a:lstStyle/>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b="1" kern="1200" baseline="0" dirty="0" smtClean="0">
                <a:solidFill>
                  <a:schemeClr val="tx1"/>
                </a:solidFill>
                <a:effectLst/>
                <a:latin typeface="+mn-lt"/>
                <a:ea typeface="+mn-ea"/>
                <a:cs typeface="+mn-cs"/>
              </a:rPr>
              <a:t>Importance:</a:t>
            </a:r>
          </a:p>
          <a:p>
            <a:pPr marL="62865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kern="1200" baseline="0" dirty="0" smtClean="0">
                <a:solidFill>
                  <a:schemeClr val="tx1"/>
                </a:solidFill>
                <a:effectLst/>
                <a:latin typeface="+mn-lt"/>
                <a:ea typeface="+mn-ea"/>
                <a:cs typeface="+mn-cs"/>
              </a:rPr>
              <a:t>Outpatient mental health treatment and psychotropic medication use in children and adolescents increased in the United States between 1996-1998 and 2010-2012. Although youths with less severe or no impairment accounted for most of the absolute increase in service use, youths with more severe impairment had the greatest relative increase in use, yet less than half accessed services in 2010-2012 (</a:t>
            </a:r>
            <a:r>
              <a:rPr lang="en-US" sz="1200" kern="1200" baseline="0" dirty="0" err="1" smtClean="0">
                <a:solidFill>
                  <a:schemeClr val="tx1"/>
                </a:solidFill>
                <a:effectLst/>
                <a:latin typeface="+mn-lt"/>
                <a:ea typeface="+mn-ea"/>
                <a:cs typeface="+mn-cs"/>
              </a:rPr>
              <a:t>Olfson</a:t>
            </a:r>
            <a:r>
              <a:rPr lang="en-US" sz="1200" kern="1200" baseline="0" dirty="0" smtClean="0">
                <a:solidFill>
                  <a:schemeClr val="tx1"/>
                </a:solidFill>
                <a:effectLst/>
                <a:latin typeface="+mn-lt"/>
                <a:ea typeface="+mn-ea"/>
                <a:cs typeface="+mn-cs"/>
              </a:rPr>
              <a:t>, et al., 2015).</a:t>
            </a:r>
          </a:p>
          <a:p>
            <a:pPr marL="62865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kern="1200" dirty="0" smtClean="0">
                <a:solidFill>
                  <a:schemeClr val="tx1"/>
                </a:solidFill>
                <a:effectLst/>
                <a:latin typeface="+mn-lt"/>
                <a:ea typeface="+mn-ea"/>
                <a:cs typeface="+mn-cs"/>
              </a:rPr>
              <a:t>The United</a:t>
            </a:r>
            <a:r>
              <a:rPr lang="en-US" sz="1200" kern="1200" baseline="0" dirty="0" smtClean="0">
                <a:solidFill>
                  <a:schemeClr val="tx1"/>
                </a:solidFill>
                <a:effectLst/>
                <a:latin typeface="+mn-lt"/>
                <a:ea typeface="+mn-ea"/>
                <a:cs typeface="+mn-cs"/>
              </a:rPr>
              <a:t> States Preventive Services Task Force (USPSTF) recommends screening of adolescents ages 12-18 years for major depressive disorder when systems are in place to ensure accurate diagnosis, psychotherapy (cognitive-behavioral or interpersonal), and </a:t>
            </a:r>
            <a:r>
              <a:rPr lang="en-US" sz="1200" kern="1200" baseline="0" dirty="0" err="1" smtClean="0">
                <a:solidFill>
                  <a:schemeClr val="tx1"/>
                </a:solidFill>
                <a:effectLst/>
                <a:latin typeface="+mn-lt"/>
                <a:ea typeface="+mn-ea"/>
                <a:cs typeface="+mn-cs"/>
              </a:rPr>
              <a:t>followup</a:t>
            </a:r>
            <a:r>
              <a:rPr lang="en-US" sz="1200" kern="1200" baseline="0" dirty="0" smtClean="0">
                <a:solidFill>
                  <a:schemeClr val="tx1"/>
                </a:solidFill>
                <a:effectLst/>
                <a:latin typeface="+mn-lt"/>
                <a:ea typeface="+mn-ea"/>
                <a:cs typeface="+mn-cs"/>
              </a:rPr>
              <a:t> (USPSTF, 2015).</a:t>
            </a:r>
            <a:endParaRPr lang="en-US" sz="1200" kern="1200" dirty="0" smtClean="0">
              <a:solidFill>
                <a:schemeClr val="tx1"/>
              </a:solidFill>
              <a:effectLst/>
              <a:latin typeface="+mn-lt"/>
              <a:ea typeface="+mn-ea"/>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b="1" kern="1200" dirty="0" smtClean="0">
                <a:solidFill>
                  <a:schemeClr val="tx1"/>
                </a:solidFill>
                <a:effectLst/>
                <a:latin typeface="+mn-lt"/>
                <a:ea typeface="+mn-ea"/>
                <a:cs typeface="+mn-cs"/>
              </a:rPr>
              <a:t>Overall Rate:</a:t>
            </a:r>
            <a:r>
              <a:rPr lang="en-US" sz="1200" b="1" kern="1200" baseline="0" dirty="0" smtClean="0">
                <a:solidFill>
                  <a:schemeClr val="tx1"/>
                </a:solidFill>
                <a:effectLst/>
                <a:latin typeface="+mn-lt"/>
                <a:ea typeface="+mn-ea"/>
                <a:cs typeface="+mn-cs"/>
              </a:rPr>
              <a:t> </a:t>
            </a:r>
            <a:r>
              <a:rPr lang="en-US" sz="1200" b="0" kern="1200" baseline="0" dirty="0" smtClean="0">
                <a:solidFill>
                  <a:schemeClr val="tx1"/>
                </a:solidFill>
                <a:effectLst/>
                <a:latin typeface="+mn-lt"/>
                <a:ea typeface="+mn-ea"/>
                <a:cs typeface="+mn-cs"/>
              </a:rPr>
              <a:t>In </a:t>
            </a:r>
            <a:r>
              <a:rPr lang="en-US" sz="1200" b="0" kern="1200" dirty="0" smtClean="0">
                <a:solidFill>
                  <a:schemeClr val="tx1"/>
                </a:solidFill>
                <a:effectLst/>
                <a:latin typeface="+mn-lt"/>
                <a:ea typeface="+mn-ea"/>
                <a:cs typeface="+mn-cs"/>
              </a:rPr>
              <a:t>2012</a:t>
            </a:r>
            <a:r>
              <a:rPr lang="en-US" sz="1200" kern="1200" dirty="0" smtClean="0">
                <a:solidFill>
                  <a:schemeClr val="tx1"/>
                </a:solidFill>
                <a:effectLst/>
                <a:latin typeface="+mn-lt"/>
                <a:ea typeface="+mn-ea"/>
                <a:cs typeface="+mn-cs"/>
              </a:rPr>
              <a:t>, 37% of adolescents with a major depressive episode received treatment for depression.</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b="1" kern="1200" dirty="0" smtClean="0">
                <a:solidFill>
                  <a:schemeClr val="tx1"/>
                </a:solidFill>
                <a:effectLst/>
                <a:latin typeface="+mn-lt"/>
                <a:ea typeface="+mn-ea"/>
                <a:cs typeface="+mn-cs"/>
              </a:rPr>
              <a:t>Groups With Disparities:</a:t>
            </a:r>
          </a:p>
          <a:p>
            <a:pPr marL="628650" lvl="1" indent="-171450">
              <a:buFont typeface="Arial" panose="020B0604020202020204" pitchFamily="34" charset="0"/>
              <a:buChar char="•"/>
            </a:pPr>
            <a:r>
              <a:rPr lang="en-US" sz="1200" kern="1200" dirty="0" smtClean="0">
                <a:solidFill>
                  <a:schemeClr val="tx1"/>
                </a:solidFill>
                <a:effectLst/>
                <a:latin typeface="+mn-lt"/>
                <a:ea typeface="+mn-ea"/>
                <a:cs typeface="+mn-cs"/>
              </a:rPr>
              <a:t>In 3 of 5 years (2008, 2009, and 2010), Black adolescents with depression were less likely than White adolescents to receive treatment.</a:t>
            </a:r>
          </a:p>
          <a:p>
            <a:pPr marL="628650" lvl="1" indent="-171450">
              <a:buFont typeface="Arial" panose="020B0604020202020204" pitchFamily="34" charset="0"/>
              <a:buChar char="•"/>
            </a:pPr>
            <a:r>
              <a:rPr lang="en-US" sz="1200" kern="1200" dirty="0" smtClean="0">
                <a:solidFill>
                  <a:schemeClr val="tx1"/>
                </a:solidFill>
                <a:effectLst/>
                <a:latin typeface="+mn-lt"/>
                <a:ea typeface="+mn-ea"/>
                <a:cs typeface="+mn-cs"/>
              </a:rPr>
              <a:t>In 3 of 5 years (2009, 2010, and 2012), females with depression were more likely than males to receive treatment.</a:t>
            </a:r>
          </a:p>
          <a:p>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7</a:t>
            </a:fld>
            <a:endParaRPr lang="en-US"/>
          </a:p>
        </p:txBody>
      </p:sp>
    </p:spTree>
    <p:extLst>
      <p:ext uri="{BB962C8B-B14F-4D97-AF65-F5344CB8AC3E}">
        <p14:creationId xmlns:p14="http://schemas.microsoft.com/office/powerpoint/2010/main" val="98367925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5E9B153-67B9-4602-A9FE-81AAF274874B}" type="slidenum">
              <a:rPr lang="en-US" smtClean="0"/>
              <a:t>8</a:t>
            </a:fld>
            <a:endParaRPr lang="en-US"/>
          </a:p>
        </p:txBody>
      </p:sp>
    </p:spTree>
    <p:extLst>
      <p:ext uri="{BB962C8B-B14F-4D97-AF65-F5344CB8AC3E}">
        <p14:creationId xmlns:p14="http://schemas.microsoft.com/office/powerpoint/2010/main" val="405573172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smtClean="0"/>
              <a:t>Individuals with psychotic experiences are about 5 times more likely to report suicidal ideation and nearly 10 times more likely to report a suicide attempt (</a:t>
            </a:r>
            <a:r>
              <a:rPr lang="en-US" dirty="0" err="1" smtClean="0"/>
              <a:t>DeVylder</a:t>
            </a:r>
            <a:r>
              <a:rPr lang="en-US" dirty="0" smtClean="0"/>
              <a:t>, et al., 2015). Assessing psychotic experiences among individuals with suicidal ideation could reduce suicide attempts. </a:t>
            </a:r>
          </a:p>
          <a:p>
            <a:pPr marL="17145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smtClean="0"/>
              <a:t>About 13% of suicidal </a:t>
            </a:r>
            <a:r>
              <a:rPr lang="en-US" dirty="0" err="1" smtClean="0"/>
              <a:t>ideators</a:t>
            </a:r>
            <a:r>
              <a:rPr lang="en-US" dirty="0" smtClean="0"/>
              <a:t> in a given year attempt suicide during that year. Suicidal ideation is the strongest known clinical predictor for death by suicide (Han, et al., 2015). </a:t>
            </a:r>
          </a:p>
          <a:p>
            <a:pPr marL="171450" marR="0" lvl="1"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endParaRPr lang="en-US" dirty="0" smtClean="0"/>
          </a:p>
        </p:txBody>
      </p:sp>
      <p:sp>
        <p:nvSpPr>
          <p:cNvPr id="4" name="Slide Number Placeholder 3"/>
          <p:cNvSpPr>
            <a:spLocks noGrp="1"/>
          </p:cNvSpPr>
          <p:nvPr>
            <p:ph type="sldNum" sz="quarter" idx="10"/>
          </p:nvPr>
        </p:nvSpPr>
        <p:spPr/>
        <p:txBody>
          <a:bodyPr/>
          <a:lstStyle/>
          <a:p>
            <a:fld id="{05E9B153-67B9-4602-A9FE-81AAF274874B}" type="slidenum">
              <a:rPr lang="en-US" smtClean="0"/>
              <a:t>9</a:t>
            </a:fld>
            <a:endParaRPr lang="en-US"/>
          </a:p>
        </p:txBody>
      </p:sp>
    </p:spTree>
    <p:extLst>
      <p:ext uri="{BB962C8B-B14F-4D97-AF65-F5344CB8AC3E}">
        <p14:creationId xmlns:p14="http://schemas.microsoft.com/office/powerpoint/2010/main" val="426279429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685800" y="3352800"/>
            <a:ext cx="7772400" cy="1295400"/>
          </a:xfrm>
        </p:spPr>
        <p:txBody>
          <a:bodyPr/>
          <a:lstStyle>
            <a:lvl1pPr algn="ctr">
              <a:defRPr/>
            </a:lvl1pPr>
          </a:lstStyle>
          <a:p>
            <a:r>
              <a:rPr lang="en-US" dirty="0" smtClean="0"/>
              <a:t>Title of Presentation</a:t>
            </a:r>
            <a:endParaRPr lang="en-US" dirty="0"/>
          </a:p>
        </p:txBody>
      </p:sp>
      <p:sp>
        <p:nvSpPr>
          <p:cNvPr id="3" name="Subtitle 2"/>
          <p:cNvSpPr>
            <a:spLocks noGrp="1"/>
          </p:cNvSpPr>
          <p:nvPr>
            <p:ph type="subTitle" idx="1" hasCustomPrompt="1"/>
          </p:nvPr>
        </p:nvSpPr>
        <p:spPr>
          <a:xfrm>
            <a:off x="1371600" y="4876800"/>
            <a:ext cx="6400800" cy="762000"/>
          </a:xfrm>
        </p:spPr>
        <p:txBody>
          <a:bodyPr/>
          <a:lstStyle>
            <a:lvl1pPr marL="0" indent="0" algn="ctr">
              <a:buNone/>
              <a:defRPr b="1">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smtClean="0"/>
              <a:t>Author and Date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normAutofit/>
          </a:bodyPr>
          <a:lstStyle>
            <a:lvl1pPr algn="l">
              <a:defRPr sz="24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normAutofit/>
          </a:bodyPr>
          <a:lstStyle>
            <a:lvl1pPr marL="0" indent="0">
              <a:buNone/>
              <a:defRPr sz="2600" baseline="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dirty="0" smtClean="0"/>
              <a:t>Click to edit Master title</a:t>
            </a:r>
            <a:endParaRPr lang="en-US" dirty="0"/>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a:t>
            </a:r>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2" cstate="print">
            <a:lum/>
          </a:blip>
          <a:srcRect/>
          <a:stretch>
            <a:fillRect t="-3000" b="-3000"/>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600200" y="274638"/>
            <a:ext cx="7086600" cy="868362"/>
          </a:xfrm>
          <a:prstGeom prst="rect">
            <a:avLst/>
          </a:prstGeom>
        </p:spPr>
        <p:txBody>
          <a:bodyPr vert="horz" lIns="91440" tIns="45720" rIns="91440" bIns="45720" rtlCol="0" anchor="ctr">
            <a:normAutofit/>
          </a:bodyPr>
          <a:lstStyle/>
          <a:p>
            <a:r>
              <a:rPr lang="en-US" dirty="0" smtClean="0"/>
              <a:t>Title goes here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7" r:id="rId8"/>
    <p:sldLayoutId id="2147483658" r:id="rId9"/>
    <p:sldLayoutId id="2147483659" r:id="rId10"/>
  </p:sldLayoutIdLst>
  <p:txStyles>
    <p:titleStyle>
      <a:lvl1pPr algn="l" defTabSz="914400" rtl="0" eaLnBrk="1" latinLnBrk="0" hangingPunct="1">
        <a:spcBef>
          <a:spcPct val="0"/>
        </a:spcBef>
        <a:buNone/>
        <a:defRPr sz="3600" b="1" kern="1200" baseline="0">
          <a:solidFill>
            <a:schemeClr val="accent1"/>
          </a:solidFill>
          <a:latin typeface="+mj-lt"/>
          <a:ea typeface="+mj-ea"/>
          <a:cs typeface="+mj-cs"/>
        </a:defRPr>
      </a:lvl1pPr>
    </p:titleStyle>
    <p:bodyStyle>
      <a:lvl1pPr marL="342900" indent="-342900" algn="l" defTabSz="914400" rtl="0" eaLnBrk="1" latinLnBrk="0" hangingPunct="1">
        <a:spcBef>
          <a:spcPct val="20000"/>
        </a:spcBef>
        <a:buClr>
          <a:schemeClr val="tx2"/>
        </a:buClr>
        <a:buSzPct val="150000"/>
        <a:buFont typeface="Arial" pitchFamily="34" charset="0"/>
        <a:buChar char="•"/>
        <a:defRPr sz="2800" kern="1200">
          <a:solidFill>
            <a:schemeClr val="tx1"/>
          </a:solidFill>
          <a:latin typeface="+mn-lt"/>
          <a:ea typeface="+mn-ea"/>
          <a:cs typeface="+mn-cs"/>
        </a:defRPr>
      </a:lvl1pPr>
      <a:lvl2pPr marL="685800" indent="-338138" algn="l" defTabSz="914400" rtl="0" eaLnBrk="1" latinLnBrk="0" hangingPunct="1">
        <a:spcBef>
          <a:spcPct val="20000"/>
        </a:spcBef>
        <a:buClr>
          <a:schemeClr val="tx2">
            <a:lumMod val="60000"/>
            <a:lumOff val="40000"/>
          </a:schemeClr>
        </a:buClr>
        <a:buSzPct val="80000"/>
        <a:buFont typeface="Arial" pitchFamily="34" charset="0"/>
        <a:buChar char="►"/>
        <a:defRPr sz="2400" kern="1200">
          <a:solidFill>
            <a:schemeClr val="tx1"/>
          </a:solidFill>
          <a:latin typeface="+mn-lt"/>
          <a:ea typeface="+mn-ea"/>
          <a:cs typeface="+mn-cs"/>
        </a:defRPr>
      </a:lvl2pPr>
      <a:lvl3pPr marL="969963" indent="-284163" algn="l" defTabSz="914400" rtl="0" eaLnBrk="1" latinLnBrk="0" hangingPunct="1">
        <a:spcBef>
          <a:spcPct val="20000"/>
        </a:spcBef>
        <a:buFont typeface="Courier New" pitchFamily="49" charset="0"/>
        <a:buChar char="o"/>
        <a:defRPr sz="20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chart" Target="../charts/chart5.xml"/><Relationship Id="rId2" Type="http://schemas.openxmlformats.org/officeDocument/2006/relationships/notesSlide" Target="../notesSlides/notesSlide12.xml"/><Relationship Id="rId1" Type="http://schemas.openxmlformats.org/officeDocument/2006/relationships/slideLayout" Target="../slideLayouts/slideLayout4.xml"/><Relationship Id="rId4" Type="http://schemas.openxmlformats.org/officeDocument/2006/relationships/chart" Target="../charts/chart6.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chart" Target="../charts/chart7.xml"/><Relationship Id="rId2" Type="http://schemas.openxmlformats.org/officeDocument/2006/relationships/notesSlide" Target="../notesSlides/notesSlide16.xml"/><Relationship Id="rId1" Type="http://schemas.openxmlformats.org/officeDocument/2006/relationships/slideLayout" Target="../slideLayouts/slideLayout4.xml"/><Relationship Id="rId4" Type="http://schemas.openxmlformats.org/officeDocument/2006/relationships/chart" Target="../charts/chart8.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chart" Target="../charts/chart9.xml"/><Relationship Id="rId2" Type="http://schemas.openxmlformats.org/officeDocument/2006/relationships/notesSlide" Target="../notesSlides/notesSlide18.xml"/><Relationship Id="rId1" Type="http://schemas.openxmlformats.org/officeDocument/2006/relationships/slideLayout" Target="../slideLayouts/slideLayout4.xml"/><Relationship Id="rId4" Type="http://schemas.openxmlformats.org/officeDocument/2006/relationships/chart" Target="../charts/chart10.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chart" Target="../charts/chart11.xml"/><Relationship Id="rId2" Type="http://schemas.openxmlformats.org/officeDocument/2006/relationships/notesSlide" Target="../notesSlides/notesSlide20.xml"/><Relationship Id="rId1" Type="http://schemas.openxmlformats.org/officeDocument/2006/relationships/slideLayout" Target="../slideLayouts/slideLayout4.xml"/><Relationship Id="rId4" Type="http://schemas.openxmlformats.org/officeDocument/2006/relationships/chart" Target="../charts/chart12.xml"/></Relationships>
</file>

<file path=ppt/slides/_rels/slide21.xml.rels><?xml version="1.0" encoding="UTF-8" standalone="yes"?>
<Relationships xmlns="http://schemas.openxmlformats.org/package/2006/relationships"><Relationship Id="rId3" Type="http://schemas.openxmlformats.org/officeDocument/2006/relationships/hyperlink" Target="http://www.ncbi.nlm.nih.gov/pmc/articles/PMC4026491/" TargetMode="External"/><Relationship Id="rId7" Type="http://schemas.openxmlformats.org/officeDocument/2006/relationships/hyperlink" Target="http://www.uspreventiveservicestaskforce.org/Page/Topic/recommendation-summary/depression-in-adults-screening?ds=1&amp;s=Depression-screening" TargetMode="External"/><Relationship Id="rId2" Type="http://schemas.openxmlformats.org/officeDocument/2006/relationships/notesSlide" Target="../notesSlides/notesSlide21.xml"/><Relationship Id="rId1" Type="http://schemas.openxmlformats.org/officeDocument/2006/relationships/slideLayout" Target="../slideLayouts/slideLayout2.xml"/><Relationship Id="rId6" Type="http://schemas.openxmlformats.org/officeDocument/2006/relationships/hyperlink" Target="http://www.uspreventiveservicestaskforce.org/Page/Topic/recommendation-summary/depression-in-children-and-adolescents-screening?ds=1&amp;s=Depression-screening" TargetMode="External"/><Relationship Id="rId5" Type="http://schemas.openxmlformats.org/officeDocument/2006/relationships/hyperlink" Target="http://www.samhsa.gov/data/sites/default/files/NSDUH-SR200-RecoveryMonth-2014/NSDUH-SR200-RecoveryMonth-2014.htm" TargetMode="External"/><Relationship Id="rId4" Type="http://schemas.openxmlformats.org/officeDocument/2006/relationships/hyperlink" Target="http://www.ncbi.nlm.nih.gov/pubmed/24311444" TargetMode="External"/></Relationships>
</file>

<file path=ppt/slides/_rels/slide22.xml.rels><?xml version="1.0" encoding="UTF-8" standalone="yes"?>
<Relationships xmlns="http://schemas.openxmlformats.org/package/2006/relationships"><Relationship Id="rId3" Type="http://schemas.openxmlformats.org/officeDocument/2006/relationships/hyperlink" Target="http://hcup-us.ahrq.gov/reports/statbriefs/sb92.jsp" TargetMode="External"/><Relationship Id="rId2" Type="http://schemas.openxmlformats.org/officeDocument/2006/relationships/notesSlide" Target="../notesSlides/notesSlide22.xml"/><Relationship Id="rId1" Type="http://schemas.openxmlformats.org/officeDocument/2006/relationships/slideLayout" Target="../slideLayouts/slideLayout2.xml"/><Relationship Id="rId5" Type="http://schemas.openxmlformats.org/officeDocument/2006/relationships/hyperlink" Target="http://www.ncbi.nlm.nih.gov/pubmed/24014057" TargetMode="External"/><Relationship Id="rId4" Type="http://schemas.openxmlformats.org/officeDocument/2006/relationships/hyperlink" Target="http://www.ncbi.nlm.nih.gov/pubmed/24036589"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6.xml"/><Relationship Id="rId1" Type="http://schemas.openxmlformats.org/officeDocument/2006/relationships/slideLayout" Target="../slideLayouts/slideLayout4.xml"/><Relationship Id="rId4" Type="http://schemas.openxmlformats.org/officeDocument/2006/relationships/chart" Target="../charts/chart2.xml"/></Relationships>
</file>

<file path=ppt/slides/_rels/slide7.xml.rels><?xml version="1.0" encoding="UTF-8" standalone="yes"?>
<Relationships xmlns="http://schemas.openxmlformats.org/package/2006/relationships"><Relationship Id="rId3" Type="http://schemas.openxmlformats.org/officeDocument/2006/relationships/chart" Target="../charts/chart3.xml"/><Relationship Id="rId2" Type="http://schemas.openxmlformats.org/officeDocument/2006/relationships/notesSlide" Target="../notesSlides/notesSlide7.xml"/><Relationship Id="rId1" Type="http://schemas.openxmlformats.org/officeDocument/2006/relationships/slideLayout" Target="../slideLayouts/slideLayout4.xml"/><Relationship Id="rId4" Type="http://schemas.openxmlformats.org/officeDocument/2006/relationships/chart" Target="../charts/chart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3"/>
          <p:cNvSpPr>
            <a:spLocks noGrp="1"/>
          </p:cNvSpPr>
          <p:nvPr>
            <p:ph type="title"/>
          </p:nvPr>
        </p:nvSpPr>
        <p:spPr/>
        <p:txBody>
          <a:bodyPr>
            <a:normAutofit/>
          </a:bodyPr>
          <a:lstStyle/>
          <a:p>
            <a:r>
              <a:rPr lang="en-US" dirty="0"/>
              <a:t>Mental Health and Substance </a:t>
            </a:r>
            <a:r>
              <a:rPr lang="en-US" dirty="0" err="1" smtClean="0"/>
              <a:t>abUse</a:t>
            </a:r>
            <a:endParaRPr lang="en-US" dirty="0"/>
          </a:p>
        </p:txBody>
      </p:sp>
      <p:sp>
        <p:nvSpPr>
          <p:cNvPr id="10" name="Content Placeholder 4"/>
          <p:cNvSpPr>
            <a:spLocks noGrp="1"/>
          </p:cNvSpPr>
          <p:nvPr>
            <p:ph type="body" idx="1"/>
          </p:nvPr>
        </p:nvSpPr>
        <p:spPr/>
        <p:txBody>
          <a:bodyPr>
            <a:normAutofit/>
          </a:bodyPr>
          <a:lstStyle/>
          <a:p>
            <a:r>
              <a:rPr lang="en-US" dirty="0"/>
              <a:t>National Healthcare Quality </a:t>
            </a:r>
            <a:r>
              <a:rPr lang="en-US" dirty="0" smtClean="0"/>
              <a:t>and </a:t>
            </a:r>
            <a:r>
              <a:rPr lang="en-US" dirty="0"/>
              <a:t>Disparities </a:t>
            </a:r>
            <a:r>
              <a:rPr lang="en-US" dirty="0" smtClean="0"/>
              <a:t>Report</a:t>
            </a:r>
          </a:p>
          <a:p>
            <a:r>
              <a:rPr lang="en-US" dirty="0" err="1" smtClean="0"/>
              <a:t>Chartbook</a:t>
            </a:r>
            <a:r>
              <a:rPr lang="en-US" dirty="0" smtClean="0"/>
              <a:t> on Effective Treatment </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Suicide Prevention</a:t>
            </a:r>
            <a:endParaRPr lang="en-US" dirty="0"/>
          </a:p>
        </p:txBody>
      </p:sp>
      <p:sp>
        <p:nvSpPr>
          <p:cNvPr id="3" name="Content Placeholder 2"/>
          <p:cNvSpPr>
            <a:spLocks noGrp="1"/>
          </p:cNvSpPr>
          <p:nvPr>
            <p:ph idx="1"/>
          </p:nvPr>
        </p:nvSpPr>
        <p:spPr>
          <a:xfrm>
            <a:off x="457200" y="1447800"/>
            <a:ext cx="8229600" cy="5029200"/>
          </a:xfrm>
        </p:spPr>
        <p:txBody>
          <a:bodyPr>
            <a:normAutofit/>
          </a:bodyPr>
          <a:lstStyle/>
          <a:p>
            <a:r>
              <a:rPr lang="en-US" dirty="0" smtClean="0"/>
              <a:t>Suicide prevention is multifaceted, including:</a:t>
            </a:r>
          </a:p>
          <a:p>
            <a:pPr lvl="1"/>
            <a:r>
              <a:rPr lang="en-US" dirty="0" smtClean="0"/>
              <a:t>Educating physicians and keeping lethal weapons away from suicidal people (Mann, et al., 2005).</a:t>
            </a:r>
          </a:p>
          <a:p>
            <a:pPr lvl="1"/>
            <a:r>
              <a:rPr lang="en-US" dirty="0" smtClean="0"/>
              <a:t>Using cognitive-behavioral therapy (</a:t>
            </a:r>
            <a:r>
              <a:rPr lang="en-US" dirty="0" err="1" smtClean="0"/>
              <a:t>Tarrier</a:t>
            </a:r>
            <a:r>
              <a:rPr lang="en-US" dirty="0" smtClean="0"/>
              <a:t>, et al., 2008).</a:t>
            </a:r>
          </a:p>
          <a:p>
            <a:pPr lvl="1"/>
            <a:r>
              <a:rPr lang="en-US" dirty="0" smtClean="0"/>
              <a:t>Implementing various strategies depending on risk:</a:t>
            </a:r>
          </a:p>
          <a:p>
            <a:pPr lvl="2"/>
            <a:r>
              <a:rPr lang="en-US" dirty="0" smtClean="0"/>
              <a:t>Universal strategies that target entire populations, </a:t>
            </a:r>
          </a:p>
          <a:p>
            <a:pPr lvl="2"/>
            <a:r>
              <a:rPr lang="en-US" dirty="0" smtClean="0"/>
              <a:t>Selective strategies that address at-risk populations, and </a:t>
            </a:r>
          </a:p>
          <a:p>
            <a:pPr lvl="2"/>
            <a:r>
              <a:rPr lang="en-US" dirty="0" smtClean="0"/>
              <a:t>Indicated strategies that address high-risk individuals (</a:t>
            </a:r>
            <a:r>
              <a:rPr lang="en-US" dirty="0" err="1" smtClean="0"/>
              <a:t>Nordentoft</a:t>
            </a:r>
            <a:r>
              <a:rPr lang="en-US" dirty="0" smtClean="0"/>
              <a:t>, 2011).</a:t>
            </a:r>
          </a:p>
          <a:p>
            <a:endParaRPr lang="en-US" dirty="0" smtClean="0"/>
          </a:p>
          <a:p>
            <a:endParaRPr lang="en-US" dirty="0"/>
          </a:p>
        </p:txBody>
      </p:sp>
    </p:spTree>
    <p:extLst>
      <p:ext uri="{BB962C8B-B14F-4D97-AF65-F5344CB8AC3E}">
        <p14:creationId xmlns:p14="http://schemas.microsoft.com/office/powerpoint/2010/main" val="383318727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Suicide Prevention</a:t>
            </a:r>
            <a:endParaRPr lang="en-US" dirty="0"/>
          </a:p>
        </p:txBody>
      </p:sp>
      <p:sp>
        <p:nvSpPr>
          <p:cNvPr id="3" name="Content Placeholder 2"/>
          <p:cNvSpPr>
            <a:spLocks noGrp="1"/>
          </p:cNvSpPr>
          <p:nvPr>
            <p:ph idx="1"/>
          </p:nvPr>
        </p:nvSpPr>
        <p:spPr/>
        <p:txBody>
          <a:bodyPr/>
          <a:lstStyle/>
          <a:p>
            <a:r>
              <a:rPr lang="en-US" dirty="0" smtClean="0"/>
              <a:t>Ongoing research shows promising results for Internet-based cognitive-behavioral therapy and </a:t>
            </a:r>
            <a:r>
              <a:rPr lang="en-US" dirty="0" err="1" smtClean="0"/>
              <a:t>psychoeducation</a:t>
            </a:r>
            <a:r>
              <a:rPr lang="en-US" dirty="0" smtClean="0"/>
              <a:t> in treating individuals with conditions such as mood, eating, and sleep disorders (Thorndike, et al., 2013). </a:t>
            </a:r>
          </a:p>
          <a:p>
            <a:r>
              <a:rPr lang="en-US" dirty="0" smtClean="0"/>
              <a:t>As “mobile health” interventions become more sophisticated, they can be adapted to be culturally specific and sensitive (Burns, et al., 2013). </a:t>
            </a:r>
          </a:p>
          <a:p>
            <a:endParaRPr lang="en-US" dirty="0" smtClean="0"/>
          </a:p>
          <a:p>
            <a:endParaRPr lang="en-US" dirty="0"/>
          </a:p>
        </p:txBody>
      </p:sp>
    </p:spTree>
    <p:extLst>
      <p:ext uri="{BB962C8B-B14F-4D97-AF65-F5344CB8AC3E}">
        <p14:creationId xmlns:p14="http://schemas.microsoft.com/office/powerpoint/2010/main" val="116299530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000" dirty="0" smtClean="0"/>
              <a:t>Suicide deaths per 100,000 population age 12 and over, by race/ethnicity and sex, 2008-2011</a:t>
            </a:r>
            <a:endParaRPr lang="en-US" sz="2000" dirty="0"/>
          </a:p>
        </p:txBody>
      </p:sp>
      <p:graphicFrame>
        <p:nvGraphicFramePr>
          <p:cNvPr id="5" name="Content Placeholder 4"/>
          <p:cNvGraphicFramePr>
            <a:graphicFrameLocks noGrp="1"/>
          </p:cNvGraphicFramePr>
          <p:nvPr>
            <p:ph sz="half" idx="1"/>
            <p:extLst>
              <p:ext uri="{D42A27DB-BD31-4B8C-83A1-F6EECF244321}">
                <p14:modId xmlns:p14="http://schemas.microsoft.com/office/powerpoint/2010/main" val="3324019114"/>
              </p:ext>
            </p:extLst>
          </p:nvPr>
        </p:nvGraphicFramePr>
        <p:xfrm>
          <a:off x="457200" y="1463040"/>
          <a:ext cx="4114800" cy="365760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8" name="Content Placeholder 5"/>
          <p:cNvGraphicFramePr>
            <a:graphicFrameLocks noGrp="1"/>
          </p:cNvGraphicFramePr>
          <p:nvPr>
            <p:ph sz="half" idx="2"/>
            <p:extLst>
              <p:ext uri="{D42A27DB-BD31-4B8C-83A1-F6EECF244321}">
                <p14:modId xmlns:p14="http://schemas.microsoft.com/office/powerpoint/2010/main" val="4143620437"/>
              </p:ext>
            </p:extLst>
          </p:nvPr>
        </p:nvGraphicFramePr>
        <p:xfrm>
          <a:off x="4572000" y="1463040"/>
          <a:ext cx="4114800" cy="3657600"/>
        </p:xfrm>
        <a:graphic>
          <a:graphicData uri="http://schemas.openxmlformats.org/drawingml/2006/chart">
            <c:chart xmlns:c="http://schemas.openxmlformats.org/drawingml/2006/chart" xmlns:r="http://schemas.openxmlformats.org/officeDocument/2006/relationships" r:id="rId4"/>
          </a:graphicData>
        </a:graphic>
      </p:graphicFrame>
      <p:sp>
        <p:nvSpPr>
          <p:cNvPr id="7" name="Content Placeholder 3"/>
          <p:cNvSpPr txBox="1">
            <a:spLocks/>
          </p:cNvSpPr>
          <p:nvPr/>
        </p:nvSpPr>
        <p:spPr>
          <a:xfrm>
            <a:off x="457200" y="5212080"/>
            <a:ext cx="8412480" cy="990601"/>
          </a:xfrm>
          <a:prstGeom prst="rect">
            <a:avLst/>
          </a:prstGeom>
        </p:spPr>
        <p:txBody>
          <a:bodyPr vert="horz" lIns="91440" tIns="45720" rIns="91440" bIns="45720" rtlCol="0">
            <a:normAutofit/>
          </a:bodyPr>
          <a:lstStyle>
            <a:lvl1pPr marL="342900" indent="-342900" algn="l" defTabSz="914400" rtl="0" eaLnBrk="1" latinLnBrk="0" hangingPunct="1">
              <a:spcBef>
                <a:spcPct val="20000"/>
              </a:spcBef>
              <a:buClr>
                <a:schemeClr val="tx2"/>
              </a:buClr>
              <a:buSzPct val="150000"/>
              <a:buFont typeface="Arial" pitchFamily="34" charset="0"/>
              <a:buChar char="•"/>
              <a:defRPr sz="2800" kern="1200">
                <a:solidFill>
                  <a:schemeClr val="tx1"/>
                </a:solidFill>
                <a:latin typeface="+mn-lt"/>
                <a:ea typeface="+mn-ea"/>
                <a:cs typeface="+mn-cs"/>
              </a:defRPr>
            </a:lvl1pPr>
            <a:lvl2pPr marL="685800" indent="-338138" algn="l" defTabSz="914400" rtl="0" eaLnBrk="1" latinLnBrk="0" hangingPunct="1">
              <a:spcBef>
                <a:spcPct val="20000"/>
              </a:spcBef>
              <a:buClr>
                <a:schemeClr val="tx2">
                  <a:lumMod val="60000"/>
                  <a:lumOff val="40000"/>
                </a:schemeClr>
              </a:buClr>
              <a:buSzPct val="80000"/>
              <a:buFont typeface="Arial" pitchFamily="34" charset="0"/>
              <a:buChar char="►"/>
              <a:defRPr sz="2400" kern="1200">
                <a:solidFill>
                  <a:schemeClr val="tx1"/>
                </a:solidFill>
                <a:latin typeface="+mn-lt"/>
                <a:ea typeface="+mn-ea"/>
                <a:cs typeface="+mn-cs"/>
              </a:defRPr>
            </a:lvl2pPr>
            <a:lvl3pPr marL="969963" indent="-284163" algn="l" defTabSz="914400" rtl="0" eaLnBrk="1" latinLnBrk="0" hangingPunct="1">
              <a:spcBef>
                <a:spcPct val="20000"/>
              </a:spcBef>
              <a:buFont typeface="Courier New" pitchFamily="49" charset="0"/>
              <a:buChar char="o"/>
              <a:defRPr sz="20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9pPr>
          </a:lstStyle>
          <a:p>
            <a:pPr marL="0" indent="0">
              <a:buNone/>
            </a:pPr>
            <a:r>
              <a:rPr lang="en-US" sz="1000" b="1" dirty="0"/>
              <a:t>Key:</a:t>
            </a:r>
            <a:r>
              <a:rPr lang="en-US" sz="1000" b="1" i="1" dirty="0"/>
              <a:t> </a:t>
            </a:r>
            <a:r>
              <a:rPr lang="en-US" sz="1000" dirty="0"/>
              <a:t>API =</a:t>
            </a:r>
            <a:r>
              <a:rPr lang="en-US" sz="1000" b="1" i="1" dirty="0"/>
              <a:t> </a:t>
            </a:r>
            <a:r>
              <a:rPr lang="en-US" sz="1000" dirty="0"/>
              <a:t>Asian and Pacific Islander; AI/AN = American Indian or Alaska Native.</a:t>
            </a:r>
          </a:p>
          <a:p>
            <a:pPr marL="0" indent="0">
              <a:buNone/>
            </a:pPr>
            <a:r>
              <a:rPr lang="en-US" sz="1000" b="1" dirty="0"/>
              <a:t>Source:</a:t>
            </a:r>
            <a:r>
              <a:rPr lang="en-US" sz="1000" dirty="0"/>
              <a:t> Centers for Disease Control and Prevention, National Center for Health Statistics, National Vital Statistics System—Mortality, 2008-2011.</a:t>
            </a:r>
          </a:p>
          <a:p>
            <a:pPr marL="0" indent="0">
              <a:buNone/>
            </a:pPr>
            <a:r>
              <a:rPr lang="en-US" sz="1000" b="1" dirty="0"/>
              <a:t>Note:</a:t>
            </a:r>
            <a:r>
              <a:rPr lang="en-US" sz="1000" dirty="0"/>
              <a:t> For this measure, lower rates are better. Estimates are age adjusted to the 2000 U.S. standard population</a:t>
            </a:r>
            <a:r>
              <a:rPr lang="en-US" sz="1000" dirty="0" smtClean="0"/>
              <a:t>.</a:t>
            </a:r>
            <a:r>
              <a:rPr lang="en-US" sz="1000" dirty="0"/>
              <a:t> White and Black are </a:t>
            </a:r>
            <a:r>
              <a:rPr lang="en-US" sz="1000" dirty="0" smtClean="0"/>
              <a:t>non-Hispanic. </a:t>
            </a:r>
            <a:r>
              <a:rPr lang="en-US" sz="1000" dirty="0"/>
              <a:t>Hispanic includes all races.</a:t>
            </a:r>
          </a:p>
          <a:p>
            <a:endParaRPr lang="en-US" sz="1000" dirty="0"/>
          </a:p>
        </p:txBody>
      </p:sp>
      <p:cxnSp>
        <p:nvCxnSpPr>
          <p:cNvPr id="4" name="Straight Connector 3"/>
          <p:cNvCxnSpPr/>
          <p:nvPr/>
        </p:nvCxnSpPr>
        <p:spPr>
          <a:xfrm>
            <a:off x="1219200" y="3733800"/>
            <a:ext cx="3238500" cy="0"/>
          </a:xfrm>
          <a:prstGeom prst="line">
            <a:avLst/>
          </a:prstGeom>
          <a:ln w="19050">
            <a:solidFill>
              <a:srgbClr val="FF0000"/>
            </a:solidFill>
            <a:prstDash val="dash"/>
          </a:ln>
        </p:spPr>
        <p:style>
          <a:lnRef idx="1">
            <a:schemeClr val="accent1"/>
          </a:lnRef>
          <a:fillRef idx="0">
            <a:schemeClr val="accent1"/>
          </a:fillRef>
          <a:effectRef idx="0">
            <a:schemeClr val="accent1"/>
          </a:effectRef>
          <a:fontRef idx="minor">
            <a:schemeClr val="tx1"/>
          </a:fontRef>
        </p:style>
      </p:cxnSp>
      <p:sp>
        <p:nvSpPr>
          <p:cNvPr id="9" name="Text Box 68"/>
          <p:cNvSpPr txBox="1">
            <a:spLocks noChangeArrowheads="1"/>
          </p:cNvSpPr>
          <p:nvPr/>
        </p:nvSpPr>
        <p:spPr bwMode="auto">
          <a:xfrm>
            <a:off x="1956711" y="4191000"/>
            <a:ext cx="1920240" cy="457200"/>
          </a:xfrm>
          <a:prstGeom prst="rect">
            <a:avLst/>
          </a:prstGeom>
          <a:solidFill>
            <a:srgbClr val="FFFFFF"/>
          </a:solidFill>
          <a:ln w="9525">
            <a:solidFill>
              <a:srgbClr val="000000"/>
            </a:solidFill>
            <a:miter lim="800000"/>
            <a:headEnd/>
            <a:tailEnd/>
          </a:ln>
        </p:spPr>
        <p:txBody>
          <a:bodyPr rot="0" vert="horz" wrap="square" lIns="45720" tIns="45720" rIns="45720" bIns="45720" anchor="t" anchorCtr="0" upright="1">
            <a:noAutofit/>
          </a:bodyPr>
          <a:lstStyle/>
          <a:p>
            <a:pPr marL="0" marR="0">
              <a:lnSpc>
                <a:spcPct val="115000"/>
              </a:lnSpc>
              <a:spcBef>
                <a:spcPts val="0"/>
              </a:spcBef>
              <a:spcAft>
                <a:spcPts val="1000"/>
              </a:spcAft>
            </a:pPr>
            <a:r>
              <a:rPr lang="en-US" sz="1000" dirty="0">
                <a:effectLst/>
                <a:ea typeface="Calibri"/>
                <a:cs typeface="Times New Roman"/>
              </a:rPr>
              <a:t>2008 Achievable Benchmark: 9 per </a:t>
            </a:r>
            <a:r>
              <a:rPr lang="en-US" sz="1000" dirty="0" smtClean="0">
                <a:effectLst/>
                <a:ea typeface="Calibri"/>
                <a:cs typeface="Times New Roman"/>
              </a:rPr>
              <a:t>100,000 Population</a:t>
            </a:r>
            <a:endParaRPr lang="en-US" sz="1100" dirty="0">
              <a:effectLst/>
              <a:ea typeface="Calibri"/>
              <a:cs typeface="Times New Roman"/>
            </a:endParaRPr>
          </a:p>
        </p:txBody>
      </p:sp>
    </p:spTree>
    <p:extLst>
      <p:ext uri="{BB962C8B-B14F-4D97-AF65-F5344CB8AC3E}">
        <p14:creationId xmlns:p14="http://schemas.microsoft.com/office/powerpoint/2010/main" val="145379053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mtClean="0"/>
              <a:t>Treatment for Substance Abuse Disorders</a:t>
            </a:r>
            <a:endParaRPr lang="en-US" dirty="0"/>
          </a:p>
        </p:txBody>
      </p:sp>
      <p:sp>
        <p:nvSpPr>
          <p:cNvPr id="3" name="Content Placeholder 2"/>
          <p:cNvSpPr>
            <a:spLocks noGrp="1"/>
          </p:cNvSpPr>
          <p:nvPr>
            <p:ph idx="1"/>
          </p:nvPr>
        </p:nvSpPr>
        <p:spPr/>
        <p:txBody>
          <a:bodyPr/>
          <a:lstStyle/>
          <a:p>
            <a:r>
              <a:rPr lang="en-US" dirty="0" smtClean="0"/>
              <a:t>Substance abuse disorders can lead to:</a:t>
            </a:r>
          </a:p>
          <a:p>
            <a:pPr lvl="1"/>
            <a:r>
              <a:rPr lang="en-US" dirty="0" smtClean="0"/>
              <a:t>Addiction.</a:t>
            </a:r>
          </a:p>
          <a:p>
            <a:pPr lvl="1"/>
            <a:r>
              <a:rPr lang="en-US" dirty="0" smtClean="0"/>
              <a:t>Increased risk of certain cancers.</a:t>
            </a:r>
          </a:p>
          <a:p>
            <a:pPr lvl="1"/>
            <a:r>
              <a:rPr lang="en-US" dirty="0" smtClean="0"/>
              <a:t>Damage to the liver, brain, and other organs. </a:t>
            </a:r>
          </a:p>
          <a:p>
            <a:pPr lvl="1"/>
            <a:r>
              <a:rPr lang="en-US" dirty="0" smtClean="0"/>
              <a:t>Birth defects, such as fetal alcohol spectrum disorders. </a:t>
            </a:r>
          </a:p>
          <a:p>
            <a:pPr lvl="1"/>
            <a:r>
              <a:rPr lang="en-US" dirty="0" smtClean="0"/>
              <a:t>Increased risk of death from car crashes and other injuries.</a:t>
            </a:r>
          </a:p>
          <a:p>
            <a:endParaRPr lang="en-US" dirty="0" smtClean="0"/>
          </a:p>
          <a:p>
            <a:endParaRPr lang="en-US" dirty="0" smtClean="0"/>
          </a:p>
          <a:p>
            <a:endParaRPr lang="en-US" dirty="0"/>
          </a:p>
        </p:txBody>
      </p:sp>
    </p:spTree>
    <p:extLst>
      <p:ext uri="{BB962C8B-B14F-4D97-AF65-F5344CB8AC3E}">
        <p14:creationId xmlns:p14="http://schemas.microsoft.com/office/powerpoint/2010/main" val="3664937332"/>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Importance of Treatment</a:t>
            </a:r>
            <a:endParaRPr lang="en-US" dirty="0"/>
          </a:p>
        </p:txBody>
      </p:sp>
      <p:sp>
        <p:nvSpPr>
          <p:cNvPr id="3" name="Content Placeholder 2"/>
          <p:cNvSpPr>
            <a:spLocks noGrp="1"/>
          </p:cNvSpPr>
          <p:nvPr>
            <p:ph idx="1"/>
          </p:nvPr>
        </p:nvSpPr>
        <p:spPr/>
        <p:txBody>
          <a:bodyPr/>
          <a:lstStyle/>
          <a:p>
            <a:r>
              <a:rPr lang="en-US" dirty="0" smtClean="0"/>
              <a:t>In 2011, about 2.5 million emergency department (ED) visits resulted from medical emergencies involving drug misuse or abuse:</a:t>
            </a:r>
          </a:p>
          <a:p>
            <a:pPr lvl="1"/>
            <a:r>
              <a:rPr lang="en-US" dirty="0" smtClean="0"/>
              <a:t>1.25 million involved illicit drugs, </a:t>
            </a:r>
          </a:p>
          <a:p>
            <a:pPr lvl="1"/>
            <a:r>
              <a:rPr lang="en-US" dirty="0" smtClean="0"/>
              <a:t>1.24 million involved nonmedical use of pharmaceuticals, and</a:t>
            </a:r>
          </a:p>
          <a:p>
            <a:pPr lvl="1"/>
            <a:r>
              <a:rPr lang="en-US" dirty="0" smtClean="0"/>
              <a:t>0.61 million involved drugs combined with alcohol (SAMHSA, 2014). </a:t>
            </a:r>
          </a:p>
          <a:p>
            <a:r>
              <a:rPr lang="en-US" dirty="0" smtClean="0"/>
              <a:t>Substance abuse disorders can be effectively treated at specialty facilities.</a:t>
            </a:r>
          </a:p>
          <a:p>
            <a:endParaRPr lang="en-US" dirty="0"/>
          </a:p>
        </p:txBody>
      </p:sp>
    </p:spTree>
    <p:extLst>
      <p:ext uri="{BB962C8B-B14F-4D97-AF65-F5344CB8AC3E}">
        <p14:creationId xmlns:p14="http://schemas.microsoft.com/office/powerpoint/2010/main" val="45830914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Treatment Needs</a:t>
            </a:r>
            <a:endParaRPr lang="en-US" dirty="0"/>
          </a:p>
        </p:txBody>
      </p:sp>
      <p:sp>
        <p:nvSpPr>
          <p:cNvPr id="3" name="Content Placeholder 2"/>
          <p:cNvSpPr>
            <a:spLocks noGrp="1"/>
          </p:cNvSpPr>
          <p:nvPr>
            <p:ph idx="1"/>
          </p:nvPr>
        </p:nvSpPr>
        <p:spPr/>
        <p:txBody>
          <a:bodyPr/>
          <a:lstStyle/>
          <a:p>
            <a:r>
              <a:rPr lang="en-US" dirty="0" smtClean="0"/>
              <a:t>In 2013, nearly 23 million Americans age 12 years and over needed treatment for substance abuse. </a:t>
            </a:r>
          </a:p>
          <a:p>
            <a:r>
              <a:rPr lang="en-US" dirty="0" smtClean="0"/>
              <a:t>An estimated 2.5 million people received treatment at a specialty facility, but more than 20 million people who needed this type of treatment did not receive it </a:t>
            </a:r>
            <a:r>
              <a:rPr lang="en-US" smtClean="0"/>
              <a:t>(</a:t>
            </a:r>
            <a:r>
              <a:rPr lang="en-US" smtClean="0"/>
              <a:t>SAMHSA</a:t>
            </a:r>
            <a:r>
              <a:rPr lang="en-US" dirty="0" smtClean="0"/>
              <a:t>, 2014).</a:t>
            </a:r>
          </a:p>
          <a:p>
            <a:endParaRPr lang="en-US" dirty="0"/>
          </a:p>
        </p:txBody>
      </p:sp>
    </p:spTree>
    <p:extLst>
      <p:ext uri="{BB962C8B-B14F-4D97-AF65-F5344CB8AC3E}">
        <p14:creationId xmlns:p14="http://schemas.microsoft.com/office/powerpoint/2010/main" val="1805102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z="2000" dirty="0" smtClean="0"/>
              <a:t>People age 12 and over who needed treatment for illicit drug use or an alcohol problem and who received such treatment at a specialty facility in the last 12 months, by race/ethnicity (2002-2012) and age (2008-2012)</a:t>
            </a:r>
            <a:endParaRPr lang="en-US" dirty="0"/>
          </a:p>
        </p:txBody>
      </p:sp>
      <p:graphicFrame>
        <p:nvGraphicFramePr>
          <p:cNvPr id="5" name="Content Placeholder 4"/>
          <p:cNvGraphicFramePr>
            <a:graphicFrameLocks noGrp="1"/>
          </p:cNvGraphicFramePr>
          <p:nvPr>
            <p:ph sz="half" idx="1"/>
            <p:extLst>
              <p:ext uri="{D42A27DB-BD31-4B8C-83A1-F6EECF244321}">
                <p14:modId xmlns:p14="http://schemas.microsoft.com/office/powerpoint/2010/main" val="2422571265"/>
              </p:ext>
            </p:extLst>
          </p:nvPr>
        </p:nvGraphicFramePr>
        <p:xfrm>
          <a:off x="457200" y="1463040"/>
          <a:ext cx="4114800" cy="393192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9" name="Content Placeholder 4"/>
          <p:cNvGraphicFramePr>
            <a:graphicFrameLocks noGrp="1"/>
          </p:cNvGraphicFramePr>
          <p:nvPr>
            <p:ph sz="half" idx="2"/>
            <p:extLst>
              <p:ext uri="{D42A27DB-BD31-4B8C-83A1-F6EECF244321}">
                <p14:modId xmlns:p14="http://schemas.microsoft.com/office/powerpoint/2010/main" val="4233901725"/>
              </p:ext>
            </p:extLst>
          </p:nvPr>
        </p:nvGraphicFramePr>
        <p:xfrm>
          <a:off x="4572000" y="1463040"/>
          <a:ext cx="4114800" cy="4023360"/>
        </p:xfrm>
        <a:graphic>
          <a:graphicData uri="http://schemas.openxmlformats.org/drawingml/2006/chart">
            <c:chart xmlns:c="http://schemas.openxmlformats.org/drawingml/2006/chart" xmlns:r="http://schemas.openxmlformats.org/officeDocument/2006/relationships" r:id="rId4"/>
          </a:graphicData>
        </a:graphic>
      </p:graphicFrame>
      <p:sp>
        <p:nvSpPr>
          <p:cNvPr id="7" name="Content Placeholder 3"/>
          <p:cNvSpPr txBox="1">
            <a:spLocks/>
          </p:cNvSpPr>
          <p:nvPr/>
        </p:nvSpPr>
        <p:spPr>
          <a:xfrm>
            <a:off x="239486" y="5486400"/>
            <a:ext cx="8305800" cy="944563"/>
          </a:xfrm>
          <a:prstGeom prst="rect">
            <a:avLst/>
          </a:prstGeom>
        </p:spPr>
        <p:txBody>
          <a:bodyPr vert="horz" lIns="91440" tIns="45720" rIns="91440" bIns="45720" rtlCol="0">
            <a:normAutofit/>
          </a:bodyPr>
          <a:lstStyle>
            <a:lvl1pPr marL="342900" indent="-342900" algn="l" defTabSz="914400" rtl="0" eaLnBrk="1" latinLnBrk="0" hangingPunct="1">
              <a:spcBef>
                <a:spcPct val="20000"/>
              </a:spcBef>
              <a:buClr>
                <a:schemeClr val="tx2"/>
              </a:buClr>
              <a:buSzPct val="150000"/>
              <a:buFont typeface="Arial" pitchFamily="34" charset="0"/>
              <a:buChar char="•"/>
              <a:defRPr sz="2800" kern="1200">
                <a:solidFill>
                  <a:schemeClr val="tx1"/>
                </a:solidFill>
                <a:latin typeface="+mn-lt"/>
                <a:ea typeface="+mn-ea"/>
                <a:cs typeface="+mn-cs"/>
              </a:defRPr>
            </a:lvl1pPr>
            <a:lvl2pPr marL="685800" indent="-338138" algn="l" defTabSz="914400" rtl="0" eaLnBrk="1" latinLnBrk="0" hangingPunct="1">
              <a:spcBef>
                <a:spcPct val="20000"/>
              </a:spcBef>
              <a:buClr>
                <a:schemeClr val="tx2">
                  <a:lumMod val="60000"/>
                  <a:lumOff val="40000"/>
                </a:schemeClr>
              </a:buClr>
              <a:buSzPct val="80000"/>
              <a:buFont typeface="Arial" pitchFamily="34" charset="0"/>
              <a:buChar char="►"/>
              <a:defRPr sz="2400" kern="1200">
                <a:solidFill>
                  <a:schemeClr val="tx1"/>
                </a:solidFill>
                <a:latin typeface="+mn-lt"/>
                <a:ea typeface="+mn-ea"/>
                <a:cs typeface="+mn-cs"/>
              </a:defRPr>
            </a:lvl2pPr>
            <a:lvl3pPr marL="969963" indent="-284163" algn="l" defTabSz="914400" rtl="0" eaLnBrk="1" latinLnBrk="0" hangingPunct="1">
              <a:spcBef>
                <a:spcPct val="20000"/>
              </a:spcBef>
              <a:buFont typeface="Courier New" pitchFamily="49" charset="0"/>
              <a:buChar char="o"/>
              <a:defRPr sz="20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1800" kern="1200">
                <a:solidFill>
                  <a:schemeClr val="tx1"/>
                </a:solidFill>
                <a:latin typeface="+mn-lt"/>
                <a:ea typeface="+mn-ea"/>
                <a:cs typeface="+mn-cs"/>
              </a:defRPr>
            </a:lvl9pPr>
          </a:lstStyle>
          <a:p>
            <a:endParaRPr lang="en-US" dirty="0"/>
          </a:p>
        </p:txBody>
      </p:sp>
      <p:sp>
        <p:nvSpPr>
          <p:cNvPr id="8" name="Rectangle 7"/>
          <p:cNvSpPr/>
          <p:nvPr/>
        </p:nvSpPr>
        <p:spPr>
          <a:xfrm>
            <a:off x="457200" y="5486400"/>
            <a:ext cx="8229600" cy="938719"/>
          </a:xfrm>
          <a:prstGeom prst="rect">
            <a:avLst/>
          </a:prstGeom>
        </p:spPr>
        <p:txBody>
          <a:bodyPr wrap="square">
            <a:spAutoFit/>
          </a:bodyPr>
          <a:lstStyle/>
          <a:p>
            <a:r>
              <a:rPr lang="en-US" sz="1100" b="1" dirty="0"/>
              <a:t>Source: </a:t>
            </a:r>
            <a:r>
              <a:rPr lang="en-US" sz="1100" dirty="0"/>
              <a:t>Substance Abuse and Mental Health Services Administration, National Survey on Drug Use and Health, 2002-2012.</a:t>
            </a:r>
          </a:p>
          <a:p>
            <a:r>
              <a:rPr lang="en-US" sz="1100" b="1" dirty="0"/>
              <a:t>Denominator: </a:t>
            </a:r>
            <a:r>
              <a:rPr lang="en-US" sz="1100" dirty="0"/>
              <a:t>Civilian noninstitutionalized population age 12 and over who needed treatment for illicit drug use or an alcohol problem.</a:t>
            </a:r>
          </a:p>
          <a:p>
            <a:r>
              <a:rPr lang="en-US" sz="1100" b="1" dirty="0"/>
              <a:t>Note: </a:t>
            </a:r>
            <a:r>
              <a:rPr lang="en-US" sz="1100" dirty="0"/>
              <a:t>Treatment refers to treatment at a specialty facility, such as a drug and alcohol inpatient and/or outpatient rehabilitation facility, inpatient hospital setting, or mental health center. White and Black are </a:t>
            </a:r>
            <a:r>
              <a:rPr lang="en-US" sz="1100" dirty="0" smtClean="0"/>
              <a:t>non-Hispanic. </a:t>
            </a:r>
            <a:r>
              <a:rPr lang="en-US" sz="1100" dirty="0"/>
              <a:t>Hispanic includes all races.</a:t>
            </a:r>
            <a:endParaRPr lang="en-US" sz="1100" dirty="0">
              <a:effectLst/>
            </a:endParaRPr>
          </a:p>
        </p:txBody>
      </p:sp>
    </p:spTree>
    <p:extLst>
      <p:ext uri="{BB962C8B-B14F-4D97-AF65-F5344CB8AC3E}">
        <p14:creationId xmlns:p14="http://schemas.microsoft.com/office/powerpoint/2010/main" val="1335279829"/>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mtClean="0"/>
              <a:t>Completion </a:t>
            </a:r>
            <a:r>
              <a:rPr lang="en-US" dirty="0" smtClean="0"/>
              <a:t>of Substance Abuse Treatment</a:t>
            </a:r>
            <a:endParaRPr lang="en-US" dirty="0"/>
          </a:p>
        </p:txBody>
      </p:sp>
      <p:sp>
        <p:nvSpPr>
          <p:cNvPr id="3" name="Content Placeholder 2"/>
          <p:cNvSpPr>
            <a:spLocks noGrp="1"/>
          </p:cNvSpPr>
          <p:nvPr>
            <p:ph idx="1"/>
          </p:nvPr>
        </p:nvSpPr>
        <p:spPr/>
        <p:txBody>
          <a:bodyPr>
            <a:normAutofit/>
          </a:bodyPr>
          <a:lstStyle/>
          <a:p>
            <a:r>
              <a:rPr lang="en-US" dirty="0"/>
              <a:t>For patients receiving treatment for substance abuse, studies have shown that increased length of treatment correlates with improved outcomes (McLellan, et al., 1996</a:t>
            </a:r>
            <a:r>
              <a:rPr lang="en-US" dirty="0" smtClean="0"/>
              <a:t>), such as long-term abstinence.</a:t>
            </a:r>
          </a:p>
          <a:p>
            <a:r>
              <a:rPr lang="en-US" dirty="0" smtClean="0"/>
              <a:t>Dropout from treatment often leads to relapse and return to substance use.</a:t>
            </a:r>
          </a:p>
          <a:p>
            <a:endParaRPr lang="en-US" dirty="0"/>
          </a:p>
        </p:txBody>
      </p:sp>
    </p:spTree>
    <p:extLst>
      <p:ext uri="{BB962C8B-B14F-4D97-AF65-F5344CB8AC3E}">
        <p14:creationId xmlns:p14="http://schemas.microsoft.com/office/powerpoint/2010/main" val="491243932"/>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z="2200" dirty="0" smtClean="0"/>
              <a:t>People age 12 and over treated for substance abuse who completed treatment course, by race/ethnicity and  education 2005-2011</a:t>
            </a:r>
            <a:endParaRPr lang="en-US" dirty="0"/>
          </a:p>
        </p:txBody>
      </p:sp>
      <p:graphicFrame>
        <p:nvGraphicFramePr>
          <p:cNvPr id="5" name="Content Placeholder 4"/>
          <p:cNvGraphicFramePr>
            <a:graphicFrameLocks noGrp="1"/>
          </p:cNvGraphicFramePr>
          <p:nvPr>
            <p:ph sz="half" idx="1"/>
            <p:extLst>
              <p:ext uri="{D42A27DB-BD31-4B8C-83A1-F6EECF244321}">
                <p14:modId xmlns:p14="http://schemas.microsoft.com/office/powerpoint/2010/main" val="3818960882"/>
              </p:ext>
            </p:extLst>
          </p:nvPr>
        </p:nvGraphicFramePr>
        <p:xfrm>
          <a:off x="457200" y="1463040"/>
          <a:ext cx="4114800" cy="393192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6" name="Content Placeholder 5"/>
          <p:cNvGraphicFramePr>
            <a:graphicFrameLocks noGrp="1"/>
          </p:cNvGraphicFramePr>
          <p:nvPr>
            <p:ph sz="half" idx="2"/>
            <p:extLst>
              <p:ext uri="{D42A27DB-BD31-4B8C-83A1-F6EECF244321}">
                <p14:modId xmlns:p14="http://schemas.microsoft.com/office/powerpoint/2010/main" val="1645056063"/>
              </p:ext>
            </p:extLst>
          </p:nvPr>
        </p:nvGraphicFramePr>
        <p:xfrm>
          <a:off x="4572000" y="1463040"/>
          <a:ext cx="4114800" cy="3931920"/>
        </p:xfrm>
        <a:graphic>
          <a:graphicData uri="http://schemas.openxmlformats.org/drawingml/2006/chart">
            <c:chart xmlns:c="http://schemas.openxmlformats.org/drawingml/2006/chart" xmlns:r="http://schemas.openxmlformats.org/officeDocument/2006/relationships" r:id="rId4"/>
          </a:graphicData>
        </a:graphic>
      </p:graphicFrame>
      <p:sp>
        <p:nvSpPr>
          <p:cNvPr id="7" name="Rectangle 6"/>
          <p:cNvSpPr/>
          <p:nvPr/>
        </p:nvSpPr>
        <p:spPr>
          <a:xfrm>
            <a:off x="457200" y="5394960"/>
            <a:ext cx="8229600" cy="769441"/>
          </a:xfrm>
          <a:prstGeom prst="rect">
            <a:avLst/>
          </a:prstGeom>
        </p:spPr>
        <p:txBody>
          <a:bodyPr wrap="square">
            <a:spAutoFit/>
          </a:bodyPr>
          <a:lstStyle/>
          <a:p>
            <a:r>
              <a:rPr lang="en-US" sz="1100" b="1" dirty="0"/>
              <a:t>Source:</a:t>
            </a:r>
            <a:r>
              <a:rPr lang="en-US" sz="1100" dirty="0"/>
              <a:t> Substance Abuse and Mental Health Services Administration, Treatment Episode Data Set, Discharge Data Set, 2005-2011.</a:t>
            </a:r>
          </a:p>
          <a:p>
            <a:r>
              <a:rPr lang="en-US" sz="1100" b="1" dirty="0"/>
              <a:t>Denominator:</a:t>
            </a:r>
            <a:r>
              <a:rPr lang="en-US" sz="1100" dirty="0"/>
              <a:t> Discharges age 12 and over from publicly funded substance abuse treatment facilities.</a:t>
            </a:r>
          </a:p>
          <a:p>
            <a:r>
              <a:rPr lang="en-US" sz="1100" b="1" dirty="0"/>
              <a:t>Note: </a:t>
            </a:r>
            <a:r>
              <a:rPr lang="en-US" sz="1100" dirty="0"/>
              <a:t>White and Black are </a:t>
            </a:r>
            <a:r>
              <a:rPr lang="en-US" sz="1100" dirty="0" smtClean="0"/>
              <a:t>non-Hispanic. </a:t>
            </a:r>
            <a:r>
              <a:rPr lang="en-US" sz="1100" dirty="0"/>
              <a:t>Hispanic includes all races.</a:t>
            </a:r>
            <a:endParaRPr lang="en-US" sz="1100" dirty="0">
              <a:effectLst/>
            </a:endParaRPr>
          </a:p>
        </p:txBody>
      </p:sp>
      <p:cxnSp>
        <p:nvCxnSpPr>
          <p:cNvPr id="4" name="Straight Connector 3"/>
          <p:cNvCxnSpPr/>
          <p:nvPr/>
        </p:nvCxnSpPr>
        <p:spPr>
          <a:xfrm>
            <a:off x="1174296" y="2753139"/>
            <a:ext cx="3335111" cy="0"/>
          </a:xfrm>
          <a:prstGeom prst="line">
            <a:avLst/>
          </a:prstGeom>
          <a:ln w="19050">
            <a:solidFill>
              <a:srgbClr val="FF0000"/>
            </a:solidFill>
            <a:prstDash val="dash"/>
          </a:ln>
        </p:spPr>
        <p:style>
          <a:lnRef idx="1">
            <a:schemeClr val="accent1"/>
          </a:lnRef>
          <a:fillRef idx="0">
            <a:schemeClr val="accent1"/>
          </a:fillRef>
          <a:effectRef idx="0">
            <a:schemeClr val="accent1"/>
          </a:effectRef>
          <a:fontRef idx="minor">
            <a:schemeClr val="tx1"/>
          </a:fontRef>
        </p:style>
      </p:cxnSp>
      <p:sp>
        <p:nvSpPr>
          <p:cNvPr id="8" name="Text Box 68"/>
          <p:cNvSpPr txBox="1">
            <a:spLocks noChangeArrowheads="1"/>
          </p:cNvSpPr>
          <p:nvPr/>
        </p:nvSpPr>
        <p:spPr bwMode="auto">
          <a:xfrm>
            <a:off x="2301239" y="2240280"/>
            <a:ext cx="1188720" cy="365760"/>
          </a:xfrm>
          <a:prstGeom prst="rect">
            <a:avLst/>
          </a:prstGeom>
          <a:solidFill>
            <a:srgbClr val="FFFFFF"/>
          </a:solidFill>
          <a:ln w="9525">
            <a:solidFill>
              <a:srgbClr val="000000"/>
            </a:solidFill>
            <a:miter lim="800000"/>
            <a:headEnd/>
            <a:tailEnd/>
          </a:ln>
        </p:spPr>
        <p:txBody>
          <a:bodyPr rot="0" vert="horz" wrap="square" lIns="45720" tIns="45720" rIns="45720" bIns="45720" anchor="t" anchorCtr="0" upright="1">
            <a:noAutofit/>
          </a:bodyPr>
          <a:lstStyle/>
          <a:p>
            <a:pPr marL="0" marR="0">
              <a:spcBef>
                <a:spcPts val="0"/>
              </a:spcBef>
              <a:spcAft>
                <a:spcPts val="1200"/>
              </a:spcAft>
            </a:pPr>
            <a:r>
              <a:rPr lang="en-US" sz="1000" dirty="0">
                <a:effectLst/>
                <a:ea typeface="Times New Roman"/>
              </a:rPr>
              <a:t>2008 Achievable Benchmark: 74%</a:t>
            </a:r>
            <a:endParaRPr lang="en-US" sz="1200" dirty="0">
              <a:effectLst/>
              <a:ea typeface="Times New Roman"/>
            </a:endParaRPr>
          </a:p>
        </p:txBody>
      </p:sp>
    </p:spTree>
    <p:extLst>
      <p:ext uri="{BB962C8B-B14F-4D97-AF65-F5344CB8AC3E}">
        <p14:creationId xmlns:p14="http://schemas.microsoft.com/office/powerpoint/2010/main" val="806147410"/>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mtClean="0"/>
              <a:t>Potentially Avoidable Emergency Department Visits</a:t>
            </a:r>
            <a:endParaRPr lang="en-US" dirty="0"/>
          </a:p>
        </p:txBody>
      </p:sp>
      <p:sp>
        <p:nvSpPr>
          <p:cNvPr id="3" name="Content Placeholder 2"/>
          <p:cNvSpPr>
            <a:spLocks noGrp="1"/>
          </p:cNvSpPr>
          <p:nvPr>
            <p:ph idx="1"/>
          </p:nvPr>
        </p:nvSpPr>
        <p:spPr/>
        <p:txBody>
          <a:bodyPr>
            <a:normAutofit lnSpcReduction="10000"/>
          </a:bodyPr>
          <a:lstStyle/>
          <a:p>
            <a:r>
              <a:rPr lang="en-US" dirty="0" smtClean="0"/>
              <a:t>About one in three individuals has had a mental health or substance abuse (MHSA) condition within the last 12 months.</a:t>
            </a:r>
          </a:p>
          <a:p>
            <a:r>
              <a:rPr lang="en-US" dirty="0" smtClean="0"/>
              <a:t>In 2007, 12 million ED visits involved a diagnosis related to MHSA, accounting for 12.5% of all ED visits in the United States.</a:t>
            </a:r>
          </a:p>
          <a:p>
            <a:r>
              <a:rPr lang="en-US" dirty="0" smtClean="0"/>
              <a:t>Health care providers are concerned about the rise in ED visits for MHSA, as ED overcrowding can reduce quality of care and increase the likelihood of medical error (Owens, et al., 2010).</a:t>
            </a:r>
          </a:p>
          <a:p>
            <a:endParaRPr lang="en-US" dirty="0" smtClean="0"/>
          </a:p>
        </p:txBody>
      </p:sp>
    </p:spTree>
    <p:extLst>
      <p:ext uri="{BB962C8B-B14F-4D97-AF65-F5344CB8AC3E}">
        <p14:creationId xmlns:p14="http://schemas.microsoft.com/office/powerpoint/2010/main" val="302604367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smtClean="0"/>
              <a:t>Measures</a:t>
            </a:r>
            <a:endParaRPr lang="en-US" dirty="0"/>
          </a:p>
        </p:txBody>
      </p:sp>
      <p:sp>
        <p:nvSpPr>
          <p:cNvPr id="5" name="Content Placeholder 4"/>
          <p:cNvSpPr>
            <a:spLocks noGrp="1"/>
          </p:cNvSpPr>
          <p:nvPr>
            <p:ph idx="1"/>
          </p:nvPr>
        </p:nvSpPr>
        <p:spPr/>
        <p:txBody>
          <a:bodyPr>
            <a:normAutofit/>
          </a:bodyPr>
          <a:lstStyle/>
          <a:p>
            <a:r>
              <a:rPr lang="en-US" dirty="0" smtClean="0"/>
              <a:t>Process: Treatment for depression</a:t>
            </a:r>
          </a:p>
          <a:p>
            <a:r>
              <a:rPr lang="en-US" dirty="0" smtClean="0"/>
              <a:t>Outcome: Suicide deaths</a:t>
            </a:r>
          </a:p>
          <a:p>
            <a:r>
              <a:rPr lang="en-US" dirty="0" smtClean="0"/>
              <a:t>Process: Treatment for illicit drug use or alcohol problem</a:t>
            </a:r>
          </a:p>
          <a:p>
            <a:r>
              <a:rPr lang="en-US" dirty="0" smtClean="0"/>
              <a:t>Process: Completion of substance abuse treatment</a:t>
            </a:r>
          </a:p>
          <a:p>
            <a:r>
              <a:rPr lang="en-US" dirty="0" smtClean="0"/>
              <a:t>Outcome: Emergency department visits with a principal diagnosis related to mental health, alcohol or substance abuse, by age and income</a:t>
            </a:r>
            <a:endParaRPr lang="en-US" dirty="0"/>
          </a:p>
        </p:txBody>
      </p:sp>
    </p:spTree>
    <p:extLst>
      <p:ext uri="{BB962C8B-B14F-4D97-AF65-F5344CB8AC3E}">
        <p14:creationId xmlns:p14="http://schemas.microsoft.com/office/powerpoint/2010/main" val="123906085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000" dirty="0" smtClean="0"/>
              <a:t>Emergency department visits with a principal diagnosis related to mental health, alcohol, or substance abuse, by age and income, 2007-2011</a:t>
            </a:r>
            <a:endParaRPr lang="en-US" sz="2000" dirty="0"/>
          </a:p>
        </p:txBody>
      </p:sp>
      <p:graphicFrame>
        <p:nvGraphicFramePr>
          <p:cNvPr id="4" name="Content Placeholder 3"/>
          <p:cNvGraphicFramePr>
            <a:graphicFrameLocks noGrp="1"/>
          </p:cNvGraphicFramePr>
          <p:nvPr>
            <p:ph sz="half" idx="1"/>
            <p:extLst>
              <p:ext uri="{D42A27DB-BD31-4B8C-83A1-F6EECF244321}">
                <p14:modId xmlns:p14="http://schemas.microsoft.com/office/powerpoint/2010/main" val="4249619583"/>
              </p:ext>
            </p:extLst>
          </p:nvPr>
        </p:nvGraphicFramePr>
        <p:xfrm>
          <a:off x="457200" y="1554480"/>
          <a:ext cx="4114800" cy="402336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7" name="Content Placeholder 4"/>
          <p:cNvGraphicFramePr>
            <a:graphicFrameLocks noGrp="1"/>
          </p:cNvGraphicFramePr>
          <p:nvPr>
            <p:ph sz="half" idx="2"/>
            <p:extLst>
              <p:ext uri="{D42A27DB-BD31-4B8C-83A1-F6EECF244321}">
                <p14:modId xmlns:p14="http://schemas.microsoft.com/office/powerpoint/2010/main" val="3367413107"/>
              </p:ext>
            </p:extLst>
          </p:nvPr>
        </p:nvGraphicFramePr>
        <p:xfrm>
          <a:off x="4572000" y="1554480"/>
          <a:ext cx="4114800" cy="4023360"/>
        </p:xfrm>
        <a:graphic>
          <a:graphicData uri="http://schemas.openxmlformats.org/drawingml/2006/chart">
            <c:chart xmlns:c="http://schemas.openxmlformats.org/drawingml/2006/chart" xmlns:r="http://schemas.openxmlformats.org/officeDocument/2006/relationships" r:id="rId4"/>
          </a:graphicData>
        </a:graphic>
      </p:graphicFrame>
      <p:sp>
        <p:nvSpPr>
          <p:cNvPr id="3" name="Rectangle 2"/>
          <p:cNvSpPr/>
          <p:nvPr/>
        </p:nvSpPr>
        <p:spPr>
          <a:xfrm>
            <a:off x="457200" y="5852160"/>
            <a:ext cx="8229600" cy="553998"/>
          </a:xfrm>
          <a:prstGeom prst="rect">
            <a:avLst/>
          </a:prstGeom>
        </p:spPr>
        <p:txBody>
          <a:bodyPr wrap="square">
            <a:spAutoFit/>
          </a:bodyPr>
          <a:lstStyle/>
          <a:p>
            <a:r>
              <a:rPr lang="en-US" sz="1000" b="1" dirty="0" smtClean="0"/>
              <a:t>Key: </a:t>
            </a:r>
            <a:r>
              <a:rPr lang="en-US" sz="1000" dirty="0" smtClean="0"/>
              <a:t>Q = quartile.</a:t>
            </a:r>
            <a:endParaRPr lang="en-US" sz="1000" b="1" dirty="0" smtClean="0"/>
          </a:p>
          <a:p>
            <a:r>
              <a:rPr lang="en-US" sz="1000" b="1" dirty="0" smtClean="0"/>
              <a:t>Source</a:t>
            </a:r>
            <a:r>
              <a:rPr lang="en-US" sz="1000" dirty="0"/>
              <a:t>: Agency for Healthcare Research and </a:t>
            </a:r>
            <a:r>
              <a:rPr lang="en-US" sz="1000" dirty="0" smtClean="0"/>
              <a:t>Quality, Healthcare </a:t>
            </a:r>
            <a:r>
              <a:rPr lang="en-US" sz="1000" dirty="0"/>
              <a:t>Cost and Utilization Project, Nationwide Emergency Department Sample, and </a:t>
            </a:r>
            <a:r>
              <a:rPr lang="en-US" sz="1000" dirty="0" err="1"/>
              <a:t>HCUPnet</a:t>
            </a:r>
            <a:r>
              <a:rPr lang="en-US" sz="1000" dirty="0"/>
              <a:t> query.</a:t>
            </a:r>
          </a:p>
        </p:txBody>
      </p:sp>
    </p:spTree>
    <p:extLst>
      <p:ext uri="{BB962C8B-B14F-4D97-AF65-F5344CB8AC3E}">
        <p14:creationId xmlns:p14="http://schemas.microsoft.com/office/powerpoint/2010/main" val="1922047292"/>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References</a:t>
            </a:r>
            <a:endParaRPr lang="en-US" dirty="0"/>
          </a:p>
        </p:txBody>
      </p:sp>
      <p:sp>
        <p:nvSpPr>
          <p:cNvPr id="3" name="Content Placeholder 2"/>
          <p:cNvSpPr>
            <a:spLocks noGrp="1"/>
          </p:cNvSpPr>
          <p:nvPr>
            <p:ph idx="1"/>
          </p:nvPr>
        </p:nvSpPr>
        <p:spPr>
          <a:xfrm>
            <a:off x="457200" y="1447800"/>
            <a:ext cx="8229600" cy="5029200"/>
          </a:xfrm>
        </p:spPr>
        <p:txBody>
          <a:bodyPr>
            <a:noAutofit/>
          </a:bodyPr>
          <a:lstStyle/>
          <a:p>
            <a:pPr marL="228600" lvl="0" indent="-228600">
              <a:spcBef>
                <a:spcPts val="0"/>
              </a:spcBef>
            </a:pPr>
            <a:r>
              <a:rPr lang="en-US" sz="1200" dirty="0" err="1"/>
              <a:t>Ahmedani</a:t>
            </a:r>
            <a:r>
              <a:rPr lang="en-US" sz="1200" dirty="0"/>
              <a:t> BK, Simon GE, Stewart C, et al. Health care contacts in the year before suicide death. J Gen Intern Med 2014 Jun;29(6):870–7. PMID: 24567199. </a:t>
            </a:r>
            <a:r>
              <a:rPr lang="en-US" sz="1200" u="sng" dirty="0">
                <a:hlinkClick r:id="rId3"/>
              </a:rPr>
              <a:t>http://</a:t>
            </a:r>
            <a:r>
              <a:rPr lang="en-US" sz="1200" u="sng" dirty="0" smtClean="0">
                <a:hlinkClick r:id="rId3"/>
              </a:rPr>
              <a:t>www.ncbi.nlm.nih.gov/pmc/articles/PMC4026491</a:t>
            </a:r>
            <a:r>
              <a:rPr lang="en-US" sz="1200" u="sng" dirty="0">
                <a:hlinkClick r:id="rId3"/>
              </a:rPr>
              <a:t>/</a:t>
            </a:r>
            <a:r>
              <a:rPr lang="en-US" sz="1200" dirty="0"/>
              <a:t>. Accessed July 17, 2015. </a:t>
            </a:r>
          </a:p>
          <a:p>
            <a:pPr marL="228600" lvl="0" indent="-228600">
              <a:spcBef>
                <a:spcPts val="0"/>
              </a:spcBef>
            </a:pPr>
            <a:r>
              <a:rPr lang="en-US" sz="1200" dirty="0"/>
              <a:t>Burns MN, Montague E, Mohr DC. Initial design of culturally informed behavioral intervention technologies: developing an </a:t>
            </a:r>
            <a:r>
              <a:rPr lang="en-US" sz="1200" dirty="0" err="1"/>
              <a:t>mHealth</a:t>
            </a:r>
            <a:r>
              <a:rPr lang="en-US" sz="1200" dirty="0"/>
              <a:t> intervention for young sexual minority men with generalized anxiety disorder and major depression. J Med Internet Res 2013;15(12):e271,1-9. </a:t>
            </a:r>
            <a:r>
              <a:rPr lang="en-US" sz="1200" u="sng" dirty="0">
                <a:hlinkClick r:id="rId4"/>
              </a:rPr>
              <a:t>http://www.ncbi.nlm.nih.gov/pubmed</a:t>
            </a:r>
            <a:r>
              <a:rPr lang="en-US" sz="1200" u="sng" dirty="0" smtClean="0">
                <a:hlinkClick r:id="rId4"/>
              </a:rPr>
              <a:t>/</a:t>
            </a:r>
          </a:p>
          <a:p>
            <a:pPr marL="0" lvl="0" indent="228600">
              <a:spcBef>
                <a:spcPts val="0"/>
              </a:spcBef>
              <a:buNone/>
            </a:pPr>
            <a:r>
              <a:rPr lang="en-US" sz="1200" u="sng" dirty="0" smtClean="0">
                <a:hlinkClick r:id="rId4"/>
              </a:rPr>
              <a:t>24311444</a:t>
            </a:r>
            <a:r>
              <a:rPr lang="en-US" sz="1200" dirty="0"/>
              <a:t>. Accessed February 20, 2014.</a:t>
            </a:r>
          </a:p>
          <a:p>
            <a:pPr marL="228600" lvl="0" indent="-228600">
              <a:spcBef>
                <a:spcPts val="0"/>
              </a:spcBef>
            </a:pPr>
            <a:r>
              <a:rPr lang="en-US" sz="1200" dirty="0"/>
              <a:t>Casey M, </a:t>
            </a:r>
            <a:r>
              <a:rPr lang="en-US" sz="1200" dirty="0" err="1"/>
              <a:t>Perera</a:t>
            </a:r>
            <a:r>
              <a:rPr lang="en-US" sz="1200" dirty="0"/>
              <a:t> D, Clarke D. Psychosocial treatment approaches to difficult-to-treat depression. Med J </a:t>
            </a:r>
            <a:r>
              <a:rPr lang="en-US" sz="1200" dirty="0" err="1"/>
              <a:t>Aust</a:t>
            </a:r>
            <a:r>
              <a:rPr lang="en-US" sz="1200" dirty="0"/>
              <a:t> 2013 Sep 16;199(6 </a:t>
            </a:r>
            <a:r>
              <a:rPr lang="en-US" sz="1200" dirty="0" err="1"/>
              <a:t>Suppl</a:t>
            </a:r>
            <a:r>
              <a:rPr lang="en-US" sz="1200" dirty="0"/>
              <a:t>):S52-5. PMID: 25370289. </a:t>
            </a:r>
          </a:p>
          <a:p>
            <a:pPr marL="228600" lvl="0" indent="-228600">
              <a:spcBef>
                <a:spcPts val="0"/>
              </a:spcBef>
            </a:pPr>
            <a:r>
              <a:rPr lang="en-US" sz="1200" dirty="0"/>
              <a:t>Center for Behavioral Health Statistics and Quality. The NSDUH Report: substance use and mental health estimates from the 2013 National Survey on Drug Use and Health: Overview of findings. Rockville, MD: Substance Abuse and Mental Health Services Administration; September 2014. </a:t>
            </a:r>
            <a:r>
              <a:rPr lang="en-US" sz="1200" u="sng" dirty="0">
                <a:hlinkClick r:id="rId5"/>
              </a:rPr>
              <a:t>http://</a:t>
            </a:r>
            <a:r>
              <a:rPr lang="en-US" sz="1200" u="sng" dirty="0" smtClean="0">
                <a:hlinkClick r:id="rId5"/>
              </a:rPr>
              <a:t>www.samhsa.gov/</a:t>
            </a:r>
          </a:p>
          <a:p>
            <a:pPr marL="228600" lvl="0" indent="0">
              <a:spcBef>
                <a:spcPts val="0"/>
              </a:spcBef>
              <a:buNone/>
            </a:pPr>
            <a:r>
              <a:rPr lang="en-US" sz="1200" u="sng" dirty="0" smtClean="0">
                <a:hlinkClick r:id="rId5"/>
              </a:rPr>
              <a:t>data/sites/default/files/NSDUH-SR200-RecoveryMonth-2014/NSDUH-SR200-RecoveryMonth-2014.htm</a:t>
            </a:r>
            <a:r>
              <a:rPr lang="en-US" sz="1200" dirty="0"/>
              <a:t>. Accessed June 29, 2015..</a:t>
            </a:r>
          </a:p>
          <a:p>
            <a:pPr marL="228600" lvl="0" indent="-228600">
              <a:spcBef>
                <a:spcPts val="0"/>
              </a:spcBef>
            </a:pPr>
            <a:r>
              <a:rPr lang="en-US" sz="1200" dirty="0" err="1"/>
              <a:t>DeVylder</a:t>
            </a:r>
            <a:r>
              <a:rPr lang="en-US" sz="1200" dirty="0"/>
              <a:t> J, Lukens E, Link B, et al.  Suicidal ideation and suicide attempts among adults with psychotic experiences. JAMA Psychiatry 2015;72(3):219-25</a:t>
            </a:r>
            <a:r>
              <a:rPr lang="en-US" sz="1200" dirty="0" smtClean="0"/>
              <a:t>.</a:t>
            </a:r>
            <a:endParaRPr lang="en-US" sz="1200" dirty="0"/>
          </a:p>
          <a:p>
            <a:pPr marL="228600" lvl="0" indent="-228600">
              <a:spcBef>
                <a:spcPts val="0"/>
              </a:spcBef>
            </a:pPr>
            <a:r>
              <a:rPr lang="en-US" sz="1200" dirty="0"/>
              <a:t>Final update summary: depression in children and adolescents: screening. U.S. Preventive Services Task Force. July 2015</a:t>
            </a:r>
            <a:r>
              <a:rPr lang="en-US" sz="1200" dirty="0" smtClean="0"/>
              <a:t>. </a:t>
            </a:r>
            <a:r>
              <a:rPr lang="en-US" sz="1200" u="sng" dirty="0">
                <a:hlinkClick r:id="rId6"/>
              </a:rPr>
              <a:t>http://www.uspreventiveservicestaskforce.org/Page/Topic/recommendation-summary/depression-in-children-and-adolescents-screening?ds=1&amp;s=Depression-screening</a:t>
            </a:r>
            <a:r>
              <a:rPr lang="en-US" sz="1200" dirty="0"/>
              <a:t>.</a:t>
            </a:r>
          </a:p>
          <a:p>
            <a:pPr marL="228600" lvl="0" indent="-228600">
              <a:spcBef>
                <a:spcPts val="0"/>
              </a:spcBef>
            </a:pPr>
            <a:r>
              <a:rPr lang="en-US" sz="1200" dirty="0"/>
              <a:t>Final update summary: depression in children and adolescents: screening. United States Preventive Services Task Force. July 2015. </a:t>
            </a:r>
            <a:r>
              <a:rPr lang="en-US" sz="1200" u="sng" dirty="0">
                <a:hlinkClick r:id="rId7"/>
              </a:rPr>
              <a:t>http://www.uspreventiveservicestaskforce.org/Page/Topic</a:t>
            </a:r>
            <a:r>
              <a:rPr lang="en-US" sz="1200" u="sng" dirty="0" smtClean="0">
                <a:hlinkClick r:id="rId7"/>
              </a:rPr>
              <a:t>/</a:t>
            </a:r>
          </a:p>
          <a:p>
            <a:pPr marL="0" lvl="0" indent="228600">
              <a:spcBef>
                <a:spcPts val="0"/>
              </a:spcBef>
              <a:buNone/>
            </a:pPr>
            <a:r>
              <a:rPr lang="en-US" sz="1200" u="sng" dirty="0" smtClean="0">
                <a:hlinkClick r:id="rId7"/>
              </a:rPr>
              <a:t>recommendation-summary/</a:t>
            </a:r>
            <a:r>
              <a:rPr lang="en-US" sz="1200" u="sng" dirty="0" err="1" smtClean="0">
                <a:hlinkClick r:id="rId7"/>
              </a:rPr>
              <a:t>depression-in-adults-screening?ds</a:t>
            </a:r>
            <a:r>
              <a:rPr lang="en-US" sz="1200" u="sng" dirty="0" smtClean="0">
                <a:hlinkClick r:id="rId7"/>
              </a:rPr>
              <a:t>=1&amp;s=Depression-screening</a:t>
            </a:r>
            <a:r>
              <a:rPr lang="en-US" sz="1200" dirty="0"/>
              <a:t>. </a:t>
            </a:r>
          </a:p>
          <a:p>
            <a:pPr marL="228600" lvl="0" indent="-228600">
              <a:spcBef>
                <a:spcPts val="0"/>
              </a:spcBef>
            </a:pPr>
            <a:r>
              <a:rPr lang="en-US" sz="1200" dirty="0" err="1"/>
              <a:t>Glied</a:t>
            </a:r>
            <a:r>
              <a:rPr lang="en-US" sz="1200" dirty="0"/>
              <a:t> S, Herzog K, Frank R. Review: the net benefits of depression management in primary care. Med Care Res Rev 2010 Jun;67(3):251-74</a:t>
            </a:r>
            <a:r>
              <a:rPr lang="en-US" sz="1200" dirty="0" smtClean="0"/>
              <a:t>.</a:t>
            </a:r>
            <a:endParaRPr lang="en-US" sz="1200" dirty="0"/>
          </a:p>
        </p:txBody>
      </p:sp>
    </p:spTree>
    <p:extLst>
      <p:ext uri="{BB962C8B-B14F-4D97-AF65-F5344CB8AC3E}">
        <p14:creationId xmlns:p14="http://schemas.microsoft.com/office/powerpoint/2010/main" val="2090838360"/>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References</a:t>
            </a:r>
            <a:endParaRPr lang="en-US" dirty="0"/>
          </a:p>
        </p:txBody>
      </p:sp>
      <p:sp>
        <p:nvSpPr>
          <p:cNvPr id="3" name="Content Placeholder 2"/>
          <p:cNvSpPr>
            <a:spLocks noGrp="1"/>
          </p:cNvSpPr>
          <p:nvPr>
            <p:ph idx="1"/>
          </p:nvPr>
        </p:nvSpPr>
        <p:spPr>
          <a:xfrm>
            <a:off x="457200" y="1524000"/>
            <a:ext cx="8229600" cy="4953000"/>
          </a:xfrm>
        </p:spPr>
        <p:txBody>
          <a:bodyPr>
            <a:noAutofit/>
          </a:bodyPr>
          <a:lstStyle/>
          <a:p>
            <a:pPr marL="228600" lvl="0" indent="-228600">
              <a:spcBef>
                <a:spcPts val="0"/>
              </a:spcBef>
            </a:pPr>
            <a:r>
              <a:rPr lang="en-US" sz="1200" dirty="0"/>
              <a:t>Han B, Compton WM, </a:t>
            </a:r>
            <a:r>
              <a:rPr lang="en-US" sz="1200" dirty="0" err="1"/>
              <a:t>Gfroerer</a:t>
            </a:r>
            <a:r>
              <a:rPr lang="en-US" sz="1200" dirty="0"/>
              <a:t> J, et al. Prevalence and correlates of past 12-month suicide attempt among adults with past-year suicidal ideation in the United States. J </a:t>
            </a:r>
            <a:r>
              <a:rPr lang="en-US" sz="1200" dirty="0" err="1"/>
              <a:t>Clin</a:t>
            </a:r>
            <a:r>
              <a:rPr lang="en-US" sz="1200" dirty="0"/>
              <a:t> Psychiatry 2015 Mar;76(3):295-302. PMID: 25830449.</a:t>
            </a:r>
          </a:p>
          <a:p>
            <a:pPr marL="228600" lvl="0" indent="-228600">
              <a:spcBef>
                <a:spcPts val="0"/>
              </a:spcBef>
            </a:pPr>
            <a:r>
              <a:rPr lang="en-US" sz="1200" dirty="0" err="1"/>
              <a:t>Insel</a:t>
            </a:r>
            <a:r>
              <a:rPr lang="en-US" sz="1200" dirty="0"/>
              <a:t> TR, Wang PS. The STAR*D trial: revealing the need for better treatments. </a:t>
            </a:r>
            <a:r>
              <a:rPr lang="en-US" sz="1200" dirty="0" err="1"/>
              <a:t>Psychiatr</a:t>
            </a:r>
            <a:r>
              <a:rPr lang="en-US" sz="1200" dirty="0"/>
              <a:t> </a:t>
            </a:r>
            <a:r>
              <a:rPr lang="en-US" sz="1200" dirty="0" err="1"/>
              <a:t>Serv</a:t>
            </a:r>
            <a:r>
              <a:rPr lang="en-US" sz="1200" dirty="0"/>
              <a:t> 2009 Nov;60(11):1466-7.</a:t>
            </a:r>
          </a:p>
          <a:p>
            <a:pPr marL="228600" lvl="0" indent="-228600">
              <a:spcBef>
                <a:spcPts val="0"/>
              </a:spcBef>
            </a:pPr>
            <a:r>
              <a:rPr lang="en-US" sz="1200" dirty="0"/>
              <a:t>Mann JJ, </a:t>
            </a:r>
            <a:r>
              <a:rPr lang="en-US" sz="1200" dirty="0" err="1"/>
              <a:t>Apter</a:t>
            </a:r>
            <a:r>
              <a:rPr lang="en-US" sz="1200" dirty="0"/>
              <a:t> A, </a:t>
            </a:r>
            <a:r>
              <a:rPr lang="en-US" sz="1200" dirty="0" err="1"/>
              <a:t>Bertolote</a:t>
            </a:r>
            <a:r>
              <a:rPr lang="en-US" sz="1200" dirty="0"/>
              <a:t> J, et al, Suicide prevention strategies: a systematic review. JAMA 2005 Oct 26;294(16):2064-74.</a:t>
            </a:r>
          </a:p>
          <a:p>
            <a:pPr marL="228600" lvl="0" indent="-228600">
              <a:spcBef>
                <a:spcPts val="0"/>
              </a:spcBef>
            </a:pPr>
            <a:r>
              <a:rPr lang="en-US" sz="1200" dirty="0"/>
              <a:t>McLellan AT, Woody GE, Metzger D, et al. Evaluating the effectiveness of addiction treatments: reasonable expectations, appropriate comparisons. Milbank Q 1996;74(1):51-85.</a:t>
            </a:r>
          </a:p>
          <a:p>
            <a:pPr marL="228600" lvl="0" indent="-228600">
              <a:spcBef>
                <a:spcPts val="0"/>
              </a:spcBef>
            </a:pPr>
            <a:r>
              <a:rPr lang="en-US" sz="1200" dirty="0" err="1"/>
              <a:t>Nordentoft</a:t>
            </a:r>
            <a:r>
              <a:rPr lang="en-US" sz="1200" dirty="0"/>
              <a:t> M. Crucial elements in suicide prevention strategies. </a:t>
            </a:r>
            <a:r>
              <a:rPr lang="en-US" sz="1200" dirty="0" err="1"/>
              <a:t>Prog</a:t>
            </a:r>
            <a:r>
              <a:rPr lang="en-US" sz="1200" dirty="0"/>
              <a:t> </a:t>
            </a:r>
            <a:r>
              <a:rPr lang="en-US" sz="1200" dirty="0" err="1"/>
              <a:t>Neuropsychopharmacol</a:t>
            </a:r>
            <a:r>
              <a:rPr lang="en-US" sz="1200" dirty="0"/>
              <a:t> </a:t>
            </a:r>
            <a:r>
              <a:rPr lang="en-US" sz="1200" dirty="0" err="1"/>
              <a:t>Biol</a:t>
            </a:r>
            <a:r>
              <a:rPr lang="en-US" sz="1200" dirty="0"/>
              <a:t> Psychiatry 2011 Jun 1;35(4):848-53. </a:t>
            </a:r>
            <a:r>
              <a:rPr lang="en-US" sz="1200" dirty="0" err="1"/>
              <a:t>Epub</a:t>
            </a:r>
            <a:r>
              <a:rPr lang="en-US" sz="1200" dirty="0"/>
              <a:t> 2010 Dec 2.</a:t>
            </a:r>
          </a:p>
          <a:p>
            <a:pPr marL="228600" lvl="0" indent="-228600">
              <a:spcBef>
                <a:spcPts val="0"/>
              </a:spcBef>
            </a:pPr>
            <a:r>
              <a:rPr lang="en-US" sz="1200" dirty="0" err="1"/>
              <a:t>Olfson</a:t>
            </a:r>
            <a:r>
              <a:rPr lang="en-US" sz="1200" dirty="0"/>
              <a:t>, M, </a:t>
            </a:r>
            <a:r>
              <a:rPr lang="en-US" sz="1200" dirty="0" err="1"/>
              <a:t>Druss</a:t>
            </a:r>
            <a:r>
              <a:rPr lang="en-US" sz="1200" dirty="0"/>
              <a:t>, B, Marcus, S. Trends in mental health care among children and adolescents. New </a:t>
            </a:r>
            <a:r>
              <a:rPr lang="en-US" sz="1200" dirty="0" err="1"/>
              <a:t>Engl</a:t>
            </a:r>
            <a:r>
              <a:rPr lang="en-US" sz="1200" dirty="0"/>
              <a:t> J Med 2015 May 21;372(21):2029-38. PMID: 25992747. </a:t>
            </a:r>
          </a:p>
          <a:p>
            <a:pPr marL="228600" lvl="0" indent="-228600">
              <a:spcBef>
                <a:spcPts val="0"/>
              </a:spcBef>
            </a:pPr>
            <a:r>
              <a:rPr lang="en-US" sz="1200" dirty="0"/>
              <a:t>Owens P, Mutter R, Stocks C. Mental health and substance abuse-related emergency department visits among adults, 2007. HCUP Statistical Brief #92. Rockville, MD: Agency for Healthcare Research and Quality; July 2010. </a:t>
            </a:r>
            <a:r>
              <a:rPr lang="en-US" sz="1200" u="sng" dirty="0">
                <a:hlinkClick r:id="rId3"/>
              </a:rPr>
              <a:t>http://hcup-us.ahrq.gov/reports/statbriefs/sb92.jsp</a:t>
            </a:r>
            <a:r>
              <a:rPr lang="en-US" sz="1200" dirty="0"/>
              <a:t>.</a:t>
            </a:r>
          </a:p>
          <a:p>
            <a:pPr marL="228600" lvl="0" indent="-228600">
              <a:spcBef>
                <a:spcPts val="0"/>
              </a:spcBef>
            </a:pPr>
            <a:r>
              <a:rPr lang="en-US" sz="1200" dirty="0"/>
              <a:t>Simon GE, Rutter CM, Peterson D, et al. Does response on the PHQ-9 depression questionnaire predict subsequent suicide attempt or suicide death? </a:t>
            </a:r>
            <a:r>
              <a:rPr lang="en-US" sz="1200" dirty="0" err="1"/>
              <a:t>Psychiatr</a:t>
            </a:r>
            <a:r>
              <a:rPr lang="en-US" sz="1200" dirty="0"/>
              <a:t> </a:t>
            </a:r>
            <a:r>
              <a:rPr lang="en-US" sz="1200" dirty="0" err="1"/>
              <a:t>Serv</a:t>
            </a:r>
            <a:r>
              <a:rPr lang="en-US" sz="1200" dirty="0"/>
              <a:t> 2013; 64(12):1195-202. </a:t>
            </a:r>
            <a:r>
              <a:rPr lang="en-US" sz="1200" u="sng" dirty="0">
                <a:hlinkClick r:id="rId4"/>
              </a:rPr>
              <a:t>http://</a:t>
            </a:r>
            <a:r>
              <a:rPr lang="en-US" sz="1200" u="sng" dirty="0" smtClean="0">
                <a:hlinkClick r:id="rId4"/>
              </a:rPr>
              <a:t>www.ncbi.nlm.nih.gov/</a:t>
            </a:r>
          </a:p>
          <a:p>
            <a:pPr marL="0" lvl="0" indent="228600">
              <a:spcBef>
                <a:spcPts val="0"/>
              </a:spcBef>
              <a:buNone/>
            </a:pPr>
            <a:r>
              <a:rPr lang="en-US" sz="1200" u="sng" dirty="0" err="1" smtClean="0">
                <a:hlinkClick r:id="rId4"/>
              </a:rPr>
              <a:t>pubmed</a:t>
            </a:r>
            <a:r>
              <a:rPr lang="en-US" sz="1200" u="sng" dirty="0" smtClean="0">
                <a:hlinkClick r:id="rId4"/>
              </a:rPr>
              <a:t>/24036589</a:t>
            </a:r>
            <a:r>
              <a:rPr lang="en-US" sz="1200" dirty="0"/>
              <a:t>. Accessed February 20, 2014.</a:t>
            </a:r>
          </a:p>
          <a:p>
            <a:pPr marL="228600" lvl="0" indent="-228600">
              <a:spcBef>
                <a:spcPts val="0"/>
              </a:spcBef>
            </a:pPr>
            <a:r>
              <a:rPr lang="en-US" sz="1200" dirty="0" err="1"/>
              <a:t>Tarrier</a:t>
            </a:r>
            <a:r>
              <a:rPr lang="en-US" sz="1200" dirty="0"/>
              <a:t> N, Taylor K, Gooding P. Cognitive-behavioral interventions to reduce suicide behavior: a systematic review and meta-analysis. </a:t>
            </a:r>
            <a:r>
              <a:rPr lang="en-US" sz="1200" dirty="0" err="1"/>
              <a:t>Behav</a:t>
            </a:r>
            <a:r>
              <a:rPr lang="en-US" sz="1200" dirty="0"/>
              <a:t> </a:t>
            </a:r>
            <a:r>
              <a:rPr lang="en-US" sz="1200" dirty="0" err="1"/>
              <a:t>Modif</a:t>
            </a:r>
            <a:r>
              <a:rPr lang="en-US" sz="1200" dirty="0"/>
              <a:t> 2008 Jan;32(1):77-108.</a:t>
            </a:r>
          </a:p>
          <a:p>
            <a:pPr marL="228600" lvl="0" indent="-228600">
              <a:spcBef>
                <a:spcPts val="0"/>
              </a:spcBef>
            </a:pPr>
            <a:r>
              <a:rPr lang="en-US" sz="1200" dirty="0"/>
              <a:t>Thorndike FP, </a:t>
            </a:r>
            <a:r>
              <a:rPr lang="en-US" sz="1200" dirty="0" err="1"/>
              <a:t>Ritterband</a:t>
            </a:r>
            <a:r>
              <a:rPr lang="en-US" sz="1200" dirty="0"/>
              <a:t> LM, </a:t>
            </a:r>
            <a:r>
              <a:rPr lang="en-US" sz="1200" dirty="0" err="1"/>
              <a:t>Gonder</a:t>
            </a:r>
            <a:r>
              <a:rPr lang="en-US" sz="1200" dirty="0"/>
              <a:t>-Frederick LA, et al. A randomized controlled trial of an Internet intervention for adults with insomnia: effects on comorbid psychological and fatigue symptoms. J </a:t>
            </a:r>
            <a:r>
              <a:rPr lang="en-US" sz="1200" dirty="0" err="1"/>
              <a:t>Clin</a:t>
            </a:r>
            <a:r>
              <a:rPr lang="en-US" sz="1200" dirty="0"/>
              <a:t> </a:t>
            </a:r>
            <a:r>
              <a:rPr lang="en-US" sz="1200" dirty="0" err="1"/>
              <a:t>Psychol</a:t>
            </a:r>
            <a:r>
              <a:rPr lang="en-US" sz="1200" dirty="0"/>
              <a:t> 2013; 69(10):1078-93. </a:t>
            </a:r>
            <a:r>
              <a:rPr lang="en-US" sz="1200" u="sng" dirty="0">
                <a:hlinkClick r:id="rId5"/>
              </a:rPr>
              <a:t>http://www.ncbi.nlm.nih.gov/pubmed/24014057</a:t>
            </a:r>
            <a:r>
              <a:rPr lang="en-US" sz="1200" dirty="0"/>
              <a:t>. Accessed July 27, 2015. </a:t>
            </a:r>
          </a:p>
          <a:p>
            <a:pPr marL="0" indent="0">
              <a:spcBef>
                <a:spcPts val="0"/>
              </a:spcBef>
              <a:buNone/>
            </a:pPr>
            <a:endParaRPr lang="en-US" sz="1200" dirty="0"/>
          </a:p>
        </p:txBody>
      </p:sp>
    </p:spTree>
    <p:extLst>
      <p:ext uri="{BB962C8B-B14F-4D97-AF65-F5344CB8AC3E}">
        <p14:creationId xmlns:p14="http://schemas.microsoft.com/office/powerpoint/2010/main" val="325510170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Treatment for Depression</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Treatment for depression can reduce symptoms and associated illnesses and return individuals to a productive lifestyle.</a:t>
            </a:r>
          </a:p>
          <a:p>
            <a:r>
              <a:rPr lang="en-US" dirty="0" smtClean="0"/>
              <a:t>Sequenced Treatment Alternatives to Relieve Depression (STAR*D) studied treatment:</a:t>
            </a:r>
          </a:p>
          <a:p>
            <a:pPr lvl="1"/>
            <a:r>
              <a:rPr lang="en-US" dirty="0" smtClean="0"/>
              <a:t>Largest clinical trial ever of depression treatment</a:t>
            </a:r>
          </a:p>
          <a:p>
            <a:pPr lvl="1"/>
            <a:r>
              <a:rPr lang="en-US" dirty="0" smtClean="0"/>
              <a:t>Found that 28% to 33% of participants were symptom free after the first round of medication, and nearly 70% achieved remission after 12 months (</a:t>
            </a:r>
            <a:r>
              <a:rPr lang="en-US" dirty="0" err="1" smtClean="0"/>
              <a:t>Insel</a:t>
            </a:r>
            <a:r>
              <a:rPr lang="en-US" dirty="0" smtClean="0"/>
              <a:t> &amp; Wang, 2009). </a:t>
            </a:r>
          </a:p>
          <a:p>
            <a:r>
              <a:rPr lang="en-US" dirty="0" smtClean="0"/>
              <a:t>Compared with usual care, strategies for treating depression in primary care settings have produced positive net social benefits (</a:t>
            </a:r>
            <a:r>
              <a:rPr lang="en-US" dirty="0" err="1" smtClean="0"/>
              <a:t>Glied</a:t>
            </a:r>
            <a:r>
              <a:rPr lang="en-US" dirty="0" smtClean="0"/>
              <a:t>, et al., 2010).</a:t>
            </a:r>
          </a:p>
          <a:p>
            <a:endParaRPr lang="en-US" dirty="0" smtClean="0"/>
          </a:p>
          <a:p>
            <a:endParaRPr lang="en-US" dirty="0"/>
          </a:p>
        </p:txBody>
      </p:sp>
    </p:spTree>
    <p:extLst>
      <p:ext uri="{BB962C8B-B14F-4D97-AF65-F5344CB8AC3E}">
        <p14:creationId xmlns:p14="http://schemas.microsoft.com/office/powerpoint/2010/main" val="268020477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mtClean="0"/>
              <a:t>Outcomes of Treatment for Depression</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About 50% to 60% of patients have symptoms even after adequate first-line treatment for depression. </a:t>
            </a:r>
          </a:p>
          <a:p>
            <a:r>
              <a:rPr lang="en-US" dirty="0" smtClean="0"/>
              <a:t>Patients’ thinking and behavior play a huge role in determining outcomes, making them candidates for psychosocial treatment.</a:t>
            </a:r>
          </a:p>
          <a:p>
            <a:pPr lvl="1"/>
            <a:r>
              <a:rPr lang="en-US" dirty="0" smtClean="0"/>
              <a:t>Evidence-based psychological therapies can help patients overcome interpersonal difficulties, health beliefs, stigmas, medication </a:t>
            </a:r>
            <a:r>
              <a:rPr lang="en-US" dirty="0" err="1" smtClean="0"/>
              <a:t>nonadherence</a:t>
            </a:r>
            <a:r>
              <a:rPr lang="en-US" dirty="0" smtClean="0"/>
              <a:t>, anhedonia, and rumination. </a:t>
            </a:r>
          </a:p>
          <a:p>
            <a:pPr lvl="1"/>
            <a:r>
              <a:rPr lang="en-US" dirty="0" smtClean="0"/>
              <a:t>Psychological therapies can help modify health beliefs, treat comorbid anxiety and other disorders, and incorporate environmental and contextual factors, thus enabling patients to facilitate their recovery (Casey, et al., 2013).</a:t>
            </a:r>
          </a:p>
          <a:p>
            <a:endParaRPr lang="en-US" dirty="0" smtClean="0"/>
          </a:p>
          <a:p>
            <a:endParaRPr lang="en-US" dirty="0"/>
          </a:p>
        </p:txBody>
      </p:sp>
    </p:spTree>
    <p:extLst>
      <p:ext uri="{BB962C8B-B14F-4D97-AF65-F5344CB8AC3E}">
        <p14:creationId xmlns:p14="http://schemas.microsoft.com/office/powerpoint/2010/main" val="93987517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mtClean="0"/>
              <a:t>Barriers to High-Quality Mental Health Care</a:t>
            </a:r>
            <a:endParaRPr lang="en-US" dirty="0"/>
          </a:p>
        </p:txBody>
      </p:sp>
      <p:sp>
        <p:nvSpPr>
          <p:cNvPr id="3" name="Content Placeholder 2"/>
          <p:cNvSpPr>
            <a:spLocks noGrp="1"/>
          </p:cNvSpPr>
          <p:nvPr>
            <p:ph idx="1"/>
          </p:nvPr>
        </p:nvSpPr>
        <p:spPr>
          <a:xfrm>
            <a:off x="457200" y="1600200"/>
            <a:ext cx="8229600" cy="4724400"/>
          </a:xfrm>
        </p:spPr>
        <p:txBody>
          <a:bodyPr>
            <a:normAutofit fontScale="92500" lnSpcReduction="10000"/>
          </a:bodyPr>
          <a:lstStyle/>
          <a:p>
            <a:r>
              <a:rPr lang="en-US" dirty="0" smtClean="0"/>
              <a:t>Barriers to high-quality mental health care include:</a:t>
            </a:r>
          </a:p>
          <a:p>
            <a:pPr lvl="1"/>
            <a:r>
              <a:rPr lang="en-US" dirty="0" smtClean="0"/>
              <a:t>Cost of care, </a:t>
            </a:r>
          </a:p>
          <a:p>
            <a:pPr lvl="1"/>
            <a:r>
              <a:rPr lang="en-US" dirty="0" smtClean="0"/>
              <a:t>Lack of sufficient insurance for mental health services,</a:t>
            </a:r>
          </a:p>
          <a:p>
            <a:pPr lvl="1"/>
            <a:r>
              <a:rPr lang="en-US" dirty="0" smtClean="0"/>
              <a:t>Discrimination and negative attitudes toward mental health problems, </a:t>
            </a:r>
          </a:p>
          <a:p>
            <a:pPr lvl="1"/>
            <a:r>
              <a:rPr lang="en-US" dirty="0" smtClean="0"/>
              <a:t>Fragmented organization of services, and </a:t>
            </a:r>
          </a:p>
          <a:p>
            <a:pPr lvl="1"/>
            <a:r>
              <a:rPr lang="en-US" dirty="0" smtClean="0"/>
              <a:t>Mistrust of providers. </a:t>
            </a:r>
          </a:p>
          <a:p>
            <a:r>
              <a:rPr lang="en-US" dirty="0" smtClean="0"/>
              <a:t>In rural and remote areas, limited availability of skilled care providers is also a major problem. </a:t>
            </a:r>
          </a:p>
          <a:p>
            <a:r>
              <a:rPr lang="en-US" dirty="0" smtClean="0"/>
              <a:t>For racial and ethnic populations, lack of culturally and linguistically competent providers is a major barrier.</a:t>
            </a:r>
          </a:p>
          <a:p>
            <a:endParaRPr lang="en-US" dirty="0"/>
          </a:p>
        </p:txBody>
      </p:sp>
    </p:spTree>
    <p:extLst>
      <p:ext uri="{BB962C8B-B14F-4D97-AF65-F5344CB8AC3E}">
        <p14:creationId xmlns:p14="http://schemas.microsoft.com/office/powerpoint/2010/main" val="142170995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000" smtClean="0"/>
              <a:t>Adults with a major depressive episode in the past year who received treatment for depression in the past year, by race/ethnicity and sex, 2008-2012</a:t>
            </a:r>
            <a:endParaRPr lang="en-US" sz="2000" dirty="0"/>
          </a:p>
        </p:txBody>
      </p:sp>
      <p:graphicFrame>
        <p:nvGraphicFramePr>
          <p:cNvPr id="7" name="Content Placeholder 6"/>
          <p:cNvGraphicFramePr>
            <a:graphicFrameLocks noGrp="1"/>
          </p:cNvGraphicFramePr>
          <p:nvPr>
            <p:ph sz="half" idx="1"/>
            <p:extLst>
              <p:ext uri="{D42A27DB-BD31-4B8C-83A1-F6EECF244321}">
                <p14:modId xmlns:p14="http://schemas.microsoft.com/office/powerpoint/2010/main" val="2586256584"/>
              </p:ext>
            </p:extLst>
          </p:nvPr>
        </p:nvGraphicFramePr>
        <p:xfrm>
          <a:off x="457200" y="1463040"/>
          <a:ext cx="4114800" cy="393192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5" name="Content Placeholder 5"/>
          <p:cNvGraphicFramePr>
            <a:graphicFrameLocks noGrp="1"/>
          </p:cNvGraphicFramePr>
          <p:nvPr>
            <p:ph sz="half" idx="2"/>
            <p:extLst>
              <p:ext uri="{D42A27DB-BD31-4B8C-83A1-F6EECF244321}">
                <p14:modId xmlns:p14="http://schemas.microsoft.com/office/powerpoint/2010/main" val="822270805"/>
              </p:ext>
            </p:extLst>
          </p:nvPr>
        </p:nvGraphicFramePr>
        <p:xfrm>
          <a:off x="4572000" y="1463040"/>
          <a:ext cx="4114800" cy="3931920"/>
        </p:xfrm>
        <a:graphic>
          <a:graphicData uri="http://schemas.openxmlformats.org/drawingml/2006/chart">
            <c:chart xmlns:c="http://schemas.openxmlformats.org/drawingml/2006/chart" xmlns:r="http://schemas.openxmlformats.org/officeDocument/2006/relationships" r:id="rId4"/>
          </a:graphicData>
        </a:graphic>
      </p:graphicFrame>
      <p:sp>
        <p:nvSpPr>
          <p:cNvPr id="8" name="TextBox 7"/>
          <p:cNvSpPr txBox="1"/>
          <p:nvPr/>
        </p:nvSpPr>
        <p:spPr>
          <a:xfrm>
            <a:off x="457200" y="5486400"/>
            <a:ext cx="8229600" cy="1015663"/>
          </a:xfrm>
          <a:prstGeom prst="rect">
            <a:avLst/>
          </a:prstGeom>
          <a:noFill/>
        </p:spPr>
        <p:txBody>
          <a:bodyPr wrap="square" rtlCol="0">
            <a:spAutoFit/>
          </a:bodyPr>
          <a:lstStyle/>
          <a:p>
            <a:r>
              <a:rPr lang="en-US" sz="1000" b="1" dirty="0" smtClean="0"/>
              <a:t>Source: </a:t>
            </a:r>
            <a:r>
              <a:rPr lang="en-US" sz="1000" dirty="0" smtClean="0"/>
              <a:t>Substance </a:t>
            </a:r>
            <a:r>
              <a:rPr lang="en-US" sz="1000" dirty="0"/>
              <a:t>Abuse and Mental Health Services Administration, National Survey on Drug Use and Health, 2008-2012</a:t>
            </a:r>
            <a:r>
              <a:rPr lang="en-US" sz="1000" dirty="0" smtClean="0"/>
              <a:t>.</a:t>
            </a:r>
          </a:p>
          <a:p>
            <a:r>
              <a:rPr lang="en-US" sz="1000" b="1" dirty="0"/>
              <a:t>Denominator:</a:t>
            </a:r>
            <a:r>
              <a:rPr lang="en-US" sz="1000" dirty="0"/>
              <a:t> Adults age 18 and over </a:t>
            </a:r>
            <a:r>
              <a:rPr lang="en-US" sz="1000" dirty="0" smtClean="0"/>
              <a:t>with </a:t>
            </a:r>
            <a:r>
              <a:rPr lang="en-US" sz="1000" dirty="0"/>
              <a:t>a major depressive episode in the past year</a:t>
            </a:r>
            <a:r>
              <a:rPr lang="en-US" sz="1000" dirty="0" smtClean="0"/>
              <a:t>.</a:t>
            </a:r>
          </a:p>
          <a:p>
            <a:r>
              <a:rPr lang="en-US" sz="1000" b="1" dirty="0" smtClean="0"/>
              <a:t>Note: </a:t>
            </a:r>
            <a:r>
              <a:rPr lang="en-US" sz="1000" dirty="0"/>
              <a:t>Major depressive episode is defined as a period of at least 2 weeks when a person experienced a depressed mood or loss of interest or pleasure in daily activities and had a majority of the symptoms of depression described in the fourth edition of the </a:t>
            </a:r>
            <a:r>
              <a:rPr lang="en-US" sz="1000" i="1" dirty="0"/>
              <a:t>Diagnostic and Statistical Manual of Mental Disorders</a:t>
            </a:r>
            <a:r>
              <a:rPr lang="en-US" sz="1000" dirty="0"/>
              <a:t>. Treatment for depression is defined as seeing or talking to a medical doctor or other professional or using prescription medication in the past year for depression. White and Black are non-Hispanic; Hispanic includes all races.</a:t>
            </a:r>
          </a:p>
        </p:txBody>
      </p:sp>
    </p:spTree>
    <p:extLst>
      <p:ext uri="{BB962C8B-B14F-4D97-AF65-F5344CB8AC3E}">
        <p14:creationId xmlns:p14="http://schemas.microsoft.com/office/powerpoint/2010/main" val="164187208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z="2200" dirty="0" smtClean="0"/>
              <a:t>Adolescents with a major depressive episode in the past year who received treatment for depression in the past year, by race/ethnicity and sex, 2008-2012</a:t>
            </a:r>
            <a:endParaRPr lang="en-US" dirty="0"/>
          </a:p>
        </p:txBody>
      </p:sp>
      <p:graphicFrame>
        <p:nvGraphicFramePr>
          <p:cNvPr id="5" name="Content Placeholder 4"/>
          <p:cNvGraphicFramePr>
            <a:graphicFrameLocks noGrp="1"/>
          </p:cNvGraphicFramePr>
          <p:nvPr>
            <p:ph sz="half" idx="1"/>
            <p:extLst>
              <p:ext uri="{D42A27DB-BD31-4B8C-83A1-F6EECF244321}">
                <p14:modId xmlns:p14="http://schemas.microsoft.com/office/powerpoint/2010/main" val="2681290771"/>
              </p:ext>
            </p:extLst>
          </p:nvPr>
        </p:nvGraphicFramePr>
        <p:xfrm>
          <a:off x="457200" y="1463040"/>
          <a:ext cx="4114800" cy="393192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6" name="Content Placeholder 5"/>
          <p:cNvGraphicFramePr>
            <a:graphicFrameLocks/>
          </p:cNvGraphicFramePr>
          <p:nvPr>
            <p:extLst>
              <p:ext uri="{D42A27DB-BD31-4B8C-83A1-F6EECF244321}">
                <p14:modId xmlns:p14="http://schemas.microsoft.com/office/powerpoint/2010/main" val="2912810387"/>
              </p:ext>
            </p:extLst>
          </p:nvPr>
        </p:nvGraphicFramePr>
        <p:xfrm>
          <a:off x="4572000" y="1463040"/>
          <a:ext cx="4114800" cy="3931920"/>
        </p:xfrm>
        <a:graphic>
          <a:graphicData uri="http://schemas.openxmlformats.org/drawingml/2006/chart">
            <c:chart xmlns:c="http://schemas.openxmlformats.org/drawingml/2006/chart" xmlns:r="http://schemas.openxmlformats.org/officeDocument/2006/relationships" r:id="rId4"/>
          </a:graphicData>
        </a:graphic>
      </p:graphicFrame>
      <p:sp>
        <p:nvSpPr>
          <p:cNvPr id="13" name="Content Placeholder 3"/>
          <p:cNvSpPr>
            <a:spLocks noGrp="1"/>
          </p:cNvSpPr>
          <p:nvPr>
            <p:ph sz="half" idx="2"/>
          </p:nvPr>
        </p:nvSpPr>
        <p:spPr>
          <a:xfrm>
            <a:off x="457200" y="5486400"/>
            <a:ext cx="8229600" cy="1097280"/>
          </a:xfrm>
        </p:spPr>
        <p:txBody>
          <a:bodyPr>
            <a:normAutofit/>
          </a:bodyPr>
          <a:lstStyle/>
          <a:p>
            <a:pPr marL="0" indent="0">
              <a:buNone/>
            </a:pPr>
            <a:r>
              <a:rPr lang="en-US" sz="1000" b="1" dirty="0" smtClean="0"/>
              <a:t>Source:</a:t>
            </a:r>
            <a:r>
              <a:rPr lang="en-US" sz="1000" dirty="0" smtClean="0"/>
              <a:t> Substance Abuse and Mental Health Services Administration, National Survey on Drug Use and Health, 2008-2012.</a:t>
            </a:r>
          </a:p>
          <a:p>
            <a:pPr marL="0" indent="0">
              <a:buNone/>
            </a:pPr>
            <a:r>
              <a:rPr lang="en-US" sz="1000" b="1" dirty="0" smtClean="0"/>
              <a:t>Denominator:</a:t>
            </a:r>
            <a:r>
              <a:rPr lang="en-US" sz="1000" dirty="0" smtClean="0"/>
              <a:t> Adolescents ages 12-17 with a major depressive episode in the past year.</a:t>
            </a:r>
          </a:p>
          <a:p>
            <a:pPr marL="0" indent="0">
              <a:buNone/>
            </a:pPr>
            <a:r>
              <a:rPr lang="en-US" sz="1000" b="1" dirty="0" smtClean="0"/>
              <a:t>Note:</a:t>
            </a:r>
            <a:r>
              <a:rPr lang="en-US" sz="1000" dirty="0" smtClean="0"/>
              <a:t> Major depressive episode is defined as a period of at least 2 weeks when a person experienced a depressed mood or loss of interest or pleasure in daily activities and had a majority of the symptoms of depression described in the fourth edition of the </a:t>
            </a:r>
            <a:r>
              <a:rPr lang="en-US" sz="1000" i="1" dirty="0" smtClean="0"/>
              <a:t>Diagnostic and Statistical Manual of Mental Disorders</a:t>
            </a:r>
            <a:r>
              <a:rPr lang="en-US" sz="1000" dirty="0" smtClean="0"/>
              <a:t>. Treatment for depression is defined as seeing or talking to a medical doctor or other professional or using prescription medication in the past year for depression. White and Black are non-Hispanic; Hispanic includes all races.</a:t>
            </a:r>
            <a:endParaRPr lang="en-US" sz="1000" dirty="0"/>
          </a:p>
        </p:txBody>
      </p:sp>
    </p:spTree>
    <p:extLst>
      <p:ext uri="{BB962C8B-B14F-4D97-AF65-F5344CB8AC3E}">
        <p14:creationId xmlns:p14="http://schemas.microsoft.com/office/powerpoint/2010/main" val="405437634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Suicide Deaths</a:t>
            </a:r>
            <a:endParaRPr lang="en-US" dirty="0"/>
          </a:p>
        </p:txBody>
      </p:sp>
      <p:sp>
        <p:nvSpPr>
          <p:cNvPr id="3" name="Content Placeholder 2"/>
          <p:cNvSpPr>
            <a:spLocks noGrp="1"/>
          </p:cNvSpPr>
          <p:nvPr>
            <p:ph idx="1"/>
          </p:nvPr>
        </p:nvSpPr>
        <p:spPr/>
        <p:txBody>
          <a:bodyPr>
            <a:normAutofit/>
          </a:bodyPr>
          <a:lstStyle/>
          <a:p>
            <a:r>
              <a:rPr lang="en-US" dirty="0" smtClean="0"/>
              <a:t>Suicide may be prevented when its warning signs are detected and treated. </a:t>
            </a:r>
          </a:p>
          <a:p>
            <a:pPr lvl="1"/>
            <a:r>
              <a:rPr lang="en-US" dirty="0" smtClean="0"/>
              <a:t>The </a:t>
            </a:r>
            <a:r>
              <a:rPr lang="en-US" dirty="0"/>
              <a:t>growing use of standardized screening instruments and electronic medical </a:t>
            </a:r>
            <a:r>
              <a:rPr lang="en-US" dirty="0" smtClean="0"/>
              <a:t>records will likely increase clinicians’ ability to identify suicidal ideas and plans among individuals being treated for depression.</a:t>
            </a:r>
          </a:p>
          <a:p>
            <a:pPr lvl="1"/>
            <a:r>
              <a:rPr lang="en-US" dirty="0" smtClean="0"/>
              <a:t>A recent study found that about half of people who died by suicide made a health care visit within 4 weeks of death. </a:t>
            </a:r>
            <a:r>
              <a:rPr lang="en-US" dirty="0"/>
              <a:t>Only </a:t>
            </a:r>
            <a:r>
              <a:rPr lang="en-US" dirty="0" smtClean="0"/>
              <a:t>24% </a:t>
            </a:r>
            <a:r>
              <a:rPr lang="en-US" dirty="0"/>
              <a:t>had a </a:t>
            </a:r>
            <a:r>
              <a:rPr lang="en-US" dirty="0" smtClean="0"/>
              <a:t>mental </a:t>
            </a:r>
            <a:r>
              <a:rPr lang="en-US" dirty="0"/>
              <a:t>health diagnosis </a:t>
            </a:r>
            <a:r>
              <a:rPr lang="en-US" dirty="0" smtClean="0"/>
              <a:t>(Ahmedani, et al., 2014).</a:t>
            </a:r>
          </a:p>
          <a:p>
            <a:endParaRPr lang="en-US" dirty="0" smtClean="0"/>
          </a:p>
          <a:p>
            <a:endParaRPr lang="en-US" dirty="0" smtClean="0"/>
          </a:p>
          <a:p>
            <a:endParaRPr lang="en-US" dirty="0" smtClean="0"/>
          </a:p>
          <a:p>
            <a:endParaRPr lang="en-US" dirty="0"/>
          </a:p>
        </p:txBody>
      </p:sp>
    </p:spTree>
    <p:extLst>
      <p:ext uri="{BB962C8B-B14F-4D97-AF65-F5344CB8AC3E}">
        <p14:creationId xmlns:p14="http://schemas.microsoft.com/office/powerpoint/2010/main" val="81985977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Probability of Suicide</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Risk factors for suicide include:</a:t>
            </a:r>
          </a:p>
          <a:p>
            <a:pPr lvl="1"/>
            <a:r>
              <a:rPr lang="en-US" dirty="0" smtClean="0"/>
              <a:t>Psychotic experiences (</a:t>
            </a:r>
            <a:r>
              <a:rPr lang="en-US" dirty="0" err="1" smtClean="0"/>
              <a:t>DeVylder</a:t>
            </a:r>
            <a:r>
              <a:rPr lang="en-US" dirty="0" smtClean="0"/>
              <a:t>, et al., 2015). </a:t>
            </a:r>
          </a:p>
          <a:p>
            <a:pPr lvl="1"/>
            <a:r>
              <a:rPr lang="en-US" dirty="0" smtClean="0"/>
              <a:t>Suicidal ideation (Han, et al., 2015). </a:t>
            </a:r>
          </a:p>
          <a:p>
            <a:pPr lvl="1"/>
            <a:r>
              <a:rPr lang="en-US" dirty="0" smtClean="0"/>
              <a:t>Positive </a:t>
            </a:r>
            <a:r>
              <a:rPr lang="en-US" dirty="0"/>
              <a:t>responses to the </a:t>
            </a:r>
            <a:r>
              <a:rPr lang="en-US" dirty="0" smtClean="0"/>
              <a:t>item “Thoughts </a:t>
            </a:r>
            <a:r>
              <a:rPr lang="en-US" dirty="0"/>
              <a:t>that you would be better off dead, or of hurting yourself in some way</a:t>
            </a:r>
            <a:r>
              <a:rPr lang="en-US" dirty="0" smtClean="0"/>
              <a:t>” </a:t>
            </a:r>
            <a:r>
              <a:rPr lang="en-US" dirty="0"/>
              <a:t>on the </a:t>
            </a:r>
            <a:r>
              <a:rPr lang="en-US" dirty="0" smtClean="0"/>
              <a:t>Patient </a:t>
            </a:r>
            <a:r>
              <a:rPr lang="en-US" dirty="0"/>
              <a:t>Health Questionnaire for </a:t>
            </a:r>
            <a:r>
              <a:rPr lang="en-US" dirty="0" smtClean="0"/>
              <a:t>depression </a:t>
            </a:r>
            <a:r>
              <a:rPr lang="en-US" dirty="0"/>
              <a:t>(Simon, et al., 2013).</a:t>
            </a:r>
          </a:p>
          <a:p>
            <a:r>
              <a:rPr lang="en-US" dirty="0" smtClean="0"/>
              <a:t>Progression from ideation to suicide attempt varies by suicide plan and major depression status. </a:t>
            </a:r>
          </a:p>
          <a:p>
            <a:r>
              <a:rPr lang="en-US" dirty="0" smtClean="0"/>
              <a:t>Research needs to explore factors that affect suicide attempts and death by suicide among high-risk individuals with suicidal ideation (Han, et al., 2015).  </a:t>
            </a:r>
          </a:p>
          <a:p>
            <a:endParaRPr lang="en-US" dirty="0"/>
          </a:p>
        </p:txBody>
      </p:sp>
    </p:spTree>
    <p:extLst>
      <p:ext uri="{BB962C8B-B14F-4D97-AF65-F5344CB8AC3E}">
        <p14:creationId xmlns:p14="http://schemas.microsoft.com/office/powerpoint/2010/main" val="108836762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0.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2.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2.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3.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4.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5.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6.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7.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8.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9.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docProps/app.xml><?xml version="1.0" encoding="utf-8"?>
<Properties xmlns="http://schemas.openxmlformats.org/officeDocument/2006/extended-properties" xmlns:vt="http://schemas.openxmlformats.org/officeDocument/2006/docPropsVTypes">
  <TotalTime>29546</TotalTime>
  <Words>3603</Words>
  <Application>Microsoft Office PowerPoint</Application>
  <PresentationFormat>On-screen Show (4:3)</PresentationFormat>
  <Paragraphs>216</Paragraphs>
  <Slides>22</Slides>
  <Notes>22</Notes>
  <HiddenSlides>0</HiddenSlides>
  <MMClips>0</MMClips>
  <ScaleCrop>false</ScaleCrop>
  <HeadingPairs>
    <vt:vector size="4" baseType="variant">
      <vt:variant>
        <vt:lpstr>Theme</vt:lpstr>
      </vt:variant>
      <vt:variant>
        <vt:i4>1</vt:i4>
      </vt:variant>
      <vt:variant>
        <vt:lpstr>Slide Titles</vt:lpstr>
      </vt:variant>
      <vt:variant>
        <vt:i4>22</vt:i4>
      </vt:variant>
    </vt:vector>
  </HeadingPairs>
  <TitlesOfParts>
    <vt:vector size="23" baseType="lpstr">
      <vt:lpstr>Office Theme</vt:lpstr>
      <vt:lpstr>Mental Health and Substance abUse</vt:lpstr>
      <vt:lpstr>Measures</vt:lpstr>
      <vt:lpstr>Treatment for Depression</vt:lpstr>
      <vt:lpstr>Outcomes of Treatment for Depression</vt:lpstr>
      <vt:lpstr>Barriers to High-Quality Mental Health Care</vt:lpstr>
      <vt:lpstr>Adults with a major depressive episode in the past year who received treatment for depression in the past year, by race/ethnicity and sex, 2008-2012</vt:lpstr>
      <vt:lpstr>Adolescents with a major depressive episode in the past year who received treatment for depression in the past year, by race/ethnicity and sex, 2008-2012</vt:lpstr>
      <vt:lpstr>Suicide Deaths</vt:lpstr>
      <vt:lpstr>Probability of Suicide</vt:lpstr>
      <vt:lpstr>Suicide Prevention</vt:lpstr>
      <vt:lpstr>Suicide Prevention</vt:lpstr>
      <vt:lpstr>Suicide deaths per 100,000 population age 12 and over, by race/ethnicity and sex, 2008-2011</vt:lpstr>
      <vt:lpstr>Treatment for Substance Abuse Disorders</vt:lpstr>
      <vt:lpstr>Importance of Treatment</vt:lpstr>
      <vt:lpstr>Treatment Needs</vt:lpstr>
      <vt:lpstr>People age 12 and over who needed treatment for illicit drug use or an alcohol problem and who received such treatment at a specialty facility in the last 12 months, by race/ethnicity (2002-2012) and age (2008-2012)</vt:lpstr>
      <vt:lpstr>Completion of Substance Abuse Treatment</vt:lpstr>
      <vt:lpstr>People age 12 and over treated for substance abuse who completed treatment course, by race/ethnicity and  education 2005-2011</vt:lpstr>
      <vt:lpstr>Potentially Avoidable Emergency Department Visits</vt:lpstr>
      <vt:lpstr>Emergency department visits with a principal diagnosis related to mental health, alcohol, or substance abuse, by age and income, 2007-2011</vt:lpstr>
      <vt:lpstr>References</vt:lpstr>
      <vt:lpstr>References</vt:lpstr>
    </vt:vector>
  </TitlesOfParts>
  <Company>DHHS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DHHS</dc:creator>
  <cp:lastModifiedBy>Doreen Bonnett</cp:lastModifiedBy>
  <cp:revision>346</cp:revision>
  <cp:lastPrinted>2014-09-03T18:51:10Z</cp:lastPrinted>
  <dcterms:created xsi:type="dcterms:W3CDTF">2013-09-03T18:05:51Z</dcterms:created>
  <dcterms:modified xsi:type="dcterms:W3CDTF">2015-09-16T21:41:00Z</dcterms:modified>
</cp:coreProperties>
</file>

<file path=docProps/thumbnail.jpeg>
</file>