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notesSlides/notesSlide4.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notesSlides/notesSlide5.xml" ContentType="application/vnd.openxmlformats-officedocument.presentationml.notesSlide+xml"/>
  <Override PartName="/ppt/charts/chart5.xml" ContentType="application/vnd.openxmlformats-officedocument.drawingml.chart+xml"/>
  <Override PartName="/ppt/theme/themeOverride5.xml" ContentType="application/vnd.openxmlformats-officedocument.themeOverride+xml"/>
  <Override PartName="/ppt/drawings/drawing1.xml" ContentType="application/vnd.openxmlformats-officedocument.drawingml.chartshapes+xml"/>
  <Override PartName="/ppt/notesSlides/notesSlide6.xml" ContentType="application/vnd.openxmlformats-officedocument.presentationml.notesSlide+xml"/>
  <Override PartName="/ppt/charts/chart6.xml" ContentType="application/vnd.openxmlformats-officedocument.drawingml.chart+xml"/>
  <Override PartName="/ppt/theme/themeOverride6.xml" ContentType="application/vnd.openxmlformats-officedocument.themeOverride+xml"/>
  <Override PartName="/ppt/charts/chart7.xml" ContentType="application/vnd.openxmlformats-officedocument.drawingml.chart+xml"/>
  <Override PartName="/ppt/theme/themeOverride7.xml" ContentType="application/vnd.openxmlformats-officedocument.themeOverride+xml"/>
  <Override PartName="/ppt/drawings/drawing2.xml" ContentType="application/vnd.openxmlformats-officedocument.drawingml.chartshapes+xml"/>
  <Override PartName="/ppt/notesSlides/notesSlide7.xml" ContentType="application/vnd.openxmlformats-officedocument.presentationml.notesSlide+xml"/>
  <Override PartName="/ppt/charts/chart8.xml" ContentType="application/vnd.openxmlformats-officedocument.drawingml.chart+xml"/>
  <Override PartName="/ppt/theme/themeOverride8.xml" ContentType="application/vnd.openxmlformats-officedocument.themeOverride+xml"/>
  <Override PartName="/ppt/charts/chart9.xml" ContentType="application/vnd.openxmlformats-officedocument.drawingml.chart+xml"/>
  <Override PartName="/ppt/theme/themeOverride9.xml" ContentType="application/vnd.openxmlformats-officedocument.themeOverride+xml"/>
  <Override PartName="/ppt/drawings/drawing3.xml" ContentType="application/vnd.openxmlformats-officedocument.drawingml.chartshapes+xml"/>
  <Override PartName="/ppt/notesSlides/notesSlide8.xml" ContentType="application/vnd.openxmlformats-officedocument.presentationml.notesSlide+xml"/>
  <Override PartName="/ppt/charts/chart10.xml" ContentType="application/vnd.openxmlformats-officedocument.drawingml.chart+xml"/>
  <Override PartName="/ppt/theme/themeOverride10.xml" ContentType="application/vnd.openxmlformats-officedocument.themeOverr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handoutMasterIdLst>
    <p:handoutMasterId r:id="rId12"/>
  </p:handoutMasterIdLst>
  <p:sldIdLst>
    <p:sldId id="300" r:id="rId2"/>
    <p:sldId id="328" r:id="rId3"/>
    <p:sldId id="330" r:id="rId4"/>
    <p:sldId id="331" r:id="rId5"/>
    <p:sldId id="332" r:id="rId6"/>
    <p:sldId id="336" r:id="rId7"/>
    <p:sldId id="337" r:id="rId8"/>
    <p:sldId id="334" r:id="rId9"/>
    <p:sldId id="338" r:id="rId1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HHS" initials="DMB" lastIdx="23" clrIdx="0"/>
  <p:cmAuthor id="1" name="VAS" initials="VAS" lastIdx="8" clrIdx="1"/>
  <p:cmAuthor id="2" name="DHHS" initials="EM" lastIdx="8"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BA8DF"/>
    <a:srgbClr val="AABA0A"/>
    <a:srgbClr val="0072C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autoAdjust="0"/>
    <p:restoredTop sz="91816" autoAdjust="0"/>
  </p:normalViewPr>
  <p:slideViewPr>
    <p:cSldViewPr>
      <p:cViewPr>
        <p:scale>
          <a:sx n="80" d="100"/>
          <a:sy n="80" d="100"/>
        </p:scale>
        <p:origin x="490" y="-58"/>
      </p:cViewPr>
      <p:guideLst>
        <p:guide orient="horz" pos="2160"/>
        <p:guide pos="2880"/>
      </p:guideLst>
    </p:cSldViewPr>
  </p:slideViewPr>
  <p:notesTextViewPr>
    <p:cViewPr>
      <p:scale>
        <a:sx n="100" d="100"/>
        <a:sy n="100" d="100"/>
      </p:scale>
      <p:origin x="0" y="0"/>
    </p:cViewPr>
  </p:notesTextViewPr>
  <p:sorterViewPr>
    <p:cViewPr>
      <p:scale>
        <a:sx n="120" d="100"/>
        <a:sy n="120" d="100"/>
      </p:scale>
      <p:origin x="0" y="0"/>
    </p:cViewPr>
  </p:sorterViewPr>
  <p:notesViewPr>
    <p:cSldViewPr>
      <p:cViewPr>
        <p:scale>
          <a:sx n="80" d="100"/>
          <a:sy n="80" d="100"/>
        </p:scale>
        <p:origin x="-2717" y="744"/>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10.xml.rels><?xml version="1.0" encoding="UTF-8" standalone="yes"?>
<Relationships xmlns="http://schemas.openxmlformats.org/package/2006/relationships"><Relationship Id="rId2" Type="http://schemas.openxmlformats.org/officeDocument/2006/relationships/package" Target="../embeddings/Microsoft_Excel_Worksheet10.xlsx"/><Relationship Id="rId1" Type="http://schemas.openxmlformats.org/officeDocument/2006/relationships/themeOverride" Target="../theme/themeOverride10.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Microsoft_Excel_Worksheet5.xlsx"/><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2" Type="http://schemas.openxmlformats.org/officeDocument/2006/relationships/package" Target="../embeddings/Microsoft_Excel_Worksheet6.xlsx"/><Relationship Id="rId1" Type="http://schemas.openxmlformats.org/officeDocument/2006/relationships/themeOverride" Target="../theme/themeOverride6.xml"/></Relationships>
</file>

<file path=ppt/charts/_rels/chart7.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package" Target="../embeddings/Microsoft_Excel_Worksheet7.xlsx"/><Relationship Id="rId1" Type="http://schemas.openxmlformats.org/officeDocument/2006/relationships/themeOverride" Target="../theme/themeOverride7.xml"/></Relationships>
</file>

<file path=ppt/charts/_rels/chart8.xml.rels><?xml version="1.0" encoding="UTF-8" standalone="yes"?>
<Relationships xmlns="http://schemas.openxmlformats.org/package/2006/relationships"><Relationship Id="rId2" Type="http://schemas.openxmlformats.org/officeDocument/2006/relationships/package" Target="../embeddings/Microsoft_Excel_Worksheet8.xlsx"/><Relationship Id="rId1" Type="http://schemas.openxmlformats.org/officeDocument/2006/relationships/themeOverride" Target="../theme/themeOverride8.xml"/></Relationships>
</file>

<file path=ppt/charts/_rels/chart9.xml.rels><?xml version="1.0" encoding="UTF-8" standalone="yes"?>
<Relationships xmlns="http://schemas.openxmlformats.org/package/2006/relationships"><Relationship Id="rId3" Type="http://schemas.openxmlformats.org/officeDocument/2006/relationships/chartUserShapes" Target="../drawings/drawing3.xml"/><Relationship Id="rId2" Type="http://schemas.openxmlformats.org/officeDocument/2006/relationships/package" Target="../embeddings/Microsoft_Excel_Worksheet9.xlsx"/><Relationship Id="rId1" Type="http://schemas.openxmlformats.org/officeDocument/2006/relationships/themeOverride" Target="../theme/themeOverride9.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601657431709926"/>
          <c:y val="0.1492692674779289"/>
          <c:w val="0.81556989404102265"/>
          <c:h val="0.69609430923407301"/>
        </c:manualLayout>
      </c:layout>
      <c:lineChart>
        <c:grouping val="standard"/>
        <c:varyColors val="0"/>
        <c:ser>
          <c:idx val="3"/>
          <c:order val="0"/>
          <c:tx>
            <c:strRef>
              <c:f>Sheet1!$A$2</c:f>
              <c:strCache>
                <c:ptCount val="1"/>
                <c:pt idx="0">
                  <c:v>White</c:v>
                </c:pt>
              </c:strCache>
            </c:strRef>
          </c:tx>
          <c:spPr>
            <a:ln w="25400">
              <a:solidFill>
                <a:sysClr val="windowText" lastClr="000000"/>
              </a:solidFill>
            </a:ln>
          </c:spPr>
          <c:marker>
            <c:symbol val="circle"/>
            <c:size val="7"/>
            <c:spPr>
              <a:solidFill>
                <a:sysClr val="windowText" lastClr="000000"/>
              </a:solidFill>
              <a:ln>
                <a:noFill/>
              </a:ln>
            </c:spPr>
          </c:marker>
          <c:cat>
            <c:numRef>
              <c:f>Sheet1!$B$1:$I$1</c:f>
              <c:numCache>
                <c:formatCode>General</c:formatCode>
                <c:ptCount val="8"/>
                <c:pt idx="0">
                  <c:v>2005</c:v>
                </c:pt>
                <c:pt idx="1">
                  <c:v>2006</c:v>
                </c:pt>
                <c:pt idx="2">
                  <c:v>2007</c:v>
                </c:pt>
                <c:pt idx="3">
                  <c:v>2008</c:v>
                </c:pt>
                <c:pt idx="4">
                  <c:v>2009</c:v>
                </c:pt>
                <c:pt idx="5">
                  <c:v>2010</c:v>
                </c:pt>
                <c:pt idx="6">
                  <c:v>2011</c:v>
                </c:pt>
                <c:pt idx="7">
                  <c:v>2012</c:v>
                </c:pt>
              </c:numCache>
            </c:numRef>
          </c:cat>
          <c:val>
            <c:numRef>
              <c:f>Sheet1!$B$2:$I$2</c:f>
              <c:numCache>
                <c:formatCode>0.0</c:formatCode>
                <c:ptCount val="8"/>
                <c:pt idx="0">
                  <c:v>27.3</c:v>
                </c:pt>
                <c:pt idx="1">
                  <c:v>28</c:v>
                </c:pt>
                <c:pt idx="2" formatCode="General">
                  <c:v>28.8</c:v>
                </c:pt>
                <c:pt idx="3">
                  <c:v>30.4</c:v>
                </c:pt>
                <c:pt idx="4">
                  <c:v>30.2</c:v>
                </c:pt>
                <c:pt idx="5">
                  <c:v>31.3</c:v>
                </c:pt>
                <c:pt idx="6">
                  <c:v>32.700000000000003</c:v>
                </c:pt>
                <c:pt idx="7">
                  <c:v>34.700000000000003</c:v>
                </c:pt>
              </c:numCache>
            </c:numRef>
          </c:val>
          <c:smooth val="0"/>
        </c:ser>
        <c:ser>
          <c:idx val="0"/>
          <c:order val="1"/>
          <c:tx>
            <c:strRef>
              <c:f>Sheet1!$A$3</c:f>
              <c:strCache>
                <c:ptCount val="1"/>
                <c:pt idx="0">
                  <c:v>Black</c:v>
                </c:pt>
              </c:strCache>
            </c:strRef>
          </c:tx>
          <c:spPr>
            <a:ln w="25400">
              <a:solidFill>
                <a:srgbClr val="0072C6"/>
              </a:solidFill>
            </a:ln>
          </c:spPr>
          <c:marker>
            <c:symbol val="square"/>
            <c:size val="7"/>
            <c:spPr>
              <a:solidFill>
                <a:srgbClr val="0072C6"/>
              </a:solidFill>
              <a:ln>
                <a:noFill/>
              </a:ln>
            </c:spPr>
          </c:marker>
          <c:cat>
            <c:numRef>
              <c:f>Sheet1!$B$1:$I$1</c:f>
              <c:numCache>
                <c:formatCode>General</c:formatCode>
                <c:ptCount val="8"/>
                <c:pt idx="0">
                  <c:v>2005</c:v>
                </c:pt>
                <c:pt idx="1">
                  <c:v>2006</c:v>
                </c:pt>
                <c:pt idx="2">
                  <c:v>2007</c:v>
                </c:pt>
                <c:pt idx="3">
                  <c:v>2008</c:v>
                </c:pt>
                <c:pt idx="4">
                  <c:v>2009</c:v>
                </c:pt>
                <c:pt idx="5">
                  <c:v>2010</c:v>
                </c:pt>
                <c:pt idx="6">
                  <c:v>2011</c:v>
                </c:pt>
                <c:pt idx="7">
                  <c:v>2012</c:v>
                </c:pt>
              </c:numCache>
            </c:numRef>
          </c:cat>
          <c:val>
            <c:numRef>
              <c:f>Sheet1!$B$3:$I$3</c:f>
              <c:numCache>
                <c:formatCode>0.0</c:formatCode>
                <c:ptCount val="8"/>
                <c:pt idx="0">
                  <c:v>22.2</c:v>
                </c:pt>
                <c:pt idx="1">
                  <c:v>23.1</c:v>
                </c:pt>
                <c:pt idx="2" formatCode="General">
                  <c:v>24.1</c:v>
                </c:pt>
                <c:pt idx="3">
                  <c:v>24.7</c:v>
                </c:pt>
                <c:pt idx="4">
                  <c:v>25</c:v>
                </c:pt>
                <c:pt idx="5">
                  <c:v>25.5</c:v>
                </c:pt>
                <c:pt idx="6">
                  <c:v>27.2</c:v>
                </c:pt>
                <c:pt idx="7">
                  <c:v>29.7</c:v>
                </c:pt>
              </c:numCache>
            </c:numRef>
          </c:val>
          <c:smooth val="0"/>
        </c:ser>
        <c:ser>
          <c:idx val="2"/>
          <c:order val="2"/>
          <c:tx>
            <c:strRef>
              <c:f>Sheet1!$A$4</c:f>
              <c:strCache>
                <c:ptCount val="1"/>
                <c:pt idx="0">
                  <c:v>Asian</c:v>
                </c:pt>
              </c:strCache>
            </c:strRef>
          </c:tx>
          <c:spPr>
            <a:ln w="25400">
              <a:solidFill>
                <a:srgbClr val="AABA0A"/>
              </a:solidFill>
            </a:ln>
          </c:spPr>
          <c:marker>
            <c:symbol val="triangle"/>
            <c:size val="9"/>
            <c:spPr>
              <a:solidFill>
                <a:srgbClr val="AABA0A"/>
              </a:solidFill>
              <a:ln>
                <a:noFill/>
              </a:ln>
            </c:spPr>
          </c:marker>
          <c:cat>
            <c:numRef>
              <c:f>Sheet1!$B$1:$I$1</c:f>
              <c:numCache>
                <c:formatCode>General</c:formatCode>
                <c:ptCount val="8"/>
                <c:pt idx="0">
                  <c:v>2005</c:v>
                </c:pt>
                <c:pt idx="1">
                  <c:v>2006</c:v>
                </c:pt>
                <c:pt idx="2">
                  <c:v>2007</c:v>
                </c:pt>
                <c:pt idx="3">
                  <c:v>2008</c:v>
                </c:pt>
                <c:pt idx="4">
                  <c:v>2009</c:v>
                </c:pt>
                <c:pt idx="5">
                  <c:v>2010</c:v>
                </c:pt>
                <c:pt idx="6">
                  <c:v>2011</c:v>
                </c:pt>
                <c:pt idx="7">
                  <c:v>2012</c:v>
                </c:pt>
              </c:numCache>
            </c:numRef>
          </c:cat>
          <c:val>
            <c:numRef>
              <c:f>Sheet1!$B$4:$I$4</c:f>
              <c:numCache>
                <c:formatCode>0.0</c:formatCode>
                <c:ptCount val="8"/>
                <c:pt idx="0">
                  <c:v>25.8</c:v>
                </c:pt>
                <c:pt idx="1">
                  <c:v>24</c:v>
                </c:pt>
                <c:pt idx="2" formatCode="General">
                  <c:v>26.7</c:v>
                </c:pt>
                <c:pt idx="3">
                  <c:v>27.7</c:v>
                </c:pt>
                <c:pt idx="4">
                  <c:v>29.3</c:v>
                </c:pt>
                <c:pt idx="5">
                  <c:v>29.9</c:v>
                </c:pt>
                <c:pt idx="6">
                  <c:v>31.6</c:v>
                </c:pt>
                <c:pt idx="7">
                  <c:v>32.1</c:v>
                </c:pt>
              </c:numCache>
            </c:numRef>
          </c:val>
          <c:smooth val="0"/>
        </c:ser>
        <c:ser>
          <c:idx val="1"/>
          <c:order val="3"/>
          <c:tx>
            <c:strRef>
              <c:f>Sheet1!$A$6</c:f>
              <c:strCache>
                <c:ptCount val="1"/>
                <c:pt idx="0">
                  <c:v>NHOPI</c:v>
                </c:pt>
              </c:strCache>
            </c:strRef>
          </c:tx>
          <c:spPr>
            <a:ln w="34925">
              <a:solidFill>
                <a:srgbClr val="7BA8DF"/>
              </a:solidFill>
            </a:ln>
          </c:spPr>
          <c:marker>
            <c:symbol val="diamond"/>
            <c:size val="9"/>
            <c:spPr>
              <a:solidFill>
                <a:srgbClr val="7BA8DF"/>
              </a:solidFill>
              <a:ln>
                <a:noFill/>
              </a:ln>
            </c:spPr>
          </c:marker>
          <c:cat>
            <c:numRef>
              <c:f>Sheet1!$B$1:$I$1</c:f>
              <c:numCache>
                <c:formatCode>General</c:formatCode>
                <c:ptCount val="8"/>
                <c:pt idx="0">
                  <c:v>2005</c:v>
                </c:pt>
                <c:pt idx="1">
                  <c:v>2006</c:v>
                </c:pt>
                <c:pt idx="2">
                  <c:v>2007</c:v>
                </c:pt>
                <c:pt idx="3">
                  <c:v>2008</c:v>
                </c:pt>
                <c:pt idx="4">
                  <c:v>2009</c:v>
                </c:pt>
                <c:pt idx="5">
                  <c:v>2010</c:v>
                </c:pt>
                <c:pt idx="6">
                  <c:v>2011</c:v>
                </c:pt>
                <c:pt idx="7">
                  <c:v>2012</c:v>
                </c:pt>
              </c:numCache>
            </c:numRef>
          </c:cat>
          <c:val>
            <c:numRef>
              <c:f>Sheet1!$B$6:$I$6</c:f>
              <c:numCache>
                <c:formatCode>0.0</c:formatCode>
                <c:ptCount val="8"/>
                <c:pt idx="0">
                  <c:v>23.2</c:v>
                </c:pt>
                <c:pt idx="1">
                  <c:v>25.4</c:v>
                </c:pt>
                <c:pt idx="2" formatCode="General">
                  <c:v>24</c:v>
                </c:pt>
                <c:pt idx="3">
                  <c:v>22</c:v>
                </c:pt>
                <c:pt idx="4">
                  <c:v>23.8</c:v>
                </c:pt>
                <c:pt idx="5">
                  <c:v>25.3</c:v>
                </c:pt>
                <c:pt idx="6">
                  <c:v>27.1</c:v>
                </c:pt>
                <c:pt idx="7">
                  <c:v>27.4</c:v>
                </c:pt>
              </c:numCache>
            </c:numRef>
          </c:val>
          <c:smooth val="0"/>
        </c:ser>
        <c:ser>
          <c:idx val="4"/>
          <c:order val="4"/>
          <c:tx>
            <c:strRef>
              <c:f>Sheet1!$A$5</c:f>
              <c:strCache>
                <c:ptCount val="1"/>
                <c:pt idx="0">
                  <c:v>AI/AN</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numRef>
              <c:f>Sheet1!$B$1:$I$1</c:f>
              <c:numCache>
                <c:formatCode>General</c:formatCode>
                <c:ptCount val="8"/>
                <c:pt idx="0">
                  <c:v>2005</c:v>
                </c:pt>
                <c:pt idx="1">
                  <c:v>2006</c:v>
                </c:pt>
                <c:pt idx="2">
                  <c:v>2007</c:v>
                </c:pt>
                <c:pt idx="3">
                  <c:v>2008</c:v>
                </c:pt>
                <c:pt idx="4">
                  <c:v>2009</c:v>
                </c:pt>
                <c:pt idx="5">
                  <c:v>2010</c:v>
                </c:pt>
                <c:pt idx="6">
                  <c:v>2011</c:v>
                </c:pt>
                <c:pt idx="7">
                  <c:v>2012</c:v>
                </c:pt>
              </c:numCache>
            </c:numRef>
          </c:cat>
          <c:val>
            <c:numRef>
              <c:f>Sheet1!$B$5:$I$5</c:f>
              <c:numCache>
                <c:formatCode>0.0</c:formatCode>
                <c:ptCount val="8"/>
                <c:pt idx="0">
                  <c:v>25.4</c:v>
                </c:pt>
                <c:pt idx="1">
                  <c:v>27</c:v>
                </c:pt>
                <c:pt idx="2" formatCode="General">
                  <c:v>26</c:v>
                </c:pt>
                <c:pt idx="3">
                  <c:v>27.9</c:v>
                </c:pt>
                <c:pt idx="4">
                  <c:v>27.2</c:v>
                </c:pt>
                <c:pt idx="5">
                  <c:v>24.2</c:v>
                </c:pt>
                <c:pt idx="6">
                  <c:v>28.3</c:v>
                </c:pt>
                <c:pt idx="7">
                  <c:v>30.1</c:v>
                </c:pt>
              </c:numCache>
            </c:numRef>
          </c:val>
          <c:smooth val="0"/>
        </c:ser>
        <c:dLbls>
          <c:showLegendKey val="0"/>
          <c:showVal val="0"/>
          <c:showCatName val="0"/>
          <c:showSerName val="0"/>
          <c:showPercent val="0"/>
          <c:showBubbleSize val="0"/>
        </c:dLbls>
        <c:marker val="1"/>
        <c:smooth val="0"/>
        <c:axId val="62603264"/>
        <c:axId val="78941568"/>
      </c:lineChart>
      <c:catAx>
        <c:axId val="62603264"/>
        <c:scaling>
          <c:orientation val="minMax"/>
        </c:scaling>
        <c:delete val="0"/>
        <c:axPos val="b"/>
        <c:numFmt formatCode="General" sourceLinked="1"/>
        <c:majorTickMark val="out"/>
        <c:minorTickMark val="none"/>
        <c:tickLblPos val="nextTo"/>
        <c:txPr>
          <a:bodyPr rot="-2220000"/>
          <a:lstStyle/>
          <a:p>
            <a:pPr>
              <a:defRPr sz="1600" b="0" baseline="0">
                <a:latin typeface="Calibri" panose="020F0502020204030204" pitchFamily="34" charset="0"/>
              </a:defRPr>
            </a:pPr>
            <a:endParaRPr lang="en-US"/>
          </a:p>
        </c:txPr>
        <c:crossAx val="78941568"/>
        <c:crosses val="autoZero"/>
        <c:auto val="1"/>
        <c:lblAlgn val="ctr"/>
        <c:lblOffset val="100"/>
        <c:noMultiLvlLbl val="0"/>
      </c:catAx>
      <c:valAx>
        <c:axId val="78941568"/>
        <c:scaling>
          <c:orientation val="minMax"/>
          <c:max val="5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9975890797741193"/>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62603264"/>
        <c:crosses val="autoZero"/>
        <c:crossBetween val="between"/>
        <c:majorUnit val="5"/>
      </c:valAx>
    </c:plotArea>
    <c:legend>
      <c:legendPos val="t"/>
      <c:layout>
        <c:manualLayout>
          <c:xMode val="edge"/>
          <c:yMode val="edge"/>
          <c:x val="0.10802469135802469"/>
          <c:y val="1.1675185338674747E-3"/>
          <c:w val="0.77831559249538251"/>
          <c:h val="0.12676891951006125"/>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2.8290925439875575E-2"/>
          <c:y val="1.6154682504908882E-2"/>
          <c:w val="0.81328679401185977"/>
          <c:h val="0.93218927997663215"/>
        </c:manualLayout>
      </c:layout>
      <c:barChart>
        <c:barDir val="bar"/>
        <c:grouping val="clustered"/>
        <c:varyColors val="0"/>
        <c:ser>
          <c:idx val="0"/>
          <c:order val="0"/>
          <c:tx>
            <c:strRef>
              <c:f>Sheet1!$B$1</c:f>
              <c:strCache>
                <c:ptCount val="1"/>
                <c:pt idx="0">
                  <c:v>2012</c:v>
                </c:pt>
              </c:strCache>
            </c:strRef>
          </c:tx>
          <c:spPr>
            <a:solidFill>
              <a:srgbClr val="4F81BD"/>
            </a:solidFill>
          </c:spPr>
          <c:invertIfNegative val="0"/>
          <c:cat>
            <c:strRef>
              <c:f>Sheet1!$A$2:$A$56</c:f>
              <c:strCache>
                <c:ptCount val="55"/>
                <c:pt idx="0">
                  <c:v>Montana                 </c:v>
                </c:pt>
                <c:pt idx="1">
                  <c:v>Colorado                </c:v>
                </c:pt>
                <c:pt idx="2">
                  <c:v>Maine                   </c:v>
                </c:pt>
                <c:pt idx="3">
                  <c:v>South Dakota            </c:v>
                </c:pt>
                <c:pt idx="4">
                  <c:v>Rhode Island            </c:v>
                </c:pt>
                <c:pt idx="5">
                  <c:v>Massachusetts           </c:v>
                </c:pt>
                <c:pt idx="6">
                  <c:v>District of Columbia </c:v>
                </c:pt>
                <c:pt idx="7">
                  <c:v>Alaska                  </c:v>
                </c:pt>
                <c:pt idx="8">
                  <c:v>Delaware                </c:v>
                </c:pt>
                <c:pt idx="9">
                  <c:v>Hawaii                  </c:v>
                </c:pt>
                <c:pt idx="10">
                  <c:v>Idaho                   </c:v>
                </c:pt>
                <c:pt idx="11">
                  <c:v>New Hampshire         </c:v>
                </c:pt>
                <c:pt idx="12">
                  <c:v>Oregon                  </c:v>
                </c:pt>
                <c:pt idx="13">
                  <c:v>Virgin Islands</c:v>
                </c:pt>
                <c:pt idx="14">
                  <c:v>New Mexico              </c:v>
                </c:pt>
                <c:pt idx="15">
                  <c:v>Connecticut             </c:v>
                </c:pt>
                <c:pt idx="16">
                  <c:v>Wisconsin               </c:v>
                </c:pt>
                <c:pt idx="17">
                  <c:v>Indiana                 </c:v>
                </c:pt>
                <c:pt idx="18">
                  <c:v>Northern Marianas</c:v>
                </c:pt>
                <c:pt idx="19">
                  <c:v>Nebraska                </c:v>
                </c:pt>
                <c:pt idx="20">
                  <c:v>Washington              </c:v>
                </c:pt>
                <c:pt idx="21">
                  <c:v>Iowa                    </c:v>
                </c:pt>
                <c:pt idx="22">
                  <c:v>Vermont                 </c:v>
                </c:pt>
                <c:pt idx="23">
                  <c:v>California              </c:v>
                </c:pt>
                <c:pt idx="24">
                  <c:v>New Jersey              </c:v>
                </c:pt>
                <c:pt idx="25">
                  <c:v>Minnesota               </c:v>
                </c:pt>
                <c:pt idx="26">
                  <c:v>Illinois                </c:v>
                </c:pt>
                <c:pt idx="27">
                  <c:v>New York                </c:v>
                </c:pt>
                <c:pt idx="28">
                  <c:v>Pennsylvania            </c:v>
                </c:pt>
                <c:pt idx="29">
                  <c:v>Utah                    </c:v>
                </c:pt>
                <c:pt idx="30">
                  <c:v>Oklahoma                </c:v>
                </c:pt>
                <c:pt idx="31">
                  <c:v>Michigan                </c:v>
                </c:pt>
                <c:pt idx="32">
                  <c:v>Tennessee               </c:v>
                </c:pt>
                <c:pt idx="33">
                  <c:v>Wyoming                 </c:v>
                </c:pt>
                <c:pt idx="34">
                  <c:v>Ohio                    </c:v>
                </c:pt>
                <c:pt idx="35">
                  <c:v>North Dakota            </c:v>
                </c:pt>
                <c:pt idx="36">
                  <c:v>North Carolina          </c:v>
                </c:pt>
                <c:pt idx="37">
                  <c:v>Alabama                 </c:v>
                </c:pt>
                <c:pt idx="38">
                  <c:v>Georgia                 </c:v>
                </c:pt>
                <c:pt idx="39">
                  <c:v>Kansas                  </c:v>
                </c:pt>
                <c:pt idx="40">
                  <c:v>Texas                   </c:v>
                </c:pt>
                <c:pt idx="41">
                  <c:v>Arizona                 </c:v>
                </c:pt>
                <c:pt idx="42">
                  <c:v>Missouri                </c:v>
                </c:pt>
                <c:pt idx="43">
                  <c:v>Mississippi             </c:v>
                </c:pt>
                <c:pt idx="44">
                  <c:v>Florida                 </c:v>
                </c:pt>
                <c:pt idx="45">
                  <c:v>South Carolina          </c:v>
                </c:pt>
                <c:pt idx="46">
                  <c:v>Maryland                </c:v>
                </c:pt>
                <c:pt idx="47">
                  <c:v>Virginia                </c:v>
                </c:pt>
                <c:pt idx="48">
                  <c:v>Nevada                  </c:v>
                </c:pt>
                <c:pt idx="49">
                  <c:v>West Virginia           </c:v>
                </c:pt>
                <c:pt idx="50">
                  <c:v>Arkansas                </c:v>
                </c:pt>
                <c:pt idx="51">
                  <c:v>Louisiana               </c:v>
                </c:pt>
                <c:pt idx="52">
                  <c:v>Kentucky                </c:v>
                </c:pt>
                <c:pt idx="53">
                  <c:v>Guam</c:v>
                </c:pt>
                <c:pt idx="54">
                  <c:v>Puerto Rico</c:v>
                </c:pt>
              </c:strCache>
            </c:strRef>
          </c:cat>
          <c:val>
            <c:numRef>
              <c:f>Sheet1!$B$2:$B$56</c:f>
              <c:numCache>
                <c:formatCode>0.00</c:formatCode>
                <c:ptCount val="55"/>
                <c:pt idx="0">
                  <c:v>0.75098500000000001</c:v>
                </c:pt>
                <c:pt idx="1">
                  <c:v>0.77883999999999998</c:v>
                </c:pt>
                <c:pt idx="2">
                  <c:v>0.78480799999999995</c:v>
                </c:pt>
                <c:pt idx="3">
                  <c:v>0.81032099999999996</c:v>
                </c:pt>
                <c:pt idx="4">
                  <c:v>0.83017399999999997</c:v>
                </c:pt>
                <c:pt idx="5">
                  <c:v>0.85328199999999998</c:v>
                </c:pt>
                <c:pt idx="6">
                  <c:v>0.85519400000000001</c:v>
                </c:pt>
                <c:pt idx="7">
                  <c:v>0.85619599999999996</c:v>
                </c:pt>
                <c:pt idx="8">
                  <c:v>0.87441000000000002</c:v>
                </c:pt>
                <c:pt idx="9">
                  <c:v>0.89331899999999997</c:v>
                </c:pt>
                <c:pt idx="10">
                  <c:v>0.90357600000000005</c:v>
                </c:pt>
                <c:pt idx="11">
                  <c:v>0.90379600000000004</c:v>
                </c:pt>
                <c:pt idx="12">
                  <c:v>0.90619400000000006</c:v>
                </c:pt>
                <c:pt idx="13">
                  <c:v>0.91200999999999999</c:v>
                </c:pt>
                <c:pt idx="14">
                  <c:v>0.92264400000000002</c:v>
                </c:pt>
                <c:pt idx="15">
                  <c:v>0.93640299999999999</c:v>
                </c:pt>
                <c:pt idx="16">
                  <c:v>0.93786400000000003</c:v>
                </c:pt>
                <c:pt idx="17">
                  <c:v>0.94375799999999999</c:v>
                </c:pt>
                <c:pt idx="18">
                  <c:v>0.94750900000000005</c:v>
                </c:pt>
                <c:pt idx="19">
                  <c:v>0.948577</c:v>
                </c:pt>
                <c:pt idx="20">
                  <c:v>0.95279100000000005</c:v>
                </c:pt>
                <c:pt idx="21">
                  <c:v>0.95445599999999997</c:v>
                </c:pt>
                <c:pt idx="22">
                  <c:v>0.96354200000000001</c:v>
                </c:pt>
                <c:pt idx="23">
                  <c:v>0.97051500000000002</c:v>
                </c:pt>
                <c:pt idx="24">
                  <c:v>0.97675800000000002</c:v>
                </c:pt>
                <c:pt idx="25">
                  <c:v>0.97844900000000001</c:v>
                </c:pt>
                <c:pt idx="26">
                  <c:v>0.97904800000000003</c:v>
                </c:pt>
                <c:pt idx="27">
                  <c:v>0.98322399999999999</c:v>
                </c:pt>
                <c:pt idx="28">
                  <c:v>0.98460499999999995</c:v>
                </c:pt>
                <c:pt idx="29">
                  <c:v>0.98488299999999995</c:v>
                </c:pt>
                <c:pt idx="30">
                  <c:v>0.98804000000000003</c:v>
                </c:pt>
                <c:pt idx="31">
                  <c:v>1.0112749999999999</c:v>
                </c:pt>
                <c:pt idx="32">
                  <c:v>1.0139119999999999</c:v>
                </c:pt>
                <c:pt idx="33">
                  <c:v>1.014076</c:v>
                </c:pt>
                <c:pt idx="34">
                  <c:v>1.015636</c:v>
                </c:pt>
                <c:pt idx="35">
                  <c:v>1.0219830000000001</c:v>
                </c:pt>
                <c:pt idx="36">
                  <c:v>1.023525</c:v>
                </c:pt>
                <c:pt idx="37">
                  <c:v>1.030286</c:v>
                </c:pt>
                <c:pt idx="38">
                  <c:v>1.0302880000000001</c:v>
                </c:pt>
                <c:pt idx="39">
                  <c:v>1.0320279999999999</c:v>
                </c:pt>
                <c:pt idx="40">
                  <c:v>1.0431729999999999</c:v>
                </c:pt>
                <c:pt idx="41">
                  <c:v>1.049523</c:v>
                </c:pt>
                <c:pt idx="42">
                  <c:v>1.053555</c:v>
                </c:pt>
                <c:pt idx="43">
                  <c:v>1.0647930000000001</c:v>
                </c:pt>
                <c:pt idx="44">
                  <c:v>1.0674680000000001</c:v>
                </c:pt>
                <c:pt idx="45">
                  <c:v>1.074119</c:v>
                </c:pt>
                <c:pt idx="46">
                  <c:v>1.0744750000000001</c:v>
                </c:pt>
                <c:pt idx="47">
                  <c:v>1.085753</c:v>
                </c:pt>
                <c:pt idx="48">
                  <c:v>1.0871710000000001</c:v>
                </c:pt>
                <c:pt idx="49">
                  <c:v>1.116676</c:v>
                </c:pt>
                <c:pt idx="50">
                  <c:v>1.127426</c:v>
                </c:pt>
                <c:pt idx="51">
                  <c:v>1.153729</c:v>
                </c:pt>
                <c:pt idx="52">
                  <c:v>1.163016</c:v>
                </c:pt>
                <c:pt idx="53">
                  <c:v>1.3447519999999999</c:v>
                </c:pt>
                <c:pt idx="54">
                  <c:v>1.4375169999999999</c:v>
                </c:pt>
              </c:numCache>
            </c:numRef>
          </c:val>
        </c:ser>
        <c:dLbls>
          <c:showLegendKey val="0"/>
          <c:showVal val="0"/>
          <c:showCatName val="0"/>
          <c:showSerName val="0"/>
          <c:showPercent val="0"/>
          <c:showBubbleSize val="0"/>
        </c:dLbls>
        <c:gapWidth val="140"/>
        <c:axId val="75896320"/>
        <c:axId val="75897856"/>
      </c:barChart>
      <c:catAx>
        <c:axId val="75896320"/>
        <c:scaling>
          <c:orientation val="minMax"/>
        </c:scaling>
        <c:delete val="0"/>
        <c:axPos val="l"/>
        <c:majorTickMark val="out"/>
        <c:minorTickMark val="none"/>
        <c:tickLblPos val="high"/>
        <c:txPr>
          <a:bodyPr rot="0" vert="horz" anchor="ctr" anchorCtr="0"/>
          <a:lstStyle/>
          <a:p>
            <a:pPr>
              <a:defRPr>
                <a:latin typeface="+mn-lt"/>
              </a:defRPr>
            </a:pPr>
            <a:endParaRPr lang="en-US"/>
          </a:p>
        </c:txPr>
        <c:crossAx val="75897856"/>
        <c:crosses val="autoZero"/>
        <c:auto val="1"/>
        <c:lblAlgn val="ctr"/>
        <c:lblOffset val="100"/>
        <c:tickLblSkip val="1"/>
        <c:noMultiLvlLbl val="0"/>
      </c:catAx>
      <c:valAx>
        <c:axId val="75897856"/>
        <c:scaling>
          <c:orientation val="minMax"/>
        </c:scaling>
        <c:delete val="0"/>
        <c:axPos val="b"/>
        <c:majorGridlines/>
        <c:numFmt formatCode="0.0" sourceLinked="0"/>
        <c:majorTickMark val="out"/>
        <c:minorTickMark val="none"/>
        <c:tickLblPos val="nextTo"/>
        <c:txPr>
          <a:bodyPr/>
          <a:lstStyle/>
          <a:p>
            <a:pPr>
              <a:defRPr>
                <a:latin typeface="Calibri" panose="020F0502020204030204" pitchFamily="34" charset="0"/>
                <a:cs typeface="Arial" panose="020B0604020202020204" pitchFamily="34" charset="0"/>
              </a:defRPr>
            </a:pPr>
            <a:endParaRPr lang="en-US"/>
          </a:p>
        </c:txPr>
        <c:crossAx val="75896320"/>
        <c:crosses val="autoZero"/>
        <c:crossBetween val="between"/>
      </c:valAx>
    </c:plotArea>
    <c:plotVisOnly val="1"/>
    <c:dispBlanksAs val="gap"/>
    <c:showDLblsOverMax val="0"/>
  </c:chart>
  <c:spPr>
    <a:ln>
      <a:noFill/>
    </a:ln>
  </c:sp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646131039175657"/>
          <c:y val="0.1492692674779289"/>
          <c:w val="0.81595557499756977"/>
          <c:h val="0.69868965242980996"/>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numRef>
              <c:f>Sheet1!$B$1:$I$1</c:f>
              <c:numCache>
                <c:formatCode>General</c:formatCode>
                <c:ptCount val="8"/>
                <c:pt idx="0">
                  <c:v>2005</c:v>
                </c:pt>
                <c:pt idx="1">
                  <c:v>2006</c:v>
                </c:pt>
                <c:pt idx="2">
                  <c:v>2007</c:v>
                </c:pt>
                <c:pt idx="3">
                  <c:v>2008</c:v>
                </c:pt>
                <c:pt idx="4">
                  <c:v>2009</c:v>
                </c:pt>
                <c:pt idx="5">
                  <c:v>2010</c:v>
                </c:pt>
                <c:pt idx="6">
                  <c:v>2011</c:v>
                </c:pt>
                <c:pt idx="7">
                  <c:v>2012</c:v>
                </c:pt>
              </c:numCache>
            </c:numRef>
          </c:cat>
          <c:val>
            <c:numRef>
              <c:f>Sheet1!$B$2:$I$2</c:f>
              <c:numCache>
                <c:formatCode>General</c:formatCode>
                <c:ptCount val="8"/>
                <c:pt idx="0">
                  <c:v>25.7</c:v>
                </c:pt>
                <c:pt idx="1">
                  <c:v>26.4</c:v>
                </c:pt>
                <c:pt idx="2">
                  <c:v>27.3</c:v>
                </c:pt>
                <c:pt idx="3" formatCode="0.0">
                  <c:v>28.6</c:v>
                </c:pt>
                <c:pt idx="4" formatCode="0.0">
                  <c:v>28.6</c:v>
                </c:pt>
                <c:pt idx="5">
                  <c:v>29.6</c:v>
                </c:pt>
                <c:pt idx="6">
                  <c:v>31</c:v>
                </c:pt>
                <c:pt idx="7">
                  <c:v>33.1</c:v>
                </c:pt>
              </c:numCache>
            </c:numRef>
          </c:val>
          <c:smooth val="0"/>
        </c:ser>
        <c:ser>
          <c:idx val="0"/>
          <c:order val="1"/>
          <c:tx>
            <c:strRef>
              <c:f>Sheet1!$A$5</c:f>
              <c:strCache>
                <c:ptCount val="1"/>
                <c:pt idx="0">
                  <c:v>Non-Hispanic White</c:v>
                </c:pt>
              </c:strCache>
            </c:strRef>
          </c:tx>
          <c:spPr>
            <a:ln w="25400">
              <a:solidFill>
                <a:srgbClr val="0072C6"/>
              </a:solidFill>
            </a:ln>
          </c:spPr>
          <c:marker>
            <c:symbol val="square"/>
            <c:size val="7"/>
            <c:spPr>
              <a:solidFill>
                <a:srgbClr val="0072C6"/>
              </a:solidFill>
              <a:ln>
                <a:noFill/>
              </a:ln>
            </c:spPr>
          </c:marker>
          <c:cat>
            <c:numRef>
              <c:f>Sheet1!$B$1:$I$1</c:f>
              <c:numCache>
                <c:formatCode>General</c:formatCode>
                <c:ptCount val="8"/>
                <c:pt idx="0">
                  <c:v>2005</c:v>
                </c:pt>
                <c:pt idx="1">
                  <c:v>2006</c:v>
                </c:pt>
                <c:pt idx="2">
                  <c:v>2007</c:v>
                </c:pt>
                <c:pt idx="3">
                  <c:v>2008</c:v>
                </c:pt>
                <c:pt idx="4">
                  <c:v>2009</c:v>
                </c:pt>
                <c:pt idx="5">
                  <c:v>2010</c:v>
                </c:pt>
                <c:pt idx="6">
                  <c:v>2011</c:v>
                </c:pt>
                <c:pt idx="7">
                  <c:v>2012</c:v>
                </c:pt>
              </c:numCache>
            </c:numRef>
          </c:cat>
          <c:val>
            <c:numRef>
              <c:f>Sheet1!$B$5:$I$5</c:f>
              <c:numCache>
                <c:formatCode>General</c:formatCode>
                <c:ptCount val="8"/>
                <c:pt idx="0">
                  <c:v>28.8</c:v>
                </c:pt>
                <c:pt idx="1">
                  <c:v>29.4</c:v>
                </c:pt>
                <c:pt idx="2">
                  <c:v>30.5</c:v>
                </c:pt>
                <c:pt idx="3" formatCode="0.0">
                  <c:v>32.299999999999997</c:v>
                </c:pt>
                <c:pt idx="4" formatCode="0.0">
                  <c:v>32</c:v>
                </c:pt>
                <c:pt idx="5">
                  <c:v>33.200000000000003</c:v>
                </c:pt>
                <c:pt idx="6">
                  <c:v>34.700000000000003</c:v>
                </c:pt>
                <c:pt idx="7">
                  <c:v>37</c:v>
                </c:pt>
              </c:numCache>
            </c:numRef>
          </c:val>
          <c:smooth val="0"/>
        </c:ser>
        <c:ser>
          <c:idx val="2"/>
          <c:order val="2"/>
          <c:tx>
            <c:strRef>
              <c:f>Sheet1!$A$4</c:f>
              <c:strCache>
                <c:ptCount val="1"/>
                <c:pt idx="0">
                  <c:v>Non-Hispanic Black</c:v>
                </c:pt>
              </c:strCache>
            </c:strRef>
          </c:tx>
          <c:spPr>
            <a:ln w="25400">
              <a:solidFill>
                <a:srgbClr val="AABA0A"/>
              </a:solidFill>
            </a:ln>
          </c:spPr>
          <c:marker>
            <c:symbol val="triangle"/>
            <c:size val="9"/>
            <c:spPr>
              <a:solidFill>
                <a:srgbClr val="AABA0A"/>
              </a:solidFill>
              <a:ln>
                <a:noFill/>
              </a:ln>
            </c:spPr>
          </c:marker>
          <c:cat>
            <c:numRef>
              <c:f>Sheet1!$B$1:$I$1</c:f>
              <c:numCache>
                <c:formatCode>General</c:formatCode>
                <c:ptCount val="8"/>
                <c:pt idx="0">
                  <c:v>2005</c:v>
                </c:pt>
                <c:pt idx="1">
                  <c:v>2006</c:v>
                </c:pt>
                <c:pt idx="2">
                  <c:v>2007</c:v>
                </c:pt>
                <c:pt idx="3">
                  <c:v>2008</c:v>
                </c:pt>
                <c:pt idx="4">
                  <c:v>2009</c:v>
                </c:pt>
                <c:pt idx="5">
                  <c:v>2010</c:v>
                </c:pt>
                <c:pt idx="6">
                  <c:v>2011</c:v>
                </c:pt>
                <c:pt idx="7">
                  <c:v>2012</c:v>
                </c:pt>
              </c:numCache>
            </c:numRef>
          </c:cat>
          <c:val>
            <c:numRef>
              <c:f>Sheet1!$B$4:$I$4</c:f>
              <c:numCache>
                <c:formatCode>General</c:formatCode>
                <c:ptCount val="8"/>
                <c:pt idx="0">
                  <c:v>22.2</c:v>
                </c:pt>
                <c:pt idx="1">
                  <c:v>23.2</c:v>
                </c:pt>
                <c:pt idx="2">
                  <c:v>24.1</c:v>
                </c:pt>
                <c:pt idx="3" formatCode="0.0">
                  <c:v>24.7</c:v>
                </c:pt>
                <c:pt idx="4" formatCode="0.0">
                  <c:v>25</c:v>
                </c:pt>
                <c:pt idx="5">
                  <c:v>25.6</c:v>
                </c:pt>
                <c:pt idx="6">
                  <c:v>27.3</c:v>
                </c:pt>
                <c:pt idx="7">
                  <c:v>29.8</c:v>
                </c:pt>
              </c:numCache>
            </c:numRef>
          </c:val>
          <c:smooth val="0"/>
        </c:ser>
        <c:ser>
          <c:idx val="1"/>
          <c:order val="3"/>
          <c:tx>
            <c:strRef>
              <c:f>Sheet1!$A$3</c:f>
              <c:strCache>
                <c:ptCount val="1"/>
                <c:pt idx="0">
                  <c:v>Hispanic</c:v>
                </c:pt>
              </c:strCache>
            </c:strRef>
          </c:tx>
          <c:spPr>
            <a:ln w="34925">
              <a:solidFill>
                <a:srgbClr val="7BA8DF"/>
              </a:solidFill>
            </a:ln>
          </c:spPr>
          <c:marker>
            <c:symbol val="diamond"/>
            <c:size val="9"/>
            <c:spPr>
              <a:solidFill>
                <a:srgbClr val="7BA8DF"/>
              </a:solidFill>
              <a:ln>
                <a:noFill/>
              </a:ln>
            </c:spPr>
          </c:marker>
          <c:cat>
            <c:numRef>
              <c:f>Sheet1!$B$1:$I$1</c:f>
              <c:numCache>
                <c:formatCode>General</c:formatCode>
                <c:ptCount val="8"/>
                <c:pt idx="0">
                  <c:v>2005</c:v>
                </c:pt>
                <c:pt idx="1">
                  <c:v>2006</c:v>
                </c:pt>
                <c:pt idx="2">
                  <c:v>2007</c:v>
                </c:pt>
                <c:pt idx="3">
                  <c:v>2008</c:v>
                </c:pt>
                <c:pt idx="4">
                  <c:v>2009</c:v>
                </c:pt>
                <c:pt idx="5">
                  <c:v>2010</c:v>
                </c:pt>
                <c:pt idx="6">
                  <c:v>2011</c:v>
                </c:pt>
                <c:pt idx="7">
                  <c:v>2012</c:v>
                </c:pt>
              </c:numCache>
            </c:numRef>
          </c:cat>
          <c:val>
            <c:numRef>
              <c:f>Sheet1!$B$3:$I$3</c:f>
              <c:numCache>
                <c:formatCode>General</c:formatCode>
                <c:ptCount val="8"/>
                <c:pt idx="0">
                  <c:v>20</c:v>
                </c:pt>
                <c:pt idx="1">
                  <c:v>21.3</c:v>
                </c:pt>
                <c:pt idx="2">
                  <c:v>21.4</c:v>
                </c:pt>
                <c:pt idx="3" formatCode="0.0">
                  <c:v>22.3</c:v>
                </c:pt>
                <c:pt idx="4" formatCode="0.0">
                  <c:v>22.6</c:v>
                </c:pt>
                <c:pt idx="5">
                  <c:v>23.7</c:v>
                </c:pt>
                <c:pt idx="6">
                  <c:v>25.1</c:v>
                </c:pt>
                <c:pt idx="7">
                  <c:v>25.9</c:v>
                </c:pt>
              </c:numCache>
            </c:numRef>
          </c:val>
          <c:smooth val="0"/>
        </c:ser>
        <c:dLbls>
          <c:showLegendKey val="0"/>
          <c:showVal val="0"/>
          <c:showCatName val="0"/>
          <c:showSerName val="0"/>
          <c:showPercent val="0"/>
          <c:showBubbleSize val="0"/>
        </c:dLbls>
        <c:marker val="1"/>
        <c:smooth val="0"/>
        <c:axId val="65624704"/>
        <c:axId val="66368256"/>
      </c:lineChart>
      <c:catAx>
        <c:axId val="65624704"/>
        <c:scaling>
          <c:orientation val="minMax"/>
        </c:scaling>
        <c:delete val="0"/>
        <c:axPos val="b"/>
        <c:numFmt formatCode="General" sourceLinked="1"/>
        <c:majorTickMark val="out"/>
        <c:minorTickMark val="none"/>
        <c:tickLblPos val="nextTo"/>
        <c:txPr>
          <a:bodyPr rot="-2220000"/>
          <a:lstStyle/>
          <a:p>
            <a:pPr>
              <a:defRPr sz="1600" b="0" baseline="0">
                <a:latin typeface="Calibri" panose="020F0502020204030204" pitchFamily="34" charset="0"/>
              </a:defRPr>
            </a:pPr>
            <a:endParaRPr lang="en-US"/>
          </a:p>
        </c:txPr>
        <c:crossAx val="66368256"/>
        <c:crosses val="autoZero"/>
        <c:auto val="1"/>
        <c:lblAlgn val="ctr"/>
        <c:lblOffset val="100"/>
        <c:noMultiLvlLbl val="0"/>
      </c:catAx>
      <c:valAx>
        <c:axId val="66368256"/>
        <c:scaling>
          <c:orientation val="minMax"/>
          <c:max val="5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9407708979559375"/>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65624704"/>
        <c:crosses val="autoZero"/>
        <c:crossBetween val="between"/>
        <c:majorUnit val="5"/>
      </c:valAx>
    </c:plotArea>
    <c:legend>
      <c:legendPos val="t"/>
      <c:layout>
        <c:manualLayout>
          <c:xMode val="edge"/>
          <c:yMode val="edge"/>
          <c:x val="0"/>
          <c:y val="1.1675185338674747E-3"/>
          <c:w val="0.99745139496451829"/>
          <c:h val="0.12676891951006125"/>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601657431709926"/>
          <c:y val="0.11124361635028178"/>
          <c:w val="0.81556989404102265"/>
          <c:h val="0.73620139779039251"/>
        </c:manualLayout>
      </c:layout>
      <c:lineChart>
        <c:grouping val="standard"/>
        <c:varyColors val="0"/>
        <c:ser>
          <c:idx val="3"/>
          <c:order val="0"/>
          <c:tx>
            <c:strRef>
              <c:f>Sheet1!$A$4</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numRef>
              <c:f>Sheet1!$B$1:$I$1</c:f>
              <c:numCache>
                <c:formatCode>General</c:formatCode>
                <c:ptCount val="8"/>
                <c:pt idx="0">
                  <c:v>2005</c:v>
                </c:pt>
                <c:pt idx="1">
                  <c:v>2006</c:v>
                </c:pt>
                <c:pt idx="2">
                  <c:v>2007</c:v>
                </c:pt>
                <c:pt idx="3">
                  <c:v>2008</c:v>
                </c:pt>
                <c:pt idx="4">
                  <c:v>2009</c:v>
                </c:pt>
                <c:pt idx="5">
                  <c:v>2010</c:v>
                </c:pt>
                <c:pt idx="6">
                  <c:v>2011</c:v>
                </c:pt>
                <c:pt idx="7">
                  <c:v>2012</c:v>
                </c:pt>
              </c:numCache>
            </c:numRef>
          </c:cat>
          <c:val>
            <c:numRef>
              <c:f>Sheet1!$B$4:$I$4</c:f>
              <c:numCache>
                <c:formatCode>0.0</c:formatCode>
                <c:ptCount val="8"/>
                <c:pt idx="0">
                  <c:v>25.7</c:v>
                </c:pt>
                <c:pt idx="1">
                  <c:v>26.4</c:v>
                </c:pt>
                <c:pt idx="2" formatCode="General">
                  <c:v>27.3</c:v>
                </c:pt>
                <c:pt idx="3" formatCode="General">
                  <c:v>28.6</c:v>
                </c:pt>
                <c:pt idx="4" formatCode="General">
                  <c:v>28.6</c:v>
                </c:pt>
                <c:pt idx="5" formatCode="General">
                  <c:v>29.6</c:v>
                </c:pt>
                <c:pt idx="6" formatCode="General">
                  <c:v>31</c:v>
                </c:pt>
                <c:pt idx="7" formatCode="General">
                  <c:v>33.1</c:v>
                </c:pt>
              </c:numCache>
            </c:numRef>
          </c:val>
          <c:smooth val="0"/>
        </c:ser>
        <c:ser>
          <c:idx val="0"/>
          <c:order val="1"/>
          <c:tx>
            <c:strRef>
              <c:f>Sheet1!$A$2</c:f>
              <c:strCache>
                <c:ptCount val="1"/>
                <c:pt idx="0">
                  <c:v>Male</c:v>
                </c:pt>
              </c:strCache>
            </c:strRef>
          </c:tx>
          <c:spPr>
            <a:ln w="25400">
              <a:solidFill>
                <a:srgbClr val="0072C6"/>
              </a:solidFill>
            </a:ln>
          </c:spPr>
          <c:marker>
            <c:symbol val="square"/>
            <c:size val="7"/>
            <c:spPr>
              <a:solidFill>
                <a:srgbClr val="0072C6"/>
              </a:solidFill>
              <a:ln>
                <a:noFill/>
              </a:ln>
            </c:spPr>
          </c:marker>
          <c:cat>
            <c:numRef>
              <c:f>Sheet1!$B$1:$I$1</c:f>
              <c:numCache>
                <c:formatCode>General</c:formatCode>
                <c:ptCount val="8"/>
                <c:pt idx="0">
                  <c:v>2005</c:v>
                </c:pt>
                <c:pt idx="1">
                  <c:v>2006</c:v>
                </c:pt>
                <c:pt idx="2">
                  <c:v>2007</c:v>
                </c:pt>
                <c:pt idx="3">
                  <c:v>2008</c:v>
                </c:pt>
                <c:pt idx="4">
                  <c:v>2009</c:v>
                </c:pt>
                <c:pt idx="5">
                  <c:v>2010</c:v>
                </c:pt>
                <c:pt idx="6">
                  <c:v>2011</c:v>
                </c:pt>
                <c:pt idx="7">
                  <c:v>2012</c:v>
                </c:pt>
              </c:numCache>
            </c:numRef>
          </c:cat>
          <c:val>
            <c:numRef>
              <c:f>Sheet1!$B$2:$I$2</c:f>
              <c:numCache>
                <c:formatCode>0.0</c:formatCode>
                <c:ptCount val="8"/>
                <c:pt idx="0">
                  <c:v>26.1</c:v>
                </c:pt>
                <c:pt idx="1">
                  <c:v>26.5</c:v>
                </c:pt>
                <c:pt idx="2" formatCode="General">
                  <c:v>27.3</c:v>
                </c:pt>
                <c:pt idx="3">
                  <c:v>28.4</c:v>
                </c:pt>
                <c:pt idx="4">
                  <c:v>28.3</c:v>
                </c:pt>
                <c:pt idx="5">
                  <c:v>29.6</c:v>
                </c:pt>
                <c:pt idx="6">
                  <c:v>30.8</c:v>
                </c:pt>
                <c:pt idx="7">
                  <c:v>33.200000000000003</c:v>
                </c:pt>
              </c:numCache>
            </c:numRef>
          </c:val>
          <c:smooth val="0"/>
        </c:ser>
        <c:ser>
          <c:idx val="2"/>
          <c:order val="2"/>
          <c:tx>
            <c:strRef>
              <c:f>Sheet1!$A$3</c:f>
              <c:strCache>
                <c:ptCount val="1"/>
                <c:pt idx="0">
                  <c:v>Female</c:v>
                </c:pt>
              </c:strCache>
            </c:strRef>
          </c:tx>
          <c:spPr>
            <a:ln w="25400">
              <a:solidFill>
                <a:srgbClr val="AABA0A"/>
              </a:solidFill>
            </a:ln>
          </c:spPr>
          <c:marker>
            <c:symbol val="triangle"/>
            <c:size val="9"/>
            <c:spPr>
              <a:solidFill>
                <a:srgbClr val="AABA0A"/>
              </a:solidFill>
              <a:ln>
                <a:noFill/>
              </a:ln>
            </c:spPr>
          </c:marker>
          <c:cat>
            <c:numRef>
              <c:f>Sheet1!$B$1:$I$1</c:f>
              <c:numCache>
                <c:formatCode>General</c:formatCode>
                <c:ptCount val="8"/>
                <c:pt idx="0">
                  <c:v>2005</c:v>
                </c:pt>
                <c:pt idx="1">
                  <c:v>2006</c:v>
                </c:pt>
                <c:pt idx="2">
                  <c:v>2007</c:v>
                </c:pt>
                <c:pt idx="3">
                  <c:v>2008</c:v>
                </c:pt>
                <c:pt idx="4">
                  <c:v>2009</c:v>
                </c:pt>
                <c:pt idx="5">
                  <c:v>2010</c:v>
                </c:pt>
                <c:pt idx="6">
                  <c:v>2011</c:v>
                </c:pt>
                <c:pt idx="7">
                  <c:v>2012</c:v>
                </c:pt>
              </c:numCache>
            </c:numRef>
          </c:cat>
          <c:val>
            <c:numRef>
              <c:f>Sheet1!$B$3:$I$3</c:f>
              <c:numCache>
                <c:formatCode>0.0</c:formatCode>
                <c:ptCount val="8"/>
                <c:pt idx="0">
                  <c:v>25.3</c:v>
                </c:pt>
                <c:pt idx="1">
                  <c:v>26.3</c:v>
                </c:pt>
                <c:pt idx="2" formatCode="General">
                  <c:v>27.3</c:v>
                </c:pt>
                <c:pt idx="3">
                  <c:v>28.8</c:v>
                </c:pt>
                <c:pt idx="4">
                  <c:v>28.9</c:v>
                </c:pt>
                <c:pt idx="5">
                  <c:v>29.5</c:v>
                </c:pt>
                <c:pt idx="6">
                  <c:v>31.4</c:v>
                </c:pt>
                <c:pt idx="7">
                  <c:v>33.1</c:v>
                </c:pt>
              </c:numCache>
            </c:numRef>
          </c:val>
          <c:smooth val="0"/>
        </c:ser>
        <c:dLbls>
          <c:showLegendKey val="0"/>
          <c:showVal val="0"/>
          <c:showCatName val="0"/>
          <c:showSerName val="0"/>
          <c:showPercent val="0"/>
          <c:showBubbleSize val="0"/>
        </c:dLbls>
        <c:marker val="1"/>
        <c:smooth val="0"/>
        <c:axId val="66490752"/>
        <c:axId val="66492672"/>
      </c:lineChart>
      <c:catAx>
        <c:axId val="66490752"/>
        <c:scaling>
          <c:orientation val="minMax"/>
        </c:scaling>
        <c:delete val="0"/>
        <c:axPos val="b"/>
        <c:numFmt formatCode="General" sourceLinked="1"/>
        <c:majorTickMark val="out"/>
        <c:minorTickMark val="none"/>
        <c:tickLblPos val="nextTo"/>
        <c:txPr>
          <a:bodyPr rot="-2220000"/>
          <a:lstStyle/>
          <a:p>
            <a:pPr>
              <a:defRPr sz="1600" b="0" baseline="0">
                <a:latin typeface="Calibri" panose="020F0502020204030204" pitchFamily="34" charset="0"/>
              </a:defRPr>
            </a:pPr>
            <a:endParaRPr lang="en-US"/>
          </a:p>
        </c:txPr>
        <c:crossAx val="66492672"/>
        <c:crosses val="autoZero"/>
        <c:auto val="1"/>
        <c:lblAlgn val="ctr"/>
        <c:lblOffset val="100"/>
        <c:noMultiLvlLbl val="0"/>
      </c:catAx>
      <c:valAx>
        <c:axId val="66492672"/>
        <c:scaling>
          <c:orientation val="minMax"/>
          <c:max val="5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8482776862194551"/>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66490752"/>
        <c:crosses val="autoZero"/>
        <c:crossBetween val="between"/>
        <c:majorUnit val="5"/>
      </c:valAx>
    </c:plotArea>
    <c:legend>
      <c:legendPos val="t"/>
      <c:layout>
        <c:manualLayout>
          <c:xMode val="edge"/>
          <c:yMode val="edge"/>
          <c:x val="5.4495864903679483E-2"/>
          <c:y val="1.1675185338674747E-3"/>
          <c:w val="0.92337740801267776"/>
          <c:h val="9.182638507395878E-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601657431709926"/>
          <c:y val="0.10844439583940897"/>
          <c:w val="0.81556989404102265"/>
          <c:h val="0.70296855254204338"/>
        </c:manualLayout>
      </c:layout>
      <c:lineChart>
        <c:grouping val="standard"/>
        <c:varyColors val="0"/>
        <c:ser>
          <c:idx val="3"/>
          <c:order val="0"/>
          <c:tx>
            <c:strRef>
              <c:f>Sheet1!$A$2</c:f>
              <c:strCache>
                <c:ptCount val="1"/>
                <c:pt idx="0">
                  <c:v>&lt;18</c:v>
                </c:pt>
              </c:strCache>
            </c:strRef>
          </c:tx>
          <c:spPr>
            <a:ln w="25400">
              <a:solidFill>
                <a:sysClr val="windowText" lastClr="000000"/>
              </a:solidFill>
            </a:ln>
          </c:spPr>
          <c:marker>
            <c:symbol val="circle"/>
            <c:size val="7"/>
            <c:spPr>
              <a:solidFill>
                <a:sysClr val="windowText" lastClr="000000"/>
              </a:solidFill>
              <a:ln>
                <a:noFill/>
              </a:ln>
            </c:spPr>
          </c:marker>
          <c:cat>
            <c:numRef>
              <c:f>Sheet1!$B$1:$I$1</c:f>
              <c:numCache>
                <c:formatCode>General</c:formatCode>
                <c:ptCount val="8"/>
                <c:pt idx="0">
                  <c:v>2005</c:v>
                </c:pt>
                <c:pt idx="1">
                  <c:v>2006</c:v>
                </c:pt>
                <c:pt idx="2">
                  <c:v>2007</c:v>
                </c:pt>
                <c:pt idx="3">
                  <c:v>2008</c:v>
                </c:pt>
                <c:pt idx="4">
                  <c:v>2009</c:v>
                </c:pt>
                <c:pt idx="5">
                  <c:v>2010</c:v>
                </c:pt>
                <c:pt idx="6">
                  <c:v>2011</c:v>
                </c:pt>
                <c:pt idx="7">
                  <c:v>2012</c:v>
                </c:pt>
              </c:numCache>
            </c:numRef>
          </c:cat>
          <c:val>
            <c:numRef>
              <c:f>Sheet1!$B$2:$I$2</c:f>
              <c:numCache>
                <c:formatCode>General</c:formatCode>
                <c:ptCount val="8"/>
                <c:pt idx="0">
                  <c:v>39.700000000000003</c:v>
                </c:pt>
                <c:pt idx="1">
                  <c:v>36.1</c:v>
                </c:pt>
                <c:pt idx="2">
                  <c:v>35.1</c:v>
                </c:pt>
                <c:pt idx="3" formatCode="0.0">
                  <c:v>40.1</c:v>
                </c:pt>
                <c:pt idx="4" formatCode="0.0">
                  <c:v>39.1</c:v>
                </c:pt>
                <c:pt idx="5">
                  <c:v>37.700000000000003</c:v>
                </c:pt>
                <c:pt idx="6">
                  <c:v>44.7</c:v>
                </c:pt>
                <c:pt idx="7">
                  <c:v>40.700000000000003</c:v>
                </c:pt>
              </c:numCache>
            </c:numRef>
          </c:val>
          <c:smooth val="0"/>
        </c:ser>
        <c:ser>
          <c:idx val="0"/>
          <c:order val="1"/>
          <c:tx>
            <c:strRef>
              <c:f>Sheet1!$A$3</c:f>
              <c:strCache>
                <c:ptCount val="1"/>
                <c:pt idx="0">
                  <c:v>18-44</c:v>
                </c:pt>
              </c:strCache>
            </c:strRef>
          </c:tx>
          <c:spPr>
            <a:ln w="25400">
              <a:solidFill>
                <a:srgbClr val="0072C6"/>
              </a:solidFill>
            </a:ln>
          </c:spPr>
          <c:marker>
            <c:symbol val="square"/>
            <c:size val="7"/>
            <c:spPr>
              <a:solidFill>
                <a:srgbClr val="0072C6"/>
              </a:solidFill>
              <a:ln>
                <a:noFill/>
              </a:ln>
            </c:spPr>
          </c:marker>
          <c:cat>
            <c:numRef>
              <c:f>Sheet1!$B$1:$I$1</c:f>
              <c:numCache>
                <c:formatCode>General</c:formatCode>
                <c:ptCount val="8"/>
                <c:pt idx="0">
                  <c:v>2005</c:v>
                </c:pt>
                <c:pt idx="1">
                  <c:v>2006</c:v>
                </c:pt>
                <c:pt idx="2">
                  <c:v>2007</c:v>
                </c:pt>
                <c:pt idx="3">
                  <c:v>2008</c:v>
                </c:pt>
                <c:pt idx="4">
                  <c:v>2009</c:v>
                </c:pt>
                <c:pt idx="5">
                  <c:v>2010</c:v>
                </c:pt>
                <c:pt idx="6">
                  <c:v>2011</c:v>
                </c:pt>
                <c:pt idx="7">
                  <c:v>2012</c:v>
                </c:pt>
              </c:numCache>
            </c:numRef>
          </c:cat>
          <c:val>
            <c:numRef>
              <c:f>Sheet1!$B$3:$I$3</c:f>
              <c:numCache>
                <c:formatCode>General</c:formatCode>
                <c:ptCount val="8"/>
                <c:pt idx="0">
                  <c:v>23.3</c:v>
                </c:pt>
                <c:pt idx="1">
                  <c:v>23</c:v>
                </c:pt>
                <c:pt idx="2">
                  <c:v>23.7</c:v>
                </c:pt>
                <c:pt idx="3" formatCode="0.0">
                  <c:v>24.4</c:v>
                </c:pt>
                <c:pt idx="4" formatCode="0.0">
                  <c:v>23.9</c:v>
                </c:pt>
                <c:pt idx="5">
                  <c:v>24.3</c:v>
                </c:pt>
                <c:pt idx="6">
                  <c:v>25.8</c:v>
                </c:pt>
                <c:pt idx="7">
                  <c:v>27.8</c:v>
                </c:pt>
              </c:numCache>
            </c:numRef>
          </c:val>
          <c:smooth val="0"/>
        </c:ser>
        <c:ser>
          <c:idx val="2"/>
          <c:order val="2"/>
          <c:tx>
            <c:strRef>
              <c:f>Sheet1!$A$4</c:f>
              <c:strCache>
                <c:ptCount val="1"/>
                <c:pt idx="0">
                  <c:v>45-64</c:v>
                </c:pt>
              </c:strCache>
            </c:strRef>
          </c:tx>
          <c:spPr>
            <a:ln w="25400">
              <a:solidFill>
                <a:srgbClr val="AABA0A"/>
              </a:solidFill>
            </a:ln>
          </c:spPr>
          <c:marker>
            <c:symbol val="triangle"/>
            <c:size val="9"/>
            <c:spPr>
              <a:solidFill>
                <a:srgbClr val="AABA0A"/>
              </a:solidFill>
              <a:ln>
                <a:noFill/>
              </a:ln>
            </c:spPr>
          </c:marker>
          <c:cat>
            <c:numRef>
              <c:f>Sheet1!$B$1:$I$1</c:f>
              <c:numCache>
                <c:formatCode>General</c:formatCode>
                <c:ptCount val="8"/>
                <c:pt idx="0">
                  <c:v>2005</c:v>
                </c:pt>
                <c:pt idx="1">
                  <c:v>2006</c:v>
                </c:pt>
                <c:pt idx="2">
                  <c:v>2007</c:v>
                </c:pt>
                <c:pt idx="3">
                  <c:v>2008</c:v>
                </c:pt>
                <c:pt idx="4">
                  <c:v>2009</c:v>
                </c:pt>
                <c:pt idx="5">
                  <c:v>2010</c:v>
                </c:pt>
                <c:pt idx="6">
                  <c:v>2011</c:v>
                </c:pt>
                <c:pt idx="7">
                  <c:v>2012</c:v>
                </c:pt>
              </c:numCache>
            </c:numRef>
          </c:cat>
          <c:val>
            <c:numRef>
              <c:f>Sheet1!$B$4:$I$4</c:f>
              <c:numCache>
                <c:formatCode>General</c:formatCode>
                <c:ptCount val="8"/>
                <c:pt idx="0">
                  <c:v>25.7</c:v>
                </c:pt>
                <c:pt idx="1">
                  <c:v>26.1</c:v>
                </c:pt>
                <c:pt idx="2">
                  <c:v>26.7</c:v>
                </c:pt>
                <c:pt idx="3" formatCode="0.0">
                  <c:v>27.3</c:v>
                </c:pt>
                <c:pt idx="4" formatCode="0.0">
                  <c:v>27.4</c:v>
                </c:pt>
                <c:pt idx="5">
                  <c:v>27.9</c:v>
                </c:pt>
                <c:pt idx="6">
                  <c:v>29.5</c:v>
                </c:pt>
                <c:pt idx="7">
                  <c:v>31.2</c:v>
                </c:pt>
              </c:numCache>
            </c:numRef>
          </c:val>
          <c:smooth val="0"/>
        </c:ser>
        <c:ser>
          <c:idx val="1"/>
          <c:order val="3"/>
          <c:tx>
            <c:strRef>
              <c:f>Sheet1!$A$5</c:f>
              <c:strCache>
                <c:ptCount val="1"/>
                <c:pt idx="0">
                  <c:v>65+</c:v>
                </c:pt>
              </c:strCache>
            </c:strRef>
          </c:tx>
          <c:spPr>
            <a:ln w="34925">
              <a:solidFill>
                <a:srgbClr val="7BA8DF"/>
              </a:solidFill>
            </a:ln>
          </c:spPr>
          <c:marker>
            <c:symbol val="diamond"/>
            <c:size val="9"/>
            <c:spPr>
              <a:solidFill>
                <a:srgbClr val="7BA8DF"/>
              </a:solidFill>
              <a:ln>
                <a:noFill/>
              </a:ln>
            </c:spPr>
          </c:marker>
          <c:cat>
            <c:numRef>
              <c:f>Sheet1!$B$1:$I$1</c:f>
              <c:numCache>
                <c:formatCode>General</c:formatCode>
                <c:ptCount val="8"/>
                <c:pt idx="0">
                  <c:v>2005</c:v>
                </c:pt>
                <c:pt idx="1">
                  <c:v>2006</c:v>
                </c:pt>
                <c:pt idx="2">
                  <c:v>2007</c:v>
                </c:pt>
                <c:pt idx="3">
                  <c:v>2008</c:v>
                </c:pt>
                <c:pt idx="4">
                  <c:v>2009</c:v>
                </c:pt>
                <c:pt idx="5">
                  <c:v>2010</c:v>
                </c:pt>
                <c:pt idx="6">
                  <c:v>2011</c:v>
                </c:pt>
                <c:pt idx="7">
                  <c:v>2012</c:v>
                </c:pt>
              </c:numCache>
            </c:numRef>
          </c:cat>
          <c:val>
            <c:numRef>
              <c:f>Sheet1!$B$5:$I$5</c:f>
              <c:numCache>
                <c:formatCode>General</c:formatCode>
                <c:ptCount val="8"/>
                <c:pt idx="0">
                  <c:v>26.1</c:v>
                </c:pt>
                <c:pt idx="1">
                  <c:v>27.5</c:v>
                </c:pt>
                <c:pt idx="2">
                  <c:v>28.6</c:v>
                </c:pt>
                <c:pt idx="3" formatCode="0.0">
                  <c:v>30.5</c:v>
                </c:pt>
                <c:pt idx="4" formatCode="0.0">
                  <c:v>30.5</c:v>
                </c:pt>
                <c:pt idx="5">
                  <c:v>32</c:v>
                </c:pt>
                <c:pt idx="6">
                  <c:v>33.4</c:v>
                </c:pt>
                <c:pt idx="7">
                  <c:v>35.9</c:v>
                </c:pt>
              </c:numCache>
            </c:numRef>
          </c:val>
          <c:smooth val="0"/>
        </c:ser>
        <c:dLbls>
          <c:showLegendKey val="0"/>
          <c:showVal val="0"/>
          <c:showCatName val="0"/>
          <c:showSerName val="0"/>
          <c:showPercent val="0"/>
          <c:showBubbleSize val="0"/>
        </c:dLbls>
        <c:marker val="1"/>
        <c:smooth val="0"/>
        <c:axId val="67854720"/>
        <c:axId val="67856640"/>
      </c:lineChart>
      <c:catAx>
        <c:axId val="67854720"/>
        <c:scaling>
          <c:orientation val="minMax"/>
        </c:scaling>
        <c:delete val="0"/>
        <c:axPos val="b"/>
        <c:numFmt formatCode="General" sourceLinked="1"/>
        <c:majorTickMark val="out"/>
        <c:minorTickMark val="none"/>
        <c:tickLblPos val="nextTo"/>
        <c:txPr>
          <a:bodyPr rot="-2220000"/>
          <a:lstStyle/>
          <a:p>
            <a:pPr>
              <a:defRPr sz="1600" b="0" baseline="0">
                <a:latin typeface="Calibri" panose="020F0502020204030204" pitchFamily="34" charset="0"/>
              </a:defRPr>
            </a:pPr>
            <a:endParaRPr lang="en-US"/>
          </a:p>
        </c:txPr>
        <c:crossAx val="67856640"/>
        <c:crosses val="autoZero"/>
        <c:auto val="1"/>
        <c:lblAlgn val="ctr"/>
        <c:lblOffset val="100"/>
        <c:noMultiLvlLbl val="0"/>
      </c:catAx>
      <c:valAx>
        <c:axId val="67856640"/>
        <c:scaling>
          <c:orientation val="minMax"/>
          <c:max val="5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7205137552250411"/>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67854720"/>
        <c:crosses val="autoZero"/>
        <c:crossBetween val="between"/>
        <c:majorUnit val="5"/>
      </c:valAx>
    </c:plotArea>
    <c:legend>
      <c:legendPos val="t"/>
      <c:layout>
        <c:manualLayout>
          <c:xMode val="edge"/>
          <c:yMode val="edge"/>
          <c:x val="5.4495864903679483E-2"/>
          <c:y val="1.1675185338674747E-3"/>
          <c:w val="0.92337740801267776"/>
          <c:h val="8.917055506950522E-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1.6257655293088365E-2"/>
          <c:y val="1.8478014322283787E-2"/>
          <c:w val="0.77417286380869055"/>
          <c:h val="0.91137924889018507"/>
        </c:manualLayout>
      </c:layout>
      <c:barChart>
        <c:barDir val="bar"/>
        <c:grouping val="clustered"/>
        <c:varyColors val="0"/>
        <c:ser>
          <c:idx val="0"/>
          <c:order val="0"/>
          <c:tx>
            <c:strRef>
              <c:f>Sheet1!$B$1</c:f>
              <c:strCache>
                <c:ptCount val="1"/>
                <c:pt idx="0">
                  <c:v>2011</c:v>
                </c:pt>
              </c:strCache>
            </c:strRef>
          </c:tx>
          <c:invertIfNegative val="0"/>
          <c:cat>
            <c:strRef>
              <c:f>Sheet1!$A$2:$A$52</c:f>
              <c:strCache>
                <c:ptCount val="51"/>
                <c:pt idx="0">
                  <c:v>District of Columbia</c:v>
                </c:pt>
                <c:pt idx="1">
                  <c:v>California          </c:v>
                </c:pt>
                <c:pt idx="2">
                  <c:v>Kentucky            </c:v>
                </c:pt>
                <c:pt idx="3">
                  <c:v>Maryland            </c:v>
                </c:pt>
                <c:pt idx="4">
                  <c:v>Illinois            </c:v>
                </c:pt>
                <c:pt idx="5">
                  <c:v>Indiana             </c:v>
                </c:pt>
                <c:pt idx="6">
                  <c:v>Tennessee           </c:v>
                </c:pt>
                <c:pt idx="7">
                  <c:v>Nevada              </c:v>
                </c:pt>
                <c:pt idx="8">
                  <c:v>Oklahoma            </c:v>
                </c:pt>
                <c:pt idx="9">
                  <c:v>Mississippi         </c:v>
                </c:pt>
                <c:pt idx="10">
                  <c:v>Pennsylvania        </c:v>
                </c:pt>
                <c:pt idx="11">
                  <c:v>New Mexico          </c:v>
                </c:pt>
                <c:pt idx="12">
                  <c:v>Florida             </c:v>
                </c:pt>
                <c:pt idx="13">
                  <c:v>Missouri            </c:v>
                </c:pt>
                <c:pt idx="14">
                  <c:v>Ohio                </c:v>
                </c:pt>
                <c:pt idx="15">
                  <c:v>Texas               </c:v>
                </c:pt>
                <c:pt idx="16">
                  <c:v>Louisiana           </c:v>
                </c:pt>
                <c:pt idx="17">
                  <c:v>New York            </c:v>
                </c:pt>
                <c:pt idx="18">
                  <c:v>Arizona             </c:v>
                </c:pt>
                <c:pt idx="19">
                  <c:v>New Jersey          </c:v>
                </c:pt>
                <c:pt idx="20">
                  <c:v>West Virginia       </c:v>
                </c:pt>
                <c:pt idx="21">
                  <c:v>Georgia             </c:v>
                </c:pt>
                <c:pt idx="22">
                  <c:v>Virginia            </c:v>
                </c:pt>
                <c:pt idx="23">
                  <c:v>Arkansas            </c:v>
                </c:pt>
                <c:pt idx="24">
                  <c:v>Alabama             </c:v>
                </c:pt>
                <c:pt idx="25">
                  <c:v>Kansas              </c:v>
                </c:pt>
                <c:pt idx="26">
                  <c:v>Connecticut         </c:v>
                </c:pt>
                <c:pt idx="27">
                  <c:v>Nebraska            </c:v>
                </c:pt>
                <c:pt idx="28">
                  <c:v>Michigan            </c:v>
                </c:pt>
                <c:pt idx="29">
                  <c:v>Wyoming             </c:v>
                </c:pt>
                <c:pt idx="30">
                  <c:v>North Dakota        </c:v>
                </c:pt>
                <c:pt idx="31">
                  <c:v>Rhode Island        </c:v>
                </c:pt>
                <c:pt idx="32">
                  <c:v>North Carolina      </c:v>
                </c:pt>
                <c:pt idx="33">
                  <c:v>South Carolina      </c:v>
                </c:pt>
                <c:pt idx="34">
                  <c:v>Minnesota           </c:v>
                </c:pt>
                <c:pt idx="35">
                  <c:v>Idaho               </c:v>
                </c:pt>
                <c:pt idx="36">
                  <c:v>Colorado            </c:v>
                </c:pt>
                <c:pt idx="37">
                  <c:v>Delaware            </c:v>
                </c:pt>
                <c:pt idx="38">
                  <c:v>South Dakota        </c:v>
                </c:pt>
                <c:pt idx="39">
                  <c:v>Utah                </c:v>
                </c:pt>
                <c:pt idx="40">
                  <c:v>Massachusetts       </c:v>
                </c:pt>
                <c:pt idx="41">
                  <c:v>Vermont             </c:v>
                </c:pt>
                <c:pt idx="42">
                  <c:v>Iowa                </c:v>
                </c:pt>
                <c:pt idx="43">
                  <c:v>Wisconsin           </c:v>
                </c:pt>
                <c:pt idx="44">
                  <c:v>Washington          </c:v>
                </c:pt>
                <c:pt idx="45">
                  <c:v>Oregon              </c:v>
                </c:pt>
                <c:pt idx="46">
                  <c:v>Hawaii              </c:v>
                </c:pt>
                <c:pt idx="47">
                  <c:v>New Hampshire       </c:v>
                </c:pt>
                <c:pt idx="48">
                  <c:v>Maine               </c:v>
                </c:pt>
                <c:pt idx="49">
                  <c:v>Alaska              </c:v>
                </c:pt>
                <c:pt idx="50">
                  <c:v>Montana             </c:v>
                </c:pt>
              </c:strCache>
            </c:strRef>
          </c:cat>
          <c:val>
            <c:numRef>
              <c:f>Sheet1!$B$2:$B$52</c:f>
              <c:numCache>
                <c:formatCode>0.0</c:formatCode>
                <c:ptCount val="51"/>
                <c:pt idx="0">
                  <c:v>12.1</c:v>
                </c:pt>
                <c:pt idx="1">
                  <c:v>15</c:v>
                </c:pt>
                <c:pt idx="2">
                  <c:v>16.100000000000001</c:v>
                </c:pt>
                <c:pt idx="3">
                  <c:v>16.7</c:v>
                </c:pt>
                <c:pt idx="4">
                  <c:v>18.399999999999999</c:v>
                </c:pt>
                <c:pt idx="5">
                  <c:v>20.2</c:v>
                </c:pt>
                <c:pt idx="6">
                  <c:v>21.2</c:v>
                </c:pt>
                <c:pt idx="7">
                  <c:v>22.5</c:v>
                </c:pt>
                <c:pt idx="8">
                  <c:v>22.8</c:v>
                </c:pt>
                <c:pt idx="9">
                  <c:v>23.6</c:v>
                </c:pt>
                <c:pt idx="10">
                  <c:v>23.6</c:v>
                </c:pt>
                <c:pt idx="11">
                  <c:v>25.7</c:v>
                </c:pt>
                <c:pt idx="12">
                  <c:v>25.8</c:v>
                </c:pt>
                <c:pt idx="13">
                  <c:v>26.4</c:v>
                </c:pt>
                <c:pt idx="14">
                  <c:v>27</c:v>
                </c:pt>
                <c:pt idx="15">
                  <c:v>27.7</c:v>
                </c:pt>
                <c:pt idx="16">
                  <c:v>27.9</c:v>
                </c:pt>
                <c:pt idx="17">
                  <c:v>28.2</c:v>
                </c:pt>
                <c:pt idx="18">
                  <c:v>28.6</c:v>
                </c:pt>
                <c:pt idx="19">
                  <c:v>28.6</c:v>
                </c:pt>
                <c:pt idx="20">
                  <c:v>28.6</c:v>
                </c:pt>
                <c:pt idx="21">
                  <c:v>28.9</c:v>
                </c:pt>
                <c:pt idx="22">
                  <c:v>28.9</c:v>
                </c:pt>
                <c:pt idx="23">
                  <c:v>29.1</c:v>
                </c:pt>
                <c:pt idx="24">
                  <c:v>29.8</c:v>
                </c:pt>
                <c:pt idx="25">
                  <c:v>30.1</c:v>
                </c:pt>
                <c:pt idx="26">
                  <c:v>30.2</c:v>
                </c:pt>
                <c:pt idx="27">
                  <c:v>31.2</c:v>
                </c:pt>
                <c:pt idx="28">
                  <c:v>31.7</c:v>
                </c:pt>
                <c:pt idx="29">
                  <c:v>32.200000000000003</c:v>
                </c:pt>
                <c:pt idx="30">
                  <c:v>33.6</c:v>
                </c:pt>
                <c:pt idx="31">
                  <c:v>34</c:v>
                </c:pt>
                <c:pt idx="32">
                  <c:v>34.799999999999997</c:v>
                </c:pt>
                <c:pt idx="33">
                  <c:v>36.5</c:v>
                </c:pt>
                <c:pt idx="34">
                  <c:v>37.1</c:v>
                </c:pt>
                <c:pt idx="35">
                  <c:v>37.6</c:v>
                </c:pt>
                <c:pt idx="36">
                  <c:v>37.700000000000003</c:v>
                </c:pt>
                <c:pt idx="37">
                  <c:v>38.4</c:v>
                </c:pt>
                <c:pt idx="38">
                  <c:v>38.700000000000003</c:v>
                </c:pt>
                <c:pt idx="39">
                  <c:v>39.6</c:v>
                </c:pt>
                <c:pt idx="40">
                  <c:v>40.1</c:v>
                </c:pt>
                <c:pt idx="41">
                  <c:v>40.700000000000003</c:v>
                </c:pt>
                <c:pt idx="42">
                  <c:v>41.2</c:v>
                </c:pt>
                <c:pt idx="43">
                  <c:v>42.9</c:v>
                </c:pt>
                <c:pt idx="44">
                  <c:v>43</c:v>
                </c:pt>
                <c:pt idx="45">
                  <c:v>44.3</c:v>
                </c:pt>
                <c:pt idx="46">
                  <c:v>45.3</c:v>
                </c:pt>
                <c:pt idx="47">
                  <c:v>45.3</c:v>
                </c:pt>
                <c:pt idx="48">
                  <c:v>45.7</c:v>
                </c:pt>
                <c:pt idx="49">
                  <c:v>46.2</c:v>
                </c:pt>
                <c:pt idx="50">
                  <c:v>50</c:v>
                </c:pt>
              </c:numCache>
            </c:numRef>
          </c:val>
        </c:ser>
        <c:dLbls>
          <c:showLegendKey val="0"/>
          <c:showVal val="0"/>
          <c:showCatName val="0"/>
          <c:showSerName val="0"/>
          <c:showPercent val="0"/>
          <c:showBubbleSize val="0"/>
        </c:dLbls>
        <c:gapWidth val="150"/>
        <c:axId val="69460736"/>
        <c:axId val="69462272"/>
      </c:barChart>
      <c:catAx>
        <c:axId val="69460736"/>
        <c:scaling>
          <c:orientation val="minMax"/>
        </c:scaling>
        <c:delete val="0"/>
        <c:axPos val="l"/>
        <c:majorTickMark val="out"/>
        <c:minorTickMark val="none"/>
        <c:tickLblPos val="high"/>
        <c:txPr>
          <a:bodyPr rot="0" vert="horz" anchor="ctr" anchorCtr="0"/>
          <a:lstStyle/>
          <a:p>
            <a:pPr>
              <a:defRPr>
                <a:latin typeface="+mn-lt"/>
              </a:defRPr>
            </a:pPr>
            <a:endParaRPr lang="en-US"/>
          </a:p>
        </c:txPr>
        <c:crossAx val="69462272"/>
        <c:crosses val="autoZero"/>
        <c:auto val="1"/>
        <c:lblAlgn val="ctr"/>
        <c:lblOffset val="100"/>
        <c:tickLblSkip val="1"/>
        <c:noMultiLvlLbl val="0"/>
      </c:catAx>
      <c:valAx>
        <c:axId val="69462272"/>
        <c:scaling>
          <c:orientation val="minMax"/>
          <c:max val="60"/>
          <c:min val="0"/>
        </c:scaling>
        <c:delete val="0"/>
        <c:axPos val="b"/>
        <c:majorGridlines/>
        <c:minorGridlines>
          <c:spPr>
            <a:ln>
              <a:noFill/>
            </a:ln>
          </c:spPr>
        </c:minorGridlines>
        <c:numFmt formatCode="General" sourceLinked="0"/>
        <c:majorTickMark val="out"/>
        <c:minorTickMark val="none"/>
        <c:tickLblPos val="nextTo"/>
        <c:crossAx val="69460736"/>
        <c:crosses val="autoZero"/>
        <c:crossBetween val="between"/>
        <c:majorUnit val="10"/>
        <c:minorUnit val="2"/>
      </c:valAx>
    </c:plotArea>
    <c:plotVisOnly val="1"/>
    <c:dispBlanksAs val="gap"/>
    <c:showDLblsOverMax val="0"/>
  </c:chart>
  <c:spPr>
    <a:ln>
      <a:noFill/>
    </a:ln>
  </c:spPr>
  <c:externalData r:id="rId2">
    <c:autoUpdate val="0"/>
  </c:externalData>
  <c:userShapes r:id="rId3"/>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805968698357149"/>
          <c:y val="0.16284257436570429"/>
          <c:w val="0.82814523184601929"/>
          <c:h val="0.64124015748031493"/>
        </c:manualLayout>
      </c:layout>
      <c:lineChart>
        <c:grouping val="standard"/>
        <c:varyColors val="0"/>
        <c:ser>
          <c:idx val="3"/>
          <c:order val="0"/>
          <c:tx>
            <c:strRef>
              <c:f>Sheet1!$A$2</c:f>
              <c:strCache>
                <c:ptCount val="1"/>
                <c:pt idx="0">
                  <c:v>White</c:v>
                </c:pt>
              </c:strCache>
            </c:strRef>
          </c:tx>
          <c:spPr>
            <a:ln w="25400">
              <a:solidFill>
                <a:sysClr val="windowText" lastClr="000000"/>
              </a:solidFill>
            </a:ln>
          </c:spPr>
          <c:marker>
            <c:symbol val="circle"/>
            <c:size val="7"/>
            <c:spPr>
              <a:solidFill>
                <a:sysClr val="windowText" lastClr="000000"/>
              </a:solidFill>
              <a:ln>
                <a:noFill/>
              </a:ln>
            </c:spPr>
          </c:marker>
          <c:cat>
            <c:numRef>
              <c:f>Sheet1!$B$1:$M$1</c:f>
              <c:numCache>
                <c:formatCode>General</c:formatCod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numCache>
            </c:numRef>
          </c:cat>
          <c:val>
            <c:numRef>
              <c:f>Sheet1!$B$2:$M$2</c:f>
              <c:numCache>
                <c:formatCode>General</c:formatCode>
                <c:ptCount val="12"/>
                <c:pt idx="0">
                  <c:v>17.100000000000001</c:v>
                </c:pt>
                <c:pt idx="1">
                  <c:v>16.3</c:v>
                </c:pt>
                <c:pt idx="2">
                  <c:v>16.100000000000001</c:v>
                </c:pt>
                <c:pt idx="3">
                  <c:v>16.399999999999999</c:v>
                </c:pt>
                <c:pt idx="4">
                  <c:v>16.8</c:v>
                </c:pt>
                <c:pt idx="5" formatCode="0.0">
                  <c:v>17.600000000000001</c:v>
                </c:pt>
                <c:pt idx="6" formatCode="0.0">
                  <c:v>18.5</c:v>
                </c:pt>
                <c:pt idx="7">
                  <c:v>18.600000000000001</c:v>
                </c:pt>
                <c:pt idx="8" formatCode="0.0">
                  <c:v>18.2</c:v>
                </c:pt>
                <c:pt idx="9" formatCode="0.0">
                  <c:v>18.3</c:v>
                </c:pt>
                <c:pt idx="10" formatCode="0.0">
                  <c:v>17.899999999999999</c:v>
                </c:pt>
                <c:pt idx="11" formatCode="0.0">
                  <c:v>18.7</c:v>
                </c:pt>
              </c:numCache>
            </c:numRef>
          </c:val>
          <c:smooth val="0"/>
        </c:ser>
        <c:ser>
          <c:idx val="0"/>
          <c:order val="1"/>
          <c:tx>
            <c:strRef>
              <c:f>Sheet1!$A$3</c:f>
              <c:strCache>
                <c:ptCount val="1"/>
                <c:pt idx="0">
                  <c:v>Black</c:v>
                </c:pt>
              </c:strCache>
            </c:strRef>
          </c:tx>
          <c:spPr>
            <a:ln w="25400">
              <a:solidFill>
                <a:srgbClr val="0072C6"/>
              </a:solidFill>
            </a:ln>
          </c:spPr>
          <c:marker>
            <c:symbol val="square"/>
            <c:size val="7"/>
            <c:spPr>
              <a:solidFill>
                <a:srgbClr val="0072C6"/>
              </a:solidFill>
              <a:ln>
                <a:noFill/>
              </a:ln>
            </c:spPr>
          </c:marker>
          <c:cat>
            <c:numRef>
              <c:f>Sheet1!$B$1:$M$1</c:f>
              <c:numCache>
                <c:formatCode>General</c:formatCod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numCache>
            </c:numRef>
          </c:cat>
          <c:val>
            <c:numRef>
              <c:f>Sheet1!$B$3:$M$3</c:f>
              <c:numCache>
                <c:formatCode>General</c:formatCode>
                <c:ptCount val="12"/>
                <c:pt idx="0">
                  <c:v>11.2</c:v>
                </c:pt>
                <c:pt idx="1">
                  <c:v>10.5</c:v>
                </c:pt>
                <c:pt idx="2">
                  <c:v>10.7</c:v>
                </c:pt>
                <c:pt idx="3">
                  <c:v>10.6</c:v>
                </c:pt>
                <c:pt idx="4">
                  <c:v>11.6</c:v>
                </c:pt>
                <c:pt idx="5" formatCode="0.0">
                  <c:v>12.1</c:v>
                </c:pt>
                <c:pt idx="6" formatCode="0.0">
                  <c:v>13.1</c:v>
                </c:pt>
                <c:pt idx="7">
                  <c:v>13.3</c:v>
                </c:pt>
                <c:pt idx="8" formatCode="0.0">
                  <c:v>13.3</c:v>
                </c:pt>
                <c:pt idx="9" formatCode="0.0">
                  <c:v>13.9</c:v>
                </c:pt>
                <c:pt idx="10" formatCode="0.0">
                  <c:v>13.9</c:v>
                </c:pt>
                <c:pt idx="11" formatCode="0.0">
                  <c:v>14.5</c:v>
                </c:pt>
              </c:numCache>
            </c:numRef>
          </c:val>
          <c:smooth val="0"/>
        </c:ser>
        <c:ser>
          <c:idx val="2"/>
          <c:order val="2"/>
          <c:tx>
            <c:strRef>
              <c:f>Sheet1!$A$4</c:f>
              <c:strCache>
                <c:ptCount val="1"/>
                <c:pt idx="0">
                  <c:v>Asian</c:v>
                </c:pt>
              </c:strCache>
            </c:strRef>
          </c:tx>
          <c:spPr>
            <a:ln w="25400">
              <a:solidFill>
                <a:srgbClr val="AABA0A"/>
              </a:solidFill>
            </a:ln>
          </c:spPr>
          <c:marker>
            <c:symbol val="triangle"/>
            <c:size val="9"/>
            <c:spPr>
              <a:solidFill>
                <a:srgbClr val="AABA0A"/>
              </a:solidFill>
              <a:ln>
                <a:noFill/>
              </a:ln>
            </c:spPr>
          </c:marker>
          <c:cat>
            <c:numRef>
              <c:f>Sheet1!$B$1:$M$1</c:f>
              <c:numCache>
                <c:formatCode>General</c:formatCod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numCache>
            </c:numRef>
          </c:cat>
          <c:val>
            <c:numRef>
              <c:f>Sheet1!$B$4:$M$4</c:f>
              <c:numCache>
                <c:formatCode>General</c:formatCode>
                <c:ptCount val="12"/>
                <c:pt idx="0">
                  <c:v>27</c:v>
                </c:pt>
                <c:pt idx="1">
                  <c:v>29.1</c:v>
                </c:pt>
                <c:pt idx="2">
                  <c:v>28</c:v>
                </c:pt>
                <c:pt idx="3">
                  <c:v>28.3</c:v>
                </c:pt>
                <c:pt idx="4">
                  <c:v>32.1</c:v>
                </c:pt>
                <c:pt idx="5" formatCode="0.0">
                  <c:v>28.2</c:v>
                </c:pt>
                <c:pt idx="6" formatCode="0.0">
                  <c:v>31.3</c:v>
                </c:pt>
                <c:pt idx="7">
                  <c:v>30.8</c:v>
                </c:pt>
                <c:pt idx="8" formatCode="0.0">
                  <c:v>31.3</c:v>
                </c:pt>
                <c:pt idx="9" formatCode="0.0">
                  <c:v>32.299999999999997</c:v>
                </c:pt>
                <c:pt idx="10" formatCode="0.0">
                  <c:v>32.1</c:v>
                </c:pt>
                <c:pt idx="11" formatCode="0.0">
                  <c:v>33.1</c:v>
                </c:pt>
              </c:numCache>
            </c:numRef>
          </c:val>
          <c:smooth val="0"/>
        </c:ser>
        <c:ser>
          <c:idx val="1"/>
          <c:order val="3"/>
          <c:tx>
            <c:strRef>
              <c:f>Sheet1!$A$6</c:f>
              <c:strCache>
                <c:ptCount val="1"/>
                <c:pt idx="0">
                  <c:v>NHOPI</c:v>
                </c:pt>
              </c:strCache>
            </c:strRef>
          </c:tx>
          <c:spPr>
            <a:ln w="34925">
              <a:solidFill>
                <a:srgbClr val="7BA8DF"/>
              </a:solidFill>
            </a:ln>
          </c:spPr>
          <c:marker>
            <c:symbol val="diamond"/>
            <c:size val="9"/>
            <c:spPr>
              <a:solidFill>
                <a:srgbClr val="7BA8DF"/>
              </a:solidFill>
              <a:ln>
                <a:noFill/>
              </a:ln>
            </c:spPr>
          </c:marker>
          <c:cat>
            <c:numRef>
              <c:f>Sheet1!$B$1:$M$1</c:f>
              <c:numCache>
                <c:formatCode>General</c:formatCod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numCache>
            </c:numRef>
          </c:cat>
          <c:val>
            <c:numRef>
              <c:f>Sheet1!$B$6:$M$6</c:f>
              <c:numCache>
                <c:formatCode>General</c:formatCode>
                <c:ptCount val="12"/>
                <c:pt idx="0">
                  <c:v>17.399999999999999</c:v>
                </c:pt>
                <c:pt idx="1">
                  <c:v>17.5</c:v>
                </c:pt>
                <c:pt idx="2">
                  <c:v>18.8</c:v>
                </c:pt>
                <c:pt idx="3">
                  <c:v>19.5</c:v>
                </c:pt>
                <c:pt idx="4">
                  <c:v>18.100000000000001</c:v>
                </c:pt>
                <c:pt idx="5" formatCode="0.0">
                  <c:v>16</c:v>
                </c:pt>
                <c:pt idx="6" formatCode="0.0">
                  <c:v>15.2</c:v>
                </c:pt>
                <c:pt idx="7">
                  <c:v>14.9</c:v>
                </c:pt>
                <c:pt idx="8" formatCode="0.0">
                  <c:v>14.1</c:v>
                </c:pt>
                <c:pt idx="9" formatCode="0.0">
                  <c:v>15.2</c:v>
                </c:pt>
                <c:pt idx="10" formatCode="0.0">
                  <c:v>15.2</c:v>
                </c:pt>
                <c:pt idx="11" formatCode="0.0">
                  <c:v>14.8</c:v>
                </c:pt>
              </c:numCache>
            </c:numRef>
          </c:val>
          <c:smooth val="0"/>
        </c:ser>
        <c:ser>
          <c:idx val="4"/>
          <c:order val="4"/>
          <c:tx>
            <c:strRef>
              <c:f>Sheet1!$A$5</c:f>
              <c:strCache>
                <c:ptCount val="1"/>
                <c:pt idx="0">
                  <c:v>AI/AN</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numRef>
              <c:f>Sheet1!$B$1:$M$1</c:f>
              <c:numCache>
                <c:formatCode>General</c:formatCod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numCache>
            </c:numRef>
          </c:cat>
          <c:val>
            <c:numRef>
              <c:f>Sheet1!$B$5:$M$5</c:f>
              <c:numCache>
                <c:formatCode>General</c:formatCode>
                <c:ptCount val="12"/>
                <c:pt idx="0">
                  <c:v>12.8</c:v>
                </c:pt>
                <c:pt idx="1">
                  <c:v>9.6999999999999993</c:v>
                </c:pt>
                <c:pt idx="2">
                  <c:v>10.1</c:v>
                </c:pt>
                <c:pt idx="3">
                  <c:v>9.6</c:v>
                </c:pt>
                <c:pt idx="4">
                  <c:v>10.199999999999999</c:v>
                </c:pt>
                <c:pt idx="5" formatCode="0.0">
                  <c:v>11.3</c:v>
                </c:pt>
                <c:pt idx="6" formatCode="0.0">
                  <c:v>10.4</c:v>
                </c:pt>
                <c:pt idx="7">
                  <c:v>11.3</c:v>
                </c:pt>
                <c:pt idx="8" formatCode="0.0">
                  <c:v>10.7</c:v>
                </c:pt>
                <c:pt idx="9" formatCode="0.0">
                  <c:v>11.5</c:v>
                </c:pt>
                <c:pt idx="10" formatCode="0.0">
                  <c:v>11.5</c:v>
                </c:pt>
                <c:pt idx="11" formatCode="0.0">
                  <c:v>11.3</c:v>
                </c:pt>
              </c:numCache>
            </c:numRef>
          </c:val>
          <c:smooth val="0"/>
        </c:ser>
        <c:dLbls>
          <c:showLegendKey val="0"/>
          <c:showVal val="0"/>
          <c:showCatName val="0"/>
          <c:showSerName val="0"/>
          <c:showPercent val="0"/>
          <c:showBubbleSize val="0"/>
        </c:dLbls>
        <c:marker val="1"/>
        <c:smooth val="0"/>
        <c:axId val="70274432"/>
        <c:axId val="70276608"/>
      </c:lineChart>
      <c:catAx>
        <c:axId val="70274432"/>
        <c:scaling>
          <c:orientation val="minMax"/>
        </c:scaling>
        <c:delete val="0"/>
        <c:axPos val="b"/>
        <c:numFmt formatCode="General" sourceLinked="1"/>
        <c:majorTickMark val="out"/>
        <c:minorTickMark val="none"/>
        <c:tickLblPos val="nextTo"/>
        <c:txPr>
          <a:bodyPr rot="-3600000"/>
          <a:lstStyle/>
          <a:p>
            <a:pPr>
              <a:defRPr sz="1600" b="0" baseline="0">
                <a:latin typeface="Calibri" panose="020F0502020204030204" pitchFamily="34" charset="0"/>
              </a:defRPr>
            </a:pPr>
            <a:endParaRPr lang="en-US"/>
          </a:p>
        </c:txPr>
        <c:crossAx val="70276608"/>
        <c:crosses val="autoZero"/>
        <c:auto val="1"/>
        <c:lblAlgn val="ctr"/>
        <c:lblOffset val="100"/>
        <c:noMultiLvlLbl val="0"/>
      </c:catAx>
      <c:valAx>
        <c:axId val="70276608"/>
        <c:scaling>
          <c:orientation val="minMax"/>
          <c:max val="5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8902668416447944"/>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70274432"/>
        <c:crosses val="autoZero"/>
        <c:crossBetween val="between"/>
        <c:majorUnit val="5"/>
      </c:valAx>
    </c:plotArea>
    <c:legend>
      <c:legendPos val="t"/>
      <c:layout>
        <c:manualLayout>
          <c:xMode val="edge"/>
          <c:yMode val="edge"/>
          <c:x val="0.10802469135802469"/>
          <c:y val="1.1675185338674747E-3"/>
          <c:w val="0.77831559249538251"/>
          <c:h val="0.13623851706036744"/>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665159910566735"/>
          <c:y val="0.15937035214348205"/>
          <c:w val="0.82548021775055891"/>
          <c:h val="0.64471237970253714"/>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numRef>
              <c:f>Sheet1!$B$1:$M$1</c:f>
              <c:numCache>
                <c:formatCode>General</c:formatCod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numCache>
            </c:numRef>
          </c:cat>
          <c:val>
            <c:numRef>
              <c:f>Sheet1!$B$2:$M$2</c:f>
              <c:numCache>
                <c:formatCode>General</c:formatCode>
                <c:ptCount val="12"/>
                <c:pt idx="0">
                  <c:v>15.4</c:v>
                </c:pt>
                <c:pt idx="1">
                  <c:v>14.6</c:v>
                </c:pt>
                <c:pt idx="2">
                  <c:v>14.6</c:v>
                </c:pt>
                <c:pt idx="3">
                  <c:v>14.7</c:v>
                </c:pt>
                <c:pt idx="4">
                  <c:v>15.4</c:v>
                </c:pt>
                <c:pt idx="5">
                  <c:v>15.9</c:v>
                </c:pt>
                <c:pt idx="6">
                  <c:v>17</c:v>
                </c:pt>
                <c:pt idx="7">
                  <c:v>17.100000000000001</c:v>
                </c:pt>
                <c:pt idx="8" formatCode="0.0">
                  <c:v>16.8</c:v>
                </c:pt>
                <c:pt idx="9" formatCode="0.0">
                  <c:v>17.3</c:v>
                </c:pt>
                <c:pt idx="10">
                  <c:v>17</c:v>
                </c:pt>
                <c:pt idx="11">
                  <c:v>17.7</c:v>
                </c:pt>
              </c:numCache>
            </c:numRef>
          </c:val>
          <c:smooth val="0"/>
        </c:ser>
        <c:ser>
          <c:idx val="2"/>
          <c:order val="1"/>
          <c:tx>
            <c:strRef>
              <c:f>Sheet1!$A$5</c:f>
              <c:strCache>
                <c:ptCount val="1"/>
                <c:pt idx="0">
                  <c:v>Non-Hispanic White</c:v>
                </c:pt>
              </c:strCache>
            </c:strRef>
          </c:tx>
          <c:spPr>
            <a:ln w="25400">
              <a:solidFill>
                <a:srgbClr val="0072C6"/>
              </a:solidFill>
            </a:ln>
          </c:spPr>
          <c:marker>
            <c:symbol val="square"/>
            <c:size val="7"/>
            <c:spPr>
              <a:solidFill>
                <a:srgbClr val="0072C6"/>
              </a:solidFill>
              <a:ln>
                <a:noFill/>
              </a:ln>
            </c:spPr>
          </c:marker>
          <c:cat>
            <c:numRef>
              <c:f>Sheet1!$B$1:$M$1</c:f>
              <c:numCache>
                <c:formatCode>General</c:formatCod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numCache>
            </c:numRef>
          </c:cat>
          <c:val>
            <c:numRef>
              <c:f>Sheet1!$B$5:$M$5</c:f>
              <c:numCache>
                <c:formatCode>General</c:formatCode>
                <c:ptCount val="12"/>
                <c:pt idx="0">
                  <c:v>18.100000000000001</c:v>
                </c:pt>
                <c:pt idx="1">
                  <c:v>17.100000000000001</c:v>
                </c:pt>
                <c:pt idx="2">
                  <c:v>16.8</c:v>
                </c:pt>
                <c:pt idx="3">
                  <c:v>16.8</c:v>
                </c:pt>
                <c:pt idx="4">
                  <c:v>17.2</c:v>
                </c:pt>
                <c:pt idx="5">
                  <c:v>18.100000000000001</c:v>
                </c:pt>
                <c:pt idx="6">
                  <c:v>18.8</c:v>
                </c:pt>
                <c:pt idx="7">
                  <c:v>18.899999999999999</c:v>
                </c:pt>
                <c:pt idx="8" formatCode="0.0">
                  <c:v>18.399999999999999</c:v>
                </c:pt>
                <c:pt idx="9" formatCode="0.0">
                  <c:v>18.3</c:v>
                </c:pt>
                <c:pt idx="10">
                  <c:v>18</c:v>
                </c:pt>
                <c:pt idx="11">
                  <c:v>18.5</c:v>
                </c:pt>
              </c:numCache>
            </c:numRef>
          </c:val>
          <c:smooth val="0"/>
        </c:ser>
        <c:ser>
          <c:idx val="0"/>
          <c:order val="2"/>
          <c:tx>
            <c:strRef>
              <c:f>Sheet1!$A$4</c:f>
              <c:strCache>
                <c:ptCount val="1"/>
                <c:pt idx="0">
                  <c:v>Non-Hispanic Black</c:v>
                </c:pt>
              </c:strCache>
            </c:strRef>
          </c:tx>
          <c:spPr>
            <a:ln w="25400">
              <a:solidFill>
                <a:srgbClr val="AABA0A"/>
              </a:solidFill>
            </a:ln>
          </c:spPr>
          <c:marker>
            <c:symbol val="triangle"/>
            <c:size val="7"/>
            <c:spPr>
              <a:solidFill>
                <a:srgbClr val="AABA0A"/>
              </a:solidFill>
              <a:ln>
                <a:noFill/>
              </a:ln>
            </c:spPr>
          </c:marker>
          <c:cat>
            <c:numRef>
              <c:f>Sheet1!$B$1:$M$1</c:f>
              <c:numCache>
                <c:formatCode>General</c:formatCod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numCache>
            </c:numRef>
          </c:cat>
          <c:val>
            <c:numRef>
              <c:f>Sheet1!$B$4:$M$4</c:f>
              <c:numCache>
                <c:formatCode>General</c:formatCode>
                <c:ptCount val="12"/>
                <c:pt idx="0">
                  <c:v>11.2</c:v>
                </c:pt>
                <c:pt idx="1">
                  <c:v>10.5</c:v>
                </c:pt>
                <c:pt idx="2">
                  <c:v>10.7</c:v>
                </c:pt>
                <c:pt idx="3">
                  <c:v>10.6</c:v>
                </c:pt>
                <c:pt idx="4">
                  <c:v>11.6</c:v>
                </c:pt>
                <c:pt idx="5">
                  <c:v>12</c:v>
                </c:pt>
                <c:pt idx="6">
                  <c:v>13</c:v>
                </c:pt>
                <c:pt idx="7">
                  <c:v>13.2</c:v>
                </c:pt>
                <c:pt idx="8" formatCode="0.0">
                  <c:v>13.2</c:v>
                </c:pt>
                <c:pt idx="9" formatCode="0.0">
                  <c:v>13.9</c:v>
                </c:pt>
                <c:pt idx="10">
                  <c:v>13.9</c:v>
                </c:pt>
                <c:pt idx="11">
                  <c:v>14.5</c:v>
                </c:pt>
              </c:numCache>
            </c:numRef>
          </c:val>
          <c:smooth val="0"/>
        </c:ser>
        <c:ser>
          <c:idx val="1"/>
          <c:order val="3"/>
          <c:tx>
            <c:strRef>
              <c:f>Sheet1!$A$3</c:f>
              <c:strCache>
                <c:ptCount val="1"/>
                <c:pt idx="0">
                  <c:v>Hispanic</c:v>
                </c:pt>
              </c:strCache>
            </c:strRef>
          </c:tx>
          <c:spPr>
            <a:ln w="34925">
              <a:solidFill>
                <a:srgbClr val="7BA8DF"/>
              </a:solidFill>
            </a:ln>
          </c:spPr>
          <c:marker>
            <c:symbol val="diamond"/>
            <c:size val="9"/>
            <c:spPr>
              <a:solidFill>
                <a:srgbClr val="7BA8DF"/>
              </a:solidFill>
              <a:ln>
                <a:noFill/>
              </a:ln>
            </c:spPr>
          </c:marker>
          <c:cat>
            <c:numRef>
              <c:f>Sheet1!$B$1:$M$1</c:f>
              <c:numCache>
                <c:formatCode>General</c:formatCod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numCache>
            </c:numRef>
          </c:cat>
          <c:val>
            <c:numRef>
              <c:f>Sheet1!$B$3:$M$3</c:f>
              <c:numCache>
                <c:formatCode>General</c:formatCode>
                <c:ptCount val="12"/>
                <c:pt idx="0">
                  <c:v>13</c:v>
                </c:pt>
                <c:pt idx="1">
                  <c:v>12.7</c:v>
                </c:pt>
                <c:pt idx="2">
                  <c:v>13.3</c:v>
                </c:pt>
                <c:pt idx="3">
                  <c:v>14.1</c:v>
                </c:pt>
                <c:pt idx="4">
                  <c:v>14.6</c:v>
                </c:pt>
                <c:pt idx="5">
                  <c:v>15.8</c:v>
                </c:pt>
                <c:pt idx="6">
                  <c:v>17.600000000000001</c:v>
                </c:pt>
                <c:pt idx="7">
                  <c:v>17.7</c:v>
                </c:pt>
                <c:pt idx="8" formatCode="0.0">
                  <c:v>17.399999999999999</c:v>
                </c:pt>
                <c:pt idx="9" formatCode="0.0">
                  <c:v>18.2</c:v>
                </c:pt>
                <c:pt idx="10">
                  <c:v>17.600000000000001</c:v>
                </c:pt>
                <c:pt idx="11">
                  <c:v>18.600000000000001</c:v>
                </c:pt>
              </c:numCache>
            </c:numRef>
          </c:val>
          <c:smooth val="0"/>
        </c:ser>
        <c:dLbls>
          <c:showLegendKey val="0"/>
          <c:showVal val="0"/>
          <c:showCatName val="0"/>
          <c:showSerName val="0"/>
          <c:showPercent val="0"/>
          <c:showBubbleSize val="0"/>
        </c:dLbls>
        <c:marker val="1"/>
        <c:smooth val="0"/>
        <c:axId val="71380352"/>
        <c:axId val="71407104"/>
      </c:lineChart>
      <c:catAx>
        <c:axId val="71380352"/>
        <c:scaling>
          <c:orientation val="minMax"/>
        </c:scaling>
        <c:delete val="0"/>
        <c:axPos val="b"/>
        <c:numFmt formatCode="General" sourceLinked="1"/>
        <c:majorTickMark val="out"/>
        <c:minorTickMark val="none"/>
        <c:tickLblPos val="nextTo"/>
        <c:txPr>
          <a:bodyPr rot="-3600000"/>
          <a:lstStyle/>
          <a:p>
            <a:pPr>
              <a:defRPr sz="1600" b="0" baseline="0">
                <a:latin typeface="Calibri" panose="020F0502020204030204" pitchFamily="34" charset="0"/>
              </a:defRPr>
            </a:pPr>
            <a:endParaRPr lang="en-US"/>
          </a:p>
        </c:txPr>
        <c:crossAx val="71407104"/>
        <c:crosses val="autoZero"/>
        <c:auto val="1"/>
        <c:lblAlgn val="ctr"/>
        <c:lblOffset val="100"/>
        <c:noMultiLvlLbl val="0"/>
      </c:catAx>
      <c:valAx>
        <c:axId val="71407104"/>
        <c:scaling>
          <c:orientation val="minMax"/>
          <c:max val="5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7166557305336834"/>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71380352"/>
        <c:crosses val="autoZero"/>
        <c:crossBetween val="between"/>
        <c:majorUnit val="5"/>
      </c:valAx>
    </c:plotArea>
    <c:legend>
      <c:legendPos val="t"/>
      <c:layout>
        <c:manualLayout>
          <c:xMode val="edge"/>
          <c:yMode val="edge"/>
          <c:x val="0"/>
          <c:y val="1.1675185338674747E-3"/>
          <c:w val="0.9789328764459998"/>
          <c:h val="0.13623851706036744"/>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417249927092448"/>
          <c:y val="0.11770363450331421"/>
          <c:w val="0.82331486341985027"/>
          <c:h val="0.70071946888991821"/>
        </c:manualLayout>
      </c:layout>
      <c:lineChart>
        <c:grouping val="standard"/>
        <c:varyColors val="0"/>
        <c:ser>
          <c:idx val="3"/>
          <c:order val="0"/>
          <c:tx>
            <c:strRef>
              <c:f>Sheet1!$A$4</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numRef>
              <c:f>Sheet1!$B$1:$M$1</c:f>
              <c:numCache>
                <c:formatCode>General</c:formatCod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numCache>
            </c:numRef>
          </c:cat>
          <c:val>
            <c:numRef>
              <c:f>Sheet1!$B$4:$M$4</c:f>
              <c:numCache>
                <c:formatCode>General</c:formatCode>
                <c:ptCount val="12"/>
                <c:pt idx="0">
                  <c:v>15.4</c:v>
                </c:pt>
                <c:pt idx="1">
                  <c:v>14.6</c:v>
                </c:pt>
                <c:pt idx="2">
                  <c:v>14.6</c:v>
                </c:pt>
                <c:pt idx="3">
                  <c:v>14.7</c:v>
                </c:pt>
                <c:pt idx="4">
                  <c:v>15.4</c:v>
                </c:pt>
                <c:pt idx="5" formatCode="0.0">
                  <c:v>15.9</c:v>
                </c:pt>
                <c:pt idx="6" formatCode="0.0">
                  <c:v>17</c:v>
                </c:pt>
                <c:pt idx="7">
                  <c:v>17.100000000000001</c:v>
                </c:pt>
                <c:pt idx="8">
                  <c:v>16.8</c:v>
                </c:pt>
                <c:pt idx="9">
                  <c:v>17.3</c:v>
                </c:pt>
                <c:pt idx="10">
                  <c:v>17</c:v>
                </c:pt>
                <c:pt idx="11">
                  <c:v>17.7</c:v>
                </c:pt>
              </c:numCache>
            </c:numRef>
          </c:val>
          <c:smooth val="0"/>
        </c:ser>
        <c:ser>
          <c:idx val="0"/>
          <c:order val="1"/>
          <c:tx>
            <c:strRef>
              <c:f>Sheet1!$A$2</c:f>
              <c:strCache>
                <c:ptCount val="1"/>
                <c:pt idx="0">
                  <c:v>Male</c:v>
                </c:pt>
              </c:strCache>
            </c:strRef>
          </c:tx>
          <c:spPr>
            <a:ln w="25400">
              <a:solidFill>
                <a:srgbClr val="0072C6"/>
              </a:solidFill>
            </a:ln>
          </c:spPr>
          <c:marker>
            <c:symbol val="square"/>
            <c:size val="7"/>
            <c:spPr>
              <a:solidFill>
                <a:srgbClr val="0072C6"/>
              </a:solidFill>
              <a:ln>
                <a:noFill/>
              </a:ln>
            </c:spPr>
          </c:marker>
          <c:cat>
            <c:numRef>
              <c:f>Sheet1!$B$1:$M$1</c:f>
              <c:numCache>
                <c:formatCode>General</c:formatCod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numCache>
            </c:numRef>
          </c:cat>
          <c:val>
            <c:numRef>
              <c:f>Sheet1!$B$2:$M$2</c:f>
              <c:numCache>
                <c:formatCode>General</c:formatCode>
                <c:ptCount val="12"/>
                <c:pt idx="0">
                  <c:v>16.5</c:v>
                </c:pt>
                <c:pt idx="1">
                  <c:v>15.3</c:v>
                </c:pt>
                <c:pt idx="2">
                  <c:v>15.7</c:v>
                </c:pt>
                <c:pt idx="3">
                  <c:v>15.6</c:v>
                </c:pt>
                <c:pt idx="4">
                  <c:v>16.5</c:v>
                </c:pt>
                <c:pt idx="5" formatCode="0.0">
                  <c:v>16.899999999999999</c:v>
                </c:pt>
                <c:pt idx="6" formatCode="0.0">
                  <c:v>18</c:v>
                </c:pt>
                <c:pt idx="7">
                  <c:v>17.8</c:v>
                </c:pt>
                <c:pt idx="8" formatCode="0.0">
                  <c:v>17.5</c:v>
                </c:pt>
                <c:pt idx="9" formatCode="0.0">
                  <c:v>18.100000000000001</c:v>
                </c:pt>
                <c:pt idx="10" formatCode="0.0">
                  <c:v>17.8</c:v>
                </c:pt>
                <c:pt idx="11" formatCode="0.0">
                  <c:v>18.399999999999999</c:v>
                </c:pt>
              </c:numCache>
            </c:numRef>
          </c:val>
          <c:smooth val="0"/>
        </c:ser>
        <c:ser>
          <c:idx val="2"/>
          <c:order val="2"/>
          <c:tx>
            <c:strRef>
              <c:f>Sheet1!$A$3</c:f>
              <c:strCache>
                <c:ptCount val="1"/>
                <c:pt idx="0">
                  <c:v>Female</c:v>
                </c:pt>
              </c:strCache>
            </c:strRef>
          </c:tx>
          <c:spPr>
            <a:ln w="25400">
              <a:solidFill>
                <a:srgbClr val="AABA0A"/>
              </a:solidFill>
            </a:ln>
          </c:spPr>
          <c:marker>
            <c:symbol val="triangle"/>
            <c:size val="9"/>
            <c:spPr>
              <a:solidFill>
                <a:srgbClr val="AABA0A"/>
              </a:solidFill>
              <a:ln>
                <a:noFill/>
              </a:ln>
            </c:spPr>
          </c:marker>
          <c:cat>
            <c:numRef>
              <c:f>Sheet1!$B$1:$M$1</c:f>
              <c:numCache>
                <c:formatCode>General</c:formatCod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numCache>
            </c:numRef>
          </c:cat>
          <c:val>
            <c:numRef>
              <c:f>Sheet1!$B$3:$M$3</c:f>
              <c:numCache>
                <c:formatCode>General</c:formatCode>
                <c:ptCount val="12"/>
                <c:pt idx="0">
                  <c:v>13.4</c:v>
                </c:pt>
                <c:pt idx="1">
                  <c:v>13.4</c:v>
                </c:pt>
                <c:pt idx="2">
                  <c:v>12.7</c:v>
                </c:pt>
                <c:pt idx="3">
                  <c:v>13.1</c:v>
                </c:pt>
                <c:pt idx="4">
                  <c:v>13.7</c:v>
                </c:pt>
                <c:pt idx="5" formatCode="0.0">
                  <c:v>14.3</c:v>
                </c:pt>
                <c:pt idx="6" formatCode="0.0">
                  <c:v>15.3</c:v>
                </c:pt>
                <c:pt idx="7">
                  <c:v>15.8</c:v>
                </c:pt>
                <c:pt idx="8" formatCode="0.0">
                  <c:v>15.7</c:v>
                </c:pt>
                <c:pt idx="9" formatCode="0.0">
                  <c:v>15.8</c:v>
                </c:pt>
                <c:pt idx="10" formatCode="0.0">
                  <c:v>15.8</c:v>
                </c:pt>
                <c:pt idx="11" formatCode="0.0">
                  <c:v>16.5</c:v>
                </c:pt>
              </c:numCache>
            </c:numRef>
          </c:val>
          <c:smooth val="0"/>
        </c:ser>
        <c:dLbls>
          <c:showLegendKey val="0"/>
          <c:showVal val="0"/>
          <c:showCatName val="0"/>
          <c:showSerName val="0"/>
          <c:showPercent val="0"/>
          <c:showBubbleSize val="0"/>
        </c:dLbls>
        <c:marker val="1"/>
        <c:smooth val="0"/>
        <c:axId val="71507328"/>
        <c:axId val="71525888"/>
      </c:lineChart>
      <c:catAx>
        <c:axId val="71507328"/>
        <c:scaling>
          <c:orientation val="minMax"/>
        </c:scaling>
        <c:delete val="0"/>
        <c:axPos val="b"/>
        <c:numFmt formatCode="General" sourceLinked="1"/>
        <c:majorTickMark val="out"/>
        <c:minorTickMark val="none"/>
        <c:tickLblPos val="nextTo"/>
        <c:txPr>
          <a:bodyPr rot="-3600000"/>
          <a:lstStyle/>
          <a:p>
            <a:pPr>
              <a:defRPr sz="1600" b="0" baseline="0">
                <a:latin typeface="Calibri" panose="020F0502020204030204" pitchFamily="34" charset="0"/>
              </a:defRPr>
            </a:pPr>
            <a:endParaRPr lang="en-US"/>
          </a:p>
        </c:txPr>
        <c:crossAx val="71525888"/>
        <c:crosses val="autoZero"/>
        <c:auto val="1"/>
        <c:lblAlgn val="ctr"/>
        <c:lblOffset val="100"/>
        <c:noMultiLvlLbl val="0"/>
      </c:catAx>
      <c:valAx>
        <c:axId val="71525888"/>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7513792393597861"/>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71507328"/>
        <c:crosses val="autoZero"/>
        <c:crossBetween val="between"/>
        <c:majorUnit val="10"/>
      </c:valAx>
    </c:plotArea>
    <c:legend>
      <c:legendPos val="t"/>
      <c:layout>
        <c:manualLayout>
          <c:xMode val="edge"/>
          <c:yMode val="edge"/>
          <c:x val="0.11005152133761058"/>
          <c:y val="1.1675185338674747E-3"/>
          <c:w val="0.77522917274229608"/>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612229026927189"/>
          <c:y val="0.11443569553805774"/>
          <c:w val="0.82128025663458737"/>
          <c:h val="0.70659976326488605"/>
        </c:manualLayout>
      </c:layout>
      <c:lineChart>
        <c:grouping val="standard"/>
        <c:varyColors val="0"/>
        <c:ser>
          <c:idx val="3"/>
          <c:order val="0"/>
          <c:tx>
            <c:strRef>
              <c:f>Sheet1!$A$2</c:f>
              <c:strCache>
                <c:ptCount val="1"/>
                <c:pt idx="0">
                  <c:v>&lt;18</c:v>
                </c:pt>
              </c:strCache>
            </c:strRef>
          </c:tx>
          <c:spPr>
            <a:ln w="25400">
              <a:solidFill>
                <a:sysClr val="windowText" lastClr="000000"/>
              </a:solidFill>
            </a:ln>
          </c:spPr>
          <c:marker>
            <c:symbol val="circle"/>
            <c:size val="7"/>
            <c:spPr>
              <a:solidFill>
                <a:sysClr val="windowText" lastClr="000000"/>
              </a:solidFill>
              <a:ln>
                <a:noFill/>
              </a:ln>
            </c:spPr>
          </c:marker>
          <c:cat>
            <c:numRef>
              <c:f>Sheet1!$B$1:$M$1</c:f>
              <c:numCache>
                <c:formatCode>General</c:formatCod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numCache>
            </c:numRef>
          </c:cat>
          <c:val>
            <c:numRef>
              <c:f>Sheet1!$B$2:$M$2</c:f>
              <c:numCache>
                <c:formatCode>General</c:formatCode>
                <c:ptCount val="12"/>
                <c:pt idx="0">
                  <c:v>42.9</c:v>
                </c:pt>
                <c:pt idx="1">
                  <c:v>40.700000000000003</c:v>
                </c:pt>
                <c:pt idx="2">
                  <c:v>43</c:v>
                </c:pt>
                <c:pt idx="3">
                  <c:v>50.1</c:v>
                </c:pt>
                <c:pt idx="4">
                  <c:v>46.3</c:v>
                </c:pt>
                <c:pt idx="5">
                  <c:v>53.3</c:v>
                </c:pt>
                <c:pt idx="6">
                  <c:v>57.5</c:v>
                </c:pt>
                <c:pt idx="7">
                  <c:v>56.2</c:v>
                </c:pt>
                <c:pt idx="8" formatCode="0.0">
                  <c:v>58.2</c:v>
                </c:pt>
                <c:pt idx="9" formatCode="0.0">
                  <c:v>57.9</c:v>
                </c:pt>
                <c:pt idx="10">
                  <c:v>56.5</c:v>
                </c:pt>
                <c:pt idx="11">
                  <c:v>54.9</c:v>
                </c:pt>
              </c:numCache>
            </c:numRef>
          </c:val>
          <c:smooth val="0"/>
        </c:ser>
        <c:ser>
          <c:idx val="0"/>
          <c:order val="1"/>
          <c:tx>
            <c:strRef>
              <c:f>Sheet1!$A$3</c:f>
              <c:strCache>
                <c:ptCount val="1"/>
                <c:pt idx="0">
                  <c:v>18-44</c:v>
                </c:pt>
              </c:strCache>
            </c:strRef>
          </c:tx>
          <c:spPr>
            <a:ln w="25400">
              <a:solidFill>
                <a:srgbClr val="0072C6"/>
              </a:solidFill>
            </a:ln>
          </c:spPr>
          <c:marker>
            <c:symbol val="square"/>
            <c:size val="7"/>
            <c:spPr>
              <a:solidFill>
                <a:srgbClr val="0072C6"/>
              </a:solidFill>
              <a:ln>
                <a:noFill/>
              </a:ln>
            </c:spPr>
          </c:marker>
          <c:cat>
            <c:numRef>
              <c:f>Sheet1!$B$1:$M$1</c:f>
              <c:numCache>
                <c:formatCode>General</c:formatCod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numCache>
            </c:numRef>
          </c:cat>
          <c:val>
            <c:numRef>
              <c:f>Sheet1!$B$3:$M$3</c:f>
              <c:numCache>
                <c:formatCode>General</c:formatCode>
                <c:ptCount val="12"/>
                <c:pt idx="0">
                  <c:v>29.5</c:v>
                </c:pt>
                <c:pt idx="1">
                  <c:v>27.6</c:v>
                </c:pt>
                <c:pt idx="2">
                  <c:v>27.7</c:v>
                </c:pt>
                <c:pt idx="3">
                  <c:v>26.1</c:v>
                </c:pt>
                <c:pt idx="4">
                  <c:v>27.8</c:v>
                </c:pt>
                <c:pt idx="5">
                  <c:v>26.9</c:v>
                </c:pt>
                <c:pt idx="6">
                  <c:v>28.9</c:v>
                </c:pt>
                <c:pt idx="7">
                  <c:v>27.8</c:v>
                </c:pt>
                <c:pt idx="8" formatCode="0.0">
                  <c:v>27.6</c:v>
                </c:pt>
                <c:pt idx="9" formatCode="0.0">
                  <c:v>27.9</c:v>
                </c:pt>
                <c:pt idx="10">
                  <c:v>27.1</c:v>
                </c:pt>
                <c:pt idx="11">
                  <c:v>28.9</c:v>
                </c:pt>
              </c:numCache>
            </c:numRef>
          </c:val>
          <c:smooth val="0"/>
        </c:ser>
        <c:ser>
          <c:idx val="2"/>
          <c:order val="2"/>
          <c:tx>
            <c:strRef>
              <c:f>Sheet1!$A$4</c:f>
              <c:strCache>
                <c:ptCount val="1"/>
                <c:pt idx="0">
                  <c:v>45-64</c:v>
                </c:pt>
              </c:strCache>
            </c:strRef>
          </c:tx>
          <c:spPr>
            <a:ln w="25400">
              <a:solidFill>
                <a:srgbClr val="AABA0A"/>
              </a:solidFill>
            </a:ln>
          </c:spPr>
          <c:marker>
            <c:symbol val="triangle"/>
            <c:size val="9"/>
            <c:spPr>
              <a:solidFill>
                <a:srgbClr val="AABA0A"/>
              </a:solidFill>
              <a:ln>
                <a:noFill/>
              </a:ln>
            </c:spPr>
          </c:marker>
          <c:cat>
            <c:numRef>
              <c:f>Sheet1!$B$1:$M$1</c:f>
              <c:numCache>
                <c:formatCode>General</c:formatCod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numCache>
            </c:numRef>
          </c:cat>
          <c:val>
            <c:numRef>
              <c:f>Sheet1!$B$4:$M$4</c:f>
              <c:numCache>
                <c:formatCode>General</c:formatCode>
                <c:ptCount val="12"/>
                <c:pt idx="0">
                  <c:v>18</c:v>
                </c:pt>
                <c:pt idx="1">
                  <c:v>17</c:v>
                </c:pt>
                <c:pt idx="2">
                  <c:v>16.3</c:v>
                </c:pt>
                <c:pt idx="3">
                  <c:v>16.5</c:v>
                </c:pt>
                <c:pt idx="4">
                  <c:v>17</c:v>
                </c:pt>
                <c:pt idx="5">
                  <c:v>17.5</c:v>
                </c:pt>
                <c:pt idx="6">
                  <c:v>18.3</c:v>
                </c:pt>
                <c:pt idx="7">
                  <c:v>18.600000000000001</c:v>
                </c:pt>
                <c:pt idx="8" formatCode="0.0">
                  <c:v>17.7</c:v>
                </c:pt>
                <c:pt idx="9" formatCode="0.0">
                  <c:v>18.399999999999999</c:v>
                </c:pt>
                <c:pt idx="10">
                  <c:v>18.3</c:v>
                </c:pt>
                <c:pt idx="11">
                  <c:v>19.100000000000001</c:v>
                </c:pt>
              </c:numCache>
            </c:numRef>
          </c:val>
          <c:smooth val="0"/>
        </c:ser>
        <c:ser>
          <c:idx val="1"/>
          <c:order val="3"/>
          <c:tx>
            <c:strRef>
              <c:f>Sheet1!$A$5</c:f>
              <c:strCache>
                <c:ptCount val="1"/>
                <c:pt idx="0">
                  <c:v>65-69</c:v>
                </c:pt>
              </c:strCache>
            </c:strRef>
          </c:tx>
          <c:spPr>
            <a:ln w="34925">
              <a:solidFill>
                <a:srgbClr val="7BA8DF"/>
              </a:solidFill>
            </a:ln>
          </c:spPr>
          <c:marker>
            <c:symbol val="diamond"/>
            <c:size val="9"/>
            <c:spPr>
              <a:solidFill>
                <a:srgbClr val="7BA8DF"/>
              </a:solidFill>
              <a:ln>
                <a:noFill/>
              </a:ln>
            </c:spPr>
          </c:marker>
          <c:cat>
            <c:numRef>
              <c:f>Sheet1!$B$1:$M$1</c:f>
              <c:numCache>
                <c:formatCode>General</c:formatCod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numCache>
            </c:numRef>
          </c:cat>
          <c:val>
            <c:numRef>
              <c:f>Sheet1!$B$5:$M$5</c:f>
              <c:numCache>
                <c:formatCode>General</c:formatCode>
                <c:ptCount val="12"/>
                <c:pt idx="0">
                  <c:v>7.4</c:v>
                </c:pt>
                <c:pt idx="1">
                  <c:v>7.3</c:v>
                </c:pt>
                <c:pt idx="2">
                  <c:v>7.9</c:v>
                </c:pt>
                <c:pt idx="3">
                  <c:v>8.4</c:v>
                </c:pt>
                <c:pt idx="4">
                  <c:v>9.1999999999999993</c:v>
                </c:pt>
                <c:pt idx="5">
                  <c:v>10</c:v>
                </c:pt>
                <c:pt idx="6">
                  <c:v>11.1</c:v>
                </c:pt>
                <c:pt idx="7">
                  <c:v>11.4</c:v>
                </c:pt>
                <c:pt idx="8" formatCode="0.0">
                  <c:v>11.9</c:v>
                </c:pt>
                <c:pt idx="9" formatCode="0.0">
                  <c:v>12.3</c:v>
                </c:pt>
                <c:pt idx="10">
                  <c:v>12.3</c:v>
                </c:pt>
                <c:pt idx="11">
                  <c:v>12.6</c:v>
                </c:pt>
              </c:numCache>
            </c:numRef>
          </c:val>
          <c:smooth val="0"/>
        </c:ser>
        <c:dLbls>
          <c:showLegendKey val="0"/>
          <c:showVal val="0"/>
          <c:showCatName val="0"/>
          <c:showSerName val="0"/>
          <c:showPercent val="0"/>
          <c:showBubbleSize val="0"/>
        </c:dLbls>
        <c:marker val="1"/>
        <c:smooth val="0"/>
        <c:axId val="71789952"/>
        <c:axId val="71886336"/>
      </c:lineChart>
      <c:catAx>
        <c:axId val="71789952"/>
        <c:scaling>
          <c:orientation val="minMax"/>
        </c:scaling>
        <c:delete val="0"/>
        <c:axPos val="b"/>
        <c:numFmt formatCode="General" sourceLinked="1"/>
        <c:majorTickMark val="out"/>
        <c:minorTickMark val="none"/>
        <c:tickLblPos val="nextTo"/>
        <c:txPr>
          <a:bodyPr rot="-3600000"/>
          <a:lstStyle/>
          <a:p>
            <a:pPr>
              <a:defRPr sz="1600" b="0" baseline="0">
                <a:latin typeface="Calibri" panose="020F0502020204030204" pitchFamily="34" charset="0"/>
              </a:defRPr>
            </a:pPr>
            <a:endParaRPr lang="en-US"/>
          </a:p>
        </c:txPr>
        <c:crossAx val="71886336"/>
        <c:crosses val="autoZero"/>
        <c:auto val="1"/>
        <c:lblAlgn val="ctr"/>
        <c:lblOffset val="100"/>
        <c:noMultiLvlLbl val="0"/>
      </c:catAx>
      <c:valAx>
        <c:axId val="71886336"/>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7513792393597861"/>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71789952"/>
        <c:crosses val="autoZero"/>
        <c:crossBetween val="between"/>
        <c:majorUnit val="10"/>
      </c:valAx>
    </c:plotArea>
    <c:legend>
      <c:legendPos val="t"/>
      <c:layout>
        <c:manualLayout>
          <c:xMode val="edge"/>
          <c:yMode val="edge"/>
          <c:x val="2.0268299795858803E-3"/>
          <c:y val="1.1675185338674747E-3"/>
          <c:w val="0.99436497521143186"/>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drawings/drawing1.xml><?xml version="1.0" encoding="utf-8"?>
<c:userShapes xmlns:c="http://schemas.openxmlformats.org/drawingml/2006/chart">
  <cdr:relSizeAnchor xmlns:cdr="http://schemas.openxmlformats.org/drawingml/2006/chartDrawing">
    <cdr:from>
      <cdr:x>0.83493</cdr:x>
      <cdr:y>0.95628</cdr:y>
    </cdr:from>
    <cdr:to>
      <cdr:x>0.97294</cdr:x>
      <cdr:y>0.9848</cdr:y>
    </cdr:to>
    <cdr:sp macro="" textlink="">
      <cdr:nvSpPr>
        <cdr:cNvPr id="2" name="Text Box 1"/>
        <cdr:cNvSpPr txBox="1"/>
      </cdr:nvSpPr>
      <cdr:spPr>
        <a:xfrm xmlns:a="http://schemas.openxmlformats.org/drawingml/2006/main">
          <a:off x="4917440" y="5791200"/>
          <a:ext cx="812800" cy="17272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100"/>
        </a:p>
      </cdr:txBody>
    </cdr:sp>
  </cdr:relSizeAnchor>
  <cdr:relSizeAnchor xmlns:cdr="http://schemas.openxmlformats.org/drawingml/2006/chartDrawing">
    <cdr:from>
      <cdr:x>0.39815</cdr:x>
      <cdr:y>0.9537</cdr:y>
    </cdr:from>
    <cdr:to>
      <cdr:x>0.53098</cdr:x>
      <cdr:y>1</cdr:y>
    </cdr:to>
    <cdr:sp macro="" textlink="">
      <cdr:nvSpPr>
        <cdr:cNvPr id="3" name="Text Box 2"/>
        <cdr:cNvSpPr txBox="1"/>
      </cdr:nvSpPr>
      <cdr:spPr>
        <a:xfrm xmlns:a="http://schemas.openxmlformats.org/drawingml/2006/main">
          <a:off x="3276600" y="4709160"/>
          <a:ext cx="1093138" cy="2286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1000" b="1" dirty="0">
              <a:latin typeface="Calibri (Body)"/>
              <a:cs typeface="Arial" panose="020B0604020202020204" pitchFamily="34" charset="0"/>
            </a:rPr>
            <a:t>Percent</a:t>
          </a:r>
        </a:p>
      </cdr:txBody>
    </cdr:sp>
  </cdr:relSizeAnchor>
</c:userShapes>
</file>

<file path=ppt/drawings/drawing2.xml><?xml version="1.0" encoding="utf-8"?>
<c:userShapes xmlns:c="http://schemas.openxmlformats.org/drawingml/2006/chart">
  <cdr:relSizeAnchor xmlns:cdr="http://schemas.openxmlformats.org/drawingml/2006/chartDrawing">
    <cdr:from>
      <cdr:x>0.31435</cdr:x>
      <cdr:y>0.46563</cdr:y>
    </cdr:from>
    <cdr:to>
      <cdr:x>0.84769</cdr:x>
      <cdr:y>0.52813</cdr:y>
    </cdr:to>
    <cdr:sp macro="" textlink="">
      <cdr:nvSpPr>
        <cdr:cNvPr id="2" name="Text Box 31"/>
        <cdr:cNvSpPr txBox="1">
          <a:spLocks xmlns:a="http://schemas.openxmlformats.org/drawingml/2006/main" noChangeArrowheads="1"/>
        </cdr:cNvSpPr>
      </cdr:nvSpPr>
      <cdr:spPr bwMode="auto">
        <a:xfrm xmlns:a="http://schemas.openxmlformats.org/drawingml/2006/main">
          <a:off x="1293495" y="1703070"/>
          <a:ext cx="2194560" cy="228600"/>
        </a:xfrm>
        <a:prstGeom xmlns:a="http://schemas.openxmlformats.org/drawingml/2006/main" prst="rect">
          <a:avLst/>
        </a:prstGeom>
        <a:solidFill xmlns:a="http://schemas.openxmlformats.org/drawingml/2006/main">
          <a:srgbClr val="FFFFFF"/>
        </a:solidFill>
        <a:ln xmlns:a="http://schemas.openxmlformats.org/drawingml/2006/main" w="9525">
          <a:solidFill>
            <a:srgbClr val="000000"/>
          </a:solidFill>
          <a:miter lim="800000"/>
          <a:headEnd/>
          <a:tailEnd/>
        </a:ln>
      </cdr:spPr>
      <cdr:txBody>
        <a:bodyPr xmlns:a="http://schemas.openxmlformats.org/drawingml/2006/main" rot="0" vert="horz" wrap="square" lIns="45720" tIns="45720" rIns="45720" bIns="45720" anchor="t" anchorCtr="0" upright="1">
          <a:no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marL="0" marR="0" algn="ctr">
            <a:lnSpc>
              <a:spcPct val="115000"/>
            </a:lnSpc>
            <a:spcBef>
              <a:spcPts val="0"/>
            </a:spcBef>
            <a:spcAft>
              <a:spcPts val="1000"/>
            </a:spcAft>
          </a:pPr>
          <a:r>
            <a:rPr lang="en-US" sz="1000" dirty="0" smtClean="0">
              <a:effectLst/>
              <a:latin typeface="Arial" panose="020B0604020202020204" pitchFamily="34" charset="0"/>
              <a:ea typeface="Times New Roman"/>
              <a:cs typeface="Arial" panose="020B0604020202020204" pitchFamily="34" charset="0"/>
            </a:rPr>
            <a:t>2011 </a:t>
          </a:r>
          <a:r>
            <a:rPr lang="en-US" sz="1000" dirty="0">
              <a:effectLst/>
              <a:latin typeface="Arial" panose="020B0604020202020204" pitchFamily="34" charset="0"/>
              <a:ea typeface="Times New Roman"/>
              <a:cs typeface="Arial" panose="020B0604020202020204" pitchFamily="34" charset="0"/>
            </a:rPr>
            <a:t>Achievable Benchmark: </a:t>
          </a:r>
          <a:r>
            <a:rPr lang="en-US" sz="1000" dirty="0" smtClean="0">
              <a:effectLst/>
              <a:latin typeface="Arial" panose="020B0604020202020204" pitchFamily="34" charset="0"/>
              <a:ea typeface="Times New Roman"/>
              <a:cs typeface="Arial" panose="020B0604020202020204" pitchFamily="34" charset="0"/>
            </a:rPr>
            <a:t>20.6%</a:t>
          </a:r>
          <a:endParaRPr lang="en-US" sz="1100" dirty="0">
            <a:effectLst/>
            <a:latin typeface="Arial" panose="020B0604020202020204" pitchFamily="34" charset="0"/>
            <a:ea typeface="Times New Roman"/>
            <a:cs typeface="Arial" panose="020B0604020202020204" pitchFamily="34" charset="0"/>
          </a:endParaRPr>
        </a:p>
      </cdr:txBody>
    </cdr:sp>
  </cdr:relSizeAnchor>
</c:userShapes>
</file>

<file path=ppt/drawings/drawing3.xml><?xml version="1.0" encoding="utf-8"?>
<c:userShapes xmlns:c="http://schemas.openxmlformats.org/drawingml/2006/chart">
  <cdr:relSizeAnchor xmlns:cdr="http://schemas.openxmlformats.org/drawingml/2006/chartDrawing">
    <cdr:from>
      <cdr:x>0.33333</cdr:x>
      <cdr:y>0.53925</cdr:y>
    </cdr:from>
    <cdr:to>
      <cdr:x>0.86667</cdr:x>
      <cdr:y>0.60984</cdr:y>
    </cdr:to>
    <cdr:sp macro="" textlink="">
      <cdr:nvSpPr>
        <cdr:cNvPr id="2" name="Text Box 31"/>
        <cdr:cNvSpPr txBox="1">
          <a:spLocks xmlns:a="http://schemas.openxmlformats.org/drawingml/2006/main" noChangeArrowheads="1"/>
        </cdr:cNvSpPr>
      </cdr:nvSpPr>
      <cdr:spPr bwMode="auto">
        <a:xfrm xmlns:a="http://schemas.openxmlformats.org/drawingml/2006/main">
          <a:off x="1371600" y="2095648"/>
          <a:ext cx="2194560" cy="274320"/>
        </a:xfrm>
        <a:prstGeom xmlns:a="http://schemas.openxmlformats.org/drawingml/2006/main" prst="rect">
          <a:avLst/>
        </a:prstGeom>
        <a:solidFill xmlns:a="http://schemas.openxmlformats.org/drawingml/2006/main">
          <a:srgbClr val="FFFFFF"/>
        </a:solidFill>
        <a:ln xmlns:a="http://schemas.openxmlformats.org/drawingml/2006/main" w="9525">
          <a:solidFill>
            <a:srgbClr val="000000"/>
          </a:solidFill>
          <a:miter lim="800000"/>
          <a:headEnd/>
          <a:tailEnd/>
        </a:ln>
      </cdr:spPr>
      <cdr:txBody>
        <a:bodyPr xmlns:a="http://schemas.openxmlformats.org/drawingml/2006/main" rot="0" vert="horz" wrap="square" lIns="45720" tIns="45720" rIns="45720" bIns="45720" anchor="t" anchorCtr="0" upright="1">
          <a:no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marL="0" marR="0" algn="ctr">
            <a:lnSpc>
              <a:spcPct val="115000"/>
            </a:lnSpc>
            <a:spcBef>
              <a:spcPts val="0"/>
            </a:spcBef>
            <a:spcAft>
              <a:spcPts val="1000"/>
            </a:spcAft>
          </a:pPr>
          <a:r>
            <a:rPr lang="en-US" sz="1000" dirty="0" smtClean="0">
              <a:effectLst/>
              <a:latin typeface="Arial" panose="020B0604020202020204" pitchFamily="34" charset="0"/>
              <a:ea typeface="Times New Roman"/>
              <a:cs typeface="Arial" panose="020B0604020202020204" pitchFamily="34" charset="0"/>
            </a:rPr>
            <a:t>2011 </a:t>
          </a:r>
          <a:r>
            <a:rPr lang="en-US" sz="1000" dirty="0">
              <a:effectLst/>
              <a:latin typeface="Arial" panose="020B0604020202020204" pitchFamily="34" charset="0"/>
              <a:ea typeface="Times New Roman"/>
              <a:cs typeface="Arial" panose="020B0604020202020204" pitchFamily="34" charset="0"/>
            </a:rPr>
            <a:t>Achievable Benchmark: </a:t>
          </a:r>
          <a:r>
            <a:rPr lang="en-US" sz="1000" dirty="0" smtClean="0">
              <a:effectLst/>
              <a:latin typeface="Arial" panose="020B0604020202020204" pitchFamily="34" charset="0"/>
              <a:ea typeface="Times New Roman"/>
              <a:cs typeface="Arial" panose="020B0604020202020204" pitchFamily="34" charset="0"/>
            </a:rPr>
            <a:t>20.6%</a:t>
          </a:r>
          <a:endParaRPr lang="en-US" sz="1100" dirty="0">
            <a:effectLst/>
            <a:latin typeface="Arial" panose="020B0604020202020204" pitchFamily="34" charset="0"/>
            <a:ea typeface="Times New Roman"/>
            <a:cs typeface="Arial" panose="020B0604020202020204" pitchFamily="34" charset="0"/>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B0E40ABE-DCA6-4B7A-B1BC-961182C98C1E}" type="datetimeFigureOut">
              <a:rPr lang="en-US" smtClean="0"/>
              <a:pPr/>
              <a:t>7/29/2015</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A63DE9D1-BBA0-4F2C-9FA0-7B37DDC69B66}" type="slidenum">
              <a:rPr lang="en-US" smtClean="0"/>
              <a:pPr/>
              <a:t>‹#›</a:t>
            </a:fld>
            <a:endParaRPr lang="en-US"/>
          </a:p>
        </p:txBody>
      </p:sp>
    </p:spTree>
    <p:extLst>
      <p:ext uri="{BB962C8B-B14F-4D97-AF65-F5344CB8AC3E}">
        <p14:creationId xmlns:p14="http://schemas.microsoft.com/office/powerpoint/2010/main" val="22367640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A1829A28-233F-427B-8129-2365D32DCE31}" type="datetimeFigureOut">
              <a:rPr lang="en-US" smtClean="0"/>
              <a:t>7/29/2015</a:t>
            </a:fld>
            <a:endParaRPr lang="en-US"/>
          </a:p>
        </p:txBody>
      </p:sp>
      <p:sp>
        <p:nvSpPr>
          <p:cNvPr id="4" name="Slide Image Placeholder 3"/>
          <p:cNvSpPr>
            <a:spLocks noGrp="1" noRot="1" noChangeAspect="1"/>
          </p:cNvSpPr>
          <p:nvPr>
            <p:ph type="sldImg" idx="2"/>
          </p:nvPr>
        </p:nvSpPr>
        <p:spPr>
          <a:xfrm>
            <a:off x="484632" y="696913"/>
            <a:ext cx="6047232" cy="4535424"/>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5257800"/>
            <a:ext cx="5608320" cy="334137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E70E7EC0-D47B-461F-A069-1AF30F543FB1}" type="slidenum">
              <a:rPr lang="en-US" smtClean="0"/>
              <a:t>‹#›</a:t>
            </a:fld>
            <a:endParaRPr lang="en-US"/>
          </a:p>
        </p:txBody>
      </p:sp>
    </p:spTree>
    <p:extLst>
      <p:ext uri="{BB962C8B-B14F-4D97-AF65-F5344CB8AC3E}">
        <p14:creationId xmlns:p14="http://schemas.microsoft.com/office/powerpoint/2010/main" val="5103962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0E7EC0-D47B-461F-A069-1AF30F543FB1}" type="slidenum">
              <a:rPr lang="en-US" smtClean="0"/>
              <a:t>1</a:t>
            </a:fld>
            <a:endParaRPr lang="en-US"/>
          </a:p>
        </p:txBody>
      </p:sp>
    </p:spTree>
    <p:extLst>
      <p:ext uri="{BB962C8B-B14F-4D97-AF65-F5344CB8AC3E}">
        <p14:creationId xmlns:p14="http://schemas.microsoft.com/office/powerpoint/2010/main" val="3676656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0E7EC0-D47B-461F-A069-1AF30F543FB1}" type="slidenum">
              <a:rPr lang="en-US" smtClean="0"/>
              <a:t>2</a:t>
            </a:fld>
            <a:endParaRPr lang="en-US"/>
          </a:p>
        </p:txBody>
      </p:sp>
    </p:spTree>
    <p:extLst>
      <p:ext uri="{BB962C8B-B14F-4D97-AF65-F5344CB8AC3E}">
        <p14:creationId xmlns:p14="http://schemas.microsoft.com/office/powerpoint/2010/main" val="17317581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457200" y="5257800"/>
            <a:ext cx="6096000" cy="3341370"/>
          </a:xfrm>
        </p:spPr>
        <p:txBody>
          <a:bodyPr/>
          <a:lstStyle/>
          <a:p>
            <a:pPr marL="171450" indent="-171450">
              <a:buFont typeface="Arial" panose="020B0604020202020204" pitchFamily="34" charset="0"/>
              <a:buChar char="•"/>
            </a:pPr>
            <a:r>
              <a:rPr lang="en-US" b="1" dirty="0" smtClean="0"/>
              <a:t>Importance:</a:t>
            </a:r>
          </a:p>
          <a:p>
            <a:pPr marL="342900" lvl="1" indent="-171450">
              <a:buFont typeface="Arial" panose="020B0604020202020204" pitchFamily="34" charset="0"/>
              <a:buChar char="•"/>
            </a:pPr>
            <a:r>
              <a:rPr lang="en-US" dirty="0" smtClean="0"/>
              <a:t>Early </a:t>
            </a:r>
            <a:r>
              <a:rPr lang="en-US" dirty="0"/>
              <a:t>referral to a nephrologist is important for patients with progressive chronic kidney disease who are approaching kidney failure. </a:t>
            </a:r>
            <a:endParaRPr lang="en-US" dirty="0" smtClean="0"/>
          </a:p>
          <a:p>
            <a:pPr marL="342900" lvl="1" indent="-171450">
              <a:buFont typeface="Arial" panose="020B0604020202020204" pitchFamily="34" charset="0"/>
              <a:buChar char="•"/>
            </a:pPr>
            <a:r>
              <a:rPr lang="en-US" dirty="0" smtClean="0"/>
              <a:t>Patients </a:t>
            </a:r>
            <a:r>
              <a:rPr lang="en-US" dirty="0"/>
              <a:t>who begin nephrology care more than a year before kidney failure are less likely to begin dialysis with a catheter, experience infections related to vascular access, or die during the months after dialysis initiation (USRDS, </a:t>
            </a:r>
            <a:r>
              <a:rPr lang="en-US" dirty="0" smtClean="0"/>
              <a:t>2013a). </a:t>
            </a:r>
          </a:p>
          <a:p>
            <a:pPr marL="171450" indent="-171450">
              <a:buFont typeface="Arial" panose="020B0604020202020204" pitchFamily="34" charset="0"/>
              <a:buChar char="•"/>
            </a:pPr>
            <a:r>
              <a:rPr lang="en-US" b="1" dirty="0" smtClean="0"/>
              <a:t>Groups With Disparities:</a:t>
            </a:r>
            <a:endParaRPr lang="en-US" b="1" dirty="0"/>
          </a:p>
          <a:p>
            <a:pPr marL="342900" lvl="1" indent="-171450">
              <a:buFont typeface="Arial" panose="020B0604020202020204" pitchFamily="34" charset="0"/>
              <a:buChar char="•"/>
            </a:pPr>
            <a:r>
              <a:rPr lang="en-US" dirty="0" smtClean="0"/>
              <a:t>In all years, the percentage of new end stage renal disease (ESRD) patients who began nephrology care at least 12 months prior to initiation of renal replacement therapy was higher for non-Hispanic Whites than for Hispanics.</a:t>
            </a:r>
          </a:p>
          <a:p>
            <a:pPr marL="342900" lvl="1" indent="-171450">
              <a:buFont typeface="Arial" panose="020B0604020202020204" pitchFamily="34" charset="0"/>
              <a:buChar char="•"/>
            </a:pPr>
            <a:r>
              <a:rPr lang="en-US" dirty="0" smtClean="0"/>
              <a:t>From 2009 to 2012, the percentage of ESRD patients who began nephrology care at least 12 months prior to initiation of renal replacement therapy was higher for White and Asian patients than for</a:t>
            </a:r>
            <a:r>
              <a:rPr lang="en-US" baseline="0" dirty="0" smtClean="0"/>
              <a:t> Black, AI/AN, and NHOPI patients.</a:t>
            </a:r>
            <a:r>
              <a:rPr lang="en-US" dirty="0" smtClean="0"/>
              <a:t> </a:t>
            </a: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3</a:t>
            </a:fld>
            <a:endParaRPr lang="en-US"/>
          </a:p>
        </p:txBody>
      </p:sp>
    </p:spTree>
    <p:extLst>
      <p:ext uri="{BB962C8B-B14F-4D97-AF65-F5344CB8AC3E}">
        <p14:creationId xmlns:p14="http://schemas.microsoft.com/office/powerpoint/2010/main" val="19494939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1" dirty="0" smtClean="0"/>
              <a:t>Groups with Disparities</a:t>
            </a:r>
          </a:p>
          <a:p>
            <a:pPr marL="342900" indent="-171450">
              <a:buFont typeface="Arial" panose="020B0604020202020204" pitchFamily="34" charset="0"/>
              <a:buChar char="•"/>
            </a:pPr>
            <a:r>
              <a:rPr lang="en-US" dirty="0"/>
              <a:t>In 2012, at least 33% of both males and females began nephrology care at least 12 months prior to initiation of renal replacement therapy. </a:t>
            </a:r>
          </a:p>
          <a:p>
            <a:pPr marL="342900" indent="-171450">
              <a:buFont typeface="Arial" panose="020B0604020202020204" pitchFamily="34" charset="0"/>
              <a:buChar char="•"/>
            </a:pPr>
            <a:r>
              <a:rPr lang="en-US" dirty="0" smtClean="0"/>
              <a:t>In all years, the percentage of ESRD patients who began nephrology care at least 12 months prior to initiation of renal replacement therapy was higher for patients under</a:t>
            </a:r>
            <a:r>
              <a:rPr lang="en-US" baseline="0" dirty="0" smtClean="0"/>
              <a:t> age 18, ages 45-64, and 65 and over </a:t>
            </a:r>
            <a:r>
              <a:rPr lang="en-US" dirty="0" smtClean="0"/>
              <a:t>than for patients ages 18-44. </a:t>
            </a:r>
          </a:p>
        </p:txBody>
      </p:sp>
      <p:sp>
        <p:nvSpPr>
          <p:cNvPr id="4" name="Slide Number Placeholder 3"/>
          <p:cNvSpPr>
            <a:spLocks noGrp="1"/>
          </p:cNvSpPr>
          <p:nvPr>
            <p:ph type="sldNum" sz="quarter" idx="10"/>
          </p:nvPr>
        </p:nvSpPr>
        <p:spPr/>
        <p:txBody>
          <a:bodyPr/>
          <a:lstStyle/>
          <a:p>
            <a:fld id="{E70E7EC0-D47B-461F-A069-1AF30F543FB1}" type="slidenum">
              <a:rPr lang="en-US" smtClean="0"/>
              <a:t>4</a:t>
            </a:fld>
            <a:endParaRPr lang="en-US"/>
          </a:p>
        </p:txBody>
      </p:sp>
    </p:spTree>
    <p:extLst>
      <p:ext uri="{BB962C8B-B14F-4D97-AF65-F5344CB8AC3E}">
        <p14:creationId xmlns:p14="http://schemas.microsoft.com/office/powerpoint/2010/main" val="94160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1" dirty="0" smtClean="0"/>
              <a:t>Geographic Variation:</a:t>
            </a:r>
          </a:p>
          <a:p>
            <a:pPr marL="342900" indent="-171450">
              <a:buFont typeface="Arial" panose="020B0604020202020204" pitchFamily="34" charset="0"/>
              <a:buChar char="•"/>
            </a:pPr>
            <a:r>
              <a:rPr lang="en-US" dirty="0" smtClean="0"/>
              <a:t>The percentage of ESRD patients who began nephrology care at least 12 months prior to initiation of renal replacement therapy varies across U.S. States and the District of Columbia. </a:t>
            </a:r>
          </a:p>
          <a:p>
            <a:pPr marL="342900" indent="-171450">
              <a:buFont typeface="Arial" panose="020B0604020202020204" pitchFamily="34" charset="0"/>
              <a:buChar char="•"/>
            </a:pPr>
            <a:r>
              <a:rPr lang="en-US" dirty="0" smtClean="0"/>
              <a:t>The five jurisdictions with the lowest percentage of ESRD patients who began nephrology care at least 12 months prior to initiation of renal replacement therapy are the District of Columbia, California, Kentucky, Maryland, and Illinois. </a:t>
            </a:r>
          </a:p>
          <a:p>
            <a:pPr marL="342900" indent="-17145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5</a:t>
            </a:fld>
            <a:endParaRPr lang="en-US"/>
          </a:p>
        </p:txBody>
      </p:sp>
    </p:spTree>
    <p:extLst>
      <p:ext uri="{BB962C8B-B14F-4D97-AF65-F5344CB8AC3E}">
        <p14:creationId xmlns:p14="http://schemas.microsoft.com/office/powerpoint/2010/main" val="30302875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457200" y="5257800"/>
            <a:ext cx="6096000" cy="3810000"/>
          </a:xfrm>
        </p:spPr>
        <p:txBody>
          <a:bodyPr/>
          <a:lstStyle/>
          <a:p>
            <a:pPr marL="171450" indent="-171450">
              <a:buFont typeface="Arial" panose="020B0604020202020204" pitchFamily="34" charset="0"/>
              <a:buChar char="•"/>
            </a:pPr>
            <a:r>
              <a:rPr lang="en-US" b="1" dirty="0" smtClean="0"/>
              <a:t>Importance:</a:t>
            </a:r>
            <a:r>
              <a:rPr lang="en-US" dirty="0" smtClean="0"/>
              <a:t> Kidney </a:t>
            </a:r>
            <a:r>
              <a:rPr lang="en-US" dirty="0"/>
              <a:t>transplantation is a renal replacement therapy that replaces the failing kidney with a healthy donor kidney. ESRD patients who receive a kidney transplant have lower mortality and hospitalization rates than those on dialysis. First-year all-cause mortality rates in hemodialysis patients, for example, are nearly five times higher than rates among transplant patients (USRDS, 2013 </a:t>
            </a:r>
            <a:r>
              <a:rPr lang="en-US" dirty="0" err="1" smtClean="0"/>
              <a:t>ADRb</a:t>
            </a:r>
            <a:r>
              <a:rPr lang="en-US" dirty="0" smtClean="0"/>
              <a:t>). </a:t>
            </a:r>
            <a:endParaRPr lang="en-US" dirty="0"/>
          </a:p>
          <a:p>
            <a:pPr marL="171450" indent="-171450">
              <a:buFont typeface="Arial" panose="020B0604020202020204" pitchFamily="34" charset="0"/>
              <a:buChar char="•"/>
            </a:pPr>
            <a:r>
              <a:rPr lang="en-US" b="1" dirty="0" smtClean="0"/>
              <a:t>Trends:</a:t>
            </a:r>
            <a:r>
              <a:rPr lang="en-US" dirty="0" smtClean="0"/>
              <a:t> From 2000 to 2011, the total percentage of dialysis patients under age 70 who were registered for transplantation within 1 year of progressing to ESRD increased from 15.4% to 17.7%. </a:t>
            </a:r>
          </a:p>
          <a:p>
            <a:pPr marL="171450" indent="-171450">
              <a:buFont typeface="Arial" panose="020B0604020202020204" pitchFamily="34" charset="0"/>
              <a:buChar char="•"/>
            </a:pPr>
            <a:r>
              <a:rPr lang="en-US" b="1" dirty="0" smtClean="0"/>
              <a:t>Groups With Disparities:</a:t>
            </a:r>
          </a:p>
          <a:p>
            <a:pPr marL="342900" indent="-171450">
              <a:buFont typeface="Arial" panose="020B0604020202020204" pitchFamily="34" charset="0"/>
              <a:buChar char="•"/>
            </a:pPr>
            <a:r>
              <a:rPr lang="en-US" dirty="0" smtClean="0"/>
              <a:t>From 2006 to 2011, Blacks, NHOPIs, and AI/ANs were less likely than Whites to be registered for transplantation within 1 year of progressing to ESRD. However, Asians were more likely than Whites to be registered.</a:t>
            </a:r>
          </a:p>
          <a:p>
            <a:pPr marL="34290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From 2000 to 2011, the percentage of dialysis patients registered for transplantation within 1 year of progressing to ESRD was lower for non-Hispanic</a:t>
            </a:r>
            <a:r>
              <a:rPr lang="en-US" baseline="0" dirty="0" smtClean="0"/>
              <a:t> Blacks</a:t>
            </a:r>
            <a:r>
              <a:rPr lang="en-US" dirty="0" smtClean="0"/>
              <a:t> than for non-Hispanic</a:t>
            </a:r>
            <a:r>
              <a:rPr lang="en-US" baseline="0" dirty="0" smtClean="0"/>
              <a:t> Whites and Hispanics</a:t>
            </a:r>
            <a:r>
              <a:rPr lang="en-US" dirty="0" smtClean="0"/>
              <a:t>. </a:t>
            </a:r>
          </a:p>
          <a:p>
            <a:pPr marL="171450" indent="-171450">
              <a:buFont typeface="Arial" panose="020B0604020202020204" pitchFamily="34" charset="0"/>
              <a:buChar char="•"/>
            </a:pPr>
            <a:r>
              <a:rPr lang="en-US" b="1" dirty="0" smtClean="0"/>
              <a:t>Achievable Benchmark:</a:t>
            </a:r>
          </a:p>
          <a:p>
            <a:pPr marL="342900" indent="-171450">
              <a:buFont typeface="Arial" panose="020B0604020202020204" pitchFamily="34" charset="0"/>
              <a:buChar char="•"/>
            </a:pPr>
            <a:r>
              <a:rPr lang="en-US" dirty="0" smtClean="0"/>
              <a:t>The 2011 top 5 State achievable benchmark for registration for transplantation within 1 year of progressing to ESRD was 20.6%. The </a:t>
            </a:r>
            <a:r>
              <a:rPr lang="en-US" dirty="0"/>
              <a:t>top 5 </a:t>
            </a:r>
            <a:r>
              <a:rPr lang="en-US" dirty="0" smtClean="0"/>
              <a:t>States that contributed to the achievable</a:t>
            </a:r>
            <a:r>
              <a:rPr lang="en-US" baseline="0" dirty="0" smtClean="0"/>
              <a:t> benchmark a</a:t>
            </a:r>
            <a:r>
              <a:rPr lang="en-US" dirty="0" smtClean="0"/>
              <a:t>re </a:t>
            </a:r>
            <a:r>
              <a:rPr lang="en-US" dirty="0"/>
              <a:t>Colorado, Delaware, Minnesota, South Dakota, and Vermont.</a:t>
            </a:r>
          </a:p>
          <a:p>
            <a:pPr marL="342900" indent="-171450">
              <a:buFont typeface="Arial" panose="020B0604020202020204" pitchFamily="34" charset="0"/>
              <a:buChar char="•"/>
            </a:pPr>
            <a:r>
              <a:rPr lang="en-US" dirty="0" smtClean="0"/>
              <a:t>Asians have already surpassed the 2011 achievable benchmark.</a:t>
            </a:r>
          </a:p>
        </p:txBody>
      </p:sp>
      <p:sp>
        <p:nvSpPr>
          <p:cNvPr id="4" name="Slide Number Placeholder 3"/>
          <p:cNvSpPr>
            <a:spLocks noGrp="1"/>
          </p:cNvSpPr>
          <p:nvPr>
            <p:ph type="sldNum" sz="quarter" idx="10"/>
          </p:nvPr>
        </p:nvSpPr>
        <p:spPr/>
        <p:txBody>
          <a:bodyPr/>
          <a:lstStyle/>
          <a:p>
            <a:fld id="{E70E7EC0-D47B-461F-A069-1AF30F543FB1}" type="slidenum">
              <a:rPr lang="en-US" smtClean="0"/>
              <a:t>6</a:t>
            </a:fld>
            <a:endParaRPr lang="en-US" dirty="0"/>
          </a:p>
        </p:txBody>
      </p:sp>
    </p:spTree>
    <p:extLst>
      <p:ext uri="{BB962C8B-B14F-4D97-AF65-F5344CB8AC3E}">
        <p14:creationId xmlns:p14="http://schemas.microsoft.com/office/powerpoint/2010/main" val="25352761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r>
              <a:rPr lang="en-US" b="1" dirty="0" smtClean="0"/>
              <a:t>Groups With Disparities:</a:t>
            </a:r>
          </a:p>
          <a:p>
            <a:pPr marL="171450" indent="-171450">
              <a:buFont typeface="Arial" panose="020B0604020202020204" pitchFamily="34" charset="0"/>
              <a:buChar char="•"/>
            </a:pPr>
            <a:r>
              <a:rPr lang="en-US" dirty="0" smtClean="0"/>
              <a:t>In all years, females were less likely than males to be registered for transplantation within 1 year of progressing to ESRD. </a:t>
            </a:r>
          </a:p>
          <a:p>
            <a:pPr marL="171450" indent="-171450">
              <a:buFont typeface="Arial" panose="020B0604020202020204" pitchFamily="34" charset="0"/>
              <a:buChar char="•"/>
            </a:pPr>
            <a:r>
              <a:rPr lang="en-US" dirty="0" smtClean="0"/>
              <a:t>In all years, patients under age 18 years </a:t>
            </a:r>
            <a:r>
              <a:rPr lang="en-US" baseline="0" dirty="0" smtClean="0"/>
              <a:t>and ages 18-44 years</a:t>
            </a:r>
            <a:r>
              <a:rPr lang="en-US" dirty="0" smtClean="0"/>
              <a:t> were more likely than patients ages 45-64 and 65</a:t>
            </a:r>
            <a:r>
              <a:rPr lang="en-US" baseline="0" dirty="0" smtClean="0"/>
              <a:t> and over</a:t>
            </a:r>
            <a:r>
              <a:rPr lang="en-US" dirty="0" smtClean="0"/>
              <a:t> to be registered for transplantation within 1 year of progressing to ESRD. </a:t>
            </a:r>
          </a:p>
          <a:p>
            <a:r>
              <a:rPr lang="en-US" b="1" dirty="0" smtClean="0"/>
              <a:t>Achievable Benchmark:</a:t>
            </a:r>
          </a:p>
          <a:p>
            <a:pPr marL="171450" indent="-171450">
              <a:buFont typeface="Arial" panose="020B0604020202020204" pitchFamily="34" charset="0"/>
              <a:buChar char="•"/>
            </a:pPr>
            <a:r>
              <a:rPr lang="en-US" dirty="0" smtClean="0"/>
              <a:t>The 2011 top 5 State achievable benchmark for registration for transplantation within 1 year of progressing to ESRD was 20.6%. </a:t>
            </a:r>
            <a:r>
              <a:rPr lang="en-US" dirty="0"/>
              <a:t>The top 5 States </a:t>
            </a:r>
            <a:r>
              <a:rPr lang="en-US" dirty="0" smtClean="0"/>
              <a:t>that contributed to the achievable benchmark are </a:t>
            </a:r>
            <a:r>
              <a:rPr lang="en-US" dirty="0"/>
              <a:t>Colorado, Delaware, Minnesota, South Dakota, and Vermont.</a:t>
            </a:r>
          </a:p>
          <a:p>
            <a:pPr marL="171450" indent="-171450">
              <a:buFont typeface="Arial" panose="020B0604020202020204" pitchFamily="34" charset="0"/>
              <a:buChar char="•"/>
            </a:pPr>
            <a:r>
              <a:rPr lang="en-US" dirty="0" smtClean="0"/>
              <a:t>Patients ages 18 and under and 18-44  have already surpassed the 2011 achievable benchmark. </a:t>
            </a: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7</a:t>
            </a:fld>
            <a:endParaRPr lang="en-US"/>
          </a:p>
        </p:txBody>
      </p:sp>
    </p:spTree>
    <p:extLst>
      <p:ext uri="{BB962C8B-B14F-4D97-AF65-F5344CB8AC3E}">
        <p14:creationId xmlns:p14="http://schemas.microsoft.com/office/powerpoint/2010/main" val="10231251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smtClean="0"/>
          </a:p>
          <a:p>
            <a:pPr marL="171450" indent="-171450">
              <a:buFont typeface="Arial" panose="020B0604020202020204" pitchFamily="34" charset="0"/>
              <a:buChar char="•"/>
            </a:pPr>
            <a:r>
              <a:rPr lang="en-US" b="1" dirty="0" smtClean="0"/>
              <a:t>Importance: </a:t>
            </a:r>
          </a:p>
          <a:p>
            <a:pPr marL="342900" indent="-171450">
              <a:buFont typeface="Arial" panose="020B0604020202020204" pitchFamily="34" charset="0"/>
              <a:buChar char="•"/>
            </a:pPr>
            <a:r>
              <a:rPr lang="en-US" dirty="0" smtClean="0"/>
              <a:t>Hemodialysis </a:t>
            </a:r>
            <a:r>
              <a:rPr lang="en-US" dirty="0"/>
              <a:t>patient mortality varies across dialysis facilities and, correspondingly, across States. </a:t>
            </a:r>
            <a:endParaRPr lang="en-US" dirty="0" smtClean="0"/>
          </a:p>
          <a:p>
            <a:pPr marL="342900" indent="-171450">
              <a:buFont typeface="Arial" panose="020B0604020202020204" pitchFamily="34" charset="0"/>
              <a:buChar char="•"/>
            </a:pPr>
            <a:r>
              <a:rPr lang="en-US" dirty="0" smtClean="0"/>
              <a:t>The </a:t>
            </a:r>
            <a:r>
              <a:rPr lang="en-US" dirty="0"/>
              <a:t>standardized mortality ratio (SMR) is designed to summarize the observed death rate at a facility relative to the death rate that was expected based on national death rates during that year for patients with the same characteristics as those in a given facility.</a:t>
            </a:r>
          </a:p>
          <a:p>
            <a:pPr marL="171450" indent="-171450">
              <a:buFont typeface="Arial" panose="020B0604020202020204" pitchFamily="34" charset="0"/>
              <a:buChar char="•"/>
            </a:pPr>
            <a:r>
              <a:rPr lang="en-US" b="1" dirty="0" smtClean="0"/>
              <a:t>Geographic Variation: </a:t>
            </a:r>
          </a:p>
          <a:p>
            <a:pPr marL="342900" indent="-171450">
              <a:buFont typeface="Arial" panose="020B0604020202020204" pitchFamily="34" charset="0"/>
              <a:buChar char="•"/>
            </a:pPr>
            <a:r>
              <a:rPr lang="en-US" dirty="0" smtClean="0"/>
              <a:t>SMRs vary across U.S. States and territories, from a low in Montana to a high in Puerto Rico. </a:t>
            </a:r>
          </a:p>
          <a:p>
            <a:pPr marL="342900" indent="-171450">
              <a:buFont typeface="Arial" panose="020B0604020202020204" pitchFamily="34" charset="0"/>
              <a:buChar char="•"/>
            </a:pPr>
            <a:r>
              <a:rPr lang="en-US" dirty="0" smtClean="0"/>
              <a:t>Montana’s SMR of 0.75 indicates facility death rates that are typically 25% below the national death rate. </a:t>
            </a:r>
          </a:p>
          <a:p>
            <a:pPr marL="342900" indent="-171450">
              <a:buFont typeface="Arial" panose="020B0604020202020204" pitchFamily="34" charset="0"/>
              <a:buChar char="•"/>
            </a:pPr>
            <a:r>
              <a:rPr lang="en-US" dirty="0" smtClean="0"/>
              <a:t>Puerto Rico’s SMR of 1.44 indicates facility death rates that are 44% above the national death rate.</a:t>
            </a:r>
          </a:p>
        </p:txBody>
      </p:sp>
      <p:sp>
        <p:nvSpPr>
          <p:cNvPr id="4" name="Slide Number Placeholder 3"/>
          <p:cNvSpPr>
            <a:spLocks noGrp="1"/>
          </p:cNvSpPr>
          <p:nvPr>
            <p:ph type="sldNum" sz="quarter" idx="10"/>
          </p:nvPr>
        </p:nvSpPr>
        <p:spPr/>
        <p:txBody>
          <a:bodyPr/>
          <a:lstStyle/>
          <a:p>
            <a:fld id="{E70E7EC0-D47B-461F-A069-1AF30F543FB1}" type="slidenum">
              <a:rPr lang="en-US" smtClean="0"/>
              <a:t>8</a:t>
            </a:fld>
            <a:endParaRPr lang="en-US"/>
          </a:p>
        </p:txBody>
      </p:sp>
    </p:spTree>
    <p:extLst>
      <p:ext uri="{BB962C8B-B14F-4D97-AF65-F5344CB8AC3E}">
        <p14:creationId xmlns:p14="http://schemas.microsoft.com/office/powerpoint/2010/main" val="39489400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0E7EC0-D47B-461F-A069-1AF30F543FB1}" type="slidenum">
              <a:rPr lang="en-US" smtClean="0"/>
              <a:t>9</a:t>
            </a:fld>
            <a:endParaRPr lang="en-US"/>
          </a:p>
        </p:txBody>
      </p:sp>
    </p:spTree>
    <p:extLst>
      <p:ext uri="{BB962C8B-B14F-4D97-AF65-F5344CB8AC3E}">
        <p14:creationId xmlns:p14="http://schemas.microsoft.com/office/powerpoint/2010/main" val="30389817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3352800"/>
            <a:ext cx="7772400" cy="1295400"/>
          </a:xfrm>
        </p:spPr>
        <p:txBody>
          <a:bodyPr/>
          <a:lstStyle>
            <a:lvl1pPr algn="ctr">
              <a:defRPr/>
            </a:lvl1pPr>
          </a:lstStyle>
          <a:p>
            <a:r>
              <a:rPr lang="en-US" dirty="0" smtClean="0"/>
              <a:t>Title of Presentation</a:t>
            </a:r>
            <a:endParaRPr lang="en-US" dirty="0"/>
          </a:p>
        </p:txBody>
      </p:sp>
      <p:sp>
        <p:nvSpPr>
          <p:cNvPr id="3" name="Subtitle 2"/>
          <p:cNvSpPr>
            <a:spLocks noGrp="1"/>
          </p:cNvSpPr>
          <p:nvPr>
            <p:ph type="subTitle" idx="1" hasCustomPrompt="1"/>
          </p:nvPr>
        </p:nvSpPr>
        <p:spPr>
          <a:xfrm>
            <a:off x="1371600" y="4876800"/>
            <a:ext cx="6400800" cy="762000"/>
          </a:xfrm>
        </p:spPr>
        <p:txBody>
          <a:bodyPr/>
          <a:lstStyle>
            <a:lvl1pPr marL="0" indent="0" algn="ctr">
              <a:buNone/>
              <a:defRPr b="1">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Author and Date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normAutofit/>
          </a:bodyPr>
          <a:lstStyle>
            <a:lvl1pPr algn="l">
              <a:defRPr sz="24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normAutofit/>
          </a:bodyPr>
          <a:lstStyle>
            <a:lvl1pPr marL="0" indent="0">
              <a:buNone/>
              <a:defRPr sz="2600" baseline="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cstate="print">
            <a:lum/>
          </a:blip>
          <a:srcRect/>
          <a:stretch>
            <a:fillRect t="-3000" b="-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00200" y="274638"/>
            <a:ext cx="7086600" cy="868362"/>
          </a:xfrm>
          <a:prstGeom prst="rect">
            <a:avLst/>
          </a:prstGeom>
        </p:spPr>
        <p:txBody>
          <a:bodyPr vert="horz" lIns="91440" tIns="45720" rIns="91440" bIns="45720" rtlCol="0" anchor="ctr">
            <a:normAutofit/>
          </a:bodyPr>
          <a:lstStyle/>
          <a:p>
            <a:r>
              <a:rPr lang="en-US" dirty="0" smtClean="0"/>
              <a:t>Title goes here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7" r:id="rId8"/>
    <p:sldLayoutId id="2147483658" r:id="rId9"/>
    <p:sldLayoutId id="2147483659" r:id="rId10"/>
  </p:sldLayoutIdLst>
  <p:txStyles>
    <p:titleStyle>
      <a:lvl1pPr algn="l" defTabSz="914400" rtl="0" eaLnBrk="1" latinLnBrk="0" hangingPunct="1">
        <a:spcBef>
          <a:spcPct val="0"/>
        </a:spcBef>
        <a:buNone/>
        <a:defRPr sz="3600" b="1" kern="1200" baseline="0">
          <a:solidFill>
            <a:schemeClr val="accent1"/>
          </a:solidFill>
          <a:latin typeface="+mj-lt"/>
          <a:ea typeface="+mj-ea"/>
          <a:cs typeface="+mj-cs"/>
        </a:defRPr>
      </a:lvl1pPr>
    </p:titleStyle>
    <p:bodyStyle>
      <a:lvl1pPr marL="342900" indent="-342900" algn="l" defTabSz="914400" rtl="0" eaLnBrk="1" latinLnBrk="0" hangingPunct="1">
        <a:spcBef>
          <a:spcPct val="20000"/>
        </a:spcBef>
        <a:buClr>
          <a:schemeClr val="tx2"/>
        </a:buClr>
        <a:buSzPct val="150000"/>
        <a:buFont typeface="Arial" pitchFamily="34" charset="0"/>
        <a:buChar char="•"/>
        <a:defRPr sz="2800" kern="1200">
          <a:solidFill>
            <a:schemeClr val="tx1"/>
          </a:solidFill>
          <a:latin typeface="+mn-lt"/>
          <a:ea typeface="+mn-ea"/>
          <a:cs typeface="+mn-cs"/>
        </a:defRPr>
      </a:lvl1pPr>
      <a:lvl2pPr marL="685800" indent="-338138" algn="l" defTabSz="914400" rtl="0" eaLnBrk="1" latinLnBrk="0" hangingPunct="1">
        <a:spcBef>
          <a:spcPct val="20000"/>
        </a:spcBef>
        <a:buClr>
          <a:schemeClr val="tx2">
            <a:lumMod val="60000"/>
            <a:lumOff val="40000"/>
          </a:schemeClr>
        </a:buClr>
        <a:buSzPct val="80000"/>
        <a:buFont typeface="Arial" pitchFamily="34" charset="0"/>
        <a:buChar char="►"/>
        <a:defRPr sz="2400" kern="1200">
          <a:solidFill>
            <a:schemeClr val="tx1"/>
          </a:solidFill>
          <a:latin typeface="+mn-lt"/>
          <a:ea typeface="+mn-ea"/>
          <a:cs typeface="+mn-cs"/>
        </a:defRPr>
      </a:lvl2pPr>
      <a:lvl3pPr marL="969963" indent="-284163" algn="l" defTabSz="914400" rtl="0" eaLnBrk="1" latinLnBrk="0" hangingPunct="1">
        <a:spcBef>
          <a:spcPct val="20000"/>
        </a:spcBef>
        <a:buFont typeface="Courier New" pitchFamily="49" charset="0"/>
        <a:buChar char="o"/>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hyperlink" Target="http://www.usrds.org/2014/view/v2_02.aspx" TargetMode="External"/><Relationship Id="rId4" Type="http://schemas.openxmlformats.org/officeDocument/2006/relationships/chart" Target="../charts/chart2.xml"/></Relationships>
</file>

<file path=ppt/slides/_rels/slide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hyperlink" Target="http://www.usrds.org/2014/view/v2_02.aspx" TargetMode="External"/><Relationship Id="rId4" Type="http://schemas.openxmlformats.org/officeDocument/2006/relationships/chart" Target="../charts/chart4.xml"/></Relationships>
</file>

<file path=ppt/slides/_rels/slide5.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hyperlink" Target="http://www.usrds.org/2014/view/v2_02.aspx" TargetMode="External"/><Relationship Id="rId4" Type="http://schemas.openxmlformats.org/officeDocument/2006/relationships/chart" Target="../charts/chart7.xml"/></Relationships>
</file>

<file path=ppt/slides/_rels/slide7.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hyperlink" Target="http://www.usrds.org/2014/view/v2_02.aspx" TargetMode="External"/><Relationship Id="rId4" Type="http://schemas.openxmlformats.org/officeDocument/2006/relationships/chart" Target="../charts/chart9.xml"/></Relationships>
</file>

<file path=ppt/slides/_rels/slide8.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usrds.org/atlas.aspx"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www.usrds.org/atlas13.aspx"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Chronic kidney disease</a:t>
            </a:r>
            <a:endParaRPr lang="en-US" dirty="0"/>
          </a:p>
        </p:txBody>
      </p:sp>
      <p:sp>
        <p:nvSpPr>
          <p:cNvPr id="5" name="Text Placeholder 4"/>
          <p:cNvSpPr>
            <a:spLocks noGrp="1"/>
          </p:cNvSpPr>
          <p:nvPr>
            <p:ph type="body" idx="1"/>
          </p:nvPr>
        </p:nvSpPr>
        <p:spPr/>
        <p:txBody>
          <a:bodyPr/>
          <a:lstStyle/>
          <a:p>
            <a:r>
              <a:rPr lang="en-US" dirty="0" smtClean="0"/>
              <a:t>National Healthcare Quality and Disparities Report</a:t>
            </a:r>
          </a:p>
          <a:p>
            <a:r>
              <a:rPr lang="en-US" dirty="0" err="1" smtClean="0"/>
              <a:t>Chartbook</a:t>
            </a:r>
            <a:r>
              <a:rPr lang="en-US" dirty="0" smtClean="0"/>
              <a:t> on Effective Treatment</a:t>
            </a:r>
            <a:endParaRPr lang="en-US" dirty="0"/>
          </a:p>
        </p:txBody>
      </p:sp>
    </p:spTree>
    <p:extLst>
      <p:ext uri="{BB962C8B-B14F-4D97-AF65-F5344CB8AC3E}">
        <p14:creationId xmlns:p14="http://schemas.microsoft.com/office/powerpoint/2010/main" val="3449168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Measures of Effective Treatment of Chronic Kidney Disease</a:t>
            </a:r>
            <a:endParaRPr lang="en-US" dirty="0"/>
          </a:p>
        </p:txBody>
      </p:sp>
      <p:sp>
        <p:nvSpPr>
          <p:cNvPr id="3" name="Content Placeholder 2"/>
          <p:cNvSpPr>
            <a:spLocks noGrp="1"/>
          </p:cNvSpPr>
          <p:nvPr>
            <p:ph idx="1"/>
          </p:nvPr>
        </p:nvSpPr>
        <p:spPr/>
        <p:txBody>
          <a:bodyPr/>
          <a:lstStyle/>
          <a:p>
            <a:r>
              <a:rPr lang="en-US" dirty="0" smtClean="0"/>
              <a:t>Process:</a:t>
            </a:r>
          </a:p>
          <a:p>
            <a:pPr lvl="1"/>
            <a:r>
              <a:rPr lang="en-US" dirty="0" smtClean="0"/>
              <a:t>Nephrology care before kidney failure</a:t>
            </a:r>
          </a:p>
          <a:p>
            <a:pPr lvl="1"/>
            <a:r>
              <a:rPr lang="en-US" dirty="0" smtClean="0"/>
              <a:t>Registration for transplantation</a:t>
            </a:r>
          </a:p>
          <a:p>
            <a:r>
              <a:rPr lang="en-US" smtClean="0"/>
              <a:t>Outcome:</a:t>
            </a:r>
            <a:endParaRPr lang="en-US" dirty="0" smtClean="0"/>
          </a:p>
          <a:p>
            <a:pPr lvl="1"/>
            <a:r>
              <a:rPr lang="en-US" dirty="0" smtClean="0"/>
              <a:t>Hemodialysis death rate</a:t>
            </a:r>
          </a:p>
          <a:p>
            <a:endParaRPr lang="en-US" dirty="0" smtClean="0"/>
          </a:p>
          <a:p>
            <a:endParaRPr lang="en-US" dirty="0"/>
          </a:p>
        </p:txBody>
      </p:sp>
    </p:spTree>
    <p:extLst>
      <p:ext uri="{BB962C8B-B14F-4D97-AF65-F5344CB8AC3E}">
        <p14:creationId xmlns:p14="http://schemas.microsoft.com/office/powerpoint/2010/main" val="32942853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Patients who saw a nephrologist at least 12 months prior to initiation of renal replacement therapy, by race and ethnicity, 2005-2012</a:t>
            </a:r>
            <a:endParaRPr lang="en-US" sz="2000" dirty="0"/>
          </a:p>
        </p:txBody>
      </p:sp>
      <p:graphicFrame>
        <p:nvGraphicFramePr>
          <p:cNvPr id="5" name="Object 35"/>
          <p:cNvGraphicFramePr>
            <a:graphicFrameLocks/>
          </p:cNvGraphicFramePr>
          <p:nvPr>
            <p:extLst>
              <p:ext uri="{D42A27DB-BD31-4B8C-83A1-F6EECF244321}">
                <p14:modId xmlns:p14="http://schemas.microsoft.com/office/powerpoint/2010/main" val="555327796"/>
              </p:ext>
            </p:extLst>
          </p:nvPr>
        </p:nvGraphicFramePr>
        <p:xfrm>
          <a:off x="457200" y="1463040"/>
          <a:ext cx="4114800" cy="402336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Object 35"/>
          <p:cNvGraphicFramePr>
            <a:graphicFrameLocks/>
          </p:cNvGraphicFramePr>
          <p:nvPr>
            <p:extLst>
              <p:ext uri="{D42A27DB-BD31-4B8C-83A1-F6EECF244321}">
                <p14:modId xmlns:p14="http://schemas.microsoft.com/office/powerpoint/2010/main" val="694914814"/>
              </p:ext>
            </p:extLst>
          </p:nvPr>
        </p:nvGraphicFramePr>
        <p:xfrm>
          <a:off x="4572000" y="1463040"/>
          <a:ext cx="4114800" cy="4023360"/>
        </p:xfrm>
        <a:graphic>
          <a:graphicData uri="http://schemas.openxmlformats.org/drawingml/2006/chart">
            <c:chart xmlns:c="http://schemas.openxmlformats.org/drawingml/2006/chart" xmlns:r="http://schemas.openxmlformats.org/officeDocument/2006/relationships" r:id="rId4"/>
          </a:graphicData>
        </a:graphic>
      </p:graphicFrame>
      <p:sp>
        <p:nvSpPr>
          <p:cNvPr id="7" name="Rectangle 6"/>
          <p:cNvSpPr/>
          <p:nvPr/>
        </p:nvSpPr>
        <p:spPr>
          <a:xfrm>
            <a:off x="457200" y="5577840"/>
            <a:ext cx="8229600" cy="707886"/>
          </a:xfrm>
          <a:prstGeom prst="rect">
            <a:avLst/>
          </a:prstGeom>
        </p:spPr>
        <p:txBody>
          <a:bodyPr wrap="square">
            <a:spAutoFit/>
          </a:bodyPr>
          <a:lstStyle/>
          <a:p>
            <a:r>
              <a:rPr lang="en-US" sz="1000" b="1" dirty="0"/>
              <a:t>Key:</a:t>
            </a:r>
            <a:r>
              <a:rPr lang="en-US" sz="1000" dirty="0"/>
              <a:t> </a:t>
            </a:r>
            <a:r>
              <a:rPr lang="en-US" sz="1000" dirty="0" smtClean="0"/>
              <a:t>NHOPI </a:t>
            </a:r>
            <a:r>
              <a:rPr lang="en-US" sz="1000" dirty="0"/>
              <a:t>= </a:t>
            </a:r>
            <a:r>
              <a:rPr lang="en-US" sz="1000" dirty="0" smtClean="0"/>
              <a:t>Native Hawaiian or Other Pacific </a:t>
            </a:r>
            <a:r>
              <a:rPr lang="en-US" sz="1000" dirty="0"/>
              <a:t>Islander; AI/AN = American Indian or Alaska Native.</a:t>
            </a:r>
          </a:p>
          <a:p>
            <a:r>
              <a:rPr lang="en-US" sz="1000" b="1" dirty="0"/>
              <a:t>Source:</a:t>
            </a:r>
            <a:r>
              <a:rPr lang="en-US" sz="1000" dirty="0"/>
              <a:t> </a:t>
            </a:r>
            <a:r>
              <a:rPr lang="en-US" sz="1000" dirty="0" smtClean="0"/>
              <a:t>U.S</a:t>
            </a:r>
            <a:r>
              <a:rPr lang="en-US" sz="1000" dirty="0"/>
              <a:t>. Renal Data System, </a:t>
            </a:r>
            <a:r>
              <a:rPr lang="en-US" sz="1000" dirty="0" smtClean="0"/>
              <a:t>2005-2012. </a:t>
            </a:r>
            <a:r>
              <a:rPr lang="en-US" sz="1000" dirty="0" smtClean="0">
                <a:hlinkClick r:id="rId5"/>
              </a:rPr>
              <a:t>http</a:t>
            </a:r>
            <a:r>
              <a:rPr lang="en-US" sz="1000" dirty="0">
                <a:hlinkClick r:id="rId5"/>
              </a:rPr>
              <a:t>://</a:t>
            </a:r>
            <a:r>
              <a:rPr lang="en-US" sz="1000" dirty="0" smtClean="0">
                <a:hlinkClick r:id="rId5"/>
              </a:rPr>
              <a:t>www.usrds.org/2014/view/v2_02.aspx</a:t>
            </a:r>
            <a:r>
              <a:rPr lang="en-US" sz="1000" dirty="0" smtClean="0"/>
              <a:t>.</a:t>
            </a:r>
          </a:p>
          <a:p>
            <a:r>
              <a:rPr lang="en-US" sz="1000" b="1" dirty="0" smtClean="0"/>
              <a:t>Note</a:t>
            </a:r>
            <a:r>
              <a:rPr lang="en-US" sz="1000" b="1" dirty="0"/>
              <a:t>: </a:t>
            </a:r>
            <a:r>
              <a:rPr lang="en-US" sz="1000" dirty="0"/>
              <a:t>Hispanic </a:t>
            </a:r>
            <a:r>
              <a:rPr lang="en-US" sz="1000" dirty="0" smtClean="0"/>
              <a:t>includes </a:t>
            </a:r>
            <a:r>
              <a:rPr lang="en-US" sz="1000" dirty="0"/>
              <a:t>all races. These </a:t>
            </a:r>
            <a:r>
              <a:rPr lang="en-US" sz="1000" dirty="0" smtClean="0"/>
              <a:t>charts use </a:t>
            </a:r>
            <a:r>
              <a:rPr lang="en-US" sz="1000" dirty="0"/>
              <a:t>data from the newest version of the </a:t>
            </a:r>
            <a:r>
              <a:rPr lang="en-US" sz="1000" dirty="0" smtClean="0"/>
              <a:t> ESRD Medical Evidence </a:t>
            </a:r>
            <a:r>
              <a:rPr lang="en-US" sz="1000" dirty="0"/>
              <a:t>CMS 2278 </a:t>
            </a:r>
            <a:r>
              <a:rPr lang="en-US" sz="1000" dirty="0" smtClean="0"/>
              <a:t> form</a:t>
            </a:r>
            <a:r>
              <a:rPr lang="en-US" sz="1000" dirty="0"/>
              <a:t>. The cohorts include incident </a:t>
            </a:r>
            <a:r>
              <a:rPr lang="en-US" sz="1000" dirty="0" smtClean="0"/>
              <a:t>hemodialysis </a:t>
            </a:r>
            <a:r>
              <a:rPr lang="en-US" sz="1000" dirty="0"/>
              <a:t>patients. </a:t>
            </a:r>
            <a:r>
              <a:rPr lang="en-US" sz="1000" dirty="0" smtClean="0"/>
              <a:t>Includes </a:t>
            </a:r>
            <a:r>
              <a:rPr lang="en-US" sz="1000" dirty="0"/>
              <a:t>only patients for whom it is known whether they saw a nephrologist prior to initiation.</a:t>
            </a:r>
          </a:p>
        </p:txBody>
      </p:sp>
    </p:spTree>
    <p:extLst>
      <p:ext uri="{BB962C8B-B14F-4D97-AF65-F5344CB8AC3E}">
        <p14:creationId xmlns:p14="http://schemas.microsoft.com/office/powerpoint/2010/main" val="25564728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Patients who saw a nephrologist at least 12 months prior to initiation of renal replacement therapy, by sex and age, 2005-2012</a:t>
            </a:r>
            <a:endParaRPr lang="en-US" sz="2000" dirty="0"/>
          </a:p>
        </p:txBody>
      </p:sp>
      <p:graphicFrame>
        <p:nvGraphicFramePr>
          <p:cNvPr id="5" name="Object 35"/>
          <p:cNvGraphicFramePr>
            <a:graphicFrameLocks/>
          </p:cNvGraphicFramePr>
          <p:nvPr>
            <p:extLst>
              <p:ext uri="{D42A27DB-BD31-4B8C-83A1-F6EECF244321}">
                <p14:modId xmlns:p14="http://schemas.microsoft.com/office/powerpoint/2010/main" val="3242553916"/>
              </p:ext>
            </p:extLst>
          </p:nvPr>
        </p:nvGraphicFramePr>
        <p:xfrm>
          <a:off x="457200" y="1463040"/>
          <a:ext cx="4114800" cy="393192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Object 35"/>
          <p:cNvGraphicFramePr>
            <a:graphicFrameLocks/>
          </p:cNvGraphicFramePr>
          <p:nvPr>
            <p:extLst>
              <p:ext uri="{D42A27DB-BD31-4B8C-83A1-F6EECF244321}">
                <p14:modId xmlns:p14="http://schemas.microsoft.com/office/powerpoint/2010/main" val="3097471986"/>
              </p:ext>
            </p:extLst>
          </p:nvPr>
        </p:nvGraphicFramePr>
        <p:xfrm>
          <a:off x="4572000" y="1463040"/>
          <a:ext cx="4114800" cy="4114800"/>
        </p:xfrm>
        <a:graphic>
          <a:graphicData uri="http://schemas.openxmlformats.org/drawingml/2006/chart">
            <c:chart xmlns:c="http://schemas.openxmlformats.org/drawingml/2006/chart" xmlns:r="http://schemas.openxmlformats.org/officeDocument/2006/relationships" r:id="rId4"/>
          </a:graphicData>
        </a:graphic>
      </p:graphicFrame>
      <p:sp>
        <p:nvSpPr>
          <p:cNvPr id="7" name="Rectangle 6"/>
          <p:cNvSpPr/>
          <p:nvPr/>
        </p:nvSpPr>
        <p:spPr>
          <a:xfrm>
            <a:off x="457200" y="5577840"/>
            <a:ext cx="8229600" cy="553998"/>
          </a:xfrm>
          <a:prstGeom prst="rect">
            <a:avLst/>
          </a:prstGeom>
        </p:spPr>
        <p:txBody>
          <a:bodyPr wrap="square">
            <a:spAutoFit/>
          </a:bodyPr>
          <a:lstStyle/>
          <a:p>
            <a:r>
              <a:rPr lang="en-US" sz="1000" b="1" dirty="0"/>
              <a:t>Source:</a:t>
            </a:r>
            <a:r>
              <a:rPr lang="en-US" sz="1000" dirty="0"/>
              <a:t> U.S. Renal Data System, </a:t>
            </a:r>
            <a:r>
              <a:rPr lang="en-US" sz="1000" dirty="0" smtClean="0"/>
              <a:t>2005-2012. </a:t>
            </a:r>
            <a:r>
              <a:rPr lang="en-US" sz="1000" dirty="0" smtClean="0">
                <a:hlinkClick r:id="rId5"/>
              </a:rPr>
              <a:t>http</a:t>
            </a:r>
            <a:r>
              <a:rPr lang="en-US" sz="1000" dirty="0">
                <a:hlinkClick r:id="rId5"/>
              </a:rPr>
              <a:t>://</a:t>
            </a:r>
            <a:r>
              <a:rPr lang="en-US" sz="1000" dirty="0" smtClean="0">
                <a:hlinkClick r:id="rId5"/>
              </a:rPr>
              <a:t>www.usrds.org/2014/view/v2_02.aspx</a:t>
            </a:r>
            <a:r>
              <a:rPr lang="en-US" sz="1000" dirty="0" smtClean="0"/>
              <a:t>.</a:t>
            </a:r>
            <a:endParaRPr lang="en-US" sz="1000" dirty="0"/>
          </a:p>
          <a:p>
            <a:r>
              <a:rPr lang="en-US" sz="1000" b="1" dirty="0" smtClean="0"/>
              <a:t>Note:</a:t>
            </a:r>
            <a:r>
              <a:rPr lang="en-US" sz="1000" dirty="0" smtClean="0"/>
              <a:t> These charts </a:t>
            </a:r>
            <a:r>
              <a:rPr lang="en-US" sz="1000" dirty="0"/>
              <a:t>use data from the newest version of the </a:t>
            </a:r>
            <a:r>
              <a:rPr lang="en-US" sz="1000" dirty="0" smtClean="0"/>
              <a:t> ESRD Medical Evidence CMS 2278 </a:t>
            </a:r>
            <a:r>
              <a:rPr lang="en-US" sz="1000" dirty="0"/>
              <a:t>form. The cohorts include incident </a:t>
            </a:r>
            <a:r>
              <a:rPr lang="en-US" sz="1000" dirty="0" smtClean="0"/>
              <a:t>hemodialysis </a:t>
            </a:r>
            <a:r>
              <a:rPr lang="en-US" sz="1000" dirty="0"/>
              <a:t>patients. Includes only patients for whom it is known whether they saw a nephrologist prior to initiation.</a:t>
            </a:r>
          </a:p>
        </p:txBody>
      </p:sp>
    </p:spTree>
    <p:extLst>
      <p:ext uri="{BB962C8B-B14F-4D97-AF65-F5344CB8AC3E}">
        <p14:creationId xmlns:p14="http://schemas.microsoft.com/office/powerpoint/2010/main" val="21527522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a:t>P</a:t>
            </a:r>
            <a:r>
              <a:rPr lang="en-US" sz="1800" dirty="0" smtClean="0"/>
              <a:t>atients age 18 and over who saw a nephrologist at least 12 months prior to initiation of renal replacement therapy, by State, United States, 2011</a:t>
            </a:r>
            <a:endParaRPr lang="en-US" sz="1800" dirty="0"/>
          </a:p>
        </p:txBody>
      </p:sp>
      <p:graphicFrame>
        <p:nvGraphicFramePr>
          <p:cNvPr id="5" name="Chart 4"/>
          <p:cNvGraphicFramePr/>
          <p:nvPr>
            <p:extLst>
              <p:ext uri="{D42A27DB-BD31-4B8C-83A1-F6EECF244321}">
                <p14:modId xmlns:p14="http://schemas.microsoft.com/office/powerpoint/2010/main" val="3714926623"/>
              </p:ext>
            </p:extLst>
          </p:nvPr>
        </p:nvGraphicFramePr>
        <p:xfrm>
          <a:off x="457200" y="1280160"/>
          <a:ext cx="8229600" cy="4937760"/>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angle 5"/>
          <p:cNvSpPr/>
          <p:nvPr/>
        </p:nvSpPr>
        <p:spPr>
          <a:xfrm>
            <a:off x="457200" y="6217920"/>
            <a:ext cx="8229600" cy="400110"/>
          </a:xfrm>
          <a:prstGeom prst="rect">
            <a:avLst/>
          </a:prstGeom>
        </p:spPr>
        <p:txBody>
          <a:bodyPr wrap="square">
            <a:spAutoFit/>
          </a:bodyPr>
          <a:lstStyle/>
          <a:p>
            <a:r>
              <a:rPr lang="en-US" sz="1000" b="1" dirty="0"/>
              <a:t>Source: </a:t>
            </a:r>
            <a:r>
              <a:rPr lang="en-US" sz="1000" dirty="0"/>
              <a:t>National Institutes of Health, National Institute of Diabetes and Digestive and Kidney Diseases, United States Renal Data </a:t>
            </a:r>
            <a:r>
              <a:rPr lang="en-US" sz="1000" dirty="0" smtClean="0"/>
              <a:t>System, 2011.</a:t>
            </a:r>
            <a:endParaRPr lang="en-US" sz="1000" dirty="0"/>
          </a:p>
        </p:txBody>
      </p:sp>
    </p:spTree>
    <p:extLst>
      <p:ext uri="{BB962C8B-B14F-4D97-AF65-F5344CB8AC3E}">
        <p14:creationId xmlns:p14="http://schemas.microsoft.com/office/powerpoint/2010/main" val="1907894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Dialysis patients under age 70 who were registered for transplantation within a year of ESRD initiation, by race and ethnicity, 2000-2011</a:t>
            </a:r>
            <a:endParaRPr lang="en-US" sz="2000" dirty="0"/>
          </a:p>
        </p:txBody>
      </p:sp>
      <p:graphicFrame>
        <p:nvGraphicFramePr>
          <p:cNvPr id="5" name="Object 35"/>
          <p:cNvGraphicFramePr>
            <a:graphicFrameLocks/>
          </p:cNvGraphicFramePr>
          <p:nvPr>
            <p:extLst>
              <p:ext uri="{D42A27DB-BD31-4B8C-83A1-F6EECF244321}">
                <p14:modId xmlns:p14="http://schemas.microsoft.com/office/powerpoint/2010/main" val="3606570134"/>
              </p:ext>
            </p:extLst>
          </p:nvPr>
        </p:nvGraphicFramePr>
        <p:xfrm>
          <a:off x="457200" y="1554480"/>
          <a:ext cx="4114800" cy="36576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Object 35"/>
          <p:cNvGraphicFramePr>
            <a:graphicFrameLocks/>
          </p:cNvGraphicFramePr>
          <p:nvPr>
            <p:extLst>
              <p:ext uri="{D42A27DB-BD31-4B8C-83A1-F6EECF244321}">
                <p14:modId xmlns:p14="http://schemas.microsoft.com/office/powerpoint/2010/main" val="1932055520"/>
              </p:ext>
            </p:extLst>
          </p:nvPr>
        </p:nvGraphicFramePr>
        <p:xfrm>
          <a:off x="4572000" y="1554480"/>
          <a:ext cx="4114800" cy="3657600"/>
        </p:xfrm>
        <a:graphic>
          <a:graphicData uri="http://schemas.openxmlformats.org/drawingml/2006/chart">
            <c:chart xmlns:c="http://schemas.openxmlformats.org/drawingml/2006/chart" xmlns:r="http://schemas.openxmlformats.org/officeDocument/2006/relationships" r:id="rId4"/>
          </a:graphicData>
        </a:graphic>
      </p:graphicFrame>
      <p:sp>
        <p:nvSpPr>
          <p:cNvPr id="7" name="Rectangle 6"/>
          <p:cNvSpPr/>
          <p:nvPr/>
        </p:nvSpPr>
        <p:spPr>
          <a:xfrm>
            <a:off x="457200" y="5303520"/>
            <a:ext cx="8229600" cy="1169551"/>
          </a:xfrm>
          <a:prstGeom prst="rect">
            <a:avLst/>
          </a:prstGeom>
        </p:spPr>
        <p:txBody>
          <a:bodyPr wrap="square">
            <a:spAutoFit/>
          </a:bodyPr>
          <a:lstStyle/>
          <a:p>
            <a:r>
              <a:rPr lang="en-US" sz="1000" b="1" dirty="0"/>
              <a:t>Key:</a:t>
            </a:r>
            <a:r>
              <a:rPr lang="en-US" sz="1000" dirty="0"/>
              <a:t> </a:t>
            </a:r>
            <a:r>
              <a:rPr lang="en-US" sz="1000" dirty="0" smtClean="0"/>
              <a:t>NHOPI </a:t>
            </a:r>
            <a:r>
              <a:rPr lang="en-US" sz="1000" dirty="0"/>
              <a:t>= </a:t>
            </a:r>
            <a:r>
              <a:rPr lang="en-US" sz="1000" dirty="0" smtClean="0"/>
              <a:t>Native Hawaiian or Other Pacific </a:t>
            </a:r>
            <a:r>
              <a:rPr lang="en-US" sz="1000" dirty="0"/>
              <a:t>Islander; AI/AN = American Indian or Alaska Native.</a:t>
            </a:r>
          </a:p>
          <a:p>
            <a:r>
              <a:rPr lang="en-US" sz="1000" b="1" dirty="0"/>
              <a:t>Source:</a:t>
            </a:r>
            <a:r>
              <a:rPr lang="en-US" sz="1000" dirty="0"/>
              <a:t> </a:t>
            </a:r>
            <a:r>
              <a:rPr lang="en-US" sz="1000" dirty="0" smtClean="0"/>
              <a:t>U.S</a:t>
            </a:r>
            <a:r>
              <a:rPr lang="en-US" sz="1000" dirty="0"/>
              <a:t>. Renal Data System, </a:t>
            </a:r>
            <a:r>
              <a:rPr lang="en-US" sz="1000" dirty="0" smtClean="0"/>
              <a:t>2000-2011. </a:t>
            </a:r>
            <a:r>
              <a:rPr lang="en-US" sz="1000" dirty="0" smtClean="0">
                <a:hlinkClick r:id="rId5"/>
              </a:rPr>
              <a:t>http</a:t>
            </a:r>
            <a:r>
              <a:rPr lang="en-US" sz="1000" dirty="0">
                <a:hlinkClick r:id="rId5"/>
              </a:rPr>
              <a:t>://</a:t>
            </a:r>
            <a:r>
              <a:rPr lang="en-US" sz="1000" dirty="0" smtClean="0">
                <a:hlinkClick r:id="rId5"/>
              </a:rPr>
              <a:t>www.usrds.org/2014/view/v2_02.aspx</a:t>
            </a:r>
            <a:r>
              <a:rPr lang="en-US" sz="1000" dirty="0" smtClean="0"/>
              <a:t>.</a:t>
            </a:r>
          </a:p>
          <a:p>
            <a:r>
              <a:rPr lang="en-US" sz="1000" b="1" dirty="0" smtClean="0"/>
              <a:t>Note</a:t>
            </a:r>
            <a:r>
              <a:rPr lang="en-US" sz="1000" b="1" dirty="0"/>
              <a:t>:</a:t>
            </a:r>
            <a:r>
              <a:rPr lang="en-US" sz="1000" dirty="0"/>
              <a:t> Hispanic </a:t>
            </a:r>
            <a:r>
              <a:rPr lang="en-US" sz="1000" dirty="0" smtClean="0"/>
              <a:t>includes </a:t>
            </a:r>
            <a:r>
              <a:rPr lang="en-US" sz="1000" dirty="0"/>
              <a:t>all races. The cohort includes patients from 2000-2011 who </a:t>
            </a:r>
            <a:r>
              <a:rPr lang="en-US" sz="1000" dirty="0" smtClean="0"/>
              <a:t>were </a:t>
            </a:r>
            <a:r>
              <a:rPr lang="en-US" sz="1000" dirty="0"/>
              <a:t>younger than 70 at the initiation of ESRD. Percentages are calculated as the number of patients placed on the deceased donor organ waiting list or receiving a deceased donor transplant within </a:t>
            </a:r>
            <a:r>
              <a:rPr lang="en-US" sz="1000" dirty="0" smtClean="0"/>
              <a:t>1 </a:t>
            </a:r>
            <a:r>
              <a:rPr lang="en-US" sz="1000" dirty="0"/>
              <a:t>year of initiation, divided by the number of patients without a living donor available (i.e., patients receiving a living donor transplant are excluded), and are estimated using the Kaplan-Meier methodology.</a:t>
            </a:r>
          </a:p>
          <a:p>
            <a:endParaRPr lang="en-US" sz="1000" dirty="0"/>
          </a:p>
        </p:txBody>
      </p:sp>
      <p:cxnSp>
        <p:nvCxnSpPr>
          <p:cNvPr id="4" name="Straight Connector 3"/>
          <p:cNvCxnSpPr/>
          <p:nvPr/>
        </p:nvCxnSpPr>
        <p:spPr>
          <a:xfrm flipH="1">
            <a:off x="1143000" y="3502152"/>
            <a:ext cx="3337560" cy="0"/>
          </a:xfrm>
          <a:prstGeom prst="line">
            <a:avLst/>
          </a:prstGeom>
          <a:ln w="19050" cap="sq" cmpd="sng">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a:off x="5230368" y="3502152"/>
            <a:ext cx="3410712" cy="0"/>
          </a:xfrm>
          <a:prstGeom prst="line">
            <a:avLst/>
          </a:prstGeom>
          <a:ln w="19050" cmpd="sng">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12" name="Text Box 31"/>
          <p:cNvSpPr txBox="1">
            <a:spLocks noChangeArrowheads="1"/>
          </p:cNvSpPr>
          <p:nvPr/>
        </p:nvSpPr>
        <p:spPr bwMode="auto">
          <a:xfrm>
            <a:off x="1672594" y="3257550"/>
            <a:ext cx="2194560" cy="228600"/>
          </a:xfrm>
          <a:prstGeom prst="rect">
            <a:avLst/>
          </a:prstGeom>
          <a:solidFill>
            <a:srgbClr val="FFFFFF"/>
          </a:solidFill>
          <a:ln w="9525">
            <a:solidFill>
              <a:srgbClr val="000000"/>
            </a:solidFill>
            <a:miter lim="800000"/>
            <a:headEnd/>
            <a:tailEnd/>
          </a:ln>
        </p:spPr>
        <p:txBody>
          <a:bodyPr rot="0" vert="horz" wrap="square" lIns="45720" tIns="45720" rIns="45720" bIns="45720" anchor="t" anchorCtr="0" upright="1">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algn="ctr">
              <a:lnSpc>
                <a:spcPct val="115000"/>
              </a:lnSpc>
              <a:spcBef>
                <a:spcPts val="0"/>
              </a:spcBef>
              <a:spcAft>
                <a:spcPts val="1000"/>
              </a:spcAft>
            </a:pPr>
            <a:r>
              <a:rPr lang="en-US" sz="1000" dirty="0" smtClean="0">
                <a:effectLst/>
                <a:ea typeface="Times New Roman"/>
                <a:cs typeface="Times New Roman"/>
              </a:rPr>
              <a:t>2011 </a:t>
            </a:r>
            <a:r>
              <a:rPr lang="en-US" sz="1000" dirty="0">
                <a:effectLst/>
                <a:ea typeface="Times New Roman"/>
                <a:cs typeface="Times New Roman"/>
              </a:rPr>
              <a:t>Achievable Benchmark: </a:t>
            </a:r>
            <a:r>
              <a:rPr lang="en-US" sz="1000" dirty="0" smtClean="0">
                <a:effectLst/>
                <a:ea typeface="Times New Roman"/>
                <a:cs typeface="Times New Roman"/>
              </a:rPr>
              <a:t>20.6%</a:t>
            </a:r>
            <a:endParaRPr lang="en-US" sz="1100" dirty="0">
              <a:effectLst/>
              <a:ea typeface="Times New Roman"/>
              <a:cs typeface="Times New Roman"/>
            </a:endParaRPr>
          </a:p>
        </p:txBody>
      </p:sp>
    </p:spTree>
    <p:extLst>
      <p:ext uri="{BB962C8B-B14F-4D97-AF65-F5344CB8AC3E}">
        <p14:creationId xmlns:p14="http://schemas.microsoft.com/office/powerpoint/2010/main" val="4603759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Dialysis patients under age 70 who were registered for transplantation within a year of ESRD initiation, by sex and age, 2000-2011</a:t>
            </a:r>
            <a:endParaRPr lang="en-US" sz="2000" dirty="0"/>
          </a:p>
        </p:txBody>
      </p:sp>
      <p:graphicFrame>
        <p:nvGraphicFramePr>
          <p:cNvPr id="5" name="Object 35"/>
          <p:cNvGraphicFramePr>
            <a:graphicFrameLocks/>
          </p:cNvGraphicFramePr>
          <p:nvPr>
            <p:extLst>
              <p:ext uri="{D42A27DB-BD31-4B8C-83A1-F6EECF244321}">
                <p14:modId xmlns:p14="http://schemas.microsoft.com/office/powerpoint/2010/main" val="3226002494"/>
              </p:ext>
            </p:extLst>
          </p:nvPr>
        </p:nvGraphicFramePr>
        <p:xfrm>
          <a:off x="457200" y="1463040"/>
          <a:ext cx="4114800" cy="3886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Object 35"/>
          <p:cNvGraphicFramePr>
            <a:graphicFrameLocks/>
          </p:cNvGraphicFramePr>
          <p:nvPr>
            <p:extLst>
              <p:ext uri="{D42A27DB-BD31-4B8C-83A1-F6EECF244321}">
                <p14:modId xmlns:p14="http://schemas.microsoft.com/office/powerpoint/2010/main" val="2485691798"/>
              </p:ext>
            </p:extLst>
          </p:nvPr>
        </p:nvGraphicFramePr>
        <p:xfrm>
          <a:off x="4572000" y="1463040"/>
          <a:ext cx="4114800" cy="3886200"/>
        </p:xfrm>
        <a:graphic>
          <a:graphicData uri="http://schemas.openxmlformats.org/drawingml/2006/chart">
            <c:chart xmlns:c="http://schemas.openxmlformats.org/drawingml/2006/chart" xmlns:r="http://schemas.openxmlformats.org/officeDocument/2006/relationships" r:id="rId4"/>
          </a:graphicData>
        </a:graphic>
      </p:graphicFrame>
      <p:sp>
        <p:nvSpPr>
          <p:cNvPr id="7" name="Rectangle 6"/>
          <p:cNvSpPr/>
          <p:nvPr/>
        </p:nvSpPr>
        <p:spPr>
          <a:xfrm>
            <a:off x="457200" y="5486400"/>
            <a:ext cx="8229600" cy="861774"/>
          </a:xfrm>
          <a:prstGeom prst="rect">
            <a:avLst/>
          </a:prstGeom>
        </p:spPr>
        <p:txBody>
          <a:bodyPr wrap="square">
            <a:spAutoFit/>
          </a:bodyPr>
          <a:lstStyle/>
          <a:p>
            <a:r>
              <a:rPr lang="en-US" sz="1000" b="1" dirty="0"/>
              <a:t>Source:</a:t>
            </a:r>
            <a:r>
              <a:rPr lang="en-US" sz="1000" dirty="0"/>
              <a:t> U.S. Renal Data System, </a:t>
            </a:r>
            <a:r>
              <a:rPr lang="en-US" sz="1000" dirty="0" smtClean="0"/>
              <a:t>2000-2011. </a:t>
            </a:r>
            <a:r>
              <a:rPr lang="en-US" sz="1000" dirty="0" smtClean="0">
                <a:hlinkClick r:id="rId5"/>
              </a:rPr>
              <a:t>http</a:t>
            </a:r>
            <a:r>
              <a:rPr lang="en-US" sz="1000" dirty="0">
                <a:hlinkClick r:id="rId5"/>
              </a:rPr>
              <a:t>://</a:t>
            </a:r>
            <a:r>
              <a:rPr lang="en-US" sz="1000" dirty="0" smtClean="0">
                <a:hlinkClick r:id="rId5"/>
              </a:rPr>
              <a:t>www.usrds.org/2014/view/v2_02.aspx</a:t>
            </a:r>
            <a:r>
              <a:rPr lang="en-US" sz="1000" dirty="0" smtClean="0"/>
              <a:t> </a:t>
            </a:r>
            <a:endParaRPr lang="en-US" sz="1000" dirty="0"/>
          </a:p>
          <a:p>
            <a:r>
              <a:rPr lang="en-US" sz="1000" b="1" dirty="0" smtClean="0"/>
              <a:t>Denominator: </a:t>
            </a:r>
            <a:r>
              <a:rPr lang="en-US" sz="1000" dirty="0" smtClean="0"/>
              <a:t>Patients younger </a:t>
            </a:r>
            <a:r>
              <a:rPr lang="en-US" sz="1000" dirty="0"/>
              <a:t>than 70 at </a:t>
            </a:r>
            <a:r>
              <a:rPr lang="en-US" sz="1000" dirty="0" smtClean="0"/>
              <a:t>ESRD initiation. </a:t>
            </a:r>
            <a:endParaRPr lang="en-US" sz="1000" b="1" dirty="0" smtClean="0"/>
          </a:p>
          <a:p>
            <a:r>
              <a:rPr lang="en-US" sz="1000" b="1" dirty="0" smtClean="0"/>
              <a:t>Note:</a:t>
            </a:r>
            <a:r>
              <a:rPr lang="en-US" sz="1000" dirty="0" smtClean="0"/>
              <a:t> Percentages </a:t>
            </a:r>
            <a:r>
              <a:rPr lang="en-US" sz="1000" dirty="0"/>
              <a:t>are calculated as the number of patients placed on the deceased donor organ waiting list or receiving a deceased donor transplant within one year of initiation, divided by the number of patients without a living donor available (i.e., patients receiving a living donor transplant are excluded), and are estimated using the Kaplan-Meier </a:t>
            </a:r>
            <a:r>
              <a:rPr lang="en-US" sz="1000" dirty="0" smtClean="0"/>
              <a:t>methodology.</a:t>
            </a:r>
            <a:endParaRPr lang="en-US" sz="1000" dirty="0"/>
          </a:p>
        </p:txBody>
      </p:sp>
      <p:cxnSp>
        <p:nvCxnSpPr>
          <p:cNvPr id="8" name="Straight Connector 7"/>
          <p:cNvCxnSpPr/>
          <p:nvPr/>
        </p:nvCxnSpPr>
        <p:spPr>
          <a:xfrm flipH="1">
            <a:off x="1143000" y="4069080"/>
            <a:ext cx="3337560" cy="1"/>
          </a:xfrm>
          <a:prstGeom prst="line">
            <a:avLst/>
          </a:prstGeom>
          <a:ln w="19050" cmpd="sng">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H="1">
            <a:off x="5257800" y="4069080"/>
            <a:ext cx="3337560" cy="1"/>
          </a:xfrm>
          <a:prstGeom prst="line">
            <a:avLst/>
          </a:prstGeom>
          <a:ln w="19050" cmpd="sng">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24" name="Text Box 31"/>
          <p:cNvSpPr txBox="1">
            <a:spLocks noChangeArrowheads="1"/>
          </p:cNvSpPr>
          <p:nvPr/>
        </p:nvSpPr>
        <p:spPr bwMode="auto">
          <a:xfrm>
            <a:off x="1737360" y="3714898"/>
            <a:ext cx="2194560" cy="274320"/>
          </a:xfrm>
          <a:prstGeom prst="rect">
            <a:avLst/>
          </a:prstGeom>
          <a:solidFill>
            <a:srgbClr val="FFFFFF"/>
          </a:solidFill>
          <a:ln w="9525">
            <a:solidFill>
              <a:srgbClr val="000000"/>
            </a:solidFill>
            <a:miter lim="800000"/>
            <a:headEnd/>
            <a:tailEnd/>
          </a:ln>
        </p:spPr>
        <p:txBody>
          <a:bodyPr rot="0" vert="horz" wrap="square" lIns="45720" tIns="45720" rIns="45720" bIns="45720" anchor="t" anchorCtr="0" upright="1">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algn="ctr">
              <a:lnSpc>
                <a:spcPct val="115000"/>
              </a:lnSpc>
              <a:spcBef>
                <a:spcPts val="0"/>
              </a:spcBef>
              <a:spcAft>
                <a:spcPts val="1000"/>
              </a:spcAft>
            </a:pPr>
            <a:r>
              <a:rPr lang="en-US" sz="1000" dirty="0" smtClean="0">
                <a:effectLst/>
                <a:latin typeface="Arial" panose="020B0604020202020204" pitchFamily="34" charset="0"/>
                <a:ea typeface="Times New Roman"/>
                <a:cs typeface="Arial" panose="020B0604020202020204" pitchFamily="34" charset="0"/>
              </a:rPr>
              <a:t>2011 </a:t>
            </a:r>
            <a:r>
              <a:rPr lang="en-US" sz="1000" dirty="0">
                <a:effectLst/>
                <a:latin typeface="Arial" panose="020B0604020202020204" pitchFamily="34" charset="0"/>
                <a:ea typeface="Times New Roman"/>
                <a:cs typeface="Arial" panose="020B0604020202020204" pitchFamily="34" charset="0"/>
              </a:rPr>
              <a:t>Achievable Benchmark: </a:t>
            </a:r>
            <a:r>
              <a:rPr lang="en-US" sz="1000" dirty="0" smtClean="0">
                <a:effectLst/>
                <a:latin typeface="Arial" panose="020B0604020202020204" pitchFamily="34" charset="0"/>
                <a:ea typeface="Times New Roman"/>
                <a:cs typeface="Arial" panose="020B0604020202020204" pitchFamily="34" charset="0"/>
              </a:rPr>
              <a:t>20.6%</a:t>
            </a:r>
            <a:endParaRPr lang="en-US" sz="1100" dirty="0">
              <a:effectLst/>
              <a:latin typeface="Arial" panose="020B0604020202020204" pitchFamily="34" charset="0"/>
              <a:ea typeface="Times New Roman"/>
              <a:cs typeface="Arial" panose="020B0604020202020204" pitchFamily="34" charset="0"/>
            </a:endParaRPr>
          </a:p>
        </p:txBody>
      </p:sp>
    </p:spTree>
    <p:extLst>
      <p:ext uri="{BB962C8B-B14F-4D97-AF65-F5344CB8AC3E}">
        <p14:creationId xmlns:p14="http://schemas.microsoft.com/office/powerpoint/2010/main" val="28144708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Standardized mortality ratios on hemodialysis, by State or territory, 2012</a:t>
            </a:r>
            <a:endParaRPr lang="en-US" sz="2000" dirty="0"/>
          </a:p>
        </p:txBody>
      </p:sp>
      <p:graphicFrame>
        <p:nvGraphicFramePr>
          <p:cNvPr id="5" name="Chart 4"/>
          <p:cNvGraphicFramePr/>
          <p:nvPr>
            <p:extLst>
              <p:ext uri="{D42A27DB-BD31-4B8C-83A1-F6EECF244321}">
                <p14:modId xmlns:p14="http://schemas.microsoft.com/office/powerpoint/2010/main" val="1616597437"/>
              </p:ext>
            </p:extLst>
          </p:nvPr>
        </p:nvGraphicFramePr>
        <p:xfrm>
          <a:off x="457200" y="1280160"/>
          <a:ext cx="8229600" cy="4929840"/>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angle 5"/>
          <p:cNvSpPr/>
          <p:nvPr/>
        </p:nvSpPr>
        <p:spPr>
          <a:xfrm>
            <a:off x="457200" y="6309360"/>
            <a:ext cx="8229600" cy="246221"/>
          </a:xfrm>
          <a:prstGeom prst="rect">
            <a:avLst/>
          </a:prstGeom>
        </p:spPr>
        <p:txBody>
          <a:bodyPr wrap="square">
            <a:spAutoFit/>
          </a:bodyPr>
          <a:lstStyle/>
          <a:p>
            <a:r>
              <a:rPr lang="en-US" sz="1000" b="1" dirty="0"/>
              <a:t>Source: </a:t>
            </a:r>
            <a:r>
              <a:rPr lang="en-US" sz="1000" dirty="0"/>
              <a:t>University of Michigan Kidney Epidemiology and Cost Center (UM-KECC),  Dialysis Facility Reports</a:t>
            </a:r>
          </a:p>
        </p:txBody>
      </p:sp>
    </p:spTree>
    <p:extLst>
      <p:ext uri="{BB962C8B-B14F-4D97-AF65-F5344CB8AC3E}">
        <p14:creationId xmlns:p14="http://schemas.microsoft.com/office/powerpoint/2010/main" val="23068523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References</a:t>
            </a:r>
            <a:endParaRPr lang="en-US" dirty="0"/>
          </a:p>
        </p:txBody>
      </p:sp>
      <p:sp>
        <p:nvSpPr>
          <p:cNvPr id="3" name="Content Placeholder 2"/>
          <p:cNvSpPr>
            <a:spLocks noGrp="1"/>
          </p:cNvSpPr>
          <p:nvPr>
            <p:ph idx="1"/>
          </p:nvPr>
        </p:nvSpPr>
        <p:spPr/>
        <p:txBody>
          <a:bodyPr>
            <a:normAutofit/>
          </a:bodyPr>
          <a:lstStyle/>
          <a:p>
            <a:r>
              <a:rPr lang="en-US" sz="1800" dirty="0"/>
              <a:t>U.S. Renal Data System. USRDS 2013 annual data report: atlas of chronic kidney disease and end-stage renal disease in the United States. Bethesda, MD: National Institutes of Health, National Institute of Diabetes and Digestive and Kidney Diseases; 2013a. Available at: </a:t>
            </a:r>
            <a:r>
              <a:rPr lang="en-US" sz="1800" dirty="0">
                <a:hlinkClick r:id="rId3"/>
              </a:rPr>
              <a:t>http://www.usrds.org/atlas.aspx</a:t>
            </a:r>
            <a:r>
              <a:rPr lang="en-US" sz="1800" dirty="0"/>
              <a:t> . Accessed </a:t>
            </a:r>
            <a:r>
              <a:rPr lang="en-US" sz="1800" dirty="0" smtClean="0"/>
              <a:t>July 8, 2015.</a:t>
            </a:r>
            <a:endParaRPr lang="en-US" sz="1800" dirty="0"/>
          </a:p>
          <a:p>
            <a:r>
              <a:rPr lang="en-US" sz="1800" dirty="0"/>
              <a:t>U.S. Renal Data System. USRDS 2013 annual data report reference tables. Bethesda, MD: National Institutes of Health, National Institute of Diabetes and Digestive and Kidney Diseases; 2013b. Available at </a:t>
            </a:r>
            <a:r>
              <a:rPr lang="en-US" sz="1800" dirty="0" smtClean="0">
                <a:hlinkClick r:id="rId4"/>
              </a:rPr>
              <a:t>http://www.usrds.org/atlas13.aspx</a:t>
            </a:r>
            <a:r>
              <a:rPr lang="en-US" sz="1800" dirty="0"/>
              <a:t> . Accessed </a:t>
            </a:r>
            <a:r>
              <a:rPr lang="en-US" sz="1800" dirty="0" smtClean="0"/>
              <a:t>July 8, 2015.</a:t>
            </a:r>
            <a:endParaRPr lang="en-US" sz="1800" dirty="0"/>
          </a:p>
        </p:txBody>
      </p:sp>
    </p:spTree>
    <p:extLst>
      <p:ext uri="{BB962C8B-B14F-4D97-AF65-F5344CB8AC3E}">
        <p14:creationId xmlns:p14="http://schemas.microsoft.com/office/powerpoint/2010/main" val="372900404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29399</TotalTime>
  <Words>1426</Words>
  <Application>Microsoft Office PowerPoint</Application>
  <PresentationFormat>On-screen Show (4:3)</PresentationFormat>
  <Paragraphs>87</Paragraphs>
  <Slides>9</Slides>
  <Notes>9</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Chronic kidney disease</vt:lpstr>
      <vt:lpstr>Measures of Effective Treatment of Chronic Kidney Disease</vt:lpstr>
      <vt:lpstr>Patients who saw a nephrologist at least 12 months prior to initiation of renal replacement therapy, by race and ethnicity, 2005-2012</vt:lpstr>
      <vt:lpstr>Patients who saw a nephrologist at least 12 months prior to initiation of renal replacement therapy, by sex and age, 2005-2012</vt:lpstr>
      <vt:lpstr>Patients age 18 and over who saw a nephrologist at least 12 months prior to initiation of renal replacement therapy, by State, United States, 2011</vt:lpstr>
      <vt:lpstr>Dialysis patients under age 70 who were registered for transplantation within a year of ESRD initiation, by race and ethnicity, 2000-2011</vt:lpstr>
      <vt:lpstr>Dialysis patients under age 70 who were registered for transplantation within a year of ESRD initiation, by sex and age, 2000-2011</vt:lpstr>
      <vt:lpstr>Standardized mortality ratios on hemodialysis, by State or territory, 2012</vt:lpstr>
      <vt:lpstr>References</vt:lpstr>
    </vt:vector>
  </TitlesOfParts>
  <Company>DHHS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DHHS</dc:creator>
  <cp:lastModifiedBy>Doreen Bonnett</cp:lastModifiedBy>
  <cp:revision>323</cp:revision>
  <cp:lastPrinted>2014-09-03T18:51:10Z</cp:lastPrinted>
  <dcterms:created xsi:type="dcterms:W3CDTF">2013-09-03T18:05:51Z</dcterms:created>
  <dcterms:modified xsi:type="dcterms:W3CDTF">2015-07-29T21:49:18Z</dcterms:modified>
</cp:coreProperties>
</file>