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5.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05" r:id="rId3"/>
  </p:sldMasterIdLst>
  <p:notesMasterIdLst>
    <p:notesMasterId r:id="rId26"/>
  </p:notesMasterIdLst>
  <p:handoutMasterIdLst>
    <p:handoutMasterId r:id="rId27"/>
  </p:handoutMasterIdLst>
  <p:sldIdLst>
    <p:sldId id="256" r:id="rId4"/>
    <p:sldId id="340" r:id="rId5"/>
    <p:sldId id="294" r:id="rId6"/>
    <p:sldId id="341" r:id="rId7"/>
    <p:sldId id="295" r:id="rId8"/>
    <p:sldId id="296" r:id="rId9"/>
    <p:sldId id="297" r:id="rId10"/>
    <p:sldId id="278" r:id="rId11"/>
    <p:sldId id="282" r:id="rId12"/>
    <p:sldId id="276" r:id="rId13"/>
    <p:sldId id="290" r:id="rId14"/>
    <p:sldId id="291" r:id="rId15"/>
    <p:sldId id="292" r:id="rId16"/>
    <p:sldId id="284" r:id="rId17"/>
    <p:sldId id="285" r:id="rId18"/>
    <p:sldId id="286" r:id="rId19"/>
    <p:sldId id="287" r:id="rId20"/>
    <p:sldId id="342" r:id="rId21"/>
    <p:sldId id="288" r:id="rId22"/>
    <p:sldId id="289" r:id="rId23"/>
    <p:sldId id="274" r:id="rId24"/>
    <p:sldId id="283"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23" clrIdx="0"/>
  <p:cmAuthor id="1" name="VAS" initials="VAS" lastIdx="8" clrIdx="1"/>
  <p:cmAuthor id="2" name="DHHS" initials="E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8DF"/>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autoAdjust="0"/>
    <p:restoredTop sz="91816" autoAdjust="0"/>
  </p:normalViewPr>
  <p:slideViewPr>
    <p:cSldViewPr>
      <p:cViewPr>
        <p:scale>
          <a:sx n="80" d="100"/>
          <a:sy n="80" d="100"/>
        </p:scale>
        <p:origin x="-1968" y="-5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3595"/>
    </p:cViewPr>
  </p:sorterViewPr>
  <p:notesViewPr>
    <p:cSldViewPr>
      <p:cViewPr>
        <p:scale>
          <a:sx n="80" d="100"/>
          <a:sy n="80" d="100"/>
        </p:scale>
        <p:origin x="-2717" y="74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79635200"/>
        <c:axId val="79636736"/>
      </c:barChart>
      <c:catAx>
        <c:axId val="7963520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79636736"/>
        <c:crosses val="autoZero"/>
        <c:auto val="1"/>
        <c:lblAlgn val="ctr"/>
        <c:lblOffset val="100"/>
        <c:tickLblSkip val="1"/>
        <c:tickMarkSkip val="1"/>
        <c:noMultiLvlLbl val="0"/>
      </c:catAx>
      <c:valAx>
        <c:axId val="79636736"/>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79635200"/>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546871560409787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79367168"/>
        <c:axId val="79373440"/>
      </c:scatterChart>
      <c:valAx>
        <c:axId val="79367168"/>
        <c:scaling>
          <c:orientation val="minMax"/>
        </c:scaling>
        <c:delete val="0"/>
        <c:axPos val="b"/>
        <c:title>
          <c:tx>
            <c:rich>
              <a:bodyPr/>
              <a:lstStyle/>
              <a:p>
                <a:pPr>
                  <a:defRPr/>
                </a:pPr>
                <a:r>
                  <a:rPr lang="en-US"/>
                  <a:t>Average Annual Percentage Change</a:t>
                </a:r>
              </a:p>
            </c:rich>
          </c:tx>
          <c:layout/>
          <c:overlay val="0"/>
        </c:title>
        <c:numFmt formatCode="General" sourceLinked="1"/>
        <c:majorTickMark val="out"/>
        <c:minorTickMark val="none"/>
        <c:tickLblPos val="nextTo"/>
        <c:crossAx val="79373440"/>
        <c:crosses val="autoZero"/>
        <c:crossBetween val="midCat"/>
      </c:valAx>
      <c:valAx>
        <c:axId val="79373440"/>
        <c:scaling>
          <c:orientation val="minMax"/>
          <c:max val="6"/>
          <c:min val="1"/>
        </c:scaling>
        <c:delete val="0"/>
        <c:axPos val="l"/>
        <c:majorGridlines/>
        <c:numFmt formatCode="General" sourceLinked="1"/>
        <c:majorTickMark val="out"/>
        <c:minorTickMark val="none"/>
        <c:tickLblPos val="none"/>
        <c:crossAx val="79367168"/>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0.65741</cdr:x>
      <cdr:y>0.15575</cdr:y>
    </cdr:to>
    <cdr:sp macro="" textlink="">
      <cdr:nvSpPr>
        <cdr:cNvPr id="10" name="Text Box 9"/>
        <cdr:cNvSpPr txBox="1"/>
      </cdr:nvSpPr>
      <cdr:spPr>
        <a:xfrm xmlns:a="http://schemas.openxmlformats.org/drawingml/2006/main">
          <a:off x="3152842" y="377858"/>
          <a:ext cx="2257358" cy="35796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0.71296</cdr:x>
      <cdr:y>0.32836</cdr:y>
    </cdr:to>
    <cdr:sp macro="" textlink="">
      <cdr:nvSpPr>
        <cdr:cNvPr id="13" name="Text Box 12"/>
        <cdr:cNvSpPr txBox="1"/>
      </cdr:nvSpPr>
      <cdr:spPr>
        <a:xfrm xmlns:a="http://schemas.openxmlformats.org/drawingml/2006/main">
          <a:off x="3067090" y="1163478"/>
          <a:ext cx="2800310" cy="3878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t>Person-Centered </a:t>
          </a:r>
          <a:r>
            <a:rPr lang="en-US" sz="1600" dirty="0"/>
            <a:t>Care (n=20)</a:t>
          </a:r>
        </a:p>
      </cdr:txBody>
    </cdr:sp>
  </cdr:relSizeAnchor>
  <cdr:relSizeAnchor xmlns:cdr="http://schemas.openxmlformats.org/drawingml/2006/chartDrawing">
    <cdr:from>
      <cdr:x>0.35069</cdr:x>
      <cdr:y>0.41044</cdr:y>
    </cdr:from>
    <cdr:to>
      <cdr:x>0.68519</cdr:x>
      <cdr:y>0.50094</cdr:y>
    </cdr:to>
    <cdr:sp macro="" textlink="">
      <cdr:nvSpPr>
        <cdr:cNvPr id="14" name="Text Box 13"/>
        <cdr:cNvSpPr txBox="1"/>
      </cdr:nvSpPr>
      <cdr:spPr>
        <a:xfrm xmlns:a="http://schemas.openxmlformats.org/drawingml/2006/main">
          <a:off x="2886038" y="1939083"/>
          <a:ext cx="2752762" cy="42755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Effective Treatment (n=46)</a:t>
          </a:r>
        </a:p>
      </cdr:txBody>
    </cdr:sp>
  </cdr:relSizeAnchor>
  <cdr:relSizeAnchor xmlns:cdr="http://schemas.openxmlformats.org/drawingml/2006/chartDrawing">
    <cdr:from>
      <cdr:x>0.34028</cdr:x>
      <cdr:y>0.58514</cdr:y>
    </cdr:from>
    <cdr:to>
      <cdr:x>0.64815</cdr:x>
      <cdr:y>0.67775</cdr:y>
    </cdr:to>
    <cdr:sp macro="" textlink="">
      <cdr:nvSpPr>
        <cdr:cNvPr id="15" name="Text Box 14"/>
        <cdr:cNvSpPr txBox="1"/>
      </cdr:nvSpPr>
      <cdr:spPr>
        <a:xfrm xmlns:a="http://schemas.openxmlformats.org/drawingml/2006/main">
          <a:off x="2800368" y="2764435"/>
          <a:ext cx="2533632" cy="4375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solidFill>
                <a:schemeClr val="tx1"/>
              </a:solidFill>
            </a:rPr>
            <a:t>Healthy Living (n=38)</a:t>
          </a:r>
        </a:p>
      </cdr:txBody>
    </cdr:sp>
  </cdr:relSizeAnchor>
  <cdr:relSizeAnchor xmlns:cdr="http://schemas.openxmlformats.org/drawingml/2006/chartDrawing">
    <cdr:from>
      <cdr:x>0.36111</cdr:x>
      <cdr:y>0.70968</cdr:y>
    </cdr:from>
    <cdr:to>
      <cdr:x>0.55</cdr:x>
      <cdr:y>0.82581</cdr:y>
    </cdr:to>
    <cdr:sp macro="" textlink="">
      <cdr:nvSpPr>
        <cdr:cNvPr id="16" name="Right Arrow 15"/>
        <cdr:cNvSpPr/>
      </cdr:nvSpPr>
      <cdr:spPr>
        <a:xfrm xmlns:a="http://schemas.openxmlformats.org/drawingml/2006/main">
          <a:off x="2971800" y="3352800"/>
          <a:ext cx="1554480" cy="54864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ln>
                <a:noFill/>
              </a:ln>
            </a:rPr>
            <a:t>Improving</a:t>
          </a:r>
        </a:p>
      </cdr:txBody>
    </cdr:sp>
  </cdr:relSizeAnchor>
  <cdr:relSizeAnchor xmlns:cdr="http://schemas.openxmlformats.org/drawingml/2006/chartDrawing">
    <cdr:from>
      <cdr:x>0.14815</cdr:x>
      <cdr:y>0.70968</cdr:y>
    </cdr:from>
    <cdr:to>
      <cdr:x>0.33704</cdr:x>
      <cdr:y>0.82581</cdr:y>
    </cdr:to>
    <cdr:sp macro="" textlink="">
      <cdr:nvSpPr>
        <cdr:cNvPr id="17" name="Left Arrow 16"/>
        <cdr:cNvSpPr/>
      </cdr:nvSpPr>
      <cdr:spPr>
        <a:xfrm xmlns:a="http://schemas.openxmlformats.org/drawingml/2006/main">
          <a:off x="1219200" y="3352800"/>
          <a:ext cx="155448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rPr>
            <a:t>Worsening</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7/27/2015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7/27/2015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a:t>Consistent with the </a:t>
            </a:r>
            <a:r>
              <a:rPr lang="en-US" dirty="0" smtClean="0"/>
              <a:t>NQS priority “Promoting </a:t>
            </a:r>
            <a:r>
              <a:rPr lang="en-US" dirty="0"/>
              <a:t>the most effective prevention and treatment of the leading causes of mortality,” identified in the </a:t>
            </a:r>
            <a:r>
              <a:rPr lang="en-US" i="1" dirty="0"/>
              <a:t>National Strategy for Quality Improvement in Health </a:t>
            </a:r>
            <a:r>
              <a:rPr lang="en-US" i="1" dirty="0" smtClean="0"/>
              <a:t>Care</a:t>
            </a:r>
            <a:r>
              <a:rPr lang="en-US" i="0" dirty="0" smtClean="0"/>
              <a:t>,</a:t>
            </a:r>
            <a:r>
              <a:rPr lang="en-US" dirty="0" smtClean="0"/>
              <a:t> the </a:t>
            </a:r>
            <a:r>
              <a:rPr lang="en-US" dirty="0"/>
              <a:t>conditions </a:t>
            </a:r>
            <a:r>
              <a:rPr lang="en-US" dirty="0" smtClean="0"/>
              <a:t>tracked in this </a:t>
            </a:r>
            <a:r>
              <a:rPr lang="en-US" dirty="0" err="1" smtClean="0"/>
              <a:t>chartbook</a:t>
            </a:r>
            <a:r>
              <a:rPr lang="en-US" dirty="0" smtClean="0"/>
              <a:t> include </a:t>
            </a:r>
            <a:r>
              <a:rPr lang="en-US" dirty="0"/>
              <a:t>the leading causes of death </a:t>
            </a:r>
            <a:r>
              <a:rPr lang="en-US" dirty="0" smtClean="0"/>
              <a:t>in the United States for </a:t>
            </a:r>
            <a:r>
              <a:rPr lang="en-US" dirty="0"/>
              <a:t>which significant health care quality measurement activity exists.  </a:t>
            </a:r>
            <a:endParaRPr lang="en-US" dirty="0" smtClean="0"/>
          </a:p>
          <a:p>
            <a:pPr marL="171450" indent="-171450">
              <a:buFont typeface="Arial" panose="020B0604020202020204" pitchFamily="34" charset="0"/>
              <a:buChar char="•"/>
            </a:pPr>
            <a:r>
              <a:rPr lang="en-US" dirty="0" smtClean="0"/>
              <a:t>Some </a:t>
            </a:r>
            <a:r>
              <a:rPr lang="en-US" dirty="0"/>
              <a:t>leading causes of death, such as accidents and homicide, </a:t>
            </a:r>
            <a:r>
              <a:rPr lang="en-US" dirty="0" smtClean="0"/>
              <a:t>cannot </a:t>
            </a:r>
            <a:r>
              <a:rPr lang="en-US" dirty="0"/>
              <a:t>be tracked in this </a:t>
            </a:r>
            <a:r>
              <a:rPr lang="en-US" dirty="0" err="1" smtClean="0"/>
              <a:t>chartbook</a:t>
            </a:r>
            <a:r>
              <a:rPr lang="en-US" dirty="0" smtClean="0"/>
              <a:t> because related performance standards and quality measures are not well defined.</a:t>
            </a:r>
          </a:p>
          <a:p>
            <a:pPr marL="171450" indent="-171450">
              <a:buFont typeface="Arial" panose="020B0604020202020204" pitchFamily="34" charset="0"/>
              <a:buChar char="•"/>
            </a:pPr>
            <a:r>
              <a:rPr lang="en-US" dirty="0" smtClean="0"/>
              <a:t>Other leading causes of death cannot be tracked in this </a:t>
            </a:r>
            <a:r>
              <a:rPr lang="en-US" dirty="0" err="1" smtClean="0"/>
              <a:t>chartbook</a:t>
            </a:r>
            <a:r>
              <a:rPr lang="en-US" dirty="0" smtClean="0"/>
              <a:t> because robust </a:t>
            </a:r>
            <a:r>
              <a:rPr lang="en-US" dirty="0"/>
              <a:t>national data sources </a:t>
            </a:r>
            <a:r>
              <a:rPr lang="en-US" dirty="0" smtClean="0"/>
              <a:t>are lacking.</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11</a:t>
            </a:fld>
            <a:endParaRPr lang="en-US"/>
          </a:p>
        </p:txBody>
      </p:sp>
    </p:spTree>
    <p:extLst>
      <p:ext uri="{BB962C8B-B14F-4D97-AF65-F5344CB8AC3E}">
        <p14:creationId xmlns:p14="http://schemas.microsoft.com/office/powerpoint/2010/main" val="3010374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a:t>Musculoskeletal disease is not a leading cause of death, but it is included </a:t>
            </a:r>
            <a:r>
              <a:rPr lang="en-US" dirty="0" smtClean="0"/>
              <a:t>in this </a:t>
            </a:r>
            <a:r>
              <a:rPr lang="en-US" dirty="0" err="1" smtClean="0"/>
              <a:t>chartbook</a:t>
            </a:r>
            <a:r>
              <a:rPr lang="en-US" dirty="0" smtClean="0"/>
              <a:t> because </a:t>
            </a:r>
            <a:r>
              <a:rPr lang="en-US" dirty="0"/>
              <a:t>it is a leading cause of functional </a:t>
            </a:r>
            <a:r>
              <a:rPr lang="en-US" dirty="0" smtClean="0"/>
              <a:t>limitation in the United States.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12</a:t>
            </a:fld>
            <a:endParaRPr lang="en-US"/>
          </a:p>
        </p:txBody>
      </p:sp>
    </p:spTree>
    <p:extLst>
      <p:ext uri="{BB962C8B-B14F-4D97-AF65-F5344CB8AC3E}">
        <p14:creationId xmlns:p14="http://schemas.microsoft.com/office/powerpoint/2010/main" val="4235119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The </a:t>
            </a:r>
            <a:r>
              <a:rPr lang="en-US" dirty="0"/>
              <a:t>conditions </a:t>
            </a:r>
            <a:r>
              <a:rPr lang="en-US" dirty="0" smtClean="0"/>
              <a:t>tracked in this </a:t>
            </a:r>
            <a:r>
              <a:rPr lang="en-US" dirty="0" err="1" smtClean="0"/>
              <a:t>chartbook</a:t>
            </a:r>
            <a:r>
              <a:rPr lang="en-US" dirty="0" smtClean="0"/>
              <a:t> are </a:t>
            </a:r>
            <a:r>
              <a:rPr lang="en-US" dirty="0"/>
              <a:t>also prominent on the list of conditions with the highest health care </a:t>
            </a:r>
            <a:r>
              <a:rPr lang="en-US" dirty="0" smtClean="0"/>
              <a:t>expenses.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13</a:t>
            </a:fld>
            <a:endParaRPr lang="en-US"/>
          </a:p>
        </p:txBody>
      </p:sp>
    </p:spTree>
    <p:extLst>
      <p:ext uri="{BB962C8B-B14F-4D97-AF65-F5344CB8AC3E}">
        <p14:creationId xmlns:p14="http://schemas.microsoft.com/office/powerpoint/2010/main" val="1936330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the majority of measures, trend data are available from 2001-2002 to 2012</a:t>
            </a:r>
            <a:r>
              <a:rPr lang="en-US" dirty="0" smtClean="0"/>
              <a:t>.</a:t>
            </a:r>
          </a:p>
          <a:p>
            <a:r>
              <a:rPr lang="en-US" dirty="0" smtClean="0"/>
              <a:t>For </a:t>
            </a:r>
            <a:r>
              <a:rPr lang="en-US" dirty="0"/>
              <a:t>each measure with at least four estimates over time, weighted log-linear regression is used to calculate average annual percentage change and to assess statistical significance.  Measures are aligned so that positive change indicates improved access to care.  </a:t>
            </a:r>
          </a:p>
          <a:p>
            <a:pPr marL="640594" lvl="1" indent="-174708">
              <a:buFont typeface="Arial" panose="020B0604020202020204" pitchFamily="34" charset="0"/>
              <a:buChar char="•"/>
            </a:pPr>
            <a:r>
              <a:rPr lang="en-US" b="1" dirty="0"/>
              <a:t>Improving</a:t>
            </a:r>
            <a:r>
              <a:rPr lang="en-US" dirty="0"/>
              <a:t> = Rates of change are positive at 1% per year or greater and </a:t>
            </a:r>
            <a:r>
              <a:rPr lang="en-US" dirty="0" smtClean="0"/>
              <a:t>are statistically </a:t>
            </a:r>
            <a:r>
              <a:rPr lang="en-US" dirty="0"/>
              <a:t>significant.</a:t>
            </a:r>
          </a:p>
          <a:p>
            <a:pPr marL="640594" lvl="1" indent="-174708">
              <a:buFont typeface="Arial" panose="020B0604020202020204" pitchFamily="34" charset="0"/>
              <a:buChar char="•"/>
            </a:pPr>
            <a:r>
              <a:rPr lang="en-US" b="1" dirty="0"/>
              <a:t>No Change</a:t>
            </a:r>
            <a:r>
              <a:rPr lang="en-US" dirty="0"/>
              <a:t> = Rate of change is less than 1% per year or </a:t>
            </a:r>
            <a:r>
              <a:rPr lang="en-US" dirty="0" smtClean="0"/>
              <a:t>is not </a:t>
            </a:r>
            <a:r>
              <a:rPr lang="en-US" dirty="0"/>
              <a:t>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a:t>
            </a:r>
            <a:r>
              <a:rPr lang="en-US" dirty="0" smtClean="0"/>
              <a:t>are statistically </a:t>
            </a:r>
            <a:r>
              <a:rPr lang="en-US" dirty="0"/>
              <a:t>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About half of Effective Treatment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14</a:t>
            </a:fld>
            <a:endParaRPr lang="en-US"/>
          </a:p>
        </p:txBody>
      </p:sp>
    </p:spTree>
    <p:extLst>
      <p:ext uri="{BB962C8B-B14F-4D97-AF65-F5344CB8AC3E}">
        <p14:creationId xmlns:p14="http://schemas.microsoft.com/office/powerpoint/2010/main" val="1761154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a:t>Key:</a:t>
            </a:r>
            <a:r>
              <a:rPr lang="en-US" dirty="0"/>
              <a:t> n = number of measures.</a:t>
            </a:r>
          </a:p>
          <a:p>
            <a:r>
              <a:rPr lang="en-US" b="1" dirty="0"/>
              <a:t>Note: </a:t>
            </a:r>
            <a:r>
              <a:rPr lang="en-US" dirty="0" smtClean="0"/>
              <a:t>Large red </a:t>
            </a:r>
            <a:r>
              <a:rPr lang="en-US" dirty="0"/>
              <a:t>diamonds indicate median values. For each measure with at least four estimates over time, weighted log-linear regression is used to calculate average annual percentage change.  Measures are aligned so that positive change indicates improved quality of care.  </a:t>
            </a: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a:t>Median change in quality was </a:t>
            </a:r>
            <a:r>
              <a:rPr lang="en-US" dirty="0" smtClean="0"/>
              <a:t>1.7% </a:t>
            </a:r>
            <a:r>
              <a:rPr lang="en-US" dirty="0"/>
              <a:t>per year among measures of </a:t>
            </a:r>
            <a:r>
              <a:rPr lang="en-US" dirty="0" smtClean="0"/>
              <a:t>Effective Treatment.</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15</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16</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17</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18</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a:p>
        </p:txBody>
      </p:sp>
    </p:spTree>
    <p:extLst>
      <p:ext uri="{BB962C8B-B14F-4D97-AF65-F5344CB8AC3E}">
        <p14:creationId xmlns:p14="http://schemas.microsoft.com/office/powerpoint/2010/main" val="2241619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133289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20</a:t>
            </a:fld>
            <a:endParaRPr lang="en-US"/>
          </a:p>
        </p:txBody>
      </p:sp>
    </p:spTree>
    <p:extLst>
      <p:ext uri="{BB962C8B-B14F-4D97-AF65-F5344CB8AC3E}">
        <p14:creationId xmlns:p14="http://schemas.microsoft.com/office/powerpoint/2010/main" val="1682133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21</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22</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Rates of </a:t>
            </a:r>
            <a:r>
              <a:rPr lang="en-US" dirty="0" err="1" smtClean="0"/>
              <a:t>uninsurance</a:t>
            </a:r>
            <a:r>
              <a:rPr lang="en-US" dirty="0" smtClean="0"/>
              <a:t> have been tracked through the first half of 2014.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This document is also shorter and focuses on summarizing information over the many measures that are tracked.</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4208751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2734181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Effective Treatment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Improving the quality of American health care demands an intense focus on preventing and treating cardiovascular disease. The lessons from this effort will feed into efforts addressing conditions such as HIV/AIDS and other chronic illnesses. Future initiatives will address a broad range of diseases and age ranges.  </a:t>
            </a:r>
            <a:endParaRPr lang="en-US" dirty="0" smtClean="0"/>
          </a:p>
          <a:p>
            <a:pPr marL="171450" indent="-171450">
              <a:buFont typeface="Arial" panose="020B0604020202020204" pitchFamily="34" charset="0"/>
              <a:buChar char="•"/>
            </a:pPr>
            <a:r>
              <a:rPr lang="en-US" dirty="0" smtClean="0"/>
              <a:t>This </a:t>
            </a:r>
            <a:r>
              <a:rPr lang="en-US" dirty="0" err="1" smtClean="0"/>
              <a:t>chartbook</a:t>
            </a:r>
            <a:r>
              <a:rPr lang="en-US" dirty="0" smtClean="0"/>
              <a:t> begins with measures of effective treatment of cardiovascular disease.  This is followed by measures of effective treatment of seven other leading causes of death in the United States.</a:t>
            </a:r>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963763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93348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6221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3398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6754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936863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47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4812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5454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506064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46753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46574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979212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17879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09680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Tree>
    <p:extLst>
      <p:ext uri="{BB962C8B-B14F-4D97-AF65-F5344CB8AC3E}">
        <p14:creationId xmlns:p14="http://schemas.microsoft.com/office/powerpoint/2010/main" val="16720242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5785450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497935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84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6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Tree>
    <p:extLst>
      <p:ext uri="{BB962C8B-B14F-4D97-AF65-F5344CB8AC3E}">
        <p14:creationId xmlns:p14="http://schemas.microsoft.com/office/powerpoint/2010/main" val="19087803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a:p>
        </p:txBody>
      </p:sp>
    </p:spTree>
    <p:extLst>
      <p:ext uri="{BB962C8B-B14F-4D97-AF65-F5344CB8AC3E}">
        <p14:creationId xmlns:p14="http://schemas.microsoft.com/office/powerpoint/2010/main" val="2179012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4.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9905008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ahrq.gov/research/findings/nhqrdr/2014chartbooks/patientsafety/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cdc.gov/nchs/data/nvsr/nvsr62/nvsr62_06.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nhlbi.nih.gov/files/docs/research/2012_ChartBook.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meps.ahrq.gov/mepsweb/data_stats/tables_compendia_hh_interactive.js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hrq.gov/research/findings/nhqrdr/2014chartboo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Healthcare Quality and Disparities Report</a:t>
            </a:r>
            <a:endParaRPr lang="en-US" dirty="0"/>
          </a:p>
        </p:txBody>
      </p:sp>
      <p:sp>
        <p:nvSpPr>
          <p:cNvPr id="5" name="Content Placeholder 4"/>
          <p:cNvSpPr>
            <a:spLocks noGrp="1"/>
          </p:cNvSpPr>
          <p:nvPr>
            <p:ph idx="1"/>
          </p:nvPr>
        </p:nvSpPr>
        <p:spPr/>
        <p:txBody>
          <a:bodyPr/>
          <a:lstStyle/>
          <a:p>
            <a:r>
              <a:rPr lang="en-US" smtClean="0"/>
              <a:t>Chartbook on Effective Treatment</a:t>
            </a:r>
          </a:p>
          <a:p>
            <a:r>
              <a:rPr lang="en-US" smtClean="0"/>
              <a:t>July 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err="1" smtClean="0"/>
              <a:t>Chartbook</a:t>
            </a:r>
            <a:r>
              <a:rPr lang="en-US" dirty="0" smtClean="0"/>
              <a:t> on Effective Treatment</a:t>
            </a:r>
            <a:endParaRPr lang="en-US" dirty="0"/>
          </a:p>
        </p:txBody>
      </p:sp>
      <p:sp>
        <p:nvSpPr>
          <p:cNvPr id="5" name="Content Placeholder 4"/>
          <p:cNvSpPr>
            <a:spLocks noGrp="1"/>
          </p:cNvSpPr>
          <p:nvPr>
            <p:ph idx="1"/>
          </p:nvPr>
        </p:nvSpPr>
        <p:spPr>
          <a:xfrm>
            <a:off x="457200" y="1600201"/>
            <a:ext cx="8382000" cy="4114800"/>
          </a:xfrm>
        </p:spPr>
        <p:txBody>
          <a:bodyPr>
            <a:normAutofit fontScale="92500"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Effective Treatment from the QDR.</a:t>
            </a:r>
          </a:p>
          <a:p>
            <a:pPr lvl="1"/>
            <a:r>
              <a:rPr lang="en-US" dirty="0" smtClean="0"/>
              <a:t>Figures illustrating select measures of Effective Treatment. </a:t>
            </a:r>
          </a:p>
          <a:p>
            <a:r>
              <a:rPr lang="en-US" dirty="0" smtClean="0">
                <a:hlinkClick r:id="rId3"/>
              </a:rPr>
              <a:t>Introduction and Methods</a:t>
            </a:r>
            <a:r>
              <a:rPr lang="en-US" dirty="0" smtClean="0"/>
              <a:t>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tool (</a:t>
            </a:r>
            <a:r>
              <a:rPr lang="en-US" dirty="0" smtClean="0">
                <a:hlinkClick r:id="rId4"/>
              </a:rPr>
              <a:t>http://nhqrnet.ahrq.gov/</a:t>
            </a:r>
          </a:p>
          <a:p>
            <a:pPr marL="0" indent="342900">
              <a:spcBef>
                <a:spcPts val="0"/>
              </a:spcBef>
              <a:buNone/>
            </a:pPr>
            <a:r>
              <a:rPr lang="en-US" dirty="0" err="1" smtClean="0">
                <a:hlinkClick r:id="rId4"/>
              </a:rPr>
              <a:t>inhqrdr</a:t>
            </a:r>
            <a:r>
              <a:rPr lang="en-US" dirty="0" smtClean="0">
                <a:hlinkClick r:id="rId4"/>
              </a:rPr>
              <a:t>/data/query</a:t>
            </a:r>
            <a:r>
              <a:rPr lang="en-US" dirty="0" smtClean="0"/>
              <a:t>) provides access to all data tables. </a:t>
            </a:r>
          </a:p>
          <a:p>
            <a:endParaRPr lang="en-US" dirty="0"/>
          </a:p>
        </p:txBody>
      </p:sp>
    </p:spTree>
    <p:extLst>
      <p:ext uri="{BB962C8B-B14F-4D97-AF65-F5344CB8AC3E}">
        <p14:creationId xmlns:p14="http://schemas.microsoft.com/office/powerpoint/2010/main" val="211600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Rank of Leading Causes of Death by Age Group, 2010</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91205187"/>
              </p:ext>
            </p:extLst>
          </p:nvPr>
        </p:nvGraphicFramePr>
        <p:xfrm>
          <a:off x="457200" y="1424584"/>
          <a:ext cx="8229600" cy="4966824"/>
        </p:xfrm>
        <a:graphic>
          <a:graphicData uri="http://schemas.openxmlformats.org/drawingml/2006/table">
            <a:tbl>
              <a:tblPr>
                <a:tableStyleId>{7E9639D4-E3E2-4D34-9284-5A2195B3D0D7}</a:tableStyleId>
              </a:tblPr>
              <a:tblGrid>
                <a:gridCol w="2623930"/>
                <a:gridCol w="596348"/>
                <a:gridCol w="372718"/>
                <a:gridCol w="596348"/>
                <a:gridCol w="596348"/>
                <a:gridCol w="521804"/>
                <a:gridCol w="596348"/>
                <a:gridCol w="2325756"/>
              </a:tblGrid>
              <a:tr h="263378">
                <a:tc>
                  <a:txBody>
                    <a:bodyPr/>
                    <a:lstStyle/>
                    <a:p>
                      <a:pPr marL="0" marR="0">
                        <a:spcBef>
                          <a:spcPts val="0"/>
                        </a:spcBef>
                        <a:spcAft>
                          <a:spcPts val="0"/>
                        </a:spcAft>
                      </a:pPr>
                      <a:r>
                        <a:rPr lang="en-US" sz="1300" b="1" kern="50" baseline="0" dirty="0">
                          <a:effectLst/>
                          <a:latin typeface="+mn-lt"/>
                        </a:rPr>
                        <a:t> </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marL="0" marR="0" algn="ctr">
                        <a:spcBef>
                          <a:spcPts val="0"/>
                        </a:spcBef>
                        <a:spcAft>
                          <a:spcPts val="0"/>
                        </a:spcAft>
                      </a:pPr>
                      <a:r>
                        <a:rPr lang="en-US" sz="1300" b="1" kern="50" baseline="0" dirty="0">
                          <a:effectLst/>
                          <a:latin typeface="+mn-lt"/>
                        </a:rPr>
                        <a:t>Age (Years)</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300" b="1" kern="50" baseline="0" dirty="0">
                          <a:effectLst/>
                          <a:latin typeface="+mn-lt"/>
                        </a:rPr>
                        <a:t> </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b="1" kern="50" baseline="0" dirty="0">
                          <a:effectLst/>
                          <a:latin typeface="+mn-lt"/>
                        </a:rPr>
                        <a:t>Cause of Death</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smtClean="0">
                          <a:effectLst/>
                          <a:latin typeface="+mn-lt"/>
                          <a:ea typeface="SimSun"/>
                          <a:cs typeface="Mangal"/>
                        </a:rPr>
                        <a:t>Total</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1-9</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10-24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25-44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45-64</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65+</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b="1" kern="50" baseline="0" dirty="0">
                          <a:effectLst/>
                          <a:latin typeface="+mn-lt"/>
                        </a:rPr>
                        <a:t>Report Section</a:t>
                      </a:r>
                      <a:endParaRPr lang="en-US" sz="1300" b="1"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a:effectLst/>
                          <a:latin typeface="+mn-lt"/>
                        </a:rPr>
                        <a:t>Cancer</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2</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Cancer</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Accidents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5</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3</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Heart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1</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Cardiovascular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Homicide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Congenital malformations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338">
                <a:tc>
                  <a:txBody>
                    <a:bodyPr/>
                    <a:lstStyle/>
                    <a:p>
                      <a:pPr marL="0" marR="0">
                        <a:spcBef>
                          <a:spcPts val="0"/>
                        </a:spcBef>
                        <a:spcAft>
                          <a:spcPts val="0"/>
                        </a:spcAft>
                      </a:pPr>
                      <a:r>
                        <a:rPr lang="en-US" sz="1300" kern="50" baseline="0" dirty="0">
                          <a:effectLst/>
                          <a:latin typeface="+mn-lt"/>
                        </a:rPr>
                        <a:t>Suicide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10</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2</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Mental Health and Substance Abuse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Alzheimer's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6</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a:effectLst/>
                          <a:latin typeface="+mn-lt"/>
                        </a:rPr>
                        <a:t>Chronic lower 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3</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4</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3</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Chronic liver disease and cirrhosis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5</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dirty="0" smtClean="0">
                          <a:effectLst/>
                          <a:latin typeface="+mn-lt"/>
                        </a:rPr>
                        <a:t>Cerebrovascular 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4</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a:effectLst/>
                          <a:latin typeface="+mn-lt"/>
                        </a:rPr>
                        <a:t>4</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Cardiovascular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HIV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HIV and AIDS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Diabetes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7</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Diabetes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Influenza and pneumonia</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9</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6</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7</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Respiratory </a:t>
                      </a:r>
                      <a:r>
                        <a:rPr lang="en-US" sz="1300" kern="50" baseline="0" dirty="0" smtClean="0">
                          <a:effectLst/>
                          <a:latin typeface="+mn-lt"/>
                        </a:rPr>
                        <a:t>Diseases</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Kidney disease</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dirty="0" smtClean="0">
                          <a:effectLst/>
                          <a:latin typeface="+mn-lt"/>
                          <a:ea typeface="SimSun"/>
                          <a:cs typeface="Mangal"/>
                        </a:rPr>
                        <a:t>8</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8</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Chronic Kidney Disease</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Benign neoplasms</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9</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3378">
                <a:tc>
                  <a:txBody>
                    <a:bodyPr/>
                    <a:lstStyle/>
                    <a:p>
                      <a:pPr marL="0" marR="0">
                        <a:spcBef>
                          <a:spcPts val="0"/>
                        </a:spcBef>
                        <a:spcAft>
                          <a:spcPts val="0"/>
                        </a:spcAft>
                      </a:pPr>
                      <a:r>
                        <a:rPr lang="en-US" sz="1300" kern="50" baseline="0">
                          <a:effectLst/>
                          <a:latin typeface="+mn-lt"/>
                        </a:rPr>
                        <a:t>Septicemia</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 </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300" kern="50" baseline="0">
                          <a:effectLst/>
                          <a:latin typeface="+mn-lt"/>
                        </a:rPr>
                        <a:t>10</a:t>
                      </a:r>
                      <a:endParaRPr lang="en-US" sz="1300" kern="50" baseline="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300" kern="50" baseline="0" dirty="0">
                          <a:effectLst/>
                          <a:latin typeface="+mn-lt"/>
                        </a:rPr>
                        <a:t> </a:t>
                      </a:r>
                      <a:r>
                        <a:rPr lang="en-US" sz="1300" kern="50" baseline="0" dirty="0" smtClean="0">
                          <a:effectLst/>
                          <a:latin typeface="+mn-lt"/>
                          <a:hlinkClick r:id="rId3"/>
                        </a:rPr>
                        <a:t>Patient Safety </a:t>
                      </a:r>
                      <a:r>
                        <a:rPr lang="en-US" sz="1300" kern="50" baseline="0" dirty="0" err="1" smtClean="0">
                          <a:effectLst/>
                          <a:latin typeface="+mn-lt"/>
                          <a:hlinkClick r:id="rId3"/>
                        </a:rPr>
                        <a:t>Chartbook</a:t>
                      </a:r>
                      <a:endParaRPr lang="en-US" sz="1300" kern="50" baseline="0" dirty="0">
                        <a:effectLst/>
                        <a:latin typeface="+mn-lt"/>
                        <a:ea typeface="SimSun"/>
                        <a:cs typeface="Mangal"/>
                      </a:endParaRPr>
                    </a:p>
                  </a:txBody>
                  <a:tcPr marL="33404" marR="33404" marT="33404" marB="33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457200" y="6400800"/>
            <a:ext cx="7365158" cy="430887"/>
          </a:xfrm>
          <a:prstGeom prst="rect">
            <a:avLst/>
          </a:prstGeom>
          <a:noFill/>
        </p:spPr>
        <p:txBody>
          <a:bodyPr wrap="none" lIns="0" rtlCol="0">
            <a:spAutoFit/>
          </a:bodyPr>
          <a:lstStyle/>
          <a:p>
            <a:r>
              <a:rPr lang="en-US" sz="1100" b="1" dirty="0"/>
              <a:t>Source: </a:t>
            </a:r>
            <a:r>
              <a:rPr lang="en-US" sz="1100" dirty="0"/>
              <a:t>National Vital Statistics </a:t>
            </a:r>
            <a:r>
              <a:rPr lang="en-US" sz="1100" dirty="0" smtClean="0"/>
              <a:t>Report 2013 Dec </a:t>
            </a:r>
            <a:r>
              <a:rPr lang="en-US" sz="1100" dirty="0"/>
              <a:t>20;62(6). </a:t>
            </a:r>
            <a:r>
              <a:rPr lang="en-US" sz="1100" dirty="0">
                <a:hlinkClick r:id="rId4"/>
              </a:rPr>
              <a:t>http://</a:t>
            </a:r>
            <a:r>
              <a:rPr lang="en-US" sz="1100" dirty="0" smtClean="0">
                <a:hlinkClick r:id="rId4"/>
              </a:rPr>
              <a:t>www.cdc.gov/nchs/data/nvsr/nvsr62/nvsr62_06.pdf</a:t>
            </a:r>
            <a:r>
              <a:rPr lang="en-US" sz="1100" dirty="0" smtClean="0"/>
              <a:t> </a:t>
            </a:r>
            <a:endParaRPr lang="en-US" sz="1100" dirty="0"/>
          </a:p>
          <a:p>
            <a:endParaRPr lang="en-US" sz="1100" dirty="0"/>
          </a:p>
        </p:txBody>
      </p:sp>
    </p:spTree>
    <p:extLst>
      <p:ext uri="{BB962C8B-B14F-4D97-AF65-F5344CB8AC3E}">
        <p14:creationId xmlns:p14="http://schemas.microsoft.com/office/powerpoint/2010/main" val="2628394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Leading Chronic Conditions Causing Limitation of Activity, 2010</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85638539"/>
              </p:ext>
            </p:extLst>
          </p:nvPr>
        </p:nvGraphicFramePr>
        <p:xfrm>
          <a:off x="457200" y="1554480"/>
          <a:ext cx="8229600" cy="3566160"/>
        </p:xfrm>
        <a:graphic>
          <a:graphicData uri="http://schemas.openxmlformats.org/drawingml/2006/table">
            <a:tbl>
              <a:tblPr firstRow="1" firstCol="1" bandRow="1">
                <a:tableStyleId>{5940675A-B579-460E-94D1-54222C63F5DA}</a:tableStyleId>
              </a:tblPr>
              <a:tblGrid>
                <a:gridCol w="2849825"/>
                <a:gridCol w="2326390"/>
                <a:gridCol w="3053385"/>
              </a:tblGrid>
              <a:tr h="274320">
                <a:tc>
                  <a:txBody>
                    <a:bodyPr/>
                    <a:lstStyle/>
                    <a:p>
                      <a:pPr marL="0" marR="0" algn="ctr">
                        <a:spcBef>
                          <a:spcPts val="0"/>
                        </a:spcBef>
                        <a:spcAft>
                          <a:spcPts val="0"/>
                        </a:spcAft>
                      </a:pPr>
                      <a:r>
                        <a:rPr lang="en-US" sz="1800" b="1" kern="50" dirty="0">
                          <a:effectLst/>
                        </a:rPr>
                        <a:t>Cause of Limitation</a:t>
                      </a:r>
                      <a:endParaRPr lang="en-US" sz="1800" b="1" kern="50" dirty="0">
                        <a:effectLst/>
                        <a:latin typeface="Times New Roman"/>
                        <a:ea typeface="SimSun"/>
                        <a:cs typeface="Mangal"/>
                      </a:endParaRPr>
                    </a:p>
                  </a:txBody>
                  <a:tcPr marL="68580" marR="68580" marT="0" marB="0" anchor="b"/>
                </a:tc>
                <a:tc>
                  <a:txBody>
                    <a:bodyPr/>
                    <a:lstStyle/>
                    <a:p>
                      <a:pPr marL="0" marR="0" algn="ctr">
                        <a:spcBef>
                          <a:spcPts val="0"/>
                        </a:spcBef>
                        <a:spcAft>
                          <a:spcPts val="0"/>
                        </a:spcAft>
                      </a:pPr>
                      <a:r>
                        <a:rPr lang="en-US" sz="1800" b="1" kern="50" dirty="0">
                          <a:effectLst/>
                        </a:rPr>
                        <a:t>Prevalence (Millions)</a:t>
                      </a:r>
                      <a:endParaRPr lang="en-US" sz="1800" b="1" kern="50" dirty="0">
                        <a:effectLst/>
                        <a:latin typeface="Times New Roman"/>
                        <a:ea typeface="SimSun"/>
                        <a:cs typeface="Mangal"/>
                      </a:endParaRPr>
                    </a:p>
                  </a:txBody>
                  <a:tcPr marL="68580" marR="68580" marT="0" marB="0" anchor="b"/>
                </a:tc>
                <a:tc>
                  <a:txBody>
                    <a:bodyPr/>
                    <a:lstStyle/>
                    <a:p>
                      <a:pPr marL="0" marR="0" algn="ctr">
                        <a:spcBef>
                          <a:spcPts val="0"/>
                        </a:spcBef>
                        <a:spcAft>
                          <a:spcPts val="0"/>
                        </a:spcAft>
                      </a:pPr>
                      <a:r>
                        <a:rPr lang="en-US" sz="1800" b="1" kern="50" dirty="0">
                          <a:effectLst/>
                        </a:rPr>
                        <a:t>Report Section</a:t>
                      </a:r>
                      <a:endParaRPr lang="en-US" sz="1800" b="1" kern="50" dirty="0">
                        <a:effectLst/>
                        <a:latin typeface="Times New Roman"/>
                        <a:ea typeface="SimSun"/>
                        <a:cs typeface="Mangal"/>
                      </a:endParaRPr>
                    </a:p>
                  </a:txBody>
                  <a:tcPr marL="68580" marR="68580" marT="0" marB="0" anchor="b"/>
                </a:tc>
              </a:tr>
              <a:tr h="274320">
                <a:tc>
                  <a:txBody>
                    <a:bodyPr/>
                    <a:lstStyle/>
                    <a:p>
                      <a:pPr marL="0" marR="0">
                        <a:spcBef>
                          <a:spcPts val="0"/>
                        </a:spcBef>
                        <a:spcAft>
                          <a:spcPts val="0"/>
                        </a:spcAft>
                      </a:pPr>
                      <a:r>
                        <a:rPr lang="en-US" sz="1800" kern="50" dirty="0">
                          <a:effectLst/>
                        </a:rPr>
                        <a:t>Back/neck conditions</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7.5</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Arthritis/rheumatism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6.8</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Heart condition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4.2</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dirty="0">
                          <a:effectLst/>
                        </a:rPr>
                        <a:t>Depression/anxiety</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4.0</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Mental Health and Substance Abuse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Musculoskeletal condition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3.8</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Diabetes</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3.6</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Diabetes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Hypertension</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3.6</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Nervous system problem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3.3</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a:effectLst/>
                        </a:rPr>
                        <a:t>Lung/breathing problem</a:t>
                      </a:r>
                      <a:endParaRPr lang="en-US" sz="18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dirty="0">
                          <a:effectLst/>
                        </a:rPr>
                        <a:t>3.1</a:t>
                      </a:r>
                      <a:endParaRPr lang="en-US" sz="18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Respiratory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r h="274320">
                <a:tc>
                  <a:txBody>
                    <a:bodyPr/>
                    <a:lstStyle/>
                    <a:p>
                      <a:pPr marL="0" marR="0">
                        <a:spcBef>
                          <a:spcPts val="0"/>
                        </a:spcBef>
                        <a:spcAft>
                          <a:spcPts val="0"/>
                        </a:spcAft>
                      </a:pPr>
                      <a:r>
                        <a:rPr lang="en-US" sz="1800" kern="50" dirty="0">
                          <a:effectLst/>
                        </a:rPr>
                        <a:t>Fracture/bone/joint injury</a:t>
                      </a:r>
                      <a:endParaRPr lang="en-US" sz="18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1800" kern="50">
                          <a:effectLst/>
                        </a:rPr>
                        <a:t>2.8</a:t>
                      </a:r>
                      <a:endParaRPr lang="en-US" sz="1800" kern="5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8580" marR="68580" marT="0" marB="0"/>
                </a:tc>
              </a:tr>
            </a:tbl>
          </a:graphicData>
        </a:graphic>
      </p:graphicFrame>
      <p:sp>
        <p:nvSpPr>
          <p:cNvPr id="5" name="TextBox 4"/>
          <p:cNvSpPr txBox="1"/>
          <p:nvPr/>
        </p:nvSpPr>
        <p:spPr>
          <a:xfrm>
            <a:off x="457200" y="5303520"/>
            <a:ext cx="8229600" cy="646331"/>
          </a:xfrm>
          <a:prstGeom prst="rect">
            <a:avLst/>
          </a:prstGeom>
          <a:noFill/>
        </p:spPr>
        <p:txBody>
          <a:bodyPr wrap="square" lIns="0" rtlCol="0">
            <a:spAutoFit/>
          </a:bodyPr>
          <a:lstStyle/>
          <a:p>
            <a:r>
              <a:rPr lang="en-US" sz="1200" b="1" dirty="0"/>
              <a:t>Source: </a:t>
            </a:r>
            <a:r>
              <a:rPr lang="en-US" sz="1200" dirty="0" smtClean="0"/>
              <a:t>National Heart, Lung, and Blood Institute. Morbidity &amp; mortality: 2012 </a:t>
            </a:r>
            <a:r>
              <a:rPr lang="en-US" sz="1200" dirty="0" err="1" smtClean="0"/>
              <a:t>chartbook</a:t>
            </a:r>
            <a:r>
              <a:rPr lang="en-US" sz="1200" dirty="0" smtClean="0"/>
              <a:t> on cardiovascular, lung, and blood diseases. Bethesda, MD: National Institutes of Health; February 2012. </a:t>
            </a:r>
            <a:r>
              <a:rPr lang="en-US" sz="1200" dirty="0" smtClean="0">
                <a:hlinkClick r:id="rId3"/>
              </a:rPr>
              <a:t>www.nhlbi.nih.gov/files/docs/research/</a:t>
            </a:r>
          </a:p>
          <a:p>
            <a:r>
              <a:rPr lang="en-US" sz="1200" dirty="0" smtClean="0">
                <a:hlinkClick r:id="rId3"/>
              </a:rPr>
              <a:t>2012_ChartBook.pdf</a:t>
            </a:r>
            <a:r>
              <a:rPr lang="en-US" sz="1200" dirty="0" smtClean="0"/>
              <a:t> </a:t>
            </a:r>
            <a:endParaRPr lang="en-US" sz="1200" dirty="0"/>
          </a:p>
        </p:txBody>
      </p:sp>
    </p:spTree>
    <p:extLst>
      <p:ext uri="{BB962C8B-B14F-4D97-AF65-F5344CB8AC3E}">
        <p14:creationId xmlns:p14="http://schemas.microsoft.com/office/powerpoint/2010/main" val="335665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Most Costly Conditions, </a:t>
            </a:r>
            <a:r>
              <a:rPr lang="en-US" dirty="0" smtClean="0"/>
              <a:t>2011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8100544"/>
              </p:ext>
            </p:extLst>
          </p:nvPr>
        </p:nvGraphicFramePr>
        <p:xfrm>
          <a:off x="457200" y="1463040"/>
          <a:ext cx="8229600" cy="4114800"/>
        </p:xfrm>
        <a:graphic>
          <a:graphicData uri="http://schemas.openxmlformats.org/drawingml/2006/table">
            <a:tbl>
              <a:tblPr firstRow="1" firstCol="1" bandRow="1">
                <a:tableStyleId>{5940675A-B579-460E-94D1-54222C63F5DA}</a:tableStyleId>
              </a:tblPr>
              <a:tblGrid>
                <a:gridCol w="2849825"/>
                <a:gridCol w="2326390"/>
                <a:gridCol w="3053385"/>
              </a:tblGrid>
              <a:tr h="0">
                <a:tc>
                  <a:txBody>
                    <a:bodyPr/>
                    <a:lstStyle/>
                    <a:p>
                      <a:pPr marL="0" marR="0">
                        <a:spcBef>
                          <a:spcPts val="0"/>
                        </a:spcBef>
                        <a:spcAft>
                          <a:spcPts val="0"/>
                        </a:spcAft>
                      </a:pPr>
                      <a:r>
                        <a:rPr lang="en-US" sz="1800" b="1" kern="50" dirty="0">
                          <a:effectLst/>
                        </a:rPr>
                        <a:t>Condition</a:t>
                      </a:r>
                      <a:endParaRPr lang="en-US" sz="1800" b="1" kern="50" dirty="0">
                        <a:effectLst/>
                        <a:latin typeface="Times New Roman"/>
                        <a:ea typeface="SimSun"/>
                        <a:cs typeface="Mangal"/>
                      </a:endParaRPr>
                    </a:p>
                  </a:txBody>
                  <a:tcPr marL="62768" marR="62768" marT="0" marB="0" anchor="b"/>
                </a:tc>
                <a:tc>
                  <a:txBody>
                    <a:bodyPr/>
                    <a:lstStyle/>
                    <a:p>
                      <a:pPr marL="0" marR="0" algn="ctr">
                        <a:spcBef>
                          <a:spcPts val="0"/>
                        </a:spcBef>
                        <a:spcAft>
                          <a:spcPts val="0"/>
                        </a:spcAft>
                      </a:pPr>
                      <a:r>
                        <a:rPr lang="en-US" sz="1800" b="1" kern="50" dirty="0">
                          <a:effectLst/>
                        </a:rPr>
                        <a:t>Total Expenses (Millions)</a:t>
                      </a:r>
                      <a:endParaRPr lang="en-US" sz="1800" b="1" kern="50" dirty="0">
                        <a:effectLst/>
                        <a:latin typeface="Times New Roman"/>
                        <a:ea typeface="SimSun"/>
                        <a:cs typeface="Mangal"/>
                      </a:endParaRPr>
                    </a:p>
                  </a:txBody>
                  <a:tcPr marL="62768" marR="62768" marT="0" marB="0" anchor="b"/>
                </a:tc>
                <a:tc>
                  <a:txBody>
                    <a:bodyPr/>
                    <a:lstStyle/>
                    <a:p>
                      <a:pPr marL="0" marR="0" algn="ctr">
                        <a:spcBef>
                          <a:spcPts val="0"/>
                        </a:spcBef>
                        <a:spcAft>
                          <a:spcPts val="0"/>
                        </a:spcAft>
                      </a:pPr>
                      <a:r>
                        <a:rPr lang="en-US" sz="1800" b="1" kern="50" dirty="0">
                          <a:effectLst/>
                        </a:rPr>
                        <a:t>Report Section</a:t>
                      </a:r>
                      <a:endParaRPr lang="en-US" sz="1800" b="1" kern="50" dirty="0">
                        <a:effectLst/>
                        <a:latin typeface="Times New Roman"/>
                        <a:ea typeface="SimSun"/>
                        <a:cs typeface="Mangal"/>
                      </a:endParaRPr>
                    </a:p>
                  </a:txBody>
                  <a:tcPr marL="62768" marR="62768" marT="0" marB="0" anchor="b"/>
                </a:tc>
              </a:tr>
              <a:tr h="0">
                <a:tc>
                  <a:txBody>
                    <a:bodyPr/>
                    <a:lstStyle/>
                    <a:p>
                      <a:pPr marL="0" marR="0">
                        <a:spcBef>
                          <a:spcPts val="0"/>
                        </a:spcBef>
                        <a:spcAft>
                          <a:spcPts val="0"/>
                        </a:spcAft>
                      </a:pPr>
                      <a:r>
                        <a:rPr lang="en-US" sz="1800" kern="50">
                          <a:effectLst/>
                        </a:rPr>
                        <a:t>Heart conditions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$116,308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Cancer</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$88,668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Cancer</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Trauma-related disorders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$81,778</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Mental disorders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$77,641</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Mental Health and Substance Abuse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Osteoarthritis and other non-traumatic joint disorders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$76,173</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Musculoskeletal </a:t>
                      </a:r>
                      <a:r>
                        <a:rPr lang="en-US" sz="1800" kern="50" dirty="0" smtClean="0">
                          <a:effectLst/>
                        </a:rPr>
                        <a:t>Diseases</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COPD, asthma</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$75,183</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Respiratory </a:t>
                      </a:r>
                      <a:r>
                        <a:rPr lang="en-US" sz="1800" kern="50" dirty="0" smtClean="0">
                          <a:effectLst/>
                        </a:rPr>
                        <a:t>Diseases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Diabetes mellitus</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$55,224</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Diabetes</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Hypertension</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$42,734</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Normal birth/live born</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$39,381</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 </a:t>
                      </a:r>
                      <a:endParaRPr lang="en-US" sz="1800" kern="50" dirty="0">
                        <a:effectLst/>
                        <a:latin typeface="Times New Roman"/>
                        <a:ea typeface="SimSun"/>
                        <a:cs typeface="Mangal"/>
                      </a:endParaRPr>
                    </a:p>
                  </a:txBody>
                  <a:tcPr marL="62768" marR="62768" marT="0" marB="0"/>
                </a:tc>
              </a:tr>
              <a:tr h="0">
                <a:tc>
                  <a:txBody>
                    <a:bodyPr/>
                    <a:lstStyle/>
                    <a:p>
                      <a:pPr marL="0" marR="0">
                        <a:spcBef>
                          <a:spcPts val="0"/>
                        </a:spcBef>
                        <a:spcAft>
                          <a:spcPts val="0"/>
                        </a:spcAft>
                      </a:pPr>
                      <a:r>
                        <a:rPr lang="en-US" sz="1800" kern="50">
                          <a:effectLst/>
                        </a:rPr>
                        <a:t>Hyperlipidemia</a:t>
                      </a:r>
                      <a:endParaRPr lang="en-US" sz="1800" kern="50">
                        <a:effectLst/>
                        <a:latin typeface="Times New Roman"/>
                        <a:ea typeface="SimSun"/>
                        <a:cs typeface="Mangal"/>
                      </a:endParaRPr>
                    </a:p>
                  </a:txBody>
                  <a:tcPr marL="62768" marR="62768" marT="0" marB="0"/>
                </a:tc>
                <a:tc>
                  <a:txBody>
                    <a:bodyPr/>
                    <a:lstStyle/>
                    <a:p>
                      <a:pPr marL="0" marR="0" algn="ctr">
                        <a:spcBef>
                          <a:spcPts val="0"/>
                        </a:spcBef>
                        <a:spcAft>
                          <a:spcPts val="0"/>
                        </a:spcAft>
                      </a:pPr>
                      <a:r>
                        <a:rPr lang="en-US" sz="1600" kern="50" dirty="0">
                          <a:effectLst/>
                        </a:rPr>
                        <a:t>$38,905</a:t>
                      </a:r>
                      <a:endParaRPr lang="en-US" sz="1800" kern="50" dirty="0">
                        <a:effectLst/>
                        <a:latin typeface="Times New Roman"/>
                        <a:ea typeface="SimSun"/>
                        <a:cs typeface="Mangal"/>
                      </a:endParaRPr>
                    </a:p>
                  </a:txBody>
                  <a:tcPr marL="62768" marR="62768" marT="0" marB="0"/>
                </a:tc>
                <a:tc>
                  <a:txBody>
                    <a:bodyPr/>
                    <a:lstStyle/>
                    <a:p>
                      <a:pPr marL="0" marR="0" algn="l">
                        <a:spcBef>
                          <a:spcPts val="0"/>
                        </a:spcBef>
                        <a:spcAft>
                          <a:spcPts val="0"/>
                        </a:spcAft>
                      </a:pPr>
                      <a:r>
                        <a:rPr lang="en-US" sz="1800" kern="50" dirty="0">
                          <a:effectLst/>
                        </a:rPr>
                        <a:t>Cardiovascular Disease</a:t>
                      </a:r>
                      <a:endParaRPr lang="en-US" sz="1800" kern="50" dirty="0">
                        <a:effectLst/>
                        <a:latin typeface="Times New Roman"/>
                        <a:ea typeface="SimSun"/>
                        <a:cs typeface="Mangal"/>
                      </a:endParaRPr>
                    </a:p>
                  </a:txBody>
                  <a:tcPr marL="62768" marR="62768" marT="0" marB="0"/>
                </a:tc>
              </a:tr>
            </a:tbl>
          </a:graphicData>
        </a:graphic>
      </p:graphicFrame>
      <p:sp>
        <p:nvSpPr>
          <p:cNvPr id="5" name="TextBox 4"/>
          <p:cNvSpPr txBox="1"/>
          <p:nvPr/>
        </p:nvSpPr>
        <p:spPr>
          <a:xfrm>
            <a:off x="457200" y="5760720"/>
            <a:ext cx="8229600" cy="461665"/>
          </a:xfrm>
          <a:prstGeom prst="rect">
            <a:avLst/>
          </a:prstGeom>
          <a:noFill/>
        </p:spPr>
        <p:txBody>
          <a:bodyPr wrap="square" lIns="0" rtlCol="0">
            <a:spAutoFit/>
          </a:bodyPr>
          <a:lstStyle/>
          <a:p>
            <a:r>
              <a:rPr lang="en-US" sz="1200" b="1" dirty="0"/>
              <a:t>Source</a:t>
            </a:r>
            <a:r>
              <a:rPr lang="en-US" sz="1200" b="1" dirty="0" smtClean="0"/>
              <a:t>:</a:t>
            </a:r>
            <a:r>
              <a:rPr lang="en-US" sz="1200" dirty="0" smtClean="0"/>
              <a:t> Agency for Healthcare Research and Quality, Medical Expenditure Panel Survey, Household Component Summary Tables. </a:t>
            </a:r>
            <a:r>
              <a:rPr lang="en-US" sz="1200" dirty="0" smtClean="0">
                <a:hlinkClick r:id="rId3"/>
              </a:rPr>
              <a:t>http</a:t>
            </a:r>
            <a:r>
              <a:rPr lang="en-US" sz="1200" dirty="0">
                <a:hlinkClick r:id="rId3"/>
              </a:rPr>
              <a:t>://</a:t>
            </a:r>
            <a:r>
              <a:rPr lang="en-US" sz="1200" dirty="0" smtClean="0">
                <a:hlinkClick r:id="rId3"/>
              </a:rPr>
              <a:t>meps.ahrq.gov/mepsweb/data_stats/tables_compendia_hh_interactive.jsp</a:t>
            </a:r>
            <a:r>
              <a:rPr lang="en-US" sz="1200" dirty="0" smtClean="0"/>
              <a:t>.</a:t>
            </a:r>
            <a:endParaRPr lang="en-US" sz="1200" dirty="0"/>
          </a:p>
        </p:txBody>
      </p:sp>
    </p:spTree>
    <p:extLst>
      <p:ext uri="{BB962C8B-B14F-4D97-AF65-F5344CB8AC3E}">
        <p14:creationId xmlns:p14="http://schemas.microsoft.com/office/powerpoint/2010/main" val="2725867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Summary </a:t>
            </a:r>
            <a:r>
              <a:rPr lang="en-US" sz="2000" dirty="0" smtClean="0"/>
              <a:t>of trends: </a:t>
            </a:r>
            <a:r>
              <a:rPr lang="en-US" sz="2000" b="1" dirty="0" smtClean="0"/>
              <a:t>Number </a:t>
            </a:r>
            <a:r>
              <a:rPr lang="en-US" sz="2000" b="1" dirty="0"/>
              <a:t>and </a:t>
            </a:r>
            <a:r>
              <a:rPr lang="en-US" sz="2000" b="1" dirty="0" smtClean="0"/>
              <a:t>percentage </a:t>
            </a:r>
            <a:r>
              <a:rPr lang="en-US" sz="2000" b="1" dirty="0"/>
              <a:t>of all quality measures that are improving, not changing, or worsening through 2012, overall and by NQS </a:t>
            </a:r>
            <a:r>
              <a:rPr lang="en-US" sz="2000" b="1" dirty="0" smtClean="0"/>
              <a:t>priority</a:t>
            </a:r>
            <a:endParaRPr lang="en-US" sz="2000" dirty="0"/>
          </a:p>
        </p:txBody>
      </p:sp>
      <p:graphicFrame>
        <p:nvGraphicFramePr>
          <p:cNvPr id="4" name="Object 3"/>
          <p:cNvGraphicFramePr>
            <a:graphicFrameLocks noGrp="1"/>
          </p:cNvGraphicFramePr>
          <p:nvPr>
            <p:ph idx="1"/>
            <p:extLst>
              <p:ext uri="{D42A27DB-BD31-4B8C-83A1-F6EECF244321}">
                <p14:modId xmlns:p14="http://schemas.microsoft.com/office/powerpoint/2010/main" val="133802724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8019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Summary of trends: Average annual rates of change of quality of care measures through 2012, by National Quality Strategy priority</a:t>
            </a:r>
            <a:endParaRPr lang="en-US" sz="2000" dirty="0"/>
          </a:p>
        </p:txBody>
      </p:sp>
      <p:graphicFrame>
        <p:nvGraphicFramePr>
          <p:cNvPr id="7" name="Content Placeholder 9"/>
          <p:cNvGraphicFramePr>
            <a:graphicFrameLocks noGrp="1"/>
          </p:cNvGraphicFramePr>
          <p:nvPr>
            <p:ph idx="1"/>
            <p:extLst>
              <p:ext uri="{D42A27DB-BD31-4B8C-83A1-F6EECF244321}">
                <p14:modId xmlns:p14="http://schemas.microsoft.com/office/powerpoint/2010/main" val="2528425501"/>
              </p:ext>
            </p:extLst>
          </p:nvPr>
        </p:nvGraphicFramePr>
        <p:xfrm>
          <a:off x="457200" y="1371600"/>
          <a:ext cx="82296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943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Effective Treatment Measures That Achieved 95% Performance This Year and Will No Longer Be Reported in the QDR</a:t>
            </a:r>
            <a:endParaRPr lang="en-US" sz="2000" dirty="0"/>
          </a:p>
        </p:txBody>
      </p:sp>
      <p:sp>
        <p:nvSpPr>
          <p:cNvPr id="3" name="Content Placeholder 2"/>
          <p:cNvSpPr>
            <a:spLocks noGrp="1"/>
          </p:cNvSpPr>
          <p:nvPr>
            <p:ph idx="1"/>
          </p:nvPr>
        </p:nvSpPr>
        <p:spPr>
          <a:xfrm>
            <a:off x="457200" y="1371600"/>
            <a:ext cx="8229600" cy="5105400"/>
          </a:xfrm>
        </p:spPr>
        <p:txBody>
          <a:bodyPr>
            <a:normAutofit fontScale="55000" lnSpcReduction="20000"/>
          </a:bodyPr>
          <a:lstStyle/>
          <a:p>
            <a:pPr>
              <a:lnSpc>
                <a:spcPct val="120000"/>
              </a:lnSpc>
              <a:spcBef>
                <a:spcPts val="0"/>
              </a:spcBef>
            </a:pPr>
            <a:r>
              <a:rPr lang="en-US" sz="3100" dirty="0" smtClean="0"/>
              <a:t>Of 11 QDR measures that reached 95% performance in 2014, 9 were Effective Treatment measures, of which 7 were publicly reported by the Centers for Medicare &amp; Medicaid Services (CMS) (bold):</a:t>
            </a:r>
          </a:p>
          <a:p>
            <a:pPr lvl="1">
              <a:lnSpc>
                <a:spcPct val="120000"/>
              </a:lnSpc>
              <a:spcBef>
                <a:spcPts val="0"/>
              </a:spcBef>
            </a:pPr>
            <a:r>
              <a:rPr lang="en-US" sz="2500" b="1" dirty="0" smtClean="0"/>
              <a:t>Hospital patients with heart attack given percutaneous coronary intervention within 90 minutes</a:t>
            </a:r>
          </a:p>
          <a:p>
            <a:pPr lvl="1">
              <a:lnSpc>
                <a:spcPct val="120000"/>
              </a:lnSpc>
              <a:spcBef>
                <a:spcPts val="0"/>
              </a:spcBef>
            </a:pPr>
            <a:r>
              <a:rPr lang="en-US" sz="2500" dirty="0" smtClean="0"/>
              <a:t>Adults with HIV and CD4 cell count of 350 or less who received highly active antiretroviral therapy during the year</a:t>
            </a:r>
          </a:p>
          <a:p>
            <a:pPr lvl="1">
              <a:lnSpc>
                <a:spcPct val="120000"/>
              </a:lnSpc>
              <a:spcBef>
                <a:spcPts val="0"/>
              </a:spcBef>
            </a:pPr>
            <a:r>
              <a:rPr lang="en-US" sz="2500" b="1" dirty="0" smtClean="0"/>
              <a:t>Hospital patients with pneumonia who had blood cultures before antibiotics were administered</a:t>
            </a:r>
          </a:p>
          <a:p>
            <a:pPr lvl="1">
              <a:lnSpc>
                <a:spcPct val="120000"/>
              </a:lnSpc>
              <a:spcBef>
                <a:spcPts val="0"/>
              </a:spcBef>
            </a:pPr>
            <a:r>
              <a:rPr lang="en-US" sz="2500" b="1" dirty="0" smtClean="0"/>
              <a:t>Hospital patients age 65+ with pneumonia who received pneumococcal screening or vaccination</a:t>
            </a:r>
          </a:p>
          <a:p>
            <a:pPr lvl="1">
              <a:lnSpc>
                <a:spcPct val="120000"/>
              </a:lnSpc>
              <a:spcBef>
                <a:spcPts val="0"/>
              </a:spcBef>
            </a:pPr>
            <a:r>
              <a:rPr lang="en-US" sz="2500" b="1" dirty="0" smtClean="0"/>
              <a:t>Hospital patients age 50+ with pneumonia who received influenza screening or vaccination</a:t>
            </a:r>
          </a:p>
          <a:p>
            <a:pPr lvl="1">
              <a:lnSpc>
                <a:spcPct val="120000"/>
              </a:lnSpc>
              <a:spcBef>
                <a:spcPts val="0"/>
              </a:spcBef>
            </a:pPr>
            <a:r>
              <a:rPr lang="en-US" sz="2500" b="1" dirty="0" smtClean="0"/>
              <a:t>Hospital patients with heart failure and left ventricular systolic dysfunction who were prescribed angiotensin-converting enzyme or angiotensin receptor blocker at discharge</a:t>
            </a:r>
          </a:p>
          <a:p>
            <a:pPr lvl="1">
              <a:lnSpc>
                <a:spcPct val="120000"/>
              </a:lnSpc>
              <a:spcBef>
                <a:spcPts val="0"/>
              </a:spcBef>
            </a:pPr>
            <a:r>
              <a:rPr lang="en-US" sz="2500" b="1" dirty="0" smtClean="0"/>
              <a:t>Hospital patients with pneumonia who received the initial antibiotic dose consistent with current recommendations</a:t>
            </a:r>
          </a:p>
          <a:p>
            <a:pPr lvl="1">
              <a:lnSpc>
                <a:spcPct val="120000"/>
              </a:lnSpc>
              <a:spcBef>
                <a:spcPts val="0"/>
              </a:spcBef>
            </a:pPr>
            <a:r>
              <a:rPr lang="en-US" sz="2500" b="1" dirty="0" smtClean="0"/>
              <a:t>Hospital patients with pneumonia who received the initial antibiotic dose within 6 hours of arrival</a:t>
            </a:r>
          </a:p>
          <a:p>
            <a:pPr lvl="1">
              <a:lnSpc>
                <a:spcPct val="120000"/>
              </a:lnSpc>
              <a:spcBef>
                <a:spcPts val="0"/>
              </a:spcBef>
            </a:pPr>
            <a:r>
              <a:rPr lang="en-US" sz="2500" dirty="0" smtClean="0"/>
              <a:t>Adults with HIV and CD4 cell counts of 200 or less who received </a:t>
            </a:r>
            <a:r>
              <a:rPr lang="en-US" sz="2500" i="1" dirty="0" smtClean="0"/>
              <a:t>Pneumocystis</a:t>
            </a:r>
            <a:r>
              <a:rPr lang="en-US" sz="2500" dirty="0" smtClean="0"/>
              <a:t> pneumonia prophylaxis during the year</a:t>
            </a:r>
          </a:p>
        </p:txBody>
      </p:sp>
    </p:spTree>
    <p:extLst>
      <p:ext uri="{BB962C8B-B14F-4D97-AF65-F5344CB8AC3E}">
        <p14:creationId xmlns:p14="http://schemas.microsoft.com/office/powerpoint/2010/main" val="1823661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That Improved Quickly</a:t>
            </a:r>
            <a:endParaRPr lang="en-US" dirty="0"/>
          </a:p>
        </p:txBody>
      </p:sp>
      <p:sp>
        <p:nvSpPr>
          <p:cNvPr id="3" name="Content Placeholder 2"/>
          <p:cNvSpPr>
            <a:spLocks noGrp="1"/>
          </p:cNvSpPr>
          <p:nvPr>
            <p:ph idx="1"/>
          </p:nvPr>
        </p:nvSpPr>
        <p:spPr/>
        <p:txBody>
          <a:bodyPr>
            <a:normAutofit/>
          </a:bodyPr>
          <a:lstStyle/>
          <a:p>
            <a:r>
              <a:rPr lang="en-US" dirty="0" smtClean="0"/>
              <a:t>Two Effective Treatment measures improved quickly, defined as an average annual rate of change greater than 10% per year:</a:t>
            </a:r>
          </a:p>
          <a:p>
            <a:pPr lvl="1"/>
            <a:r>
              <a:rPr lang="en-US" dirty="0" smtClean="0"/>
              <a:t>Patients with colon cancer who received surgical resection that included 12+ lymph nodes pathologically examined</a:t>
            </a:r>
          </a:p>
          <a:p>
            <a:pPr lvl="1"/>
            <a:r>
              <a:rPr lang="en-US" dirty="0" smtClean="0"/>
              <a:t>Women with Stage I-</a:t>
            </a:r>
            <a:r>
              <a:rPr lang="en-US" dirty="0" err="1" smtClean="0"/>
              <a:t>IIb</a:t>
            </a:r>
            <a:r>
              <a:rPr lang="en-US" dirty="0" smtClean="0"/>
              <a:t> breast cancer who received axillary node dissection or sentinel lymph node biopsy at time of surgery</a:t>
            </a:r>
          </a:p>
          <a:p>
            <a:endParaRPr lang="en-US" dirty="0"/>
          </a:p>
        </p:txBody>
      </p:sp>
    </p:spTree>
    <p:extLst>
      <p:ext uri="{BB962C8B-B14F-4D97-AF65-F5344CB8AC3E}">
        <p14:creationId xmlns:p14="http://schemas.microsoft.com/office/powerpoint/2010/main" val="3954267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That Showed Worsening Quality</a:t>
            </a:r>
            <a:endParaRPr lang="en-US" dirty="0"/>
          </a:p>
        </p:txBody>
      </p:sp>
      <p:sp>
        <p:nvSpPr>
          <p:cNvPr id="3" name="Content Placeholder 2"/>
          <p:cNvSpPr>
            <a:spLocks noGrp="1"/>
          </p:cNvSpPr>
          <p:nvPr>
            <p:ph idx="1"/>
          </p:nvPr>
        </p:nvSpPr>
        <p:spPr/>
        <p:txBody>
          <a:bodyPr>
            <a:normAutofit lnSpcReduction="10000"/>
          </a:bodyPr>
          <a:lstStyle/>
          <a:p>
            <a:r>
              <a:rPr lang="en-US" dirty="0" smtClean="0"/>
              <a:t>Four Effective Treatment measures showed worsening over time, including three measures of management of chronic conditions (bold):</a:t>
            </a:r>
          </a:p>
          <a:p>
            <a:pPr lvl="1"/>
            <a:r>
              <a:rPr lang="en-US" dirty="0" smtClean="0"/>
              <a:t>Suicide deaths per 100,000 population</a:t>
            </a:r>
          </a:p>
          <a:p>
            <a:pPr lvl="1"/>
            <a:r>
              <a:rPr lang="en-US" b="1" dirty="0" smtClean="0"/>
              <a:t>Admissions with diabetes with short-term complications per 100,000 population, age 18+</a:t>
            </a:r>
          </a:p>
          <a:p>
            <a:pPr lvl="1"/>
            <a:r>
              <a:rPr lang="en-US" b="1" dirty="0" smtClean="0"/>
              <a:t>Adults age 40+ with diagnosed diabetes who had their feet checked for sores or irritation in the calendar year</a:t>
            </a:r>
          </a:p>
          <a:p>
            <a:pPr lvl="1"/>
            <a:r>
              <a:rPr lang="en-US" b="1" dirty="0" smtClean="0"/>
              <a:t>People with current asthma who are now taking preventive medicine daily or almost daily</a:t>
            </a:r>
          </a:p>
          <a:p>
            <a:endParaRPr lang="en-US" dirty="0"/>
          </a:p>
        </p:txBody>
      </p:sp>
    </p:spTree>
    <p:extLst>
      <p:ext uri="{BB962C8B-B14F-4D97-AF65-F5344CB8AC3E}">
        <p14:creationId xmlns:p14="http://schemas.microsoft.com/office/powerpoint/2010/main" val="2980272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With Elimination of Disparities</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10000"/>
          </a:bodyPr>
          <a:lstStyle/>
          <a:p>
            <a:r>
              <a:rPr lang="en-US" dirty="0" smtClean="0"/>
              <a:t>One Effective Treatment measure showed elimination of a Black-White disparity:</a:t>
            </a:r>
          </a:p>
          <a:p>
            <a:pPr lvl="1"/>
            <a:r>
              <a:rPr lang="en-US" dirty="0" smtClean="0"/>
              <a:t>Deaths per 1,000 hospital admissions with abdominal aortic aneurysm repair, age 18+ </a:t>
            </a:r>
          </a:p>
          <a:p>
            <a:r>
              <a:rPr lang="en-US" dirty="0" smtClean="0"/>
              <a:t>Three Effective Treatment measures showed elimination of Asian-White disparities:</a:t>
            </a:r>
          </a:p>
          <a:p>
            <a:pPr lvl="1"/>
            <a:r>
              <a:rPr lang="en-US" dirty="0" smtClean="0"/>
              <a:t>Adults age 40+ with diagnosed diabetes who had their feet checked in the calendar year</a:t>
            </a:r>
          </a:p>
          <a:p>
            <a:pPr lvl="1"/>
            <a:r>
              <a:rPr lang="en-US" dirty="0" smtClean="0"/>
              <a:t>Adults age 40+ with diagnosed diabetes who received a dilated eye examination in the calendar year </a:t>
            </a:r>
          </a:p>
          <a:p>
            <a:pPr lvl="1"/>
            <a:r>
              <a:rPr lang="en-US" dirty="0" smtClean="0"/>
              <a:t>Patients under age 70 with treated chronic kidney failure who received a transplant within 3 years of date of renal failure </a:t>
            </a:r>
          </a:p>
        </p:txBody>
      </p:sp>
    </p:spTree>
    <p:extLst>
      <p:ext uri="{BB962C8B-B14F-4D97-AF65-F5344CB8AC3E}">
        <p14:creationId xmlns:p14="http://schemas.microsoft.com/office/powerpoint/2010/main" val="258553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Organization of the </a:t>
            </a:r>
            <a:r>
              <a:rPr lang="en-US" dirty="0" err="1" smtClean="0"/>
              <a:t>Chartbook</a:t>
            </a:r>
            <a:r>
              <a:rPr lang="en-US" dirty="0" smtClean="0"/>
              <a:t> on Effective Treatment</a:t>
            </a:r>
            <a:endParaRPr lang="en-US" dirty="0"/>
          </a:p>
        </p:txBody>
      </p:sp>
      <p:sp>
        <p:nvSpPr>
          <p:cNvPr id="5" name="Content Placeholder 4"/>
          <p:cNvSpPr>
            <a:spLocks noGrp="1"/>
          </p:cNvSpPr>
          <p:nvPr>
            <p:ph idx="1"/>
          </p:nvPr>
        </p:nvSpPr>
        <p:spPr>
          <a:xfrm>
            <a:off x="457200" y="1447800"/>
            <a:ext cx="8229600" cy="3429000"/>
          </a:xfrm>
        </p:spPr>
        <p:txBody>
          <a:bodyPr>
            <a:normAutofit fontScale="92500" lnSpcReduction="10000"/>
          </a:bodyPr>
          <a:lstStyle/>
          <a:p>
            <a:r>
              <a:rPr lang="en-US" dirty="0" smtClean="0"/>
              <a:t>Part of a series related to the National Healthcare Quality and Disparities Report (QDR) </a:t>
            </a:r>
          </a:p>
          <a:p>
            <a:r>
              <a:rPr lang="en-US" dirty="0" smtClean="0"/>
              <a:t>Contents:</a:t>
            </a:r>
          </a:p>
          <a:p>
            <a:pPr lvl="1"/>
            <a:r>
              <a:rPr lang="en-US" dirty="0" smtClean="0"/>
              <a:t>Overview of the QDR</a:t>
            </a:r>
          </a:p>
          <a:p>
            <a:pPr lvl="1"/>
            <a:r>
              <a:rPr lang="en-US" dirty="0" smtClean="0"/>
              <a:t>Overview of Effective Treatment, one of the priorities of the National Quality Strategy</a:t>
            </a:r>
          </a:p>
          <a:p>
            <a:pPr lvl="1"/>
            <a:r>
              <a:rPr lang="en-US" dirty="0" smtClean="0"/>
              <a:t>Summary of trends and disparities in Effective Treatment from the QDR</a:t>
            </a:r>
          </a:p>
          <a:p>
            <a:pPr lvl="1"/>
            <a:r>
              <a:rPr lang="en-US" dirty="0" smtClean="0"/>
              <a:t>Tracking of individual measures of Effective Treatment:</a:t>
            </a:r>
          </a:p>
          <a:p>
            <a:pPr lvl="2"/>
            <a:endParaRPr lang="en-US" dirty="0" smtClean="0"/>
          </a:p>
          <a:p>
            <a:pPr lvl="1"/>
            <a:endParaRPr lang="en-US" dirty="0" smtClean="0"/>
          </a:p>
          <a:p>
            <a:pPr lvl="2"/>
            <a:endParaRPr lang="en-US" dirty="0" smtClean="0"/>
          </a:p>
        </p:txBody>
      </p:sp>
      <p:sp>
        <p:nvSpPr>
          <p:cNvPr id="8" name="TextBox 7"/>
          <p:cNvSpPr txBox="1"/>
          <p:nvPr/>
        </p:nvSpPr>
        <p:spPr>
          <a:xfrm>
            <a:off x="1280160" y="4754880"/>
            <a:ext cx="7391400" cy="1477328"/>
          </a:xfrm>
          <a:prstGeom prst="rect">
            <a:avLst/>
          </a:prstGeom>
          <a:noFill/>
        </p:spPr>
        <p:txBody>
          <a:bodyPr wrap="square" lIns="0" tIns="0" rIns="0" bIns="0" numCol="2" spcCol="0" rtlCol="0">
            <a:spAutoFit/>
          </a:bodyPr>
          <a:lstStyle/>
          <a:p>
            <a:pPr marL="228600" lvl="2" indent="-228600">
              <a:buFont typeface="Courier New" panose="02070309020205020404" pitchFamily="49" charset="0"/>
              <a:buChar char="o"/>
            </a:pPr>
            <a:r>
              <a:rPr lang="en-US" sz="1900" dirty="0"/>
              <a:t>Cardiovascular Disease</a:t>
            </a:r>
          </a:p>
          <a:p>
            <a:pPr marL="228600" lvl="2" indent="-228600">
              <a:buFont typeface="Courier New" panose="02070309020205020404" pitchFamily="49" charset="0"/>
              <a:buChar char="o"/>
            </a:pPr>
            <a:r>
              <a:rPr lang="en-US" sz="1900" dirty="0"/>
              <a:t>Cancer</a:t>
            </a:r>
          </a:p>
          <a:p>
            <a:pPr marL="228600" lvl="2" indent="-228600">
              <a:buFont typeface="Courier New" panose="02070309020205020404" pitchFamily="49" charset="0"/>
              <a:buChar char="o"/>
            </a:pPr>
            <a:r>
              <a:rPr lang="en-US" sz="1900" dirty="0"/>
              <a:t>Chronic Kidney </a:t>
            </a:r>
            <a:r>
              <a:rPr lang="en-US" sz="1900" dirty="0" smtClean="0"/>
              <a:t>Disease</a:t>
            </a:r>
          </a:p>
          <a:p>
            <a:pPr marL="228600" lvl="2" indent="-228600">
              <a:buFont typeface="Courier New" panose="02070309020205020404" pitchFamily="49" charset="0"/>
              <a:buChar char="o"/>
            </a:pPr>
            <a:r>
              <a:rPr lang="en-US" dirty="0" smtClean="0"/>
              <a:t>Diabetes</a:t>
            </a:r>
          </a:p>
          <a:p>
            <a:pPr marL="228600" lvl="2" indent="-228600">
              <a:buFont typeface="Courier New" panose="02070309020205020404" pitchFamily="49" charset="0"/>
              <a:buChar char="o"/>
            </a:pPr>
            <a:r>
              <a:rPr lang="en-US" dirty="0"/>
              <a:t>HIV Disease</a:t>
            </a:r>
          </a:p>
          <a:p>
            <a:pPr marL="228600" lvl="2" indent="-228600">
              <a:buFont typeface="Courier New" panose="02070309020205020404" pitchFamily="49" charset="0"/>
              <a:buChar char="o"/>
              <a:defRPr/>
            </a:pPr>
            <a:r>
              <a:rPr lang="en-US" dirty="0" smtClean="0"/>
              <a:t>Mental </a:t>
            </a:r>
            <a:r>
              <a:rPr lang="en-US" dirty="0"/>
              <a:t>Health and Substance Abuse</a:t>
            </a:r>
          </a:p>
          <a:p>
            <a:pPr marL="228600" lvl="2" indent="-228600">
              <a:buFont typeface="Courier New" panose="02070309020205020404" pitchFamily="49" charset="0"/>
              <a:buChar char="o"/>
              <a:defRPr/>
            </a:pPr>
            <a:r>
              <a:rPr lang="en-US" dirty="0"/>
              <a:t>Musculoskeletal </a:t>
            </a:r>
            <a:r>
              <a:rPr lang="en-US" dirty="0" smtClean="0"/>
              <a:t>Diseases</a:t>
            </a:r>
            <a:endParaRPr lang="en-US" dirty="0"/>
          </a:p>
          <a:p>
            <a:pPr marL="228600" lvl="2" indent="-228600">
              <a:buFont typeface="Courier New" panose="02070309020205020404" pitchFamily="49" charset="0"/>
              <a:buChar char="o"/>
              <a:defRPr/>
            </a:pPr>
            <a:r>
              <a:rPr lang="en-US" dirty="0"/>
              <a:t>Respiratory </a:t>
            </a:r>
            <a:r>
              <a:rPr lang="en-US" dirty="0" smtClean="0"/>
              <a:t>Diseases</a:t>
            </a:r>
            <a:endParaRPr lang="en-US" dirty="0"/>
          </a:p>
        </p:txBody>
      </p:sp>
    </p:spTree>
    <p:extLst>
      <p:ext uri="{BB962C8B-B14F-4D97-AF65-F5344CB8AC3E}">
        <p14:creationId xmlns:p14="http://schemas.microsoft.com/office/powerpoint/2010/main" val="599455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Treatment Measures With Widening of Disparities</a:t>
            </a:r>
            <a:endParaRPr lang="en-US" dirty="0"/>
          </a:p>
        </p:txBody>
      </p:sp>
      <p:sp>
        <p:nvSpPr>
          <p:cNvPr id="3" name="Content Placeholder 2"/>
          <p:cNvSpPr>
            <a:spLocks noGrp="1"/>
          </p:cNvSpPr>
          <p:nvPr>
            <p:ph idx="1"/>
          </p:nvPr>
        </p:nvSpPr>
        <p:spPr>
          <a:xfrm>
            <a:off x="457200" y="1524000"/>
            <a:ext cx="8229600" cy="4602163"/>
          </a:xfrm>
        </p:spPr>
        <p:txBody>
          <a:bodyPr>
            <a:normAutofit fontScale="92500"/>
          </a:bodyPr>
          <a:lstStyle/>
          <a:p>
            <a:r>
              <a:rPr lang="en-US" dirty="0" smtClean="0"/>
              <a:t>One Effective Treatment measure showed widening of Black-White disparities: </a:t>
            </a:r>
          </a:p>
          <a:p>
            <a:pPr lvl="1"/>
            <a:r>
              <a:rPr lang="en-US" dirty="0" smtClean="0"/>
              <a:t>People age 12+ who needed treatment for illicit drug use and who received treatment at a specialty facility in the last 12 months</a:t>
            </a:r>
          </a:p>
          <a:p>
            <a:r>
              <a:rPr lang="en-US" dirty="0" smtClean="0"/>
              <a:t>Two Effective Treatment measures showed widening of income-related disparities: </a:t>
            </a:r>
          </a:p>
          <a:p>
            <a:pPr lvl="1"/>
            <a:r>
              <a:rPr lang="en-US" dirty="0" smtClean="0"/>
              <a:t>Adults age 40+ with diagnosed diabetes who received 2+ hemoglobin A1c measurements in the calendar year </a:t>
            </a:r>
          </a:p>
          <a:p>
            <a:pPr lvl="1"/>
            <a:r>
              <a:rPr lang="en-US" dirty="0" smtClean="0"/>
              <a:t>Adults with chronic joint symptoms who have ever seen a doctor or other health professional for joint symptoms</a:t>
            </a:r>
            <a:endParaRPr lang="en-US" dirty="0"/>
          </a:p>
        </p:txBody>
      </p:sp>
    </p:spTree>
    <p:extLst>
      <p:ext uri="{BB962C8B-B14F-4D97-AF65-F5344CB8AC3E}">
        <p14:creationId xmlns:p14="http://schemas.microsoft.com/office/powerpoint/2010/main" val="971918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Measures of Effective Treatment</a:t>
            </a:r>
            <a:endParaRPr lang="en-US" dirty="0"/>
          </a:p>
        </p:txBody>
      </p:sp>
      <p:sp>
        <p:nvSpPr>
          <p:cNvPr id="5" name="Content Placeholder 4"/>
          <p:cNvSpPr>
            <a:spLocks noGrp="1"/>
          </p:cNvSpPr>
          <p:nvPr>
            <p:ph idx="1"/>
          </p:nvPr>
        </p:nvSpPr>
        <p:spPr/>
        <p:txBody>
          <a:bodyPr/>
          <a:lstStyle/>
          <a:p>
            <a:r>
              <a:rPr lang="en-US" dirty="0" smtClean="0"/>
              <a:t>This </a:t>
            </a:r>
            <a:r>
              <a:rPr lang="en-US" dirty="0" err="1" smtClean="0"/>
              <a:t>chartbook</a:t>
            </a:r>
            <a:r>
              <a:rPr lang="en-US" dirty="0" smtClean="0"/>
              <a:t> tracks measures of Effective Treatment through 2012 and 2013, overall and for populations defined by age, race, ethnicity, income, education, insurance, and number of chronic conditions.</a:t>
            </a:r>
          </a:p>
          <a:p>
            <a:r>
              <a:rPr lang="en-US" dirty="0" smtClean="0"/>
              <a:t>Measures of Effective Treatment include: </a:t>
            </a:r>
          </a:p>
          <a:p>
            <a:pPr lvl="1"/>
            <a:r>
              <a:rPr lang="en-US" dirty="0" smtClean="0"/>
              <a:t>Receipt of processes that reflect high-quality care</a:t>
            </a:r>
          </a:p>
          <a:p>
            <a:pPr lvl="1"/>
            <a:r>
              <a:rPr lang="en-US" dirty="0" smtClean="0"/>
              <a:t>Outcomes related in part to receipt of high-quality care</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193620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Conditions Covered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a:t>
            </a:r>
            <a:r>
              <a:rPr lang="en-US" dirty="0" err="1" smtClean="0"/>
              <a:t>chartbook</a:t>
            </a:r>
            <a:r>
              <a:rPr lang="en-US" dirty="0" smtClean="0"/>
              <a:t> is organized around eight conditions that are the leading causes of mortality and morbidity in the United States, starting with cardiovascular disease:</a:t>
            </a:r>
          </a:p>
          <a:p>
            <a:pPr lvl="1"/>
            <a:r>
              <a:rPr lang="en-US" dirty="0" smtClean="0"/>
              <a:t>Cardiovascular disease </a:t>
            </a:r>
          </a:p>
          <a:p>
            <a:pPr lvl="1"/>
            <a:r>
              <a:rPr lang="en-US" dirty="0" smtClean="0"/>
              <a:t>Cancer </a:t>
            </a:r>
          </a:p>
          <a:p>
            <a:pPr lvl="1"/>
            <a:r>
              <a:rPr lang="en-US" dirty="0" smtClean="0"/>
              <a:t>Chronic kidney disease </a:t>
            </a:r>
          </a:p>
          <a:p>
            <a:pPr lvl="1"/>
            <a:r>
              <a:rPr lang="en-US" dirty="0" smtClean="0"/>
              <a:t>Diabetes</a:t>
            </a:r>
          </a:p>
          <a:p>
            <a:pPr lvl="1"/>
            <a:r>
              <a:rPr lang="en-US" dirty="0" smtClean="0"/>
              <a:t>HIV and AIDS</a:t>
            </a:r>
          </a:p>
          <a:p>
            <a:pPr lvl="1"/>
            <a:r>
              <a:rPr lang="en-US" dirty="0" smtClean="0"/>
              <a:t>Mental health and substance abuse</a:t>
            </a:r>
          </a:p>
          <a:p>
            <a:pPr lvl="1"/>
            <a:r>
              <a:rPr lang="en-US" dirty="0" smtClean="0"/>
              <a:t>Musculoskeletal diseases</a:t>
            </a:r>
          </a:p>
          <a:p>
            <a:pPr lvl="1"/>
            <a:r>
              <a:rPr lang="en-US" dirty="0" smtClean="0"/>
              <a:t>Respiratory diseases </a:t>
            </a:r>
          </a:p>
          <a:p>
            <a:pPr lvl="1"/>
            <a:endParaRPr lang="en-US" dirty="0"/>
          </a:p>
        </p:txBody>
      </p:sp>
    </p:spTree>
    <p:extLst>
      <p:ext uri="{BB962C8B-B14F-4D97-AF65-F5344CB8AC3E}">
        <p14:creationId xmlns:p14="http://schemas.microsoft.com/office/powerpoint/2010/main" val="2194405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to Congress mandated in the Healthcare Research and Quality Act of 1999 (P.L. 106-129)</a:t>
            </a:r>
          </a:p>
          <a:p>
            <a:r>
              <a:rPr lang="en-US" dirty="0" smtClean="0"/>
              <a:t>Provides a comprehensive overview of: </a:t>
            </a:r>
          </a:p>
          <a:p>
            <a:pPr lvl="1"/>
            <a:r>
              <a:rPr lang="en-US" dirty="0" smtClean="0"/>
              <a:t>Quality of health care received by the general U.S. population.</a:t>
            </a:r>
          </a:p>
          <a:p>
            <a:pPr lvl="1"/>
            <a:r>
              <a:rPr lang="en-US" dirty="0" smtClean="0"/>
              <a:t>Disparities in care experienced by different racial, ethnic, and socioeconomic groups.</a:t>
            </a:r>
          </a:p>
          <a:p>
            <a:r>
              <a:rPr lang="en-US" dirty="0" smtClean="0"/>
              <a:t>Assesses the performance of our health system and identifies areas of strengths and weaknesses along three main axes: </a:t>
            </a:r>
          </a:p>
          <a:p>
            <a:pPr lvl="1"/>
            <a:r>
              <a:rPr lang="en-US" dirty="0" smtClean="0"/>
              <a:t>Access to health care</a:t>
            </a:r>
          </a:p>
          <a:p>
            <a:pPr lvl="1"/>
            <a:r>
              <a:rPr lang="en-US" dirty="0" smtClean="0"/>
              <a:t>Quality of health care</a:t>
            </a:r>
          </a:p>
          <a:p>
            <a:pPr lvl="1"/>
            <a:r>
              <a:rPr lang="en-US" dirty="0" smtClean="0"/>
              <a:t>Priorities of the National Quality Strategy</a:t>
            </a:r>
          </a:p>
        </p:txBody>
      </p:sp>
    </p:spTree>
    <p:extLst>
      <p:ext uri="{BB962C8B-B14F-4D97-AF65-F5344CB8AC3E}">
        <p14:creationId xmlns:p14="http://schemas.microsoft.com/office/powerpoint/2010/main" val="950001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National Healthcare Quality and Disparities Report</a:t>
            </a:r>
            <a:endParaRPr lang="en-US" dirty="0"/>
          </a:p>
        </p:txBody>
      </p:sp>
      <p:sp>
        <p:nvSpPr>
          <p:cNvPr id="3" name="Content Placeholder 2"/>
          <p:cNvSpPr>
            <a:spLocks noGrp="1"/>
          </p:cNvSpPr>
          <p:nvPr>
            <p:ph idx="1"/>
          </p:nvPr>
        </p:nvSpPr>
        <p:spPr/>
        <p:txBody>
          <a:bodyPr/>
          <a:lstStyle/>
          <a:p>
            <a:r>
              <a:rPr lang="en-US" dirty="0" smtClean="0"/>
              <a:t>Based on more than 250 measures of quality and disparities covering a broad array of health care services and settings</a:t>
            </a:r>
          </a:p>
          <a:p>
            <a:r>
              <a:rPr lang="en-US" dirty="0" smtClean="0"/>
              <a:t>Data generally available through 2012</a:t>
            </a:r>
          </a:p>
          <a:p>
            <a:r>
              <a:rPr lang="en-US" dirty="0" smtClean="0"/>
              <a:t>Produced 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306794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457200" y="1524000"/>
            <a:ext cx="8229600" cy="5334000"/>
          </a:xfrm>
        </p:spPr>
        <p:txBody>
          <a:bodyPr>
            <a:normAutofit/>
          </a:bodyPr>
          <a:lstStyle/>
          <a:p>
            <a:r>
              <a:rPr lang="en-US" dirty="0" smtClean="0"/>
              <a:t>New </a:t>
            </a:r>
            <a:r>
              <a:rPr lang="en-US" dirty="0"/>
              <a:t>National Healthcare Quality and Disparities Report (</a:t>
            </a:r>
            <a:r>
              <a:rPr lang="en-US" dirty="0" smtClean="0"/>
              <a:t>QDR)</a:t>
            </a:r>
          </a:p>
          <a:p>
            <a:pPr lvl="1"/>
            <a:r>
              <a:rPr lang="en-US" dirty="0" smtClean="0"/>
              <a:t>Integrates findings </a:t>
            </a:r>
            <a:r>
              <a:rPr lang="en-US" dirty="0"/>
              <a:t>on health care quality and health care disparities </a:t>
            </a:r>
            <a:r>
              <a:rPr lang="en-US" dirty="0" smtClean="0"/>
              <a:t>into </a:t>
            </a:r>
            <a:r>
              <a:rPr lang="en-US" dirty="0"/>
              <a:t>a single </a:t>
            </a:r>
            <a:r>
              <a:rPr lang="en-US" dirty="0" smtClean="0"/>
              <a:t>document to highlight the </a:t>
            </a:r>
            <a:r>
              <a:rPr lang="en-US" dirty="0"/>
              <a:t>importance of examining quality and disparities </a:t>
            </a:r>
            <a:r>
              <a:rPr lang="en-US" dirty="0" smtClean="0"/>
              <a:t>together</a:t>
            </a:r>
          </a:p>
          <a:p>
            <a:pPr lvl="1"/>
            <a:r>
              <a:rPr lang="en-US" dirty="0" smtClean="0"/>
              <a:t>Focuses </a:t>
            </a:r>
            <a:r>
              <a:rPr lang="en-US" dirty="0"/>
              <a:t>on summarizing information over the many measures that are tracked</a:t>
            </a:r>
          </a:p>
          <a:p>
            <a:pPr lvl="1"/>
            <a:endParaRPr lang="en-US" dirty="0"/>
          </a:p>
        </p:txBody>
      </p:sp>
    </p:spTree>
    <p:extLst>
      <p:ext uri="{BB962C8B-B14F-4D97-AF65-F5344CB8AC3E}">
        <p14:creationId xmlns:p14="http://schemas.microsoft.com/office/powerpoint/2010/main" val="2839042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275584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2014 Chartbooks</a:t>
            </a:r>
            <a:endParaRPr lang="en-US" dirty="0"/>
          </a:p>
        </p:txBody>
      </p:sp>
      <p:sp>
        <p:nvSpPr>
          <p:cNvPr id="3" name="Content Placeholder 2"/>
          <p:cNvSpPr>
            <a:spLocks noGrp="1"/>
          </p:cNvSpPr>
          <p:nvPr>
            <p:ph idx="1"/>
          </p:nvPr>
        </p:nvSpPr>
        <p:spPr/>
        <p:txBody>
          <a:bodyPr>
            <a:normAutofit lnSpcReduction="10000"/>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on individual measures. </a:t>
            </a:r>
          </a:p>
          <a:p>
            <a:pPr lvl="1"/>
            <a:r>
              <a:rPr lang="en-US" dirty="0" smtClean="0"/>
              <a:t>Are updated annually.</a:t>
            </a:r>
          </a:p>
          <a:p>
            <a:pPr lvl="1"/>
            <a:r>
              <a:rPr lang="en-US" dirty="0" smtClean="0"/>
              <a:t>Are posted on the Web (</a:t>
            </a:r>
            <a:r>
              <a:rPr lang="en-US" dirty="0" smtClean="0">
                <a:hlinkClick r:id="rId3" invalidUrl="http:///"/>
              </a:rPr>
              <a:t>http://</a:t>
            </a:r>
            <a:r>
              <a:rPr lang="en-US" dirty="0" smtClean="0">
                <a:hlinkClick r:id=""/>
              </a:rPr>
              <a:t>www.ahrq.gov/research/</a:t>
            </a:r>
          </a:p>
          <a:p>
            <a:pPr marL="457200" lvl="1" indent="228600">
              <a:buNone/>
            </a:pPr>
            <a:r>
              <a:rPr lang="en-US" dirty="0" smtClean="0">
                <a:hlinkClick r:id=""/>
              </a:rPr>
              <a:t>findings/</a:t>
            </a:r>
            <a:r>
              <a:rPr lang="en-US" dirty="0" err="1" smtClean="0">
                <a:hlinkClick r:id="rId4"/>
              </a:rPr>
              <a:t>nhqrdr</a:t>
            </a:r>
            <a:r>
              <a:rPr lang="en-US" dirty="0" smtClean="0">
                <a:hlinkClick r:id="rId4"/>
              </a:rPr>
              <a:t>/2014chartbooks/</a:t>
            </a:r>
            <a:r>
              <a:rPr lang="en-US" dirty="0" smtClean="0"/>
              <a:t>).</a:t>
            </a:r>
          </a:p>
          <a:p>
            <a:r>
              <a:rPr lang="en-US" dirty="0" smtClean="0"/>
              <a:t>Order and topics of </a:t>
            </a:r>
            <a:r>
              <a:rPr lang="en-US" dirty="0" err="1" smtClean="0"/>
              <a:t>chartbooks</a:t>
            </a:r>
            <a:r>
              <a:rPr lang="en-US" dirty="0" smtClean="0"/>
              <a:t>:</a:t>
            </a:r>
          </a:p>
          <a:p>
            <a:pPr lvl="1"/>
            <a:r>
              <a:rPr lang="en-US" dirty="0" smtClean="0"/>
              <a:t>Access to care</a:t>
            </a:r>
          </a:p>
          <a:p>
            <a:pPr lvl="1"/>
            <a:r>
              <a:rPr lang="en-US" dirty="0" smtClean="0"/>
              <a:t>Priorities of the National Quality Strategy</a:t>
            </a:r>
          </a:p>
          <a:p>
            <a:pPr lvl="1"/>
            <a:r>
              <a:rPr lang="en-US" dirty="0" smtClean="0"/>
              <a:t>Access and quality of care for different priority populations</a:t>
            </a:r>
          </a:p>
          <a:p>
            <a:endParaRPr lang="en-US" dirty="0"/>
          </a:p>
        </p:txBody>
      </p:sp>
    </p:spTree>
    <p:extLst>
      <p:ext uri="{BB962C8B-B14F-4D97-AF65-F5344CB8AC3E}">
        <p14:creationId xmlns:p14="http://schemas.microsoft.com/office/powerpoint/2010/main" val="443652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smtClean="0"/>
              <a:t>Chartbooks</a:t>
            </a:r>
            <a:r>
              <a:rPr lang="en-US" sz="3100" dirty="0" smtClean="0"/>
              <a:t> Organized Around Priorities of the National Quality Strategy</a:t>
            </a:r>
            <a:endParaRPr lang="en-US" sz="3100" dirty="0"/>
          </a:p>
        </p:txBody>
      </p:sp>
      <p:sp>
        <p:nvSpPr>
          <p:cNvPr id="3" name="Content Placeholder 2"/>
          <p:cNvSpPr>
            <a:spLocks noGrp="1"/>
          </p:cNvSpPr>
          <p:nvPr>
            <p:ph idx="1"/>
          </p:nvPr>
        </p:nvSpPr>
        <p:spPr/>
        <p:txBody>
          <a:bodyPr>
            <a:normAutofit fontScale="77500" lnSpcReduction="20000"/>
          </a:bodyPr>
          <a:lstStyle/>
          <a:p>
            <a:pPr marL="514350" indent="-514350">
              <a:buSzPct val="100000"/>
              <a:buFont typeface="+mj-lt"/>
              <a:buAutoNum type="arabicPeriod"/>
            </a:pPr>
            <a:r>
              <a:rPr lang="en-US" smtClean="0"/>
              <a:t>Making care safer by reducing harm caused in the delivery of care.</a:t>
            </a:r>
          </a:p>
          <a:p>
            <a:pPr marL="514350" indent="-514350">
              <a:buSzPct val="100000"/>
              <a:buFont typeface="+mj-lt"/>
              <a:buAutoNum type="arabicPeriod"/>
            </a:pPr>
            <a:r>
              <a:rPr lang="en-US" smtClean="0"/>
              <a:t>Ensuring that each person and family is engaged as partners in their care.</a:t>
            </a:r>
          </a:p>
          <a:p>
            <a:pPr marL="514350" indent="-514350">
              <a:buSzPct val="100000"/>
              <a:buFont typeface="+mj-lt"/>
              <a:buAutoNum type="arabicPeriod"/>
            </a:pPr>
            <a:r>
              <a:rPr lang="en-US" smtClean="0"/>
              <a:t>Promoting effective communication and coordination of care.</a:t>
            </a:r>
          </a:p>
          <a:p>
            <a:pPr marL="514350" indent="-514350">
              <a:buSzPct val="100000"/>
              <a:buFont typeface="+mj-lt"/>
              <a:buAutoNum type="arabicPeriod"/>
            </a:pPr>
            <a:r>
              <a:rPr lang="en-US" b="1" smtClean="0"/>
              <a:t>Promoting the most effective prevention and treatment practices for the leading causes of mortality, starting with cardiovascular disease.</a:t>
            </a:r>
          </a:p>
          <a:p>
            <a:pPr marL="514350" indent="-514350">
              <a:buSzPct val="100000"/>
              <a:buFont typeface="+mj-lt"/>
              <a:buAutoNum type="arabicPeriod"/>
            </a:pPr>
            <a:r>
              <a:rPr lang="en-US" smtClean="0"/>
              <a:t>Working with communities to promote wide use of best practices to enable healthy living.</a:t>
            </a:r>
          </a:p>
          <a:p>
            <a:pPr marL="514350" indent="-514350">
              <a:buSzPct val="100000"/>
              <a:buFont typeface="+mj-lt"/>
              <a:buAutoNum type="arabicPeriod"/>
            </a:pPr>
            <a:r>
              <a:rPr lang="en-US"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4211571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quot;&quot;"/>
          <p:cNvPicPr>
            <a:picLocks noChangeAspect="1"/>
          </p:cNvPicPr>
          <p:nvPr/>
        </p:nvPicPr>
        <p:blipFill>
          <a:blip r:embed="rId3"/>
          <a:stretch>
            <a:fillRect/>
          </a:stretch>
        </p:blipFill>
        <p:spPr>
          <a:xfrm>
            <a:off x="384048" y="448056"/>
            <a:ext cx="1298448" cy="1298448"/>
          </a:xfrm>
          <a:prstGeom prst="rect">
            <a:avLst/>
          </a:prstGeom>
        </p:spPr>
      </p:pic>
      <p:sp>
        <p:nvSpPr>
          <p:cNvPr id="2" name="Title 1"/>
          <p:cNvSpPr>
            <a:spLocks noGrp="1"/>
          </p:cNvSpPr>
          <p:nvPr>
            <p:ph type="title"/>
          </p:nvPr>
        </p:nvSpPr>
        <p:spPr/>
        <p:txBody>
          <a:bodyPr>
            <a:noAutofit/>
          </a:bodyPr>
          <a:lstStyle/>
          <a:p>
            <a:r>
              <a:rPr lang="en-US" sz="2200" dirty="0"/>
              <a:t>Priority </a:t>
            </a:r>
            <a:r>
              <a:rPr lang="en-US" sz="2200" dirty="0" smtClean="0"/>
              <a:t>4: </a:t>
            </a:r>
            <a:r>
              <a:rPr lang="en-US" sz="2200" dirty="0"/>
              <a:t>Promoting the most effective prevention and treatment practices for the leading causes of mortality, starting with cardiovascular disease</a:t>
            </a:r>
          </a:p>
        </p:txBody>
      </p:sp>
      <p:sp>
        <p:nvSpPr>
          <p:cNvPr id="4" name="Content Placeholder 3"/>
          <p:cNvSpPr>
            <a:spLocks noGrp="1"/>
          </p:cNvSpPr>
          <p:nvPr>
            <p:ph sz="quarter" idx="10"/>
          </p:nvPr>
        </p:nvSpPr>
        <p:spPr/>
        <p:txBody>
          <a:bodyPr anchor="ctr">
            <a:normAutofit/>
          </a:bodyPr>
          <a:lstStyle/>
          <a:p>
            <a:pPr marL="0" indent="0" algn="ctr">
              <a:buNone/>
            </a:pPr>
            <a:r>
              <a:rPr lang="en-US" sz="1600" b="1" dirty="0">
                <a:solidFill>
                  <a:srgbClr val="000000"/>
                </a:solidFill>
                <a:latin typeface="Helvetica" pitchFamily="34" charset="0"/>
                <a:cs typeface="Helvetica" pitchFamily="34" charset="0"/>
              </a:rPr>
              <a:t>LONG-TERM GOALS</a:t>
            </a:r>
          </a:p>
        </p:txBody>
      </p:sp>
      <p:sp>
        <p:nvSpPr>
          <p:cNvPr id="5" name="Text Placeholder 4"/>
          <p:cNvSpPr>
            <a:spLocks noGrp="1"/>
          </p:cNvSpPr>
          <p:nvPr>
            <p:ph type="body" sz="quarter" idx="11"/>
          </p:nvPr>
        </p:nvSpPr>
        <p:spPr>
          <a:xfrm>
            <a:off x="609600" y="2396770"/>
            <a:ext cx="8077200" cy="1681342"/>
          </a:xfrm>
          <a:solidFill>
            <a:schemeClr val="bg1">
              <a:lumMod val="95000"/>
            </a:schemeClr>
          </a:solidFill>
        </p:spPr>
        <p:txBody>
          <a:bodyPr>
            <a:normAutofit/>
          </a:bodyPr>
          <a:lstStyle/>
          <a:p>
            <a:pPr marL="457200" indent="-457200">
              <a:buFont typeface="+mj-lt"/>
              <a:buAutoNum type="arabicPeriod"/>
            </a:pPr>
            <a:r>
              <a:rPr lang="en-US" sz="1500" dirty="0" smtClean="0">
                <a:latin typeface="Helvetica" pitchFamily="34" charset="0"/>
              </a:rPr>
              <a:t>Promote cardiovascular health through community interventions that result in improvement of social, economic, and environmental factors.</a:t>
            </a:r>
          </a:p>
          <a:p>
            <a:pPr marL="457200" indent="-457200">
              <a:buFont typeface="+mj-lt"/>
              <a:buAutoNum type="arabicPeriod"/>
            </a:pPr>
            <a:r>
              <a:rPr lang="en-US" sz="1500" dirty="0" smtClean="0">
                <a:latin typeface="Helvetica" pitchFamily="34" charset="0"/>
              </a:rPr>
              <a:t>Promote cardiovascular health through interventions that result in adoption of the most healthy lifestyle behaviors across the lifespan.</a:t>
            </a:r>
          </a:p>
          <a:p>
            <a:pPr marL="457200" indent="-457200">
              <a:buFont typeface="+mj-lt"/>
              <a:buAutoNum type="arabicPeriod"/>
            </a:pPr>
            <a:r>
              <a:rPr lang="en-US" sz="1500" dirty="0" smtClean="0">
                <a:latin typeface="Helvetica" pitchFamily="34" charset="0"/>
              </a:rPr>
              <a:t>Promote cardiovascular health through receipt of effective clinical preventive services across the lifespan in clinical and community settings.</a:t>
            </a:r>
            <a:endParaRPr lang="en-US" sz="1500" dirty="0">
              <a:latin typeface="Helvetica" pitchFamily="34" charset="0"/>
            </a:endParaRPr>
          </a:p>
        </p:txBody>
      </p:sp>
    </p:spTree>
    <p:extLst>
      <p:ext uri="{BB962C8B-B14F-4D97-AF65-F5344CB8AC3E}">
        <p14:creationId xmlns:p14="http://schemas.microsoft.com/office/powerpoint/2010/main" val="1368780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29399</TotalTime>
  <Words>2312</Words>
  <Application>Microsoft Office PowerPoint</Application>
  <PresentationFormat>On-screen Show (4:3)</PresentationFormat>
  <Paragraphs>382</Paragraphs>
  <Slides>22</Slides>
  <Notes>22</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Custom Design</vt:lpstr>
      <vt:lpstr>1_Office Theme</vt:lpstr>
      <vt:lpstr>National Healthcare Quality and Disparities Report</vt:lpstr>
      <vt:lpstr>Organization of the Chartbook on Effective Treatment</vt:lpstr>
      <vt:lpstr>National Healthcare Quality and Disparities Report</vt:lpstr>
      <vt:lpstr>National Healthcare Quality and Disparities Report</vt:lpstr>
      <vt:lpstr>Changes for 2014</vt:lpstr>
      <vt:lpstr>Key Findings of the 2014 QDR</vt:lpstr>
      <vt:lpstr>2014 Chartbooks</vt:lpstr>
      <vt:lpstr>Chartbooks Organized Around Priorities of the National Quality Strategy</vt:lpstr>
      <vt:lpstr>Priority 4: Promoting the most effective prevention and treatment practices for the leading causes of mortality, starting with cardiovascular disease</vt:lpstr>
      <vt:lpstr>Chartbook on Effective Treatment</vt:lpstr>
      <vt:lpstr>Rank of Leading Causes of Death by Age Group, 2010</vt:lpstr>
      <vt:lpstr>Leading Chronic Conditions Causing Limitation of Activity, 2010</vt:lpstr>
      <vt:lpstr>Most Costly Conditions, 2011</vt:lpstr>
      <vt:lpstr>Summary of trends: Number and percentage of all quality measures that are improving, not changing, or worsening through 2012, overall and by NQS priority</vt:lpstr>
      <vt:lpstr>Summary of trends: Average annual rates of change of quality of care measures through 2012, by National Quality Strategy priority</vt:lpstr>
      <vt:lpstr>Effective Treatment Measures That Achieved 95% Performance This Year and Will No Longer Be Reported in the QDR</vt:lpstr>
      <vt:lpstr>Effective Treatment Measures That Improved Quickly</vt:lpstr>
      <vt:lpstr>Effective Treatment Measures That Showed Worsening Quality</vt:lpstr>
      <vt:lpstr>Effective Treatment Measures With Elimination of Disparities</vt:lpstr>
      <vt:lpstr>Effective Treatment Measures With Widening of Disparities</vt:lpstr>
      <vt:lpstr>Measures of Effective Treatment</vt:lpstr>
      <vt:lpstr>Conditions Covered</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321</cp:revision>
  <cp:lastPrinted>2014-09-03T18:51:10Z</cp:lastPrinted>
  <dcterms:created xsi:type="dcterms:W3CDTF">2013-09-03T18:05:51Z</dcterms:created>
  <dcterms:modified xsi:type="dcterms:W3CDTF">2015-07-27T18:07:43Z</dcterms:modified>
</cp:coreProperties>
</file>