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19.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charts/chart7.xml" ContentType="application/vnd.openxmlformats-officedocument.drawingml.chart+xml"/>
  <Override PartName="/ppt/theme/themeOverride7.xml" ContentType="application/vnd.openxmlformats-officedocument.themeOverride+xml"/>
  <Override PartName="/ppt/drawings/drawing4.xml" ContentType="application/vnd.openxmlformats-officedocument.drawingml.chartshape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44" r:id="rId2"/>
    <p:sldId id="345" r:id="rId3"/>
    <p:sldId id="346" r:id="rId4"/>
    <p:sldId id="347" r:id="rId5"/>
    <p:sldId id="348" r:id="rId6"/>
    <p:sldId id="349" r:id="rId7"/>
    <p:sldId id="350" r:id="rId8"/>
    <p:sldId id="351" r:id="rId9"/>
    <p:sldId id="352" r:id="rId10"/>
    <p:sldId id="353" r:id="rId11"/>
    <p:sldId id="354" r:id="rId12"/>
    <p:sldId id="355" r:id="rId13"/>
    <p:sldId id="356" r:id="rId14"/>
    <p:sldId id="357" r:id="rId15"/>
    <p:sldId id="358" r:id="rId16"/>
    <p:sldId id="359" r:id="rId17"/>
    <p:sldId id="360" r:id="rId18"/>
    <p:sldId id="361" r:id="rId19"/>
    <p:sldId id="362" r:id="rId20"/>
    <p:sldId id="363" r:id="rId21"/>
    <p:sldId id="364" r:id="rId22"/>
    <p:sldId id="365" r:id="rId23"/>
    <p:sldId id="366" r:id="rId24"/>
    <p:sldId id="367" r:id="rId25"/>
    <p:sldId id="368" r:id="rId26"/>
    <p:sldId id="369" r:id="rId27"/>
    <p:sldId id="370" r:id="rId28"/>
    <p:sldId id="371"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81197" autoAdjust="0"/>
  </p:normalViewPr>
  <p:slideViewPr>
    <p:cSldViewPr>
      <p:cViewPr>
        <p:scale>
          <a:sx n="80" d="100"/>
          <a:sy n="80" d="100"/>
        </p:scale>
        <p:origin x="-1092" y="-4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p:scale>
          <a:sx n="80" d="100"/>
          <a:sy n="80" d="100"/>
        </p:scale>
        <p:origin x="-394" y="104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056380924082602"/>
          <c:y val="0.14548143287644599"/>
          <c:w val="0.81388257023427624"/>
          <c:h val="0.7013893749392436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17.399999999999999</c:v>
                </c:pt>
                <c:pt idx="1">
                  <c:v>16.7</c:v>
                </c:pt>
                <c:pt idx="2">
                  <c:v>16.5</c:v>
                </c:pt>
                <c:pt idx="3">
                  <c:v>16.600000000000001</c:v>
                </c:pt>
                <c:pt idx="4">
                  <c:v>15.9</c:v>
                </c:pt>
                <c:pt idx="5">
                  <c:v>15</c:v>
                </c:pt>
                <c:pt idx="6">
                  <c:v>14.2</c:v>
                </c:pt>
                <c:pt idx="7">
                  <c:v>13.6</c:v>
                </c:pt>
                <c:pt idx="8">
                  <c:v>13</c:v>
                </c:pt>
                <c:pt idx="9">
                  <c:v>12.3</c:v>
                </c:pt>
                <c:pt idx="10">
                  <c:v>11.5</c:v>
                </c:pt>
                <c:pt idx="11">
                  <c:v>12.4</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7</c:v>
                </c:pt>
                <c:pt idx="1">
                  <c:v>6.6</c:v>
                </c:pt>
                <c:pt idx="2">
                  <c:v>6.7</c:v>
                </c:pt>
                <c:pt idx="3">
                  <c:v>6.6</c:v>
                </c:pt>
                <c:pt idx="4">
                  <c:v>6.5</c:v>
                </c:pt>
                <c:pt idx="5">
                  <c:v>6.2</c:v>
                </c:pt>
                <c:pt idx="6">
                  <c:v>5.9</c:v>
                </c:pt>
                <c:pt idx="7">
                  <c:v>5.6</c:v>
                </c:pt>
                <c:pt idx="8">
                  <c:v>5.2</c:v>
                </c:pt>
                <c:pt idx="9">
                  <c:v>4.9000000000000004</c:v>
                </c:pt>
                <c:pt idx="10">
                  <c:v>4.5</c:v>
                </c:pt>
                <c:pt idx="11">
                  <c:v>4.9000000000000004</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73.8</c:v>
                </c:pt>
                <c:pt idx="1">
                  <c:v>71.599999999999994</c:v>
                </c:pt>
                <c:pt idx="2">
                  <c:v>70.400000000000006</c:v>
                </c:pt>
                <c:pt idx="3">
                  <c:v>70.2</c:v>
                </c:pt>
                <c:pt idx="4">
                  <c:v>66.3</c:v>
                </c:pt>
                <c:pt idx="5">
                  <c:v>60.7</c:v>
                </c:pt>
                <c:pt idx="6">
                  <c:v>56.4</c:v>
                </c:pt>
                <c:pt idx="7">
                  <c:v>54.3</c:v>
                </c:pt>
                <c:pt idx="8">
                  <c:v>52.4</c:v>
                </c:pt>
                <c:pt idx="9">
                  <c:v>49</c:v>
                </c:pt>
                <c:pt idx="10">
                  <c:v>47.4</c:v>
                </c:pt>
                <c:pt idx="11">
                  <c:v>51.3</c:v>
                </c:pt>
              </c:numCache>
            </c:numRef>
          </c:val>
          <c:smooth val="0"/>
        </c:ser>
        <c:ser>
          <c:idx val="1"/>
          <c:order val="3"/>
          <c:tx>
            <c:strRef>
              <c:f>Sheet1!$A$5</c:f>
              <c:strCache>
                <c:ptCount val="1"/>
                <c:pt idx="0">
                  <c:v>Asian</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General</c:formatCode>
                <c:ptCount val="12"/>
                <c:pt idx="3">
                  <c:v>4</c:v>
                </c:pt>
                <c:pt idx="4">
                  <c:v>3.8</c:v>
                </c:pt>
                <c:pt idx="5" formatCode="0.0">
                  <c:v>3.7</c:v>
                </c:pt>
                <c:pt idx="6" formatCode="0.0">
                  <c:v>3.8</c:v>
                </c:pt>
                <c:pt idx="7" formatCode="0.0">
                  <c:v>4</c:v>
                </c:pt>
                <c:pt idx="8" formatCode="0.0">
                  <c:v>4.3</c:v>
                </c:pt>
                <c:pt idx="9" formatCode="0.0">
                  <c:v>3.6</c:v>
                </c:pt>
                <c:pt idx="10" formatCode="0.0">
                  <c:v>3.3</c:v>
                </c:pt>
                <c:pt idx="11" formatCode="0.0">
                  <c:v>3.9</c:v>
                </c:pt>
              </c:numCache>
            </c:numRef>
          </c:val>
          <c:smooth val="0"/>
        </c:ser>
        <c:ser>
          <c:idx val="4"/>
          <c:order val="4"/>
          <c:tx>
            <c:strRef>
              <c:f>Sheet1!$A$6</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28.4</c:v>
                </c:pt>
                <c:pt idx="1">
                  <c:v>26.7</c:v>
                </c:pt>
                <c:pt idx="2">
                  <c:v>25.2</c:v>
                </c:pt>
                <c:pt idx="3">
                  <c:v>26</c:v>
                </c:pt>
                <c:pt idx="4">
                  <c:v>23.6</c:v>
                </c:pt>
                <c:pt idx="5">
                  <c:v>22.6</c:v>
                </c:pt>
                <c:pt idx="6">
                  <c:v>21.5</c:v>
                </c:pt>
                <c:pt idx="7">
                  <c:v>20</c:v>
                </c:pt>
                <c:pt idx="8">
                  <c:v>18.7</c:v>
                </c:pt>
                <c:pt idx="9">
                  <c:v>18.100000000000001</c:v>
                </c:pt>
                <c:pt idx="10">
                  <c:v>15.5</c:v>
                </c:pt>
                <c:pt idx="11">
                  <c:v>16.2</c:v>
                </c:pt>
              </c:numCache>
            </c:numRef>
          </c:val>
          <c:smooth val="0"/>
        </c:ser>
        <c:dLbls>
          <c:showLegendKey val="0"/>
          <c:showVal val="0"/>
          <c:showCatName val="0"/>
          <c:showSerName val="0"/>
          <c:showPercent val="0"/>
          <c:showBubbleSize val="0"/>
        </c:dLbls>
        <c:marker val="1"/>
        <c:smooth val="0"/>
        <c:axId val="78500992"/>
        <c:axId val="78502912"/>
      </c:lineChart>
      <c:catAx>
        <c:axId val="78500992"/>
        <c:scaling>
          <c:orientation val="minMax"/>
        </c:scaling>
        <c:delete val="0"/>
        <c:axPos val="b"/>
        <c:numFmt formatCode="General" sourceLinked="1"/>
        <c:majorTickMark val="out"/>
        <c:minorTickMark val="none"/>
        <c:tickLblPos val="nextTo"/>
        <c:txPr>
          <a:bodyPr rot="-3780000"/>
          <a:lstStyle/>
          <a:p>
            <a:pPr>
              <a:defRPr sz="1600" b="0" baseline="0">
                <a:latin typeface="Calibri" panose="020F0502020204030204" pitchFamily="34" charset="0"/>
              </a:defRPr>
            </a:pPr>
            <a:endParaRPr lang="en-US"/>
          </a:p>
        </c:txPr>
        <c:crossAx val="78502912"/>
        <c:crosses val="autoZero"/>
        <c:auto val="1"/>
        <c:lblAlgn val="ctr"/>
        <c:lblOffset val="100"/>
        <c:noMultiLvlLbl val="0"/>
      </c:catAx>
      <c:valAx>
        <c:axId val="785029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a:t>
                </a:r>
                <a:r>
                  <a:rPr lang="en-US" baseline="0" dirty="0" smtClean="0"/>
                  <a:t> 100,000 Population</a:t>
                </a:r>
                <a:endParaRPr lang="en-US" dirty="0"/>
              </a:p>
            </c:rich>
          </c:tx>
          <c:layout>
            <c:manualLayout>
              <c:xMode val="edge"/>
              <c:yMode val="edge"/>
              <c:x val="3.144745795664431E-3"/>
              <c:y val="0.1930052493438320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8500992"/>
        <c:crosses val="autoZero"/>
        <c:crossBetween val="between"/>
        <c:majorUnit val="10"/>
      </c:valAx>
    </c:plotArea>
    <c:legend>
      <c:legendPos val="t"/>
      <c:layout>
        <c:manualLayout>
          <c:xMode val="edge"/>
          <c:yMode val="edge"/>
          <c:x val="0.11012102653834938"/>
          <c:y val="1.1675185338674747E-3"/>
          <c:w val="0.79553927286866932"/>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33396519879459"/>
          <c:y val="0.14548143287644599"/>
          <c:w val="0.81913944784679693"/>
          <c:h val="0.70160299407018567"/>
        </c:manualLayout>
      </c:layout>
      <c:lineChart>
        <c:grouping val="standard"/>
        <c:varyColors val="0"/>
        <c:ser>
          <c:idx val="3"/>
          <c:order val="0"/>
          <c:tx>
            <c:strRef>
              <c:f>Sheet1!$A$2</c:f>
              <c:strCache>
                <c:ptCount val="1"/>
                <c:pt idx="0">
                  <c:v>13-24</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3.7</c:v>
                </c:pt>
                <c:pt idx="1">
                  <c:v>3.6</c:v>
                </c:pt>
                <c:pt idx="2">
                  <c:v>3.8</c:v>
                </c:pt>
                <c:pt idx="3">
                  <c:v>4.0999999999999996</c:v>
                </c:pt>
                <c:pt idx="4">
                  <c:v>4.2</c:v>
                </c:pt>
                <c:pt idx="5">
                  <c:v>4.3</c:v>
                </c:pt>
                <c:pt idx="6">
                  <c:v>4.0999999999999996</c:v>
                </c:pt>
                <c:pt idx="7">
                  <c:v>4.5</c:v>
                </c:pt>
                <c:pt idx="8">
                  <c:v>4.5</c:v>
                </c:pt>
                <c:pt idx="9">
                  <c:v>4.8</c:v>
                </c:pt>
                <c:pt idx="10">
                  <c:v>5</c:v>
                </c:pt>
                <c:pt idx="11">
                  <c:v>5.7</c:v>
                </c:pt>
              </c:numCache>
            </c:numRef>
          </c:val>
          <c:smooth val="0"/>
        </c:ser>
        <c:ser>
          <c:idx val="0"/>
          <c:order val="1"/>
          <c:tx>
            <c:strRef>
              <c:f>Sheet1!$A$3</c:f>
              <c:strCache>
                <c:ptCount val="1"/>
                <c:pt idx="0">
                  <c:v>25-34</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25.5</c:v>
                </c:pt>
                <c:pt idx="1">
                  <c:v>24</c:v>
                </c:pt>
                <c:pt idx="2">
                  <c:v>22.8</c:v>
                </c:pt>
                <c:pt idx="3">
                  <c:v>22.3</c:v>
                </c:pt>
                <c:pt idx="4">
                  <c:v>21.3</c:v>
                </c:pt>
                <c:pt idx="5">
                  <c:v>19.600000000000001</c:v>
                </c:pt>
                <c:pt idx="6">
                  <c:v>18.5</c:v>
                </c:pt>
                <c:pt idx="7">
                  <c:v>17.7</c:v>
                </c:pt>
                <c:pt idx="8">
                  <c:v>17.5</c:v>
                </c:pt>
                <c:pt idx="9">
                  <c:v>16.7</c:v>
                </c:pt>
                <c:pt idx="10">
                  <c:v>16.100000000000001</c:v>
                </c:pt>
                <c:pt idx="11">
                  <c:v>17.8</c:v>
                </c:pt>
              </c:numCache>
            </c:numRef>
          </c:val>
          <c:smooth val="0"/>
        </c:ser>
        <c:ser>
          <c:idx val="2"/>
          <c:order val="2"/>
          <c:tx>
            <c:strRef>
              <c:f>Sheet1!$A$4</c:f>
              <c:strCache>
                <c:ptCount val="1"/>
                <c:pt idx="0">
                  <c:v>35-44</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36.799999999999997</c:v>
                </c:pt>
                <c:pt idx="1">
                  <c:v>35.700000000000003</c:v>
                </c:pt>
                <c:pt idx="2">
                  <c:v>35.799999999999997</c:v>
                </c:pt>
                <c:pt idx="3">
                  <c:v>36.5</c:v>
                </c:pt>
                <c:pt idx="4">
                  <c:v>34.200000000000003</c:v>
                </c:pt>
                <c:pt idx="5">
                  <c:v>31.6</c:v>
                </c:pt>
                <c:pt idx="6">
                  <c:v>29.8</c:v>
                </c:pt>
                <c:pt idx="7">
                  <c:v>27.5</c:v>
                </c:pt>
                <c:pt idx="8">
                  <c:v>25.6</c:v>
                </c:pt>
                <c:pt idx="9">
                  <c:v>23</c:v>
                </c:pt>
                <c:pt idx="10">
                  <c:v>21</c:v>
                </c:pt>
                <c:pt idx="11">
                  <c:v>21.8</c:v>
                </c:pt>
              </c:numCache>
            </c:numRef>
          </c:val>
          <c:smooth val="0"/>
        </c:ser>
        <c:ser>
          <c:idx val="1"/>
          <c:order val="3"/>
          <c:tx>
            <c:strRef>
              <c:f>Sheet1!$A$5</c:f>
              <c:strCache>
                <c:ptCount val="1"/>
                <c:pt idx="0">
                  <c:v>45-54</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0.0</c:formatCode>
                <c:ptCount val="12"/>
                <c:pt idx="0">
                  <c:v>21.9</c:v>
                </c:pt>
                <c:pt idx="1">
                  <c:v>21.7</c:v>
                </c:pt>
                <c:pt idx="2">
                  <c:v>22.1</c:v>
                </c:pt>
                <c:pt idx="3">
                  <c:v>22.5</c:v>
                </c:pt>
                <c:pt idx="4">
                  <c:v>22</c:v>
                </c:pt>
                <c:pt idx="5">
                  <c:v>21.6</c:v>
                </c:pt>
                <c:pt idx="6">
                  <c:v>20.5</c:v>
                </c:pt>
                <c:pt idx="7">
                  <c:v>20.2</c:v>
                </c:pt>
                <c:pt idx="8">
                  <c:v>19.399999999999999</c:v>
                </c:pt>
                <c:pt idx="9">
                  <c:v>19.100000000000001</c:v>
                </c:pt>
                <c:pt idx="10">
                  <c:v>17.7</c:v>
                </c:pt>
                <c:pt idx="11">
                  <c:v>19.100000000000001</c:v>
                </c:pt>
              </c:numCache>
            </c:numRef>
          </c:val>
          <c:smooth val="0"/>
        </c:ser>
        <c:ser>
          <c:idx val="4"/>
          <c:order val="4"/>
          <c:tx>
            <c:strRef>
              <c:f>Sheet1!$A$6</c:f>
              <c:strCache>
                <c:ptCount val="1"/>
                <c:pt idx="0">
                  <c:v>55+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5.0999999999999996</c:v>
                </c:pt>
                <c:pt idx="1">
                  <c:v>5.0999999999999996</c:v>
                </c:pt>
                <c:pt idx="2">
                  <c:v>5.2</c:v>
                </c:pt>
                <c:pt idx="3">
                  <c:v>5.4</c:v>
                </c:pt>
                <c:pt idx="4">
                  <c:v>5.4</c:v>
                </c:pt>
                <c:pt idx="5">
                  <c:v>5.2</c:v>
                </c:pt>
                <c:pt idx="6">
                  <c:v>5.4</c:v>
                </c:pt>
                <c:pt idx="7">
                  <c:v>5.0999999999999996</c:v>
                </c:pt>
                <c:pt idx="8">
                  <c:v>5.2</c:v>
                </c:pt>
                <c:pt idx="9">
                  <c:v>5</c:v>
                </c:pt>
                <c:pt idx="10">
                  <c:v>4.7</c:v>
                </c:pt>
                <c:pt idx="11">
                  <c:v>5.3</c:v>
                </c:pt>
              </c:numCache>
            </c:numRef>
          </c:val>
          <c:smooth val="0"/>
        </c:ser>
        <c:dLbls>
          <c:showLegendKey val="0"/>
          <c:showVal val="0"/>
          <c:showCatName val="0"/>
          <c:showSerName val="0"/>
          <c:showPercent val="0"/>
          <c:showBubbleSize val="0"/>
        </c:dLbls>
        <c:marker val="1"/>
        <c:smooth val="0"/>
        <c:axId val="78625024"/>
        <c:axId val="78635392"/>
      </c:lineChart>
      <c:catAx>
        <c:axId val="78625024"/>
        <c:scaling>
          <c:orientation val="minMax"/>
        </c:scaling>
        <c:delete val="0"/>
        <c:axPos val="b"/>
        <c:numFmt formatCode="General" sourceLinked="1"/>
        <c:majorTickMark val="out"/>
        <c:minorTickMark val="none"/>
        <c:tickLblPos val="nextTo"/>
        <c:txPr>
          <a:bodyPr rot="-3780000"/>
          <a:lstStyle/>
          <a:p>
            <a:pPr>
              <a:defRPr sz="1600" b="0" baseline="0">
                <a:latin typeface="Calibri" panose="020F0502020204030204" pitchFamily="34" charset="0"/>
              </a:defRPr>
            </a:pPr>
            <a:endParaRPr lang="en-US"/>
          </a:p>
        </c:txPr>
        <c:crossAx val="78635392"/>
        <c:crosses val="autoZero"/>
        <c:auto val="1"/>
        <c:lblAlgn val="ctr"/>
        <c:lblOffset val="100"/>
        <c:noMultiLvlLbl val="0"/>
      </c:catAx>
      <c:valAx>
        <c:axId val="7863539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1930390298434917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78625024"/>
        <c:crosses val="autoZero"/>
        <c:crossBetween val="between"/>
        <c:majorUnit val="10"/>
      </c:valAx>
    </c:plotArea>
    <c:legend>
      <c:legendPos val="t"/>
      <c:layout>
        <c:manualLayout>
          <c:xMode val="edge"/>
          <c:yMode val="edge"/>
          <c:x val="0.11005152133761058"/>
          <c:y val="1.1675185338674747E-3"/>
          <c:w val="0.77522917274229608"/>
          <c:h val="0.1262075921065422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4361280124075398"/>
          <c:w val="0.77567074948964709"/>
          <c:h val="0.77840927587539932"/>
        </c:manualLayout>
      </c:layout>
      <c:barChart>
        <c:barDir val="col"/>
        <c:grouping val="clustered"/>
        <c:varyColors val="0"/>
        <c:ser>
          <c:idx val="0"/>
          <c:order val="0"/>
          <c:tx>
            <c:strRef>
              <c:f>Sheet1!$A$2</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c:f>
              <c:strCache>
                <c:ptCount val="1"/>
                <c:pt idx="0">
                  <c:v>2 or More Outpatient Visits</c:v>
                </c:pt>
              </c:strCache>
            </c:strRef>
          </c:cat>
          <c:val>
            <c:numRef>
              <c:f>Sheet1!$B$2</c:f>
              <c:numCache>
                <c:formatCode>General</c:formatCode>
                <c:ptCount val="1"/>
                <c:pt idx="0">
                  <c:v>88.9</c:v>
                </c:pt>
              </c:numCache>
            </c:numRef>
          </c:val>
        </c:ser>
        <c:ser>
          <c:idx val="1"/>
          <c:order val="1"/>
          <c:tx>
            <c:strRef>
              <c:f>Sheet1!$A$3</c:f>
              <c:strCache>
                <c:ptCount val="1"/>
                <c:pt idx="0">
                  <c:v>White</c:v>
                </c:pt>
              </c:strCache>
            </c:strRef>
          </c:tx>
          <c:spPr>
            <a:solidFill>
              <a:srgbClr val="AABA0A"/>
            </a:solidFill>
          </c:spPr>
          <c:invertIfNegative val="0"/>
          <c:cat>
            <c:strRef>
              <c:f>Sheet1!$B$1</c:f>
              <c:strCache>
                <c:ptCount val="1"/>
                <c:pt idx="0">
                  <c:v>2 or More Outpatient Visits</c:v>
                </c:pt>
              </c:strCache>
            </c:strRef>
          </c:cat>
          <c:val>
            <c:numRef>
              <c:f>Sheet1!$B$3</c:f>
              <c:numCache>
                <c:formatCode>General</c:formatCode>
                <c:ptCount val="1"/>
                <c:pt idx="0">
                  <c:v>88.1</c:v>
                </c:pt>
              </c:numCache>
            </c:numRef>
          </c:val>
        </c:ser>
        <c:ser>
          <c:idx val="2"/>
          <c:order val="2"/>
          <c:tx>
            <c:strRef>
              <c:f>Sheet1!$A$4</c:f>
              <c:strCache>
                <c:ptCount val="1"/>
                <c:pt idx="0">
                  <c:v>Black</c:v>
                </c:pt>
              </c:strCache>
            </c:strRef>
          </c:tx>
          <c:spPr>
            <a:solidFill>
              <a:sysClr val="window" lastClr="FFFFFF"/>
            </a:solidFill>
            <a:ln>
              <a:solidFill>
                <a:sysClr val="windowText" lastClr="000000"/>
              </a:solidFill>
            </a:ln>
          </c:spPr>
          <c:invertIfNegative val="0"/>
          <c:cat>
            <c:strRef>
              <c:f>Sheet1!$B$1</c:f>
              <c:strCache>
                <c:ptCount val="1"/>
                <c:pt idx="0">
                  <c:v>2 or More Outpatient Visits</c:v>
                </c:pt>
              </c:strCache>
            </c:strRef>
          </c:cat>
          <c:val>
            <c:numRef>
              <c:f>Sheet1!$B$4</c:f>
              <c:numCache>
                <c:formatCode>General</c:formatCode>
                <c:ptCount val="1"/>
                <c:pt idx="0">
                  <c:v>88.6</c:v>
                </c:pt>
              </c:numCache>
            </c:numRef>
          </c:val>
        </c:ser>
        <c:ser>
          <c:idx val="3"/>
          <c:order val="3"/>
          <c:tx>
            <c:strRef>
              <c:f>Sheet1!$A$5</c:f>
              <c:strCache>
                <c:ptCount val="1"/>
                <c:pt idx="0">
                  <c:v>Hispanic</c:v>
                </c:pt>
              </c:strCache>
            </c:strRef>
          </c:tx>
          <c:spPr>
            <a:solidFill>
              <a:sysClr val="window" lastClr="FFFFFF">
                <a:lumMod val="85000"/>
              </a:sysClr>
            </a:solidFill>
          </c:spPr>
          <c:invertIfNegative val="0"/>
          <c:cat>
            <c:strRef>
              <c:f>Sheet1!$B$1</c:f>
              <c:strCache>
                <c:ptCount val="1"/>
                <c:pt idx="0">
                  <c:v>2 or More Outpatient Visits</c:v>
                </c:pt>
              </c:strCache>
            </c:strRef>
          </c:cat>
          <c:val>
            <c:numRef>
              <c:f>Sheet1!$B$5</c:f>
              <c:numCache>
                <c:formatCode>General</c:formatCode>
                <c:ptCount val="1"/>
                <c:pt idx="0">
                  <c:v>90.6</c:v>
                </c:pt>
              </c:numCache>
            </c:numRef>
          </c:val>
        </c:ser>
        <c:dLbls>
          <c:showLegendKey val="0"/>
          <c:showVal val="0"/>
          <c:showCatName val="0"/>
          <c:showSerName val="0"/>
          <c:showPercent val="0"/>
          <c:showBubbleSize val="0"/>
        </c:dLbls>
        <c:gapWidth val="150"/>
        <c:axId val="93460352"/>
        <c:axId val="93461888"/>
      </c:barChart>
      <c:catAx>
        <c:axId val="93460352"/>
        <c:scaling>
          <c:orientation val="minMax"/>
        </c:scaling>
        <c:delete val="1"/>
        <c:axPos val="b"/>
        <c:minorGridlines>
          <c:spPr>
            <a:ln>
              <a:noFill/>
            </a:ln>
          </c:spPr>
        </c:minorGridlines>
        <c:numFmt formatCode="General" sourceLinked="1"/>
        <c:majorTickMark val="out"/>
        <c:minorTickMark val="none"/>
        <c:tickLblPos val="nextTo"/>
        <c:crossAx val="93461888"/>
        <c:crosses val="autoZero"/>
        <c:auto val="1"/>
        <c:lblAlgn val="ctr"/>
        <c:lblOffset val="100"/>
        <c:noMultiLvlLbl val="0"/>
      </c:catAx>
      <c:valAx>
        <c:axId val="9346188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2395521780707646"/>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3460352"/>
        <c:crosses val="autoZero"/>
        <c:crossBetween val="between"/>
        <c:majorUnit val="10"/>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4361280124075398"/>
          <c:w val="0.77567074948964709"/>
          <c:h val="0.77826456285987511"/>
        </c:manualLayout>
      </c:layout>
      <c:barChart>
        <c:barDir val="col"/>
        <c:grouping val="clustered"/>
        <c:varyColors val="0"/>
        <c:ser>
          <c:idx val="0"/>
          <c:order val="0"/>
          <c:tx>
            <c:strRef>
              <c:f>Sheet1!$A$2</c:f>
              <c:strCache>
                <c:ptCount val="1"/>
                <c:pt idx="0">
                  <c:v>Male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c:f>
              <c:strCache>
                <c:ptCount val="1"/>
                <c:pt idx="0">
                  <c:v>2 or more outpatient visits</c:v>
                </c:pt>
              </c:strCache>
            </c:strRef>
          </c:cat>
          <c:val>
            <c:numRef>
              <c:f>Sheet1!$B$2</c:f>
              <c:numCache>
                <c:formatCode>General</c:formatCode>
                <c:ptCount val="1"/>
                <c:pt idx="0">
                  <c:v>89</c:v>
                </c:pt>
              </c:numCache>
            </c:numRef>
          </c:val>
        </c:ser>
        <c:ser>
          <c:idx val="1"/>
          <c:order val="1"/>
          <c:tx>
            <c:strRef>
              <c:f>Sheet1!$A$3</c:f>
              <c:strCache>
                <c:ptCount val="1"/>
                <c:pt idx="0">
                  <c:v>Female</c:v>
                </c:pt>
              </c:strCache>
            </c:strRef>
          </c:tx>
          <c:spPr>
            <a:solidFill>
              <a:srgbClr val="AABA0A"/>
            </a:solidFill>
          </c:spPr>
          <c:invertIfNegative val="0"/>
          <c:cat>
            <c:strRef>
              <c:f>Sheet1!$B$1</c:f>
              <c:strCache>
                <c:ptCount val="1"/>
                <c:pt idx="0">
                  <c:v>2 or more outpatient visits</c:v>
                </c:pt>
              </c:strCache>
            </c:strRef>
          </c:cat>
          <c:val>
            <c:numRef>
              <c:f>Sheet1!$B$3</c:f>
              <c:numCache>
                <c:formatCode>General</c:formatCode>
                <c:ptCount val="1"/>
                <c:pt idx="0">
                  <c:v>88.7</c:v>
                </c:pt>
              </c:numCache>
            </c:numRef>
          </c:val>
        </c:ser>
        <c:dLbls>
          <c:showLegendKey val="0"/>
          <c:showVal val="0"/>
          <c:showCatName val="0"/>
          <c:showSerName val="0"/>
          <c:showPercent val="0"/>
          <c:showBubbleSize val="0"/>
        </c:dLbls>
        <c:gapWidth val="150"/>
        <c:axId val="93536640"/>
        <c:axId val="93538176"/>
      </c:barChart>
      <c:catAx>
        <c:axId val="93536640"/>
        <c:scaling>
          <c:orientation val="minMax"/>
        </c:scaling>
        <c:delete val="1"/>
        <c:axPos val="b"/>
        <c:minorGridlines>
          <c:spPr>
            <a:ln>
              <a:noFill/>
            </a:ln>
          </c:spPr>
        </c:minorGridlines>
        <c:numFmt formatCode="General" sourceLinked="1"/>
        <c:majorTickMark val="out"/>
        <c:minorTickMark val="none"/>
        <c:tickLblPos val="nextTo"/>
        <c:crossAx val="93538176"/>
        <c:crosses val="autoZero"/>
        <c:auto val="1"/>
        <c:lblAlgn val="ctr"/>
        <c:lblOffset val="100"/>
        <c:noMultiLvlLbl val="0"/>
      </c:catAx>
      <c:valAx>
        <c:axId val="9353817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215864005371421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3536640"/>
        <c:crosses val="autoZero"/>
        <c:crossBetween val="between"/>
        <c:majorUnit val="10"/>
      </c:valAx>
    </c:plotArea>
    <c:legend>
      <c:legendPos val="t"/>
      <c:layout>
        <c:manualLayout>
          <c:xMode val="edge"/>
          <c:yMode val="edge"/>
          <c:x val="9.3525107710592775E-2"/>
          <c:y val="1.8517060367454078E-3"/>
          <c:w val="0.79233459614717971"/>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478006221444545E-2"/>
          <c:y val="3.1540824838755623E-2"/>
          <c:w val="0.90249550403421797"/>
          <c:h val="0.66559832798677943"/>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Sheet1!$A$2:$A$15</c:f>
              <c:strCache>
                <c:ptCount val="14"/>
                <c:pt idx="0">
                  <c:v>Total</c:v>
                </c:pt>
                <c:pt idx="1">
                  <c:v>White</c:v>
                </c:pt>
                <c:pt idx="2">
                  <c:v>Black</c:v>
                </c:pt>
                <c:pt idx="3">
                  <c:v>Hispanic</c:v>
                </c:pt>
                <c:pt idx="5">
                  <c:v>Male</c:v>
                </c:pt>
                <c:pt idx="6">
                  <c:v>Female</c:v>
                </c:pt>
                <c:pt idx="8">
                  <c:v>18-44</c:v>
                </c:pt>
                <c:pt idx="9">
                  <c:v>45+</c:v>
                </c:pt>
                <c:pt idx="11">
                  <c:v>Private</c:v>
                </c:pt>
                <c:pt idx="12">
                  <c:v>Medicaid</c:v>
                </c:pt>
                <c:pt idx="13">
                  <c:v>Medicare/Dual Eligible</c:v>
                </c:pt>
              </c:strCache>
            </c:strRef>
          </c:cat>
          <c:val>
            <c:numRef>
              <c:f>Sheet1!$B$2:$B$15</c:f>
              <c:numCache>
                <c:formatCode>General</c:formatCode>
                <c:ptCount val="14"/>
                <c:pt idx="0">
                  <c:v>73.099999999999994</c:v>
                </c:pt>
                <c:pt idx="1">
                  <c:v>80.599999999999994</c:v>
                </c:pt>
                <c:pt idx="2">
                  <c:v>67.400000000000006</c:v>
                </c:pt>
                <c:pt idx="3">
                  <c:v>75.8</c:v>
                </c:pt>
                <c:pt idx="5">
                  <c:v>74.900000000000006</c:v>
                </c:pt>
                <c:pt idx="6">
                  <c:v>68.5</c:v>
                </c:pt>
                <c:pt idx="8">
                  <c:v>66.3</c:v>
                </c:pt>
                <c:pt idx="9">
                  <c:v>77.8</c:v>
                </c:pt>
                <c:pt idx="11">
                  <c:v>82.3</c:v>
                </c:pt>
                <c:pt idx="12">
                  <c:v>67.099999999999994</c:v>
                </c:pt>
                <c:pt idx="13">
                  <c:v>78.8</c:v>
                </c:pt>
              </c:numCache>
            </c:numRef>
          </c:val>
        </c:ser>
        <c:dLbls>
          <c:showLegendKey val="0"/>
          <c:showVal val="0"/>
          <c:showCatName val="0"/>
          <c:showSerName val="0"/>
          <c:showPercent val="0"/>
          <c:showBubbleSize val="0"/>
        </c:dLbls>
        <c:gapWidth val="150"/>
        <c:axId val="93581696"/>
        <c:axId val="93583232"/>
      </c:barChart>
      <c:catAx>
        <c:axId val="93581696"/>
        <c:scaling>
          <c:orientation val="minMax"/>
        </c:scaling>
        <c:delete val="0"/>
        <c:axPos val="b"/>
        <c:minorGridlines>
          <c:spPr>
            <a:ln>
              <a:noFill/>
            </a:ln>
          </c:spPr>
        </c:minorGridlines>
        <c:numFmt formatCode="General" sourceLinked="1"/>
        <c:majorTickMark val="out"/>
        <c:minorTickMark val="none"/>
        <c:tickLblPos val="nextTo"/>
        <c:txPr>
          <a:bodyPr rot="-1500000"/>
          <a:lstStyle/>
          <a:p>
            <a:pPr>
              <a:defRPr sz="1600" b="0">
                <a:solidFill>
                  <a:schemeClr val="tx1"/>
                </a:solidFill>
                <a:latin typeface="Calibri" panose="020F0502020204030204" pitchFamily="34" charset="0"/>
              </a:defRPr>
            </a:pPr>
            <a:endParaRPr lang="en-US"/>
          </a:p>
        </c:txPr>
        <c:crossAx val="93583232"/>
        <c:crosses val="autoZero"/>
        <c:auto val="1"/>
        <c:lblAlgn val="ctr"/>
        <c:lblOffset val="100"/>
        <c:noMultiLvlLbl val="0"/>
      </c:catAx>
      <c:valAx>
        <c:axId val="9358323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1.5432098765432098E-3"/>
              <c:y val="0.2801137357830271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3581696"/>
        <c:crosses val="autoZero"/>
        <c:crossBetween val="between"/>
        <c:majorUnit val="10"/>
      </c:valAx>
    </c:plotArea>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92378730436475"/>
          <c:y val="8.4491136977443038E-2"/>
          <c:w val="0.82129581024594145"/>
          <c:h val="0.7583899159344212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General</c:formatCode>
                <c:ptCount val="12"/>
                <c:pt idx="0">
                  <c:v>5.2</c:v>
                </c:pt>
                <c:pt idx="1">
                  <c:v>5</c:v>
                </c:pt>
                <c:pt idx="2">
                  <c:v>4.9000000000000004</c:v>
                </c:pt>
                <c:pt idx="3">
                  <c:v>4.7</c:v>
                </c:pt>
                <c:pt idx="4">
                  <c:v>4.5</c:v>
                </c:pt>
                <c:pt idx="5">
                  <c:v>4.2</c:v>
                </c:pt>
                <c:pt idx="6">
                  <c:v>4</c:v>
                </c:pt>
                <c:pt idx="7">
                  <c:v>3.7</c:v>
                </c:pt>
                <c:pt idx="8">
                  <c:v>3.3</c:v>
                </c:pt>
                <c:pt idx="9">
                  <c:v>3</c:v>
                </c:pt>
                <c:pt idx="10">
                  <c:v>2.6</c:v>
                </c:pt>
                <c:pt idx="11">
                  <c:v>2.4</c:v>
                </c:pt>
              </c:numCache>
            </c:numRef>
          </c:val>
          <c:smooth val="0"/>
        </c:ser>
        <c:ser>
          <c:idx val="0"/>
          <c:order val="1"/>
          <c:tx>
            <c:strRef>
              <c:f>Sheet1!$A$6</c:f>
              <c:strCache>
                <c:ptCount val="1"/>
                <c:pt idx="0">
                  <c:v>White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Sheet1!$B$6:$M$6</c:f>
              <c:numCache>
                <c:formatCode>0.0</c:formatCode>
                <c:ptCount val="12"/>
                <c:pt idx="0">
                  <c:v>2.8</c:v>
                </c:pt>
                <c:pt idx="1">
                  <c:v>2.6</c:v>
                </c:pt>
                <c:pt idx="2">
                  <c:v>2.6</c:v>
                </c:pt>
                <c:pt idx="3">
                  <c:v>2.5</c:v>
                </c:pt>
                <c:pt idx="4" formatCode="General">
                  <c:v>2.2999999999999998</c:v>
                </c:pt>
                <c:pt idx="5">
                  <c:v>2.2000000000000002</c:v>
                </c:pt>
                <c:pt idx="6" formatCode="General">
                  <c:v>2.1</c:v>
                </c:pt>
                <c:pt idx="7">
                  <c:v>1.9</c:v>
                </c:pt>
                <c:pt idx="8">
                  <c:v>1.7</c:v>
                </c:pt>
                <c:pt idx="9">
                  <c:v>1.5</c:v>
                </c:pt>
                <c:pt idx="10" formatCode="General">
                  <c:v>1.4</c:v>
                </c:pt>
                <c:pt idx="11" formatCode="General">
                  <c:v>1.3</c:v>
                </c:pt>
              </c:numCache>
            </c:numRef>
          </c:val>
          <c:smooth val="0"/>
        </c:ser>
        <c:ser>
          <c:idx val="2"/>
          <c:order val="2"/>
          <c:tx>
            <c:strRef>
              <c:f>Sheet1!$A$5</c:f>
              <c:strCache>
                <c:ptCount val="1"/>
                <c:pt idx="0">
                  <c:v>Black</c:v>
                </c:pt>
              </c:strCache>
            </c:strRef>
          </c:tx>
          <c:spPr>
            <a:ln w="25400">
              <a:solidFill>
                <a:srgbClr val="AABA0A"/>
              </a:solidFill>
            </a:ln>
          </c:spPr>
          <c:marker>
            <c:symbol val="triangle"/>
            <c:size val="9"/>
            <c:spPr>
              <a:solidFill>
                <a:srgbClr val="AABA0A"/>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Sheet1!$B$5:$M$5</c:f>
              <c:numCache>
                <c:formatCode>0.0</c:formatCode>
                <c:ptCount val="12"/>
                <c:pt idx="0">
                  <c:v>23.3</c:v>
                </c:pt>
                <c:pt idx="1">
                  <c:v>22.8</c:v>
                </c:pt>
                <c:pt idx="2">
                  <c:v>22.5</c:v>
                </c:pt>
                <c:pt idx="3">
                  <c:v>21.3</c:v>
                </c:pt>
                <c:pt idx="4" formatCode="General">
                  <c:v>20.2</c:v>
                </c:pt>
                <c:pt idx="5">
                  <c:v>19.2</c:v>
                </c:pt>
                <c:pt idx="6" formatCode="General">
                  <c:v>18.3</c:v>
                </c:pt>
                <c:pt idx="7">
                  <c:v>17</c:v>
                </c:pt>
                <c:pt idx="8">
                  <c:v>14.9</c:v>
                </c:pt>
                <c:pt idx="9">
                  <c:v>13.7</c:v>
                </c:pt>
                <c:pt idx="10" formatCode="General">
                  <c:v>11.6</c:v>
                </c:pt>
                <c:pt idx="11" formatCode="General">
                  <c:v>10.3</c:v>
                </c:pt>
              </c:numCache>
            </c:numRef>
          </c:val>
          <c:smooth val="0"/>
        </c:ser>
        <c:ser>
          <c:idx val="1"/>
          <c:order val="3"/>
          <c:tx>
            <c:strRef>
              <c:f>Sheet1!$A$4</c:f>
              <c:strCache>
                <c:ptCount val="1"/>
                <c:pt idx="0">
                  <c:v>API</c:v>
                </c:pt>
              </c:strCache>
            </c:strRef>
          </c:tx>
          <c:spPr>
            <a:ln w="34925">
              <a:solidFill>
                <a:srgbClr val="7BA8DF"/>
              </a:solidFill>
            </a:ln>
          </c:spPr>
          <c:marker>
            <c:symbol val="diamond"/>
            <c:size val="9"/>
            <c:spPr>
              <a:solidFill>
                <a:srgbClr val="7BA8DF"/>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Sheet1!$B$4:$M$4</c:f>
              <c:numCache>
                <c:formatCode>0.0</c:formatCode>
                <c:ptCount val="12"/>
                <c:pt idx="0">
                  <c:v>0.6</c:v>
                </c:pt>
                <c:pt idx="1">
                  <c:v>0.7</c:v>
                </c:pt>
                <c:pt idx="2">
                  <c:v>0.8</c:v>
                </c:pt>
                <c:pt idx="3">
                  <c:v>0.7</c:v>
                </c:pt>
                <c:pt idx="4" formatCode="General">
                  <c:v>0.7</c:v>
                </c:pt>
                <c:pt idx="5">
                  <c:v>0.6</c:v>
                </c:pt>
                <c:pt idx="6" formatCode="General">
                  <c:v>0.6</c:v>
                </c:pt>
                <c:pt idx="7">
                  <c:v>0.5</c:v>
                </c:pt>
                <c:pt idx="8">
                  <c:v>0.6</c:v>
                </c:pt>
                <c:pt idx="9">
                  <c:v>0.4</c:v>
                </c:pt>
                <c:pt idx="10" formatCode="General">
                  <c:v>0.4</c:v>
                </c:pt>
                <c:pt idx="11" formatCode="General">
                  <c:v>0.4</c:v>
                </c:pt>
              </c:numCache>
            </c:numRef>
          </c:val>
          <c:smooth val="0"/>
        </c:ser>
        <c:ser>
          <c:idx val="4"/>
          <c:order val="4"/>
          <c:tx>
            <c:strRef>
              <c:f>Sheet1!$A$3</c:f>
              <c:strCache>
                <c:ptCount val="1"/>
                <c:pt idx="0">
                  <c:v>AI/AN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2.2000000000000002</c:v>
                </c:pt>
                <c:pt idx="1">
                  <c:v>2.7</c:v>
                </c:pt>
                <c:pt idx="2">
                  <c:v>2.2000000000000002</c:v>
                </c:pt>
                <c:pt idx="3">
                  <c:v>2.5</c:v>
                </c:pt>
                <c:pt idx="4" formatCode="General">
                  <c:v>2.7</c:v>
                </c:pt>
                <c:pt idx="5">
                  <c:v>2.5</c:v>
                </c:pt>
                <c:pt idx="6" formatCode="General">
                  <c:v>2.1</c:v>
                </c:pt>
                <c:pt idx="7">
                  <c:v>2.2999999999999998</c:v>
                </c:pt>
                <c:pt idx="8">
                  <c:v>1.8</c:v>
                </c:pt>
                <c:pt idx="9">
                  <c:v>1.7</c:v>
                </c:pt>
                <c:pt idx="10" formatCode="General">
                  <c:v>1.6</c:v>
                </c:pt>
                <c:pt idx="11" formatCode="General">
                  <c:v>1.2</c:v>
                </c:pt>
              </c:numCache>
            </c:numRef>
          </c:val>
          <c:smooth val="0"/>
        </c:ser>
        <c:dLbls>
          <c:showLegendKey val="0"/>
          <c:showVal val="0"/>
          <c:showCatName val="0"/>
          <c:showSerName val="0"/>
          <c:showPercent val="0"/>
          <c:showBubbleSize val="0"/>
        </c:dLbls>
        <c:marker val="1"/>
        <c:smooth val="0"/>
        <c:axId val="96118272"/>
        <c:axId val="96120192"/>
      </c:lineChart>
      <c:catAx>
        <c:axId val="96118272"/>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6120192"/>
        <c:crosses val="autoZero"/>
        <c:auto val="1"/>
        <c:lblAlgn val="ctr"/>
        <c:lblOffset val="100"/>
        <c:noMultiLvlLbl val="0"/>
      </c:catAx>
      <c:valAx>
        <c:axId val="96120192"/>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169823880710563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6118272"/>
        <c:crosses val="autoZero"/>
        <c:crossBetween val="between"/>
        <c:majorUnit val="5"/>
      </c:valAx>
    </c:plotArea>
    <c:legend>
      <c:legendPos val="t"/>
      <c:layout>
        <c:manualLayout>
          <c:xMode val="edge"/>
          <c:yMode val="edge"/>
          <c:x val="1.745892874501798E-2"/>
          <c:y val="1.1675185338674747E-3"/>
          <c:w val="0.96041435792748131"/>
          <c:h val="7.1323081897371521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74487216875669"/>
          <c:y val="8.4491136977443052E-2"/>
          <c:w val="0.82355229901817828"/>
          <c:h val="0.75838991593442129"/>
        </c:manualLayout>
      </c:layout>
      <c:lineChart>
        <c:grouping val="standard"/>
        <c:varyColors val="0"/>
        <c:ser>
          <c:idx val="3"/>
          <c:order val="0"/>
          <c:tx>
            <c:strRef>
              <c:f>Sheet1!$A$2</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Sheet1!$B$2:$M$2</c:f>
              <c:numCache>
                <c:formatCode>0.0</c:formatCode>
                <c:ptCount val="12"/>
                <c:pt idx="0">
                  <c:v>7.9</c:v>
                </c:pt>
                <c:pt idx="1">
                  <c:v>7.5</c:v>
                </c:pt>
                <c:pt idx="2">
                  <c:v>7.4</c:v>
                </c:pt>
                <c:pt idx="3">
                  <c:v>7.1</c:v>
                </c:pt>
                <c:pt idx="4" formatCode="General">
                  <c:v>6.6</c:v>
                </c:pt>
                <c:pt idx="5">
                  <c:v>6.3</c:v>
                </c:pt>
                <c:pt idx="6" formatCode="General">
                  <c:v>5.9</c:v>
                </c:pt>
                <c:pt idx="7">
                  <c:v>5.4</c:v>
                </c:pt>
                <c:pt idx="8">
                  <c:v>4.8</c:v>
                </c:pt>
                <c:pt idx="9">
                  <c:v>4.4000000000000004</c:v>
                </c:pt>
                <c:pt idx="10" formatCode="General">
                  <c:v>3.8</c:v>
                </c:pt>
                <c:pt idx="11" formatCode="General">
                  <c:v>3.4</c:v>
                </c:pt>
              </c:numCache>
            </c:numRef>
          </c:val>
          <c:smooth val="0"/>
        </c:ser>
        <c:ser>
          <c:idx val="0"/>
          <c:order val="1"/>
          <c:tx>
            <c:strRef>
              <c:f>Sheet1!$A$3</c:f>
              <c:strCache>
                <c:ptCount val="1"/>
                <c:pt idx="0">
                  <c:v>Female</c:v>
                </c:pt>
              </c:strCache>
            </c:strRef>
          </c:tx>
          <c:spPr>
            <a:ln w="25400">
              <a:solidFill>
                <a:srgbClr val="0072C6"/>
              </a:solidFill>
            </a:ln>
          </c:spPr>
          <c:marker>
            <c:symbol val="square"/>
            <c:size val="7"/>
            <c:spPr>
              <a:solidFill>
                <a:srgbClr val="0072C6"/>
              </a:solidFill>
              <a:ln>
                <a:noFill/>
              </a:ln>
            </c:spPr>
          </c:marker>
          <c:cat>
            <c:strRef>
              <c:f>Sheet1!$B$1:$M$1</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Sheet1!$B$3:$M$3</c:f>
              <c:numCache>
                <c:formatCode>0.0</c:formatCode>
                <c:ptCount val="12"/>
                <c:pt idx="0">
                  <c:v>2.5</c:v>
                </c:pt>
                <c:pt idx="1">
                  <c:v>2.5</c:v>
                </c:pt>
                <c:pt idx="2">
                  <c:v>2.5</c:v>
                </c:pt>
                <c:pt idx="3">
                  <c:v>2.4</c:v>
                </c:pt>
                <c:pt idx="4" formatCode="General">
                  <c:v>2.4</c:v>
                </c:pt>
                <c:pt idx="5">
                  <c:v>2.2999999999999998</c:v>
                </c:pt>
                <c:pt idx="6" formatCode="General">
                  <c:v>2.2000000000000002</c:v>
                </c:pt>
                <c:pt idx="7">
                  <c:v>2.1</c:v>
                </c:pt>
                <c:pt idx="8">
                  <c:v>1.9</c:v>
                </c:pt>
                <c:pt idx="9">
                  <c:v>1.7</c:v>
                </c:pt>
                <c:pt idx="10" formatCode="General">
                  <c:v>1.4</c:v>
                </c:pt>
                <c:pt idx="11" formatCode="General">
                  <c:v>1.3</c:v>
                </c:pt>
              </c:numCache>
            </c:numRef>
          </c:val>
          <c:smooth val="0"/>
        </c:ser>
        <c:dLbls>
          <c:showLegendKey val="0"/>
          <c:showVal val="0"/>
          <c:showCatName val="0"/>
          <c:showSerName val="0"/>
          <c:showPercent val="0"/>
          <c:showBubbleSize val="0"/>
        </c:dLbls>
        <c:marker val="1"/>
        <c:smooth val="0"/>
        <c:axId val="97534720"/>
        <c:axId val="97536640"/>
      </c:lineChart>
      <c:catAx>
        <c:axId val="97534720"/>
        <c:scaling>
          <c:orientation val="minMax"/>
        </c:scaling>
        <c:delete val="0"/>
        <c:axPos val="b"/>
        <c:numFmt formatCode="General" sourceLinked="1"/>
        <c:majorTickMark val="out"/>
        <c:minorTickMark val="none"/>
        <c:tickLblPos val="nextTo"/>
        <c:txPr>
          <a:bodyPr rot="-3600000"/>
          <a:lstStyle/>
          <a:p>
            <a:pPr>
              <a:defRPr sz="1600" b="0" baseline="0">
                <a:latin typeface="Calibri" panose="020F0502020204030204" pitchFamily="34" charset="0"/>
              </a:defRPr>
            </a:pPr>
            <a:endParaRPr lang="en-US"/>
          </a:p>
        </c:txPr>
        <c:crossAx val="97536640"/>
        <c:crosses val="autoZero"/>
        <c:auto val="1"/>
        <c:lblAlgn val="ctr"/>
        <c:lblOffset val="100"/>
        <c:noMultiLvlLbl val="0"/>
      </c:catAx>
      <c:valAx>
        <c:axId val="9753664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1698238807105633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7534720"/>
        <c:crosses val="autoZero"/>
        <c:crossBetween val="between"/>
        <c:majorUnit val="5"/>
      </c:valAx>
    </c:plotArea>
    <c:legend>
      <c:legendPos val="t"/>
      <c:layout>
        <c:manualLayout>
          <c:xMode val="edge"/>
          <c:yMode val="edge"/>
          <c:x val="1.745892874501798E-2"/>
          <c:y val="1.1675185338674747E-3"/>
          <c:w val="0.96041435792748131"/>
          <c:h val="6.528443455437635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3E-2"/>
          <c:y val="0.11131304807829254"/>
          <c:w val="0.88832507047730147"/>
          <c:h val="0.59939698671387009"/>
        </c:manualLayout>
      </c:layout>
      <c:barChart>
        <c:barDir val="col"/>
        <c:grouping val="clustered"/>
        <c:varyColors val="0"/>
        <c:ser>
          <c:idx val="0"/>
          <c:order val="0"/>
          <c:tx>
            <c:strRef>
              <c:f>Sheet1!$B$1</c:f>
              <c:strCache>
                <c:ptCount val="1"/>
                <c:pt idx="0">
                  <c:v>2010</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Sheet1!$A$2:$A$22</c:f>
              <c:strCache>
                <c:ptCount val="21"/>
                <c:pt idx="0">
                  <c:v>Total</c:v>
                </c:pt>
                <c:pt idx="1">
                  <c:v>White</c:v>
                </c:pt>
                <c:pt idx="2">
                  <c:v>Black</c:v>
                </c:pt>
                <c:pt idx="3">
                  <c:v>Asian</c:v>
                </c:pt>
                <c:pt idx="4">
                  <c:v>NHOPI</c:v>
                </c:pt>
                <c:pt idx="5">
                  <c:v>AI/AN</c:v>
                </c:pt>
                <c:pt idx="6">
                  <c:v>Hispanic</c:v>
                </c:pt>
                <c:pt idx="8">
                  <c:v>Poor</c:v>
                </c:pt>
                <c:pt idx="9">
                  <c:v>Low Income</c:v>
                </c:pt>
                <c:pt idx="10">
                  <c:v>Middle Income</c:v>
                </c:pt>
                <c:pt idx="11">
                  <c:v>High Income</c:v>
                </c:pt>
                <c:pt idx="13">
                  <c:v>Private</c:v>
                </c:pt>
                <c:pt idx="14">
                  <c:v>Medicare</c:v>
                </c:pt>
                <c:pt idx="15">
                  <c:v>Medicaid</c:v>
                </c:pt>
                <c:pt idx="16">
                  <c:v>No Insurance</c:v>
                </c:pt>
                <c:pt idx="18">
                  <c:v>Male</c:v>
                </c:pt>
                <c:pt idx="19">
                  <c:v>Female</c:v>
                </c:pt>
                <c:pt idx="20">
                  <c:v>Transgender</c:v>
                </c:pt>
              </c:strCache>
            </c:strRef>
          </c:cat>
          <c:val>
            <c:numRef>
              <c:f>Sheet1!$B$2:$B$22</c:f>
              <c:numCache>
                <c:formatCode>0.0</c:formatCode>
                <c:ptCount val="21"/>
                <c:pt idx="0">
                  <c:v>82.21</c:v>
                </c:pt>
                <c:pt idx="1">
                  <c:v>83.1</c:v>
                </c:pt>
                <c:pt idx="2">
                  <c:v>81.22</c:v>
                </c:pt>
                <c:pt idx="3">
                  <c:v>84.64</c:v>
                </c:pt>
                <c:pt idx="4">
                  <c:v>78.98</c:v>
                </c:pt>
                <c:pt idx="5">
                  <c:v>80.14</c:v>
                </c:pt>
                <c:pt idx="6">
                  <c:v>83.58</c:v>
                </c:pt>
                <c:pt idx="8">
                  <c:v>82.85</c:v>
                </c:pt>
                <c:pt idx="9">
                  <c:v>86.25</c:v>
                </c:pt>
                <c:pt idx="10">
                  <c:v>86.19</c:v>
                </c:pt>
                <c:pt idx="11">
                  <c:v>84.61</c:v>
                </c:pt>
                <c:pt idx="13">
                  <c:v>84.43</c:v>
                </c:pt>
                <c:pt idx="14">
                  <c:v>85.1</c:v>
                </c:pt>
                <c:pt idx="15">
                  <c:v>80.72</c:v>
                </c:pt>
                <c:pt idx="16">
                  <c:v>81.489999999999995</c:v>
                </c:pt>
                <c:pt idx="18">
                  <c:v>81.95</c:v>
                </c:pt>
                <c:pt idx="19">
                  <c:v>82.93</c:v>
                </c:pt>
                <c:pt idx="20">
                  <c:v>78.239999999999995</c:v>
                </c:pt>
              </c:numCache>
            </c:numRef>
          </c:val>
        </c:ser>
        <c:ser>
          <c:idx val="1"/>
          <c:order val="1"/>
          <c:tx>
            <c:strRef>
              <c:f>Sheet1!$C$1</c:f>
              <c:strCache>
                <c:ptCount val="1"/>
                <c:pt idx="0">
                  <c:v>2011</c:v>
                </c:pt>
              </c:strCache>
            </c:strRef>
          </c:tx>
          <c:spPr>
            <a:solidFill>
              <a:srgbClr val="AABA0A"/>
            </a:solidFill>
          </c:spPr>
          <c:invertIfNegative val="0"/>
          <c:cat>
            <c:strRef>
              <c:f>Sheet1!$A$2:$A$22</c:f>
              <c:strCache>
                <c:ptCount val="21"/>
                <c:pt idx="0">
                  <c:v>Total</c:v>
                </c:pt>
                <c:pt idx="1">
                  <c:v>White</c:v>
                </c:pt>
                <c:pt idx="2">
                  <c:v>Black</c:v>
                </c:pt>
                <c:pt idx="3">
                  <c:v>Asian</c:v>
                </c:pt>
                <c:pt idx="4">
                  <c:v>NHOPI</c:v>
                </c:pt>
                <c:pt idx="5">
                  <c:v>AI/AN</c:v>
                </c:pt>
                <c:pt idx="6">
                  <c:v>Hispanic</c:v>
                </c:pt>
                <c:pt idx="8">
                  <c:v>Poor</c:v>
                </c:pt>
                <c:pt idx="9">
                  <c:v>Low Income</c:v>
                </c:pt>
                <c:pt idx="10">
                  <c:v>Middle Income</c:v>
                </c:pt>
                <c:pt idx="11">
                  <c:v>High Income</c:v>
                </c:pt>
                <c:pt idx="13">
                  <c:v>Private</c:v>
                </c:pt>
                <c:pt idx="14">
                  <c:v>Medicare</c:v>
                </c:pt>
                <c:pt idx="15">
                  <c:v>Medicaid</c:v>
                </c:pt>
                <c:pt idx="16">
                  <c:v>No Insurance</c:v>
                </c:pt>
                <c:pt idx="18">
                  <c:v>Male</c:v>
                </c:pt>
                <c:pt idx="19">
                  <c:v>Female</c:v>
                </c:pt>
                <c:pt idx="20">
                  <c:v>Transgender</c:v>
                </c:pt>
              </c:strCache>
            </c:strRef>
          </c:cat>
          <c:val>
            <c:numRef>
              <c:f>Sheet1!$C$2:$C$22</c:f>
              <c:numCache>
                <c:formatCode>0.0</c:formatCode>
                <c:ptCount val="21"/>
                <c:pt idx="0">
                  <c:v>82.22</c:v>
                </c:pt>
                <c:pt idx="1">
                  <c:v>82.47</c:v>
                </c:pt>
                <c:pt idx="2">
                  <c:v>80.7</c:v>
                </c:pt>
                <c:pt idx="3">
                  <c:v>85.25</c:v>
                </c:pt>
                <c:pt idx="4">
                  <c:v>81.95</c:v>
                </c:pt>
                <c:pt idx="5">
                  <c:v>78.099999999999994</c:v>
                </c:pt>
                <c:pt idx="6">
                  <c:v>85.32</c:v>
                </c:pt>
                <c:pt idx="8">
                  <c:v>82.17</c:v>
                </c:pt>
                <c:pt idx="9">
                  <c:v>85.43</c:v>
                </c:pt>
                <c:pt idx="10">
                  <c:v>84.7</c:v>
                </c:pt>
                <c:pt idx="11">
                  <c:v>81.33</c:v>
                </c:pt>
                <c:pt idx="13">
                  <c:v>83.41</c:v>
                </c:pt>
                <c:pt idx="14">
                  <c:v>84.25</c:v>
                </c:pt>
                <c:pt idx="15">
                  <c:v>81.400000000000006</c:v>
                </c:pt>
                <c:pt idx="16">
                  <c:v>80.84</c:v>
                </c:pt>
                <c:pt idx="18">
                  <c:v>81.97</c:v>
                </c:pt>
                <c:pt idx="19">
                  <c:v>82.9</c:v>
                </c:pt>
                <c:pt idx="20">
                  <c:v>79.88</c:v>
                </c:pt>
              </c:numCache>
            </c:numRef>
          </c:val>
        </c:ser>
        <c:dLbls>
          <c:showLegendKey val="0"/>
          <c:showVal val="0"/>
          <c:showCatName val="0"/>
          <c:showSerName val="0"/>
          <c:showPercent val="0"/>
          <c:showBubbleSize val="0"/>
        </c:dLbls>
        <c:gapWidth val="150"/>
        <c:axId val="97331072"/>
        <c:axId val="97332608"/>
      </c:barChart>
      <c:catAx>
        <c:axId val="97331072"/>
        <c:scaling>
          <c:orientation val="minMax"/>
        </c:scaling>
        <c:delete val="0"/>
        <c:axPos val="b"/>
        <c:minorGridlines>
          <c:spPr>
            <a:ln>
              <a:noFill/>
            </a:ln>
          </c:spPr>
        </c:minorGridlines>
        <c:numFmt formatCode="General" sourceLinked="1"/>
        <c:majorTickMark val="out"/>
        <c:minorTickMark val="none"/>
        <c:tickLblPos val="nextTo"/>
        <c:txPr>
          <a:bodyPr rot="-2280000"/>
          <a:lstStyle/>
          <a:p>
            <a:pPr>
              <a:defRPr sz="1600" b="0">
                <a:solidFill>
                  <a:schemeClr val="tx1"/>
                </a:solidFill>
                <a:latin typeface="Calibri" panose="020F0502020204030204" pitchFamily="34" charset="0"/>
              </a:defRPr>
            </a:pPr>
            <a:endParaRPr lang="en-US"/>
          </a:p>
        </c:txPr>
        <c:crossAx val="97332608"/>
        <c:crosses val="autoZero"/>
        <c:auto val="1"/>
        <c:lblAlgn val="ctr"/>
        <c:lblOffset val="100"/>
        <c:noMultiLvlLbl val="0"/>
      </c:catAx>
      <c:valAx>
        <c:axId val="9733260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43082768723677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97331072"/>
        <c:crosses val="autoZero"/>
        <c:crossBetween val="between"/>
        <c:majorUnit val="10"/>
      </c:valAx>
    </c:plotArea>
    <c:legend>
      <c:legendPos val="t"/>
      <c:layout>
        <c:manualLayout>
          <c:xMode val="edge"/>
          <c:yMode val="edge"/>
          <c:x val="9.3525107710592775E-2"/>
          <c:y val="1.8517060367454078E-3"/>
          <c:w val="0.79233459614717971"/>
          <c:h val="6.70669799995930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0.18519</cdr:x>
      <cdr:y>0.82963</cdr:y>
    </cdr:from>
    <cdr:to>
      <cdr:x>0.98519</cdr:x>
      <cdr:y>0.82963</cdr:y>
    </cdr:to>
    <cdr:cxnSp macro="">
      <cdr:nvCxnSpPr>
        <cdr:cNvPr id="3" name="Straight Connector 2"/>
        <cdr:cNvCxnSpPr/>
      </cdr:nvCxnSpPr>
      <cdr:spPr>
        <a:xfrm xmlns:a="http://schemas.openxmlformats.org/drawingml/2006/main">
          <a:off x="762000" y="34137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0.17778</cdr:x>
      <cdr:y>0.82963</cdr:y>
    </cdr:from>
    <cdr:to>
      <cdr:x>0.97778</cdr:x>
      <cdr:y>0.82963</cdr:y>
    </cdr:to>
    <cdr:cxnSp macro="">
      <cdr:nvCxnSpPr>
        <cdr:cNvPr id="2" name="Straight Connector 1"/>
        <cdr:cNvCxnSpPr/>
      </cdr:nvCxnSpPr>
      <cdr:spPr>
        <a:xfrm xmlns:a="http://schemas.openxmlformats.org/drawingml/2006/main">
          <a:off x="731520" y="34137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0.59259</cdr:x>
      <cdr:y>0.47778</cdr:y>
    </cdr:from>
    <cdr:to>
      <cdr:x>0.92593</cdr:x>
      <cdr:y>0.62667</cdr:y>
    </cdr:to>
    <cdr:sp macro="" textlink="">
      <cdr:nvSpPr>
        <cdr:cNvPr id="3" name="Text Box 2"/>
        <cdr:cNvSpPr txBox="1">
          <a:spLocks xmlns:a="http://schemas.openxmlformats.org/drawingml/2006/main" noChangeArrowheads="1"/>
        </cdr:cNvSpPr>
      </cdr:nvSpPr>
      <cdr:spPr bwMode="auto">
        <a:xfrm xmlns:a="http://schemas.openxmlformats.org/drawingml/2006/main">
          <a:off x="2438400" y="1965960"/>
          <a:ext cx="1371600" cy="612648"/>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2010 Achievable Benchmark: 2.8 per </a:t>
          </a:r>
          <a:r>
            <a:rPr lang="en-US" sz="1000" dirty="0" smtClean="0">
              <a:effectLst/>
              <a:latin typeface="Arial" panose="020B0604020202020204" pitchFamily="34" charset="0"/>
              <a:ea typeface="Times New Roman"/>
              <a:cs typeface="Arial" panose="020B0604020202020204" pitchFamily="34" charset="0"/>
            </a:rPr>
            <a:t>100,000 Population</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0.53704</cdr:x>
      <cdr:y>0.6087</cdr:y>
    </cdr:from>
    <cdr:to>
      <cdr:x>0.95926</cdr:x>
      <cdr:y>0.69565</cdr:y>
    </cdr:to>
    <cdr:sp macro="" textlink="">
      <cdr:nvSpPr>
        <cdr:cNvPr id="2" name="Text Box 2"/>
        <cdr:cNvSpPr txBox="1">
          <a:spLocks xmlns:a="http://schemas.openxmlformats.org/drawingml/2006/main" noChangeArrowheads="1"/>
        </cdr:cNvSpPr>
      </cdr:nvSpPr>
      <cdr:spPr bwMode="auto">
        <a:xfrm xmlns:a="http://schemas.openxmlformats.org/drawingml/2006/main">
          <a:off x="2209800" y="2560320"/>
          <a:ext cx="173736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0.9 per </a:t>
          </a:r>
          <a:r>
            <a:rPr lang="en-US" sz="1000" dirty="0" smtClean="0">
              <a:effectLst/>
              <a:latin typeface="Arial" panose="020B0604020202020204" pitchFamily="34" charset="0"/>
              <a:ea typeface="Times New Roman"/>
              <a:cs typeface="Arial" panose="020B0604020202020204" pitchFamily="34" charset="0"/>
            </a:rPr>
            <a:t>100,000 Population </a:t>
          </a:r>
          <a:endParaRPr lang="en-US" sz="1200" dirty="0">
            <a:effectLst/>
            <a:latin typeface="Arial" panose="020B0604020202020204" pitchFamily="34" charset="0"/>
            <a:ea typeface="Times New Roman"/>
            <a:cs typeface="Arial" panose="020B0604020202020204" pitchFamily="34" charset="0"/>
          </a:endParaRPr>
        </a:p>
      </cdr:txBody>
    </cdr:sp>
  </cdr:relSizeAnchor>
  <cdr:relSizeAnchor xmlns:cdr="http://schemas.openxmlformats.org/drawingml/2006/chartDrawing">
    <cdr:from>
      <cdr:x>0.16667</cdr:x>
      <cdr:y>0.80797</cdr:y>
    </cdr:from>
    <cdr:to>
      <cdr:x>0.96296</cdr:x>
      <cdr:y>0.80797</cdr:y>
    </cdr:to>
    <cdr:cxnSp macro="">
      <cdr:nvCxnSpPr>
        <cdr:cNvPr id="3" name="Straight Connector 2"/>
        <cdr:cNvCxnSpPr/>
      </cdr:nvCxnSpPr>
      <cdr:spPr>
        <a:xfrm xmlns:a="http://schemas.openxmlformats.org/drawingml/2006/main">
          <a:off x="685800" y="3398520"/>
          <a:ext cx="3276597"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absSizeAnchor xmlns:cdr="http://schemas.openxmlformats.org/drawingml/2006/chartDrawing">
    <cdr:from>
      <cdr:x>0.16667</cdr:x>
      <cdr:y>0.80797</cdr:y>
    </cdr:from>
    <cdr:ext cx="3291840" cy="0"/>
    <cdr:cxnSp macro="">
      <cdr:nvCxnSpPr>
        <cdr:cNvPr id="2" name="Straight Connector 1"/>
        <cdr:cNvCxnSpPr/>
      </cdr:nvCxnSpPr>
      <cdr:spPr>
        <a:xfrm xmlns:a="http://schemas.openxmlformats.org/drawingml/2006/main">
          <a:off x="685800" y="339852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absSizeAnchor>
  <cdr:relSizeAnchor xmlns:cdr="http://schemas.openxmlformats.org/drawingml/2006/chartDrawing">
    <cdr:from>
      <cdr:x>0.16667</cdr:x>
      <cdr:y>0.66304</cdr:y>
    </cdr:from>
    <cdr:to>
      <cdr:x>0.58889</cdr:x>
      <cdr:y>0.75</cdr:y>
    </cdr:to>
    <cdr:sp macro="" textlink="">
      <cdr:nvSpPr>
        <cdr:cNvPr id="3" name="Text Box 2"/>
        <cdr:cNvSpPr txBox="1">
          <a:spLocks xmlns:a="http://schemas.openxmlformats.org/drawingml/2006/main" noChangeArrowheads="1"/>
        </cdr:cNvSpPr>
      </cdr:nvSpPr>
      <cdr:spPr bwMode="auto">
        <a:xfrm xmlns:a="http://schemas.openxmlformats.org/drawingml/2006/main">
          <a:off x="685800" y="2788920"/>
          <a:ext cx="1737360" cy="365760"/>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45720" tIns="45720" rIns="45720" bIns="45720" anchor="t" anchorCtr="0">
          <a:noAutofit/>
        </a:bodyPr>
        <a:lstStyle xmlns:a="http://schemas.openxmlformats.org/drawingml/2006/main"/>
        <a:p xmlns:a="http://schemas.openxmlformats.org/drawingml/2006/main">
          <a:pPr marL="0" marR="0">
            <a:spcBef>
              <a:spcPts val="0"/>
            </a:spcBef>
            <a:spcAft>
              <a:spcPts val="1200"/>
            </a:spcAft>
          </a:pPr>
          <a:r>
            <a:rPr lang="en-US" sz="1000" dirty="0">
              <a:effectLst/>
              <a:latin typeface="Arial" panose="020B0604020202020204" pitchFamily="34" charset="0"/>
              <a:ea typeface="Times New Roman"/>
              <a:cs typeface="Arial" panose="020B0604020202020204" pitchFamily="34" charset="0"/>
            </a:rPr>
            <a:t>2008 Achievable Benchmark: 0.9 per </a:t>
          </a:r>
          <a:r>
            <a:rPr lang="en-US" sz="1000" smtClean="0">
              <a:effectLst/>
              <a:latin typeface="Arial" panose="020B0604020202020204" pitchFamily="34" charset="0"/>
              <a:ea typeface="Times New Roman"/>
              <a:cs typeface="Arial" panose="020B0604020202020204" pitchFamily="34" charset="0"/>
            </a:rPr>
            <a:t>100,000 Population</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9/17/2015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9/17/2015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dc.gov/hiv/risk/transgender/index.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aids.gov/hiv-aids-basics/prevention/reduce-your-risk/substance-abuse-us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aids.gov/hiv-aids-basics/prevention/reduce-your-risk/substance-abuse-us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whitehouse.gov/administration/eop/onap"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whitehouse.gov/administration/eop/ona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aidsinfo.nih.gov/guidelin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cdc.gov/hiv/statistics/basics/ataglance.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hab.hrsa.gov/abouthab/aboutprogram.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careacttarget.org/sites/default/files/file-upload/resources/2014RSRManual508_0.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cdc.gov/hiv/statistics/basics/ataglance.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dc.gov/hiv/pdf/g-l/hiv_surveillance_report_vol_25.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cdc.gov/hiv/pdf/g-l/hiv_surveillance_report_vol_25.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cdc.gov/hiv/risk/gender/msm/facts/index.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cdc.gov/hiv/risk/gender/msm/facts/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cdc.gov/hiv/risk/transgender/index.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a:p>
        </p:txBody>
      </p:sp>
    </p:spTree>
    <p:extLst>
      <p:ext uri="{BB962C8B-B14F-4D97-AF65-F5344CB8AC3E}">
        <p14:creationId xmlns:p14="http://schemas.microsoft.com/office/powerpoint/2010/main" val="1548066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a:t>
            </a:r>
            <a:r>
              <a:rPr lang="en-US" baseline="0" dirty="0" smtClean="0"/>
              <a:t> more information, go to </a:t>
            </a:r>
            <a:r>
              <a:rPr lang="en-US" baseline="0" dirty="0" smtClean="0">
                <a:hlinkClick r:id="rId3"/>
              </a:rPr>
              <a:t>http://www.cdc.gov/hiv/risk/transgender/index.html</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a:t>
            </a:fld>
            <a:endParaRPr lang="en-US"/>
          </a:p>
        </p:txBody>
      </p:sp>
    </p:spTree>
    <p:extLst>
      <p:ext uri="{BB962C8B-B14F-4D97-AF65-F5344CB8AC3E}">
        <p14:creationId xmlns:p14="http://schemas.microsoft.com/office/powerpoint/2010/main" val="188747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more information, go to </a:t>
            </a:r>
            <a:r>
              <a:rPr lang="en-US" dirty="0" smtClean="0">
                <a:hlinkClick r:id="rId3"/>
              </a:rPr>
              <a:t>https://www.aids.gov/hiv-aids-basics/prevention/</a:t>
            </a:r>
          </a:p>
          <a:p>
            <a:pPr indent="171450"/>
            <a:r>
              <a:rPr lang="en-US" dirty="0" smtClean="0">
                <a:hlinkClick r:id="rId3"/>
              </a:rPr>
              <a:t>reduce-your-risk/substance-abuse-use/</a:t>
            </a:r>
            <a:r>
              <a:rPr lang="en-US"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a:t>
            </a:fld>
            <a:endParaRPr lang="en-US"/>
          </a:p>
        </p:txBody>
      </p:sp>
    </p:spTree>
    <p:extLst>
      <p:ext uri="{BB962C8B-B14F-4D97-AF65-F5344CB8AC3E}">
        <p14:creationId xmlns:p14="http://schemas.microsoft.com/office/powerpoint/2010/main" val="1206448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more information, go to </a:t>
            </a:r>
            <a:r>
              <a:rPr lang="en-US" dirty="0" smtClean="0">
                <a:hlinkClick r:id="rId3"/>
              </a:rPr>
              <a:t>https://www.aids.gov/hiv-aids-basics/prevention/</a:t>
            </a:r>
          </a:p>
          <a:p>
            <a:pPr indent="171450"/>
            <a:r>
              <a:rPr lang="en-US" dirty="0" smtClean="0">
                <a:hlinkClick r:id="rId3"/>
              </a:rPr>
              <a:t>reduce-your-risk/substance-abuse-use/</a:t>
            </a:r>
            <a:r>
              <a:rPr lang="en-US"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a:t>
            </a:fld>
            <a:endParaRPr lang="en-US"/>
          </a:p>
        </p:txBody>
      </p:sp>
    </p:spTree>
    <p:extLst>
      <p:ext uri="{BB962C8B-B14F-4D97-AF65-F5344CB8AC3E}">
        <p14:creationId xmlns:p14="http://schemas.microsoft.com/office/powerpoint/2010/main" val="1206448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633119" y="5410200"/>
            <a:ext cx="5899408" cy="31892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http://www.whitehouse.gov/administration/eop/onap</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13</a:t>
            </a:fld>
            <a:endParaRPr lang="en-US"/>
          </a:p>
        </p:txBody>
      </p:sp>
    </p:spTree>
    <p:extLst>
      <p:ext uri="{BB962C8B-B14F-4D97-AF65-F5344CB8AC3E}">
        <p14:creationId xmlns:p14="http://schemas.microsoft.com/office/powerpoint/2010/main" val="2391154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848" y="5486400"/>
            <a:ext cx="5753055"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http://www.whitehouse.gov/administration/eop/onap</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a:p>
        </p:txBody>
      </p:sp>
    </p:spTree>
    <p:extLst>
      <p:ext uri="{BB962C8B-B14F-4D97-AF65-F5344CB8AC3E}">
        <p14:creationId xmlns:p14="http://schemas.microsoft.com/office/powerpoint/2010/main" val="2391154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15</a:t>
            </a:fld>
            <a:endParaRPr lang="en-US"/>
          </a:p>
        </p:txBody>
      </p:sp>
    </p:spTree>
    <p:extLst>
      <p:ext uri="{BB962C8B-B14F-4D97-AF65-F5344CB8AC3E}">
        <p14:creationId xmlns:p14="http://schemas.microsoft.com/office/powerpoint/2010/main" val="3214933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81000" y="5257800"/>
            <a:ext cx="6324600" cy="3886200"/>
          </a:xfrm>
        </p:spPr>
        <p:txBody>
          <a:bodyPr/>
          <a:lstStyle/>
          <a:p>
            <a:pPr marL="171450" indent="-171450">
              <a:buFont typeface="Arial" panose="020B0604020202020204" pitchFamily="34" charset="0"/>
              <a:buChar char="•"/>
            </a:pPr>
            <a:r>
              <a:rPr lang="en-US" dirty="0" smtClean="0"/>
              <a:t>Measures that reach performance levels of 95% are no longer reported. Data on these measures will continue to be collected and these measures will be added back to the reports if their performance falls below 95%.</a:t>
            </a:r>
          </a:p>
          <a:p>
            <a:pPr marL="171450" indent="-171450">
              <a:buFont typeface="Arial" panose="020B0604020202020204" pitchFamily="34" charset="0"/>
              <a:buChar char="•"/>
            </a:pPr>
            <a:r>
              <a:rPr lang="en-US" dirty="0" smtClean="0"/>
              <a:t>The treatment guideline for clinical practice in the past was generally to monitor both CD4 T lymphocyte (CD4) cell count and HIV RNA (viral load) concurrently, as markers of the response to ART and HIV disease progression. However, a new recommendation requires the initiation of ART for all HIV-infected individuals regardless of their viral load or CD4 count, weakening the rationale for frequent CD4 monitoring. When a patient is on ART, CD4 count is not useful as it will not guide changes in treatment, according to the U.S. treatment guidelines (</a:t>
            </a:r>
            <a:r>
              <a:rPr lang="en-US" sz="1200" b="0" i="0" u="none" strike="noStrike" kern="1200" baseline="0" dirty="0" smtClean="0">
                <a:solidFill>
                  <a:schemeClr val="tx1"/>
                </a:solidFill>
                <a:latin typeface="+mn-lt"/>
                <a:ea typeface="+mn-ea"/>
                <a:cs typeface="+mn-cs"/>
              </a:rPr>
              <a:t>Panel on Antiretroviral Guidelines for Adults and Adolescents, 2015</a:t>
            </a:r>
            <a:r>
              <a:rPr lang="en-US" dirty="0" smtClean="0"/>
              <a:t>).</a:t>
            </a:r>
          </a:p>
          <a:p>
            <a:pPr marL="171450" indent="-171450">
              <a:buFont typeface="Arial" panose="020B0604020202020204" pitchFamily="34" charset="0"/>
              <a:buChar char="•"/>
            </a:pPr>
            <a:r>
              <a:rPr lang="en-US" dirty="0" smtClean="0"/>
              <a:t>In addition, reducing the frequency of routine CD4 testing in patients who are virally suppressed can save an estimated $18 million annually, which can be redirected to other HIV care services (Hyle, et al</a:t>
            </a:r>
            <a:r>
              <a:rPr lang="en-US" smtClean="0"/>
              <a:t>., 2013).</a:t>
            </a:r>
            <a:endParaRPr lang="en-US" dirty="0" smtClean="0"/>
          </a:p>
          <a:p>
            <a:pPr marL="171450" indent="-171450">
              <a:buFont typeface="Arial" panose="020B0604020202020204" pitchFamily="34" charset="0"/>
              <a:buChar char="•"/>
            </a:pPr>
            <a:r>
              <a:rPr lang="en-US" dirty="0" smtClean="0"/>
              <a:t>Prophylaxis</a:t>
            </a:r>
            <a:r>
              <a:rPr lang="en-US" baseline="0" dirty="0" smtClean="0"/>
              <a:t> for </a:t>
            </a:r>
            <a:r>
              <a:rPr lang="en-US" i="1" baseline="0" dirty="0" smtClean="0"/>
              <a:t>Mycobacterium </a:t>
            </a:r>
            <a:r>
              <a:rPr lang="en-US" i="1" baseline="0" dirty="0" err="1" smtClean="0"/>
              <a:t>avium</a:t>
            </a:r>
            <a:r>
              <a:rPr lang="en-US" i="1" baseline="0" dirty="0" smtClean="0"/>
              <a:t> </a:t>
            </a:r>
            <a:r>
              <a:rPr lang="en-US" i="0" baseline="0" dirty="0" smtClean="0"/>
              <a:t>complex (MAC)  is not required among patients receiving ART who are virally suppressed. Studies show that eliminating MAC prophylaxis could reduce pill burden and the risk of drug-drug interactions, along with adverse treatment effects (</a:t>
            </a:r>
            <a:r>
              <a:rPr lang="en-US" i="0" baseline="0" dirty="0" err="1" smtClean="0"/>
              <a:t>Yangco</a:t>
            </a:r>
            <a:r>
              <a:rPr lang="en-US" i="0" baseline="0" dirty="0" smtClean="0"/>
              <a:t>, et al., 2014). With ART, patients can achieve </a:t>
            </a:r>
            <a:r>
              <a:rPr lang="en-US" dirty="0" smtClean="0"/>
              <a:t>viral suppression and healthy CD4</a:t>
            </a:r>
            <a:r>
              <a:rPr lang="en-US" baseline="0" dirty="0" smtClean="0"/>
              <a:t> counts</a:t>
            </a:r>
            <a:r>
              <a:rPr lang="en-US" dirty="0" smtClean="0"/>
              <a:t> and prevent the onset of secondary infections such as MAC (</a:t>
            </a:r>
            <a:r>
              <a:rPr lang="en-US" dirty="0" err="1" smtClean="0"/>
              <a:t>Buchacz</a:t>
            </a:r>
            <a:r>
              <a:rPr lang="en-US" dirty="0" smtClean="0"/>
              <a:t>, et al, 2010).</a:t>
            </a:r>
            <a:r>
              <a:rPr lang="en-US" baseline="0" dirty="0" smtClean="0"/>
              <a:t> Thus, we do not track specific MAC prophylaxis.</a:t>
            </a:r>
            <a:endParaRPr lang="en-US" dirty="0" smtClean="0"/>
          </a:p>
          <a:p>
            <a:pPr marL="171450" indent="-171450">
              <a:buFont typeface="Arial" panose="020B0604020202020204" pitchFamily="34" charset="0"/>
              <a:buChar char="•"/>
            </a:pPr>
            <a:r>
              <a:rPr lang="en-US" dirty="0" smtClean="0"/>
              <a:t>For more information, go to </a:t>
            </a:r>
            <a:r>
              <a:rPr lang="en-US" dirty="0" smtClean="0">
                <a:hlinkClick r:id="rId3"/>
              </a:rPr>
              <a:t>http://aidsinfo.nih.gov/guidelines</a:t>
            </a:r>
            <a:r>
              <a:rPr lang="en-US" dirty="0" smtClean="0"/>
              <a:t>.</a:t>
            </a:r>
          </a:p>
          <a:p>
            <a:endParaRPr lang="en-US" dirty="0" smtClean="0"/>
          </a:p>
          <a:p>
            <a:pPr marL="171450" indent="-171450">
              <a:buFont typeface="Arial" panose="020B0604020202020204" pitchFamily="34" charset="0"/>
              <a:buChar cha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16</a:t>
            </a:fld>
            <a:endParaRPr lang="en-US"/>
          </a:p>
        </p:txBody>
      </p:sp>
    </p:spTree>
    <p:extLst>
      <p:ext uri="{BB962C8B-B14F-4D97-AF65-F5344CB8AC3E}">
        <p14:creationId xmlns:p14="http://schemas.microsoft.com/office/powerpoint/2010/main" val="409059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6200" y="5257800"/>
            <a:ext cx="6858000" cy="4191000"/>
          </a:xfrm>
        </p:spPr>
        <p:txBody>
          <a:bodyPr/>
          <a:lstStyle/>
          <a:p>
            <a:pPr marL="171450" lvl="0" indent="-171450">
              <a:buFont typeface="Arial" panose="020B0604020202020204" pitchFamily="34" charset="0"/>
              <a:buChar char="•"/>
            </a:pPr>
            <a:r>
              <a:rPr lang="en-US" sz="1100" b="1" kern="1200" dirty="0" smtClean="0">
                <a:solidFill>
                  <a:schemeClr val="tx1"/>
                </a:solidFill>
                <a:effectLst/>
              </a:rPr>
              <a:t>Overall Rate: </a:t>
            </a:r>
          </a:p>
          <a:p>
            <a:pPr marL="349250" lvl="1" indent="-180975">
              <a:buFont typeface="Arial" panose="020B0604020202020204" pitchFamily="34" charset="0"/>
              <a:buChar char="•"/>
            </a:pPr>
            <a:r>
              <a:rPr lang="en-US" sz="1100" kern="1200" dirty="0" smtClean="0">
                <a:solidFill>
                  <a:schemeClr val="tx1"/>
                </a:solidFill>
                <a:effectLst/>
              </a:rPr>
              <a:t>Improved</a:t>
            </a:r>
            <a:r>
              <a:rPr lang="en-US" sz="1100" kern="1200" baseline="0" dirty="0" smtClean="0">
                <a:solidFill>
                  <a:schemeClr val="tx1"/>
                </a:solidFill>
                <a:effectLst/>
              </a:rPr>
              <a:t> management of HIV infection has contributed to declines in the number of new AIDS cases in the United States.</a:t>
            </a:r>
            <a:endParaRPr lang="en-US" sz="1100" kern="1200" dirty="0" smtClean="0">
              <a:solidFill>
                <a:schemeClr val="tx1"/>
              </a:solidFill>
              <a:effectLst/>
            </a:endParaRPr>
          </a:p>
          <a:p>
            <a:pPr marL="349250" lvl="1" indent="-180975">
              <a:buFont typeface="Arial" panose="020B0604020202020204" pitchFamily="34" charset="0"/>
              <a:buChar char="•"/>
            </a:pPr>
            <a:r>
              <a:rPr lang="en-US" sz="1100" kern="1200" dirty="0" smtClean="0">
                <a:solidFill>
                  <a:schemeClr val="tx1"/>
                </a:solidFill>
                <a:effectLst/>
              </a:rPr>
              <a:t>Overall, in 2011, the total rate of new AIDS cases was 12.4 per 100,000 population.</a:t>
            </a:r>
          </a:p>
          <a:p>
            <a:pPr marL="171450" indent="-171450">
              <a:buFont typeface="Arial" panose="020B0604020202020204" pitchFamily="34" charset="0"/>
              <a:buChar char="•"/>
            </a:pPr>
            <a:r>
              <a:rPr lang="en-US" sz="1100" b="1" dirty="0" smtClean="0"/>
              <a:t>Trends:</a:t>
            </a:r>
            <a:endParaRPr lang="en-US" sz="1100" b="1" kern="1200" dirty="0" smtClean="0">
              <a:solidFill>
                <a:schemeClr val="tx1"/>
              </a:solidFill>
              <a:effectLst/>
            </a:endParaRPr>
          </a:p>
          <a:p>
            <a:pPr marL="349250" lvl="1" indent="-180975">
              <a:buFont typeface="Arial" panose="020B0604020202020204" pitchFamily="34" charset="0"/>
              <a:buChar char="•"/>
            </a:pPr>
            <a:r>
              <a:rPr lang="en-US" sz="1100" kern="1200" dirty="0" smtClean="0">
                <a:solidFill>
                  <a:schemeClr val="tx1"/>
                </a:solidFill>
                <a:effectLst/>
              </a:rPr>
              <a:t>From 2000 to 2011, the rates of new AIDS cases decreased</a:t>
            </a:r>
            <a:r>
              <a:rPr lang="en-US" sz="1100" kern="1200" baseline="0" dirty="0" smtClean="0">
                <a:solidFill>
                  <a:schemeClr val="tx1"/>
                </a:solidFill>
                <a:effectLst/>
              </a:rPr>
              <a:t> f</a:t>
            </a:r>
            <a:r>
              <a:rPr lang="en-US" sz="1100" kern="1200" dirty="0" smtClean="0">
                <a:solidFill>
                  <a:schemeClr val="tx1"/>
                </a:solidFill>
                <a:effectLst/>
              </a:rPr>
              <a:t>or the</a:t>
            </a:r>
            <a:r>
              <a:rPr lang="en-US" sz="1100" kern="1200" baseline="0" dirty="0" smtClean="0">
                <a:solidFill>
                  <a:schemeClr val="tx1"/>
                </a:solidFill>
                <a:effectLst/>
              </a:rPr>
              <a:t> </a:t>
            </a:r>
            <a:r>
              <a:rPr lang="en-US" sz="1100" kern="1200" dirty="0" smtClean="0">
                <a:solidFill>
                  <a:schemeClr val="tx1"/>
                </a:solidFill>
                <a:effectLst/>
              </a:rPr>
              <a:t>total population, Blacks,</a:t>
            </a:r>
            <a:r>
              <a:rPr lang="en-US" sz="1100" kern="1200" baseline="0" dirty="0" smtClean="0">
                <a:solidFill>
                  <a:schemeClr val="tx1"/>
                </a:solidFill>
                <a:effectLst/>
              </a:rPr>
              <a:t> H</a:t>
            </a:r>
            <a:r>
              <a:rPr lang="en-US" sz="1100" kern="1200" dirty="0" smtClean="0">
                <a:solidFill>
                  <a:schemeClr val="tx1"/>
                </a:solidFill>
                <a:effectLst/>
              </a:rPr>
              <a:t>ispanics, and</a:t>
            </a:r>
            <a:r>
              <a:rPr lang="en-US" sz="1100" kern="1200" baseline="0" dirty="0" smtClean="0">
                <a:solidFill>
                  <a:schemeClr val="tx1"/>
                </a:solidFill>
                <a:effectLst/>
              </a:rPr>
              <a:t> </a:t>
            </a:r>
            <a:r>
              <a:rPr lang="en-US" sz="1100" kern="1200" dirty="0" smtClean="0">
                <a:solidFill>
                  <a:schemeClr val="tx1"/>
                </a:solidFill>
                <a:effectLst/>
              </a:rPr>
              <a:t> Whites.</a:t>
            </a:r>
          </a:p>
          <a:p>
            <a:pPr marL="349250" lvl="1" indent="-180975">
              <a:buFont typeface="Arial" panose="020B0604020202020204" pitchFamily="34" charset="0"/>
              <a:buChar char="•"/>
              <a:defRPr/>
            </a:pPr>
            <a:r>
              <a:rPr lang="en-US" sz="1100" kern="1200" dirty="0" smtClean="0">
                <a:solidFill>
                  <a:schemeClr val="tx1"/>
                </a:solidFill>
                <a:effectLst/>
              </a:rPr>
              <a:t>From 2003</a:t>
            </a:r>
            <a:r>
              <a:rPr lang="en-US" sz="1100" kern="1200" baseline="0" dirty="0" smtClean="0">
                <a:solidFill>
                  <a:schemeClr val="tx1"/>
                </a:solidFill>
                <a:effectLst/>
              </a:rPr>
              <a:t> to </a:t>
            </a:r>
            <a:r>
              <a:rPr lang="en-US" sz="1100" kern="1200" dirty="0" smtClean="0">
                <a:solidFill>
                  <a:schemeClr val="tx1"/>
                </a:solidFill>
                <a:effectLst/>
              </a:rPr>
              <a:t>2011, Asians had lower rates of new AIDS cases than Whites. </a:t>
            </a:r>
          </a:p>
          <a:p>
            <a:pPr marL="349250" lvl="1" indent="-180975">
              <a:buFont typeface="Arial" panose="020B0604020202020204" pitchFamily="34" charset="0"/>
              <a:buChar char="•"/>
              <a:defRPr/>
            </a:pPr>
            <a:r>
              <a:rPr lang="en-US" sz="1100" dirty="0" smtClean="0"/>
              <a:t>From </a:t>
            </a:r>
            <a:r>
              <a:rPr lang="en-US" sz="1100" dirty="0"/>
              <a:t>2000 to 2011, the rates of new AIDS cases decreased for those ages 25-34, 35-44, and 45-54. </a:t>
            </a:r>
          </a:p>
          <a:p>
            <a:pPr marL="349250" lvl="1" indent="-180975">
              <a:buFont typeface="Arial" panose="020B0604020202020204" pitchFamily="34" charset="0"/>
              <a:buChar char="•"/>
              <a:defRPr/>
            </a:pPr>
            <a:r>
              <a:rPr lang="en-US" sz="1100" dirty="0"/>
              <a:t>The rate of new AIDS cases worsened for those ages 13-24.</a:t>
            </a:r>
          </a:p>
          <a:p>
            <a:pPr marL="171450" indent="-171450">
              <a:buFont typeface="Arial" panose="020B0604020202020204" pitchFamily="34" charset="0"/>
              <a:buChar char="•"/>
            </a:pPr>
            <a:r>
              <a:rPr lang="en-US" sz="1100" b="1" kern="1200" dirty="0" smtClean="0">
                <a:solidFill>
                  <a:schemeClr val="tx1"/>
                </a:solidFill>
                <a:effectLst/>
              </a:rPr>
              <a:t>Disparities:</a:t>
            </a:r>
          </a:p>
          <a:p>
            <a:pPr marL="349250" lvl="1" indent="-180975">
              <a:buFont typeface="Arial" panose="020B0604020202020204" pitchFamily="34" charset="0"/>
              <a:buChar char="•"/>
            </a:pPr>
            <a:r>
              <a:rPr lang="en-US" sz="1100" kern="1200" dirty="0" smtClean="0">
                <a:solidFill>
                  <a:schemeClr val="tx1"/>
                </a:solidFill>
                <a:effectLst/>
              </a:rPr>
              <a:t>In all years, Blacks and Hispanics had higher rates of new AIDS cases compared with Whites, but the gap</a:t>
            </a:r>
            <a:r>
              <a:rPr lang="en-US" sz="1100" kern="1200" baseline="0" dirty="0" smtClean="0">
                <a:solidFill>
                  <a:schemeClr val="tx1"/>
                </a:solidFill>
                <a:effectLst/>
              </a:rPr>
              <a:t> between Blacks and Whites is narrowing.</a:t>
            </a:r>
            <a:endParaRPr lang="en-US" sz="1100" kern="1200" dirty="0" smtClean="0">
              <a:solidFill>
                <a:schemeClr val="tx1"/>
              </a:solidFill>
              <a:effectLst/>
            </a:endParaRPr>
          </a:p>
          <a:p>
            <a:pPr marL="349250" lvl="1" indent="-180975">
              <a:buFont typeface="Arial" panose="020B0604020202020204" pitchFamily="34" charset="0"/>
              <a:buChar char="•"/>
              <a:defRPr/>
            </a:pPr>
            <a:r>
              <a:rPr lang="en-US" sz="1100" kern="1200" baseline="0" dirty="0" smtClean="0">
                <a:solidFill>
                  <a:schemeClr val="tx1"/>
                </a:solidFill>
                <a:effectLst/>
              </a:rPr>
              <a:t>From 2000 to 2011, people ages 25-34, 35-44, and 45-54 had higher rates of new AIDS cases compared with those age 55 and over. The gap between those ages 35-44 and 55 and over is narrowing over time.</a:t>
            </a:r>
          </a:p>
          <a:p>
            <a:pPr marL="171450" indent="-171450">
              <a:buFont typeface="Arial" panose="020B0604020202020204" pitchFamily="34" charset="0"/>
              <a:buChar char="•"/>
              <a:defRPr/>
            </a:pPr>
            <a:r>
              <a:rPr lang="en-US" sz="1100" b="1" dirty="0" smtClean="0"/>
              <a:t>Achievable Benchmark:</a:t>
            </a:r>
            <a:endParaRPr lang="en-US" sz="1100" b="1" kern="1200" baseline="0" dirty="0" smtClean="0">
              <a:solidFill>
                <a:schemeClr val="tx1"/>
              </a:solidFill>
              <a:effectLst/>
            </a:endParaRPr>
          </a:p>
          <a:p>
            <a:pPr marL="349250" lvl="1" indent="-180975">
              <a:buFont typeface="Arial" panose="020B0604020202020204" pitchFamily="34" charset="0"/>
              <a:buChar char="•"/>
              <a:defRPr/>
            </a:pPr>
            <a:r>
              <a:rPr lang="en-US" sz="1100" kern="1200" dirty="0" smtClean="0">
                <a:effectLst/>
              </a:rPr>
              <a:t>The 2010 top 5 State achievable benchmark for new AIDS cases was 2.8 per 100,000 population.</a:t>
            </a:r>
            <a:r>
              <a:rPr lang="en-US" sz="1100" kern="1200" baseline="0" dirty="0" smtClean="0">
                <a:effectLst/>
              </a:rPr>
              <a:t> </a:t>
            </a:r>
            <a:r>
              <a:rPr lang="en-US" sz="1100" kern="1200" dirty="0" smtClean="0">
                <a:effectLst/>
              </a:rPr>
              <a:t>The top 5 States that contributed to the achievable benchmark are Iowa, Maine, South Dakota, Utah, and Wisconsin.</a:t>
            </a:r>
          </a:p>
          <a:p>
            <a:pPr marL="349250" lvl="1" indent="-180975">
              <a:buFont typeface="Arial" panose="020B0604020202020204" pitchFamily="34" charset="0"/>
              <a:buChar char="•"/>
              <a:defRPr/>
            </a:pPr>
            <a:r>
              <a:rPr lang="en-US" sz="1100" kern="1200" dirty="0" smtClean="0">
                <a:effectLst/>
              </a:rPr>
              <a:t>At the current rate,</a:t>
            </a:r>
            <a:r>
              <a:rPr lang="en-US" sz="1100" kern="1200" baseline="0" dirty="0" smtClean="0">
                <a:effectLst/>
              </a:rPr>
              <a:t> the total population could not achieve the benchmark for 17 years. </a:t>
            </a:r>
            <a:r>
              <a:rPr lang="en-US" sz="1100" kern="1200" dirty="0" smtClean="0">
                <a:effectLst/>
              </a:rPr>
              <a:t>Whites would take 9</a:t>
            </a:r>
            <a:r>
              <a:rPr lang="en-US" sz="1100" kern="1200" baseline="0" dirty="0" smtClean="0">
                <a:effectLst/>
              </a:rPr>
              <a:t> </a:t>
            </a:r>
            <a:r>
              <a:rPr lang="en-US" sz="1100" kern="1200" dirty="0" smtClean="0">
                <a:effectLst/>
              </a:rPr>
              <a:t>years,</a:t>
            </a:r>
            <a:r>
              <a:rPr lang="en-US" sz="1100" kern="1200" baseline="0" dirty="0" smtClean="0">
                <a:effectLst/>
              </a:rPr>
              <a:t> </a:t>
            </a:r>
            <a:r>
              <a:rPr lang="en-US" sz="1100" kern="1200" dirty="0" smtClean="0">
                <a:effectLst/>
              </a:rPr>
              <a:t>Hispanics 11 years,</a:t>
            </a:r>
            <a:r>
              <a:rPr lang="en-US" sz="1100" kern="1200" baseline="0" dirty="0" smtClean="0">
                <a:effectLst/>
              </a:rPr>
              <a:t> and </a:t>
            </a:r>
            <a:r>
              <a:rPr lang="en-US" sz="1100" kern="1200" dirty="0" smtClean="0">
                <a:effectLst/>
              </a:rPr>
              <a:t>Blacks 18 years.</a:t>
            </a:r>
            <a:r>
              <a:rPr lang="en-US" sz="1100" kern="1200" baseline="0" dirty="0" smtClean="0">
                <a:effectLst/>
              </a:rPr>
              <a:t> </a:t>
            </a:r>
            <a:r>
              <a:rPr lang="en-US" sz="1100" kern="1200" dirty="0" smtClean="0">
                <a:effectLst/>
              </a:rPr>
              <a:t>Asians are</a:t>
            </a:r>
            <a:r>
              <a:rPr lang="en-US" sz="1100" kern="1200" baseline="0" dirty="0" smtClean="0">
                <a:effectLst/>
              </a:rPr>
              <a:t> not making progress toward the benchmark. </a:t>
            </a:r>
          </a:p>
          <a:p>
            <a:pPr marL="349250" lvl="1" indent="-180975">
              <a:buFont typeface="Arial" panose="020B0604020202020204" pitchFamily="34" charset="0"/>
              <a:buChar char="•"/>
              <a:defRPr/>
            </a:pPr>
            <a:r>
              <a:rPr lang="en-US" sz="1100" kern="1200" baseline="0" dirty="0" smtClean="0">
                <a:effectLst/>
              </a:rPr>
              <a:t>People a</a:t>
            </a:r>
            <a:r>
              <a:rPr lang="en-US" sz="1100" kern="1200" dirty="0" smtClean="0">
                <a:effectLst/>
              </a:rPr>
              <a:t>ges</a:t>
            </a:r>
            <a:r>
              <a:rPr lang="en-US" sz="1100" kern="1200" baseline="0" dirty="0" smtClean="0">
                <a:effectLst/>
              </a:rPr>
              <a:t> 25-34 and 35-44 could not achieve the benchmark for 18 years and 11 years, respectively. Those ages 13-24 are moving away from the benchmark, and those ages 45-54 and 55 and over are not making progress toward the benchmark.</a:t>
            </a:r>
            <a:endParaRPr lang="en-US" sz="1100" kern="1200" dirty="0" smtClean="0">
              <a:effectLst/>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17</a:t>
            </a:fld>
            <a:endParaRPr lang="en-US"/>
          </a:p>
        </p:txBody>
      </p:sp>
    </p:spTree>
    <p:extLst>
      <p:ext uri="{BB962C8B-B14F-4D97-AF65-F5344CB8AC3E}">
        <p14:creationId xmlns:p14="http://schemas.microsoft.com/office/powerpoint/2010/main" val="483751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88.9% of people with HIV were retained</a:t>
            </a:r>
            <a:r>
              <a:rPr lang="en-US" kern="1200" baseline="0" dirty="0" smtClean="0">
                <a:solidFill>
                  <a:schemeClr val="tx1"/>
                </a:solidFill>
                <a:effectLst/>
                <a:latin typeface="+mn-lt"/>
                <a:ea typeface="+mn-ea"/>
                <a:cs typeface="+mn-cs"/>
              </a:rPr>
              <a:t> in care, defined as having </a:t>
            </a:r>
            <a:r>
              <a:rPr lang="en-US" kern="1200" dirty="0" smtClean="0">
                <a:solidFill>
                  <a:schemeClr val="tx1"/>
                </a:solidFill>
                <a:effectLst/>
                <a:latin typeface="+mn-lt"/>
                <a:ea typeface="+mn-ea"/>
                <a:cs typeface="+mn-cs"/>
              </a:rPr>
              <a:t>two or more outpatient visits during the year.</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The percentage of HIV patients retained in care in 2011 follows:</a:t>
            </a:r>
          </a:p>
          <a:p>
            <a:pPr marL="1085850" lvl="2" indent="-171450">
              <a:buFont typeface="Arial" panose="020B0604020202020204" pitchFamily="34" charset="0"/>
              <a:buChar char="•"/>
            </a:pPr>
            <a:r>
              <a:rPr lang="en-US" kern="1200" dirty="0" smtClean="0">
                <a:solidFill>
                  <a:schemeClr val="tx1"/>
                </a:solidFill>
                <a:effectLst/>
                <a:latin typeface="+mn-lt"/>
                <a:ea typeface="+mn-ea"/>
                <a:cs typeface="+mn-cs"/>
              </a:rPr>
              <a:t>Whites, 88.1%, </a:t>
            </a:r>
          </a:p>
          <a:p>
            <a:pPr marL="1085850" lvl="2" indent="-171450">
              <a:buFont typeface="Arial" panose="020B0604020202020204" pitchFamily="34" charset="0"/>
              <a:buChar char="•"/>
            </a:pPr>
            <a:r>
              <a:rPr lang="en-US" kern="1200" dirty="0" smtClean="0">
                <a:solidFill>
                  <a:schemeClr val="tx1"/>
                </a:solidFill>
                <a:effectLst/>
                <a:latin typeface="+mn-lt"/>
                <a:ea typeface="+mn-ea"/>
                <a:cs typeface="+mn-cs"/>
              </a:rPr>
              <a:t>Blacks,</a:t>
            </a:r>
            <a:r>
              <a:rPr lang="en-US" kern="1200" baseline="0" dirty="0" smtClean="0">
                <a:solidFill>
                  <a:schemeClr val="tx1"/>
                </a:solidFill>
                <a:effectLst/>
                <a:latin typeface="+mn-lt"/>
                <a:ea typeface="+mn-ea"/>
                <a:cs typeface="+mn-cs"/>
              </a:rPr>
              <a:t> 88.6%,  </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Hispanics, 90.6%,</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Males, 89%, and </a:t>
            </a:r>
          </a:p>
          <a:p>
            <a:pPr marL="1085850" lvl="2" indent="-171450">
              <a:buFont typeface="Arial" panose="020B0604020202020204" pitchFamily="34" charset="0"/>
              <a:buChar char="•"/>
            </a:pPr>
            <a:r>
              <a:rPr lang="en-US" kern="1200" baseline="0" dirty="0" smtClean="0">
                <a:solidFill>
                  <a:schemeClr val="tx1"/>
                </a:solidFill>
                <a:effectLst/>
                <a:latin typeface="+mn-lt"/>
                <a:ea typeface="+mn-ea"/>
                <a:cs typeface="+mn-cs"/>
              </a:rPr>
              <a:t>Females, 88.7%.</a:t>
            </a:r>
          </a:p>
          <a:p>
            <a:pPr marL="171450" indent="-171450">
              <a:buFont typeface="Arial" panose="020B0604020202020204" pitchFamily="34" charset="0"/>
              <a:buChar char="•"/>
            </a:pPr>
            <a:r>
              <a:rPr lang="en-US" b="1" dirty="0" smtClean="0"/>
              <a:t>Groups With Disparities:</a:t>
            </a:r>
            <a:r>
              <a:rPr lang="en-US" kern="1200" baseline="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there were no statistically significant differences by race/ethnicity or sex in the percentage of people with HIV</a:t>
            </a:r>
            <a:r>
              <a:rPr lang="en-US" kern="1200" baseline="0" dirty="0" smtClean="0">
                <a:solidFill>
                  <a:schemeClr val="tx1"/>
                </a:solidFill>
                <a:effectLst/>
                <a:latin typeface="+mn-lt"/>
                <a:ea typeface="+mn-ea"/>
                <a:cs typeface="+mn-cs"/>
              </a:rPr>
              <a:t> retained in care</a:t>
            </a:r>
            <a:r>
              <a:rPr lang="en-US"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18</a:t>
            </a:fld>
            <a:endParaRPr lang="en-US"/>
          </a:p>
        </p:txBody>
      </p:sp>
    </p:spTree>
    <p:extLst>
      <p:ext uri="{BB962C8B-B14F-4D97-AF65-F5344CB8AC3E}">
        <p14:creationId xmlns:p14="http://schemas.microsoft.com/office/powerpoint/2010/main" val="2446845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defRPr/>
            </a:pPr>
            <a:r>
              <a:rPr lang="en-US" b="1" dirty="0" smtClean="0"/>
              <a:t>Overall Rate:</a:t>
            </a:r>
          </a:p>
          <a:p>
            <a:pPr marL="628650" lvl="1" indent="-171450">
              <a:buFont typeface="Arial" panose="020B0604020202020204" pitchFamily="34" charset="0"/>
              <a:buChar char="•"/>
              <a:defRPr/>
            </a:pPr>
            <a:r>
              <a:rPr lang="en-US" dirty="0" smtClean="0"/>
              <a:t>Viral load suppression below</a:t>
            </a:r>
            <a:r>
              <a:rPr lang="en-US" baseline="0" dirty="0" smtClean="0"/>
              <a:t> 200 copies/mL is desired, as this improves morbidity and mortality for people living with HIV and decreases the chances of spreading HIV. </a:t>
            </a:r>
            <a:r>
              <a:rPr lang="en-US" dirty="0" smtClean="0"/>
              <a:t>Thus, it is essential for HIV patients to continue to adequately manage the disease, by </a:t>
            </a:r>
            <a:r>
              <a:rPr lang="en-US" baseline="0" dirty="0" smtClean="0"/>
              <a:t>adhering to antiretroviral therapy and getting regular viral load testing.</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2011, 73.1% of adult HIV patients had a suppressed viral load, </a:t>
            </a:r>
            <a:r>
              <a:rPr lang="en-US" kern="1200" baseline="0" dirty="0" smtClean="0">
                <a:solidFill>
                  <a:schemeClr val="tx1"/>
                </a:solidFill>
                <a:effectLst/>
                <a:latin typeface="+mn-lt"/>
                <a:ea typeface="+mn-ea"/>
                <a:cs typeface="+mn-cs"/>
              </a:rPr>
              <a:t>defined as HIV RNA</a:t>
            </a:r>
            <a:r>
              <a:rPr lang="en-US" kern="1200" dirty="0" smtClean="0">
                <a:solidFill>
                  <a:schemeClr val="tx1"/>
                </a:solidFill>
                <a:effectLst/>
                <a:latin typeface="+mn-lt"/>
                <a:ea typeface="+mn-ea"/>
                <a:cs typeface="+mn-cs"/>
              </a:rPr>
              <a:t> less than 200 mL for the first test in the year.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 viral load</a:t>
            </a:r>
            <a:r>
              <a:rPr lang="en-US" kern="1200" baseline="0" dirty="0" smtClean="0">
                <a:solidFill>
                  <a:schemeClr val="tx1"/>
                </a:solidFill>
                <a:effectLst/>
                <a:latin typeface="+mn-lt"/>
                <a:ea typeface="+mn-ea"/>
                <a:cs typeface="+mn-cs"/>
              </a:rPr>
              <a:t> suppression </a:t>
            </a:r>
            <a:r>
              <a:rPr lang="en-US" kern="1200" dirty="0" smtClean="0">
                <a:solidFill>
                  <a:schemeClr val="tx1"/>
                </a:solidFill>
                <a:effectLst/>
                <a:latin typeface="+mn-lt"/>
                <a:ea typeface="+mn-ea"/>
                <a:cs typeface="+mn-cs"/>
              </a:rPr>
              <a:t>was lower for Blacks (67.4%) compared with Whites (80.6%) and lower for females (68.5%) compared with males (74.9%).</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 viral</a:t>
            </a:r>
            <a:r>
              <a:rPr lang="en-US" kern="1200" baseline="0" dirty="0" smtClean="0">
                <a:solidFill>
                  <a:schemeClr val="tx1"/>
                </a:solidFill>
                <a:effectLst/>
                <a:latin typeface="+mn-lt"/>
                <a:ea typeface="+mn-ea"/>
                <a:cs typeface="+mn-cs"/>
              </a:rPr>
              <a:t> load suppression </a:t>
            </a:r>
            <a:r>
              <a:rPr lang="en-US" kern="1200" dirty="0" smtClean="0">
                <a:solidFill>
                  <a:schemeClr val="tx1"/>
                </a:solidFill>
                <a:effectLst/>
                <a:latin typeface="+mn-lt"/>
                <a:ea typeface="+mn-ea"/>
                <a:cs typeface="+mn-cs"/>
              </a:rPr>
              <a:t>was lower</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for adults ages 18-44</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(66.3%) compared with those ages</a:t>
            </a:r>
            <a:r>
              <a:rPr lang="en-US" kern="1200" baseline="0" dirty="0" smtClean="0">
                <a:solidFill>
                  <a:schemeClr val="tx1"/>
                </a:solidFill>
                <a:effectLst/>
                <a:latin typeface="+mn-lt"/>
                <a:ea typeface="+mn-ea"/>
                <a:cs typeface="+mn-cs"/>
              </a:rPr>
              <a:t> 45 and over</a:t>
            </a:r>
            <a:r>
              <a:rPr lang="en-US" kern="1200" dirty="0" smtClean="0">
                <a:solidFill>
                  <a:schemeClr val="tx1"/>
                </a:solidFill>
                <a:effectLst/>
                <a:latin typeface="+mn-lt"/>
                <a:ea typeface="+mn-ea"/>
                <a:cs typeface="+mn-cs"/>
              </a:rPr>
              <a:t> (77.8%).</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2011, the percentage of adult HIV patients with</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viral load suppression was lower for those with Medicaid (67.1%) </a:t>
            </a:r>
            <a:r>
              <a:rPr lang="en-US" kern="1200" smtClean="0">
                <a:solidFill>
                  <a:schemeClr val="tx1"/>
                </a:solidFill>
                <a:effectLst/>
                <a:latin typeface="+mn-lt"/>
                <a:ea typeface="+mn-ea"/>
                <a:cs typeface="+mn-cs"/>
              </a:rPr>
              <a:t>and Medicare/dual </a:t>
            </a:r>
            <a:r>
              <a:rPr lang="en-US" kern="1200" dirty="0" smtClean="0">
                <a:solidFill>
                  <a:schemeClr val="tx1"/>
                </a:solidFill>
                <a:effectLst/>
                <a:latin typeface="+mn-lt"/>
                <a:ea typeface="+mn-ea"/>
                <a:cs typeface="+mn-cs"/>
              </a:rPr>
              <a:t>eligible (78.8%) compared with people with private insurance (82.3%).</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19</a:t>
            </a:fld>
            <a:endParaRPr lang="en-US"/>
          </a:p>
        </p:txBody>
      </p:sp>
    </p:spTree>
    <p:extLst>
      <p:ext uri="{BB962C8B-B14F-4D97-AF65-F5344CB8AC3E}">
        <p14:creationId xmlns:p14="http://schemas.microsoft.com/office/powerpoint/2010/main" val="3762987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334000"/>
            <a:ext cx="6054656" cy="32654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dirty="0" smtClean="0">
                <a:hlinkClick r:id="rId3"/>
              </a:rPr>
              <a:t>http</a:t>
            </a:r>
            <a:r>
              <a:rPr lang="en-US" dirty="0">
                <a:hlinkClick r:id="rId3"/>
              </a:rPr>
              <a:t>://</a:t>
            </a:r>
            <a:r>
              <a:rPr lang="en-US" dirty="0" smtClean="0">
                <a:hlinkClick r:id="rId3"/>
              </a:rPr>
              <a:t>www.cdc.gov/hiv/statistics/basics/ataglance.html</a:t>
            </a:r>
            <a:r>
              <a:rPr lang="en-US"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20</a:t>
            </a:fld>
            <a:endParaRPr lang="en-US"/>
          </a:p>
        </p:txBody>
      </p:sp>
    </p:spTree>
    <p:extLst>
      <p:ext uri="{BB962C8B-B14F-4D97-AF65-F5344CB8AC3E}">
        <p14:creationId xmlns:p14="http://schemas.microsoft.com/office/powerpoint/2010/main" val="1616024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21</a:t>
            </a:fld>
            <a:endParaRPr lang="en-US"/>
          </a:p>
        </p:txBody>
      </p:sp>
    </p:spTree>
    <p:extLst>
      <p:ext uri="{BB962C8B-B14F-4D97-AF65-F5344CB8AC3E}">
        <p14:creationId xmlns:p14="http://schemas.microsoft.com/office/powerpoint/2010/main" val="16160241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22</a:t>
            </a:fld>
            <a:endParaRPr lang="en-US"/>
          </a:p>
        </p:txBody>
      </p:sp>
    </p:spTree>
    <p:extLst>
      <p:ext uri="{BB962C8B-B14F-4D97-AF65-F5344CB8AC3E}">
        <p14:creationId xmlns:p14="http://schemas.microsoft.com/office/powerpoint/2010/main" val="3753285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 </a:t>
            </a:r>
            <a:r>
              <a:rPr lang="en-US" sz="1200" kern="1200" dirty="0" smtClean="0">
                <a:solidFill>
                  <a:schemeClr val="tx1"/>
                </a:solidFill>
                <a:effectLst/>
                <a:latin typeface="+mn-lt"/>
                <a:ea typeface="+mn-ea"/>
                <a:cs typeface="+mn-cs"/>
              </a:rPr>
              <a:t>In 2011, the total rate of HIV infection deaths was 2.4 per 100,000 population.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HIV infection death rates are decreasing overall and for all racial/ethnic groups and both sexes.</a:t>
            </a:r>
          </a:p>
          <a:p>
            <a:pPr marL="171450" lvl="0" indent="-171450">
              <a:buFont typeface="Arial" panose="020B0604020202020204" pitchFamily="34" charset="0"/>
              <a:buChar char="•"/>
            </a:pPr>
            <a:r>
              <a:rPr lang="en-US" b="1" dirty="0" smtClean="0"/>
              <a:t>Groups With Disparities:</a:t>
            </a:r>
            <a:endParaRPr lang="en-US" sz="1200" b="1"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From 2000 to 2011, HIV infection death rates were higher for Blacks than for Whites. The disparity</a:t>
            </a:r>
            <a:r>
              <a:rPr lang="en-US" kern="1200" baseline="0" dirty="0" smtClean="0">
                <a:solidFill>
                  <a:schemeClr val="tx1"/>
                </a:solidFill>
                <a:effectLst/>
                <a:latin typeface="+mn-lt"/>
                <a:ea typeface="+mn-ea"/>
                <a:cs typeface="+mn-cs"/>
              </a:rPr>
              <a:t> between Blacks and Whites is narrowing.</a:t>
            </a:r>
            <a:endParaRPr lang="en-US"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all years, Asians and Pacific</a:t>
            </a:r>
            <a:r>
              <a:rPr lang="en-US" kern="1200" baseline="0" dirty="0" smtClean="0">
                <a:solidFill>
                  <a:schemeClr val="tx1"/>
                </a:solidFill>
                <a:effectLst/>
                <a:latin typeface="+mn-lt"/>
                <a:ea typeface="+mn-ea"/>
                <a:cs typeface="+mn-cs"/>
              </a:rPr>
              <a:t> Islanders</a:t>
            </a:r>
            <a:r>
              <a:rPr lang="en-US" kern="1200" dirty="0" smtClean="0">
                <a:solidFill>
                  <a:schemeClr val="tx1"/>
                </a:solidFill>
                <a:effectLst/>
                <a:latin typeface="+mn-lt"/>
                <a:ea typeface="+mn-ea"/>
                <a:cs typeface="+mn-cs"/>
              </a:rPr>
              <a:t> had lower rates than Whites.</a:t>
            </a:r>
          </a:p>
          <a:p>
            <a:pPr marL="628650" lvl="1" indent="-171450">
              <a:buFont typeface="Arial" panose="020B0604020202020204" pitchFamily="34" charset="0"/>
              <a:buChar char="•"/>
              <a:defRPr/>
            </a:pPr>
            <a:r>
              <a:rPr lang="en-US" kern="1200" dirty="0" smtClean="0">
                <a:solidFill>
                  <a:schemeClr val="tx1"/>
                </a:solidFill>
                <a:effectLst/>
                <a:latin typeface="+mn-lt"/>
                <a:ea typeface="+mn-ea"/>
                <a:cs typeface="+mn-cs"/>
              </a:rPr>
              <a:t>In all years, the rate of HIV infection deaths was higher for males than for females.</a:t>
            </a:r>
          </a:p>
          <a:p>
            <a:pPr marL="171450" lvl="0" indent="-171450">
              <a:buFont typeface="Arial" panose="020B0604020202020204" pitchFamily="34" charset="0"/>
              <a:buChar char="•"/>
            </a:pPr>
            <a:r>
              <a:rPr lang="en-US" sz="1200" b="1" kern="1200" dirty="0" smtClean="0">
                <a:effectLst/>
                <a:latin typeface="+mn-lt"/>
                <a:ea typeface="+mn-ea"/>
                <a:cs typeface="+mn-cs"/>
              </a:rPr>
              <a:t>Achievable Benchmark:</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1200" dirty="0" smtClean="0">
                <a:effectLst/>
                <a:latin typeface="+mn-lt"/>
                <a:ea typeface="+mn-ea"/>
                <a:cs typeface="+mn-cs"/>
              </a:rPr>
              <a:t>The 2008 top 4 State achievable benchmark for HIV deaths was 0.9 per 100,000 population. </a:t>
            </a:r>
            <a:r>
              <a:rPr lang="en-US" sz="1200" kern="1200" dirty="0" smtClean="0">
                <a:effectLst/>
              </a:rPr>
              <a:t>The top 5 States that contributed to the achievable benchmark are Kansas, Minnesota, Oregon, and Wisconsin.</a:t>
            </a:r>
            <a:endParaRPr lang="en-US" kern="1200" dirty="0" smtClean="0">
              <a:effectLst/>
              <a:latin typeface="+mn-lt"/>
              <a:ea typeface="+mn-ea"/>
              <a:cs typeface="+mn-cs"/>
            </a:endParaRPr>
          </a:p>
          <a:p>
            <a:pPr marL="628650" lvl="1" indent="-171450">
              <a:buFont typeface="Arial" panose="020B0604020202020204" pitchFamily="34" charset="0"/>
              <a:buChar char="•"/>
            </a:pPr>
            <a:r>
              <a:rPr lang="en-US" kern="1200" dirty="0" smtClean="0">
                <a:effectLst/>
                <a:latin typeface="+mn-lt"/>
                <a:ea typeface="+mn-ea"/>
                <a:cs typeface="+mn-cs"/>
              </a:rPr>
              <a:t>Overall,</a:t>
            </a:r>
            <a:r>
              <a:rPr lang="en-US" kern="1200" baseline="0" dirty="0" smtClean="0">
                <a:effectLst/>
                <a:latin typeface="+mn-lt"/>
                <a:ea typeface="+mn-ea"/>
                <a:cs typeface="+mn-cs"/>
              </a:rPr>
              <a:t> it would take the total population 6 years to reach the benchmark. </a:t>
            </a:r>
            <a:r>
              <a:rPr lang="en-US" kern="1200" dirty="0" smtClean="0">
                <a:effectLst/>
                <a:latin typeface="+mn-lt"/>
                <a:ea typeface="+mn-ea"/>
                <a:cs typeface="+mn-cs"/>
              </a:rPr>
              <a:t>At the current rate, Whites, Blacks, and AI/ANs</a:t>
            </a:r>
            <a:r>
              <a:rPr lang="en-US" kern="1200" baseline="0" dirty="0" smtClean="0">
                <a:effectLst/>
                <a:latin typeface="+mn-lt"/>
                <a:ea typeface="+mn-ea"/>
                <a:cs typeface="+mn-cs"/>
              </a:rPr>
              <a:t> </a:t>
            </a:r>
            <a:r>
              <a:rPr lang="en-US" kern="1200" dirty="0" smtClean="0">
                <a:effectLst/>
                <a:latin typeface="+mn-lt"/>
                <a:ea typeface="+mn-ea"/>
                <a:cs typeface="+mn-cs"/>
              </a:rPr>
              <a:t>could achieve the benchmark in 3, 8, and 2 years, respectively. APIs have already reached the benchmark. Women would</a:t>
            </a:r>
            <a:r>
              <a:rPr lang="en-US" kern="1200" baseline="0" dirty="0" smtClean="0">
                <a:effectLst/>
                <a:latin typeface="+mn-lt"/>
                <a:ea typeface="+mn-ea"/>
                <a:cs typeface="+mn-cs"/>
              </a:rPr>
              <a:t> take 3 years and men would take 6 years to achieve the benchmark. </a:t>
            </a:r>
            <a:endParaRPr lang="en-US" kern="1200" dirty="0" smtClean="0">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23</a:t>
            </a:fld>
            <a:endParaRPr lang="en-US"/>
          </a:p>
        </p:txBody>
      </p:sp>
    </p:spTree>
    <p:extLst>
      <p:ext uri="{BB962C8B-B14F-4D97-AF65-F5344CB8AC3E}">
        <p14:creationId xmlns:p14="http://schemas.microsoft.com/office/powerpoint/2010/main" val="3196056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 </a:t>
            </a:r>
            <a:r>
              <a:rPr lang="en-US" dirty="0" smtClean="0">
                <a:hlinkClick r:id="rId3"/>
              </a:rPr>
              <a:t>http://hab.hrsa.gov/abouthab/aboutprogram.html</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24</a:t>
            </a:fld>
            <a:endParaRPr lang="en-US"/>
          </a:p>
        </p:txBody>
      </p:sp>
    </p:spTree>
    <p:extLst>
      <p:ext uri="{BB962C8B-B14F-4D97-AF65-F5344CB8AC3E}">
        <p14:creationId xmlns:p14="http://schemas.microsoft.com/office/powerpoint/2010/main" val="34509583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334000"/>
            <a:ext cx="6400800" cy="381000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Overall Rate:</a:t>
            </a:r>
            <a:r>
              <a:rPr lang="en-US" sz="1200" b="1" kern="1200" baseline="0" dirty="0" smtClean="0">
                <a:solidFill>
                  <a:schemeClr val="tx1"/>
                </a:solidFill>
                <a:effectLst/>
                <a:latin typeface="+mn-lt"/>
                <a:ea typeface="+mn-ea"/>
                <a:cs typeface="+mn-cs"/>
              </a:rPr>
              <a:t> </a:t>
            </a:r>
          </a:p>
          <a:p>
            <a:pPr marL="342900" lvl="1" indent="-171450">
              <a:buFont typeface="Arial" panose="020B0604020202020204" pitchFamily="34" charset="0"/>
              <a:buChar char="•"/>
              <a:defRPr/>
            </a:pPr>
            <a:r>
              <a:rPr lang="en-US" kern="1200" dirty="0" smtClean="0">
                <a:solidFill>
                  <a:schemeClr val="tx1"/>
                </a:solidFill>
                <a:effectLst/>
                <a:latin typeface="+mn-lt"/>
                <a:ea typeface="+mn-ea"/>
                <a:cs typeface="+mn-cs"/>
              </a:rPr>
              <a:t>The number of HIV-positive clients with at least one HIV medical care visit and at least one viral load available was 264,595; 72.6% were virally suppressed (defined as most recent HIV RNA &lt;200 copies/mL in the calendar year). It is important that RWHAP</a:t>
            </a:r>
            <a:r>
              <a:rPr lang="en-US" kern="1200" baseline="0" dirty="0" smtClean="0">
                <a:solidFill>
                  <a:schemeClr val="tx1"/>
                </a:solidFill>
                <a:effectLst/>
                <a:latin typeface="+mn-lt"/>
                <a:ea typeface="+mn-ea"/>
                <a:cs typeface="+mn-cs"/>
              </a:rPr>
              <a:t> providers and grantees focus on improving viral load suppression rates in their States, as well as comparing their performance with other States.</a:t>
            </a:r>
            <a:endParaRPr lang="en-US"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Differences by State: </a:t>
            </a:r>
          </a:p>
          <a:p>
            <a:pPr marL="342900" lvl="1" indent="-171450">
              <a:buFont typeface="Arial" panose="020B0604020202020204" pitchFamily="34" charset="0"/>
              <a:buChar char="•"/>
            </a:pPr>
            <a:r>
              <a:rPr lang="en-US" kern="1200" dirty="0" smtClean="0">
                <a:solidFill>
                  <a:schemeClr val="tx1"/>
                </a:solidFill>
                <a:effectLst/>
                <a:latin typeface="+mn-lt"/>
                <a:ea typeface="+mn-ea"/>
                <a:cs typeface="+mn-cs"/>
              </a:rPr>
              <a:t>Quartile ranges were as follows:</a:t>
            </a:r>
          </a:p>
          <a:p>
            <a:r>
              <a:rPr lang="en-US" sz="1200" kern="1200" dirty="0" smtClean="0">
                <a:solidFill>
                  <a:schemeClr val="tx1"/>
                </a:solidFill>
                <a:effectLst/>
                <a:latin typeface="+mn-lt"/>
                <a:ea typeface="+mn-ea"/>
                <a:cs typeface="+mn-cs"/>
              </a:rPr>
              <a:t> </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1</a:t>
            </a:r>
            <a:r>
              <a:rPr lang="en-US" kern="1200" baseline="30000" dirty="0" smtClean="0">
                <a:solidFill>
                  <a:schemeClr val="tx1"/>
                </a:solidFill>
                <a:effectLst/>
                <a:latin typeface="+mn-lt"/>
                <a:ea typeface="+mn-ea"/>
                <a:cs typeface="+mn-cs"/>
              </a:rPr>
              <a:t>st</a:t>
            </a:r>
            <a:r>
              <a:rPr lang="en-US" kern="1200" dirty="0" smtClean="0">
                <a:solidFill>
                  <a:schemeClr val="tx1"/>
                </a:solidFill>
                <a:effectLst/>
                <a:latin typeface="+mn-lt"/>
                <a:ea typeface="+mn-ea"/>
                <a:cs typeface="+mn-cs"/>
              </a:rPr>
              <a:t> quartile (lowest): 53.7%-69.9% (AR, FL, IN, LA, MD, MS, MO, NJ, NY, TX, UT, VI, WY)</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2</a:t>
            </a:r>
            <a:r>
              <a:rPr lang="en-US" kern="1200" baseline="30000" dirty="0" smtClean="0">
                <a:solidFill>
                  <a:schemeClr val="tx1"/>
                </a:solidFill>
                <a:effectLst/>
                <a:latin typeface="+mn-lt"/>
                <a:ea typeface="+mn-ea"/>
                <a:cs typeface="+mn-cs"/>
              </a:rPr>
              <a:t>nd</a:t>
            </a:r>
            <a:r>
              <a:rPr lang="en-US" kern="1200" dirty="0" smtClean="0">
                <a:solidFill>
                  <a:schemeClr val="tx1"/>
                </a:solidFill>
                <a:effectLst/>
                <a:latin typeface="+mn-lt"/>
                <a:ea typeface="+mn-ea"/>
                <a:cs typeface="+mn-cs"/>
              </a:rPr>
              <a:t> quartile: 70.0%-74.8% (AL,</a:t>
            </a:r>
            <a:r>
              <a:rPr lang="en-US" kern="1200" baseline="0" dirty="0" smtClean="0">
                <a:solidFill>
                  <a:schemeClr val="tx1"/>
                </a:solidFill>
                <a:effectLst/>
                <a:latin typeface="+mn-lt"/>
                <a:ea typeface="+mn-ea"/>
                <a:cs typeface="+mn-cs"/>
              </a:rPr>
              <a:t> AK, CT, DE, GA, IL, KY, MI, NV, NC, OH, OK, PR, SC, TN, WI)</a:t>
            </a:r>
            <a:endParaRPr lang="en-US" kern="1200" dirty="0" smtClean="0">
              <a:solidFill>
                <a:schemeClr val="tx1"/>
              </a:solidFill>
              <a:effectLst/>
              <a:latin typeface="+mn-lt"/>
              <a:ea typeface="+mn-ea"/>
              <a:cs typeface="+mn-cs"/>
            </a:endParaRP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3</a:t>
            </a:r>
            <a:r>
              <a:rPr lang="en-US" kern="1200" baseline="30000" dirty="0" smtClean="0">
                <a:solidFill>
                  <a:schemeClr val="tx1"/>
                </a:solidFill>
                <a:effectLst/>
                <a:latin typeface="+mn-lt"/>
                <a:ea typeface="+mn-ea"/>
                <a:cs typeface="+mn-cs"/>
              </a:rPr>
              <a:t>rd</a:t>
            </a:r>
            <a:r>
              <a:rPr lang="en-US" kern="1200" dirty="0" smtClean="0">
                <a:solidFill>
                  <a:schemeClr val="tx1"/>
                </a:solidFill>
                <a:effectLst/>
                <a:latin typeface="+mn-lt"/>
                <a:ea typeface="+mn-ea"/>
                <a:cs typeface="+mn-cs"/>
              </a:rPr>
              <a:t> quartile: 75.0%-79.7% (CA, CO, DC, HI, IA, KS, MN, NE, NM, OR, PA, SD, VA)</a:t>
            </a:r>
          </a:p>
          <a:p>
            <a:pPr marL="571500" lvl="2" indent="-228600">
              <a:buFont typeface="Arial" panose="020B0604020202020204" pitchFamily="34" charset="0"/>
              <a:buChar char="•"/>
            </a:pPr>
            <a:r>
              <a:rPr lang="en-US" kern="1200" dirty="0" smtClean="0">
                <a:solidFill>
                  <a:schemeClr val="tx1"/>
                </a:solidFill>
                <a:effectLst/>
                <a:latin typeface="+mn-lt"/>
                <a:ea typeface="+mn-ea"/>
                <a:cs typeface="+mn-cs"/>
              </a:rPr>
              <a:t>4</a:t>
            </a:r>
            <a:r>
              <a:rPr lang="en-US" kern="1200" baseline="30000" dirty="0" smtClean="0">
                <a:solidFill>
                  <a:schemeClr val="tx1"/>
                </a:solidFill>
                <a:effectLst/>
                <a:latin typeface="+mn-lt"/>
                <a:ea typeface="+mn-ea"/>
                <a:cs typeface="+mn-cs"/>
              </a:rPr>
              <a:t>th</a:t>
            </a:r>
            <a:r>
              <a:rPr lang="en-US" kern="1200" dirty="0" smtClean="0">
                <a:solidFill>
                  <a:schemeClr val="tx1"/>
                </a:solidFill>
                <a:effectLst/>
                <a:latin typeface="+mn-lt"/>
                <a:ea typeface="+mn-ea"/>
                <a:cs typeface="+mn-cs"/>
              </a:rPr>
              <a:t> quartile</a:t>
            </a:r>
            <a:r>
              <a:rPr lang="en-US" kern="1200" baseline="0" dirty="0" smtClean="0">
                <a:solidFill>
                  <a:schemeClr val="tx1"/>
                </a:solidFill>
                <a:effectLst/>
                <a:latin typeface="+mn-lt"/>
                <a:ea typeface="+mn-ea"/>
                <a:cs typeface="+mn-cs"/>
              </a:rPr>
              <a:t> </a:t>
            </a:r>
            <a:r>
              <a:rPr lang="en-US" kern="1200" dirty="0" smtClean="0">
                <a:solidFill>
                  <a:schemeClr val="tx1"/>
                </a:solidFill>
                <a:effectLst/>
                <a:latin typeface="+mn-lt"/>
                <a:ea typeface="+mn-ea"/>
                <a:cs typeface="+mn-cs"/>
              </a:rPr>
              <a:t>(Highest): 80.4%</a:t>
            </a:r>
            <a:r>
              <a:rPr lang="en-US" kern="1200" baseline="0" dirty="0" smtClean="0">
                <a:solidFill>
                  <a:schemeClr val="tx1"/>
                </a:solidFill>
                <a:effectLst/>
                <a:latin typeface="+mn-lt"/>
                <a:ea typeface="+mn-ea"/>
                <a:cs typeface="+mn-cs"/>
              </a:rPr>
              <a:t>-97.4% </a:t>
            </a:r>
            <a:r>
              <a:rPr lang="en-US" kern="1200" dirty="0" smtClean="0">
                <a:solidFill>
                  <a:schemeClr val="tx1"/>
                </a:solidFill>
                <a:effectLst/>
                <a:latin typeface="+mn-lt"/>
                <a:ea typeface="+mn-ea"/>
                <a:cs typeface="+mn-cs"/>
              </a:rPr>
              <a:t>(AZ, ID, MA, ME, MT, ND, NH, RI, VT, WA, WV)</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342900" lvl="1" indent="-171450">
              <a:buFont typeface="Arial" panose="020B0604020202020204" pitchFamily="34" charset="0"/>
              <a:buChar char="•"/>
            </a:pPr>
            <a:r>
              <a:rPr lang="en-US" kern="1200" dirty="0" smtClean="0">
                <a:solidFill>
                  <a:schemeClr val="tx1"/>
                </a:solidFill>
                <a:effectLst/>
                <a:latin typeface="+mn-lt"/>
                <a:ea typeface="+mn-ea"/>
                <a:cs typeface="+mn-cs"/>
              </a:rPr>
              <a:t>In 2011, most of the New</a:t>
            </a:r>
            <a:r>
              <a:rPr lang="en-US" kern="1200" baseline="0" dirty="0" smtClean="0">
                <a:solidFill>
                  <a:schemeClr val="tx1"/>
                </a:solidFill>
                <a:effectLst/>
                <a:latin typeface="+mn-lt"/>
                <a:ea typeface="+mn-ea"/>
                <a:cs typeface="+mn-cs"/>
              </a:rPr>
              <a:t> England States were in the highest quartile for the </a:t>
            </a:r>
            <a:r>
              <a:rPr lang="en-US" kern="1200" dirty="0" smtClean="0">
                <a:solidFill>
                  <a:schemeClr val="tx1"/>
                </a:solidFill>
                <a:effectLst/>
                <a:latin typeface="+mn-lt"/>
                <a:ea typeface="+mn-ea"/>
                <a:cs typeface="+mn-cs"/>
              </a:rPr>
              <a:t>percentage of Ryan White program patients with at least one HIV care visit and most recent viral load of less than 200 during the year. Most of the West South</a:t>
            </a:r>
            <a:r>
              <a:rPr lang="en-US" kern="1200" baseline="0" dirty="0" smtClean="0">
                <a:solidFill>
                  <a:schemeClr val="tx1"/>
                </a:solidFill>
                <a:effectLst/>
                <a:latin typeface="+mn-lt"/>
                <a:ea typeface="+mn-ea"/>
                <a:cs typeface="+mn-cs"/>
              </a:rPr>
              <a:t> Central states were in the lowest quartile.</a:t>
            </a:r>
            <a:endParaRPr lang="en-US"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25</a:t>
            </a:fld>
            <a:endParaRPr lang="en-US"/>
          </a:p>
        </p:txBody>
      </p:sp>
    </p:spTree>
    <p:extLst>
      <p:ext uri="{BB962C8B-B14F-4D97-AF65-F5344CB8AC3E}">
        <p14:creationId xmlns:p14="http://schemas.microsoft.com/office/powerpoint/2010/main" val="1903623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334000"/>
            <a:ext cx="6054656" cy="3581400"/>
          </a:xfrm>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Overall Rate:</a:t>
            </a:r>
            <a:endParaRPr lang="en-US" sz="1200" b="1" kern="1200" dirty="0" smtClean="0">
              <a:solidFill>
                <a:schemeClr val="tx1"/>
              </a:solidFill>
              <a:effectLst/>
              <a:latin typeface="+mn-lt"/>
              <a:ea typeface="+mn-ea"/>
              <a:cs typeface="+mn-cs"/>
            </a:endParaRPr>
          </a:p>
          <a:p>
            <a:pPr marL="349250" lvl="1" indent="-180975">
              <a:buFont typeface="Arial" panose="020B0604020202020204" pitchFamily="34" charset="0"/>
              <a:buChar char="•"/>
              <a:defRPr/>
            </a:pPr>
            <a:r>
              <a:rPr lang="en-US" kern="1200" dirty="0" smtClean="0">
                <a:solidFill>
                  <a:schemeClr val="tx1"/>
                </a:solidFill>
                <a:effectLst/>
                <a:latin typeface="+mn-lt"/>
                <a:ea typeface="+mn-ea"/>
                <a:cs typeface="+mn-cs"/>
              </a:rPr>
              <a:t>The number of HIV-positive clients with at least one HIV medical care service and at least one HIV medical care visit date available during 2011 was 276,067. In 2011, 82.2% of Ryan White program HIV patients were retained in care.</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Black and AI/AN HIV-positive clients were less likely to be retained in </a:t>
            </a:r>
            <a:r>
              <a:rPr lang="en-US" kern="1200" smtClean="0">
                <a:solidFill>
                  <a:schemeClr val="tx1"/>
                </a:solidFill>
                <a:effectLst/>
                <a:latin typeface="+mn-lt"/>
                <a:ea typeface="+mn-ea"/>
                <a:cs typeface="+mn-cs"/>
              </a:rPr>
              <a:t>care than </a:t>
            </a:r>
            <a:r>
              <a:rPr lang="en-US" kern="1200" dirty="0" smtClean="0">
                <a:solidFill>
                  <a:schemeClr val="tx1"/>
                </a:solidFill>
                <a:effectLst/>
                <a:latin typeface="+mn-lt"/>
                <a:ea typeface="+mn-ea"/>
                <a:cs typeface="+mn-cs"/>
              </a:rPr>
              <a:t>White HIV-positive clients.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HIV-positive clients from low and middle income households were more likely to be retained in care compared with those from high income households.</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HIV-positive clients with Medicaid and those without insurance were less likely to be retained in care compared with those with private insurance.</a:t>
            </a:r>
          </a:p>
          <a:p>
            <a:pPr marL="349250" lvl="1" indent="-180975">
              <a:buFont typeface="Arial" panose="020B0604020202020204" pitchFamily="34" charset="0"/>
              <a:buChar char="•"/>
            </a:pPr>
            <a:r>
              <a:rPr lang="en-US" kern="1200" dirty="0" smtClean="0">
                <a:solidFill>
                  <a:schemeClr val="tx1"/>
                </a:solidFill>
                <a:effectLst/>
                <a:latin typeface="+mn-lt"/>
                <a:ea typeface="+mn-ea"/>
                <a:cs typeface="+mn-cs"/>
              </a:rPr>
              <a:t>In both years, transgender HIV-positive clients were less likely to be retained in care compared with </a:t>
            </a:r>
            <a:r>
              <a:rPr lang="en-US" kern="1200" dirty="0" err="1" smtClean="0">
                <a:solidFill>
                  <a:schemeClr val="tx1"/>
                </a:solidFill>
                <a:effectLst/>
                <a:latin typeface="+mn-lt"/>
                <a:ea typeface="+mn-ea"/>
                <a:cs typeface="+mn-cs"/>
              </a:rPr>
              <a:t>nontransgender</a:t>
            </a:r>
            <a:r>
              <a:rPr lang="en-US" kern="1200" dirty="0" smtClean="0">
                <a:solidFill>
                  <a:schemeClr val="tx1"/>
                </a:solidFill>
                <a:effectLst/>
                <a:latin typeface="+mn-lt"/>
                <a:ea typeface="+mn-ea"/>
                <a:cs typeface="+mn-cs"/>
              </a:rPr>
              <a:t> male HIV-positive clients.</a:t>
            </a:r>
            <a:r>
              <a:rPr lang="en-US" dirty="0" smtClean="0"/>
              <a:t> </a:t>
            </a:r>
          </a:p>
          <a:p>
            <a:pPr marL="349250" lvl="1" indent="-180975">
              <a:buFont typeface="Arial" panose="020B0604020202020204" pitchFamily="34" charset="0"/>
              <a:buChar char="•"/>
            </a:pPr>
            <a:r>
              <a:rPr lang="en-US" dirty="0" smtClean="0"/>
              <a:t>The HIV/AIDS Bureau does not ask the sexual orientation of clients, but it collects variables that portray aspects of sexual orientation, including gender, transgender status,  sex at birth, and client risk factors, such as men who have sex with men. For more information, go to </a:t>
            </a:r>
            <a:r>
              <a:rPr lang="en-US" baseline="0" dirty="0" smtClean="0">
                <a:hlinkClick r:id="rId3"/>
              </a:rPr>
              <a:t>https://careacttarget.org/sites/default/files/file-upload/</a:t>
            </a:r>
          </a:p>
          <a:p>
            <a:pPr marL="168275" lvl="1" indent="174625"/>
            <a:r>
              <a:rPr lang="en-US" baseline="0" dirty="0" smtClean="0">
                <a:hlinkClick r:id="rId3"/>
              </a:rPr>
              <a:t>resources/2014RSRManual508_0.pdf</a:t>
            </a:r>
            <a:r>
              <a:rPr lang="en-US" baseline="0" dirty="0" smtClean="0"/>
              <a:t>.</a:t>
            </a:r>
          </a:p>
          <a:p>
            <a:pPr marL="0" lvl="0" indent="0">
              <a:buFont typeface="Arial" panose="020B0604020202020204" pitchFamily="34" charset="0"/>
              <a:buNone/>
            </a:pPr>
            <a:endParaRPr lang="en-US" sz="1200" dirty="0" smtClean="0"/>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26</a:t>
            </a:fld>
            <a:endParaRPr lang="en-US" dirty="0"/>
          </a:p>
        </p:txBody>
      </p:sp>
    </p:spTree>
    <p:extLst>
      <p:ext uri="{BB962C8B-B14F-4D97-AF65-F5344CB8AC3E}">
        <p14:creationId xmlns:p14="http://schemas.microsoft.com/office/powerpoint/2010/main" val="9267616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27</a:t>
            </a:fld>
            <a:endParaRPr lang="en-US"/>
          </a:p>
        </p:txBody>
      </p:sp>
    </p:spTree>
    <p:extLst>
      <p:ext uri="{BB962C8B-B14F-4D97-AF65-F5344CB8AC3E}">
        <p14:creationId xmlns:p14="http://schemas.microsoft.com/office/powerpoint/2010/main" val="397863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28</a:t>
            </a:fld>
            <a:endParaRPr lang="en-US"/>
          </a:p>
        </p:txBody>
      </p:sp>
    </p:spTree>
    <p:extLst>
      <p:ext uri="{BB962C8B-B14F-4D97-AF65-F5344CB8AC3E}">
        <p14:creationId xmlns:p14="http://schemas.microsoft.com/office/powerpoint/2010/main" val="4217135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2" y="5410200"/>
            <a:ext cx="5977032" cy="31892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baseline="0" dirty="0" smtClean="0">
                <a:hlinkClick r:id="rId3"/>
              </a:rPr>
              <a:t>http://www.cdc.gov/hiv/statistics/basics/ataglance.html</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a:p>
        </p:txBody>
      </p:sp>
    </p:spTree>
    <p:extLst>
      <p:ext uri="{BB962C8B-B14F-4D97-AF65-F5344CB8AC3E}">
        <p14:creationId xmlns:p14="http://schemas.microsoft.com/office/powerpoint/2010/main" val="1154818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45000" y="5334000"/>
            <a:ext cx="6520399" cy="3265491"/>
          </a:xfrm>
        </p:spPr>
        <p:txBody>
          <a:bodyPr/>
          <a:lstStyle/>
          <a:p>
            <a:pPr marL="171450" indent="-171450">
              <a:buFont typeface="Arial" panose="020B0604020202020204" pitchFamily="34" charset="0"/>
              <a:buChar char="•"/>
            </a:pPr>
            <a:r>
              <a:rPr lang="en-US" dirty="0" smtClean="0"/>
              <a:t>For more information,</a:t>
            </a:r>
            <a:r>
              <a:rPr lang="en-US" baseline="0" dirty="0" smtClean="0"/>
              <a:t> go to </a:t>
            </a:r>
            <a:r>
              <a:rPr lang="en-US" dirty="0" smtClean="0">
                <a:hlinkClick r:id="rId3"/>
              </a:rPr>
              <a:t>http://www.cdc.gov/hiv/pdf/g-l/hiv_surveillance_report_vol_25.pdf</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Data include people with a diagnosis of HIV infection regardless of stage of disease at diagnosis.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All displayed data are estimates. Estimated numbers resulted from statistical adjustment that accounted for reporting delays and missing transmission category, but not for incomplete reporting.</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a:p>
        </p:txBody>
      </p:sp>
    </p:spTree>
    <p:extLst>
      <p:ext uri="{BB962C8B-B14F-4D97-AF65-F5344CB8AC3E}">
        <p14:creationId xmlns:p14="http://schemas.microsoft.com/office/powerpoint/2010/main" val="2399355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245000" y="5486400"/>
            <a:ext cx="6520399"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For more information, go to</a:t>
            </a:r>
            <a:r>
              <a:rPr lang="en-US" baseline="0" dirty="0" smtClean="0"/>
              <a:t> </a:t>
            </a:r>
            <a:r>
              <a:rPr lang="en-US" dirty="0" smtClean="0">
                <a:hlinkClick r:id="rId3"/>
              </a:rPr>
              <a:t>http://www.cdc.gov/hiv/pdf/g-l/hiv_surveillance_report_vol_25.pdf</a:t>
            </a:r>
            <a:r>
              <a:rPr lang="en-US" dirty="0" smtClean="0"/>
              <a:t>.  </a:t>
            </a:r>
          </a:p>
          <a:p>
            <a:pPr marL="171450" indent="-171450">
              <a:buFont typeface="Arial" panose="020B0604020202020204" pitchFamily="34" charset="0"/>
              <a:buChar char="•"/>
            </a:pPr>
            <a:r>
              <a:rPr lang="en-US" baseline="0" dirty="0" smtClean="0"/>
              <a:t>Heterosexual contact is with a person known to have, or to be at high risk for, HIV infection. </a:t>
            </a:r>
          </a:p>
          <a:p>
            <a:pPr marL="171450" indent="-171450">
              <a:buFont typeface="Arial" panose="020B0604020202020204" pitchFamily="34" charset="0"/>
              <a:buChar char="•"/>
            </a:pPr>
            <a:r>
              <a:rPr lang="en-US" baseline="0" dirty="0" smtClean="0"/>
              <a:t>Other transmission categories include hemophilia, blood transfusion, perinatal exposure, and risk factor not reported or not identified.</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a:t>
            </a:fld>
            <a:endParaRPr lang="en-US"/>
          </a:p>
        </p:txBody>
      </p:sp>
    </p:spTree>
    <p:extLst>
      <p:ext uri="{BB962C8B-B14F-4D97-AF65-F5344CB8AC3E}">
        <p14:creationId xmlns:p14="http://schemas.microsoft.com/office/powerpoint/2010/main" val="4139856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562600"/>
            <a:ext cx="6054656" cy="30368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go to </a:t>
            </a:r>
            <a:r>
              <a:rPr lang="en-US" sz="1200" dirty="0" smtClean="0">
                <a:hlinkClick r:id="rId3"/>
              </a:rPr>
              <a:t>http://www.cdc.gov/hiv/risk/gender/msm/facts/index.html</a:t>
            </a:r>
            <a:r>
              <a:rPr lang="en-US" sz="1200" dirty="0" smtClean="0"/>
              <a:t>. </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7</a:t>
            </a:fld>
            <a:endParaRPr lang="en-US"/>
          </a:p>
        </p:txBody>
      </p:sp>
    </p:spTree>
    <p:extLst>
      <p:ext uri="{BB962C8B-B14F-4D97-AF65-F5344CB8AC3E}">
        <p14:creationId xmlns:p14="http://schemas.microsoft.com/office/powerpoint/2010/main" val="2668532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77871" y="5486400"/>
            <a:ext cx="6054656" cy="3113091"/>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more information, go to </a:t>
            </a:r>
            <a:r>
              <a:rPr lang="en-US" sz="1200" dirty="0" smtClean="0">
                <a:hlinkClick r:id="rId3"/>
              </a:rPr>
              <a:t>http://www.cdc.gov/hiv/risk/gender/msm/facts/index.html</a:t>
            </a:r>
            <a:r>
              <a:rPr lang="en-US" sz="1200" dirty="0" smtClean="0"/>
              <a:t>.</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a:p>
        </p:txBody>
      </p:sp>
    </p:spTree>
    <p:extLst>
      <p:ext uri="{BB962C8B-B14F-4D97-AF65-F5344CB8AC3E}">
        <p14:creationId xmlns:p14="http://schemas.microsoft.com/office/powerpoint/2010/main" val="2668532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a:t>
            </a:r>
            <a:r>
              <a:rPr lang="en-US" baseline="0" dirty="0" smtClean="0"/>
              <a:t> more information, go to </a:t>
            </a:r>
            <a:r>
              <a:rPr lang="en-US" baseline="0" dirty="0" smtClean="0">
                <a:hlinkClick r:id="rId3"/>
              </a:rPr>
              <a:t>http://www.cdc.gov/hiv/risk/transgender/index.html</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a:p>
        </p:txBody>
      </p:sp>
    </p:spTree>
    <p:extLst>
      <p:ext uri="{BB962C8B-B14F-4D97-AF65-F5344CB8AC3E}">
        <p14:creationId xmlns:p14="http://schemas.microsoft.com/office/powerpoint/2010/main" val="1887473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cdc.gov/hiv/statistics/basics/ataglance.html" TargetMode="External"/><Relationship Id="rId3" Type="http://schemas.openxmlformats.org/officeDocument/2006/relationships/hyperlink" Target="http://www.sciencedirect.com/science/article/pii/S1473309912703158" TargetMode="External"/><Relationship Id="rId7" Type="http://schemas.openxmlformats.org/officeDocument/2006/relationships/hyperlink" Target="http://www.cdc.gov/hiv/pdf/library_factsheets_hiv_and_viral_hepatitis.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www.cdc.gov/hiv/group/gender/transgender/index.html" TargetMode="External"/><Relationship Id="rId5" Type="http://schemas.openxmlformats.org/officeDocument/2006/relationships/hyperlink" Target="http://www.cdc.gov/hiv/group/msm/index.html" TargetMode="External"/><Relationship Id="rId4" Type="http://schemas.openxmlformats.org/officeDocument/2006/relationships/hyperlink" Target="http://www.ncbi.nlm.nih.gov/pmc/articles/PMC3369565/" TargetMode="External"/><Relationship Id="rId9" Type="http://schemas.openxmlformats.org/officeDocument/2006/relationships/hyperlink" Target="http://www.cdc.gov/hiv/library/reports/surveillance/"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ncbi.nlm.nih.gov/pmc/articles/PMC3980729/" TargetMode="External"/><Relationship Id="rId7" Type="http://schemas.openxmlformats.org/officeDocument/2006/relationships/hyperlink" Target="http://aidsinfo.nih.gov/ContentFiles/AdultandAdolescentGL.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aidsinfo.nih.gov/contentfiles/lvguidelines/AdultandAdolescentGL.pdf" TargetMode="External"/><Relationship Id="rId5" Type="http://schemas.openxmlformats.org/officeDocument/2006/relationships/hyperlink" Target="http://www.ncbi.nlm.nih.gov/pmc/articles/PMC3106255/" TargetMode="External"/><Relationship Id="rId4" Type="http://schemas.openxmlformats.org/officeDocument/2006/relationships/hyperlink" Target="http://www.ncbi.nlm.nih.gov/pmc/articles/PMC407378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normAutofit/>
          </a:bodyPr>
          <a:lstStyle/>
          <a:p>
            <a:r>
              <a:rPr lang="en-US" dirty="0" err="1" smtClean="0"/>
              <a:t>Hiv</a:t>
            </a:r>
            <a:r>
              <a:rPr lang="en-US" dirty="0" smtClean="0"/>
              <a:t> and aids</a:t>
            </a:r>
            <a:endParaRPr lang="en-US" dirty="0"/>
          </a:p>
        </p:txBody>
      </p:sp>
      <p:sp>
        <p:nvSpPr>
          <p:cNvPr id="10" name="Content Placeholder 4"/>
          <p:cNvSpPr>
            <a:spLocks noGrp="1"/>
          </p:cNvSpPr>
          <p:nvPr>
            <p:ph type="body" idx="1"/>
          </p:nvPr>
        </p:nvSpPr>
        <p:spPr/>
        <p:txBody>
          <a:bodyPr/>
          <a:lstStyle/>
          <a:p>
            <a:r>
              <a:rPr lang="en-US" dirty="0" smtClean="0"/>
              <a:t>National </a:t>
            </a:r>
            <a:r>
              <a:rPr lang="en-US" dirty="0"/>
              <a:t>Healthcare Quality </a:t>
            </a:r>
            <a:r>
              <a:rPr lang="en-US" dirty="0" smtClean="0"/>
              <a:t>and </a:t>
            </a:r>
            <a:r>
              <a:rPr lang="en-US" dirty="0"/>
              <a:t>Disparities </a:t>
            </a:r>
            <a:r>
              <a:rPr lang="en-US" dirty="0" smtClean="0"/>
              <a:t>Report</a:t>
            </a:r>
          </a:p>
          <a:p>
            <a:r>
              <a:rPr lang="en-US" dirty="0" err="1"/>
              <a:t>Chartbook</a:t>
            </a:r>
            <a:r>
              <a:rPr lang="en-US" dirty="0"/>
              <a:t> on </a:t>
            </a:r>
            <a:r>
              <a:rPr lang="en-US" dirty="0" smtClean="0"/>
              <a:t>Effective Treatment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HIV and AIDS Prevention in  Transgender Populations</a:t>
            </a:r>
            <a:endParaRPr lang="en-US" dirty="0"/>
          </a:p>
        </p:txBody>
      </p:sp>
      <p:sp>
        <p:nvSpPr>
          <p:cNvPr id="3" name="Content Placeholder 2"/>
          <p:cNvSpPr>
            <a:spLocks noGrp="1"/>
          </p:cNvSpPr>
          <p:nvPr>
            <p:ph idx="1"/>
          </p:nvPr>
        </p:nvSpPr>
        <p:spPr>
          <a:xfrm>
            <a:off x="457200" y="1447800"/>
            <a:ext cx="8229600" cy="4678363"/>
          </a:xfrm>
        </p:spPr>
        <p:txBody>
          <a:bodyPr>
            <a:normAutofit fontScale="92500"/>
          </a:bodyPr>
          <a:lstStyle/>
          <a:p>
            <a:r>
              <a:rPr lang="en-US" dirty="0" smtClean="0"/>
              <a:t>Transgender people often engage in behaviors that increase the risk of HIV infection, such as:</a:t>
            </a:r>
          </a:p>
          <a:p>
            <a:pPr lvl="1"/>
            <a:r>
              <a:rPr lang="en-US" dirty="0" smtClean="0"/>
              <a:t>Multiple sex partners or unprotected sex, </a:t>
            </a:r>
          </a:p>
          <a:p>
            <a:pPr lvl="1"/>
            <a:r>
              <a:rPr lang="en-US" dirty="0" smtClean="0"/>
              <a:t>Commercial sex work, and </a:t>
            </a:r>
          </a:p>
          <a:p>
            <a:pPr lvl="1"/>
            <a:r>
              <a:rPr lang="en-US" dirty="0" smtClean="0"/>
              <a:t>Use of needle injections for recreational drugs or to alter gender (e.g., hormones, silicone) (</a:t>
            </a:r>
            <a:r>
              <a:rPr lang="en-US" dirty="0" err="1" smtClean="0"/>
              <a:t>Herbst</a:t>
            </a:r>
            <a:r>
              <a:rPr lang="en-US" dirty="0" smtClean="0"/>
              <a:t>, et al., 2007; Stephens, et al., 2011).</a:t>
            </a:r>
          </a:p>
          <a:p>
            <a:r>
              <a:rPr lang="en-US" dirty="0" smtClean="0"/>
              <a:t>Limited data make creating evidence-based HIV prevention interventions that meet the unique needs of transgender populations challenging, so it is imperative to collect data on transgender people.</a:t>
            </a:r>
          </a:p>
          <a:p>
            <a:endParaRPr lang="en-US" dirty="0" smtClean="0"/>
          </a:p>
          <a:p>
            <a:endParaRPr lang="en-US" dirty="0"/>
          </a:p>
        </p:txBody>
      </p:sp>
    </p:spTree>
    <p:extLst>
      <p:ext uri="{BB962C8B-B14F-4D97-AF65-F5344CB8AC3E}">
        <p14:creationId xmlns:p14="http://schemas.microsoft.com/office/powerpoint/2010/main" val="123759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HIV and AIDS Among People Who Inject Drugs</a:t>
            </a:r>
            <a:endParaRPr lang="en-US" dirty="0"/>
          </a:p>
        </p:txBody>
      </p:sp>
      <p:sp>
        <p:nvSpPr>
          <p:cNvPr id="3" name="Content Placeholder 2"/>
          <p:cNvSpPr>
            <a:spLocks noGrp="1"/>
          </p:cNvSpPr>
          <p:nvPr>
            <p:ph idx="1"/>
          </p:nvPr>
        </p:nvSpPr>
        <p:spPr>
          <a:xfrm>
            <a:off x="457200" y="1447800"/>
            <a:ext cx="8229600" cy="5105400"/>
          </a:xfrm>
        </p:spPr>
        <p:txBody>
          <a:bodyPr>
            <a:normAutofit/>
          </a:bodyPr>
          <a:lstStyle/>
          <a:p>
            <a:r>
              <a:rPr lang="en-US" dirty="0" smtClean="0"/>
              <a:t>Injection drug use leads to approximately 10% of HIV cases in the United States annually (AIDS.gov, 2014). </a:t>
            </a:r>
          </a:p>
          <a:p>
            <a:r>
              <a:rPr lang="en-US" dirty="0" smtClean="0"/>
              <a:t>Injection drug users can get and spread HIV by:</a:t>
            </a:r>
          </a:p>
          <a:p>
            <a:pPr lvl="1"/>
            <a:r>
              <a:rPr lang="en-US" dirty="0" smtClean="0"/>
              <a:t>Sharing drug preparation or injecting equipment with a person who has HIV. </a:t>
            </a:r>
          </a:p>
          <a:p>
            <a:pPr lvl="1"/>
            <a:r>
              <a:rPr lang="en-US" dirty="0" smtClean="0"/>
              <a:t>Engaging in risky sexual behaviors with their sex and drug-using partners.</a:t>
            </a:r>
          </a:p>
        </p:txBody>
      </p:sp>
    </p:spTree>
    <p:extLst>
      <p:ext uri="{BB962C8B-B14F-4D97-AF65-F5344CB8AC3E}">
        <p14:creationId xmlns:p14="http://schemas.microsoft.com/office/powerpoint/2010/main" val="20835369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and Hepatitis Among People Who Inject Drugs</a:t>
            </a:r>
            <a:endParaRPr lang="en-US" dirty="0"/>
          </a:p>
        </p:txBody>
      </p:sp>
      <p:sp>
        <p:nvSpPr>
          <p:cNvPr id="3" name="Content Placeholder 2"/>
          <p:cNvSpPr>
            <a:spLocks noGrp="1"/>
          </p:cNvSpPr>
          <p:nvPr>
            <p:ph idx="1"/>
          </p:nvPr>
        </p:nvSpPr>
        <p:spPr>
          <a:xfrm>
            <a:off x="457200" y="1447800"/>
            <a:ext cx="8229600" cy="5105400"/>
          </a:xfrm>
        </p:spPr>
        <p:txBody>
          <a:bodyPr>
            <a:normAutofit/>
          </a:bodyPr>
          <a:lstStyle/>
          <a:p>
            <a:r>
              <a:rPr lang="en-US" dirty="0" smtClean="0"/>
              <a:t>About 80% of HIV-infected injection drug users in the United States also have hepatitis C (HCV) (AIDS.gov, 2014):</a:t>
            </a:r>
          </a:p>
          <a:p>
            <a:pPr lvl="1"/>
            <a:r>
              <a:rPr lang="en-US" dirty="0" smtClean="0"/>
              <a:t>HCV leads to cirrhosis of the liver and liver cancer. </a:t>
            </a:r>
          </a:p>
          <a:p>
            <a:pPr lvl="1"/>
            <a:r>
              <a:rPr lang="en-US" dirty="0" smtClean="0"/>
              <a:t>HCV is more serious in people living with HIV because it leads to liver damage more quickly.</a:t>
            </a:r>
          </a:p>
          <a:p>
            <a:pPr lvl="1"/>
            <a:r>
              <a:rPr lang="en-US" dirty="0" smtClean="0"/>
              <a:t>Co-infection with HCV also affects treatment of HIV infection, making it important for people who inject drugs to know if they are infected with HCV and to continue to protect themselves.  </a:t>
            </a:r>
          </a:p>
        </p:txBody>
      </p:sp>
    </p:spTree>
    <p:extLst>
      <p:ext uri="{BB962C8B-B14F-4D97-AF65-F5344CB8AC3E}">
        <p14:creationId xmlns:p14="http://schemas.microsoft.com/office/powerpoint/2010/main" val="3360254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 and AIDS Policy </a:t>
            </a:r>
            <a:endParaRPr lang="en-US" dirty="0"/>
          </a:p>
        </p:txBody>
      </p:sp>
      <p:sp>
        <p:nvSpPr>
          <p:cNvPr id="3" name="Content Placeholder 2"/>
          <p:cNvSpPr>
            <a:spLocks noGrp="1"/>
          </p:cNvSpPr>
          <p:nvPr>
            <p:ph idx="1"/>
          </p:nvPr>
        </p:nvSpPr>
        <p:spPr/>
        <p:txBody>
          <a:bodyPr/>
          <a:lstStyle/>
          <a:p>
            <a:r>
              <a:rPr lang="en-US" dirty="0" smtClean="0"/>
              <a:t>The White House Office of National AIDS Policy launched the National HIV/AIDS Strategy in July 2010:</a:t>
            </a:r>
          </a:p>
          <a:p>
            <a:pPr lvl="1"/>
            <a:r>
              <a:rPr lang="en-US" dirty="0" smtClean="0"/>
              <a:t>Comprehensive plan focused on (1) reducing the number of people who become infected with HIV, (2) increasing access to care and optimizing health outcomes for people living with HIV, and (3) reducing HIV-related health disparities. </a:t>
            </a:r>
          </a:p>
          <a:p>
            <a:pPr lvl="1"/>
            <a:r>
              <a:rPr lang="en-US" dirty="0" smtClean="0"/>
              <a:t>Roadmap for policymakers, partners in prevention, and the public. </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354890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 Efforts To Improve HIV and AIDS Care </a:t>
            </a:r>
            <a:endParaRPr lang="en-US" dirty="0"/>
          </a:p>
        </p:txBody>
      </p:sp>
      <p:sp>
        <p:nvSpPr>
          <p:cNvPr id="3" name="Content Placeholder 2"/>
          <p:cNvSpPr>
            <a:spLocks noGrp="1"/>
          </p:cNvSpPr>
          <p:nvPr>
            <p:ph idx="1"/>
          </p:nvPr>
        </p:nvSpPr>
        <p:spPr/>
        <p:txBody>
          <a:bodyPr>
            <a:normAutofit fontScale="92500"/>
          </a:bodyPr>
          <a:lstStyle/>
          <a:p>
            <a:r>
              <a:rPr lang="en-US" dirty="0" smtClean="0"/>
              <a:t>In 2013, the President launched the HIV Care Continuum Initiative, which outlines strategies to optimize health outcomes for those living with HIV. </a:t>
            </a:r>
          </a:p>
          <a:p>
            <a:r>
              <a:rPr lang="en-US" dirty="0" smtClean="0"/>
              <a:t>In 2014, funding through the HHS Secretary’s Minority AIDS Initiative Fund and the Affordable Care Act helped strengthen the capacity of community health centers to identify and treat HIV.</a:t>
            </a:r>
          </a:p>
          <a:p>
            <a:r>
              <a:rPr lang="en-US" dirty="0" smtClean="0"/>
              <a:t>The Affordable Care Act provides better access to health care coverage and more health insurance options for people living with HIV.</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9019017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HIV and AIDS Measures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Outcome: New AIDS cases</a:t>
            </a:r>
          </a:p>
          <a:p>
            <a:pPr lvl="0"/>
            <a:r>
              <a:rPr lang="en-US" dirty="0" smtClean="0"/>
              <a:t>Process: Adult HIV patients who had at least two outpatient visits during the year</a:t>
            </a:r>
          </a:p>
          <a:p>
            <a:r>
              <a:rPr lang="en-US" dirty="0" smtClean="0"/>
              <a:t>Outcome: Adult HIV patients with a viral load less than 200 copies/mL</a:t>
            </a:r>
          </a:p>
          <a:p>
            <a:r>
              <a:rPr lang="en-US" dirty="0" smtClean="0"/>
              <a:t>Outcome: HIV infection deaths</a:t>
            </a:r>
          </a:p>
          <a:p>
            <a:r>
              <a:rPr lang="en-US" dirty="0" smtClean="0"/>
              <a:t>Two measures from the Ryan White HIV/AIDS Program:</a:t>
            </a:r>
          </a:p>
          <a:p>
            <a:pPr lvl="1"/>
            <a:r>
              <a:rPr lang="en-US" dirty="0" smtClean="0"/>
              <a:t>Outcome: HIV patients in Ryan White-funded care who were virally suppressed (HIV RNA &lt;200 copies/mL)</a:t>
            </a:r>
          </a:p>
          <a:p>
            <a:pPr lvl="1"/>
            <a:r>
              <a:rPr lang="en-US" dirty="0" smtClean="0"/>
              <a:t>Process: HIV patients in Ryan White-funded care who were retained in care (at least two ambulatory visit dates 90 days apart)</a:t>
            </a:r>
          </a:p>
          <a:p>
            <a:endParaRPr lang="en-US" dirty="0"/>
          </a:p>
        </p:txBody>
      </p:sp>
    </p:spTree>
    <p:extLst>
      <p:ext uri="{BB962C8B-B14F-4D97-AF65-F5344CB8AC3E}">
        <p14:creationId xmlns:p14="http://schemas.microsoft.com/office/powerpoint/2010/main" val="710872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Not Included in the QDR</a:t>
            </a:r>
            <a:endParaRPr lang="en-US" dirty="0"/>
          </a:p>
        </p:txBody>
      </p:sp>
      <p:sp>
        <p:nvSpPr>
          <p:cNvPr id="5" name="Content Placeholder 3"/>
          <p:cNvSpPr txBox="1">
            <a:spLocks noGrp="1"/>
          </p:cNvSpPr>
          <p:nvPr>
            <p:ph idx="1"/>
          </p:nvPr>
        </p:nvSpPr>
        <p:spPr/>
        <p:txBody>
          <a:bodyPr>
            <a:normAutofit fontScale="92500" lnSpcReduction="20000"/>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One measure is not included in the 2014 reports due to statistical issues:</a:t>
            </a:r>
          </a:p>
          <a:p>
            <a:pPr lvl="1"/>
            <a:r>
              <a:rPr lang="en-US" dirty="0" smtClean="0"/>
              <a:t>Adult HIV patients who received antiretroviral therapy</a:t>
            </a:r>
          </a:p>
          <a:p>
            <a:r>
              <a:rPr lang="en-US" dirty="0" smtClean="0"/>
              <a:t>One measure reached the 95% ceiling and is no longer reported:</a:t>
            </a:r>
          </a:p>
          <a:p>
            <a:pPr lvl="1"/>
            <a:r>
              <a:rPr lang="en-US" dirty="0" smtClean="0"/>
              <a:t>Eligible patients receiving prophylaxis for </a:t>
            </a:r>
            <a:r>
              <a:rPr lang="en-US" i="1" dirty="0" smtClean="0"/>
              <a:t>Pneumocystis</a:t>
            </a:r>
            <a:r>
              <a:rPr lang="en-US" dirty="0" smtClean="0"/>
              <a:t> pneumonia</a:t>
            </a:r>
          </a:p>
          <a:p>
            <a:r>
              <a:rPr lang="en-US" dirty="0" smtClean="0"/>
              <a:t>Two measures were removed due to changes in HIV care guidelines:</a:t>
            </a:r>
          </a:p>
          <a:p>
            <a:pPr lvl="1"/>
            <a:r>
              <a:rPr lang="en-US" dirty="0" smtClean="0"/>
              <a:t>Adult HIV patients who received two or more CD4 tests during the year  </a:t>
            </a:r>
          </a:p>
          <a:p>
            <a:pPr lvl="1"/>
            <a:r>
              <a:rPr lang="en-US" dirty="0" smtClean="0"/>
              <a:t>Eligible patients receiving prophylaxis for </a:t>
            </a:r>
            <a:r>
              <a:rPr lang="en-US" i="1" dirty="0" smtClean="0"/>
              <a:t>Mycobacterium </a:t>
            </a:r>
            <a:r>
              <a:rPr lang="en-US" i="1" dirty="0" err="1" smtClean="0"/>
              <a:t>avium</a:t>
            </a:r>
            <a:r>
              <a:rPr lang="en-US" dirty="0" smtClean="0"/>
              <a:t> complex</a:t>
            </a:r>
          </a:p>
          <a:p>
            <a:pPr lvl="1"/>
            <a:endParaRPr lang="en-US" dirty="0" smtClean="0"/>
          </a:p>
          <a:p>
            <a:endParaRPr lang="en-US" dirty="0" smtClean="0"/>
          </a:p>
          <a:p>
            <a:endParaRPr lang="en-US" dirty="0"/>
          </a:p>
        </p:txBody>
      </p:sp>
    </p:spTree>
    <p:extLst>
      <p:ext uri="{BB962C8B-B14F-4D97-AF65-F5344CB8AC3E}">
        <p14:creationId xmlns:p14="http://schemas.microsoft.com/office/powerpoint/2010/main" val="2311225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t>New AIDS cases per 100,000 population age 13 and over, by race/ethnicity and age, 2000-2011</a:t>
            </a: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364539740"/>
              </p:ext>
            </p:extLst>
          </p:nvPr>
        </p:nvGraphicFramePr>
        <p:xfrm>
          <a:off x="457200" y="146304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4"/>
          <p:cNvGraphicFramePr>
            <a:graphicFrameLocks noGrp="1"/>
          </p:cNvGraphicFramePr>
          <p:nvPr>
            <p:ph sz="half" idx="2"/>
            <p:extLst>
              <p:ext uri="{D42A27DB-BD31-4B8C-83A1-F6EECF244321}">
                <p14:modId xmlns:p14="http://schemas.microsoft.com/office/powerpoint/2010/main" val="1720258112"/>
              </p:ext>
            </p:extLst>
          </p:nvPr>
        </p:nvGraphicFramePr>
        <p:xfrm>
          <a:off x="4572000" y="146304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457200" y="5638800"/>
            <a:ext cx="8046720" cy="1261884"/>
          </a:xfrm>
          <a:prstGeom prst="rect">
            <a:avLst/>
          </a:prstGeom>
          <a:noFill/>
        </p:spPr>
        <p:txBody>
          <a:bodyPr wrap="square" rtlCol="0">
            <a:spAutoFit/>
          </a:bodyPr>
          <a:lstStyle/>
          <a:p>
            <a:r>
              <a:rPr lang="en-US" sz="1000" b="1" dirty="0" smtClean="0"/>
              <a:t>Source:</a:t>
            </a:r>
            <a:r>
              <a:rPr lang="en-US" sz="1000" dirty="0" smtClean="0"/>
              <a:t> Centers for Disease Control and Prevention, National Center for HIV, STD, and TB Prevention, HIV/AIDS Surveillance System, 2000-2011</a:t>
            </a:r>
          </a:p>
          <a:p>
            <a:r>
              <a:rPr lang="en-US" sz="1000" b="1" dirty="0" smtClean="0"/>
              <a:t>Note:</a:t>
            </a:r>
            <a:r>
              <a:rPr lang="en-US" sz="1000" dirty="0" smtClean="0"/>
              <a:t> For this measure, lower rates are better. White, Black, and Asian are non-Hispanic. Hispanic includes all races. Data for Asians in 2000, 2001, and 2002 did not meet criteria for statistical reliability.</a:t>
            </a:r>
          </a:p>
          <a:p>
            <a:endParaRPr lang="en-US" dirty="0"/>
          </a:p>
          <a:p>
            <a:endParaRPr lang="en-US" dirty="0"/>
          </a:p>
        </p:txBody>
      </p:sp>
      <p:sp>
        <p:nvSpPr>
          <p:cNvPr id="6" name="Text Box 2"/>
          <p:cNvSpPr txBox="1">
            <a:spLocks noChangeArrowheads="1"/>
          </p:cNvSpPr>
          <p:nvPr/>
        </p:nvSpPr>
        <p:spPr bwMode="auto">
          <a:xfrm>
            <a:off x="1828800" y="3429000"/>
            <a:ext cx="1371600" cy="6096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spcBef>
                <a:spcPts val="0"/>
              </a:spcBef>
              <a:spcAft>
                <a:spcPts val="1200"/>
              </a:spcAft>
            </a:pPr>
            <a:r>
              <a:rPr lang="en-US" sz="1000" dirty="0">
                <a:effectLst/>
                <a:ea typeface="Times New Roman"/>
              </a:rPr>
              <a:t>2010 Achievable Benchmark: 2.8 per </a:t>
            </a:r>
            <a:r>
              <a:rPr lang="en-US" sz="1000" dirty="0" smtClean="0">
                <a:effectLst/>
                <a:ea typeface="Times New Roman"/>
              </a:rPr>
              <a:t>100,000 Population </a:t>
            </a:r>
            <a:endParaRPr lang="en-US" sz="1200" dirty="0">
              <a:effectLst/>
              <a:ea typeface="Times New Roman"/>
            </a:endParaRPr>
          </a:p>
        </p:txBody>
      </p:sp>
    </p:spTree>
    <p:extLst>
      <p:ext uri="{BB962C8B-B14F-4D97-AF65-F5344CB8AC3E}">
        <p14:creationId xmlns:p14="http://schemas.microsoft.com/office/powerpoint/2010/main" val="35833898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HIV patients who had two or more outpatient visits, by race/ethnicity and sex, 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56942531"/>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854915281"/>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486400"/>
            <a:ext cx="8229600" cy="400110"/>
          </a:xfrm>
          <a:prstGeom prst="rect">
            <a:avLst/>
          </a:prstGeom>
          <a:noFill/>
        </p:spPr>
        <p:txBody>
          <a:bodyPr wrap="square" rtlCol="0">
            <a:spAutoFit/>
          </a:bodyPr>
          <a:lstStyle/>
          <a:p>
            <a:r>
              <a:rPr lang="en-US" sz="1000" b="1" dirty="0" smtClean="0"/>
              <a:t>Source:</a:t>
            </a:r>
            <a:r>
              <a:rPr lang="en-US" sz="1000" dirty="0" smtClean="0"/>
              <a:t> </a:t>
            </a:r>
            <a:r>
              <a:rPr lang="en-US" sz="1000" dirty="0"/>
              <a:t>Agency for Healthcare Research and Quality, HIV Research Network, </a:t>
            </a:r>
            <a:r>
              <a:rPr lang="en-US" sz="1000" dirty="0" smtClean="0"/>
              <a:t>2011.</a:t>
            </a:r>
          </a:p>
          <a:p>
            <a:r>
              <a:rPr lang="en-US" sz="1000" b="1" dirty="0" smtClean="0"/>
              <a:t>Note:</a:t>
            </a:r>
            <a:r>
              <a:rPr lang="en-US" sz="1000" dirty="0" smtClean="0"/>
              <a:t> White and Black are non-Hispanic. Hispanic includes all races.</a:t>
            </a:r>
            <a:endParaRPr lang="en-US" sz="1000" b="1" dirty="0"/>
          </a:p>
        </p:txBody>
      </p:sp>
    </p:spTree>
    <p:extLst>
      <p:ext uri="{BB962C8B-B14F-4D97-AF65-F5344CB8AC3E}">
        <p14:creationId xmlns:p14="http://schemas.microsoft.com/office/powerpoint/2010/main" val="3024742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 HIV patients with viral load &lt;200 for first test in the year, by race/ethnicity, sex, age, and insurance 2011</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84439420"/>
              </p:ext>
            </p:extLst>
          </p:nvPr>
        </p:nvGraphicFramePr>
        <p:xfrm>
          <a:off x="457200" y="146304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5577840"/>
            <a:ext cx="8229600" cy="400110"/>
          </a:xfrm>
          <a:prstGeom prst="rect">
            <a:avLst/>
          </a:prstGeom>
          <a:noFill/>
        </p:spPr>
        <p:txBody>
          <a:bodyPr wrap="square" rtlCol="0">
            <a:spAutoFit/>
          </a:bodyPr>
          <a:lstStyle/>
          <a:p>
            <a:r>
              <a:rPr lang="en-US" sz="1000" b="1" dirty="0" smtClean="0"/>
              <a:t>Source:</a:t>
            </a:r>
            <a:r>
              <a:rPr lang="en-US" sz="1000" dirty="0" smtClean="0"/>
              <a:t> Agency for Healthcare Research and Quality, HIV Research Network, 2011.</a:t>
            </a:r>
          </a:p>
          <a:p>
            <a:r>
              <a:rPr lang="en-US" sz="1000" b="1" dirty="0" smtClean="0"/>
              <a:t>Note:</a:t>
            </a:r>
            <a:r>
              <a:rPr lang="en-US" sz="1000" dirty="0" smtClean="0"/>
              <a:t> Viral load suppression means HIV RNA &lt;200 copies/mL. White and Black are non-Hispanic. Hispanic includes all races.</a:t>
            </a:r>
            <a:endParaRPr lang="en-US" sz="1000" dirty="0"/>
          </a:p>
        </p:txBody>
      </p:sp>
    </p:spTree>
    <p:extLst>
      <p:ext uri="{BB962C8B-B14F-4D97-AF65-F5344CB8AC3E}">
        <p14:creationId xmlns:p14="http://schemas.microsoft.com/office/powerpoint/2010/main" val="3263887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Overview</a:t>
            </a:r>
            <a:endParaRPr lang="en-US" dirty="0"/>
          </a:p>
        </p:txBody>
      </p:sp>
      <p:sp>
        <p:nvSpPr>
          <p:cNvPr id="3" name="Content Placeholder 2"/>
          <p:cNvSpPr>
            <a:spLocks noGrp="1"/>
          </p:cNvSpPr>
          <p:nvPr>
            <p:ph idx="1"/>
          </p:nvPr>
        </p:nvSpPr>
        <p:spPr>
          <a:xfrm>
            <a:off x="457200" y="1447800"/>
            <a:ext cx="8229600" cy="4525963"/>
          </a:xfrm>
        </p:spPr>
        <p:txBody>
          <a:bodyPr>
            <a:normAutofit fontScale="92500"/>
          </a:bodyPr>
          <a:lstStyle/>
          <a:p>
            <a:r>
              <a:rPr lang="en-US" dirty="0" smtClean="0"/>
              <a:t>HIV is a virus that kills or damages cells of the body’s immune system. </a:t>
            </a:r>
          </a:p>
          <a:p>
            <a:r>
              <a:rPr lang="en-US" dirty="0" smtClean="0"/>
              <a:t>AIDS is the most advanced stage of HIV infection. </a:t>
            </a:r>
          </a:p>
          <a:p>
            <a:r>
              <a:rPr lang="en-US" dirty="0" smtClean="0"/>
              <a:t>HIV can be spread through:</a:t>
            </a:r>
          </a:p>
          <a:p>
            <a:pPr lvl="1"/>
            <a:r>
              <a:rPr lang="en-US" dirty="0" smtClean="0"/>
              <a:t>Any unprotected sex with an infected person, </a:t>
            </a:r>
          </a:p>
          <a:p>
            <a:pPr lvl="1"/>
            <a:r>
              <a:rPr lang="en-US" dirty="0" smtClean="0"/>
              <a:t>Sharing of drug needles, or </a:t>
            </a:r>
          </a:p>
          <a:p>
            <a:pPr lvl="1"/>
            <a:r>
              <a:rPr lang="en-US" dirty="0" smtClean="0"/>
              <a:t>Contact with the blood of an infected person. </a:t>
            </a:r>
          </a:p>
          <a:p>
            <a:r>
              <a:rPr lang="en-US" dirty="0" smtClean="0"/>
              <a:t>Women with HIV can pass the virus to their babies during pregnancy, childbirth, or breastfeeding.</a:t>
            </a:r>
          </a:p>
          <a:p>
            <a:endParaRPr lang="en-US" dirty="0"/>
          </a:p>
        </p:txBody>
      </p:sp>
    </p:spTree>
    <p:extLst>
      <p:ext uri="{BB962C8B-B14F-4D97-AF65-F5344CB8AC3E}">
        <p14:creationId xmlns:p14="http://schemas.microsoft.com/office/powerpoint/2010/main" val="3902872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Deaths of People With HIV Infection</a:t>
            </a:r>
            <a:endParaRPr lang="en-US" dirty="0"/>
          </a:p>
        </p:txBody>
      </p:sp>
      <p:sp>
        <p:nvSpPr>
          <p:cNvPr id="3" name="Content Placeholder 2"/>
          <p:cNvSpPr>
            <a:spLocks noGrp="1"/>
          </p:cNvSpPr>
          <p:nvPr>
            <p:ph idx="1"/>
          </p:nvPr>
        </p:nvSpPr>
        <p:spPr/>
        <p:txBody>
          <a:bodyPr>
            <a:normAutofit/>
          </a:bodyPr>
          <a:lstStyle/>
          <a:p>
            <a:pPr lvl="0"/>
            <a:r>
              <a:rPr lang="en-US" dirty="0" smtClean="0"/>
              <a:t>A number of factors affect the death rate among people living with HIV, including:</a:t>
            </a:r>
          </a:p>
          <a:p>
            <a:pPr lvl="1"/>
            <a:r>
              <a:rPr lang="en-US" dirty="0" smtClean="0"/>
              <a:t>Underlying rates of HIV risk behaviors, </a:t>
            </a:r>
          </a:p>
          <a:p>
            <a:pPr lvl="1"/>
            <a:r>
              <a:rPr lang="en-US" dirty="0" smtClean="0"/>
              <a:t>Prevention of HIV transmission, </a:t>
            </a:r>
          </a:p>
          <a:p>
            <a:pPr lvl="1"/>
            <a:r>
              <a:rPr lang="en-US" dirty="0" smtClean="0"/>
              <a:t>Early detection and treatment of HIV disease, and </a:t>
            </a:r>
          </a:p>
          <a:p>
            <a:pPr lvl="1"/>
            <a:r>
              <a:rPr lang="en-US" dirty="0" smtClean="0"/>
              <a:t>Management of AIDS and its complications and comorbidities. </a:t>
            </a:r>
          </a:p>
          <a:p>
            <a:r>
              <a:rPr lang="en-US" dirty="0" smtClean="0"/>
              <a:t>With widespread use of antiretroviral therapy, a better understanding is needed of the patterns and risk factors for cause-specific mortality.</a:t>
            </a:r>
          </a:p>
        </p:txBody>
      </p:sp>
    </p:spTree>
    <p:extLst>
      <p:ext uri="{BB962C8B-B14F-4D97-AF65-F5344CB8AC3E}">
        <p14:creationId xmlns:p14="http://schemas.microsoft.com/office/powerpoint/2010/main" val="16567853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Hepatitis and Deaths of People With HIV Infection</a:t>
            </a:r>
            <a:endParaRPr lang="en-US" dirty="0"/>
          </a:p>
        </p:txBody>
      </p:sp>
      <p:sp>
        <p:nvSpPr>
          <p:cNvPr id="3" name="Content Placeholder 2"/>
          <p:cNvSpPr>
            <a:spLocks noGrp="1"/>
          </p:cNvSpPr>
          <p:nvPr>
            <p:ph idx="1"/>
          </p:nvPr>
        </p:nvSpPr>
        <p:spPr>
          <a:xfrm>
            <a:off x="457200" y="1524000"/>
            <a:ext cx="8229600" cy="4876800"/>
          </a:xfrm>
        </p:spPr>
        <p:txBody>
          <a:bodyPr>
            <a:normAutofit fontScale="77500" lnSpcReduction="20000"/>
          </a:bodyPr>
          <a:lstStyle/>
          <a:p>
            <a:pPr>
              <a:lnSpc>
                <a:spcPct val="120000"/>
              </a:lnSpc>
              <a:spcBef>
                <a:spcPts val="0"/>
              </a:spcBef>
            </a:pPr>
            <a:r>
              <a:rPr lang="en-US" dirty="0" smtClean="0"/>
              <a:t>An estimated one-third of people with HIV are co-infected with hepatitis B or hepatitis C; hepatitis C is more common. </a:t>
            </a:r>
          </a:p>
          <a:p>
            <a:pPr>
              <a:lnSpc>
                <a:spcPct val="120000"/>
              </a:lnSpc>
              <a:spcBef>
                <a:spcPts val="0"/>
              </a:spcBef>
            </a:pPr>
            <a:r>
              <a:rPr lang="en-US" dirty="0" smtClean="0"/>
              <a:t>Viral hepatitis progresses faster and causes more liver-related health problems among people with HIV than among those without HIV. </a:t>
            </a:r>
          </a:p>
          <a:p>
            <a:pPr>
              <a:lnSpc>
                <a:spcPct val="120000"/>
              </a:lnSpc>
              <a:spcBef>
                <a:spcPts val="0"/>
              </a:spcBef>
            </a:pPr>
            <a:r>
              <a:rPr lang="en-US" dirty="0" smtClean="0"/>
              <a:t>Drug therapy has extended the life expectancy of people with HIV, but hepatitis has become the leading cause of non-AIDS-related death in this population (CDC, 2014).</a:t>
            </a:r>
          </a:p>
          <a:p>
            <a:pPr>
              <a:lnSpc>
                <a:spcPct val="120000"/>
              </a:lnSpc>
              <a:spcBef>
                <a:spcPts val="0"/>
              </a:spcBef>
            </a:pPr>
            <a:r>
              <a:rPr lang="en-US" dirty="0" smtClean="0"/>
              <a:t>Hepatitis C increases the risk of death in HIV patients by about 50% (Branch, et al., 2012).</a:t>
            </a:r>
          </a:p>
          <a:p>
            <a:pPr>
              <a:lnSpc>
                <a:spcPct val="120000"/>
              </a:lnSpc>
              <a:spcBef>
                <a:spcPts val="0"/>
              </a:spcBef>
            </a:pPr>
            <a:r>
              <a:rPr lang="en-US" dirty="0" smtClean="0"/>
              <a:t>Current recommendations are to screen all HIV-infected patients for hepatitis C. </a:t>
            </a:r>
          </a:p>
          <a:p>
            <a:pPr lvl="1">
              <a:lnSpc>
                <a:spcPct val="120000"/>
              </a:lnSpc>
              <a:spcBef>
                <a:spcPts val="0"/>
              </a:spcBef>
            </a:pPr>
            <a:r>
              <a:rPr lang="en-US" dirty="0" smtClean="0"/>
              <a:t>Patients at high risk for hepatitis C should be screened annually and whenever this infection is suspected (AIDS Info, 2014).</a:t>
            </a:r>
          </a:p>
          <a:p>
            <a:endParaRPr lang="en-US" dirty="0"/>
          </a:p>
        </p:txBody>
      </p:sp>
    </p:spTree>
    <p:extLst>
      <p:ext uri="{BB962C8B-B14F-4D97-AF65-F5344CB8AC3E}">
        <p14:creationId xmlns:p14="http://schemas.microsoft.com/office/powerpoint/2010/main" val="2794390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Antiretroviral Therapy and HIV Deaths</a:t>
            </a:r>
            <a:endParaRPr lang="en-US" dirty="0"/>
          </a:p>
        </p:txBody>
      </p:sp>
      <p:sp>
        <p:nvSpPr>
          <p:cNvPr id="3" name="Content Placeholder 2"/>
          <p:cNvSpPr>
            <a:spLocks noGrp="1"/>
          </p:cNvSpPr>
          <p:nvPr>
            <p:ph idx="1"/>
          </p:nvPr>
        </p:nvSpPr>
        <p:spPr>
          <a:xfrm>
            <a:off x="457200" y="1524000"/>
            <a:ext cx="8229600" cy="4800600"/>
          </a:xfrm>
        </p:spPr>
        <p:txBody>
          <a:bodyPr>
            <a:normAutofit fontScale="70000" lnSpcReduction="20000"/>
          </a:bodyPr>
          <a:lstStyle/>
          <a:p>
            <a:r>
              <a:rPr lang="en-US" dirty="0" smtClean="0"/>
              <a:t>ART has reduced the death rate of people living with HIV (PLWH), allowing their life expectancy to approach that of the general population.</a:t>
            </a:r>
          </a:p>
          <a:p>
            <a:r>
              <a:rPr lang="en-US" dirty="0" smtClean="0"/>
              <a:t>AIDS-related deaths in PLWH decrease with time on ART, but overall mortality among PLWH remains higher than in the general population. </a:t>
            </a:r>
          </a:p>
          <a:p>
            <a:r>
              <a:rPr lang="en-US" dirty="0" smtClean="0"/>
              <a:t>As the HIV-infected population ages and time on ART increases, causes of death and association with patient characteristics are changing:</a:t>
            </a:r>
          </a:p>
          <a:p>
            <a:pPr lvl="1"/>
            <a:r>
              <a:rPr lang="en-US" dirty="0" smtClean="0"/>
              <a:t>In high-income countries, deaths from cancer, cardiovascular disease, and liver disease have been identified among PLWH. </a:t>
            </a:r>
          </a:p>
          <a:p>
            <a:pPr lvl="1"/>
            <a:r>
              <a:rPr lang="en-US" dirty="0" smtClean="0"/>
              <a:t>It is important to study cause-specific mortality to clarify whether these deaths result from effects of ART, prolonged exposure to HIV, restoration of CD4 counts after severe immunosuppression, or aging and non-HIV risk factors.</a:t>
            </a:r>
          </a:p>
          <a:p>
            <a:r>
              <a:rPr lang="en-US" dirty="0" smtClean="0"/>
              <a:t>Appropriate management based on the complex relationship between associated comorbidities and HIV disease could decrease mortality among PLWH and improve their quality of life (Ingle, et al., 2014).</a:t>
            </a:r>
            <a:endParaRPr lang="en-US" dirty="0"/>
          </a:p>
        </p:txBody>
      </p:sp>
    </p:spTree>
    <p:extLst>
      <p:ext uri="{BB962C8B-B14F-4D97-AF65-F5344CB8AC3E}">
        <p14:creationId xmlns:p14="http://schemas.microsoft.com/office/powerpoint/2010/main" val="3057443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Number of deaths due to HIV infection per 100,000 population, by race and sex, 2000-2011</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71321718"/>
              </p:ext>
            </p:extLst>
          </p:nvPr>
        </p:nvGraphicFramePr>
        <p:xfrm>
          <a:off x="457200" y="155448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3438340308"/>
              </p:ext>
            </p:extLst>
          </p:nvPr>
        </p:nvGraphicFramePr>
        <p:xfrm>
          <a:off x="4572000" y="155448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57200" y="5852160"/>
            <a:ext cx="8229600" cy="731520"/>
          </a:xfrm>
          <a:prstGeom prst="rect">
            <a:avLst/>
          </a:prstGeom>
          <a:noFill/>
        </p:spPr>
        <p:txBody>
          <a:bodyPr wrap="square" rtlCol="0">
            <a:spAutoFit/>
          </a:bodyPr>
          <a:lstStyle/>
          <a:p>
            <a:r>
              <a:rPr lang="en-US" sz="1000" b="1" dirty="0" smtClean="0"/>
              <a:t>Key: </a:t>
            </a:r>
            <a:r>
              <a:rPr lang="en-US" sz="1000" dirty="0" smtClean="0"/>
              <a:t>API = Asian or Pacific Islander, AI/AN = American Indian or Alaska Native.</a:t>
            </a:r>
          </a:p>
          <a:p>
            <a:r>
              <a:rPr lang="en-US" sz="1000" b="1" dirty="0" smtClean="0"/>
              <a:t>Source:  </a:t>
            </a:r>
            <a:r>
              <a:rPr lang="en-US" sz="1000" dirty="0"/>
              <a:t>Centers for Disease Control and Prevention, National Center for Health Statistics, National Vital Statistics System—Mortality, 2000-2011</a:t>
            </a:r>
            <a:r>
              <a:rPr lang="en-US" sz="1000" dirty="0" smtClean="0"/>
              <a:t>.</a:t>
            </a:r>
          </a:p>
          <a:p>
            <a:r>
              <a:rPr lang="en-US" sz="1000" b="1" dirty="0" smtClean="0"/>
              <a:t>Note: </a:t>
            </a:r>
            <a:r>
              <a:rPr lang="en-US" sz="1000" dirty="0"/>
              <a:t>For this measure, lower rates are better.</a:t>
            </a:r>
            <a:r>
              <a:rPr lang="en-US" sz="1000" b="1" dirty="0"/>
              <a:t> </a:t>
            </a:r>
            <a:r>
              <a:rPr lang="en-US" sz="1000" dirty="0"/>
              <a:t>Rates are age adjusted to the 2000 U.S. standard population</a:t>
            </a:r>
            <a:r>
              <a:rPr lang="en-US" sz="1000" dirty="0" smtClean="0"/>
              <a:t>. </a:t>
            </a:r>
            <a:endParaRPr lang="en-US" sz="1000" b="1" dirty="0"/>
          </a:p>
        </p:txBody>
      </p:sp>
    </p:spTree>
    <p:extLst>
      <p:ext uri="{BB962C8B-B14F-4D97-AF65-F5344CB8AC3E}">
        <p14:creationId xmlns:p14="http://schemas.microsoft.com/office/powerpoint/2010/main" val="13356295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Ryan White Program Overview</a:t>
            </a:r>
            <a:endParaRPr lang="en-US" dirty="0"/>
          </a:p>
        </p:txBody>
      </p:sp>
      <p:sp>
        <p:nvSpPr>
          <p:cNvPr id="3" name="Content Placeholder 2"/>
          <p:cNvSpPr>
            <a:spLocks noGrp="1"/>
          </p:cNvSpPr>
          <p:nvPr>
            <p:ph idx="1"/>
          </p:nvPr>
        </p:nvSpPr>
        <p:spPr>
          <a:xfrm>
            <a:off x="457200" y="1524000"/>
            <a:ext cx="8229600" cy="4602163"/>
          </a:xfrm>
        </p:spPr>
        <p:txBody>
          <a:bodyPr>
            <a:normAutofit fontScale="85000" lnSpcReduction="10000"/>
          </a:bodyPr>
          <a:lstStyle/>
          <a:p>
            <a:r>
              <a:rPr lang="en-US" dirty="0" smtClean="0"/>
              <a:t>Since inception, the Ryan White HIV/AIDS Program (RWHAP) has provided funds for primary care and support services for people living with and affected by HIV. </a:t>
            </a:r>
          </a:p>
          <a:p>
            <a:r>
              <a:rPr lang="en-US" dirty="0" smtClean="0"/>
              <a:t>Working with States, cities, and local community organizations, the RWHAP works to improve the quality of HIV-related care for those who lack sufficient health care coverage or financial resources to cope with HIV.</a:t>
            </a:r>
          </a:p>
          <a:p>
            <a:r>
              <a:rPr lang="en-US" dirty="0"/>
              <a:t>For a second year, we present data from the </a:t>
            </a:r>
            <a:r>
              <a:rPr lang="en-US" dirty="0" smtClean="0"/>
              <a:t>RWHAP:</a:t>
            </a:r>
          </a:p>
          <a:p>
            <a:pPr lvl="1"/>
            <a:r>
              <a:rPr lang="en-US" dirty="0" smtClean="0"/>
              <a:t>Data </a:t>
            </a:r>
            <a:r>
              <a:rPr lang="en-US" dirty="0"/>
              <a:t>presented are limited to those who received care through </a:t>
            </a:r>
            <a:r>
              <a:rPr lang="en-US" dirty="0" smtClean="0"/>
              <a:t>the RWHAP.</a:t>
            </a:r>
          </a:p>
          <a:p>
            <a:pPr lvl="1"/>
            <a:r>
              <a:rPr lang="en-US" dirty="0" smtClean="0"/>
              <a:t>Data </a:t>
            </a:r>
            <a:r>
              <a:rPr lang="en-US" dirty="0"/>
              <a:t>are not representative of the entire HIV population, which is estimated to be about </a:t>
            </a:r>
            <a:r>
              <a:rPr lang="en-US" dirty="0" smtClean="0"/>
              <a:t>1.2 </a:t>
            </a:r>
            <a:r>
              <a:rPr lang="en-US" dirty="0"/>
              <a:t>million people in the United States.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7539008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Ryan White program HIV patients with at least one HIV care visit and most recent viral load &lt;200 during the year, 2011</a:t>
            </a:r>
            <a:endParaRPr lang="en-US" sz="2000" dirty="0"/>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6524"/>
          <a:stretch/>
        </p:blipFill>
        <p:spPr>
          <a:xfrm>
            <a:off x="1257300" y="1524000"/>
            <a:ext cx="6819900" cy="4487409"/>
          </a:xfrm>
        </p:spPr>
      </p:pic>
      <p:sp>
        <p:nvSpPr>
          <p:cNvPr id="6" name="TextBox 5"/>
          <p:cNvSpPr txBox="1"/>
          <p:nvPr/>
        </p:nvSpPr>
        <p:spPr>
          <a:xfrm>
            <a:off x="457200" y="6126480"/>
            <a:ext cx="8229600" cy="246221"/>
          </a:xfrm>
          <a:prstGeom prst="rect">
            <a:avLst/>
          </a:prstGeom>
          <a:noFill/>
        </p:spPr>
        <p:txBody>
          <a:bodyPr wrap="square" rtlCol="0">
            <a:spAutoFit/>
          </a:bodyPr>
          <a:lstStyle/>
          <a:p>
            <a:r>
              <a:rPr lang="en-US" sz="1000" b="1" dirty="0" smtClean="0"/>
              <a:t>Source: </a:t>
            </a:r>
            <a:r>
              <a:rPr lang="en-US" sz="1000" dirty="0" smtClean="0"/>
              <a:t>Health Resources and Services Administration, HIV/AIDS Bureau, 2011.</a:t>
            </a:r>
            <a:endParaRPr lang="en-US" sz="1000" dirty="0"/>
          </a:p>
        </p:txBody>
      </p:sp>
      <p:sp>
        <p:nvSpPr>
          <p:cNvPr id="7" name="Diamond 6"/>
          <p:cNvSpPr>
            <a:spLocks noChangeAspect="1"/>
          </p:cNvSpPr>
          <p:nvPr/>
        </p:nvSpPr>
        <p:spPr>
          <a:xfrm>
            <a:off x="7515559" y="4104371"/>
            <a:ext cx="271577" cy="271577"/>
          </a:xfrm>
          <a:prstGeom prst="diamond">
            <a:avLst/>
          </a:prstGeom>
          <a:pattFill prst="smCheck">
            <a:fgClr>
              <a:srgbClr val="FF0000"/>
            </a:fgClr>
            <a:bgClr>
              <a:schemeClr val="bg1"/>
            </a:bgClr>
          </a:patt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559907" y="4375948"/>
            <a:ext cx="182880" cy="153888"/>
          </a:xfrm>
          <a:prstGeom prst="rect">
            <a:avLst/>
          </a:prstGeom>
          <a:noFill/>
        </p:spPr>
        <p:txBody>
          <a:bodyPr wrap="square" lIns="0" tIns="0" rIns="0" bIns="0" rtlCol="0">
            <a:spAutoFit/>
          </a:bodyPr>
          <a:lstStyle/>
          <a:p>
            <a:r>
              <a:rPr lang="en-US" sz="1000" b="1" dirty="0" smtClean="0"/>
              <a:t>VI</a:t>
            </a:r>
            <a:endParaRPr lang="en-US" sz="1000" b="1" dirty="0"/>
          </a:p>
        </p:txBody>
      </p:sp>
    </p:spTree>
    <p:extLst>
      <p:ext uri="{BB962C8B-B14F-4D97-AF65-F5344CB8AC3E}">
        <p14:creationId xmlns:p14="http://schemas.microsoft.com/office/powerpoint/2010/main" val="3563119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Ryan White program HIV patients who were retained in HIV care (at least 2 ambulatory visit dates at least 90 days apart) by race/ethnicity, income, insurance, and sex</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67142237"/>
              </p:ext>
            </p:extLst>
          </p:nvPr>
        </p:nvGraphicFramePr>
        <p:xfrm>
          <a:off x="457200" y="155448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5486400"/>
            <a:ext cx="8229600" cy="1569660"/>
          </a:xfrm>
          <a:prstGeom prst="rect">
            <a:avLst/>
          </a:prstGeom>
          <a:noFill/>
        </p:spPr>
        <p:txBody>
          <a:bodyPr wrap="square" rtlCol="0">
            <a:spAutoFit/>
          </a:bodyPr>
          <a:lstStyle/>
          <a:p>
            <a:r>
              <a:rPr lang="en-US" sz="1000" b="1" dirty="0" smtClean="0"/>
              <a:t>Key: </a:t>
            </a:r>
            <a:r>
              <a:rPr lang="en-US" sz="1000" dirty="0" smtClean="0"/>
              <a:t>NHOPI = </a:t>
            </a:r>
            <a:r>
              <a:rPr lang="en-US" sz="1000" dirty="0"/>
              <a:t>Native Hawaiian or Other Pacific </a:t>
            </a:r>
            <a:r>
              <a:rPr lang="en-US" sz="1000" dirty="0" smtClean="0"/>
              <a:t>Islander; AI/AN = </a:t>
            </a:r>
            <a:r>
              <a:rPr lang="en-US" sz="1000" dirty="0"/>
              <a:t>American Indian or Alaska </a:t>
            </a:r>
            <a:r>
              <a:rPr lang="en-US" sz="1000" dirty="0" smtClean="0"/>
              <a:t>Native.</a:t>
            </a:r>
          </a:p>
          <a:p>
            <a:r>
              <a:rPr lang="en-US" sz="1000" b="1" dirty="0"/>
              <a:t>Source: </a:t>
            </a:r>
            <a:r>
              <a:rPr lang="en-US" sz="1000" dirty="0"/>
              <a:t>Health Resources and Services </a:t>
            </a:r>
            <a:r>
              <a:rPr lang="en-US" sz="1000" dirty="0" smtClean="0"/>
              <a:t>Administration, HIV/AIDS Bureau, 2010-2011.</a:t>
            </a:r>
          </a:p>
          <a:p>
            <a:pPr marL="0" lvl="1"/>
            <a:r>
              <a:rPr lang="en-US" sz="1000" b="1" dirty="0" smtClean="0"/>
              <a:t>Note</a:t>
            </a:r>
            <a:r>
              <a:rPr lang="en-US" sz="1000" b="1" dirty="0"/>
              <a:t>:</a:t>
            </a:r>
            <a:r>
              <a:rPr lang="en-US" sz="1000" dirty="0"/>
              <a:t> Retained in care </a:t>
            </a:r>
            <a:r>
              <a:rPr lang="en-US" sz="1000" dirty="0" smtClean="0"/>
              <a:t>is </a:t>
            </a:r>
            <a:r>
              <a:rPr lang="en-US" sz="1000" dirty="0"/>
              <a:t>defined as having at least two HIV medical care visit dates that were at least 90 days apart in the calendar </a:t>
            </a:r>
            <a:r>
              <a:rPr lang="en-US" sz="1000" dirty="0" smtClean="0"/>
              <a:t>year, </a:t>
            </a:r>
            <a:r>
              <a:rPr lang="en-US" sz="1000" dirty="0"/>
              <a:t>with the first visit occurring </a:t>
            </a:r>
            <a:r>
              <a:rPr lang="en-US" sz="1000" dirty="0" smtClean="0"/>
              <a:t>before </a:t>
            </a:r>
            <a:r>
              <a:rPr lang="en-US" sz="1000" dirty="0"/>
              <a:t>September 1. </a:t>
            </a:r>
            <a:r>
              <a:rPr lang="en-US" sz="1000" dirty="0" smtClean="0"/>
              <a:t>White</a:t>
            </a:r>
            <a:r>
              <a:rPr lang="en-US" sz="1000" dirty="0"/>
              <a:t>, </a:t>
            </a:r>
            <a:r>
              <a:rPr lang="en-US" sz="1000" dirty="0" smtClean="0"/>
              <a:t>Black, Asian, NHOPI, and AI/AN </a:t>
            </a:r>
            <a:r>
              <a:rPr lang="en-US" sz="1000" dirty="0"/>
              <a:t>are non-Hispanic. Hispanic includes all races. </a:t>
            </a:r>
            <a:r>
              <a:rPr lang="en-US" sz="1000" dirty="0" smtClean="0"/>
              <a:t>Poor </a:t>
            </a:r>
            <a:r>
              <a:rPr lang="en-US" sz="1000" dirty="0"/>
              <a:t>refers to household incomes below the Federal poverty line; </a:t>
            </a:r>
            <a:r>
              <a:rPr lang="en-US" sz="1000" dirty="0" smtClean="0"/>
              <a:t>low income, </a:t>
            </a:r>
            <a:r>
              <a:rPr lang="en-US" sz="1000" dirty="0"/>
              <a:t>from the poverty line to just below </a:t>
            </a:r>
            <a:r>
              <a:rPr lang="en-US" sz="1000" dirty="0" smtClean="0"/>
              <a:t>200% </a:t>
            </a:r>
            <a:r>
              <a:rPr lang="en-US" sz="1000" dirty="0"/>
              <a:t>of the poverty line; </a:t>
            </a:r>
            <a:r>
              <a:rPr lang="en-US" sz="1000" dirty="0" smtClean="0"/>
              <a:t>middle income, 200% </a:t>
            </a:r>
            <a:r>
              <a:rPr lang="en-US" sz="1000" dirty="0"/>
              <a:t>to just below </a:t>
            </a:r>
            <a:r>
              <a:rPr lang="en-US" sz="1000" dirty="0" smtClean="0"/>
              <a:t>300% </a:t>
            </a:r>
            <a:r>
              <a:rPr lang="en-US" sz="1000" dirty="0"/>
              <a:t>of the poverty line; and high, </a:t>
            </a:r>
            <a:r>
              <a:rPr lang="en-US" sz="1000" dirty="0" smtClean="0"/>
              <a:t>300% </a:t>
            </a:r>
            <a:r>
              <a:rPr lang="en-US" sz="1000" dirty="0"/>
              <a:t>of the poverty line and over. </a:t>
            </a:r>
            <a:r>
              <a:rPr lang="en-US" sz="1000" dirty="0" smtClean="0"/>
              <a:t> </a:t>
            </a:r>
          </a:p>
          <a:p>
            <a:endParaRPr lang="en-US" sz="1200" dirty="0"/>
          </a:p>
          <a:p>
            <a:endParaRPr lang="en-US" sz="1200" dirty="0"/>
          </a:p>
          <a:p>
            <a:endParaRPr lang="en-US" sz="1200" dirty="0"/>
          </a:p>
        </p:txBody>
      </p:sp>
    </p:spTree>
    <p:extLst>
      <p:ext uri="{BB962C8B-B14F-4D97-AF65-F5344CB8AC3E}">
        <p14:creationId xmlns:p14="http://schemas.microsoft.com/office/powerpoint/2010/main" val="11442931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371600"/>
            <a:ext cx="8229600" cy="5486400"/>
          </a:xfrm>
        </p:spPr>
        <p:txBody>
          <a:bodyPr>
            <a:normAutofit fontScale="47500" lnSpcReduction="20000"/>
          </a:bodyPr>
          <a:lstStyle/>
          <a:p>
            <a:pPr>
              <a:lnSpc>
                <a:spcPct val="120000"/>
              </a:lnSpc>
              <a:spcBef>
                <a:spcPts val="0"/>
              </a:spcBef>
            </a:pPr>
            <a:r>
              <a:rPr lang="en-US" sz="2900" dirty="0" err="1" smtClean="0"/>
              <a:t>Baral</a:t>
            </a:r>
            <a:r>
              <a:rPr lang="en-US" sz="2900" dirty="0" smtClean="0"/>
              <a:t> SD, </a:t>
            </a:r>
            <a:r>
              <a:rPr lang="en-US" sz="2900" dirty="0" err="1" smtClean="0"/>
              <a:t>Poteat</a:t>
            </a:r>
            <a:r>
              <a:rPr lang="en-US" sz="2900" dirty="0" smtClean="0"/>
              <a:t> T, </a:t>
            </a:r>
            <a:r>
              <a:rPr lang="en-US" sz="2900" dirty="0" err="1" smtClean="0"/>
              <a:t>Strömdahl</a:t>
            </a:r>
            <a:r>
              <a:rPr lang="en-US" sz="2900" dirty="0" smtClean="0"/>
              <a:t> S, et al. Worldwide burden of HIV in transgender women. Lancet Infect  Dis 2013;13(3):214-22. PMID: 23260128. </a:t>
            </a:r>
            <a:r>
              <a:rPr lang="en-US" sz="2900" dirty="0" smtClean="0">
                <a:hlinkClick r:id="rId3"/>
              </a:rPr>
              <a:t>http://www.sciencedirect.com/</a:t>
            </a:r>
          </a:p>
          <a:p>
            <a:pPr marL="0" indent="342900">
              <a:lnSpc>
                <a:spcPct val="120000"/>
              </a:lnSpc>
              <a:spcBef>
                <a:spcPts val="0"/>
              </a:spcBef>
              <a:buNone/>
            </a:pPr>
            <a:r>
              <a:rPr lang="en-US" sz="2900" dirty="0" smtClean="0">
                <a:hlinkClick r:id="rId3"/>
              </a:rPr>
              <a:t>science/article/</a:t>
            </a:r>
            <a:r>
              <a:rPr lang="en-US" sz="2900" dirty="0" err="1" smtClean="0">
                <a:hlinkClick r:id="rId3"/>
              </a:rPr>
              <a:t>pii</a:t>
            </a:r>
            <a:r>
              <a:rPr lang="en-US" sz="2900" dirty="0" smtClean="0">
                <a:hlinkClick r:id="rId3"/>
              </a:rPr>
              <a:t>/S1473309912703158</a:t>
            </a:r>
            <a:r>
              <a:rPr lang="en-US" sz="2900" dirty="0" smtClean="0"/>
              <a:t>. Accessed July 14, 2015. </a:t>
            </a:r>
          </a:p>
          <a:p>
            <a:pPr>
              <a:lnSpc>
                <a:spcPct val="120000"/>
              </a:lnSpc>
              <a:spcBef>
                <a:spcPts val="0"/>
              </a:spcBef>
            </a:pPr>
            <a:r>
              <a:rPr lang="en-US" sz="2900" dirty="0"/>
              <a:t>Branch AD, Van Natta ML, </a:t>
            </a:r>
            <a:r>
              <a:rPr lang="en-US" sz="2900" dirty="0" err="1"/>
              <a:t>Vachon</a:t>
            </a:r>
            <a:r>
              <a:rPr lang="en-US" sz="2900" dirty="0"/>
              <a:t> ML, et al.; Studies of the Ocular Complications of AIDS Research Group. Mortality in hepatitis C virus-infected patients with a diagnosis of AIDS in the era of combination antiretroviral therapy. </a:t>
            </a:r>
            <a:r>
              <a:rPr lang="en-US" sz="2900" dirty="0" err="1"/>
              <a:t>Clin</a:t>
            </a:r>
            <a:r>
              <a:rPr lang="en-US" sz="2900" dirty="0"/>
              <a:t> Infect Dis 2012 Jul;55(1):137-44. </a:t>
            </a:r>
            <a:r>
              <a:rPr lang="en-US" sz="2900" dirty="0" err="1"/>
              <a:t>Epub</a:t>
            </a:r>
            <a:r>
              <a:rPr lang="en-US" sz="2900" dirty="0"/>
              <a:t> 2012 Apr 24. </a:t>
            </a:r>
            <a:r>
              <a:rPr lang="en-US" sz="2900" u="sng" dirty="0">
                <a:hlinkClick r:id="rId4"/>
              </a:rPr>
              <a:t>http://www.ncbi.nlm.nih.gov/pmc/articles/PMC3369565/</a:t>
            </a:r>
            <a:endParaRPr lang="en-US" sz="2900" dirty="0" smtClean="0"/>
          </a:p>
          <a:p>
            <a:pPr>
              <a:lnSpc>
                <a:spcPct val="120000"/>
              </a:lnSpc>
              <a:spcBef>
                <a:spcPts val="0"/>
              </a:spcBef>
            </a:pPr>
            <a:r>
              <a:rPr lang="en-US" sz="2900" dirty="0" err="1" smtClean="0"/>
              <a:t>Buchacz</a:t>
            </a:r>
            <a:r>
              <a:rPr lang="en-US" sz="2900" dirty="0" smtClean="0"/>
              <a:t> K, </a:t>
            </a:r>
            <a:r>
              <a:rPr lang="nb-NO" sz="2900" dirty="0" smtClean="0"/>
              <a:t>Baker RK, Palella Jr FJ, </a:t>
            </a:r>
            <a:r>
              <a:rPr lang="en-US" sz="2900" dirty="0" smtClean="0"/>
              <a:t>et al. AIDS-defining opportunistic illnesses in US patients, 1994-2007: a cohort study. AIDS 2010;24:1549-59.</a:t>
            </a:r>
          </a:p>
          <a:p>
            <a:pPr>
              <a:lnSpc>
                <a:spcPct val="120000"/>
              </a:lnSpc>
              <a:spcBef>
                <a:spcPts val="0"/>
              </a:spcBef>
            </a:pPr>
            <a:r>
              <a:rPr lang="en-US" sz="2900" dirty="0" smtClean="0"/>
              <a:t>Centers for Disease Control and Prevention. Gay and Bisexual Men. July 2015a. </a:t>
            </a:r>
            <a:r>
              <a:rPr lang="en-US" sz="2900" dirty="0" smtClean="0">
                <a:hlinkClick r:id="rId5"/>
              </a:rPr>
              <a:t>http://www.cdc.gov/hiv/group/msm/index.html</a:t>
            </a:r>
            <a:r>
              <a:rPr lang="en-US" sz="2900" dirty="0" smtClean="0"/>
              <a:t>. Accessed July 13, 2015.</a:t>
            </a:r>
          </a:p>
          <a:p>
            <a:pPr>
              <a:lnSpc>
                <a:spcPct val="120000"/>
              </a:lnSpc>
              <a:spcBef>
                <a:spcPts val="0"/>
              </a:spcBef>
            </a:pPr>
            <a:r>
              <a:rPr lang="en-US" sz="2900" dirty="0" smtClean="0"/>
              <a:t>Centers for Disease Control and Prevention. HIV Among Transgender People. April 2015b. </a:t>
            </a:r>
            <a:r>
              <a:rPr lang="en-US" sz="2900" dirty="0" smtClean="0">
                <a:hlinkClick r:id="rId6"/>
              </a:rPr>
              <a:t>http://www.cdc.gov/hiv/group/gender/transgender/index.html</a:t>
            </a:r>
            <a:r>
              <a:rPr lang="en-US" sz="2900" dirty="0" smtClean="0"/>
              <a:t>. Accessed July 13, 2015.</a:t>
            </a:r>
          </a:p>
          <a:p>
            <a:pPr>
              <a:lnSpc>
                <a:spcPct val="120000"/>
              </a:lnSpc>
              <a:spcBef>
                <a:spcPts val="0"/>
              </a:spcBef>
            </a:pPr>
            <a:r>
              <a:rPr lang="en-US" sz="2900" dirty="0" smtClean="0"/>
              <a:t>Centers for Disease Control and Prevention. HIV and Viral Hepatitis. March 2014. </a:t>
            </a:r>
            <a:r>
              <a:rPr lang="en-US" sz="2900" dirty="0" smtClean="0">
                <a:hlinkClick r:id="rId7"/>
              </a:rPr>
              <a:t>http://www.cdc.gov/hiv/pdf/library_factsheets_hiv_and_viral_hepatitis.pdf</a:t>
            </a:r>
            <a:r>
              <a:rPr lang="en-US" sz="2900" dirty="0" smtClean="0"/>
              <a:t>. Accessed June 30, 2015.</a:t>
            </a:r>
          </a:p>
          <a:p>
            <a:pPr>
              <a:lnSpc>
                <a:spcPct val="120000"/>
              </a:lnSpc>
              <a:spcBef>
                <a:spcPts val="0"/>
              </a:spcBef>
            </a:pPr>
            <a:r>
              <a:rPr lang="en-US" sz="2900" dirty="0" smtClean="0"/>
              <a:t>Centers for Disease Control and Prevention. HIV in the United States: At A Glance. July 2015c. </a:t>
            </a:r>
            <a:r>
              <a:rPr lang="en-US" sz="2900" dirty="0" smtClean="0">
                <a:hlinkClick r:id="rId8"/>
              </a:rPr>
              <a:t>http://www.cdc.gov/hiv/statistics/basics/ataglance.html</a:t>
            </a:r>
            <a:r>
              <a:rPr lang="en-US" sz="2900" dirty="0" smtClean="0"/>
              <a:t>. Accessed June 30, 2015.</a:t>
            </a:r>
          </a:p>
          <a:p>
            <a:pPr>
              <a:lnSpc>
                <a:spcPct val="120000"/>
              </a:lnSpc>
              <a:spcBef>
                <a:spcPts val="0"/>
              </a:spcBef>
            </a:pPr>
            <a:r>
              <a:rPr lang="en-US" sz="2900" dirty="0" smtClean="0"/>
              <a:t>Centers for Disease Control and Prevention. Diagnoses of HIV infection in the United States and dependent areas, 2013. HIV Surveillance Report, Volume 25. </a:t>
            </a:r>
            <a:r>
              <a:rPr lang="en-US" sz="2900" dirty="0" smtClean="0">
                <a:hlinkClick r:id="rId9"/>
              </a:rPr>
              <a:t>http://www.cdc.gov/hiv/library/reports/surveillance/</a:t>
            </a:r>
            <a:r>
              <a:rPr lang="en-US" sz="2900" dirty="0" smtClean="0"/>
              <a:t>. February 2015d. Accessed June 27, 2015.</a:t>
            </a:r>
          </a:p>
          <a:p>
            <a:pPr>
              <a:lnSpc>
                <a:spcPct val="120000"/>
              </a:lnSpc>
              <a:spcBef>
                <a:spcPts val="0"/>
              </a:spcBef>
            </a:pPr>
            <a:r>
              <a:rPr lang="en-US" sz="2900" dirty="0" err="1"/>
              <a:t>Herbst</a:t>
            </a:r>
            <a:r>
              <a:rPr lang="en-US" sz="2900" dirty="0"/>
              <a:t> JH, Jacobs ED, Finlayson TJ, et al. Estimating the HIV prevalence and risk behaviors of transgender persons in the United States: a systematic review. AIDS </a:t>
            </a:r>
            <a:r>
              <a:rPr lang="en-US" sz="2900" dirty="0" err="1"/>
              <a:t>Behav</a:t>
            </a:r>
            <a:r>
              <a:rPr lang="en-US" sz="2900" dirty="0"/>
              <a:t> 2008 Jan;12(1):1-17. </a:t>
            </a:r>
            <a:r>
              <a:rPr lang="en-US" sz="2900" dirty="0" err="1"/>
              <a:t>Epub</a:t>
            </a:r>
            <a:r>
              <a:rPr lang="en-US" sz="2900" dirty="0"/>
              <a:t> 2007 Aug 13. PMID: 17694429. </a:t>
            </a:r>
          </a:p>
          <a:p>
            <a:pPr>
              <a:lnSpc>
                <a:spcPct val="120000"/>
              </a:lnSpc>
              <a:spcBef>
                <a:spcPts val="0"/>
              </a:spcBef>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12522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447800"/>
            <a:ext cx="8229600" cy="5105400"/>
          </a:xfrm>
        </p:spPr>
        <p:txBody>
          <a:bodyPr>
            <a:normAutofit fontScale="55000" lnSpcReduction="20000"/>
          </a:bodyPr>
          <a:lstStyle/>
          <a:p>
            <a:r>
              <a:rPr lang="en-US" dirty="0"/>
              <a:t>Hyle EP, Sax PE, Walensky RP</a:t>
            </a:r>
            <a:r>
              <a:rPr lang="en-US" dirty="0" smtClean="0"/>
              <a:t>.</a:t>
            </a:r>
            <a:r>
              <a:rPr lang="en-US" b="1" dirty="0"/>
              <a:t> </a:t>
            </a:r>
            <a:r>
              <a:rPr lang="en-US" dirty="0"/>
              <a:t>Potential savings by reduced CD4 monitoring in stable patients with HIV receiving antiretroviral </a:t>
            </a:r>
            <a:r>
              <a:rPr lang="en-US" dirty="0" smtClean="0"/>
              <a:t>therapy. JAMA </a:t>
            </a:r>
            <a:r>
              <a:rPr lang="en-US" dirty="0"/>
              <a:t>Intern </a:t>
            </a:r>
            <a:r>
              <a:rPr lang="en-US" dirty="0" smtClean="0"/>
              <a:t>Med </a:t>
            </a:r>
            <a:r>
              <a:rPr lang="en-US" dirty="0"/>
              <a:t>2013 Oct 14;173(18):</a:t>
            </a:r>
            <a:r>
              <a:rPr lang="en-US" dirty="0" smtClean="0"/>
              <a:t>1746-8. PMID</a:t>
            </a:r>
            <a:r>
              <a:rPr lang="en-US" dirty="0"/>
              <a:t>: 23978894. </a:t>
            </a:r>
            <a:r>
              <a:rPr lang="en-US" dirty="0">
                <a:hlinkClick r:id="rId3"/>
              </a:rPr>
              <a:t>http://www.ncbi.nlm.nih.gov/pmc/articles</a:t>
            </a:r>
            <a:r>
              <a:rPr lang="en-US" dirty="0" smtClean="0">
                <a:hlinkClick r:id="rId3"/>
              </a:rPr>
              <a:t>/</a:t>
            </a:r>
          </a:p>
          <a:p>
            <a:pPr marL="0" indent="342900">
              <a:buNone/>
            </a:pPr>
            <a:r>
              <a:rPr lang="en-US" dirty="0" smtClean="0">
                <a:hlinkClick r:id="rId3"/>
              </a:rPr>
              <a:t>PMC3980729/</a:t>
            </a:r>
            <a:r>
              <a:rPr lang="en-US" dirty="0" smtClean="0"/>
              <a:t>. Accessed August 29, 2015. </a:t>
            </a:r>
          </a:p>
          <a:p>
            <a:pPr>
              <a:lnSpc>
                <a:spcPct val="120000"/>
              </a:lnSpc>
              <a:spcBef>
                <a:spcPts val="0"/>
              </a:spcBef>
            </a:pPr>
            <a:r>
              <a:rPr lang="en-US" dirty="0" smtClean="0"/>
              <a:t>Ingle SM, May MT, Gill MJ, et al. Impact of risk factors for specific causes of death in the first and subsequent years of antiretroviral therapy among HIV-infected patients. </a:t>
            </a:r>
            <a:r>
              <a:rPr lang="en-US" dirty="0" err="1" smtClean="0"/>
              <a:t>Clin</a:t>
            </a:r>
            <a:r>
              <a:rPr lang="en-US" dirty="0" smtClean="0"/>
              <a:t> Infect Dis 2014 Jul 15;59(2):287-97. </a:t>
            </a:r>
            <a:r>
              <a:rPr lang="en-US" dirty="0" err="1" smtClean="0"/>
              <a:t>Epub</a:t>
            </a:r>
            <a:r>
              <a:rPr lang="en-US" dirty="0" smtClean="0"/>
              <a:t> 2014 Apr 24. PMID: 24771333. </a:t>
            </a:r>
            <a:r>
              <a:rPr lang="en-US" dirty="0" smtClean="0">
                <a:hlinkClick r:id="rId4"/>
              </a:rPr>
              <a:t>http://www.ncbi.nlm.nih.gov/pmc/articles/PMC4073781/</a:t>
            </a:r>
            <a:r>
              <a:rPr lang="en-US" dirty="0" smtClean="0"/>
              <a:t>. Accessed July 14, 2015.</a:t>
            </a:r>
          </a:p>
          <a:p>
            <a:pPr>
              <a:lnSpc>
                <a:spcPct val="120000"/>
              </a:lnSpc>
              <a:spcBef>
                <a:spcPts val="0"/>
              </a:spcBef>
            </a:pPr>
            <a:r>
              <a:rPr lang="en-US" dirty="0" smtClean="0"/>
              <a:t>Moore R. Epidemiology of HIV infection in the United States: implications for linkage to care. </a:t>
            </a:r>
            <a:r>
              <a:rPr lang="en-US" dirty="0" err="1" smtClean="0"/>
              <a:t>Clin</a:t>
            </a:r>
            <a:r>
              <a:rPr lang="en-US" dirty="0" smtClean="0"/>
              <a:t> Infect Dis 2011;52(S2):S208-13. PMID: 21342909. </a:t>
            </a:r>
            <a:r>
              <a:rPr lang="en-US" dirty="0" smtClean="0">
                <a:hlinkClick r:id="rId5"/>
              </a:rPr>
              <a:t>http://www.ncbi.nlm.nih.gov/pmc/articles/PMC3106255/</a:t>
            </a:r>
            <a:r>
              <a:rPr lang="en-US" dirty="0" smtClean="0"/>
              <a:t>. Accessed July 14, 2015.</a:t>
            </a:r>
          </a:p>
          <a:p>
            <a:pPr>
              <a:lnSpc>
                <a:spcPct val="120000"/>
              </a:lnSpc>
              <a:spcBef>
                <a:spcPts val="0"/>
              </a:spcBef>
            </a:pPr>
            <a:r>
              <a:rPr lang="en-US" dirty="0" smtClean="0"/>
              <a:t>Panel on Antiretroviral Guidelines for Adults and Adolescents. Guidelines for the use of antiretroviral agents in HIV-1-infected adults and adolescents. Washington, DC: U.S. Department of Health and Human Services. </a:t>
            </a:r>
            <a:r>
              <a:rPr lang="en-US" dirty="0" smtClean="0">
                <a:hlinkClick r:id="rId6" tooltip="http://aidsinfo.nih.gov/contentfiles/lvguidelines/AdultandAdolescentGL.pdf"/>
              </a:rPr>
              <a:t>http://aidsinfo.nih.gov/contentfiles/lvguidelines/AdultandAdolescentGL.pdf</a:t>
            </a:r>
            <a:r>
              <a:rPr lang="en-US" dirty="0" smtClean="0">
                <a:hlinkClick r:id="rId7"/>
              </a:rPr>
              <a:t>.</a:t>
            </a:r>
            <a:r>
              <a:rPr lang="en-US" dirty="0" smtClean="0"/>
              <a:t> Accessed June 26, 2015.</a:t>
            </a:r>
          </a:p>
          <a:p>
            <a:pPr>
              <a:lnSpc>
                <a:spcPct val="120000"/>
              </a:lnSpc>
              <a:spcBef>
                <a:spcPts val="0"/>
              </a:spcBef>
            </a:pPr>
            <a:r>
              <a:rPr lang="en-US" dirty="0" smtClean="0"/>
              <a:t>Stephens SC, Bernstein KT, Philip SS. Male to female transgender person have different sexual risk behaviors yet similar rates of STDs and HIV. AIDS </a:t>
            </a:r>
            <a:r>
              <a:rPr lang="en-US" dirty="0" err="1" smtClean="0"/>
              <a:t>Behav</a:t>
            </a:r>
            <a:r>
              <a:rPr lang="en-US" dirty="0" smtClean="0"/>
              <a:t> 2011 Apr;15(3):683-6. PMID: 20694509. </a:t>
            </a:r>
          </a:p>
          <a:p>
            <a:pPr>
              <a:lnSpc>
                <a:spcPct val="120000"/>
              </a:lnSpc>
              <a:spcBef>
                <a:spcPts val="0"/>
              </a:spcBef>
            </a:pPr>
            <a:r>
              <a:rPr lang="en-US" dirty="0" err="1" smtClean="0"/>
              <a:t>Yangco</a:t>
            </a:r>
            <a:r>
              <a:rPr lang="en-US" dirty="0" smtClean="0"/>
              <a:t> BG, </a:t>
            </a:r>
            <a:r>
              <a:rPr lang="en-US" dirty="0" err="1" smtClean="0"/>
              <a:t>Buchacz</a:t>
            </a:r>
            <a:r>
              <a:rPr lang="en-US" dirty="0" smtClean="0"/>
              <a:t> K, Baker R, et al. Is primary </a:t>
            </a:r>
            <a:r>
              <a:rPr lang="en-US" i="1" dirty="0" smtClean="0"/>
              <a:t>Mycobacterium </a:t>
            </a:r>
            <a:r>
              <a:rPr lang="en-US" i="1" dirty="0" err="1" smtClean="0"/>
              <a:t>avium</a:t>
            </a:r>
            <a:r>
              <a:rPr lang="en-US" i="1" dirty="0" smtClean="0"/>
              <a:t> </a:t>
            </a:r>
            <a:r>
              <a:rPr lang="en-US" dirty="0" smtClean="0"/>
              <a:t>complex prophylaxis necessary in patients with CD4 &lt;50 cells/</a:t>
            </a:r>
            <a:r>
              <a:rPr lang="en-US" dirty="0" err="1" smtClean="0"/>
              <a:t>uL</a:t>
            </a:r>
            <a:r>
              <a:rPr lang="en-US" dirty="0" smtClean="0"/>
              <a:t> who are </a:t>
            </a:r>
            <a:r>
              <a:rPr lang="en-US" dirty="0" err="1" smtClean="0"/>
              <a:t>virologically</a:t>
            </a:r>
            <a:r>
              <a:rPr lang="en-US" dirty="0" smtClean="0"/>
              <a:t> suppressed on </a:t>
            </a:r>
            <a:r>
              <a:rPr lang="en-US" dirty="0" err="1" smtClean="0"/>
              <a:t>cART</a:t>
            </a:r>
            <a:r>
              <a:rPr lang="en-US" dirty="0" smtClean="0"/>
              <a:t>? AIDS Patient Care STDs 2014;28(6):280-3.</a:t>
            </a:r>
          </a:p>
          <a:p>
            <a:pPr>
              <a:lnSpc>
                <a:spcPct val="120000"/>
              </a:lnSpc>
              <a:spcBef>
                <a:spcPts val="0"/>
              </a:spcBef>
            </a:pPr>
            <a:endParaRPr lang="en-US" dirty="0"/>
          </a:p>
        </p:txBody>
      </p:sp>
    </p:spTree>
    <p:extLst>
      <p:ext uri="{BB962C8B-B14F-4D97-AF65-F5344CB8AC3E}">
        <p14:creationId xmlns:p14="http://schemas.microsoft.com/office/powerpoint/2010/main" val="2778234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Impact of HIV and AIDS</a:t>
            </a:r>
            <a:endParaRPr lang="en-US" dirty="0"/>
          </a:p>
        </p:txBody>
      </p:sp>
      <p:sp>
        <p:nvSpPr>
          <p:cNvPr id="3" name="Content Placeholder 2"/>
          <p:cNvSpPr>
            <a:spLocks noGrp="1"/>
          </p:cNvSpPr>
          <p:nvPr>
            <p:ph idx="1"/>
          </p:nvPr>
        </p:nvSpPr>
        <p:spPr>
          <a:xfrm>
            <a:off x="457200" y="1524000"/>
            <a:ext cx="8229600" cy="4800600"/>
          </a:xfrm>
        </p:spPr>
        <p:txBody>
          <a:bodyPr>
            <a:normAutofit fontScale="85000" lnSpcReduction="10000"/>
          </a:bodyPr>
          <a:lstStyle/>
          <a:p>
            <a:r>
              <a:rPr lang="en-US" dirty="0" smtClean="0"/>
              <a:t>The impact of HIV infection and AIDS is disproportionately higher for:</a:t>
            </a:r>
          </a:p>
          <a:p>
            <a:pPr lvl="1"/>
            <a:r>
              <a:rPr lang="en-US" dirty="0" smtClean="0"/>
              <a:t>Racial and ethnic minorities, </a:t>
            </a:r>
          </a:p>
          <a:p>
            <a:pPr lvl="1"/>
            <a:r>
              <a:rPr lang="en-US" dirty="0" smtClean="0"/>
              <a:t>People of lower income or education levels, and</a:t>
            </a:r>
          </a:p>
          <a:p>
            <a:pPr lvl="1"/>
            <a:r>
              <a:rPr lang="en-US" dirty="0" smtClean="0"/>
              <a:t>Other vulnerable populations with high-risk behaviors, such as transgender people. </a:t>
            </a:r>
          </a:p>
          <a:p>
            <a:r>
              <a:rPr lang="en-US" dirty="0" smtClean="0"/>
              <a:t>Although access to care has improved, several groups of people with HIV remain less likely to have access to care and less likely to have optimal patterns of care:</a:t>
            </a:r>
          </a:p>
          <a:p>
            <a:pPr lvl="1"/>
            <a:r>
              <a:rPr lang="en-US" dirty="0" smtClean="0"/>
              <a:t>Blacks and Hispanics, </a:t>
            </a:r>
          </a:p>
          <a:p>
            <a:pPr lvl="1"/>
            <a:r>
              <a:rPr lang="en-US" dirty="0" smtClean="0"/>
              <a:t>Women, </a:t>
            </a:r>
          </a:p>
          <a:p>
            <a:pPr lvl="1"/>
            <a:r>
              <a:rPr lang="en-US" dirty="0" smtClean="0"/>
              <a:t>Injection drug users, </a:t>
            </a:r>
          </a:p>
          <a:p>
            <a:pPr lvl="1"/>
            <a:r>
              <a:rPr lang="en-US" dirty="0" smtClean="0"/>
              <a:t>Homeless people, and </a:t>
            </a:r>
          </a:p>
          <a:p>
            <a:pPr lvl="1"/>
            <a:r>
              <a:rPr lang="en-US" dirty="0" smtClean="0"/>
              <a:t>Uninsured people (Moore, 2011).</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944330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Prevalence and Incidence of HIV Infection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Centers for Disease Control and Prevention (2015c) estimates that:</a:t>
            </a:r>
          </a:p>
          <a:p>
            <a:pPr lvl="1"/>
            <a:r>
              <a:rPr lang="en-US" dirty="0" smtClean="0"/>
              <a:t>More than 1.2 million people age 13 years and over are living with HIV infection.</a:t>
            </a:r>
          </a:p>
          <a:p>
            <a:pPr lvl="1"/>
            <a:r>
              <a:rPr lang="en-US" dirty="0" smtClean="0"/>
              <a:t>About 12.8% of people with HIV are unaware of their infection. </a:t>
            </a:r>
          </a:p>
          <a:p>
            <a:pPr lvl="1"/>
            <a:r>
              <a:rPr lang="en-US" dirty="0" smtClean="0"/>
              <a:t>The number of people living with HIV has increased, while the number of new infections has remained fairly stable, at about 50,000 per year. </a:t>
            </a:r>
          </a:p>
          <a:p>
            <a:pPr lvl="1"/>
            <a:r>
              <a:rPr lang="en-US" dirty="0" smtClean="0"/>
              <a:t>The rate of new infections is high among certain groups, such as men who have sex with men (MSM).</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11536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Diagnoses of HIV Infection by Race/Ethnicity</a:t>
            </a:r>
            <a:endParaRPr lang="en-US" dirty="0"/>
          </a:p>
        </p:txBody>
      </p:sp>
      <p:sp>
        <p:nvSpPr>
          <p:cNvPr id="3" name="Content Placeholder 2"/>
          <p:cNvSpPr>
            <a:spLocks noGrp="1"/>
          </p:cNvSpPr>
          <p:nvPr>
            <p:ph idx="1"/>
          </p:nvPr>
        </p:nvSpPr>
        <p:spPr>
          <a:xfrm>
            <a:off x="457200" y="1524000"/>
            <a:ext cx="8229600" cy="4525963"/>
          </a:xfrm>
        </p:spPr>
        <p:txBody>
          <a:bodyPr>
            <a:normAutofit fontScale="85000" lnSpcReduction="10000"/>
          </a:bodyPr>
          <a:lstStyle/>
          <a:p>
            <a:pPr lvl="0"/>
            <a:r>
              <a:rPr lang="en-US" dirty="0" smtClean="0"/>
              <a:t>In 2013, the total number of diagnoses of HIV infection in the United States was 47,352 (CDC, 2015d).</a:t>
            </a:r>
          </a:p>
          <a:p>
            <a:pPr lvl="0"/>
            <a:r>
              <a:rPr lang="en-US" dirty="0" smtClean="0"/>
              <a:t>The 2013 rate of diagnosis of HIV infection per 100,000 population follows (CDC, 2015d):</a:t>
            </a:r>
          </a:p>
          <a:p>
            <a:pPr lvl="1"/>
            <a:r>
              <a:rPr lang="en-US" dirty="0" smtClean="0"/>
              <a:t>Whites, 6.6.	</a:t>
            </a:r>
          </a:p>
          <a:p>
            <a:pPr lvl="1"/>
            <a:r>
              <a:rPr lang="en-US" dirty="0" smtClean="0"/>
              <a:t>Blacks, 55.9, approximately 8 times the rate of Whites.</a:t>
            </a:r>
          </a:p>
          <a:p>
            <a:pPr lvl="1"/>
            <a:r>
              <a:rPr lang="en-US" dirty="0" smtClean="0"/>
              <a:t>Hispanics, 18.7, approximately 3 times the rate of Whites.</a:t>
            </a:r>
          </a:p>
          <a:p>
            <a:pPr lvl="1"/>
            <a:r>
              <a:rPr lang="en-US" dirty="0" smtClean="0"/>
              <a:t>Multiple-race individuals, 16.8, approximately 2.5 times the rate of Whites.</a:t>
            </a:r>
          </a:p>
          <a:p>
            <a:pPr lvl="1"/>
            <a:r>
              <a:rPr lang="en-US" dirty="0" smtClean="0"/>
              <a:t>Native Hawaiians and Other Pacific Islanders (NHOPIs), 12.7, approximately twice the rate of Whites.</a:t>
            </a:r>
          </a:p>
          <a:p>
            <a:pPr lvl="1"/>
            <a:r>
              <a:rPr lang="en-US" dirty="0" smtClean="0"/>
              <a:t>American Indians and Alaska Natives (AI/ANs), 9.4.</a:t>
            </a:r>
          </a:p>
          <a:p>
            <a:pPr lvl="1"/>
            <a:r>
              <a:rPr lang="en-US" dirty="0" smtClean="0"/>
              <a:t>Asians, 6 per 100,000.</a:t>
            </a:r>
          </a:p>
          <a:p>
            <a:pPr lvl="1"/>
            <a:endParaRPr lang="en-US" dirty="0" smtClean="0"/>
          </a:p>
          <a:p>
            <a:pPr lvl="0"/>
            <a:endParaRPr lang="en-US" dirty="0" smtClean="0"/>
          </a:p>
          <a:p>
            <a:endParaRPr lang="en-US" dirty="0" smtClean="0"/>
          </a:p>
        </p:txBody>
      </p:sp>
    </p:spTree>
    <p:extLst>
      <p:ext uri="{BB962C8B-B14F-4D97-AF65-F5344CB8AC3E}">
        <p14:creationId xmlns:p14="http://schemas.microsoft.com/office/powerpoint/2010/main" val="1524282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Diagnoses of HIV Infection by Transmission Category</a:t>
            </a:r>
            <a:endParaRPr lang="en-US" dirty="0"/>
          </a:p>
        </p:txBody>
      </p:sp>
      <p:sp>
        <p:nvSpPr>
          <p:cNvPr id="3" name="Content Placeholder 2"/>
          <p:cNvSpPr>
            <a:spLocks noGrp="1"/>
          </p:cNvSpPr>
          <p:nvPr>
            <p:ph idx="1"/>
          </p:nvPr>
        </p:nvSpPr>
        <p:spPr>
          <a:xfrm>
            <a:off x="457200" y="1447800"/>
            <a:ext cx="8382000" cy="4525963"/>
          </a:xfrm>
        </p:spPr>
        <p:txBody>
          <a:bodyPr>
            <a:normAutofit/>
          </a:bodyPr>
          <a:lstStyle/>
          <a:p>
            <a:r>
              <a:rPr lang="en-US" dirty="0" smtClean="0"/>
              <a:t>In 2013, HIV infections among adolescents and adults in the United States were attributed to the following (CDC, 2015d):</a:t>
            </a:r>
          </a:p>
          <a:p>
            <a:pPr lvl="1"/>
            <a:r>
              <a:rPr lang="en-US" dirty="0" smtClean="0"/>
              <a:t>Male-to-male </a:t>
            </a:r>
            <a:r>
              <a:rPr lang="en-US" dirty="0"/>
              <a:t>sexual </a:t>
            </a:r>
            <a:r>
              <a:rPr lang="en-US" dirty="0" smtClean="0"/>
              <a:t>contact, 65</a:t>
            </a:r>
            <a:r>
              <a:rPr lang="en-US" dirty="0"/>
              <a:t>% </a:t>
            </a:r>
            <a:endParaRPr lang="en-US" dirty="0" smtClean="0"/>
          </a:p>
          <a:p>
            <a:pPr lvl="1"/>
            <a:r>
              <a:rPr lang="en-US" dirty="0" smtClean="0"/>
              <a:t>Heterosexual contact, females, 17</a:t>
            </a:r>
            <a:r>
              <a:rPr lang="en-US" dirty="0"/>
              <a:t>% </a:t>
            </a:r>
            <a:endParaRPr lang="en-US" dirty="0" smtClean="0"/>
          </a:p>
          <a:p>
            <a:pPr lvl="1"/>
            <a:r>
              <a:rPr lang="en-US" dirty="0" smtClean="0"/>
              <a:t>Heterosexual contact, males, 8</a:t>
            </a:r>
            <a:r>
              <a:rPr lang="en-US" dirty="0"/>
              <a:t>%</a:t>
            </a:r>
            <a:endParaRPr lang="en-US" dirty="0" smtClean="0"/>
          </a:p>
          <a:p>
            <a:pPr lvl="1"/>
            <a:r>
              <a:rPr lang="en-US" dirty="0" smtClean="0"/>
              <a:t>Injection drug use, males, 4</a:t>
            </a:r>
            <a:r>
              <a:rPr lang="en-US" dirty="0"/>
              <a:t>%</a:t>
            </a:r>
            <a:endParaRPr lang="en-US" dirty="0" smtClean="0"/>
          </a:p>
          <a:p>
            <a:pPr lvl="1"/>
            <a:r>
              <a:rPr lang="en-US" dirty="0" smtClean="0"/>
              <a:t>Injection drug use, females, 2</a:t>
            </a:r>
            <a:r>
              <a:rPr lang="en-US" dirty="0"/>
              <a:t>%</a:t>
            </a:r>
            <a:endParaRPr lang="en-US" dirty="0" smtClean="0"/>
          </a:p>
          <a:p>
            <a:pPr lvl="1"/>
            <a:r>
              <a:rPr lang="en-US" dirty="0" smtClean="0"/>
              <a:t>Male-to-male sexual contact and injection </a:t>
            </a:r>
            <a:r>
              <a:rPr lang="en-US" dirty="0"/>
              <a:t>drug </a:t>
            </a:r>
            <a:r>
              <a:rPr lang="en-US" dirty="0" smtClean="0"/>
              <a:t>use, 3</a:t>
            </a:r>
            <a:r>
              <a:rPr lang="en-US" dirty="0"/>
              <a:t>%</a:t>
            </a:r>
            <a:endParaRPr lang="en-US" dirty="0" smtClean="0"/>
          </a:p>
          <a:p>
            <a:pPr lvl="1"/>
            <a:r>
              <a:rPr lang="en-US" dirty="0" smtClean="0"/>
              <a:t>Other transmissions, &lt;1</a:t>
            </a:r>
            <a:r>
              <a:rPr lang="en-US" dirty="0"/>
              <a:t>% </a:t>
            </a:r>
          </a:p>
        </p:txBody>
      </p:sp>
    </p:spTree>
    <p:extLst>
      <p:ext uri="{BB962C8B-B14F-4D97-AF65-F5344CB8AC3E}">
        <p14:creationId xmlns:p14="http://schemas.microsoft.com/office/powerpoint/2010/main" val="774028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 and AIDS Among MSM</a:t>
            </a:r>
            <a:endParaRPr lang="en-US" dirty="0"/>
          </a:p>
        </p:txBody>
      </p:sp>
      <p:sp>
        <p:nvSpPr>
          <p:cNvPr id="3" name="Content Placeholder 2"/>
          <p:cNvSpPr>
            <a:spLocks noGrp="1"/>
          </p:cNvSpPr>
          <p:nvPr>
            <p:ph idx="1"/>
          </p:nvPr>
        </p:nvSpPr>
        <p:spPr>
          <a:xfrm>
            <a:off x="457200" y="1524000"/>
            <a:ext cx="8229600" cy="4602163"/>
          </a:xfrm>
        </p:spPr>
        <p:txBody>
          <a:bodyPr>
            <a:normAutofit lnSpcReduction="10000"/>
          </a:bodyPr>
          <a:lstStyle/>
          <a:p>
            <a:r>
              <a:rPr lang="en-US" dirty="0" smtClean="0"/>
              <a:t>In 2013, in the United States, gay and bisexual men accounted for:</a:t>
            </a:r>
          </a:p>
          <a:p>
            <a:pPr lvl="1"/>
            <a:r>
              <a:rPr lang="en-US" dirty="0" smtClean="0"/>
              <a:t>81% (30,689) of the 37,887 estimated HIV diagnoses among all males age 13 years and over and</a:t>
            </a:r>
          </a:p>
          <a:p>
            <a:pPr lvl="1"/>
            <a:r>
              <a:rPr lang="en-US" dirty="0" smtClean="0"/>
              <a:t>55% of the estimated number of people diagnosed with AIDS among all adults and adolescents in the United States (CDC, 2015a).</a:t>
            </a:r>
          </a:p>
          <a:p>
            <a:r>
              <a:rPr lang="en-US" dirty="0" smtClean="0"/>
              <a:t>Of the estimated 14,611 gay and bisexual men diagnosed with AIDS, 40% were Black, 32% were White, and 23% were Hispanic (CDC, 2015a).</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43355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Care Among MSM</a:t>
            </a:r>
            <a:endParaRPr lang="en-US" dirty="0"/>
          </a:p>
        </p:txBody>
      </p:sp>
      <p:sp>
        <p:nvSpPr>
          <p:cNvPr id="3" name="Content Placeholder 2"/>
          <p:cNvSpPr>
            <a:spLocks noGrp="1"/>
          </p:cNvSpPr>
          <p:nvPr>
            <p:ph idx="1"/>
          </p:nvPr>
        </p:nvSpPr>
        <p:spPr>
          <a:xfrm>
            <a:off x="457200" y="1524000"/>
            <a:ext cx="8229600" cy="4602163"/>
          </a:xfrm>
        </p:spPr>
        <p:txBody>
          <a:bodyPr>
            <a:normAutofit fontScale="92500" lnSpcReduction="10000"/>
          </a:bodyPr>
          <a:lstStyle/>
          <a:p>
            <a:r>
              <a:rPr lang="en-US" dirty="0" smtClean="0"/>
              <a:t>MSM represent only 2% of the U.S. population but:</a:t>
            </a:r>
          </a:p>
          <a:p>
            <a:pPr lvl="1"/>
            <a:r>
              <a:rPr lang="en-US" dirty="0" smtClean="0"/>
              <a:t>Is the only risk group in which new HIV infections have been gradually increasing since the 1990s and </a:t>
            </a:r>
          </a:p>
          <a:p>
            <a:pPr lvl="1"/>
            <a:r>
              <a:rPr lang="en-US" dirty="0" smtClean="0"/>
              <a:t>Have constantly represented the largest percentage of people diagnosed with AIDS and people with an AIDS diagnosis who have died (CDC, 2015a).</a:t>
            </a:r>
          </a:p>
          <a:p>
            <a:r>
              <a:rPr lang="en-US" dirty="0" smtClean="0"/>
              <a:t>In 2011, in the United States, among MSM with diagnosed HIV infection:</a:t>
            </a:r>
          </a:p>
          <a:p>
            <a:pPr lvl="1"/>
            <a:r>
              <a:rPr lang="en-US" dirty="0" smtClean="0"/>
              <a:t>80.6% were linked to care,</a:t>
            </a:r>
          </a:p>
          <a:p>
            <a:pPr lvl="1"/>
            <a:r>
              <a:rPr lang="en-US" dirty="0" smtClean="0"/>
              <a:t>57.5% were retained in care,</a:t>
            </a:r>
          </a:p>
          <a:p>
            <a:pPr lvl="1"/>
            <a:r>
              <a:rPr lang="en-US" dirty="0" smtClean="0"/>
              <a:t>52.9% were prescribed antiretroviral therapy (ART), and</a:t>
            </a:r>
          </a:p>
          <a:p>
            <a:pPr lvl="1"/>
            <a:r>
              <a:rPr lang="en-US" dirty="0" smtClean="0"/>
              <a:t>44.6% had achieved viral suppression (CDC, 2015a).</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709749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HIV and AIDS Among Transgender  People</a:t>
            </a:r>
            <a:endParaRPr lang="en-US" dirty="0"/>
          </a:p>
        </p:txBody>
      </p:sp>
      <p:sp>
        <p:nvSpPr>
          <p:cNvPr id="3" name="Content Placeholder 2"/>
          <p:cNvSpPr>
            <a:spLocks noGrp="1"/>
          </p:cNvSpPr>
          <p:nvPr>
            <p:ph idx="1"/>
          </p:nvPr>
        </p:nvSpPr>
        <p:spPr>
          <a:xfrm>
            <a:off x="457200" y="1524000"/>
            <a:ext cx="8229600" cy="4602163"/>
          </a:xfrm>
        </p:spPr>
        <p:txBody>
          <a:bodyPr>
            <a:normAutofit fontScale="92500" lnSpcReduction="20000"/>
          </a:bodyPr>
          <a:lstStyle/>
          <a:p>
            <a:r>
              <a:rPr lang="en-US" dirty="0" smtClean="0"/>
              <a:t>Transgender people have been significantly affected by the HIV/AIDS epidemic in the United States. </a:t>
            </a:r>
          </a:p>
          <a:p>
            <a:r>
              <a:rPr lang="en-US" dirty="0"/>
              <a:t>Transgender women have the highest risk of HIV infection.</a:t>
            </a:r>
          </a:p>
          <a:p>
            <a:pPr lvl="1"/>
            <a:r>
              <a:rPr lang="en-US" dirty="0" smtClean="0"/>
              <a:t>HIV prevalence in transgender women is an estimated 21.7% (</a:t>
            </a:r>
            <a:r>
              <a:rPr lang="en-US" dirty="0" err="1" smtClean="0"/>
              <a:t>Baral</a:t>
            </a:r>
            <a:r>
              <a:rPr lang="en-US" dirty="0" smtClean="0"/>
              <a:t>, et al., 2013</a:t>
            </a:r>
            <a:r>
              <a:rPr lang="en-US" dirty="0"/>
              <a:t>). </a:t>
            </a:r>
            <a:endParaRPr lang="en-US" dirty="0" smtClean="0"/>
          </a:p>
          <a:p>
            <a:pPr lvl="1"/>
            <a:r>
              <a:rPr lang="en-US" dirty="0" smtClean="0"/>
              <a:t>Among </a:t>
            </a:r>
            <a:r>
              <a:rPr lang="en-US" dirty="0"/>
              <a:t>male-to-female (MTF) </a:t>
            </a:r>
            <a:r>
              <a:rPr lang="en-US" dirty="0" smtClean="0"/>
              <a:t>people, 27.7</a:t>
            </a:r>
            <a:r>
              <a:rPr lang="en-US" dirty="0"/>
              <a:t>% </a:t>
            </a:r>
            <a:r>
              <a:rPr lang="en-US" dirty="0" smtClean="0"/>
              <a:t>tested </a:t>
            </a:r>
            <a:r>
              <a:rPr lang="en-US" dirty="0"/>
              <a:t>positive for HIV </a:t>
            </a:r>
            <a:r>
              <a:rPr lang="en-US" dirty="0" smtClean="0"/>
              <a:t>infection, but </a:t>
            </a:r>
            <a:r>
              <a:rPr lang="en-US" dirty="0"/>
              <a:t>11.8% </a:t>
            </a:r>
            <a:r>
              <a:rPr lang="en-US" dirty="0" smtClean="0"/>
              <a:t>self-reported </a:t>
            </a:r>
            <a:r>
              <a:rPr lang="en-US" dirty="0"/>
              <a:t>being HIV </a:t>
            </a:r>
            <a:r>
              <a:rPr lang="en-US" dirty="0" smtClean="0"/>
              <a:t>positive (CDC, 2015b). </a:t>
            </a:r>
          </a:p>
          <a:p>
            <a:pPr lvl="1"/>
            <a:r>
              <a:rPr lang="en-US" dirty="0"/>
              <a:t>H</a:t>
            </a:r>
            <a:r>
              <a:rPr lang="en-US" dirty="0" smtClean="0"/>
              <a:t>igher </a:t>
            </a:r>
            <a:r>
              <a:rPr lang="en-US" dirty="0"/>
              <a:t>HIV rates (56.3% for test results and 30.8% for self-reporting) were found among </a:t>
            </a:r>
            <a:r>
              <a:rPr lang="en-US" dirty="0" smtClean="0"/>
              <a:t>MTF Blacks </a:t>
            </a:r>
            <a:r>
              <a:rPr lang="en-US" dirty="0"/>
              <a:t>(</a:t>
            </a:r>
            <a:r>
              <a:rPr lang="en-US" dirty="0" err="1"/>
              <a:t>Herbst</a:t>
            </a:r>
            <a:r>
              <a:rPr lang="en-US" dirty="0"/>
              <a:t>, et al., 2007).</a:t>
            </a:r>
          </a:p>
          <a:p>
            <a:pPr lvl="1"/>
            <a:r>
              <a:rPr lang="en-US" dirty="0" smtClean="0"/>
              <a:t>By race/ethnicity, Black transgender women have the highest percentage of new HIV-positive test results.</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550056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29598</TotalTime>
  <Words>4615</Words>
  <Application>Microsoft Office PowerPoint</Application>
  <PresentationFormat>On-screen Show (4:3)</PresentationFormat>
  <Paragraphs>332</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Hiv and aids</vt:lpstr>
      <vt:lpstr>Overview</vt:lpstr>
      <vt:lpstr>Impact of HIV and AIDS</vt:lpstr>
      <vt:lpstr>Prevalence and Incidence of HIV Infection</vt:lpstr>
      <vt:lpstr>Diagnoses of HIV Infection by Race/Ethnicity</vt:lpstr>
      <vt:lpstr>Diagnoses of HIV Infection by Transmission Category</vt:lpstr>
      <vt:lpstr>HIV and AIDS Among MSM</vt:lpstr>
      <vt:lpstr>HIV and AIDS Care Among MSM</vt:lpstr>
      <vt:lpstr>HIV and AIDS Among Transgender  People</vt:lpstr>
      <vt:lpstr>HIV and AIDS Prevention in  Transgender Populations</vt:lpstr>
      <vt:lpstr>HIV and AIDS Among People Who Inject Drugs</vt:lpstr>
      <vt:lpstr>HIV and AIDS and Hepatitis Among People Who Inject Drugs</vt:lpstr>
      <vt:lpstr>HIV and AIDS Policy </vt:lpstr>
      <vt:lpstr>Federal Efforts To Improve HIV and AIDS Care </vt:lpstr>
      <vt:lpstr>HIV and AIDS Measures </vt:lpstr>
      <vt:lpstr>Measures Not Included in the QDR</vt:lpstr>
      <vt:lpstr>New AIDS cases per 100,000 population age 13 and over, by race/ethnicity and age, 2000-2011</vt:lpstr>
      <vt:lpstr>HIV patients who had two or more outpatient visits, by race/ethnicity and sex, 2011</vt:lpstr>
      <vt:lpstr>Adult HIV patients with viral load &lt;200 for first test in the year, by race/ethnicity, sex, age, and insurance 2011</vt:lpstr>
      <vt:lpstr>Deaths of People With HIV Infection</vt:lpstr>
      <vt:lpstr>Hepatitis and Deaths of People With HIV Infection</vt:lpstr>
      <vt:lpstr>Antiretroviral Therapy and HIV Deaths</vt:lpstr>
      <vt:lpstr>Number of deaths due to HIV infection per 100,000 population, by race and sex, 2000-2011</vt:lpstr>
      <vt:lpstr>Ryan White Program Overview</vt:lpstr>
      <vt:lpstr>Ryan White program HIV patients with at least one HIV care visit and most recent viral load &lt;200 during the year, 2011</vt:lpstr>
      <vt:lpstr>Ryan White program HIV patients who were retained in HIV care (at least 2 ambulatory visit dates at least 90 days apart) by race/ethnicity, income, insurance, and sex</vt:lpstr>
      <vt:lpstr>References</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362</cp:revision>
  <cp:lastPrinted>2014-09-03T18:51:10Z</cp:lastPrinted>
  <dcterms:created xsi:type="dcterms:W3CDTF">2013-09-03T18:05:51Z</dcterms:created>
  <dcterms:modified xsi:type="dcterms:W3CDTF">2015-09-17T12:32:01Z</dcterms:modified>
</cp:coreProperties>
</file>