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7.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8.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9.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notesSlides/notesSlide10.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drawings/drawing1.xml" ContentType="application/vnd.openxmlformats-officedocument.drawingml.chartshapes+xml"/>
  <Override PartName="/ppt/charts/chart11.xml" ContentType="application/vnd.openxmlformats-officedocument.drawingml.chart+xml"/>
  <Override PartName="/ppt/theme/themeOverride11.xml" ContentType="application/vnd.openxmlformats-officedocument.themeOverr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02" r:id="rId2"/>
    <p:sldId id="306" r:id="rId3"/>
    <p:sldId id="307" r:id="rId4"/>
    <p:sldId id="308" r:id="rId5"/>
    <p:sldId id="326" r:id="rId6"/>
    <p:sldId id="325" r:id="rId7"/>
    <p:sldId id="310" r:id="rId8"/>
    <p:sldId id="311" r:id="rId9"/>
    <p:sldId id="327" r:id="rId10"/>
    <p:sldId id="324" r:id="rId11"/>
    <p:sldId id="343"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vertBarState="minimized">
    <p:restoredLeft sz="15620" autoAdjust="0"/>
    <p:restoredTop sz="91816" autoAdjust="0"/>
  </p:normalViewPr>
  <p:slideViewPr>
    <p:cSldViewPr>
      <p:cViewPr>
        <p:scale>
          <a:sx n="80" d="100"/>
          <a:sy n="80" d="100"/>
        </p:scale>
        <p:origin x="-58"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p:scale>
          <a:sx n="80" d="100"/>
          <a:sy n="80" d="100"/>
        </p:scale>
        <p:origin x="-394" y="74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66E-2"/>
          <c:y val="0.11770363450331421"/>
          <c:w val="0.90760717410323721"/>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formatCode="0.0">
                  <c:v>20.950099999999999</c:v>
                </c:pt>
                <c:pt idx="1">
                  <c:v>23.216200000000001</c:v>
                </c:pt>
                <c:pt idx="2">
                  <c:v>24.590800000000002</c:v>
                </c:pt>
                <c:pt idx="3">
                  <c:v>23.558700000000002</c:v>
                </c:pt>
                <c:pt idx="4">
                  <c:v>26.555099999999999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formatCode="0.0">
                  <c:v>22.6982</c:v>
                </c:pt>
                <c:pt idx="1">
                  <c:v>26.9269</c:v>
                </c:pt>
                <c:pt idx="2">
                  <c:v>26.1921</c:v>
                </c:pt>
                <c:pt idx="3">
                  <c:v>24.965199999999999</c:v>
                </c:pt>
                <c:pt idx="4">
                  <c:v>30.254300000000001</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formatCode="0.0">
                  <c:v>16.637799999999999</c:v>
                </c:pt>
                <c:pt idx="1">
                  <c:v>18.3248</c:v>
                </c:pt>
                <c:pt idx="2">
                  <c:v>19.9573</c:v>
                </c:pt>
                <c:pt idx="3">
                  <c:v>22.770600000000002</c:v>
                </c:pt>
                <c:pt idx="4">
                  <c:v>21.801100000000002</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formatCode="0.0">
                  <c:v>18.726700000000001</c:v>
                </c:pt>
                <c:pt idx="1">
                  <c:v>13.2738</c:v>
                </c:pt>
                <c:pt idx="2">
                  <c:v>20.6601</c:v>
                </c:pt>
                <c:pt idx="3">
                  <c:v>20.085599999999999</c:v>
                </c:pt>
                <c:pt idx="4">
                  <c:v>22.702000000000002</c:v>
                </c:pt>
              </c:numCache>
            </c:numRef>
          </c:val>
          <c:smooth val="0"/>
        </c:ser>
        <c:dLbls>
          <c:showLegendKey val="0"/>
          <c:showVal val="0"/>
          <c:showCatName val="0"/>
          <c:showSerName val="0"/>
          <c:showPercent val="0"/>
          <c:showBubbleSize val="0"/>
        </c:dLbls>
        <c:marker val="1"/>
        <c:smooth val="0"/>
        <c:axId val="42131840"/>
        <c:axId val="42133760"/>
      </c:lineChart>
      <c:catAx>
        <c:axId val="4213184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2133760"/>
        <c:crosses val="autoZero"/>
        <c:auto val="1"/>
        <c:lblAlgn val="ctr"/>
        <c:lblOffset val="100"/>
        <c:noMultiLvlLbl val="0"/>
      </c:catAx>
      <c:valAx>
        <c:axId val="4213376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2076135831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2131840"/>
        <c:crosses val="autoZero"/>
        <c:crossBetween val="between"/>
        <c:majorUnit val="5"/>
      </c:valAx>
    </c:plotArea>
    <c:legend>
      <c:legendPos val="t"/>
      <c:layout>
        <c:manualLayout>
          <c:xMode val="edge"/>
          <c:yMode val="edge"/>
          <c:x val="5.4495864903679483E-2"/>
          <c:y val="1.1675185338674747E-3"/>
          <c:w val="0.88942682511908233"/>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222465247399632"/>
          <c:y val="0.11770363450331421"/>
          <c:w val="0.78052469135802471"/>
          <c:h val="0.7113159150560725"/>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Cache>
                <c:formatCode>#,##0.0</c:formatCode>
                <c:ptCount val="10"/>
                <c:pt idx="0">
                  <c:v>169.5</c:v>
                </c:pt>
                <c:pt idx="1">
                  <c:v>169.6</c:v>
                </c:pt>
                <c:pt idx="2">
                  <c:v>170.2</c:v>
                </c:pt>
                <c:pt idx="3">
                  <c:v>173.6</c:v>
                </c:pt>
                <c:pt idx="4">
                  <c:v>167.9</c:v>
                </c:pt>
                <c:pt idx="5">
                  <c:v>165.8</c:v>
                </c:pt>
                <c:pt idx="6">
                  <c:v>166.7</c:v>
                </c:pt>
                <c:pt idx="7">
                  <c:v>164.2</c:v>
                </c:pt>
                <c:pt idx="8" formatCode="0.0">
                  <c:v>157.69999999999999</c:v>
                </c:pt>
                <c:pt idx="9" formatCode="0.0">
                  <c:v>154.30000000000001</c:v>
                </c:pt>
              </c:numCache>
            </c:numRef>
          </c:val>
          <c:smooth val="0"/>
        </c:ser>
        <c:ser>
          <c:idx val="0"/>
          <c:order val="1"/>
          <c:tx>
            <c:strRef>
              <c:f>Sheet1!$A$4</c:f>
              <c:strCache>
                <c:ptCount val="1"/>
                <c:pt idx="0">
                  <c:v>Non-Hispanic  </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#,##0.0</c:formatCode>
                <c:ptCount val="10"/>
                <c:pt idx="0">
                  <c:v>152.6</c:v>
                </c:pt>
                <c:pt idx="1">
                  <c:v>153.6</c:v>
                </c:pt>
                <c:pt idx="2">
                  <c:v>153.9</c:v>
                </c:pt>
                <c:pt idx="3">
                  <c:v>156.4</c:v>
                </c:pt>
                <c:pt idx="4">
                  <c:v>150.9</c:v>
                </c:pt>
                <c:pt idx="5">
                  <c:v>148.69999999999999</c:v>
                </c:pt>
                <c:pt idx="6">
                  <c:v>150.19999999999999</c:v>
                </c:pt>
                <c:pt idx="7">
                  <c:v>147.69999999999999</c:v>
                </c:pt>
                <c:pt idx="8">
                  <c:v>141.4</c:v>
                </c:pt>
                <c:pt idx="9">
                  <c:v>140</c:v>
                </c:pt>
              </c:numCache>
            </c:numRef>
          </c:val>
          <c:smooth val="0"/>
        </c:ser>
        <c:ser>
          <c:idx val="2"/>
          <c:order val="2"/>
          <c:tx>
            <c:strRef>
              <c:f>Sheet1!$A$3</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#,##0.0</c:formatCode>
                <c:ptCount val="10"/>
                <c:pt idx="0">
                  <c:v>342.7</c:v>
                </c:pt>
                <c:pt idx="1">
                  <c:v>334.7</c:v>
                </c:pt>
                <c:pt idx="2">
                  <c:v>340.3</c:v>
                </c:pt>
                <c:pt idx="3">
                  <c:v>353.7</c:v>
                </c:pt>
                <c:pt idx="4">
                  <c:v>345.1</c:v>
                </c:pt>
                <c:pt idx="5">
                  <c:v>346.3</c:v>
                </c:pt>
                <c:pt idx="6">
                  <c:v>339.8</c:v>
                </c:pt>
                <c:pt idx="7">
                  <c:v>336.7</c:v>
                </c:pt>
                <c:pt idx="8">
                  <c:v>326.8</c:v>
                </c:pt>
                <c:pt idx="9">
                  <c:v>303.8</c:v>
                </c:pt>
              </c:numCache>
            </c:numRef>
          </c:val>
          <c:smooth val="0"/>
        </c:ser>
        <c:dLbls>
          <c:showLegendKey val="0"/>
          <c:showVal val="0"/>
          <c:showCatName val="0"/>
          <c:showSerName val="0"/>
          <c:showPercent val="0"/>
          <c:showBubbleSize val="0"/>
        </c:dLbls>
        <c:marker val="1"/>
        <c:smooth val="0"/>
        <c:axId val="42811392"/>
        <c:axId val="42813312"/>
      </c:lineChart>
      <c:catAx>
        <c:axId val="42811392"/>
        <c:scaling>
          <c:orientation val="minMax"/>
        </c:scaling>
        <c:delete val="0"/>
        <c:axPos val="b"/>
        <c:numFmt formatCode="General" sourceLinked="1"/>
        <c:majorTickMark val="out"/>
        <c:minorTickMark val="none"/>
        <c:tickLblPos val="nextTo"/>
        <c:txPr>
          <a:bodyPr rot="-3060000"/>
          <a:lstStyle/>
          <a:p>
            <a:pPr>
              <a:defRPr sz="1600" b="0" baseline="0">
                <a:latin typeface="Calibri" panose="020F0502020204030204" pitchFamily="34" charset="0"/>
              </a:defRPr>
            </a:pPr>
            <a:endParaRPr lang="en-US"/>
          </a:p>
        </c:txPr>
        <c:crossAx val="42813312"/>
        <c:crosses val="autoZero"/>
        <c:auto val="1"/>
        <c:lblAlgn val="ctr"/>
        <c:lblOffset val="100"/>
        <c:noMultiLvlLbl val="0"/>
      </c:catAx>
      <c:valAx>
        <c:axId val="42813312"/>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Million Population</a:t>
                </a:r>
                <a:endParaRPr lang="en-US" dirty="0"/>
              </a:p>
            </c:rich>
          </c:tx>
          <c:layout>
            <c:manualLayout>
              <c:xMode val="edge"/>
              <c:yMode val="edge"/>
              <c:x val="0"/>
              <c:y val="0.169960928179432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2811392"/>
        <c:crosses val="autoZero"/>
        <c:crossBetween val="between"/>
        <c:majorUnit val="10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36006610284826"/>
          <c:y val="0.11770363450331421"/>
          <c:w val="0.77932949353553027"/>
          <c:h val="0.7113159150560725"/>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Cache>
                <c:formatCode>#,##0.0</c:formatCode>
                <c:ptCount val="10"/>
                <c:pt idx="0">
                  <c:v>126.2</c:v>
                </c:pt>
                <c:pt idx="1">
                  <c:v>128</c:v>
                </c:pt>
                <c:pt idx="2">
                  <c:v>128.80000000000001</c:v>
                </c:pt>
                <c:pt idx="3">
                  <c:v>132.5</c:v>
                </c:pt>
                <c:pt idx="4">
                  <c:v>129</c:v>
                </c:pt>
                <c:pt idx="5">
                  <c:v>126.8</c:v>
                </c:pt>
                <c:pt idx="6">
                  <c:v>128.1</c:v>
                </c:pt>
                <c:pt idx="7">
                  <c:v>127.5</c:v>
                </c:pt>
                <c:pt idx="8">
                  <c:v>122.6</c:v>
                </c:pt>
                <c:pt idx="9">
                  <c:v>122.1</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#,##0.0</c:formatCode>
                <c:ptCount val="10"/>
                <c:pt idx="0">
                  <c:v>479.7</c:v>
                </c:pt>
                <c:pt idx="1">
                  <c:v>467.1</c:v>
                </c:pt>
                <c:pt idx="2">
                  <c:v>466.9</c:v>
                </c:pt>
                <c:pt idx="3">
                  <c:v>471.1</c:v>
                </c:pt>
                <c:pt idx="4">
                  <c:v>450.2</c:v>
                </c:pt>
                <c:pt idx="5">
                  <c:v>445.8</c:v>
                </c:pt>
                <c:pt idx="6">
                  <c:v>443.8</c:v>
                </c:pt>
                <c:pt idx="7">
                  <c:v>428.4</c:v>
                </c:pt>
                <c:pt idx="8">
                  <c:v>409.5</c:v>
                </c:pt>
                <c:pt idx="9">
                  <c:v>381.9</c:v>
                </c:pt>
              </c:numCache>
            </c:numRef>
          </c:val>
          <c:smooth val="0"/>
        </c:ser>
        <c:ser>
          <c:idx val="2"/>
          <c:order val="2"/>
          <c:tx>
            <c:strRef>
              <c:f>Sheet1!$A$5</c:f>
              <c:strCache>
                <c:ptCount val="1"/>
                <c:pt idx="0">
                  <c:v>API</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#,##0.0</c:formatCode>
                <c:ptCount val="10"/>
                <c:pt idx="0">
                  <c:v>197</c:v>
                </c:pt>
                <c:pt idx="1">
                  <c:v>193</c:v>
                </c:pt>
                <c:pt idx="2">
                  <c:v>197.3</c:v>
                </c:pt>
                <c:pt idx="3">
                  <c:v>204.3</c:v>
                </c:pt>
                <c:pt idx="4">
                  <c:v>192.8</c:v>
                </c:pt>
                <c:pt idx="5">
                  <c:v>195.7</c:v>
                </c:pt>
                <c:pt idx="6">
                  <c:v>201.5</c:v>
                </c:pt>
                <c:pt idx="7">
                  <c:v>197</c:v>
                </c:pt>
                <c:pt idx="8">
                  <c:v>194.6</c:v>
                </c:pt>
                <c:pt idx="9">
                  <c:v>189.1</c:v>
                </c:pt>
              </c:numCache>
            </c:numRef>
          </c:val>
          <c:smooth val="0"/>
        </c:ser>
        <c:ser>
          <c:idx val="1"/>
          <c:order val="3"/>
          <c:tx>
            <c:strRef>
              <c:f>Sheet1!$A$4</c:f>
              <c:strCache>
                <c:ptCount val="1"/>
                <c:pt idx="0">
                  <c:v>AI/AN</c:v>
                </c:pt>
              </c:strCache>
            </c:strRef>
          </c:tx>
          <c:spPr>
            <a:ln w="34925">
              <a:solidFill>
                <a:srgbClr val="7BA8DF"/>
              </a:solidFill>
            </a:ln>
          </c:spPr>
          <c:marker>
            <c:symbol val="diamond"/>
            <c:size val="9"/>
            <c:spPr>
              <a:solidFill>
                <a:srgbClr val="7BA8DF"/>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#,##0.0</c:formatCode>
                <c:ptCount val="10"/>
                <c:pt idx="0">
                  <c:v>407.6</c:v>
                </c:pt>
                <c:pt idx="1">
                  <c:v>415.1</c:v>
                </c:pt>
                <c:pt idx="2">
                  <c:v>374.9</c:v>
                </c:pt>
                <c:pt idx="3">
                  <c:v>318.7</c:v>
                </c:pt>
                <c:pt idx="4">
                  <c:v>331.4</c:v>
                </c:pt>
                <c:pt idx="5">
                  <c:v>342.8</c:v>
                </c:pt>
                <c:pt idx="6">
                  <c:v>339.9</c:v>
                </c:pt>
                <c:pt idx="7">
                  <c:v>307.89999999999998</c:v>
                </c:pt>
                <c:pt idx="8">
                  <c:v>285.39999999999998</c:v>
                </c:pt>
                <c:pt idx="9">
                  <c:v>278.60000000000002</c:v>
                </c:pt>
              </c:numCache>
            </c:numRef>
          </c:val>
          <c:smooth val="0"/>
        </c:ser>
        <c:dLbls>
          <c:showLegendKey val="0"/>
          <c:showVal val="0"/>
          <c:showCatName val="0"/>
          <c:showSerName val="0"/>
          <c:showPercent val="0"/>
          <c:showBubbleSize val="0"/>
        </c:dLbls>
        <c:marker val="1"/>
        <c:smooth val="0"/>
        <c:axId val="46830336"/>
        <c:axId val="46832256"/>
      </c:lineChart>
      <c:catAx>
        <c:axId val="46830336"/>
        <c:scaling>
          <c:orientation val="minMax"/>
        </c:scaling>
        <c:delete val="0"/>
        <c:axPos val="b"/>
        <c:numFmt formatCode="General" sourceLinked="1"/>
        <c:majorTickMark val="out"/>
        <c:minorTickMark val="none"/>
        <c:tickLblPos val="nextTo"/>
        <c:txPr>
          <a:bodyPr rot="-3060000"/>
          <a:lstStyle/>
          <a:p>
            <a:pPr>
              <a:defRPr sz="1600" b="0" baseline="0">
                <a:latin typeface="Calibri" panose="020F0502020204030204" pitchFamily="34" charset="0"/>
              </a:defRPr>
            </a:pPr>
            <a:endParaRPr lang="en-US"/>
          </a:p>
        </c:txPr>
        <c:crossAx val="46832256"/>
        <c:crosses val="autoZero"/>
        <c:auto val="1"/>
        <c:lblAlgn val="ctr"/>
        <c:lblOffset val="100"/>
        <c:noMultiLvlLbl val="0"/>
      </c:catAx>
      <c:valAx>
        <c:axId val="46832256"/>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Million Population</a:t>
                </a:r>
                <a:endParaRPr lang="en-US" dirty="0"/>
              </a:p>
            </c:rich>
          </c:tx>
          <c:layout>
            <c:manualLayout>
              <c:xMode val="edge"/>
              <c:yMode val="edge"/>
              <c:x val="0"/>
              <c:y val="0.169960928179432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830336"/>
        <c:crosses val="autoZero"/>
        <c:crossBetween val="between"/>
        <c:majorUnit val="1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942378730436466E-2"/>
          <c:y val="0.13062346131152211"/>
          <c:w val="0.90760717410323721"/>
          <c:h val="0.75235137795275586"/>
        </c:manualLayout>
      </c:layout>
      <c:lineChart>
        <c:grouping val="standard"/>
        <c:varyColors val="0"/>
        <c:ser>
          <c:idx val="3"/>
          <c:order val="0"/>
          <c:tx>
            <c:strRef>
              <c:f>Sheet1!$A$3</c:f>
              <c:strCache>
                <c:ptCount val="1"/>
                <c:pt idx="0">
                  <c:v>Medicare and Private</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formatCode="0.0">
                  <c:v>33.246299999999998</c:v>
                </c:pt>
                <c:pt idx="1">
                  <c:v>31.861799999999999</c:v>
                </c:pt>
                <c:pt idx="2">
                  <c:v>36.179299999999998</c:v>
                </c:pt>
                <c:pt idx="3">
                  <c:v>37.787500000000001</c:v>
                </c:pt>
                <c:pt idx="4">
                  <c:v>41.9221</c:v>
                </c:pt>
              </c:numCache>
            </c:numRef>
          </c:val>
          <c:smooth val="0"/>
        </c:ser>
        <c:ser>
          <c:idx val="0"/>
          <c:order val="1"/>
          <c:tx>
            <c:strRef>
              <c:f>Sheet1!$A$4</c:f>
              <c:strCache>
                <c:ptCount val="1"/>
                <c:pt idx="0">
                  <c:v>Medicare and Other Public</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formatCode="0.0">
                  <c:v>37.211799999999997</c:v>
                </c:pt>
                <c:pt idx="1">
                  <c:v>21.5884</c:v>
                </c:pt>
                <c:pt idx="2">
                  <c:v>23.181999999999999</c:v>
                </c:pt>
                <c:pt idx="3">
                  <c:v>23.124300000000002</c:v>
                </c:pt>
                <c:pt idx="4">
                  <c:v>29.900300000000001</c:v>
                </c:pt>
              </c:numCache>
            </c:numRef>
          </c:val>
          <c:smooth val="0"/>
        </c:ser>
        <c:ser>
          <c:idx val="2"/>
          <c:order val="2"/>
          <c:tx>
            <c:strRef>
              <c:f>Sheet1!$A$2</c:f>
              <c:strCache>
                <c:ptCount val="1"/>
                <c:pt idx="0">
                  <c:v>Medicare Only</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formatCode="0.0">
                  <c:v>25.183</c:v>
                </c:pt>
                <c:pt idx="1">
                  <c:v>31.907299999999999</c:v>
                </c:pt>
                <c:pt idx="2">
                  <c:v>35.338200000000001</c:v>
                </c:pt>
                <c:pt idx="3">
                  <c:v>27.113099999999999</c:v>
                </c:pt>
                <c:pt idx="4">
                  <c:v>29.274699999999999</c:v>
                </c:pt>
              </c:numCache>
            </c:numRef>
          </c:val>
          <c:smooth val="0"/>
        </c:ser>
        <c:dLbls>
          <c:showLegendKey val="0"/>
          <c:showVal val="0"/>
          <c:showCatName val="0"/>
          <c:showSerName val="0"/>
          <c:showPercent val="0"/>
          <c:showBubbleSize val="0"/>
        </c:dLbls>
        <c:marker val="1"/>
        <c:smooth val="0"/>
        <c:axId val="42157952"/>
        <c:axId val="42184704"/>
      </c:lineChart>
      <c:catAx>
        <c:axId val="4215795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2184704"/>
        <c:crosses val="autoZero"/>
        <c:auto val="1"/>
        <c:lblAlgn val="ctr"/>
        <c:lblOffset val="100"/>
        <c:noMultiLvlLbl val="0"/>
      </c:catAx>
      <c:valAx>
        <c:axId val="4218470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35874585444260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2157952"/>
        <c:crosses val="autoZero"/>
        <c:crossBetween val="between"/>
        <c:majorUnit val="5"/>
      </c:valAx>
    </c:plotArea>
    <c:legend>
      <c:legendPos val="t"/>
      <c:layout>
        <c:manualLayout>
          <c:xMode val="edge"/>
          <c:yMode val="edge"/>
          <c:x val="0"/>
          <c:y val="1.1675185338674747E-3"/>
          <c:w val="0.9989947263536502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648342568290076"/>
          <c:y val="3.0823987910602084E-2"/>
          <c:w val="0.80194420141926703"/>
          <c:h val="0.62951910840690373"/>
        </c:manualLayout>
      </c:layout>
      <c:barChart>
        <c:barDir val="col"/>
        <c:grouping val="clustered"/>
        <c:varyColors val="0"/>
        <c:ser>
          <c:idx val="0"/>
          <c:order val="0"/>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Sheet1!$B$1:$L$1</c:f>
              <c:strCache>
                <c:ptCount val="11"/>
                <c:pt idx="0">
                  <c:v>California Total</c:v>
                </c:pt>
                <c:pt idx="2">
                  <c:v>Asian Total</c:v>
                </c:pt>
                <c:pt idx="3">
                  <c:v>Chinese</c:v>
                </c:pt>
                <c:pt idx="4">
                  <c:v>Filipino</c:v>
                </c:pt>
                <c:pt idx="5">
                  <c:v>Japanese</c:v>
                </c:pt>
                <c:pt idx="6">
                  <c:v>Vietnamese</c:v>
                </c:pt>
                <c:pt idx="8">
                  <c:v>English Only</c:v>
                </c:pt>
                <c:pt idx="9">
                  <c:v>Well/Very Well</c:v>
                </c:pt>
                <c:pt idx="10">
                  <c:v>Not Well/Not at All</c:v>
                </c:pt>
              </c:strCache>
            </c:strRef>
          </c:cat>
          <c:val>
            <c:numRef>
              <c:f>Sheet1!$B$2:$L$2</c:f>
              <c:numCache>
                <c:formatCode>General</c:formatCode>
                <c:ptCount val="11"/>
                <c:pt idx="0" formatCode="0.0">
                  <c:v>43.2</c:v>
                </c:pt>
                <c:pt idx="2">
                  <c:v>42.3</c:v>
                </c:pt>
                <c:pt idx="3">
                  <c:v>36.9</c:v>
                </c:pt>
                <c:pt idx="4">
                  <c:v>40.799999999999997</c:v>
                </c:pt>
                <c:pt idx="5">
                  <c:v>29.7</c:v>
                </c:pt>
                <c:pt idx="6">
                  <c:v>55.9</c:v>
                </c:pt>
                <c:pt idx="8">
                  <c:v>42.3</c:v>
                </c:pt>
                <c:pt idx="9">
                  <c:v>39.799999999999997</c:v>
                </c:pt>
                <c:pt idx="10">
                  <c:v>50.6</c:v>
                </c:pt>
              </c:numCache>
            </c:numRef>
          </c:val>
        </c:ser>
        <c:dLbls>
          <c:showLegendKey val="0"/>
          <c:showVal val="0"/>
          <c:showCatName val="0"/>
          <c:showSerName val="0"/>
          <c:showPercent val="0"/>
          <c:showBubbleSize val="0"/>
        </c:dLbls>
        <c:gapWidth val="150"/>
        <c:axId val="5528576"/>
        <c:axId val="5542656"/>
      </c:barChart>
      <c:catAx>
        <c:axId val="5528576"/>
        <c:scaling>
          <c:orientation val="minMax"/>
        </c:scaling>
        <c:delete val="0"/>
        <c:axPos val="b"/>
        <c:minorGridlines>
          <c:spPr>
            <a:ln>
              <a:noFill/>
            </a:ln>
          </c:spPr>
        </c:minorGridlines>
        <c:numFmt formatCode="General" sourceLinked="1"/>
        <c:majorTickMark val="out"/>
        <c:minorTickMark val="none"/>
        <c:tickLblPos val="nextTo"/>
        <c:txPr>
          <a:bodyPr rot="-2400000"/>
          <a:lstStyle/>
          <a:p>
            <a:pPr>
              <a:defRPr sz="1600" b="0">
                <a:solidFill>
                  <a:schemeClr val="tx1"/>
                </a:solidFill>
                <a:latin typeface="Calibri" panose="020F0502020204030204" pitchFamily="34" charset="0"/>
              </a:defRPr>
            </a:pPr>
            <a:endParaRPr lang="en-US"/>
          </a:p>
        </c:txPr>
        <c:crossAx val="5542656"/>
        <c:crosses val="autoZero"/>
        <c:auto val="1"/>
        <c:lblAlgn val="ctr"/>
        <c:lblOffset val="100"/>
        <c:noMultiLvlLbl val="0"/>
      </c:catAx>
      <c:valAx>
        <c:axId val="554265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605819514038017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5528576"/>
        <c:crosses val="autoZero"/>
        <c:crossBetween val="between"/>
        <c:majorUnit val="10"/>
      </c:valAx>
    </c:plotArea>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65575483620103"/>
          <c:y val="3.0823987910602084E-2"/>
          <c:w val="0.77567074948964709"/>
          <c:h val="0.62811033563986318"/>
        </c:manualLayout>
      </c:layout>
      <c:barChart>
        <c:barDir val="col"/>
        <c:grouping val="clustered"/>
        <c:varyColors val="0"/>
        <c:ser>
          <c:idx val="0"/>
          <c:order val="0"/>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Sheet1!$A$1:$I$1</c:f>
              <c:strCache>
                <c:ptCount val="9"/>
                <c:pt idx="0">
                  <c:v>California Total</c:v>
                </c:pt>
                <c:pt idx="2">
                  <c:v>Hispanic Total</c:v>
                </c:pt>
                <c:pt idx="3">
                  <c:v>Mexican</c:v>
                </c:pt>
                <c:pt idx="4">
                  <c:v>Central American</c:v>
                </c:pt>
                <c:pt idx="6">
                  <c:v>English Only</c:v>
                </c:pt>
                <c:pt idx="7">
                  <c:v>Well/Very Well</c:v>
                </c:pt>
                <c:pt idx="8">
                  <c:v>Not Well/Not at All</c:v>
                </c:pt>
              </c:strCache>
            </c:strRef>
          </c:cat>
          <c:val>
            <c:numRef>
              <c:f>Sheet1!$A$2:$I$2</c:f>
              <c:numCache>
                <c:formatCode>General</c:formatCode>
                <c:ptCount val="9"/>
                <c:pt idx="0" formatCode="0.0">
                  <c:v>43.2</c:v>
                </c:pt>
                <c:pt idx="2" formatCode="0.0">
                  <c:v>43.3</c:v>
                </c:pt>
                <c:pt idx="3" formatCode="0.0">
                  <c:v>41.6</c:v>
                </c:pt>
                <c:pt idx="4" formatCode="0.0">
                  <c:v>42.9</c:v>
                </c:pt>
                <c:pt idx="6" formatCode="0.0">
                  <c:v>59.4</c:v>
                </c:pt>
                <c:pt idx="7">
                  <c:v>38.9</c:v>
                </c:pt>
                <c:pt idx="8">
                  <c:v>39</c:v>
                </c:pt>
              </c:numCache>
            </c:numRef>
          </c:val>
        </c:ser>
        <c:dLbls>
          <c:showLegendKey val="0"/>
          <c:showVal val="0"/>
          <c:showCatName val="0"/>
          <c:showSerName val="0"/>
          <c:showPercent val="0"/>
          <c:showBubbleSize val="0"/>
        </c:dLbls>
        <c:gapWidth val="150"/>
        <c:axId val="5566848"/>
        <c:axId val="5568384"/>
      </c:barChart>
      <c:catAx>
        <c:axId val="5566848"/>
        <c:scaling>
          <c:orientation val="minMax"/>
        </c:scaling>
        <c:delete val="0"/>
        <c:axPos val="b"/>
        <c:minorGridlines>
          <c:spPr>
            <a:ln>
              <a:noFill/>
            </a:ln>
          </c:spPr>
        </c:minorGridlines>
        <c:numFmt formatCode="General" sourceLinked="1"/>
        <c:majorTickMark val="out"/>
        <c:minorTickMark val="none"/>
        <c:tickLblPos val="nextTo"/>
        <c:txPr>
          <a:bodyPr rot="-2400000"/>
          <a:lstStyle/>
          <a:p>
            <a:pPr>
              <a:defRPr sz="1600" b="0">
                <a:solidFill>
                  <a:schemeClr val="tx1"/>
                </a:solidFill>
                <a:latin typeface="Calibri" panose="020F0502020204030204" pitchFamily="34" charset="0"/>
              </a:defRPr>
            </a:pPr>
            <a:endParaRPr lang="en-US"/>
          </a:p>
        </c:txPr>
        <c:crossAx val="5568384"/>
        <c:crosses val="autoZero"/>
        <c:auto val="1"/>
        <c:lblAlgn val="ctr"/>
        <c:lblOffset val="100"/>
        <c:noMultiLvlLbl val="0"/>
      </c:catAx>
      <c:valAx>
        <c:axId val="556838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605819514038017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5566848"/>
        <c:crosses val="autoZero"/>
        <c:crossBetween val="between"/>
        <c:majorUnit val="10"/>
      </c:valAx>
    </c:plotArea>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r>
              <a:rPr lang="en-US" sz="1800" b="1" i="0" baseline="0" dirty="0" smtClean="0">
                <a:effectLst/>
              </a:rPr>
              <a:t>Hemoglobin A1c &lt;8.0%</a:t>
            </a:r>
            <a:endParaRPr lang="en-US"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endParaRPr lang="en-US" dirty="0"/>
          </a:p>
        </c:rich>
      </c:tx>
      <c:layout>
        <c:manualLayout>
          <c:xMode val="edge"/>
          <c:yMode val="edge"/>
          <c:x val="0.20069432293185571"/>
          <c:y val="0"/>
        </c:manualLayout>
      </c:layout>
      <c:overlay val="0"/>
    </c:title>
    <c:autoTitleDeleted val="0"/>
    <c:plotArea>
      <c:layout>
        <c:manualLayout>
          <c:layoutTarget val="inner"/>
          <c:xMode val="edge"/>
          <c:yMode val="edge"/>
          <c:x val="0.18417711674929524"/>
          <c:y val="0.25336247939937739"/>
          <c:w val="0.81582288325070473"/>
          <c:h val="0.6328422246637774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2003-2006</c:v>
                </c:pt>
                <c:pt idx="1">
                  <c:v>2007-2010</c:v>
                </c:pt>
                <c:pt idx="2">
                  <c:v>2011-2012</c:v>
                </c:pt>
              </c:strCache>
            </c:strRef>
          </c:cat>
          <c:val>
            <c:numRef>
              <c:f>Sheet1!$B$2:$D$2</c:f>
              <c:numCache>
                <c:formatCode>0.0</c:formatCode>
                <c:ptCount val="3"/>
                <c:pt idx="0">
                  <c:v>74.900000000000006</c:v>
                </c:pt>
                <c:pt idx="1">
                  <c:v>77.099999999999994</c:v>
                </c:pt>
                <c:pt idx="2">
                  <c:v>69.2</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Sheet1!$B$1:$D$1</c:f>
              <c:strCache>
                <c:ptCount val="3"/>
                <c:pt idx="0">
                  <c:v>2003-2006</c:v>
                </c:pt>
                <c:pt idx="1">
                  <c:v>2007-2010</c:v>
                </c:pt>
                <c:pt idx="2">
                  <c:v>2011-2012</c:v>
                </c:pt>
              </c:strCache>
            </c:strRef>
          </c:cat>
          <c:val>
            <c:numRef>
              <c:f>Sheet1!$B$5:$D$5</c:f>
              <c:numCache>
                <c:formatCode>0.0</c:formatCode>
                <c:ptCount val="3"/>
                <c:pt idx="0">
                  <c:v>79.2</c:v>
                </c:pt>
                <c:pt idx="1">
                  <c:v>78.599999999999994</c:v>
                </c:pt>
                <c:pt idx="2">
                  <c:v>71.599999999999994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Sheet1!$B$1:$D$1</c:f>
              <c:strCache>
                <c:ptCount val="3"/>
                <c:pt idx="0">
                  <c:v>2003-2006</c:v>
                </c:pt>
                <c:pt idx="1">
                  <c:v>2007-2010</c:v>
                </c:pt>
                <c:pt idx="2">
                  <c:v>2011-2012</c:v>
                </c:pt>
              </c:strCache>
            </c:strRef>
          </c:cat>
          <c:val>
            <c:numRef>
              <c:f>Sheet1!$B$4:$D$4</c:f>
              <c:numCache>
                <c:formatCode>0.0</c:formatCode>
                <c:ptCount val="3"/>
                <c:pt idx="0">
                  <c:v>66</c:v>
                </c:pt>
                <c:pt idx="1">
                  <c:v>74.5</c:v>
                </c:pt>
                <c:pt idx="2">
                  <c:v>69.099999999999994</c:v>
                </c:pt>
              </c:numCache>
            </c:numRef>
          </c:val>
          <c:smooth val="0"/>
        </c:ser>
        <c:ser>
          <c:idx val="1"/>
          <c:order val="3"/>
          <c:tx>
            <c:strRef>
              <c:f>Sheet1!$A$3</c:f>
              <c:strCache>
                <c:ptCount val="1"/>
                <c:pt idx="0">
                  <c:v>Mexican American</c:v>
                </c:pt>
              </c:strCache>
            </c:strRef>
          </c:tx>
          <c:spPr>
            <a:ln w="34925">
              <a:solidFill>
                <a:srgbClr val="7BA8DF"/>
              </a:solidFill>
            </a:ln>
          </c:spPr>
          <c:marker>
            <c:symbol val="diamond"/>
            <c:size val="9"/>
            <c:spPr>
              <a:solidFill>
                <a:srgbClr val="7BA8DF"/>
              </a:solidFill>
              <a:ln>
                <a:noFill/>
              </a:ln>
            </c:spPr>
          </c:marker>
          <c:cat>
            <c:strRef>
              <c:f>Sheet1!$B$1:$D$1</c:f>
              <c:strCache>
                <c:ptCount val="3"/>
                <c:pt idx="0">
                  <c:v>2003-2006</c:v>
                </c:pt>
                <c:pt idx="1">
                  <c:v>2007-2010</c:v>
                </c:pt>
                <c:pt idx="2">
                  <c:v>2011-2012</c:v>
                </c:pt>
              </c:strCache>
            </c:strRef>
          </c:cat>
          <c:val>
            <c:numRef>
              <c:f>Sheet1!$B$3:$D$3</c:f>
              <c:numCache>
                <c:formatCode>0.0</c:formatCode>
                <c:ptCount val="3"/>
                <c:pt idx="0">
                  <c:v>58.3</c:v>
                </c:pt>
                <c:pt idx="1">
                  <c:v>69.900000000000006</c:v>
                </c:pt>
                <c:pt idx="2">
                  <c:v>63.3</c:v>
                </c:pt>
              </c:numCache>
            </c:numRef>
          </c:val>
          <c:smooth val="0"/>
        </c:ser>
        <c:dLbls>
          <c:showLegendKey val="0"/>
          <c:showVal val="0"/>
          <c:showCatName val="0"/>
          <c:showSerName val="0"/>
          <c:showPercent val="0"/>
          <c:showBubbleSize val="0"/>
        </c:dLbls>
        <c:marker val="1"/>
        <c:smooth val="0"/>
        <c:axId val="46115072"/>
        <c:axId val="46121344"/>
      </c:lineChart>
      <c:catAx>
        <c:axId val="461150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121344"/>
        <c:crosses val="autoZero"/>
        <c:auto val="1"/>
        <c:lblAlgn val="ctr"/>
        <c:lblOffset val="100"/>
        <c:noMultiLvlLbl val="0"/>
      </c:catAx>
      <c:valAx>
        <c:axId val="46121344"/>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849569675883538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115072"/>
        <c:crosses val="autoZero"/>
        <c:crossBetween val="between"/>
        <c:majorUnit val="5"/>
      </c:valAx>
    </c:plotArea>
    <c:legend>
      <c:legendPos val="t"/>
      <c:layout>
        <c:manualLayout>
          <c:xMode val="edge"/>
          <c:yMode val="edge"/>
          <c:x val="0"/>
          <c:y val="9.4836873588475853E-2"/>
          <c:w val="0.99745139496451829"/>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r>
              <a:rPr lang="en-US" sz="1800" b="1" i="0" baseline="0" dirty="0" smtClean="0">
                <a:effectLst/>
              </a:rPr>
              <a:t>Blood Pressure &lt;140/80 mm Hg </a:t>
            </a:r>
            <a:endParaRPr lang="en-US"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endParaRPr lang="en-US" dirty="0"/>
          </a:p>
        </c:rich>
      </c:tx>
      <c:layout>
        <c:manualLayout>
          <c:xMode val="edge"/>
          <c:yMode val="edge"/>
          <c:x val="0.12743049479926119"/>
          <c:y val="0"/>
        </c:manualLayout>
      </c:layout>
      <c:overlay val="0"/>
    </c:title>
    <c:autoTitleDeleted val="0"/>
    <c:plotArea>
      <c:layout>
        <c:manualLayout>
          <c:layoutTarget val="inner"/>
          <c:xMode val="edge"/>
          <c:yMode val="edge"/>
          <c:x val="0.18417711674929524"/>
          <c:y val="0.24690253107896395"/>
          <c:w val="0.80266890249829892"/>
          <c:h val="0.639302172984190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2003-2006</c:v>
                </c:pt>
                <c:pt idx="1">
                  <c:v>2007-2010</c:v>
                </c:pt>
                <c:pt idx="2">
                  <c:v>2011-2012</c:v>
                </c:pt>
              </c:strCache>
            </c:strRef>
          </c:cat>
          <c:val>
            <c:numRef>
              <c:f>Sheet1!$B$2:$D$2</c:f>
              <c:numCache>
                <c:formatCode>General</c:formatCode>
                <c:ptCount val="3"/>
                <c:pt idx="0" formatCode="0.0">
                  <c:v>58.5</c:v>
                </c:pt>
                <c:pt idx="1">
                  <c:v>64.900000000000006</c:v>
                </c:pt>
                <c:pt idx="2" formatCode="#,##0.0">
                  <c:v>68.453993188954598</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Sheet1!$B$1:$D$1</c:f>
              <c:strCache>
                <c:ptCount val="3"/>
                <c:pt idx="0">
                  <c:v>2003-2006</c:v>
                </c:pt>
                <c:pt idx="1">
                  <c:v>2007-2010</c:v>
                </c:pt>
                <c:pt idx="2">
                  <c:v>2011-2012</c:v>
                </c:pt>
              </c:strCache>
            </c:strRef>
          </c:cat>
          <c:val>
            <c:numRef>
              <c:f>Sheet1!$B$5:$D$5</c:f>
              <c:numCache>
                <c:formatCode>General</c:formatCode>
                <c:ptCount val="3"/>
                <c:pt idx="0" formatCode="0.0">
                  <c:v>58.9</c:v>
                </c:pt>
                <c:pt idx="1">
                  <c:v>67.900000000000006</c:v>
                </c:pt>
                <c:pt idx="2" formatCode="#,##0.0">
                  <c:v>72.782316803606506</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Sheet1!$B$1:$D$1</c:f>
              <c:strCache>
                <c:ptCount val="3"/>
                <c:pt idx="0">
                  <c:v>2003-2006</c:v>
                </c:pt>
                <c:pt idx="1">
                  <c:v>2007-2010</c:v>
                </c:pt>
                <c:pt idx="2">
                  <c:v>2011-2012</c:v>
                </c:pt>
              </c:strCache>
            </c:strRef>
          </c:cat>
          <c:val>
            <c:numRef>
              <c:f>Sheet1!$B$4:$D$4</c:f>
              <c:numCache>
                <c:formatCode>General</c:formatCode>
                <c:ptCount val="3"/>
                <c:pt idx="0" formatCode="0.0">
                  <c:v>57.9</c:v>
                </c:pt>
                <c:pt idx="1">
                  <c:v>56.7</c:v>
                </c:pt>
                <c:pt idx="2" formatCode="#,##0.0">
                  <c:v>53.8436971125371</c:v>
                </c:pt>
              </c:numCache>
            </c:numRef>
          </c:val>
          <c:smooth val="0"/>
        </c:ser>
        <c:ser>
          <c:idx val="1"/>
          <c:order val="3"/>
          <c:tx>
            <c:strRef>
              <c:f>Sheet1!$A$3</c:f>
              <c:strCache>
                <c:ptCount val="1"/>
                <c:pt idx="0">
                  <c:v>Mexican American</c:v>
                </c:pt>
              </c:strCache>
            </c:strRef>
          </c:tx>
          <c:spPr>
            <a:ln w="34925">
              <a:solidFill>
                <a:srgbClr val="7BA8DF"/>
              </a:solidFill>
            </a:ln>
          </c:spPr>
          <c:marker>
            <c:symbol val="diamond"/>
            <c:size val="9"/>
            <c:spPr>
              <a:solidFill>
                <a:srgbClr val="7BA8DF"/>
              </a:solidFill>
              <a:ln>
                <a:noFill/>
              </a:ln>
            </c:spPr>
          </c:marker>
          <c:cat>
            <c:strRef>
              <c:f>Sheet1!$B$1:$D$1</c:f>
              <c:strCache>
                <c:ptCount val="3"/>
                <c:pt idx="0">
                  <c:v>2003-2006</c:v>
                </c:pt>
                <c:pt idx="1">
                  <c:v>2007-2010</c:v>
                </c:pt>
                <c:pt idx="2">
                  <c:v>2011-2012</c:v>
                </c:pt>
              </c:strCache>
            </c:strRef>
          </c:cat>
          <c:val>
            <c:numRef>
              <c:f>Sheet1!$B$3:$D$3</c:f>
              <c:numCache>
                <c:formatCode>General</c:formatCode>
                <c:ptCount val="3"/>
                <c:pt idx="0" formatCode="0.0">
                  <c:v>66.8</c:v>
                </c:pt>
                <c:pt idx="1">
                  <c:v>64.2</c:v>
                </c:pt>
                <c:pt idx="2" formatCode="#,##0.0">
                  <c:v>62.495866808653602</c:v>
                </c:pt>
              </c:numCache>
            </c:numRef>
          </c:val>
          <c:smooth val="0"/>
        </c:ser>
        <c:dLbls>
          <c:showLegendKey val="0"/>
          <c:showVal val="0"/>
          <c:showCatName val="0"/>
          <c:showSerName val="0"/>
          <c:showPercent val="0"/>
          <c:showBubbleSize val="0"/>
        </c:dLbls>
        <c:marker val="1"/>
        <c:smooth val="0"/>
        <c:axId val="43920000"/>
        <c:axId val="43946752"/>
      </c:lineChart>
      <c:catAx>
        <c:axId val="4392000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946752"/>
        <c:crosses val="autoZero"/>
        <c:auto val="1"/>
        <c:lblAlgn val="ctr"/>
        <c:lblOffset val="100"/>
        <c:noMultiLvlLbl val="0"/>
      </c:catAx>
      <c:valAx>
        <c:axId val="43946752"/>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81726993428147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920000"/>
        <c:crosses val="autoZero"/>
        <c:crossBetween val="between"/>
        <c:majorUnit val="5"/>
      </c:valAx>
    </c:plotArea>
    <c:legend>
      <c:legendPos val="t"/>
      <c:layout>
        <c:manualLayout>
          <c:xMode val="edge"/>
          <c:yMode val="edge"/>
          <c:x val="2.548605035481676E-3"/>
          <c:y val="9.1606899428269134E-2"/>
          <c:w val="0.99745139496451829"/>
          <c:h val="0.1176661783556125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94119813970622"/>
          <c:y val="0.11770363450331421"/>
          <c:w val="0.89055866371966663"/>
          <c:h val="0.75235137795275586"/>
        </c:manualLayout>
      </c:layout>
      <c:lineChart>
        <c:grouping val="standard"/>
        <c:varyColors val="0"/>
        <c:ser>
          <c:idx val="3"/>
          <c:order val="0"/>
          <c:tx>
            <c:strRef>
              <c:f>Sheet1!$A$2</c:f>
              <c:strCache>
                <c:ptCount val="1"/>
                <c:pt idx="0">
                  <c:v>Total </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Sheet1!$B$2:$M$2</c:f>
              <c:numCache>
                <c:formatCode>0.0</c:formatCode>
                <c:ptCount val="12"/>
                <c:pt idx="0">
                  <c:v>27.9</c:v>
                </c:pt>
                <c:pt idx="1">
                  <c:v>26.4</c:v>
                </c:pt>
                <c:pt idx="2">
                  <c:v>24.800799999999999</c:v>
                </c:pt>
                <c:pt idx="3">
                  <c:v>23.008199999999999</c:v>
                </c:pt>
                <c:pt idx="4">
                  <c:v>21.246600000000001</c:v>
                </c:pt>
                <c:pt idx="5">
                  <c:v>22.4175</c:v>
                </c:pt>
                <c:pt idx="6">
                  <c:v>21.796600000000002</c:v>
                </c:pt>
                <c:pt idx="7">
                  <c:v>22.957100000000001</c:v>
                </c:pt>
                <c:pt idx="8">
                  <c:v>22.9221</c:v>
                </c:pt>
                <c:pt idx="9">
                  <c:v>19.956900000000001</c:v>
                </c:pt>
                <c:pt idx="10">
                  <c:v>19.811299999999999</c:v>
                </c:pt>
                <c:pt idx="11">
                  <c:v>17.325500000000002</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Sheet1!$B$3:$M$3</c:f>
              <c:numCache>
                <c:formatCode>0.0</c:formatCode>
                <c:ptCount val="12"/>
                <c:pt idx="0">
                  <c:v>17.556000000000001</c:v>
                </c:pt>
                <c:pt idx="1">
                  <c:v>15.75</c:v>
                </c:pt>
                <c:pt idx="2">
                  <c:v>14.023</c:v>
                </c:pt>
                <c:pt idx="3">
                  <c:v>13.464</c:v>
                </c:pt>
                <c:pt idx="4">
                  <c:v>13.577999999999999</c:v>
                </c:pt>
                <c:pt idx="5">
                  <c:v>12.592000000000001</c:v>
                </c:pt>
                <c:pt idx="6">
                  <c:v>13.151999999999999</c:v>
                </c:pt>
                <c:pt idx="7">
                  <c:v>14.053000000000001</c:v>
                </c:pt>
                <c:pt idx="8">
                  <c:v>13.974</c:v>
                </c:pt>
                <c:pt idx="9">
                  <c:v>13.141999999999999</c:v>
                </c:pt>
                <c:pt idx="10">
                  <c:v>12.448</c:v>
                </c:pt>
                <c:pt idx="11">
                  <c:v>11.714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Sheet1!$B$4:$M$4</c:f>
              <c:numCache>
                <c:formatCode>0.0</c:formatCode>
                <c:ptCount val="12"/>
                <c:pt idx="0">
                  <c:v>88.344999999999999</c:v>
                </c:pt>
                <c:pt idx="1">
                  <c:v>89.051000000000002</c:v>
                </c:pt>
                <c:pt idx="2">
                  <c:v>70.635000000000005</c:v>
                </c:pt>
                <c:pt idx="3">
                  <c:v>74.185000000000002</c:v>
                </c:pt>
                <c:pt idx="4">
                  <c:v>66.073999999999998</c:v>
                </c:pt>
                <c:pt idx="5">
                  <c:v>68.706999999999994</c:v>
                </c:pt>
                <c:pt idx="6">
                  <c:v>68.061000000000007</c:v>
                </c:pt>
                <c:pt idx="7">
                  <c:v>64.388999999999996</c:v>
                </c:pt>
                <c:pt idx="8">
                  <c:v>65.537000000000006</c:v>
                </c:pt>
                <c:pt idx="9">
                  <c:v>66.929000000000002</c:v>
                </c:pt>
                <c:pt idx="10">
                  <c:v>63.984000000000002</c:v>
                </c:pt>
                <c:pt idx="11">
                  <c:v>53.121000000000002</c:v>
                </c:pt>
              </c:numCache>
            </c:numRef>
          </c:val>
          <c:smooth val="0"/>
        </c:ser>
        <c:ser>
          <c:idx val="1"/>
          <c:order val="3"/>
          <c:tx>
            <c:strRef>
              <c:f>Sheet1!$A$5</c:f>
              <c:strCache>
                <c:ptCount val="1"/>
                <c:pt idx="0">
                  <c:v>API</c:v>
                </c:pt>
              </c:strCache>
            </c:strRef>
          </c:tx>
          <c:spPr>
            <a:ln w="34925">
              <a:solidFill>
                <a:srgbClr val="7BA8DF"/>
              </a:solidFill>
            </a:ln>
          </c:spPr>
          <c:marker>
            <c:symbol val="diamond"/>
            <c:size val="9"/>
            <c:spPr>
              <a:solidFill>
                <a:srgbClr val="7BA8DF"/>
              </a:solidFill>
              <a:ln>
                <a:no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Sheet1!$B$5:$M$5</c:f>
              <c:numCache>
                <c:formatCode>0.0</c:formatCode>
                <c:ptCount val="12"/>
                <c:pt idx="0">
                  <c:v>14.164999999999999</c:v>
                </c:pt>
                <c:pt idx="1">
                  <c:v>10.444000000000001</c:v>
                </c:pt>
                <c:pt idx="2">
                  <c:v>9.8780000000000001</c:v>
                </c:pt>
                <c:pt idx="3">
                  <c:v>11.314</c:v>
                </c:pt>
                <c:pt idx="4">
                  <c:v>8.3369999999999997</c:v>
                </c:pt>
                <c:pt idx="5">
                  <c:v>7.6740000000000004</c:v>
                </c:pt>
                <c:pt idx="6">
                  <c:v>10.624000000000001</c:v>
                </c:pt>
                <c:pt idx="7">
                  <c:v>9.5730000000000004</c:v>
                </c:pt>
                <c:pt idx="8">
                  <c:v>8.218</c:v>
                </c:pt>
                <c:pt idx="9">
                  <c:v>7.3460000000000001</c:v>
                </c:pt>
                <c:pt idx="10">
                  <c:v>6.2270000000000003</c:v>
                </c:pt>
                <c:pt idx="11">
                  <c:v>5.5170000000000003</c:v>
                </c:pt>
              </c:numCache>
            </c:numRef>
          </c:val>
          <c:smooth val="0"/>
        </c:ser>
        <c:ser>
          <c:idx val="4"/>
          <c:order val="4"/>
          <c:tx>
            <c:strRef>
              <c:f>Sheet1!$A$6</c:f>
              <c:strCache>
                <c:ptCount val="1"/>
                <c:pt idx="0">
                  <c:v>Hispanic</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strCache>
            </c:strRef>
          </c:cat>
          <c:val>
            <c:numRef>
              <c:f>Sheet1!$B$6:$M$6</c:f>
              <c:numCache>
                <c:formatCode>0.0</c:formatCode>
                <c:ptCount val="12"/>
                <c:pt idx="0">
                  <c:v>45.970999999999997</c:v>
                </c:pt>
                <c:pt idx="1">
                  <c:v>52.881999999999998</c:v>
                </c:pt>
                <c:pt idx="2">
                  <c:v>51.142000000000003</c:v>
                </c:pt>
                <c:pt idx="3">
                  <c:v>53.75</c:v>
                </c:pt>
                <c:pt idx="4">
                  <c:v>42.887999999999998</c:v>
                </c:pt>
                <c:pt idx="5">
                  <c:v>39.832000000000001</c:v>
                </c:pt>
                <c:pt idx="6">
                  <c:v>39.304000000000002</c:v>
                </c:pt>
                <c:pt idx="7">
                  <c:v>32.164999999999999</c:v>
                </c:pt>
                <c:pt idx="8">
                  <c:v>35.756999999999998</c:v>
                </c:pt>
                <c:pt idx="9">
                  <c:v>36.366999999999997</c:v>
                </c:pt>
                <c:pt idx="10">
                  <c:v>33.122999999999998</c:v>
                </c:pt>
                <c:pt idx="11">
                  <c:v>26.741</c:v>
                </c:pt>
              </c:numCache>
            </c:numRef>
          </c:val>
          <c:smooth val="0"/>
        </c:ser>
        <c:dLbls>
          <c:showLegendKey val="0"/>
          <c:showVal val="0"/>
          <c:showCatName val="0"/>
          <c:showSerName val="0"/>
          <c:showPercent val="0"/>
          <c:showBubbleSize val="0"/>
        </c:dLbls>
        <c:marker val="1"/>
        <c:smooth val="0"/>
        <c:axId val="46217856"/>
        <c:axId val="46220032"/>
      </c:lineChart>
      <c:catAx>
        <c:axId val="462178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220032"/>
        <c:crosses val="autoZero"/>
        <c:auto val="1"/>
        <c:lblAlgn val="ctr"/>
        <c:lblOffset val="100"/>
        <c:noMultiLvlLbl val="0"/>
      </c:catAx>
      <c:valAx>
        <c:axId val="4622003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5432098765432098E-3"/>
              <c:y val="0.1812338501291989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217856"/>
        <c:crosses val="autoZero"/>
        <c:crossBetween val="between"/>
        <c:majorUnit val="10"/>
      </c:valAx>
    </c:plotArea>
    <c:legend>
      <c:legendPos val="t"/>
      <c:layout>
        <c:manualLayout>
          <c:xMode val="edge"/>
          <c:yMode val="edge"/>
          <c:x val="0"/>
          <c:y val="1.1675185338674747E-3"/>
          <c:w val="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5000330627276243"/>
          <c:w val="0.87649940139061566"/>
          <c:h val="0.72005152698935893"/>
        </c:manualLayout>
      </c:layout>
      <c:lineChart>
        <c:grouping val="standard"/>
        <c:varyColors val="0"/>
        <c:ser>
          <c:idx val="3"/>
          <c:order val="0"/>
          <c:tx>
            <c:strRef>
              <c:f>Sheet1!$A$2</c:f>
              <c:strCache>
                <c:ptCount val="1"/>
                <c:pt idx="0">
                  <c:v>First Quartile (Lowest)</c:v>
                </c:pt>
              </c:strCache>
            </c:strRef>
          </c:tx>
          <c:spPr>
            <a:ln w="25400">
              <a:solidFill>
                <a:sysClr val="windowText" lastClr="000000"/>
              </a:solidFill>
            </a:ln>
          </c:spPr>
          <c:marker>
            <c:symbol val="circle"/>
            <c:size val="7"/>
            <c:spPr>
              <a:solidFill>
                <a:sysClr val="windowText" lastClr="000000"/>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Sheet1!$B$2:$N$2</c:f>
              <c:numCache>
                <c:formatCode>0.0</c:formatCode>
                <c:ptCount val="13"/>
                <c:pt idx="0">
                  <c:v>59.592599999999997</c:v>
                </c:pt>
                <c:pt idx="1">
                  <c:v>49.903100000000002</c:v>
                </c:pt>
                <c:pt idx="2">
                  <c:v>42.962600000000002</c:v>
                </c:pt>
                <c:pt idx="3">
                  <c:v>45.936799999999998</c:v>
                </c:pt>
                <c:pt idx="4">
                  <c:v>43.098300000000002</c:v>
                </c:pt>
                <c:pt idx="5">
                  <c:v>39.985799999999998</c:v>
                </c:pt>
                <c:pt idx="6">
                  <c:v>43.269599999999997</c:v>
                </c:pt>
                <c:pt idx="7">
                  <c:v>39.228499999999997</c:v>
                </c:pt>
                <c:pt idx="8">
                  <c:v>42.411999999999999</c:v>
                </c:pt>
                <c:pt idx="9">
                  <c:v>42.478400000000001</c:v>
                </c:pt>
                <c:pt idx="10">
                  <c:v>36.164299999999997</c:v>
                </c:pt>
                <c:pt idx="11">
                  <c:v>35.075800000000001</c:v>
                </c:pt>
                <c:pt idx="12">
                  <c:v>30.503299999999999</c:v>
                </c:pt>
              </c:numCache>
            </c:numRef>
          </c:val>
          <c:smooth val="0"/>
        </c:ser>
        <c:ser>
          <c:idx val="0"/>
          <c:order val="1"/>
          <c:tx>
            <c:strRef>
              <c:f>Sheet1!$A$3</c:f>
              <c:strCache>
                <c:ptCount val="1"/>
                <c:pt idx="0">
                  <c:v>Second Quartile</c:v>
                </c:pt>
              </c:strCache>
            </c:strRef>
          </c:tx>
          <c:spPr>
            <a:ln w="25400">
              <a:solidFill>
                <a:srgbClr val="0072C6"/>
              </a:solidFill>
            </a:ln>
          </c:spPr>
          <c:marker>
            <c:symbol val="square"/>
            <c:size val="7"/>
            <c:spPr>
              <a:solidFill>
                <a:srgbClr val="0072C6"/>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c:formatCode>
                <c:ptCount val="13"/>
                <c:pt idx="0">
                  <c:v>33.150799999999997</c:v>
                </c:pt>
                <c:pt idx="1">
                  <c:v>29.863199999999999</c:v>
                </c:pt>
                <c:pt idx="2">
                  <c:v>30.276199999999999</c:v>
                </c:pt>
                <c:pt idx="3">
                  <c:v>27.934100000000001</c:v>
                </c:pt>
                <c:pt idx="4">
                  <c:v>23.504899999999999</c:v>
                </c:pt>
                <c:pt idx="5">
                  <c:v>20.8688</c:v>
                </c:pt>
                <c:pt idx="6">
                  <c:v>23.1387</c:v>
                </c:pt>
                <c:pt idx="7">
                  <c:v>23.210100000000001</c:v>
                </c:pt>
                <c:pt idx="8">
                  <c:v>23.410599999999999</c:v>
                </c:pt>
                <c:pt idx="9">
                  <c:v>23.487300000000001</c:v>
                </c:pt>
                <c:pt idx="10">
                  <c:v>21.316299999999998</c:v>
                </c:pt>
                <c:pt idx="11">
                  <c:v>20.302700000000002</c:v>
                </c:pt>
                <c:pt idx="12">
                  <c:v>19.221699999999998</c:v>
                </c:pt>
              </c:numCache>
            </c:numRef>
          </c:val>
          <c:smooth val="0"/>
        </c:ser>
        <c:ser>
          <c:idx val="2"/>
          <c:order val="2"/>
          <c:tx>
            <c:strRef>
              <c:f>Sheet1!$A$4</c:f>
              <c:strCache>
                <c:ptCount val="1"/>
                <c:pt idx="0">
                  <c:v>Third Quartile</c:v>
                </c:pt>
              </c:strCache>
            </c:strRef>
          </c:tx>
          <c:spPr>
            <a:ln w="25400">
              <a:solidFill>
                <a:srgbClr val="AABA0A"/>
              </a:solidFill>
            </a:ln>
          </c:spPr>
          <c:marker>
            <c:symbol val="triangle"/>
            <c:size val="9"/>
            <c:spPr>
              <a:solidFill>
                <a:srgbClr val="AABA0A"/>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c:formatCode>
                <c:ptCount val="13"/>
                <c:pt idx="0">
                  <c:v>20.7455</c:v>
                </c:pt>
                <c:pt idx="1">
                  <c:v>19.093800000000002</c:v>
                </c:pt>
                <c:pt idx="2">
                  <c:v>19.713699999999999</c:v>
                </c:pt>
                <c:pt idx="3">
                  <c:v>17.0154</c:v>
                </c:pt>
                <c:pt idx="4">
                  <c:v>15.3095</c:v>
                </c:pt>
                <c:pt idx="5">
                  <c:v>15.062200000000001</c:v>
                </c:pt>
                <c:pt idx="6">
                  <c:v>15.055999999999999</c:v>
                </c:pt>
                <c:pt idx="7">
                  <c:v>15.499599999999999</c:v>
                </c:pt>
                <c:pt idx="8">
                  <c:v>16.2424</c:v>
                </c:pt>
                <c:pt idx="9">
                  <c:v>16.2544</c:v>
                </c:pt>
                <c:pt idx="10">
                  <c:v>14.404500000000001</c:v>
                </c:pt>
                <c:pt idx="11">
                  <c:v>15.126899999999999</c:v>
                </c:pt>
                <c:pt idx="12">
                  <c:v>12.182600000000001</c:v>
                </c:pt>
              </c:numCache>
            </c:numRef>
          </c:val>
          <c:smooth val="0"/>
        </c:ser>
        <c:ser>
          <c:idx val="1"/>
          <c:order val="3"/>
          <c:tx>
            <c:strRef>
              <c:f>Sheet1!$A$5</c:f>
              <c:strCache>
                <c:ptCount val="1"/>
                <c:pt idx="0">
                  <c:v>Fourth Quartile (Highest)</c:v>
                </c:pt>
              </c:strCache>
            </c:strRef>
          </c:tx>
          <c:spPr>
            <a:ln w="34925">
              <a:solidFill>
                <a:srgbClr val="7BA8DF"/>
              </a:solidFill>
            </a:ln>
          </c:spPr>
          <c:marker>
            <c:symbol val="diamond"/>
            <c:size val="9"/>
            <c:spPr>
              <a:solidFill>
                <a:srgbClr val="7BA8DF"/>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c:formatCode>
                <c:ptCount val="13"/>
                <c:pt idx="0">
                  <c:v>12.3919</c:v>
                </c:pt>
                <c:pt idx="1">
                  <c:v>13.6546</c:v>
                </c:pt>
                <c:pt idx="2">
                  <c:v>12.1927</c:v>
                </c:pt>
                <c:pt idx="3">
                  <c:v>10.7281</c:v>
                </c:pt>
                <c:pt idx="4">
                  <c:v>10.091200000000001</c:v>
                </c:pt>
                <c:pt idx="5">
                  <c:v>11.1645</c:v>
                </c:pt>
                <c:pt idx="6">
                  <c:v>10.307499999999999</c:v>
                </c:pt>
                <c:pt idx="7">
                  <c:v>9.6595999999999993</c:v>
                </c:pt>
                <c:pt idx="8">
                  <c:v>11.511699999999999</c:v>
                </c:pt>
                <c:pt idx="9">
                  <c:v>10.8299</c:v>
                </c:pt>
                <c:pt idx="10">
                  <c:v>9.2060999999999993</c:v>
                </c:pt>
                <c:pt idx="11">
                  <c:v>9.8785000000000007</c:v>
                </c:pt>
                <c:pt idx="12">
                  <c:v>8.3438999999999997</c:v>
                </c:pt>
              </c:numCache>
            </c:numRef>
          </c:val>
          <c:smooth val="0"/>
        </c:ser>
        <c:dLbls>
          <c:showLegendKey val="0"/>
          <c:showVal val="0"/>
          <c:showCatName val="0"/>
          <c:showSerName val="0"/>
          <c:showPercent val="0"/>
          <c:showBubbleSize val="0"/>
        </c:dLbls>
        <c:marker val="1"/>
        <c:smooth val="0"/>
        <c:axId val="46299008"/>
        <c:axId val="46301184"/>
      </c:lineChart>
      <c:catAx>
        <c:axId val="462990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6301184"/>
        <c:crosses val="autoZero"/>
        <c:auto val="1"/>
        <c:lblAlgn val="ctr"/>
        <c:lblOffset val="100"/>
        <c:noMultiLvlLbl val="0"/>
      </c:catAx>
      <c:valAx>
        <c:axId val="4630118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827485380116959E-3"/>
              <c:y val="0.1844638242894056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6299008"/>
        <c:crosses val="autoZero"/>
        <c:crossBetween val="between"/>
        <c:majorUnit val="10"/>
      </c:valAx>
    </c:plotArea>
    <c:legend>
      <c:legendPos val="t"/>
      <c:layout>
        <c:manualLayout>
          <c:xMode val="edge"/>
          <c:yMode val="edge"/>
          <c:x val="8.8087673251369906E-3"/>
          <c:y val="1.1675185338674747E-3"/>
          <c:w val="0.9873394115209283"/>
          <c:h val="0.111206230035199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142575516876181"/>
          <c:y val="0.11770363450331421"/>
          <c:w val="0.86553448910991393"/>
          <c:h val="0.75235137795275586"/>
        </c:manualLayout>
      </c:layout>
      <c:lineChart>
        <c:grouping val="standard"/>
        <c:varyColors val="0"/>
        <c:ser>
          <c:idx val="3"/>
          <c:order val="0"/>
          <c:tx>
            <c:strRef>
              <c:f>Sheet1!$A$3</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0.0</c:formatCode>
                <c:ptCount val="10"/>
                <c:pt idx="0">
                  <c:v>37.799999999999997</c:v>
                </c:pt>
                <c:pt idx="1">
                  <c:v>31.4</c:v>
                </c:pt>
                <c:pt idx="2">
                  <c:v>29.3</c:v>
                </c:pt>
                <c:pt idx="3">
                  <c:v>26.3</c:v>
                </c:pt>
                <c:pt idx="4">
                  <c:v>23.8</c:v>
                </c:pt>
                <c:pt idx="5">
                  <c:v>17.3</c:v>
                </c:pt>
                <c:pt idx="6">
                  <c:v>23.9</c:v>
                </c:pt>
                <c:pt idx="7" formatCode="General">
                  <c:v>22.4</c:v>
                </c:pt>
                <c:pt idx="8" formatCode="General">
                  <c:v>18.3</c:v>
                </c:pt>
                <c:pt idx="9" formatCode="General">
                  <c:v>22.4</c:v>
                </c:pt>
              </c:numCache>
            </c:numRef>
          </c:val>
          <c:smooth val="0"/>
        </c:ser>
        <c:ser>
          <c:idx val="0"/>
          <c:order val="1"/>
          <c:tx>
            <c:strRef>
              <c:f>Sheet1!$A$4</c:f>
              <c:strCache>
                <c:ptCount val="1"/>
                <c:pt idx="0">
                  <c:v>18-44</c:v>
                </c:pt>
              </c:strCache>
            </c:strRef>
          </c:tx>
          <c:spPr>
            <a:ln w="25400">
              <a:solidFill>
                <a:srgbClr val="0072C6"/>
              </a:solidFill>
            </a:ln>
          </c:spPr>
          <c:marker>
            <c:symbol val="square"/>
            <c:size val="7"/>
            <c:spPr>
              <a:solidFill>
                <a:srgbClr val="0072C6"/>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0.0</c:formatCode>
                <c:ptCount val="10"/>
                <c:pt idx="0">
                  <c:v>20.5</c:v>
                </c:pt>
                <c:pt idx="1">
                  <c:v>15.33</c:v>
                </c:pt>
                <c:pt idx="2">
                  <c:v>14.39</c:v>
                </c:pt>
                <c:pt idx="3">
                  <c:v>14.49</c:v>
                </c:pt>
                <c:pt idx="4">
                  <c:v>14.91</c:v>
                </c:pt>
                <c:pt idx="5">
                  <c:v>10.3</c:v>
                </c:pt>
                <c:pt idx="6">
                  <c:v>15.1</c:v>
                </c:pt>
                <c:pt idx="7" formatCode="General">
                  <c:v>14.3</c:v>
                </c:pt>
                <c:pt idx="8" formatCode="General">
                  <c:v>9.6</c:v>
                </c:pt>
                <c:pt idx="9">
                  <c:v>10.99</c:v>
                </c:pt>
              </c:numCache>
            </c:numRef>
          </c:val>
          <c:smooth val="0"/>
        </c:ser>
        <c:ser>
          <c:idx val="2"/>
          <c:order val="2"/>
          <c:tx>
            <c:strRef>
              <c:f>Sheet1!$A$5</c:f>
              <c:strCache>
                <c:ptCount val="1"/>
                <c:pt idx="0">
                  <c:v>45-64</c:v>
                </c:pt>
              </c:strCache>
            </c:strRef>
          </c:tx>
          <c:spPr>
            <a:ln w="25400">
              <a:solidFill>
                <a:srgbClr val="AABA0A"/>
              </a:solidFill>
            </a:ln>
          </c:spPr>
          <c:marker>
            <c:symbol val="triangle"/>
            <c:size val="9"/>
            <c:spPr>
              <a:solidFill>
                <a:srgbClr val="AABA0A"/>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0.0</c:formatCode>
                <c:ptCount val="10"/>
                <c:pt idx="0">
                  <c:v>51.71</c:v>
                </c:pt>
                <c:pt idx="1">
                  <c:v>47.65</c:v>
                </c:pt>
                <c:pt idx="2">
                  <c:v>37.82</c:v>
                </c:pt>
                <c:pt idx="3">
                  <c:v>36.450000000000003</c:v>
                </c:pt>
                <c:pt idx="4">
                  <c:v>32.6</c:v>
                </c:pt>
                <c:pt idx="5">
                  <c:v>23.8</c:v>
                </c:pt>
                <c:pt idx="6">
                  <c:v>27.4</c:v>
                </c:pt>
                <c:pt idx="7" formatCode="General">
                  <c:v>28.8</c:v>
                </c:pt>
                <c:pt idx="8" formatCode="General">
                  <c:v>24.6</c:v>
                </c:pt>
                <c:pt idx="9">
                  <c:v>23.89</c:v>
                </c:pt>
              </c:numCache>
            </c:numRef>
          </c:val>
          <c:smooth val="0"/>
        </c:ser>
        <c:ser>
          <c:idx val="1"/>
          <c:order val="3"/>
          <c:tx>
            <c:strRef>
              <c:f>Sheet1!$A$6</c:f>
              <c:strCache>
                <c:ptCount val="1"/>
                <c:pt idx="0">
                  <c:v>65+</c:v>
                </c:pt>
              </c:strCache>
            </c:strRef>
          </c:tx>
          <c:spPr>
            <a:ln w="34925">
              <a:solidFill>
                <a:srgbClr val="7BA8DF"/>
              </a:solidFill>
            </a:ln>
          </c:spPr>
          <c:marker>
            <c:symbol val="diamond"/>
            <c:size val="9"/>
            <c:spPr>
              <a:solidFill>
                <a:srgbClr val="7BA8DF"/>
              </a:solidFill>
              <a:ln>
                <a:noFill/>
              </a:ln>
            </c:spPr>
          </c:marker>
          <c:cat>
            <c:strRef>
              <c:f>Sheet1!$B$2:$K$2</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Sheet1!$B$6:$K$6</c:f>
              <c:numCache>
                <c:formatCode>0.0</c:formatCode>
                <c:ptCount val="10"/>
                <c:pt idx="0">
                  <c:v>62.5</c:v>
                </c:pt>
                <c:pt idx="1">
                  <c:v>50.07</c:v>
                </c:pt>
                <c:pt idx="2">
                  <c:v>56.17</c:v>
                </c:pt>
                <c:pt idx="3">
                  <c:v>40.909999999999997</c:v>
                </c:pt>
                <c:pt idx="4">
                  <c:v>32.17</c:v>
                </c:pt>
                <c:pt idx="5">
                  <c:v>24.5</c:v>
                </c:pt>
                <c:pt idx="6">
                  <c:v>41.1</c:v>
                </c:pt>
                <c:pt idx="7" formatCode="General">
                  <c:v>31.7</c:v>
                </c:pt>
                <c:pt idx="8" formatCode="General">
                  <c:v>31.9</c:v>
                </c:pt>
                <c:pt idx="9">
                  <c:v>35.020000000000003</c:v>
                </c:pt>
              </c:numCache>
            </c:numRef>
          </c:val>
          <c:smooth val="0"/>
        </c:ser>
        <c:dLbls>
          <c:showLegendKey val="0"/>
          <c:showVal val="0"/>
          <c:showCatName val="0"/>
          <c:showSerName val="0"/>
          <c:showPercent val="0"/>
          <c:showBubbleSize val="0"/>
        </c:dLbls>
        <c:marker val="1"/>
        <c:smooth val="0"/>
        <c:axId val="42743296"/>
        <c:axId val="42745216"/>
      </c:lineChart>
      <c:catAx>
        <c:axId val="427432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2745216"/>
        <c:crosses val="autoZero"/>
        <c:auto val="1"/>
        <c:lblAlgn val="ctr"/>
        <c:lblOffset val="100"/>
        <c:noMultiLvlLbl val="0"/>
      </c:catAx>
      <c:valAx>
        <c:axId val="4274521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1.827485380116959E-3"/>
              <c:y val="0.1812338501291989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2743296"/>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0.2037</cdr:x>
      <cdr:y>0.70455</cdr:y>
    </cdr:from>
    <cdr:to>
      <cdr:x>0.98148</cdr:x>
      <cdr:y>0.70455</cdr:y>
    </cdr:to>
    <cdr:cxnSp macro="">
      <cdr:nvCxnSpPr>
        <cdr:cNvPr id="2" name="Straight Connector 1"/>
        <cdr:cNvCxnSpPr/>
      </cdr:nvCxnSpPr>
      <cdr:spPr>
        <a:xfrm xmlns:a="http://schemas.openxmlformats.org/drawingml/2006/main">
          <a:off x="838200" y="2834640"/>
          <a:ext cx="320040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0.33333</cdr:x>
      <cdr:y>0.71591</cdr:y>
    </cdr:from>
    <cdr:to>
      <cdr:x>0.88889</cdr:x>
      <cdr:y>0.81818</cdr:y>
    </cdr:to>
    <cdr:sp macro="" textlink="">
      <cdr:nvSpPr>
        <cdr:cNvPr id="3" name="TextBox 1"/>
        <cdr:cNvSpPr txBox="1"/>
      </cdr:nvSpPr>
      <cdr:spPr>
        <a:xfrm xmlns:a="http://schemas.openxmlformats.org/drawingml/2006/main">
          <a:off x="1371600" y="2880359"/>
          <a:ext cx="2286000" cy="411480"/>
        </a:xfrm>
        <a:prstGeom xmlns:a="http://schemas.openxmlformats.org/drawingml/2006/main" prst="rect">
          <a:avLst/>
        </a:prstGeom>
        <a:ln xmlns:a="http://schemas.openxmlformats.org/drawingml/2006/main">
          <a:solidFill>
            <a:schemeClr val="tx1"/>
          </a:solidFill>
        </a:ln>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2008 Achievable Benchmark: 90 per Million Population</a:t>
          </a:r>
          <a:endParaRPr lang="en-US" sz="1000"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7/29/2015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7/29/2015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747873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4038600"/>
          </a:xfrm>
        </p:spPr>
        <p:txBody>
          <a:bodyPr/>
          <a:lstStyle/>
          <a:p>
            <a:pPr marL="171450" indent="-171450">
              <a:buFont typeface="Arial" panose="020B0604020202020204" pitchFamily="34" charset="0"/>
              <a:buChar char="•"/>
            </a:pPr>
            <a:r>
              <a:rPr lang="en-US" b="1" dirty="0"/>
              <a:t>Importance: </a:t>
            </a:r>
            <a:r>
              <a:rPr lang="en-US" dirty="0"/>
              <a:t>Diabetes is the most common cause of kidney failure. Keeping blood glucose levels under control can prevent or slow the progression of kidney </a:t>
            </a:r>
            <a:r>
              <a:rPr lang="en-US" dirty="0" smtClean="0"/>
              <a:t>disease. When </a:t>
            </a:r>
            <a:r>
              <a:rPr lang="en-US" dirty="0"/>
              <a:t>kidney disease is detected early, medication can slow the disease’s </a:t>
            </a:r>
            <a:r>
              <a:rPr lang="en-US" dirty="0" smtClean="0"/>
              <a:t>progress; when </a:t>
            </a:r>
            <a:r>
              <a:rPr lang="en-US" dirty="0"/>
              <a:t>detected </a:t>
            </a:r>
            <a:r>
              <a:rPr lang="en-US" dirty="0" smtClean="0"/>
              <a:t>late, </a:t>
            </a:r>
            <a:r>
              <a:rPr lang="en-US" dirty="0"/>
              <a:t>it commonly progresses to </a:t>
            </a:r>
            <a:r>
              <a:rPr lang="en-US" dirty="0" smtClean="0"/>
              <a:t>end stage renal disease requiring dialysis or kidney transplantation. While </a:t>
            </a:r>
            <a:r>
              <a:rPr lang="en-US" dirty="0"/>
              <a:t>some cases of kidney failure due to diabetes cannot be avoided, other cases reflect inadequate control of blood glucose or delayed detection and treatment of early kidney disease due to diabetes</a:t>
            </a:r>
            <a:r>
              <a:rPr lang="en-US" dirty="0" smtClean="0"/>
              <a:t>.</a:t>
            </a:r>
          </a:p>
          <a:p>
            <a:pPr marL="171450" indent="-171450">
              <a:buFont typeface="Arial" panose="020B0604020202020204" pitchFamily="34" charset="0"/>
              <a:buChar char="•"/>
            </a:pPr>
            <a:r>
              <a:rPr lang="en-US" b="1" dirty="0" smtClean="0"/>
              <a:t>Trends: </a:t>
            </a:r>
            <a:r>
              <a:rPr lang="en-US" dirty="0" smtClean="0"/>
              <a:t>From 2003 to 2012, </a:t>
            </a:r>
            <a:r>
              <a:rPr lang="en-US" dirty="0"/>
              <a:t>the overall rate of new cases of ESRD due to </a:t>
            </a:r>
            <a:r>
              <a:rPr lang="en-US" dirty="0" smtClean="0"/>
              <a:t>diabetes improved for Hispanics, Blacks, and AI/</a:t>
            </a:r>
            <a:r>
              <a:rPr lang="en-US" dirty="0" err="1" smtClean="0"/>
              <a:t>ANs.</a:t>
            </a:r>
            <a:endParaRPr lang="en-US" dirty="0"/>
          </a:p>
          <a:p>
            <a:pPr marL="171450" lvl="0" indent="-171450">
              <a:buFont typeface="Arial" panose="020B0604020202020204" pitchFamily="34" charset="0"/>
              <a:buChar char="•"/>
            </a:pPr>
            <a:r>
              <a:rPr lang="en-US" b="1" dirty="0" smtClean="0"/>
              <a:t>Groups With Disparities: </a:t>
            </a:r>
            <a:r>
              <a:rPr lang="en-US" dirty="0" smtClean="0"/>
              <a:t>In </a:t>
            </a:r>
            <a:r>
              <a:rPr lang="en-US" dirty="0"/>
              <a:t>all years, AI/ANs, APIs, and Blacks had higher rates than Whites, and Hispanics had higher rates than non-Hispanics.</a:t>
            </a:r>
          </a:p>
          <a:p>
            <a:pPr marL="171450" indent="-171450">
              <a:buFont typeface="Arial" panose="020B0604020202020204" pitchFamily="34" charset="0"/>
              <a:buChar char="•"/>
            </a:pPr>
            <a:r>
              <a:rPr lang="en-US" b="1" dirty="0" smtClean="0"/>
              <a:t>Achievable Benchmark: </a:t>
            </a:r>
          </a:p>
          <a:p>
            <a:pPr marL="342900" indent="-171450">
              <a:buFont typeface="Arial" panose="020B0604020202020204" pitchFamily="34" charset="0"/>
              <a:buChar char="•"/>
            </a:pPr>
            <a:r>
              <a:rPr lang="en-US" dirty="0" smtClean="0"/>
              <a:t>The 2008 </a:t>
            </a:r>
            <a:r>
              <a:rPr lang="en-US" dirty="0"/>
              <a:t>top 5 State achievable benchmark was </a:t>
            </a:r>
            <a:r>
              <a:rPr lang="en-US" dirty="0" smtClean="0"/>
              <a:t>90 </a:t>
            </a:r>
            <a:r>
              <a:rPr lang="en-US" dirty="0"/>
              <a:t>per million population. The top 5 States </a:t>
            </a:r>
            <a:r>
              <a:rPr lang="en-US" dirty="0" smtClean="0"/>
              <a:t>that contributed to the achievable benchmark are Alaska, Maine, </a:t>
            </a:r>
            <a:r>
              <a:rPr lang="en-US" dirty="0"/>
              <a:t>New Hampshire, </a:t>
            </a:r>
            <a:r>
              <a:rPr lang="en-US" dirty="0" smtClean="0"/>
              <a:t>Rhode Island, and Vermont.</a:t>
            </a:r>
          </a:p>
          <a:p>
            <a:pPr marL="342900" indent="-171450">
              <a:buFont typeface="Arial" panose="020B0604020202020204" pitchFamily="34" charset="0"/>
              <a:buChar char="•"/>
            </a:pPr>
            <a:r>
              <a:rPr lang="en-US" dirty="0" smtClean="0"/>
              <a:t>At current rates of change, the benchmark would not be achieved overall or by any </a:t>
            </a:r>
            <a:r>
              <a:rPr lang="en-US" dirty="0" smtClean="0"/>
              <a:t>racial </a:t>
            </a:r>
            <a:r>
              <a:rPr lang="en-US" smtClean="0"/>
              <a:t>or </a:t>
            </a:r>
            <a:r>
              <a:rPr lang="en-US" smtClean="0"/>
              <a:t>ethnic </a:t>
            </a:r>
            <a:r>
              <a:rPr lang="en-US" dirty="0" smtClean="0"/>
              <a:t>group for decades.</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3333077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u="none" dirty="0" smtClean="0"/>
              <a:t>The reservation </a:t>
            </a:r>
            <a:r>
              <a:rPr lang="en-US" dirty="0" smtClean="0"/>
              <a:t>is in the heart of the Northern Plains in southwestern Wyoming. </a:t>
            </a:r>
          </a:p>
          <a:p>
            <a:pPr marL="171450" indent="-171450">
              <a:buFont typeface="Arial" panose="020B0604020202020204" pitchFamily="34" charset="0"/>
              <a:buChar char="•"/>
            </a:pPr>
            <a:r>
              <a:rPr lang="en-US" dirty="0" smtClean="0"/>
              <a:t>The 5-year grant was in partnership with the Northern Arapaho Tribe, Indian Health Service, and Sundance Research Institute.</a:t>
            </a:r>
          </a:p>
          <a:p>
            <a:pPr marL="171450" indent="-171450">
              <a:buFont typeface="Arial" panose="020B0604020202020204" pitchFamily="34" charset="0"/>
              <a:buChar char="•"/>
            </a:pPr>
            <a:r>
              <a:rPr lang="en-US" dirty="0" smtClean="0"/>
              <a:t>The system of care included education and support services.</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11</a:t>
            </a:fld>
            <a:endParaRPr lang="en-US"/>
          </a:p>
        </p:txBody>
      </p:sp>
    </p:spTree>
    <p:extLst>
      <p:ext uri="{BB962C8B-B14F-4D97-AF65-F5344CB8AC3E}">
        <p14:creationId xmlns:p14="http://schemas.microsoft.com/office/powerpoint/2010/main" val="346548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896292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p>
          <a:p>
            <a:pPr marL="342900" lvl="1" indent="-171450">
              <a:buFont typeface="Arial" panose="020B0604020202020204" pitchFamily="34" charset="0"/>
              <a:buChar char="•"/>
            </a:pPr>
            <a:r>
              <a:rPr lang="en-US" sz="1200" kern="1200" dirty="0" smtClean="0">
                <a:solidFill>
                  <a:schemeClr val="tx1"/>
                </a:solidFill>
                <a:effectLst/>
                <a:latin typeface="+mn-lt"/>
                <a:ea typeface="+mn-ea"/>
                <a:cs typeface="+mn-cs"/>
              </a:rPr>
              <a:t>Regular hemoglobin A1c (HbA1c) tests, foot exams, dilated eye exams, and flu shots help people keep their diabetes under control and avoid diabetic complications.</a:t>
            </a:r>
            <a:r>
              <a:rPr lang="en-US" dirty="0"/>
              <a:t> </a:t>
            </a:r>
            <a:endParaRPr lang="en-US" dirty="0" smtClean="0"/>
          </a:p>
          <a:p>
            <a:pPr marL="342900" lvl="1" indent="-171450">
              <a:buFont typeface="Arial" panose="020B0604020202020204" pitchFamily="34" charset="0"/>
              <a:buChar char="•"/>
            </a:pPr>
            <a:r>
              <a:rPr lang="en-US" dirty="0" smtClean="0"/>
              <a:t>A </a:t>
            </a:r>
            <a:r>
              <a:rPr lang="en-US" dirty="0"/>
              <a:t>composite measure is used to track the national rate of receipt of </a:t>
            </a:r>
            <a:r>
              <a:rPr lang="en-US" dirty="0" smtClean="0"/>
              <a:t>all four of these recommended </a:t>
            </a:r>
            <a:r>
              <a:rPr lang="en-US" dirty="0"/>
              <a:t>annual diabetes </a:t>
            </a:r>
            <a:r>
              <a:rPr lang="en-US" dirty="0" smtClean="0"/>
              <a:t>interventions. </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b="1" dirty="0" smtClean="0"/>
              <a:t>Trends: </a:t>
            </a:r>
          </a:p>
          <a:p>
            <a:pPr marL="342900" lvl="1" indent="-171450">
              <a:buFont typeface="Arial" panose="020B0604020202020204" pitchFamily="34" charset="0"/>
              <a:buChar char="•"/>
            </a:pPr>
            <a:r>
              <a:rPr lang="en-US" dirty="0" smtClean="0"/>
              <a:t>From </a:t>
            </a:r>
            <a:r>
              <a:rPr lang="en-US" dirty="0"/>
              <a:t>2008 to 2012</a:t>
            </a:r>
            <a:r>
              <a:rPr lang="en-US" dirty="0" smtClean="0"/>
              <a:t>, </a:t>
            </a:r>
            <a:r>
              <a:rPr lang="en-US" dirty="0"/>
              <a:t>among adults age 40 and over with diagnosed </a:t>
            </a:r>
            <a:r>
              <a:rPr lang="en-US" dirty="0" smtClean="0"/>
              <a:t>diabetes, improvements </a:t>
            </a:r>
            <a:r>
              <a:rPr lang="en-US" dirty="0"/>
              <a:t>were observed </a:t>
            </a:r>
            <a:r>
              <a:rPr lang="en-US" dirty="0" smtClean="0"/>
              <a:t>overall and among </a:t>
            </a:r>
            <a:r>
              <a:rPr lang="en-US" dirty="0"/>
              <a:t>Blacks. </a:t>
            </a:r>
            <a:endParaRPr lang="en-US" dirty="0" smtClean="0"/>
          </a:p>
          <a:p>
            <a:pPr marL="342900" lvl="1" indent="-171450">
              <a:buFont typeface="Arial" panose="020B0604020202020204" pitchFamily="34" charset="0"/>
              <a:buChar char="•"/>
            </a:pPr>
            <a:r>
              <a:rPr lang="en-US" dirty="0" smtClean="0"/>
              <a:t>However, only </a:t>
            </a:r>
            <a:r>
              <a:rPr lang="en-US" sz="1200" kern="1200" dirty="0" smtClean="0">
                <a:solidFill>
                  <a:schemeClr val="tx1"/>
                </a:solidFill>
                <a:effectLst/>
                <a:latin typeface="+mn-lt"/>
                <a:ea typeface="+mn-ea"/>
                <a:cs typeface="+mn-cs"/>
              </a:rPr>
              <a:t>slightly more than one-fourth (26.6 percent) of adults with diabetes reported receiving all four recommended services in 2012.</a:t>
            </a:r>
          </a:p>
          <a:p>
            <a:pPr marL="171450" indent="-171450">
              <a:buFont typeface="Arial" panose="020B0604020202020204" pitchFamily="34" charset="0"/>
              <a:buChar char="•"/>
            </a:pPr>
            <a:r>
              <a:rPr lang="en-US" b="1" dirty="0" smtClean="0"/>
              <a:t>Groups With Disparities: </a:t>
            </a:r>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2 of 5 years, including </a:t>
            </a:r>
            <a:r>
              <a:rPr lang="en-US" sz="1200" kern="1200" dirty="0" smtClean="0">
                <a:solidFill>
                  <a:schemeClr val="tx1"/>
                </a:solidFill>
                <a:effectLst/>
                <a:latin typeface="+mn-lt"/>
                <a:ea typeface="+mn-ea"/>
                <a:cs typeface="+mn-cs"/>
              </a:rPr>
              <a:t>2012, Hispanics and Blacks were less likely than Whites to receive the recommended services. </a:t>
            </a:r>
          </a:p>
          <a:p>
            <a:pPr lvl="0"/>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sz="1200" kern="1200" dirty="0" smtClean="0">
                <a:solidFill>
                  <a:schemeClr val="tx1"/>
                </a:solidFill>
                <a:effectLst/>
                <a:latin typeface="+mn-lt"/>
                <a:ea typeface="+mn-ea"/>
                <a:cs typeface="+mn-cs"/>
              </a:rPr>
              <a:t>Diabetes prevalence increases with age.</a:t>
            </a:r>
          </a:p>
          <a:p>
            <a:pPr marL="171450" indent="-171450">
              <a:buFont typeface="Arial" panose="020B0604020202020204" pitchFamily="34" charset="0"/>
              <a:buChar char="•"/>
            </a:pPr>
            <a:r>
              <a:rPr lang="en-US" b="1" dirty="0" smtClean="0"/>
              <a:t>Trends: </a:t>
            </a:r>
            <a:r>
              <a:rPr lang="en-US" dirty="0"/>
              <a:t>From 2008 to 2012, improvements were observed for adults with </a:t>
            </a:r>
            <a:r>
              <a:rPr lang="en-US" dirty="0" smtClean="0"/>
              <a:t>Medicare </a:t>
            </a:r>
            <a:r>
              <a:rPr lang="en-US" dirty="0"/>
              <a:t>and private insurance. </a:t>
            </a:r>
            <a:endParaRPr lang="en-US" dirty="0" smtClean="0"/>
          </a:p>
          <a:p>
            <a:pPr marL="171450" indent="-171450">
              <a:buFont typeface="Arial" panose="020B0604020202020204" pitchFamily="34" charset="0"/>
              <a:buChar char="•"/>
            </a:pPr>
            <a:r>
              <a:rPr lang="en-US" b="1" dirty="0" smtClean="0"/>
              <a:t>Groups With Disparities: </a:t>
            </a:r>
            <a:r>
              <a:rPr lang="en-US" sz="1200" kern="1200" dirty="0" smtClean="0">
                <a:solidFill>
                  <a:schemeClr val="tx1"/>
                </a:solidFill>
                <a:effectLst/>
                <a:latin typeface="+mn-lt"/>
                <a:ea typeface="+mn-ea"/>
                <a:cs typeface="+mn-cs"/>
              </a:rPr>
              <a:t>In 2012, among adults age 65 and over, those with Medicare only or Medicare and other public insurance were less likely than those with Medicare and private insurance to receive all four recommended services. </a:t>
            </a: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341370"/>
          </a:xfrm>
        </p:spPr>
        <p:txBody>
          <a:bodyPr/>
          <a:lstStyle/>
          <a:p>
            <a:pPr marL="171450" indent="-171450">
              <a:buFont typeface="Arial" panose="020B0604020202020204" pitchFamily="34" charset="0"/>
              <a:buChar char="•"/>
            </a:pPr>
            <a:r>
              <a:rPr lang="en-US" b="1" dirty="0"/>
              <a:t>Importance: </a:t>
            </a:r>
            <a:endParaRPr lang="en-US" b="1" dirty="0" smtClean="0"/>
          </a:p>
          <a:p>
            <a:pPr marL="342900" indent="-171450">
              <a:buFont typeface="Arial" panose="020B0604020202020204" pitchFamily="34" charset="0"/>
              <a:buChar char="•"/>
            </a:pPr>
            <a:r>
              <a:rPr lang="en-US" dirty="0" smtClean="0"/>
              <a:t>A </a:t>
            </a:r>
            <a:r>
              <a:rPr lang="en-US" dirty="0"/>
              <a:t>successful partnership for diabetes care requires providers to educate patients about daily management of their diabetes. Hence, providers should develop a written diabetes management plan, especially for patients with a history of uncontrolled diabetes</a:t>
            </a:r>
            <a:r>
              <a:rPr lang="en-US" dirty="0" smtClean="0"/>
              <a:t>.</a:t>
            </a:r>
          </a:p>
          <a:p>
            <a:pPr marL="342900" indent="-171450">
              <a:buFont typeface="Arial" panose="020B0604020202020204" pitchFamily="34" charset="0"/>
              <a:buChar char="•"/>
            </a:pPr>
            <a:r>
              <a:rPr lang="en-US" dirty="0"/>
              <a:t>National data on diabetes management and outcomes for some underserved populations are not available from the national data sources in the Q</a:t>
            </a:r>
            <a:r>
              <a:rPr lang="en-US" dirty="0" smtClean="0"/>
              <a:t>DR</a:t>
            </a:r>
            <a:r>
              <a:rPr lang="en-US" dirty="0"/>
              <a:t>. These populations include people with limited English proficiency; individuals who speak a language other than English at home; lesbian, gay, bisexual, and transgender individuals; and Asian and Hispanic subpopulations. To address some of these data gaps, </a:t>
            </a:r>
            <a:r>
              <a:rPr lang="en-US" dirty="0" smtClean="0"/>
              <a:t>we show additional </a:t>
            </a:r>
            <a:r>
              <a:rPr lang="en-US" dirty="0"/>
              <a:t>data </a:t>
            </a:r>
            <a:r>
              <a:rPr lang="en-US" dirty="0" smtClean="0"/>
              <a:t>from the California Health Interview Survey. </a:t>
            </a:r>
            <a:endParaRPr lang="en-US" dirty="0"/>
          </a:p>
          <a:p>
            <a:pPr marL="171450" indent="-171450">
              <a:buFont typeface="Arial" panose="020B0604020202020204" pitchFamily="34" charset="0"/>
              <a:buChar char="•"/>
            </a:pPr>
            <a:r>
              <a:rPr lang="en-US" b="1" dirty="0" smtClean="0"/>
              <a:t>Overall </a:t>
            </a:r>
            <a:r>
              <a:rPr lang="en-US" b="1" dirty="0"/>
              <a:t>Rate: </a:t>
            </a:r>
            <a:r>
              <a:rPr lang="en-US" dirty="0" smtClean="0"/>
              <a:t>Only 43% of Californians with current diabetes had a written diabetes management plan in  2011-2013.</a:t>
            </a:r>
            <a:endParaRPr lang="en-US" dirty="0"/>
          </a:p>
          <a:p>
            <a:pPr marL="171450" indent="-171450">
              <a:buFont typeface="Arial" panose="020B0604020202020204" pitchFamily="34" charset="0"/>
              <a:buChar char="•"/>
            </a:pPr>
            <a:r>
              <a:rPr lang="en-US" b="1" dirty="0"/>
              <a:t>Groups </a:t>
            </a:r>
            <a:r>
              <a:rPr lang="en-US" b="1" dirty="0" smtClean="0"/>
              <a:t>With </a:t>
            </a:r>
            <a:r>
              <a:rPr lang="en-US" b="1" dirty="0"/>
              <a:t>Disparities:</a:t>
            </a:r>
          </a:p>
          <a:p>
            <a:pPr marL="342900" indent="-171450">
              <a:buFont typeface="Arial" panose="020B0604020202020204" pitchFamily="34" charset="0"/>
              <a:buChar char="•"/>
            </a:pPr>
            <a:r>
              <a:rPr lang="en-US" dirty="0" smtClean="0"/>
              <a:t>Among Asian Californians with diabetes, the percentage who had a </a:t>
            </a:r>
            <a:r>
              <a:rPr lang="en-US" dirty="0"/>
              <a:t>written diabetes management plan </a:t>
            </a:r>
            <a:r>
              <a:rPr lang="en-US" dirty="0" smtClean="0"/>
              <a:t>ranged from 29.7% for Japanese to 55.9% for Vietnamese.</a:t>
            </a:r>
          </a:p>
          <a:p>
            <a:pPr marL="342900" indent="-171450">
              <a:buFont typeface="Arial" panose="020B0604020202020204" pitchFamily="34" charset="0"/>
              <a:buChar char="•"/>
            </a:pPr>
            <a:r>
              <a:rPr lang="en-US" dirty="0" smtClean="0"/>
              <a:t>Among Hispanic Californians with diabetes, those who spoke English well/very well and not well/not at all were less likely than those who spoke English only to have a </a:t>
            </a:r>
            <a:r>
              <a:rPr lang="en-US" dirty="0"/>
              <a:t>written diabetes management </a:t>
            </a:r>
            <a:r>
              <a:rPr lang="en-US" dirty="0" smtClean="0"/>
              <a:t>plan.</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398340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Importance: </a:t>
            </a:r>
            <a:r>
              <a:rPr lang="en-US" dirty="0" smtClean="0"/>
              <a:t>People </a:t>
            </a:r>
            <a:r>
              <a:rPr lang="en-US" dirty="0"/>
              <a:t>diagnosed with diabetes are often at higher risk for other cardiovascular risk factors, such as high blood </a:t>
            </a:r>
            <a:r>
              <a:rPr lang="en-US" dirty="0" smtClean="0"/>
              <a:t>pressure. </a:t>
            </a:r>
            <a:r>
              <a:rPr lang="en-US" dirty="0"/>
              <a:t>Having these conditions in combination with diagnosed diabetes increases the likelihood of complications, such as heart and kidney diseases, blindness, nerve damage, and stroke. Patients who manage their diagnosed diabetes and maintain an HbA1c level </a:t>
            </a:r>
            <a:r>
              <a:rPr lang="en-US" dirty="0" smtClean="0"/>
              <a:t>&lt;8% and </a:t>
            </a:r>
            <a:r>
              <a:rPr lang="en-US" dirty="0"/>
              <a:t>blood pressure &lt;140/80 mm Hg can decrease these risks.</a:t>
            </a:r>
          </a:p>
          <a:p>
            <a:pPr marL="171450" indent="-171450">
              <a:buFont typeface="Arial" panose="020B0604020202020204" pitchFamily="34" charset="0"/>
              <a:buChar char="•"/>
            </a:pPr>
            <a:r>
              <a:rPr lang="en-US" b="1" dirty="0" smtClean="0"/>
              <a:t>Overall Rate: </a:t>
            </a:r>
            <a:r>
              <a:rPr lang="en-US" dirty="0"/>
              <a:t>Among adults age 40 and over with diagnosed diabetes, </a:t>
            </a:r>
            <a:r>
              <a:rPr lang="en-US" b="1" dirty="0" smtClean="0"/>
              <a:t>69.2% </a:t>
            </a:r>
            <a:r>
              <a:rPr lang="en-US" b="1" dirty="0"/>
              <a:t>achieved HbA1c less than </a:t>
            </a:r>
            <a:r>
              <a:rPr lang="en-US" b="1" dirty="0" smtClean="0"/>
              <a:t>8% </a:t>
            </a:r>
            <a:r>
              <a:rPr lang="en-US" b="1" dirty="0"/>
              <a:t>and </a:t>
            </a:r>
            <a:r>
              <a:rPr lang="en-US" b="1" dirty="0" smtClean="0"/>
              <a:t>68.5%</a:t>
            </a:r>
            <a:r>
              <a:rPr lang="en-US" dirty="0" smtClean="0"/>
              <a:t> </a:t>
            </a:r>
            <a:r>
              <a:rPr lang="en-US" dirty="0"/>
              <a:t>achieved blood pressure less than 140/80 mm Hg in </a:t>
            </a:r>
            <a:r>
              <a:rPr lang="en-US" dirty="0" smtClean="0"/>
              <a:t>2011-2012.</a:t>
            </a:r>
            <a:endParaRPr lang="en-US" dirty="0"/>
          </a:p>
          <a:p>
            <a:pPr marL="171450" indent="-171450">
              <a:buFont typeface="Arial" panose="020B0604020202020204" pitchFamily="34" charset="0"/>
              <a:buChar char="•"/>
            </a:pPr>
            <a:r>
              <a:rPr lang="en-US" b="1" dirty="0"/>
              <a:t>Groups </a:t>
            </a:r>
            <a:r>
              <a:rPr lang="en-US" b="1" dirty="0" smtClean="0"/>
              <a:t>With </a:t>
            </a:r>
            <a:r>
              <a:rPr lang="en-US" b="1" dirty="0"/>
              <a:t>Disparities</a:t>
            </a:r>
            <a:r>
              <a:rPr lang="en-US" b="1" dirty="0" smtClean="0"/>
              <a:t>:</a:t>
            </a:r>
          </a:p>
          <a:p>
            <a:pPr marL="342900" indent="-171450">
              <a:buFont typeface="Arial" panose="020B0604020202020204" pitchFamily="34" charset="0"/>
              <a:buChar char="•"/>
            </a:pPr>
            <a:r>
              <a:rPr lang="en-US" dirty="0" smtClean="0"/>
              <a:t>In 2003-2006, Blacks and Mexican Americans were less likely than Whites to have their HbA1c under control.  Differences in 2007-2010 and 2011-2012 were not statistically significant.</a:t>
            </a:r>
          </a:p>
          <a:p>
            <a:pPr marL="342900" indent="-171450">
              <a:buFont typeface="Arial" panose="020B0604020202020204" pitchFamily="34" charset="0"/>
              <a:buChar char="•"/>
            </a:pPr>
            <a:r>
              <a:rPr lang="en-US" dirty="0" smtClean="0"/>
              <a:t>In 2007-2010 and 2011-2012, Blacks were less</a:t>
            </a:r>
            <a:r>
              <a:rPr lang="en-US" dirty="0"/>
              <a:t> </a:t>
            </a:r>
            <a:r>
              <a:rPr lang="en-US" dirty="0" smtClean="0"/>
              <a:t>likely than Whites to have their </a:t>
            </a:r>
            <a:r>
              <a:rPr lang="en-US" dirty="0"/>
              <a:t>blood pressure </a:t>
            </a:r>
            <a:r>
              <a:rPr lang="en-US" dirty="0" smtClean="0"/>
              <a:t>under control.</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2939175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152400" y="5267960"/>
            <a:ext cx="6705600" cy="3723640"/>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kern="1200" dirty="0" smtClean="0">
                <a:solidFill>
                  <a:schemeClr val="tx1"/>
                </a:solidFill>
                <a:effectLst/>
              </a:rPr>
              <a:t>Importance: </a:t>
            </a:r>
          </a:p>
          <a:p>
            <a:pPr marL="342900" indent="-171450">
              <a:buFont typeface="Arial" panose="020B0604020202020204" pitchFamily="34" charset="0"/>
              <a:buChar char="•"/>
            </a:pPr>
            <a:r>
              <a:rPr lang="en-US" sz="1100" dirty="0"/>
              <a:t>Individuals who do not achieve good control of their diabetes may develop symptoms that require correction through hospitalization. </a:t>
            </a:r>
          </a:p>
          <a:p>
            <a:pPr marL="342900" indent="-171450">
              <a:buFont typeface="Arial" panose="020B0604020202020204" pitchFamily="34" charset="0"/>
              <a:buChar char="•"/>
            </a:pPr>
            <a:r>
              <a:rPr lang="en-US" sz="1100" dirty="0"/>
              <a:t>Admission rates for uncontrolled diabetes may be reduced by better outpatient treatment and patients’ tighter adherence to </a:t>
            </a:r>
            <a:r>
              <a:rPr lang="en-US" sz="1100" b="1" dirty="0" smtClean="0"/>
              <a:t>the recommended diet </a:t>
            </a:r>
            <a:r>
              <a:rPr lang="en-US" sz="1100" dirty="0"/>
              <a:t>and medication.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kern="1200" dirty="0" smtClean="0">
                <a:solidFill>
                  <a:schemeClr val="tx1"/>
                </a:solidFill>
                <a:effectLst/>
              </a:rPr>
              <a:t>Trends:</a:t>
            </a: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rPr>
              <a:t>The rate of </a:t>
            </a:r>
            <a:r>
              <a:rPr lang="en-US" sz="1100" kern="1200" baseline="0" dirty="0" smtClean="0">
                <a:solidFill>
                  <a:schemeClr val="tx1"/>
                </a:solidFill>
                <a:effectLst/>
              </a:rPr>
              <a:t>hospital admissions for uncontrolled diabetes without complications per 100,000 population decreased from </a:t>
            </a:r>
            <a:r>
              <a:rPr lang="en-US" sz="1100" b="1" kern="1200" baseline="0" dirty="0" smtClean="0">
                <a:solidFill>
                  <a:schemeClr val="tx1"/>
                </a:solidFill>
                <a:effectLst/>
              </a:rPr>
              <a:t>27.9%</a:t>
            </a:r>
            <a:r>
              <a:rPr lang="en-US" sz="1100" kern="1200" baseline="0" dirty="0" smtClean="0">
                <a:solidFill>
                  <a:schemeClr val="tx1"/>
                </a:solidFill>
                <a:effectLst/>
              </a:rPr>
              <a:t> in 2001 to 17.3% in 2012. </a:t>
            </a:r>
          </a:p>
          <a:p>
            <a:pPr marL="342900" lvl="0" indent="-171450">
              <a:buFont typeface="Arial" panose="020B0604020202020204" pitchFamily="34" charset="0"/>
              <a:buChar char="•"/>
              <a:defRPr/>
            </a:pPr>
            <a:r>
              <a:rPr lang="en-US" sz="1100" dirty="0"/>
              <a:t>From 2001 to 2012, the percentage of hospital admissions decreased for all populations:</a:t>
            </a:r>
          </a:p>
          <a:p>
            <a:pPr marL="514350" lvl="1" indent="-171450">
              <a:buFont typeface="Arial" panose="020B0604020202020204" pitchFamily="34" charset="0"/>
              <a:buChar char="•"/>
              <a:defRPr/>
            </a:pPr>
            <a:r>
              <a:rPr lang="en-US" sz="1100" dirty="0"/>
              <a:t>For Hispanics, from </a:t>
            </a:r>
            <a:r>
              <a:rPr lang="en-US" sz="1100" dirty="0" smtClean="0"/>
              <a:t>46.0% </a:t>
            </a:r>
            <a:r>
              <a:rPr lang="en-US" sz="1100" dirty="0"/>
              <a:t>to </a:t>
            </a:r>
            <a:r>
              <a:rPr lang="en-US" sz="1100" dirty="0" smtClean="0"/>
              <a:t>26.7%.</a:t>
            </a:r>
            <a:endParaRPr lang="en-US" sz="1100" dirty="0"/>
          </a:p>
          <a:p>
            <a:pPr marL="514350" lvl="1" indent="-171450">
              <a:buFont typeface="Arial" panose="020B0604020202020204" pitchFamily="34" charset="0"/>
              <a:buChar char="•"/>
              <a:defRPr/>
            </a:pPr>
            <a:r>
              <a:rPr lang="en-US" sz="1100" dirty="0"/>
              <a:t>For APIs, from </a:t>
            </a:r>
            <a:r>
              <a:rPr lang="en-US" sz="1100" dirty="0" smtClean="0"/>
              <a:t>14.2% </a:t>
            </a:r>
            <a:r>
              <a:rPr lang="en-US" sz="1100" dirty="0"/>
              <a:t>to </a:t>
            </a:r>
            <a:r>
              <a:rPr lang="en-US" sz="1100" dirty="0" smtClean="0"/>
              <a:t>5.5%.</a:t>
            </a:r>
            <a:endParaRPr lang="en-US" sz="1100" dirty="0"/>
          </a:p>
          <a:p>
            <a:pPr marL="514350" lvl="1" indent="-171450">
              <a:buFont typeface="Arial" panose="020B0604020202020204" pitchFamily="34" charset="0"/>
              <a:buChar char="•"/>
              <a:defRPr/>
            </a:pPr>
            <a:r>
              <a:rPr lang="en-US" sz="1100" dirty="0"/>
              <a:t>For Blacks, from </a:t>
            </a:r>
            <a:r>
              <a:rPr lang="en-US" sz="1100" b="1" dirty="0" smtClean="0"/>
              <a:t>88.3%</a:t>
            </a:r>
            <a:r>
              <a:rPr lang="en-US" sz="1100" dirty="0" smtClean="0"/>
              <a:t> </a:t>
            </a:r>
            <a:r>
              <a:rPr lang="en-US" sz="1100" dirty="0"/>
              <a:t>to </a:t>
            </a:r>
            <a:r>
              <a:rPr lang="en-US" sz="1100" dirty="0" smtClean="0"/>
              <a:t>53.1%.</a:t>
            </a:r>
            <a:endParaRPr lang="en-US" sz="1100" dirty="0"/>
          </a:p>
          <a:p>
            <a:pPr marL="514350" lvl="1" indent="-171450">
              <a:buFont typeface="Arial" panose="020B0604020202020204" pitchFamily="34" charset="0"/>
              <a:buChar char="•"/>
              <a:defRPr/>
            </a:pPr>
            <a:r>
              <a:rPr lang="en-US" sz="1100" dirty="0"/>
              <a:t>For Whites, from </a:t>
            </a:r>
            <a:r>
              <a:rPr lang="en-US" sz="1100" dirty="0" smtClean="0"/>
              <a:t>17.6</a:t>
            </a:r>
            <a:r>
              <a:rPr lang="en-US" sz="1100" dirty="0"/>
              <a:t>% to </a:t>
            </a:r>
            <a:r>
              <a:rPr lang="en-US" sz="1100" dirty="0" smtClean="0"/>
              <a:t>11.7%.</a:t>
            </a:r>
          </a:p>
          <a:p>
            <a:pPr marL="171450" indent="-171450">
              <a:buFont typeface="Arial" panose="020B0604020202020204" pitchFamily="34" charset="0"/>
              <a:buChar char="•"/>
              <a:defRPr/>
            </a:pPr>
            <a:r>
              <a:rPr lang="en-US" sz="1100" b="1" dirty="0" smtClean="0"/>
              <a:t>Groups With Disparities: </a:t>
            </a:r>
            <a:r>
              <a:rPr lang="en-US" sz="1100" kern="1200" dirty="0" smtClean="0">
                <a:solidFill>
                  <a:schemeClr val="tx1"/>
                </a:solidFill>
                <a:effectLst/>
              </a:rPr>
              <a:t>In all years, the rate of hospital admissions for uncontrolled diabetes was higher for Blacks and Hispanics and lower for APIs compared with Whites.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dirty="0" smtClean="0"/>
              <a:t>Achievable Benchmark:</a:t>
            </a: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smtClean="0"/>
              <a:t>The 2008 top 4 State achievable benchmark was 5 admissions per 100,000 population age 18 and over.  The top 4 States that contributed to the achievable benchmark are Colorado, Hawaii, Utah, and Vermont.</a:t>
            </a:r>
            <a:endParaRPr lang="en-US" sz="1100" kern="1200" dirty="0" smtClean="0">
              <a:solidFill>
                <a:schemeClr val="tx1"/>
              </a:solidFill>
              <a:effectLst/>
            </a:endParaRP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baseline="0" dirty="0" smtClean="0">
                <a:solidFill>
                  <a:schemeClr val="tx1"/>
                </a:solidFill>
                <a:effectLst/>
              </a:rPr>
              <a:t>At the</a:t>
            </a:r>
            <a:r>
              <a:rPr lang="en-US" sz="1100" kern="1200" dirty="0" smtClean="0">
                <a:solidFill>
                  <a:schemeClr val="tx1"/>
                </a:solidFill>
                <a:effectLst/>
              </a:rPr>
              <a:t> current</a:t>
            </a:r>
            <a:r>
              <a:rPr lang="en-US" sz="1100" kern="1200" baseline="0" dirty="0" smtClean="0">
                <a:solidFill>
                  <a:schemeClr val="tx1"/>
                </a:solidFill>
                <a:effectLst/>
              </a:rPr>
              <a:t> rate, the </a:t>
            </a:r>
            <a:r>
              <a:rPr lang="en-US" sz="1100" b="1" kern="1200" baseline="0" dirty="0" smtClean="0">
                <a:solidFill>
                  <a:schemeClr val="tx1"/>
                </a:solidFill>
                <a:effectLst/>
              </a:rPr>
              <a:t>benchmark could not be met for the total population for </a:t>
            </a:r>
            <a:r>
              <a:rPr lang="en-US" sz="1100" kern="1200" baseline="0" dirty="0" smtClean="0">
                <a:solidFill>
                  <a:schemeClr val="tx1"/>
                </a:solidFill>
                <a:effectLst/>
              </a:rPr>
              <a:t>approximately 17 years.    </a:t>
            </a:r>
          </a:p>
          <a:p>
            <a:pPr marL="34290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rPr>
              <a:t>At the</a:t>
            </a:r>
            <a:r>
              <a:rPr lang="en-US" sz="1100" kern="1200" baseline="0" dirty="0" smtClean="0">
                <a:solidFill>
                  <a:schemeClr val="tx1"/>
                </a:solidFill>
                <a:effectLst/>
              </a:rPr>
              <a:t> current rates, </a:t>
            </a:r>
            <a:r>
              <a:rPr lang="en-US" sz="1100" b="1" kern="1200" baseline="0" dirty="0" smtClean="0">
                <a:solidFill>
                  <a:schemeClr val="tx1"/>
                </a:solidFill>
                <a:effectLst/>
              </a:rPr>
              <a:t>Whites could not reach the benchmark for 22 years and Blacks would need 20 years. APIs could reach the benchmark in 2 years and Hispanics in 10 years.  </a:t>
            </a:r>
            <a:endParaRPr lang="en-US" sz="1100" b="1" kern="1200" dirty="0" smtClean="0">
              <a:solidFill>
                <a:schemeClr val="tx1"/>
              </a:solidFill>
              <a:effectLst/>
            </a:endParaRP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505200"/>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 </a:t>
            </a:r>
            <a:r>
              <a:rPr lang="en-US" sz="1200" kern="1200" dirty="0" smtClean="0">
                <a:solidFill>
                  <a:schemeClr val="tx1"/>
                </a:solidFill>
                <a:effectLst/>
                <a:latin typeface="+mn-lt"/>
                <a:ea typeface="+mn-ea"/>
                <a:cs typeface="+mn-cs"/>
              </a:rPr>
              <a:t>Low-income neighborhoods may have insufficient health resources to mee</a:t>
            </a:r>
            <a:r>
              <a:rPr lang="en-US" dirty="0" smtClean="0"/>
              <a:t>t the needs of all people with diabetes.</a:t>
            </a: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Trends: </a:t>
            </a:r>
            <a:r>
              <a:rPr lang="en-US" dirty="0" smtClean="0"/>
              <a:t>The rates for all area income populations are improving.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342900" lvl="0" indent="-171450">
              <a:buFont typeface="Arial" panose="020B0604020202020204" pitchFamily="34" charset="0"/>
              <a:buChar char="•"/>
            </a:pPr>
            <a:r>
              <a:rPr lang="en-US" sz="1200" kern="1200" dirty="0" smtClean="0">
                <a:solidFill>
                  <a:schemeClr val="tx1"/>
                </a:solidFill>
                <a:effectLst/>
                <a:latin typeface="+mn-lt"/>
                <a:ea typeface="+mn-ea"/>
                <a:cs typeface="+mn-cs"/>
              </a:rPr>
              <a:t>In all years, the rate of hospital admissions for uncontrolled diabetes was higher for</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adults living in communities with median household incomes in the first (lowest), second, and third quartiles than for people living in communities in the fourth quartile (highest).</a:t>
            </a:r>
          </a:p>
          <a:p>
            <a:pPr marL="342900" lvl="0" indent="-171450">
              <a:buFont typeface="Arial" panose="020B0604020202020204" pitchFamily="34" charset="0"/>
              <a:buChar char="•"/>
            </a:pPr>
            <a:r>
              <a:rPr lang="en-US" dirty="0" smtClean="0"/>
              <a:t>T</a:t>
            </a:r>
            <a:r>
              <a:rPr lang="en-US" sz="1200" kern="1200" baseline="0" dirty="0" smtClean="0">
                <a:solidFill>
                  <a:schemeClr val="tx1"/>
                </a:solidFill>
                <a:effectLst/>
                <a:latin typeface="+mn-lt"/>
                <a:ea typeface="+mn-ea"/>
                <a:cs typeface="+mn-cs"/>
              </a:rPr>
              <a:t>he difference in rates for adults in the highest quartile and the lowest quartile is narrowing.  </a:t>
            </a:r>
            <a:r>
              <a:rPr lang="en-US" sz="1200" kern="1200" dirty="0" smtClean="0">
                <a:solidFill>
                  <a:schemeClr val="tx1"/>
                </a:solidFill>
                <a:effectLst/>
                <a:latin typeface="+mn-lt"/>
                <a:ea typeface="+mn-ea"/>
                <a:cs typeface="+mn-cs"/>
              </a:rPr>
              <a:t> </a:t>
            </a:r>
          </a:p>
          <a:p>
            <a:pPr marL="171450" lvl="0" indent="-171450">
              <a:buFont typeface="Arial" panose="020B0604020202020204" pitchFamily="34" charset="0"/>
              <a:buChar char="•"/>
            </a:pPr>
            <a:r>
              <a:rPr lang="en-US" b="1" dirty="0" smtClean="0"/>
              <a:t>Achievable Benchmarks: </a:t>
            </a:r>
            <a:r>
              <a:rPr lang="en-US" sz="1200" kern="1200" dirty="0" smtClean="0">
                <a:solidFill>
                  <a:schemeClr val="tx1"/>
                </a:solidFill>
                <a:effectLst/>
                <a:latin typeface="+mn-lt"/>
                <a:ea typeface="+mn-ea"/>
                <a:cs typeface="+mn-cs"/>
              </a:rPr>
              <a:t>At the current rates of improvement: </a:t>
            </a:r>
          </a:p>
          <a:p>
            <a:pPr marL="342900" indent="-171450">
              <a:buFont typeface="Arial" panose="020B0604020202020204" pitchFamily="34" charset="0"/>
              <a:buChar cha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first quartile could achieve the benchmark in less than 9 years.</a:t>
            </a:r>
          </a:p>
          <a:p>
            <a:pPr marL="342900" indent="-171450">
              <a:buFont typeface="Arial" panose="020B0604020202020204" pitchFamily="34" charset="0"/>
              <a:buChar cha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second quartile could achieve the benchmark in approximately 15 years.</a:t>
            </a:r>
          </a:p>
          <a:p>
            <a:pPr marL="342900" indent="-171450">
              <a:buFont typeface="Arial" panose="020B0604020202020204" pitchFamily="34" charset="0"/>
              <a:buChar char="•"/>
              <a:defRP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third quartile could achieve the benchmark in approximately 15 years.</a:t>
            </a:r>
          </a:p>
          <a:p>
            <a:pPr marL="342900" indent="-171450">
              <a:buFont typeface="Arial" panose="020B0604020202020204" pitchFamily="34" charset="0"/>
              <a:buChar char="•"/>
              <a:defRPr/>
            </a:pPr>
            <a:r>
              <a:rPr lang="en-US" kern="1200" dirty="0" smtClean="0">
                <a:solidFill>
                  <a:schemeClr val="tx1"/>
                </a:solidFill>
                <a:effectLst/>
                <a:latin typeface="+mn-lt"/>
                <a:ea typeface="+mn-ea"/>
                <a:cs typeface="+mn-cs"/>
              </a:rPr>
              <a:t>Adults</a:t>
            </a:r>
            <a:r>
              <a:rPr lang="en-US" kern="1200" baseline="0" dirty="0" smtClean="0">
                <a:solidFill>
                  <a:schemeClr val="tx1"/>
                </a:solidFill>
                <a:effectLst/>
                <a:latin typeface="+mn-lt"/>
                <a:ea typeface="+mn-ea"/>
                <a:cs typeface="+mn-cs"/>
              </a:rPr>
              <a:t> living in communities in the fourth quartile could achieve the benchmark in less than 14 years.</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1359583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733800"/>
          </a:xfrm>
        </p:spPr>
        <p:txBody>
          <a:bodyPr/>
          <a:lstStyle/>
          <a:p>
            <a:pPr marL="171450" indent="-171450">
              <a:buFont typeface="Arial" panose="020B0604020202020204" pitchFamily="34" charset="0"/>
              <a:buChar char="•"/>
            </a:pPr>
            <a:r>
              <a:rPr lang="en-US" b="1" dirty="0"/>
              <a:t>Importance: </a:t>
            </a:r>
            <a:endParaRPr lang="en-US" b="1" dirty="0" smtClean="0"/>
          </a:p>
          <a:p>
            <a:pPr marL="342900" indent="-171450">
              <a:buFont typeface="Arial" panose="020B0604020202020204" pitchFamily="34" charset="0"/>
              <a:buChar char="•"/>
            </a:pPr>
            <a:r>
              <a:rPr lang="en-US" dirty="0" smtClean="0"/>
              <a:t>Diabetes </a:t>
            </a:r>
            <a:r>
              <a:rPr lang="en-US" dirty="0"/>
              <a:t>is one of the leading causes of morbidity and mortality among AI/AN </a:t>
            </a:r>
            <a:r>
              <a:rPr lang="en-US" dirty="0" smtClean="0"/>
              <a:t>populations. </a:t>
            </a:r>
            <a:r>
              <a:rPr lang="en-US" dirty="0"/>
              <a:t>Its prevention and control are a major focus of the Indian Health Service </a:t>
            </a:r>
            <a:r>
              <a:rPr lang="en-US" dirty="0" smtClean="0"/>
              <a:t>(IHS) </a:t>
            </a:r>
            <a:r>
              <a:rPr lang="en-US" dirty="0"/>
              <a:t>Director’s Chronic Disease Initiative and the IHS Health Promotion/Disease Prevention Initiative. Addressing barriers to health care is a large part of the overall IHS goal of ensuring that comprehensive, culturally acceptable personal and public health services are available and accessible to AI/</a:t>
            </a:r>
            <a:r>
              <a:rPr lang="en-US" dirty="0" err="1"/>
              <a:t>ANs</a:t>
            </a:r>
            <a:r>
              <a:rPr lang="en-US" dirty="0" err="1" smtClean="0"/>
              <a:t>.</a:t>
            </a:r>
            <a:endParaRPr lang="en-US" dirty="0" smtClean="0"/>
          </a:p>
          <a:p>
            <a:pPr marL="342900" indent="-171450">
              <a:buFont typeface="Arial" panose="020B0604020202020204" pitchFamily="34" charset="0"/>
              <a:buChar char="•"/>
            </a:pPr>
            <a:r>
              <a:rPr lang="en-US" dirty="0"/>
              <a:t>AI/ANs who are members of federally recognized Tribes are eligible for services provided by </a:t>
            </a:r>
            <a:r>
              <a:rPr lang="en-US" dirty="0" smtClean="0"/>
              <a:t> IHS. About </a:t>
            </a:r>
            <a:r>
              <a:rPr lang="en-US" dirty="0"/>
              <a:t>2 million AI/ANs in the United States receive care directly from IHS, through tribally contracted and operated health programs or through services purchased by IHS from other </a:t>
            </a:r>
            <a:r>
              <a:rPr lang="en-US" dirty="0" smtClean="0"/>
              <a:t>providers. </a:t>
            </a:r>
            <a:r>
              <a:rPr lang="en-US" dirty="0"/>
              <a:t>Due to low numbers and lack of data, information about AI/AN hospitalizations is difficult to obtain in most Federal and State hospital utilization data sources. The Q</a:t>
            </a:r>
            <a:r>
              <a:rPr lang="en-US" dirty="0" smtClean="0"/>
              <a:t>DR </a:t>
            </a:r>
            <a:r>
              <a:rPr lang="en-US" dirty="0"/>
              <a:t>addresses this gap by examining utilization data from IHS, Tribal, and contract hospitals</a:t>
            </a:r>
            <a:r>
              <a:rPr lang="en-US" dirty="0" smtClean="0"/>
              <a:t>.</a:t>
            </a:r>
            <a:endParaRPr lang="en-US" dirty="0"/>
          </a:p>
          <a:p>
            <a:pPr marL="171450" lvl="0" indent="-171450">
              <a:buFont typeface="Arial" panose="020B0604020202020204" pitchFamily="34" charset="0"/>
              <a:buChar char="•"/>
            </a:pPr>
            <a:r>
              <a:rPr lang="en-US" b="1" dirty="0" smtClean="0"/>
              <a:t>Trends</a:t>
            </a:r>
            <a:r>
              <a:rPr lang="en-US" b="1" dirty="0"/>
              <a:t>: </a:t>
            </a:r>
            <a:r>
              <a:rPr lang="en-US" dirty="0"/>
              <a:t>From 2003 to </a:t>
            </a:r>
            <a:r>
              <a:rPr lang="en-US" dirty="0" smtClean="0"/>
              <a:t>2012, </a:t>
            </a:r>
            <a:r>
              <a:rPr lang="en-US" dirty="0"/>
              <a:t>the age-adjusted rate of </a:t>
            </a:r>
            <a:r>
              <a:rPr lang="en-US" dirty="0" smtClean="0"/>
              <a:t>hospitalizations </a:t>
            </a:r>
            <a:r>
              <a:rPr lang="en-US" dirty="0"/>
              <a:t>for uncontrolled diabetes in IHS, Tribal, and contract hospitals decreased </a:t>
            </a:r>
            <a:r>
              <a:rPr lang="en-US" dirty="0" smtClean="0"/>
              <a:t>overall and among </a:t>
            </a:r>
            <a:r>
              <a:rPr lang="en-US" dirty="0"/>
              <a:t>all age groups.</a:t>
            </a:r>
          </a:p>
          <a:p>
            <a:pPr marL="171450" lvl="0" indent="-171450">
              <a:buFont typeface="Arial" panose="020B0604020202020204" pitchFamily="34" charset="0"/>
              <a:buChar char="•"/>
            </a:pPr>
            <a:r>
              <a:rPr lang="en-US" b="1" dirty="0" smtClean="0"/>
              <a:t>Groups With Disparities: </a:t>
            </a:r>
            <a:r>
              <a:rPr lang="en-US" dirty="0" smtClean="0"/>
              <a:t>In </a:t>
            </a:r>
            <a:r>
              <a:rPr lang="en-US" dirty="0"/>
              <a:t>all years, patients ages 18-44 had lower rates than patients age 65 and over.</a:t>
            </a:r>
          </a:p>
          <a:p>
            <a:pPr marL="171450" lvl="0" indent="-171450">
              <a:buFont typeface="Arial" panose="020B0604020202020204" pitchFamily="34" charset="0"/>
              <a:buChar char="•"/>
            </a:pPr>
            <a:r>
              <a:rPr lang="en-US" b="1" dirty="0" smtClean="0"/>
              <a:t>Achievable </a:t>
            </a:r>
            <a:r>
              <a:rPr lang="en-US" b="1" dirty="0"/>
              <a:t>Benchmarks: </a:t>
            </a:r>
            <a:r>
              <a:rPr lang="en-US" dirty="0"/>
              <a:t>At the current rates, </a:t>
            </a:r>
            <a:r>
              <a:rPr lang="en-US" dirty="0" smtClean="0"/>
              <a:t>the benchmark could be met by the total IHS population in 10 years.</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9</a:t>
            </a:fld>
            <a:endParaRPr lang="en-US"/>
          </a:p>
        </p:txBody>
      </p:sp>
    </p:spTree>
    <p:extLst>
      <p:ext uri="{BB962C8B-B14F-4D97-AF65-F5344CB8AC3E}">
        <p14:creationId xmlns:p14="http://schemas.microsoft.com/office/powerpoint/2010/main" val="80434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11.xml"/></Relationships>
</file>

<file path=ppt/slides/_rels/slide11.xml.rels><?xml version="1.0" encoding="UTF-8" standalone="yes"?>
<Relationships xmlns="http://schemas.openxmlformats.org/package/2006/relationships"><Relationship Id="rId3" Type="http://schemas.openxmlformats.org/officeDocument/2006/relationships/hyperlink" Target="http://www.ahrq.gov/workingforquality/priorities.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ahrq.gov/workingforquality/pias/windriverpia.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diabetes</a:t>
            </a:r>
            <a:endParaRPr lang="en-US" dirty="0"/>
          </a:p>
        </p:txBody>
      </p:sp>
      <p:sp>
        <p:nvSpPr>
          <p:cNvPr id="5" name="Text Placeholder 4"/>
          <p:cNvSpPr>
            <a:spLocks noGrp="1"/>
          </p:cNvSpPr>
          <p:nvPr>
            <p:ph type="body" idx="1"/>
          </p:nvPr>
        </p:nvSpPr>
        <p:spPr/>
        <p:txBody>
          <a:bodyPr/>
          <a:lstStyle/>
          <a:p>
            <a:r>
              <a:rPr lang="en-US" dirty="0"/>
              <a:t>National Healthcare Quality and Disparities Report</a:t>
            </a:r>
          </a:p>
          <a:p>
            <a:r>
              <a:rPr lang="en-US" dirty="0" err="1"/>
              <a:t>Chartbook</a:t>
            </a:r>
            <a:r>
              <a:rPr lang="en-US" dirty="0"/>
              <a:t> on Effective </a:t>
            </a:r>
            <a:r>
              <a:rPr lang="en-US" dirty="0" smtClean="0"/>
              <a:t>Treatment</a:t>
            </a:r>
            <a:endParaRPr lang="en-US" dirty="0"/>
          </a:p>
        </p:txBody>
      </p:sp>
    </p:spTree>
    <p:extLst>
      <p:ext uri="{BB962C8B-B14F-4D97-AF65-F5344CB8AC3E}">
        <p14:creationId xmlns:p14="http://schemas.microsoft.com/office/powerpoint/2010/main" val="344916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New cases of end stage renal disease due to diabetes, per million population, by race and ethnicity, 2003-2012</a:t>
            </a:r>
            <a:endParaRPr lang="en-US" sz="1800"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564215606"/>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4"/>
          <p:cNvGraphicFramePr>
            <a:graphicFrameLocks noGrp="1"/>
          </p:cNvGraphicFramePr>
          <p:nvPr>
            <p:ph sz="half" idx="2"/>
            <p:extLst>
              <p:ext uri="{D42A27DB-BD31-4B8C-83A1-F6EECF244321}">
                <p14:modId xmlns:p14="http://schemas.microsoft.com/office/powerpoint/2010/main" val="195906114"/>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577840"/>
            <a:ext cx="8229600" cy="861774"/>
          </a:xfrm>
          <a:prstGeom prst="rect">
            <a:avLst/>
          </a:prstGeom>
          <a:noFill/>
        </p:spPr>
        <p:txBody>
          <a:bodyPr wrap="square" rtlCol="0">
            <a:spAutoFit/>
          </a:bodyPr>
          <a:lstStyle/>
          <a:p>
            <a:r>
              <a:rPr lang="en-US" sz="1000" b="1" dirty="0" smtClean="0"/>
              <a:t>Key</a:t>
            </a:r>
            <a:r>
              <a:rPr lang="en-US" sz="1000" b="1" dirty="0"/>
              <a:t>: </a:t>
            </a:r>
            <a:r>
              <a:rPr lang="en-US" sz="1000" dirty="0"/>
              <a:t>API = Asian or Pacific Islander; AI/AN = American Indian or Alaska Native.</a:t>
            </a:r>
          </a:p>
          <a:p>
            <a:r>
              <a:rPr lang="en-US" sz="1000" b="1" dirty="0"/>
              <a:t>Source: </a:t>
            </a:r>
            <a:r>
              <a:rPr lang="en-US" sz="1000" dirty="0"/>
              <a:t>National Institute of Diabetes and Digestive and Kidney Diseases, U.S. Renal Data System, </a:t>
            </a:r>
            <a:r>
              <a:rPr lang="en-US" sz="1000" dirty="0" smtClean="0"/>
              <a:t>2003-2012.</a:t>
            </a:r>
            <a:endParaRPr lang="en-US" sz="1000" dirty="0"/>
          </a:p>
          <a:p>
            <a:r>
              <a:rPr lang="en-US" sz="1000" b="1" dirty="0"/>
              <a:t>Denominator: </a:t>
            </a:r>
            <a:r>
              <a:rPr lang="en-US" sz="1000" dirty="0"/>
              <a:t>U.S. resident population.</a:t>
            </a:r>
          </a:p>
          <a:p>
            <a:r>
              <a:rPr lang="en-US" sz="1000" b="1" dirty="0"/>
              <a:t>Note:</a:t>
            </a:r>
            <a:r>
              <a:rPr lang="en-US" sz="1000" dirty="0"/>
              <a:t> For this measure, lower rates are better. Rates are adjusted by age, sex, race, and interactions of age, sex, and race. When reporting is by race and ethnicity, the adjustment is by age, sex, and interactions of age and sex. Hispanic and non-Hispanic include all races</a:t>
            </a:r>
            <a:r>
              <a:rPr lang="en-US" sz="1000" dirty="0" smtClean="0"/>
              <a:t>.</a:t>
            </a:r>
            <a:endParaRPr lang="en-US" sz="1000" dirty="0"/>
          </a:p>
        </p:txBody>
      </p:sp>
      <p:cxnSp>
        <p:nvCxnSpPr>
          <p:cNvPr id="8" name="Straight Connector 7"/>
          <p:cNvCxnSpPr/>
          <p:nvPr/>
        </p:nvCxnSpPr>
        <p:spPr>
          <a:xfrm>
            <a:off x="1295400" y="4297680"/>
            <a:ext cx="32004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9" name="TextBox 1"/>
          <p:cNvSpPr txBox="1"/>
          <p:nvPr/>
        </p:nvSpPr>
        <p:spPr>
          <a:xfrm>
            <a:off x="1737360" y="4343399"/>
            <a:ext cx="2286000" cy="41148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90 per Million Population</a:t>
            </a:r>
            <a:endParaRPr lang="en-US" sz="1000" dirty="0"/>
          </a:p>
        </p:txBody>
      </p:sp>
    </p:spTree>
    <p:extLst>
      <p:ext uri="{BB962C8B-B14F-4D97-AF65-F5344CB8AC3E}">
        <p14:creationId xmlns:p14="http://schemas.microsoft.com/office/powerpoint/2010/main" val="8747368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800" dirty="0" smtClean="0"/>
              <a:t>National Quality Strategy Priorities in Action: Effective Treatment of Diabetes</a:t>
            </a:r>
            <a:endParaRPr lang="en-US" sz="2800" dirty="0"/>
          </a:p>
        </p:txBody>
      </p:sp>
      <p:sp>
        <p:nvSpPr>
          <p:cNvPr id="6" name="Content Placeholder 5"/>
          <p:cNvSpPr>
            <a:spLocks noGrp="1"/>
          </p:cNvSpPr>
          <p:nvPr>
            <p:ph idx="1"/>
          </p:nvPr>
        </p:nvSpPr>
        <p:spPr>
          <a:xfrm>
            <a:off x="457200" y="1524000"/>
            <a:ext cx="8229600" cy="5029200"/>
          </a:xfrm>
        </p:spPr>
        <p:txBody>
          <a:bodyPr>
            <a:normAutofit fontScale="92500" lnSpcReduction="20000"/>
          </a:bodyPr>
          <a:lstStyle/>
          <a:p>
            <a:r>
              <a:rPr lang="en-US" dirty="0" smtClean="0">
                <a:hlinkClick r:id="rId3"/>
              </a:rPr>
              <a:t>Priorities in Action</a:t>
            </a:r>
            <a:r>
              <a:rPr lang="en-US" dirty="0" smtClean="0"/>
              <a:t> features some of our Nation's most promising and transformative quality improvement programs. </a:t>
            </a:r>
          </a:p>
          <a:p>
            <a:r>
              <a:rPr lang="en-US" dirty="0" smtClean="0"/>
              <a:t>The </a:t>
            </a:r>
            <a:r>
              <a:rPr lang="en-US" dirty="0" smtClean="0">
                <a:hlinkClick r:id="rId4"/>
              </a:rPr>
              <a:t>Wind River Reservation</a:t>
            </a:r>
            <a:r>
              <a:rPr lang="en-US" dirty="0" smtClean="0"/>
              <a:t> in Wyoming is the home of the Eastern Shoshone and Northern Arapaho Tribes. </a:t>
            </a:r>
          </a:p>
          <a:p>
            <a:pPr lvl="1"/>
            <a:r>
              <a:rPr lang="en-US" dirty="0" smtClean="0"/>
              <a:t>About 12,500 residents live on the reservation; 12 percent have diabetes and 71 percent are clinically obese. </a:t>
            </a:r>
          </a:p>
          <a:p>
            <a:pPr lvl="1"/>
            <a:r>
              <a:rPr lang="en-US" dirty="0" smtClean="0"/>
              <a:t>In 2009, the Eastern Shoshone Tribal Health Department received a grant to create a community-clinical partnership on the reservation to:</a:t>
            </a:r>
          </a:p>
          <a:p>
            <a:pPr lvl="2"/>
            <a:r>
              <a:rPr lang="en-US" dirty="0" smtClean="0"/>
              <a:t>Address barriers to diabetes management and prevention, and </a:t>
            </a:r>
          </a:p>
          <a:p>
            <a:pPr lvl="2"/>
            <a:r>
              <a:rPr lang="en-US" dirty="0" smtClean="0"/>
              <a:t>Create a comprehensive system of care to help tribal members with or at risk of diabetes manage their condition and improve outcomes.</a:t>
            </a:r>
            <a:endParaRPr lang="en-US" dirty="0"/>
          </a:p>
        </p:txBody>
      </p:sp>
    </p:spTree>
    <p:extLst>
      <p:ext uri="{BB962C8B-B14F-4D97-AF65-F5344CB8AC3E}">
        <p14:creationId xmlns:p14="http://schemas.microsoft.com/office/powerpoint/2010/main" val="3446691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Effective Treatment of Diabetes</a:t>
            </a:r>
            <a:endParaRPr lang="en-US" dirty="0"/>
          </a:p>
        </p:txBody>
      </p:sp>
      <p:sp>
        <p:nvSpPr>
          <p:cNvPr id="3" name="Content Placeholder 2"/>
          <p:cNvSpPr>
            <a:spLocks noGrp="1"/>
          </p:cNvSpPr>
          <p:nvPr>
            <p:ph idx="1"/>
          </p:nvPr>
        </p:nvSpPr>
        <p:spPr/>
        <p:txBody>
          <a:bodyPr>
            <a:normAutofit/>
          </a:bodyPr>
          <a:lstStyle/>
          <a:p>
            <a:r>
              <a:rPr lang="en-US" dirty="0" smtClean="0"/>
              <a:t>Process: </a:t>
            </a:r>
          </a:p>
          <a:p>
            <a:pPr lvl="1"/>
            <a:r>
              <a:rPr lang="en-US" dirty="0" smtClean="0"/>
              <a:t>Receipt of four recommended diabetes services</a:t>
            </a:r>
          </a:p>
          <a:p>
            <a:pPr lvl="1"/>
            <a:r>
              <a:rPr lang="en-US" dirty="0" smtClean="0"/>
              <a:t>People with current diabetes who have a written diabetes management plan</a:t>
            </a:r>
          </a:p>
          <a:p>
            <a:r>
              <a:rPr lang="en-US" dirty="0" smtClean="0"/>
              <a:t>Outcome: </a:t>
            </a:r>
          </a:p>
          <a:p>
            <a:pPr lvl="1"/>
            <a:r>
              <a:rPr lang="en-US" dirty="0" smtClean="0"/>
              <a:t>Adults age 40 and over with diagnosed diabetes with hemoglobin A1c and blood pressure under control</a:t>
            </a:r>
          </a:p>
          <a:p>
            <a:pPr lvl="1"/>
            <a:r>
              <a:rPr lang="en-US" smtClean="0"/>
              <a:t>Hospital </a:t>
            </a:r>
            <a:r>
              <a:rPr lang="en-US" dirty="0" smtClean="0"/>
              <a:t>admissions for uncontrolled diabetes</a:t>
            </a:r>
          </a:p>
          <a:p>
            <a:pPr lvl="1"/>
            <a:r>
              <a:rPr lang="en-US" smtClean="0"/>
              <a:t>New </a:t>
            </a:r>
            <a:r>
              <a:rPr lang="en-US" dirty="0" smtClean="0"/>
              <a:t>cases of end stage renal disease due to diabetes</a:t>
            </a:r>
          </a:p>
          <a:p>
            <a:endParaRPr lang="en-US" dirty="0"/>
          </a:p>
        </p:txBody>
      </p:sp>
    </p:spTree>
    <p:extLst>
      <p:ext uri="{BB962C8B-B14F-4D97-AF65-F5344CB8AC3E}">
        <p14:creationId xmlns:p14="http://schemas.microsoft.com/office/powerpoint/2010/main" val="420727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age 40 and over with diagnosed diabetes who reported receiving four recommended services for diabetes in the calendar year, by race/ethnicity, 2008-2012</a:t>
            </a:r>
            <a:endParaRPr lang="en-US"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86760153"/>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486400"/>
            <a:ext cx="8229600" cy="861774"/>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2008-2012.</a:t>
            </a:r>
          </a:p>
          <a:p>
            <a:r>
              <a:rPr lang="en-US" sz="1000" b="1" dirty="0"/>
              <a:t>Denominator: </a:t>
            </a:r>
            <a:r>
              <a:rPr lang="en-US" sz="1000" dirty="0"/>
              <a:t>Civilian </a:t>
            </a:r>
            <a:r>
              <a:rPr lang="en-US" sz="1000" dirty="0" err="1"/>
              <a:t>noninstitutionalized</a:t>
            </a:r>
            <a:r>
              <a:rPr lang="en-US" sz="1000" dirty="0"/>
              <a:t> population with diagnosed diabetes, age 40 and over.</a:t>
            </a:r>
          </a:p>
          <a:p>
            <a:r>
              <a:rPr lang="en-US" sz="1000" b="1" dirty="0"/>
              <a:t>Note:</a:t>
            </a:r>
            <a:r>
              <a:rPr lang="en-US" sz="1000" dirty="0"/>
              <a:t> Data include people with both type 1 and type 2 diabetes. </a:t>
            </a:r>
            <a:r>
              <a:rPr lang="en-US" sz="1000" dirty="0" smtClean="0"/>
              <a:t>The four recommended </a:t>
            </a:r>
            <a:r>
              <a:rPr lang="en-US" sz="1000" dirty="0"/>
              <a:t>services are 2+ hemoglobin A1c tests, foot exam, dilated eye exam, and flu </a:t>
            </a:r>
            <a:r>
              <a:rPr lang="en-US" sz="1000" dirty="0" smtClean="0"/>
              <a:t>shot. Rates </a:t>
            </a:r>
            <a:r>
              <a:rPr lang="en-US" sz="1000" dirty="0"/>
              <a:t>are age adjusted to the 2000 U.S. standard population </a:t>
            </a:r>
            <a:r>
              <a:rPr lang="en-US" sz="1000" dirty="0" smtClean="0"/>
              <a:t>using </a:t>
            </a:r>
            <a:r>
              <a:rPr lang="en-US" sz="1000" dirty="0"/>
              <a:t>two age groups: 40-59 and 60 and over. White and Black are </a:t>
            </a:r>
            <a:r>
              <a:rPr lang="en-US" sz="1000" dirty="0" smtClean="0"/>
              <a:t>non-Hispanic. Hispanic </a:t>
            </a:r>
            <a:r>
              <a:rPr lang="en-US" sz="1000" dirty="0"/>
              <a:t>includes all races. </a:t>
            </a:r>
          </a:p>
        </p:txBody>
      </p:sp>
    </p:spTree>
    <p:extLst>
      <p:ext uri="{BB962C8B-B14F-4D97-AF65-F5344CB8AC3E}">
        <p14:creationId xmlns:p14="http://schemas.microsoft.com/office/powerpoint/2010/main" val="3687409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Adults age </a:t>
            </a:r>
            <a:r>
              <a:rPr lang="en-US" sz="1800" dirty="0" smtClean="0"/>
              <a:t>65 </a:t>
            </a:r>
            <a:r>
              <a:rPr lang="en-US" sz="1800" dirty="0"/>
              <a:t>and over with diagnosed diabetes who reported receiving four recommended services for diabetes in the </a:t>
            </a:r>
            <a:r>
              <a:rPr lang="en-US" sz="1800" dirty="0" smtClean="0"/>
              <a:t>calendar, </a:t>
            </a:r>
            <a:r>
              <a:rPr lang="en-US" sz="1800" dirty="0"/>
              <a:t>by </a:t>
            </a:r>
            <a:r>
              <a:rPr lang="en-US" sz="1800" dirty="0" smtClean="0"/>
              <a:t>insurance status, </a:t>
            </a:r>
            <a:r>
              <a:rPr lang="en-US" sz="1800" dirty="0"/>
              <a:t>2008-2012</a:t>
            </a:r>
          </a:p>
        </p:txBody>
      </p:sp>
      <p:graphicFrame>
        <p:nvGraphicFramePr>
          <p:cNvPr id="9" name="Chart 8"/>
          <p:cNvGraphicFramePr/>
          <p:nvPr>
            <p:extLst>
              <p:ext uri="{D42A27DB-BD31-4B8C-83A1-F6EECF244321}">
                <p14:modId xmlns:p14="http://schemas.microsoft.com/office/powerpoint/2010/main" val="2417821847"/>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57200" y="5486400"/>
            <a:ext cx="8229600" cy="707886"/>
          </a:xfrm>
          <a:prstGeom prst="rect">
            <a:avLst/>
          </a:prstGeom>
          <a:noFill/>
        </p:spPr>
        <p:txBody>
          <a:bodyPr wrap="square" rtlCol="0">
            <a:spAutoFit/>
          </a:bodyPr>
          <a:lstStyle/>
          <a:p>
            <a:r>
              <a:rPr lang="en-US" sz="1000" b="1" dirty="0"/>
              <a:t>Source: </a:t>
            </a:r>
            <a:r>
              <a:rPr lang="en-US" sz="1000" dirty="0"/>
              <a:t>Agency for Healthcare Research and Quality, Medical Expenditure Panel Survey, 2008-2012.</a:t>
            </a:r>
          </a:p>
          <a:p>
            <a:r>
              <a:rPr lang="en-US" sz="1000" b="1" dirty="0"/>
              <a:t>Denominator: </a:t>
            </a:r>
            <a:r>
              <a:rPr lang="en-US" sz="1000" dirty="0"/>
              <a:t>Civilian noninstitutionalized population with diagnosed diabetes, age </a:t>
            </a:r>
            <a:r>
              <a:rPr lang="en-US" sz="1000" dirty="0" smtClean="0"/>
              <a:t>65 </a:t>
            </a:r>
            <a:r>
              <a:rPr lang="en-US" sz="1000" dirty="0"/>
              <a:t>and over.</a:t>
            </a:r>
          </a:p>
          <a:p>
            <a:r>
              <a:rPr lang="en-US" sz="1000" b="1" dirty="0"/>
              <a:t>Note:</a:t>
            </a:r>
            <a:r>
              <a:rPr lang="en-US" sz="1000" dirty="0"/>
              <a:t> Data include people with both type 1 and type 2 diabetes. </a:t>
            </a:r>
            <a:r>
              <a:rPr lang="en-US" sz="1000" dirty="0" smtClean="0"/>
              <a:t>The four recommended </a:t>
            </a:r>
            <a:r>
              <a:rPr lang="en-US" sz="1000" dirty="0"/>
              <a:t>services are 2+ hemoglobin A1c tests, foot exam, dilated eye exam, and flu </a:t>
            </a:r>
            <a:r>
              <a:rPr lang="en-US" sz="1000" dirty="0" smtClean="0"/>
              <a:t>shot. </a:t>
            </a:r>
            <a:endParaRPr lang="en-US" sz="1000" dirty="0"/>
          </a:p>
        </p:txBody>
      </p:sp>
    </p:spTree>
    <p:extLst>
      <p:ext uri="{BB962C8B-B14F-4D97-AF65-F5344CB8AC3E}">
        <p14:creationId xmlns:p14="http://schemas.microsoft.com/office/powerpoint/2010/main" val="237571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1800" dirty="0" smtClean="0"/>
              <a:t>People with current diabetes who have a written diabetes management plan, by Asian and Hispanic subpopulations and English proficiency, California, 2011-2013 combined</a:t>
            </a:r>
            <a:endParaRPr lang="en-US" sz="1800" dirty="0"/>
          </a:p>
        </p:txBody>
      </p:sp>
      <p:graphicFrame>
        <p:nvGraphicFramePr>
          <p:cNvPr id="6" name="Object 70"/>
          <p:cNvGraphicFramePr>
            <a:graphicFrameLocks noGrp="1"/>
          </p:cNvGraphicFramePr>
          <p:nvPr>
            <p:ph sz="half" idx="1"/>
            <p:extLst>
              <p:ext uri="{D42A27DB-BD31-4B8C-83A1-F6EECF244321}">
                <p14:modId xmlns:p14="http://schemas.microsoft.com/office/powerpoint/2010/main" val="215610662"/>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Object 71"/>
          <p:cNvGraphicFramePr>
            <a:graphicFrameLocks noGrp="1"/>
          </p:cNvGraphicFramePr>
          <p:nvPr>
            <p:ph sz="half" idx="2"/>
            <p:extLst>
              <p:ext uri="{D42A27DB-BD31-4B8C-83A1-F6EECF244321}">
                <p14:modId xmlns:p14="http://schemas.microsoft.com/office/powerpoint/2010/main" val="1874445924"/>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66928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UCLA, Center for Health Policy Research, California Health Interview Survey, </a:t>
            </a:r>
            <a:r>
              <a:rPr lang="en-US" sz="1000" dirty="0" smtClean="0"/>
              <a:t>2011-2013.</a:t>
            </a:r>
            <a:endParaRPr lang="en-US" sz="1000" dirty="0"/>
          </a:p>
          <a:p>
            <a:r>
              <a:rPr lang="en-US" sz="1000" b="1" dirty="0"/>
              <a:t>Denominator:</a:t>
            </a:r>
            <a:r>
              <a:rPr lang="en-US" sz="1000" dirty="0"/>
              <a:t> Civilian noninstitutionalized population in California</a:t>
            </a:r>
            <a:r>
              <a:rPr lang="en-US" sz="1000" dirty="0" smtClean="0"/>
              <a:t>.</a:t>
            </a:r>
            <a:endParaRPr lang="en-US" sz="1000" dirty="0"/>
          </a:p>
        </p:txBody>
      </p:sp>
    </p:spTree>
    <p:extLst>
      <p:ext uri="{BB962C8B-B14F-4D97-AF65-F5344CB8AC3E}">
        <p14:creationId xmlns:p14="http://schemas.microsoft.com/office/powerpoint/2010/main" val="2254449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2000" dirty="0" smtClean="0"/>
              <a:t>Adults age 40 and over with diagnosed diabetes with hemoglobin A1c and blood pressure under control, by race/ethnicity, 2003-2006, 2007-2010, and 2011-2012</a:t>
            </a:r>
            <a:endParaRPr lang="en-US" dirty="0"/>
          </a:p>
        </p:txBody>
      </p:sp>
      <p:graphicFrame>
        <p:nvGraphicFramePr>
          <p:cNvPr id="6" name="Object 4"/>
          <p:cNvGraphicFramePr>
            <a:graphicFrameLocks noGrp="1"/>
          </p:cNvGraphicFramePr>
          <p:nvPr>
            <p:ph sz="half" idx="1"/>
            <p:extLst>
              <p:ext uri="{D42A27DB-BD31-4B8C-83A1-F6EECF244321}">
                <p14:modId xmlns:p14="http://schemas.microsoft.com/office/powerpoint/2010/main" val="239169967"/>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Object 6"/>
          <p:cNvGraphicFramePr>
            <a:graphicFrameLocks noGrp="1"/>
          </p:cNvGraphicFramePr>
          <p:nvPr>
            <p:ph sz="half" idx="2"/>
            <p:extLst>
              <p:ext uri="{D42A27DB-BD31-4B8C-83A1-F6EECF244321}">
                <p14:modId xmlns:p14="http://schemas.microsoft.com/office/powerpoint/2010/main" val="1434023864"/>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486400"/>
            <a:ext cx="8229600" cy="861774"/>
          </a:xfrm>
          <a:prstGeom prst="rect">
            <a:avLst/>
          </a:prstGeom>
          <a:noFill/>
        </p:spPr>
        <p:txBody>
          <a:bodyPr wrap="square" rtlCol="0">
            <a:spAutoFit/>
          </a:bodyPr>
          <a:lstStyle/>
          <a:p>
            <a:r>
              <a:rPr lang="en-US" sz="1000" b="1" dirty="0"/>
              <a:t>Source:</a:t>
            </a:r>
            <a:r>
              <a:rPr lang="en-US" sz="1000" dirty="0"/>
              <a:t> Centers for Disease Control and Prevention, National Center for Health Statistics, National Health and Nutrition Examination Survey</a:t>
            </a:r>
            <a:r>
              <a:rPr lang="en-US" sz="1000" dirty="0" smtClean="0"/>
              <a:t>, </a:t>
            </a:r>
            <a:r>
              <a:rPr lang="en-US" sz="1000" dirty="0"/>
              <a:t>2003-2006, </a:t>
            </a:r>
            <a:r>
              <a:rPr lang="en-US" sz="1000" dirty="0" smtClean="0"/>
              <a:t>2007-2010, and 2011-2012.</a:t>
            </a:r>
            <a:endParaRPr lang="en-US" sz="1000" dirty="0"/>
          </a:p>
          <a:p>
            <a:r>
              <a:rPr lang="en-US" sz="1000" b="1" dirty="0"/>
              <a:t>Denominator:</a:t>
            </a:r>
            <a:r>
              <a:rPr lang="en-US" sz="1000" dirty="0"/>
              <a:t> Civilian noninstitutionalized population with diagnosed diabetes, age 40 and over.</a:t>
            </a:r>
          </a:p>
          <a:p>
            <a:r>
              <a:rPr lang="en-US" sz="1000" b="1" dirty="0"/>
              <a:t>Note:</a:t>
            </a:r>
            <a:r>
              <a:rPr lang="en-US" sz="1000" dirty="0"/>
              <a:t> Age adjusted to the 2000 U.S. standard population using two age groups: 40-59 and 60 and over. White and Black are </a:t>
            </a:r>
            <a:r>
              <a:rPr lang="en-US" sz="1000" dirty="0" smtClean="0"/>
              <a:t>non-Hispanic.  </a:t>
            </a:r>
            <a:r>
              <a:rPr lang="en-US" sz="1000" dirty="0"/>
              <a:t>Mexican American includes all races</a:t>
            </a:r>
            <a:r>
              <a:rPr lang="en-US" sz="1000" dirty="0" smtClean="0"/>
              <a:t>.</a:t>
            </a:r>
            <a:endParaRPr lang="en-US" sz="1000" dirty="0"/>
          </a:p>
        </p:txBody>
      </p:sp>
    </p:spTree>
    <p:extLst>
      <p:ext uri="{BB962C8B-B14F-4D97-AF65-F5344CB8AC3E}">
        <p14:creationId xmlns:p14="http://schemas.microsoft.com/office/powerpoint/2010/main" val="808853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Hospital admissions for uncontrolled diabetes without complications per 100,000 population, age 18 and over, by race/ethnicity, 2001-2012</a:t>
            </a:r>
            <a:endParaRPr lang="en-US" dirty="0"/>
          </a:p>
        </p:txBody>
      </p:sp>
      <p:sp>
        <p:nvSpPr>
          <p:cNvPr id="14" name="TextBox 13"/>
          <p:cNvSpPr txBox="1"/>
          <p:nvPr/>
        </p:nvSpPr>
        <p:spPr>
          <a:xfrm>
            <a:off x="457200" y="5394960"/>
            <a:ext cx="8229600" cy="861774"/>
          </a:xfrm>
          <a:prstGeom prst="rect">
            <a:avLst/>
          </a:prstGeom>
          <a:noFill/>
        </p:spPr>
        <p:txBody>
          <a:bodyPr wrap="square" rtlCol="0">
            <a:spAutoFit/>
          </a:bodyPr>
          <a:lstStyle/>
          <a:p>
            <a:r>
              <a:rPr lang="en-US" sz="1000" b="1" dirty="0" smtClean="0"/>
              <a:t>Key: </a:t>
            </a:r>
            <a:r>
              <a:rPr lang="en-US" sz="1000" dirty="0" smtClean="0"/>
              <a:t>API = Asian or Pacific Islander.</a:t>
            </a:r>
            <a:endParaRPr lang="en-US" sz="1000" b="1" dirty="0" smtClean="0"/>
          </a:p>
          <a:p>
            <a:r>
              <a:rPr lang="en-US" sz="1000" b="1" dirty="0" smtClean="0"/>
              <a:t>Source</a:t>
            </a:r>
            <a:r>
              <a:rPr lang="en-US" sz="1000" b="1" dirty="0"/>
              <a:t>:</a:t>
            </a:r>
            <a:r>
              <a:rPr lang="en-US" sz="1000" dirty="0"/>
              <a:t> Agency for Healthcare Research and Quality, </a:t>
            </a:r>
            <a:r>
              <a:rPr lang="en-US" sz="1000" dirty="0" smtClean="0"/>
              <a:t>Healthcare Cost and Utilization Project</a:t>
            </a:r>
            <a:r>
              <a:rPr lang="en-US" sz="1000" dirty="0"/>
              <a:t>, State Inpatient </a:t>
            </a:r>
            <a:r>
              <a:rPr lang="en-US" sz="1000" dirty="0" smtClean="0"/>
              <a:t>Databases, </a:t>
            </a:r>
            <a:r>
              <a:rPr lang="en-US" sz="1000" dirty="0"/>
              <a:t>disparities analysis files and AHRQ Quality Indicators, version </a:t>
            </a:r>
            <a:r>
              <a:rPr lang="en-US" sz="1000" dirty="0" smtClean="0"/>
              <a:t>4.4, 2001-2012.</a:t>
            </a:r>
            <a:endParaRPr lang="en-US" sz="1000" dirty="0"/>
          </a:p>
          <a:p>
            <a:r>
              <a:rPr lang="en-US" sz="1000" b="1" dirty="0"/>
              <a:t>Denominator:</a:t>
            </a:r>
            <a:r>
              <a:rPr lang="en-US" sz="1000" dirty="0"/>
              <a:t> </a:t>
            </a:r>
            <a:r>
              <a:rPr lang="en-US" sz="1000" dirty="0" smtClean="0"/>
              <a:t>U.S. resident population age 18 and over.</a:t>
            </a:r>
            <a:endParaRPr lang="en-US" sz="1000" dirty="0"/>
          </a:p>
          <a:p>
            <a:r>
              <a:rPr lang="en-US" sz="1000" b="1" dirty="0"/>
              <a:t>Note:</a:t>
            </a:r>
            <a:r>
              <a:rPr lang="en-US" sz="1000" dirty="0"/>
              <a:t> For this measure, lower rates are better. White and Black are </a:t>
            </a:r>
            <a:r>
              <a:rPr lang="en-US" sz="1000" dirty="0" smtClean="0"/>
              <a:t>non-Hispanic. Hispanic </a:t>
            </a:r>
            <a:r>
              <a:rPr lang="en-US" sz="1000" dirty="0"/>
              <a:t>includes all races. </a:t>
            </a:r>
          </a:p>
        </p:txBody>
      </p:sp>
      <p:graphicFrame>
        <p:nvGraphicFramePr>
          <p:cNvPr id="4" name="Chart 3"/>
          <p:cNvGraphicFramePr/>
          <p:nvPr>
            <p:extLst>
              <p:ext uri="{D42A27DB-BD31-4B8C-83A1-F6EECF244321}">
                <p14:modId xmlns:p14="http://schemas.microsoft.com/office/powerpoint/2010/main" val="1046057314"/>
              </p:ext>
            </p:extLst>
          </p:nvPr>
        </p:nvGraphicFramePr>
        <p:xfrm>
          <a:off x="457200" y="1463040"/>
          <a:ext cx="6949440" cy="3931920"/>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Connector 4"/>
          <p:cNvCxnSpPr/>
          <p:nvPr/>
        </p:nvCxnSpPr>
        <p:spPr>
          <a:xfrm>
            <a:off x="1219200" y="4754880"/>
            <a:ext cx="612648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7" name="TextBox 1"/>
          <p:cNvSpPr txBox="1"/>
          <p:nvPr/>
        </p:nvSpPr>
        <p:spPr>
          <a:xfrm>
            <a:off x="7397115" y="4480560"/>
            <a:ext cx="1280160" cy="54864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3106667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87906299"/>
              </p:ext>
            </p:extLst>
          </p:nvPr>
        </p:nvGraphicFramePr>
        <p:xfrm>
          <a:off x="457200" y="1463040"/>
          <a:ext cx="694944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p:nvPr>
        </p:nvSpPr>
        <p:spPr/>
        <p:txBody>
          <a:bodyPr>
            <a:normAutofit fontScale="90000"/>
          </a:bodyPr>
          <a:lstStyle/>
          <a:p>
            <a:r>
              <a:rPr lang="en-US" sz="2000" dirty="0" smtClean="0"/>
              <a:t>Hospital admissions for uncontrolled diabetes without complications per 100,000 population, age 18 and over, by area income, 2000-2012</a:t>
            </a:r>
            <a:endParaRPr lang="en-US" dirty="0"/>
          </a:p>
        </p:txBody>
      </p:sp>
      <p:sp>
        <p:nvSpPr>
          <p:cNvPr id="7" name="TextBox 6"/>
          <p:cNvSpPr txBox="1"/>
          <p:nvPr/>
        </p:nvSpPr>
        <p:spPr>
          <a:xfrm>
            <a:off x="457200" y="5486400"/>
            <a:ext cx="8229600" cy="707886"/>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a:t>
            </a:r>
            <a:r>
              <a:rPr lang="en-US" sz="1000" dirty="0" smtClean="0"/>
              <a:t>Healthcare Cost and Utilization Project</a:t>
            </a:r>
            <a:r>
              <a:rPr lang="en-US" sz="1000" dirty="0"/>
              <a:t>, </a:t>
            </a:r>
            <a:r>
              <a:rPr lang="en-US" sz="1000" dirty="0" smtClean="0"/>
              <a:t>Nationwide Inpatient Sample </a:t>
            </a:r>
            <a:r>
              <a:rPr lang="en-US" sz="1000" dirty="0"/>
              <a:t>and AHRQ Quality Indicators, version </a:t>
            </a:r>
            <a:r>
              <a:rPr lang="en-US" sz="1000" dirty="0" smtClean="0"/>
              <a:t>4.4, 2000-2012.</a:t>
            </a:r>
            <a:endParaRPr lang="en-US" sz="1000" dirty="0"/>
          </a:p>
          <a:p>
            <a:r>
              <a:rPr lang="en-US" sz="1000" b="1" dirty="0"/>
              <a:t>Denominator:</a:t>
            </a:r>
            <a:r>
              <a:rPr lang="en-US" sz="1000" dirty="0"/>
              <a:t> </a:t>
            </a:r>
            <a:r>
              <a:rPr lang="en-US" sz="1000" dirty="0" smtClean="0"/>
              <a:t>U.S. resident population age 18 and over.</a:t>
            </a:r>
            <a:endParaRPr lang="en-US" sz="1000" dirty="0"/>
          </a:p>
          <a:p>
            <a:r>
              <a:rPr lang="en-US" sz="1000" b="1" dirty="0"/>
              <a:t>Note:</a:t>
            </a:r>
            <a:r>
              <a:rPr lang="en-US" sz="1000" dirty="0"/>
              <a:t> For this measure, lower rates are better. </a:t>
            </a:r>
            <a:r>
              <a:rPr lang="en-US" sz="1000" dirty="0" smtClean="0"/>
              <a:t>Area income is based on the median income of a patient’s ZIP Code of residence.</a:t>
            </a:r>
            <a:endParaRPr lang="en-US" sz="1000" dirty="0"/>
          </a:p>
        </p:txBody>
      </p:sp>
      <p:cxnSp>
        <p:nvCxnSpPr>
          <p:cNvPr id="8" name="Straight Connector 7"/>
          <p:cNvCxnSpPr/>
          <p:nvPr/>
        </p:nvCxnSpPr>
        <p:spPr>
          <a:xfrm>
            <a:off x="1219200" y="4754880"/>
            <a:ext cx="603504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9" name="TextBox 1"/>
          <p:cNvSpPr txBox="1"/>
          <p:nvPr/>
        </p:nvSpPr>
        <p:spPr>
          <a:xfrm>
            <a:off x="7391400" y="4640579"/>
            <a:ext cx="1280160" cy="541021"/>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1776203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1800" dirty="0" smtClean="0"/>
              <a:t>Hospital admissions for uncontrolled diabetes per 100,000 population in IHS, Tribal, and contract hospitals, age 18 and over, by age, 2003-2012</a:t>
            </a:r>
            <a:endParaRPr lang="en-US" sz="1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01345861"/>
              </p:ext>
            </p:extLst>
          </p:nvPr>
        </p:nvGraphicFramePr>
        <p:xfrm>
          <a:off x="457200" y="1463040"/>
          <a:ext cx="694944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5486400"/>
            <a:ext cx="8229600" cy="707886"/>
          </a:xfrm>
          <a:prstGeom prst="rect">
            <a:avLst/>
          </a:prstGeom>
          <a:noFill/>
        </p:spPr>
        <p:txBody>
          <a:bodyPr wrap="square" rtlCol="0">
            <a:spAutoFit/>
          </a:bodyPr>
          <a:lstStyle/>
          <a:p>
            <a:r>
              <a:rPr lang="en-US" sz="1000" b="1" dirty="0"/>
              <a:t>Source: </a:t>
            </a:r>
            <a:r>
              <a:rPr lang="en-US" sz="1000" dirty="0"/>
              <a:t>Indian Health Service, Office of Information Technology/National Patient Information Reporting System, National Data Warehouse, Workload and Population Data Mart, </a:t>
            </a:r>
            <a:r>
              <a:rPr lang="en-US" sz="1000" dirty="0" smtClean="0"/>
              <a:t>2003-2012.</a:t>
            </a:r>
            <a:endParaRPr lang="en-US" sz="1000" dirty="0"/>
          </a:p>
          <a:p>
            <a:r>
              <a:rPr lang="en-US" sz="1000" b="1" dirty="0"/>
              <a:t>Note:</a:t>
            </a:r>
            <a:r>
              <a:rPr lang="en-US" sz="1000" dirty="0"/>
              <a:t> For this measure, lower rates are better. Total estimates are age adjusted using the total U.S. population for 2000 as the U.S. standard population. Service population does not include the Portland and California regions</a:t>
            </a:r>
            <a:r>
              <a:rPr lang="en-US" sz="1000" dirty="0" smtClean="0"/>
              <a:t>.</a:t>
            </a:r>
            <a:endParaRPr lang="en-US" sz="1000" dirty="0"/>
          </a:p>
        </p:txBody>
      </p:sp>
      <p:cxnSp>
        <p:nvCxnSpPr>
          <p:cNvPr id="9" name="Straight Connector 8"/>
          <p:cNvCxnSpPr/>
          <p:nvPr/>
        </p:nvCxnSpPr>
        <p:spPr>
          <a:xfrm>
            <a:off x="1295400" y="4754880"/>
            <a:ext cx="59436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0" name="TextBox 1"/>
          <p:cNvSpPr txBox="1"/>
          <p:nvPr/>
        </p:nvSpPr>
        <p:spPr>
          <a:xfrm>
            <a:off x="7315200" y="4480560"/>
            <a:ext cx="1280160" cy="54864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5 per 100,000 Population</a:t>
            </a:r>
            <a:endParaRPr lang="en-US" sz="1000" dirty="0"/>
          </a:p>
        </p:txBody>
      </p:sp>
    </p:spTree>
    <p:extLst>
      <p:ext uri="{BB962C8B-B14F-4D97-AF65-F5344CB8AC3E}">
        <p14:creationId xmlns:p14="http://schemas.microsoft.com/office/powerpoint/2010/main" val="40271423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29399</TotalTime>
  <Words>2436</Words>
  <Application>Microsoft Office PowerPoint</Application>
  <PresentationFormat>On-screen Show (4:3)</PresentationFormat>
  <Paragraphs>141</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diabetes</vt:lpstr>
      <vt:lpstr>Measures of Effective Treatment of Diabetes</vt:lpstr>
      <vt:lpstr>Adults age 40 and over with diagnosed diabetes who reported receiving four recommended services for diabetes in the calendar year, by race/ethnicity, 2008-2012</vt:lpstr>
      <vt:lpstr>Adults age 65 and over with diagnosed diabetes who reported receiving four recommended services for diabetes in the calendar, by insurance status, 2008-2012</vt:lpstr>
      <vt:lpstr>People with current diabetes who have a written diabetes management plan, by Asian and Hispanic subpopulations and English proficiency, California, 2011-2013 combined</vt:lpstr>
      <vt:lpstr>Adults age 40 and over with diagnosed diabetes with hemoglobin A1c and blood pressure under control, by race/ethnicity, 2003-2006, 2007-2010, and 2011-2012</vt:lpstr>
      <vt:lpstr>Hospital admissions for uncontrolled diabetes without complications per 100,000 population, age 18 and over, by race/ethnicity, 2001-2012</vt:lpstr>
      <vt:lpstr>Hospital admissions for uncontrolled diabetes without complications per 100,000 population, age 18 and over, by area income, 2000-2012</vt:lpstr>
      <vt:lpstr>Hospital admissions for uncontrolled diabetes per 100,000 population in IHS, Tribal, and contract hospitals, age 18 and over, by age, 2003-2012</vt:lpstr>
      <vt:lpstr>New cases of end stage renal disease due to diabetes, per million population, by race and ethnicity, 2003-2012</vt:lpstr>
      <vt:lpstr>National Quality Strategy Priorities in Action: Effective Treatment of Diabetes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324</cp:revision>
  <cp:lastPrinted>2014-09-03T18:51:10Z</cp:lastPrinted>
  <dcterms:created xsi:type="dcterms:W3CDTF">2013-09-03T18:05:51Z</dcterms:created>
  <dcterms:modified xsi:type="dcterms:W3CDTF">2015-07-29T22:10:27Z</dcterms:modified>
</cp:coreProperties>
</file>