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charts/chart1.xml" ContentType="application/vnd.openxmlformats-officedocument.drawingml.chart+xml"/>
  <Override PartName="/ppt/theme/themeOverride1.xml" ContentType="application/vnd.openxmlformats-officedocument.themeOverride+xml"/>
  <Override PartName="/ppt/charts/chart2.xml" ContentType="application/vnd.openxmlformats-officedocument.drawingml.chart+xml"/>
  <Override PartName="/ppt/theme/themeOverride2.xml" ContentType="application/vnd.openxmlformats-officedocument.themeOverride+xml"/>
  <Override PartName="/ppt/notesSlides/notesSlide4.xml" ContentType="application/vnd.openxmlformats-officedocument.presentationml.notesSlide+xml"/>
  <Override PartName="/ppt/charts/chart3.xml" ContentType="application/vnd.openxmlformats-officedocument.drawingml.chart+xml"/>
  <Override PartName="/ppt/theme/themeOverride3.xml" ContentType="application/vnd.openxmlformats-officedocument.themeOverride+xml"/>
  <Override PartName="/ppt/charts/chart4.xml" ContentType="application/vnd.openxmlformats-officedocument.drawingml.chart+xml"/>
  <Override PartName="/ppt/theme/themeOverride4.xml" ContentType="application/vnd.openxmlformats-officedocument.themeOverride+xml"/>
  <Override PartName="/ppt/drawings/drawing1.xml" ContentType="application/vnd.openxmlformats-officedocument.drawingml.chartshapes+xml"/>
  <Override PartName="/ppt/notesSlides/notesSlide5.xml" ContentType="application/vnd.openxmlformats-officedocument.presentationml.notesSlide+xml"/>
  <Override PartName="/ppt/charts/chart5.xml" ContentType="application/vnd.openxmlformats-officedocument.drawingml.chart+xml"/>
  <Override PartName="/ppt/theme/themeOverride5.xml" ContentType="application/vnd.openxmlformats-officedocument.themeOverride+xml"/>
  <Override PartName="/ppt/notesSlides/notesSlide6.xml" ContentType="application/vnd.openxmlformats-officedocument.presentationml.notesSlide+xml"/>
  <Override PartName="/ppt/charts/chart6.xml" ContentType="application/vnd.openxmlformats-officedocument.drawingml.chart+xml"/>
  <Override PartName="/ppt/theme/themeOverride6.xml" ContentType="application/vnd.openxmlformats-officedocument.themeOverride+xml"/>
  <Override PartName="/ppt/notesSlides/notesSlide7.xml" ContentType="application/vnd.openxmlformats-officedocument.presentationml.notesSlide+xml"/>
  <Override PartName="/ppt/charts/chart7.xml" ContentType="application/vnd.openxmlformats-officedocument.drawingml.chart+xml"/>
  <Override PartName="/ppt/theme/themeOverride7.xml" ContentType="application/vnd.openxmlformats-officedocument.themeOverride+xml"/>
  <Override PartName="/ppt/notesSlides/notesSlide8.xml" ContentType="application/vnd.openxmlformats-officedocument.presentationml.notesSlide+xml"/>
  <Override PartName="/ppt/charts/chart8.xml" ContentType="application/vnd.openxmlformats-officedocument.drawingml.chart+xml"/>
  <Override PartName="/ppt/theme/themeOverride8.xml" ContentType="application/vnd.openxmlformats-officedocument.themeOverride+xml"/>
  <Override PartName="/ppt/notesSlides/notesSlide9.xml" ContentType="application/vnd.openxmlformats-officedocument.presentationml.notesSlide+xml"/>
  <Override PartName="/ppt/charts/chart9.xml" ContentType="application/vnd.openxmlformats-officedocument.drawingml.chart+xml"/>
  <Override PartName="/ppt/theme/themeOverride9.xml" ContentType="application/vnd.openxmlformats-officedocument.themeOverride+xml"/>
  <Override PartName="/ppt/notesSlides/notesSlide10.xml" ContentType="application/vnd.openxmlformats-officedocument.presentationml.notesSlide+xml"/>
  <Override PartName="/ppt/charts/chart10.xml" ContentType="application/vnd.openxmlformats-officedocument.drawingml.chart+xml"/>
  <Override PartName="/ppt/theme/themeOverride10.xml" ContentType="application/vnd.openxmlformats-officedocument.themeOverride+xml"/>
  <Override PartName="/ppt/drawings/drawing2.xml" ContentType="application/vnd.openxmlformats-officedocument.drawingml.chartshapes+xml"/>
  <Override PartName="/ppt/notesSlides/notesSlide11.xml" ContentType="application/vnd.openxmlformats-officedocument.presentationml.notesSlide+xml"/>
  <Override PartName="/ppt/charts/chart11.xml" ContentType="application/vnd.openxmlformats-officedocument.drawingml.chart+xml"/>
  <Override PartName="/ppt/theme/themeOverride11.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handoutMasterIdLst>
    <p:handoutMasterId r:id="rId14"/>
  </p:handoutMasterIdLst>
  <p:sldIdLst>
    <p:sldId id="298" r:id="rId2"/>
    <p:sldId id="273" r:id="rId3"/>
    <p:sldId id="323" r:id="rId4"/>
    <p:sldId id="317" r:id="rId5"/>
    <p:sldId id="312" r:id="rId6"/>
    <p:sldId id="339" r:id="rId7"/>
    <p:sldId id="313" r:id="rId8"/>
    <p:sldId id="315" r:id="rId9"/>
    <p:sldId id="314" r:id="rId10"/>
    <p:sldId id="322" r:id="rId11"/>
    <p:sldId id="316" r:id="rId12"/>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DHHS" initials="DMB" lastIdx="23" clrIdx="0"/>
  <p:cmAuthor id="1" name="VAS" initials="VAS" lastIdx="8" clrIdx="1"/>
  <p:cmAuthor id="2" name="DHHS" initials="EM" lastIdx="8" clrIdx="2"/>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BA8DF"/>
    <a:srgbClr val="AABA0A"/>
    <a:srgbClr val="0072C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7E9639D4-E3E2-4D34-9284-5A2195B3D0D7}" styleName="Light Style 2">
    <a:wholeTbl>
      <a:tcTxStyle>
        <a:fontRef idx="minor">
          <a:scrgbClr r="0" g="0" b="0"/>
        </a:fontRef>
        <a:schemeClr val="tx1"/>
      </a:tcTxStyle>
      <a:tcStyle>
        <a:tcBdr>
          <a:left>
            <a:lnRef idx="1">
              <a:schemeClr val="tx1"/>
            </a:lnRef>
          </a:left>
          <a:right>
            <a:lnRef idx="1">
              <a:schemeClr val="tx1"/>
            </a:lnRef>
          </a:right>
          <a:top>
            <a:lnRef idx="1">
              <a:schemeClr val="tx1"/>
            </a:lnRef>
          </a:top>
          <a:bottom>
            <a:lnRef idx="1">
              <a:schemeClr val="tx1"/>
            </a:lnRef>
          </a:bottom>
          <a:insideH>
            <a:ln>
              <a:noFill/>
            </a:ln>
          </a:insideH>
          <a:insideV>
            <a:ln>
              <a:noFill/>
            </a:ln>
          </a:insideV>
        </a:tcBdr>
        <a:fill>
          <a:noFill/>
        </a:fill>
      </a:tcStyle>
    </a:wholeTbl>
    <a:band1H>
      <a:tcStyle>
        <a:tcBdr>
          <a:top>
            <a:lnRef idx="1">
              <a:schemeClr val="tx1"/>
            </a:lnRef>
          </a:top>
          <a:bottom>
            <a:lnRef idx="1">
              <a:schemeClr val="tx1"/>
            </a:lnRef>
          </a:bottom>
        </a:tcBdr>
      </a:tcStyle>
    </a:band1H>
    <a:band1V>
      <a:tcStyle>
        <a:tcBdr>
          <a:left>
            <a:lnRef idx="1">
              <a:schemeClr val="tx1"/>
            </a:lnRef>
          </a:left>
          <a:right>
            <a:lnRef idx="1">
              <a:schemeClr val="tx1"/>
            </a:lnRef>
          </a:right>
        </a:tcBdr>
      </a:tcStyle>
    </a:band1V>
    <a:band2V>
      <a:tcStyle>
        <a:tcBdr>
          <a:left>
            <a:lnRef idx="1">
              <a:schemeClr val="tx1"/>
            </a:lnRef>
          </a:left>
          <a:right>
            <a:lnRef idx="1">
              <a:schemeClr val="tx1"/>
            </a:lnRef>
          </a:right>
        </a:tcBdr>
      </a:tcStyle>
    </a:band2V>
    <a:lastCol>
      <a:tcTxStyle b="on"/>
      <a:tcStyle>
        <a:tcBdr/>
      </a:tcStyle>
    </a:lastCol>
    <a:firstCol>
      <a:tcTxStyle b="on"/>
      <a:tcStyle>
        <a:tcBdr/>
      </a:tcStyle>
    </a:firstCol>
    <a:lastRow>
      <a:tcTxStyle b="on"/>
      <a:tcStyle>
        <a:tcBdr>
          <a:top>
            <a:ln w="50800" cmpd="dbl">
              <a:solidFill>
                <a:schemeClr val="tx1"/>
              </a:solidFill>
            </a:ln>
          </a:top>
        </a:tcBdr>
      </a:tcStyle>
    </a:lastRow>
    <a:firstRow>
      <a:tcTxStyle b="on">
        <a:fontRef idx="minor">
          <a:scrgbClr r="0" g="0" b="0"/>
        </a:fontRef>
        <a:schemeClr val="bg1"/>
      </a:tcTxStyle>
      <a:tcStyle>
        <a:tcBdr/>
        <a:fillRef idx="1">
          <a:schemeClr val="tx1"/>
        </a:fillRef>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autoAdjust="0"/>
    <p:restoredTop sz="91816" autoAdjust="0"/>
  </p:normalViewPr>
  <p:slideViewPr>
    <p:cSldViewPr>
      <p:cViewPr>
        <p:scale>
          <a:sx n="80" d="100"/>
          <a:sy n="80" d="100"/>
        </p:scale>
        <p:origin x="-58" y="-58"/>
      </p:cViewPr>
      <p:guideLst>
        <p:guide orient="horz" pos="2160"/>
        <p:guide pos="2880"/>
      </p:guideLst>
    </p:cSldViewPr>
  </p:slideViewPr>
  <p:notesTextViewPr>
    <p:cViewPr>
      <p:scale>
        <a:sx n="100" d="100"/>
        <a:sy n="100" d="100"/>
      </p:scale>
      <p:origin x="0" y="0"/>
    </p:cViewPr>
  </p:notesTextViewPr>
  <p:sorterViewPr>
    <p:cViewPr>
      <p:scale>
        <a:sx n="120" d="100"/>
        <a:sy n="120" d="100"/>
      </p:scale>
      <p:origin x="0" y="0"/>
    </p:cViewPr>
  </p:sorterViewPr>
  <p:notesViewPr>
    <p:cSldViewPr>
      <p:cViewPr>
        <p:scale>
          <a:sx n="80" d="100"/>
          <a:sy n="80" d="100"/>
        </p:scale>
        <p:origin x="-394" y="744"/>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commentAuthors" Target="commentAuthors.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charts/_rels/chart1.xml.rels><?xml version="1.0" encoding="UTF-8" standalone="yes"?>
<Relationships xmlns="http://schemas.openxmlformats.org/package/2006/relationships"><Relationship Id="rId2" Type="http://schemas.openxmlformats.org/officeDocument/2006/relationships/package" Target="../embeddings/Microsoft_Excel_Worksheet1.xlsx"/><Relationship Id="rId1" Type="http://schemas.openxmlformats.org/officeDocument/2006/relationships/themeOverride" Target="../theme/themeOverride1.xml"/></Relationships>
</file>

<file path=ppt/charts/_rels/chart10.xml.rels><?xml version="1.0" encoding="UTF-8" standalone="yes"?>
<Relationships xmlns="http://schemas.openxmlformats.org/package/2006/relationships"><Relationship Id="rId3" Type="http://schemas.openxmlformats.org/officeDocument/2006/relationships/chartUserShapes" Target="../drawings/drawing2.xml"/><Relationship Id="rId2" Type="http://schemas.openxmlformats.org/officeDocument/2006/relationships/package" Target="../embeddings/Microsoft_Excel_Worksheet10.xlsx"/><Relationship Id="rId1" Type="http://schemas.openxmlformats.org/officeDocument/2006/relationships/themeOverride" Target="../theme/themeOverride10.xml"/></Relationships>
</file>

<file path=ppt/charts/_rels/chart11.xml.rels><?xml version="1.0" encoding="UTF-8" standalone="yes"?>
<Relationships xmlns="http://schemas.openxmlformats.org/package/2006/relationships"><Relationship Id="rId2" Type="http://schemas.openxmlformats.org/officeDocument/2006/relationships/package" Target="../embeddings/Microsoft_Excel_Worksheet11.xlsx"/><Relationship Id="rId1" Type="http://schemas.openxmlformats.org/officeDocument/2006/relationships/themeOverride" Target="../theme/themeOverride11.xml"/></Relationships>
</file>

<file path=ppt/charts/_rels/chart2.xml.rels><?xml version="1.0" encoding="UTF-8" standalone="yes"?>
<Relationships xmlns="http://schemas.openxmlformats.org/package/2006/relationships"><Relationship Id="rId2" Type="http://schemas.openxmlformats.org/officeDocument/2006/relationships/package" Target="../embeddings/Microsoft_Excel_Worksheet2.xlsx"/><Relationship Id="rId1" Type="http://schemas.openxmlformats.org/officeDocument/2006/relationships/themeOverride" Target="../theme/themeOverride2.xml"/></Relationships>
</file>

<file path=ppt/charts/_rels/chart3.xml.rels><?xml version="1.0" encoding="UTF-8" standalone="yes"?>
<Relationships xmlns="http://schemas.openxmlformats.org/package/2006/relationships"><Relationship Id="rId2" Type="http://schemas.openxmlformats.org/officeDocument/2006/relationships/package" Target="../embeddings/Microsoft_Excel_Worksheet3.xlsx"/><Relationship Id="rId1" Type="http://schemas.openxmlformats.org/officeDocument/2006/relationships/themeOverride" Target="../theme/themeOverride3.xml"/></Relationships>
</file>

<file path=ppt/charts/_rels/chart4.xml.rels><?xml version="1.0" encoding="UTF-8" standalone="yes"?>
<Relationships xmlns="http://schemas.openxmlformats.org/package/2006/relationships"><Relationship Id="rId3" Type="http://schemas.openxmlformats.org/officeDocument/2006/relationships/chartUserShapes" Target="../drawings/drawing1.xml"/><Relationship Id="rId2" Type="http://schemas.openxmlformats.org/officeDocument/2006/relationships/package" Target="../embeddings/Microsoft_Excel_Worksheet4.xlsx"/><Relationship Id="rId1" Type="http://schemas.openxmlformats.org/officeDocument/2006/relationships/themeOverride" Target="../theme/themeOverride4.xml"/></Relationships>
</file>

<file path=ppt/charts/_rels/chart5.xml.rels><?xml version="1.0" encoding="UTF-8" standalone="yes"?>
<Relationships xmlns="http://schemas.openxmlformats.org/package/2006/relationships"><Relationship Id="rId2" Type="http://schemas.openxmlformats.org/officeDocument/2006/relationships/package" Target="../embeddings/Microsoft_Excel_Worksheet5.xlsx"/><Relationship Id="rId1" Type="http://schemas.openxmlformats.org/officeDocument/2006/relationships/themeOverride" Target="../theme/themeOverride5.xml"/></Relationships>
</file>

<file path=ppt/charts/_rels/chart6.xml.rels><?xml version="1.0" encoding="UTF-8" standalone="yes"?>
<Relationships xmlns="http://schemas.openxmlformats.org/package/2006/relationships"><Relationship Id="rId2" Type="http://schemas.openxmlformats.org/officeDocument/2006/relationships/package" Target="../embeddings/Microsoft_Excel_Worksheet6.xlsx"/><Relationship Id="rId1" Type="http://schemas.openxmlformats.org/officeDocument/2006/relationships/themeOverride" Target="../theme/themeOverride6.xml"/></Relationships>
</file>

<file path=ppt/charts/_rels/chart7.xml.rels><?xml version="1.0" encoding="UTF-8" standalone="yes"?>
<Relationships xmlns="http://schemas.openxmlformats.org/package/2006/relationships"><Relationship Id="rId2" Type="http://schemas.openxmlformats.org/officeDocument/2006/relationships/package" Target="../embeddings/Microsoft_Excel_Worksheet7.xlsx"/><Relationship Id="rId1" Type="http://schemas.openxmlformats.org/officeDocument/2006/relationships/themeOverride" Target="../theme/themeOverride7.xml"/></Relationships>
</file>

<file path=ppt/charts/_rels/chart8.xml.rels><?xml version="1.0" encoding="UTF-8" standalone="yes"?>
<Relationships xmlns="http://schemas.openxmlformats.org/package/2006/relationships"><Relationship Id="rId2" Type="http://schemas.openxmlformats.org/officeDocument/2006/relationships/package" Target="../embeddings/Microsoft_Excel_Worksheet8.xlsx"/><Relationship Id="rId1" Type="http://schemas.openxmlformats.org/officeDocument/2006/relationships/themeOverride" Target="../theme/themeOverride8.xml"/></Relationships>
</file>

<file path=ppt/charts/_rels/chart9.xml.rels><?xml version="1.0" encoding="UTF-8" standalone="yes"?>
<Relationships xmlns="http://schemas.openxmlformats.org/package/2006/relationships"><Relationship Id="rId2" Type="http://schemas.openxmlformats.org/officeDocument/2006/relationships/package" Target="../embeddings/Microsoft_Excel_Worksheet9.xlsx"/><Relationship Id="rId1" Type="http://schemas.openxmlformats.org/officeDocument/2006/relationships/themeOverride" Target="../theme/themeOverride9.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453509283561781"/>
          <c:y val="0.16189553010419153"/>
          <c:w val="0.81505759696704583"/>
          <c:h val="0.64502803626819372"/>
        </c:manualLayout>
      </c:layout>
      <c:lineChart>
        <c:grouping val="standard"/>
        <c:varyColors val="0"/>
        <c:ser>
          <c:idx val="3"/>
          <c:order val="0"/>
          <c:tx>
            <c:strRef>
              <c:f>Sheet1!$A$2</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strRef>
              <c:f>Sheet1!$B$1:$E$1</c:f>
              <c:strCache>
                <c:ptCount val="4"/>
                <c:pt idx="0">
                  <c:v>1999-2002</c:v>
                </c:pt>
                <c:pt idx="1">
                  <c:v>2003-2006</c:v>
                </c:pt>
                <c:pt idx="2">
                  <c:v>2007-2010</c:v>
                </c:pt>
                <c:pt idx="3">
                  <c:v>2011-2012</c:v>
                </c:pt>
              </c:strCache>
            </c:strRef>
          </c:cat>
          <c:val>
            <c:numRef>
              <c:f>Sheet1!$B$2:$E$2</c:f>
              <c:numCache>
                <c:formatCode>0.0</c:formatCode>
                <c:ptCount val="4"/>
                <c:pt idx="0">
                  <c:v>29.4</c:v>
                </c:pt>
                <c:pt idx="1">
                  <c:v>36.200000000000003</c:v>
                </c:pt>
                <c:pt idx="2" formatCode="General">
                  <c:v>45.9</c:v>
                </c:pt>
                <c:pt idx="3" formatCode="General">
                  <c:v>51.8</c:v>
                </c:pt>
              </c:numCache>
            </c:numRef>
          </c:val>
          <c:smooth val="0"/>
        </c:ser>
        <c:ser>
          <c:idx val="0"/>
          <c:order val="1"/>
          <c:tx>
            <c:strRef>
              <c:f>Sheet1!$A$3</c:f>
              <c:strCache>
                <c:ptCount val="1"/>
                <c:pt idx="0">
                  <c:v>Male</c:v>
                </c:pt>
              </c:strCache>
            </c:strRef>
          </c:tx>
          <c:spPr>
            <a:ln w="25400">
              <a:solidFill>
                <a:srgbClr val="0072C6"/>
              </a:solidFill>
            </a:ln>
          </c:spPr>
          <c:marker>
            <c:symbol val="square"/>
            <c:size val="7"/>
            <c:spPr>
              <a:solidFill>
                <a:srgbClr val="0072C6"/>
              </a:solidFill>
              <a:ln>
                <a:noFill/>
              </a:ln>
            </c:spPr>
          </c:marker>
          <c:cat>
            <c:strRef>
              <c:f>Sheet1!$B$1:$E$1</c:f>
              <c:strCache>
                <c:ptCount val="4"/>
                <c:pt idx="0">
                  <c:v>1999-2002</c:v>
                </c:pt>
                <c:pt idx="1">
                  <c:v>2003-2006</c:v>
                </c:pt>
                <c:pt idx="2">
                  <c:v>2007-2010</c:v>
                </c:pt>
                <c:pt idx="3">
                  <c:v>2011-2012</c:v>
                </c:pt>
              </c:strCache>
            </c:strRef>
          </c:cat>
          <c:val>
            <c:numRef>
              <c:f>Sheet1!$B$3:$E$3</c:f>
              <c:numCache>
                <c:formatCode>0.0</c:formatCode>
                <c:ptCount val="4"/>
                <c:pt idx="0">
                  <c:v>27.1</c:v>
                </c:pt>
                <c:pt idx="1">
                  <c:v>34.700000000000003</c:v>
                </c:pt>
                <c:pt idx="2">
                  <c:v>39.9</c:v>
                </c:pt>
                <c:pt idx="3">
                  <c:v>38.700000000000003</c:v>
                </c:pt>
              </c:numCache>
            </c:numRef>
          </c:val>
          <c:smooth val="0"/>
        </c:ser>
        <c:ser>
          <c:idx val="2"/>
          <c:order val="2"/>
          <c:tx>
            <c:strRef>
              <c:f>Sheet1!$A$4</c:f>
              <c:strCache>
                <c:ptCount val="1"/>
                <c:pt idx="0">
                  <c:v>Female</c:v>
                </c:pt>
              </c:strCache>
            </c:strRef>
          </c:tx>
          <c:spPr>
            <a:ln w="25400">
              <a:solidFill>
                <a:srgbClr val="AABA0A"/>
              </a:solidFill>
            </a:ln>
          </c:spPr>
          <c:marker>
            <c:symbol val="triangle"/>
            <c:size val="9"/>
            <c:spPr>
              <a:solidFill>
                <a:srgbClr val="AABA0A"/>
              </a:solidFill>
              <a:ln>
                <a:noFill/>
              </a:ln>
            </c:spPr>
          </c:marker>
          <c:cat>
            <c:strRef>
              <c:f>Sheet1!$B$1:$E$1</c:f>
              <c:strCache>
                <c:ptCount val="4"/>
                <c:pt idx="0">
                  <c:v>1999-2002</c:v>
                </c:pt>
                <c:pt idx="1">
                  <c:v>2003-2006</c:v>
                </c:pt>
                <c:pt idx="2">
                  <c:v>2007-2010</c:v>
                </c:pt>
                <c:pt idx="3">
                  <c:v>2011-2012</c:v>
                </c:pt>
              </c:strCache>
            </c:strRef>
          </c:cat>
          <c:val>
            <c:numRef>
              <c:f>Sheet1!$B$4:$E$4</c:f>
              <c:numCache>
                <c:formatCode>0.0</c:formatCode>
                <c:ptCount val="4"/>
                <c:pt idx="0">
                  <c:v>35.1</c:v>
                </c:pt>
                <c:pt idx="1">
                  <c:v>44</c:v>
                </c:pt>
                <c:pt idx="2">
                  <c:v>55.1</c:v>
                </c:pt>
                <c:pt idx="3">
                  <c:v>55.6</c:v>
                </c:pt>
              </c:numCache>
            </c:numRef>
          </c:val>
          <c:smooth val="0"/>
        </c:ser>
        <c:dLbls>
          <c:showLegendKey val="0"/>
          <c:showVal val="0"/>
          <c:showCatName val="0"/>
          <c:showSerName val="0"/>
          <c:showPercent val="0"/>
          <c:showBubbleSize val="0"/>
        </c:dLbls>
        <c:marker val="1"/>
        <c:smooth val="0"/>
        <c:axId val="53009408"/>
        <c:axId val="53011584"/>
      </c:lineChart>
      <c:catAx>
        <c:axId val="53009408"/>
        <c:scaling>
          <c:orientation val="minMax"/>
        </c:scaling>
        <c:delete val="0"/>
        <c:axPos val="b"/>
        <c:numFmt formatCode="General" sourceLinked="1"/>
        <c:majorTickMark val="out"/>
        <c:minorTickMark val="none"/>
        <c:tickLblPos val="nextTo"/>
        <c:txPr>
          <a:bodyPr rot="-1080000"/>
          <a:lstStyle/>
          <a:p>
            <a:pPr>
              <a:defRPr sz="1600" b="0" baseline="0">
                <a:latin typeface="Calibri" panose="020F0502020204030204" pitchFamily="34" charset="0"/>
              </a:defRPr>
            </a:pPr>
            <a:endParaRPr lang="en-US"/>
          </a:p>
        </c:txPr>
        <c:crossAx val="53011584"/>
        <c:crosses val="autoZero"/>
        <c:auto val="1"/>
        <c:lblAlgn val="ctr"/>
        <c:lblOffset val="100"/>
        <c:noMultiLvlLbl val="0"/>
      </c:catAx>
      <c:valAx>
        <c:axId val="53011584"/>
        <c:scaling>
          <c:orientation val="minMax"/>
          <c:max val="10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37198113019963414"/>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53009408"/>
        <c:crosses val="autoZero"/>
        <c:crossBetween val="between"/>
        <c:majorUnit val="10"/>
      </c:valAx>
    </c:plotArea>
    <c:legend>
      <c:legendPos val="t"/>
      <c:layout>
        <c:manualLayout>
          <c:xMode val="edge"/>
          <c:yMode val="edge"/>
          <c:x val="1.7458928745017983E-2"/>
          <c:y val="2.9576523105066414E-2"/>
          <c:w val="0.96041435792748131"/>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10.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0.12982526489744337"/>
          <c:y val="9.2055645033007241E-2"/>
          <c:w val="0.86662413726062015"/>
          <c:h val="0.68908087877904156"/>
        </c:manualLayout>
      </c:layout>
      <c:barChart>
        <c:barDir val="col"/>
        <c:grouping val="clustered"/>
        <c:varyColors val="0"/>
        <c:ser>
          <c:idx val="0"/>
          <c:order val="0"/>
          <c:tx>
            <c:strRef>
              <c:f>Sheet1!$B$1</c:f>
              <c:strCache>
                <c:ptCount val="1"/>
                <c:pt idx="0">
                  <c:v>2010</c:v>
                </c:pt>
              </c:strCache>
            </c:strRef>
          </c:tx>
          <c:spPr>
            <a:solidFill>
              <a:srgbClr val="0072C6"/>
            </a:solidFill>
          </c:spPr>
          <c:invertIfNegative val="0"/>
          <c:dPt>
            <c:idx val="0"/>
            <c:invertIfNegative val="0"/>
            <c:bubble3D val="0"/>
          </c:dPt>
          <c:dPt>
            <c:idx val="1"/>
            <c:invertIfNegative val="0"/>
            <c:bubble3D val="0"/>
          </c:dPt>
          <c:dPt>
            <c:idx val="2"/>
            <c:invertIfNegative val="0"/>
            <c:bubble3D val="0"/>
          </c:dPt>
          <c:dPt>
            <c:idx val="3"/>
            <c:invertIfNegative val="0"/>
            <c:bubble3D val="0"/>
          </c:dPt>
          <c:cat>
            <c:strRef>
              <c:f>Sheet1!$A$2:$A$11</c:f>
              <c:strCache>
                <c:ptCount val="10"/>
                <c:pt idx="0">
                  <c:v>White</c:v>
                </c:pt>
                <c:pt idx="2">
                  <c:v>Native Hawaiian</c:v>
                </c:pt>
                <c:pt idx="3">
                  <c:v>Samoan</c:v>
                </c:pt>
                <c:pt idx="4">
                  <c:v>Other Pacific Islander</c:v>
                </c:pt>
                <c:pt idx="6">
                  <c:v>Chinese</c:v>
                </c:pt>
                <c:pt idx="7">
                  <c:v>Filipino</c:v>
                </c:pt>
                <c:pt idx="8">
                  <c:v>Japanese</c:v>
                </c:pt>
                <c:pt idx="9">
                  <c:v>Korean</c:v>
                </c:pt>
              </c:strCache>
            </c:strRef>
          </c:cat>
          <c:val>
            <c:numRef>
              <c:f>Sheet1!$B$2:$B$11</c:f>
              <c:numCache>
                <c:formatCode>General</c:formatCode>
                <c:ptCount val="10"/>
                <c:pt idx="0" formatCode="0.0">
                  <c:v>177.51883028</c:v>
                </c:pt>
                <c:pt idx="2" formatCode="0.0">
                  <c:v>478.67376016999998</c:v>
                </c:pt>
                <c:pt idx="3" formatCode="0.0">
                  <c:v>2664.2323105999999</c:v>
                </c:pt>
                <c:pt idx="4" formatCode="0.0">
                  <c:v>1021.3607054</c:v>
                </c:pt>
                <c:pt idx="6" formatCode="0.0">
                  <c:v>190.20125297000001</c:v>
                </c:pt>
                <c:pt idx="7" formatCode="0.0">
                  <c:v>380.11358654999998</c:v>
                </c:pt>
                <c:pt idx="8" formatCode="0.0">
                  <c:v>197.11889024000001</c:v>
                </c:pt>
                <c:pt idx="9" formatCode="0.0">
                  <c:v>247.25669371999999</c:v>
                </c:pt>
              </c:numCache>
            </c:numRef>
          </c:val>
        </c:ser>
        <c:ser>
          <c:idx val="1"/>
          <c:order val="1"/>
          <c:tx>
            <c:strRef>
              <c:f>Sheet1!$C$1</c:f>
              <c:strCache>
                <c:ptCount val="1"/>
                <c:pt idx="0">
                  <c:v>2011</c:v>
                </c:pt>
              </c:strCache>
            </c:strRef>
          </c:tx>
          <c:spPr>
            <a:solidFill>
              <a:srgbClr val="AABA0A"/>
            </a:solidFill>
          </c:spPr>
          <c:invertIfNegative val="0"/>
          <c:cat>
            <c:strRef>
              <c:f>Sheet1!$A$2:$A$11</c:f>
              <c:strCache>
                <c:ptCount val="10"/>
                <c:pt idx="0">
                  <c:v>White</c:v>
                </c:pt>
                <c:pt idx="2">
                  <c:v>Native Hawaiian</c:v>
                </c:pt>
                <c:pt idx="3">
                  <c:v>Samoan</c:v>
                </c:pt>
                <c:pt idx="4">
                  <c:v>Other Pacific Islander</c:v>
                </c:pt>
                <c:pt idx="6">
                  <c:v>Chinese</c:v>
                </c:pt>
                <c:pt idx="7">
                  <c:v>Filipino</c:v>
                </c:pt>
                <c:pt idx="8">
                  <c:v>Japanese</c:v>
                </c:pt>
                <c:pt idx="9">
                  <c:v>Korean</c:v>
                </c:pt>
              </c:strCache>
            </c:strRef>
          </c:cat>
          <c:val>
            <c:numRef>
              <c:f>Sheet1!$C$2:$C$11</c:f>
              <c:numCache>
                <c:formatCode>General</c:formatCode>
                <c:ptCount val="10"/>
                <c:pt idx="0" formatCode="0.0">
                  <c:v>162.31295933999999</c:v>
                </c:pt>
                <c:pt idx="2" formatCode="0.0">
                  <c:v>353.34524382000001</c:v>
                </c:pt>
                <c:pt idx="3" formatCode="0.0">
                  <c:v>2270.9865126</c:v>
                </c:pt>
                <c:pt idx="4" formatCode="0.0">
                  <c:v>818.46482583</c:v>
                </c:pt>
                <c:pt idx="6" formatCode="0.0">
                  <c:v>165.05247624</c:v>
                </c:pt>
                <c:pt idx="7" formatCode="0.0">
                  <c:v>244.90656243000001</c:v>
                </c:pt>
                <c:pt idx="8" formatCode="0.0">
                  <c:v>160.26321240999999</c:v>
                </c:pt>
                <c:pt idx="9" formatCode="0.0">
                  <c:v>187.87980443000001</c:v>
                </c:pt>
              </c:numCache>
            </c:numRef>
          </c:val>
        </c:ser>
        <c:dLbls>
          <c:showLegendKey val="0"/>
          <c:showVal val="0"/>
          <c:showCatName val="0"/>
          <c:showSerName val="0"/>
          <c:showPercent val="0"/>
          <c:showBubbleSize val="0"/>
        </c:dLbls>
        <c:gapWidth val="150"/>
        <c:axId val="45976576"/>
        <c:axId val="45994752"/>
      </c:barChart>
      <c:catAx>
        <c:axId val="45976576"/>
        <c:scaling>
          <c:orientation val="minMax"/>
        </c:scaling>
        <c:delete val="0"/>
        <c:axPos val="b"/>
        <c:minorGridlines>
          <c:spPr>
            <a:ln>
              <a:noFill/>
            </a:ln>
          </c:spPr>
        </c:minorGridlines>
        <c:numFmt formatCode="General" sourceLinked="1"/>
        <c:majorTickMark val="out"/>
        <c:minorTickMark val="none"/>
        <c:tickLblPos val="nextTo"/>
        <c:txPr>
          <a:bodyPr rot="-1020000"/>
          <a:lstStyle/>
          <a:p>
            <a:pPr>
              <a:defRPr sz="1600" b="0">
                <a:solidFill>
                  <a:schemeClr val="tx1"/>
                </a:solidFill>
                <a:latin typeface="Calibri" panose="020F0502020204030204" pitchFamily="34" charset="0"/>
              </a:defRPr>
            </a:pPr>
            <a:endParaRPr lang="en-US"/>
          </a:p>
        </c:txPr>
        <c:crossAx val="45994752"/>
        <c:crosses val="autoZero"/>
        <c:auto val="1"/>
        <c:lblAlgn val="ctr"/>
        <c:lblOffset val="100"/>
        <c:noMultiLvlLbl val="0"/>
      </c:catAx>
      <c:valAx>
        <c:axId val="45994752"/>
        <c:scaling>
          <c:orientation val="minMax"/>
          <c:max val="3000"/>
          <c:min val="0"/>
        </c:scaling>
        <c:delete val="0"/>
        <c:axPos val="l"/>
        <c:majorGridlines/>
        <c:title>
          <c:tx>
            <c:rich>
              <a:bodyPr rot="-5400000" vert="horz"/>
              <a:lstStyle/>
              <a:p>
                <a:pPr>
                  <a:defRPr sz="1600">
                    <a:latin typeface="Calibri" panose="020F0502020204030204" pitchFamily="34" charset="0"/>
                  </a:defRPr>
                </a:pPr>
                <a:r>
                  <a:rPr lang="en-US" dirty="0" smtClean="0"/>
                  <a:t>Admissions per 100,000 Population</a:t>
                </a:r>
                <a:endParaRPr lang="en-US" dirty="0"/>
              </a:p>
            </c:rich>
          </c:tx>
          <c:layout>
            <c:manualLayout>
              <c:xMode val="edge"/>
              <c:yMode val="edge"/>
              <c:x val="0"/>
              <c:y val="6.8695081593061744E-2"/>
            </c:manualLayout>
          </c:layout>
          <c:overlay val="0"/>
        </c:title>
        <c:numFmt formatCode="#,##0" sourceLinked="0"/>
        <c:majorTickMark val="out"/>
        <c:minorTickMark val="none"/>
        <c:tickLblPos val="nextTo"/>
        <c:txPr>
          <a:bodyPr/>
          <a:lstStyle/>
          <a:p>
            <a:pPr>
              <a:defRPr sz="1600">
                <a:latin typeface="Calibri" panose="020F0502020204030204" pitchFamily="34" charset="0"/>
              </a:defRPr>
            </a:pPr>
            <a:endParaRPr lang="en-US"/>
          </a:p>
        </c:txPr>
        <c:crossAx val="45976576"/>
        <c:crosses val="autoZero"/>
        <c:crossBetween val="between"/>
        <c:majorUnit val="500"/>
      </c:valAx>
    </c:plotArea>
    <c:legend>
      <c:legendPos val="t"/>
      <c:layout>
        <c:manualLayout>
          <c:xMode val="edge"/>
          <c:yMode val="edge"/>
          <c:x val="0.22161149995139495"/>
          <c:y val="1.8517060367454078E-3"/>
          <c:w val="0.55468030037911931"/>
          <c:h val="7.1471605821999504E-2"/>
        </c:manualLayout>
      </c:layout>
      <c:overlay val="0"/>
      <c:txPr>
        <a:bodyPr/>
        <a:lstStyle/>
        <a:p>
          <a:pPr>
            <a:defRPr sz="1600">
              <a:latin typeface="Calibri" panose="020F0502020204030204" pitchFamily="34" charset="0"/>
            </a:defRPr>
          </a:pPr>
          <a:endParaRPr lang="en-US"/>
        </a:p>
      </c:txPr>
    </c:legend>
    <c:plotVisOnly val="1"/>
    <c:dispBlanksAs val="gap"/>
    <c:showDLblsOverMax val="0"/>
  </c:chart>
  <c:spPr>
    <a:ln>
      <a:noFill/>
    </a:ln>
  </c:spPr>
  <c:externalData r:id="rId2">
    <c:autoUpdate val="0"/>
  </c:externalData>
  <c:userShapes r:id="rId3"/>
</c:chartSpace>
</file>

<file path=ppt/charts/chart1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0.10204748711966559"/>
          <c:y val="3.6655553190986262E-2"/>
          <c:w val="0.89664163507339356"/>
          <c:h val="0.80515505663143461"/>
        </c:manualLayout>
      </c:layout>
      <c:barChart>
        <c:barDir val="col"/>
        <c:grouping val="clustered"/>
        <c:varyColors val="0"/>
        <c:ser>
          <c:idx val="0"/>
          <c:order val="0"/>
          <c:tx>
            <c:strRef>
              <c:f>Sheet1!$B$1</c:f>
              <c:strCache>
                <c:ptCount val="1"/>
              </c:strCache>
            </c:strRef>
          </c:tx>
          <c:spPr>
            <a:solidFill>
              <a:srgbClr val="0072C6"/>
            </a:solidFill>
          </c:spPr>
          <c:invertIfNegative val="0"/>
          <c:dPt>
            <c:idx val="0"/>
            <c:invertIfNegative val="0"/>
            <c:bubble3D val="0"/>
          </c:dPt>
          <c:dPt>
            <c:idx val="1"/>
            <c:invertIfNegative val="0"/>
            <c:bubble3D val="0"/>
          </c:dPt>
          <c:dPt>
            <c:idx val="2"/>
            <c:invertIfNegative val="0"/>
            <c:bubble3D val="0"/>
          </c:dPt>
          <c:dPt>
            <c:idx val="3"/>
            <c:invertIfNegative val="0"/>
            <c:bubble3D val="0"/>
          </c:dPt>
          <c:cat>
            <c:numRef>
              <c:f>Sheet1!$A$2:$A$14</c:f>
              <c:numCache>
                <c:formatCode>General</c:formatCod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numCache>
            </c:numRef>
          </c:cat>
          <c:val>
            <c:numRef>
              <c:f>Sheet1!$B$2:$B$14</c:f>
              <c:numCache>
                <c:formatCode>General</c:formatCode>
                <c:ptCount val="13"/>
                <c:pt idx="0">
                  <c:v>8.2649208914398393</c:v>
                </c:pt>
                <c:pt idx="1">
                  <c:v>8.5983030977731651</c:v>
                </c:pt>
                <c:pt idx="2">
                  <c:v>9.0102920630928462</c:v>
                </c:pt>
                <c:pt idx="3">
                  <c:v>8.9772179935868461</c:v>
                </c:pt>
                <c:pt idx="4">
                  <c:v>8.895373086507389</c:v>
                </c:pt>
                <c:pt idx="5">
                  <c:v>8.4873538961986359</c:v>
                </c:pt>
                <c:pt idx="6">
                  <c:v>8.5249146914584006</c:v>
                </c:pt>
                <c:pt idx="7">
                  <c:v>8.0051411263364756</c:v>
                </c:pt>
                <c:pt idx="8">
                  <c:v>7.8495949434334351</c:v>
                </c:pt>
                <c:pt idx="9">
                  <c:v>7.7492869930153212</c:v>
                </c:pt>
                <c:pt idx="10">
                  <c:v>7.4557623663154038</c:v>
                </c:pt>
                <c:pt idx="11">
                  <c:v>7.5863000088666279</c:v>
                </c:pt>
                <c:pt idx="12">
                  <c:v>7.2288510167733673</c:v>
                </c:pt>
              </c:numCache>
            </c:numRef>
          </c:val>
        </c:ser>
        <c:dLbls>
          <c:showLegendKey val="0"/>
          <c:showVal val="0"/>
          <c:showCatName val="0"/>
          <c:showSerName val="0"/>
          <c:showPercent val="0"/>
          <c:showBubbleSize val="0"/>
        </c:dLbls>
        <c:gapWidth val="150"/>
        <c:axId val="46063616"/>
        <c:axId val="46065152"/>
      </c:barChart>
      <c:catAx>
        <c:axId val="46063616"/>
        <c:scaling>
          <c:orientation val="minMax"/>
        </c:scaling>
        <c:delete val="0"/>
        <c:axPos val="b"/>
        <c:minorGridlines>
          <c:spPr>
            <a:ln>
              <a:noFill/>
            </a:ln>
          </c:spPr>
        </c:minorGridlines>
        <c:numFmt formatCode="General" sourceLinked="1"/>
        <c:majorTickMark val="out"/>
        <c:minorTickMark val="none"/>
        <c:tickLblPos val="nextTo"/>
        <c:txPr>
          <a:bodyPr rot="0"/>
          <a:lstStyle/>
          <a:p>
            <a:pPr>
              <a:defRPr sz="1600" b="0">
                <a:solidFill>
                  <a:schemeClr val="tx1"/>
                </a:solidFill>
                <a:latin typeface="Calibri" panose="020F0502020204030204" pitchFamily="34" charset="0"/>
              </a:defRPr>
            </a:pPr>
            <a:endParaRPr lang="en-US"/>
          </a:p>
        </c:txPr>
        <c:crossAx val="46065152"/>
        <c:crosses val="autoZero"/>
        <c:auto val="1"/>
        <c:lblAlgn val="ctr"/>
        <c:lblOffset val="100"/>
        <c:noMultiLvlLbl val="0"/>
      </c:catAx>
      <c:valAx>
        <c:axId val="46065152"/>
        <c:scaling>
          <c:orientation val="minMax"/>
          <c:max val="10"/>
          <c:min val="0"/>
        </c:scaling>
        <c:delete val="0"/>
        <c:axPos val="l"/>
        <c:majorGridlines/>
        <c:title>
          <c:tx>
            <c:rich>
              <a:bodyPr rot="-5400000" vert="horz"/>
              <a:lstStyle/>
              <a:p>
                <a:pPr>
                  <a:defRPr sz="1600">
                    <a:latin typeface="Calibri" panose="020F0502020204030204" pitchFamily="34" charset="0"/>
                  </a:defRPr>
                </a:pPr>
                <a:r>
                  <a:rPr lang="en-US" dirty="0" smtClean="0"/>
                  <a:t>Costs in Billions (2012</a:t>
                </a:r>
                <a:r>
                  <a:rPr lang="en-US" baseline="0" dirty="0" smtClean="0"/>
                  <a:t> $)</a:t>
                </a:r>
                <a:endParaRPr lang="en-US" dirty="0"/>
              </a:p>
            </c:rich>
          </c:tx>
          <c:layout>
            <c:manualLayout>
              <c:xMode val="edge"/>
              <c:yMode val="edge"/>
              <c:x val="0"/>
              <c:y val="0.12552552552552554"/>
            </c:manualLayout>
          </c:layout>
          <c:overlay val="0"/>
        </c:title>
        <c:numFmt formatCode="0" sourceLinked="0"/>
        <c:majorTickMark val="out"/>
        <c:minorTickMark val="none"/>
        <c:tickLblPos val="nextTo"/>
        <c:txPr>
          <a:bodyPr/>
          <a:lstStyle/>
          <a:p>
            <a:pPr>
              <a:defRPr sz="1600">
                <a:latin typeface="Calibri" panose="020F0502020204030204" pitchFamily="34" charset="0"/>
              </a:defRPr>
            </a:pPr>
            <a:endParaRPr lang="en-US"/>
          </a:p>
        </c:txPr>
        <c:crossAx val="46063616"/>
        <c:crosses val="autoZero"/>
        <c:crossBetween val="between"/>
        <c:majorUnit val="1"/>
      </c:valAx>
    </c:plotArea>
    <c:plotVisOnly val="1"/>
    <c:dispBlanksAs val="gap"/>
    <c:showDLblsOverMax val="0"/>
  </c:chart>
  <c:spPr>
    <a:ln>
      <a:noFill/>
    </a:ln>
  </c:spPr>
  <c:externalData r:id="rId2">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8851161293517554"/>
          <c:y val="0.1345397653493853"/>
          <c:w val="0.81148838706482429"/>
          <c:h val="0.57276517726724674"/>
        </c:manualLayout>
      </c:layout>
      <c:lineChart>
        <c:grouping val="standard"/>
        <c:varyColors val="0"/>
        <c:ser>
          <c:idx val="3"/>
          <c:order val="0"/>
          <c:tx>
            <c:strRef>
              <c:f>Sheet1!$A$2</c:f>
              <c:strCache>
                <c:ptCount val="1"/>
                <c:pt idx="0">
                  <c:v>Poor</c:v>
                </c:pt>
              </c:strCache>
            </c:strRef>
          </c:tx>
          <c:spPr>
            <a:ln w="25400">
              <a:solidFill>
                <a:sysClr val="windowText" lastClr="000000"/>
              </a:solidFill>
            </a:ln>
          </c:spPr>
          <c:marker>
            <c:symbol val="circle"/>
            <c:size val="7"/>
            <c:spPr>
              <a:solidFill>
                <a:sysClr val="windowText" lastClr="000000"/>
              </a:solidFill>
              <a:ln>
                <a:noFill/>
              </a:ln>
            </c:spPr>
          </c:marker>
          <c:cat>
            <c:strRef>
              <c:f>Sheet1!$B$1:$E$1</c:f>
              <c:strCache>
                <c:ptCount val="4"/>
                <c:pt idx="0">
                  <c:v>1999-2002</c:v>
                </c:pt>
                <c:pt idx="1">
                  <c:v>2003-2006</c:v>
                </c:pt>
                <c:pt idx="2">
                  <c:v>2007-2010</c:v>
                </c:pt>
                <c:pt idx="3">
                  <c:v>2011-2012</c:v>
                </c:pt>
              </c:strCache>
            </c:strRef>
          </c:cat>
          <c:val>
            <c:numRef>
              <c:f>Sheet1!$B$2:$E$2</c:f>
              <c:numCache>
                <c:formatCode>0.0</c:formatCode>
                <c:ptCount val="4"/>
                <c:pt idx="0">
                  <c:v>27.9</c:v>
                </c:pt>
                <c:pt idx="1">
                  <c:v>31</c:v>
                </c:pt>
                <c:pt idx="2">
                  <c:v>45.2</c:v>
                </c:pt>
                <c:pt idx="3">
                  <c:v>43.8</c:v>
                </c:pt>
              </c:numCache>
            </c:numRef>
          </c:val>
          <c:smooth val="0"/>
        </c:ser>
        <c:ser>
          <c:idx val="0"/>
          <c:order val="1"/>
          <c:tx>
            <c:strRef>
              <c:f>Sheet1!$A$3</c:f>
              <c:strCache>
                <c:ptCount val="1"/>
                <c:pt idx="0">
                  <c:v>Low Income</c:v>
                </c:pt>
              </c:strCache>
            </c:strRef>
          </c:tx>
          <c:spPr>
            <a:ln w="25400">
              <a:solidFill>
                <a:srgbClr val="0072C6"/>
              </a:solidFill>
            </a:ln>
          </c:spPr>
          <c:marker>
            <c:symbol val="square"/>
            <c:size val="7"/>
            <c:spPr>
              <a:solidFill>
                <a:srgbClr val="0072C6"/>
              </a:solidFill>
              <a:ln>
                <a:noFill/>
              </a:ln>
            </c:spPr>
          </c:marker>
          <c:cat>
            <c:strRef>
              <c:f>Sheet1!$B$1:$E$1</c:f>
              <c:strCache>
                <c:ptCount val="4"/>
                <c:pt idx="0">
                  <c:v>1999-2002</c:v>
                </c:pt>
                <c:pt idx="1">
                  <c:v>2003-2006</c:v>
                </c:pt>
                <c:pt idx="2">
                  <c:v>2007-2010</c:v>
                </c:pt>
                <c:pt idx="3">
                  <c:v>2011-2012</c:v>
                </c:pt>
              </c:strCache>
            </c:strRef>
          </c:cat>
          <c:val>
            <c:numRef>
              <c:f>Sheet1!$B$3:$E$3</c:f>
              <c:numCache>
                <c:formatCode>0.0</c:formatCode>
                <c:ptCount val="4"/>
                <c:pt idx="0">
                  <c:v>26.3</c:v>
                </c:pt>
                <c:pt idx="1">
                  <c:v>32.1</c:v>
                </c:pt>
                <c:pt idx="2">
                  <c:v>40.5</c:v>
                </c:pt>
                <c:pt idx="3">
                  <c:v>43.5</c:v>
                </c:pt>
              </c:numCache>
            </c:numRef>
          </c:val>
          <c:smooth val="0"/>
        </c:ser>
        <c:ser>
          <c:idx val="2"/>
          <c:order val="2"/>
          <c:tx>
            <c:strRef>
              <c:f>Sheet1!$A$4</c:f>
              <c:strCache>
                <c:ptCount val="1"/>
                <c:pt idx="0">
                  <c:v>Middle Income</c:v>
                </c:pt>
              </c:strCache>
            </c:strRef>
          </c:tx>
          <c:spPr>
            <a:ln w="25400">
              <a:solidFill>
                <a:srgbClr val="AABA0A"/>
              </a:solidFill>
            </a:ln>
          </c:spPr>
          <c:marker>
            <c:symbol val="triangle"/>
            <c:size val="9"/>
            <c:spPr>
              <a:solidFill>
                <a:srgbClr val="AABA0A"/>
              </a:solidFill>
              <a:ln>
                <a:noFill/>
              </a:ln>
            </c:spPr>
          </c:marker>
          <c:cat>
            <c:strRef>
              <c:f>Sheet1!$B$1:$E$1</c:f>
              <c:strCache>
                <c:ptCount val="4"/>
                <c:pt idx="0">
                  <c:v>1999-2002</c:v>
                </c:pt>
                <c:pt idx="1">
                  <c:v>2003-2006</c:v>
                </c:pt>
                <c:pt idx="2">
                  <c:v>2007-2010</c:v>
                </c:pt>
                <c:pt idx="3">
                  <c:v>2011-2012</c:v>
                </c:pt>
              </c:strCache>
            </c:strRef>
          </c:cat>
          <c:val>
            <c:numRef>
              <c:f>Sheet1!$B$4:$E$4</c:f>
              <c:numCache>
                <c:formatCode>0.0</c:formatCode>
                <c:ptCount val="4"/>
                <c:pt idx="0">
                  <c:v>30.4</c:v>
                </c:pt>
                <c:pt idx="1">
                  <c:v>33</c:v>
                </c:pt>
                <c:pt idx="2">
                  <c:v>53.3</c:v>
                </c:pt>
                <c:pt idx="3">
                  <c:v>47.4</c:v>
                </c:pt>
              </c:numCache>
            </c:numRef>
          </c:val>
          <c:smooth val="0"/>
        </c:ser>
        <c:ser>
          <c:idx val="1"/>
          <c:order val="3"/>
          <c:tx>
            <c:strRef>
              <c:f>Sheet1!$A$5</c:f>
              <c:strCache>
                <c:ptCount val="1"/>
                <c:pt idx="0">
                  <c:v>High Income</c:v>
                </c:pt>
              </c:strCache>
            </c:strRef>
          </c:tx>
          <c:spPr>
            <a:ln w="34925">
              <a:solidFill>
                <a:srgbClr val="7BA8DF"/>
              </a:solidFill>
            </a:ln>
          </c:spPr>
          <c:marker>
            <c:symbol val="diamond"/>
            <c:size val="9"/>
            <c:spPr>
              <a:solidFill>
                <a:srgbClr val="7BA8DF"/>
              </a:solidFill>
              <a:ln>
                <a:noFill/>
              </a:ln>
            </c:spPr>
          </c:marker>
          <c:cat>
            <c:strRef>
              <c:f>Sheet1!$B$1:$E$1</c:f>
              <c:strCache>
                <c:ptCount val="4"/>
                <c:pt idx="0">
                  <c:v>1999-2002</c:v>
                </c:pt>
                <c:pt idx="1">
                  <c:v>2003-2006</c:v>
                </c:pt>
                <c:pt idx="2">
                  <c:v>2007-2010</c:v>
                </c:pt>
                <c:pt idx="3">
                  <c:v>2011-2012</c:v>
                </c:pt>
              </c:strCache>
            </c:strRef>
          </c:cat>
          <c:val>
            <c:numRef>
              <c:f>Sheet1!$B$5:$E$5</c:f>
              <c:numCache>
                <c:formatCode>0.0</c:formatCode>
                <c:ptCount val="4"/>
                <c:pt idx="0">
                  <c:v>32.200000000000003</c:v>
                </c:pt>
                <c:pt idx="1">
                  <c:v>43.7</c:v>
                </c:pt>
                <c:pt idx="2">
                  <c:v>43.8</c:v>
                </c:pt>
                <c:pt idx="3">
                  <c:v>47.5</c:v>
                </c:pt>
              </c:numCache>
            </c:numRef>
          </c:val>
          <c:smooth val="0"/>
        </c:ser>
        <c:dLbls>
          <c:showLegendKey val="0"/>
          <c:showVal val="0"/>
          <c:showCatName val="0"/>
          <c:showSerName val="0"/>
          <c:showPercent val="0"/>
          <c:showBubbleSize val="0"/>
        </c:dLbls>
        <c:marker val="1"/>
        <c:smooth val="0"/>
        <c:axId val="43359232"/>
        <c:axId val="43365504"/>
      </c:lineChart>
      <c:catAx>
        <c:axId val="43359232"/>
        <c:scaling>
          <c:orientation val="minMax"/>
        </c:scaling>
        <c:delete val="0"/>
        <c:axPos val="b"/>
        <c:numFmt formatCode="General" sourceLinked="1"/>
        <c:majorTickMark val="out"/>
        <c:minorTickMark val="none"/>
        <c:tickLblPos val="nextTo"/>
        <c:txPr>
          <a:bodyPr rot="-1080000"/>
          <a:lstStyle/>
          <a:p>
            <a:pPr>
              <a:defRPr sz="1600" b="0" baseline="0">
                <a:latin typeface="Calibri" panose="020F0502020204030204" pitchFamily="34" charset="0"/>
              </a:defRPr>
            </a:pPr>
            <a:endParaRPr lang="en-US"/>
          </a:p>
        </c:txPr>
        <c:crossAx val="43365504"/>
        <c:crosses val="autoZero"/>
        <c:auto val="1"/>
        <c:lblAlgn val="ctr"/>
        <c:lblOffset val="100"/>
        <c:noMultiLvlLbl val="0"/>
      </c:catAx>
      <c:valAx>
        <c:axId val="43365504"/>
        <c:scaling>
          <c:orientation val="minMax"/>
          <c:max val="10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32462925569652251"/>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43359232"/>
        <c:crosses val="autoZero"/>
        <c:crossBetween val="between"/>
        <c:majorUnit val="10"/>
      </c:valAx>
    </c:plotArea>
    <c:legend>
      <c:legendPos val="t"/>
      <c:layout>
        <c:manualLayout>
          <c:xMode val="edge"/>
          <c:yMode val="edge"/>
          <c:x val="5.4495864903679483E-2"/>
          <c:y val="1.1675185338674747E-3"/>
          <c:w val="0.92337740801267776"/>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6601657431709926"/>
          <c:y val="0.10535797608632254"/>
          <c:w val="0.81556989404102265"/>
          <c:h val="0.74000558957908036"/>
        </c:manualLayout>
      </c:layout>
      <c:lineChart>
        <c:grouping val="standard"/>
        <c:varyColors val="0"/>
        <c:ser>
          <c:idx val="3"/>
          <c:order val="0"/>
          <c:tx>
            <c:strRef>
              <c:f>Sheet1!$A$3</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strRef>
              <c:f>Sheet1!$B$2:$I$2</c:f>
              <c:strCache>
                <c:ptCount val="8"/>
                <c:pt idx="0">
                  <c:v>2005</c:v>
                </c:pt>
                <c:pt idx="1">
                  <c:v>2006</c:v>
                </c:pt>
                <c:pt idx="2">
                  <c:v>2007</c:v>
                </c:pt>
                <c:pt idx="3">
                  <c:v>2008</c:v>
                </c:pt>
                <c:pt idx="4">
                  <c:v>2009</c:v>
                </c:pt>
                <c:pt idx="5">
                  <c:v>2010</c:v>
                </c:pt>
                <c:pt idx="6">
                  <c:v>2011</c:v>
                </c:pt>
                <c:pt idx="7">
                  <c:v>2012</c:v>
                </c:pt>
              </c:strCache>
            </c:strRef>
          </c:cat>
          <c:val>
            <c:numRef>
              <c:f>Sheet1!$B$3:$I$3</c:f>
              <c:numCache>
                <c:formatCode>General</c:formatCode>
                <c:ptCount val="8"/>
                <c:pt idx="0">
                  <c:v>37.9</c:v>
                </c:pt>
                <c:pt idx="1">
                  <c:v>42.1</c:v>
                </c:pt>
                <c:pt idx="2">
                  <c:v>50</c:v>
                </c:pt>
                <c:pt idx="3" formatCode="0.0">
                  <c:v>49.4</c:v>
                </c:pt>
                <c:pt idx="4">
                  <c:v>54.4</c:v>
                </c:pt>
                <c:pt idx="5">
                  <c:v>58.4</c:v>
                </c:pt>
                <c:pt idx="6">
                  <c:v>57.9</c:v>
                </c:pt>
                <c:pt idx="7">
                  <c:v>62.3</c:v>
                </c:pt>
              </c:numCache>
            </c:numRef>
          </c:val>
          <c:smooth val="0"/>
        </c:ser>
        <c:ser>
          <c:idx val="0"/>
          <c:order val="1"/>
          <c:tx>
            <c:strRef>
              <c:f>Sheet1!$A$4</c:f>
              <c:strCache>
                <c:ptCount val="1"/>
                <c:pt idx="0">
                  <c:v>Female</c:v>
                </c:pt>
              </c:strCache>
            </c:strRef>
          </c:tx>
          <c:spPr>
            <a:ln w="25400">
              <a:solidFill>
                <a:srgbClr val="0072C6"/>
              </a:solidFill>
            </a:ln>
          </c:spPr>
          <c:marker>
            <c:symbol val="square"/>
            <c:size val="7"/>
            <c:spPr>
              <a:solidFill>
                <a:srgbClr val="0072C6"/>
              </a:solidFill>
              <a:ln>
                <a:noFill/>
              </a:ln>
            </c:spPr>
          </c:marker>
          <c:cat>
            <c:strRef>
              <c:f>Sheet1!$B$2:$I$2</c:f>
              <c:strCache>
                <c:ptCount val="8"/>
                <c:pt idx="0">
                  <c:v>2005</c:v>
                </c:pt>
                <c:pt idx="1">
                  <c:v>2006</c:v>
                </c:pt>
                <c:pt idx="2">
                  <c:v>2007</c:v>
                </c:pt>
                <c:pt idx="3">
                  <c:v>2008</c:v>
                </c:pt>
                <c:pt idx="4">
                  <c:v>2009</c:v>
                </c:pt>
                <c:pt idx="5">
                  <c:v>2010</c:v>
                </c:pt>
                <c:pt idx="6">
                  <c:v>2011</c:v>
                </c:pt>
                <c:pt idx="7">
                  <c:v>2012</c:v>
                </c:pt>
              </c:strCache>
            </c:strRef>
          </c:cat>
          <c:val>
            <c:numRef>
              <c:f>Sheet1!$B$4:$I$4</c:f>
              <c:numCache>
                <c:formatCode>General</c:formatCode>
                <c:ptCount val="8"/>
                <c:pt idx="0">
                  <c:v>31.1</c:v>
                </c:pt>
                <c:pt idx="1">
                  <c:v>34.6</c:v>
                </c:pt>
                <c:pt idx="2">
                  <c:v>42</c:v>
                </c:pt>
                <c:pt idx="3" formatCode="0.0">
                  <c:v>43</c:v>
                </c:pt>
                <c:pt idx="4">
                  <c:v>49.8</c:v>
                </c:pt>
                <c:pt idx="5">
                  <c:v>51.3</c:v>
                </c:pt>
                <c:pt idx="6">
                  <c:v>49.6</c:v>
                </c:pt>
                <c:pt idx="7">
                  <c:v>56.9</c:v>
                </c:pt>
              </c:numCache>
            </c:numRef>
          </c:val>
          <c:smooth val="0"/>
        </c:ser>
        <c:ser>
          <c:idx val="2"/>
          <c:order val="2"/>
          <c:tx>
            <c:strRef>
              <c:f>Sheet1!$A$5</c:f>
              <c:strCache>
                <c:ptCount val="1"/>
                <c:pt idx="0">
                  <c:v>Male</c:v>
                </c:pt>
              </c:strCache>
            </c:strRef>
          </c:tx>
          <c:spPr>
            <a:ln w="25400">
              <a:solidFill>
                <a:srgbClr val="AABA0A"/>
              </a:solidFill>
            </a:ln>
          </c:spPr>
          <c:marker>
            <c:symbol val="triangle"/>
            <c:size val="9"/>
            <c:spPr>
              <a:solidFill>
                <a:srgbClr val="AABA0A"/>
              </a:solidFill>
              <a:ln>
                <a:noFill/>
              </a:ln>
            </c:spPr>
          </c:marker>
          <c:cat>
            <c:strRef>
              <c:f>Sheet1!$B$2:$I$2</c:f>
              <c:strCache>
                <c:ptCount val="8"/>
                <c:pt idx="0">
                  <c:v>2005</c:v>
                </c:pt>
                <c:pt idx="1">
                  <c:v>2006</c:v>
                </c:pt>
                <c:pt idx="2">
                  <c:v>2007</c:v>
                </c:pt>
                <c:pt idx="3">
                  <c:v>2008</c:v>
                </c:pt>
                <c:pt idx="4">
                  <c:v>2009</c:v>
                </c:pt>
                <c:pt idx="5">
                  <c:v>2010</c:v>
                </c:pt>
                <c:pt idx="6">
                  <c:v>2011</c:v>
                </c:pt>
                <c:pt idx="7">
                  <c:v>2012</c:v>
                </c:pt>
              </c:strCache>
            </c:strRef>
          </c:cat>
          <c:val>
            <c:numRef>
              <c:f>Sheet1!$B$5:$I$5</c:f>
              <c:numCache>
                <c:formatCode>General</c:formatCode>
                <c:ptCount val="8"/>
                <c:pt idx="0">
                  <c:v>41.1</c:v>
                </c:pt>
                <c:pt idx="1">
                  <c:v>45.2</c:v>
                </c:pt>
                <c:pt idx="2">
                  <c:v>53.3</c:v>
                </c:pt>
                <c:pt idx="3" formatCode="0.0">
                  <c:v>52.1</c:v>
                </c:pt>
                <c:pt idx="4">
                  <c:v>56.3</c:v>
                </c:pt>
                <c:pt idx="5">
                  <c:v>61.2</c:v>
                </c:pt>
                <c:pt idx="6">
                  <c:v>61.1</c:v>
                </c:pt>
                <c:pt idx="7">
                  <c:v>64.599999999999994</c:v>
                </c:pt>
              </c:numCache>
            </c:numRef>
          </c:val>
          <c:smooth val="0"/>
        </c:ser>
        <c:dLbls>
          <c:showLegendKey val="0"/>
          <c:showVal val="0"/>
          <c:showCatName val="0"/>
          <c:showSerName val="0"/>
          <c:showPercent val="0"/>
          <c:showBubbleSize val="0"/>
        </c:dLbls>
        <c:marker val="1"/>
        <c:smooth val="0"/>
        <c:axId val="43438848"/>
        <c:axId val="43440768"/>
      </c:lineChart>
      <c:catAx>
        <c:axId val="43438848"/>
        <c:scaling>
          <c:orientation val="minMax"/>
        </c:scaling>
        <c:delete val="0"/>
        <c:axPos val="b"/>
        <c:numFmt formatCode="General" sourceLinked="1"/>
        <c:majorTickMark val="out"/>
        <c:minorTickMark val="none"/>
        <c:tickLblPos val="nextTo"/>
        <c:txPr>
          <a:bodyPr rot="-2220000"/>
          <a:lstStyle/>
          <a:p>
            <a:pPr>
              <a:defRPr sz="1600" b="0" baseline="0">
                <a:latin typeface="Calibri" panose="020F0502020204030204" pitchFamily="34" charset="0"/>
              </a:defRPr>
            </a:pPr>
            <a:endParaRPr lang="en-US"/>
          </a:p>
        </c:txPr>
        <c:crossAx val="43440768"/>
        <c:crosses val="autoZero"/>
        <c:auto val="1"/>
        <c:lblAlgn val="ctr"/>
        <c:lblOffset val="100"/>
        <c:noMultiLvlLbl val="0"/>
      </c:catAx>
      <c:valAx>
        <c:axId val="43440768"/>
        <c:scaling>
          <c:orientation val="minMax"/>
          <c:max val="10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37513779527559055"/>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43438848"/>
        <c:crosses val="autoZero"/>
        <c:crossBetween val="between"/>
        <c:majorUnit val="10"/>
      </c:valAx>
    </c:plotArea>
    <c:legend>
      <c:legendPos val="t"/>
      <c:layout>
        <c:manualLayout>
          <c:xMode val="edge"/>
          <c:yMode val="edge"/>
          <c:x val="5.4495864903679483E-2"/>
          <c:y val="1.1675185338674747E-3"/>
          <c:w val="0.92337740801267776"/>
          <c:h val="8.299771556333238E-2"/>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6489938757655292"/>
          <c:y val="0.10227155633323612"/>
          <c:w val="0.81762151258870419"/>
          <c:h val="0.74309200933216679"/>
        </c:manualLayout>
      </c:layout>
      <c:lineChart>
        <c:grouping val="standard"/>
        <c:varyColors val="0"/>
        <c:ser>
          <c:idx val="3"/>
          <c:order val="0"/>
          <c:tx>
            <c:strRef>
              <c:f>Sheet1!$A$2</c:f>
              <c:strCache>
                <c:ptCount val="1"/>
                <c:pt idx="0">
                  <c:v>White</c:v>
                </c:pt>
              </c:strCache>
            </c:strRef>
          </c:tx>
          <c:spPr>
            <a:ln w="25400">
              <a:solidFill>
                <a:sysClr val="windowText" lastClr="000000"/>
              </a:solidFill>
            </a:ln>
          </c:spPr>
          <c:marker>
            <c:symbol val="circle"/>
            <c:size val="7"/>
            <c:spPr>
              <a:solidFill>
                <a:sysClr val="windowText" lastClr="000000"/>
              </a:solidFill>
              <a:ln>
                <a:noFill/>
              </a:ln>
            </c:spPr>
          </c:marker>
          <c:cat>
            <c:numRef>
              <c:f>Sheet1!$B$1:$I$1</c:f>
              <c:numCache>
                <c:formatCode>General</c:formatCode>
                <c:ptCount val="8"/>
                <c:pt idx="0">
                  <c:v>2005</c:v>
                </c:pt>
                <c:pt idx="1">
                  <c:v>2006</c:v>
                </c:pt>
                <c:pt idx="2">
                  <c:v>2007</c:v>
                </c:pt>
                <c:pt idx="3">
                  <c:v>2008</c:v>
                </c:pt>
                <c:pt idx="4">
                  <c:v>2009</c:v>
                </c:pt>
                <c:pt idx="5">
                  <c:v>2010</c:v>
                </c:pt>
                <c:pt idx="6">
                  <c:v>2011</c:v>
                </c:pt>
                <c:pt idx="7">
                  <c:v>2012</c:v>
                </c:pt>
              </c:numCache>
            </c:numRef>
          </c:cat>
          <c:val>
            <c:numRef>
              <c:f>Sheet1!$B$2:$I$2</c:f>
              <c:numCache>
                <c:formatCode>General</c:formatCode>
                <c:ptCount val="8"/>
                <c:pt idx="0">
                  <c:v>38.700000000000003</c:v>
                </c:pt>
                <c:pt idx="1">
                  <c:v>43.6</c:v>
                </c:pt>
                <c:pt idx="2">
                  <c:v>51.8</c:v>
                </c:pt>
                <c:pt idx="3" formatCode="0.0">
                  <c:v>50.96</c:v>
                </c:pt>
                <c:pt idx="4">
                  <c:v>55.7</c:v>
                </c:pt>
                <c:pt idx="5">
                  <c:v>63.8</c:v>
                </c:pt>
                <c:pt idx="6">
                  <c:v>57.3</c:v>
                </c:pt>
                <c:pt idx="7">
                  <c:v>62.5</c:v>
                </c:pt>
              </c:numCache>
            </c:numRef>
          </c:val>
          <c:smooth val="0"/>
        </c:ser>
        <c:ser>
          <c:idx val="0"/>
          <c:order val="1"/>
          <c:tx>
            <c:strRef>
              <c:f>Sheet1!$A$3</c:f>
              <c:strCache>
                <c:ptCount val="1"/>
                <c:pt idx="0">
                  <c:v>Black</c:v>
                </c:pt>
              </c:strCache>
            </c:strRef>
          </c:tx>
          <c:spPr>
            <a:ln w="25400">
              <a:solidFill>
                <a:srgbClr val="0072C6"/>
              </a:solidFill>
            </a:ln>
          </c:spPr>
          <c:marker>
            <c:symbol val="square"/>
            <c:size val="7"/>
            <c:spPr>
              <a:solidFill>
                <a:srgbClr val="0072C6"/>
              </a:solidFill>
              <a:ln>
                <a:noFill/>
              </a:ln>
            </c:spPr>
          </c:marker>
          <c:cat>
            <c:numRef>
              <c:f>Sheet1!$B$1:$I$1</c:f>
              <c:numCache>
                <c:formatCode>General</c:formatCode>
                <c:ptCount val="8"/>
                <c:pt idx="0">
                  <c:v>2005</c:v>
                </c:pt>
                <c:pt idx="1">
                  <c:v>2006</c:v>
                </c:pt>
                <c:pt idx="2">
                  <c:v>2007</c:v>
                </c:pt>
                <c:pt idx="3">
                  <c:v>2008</c:v>
                </c:pt>
                <c:pt idx="4">
                  <c:v>2009</c:v>
                </c:pt>
                <c:pt idx="5">
                  <c:v>2010</c:v>
                </c:pt>
                <c:pt idx="6">
                  <c:v>2011</c:v>
                </c:pt>
                <c:pt idx="7">
                  <c:v>2012</c:v>
                </c:pt>
              </c:numCache>
            </c:numRef>
          </c:cat>
          <c:val>
            <c:numRef>
              <c:f>Sheet1!$B$3:$I$3</c:f>
              <c:numCache>
                <c:formatCode>General</c:formatCode>
                <c:ptCount val="8"/>
                <c:pt idx="0">
                  <c:v>27.7</c:v>
                </c:pt>
                <c:pt idx="1">
                  <c:v>32.6</c:v>
                </c:pt>
                <c:pt idx="2">
                  <c:v>44.5</c:v>
                </c:pt>
                <c:pt idx="3" formatCode="0.0">
                  <c:v>37.79</c:v>
                </c:pt>
                <c:pt idx="4">
                  <c:v>46.8</c:v>
                </c:pt>
                <c:pt idx="5">
                  <c:v>53</c:v>
                </c:pt>
                <c:pt idx="6">
                  <c:v>58.2</c:v>
                </c:pt>
                <c:pt idx="7">
                  <c:v>58.5</c:v>
                </c:pt>
              </c:numCache>
            </c:numRef>
          </c:val>
          <c:smooth val="0"/>
        </c:ser>
        <c:ser>
          <c:idx val="2"/>
          <c:order val="2"/>
          <c:tx>
            <c:strRef>
              <c:f>Sheet1!$A$5</c:f>
              <c:strCache>
                <c:ptCount val="1"/>
                <c:pt idx="0">
                  <c:v>Asian</c:v>
                </c:pt>
              </c:strCache>
            </c:strRef>
          </c:tx>
          <c:spPr>
            <a:ln w="25400">
              <a:solidFill>
                <a:srgbClr val="AABA0A"/>
              </a:solidFill>
            </a:ln>
          </c:spPr>
          <c:marker>
            <c:symbol val="triangle"/>
            <c:size val="9"/>
            <c:spPr>
              <a:solidFill>
                <a:srgbClr val="AABA0A"/>
              </a:solidFill>
              <a:ln>
                <a:noFill/>
              </a:ln>
            </c:spPr>
          </c:marker>
          <c:cat>
            <c:numRef>
              <c:f>Sheet1!$B$1:$I$1</c:f>
              <c:numCache>
                <c:formatCode>General</c:formatCode>
                <c:ptCount val="8"/>
                <c:pt idx="0">
                  <c:v>2005</c:v>
                </c:pt>
                <c:pt idx="1">
                  <c:v>2006</c:v>
                </c:pt>
                <c:pt idx="2">
                  <c:v>2007</c:v>
                </c:pt>
                <c:pt idx="3">
                  <c:v>2008</c:v>
                </c:pt>
                <c:pt idx="4">
                  <c:v>2009</c:v>
                </c:pt>
                <c:pt idx="5">
                  <c:v>2010</c:v>
                </c:pt>
                <c:pt idx="6">
                  <c:v>2011</c:v>
                </c:pt>
                <c:pt idx="7">
                  <c:v>2012</c:v>
                </c:pt>
              </c:numCache>
            </c:numRef>
          </c:cat>
          <c:val>
            <c:numRef>
              <c:f>Sheet1!$B$5:$I$5</c:f>
              <c:numCache>
                <c:formatCode>General</c:formatCode>
                <c:ptCount val="8"/>
                <c:pt idx="0">
                  <c:v>43.9</c:v>
                </c:pt>
                <c:pt idx="1">
                  <c:v>45.5</c:v>
                </c:pt>
                <c:pt idx="2">
                  <c:v>55.5</c:v>
                </c:pt>
                <c:pt idx="3" formatCode="0.0">
                  <c:v>48.19</c:v>
                </c:pt>
                <c:pt idx="4">
                  <c:v>58.6</c:v>
                </c:pt>
                <c:pt idx="5">
                  <c:v>67.3</c:v>
                </c:pt>
                <c:pt idx="6">
                  <c:v>71.400000000000006</c:v>
                </c:pt>
              </c:numCache>
            </c:numRef>
          </c:val>
          <c:smooth val="0"/>
        </c:ser>
        <c:ser>
          <c:idx val="1"/>
          <c:order val="3"/>
          <c:tx>
            <c:strRef>
              <c:f>Sheet1!$A$4</c:f>
              <c:strCache>
                <c:ptCount val="1"/>
                <c:pt idx="0">
                  <c:v>Hispanic</c:v>
                </c:pt>
              </c:strCache>
            </c:strRef>
          </c:tx>
          <c:spPr>
            <a:ln w="34925">
              <a:solidFill>
                <a:srgbClr val="7BA8DF"/>
              </a:solidFill>
            </a:ln>
          </c:spPr>
          <c:marker>
            <c:symbol val="diamond"/>
            <c:size val="9"/>
            <c:spPr>
              <a:solidFill>
                <a:srgbClr val="7BA8DF"/>
              </a:solidFill>
              <a:ln>
                <a:noFill/>
              </a:ln>
            </c:spPr>
          </c:marker>
          <c:cat>
            <c:numRef>
              <c:f>Sheet1!$B$1:$I$1</c:f>
              <c:numCache>
                <c:formatCode>General</c:formatCode>
                <c:ptCount val="8"/>
                <c:pt idx="0">
                  <c:v>2005</c:v>
                </c:pt>
                <c:pt idx="1">
                  <c:v>2006</c:v>
                </c:pt>
                <c:pt idx="2">
                  <c:v>2007</c:v>
                </c:pt>
                <c:pt idx="3">
                  <c:v>2008</c:v>
                </c:pt>
                <c:pt idx="4">
                  <c:v>2009</c:v>
                </c:pt>
                <c:pt idx="5">
                  <c:v>2010</c:v>
                </c:pt>
                <c:pt idx="6">
                  <c:v>2011</c:v>
                </c:pt>
                <c:pt idx="7">
                  <c:v>2012</c:v>
                </c:pt>
              </c:numCache>
            </c:numRef>
          </c:cat>
          <c:val>
            <c:numRef>
              <c:f>Sheet1!$B$4:$I$4</c:f>
              <c:numCache>
                <c:formatCode>General</c:formatCode>
                <c:ptCount val="8"/>
                <c:pt idx="0">
                  <c:v>36.799999999999997</c:v>
                </c:pt>
                <c:pt idx="1">
                  <c:v>37.799999999999997</c:v>
                </c:pt>
                <c:pt idx="2">
                  <c:v>43.2</c:v>
                </c:pt>
                <c:pt idx="3" formatCode="0.0">
                  <c:v>47.61</c:v>
                </c:pt>
                <c:pt idx="4">
                  <c:v>52.8</c:v>
                </c:pt>
                <c:pt idx="5">
                  <c:v>47.3</c:v>
                </c:pt>
                <c:pt idx="6">
                  <c:v>57</c:v>
                </c:pt>
                <c:pt idx="7">
                  <c:v>60.8</c:v>
                </c:pt>
              </c:numCache>
            </c:numRef>
          </c:val>
          <c:smooth val="0"/>
        </c:ser>
        <c:dLbls>
          <c:showLegendKey val="0"/>
          <c:showVal val="0"/>
          <c:showCatName val="0"/>
          <c:showSerName val="0"/>
          <c:showPercent val="0"/>
          <c:showBubbleSize val="0"/>
        </c:dLbls>
        <c:marker val="1"/>
        <c:smooth val="0"/>
        <c:axId val="43123456"/>
        <c:axId val="43125376"/>
      </c:lineChart>
      <c:catAx>
        <c:axId val="43123456"/>
        <c:scaling>
          <c:orientation val="minMax"/>
        </c:scaling>
        <c:delete val="0"/>
        <c:axPos val="b"/>
        <c:numFmt formatCode="General" sourceLinked="1"/>
        <c:majorTickMark val="out"/>
        <c:minorTickMark val="none"/>
        <c:tickLblPos val="nextTo"/>
        <c:txPr>
          <a:bodyPr rot="-2220000"/>
          <a:lstStyle/>
          <a:p>
            <a:pPr>
              <a:defRPr sz="1600" b="0" baseline="0">
                <a:latin typeface="Calibri" panose="020F0502020204030204" pitchFamily="34" charset="0"/>
              </a:defRPr>
            </a:pPr>
            <a:endParaRPr lang="en-US"/>
          </a:p>
        </c:txPr>
        <c:crossAx val="43125376"/>
        <c:crosses val="autoZero"/>
        <c:auto val="1"/>
        <c:lblAlgn val="ctr"/>
        <c:lblOffset val="100"/>
        <c:noMultiLvlLbl val="0"/>
      </c:catAx>
      <c:valAx>
        <c:axId val="43125376"/>
        <c:scaling>
          <c:orientation val="minMax"/>
          <c:max val="100"/>
          <c:min val="0"/>
        </c:scaling>
        <c:delete val="0"/>
        <c:axPos val="l"/>
        <c:majorGridlines/>
        <c:title>
          <c:tx>
            <c:rich>
              <a:bodyPr rot="-5400000" vert="horz"/>
              <a:lstStyle/>
              <a:p>
                <a:pPr>
                  <a:defRPr sz="1600" baseline="0">
                    <a:latin typeface="Calibri" panose="020F0502020204030204" pitchFamily="34" charset="0"/>
                  </a:defRPr>
                </a:pPr>
                <a:r>
                  <a:rPr lang="en-US" dirty="0" smtClean="0"/>
                  <a:t>Percent</a:t>
                </a:r>
                <a:endParaRPr lang="en-US" dirty="0"/>
              </a:p>
            </c:rich>
          </c:tx>
          <c:layout>
            <c:manualLayout>
              <c:xMode val="edge"/>
              <c:yMode val="edge"/>
              <c:x val="0"/>
              <c:y val="0.37513779527559055"/>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43123456"/>
        <c:crosses val="autoZero"/>
        <c:crossBetween val="between"/>
        <c:majorUnit val="10"/>
      </c:valAx>
    </c:plotArea>
    <c:legend>
      <c:legendPos val="t"/>
      <c:layout>
        <c:manualLayout>
          <c:xMode val="edge"/>
          <c:yMode val="edge"/>
          <c:x val="0"/>
          <c:y val="1.1675185338674747E-3"/>
          <c:w val="0.99127855545834553"/>
          <c:h val="8.299771556333238E-2"/>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userShapes r:id="rId3"/>
</c:chartSpace>
</file>

<file path=ppt/charts/chart5.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1046090829555398"/>
          <c:y val="0.11770363450331421"/>
          <c:w val="0.88825750947798188"/>
          <c:h val="0.75235137795275586"/>
        </c:manualLayout>
      </c:layout>
      <c:lineChart>
        <c:grouping val="standard"/>
        <c:varyColors val="0"/>
        <c:ser>
          <c:idx val="3"/>
          <c:order val="0"/>
          <c:tx>
            <c:strRef>
              <c:f>Sheet1!$A$2</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strRef>
              <c:f>Sheet1!$B$1:$N$1</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Sheet1!$B$2:$N$2</c:f>
              <c:numCache>
                <c:formatCode>0.0</c:formatCode>
                <c:ptCount val="13"/>
                <c:pt idx="0">
                  <c:v>102.36</c:v>
                </c:pt>
                <c:pt idx="1">
                  <c:v>98.305000000000007</c:v>
                </c:pt>
                <c:pt idx="2">
                  <c:v>91.757999999999996</c:v>
                </c:pt>
                <c:pt idx="3">
                  <c:v>85.194000000000003</c:v>
                </c:pt>
                <c:pt idx="4">
                  <c:v>79.933000000000007</c:v>
                </c:pt>
                <c:pt idx="5">
                  <c:v>74.677000000000007</c:v>
                </c:pt>
                <c:pt idx="6">
                  <c:v>69.945999999999998</c:v>
                </c:pt>
                <c:pt idx="7">
                  <c:v>64.966999999999999</c:v>
                </c:pt>
                <c:pt idx="8">
                  <c:v>57.923000000000002</c:v>
                </c:pt>
                <c:pt idx="9">
                  <c:v>52.978000000000002</c:v>
                </c:pt>
                <c:pt idx="10">
                  <c:v>50.220999999999997</c:v>
                </c:pt>
                <c:pt idx="11">
                  <c:v>48.655999999999999</c:v>
                </c:pt>
                <c:pt idx="12">
                  <c:v>47.63</c:v>
                </c:pt>
              </c:numCache>
            </c:numRef>
          </c:val>
          <c:smooth val="0"/>
        </c:ser>
        <c:ser>
          <c:idx val="0"/>
          <c:order val="1"/>
          <c:tx>
            <c:strRef>
              <c:f>Sheet1!$A$3</c:f>
              <c:strCache>
                <c:ptCount val="1"/>
                <c:pt idx="0">
                  <c:v>Private</c:v>
                </c:pt>
              </c:strCache>
            </c:strRef>
          </c:tx>
          <c:spPr>
            <a:ln w="25400">
              <a:solidFill>
                <a:srgbClr val="0072C6"/>
              </a:solidFill>
            </a:ln>
          </c:spPr>
          <c:marker>
            <c:symbol val="square"/>
            <c:size val="7"/>
            <c:spPr>
              <a:solidFill>
                <a:srgbClr val="0072C6"/>
              </a:solidFill>
              <a:ln>
                <a:noFill/>
              </a:ln>
            </c:spPr>
          </c:marker>
          <c:cat>
            <c:strRef>
              <c:f>Sheet1!$B$1:$N$1</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Sheet1!$B$3:$N$3</c:f>
              <c:numCache>
                <c:formatCode>0.0</c:formatCode>
                <c:ptCount val="13"/>
                <c:pt idx="0">
                  <c:v>85.853700000000003</c:v>
                </c:pt>
                <c:pt idx="1">
                  <c:v>83.570800000000006</c:v>
                </c:pt>
                <c:pt idx="2">
                  <c:v>74.165300000000002</c:v>
                </c:pt>
                <c:pt idx="3">
                  <c:v>70.3767</c:v>
                </c:pt>
                <c:pt idx="4">
                  <c:v>67.558300000000003</c:v>
                </c:pt>
                <c:pt idx="5">
                  <c:v>65.491</c:v>
                </c:pt>
                <c:pt idx="6">
                  <c:v>63.089799999999997</c:v>
                </c:pt>
                <c:pt idx="7">
                  <c:v>58.8369</c:v>
                </c:pt>
                <c:pt idx="8">
                  <c:v>56.316200000000002</c:v>
                </c:pt>
                <c:pt idx="9">
                  <c:v>49.011099999999999</c:v>
                </c:pt>
                <c:pt idx="10">
                  <c:v>46.254899999999999</c:v>
                </c:pt>
                <c:pt idx="11">
                  <c:v>49.947299999999998</c:v>
                </c:pt>
                <c:pt idx="12">
                  <c:v>44.492201035896471</c:v>
                </c:pt>
              </c:numCache>
            </c:numRef>
          </c:val>
          <c:smooth val="0"/>
        </c:ser>
        <c:ser>
          <c:idx val="2"/>
          <c:order val="2"/>
          <c:tx>
            <c:strRef>
              <c:f>Sheet1!$A$5</c:f>
              <c:strCache>
                <c:ptCount val="1"/>
                <c:pt idx="0">
                  <c:v>Medicare</c:v>
                </c:pt>
              </c:strCache>
            </c:strRef>
          </c:tx>
          <c:spPr>
            <a:ln w="25400">
              <a:solidFill>
                <a:srgbClr val="AABA0A"/>
              </a:solidFill>
            </a:ln>
          </c:spPr>
          <c:marker>
            <c:symbol val="triangle"/>
            <c:size val="9"/>
            <c:spPr>
              <a:solidFill>
                <a:srgbClr val="AABA0A"/>
              </a:solidFill>
              <a:ln>
                <a:noFill/>
              </a:ln>
            </c:spPr>
          </c:marker>
          <c:cat>
            <c:strRef>
              <c:f>Sheet1!$B$1:$N$1</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Sheet1!$B$5:$N$5</c:f>
              <c:numCache>
                <c:formatCode>0.0</c:formatCode>
                <c:ptCount val="13"/>
                <c:pt idx="0">
                  <c:v>93.249099999999999</c:v>
                </c:pt>
                <c:pt idx="1">
                  <c:v>98.927899999999994</c:v>
                </c:pt>
                <c:pt idx="2">
                  <c:v>87.902600000000007</c:v>
                </c:pt>
                <c:pt idx="3">
                  <c:v>81.237399999999994</c:v>
                </c:pt>
                <c:pt idx="4">
                  <c:v>82.115799999999993</c:v>
                </c:pt>
                <c:pt idx="5">
                  <c:v>72.578400000000002</c:v>
                </c:pt>
                <c:pt idx="6">
                  <c:v>69.222899999999996</c:v>
                </c:pt>
                <c:pt idx="7">
                  <c:v>68.003699999999995</c:v>
                </c:pt>
                <c:pt idx="8">
                  <c:v>57.847099999999998</c:v>
                </c:pt>
                <c:pt idx="9">
                  <c:v>52.975099999999998</c:v>
                </c:pt>
                <c:pt idx="10">
                  <c:v>50.444299999999998</c:v>
                </c:pt>
                <c:pt idx="11">
                  <c:v>49.3065</c:v>
                </c:pt>
                <c:pt idx="12">
                  <c:v>48.272411379406357</c:v>
                </c:pt>
              </c:numCache>
            </c:numRef>
          </c:val>
          <c:smooth val="0"/>
        </c:ser>
        <c:ser>
          <c:idx val="1"/>
          <c:order val="3"/>
          <c:tx>
            <c:strRef>
              <c:f>Sheet1!$A$4</c:f>
              <c:strCache>
                <c:ptCount val="1"/>
                <c:pt idx="0">
                  <c:v>Medicaid</c:v>
                </c:pt>
              </c:strCache>
            </c:strRef>
          </c:tx>
          <c:spPr>
            <a:ln w="34925">
              <a:solidFill>
                <a:srgbClr val="7BA8DF"/>
              </a:solidFill>
            </a:ln>
          </c:spPr>
          <c:marker>
            <c:symbol val="diamond"/>
            <c:size val="9"/>
            <c:spPr>
              <a:solidFill>
                <a:srgbClr val="7BA8DF"/>
              </a:solidFill>
              <a:ln>
                <a:noFill/>
              </a:ln>
            </c:spPr>
          </c:marker>
          <c:cat>
            <c:strRef>
              <c:f>Sheet1!$B$1:$N$1</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Sheet1!$B$4:$N$4</c:f>
              <c:numCache>
                <c:formatCode>0.0</c:formatCode>
                <c:ptCount val="13"/>
                <c:pt idx="0">
                  <c:v>105.84399999999999</c:v>
                </c:pt>
                <c:pt idx="1">
                  <c:v>101.22499999999999</c:v>
                </c:pt>
                <c:pt idx="2">
                  <c:v>94.920599999999993</c:v>
                </c:pt>
                <c:pt idx="3">
                  <c:v>87.635099999999994</c:v>
                </c:pt>
                <c:pt idx="4">
                  <c:v>81.811400000000006</c:v>
                </c:pt>
                <c:pt idx="5">
                  <c:v>75.849199999999996</c:v>
                </c:pt>
                <c:pt idx="6">
                  <c:v>70.728499999999997</c:v>
                </c:pt>
                <c:pt idx="7">
                  <c:v>65.453500000000005</c:v>
                </c:pt>
                <c:pt idx="8">
                  <c:v>57.506300000000003</c:v>
                </c:pt>
                <c:pt idx="9">
                  <c:v>52.746000000000002</c:v>
                </c:pt>
                <c:pt idx="10">
                  <c:v>49.993099999999998</c:v>
                </c:pt>
                <c:pt idx="11">
                  <c:v>47.5413</c:v>
                </c:pt>
                <c:pt idx="12">
                  <c:v>47.153024087137148</c:v>
                </c:pt>
              </c:numCache>
            </c:numRef>
          </c:val>
          <c:smooth val="0"/>
        </c:ser>
        <c:ser>
          <c:idx val="4"/>
          <c:order val="4"/>
          <c:tx>
            <c:strRef>
              <c:f>Sheet1!$A$6</c:f>
              <c:strCache>
                <c:ptCount val="1"/>
                <c:pt idx="0">
                  <c:v>Uninsured </c:v>
                </c:pt>
              </c:strCache>
            </c:strRef>
          </c:tx>
          <c:spPr>
            <a:ln>
              <a:solidFill>
                <a:sysClr val="window" lastClr="FFFFFF">
                  <a:lumMod val="65000"/>
                </a:sysClr>
              </a:solidFill>
            </a:ln>
          </c:spPr>
          <c:marker>
            <c:symbol val="star"/>
            <c:size val="7"/>
            <c:spPr>
              <a:noFill/>
              <a:ln>
                <a:solidFill>
                  <a:sysClr val="window" lastClr="FFFFFF">
                    <a:lumMod val="65000"/>
                  </a:sysClr>
                </a:solidFill>
              </a:ln>
            </c:spPr>
          </c:marker>
          <c:cat>
            <c:strRef>
              <c:f>Sheet1!$B$1:$N$1</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Sheet1!$B$6:$N$6</c:f>
              <c:numCache>
                <c:formatCode>0.0</c:formatCode>
                <c:ptCount val="13"/>
                <c:pt idx="0">
                  <c:v>114.946</c:v>
                </c:pt>
                <c:pt idx="1">
                  <c:v>101.25</c:v>
                </c:pt>
                <c:pt idx="2">
                  <c:v>101.732</c:v>
                </c:pt>
                <c:pt idx="3">
                  <c:v>93.057500000000005</c:v>
                </c:pt>
                <c:pt idx="4">
                  <c:v>87.980800000000002</c:v>
                </c:pt>
                <c:pt idx="5">
                  <c:v>85.729699999999994</c:v>
                </c:pt>
                <c:pt idx="6">
                  <c:v>79.342399999999998</c:v>
                </c:pt>
                <c:pt idx="7">
                  <c:v>79.1858</c:v>
                </c:pt>
                <c:pt idx="8">
                  <c:v>75.999600000000001</c:v>
                </c:pt>
                <c:pt idx="9">
                  <c:v>67.069599999999994</c:v>
                </c:pt>
                <c:pt idx="10">
                  <c:v>66.734499999999997</c:v>
                </c:pt>
                <c:pt idx="11">
                  <c:v>62.278300000000002</c:v>
                </c:pt>
                <c:pt idx="12">
                  <c:v>66.661879720380256</c:v>
                </c:pt>
              </c:numCache>
            </c:numRef>
          </c:val>
          <c:smooth val="0"/>
        </c:ser>
        <c:dLbls>
          <c:showLegendKey val="0"/>
          <c:showVal val="0"/>
          <c:showCatName val="0"/>
          <c:showSerName val="0"/>
          <c:showPercent val="0"/>
          <c:showBubbleSize val="0"/>
        </c:dLbls>
        <c:marker val="1"/>
        <c:smooth val="0"/>
        <c:axId val="43542016"/>
        <c:axId val="43543936"/>
      </c:lineChart>
      <c:catAx>
        <c:axId val="43542016"/>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43543936"/>
        <c:crosses val="autoZero"/>
        <c:auto val="1"/>
        <c:lblAlgn val="ctr"/>
        <c:lblOffset val="100"/>
        <c:noMultiLvlLbl val="0"/>
      </c:catAx>
      <c:valAx>
        <c:axId val="43543936"/>
        <c:scaling>
          <c:orientation val="minMax"/>
          <c:max val="120"/>
          <c:min val="0"/>
        </c:scaling>
        <c:delete val="0"/>
        <c:axPos val="l"/>
        <c:majorGridlines/>
        <c:title>
          <c:tx>
            <c:rich>
              <a:bodyPr rot="-5400000" vert="horz"/>
              <a:lstStyle/>
              <a:p>
                <a:pPr>
                  <a:defRPr sz="1600" baseline="0">
                    <a:latin typeface="Calibri" panose="020F0502020204030204" pitchFamily="34" charset="0"/>
                  </a:defRPr>
                </a:pPr>
                <a:r>
                  <a:rPr lang="en-US" dirty="0" smtClean="0"/>
                  <a:t>Deaths per 1,000 Admissions</a:t>
                </a:r>
                <a:endParaRPr lang="en-US" dirty="0"/>
              </a:p>
            </c:rich>
          </c:tx>
          <c:layout>
            <c:manualLayout>
              <c:xMode val="edge"/>
              <c:yMode val="edge"/>
              <c:x val="0"/>
              <c:y val="0.18333880139982503"/>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43542016"/>
        <c:crosses val="autoZero"/>
        <c:crossBetween val="between"/>
        <c:majorUnit val="20"/>
      </c:valAx>
    </c:plotArea>
    <c:legend>
      <c:legendPos val="t"/>
      <c:layout>
        <c:manualLayout>
          <c:xMode val="edge"/>
          <c:yMode val="edge"/>
          <c:x val="5.4495864903679483E-2"/>
          <c:y val="1.1675185338674747E-3"/>
          <c:w val="0.92337740801267776"/>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10460897248955"/>
          <c:y val="0.16615317707379601"/>
          <c:w val="0.88825750947798188"/>
          <c:h val="0.73311435634499178"/>
        </c:manualLayout>
      </c:layout>
      <c:lineChart>
        <c:grouping val="standard"/>
        <c:varyColors val="0"/>
        <c:ser>
          <c:idx val="3"/>
          <c:order val="0"/>
          <c:tx>
            <c:strRef>
              <c:f>Sheet1!$A$3</c:f>
              <c:strCache>
                <c:ptCount val="1"/>
                <c:pt idx="0">
                  <c:v>Large Central Metropolitan</c:v>
                </c:pt>
              </c:strCache>
            </c:strRef>
          </c:tx>
          <c:spPr>
            <a:ln w="25400">
              <a:solidFill>
                <a:sysClr val="windowText" lastClr="000000"/>
              </a:solidFill>
            </a:ln>
          </c:spPr>
          <c:marker>
            <c:symbol val="circle"/>
            <c:size val="7"/>
            <c:spPr>
              <a:solidFill>
                <a:sysClr val="windowText" lastClr="000000"/>
              </a:solidFill>
              <a:ln>
                <a:noFill/>
              </a:ln>
            </c:spPr>
          </c:marker>
          <c:cat>
            <c:strRef>
              <c:f>Sheet1!$B$2:$N$2</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Sheet1!$B$3:$N$3</c:f>
              <c:numCache>
                <c:formatCode>0.0</c:formatCode>
                <c:ptCount val="13"/>
                <c:pt idx="0">
                  <c:v>97.629800000000003</c:v>
                </c:pt>
                <c:pt idx="1">
                  <c:v>94.911100000000005</c:v>
                </c:pt>
                <c:pt idx="2">
                  <c:v>89.812899999999999</c:v>
                </c:pt>
                <c:pt idx="3">
                  <c:v>84.686199999999999</c:v>
                </c:pt>
                <c:pt idx="4">
                  <c:v>74.502399999999994</c:v>
                </c:pt>
                <c:pt idx="5">
                  <c:v>69.927599999999998</c:v>
                </c:pt>
                <c:pt idx="6">
                  <c:v>66.775700000000001</c:v>
                </c:pt>
                <c:pt idx="7">
                  <c:v>61.3994</c:v>
                </c:pt>
                <c:pt idx="8">
                  <c:v>55.7179</c:v>
                </c:pt>
                <c:pt idx="9">
                  <c:v>50.157699999999998</c:v>
                </c:pt>
                <c:pt idx="10">
                  <c:v>48.4512</c:v>
                </c:pt>
                <c:pt idx="11">
                  <c:v>45.473300000000002</c:v>
                </c:pt>
                <c:pt idx="12">
                  <c:v>45.952515722518356</c:v>
                </c:pt>
              </c:numCache>
            </c:numRef>
          </c:val>
          <c:smooth val="0"/>
        </c:ser>
        <c:ser>
          <c:idx val="0"/>
          <c:order val="1"/>
          <c:tx>
            <c:strRef>
              <c:f>Sheet1!$A$4</c:f>
              <c:strCache>
                <c:ptCount val="1"/>
                <c:pt idx="0">
                  <c:v>Large Fringe Metropolitan</c:v>
                </c:pt>
              </c:strCache>
            </c:strRef>
          </c:tx>
          <c:spPr>
            <a:ln w="25400">
              <a:solidFill>
                <a:srgbClr val="0072C6"/>
              </a:solidFill>
            </a:ln>
          </c:spPr>
          <c:marker>
            <c:symbol val="square"/>
            <c:size val="7"/>
            <c:spPr>
              <a:solidFill>
                <a:srgbClr val="0072C6"/>
              </a:solidFill>
              <a:ln>
                <a:noFill/>
              </a:ln>
            </c:spPr>
          </c:marker>
          <c:cat>
            <c:strRef>
              <c:f>Sheet1!$B$2:$N$2</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Sheet1!$B$4:$N$4</c:f>
              <c:numCache>
                <c:formatCode>0.0</c:formatCode>
                <c:ptCount val="13"/>
                <c:pt idx="0">
                  <c:v>97.927499999999995</c:v>
                </c:pt>
                <c:pt idx="1">
                  <c:v>93.363900000000001</c:v>
                </c:pt>
                <c:pt idx="2">
                  <c:v>88.153400000000005</c:v>
                </c:pt>
                <c:pt idx="3">
                  <c:v>80.350300000000004</c:v>
                </c:pt>
                <c:pt idx="4">
                  <c:v>74.650700000000001</c:v>
                </c:pt>
                <c:pt idx="5">
                  <c:v>66.754000000000005</c:v>
                </c:pt>
                <c:pt idx="6">
                  <c:v>66.033199999999994</c:v>
                </c:pt>
                <c:pt idx="7">
                  <c:v>61.247599999999998</c:v>
                </c:pt>
                <c:pt idx="8">
                  <c:v>56.2239</c:v>
                </c:pt>
                <c:pt idx="9">
                  <c:v>50.087499999999999</c:v>
                </c:pt>
                <c:pt idx="10">
                  <c:v>48.642899999999997</c:v>
                </c:pt>
                <c:pt idx="11">
                  <c:v>47.898299999999999</c:v>
                </c:pt>
                <c:pt idx="12">
                  <c:v>43.80261371560097</c:v>
                </c:pt>
              </c:numCache>
            </c:numRef>
          </c:val>
          <c:smooth val="0"/>
        </c:ser>
        <c:ser>
          <c:idx val="2"/>
          <c:order val="2"/>
          <c:tx>
            <c:strRef>
              <c:f>Sheet1!$A$5</c:f>
              <c:strCache>
                <c:ptCount val="1"/>
                <c:pt idx="0">
                  <c:v>Medium Metropolitan</c:v>
                </c:pt>
              </c:strCache>
            </c:strRef>
          </c:tx>
          <c:spPr>
            <a:ln w="25400">
              <a:solidFill>
                <a:srgbClr val="AABA0A"/>
              </a:solidFill>
            </a:ln>
          </c:spPr>
          <c:marker>
            <c:symbol val="triangle"/>
            <c:size val="9"/>
            <c:spPr>
              <a:solidFill>
                <a:srgbClr val="AABA0A"/>
              </a:solidFill>
              <a:ln>
                <a:noFill/>
              </a:ln>
            </c:spPr>
          </c:marker>
          <c:cat>
            <c:strRef>
              <c:f>Sheet1!$B$2:$N$2</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Sheet1!$B$5:$N$5</c:f>
              <c:numCache>
                <c:formatCode>0.0</c:formatCode>
                <c:ptCount val="13"/>
                <c:pt idx="0">
                  <c:v>100.435</c:v>
                </c:pt>
                <c:pt idx="1">
                  <c:v>99.093800000000002</c:v>
                </c:pt>
                <c:pt idx="2">
                  <c:v>89.091300000000004</c:v>
                </c:pt>
                <c:pt idx="3">
                  <c:v>80.473299999999995</c:v>
                </c:pt>
                <c:pt idx="4">
                  <c:v>78.297499999999999</c:v>
                </c:pt>
                <c:pt idx="5">
                  <c:v>74.388999999999996</c:v>
                </c:pt>
                <c:pt idx="6">
                  <c:v>66.310900000000004</c:v>
                </c:pt>
                <c:pt idx="7">
                  <c:v>61.286000000000001</c:v>
                </c:pt>
                <c:pt idx="8">
                  <c:v>54.730600000000003</c:v>
                </c:pt>
                <c:pt idx="9">
                  <c:v>50.9529</c:v>
                </c:pt>
                <c:pt idx="10">
                  <c:v>45.736699999999999</c:v>
                </c:pt>
                <c:pt idx="11">
                  <c:v>48.046799999999998</c:v>
                </c:pt>
                <c:pt idx="12">
                  <c:v>48.823936579927135</c:v>
                </c:pt>
              </c:numCache>
            </c:numRef>
          </c:val>
          <c:smooth val="0"/>
        </c:ser>
        <c:ser>
          <c:idx val="1"/>
          <c:order val="3"/>
          <c:tx>
            <c:strRef>
              <c:f>Sheet1!$A$6</c:f>
              <c:strCache>
                <c:ptCount val="1"/>
                <c:pt idx="0">
                  <c:v>Small Metropolitan</c:v>
                </c:pt>
              </c:strCache>
            </c:strRef>
          </c:tx>
          <c:spPr>
            <a:ln w="34925">
              <a:solidFill>
                <a:srgbClr val="7BA8DF"/>
              </a:solidFill>
            </a:ln>
          </c:spPr>
          <c:marker>
            <c:symbol val="diamond"/>
            <c:size val="9"/>
            <c:spPr>
              <a:solidFill>
                <a:srgbClr val="7BA8DF"/>
              </a:solidFill>
              <a:ln>
                <a:noFill/>
              </a:ln>
            </c:spPr>
          </c:marker>
          <c:cat>
            <c:strRef>
              <c:f>Sheet1!$B$2:$N$2</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Sheet1!$B$6:$N$6</c:f>
              <c:numCache>
                <c:formatCode>0.0</c:formatCode>
                <c:ptCount val="13"/>
                <c:pt idx="0">
                  <c:v>112.38500000000001</c:v>
                </c:pt>
                <c:pt idx="1">
                  <c:v>104.85899999999999</c:v>
                </c:pt>
                <c:pt idx="2">
                  <c:v>98.406499999999994</c:v>
                </c:pt>
                <c:pt idx="3">
                  <c:v>86.578500000000005</c:v>
                </c:pt>
                <c:pt idx="4">
                  <c:v>82.743200000000002</c:v>
                </c:pt>
                <c:pt idx="5">
                  <c:v>77.262699999999995</c:v>
                </c:pt>
                <c:pt idx="6">
                  <c:v>73.258499999999998</c:v>
                </c:pt>
                <c:pt idx="7">
                  <c:v>71.703999999999994</c:v>
                </c:pt>
                <c:pt idx="8">
                  <c:v>60.473599999999998</c:v>
                </c:pt>
                <c:pt idx="9">
                  <c:v>56.430799999999998</c:v>
                </c:pt>
                <c:pt idx="10">
                  <c:v>53.475000000000001</c:v>
                </c:pt>
                <c:pt idx="11">
                  <c:v>50.040100000000002</c:v>
                </c:pt>
                <c:pt idx="12">
                  <c:v>49.401464385949829</c:v>
                </c:pt>
              </c:numCache>
            </c:numRef>
          </c:val>
          <c:smooth val="0"/>
        </c:ser>
        <c:ser>
          <c:idx val="4"/>
          <c:order val="4"/>
          <c:tx>
            <c:strRef>
              <c:f>Sheet1!$A$7</c:f>
              <c:strCache>
                <c:ptCount val="1"/>
                <c:pt idx="0">
                  <c:v>Micropolitan</c:v>
                </c:pt>
              </c:strCache>
            </c:strRef>
          </c:tx>
          <c:spPr>
            <a:ln>
              <a:solidFill>
                <a:sysClr val="window" lastClr="FFFFFF">
                  <a:lumMod val="65000"/>
                </a:sysClr>
              </a:solidFill>
            </a:ln>
          </c:spPr>
          <c:marker>
            <c:symbol val="star"/>
            <c:size val="7"/>
            <c:spPr>
              <a:noFill/>
              <a:ln>
                <a:solidFill>
                  <a:sysClr val="window" lastClr="FFFFFF">
                    <a:lumMod val="65000"/>
                  </a:sysClr>
                </a:solidFill>
              </a:ln>
            </c:spPr>
          </c:marker>
          <c:cat>
            <c:strRef>
              <c:f>Sheet1!$B$2:$N$2</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Sheet1!$B$7:$N$7</c:f>
              <c:numCache>
                <c:formatCode>0.0</c:formatCode>
                <c:ptCount val="13"/>
                <c:pt idx="0">
                  <c:v>110.342</c:v>
                </c:pt>
                <c:pt idx="1">
                  <c:v>101.651</c:v>
                </c:pt>
                <c:pt idx="2">
                  <c:v>97.341099999999997</c:v>
                </c:pt>
                <c:pt idx="3">
                  <c:v>95.952799999999996</c:v>
                </c:pt>
                <c:pt idx="4">
                  <c:v>92.537099999999995</c:v>
                </c:pt>
                <c:pt idx="5">
                  <c:v>87.893799999999999</c:v>
                </c:pt>
                <c:pt idx="6">
                  <c:v>79.590900000000005</c:v>
                </c:pt>
                <c:pt idx="7">
                  <c:v>74.753</c:v>
                </c:pt>
                <c:pt idx="8">
                  <c:v>61.712499999999999</c:v>
                </c:pt>
                <c:pt idx="9">
                  <c:v>58.991100000000003</c:v>
                </c:pt>
                <c:pt idx="10">
                  <c:v>54.512900000000002</c:v>
                </c:pt>
                <c:pt idx="11">
                  <c:v>49.608400000000003</c:v>
                </c:pt>
                <c:pt idx="12">
                  <c:v>51.55738835429576</c:v>
                </c:pt>
              </c:numCache>
            </c:numRef>
          </c:val>
          <c:smooth val="0"/>
        </c:ser>
        <c:ser>
          <c:idx val="5"/>
          <c:order val="5"/>
          <c:tx>
            <c:strRef>
              <c:f>Sheet1!$A$8</c:f>
              <c:strCache>
                <c:ptCount val="1"/>
                <c:pt idx="0">
                  <c:v>Noncore</c:v>
                </c:pt>
              </c:strCache>
            </c:strRef>
          </c:tx>
          <c:spPr>
            <a:ln>
              <a:solidFill>
                <a:srgbClr val="EEECE1">
                  <a:lumMod val="50000"/>
                </a:srgbClr>
              </a:solidFill>
            </a:ln>
          </c:spPr>
          <c:marker>
            <c:symbol val="plus"/>
            <c:size val="7"/>
            <c:spPr>
              <a:noFill/>
              <a:ln>
                <a:solidFill>
                  <a:srgbClr val="EEECE1">
                    <a:lumMod val="50000"/>
                  </a:srgbClr>
                </a:solidFill>
              </a:ln>
            </c:spPr>
          </c:marker>
          <c:cat>
            <c:strRef>
              <c:f>Sheet1!$B$2:$N$2</c:f>
              <c:strCach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strCache>
            </c:strRef>
          </c:cat>
          <c:val>
            <c:numRef>
              <c:f>Sheet1!$B$8:$N$8</c:f>
              <c:numCache>
                <c:formatCode>0.0</c:formatCode>
                <c:ptCount val="13"/>
                <c:pt idx="0">
                  <c:v>114.881</c:v>
                </c:pt>
                <c:pt idx="1">
                  <c:v>112.91</c:v>
                </c:pt>
                <c:pt idx="2">
                  <c:v>102.328</c:v>
                </c:pt>
                <c:pt idx="3">
                  <c:v>96.256900000000002</c:v>
                </c:pt>
                <c:pt idx="4">
                  <c:v>96.313100000000006</c:v>
                </c:pt>
                <c:pt idx="5">
                  <c:v>93.363900000000001</c:v>
                </c:pt>
                <c:pt idx="6">
                  <c:v>82.752200000000002</c:v>
                </c:pt>
                <c:pt idx="7">
                  <c:v>75.642600000000002</c:v>
                </c:pt>
                <c:pt idx="8">
                  <c:v>70.971500000000006</c:v>
                </c:pt>
                <c:pt idx="9">
                  <c:v>62.873100000000001</c:v>
                </c:pt>
                <c:pt idx="10">
                  <c:v>60.143300000000004</c:v>
                </c:pt>
                <c:pt idx="11">
                  <c:v>60.875399999999999</c:v>
                </c:pt>
                <c:pt idx="12">
                  <c:v>50.543436775481013</c:v>
                </c:pt>
              </c:numCache>
            </c:numRef>
          </c:val>
          <c:smooth val="0"/>
        </c:ser>
        <c:dLbls>
          <c:showLegendKey val="0"/>
          <c:showVal val="0"/>
          <c:showCatName val="0"/>
          <c:showSerName val="0"/>
          <c:showPercent val="0"/>
          <c:showBubbleSize val="0"/>
        </c:dLbls>
        <c:marker val="1"/>
        <c:smooth val="0"/>
        <c:axId val="45889792"/>
        <c:axId val="45900160"/>
      </c:lineChart>
      <c:catAx>
        <c:axId val="45889792"/>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45900160"/>
        <c:crosses val="autoZero"/>
        <c:auto val="1"/>
        <c:lblAlgn val="ctr"/>
        <c:lblOffset val="100"/>
        <c:noMultiLvlLbl val="0"/>
      </c:catAx>
      <c:valAx>
        <c:axId val="45900160"/>
        <c:scaling>
          <c:orientation val="minMax"/>
          <c:max val="120"/>
          <c:min val="0"/>
        </c:scaling>
        <c:delete val="0"/>
        <c:axPos val="l"/>
        <c:majorGridlines/>
        <c:title>
          <c:tx>
            <c:rich>
              <a:bodyPr rot="-5400000" vert="horz"/>
              <a:lstStyle/>
              <a:p>
                <a:pPr>
                  <a:defRPr sz="1600" baseline="0">
                    <a:latin typeface="Calibri" panose="020F0502020204030204" pitchFamily="34" charset="0"/>
                  </a:defRPr>
                </a:pPr>
                <a:r>
                  <a:rPr lang="en-US" dirty="0" smtClean="0"/>
                  <a:t>Rate per 1,000 Admissions</a:t>
                </a:r>
                <a:endParaRPr lang="en-US" dirty="0"/>
              </a:p>
            </c:rich>
          </c:tx>
          <c:layout>
            <c:manualLayout>
              <c:xMode val="edge"/>
              <c:yMode val="edge"/>
              <c:x val="1.5432098765432098E-3"/>
              <c:y val="0.24857881136950902"/>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45889792"/>
        <c:crosses val="autoZero"/>
        <c:crossBetween val="between"/>
        <c:majorUnit val="20"/>
      </c:valAx>
    </c:plotArea>
    <c:legend>
      <c:legendPos val="t"/>
      <c:layout>
        <c:manualLayout>
          <c:xMode val="edge"/>
          <c:yMode val="edge"/>
          <c:x val="8.19954797317002E-3"/>
          <c:y val="1.1675185338674747E-3"/>
          <c:w val="0.99127867697093419"/>
          <c:h val="0.12735610083623269"/>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7.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1046090829555398"/>
          <c:y val="0.11770363450331421"/>
          <c:w val="0.88908865558471872"/>
          <c:h val="0.75235137795275586"/>
        </c:manualLayout>
      </c:layout>
      <c:lineChart>
        <c:grouping val="standard"/>
        <c:varyColors val="0"/>
        <c:ser>
          <c:idx val="3"/>
          <c:order val="0"/>
          <c:tx>
            <c:strRef>
              <c:f>Sheet1!$B$1</c:f>
              <c:strCache>
                <c:ptCount val="1"/>
                <c:pt idx="0">
                  <c:v>White</c:v>
                </c:pt>
              </c:strCache>
            </c:strRef>
          </c:tx>
          <c:spPr>
            <a:ln w="25400">
              <a:solidFill>
                <a:sysClr val="windowText" lastClr="000000"/>
              </a:solidFill>
            </a:ln>
          </c:spPr>
          <c:marker>
            <c:symbol val="circle"/>
            <c:size val="7"/>
            <c:spPr>
              <a:solidFill>
                <a:sysClr val="windowText" lastClr="000000"/>
              </a:solidFill>
              <a:ln>
                <a:noFill/>
              </a:ln>
            </c:spPr>
          </c:marker>
          <c:cat>
            <c:numRef>
              <c:f>Sheet1!$A$2:$A$13</c:f>
              <c:numCache>
                <c:formatCode>General</c:formatCode>
                <c:ptCount val="12"/>
                <c:pt idx="0">
                  <c:v>2001</c:v>
                </c:pt>
                <c:pt idx="1">
                  <c:v>2002</c:v>
                </c:pt>
                <c:pt idx="2">
                  <c:v>2003</c:v>
                </c:pt>
                <c:pt idx="3">
                  <c:v>2004</c:v>
                </c:pt>
                <c:pt idx="4">
                  <c:v>2005</c:v>
                </c:pt>
                <c:pt idx="5">
                  <c:v>2006</c:v>
                </c:pt>
                <c:pt idx="6">
                  <c:v>2007</c:v>
                </c:pt>
                <c:pt idx="7">
                  <c:v>2008</c:v>
                </c:pt>
                <c:pt idx="8">
                  <c:v>2009</c:v>
                </c:pt>
                <c:pt idx="9">
                  <c:v>2010</c:v>
                </c:pt>
                <c:pt idx="10">
                  <c:v>2011</c:v>
                </c:pt>
                <c:pt idx="11">
                  <c:v>2012</c:v>
                </c:pt>
              </c:numCache>
            </c:numRef>
          </c:cat>
          <c:val>
            <c:numRef>
              <c:f>Sheet1!$B$2:$B$13</c:f>
              <c:numCache>
                <c:formatCode>0.0</c:formatCode>
                <c:ptCount val="12"/>
                <c:pt idx="0">
                  <c:v>98.700999999999993</c:v>
                </c:pt>
                <c:pt idx="1">
                  <c:v>95.542000000000002</c:v>
                </c:pt>
                <c:pt idx="2">
                  <c:v>86.881</c:v>
                </c:pt>
                <c:pt idx="3">
                  <c:v>81.822999999999993</c:v>
                </c:pt>
                <c:pt idx="4">
                  <c:v>76.878</c:v>
                </c:pt>
                <c:pt idx="5">
                  <c:v>71.153999999999996</c:v>
                </c:pt>
                <c:pt idx="6">
                  <c:v>65.375</c:v>
                </c:pt>
                <c:pt idx="7">
                  <c:v>59.11</c:v>
                </c:pt>
                <c:pt idx="8">
                  <c:v>53.662999999999997</c:v>
                </c:pt>
                <c:pt idx="9">
                  <c:v>51.695999999999998</c:v>
                </c:pt>
                <c:pt idx="10">
                  <c:v>50.454000000000001</c:v>
                </c:pt>
                <c:pt idx="11">
                  <c:v>48.26</c:v>
                </c:pt>
              </c:numCache>
            </c:numRef>
          </c:val>
          <c:smooth val="0"/>
        </c:ser>
        <c:ser>
          <c:idx val="0"/>
          <c:order val="1"/>
          <c:tx>
            <c:strRef>
              <c:f>Sheet1!$C$1</c:f>
              <c:strCache>
                <c:ptCount val="1"/>
                <c:pt idx="0">
                  <c:v>Black</c:v>
                </c:pt>
              </c:strCache>
            </c:strRef>
          </c:tx>
          <c:spPr>
            <a:ln w="25400">
              <a:solidFill>
                <a:srgbClr val="0072C6"/>
              </a:solidFill>
            </a:ln>
          </c:spPr>
          <c:marker>
            <c:symbol val="square"/>
            <c:size val="7"/>
            <c:spPr>
              <a:solidFill>
                <a:srgbClr val="0072C6"/>
              </a:solidFill>
              <a:ln>
                <a:noFill/>
              </a:ln>
            </c:spPr>
          </c:marker>
          <c:cat>
            <c:numRef>
              <c:f>Sheet1!$A$2:$A$13</c:f>
              <c:numCache>
                <c:formatCode>General</c:formatCode>
                <c:ptCount val="12"/>
                <c:pt idx="0">
                  <c:v>2001</c:v>
                </c:pt>
                <c:pt idx="1">
                  <c:v>2002</c:v>
                </c:pt>
                <c:pt idx="2">
                  <c:v>2003</c:v>
                </c:pt>
                <c:pt idx="3">
                  <c:v>2004</c:v>
                </c:pt>
                <c:pt idx="4">
                  <c:v>2005</c:v>
                </c:pt>
                <c:pt idx="5">
                  <c:v>2006</c:v>
                </c:pt>
                <c:pt idx="6">
                  <c:v>2007</c:v>
                </c:pt>
                <c:pt idx="7">
                  <c:v>2008</c:v>
                </c:pt>
                <c:pt idx="8">
                  <c:v>2009</c:v>
                </c:pt>
                <c:pt idx="9">
                  <c:v>2010</c:v>
                </c:pt>
                <c:pt idx="10">
                  <c:v>2011</c:v>
                </c:pt>
                <c:pt idx="11">
                  <c:v>2012</c:v>
                </c:pt>
              </c:numCache>
            </c:numRef>
          </c:cat>
          <c:val>
            <c:numRef>
              <c:f>Sheet1!$C$2:$C$13</c:f>
              <c:numCache>
                <c:formatCode>0.0</c:formatCode>
                <c:ptCount val="12"/>
                <c:pt idx="0">
                  <c:v>92.238</c:v>
                </c:pt>
                <c:pt idx="1">
                  <c:v>85.504999999999995</c:v>
                </c:pt>
                <c:pt idx="2">
                  <c:v>81.606999999999999</c:v>
                </c:pt>
                <c:pt idx="3">
                  <c:v>72.885000000000005</c:v>
                </c:pt>
                <c:pt idx="4">
                  <c:v>65.165000000000006</c:v>
                </c:pt>
                <c:pt idx="5">
                  <c:v>59.183999999999997</c:v>
                </c:pt>
                <c:pt idx="6">
                  <c:v>55.79</c:v>
                </c:pt>
                <c:pt idx="7">
                  <c:v>46.807000000000002</c:v>
                </c:pt>
                <c:pt idx="8">
                  <c:v>46.076999999999998</c:v>
                </c:pt>
                <c:pt idx="9">
                  <c:v>46.731999999999999</c:v>
                </c:pt>
                <c:pt idx="10">
                  <c:v>42.097000000000001</c:v>
                </c:pt>
                <c:pt idx="11">
                  <c:v>42.96</c:v>
                </c:pt>
              </c:numCache>
            </c:numRef>
          </c:val>
          <c:smooth val="0"/>
        </c:ser>
        <c:ser>
          <c:idx val="2"/>
          <c:order val="2"/>
          <c:tx>
            <c:strRef>
              <c:f>Sheet1!$D$1</c:f>
              <c:strCache>
                <c:ptCount val="1"/>
                <c:pt idx="0">
                  <c:v>API</c:v>
                </c:pt>
              </c:strCache>
            </c:strRef>
          </c:tx>
          <c:spPr>
            <a:ln w="25400">
              <a:solidFill>
                <a:srgbClr val="AABA0A"/>
              </a:solidFill>
            </a:ln>
          </c:spPr>
          <c:marker>
            <c:symbol val="triangle"/>
            <c:size val="9"/>
            <c:spPr>
              <a:solidFill>
                <a:srgbClr val="AABA0A"/>
              </a:solidFill>
              <a:ln>
                <a:noFill/>
              </a:ln>
            </c:spPr>
          </c:marker>
          <c:cat>
            <c:numRef>
              <c:f>Sheet1!$A$2:$A$13</c:f>
              <c:numCache>
                <c:formatCode>General</c:formatCode>
                <c:ptCount val="12"/>
                <c:pt idx="0">
                  <c:v>2001</c:v>
                </c:pt>
                <c:pt idx="1">
                  <c:v>2002</c:v>
                </c:pt>
                <c:pt idx="2">
                  <c:v>2003</c:v>
                </c:pt>
                <c:pt idx="3">
                  <c:v>2004</c:v>
                </c:pt>
                <c:pt idx="4">
                  <c:v>2005</c:v>
                </c:pt>
                <c:pt idx="5">
                  <c:v>2006</c:v>
                </c:pt>
                <c:pt idx="6">
                  <c:v>2007</c:v>
                </c:pt>
                <c:pt idx="7">
                  <c:v>2008</c:v>
                </c:pt>
                <c:pt idx="8">
                  <c:v>2009</c:v>
                </c:pt>
                <c:pt idx="9">
                  <c:v>2010</c:v>
                </c:pt>
                <c:pt idx="10">
                  <c:v>2011</c:v>
                </c:pt>
                <c:pt idx="11">
                  <c:v>2012</c:v>
                </c:pt>
              </c:numCache>
            </c:numRef>
          </c:cat>
          <c:val>
            <c:numRef>
              <c:f>Sheet1!$D$2:$D$13</c:f>
              <c:numCache>
                <c:formatCode>0.0</c:formatCode>
                <c:ptCount val="12"/>
                <c:pt idx="0">
                  <c:v>89.492000000000004</c:v>
                </c:pt>
                <c:pt idx="1">
                  <c:v>94.95</c:v>
                </c:pt>
                <c:pt idx="2">
                  <c:v>84.24</c:v>
                </c:pt>
                <c:pt idx="3">
                  <c:v>83.850999999999999</c:v>
                </c:pt>
                <c:pt idx="4">
                  <c:v>74.995000000000005</c:v>
                </c:pt>
                <c:pt idx="5">
                  <c:v>81.828000000000003</c:v>
                </c:pt>
                <c:pt idx="6">
                  <c:v>71.096000000000004</c:v>
                </c:pt>
                <c:pt idx="7">
                  <c:v>59.973999999999997</c:v>
                </c:pt>
                <c:pt idx="8">
                  <c:v>57.51</c:v>
                </c:pt>
                <c:pt idx="9">
                  <c:v>55.158000000000001</c:v>
                </c:pt>
                <c:pt idx="10">
                  <c:v>54.96</c:v>
                </c:pt>
                <c:pt idx="11">
                  <c:v>46.95</c:v>
                </c:pt>
              </c:numCache>
            </c:numRef>
          </c:val>
          <c:smooth val="0"/>
        </c:ser>
        <c:ser>
          <c:idx val="1"/>
          <c:order val="3"/>
          <c:tx>
            <c:strRef>
              <c:f>Sheet1!$E$1</c:f>
              <c:strCache>
                <c:ptCount val="1"/>
                <c:pt idx="0">
                  <c:v>Hispanic</c:v>
                </c:pt>
              </c:strCache>
            </c:strRef>
          </c:tx>
          <c:spPr>
            <a:ln w="34925">
              <a:solidFill>
                <a:srgbClr val="7BA8DF"/>
              </a:solidFill>
            </a:ln>
          </c:spPr>
          <c:marker>
            <c:symbol val="diamond"/>
            <c:size val="9"/>
            <c:spPr>
              <a:solidFill>
                <a:srgbClr val="7BA8DF"/>
              </a:solidFill>
              <a:ln>
                <a:noFill/>
              </a:ln>
            </c:spPr>
          </c:marker>
          <c:cat>
            <c:numRef>
              <c:f>Sheet1!$A$2:$A$13</c:f>
              <c:numCache>
                <c:formatCode>General</c:formatCode>
                <c:ptCount val="12"/>
                <c:pt idx="0">
                  <c:v>2001</c:v>
                </c:pt>
                <c:pt idx="1">
                  <c:v>2002</c:v>
                </c:pt>
                <c:pt idx="2">
                  <c:v>2003</c:v>
                </c:pt>
                <c:pt idx="3">
                  <c:v>2004</c:v>
                </c:pt>
                <c:pt idx="4">
                  <c:v>2005</c:v>
                </c:pt>
                <c:pt idx="5">
                  <c:v>2006</c:v>
                </c:pt>
                <c:pt idx="6">
                  <c:v>2007</c:v>
                </c:pt>
                <c:pt idx="7">
                  <c:v>2008</c:v>
                </c:pt>
                <c:pt idx="8">
                  <c:v>2009</c:v>
                </c:pt>
                <c:pt idx="9">
                  <c:v>2010</c:v>
                </c:pt>
                <c:pt idx="10">
                  <c:v>2011</c:v>
                </c:pt>
                <c:pt idx="11">
                  <c:v>2012</c:v>
                </c:pt>
              </c:numCache>
            </c:numRef>
          </c:cat>
          <c:val>
            <c:numRef>
              <c:f>Sheet1!$E$2:$E$13</c:f>
              <c:numCache>
                <c:formatCode>0.0</c:formatCode>
                <c:ptCount val="12"/>
                <c:pt idx="0">
                  <c:v>97.244</c:v>
                </c:pt>
                <c:pt idx="1">
                  <c:v>92.048000000000002</c:v>
                </c:pt>
                <c:pt idx="2">
                  <c:v>86.634</c:v>
                </c:pt>
                <c:pt idx="3">
                  <c:v>78.813000000000002</c:v>
                </c:pt>
                <c:pt idx="4">
                  <c:v>75.191999999999993</c:v>
                </c:pt>
                <c:pt idx="5">
                  <c:v>70.396000000000001</c:v>
                </c:pt>
                <c:pt idx="6">
                  <c:v>63.572000000000003</c:v>
                </c:pt>
                <c:pt idx="7">
                  <c:v>57.634999999999998</c:v>
                </c:pt>
                <c:pt idx="8">
                  <c:v>57.533000000000001</c:v>
                </c:pt>
                <c:pt idx="9">
                  <c:v>53.600999999999999</c:v>
                </c:pt>
                <c:pt idx="10">
                  <c:v>48.131999999999998</c:v>
                </c:pt>
                <c:pt idx="11">
                  <c:v>47.99</c:v>
                </c:pt>
              </c:numCache>
            </c:numRef>
          </c:val>
          <c:smooth val="0"/>
        </c:ser>
        <c:dLbls>
          <c:showLegendKey val="0"/>
          <c:showVal val="0"/>
          <c:showCatName val="0"/>
          <c:showSerName val="0"/>
          <c:showPercent val="0"/>
          <c:showBubbleSize val="0"/>
        </c:dLbls>
        <c:marker val="1"/>
        <c:smooth val="0"/>
        <c:axId val="43620224"/>
        <c:axId val="43621760"/>
      </c:lineChart>
      <c:catAx>
        <c:axId val="43620224"/>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43621760"/>
        <c:crosses val="autoZero"/>
        <c:auto val="1"/>
        <c:lblAlgn val="ctr"/>
        <c:lblOffset val="100"/>
        <c:noMultiLvlLbl val="0"/>
      </c:catAx>
      <c:valAx>
        <c:axId val="43621760"/>
        <c:scaling>
          <c:orientation val="minMax"/>
          <c:max val="120"/>
          <c:min val="0"/>
        </c:scaling>
        <c:delete val="0"/>
        <c:axPos val="l"/>
        <c:majorGridlines/>
        <c:title>
          <c:tx>
            <c:rich>
              <a:bodyPr rot="-5400000" vert="horz"/>
              <a:lstStyle/>
              <a:p>
                <a:pPr>
                  <a:defRPr sz="1600" baseline="0">
                    <a:latin typeface="Calibri" panose="020F0502020204030204" pitchFamily="34" charset="0"/>
                  </a:defRPr>
                </a:pPr>
                <a:r>
                  <a:rPr lang="en-US" dirty="0" smtClean="0"/>
                  <a:t>Rate per 1,000</a:t>
                </a:r>
                <a:r>
                  <a:rPr lang="en-US" baseline="0" dirty="0" smtClean="0"/>
                  <a:t> Admissions</a:t>
                </a:r>
                <a:endParaRPr lang="en-US" dirty="0"/>
              </a:p>
            </c:rich>
          </c:tx>
          <c:layout>
            <c:manualLayout>
              <c:xMode val="edge"/>
              <c:yMode val="edge"/>
              <c:x val="3.0864197530864196E-3"/>
              <c:y val="0.2062460579055525"/>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43620224"/>
        <c:crosses val="autoZero"/>
        <c:crossBetween val="between"/>
        <c:majorUnit val="20"/>
      </c:valAx>
    </c:plotArea>
    <c:legend>
      <c:legendPos val="t"/>
      <c:layout>
        <c:manualLayout>
          <c:xMode val="edge"/>
          <c:yMode val="edge"/>
          <c:x val="5.4495864903679483E-2"/>
          <c:y val="1.1675185338674747E-3"/>
          <c:w val="0.92337740801267776"/>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8.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1972015650821426"/>
          <c:y val="0.16189553010419153"/>
          <c:w val="0.87899825021872269"/>
          <c:h val="0.73966137755507833"/>
        </c:manualLayout>
      </c:layout>
      <c:lineChart>
        <c:grouping val="standard"/>
        <c:varyColors val="0"/>
        <c:ser>
          <c:idx val="3"/>
          <c:order val="0"/>
          <c:tx>
            <c:strRef>
              <c:f>Sheet1!$B$1</c:f>
              <c:strCache>
                <c:ptCount val="1"/>
                <c:pt idx="0">
                  <c:v>Total</c:v>
                </c:pt>
              </c:strCache>
            </c:strRef>
          </c:tx>
          <c:spPr>
            <a:ln w="25400">
              <a:solidFill>
                <a:sysClr val="windowText" lastClr="000000"/>
              </a:solidFill>
            </a:ln>
          </c:spPr>
          <c:marker>
            <c:symbol val="circle"/>
            <c:size val="7"/>
            <c:spPr>
              <a:solidFill>
                <a:sysClr val="windowText" lastClr="000000"/>
              </a:solidFill>
              <a:ln>
                <a:noFill/>
              </a:ln>
            </c:spPr>
          </c:marker>
          <c:cat>
            <c:numRef>
              <c:f>Sheet1!$A$2:$A$14</c:f>
              <c:numCache>
                <c:formatCode>General</c:formatCod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numCache>
            </c:numRef>
          </c:cat>
          <c:val>
            <c:numRef>
              <c:f>Sheet1!$B$2:$B$14</c:f>
              <c:numCache>
                <c:formatCode>0.0</c:formatCode>
                <c:ptCount val="13"/>
                <c:pt idx="0">
                  <c:v>532.41850402204398</c:v>
                </c:pt>
                <c:pt idx="1">
                  <c:v>528.64798916565792</c:v>
                </c:pt>
                <c:pt idx="2">
                  <c:v>522.72210445537041</c:v>
                </c:pt>
                <c:pt idx="3">
                  <c:v>478.13164591512049</c:v>
                </c:pt>
                <c:pt idx="4">
                  <c:v>472.78655021214962</c:v>
                </c:pt>
                <c:pt idx="5">
                  <c:v>452.96938606557035</c:v>
                </c:pt>
                <c:pt idx="6">
                  <c:v>444.56872290686391</c:v>
                </c:pt>
                <c:pt idx="7">
                  <c:v>410.70969660950038</c:v>
                </c:pt>
                <c:pt idx="8">
                  <c:v>397.32795752772336</c:v>
                </c:pt>
                <c:pt idx="9">
                  <c:v>388.45519415988309</c:v>
                </c:pt>
                <c:pt idx="10">
                  <c:v>357.21598431374304</c:v>
                </c:pt>
                <c:pt idx="11">
                  <c:v>357.56864199830471</c:v>
                </c:pt>
                <c:pt idx="12">
                  <c:v>340.99301479320593</c:v>
                </c:pt>
              </c:numCache>
            </c:numRef>
          </c:val>
          <c:smooth val="0"/>
        </c:ser>
        <c:ser>
          <c:idx val="0"/>
          <c:order val="1"/>
          <c:tx>
            <c:strRef>
              <c:f>Sheet1!$C$1</c:f>
              <c:strCache>
                <c:ptCount val="1"/>
                <c:pt idx="0">
                  <c:v>First Quartile (Lowest)</c:v>
                </c:pt>
              </c:strCache>
            </c:strRef>
          </c:tx>
          <c:spPr>
            <a:ln w="25400">
              <a:solidFill>
                <a:srgbClr val="0072C6"/>
              </a:solidFill>
            </a:ln>
          </c:spPr>
          <c:marker>
            <c:symbol val="square"/>
            <c:size val="7"/>
            <c:spPr>
              <a:solidFill>
                <a:srgbClr val="0072C6"/>
              </a:solidFill>
              <a:ln>
                <a:noFill/>
              </a:ln>
            </c:spPr>
          </c:marker>
          <c:cat>
            <c:numRef>
              <c:f>Sheet1!$A$2:$A$14</c:f>
              <c:numCache>
                <c:formatCode>General</c:formatCod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numCache>
            </c:numRef>
          </c:cat>
          <c:val>
            <c:numRef>
              <c:f>Sheet1!$C$2:$C$14</c:f>
              <c:numCache>
                <c:formatCode>0.0</c:formatCode>
                <c:ptCount val="13"/>
                <c:pt idx="0">
                  <c:v>796.149</c:v>
                </c:pt>
                <c:pt idx="1">
                  <c:v>660.76300000000003</c:v>
                </c:pt>
                <c:pt idx="2">
                  <c:v>643.89</c:v>
                </c:pt>
                <c:pt idx="3">
                  <c:v>645.67600000000004</c:v>
                </c:pt>
                <c:pt idx="4">
                  <c:v>620.93200000000002</c:v>
                </c:pt>
                <c:pt idx="5">
                  <c:v>601.39800000000002</c:v>
                </c:pt>
                <c:pt idx="6">
                  <c:v>610.21699999999998</c:v>
                </c:pt>
                <c:pt idx="7">
                  <c:v>551.64700000000005</c:v>
                </c:pt>
                <c:pt idx="8">
                  <c:v>528.50400000000002</c:v>
                </c:pt>
                <c:pt idx="9">
                  <c:v>517.63599999999997</c:v>
                </c:pt>
                <c:pt idx="10">
                  <c:v>483.697</c:v>
                </c:pt>
                <c:pt idx="11">
                  <c:v>471.267</c:v>
                </c:pt>
                <c:pt idx="12">
                  <c:v>461.97</c:v>
                </c:pt>
              </c:numCache>
            </c:numRef>
          </c:val>
          <c:smooth val="0"/>
        </c:ser>
        <c:ser>
          <c:idx val="2"/>
          <c:order val="2"/>
          <c:tx>
            <c:strRef>
              <c:f>Sheet1!$D$1</c:f>
              <c:strCache>
                <c:ptCount val="1"/>
                <c:pt idx="0">
                  <c:v>Second Quartile</c:v>
                </c:pt>
              </c:strCache>
            </c:strRef>
          </c:tx>
          <c:spPr>
            <a:ln w="25400">
              <a:solidFill>
                <a:srgbClr val="AABA0A"/>
              </a:solidFill>
            </a:ln>
          </c:spPr>
          <c:marker>
            <c:symbol val="triangle"/>
            <c:size val="9"/>
            <c:spPr>
              <a:solidFill>
                <a:srgbClr val="AABA0A"/>
              </a:solidFill>
              <a:ln>
                <a:noFill/>
              </a:ln>
            </c:spPr>
          </c:marker>
          <c:cat>
            <c:numRef>
              <c:f>Sheet1!$A$2:$A$14</c:f>
              <c:numCache>
                <c:formatCode>General</c:formatCod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numCache>
            </c:numRef>
          </c:cat>
          <c:val>
            <c:numRef>
              <c:f>Sheet1!$D$2:$D$14</c:f>
              <c:numCache>
                <c:formatCode>0.0</c:formatCode>
                <c:ptCount val="13"/>
                <c:pt idx="0">
                  <c:v>561.57299999999998</c:v>
                </c:pt>
                <c:pt idx="1">
                  <c:v>561.80799999999999</c:v>
                </c:pt>
                <c:pt idx="2">
                  <c:v>556.899</c:v>
                </c:pt>
                <c:pt idx="3">
                  <c:v>498.67099999999999</c:v>
                </c:pt>
                <c:pt idx="4">
                  <c:v>484.52199999999999</c:v>
                </c:pt>
                <c:pt idx="5">
                  <c:v>450.767</c:v>
                </c:pt>
                <c:pt idx="6">
                  <c:v>443.85</c:v>
                </c:pt>
                <c:pt idx="7">
                  <c:v>418.00099999999998</c:v>
                </c:pt>
                <c:pt idx="8">
                  <c:v>402.88600000000002</c:v>
                </c:pt>
                <c:pt idx="9">
                  <c:v>391.48200000000003</c:v>
                </c:pt>
                <c:pt idx="10">
                  <c:v>359.346</c:v>
                </c:pt>
                <c:pt idx="11">
                  <c:v>364.05799999999999</c:v>
                </c:pt>
                <c:pt idx="12">
                  <c:v>357.61</c:v>
                </c:pt>
              </c:numCache>
            </c:numRef>
          </c:val>
          <c:smooth val="0"/>
        </c:ser>
        <c:ser>
          <c:idx val="1"/>
          <c:order val="3"/>
          <c:tx>
            <c:strRef>
              <c:f>Sheet1!$E$1</c:f>
              <c:strCache>
                <c:ptCount val="1"/>
                <c:pt idx="0">
                  <c:v>Third Quartile</c:v>
                </c:pt>
              </c:strCache>
            </c:strRef>
          </c:tx>
          <c:spPr>
            <a:ln w="34925">
              <a:solidFill>
                <a:srgbClr val="7BA8DF"/>
              </a:solidFill>
            </a:ln>
          </c:spPr>
          <c:marker>
            <c:symbol val="diamond"/>
            <c:size val="9"/>
            <c:spPr>
              <a:solidFill>
                <a:srgbClr val="7BA8DF"/>
              </a:solidFill>
              <a:ln>
                <a:noFill/>
              </a:ln>
            </c:spPr>
          </c:marker>
          <c:cat>
            <c:numRef>
              <c:f>Sheet1!$A$2:$A$14</c:f>
              <c:numCache>
                <c:formatCode>General</c:formatCod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numCache>
            </c:numRef>
          </c:cat>
          <c:val>
            <c:numRef>
              <c:f>Sheet1!$E$2:$E$14</c:f>
              <c:numCache>
                <c:formatCode>0.0</c:formatCode>
                <c:ptCount val="13"/>
                <c:pt idx="0">
                  <c:v>458.04599999999999</c:v>
                </c:pt>
                <c:pt idx="1">
                  <c:v>459.435</c:v>
                </c:pt>
                <c:pt idx="2">
                  <c:v>476.113</c:v>
                </c:pt>
                <c:pt idx="3">
                  <c:v>426.33800000000002</c:v>
                </c:pt>
                <c:pt idx="4">
                  <c:v>412.52699999999999</c:v>
                </c:pt>
                <c:pt idx="5">
                  <c:v>405.11599999999999</c:v>
                </c:pt>
                <c:pt idx="6">
                  <c:v>385.20600000000002</c:v>
                </c:pt>
                <c:pt idx="7">
                  <c:v>360.49200000000002</c:v>
                </c:pt>
                <c:pt idx="8">
                  <c:v>352.005</c:v>
                </c:pt>
                <c:pt idx="9">
                  <c:v>345.21199999999999</c:v>
                </c:pt>
                <c:pt idx="10">
                  <c:v>324.48599999999999</c:v>
                </c:pt>
                <c:pt idx="11">
                  <c:v>329.02499999999998</c:v>
                </c:pt>
                <c:pt idx="12">
                  <c:v>296.47000000000003</c:v>
                </c:pt>
              </c:numCache>
            </c:numRef>
          </c:val>
          <c:smooth val="0"/>
        </c:ser>
        <c:ser>
          <c:idx val="4"/>
          <c:order val="4"/>
          <c:tx>
            <c:strRef>
              <c:f>Sheet1!$F$1</c:f>
              <c:strCache>
                <c:ptCount val="1"/>
                <c:pt idx="0">
                  <c:v>Fourth Quartile (Highest)</c:v>
                </c:pt>
              </c:strCache>
            </c:strRef>
          </c:tx>
          <c:spPr>
            <a:ln>
              <a:solidFill>
                <a:sysClr val="window" lastClr="FFFFFF">
                  <a:lumMod val="65000"/>
                </a:sysClr>
              </a:solidFill>
            </a:ln>
          </c:spPr>
          <c:marker>
            <c:symbol val="star"/>
            <c:size val="7"/>
            <c:spPr>
              <a:noFill/>
              <a:ln>
                <a:solidFill>
                  <a:sysClr val="window" lastClr="FFFFFF">
                    <a:lumMod val="65000"/>
                  </a:sysClr>
                </a:solidFill>
              </a:ln>
            </c:spPr>
          </c:marker>
          <c:cat>
            <c:numRef>
              <c:f>Sheet1!$A$2:$A$14</c:f>
              <c:numCache>
                <c:formatCode>General</c:formatCode>
                <c:ptCount val="13"/>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numCache>
            </c:numRef>
          </c:cat>
          <c:val>
            <c:numRef>
              <c:f>Sheet1!$F$2:$F$14</c:f>
              <c:numCache>
                <c:formatCode>0.0</c:formatCode>
                <c:ptCount val="13"/>
                <c:pt idx="0">
                  <c:v>379.46199999999999</c:v>
                </c:pt>
                <c:pt idx="1">
                  <c:v>441.26100000000002</c:v>
                </c:pt>
                <c:pt idx="2">
                  <c:v>402.20100000000002</c:v>
                </c:pt>
                <c:pt idx="3">
                  <c:v>356.38</c:v>
                </c:pt>
                <c:pt idx="4">
                  <c:v>370.86399999999998</c:v>
                </c:pt>
                <c:pt idx="5">
                  <c:v>373.779</c:v>
                </c:pt>
                <c:pt idx="6">
                  <c:v>357.57299999999998</c:v>
                </c:pt>
                <c:pt idx="7">
                  <c:v>316.596</c:v>
                </c:pt>
                <c:pt idx="8">
                  <c:v>320.67</c:v>
                </c:pt>
                <c:pt idx="9">
                  <c:v>314.01299999999998</c:v>
                </c:pt>
                <c:pt idx="10">
                  <c:v>275.26400000000001</c:v>
                </c:pt>
                <c:pt idx="11">
                  <c:v>276.45499999999998</c:v>
                </c:pt>
                <c:pt idx="12">
                  <c:v>254.91</c:v>
                </c:pt>
              </c:numCache>
            </c:numRef>
          </c:val>
          <c:smooth val="0"/>
        </c:ser>
        <c:dLbls>
          <c:showLegendKey val="0"/>
          <c:showVal val="0"/>
          <c:showCatName val="0"/>
          <c:showSerName val="0"/>
          <c:showPercent val="0"/>
          <c:showBubbleSize val="0"/>
        </c:dLbls>
        <c:marker val="1"/>
        <c:smooth val="0"/>
        <c:axId val="44176896"/>
        <c:axId val="44178816"/>
      </c:lineChart>
      <c:catAx>
        <c:axId val="44176896"/>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44178816"/>
        <c:crosses val="autoZero"/>
        <c:auto val="1"/>
        <c:lblAlgn val="ctr"/>
        <c:lblOffset val="100"/>
        <c:noMultiLvlLbl val="0"/>
      </c:catAx>
      <c:valAx>
        <c:axId val="44178816"/>
        <c:scaling>
          <c:orientation val="minMax"/>
          <c:max val="1000"/>
          <c:min val="0"/>
        </c:scaling>
        <c:delete val="0"/>
        <c:axPos val="l"/>
        <c:majorGridlines/>
        <c:title>
          <c:tx>
            <c:rich>
              <a:bodyPr rot="-5400000" vert="horz"/>
              <a:lstStyle/>
              <a:p>
                <a:pPr>
                  <a:defRPr sz="1600" baseline="0">
                    <a:latin typeface="Calibri" panose="020F0502020204030204" pitchFamily="34" charset="0"/>
                  </a:defRPr>
                </a:pPr>
                <a:r>
                  <a:rPr lang="en-US" dirty="0" smtClean="0"/>
                  <a:t>Admissions per 100,000 Population</a:t>
                </a:r>
                <a:endParaRPr lang="en-US" dirty="0"/>
              </a:p>
            </c:rich>
          </c:tx>
          <c:layout>
            <c:manualLayout>
              <c:xMode val="edge"/>
              <c:yMode val="edge"/>
              <c:x val="0"/>
              <c:y val="0.15776515151515152"/>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44176896"/>
        <c:crosses val="autoZero"/>
        <c:crossBetween val="between"/>
        <c:majorUnit val="200"/>
      </c:valAx>
    </c:plotArea>
    <c:legend>
      <c:legendPos val="t"/>
      <c:layout>
        <c:manualLayout>
          <c:xMode val="edge"/>
          <c:yMode val="edge"/>
          <c:x val="5.4012345679012343E-2"/>
          <c:y val="1.1675185338674747E-3"/>
          <c:w val="0.88888888888888884"/>
          <c:h val="0.12361235385349559"/>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charts/chart9.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1972015650821426"/>
          <c:y val="0.11770363450331421"/>
          <c:w val="0.87982939632545942"/>
          <c:h val="0.75235137795275586"/>
        </c:manualLayout>
      </c:layout>
      <c:lineChart>
        <c:grouping val="standard"/>
        <c:varyColors val="0"/>
        <c:ser>
          <c:idx val="3"/>
          <c:order val="0"/>
          <c:tx>
            <c:strRef>
              <c:f>Sheet1!$B$1</c:f>
              <c:strCache>
                <c:ptCount val="1"/>
                <c:pt idx="0">
                  <c:v>White</c:v>
                </c:pt>
              </c:strCache>
            </c:strRef>
          </c:tx>
          <c:spPr>
            <a:ln w="25400">
              <a:solidFill>
                <a:sysClr val="windowText" lastClr="000000"/>
              </a:solidFill>
            </a:ln>
          </c:spPr>
          <c:marker>
            <c:symbol val="circle"/>
            <c:size val="7"/>
            <c:spPr>
              <a:solidFill>
                <a:sysClr val="windowText" lastClr="000000"/>
              </a:solidFill>
              <a:ln>
                <a:noFill/>
              </a:ln>
            </c:spPr>
          </c:marker>
          <c:cat>
            <c:numRef>
              <c:f>Sheet1!$A$2:$A$13</c:f>
              <c:numCache>
                <c:formatCode>General</c:formatCode>
                <c:ptCount val="12"/>
                <c:pt idx="0">
                  <c:v>2001</c:v>
                </c:pt>
                <c:pt idx="1">
                  <c:v>2002</c:v>
                </c:pt>
                <c:pt idx="2">
                  <c:v>2003</c:v>
                </c:pt>
                <c:pt idx="3">
                  <c:v>2004</c:v>
                </c:pt>
                <c:pt idx="4">
                  <c:v>2005</c:v>
                </c:pt>
                <c:pt idx="5">
                  <c:v>2006</c:v>
                </c:pt>
                <c:pt idx="6">
                  <c:v>2007</c:v>
                </c:pt>
                <c:pt idx="7">
                  <c:v>2008</c:v>
                </c:pt>
                <c:pt idx="8">
                  <c:v>2009</c:v>
                </c:pt>
                <c:pt idx="9">
                  <c:v>2010</c:v>
                </c:pt>
                <c:pt idx="10">
                  <c:v>2011</c:v>
                </c:pt>
                <c:pt idx="11">
                  <c:v>2012</c:v>
                </c:pt>
              </c:numCache>
            </c:numRef>
          </c:cat>
          <c:val>
            <c:numRef>
              <c:f>Sheet1!$B$2:$B$13</c:f>
              <c:numCache>
                <c:formatCode>0.0</c:formatCode>
                <c:ptCount val="12"/>
                <c:pt idx="0">
                  <c:v>445.39499999999998</c:v>
                </c:pt>
                <c:pt idx="1">
                  <c:v>444.14100000000002</c:v>
                </c:pt>
                <c:pt idx="2">
                  <c:v>399.5</c:v>
                </c:pt>
                <c:pt idx="3">
                  <c:v>400.88099999999997</c:v>
                </c:pt>
                <c:pt idx="4">
                  <c:v>392.76299999999998</c:v>
                </c:pt>
                <c:pt idx="5">
                  <c:v>373.01600000000002</c:v>
                </c:pt>
                <c:pt idx="6">
                  <c:v>350.78899999999999</c:v>
                </c:pt>
                <c:pt idx="7">
                  <c:v>339.89299999999997</c:v>
                </c:pt>
                <c:pt idx="8">
                  <c:v>329.68099999999998</c:v>
                </c:pt>
                <c:pt idx="9">
                  <c:v>306.32</c:v>
                </c:pt>
                <c:pt idx="10">
                  <c:v>301.12599999999998</c:v>
                </c:pt>
                <c:pt idx="11">
                  <c:v>283.16000000000003</c:v>
                </c:pt>
              </c:numCache>
            </c:numRef>
          </c:val>
          <c:smooth val="0"/>
        </c:ser>
        <c:ser>
          <c:idx val="0"/>
          <c:order val="1"/>
          <c:tx>
            <c:strRef>
              <c:f>Sheet1!$C$1</c:f>
              <c:strCache>
                <c:ptCount val="1"/>
                <c:pt idx="0">
                  <c:v>Black</c:v>
                </c:pt>
              </c:strCache>
            </c:strRef>
          </c:tx>
          <c:spPr>
            <a:ln w="25400">
              <a:solidFill>
                <a:srgbClr val="0072C6"/>
              </a:solidFill>
            </a:ln>
          </c:spPr>
          <c:marker>
            <c:symbol val="square"/>
            <c:size val="7"/>
            <c:spPr>
              <a:solidFill>
                <a:srgbClr val="0072C6"/>
              </a:solidFill>
              <a:ln>
                <a:noFill/>
              </a:ln>
            </c:spPr>
          </c:marker>
          <c:cat>
            <c:numRef>
              <c:f>Sheet1!$A$2:$A$13</c:f>
              <c:numCache>
                <c:formatCode>General</c:formatCode>
                <c:ptCount val="12"/>
                <c:pt idx="0">
                  <c:v>2001</c:v>
                </c:pt>
                <c:pt idx="1">
                  <c:v>2002</c:v>
                </c:pt>
                <c:pt idx="2">
                  <c:v>2003</c:v>
                </c:pt>
                <c:pt idx="3">
                  <c:v>2004</c:v>
                </c:pt>
                <c:pt idx="4">
                  <c:v>2005</c:v>
                </c:pt>
                <c:pt idx="5">
                  <c:v>2006</c:v>
                </c:pt>
                <c:pt idx="6">
                  <c:v>2007</c:v>
                </c:pt>
                <c:pt idx="7">
                  <c:v>2008</c:v>
                </c:pt>
                <c:pt idx="8">
                  <c:v>2009</c:v>
                </c:pt>
                <c:pt idx="9">
                  <c:v>2010</c:v>
                </c:pt>
                <c:pt idx="10">
                  <c:v>2011</c:v>
                </c:pt>
                <c:pt idx="11">
                  <c:v>2012</c:v>
                </c:pt>
              </c:numCache>
            </c:numRef>
          </c:cat>
          <c:val>
            <c:numRef>
              <c:f>Sheet1!$C$2:$C$13</c:f>
              <c:numCache>
                <c:formatCode>0.0</c:formatCode>
                <c:ptCount val="12"/>
                <c:pt idx="0">
                  <c:v>1169.788</c:v>
                </c:pt>
                <c:pt idx="1">
                  <c:v>1121.758</c:v>
                </c:pt>
                <c:pt idx="2">
                  <c:v>927.81899999999996</c:v>
                </c:pt>
                <c:pt idx="3">
                  <c:v>1009.321</c:v>
                </c:pt>
                <c:pt idx="4">
                  <c:v>912.428</c:v>
                </c:pt>
                <c:pt idx="5">
                  <c:v>927.50599999999997</c:v>
                </c:pt>
                <c:pt idx="6">
                  <c:v>890.24300000000005</c:v>
                </c:pt>
                <c:pt idx="7">
                  <c:v>824.57799999999997</c:v>
                </c:pt>
                <c:pt idx="8">
                  <c:v>799.24599999999998</c:v>
                </c:pt>
                <c:pt idx="9">
                  <c:v>771.43499999999995</c:v>
                </c:pt>
                <c:pt idx="10">
                  <c:v>730.49</c:v>
                </c:pt>
                <c:pt idx="11">
                  <c:v>662.17</c:v>
                </c:pt>
              </c:numCache>
            </c:numRef>
          </c:val>
          <c:smooth val="0"/>
        </c:ser>
        <c:ser>
          <c:idx val="2"/>
          <c:order val="2"/>
          <c:tx>
            <c:strRef>
              <c:f>Sheet1!$D$1</c:f>
              <c:strCache>
                <c:ptCount val="1"/>
                <c:pt idx="0">
                  <c:v>API</c:v>
                </c:pt>
              </c:strCache>
            </c:strRef>
          </c:tx>
          <c:spPr>
            <a:ln w="25400">
              <a:solidFill>
                <a:srgbClr val="AABA0A"/>
              </a:solidFill>
            </a:ln>
          </c:spPr>
          <c:marker>
            <c:symbol val="triangle"/>
            <c:size val="9"/>
            <c:spPr>
              <a:solidFill>
                <a:srgbClr val="AABA0A"/>
              </a:solidFill>
              <a:ln>
                <a:noFill/>
              </a:ln>
            </c:spPr>
          </c:marker>
          <c:cat>
            <c:numRef>
              <c:f>Sheet1!$A$2:$A$13</c:f>
              <c:numCache>
                <c:formatCode>General</c:formatCode>
                <c:ptCount val="12"/>
                <c:pt idx="0">
                  <c:v>2001</c:v>
                </c:pt>
                <c:pt idx="1">
                  <c:v>2002</c:v>
                </c:pt>
                <c:pt idx="2">
                  <c:v>2003</c:v>
                </c:pt>
                <c:pt idx="3">
                  <c:v>2004</c:v>
                </c:pt>
                <c:pt idx="4">
                  <c:v>2005</c:v>
                </c:pt>
                <c:pt idx="5">
                  <c:v>2006</c:v>
                </c:pt>
                <c:pt idx="6">
                  <c:v>2007</c:v>
                </c:pt>
                <c:pt idx="7">
                  <c:v>2008</c:v>
                </c:pt>
                <c:pt idx="8">
                  <c:v>2009</c:v>
                </c:pt>
                <c:pt idx="9">
                  <c:v>2010</c:v>
                </c:pt>
                <c:pt idx="10">
                  <c:v>2011</c:v>
                </c:pt>
                <c:pt idx="11">
                  <c:v>2012</c:v>
                </c:pt>
              </c:numCache>
            </c:numRef>
          </c:cat>
          <c:val>
            <c:numRef>
              <c:f>Sheet1!$D$2:$D$13</c:f>
              <c:numCache>
                <c:formatCode>0.0</c:formatCode>
                <c:ptCount val="12"/>
                <c:pt idx="0">
                  <c:v>328.04</c:v>
                </c:pt>
                <c:pt idx="1">
                  <c:v>328.40300000000002</c:v>
                </c:pt>
                <c:pt idx="2">
                  <c:v>269.887</c:v>
                </c:pt>
                <c:pt idx="3">
                  <c:v>307.59899999999999</c:v>
                </c:pt>
                <c:pt idx="4">
                  <c:v>239.35400000000001</c:v>
                </c:pt>
                <c:pt idx="5">
                  <c:v>226.66499999999999</c:v>
                </c:pt>
                <c:pt idx="6">
                  <c:v>230.02600000000001</c:v>
                </c:pt>
                <c:pt idx="7">
                  <c:v>228.06800000000001</c:v>
                </c:pt>
                <c:pt idx="8">
                  <c:v>211.018</c:v>
                </c:pt>
                <c:pt idx="9">
                  <c:v>227.78800000000001</c:v>
                </c:pt>
                <c:pt idx="10">
                  <c:v>186.49100000000001</c:v>
                </c:pt>
                <c:pt idx="11">
                  <c:v>151.99</c:v>
                </c:pt>
              </c:numCache>
            </c:numRef>
          </c:val>
          <c:smooth val="0"/>
        </c:ser>
        <c:ser>
          <c:idx val="1"/>
          <c:order val="3"/>
          <c:tx>
            <c:strRef>
              <c:f>Sheet1!$E$1</c:f>
              <c:strCache>
                <c:ptCount val="1"/>
                <c:pt idx="0">
                  <c:v>Hispanic</c:v>
                </c:pt>
              </c:strCache>
            </c:strRef>
          </c:tx>
          <c:spPr>
            <a:ln w="34925">
              <a:solidFill>
                <a:srgbClr val="7BA8DF"/>
              </a:solidFill>
            </a:ln>
          </c:spPr>
          <c:marker>
            <c:symbol val="diamond"/>
            <c:size val="9"/>
            <c:spPr>
              <a:solidFill>
                <a:srgbClr val="7BA8DF"/>
              </a:solidFill>
              <a:ln>
                <a:noFill/>
              </a:ln>
            </c:spPr>
          </c:marker>
          <c:cat>
            <c:numRef>
              <c:f>Sheet1!$A$2:$A$13</c:f>
              <c:numCache>
                <c:formatCode>General</c:formatCode>
                <c:ptCount val="12"/>
                <c:pt idx="0">
                  <c:v>2001</c:v>
                </c:pt>
                <c:pt idx="1">
                  <c:v>2002</c:v>
                </c:pt>
                <c:pt idx="2">
                  <c:v>2003</c:v>
                </c:pt>
                <c:pt idx="3">
                  <c:v>2004</c:v>
                </c:pt>
                <c:pt idx="4">
                  <c:v>2005</c:v>
                </c:pt>
                <c:pt idx="5">
                  <c:v>2006</c:v>
                </c:pt>
                <c:pt idx="6">
                  <c:v>2007</c:v>
                </c:pt>
                <c:pt idx="7">
                  <c:v>2008</c:v>
                </c:pt>
                <c:pt idx="8">
                  <c:v>2009</c:v>
                </c:pt>
                <c:pt idx="9">
                  <c:v>2010</c:v>
                </c:pt>
                <c:pt idx="10">
                  <c:v>2011</c:v>
                </c:pt>
                <c:pt idx="11">
                  <c:v>2012</c:v>
                </c:pt>
              </c:numCache>
            </c:numRef>
          </c:cat>
          <c:val>
            <c:numRef>
              <c:f>Sheet1!$E$2:$E$13</c:f>
              <c:numCache>
                <c:formatCode>0.0</c:formatCode>
                <c:ptCount val="12"/>
                <c:pt idx="0">
                  <c:v>519.45600000000002</c:v>
                </c:pt>
                <c:pt idx="1">
                  <c:v>653.02200000000005</c:v>
                </c:pt>
                <c:pt idx="2">
                  <c:v>662.22799999999995</c:v>
                </c:pt>
                <c:pt idx="3">
                  <c:v>629.92100000000005</c:v>
                </c:pt>
                <c:pt idx="4">
                  <c:v>538.03499999999997</c:v>
                </c:pt>
                <c:pt idx="5">
                  <c:v>465.87099999999998</c:v>
                </c:pt>
                <c:pt idx="6">
                  <c:v>437.10300000000001</c:v>
                </c:pt>
                <c:pt idx="7">
                  <c:v>362.81</c:v>
                </c:pt>
                <c:pt idx="8">
                  <c:v>360.161</c:v>
                </c:pt>
                <c:pt idx="9">
                  <c:v>372.69600000000003</c:v>
                </c:pt>
                <c:pt idx="10">
                  <c:v>359.17</c:v>
                </c:pt>
                <c:pt idx="11">
                  <c:v>298.91000000000003</c:v>
                </c:pt>
              </c:numCache>
            </c:numRef>
          </c:val>
          <c:smooth val="0"/>
        </c:ser>
        <c:dLbls>
          <c:showLegendKey val="0"/>
          <c:showVal val="0"/>
          <c:showCatName val="0"/>
          <c:showSerName val="0"/>
          <c:showPercent val="0"/>
          <c:showBubbleSize val="0"/>
        </c:dLbls>
        <c:marker val="1"/>
        <c:smooth val="0"/>
        <c:axId val="44262144"/>
        <c:axId val="44264064"/>
      </c:lineChart>
      <c:catAx>
        <c:axId val="44262144"/>
        <c:scaling>
          <c:orientation val="minMax"/>
        </c:scaling>
        <c:delete val="0"/>
        <c:axPos val="b"/>
        <c:numFmt formatCode="General" sourceLinked="1"/>
        <c:majorTickMark val="out"/>
        <c:minorTickMark val="none"/>
        <c:tickLblPos val="nextTo"/>
        <c:txPr>
          <a:bodyPr rot="0"/>
          <a:lstStyle/>
          <a:p>
            <a:pPr>
              <a:defRPr sz="1600" b="0" baseline="0">
                <a:latin typeface="Calibri" panose="020F0502020204030204" pitchFamily="34" charset="0"/>
              </a:defRPr>
            </a:pPr>
            <a:endParaRPr lang="en-US"/>
          </a:p>
        </c:txPr>
        <c:crossAx val="44264064"/>
        <c:crosses val="autoZero"/>
        <c:auto val="1"/>
        <c:lblAlgn val="ctr"/>
        <c:lblOffset val="100"/>
        <c:noMultiLvlLbl val="0"/>
      </c:catAx>
      <c:valAx>
        <c:axId val="44264064"/>
        <c:scaling>
          <c:orientation val="minMax"/>
          <c:max val="1500"/>
          <c:min val="0"/>
        </c:scaling>
        <c:delete val="0"/>
        <c:axPos val="l"/>
        <c:majorGridlines/>
        <c:title>
          <c:tx>
            <c:rich>
              <a:bodyPr rot="-5400000" vert="horz"/>
              <a:lstStyle/>
              <a:p>
                <a:pPr>
                  <a:defRPr sz="1600" baseline="0">
                    <a:latin typeface="Calibri" panose="020F0502020204030204" pitchFamily="34" charset="0"/>
                  </a:defRPr>
                </a:pPr>
                <a:r>
                  <a:rPr lang="en-US" dirty="0" smtClean="0"/>
                  <a:t>Admissions per 100,000</a:t>
                </a:r>
                <a:r>
                  <a:rPr lang="en-US" baseline="0" dirty="0" smtClean="0"/>
                  <a:t> Population</a:t>
                </a:r>
                <a:endParaRPr lang="en-US" dirty="0"/>
              </a:p>
            </c:rich>
          </c:tx>
          <c:layout>
            <c:manualLayout>
              <c:xMode val="edge"/>
              <c:yMode val="edge"/>
              <c:x val="0"/>
              <c:y val="0.10910852713178294"/>
            </c:manualLayout>
          </c:layout>
          <c:overlay val="0"/>
        </c:title>
        <c:numFmt formatCode="#,##0" sourceLinked="0"/>
        <c:majorTickMark val="out"/>
        <c:minorTickMark val="none"/>
        <c:tickLblPos val="nextTo"/>
        <c:txPr>
          <a:bodyPr/>
          <a:lstStyle/>
          <a:p>
            <a:pPr>
              <a:defRPr sz="1600" b="0" baseline="0">
                <a:latin typeface="Calibri" panose="020F0502020204030204" pitchFamily="34" charset="0"/>
              </a:defRPr>
            </a:pPr>
            <a:endParaRPr lang="en-US"/>
          </a:p>
        </c:txPr>
        <c:crossAx val="44262144"/>
        <c:crosses val="autoZero"/>
        <c:crossBetween val="between"/>
        <c:majorUnit val="250"/>
      </c:valAx>
    </c:plotArea>
    <c:legend>
      <c:legendPos val="t"/>
      <c:layout>
        <c:manualLayout>
          <c:xMode val="edge"/>
          <c:yMode val="edge"/>
          <c:x val="5.4495864903679483E-2"/>
          <c:y val="1.1675185338674747E-3"/>
          <c:w val="0.92337740801267776"/>
          <c:h val="0.10151630410605456"/>
        </c:manualLayout>
      </c:layout>
      <c:overlay val="0"/>
      <c:txPr>
        <a:bodyPr/>
        <a:lstStyle/>
        <a:p>
          <a:pPr>
            <a:defRPr sz="1600" b="0" baseline="0">
              <a:latin typeface="Calibri" panose="020F0502020204030204" pitchFamily="34" charset="0"/>
            </a:defRPr>
          </a:pPr>
          <a:endParaRPr lang="en-US"/>
        </a:p>
      </c:txPr>
    </c:legend>
    <c:plotVisOnly val="1"/>
    <c:dispBlanksAs val="gap"/>
    <c:showDLblsOverMax val="0"/>
  </c:chart>
  <c:spPr>
    <a:ln>
      <a:noFill/>
    </a:ln>
  </c:spPr>
  <c:externalData r:id="rId2">
    <c:autoUpdate val="0"/>
  </c:externalData>
</c:chartSpace>
</file>

<file path=ppt/drawings/drawing1.xml><?xml version="1.0" encoding="utf-8"?>
<c:userShapes xmlns:c="http://schemas.openxmlformats.org/drawingml/2006/chart">
  <cdr:relSizeAnchor xmlns:cdr="http://schemas.openxmlformats.org/drawingml/2006/chartDrawing">
    <cdr:from>
      <cdr:x>0.16667</cdr:x>
      <cdr:y>0.34</cdr:y>
    </cdr:from>
    <cdr:to>
      <cdr:x>0.96667</cdr:x>
      <cdr:y>0.34</cdr:y>
    </cdr:to>
    <cdr:cxnSp macro="">
      <cdr:nvCxnSpPr>
        <cdr:cNvPr id="2" name="Straight Connector 1"/>
        <cdr:cNvCxnSpPr/>
      </cdr:nvCxnSpPr>
      <cdr:spPr>
        <a:xfrm xmlns:a="http://schemas.openxmlformats.org/drawingml/2006/main">
          <a:off x="685800" y="1399032"/>
          <a:ext cx="3291840" cy="0"/>
        </a:xfrm>
        <a:prstGeom xmlns:a="http://schemas.openxmlformats.org/drawingml/2006/main" prst="line">
          <a:avLst/>
        </a:prstGeom>
        <a:ln xmlns:a="http://schemas.openxmlformats.org/drawingml/2006/main" w="19050">
          <a:solidFill>
            <a:srgbClr val="FF0000"/>
          </a:solidFill>
          <a:prstDash val="dash"/>
        </a:ln>
        <a:effectLst xmlns:a="http://schemas.openxmlformats.org/drawingml/2006/main"/>
      </cdr:spPr>
      <cdr:style>
        <a:lnRef xmlns:a="http://schemas.openxmlformats.org/drawingml/2006/main" idx="2">
          <a:schemeClr val="accent2"/>
        </a:lnRef>
        <a:fillRef xmlns:a="http://schemas.openxmlformats.org/drawingml/2006/main" idx="0">
          <a:schemeClr val="accent2"/>
        </a:fillRef>
        <a:effectRef xmlns:a="http://schemas.openxmlformats.org/drawingml/2006/main" idx="1">
          <a:schemeClr val="accent2"/>
        </a:effectRef>
        <a:fontRef xmlns:a="http://schemas.openxmlformats.org/drawingml/2006/main" idx="minor">
          <a:schemeClr val="tx1"/>
        </a:fontRef>
      </cdr:style>
    </cdr:cxnSp>
  </cdr:relSizeAnchor>
  <cdr:relSizeAnchor xmlns:cdr="http://schemas.openxmlformats.org/drawingml/2006/chartDrawing">
    <cdr:from>
      <cdr:x>0.18519</cdr:x>
      <cdr:y>0.26528</cdr:y>
    </cdr:from>
    <cdr:to>
      <cdr:x>0.74074</cdr:x>
      <cdr:y>0.32083</cdr:y>
    </cdr:to>
    <cdr:sp macro="" textlink="">
      <cdr:nvSpPr>
        <cdr:cNvPr id="3" name="TextBox 1"/>
        <cdr:cNvSpPr txBox="1"/>
      </cdr:nvSpPr>
      <cdr:spPr>
        <a:xfrm xmlns:a="http://schemas.openxmlformats.org/drawingml/2006/main">
          <a:off x="762000" y="1091565"/>
          <a:ext cx="2286000" cy="228599"/>
        </a:xfrm>
        <a:prstGeom xmlns:a="http://schemas.openxmlformats.org/drawingml/2006/main" prst="rect">
          <a:avLst/>
        </a:prstGeom>
        <a:ln xmlns:a="http://schemas.openxmlformats.org/drawingml/2006/main">
          <a:solidFill>
            <a:schemeClr val="tx1"/>
          </a:solidFill>
        </a:ln>
      </cdr:spPr>
      <cdr:txBody>
        <a:bodyPr xmlns:a="http://schemas.openxmlformats.org/drawingml/2006/main" wrap="none" rtlCol="0"/>
        <a:lstStyle xmlns:a="http://schemas.openxmlformats.org/drawingml/2006/main">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xmlns:a="http://schemas.openxmlformats.org/drawingml/2006/main">
          <a:pPr algn="ctr"/>
          <a:r>
            <a:rPr lang="en-US" sz="1000" dirty="0" smtClean="0">
              <a:latin typeface="Arial" panose="020B0604020202020204" pitchFamily="34" charset="0"/>
              <a:cs typeface="Arial" panose="020B0604020202020204" pitchFamily="34" charset="0"/>
            </a:rPr>
            <a:t>2008 Achievable Benchmark: 68%</a:t>
          </a:r>
          <a:endParaRPr lang="en-US" sz="1000" dirty="0">
            <a:latin typeface="Arial" panose="020B0604020202020204" pitchFamily="34" charset="0"/>
            <a:cs typeface="Arial" panose="020B0604020202020204" pitchFamily="34" charset="0"/>
          </a:endParaRPr>
        </a:p>
      </cdr:txBody>
    </cdr:sp>
  </cdr:relSizeAnchor>
</c:userShapes>
</file>

<file path=ppt/drawings/drawing2.xml><?xml version="1.0" encoding="utf-8"?>
<c:userShapes xmlns:c="http://schemas.openxmlformats.org/drawingml/2006/chart">
  <cdr:relSizeAnchor xmlns:cdr="http://schemas.openxmlformats.org/drawingml/2006/chartDrawing">
    <cdr:from>
      <cdr:x>0.12963</cdr:x>
      <cdr:y>0.73704</cdr:y>
    </cdr:from>
    <cdr:to>
      <cdr:x>0.97903</cdr:x>
      <cdr:y>0.73704</cdr:y>
    </cdr:to>
    <cdr:cxnSp macro="">
      <cdr:nvCxnSpPr>
        <cdr:cNvPr id="4" name="Straight Connector 3"/>
        <cdr:cNvCxnSpPr/>
      </cdr:nvCxnSpPr>
      <cdr:spPr>
        <a:xfrm xmlns:a="http://schemas.openxmlformats.org/drawingml/2006/main">
          <a:off x="1066800" y="3032760"/>
          <a:ext cx="6990234" cy="0"/>
        </a:xfrm>
        <a:prstGeom xmlns:a="http://schemas.openxmlformats.org/drawingml/2006/main" prst="line">
          <a:avLst/>
        </a:prstGeom>
        <a:ln xmlns:a="http://schemas.openxmlformats.org/drawingml/2006/main" w="19050">
          <a:solidFill>
            <a:srgbClr val="FF0000"/>
          </a:solidFill>
          <a:prstDash val="dash"/>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userShape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sz="quarter" idx="1"/>
          </p:nvPr>
        </p:nvSpPr>
        <p:spPr>
          <a:xfrm>
            <a:off x="3970938" y="0"/>
            <a:ext cx="3037840" cy="464820"/>
          </a:xfrm>
          <a:prstGeom prst="rect">
            <a:avLst/>
          </a:prstGeom>
        </p:spPr>
        <p:txBody>
          <a:bodyPr vert="horz" lIns="93177" tIns="46589" rIns="93177" bIns="46589" rtlCol="0"/>
          <a:lstStyle>
            <a:lvl1pPr algn="r">
              <a:defRPr sz="1200"/>
            </a:lvl1pPr>
          </a:lstStyle>
          <a:p>
            <a:fld id="{B0E40ABE-DCA6-4B7A-B1BC-961182C98C1E}" type="datetimeFigureOut">
              <a:rPr lang="en-US" smtClean="0"/>
              <a:pPr/>
              <a:t>7/29/2015</a:t>
            </a:fld>
            <a:endParaRPr lang="en-US"/>
          </a:p>
        </p:txBody>
      </p:sp>
      <p:sp>
        <p:nvSpPr>
          <p:cNvPr id="4" name="Footer Placeholder 3"/>
          <p:cNvSpPr>
            <a:spLocks noGrp="1"/>
          </p:cNvSpPr>
          <p:nvPr>
            <p:ph type="ftr" sz="quarter" idx="2"/>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5" name="Slide Number Placeholder 4"/>
          <p:cNvSpPr>
            <a:spLocks noGrp="1"/>
          </p:cNvSpPr>
          <p:nvPr>
            <p:ph type="sldNum" sz="quarter" idx="3"/>
          </p:nvPr>
        </p:nvSpPr>
        <p:spPr>
          <a:xfrm>
            <a:off x="3970938" y="8829967"/>
            <a:ext cx="3037840" cy="464820"/>
          </a:xfrm>
          <a:prstGeom prst="rect">
            <a:avLst/>
          </a:prstGeom>
        </p:spPr>
        <p:txBody>
          <a:bodyPr vert="horz" lIns="93177" tIns="46589" rIns="93177" bIns="46589" rtlCol="0" anchor="b"/>
          <a:lstStyle>
            <a:lvl1pPr algn="r">
              <a:defRPr sz="1200"/>
            </a:lvl1pPr>
          </a:lstStyle>
          <a:p>
            <a:fld id="{A63DE9D1-BBA0-4F2C-9FA0-7B37DDC69B66}" type="slidenum">
              <a:rPr lang="en-US" smtClean="0"/>
              <a:pPr/>
              <a:t>‹#›</a:t>
            </a:fld>
            <a:endParaRPr lang="en-US"/>
          </a:p>
        </p:txBody>
      </p:sp>
    </p:spTree>
    <p:extLst>
      <p:ext uri="{BB962C8B-B14F-4D97-AF65-F5344CB8AC3E}">
        <p14:creationId xmlns:p14="http://schemas.microsoft.com/office/powerpoint/2010/main" val="2236764082"/>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A1829A28-233F-427B-8129-2365D32DCE31}" type="datetimeFigureOut">
              <a:rPr lang="en-US" smtClean="0"/>
              <a:t>7/29/2015</a:t>
            </a:fld>
            <a:endParaRPr lang="en-US"/>
          </a:p>
        </p:txBody>
      </p:sp>
      <p:sp>
        <p:nvSpPr>
          <p:cNvPr id="4" name="Slide Image Placeholder 3"/>
          <p:cNvSpPr>
            <a:spLocks noGrp="1" noRot="1" noChangeAspect="1"/>
          </p:cNvSpPr>
          <p:nvPr>
            <p:ph type="sldImg" idx="2"/>
          </p:nvPr>
        </p:nvSpPr>
        <p:spPr>
          <a:xfrm>
            <a:off x="484632" y="696913"/>
            <a:ext cx="6047232" cy="4535424"/>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5257800"/>
            <a:ext cx="5608320" cy="3341370"/>
          </a:xfrm>
          <a:prstGeom prst="rect">
            <a:avLst/>
          </a:prstGeom>
        </p:spPr>
        <p:txBody>
          <a:bodyPr vert="horz" lIns="93177" tIns="46589" rIns="93177" bIns="46589"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E70E7EC0-D47B-461F-A069-1AF30F543FB1}" type="slidenum">
              <a:rPr lang="en-US" smtClean="0"/>
              <a:t>‹#›</a:t>
            </a:fld>
            <a:endParaRPr lang="en-US"/>
          </a:p>
        </p:txBody>
      </p:sp>
    </p:spTree>
    <p:extLst>
      <p:ext uri="{BB962C8B-B14F-4D97-AF65-F5344CB8AC3E}">
        <p14:creationId xmlns:p14="http://schemas.microsoft.com/office/powerpoint/2010/main" val="51039624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70E7EC0-D47B-461F-A069-1AF30F543FB1}" type="slidenum">
              <a:rPr lang="en-US" smtClean="0"/>
              <a:t>1</a:t>
            </a:fld>
            <a:endParaRPr lang="en-US"/>
          </a:p>
        </p:txBody>
      </p:sp>
    </p:spTree>
    <p:extLst>
      <p:ext uri="{BB962C8B-B14F-4D97-AF65-F5344CB8AC3E}">
        <p14:creationId xmlns:p14="http://schemas.microsoft.com/office/powerpoint/2010/main" val="1966561435"/>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a:xfrm>
            <a:off x="152400" y="5257800"/>
            <a:ext cx="6705600" cy="4038600"/>
          </a:xfrm>
        </p:spPr>
        <p:txBody>
          <a:bodyPr/>
          <a:lstStyle/>
          <a:p>
            <a:pPr marL="171450" indent="-171450">
              <a:buFont typeface="Arial" panose="020B0604020202020204" pitchFamily="34" charset="0"/>
              <a:buChar char="•"/>
            </a:pPr>
            <a:r>
              <a:rPr lang="en-US" b="1" dirty="0"/>
              <a:t>Importance: </a:t>
            </a:r>
            <a:endParaRPr lang="en-US" b="1" dirty="0" smtClean="0"/>
          </a:p>
          <a:p>
            <a:pPr marL="342900" indent="-171450">
              <a:buFont typeface="Arial" panose="020B0604020202020204" pitchFamily="34" charset="0"/>
              <a:buChar char="•"/>
            </a:pPr>
            <a:r>
              <a:rPr lang="en-US" dirty="0" smtClean="0"/>
              <a:t>The </a:t>
            </a:r>
            <a:r>
              <a:rPr lang="en-US" dirty="0"/>
              <a:t>ability to assess disparities among Native Hawaiians and Other Pacific Islanders (NHOPIs) has been a challenge for two main </a:t>
            </a:r>
            <a:r>
              <a:rPr lang="en-US" dirty="0" smtClean="0"/>
              <a:t>reasons: </a:t>
            </a:r>
          </a:p>
          <a:p>
            <a:pPr marL="571500" lvl="1" indent="-228600">
              <a:buFont typeface="Arial" panose="020B0604020202020204" pitchFamily="34" charset="0"/>
              <a:buChar char="•"/>
            </a:pPr>
            <a:r>
              <a:rPr lang="en-US" dirty="0" smtClean="0"/>
              <a:t>First</a:t>
            </a:r>
            <a:r>
              <a:rPr lang="en-US" dirty="0"/>
              <a:t>, the NHOPI racial category is relatively new to Federal data collection. Before 1997, NHOPIs were classified as part of the API racial category and could not be identified separately in most Federal data. In 1997, the Office of Management and Budget promulgated new standards for Federal data on race and ethnicity and mandated that information about NHOPIs be collected separately from information about Asians. However, these standards have not yet been incorporated into all databases. </a:t>
            </a:r>
            <a:endParaRPr lang="en-US" dirty="0" smtClean="0"/>
          </a:p>
          <a:p>
            <a:pPr marL="571500" lvl="1" indent="-228600">
              <a:buFont typeface="Arial" panose="020B0604020202020204" pitchFamily="34" charset="0"/>
              <a:buChar char="•"/>
            </a:pPr>
            <a:r>
              <a:rPr lang="en-US" dirty="0" smtClean="0"/>
              <a:t>Second</a:t>
            </a:r>
            <a:r>
              <a:rPr lang="en-US" dirty="0"/>
              <a:t>, when information about this population was collected, databases often included insufficient numbers of NHOPIs to allow reliable estimates to be made.</a:t>
            </a:r>
          </a:p>
          <a:p>
            <a:pPr marL="342900" indent="-171450">
              <a:buFont typeface="Arial" panose="020B0604020202020204" pitchFamily="34" charset="0"/>
              <a:buChar char="•"/>
            </a:pPr>
            <a:r>
              <a:rPr lang="en-US" dirty="0" smtClean="0"/>
              <a:t>Hawaii</a:t>
            </a:r>
            <a:r>
              <a:rPr lang="en-US" dirty="0"/>
              <a:t>, home to more than half of Native Hawaiians in the United States, is a leader in collecting health information on NHOPI and Asian populations. </a:t>
            </a:r>
            <a:endParaRPr lang="en-US" dirty="0" smtClean="0"/>
          </a:p>
          <a:p>
            <a:pPr marL="171450" indent="-171450">
              <a:buFont typeface="Arial" panose="020B0604020202020204" pitchFamily="34" charset="0"/>
              <a:buChar char="•"/>
            </a:pPr>
            <a:r>
              <a:rPr lang="en-US" b="1" dirty="0" smtClean="0"/>
              <a:t>Groups With </a:t>
            </a:r>
            <a:r>
              <a:rPr lang="en-US" b="1" dirty="0"/>
              <a:t>Disparities: </a:t>
            </a:r>
            <a:r>
              <a:rPr lang="en-US" dirty="0"/>
              <a:t>In </a:t>
            </a:r>
            <a:r>
              <a:rPr lang="en-US" dirty="0" smtClean="0"/>
              <a:t>Hawaii, in both </a:t>
            </a:r>
            <a:r>
              <a:rPr lang="en-US" dirty="0"/>
              <a:t>years, Native Hawaiians, Samoans, Other Pacific Islanders, and Filipinos had higher rates of hospital </a:t>
            </a:r>
            <a:r>
              <a:rPr lang="en-US" dirty="0" smtClean="0"/>
              <a:t>admission </a:t>
            </a:r>
            <a:r>
              <a:rPr lang="en-US" dirty="0"/>
              <a:t>for congestive heart failure than </a:t>
            </a:r>
            <a:r>
              <a:rPr lang="en-US" dirty="0" smtClean="0"/>
              <a:t>Whites. </a:t>
            </a:r>
          </a:p>
          <a:p>
            <a:pPr marL="171450" indent="-171450">
              <a:buFont typeface="Arial" panose="020B0604020202020204" pitchFamily="34" charset="0"/>
              <a:buChar char="•"/>
            </a:pPr>
            <a:r>
              <a:rPr lang="en-US" b="1" dirty="0" smtClean="0"/>
              <a:t>Achievable </a:t>
            </a:r>
            <a:r>
              <a:rPr lang="en-US" b="1" dirty="0"/>
              <a:t>Benchmark:</a:t>
            </a:r>
          </a:p>
          <a:p>
            <a:pPr marL="342900" lvl="0" indent="-171450">
              <a:buFont typeface="Arial" panose="020B0604020202020204" pitchFamily="34" charset="0"/>
              <a:buChar char="•"/>
              <a:defRPr/>
            </a:pPr>
            <a:r>
              <a:rPr lang="en-US" dirty="0"/>
              <a:t>The 2008 top 4 State achievable benchmark for adult congestive heart failure admissions was 195 admissions per 100,000 population. The top 4 States </a:t>
            </a:r>
            <a:r>
              <a:rPr lang="en-US" dirty="0" smtClean="0"/>
              <a:t>that contributed to the achievable benchmark are </a:t>
            </a:r>
            <a:r>
              <a:rPr lang="en-US" dirty="0"/>
              <a:t>Colorado, Oregon, Utah, and Vermont. </a:t>
            </a:r>
            <a:endParaRPr lang="en-US" dirty="0" smtClean="0"/>
          </a:p>
          <a:p>
            <a:pPr marL="342900" lvl="0" indent="-171450">
              <a:buFont typeface="Arial" panose="020B0604020202020204" pitchFamily="34" charset="0"/>
              <a:buChar char="•"/>
              <a:defRPr/>
            </a:pPr>
            <a:r>
              <a:rPr lang="en-US" dirty="0" smtClean="0"/>
              <a:t>In Hawaii, Whites, Chinese people, Japanese people, and Koreans have achieved the benchmark while </a:t>
            </a:r>
            <a:r>
              <a:rPr lang="en-US" dirty="0"/>
              <a:t>Native Hawaiians, Samoans, Other Pacific Islanders, and </a:t>
            </a:r>
            <a:r>
              <a:rPr lang="en-US" dirty="0" smtClean="0"/>
              <a:t>Filipinos have not.</a:t>
            </a:r>
            <a:endParaRPr lang="en-US" dirty="0"/>
          </a:p>
          <a:p>
            <a:endParaRPr lang="en-US" dirty="0"/>
          </a:p>
        </p:txBody>
      </p:sp>
      <p:sp>
        <p:nvSpPr>
          <p:cNvPr id="4" name="Slide Number Placeholder 3"/>
          <p:cNvSpPr>
            <a:spLocks noGrp="1"/>
          </p:cNvSpPr>
          <p:nvPr>
            <p:ph type="sldNum" sz="quarter" idx="10"/>
          </p:nvPr>
        </p:nvSpPr>
        <p:spPr/>
        <p:txBody>
          <a:bodyPr/>
          <a:lstStyle/>
          <a:p>
            <a:fld id="{E70E7EC0-D47B-461F-A069-1AF30F543FB1}" type="slidenum">
              <a:rPr lang="en-US" smtClean="0"/>
              <a:t>10</a:t>
            </a:fld>
            <a:endParaRPr lang="en-US"/>
          </a:p>
        </p:txBody>
      </p:sp>
    </p:spTree>
    <p:extLst>
      <p:ext uri="{BB962C8B-B14F-4D97-AF65-F5344CB8AC3E}">
        <p14:creationId xmlns:p14="http://schemas.microsoft.com/office/powerpoint/2010/main" val="87312517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a:xfrm>
            <a:off x="304800" y="5257800"/>
            <a:ext cx="6400800" cy="2743200"/>
          </a:xfrm>
        </p:spPr>
        <p:txBody>
          <a:bodyPr/>
          <a:lstStyle/>
          <a:p>
            <a:pPr marL="171450" indent="-171450">
              <a:buFont typeface="Arial" panose="020B0604020202020204" pitchFamily="34" charset="0"/>
              <a:buChar char="•"/>
            </a:pPr>
            <a:r>
              <a:rPr lang="en-US" b="1" dirty="0" smtClean="0"/>
              <a:t>Importance: </a:t>
            </a:r>
            <a:r>
              <a:rPr lang="en-US" dirty="0" smtClean="0"/>
              <a:t>Congestive heart failure is one of the most costly conditions treated in U.S. hospitals.</a:t>
            </a:r>
            <a:endParaRPr lang="en-US" dirty="0"/>
          </a:p>
          <a:p>
            <a:pPr marL="171450" lvl="0" indent="-171450">
              <a:buFont typeface="Arial" panose="020B0604020202020204" pitchFamily="34" charset="0"/>
              <a:buChar char="•"/>
              <a:defRPr/>
            </a:pPr>
            <a:r>
              <a:rPr lang="en-US" b="1" dirty="0" smtClean="0"/>
              <a:t>Trends: </a:t>
            </a:r>
            <a:r>
              <a:rPr lang="en-US" dirty="0" smtClean="0"/>
              <a:t>After peaking in 2002, costs have fallen from $9.0 to $7.2 billion in 2012 dollars.</a:t>
            </a:r>
            <a:endParaRPr lang="en-US" dirty="0"/>
          </a:p>
        </p:txBody>
      </p:sp>
      <p:sp>
        <p:nvSpPr>
          <p:cNvPr id="4" name="Slide Number Placeholder 3"/>
          <p:cNvSpPr>
            <a:spLocks noGrp="1"/>
          </p:cNvSpPr>
          <p:nvPr>
            <p:ph type="sldNum" sz="quarter" idx="10"/>
          </p:nvPr>
        </p:nvSpPr>
        <p:spPr/>
        <p:txBody>
          <a:bodyPr/>
          <a:lstStyle/>
          <a:p>
            <a:fld id="{E70E7EC0-D47B-461F-A069-1AF30F543FB1}" type="slidenum">
              <a:rPr lang="en-US" smtClean="0">
                <a:solidFill>
                  <a:prstClr val="black"/>
                </a:solidFill>
              </a:rPr>
              <a:pPr/>
              <a:t>11</a:t>
            </a:fld>
            <a:endParaRPr lang="en-US">
              <a:solidFill>
                <a:prstClr val="black"/>
              </a:solidFill>
            </a:endParaRPr>
          </a:p>
        </p:txBody>
      </p:sp>
    </p:spTree>
    <p:extLst>
      <p:ext uri="{BB962C8B-B14F-4D97-AF65-F5344CB8AC3E}">
        <p14:creationId xmlns:p14="http://schemas.microsoft.com/office/powerpoint/2010/main" val="15064041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2025" cy="4532312"/>
          </a:xfrm>
        </p:spPr>
      </p:sp>
      <p:sp>
        <p:nvSpPr>
          <p:cNvPr id="3" name="Notes Placeholder 2"/>
          <p:cNvSpPr>
            <a:spLocks noGrp="1"/>
          </p:cNvSpPr>
          <p:nvPr>
            <p:ph type="body" idx="1"/>
          </p:nvPr>
        </p:nvSpPr>
        <p:spPr>
          <a:xfrm>
            <a:off x="701040" y="5257800"/>
            <a:ext cx="5608320" cy="3341370"/>
          </a:xfrm>
        </p:spPr>
        <p:txBody>
          <a:bodyPr/>
          <a:lstStyle/>
          <a:p>
            <a:pPr marL="171450" indent="-171450">
              <a:buFont typeface="Arial" panose="020B0604020202020204" pitchFamily="34" charset="0"/>
              <a:buChar char="•"/>
            </a:pPr>
            <a:endParaRPr lang="en-US" dirty="0"/>
          </a:p>
        </p:txBody>
      </p:sp>
      <p:sp>
        <p:nvSpPr>
          <p:cNvPr id="4" name="Slide Number Placeholder 3"/>
          <p:cNvSpPr>
            <a:spLocks noGrp="1"/>
          </p:cNvSpPr>
          <p:nvPr>
            <p:ph type="sldNum" sz="quarter" idx="10"/>
          </p:nvPr>
        </p:nvSpPr>
        <p:spPr/>
        <p:txBody>
          <a:bodyPr/>
          <a:lstStyle/>
          <a:p>
            <a:fld id="{E70E7EC0-D47B-461F-A069-1AF30F543FB1}" type="slidenum">
              <a:rPr lang="en-US" smtClean="0"/>
              <a:t>2</a:t>
            </a:fld>
            <a:endParaRPr lang="en-US"/>
          </a:p>
        </p:txBody>
      </p:sp>
    </p:spTree>
    <p:extLst>
      <p:ext uri="{BB962C8B-B14F-4D97-AF65-F5344CB8AC3E}">
        <p14:creationId xmlns:p14="http://schemas.microsoft.com/office/powerpoint/2010/main" val="229893182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US" b="1" dirty="0"/>
              <a:t>Importance:</a:t>
            </a:r>
            <a:r>
              <a:rPr lang="en-US" dirty="0"/>
              <a:t> Although progress has been made in raising awareness of blood pressure screening and monitoring, blood pressure control among people with diagnosed high blood pressure remains a problem.</a:t>
            </a:r>
          </a:p>
          <a:p>
            <a:pPr marL="171450" indent="-171450">
              <a:buFont typeface="Arial" panose="020B0604020202020204" pitchFamily="34" charset="0"/>
              <a:buChar char="•"/>
            </a:pPr>
            <a:r>
              <a:rPr lang="en-US" b="1" dirty="0" smtClean="0"/>
              <a:t>Trends</a:t>
            </a:r>
            <a:r>
              <a:rPr lang="en-US" b="1" dirty="0"/>
              <a:t>: </a:t>
            </a:r>
            <a:r>
              <a:rPr lang="en-US" dirty="0"/>
              <a:t>From </a:t>
            </a:r>
            <a:r>
              <a:rPr lang="en-US" dirty="0" smtClean="0"/>
              <a:t>1999-2002 </a:t>
            </a:r>
            <a:r>
              <a:rPr lang="en-US" dirty="0"/>
              <a:t>to </a:t>
            </a:r>
            <a:r>
              <a:rPr lang="en-US" dirty="0" smtClean="0"/>
              <a:t>2011-2012</a:t>
            </a:r>
            <a:r>
              <a:rPr lang="en-US" dirty="0"/>
              <a:t>, </a:t>
            </a:r>
            <a:r>
              <a:rPr lang="en-US" dirty="0" smtClean="0"/>
              <a:t>the </a:t>
            </a:r>
            <a:r>
              <a:rPr lang="en-US" dirty="0"/>
              <a:t>percentage of adults with hypertension who had their blood pressure under control</a:t>
            </a:r>
            <a:r>
              <a:rPr lang="en-US" dirty="0" smtClean="0"/>
              <a:t> </a:t>
            </a:r>
            <a:r>
              <a:rPr lang="en-US" dirty="0"/>
              <a:t>improved overall and for </a:t>
            </a:r>
            <a:r>
              <a:rPr lang="en-US" dirty="0" smtClean="0"/>
              <a:t>both sexes. The percentage</a:t>
            </a:r>
            <a:r>
              <a:rPr lang="en-US" baseline="0" dirty="0" smtClean="0"/>
              <a:t> also improved for</a:t>
            </a:r>
            <a:r>
              <a:rPr lang="en-US" dirty="0" smtClean="0"/>
              <a:t> all income </a:t>
            </a:r>
            <a:r>
              <a:rPr lang="en-US" dirty="0"/>
              <a:t>groups </a:t>
            </a:r>
            <a:r>
              <a:rPr lang="en-US" dirty="0" smtClean="0"/>
              <a:t>except middle-income adults.</a:t>
            </a:r>
            <a:endParaRPr lang="en-US" b="1" dirty="0"/>
          </a:p>
          <a:p>
            <a:pPr marL="171450" indent="-171450">
              <a:buFont typeface="Arial" panose="020B0604020202020204" pitchFamily="34" charset="0"/>
              <a:buChar char="•"/>
            </a:pPr>
            <a:r>
              <a:rPr lang="en-US" b="1" dirty="0"/>
              <a:t>Groups </a:t>
            </a:r>
            <a:r>
              <a:rPr lang="en-US" b="1" dirty="0" smtClean="0"/>
              <a:t>With </a:t>
            </a:r>
            <a:r>
              <a:rPr lang="en-US" b="1" dirty="0"/>
              <a:t>Disparities</a:t>
            </a:r>
            <a:r>
              <a:rPr lang="en-US" b="1" dirty="0" smtClean="0"/>
              <a:t>: </a:t>
            </a:r>
            <a:r>
              <a:rPr lang="en-US" dirty="0" smtClean="0"/>
              <a:t>In all years, the </a:t>
            </a:r>
            <a:r>
              <a:rPr lang="en-US" dirty="0"/>
              <a:t>percentage of adults with hypertension who had their blood pressure under control </a:t>
            </a:r>
            <a:r>
              <a:rPr lang="en-US" dirty="0" smtClean="0"/>
              <a:t>was lower for men than for women.</a:t>
            </a:r>
            <a:endParaRPr lang="en-US" b="1" dirty="0"/>
          </a:p>
          <a:p>
            <a:endParaRPr lang="en-US" dirty="0"/>
          </a:p>
        </p:txBody>
      </p:sp>
      <p:sp>
        <p:nvSpPr>
          <p:cNvPr id="4" name="Slide Number Placeholder 3"/>
          <p:cNvSpPr>
            <a:spLocks noGrp="1"/>
          </p:cNvSpPr>
          <p:nvPr>
            <p:ph type="sldNum" sz="quarter" idx="10"/>
          </p:nvPr>
        </p:nvSpPr>
        <p:spPr/>
        <p:txBody>
          <a:bodyPr/>
          <a:lstStyle/>
          <a:p>
            <a:fld id="{E70E7EC0-D47B-461F-A069-1AF30F543FB1}" type="slidenum">
              <a:rPr lang="en-US" smtClean="0"/>
              <a:t>3</a:t>
            </a:fld>
            <a:endParaRPr lang="en-US"/>
          </a:p>
        </p:txBody>
      </p:sp>
    </p:spTree>
    <p:extLst>
      <p:ext uri="{BB962C8B-B14F-4D97-AF65-F5344CB8AC3E}">
        <p14:creationId xmlns:p14="http://schemas.microsoft.com/office/powerpoint/2010/main" val="103191428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a:xfrm>
            <a:off x="304800" y="5257800"/>
            <a:ext cx="6400800" cy="3581400"/>
          </a:xfrm>
        </p:spPr>
        <p:txBody>
          <a:bodyPr/>
          <a:lstStyle/>
          <a:p>
            <a:pPr marL="171450" indent="-171450">
              <a:buFont typeface="Arial" panose="020B0604020202020204" pitchFamily="34" charset="0"/>
              <a:buChar char="•"/>
            </a:pPr>
            <a:r>
              <a:rPr lang="en-US" b="1" dirty="0" smtClean="0"/>
              <a:t>Importance:</a:t>
            </a:r>
            <a:r>
              <a:rPr lang="en-US" dirty="0" smtClean="0"/>
              <a:t> Some </a:t>
            </a:r>
            <a:r>
              <a:rPr lang="en-US" dirty="0"/>
              <a:t>heart attacks are caused by blood clots. Early actions, such as </a:t>
            </a:r>
            <a:r>
              <a:rPr lang="en-US" dirty="0" err="1" smtClean="0"/>
              <a:t>fibrinolytic</a:t>
            </a:r>
            <a:r>
              <a:rPr lang="en-US" dirty="0" smtClean="0"/>
              <a:t> </a:t>
            </a:r>
            <a:r>
              <a:rPr lang="en-US" dirty="0"/>
              <a:t>medication, may open blockages caused by blood clots, reduce heart muscle damage, and save </a:t>
            </a:r>
            <a:r>
              <a:rPr lang="en-US" dirty="0" smtClean="0"/>
              <a:t>lives. </a:t>
            </a:r>
            <a:r>
              <a:rPr lang="en-US" dirty="0"/>
              <a:t>To be effective, these actions need to be performed quickly after the start of a heart attack. </a:t>
            </a:r>
            <a:endParaRPr lang="en-US" dirty="0" smtClean="0"/>
          </a:p>
          <a:p>
            <a:pPr marL="171450" indent="-171450">
              <a:buFont typeface="Arial" panose="020B0604020202020204" pitchFamily="34" charset="0"/>
              <a:buChar char="•"/>
            </a:pPr>
            <a:r>
              <a:rPr lang="en-US" b="1" dirty="0" smtClean="0"/>
              <a:t>Trends: </a:t>
            </a:r>
            <a:r>
              <a:rPr lang="en-US" dirty="0" smtClean="0"/>
              <a:t>From 2005 to 2012, </a:t>
            </a:r>
            <a:r>
              <a:rPr lang="en-US" dirty="0"/>
              <a:t>the percentage of patients who received timely </a:t>
            </a:r>
            <a:r>
              <a:rPr lang="en-US" dirty="0" err="1"/>
              <a:t>fibrinolytic</a:t>
            </a:r>
            <a:r>
              <a:rPr lang="en-US" dirty="0"/>
              <a:t> medication </a:t>
            </a:r>
            <a:r>
              <a:rPr lang="en-US" dirty="0" smtClean="0"/>
              <a:t>improved overall, for both sexes, and for all racial/ethnic groups.</a:t>
            </a:r>
            <a:endParaRPr lang="en-US" b="1" dirty="0" smtClean="0"/>
          </a:p>
          <a:p>
            <a:pPr marL="171450" indent="-171450">
              <a:buFont typeface="Arial" panose="020B0604020202020204" pitchFamily="34" charset="0"/>
              <a:buChar char="•"/>
            </a:pPr>
            <a:r>
              <a:rPr lang="en-US" b="1" dirty="0" smtClean="0"/>
              <a:t>Groups With Disparities:</a:t>
            </a:r>
          </a:p>
          <a:p>
            <a:pPr marL="342900" lvl="0" indent="-171450">
              <a:buFont typeface="Arial" panose="020B0604020202020204" pitchFamily="34" charset="0"/>
              <a:buChar char="•"/>
            </a:pPr>
            <a:r>
              <a:rPr lang="en-US" dirty="0" smtClean="0"/>
              <a:t>Until 2012, </a:t>
            </a:r>
            <a:r>
              <a:rPr lang="en-US" dirty="0"/>
              <a:t>the percentage of patients who received </a:t>
            </a:r>
            <a:r>
              <a:rPr lang="en-US" dirty="0" smtClean="0"/>
              <a:t>timely </a:t>
            </a:r>
            <a:r>
              <a:rPr lang="en-US" dirty="0" err="1" smtClean="0"/>
              <a:t>fibrinolytic</a:t>
            </a:r>
            <a:r>
              <a:rPr lang="en-US" dirty="0" smtClean="0"/>
              <a:t> </a:t>
            </a:r>
            <a:r>
              <a:rPr lang="en-US" dirty="0"/>
              <a:t>medication was significantly higher for males than for females</a:t>
            </a:r>
            <a:r>
              <a:rPr lang="en-US" dirty="0" smtClean="0"/>
              <a:t>.</a:t>
            </a:r>
          </a:p>
          <a:p>
            <a:pPr marL="342900" indent="-171450">
              <a:buFont typeface="Arial" panose="020B0604020202020204" pitchFamily="34" charset="0"/>
              <a:buChar char="•"/>
            </a:pPr>
            <a:r>
              <a:rPr lang="en-US" dirty="0"/>
              <a:t>Until </a:t>
            </a:r>
            <a:r>
              <a:rPr lang="en-US" dirty="0" smtClean="0"/>
              <a:t>2011, </a:t>
            </a:r>
            <a:r>
              <a:rPr lang="en-US" dirty="0"/>
              <a:t>the percentage of patients who received timely </a:t>
            </a:r>
            <a:r>
              <a:rPr lang="en-US" dirty="0" err="1"/>
              <a:t>fibrinolytic</a:t>
            </a:r>
            <a:r>
              <a:rPr lang="en-US" dirty="0"/>
              <a:t> medication was significantly higher for </a:t>
            </a:r>
            <a:r>
              <a:rPr lang="en-US" dirty="0" smtClean="0"/>
              <a:t>Whites </a:t>
            </a:r>
            <a:r>
              <a:rPr lang="en-US" dirty="0"/>
              <a:t>than for </a:t>
            </a:r>
            <a:r>
              <a:rPr lang="en-US" dirty="0" smtClean="0"/>
              <a:t>Blacks.</a:t>
            </a:r>
            <a:endParaRPr lang="en-US" dirty="0"/>
          </a:p>
          <a:p>
            <a:pPr marL="171450" indent="-171450">
              <a:buFont typeface="Arial" panose="020B0604020202020204" pitchFamily="34" charset="0"/>
              <a:buChar char="•"/>
            </a:pPr>
            <a:r>
              <a:rPr lang="en-US" b="1" dirty="0" smtClean="0"/>
              <a:t>Achievable Benchmark:</a:t>
            </a:r>
          </a:p>
          <a:p>
            <a:pPr marL="342900" indent="-171450">
              <a:buFont typeface="Arial" panose="020B0604020202020204" pitchFamily="34" charset="0"/>
              <a:buChar char="•"/>
            </a:pPr>
            <a:r>
              <a:rPr lang="en-US" dirty="0"/>
              <a:t>T</a:t>
            </a:r>
            <a:r>
              <a:rPr lang="en-US" dirty="0" smtClean="0"/>
              <a:t>he 2010 </a:t>
            </a:r>
            <a:r>
              <a:rPr lang="en-US" dirty="0"/>
              <a:t>top 5 State achievable benchmark was 68%. The top 5 </a:t>
            </a:r>
            <a:r>
              <a:rPr lang="en-US" dirty="0" smtClean="0"/>
              <a:t>States that contributed to the achievable benchmark are Arkansas</a:t>
            </a:r>
            <a:r>
              <a:rPr lang="en-US" dirty="0"/>
              <a:t>, California, Georgia, Mississippi, and Texas</a:t>
            </a:r>
            <a:r>
              <a:rPr lang="en-US" dirty="0" smtClean="0"/>
              <a:t>.</a:t>
            </a:r>
          </a:p>
          <a:p>
            <a:pPr marL="342900" indent="-171450">
              <a:buFont typeface="Arial" panose="020B0604020202020204" pitchFamily="34" charset="0"/>
              <a:buChar char="•"/>
            </a:pPr>
            <a:r>
              <a:rPr lang="en-US" dirty="0" smtClean="0"/>
              <a:t>Asian heart attack patients achieved the benchmark in 2011.</a:t>
            </a:r>
          </a:p>
          <a:p>
            <a:pPr marL="342900" lvl="0" indent="-171450">
              <a:buFont typeface="Arial" panose="020B0604020202020204" pitchFamily="34" charset="0"/>
              <a:buChar char="•"/>
            </a:pPr>
            <a:r>
              <a:rPr lang="en-US" dirty="0" smtClean="0"/>
              <a:t>At </a:t>
            </a:r>
            <a:r>
              <a:rPr lang="en-US" dirty="0"/>
              <a:t>the current rate of improvement, the achievable benchmark could be attained overall in </a:t>
            </a:r>
            <a:r>
              <a:rPr lang="en-US" dirty="0" smtClean="0"/>
              <a:t>2 years.</a:t>
            </a:r>
          </a:p>
          <a:p>
            <a:pPr marL="342900" lvl="0" indent="-171450">
              <a:buFont typeface="Arial" panose="020B0604020202020204" pitchFamily="34" charset="0"/>
              <a:buChar char="•"/>
            </a:pPr>
            <a:r>
              <a:rPr lang="en-US" dirty="0" smtClean="0"/>
              <a:t>Male </a:t>
            </a:r>
            <a:r>
              <a:rPr lang="en-US" dirty="0"/>
              <a:t>heart attack patients should reach the achievable benchmark in </a:t>
            </a:r>
            <a:r>
              <a:rPr lang="en-US" dirty="0" smtClean="0"/>
              <a:t>1 year </a:t>
            </a:r>
            <a:r>
              <a:rPr lang="en-US" dirty="0"/>
              <a:t>and females in </a:t>
            </a:r>
            <a:r>
              <a:rPr lang="en-US" dirty="0" smtClean="0"/>
              <a:t>3 </a:t>
            </a:r>
            <a:r>
              <a:rPr lang="en-US" dirty="0"/>
              <a:t>years. </a:t>
            </a:r>
            <a:endParaRPr lang="en-US" dirty="0" smtClean="0"/>
          </a:p>
          <a:p>
            <a:pPr marL="342900" lvl="0" indent="-171450">
              <a:buFont typeface="Arial" panose="020B0604020202020204" pitchFamily="34" charset="0"/>
              <a:buChar char="•"/>
            </a:pPr>
            <a:r>
              <a:rPr lang="en-US" dirty="0" smtClean="0"/>
              <a:t>White, Black, and Hispanic heart attack patients should reach the benchmark in 2 years.</a:t>
            </a:r>
            <a:endParaRPr lang="en-US" dirty="0"/>
          </a:p>
          <a:p>
            <a:pPr marL="171450" indent="-171450">
              <a:buFont typeface="Arial" panose="020B0604020202020204" pitchFamily="34" charset="0"/>
              <a:buChar char="•"/>
            </a:pPr>
            <a:endParaRPr lang="en-US" b="1" dirty="0"/>
          </a:p>
          <a:p>
            <a:endParaRPr lang="en-US" b="1" dirty="0"/>
          </a:p>
        </p:txBody>
      </p:sp>
      <p:sp>
        <p:nvSpPr>
          <p:cNvPr id="4" name="Slide Number Placeholder 3"/>
          <p:cNvSpPr>
            <a:spLocks noGrp="1"/>
          </p:cNvSpPr>
          <p:nvPr>
            <p:ph type="sldNum" sz="quarter" idx="10"/>
          </p:nvPr>
        </p:nvSpPr>
        <p:spPr/>
        <p:txBody>
          <a:bodyPr/>
          <a:lstStyle/>
          <a:p>
            <a:fld id="{E70E7EC0-D47B-461F-A069-1AF30F543FB1}" type="slidenum">
              <a:rPr lang="en-US" smtClean="0"/>
              <a:t>4</a:t>
            </a:fld>
            <a:endParaRPr lang="en-US"/>
          </a:p>
        </p:txBody>
      </p:sp>
    </p:spTree>
    <p:extLst>
      <p:ext uri="{BB962C8B-B14F-4D97-AF65-F5344CB8AC3E}">
        <p14:creationId xmlns:p14="http://schemas.microsoft.com/office/powerpoint/2010/main" val="28067559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a:xfrm>
            <a:off x="304800" y="5257800"/>
            <a:ext cx="6400800" cy="3505200"/>
          </a:xfrm>
        </p:spPr>
        <p:txBody>
          <a:bodyPr/>
          <a:lstStyle/>
          <a:p>
            <a:pPr marL="171450" indent="-171450">
              <a:buFont typeface="Arial" panose="020B0604020202020204" pitchFamily="34" charset="0"/>
              <a:buChar char="•"/>
            </a:pPr>
            <a:r>
              <a:rPr lang="en-US" b="1" dirty="0" smtClean="0"/>
              <a:t>Importance: </a:t>
            </a:r>
            <a:r>
              <a:rPr lang="en-US" dirty="0"/>
              <a:t>Heart </a:t>
            </a:r>
            <a:r>
              <a:rPr lang="en-US" dirty="0" smtClean="0"/>
              <a:t>attack is </a:t>
            </a:r>
            <a:r>
              <a:rPr lang="en-US" dirty="0"/>
              <a:t>a common life-threatening condition that requires rapid recognition and efficient treatment in a hospital to reduce the risk of serious heart damage and death. </a:t>
            </a:r>
            <a:endParaRPr lang="en-US" dirty="0" smtClean="0"/>
          </a:p>
          <a:p>
            <a:pPr marL="171450" lvl="0" indent="-171450">
              <a:buFont typeface="Arial" panose="020B0604020202020204" pitchFamily="34" charset="0"/>
              <a:buChar char="•"/>
              <a:defRPr/>
            </a:pPr>
            <a:r>
              <a:rPr lang="en-US" b="1" dirty="0" smtClean="0"/>
              <a:t>Trends: </a:t>
            </a:r>
            <a:r>
              <a:rPr lang="en-US" dirty="0" smtClean="0"/>
              <a:t>From 2000 </a:t>
            </a:r>
            <a:r>
              <a:rPr lang="en-US" dirty="0"/>
              <a:t>to </a:t>
            </a:r>
            <a:r>
              <a:rPr lang="en-US" dirty="0" smtClean="0"/>
              <a:t>2012, </a:t>
            </a:r>
            <a:r>
              <a:rPr lang="en-US" dirty="0"/>
              <a:t>the risk-adjusted inpatient mortality rate for hospital admissions with heart attack decreased significantly </a:t>
            </a:r>
            <a:r>
              <a:rPr lang="en-US" dirty="0" smtClean="0"/>
              <a:t>overall and for all insurance groups.</a:t>
            </a:r>
          </a:p>
          <a:p>
            <a:pPr marL="171450" indent="-171450">
              <a:buFont typeface="Arial" panose="020B0604020202020204" pitchFamily="34" charset="0"/>
              <a:buChar char="•"/>
              <a:defRPr/>
            </a:pPr>
            <a:r>
              <a:rPr lang="en-US" b="1" dirty="0" smtClean="0"/>
              <a:t>Groups With </a:t>
            </a:r>
            <a:r>
              <a:rPr lang="en-US" b="1" dirty="0"/>
              <a:t>Disparities: </a:t>
            </a:r>
            <a:r>
              <a:rPr lang="en-US" dirty="0"/>
              <a:t>In all years, </a:t>
            </a:r>
            <a:r>
              <a:rPr lang="en-US" dirty="0" smtClean="0"/>
              <a:t>uninsured patients had higher inpatient </a:t>
            </a:r>
            <a:r>
              <a:rPr lang="en-US" dirty="0"/>
              <a:t>mortality </a:t>
            </a:r>
            <a:r>
              <a:rPr lang="en-US" dirty="0" smtClean="0"/>
              <a:t>rates </a:t>
            </a:r>
            <a:r>
              <a:rPr lang="en-US" dirty="0"/>
              <a:t>for hospital admissions with heart </a:t>
            </a:r>
            <a:r>
              <a:rPr lang="en-US" dirty="0" smtClean="0"/>
              <a:t>attack than privately insured patients.  </a:t>
            </a:r>
            <a:endParaRPr lang="en-US" dirty="0"/>
          </a:p>
          <a:p>
            <a:pPr marL="171450" lvl="0" indent="-171450">
              <a:buFont typeface="Arial" panose="020B0604020202020204" pitchFamily="34" charset="0"/>
              <a:buChar char="•"/>
              <a:defRPr/>
            </a:pPr>
            <a:r>
              <a:rPr lang="en-US" b="1" dirty="0"/>
              <a:t>Achievable Benchmark:</a:t>
            </a:r>
          </a:p>
          <a:p>
            <a:pPr marL="342900" lvl="0" indent="-171450">
              <a:buFont typeface="Arial" panose="020B0604020202020204" pitchFamily="34" charset="0"/>
              <a:buChar char="•"/>
              <a:defRPr/>
            </a:pPr>
            <a:r>
              <a:rPr lang="en-US" dirty="0"/>
              <a:t>The </a:t>
            </a:r>
            <a:r>
              <a:rPr lang="en-US" dirty="0" smtClean="0"/>
              <a:t>2008 </a:t>
            </a:r>
            <a:r>
              <a:rPr lang="en-US" dirty="0"/>
              <a:t>top 4 State achievable benchmark </a:t>
            </a:r>
            <a:r>
              <a:rPr lang="en-US" dirty="0" smtClean="0"/>
              <a:t>for inpatient heart attack mortality was 48 deaths per 1,000 admissions.  By 2012, this benchmark had been attained overall and for all insurance groups except uninsured patients.</a:t>
            </a:r>
          </a:p>
          <a:p>
            <a:pPr marL="342900" indent="-171450">
              <a:buFont typeface="Arial" panose="020B0604020202020204" pitchFamily="34" charset="0"/>
              <a:buChar char="•"/>
              <a:defRPr/>
            </a:pPr>
            <a:r>
              <a:rPr lang="en-US" dirty="0" smtClean="0"/>
              <a:t>Because the 2008 benchmark was achieved by the total population, a new 2012 top 4 State achievable benchmark was set at 39 deaths per 1,000 admissions. </a:t>
            </a:r>
            <a:r>
              <a:rPr lang="en-US" dirty="0"/>
              <a:t>The top 4 States </a:t>
            </a:r>
            <a:r>
              <a:rPr lang="en-US" dirty="0" smtClean="0"/>
              <a:t>that contributed to the achievable benchmark</a:t>
            </a:r>
            <a:r>
              <a:rPr lang="en-US" baseline="0" dirty="0" smtClean="0"/>
              <a:t> a</a:t>
            </a:r>
            <a:r>
              <a:rPr lang="en-US" dirty="0" smtClean="0"/>
              <a:t>re Alaska, Arizona, Michigan, </a:t>
            </a:r>
            <a:r>
              <a:rPr lang="en-US" dirty="0"/>
              <a:t>and </a:t>
            </a:r>
            <a:r>
              <a:rPr lang="en-US" dirty="0" smtClean="0"/>
              <a:t>Rhode Island.</a:t>
            </a:r>
          </a:p>
          <a:p>
            <a:pPr marL="342900" lvl="0" indent="-171450">
              <a:buFont typeface="Arial" panose="020B0604020202020204" pitchFamily="34" charset="0"/>
              <a:buChar char="•"/>
              <a:defRPr/>
            </a:pPr>
            <a:r>
              <a:rPr lang="en-US" dirty="0" smtClean="0"/>
              <a:t>At </a:t>
            </a:r>
            <a:r>
              <a:rPr lang="en-US" dirty="0"/>
              <a:t>the current </a:t>
            </a:r>
            <a:r>
              <a:rPr lang="en-US" dirty="0" smtClean="0"/>
              <a:t>rate of improvement, </a:t>
            </a:r>
            <a:r>
              <a:rPr lang="en-US" dirty="0"/>
              <a:t>the </a:t>
            </a:r>
            <a:r>
              <a:rPr lang="en-US" dirty="0" smtClean="0"/>
              <a:t>2012 benchmark could </a:t>
            </a:r>
            <a:r>
              <a:rPr lang="en-US" dirty="0"/>
              <a:t>be met for the total population in approximately </a:t>
            </a:r>
            <a:r>
              <a:rPr lang="en-US" dirty="0" smtClean="0"/>
              <a:t>2 </a:t>
            </a:r>
            <a:r>
              <a:rPr lang="en-US" dirty="0"/>
              <a:t>years.    </a:t>
            </a:r>
          </a:p>
          <a:p>
            <a:pPr marL="342900" lvl="0" indent="-171450">
              <a:buFont typeface="Arial" panose="020B0604020202020204" pitchFamily="34" charset="0"/>
              <a:buChar char="•"/>
              <a:defRPr/>
            </a:pPr>
            <a:r>
              <a:rPr lang="en-US" dirty="0"/>
              <a:t>At </a:t>
            </a:r>
            <a:r>
              <a:rPr lang="en-US" dirty="0" smtClean="0"/>
              <a:t>current rates of improvement, uninsured patients could reach the 2012 benchmark in 7 years while other insurance groups could reach it in 2 years.</a:t>
            </a:r>
            <a:endParaRPr lang="en-US" dirty="0"/>
          </a:p>
        </p:txBody>
      </p:sp>
      <p:sp>
        <p:nvSpPr>
          <p:cNvPr id="4" name="Slide Number Placeholder 3"/>
          <p:cNvSpPr>
            <a:spLocks noGrp="1"/>
          </p:cNvSpPr>
          <p:nvPr>
            <p:ph type="sldNum" sz="quarter" idx="10"/>
          </p:nvPr>
        </p:nvSpPr>
        <p:spPr/>
        <p:txBody>
          <a:bodyPr/>
          <a:lstStyle/>
          <a:p>
            <a:fld id="{E70E7EC0-D47B-461F-A069-1AF30F543FB1}" type="slidenum">
              <a:rPr lang="en-US" smtClean="0"/>
              <a:t>5</a:t>
            </a:fld>
            <a:endParaRPr lang="en-US"/>
          </a:p>
        </p:txBody>
      </p:sp>
    </p:spTree>
    <p:extLst>
      <p:ext uri="{BB962C8B-B14F-4D97-AF65-F5344CB8AC3E}">
        <p14:creationId xmlns:p14="http://schemas.microsoft.com/office/powerpoint/2010/main" val="15064041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a:xfrm>
            <a:off x="304800" y="5257800"/>
            <a:ext cx="6400800" cy="3124200"/>
          </a:xfrm>
        </p:spPr>
        <p:txBody>
          <a:bodyPr/>
          <a:lstStyle/>
          <a:p>
            <a:pPr marL="171450" indent="-171450">
              <a:buFont typeface="Arial" panose="020B0604020202020204" pitchFamily="34" charset="0"/>
              <a:buChar char="•"/>
            </a:pPr>
            <a:r>
              <a:rPr lang="en-US" b="1" dirty="0" smtClean="0"/>
              <a:t>Importance: </a:t>
            </a:r>
            <a:r>
              <a:rPr lang="en-US" dirty="0" smtClean="0"/>
              <a:t>Urban-rural disparities in cardiovascular mortality have been observed.</a:t>
            </a:r>
          </a:p>
          <a:p>
            <a:pPr marL="171450" lvl="0" indent="-171450">
              <a:buFont typeface="Arial" panose="020B0604020202020204" pitchFamily="34" charset="0"/>
              <a:buChar char="•"/>
              <a:defRPr/>
            </a:pPr>
            <a:r>
              <a:rPr lang="en-US" b="1" dirty="0" smtClean="0"/>
              <a:t>Trends: </a:t>
            </a:r>
            <a:r>
              <a:rPr lang="en-US" dirty="0" smtClean="0"/>
              <a:t>From 2000 </a:t>
            </a:r>
            <a:r>
              <a:rPr lang="en-US" dirty="0"/>
              <a:t>to </a:t>
            </a:r>
            <a:r>
              <a:rPr lang="en-US" dirty="0" smtClean="0"/>
              <a:t>2012, </a:t>
            </a:r>
            <a:r>
              <a:rPr lang="en-US" dirty="0"/>
              <a:t>the risk-adjusted inpatient mortality rate for hospital admissions with heart attack decreased significantly </a:t>
            </a:r>
            <a:r>
              <a:rPr lang="en-US" dirty="0" smtClean="0"/>
              <a:t>for all residence location groups.</a:t>
            </a:r>
          </a:p>
          <a:p>
            <a:pPr marL="171450" indent="-171450">
              <a:buFont typeface="Arial" panose="020B0604020202020204" pitchFamily="34" charset="0"/>
              <a:buChar char="•"/>
              <a:defRPr/>
            </a:pPr>
            <a:r>
              <a:rPr lang="en-US" b="1" dirty="0" smtClean="0"/>
              <a:t>Groups With </a:t>
            </a:r>
            <a:r>
              <a:rPr lang="en-US" b="1" dirty="0"/>
              <a:t>Disparities: </a:t>
            </a:r>
            <a:r>
              <a:rPr lang="en-US" dirty="0"/>
              <a:t>In all years, </a:t>
            </a:r>
            <a:r>
              <a:rPr lang="en-US" dirty="0" smtClean="0"/>
              <a:t>residents of noncore areas had higher inpatient </a:t>
            </a:r>
            <a:r>
              <a:rPr lang="en-US" dirty="0"/>
              <a:t>mortality </a:t>
            </a:r>
            <a:r>
              <a:rPr lang="en-US" dirty="0" smtClean="0"/>
              <a:t>rates </a:t>
            </a:r>
            <a:r>
              <a:rPr lang="en-US" dirty="0"/>
              <a:t>for hospital admissions with heart </a:t>
            </a:r>
            <a:r>
              <a:rPr lang="en-US" dirty="0" smtClean="0"/>
              <a:t>attack than residents of large fringe metropolitan areas.  </a:t>
            </a:r>
            <a:endParaRPr lang="en-US" dirty="0"/>
          </a:p>
          <a:p>
            <a:pPr marL="171450" lvl="0" indent="-171450">
              <a:buFont typeface="Arial" panose="020B0604020202020204" pitchFamily="34" charset="0"/>
              <a:buChar char="•"/>
              <a:defRPr/>
            </a:pPr>
            <a:r>
              <a:rPr lang="en-US" b="1" dirty="0"/>
              <a:t>Achievable Benchmark:</a:t>
            </a:r>
          </a:p>
          <a:p>
            <a:pPr marL="342900" lvl="0" indent="-171450">
              <a:buFont typeface="Arial" panose="020B0604020202020204" pitchFamily="34" charset="0"/>
              <a:buChar char="•"/>
              <a:defRPr/>
            </a:pPr>
            <a:r>
              <a:rPr lang="en-US" dirty="0"/>
              <a:t>The 2008 top 4 State achievable benchmark </a:t>
            </a:r>
            <a:r>
              <a:rPr lang="en-US" dirty="0" smtClean="0"/>
              <a:t>for inpatient heart attack mortality was 48 deaths per 1,000 admissions.  By 2012, this benchmark had been attained overall and for residents of large central and large fringe metropolitan areas.</a:t>
            </a:r>
          </a:p>
          <a:p>
            <a:pPr marL="342900" indent="-171450">
              <a:buFont typeface="Arial" panose="020B0604020202020204" pitchFamily="34" charset="0"/>
              <a:buChar char="•"/>
              <a:defRPr/>
            </a:pPr>
            <a:r>
              <a:rPr lang="en-US" dirty="0" smtClean="0"/>
              <a:t>Because the 2008 benchmark was achieved by the total population, a new 2012 top 4 State achievable benchmark was set at 39 deaths per 1,000 admissions. </a:t>
            </a:r>
            <a:r>
              <a:rPr lang="en-US" dirty="0"/>
              <a:t>The top 4 States </a:t>
            </a:r>
            <a:r>
              <a:rPr lang="en-US" dirty="0" smtClean="0"/>
              <a:t>that contributed</a:t>
            </a:r>
            <a:r>
              <a:rPr lang="en-US" baseline="0" dirty="0" smtClean="0"/>
              <a:t> to the achievable benchmark a</a:t>
            </a:r>
            <a:r>
              <a:rPr lang="en-US" dirty="0" smtClean="0"/>
              <a:t>re Alaska, Arizona, Michigan, </a:t>
            </a:r>
            <a:r>
              <a:rPr lang="en-US" dirty="0"/>
              <a:t>and </a:t>
            </a:r>
            <a:r>
              <a:rPr lang="en-US" dirty="0" smtClean="0"/>
              <a:t>Rhode Island.</a:t>
            </a:r>
          </a:p>
          <a:p>
            <a:pPr marL="342900" lvl="0" indent="-171450">
              <a:buFont typeface="Arial" panose="020B0604020202020204" pitchFamily="34" charset="0"/>
              <a:buChar char="•"/>
              <a:defRPr/>
            </a:pPr>
            <a:r>
              <a:rPr lang="en-US" dirty="0" smtClean="0"/>
              <a:t>At current rates of improvement, </a:t>
            </a:r>
            <a:r>
              <a:rPr lang="en-US" dirty="0"/>
              <a:t>the </a:t>
            </a:r>
            <a:r>
              <a:rPr lang="en-US" dirty="0" smtClean="0"/>
              <a:t>2012 benchmark could </a:t>
            </a:r>
            <a:r>
              <a:rPr lang="en-US" dirty="0"/>
              <a:t>be met for the total </a:t>
            </a:r>
            <a:r>
              <a:rPr lang="en-US" dirty="0" smtClean="0"/>
              <a:t>population and all residence location groups </a:t>
            </a:r>
            <a:r>
              <a:rPr lang="en-US" dirty="0"/>
              <a:t>in approximately </a:t>
            </a:r>
            <a:r>
              <a:rPr lang="en-US" dirty="0" smtClean="0"/>
              <a:t>2 </a:t>
            </a:r>
            <a:r>
              <a:rPr lang="en-US" dirty="0"/>
              <a:t>years.    </a:t>
            </a:r>
          </a:p>
        </p:txBody>
      </p:sp>
      <p:sp>
        <p:nvSpPr>
          <p:cNvPr id="4" name="Slide Number Placeholder 3"/>
          <p:cNvSpPr>
            <a:spLocks noGrp="1"/>
          </p:cNvSpPr>
          <p:nvPr>
            <p:ph type="sldNum" sz="quarter" idx="10"/>
          </p:nvPr>
        </p:nvSpPr>
        <p:spPr/>
        <p:txBody>
          <a:bodyPr/>
          <a:lstStyle/>
          <a:p>
            <a:fld id="{E70E7EC0-D47B-461F-A069-1AF30F543FB1}" type="slidenum">
              <a:rPr lang="en-US" smtClean="0"/>
              <a:t>6</a:t>
            </a:fld>
            <a:endParaRPr lang="en-US"/>
          </a:p>
        </p:txBody>
      </p:sp>
    </p:spTree>
    <p:extLst>
      <p:ext uri="{BB962C8B-B14F-4D97-AF65-F5344CB8AC3E}">
        <p14:creationId xmlns:p14="http://schemas.microsoft.com/office/powerpoint/2010/main" val="150640419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a:xfrm>
            <a:off x="304800" y="5257800"/>
            <a:ext cx="6400800" cy="2819400"/>
          </a:xfrm>
        </p:spPr>
        <p:txBody>
          <a:bodyPr/>
          <a:lstStyle/>
          <a:p>
            <a:pPr marL="171450" indent="-171450">
              <a:buFont typeface="Arial" panose="020B0604020202020204" pitchFamily="34" charset="0"/>
              <a:buChar char="•"/>
            </a:pPr>
            <a:r>
              <a:rPr lang="en-US" b="1" dirty="0" smtClean="0"/>
              <a:t>Importance: </a:t>
            </a:r>
            <a:r>
              <a:rPr lang="en-US" dirty="0" smtClean="0"/>
              <a:t>Racial disparities in heart attack care have been observed.</a:t>
            </a:r>
          </a:p>
          <a:p>
            <a:pPr marL="171450" lvl="0" indent="-171450">
              <a:buFont typeface="Arial" panose="020B0604020202020204" pitchFamily="34" charset="0"/>
              <a:buChar char="•"/>
              <a:defRPr/>
            </a:pPr>
            <a:r>
              <a:rPr lang="en-US" b="1" dirty="0" smtClean="0"/>
              <a:t>Trends: </a:t>
            </a:r>
            <a:r>
              <a:rPr lang="en-US" dirty="0" smtClean="0"/>
              <a:t>From 2001 </a:t>
            </a:r>
            <a:r>
              <a:rPr lang="en-US" dirty="0"/>
              <a:t>to </a:t>
            </a:r>
            <a:r>
              <a:rPr lang="en-US" dirty="0" smtClean="0"/>
              <a:t>2012, </a:t>
            </a:r>
            <a:r>
              <a:rPr lang="en-US" dirty="0"/>
              <a:t>the risk-adjusted inpatient mortality rate for hospital admissions with heart attack decreased significantly </a:t>
            </a:r>
            <a:r>
              <a:rPr lang="en-US" dirty="0" smtClean="0"/>
              <a:t>for all racial/ethnic groups.</a:t>
            </a:r>
          </a:p>
          <a:p>
            <a:pPr marL="171450" indent="-171450">
              <a:buFont typeface="Arial" panose="020B0604020202020204" pitchFamily="34" charset="0"/>
              <a:buChar char="•"/>
              <a:defRPr/>
            </a:pPr>
            <a:r>
              <a:rPr lang="en-US" b="1" dirty="0" smtClean="0"/>
              <a:t>Groups With </a:t>
            </a:r>
            <a:r>
              <a:rPr lang="en-US" b="1" dirty="0"/>
              <a:t>Disparities: </a:t>
            </a:r>
            <a:r>
              <a:rPr lang="en-US" dirty="0"/>
              <a:t>In </a:t>
            </a:r>
            <a:r>
              <a:rPr lang="en-US" dirty="0" smtClean="0"/>
              <a:t>2012, Black patients had lower inpatient </a:t>
            </a:r>
            <a:r>
              <a:rPr lang="en-US" dirty="0"/>
              <a:t>mortality </a:t>
            </a:r>
            <a:r>
              <a:rPr lang="en-US" dirty="0" smtClean="0"/>
              <a:t>rates </a:t>
            </a:r>
            <a:r>
              <a:rPr lang="en-US" dirty="0"/>
              <a:t>for hospital admissions with heart </a:t>
            </a:r>
            <a:r>
              <a:rPr lang="en-US" dirty="0" smtClean="0"/>
              <a:t>attack than White patients.  </a:t>
            </a:r>
            <a:endParaRPr lang="en-US" dirty="0"/>
          </a:p>
          <a:p>
            <a:pPr marL="171450" lvl="0" indent="-171450">
              <a:buFont typeface="Arial" panose="020B0604020202020204" pitchFamily="34" charset="0"/>
              <a:buChar char="•"/>
              <a:defRPr/>
            </a:pPr>
            <a:r>
              <a:rPr lang="en-US" b="1" dirty="0"/>
              <a:t>Achievable Benchmark:</a:t>
            </a:r>
          </a:p>
          <a:p>
            <a:pPr marL="342900" lvl="0" indent="-171450">
              <a:buFont typeface="Arial" panose="020B0604020202020204" pitchFamily="34" charset="0"/>
              <a:buChar char="•"/>
              <a:defRPr/>
            </a:pPr>
            <a:r>
              <a:rPr lang="en-US" dirty="0"/>
              <a:t>The 2008 top 4 State achievable benchmark </a:t>
            </a:r>
            <a:r>
              <a:rPr lang="en-US" dirty="0" smtClean="0"/>
              <a:t>for inpatient heart attack mortality was 48 deaths per 1,000 admissions.  By 2012, this benchmark had been attained for all racial/ethnic groups.</a:t>
            </a:r>
          </a:p>
          <a:p>
            <a:pPr marL="342900" indent="-171450">
              <a:buFont typeface="Arial" panose="020B0604020202020204" pitchFamily="34" charset="0"/>
              <a:buChar char="•"/>
              <a:defRPr/>
            </a:pPr>
            <a:r>
              <a:rPr lang="en-US" dirty="0" smtClean="0"/>
              <a:t>Because the 2008 benchmark was achieved by the total population, a new 2012 top 4 State achievable benchmark was set at 39 deaths per 1,000 admissions. </a:t>
            </a:r>
            <a:r>
              <a:rPr lang="en-US" dirty="0"/>
              <a:t>The top 4 States </a:t>
            </a:r>
            <a:r>
              <a:rPr lang="en-US" dirty="0" smtClean="0"/>
              <a:t>that contributed to the achievable</a:t>
            </a:r>
            <a:r>
              <a:rPr lang="en-US" baseline="0" dirty="0" smtClean="0"/>
              <a:t> benchmark a</a:t>
            </a:r>
            <a:r>
              <a:rPr lang="en-US" dirty="0" smtClean="0"/>
              <a:t>re Alaska, Arizona, Michigan, </a:t>
            </a:r>
            <a:r>
              <a:rPr lang="en-US" dirty="0"/>
              <a:t>and </a:t>
            </a:r>
            <a:r>
              <a:rPr lang="en-US" dirty="0" smtClean="0"/>
              <a:t>Rhode Island.</a:t>
            </a:r>
          </a:p>
          <a:p>
            <a:pPr marL="342900" lvl="0" indent="-171450">
              <a:buFont typeface="Arial" panose="020B0604020202020204" pitchFamily="34" charset="0"/>
              <a:buChar char="•"/>
              <a:defRPr/>
            </a:pPr>
            <a:r>
              <a:rPr lang="en-US" dirty="0" smtClean="0"/>
              <a:t>At current rates of improvement, all racial/ethnic groups could reach the 2012 benchmark in approximately 2 years.</a:t>
            </a:r>
            <a:endParaRPr lang="en-US" dirty="0"/>
          </a:p>
        </p:txBody>
      </p:sp>
      <p:sp>
        <p:nvSpPr>
          <p:cNvPr id="4" name="Slide Number Placeholder 3"/>
          <p:cNvSpPr>
            <a:spLocks noGrp="1"/>
          </p:cNvSpPr>
          <p:nvPr>
            <p:ph type="sldNum" sz="quarter" idx="10"/>
          </p:nvPr>
        </p:nvSpPr>
        <p:spPr/>
        <p:txBody>
          <a:bodyPr/>
          <a:lstStyle/>
          <a:p>
            <a:fld id="{E70E7EC0-D47B-461F-A069-1AF30F543FB1}" type="slidenum">
              <a:rPr lang="en-US" smtClean="0">
                <a:solidFill>
                  <a:prstClr val="black"/>
                </a:solidFill>
              </a:rPr>
              <a:pPr/>
              <a:t>7</a:t>
            </a:fld>
            <a:endParaRPr lang="en-US">
              <a:solidFill>
                <a:prstClr val="black"/>
              </a:solidFill>
            </a:endParaRPr>
          </a:p>
        </p:txBody>
      </p:sp>
    </p:spTree>
    <p:extLst>
      <p:ext uri="{BB962C8B-B14F-4D97-AF65-F5344CB8AC3E}">
        <p14:creationId xmlns:p14="http://schemas.microsoft.com/office/powerpoint/2010/main" val="15064041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a:xfrm>
            <a:off x="304800" y="5257800"/>
            <a:ext cx="6400800" cy="2971800"/>
          </a:xfrm>
        </p:spPr>
        <p:txBody>
          <a:bodyPr/>
          <a:lstStyle/>
          <a:p>
            <a:pPr marL="171450" indent="-171450">
              <a:buFont typeface="Arial" panose="020B0604020202020204" pitchFamily="34" charset="0"/>
              <a:buChar char="•"/>
            </a:pPr>
            <a:r>
              <a:rPr lang="en-US" b="1" dirty="0" smtClean="0"/>
              <a:t>Importance: </a:t>
            </a:r>
            <a:r>
              <a:rPr lang="en-US" dirty="0"/>
              <a:t>Some hospitalizations for heart failure are unavoidable, but rates of hospitalization can be influenced by the quality of outpatient care.</a:t>
            </a:r>
          </a:p>
          <a:p>
            <a:pPr marL="171450" lvl="0" indent="-171450">
              <a:buFont typeface="Arial" panose="020B0604020202020204" pitchFamily="34" charset="0"/>
              <a:buChar char="•"/>
              <a:defRPr/>
            </a:pPr>
            <a:r>
              <a:rPr lang="en-US" b="1" dirty="0" smtClean="0"/>
              <a:t>Trends: </a:t>
            </a:r>
            <a:r>
              <a:rPr lang="en-US" dirty="0" smtClean="0"/>
              <a:t>From 2000 </a:t>
            </a:r>
            <a:r>
              <a:rPr lang="en-US" dirty="0"/>
              <a:t>to </a:t>
            </a:r>
            <a:r>
              <a:rPr lang="en-US" dirty="0" smtClean="0"/>
              <a:t>2012, </a:t>
            </a:r>
            <a:r>
              <a:rPr lang="en-US" dirty="0"/>
              <a:t>the </a:t>
            </a:r>
            <a:r>
              <a:rPr lang="en-US" dirty="0" smtClean="0"/>
              <a:t>rate of admission for congestive heart failure among adults decreased </a:t>
            </a:r>
            <a:r>
              <a:rPr lang="en-US" dirty="0"/>
              <a:t>significantly </a:t>
            </a:r>
            <a:r>
              <a:rPr lang="en-US" dirty="0" smtClean="0"/>
              <a:t>overall and for all area income groups.</a:t>
            </a:r>
          </a:p>
          <a:p>
            <a:pPr marL="171450" indent="-171450">
              <a:buFont typeface="Arial" panose="020B0604020202020204" pitchFamily="34" charset="0"/>
              <a:buChar char="•"/>
              <a:defRPr/>
            </a:pPr>
            <a:r>
              <a:rPr lang="en-US" b="1" dirty="0" smtClean="0"/>
              <a:t>Groups With </a:t>
            </a:r>
            <a:r>
              <a:rPr lang="en-US" b="1" dirty="0"/>
              <a:t>Disparities: </a:t>
            </a:r>
            <a:r>
              <a:rPr lang="en-US" dirty="0"/>
              <a:t>In </a:t>
            </a:r>
            <a:r>
              <a:rPr lang="en-US" dirty="0" smtClean="0"/>
              <a:t>all years, compared with residents in the highest area income quartile, rates of admission for congestive heart failure were higher among residents in the lowest and second area income quartiles.  </a:t>
            </a:r>
            <a:endParaRPr lang="en-US" dirty="0"/>
          </a:p>
          <a:p>
            <a:pPr marL="171450" lvl="0" indent="-171450">
              <a:buFont typeface="Arial" panose="020B0604020202020204" pitchFamily="34" charset="0"/>
              <a:buChar char="•"/>
              <a:defRPr/>
            </a:pPr>
            <a:r>
              <a:rPr lang="en-US" b="1" dirty="0"/>
              <a:t>Achievable Benchmark:</a:t>
            </a:r>
          </a:p>
          <a:p>
            <a:pPr marL="342900" lvl="0" indent="-171450">
              <a:buFont typeface="Arial" panose="020B0604020202020204" pitchFamily="34" charset="0"/>
              <a:buChar char="•"/>
              <a:defRPr/>
            </a:pPr>
            <a:r>
              <a:rPr lang="en-US" dirty="0"/>
              <a:t>The 2008 top 4 State achievable benchmark </a:t>
            </a:r>
            <a:r>
              <a:rPr lang="en-US" dirty="0" smtClean="0"/>
              <a:t>for adult congestive heart failure admissions was 195 admissions per 100,000 population. </a:t>
            </a:r>
            <a:r>
              <a:rPr lang="en-US" dirty="0"/>
              <a:t>The top 4 States </a:t>
            </a:r>
            <a:r>
              <a:rPr lang="en-US" dirty="0" smtClean="0"/>
              <a:t>that contributed to the achievable benchmark</a:t>
            </a:r>
            <a:r>
              <a:rPr lang="en-US" baseline="0" dirty="0" smtClean="0"/>
              <a:t> a</a:t>
            </a:r>
            <a:r>
              <a:rPr lang="en-US" dirty="0" smtClean="0"/>
              <a:t>re </a:t>
            </a:r>
            <a:r>
              <a:rPr lang="en-US" dirty="0"/>
              <a:t>Colorado, Oregon, Utah, and Vermont. </a:t>
            </a:r>
            <a:endParaRPr lang="en-US" dirty="0" smtClean="0"/>
          </a:p>
          <a:p>
            <a:pPr marL="342900" lvl="0" indent="-171450">
              <a:buFont typeface="Arial" panose="020B0604020202020204" pitchFamily="34" charset="0"/>
              <a:buChar char="•"/>
              <a:defRPr/>
            </a:pPr>
            <a:r>
              <a:rPr lang="en-US" dirty="0" smtClean="0"/>
              <a:t>At current rates of improvement, residents in the highest area income quartile could achieve the benchmark in 5 years while residents in the lowest area income quartile would need 12 years.</a:t>
            </a:r>
            <a:endParaRPr lang="en-US" dirty="0"/>
          </a:p>
        </p:txBody>
      </p:sp>
      <p:sp>
        <p:nvSpPr>
          <p:cNvPr id="4" name="Slide Number Placeholder 3"/>
          <p:cNvSpPr>
            <a:spLocks noGrp="1"/>
          </p:cNvSpPr>
          <p:nvPr>
            <p:ph type="sldNum" sz="quarter" idx="10"/>
          </p:nvPr>
        </p:nvSpPr>
        <p:spPr/>
        <p:txBody>
          <a:bodyPr/>
          <a:lstStyle/>
          <a:p>
            <a:fld id="{E70E7EC0-D47B-461F-A069-1AF30F543FB1}" type="slidenum">
              <a:rPr lang="en-US" smtClean="0">
                <a:solidFill>
                  <a:prstClr val="black"/>
                </a:solidFill>
              </a:rPr>
              <a:pPr/>
              <a:t>8</a:t>
            </a:fld>
            <a:endParaRPr lang="en-US">
              <a:solidFill>
                <a:prstClr val="black"/>
              </a:solidFill>
            </a:endParaRPr>
          </a:p>
        </p:txBody>
      </p:sp>
    </p:spTree>
    <p:extLst>
      <p:ext uri="{BB962C8B-B14F-4D97-AF65-F5344CB8AC3E}">
        <p14:creationId xmlns:p14="http://schemas.microsoft.com/office/powerpoint/2010/main" val="15064041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84188" y="696913"/>
            <a:ext cx="6048375" cy="4535487"/>
          </a:xfrm>
        </p:spPr>
      </p:sp>
      <p:sp>
        <p:nvSpPr>
          <p:cNvPr id="3" name="Notes Placeholder 2"/>
          <p:cNvSpPr>
            <a:spLocks noGrp="1"/>
          </p:cNvSpPr>
          <p:nvPr>
            <p:ph type="body" idx="1"/>
          </p:nvPr>
        </p:nvSpPr>
        <p:spPr>
          <a:xfrm>
            <a:off x="304800" y="5257800"/>
            <a:ext cx="6400800" cy="2819400"/>
          </a:xfrm>
        </p:spPr>
        <p:txBody>
          <a:bodyPr/>
          <a:lstStyle/>
          <a:p>
            <a:pPr marL="171450" indent="-171450">
              <a:buFont typeface="Arial" panose="020B0604020202020204" pitchFamily="34" charset="0"/>
              <a:buChar char="•"/>
            </a:pPr>
            <a:r>
              <a:rPr lang="en-US" b="1" dirty="0" smtClean="0"/>
              <a:t>Importance: </a:t>
            </a:r>
            <a:r>
              <a:rPr lang="en-US" dirty="0" smtClean="0"/>
              <a:t>Racial disparities in care for congestive heart failure have been observed.</a:t>
            </a:r>
          </a:p>
          <a:p>
            <a:pPr marL="171450" lvl="0" indent="-171450">
              <a:buFont typeface="Arial" panose="020B0604020202020204" pitchFamily="34" charset="0"/>
              <a:buChar char="•"/>
              <a:defRPr/>
            </a:pPr>
            <a:r>
              <a:rPr lang="en-US" b="1" dirty="0" smtClean="0"/>
              <a:t>Trends: </a:t>
            </a:r>
            <a:r>
              <a:rPr lang="en-US" dirty="0" smtClean="0"/>
              <a:t>From 2001 </a:t>
            </a:r>
            <a:r>
              <a:rPr lang="en-US" dirty="0"/>
              <a:t>to </a:t>
            </a:r>
            <a:r>
              <a:rPr lang="en-US" dirty="0" smtClean="0"/>
              <a:t>2012, </a:t>
            </a:r>
            <a:r>
              <a:rPr lang="en-US" dirty="0"/>
              <a:t>the </a:t>
            </a:r>
            <a:r>
              <a:rPr lang="en-US" dirty="0" smtClean="0"/>
              <a:t>rate of admission for congestive heart failure among adults decreased </a:t>
            </a:r>
            <a:r>
              <a:rPr lang="en-US" dirty="0"/>
              <a:t>significantly </a:t>
            </a:r>
            <a:r>
              <a:rPr lang="en-US" dirty="0" smtClean="0"/>
              <a:t>for all racial/ethnic groups.</a:t>
            </a:r>
          </a:p>
          <a:p>
            <a:pPr marL="171450" indent="-171450">
              <a:buFont typeface="Arial" panose="020B0604020202020204" pitchFamily="34" charset="0"/>
              <a:buChar char="•"/>
              <a:defRPr/>
            </a:pPr>
            <a:r>
              <a:rPr lang="en-US" b="1" dirty="0" smtClean="0"/>
              <a:t>Groups With </a:t>
            </a:r>
            <a:r>
              <a:rPr lang="en-US" b="1" dirty="0"/>
              <a:t>Disparities: </a:t>
            </a:r>
            <a:r>
              <a:rPr lang="en-US" dirty="0"/>
              <a:t>In </a:t>
            </a:r>
            <a:r>
              <a:rPr lang="en-US" dirty="0" smtClean="0"/>
              <a:t>all years, compared with White patients, rates of admission for congestive heart failure were higher among Black patients and lower among API patients.  </a:t>
            </a:r>
            <a:endParaRPr lang="en-US" dirty="0"/>
          </a:p>
          <a:p>
            <a:pPr marL="171450" lvl="0" indent="-171450">
              <a:buFont typeface="Arial" panose="020B0604020202020204" pitchFamily="34" charset="0"/>
              <a:buChar char="•"/>
              <a:defRPr/>
            </a:pPr>
            <a:r>
              <a:rPr lang="en-US" b="1" dirty="0"/>
              <a:t>Achievable Benchmark:</a:t>
            </a:r>
          </a:p>
          <a:p>
            <a:pPr marL="342900" lvl="0" indent="-171450">
              <a:buFont typeface="Arial" panose="020B0604020202020204" pitchFamily="34" charset="0"/>
              <a:buChar char="•"/>
              <a:defRPr/>
            </a:pPr>
            <a:r>
              <a:rPr lang="en-US" dirty="0"/>
              <a:t>The 2008 top 4 State achievable benchmark </a:t>
            </a:r>
            <a:r>
              <a:rPr lang="en-US" dirty="0" smtClean="0"/>
              <a:t>for adult congestive heart failure admissions was 195 admissions per 100,000 population. </a:t>
            </a:r>
            <a:r>
              <a:rPr lang="en-US" dirty="0"/>
              <a:t>The top 4 States </a:t>
            </a:r>
            <a:r>
              <a:rPr lang="en-US" dirty="0" smtClean="0"/>
              <a:t>that contributed to the achievable benchmark are </a:t>
            </a:r>
            <a:r>
              <a:rPr lang="en-US" dirty="0"/>
              <a:t>Colorado, Oregon, Utah, and Vermont. </a:t>
            </a:r>
            <a:endParaRPr lang="en-US" dirty="0" smtClean="0"/>
          </a:p>
          <a:p>
            <a:pPr marL="342900" lvl="0" indent="-171450">
              <a:buFont typeface="Arial" panose="020B0604020202020204" pitchFamily="34" charset="0"/>
              <a:buChar char="•"/>
              <a:defRPr/>
            </a:pPr>
            <a:r>
              <a:rPr lang="en-US" dirty="0" smtClean="0"/>
              <a:t>By 2012, Asian and Pacific Islander (API) patients had reached the benchmark.</a:t>
            </a:r>
          </a:p>
          <a:p>
            <a:pPr marL="342900" lvl="0" indent="-171450">
              <a:buFont typeface="Arial" panose="020B0604020202020204" pitchFamily="34" charset="0"/>
              <a:buChar char="•"/>
              <a:defRPr/>
            </a:pPr>
            <a:r>
              <a:rPr lang="en-US" dirty="0" smtClean="0"/>
              <a:t>At current rates of improvement, Hispanic patients could achieve the benchmark in 3 years and White patients could achieve it in 6 years.  Black patients would need 12 years to achieve the benchmark.</a:t>
            </a:r>
            <a:endParaRPr lang="en-US" dirty="0"/>
          </a:p>
        </p:txBody>
      </p:sp>
      <p:sp>
        <p:nvSpPr>
          <p:cNvPr id="4" name="Slide Number Placeholder 3"/>
          <p:cNvSpPr>
            <a:spLocks noGrp="1"/>
          </p:cNvSpPr>
          <p:nvPr>
            <p:ph type="sldNum" sz="quarter" idx="10"/>
          </p:nvPr>
        </p:nvSpPr>
        <p:spPr/>
        <p:txBody>
          <a:bodyPr/>
          <a:lstStyle/>
          <a:p>
            <a:fld id="{E70E7EC0-D47B-461F-A069-1AF30F543FB1}" type="slidenum">
              <a:rPr lang="en-US" smtClean="0">
                <a:solidFill>
                  <a:prstClr val="black"/>
                </a:solidFill>
              </a:rPr>
              <a:pPr/>
              <a:t>9</a:t>
            </a:fld>
            <a:endParaRPr lang="en-US">
              <a:solidFill>
                <a:prstClr val="black"/>
              </a:solidFill>
            </a:endParaRPr>
          </a:p>
        </p:txBody>
      </p:sp>
    </p:spTree>
    <p:extLst>
      <p:ext uri="{BB962C8B-B14F-4D97-AF65-F5344CB8AC3E}">
        <p14:creationId xmlns:p14="http://schemas.microsoft.com/office/powerpoint/2010/main" val="15064041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685800" y="3352800"/>
            <a:ext cx="7772400" cy="1295400"/>
          </a:xfrm>
        </p:spPr>
        <p:txBody>
          <a:bodyPr/>
          <a:lstStyle>
            <a:lvl1pPr algn="ctr">
              <a:defRPr/>
            </a:lvl1pPr>
          </a:lstStyle>
          <a:p>
            <a:r>
              <a:rPr lang="en-US" dirty="0" smtClean="0"/>
              <a:t>Title of Presentation</a:t>
            </a:r>
            <a:endParaRPr lang="en-US" dirty="0"/>
          </a:p>
        </p:txBody>
      </p:sp>
      <p:sp>
        <p:nvSpPr>
          <p:cNvPr id="3" name="Subtitle 2"/>
          <p:cNvSpPr>
            <a:spLocks noGrp="1"/>
          </p:cNvSpPr>
          <p:nvPr>
            <p:ph type="subTitle" idx="1" hasCustomPrompt="1"/>
          </p:nvPr>
        </p:nvSpPr>
        <p:spPr>
          <a:xfrm>
            <a:off x="1371600" y="4876800"/>
            <a:ext cx="6400800" cy="762000"/>
          </a:xfrm>
        </p:spPr>
        <p:txBody>
          <a:bodyPr/>
          <a:lstStyle>
            <a:lvl1pPr marL="0" indent="0" algn="ctr">
              <a:buNone/>
              <a:defRPr b="1">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smtClean="0"/>
              <a:t>Author and Date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normAutofit/>
          </a:bodyPr>
          <a:lstStyle>
            <a:lvl1pPr algn="l">
              <a:defRPr sz="24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normAutofit/>
          </a:bodyPr>
          <a:lstStyle>
            <a:lvl1pPr marL="0" indent="0">
              <a:buNone/>
              <a:defRPr sz="2600" baseline="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dirty="0" smtClean="0"/>
              <a:t>Click to edit Master title</a:t>
            </a:r>
            <a:endParaRPr lang="en-US" dirty="0"/>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a:t>
            </a:r>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2" cstate="print">
            <a:lum/>
          </a:blip>
          <a:srcRect/>
          <a:stretch>
            <a:fillRect t="-3000" b="-3000"/>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600200" y="274638"/>
            <a:ext cx="7086600" cy="868362"/>
          </a:xfrm>
          <a:prstGeom prst="rect">
            <a:avLst/>
          </a:prstGeom>
        </p:spPr>
        <p:txBody>
          <a:bodyPr vert="horz" lIns="91440" tIns="45720" rIns="91440" bIns="45720" rtlCol="0" anchor="ctr">
            <a:normAutofit/>
          </a:bodyPr>
          <a:lstStyle/>
          <a:p>
            <a:r>
              <a:rPr lang="en-US" dirty="0" smtClean="0"/>
              <a:t>Title goes here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7" r:id="rId8"/>
    <p:sldLayoutId id="2147483658" r:id="rId9"/>
    <p:sldLayoutId id="2147483659" r:id="rId10"/>
  </p:sldLayoutIdLst>
  <p:txStyles>
    <p:titleStyle>
      <a:lvl1pPr algn="l" defTabSz="914400" rtl="0" eaLnBrk="1" latinLnBrk="0" hangingPunct="1">
        <a:spcBef>
          <a:spcPct val="0"/>
        </a:spcBef>
        <a:buNone/>
        <a:defRPr sz="3600" b="1" kern="1200" baseline="0">
          <a:solidFill>
            <a:schemeClr val="accent1"/>
          </a:solidFill>
          <a:latin typeface="+mj-lt"/>
          <a:ea typeface="+mj-ea"/>
          <a:cs typeface="+mj-cs"/>
        </a:defRPr>
      </a:lvl1pPr>
    </p:titleStyle>
    <p:bodyStyle>
      <a:lvl1pPr marL="342900" indent="-342900" algn="l" defTabSz="914400" rtl="0" eaLnBrk="1" latinLnBrk="0" hangingPunct="1">
        <a:spcBef>
          <a:spcPct val="20000"/>
        </a:spcBef>
        <a:buClr>
          <a:schemeClr val="tx2"/>
        </a:buClr>
        <a:buSzPct val="150000"/>
        <a:buFont typeface="Arial" pitchFamily="34" charset="0"/>
        <a:buChar char="•"/>
        <a:defRPr sz="2800" kern="1200">
          <a:solidFill>
            <a:schemeClr val="tx1"/>
          </a:solidFill>
          <a:latin typeface="+mn-lt"/>
          <a:ea typeface="+mn-ea"/>
          <a:cs typeface="+mn-cs"/>
        </a:defRPr>
      </a:lvl1pPr>
      <a:lvl2pPr marL="685800" indent="-338138" algn="l" defTabSz="914400" rtl="0" eaLnBrk="1" latinLnBrk="0" hangingPunct="1">
        <a:spcBef>
          <a:spcPct val="20000"/>
        </a:spcBef>
        <a:buClr>
          <a:schemeClr val="tx2">
            <a:lumMod val="60000"/>
            <a:lumOff val="40000"/>
          </a:schemeClr>
        </a:buClr>
        <a:buSzPct val="80000"/>
        <a:buFont typeface="Arial" pitchFamily="34" charset="0"/>
        <a:buChar char="►"/>
        <a:defRPr sz="2400" kern="1200">
          <a:solidFill>
            <a:schemeClr val="tx1"/>
          </a:solidFill>
          <a:latin typeface="+mn-lt"/>
          <a:ea typeface="+mn-ea"/>
          <a:cs typeface="+mn-cs"/>
        </a:defRPr>
      </a:lvl2pPr>
      <a:lvl3pPr marL="969963" indent="-284163" algn="l" defTabSz="914400" rtl="0" eaLnBrk="1" latinLnBrk="0" hangingPunct="1">
        <a:spcBef>
          <a:spcPct val="20000"/>
        </a:spcBef>
        <a:buFont typeface="Courier New" pitchFamily="49" charset="0"/>
        <a:buChar char="o"/>
        <a:defRPr sz="20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3" Type="http://schemas.openxmlformats.org/officeDocument/2006/relationships/chart" Target="../charts/chart10.xml"/><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chart" Target="../charts/chart11.xml"/><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www.ahrq.gov/research/findings/nhqrdr/2014chartbooks/healthyliving/index.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3.xml"/><Relationship Id="rId1" Type="http://schemas.openxmlformats.org/officeDocument/2006/relationships/slideLayout" Target="../slideLayouts/slideLayout4.xml"/><Relationship Id="rId4" Type="http://schemas.openxmlformats.org/officeDocument/2006/relationships/chart" Target="../charts/chart2.xml"/></Relationships>
</file>

<file path=ppt/slides/_rels/slide4.xml.rels><?xml version="1.0" encoding="UTF-8" standalone="yes"?>
<Relationships xmlns="http://schemas.openxmlformats.org/package/2006/relationships"><Relationship Id="rId3" Type="http://schemas.openxmlformats.org/officeDocument/2006/relationships/chart" Target="../charts/chart3.xml"/><Relationship Id="rId2" Type="http://schemas.openxmlformats.org/officeDocument/2006/relationships/notesSlide" Target="../notesSlides/notesSlide4.xml"/><Relationship Id="rId1" Type="http://schemas.openxmlformats.org/officeDocument/2006/relationships/slideLayout" Target="../slideLayouts/slideLayout4.xml"/><Relationship Id="rId4" Type="http://schemas.openxmlformats.org/officeDocument/2006/relationships/chart" Target="../charts/chart4.xml"/></Relationships>
</file>

<file path=ppt/slides/_rels/slide5.xml.rels><?xml version="1.0" encoding="UTF-8" standalone="yes"?>
<Relationships xmlns="http://schemas.openxmlformats.org/package/2006/relationships"><Relationship Id="rId3" Type="http://schemas.openxmlformats.org/officeDocument/2006/relationships/chart" Target="../charts/chart5.xml"/><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chart" Target="../charts/chart6.xm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chart" Target="../charts/chart7.xml"/><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chart" Target="../charts/chart8.xm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chart" Target="../charts/chart9.xml"/><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Cardiovascular disease</a:t>
            </a:r>
            <a:endParaRPr lang="en-US" dirty="0"/>
          </a:p>
        </p:txBody>
      </p:sp>
      <p:sp>
        <p:nvSpPr>
          <p:cNvPr id="2" name="Text Placeholder 1"/>
          <p:cNvSpPr>
            <a:spLocks noGrp="1"/>
          </p:cNvSpPr>
          <p:nvPr>
            <p:ph type="body" idx="1"/>
          </p:nvPr>
        </p:nvSpPr>
        <p:spPr/>
        <p:txBody>
          <a:bodyPr>
            <a:normAutofit/>
          </a:bodyPr>
          <a:lstStyle/>
          <a:p>
            <a:r>
              <a:rPr lang="en-US" dirty="0" smtClean="0"/>
              <a:t>National Healthcare Quality and Disparities Report</a:t>
            </a:r>
          </a:p>
          <a:p>
            <a:r>
              <a:rPr lang="en-US" dirty="0" err="1" smtClean="0"/>
              <a:t>Chartbook</a:t>
            </a:r>
            <a:r>
              <a:rPr lang="en-US" dirty="0" smtClean="0"/>
              <a:t> on Effective Treatment</a:t>
            </a:r>
            <a:endParaRPr lang="en-US" dirty="0"/>
          </a:p>
        </p:txBody>
      </p:sp>
    </p:spTree>
    <p:extLst>
      <p:ext uri="{BB962C8B-B14F-4D97-AF65-F5344CB8AC3E}">
        <p14:creationId xmlns:p14="http://schemas.microsoft.com/office/powerpoint/2010/main" val="53108839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600200" y="274638"/>
            <a:ext cx="6858000" cy="868362"/>
          </a:xfrm>
        </p:spPr>
        <p:txBody>
          <a:bodyPr>
            <a:noAutofit/>
          </a:bodyPr>
          <a:lstStyle/>
          <a:p>
            <a:r>
              <a:rPr lang="en-US" sz="2000" dirty="0" smtClean="0"/>
              <a:t>Adult admissions for congestive heart failure per 100,000 population, State of Hawaii, by granular ethnicity, 2010-2011</a:t>
            </a:r>
            <a:endParaRPr lang="en-US" sz="2000" dirty="0"/>
          </a:p>
        </p:txBody>
      </p:sp>
      <p:graphicFrame>
        <p:nvGraphicFramePr>
          <p:cNvPr id="4" name="Object 4"/>
          <p:cNvGraphicFramePr>
            <a:graphicFrameLocks noGrp="1"/>
          </p:cNvGraphicFramePr>
          <p:nvPr>
            <p:ph idx="1"/>
            <p:extLst>
              <p:ext uri="{D42A27DB-BD31-4B8C-83A1-F6EECF244321}">
                <p14:modId xmlns:p14="http://schemas.microsoft.com/office/powerpoint/2010/main" val="962614512"/>
              </p:ext>
            </p:extLst>
          </p:nvPr>
        </p:nvGraphicFramePr>
        <p:xfrm>
          <a:off x="457200" y="1371600"/>
          <a:ext cx="8229600" cy="4206240"/>
        </p:xfrm>
        <a:graphic>
          <a:graphicData uri="http://schemas.openxmlformats.org/drawingml/2006/chart">
            <c:chart xmlns:c="http://schemas.openxmlformats.org/drawingml/2006/chart" xmlns:r="http://schemas.openxmlformats.org/officeDocument/2006/relationships" r:id="rId3"/>
          </a:graphicData>
        </a:graphic>
      </p:graphicFrame>
      <p:sp>
        <p:nvSpPr>
          <p:cNvPr id="5" name="TextBox 4"/>
          <p:cNvSpPr txBox="1"/>
          <p:nvPr/>
        </p:nvSpPr>
        <p:spPr>
          <a:xfrm>
            <a:off x="457200" y="5577840"/>
            <a:ext cx="8229600" cy="822960"/>
          </a:xfrm>
          <a:prstGeom prst="rect">
            <a:avLst/>
          </a:prstGeom>
          <a:noFill/>
        </p:spPr>
        <p:txBody>
          <a:bodyPr wrap="square" rtlCol="0">
            <a:spAutoFit/>
          </a:bodyPr>
          <a:lstStyle/>
          <a:p>
            <a:r>
              <a:rPr lang="en-US" sz="1000" b="1" dirty="0" smtClean="0"/>
              <a:t>Source</a:t>
            </a:r>
            <a:r>
              <a:rPr lang="en-US" sz="1000" b="1" dirty="0"/>
              <a:t>:</a:t>
            </a:r>
            <a:r>
              <a:rPr lang="en-US" sz="1000" dirty="0"/>
              <a:t> Agency for Healthcare Research and Quality, Healthcare Cost and Utilization Project, Hawaii State Inpatient Databases and AHRQ Quality Indicators, modified version 4.1, </a:t>
            </a:r>
            <a:r>
              <a:rPr lang="en-US" sz="1000" dirty="0" smtClean="0"/>
              <a:t>2010-2011.</a:t>
            </a:r>
            <a:endParaRPr lang="en-US" sz="1000" dirty="0"/>
          </a:p>
          <a:p>
            <a:r>
              <a:rPr lang="en-US" sz="1000" b="1" dirty="0"/>
              <a:t>Denominator:</a:t>
            </a:r>
            <a:r>
              <a:rPr lang="en-US" sz="1000" dirty="0"/>
              <a:t> Adults age 18 and over in Hawaii based on the Hawaii Health Survey.</a:t>
            </a:r>
          </a:p>
          <a:p>
            <a:r>
              <a:rPr lang="en-US" sz="1000" b="1" dirty="0"/>
              <a:t>Note:</a:t>
            </a:r>
            <a:r>
              <a:rPr lang="en-US" sz="1000" dirty="0"/>
              <a:t> For this measure, lower rates are better. Rates are adjusted by age and gender using the total U.S. population for 2000 as the standard population</a:t>
            </a:r>
            <a:r>
              <a:rPr lang="en-US" sz="1000" dirty="0" smtClean="0"/>
              <a:t>.</a:t>
            </a:r>
            <a:endParaRPr lang="en-US" sz="1000" dirty="0"/>
          </a:p>
        </p:txBody>
      </p:sp>
      <p:sp>
        <p:nvSpPr>
          <p:cNvPr id="7" name="TextBox 1"/>
          <p:cNvSpPr txBox="1"/>
          <p:nvPr/>
        </p:nvSpPr>
        <p:spPr>
          <a:xfrm>
            <a:off x="4972050" y="3810000"/>
            <a:ext cx="2724150" cy="365760"/>
          </a:xfrm>
          <a:prstGeom prst="rect">
            <a:avLst/>
          </a:prstGeom>
          <a:ln>
            <a:solidFill>
              <a:schemeClr val="tx1"/>
            </a:solidFill>
          </a:ln>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US" sz="1000" dirty="0" smtClean="0">
                <a:solidFill>
                  <a:prstClr val="black"/>
                </a:solidFill>
              </a:rPr>
              <a:t>2008 Achievable Benchmark: 195 Admissions per 100,000 Population </a:t>
            </a:r>
            <a:endParaRPr lang="en-US" sz="1000" dirty="0">
              <a:solidFill>
                <a:prstClr val="black"/>
              </a:solidFill>
            </a:endParaRPr>
          </a:p>
        </p:txBody>
      </p:sp>
    </p:spTree>
    <p:extLst>
      <p:ext uri="{BB962C8B-B14F-4D97-AF65-F5344CB8AC3E}">
        <p14:creationId xmlns:p14="http://schemas.microsoft.com/office/powerpoint/2010/main" val="42454899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000" dirty="0" smtClean="0"/>
              <a:t>Total national costs of hospitalizations for congestive heart failure, 2000-2012</a:t>
            </a:r>
            <a:endParaRPr lang="en-US" sz="2000" dirty="0"/>
          </a:p>
        </p:txBody>
      </p:sp>
      <p:graphicFrame>
        <p:nvGraphicFramePr>
          <p:cNvPr id="9" name="Object 33"/>
          <p:cNvGraphicFramePr>
            <a:graphicFrameLocks noGrp="1"/>
          </p:cNvGraphicFramePr>
          <p:nvPr>
            <p:ph idx="1"/>
            <p:extLst>
              <p:ext uri="{D42A27DB-BD31-4B8C-83A1-F6EECF244321}">
                <p14:modId xmlns:p14="http://schemas.microsoft.com/office/powerpoint/2010/main" val="3929063647"/>
              </p:ext>
            </p:extLst>
          </p:nvPr>
        </p:nvGraphicFramePr>
        <p:xfrm>
          <a:off x="457200" y="1554480"/>
          <a:ext cx="8229600" cy="3383280"/>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5"/>
          <p:cNvSpPr/>
          <p:nvPr/>
        </p:nvSpPr>
        <p:spPr>
          <a:xfrm>
            <a:off x="457200" y="5029200"/>
            <a:ext cx="8229600" cy="861774"/>
          </a:xfrm>
          <a:prstGeom prst="rect">
            <a:avLst/>
          </a:prstGeom>
        </p:spPr>
        <p:txBody>
          <a:bodyPr wrap="square">
            <a:spAutoFit/>
          </a:bodyPr>
          <a:lstStyle/>
          <a:p>
            <a:pPr lvl="0"/>
            <a:r>
              <a:rPr lang="en-US" sz="1000" b="1" dirty="0">
                <a:solidFill>
                  <a:prstClr val="black"/>
                </a:solidFill>
              </a:rPr>
              <a:t>Source:</a:t>
            </a:r>
            <a:r>
              <a:rPr lang="en-US" sz="1000" dirty="0">
                <a:solidFill>
                  <a:prstClr val="black"/>
                </a:solidFill>
              </a:rPr>
              <a:t> Agency for Healthcare Research and Quality, Healthcare Cost and Utilization Project, Nationwide Inpatient Sample and AHRQ Quality Indicators, version </a:t>
            </a:r>
            <a:r>
              <a:rPr lang="en-US" sz="1000" dirty="0" smtClean="0">
                <a:solidFill>
                  <a:prstClr val="black"/>
                </a:solidFill>
              </a:rPr>
              <a:t>4.4, </a:t>
            </a:r>
            <a:r>
              <a:rPr lang="en-US" sz="1000" dirty="0">
                <a:solidFill>
                  <a:prstClr val="black"/>
                </a:solidFill>
              </a:rPr>
              <a:t>2000-2012.</a:t>
            </a:r>
          </a:p>
          <a:p>
            <a:r>
              <a:rPr lang="en-US" sz="1000" b="1" dirty="0"/>
              <a:t>Denominator:</a:t>
            </a:r>
            <a:r>
              <a:rPr lang="en-US" sz="1000" dirty="0"/>
              <a:t> U.S. resident population age 18 and over.</a:t>
            </a:r>
          </a:p>
          <a:p>
            <a:r>
              <a:rPr lang="en-US" sz="1000" b="1" dirty="0"/>
              <a:t>Note: </a:t>
            </a:r>
            <a:r>
              <a:rPr lang="en-US" sz="1000" dirty="0"/>
              <a:t>For this measure, lower rates are better. Annual rates are adjusted for age and sex. Costs are adjusted for inflation and are represented in </a:t>
            </a:r>
            <a:r>
              <a:rPr lang="en-US" sz="1000" dirty="0" smtClean="0"/>
              <a:t>2012 </a:t>
            </a:r>
            <a:r>
              <a:rPr lang="en-US" sz="1000" dirty="0"/>
              <a:t>dollars.</a:t>
            </a:r>
          </a:p>
        </p:txBody>
      </p:sp>
    </p:spTree>
    <p:extLst>
      <p:ext uri="{BB962C8B-B14F-4D97-AF65-F5344CB8AC3E}">
        <p14:creationId xmlns:p14="http://schemas.microsoft.com/office/powerpoint/2010/main" val="412754726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mtClean="0"/>
              <a:t>Measures of Effective Treatment of Cardiovascular Disease</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Treatment of Hypertension</a:t>
            </a:r>
          </a:p>
          <a:p>
            <a:pPr lvl="1"/>
            <a:r>
              <a:rPr lang="en-US" dirty="0" smtClean="0"/>
              <a:t>Outcome: Adults with hypertension whose blood pressure is under control</a:t>
            </a:r>
          </a:p>
          <a:p>
            <a:r>
              <a:rPr lang="en-US" dirty="0" smtClean="0"/>
              <a:t>Treatment of Heart Attack:</a:t>
            </a:r>
          </a:p>
          <a:p>
            <a:pPr lvl="1"/>
            <a:r>
              <a:rPr lang="en-US" dirty="0" smtClean="0"/>
              <a:t>Process: Hospital patients with heart attack given </a:t>
            </a:r>
            <a:r>
              <a:rPr lang="en-US" dirty="0" err="1" smtClean="0"/>
              <a:t>fibrinolytic</a:t>
            </a:r>
            <a:r>
              <a:rPr lang="en-US" dirty="0" smtClean="0"/>
              <a:t> medication within 30 minutes of arrival</a:t>
            </a:r>
          </a:p>
          <a:p>
            <a:pPr lvl="1"/>
            <a:r>
              <a:rPr lang="en-US" dirty="0" smtClean="0"/>
              <a:t>Outcome: Inpatient deaths per 1,000 adult hospital admissions with heart attack</a:t>
            </a:r>
          </a:p>
          <a:p>
            <a:r>
              <a:rPr lang="en-US" dirty="0" smtClean="0"/>
              <a:t>Treatment of Congestive Heart Failure</a:t>
            </a:r>
          </a:p>
          <a:p>
            <a:pPr lvl="1"/>
            <a:r>
              <a:rPr lang="en-US" dirty="0" smtClean="0"/>
              <a:t>Outcome: Adult admissions for congestive heart failure per 100,000 population</a:t>
            </a:r>
          </a:p>
          <a:p>
            <a:pPr lvl="1"/>
            <a:r>
              <a:rPr lang="en-US" dirty="0" smtClean="0"/>
              <a:t>Cost: Total national costs of hospitalizations for congestive heart failure</a:t>
            </a:r>
          </a:p>
          <a:p>
            <a:r>
              <a:rPr lang="en-US" dirty="0" smtClean="0"/>
              <a:t>Measures of screening for cardiovascular disease and risk factors are in the </a:t>
            </a:r>
            <a:r>
              <a:rPr lang="en-US" dirty="0" smtClean="0">
                <a:hlinkClick r:id="rId3"/>
              </a:rPr>
              <a:t>Healthy Living </a:t>
            </a:r>
            <a:r>
              <a:rPr lang="en-US" dirty="0" err="1" smtClean="0">
                <a:hlinkClick r:id="rId3"/>
              </a:rPr>
              <a:t>chartbook</a:t>
            </a:r>
            <a:r>
              <a:rPr lang="en-US" dirty="0" smtClean="0"/>
              <a:t>.</a:t>
            </a:r>
          </a:p>
        </p:txBody>
      </p:sp>
    </p:spTree>
    <p:extLst>
      <p:ext uri="{BB962C8B-B14F-4D97-AF65-F5344CB8AC3E}">
        <p14:creationId xmlns:p14="http://schemas.microsoft.com/office/powerpoint/2010/main" val="52271322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1600200" y="274638"/>
            <a:ext cx="6858000" cy="868362"/>
          </a:xfrm>
        </p:spPr>
        <p:txBody>
          <a:bodyPr>
            <a:noAutofit/>
          </a:bodyPr>
          <a:lstStyle/>
          <a:p>
            <a:r>
              <a:rPr lang="en-US" sz="2000" dirty="0" smtClean="0"/>
              <a:t>Adults with hypertension whose blood pressure is under control, by sex and income, 1999-2002, 2003-2006, 2007-2010, and 2011-2012</a:t>
            </a:r>
            <a:endParaRPr lang="en-US" sz="2000" dirty="0"/>
          </a:p>
        </p:txBody>
      </p:sp>
      <p:graphicFrame>
        <p:nvGraphicFramePr>
          <p:cNvPr id="7" name="Object 2"/>
          <p:cNvGraphicFramePr>
            <a:graphicFrameLocks noGrp="1"/>
          </p:cNvGraphicFramePr>
          <p:nvPr>
            <p:ph sz="half" idx="1"/>
            <p:extLst>
              <p:ext uri="{D42A27DB-BD31-4B8C-83A1-F6EECF244321}">
                <p14:modId xmlns:p14="http://schemas.microsoft.com/office/powerpoint/2010/main" val="353119504"/>
              </p:ext>
            </p:extLst>
          </p:nvPr>
        </p:nvGraphicFramePr>
        <p:xfrm>
          <a:off x="457200" y="1554480"/>
          <a:ext cx="4114800" cy="402336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11" name="Object 2"/>
          <p:cNvGraphicFramePr>
            <a:graphicFrameLocks noGrp="1" noChangeAspect="1"/>
          </p:cNvGraphicFramePr>
          <p:nvPr>
            <p:ph sz="half" idx="2"/>
            <p:extLst>
              <p:ext uri="{D42A27DB-BD31-4B8C-83A1-F6EECF244321}">
                <p14:modId xmlns:p14="http://schemas.microsoft.com/office/powerpoint/2010/main" val="129414221"/>
              </p:ext>
            </p:extLst>
          </p:nvPr>
        </p:nvGraphicFramePr>
        <p:xfrm>
          <a:off x="4648200" y="1600200"/>
          <a:ext cx="4038600" cy="4525963"/>
        </p:xfrm>
        <a:graphic>
          <a:graphicData uri="http://schemas.openxmlformats.org/drawingml/2006/chart">
            <c:chart xmlns:c="http://schemas.openxmlformats.org/drawingml/2006/chart" xmlns:r="http://schemas.openxmlformats.org/officeDocument/2006/relationships" r:id="rId4"/>
          </a:graphicData>
        </a:graphic>
      </p:graphicFrame>
      <p:sp>
        <p:nvSpPr>
          <p:cNvPr id="9" name="TextBox 8"/>
          <p:cNvSpPr txBox="1"/>
          <p:nvPr/>
        </p:nvSpPr>
        <p:spPr>
          <a:xfrm>
            <a:off x="457200" y="5577840"/>
            <a:ext cx="8229600" cy="861774"/>
          </a:xfrm>
          <a:prstGeom prst="rect">
            <a:avLst/>
          </a:prstGeom>
          <a:noFill/>
        </p:spPr>
        <p:txBody>
          <a:bodyPr wrap="square" rtlCol="0">
            <a:spAutoFit/>
          </a:bodyPr>
          <a:lstStyle/>
          <a:p>
            <a:r>
              <a:rPr lang="en-US" sz="1000" b="1" dirty="0" smtClean="0"/>
              <a:t>Source</a:t>
            </a:r>
            <a:r>
              <a:rPr lang="en-US" sz="1000" b="1" dirty="0"/>
              <a:t>:</a:t>
            </a:r>
            <a:r>
              <a:rPr lang="en-US" sz="1000" dirty="0"/>
              <a:t> Centers for Disease Control and Prevention, National Center for Health Statistics, National Health and Nutrition Examination Survey, </a:t>
            </a:r>
            <a:r>
              <a:rPr lang="en-US" sz="1000" dirty="0" smtClean="0"/>
              <a:t>1999-2002</a:t>
            </a:r>
            <a:r>
              <a:rPr lang="en-US" sz="1000" dirty="0"/>
              <a:t>, 2003-2006, </a:t>
            </a:r>
            <a:r>
              <a:rPr lang="en-US" sz="1000" dirty="0" smtClean="0"/>
              <a:t>2007-2010, and 2011-2012. </a:t>
            </a:r>
            <a:endParaRPr lang="en-US" sz="1000" dirty="0"/>
          </a:p>
          <a:p>
            <a:r>
              <a:rPr lang="en-US" sz="1000" b="1" dirty="0"/>
              <a:t>Denominator: </a:t>
            </a:r>
            <a:r>
              <a:rPr lang="en-US" sz="1000" dirty="0"/>
              <a:t>U.S. civilian noninstitutionalized population age 18 and over.</a:t>
            </a:r>
          </a:p>
          <a:p>
            <a:r>
              <a:rPr lang="en-US" sz="1000" b="1" dirty="0"/>
              <a:t>Note:</a:t>
            </a:r>
            <a:r>
              <a:rPr lang="en-US" sz="1000" dirty="0"/>
              <a:t> Rates are age adjusted to the 2000 U.S. standard population. </a:t>
            </a:r>
            <a:r>
              <a:rPr lang="en-US" sz="1000" dirty="0" smtClean="0"/>
              <a:t>Blood </a:t>
            </a:r>
            <a:r>
              <a:rPr lang="en-US" sz="1000" dirty="0"/>
              <a:t>pressure under control is defined as having a mean systolic blood pressure &lt;140 and mean diastolic blood pressure &lt;90 among all hypertensive patients</a:t>
            </a:r>
            <a:r>
              <a:rPr lang="en-US" sz="1000" dirty="0" smtClean="0"/>
              <a:t>.</a:t>
            </a:r>
            <a:endParaRPr lang="en-US" sz="1000" dirty="0"/>
          </a:p>
        </p:txBody>
      </p:sp>
    </p:spTree>
    <p:extLst>
      <p:ext uri="{BB962C8B-B14F-4D97-AF65-F5344CB8AC3E}">
        <p14:creationId xmlns:p14="http://schemas.microsoft.com/office/powerpoint/2010/main" val="148731453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2000" dirty="0" smtClean="0"/>
              <a:t>Hospital patients with heart attack given </a:t>
            </a:r>
            <a:r>
              <a:rPr lang="en-US" sz="2000" dirty="0" err="1" smtClean="0"/>
              <a:t>fibrinolytic</a:t>
            </a:r>
            <a:r>
              <a:rPr lang="en-US" sz="2000" dirty="0" smtClean="0"/>
              <a:t> medication within 30 minutes of arrival, by sex and race/ethnicity, 2005-2012</a:t>
            </a:r>
            <a:endParaRPr lang="en-US" sz="2000" dirty="0"/>
          </a:p>
        </p:txBody>
      </p:sp>
      <p:graphicFrame>
        <p:nvGraphicFramePr>
          <p:cNvPr id="7" name="Content Placeholder 6"/>
          <p:cNvGraphicFramePr>
            <a:graphicFrameLocks noGrp="1"/>
          </p:cNvGraphicFramePr>
          <p:nvPr>
            <p:ph sz="half" idx="1"/>
            <p:extLst>
              <p:ext uri="{D42A27DB-BD31-4B8C-83A1-F6EECF244321}">
                <p14:modId xmlns:p14="http://schemas.microsoft.com/office/powerpoint/2010/main" val="4032909010"/>
              </p:ext>
            </p:extLst>
          </p:nvPr>
        </p:nvGraphicFramePr>
        <p:xfrm>
          <a:off x="457200" y="1554480"/>
          <a:ext cx="4114800" cy="411480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8" name="Object 10"/>
          <p:cNvGraphicFramePr>
            <a:graphicFrameLocks noGrp="1"/>
          </p:cNvGraphicFramePr>
          <p:nvPr>
            <p:ph sz="half" idx="2"/>
            <p:extLst>
              <p:ext uri="{D42A27DB-BD31-4B8C-83A1-F6EECF244321}">
                <p14:modId xmlns:p14="http://schemas.microsoft.com/office/powerpoint/2010/main" val="2756602106"/>
              </p:ext>
            </p:extLst>
          </p:nvPr>
        </p:nvGraphicFramePr>
        <p:xfrm>
          <a:off x="4572000" y="1554480"/>
          <a:ext cx="4114800" cy="4114800"/>
        </p:xfrm>
        <a:graphic>
          <a:graphicData uri="http://schemas.openxmlformats.org/drawingml/2006/chart">
            <c:chart xmlns:c="http://schemas.openxmlformats.org/drawingml/2006/chart" xmlns:r="http://schemas.openxmlformats.org/officeDocument/2006/relationships" r:id="rId4"/>
          </a:graphicData>
        </a:graphic>
      </p:graphicFrame>
      <p:sp>
        <p:nvSpPr>
          <p:cNvPr id="9" name="Rectangle 8"/>
          <p:cNvSpPr/>
          <p:nvPr/>
        </p:nvSpPr>
        <p:spPr>
          <a:xfrm>
            <a:off x="457200" y="5760720"/>
            <a:ext cx="8229600" cy="861774"/>
          </a:xfrm>
          <a:prstGeom prst="rect">
            <a:avLst/>
          </a:prstGeom>
        </p:spPr>
        <p:txBody>
          <a:bodyPr wrap="square">
            <a:spAutoFit/>
          </a:bodyPr>
          <a:lstStyle/>
          <a:p>
            <a:r>
              <a:rPr lang="en-US" sz="1000" b="1" dirty="0" smtClean="0"/>
              <a:t>Source:</a:t>
            </a:r>
            <a:r>
              <a:rPr lang="en-US" sz="1000" dirty="0" smtClean="0"/>
              <a:t> </a:t>
            </a:r>
            <a:r>
              <a:rPr lang="en-US" sz="1000" dirty="0"/>
              <a:t>Centers for Medicare &amp; Medicaid Services, Medicare Quality Improvement Organization Program, </a:t>
            </a:r>
            <a:r>
              <a:rPr lang="en-US" sz="1000" dirty="0" smtClean="0"/>
              <a:t>2005-2012.</a:t>
            </a:r>
            <a:endParaRPr lang="en-US" sz="1000" dirty="0"/>
          </a:p>
          <a:p>
            <a:r>
              <a:rPr lang="en-US" sz="1000" b="1" dirty="0"/>
              <a:t>Denominator:</a:t>
            </a:r>
            <a:r>
              <a:rPr lang="en-US" sz="1000" dirty="0"/>
              <a:t> Discharged hospital patients with a principal diagnosis of acute myocardial infarction and documented receipt of thrombolytic therapy during the hospital stay</a:t>
            </a:r>
            <a:r>
              <a:rPr lang="en-US" sz="1000" dirty="0" smtClean="0"/>
              <a:t>.</a:t>
            </a:r>
          </a:p>
          <a:p>
            <a:r>
              <a:rPr lang="en-US" sz="1000" b="1"/>
              <a:t>Note: </a:t>
            </a:r>
            <a:r>
              <a:rPr lang="en-US" sz="1000"/>
              <a:t>Data for Asians in 2012 were statistically unreliable.</a:t>
            </a:r>
            <a:endParaRPr lang="en-US" sz="1000" b="1"/>
          </a:p>
          <a:p>
            <a:endParaRPr lang="en-US" sz="1000" dirty="0"/>
          </a:p>
        </p:txBody>
      </p:sp>
      <p:cxnSp>
        <p:nvCxnSpPr>
          <p:cNvPr id="10" name="Straight Connector 9"/>
          <p:cNvCxnSpPr/>
          <p:nvPr/>
        </p:nvCxnSpPr>
        <p:spPr>
          <a:xfrm>
            <a:off x="1143000" y="2953512"/>
            <a:ext cx="3291840" cy="0"/>
          </a:xfrm>
          <a:prstGeom prst="line">
            <a:avLst/>
          </a:prstGeom>
          <a:ln w="19050">
            <a:solidFill>
              <a:srgbClr val="FF0000"/>
            </a:solidFill>
            <a:prstDash val="dash"/>
          </a:ln>
          <a:effectLst/>
        </p:spPr>
        <p:style>
          <a:lnRef idx="2">
            <a:schemeClr val="accent2"/>
          </a:lnRef>
          <a:fillRef idx="0">
            <a:schemeClr val="accent2"/>
          </a:fillRef>
          <a:effectRef idx="1">
            <a:schemeClr val="accent2"/>
          </a:effectRef>
          <a:fontRef idx="minor">
            <a:schemeClr val="tx1"/>
          </a:fontRef>
        </p:style>
      </p:cxnSp>
      <p:sp>
        <p:nvSpPr>
          <p:cNvPr id="11" name="TextBox 1"/>
          <p:cNvSpPr txBox="1"/>
          <p:nvPr/>
        </p:nvSpPr>
        <p:spPr>
          <a:xfrm>
            <a:off x="1645920" y="2660904"/>
            <a:ext cx="2286000" cy="228599"/>
          </a:xfrm>
          <a:prstGeom prst="rect">
            <a:avLst/>
          </a:prstGeom>
          <a:ln>
            <a:solidFill>
              <a:schemeClr val="tx1"/>
            </a:solidFill>
          </a:ln>
        </p:spPr>
        <p:txBody>
          <a:bodyPr wrap="non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r>
              <a:rPr lang="en-US" sz="1000" dirty="0" smtClean="0"/>
              <a:t>2008 Achievable Benchmark: 68%</a:t>
            </a:r>
            <a:endParaRPr lang="en-US" sz="1000" dirty="0"/>
          </a:p>
        </p:txBody>
      </p:sp>
    </p:spTree>
    <p:extLst>
      <p:ext uri="{BB962C8B-B14F-4D97-AF65-F5344CB8AC3E}">
        <p14:creationId xmlns:p14="http://schemas.microsoft.com/office/powerpoint/2010/main" val="43556707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000" dirty="0" smtClean="0"/>
              <a:t>Inpatient deaths per 1,000 adult hospital admissions with heart attack, by expected payment source, 2000-2012</a:t>
            </a:r>
            <a:endParaRPr lang="en-US" sz="2000" dirty="0"/>
          </a:p>
        </p:txBody>
      </p:sp>
      <p:graphicFrame>
        <p:nvGraphicFramePr>
          <p:cNvPr id="11" name="Content Placeholder 10"/>
          <p:cNvGraphicFramePr>
            <a:graphicFrameLocks noGrp="1"/>
          </p:cNvGraphicFramePr>
          <p:nvPr>
            <p:ph idx="1"/>
            <p:extLst>
              <p:ext uri="{D42A27DB-BD31-4B8C-83A1-F6EECF244321}">
                <p14:modId xmlns:p14="http://schemas.microsoft.com/office/powerpoint/2010/main" val="2463719366"/>
              </p:ext>
            </p:extLst>
          </p:nvPr>
        </p:nvGraphicFramePr>
        <p:xfrm>
          <a:off x="457200" y="1554480"/>
          <a:ext cx="8229600" cy="3840480"/>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5"/>
          <p:cNvSpPr/>
          <p:nvPr/>
        </p:nvSpPr>
        <p:spPr>
          <a:xfrm>
            <a:off x="457200" y="5394960"/>
            <a:ext cx="8229600" cy="1015663"/>
          </a:xfrm>
          <a:prstGeom prst="rect">
            <a:avLst/>
          </a:prstGeom>
        </p:spPr>
        <p:txBody>
          <a:bodyPr wrap="square">
            <a:spAutoFit/>
          </a:bodyPr>
          <a:lstStyle/>
          <a:p>
            <a:pPr lvl="0"/>
            <a:r>
              <a:rPr lang="en-US" sz="1000" b="1" dirty="0">
                <a:solidFill>
                  <a:prstClr val="black"/>
                </a:solidFill>
              </a:rPr>
              <a:t>Source:</a:t>
            </a:r>
            <a:r>
              <a:rPr lang="en-US" sz="1000" dirty="0">
                <a:solidFill>
                  <a:prstClr val="black"/>
                </a:solidFill>
              </a:rPr>
              <a:t> Agency for Healthcare Research and Quality, Healthcare Cost and Utilization Project, Nationwide Inpatient Sample and AHRQ Quality Indicators, version </a:t>
            </a:r>
            <a:r>
              <a:rPr lang="en-US" sz="1000" dirty="0" smtClean="0">
                <a:solidFill>
                  <a:prstClr val="black"/>
                </a:solidFill>
              </a:rPr>
              <a:t>4.4, 2000-2012</a:t>
            </a:r>
            <a:r>
              <a:rPr lang="en-US" sz="1000" dirty="0">
                <a:solidFill>
                  <a:prstClr val="black"/>
                </a:solidFill>
              </a:rPr>
              <a:t>.</a:t>
            </a:r>
          </a:p>
          <a:p>
            <a:r>
              <a:rPr lang="en-US" sz="1000" b="1" dirty="0">
                <a:solidFill>
                  <a:prstClr val="black"/>
                </a:solidFill>
              </a:rPr>
              <a:t>Denominator:</a:t>
            </a:r>
            <a:r>
              <a:rPr lang="en-US" sz="1000" dirty="0">
                <a:solidFill>
                  <a:prstClr val="black"/>
                </a:solidFill>
              </a:rPr>
              <a:t> </a:t>
            </a:r>
            <a:r>
              <a:rPr lang="en-US" sz="1000" dirty="0"/>
              <a:t>Adults age 18 and over admitted to a non-Federal community hospital in the United States with acute myocardial infarction as principal discharge diagnosis.</a:t>
            </a:r>
          </a:p>
          <a:p>
            <a:r>
              <a:rPr lang="en-US" sz="1000" b="1" dirty="0" smtClean="0">
                <a:solidFill>
                  <a:prstClr val="black"/>
                </a:solidFill>
              </a:rPr>
              <a:t>Note</a:t>
            </a:r>
            <a:r>
              <a:rPr lang="en-US" sz="1000" b="1" dirty="0">
                <a:solidFill>
                  <a:prstClr val="black"/>
                </a:solidFill>
              </a:rPr>
              <a:t>:</a:t>
            </a:r>
            <a:r>
              <a:rPr lang="en-US" sz="1000" dirty="0">
                <a:solidFill>
                  <a:prstClr val="black"/>
                </a:solidFill>
              </a:rPr>
              <a:t> For this measure, lower rates are better. </a:t>
            </a:r>
            <a:r>
              <a:rPr lang="en-US" sz="1000" dirty="0"/>
              <a:t>Rates are adjusted by age, major diagnostic category, all payer refined-diagnosis related group risk of mortality score, and transfers into the hospital. </a:t>
            </a:r>
            <a:endParaRPr lang="en-US" sz="1000" dirty="0">
              <a:solidFill>
                <a:prstClr val="black"/>
              </a:solidFill>
            </a:endParaRPr>
          </a:p>
        </p:txBody>
      </p:sp>
      <p:cxnSp>
        <p:nvCxnSpPr>
          <p:cNvPr id="12" name="Straight Connector 11"/>
          <p:cNvCxnSpPr/>
          <p:nvPr/>
        </p:nvCxnSpPr>
        <p:spPr>
          <a:xfrm>
            <a:off x="1371600" y="3950208"/>
            <a:ext cx="7315200" cy="0"/>
          </a:xfrm>
          <a:prstGeom prst="line">
            <a:avLst/>
          </a:prstGeom>
          <a:ln w="19050">
            <a:solidFill>
              <a:srgbClr val="FF0000"/>
            </a:solidFill>
            <a:prstDash val="dash"/>
          </a:ln>
          <a:effectLst/>
        </p:spPr>
        <p:style>
          <a:lnRef idx="2">
            <a:schemeClr val="accent2"/>
          </a:lnRef>
          <a:fillRef idx="0">
            <a:schemeClr val="accent2"/>
          </a:fillRef>
          <a:effectRef idx="1">
            <a:schemeClr val="accent2"/>
          </a:effectRef>
          <a:fontRef idx="minor">
            <a:schemeClr val="tx1"/>
          </a:fontRef>
        </p:style>
      </p:cxnSp>
      <p:sp>
        <p:nvSpPr>
          <p:cNvPr id="13" name="TextBox 1"/>
          <p:cNvSpPr txBox="1"/>
          <p:nvPr/>
        </p:nvSpPr>
        <p:spPr>
          <a:xfrm>
            <a:off x="2743200" y="3657601"/>
            <a:ext cx="3657600" cy="228599"/>
          </a:xfrm>
          <a:prstGeom prst="rect">
            <a:avLst/>
          </a:prstGeom>
          <a:ln>
            <a:solidFill>
              <a:schemeClr val="tx1"/>
            </a:solidFill>
          </a:ln>
        </p:spPr>
        <p:txBody>
          <a:bodyPr wrap="non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r>
              <a:rPr lang="en-US" sz="1000" dirty="0" smtClean="0"/>
              <a:t>2012 Achievable Benchmark: 39 Deaths per 1,000 Admissions</a:t>
            </a:r>
            <a:endParaRPr lang="en-US" sz="1000" dirty="0"/>
          </a:p>
        </p:txBody>
      </p:sp>
    </p:spTree>
    <p:extLst>
      <p:ext uri="{BB962C8B-B14F-4D97-AF65-F5344CB8AC3E}">
        <p14:creationId xmlns:p14="http://schemas.microsoft.com/office/powerpoint/2010/main" val="317909464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000" dirty="0" smtClean="0"/>
              <a:t>Inpatient deaths per 1,000 adult hospital admissions with heart attack, by residence location, 2000-2012</a:t>
            </a:r>
            <a:endParaRPr lang="en-US" sz="2000" dirty="0"/>
          </a:p>
        </p:txBody>
      </p:sp>
      <p:graphicFrame>
        <p:nvGraphicFramePr>
          <p:cNvPr id="11" name="Content Placeholder 10"/>
          <p:cNvGraphicFramePr>
            <a:graphicFrameLocks noGrp="1"/>
          </p:cNvGraphicFramePr>
          <p:nvPr>
            <p:ph idx="1"/>
            <p:extLst>
              <p:ext uri="{D42A27DB-BD31-4B8C-83A1-F6EECF244321}">
                <p14:modId xmlns:p14="http://schemas.microsoft.com/office/powerpoint/2010/main" val="722957895"/>
              </p:ext>
            </p:extLst>
          </p:nvPr>
        </p:nvGraphicFramePr>
        <p:xfrm>
          <a:off x="457200" y="1463040"/>
          <a:ext cx="8229600" cy="3931920"/>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5"/>
          <p:cNvSpPr/>
          <p:nvPr/>
        </p:nvSpPr>
        <p:spPr>
          <a:xfrm>
            <a:off x="457200" y="5486400"/>
            <a:ext cx="8229600" cy="1015663"/>
          </a:xfrm>
          <a:prstGeom prst="rect">
            <a:avLst/>
          </a:prstGeom>
        </p:spPr>
        <p:txBody>
          <a:bodyPr wrap="square">
            <a:spAutoFit/>
          </a:bodyPr>
          <a:lstStyle/>
          <a:p>
            <a:pPr lvl="0"/>
            <a:r>
              <a:rPr lang="en-US" sz="1000" b="1" dirty="0">
                <a:solidFill>
                  <a:prstClr val="black"/>
                </a:solidFill>
              </a:rPr>
              <a:t>Source:</a:t>
            </a:r>
            <a:r>
              <a:rPr lang="en-US" sz="1000" dirty="0">
                <a:solidFill>
                  <a:prstClr val="black"/>
                </a:solidFill>
              </a:rPr>
              <a:t> Agency for Healthcare Research and Quality, Healthcare Cost and Utilization Project, Nationwide Inpatient Sample and AHRQ Quality Indicators, version </a:t>
            </a:r>
            <a:r>
              <a:rPr lang="en-US" sz="1000" dirty="0" smtClean="0">
                <a:solidFill>
                  <a:prstClr val="black"/>
                </a:solidFill>
              </a:rPr>
              <a:t>4.4, 2000-2012</a:t>
            </a:r>
            <a:r>
              <a:rPr lang="en-US" sz="1000" dirty="0">
                <a:solidFill>
                  <a:prstClr val="black"/>
                </a:solidFill>
              </a:rPr>
              <a:t>.</a:t>
            </a:r>
          </a:p>
          <a:p>
            <a:r>
              <a:rPr lang="en-US" sz="1000" b="1" dirty="0">
                <a:solidFill>
                  <a:prstClr val="black"/>
                </a:solidFill>
              </a:rPr>
              <a:t>Denominator:</a:t>
            </a:r>
            <a:r>
              <a:rPr lang="en-US" sz="1000" dirty="0">
                <a:solidFill>
                  <a:prstClr val="black"/>
                </a:solidFill>
              </a:rPr>
              <a:t> </a:t>
            </a:r>
            <a:r>
              <a:rPr lang="en-US" sz="1000" dirty="0"/>
              <a:t>Adults age 18 and over admitted to a non-Federal community hospital in the United States with acute myocardial infarction as principal discharge diagnosis.</a:t>
            </a:r>
          </a:p>
          <a:p>
            <a:r>
              <a:rPr lang="en-US" sz="1000" b="1" dirty="0" smtClean="0">
                <a:solidFill>
                  <a:prstClr val="black"/>
                </a:solidFill>
              </a:rPr>
              <a:t>Note</a:t>
            </a:r>
            <a:r>
              <a:rPr lang="en-US" sz="1000" b="1" dirty="0">
                <a:solidFill>
                  <a:prstClr val="black"/>
                </a:solidFill>
              </a:rPr>
              <a:t>:</a:t>
            </a:r>
            <a:r>
              <a:rPr lang="en-US" sz="1000" dirty="0">
                <a:solidFill>
                  <a:prstClr val="black"/>
                </a:solidFill>
              </a:rPr>
              <a:t> For this measure, lower rates are better. </a:t>
            </a:r>
            <a:r>
              <a:rPr lang="en-US" sz="1000" dirty="0"/>
              <a:t>Rates are adjusted by age, major diagnostic category, all payer refined-diagnosis related group risk of mortality score, and transfers into the hospital. </a:t>
            </a:r>
            <a:endParaRPr lang="en-US" sz="1000" dirty="0">
              <a:solidFill>
                <a:prstClr val="black"/>
              </a:solidFill>
            </a:endParaRPr>
          </a:p>
        </p:txBody>
      </p:sp>
      <p:cxnSp>
        <p:nvCxnSpPr>
          <p:cNvPr id="12" name="Straight Connector 11"/>
          <p:cNvCxnSpPr/>
          <p:nvPr/>
        </p:nvCxnSpPr>
        <p:spPr>
          <a:xfrm>
            <a:off x="1371600" y="4069080"/>
            <a:ext cx="7315200" cy="0"/>
          </a:xfrm>
          <a:prstGeom prst="line">
            <a:avLst/>
          </a:prstGeom>
          <a:ln w="19050">
            <a:solidFill>
              <a:srgbClr val="FF0000"/>
            </a:solidFill>
            <a:prstDash val="dash"/>
          </a:ln>
          <a:effectLst/>
        </p:spPr>
        <p:style>
          <a:lnRef idx="2">
            <a:schemeClr val="accent2"/>
          </a:lnRef>
          <a:fillRef idx="0">
            <a:schemeClr val="accent2"/>
          </a:fillRef>
          <a:effectRef idx="1">
            <a:schemeClr val="accent2"/>
          </a:effectRef>
          <a:fontRef idx="minor">
            <a:schemeClr val="tx1"/>
          </a:fontRef>
        </p:style>
      </p:cxnSp>
      <p:sp>
        <p:nvSpPr>
          <p:cNvPr id="13" name="TextBox 1"/>
          <p:cNvSpPr txBox="1"/>
          <p:nvPr/>
        </p:nvSpPr>
        <p:spPr>
          <a:xfrm>
            <a:off x="1981200" y="3810000"/>
            <a:ext cx="3581400" cy="228599"/>
          </a:xfrm>
          <a:prstGeom prst="rect">
            <a:avLst/>
          </a:prstGeom>
          <a:ln>
            <a:solidFill>
              <a:schemeClr val="tx1"/>
            </a:solidFill>
          </a:ln>
        </p:spPr>
        <p:txBody>
          <a:bodyPr wrap="non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r>
              <a:rPr lang="en-US" sz="1000" dirty="0" smtClean="0"/>
              <a:t>2012 Achievable Benchmark: 39 Deaths per 1,000 Admissions</a:t>
            </a:r>
            <a:endParaRPr lang="en-US" sz="1000" dirty="0"/>
          </a:p>
        </p:txBody>
      </p:sp>
    </p:spTree>
    <p:extLst>
      <p:ext uri="{BB962C8B-B14F-4D97-AF65-F5344CB8AC3E}">
        <p14:creationId xmlns:p14="http://schemas.microsoft.com/office/powerpoint/2010/main" val="41824451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000" dirty="0" smtClean="0"/>
              <a:t>Inpatient deaths per 1,000 adult hospital admissions with heart attack, by race/ethnicity, 2001-2012</a:t>
            </a:r>
            <a:endParaRPr lang="en-US" sz="2000" dirty="0"/>
          </a:p>
        </p:txBody>
      </p:sp>
      <p:graphicFrame>
        <p:nvGraphicFramePr>
          <p:cNvPr id="8" name="Content Placeholder 7"/>
          <p:cNvGraphicFramePr>
            <a:graphicFrameLocks noGrp="1"/>
          </p:cNvGraphicFramePr>
          <p:nvPr>
            <p:ph idx="1"/>
            <p:extLst>
              <p:ext uri="{D42A27DB-BD31-4B8C-83A1-F6EECF244321}">
                <p14:modId xmlns:p14="http://schemas.microsoft.com/office/powerpoint/2010/main" val="115745440"/>
              </p:ext>
            </p:extLst>
          </p:nvPr>
        </p:nvGraphicFramePr>
        <p:xfrm>
          <a:off x="457200" y="1463040"/>
          <a:ext cx="8229600" cy="3931920"/>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5"/>
          <p:cNvSpPr/>
          <p:nvPr/>
        </p:nvSpPr>
        <p:spPr>
          <a:xfrm>
            <a:off x="457200" y="5394960"/>
            <a:ext cx="8229600" cy="1169551"/>
          </a:xfrm>
          <a:prstGeom prst="rect">
            <a:avLst/>
          </a:prstGeom>
        </p:spPr>
        <p:txBody>
          <a:bodyPr wrap="square">
            <a:spAutoFit/>
          </a:bodyPr>
          <a:lstStyle/>
          <a:p>
            <a:r>
              <a:rPr lang="en-US" sz="1000" b="1" dirty="0"/>
              <a:t>Key: </a:t>
            </a:r>
            <a:r>
              <a:rPr lang="en-US" sz="1000" dirty="0"/>
              <a:t>API = Asian or Pacific Islander.</a:t>
            </a:r>
            <a:endParaRPr lang="en-US" sz="1000" b="1" dirty="0"/>
          </a:p>
          <a:p>
            <a:r>
              <a:rPr lang="en-US" sz="1000" b="1" dirty="0"/>
              <a:t>Source:</a:t>
            </a:r>
            <a:r>
              <a:rPr lang="en-US" sz="1000" dirty="0"/>
              <a:t> Agency for Healthcare Research and Quality, Healthcare Cost and Utilization Project, State Inpatient </a:t>
            </a:r>
            <a:r>
              <a:rPr lang="en-US" sz="1000" dirty="0" smtClean="0"/>
              <a:t>Databases, </a:t>
            </a:r>
            <a:r>
              <a:rPr lang="en-US" sz="1000" dirty="0"/>
              <a:t>disparities analysis files and AHRQ Quality Indicators, version </a:t>
            </a:r>
            <a:r>
              <a:rPr lang="en-US" sz="1000" dirty="0" smtClean="0"/>
              <a:t>4.4, </a:t>
            </a:r>
            <a:r>
              <a:rPr lang="en-US" sz="1000" dirty="0"/>
              <a:t>2001-2012.</a:t>
            </a:r>
          </a:p>
          <a:p>
            <a:r>
              <a:rPr lang="en-US" sz="1000" b="1" dirty="0">
                <a:solidFill>
                  <a:prstClr val="black"/>
                </a:solidFill>
              </a:rPr>
              <a:t>Denominator:</a:t>
            </a:r>
            <a:r>
              <a:rPr lang="en-US" sz="1000" dirty="0">
                <a:solidFill>
                  <a:prstClr val="black"/>
                </a:solidFill>
              </a:rPr>
              <a:t> </a:t>
            </a:r>
            <a:r>
              <a:rPr lang="en-US" sz="1000" dirty="0"/>
              <a:t>Adults age 18 and over admitted to a non-Federal community hospital in the United States with acute myocardial infarction as principal discharge diagnosis.</a:t>
            </a:r>
          </a:p>
          <a:p>
            <a:r>
              <a:rPr lang="en-US" sz="1000" b="1" dirty="0">
                <a:solidFill>
                  <a:prstClr val="black"/>
                </a:solidFill>
              </a:rPr>
              <a:t>Note:</a:t>
            </a:r>
            <a:r>
              <a:rPr lang="en-US" sz="1000" dirty="0">
                <a:solidFill>
                  <a:prstClr val="black"/>
                </a:solidFill>
              </a:rPr>
              <a:t> For this measure, lower rates are better. </a:t>
            </a:r>
            <a:r>
              <a:rPr lang="en-US" sz="1000" dirty="0"/>
              <a:t>Rates are adjusted by age, major diagnostic category, all payer refined-diagnosis related group risk of mortality score, and transfers into the hospital. </a:t>
            </a:r>
            <a:r>
              <a:rPr lang="en-US" sz="1000" dirty="0" smtClean="0"/>
              <a:t>White </a:t>
            </a:r>
            <a:r>
              <a:rPr lang="en-US" sz="1000" dirty="0"/>
              <a:t>and Black are </a:t>
            </a:r>
            <a:r>
              <a:rPr lang="en-US" sz="1000" dirty="0" smtClean="0"/>
              <a:t>non-Hispanic. Hispanic </a:t>
            </a:r>
            <a:r>
              <a:rPr lang="en-US" sz="1000" dirty="0"/>
              <a:t>includes all races. </a:t>
            </a:r>
          </a:p>
        </p:txBody>
      </p:sp>
      <p:cxnSp>
        <p:nvCxnSpPr>
          <p:cNvPr id="12" name="Straight Connector 11"/>
          <p:cNvCxnSpPr/>
          <p:nvPr/>
        </p:nvCxnSpPr>
        <p:spPr>
          <a:xfrm>
            <a:off x="1371600" y="3931920"/>
            <a:ext cx="7315200" cy="0"/>
          </a:xfrm>
          <a:prstGeom prst="line">
            <a:avLst/>
          </a:prstGeom>
          <a:ln w="19050">
            <a:solidFill>
              <a:srgbClr val="FF0000"/>
            </a:solidFill>
            <a:prstDash val="dash"/>
          </a:ln>
          <a:effectLst/>
        </p:spPr>
        <p:style>
          <a:lnRef idx="2">
            <a:schemeClr val="accent2"/>
          </a:lnRef>
          <a:fillRef idx="0">
            <a:schemeClr val="accent2"/>
          </a:fillRef>
          <a:effectRef idx="1">
            <a:schemeClr val="accent2"/>
          </a:effectRef>
          <a:fontRef idx="minor">
            <a:schemeClr val="tx1"/>
          </a:fontRef>
        </p:style>
      </p:cxnSp>
      <p:sp>
        <p:nvSpPr>
          <p:cNvPr id="13" name="TextBox 1"/>
          <p:cNvSpPr txBox="1"/>
          <p:nvPr/>
        </p:nvSpPr>
        <p:spPr>
          <a:xfrm>
            <a:off x="1600200" y="3667121"/>
            <a:ext cx="3581400" cy="228599"/>
          </a:xfrm>
          <a:prstGeom prst="rect">
            <a:avLst/>
          </a:prstGeom>
          <a:ln>
            <a:solidFill>
              <a:schemeClr val="tx1"/>
            </a:solidFill>
          </a:ln>
        </p:spPr>
        <p:txBody>
          <a:bodyPr wrap="non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r>
              <a:rPr lang="en-US" sz="1000" dirty="0" smtClean="0">
                <a:solidFill>
                  <a:prstClr val="black"/>
                </a:solidFill>
              </a:rPr>
              <a:t>2012 Achievable Benchmark: 39 Deaths per 1,000 Admissions</a:t>
            </a:r>
            <a:endParaRPr lang="en-US" sz="1000" dirty="0">
              <a:solidFill>
                <a:prstClr val="black"/>
              </a:solidFill>
            </a:endParaRPr>
          </a:p>
        </p:txBody>
      </p:sp>
    </p:spTree>
    <p:extLst>
      <p:ext uri="{BB962C8B-B14F-4D97-AF65-F5344CB8AC3E}">
        <p14:creationId xmlns:p14="http://schemas.microsoft.com/office/powerpoint/2010/main" val="20411438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000" dirty="0" smtClean="0"/>
              <a:t>Adult admissions for congestive heart failure per 100,000 population, by area income, 2000-2012</a:t>
            </a:r>
            <a:endParaRPr lang="en-US" sz="2000" dirty="0"/>
          </a:p>
        </p:txBody>
      </p:sp>
      <p:graphicFrame>
        <p:nvGraphicFramePr>
          <p:cNvPr id="8" name="Content Placeholder 7"/>
          <p:cNvGraphicFramePr>
            <a:graphicFrameLocks noGrp="1"/>
          </p:cNvGraphicFramePr>
          <p:nvPr>
            <p:ph idx="1"/>
            <p:extLst>
              <p:ext uri="{D42A27DB-BD31-4B8C-83A1-F6EECF244321}">
                <p14:modId xmlns:p14="http://schemas.microsoft.com/office/powerpoint/2010/main" val="633693247"/>
              </p:ext>
            </p:extLst>
          </p:nvPr>
        </p:nvGraphicFramePr>
        <p:xfrm>
          <a:off x="457200" y="1554480"/>
          <a:ext cx="8229600" cy="4023360"/>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5"/>
          <p:cNvSpPr/>
          <p:nvPr/>
        </p:nvSpPr>
        <p:spPr>
          <a:xfrm>
            <a:off x="457200" y="5669280"/>
            <a:ext cx="8229600" cy="707886"/>
          </a:xfrm>
          <a:prstGeom prst="rect">
            <a:avLst/>
          </a:prstGeom>
        </p:spPr>
        <p:txBody>
          <a:bodyPr wrap="square">
            <a:spAutoFit/>
          </a:bodyPr>
          <a:lstStyle/>
          <a:p>
            <a:pPr lvl="0"/>
            <a:r>
              <a:rPr lang="en-US" sz="1000" b="1" dirty="0">
                <a:solidFill>
                  <a:prstClr val="black"/>
                </a:solidFill>
              </a:rPr>
              <a:t>Source:</a:t>
            </a:r>
            <a:r>
              <a:rPr lang="en-US" sz="1000" dirty="0">
                <a:solidFill>
                  <a:prstClr val="black"/>
                </a:solidFill>
              </a:rPr>
              <a:t> Agency for Healthcare Research and Quality, Healthcare Cost and Utilization Project, Nationwide Inpatient Sample and AHRQ Quality Indicators, version </a:t>
            </a:r>
            <a:r>
              <a:rPr lang="en-US" sz="1000" dirty="0" smtClean="0">
                <a:solidFill>
                  <a:prstClr val="black"/>
                </a:solidFill>
              </a:rPr>
              <a:t>4.4, </a:t>
            </a:r>
            <a:r>
              <a:rPr lang="en-US" sz="1000" dirty="0">
                <a:solidFill>
                  <a:prstClr val="black"/>
                </a:solidFill>
              </a:rPr>
              <a:t>2000-2012.</a:t>
            </a:r>
          </a:p>
          <a:p>
            <a:r>
              <a:rPr lang="en-US" sz="1000" b="1" dirty="0"/>
              <a:t>Denominator:</a:t>
            </a:r>
            <a:r>
              <a:rPr lang="en-US" sz="1000" dirty="0"/>
              <a:t> U.S. resident population age 18 and over.</a:t>
            </a:r>
          </a:p>
          <a:p>
            <a:r>
              <a:rPr lang="en-US" sz="1000" b="1" dirty="0"/>
              <a:t>Note:</a:t>
            </a:r>
            <a:r>
              <a:rPr lang="en-US" sz="1000" dirty="0"/>
              <a:t> For this measure, lower rates are better. Area income is based on the median income of a patient’s ZIP Code of residence.</a:t>
            </a:r>
          </a:p>
        </p:txBody>
      </p:sp>
      <p:cxnSp>
        <p:nvCxnSpPr>
          <p:cNvPr id="12" name="Straight Connector 11"/>
          <p:cNvCxnSpPr/>
          <p:nvPr/>
        </p:nvCxnSpPr>
        <p:spPr>
          <a:xfrm>
            <a:off x="1447800" y="4629150"/>
            <a:ext cx="7132320" cy="0"/>
          </a:xfrm>
          <a:prstGeom prst="line">
            <a:avLst/>
          </a:prstGeom>
          <a:ln w="19050">
            <a:solidFill>
              <a:srgbClr val="FF0000"/>
            </a:solidFill>
            <a:prstDash val="dash"/>
          </a:ln>
          <a:effectLst/>
        </p:spPr>
        <p:style>
          <a:lnRef idx="2">
            <a:schemeClr val="accent2"/>
          </a:lnRef>
          <a:fillRef idx="0">
            <a:schemeClr val="accent2"/>
          </a:fillRef>
          <a:effectRef idx="1">
            <a:schemeClr val="accent2"/>
          </a:effectRef>
          <a:fontRef idx="minor">
            <a:schemeClr val="tx1"/>
          </a:fontRef>
        </p:style>
      </p:cxnSp>
      <p:sp>
        <p:nvSpPr>
          <p:cNvPr id="13" name="TextBox 1"/>
          <p:cNvSpPr txBox="1"/>
          <p:nvPr/>
        </p:nvSpPr>
        <p:spPr>
          <a:xfrm>
            <a:off x="1554480" y="4297680"/>
            <a:ext cx="4023360" cy="228599"/>
          </a:xfrm>
          <a:prstGeom prst="rect">
            <a:avLst/>
          </a:prstGeom>
          <a:ln>
            <a:solidFill>
              <a:schemeClr val="tx1"/>
            </a:solidFill>
          </a:ln>
        </p:spPr>
        <p:txBody>
          <a:bodyPr wrap="non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US" sz="1000" dirty="0" smtClean="0">
                <a:solidFill>
                  <a:prstClr val="black"/>
                </a:solidFill>
              </a:rPr>
              <a:t>2008 Achievable Benchmark: 195 Admissions per 100,000 Population</a:t>
            </a:r>
            <a:endParaRPr lang="en-US" sz="1000" dirty="0">
              <a:solidFill>
                <a:prstClr val="black"/>
              </a:solidFill>
            </a:endParaRPr>
          </a:p>
        </p:txBody>
      </p:sp>
    </p:spTree>
    <p:extLst>
      <p:ext uri="{BB962C8B-B14F-4D97-AF65-F5344CB8AC3E}">
        <p14:creationId xmlns:p14="http://schemas.microsoft.com/office/powerpoint/2010/main" val="191396672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000" dirty="0" smtClean="0"/>
              <a:t>Adult admissions for congestive heart failure per 100,000 population, by race/ethnicity, 2001-2012</a:t>
            </a:r>
            <a:endParaRPr lang="en-US" sz="2000" dirty="0"/>
          </a:p>
        </p:txBody>
      </p:sp>
      <p:graphicFrame>
        <p:nvGraphicFramePr>
          <p:cNvPr id="9" name="Content Placeholder 8"/>
          <p:cNvGraphicFramePr>
            <a:graphicFrameLocks noGrp="1"/>
          </p:cNvGraphicFramePr>
          <p:nvPr>
            <p:ph idx="1"/>
            <p:extLst>
              <p:ext uri="{D42A27DB-BD31-4B8C-83A1-F6EECF244321}">
                <p14:modId xmlns:p14="http://schemas.microsoft.com/office/powerpoint/2010/main" val="4089726761"/>
              </p:ext>
            </p:extLst>
          </p:nvPr>
        </p:nvGraphicFramePr>
        <p:xfrm>
          <a:off x="457200" y="1463040"/>
          <a:ext cx="8229600" cy="3931920"/>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5"/>
          <p:cNvSpPr/>
          <p:nvPr/>
        </p:nvSpPr>
        <p:spPr>
          <a:xfrm>
            <a:off x="457200" y="5394960"/>
            <a:ext cx="8229600" cy="861774"/>
          </a:xfrm>
          <a:prstGeom prst="rect">
            <a:avLst/>
          </a:prstGeom>
        </p:spPr>
        <p:txBody>
          <a:bodyPr wrap="square">
            <a:spAutoFit/>
          </a:bodyPr>
          <a:lstStyle/>
          <a:p>
            <a:r>
              <a:rPr lang="en-US" sz="1000" b="1" dirty="0"/>
              <a:t>Key: </a:t>
            </a:r>
            <a:r>
              <a:rPr lang="en-US" sz="1000" dirty="0"/>
              <a:t>API = Asian or Pacific Islander.</a:t>
            </a:r>
            <a:endParaRPr lang="en-US" sz="1000" b="1" dirty="0"/>
          </a:p>
          <a:p>
            <a:r>
              <a:rPr lang="en-US" sz="1000" b="1" dirty="0"/>
              <a:t>Source:</a:t>
            </a:r>
            <a:r>
              <a:rPr lang="en-US" sz="1000" dirty="0"/>
              <a:t> Agency for Healthcare Research and Quality, Healthcare Cost and Utilization Project, State Inpatient </a:t>
            </a:r>
            <a:r>
              <a:rPr lang="en-US" sz="1000" dirty="0" smtClean="0"/>
              <a:t>Databases, </a:t>
            </a:r>
            <a:r>
              <a:rPr lang="en-US" sz="1000" dirty="0"/>
              <a:t>disparities analysis files and AHRQ Quality Indicators, version </a:t>
            </a:r>
            <a:r>
              <a:rPr lang="en-US" sz="1000" dirty="0" smtClean="0"/>
              <a:t>4.4, </a:t>
            </a:r>
            <a:r>
              <a:rPr lang="en-US" sz="1000" dirty="0"/>
              <a:t>2001-2012.</a:t>
            </a:r>
          </a:p>
          <a:p>
            <a:r>
              <a:rPr lang="en-US" sz="1000" b="1" dirty="0"/>
              <a:t>Denominator:</a:t>
            </a:r>
            <a:r>
              <a:rPr lang="en-US" sz="1000" dirty="0"/>
              <a:t> U.S. resident population age 18 and over.</a:t>
            </a:r>
          </a:p>
          <a:p>
            <a:r>
              <a:rPr lang="en-US" sz="1000" b="1" dirty="0" smtClean="0">
                <a:solidFill>
                  <a:prstClr val="black"/>
                </a:solidFill>
              </a:rPr>
              <a:t>Note</a:t>
            </a:r>
            <a:r>
              <a:rPr lang="en-US" sz="1000" b="1" dirty="0">
                <a:solidFill>
                  <a:prstClr val="black"/>
                </a:solidFill>
              </a:rPr>
              <a:t>:</a:t>
            </a:r>
            <a:r>
              <a:rPr lang="en-US" sz="1000" dirty="0">
                <a:solidFill>
                  <a:prstClr val="black"/>
                </a:solidFill>
              </a:rPr>
              <a:t> For this measure, lower rates are better. </a:t>
            </a:r>
            <a:r>
              <a:rPr lang="en-US" sz="1000" dirty="0" smtClean="0"/>
              <a:t>White </a:t>
            </a:r>
            <a:r>
              <a:rPr lang="en-US" sz="1000" dirty="0"/>
              <a:t>and Black are </a:t>
            </a:r>
            <a:r>
              <a:rPr lang="en-US" sz="1000" dirty="0" smtClean="0"/>
              <a:t>non-Hispanic. Hispanic </a:t>
            </a:r>
            <a:r>
              <a:rPr lang="en-US" sz="1000" dirty="0"/>
              <a:t>includes all races. </a:t>
            </a:r>
          </a:p>
        </p:txBody>
      </p:sp>
      <p:cxnSp>
        <p:nvCxnSpPr>
          <p:cNvPr id="12" name="Straight Connector 11"/>
          <p:cNvCxnSpPr/>
          <p:nvPr/>
        </p:nvCxnSpPr>
        <p:spPr>
          <a:xfrm>
            <a:off x="1447800" y="4590288"/>
            <a:ext cx="7239000" cy="0"/>
          </a:xfrm>
          <a:prstGeom prst="line">
            <a:avLst/>
          </a:prstGeom>
          <a:ln w="19050">
            <a:solidFill>
              <a:srgbClr val="FF0000"/>
            </a:solidFill>
            <a:prstDash val="dash"/>
          </a:ln>
          <a:effectLst/>
        </p:spPr>
        <p:style>
          <a:lnRef idx="2">
            <a:schemeClr val="accent2"/>
          </a:lnRef>
          <a:fillRef idx="0">
            <a:schemeClr val="accent2"/>
          </a:fillRef>
          <a:effectRef idx="1">
            <a:schemeClr val="accent2"/>
          </a:effectRef>
          <a:fontRef idx="minor">
            <a:schemeClr val="tx1"/>
          </a:fontRef>
        </p:style>
      </p:cxnSp>
      <p:sp>
        <p:nvSpPr>
          <p:cNvPr id="13" name="TextBox 1"/>
          <p:cNvSpPr txBox="1"/>
          <p:nvPr/>
        </p:nvSpPr>
        <p:spPr>
          <a:xfrm>
            <a:off x="3017520" y="4663440"/>
            <a:ext cx="4023360" cy="228599"/>
          </a:xfrm>
          <a:prstGeom prst="rect">
            <a:avLst/>
          </a:prstGeom>
          <a:ln>
            <a:solidFill>
              <a:schemeClr val="tx1"/>
            </a:solidFill>
          </a:ln>
        </p:spPr>
        <p:txBody>
          <a:bodyPr wrap="non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r>
              <a:rPr lang="en-US" sz="1000" dirty="0" smtClean="0">
                <a:solidFill>
                  <a:prstClr val="black"/>
                </a:solidFill>
              </a:rPr>
              <a:t>2008 Achievable Benchmark: 195 Admissions per 100,000 Population</a:t>
            </a:r>
            <a:endParaRPr lang="en-US" sz="1000" dirty="0">
              <a:solidFill>
                <a:prstClr val="black"/>
              </a:solidFill>
            </a:endParaRPr>
          </a:p>
        </p:txBody>
      </p:sp>
    </p:spTree>
    <p:extLst>
      <p:ext uri="{BB962C8B-B14F-4D97-AF65-F5344CB8AC3E}">
        <p14:creationId xmlns:p14="http://schemas.microsoft.com/office/powerpoint/2010/main" val="408442870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0.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3.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4.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5.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6.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7.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8.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9.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Tahoma"/>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otalTime>29398</TotalTime>
  <Words>1918</Words>
  <Application>Microsoft Office PowerPoint</Application>
  <PresentationFormat>On-screen Show (4:3)</PresentationFormat>
  <Paragraphs>141</Paragraphs>
  <Slides>11</Slides>
  <Notes>11</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Theme</vt:lpstr>
      <vt:lpstr>Cardiovascular disease</vt:lpstr>
      <vt:lpstr>Measures of Effective Treatment of Cardiovascular Disease</vt:lpstr>
      <vt:lpstr>Adults with hypertension whose blood pressure is under control, by sex and income, 1999-2002, 2003-2006, 2007-2010, and 2011-2012</vt:lpstr>
      <vt:lpstr>Hospital patients with heart attack given fibrinolytic medication within 30 minutes of arrival, by sex and race/ethnicity, 2005-2012</vt:lpstr>
      <vt:lpstr>Inpatient deaths per 1,000 adult hospital admissions with heart attack, by expected payment source, 2000-2012</vt:lpstr>
      <vt:lpstr>Inpatient deaths per 1,000 adult hospital admissions with heart attack, by residence location, 2000-2012</vt:lpstr>
      <vt:lpstr>Inpatient deaths per 1,000 adult hospital admissions with heart attack, by race/ethnicity, 2001-2012</vt:lpstr>
      <vt:lpstr>Adult admissions for congestive heart failure per 100,000 population, by area income, 2000-2012</vt:lpstr>
      <vt:lpstr>Adult admissions for congestive heart failure per 100,000 population, by race/ethnicity, 2001-2012</vt:lpstr>
      <vt:lpstr>Adult admissions for congestive heart failure per 100,000 population, State of Hawaii, by granular ethnicity, 2010-2011</vt:lpstr>
      <vt:lpstr>Total national costs of hospitalizations for congestive heart failure, 2000-2012</vt:lpstr>
    </vt:vector>
  </TitlesOfParts>
  <Company>DHHS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DHHS</dc:creator>
  <cp:lastModifiedBy>Doreen Bonnett</cp:lastModifiedBy>
  <cp:revision>323</cp:revision>
  <cp:lastPrinted>2014-09-03T18:51:10Z</cp:lastPrinted>
  <dcterms:created xsi:type="dcterms:W3CDTF">2013-09-03T18:05:51Z</dcterms:created>
  <dcterms:modified xsi:type="dcterms:W3CDTF">2015-07-29T21:20:39Z</dcterms:modified>
</cp:coreProperties>
</file>

<file path=docProps/thumbnail.jpeg>
</file>