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5.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26.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drawings/drawing2.xml" ContentType="application/vnd.openxmlformats-officedocument.drawingml.chartshapes+xml"/>
  <Override PartName="/ppt/notesSlides/notesSlide27.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28.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29.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notesSlides/notesSlide30.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notesSlides/notesSlide31.xml" ContentType="application/vnd.openxmlformats-officedocument.presentationml.notesSlide+xml"/>
  <Override PartName="/ppt/charts/chart11.xml" ContentType="application/vnd.openxmlformats-officedocument.drawingml.chart+xml"/>
  <Override PartName="/ppt/theme/themeOverride10.xml" ContentType="application/vnd.openxmlformats-officedocument.themeOverride+xml"/>
  <Override PartName="/ppt/notesSlides/notesSlide32.xml" ContentType="application/vnd.openxmlformats-officedocument.presentationml.notesSlide+xml"/>
  <Override PartName="/ppt/charts/chart12.xml" ContentType="application/vnd.openxmlformats-officedocument.drawingml.chart+xml"/>
  <Override PartName="/ppt/theme/themeOverride11.xml" ContentType="application/vnd.openxmlformats-officedocument.themeOverride+xml"/>
  <Override PartName="/ppt/drawings/drawing3.xml" ContentType="application/vnd.openxmlformats-officedocument.drawingml.chartshapes+xml"/>
  <Override PartName="/ppt/notesSlides/notesSlide33.xml" ContentType="application/vnd.openxmlformats-officedocument.presentationml.notesSlide+xml"/>
  <Override PartName="/ppt/charts/chart13.xml" ContentType="application/vnd.openxmlformats-officedocument.drawingml.chart+xml"/>
  <Override PartName="/ppt/theme/themeOverride12.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4.xml" ContentType="application/vnd.openxmlformats-officedocument.drawingml.chart+xml"/>
  <Override PartName="/ppt/theme/themeOverride13.xml" ContentType="application/vnd.openxmlformats-officedocument.themeOverride+xml"/>
  <Override PartName="/ppt/charts/chart15.xml" ContentType="application/vnd.openxmlformats-officedocument.drawingml.chart+xml"/>
  <Override PartName="/ppt/theme/themeOverride14.xml" ContentType="application/vnd.openxmlformats-officedocument.themeOverride+xml"/>
  <Override PartName="/ppt/drawings/drawing4.xml" ContentType="application/vnd.openxmlformats-officedocument.drawingml.chartshapes+xml"/>
  <Override PartName="/ppt/notesSlides/notesSlide37.xml" ContentType="application/vnd.openxmlformats-officedocument.presentationml.notesSlide+xml"/>
  <Override PartName="/ppt/charts/chart16.xml" ContentType="application/vnd.openxmlformats-officedocument.drawingml.chart+xml"/>
  <Override PartName="/ppt/theme/themeOverride15.xml" ContentType="application/vnd.openxmlformats-officedocument.themeOverride+xml"/>
  <Override PartName="/ppt/charts/chart17.xml" ContentType="application/vnd.openxmlformats-officedocument.drawingml.chart+xml"/>
  <Override PartName="/ppt/theme/themeOverride16.xml" ContentType="application/vnd.openxmlformats-officedocument.themeOverride+xml"/>
  <Override PartName="/ppt/drawings/drawing5.xml" ContentType="application/vnd.openxmlformats-officedocument.drawingml.chartshapes+xml"/>
  <Override PartName="/ppt/notesSlides/notesSlide38.xml" ContentType="application/vnd.openxmlformats-officedocument.presentationml.notesSlide+xml"/>
  <Override PartName="/ppt/charts/chart18.xml" ContentType="application/vnd.openxmlformats-officedocument.drawingml.chart+xml"/>
  <Override PartName="/ppt/theme/themeOverride17.xml" ContentType="application/vnd.openxmlformats-officedocument.themeOverride+xml"/>
  <Override PartName="/ppt/charts/chart19.xml" ContentType="application/vnd.openxmlformats-officedocument.drawingml.chart+xml"/>
  <Override PartName="/ppt/theme/themeOverride18.xml" ContentType="application/vnd.openxmlformats-officedocument.themeOverride+xml"/>
  <Override PartName="/ppt/drawings/drawing6.xml" ContentType="application/vnd.openxmlformats-officedocument.drawingml.chartshape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20.xml" ContentType="application/vnd.openxmlformats-officedocument.drawingml.chart+xml"/>
  <Override PartName="/ppt/theme/themeOverride19.xml" ContentType="application/vnd.openxmlformats-officedocument.themeOverride+xml"/>
  <Override PartName="/ppt/charts/chart21.xml" ContentType="application/vnd.openxmlformats-officedocument.drawingml.chart+xml"/>
  <Override PartName="/ppt/theme/themeOverride20.xml" ContentType="application/vnd.openxmlformats-officedocument.themeOverride+xml"/>
  <Override PartName="/ppt/notesSlides/notesSlide42.xml" ContentType="application/vnd.openxmlformats-officedocument.presentationml.notesSlide+xml"/>
  <Override PartName="/ppt/charts/chart22.xml" ContentType="application/vnd.openxmlformats-officedocument.drawingml.chart+xml"/>
  <Override PartName="/ppt/theme/themeOverride21.xml" ContentType="application/vnd.openxmlformats-officedocument.themeOverride+xml"/>
  <Override PartName="/ppt/charts/chart23.xml" ContentType="application/vnd.openxmlformats-officedocument.drawingml.chart+xml"/>
  <Override PartName="/ppt/theme/themeOverride22.xml" ContentType="application/vnd.openxmlformats-officedocument.themeOverride+xml"/>
  <Override PartName="/ppt/notesSlides/notesSlide43.xml" ContentType="application/vnd.openxmlformats-officedocument.presentationml.notesSlide+xml"/>
  <Override PartName="/ppt/charts/chart24.xml" ContentType="application/vnd.openxmlformats-officedocument.drawingml.chart+xml"/>
  <Override PartName="/ppt/theme/themeOverride23.xml" ContentType="application/vnd.openxmlformats-officedocument.themeOverride+xml"/>
  <Override PartName="/ppt/drawings/drawing7.xml" ContentType="application/vnd.openxmlformats-officedocument.drawingml.chartshapes+xml"/>
  <Override PartName="/ppt/notesSlides/notesSlide44.xml" ContentType="application/vnd.openxmlformats-officedocument.presentationml.notesSlide+xml"/>
  <Override PartName="/ppt/charts/chart25.xml" ContentType="application/vnd.openxmlformats-officedocument.drawingml.chart+xml"/>
  <Override PartName="/ppt/theme/themeOverride24.xml" ContentType="application/vnd.openxmlformats-officedocument.themeOverride+xml"/>
  <Override PartName="/ppt/charts/chart26.xml" ContentType="application/vnd.openxmlformats-officedocument.drawingml.chart+xml"/>
  <Override PartName="/ppt/theme/themeOverride25.xml" ContentType="application/vnd.openxmlformats-officedocument.themeOverride+xml"/>
  <Override PartName="/ppt/drawings/drawing8.xml" ContentType="application/vnd.openxmlformats-officedocument.drawingml.chartshapes+xml"/>
  <Override PartName="/ppt/notesSlides/notesSlide45.xml" ContentType="application/vnd.openxmlformats-officedocument.presentationml.notesSlide+xml"/>
  <Override PartName="/ppt/charts/chart27.xml" ContentType="application/vnd.openxmlformats-officedocument.drawingml.chart+xml"/>
  <Override PartName="/ppt/theme/themeOverride26.xml" ContentType="application/vnd.openxmlformats-officedocument.themeOverride+xml"/>
  <Override PartName="/ppt/charts/chart28.xml" ContentType="application/vnd.openxmlformats-officedocument.drawingml.chart+xml"/>
  <Override PartName="/ppt/theme/themeOverride27.xml" ContentType="application/vnd.openxmlformats-officedocument.themeOverride+xml"/>
  <Override PartName="/ppt/drawings/drawing9.xml" ContentType="application/vnd.openxmlformats-officedocument.drawingml.chartshapes+xml"/>
  <Override PartName="/ppt/notesSlides/notesSlide46.xml" ContentType="application/vnd.openxmlformats-officedocument.presentationml.notesSlide+xml"/>
  <Override PartName="/ppt/charts/chart29.xml" ContentType="application/vnd.openxmlformats-officedocument.drawingml.chart+xml"/>
  <Override PartName="/ppt/theme/themeOverride28.xml" ContentType="application/vnd.openxmlformats-officedocument.themeOverr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30.xml" ContentType="application/vnd.openxmlformats-officedocument.drawingml.chart+xml"/>
  <Override PartName="/ppt/theme/themeOverride29.xml" ContentType="application/vnd.openxmlformats-officedocument.themeOverride+xml"/>
  <Override PartName="/ppt/notesSlides/notesSlide51.xml" ContentType="application/vnd.openxmlformats-officedocument.presentationml.notesSlide+xml"/>
  <Override PartName="/ppt/charts/chart31.xml" ContentType="application/vnd.openxmlformats-officedocument.drawingml.chart+xml"/>
  <Override PartName="/ppt/theme/themeOverride30.xml" ContentType="application/vnd.openxmlformats-officedocument.themeOverride+xml"/>
  <Override PartName="/ppt/notesSlides/notesSlide52.xml" ContentType="application/vnd.openxmlformats-officedocument.presentationml.notesSlide+xml"/>
  <Override PartName="/ppt/charts/chart32.xml" ContentType="application/vnd.openxmlformats-officedocument.drawingml.chart+xml"/>
  <Override PartName="/ppt/theme/themeOverride31.xml" ContentType="application/vnd.openxmlformats-officedocument.themeOverride+xml"/>
  <Override PartName="/ppt/charts/chart33.xml" ContentType="application/vnd.openxmlformats-officedocument.drawingml.chart+xml"/>
  <Override PartName="/ppt/theme/themeOverride32.xml" ContentType="application/vnd.openxmlformats-officedocument.themeOverride+xml"/>
  <Override PartName="/ppt/notesSlides/notesSlide53.xml" ContentType="application/vnd.openxmlformats-officedocument.presentationml.notesSlide+xml"/>
  <Override PartName="/ppt/charts/chart34.xml" ContentType="application/vnd.openxmlformats-officedocument.drawingml.chart+xml"/>
  <Override PartName="/ppt/theme/themeOverride33.xml" ContentType="application/vnd.openxmlformats-officedocument.themeOverride+xml"/>
  <Override PartName="/ppt/charts/chart35.xml" ContentType="application/vnd.openxmlformats-officedocument.drawingml.chart+xml"/>
  <Override PartName="/ppt/theme/themeOverride34.xml" ContentType="application/vnd.openxmlformats-officedocument.themeOverride+xml"/>
  <Override PartName="/ppt/notesSlides/notesSlide54.xml" ContentType="application/vnd.openxmlformats-officedocument.presentationml.notesSlide+xml"/>
  <Override PartName="/ppt/charts/chart36.xml" ContentType="application/vnd.openxmlformats-officedocument.drawingml.chart+xml"/>
  <Override PartName="/ppt/theme/themeOverride35.xml" ContentType="application/vnd.openxmlformats-officedocument.themeOverride+xml"/>
  <Override PartName="/ppt/notesSlides/notesSlide55.xml" ContentType="application/vnd.openxmlformats-officedocument.presentationml.notesSlide+xml"/>
  <Override PartName="/ppt/charts/chart37.xml" ContentType="application/vnd.openxmlformats-officedocument.drawingml.chart+xml"/>
  <Override PartName="/ppt/theme/themeOverride36.xml" ContentType="application/vnd.openxmlformats-officedocument.themeOverride+xml"/>
  <Override PartName="/ppt/notesSlides/notesSlide56.xml" ContentType="application/vnd.openxmlformats-officedocument.presentationml.notesSlide+xml"/>
  <Override PartName="/ppt/charts/chart38.xml" ContentType="application/vnd.openxmlformats-officedocument.drawingml.chart+xml"/>
  <Override PartName="/ppt/theme/themeOverride37.xml" ContentType="application/vnd.openxmlformats-officedocument.themeOverride+xml"/>
  <Override PartName="/ppt/notesSlides/notesSlide57.xml" ContentType="application/vnd.openxmlformats-officedocument.presentationml.notesSlide+xml"/>
  <Override PartName="/ppt/charts/chart39.xml" ContentType="application/vnd.openxmlformats-officedocument.drawingml.chart+xml"/>
  <Override PartName="/ppt/theme/themeOverride38.xml" ContentType="application/vnd.openxmlformats-officedocument.themeOverride+xml"/>
  <Override PartName="/ppt/drawings/drawing10.xml" ContentType="application/vnd.openxmlformats-officedocument.drawingml.chartshapes+xml"/>
  <Override PartName="/ppt/charts/chart40.xml" ContentType="application/vnd.openxmlformats-officedocument.drawingml.chart+xml"/>
  <Override PartName="/ppt/theme/themeOverride39.xml" ContentType="application/vnd.openxmlformats-officedocument.themeOverr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41.xml" ContentType="application/vnd.openxmlformats-officedocument.drawingml.chart+xml"/>
  <Override PartName="/ppt/theme/themeOverride40.xml" ContentType="application/vnd.openxmlformats-officedocument.themeOverride+xml"/>
  <Override PartName="/ppt/drawings/drawing11.xml" ContentType="application/vnd.openxmlformats-officedocument.drawingml.chartshapes+xml"/>
  <Override PartName="/ppt/charts/chart42.xml" ContentType="application/vnd.openxmlformats-officedocument.drawingml.chart+xml"/>
  <Override PartName="/ppt/theme/themeOverride41.xml" ContentType="application/vnd.openxmlformats-officedocument.themeOverride+xml"/>
  <Override PartName="/ppt/drawings/drawing12.xml" ContentType="application/vnd.openxmlformats-officedocument.drawingml.chartshapes+xml"/>
  <Override PartName="/ppt/notesSlides/notesSlide76.xml" ContentType="application/vnd.openxmlformats-officedocument.presentationml.notesSlide+xml"/>
  <Override PartName="/ppt/charts/chart43.xml" ContentType="application/vnd.openxmlformats-officedocument.drawingml.chart+xml"/>
  <Override PartName="/ppt/theme/themeOverride42.xml" ContentType="application/vnd.openxmlformats-officedocument.themeOverride+xml"/>
  <Override PartName="/ppt/charts/chart44.xml" ContentType="application/vnd.openxmlformats-officedocument.drawingml.chart+xml"/>
  <Override PartName="/ppt/theme/themeOverride43.xml" ContentType="application/vnd.openxmlformats-officedocument.themeOverride+xml"/>
  <Override PartName="/ppt/notesSlides/notesSlide77.xml" ContentType="application/vnd.openxmlformats-officedocument.presentationml.notesSlide+xml"/>
  <Override PartName="/ppt/charts/chart45.xml" ContentType="application/vnd.openxmlformats-officedocument.drawingml.chart+xml"/>
  <Override PartName="/ppt/theme/themeOverride44.xml" ContentType="application/vnd.openxmlformats-officedocument.themeOverr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charts/chart46.xml" ContentType="application/vnd.openxmlformats-officedocument.drawingml.chart+xml"/>
  <Override PartName="/ppt/theme/themeOverride45.xml" ContentType="application/vnd.openxmlformats-officedocument.themeOverride+xml"/>
  <Override PartName="/ppt/drawings/drawing13.xml" ContentType="application/vnd.openxmlformats-officedocument.drawingml.chartshapes+xml"/>
  <Override PartName="/ppt/charts/chart47.xml" ContentType="application/vnd.openxmlformats-officedocument.drawingml.chart+xml"/>
  <Override PartName="/ppt/theme/themeOverride46.xml" ContentType="application/vnd.openxmlformats-officedocument.themeOverride+xml"/>
  <Override PartName="/ppt/drawings/drawing14.xml" ContentType="application/vnd.openxmlformats-officedocument.drawingml.chartshapes+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charts/chart48.xml" ContentType="application/vnd.openxmlformats-officedocument.drawingml.chart+xml"/>
  <Override PartName="/ppt/theme/themeOverride47.xml" ContentType="application/vnd.openxmlformats-officedocument.themeOverr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charts/chart49.xml" ContentType="application/vnd.openxmlformats-officedocument.drawingml.chart+xml"/>
  <Override PartName="/ppt/theme/themeOverride48.xml" ContentType="application/vnd.openxmlformats-officedocument.themeOverride+xml"/>
  <Override PartName="/ppt/charts/chart50.xml" ContentType="application/vnd.openxmlformats-officedocument.drawingml.chart+xml"/>
  <Override PartName="/ppt/theme/themeOverride49.xml" ContentType="application/vnd.openxmlformats-officedocument.themeOverride+xml"/>
  <Override PartName="/ppt/notesSlides/notesSlide93.xml" ContentType="application/vnd.openxmlformats-officedocument.presentationml.notesSlide+xml"/>
  <Override PartName="/ppt/charts/chart51.xml" ContentType="application/vnd.openxmlformats-officedocument.drawingml.chart+xml"/>
  <Override PartName="/ppt/theme/themeOverride50.xml" ContentType="application/vnd.openxmlformats-officedocument.themeOverride+xml"/>
  <Override PartName="/ppt/charts/chart52.xml" ContentType="application/vnd.openxmlformats-officedocument.drawingml.chart+xml"/>
  <Override PartName="/ppt/theme/themeOverride51.xml" ContentType="application/vnd.openxmlformats-officedocument.themeOverr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charts/chart53.xml" ContentType="application/vnd.openxmlformats-officedocument.drawingml.chart+xml"/>
  <Override PartName="/ppt/theme/themeOverride52.xml" ContentType="application/vnd.openxmlformats-officedocument.themeOverride+xml"/>
  <Override PartName="/ppt/charts/chart54.xml" ContentType="application/vnd.openxmlformats-officedocument.drawingml.chart+xml"/>
  <Override PartName="/ppt/theme/themeOverride53.xml" ContentType="application/vnd.openxmlformats-officedocument.themeOverride+xml"/>
  <Override PartName="/ppt/drawings/drawing15.xml" ContentType="application/vnd.openxmlformats-officedocument.drawingml.chartshapes+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charts/chart55.xml" ContentType="application/vnd.openxmlformats-officedocument.drawingml.chart+xml"/>
  <Override PartName="/ppt/theme/themeOverride54.xml" ContentType="application/vnd.openxmlformats-officedocument.themeOverride+xml"/>
  <Override PartName="/ppt/drawings/drawing16.xml" ContentType="application/vnd.openxmlformats-officedocument.drawingml.chartshapes+xml"/>
  <Override PartName="/ppt/charts/chart56.xml" ContentType="application/vnd.openxmlformats-officedocument.drawingml.chart+xml"/>
  <Override PartName="/ppt/theme/themeOverride55.xml" ContentType="application/vnd.openxmlformats-officedocument.themeOverride+xml"/>
  <Override PartName="/ppt/drawings/drawing17.xml" ContentType="application/vnd.openxmlformats-officedocument.drawingml.chartshapes+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charts/chart57.xml" ContentType="application/vnd.openxmlformats-officedocument.drawingml.chart+xml"/>
  <Override PartName="/ppt/theme/themeOverride56.xml" ContentType="application/vnd.openxmlformats-officedocument.themeOverride+xml"/>
  <Override PartName="/ppt/charts/chart58.xml" ContentType="application/vnd.openxmlformats-officedocument.drawingml.chart+xml"/>
  <Override PartName="/ppt/theme/themeOverride57.xml" ContentType="application/vnd.openxmlformats-officedocument.themeOverride+xml"/>
  <Override PartName="/ppt/drawings/drawing18.xml" ContentType="application/vnd.openxmlformats-officedocument.drawingml.chartshapes+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charts/chart59.xml" ContentType="application/vnd.openxmlformats-officedocument.drawingml.chart+xml"/>
  <Override PartName="/ppt/theme/themeOverride58.xml" ContentType="application/vnd.openxmlformats-officedocument.themeOverride+xml"/>
  <Override PartName="/ppt/charts/chart60.xml" ContentType="application/vnd.openxmlformats-officedocument.drawingml.chart+xml"/>
  <Override PartName="/ppt/theme/themeOverride59.xml" ContentType="application/vnd.openxmlformats-officedocument.themeOverr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charts/chart61.xml" ContentType="application/vnd.openxmlformats-officedocument.drawingml.chart+xml"/>
  <Override PartName="/ppt/theme/themeOverride60.xml" ContentType="application/vnd.openxmlformats-officedocument.themeOverride+xml"/>
  <Override PartName="/ppt/charts/chart62.xml" ContentType="application/vnd.openxmlformats-officedocument.drawingml.chart+xml"/>
  <Override PartName="/ppt/theme/themeOverride61.xml" ContentType="application/vnd.openxmlformats-officedocument.themeOverride+xml"/>
  <Override PartName="/ppt/notesSlides/notesSlide114.xml" ContentType="application/vnd.openxmlformats-officedocument.presentationml.notesSlide+xml"/>
  <Override PartName="/ppt/charts/chart63.xml" ContentType="application/vnd.openxmlformats-officedocument.drawingml.chart+xml"/>
  <Override PartName="/ppt/theme/themeOverride62.xml" ContentType="application/vnd.openxmlformats-officedocument.themeOverride+xml"/>
  <Override PartName="/ppt/charts/chart64.xml" ContentType="application/vnd.openxmlformats-officedocument.drawingml.chart+xml"/>
  <Override PartName="/ppt/theme/themeOverride63.xml" ContentType="application/vnd.openxmlformats-officedocument.themeOverr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charts/chart65.xml" ContentType="application/vnd.openxmlformats-officedocument.drawingml.chart+xml"/>
  <Override PartName="/ppt/theme/themeOverride64.xml" ContentType="application/vnd.openxmlformats-officedocument.themeOverride+xml"/>
  <Override PartName="/ppt/drawings/drawing19.xml" ContentType="application/vnd.openxmlformats-officedocument.drawingml.chartshapes+xml"/>
  <Override PartName="/ppt/charts/chart66.xml" ContentType="application/vnd.openxmlformats-officedocument.drawingml.chart+xml"/>
  <Override PartName="/ppt/theme/themeOverride65.xml" ContentType="application/vnd.openxmlformats-officedocument.themeOverride+xml"/>
  <Override PartName="/ppt/drawings/drawing20.xml" ContentType="application/vnd.openxmlformats-officedocument.drawingml.chartshapes+xml"/>
  <Override PartName="/ppt/notesSlides/notesSlide120.xml" ContentType="application/vnd.openxmlformats-officedocument.presentationml.notesSlide+xml"/>
  <Override PartName="/ppt/charts/chart67.xml" ContentType="application/vnd.openxmlformats-officedocument.drawingml.chart+xml"/>
  <Override PartName="/ppt/theme/themeOverride66.xml" ContentType="application/vnd.openxmlformats-officedocument.themeOverride+xml"/>
  <Override PartName="/ppt/drawings/drawing21.xml" ContentType="application/vnd.openxmlformats-officedocument.drawingml.chartshapes+xml"/>
  <Override PartName="/ppt/charts/chart68.xml" ContentType="application/vnd.openxmlformats-officedocument.drawingml.chart+xml"/>
  <Override PartName="/ppt/theme/themeOverride67.xml" ContentType="application/vnd.openxmlformats-officedocument.themeOverride+xml"/>
  <Override PartName="/ppt/drawings/drawing22.xml" ContentType="application/vnd.openxmlformats-officedocument.drawingml.chartshapes+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charts/chart69.xml" ContentType="application/vnd.openxmlformats-officedocument.drawingml.chart+xml"/>
  <Override PartName="/ppt/theme/themeOverride68.xml" ContentType="application/vnd.openxmlformats-officedocument.themeOverride+xml"/>
  <Override PartName="/ppt/charts/chart70.xml" ContentType="application/vnd.openxmlformats-officedocument.drawingml.chart+xml"/>
  <Override PartName="/ppt/theme/themeOverride69.xml" ContentType="application/vnd.openxmlformats-officedocument.themeOverr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charts/chart71.xml" ContentType="application/vnd.openxmlformats-officedocument.drawingml.chart+xml"/>
  <Override PartName="/ppt/theme/themeOverride70.xml" ContentType="application/vnd.openxmlformats-officedocument.themeOverr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charts/chart72.xml" ContentType="application/vnd.openxmlformats-officedocument.drawingml.chart+xml"/>
  <Override PartName="/ppt/theme/themeOverride71.xml" ContentType="application/vnd.openxmlformats-officedocument.themeOverride+xml"/>
  <Override PartName="/ppt/charts/chart73.xml" ContentType="application/vnd.openxmlformats-officedocument.drawingml.chart+xml"/>
  <Override PartName="/ppt/theme/themeOverride72.xml" ContentType="application/vnd.openxmlformats-officedocument.themeOverride+xml"/>
  <Override PartName="/ppt/notesSlides/notesSlide1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05" r:id="rId3"/>
  </p:sldMasterIdLst>
  <p:notesMasterIdLst>
    <p:notesMasterId r:id="rId135"/>
  </p:notesMasterIdLst>
  <p:handoutMasterIdLst>
    <p:handoutMasterId r:id="rId136"/>
  </p:handoutMasterIdLst>
  <p:sldIdLst>
    <p:sldId id="256" r:id="rId4"/>
    <p:sldId id="340" r:id="rId5"/>
    <p:sldId id="294" r:id="rId6"/>
    <p:sldId id="341" r:id="rId7"/>
    <p:sldId id="295" r:id="rId8"/>
    <p:sldId id="296" r:id="rId9"/>
    <p:sldId id="297" r:id="rId10"/>
    <p:sldId id="278" r:id="rId11"/>
    <p:sldId id="282" r:id="rId12"/>
    <p:sldId id="276" r:id="rId13"/>
    <p:sldId id="290" r:id="rId14"/>
    <p:sldId id="291" r:id="rId15"/>
    <p:sldId id="292" r:id="rId16"/>
    <p:sldId id="284" r:id="rId17"/>
    <p:sldId id="285" r:id="rId18"/>
    <p:sldId id="286" r:id="rId19"/>
    <p:sldId id="287" r:id="rId20"/>
    <p:sldId id="342" r:id="rId21"/>
    <p:sldId id="288" r:id="rId22"/>
    <p:sldId id="289" r:id="rId23"/>
    <p:sldId id="274" r:id="rId24"/>
    <p:sldId id="283" r:id="rId25"/>
    <p:sldId id="298" r:id="rId26"/>
    <p:sldId id="273" r:id="rId27"/>
    <p:sldId id="323" r:id="rId28"/>
    <p:sldId id="317" r:id="rId29"/>
    <p:sldId id="312" r:id="rId30"/>
    <p:sldId id="339" r:id="rId31"/>
    <p:sldId id="313" r:id="rId32"/>
    <p:sldId id="315" r:id="rId33"/>
    <p:sldId id="314" r:id="rId34"/>
    <p:sldId id="322" r:id="rId35"/>
    <p:sldId id="316" r:id="rId36"/>
    <p:sldId id="299" r:id="rId37"/>
    <p:sldId id="318" r:id="rId38"/>
    <p:sldId id="319" r:id="rId39"/>
    <p:sldId id="321" r:id="rId40"/>
    <p:sldId id="320" r:id="rId41"/>
    <p:sldId id="300" r:id="rId42"/>
    <p:sldId id="328" r:id="rId43"/>
    <p:sldId id="330" r:id="rId44"/>
    <p:sldId id="331" r:id="rId45"/>
    <p:sldId id="332" r:id="rId46"/>
    <p:sldId id="336" r:id="rId47"/>
    <p:sldId id="337" r:id="rId48"/>
    <p:sldId id="334" r:id="rId49"/>
    <p:sldId id="338" r:id="rId50"/>
    <p:sldId id="302" r:id="rId51"/>
    <p:sldId id="306" r:id="rId52"/>
    <p:sldId id="307" r:id="rId53"/>
    <p:sldId id="308" r:id="rId54"/>
    <p:sldId id="326" r:id="rId55"/>
    <p:sldId id="325" r:id="rId56"/>
    <p:sldId id="310" r:id="rId57"/>
    <p:sldId id="311" r:id="rId58"/>
    <p:sldId id="327" r:id="rId59"/>
    <p:sldId id="324" r:id="rId60"/>
    <p:sldId id="343" r:id="rId61"/>
    <p:sldId id="344" r:id="rId62"/>
    <p:sldId id="345" r:id="rId63"/>
    <p:sldId id="346" r:id="rId64"/>
    <p:sldId id="347" r:id="rId65"/>
    <p:sldId id="348" r:id="rId66"/>
    <p:sldId id="349" r:id="rId67"/>
    <p:sldId id="350" r:id="rId68"/>
    <p:sldId id="351" r:id="rId69"/>
    <p:sldId id="352" r:id="rId70"/>
    <p:sldId id="353" r:id="rId71"/>
    <p:sldId id="354" r:id="rId72"/>
    <p:sldId id="355" r:id="rId73"/>
    <p:sldId id="356" r:id="rId74"/>
    <p:sldId id="357" r:id="rId75"/>
    <p:sldId id="358" r:id="rId76"/>
    <p:sldId id="359" r:id="rId77"/>
    <p:sldId id="360" r:id="rId78"/>
    <p:sldId id="361" r:id="rId79"/>
    <p:sldId id="362" r:id="rId80"/>
    <p:sldId id="363" r:id="rId81"/>
    <p:sldId id="364" r:id="rId82"/>
    <p:sldId id="365" r:id="rId83"/>
    <p:sldId id="366" r:id="rId84"/>
    <p:sldId id="367" r:id="rId85"/>
    <p:sldId id="368" r:id="rId86"/>
    <p:sldId id="369" r:id="rId87"/>
    <p:sldId id="370" r:id="rId88"/>
    <p:sldId id="371" r:id="rId89"/>
    <p:sldId id="386" r:id="rId90"/>
    <p:sldId id="387" r:id="rId91"/>
    <p:sldId id="388" r:id="rId92"/>
    <p:sldId id="389" r:id="rId93"/>
    <p:sldId id="390" r:id="rId94"/>
    <p:sldId id="391" r:id="rId95"/>
    <p:sldId id="392" r:id="rId96"/>
    <p:sldId id="393" r:id="rId97"/>
    <p:sldId id="394" r:id="rId98"/>
    <p:sldId id="395" r:id="rId99"/>
    <p:sldId id="396" r:id="rId100"/>
    <p:sldId id="397" r:id="rId101"/>
    <p:sldId id="398" r:id="rId102"/>
    <p:sldId id="399" r:id="rId103"/>
    <p:sldId id="400" r:id="rId104"/>
    <p:sldId id="401" r:id="rId105"/>
    <p:sldId id="402" r:id="rId106"/>
    <p:sldId id="403" r:id="rId107"/>
    <p:sldId id="404" r:id="rId108"/>
    <p:sldId id="405" r:id="rId109"/>
    <p:sldId id="406" r:id="rId110"/>
    <p:sldId id="407" r:id="rId111"/>
    <p:sldId id="408" r:id="rId112"/>
    <p:sldId id="409" r:id="rId113"/>
    <p:sldId id="410" r:id="rId114"/>
    <p:sldId id="411" r:id="rId115"/>
    <p:sldId id="412" r:id="rId116"/>
    <p:sldId id="413" r:id="rId117"/>
    <p:sldId id="414" r:id="rId118"/>
    <p:sldId id="415" r:id="rId119"/>
    <p:sldId id="416" r:id="rId120"/>
    <p:sldId id="372" r:id="rId121"/>
    <p:sldId id="373" r:id="rId122"/>
    <p:sldId id="374" r:id="rId123"/>
    <p:sldId id="375" r:id="rId124"/>
    <p:sldId id="376" r:id="rId125"/>
    <p:sldId id="377" r:id="rId126"/>
    <p:sldId id="378" r:id="rId127"/>
    <p:sldId id="379" r:id="rId128"/>
    <p:sldId id="380" r:id="rId129"/>
    <p:sldId id="381" r:id="rId130"/>
    <p:sldId id="382" r:id="rId131"/>
    <p:sldId id="383" r:id="rId132"/>
    <p:sldId id="384" r:id="rId133"/>
    <p:sldId id="385" r:id="rId1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43E0D245-8EDB-49CC-958F-FF6E05DC429F}">
          <p14:sldIdLst>
            <p14:sldId id="256"/>
            <p14:sldId id="340"/>
            <p14:sldId id="294"/>
            <p14:sldId id="341"/>
            <p14:sldId id="295"/>
            <p14:sldId id="296"/>
            <p14:sldId id="297"/>
            <p14:sldId id="278"/>
            <p14:sldId id="282"/>
            <p14:sldId id="276"/>
            <p14:sldId id="290"/>
            <p14:sldId id="291"/>
            <p14:sldId id="292"/>
            <p14:sldId id="284"/>
            <p14:sldId id="285"/>
            <p14:sldId id="286"/>
            <p14:sldId id="287"/>
            <p14:sldId id="342"/>
            <p14:sldId id="288"/>
            <p14:sldId id="289"/>
            <p14:sldId id="274"/>
            <p14:sldId id="283"/>
          </p14:sldIdLst>
        </p14:section>
        <p14:section name="Cardiovascular Disease" id="{F6B056CD-824C-4025-81FD-593924070BB3}">
          <p14:sldIdLst>
            <p14:sldId id="298"/>
            <p14:sldId id="273"/>
            <p14:sldId id="323"/>
            <p14:sldId id="317"/>
            <p14:sldId id="312"/>
            <p14:sldId id="339"/>
            <p14:sldId id="313"/>
            <p14:sldId id="315"/>
            <p14:sldId id="314"/>
            <p14:sldId id="322"/>
            <p14:sldId id="316"/>
          </p14:sldIdLst>
        </p14:section>
        <p14:section name="Cancer" id="{7F98A787-C839-462F-94FD-124F551BBE66}">
          <p14:sldIdLst>
            <p14:sldId id="299"/>
            <p14:sldId id="318"/>
            <p14:sldId id="319"/>
            <p14:sldId id="321"/>
            <p14:sldId id="320"/>
          </p14:sldIdLst>
        </p14:section>
        <p14:section name="Chronic Kidney Disease" id="{AC1C52BF-66B7-4980-B5F9-3BF02A7707D7}">
          <p14:sldIdLst>
            <p14:sldId id="300"/>
            <p14:sldId id="328"/>
            <p14:sldId id="330"/>
            <p14:sldId id="331"/>
            <p14:sldId id="332"/>
            <p14:sldId id="336"/>
            <p14:sldId id="337"/>
            <p14:sldId id="334"/>
            <p14:sldId id="338"/>
          </p14:sldIdLst>
        </p14:section>
        <p14:section name="Diabetes" id="{36C54167-A550-4006-A668-1D9EBF8943FD}">
          <p14:sldIdLst>
            <p14:sldId id="302"/>
            <p14:sldId id="306"/>
            <p14:sldId id="307"/>
            <p14:sldId id="308"/>
            <p14:sldId id="326"/>
            <p14:sldId id="325"/>
            <p14:sldId id="310"/>
            <p14:sldId id="311"/>
            <p14:sldId id="327"/>
            <p14:sldId id="324"/>
            <p14:sldId id="343"/>
          </p14:sldIdLst>
        </p14:section>
        <p14:section name="HIV and AIDS" id="{D966976C-6ADF-4D77-BA1C-3036DA4CB50A}">
          <p14:sldIdLst>
            <p14:sldId id="344"/>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66"/>
            <p14:sldId id="367"/>
            <p14:sldId id="368"/>
            <p14:sldId id="369"/>
            <p14:sldId id="370"/>
            <p14:sldId id="371"/>
          </p14:sldIdLst>
        </p14:section>
        <p14:section name="Mental Health and Substance Abuse" id="{8CCF9606-7D45-4D3A-A317-9D7CE8D697CE}">
          <p14:sldIdLst>
            <p14:sldId id="386"/>
            <p14:sldId id="387"/>
            <p14:sldId id="388"/>
            <p14:sldId id="389"/>
            <p14:sldId id="390"/>
            <p14:sldId id="391"/>
            <p14:sldId id="392"/>
            <p14:sldId id="393"/>
            <p14:sldId id="394"/>
            <p14:sldId id="395"/>
            <p14:sldId id="396"/>
            <p14:sldId id="397"/>
            <p14:sldId id="398"/>
            <p14:sldId id="399"/>
            <p14:sldId id="400"/>
            <p14:sldId id="401"/>
            <p14:sldId id="402"/>
            <p14:sldId id="403"/>
            <p14:sldId id="404"/>
            <p14:sldId id="405"/>
            <p14:sldId id="406"/>
            <p14:sldId id="407"/>
          </p14:sldIdLst>
        </p14:section>
        <p14:section name="Musculoskeletal Diseases" id="{A9F90FA9-6686-46E8-82BD-260418A451E7}">
          <p14:sldIdLst>
            <p14:sldId id="408"/>
            <p14:sldId id="409"/>
            <p14:sldId id="410"/>
            <p14:sldId id="411"/>
            <p14:sldId id="412"/>
            <p14:sldId id="413"/>
            <p14:sldId id="414"/>
            <p14:sldId id="415"/>
            <p14:sldId id="416"/>
          </p14:sldIdLst>
        </p14:section>
        <p14:section name="Respiratory Diseases" id="{F7CDC7E9-6815-42C8-AA60-52A69758CEB2}">
          <p14:sldIdLst>
            <p14:sldId id="372"/>
            <p14:sldId id="373"/>
            <p14:sldId id="374"/>
            <p14:sldId id="375"/>
            <p14:sldId id="376"/>
            <p14:sldId id="377"/>
            <p14:sldId id="378"/>
            <p14:sldId id="379"/>
            <p14:sldId id="380"/>
            <p14:sldId id="381"/>
            <p14:sldId id="382"/>
            <p14:sldId id="383"/>
            <p14:sldId id="384"/>
            <p14:sldId id="385"/>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0689" autoAdjust="0"/>
  </p:normalViewPr>
  <p:slideViewPr>
    <p:cSldViewPr>
      <p:cViewPr varScale="1">
        <p:scale>
          <a:sx n="84" d="100"/>
          <a:sy n="84" d="100"/>
        </p:scale>
        <p:origin x="-972" y="-84"/>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38995"/>
    </p:cViewPr>
  </p:sorterViewPr>
  <p:notesViewPr>
    <p:cSldViewPr>
      <p:cViewPr>
        <p:scale>
          <a:sx n="80" d="100"/>
          <a:sy n="80" d="100"/>
        </p:scale>
        <p:origin x="-394" y="104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slide" Target="slides/slide130.xml"/><Relationship Id="rId138" Type="http://schemas.openxmlformats.org/officeDocument/2006/relationships/presProps" Target="presProps.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28" Type="http://schemas.openxmlformats.org/officeDocument/2006/relationships/slide" Target="slides/slide125.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slide" Target="slides/slide115.xml"/><Relationship Id="rId134" Type="http://schemas.openxmlformats.org/officeDocument/2006/relationships/slide" Target="slides/slide131.xml"/><Relationship Id="rId139"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slide" Target="slides/slide113.xml"/><Relationship Id="rId124" Type="http://schemas.openxmlformats.org/officeDocument/2006/relationships/slide" Target="slides/slide121.xml"/><Relationship Id="rId129" Type="http://schemas.openxmlformats.org/officeDocument/2006/relationships/slide" Target="slides/slide126.xml"/><Relationship Id="rId137"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32" Type="http://schemas.openxmlformats.org/officeDocument/2006/relationships/slide" Target="slides/slide129.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130" Type="http://schemas.openxmlformats.org/officeDocument/2006/relationships/slide" Target="slides/slide127.xml"/><Relationship Id="rId13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slide" Target="slides/slide122.xml"/><Relationship Id="rId141"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131" Type="http://schemas.openxmlformats.org/officeDocument/2006/relationships/slide" Target="slides/slide128.xml"/><Relationship Id="rId136" Type="http://schemas.openxmlformats.org/officeDocument/2006/relationships/handoutMaster" Target="handoutMasters/handoutMaster1.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slide" Target="slides/slide12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19.xlsx"/><Relationship Id="rId1" Type="http://schemas.openxmlformats.org/officeDocument/2006/relationships/themeOverride" Target="../theme/themeOverride18.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24.xlsx"/><Relationship Id="rId1" Type="http://schemas.openxmlformats.org/officeDocument/2006/relationships/themeOverride" Target="../theme/themeOverride23.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Excel_Worksheet25.xlsx"/><Relationship Id="rId1" Type="http://schemas.openxmlformats.org/officeDocument/2006/relationships/themeOverride" Target="../theme/themeOverride24.xml"/></Relationships>
</file>

<file path=ppt/charts/_rels/chart26.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package" Target="../embeddings/Microsoft_Excel_Worksheet26.xlsx"/><Relationship Id="rId1" Type="http://schemas.openxmlformats.org/officeDocument/2006/relationships/themeOverride" Target="../theme/themeOverride25.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26.xml"/></Relationships>
</file>

<file path=ppt/charts/_rels/chart28.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package" Target="../embeddings/Microsoft_Excel_Worksheet28.xlsx"/><Relationship Id="rId1" Type="http://schemas.openxmlformats.org/officeDocument/2006/relationships/themeOverride" Target="../theme/themeOverride27.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Excel_Worksheet29.xlsx"/><Relationship Id="rId1" Type="http://schemas.openxmlformats.org/officeDocument/2006/relationships/themeOverride" Target="../theme/themeOverride28.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30.xml.rels><?xml version="1.0" encoding="UTF-8" standalone="yes"?>
<Relationships xmlns="http://schemas.openxmlformats.org/package/2006/relationships"><Relationship Id="rId2" Type="http://schemas.openxmlformats.org/officeDocument/2006/relationships/package" Target="../embeddings/Microsoft_Excel_Worksheet30.xlsx"/><Relationship Id="rId1" Type="http://schemas.openxmlformats.org/officeDocument/2006/relationships/themeOverride" Target="../theme/themeOverride29.xml"/></Relationships>
</file>

<file path=ppt/charts/_rels/chart31.xml.rels><?xml version="1.0" encoding="UTF-8" standalone="yes"?>
<Relationships xmlns="http://schemas.openxmlformats.org/package/2006/relationships"><Relationship Id="rId2" Type="http://schemas.openxmlformats.org/officeDocument/2006/relationships/package" Target="../embeddings/Microsoft_Excel_Worksheet31.xlsx"/><Relationship Id="rId1" Type="http://schemas.openxmlformats.org/officeDocument/2006/relationships/themeOverride" Target="../theme/themeOverride30.xml"/></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31.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32.xml"/></Relationships>
</file>

<file path=ppt/charts/_rels/chart34.xml.rels><?xml version="1.0" encoding="UTF-8" standalone="yes"?>
<Relationships xmlns="http://schemas.openxmlformats.org/package/2006/relationships"><Relationship Id="rId2" Type="http://schemas.openxmlformats.org/officeDocument/2006/relationships/package" Target="../embeddings/Microsoft_Excel_Worksheet34.xlsx"/><Relationship Id="rId1" Type="http://schemas.openxmlformats.org/officeDocument/2006/relationships/themeOverride" Target="../theme/themeOverride33.xml"/></Relationships>
</file>

<file path=ppt/charts/_rels/chart35.xml.rels><?xml version="1.0" encoding="UTF-8" standalone="yes"?>
<Relationships xmlns="http://schemas.openxmlformats.org/package/2006/relationships"><Relationship Id="rId2" Type="http://schemas.openxmlformats.org/officeDocument/2006/relationships/package" Target="../embeddings/Microsoft_Excel_Worksheet35.xlsx"/><Relationship Id="rId1" Type="http://schemas.openxmlformats.org/officeDocument/2006/relationships/themeOverride" Target="../theme/themeOverride34.xml"/></Relationships>
</file>

<file path=ppt/charts/_rels/chart36.xml.rels><?xml version="1.0" encoding="UTF-8" standalone="yes"?>
<Relationships xmlns="http://schemas.openxmlformats.org/package/2006/relationships"><Relationship Id="rId2" Type="http://schemas.openxmlformats.org/officeDocument/2006/relationships/package" Target="../embeddings/Microsoft_Excel_Worksheet36.xlsx"/><Relationship Id="rId1" Type="http://schemas.openxmlformats.org/officeDocument/2006/relationships/themeOverride" Target="../theme/themeOverride35.xml"/></Relationships>
</file>

<file path=ppt/charts/_rels/chart37.xml.rels><?xml version="1.0" encoding="UTF-8" standalone="yes"?>
<Relationships xmlns="http://schemas.openxmlformats.org/package/2006/relationships"><Relationship Id="rId2" Type="http://schemas.openxmlformats.org/officeDocument/2006/relationships/package" Target="../embeddings/Microsoft_Excel_Worksheet37.xlsx"/><Relationship Id="rId1" Type="http://schemas.openxmlformats.org/officeDocument/2006/relationships/themeOverride" Target="../theme/themeOverride36.xml"/></Relationships>
</file>

<file path=ppt/charts/_rels/chart38.xml.rels><?xml version="1.0" encoding="UTF-8" standalone="yes"?>
<Relationships xmlns="http://schemas.openxmlformats.org/package/2006/relationships"><Relationship Id="rId2" Type="http://schemas.openxmlformats.org/officeDocument/2006/relationships/package" Target="../embeddings/Microsoft_Excel_Worksheet38.xlsx"/><Relationship Id="rId1" Type="http://schemas.openxmlformats.org/officeDocument/2006/relationships/themeOverride" Target="../theme/themeOverride37.xml"/></Relationships>
</file>

<file path=ppt/charts/_rels/chart39.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package" Target="../embeddings/Microsoft_Excel_Worksheet39.xlsx"/><Relationship Id="rId1" Type="http://schemas.openxmlformats.org/officeDocument/2006/relationships/themeOverride" Target="../theme/themeOverride38.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40.xml.rels><?xml version="1.0" encoding="UTF-8" standalone="yes"?>
<Relationships xmlns="http://schemas.openxmlformats.org/package/2006/relationships"><Relationship Id="rId2" Type="http://schemas.openxmlformats.org/officeDocument/2006/relationships/package" Target="../embeddings/Microsoft_Excel_Worksheet40.xlsx"/><Relationship Id="rId1" Type="http://schemas.openxmlformats.org/officeDocument/2006/relationships/themeOverride" Target="../theme/themeOverride39.xml"/></Relationships>
</file>

<file path=ppt/charts/_rels/chart41.xml.rels><?xml version="1.0" encoding="UTF-8" standalone="yes"?>
<Relationships xmlns="http://schemas.openxmlformats.org/package/2006/relationships"><Relationship Id="rId3" Type="http://schemas.openxmlformats.org/officeDocument/2006/relationships/chartUserShapes" Target="../drawings/drawing11.xml"/><Relationship Id="rId2" Type="http://schemas.openxmlformats.org/officeDocument/2006/relationships/package" Target="../embeddings/Microsoft_Excel_Worksheet41.xlsx"/><Relationship Id="rId1" Type="http://schemas.openxmlformats.org/officeDocument/2006/relationships/themeOverride" Target="../theme/themeOverride40.xml"/></Relationships>
</file>

<file path=ppt/charts/_rels/chart42.xml.rels><?xml version="1.0" encoding="UTF-8" standalone="yes"?>
<Relationships xmlns="http://schemas.openxmlformats.org/package/2006/relationships"><Relationship Id="rId3" Type="http://schemas.openxmlformats.org/officeDocument/2006/relationships/chartUserShapes" Target="../drawings/drawing12.xml"/><Relationship Id="rId2" Type="http://schemas.openxmlformats.org/officeDocument/2006/relationships/package" Target="../embeddings/Microsoft_Excel_Worksheet42.xlsx"/><Relationship Id="rId1" Type="http://schemas.openxmlformats.org/officeDocument/2006/relationships/themeOverride" Target="../theme/themeOverride41.xml"/></Relationships>
</file>

<file path=ppt/charts/_rels/chart43.xml.rels><?xml version="1.0" encoding="UTF-8" standalone="yes"?>
<Relationships xmlns="http://schemas.openxmlformats.org/package/2006/relationships"><Relationship Id="rId2" Type="http://schemas.openxmlformats.org/officeDocument/2006/relationships/package" Target="../embeddings/Microsoft_Excel_Worksheet43.xlsx"/><Relationship Id="rId1" Type="http://schemas.openxmlformats.org/officeDocument/2006/relationships/themeOverride" Target="../theme/themeOverride42.xml"/></Relationships>
</file>

<file path=ppt/charts/_rels/chart44.xml.rels><?xml version="1.0" encoding="UTF-8" standalone="yes"?>
<Relationships xmlns="http://schemas.openxmlformats.org/package/2006/relationships"><Relationship Id="rId2" Type="http://schemas.openxmlformats.org/officeDocument/2006/relationships/package" Target="../embeddings/Microsoft_Excel_Worksheet44.xlsx"/><Relationship Id="rId1" Type="http://schemas.openxmlformats.org/officeDocument/2006/relationships/themeOverride" Target="../theme/themeOverride43.xml"/></Relationships>
</file>

<file path=ppt/charts/_rels/chart45.xml.rels><?xml version="1.0" encoding="UTF-8" standalone="yes"?>
<Relationships xmlns="http://schemas.openxmlformats.org/package/2006/relationships"><Relationship Id="rId2" Type="http://schemas.openxmlformats.org/officeDocument/2006/relationships/package" Target="../embeddings/Microsoft_Excel_Worksheet45.xlsx"/><Relationship Id="rId1" Type="http://schemas.openxmlformats.org/officeDocument/2006/relationships/themeOverride" Target="../theme/themeOverride44.xml"/></Relationships>
</file>

<file path=ppt/charts/_rels/chart46.xml.rels><?xml version="1.0" encoding="UTF-8" standalone="yes"?>
<Relationships xmlns="http://schemas.openxmlformats.org/package/2006/relationships"><Relationship Id="rId3" Type="http://schemas.openxmlformats.org/officeDocument/2006/relationships/chartUserShapes" Target="../drawings/drawing13.xml"/><Relationship Id="rId2" Type="http://schemas.openxmlformats.org/officeDocument/2006/relationships/package" Target="../embeddings/Microsoft_Excel_Worksheet46.xlsx"/><Relationship Id="rId1" Type="http://schemas.openxmlformats.org/officeDocument/2006/relationships/themeOverride" Target="../theme/themeOverride45.xml"/></Relationships>
</file>

<file path=ppt/charts/_rels/chart47.xml.rels><?xml version="1.0" encoding="UTF-8" standalone="yes"?>
<Relationships xmlns="http://schemas.openxmlformats.org/package/2006/relationships"><Relationship Id="rId3" Type="http://schemas.openxmlformats.org/officeDocument/2006/relationships/chartUserShapes" Target="../drawings/drawing14.xml"/><Relationship Id="rId2" Type="http://schemas.openxmlformats.org/officeDocument/2006/relationships/package" Target="../embeddings/Microsoft_Excel_Worksheet47.xlsx"/><Relationship Id="rId1" Type="http://schemas.openxmlformats.org/officeDocument/2006/relationships/themeOverride" Target="../theme/themeOverride46.xml"/></Relationships>
</file>

<file path=ppt/charts/_rels/chart48.xml.rels><?xml version="1.0" encoding="UTF-8" standalone="yes"?>
<Relationships xmlns="http://schemas.openxmlformats.org/package/2006/relationships"><Relationship Id="rId2" Type="http://schemas.openxmlformats.org/officeDocument/2006/relationships/package" Target="../embeddings/Microsoft_Excel_Worksheet48.xlsx"/><Relationship Id="rId1" Type="http://schemas.openxmlformats.org/officeDocument/2006/relationships/themeOverride" Target="../theme/themeOverride47.xml"/></Relationships>
</file>

<file path=ppt/charts/_rels/chart49.xml.rels><?xml version="1.0" encoding="UTF-8" standalone="yes"?>
<Relationships xmlns="http://schemas.openxmlformats.org/package/2006/relationships"><Relationship Id="rId2" Type="http://schemas.openxmlformats.org/officeDocument/2006/relationships/package" Target="../embeddings/Microsoft_Excel_Worksheet49.xlsx"/><Relationship Id="rId1" Type="http://schemas.openxmlformats.org/officeDocument/2006/relationships/themeOverride" Target="../theme/themeOverride48.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4.xml"/></Relationships>
</file>

<file path=ppt/charts/_rels/chart50.xml.rels><?xml version="1.0" encoding="UTF-8" standalone="yes"?>
<Relationships xmlns="http://schemas.openxmlformats.org/package/2006/relationships"><Relationship Id="rId2" Type="http://schemas.openxmlformats.org/officeDocument/2006/relationships/package" Target="../embeddings/Microsoft_Excel_Worksheet50.xlsx"/><Relationship Id="rId1" Type="http://schemas.openxmlformats.org/officeDocument/2006/relationships/themeOverride" Target="../theme/themeOverride49.xml"/></Relationships>
</file>

<file path=ppt/charts/_rels/chart51.xml.rels><?xml version="1.0" encoding="UTF-8" standalone="yes"?>
<Relationships xmlns="http://schemas.openxmlformats.org/package/2006/relationships"><Relationship Id="rId2" Type="http://schemas.openxmlformats.org/officeDocument/2006/relationships/package" Target="../embeddings/Microsoft_Excel_Worksheet51.xlsx"/><Relationship Id="rId1" Type="http://schemas.openxmlformats.org/officeDocument/2006/relationships/themeOverride" Target="../theme/themeOverride50.xml"/></Relationships>
</file>

<file path=ppt/charts/_rels/chart52.xml.rels><?xml version="1.0" encoding="UTF-8" standalone="yes"?>
<Relationships xmlns="http://schemas.openxmlformats.org/package/2006/relationships"><Relationship Id="rId2" Type="http://schemas.openxmlformats.org/officeDocument/2006/relationships/package" Target="../embeddings/Microsoft_Excel_Worksheet52.xlsx"/><Relationship Id="rId1" Type="http://schemas.openxmlformats.org/officeDocument/2006/relationships/themeOverride" Target="../theme/themeOverride51.xml"/></Relationships>
</file>

<file path=ppt/charts/_rels/chart53.xml.rels><?xml version="1.0" encoding="UTF-8" standalone="yes"?>
<Relationships xmlns="http://schemas.openxmlformats.org/package/2006/relationships"><Relationship Id="rId2" Type="http://schemas.openxmlformats.org/officeDocument/2006/relationships/package" Target="../embeddings/Microsoft_Excel_Worksheet53.xlsx"/><Relationship Id="rId1" Type="http://schemas.openxmlformats.org/officeDocument/2006/relationships/themeOverride" Target="../theme/themeOverride52.xml"/></Relationships>
</file>

<file path=ppt/charts/_rels/chart54.xml.rels><?xml version="1.0" encoding="UTF-8" standalone="yes"?>
<Relationships xmlns="http://schemas.openxmlformats.org/package/2006/relationships"><Relationship Id="rId3" Type="http://schemas.openxmlformats.org/officeDocument/2006/relationships/chartUserShapes" Target="../drawings/drawing15.xml"/><Relationship Id="rId2" Type="http://schemas.openxmlformats.org/officeDocument/2006/relationships/package" Target="../embeddings/Microsoft_Excel_Worksheet54.xlsx"/><Relationship Id="rId1" Type="http://schemas.openxmlformats.org/officeDocument/2006/relationships/themeOverride" Target="../theme/themeOverride53.xml"/></Relationships>
</file>

<file path=ppt/charts/_rels/chart55.xml.rels><?xml version="1.0" encoding="UTF-8" standalone="yes"?>
<Relationships xmlns="http://schemas.openxmlformats.org/package/2006/relationships"><Relationship Id="rId3" Type="http://schemas.openxmlformats.org/officeDocument/2006/relationships/chartUserShapes" Target="../drawings/drawing16.xml"/><Relationship Id="rId2" Type="http://schemas.openxmlformats.org/officeDocument/2006/relationships/package" Target="../embeddings/Microsoft_Excel_Worksheet55.xlsx"/><Relationship Id="rId1" Type="http://schemas.openxmlformats.org/officeDocument/2006/relationships/themeOverride" Target="../theme/themeOverride54.xml"/></Relationships>
</file>

<file path=ppt/charts/_rels/chart56.xml.rels><?xml version="1.0" encoding="UTF-8" standalone="yes"?>
<Relationships xmlns="http://schemas.openxmlformats.org/package/2006/relationships"><Relationship Id="rId3" Type="http://schemas.openxmlformats.org/officeDocument/2006/relationships/chartUserShapes" Target="../drawings/drawing17.xml"/><Relationship Id="rId2" Type="http://schemas.openxmlformats.org/officeDocument/2006/relationships/package" Target="../embeddings/Microsoft_Excel_Worksheet56.xlsx"/><Relationship Id="rId1" Type="http://schemas.openxmlformats.org/officeDocument/2006/relationships/themeOverride" Target="../theme/themeOverride55.xml"/></Relationships>
</file>

<file path=ppt/charts/_rels/chart57.xml.rels><?xml version="1.0" encoding="UTF-8" standalone="yes"?>
<Relationships xmlns="http://schemas.openxmlformats.org/package/2006/relationships"><Relationship Id="rId2" Type="http://schemas.openxmlformats.org/officeDocument/2006/relationships/package" Target="../embeddings/Microsoft_Excel_Worksheet57.xlsx"/><Relationship Id="rId1" Type="http://schemas.openxmlformats.org/officeDocument/2006/relationships/themeOverride" Target="../theme/themeOverride56.xml"/></Relationships>
</file>

<file path=ppt/charts/_rels/chart58.xml.rels><?xml version="1.0" encoding="UTF-8" standalone="yes"?>
<Relationships xmlns="http://schemas.openxmlformats.org/package/2006/relationships"><Relationship Id="rId3" Type="http://schemas.openxmlformats.org/officeDocument/2006/relationships/chartUserShapes" Target="../drawings/drawing18.xml"/><Relationship Id="rId2" Type="http://schemas.openxmlformats.org/officeDocument/2006/relationships/package" Target="../embeddings/Microsoft_Excel_Worksheet58.xlsx"/><Relationship Id="rId1" Type="http://schemas.openxmlformats.org/officeDocument/2006/relationships/themeOverride" Target="../theme/themeOverride57.xml"/></Relationships>
</file>

<file path=ppt/charts/_rels/chart59.xml.rels><?xml version="1.0" encoding="UTF-8" standalone="yes"?>
<Relationships xmlns="http://schemas.openxmlformats.org/package/2006/relationships"><Relationship Id="rId2" Type="http://schemas.openxmlformats.org/officeDocument/2006/relationships/package" Target="../embeddings/Microsoft_Excel_Worksheet59.xlsx"/><Relationship Id="rId1" Type="http://schemas.openxmlformats.org/officeDocument/2006/relationships/themeOverride" Target="../theme/themeOverride58.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60.xml.rels><?xml version="1.0" encoding="UTF-8" standalone="yes"?>
<Relationships xmlns="http://schemas.openxmlformats.org/package/2006/relationships"><Relationship Id="rId2" Type="http://schemas.openxmlformats.org/officeDocument/2006/relationships/package" Target="../embeddings/Microsoft_Excel_Worksheet60.xlsx"/><Relationship Id="rId1" Type="http://schemas.openxmlformats.org/officeDocument/2006/relationships/themeOverride" Target="../theme/themeOverride59.xml"/></Relationships>
</file>

<file path=ppt/charts/_rels/chart61.xml.rels><?xml version="1.0" encoding="UTF-8" standalone="yes"?>
<Relationships xmlns="http://schemas.openxmlformats.org/package/2006/relationships"><Relationship Id="rId2" Type="http://schemas.openxmlformats.org/officeDocument/2006/relationships/package" Target="../embeddings/Microsoft_Excel_Worksheet61.xlsx"/><Relationship Id="rId1" Type="http://schemas.openxmlformats.org/officeDocument/2006/relationships/themeOverride" Target="../theme/themeOverride60.xml"/></Relationships>
</file>

<file path=ppt/charts/_rels/chart62.xml.rels><?xml version="1.0" encoding="UTF-8" standalone="yes"?>
<Relationships xmlns="http://schemas.openxmlformats.org/package/2006/relationships"><Relationship Id="rId2" Type="http://schemas.openxmlformats.org/officeDocument/2006/relationships/package" Target="../embeddings/Microsoft_Excel_Worksheet62.xlsx"/><Relationship Id="rId1" Type="http://schemas.openxmlformats.org/officeDocument/2006/relationships/themeOverride" Target="../theme/themeOverride61.xml"/></Relationships>
</file>

<file path=ppt/charts/_rels/chart63.xml.rels><?xml version="1.0" encoding="UTF-8" standalone="yes"?>
<Relationships xmlns="http://schemas.openxmlformats.org/package/2006/relationships"><Relationship Id="rId2" Type="http://schemas.openxmlformats.org/officeDocument/2006/relationships/package" Target="../embeddings/Microsoft_Excel_Worksheet63.xlsx"/><Relationship Id="rId1" Type="http://schemas.openxmlformats.org/officeDocument/2006/relationships/themeOverride" Target="../theme/themeOverride62.xml"/></Relationships>
</file>

<file path=ppt/charts/_rels/chart64.xml.rels><?xml version="1.0" encoding="UTF-8" standalone="yes"?>
<Relationships xmlns="http://schemas.openxmlformats.org/package/2006/relationships"><Relationship Id="rId2" Type="http://schemas.openxmlformats.org/officeDocument/2006/relationships/package" Target="../embeddings/Microsoft_Excel_Worksheet64.xlsx"/><Relationship Id="rId1" Type="http://schemas.openxmlformats.org/officeDocument/2006/relationships/themeOverride" Target="../theme/themeOverride63.xml"/></Relationships>
</file>

<file path=ppt/charts/_rels/chart65.xml.rels><?xml version="1.0" encoding="UTF-8" standalone="yes"?>
<Relationships xmlns="http://schemas.openxmlformats.org/package/2006/relationships"><Relationship Id="rId3" Type="http://schemas.openxmlformats.org/officeDocument/2006/relationships/chartUserShapes" Target="../drawings/drawing19.xml"/><Relationship Id="rId2" Type="http://schemas.openxmlformats.org/officeDocument/2006/relationships/package" Target="../embeddings/Microsoft_Excel_Worksheet65.xlsx"/><Relationship Id="rId1" Type="http://schemas.openxmlformats.org/officeDocument/2006/relationships/themeOverride" Target="../theme/themeOverride64.xml"/></Relationships>
</file>

<file path=ppt/charts/_rels/chart66.xml.rels><?xml version="1.0" encoding="UTF-8" standalone="yes"?>
<Relationships xmlns="http://schemas.openxmlformats.org/package/2006/relationships"><Relationship Id="rId3" Type="http://schemas.openxmlformats.org/officeDocument/2006/relationships/chartUserShapes" Target="../drawings/drawing20.xml"/><Relationship Id="rId2" Type="http://schemas.openxmlformats.org/officeDocument/2006/relationships/package" Target="../embeddings/Microsoft_Excel_Worksheet66.xlsx"/><Relationship Id="rId1" Type="http://schemas.openxmlformats.org/officeDocument/2006/relationships/themeOverride" Target="../theme/themeOverride65.xml"/></Relationships>
</file>

<file path=ppt/charts/_rels/chart67.xml.rels><?xml version="1.0" encoding="UTF-8" standalone="yes"?>
<Relationships xmlns="http://schemas.openxmlformats.org/package/2006/relationships"><Relationship Id="rId3" Type="http://schemas.openxmlformats.org/officeDocument/2006/relationships/chartUserShapes" Target="../drawings/drawing21.xml"/><Relationship Id="rId2" Type="http://schemas.openxmlformats.org/officeDocument/2006/relationships/package" Target="../embeddings/Microsoft_Excel_Worksheet67.xlsx"/><Relationship Id="rId1" Type="http://schemas.openxmlformats.org/officeDocument/2006/relationships/themeOverride" Target="../theme/themeOverride66.xml"/></Relationships>
</file>

<file path=ppt/charts/_rels/chart68.xml.rels><?xml version="1.0" encoding="UTF-8" standalone="yes"?>
<Relationships xmlns="http://schemas.openxmlformats.org/package/2006/relationships"><Relationship Id="rId3" Type="http://schemas.openxmlformats.org/officeDocument/2006/relationships/chartUserShapes" Target="../drawings/drawing22.xml"/><Relationship Id="rId2" Type="http://schemas.openxmlformats.org/officeDocument/2006/relationships/package" Target="../embeddings/Microsoft_Excel_Worksheet68.xlsx"/><Relationship Id="rId1" Type="http://schemas.openxmlformats.org/officeDocument/2006/relationships/themeOverride" Target="../theme/themeOverride67.xml"/></Relationships>
</file>

<file path=ppt/charts/_rels/chart69.xml.rels><?xml version="1.0" encoding="UTF-8" standalone="yes"?>
<Relationships xmlns="http://schemas.openxmlformats.org/package/2006/relationships"><Relationship Id="rId2" Type="http://schemas.openxmlformats.org/officeDocument/2006/relationships/package" Target="../embeddings/Microsoft_Excel_Worksheet69.xlsx"/><Relationship Id="rId1" Type="http://schemas.openxmlformats.org/officeDocument/2006/relationships/themeOverride" Target="../theme/themeOverride68.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70.xml.rels><?xml version="1.0" encoding="UTF-8" standalone="yes"?>
<Relationships xmlns="http://schemas.openxmlformats.org/package/2006/relationships"><Relationship Id="rId2" Type="http://schemas.openxmlformats.org/officeDocument/2006/relationships/package" Target="../embeddings/Microsoft_Excel_Worksheet70.xlsx"/><Relationship Id="rId1" Type="http://schemas.openxmlformats.org/officeDocument/2006/relationships/themeOverride" Target="../theme/themeOverride69.xml"/></Relationships>
</file>

<file path=ppt/charts/_rels/chart71.xml.rels><?xml version="1.0" encoding="UTF-8" standalone="yes"?>
<Relationships xmlns="http://schemas.openxmlformats.org/package/2006/relationships"><Relationship Id="rId2" Type="http://schemas.openxmlformats.org/officeDocument/2006/relationships/package" Target="../embeddings/Microsoft_Excel_Worksheet71.xlsx"/><Relationship Id="rId1" Type="http://schemas.openxmlformats.org/officeDocument/2006/relationships/themeOverride" Target="../theme/themeOverride70.xml"/></Relationships>
</file>

<file path=ppt/charts/_rels/chart72.xml.rels><?xml version="1.0" encoding="UTF-8" standalone="yes"?>
<Relationships xmlns="http://schemas.openxmlformats.org/package/2006/relationships"><Relationship Id="rId2" Type="http://schemas.openxmlformats.org/officeDocument/2006/relationships/package" Target="../embeddings/Microsoft_Excel_Worksheet72.xlsx"/><Relationship Id="rId1" Type="http://schemas.openxmlformats.org/officeDocument/2006/relationships/themeOverride" Target="../theme/themeOverride71.xml"/></Relationships>
</file>

<file path=ppt/charts/_rels/chart73.xml.rels><?xml version="1.0" encoding="UTF-8" standalone="yes"?>
<Relationships xmlns="http://schemas.openxmlformats.org/package/2006/relationships"><Relationship Id="rId2" Type="http://schemas.openxmlformats.org/officeDocument/2006/relationships/package" Target="../embeddings/Microsoft_Excel_Worksheet73.xlsx"/><Relationship Id="rId1" Type="http://schemas.openxmlformats.org/officeDocument/2006/relationships/themeOverride" Target="../theme/themeOverride72.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34322304"/>
        <c:axId val="34323840"/>
      </c:barChart>
      <c:catAx>
        <c:axId val="3432230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4323840"/>
        <c:crosses val="autoZero"/>
        <c:auto val="1"/>
        <c:lblAlgn val="ctr"/>
        <c:lblOffset val="100"/>
        <c:tickLblSkip val="1"/>
        <c:tickMarkSkip val="1"/>
        <c:noMultiLvlLbl val="0"/>
      </c:catAx>
      <c:valAx>
        <c:axId val="34323840"/>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4322304"/>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972015650821426"/>
          <c:y val="0.16189553010419153"/>
          <c:w val="0.87899825021872269"/>
          <c:h val="0.73966137755507833"/>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Sheet1!$B$2:$B$14</c:f>
              <c:numCache>
                <c:formatCode>0.0</c:formatCode>
                <c:ptCount val="13"/>
                <c:pt idx="0">
                  <c:v>532.41850402204398</c:v>
                </c:pt>
                <c:pt idx="1">
                  <c:v>528.64798916565792</c:v>
                </c:pt>
                <c:pt idx="2">
                  <c:v>522.72210445537041</c:v>
                </c:pt>
                <c:pt idx="3">
                  <c:v>478.13164591512049</c:v>
                </c:pt>
                <c:pt idx="4">
                  <c:v>472.78655021214962</c:v>
                </c:pt>
                <c:pt idx="5">
                  <c:v>452.96938606557035</c:v>
                </c:pt>
                <c:pt idx="6">
                  <c:v>444.56872290686391</c:v>
                </c:pt>
                <c:pt idx="7">
                  <c:v>410.70969660950038</c:v>
                </c:pt>
                <c:pt idx="8">
                  <c:v>397.32795752772336</c:v>
                </c:pt>
                <c:pt idx="9">
                  <c:v>388.45519415988309</c:v>
                </c:pt>
                <c:pt idx="10">
                  <c:v>357.21598431374304</c:v>
                </c:pt>
                <c:pt idx="11">
                  <c:v>357.56864199830471</c:v>
                </c:pt>
                <c:pt idx="12">
                  <c:v>340.99301479320593</c:v>
                </c:pt>
              </c:numCache>
            </c:numRef>
          </c:val>
          <c:smooth val="0"/>
        </c:ser>
        <c:ser>
          <c:idx val="0"/>
          <c:order val="1"/>
          <c:tx>
            <c:strRef>
              <c:f>Sheet1!$C$1</c:f>
              <c:strCache>
                <c:ptCount val="1"/>
                <c:pt idx="0">
                  <c:v>First Quartile (Lowest)</c:v>
                </c:pt>
              </c:strCache>
            </c:strRef>
          </c:tx>
          <c:spPr>
            <a:ln w="25400">
              <a:solidFill>
                <a:srgbClr val="0072C6"/>
              </a:solidFill>
            </a:ln>
          </c:spPr>
          <c:marker>
            <c:symbol val="square"/>
            <c:size val="7"/>
            <c:spPr>
              <a:solidFill>
                <a:srgbClr val="0072C6"/>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Sheet1!$C$2:$C$14</c:f>
              <c:numCache>
                <c:formatCode>0.0</c:formatCode>
                <c:ptCount val="13"/>
                <c:pt idx="0">
                  <c:v>796.149</c:v>
                </c:pt>
                <c:pt idx="1">
                  <c:v>660.76300000000003</c:v>
                </c:pt>
                <c:pt idx="2">
                  <c:v>643.89</c:v>
                </c:pt>
                <c:pt idx="3">
                  <c:v>645.67600000000004</c:v>
                </c:pt>
                <c:pt idx="4">
                  <c:v>620.93200000000002</c:v>
                </c:pt>
                <c:pt idx="5">
                  <c:v>601.39800000000002</c:v>
                </c:pt>
                <c:pt idx="6">
                  <c:v>610.21699999999998</c:v>
                </c:pt>
                <c:pt idx="7">
                  <c:v>551.64700000000005</c:v>
                </c:pt>
                <c:pt idx="8">
                  <c:v>528.50400000000002</c:v>
                </c:pt>
                <c:pt idx="9">
                  <c:v>517.63599999999997</c:v>
                </c:pt>
                <c:pt idx="10">
                  <c:v>483.697</c:v>
                </c:pt>
                <c:pt idx="11">
                  <c:v>471.267</c:v>
                </c:pt>
                <c:pt idx="12">
                  <c:v>461.97</c:v>
                </c:pt>
              </c:numCache>
            </c:numRef>
          </c:val>
          <c:smooth val="0"/>
        </c:ser>
        <c:ser>
          <c:idx val="2"/>
          <c:order val="2"/>
          <c:tx>
            <c:strRef>
              <c:f>Sheet1!$D$1</c:f>
              <c:strCache>
                <c:ptCount val="1"/>
                <c:pt idx="0">
                  <c:v>Second Quartile</c:v>
                </c:pt>
              </c:strCache>
            </c:strRef>
          </c:tx>
          <c:spPr>
            <a:ln w="25400">
              <a:solidFill>
                <a:srgbClr val="AABA0A"/>
              </a:solidFill>
            </a:ln>
          </c:spPr>
          <c:marker>
            <c:symbol val="triangle"/>
            <c:size val="9"/>
            <c:spPr>
              <a:solidFill>
                <a:srgbClr val="AABA0A"/>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Sheet1!$D$2:$D$14</c:f>
              <c:numCache>
                <c:formatCode>0.0</c:formatCode>
                <c:ptCount val="13"/>
                <c:pt idx="0">
                  <c:v>561.57299999999998</c:v>
                </c:pt>
                <c:pt idx="1">
                  <c:v>561.80799999999999</c:v>
                </c:pt>
                <c:pt idx="2">
                  <c:v>556.899</c:v>
                </c:pt>
                <c:pt idx="3">
                  <c:v>498.67099999999999</c:v>
                </c:pt>
                <c:pt idx="4">
                  <c:v>484.52199999999999</c:v>
                </c:pt>
                <c:pt idx="5">
                  <c:v>450.767</c:v>
                </c:pt>
                <c:pt idx="6">
                  <c:v>443.85</c:v>
                </c:pt>
                <c:pt idx="7">
                  <c:v>418.00099999999998</c:v>
                </c:pt>
                <c:pt idx="8">
                  <c:v>402.88600000000002</c:v>
                </c:pt>
                <c:pt idx="9">
                  <c:v>391.48200000000003</c:v>
                </c:pt>
                <c:pt idx="10">
                  <c:v>359.346</c:v>
                </c:pt>
                <c:pt idx="11">
                  <c:v>364.05799999999999</c:v>
                </c:pt>
                <c:pt idx="12">
                  <c:v>357.61</c:v>
                </c:pt>
              </c:numCache>
            </c:numRef>
          </c:val>
          <c:smooth val="0"/>
        </c:ser>
        <c:ser>
          <c:idx val="1"/>
          <c:order val="3"/>
          <c:tx>
            <c:strRef>
              <c:f>Sheet1!$E$1</c:f>
              <c:strCache>
                <c:ptCount val="1"/>
                <c:pt idx="0">
                  <c:v>Third Quartile</c:v>
                </c:pt>
              </c:strCache>
            </c:strRef>
          </c:tx>
          <c:spPr>
            <a:ln w="34925">
              <a:solidFill>
                <a:srgbClr val="7BA8DF"/>
              </a:solidFill>
            </a:ln>
          </c:spPr>
          <c:marker>
            <c:symbol val="diamond"/>
            <c:size val="9"/>
            <c:spPr>
              <a:solidFill>
                <a:srgbClr val="7BA8DF"/>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Sheet1!$E$2:$E$14</c:f>
              <c:numCache>
                <c:formatCode>0.0</c:formatCode>
                <c:ptCount val="13"/>
                <c:pt idx="0">
                  <c:v>458.04599999999999</c:v>
                </c:pt>
                <c:pt idx="1">
                  <c:v>459.435</c:v>
                </c:pt>
                <c:pt idx="2">
                  <c:v>476.113</c:v>
                </c:pt>
                <c:pt idx="3">
                  <c:v>426.33800000000002</c:v>
                </c:pt>
                <c:pt idx="4">
                  <c:v>412.52699999999999</c:v>
                </c:pt>
                <c:pt idx="5">
                  <c:v>405.11599999999999</c:v>
                </c:pt>
                <c:pt idx="6">
                  <c:v>385.20600000000002</c:v>
                </c:pt>
                <c:pt idx="7">
                  <c:v>360.49200000000002</c:v>
                </c:pt>
                <c:pt idx="8">
                  <c:v>352.005</c:v>
                </c:pt>
                <c:pt idx="9">
                  <c:v>345.21199999999999</c:v>
                </c:pt>
                <c:pt idx="10">
                  <c:v>324.48599999999999</c:v>
                </c:pt>
                <c:pt idx="11">
                  <c:v>329.02499999999998</c:v>
                </c:pt>
                <c:pt idx="12">
                  <c:v>296.47000000000003</c:v>
                </c:pt>
              </c:numCache>
            </c:numRef>
          </c:val>
          <c:smooth val="0"/>
        </c:ser>
        <c:ser>
          <c:idx val="4"/>
          <c:order val="4"/>
          <c:tx>
            <c:strRef>
              <c:f>Sheet1!$F$1</c:f>
              <c:strCache>
                <c:ptCount val="1"/>
                <c:pt idx="0">
                  <c:v>Fourth Quartile (Highest)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Sheet1!$F$2:$F$14</c:f>
              <c:numCache>
                <c:formatCode>0.0</c:formatCode>
                <c:ptCount val="13"/>
                <c:pt idx="0">
                  <c:v>379.46199999999999</c:v>
                </c:pt>
                <c:pt idx="1">
                  <c:v>441.26100000000002</c:v>
                </c:pt>
                <c:pt idx="2">
                  <c:v>402.20100000000002</c:v>
                </c:pt>
                <c:pt idx="3">
                  <c:v>356.38</c:v>
                </c:pt>
                <c:pt idx="4">
                  <c:v>370.86399999999998</c:v>
                </c:pt>
                <c:pt idx="5">
                  <c:v>373.779</c:v>
                </c:pt>
                <c:pt idx="6">
                  <c:v>357.57299999999998</c:v>
                </c:pt>
                <c:pt idx="7">
                  <c:v>316.596</c:v>
                </c:pt>
                <c:pt idx="8">
                  <c:v>320.67</c:v>
                </c:pt>
                <c:pt idx="9">
                  <c:v>314.01299999999998</c:v>
                </c:pt>
                <c:pt idx="10">
                  <c:v>275.26400000000001</c:v>
                </c:pt>
                <c:pt idx="11">
                  <c:v>276.45499999999998</c:v>
                </c:pt>
                <c:pt idx="12">
                  <c:v>254.91</c:v>
                </c:pt>
              </c:numCache>
            </c:numRef>
          </c:val>
          <c:smooth val="0"/>
        </c:ser>
        <c:dLbls>
          <c:showLegendKey val="0"/>
          <c:showVal val="0"/>
          <c:showCatName val="0"/>
          <c:showSerName val="0"/>
          <c:showPercent val="0"/>
          <c:showBubbleSize val="0"/>
        </c:dLbls>
        <c:marker val="1"/>
        <c:smooth val="0"/>
        <c:axId val="43450368"/>
        <c:axId val="43451520"/>
      </c:lineChart>
      <c:catAx>
        <c:axId val="434503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451520"/>
        <c:crosses val="autoZero"/>
        <c:auto val="1"/>
        <c:lblAlgn val="ctr"/>
        <c:lblOffset val="100"/>
        <c:noMultiLvlLbl val="0"/>
      </c:catAx>
      <c:valAx>
        <c:axId val="43451520"/>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Admissions per 100,000 Population</a:t>
                </a:r>
                <a:endParaRPr lang="en-US" dirty="0"/>
              </a:p>
            </c:rich>
          </c:tx>
          <c:layout>
            <c:manualLayout>
              <c:xMode val="edge"/>
              <c:yMode val="edge"/>
              <c:x val="0"/>
              <c:y val="0.1577651515151515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450368"/>
        <c:crosses val="autoZero"/>
        <c:crossBetween val="between"/>
        <c:majorUnit val="200"/>
      </c:valAx>
    </c:plotArea>
    <c:legend>
      <c:legendPos val="t"/>
      <c:layout>
        <c:manualLayout>
          <c:xMode val="edge"/>
          <c:yMode val="edge"/>
          <c:x val="5.4012345679012343E-2"/>
          <c:y val="1.1675185338674747E-3"/>
          <c:w val="0.88888888888888884"/>
          <c:h val="0.123612353853495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972015650821426"/>
          <c:y val="0.11770363450331421"/>
          <c:w val="0.87982939632545942"/>
          <c:h val="0.75235137795275586"/>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Sheet1!$B$2:$B$13</c:f>
              <c:numCache>
                <c:formatCode>0.0</c:formatCode>
                <c:ptCount val="12"/>
                <c:pt idx="0">
                  <c:v>445.39499999999998</c:v>
                </c:pt>
                <c:pt idx="1">
                  <c:v>444.14100000000002</c:v>
                </c:pt>
                <c:pt idx="2">
                  <c:v>399.5</c:v>
                </c:pt>
                <c:pt idx="3">
                  <c:v>400.88099999999997</c:v>
                </c:pt>
                <c:pt idx="4">
                  <c:v>392.76299999999998</c:v>
                </c:pt>
                <c:pt idx="5">
                  <c:v>373.01600000000002</c:v>
                </c:pt>
                <c:pt idx="6">
                  <c:v>350.78899999999999</c:v>
                </c:pt>
                <c:pt idx="7">
                  <c:v>339.89299999999997</c:v>
                </c:pt>
                <c:pt idx="8">
                  <c:v>329.68099999999998</c:v>
                </c:pt>
                <c:pt idx="9">
                  <c:v>306.32</c:v>
                </c:pt>
                <c:pt idx="10">
                  <c:v>301.12599999999998</c:v>
                </c:pt>
                <c:pt idx="11">
                  <c:v>283.16000000000003</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Sheet1!$C$2:$C$13</c:f>
              <c:numCache>
                <c:formatCode>0.0</c:formatCode>
                <c:ptCount val="12"/>
                <c:pt idx="0">
                  <c:v>1169.788</c:v>
                </c:pt>
                <c:pt idx="1">
                  <c:v>1121.758</c:v>
                </c:pt>
                <c:pt idx="2">
                  <c:v>927.81899999999996</c:v>
                </c:pt>
                <c:pt idx="3">
                  <c:v>1009.321</c:v>
                </c:pt>
                <c:pt idx="4">
                  <c:v>912.428</c:v>
                </c:pt>
                <c:pt idx="5">
                  <c:v>927.50599999999997</c:v>
                </c:pt>
                <c:pt idx="6">
                  <c:v>890.24300000000005</c:v>
                </c:pt>
                <c:pt idx="7">
                  <c:v>824.57799999999997</c:v>
                </c:pt>
                <c:pt idx="8">
                  <c:v>799.24599999999998</c:v>
                </c:pt>
                <c:pt idx="9">
                  <c:v>771.43499999999995</c:v>
                </c:pt>
                <c:pt idx="10">
                  <c:v>730.49</c:v>
                </c:pt>
                <c:pt idx="11">
                  <c:v>662.17</c:v>
                </c:pt>
              </c:numCache>
            </c:numRef>
          </c:val>
          <c:smooth val="0"/>
        </c:ser>
        <c:ser>
          <c:idx val="2"/>
          <c:order val="2"/>
          <c:tx>
            <c:strRef>
              <c:f>Sheet1!$D$1</c:f>
              <c:strCache>
                <c:ptCount val="1"/>
                <c:pt idx="0">
                  <c:v>API</c:v>
                </c:pt>
              </c:strCache>
            </c:strRef>
          </c:tx>
          <c:spPr>
            <a:ln w="25400">
              <a:solidFill>
                <a:srgbClr val="AABA0A"/>
              </a:solidFill>
            </a:ln>
          </c:spPr>
          <c:marker>
            <c:symbol val="triangle"/>
            <c:size val="9"/>
            <c:spPr>
              <a:solidFill>
                <a:srgbClr val="AABA0A"/>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Sheet1!$D$2:$D$13</c:f>
              <c:numCache>
                <c:formatCode>0.0</c:formatCode>
                <c:ptCount val="12"/>
                <c:pt idx="0">
                  <c:v>328.04</c:v>
                </c:pt>
                <c:pt idx="1">
                  <c:v>328.40300000000002</c:v>
                </c:pt>
                <c:pt idx="2">
                  <c:v>269.887</c:v>
                </c:pt>
                <c:pt idx="3">
                  <c:v>307.59899999999999</c:v>
                </c:pt>
                <c:pt idx="4">
                  <c:v>239.35400000000001</c:v>
                </c:pt>
                <c:pt idx="5">
                  <c:v>226.66499999999999</c:v>
                </c:pt>
                <c:pt idx="6">
                  <c:v>230.02600000000001</c:v>
                </c:pt>
                <c:pt idx="7">
                  <c:v>228.06800000000001</c:v>
                </c:pt>
                <c:pt idx="8">
                  <c:v>211.018</c:v>
                </c:pt>
                <c:pt idx="9">
                  <c:v>227.78800000000001</c:v>
                </c:pt>
                <c:pt idx="10">
                  <c:v>186.49100000000001</c:v>
                </c:pt>
                <c:pt idx="11">
                  <c:v>151.99</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Sheet1!$E$2:$E$13</c:f>
              <c:numCache>
                <c:formatCode>0.0</c:formatCode>
                <c:ptCount val="12"/>
                <c:pt idx="0">
                  <c:v>519.45600000000002</c:v>
                </c:pt>
                <c:pt idx="1">
                  <c:v>653.02200000000005</c:v>
                </c:pt>
                <c:pt idx="2">
                  <c:v>662.22799999999995</c:v>
                </c:pt>
                <c:pt idx="3">
                  <c:v>629.92100000000005</c:v>
                </c:pt>
                <c:pt idx="4">
                  <c:v>538.03499999999997</c:v>
                </c:pt>
                <c:pt idx="5">
                  <c:v>465.87099999999998</c:v>
                </c:pt>
                <c:pt idx="6">
                  <c:v>437.10300000000001</c:v>
                </c:pt>
                <c:pt idx="7">
                  <c:v>362.81</c:v>
                </c:pt>
                <c:pt idx="8">
                  <c:v>360.161</c:v>
                </c:pt>
                <c:pt idx="9">
                  <c:v>372.69600000000003</c:v>
                </c:pt>
                <c:pt idx="10">
                  <c:v>359.17</c:v>
                </c:pt>
                <c:pt idx="11">
                  <c:v>298.91000000000003</c:v>
                </c:pt>
              </c:numCache>
            </c:numRef>
          </c:val>
          <c:smooth val="0"/>
        </c:ser>
        <c:dLbls>
          <c:showLegendKey val="0"/>
          <c:showVal val="0"/>
          <c:showCatName val="0"/>
          <c:showSerName val="0"/>
          <c:showPercent val="0"/>
          <c:showBubbleSize val="0"/>
        </c:dLbls>
        <c:marker val="1"/>
        <c:smooth val="0"/>
        <c:axId val="43501824"/>
        <c:axId val="43852160"/>
      </c:lineChart>
      <c:catAx>
        <c:axId val="435018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852160"/>
        <c:crosses val="autoZero"/>
        <c:auto val="1"/>
        <c:lblAlgn val="ctr"/>
        <c:lblOffset val="100"/>
        <c:noMultiLvlLbl val="0"/>
      </c:catAx>
      <c:valAx>
        <c:axId val="43852160"/>
        <c:scaling>
          <c:orientation val="minMax"/>
          <c:max val="1500"/>
          <c:min val="0"/>
        </c:scaling>
        <c:delete val="0"/>
        <c:axPos val="l"/>
        <c:majorGridlines/>
        <c:title>
          <c:tx>
            <c:rich>
              <a:bodyPr rot="-5400000" vert="horz"/>
              <a:lstStyle/>
              <a:p>
                <a:pPr>
                  <a:defRPr sz="1600" baseline="0">
                    <a:latin typeface="Calibri" panose="020F0502020204030204" pitchFamily="34" charset="0"/>
                  </a:defRPr>
                </a:pPr>
                <a:r>
                  <a:rPr lang="en-US" dirty="0" smtClean="0"/>
                  <a:t>Admissions per 100,000</a:t>
                </a:r>
                <a:r>
                  <a:rPr lang="en-US" baseline="0" dirty="0" smtClean="0"/>
                  <a:t> Population</a:t>
                </a:r>
                <a:endParaRPr lang="en-US" dirty="0"/>
              </a:p>
            </c:rich>
          </c:tx>
          <c:layout>
            <c:manualLayout>
              <c:xMode val="edge"/>
              <c:yMode val="edge"/>
              <c:x val="0"/>
              <c:y val="0.1091085271317829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501824"/>
        <c:crosses val="autoZero"/>
        <c:crossBetween val="between"/>
        <c:majorUnit val="25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982526489744337"/>
          <c:y val="9.2055645033007241E-2"/>
          <c:w val="0.86662413726062015"/>
          <c:h val="0.68908087877904156"/>
        </c:manualLayout>
      </c:layout>
      <c:barChart>
        <c:barDir val="col"/>
        <c:grouping val="clustered"/>
        <c:varyColors val="0"/>
        <c:ser>
          <c:idx val="0"/>
          <c:order val="0"/>
          <c:tx>
            <c:strRef>
              <c:f>Sheet1!$B$1</c:f>
              <c:strCache>
                <c:ptCount val="1"/>
                <c:pt idx="0">
                  <c:v>2010</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Sheet1!$A$2:$A$11</c:f>
              <c:strCache>
                <c:ptCount val="10"/>
                <c:pt idx="0">
                  <c:v>White</c:v>
                </c:pt>
                <c:pt idx="2">
                  <c:v>Native Hawaiian</c:v>
                </c:pt>
                <c:pt idx="3">
                  <c:v>Samoan</c:v>
                </c:pt>
                <c:pt idx="4">
                  <c:v>Other Pacific Islander</c:v>
                </c:pt>
                <c:pt idx="6">
                  <c:v>Chinese</c:v>
                </c:pt>
                <c:pt idx="7">
                  <c:v>Filipino</c:v>
                </c:pt>
                <c:pt idx="8">
                  <c:v>Japanese</c:v>
                </c:pt>
                <c:pt idx="9">
                  <c:v>Korean</c:v>
                </c:pt>
              </c:strCache>
            </c:strRef>
          </c:cat>
          <c:val>
            <c:numRef>
              <c:f>Sheet1!$B$2:$B$11</c:f>
              <c:numCache>
                <c:formatCode>General</c:formatCode>
                <c:ptCount val="10"/>
                <c:pt idx="0" formatCode="0.0">
                  <c:v>177.51883028</c:v>
                </c:pt>
                <c:pt idx="2" formatCode="0.0">
                  <c:v>478.67376016999998</c:v>
                </c:pt>
                <c:pt idx="3" formatCode="0.0">
                  <c:v>2664.2323105999999</c:v>
                </c:pt>
                <c:pt idx="4" formatCode="0.0">
                  <c:v>1021.3607054</c:v>
                </c:pt>
                <c:pt idx="6" formatCode="0.0">
                  <c:v>190.20125297000001</c:v>
                </c:pt>
                <c:pt idx="7" formatCode="0.0">
                  <c:v>380.11358654999998</c:v>
                </c:pt>
                <c:pt idx="8" formatCode="0.0">
                  <c:v>197.11889024000001</c:v>
                </c:pt>
                <c:pt idx="9" formatCode="0.0">
                  <c:v>247.25669371999999</c:v>
                </c:pt>
              </c:numCache>
            </c:numRef>
          </c:val>
        </c:ser>
        <c:ser>
          <c:idx val="1"/>
          <c:order val="1"/>
          <c:tx>
            <c:strRef>
              <c:f>Sheet1!$C$1</c:f>
              <c:strCache>
                <c:ptCount val="1"/>
                <c:pt idx="0">
                  <c:v>2011</c:v>
                </c:pt>
              </c:strCache>
            </c:strRef>
          </c:tx>
          <c:spPr>
            <a:solidFill>
              <a:srgbClr val="AABA0A"/>
            </a:solidFill>
          </c:spPr>
          <c:invertIfNegative val="0"/>
          <c:cat>
            <c:strRef>
              <c:f>Sheet1!$A$2:$A$11</c:f>
              <c:strCache>
                <c:ptCount val="10"/>
                <c:pt idx="0">
                  <c:v>White</c:v>
                </c:pt>
                <c:pt idx="2">
                  <c:v>Native Hawaiian</c:v>
                </c:pt>
                <c:pt idx="3">
                  <c:v>Samoan</c:v>
                </c:pt>
                <c:pt idx="4">
                  <c:v>Other Pacific Islander</c:v>
                </c:pt>
                <c:pt idx="6">
                  <c:v>Chinese</c:v>
                </c:pt>
                <c:pt idx="7">
                  <c:v>Filipino</c:v>
                </c:pt>
                <c:pt idx="8">
                  <c:v>Japanese</c:v>
                </c:pt>
                <c:pt idx="9">
                  <c:v>Korean</c:v>
                </c:pt>
              </c:strCache>
            </c:strRef>
          </c:cat>
          <c:val>
            <c:numRef>
              <c:f>Sheet1!$C$2:$C$11</c:f>
              <c:numCache>
                <c:formatCode>General</c:formatCode>
                <c:ptCount val="10"/>
                <c:pt idx="0" formatCode="0.0">
                  <c:v>162.31295933999999</c:v>
                </c:pt>
                <c:pt idx="2" formatCode="0.0">
                  <c:v>353.34524382000001</c:v>
                </c:pt>
                <c:pt idx="3" formatCode="0.0">
                  <c:v>2270.9865126</c:v>
                </c:pt>
                <c:pt idx="4" formatCode="0.0">
                  <c:v>818.46482583</c:v>
                </c:pt>
                <c:pt idx="6" formatCode="0.0">
                  <c:v>165.05247624</c:v>
                </c:pt>
                <c:pt idx="7" formatCode="0.0">
                  <c:v>244.90656243000001</c:v>
                </c:pt>
                <c:pt idx="8" formatCode="0.0">
                  <c:v>160.26321240999999</c:v>
                </c:pt>
                <c:pt idx="9" formatCode="0.0">
                  <c:v>187.87980443000001</c:v>
                </c:pt>
              </c:numCache>
            </c:numRef>
          </c:val>
        </c:ser>
        <c:dLbls>
          <c:showLegendKey val="0"/>
          <c:showVal val="0"/>
          <c:showCatName val="0"/>
          <c:showSerName val="0"/>
          <c:showPercent val="0"/>
          <c:showBubbleSize val="0"/>
        </c:dLbls>
        <c:gapWidth val="150"/>
        <c:axId val="44000000"/>
        <c:axId val="44001536"/>
      </c:barChart>
      <c:catAx>
        <c:axId val="44000000"/>
        <c:scaling>
          <c:orientation val="minMax"/>
        </c:scaling>
        <c:delete val="0"/>
        <c:axPos val="b"/>
        <c:minorGridlines>
          <c:spPr>
            <a:ln>
              <a:noFill/>
            </a:ln>
          </c:spPr>
        </c:minorGridlines>
        <c:numFmt formatCode="General" sourceLinked="1"/>
        <c:majorTickMark val="out"/>
        <c:minorTickMark val="none"/>
        <c:tickLblPos val="nextTo"/>
        <c:txPr>
          <a:bodyPr rot="-1020000"/>
          <a:lstStyle/>
          <a:p>
            <a:pPr>
              <a:defRPr sz="1600" b="0">
                <a:solidFill>
                  <a:schemeClr val="tx1"/>
                </a:solidFill>
                <a:latin typeface="Calibri" panose="020F0502020204030204" pitchFamily="34" charset="0"/>
              </a:defRPr>
            </a:pPr>
            <a:endParaRPr lang="en-US"/>
          </a:p>
        </c:txPr>
        <c:crossAx val="44001536"/>
        <c:crosses val="autoZero"/>
        <c:auto val="1"/>
        <c:lblAlgn val="ctr"/>
        <c:lblOffset val="100"/>
        <c:noMultiLvlLbl val="0"/>
      </c:catAx>
      <c:valAx>
        <c:axId val="44001536"/>
        <c:scaling>
          <c:orientation val="minMax"/>
          <c:max val="3000"/>
          <c:min val="0"/>
        </c:scaling>
        <c:delete val="0"/>
        <c:axPos val="l"/>
        <c:majorGridlines/>
        <c:title>
          <c:tx>
            <c:rich>
              <a:bodyPr rot="-5400000" vert="horz"/>
              <a:lstStyle/>
              <a:p>
                <a:pPr>
                  <a:defRPr sz="1600">
                    <a:latin typeface="Calibri" panose="020F0502020204030204" pitchFamily="34" charset="0"/>
                  </a:defRPr>
                </a:pPr>
                <a:r>
                  <a:rPr lang="en-US" dirty="0" smtClean="0"/>
                  <a:t>Admissions per 100,000 Population</a:t>
                </a:r>
                <a:endParaRPr lang="en-US" dirty="0"/>
              </a:p>
            </c:rich>
          </c:tx>
          <c:layout>
            <c:manualLayout>
              <c:xMode val="edge"/>
              <c:yMode val="edge"/>
              <c:x val="0"/>
              <c:y val="6.8695081593061744E-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44000000"/>
        <c:crosses val="autoZero"/>
        <c:crossBetween val="between"/>
        <c:majorUnit val="500"/>
      </c:valAx>
    </c:plotArea>
    <c:legend>
      <c:legendPos val="t"/>
      <c:layout>
        <c:manualLayout>
          <c:xMode val="edge"/>
          <c:yMode val="edge"/>
          <c:x val="0.22161149995139495"/>
          <c:y val="1.8517060367454078E-3"/>
          <c:w val="0.55468030037911931"/>
          <c:h val="7.1471605821999504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04748711966559"/>
          <c:y val="3.6655553190986262E-2"/>
          <c:w val="0.89664163507339356"/>
          <c:h val="0.80515505663143461"/>
        </c:manualLayout>
      </c:layout>
      <c:barChart>
        <c:barDir val="col"/>
        <c:grouping val="clustered"/>
        <c:varyColors val="0"/>
        <c:ser>
          <c:idx val="0"/>
          <c:order val="0"/>
          <c:tx>
            <c:strRef>
              <c:f>Sheet1!$B$1</c:f>
              <c:strCache>
                <c:ptCount val="1"/>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Sheet1!$B$2:$B$14</c:f>
              <c:numCache>
                <c:formatCode>General</c:formatCode>
                <c:ptCount val="13"/>
                <c:pt idx="0">
                  <c:v>8.2649208914398393</c:v>
                </c:pt>
                <c:pt idx="1">
                  <c:v>8.5983030977731651</c:v>
                </c:pt>
                <c:pt idx="2">
                  <c:v>9.0102920630928462</c:v>
                </c:pt>
                <c:pt idx="3">
                  <c:v>8.9772179935868461</c:v>
                </c:pt>
                <c:pt idx="4">
                  <c:v>8.895373086507389</c:v>
                </c:pt>
                <c:pt idx="5">
                  <c:v>8.4873538961986359</c:v>
                </c:pt>
                <c:pt idx="6">
                  <c:v>8.5249146914584006</c:v>
                </c:pt>
                <c:pt idx="7">
                  <c:v>8.0051411263364756</c:v>
                </c:pt>
                <c:pt idx="8">
                  <c:v>7.8495949434334351</c:v>
                </c:pt>
                <c:pt idx="9">
                  <c:v>7.7492869930153212</c:v>
                </c:pt>
                <c:pt idx="10">
                  <c:v>7.4557623663154038</c:v>
                </c:pt>
                <c:pt idx="11">
                  <c:v>7.5863000088666279</c:v>
                </c:pt>
                <c:pt idx="12">
                  <c:v>7.2288510167733673</c:v>
                </c:pt>
              </c:numCache>
            </c:numRef>
          </c:val>
        </c:ser>
        <c:dLbls>
          <c:showLegendKey val="0"/>
          <c:showVal val="0"/>
          <c:showCatName val="0"/>
          <c:showSerName val="0"/>
          <c:showPercent val="0"/>
          <c:showBubbleSize val="0"/>
        </c:dLbls>
        <c:gapWidth val="150"/>
        <c:axId val="43939328"/>
        <c:axId val="43940864"/>
      </c:barChart>
      <c:catAx>
        <c:axId val="43939328"/>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43940864"/>
        <c:crosses val="autoZero"/>
        <c:auto val="1"/>
        <c:lblAlgn val="ctr"/>
        <c:lblOffset val="100"/>
        <c:noMultiLvlLbl val="0"/>
      </c:catAx>
      <c:valAx>
        <c:axId val="43940864"/>
        <c:scaling>
          <c:orientation val="minMax"/>
          <c:max val="10"/>
          <c:min val="0"/>
        </c:scaling>
        <c:delete val="0"/>
        <c:axPos val="l"/>
        <c:majorGridlines/>
        <c:title>
          <c:tx>
            <c:rich>
              <a:bodyPr rot="-5400000" vert="horz"/>
              <a:lstStyle/>
              <a:p>
                <a:pPr>
                  <a:defRPr sz="1600">
                    <a:latin typeface="Calibri" panose="020F0502020204030204" pitchFamily="34" charset="0"/>
                  </a:defRPr>
                </a:pPr>
                <a:r>
                  <a:rPr lang="en-US" dirty="0" smtClean="0"/>
                  <a:t>Costs in Billions (2012</a:t>
                </a:r>
                <a:r>
                  <a:rPr lang="en-US" baseline="0" dirty="0" smtClean="0"/>
                  <a:t> $)</a:t>
                </a:r>
                <a:endParaRPr lang="en-US" dirty="0"/>
              </a:p>
            </c:rich>
          </c:tx>
          <c:layout>
            <c:manualLayout>
              <c:xMode val="edge"/>
              <c:yMode val="edge"/>
              <c:x val="0"/>
              <c:y val="0.1255255255255255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43939328"/>
        <c:crosses val="autoZero"/>
        <c:crossBetween val="between"/>
        <c:majorUnit val="1"/>
      </c:valAx>
    </c:plotArea>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5165427238261883"/>
          <c:w val="0.81829785165743174"/>
          <c:h val="0.69370929328278408"/>
        </c:manualLayout>
      </c:layout>
      <c:lineChart>
        <c:grouping val="standard"/>
        <c:varyColors val="0"/>
        <c:ser>
          <c:idx val="3"/>
          <c:order val="0"/>
          <c:tx>
            <c:strRef>
              <c:f>Sheet1!$A$2</c:f>
              <c:strCache>
                <c:ptCount val="1"/>
                <c:pt idx="0">
                  <c:v>Large Metropolitan</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Sheet1!$B$2:$I$2</c:f>
              <c:numCache>
                <c:formatCode>0.0</c:formatCode>
                <c:ptCount val="8"/>
                <c:pt idx="0">
                  <c:v>57.77</c:v>
                </c:pt>
                <c:pt idx="1">
                  <c:v>62.53</c:v>
                </c:pt>
                <c:pt idx="2">
                  <c:v>69.180000000000007</c:v>
                </c:pt>
                <c:pt idx="3">
                  <c:v>78.59</c:v>
                </c:pt>
                <c:pt idx="4">
                  <c:v>82.43</c:v>
                </c:pt>
                <c:pt idx="5">
                  <c:v>85</c:v>
                </c:pt>
                <c:pt idx="6">
                  <c:v>86.3</c:v>
                </c:pt>
                <c:pt idx="7">
                  <c:v>87.83</c:v>
                </c:pt>
              </c:numCache>
            </c:numRef>
          </c:val>
          <c:smooth val="0"/>
        </c:ser>
        <c:ser>
          <c:idx val="0"/>
          <c:order val="1"/>
          <c:tx>
            <c:strRef>
              <c:f>Sheet1!$A$3</c:f>
              <c:strCache>
                <c:ptCount val="1"/>
                <c:pt idx="0">
                  <c:v>Small Metropolitan</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Sheet1!$B$3:$I$3</c:f>
              <c:numCache>
                <c:formatCode>0.0</c:formatCode>
                <c:ptCount val="8"/>
                <c:pt idx="0">
                  <c:v>54.35</c:v>
                </c:pt>
                <c:pt idx="1">
                  <c:v>60.27</c:v>
                </c:pt>
                <c:pt idx="2">
                  <c:v>67.37</c:v>
                </c:pt>
                <c:pt idx="3">
                  <c:v>77.73</c:v>
                </c:pt>
                <c:pt idx="4">
                  <c:v>81</c:v>
                </c:pt>
                <c:pt idx="5">
                  <c:v>83.89</c:v>
                </c:pt>
                <c:pt idx="6">
                  <c:v>85.1</c:v>
                </c:pt>
                <c:pt idx="7">
                  <c:v>85.21</c:v>
                </c:pt>
              </c:numCache>
            </c:numRef>
          </c:val>
          <c:smooth val="0"/>
        </c:ser>
        <c:ser>
          <c:idx val="2"/>
          <c:order val="2"/>
          <c:tx>
            <c:strRef>
              <c:f>Sheet1!$A$4</c:f>
              <c:strCache>
                <c:ptCount val="1"/>
                <c:pt idx="0">
                  <c:v>Micropolitan</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Sheet1!$B$4:$I$4</c:f>
              <c:numCache>
                <c:formatCode>0.0</c:formatCode>
                <c:ptCount val="8"/>
                <c:pt idx="0">
                  <c:v>48.06</c:v>
                </c:pt>
                <c:pt idx="1">
                  <c:v>52.69</c:v>
                </c:pt>
                <c:pt idx="2">
                  <c:v>60.92</c:v>
                </c:pt>
                <c:pt idx="3">
                  <c:v>73.58</c:v>
                </c:pt>
                <c:pt idx="4">
                  <c:v>77.64</c:v>
                </c:pt>
                <c:pt idx="5">
                  <c:v>81.47</c:v>
                </c:pt>
                <c:pt idx="6">
                  <c:v>82.1</c:v>
                </c:pt>
                <c:pt idx="7">
                  <c:v>83</c:v>
                </c:pt>
              </c:numCache>
            </c:numRef>
          </c:val>
          <c:smooth val="0"/>
        </c:ser>
        <c:ser>
          <c:idx val="1"/>
          <c:order val="3"/>
          <c:tx>
            <c:strRef>
              <c:f>Sheet1!$A$5</c:f>
              <c:strCache>
                <c:ptCount val="1"/>
                <c:pt idx="0">
                  <c:v>Noncore</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Sheet1!$B$5:$I$5</c:f>
              <c:numCache>
                <c:formatCode>0.0</c:formatCode>
                <c:ptCount val="8"/>
                <c:pt idx="0">
                  <c:v>53.19</c:v>
                </c:pt>
                <c:pt idx="1">
                  <c:v>58.4</c:v>
                </c:pt>
                <c:pt idx="2">
                  <c:v>65.8</c:v>
                </c:pt>
                <c:pt idx="3">
                  <c:v>74.739999999999995</c:v>
                </c:pt>
                <c:pt idx="4">
                  <c:v>80.78</c:v>
                </c:pt>
                <c:pt idx="5">
                  <c:v>83.49</c:v>
                </c:pt>
                <c:pt idx="6">
                  <c:v>84.2</c:v>
                </c:pt>
                <c:pt idx="7">
                  <c:v>84.97</c:v>
                </c:pt>
              </c:numCache>
            </c:numRef>
          </c:val>
          <c:smooth val="0"/>
        </c:ser>
        <c:dLbls>
          <c:showLegendKey val="0"/>
          <c:showVal val="0"/>
          <c:showCatName val="0"/>
          <c:showSerName val="0"/>
          <c:showPercent val="0"/>
          <c:showBubbleSize val="0"/>
        </c:dLbls>
        <c:marker val="1"/>
        <c:smooth val="0"/>
        <c:axId val="38301696"/>
        <c:axId val="38303616"/>
      </c:lineChart>
      <c:catAx>
        <c:axId val="38301696"/>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38303616"/>
        <c:crosses val="autoZero"/>
        <c:auto val="1"/>
        <c:lblAlgn val="ctr"/>
        <c:lblOffset val="100"/>
        <c:noMultiLvlLbl val="0"/>
      </c:catAx>
      <c:valAx>
        <c:axId val="383036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8301696"/>
        <c:crosses val="autoZero"/>
        <c:crossBetween val="between"/>
        <c:majorUnit val="10"/>
      </c:valAx>
    </c:plotArea>
    <c:legend>
      <c:legendPos val="t"/>
      <c:layout>
        <c:manualLayout>
          <c:xMode val="edge"/>
          <c:yMode val="edge"/>
          <c:x val="0"/>
          <c:y val="1.1675185338674747E-3"/>
          <c:w val="0.99745139496451829"/>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489938757655292"/>
          <c:y val="0.15165427238261883"/>
          <c:w val="0.81762151258870419"/>
          <c:h val="0.6937092932827840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Sheet1!$B$2:$I$2</c:f>
              <c:numCache>
                <c:formatCode>0.0</c:formatCode>
                <c:ptCount val="8"/>
                <c:pt idx="0">
                  <c:v>55.39</c:v>
                </c:pt>
                <c:pt idx="1">
                  <c:v>60.52</c:v>
                </c:pt>
                <c:pt idx="2">
                  <c:v>67.39</c:v>
                </c:pt>
                <c:pt idx="3">
                  <c:v>77.37</c:v>
                </c:pt>
                <c:pt idx="4">
                  <c:v>81.37</c:v>
                </c:pt>
                <c:pt idx="5">
                  <c:v>84.16</c:v>
                </c:pt>
                <c:pt idx="6">
                  <c:v>85.33</c:v>
                </c:pt>
                <c:pt idx="7">
                  <c:v>86.19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Sheet1!$B$3:$I$3</c:f>
              <c:numCache>
                <c:formatCode>0.0</c:formatCode>
                <c:ptCount val="8"/>
                <c:pt idx="0">
                  <c:v>55.32</c:v>
                </c:pt>
                <c:pt idx="1">
                  <c:v>60.71</c:v>
                </c:pt>
                <c:pt idx="2">
                  <c:v>67.31</c:v>
                </c:pt>
                <c:pt idx="3">
                  <c:v>77.349999999999994</c:v>
                </c:pt>
                <c:pt idx="4">
                  <c:v>81.569999999999993</c:v>
                </c:pt>
                <c:pt idx="5">
                  <c:v>84.47</c:v>
                </c:pt>
                <c:pt idx="6">
                  <c:v>85.35</c:v>
                </c:pt>
                <c:pt idx="7">
                  <c:v>86.39</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Sheet1!$B$4:$I$4</c:f>
              <c:numCache>
                <c:formatCode>0.0</c:formatCode>
                <c:ptCount val="8"/>
                <c:pt idx="0">
                  <c:v>54.62</c:v>
                </c:pt>
                <c:pt idx="1">
                  <c:v>58.88</c:v>
                </c:pt>
                <c:pt idx="2">
                  <c:v>66.63</c:v>
                </c:pt>
                <c:pt idx="3">
                  <c:v>76.06</c:v>
                </c:pt>
                <c:pt idx="4">
                  <c:v>80.17</c:v>
                </c:pt>
                <c:pt idx="5">
                  <c:v>82.4</c:v>
                </c:pt>
                <c:pt idx="6">
                  <c:v>84.85</c:v>
                </c:pt>
                <c:pt idx="7">
                  <c:v>85.19</c:v>
                </c:pt>
              </c:numCache>
            </c:numRef>
          </c:val>
          <c:smooth val="0"/>
        </c:ser>
        <c:ser>
          <c:idx val="1"/>
          <c:order val="3"/>
          <c:tx>
            <c:strRef>
              <c:f>Sheet1!$A$7</c:f>
              <c:strCache>
                <c:ptCount val="1"/>
                <c:pt idx="0">
                  <c:v>Asian</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Sheet1!$B$7:$I$7</c:f>
              <c:numCache>
                <c:formatCode>0.0</c:formatCode>
                <c:ptCount val="8"/>
                <c:pt idx="0">
                  <c:v>59.44</c:v>
                </c:pt>
                <c:pt idx="1">
                  <c:v>64.599999999999994</c:v>
                </c:pt>
                <c:pt idx="2">
                  <c:v>69.5</c:v>
                </c:pt>
                <c:pt idx="3">
                  <c:v>76.260000000000005</c:v>
                </c:pt>
                <c:pt idx="4">
                  <c:v>81.790000000000006</c:v>
                </c:pt>
                <c:pt idx="5">
                  <c:v>83.82</c:v>
                </c:pt>
                <c:pt idx="6">
                  <c:v>86.18</c:v>
                </c:pt>
                <c:pt idx="7">
                  <c:v>88.23</c:v>
                </c:pt>
              </c:numCache>
            </c:numRef>
          </c:val>
          <c:smooth val="0"/>
        </c:ser>
        <c:ser>
          <c:idx val="4"/>
          <c:order val="4"/>
          <c:tx>
            <c:strRef>
              <c:f>Sheet1!$A$6</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Sheet1!$B$6:$I$6</c:f>
              <c:numCache>
                <c:formatCode>0.0</c:formatCode>
                <c:ptCount val="8"/>
                <c:pt idx="0">
                  <c:v>40.68</c:v>
                </c:pt>
                <c:pt idx="1">
                  <c:v>57.14</c:v>
                </c:pt>
                <c:pt idx="2">
                  <c:v>61.11</c:v>
                </c:pt>
                <c:pt idx="3">
                  <c:v>73.680000000000007</c:v>
                </c:pt>
                <c:pt idx="4">
                  <c:v>76.77</c:v>
                </c:pt>
                <c:pt idx="5">
                  <c:v>79.709999999999994</c:v>
                </c:pt>
                <c:pt idx="6">
                  <c:v>89.47</c:v>
                </c:pt>
                <c:pt idx="7">
                  <c:v>81.819999999999993</c:v>
                </c:pt>
              </c:numCache>
            </c:numRef>
          </c:val>
          <c:smooth val="0"/>
        </c:ser>
        <c:ser>
          <c:idx val="5"/>
          <c:order val="5"/>
          <c:tx>
            <c:strRef>
              <c:f>Sheet1!$A$5</c:f>
              <c:strCache>
                <c:ptCount val="1"/>
                <c:pt idx="0">
                  <c:v>Hispanic</c:v>
                </c:pt>
              </c:strCache>
            </c:strRef>
          </c:tx>
          <c:spPr>
            <a:ln>
              <a:solidFill>
                <a:srgbClr val="EEECE1">
                  <a:lumMod val="50000"/>
                </a:srgbClr>
              </a:solidFill>
            </a:ln>
          </c:spPr>
          <c:marker>
            <c:symbol val="plus"/>
            <c:size val="7"/>
            <c:spPr>
              <a:noFill/>
              <a:ln>
                <a:solidFill>
                  <a:srgbClr val="EEECE1">
                    <a:lumMod val="50000"/>
                  </a:srgbClr>
                </a:solid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Sheet1!$B$5:$I$5</c:f>
              <c:numCache>
                <c:formatCode>0.0</c:formatCode>
                <c:ptCount val="8"/>
                <c:pt idx="0">
                  <c:v>56.33</c:v>
                </c:pt>
                <c:pt idx="1">
                  <c:v>61.84</c:v>
                </c:pt>
                <c:pt idx="2">
                  <c:v>68.680000000000007</c:v>
                </c:pt>
                <c:pt idx="3">
                  <c:v>77.989999999999995</c:v>
                </c:pt>
                <c:pt idx="4">
                  <c:v>80.98</c:v>
                </c:pt>
                <c:pt idx="5">
                  <c:v>85.14</c:v>
                </c:pt>
                <c:pt idx="6">
                  <c:v>85.13</c:v>
                </c:pt>
                <c:pt idx="7">
                  <c:v>85.21</c:v>
                </c:pt>
              </c:numCache>
            </c:numRef>
          </c:val>
          <c:smooth val="0"/>
        </c:ser>
        <c:dLbls>
          <c:showLegendKey val="0"/>
          <c:showVal val="0"/>
          <c:showCatName val="0"/>
          <c:showSerName val="0"/>
          <c:showPercent val="0"/>
          <c:showBubbleSize val="0"/>
        </c:dLbls>
        <c:marker val="1"/>
        <c:smooth val="0"/>
        <c:axId val="38233600"/>
        <c:axId val="38235520"/>
      </c:lineChart>
      <c:catAx>
        <c:axId val="38233600"/>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38235520"/>
        <c:crosses val="autoZero"/>
        <c:auto val="1"/>
        <c:lblAlgn val="ctr"/>
        <c:lblOffset val="100"/>
        <c:noMultiLvlLbl val="0"/>
      </c:catAx>
      <c:valAx>
        <c:axId val="3823552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8233600"/>
        <c:crosses val="autoZero"/>
        <c:crossBetween val="between"/>
        <c:majorUnit val="10"/>
      </c:valAx>
    </c:plotArea>
    <c:legend>
      <c:legendPos val="t"/>
      <c:layout>
        <c:manualLayout>
          <c:xMode val="edge"/>
          <c:yMode val="edge"/>
          <c:x val="0"/>
          <c:y val="1.1675185338674747E-3"/>
          <c:w val="1"/>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8869130941965587"/>
          <c:w val="0.81637625157966365"/>
          <c:h val="0.6566722562457471"/>
        </c:manualLayout>
      </c:layout>
      <c:lineChart>
        <c:grouping val="standard"/>
        <c:varyColors val="0"/>
        <c:ser>
          <c:idx val="3"/>
          <c:order val="0"/>
          <c:tx>
            <c:strRef>
              <c:f>Sheet1!$A$2</c:f>
              <c:strCache>
                <c:ptCount val="1"/>
                <c:pt idx="0">
                  <c:v>   Asian Indian</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Sheet1!$B$2:$I$2</c:f>
              <c:numCache>
                <c:formatCode>0.0</c:formatCode>
                <c:ptCount val="8"/>
                <c:pt idx="0">
                  <c:v>58.44</c:v>
                </c:pt>
                <c:pt idx="1">
                  <c:v>71.599999999999994</c:v>
                </c:pt>
                <c:pt idx="2">
                  <c:v>60.81</c:v>
                </c:pt>
                <c:pt idx="3">
                  <c:v>84</c:v>
                </c:pt>
                <c:pt idx="4">
                  <c:v>83.33</c:v>
                </c:pt>
                <c:pt idx="5">
                  <c:v>86.05</c:v>
                </c:pt>
                <c:pt idx="6">
                  <c:v>81.180000000000007</c:v>
                </c:pt>
                <c:pt idx="7">
                  <c:v>89.47</c:v>
                </c:pt>
              </c:numCache>
            </c:numRef>
          </c:val>
          <c:smooth val="0"/>
        </c:ser>
        <c:ser>
          <c:idx val="0"/>
          <c:order val="1"/>
          <c:tx>
            <c:strRef>
              <c:f>Sheet1!$A$3</c:f>
              <c:strCache>
                <c:ptCount val="1"/>
                <c:pt idx="0">
                  <c:v>   Chinese </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Sheet1!$B$3:$I$3</c:f>
              <c:numCache>
                <c:formatCode>0.0</c:formatCode>
                <c:ptCount val="8"/>
                <c:pt idx="0">
                  <c:v>57.07</c:v>
                </c:pt>
                <c:pt idx="1">
                  <c:v>52.76</c:v>
                </c:pt>
                <c:pt idx="2">
                  <c:v>68.75</c:v>
                </c:pt>
                <c:pt idx="3">
                  <c:v>74.05</c:v>
                </c:pt>
                <c:pt idx="4">
                  <c:v>82.49</c:v>
                </c:pt>
                <c:pt idx="5">
                  <c:v>83.25</c:v>
                </c:pt>
                <c:pt idx="6">
                  <c:v>87.11</c:v>
                </c:pt>
                <c:pt idx="7">
                  <c:v>89.25</c:v>
                </c:pt>
              </c:numCache>
            </c:numRef>
          </c:val>
          <c:smooth val="0"/>
        </c:ser>
        <c:ser>
          <c:idx val="2"/>
          <c:order val="2"/>
          <c:tx>
            <c:strRef>
              <c:f>Sheet1!$A$4</c:f>
              <c:strCache>
                <c:ptCount val="1"/>
                <c:pt idx="0">
                  <c:v>   Filipino</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Sheet1!$B$4:$I$4</c:f>
              <c:numCache>
                <c:formatCode>0.0</c:formatCode>
                <c:ptCount val="8"/>
                <c:pt idx="0">
                  <c:v>52.17</c:v>
                </c:pt>
                <c:pt idx="1">
                  <c:v>60.33</c:v>
                </c:pt>
                <c:pt idx="2">
                  <c:v>74.05</c:v>
                </c:pt>
                <c:pt idx="3">
                  <c:v>73.73</c:v>
                </c:pt>
                <c:pt idx="4">
                  <c:v>80.34</c:v>
                </c:pt>
                <c:pt idx="5">
                  <c:v>77.19</c:v>
                </c:pt>
                <c:pt idx="6">
                  <c:v>80.430000000000007</c:v>
                </c:pt>
                <c:pt idx="7">
                  <c:v>83.61</c:v>
                </c:pt>
              </c:numCache>
            </c:numRef>
          </c:val>
          <c:smooth val="0"/>
        </c:ser>
        <c:ser>
          <c:idx val="1"/>
          <c:order val="3"/>
          <c:tx>
            <c:strRef>
              <c:f>Sheet1!$A$5</c:f>
              <c:strCache>
                <c:ptCount val="1"/>
                <c:pt idx="0">
                  <c:v>   Japanese</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Sheet1!$B$5:$I$5</c:f>
              <c:numCache>
                <c:formatCode>0.0</c:formatCode>
                <c:ptCount val="8"/>
                <c:pt idx="0">
                  <c:v>67.66</c:v>
                </c:pt>
                <c:pt idx="1">
                  <c:v>72.19</c:v>
                </c:pt>
                <c:pt idx="2">
                  <c:v>70.52</c:v>
                </c:pt>
                <c:pt idx="3">
                  <c:v>78.08</c:v>
                </c:pt>
                <c:pt idx="4">
                  <c:v>82.68</c:v>
                </c:pt>
                <c:pt idx="5">
                  <c:v>87.69</c:v>
                </c:pt>
                <c:pt idx="6">
                  <c:v>89.58</c:v>
                </c:pt>
                <c:pt idx="7">
                  <c:v>90.43</c:v>
                </c:pt>
              </c:numCache>
            </c:numRef>
          </c:val>
          <c:smooth val="0"/>
        </c:ser>
        <c:ser>
          <c:idx val="4"/>
          <c:order val="4"/>
          <c:tx>
            <c:strRef>
              <c:f>Sheet1!$A$6</c:f>
              <c:strCache>
                <c:ptCount val="1"/>
                <c:pt idx="0">
                  <c:v>   Korean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Sheet1!$B$6:$I$6</c:f>
              <c:numCache>
                <c:formatCode>0.0</c:formatCode>
                <c:ptCount val="8"/>
                <c:pt idx="0">
                  <c:v>63.37</c:v>
                </c:pt>
                <c:pt idx="1">
                  <c:v>64.760000000000005</c:v>
                </c:pt>
                <c:pt idx="2">
                  <c:v>66.959999999999994</c:v>
                </c:pt>
                <c:pt idx="3">
                  <c:v>75.760000000000005</c:v>
                </c:pt>
                <c:pt idx="4">
                  <c:v>77.569999999999993</c:v>
                </c:pt>
                <c:pt idx="5">
                  <c:v>86.73</c:v>
                </c:pt>
                <c:pt idx="6">
                  <c:v>88.42</c:v>
                </c:pt>
                <c:pt idx="7">
                  <c:v>91.59</c:v>
                </c:pt>
              </c:numCache>
            </c:numRef>
          </c:val>
          <c:smooth val="0"/>
        </c:ser>
        <c:ser>
          <c:idx val="5"/>
          <c:order val="5"/>
          <c:tx>
            <c:strRef>
              <c:f>Sheet1!$A$7</c:f>
              <c:strCache>
                <c:ptCount val="1"/>
                <c:pt idx="0">
                  <c:v>   Vietnamese</c:v>
                </c:pt>
              </c:strCache>
            </c:strRef>
          </c:tx>
          <c:spPr>
            <a:ln>
              <a:solidFill>
                <a:srgbClr val="EEECE1">
                  <a:lumMod val="50000"/>
                </a:srgbClr>
              </a:solidFill>
            </a:ln>
          </c:spPr>
          <c:marker>
            <c:symbol val="plus"/>
            <c:size val="7"/>
            <c:spPr>
              <a:noFill/>
              <a:ln>
                <a:solidFill>
                  <a:srgbClr val="EEECE1">
                    <a:lumMod val="50000"/>
                  </a:srgbClr>
                </a:solidFill>
              </a:ln>
            </c:spPr>
          </c:marker>
          <c:cat>
            <c:numRef>
              <c:f>Sheet1!$B$1:$I$1</c:f>
              <c:numCache>
                <c:formatCode>General</c:formatCode>
                <c:ptCount val="8"/>
                <c:pt idx="0">
                  <c:v>2004</c:v>
                </c:pt>
                <c:pt idx="1">
                  <c:v>2005</c:v>
                </c:pt>
                <c:pt idx="2">
                  <c:v>2006</c:v>
                </c:pt>
                <c:pt idx="3">
                  <c:v>2007</c:v>
                </c:pt>
                <c:pt idx="4">
                  <c:v>2008</c:v>
                </c:pt>
                <c:pt idx="5">
                  <c:v>2009</c:v>
                </c:pt>
                <c:pt idx="6">
                  <c:v>2010</c:v>
                </c:pt>
                <c:pt idx="7">
                  <c:v>2011</c:v>
                </c:pt>
              </c:numCache>
            </c:numRef>
          </c:cat>
          <c:val>
            <c:numRef>
              <c:f>Sheet1!$B$7:$I$7</c:f>
              <c:numCache>
                <c:formatCode>0.0</c:formatCode>
                <c:ptCount val="8"/>
                <c:pt idx="0">
                  <c:v>55.38</c:v>
                </c:pt>
                <c:pt idx="1">
                  <c:v>68.180000000000007</c:v>
                </c:pt>
                <c:pt idx="2">
                  <c:v>70.67</c:v>
                </c:pt>
                <c:pt idx="3">
                  <c:v>72.84</c:v>
                </c:pt>
                <c:pt idx="4">
                  <c:v>81.25</c:v>
                </c:pt>
                <c:pt idx="5">
                  <c:v>83.16</c:v>
                </c:pt>
                <c:pt idx="6">
                  <c:v>82.8</c:v>
                </c:pt>
                <c:pt idx="7">
                  <c:v>87.5</c:v>
                </c:pt>
              </c:numCache>
            </c:numRef>
          </c:val>
          <c:smooth val="0"/>
        </c:ser>
        <c:dLbls>
          <c:showLegendKey val="0"/>
          <c:showVal val="0"/>
          <c:showCatName val="0"/>
          <c:showSerName val="0"/>
          <c:showPercent val="0"/>
          <c:showBubbleSize val="0"/>
        </c:dLbls>
        <c:marker val="1"/>
        <c:smooth val="0"/>
        <c:axId val="38370304"/>
        <c:axId val="38372480"/>
      </c:lineChart>
      <c:catAx>
        <c:axId val="38370304"/>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38372480"/>
        <c:crosses val="autoZero"/>
        <c:auto val="1"/>
        <c:lblAlgn val="ctr"/>
        <c:lblOffset val="100"/>
        <c:noMultiLvlLbl val="0"/>
      </c:catAx>
      <c:valAx>
        <c:axId val="3837248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14340915718868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8370304"/>
        <c:crosses val="autoZero"/>
        <c:crossBetween val="between"/>
        <c:majorUnit val="10"/>
      </c:valAx>
    </c:plotArea>
    <c:legend>
      <c:legendPos val="t"/>
      <c:layout>
        <c:manualLayout>
          <c:xMode val="edge"/>
          <c:yMode val="edge"/>
          <c:x val="0"/>
          <c:y val="1.1675185338674747E-3"/>
          <c:w val="0.9789328764459998"/>
          <c:h val="0.1601582093904928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8869130941965587"/>
          <c:w val="0.81826309905706229"/>
          <c:h val="0.6566722562457471"/>
        </c:manualLayout>
      </c:layout>
      <c:lineChart>
        <c:grouping val="standard"/>
        <c:varyColors val="0"/>
        <c:ser>
          <c:idx val="3"/>
          <c:order val="0"/>
          <c:tx>
            <c:strRef>
              <c:f>Sheet1!$A$5</c:f>
              <c:strCache>
                <c:ptCount val="1"/>
                <c:pt idx="0">
                  <c:v>   Mexican</c:v>
                </c:pt>
              </c:strCache>
            </c:strRef>
          </c:tx>
          <c:spPr>
            <a:ln w="25400">
              <a:solidFill>
                <a:sysClr val="windowText" lastClr="000000"/>
              </a:solidFill>
            </a:ln>
          </c:spPr>
          <c:marker>
            <c:symbol val="circle"/>
            <c:size val="7"/>
            <c:spPr>
              <a:solidFill>
                <a:sysClr val="windowText" lastClr="000000"/>
              </a:solidFill>
              <a:ln>
                <a:noFill/>
              </a:ln>
            </c:spPr>
          </c:marker>
          <c:cat>
            <c:numRef>
              <c:f>Sheet1!$B$1:$I$4</c:f>
              <c:numCache>
                <c:formatCode>General</c:formatCode>
                <c:ptCount val="8"/>
                <c:pt idx="0">
                  <c:v>2004</c:v>
                </c:pt>
                <c:pt idx="1">
                  <c:v>2005</c:v>
                </c:pt>
                <c:pt idx="2">
                  <c:v>2006</c:v>
                </c:pt>
                <c:pt idx="3">
                  <c:v>2007</c:v>
                </c:pt>
                <c:pt idx="4">
                  <c:v>2008</c:v>
                </c:pt>
                <c:pt idx="5">
                  <c:v>2009</c:v>
                </c:pt>
                <c:pt idx="6">
                  <c:v>2010</c:v>
                </c:pt>
                <c:pt idx="7">
                  <c:v>2011</c:v>
                </c:pt>
              </c:numCache>
            </c:numRef>
          </c:cat>
          <c:val>
            <c:numRef>
              <c:f>Sheet1!$B$5:$I$5</c:f>
              <c:numCache>
                <c:formatCode>0.0</c:formatCode>
                <c:ptCount val="8"/>
                <c:pt idx="0">
                  <c:v>58.38</c:v>
                </c:pt>
                <c:pt idx="1">
                  <c:v>60.87</c:v>
                </c:pt>
                <c:pt idx="2">
                  <c:v>70.98</c:v>
                </c:pt>
                <c:pt idx="3">
                  <c:v>75.22</c:v>
                </c:pt>
                <c:pt idx="4">
                  <c:v>78.22</c:v>
                </c:pt>
                <c:pt idx="5">
                  <c:v>87.19</c:v>
                </c:pt>
                <c:pt idx="6">
                  <c:v>84.86</c:v>
                </c:pt>
                <c:pt idx="7">
                  <c:v>84.45</c:v>
                </c:pt>
              </c:numCache>
            </c:numRef>
          </c:val>
          <c:smooth val="0"/>
        </c:ser>
        <c:ser>
          <c:idx val="0"/>
          <c:order val="1"/>
          <c:tx>
            <c:strRef>
              <c:f>Sheet1!$A$6</c:f>
              <c:strCache>
                <c:ptCount val="1"/>
                <c:pt idx="0">
                  <c:v>   Cuban</c:v>
                </c:pt>
              </c:strCache>
            </c:strRef>
          </c:tx>
          <c:spPr>
            <a:ln w="25400">
              <a:solidFill>
                <a:srgbClr val="0072C6"/>
              </a:solidFill>
            </a:ln>
          </c:spPr>
          <c:marker>
            <c:symbol val="square"/>
            <c:size val="7"/>
            <c:spPr>
              <a:solidFill>
                <a:srgbClr val="0072C6"/>
              </a:solidFill>
              <a:ln>
                <a:noFill/>
              </a:ln>
            </c:spPr>
          </c:marker>
          <c:cat>
            <c:numRef>
              <c:f>Sheet1!$B$1:$I$4</c:f>
              <c:numCache>
                <c:formatCode>General</c:formatCode>
                <c:ptCount val="8"/>
                <c:pt idx="0">
                  <c:v>2004</c:v>
                </c:pt>
                <c:pt idx="1">
                  <c:v>2005</c:v>
                </c:pt>
                <c:pt idx="2">
                  <c:v>2006</c:v>
                </c:pt>
                <c:pt idx="3">
                  <c:v>2007</c:v>
                </c:pt>
                <c:pt idx="4">
                  <c:v>2008</c:v>
                </c:pt>
                <c:pt idx="5">
                  <c:v>2009</c:v>
                </c:pt>
                <c:pt idx="6">
                  <c:v>2010</c:v>
                </c:pt>
                <c:pt idx="7">
                  <c:v>2011</c:v>
                </c:pt>
              </c:numCache>
            </c:numRef>
          </c:cat>
          <c:val>
            <c:numRef>
              <c:f>Sheet1!$B$6:$I$6</c:f>
              <c:numCache>
                <c:formatCode>0.0</c:formatCode>
                <c:ptCount val="8"/>
                <c:pt idx="0">
                  <c:v>65.14</c:v>
                </c:pt>
                <c:pt idx="1">
                  <c:v>69.569999999999993</c:v>
                </c:pt>
                <c:pt idx="2">
                  <c:v>77.78</c:v>
                </c:pt>
                <c:pt idx="3">
                  <c:v>81.900000000000006</c:v>
                </c:pt>
                <c:pt idx="4">
                  <c:v>85.45</c:v>
                </c:pt>
                <c:pt idx="5">
                  <c:v>89.53</c:v>
                </c:pt>
                <c:pt idx="6">
                  <c:v>84.91</c:v>
                </c:pt>
                <c:pt idx="7">
                  <c:v>94.92</c:v>
                </c:pt>
              </c:numCache>
            </c:numRef>
          </c:val>
          <c:smooth val="0"/>
        </c:ser>
        <c:ser>
          <c:idx val="2"/>
          <c:order val="2"/>
          <c:tx>
            <c:strRef>
              <c:f>Sheet1!$A$7</c:f>
              <c:strCache>
                <c:ptCount val="1"/>
                <c:pt idx="0">
                  <c:v>   Puerto Rican</c:v>
                </c:pt>
              </c:strCache>
            </c:strRef>
          </c:tx>
          <c:spPr>
            <a:ln w="25400">
              <a:solidFill>
                <a:srgbClr val="AABA0A"/>
              </a:solidFill>
            </a:ln>
          </c:spPr>
          <c:marker>
            <c:symbol val="triangle"/>
            <c:size val="9"/>
            <c:spPr>
              <a:solidFill>
                <a:srgbClr val="AABA0A"/>
              </a:solidFill>
              <a:ln>
                <a:noFill/>
              </a:ln>
            </c:spPr>
          </c:marker>
          <c:cat>
            <c:numRef>
              <c:f>Sheet1!$B$1:$I$4</c:f>
              <c:numCache>
                <c:formatCode>General</c:formatCode>
                <c:ptCount val="8"/>
                <c:pt idx="0">
                  <c:v>2004</c:v>
                </c:pt>
                <c:pt idx="1">
                  <c:v>2005</c:v>
                </c:pt>
                <c:pt idx="2">
                  <c:v>2006</c:v>
                </c:pt>
                <c:pt idx="3">
                  <c:v>2007</c:v>
                </c:pt>
                <c:pt idx="4">
                  <c:v>2008</c:v>
                </c:pt>
                <c:pt idx="5">
                  <c:v>2009</c:v>
                </c:pt>
                <c:pt idx="6">
                  <c:v>2010</c:v>
                </c:pt>
                <c:pt idx="7">
                  <c:v>2011</c:v>
                </c:pt>
              </c:numCache>
            </c:numRef>
          </c:cat>
          <c:val>
            <c:numRef>
              <c:f>Sheet1!$B$7:$I$7</c:f>
              <c:numCache>
                <c:formatCode>0.0</c:formatCode>
                <c:ptCount val="8"/>
                <c:pt idx="0">
                  <c:v>46.91</c:v>
                </c:pt>
                <c:pt idx="1">
                  <c:v>51.59</c:v>
                </c:pt>
                <c:pt idx="2">
                  <c:v>57.04</c:v>
                </c:pt>
                <c:pt idx="3">
                  <c:v>66.900000000000006</c:v>
                </c:pt>
                <c:pt idx="4">
                  <c:v>70.8</c:v>
                </c:pt>
                <c:pt idx="5">
                  <c:v>78.47</c:v>
                </c:pt>
                <c:pt idx="6">
                  <c:v>75.19</c:v>
                </c:pt>
                <c:pt idx="7">
                  <c:v>73.94</c:v>
                </c:pt>
              </c:numCache>
            </c:numRef>
          </c:val>
          <c:smooth val="0"/>
        </c:ser>
        <c:dLbls>
          <c:showLegendKey val="0"/>
          <c:showVal val="0"/>
          <c:showCatName val="0"/>
          <c:showSerName val="0"/>
          <c:showPercent val="0"/>
          <c:showBubbleSize val="0"/>
        </c:dLbls>
        <c:marker val="1"/>
        <c:smooth val="0"/>
        <c:axId val="45521152"/>
        <c:axId val="45543808"/>
      </c:lineChart>
      <c:catAx>
        <c:axId val="45521152"/>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45543808"/>
        <c:crosses val="autoZero"/>
        <c:auto val="1"/>
        <c:lblAlgn val="ctr"/>
        <c:lblOffset val="100"/>
        <c:noMultiLvlLbl val="0"/>
      </c:catAx>
      <c:valAx>
        <c:axId val="4554380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14340915718868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521152"/>
        <c:crosses val="autoZero"/>
        <c:crossBetween val="between"/>
        <c:majorUnit val="10"/>
      </c:valAx>
    </c:plotArea>
    <c:legend>
      <c:legendPos val="t"/>
      <c:layout>
        <c:manualLayout>
          <c:xMode val="edge"/>
          <c:yMode val="edge"/>
          <c:x val="0.11005152133761058"/>
          <c:y val="1.0426752211529115E-2"/>
          <c:w val="0.77522917274229608"/>
          <c:h val="0.1292940118596286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47885680956549"/>
          <c:y val="0.11153081559249538"/>
          <c:w val="0.80174589287450171"/>
          <c:h val="0.72148707106056187"/>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Sheet1!$B$2:$K$2</c:f>
              <c:numCache>
                <c:formatCode>General</c:formatCode>
                <c:ptCount val="10"/>
                <c:pt idx="0" formatCode="0.0">
                  <c:v>18.3</c:v>
                </c:pt>
                <c:pt idx="1">
                  <c:v>17.8</c:v>
                </c:pt>
                <c:pt idx="2" formatCode="0.0">
                  <c:v>17.5</c:v>
                </c:pt>
                <c:pt idx="3">
                  <c:v>17.100000000000001</c:v>
                </c:pt>
                <c:pt idx="4" formatCode="#,##0.0">
                  <c:v>16.7</c:v>
                </c:pt>
                <c:pt idx="5">
                  <c:v>16.100000000000001</c:v>
                </c:pt>
                <c:pt idx="6">
                  <c:v>15.9</c:v>
                </c:pt>
                <c:pt idx="7">
                  <c:v>15.4</c:v>
                </c:pt>
                <c:pt idx="8">
                  <c:v>15</c:v>
                </c:pt>
                <c:pt idx="9">
                  <c:v>14.7</c:v>
                </c:pt>
              </c:numCache>
            </c:numRef>
          </c:val>
          <c:smooth val="0"/>
        </c:ser>
        <c:ser>
          <c:idx val="0"/>
          <c:order val="1"/>
          <c:tx>
            <c:strRef>
              <c:f>Sheet1!$A$3</c:f>
              <c:strCache>
                <c:ptCount val="1"/>
                <c:pt idx="0">
                  <c:v>Male</c:v>
                </c:pt>
              </c:strCache>
            </c:strRef>
          </c:tx>
          <c:spPr>
            <a:ln w="25400">
              <a:solidFill>
                <a:srgbClr val="0072C6"/>
              </a:solidFill>
            </a:ln>
          </c:spPr>
          <c:marker>
            <c:symbol val="square"/>
            <c:size val="7"/>
            <c:spPr>
              <a:solidFill>
                <a:srgbClr val="0072C6"/>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Sheet1!$B$3:$K$3</c:f>
              <c:numCache>
                <c:formatCode>General</c:formatCode>
                <c:ptCount val="10"/>
                <c:pt idx="0" formatCode="0.0">
                  <c:v>21.9</c:v>
                </c:pt>
                <c:pt idx="1">
                  <c:v>21.3</c:v>
                </c:pt>
                <c:pt idx="2" formatCode="0.0">
                  <c:v>20.8</c:v>
                </c:pt>
                <c:pt idx="3">
                  <c:v>20.399999999999999</c:v>
                </c:pt>
                <c:pt idx="4" formatCode="#,##0.0">
                  <c:v>19.8</c:v>
                </c:pt>
                <c:pt idx="5">
                  <c:v>19.2</c:v>
                </c:pt>
                <c:pt idx="6">
                  <c:v>19.100000000000001</c:v>
                </c:pt>
                <c:pt idx="7">
                  <c:v>18.3</c:v>
                </c:pt>
                <c:pt idx="8">
                  <c:v>17.8</c:v>
                </c:pt>
                <c:pt idx="9">
                  <c:v>17.600000000000001</c:v>
                </c:pt>
              </c:numCache>
            </c:numRef>
          </c:val>
          <c:smooth val="0"/>
        </c:ser>
        <c:ser>
          <c:idx val="2"/>
          <c:order val="2"/>
          <c:tx>
            <c:strRef>
              <c:f>Sheet1!$A$4</c:f>
              <c:strCache>
                <c:ptCount val="1"/>
                <c:pt idx="0">
                  <c:v>Female</c:v>
                </c:pt>
              </c:strCache>
            </c:strRef>
          </c:tx>
          <c:spPr>
            <a:ln w="25400">
              <a:solidFill>
                <a:srgbClr val="AABA0A"/>
              </a:solidFill>
            </a:ln>
          </c:spPr>
          <c:marker>
            <c:symbol val="triangle"/>
            <c:size val="9"/>
            <c:spPr>
              <a:solidFill>
                <a:srgbClr val="AABA0A"/>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Sheet1!$B$4:$K$4</c:f>
              <c:numCache>
                <c:formatCode>General</c:formatCode>
                <c:ptCount val="10"/>
                <c:pt idx="0" formatCode="0.0">
                  <c:v>15.6</c:v>
                </c:pt>
                <c:pt idx="1">
                  <c:v>15.1</c:v>
                </c:pt>
                <c:pt idx="2" formatCode="0.0">
                  <c:v>15</c:v>
                </c:pt>
                <c:pt idx="3">
                  <c:v>14.6</c:v>
                </c:pt>
                <c:pt idx="4" formatCode="#,##0.0">
                  <c:v>14.3</c:v>
                </c:pt>
                <c:pt idx="5">
                  <c:v>13.6</c:v>
                </c:pt>
                <c:pt idx="6">
                  <c:v>13.4</c:v>
                </c:pt>
                <c:pt idx="7">
                  <c:v>13.1</c:v>
                </c:pt>
                <c:pt idx="8">
                  <c:v>12.7</c:v>
                </c:pt>
                <c:pt idx="9">
                  <c:v>12.5</c:v>
                </c:pt>
              </c:numCache>
            </c:numRef>
          </c:val>
          <c:smooth val="0"/>
        </c:ser>
        <c:dLbls>
          <c:showLegendKey val="0"/>
          <c:showVal val="0"/>
          <c:showCatName val="0"/>
          <c:showSerName val="0"/>
          <c:showPercent val="0"/>
          <c:showBubbleSize val="0"/>
        </c:dLbls>
        <c:marker val="1"/>
        <c:smooth val="0"/>
        <c:axId val="45475328"/>
        <c:axId val="45477248"/>
      </c:lineChart>
      <c:catAx>
        <c:axId val="45475328"/>
        <c:scaling>
          <c:orientation val="minMax"/>
        </c:scaling>
        <c:delete val="0"/>
        <c:axPos val="b"/>
        <c:numFmt formatCode="General" sourceLinked="1"/>
        <c:majorTickMark val="out"/>
        <c:minorTickMark val="none"/>
        <c:tickLblPos val="nextTo"/>
        <c:txPr>
          <a:bodyPr rot="-2940000"/>
          <a:lstStyle/>
          <a:p>
            <a:pPr>
              <a:defRPr sz="1600" b="0" baseline="0">
                <a:latin typeface="Calibri" panose="020F0502020204030204" pitchFamily="34" charset="0"/>
              </a:defRPr>
            </a:pPr>
            <a:endParaRPr lang="en-US"/>
          </a:p>
        </c:txPr>
        <c:crossAx val="45477248"/>
        <c:crosses val="autoZero"/>
        <c:auto val="1"/>
        <c:lblAlgn val="ctr"/>
        <c:lblOffset val="100"/>
        <c:noMultiLvlLbl val="0"/>
      </c:catAx>
      <c:valAx>
        <c:axId val="45477248"/>
        <c:scaling>
          <c:orientation val="minMax"/>
          <c:max val="3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6.1728395061728392E-3"/>
              <c:y val="0.1776069310780596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475328"/>
        <c:crosses val="autoZero"/>
        <c:crossBetween val="between"/>
        <c:majorUnit val="5"/>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6448430057354"/>
          <c:y val="0.10844439583940896"/>
          <c:w val="0.81340138038300769"/>
          <c:h val="0.72148707106056187"/>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Sheet1!$B$2:$K$2</c:f>
              <c:numCache>
                <c:formatCode>General</c:formatCode>
                <c:ptCount val="10"/>
                <c:pt idx="0" formatCode="0.0">
                  <c:v>17.8</c:v>
                </c:pt>
                <c:pt idx="1">
                  <c:v>17.2</c:v>
                </c:pt>
                <c:pt idx="2" formatCode="0.0">
                  <c:v>17</c:v>
                </c:pt>
                <c:pt idx="3">
                  <c:v>16.7</c:v>
                </c:pt>
                <c:pt idx="4" formatCode="#,##0.0">
                  <c:v>16.2</c:v>
                </c:pt>
                <c:pt idx="5">
                  <c:v>15.7</c:v>
                </c:pt>
                <c:pt idx="6">
                  <c:v>15.4</c:v>
                </c:pt>
                <c:pt idx="7">
                  <c:v>14.9</c:v>
                </c:pt>
                <c:pt idx="8">
                  <c:v>14.6</c:v>
                </c:pt>
                <c:pt idx="9">
                  <c:v>14.4</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Sheet1!$B$3:$K$3</c:f>
              <c:numCache>
                <c:formatCode>General</c:formatCode>
                <c:ptCount val="10"/>
                <c:pt idx="0" formatCode="0.0">
                  <c:v>25.1</c:v>
                </c:pt>
                <c:pt idx="1">
                  <c:v>25.2</c:v>
                </c:pt>
                <c:pt idx="2" formatCode="0.0">
                  <c:v>24.5</c:v>
                </c:pt>
                <c:pt idx="3">
                  <c:v>23.6</c:v>
                </c:pt>
                <c:pt idx="4" formatCode="#,##0.0">
                  <c:v>22.9</c:v>
                </c:pt>
                <c:pt idx="5">
                  <c:v>22.1</c:v>
                </c:pt>
                <c:pt idx="6">
                  <c:v>21.9</c:v>
                </c:pt>
                <c:pt idx="7">
                  <c:v>21.3</c:v>
                </c:pt>
                <c:pt idx="8">
                  <c:v>20.100000000000001</c:v>
                </c:pt>
                <c:pt idx="9">
                  <c:v>19.600000000000001</c:v>
                </c:pt>
              </c:numCache>
            </c:numRef>
          </c:val>
          <c:smooth val="0"/>
        </c:ser>
        <c:ser>
          <c:idx val="2"/>
          <c:order val="2"/>
          <c:tx>
            <c:strRef>
              <c:f>Sheet1!$A$4</c:f>
              <c:strCache>
                <c:ptCount val="1"/>
                <c:pt idx="0">
                  <c:v>API</c:v>
                </c:pt>
              </c:strCache>
            </c:strRef>
          </c:tx>
          <c:spPr>
            <a:ln w="25400">
              <a:solidFill>
                <a:srgbClr val="AABA0A"/>
              </a:solidFill>
            </a:ln>
          </c:spPr>
          <c:marker>
            <c:symbol val="triangle"/>
            <c:size val="9"/>
            <c:spPr>
              <a:solidFill>
                <a:srgbClr val="AABA0A"/>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Sheet1!$B$4:$K$4</c:f>
              <c:numCache>
                <c:formatCode>General</c:formatCode>
                <c:ptCount val="10"/>
                <c:pt idx="0" formatCode="0.0">
                  <c:v>11.7</c:v>
                </c:pt>
                <c:pt idx="1">
                  <c:v>11.6</c:v>
                </c:pt>
                <c:pt idx="2" formatCode="0.0">
                  <c:v>11.3</c:v>
                </c:pt>
                <c:pt idx="3">
                  <c:v>11.3</c:v>
                </c:pt>
                <c:pt idx="4" formatCode="#,##0.0">
                  <c:v>11.7</c:v>
                </c:pt>
                <c:pt idx="5">
                  <c:v>10.5</c:v>
                </c:pt>
                <c:pt idx="6">
                  <c:v>11.4</c:v>
                </c:pt>
                <c:pt idx="7">
                  <c:v>10.8</c:v>
                </c:pt>
                <c:pt idx="8">
                  <c:v>10.9</c:v>
                </c:pt>
                <c:pt idx="9">
                  <c:v>9.9</c:v>
                </c:pt>
              </c:numCache>
            </c:numRef>
          </c:val>
          <c:smooth val="0"/>
        </c:ser>
        <c:ser>
          <c:idx val="1"/>
          <c:order val="3"/>
          <c:tx>
            <c:strRef>
              <c:f>Sheet1!$A$5</c:f>
              <c:strCache>
                <c:ptCount val="1"/>
                <c:pt idx="0">
                  <c:v>AI/AN</c:v>
                </c:pt>
              </c:strCache>
            </c:strRef>
          </c:tx>
          <c:spPr>
            <a:ln w="34925">
              <a:solidFill>
                <a:srgbClr val="7BA8DF"/>
              </a:solidFill>
            </a:ln>
          </c:spPr>
          <c:marker>
            <c:symbol val="diamond"/>
            <c:size val="9"/>
            <c:spPr>
              <a:solidFill>
                <a:srgbClr val="7BA8DF"/>
              </a:solidFill>
              <a:ln>
                <a:noFill/>
              </a:ln>
            </c:spPr>
          </c:marker>
          <c:cat>
            <c:numRef>
              <c:f>Sheet1!$B$1:$K$1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Sheet1!$B$5:$K$5</c:f>
              <c:numCache>
                <c:formatCode>General</c:formatCode>
                <c:ptCount val="10"/>
                <c:pt idx="0" formatCode="0.0">
                  <c:v>13</c:v>
                </c:pt>
                <c:pt idx="1">
                  <c:v>12.8</c:v>
                </c:pt>
                <c:pt idx="2" formatCode="0.0">
                  <c:v>11.7</c:v>
                </c:pt>
                <c:pt idx="3">
                  <c:v>12.1</c:v>
                </c:pt>
                <c:pt idx="4" formatCode="#,##0.0">
                  <c:v>14.6</c:v>
                </c:pt>
                <c:pt idx="5">
                  <c:v>13.1</c:v>
                </c:pt>
                <c:pt idx="6">
                  <c:v>11.7</c:v>
                </c:pt>
                <c:pt idx="7">
                  <c:v>12.3</c:v>
                </c:pt>
                <c:pt idx="8">
                  <c:v>11.2</c:v>
                </c:pt>
                <c:pt idx="9">
                  <c:v>12.6</c:v>
                </c:pt>
              </c:numCache>
            </c:numRef>
          </c:val>
          <c:smooth val="0"/>
        </c:ser>
        <c:dLbls>
          <c:showLegendKey val="0"/>
          <c:showVal val="0"/>
          <c:showCatName val="0"/>
          <c:showSerName val="0"/>
          <c:showPercent val="0"/>
          <c:showBubbleSize val="0"/>
        </c:dLbls>
        <c:marker val="1"/>
        <c:smooth val="0"/>
        <c:axId val="45369216"/>
        <c:axId val="45379584"/>
      </c:lineChart>
      <c:catAx>
        <c:axId val="45369216"/>
        <c:scaling>
          <c:orientation val="minMax"/>
        </c:scaling>
        <c:delete val="0"/>
        <c:axPos val="b"/>
        <c:numFmt formatCode="General" sourceLinked="1"/>
        <c:majorTickMark val="out"/>
        <c:minorTickMark val="none"/>
        <c:tickLblPos val="nextTo"/>
        <c:txPr>
          <a:bodyPr rot="-2940000"/>
          <a:lstStyle/>
          <a:p>
            <a:pPr>
              <a:defRPr sz="1600" b="0" baseline="0">
                <a:latin typeface="Calibri" panose="020F0502020204030204" pitchFamily="34" charset="0"/>
              </a:defRPr>
            </a:pPr>
            <a:endParaRPr lang="en-US"/>
          </a:p>
        </c:txPr>
        <c:crossAx val="45379584"/>
        <c:crosses val="autoZero"/>
        <c:auto val="1"/>
        <c:lblAlgn val="ctr"/>
        <c:lblOffset val="100"/>
        <c:noMultiLvlLbl val="0"/>
      </c:catAx>
      <c:valAx>
        <c:axId val="45379584"/>
        <c:scaling>
          <c:orientation val="minMax"/>
          <c:max val="3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a:t>
                </a:r>
                <a:r>
                  <a:rPr lang="en-US" baseline="0" dirty="0" smtClean="0"/>
                  <a:t> Population</a:t>
                </a:r>
                <a:endParaRPr lang="en-US" dirty="0"/>
              </a:p>
            </c:rich>
          </c:tx>
          <c:layout>
            <c:manualLayout>
              <c:xMode val="edge"/>
              <c:yMode val="edge"/>
              <c:x val="3.0864197530864196E-3"/>
              <c:y val="0.1930390298434917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369216"/>
        <c:crosses val="autoZero"/>
        <c:crossBetween val="between"/>
        <c:majorUnit val="5"/>
      </c:valAx>
    </c:plotArea>
    <c:legend>
      <c:legendPos val="t"/>
      <c:layout>
        <c:manualLayout>
          <c:xMode val="edge"/>
          <c:yMode val="edge"/>
          <c:x val="0"/>
          <c:y val="0"/>
          <c:w val="0.99745139496451829"/>
          <c:h val="9.842981432876447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546871560409787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34378112"/>
        <c:axId val="34380032"/>
      </c:scatterChart>
      <c:valAx>
        <c:axId val="34378112"/>
        <c:scaling>
          <c:orientation val="minMax"/>
        </c:scaling>
        <c:delete val="0"/>
        <c:axPos val="b"/>
        <c:title>
          <c:tx>
            <c:rich>
              <a:bodyPr/>
              <a:lstStyle/>
              <a:p>
                <a:pPr>
                  <a:defRPr/>
                </a:pPr>
                <a:r>
                  <a:rPr lang="en-US"/>
                  <a:t>Average Annual Percentage Change</a:t>
                </a:r>
              </a:p>
            </c:rich>
          </c:tx>
          <c:layout/>
          <c:overlay val="0"/>
        </c:title>
        <c:numFmt formatCode="General" sourceLinked="1"/>
        <c:majorTickMark val="out"/>
        <c:minorTickMark val="none"/>
        <c:tickLblPos val="nextTo"/>
        <c:crossAx val="34380032"/>
        <c:crosses val="autoZero"/>
        <c:crossBetween val="midCat"/>
      </c:valAx>
      <c:valAx>
        <c:axId val="34380032"/>
        <c:scaling>
          <c:orientation val="minMax"/>
          <c:max val="6"/>
          <c:min val="1"/>
        </c:scaling>
        <c:delete val="0"/>
        <c:axPos val="l"/>
        <c:majorGridlines/>
        <c:numFmt formatCode="General" sourceLinked="1"/>
        <c:majorTickMark val="out"/>
        <c:minorTickMark val="none"/>
        <c:tickLblPos val="none"/>
        <c:crossAx val="34378112"/>
        <c:crosses val="autoZero"/>
        <c:crossBetween val="midCat"/>
        <c:majorUnit val="1"/>
      </c:valAx>
    </c:plotArea>
    <c:plotVisOnly val="1"/>
    <c:dispBlanksAs val="gap"/>
    <c:showDLblsOverMax val="0"/>
  </c:chart>
  <c:spPr>
    <a:ln>
      <a:noFill/>
    </a:ln>
  </c:spPr>
  <c:txPr>
    <a:bodyPr/>
    <a:lstStyle/>
    <a:p>
      <a:pPr>
        <a:defRPr sz="1600"/>
      </a:pPr>
      <a:endParaRPr lang="en-US"/>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492692674779289"/>
          <c:w val="0.81556989404102265"/>
          <c:h val="0.69609430923407301"/>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0.0</c:formatCode>
                <c:ptCount val="8"/>
                <c:pt idx="0">
                  <c:v>27.3</c:v>
                </c:pt>
                <c:pt idx="1">
                  <c:v>28</c:v>
                </c:pt>
                <c:pt idx="2" formatCode="General">
                  <c:v>28.8</c:v>
                </c:pt>
                <c:pt idx="3">
                  <c:v>30.4</c:v>
                </c:pt>
                <c:pt idx="4">
                  <c:v>30.2</c:v>
                </c:pt>
                <c:pt idx="5">
                  <c:v>31.3</c:v>
                </c:pt>
                <c:pt idx="6">
                  <c:v>32.700000000000003</c:v>
                </c:pt>
                <c:pt idx="7">
                  <c:v>34.700000000000003</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0.0</c:formatCode>
                <c:ptCount val="8"/>
                <c:pt idx="0">
                  <c:v>22.2</c:v>
                </c:pt>
                <c:pt idx="1">
                  <c:v>23.1</c:v>
                </c:pt>
                <c:pt idx="2" formatCode="General">
                  <c:v>24.1</c:v>
                </c:pt>
                <c:pt idx="3">
                  <c:v>24.7</c:v>
                </c:pt>
                <c:pt idx="4">
                  <c:v>25</c:v>
                </c:pt>
                <c:pt idx="5">
                  <c:v>25.5</c:v>
                </c:pt>
                <c:pt idx="6">
                  <c:v>27.2</c:v>
                </c:pt>
                <c:pt idx="7">
                  <c:v>29.7</c:v>
                </c:pt>
              </c:numCache>
            </c:numRef>
          </c:val>
          <c:smooth val="0"/>
        </c:ser>
        <c:ser>
          <c:idx val="2"/>
          <c:order val="2"/>
          <c:tx>
            <c:strRef>
              <c:f>Sheet1!$A$4</c:f>
              <c:strCache>
                <c:ptCount val="1"/>
                <c:pt idx="0">
                  <c:v>Asian</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0.0</c:formatCode>
                <c:ptCount val="8"/>
                <c:pt idx="0">
                  <c:v>25.8</c:v>
                </c:pt>
                <c:pt idx="1">
                  <c:v>24</c:v>
                </c:pt>
                <c:pt idx="2" formatCode="General">
                  <c:v>26.7</c:v>
                </c:pt>
                <c:pt idx="3">
                  <c:v>27.7</c:v>
                </c:pt>
                <c:pt idx="4">
                  <c:v>29.3</c:v>
                </c:pt>
                <c:pt idx="5">
                  <c:v>29.9</c:v>
                </c:pt>
                <c:pt idx="6">
                  <c:v>31.6</c:v>
                </c:pt>
                <c:pt idx="7">
                  <c:v>32.1</c:v>
                </c:pt>
              </c:numCache>
            </c:numRef>
          </c:val>
          <c:smooth val="0"/>
        </c:ser>
        <c:ser>
          <c:idx val="1"/>
          <c:order val="3"/>
          <c:tx>
            <c:strRef>
              <c:f>Sheet1!$A$6</c:f>
              <c:strCache>
                <c:ptCount val="1"/>
                <c:pt idx="0">
                  <c:v>NHOPI</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Sheet1!$B$6:$I$6</c:f>
              <c:numCache>
                <c:formatCode>0.0</c:formatCode>
                <c:ptCount val="8"/>
                <c:pt idx="0">
                  <c:v>23.2</c:v>
                </c:pt>
                <c:pt idx="1">
                  <c:v>25.4</c:v>
                </c:pt>
                <c:pt idx="2" formatCode="General">
                  <c:v>24</c:v>
                </c:pt>
                <c:pt idx="3">
                  <c:v>22</c:v>
                </c:pt>
                <c:pt idx="4">
                  <c:v>23.8</c:v>
                </c:pt>
                <c:pt idx="5">
                  <c:v>25.3</c:v>
                </c:pt>
                <c:pt idx="6">
                  <c:v>27.1</c:v>
                </c:pt>
                <c:pt idx="7">
                  <c:v>27.4</c:v>
                </c:pt>
              </c:numCache>
            </c:numRef>
          </c:val>
          <c:smooth val="0"/>
        </c:ser>
        <c:ser>
          <c:idx val="4"/>
          <c:order val="4"/>
          <c:tx>
            <c:strRef>
              <c:f>Sheet1!$A$5</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0.0</c:formatCode>
                <c:ptCount val="8"/>
                <c:pt idx="0">
                  <c:v>25.4</c:v>
                </c:pt>
                <c:pt idx="1">
                  <c:v>27</c:v>
                </c:pt>
                <c:pt idx="2" formatCode="General">
                  <c:v>26</c:v>
                </c:pt>
                <c:pt idx="3">
                  <c:v>27.9</c:v>
                </c:pt>
                <c:pt idx="4">
                  <c:v>27.2</c:v>
                </c:pt>
                <c:pt idx="5">
                  <c:v>24.2</c:v>
                </c:pt>
                <c:pt idx="6">
                  <c:v>28.3</c:v>
                </c:pt>
                <c:pt idx="7">
                  <c:v>30.1</c:v>
                </c:pt>
              </c:numCache>
            </c:numRef>
          </c:val>
          <c:smooth val="0"/>
        </c:ser>
        <c:dLbls>
          <c:showLegendKey val="0"/>
          <c:showVal val="0"/>
          <c:showCatName val="0"/>
          <c:showSerName val="0"/>
          <c:showPercent val="0"/>
          <c:showBubbleSize val="0"/>
        </c:dLbls>
        <c:marker val="1"/>
        <c:smooth val="0"/>
        <c:axId val="46160896"/>
        <c:axId val="46163072"/>
      </c:lineChart>
      <c:catAx>
        <c:axId val="46160896"/>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46163072"/>
        <c:crosses val="autoZero"/>
        <c:auto val="1"/>
        <c:lblAlgn val="ctr"/>
        <c:lblOffset val="100"/>
        <c:noMultiLvlLbl val="0"/>
      </c:catAx>
      <c:valAx>
        <c:axId val="4616307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97589079774119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160896"/>
        <c:crosses val="autoZero"/>
        <c:crossBetween val="between"/>
        <c:majorUnit val="5"/>
      </c:valAx>
    </c:plotArea>
    <c:legend>
      <c:legendPos val="t"/>
      <c:layout>
        <c:manualLayout>
          <c:xMode val="edge"/>
          <c:yMode val="edge"/>
          <c:x val="0.10802469135802469"/>
          <c:y val="1.1675185338674747E-3"/>
          <c:w val="0.77831559249538251"/>
          <c:h val="0.126768919510061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46131039175657"/>
          <c:y val="0.1492692674779289"/>
          <c:w val="0.81595557499756977"/>
          <c:h val="0.6986896524298099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General</c:formatCode>
                <c:ptCount val="8"/>
                <c:pt idx="0">
                  <c:v>25.7</c:v>
                </c:pt>
                <c:pt idx="1">
                  <c:v>26.4</c:v>
                </c:pt>
                <c:pt idx="2">
                  <c:v>27.3</c:v>
                </c:pt>
                <c:pt idx="3" formatCode="0.0">
                  <c:v>28.6</c:v>
                </c:pt>
                <c:pt idx="4" formatCode="0.0">
                  <c:v>28.6</c:v>
                </c:pt>
                <c:pt idx="5">
                  <c:v>29.6</c:v>
                </c:pt>
                <c:pt idx="6">
                  <c:v>31</c:v>
                </c:pt>
                <c:pt idx="7">
                  <c:v>33.1</c:v>
                </c:pt>
              </c:numCache>
            </c:numRef>
          </c:val>
          <c:smooth val="0"/>
        </c:ser>
        <c:ser>
          <c:idx val="0"/>
          <c:order val="1"/>
          <c:tx>
            <c:strRef>
              <c:f>Sheet1!$A$5</c:f>
              <c:strCache>
                <c:ptCount val="1"/>
                <c:pt idx="0">
                  <c:v>Non-Hispanic White</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General</c:formatCode>
                <c:ptCount val="8"/>
                <c:pt idx="0">
                  <c:v>28.8</c:v>
                </c:pt>
                <c:pt idx="1">
                  <c:v>29.4</c:v>
                </c:pt>
                <c:pt idx="2">
                  <c:v>30.5</c:v>
                </c:pt>
                <c:pt idx="3" formatCode="0.0">
                  <c:v>32.299999999999997</c:v>
                </c:pt>
                <c:pt idx="4" formatCode="0.0">
                  <c:v>32</c:v>
                </c:pt>
                <c:pt idx="5">
                  <c:v>33.200000000000003</c:v>
                </c:pt>
                <c:pt idx="6">
                  <c:v>34.700000000000003</c:v>
                </c:pt>
                <c:pt idx="7">
                  <c:v>37</c:v>
                </c:pt>
              </c:numCache>
            </c:numRef>
          </c:val>
          <c:smooth val="0"/>
        </c:ser>
        <c:ser>
          <c:idx val="2"/>
          <c:order val="2"/>
          <c:tx>
            <c:strRef>
              <c:f>Sheet1!$A$4</c:f>
              <c:strCache>
                <c:ptCount val="1"/>
                <c:pt idx="0">
                  <c:v>Non-Hispanic Black</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General</c:formatCode>
                <c:ptCount val="8"/>
                <c:pt idx="0">
                  <c:v>22.2</c:v>
                </c:pt>
                <c:pt idx="1">
                  <c:v>23.2</c:v>
                </c:pt>
                <c:pt idx="2">
                  <c:v>24.1</c:v>
                </c:pt>
                <c:pt idx="3" formatCode="0.0">
                  <c:v>24.7</c:v>
                </c:pt>
                <c:pt idx="4" formatCode="0.0">
                  <c:v>25</c:v>
                </c:pt>
                <c:pt idx="5">
                  <c:v>25.6</c:v>
                </c:pt>
                <c:pt idx="6">
                  <c:v>27.3</c:v>
                </c:pt>
                <c:pt idx="7">
                  <c:v>29.8</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General</c:formatCode>
                <c:ptCount val="8"/>
                <c:pt idx="0">
                  <c:v>20</c:v>
                </c:pt>
                <c:pt idx="1">
                  <c:v>21.3</c:v>
                </c:pt>
                <c:pt idx="2">
                  <c:v>21.4</c:v>
                </c:pt>
                <c:pt idx="3" formatCode="0.0">
                  <c:v>22.3</c:v>
                </c:pt>
                <c:pt idx="4" formatCode="0.0">
                  <c:v>22.6</c:v>
                </c:pt>
                <c:pt idx="5">
                  <c:v>23.7</c:v>
                </c:pt>
                <c:pt idx="6">
                  <c:v>25.1</c:v>
                </c:pt>
                <c:pt idx="7">
                  <c:v>25.9</c:v>
                </c:pt>
              </c:numCache>
            </c:numRef>
          </c:val>
          <c:smooth val="0"/>
        </c:ser>
        <c:dLbls>
          <c:showLegendKey val="0"/>
          <c:showVal val="0"/>
          <c:showCatName val="0"/>
          <c:showSerName val="0"/>
          <c:showPercent val="0"/>
          <c:showBubbleSize val="0"/>
        </c:dLbls>
        <c:marker val="1"/>
        <c:smooth val="0"/>
        <c:axId val="95955968"/>
        <c:axId val="95974528"/>
      </c:lineChart>
      <c:catAx>
        <c:axId val="95955968"/>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95974528"/>
        <c:crosses val="autoZero"/>
        <c:auto val="1"/>
        <c:lblAlgn val="ctr"/>
        <c:lblOffset val="100"/>
        <c:noMultiLvlLbl val="0"/>
      </c:catAx>
      <c:valAx>
        <c:axId val="9597452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40770897955937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5955968"/>
        <c:crosses val="autoZero"/>
        <c:crossBetween val="between"/>
        <c:majorUnit val="5"/>
      </c:valAx>
    </c:plotArea>
    <c:legend>
      <c:legendPos val="t"/>
      <c:layout>
        <c:manualLayout>
          <c:xMode val="edge"/>
          <c:yMode val="edge"/>
          <c:x val="0"/>
          <c:y val="1.1675185338674747E-3"/>
          <c:w val="0.99745139496451829"/>
          <c:h val="0.126768919510061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1124361635028178"/>
          <c:w val="0.81556989404102265"/>
          <c:h val="0.73620139779039251"/>
        </c:manualLayout>
      </c:layout>
      <c:lineChart>
        <c:grouping val="standard"/>
        <c:varyColors val="0"/>
        <c:ser>
          <c:idx val="3"/>
          <c:order val="0"/>
          <c:tx>
            <c:strRef>
              <c:f>Sheet1!$A$4</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0.0</c:formatCode>
                <c:ptCount val="8"/>
                <c:pt idx="0">
                  <c:v>25.7</c:v>
                </c:pt>
                <c:pt idx="1">
                  <c:v>26.4</c:v>
                </c:pt>
                <c:pt idx="2" formatCode="General">
                  <c:v>27.3</c:v>
                </c:pt>
                <c:pt idx="3" formatCode="General">
                  <c:v>28.6</c:v>
                </c:pt>
                <c:pt idx="4" formatCode="General">
                  <c:v>28.6</c:v>
                </c:pt>
                <c:pt idx="5" formatCode="General">
                  <c:v>29.6</c:v>
                </c:pt>
                <c:pt idx="6" formatCode="General">
                  <c:v>31</c:v>
                </c:pt>
                <c:pt idx="7" formatCode="General">
                  <c:v>33.1</c:v>
                </c:pt>
              </c:numCache>
            </c:numRef>
          </c:val>
          <c:smooth val="0"/>
        </c:ser>
        <c:ser>
          <c:idx val="0"/>
          <c:order val="1"/>
          <c:tx>
            <c:strRef>
              <c:f>Sheet1!$A$2</c:f>
              <c:strCache>
                <c:ptCount val="1"/>
                <c:pt idx="0">
                  <c:v>Male</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0.0</c:formatCode>
                <c:ptCount val="8"/>
                <c:pt idx="0">
                  <c:v>26.1</c:v>
                </c:pt>
                <c:pt idx="1">
                  <c:v>26.5</c:v>
                </c:pt>
                <c:pt idx="2" formatCode="General">
                  <c:v>27.3</c:v>
                </c:pt>
                <c:pt idx="3">
                  <c:v>28.4</c:v>
                </c:pt>
                <c:pt idx="4">
                  <c:v>28.3</c:v>
                </c:pt>
                <c:pt idx="5">
                  <c:v>29.6</c:v>
                </c:pt>
                <c:pt idx="6">
                  <c:v>30.8</c:v>
                </c:pt>
                <c:pt idx="7">
                  <c:v>33.200000000000003</c:v>
                </c:pt>
              </c:numCache>
            </c:numRef>
          </c:val>
          <c:smooth val="0"/>
        </c:ser>
        <c:ser>
          <c:idx val="2"/>
          <c:order val="2"/>
          <c:tx>
            <c:strRef>
              <c:f>Sheet1!$A$3</c:f>
              <c:strCache>
                <c:ptCount val="1"/>
                <c:pt idx="0">
                  <c:v>Female</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0.0</c:formatCode>
                <c:ptCount val="8"/>
                <c:pt idx="0">
                  <c:v>25.3</c:v>
                </c:pt>
                <c:pt idx="1">
                  <c:v>26.3</c:v>
                </c:pt>
                <c:pt idx="2" formatCode="General">
                  <c:v>27.3</c:v>
                </c:pt>
                <c:pt idx="3">
                  <c:v>28.8</c:v>
                </c:pt>
                <c:pt idx="4">
                  <c:v>28.9</c:v>
                </c:pt>
                <c:pt idx="5">
                  <c:v>29.5</c:v>
                </c:pt>
                <c:pt idx="6">
                  <c:v>31.4</c:v>
                </c:pt>
                <c:pt idx="7">
                  <c:v>33.1</c:v>
                </c:pt>
              </c:numCache>
            </c:numRef>
          </c:val>
          <c:smooth val="0"/>
        </c:ser>
        <c:dLbls>
          <c:showLegendKey val="0"/>
          <c:showVal val="0"/>
          <c:showCatName val="0"/>
          <c:showSerName val="0"/>
          <c:showPercent val="0"/>
          <c:showBubbleSize val="0"/>
        </c:dLbls>
        <c:marker val="1"/>
        <c:smooth val="0"/>
        <c:axId val="96129792"/>
        <c:axId val="96131712"/>
      </c:lineChart>
      <c:catAx>
        <c:axId val="96129792"/>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96131712"/>
        <c:crosses val="autoZero"/>
        <c:auto val="1"/>
        <c:lblAlgn val="ctr"/>
        <c:lblOffset val="100"/>
        <c:noMultiLvlLbl val="0"/>
      </c:catAx>
      <c:valAx>
        <c:axId val="9613171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48277686219455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6129792"/>
        <c:crosses val="autoZero"/>
        <c:crossBetween val="between"/>
        <c:majorUnit val="5"/>
      </c:valAx>
    </c:plotArea>
    <c:legend>
      <c:legendPos val="t"/>
      <c:layout>
        <c:manualLayout>
          <c:xMode val="edge"/>
          <c:yMode val="edge"/>
          <c:x val="5.4495864903679483E-2"/>
          <c:y val="1.1675185338674747E-3"/>
          <c:w val="0.92337740801267776"/>
          <c:h val="9.18263850739587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0844439583940897"/>
          <c:w val="0.81556989404102265"/>
          <c:h val="0.70296855254204338"/>
        </c:manualLayout>
      </c:layout>
      <c:lineChart>
        <c:grouping val="standard"/>
        <c:varyColors val="0"/>
        <c:ser>
          <c:idx val="3"/>
          <c:order val="0"/>
          <c:tx>
            <c:strRef>
              <c:f>Sheet1!$A$2</c:f>
              <c:strCache>
                <c:ptCount val="1"/>
                <c:pt idx="0">
                  <c:v>&lt;18</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General</c:formatCode>
                <c:ptCount val="8"/>
                <c:pt idx="0">
                  <c:v>39.700000000000003</c:v>
                </c:pt>
                <c:pt idx="1">
                  <c:v>36.1</c:v>
                </c:pt>
                <c:pt idx="2">
                  <c:v>35.1</c:v>
                </c:pt>
                <c:pt idx="3" formatCode="0.0">
                  <c:v>40.1</c:v>
                </c:pt>
                <c:pt idx="4" formatCode="0.0">
                  <c:v>39.1</c:v>
                </c:pt>
                <c:pt idx="5">
                  <c:v>37.700000000000003</c:v>
                </c:pt>
                <c:pt idx="6">
                  <c:v>44.7</c:v>
                </c:pt>
                <c:pt idx="7">
                  <c:v>40.700000000000003</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General</c:formatCode>
                <c:ptCount val="8"/>
                <c:pt idx="0">
                  <c:v>23.3</c:v>
                </c:pt>
                <c:pt idx="1">
                  <c:v>23</c:v>
                </c:pt>
                <c:pt idx="2">
                  <c:v>23.7</c:v>
                </c:pt>
                <c:pt idx="3" formatCode="0.0">
                  <c:v>24.4</c:v>
                </c:pt>
                <c:pt idx="4" formatCode="0.0">
                  <c:v>23.9</c:v>
                </c:pt>
                <c:pt idx="5">
                  <c:v>24.3</c:v>
                </c:pt>
                <c:pt idx="6">
                  <c:v>25.8</c:v>
                </c:pt>
                <c:pt idx="7">
                  <c:v>27.8</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General</c:formatCode>
                <c:ptCount val="8"/>
                <c:pt idx="0">
                  <c:v>25.7</c:v>
                </c:pt>
                <c:pt idx="1">
                  <c:v>26.1</c:v>
                </c:pt>
                <c:pt idx="2">
                  <c:v>26.7</c:v>
                </c:pt>
                <c:pt idx="3" formatCode="0.0">
                  <c:v>27.3</c:v>
                </c:pt>
                <c:pt idx="4" formatCode="0.0">
                  <c:v>27.4</c:v>
                </c:pt>
                <c:pt idx="5">
                  <c:v>27.9</c:v>
                </c:pt>
                <c:pt idx="6">
                  <c:v>29.5</c:v>
                </c:pt>
                <c:pt idx="7">
                  <c:v>31.2</c:v>
                </c:pt>
              </c:numCache>
            </c:numRef>
          </c:val>
          <c:smooth val="0"/>
        </c:ser>
        <c:ser>
          <c:idx val="1"/>
          <c:order val="3"/>
          <c:tx>
            <c:strRef>
              <c:f>Sheet1!$A$5</c:f>
              <c:strCache>
                <c:ptCount val="1"/>
                <c:pt idx="0">
                  <c:v>65+</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General</c:formatCode>
                <c:ptCount val="8"/>
                <c:pt idx="0">
                  <c:v>26.1</c:v>
                </c:pt>
                <c:pt idx="1">
                  <c:v>27.5</c:v>
                </c:pt>
                <c:pt idx="2">
                  <c:v>28.6</c:v>
                </c:pt>
                <c:pt idx="3" formatCode="0.0">
                  <c:v>30.5</c:v>
                </c:pt>
                <c:pt idx="4" formatCode="0.0">
                  <c:v>30.5</c:v>
                </c:pt>
                <c:pt idx="5">
                  <c:v>32</c:v>
                </c:pt>
                <c:pt idx="6">
                  <c:v>33.4</c:v>
                </c:pt>
                <c:pt idx="7">
                  <c:v>35.9</c:v>
                </c:pt>
              </c:numCache>
            </c:numRef>
          </c:val>
          <c:smooth val="0"/>
        </c:ser>
        <c:dLbls>
          <c:showLegendKey val="0"/>
          <c:showVal val="0"/>
          <c:showCatName val="0"/>
          <c:showSerName val="0"/>
          <c:showPercent val="0"/>
          <c:showBubbleSize val="0"/>
        </c:dLbls>
        <c:marker val="1"/>
        <c:smooth val="0"/>
        <c:axId val="96043776"/>
        <c:axId val="96045696"/>
      </c:lineChart>
      <c:catAx>
        <c:axId val="96043776"/>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96045696"/>
        <c:crosses val="autoZero"/>
        <c:auto val="1"/>
        <c:lblAlgn val="ctr"/>
        <c:lblOffset val="100"/>
        <c:noMultiLvlLbl val="0"/>
      </c:catAx>
      <c:valAx>
        <c:axId val="9604569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20513755225041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6043776"/>
        <c:crosses val="autoZero"/>
        <c:crossBetween val="between"/>
        <c:majorUnit val="5"/>
      </c:valAx>
    </c:plotArea>
    <c:legend>
      <c:legendPos val="t"/>
      <c:layout>
        <c:manualLayout>
          <c:xMode val="edge"/>
          <c:yMode val="edge"/>
          <c:x val="5.4495864903679483E-2"/>
          <c:y val="1.1675185338674747E-3"/>
          <c:w val="0.92337740801267776"/>
          <c:h val="8.91705550695052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6257655293088365E-2"/>
          <c:y val="1.8478014322283787E-2"/>
          <c:w val="0.77417286380869055"/>
          <c:h val="0.91137924889018507"/>
        </c:manualLayout>
      </c:layout>
      <c:barChart>
        <c:barDir val="bar"/>
        <c:grouping val="clustered"/>
        <c:varyColors val="0"/>
        <c:ser>
          <c:idx val="0"/>
          <c:order val="0"/>
          <c:tx>
            <c:strRef>
              <c:f>Sheet1!$B$1</c:f>
              <c:strCache>
                <c:ptCount val="1"/>
                <c:pt idx="0">
                  <c:v>2011</c:v>
                </c:pt>
              </c:strCache>
            </c:strRef>
          </c:tx>
          <c:invertIfNegative val="0"/>
          <c:cat>
            <c:strRef>
              <c:f>Sheet1!$A$2:$A$52</c:f>
              <c:strCache>
                <c:ptCount val="51"/>
                <c:pt idx="0">
                  <c:v>District of Columbia</c:v>
                </c:pt>
                <c:pt idx="1">
                  <c:v>California          </c:v>
                </c:pt>
                <c:pt idx="2">
                  <c:v>Kentucky            </c:v>
                </c:pt>
                <c:pt idx="3">
                  <c:v>Maryland            </c:v>
                </c:pt>
                <c:pt idx="4">
                  <c:v>Illinois            </c:v>
                </c:pt>
                <c:pt idx="5">
                  <c:v>Indiana             </c:v>
                </c:pt>
                <c:pt idx="6">
                  <c:v>Tennessee           </c:v>
                </c:pt>
                <c:pt idx="7">
                  <c:v>Nevada              </c:v>
                </c:pt>
                <c:pt idx="8">
                  <c:v>Oklahoma            </c:v>
                </c:pt>
                <c:pt idx="9">
                  <c:v>Mississippi         </c:v>
                </c:pt>
                <c:pt idx="10">
                  <c:v>Pennsylvania        </c:v>
                </c:pt>
                <c:pt idx="11">
                  <c:v>New Mexico          </c:v>
                </c:pt>
                <c:pt idx="12">
                  <c:v>Florida             </c:v>
                </c:pt>
                <c:pt idx="13">
                  <c:v>Missouri            </c:v>
                </c:pt>
                <c:pt idx="14">
                  <c:v>Ohio                </c:v>
                </c:pt>
                <c:pt idx="15">
                  <c:v>Texas               </c:v>
                </c:pt>
                <c:pt idx="16">
                  <c:v>Louisiana           </c:v>
                </c:pt>
                <c:pt idx="17">
                  <c:v>New York            </c:v>
                </c:pt>
                <c:pt idx="18">
                  <c:v>Arizona             </c:v>
                </c:pt>
                <c:pt idx="19">
                  <c:v>New Jersey          </c:v>
                </c:pt>
                <c:pt idx="20">
                  <c:v>West Virginia       </c:v>
                </c:pt>
                <c:pt idx="21">
                  <c:v>Georgia             </c:v>
                </c:pt>
                <c:pt idx="22">
                  <c:v>Virginia            </c:v>
                </c:pt>
                <c:pt idx="23">
                  <c:v>Arkansas            </c:v>
                </c:pt>
                <c:pt idx="24">
                  <c:v>Alabama             </c:v>
                </c:pt>
                <c:pt idx="25">
                  <c:v>Kansas              </c:v>
                </c:pt>
                <c:pt idx="26">
                  <c:v>Connecticut         </c:v>
                </c:pt>
                <c:pt idx="27">
                  <c:v>Nebraska            </c:v>
                </c:pt>
                <c:pt idx="28">
                  <c:v>Michigan            </c:v>
                </c:pt>
                <c:pt idx="29">
                  <c:v>Wyoming             </c:v>
                </c:pt>
                <c:pt idx="30">
                  <c:v>North Dakota        </c:v>
                </c:pt>
                <c:pt idx="31">
                  <c:v>Rhode Island        </c:v>
                </c:pt>
                <c:pt idx="32">
                  <c:v>North Carolina      </c:v>
                </c:pt>
                <c:pt idx="33">
                  <c:v>South Carolina      </c:v>
                </c:pt>
                <c:pt idx="34">
                  <c:v>Minnesota           </c:v>
                </c:pt>
                <c:pt idx="35">
                  <c:v>Idaho               </c:v>
                </c:pt>
                <c:pt idx="36">
                  <c:v>Colorado            </c:v>
                </c:pt>
                <c:pt idx="37">
                  <c:v>Delaware            </c:v>
                </c:pt>
                <c:pt idx="38">
                  <c:v>South Dakota        </c:v>
                </c:pt>
                <c:pt idx="39">
                  <c:v>Utah                </c:v>
                </c:pt>
                <c:pt idx="40">
                  <c:v>Massachusetts       </c:v>
                </c:pt>
                <c:pt idx="41">
                  <c:v>Vermont             </c:v>
                </c:pt>
                <c:pt idx="42">
                  <c:v>Iowa                </c:v>
                </c:pt>
                <c:pt idx="43">
                  <c:v>Wisconsin           </c:v>
                </c:pt>
                <c:pt idx="44">
                  <c:v>Washington          </c:v>
                </c:pt>
                <c:pt idx="45">
                  <c:v>Oregon              </c:v>
                </c:pt>
                <c:pt idx="46">
                  <c:v>Hawaii              </c:v>
                </c:pt>
                <c:pt idx="47">
                  <c:v>New Hampshire       </c:v>
                </c:pt>
                <c:pt idx="48">
                  <c:v>Maine               </c:v>
                </c:pt>
                <c:pt idx="49">
                  <c:v>Alaska              </c:v>
                </c:pt>
                <c:pt idx="50">
                  <c:v>Montana             </c:v>
                </c:pt>
              </c:strCache>
            </c:strRef>
          </c:cat>
          <c:val>
            <c:numRef>
              <c:f>Sheet1!$B$2:$B$52</c:f>
              <c:numCache>
                <c:formatCode>0.0</c:formatCode>
                <c:ptCount val="51"/>
                <c:pt idx="0">
                  <c:v>12.1</c:v>
                </c:pt>
                <c:pt idx="1">
                  <c:v>15</c:v>
                </c:pt>
                <c:pt idx="2">
                  <c:v>16.100000000000001</c:v>
                </c:pt>
                <c:pt idx="3">
                  <c:v>16.7</c:v>
                </c:pt>
                <c:pt idx="4">
                  <c:v>18.399999999999999</c:v>
                </c:pt>
                <c:pt idx="5">
                  <c:v>20.2</c:v>
                </c:pt>
                <c:pt idx="6">
                  <c:v>21.2</c:v>
                </c:pt>
                <c:pt idx="7">
                  <c:v>22.5</c:v>
                </c:pt>
                <c:pt idx="8">
                  <c:v>22.8</c:v>
                </c:pt>
                <c:pt idx="9">
                  <c:v>23.6</c:v>
                </c:pt>
                <c:pt idx="10">
                  <c:v>23.6</c:v>
                </c:pt>
                <c:pt idx="11">
                  <c:v>25.7</c:v>
                </c:pt>
                <c:pt idx="12">
                  <c:v>25.8</c:v>
                </c:pt>
                <c:pt idx="13">
                  <c:v>26.4</c:v>
                </c:pt>
                <c:pt idx="14">
                  <c:v>27</c:v>
                </c:pt>
                <c:pt idx="15">
                  <c:v>27.7</c:v>
                </c:pt>
                <c:pt idx="16">
                  <c:v>27.9</c:v>
                </c:pt>
                <c:pt idx="17">
                  <c:v>28.2</c:v>
                </c:pt>
                <c:pt idx="18">
                  <c:v>28.6</c:v>
                </c:pt>
                <c:pt idx="19">
                  <c:v>28.6</c:v>
                </c:pt>
                <c:pt idx="20">
                  <c:v>28.6</c:v>
                </c:pt>
                <c:pt idx="21">
                  <c:v>28.9</c:v>
                </c:pt>
                <c:pt idx="22">
                  <c:v>28.9</c:v>
                </c:pt>
                <c:pt idx="23">
                  <c:v>29.1</c:v>
                </c:pt>
                <c:pt idx="24">
                  <c:v>29.8</c:v>
                </c:pt>
                <c:pt idx="25">
                  <c:v>30.1</c:v>
                </c:pt>
                <c:pt idx="26">
                  <c:v>30.2</c:v>
                </c:pt>
                <c:pt idx="27">
                  <c:v>31.2</c:v>
                </c:pt>
                <c:pt idx="28">
                  <c:v>31.7</c:v>
                </c:pt>
                <c:pt idx="29">
                  <c:v>32.200000000000003</c:v>
                </c:pt>
                <c:pt idx="30">
                  <c:v>33.6</c:v>
                </c:pt>
                <c:pt idx="31">
                  <c:v>34</c:v>
                </c:pt>
                <c:pt idx="32">
                  <c:v>34.799999999999997</c:v>
                </c:pt>
                <c:pt idx="33">
                  <c:v>36.5</c:v>
                </c:pt>
                <c:pt idx="34">
                  <c:v>37.1</c:v>
                </c:pt>
                <c:pt idx="35">
                  <c:v>37.6</c:v>
                </c:pt>
                <c:pt idx="36">
                  <c:v>37.700000000000003</c:v>
                </c:pt>
                <c:pt idx="37">
                  <c:v>38.4</c:v>
                </c:pt>
                <c:pt idx="38">
                  <c:v>38.700000000000003</c:v>
                </c:pt>
                <c:pt idx="39">
                  <c:v>39.6</c:v>
                </c:pt>
                <c:pt idx="40">
                  <c:v>40.1</c:v>
                </c:pt>
                <c:pt idx="41">
                  <c:v>40.700000000000003</c:v>
                </c:pt>
                <c:pt idx="42">
                  <c:v>41.2</c:v>
                </c:pt>
                <c:pt idx="43">
                  <c:v>42.9</c:v>
                </c:pt>
                <c:pt idx="44">
                  <c:v>43</c:v>
                </c:pt>
                <c:pt idx="45">
                  <c:v>44.3</c:v>
                </c:pt>
                <c:pt idx="46">
                  <c:v>45.3</c:v>
                </c:pt>
                <c:pt idx="47">
                  <c:v>45.3</c:v>
                </c:pt>
                <c:pt idx="48">
                  <c:v>45.7</c:v>
                </c:pt>
                <c:pt idx="49">
                  <c:v>46.2</c:v>
                </c:pt>
                <c:pt idx="50">
                  <c:v>50</c:v>
                </c:pt>
              </c:numCache>
            </c:numRef>
          </c:val>
        </c:ser>
        <c:dLbls>
          <c:showLegendKey val="0"/>
          <c:showVal val="0"/>
          <c:showCatName val="0"/>
          <c:showSerName val="0"/>
          <c:showPercent val="0"/>
          <c:showBubbleSize val="0"/>
        </c:dLbls>
        <c:gapWidth val="150"/>
        <c:axId val="96191616"/>
        <c:axId val="96193152"/>
      </c:barChart>
      <c:catAx>
        <c:axId val="96191616"/>
        <c:scaling>
          <c:orientation val="minMax"/>
        </c:scaling>
        <c:delete val="0"/>
        <c:axPos val="l"/>
        <c:majorTickMark val="out"/>
        <c:minorTickMark val="none"/>
        <c:tickLblPos val="high"/>
        <c:txPr>
          <a:bodyPr rot="0" vert="horz" anchor="ctr" anchorCtr="0"/>
          <a:lstStyle/>
          <a:p>
            <a:pPr>
              <a:defRPr>
                <a:latin typeface="+mn-lt"/>
              </a:defRPr>
            </a:pPr>
            <a:endParaRPr lang="en-US"/>
          </a:p>
        </c:txPr>
        <c:crossAx val="96193152"/>
        <c:crosses val="autoZero"/>
        <c:auto val="1"/>
        <c:lblAlgn val="ctr"/>
        <c:lblOffset val="100"/>
        <c:tickLblSkip val="1"/>
        <c:noMultiLvlLbl val="0"/>
      </c:catAx>
      <c:valAx>
        <c:axId val="96193152"/>
        <c:scaling>
          <c:orientation val="minMax"/>
          <c:max val="60"/>
          <c:min val="0"/>
        </c:scaling>
        <c:delete val="0"/>
        <c:axPos val="b"/>
        <c:majorGridlines/>
        <c:minorGridlines>
          <c:spPr>
            <a:ln>
              <a:noFill/>
            </a:ln>
          </c:spPr>
        </c:minorGridlines>
        <c:numFmt formatCode="General" sourceLinked="0"/>
        <c:majorTickMark val="out"/>
        <c:minorTickMark val="none"/>
        <c:tickLblPos val="nextTo"/>
        <c:crossAx val="96191616"/>
        <c:crosses val="autoZero"/>
        <c:crossBetween val="between"/>
        <c:majorUnit val="10"/>
        <c:minorUnit val="2"/>
      </c:valAx>
    </c:plotArea>
    <c:plotVisOnly val="1"/>
    <c:dispBlanksAs val="gap"/>
    <c:showDLblsOverMax val="0"/>
  </c:chart>
  <c:spPr>
    <a:ln>
      <a:noFill/>
    </a:ln>
  </c:sp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805968698357149"/>
          <c:y val="0.16284257436570429"/>
          <c:w val="0.82814523184601929"/>
          <c:h val="0.64124015748031493"/>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17.100000000000001</c:v>
                </c:pt>
                <c:pt idx="1">
                  <c:v>16.3</c:v>
                </c:pt>
                <c:pt idx="2">
                  <c:v>16.100000000000001</c:v>
                </c:pt>
                <c:pt idx="3">
                  <c:v>16.399999999999999</c:v>
                </c:pt>
                <c:pt idx="4">
                  <c:v>16.8</c:v>
                </c:pt>
                <c:pt idx="5" formatCode="0.0">
                  <c:v>17.600000000000001</c:v>
                </c:pt>
                <c:pt idx="6" formatCode="0.0">
                  <c:v>18.5</c:v>
                </c:pt>
                <c:pt idx="7">
                  <c:v>18.600000000000001</c:v>
                </c:pt>
                <c:pt idx="8" formatCode="0.0">
                  <c:v>18.2</c:v>
                </c:pt>
                <c:pt idx="9" formatCode="0.0">
                  <c:v>18.3</c:v>
                </c:pt>
                <c:pt idx="10" formatCode="0.0">
                  <c:v>17.899999999999999</c:v>
                </c:pt>
                <c:pt idx="11" formatCode="0.0">
                  <c:v>18.7</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11.2</c:v>
                </c:pt>
                <c:pt idx="1">
                  <c:v>10.5</c:v>
                </c:pt>
                <c:pt idx="2">
                  <c:v>10.7</c:v>
                </c:pt>
                <c:pt idx="3">
                  <c:v>10.6</c:v>
                </c:pt>
                <c:pt idx="4">
                  <c:v>11.6</c:v>
                </c:pt>
                <c:pt idx="5" formatCode="0.0">
                  <c:v>12.1</c:v>
                </c:pt>
                <c:pt idx="6" formatCode="0.0">
                  <c:v>13.1</c:v>
                </c:pt>
                <c:pt idx="7">
                  <c:v>13.3</c:v>
                </c:pt>
                <c:pt idx="8" formatCode="0.0">
                  <c:v>13.3</c:v>
                </c:pt>
                <c:pt idx="9" formatCode="0.0">
                  <c:v>13.9</c:v>
                </c:pt>
                <c:pt idx="10" formatCode="0.0">
                  <c:v>13.9</c:v>
                </c:pt>
                <c:pt idx="11" formatCode="0.0">
                  <c:v>14.5</c:v>
                </c:pt>
              </c:numCache>
            </c:numRef>
          </c:val>
          <c:smooth val="0"/>
        </c:ser>
        <c:ser>
          <c:idx val="2"/>
          <c:order val="2"/>
          <c:tx>
            <c:strRef>
              <c:f>Sheet1!$A$4</c:f>
              <c:strCache>
                <c:ptCount val="1"/>
                <c:pt idx="0">
                  <c:v>Asian</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27</c:v>
                </c:pt>
                <c:pt idx="1">
                  <c:v>29.1</c:v>
                </c:pt>
                <c:pt idx="2">
                  <c:v>28</c:v>
                </c:pt>
                <c:pt idx="3">
                  <c:v>28.3</c:v>
                </c:pt>
                <c:pt idx="4">
                  <c:v>32.1</c:v>
                </c:pt>
                <c:pt idx="5" formatCode="0.0">
                  <c:v>28.2</c:v>
                </c:pt>
                <c:pt idx="6" formatCode="0.0">
                  <c:v>31.3</c:v>
                </c:pt>
                <c:pt idx="7">
                  <c:v>30.8</c:v>
                </c:pt>
                <c:pt idx="8" formatCode="0.0">
                  <c:v>31.3</c:v>
                </c:pt>
                <c:pt idx="9" formatCode="0.0">
                  <c:v>32.299999999999997</c:v>
                </c:pt>
                <c:pt idx="10" formatCode="0.0">
                  <c:v>32.1</c:v>
                </c:pt>
                <c:pt idx="11" formatCode="0.0">
                  <c:v>33.1</c:v>
                </c:pt>
              </c:numCache>
            </c:numRef>
          </c:val>
          <c:smooth val="0"/>
        </c:ser>
        <c:ser>
          <c:idx val="1"/>
          <c:order val="3"/>
          <c:tx>
            <c:strRef>
              <c:f>Sheet1!$A$6</c:f>
              <c:strCache>
                <c:ptCount val="1"/>
                <c:pt idx="0">
                  <c:v>NHOPI</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Sheet1!$B$6:$M$6</c:f>
              <c:numCache>
                <c:formatCode>General</c:formatCode>
                <c:ptCount val="12"/>
                <c:pt idx="0">
                  <c:v>17.399999999999999</c:v>
                </c:pt>
                <c:pt idx="1">
                  <c:v>17.5</c:v>
                </c:pt>
                <c:pt idx="2">
                  <c:v>18.8</c:v>
                </c:pt>
                <c:pt idx="3">
                  <c:v>19.5</c:v>
                </c:pt>
                <c:pt idx="4">
                  <c:v>18.100000000000001</c:v>
                </c:pt>
                <c:pt idx="5" formatCode="0.0">
                  <c:v>16</c:v>
                </c:pt>
                <c:pt idx="6" formatCode="0.0">
                  <c:v>15.2</c:v>
                </c:pt>
                <c:pt idx="7">
                  <c:v>14.9</c:v>
                </c:pt>
                <c:pt idx="8" formatCode="0.0">
                  <c:v>14.1</c:v>
                </c:pt>
                <c:pt idx="9" formatCode="0.0">
                  <c:v>15.2</c:v>
                </c:pt>
                <c:pt idx="10" formatCode="0.0">
                  <c:v>15.2</c:v>
                </c:pt>
                <c:pt idx="11" formatCode="0.0">
                  <c:v>14.8</c:v>
                </c:pt>
              </c:numCache>
            </c:numRef>
          </c:val>
          <c:smooth val="0"/>
        </c:ser>
        <c:ser>
          <c:idx val="4"/>
          <c:order val="4"/>
          <c:tx>
            <c:strRef>
              <c:f>Sheet1!$A$5</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Sheet1!$B$5:$M$5</c:f>
              <c:numCache>
                <c:formatCode>General</c:formatCode>
                <c:ptCount val="12"/>
                <c:pt idx="0">
                  <c:v>12.8</c:v>
                </c:pt>
                <c:pt idx="1">
                  <c:v>9.6999999999999993</c:v>
                </c:pt>
                <c:pt idx="2">
                  <c:v>10.1</c:v>
                </c:pt>
                <c:pt idx="3">
                  <c:v>9.6</c:v>
                </c:pt>
                <c:pt idx="4">
                  <c:v>10.199999999999999</c:v>
                </c:pt>
                <c:pt idx="5" formatCode="0.0">
                  <c:v>11.3</c:v>
                </c:pt>
                <c:pt idx="6" formatCode="0.0">
                  <c:v>10.4</c:v>
                </c:pt>
                <c:pt idx="7">
                  <c:v>11.3</c:v>
                </c:pt>
                <c:pt idx="8" formatCode="0.0">
                  <c:v>10.7</c:v>
                </c:pt>
                <c:pt idx="9" formatCode="0.0">
                  <c:v>11.5</c:v>
                </c:pt>
                <c:pt idx="10" formatCode="0.0">
                  <c:v>11.5</c:v>
                </c:pt>
                <c:pt idx="11" formatCode="0.0">
                  <c:v>11.3</c:v>
                </c:pt>
              </c:numCache>
            </c:numRef>
          </c:val>
          <c:smooth val="0"/>
        </c:ser>
        <c:dLbls>
          <c:showLegendKey val="0"/>
          <c:showVal val="0"/>
          <c:showCatName val="0"/>
          <c:showSerName val="0"/>
          <c:showPercent val="0"/>
          <c:showBubbleSize val="0"/>
        </c:dLbls>
        <c:marker val="1"/>
        <c:smooth val="0"/>
        <c:axId val="97402880"/>
        <c:axId val="97404800"/>
      </c:lineChart>
      <c:catAx>
        <c:axId val="97402880"/>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97404800"/>
        <c:crosses val="autoZero"/>
        <c:auto val="1"/>
        <c:lblAlgn val="ctr"/>
        <c:lblOffset val="100"/>
        <c:noMultiLvlLbl val="0"/>
      </c:catAx>
      <c:valAx>
        <c:axId val="9740480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90266841644794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7402880"/>
        <c:crosses val="autoZero"/>
        <c:crossBetween val="between"/>
        <c:majorUnit val="5"/>
      </c:valAx>
    </c:plotArea>
    <c:legend>
      <c:legendPos val="t"/>
      <c:layout>
        <c:manualLayout>
          <c:xMode val="edge"/>
          <c:yMode val="edge"/>
          <c:x val="0.10802469135802469"/>
          <c:y val="1.1675185338674747E-3"/>
          <c:w val="0.77831559249538251"/>
          <c:h val="0.1362385170603674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65159910566735"/>
          <c:y val="0.15937035214348205"/>
          <c:w val="0.82548021775055891"/>
          <c:h val="0.6447123797025371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15.4</c:v>
                </c:pt>
                <c:pt idx="1">
                  <c:v>14.6</c:v>
                </c:pt>
                <c:pt idx="2">
                  <c:v>14.6</c:v>
                </c:pt>
                <c:pt idx="3">
                  <c:v>14.7</c:v>
                </c:pt>
                <c:pt idx="4">
                  <c:v>15.4</c:v>
                </c:pt>
                <c:pt idx="5">
                  <c:v>15.9</c:v>
                </c:pt>
                <c:pt idx="6">
                  <c:v>17</c:v>
                </c:pt>
                <c:pt idx="7">
                  <c:v>17.100000000000001</c:v>
                </c:pt>
                <c:pt idx="8" formatCode="0.0">
                  <c:v>16.8</c:v>
                </c:pt>
                <c:pt idx="9" formatCode="0.0">
                  <c:v>17.3</c:v>
                </c:pt>
                <c:pt idx="10">
                  <c:v>17</c:v>
                </c:pt>
                <c:pt idx="11">
                  <c:v>17.7</c:v>
                </c:pt>
              </c:numCache>
            </c:numRef>
          </c:val>
          <c:smooth val="0"/>
        </c:ser>
        <c:ser>
          <c:idx val="2"/>
          <c:order val="1"/>
          <c:tx>
            <c:strRef>
              <c:f>Sheet1!$A$5</c:f>
              <c:strCache>
                <c:ptCount val="1"/>
                <c:pt idx="0">
                  <c:v>Non-Hispanic White</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Sheet1!$B$5:$M$5</c:f>
              <c:numCache>
                <c:formatCode>General</c:formatCode>
                <c:ptCount val="12"/>
                <c:pt idx="0">
                  <c:v>18.100000000000001</c:v>
                </c:pt>
                <c:pt idx="1">
                  <c:v>17.100000000000001</c:v>
                </c:pt>
                <c:pt idx="2">
                  <c:v>16.8</c:v>
                </c:pt>
                <c:pt idx="3">
                  <c:v>16.8</c:v>
                </c:pt>
                <c:pt idx="4">
                  <c:v>17.2</c:v>
                </c:pt>
                <c:pt idx="5">
                  <c:v>18.100000000000001</c:v>
                </c:pt>
                <c:pt idx="6">
                  <c:v>18.8</c:v>
                </c:pt>
                <c:pt idx="7">
                  <c:v>18.899999999999999</c:v>
                </c:pt>
                <c:pt idx="8" formatCode="0.0">
                  <c:v>18.399999999999999</c:v>
                </c:pt>
                <c:pt idx="9" formatCode="0.0">
                  <c:v>18.3</c:v>
                </c:pt>
                <c:pt idx="10">
                  <c:v>18</c:v>
                </c:pt>
                <c:pt idx="11">
                  <c:v>18.5</c:v>
                </c:pt>
              </c:numCache>
            </c:numRef>
          </c:val>
          <c:smooth val="0"/>
        </c:ser>
        <c:ser>
          <c:idx val="0"/>
          <c:order val="2"/>
          <c:tx>
            <c:strRef>
              <c:f>Sheet1!$A$4</c:f>
              <c:strCache>
                <c:ptCount val="1"/>
                <c:pt idx="0">
                  <c:v>Non-Hispanic Black</c:v>
                </c:pt>
              </c:strCache>
            </c:strRef>
          </c:tx>
          <c:spPr>
            <a:ln w="25400">
              <a:solidFill>
                <a:srgbClr val="AABA0A"/>
              </a:solidFill>
            </a:ln>
          </c:spPr>
          <c:marker>
            <c:symbol val="triangle"/>
            <c:size val="7"/>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11.2</c:v>
                </c:pt>
                <c:pt idx="1">
                  <c:v>10.5</c:v>
                </c:pt>
                <c:pt idx="2">
                  <c:v>10.7</c:v>
                </c:pt>
                <c:pt idx="3">
                  <c:v>10.6</c:v>
                </c:pt>
                <c:pt idx="4">
                  <c:v>11.6</c:v>
                </c:pt>
                <c:pt idx="5">
                  <c:v>12</c:v>
                </c:pt>
                <c:pt idx="6">
                  <c:v>13</c:v>
                </c:pt>
                <c:pt idx="7">
                  <c:v>13.2</c:v>
                </c:pt>
                <c:pt idx="8" formatCode="0.0">
                  <c:v>13.2</c:v>
                </c:pt>
                <c:pt idx="9" formatCode="0.0">
                  <c:v>13.9</c:v>
                </c:pt>
                <c:pt idx="10">
                  <c:v>13.9</c:v>
                </c:pt>
                <c:pt idx="11">
                  <c:v>14.5</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13</c:v>
                </c:pt>
                <c:pt idx="1">
                  <c:v>12.7</c:v>
                </c:pt>
                <c:pt idx="2">
                  <c:v>13.3</c:v>
                </c:pt>
                <c:pt idx="3">
                  <c:v>14.1</c:v>
                </c:pt>
                <c:pt idx="4">
                  <c:v>14.6</c:v>
                </c:pt>
                <c:pt idx="5">
                  <c:v>15.8</c:v>
                </c:pt>
                <c:pt idx="6">
                  <c:v>17.600000000000001</c:v>
                </c:pt>
                <c:pt idx="7">
                  <c:v>17.7</c:v>
                </c:pt>
                <c:pt idx="8" formatCode="0.0">
                  <c:v>17.399999999999999</c:v>
                </c:pt>
                <c:pt idx="9" formatCode="0.0">
                  <c:v>18.2</c:v>
                </c:pt>
                <c:pt idx="10">
                  <c:v>17.600000000000001</c:v>
                </c:pt>
                <c:pt idx="11">
                  <c:v>18.600000000000001</c:v>
                </c:pt>
              </c:numCache>
            </c:numRef>
          </c:val>
          <c:smooth val="0"/>
        </c:ser>
        <c:dLbls>
          <c:showLegendKey val="0"/>
          <c:showVal val="0"/>
          <c:showCatName val="0"/>
          <c:showSerName val="0"/>
          <c:showPercent val="0"/>
          <c:showBubbleSize val="0"/>
        </c:dLbls>
        <c:marker val="1"/>
        <c:smooth val="0"/>
        <c:axId val="97546240"/>
        <c:axId val="97548160"/>
      </c:lineChart>
      <c:catAx>
        <c:axId val="97546240"/>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97548160"/>
        <c:crosses val="autoZero"/>
        <c:auto val="1"/>
        <c:lblAlgn val="ctr"/>
        <c:lblOffset val="100"/>
        <c:noMultiLvlLbl val="0"/>
      </c:catAx>
      <c:valAx>
        <c:axId val="9754816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16655730533683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7546240"/>
        <c:crosses val="autoZero"/>
        <c:crossBetween val="between"/>
        <c:majorUnit val="5"/>
      </c:valAx>
    </c:plotArea>
    <c:legend>
      <c:legendPos val="t"/>
      <c:layout>
        <c:manualLayout>
          <c:xMode val="edge"/>
          <c:yMode val="edge"/>
          <c:x val="0"/>
          <c:y val="1.1675185338674747E-3"/>
          <c:w val="0.9789328764459998"/>
          <c:h val="0.1362385170603674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417249927092448"/>
          <c:y val="0.11770363450331421"/>
          <c:w val="0.82331486341985027"/>
          <c:h val="0.70071946888991821"/>
        </c:manualLayout>
      </c:layout>
      <c:lineChart>
        <c:grouping val="standard"/>
        <c:varyColors val="0"/>
        <c:ser>
          <c:idx val="3"/>
          <c:order val="0"/>
          <c:tx>
            <c:strRef>
              <c:f>Sheet1!$A$4</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15.4</c:v>
                </c:pt>
                <c:pt idx="1">
                  <c:v>14.6</c:v>
                </c:pt>
                <c:pt idx="2">
                  <c:v>14.6</c:v>
                </c:pt>
                <c:pt idx="3">
                  <c:v>14.7</c:v>
                </c:pt>
                <c:pt idx="4">
                  <c:v>15.4</c:v>
                </c:pt>
                <c:pt idx="5" formatCode="0.0">
                  <c:v>15.9</c:v>
                </c:pt>
                <c:pt idx="6" formatCode="0.0">
                  <c:v>17</c:v>
                </c:pt>
                <c:pt idx="7">
                  <c:v>17.100000000000001</c:v>
                </c:pt>
                <c:pt idx="8">
                  <c:v>16.8</c:v>
                </c:pt>
                <c:pt idx="9">
                  <c:v>17.3</c:v>
                </c:pt>
                <c:pt idx="10">
                  <c:v>17</c:v>
                </c:pt>
                <c:pt idx="11">
                  <c:v>17.7</c:v>
                </c:pt>
              </c:numCache>
            </c:numRef>
          </c:val>
          <c:smooth val="0"/>
        </c:ser>
        <c:ser>
          <c:idx val="0"/>
          <c:order val="1"/>
          <c:tx>
            <c:strRef>
              <c:f>Sheet1!$A$2</c:f>
              <c:strCache>
                <c:ptCount val="1"/>
                <c:pt idx="0">
                  <c:v>Male</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16.5</c:v>
                </c:pt>
                <c:pt idx="1">
                  <c:v>15.3</c:v>
                </c:pt>
                <c:pt idx="2">
                  <c:v>15.7</c:v>
                </c:pt>
                <c:pt idx="3">
                  <c:v>15.6</c:v>
                </c:pt>
                <c:pt idx="4">
                  <c:v>16.5</c:v>
                </c:pt>
                <c:pt idx="5" formatCode="0.0">
                  <c:v>16.899999999999999</c:v>
                </c:pt>
                <c:pt idx="6" formatCode="0.0">
                  <c:v>18</c:v>
                </c:pt>
                <c:pt idx="7">
                  <c:v>17.8</c:v>
                </c:pt>
                <c:pt idx="8" formatCode="0.0">
                  <c:v>17.5</c:v>
                </c:pt>
                <c:pt idx="9" formatCode="0.0">
                  <c:v>18.100000000000001</c:v>
                </c:pt>
                <c:pt idx="10" formatCode="0.0">
                  <c:v>17.8</c:v>
                </c:pt>
                <c:pt idx="11" formatCode="0.0">
                  <c:v>18.399999999999999</c:v>
                </c:pt>
              </c:numCache>
            </c:numRef>
          </c:val>
          <c:smooth val="0"/>
        </c:ser>
        <c:ser>
          <c:idx val="2"/>
          <c:order val="2"/>
          <c:tx>
            <c:strRef>
              <c:f>Sheet1!$A$3</c:f>
              <c:strCache>
                <c:ptCount val="1"/>
                <c:pt idx="0">
                  <c:v>Female</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13.4</c:v>
                </c:pt>
                <c:pt idx="1">
                  <c:v>13.4</c:v>
                </c:pt>
                <c:pt idx="2">
                  <c:v>12.7</c:v>
                </c:pt>
                <c:pt idx="3">
                  <c:v>13.1</c:v>
                </c:pt>
                <c:pt idx="4">
                  <c:v>13.7</c:v>
                </c:pt>
                <c:pt idx="5" formatCode="0.0">
                  <c:v>14.3</c:v>
                </c:pt>
                <c:pt idx="6" formatCode="0.0">
                  <c:v>15.3</c:v>
                </c:pt>
                <c:pt idx="7">
                  <c:v>15.8</c:v>
                </c:pt>
                <c:pt idx="8" formatCode="0.0">
                  <c:v>15.7</c:v>
                </c:pt>
                <c:pt idx="9" formatCode="0.0">
                  <c:v>15.8</c:v>
                </c:pt>
                <c:pt idx="10" formatCode="0.0">
                  <c:v>15.8</c:v>
                </c:pt>
                <c:pt idx="11" formatCode="0.0">
                  <c:v>16.5</c:v>
                </c:pt>
              </c:numCache>
            </c:numRef>
          </c:val>
          <c:smooth val="0"/>
        </c:ser>
        <c:dLbls>
          <c:showLegendKey val="0"/>
          <c:showVal val="0"/>
          <c:showCatName val="0"/>
          <c:showSerName val="0"/>
          <c:showPercent val="0"/>
          <c:showBubbleSize val="0"/>
        </c:dLbls>
        <c:marker val="1"/>
        <c:smooth val="0"/>
        <c:axId val="97492992"/>
        <c:axId val="97494912"/>
      </c:lineChart>
      <c:catAx>
        <c:axId val="97492992"/>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97494912"/>
        <c:crosses val="autoZero"/>
        <c:auto val="1"/>
        <c:lblAlgn val="ctr"/>
        <c:lblOffset val="100"/>
        <c:noMultiLvlLbl val="0"/>
      </c:catAx>
      <c:valAx>
        <c:axId val="974949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9239359786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7492992"/>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12229026927189"/>
          <c:y val="0.11443569553805774"/>
          <c:w val="0.82128025663458737"/>
          <c:h val="0.70659976326488605"/>
        </c:manualLayout>
      </c:layout>
      <c:lineChart>
        <c:grouping val="standard"/>
        <c:varyColors val="0"/>
        <c:ser>
          <c:idx val="3"/>
          <c:order val="0"/>
          <c:tx>
            <c:strRef>
              <c:f>Sheet1!$A$2</c:f>
              <c:strCache>
                <c:ptCount val="1"/>
                <c:pt idx="0">
                  <c:v>&lt;18</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42.9</c:v>
                </c:pt>
                <c:pt idx="1">
                  <c:v>40.700000000000003</c:v>
                </c:pt>
                <c:pt idx="2">
                  <c:v>43</c:v>
                </c:pt>
                <c:pt idx="3">
                  <c:v>50.1</c:v>
                </c:pt>
                <c:pt idx="4">
                  <c:v>46.3</c:v>
                </c:pt>
                <c:pt idx="5">
                  <c:v>53.3</c:v>
                </c:pt>
                <c:pt idx="6">
                  <c:v>57.5</c:v>
                </c:pt>
                <c:pt idx="7">
                  <c:v>56.2</c:v>
                </c:pt>
                <c:pt idx="8" formatCode="0.0">
                  <c:v>58.2</c:v>
                </c:pt>
                <c:pt idx="9" formatCode="0.0">
                  <c:v>57.9</c:v>
                </c:pt>
                <c:pt idx="10">
                  <c:v>56.5</c:v>
                </c:pt>
                <c:pt idx="11">
                  <c:v>54.9</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29.5</c:v>
                </c:pt>
                <c:pt idx="1">
                  <c:v>27.6</c:v>
                </c:pt>
                <c:pt idx="2">
                  <c:v>27.7</c:v>
                </c:pt>
                <c:pt idx="3">
                  <c:v>26.1</c:v>
                </c:pt>
                <c:pt idx="4">
                  <c:v>27.8</c:v>
                </c:pt>
                <c:pt idx="5">
                  <c:v>26.9</c:v>
                </c:pt>
                <c:pt idx="6">
                  <c:v>28.9</c:v>
                </c:pt>
                <c:pt idx="7">
                  <c:v>27.8</c:v>
                </c:pt>
                <c:pt idx="8" formatCode="0.0">
                  <c:v>27.6</c:v>
                </c:pt>
                <c:pt idx="9" formatCode="0.0">
                  <c:v>27.9</c:v>
                </c:pt>
                <c:pt idx="10">
                  <c:v>27.1</c:v>
                </c:pt>
                <c:pt idx="11">
                  <c:v>28.9</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18</c:v>
                </c:pt>
                <c:pt idx="1">
                  <c:v>17</c:v>
                </c:pt>
                <c:pt idx="2">
                  <c:v>16.3</c:v>
                </c:pt>
                <c:pt idx="3">
                  <c:v>16.5</c:v>
                </c:pt>
                <c:pt idx="4">
                  <c:v>17</c:v>
                </c:pt>
                <c:pt idx="5">
                  <c:v>17.5</c:v>
                </c:pt>
                <c:pt idx="6">
                  <c:v>18.3</c:v>
                </c:pt>
                <c:pt idx="7">
                  <c:v>18.600000000000001</c:v>
                </c:pt>
                <c:pt idx="8" formatCode="0.0">
                  <c:v>17.7</c:v>
                </c:pt>
                <c:pt idx="9" formatCode="0.0">
                  <c:v>18.399999999999999</c:v>
                </c:pt>
                <c:pt idx="10">
                  <c:v>18.3</c:v>
                </c:pt>
                <c:pt idx="11">
                  <c:v>19.100000000000001</c:v>
                </c:pt>
              </c:numCache>
            </c:numRef>
          </c:val>
          <c:smooth val="0"/>
        </c:ser>
        <c:ser>
          <c:idx val="1"/>
          <c:order val="3"/>
          <c:tx>
            <c:strRef>
              <c:f>Sheet1!$A$5</c:f>
              <c:strCache>
                <c:ptCount val="1"/>
                <c:pt idx="0">
                  <c:v>65-69</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Sheet1!$B$5:$M$5</c:f>
              <c:numCache>
                <c:formatCode>General</c:formatCode>
                <c:ptCount val="12"/>
                <c:pt idx="0">
                  <c:v>7.4</c:v>
                </c:pt>
                <c:pt idx="1">
                  <c:v>7.3</c:v>
                </c:pt>
                <c:pt idx="2">
                  <c:v>7.9</c:v>
                </c:pt>
                <c:pt idx="3">
                  <c:v>8.4</c:v>
                </c:pt>
                <c:pt idx="4">
                  <c:v>9.1999999999999993</c:v>
                </c:pt>
                <c:pt idx="5">
                  <c:v>10</c:v>
                </c:pt>
                <c:pt idx="6">
                  <c:v>11.1</c:v>
                </c:pt>
                <c:pt idx="7">
                  <c:v>11.4</c:v>
                </c:pt>
                <c:pt idx="8" formatCode="0.0">
                  <c:v>11.9</c:v>
                </c:pt>
                <c:pt idx="9" formatCode="0.0">
                  <c:v>12.3</c:v>
                </c:pt>
                <c:pt idx="10">
                  <c:v>12.3</c:v>
                </c:pt>
                <c:pt idx="11">
                  <c:v>12.6</c:v>
                </c:pt>
              </c:numCache>
            </c:numRef>
          </c:val>
          <c:smooth val="0"/>
        </c:ser>
        <c:dLbls>
          <c:showLegendKey val="0"/>
          <c:showVal val="0"/>
          <c:showCatName val="0"/>
          <c:showSerName val="0"/>
          <c:showPercent val="0"/>
          <c:showBubbleSize val="0"/>
        </c:dLbls>
        <c:marker val="1"/>
        <c:smooth val="0"/>
        <c:axId val="97710080"/>
        <c:axId val="97712000"/>
      </c:lineChart>
      <c:catAx>
        <c:axId val="97710080"/>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97712000"/>
        <c:crosses val="autoZero"/>
        <c:auto val="1"/>
        <c:lblAlgn val="ctr"/>
        <c:lblOffset val="100"/>
        <c:noMultiLvlLbl val="0"/>
      </c:catAx>
      <c:valAx>
        <c:axId val="9771200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9239359786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7710080"/>
        <c:crosses val="autoZero"/>
        <c:crossBetween val="between"/>
        <c:majorUnit val="10"/>
      </c:valAx>
    </c:plotArea>
    <c:legend>
      <c:legendPos val="t"/>
      <c:layout>
        <c:manualLayout>
          <c:xMode val="edge"/>
          <c:yMode val="edge"/>
          <c:x val="2.0268299795858803E-3"/>
          <c:y val="1.1675185338674747E-3"/>
          <c:w val="0.9943649752114318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8290925439875575E-2"/>
          <c:y val="1.6154682504908882E-2"/>
          <c:w val="0.81328679401185977"/>
          <c:h val="0.93218927997663215"/>
        </c:manualLayout>
      </c:layout>
      <c:barChart>
        <c:barDir val="bar"/>
        <c:grouping val="clustered"/>
        <c:varyColors val="0"/>
        <c:ser>
          <c:idx val="0"/>
          <c:order val="0"/>
          <c:tx>
            <c:strRef>
              <c:f>Sheet1!$B$1</c:f>
              <c:strCache>
                <c:ptCount val="1"/>
                <c:pt idx="0">
                  <c:v>2012</c:v>
                </c:pt>
              </c:strCache>
            </c:strRef>
          </c:tx>
          <c:spPr>
            <a:solidFill>
              <a:srgbClr val="4F81BD"/>
            </a:solidFill>
          </c:spPr>
          <c:invertIfNegative val="0"/>
          <c:cat>
            <c:strRef>
              <c:f>Sheet1!$A$2:$A$56</c:f>
              <c:strCache>
                <c:ptCount val="55"/>
                <c:pt idx="0">
                  <c:v>Montana                 </c:v>
                </c:pt>
                <c:pt idx="1">
                  <c:v>Colorado                </c:v>
                </c:pt>
                <c:pt idx="2">
                  <c:v>Maine                   </c:v>
                </c:pt>
                <c:pt idx="3">
                  <c:v>South Dakota            </c:v>
                </c:pt>
                <c:pt idx="4">
                  <c:v>Rhode Island            </c:v>
                </c:pt>
                <c:pt idx="5">
                  <c:v>Massachusetts           </c:v>
                </c:pt>
                <c:pt idx="6">
                  <c:v>District of Columbia </c:v>
                </c:pt>
                <c:pt idx="7">
                  <c:v>Alaska                  </c:v>
                </c:pt>
                <c:pt idx="8">
                  <c:v>Delaware                </c:v>
                </c:pt>
                <c:pt idx="9">
                  <c:v>Hawaii                  </c:v>
                </c:pt>
                <c:pt idx="10">
                  <c:v>Idaho                   </c:v>
                </c:pt>
                <c:pt idx="11">
                  <c:v>New Hampshire         </c:v>
                </c:pt>
                <c:pt idx="12">
                  <c:v>Oregon                  </c:v>
                </c:pt>
                <c:pt idx="13">
                  <c:v>Virgin Islands</c:v>
                </c:pt>
                <c:pt idx="14">
                  <c:v>New Mexico              </c:v>
                </c:pt>
                <c:pt idx="15">
                  <c:v>Connecticut             </c:v>
                </c:pt>
                <c:pt idx="16">
                  <c:v>Wisconsin               </c:v>
                </c:pt>
                <c:pt idx="17">
                  <c:v>Indiana                 </c:v>
                </c:pt>
                <c:pt idx="18">
                  <c:v>Northern Marianas</c:v>
                </c:pt>
                <c:pt idx="19">
                  <c:v>Nebraska                </c:v>
                </c:pt>
                <c:pt idx="20">
                  <c:v>Washington              </c:v>
                </c:pt>
                <c:pt idx="21">
                  <c:v>Iowa                    </c:v>
                </c:pt>
                <c:pt idx="22">
                  <c:v>Vermont                 </c:v>
                </c:pt>
                <c:pt idx="23">
                  <c:v>California              </c:v>
                </c:pt>
                <c:pt idx="24">
                  <c:v>New Jersey              </c:v>
                </c:pt>
                <c:pt idx="25">
                  <c:v>Minnesota               </c:v>
                </c:pt>
                <c:pt idx="26">
                  <c:v>Illinois                </c:v>
                </c:pt>
                <c:pt idx="27">
                  <c:v>New York                </c:v>
                </c:pt>
                <c:pt idx="28">
                  <c:v>Pennsylvania            </c:v>
                </c:pt>
                <c:pt idx="29">
                  <c:v>Utah                    </c:v>
                </c:pt>
                <c:pt idx="30">
                  <c:v>Oklahoma                </c:v>
                </c:pt>
                <c:pt idx="31">
                  <c:v>Michigan                </c:v>
                </c:pt>
                <c:pt idx="32">
                  <c:v>Tennessee               </c:v>
                </c:pt>
                <c:pt idx="33">
                  <c:v>Wyoming                 </c:v>
                </c:pt>
                <c:pt idx="34">
                  <c:v>Ohio                    </c:v>
                </c:pt>
                <c:pt idx="35">
                  <c:v>North Dakota            </c:v>
                </c:pt>
                <c:pt idx="36">
                  <c:v>North Carolina          </c:v>
                </c:pt>
                <c:pt idx="37">
                  <c:v>Alabama                 </c:v>
                </c:pt>
                <c:pt idx="38">
                  <c:v>Georgia                 </c:v>
                </c:pt>
                <c:pt idx="39">
                  <c:v>Kansas                  </c:v>
                </c:pt>
                <c:pt idx="40">
                  <c:v>Texas                   </c:v>
                </c:pt>
                <c:pt idx="41">
                  <c:v>Arizona                 </c:v>
                </c:pt>
                <c:pt idx="42">
                  <c:v>Missouri                </c:v>
                </c:pt>
                <c:pt idx="43">
                  <c:v>Mississippi             </c:v>
                </c:pt>
                <c:pt idx="44">
                  <c:v>Florida                 </c:v>
                </c:pt>
                <c:pt idx="45">
                  <c:v>South Carolina          </c:v>
                </c:pt>
                <c:pt idx="46">
                  <c:v>Maryland                </c:v>
                </c:pt>
                <c:pt idx="47">
                  <c:v>Virginia                </c:v>
                </c:pt>
                <c:pt idx="48">
                  <c:v>Nevada                  </c:v>
                </c:pt>
                <c:pt idx="49">
                  <c:v>West Virginia           </c:v>
                </c:pt>
                <c:pt idx="50">
                  <c:v>Arkansas                </c:v>
                </c:pt>
                <c:pt idx="51">
                  <c:v>Louisiana               </c:v>
                </c:pt>
                <c:pt idx="52">
                  <c:v>Kentucky                </c:v>
                </c:pt>
                <c:pt idx="53">
                  <c:v>Guam</c:v>
                </c:pt>
                <c:pt idx="54">
                  <c:v>Puerto Rico</c:v>
                </c:pt>
              </c:strCache>
            </c:strRef>
          </c:cat>
          <c:val>
            <c:numRef>
              <c:f>Sheet1!$B$2:$B$56</c:f>
              <c:numCache>
                <c:formatCode>0.00</c:formatCode>
                <c:ptCount val="55"/>
                <c:pt idx="0">
                  <c:v>0.75098500000000001</c:v>
                </c:pt>
                <c:pt idx="1">
                  <c:v>0.77883999999999998</c:v>
                </c:pt>
                <c:pt idx="2">
                  <c:v>0.78480799999999995</c:v>
                </c:pt>
                <c:pt idx="3">
                  <c:v>0.81032099999999996</c:v>
                </c:pt>
                <c:pt idx="4">
                  <c:v>0.83017399999999997</c:v>
                </c:pt>
                <c:pt idx="5">
                  <c:v>0.85328199999999998</c:v>
                </c:pt>
                <c:pt idx="6">
                  <c:v>0.85519400000000001</c:v>
                </c:pt>
                <c:pt idx="7">
                  <c:v>0.85619599999999996</c:v>
                </c:pt>
                <c:pt idx="8">
                  <c:v>0.87441000000000002</c:v>
                </c:pt>
                <c:pt idx="9">
                  <c:v>0.89331899999999997</c:v>
                </c:pt>
                <c:pt idx="10">
                  <c:v>0.90357600000000005</c:v>
                </c:pt>
                <c:pt idx="11">
                  <c:v>0.90379600000000004</c:v>
                </c:pt>
                <c:pt idx="12">
                  <c:v>0.90619400000000006</c:v>
                </c:pt>
                <c:pt idx="13">
                  <c:v>0.91200999999999999</c:v>
                </c:pt>
                <c:pt idx="14">
                  <c:v>0.92264400000000002</c:v>
                </c:pt>
                <c:pt idx="15">
                  <c:v>0.93640299999999999</c:v>
                </c:pt>
                <c:pt idx="16">
                  <c:v>0.93786400000000003</c:v>
                </c:pt>
                <c:pt idx="17">
                  <c:v>0.94375799999999999</c:v>
                </c:pt>
                <c:pt idx="18">
                  <c:v>0.94750900000000005</c:v>
                </c:pt>
                <c:pt idx="19">
                  <c:v>0.948577</c:v>
                </c:pt>
                <c:pt idx="20">
                  <c:v>0.95279100000000005</c:v>
                </c:pt>
                <c:pt idx="21">
                  <c:v>0.95445599999999997</c:v>
                </c:pt>
                <c:pt idx="22">
                  <c:v>0.96354200000000001</c:v>
                </c:pt>
                <c:pt idx="23">
                  <c:v>0.97051500000000002</c:v>
                </c:pt>
                <c:pt idx="24">
                  <c:v>0.97675800000000002</c:v>
                </c:pt>
                <c:pt idx="25">
                  <c:v>0.97844900000000001</c:v>
                </c:pt>
                <c:pt idx="26">
                  <c:v>0.97904800000000003</c:v>
                </c:pt>
                <c:pt idx="27">
                  <c:v>0.98322399999999999</c:v>
                </c:pt>
                <c:pt idx="28">
                  <c:v>0.98460499999999995</c:v>
                </c:pt>
                <c:pt idx="29">
                  <c:v>0.98488299999999995</c:v>
                </c:pt>
                <c:pt idx="30">
                  <c:v>0.98804000000000003</c:v>
                </c:pt>
                <c:pt idx="31">
                  <c:v>1.0112749999999999</c:v>
                </c:pt>
                <c:pt idx="32">
                  <c:v>1.0139119999999999</c:v>
                </c:pt>
                <c:pt idx="33">
                  <c:v>1.014076</c:v>
                </c:pt>
                <c:pt idx="34">
                  <c:v>1.015636</c:v>
                </c:pt>
                <c:pt idx="35">
                  <c:v>1.0219830000000001</c:v>
                </c:pt>
                <c:pt idx="36">
                  <c:v>1.023525</c:v>
                </c:pt>
                <c:pt idx="37">
                  <c:v>1.030286</c:v>
                </c:pt>
                <c:pt idx="38">
                  <c:v>1.0302880000000001</c:v>
                </c:pt>
                <c:pt idx="39">
                  <c:v>1.0320279999999999</c:v>
                </c:pt>
                <c:pt idx="40">
                  <c:v>1.0431729999999999</c:v>
                </c:pt>
                <c:pt idx="41">
                  <c:v>1.049523</c:v>
                </c:pt>
                <c:pt idx="42">
                  <c:v>1.053555</c:v>
                </c:pt>
                <c:pt idx="43">
                  <c:v>1.0647930000000001</c:v>
                </c:pt>
                <c:pt idx="44">
                  <c:v>1.0674680000000001</c:v>
                </c:pt>
                <c:pt idx="45">
                  <c:v>1.074119</c:v>
                </c:pt>
                <c:pt idx="46">
                  <c:v>1.0744750000000001</c:v>
                </c:pt>
                <c:pt idx="47">
                  <c:v>1.085753</c:v>
                </c:pt>
                <c:pt idx="48">
                  <c:v>1.0871710000000001</c:v>
                </c:pt>
                <c:pt idx="49">
                  <c:v>1.116676</c:v>
                </c:pt>
                <c:pt idx="50">
                  <c:v>1.127426</c:v>
                </c:pt>
                <c:pt idx="51">
                  <c:v>1.153729</c:v>
                </c:pt>
                <c:pt idx="52">
                  <c:v>1.163016</c:v>
                </c:pt>
                <c:pt idx="53">
                  <c:v>1.3447519999999999</c:v>
                </c:pt>
                <c:pt idx="54">
                  <c:v>1.4375169999999999</c:v>
                </c:pt>
              </c:numCache>
            </c:numRef>
          </c:val>
        </c:ser>
        <c:dLbls>
          <c:showLegendKey val="0"/>
          <c:showVal val="0"/>
          <c:showCatName val="0"/>
          <c:showSerName val="0"/>
          <c:showPercent val="0"/>
          <c:showBubbleSize val="0"/>
        </c:dLbls>
        <c:gapWidth val="140"/>
        <c:axId val="99858304"/>
        <c:axId val="99859840"/>
      </c:barChart>
      <c:catAx>
        <c:axId val="99858304"/>
        <c:scaling>
          <c:orientation val="minMax"/>
        </c:scaling>
        <c:delete val="0"/>
        <c:axPos val="l"/>
        <c:majorTickMark val="out"/>
        <c:minorTickMark val="none"/>
        <c:tickLblPos val="high"/>
        <c:txPr>
          <a:bodyPr rot="0" vert="horz" anchor="ctr" anchorCtr="0"/>
          <a:lstStyle/>
          <a:p>
            <a:pPr>
              <a:defRPr>
                <a:latin typeface="+mn-lt"/>
              </a:defRPr>
            </a:pPr>
            <a:endParaRPr lang="en-US"/>
          </a:p>
        </c:txPr>
        <c:crossAx val="99859840"/>
        <c:crosses val="autoZero"/>
        <c:auto val="1"/>
        <c:lblAlgn val="ctr"/>
        <c:lblOffset val="100"/>
        <c:tickLblSkip val="1"/>
        <c:noMultiLvlLbl val="0"/>
      </c:catAx>
      <c:valAx>
        <c:axId val="99859840"/>
        <c:scaling>
          <c:orientation val="minMax"/>
        </c:scaling>
        <c:delete val="0"/>
        <c:axPos val="b"/>
        <c:majorGridlines/>
        <c:numFmt formatCode="0.0" sourceLinked="0"/>
        <c:majorTickMark val="out"/>
        <c:minorTickMark val="none"/>
        <c:tickLblPos val="nextTo"/>
        <c:txPr>
          <a:bodyPr/>
          <a:lstStyle/>
          <a:p>
            <a:pPr>
              <a:defRPr>
                <a:latin typeface="Calibri" panose="020F0502020204030204" pitchFamily="34" charset="0"/>
                <a:cs typeface="Arial" panose="020B0604020202020204" pitchFamily="34" charset="0"/>
              </a:defRPr>
            </a:pPr>
            <a:endParaRPr lang="en-US"/>
          </a:p>
        </c:txPr>
        <c:crossAx val="99858304"/>
        <c:crosses val="autoZero"/>
        <c:crossBetween val="between"/>
      </c:valAx>
    </c:plotArea>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81"/>
          <c:y val="0.16189553010419153"/>
          <c:w val="0.81505759696704583"/>
          <c:h val="0.6450280362681937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1999-2002</c:v>
                </c:pt>
                <c:pt idx="1">
                  <c:v>2003-2006</c:v>
                </c:pt>
                <c:pt idx="2">
                  <c:v>2007-2010</c:v>
                </c:pt>
                <c:pt idx="3">
                  <c:v>2011-2012</c:v>
                </c:pt>
              </c:strCache>
            </c:strRef>
          </c:cat>
          <c:val>
            <c:numRef>
              <c:f>Sheet1!$B$2:$E$2</c:f>
              <c:numCache>
                <c:formatCode>0.0</c:formatCode>
                <c:ptCount val="4"/>
                <c:pt idx="0">
                  <c:v>29.4</c:v>
                </c:pt>
                <c:pt idx="1">
                  <c:v>36.200000000000003</c:v>
                </c:pt>
                <c:pt idx="2" formatCode="General">
                  <c:v>45.9</c:v>
                </c:pt>
                <c:pt idx="3" formatCode="General">
                  <c:v>51.8</c:v>
                </c:pt>
              </c:numCache>
            </c:numRef>
          </c:val>
          <c:smooth val="0"/>
        </c:ser>
        <c:ser>
          <c:idx val="0"/>
          <c:order val="1"/>
          <c:tx>
            <c:strRef>
              <c:f>Sheet1!$A$3</c:f>
              <c:strCache>
                <c:ptCount val="1"/>
                <c:pt idx="0">
                  <c:v>Male</c:v>
                </c:pt>
              </c:strCache>
            </c:strRef>
          </c:tx>
          <c:spPr>
            <a:ln w="25400">
              <a:solidFill>
                <a:srgbClr val="0072C6"/>
              </a:solidFill>
            </a:ln>
          </c:spPr>
          <c:marker>
            <c:symbol val="square"/>
            <c:size val="7"/>
            <c:spPr>
              <a:solidFill>
                <a:srgbClr val="0072C6"/>
              </a:solidFill>
              <a:ln>
                <a:noFill/>
              </a:ln>
            </c:spPr>
          </c:marker>
          <c:cat>
            <c:strRef>
              <c:f>Sheet1!$B$1:$E$1</c:f>
              <c:strCache>
                <c:ptCount val="4"/>
                <c:pt idx="0">
                  <c:v>1999-2002</c:v>
                </c:pt>
                <c:pt idx="1">
                  <c:v>2003-2006</c:v>
                </c:pt>
                <c:pt idx="2">
                  <c:v>2007-2010</c:v>
                </c:pt>
                <c:pt idx="3">
                  <c:v>2011-2012</c:v>
                </c:pt>
              </c:strCache>
            </c:strRef>
          </c:cat>
          <c:val>
            <c:numRef>
              <c:f>Sheet1!$B$3:$E$3</c:f>
              <c:numCache>
                <c:formatCode>0.0</c:formatCode>
                <c:ptCount val="4"/>
                <c:pt idx="0">
                  <c:v>27.1</c:v>
                </c:pt>
                <c:pt idx="1">
                  <c:v>34.700000000000003</c:v>
                </c:pt>
                <c:pt idx="2">
                  <c:v>39.9</c:v>
                </c:pt>
                <c:pt idx="3">
                  <c:v>38.700000000000003</c:v>
                </c:pt>
              </c:numCache>
            </c:numRef>
          </c:val>
          <c:smooth val="0"/>
        </c:ser>
        <c:ser>
          <c:idx val="2"/>
          <c:order val="2"/>
          <c:tx>
            <c:strRef>
              <c:f>Sheet1!$A$4</c:f>
              <c:strCache>
                <c:ptCount val="1"/>
                <c:pt idx="0">
                  <c:v>Female</c:v>
                </c:pt>
              </c:strCache>
            </c:strRef>
          </c:tx>
          <c:spPr>
            <a:ln w="25400">
              <a:solidFill>
                <a:srgbClr val="AABA0A"/>
              </a:solidFill>
            </a:ln>
          </c:spPr>
          <c:marker>
            <c:symbol val="triangle"/>
            <c:size val="9"/>
            <c:spPr>
              <a:solidFill>
                <a:srgbClr val="AABA0A"/>
              </a:solidFill>
              <a:ln>
                <a:noFill/>
              </a:ln>
            </c:spPr>
          </c:marker>
          <c:cat>
            <c:strRef>
              <c:f>Sheet1!$B$1:$E$1</c:f>
              <c:strCache>
                <c:ptCount val="4"/>
                <c:pt idx="0">
                  <c:v>1999-2002</c:v>
                </c:pt>
                <c:pt idx="1">
                  <c:v>2003-2006</c:v>
                </c:pt>
                <c:pt idx="2">
                  <c:v>2007-2010</c:v>
                </c:pt>
                <c:pt idx="3">
                  <c:v>2011-2012</c:v>
                </c:pt>
              </c:strCache>
            </c:strRef>
          </c:cat>
          <c:val>
            <c:numRef>
              <c:f>Sheet1!$B$4:$E$4</c:f>
              <c:numCache>
                <c:formatCode>0.0</c:formatCode>
                <c:ptCount val="4"/>
                <c:pt idx="0">
                  <c:v>35.1</c:v>
                </c:pt>
                <c:pt idx="1">
                  <c:v>44</c:v>
                </c:pt>
                <c:pt idx="2">
                  <c:v>55.1</c:v>
                </c:pt>
                <c:pt idx="3">
                  <c:v>55.6</c:v>
                </c:pt>
              </c:numCache>
            </c:numRef>
          </c:val>
          <c:smooth val="0"/>
        </c:ser>
        <c:dLbls>
          <c:showLegendKey val="0"/>
          <c:showVal val="0"/>
          <c:showCatName val="0"/>
          <c:showSerName val="0"/>
          <c:showPercent val="0"/>
          <c:showBubbleSize val="0"/>
        </c:dLbls>
        <c:marker val="1"/>
        <c:smooth val="0"/>
        <c:axId val="36235904"/>
        <c:axId val="36254848"/>
      </c:lineChart>
      <c:catAx>
        <c:axId val="36235904"/>
        <c:scaling>
          <c:orientation val="minMax"/>
        </c:scaling>
        <c:delete val="0"/>
        <c:axPos val="b"/>
        <c:numFmt formatCode="General" sourceLinked="1"/>
        <c:majorTickMark val="out"/>
        <c:minorTickMark val="none"/>
        <c:tickLblPos val="nextTo"/>
        <c:txPr>
          <a:bodyPr rot="-1080000"/>
          <a:lstStyle/>
          <a:p>
            <a:pPr>
              <a:defRPr sz="1600" b="0" baseline="0">
                <a:latin typeface="Calibri" panose="020F0502020204030204" pitchFamily="34" charset="0"/>
              </a:defRPr>
            </a:pPr>
            <a:endParaRPr lang="en-US"/>
          </a:p>
        </c:txPr>
        <c:crossAx val="36254848"/>
        <c:crosses val="autoZero"/>
        <c:auto val="1"/>
        <c:lblAlgn val="ctr"/>
        <c:lblOffset val="100"/>
        <c:noMultiLvlLbl val="0"/>
      </c:catAx>
      <c:valAx>
        <c:axId val="3625484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19811301996341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6235904"/>
        <c:crosses val="autoZero"/>
        <c:crossBetween val="between"/>
        <c:majorUnit val="10"/>
      </c:valAx>
    </c:plotArea>
    <c:legend>
      <c:legendPos val="t"/>
      <c:layout>
        <c:manualLayout>
          <c:xMode val="edge"/>
          <c:yMode val="edge"/>
          <c:x val="1.7458928745017983E-2"/>
          <c:y val="2.9576523105066414E-2"/>
          <c:w val="0.9604143579274813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66E-2"/>
          <c:y val="0.11770363450331421"/>
          <c:w val="0.90760717410323721"/>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formatCode="0.0">
                  <c:v>20.950099999999999</c:v>
                </c:pt>
                <c:pt idx="1">
                  <c:v>23.216200000000001</c:v>
                </c:pt>
                <c:pt idx="2">
                  <c:v>24.590800000000002</c:v>
                </c:pt>
                <c:pt idx="3">
                  <c:v>23.558700000000002</c:v>
                </c:pt>
                <c:pt idx="4">
                  <c:v>26.555099999999999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formatCode="0.0">
                  <c:v>22.6982</c:v>
                </c:pt>
                <c:pt idx="1">
                  <c:v>26.9269</c:v>
                </c:pt>
                <c:pt idx="2">
                  <c:v>26.1921</c:v>
                </c:pt>
                <c:pt idx="3">
                  <c:v>24.965199999999999</c:v>
                </c:pt>
                <c:pt idx="4">
                  <c:v>30.254300000000001</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formatCode="0.0">
                  <c:v>16.637799999999999</c:v>
                </c:pt>
                <c:pt idx="1">
                  <c:v>18.3248</c:v>
                </c:pt>
                <c:pt idx="2">
                  <c:v>19.9573</c:v>
                </c:pt>
                <c:pt idx="3">
                  <c:v>22.770600000000002</c:v>
                </c:pt>
                <c:pt idx="4">
                  <c:v>21.801100000000002</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formatCode="0.0">
                  <c:v>18.726700000000001</c:v>
                </c:pt>
                <c:pt idx="1">
                  <c:v>13.2738</c:v>
                </c:pt>
                <c:pt idx="2">
                  <c:v>20.6601</c:v>
                </c:pt>
                <c:pt idx="3">
                  <c:v>20.085599999999999</c:v>
                </c:pt>
                <c:pt idx="4">
                  <c:v>22.702000000000002</c:v>
                </c:pt>
              </c:numCache>
            </c:numRef>
          </c:val>
          <c:smooth val="0"/>
        </c:ser>
        <c:dLbls>
          <c:showLegendKey val="0"/>
          <c:showVal val="0"/>
          <c:showCatName val="0"/>
          <c:showSerName val="0"/>
          <c:showPercent val="0"/>
          <c:showBubbleSize val="0"/>
        </c:dLbls>
        <c:marker val="1"/>
        <c:smooth val="0"/>
        <c:axId val="49392256"/>
        <c:axId val="49693440"/>
      </c:lineChart>
      <c:catAx>
        <c:axId val="493922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9693440"/>
        <c:crosses val="autoZero"/>
        <c:auto val="1"/>
        <c:lblAlgn val="ctr"/>
        <c:lblOffset val="100"/>
        <c:noMultiLvlLbl val="0"/>
      </c:catAx>
      <c:valAx>
        <c:axId val="4969344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9392256"/>
        <c:crosses val="autoZero"/>
        <c:crossBetween val="between"/>
        <c:majorUnit val="5"/>
      </c:valAx>
    </c:plotArea>
    <c:legend>
      <c:legendPos val="t"/>
      <c:layout>
        <c:manualLayout>
          <c:xMode val="edge"/>
          <c:yMode val="edge"/>
          <c:x val="5.4495864903679483E-2"/>
          <c:y val="1.1675185338674747E-3"/>
          <c:w val="0.88942682511908233"/>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66E-2"/>
          <c:y val="0.13062346131152211"/>
          <c:w val="0.90760717410323721"/>
          <c:h val="0.75235137795275586"/>
        </c:manualLayout>
      </c:layout>
      <c:lineChart>
        <c:grouping val="standard"/>
        <c:varyColors val="0"/>
        <c:ser>
          <c:idx val="3"/>
          <c:order val="0"/>
          <c:tx>
            <c:strRef>
              <c:f>Sheet1!$A$3</c:f>
              <c:strCache>
                <c:ptCount val="1"/>
                <c:pt idx="0">
                  <c:v>Medicare and Private</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formatCode="0.0">
                  <c:v>33.246299999999998</c:v>
                </c:pt>
                <c:pt idx="1">
                  <c:v>31.861799999999999</c:v>
                </c:pt>
                <c:pt idx="2">
                  <c:v>36.179299999999998</c:v>
                </c:pt>
                <c:pt idx="3">
                  <c:v>37.787500000000001</c:v>
                </c:pt>
                <c:pt idx="4">
                  <c:v>41.9221</c:v>
                </c:pt>
              </c:numCache>
            </c:numRef>
          </c:val>
          <c:smooth val="0"/>
        </c:ser>
        <c:ser>
          <c:idx val="0"/>
          <c:order val="1"/>
          <c:tx>
            <c:strRef>
              <c:f>Sheet1!$A$4</c:f>
              <c:strCache>
                <c:ptCount val="1"/>
                <c:pt idx="0">
                  <c:v>Medicare and Other Public</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formatCode="0.0">
                  <c:v>37.211799999999997</c:v>
                </c:pt>
                <c:pt idx="1">
                  <c:v>21.5884</c:v>
                </c:pt>
                <c:pt idx="2">
                  <c:v>23.181999999999999</c:v>
                </c:pt>
                <c:pt idx="3">
                  <c:v>23.124300000000002</c:v>
                </c:pt>
                <c:pt idx="4">
                  <c:v>29.900300000000001</c:v>
                </c:pt>
              </c:numCache>
            </c:numRef>
          </c:val>
          <c:smooth val="0"/>
        </c:ser>
        <c:ser>
          <c:idx val="2"/>
          <c:order val="2"/>
          <c:tx>
            <c:strRef>
              <c:f>Sheet1!$A$2</c:f>
              <c:strCache>
                <c:ptCount val="1"/>
                <c:pt idx="0">
                  <c:v>Medicare Only</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formatCode="0.0">
                  <c:v>25.183</c:v>
                </c:pt>
                <c:pt idx="1">
                  <c:v>31.907299999999999</c:v>
                </c:pt>
                <c:pt idx="2">
                  <c:v>35.338200000000001</c:v>
                </c:pt>
                <c:pt idx="3">
                  <c:v>27.113099999999999</c:v>
                </c:pt>
                <c:pt idx="4">
                  <c:v>29.274699999999999</c:v>
                </c:pt>
              </c:numCache>
            </c:numRef>
          </c:val>
          <c:smooth val="0"/>
        </c:ser>
        <c:dLbls>
          <c:showLegendKey val="0"/>
          <c:showVal val="0"/>
          <c:showCatName val="0"/>
          <c:showSerName val="0"/>
          <c:showPercent val="0"/>
          <c:showBubbleSize val="0"/>
        </c:dLbls>
        <c:marker val="1"/>
        <c:smooth val="0"/>
        <c:axId val="49766784"/>
        <c:axId val="49768704"/>
      </c:lineChart>
      <c:catAx>
        <c:axId val="4976678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9768704"/>
        <c:crosses val="autoZero"/>
        <c:auto val="1"/>
        <c:lblAlgn val="ctr"/>
        <c:lblOffset val="100"/>
        <c:noMultiLvlLbl val="0"/>
      </c:catAx>
      <c:valAx>
        <c:axId val="4976870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35874585444260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9766784"/>
        <c:crosses val="autoZero"/>
        <c:crossBetween val="between"/>
        <c:majorUnit val="5"/>
      </c:valAx>
    </c:plotArea>
    <c:legend>
      <c:legendPos val="t"/>
      <c:layout>
        <c:manualLayout>
          <c:xMode val="edge"/>
          <c:yMode val="edge"/>
          <c:x val="0"/>
          <c:y val="1.1675185338674747E-3"/>
          <c:w val="0.9989947263536502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648342568290076"/>
          <c:y val="3.0823987910602084E-2"/>
          <c:w val="0.80194420141926703"/>
          <c:h val="0.62951910840690373"/>
        </c:manualLayout>
      </c:layout>
      <c:barChart>
        <c:barDir val="col"/>
        <c:grouping val="clustered"/>
        <c:varyColors val="0"/>
        <c:ser>
          <c:idx val="0"/>
          <c:order val="0"/>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Sheet1!$B$1:$L$1</c:f>
              <c:strCache>
                <c:ptCount val="11"/>
                <c:pt idx="0">
                  <c:v>California Total</c:v>
                </c:pt>
                <c:pt idx="2">
                  <c:v>Asian Total</c:v>
                </c:pt>
                <c:pt idx="3">
                  <c:v>Chinese</c:v>
                </c:pt>
                <c:pt idx="4">
                  <c:v>Filipino</c:v>
                </c:pt>
                <c:pt idx="5">
                  <c:v>Japanese</c:v>
                </c:pt>
                <c:pt idx="6">
                  <c:v>Vietnamese</c:v>
                </c:pt>
                <c:pt idx="8">
                  <c:v>English Only</c:v>
                </c:pt>
                <c:pt idx="9">
                  <c:v>Well/Very Well</c:v>
                </c:pt>
                <c:pt idx="10">
                  <c:v>Not Well/Not at All</c:v>
                </c:pt>
              </c:strCache>
            </c:strRef>
          </c:cat>
          <c:val>
            <c:numRef>
              <c:f>Sheet1!$B$2:$L$2</c:f>
              <c:numCache>
                <c:formatCode>General</c:formatCode>
                <c:ptCount val="11"/>
                <c:pt idx="0" formatCode="0.0">
                  <c:v>43.2</c:v>
                </c:pt>
                <c:pt idx="2">
                  <c:v>42.3</c:v>
                </c:pt>
                <c:pt idx="3">
                  <c:v>36.9</c:v>
                </c:pt>
                <c:pt idx="4">
                  <c:v>40.799999999999997</c:v>
                </c:pt>
                <c:pt idx="5">
                  <c:v>29.7</c:v>
                </c:pt>
                <c:pt idx="6">
                  <c:v>55.9</c:v>
                </c:pt>
                <c:pt idx="8">
                  <c:v>42.3</c:v>
                </c:pt>
                <c:pt idx="9">
                  <c:v>39.799999999999997</c:v>
                </c:pt>
                <c:pt idx="10">
                  <c:v>50.6</c:v>
                </c:pt>
              </c:numCache>
            </c:numRef>
          </c:val>
        </c:ser>
        <c:dLbls>
          <c:showLegendKey val="0"/>
          <c:showVal val="0"/>
          <c:showCatName val="0"/>
          <c:showSerName val="0"/>
          <c:showPercent val="0"/>
          <c:showBubbleSize val="0"/>
        </c:dLbls>
        <c:gapWidth val="150"/>
        <c:axId val="49817088"/>
        <c:axId val="49818624"/>
      </c:barChart>
      <c:catAx>
        <c:axId val="49817088"/>
        <c:scaling>
          <c:orientation val="minMax"/>
        </c:scaling>
        <c:delete val="0"/>
        <c:axPos val="b"/>
        <c:minorGridlines>
          <c:spPr>
            <a:ln>
              <a:noFill/>
            </a:ln>
          </c:spPr>
        </c:minorGridlines>
        <c:numFmt formatCode="General" sourceLinked="1"/>
        <c:majorTickMark val="out"/>
        <c:minorTickMark val="none"/>
        <c:tickLblPos val="nextTo"/>
        <c:txPr>
          <a:bodyPr rot="-2400000"/>
          <a:lstStyle/>
          <a:p>
            <a:pPr>
              <a:defRPr sz="1600" b="0">
                <a:solidFill>
                  <a:schemeClr val="tx1"/>
                </a:solidFill>
                <a:latin typeface="Calibri" panose="020F0502020204030204" pitchFamily="34" charset="0"/>
              </a:defRPr>
            </a:pPr>
            <a:endParaRPr lang="en-US"/>
          </a:p>
        </c:txPr>
        <c:crossAx val="49818624"/>
        <c:crosses val="autoZero"/>
        <c:auto val="1"/>
        <c:lblAlgn val="ctr"/>
        <c:lblOffset val="100"/>
        <c:noMultiLvlLbl val="0"/>
      </c:catAx>
      <c:valAx>
        <c:axId val="4981862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605819514038017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49817088"/>
        <c:crosses val="autoZero"/>
        <c:crossBetween val="between"/>
        <c:majorUnit val="10"/>
      </c:valAx>
    </c:plotArea>
    <c:plotVisOnly val="1"/>
    <c:dispBlanksAs val="gap"/>
    <c:showDLblsOverMax val="0"/>
  </c:chart>
  <c:spPr>
    <a:ln>
      <a:noFill/>
    </a:ln>
  </c:sp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65575483620103"/>
          <c:y val="3.0823987910602084E-2"/>
          <c:w val="0.77567074948964709"/>
          <c:h val="0.62811033563986318"/>
        </c:manualLayout>
      </c:layout>
      <c:barChart>
        <c:barDir val="col"/>
        <c:grouping val="clustered"/>
        <c:varyColors val="0"/>
        <c:ser>
          <c:idx val="0"/>
          <c:order val="0"/>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Sheet1!$A$1:$I$1</c:f>
              <c:strCache>
                <c:ptCount val="9"/>
                <c:pt idx="0">
                  <c:v>California Total</c:v>
                </c:pt>
                <c:pt idx="2">
                  <c:v>Hispanic Total</c:v>
                </c:pt>
                <c:pt idx="3">
                  <c:v>Mexican</c:v>
                </c:pt>
                <c:pt idx="4">
                  <c:v>Central American</c:v>
                </c:pt>
                <c:pt idx="6">
                  <c:v>English Only</c:v>
                </c:pt>
                <c:pt idx="7">
                  <c:v>Well/Very Well</c:v>
                </c:pt>
                <c:pt idx="8">
                  <c:v>Not Well/Not at All</c:v>
                </c:pt>
              </c:strCache>
            </c:strRef>
          </c:cat>
          <c:val>
            <c:numRef>
              <c:f>Sheet1!$A$2:$I$2</c:f>
              <c:numCache>
                <c:formatCode>General</c:formatCode>
                <c:ptCount val="9"/>
                <c:pt idx="0" formatCode="0.0">
                  <c:v>43.2</c:v>
                </c:pt>
                <c:pt idx="2" formatCode="0.0">
                  <c:v>43.3</c:v>
                </c:pt>
                <c:pt idx="3" formatCode="0.0">
                  <c:v>41.6</c:v>
                </c:pt>
                <c:pt idx="4" formatCode="0.0">
                  <c:v>42.9</c:v>
                </c:pt>
                <c:pt idx="6" formatCode="0.0">
                  <c:v>59.4</c:v>
                </c:pt>
                <c:pt idx="7">
                  <c:v>38.9</c:v>
                </c:pt>
                <c:pt idx="8">
                  <c:v>39</c:v>
                </c:pt>
              </c:numCache>
            </c:numRef>
          </c:val>
        </c:ser>
        <c:dLbls>
          <c:showLegendKey val="0"/>
          <c:showVal val="0"/>
          <c:showCatName val="0"/>
          <c:showSerName val="0"/>
          <c:showPercent val="0"/>
          <c:showBubbleSize val="0"/>
        </c:dLbls>
        <c:gapWidth val="150"/>
        <c:axId val="105720448"/>
        <c:axId val="105726336"/>
      </c:barChart>
      <c:catAx>
        <c:axId val="105720448"/>
        <c:scaling>
          <c:orientation val="minMax"/>
        </c:scaling>
        <c:delete val="0"/>
        <c:axPos val="b"/>
        <c:minorGridlines>
          <c:spPr>
            <a:ln>
              <a:noFill/>
            </a:ln>
          </c:spPr>
        </c:minorGridlines>
        <c:numFmt formatCode="General" sourceLinked="1"/>
        <c:majorTickMark val="out"/>
        <c:minorTickMark val="none"/>
        <c:tickLblPos val="nextTo"/>
        <c:txPr>
          <a:bodyPr rot="-2400000"/>
          <a:lstStyle/>
          <a:p>
            <a:pPr>
              <a:defRPr sz="1600" b="0">
                <a:solidFill>
                  <a:schemeClr val="tx1"/>
                </a:solidFill>
                <a:latin typeface="Calibri" panose="020F0502020204030204" pitchFamily="34" charset="0"/>
              </a:defRPr>
            </a:pPr>
            <a:endParaRPr lang="en-US"/>
          </a:p>
        </c:txPr>
        <c:crossAx val="105726336"/>
        <c:crosses val="autoZero"/>
        <c:auto val="1"/>
        <c:lblAlgn val="ctr"/>
        <c:lblOffset val="100"/>
        <c:noMultiLvlLbl val="0"/>
      </c:catAx>
      <c:valAx>
        <c:axId val="10572633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605819514038017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5720448"/>
        <c:crosses val="autoZero"/>
        <c:crossBetween val="between"/>
        <c:majorUnit val="10"/>
      </c:valAx>
    </c:plotArea>
    <c:plotVisOnly val="1"/>
    <c:dispBlanksAs val="gap"/>
    <c:showDLblsOverMax val="0"/>
  </c:chart>
  <c:spPr>
    <a:ln>
      <a:noFill/>
    </a:ln>
  </c:sp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r>
              <a:rPr lang="en-US" sz="1800" b="1" i="0" baseline="0" dirty="0" smtClean="0">
                <a:effectLst/>
              </a:rPr>
              <a:t>Hemoglobin A1c &lt;8.0%</a:t>
            </a:r>
            <a:endParaRPr lang="en-US"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endParaRPr lang="en-US" dirty="0"/>
          </a:p>
        </c:rich>
      </c:tx>
      <c:layout>
        <c:manualLayout>
          <c:xMode val="edge"/>
          <c:yMode val="edge"/>
          <c:x val="0.20069432293185571"/>
          <c:y val="0"/>
        </c:manualLayout>
      </c:layout>
      <c:overlay val="0"/>
    </c:title>
    <c:autoTitleDeleted val="0"/>
    <c:plotArea>
      <c:layout>
        <c:manualLayout>
          <c:layoutTarget val="inner"/>
          <c:xMode val="edge"/>
          <c:yMode val="edge"/>
          <c:x val="0.18417711674929524"/>
          <c:y val="0.25336247939937739"/>
          <c:w val="0.81582288325070473"/>
          <c:h val="0.6328422246637774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2003-2006</c:v>
                </c:pt>
                <c:pt idx="1">
                  <c:v>2007-2010</c:v>
                </c:pt>
                <c:pt idx="2">
                  <c:v>2011-2012</c:v>
                </c:pt>
              </c:strCache>
            </c:strRef>
          </c:cat>
          <c:val>
            <c:numRef>
              <c:f>Sheet1!$B$2:$D$2</c:f>
              <c:numCache>
                <c:formatCode>0.0</c:formatCode>
                <c:ptCount val="3"/>
                <c:pt idx="0">
                  <c:v>74.900000000000006</c:v>
                </c:pt>
                <c:pt idx="1">
                  <c:v>77.099999999999994</c:v>
                </c:pt>
                <c:pt idx="2">
                  <c:v>69.2</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Sheet1!$B$1:$D$1</c:f>
              <c:strCache>
                <c:ptCount val="3"/>
                <c:pt idx="0">
                  <c:v>2003-2006</c:v>
                </c:pt>
                <c:pt idx="1">
                  <c:v>2007-2010</c:v>
                </c:pt>
                <c:pt idx="2">
                  <c:v>2011-2012</c:v>
                </c:pt>
              </c:strCache>
            </c:strRef>
          </c:cat>
          <c:val>
            <c:numRef>
              <c:f>Sheet1!$B$5:$D$5</c:f>
              <c:numCache>
                <c:formatCode>0.0</c:formatCode>
                <c:ptCount val="3"/>
                <c:pt idx="0">
                  <c:v>79.2</c:v>
                </c:pt>
                <c:pt idx="1">
                  <c:v>78.599999999999994</c:v>
                </c:pt>
                <c:pt idx="2">
                  <c:v>71.599999999999994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Sheet1!$B$1:$D$1</c:f>
              <c:strCache>
                <c:ptCount val="3"/>
                <c:pt idx="0">
                  <c:v>2003-2006</c:v>
                </c:pt>
                <c:pt idx="1">
                  <c:v>2007-2010</c:v>
                </c:pt>
                <c:pt idx="2">
                  <c:v>2011-2012</c:v>
                </c:pt>
              </c:strCache>
            </c:strRef>
          </c:cat>
          <c:val>
            <c:numRef>
              <c:f>Sheet1!$B$4:$D$4</c:f>
              <c:numCache>
                <c:formatCode>0.0</c:formatCode>
                <c:ptCount val="3"/>
                <c:pt idx="0">
                  <c:v>66</c:v>
                </c:pt>
                <c:pt idx="1">
                  <c:v>74.5</c:v>
                </c:pt>
                <c:pt idx="2">
                  <c:v>69.099999999999994</c:v>
                </c:pt>
              </c:numCache>
            </c:numRef>
          </c:val>
          <c:smooth val="0"/>
        </c:ser>
        <c:ser>
          <c:idx val="1"/>
          <c:order val="3"/>
          <c:tx>
            <c:strRef>
              <c:f>Sheet1!$A$3</c:f>
              <c:strCache>
                <c:ptCount val="1"/>
                <c:pt idx="0">
                  <c:v>Mexican American</c:v>
                </c:pt>
              </c:strCache>
            </c:strRef>
          </c:tx>
          <c:spPr>
            <a:ln w="34925">
              <a:solidFill>
                <a:srgbClr val="7BA8DF"/>
              </a:solidFill>
            </a:ln>
          </c:spPr>
          <c:marker>
            <c:symbol val="diamond"/>
            <c:size val="9"/>
            <c:spPr>
              <a:solidFill>
                <a:srgbClr val="7BA8DF"/>
              </a:solidFill>
              <a:ln>
                <a:noFill/>
              </a:ln>
            </c:spPr>
          </c:marker>
          <c:cat>
            <c:strRef>
              <c:f>Sheet1!$B$1:$D$1</c:f>
              <c:strCache>
                <c:ptCount val="3"/>
                <c:pt idx="0">
                  <c:v>2003-2006</c:v>
                </c:pt>
                <c:pt idx="1">
                  <c:v>2007-2010</c:v>
                </c:pt>
                <c:pt idx="2">
                  <c:v>2011-2012</c:v>
                </c:pt>
              </c:strCache>
            </c:strRef>
          </c:cat>
          <c:val>
            <c:numRef>
              <c:f>Sheet1!$B$3:$D$3</c:f>
              <c:numCache>
                <c:formatCode>0.0</c:formatCode>
                <c:ptCount val="3"/>
                <c:pt idx="0">
                  <c:v>58.3</c:v>
                </c:pt>
                <c:pt idx="1">
                  <c:v>69.900000000000006</c:v>
                </c:pt>
                <c:pt idx="2">
                  <c:v>63.3</c:v>
                </c:pt>
              </c:numCache>
            </c:numRef>
          </c:val>
          <c:smooth val="0"/>
        </c:ser>
        <c:dLbls>
          <c:showLegendKey val="0"/>
          <c:showVal val="0"/>
          <c:showCatName val="0"/>
          <c:showSerName val="0"/>
          <c:showPercent val="0"/>
          <c:showBubbleSize val="0"/>
        </c:dLbls>
        <c:marker val="1"/>
        <c:smooth val="0"/>
        <c:axId val="105816832"/>
        <c:axId val="105818752"/>
      </c:lineChart>
      <c:catAx>
        <c:axId val="10581683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5818752"/>
        <c:crosses val="autoZero"/>
        <c:auto val="1"/>
        <c:lblAlgn val="ctr"/>
        <c:lblOffset val="100"/>
        <c:noMultiLvlLbl val="0"/>
      </c:catAx>
      <c:valAx>
        <c:axId val="105818752"/>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849569675883538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5816832"/>
        <c:crosses val="autoZero"/>
        <c:crossBetween val="between"/>
        <c:majorUnit val="5"/>
      </c:valAx>
    </c:plotArea>
    <c:legend>
      <c:legendPos val="t"/>
      <c:layout>
        <c:manualLayout>
          <c:xMode val="edge"/>
          <c:yMode val="edge"/>
          <c:x val="0"/>
          <c:y val="9.4836873588475853E-2"/>
          <c:w val="0.99745139496451829"/>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r>
              <a:rPr lang="en-US" sz="1800" b="1" i="0" baseline="0" dirty="0" smtClean="0">
                <a:effectLst/>
              </a:rPr>
              <a:t>Blood Pressure &lt;140/80 mm Hg </a:t>
            </a:r>
            <a:endParaRPr lang="en-US"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endParaRPr lang="en-US" dirty="0"/>
          </a:p>
        </c:rich>
      </c:tx>
      <c:layout>
        <c:manualLayout>
          <c:xMode val="edge"/>
          <c:yMode val="edge"/>
          <c:x val="0.12743049479926119"/>
          <c:y val="0"/>
        </c:manualLayout>
      </c:layout>
      <c:overlay val="0"/>
    </c:title>
    <c:autoTitleDeleted val="0"/>
    <c:plotArea>
      <c:layout>
        <c:manualLayout>
          <c:layoutTarget val="inner"/>
          <c:xMode val="edge"/>
          <c:yMode val="edge"/>
          <c:x val="0.18417711674929524"/>
          <c:y val="0.24690253107896395"/>
          <c:w val="0.80266890249829892"/>
          <c:h val="0.639302172984190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2003-2006</c:v>
                </c:pt>
                <c:pt idx="1">
                  <c:v>2007-2010</c:v>
                </c:pt>
                <c:pt idx="2">
                  <c:v>2011-2012</c:v>
                </c:pt>
              </c:strCache>
            </c:strRef>
          </c:cat>
          <c:val>
            <c:numRef>
              <c:f>Sheet1!$B$2:$D$2</c:f>
              <c:numCache>
                <c:formatCode>General</c:formatCode>
                <c:ptCount val="3"/>
                <c:pt idx="0" formatCode="0.0">
                  <c:v>58.5</c:v>
                </c:pt>
                <c:pt idx="1">
                  <c:v>64.900000000000006</c:v>
                </c:pt>
                <c:pt idx="2" formatCode="#,##0.0">
                  <c:v>68.453993188954598</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Sheet1!$B$1:$D$1</c:f>
              <c:strCache>
                <c:ptCount val="3"/>
                <c:pt idx="0">
                  <c:v>2003-2006</c:v>
                </c:pt>
                <c:pt idx="1">
                  <c:v>2007-2010</c:v>
                </c:pt>
                <c:pt idx="2">
                  <c:v>2011-2012</c:v>
                </c:pt>
              </c:strCache>
            </c:strRef>
          </c:cat>
          <c:val>
            <c:numRef>
              <c:f>Sheet1!$B$5:$D$5</c:f>
              <c:numCache>
                <c:formatCode>General</c:formatCode>
                <c:ptCount val="3"/>
                <c:pt idx="0" formatCode="0.0">
                  <c:v>58.9</c:v>
                </c:pt>
                <c:pt idx="1">
                  <c:v>67.900000000000006</c:v>
                </c:pt>
                <c:pt idx="2" formatCode="#,##0.0">
                  <c:v>72.782316803606506</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Sheet1!$B$1:$D$1</c:f>
              <c:strCache>
                <c:ptCount val="3"/>
                <c:pt idx="0">
                  <c:v>2003-2006</c:v>
                </c:pt>
                <c:pt idx="1">
                  <c:v>2007-2010</c:v>
                </c:pt>
                <c:pt idx="2">
                  <c:v>2011-2012</c:v>
                </c:pt>
              </c:strCache>
            </c:strRef>
          </c:cat>
          <c:val>
            <c:numRef>
              <c:f>Sheet1!$B$4:$D$4</c:f>
              <c:numCache>
                <c:formatCode>General</c:formatCode>
                <c:ptCount val="3"/>
                <c:pt idx="0" formatCode="0.0">
                  <c:v>57.9</c:v>
                </c:pt>
                <c:pt idx="1">
                  <c:v>56.7</c:v>
                </c:pt>
                <c:pt idx="2" formatCode="#,##0.0">
                  <c:v>53.8436971125371</c:v>
                </c:pt>
              </c:numCache>
            </c:numRef>
          </c:val>
          <c:smooth val="0"/>
        </c:ser>
        <c:ser>
          <c:idx val="1"/>
          <c:order val="3"/>
          <c:tx>
            <c:strRef>
              <c:f>Sheet1!$A$3</c:f>
              <c:strCache>
                <c:ptCount val="1"/>
                <c:pt idx="0">
                  <c:v>Mexican American</c:v>
                </c:pt>
              </c:strCache>
            </c:strRef>
          </c:tx>
          <c:spPr>
            <a:ln w="34925">
              <a:solidFill>
                <a:srgbClr val="7BA8DF"/>
              </a:solidFill>
            </a:ln>
          </c:spPr>
          <c:marker>
            <c:symbol val="diamond"/>
            <c:size val="9"/>
            <c:spPr>
              <a:solidFill>
                <a:srgbClr val="7BA8DF"/>
              </a:solidFill>
              <a:ln>
                <a:noFill/>
              </a:ln>
            </c:spPr>
          </c:marker>
          <c:cat>
            <c:strRef>
              <c:f>Sheet1!$B$1:$D$1</c:f>
              <c:strCache>
                <c:ptCount val="3"/>
                <c:pt idx="0">
                  <c:v>2003-2006</c:v>
                </c:pt>
                <c:pt idx="1">
                  <c:v>2007-2010</c:v>
                </c:pt>
                <c:pt idx="2">
                  <c:v>2011-2012</c:v>
                </c:pt>
              </c:strCache>
            </c:strRef>
          </c:cat>
          <c:val>
            <c:numRef>
              <c:f>Sheet1!$B$3:$D$3</c:f>
              <c:numCache>
                <c:formatCode>General</c:formatCode>
                <c:ptCount val="3"/>
                <c:pt idx="0" formatCode="0.0">
                  <c:v>66.8</c:v>
                </c:pt>
                <c:pt idx="1">
                  <c:v>64.2</c:v>
                </c:pt>
                <c:pt idx="2" formatCode="#,##0.0">
                  <c:v>62.495866808653602</c:v>
                </c:pt>
              </c:numCache>
            </c:numRef>
          </c:val>
          <c:smooth val="0"/>
        </c:ser>
        <c:dLbls>
          <c:showLegendKey val="0"/>
          <c:showVal val="0"/>
          <c:showCatName val="0"/>
          <c:showSerName val="0"/>
          <c:showPercent val="0"/>
          <c:showBubbleSize val="0"/>
        </c:dLbls>
        <c:marker val="1"/>
        <c:smooth val="0"/>
        <c:axId val="105886848"/>
        <c:axId val="105888768"/>
      </c:lineChart>
      <c:catAx>
        <c:axId val="1058868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5888768"/>
        <c:crosses val="autoZero"/>
        <c:auto val="1"/>
        <c:lblAlgn val="ctr"/>
        <c:lblOffset val="100"/>
        <c:noMultiLvlLbl val="0"/>
      </c:catAx>
      <c:valAx>
        <c:axId val="105888768"/>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81726993428147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5886848"/>
        <c:crosses val="autoZero"/>
        <c:crossBetween val="between"/>
        <c:majorUnit val="5"/>
      </c:valAx>
    </c:plotArea>
    <c:legend>
      <c:legendPos val="t"/>
      <c:layout>
        <c:manualLayout>
          <c:xMode val="edge"/>
          <c:yMode val="edge"/>
          <c:x val="2.548605035481676E-3"/>
          <c:y val="9.1606899428269134E-2"/>
          <c:w val="0.99745139496451829"/>
          <c:h val="0.1176661783556125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94119813970622"/>
          <c:y val="0.11770363450331421"/>
          <c:w val="0.89055866371966663"/>
          <c:h val="0.75235137795275586"/>
        </c:manualLayout>
      </c:layout>
      <c:lineChart>
        <c:grouping val="standard"/>
        <c:varyColors val="0"/>
        <c:ser>
          <c:idx val="3"/>
          <c:order val="0"/>
          <c:tx>
            <c:strRef>
              <c:f>Sheet1!$A$2</c:f>
              <c:strCache>
                <c:ptCount val="1"/>
                <c:pt idx="0">
                  <c:v>Total </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Sheet1!$B$2:$M$2</c:f>
              <c:numCache>
                <c:formatCode>0.0</c:formatCode>
                <c:ptCount val="12"/>
                <c:pt idx="0">
                  <c:v>27.9</c:v>
                </c:pt>
                <c:pt idx="1">
                  <c:v>26.4</c:v>
                </c:pt>
                <c:pt idx="2">
                  <c:v>24.800799999999999</c:v>
                </c:pt>
                <c:pt idx="3">
                  <c:v>23.008199999999999</c:v>
                </c:pt>
                <c:pt idx="4">
                  <c:v>21.246600000000001</c:v>
                </c:pt>
                <c:pt idx="5">
                  <c:v>22.4175</c:v>
                </c:pt>
                <c:pt idx="6">
                  <c:v>21.796600000000002</c:v>
                </c:pt>
                <c:pt idx="7">
                  <c:v>22.957100000000001</c:v>
                </c:pt>
                <c:pt idx="8">
                  <c:v>22.9221</c:v>
                </c:pt>
                <c:pt idx="9">
                  <c:v>19.956900000000001</c:v>
                </c:pt>
                <c:pt idx="10">
                  <c:v>19.811299999999999</c:v>
                </c:pt>
                <c:pt idx="11">
                  <c:v>17.325500000000002</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Sheet1!$B$3:$M$3</c:f>
              <c:numCache>
                <c:formatCode>0.0</c:formatCode>
                <c:ptCount val="12"/>
                <c:pt idx="0">
                  <c:v>17.556000000000001</c:v>
                </c:pt>
                <c:pt idx="1">
                  <c:v>15.75</c:v>
                </c:pt>
                <c:pt idx="2">
                  <c:v>14.023</c:v>
                </c:pt>
                <c:pt idx="3">
                  <c:v>13.464</c:v>
                </c:pt>
                <c:pt idx="4">
                  <c:v>13.577999999999999</c:v>
                </c:pt>
                <c:pt idx="5">
                  <c:v>12.592000000000001</c:v>
                </c:pt>
                <c:pt idx="6">
                  <c:v>13.151999999999999</c:v>
                </c:pt>
                <c:pt idx="7">
                  <c:v>14.053000000000001</c:v>
                </c:pt>
                <c:pt idx="8">
                  <c:v>13.974</c:v>
                </c:pt>
                <c:pt idx="9">
                  <c:v>13.141999999999999</c:v>
                </c:pt>
                <c:pt idx="10">
                  <c:v>12.448</c:v>
                </c:pt>
                <c:pt idx="11">
                  <c:v>11.714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Sheet1!$B$4:$M$4</c:f>
              <c:numCache>
                <c:formatCode>0.0</c:formatCode>
                <c:ptCount val="12"/>
                <c:pt idx="0">
                  <c:v>88.344999999999999</c:v>
                </c:pt>
                <c:pt idx="1">
                  <c:v>89.051000000000002</c:v>
                </c:pt>
                <c:pt idx="2">
                  <c:v>70.635000000000005</c:v>
                </c:pt>
                <c:pt idx="3">
                  <c:v>74.185000000000002</c:v>
                </c:pt>
                <c:pt idx="4">
                  <c:v>66.073999999999998</c:v>
                </c:pt>
                <c:pt idx="5">
                  <c:v>68.706999999999994</c:v>
                </c:pt>
                <c:pt idx="6">
                  <c:v>68.061000000000007</c:v>
                </c:pt>
                <c:pt idx="7">
                  <c:v>64.388999999999996</c:v>
                </c:pt>
                <c:pt idx="8">
                  <c:v>65.537000000000006</c:v>
                </c:pt>
                <c:pt idx="9">
                  <c:v>66.929000000000002</c:v>
                </c:pt>
                <c:pt idx="10">
                  <c:v>63.984000000000002</c:v>
                </c:pt>
                <c:pt idx="11">
                  <c:v>53.121000000000002</c:v>
                </c:pt>
              </c:numCache>
            </c:numRef>
          </c:val>
          <c:smooth val="0"/>
        </c:ser>
        <c:ser>
          <c:idx val="1"/>
          <c:order val="3"/>
          <c:tx>
            <c:strRef>
              <c:f>Sheet1!$A$5</c:f>
              <c:strCache>
                <c:ptCount val="1"/>
                <c:pt idx="0">
                  <c:v>API</c:v>
                </c:pt>
              </c:strCache>
            </c:strRef>
          </c:tx>
          <c:spPr>
            <a:ln w="34925">
              <a:solidFill>
                <a:srgbClr val="7BA8DF"/>
              </a:solidFill>
            </a:ln>
          </c:spPr>
          <c:marker>
            <c:symbol val="diamond"/>
            <c:size val="9"/>
            <c:spPr>
              <a:solidFill>
                <a:srgbClr val="7BA8DF"/>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Sheet1!$B$5:$M$5</c:f>
              <c:numCache>
                <c:formatCode>0.0</c:formatCode>
                <c:ptCount val="12"/>
                <c:pt idx="0">
                  <c:v>14.164999999999999</c:v>
                </c:pt>
                <c:pt idx="1">
                  <c:v>10.444000000000001</c:v>
                </c:pt>
                <c:pt idx="2">
                  <c:v>9.8780000000000001</c:v>
                </c:pt>
                <c:pt idx="3">
                  <c:v>11.314</c:v>
                </c:pt>
                <c:pt idx="4">
                  <c:v>8.3369999999999997</c:v>
                </c:pt>
                <c:pt idx="5">
                  <c:v>7.6740000000000004</c:v>
                </c:pt>
                <c:pt idx="6">
                  <c:v>10.624000000000001</c:v>
                </c:pt>
                <c:pt idx="7">
                  <c:v>9.5730000000000004</c:v>
                </c:pt>
                <c:pt idx="8">
                  <c:v>8.218</c:v>
                </c:pt>
                <c:pt idx="9">
                  <c:v>7.3460000000000001</c:v>
                </c:pt>
                <c:pt idx="10">
                  <c:v>6.2270000000000003</c:v>
                </c:pt>
                <c:pt idx="11">
                  <c:v>5.5170000000000003</c:v>
                </c:pt>
              </c:numCache>
            </c:numRef>
          </c:val>
          <c:smooth val="0"/>
        </c:ser>
        <c:ser>
          <c:idx val="4"/>
          <c:order val="4"/>
          <c:tx>
            <c:strRef>
              <c:f>Sheet1!$A$6</c:f>
              <c:strCache>
                <c:ptCount val="1"/>
                <c:pt idx="0">
                  <c:v>Hispanic</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Sheet1!$B$6:$M$6</c:f>
              <c:numCache>
                <c:formatCode>0.0</c:formatCode>
                <c:ptCount val="12"/>
                <c:pt idx="0">
                  <c:v>45.970999999999997</c:v>
                </c:pt>
                <c:pt idx="1">
                  <c:v>52.881999999999998</c:v>
                </c:pt>
                <c:pt idx="2">
                  <c:v>51.142000000000003</c:v>
                </c:pt>
                <c:pt idx="3">
                  <c:v>53.75</c:v>
                </c:pt>
                <c:pt idx="4">
                  <c:v>42.887999999999998</c:v>
                </c:pt>
                <c:pt idx="5">
                  <c:v>39.832000000000001</c:v>
                </c:pt>
                <c:pt idx="6">
                  <c:v>39.304000000000002</c:v>
                </c:pt>
                <c:pt idx="7">
                  <c:v>32.164999999999999</c:v>
                </c:pt>
                <c:pt idx="8">
                  <c:v>35.756999999999998</c:v>
                </c:pt>
                <c:pt idx="9">
                  <c:v>36.366999999999997</c:v>
                </c:pt>
                <c:pt idx="10">
                  <c:v>33.122999999999998</c:v>
                </c:pt>
                <c:pt idx="11">
                  <c:v>26.741</c:v>
                </c:pt>
              </c:numCache>
            </c:numRef>
          </c:val>
          <c:smooth val="0"/>
        </c:ser>
        <c:dLbls>
          <c:showLegendKey val="0"/>
          <c:showVal val="0"/>
          <c:showCatName val="0"/>
          <c:showSerName val="0"/>
          <c:showPercent val="0"/>
          <c:showBubbleSize val="0"/>
        </c:dLbls>
        <c:marker val="1"/>
        <c:smooth val="0"/>
        <c:axId val="129496192"/>
        <c:axId val="129498112"/>
      </c:lineChart>
      <c:catAx>
        <c:axId val="1294961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29498112"/>
        <c:crosses val="autoZero"/>
        <c:auto val="1"/>
        <c:lblAlgn val="ctr"/>
        <c:lblOffset val="100"/>
        <c:noMultiLvlLbl val="0"/>
      </c:catAx>
      <c:valAx>
        <c:axId val="1294981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098E-3"/>
              <c:y val="0.1812338501291989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496192"/>
        <c:crosses val="autoZero"/>
        <c:crossBetween val="between"/>
        <c:majorUnit val="10"/>
      </c:valAx>
    </c:plotArea>
    <c:legend>
      <c:legendPos val="t"/>
      <c:layout>
        <c:manualLayout>
          <c:xMode val="edge"/>
          <c:yMode val="edge"/>
          <c:x val="0"/>
          <c:y val="1.1675185338674747E-3"/>
          <c:w val="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5000330627276243"/>
          <c:w val="0.87649940139061566"/>
          <c:h val="0.72005152698935893"/>
        </c:manualLayout>
      </c:layout>
      <c:lineChart>
        <c:grouping val="standard"/>
        <c:varyColors val="0"/>
        <c:ser>
          <c:idx val="3"/>
          <c:order val="0"/>
          <c:tx>
            <c:strRef>
              <c:f>Sheet1!$A$2</c:f>
              <c:strCache>
                <c:ptCount val="1"/>
                <c:pt idx="0">
                  <c:v>First Quartile (Lowest)</c:v>
                </c:pt>
              </c:strCache>
            </c:strRef>
          </c:tx>
          <c:spPr>
            <a:ln w="25400">
              <a:solidFill>
                <a:sysClr val="windowText" lastClr="000000"/>
              </a:solidFill>
            </a:ln>
          </c:spPr>
          <c:marker>
            <c:symbol val="circle"/>
            <c:size val="7"/>
            <c:spPr>
              <a:solidFill>
                <a:sysClr val="windowText" lastClr="000000"/>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Sheet1!$B$2:$N$2</c:f>
              <c:numCache>
                <c:formatCode>0.0</c:formatCode>
                <c:ptCount val="13"/>
                <c:pt idx="0">
                  <c:v>59.592599999999997</c:v>
                </c:pt>
                <c:pt idx="1">
                  <c:v>49.903100000000002</c:v>
                </c:pt>
                <c:pt idx="2">
                  <c:v>42.962600000000002</c:v>
                </c:pt>
                <c:pt idx="3">
                  <c:v>45.936799999999998</c:v>
                </c:pt>
                <c:pt idx="4">
                  <c:v>43.098300000000002</c:v>
                </c:pt>
                <c:pt idx="5">
                  <c:v>39.985799999999998</c:v>
                </c:pt>
                <c:pt idx="6">
                  <c:v>43.269599999999997</c:v>
                </c:pt>
                <c:pt idx="7">
                  <c:v>39.228499999999997</c:v>
                </c:pt>
                <c:pt idx="8">
                  <c:v>42.411999999999999</c:v>
                </c:pt>
                <c:pt idx="9">
                  <c:v>42.478400000000001</c:v>
                </c:pt>
                <c:pt idx="10">
                  <c:v>36.164299999999997</c:v>
                </c:pt>
                <c:pt idx="11">
                  <c:v>35.075800000000001</c:v>
                </c:pt>
                <c:pt idx="12">
                  <c:v>30.503299999999999</c:v>
                </c:pt>
              </c:numCache>
            </c:numRef>
          </c:val>
          <c:smooth val="0"/>
        </c:ser>
        <c:ser>
          <c:idx val="0"/>
          <c:order val="1"/>
          <c:tx>
            <c:strRef>
              <c:f>Sheet1!$A$3</c:f>
              <c:strCache>
                <c:ptCount val="1"/>
                <c:pt idx="0">
                  <c:v>Second Quartile</c:v>
                </c:pt>
              </c:strCache>
            </c:strRef>
          </c:tx>
          <c:spPr>
            <a:ln w="25400">
              <a:solidFill>
                <a:srgbClr val="0072C6"/>
              </a:solidFill>
            </a:ln>
          </c:spPr>
          <c:marker>
            <c:symbol val="square"/>
            <c:size val="7"/>
            <c:spPr>
              <a:solidFill>
                <a:srgbClr val="0072C6"/>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c:formatCode>
                <c:ptCount val="13"/>
                <c:pt idx="0">
                  <c:v>33.150799999999997</c:v>
                </c:pt>
                <c:pt idx="1">
                  <c:v>29.863199999999999</c:v>
                </c:pt>
                <c:pt idx="2">
                  <c:v>30.276199999999999</c:v>
                </c:pt>
                <c:pt idx="3">
                  <c:v>27.934100000000001</c:v>
                </c:pt>
                <c:pt idx="4">
                  <c:v>23.504899999999999</c:v>
                </c:pt>
                <c:pt idx="5">
                  <c:v>20.8688</c:v>
                </c:pt>
                <c:pt idx="6">
                  <c:v>23.1387</c:v>
                </c:pt>
                <c:pt idx="7">
                  <c:v>23.210100000000001</c:v>
                </c:pt>
                <c:pt idx="8">
                  <c:v>23.410599999999999</c:v>
                </c:pt>
                <c:pt idx="9">
                  <c:v>23.487300000000001</c:v>
                </c:pt>
                <c:pt idx="10">
                  <c:v>21.316299999999998</c:v>
                </c:pt>
                <c:pt idx="11">
                  <c:v>20.302700000000002</c:v>
                </c:pt>
                <c:pt idx="12">
                  <c:v>19.221699999999998</c:v>
                </c:pt>
              </c:numCache>
            </c:numRef>
          </c:val>
          <c:smooth val="0"/>
        </c:ser>
        <c:ser>
          <c:idx val="2"/>
          <c:order val="2"/>
          <c:tx>
            <c:strRef>
              <c:f>Sheet1!$A$4</c:f>
              <c:strCache>
                <c:ptCount val="1"/>
                <c:pt idx="0">
                  <c:v>Third Quartile</c:v>
                </c:pt>
              </c:strCache>
            </c:strRef>
          </c:tx>
          <c:spPr>
            <a:ln w="25400">
              <a:solidFill>
                <a:srgbClr val="AABA0A"/>
              </a:solidFill>
            </a:ln>
          </c:spPr>
          <c:marker>
            <c:symbol val="triangle"/>
            <c:size val="9"/>
            <c:spPr>
              <a:solidFill>
                <a:srgbClr val="AABA0A"/>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c:formatCode>
                <c:ptCount val="13"/>
                <c:pt idx="0">
                  <c:v>20.7455</c:v>
                </c:pt>
                <c:pt idx="1">
                  <c:v>19.093800000000002</c:v>
                </c:pt>
                <c:pt idx="2">
                  <c:v>19.713699999999999</c:v>
                </c:pt>
                <c:pt idx="3">
                  <c:v>17.0154</c:v>
                </c:pt>
                <c:pt idx="4">
                  <c:v>15.3095</c:v>
                </c:pt>
                <c:pt idx="5">
                  <c:v>15.062200000000001</c:v>
                </c:pt>
                <c:pt idx="6">
                  <c:v>15.055999999999999</c:v>
                </c:pt>
                <c:pt idx="7">
                  <c:v>15.499599999999999</c:v>
                </c:pt>
                <c:pt idx="8">
                  <c:v>16.2424</c:v>
                </c:pt>
                <c:pt idx="9">
                  <c:v>16.2544</c:v>
                </c:pt>
                <c:pt idx="10">
                  <c:v>14.404500000000001</c:v>
                </c:pt>
                <c:pt idx="11">
                  <c:v>15.126899999999999</c:v>
                </c:pt>
                <c:pt idx="12">
                  <c:v>12.182600000000001</c:v>
                </c:pt>
              </c:numCache>
            </c:numRef>
          </c:val>
          <c:smooth val="0"/>
        </c:ser>
        <c:ser>
          <c:idx val="1"/>
          <c:order val="3"/>
          <c:tx>
            <c:strRef>
              <c:f>Sheet1!$A$5</c:f>
              <c:strCache>
                <c:ptCount val="1"/>
                <c:pt idx="0">
                  <c:v>Fourth Quartile (Highest)</c:v>
                </c:pt>
              </c:strCache>
            </c:strRef>
          </c:tx>
          <c:spPr>
            <a:ln w="34925">
              <a:solidFill>
                <a:srgbClr val="7BA8DF"/>
              </a:solidFill>
            </a:ln>
          </c:spPr>
          <c:marker>
            <c:symbol val="diamond"/>
            <c:size val="9"/>
            <c:spPr>
              <a:solidFill>
                <a:srgbClr val="7BA8DF"/>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c:formatCode>
                <c:ptCount val="13"/>
                <c:pt idx="0">
                  <c:v>12.3919</c:v>
                </c:pt>
                <c:pt idx="1">
                  <c:v>13.6546</c:v>
                </c:pt>
                <c:pt idx="2">
                  <c:v>12.1927</c:v>
                </c:pt>
                <c:pt idx="3">
                  <c:v>10.7281</c:v>
                </c:pt>
                <c:pt idx="4">
                  <c:v>10.091200000000001</c:v>
                </c:pt>
                <c:pt idx="5">
                  <c:v>11.1645</c:v>
                </c:pt>
                <c:pt idx="6">
                  <c:v>10.307499999999999</c:v>
                </c:pt>
                <c:pt idx="7">
                  <c:v>9.6595999999999993</c:v>
                </c:pt>
                <c:pt idx="8">
                  <c:v>11.511699999999999</c:v>
                </c:pt>
                <c:pt idx="9">
                  <c:v>10.8299</c:v>
                </c:pt>
                <c:pt idx="10">
                  <c:v>9.2060999999999993</c:v>
                </c:pt>
                <c:pt idx="11">
                  <c:v>9.8785000000000007</c:v>
                </c:pt>
                <c:pt idx="12">
                  <c:v>8.3438999999999997</c:v>
                </c:pt>
              </c:numCache>
            </c:numRef>
          </c:val>
          <c:smooth val="0"/>
        </c:ser>
        <c:dLbls>
          <c:showLegendKey val="0"/>
          <c:showVal val="0"/>
          <c:showCatName val="0"/>
          <c:showSerName val="0"/>
          <c:showPercent val="0"/>
          <c:showBubbleSize val="0"/>
        </c:dLbls>
        <c:marker val="1"/>
        <c:smooth val="0"/>
        <c:axId val="49549696"/>
        <c:axId val="49551616"/>
      </c:lineChart>
      <c:catAx>
        <c:axId val="495496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9551616"/>
        <c:crosses val="autoZero"/>
        <c:auto val="1"/>
        <c:lblAlgn val="ctr"/>
        <c:lblOffset val="100"/>
        <c:noMultiLvlLbl val="0"/>
      </c:catAx>
      <c:valAx>
        <c:axId val="495516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827485380116959E-3"/>
              <c:y val="0.1844638242894056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9549696"/>
        <c:crosses val="autoZero"/>
        <c:crossBetween val="between"/>
        <c:majorUnit val="10"/>
      </c:valAx>
    </c:plotArea>
    <c:legend>
      <c:legendPos val="t"/>
      <c:layout>
        <c:manualLayout>
          <c:xMode val="edge"/>
          <c:yMode val="edge"/>
          <c:x val="8.8087673251369906E-3"/>
          <c:y val="1.1675185338674747E-3"/>
          <c:w val="0.9873394115209283"/>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142575516876181"/>
          <c:y val="0.11770363450331421"/>
          <c:w val="0.86553448910991393"/>
          <c:h val="0.75235137795275586"/>
        </c:manualLayout>
      </c:layout>
      <c:lineChart>
        <c:grouping val="standard"/>
        <c:varyColors val="0"/>
        <c:ser>
          <c:idx val="3"/>
          <c:order val="0"/>
          <c:tx>
            <c:strRef>
              <c:f>Sheet1!$A$3</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0.0</c:formatCode>
                <c:ptCount val="10"/>
                <c:pt idx="0">
                  <c:v>37.799999999999997</c:v>
                </c:pt>
                <c:pt idx="1">
                  <c:v>31.4</c:v>
                </c:pt>
                <c:pt idx="2">
                  <c:v>29.3</c:v>
                </c:pt>
                <c:pt idx="3">
                  <c:v>26.3</c:v>
                </c:pt>
                <c:pt idx="4">
                  <c:v>23.8</c:v>
                </c:pt>
                <c:pt idx="5">
                  <c:v>17.3</c:v>
                </c:pt>
                <c:pt idx="6">
                  <c:v>23.9</c:v>
                </c:pt>
                <c:pt idx="7" formatCode="General">
                  <c:v>22.4</c:v>
                </c:pt>
                <c:pt idx="8" formatCode="General">
                  <c:v>18.3</c:v>
                </c:pt>
                <c:pt idx="9" formatCode="General">
                  <c:v>22.4</c:v>
                </c:pt>
              </c:numCache>
            </c:numRef>
          </c:val>
          <c:smooth val="0"/>
        </c:ser>
        <c:ser>
          <c:idx val="0"/>
          <c:order val="1"/>
          <c:tx>
            <c:strRef>
              <c:f>Sheet1!$A$4</c:f>
              <c:strCache>
                <c:ptCount val="1"/>
                <c:pt idx="0">
                  <c:v>18-44</c:v>
                </c:pt>
              </c:strCache>
            </c:strRef>
          </c:tx>
          <c:spPr>
            <a:ln w="25400">
              <a:solidFill>
                <a:srgbClr val="0072C6"/>
              </a:solidFill>
            </a:ln>
          </c:spPr>
          <c:marker>
            <c:symbol val="square"/>
            <c:size val="7"/>
            <c:spPr>
              <a:solidFill>
                <a:srgbClr val="0072C6"/>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0.0</c:formatCode>
                <c:ptCount val="10"/>
                <c:pt idx="0">
                  <c:v>20.5</c:v>
                </c:pt>
                <c:pt idx="1">
                  <c:v>15.33</c:v>
                </c:pt>
                <c:pt idx="2">
                  <c:v>14.39</c:v>
                </c:pt>
                <c:pt idx="3">
                  <c:v>14.49</c:v>
                </c:pt>
                <c:pt idx="4">
                  <c:v>14.91</c:v>
                </c:pt>
                <c:pt idx="5">
                  <c:v>10.3</c:v>
                </c:pt>
                <c:pt idx="6">
                  <c:v>15.1</c:v>
                </c:pt>
                <c:pt idx="7" formatCode="General">
                  <c:v>14.3</c:v>
                </c:pt>
                <c:pt idx="8" formatCode="General">
                  <c:v>9.6</c:v>
                </c:pt>
                <c:pt idx="9">
                  <c:v>10.99</c:v>
                </c:pt>
              </c:numCache>
            </c:numRef>
          </c:val>
          <c:smooth val="0"/>
        </c:ser>
        <c:ser>
          <c:idx val="2"/>
          <c:order val="2"/>
          <c:tx>
            <c:strRef>
              <c:f>Sheet1!$A$5</c:f>
              <c:strCache>
                <c:ptCount val="1"/>
                <c:pt idx="0">
                  <c:v>45-64</c:v>
                </c:pt>
              </c:strCache>
            </c:strRef>
          </c:tx>
          <c:spPr>
            <a:ln w="25400">
              <a:solidFill>
                <a:srgbClr val="AABA0A"/>
              </a:solidFill>
            </a:ln>
          </c:spPr>
          <c:marker>
            <c:symbol val="triangle"/>
            <c:size val="9"/>
            <c:spPr>
              <a:solidFill>
                <a:srgbClr val="AABA0A"/>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0.0</c:formatCode>
                <c:ptCount val="10"/>
                <c:pt idx="0">
                  <c:v>51.71</c:v>
                </c:pt>
                <c:pt idx="1">
                  <c:v>47.65</c:v>
                </c:pt>
                <c:pt idx="2">
                  <c:v>37.82</c:v>
                </c:pt>
                <c:pt idx="3">
                  <c:v>36.450000000000003</c:v>
                </c:pt>
                <c:pt idx="4">
                  <c:v>32.6</c:v>
                </c:pt>
                <c:pt idx="5">
                  <c:v>23.8</c:v>
                </c:pt>
                <c:pt idx="6">
                  <c:v>27.4</c:v>
                </c:pt>
                <c:pt idx="7" formatCode="General">
                  <c:v>28.8</c:v>
                </c:pt>
                <c:pt idx="8" formatCode="General">
                  <c:v>24.6</c:v>
                </c:pt>
                <c:pt idx="9">
                  <c:v>23.89</c:v>
                </c:pt>
              </c:numCache>
            </c:numRef>
          </c:val>
          <c:smooth val="0"/>
        </c:ser>
        <c:ser>
          <c:idx val="1"/>
          <c:order val="3"/>
          <c:tx>
            <c:strRef>
              <c:f>Sheet1!$A$6</c:f>
              <c:strCache>
                <c:ptCount val="1"/>
                <c:pt idx="0">
                  <c:v>65+</c:v>
                </c:pt>
              </c:strCache>
            </c:strRef>
          </c:tx>
          <c:spPr>
            <a:ln w="34925">
              <a:solidFill>
                <a:srgbClr val="7BA8DF"/>
              </a:solidFill>
            </a:ln>
          </c:spPr>
          <c:marker>
            <c:symbol val="diamond"/>
            <c:size val="9"/>
            <c:spPr>
              <a:solidFill>
                <a:srgbClr val="7BA8DF"/>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Sheet1!$B$6:$K$6</c:f>
              <c:numCache>
                <c:formatCode>0.0</c:formatCode>
                <c:ptCount val="10"/>
                <c:pt idx="0">
                  <c:v>62.5</c:v>
                </c:pt>
                <c:pt idx="1">
                  <c:v>50.07</c:v>
                </c:pt>
                <c:pt idx="2">
                  <c:v>56.17</c:v>
                </c:pt>
                <c:pt idx="3">
                  <c:v>40.909999999999997</c:v>
                </c:pt>
                <c:pt idx="4">
                  <c:v>32.17</c:v>
                </c:pt>
                <c:pt idx="5">
                  <c:v>24.5</c:v>
                </c:pt>
                <c:pt idx="6">
                  <c:v>41.1</c:v>
                </c:pt>
                <c:pt idx="7" formatCode="General">
                  <c:v>31.7</c:v>
                </c:pt>
                <c:pt idx="8" formatCode="General">
                  <c:v>31.9</c:v>
                </c:pt>
                <c:pt idx="9">
                  <c:v>35.020000000000003</c:v>
                </c:pt>
              </c:numCache>
            </c:numRef>
          </c:val>
          <c:smooth val="0"/>
        </c:ser>
        <c:dLbls>
          <c:showLegendKey val="0"/>
          <c:showVal val="0"/>
          <c:showCatName val="0"/>
          <c:showSerName val="0"/>
          <c:showPercent val="0"/>
          <c:showBubbleSize val="0"/>
        </c:dLbls>
        <c:marker val="1"/>
        <c:smooth val="0"/>
        <c:axId val="129416192"/>
        <c:axId val="129778816"/>
      </c:lineChart>
      <c:catAx>
        <c:axId val="1294161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29778816"/>
        <c:crosses val="autoZero"/>
        <c:auto val="1"/>
        <c:lblAlgn val="ctr"/>
        <c:lblOffset val="100"/>
        <c:noMultiLvlLbl val="0"/>
      </c:catAx>
      <c:valAx>
        <c:axId val="1297788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827485380116959E-3"/>
              <c:y val="0.1812338501291989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416192"/>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222465247399632"/>
          <c:y val="0.11770363450331421"/>
          <c:w val="0.78052469135802471"/>
          <c:h val="0.7113159150560725"/>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Cache>
                <c:formatCode>#,##0.0</c:formatCode>
                <c:ptCount val="10"/>
                <c:pt idx="0">
                  <c:v>169.5</c:v>
                </c:pt>
                <c:pt idx="1">
                  <c:v>169.6</c:v>
                </c:pt>
                <c:pt idx="2">
                  <c:v>170.2</c:v>
                </c:pt>
                <c:pt idx="3">
                  <c:v>173.6</c:v>
                </c:pt>
                <c:pt idx="4">
                  <c:v>167.9</c:v>
                </c:pt>
                <c:pt idx="5">
                  <c:v>165.8</c:v>
                </c:pt>
                <c:pt idx="6">
                  <c:v>166.7</c:v>
                </c:pt>
                <c:pt idx="7">
                  <c:v>164.2</c:v>
                </c:pt>
                <c:pt idx="8" formatCode="0.0">
                  <c:v>157.69999999999999</c:v>
                </c:pt>
                <c:pt idx="9" formatCode="0.0">
                  <c:v>154.30000000000001</c:v>
                </c:pt>
              </c:numCache>
            </c:numRef>
          </c:val>
          <c:smooth val="0"/>
        </c:ser>
        <c:ser>
          <c:idx val="0"/>
          <c:order val="1"/>
          <c:tx>
            <c:strRef>
              <c:f>Sheet1!$A$4</c:f>
              <c:strCache>
                <c:ptCount val="1"/>
                <c:pt idx="0">
                  <c:v>Non-Hispanic  </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#,##0.0</c:formatCode>
                <c:ptCount val="10"/>
                <c:pt idx="0">
                  <c:v>152.6</c:v>
                </c:pt>
                <c:pt idx="1">
                  <c:v>153.6</c:v>
                </c:pt>
                <c:pt idx="2">
                  <c:v>153.9</c:v>
                </c:pt>
                <c:pt idx="3">
                  <c:v>156.4</c:v>
                </c:pt>
                <c:pt idx="4">
                  <c:v>150.9</c:v>
                </c:pt>
                <c:pt idx="5">
                  <c:v>148.69999999999999</c:v>
                </c:pt>
                <c:pt idx="6">
                  <c:v>150.19999999999999</c:v>
                </c:pt>
                <c:pt idx="7">
                  <c:v>147.69999999999999</c:v>
                </c:pt>
                <c:pt idx="8">
                  <c:v>141.4</c:v>
                </c:pt>
                <c:pt idx="9">
                  <c:v>140</c:v>
                </c:pt>
              </c:numCache>
            </c:numRef>
          </c:val>
          <c:smooth val="0"/>
        </c:ser>
        <c:ser>
          <c:idx val="2"/>
          <c:order val="2"/>
          <c:tx>
            <c:strRef>
              <c:f>Sheet1!$A$3</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#,##0.0</c:formatCode>
                <c:ptCount val="10"/>
                <c:pt idx="0">
                  <c:v>342.7</c:v>
                </c:pt>
                <c:pt idx="1">
                  <c:v>334.7</c:v>
                </c:pt>
                <c:pt idx="2">
                  <c:v>340.3</c:v>
                </c:pt>
                <c:pt idx="3">
                  <c:v>353.7</c:v>
                </c:pt>
                <c:pt idx="4">
                  <c:v>345.1</c:v>
                </c:pt>
                <c:pt idx="5">
                  <c:v>346.3</c:v>
                </c:pt>
                <c:pt idx="6">
                  <c:v>339.8</c:v>
                </c:pt>
                <c:pt idx="7">
                  <c:v>336.7</c:v>
                </c:pt>
                <c:pt idx="8">
                  <c:v>326.8</c:v>
                </c:pt>
                <c:pt idx="9">
                  <c:v>303.8</c:v>
                </c:pt>
              </c:numCache>
            </c:numRef>
          </c:val>
          <c:smooth val="0"/>
        </c:ser>
        <c:dLbls>
          <c:showLegendKey val="0"/>
          <c:showVal val="0"/>
          <c:showCatName val="0"/>
          <c:showSerName val="0"/>
          <c:showPercent val="0"/>
          <c:showBubbleSize val="0"/>
        </c:dLbls>
        <c:marker val="1"/>
        <c:smooth val="0"/>
        <c:axId val="129840640"/>
        <c:axId val="129842560"/>
      </c:lineChart>
      <c:catAx>
        <c:axId val="129840640"/>
        <c:scaling>
          <c:orientation val="minMax"/>
        </c:scaling>
        <c:delete val="0"/>
        <c:axPos val="b"/>
        <c:numFmt formatCode="General" sourceLinked="1"/>
        <c:majorTickMark val="out"/>
        <c:minorTickMark val="none"/>
        <c:tickLblPos val="nextTo"/>
        <c:txPr>
          <a:bodyPr rot="-3060000"/>
          <a:lstStyle/>
          <a:p>
            <a:pPr>
              <a:defRPr sz="1600" b="0" baseline="0">
                <a:latin typeface="Calibri" panose="020F0502020204030204" pitchFamily="34" charset="0"/>
              </a:defRPr>
            </a:pPr>
            <a:endParaRPr lang="en-US"/>
          </a:p>
        </c:txPr>
        <c:crossAx val="129842560"/>
        <c:crosses val="autoZero"/>
        <c:auto val="1"/>
        <c:lblAlgn val="ctr"/>
        <c:lblOffset val="100"/>
        <c:noMultiLvlLbl val="0"/>
      </c:catAx>
      <c:valAx>
        <c:axId val="129842560"/>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Million Population</a:t>
                </a:r>
                <a:endParaRPr lang="en-US" dirty="0"/>
              </a:p>
            </c:rich>
          </c:tx>
          <c:layout>
            <c:manualLayout>
              <c:xMode val="edge"/>
              <c:yMode val="edge"/>
              <c:x val="0"/>
              <c:y val="0.169960928179432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840640"/>
        <c:crosses val="autoZero"/>
        <c:crossBetween val="between"/>
        <c:majorUnit val="10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851161293517554"/>
          <c:y val="0.1345397653493853"/>
          <c:w val="0.81148838706482429"/>
          <c:h val="0.57276517726724674"/>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1999-2002</c:v>
                </c:pt>
                <c:pt idx="1">
                  <c:v>2003-2006</c:v>
                </c:pt>
                <c:pt idx="2">
                  <c:v>2007-2010</c:v>
                </c:pt>
                <c:pt idx="3">
                  <c:v>2011-2012</c:v>
                </c:pt>
              </c:strCache>
            </c:strRef>
          </c:cat>
          <c:val>
            <c:numRef>
              <c:f>Sheet1!$B$2:$E$2</c:f>
              <c:numCache>
                <c:formatCode>0.0</c:formatCode>
                <c:ptCount val="4"/>
                <c:pt idx="0">
                  <c:v>27.9</c:v>
                </c:pt>
                <c:pt idx="1">
                  <c:v>31</c:v>
                </c:pt>
                <c:pt idx="2">
                  <c:v>45.2</c:v>
                </c:pt>
                <c:pt idx="3">
                  <c:v>43.8</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Sheet1!$B$1:$E$1</c:f>
              <c:strCache>
                <c:ptCount val="4"/>
                <c:pt idx="0">
                  <c:v>1999-2002</c:v>
                </c:pt>
                <c:pt idx="1">
                  <c:v>2003-2006</c:v>
                </c:pt>
                <c:pt idx="2">
                  <c:v>2007-2010</c:v>
                </c:pt>
                <c:pt idx="3">
                  <c:v>2011-2012</c:v>
                </c:pt>
              </c:strCache>
            </c:strRef>
          </c:cat>
          <c:val>
            <c:numRef>
              <c:f>Sheet1!$B$3:$E$3</c:f>
              <c:numCache>
                <c:formatCode>0.0</c:formatCode>
                <c:ptCount val="4"/>
                <c:pt idx="0">
                  <c:v>26.3</c:v>
                </c:pt>
                <c:pt idx="1">
                  <c:v>32.1</c:v>
                </c:pt>
                <c:pt idx="2">
                  <c:v>40.5</c:v>
                </c:pt>
                <c:pt idx="3">
                  <c:v>43.5</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Sheet1!$B$1:$E$1</c:f>
              <c:strCache>
                <c:ptCount val="4"/>
                <c:pt idx="0">
                  <c:v>1999-2002</c:v>
                </c:pt>
                <c:pt idx="1">
                  <c:v>2003-2006</c:v>
                </c:pt>
                <c:pt idx="2">
                  <c:v>2007-2010</c:v>
                </c:pt>
                <c:pt idx="3">
                  <c:v>2011-2012</c:v>
                </c:pt>
              </c:strCache>
            </c:strRef>
          </c:cat>
          <c:val>
            <c:numRef>
              <c:f>Sheet1!$B$4:$E$4</c:f>
              <c:numCache>
                <c:formatCode>0.0</c:formatCode>
                <c:ptCount val="4"/>
                <c:pt idx="0">
                  <c:v>30.4</c:v>
                </c:pt>
                <c:pt idx="1">
                  <c:v>33</c:v>
                </c:pt>
                <c:pt idx="2">
                  <c:v>53.3</c:v>
                </c:pt>
                <c:pt idx="3">
                  <c:v>47.4</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strRef>
              <c:f>Sheet1!$B$1:$E$1</c:f>
              <c:strCache>
                <c:ptCount val="4"/>
                <c:pt idx="0">
                  <c:v>1999-2002</c:v>
                </c:pt>
                <c:pt idx="1">
                  <c:v>2003-2006</c:v>
                </c:pt>
                <c:pt idx="2">
                  <c:v>2007-2010</c:v>
                </c:pt>
                <c:pt idx="3">
                  <c:v>2011-2012</c:v>
                </c:pt>
              </c:strCache>
            </c:strRef>
          </c:cat>
          <c:val>
            <c:numRef>
              <c:f>Sheet1!$B$5:$E$5</c:f>
              <c:numCache>
                <c:formatCode>0.0</c:formatCode>
                <c:ptCount val="4"/>
                <c:pt idx="0">
                  <c:v>32.200000000000003</c:v>
                </c:pt>
                <c:pt idx="1">
                  <c:v>43.7</c:v>
                </c:pt>
                <c:pt idx="2">
                  <c:v>43.8</c:v>
                </c:pt>
                <c:pt idx="3">
                  <c:v>47.5</c:v>
                </c:pt>
              </c:numCache>
            </c:numRef>
          </c:val>
          <c:smooth val="0"/>
        </c:ser>
        <c:dLbls>
          <c:showLegendKey val="0"/>
          <c:showVal val="0"/>
          <c:showCatName val="0"/>
          <c:showSerName val="0"/>
          <c:showPercent val="0"/>
          <c:showBubbleSize val="0"/>
        </c:dLbls>
        <c:marker val="1"/>
        <c:smooth val="0"/>
        <c:axId val="36318592"/>
        <c:axId val="36787712"/>
      </c:lineChart>
      <c:catAx>
        <c:axId val="36318592"/>
        <c:scaling>
          <c:orientation val="minMax"/>
        </c:scaling>
        <c:delete val="0"/>
        <c:axPos val="b"/>
        <c:numFmt formatCode="General" sourceLinked="1"/>
        <c:majorTickMark val="out"/>
        <c:minorTickMark val="none"/>
        <c:tickLblPos val="nextTo"/>
        <c:txPr>
          <a:bodyPr rot="-1080000"/>
          <a:lstStyle/>
          <a:p>
            <a:pPr>
              <a:defRPr sz="1600" b="0" baseline="0">
                <a:latin typeface="Calibri" panose="020F0502020204030204" pitchFamily="34" charset="0"/>
              </a:defRPr>
            </a:pPr>
            <a:endParaRPr lang="en-US"/>
          </a:p>
        </c:txPr>
        <c:crossAx val="36787712"/>
        <c:crosses val="autoZero"/>
        <c:auto val="1"/>
        <c:lblAlgn val="ctr"/>
        <c:lblOffset val="100"/>
        <c:noMultiLvlLbl val="0"/>
      </c:catAx>
      <c:valAx>
        <c:axId val="367877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246292556965225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6318592"/>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36006610284826"/>
          <c:y val="0.11770363450331421"/>
          <c:w val="0.77932949353553027"/>
          <c:h val="0.7113159150560725"/>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Cache>
                <c:formatCode>#,##0.0</c:formatCode>
                <c:ptCount val="10"/>
                <c:pt idx="0">
                  <c:v>126.2</c:v>
                </c:pt>
                <c:pt idx="1">
                  <c:v>128</c:v>
                </c:pt>
                <c:pt idx="2">
                  <c:v>128.80000000000001</c:v>
                </c:pt>
                <c:pt idx="3">
                  <c:v>132.5</c:v>
                </c:pt>
                <c:pt idx="4">
                  <c:v>129</c:v>
                </c:pt>
                <c:pt idx="5">
                  <c:v>126.8</c:v>
                </c:pt>
                <c:pt idx="6">
                  <c:v>128.1</c:v>
                </c:pt>
                <c:pt idx="7">
                  <c:v>127.5</c:v>
                </c:pt>
                <c:pt idx="8">
                  <c:v>122.6</c:v>
                </c:pt>
                <c:pt idx="9">
                  <c:v>122.1</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#,##0.0</c:formatCode>
                <c:ptCount val="10"/>
                <c:pt idx="0">
                  <c:v>479.7</c:v>
                </c:pt>
                <c:pt idx="1">
                  <c:v>467.1</c:v>
                </c:pt>
                <c:pt idx="2">
                  <c:v>466.9</c:v>
                </c:pt>
                <c:pt idx="3">
                  <c:v>471.1</c:v>
                </c:pt>
                <c:pt idx="4">
                  <c:v>450.2</c:v>
                </c:pt>
                <c:pt idx="5">
                  <c:v>445.8</c:v>
                </c:pt>
                <c:pt idx="6">
                  <c:v>443.8</c:v>
                </c:pt>
                <c:pt idx="7">
                  <c:v>428.4</c:v>
                </c:pt>
                <c:pt idx="8">
                  <c:v>409.5</c:v>
                </c:pt>
                <c:pt idx="9">
                  <c:v>381.9</c:v>
                </c:pt>
              </c:numCache>
            </c:numRef>
          </c:val>
          <c:smooth val="0"/>
        </c:ser>
        <c:ser>
          <c:idx val="2"/>
          <c:order val="2"/>
          <c:tx>
            <c:strRef>
              <c:f>Sheet1!$A$5</c:f>
              <c:strCache>
                <c:ptCount val="1"/>
                <c:pt idx="0">
                  <c:v>API</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#,##0.0</c:formatCode>
                <c:ptCount val="10"/>
                <c:pt idx="0">
                  <c:v>197</c:v>
                </c:pt>
                <c:pt idx="1">
                  <c:v>193</c:v>
                </c:pt>
                <c:pt idx="2">
                  <c:v>197.3</c:v>
                </c:pt>
                <c:pt idx="3">
                  <c:v>204.3</c:v>
                </c:pt>
                <c:pt idx="4">
                  <c:v>192.8</c:v>
                </c:pt>
                <c:pt idx="5">
                  <c:v>195.7</c:v>
                </c:pt>
                <c:pt idx="6">
                  <c:v>201.5</c:v>
                </c:pt>
                <c:pt idx="7">
                  <c:v>197</c:v>
                </c:pt>
                <c:pt idx="8">
                  <c:v>194.6</c:v>
                </c:pt>
                <c:pt idx="9">
                  <c:v>189.1</c:v>
                </c:pt>
              </c:numCache>
            </c:numRef>
          </c:val>
          <c:smooth val="0"/>
        </c:ser>
        <c:ser>
          <c:idx val="1"/>
          <c:order val="3"/>
          <c:tx>
            <c:strRef>
              <c:f>Sheet1!$A$4</c:f>
              <c:strCache>
                <c:ptCount val="1"/>
                <c:pt idx="0">
                  <c:v>AI/AN</c:v>
                </c:pt>
              </c:strCache>
            </c:strRef>
          </c:tx>
          <c:spPr>
            <a:ln w="34925">
              <a:solidFill>
                <a:srgbClr val="7BA8DF"/>
              </a:solidFill>
            </a:ln>
          </c:spPr>
          <c:marker>
            <c:symbol val="diamond"/>
            <c:size val="9"/>
            <c:spPr>
              <a:solidFill>
                <a:srgbClr val="7BA8DF"/>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#,##0.0</c:formatCode>
                <c:ptCount val="10"/>
                <c:pt idx="0">
                  <c:v>407.6</c:v>
                </c:pt>
                <c:pt idx="1">
                  <c:v>415.1</c:v>
                </c:pt>
                <c:pt idx="2">
                  <c:v>374.9</c:v>
                </c:pt>
                <c:pt idx="3">
                  <c:v>318.7</c:v>
                </c:pt>
                <c:pt idx="4">
                  <c:v>331.4</c:v>
                </c:pt>
                <c:pt idx="5">
                  <c:v>342.8</c:v>
                </c:pt>
                <c:pt idx="6">
                  <c:v>339.9</c:v>
                </c:pt>
                <c:pt idx="7">
                  <c:v>307.89999999999998</c:v>
                </c:pt>
                <c:pt idx="8">
                  <c:v>285.39999999999998</c:v>
                </c:pt>
                <c:pt idx="9">
                  <c:v>278.60000000000002</c:v>
                </c:pt>
              </c:numCache>
            </c:numRef>
          </c:val>
          <c:smooth val="0"/>
        </c:ser>
        <c:dLbls>
          <c:showLegendKey val="0"/>
          <c:showVal val="0"/>
          <c:showCatName val="0"/>
          <c:showSerName val="0"/>
          <c:showPercent val="0"/>
          <c:showBubbleSize val="0"/>
        </c:dLbls>
        <c:marker val="1"/>
        <c:smooth val="0"/>
        <c:axId val="129943808"/>
        <c:axId val="129945984"/>
      </c:lineChart>
      <c:catAx>
        <c:axId val="129943808"/>
        <c:scaling>
          <c:orientation val="minMax"/>
        </c:scaling>
        <c:delete val="0"/>
        <c:axPos val="b"/>
        <c:numFmt formatCode="General" sourceLinked="1"/>
        <c:majorTickMark val="out"/>
        <c:minorTickMark val="none"/>
        <c:tickLblPos val="nextTo"/>
        <c:txPr>
          <a:bodyPr rot="-3060000"/>
          <a:lstStyle/>
          <a:p>
            <a:pPr>
              <a:defRPr sz="1600" b="0" baseline="0">
                <a:latin typeface="Calibri" panose="020F0502020204030204" pitchFamily="34" charset="0"/>
              </a:defRPr>
            </a:pPr>
            <a:endParaRPr lang="en-US"/>
          </a:p>
        </c:txPr>
        <c:crossAx val="129945984"/>
        <c:crosses val="autoZero"/>
        <c:auto val="1"/>
        <c:lblAlgn val="ctr"/>
        <c:lblOffset val="100"/>
        <c:noMultiLvlLbl val="0"/>
      </c:catAx>
      <c:valAx>
        <c:axId val="129945984"/>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Million Population</a:t>
                </a:r>
                <a:endParaRPr lang="en-US" dirty="0"/>
              </a:p>
            </c:rich>
          </c:tx>
          <c:layout>
            <c:manualLayout>
              <c:xMode val="edge"/>
              <c:yMode val="edge"/>
              <c:x val="0"/>
              <c:y val="0.169960928179432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943808"/>
        <c:crosses val="autoZero"/>
        <c:crossBetween val="between"/>
        <c:majorUnit val="1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056380924082602"/>
          <c:y val="0.14548143287644599"/>
          <c:w val="0.81388257023427624"/>
          <c:h val="0.7013893749392436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0.0</c:formatCode>
                <c:ptCount val="12"/>
                <c:pt idx="0">
                  <c:v>17.399999999999999</c:v>
                </c:pt>
                <c:pt idx="1">
                  <c:v>16.7</c:v>
                </c:pt>
                <c:pt idx="2">
                  <c:v>16.5</c:v>
                </c:pt>
                <c:pt idx="3">
                  <c:v>16.600000000000001</c:v>
                </c:pt>
                <c:pt idx="4">
                  <c:v>15.9</c:v>
                </c:pt>
                <c:pt idx="5">
                  <c:v>15</c:v>
                </c:pt>
                <c:pt idx="6">
                  <c:v>14.2</c:v>
                </c:pt>
                <c:pt idx="7">
                  <c:v>13.6</c:v>
                </c:pt>
                <c:pt idx="8">
                  <c:v>13</c:v>
                </c:pt>
                <c:pt idx="9">
                  <c:v>12.3</c:v>
                </c:pt>
                <c:pt idx="10">
                  <c:v>11.5</c:v>
                </c:pt>
                <c:pt idx="11">
                  <c:v>12.4</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7</c:v>
                </c:pt>
                <c:pt idx="1">
                  <c:v>6.6</c:v>
                </c:pt>
                <c:pt idx="2">
                  <c:v>6.7</c:v>
                </c:pt>
                <c:pt idx="3">
                  <c:v>6.6</c:v>
                </c:pt>
                <c:pt idx="4">
                  <c:v>6.5</c:v>
                </c:pt>
                <c:pt idx="5">
                  <c:v>6.2</c:v>
                </c:pt>
                <c:pt idx="6">
                  <c:v>5.9</c:v>
                </c:pt>
                <c:pt idx="7">
                  <c:v>5.6</c:v>
                </c:pt>
                <c:pt idx="8">
                  <c:v>5.2</c:v>
                </c:pt>
                <c:pt idx="9">
                  <c:v>4.9000000000000004</c:v>
                </c:pt>
                <c:pt idx="10">
                  <c:v>4.5</c:v>
                </c:pt>
                <c:pt idx="11">
                  <c:v>4.9000000000000004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Sheet1!$B$4:$M$4</c:f>
              <c:numCache>
                <c:formatCode>0.0</c:formatCode>
                <c:ptCount val="12"/>
                <c:pt idx="0">
                  <c:v>73.8</c:v>
                </c:pt>
                <c:pt idx="1">
                  <c:v>71.599999999999994</c:v>
                </c:pt>
                <c:pt idx="2">
                  <c:v>70.400000000000006</c:v>
                </c:pt>
                <c:pt idx="3">
                  <c:v>70.2</c:v>
                </c:pt>
                <c:pt idx="4">
                  <c:v>66.3</c:v>
                </c:pt>
                <c:pt idx="5">
                  <c:v>60.7</c:v>
                </c:pt>
                <c:pt idx="6">
                  <c:v>56.4</c:v>
                </c:pt>
                <c:pt idx="7">
                  <c:v>54.3</c:v>
                </c:pt>
                <c:pt idx="8">
                  <c:v>52.4</c:v>
                </c:pt>
                <c:pt idx="9">
                  <c:v>49</c:v>
                </c:pt>
                <c:pt idx="10">
                  <c:v>47.4</c:v>
                </c:pt>
                <c:pt idx="11">
                  <c:v>51.3</c:v>
                </c:pt>
              </c:numCache>
            </c:numRef>
          </c:val>
          <c:smooth val="0"/>
        </c:ser>
        <c:ser>
          <c:idx val="1"/>
          <c:order val="3"/>
          <c:tx>
            <c:strRef>
              <c:f>Sheet1!$A$5</c:f>
              <c:strCache>
                <c:ptCount val="1"/>
                <c:pt idx="0">
                  <c:v>Asian</c:v>
                </c:pt>
              </c:strCache>
            </c:strRef>
          </c:tx>
          <c:spPr>
            <a:ln w="34925">
              <a:solidFill>
                <a:srgbClr val="7BA8DF"/>
              </a:solidFill>
            </a:ln>
          </c:spPr>
          <c:marker>
            <c:symbol val="diamond"/>
            <c:size val="9"/>
            <c:spPr>
              <a:solidFill>
                <a:srgbClr val="7BA8DF"/>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Sheet1!$B$5:$M$5</c:f>
              <c:numCache>
                <c:formatCode>General</c:formatCode>
                <c:ptCount val="12"/>
                <c:pt idx="3">
                  <c:v>4</c:v>
                </c:pt>
                <c:pt idx="4">
                  <c:v>3.8</c:v>
                </c:pt>
                <c:pt idx="5" formatCode="0.0">
                  <c:v>3.7</c:v>
                </c:pt>
                <c:pt idx="6" formatCode="0.0">
                  <c:v>3.8</c:v>
                </c:pt>
                <c:pt idx="7" formatCode="0.0">
                  <c:v>4</c:v>
                </c:pt>
                <c:pt idx="8" formatCode="0.0">
                  <c:v>4.3</c:v>
                </c:pt>
                <c:pt idx="9" formatCode="0.0">
                  <c:v>3.6</c:v>
                </c:pt>
                <c:pt idx="10" formatCode="0.0">
                  <c:v>3.3</c:v>
                </c:pt>
                <c:pt idx="11" formatCode="0.0">
                  <c:v>3.9</c:v>
                </c:pt>
              </c:numCache>
            </c:numRef>
          </c:val>
          <c:smooth val="0"/>
        </c:ser>
        <c:ser>
          <c:idx val="4"/>
          <c:order val="4"/>
          <c:tx>
            <c:strRef>
              <c:f>Sheet1!$A$6</c:f>
              <c:strCache>
                <c:ptCount val="1"/>
                <c:pt idx="0">
                  <c:v>Hispanic</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Sheet1!$B$6:$M$6</c:f>
              <c:numCache>
                <c:formatCode>0.0</c:formatCode>
                <c:ptCount val="12"/>
                <c:pt idx="0">
                  <c:v>28.4</c:v>
                </c:pt>
                <c:pt idx="1">
                  <c:v>26.7</c:v>
                </c:pt>
                <c:pt idx="2">
                  <c:v>25.2</c:v>
                </c:pt>
                <c:pt idx="3">
                  <c:v>26</c:v>
                </c:pt>
                <c:pt idx="4">
                  <c:v>23.6</c:v>
                </c:pt>
                <c:pt idx="5">
                  <c:v>22.6</c:v>
                </c:pt>
                <c:pt idx="6">
                  <c:v>21.5</c:v>
                </c:pt>
                <c:pt idx="7">
                  <c:v>20</c:v>
                </c:pt>
                <c:pt idx="8">
                  <c:v>18.7</c:v>
                </c:pt>
                <c:pt idx="9">
                  <c:v>18.100000000000001</c:v>
                </c:pt>
                <c:pt idx="10">
                  <c:v>15.5</c:v>
                </c:pt>
                <c:pt idx="11">
                  <c:v>16.2</c:v>
                </c:pt>
              </c:numCache>
            </c:numRef>
          </c:val>
          <c:smooth val="0"/>
        </c:ser>
        <c:dLbls>
          <c:showLegendKey val="0"/>
          <c:showVal val="0"/>
          <c:showCatName val="0"/>
          <c:showSerName val="0"/>
          <c:showPercent val="0"/>
          <c:showBubbleSize val="0"/>
        </c:dLbls>
        <c:marker val="1"/>
        <c:smooth val="0"/>
        <c:axId val="130274432"/>
        <c:axId val="130276352"/>
      </c:lineChart>
      <c:catAx>
        <c:axId val="130274432"/>
        <c:scaling>
          <c:orientation val="minMax"/>
        </c:scaling>
        <c:delete val="0"/>
        <c:axPos val="b"/>
        <c:numFmt formatCode="General" sourceLinked="1"/>
        <c:majorTickMark val="out"/>
        <c:minorTickMark val="none"/>
        <c:tickLblPos val="nextTo"/>
        <c:txPr>
          <a:bodyPr rot="-3780000"/>
          <a:lstStyle/>
          <a:p>
            <a:pPr>
              <a:defRPr sz="1600" b="0" baseline="0">
                <a:latin typeface="Calibri" panose="020F0502020204030204" pitchFamily="34" charset="0"/>
              </a:defRPr>
            </a:pPr>
            <a:endParaRPr lang="en-US"/>
          </a:p>
        </c:txPr>
        <c:crossAx val="130276352"/>
        <c:crosses val="autoZero"/>
        <c:auto val="1"/>
        <c:lblAlgn val="ctr"/>
        <c:lblOffset val="100"/>
        <c:noMultiLvlLbl val="0"/>
      </c:catAx>
      <c:valAx>
        <c:axId val="13027635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a:t>
                </a:r>
                <a:r>
                  <a:rPr lang="en-US" baseline="0" dirty="0" smtClean="0"/>
                  <a:t> 100,000 Population</a:t>
                </a:r>
                <a:endParaRPr lang="en-US" dirty="0"/>
              </a:p>
            </c:rich>
          </c:tx>
          <c:layout>
            <c:manualLayout>
              <c:xMode val="edge"/>
              <c:yMode val="edge"/>
              <c:x val="3.144745795664431E-3"/>
              <c:y val="0.1930052493438320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0274432"/>
        <c:crosses val="autoZero"/>
        <c:crossBetween val="between"/>
        <c:majorUnit val="10"/>
      </c:valAx>
    </c:plotArea>
    <c:legend>
      <c:legendPos val="t"/>
      <c:layout>
        <c:manualLayout>
          <c:xMode val="edge"/>
          <c:yMode val="edge"/>
          <c:x val="0.11012102653834938"/>
          <c:y val="1.1675185338674747E-3"/>
          <c:w val="0.79553927286866932"/>
          <c:h val="0.126207592106542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33396519879459"/>
          <c:y val="0.14548143287644599"/>
          <c:w val="0.81913944784679693"/>
          <c:h val="0.70160299407018567"/>
        </c:manualLayout>
      </c:layout>
      <c:lineChart>
        <c:grouping val="standard"/>
        <c:varyColors val="0"/>
        <c:ser>
          <c:idx val="3"/>
          <c:order val="0"/>
          <c:tx>
            <c:strRef>
              <c:f>Sheet1!$A$2</c:f>
              <c:strCache>
                <c:ptCount val="1"/>
                <c:pt idx="0">
                  <c:v>13-24</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0.0</c:formatCode>
                <c:ptCount val="12"/>
                <c:pt idx="0">
                  <c:v>3.7</c:v>
                </c:pt>
                <c:pt idx="1">
                  <c:v>3.6</c:v>
                </c:pt>
                <c:pt idx="2">
                  <c:v>3.8</c:v>
                </c:pt>
                <c:pt idx="3">
                  <c:v>4.0999999999999996</c:v>
                </c:pt>
                <c:pt idx="4">
                  <c:v>4.2</c:v>
                </c:pt>
                <c:pt idx="5">
                  <c:v>4.3</c:v>
                </c:pt>
                <c:pt idx="6">
                  <c:v>4.0999999999999996</c:v>
                </c:pt>
                <c:pt idx="7">
                  <c:v>4.5</c:v>
                </c:pt>
                <c:pt idx="8">
                  <c:v>4.5</c:v>
                </c:pt>
                <c:pt idx="9">
                  <c:v>4.8</c:v>
                </c:pt>
                <c:pt idx="10">
                  <c:v>5</c:v>
                </c:pt>
                <c:pt idx="11">
                  <c:v>5.7</c:v>
                </c:pt>
              </c:numCache>
            </c:numRef>
          </c:val>
          <c:smooth val="0"/>
        </c:ser>
        <c:ser>
          <c:idx val="0"/>
          <c:order val="1"/>
          <c:tx>
            <c:strRef>
              <c:f>Sheet1!$A$3</c:f>
              <c:strCache>
                <c:ptCount val="1"/>
                <c:pt idx="0">
                  <c:v>25-34</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25.5</c:v>
                </c:pt>
                <c:pt idx="1">
                  <c:v>24</c:v>
                </c:pt>
                <c:pt idx="2">
                  <c:v>22.8</c:v>
                </c:pt>
                <c:pt idx="3">
                  <c:v>22.3</c:v>
                </c:pt>
                <c:pt idx="4">
                  <c:v>21.3</c:v>
                </c:pt>
                <c:pt idx="5">
                  <c:v>19.600000000000001</c:v>
                </c:pt>
                <c:pt idx="6">
                  <c:v>18.5</c:v>
                </c:pt>
                <c:pt idx="7">
                  <c:v>17.7</c:v>
                </c:pt>
                <c:pt idx="8">
                  <c:v>17.5</c:v>
                </c:pt>
                <c:pt idx="9">
                  <c:v>16.7</c:v>
                </c:pt>
                <c:pt idx="10">
                  <c:v>16.100000000000001</c:v>
                </c:pt>
                <c:pt idx="11">
                  <c:v>17.8</c:v>
                </c:pt>
              </c:numCache>
            </c:numRef>
          </c:val>
          <c:smooth val="0"/>
        </c:ser>
        <c:ser>
          <c:idx val="2"/>
          <c:order val="2"/>
          <c:tx>
            <c:strRef>
              <c:f>Sheet1!$A$4</c:f>
              <c:strCache>
                <c:ptCount val="1"/>
                <c:pt idx="0">
                  <c:v>35-44</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Sheet1!$B$4:$M$4</c:f>
              <c:numCache>
                <c:formatCode>0.0</c:formatCode>
                <c:ptCount val="12"/>
                <c:pt idx="0">
                  <c:v>36.799999999999997</c:v>
                </c:pt>
                <c:pt idx="1">
                  <c:v>35.700000000000003</c:v>
                </c:pt>
                <c:pt idx="2">
                  <c:v>35.799999999999997</c:v>
                </c:pt>
                <c:pt idx="3">
                  <c:v>36.5</c:v>
                </c:pt>
                <c:pt idx="4">
                  <c:v>34.200000000000003</c:v>
                </c:pt>
                <c:pt idx="5">
                  <c:v>31.6</c:v>
                </c:pt>
                <c:pt idx="6">
                  <c:v>29.8</c:v>
                </c:pt>
                <c:pt idx="7">
                  <c:v>27.5</c:v>
                </c:pt>
                <c:pt idx="8">
                  <c:v>25.6</c:v>
                </c:pt>
                <c:pt idx="9">
                  <c:v>23</c:v>
                </c:pt>
                <c:pt idx="10">
                  <c:v>21</c:v>
                </c:pt>
                <c:pt idx="11">
                  <c:v>21.8</c:v>
                </c:pt>
              </c:numCache>
            </c:numRef>
          </c:val>
          <c:smooth val="0"/>
        </c:ser>
        <c:ser>
          <c:idx val="1"/>
          <c:order val="3"/>
          <c:tx>
            <c:strRef>
              <c:f>Sheet1!$A$5</c:f>
              <c:strCache>
                <c:ptCount val="1"/>
                <c:pt idx="0">
                  <c:v>45-54</c:v>
                </c:pt>
              </c:strCache>
            </c:strRef>
          </c:tx>
          <c:spPr>
            <a:ln w="34925">
              <a:solidFill>
                <a:srgbClr val="7BA8DF"/>
              </a:solidFill>
            </a:ln>
          </c:spPr>
          <c:marker>
            <c:symbol val="diamond"/>
            <c:size val="9"/>
            <c:spPr>
              <a:solidFill>
                <a:srgbClr val="7BA8DF"/>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Sheet1!$B$5:$M$5</c:f>
              <c:numCache>
                <c:formatCode>0.0</c:formatCode>
                <c:ptCount val="12"/>
                <c:pt idx="0">
                  <c:v>21.9</c:v>
                </c:pt>
                <c:pt idx="1">
                  <c:v>21.7</c:v>
                </c:pt>
                <c:pt idx="2">
                  <c:v>22.1</c:v>
                </c:pt>
                <c:pt idx="3">
                  <c:v>22.5</c:v>
                </c:pt>
                <c:pt idx="4">
                  <c:v>22</c:v>
                </c:pt>
                <c:pt idx="5">
                  <c:v>21.6</c:v>
                </c:pt>
                <c:pt idx="6">
                  <c:v>20.5</c:v>
                </c:pt>
                <c:pt idx="7">
                  <c:v>20.2</c:v>
                </c:pt>
                <c:pt idx="8">
                  <c:v>19.399999999999999</c:v>
                </c:pt>
                <c:pt idx="9">
                  <c:v>19.100000000000001</c:v>
                </c:pt>
                <c:pt idx="10">
                  <c:v>17.7</c:v>
                </c:pt>
                <c:pt idx="11">
                  <c:v>19.100000000000001</c:v>
                </c:pt>
              </c:numCache>
            </c:numRef>
          </c:val>
          <c:smooth val="0"/>
        </c:ser>
        <c:ser>
          <c:idx val="4"/>
          <c:order val="4"/>
          <c:tx>
            <c:strRef>
              <c:f>Sheet1!$A$6</c:f>
              <c:strCache>
                <c:ptCount val="1"/>
                <c:pt idx="0">
                  <c:v>55+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Sheet1!$B$6:$M$6</c:f>
              <c:numCache>
                <c:formatCode>0.0</c:formatCode>
                <c:ptCount val="12"/>
                <c:pt idx="0">
                  <c:v>5.0999999999999996</c:v>
                </c:pt>
                <c:pt idx="1">
                  <c:v>5.0999999999999996</c:v>
                </c:pt>
                <c:pt idx="2">
                  <c:v>5.2</c:v>
                </c:pt>
                <c:pt idx="3">
                  <c:v>5.4</c:v>
                </c:pt>
                <c:pt idx="4">
                  <c:v>5.4</c:v>
                </c:pt>
                <c:pt idx="5">
                  <c:v>5.2</c:v>
                </c:pt>
                <c:pt idx="6">
                  <c:v>5.4</c:v>
                </c:pt>
                <c:pt idx="7">
                  <c:v>5.0999999999999996</c:v>
                </c:pt>
                <c:pt idx="8">
                  <c:v>5.2</c:v>
                </c:pt>
                <c:pt idx="9">
                  <c:v>5</c:v>
                </c:pt>
                <c:pt idx="10">
                  <c:v>4.7</c:v>
                </c:pt>
                <c:pt idx="11">
                  <c:v>5.3</c:v>
                </c:pt>
              </c:numCache>
            </c:numRef>
          </c:val>
          <c:smooth val="0"/>
        </c:ser>
        <c:dLbls>
          <c:showLegendKey val="0"/>
          <c:showVal val="0"/>
          <c:showCatName val="0"/>
          <c:showSerName val="0"/>
          <c:showPercent val="0"/>
          <c:showBubbleSize val="0"/>
        </c:dLbls>
        <c:marker val="1"/>
        <c:smooth val="0"/>
        <c:axId val="129726720"/>
        <c:axId val="129737088"/>
      </c:lineChart>
      <c:catAx>
        <c:axId val="129726720"/>
        <c:scaling>
          <c:orientation val="minMax"/>
        </c:scaling>
        <c:delete val="0"/>
        <c:axPos val="b"/>
        <c:numFmt formatCode="General" sourceLinked="1"/>
        <c:majorTickMark val="out"/>
        <c:minorTickMark val="none"/>
        <c:tickLblPos val="nextTo"/>
        <c:txPr>
          <a:bodyPr rot="-3780000"/>
          <a:lstStyle/>
          <a:p>
            <a:pPr>
              <a:defRPr sz="1600" b="0" baseline="0">
                <a:latin typeface="Calibri" panose="020F0502020204030204" pitchFamily="34" charset="0"/>
              </a:defRPr>
            </a:pPr>
            <a:endParaRPr lang="en-US"/>
          </a:p>
        </c:txPr>
        <c:crossAx val="129737088"/>
        <c:crosses val="autoZero"/>
        <c:auto val="1"/>
        <c:lblAlgn val="ctr"/>
        <c:lblOffset val="100"/>
        <c:noMultiLvlLbl val="0"/>
      </c:catAx>
      <c:valAx>
        <c:axId val="12973708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1930390298434917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726720"/>
        <c:crosses val="autoZero"/>
        <c:crossBetween val="between"/>
        <c:majorUnit val="10"/>
      </c:valAx>
    </c:plotArea>
    <c:legend>
      <c:legendPos val="t"/>
      <c:layout>
        <c:manualLayout>
          <c:xMode val="edge"/>
          <c:yMode val="edge"/>
          <c:x val="0.11005152133761058"/>
          <c:y val="1.1675185338674747E-3"/>
          <c:w val="0.77522917274229608"/>
          <c:h val="0.126207592106542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4361280124075398"/>
          <c:w val="0.77567074948964709"/>
          <c:h val="0.77840927587539932"/>
        </c:manualLayout>
      </c:layout>
      <c:barChart>
        <c:barDir val="col"/>
        <c:grouping val="clustered"/>
        <c:varyColors val="0"/>
        <c:ser>
          <c:idx val="0"/>
          <c:order val="0"/>
          <c:tx>
            <c:strRef>
              <c:f>Sheet1!$A$2</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c:f>
              <c:strCache>
                <c:ptCount val="1"/>
                <c:pt idx="0">
                  <c:v>2 or More Outpatient Visits</c:v>
                </c:pt>
              </c:strCache>
            </c:strRef>
          </c:cat>
          <c:val>
            <c:numRef>
              <c:f>Sheet1!$B$2</c:f>
              <c:numCache>
                <c:formatCode>General</c:formatCode>
                <c:ptCount val="1"/>
                <c:pt idx="0">
                  <c:v>88.9</c:v>
                </c:pt>
              </c:numCache>
            </c:numRef>
          </c:val>
        </c:ser>
        <c:ser>
          <c:idx val="1"/>
          <c:order val="1"/>
          <c:tx>
            <c:strRef>
              <c:f>Sheet1!$A$3</c:f>
              <c:strCache>
                <c:ptCount val="1"/>
                <c:pt idx="0">
                  <c:v>White</c:v>
                </c:pt>
              </c:strCache>
            </c:strRef>
          </c:tx>
          <c:spPr>
            <a:solidFill>
              <a:srgbClr val="AABA0A"/>
            </a:solidFill>
          </c:spPr>
          <c:invertIfNegative val="0"/>
          <c:cat>
            <c:strRef>
              <c:f>Sheet1!$B$1</c:f>
              <c:strCache>
                <c:ptCount val="1"/>
                <c:pt idx="0">
                  <c:v>2 or More Outpatient Visits</c:v>
                </c:pt>
              </c:strCache>
            </c:strRef>
          </c:cat>
          <c:val>
            <c:numRef>
              <c:f>Sheet1!$B$3</c:f>
              <c:numCache>
                <c:formatCode>General</c:formatCode>
                <c:ptCount val="1"/>
                <c:pt idx="0">
                  <c:v>88.1</c:v>
                </c:pt>
              </c:numCache>
            </c:numRef>
          </c:val>
        </c:ser>
        <c:ser>
          <c:idx val="2"/>
          <c:order val="2"/>
          <c:tx>
            <c:strRef>
              <c:f>Sheet1!$A$4</c:f>
              <c:strCache>
                <c:ptCount val="1"/>
                <c:pt idx="0">
                  <c:v>Black</c:v>
                </c:pt>
              </c:strCache>
            </c:strRef>
          </c:tx>
          <c:spPr>
            <a:solidFill>
              <a:sysClr val="window" lastClr="FFFFFF"/>
            </a:solidFill>
            <a:ln>
              <a:solidFill>
                <a:sysClr val="windowText" lastClr="000000"/>
              </a:solidFill>
            </a:ln>
          </c:spPr>
          <c:invertIfNegative val="0"/>
          <c:cat>
            <c:strRef>
              <c:f>Sheet1!$B$1</c:f>
              <c:strCache>
                <c:ptCount val="1"/>
                <c:pt idx="0">
                  <c:v>2 or More Outpatient Visits</c:v>
                </c:pt>
              </c:strCache>
            </c:strRef>
          </c:cat>
          <c:val>
            <c:numRef>
              <c:f>Sheet1!$B$4</c:f>
              <c:numCache>
                <c:formatCode>General</c:formatCode>
                <c:ptCount val="1"/>
                <c:pt idx="0">
                  <c:v>88.6</c:v>
                </c:pt>
              </c:numCache>
            </c:numRef>
          </c:val>
        </c:ser>
        <c:ser>
          <c:idx val="3"/>
          <c:order val="3"/>
          <c:tx>
            <c:strRef>
              <c:f>Sheet1!$A$5</c:f>
              <c:strCache>
                <c:ptCount val="1"/>
                <c:pt idx="0">
                  <c:v>Hispanic</c:v>
                </c:pt>
              </c:strCache>
            </c:strRef>
          </c:tx>
          <c:spPr>
            <a:solidFill>
              <a:sysClr val="window" lastClr="FFFFFF">
                <a:lumMod val="85000"/>
              </a:sysClr>
            </a:solidFill>
          </c:spPr>
          <c:invertIfNegative val="0"/>
          <c:cat>
            <c:strRef>
              <c:f>Sheet1!$B$1</c:f>
              <c:strCache>
                <c:ptCount val="1"/>
                <c:pt idx="0">
                  <c:v>2 or More Outpatient Visits</c:v>
                </c:pt>
              </c:strCache>
            </c:strRef>
          </c:cat>
          <c:val>
            <c:numRef>
              <c:f>Sheet1!$B$5</c:f>
              <c:numCache>
                <c:formatCode>General</c:formatCode>
                <c:ptCount val="1"/>
                <c:pt idx="0">
                  <c:v>90.6</c:v>
                </c:pt>
              </c:numCache>
            </c:numRef>
          </c:val>
        </c:ser>
        <c:dLbls>
          <c:showLegendKey val="0"/>
          <c:showVal val="0"/>
          <c:showCatName val="0"/>
          <c:showSerName val="0"/>
          <c:showPercent val="0"/>
          <c:showBubbleSize val="0"/>
        </c:dLbls>
        <c:gapWidth val="150"/>
        <c:axId val="131086592"/>
        <c:axId val="131088384"/>
      </c:barChart>
      <c:catAx>
        <c:axId val="131086592"/>
        <c:scaling>
          <c:orientation val="minMax"/>
        </c:scaling>
        <c:delete val="1"/>
        <c:axPos val="b"/>
        <c:minorGridlines>
          <c:spPr>
            <a:ln>
              <a:noFill/>
            </a:ln>
          </c:spPr>
        </c:minorGridlines>
        <c:numFmt formatCode="General" sourceLinked="1"/>
        <c:majorTickMark val="out"/>
        <c:minorTickMark val="none"/>
        <c:tickLblPos val="nextTo"/>
        <c:crossAx val="131088384"/>
        <c:crosses val="autoZero"/>
        <c:auto val="1"/>
        <c:lblAlgn val="ctr"/>
        <c:lblOffset val="100"/>
        <c:noMultiLvlLbl val="0"/>
      </c:catAx>
      <c:valAx>
        <c:axId val="13108838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239552178070764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31086592"/>
        <c:crosses val="autoZero"/>
        <c:crossBetween val="between"/>
        <c:majorUnit val="10"/>
      </c:valAx>
    </c:plotArea>
    <c:legend>
      <c:legendPos val="t"/>
      <c:layout>
        <c:manualLayout>
          <c:xMode val="edge"/>
          <c:yMode val="edge"/>
          <c:x val="0.10895717896374066"/>
          <c:y val="1.8517060367454078E-3"/>
          <c:w val="0.77690240108875275"/>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4361280124075398"/>
          <c:w val="0.77567074948964709"/>
          <c:h val="0.77826456285987511"/>
        </c:manualLayout>
      </c:layout>
      <c:barChart>
        <c:barDir val="col"/>
        <c:grouping val="clustered"/>
        <c:varyColors val="0"/>
        <c:ser>
          <c:idx val="0"/>
          <c:order val="0"/>
          <c:tx>
            <c:strRef>
              <c:f>Sheet1!$A$2</c:f>
              <c:strCache>
                <c:ptCount val="1"/>
                <c:pt idx="0">
                  <c:v>Male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c:f>
              <c:strCache>
                <c:ptCount val="1"/>
                <c:pt idx="0">
                  <c:v>2 or more outpatient visits</c:v>
                </c:pt>
              </c:strCache>
            </c:strRef>
          </c:cat>
          <c:val>
            <c:numRef>
              <c:f>Sheet1!$B$2</c:f>
              <c:numCache>
                <c:formatCode>General</c:formatCode>
                <c:ptCount val="1"/>
                <c:pt idx="0">
                  <c:v>89</c:v>
                </c:pt>
              </c:numCache>
            </c:numRef>
          </c:val>
        </c:ser>
        <c:ser>
          <c:idx val="1"/>
          <c:order val="1"/>
          <c:tx>
            <c:strRef>
              <c:f>Sheet1!$A$3</c:f>
              <c:strCache>
                <c:ptCount val="1"/>
                <c:pt idx="0">
                  <c:v>Female</c:v>
                </c:pt>
              </c:strCache>
            </c:strRef>
          </c:tx>
          <c:spPr>
            <a:solidFill>
              <a:srgbClr val="AABA0A"/>
            </a:solidFill>
          </c:spPr>
          <c:invertIfNegative val="0"/>
          <c:cat>
            <c:strRef>
              <c:f>Sheet1!$B$1</c:f>
              <c:strCache>
                <c:ptCount val="1"/>
                <c:pt idx="0">
                  <c:v>2 or more outpatient visits</c:v>
                </c:pt>
              </c:strCache>
            </c:strRef>
          </c:cat>
          <c:val>
            <c:numRef>
              <c:f>Sheet1!$B$3</c:f>
              <c:numCache>
                <c:formatCode>General</c:formatCode>
                <c:ptCount val="1"/>
                <c:pt idx="0">
                  <c:v>88.7</c:v>
                </c:pt>
              </c:numCache>
            </c:numRef>
          </c:val>
        </c:ser>
        <c:dLbls>
          <c:showLegendKey val="0"/>
          <c:showVal val="0"/>
          <c:showCatName val="0"/>
          <c:showSerName val="0"/>
          <c:showPercent val="0"/>
          <c:showBubbleSize val="0"/>
        </c:dLbls>
        <c:gapWidth val="150"/>
        <c:axId val="131126016"/>
        <c:axId val="131127552"/>
      </c:barChart>
      <c:catAx>
        <c:axId val="131126016"/>
        <c:scaling>
          <c:orientation val="minMax"/>
        </c:scaling>
        <c:delete val="1"/>
        <c:axPos val="b"/>
        <c:minorGridlines>
          <c:spPr>
            <a:ln>
              <a:noFill/>
            </a:ln>
          </c:spPr>
        </c:minorGridlines>
        <c:numFmt formatCode="General" sourceLinked="1"/>
        <c:majorTickMark val="out"/>
        <c:minorTickMark val="none"/>
        <c:tickLblPos val="nextTo"/>
        <c:crossAx val="131127552"/>
        <c:crosses val="autoZero"/>
        <c:auto val="1"/>
        <c:lblAlgn val="ctr"/>
        <c:lblOffset val="100"/>
        <c:noMultiLvlLbl val="0"/>
      </c:catAx>
      <c:valAx>
        <c:axId val="13112755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215864005371421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31126016"/>
        <c:crosses val="autoZero"/>
        <c:crossBetween val="between"/>
        <c:majorUnit val="10"/>
      </c:valAx>
    </c:plotArea>
    <c:legend>
      <c:legendPos val="t"/>
      <c:layout>
        <c:manualLayout>
          <c:xMode val="edge"/>
          <c:yMode val="edge"/>
          <c:x val="9.3525107710592775E-2"/>
          <c:y val="1.8517060367454078E-3"/>
          <c:w val="0.79233459614717971"/>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478006221444545E-2"/>
          <c:y val="3.1540824838755623E-2"/>
          <c:w val="0.90249550403421797"/>
          <c:h val="0.66559832798677943"/>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Sheet1!$A$2:$A$15</c:f>
              <c:strCache>
                <c:ptCount val="14"/>
                <c:pt idx="0">
                  <c:v>Total</c:v>
                </c:pt>
                <c:pt idx="1">
                  <c:v>White</c:v>
                </c:pt>
                <c:pt idx="2">
                  <c:v>Black</c:v>
                </c:pt>
                <c:pt idx="3">
                  <c:v>Hispanic</c:v>
                </c:pt>
                <c:pt idx="5">
                  <c:v>Male</c:v>
                </c:pt>
                <c:pt idx="6">
                  <c:v>Female</c:v>
                </c:pt>
                <c:pt idx="8">
                  <c:v>18-44</c:v>
                </c:pt>
                <c:pt idx="9">
                  <c:v>45+</c:v>
                </c:pt>
                <c:pt idx="11">
                  <c:v>Private</c:v>
                </c:pt>
                <c:pt idx="12">
                  <c:v>Medicaid</c:v>
                </c:pt>
                <c:pt idx="13">
                  <c:v>Medicare/Dual Eligible</c:v>
                </c:pt>
              </c:strCache>
            </c:strRef>
          </c:cat>
          <c:val>
            <c:numRef>
              <c:f>Sheet1!$B$2:$B$15</c:f>
              <c:numCache>
                <c:formatCode>General</c:formatCode>
                <c:ptCount val="14"/>
                <c:pt idx="0">
                  <c:v>73.099999999999994</c:v>
                </c:pt>
                <c:pt idx="1">
                  <c:v>80.599999999999994</c:v>
                </c:pt>
                <c:pt idx="2">
                  <c:v>67.400000000000006</c:v>
                </c:pt>
                <c:pt idx="3">
                  <c:v>75.8</c:v>
                </c:pt>
                <c:pt idx="5">
                  <c:v>74.900000000000006</c:v>
                </c:pt>
                <c:pt idx="6">
                  <c:v>68.5</c:v>
                </c:pt>
                <c:pt idx="8">
                  <c:v>66.3</c:v>
                </c:pt>
                <c:pt idx="9">
                  <c:v>77.8</c:v>
                </c:pt>
                <c:pt idx="11">
                  <c:v>82.3</c:v>
                </c:pt>
                <c:pt idx="12">
                  <c:v>67.099999999999994</c:v>
                </c:pt>
                <c:pt idx="13">
                  <c:v>78.8</c:v>
                </c:pt>
              </c:numCache>
            </c:numRef>
          </c:val>
        </c:ser>
        <c:dLbls>
          <c:showLegendKey val="0"/>
          <c:showVal val="0"/>
          <c:showCatName val="0"/>
          <c:showSerName val="0"/>
          <c:showPercent val="0"/>
          <c:showBubbleSize val="0"/>
        </c:dLbls>
        <c:gapWidth val="150"/>
        <c:axId val="131187456"/>
        <c:axId val="131188992"/>
      </c:barChart>
      <c:catAx>
        <c:axId val="131187456"/>
        <c:scaling>
          <c:orientation val="minMax"/>
        </c:scaling>
        <c:delete val="0"/>
        <c:axPos val="b"/>
        <c:minorGridlines>
          <c:spPr>
            <a:ln>
              <a:noFill/>
            </a:ln>
          </c:spPr>
        </c:minorGridlines>
        <c:numFmt formatCode="General" sourceLinked="1"/>
        <c:majorTickMark val="out"/>
        <c:minorTickMark val="none"/>
        <c:tickLblPos val="nextTo"/>
        <c:txPr>
          <a:bodyPr rot="-1500000"/>
          <a:lstStyle/>
          <a:p>
            <a:pPr>
              <a:defRPr sz="1600" b="0">
                <a:solidFill>
                  <a:schemeClr val="tx1"/>
                </a:solidFill>
                <a:latin typeface="Calibri" panose="020F0502020204030204" pitchFamily="34" charset="0"/>
              </a:defRPr>
            </a:pPr>
            <a:endParaRPr lang="en-US"/>
          </a:p>
        </c:txPr>
        <c:crossAx val="131188992"/>
        <c:crosses val="autoZero"/>
        <c:auto val="1"/>
        <c:lblAlgn val="ctr"/>
        <c:lblOffset val="100"/>
        <c:noMultiLvlLbl val="0"/>
      </c:catAx>
      <c:valAx>
        <c:axId val="13118899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1.5432098765432098E-3"/>
              <c:y val="0.2801137357830271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31187456"/>
        <c:crosses val="autoZero"/>
        <c:crossBetween val="between"/>
        <c:majorUnit val="10"/>
      </c:valAx>
    </c:plotArea>
    <c:plotVisOnly val="1"/>
    <c:dispBlanksAs val="gap"/>
    <c:showDLblsOverMax val="0"/>
  </c:chart>
  <c:spPr>
    <a:ln>
      <a:noFill/>
    </a:ln>
  </c:spPr>
  <c:externalData r:id="rId2">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92378730436475"/>
          <c:y val="8.4491136977443038E-2"/>
          <c:w val="0.82129581024594145"/>
          <c:h val="0.7583899159344212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General</c:formatCode>
                <c:ptCount val="12"/>
                <c:pt idx="0">
                  <c:v>5.2</c:v>
                </c:pt>
                <c:pt idx="1">
                  <c:v>5</c:v>
                </c:pt>
                <c:pt idx="2">
                  <c:v>4.9000000000000004</c:v>
                </c:pt>
                <c:pt idx="3">
                  <c:v>4.7</c:v>
                </c:pt>
                <c:pt idx="4">
                  <c:v>4.5</c:v>
                </c:pt>
                <c:pt idx="5">
                  <c:v>4.2</c:v>
                </c:pt>
                <c:pt idx="6">
                  <c:v>4</c:v>
                </c:pt>
                <c:pt idx="7">
                  <c:v>3.7</c:v>
                </c:pt>
                <c:pt idx="8">
                  <c:v>3.3</c:v>
                </c:pt>
                <c:pt idx="9">
                  <c:v>3</c:v>
                </c:pt>
                <c:pt idx="10">
                  <c:v>2.6</c:v>
                </c:pt>
                <c:pt idx="11">
                  <c:v>2.4</c:v>
                </c:pt>
              </c:numCache>
            </c:numRef>
          </c:val>
          <c:smooth val="0"/>
        </c:ser>
        <c:ser>
          <c:idx val="0"/>
          <c:order val="1"/>
          <c:tx>
            <c:strRef>
              <c:f>Sheet1!$A$6</c:f>
              <c:strCache>
                <c:ptCount val="1"/>
                <c:pt idx="0">
                  <c:v>White</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Sheet1!$B$6:$M$6</c:f>
              <c:numCache>
                <c:formatCode>0.0</c:formatCode>
                <c:ptCount val="12"/>
                <c:pt idx="0">
                  <c:v>2.8</c:v>
                </c:pt>
                <c:pt idx="1">
                  <c:v>2.6</c:v>
                </c:pt>
                <c:pt idx="2">
                  <c:v>2.6</c:v>
                </c:pt>
                <c:pt idx="3">
                  <c:v>2.5</c:v>
                </c:pt>
                <c:pt idx="4" formatCode="General">
                  <c:v>2.2999999999999998</c:v>
                </c:pt>
                <c:pt idx="5">
                  <c:v>2.2000000000000002</c:v>
                </c:pt>
                <c:pt idx="6" formatCode="General">
                  <c:v>2.1</c:v>
                </c:pt>
                <c:pt idx="7">
                  <c:v>1.9</c:v>
                </c:pt>
                <c:pt idx="8">
                  <c:v>1.7</c:v>
                </c:pt>
                <c:pt idx="9">
                  <c:v>1.5</c:v>
                </c:pt>
                <c:pt idx="10" formatCode="General">
                  <c:v>1.4</c:v>
                </c:pt>
                <c:pt idx="11" formatCode="General">
                  <c:v>1.3</c:v>
                </c:pt>
              </c:numCache>
            </c:numRef>
          </c:val>
          <c:smooth val="0"/>
        </c:ser>
        <c:ser>
          <c:idx val="2"/>
          <c:order val="2"/>
          <c:tx>
            <c:strRef>
              <c:f>Sheet1!$A$5</c:f>
              <c:strCache>
                <c:ptCount val="1"/>
                <c:pt idx="0">
                  <c:v>Black</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Sheet1!$B$5:$M$5</c:f>
              <c:numCache>
                <c:formatCode>0.0</c:formatCode>
                <c:ptCount val="12"/>
                <c:pt idx="0">
                  <c:v>23.3</c:v>
                </c:pt>
                <c:pt idx="1">
                  <c:v>22.8</c:v>
                </c:pt>
                <c:pt idx="2">
                  <c:v>22.5</c:v>
                </c:pt>
                <c:pt idx="3">
                  <c:v>21.3</c:v>
                </c:pt>
                <c:pt idx="4" formatCode="General">
                  <c:v>20.2</c:v>
                </c:pt>
                <c:pt idx="5">
                  <c:v>19.2</c:v>
                </c:pt>
                <c:pt idx="6" formatCode="General">
                  <c:v>18.3</c:v>
                </c:pt>
                <c:pt idx="7">
                  <c:v>17</c:v>
                </c:pt>
                <c:pt idx="8">
                  <c:v>14.9</c:v>
                </c:pt>
                <c:pt idx="9">
                  <c:v>13.7</c:v>
                </c:pt>
                <c:pt idx="10" formatCode="General">
                  <c:v>11.6</c:v>
                </c:pt>
                <c:pt idx="11" formatCode="General">
                  <c:v>10.3</c:v>
                </c:pt>
              </c:numCache>
            </c:numRef>
          </c:val>
          <c:smooth val="0"/>
        </c:ser>
        <c:ser>
          <c:idx val="1"/>
          <c:order val="3"/>
          <c:tx>
            <c:strRef>
              <c:f>Sheet1!$A$4</c:f>
              <c:strCache>
                <c:ptCount val="1"/>
                <c:pt idx="0">
                  <c:v>API</c:v>
                </c:pt>
              </c:strCache>
            </c:strRef>
          </c:tx>
          <c:spPr>
            <a:ln w="34925">
              <a:solidFill>
                <a:srgbClr val="7BA8DF"/>
              </a:solidFill>
            </a:ln>
          </c:spPr>
          <c:marker>
            <c:symbol val="diamond"/>
            <c:size val="9"/>
            <c:spPr>
              <a:solidFill>
                <a:srgbClr val="7BA8DF"/>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Sheet1!$B$4:$M$4</c:f>
              <c:numCache>
                <c:formatCode>0.0</c:formatCode>
                <c:ptCount val="12"/>
                <c:pt idx="0">
                  <c:v>0.6</c:v>
                </c:pt>
                <c:pt idx="1">
                  <c:v>0.7</c:v>
                </c:pt>
                <c:pt idx="2">
                  <c:v>0.8</c:v>
                </c:pt>
                <c:pt idx="3">
                  <c:v>0.7</c:v>
                </c:pt>
                <c:pt idx="4" formatCode="General">
                  <c:v>0.7</c:v>
                </c:pt>
                <c:pt idx="5">
                  <c:v>0.6</c:v>
                </c:pt>
                <c:pt idx="6" formatCode="General">
                  <c:v>0.6</c:v>
                </c:pt>
                <c:pt idx="7">
                  <c:v>0.5</c:v>
                </c:pt>
                <c:pt idx="8">
                  <c:v>0.6</c:v>
                </c:pt>
                <c:pt idx="9">
                  <c:v>0.4</c:v>
                </c:pt>
                <c:pt idx="10" formatCode="General">
                  <c:v>0.4</c:v>
                </c:pt>
                <c:pt idx="11" formatCode="General">
                  <c:v>0.4</c:v>
                </c:pt>
              </c:numCache>
            </c:numRef>
          </c:val>
          <c:smooth val="0"/>
        </c:ser>
        <c:ser>
          <c:idx val="4"/>
          <c:order val="4"/>
          <c:tx>
            <c:strRef>
              <c:f>Sheet1!$A$3</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2.2000000000000002</c:v>
                </c:pt>
                <c:pt idx="1">
                  <c:v>2.7</c:v>
                </c:pt>
                <c:pt idx="2">
                  <c:v>2.2000000000000002</c:v>
                </c:pt>
                <c:pt idx="3">
                  <c:v>2.5</c:v>
                </c:pt>
                <c:pt idx="4" formatCode="General">
                  <c:v>2.7</c:v>
                </c:pt>
                <c:pt idx="5">
                  <c:v>2.5</c:v>
                </c:pt>
                <c:pt idx="6" formatCode="General">
                  <c:v>2.1</c:v>
                </c:pt>
                <c:pt idx="7">
                  <c:v>2.2999999999999998</c:v>
                </c:pt>
                <c:pt idx="8">
                  <c:v>1.8</c:v>
                </c:pt>
                <c:pt idx="9">
                  <c:v>1.7</c:v>
                </c:pt>
                <c:pt idx="10" formatCode="General">
                  <c:v>1.6</c:v>
                </c:pt>
                <c:pt idx="11" formatCode="General">
                  <c:v>1.2</c:v>
                </c:pt>
              </c:numCache>
            </c:numRef>
          </c:val>
          <c:smooth val="0"/>
        </c:ser>
        <c:dLbls>
          <c:showLegendKey val="0"/>
          <c:showVal val="0"/>
          <c:showCatName val="0"/>
          <c:showSerName val="0"/>
          <c:showPercent val="0"/>
          <c:showBubbleSize val="0"/>
        </c:dLbls>
        <c:marker val="1"/>
        <c:smooth val="0"/>
        <c:axId val="133384448"/>
        <c:axId val="133394816"/>
      </c:lineChart>
      <c:catAx>
        <c:axId val="133384448"/>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133394816"/>
        <c:crosses val="autoZero"/>
        <c:auto val="1"/>
        <c:lblAlgn val="ctr"/>
        <c:lblOffset val="100"/>
        <c:noMultiLvlLbl val="0"/>
      </c:catAx>
      <c:valAx>
        <c:axId val="133394816"/>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1698238807105633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3384448"/>
        <c:crosses val="autoZero"/>
        <c:crossBetween val="between"/>
        <c:majorUnit val="5"/>
      </c:valAx>
    </c:plotArea>
    <c:legend>
      <c:legendPos val="t"/>
      <c:layout>
        <c:manualLayout>
          <c:xMode val="edge"/>
          <c:yMode val="edge"/>
          <c:x val="1.745892874501798E-2"/>
          <c:y val="1.1675185338674747E-3"/>
          <c:w val="0.96041435792748131"/>
          <c:h val="7.1323081897371521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74487216875669"/>
          <c:y val="8.4491136977443052E-2"/>
          <c:w val="0.82355229901817828"/>
          <c:h val="0.75838991593442129"/>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0.0</c:formatCode>
                <c:ptCount val="12"/>
                <c:pt idx="0">
                  <c:v>7.9</c:v>
                </c:pt>
                <c:pt idx="1">
                  <c:v>7.5</c:v>
                </c:pt>
                <c:pt idx="2">
                  <c:v>7.4</c:v>
                </c:pt>
                <c:pt idx="3">
                  <c:v>7.1</c:v>
                </c:pt>
                <c:pt idx="4" formatCode="General">
                  <c:v>6.6</c:v>
                </c:pt>
                <c:pt idx="5">
                  <c:v>6.3</c:v>
                </c:pt>
                <c:pt idx="6" formatCode="General">
                  <c:v>5.9</c:v>
                </c:pt>
                <c:pt idx="7">
                  <c:v>5.4</c:v>
                </c:pt>
                <c:pt idx="8">
                  <c:v>4.8</c:v>
                </c:pt>
                <c:pt idx="9">
                  <c:v>4.4000000000000004</c:v>
                </c:pt>
                <c:pt idx="10" formatCode="General">
                  <c:v>3.8</c:v>
                </c:pt>
                <c:pt idx="11" formatCode="General">
                  <c:v>3.4</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2.5</c:v>
                </c:pt>
                <c:pt idx="1">
                  <c:v>2.5</c:v>
                </c:pt>
                <c:pt idx="2">
                  <c:v>2.5</c:v>
                </c:pt>
                <c:pt idx="3">
                  <c:v>2.4</c:v>
                </c:pt>
                <c:pt idx="4" formatCode="General">
                  <c:v>2.4</c:v>
                </c:pt>
                <c:pt idx="5">
                  <c:v>2.2999999999999998</c:v>
                </c:pt>
                <c:pt idx="6" formatCode="General">
                  <c:v>2.2000000000000002</c:v>
                </c:pt>
                <c:pt idx="7">
                  <c:v>2.1</c:v>
                </c:pt>
                <c:pt idx="8">
                  <c:v>1.9</c:v>
                </c:pt>
                <c:pt idx="9">
                  <c:v>1.7</c:v>
                </c:pt>
                <c:pt idx="10" formatCode="General">
                  <c:v>1.4</c:v>
                </c:pt>
                <c:pt idx="11" formatCode="General">
                  <c:v>1.3</c:v>
                </c:pt>
              </c:numCache>
            </c:numRef>
          </c:val>
          <c:smooth val="0"/>
        </c:ser>
        <c:dLbls>
          <c:showLegendKey val="0"/>
          <c:showVal val="0"/>
          <c:showCatName val="0"/>
          <c:showSerName val="0"/>
          <c:showPercent val="0"/>
          <c:showBubbleSize val="0"/>
        </c:dLbls>
        <c:marker val="1"/>
        <c:smooth val="0"/>
        <c:axId val="133428736"/>
        <c:axId val="133430656"/>
      </c:lineChart>
      <c:catAx>
        <c:axId val="133428736"/>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133430656"/>
        <c:crosses val="autoZero"/>
        <c:auto val="1"/>
        <c:lblAlgn val="ctr"/>
        <c:lblOffset val="100"/>
        <c:noMultiLvlLbl val="0"/>
      </c:catAx>
      <c:valAx>
        <c:axId val="133430656"/>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1698238807105633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3428736"/>
        <c:crosses val="autoZero"/>
        <c:crossBetween val="between"/>
        <c:majorUnit val="5"/>
      </c:valAx>
    </c:plotArea>
    <c:legend>
      <c:legendPos val="t"/>
      <c:layout>
        <c:manualLayout>
          <c:xMode val="edge"/>
          <c:yMode val="edge"/>
          <c:x val="1.745892874501798E-2"/>
          <c:y val="1.1675185338674747E-3"/>
          <c:w val="0.96041435792748131"/>
          <c:h val="6.5284434554376353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78822786040633E-2"/>
          <c:y val="0.11131304807829254"/>
          <c:w val="0.88832507047730147"/>
          <c:h val="0.59939698671387009"/>
        </c:manualLayout>
      </c:layout>
      <c:barChart>
        <c:barDir val="col"/>
        <c:grouping val="clustered"/>
        <c:varyColors val="0"/>
        <c:ser>
          <c:idx val="0"/>
          <c:order val="0"/>
          <c:tx>
            <c:strRef>
              <c:f>Sheet1!$B$1</c:f>
              <c:strCache>
                <c:ptCount val="1"/>
                <c:pt idx="0">
                  <c:v>2010</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Total</c:v>
                </c:pt>
                <c:pt idx="1">
                  <c:v>White</c:v>
                </c:pt>
                <c:pt idx="2">
                  <c:v>Black</c:v>
                </c:pt>
                <c:pt idx="3">
                  <c:v>Asian</c:v>
                </c:pt>
                <c:pt idx="4">
                  <c:v>NHOPI</c:v>
                </c:pt>
                <c:pt idx="5">
                  <c:v>AI/AN</c:v>
                </c:pt>
                <c:pt idx="6">
                  <c:v>Hispanic</c:v>
                </c:pt>
                <c:pt idx="8">
                  <c:v>Poor</c:v>
                </c:pt>
                <c:pt idx="9">
                  <c:v>Low Income</c:v>
                </c:pt>
                <c:pt idx="10">
                  <c:v>Middle Income</c:v>
                </c:pt>
                <c:pt idx="11">
                  <c:v>High Income</c:v>
                </c:pt>
                <c:pt idx="13">
                  <c:v>Private</c:v>
                </c:pt>
                <c:pt idx="14">
                  <c:v>Medicare</c:v>
                </c:pt>
                <c:pt idx="15">
                  <c:v>Medicaid</c:v>
                </c:pt>
                <c:pt idx="16">
                  <c:v>No Insurance</c:v>
                </c:pt>
                <c:pt idx="18">
                  <c:v>Male</c:v>
                </c:pt>
                <c:pt idx="19">
                  <c:v>Female</c:v>
                </c:pt>
                <c:pt idx="20">
                  <c:v>Transgender</c:v>
                </c:pt>
              </c:strCache>
            </c:strRef>
          </c:cat>
          <c:val>
            <c:numRef>
              <c:f>Sheet1!$B$2:$B$22</c:f>
              <c:numCache>
                <c:formatCode>0.0</c:formatCode>
                <c:ptCount val="21"/>
                <c:pt idx="0">
                  <c:v>82.21</c:v>
                </c:pt>
                <c:pt idx="1">
                  <c:v>83.1</c:v>
                </c:pt>
                <c:pt idx="2">
                  <c:v>81.22</c:v>
                </c:pt>
                <c:pt idx="3">
                  <c:v>84.64</c:v>
                </c:pt>
                <c:pt idx="4">
                  <c:v>78.98</c:v>
                </c:pt>
                <c:pt idx="5">
                  <c:v>80.14</c:v>
                </c:pt>
                <c:pt idx="6">
                  <c:v>83.58</c:v>
                </c:pt>
                <c:pt idx="8">
                  <c:v>82.85</c:v>
                </c:pt>
                <c:pt idx="9">
                  <c:v>86.25</c:v>
                </c:pt>
                <c:pt idx="10">
                  <c:v>86.19</c:v>
                </c:pt>
                <c:pt idx="11">
                  <c:v>84.61</c:v>
                </c:pt>
                <c:pt idx="13">
                  <c:v>84.43</c:v>
                </c:pt>
                <c:pt idx="14">
                  <c:v>85.1</c:v>
                </c:pt>
                <c:pt idx="15">
                  <c:v>80.72</c:v>
                </c:pt>
                <c:pt idx="16">
                  <c:v>81.489999999999995</c:v>
                </c:pt>
                <c:pt idx="18">
                  <c:v>81.95</c:v>
                </c:pt>
                <c:pt idx="19">
                  <c:v>82.93</c:v>
                </c:pt>
                <c:pt idx="20">
                  <c:v>78.239999999999995</c:v>
                </c:pt>
              </c:numCache>
            </c:numRef>
          </c:val>
        </c:ser>
        <c:ser>
          <c:idx val="1"/>
          <c:order val="1"/>
          <c:tx>
            <c:strRef>
              <c:f>Sheet1!$C$1</c:f>
              <c:strCache>
                <c:ptCount val="1"/>
                <c:pt idx="0">
                  <c:v>2011</c:v>
                </c:pt>
              </c:strCache>
            </c:strRef>
          </c:tx>
          <c:spPr>
            <a:solidFill>
              <a:srgbClr val="AABA0A"/>
            </a:solidFill>
          </c:spPr>
          <c:invertIfNegative val="0"/>
          <c:cat>
            <c:strRef>
              <c:f>Sheet1!$A$2:$A$22</c:f>
              <c:strCache>
                <c:ptCount val="21"/>
                <c:pt idx="0">
                  <c:v>Total</c:v>
                </c:pt>
                <c:pt idx="1">
                  <c:v>White</c:v>
                </c:pt>
                <c:pt idx="2">
                  <c:v>Black</c:v>
                </c:pt>
                <c:pt idx="3">
                  <c:v>Asian</c:v>
                </c:pt>
                <c:pt idx="4">
                  <c:v>NHOPI</c:v>
                </c:pt>
                <c:pt idx="5">
                  <c:v>AI/AN</c:v>
                </c:pt>
                <c:pt idx="6">
                  <c:v>Hispanic</c:v>
                </c:pt>
                <c:pt idx="8">
                  <c:v>Poor</c:v>
                </c:pt>
                <c:pt idx="9">
                  <c:v>Low Income</c:v>
                </c:pt>
                <c:pt idx="10">
                  <c:v>Middle Income</c:v>
                </c:pt>
                <c:pt idx="11">
                  <c:v>High Income</c:v>
                </c:pt>
                <c:pt idx="13">
                  <c:v>Private</c:v>
                </c:pt>
                <c:pt idx="14">
                  <c:v>Medicare</c:v>
                </c:pt>
                <c:pt idx="15">
                  <c:v>Medicaid</c:v>
                </c:pt>
                <c:pt idx="16">
                  <c:v>No Insurance</c:v>
                </c:pt>
                <c:pt idx="18">
                  <c:v>Male</c:v>
                </c:pt>
                <c:pt idx="19">
                  <c:v>Female</c:v>
                </c:pt>
                <c:pt idx="20">
                  <c:v>Transgender</c:v>
                </c:pt>
              </c:strCache>
            </c:strRef>
          </c:cat>
          <c:val>
            <c:numRef>
              <c:f>Sheet1!$C$2:$C$22</c:f>
              <c:numCache>
                <c:formatCode>0.0</c:formatCode>
                <c:ptCount val="21"/>
                <c:pt idx="0">
                  <c:v>82.22</c:v>
                </c:pt>
                <c:pt idx="1">
                  <c:v>82.47</c:v>
                </c:pt>
                <c:pt idx="2">
                  <c:v>80.7</c:v>
                </c:pt>
                <c:pt idx="3">
                  <c:v>85.25</c:v>
                </c:pt>
                <c:pt idx="4">
                  <c:v>81.95</c:v>
                </c:pt>
                <c:pt idx="5">
                  <c:v>78.099999999999994</c:v>
                </c:pt>
                <c:pt idx="6">
                  <c:v>85.32</c:v>
                </c:pt>
                <c:pt idx="8">
                  <c:v>82.17</c:v>
                </c:pt>
                <c:pt idx="9">
                  <c:v>85.43</c:v>
                </c:pt>
                <c:pt idx="10">
                  <c:v>84.7</c:v>
                </c:pt>
                <c:pt idx="11">
                  <c:v>81.33</c:v>
                </c:pt>
                <c:pt idx="13">
                  <c:v>83.41</c:v>
                </c:pt>
                <c:pt idx="14">
                  <c:v>84.25</c:v>
                </c:pt>
                <c:pt idx="15">
                  <c:v>81.400000000000006</c:v>
                </c:pt>
                <c:pt idx="16">
                  <c:v>80.84</c:v>
                </c:pt>
                <c:pt idx="18">
                  <c:v>81.97</c:v>
                </c:pt>
                <c:pt idx="19">
                  <c:v>82.9</c:v>
                </c:pt>
                <c:pt idx="20">
                  <c:v>79.88</c:v>
                </c:pt>
              </c:numCache>
            </c:numRef>
          </c:val>
        </c:ser>
        <c:dLbls>
          <c:showLegendKey val="0"/>
          <c:showVal val="0"/>
          <c:showCatName val="0"/>
          <c:showSerName val="0"/>
          <c:showPercent val="0"/>
          <c:showBubbleSize val="0"/>
        </c:dLbls>
        <c:gapWidth val="150"/>
        <c:axId val="130837504"/>
        <c:axId val="130913024"/>
      </c:barChart>
      <c:catAx>
        <c:axId val="130837504"/>
        <c:scaling>
          <c:orientation val="minMax"/>
        </c:scaling>
        <c:delete val="0"/>
        <c:axPos val="b"/>
        <c:minorGridlines>
          <c:spPr>
            <a:ln>
              <a:noFill/>
            </a:ln>
          </c:spPr>
        </c:minorGridlines>
        <c:numFmt formatCode="General" sourceLinked="1"/>
        <c:majorTickMark val="out"/>
        <c:minorTickMark val="none"/>
        <c:tickLblPos val="nextTo"/>
        <c:txPr>
          <a:bodyPr rot="-2280000"/>
          <a:lstStyle/>
          <a:p>
            <a:pPr>
              <a:defRPr sz="1600" b="0">
                <a:solidFill>
                  <a:schemeClr val="tx1"/>
                </a:solidFill>
                <a:latin typeface="Calibri" panose="020F0502020204030204" pitchFamily="34" charset="0"/>
              </a:defRPr>
            </a:pPr>
            <a:endParaRPr lang="en-US"/>
          </a:p>
        </c:txPr>
        <c:crossAx val="130913024"/>
        <c:crosses val="autoZero"/>
        <c:auto val="1"/>
        <c:lblAlgn val="ctr"/>
        <c:lblOffset val="100"/>
        <c:noMultiLvlLbl val="0"/>
      </c:catAx>
      <c:valAx>
        <c:axId val="13091302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643082768723677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30837504"/>
        <c:crosses val="autoZero"/>
        <c:crossBetween val="between"/>
        <c:majorUnit val="10"/>
      </c:valAx>
    </c:plotArea>
    <c:legend>
      <c:legendPos val="t"/>
      <c:layout>
        <c:manualLayout>
          <c:xMode val="edge"/>
          <c:yMode val="edge"/>
          <c:x val="9.3525107710592775E-2"/>
          <c:y val="1.8517060367454078E-3"/>
          <c:w val="0.79233459614717971"/>
          <c:h val="6.706697999959306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6413434431807"/>
          <c:y val="0.11770363450331421"/>
          <c:w val="0.81390808787790403"/>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68.3</c:v>
                </c:pt>
                <c:pt idx="1">
                  <c:v>64.400000000000006</c:v>
                </c:pt>
                <c:pt idx="2">
                  <c:v>68.2</c:v>
                </c:pt>
                <c:pt idx="3">
                  <c:v>68.099999999999994</c:v>
                </c:pt>
                <c:pt idx="4">
                  <c:v>68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71.8</c:v>
                </c:pt>
                <c:pt idx="1">
                  <c:v>68.7</c:v>
                </c:pt>
                <c:pt idx="2">
                  <c:v>71.8</c:v>
                </c:pt>
                <c:pt idx="3">
                  <c:v>73.099999999999994</c:v>
                </c:pt>
                <c:pt idx="4">
                  <c:v>72</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56.1</c:v>
                </c:pt>
                <c:pt idx="1">
                  <c:v>53.2</c:v>
                </c:pt>
                <c:pt idx="2">
                  <c:v>54.5</c:v>
                </c:pt>
                <c:pt idx="3">
                  <c:v>54.3</c:v>
                </c:pt>
                <c:pt idx="4">
                  <c:v>62.1</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57.4</c:v>
                </c:pt>
                <c:pt idx="1">
                  <c:v>49.3</c:v>
                </c:pt>
                <c:pt idx="2">
                  <c:v>64.2</c:v>
                </c:pt>
                <c:pt idx="3">
                  <c:v>53.2</c:v>
                </c:pt>
                <c:pt idx="4">
                  <c:v>55.6</c:v>
                </c:pt>
              </c:numCache>
            </c:numRef>
          </c:val>
          <c:smooth val="0"/>
        </c:ser>
        <c:dLbls>
          <c:showLegendKey val="0"/>
          <c:showVal val="0"/>
          <c:showCatName val="0"/>
          <c:showSerName val="0"/>
          <c:showPercent val="0"/>
          <c:showBubbleSize val="0"/>
        </c:dLbls>
        <c:marker val="1"/>
        <c:smooth val="0"/>
        <c:axId val="45944192"/>
        <c:axId val="45958656"/>
      </c:lineChart>
      <c:catAx>
        <c:axId val="459441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5958656"/>
        <c:crosses val="autoZero"/>
        <c:auto val="1"/>
        <c:lblAlgn val="ctr"/>
        <c:lblOffset val="100"/>
        <c:noMultiLvlLbl val="0"/>
      </c:catAx>
      <c:valAx>
        <c:axId val="4595865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944192"/>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0535797608632254"/>
          <c:w val="0.81556989404102265"/>
          <c:h val="0.74000558957908036"/>
        </c:manualLayout>
      </c:layout>
      <c:lineChart>
        <c:grouping val="standard"/>
        <c:varyColors val="0"/>
        <c:ser>
          <c:idx val="3"/>
          <c:order val="0"/>
          <c:tx>
            <c:strRef>
              <c:f>Sheet1!$A$3</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Sheet1!$B$2:$I$2</c:f>
              <c:strCache>
                <c:ptCount val="8"/>
                <c:pt idx="0">
                  <c:v>2005</c:v>
                </c:pt>
                <c:pt idx="1">
                  <c:v>2006</c:v>
                </c:pt>
                <c:pt idx="2">
                  <c:v>2007</c:v>
                </c:pt>
                <c:pt idx="3">
                  <c:v>2008</c:v>
                </c:pt>
                <c:pt idx="4">
                  <c:v>2009</c:v>
                </c:pt>
                <c:pt idx="5">
                  <c:v>2010</c:v>
                </c:pt>
                <c:pt idx="6">
                  <c:v>2011</c:v>
                </c:pt>
                <c:pt idx="7">
                  <c:v>2012</c:v>
                </c:pt>
              </c:strCache>
            </c:strRef>
          </c:cat>
          <c:val>
            <c:numRef>
              <c:f>Sheet1!$B$3:$I$3</c:f>
              <c:numCache>
                <c:formatCode>General</c:formatCode>
                <c:ptCount val="8"/>
                <c:pt idx="0">
                  <c:v>37.9</c:v>
                </c:pt>
                <c:pt idx="1">
                  <c:v>42.1</c:v>
                </c:pt>
                <c:pt idx="2">
                  <c:v>50</c:v>
                </c:pt>
                <c:pt idx="3" formatCode="0.0">
                  <c:v>49.4</c:v>
                </c:pt>
                <c:pt idx="4">
                  <c:v>54.4</c:v>
                </c:pt>
                <c:pt idx="5">
                  <c:v>58.4</c:v>
                </c:pt>
                <c:pt idx="6">
                  <c:v>57.9</c:v>
                </c:pt>
                <c:pt idx="7">
                  <c:v>62.3</c:v>
                </c:pt>
              </c:numCache>
            </c:numRef>
          </c:val>
          <c:smooth val="0"/>
        </c:ser>
        <c:ser>
          <c:idx val="0"/>
          <c:order val="1"/>
          <c:tx>
            <c:strRef>
              <c:f>Sheet1!$A$4</c:f>
              <c:strCache>
                <c:ptCount val="1"/>
                <c:pt idx="0">
                  <c:v>Female</c:v>
                </c:pt>
              </c:strCache>
            </c:strRef>
          </c:tx>
          <c:spPr>
            <a:ln w="25400">
              <a:solidFill>
                <a:srgbClr val="0072C6"/>
              </a:solidFill>
            </a:ln>
          </c:spPr>
          <c:marker>
            <c:symbol val="square"/>
            <c:size val="7"/>
            <c:spPr>
              <a:solidFill>
                <a:srgbClr val="0072C6"/>
              </a:solidFill>
              <a:ln>
                <a:noFill/>
              </a:ln>
            </c:spPr>
          </c:marker>
          <c:cat>
            <c:strRef>
              <c:f>Sheet1!$B$2:$I$2</c:f>
              <c:strCache>
                <c:ptCount val="8"/>
                <c:pt idx="0">
                  <c:v>2005</c:v>
                </c:pt>
                <c:pt idx="1">
                  <c:v>2006</c:v>
                </c:pt>
                <c:pt idx="2">
                  <c:v>2007</c:v>
                </c:pt>
                <c:pt idx="3">
                  <c:v>2008</c:v>
                </c:pt>
                <c:pt idx="4">
                  <c:v>2009</c:v>
                </c:pt>
                <c:pt idx="5">
                  <c:v>2010</c:v>
                </c:pt>
                <c:pt idx="6">
                  <c:v>2011</c:v>
                </c:pt>
                <c:pt idx="7">
                  <c:v>2012</c:v>
                </c:pt>
              </c:strCache>
            </c:strRef>
          </c:cat>
          <c:val>
            <c:numRef>
              <c:f>Sheet1!$B$4:$I$4</c:f>
              <c:numCache>
                <c:formatCode>General</c:formatCode>
                <c:ptCount val="8"/>
                <c:pt idx="0">
                  <c:v>31.1</c:v>
                </c:pt>
                <c:pt idx="1">
                  <c:v>34.6</c:v>
                </c:pt>
                <c:pt idx="2">
                  <c:v>42</c:v>
                </c:pt>
                <c:pt idx="3" formatCode="0.0">
                  <c:v>43</c:v>
                </c:pt>
                <c:pt idx="4">
                  <c:v>49.8</c:v>
                </c:pt>
                <c:pt idx="5">
                  <c:v>51.3</c:v>
                </c:pt>
                <c:pt idx="6">
                  <c:v>49.6</c:v>
                </c:pt>
                <c:pt idx="7">
                  <c:v>56.9</c:v>
                </c:pt>
              </c:numCache>
            </c:numRef>
          </c:val>
          <c:smooth val="0"/>
        </c:ser>
        <c:ser>
          <c:idx val="2"/>
          <c:order val="2"/>
          <c:tx>
            <c:strRef>
              <c:f>Sheet1!$A$5</c:f>
              <c:strCache>
                <c:ptCount val="1"/>
                <c:pt idx="0">
                  <c:v>Male</c:v>
                </c:pt>
              </c:strCache>
            </c:strRef>
          </c:tx>
          <c:spPr>
            <a:ln w="25400">
              <a:solidFill>
                <a:srgbClr val="AABA0A"/>
              </a:solidFill>
            </a:ln>
          </c:spPr>
          <c:marker>
            <c:symbol val="triangle"/>
            <c:size val="9"/>
            <c:spPr>
              <a:solidFill>
                <a:srgbClr val="AABA0A"/>
              </a:solidFill>
              <a:ln>
                <a:noFill/>
              </a:ln>
            </c:spPr>
          </c:marker>
          <c:cat>
            <c:strRef>
              <c:f>Sheet1!$B$2:$I$2</c:f>
              <c:strCache>
                <c:ptCount val="8"/>
                <c:pt idx="0">
                  <c:v>2005</c:v>
                </c:pt>
                <c:pt idx="1">
                  <c:v>2006</c:v>
                </c:pt>
                <c:pt idx="2">
                  <c:v>2007</c:v>
                </c:pt>
                <c:pt idx="3">
                  <c:v>2008</c:v>
                </c:pt>
                <c:pt idx="4">
                  <c:v>2009</c:v>
                </c:pt>
                <c:pt idx="5">
                  <c:v>2010</c:v>
                </c:pt>
                <c:pt idx="6">
                  <c:v>2011</c:v>
                </c:pt>
                <c:pt idx="7">
                  <c:v>2012</c:v>
                </c:pt>
              </c:strCache>
            </c:strRef>
          </c:cat>
          <c:val>
            <c:numRef>
              <c:f>Sheet1!$B$5:$I$5</c:f>
              <c:numCache>
                <c:formatCode>General</c:formatCode>
                <c:ptCount val="8"/>
                <c:pt idx="0">
                  <c:v>41.1</c:v>
                </c:pt>
                <c:pt idx="1">
                  <c:v>45.2</c:v>
                </c:pt>
                <c:pt idx="2">
                  <c:v>53.3</c:v>
                </c:pt>
                <c:pt idx="3" formatCode="0.0">
                  <c:v>52.1</c:v>
                </c:pt>
                <c:pt idx="4">
                  <c:v>56.3</c:v>
                </c:pt>
                <c:pt idx="5">
                  <c:v>61.2</c:v>
                </c:pt>
                <c:pt idx="6">
                  <c:v>61.1</c:v>
                </c:pt>
                <c:pt idx="7">
                  <c:v>64.599999999999994</c:v>
                </c:pt>
              </c:numCache>
            </c:numRef>
          </c:val>
          <c:smooth val="0"/>
        </c:ser>
        <c:dLbls>
          <c:showLegendKey val="0"/>
          <c:showVal val="0"/>
          <c:showCatName val="0"/>
          <c:showSerName val="0"/>
          <c:showPercent val="0"/>
          <c:showBubbleSize val="0"/>
        </c:dLbls>
        <c:marker val="1"/>
        <c:smooth val="0"/>
        <c:axId val="38488320"/>
        <c:axId val="38502784"/>
      </c:lineChart>
      <c:catAx>
        <c:axId val="38488320"/>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38502784"/>
        <c:crosses val="autoZero"/>
        <c:auto val="1"/>
        <c:lblAlgn val="ctr"/>
        <c:lblOffset val="100"/>
        <c:noMultiLvlLbl val="0"/>
      </c:catAx>
      <c:valAx>
        <c:axId val="3850278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8488320"/>
        <c:crosses val="autoZero"/>
        <c:crossBetween val="between"/>
        <c:majorUnit val="10"/>
      </c:valAx>
    </c:plotArea>
    <c:legend>
      <c:legendPos val="t"/>
      <c:layout>
        <c:manualLayout>
          <c:xMode val="edge"/>
          <c:yMode val="edge"/>
          <c:x val="5.4495864903679483E-2"/>
          <c:y val="1.1675185338674747E-3"/>
          <c:w val="0.92337740801267776"/>
          <c:h val="8.29977155633323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1770363450331421"/>
          <c:w val="0.81501458151064465"/>
          <c:h val="0.75235137795275586"/>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60.9</c:v>
                </c:pt>
                <c:pt idx="1">
                  <c:v>59</c:v>
                </c:pt>
                <c:pt idx="2">
                  <c:v>59.8</c:v>
                </c:pt>
                <c:pt idx="3">
                  <c:v>61</c:v>
                </c:pt>
                <c:pt idx="4">
                  <c:v>60.3</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72.099999999999994</c:v>
                </c:pt>
                <c:pt idx="1">
                  <c:v>67.400000000000006</c:v>
                </c:pt>
                <c:pt idx="2">
                  <c:v>72.900000000000006</c:v>
                </c:pt>
                <c:pt idx="3">
                  <c:v>71.8</c:v>
                </c:pt>
                <c:pt idx="4">
                  <c:v>72.400000000000006</c:v>
                </c:pt>
              </c:numCache>
            </c:numRef>
          </c:val>
          <c:smooth val="0"/>
        </c:ser>
        <c:dLbls>
          <c:showLegendKey val="0"/>
          <c:showVal val="0"/>
          <c:showCatName val="0"/>
          <c:showSerName val="0"/>
          <c:showPercent val="0"/>
          <c:showBubbleSize val="0"/>
        </c:dLbls>
        <c:marker val="1"/>
        <c:smooth val="0"/>
        <c:axId val="129202048"/>
        <c:axId val="129212416"/>
      </c:lineChart>
      <c:catAx>
        <c:axId val="1292020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29212416"/>
        <c:crosses val="autoZero"/>
        <c:auto val="1"/>
        <c:lblAlgn val="ctr"/>
        <c:lblOffset val="100"/>
        <c:noMultiLvlLbl val="0"/>
      </c:catAx>
      <c:valAx>
        <c:axId val="1292124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202048"/>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770363450331421"/>
          <c:w val="0.81501458151064443"/>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37.700000000000003</c:v>
                </c:pt>
                <c:pt idx="1">
                  <c:v>34.700000000000003</c:v>
                </c:pt>
                <c:pt idx="2">
                  <c:v>37.799999999999997</c:v>
                </c:pt>
                <c:pt idx="3">
                  <c:v>38.4</c:v>
                </c:pt>
                <c:pt idx="4">
                  <c:v>37</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43.1</c:v>
                </c:pt>
                <c:pt idx="1">
                  <c:v>37.6</c:v>
                </c:pt>
                <c:pt idx="2">
                  <c:v>41.1</c:v>
                </c:pt>
                <c:pt idx="3">
                  <c:v>41.4</c:v>
                </c:pt>
                <c:pt idx="4">
                  <c:v>40.700000000000003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32.6</c:v>
                </c:pt>
                <c:pt idx="1">
                  <c:v>25.4</c:v>
                </c:pt>
                <c:pt idx="2">
                  <c:v>23</c:v>
                </c:pt>
                <c:pt idx="3">
                  <c:v>41</c:v>
                </c:pt>
                <c:pt idx="4">
                  <c:v>33.5</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30.3</c:v>
                </c:pt>
                <c:pt idx="1">
                  <c:v>33.1</c:v>
                </c:pt>
                <c:pt idx="2">
                  <c:v>38.4</c:v>
                </c:pt>
                <c:pt idx="3">
                  <c:v>29.4</c:v>
                </c:pt>
                <c:pt idx="4">
                  <c:v>30.8</c:v>
                </c:pt>
              </c:numCache>
            </c:numRef>
          </c:val>
          <c:smooth val="0"/>
        </c:ser>
        <c:dLbls>
          <c:showLegendKey val="0"/>
          <c:showVal val="0"/>
          <c:showCatName val="0"/>
          <c:showSerName val="0"/>
          <c:showPercent val="0"/>
          <c:showBubbleSize val="0"/>
        </c:dLbls>
        <c:marker val="1"/>
        <c:smooth val="0"/>
        <c:axId val="46358912"/>
        <c:axId val="46360832"/>
      </c:lineChart>
      <c:catAx>
        <c:axId val="4635891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360832"/>
        <c:crosses val="autoZero"/>
        <c:auto val="1"/>
        <c:lblAlgn val="ctr"/>
        <c:lblOffset val="100"/>
        <c:noMultiLvlLbl val="0"/>
      </c:catAx>
      <c:valAx>
        <c:axId val="4636083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358912"/>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05361135413627"/>
          <c:y val="0.11770363450331421"/>
          <c:w val="0.79694638864586376"/>
          <c:h val="0.75235137795275586"/>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33.799999999999997</c:v>
                </c:pt>
                <c:pt idx="1">
                  <c:v>29.3</c:v>
                </c:pt>
                <c:pt idx="2">
                  <c:v>32</c:v>
                </c:pt>
                <c:pt idx="3">
                  <c:v>35.299999999999997</c:v>
                </c:pt>
                <c:pt idx="4">
                  <c:v>28.3</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39.200000000000003</c:v>
                </c:pt>
                <c:pt idx="1">
                  <c:v>37</c:v>
                </c:pt>
                <c:pt idx="2">
                  <c:v>40.1</c:v>
                </c:pt>
                <c:pt idx="3">
                  <c:v>39.5</c:v>
                </c:pt>
                <c:pt idx="4">
                  <c:v>40.1</c:v>
                </c:pt>
              </c:numCache>
            </c:numRef>
          </c:val>
          <c:smooth val="0"/>
        </c:ser>
        <c:dLbls>
          <c:showLegendKey val="0"/>
          <c:showVal val="0"/>
          <c:showCatName val="0"/>
          <c:showSerName val="0"/>
          <c:showPercent val="0"/>
          <c:showBubbleSize val="0"/>
        </c:dLbls>
        <c:marker val="1"/>
        <c:smooth val="0"/>
        <c:axId val="46393984"/>
        <c:axId val="46441216"/>
      </c:lineChart>
      <c:catAx>
        <c:axId val="4639398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441216"/>
        <c:crosses val="autoZero"/>
        <c:auto val="1"/>
        <c:lblAlgn val="ctr"/>
        <c:lblOffset val="100"/>
        <c:noMultiLvlLbl val="0"/>
      </c:catAx>
      <c:valAx>
        <c:axId val="4644121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345679012345678E-2"/>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393984"/>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615317707379601"/>
          <c:w val="0.81582288325070473"/>
          <c:h val="0.7261698928258967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formatCode="0.0">
                  <c:v>14</c:v>
                </c:pt>
                <c:pt idx="1">
                  <c:v>14.2</c:v>
                </c:pt>
                <c:pt idx="2">
                  <c:v>14.6</c:v>
                </c:pt>
                <c:pt idx="3">
                  <c:v>14.9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0.0</c:formatCode>
                <c:ptCount val="4"/>
                <c:pt idx="0">
                  <c:v>15.7</c:v>
                </c:pt>
                <c:pt idx="1">
                  <c:v>15.9</c:v>
                </c:pt>
                <c:pt idx="2" formatCode="General">
                  <c:v>16.399999999999999</c:v>
                </c:pt>
                <c:pt idx="3" formatCode="General">
                  <c:v>16.8</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0.0</c:formatCode>
                <c:ptCount val="4"/>
                <c:pt idx="0">
                  <c:v>6.3</c:v>
                </c:pt>
                <c:pt idx="1">
                  <c:v>6.2</c:v>
                </c:pt>
                <c:pt idx="2" formatCode="General">
                  <c:v>6.2</c:v>
                </c:pt>
                <c:pt idx="3" formatCode="General">
                  <c:v>6.4</c:v>
                </c:pt>
              </c:numCache>
            </c:numRef>
          </c:val>
          <c:smooth val="0"/>
        </c:ser>
        <c:ser>
          <c:idx val="1"/>
          <c:order val="3"/>
          <c:tx>
            <c:strRef>
              <c:f>Sheet1!$A$5</c:f>
              <c:strCache>
                <c:ptCount val="1"/>
                <c:pt idx="0">
                  <c:v>API</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0.0</c:formatCode>
                <c:ptCount val="4"/>
                <c:pt idx="0">
                  <c:v>6.7</c:v>
                </c:pt>
                <c:pt idx="1">
                  <c:v>7.1</c:v>
                </c:pt>
                <c:pt idx="2" formatCode="General">
                  <c:v>7.6</c:v>
                </c:pt>
                <c:pt idx="3" formatCode="General">
                  <c:v>7.2</c:v>
                </c:pt>
              </c:numCache>
            </c:numRef>
          </c:val>
          <c:smooth val="0"/>
        </c:ser>
        <c:ser>
          <c:idx val="4"/>
          <c:order val="4"/>
          <c:tx>
            <c:strRef>
              <c:f>Sheet1!$A$6</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2008</c:v>
                </c:pt>
                <c:pt idx="1">
                  <c:v>2009</c:v>
                </c:pt>
                <c:pt idx="2">
                  <c:v>2010</c:v>
                </c:pt>
                <c:pt idx="3">
                  <c:v>2011</c:v>
                </c:pt>
              </c:strCache>
            </c:strRef>
          </c:cat>
          <c:val>
            <c:numRef>
              <c:f>Sheet1!$B$6:$E$6</c:f>
              <c:numCache>
                <c:formatCode>0.0</c:formatCode>
                <c:ptCount val="4"/>
                <c:pt idx="0">
                  <c:v>12.2</c:v>
                </c:pt>
                <c:pt idx="1">
                  <c:v>12.1</c:v>
                </c:pt>
                <c:pt idx="2" formatCode="General">
                  <c:v>13.1</c:v>
                </c:pt>
                <c:pt idx="3" formatCode="General">
                  <c:v>12.8</c:v>
                </c:pt>
              </c:numCache>
            </c:numRef>
          </c:val>
          <c:smooth val="0"/>
        </c:ser>
        <c:dLbls>
          <c:showLegendKey val="0"/>
          <c:showVal val="0"/>
          <c:showCatName val="0"/>
          <c:showSerName val="0"/>
          <c:showPercent val="0"/>
          <c:showBubbleSize val="0"/>
        </c:dLbls>
        <c:marker val="1"/>
        <c:smooth val="0"/>
        <c:axId val="45746048"/>
        <c:axId val="45793664"/>
      </c:lineChart>
      <c:catAx>
        <c:axId val="457460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5793664"/>
        <c:crosses val="autoZero"/>
        <c:auto val="1"/>
        <c:lblAlgn val="ctr"/>
        <c:lblOffset val="100"/>
        <c:noMultiLvlLbl val="0"/>
      </c:catAx>
      <c:valAx>
        <c:axId val="45793664"/>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4.6296296296296294E-3"/>
              <c:y val="0.179134405074365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746048"/>
        <c:crosses val="autoZero"/>
        <c:crossBetween val="between"/>
        <c:majorUnit val="5"/>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6284257436570429"/>
          <c:w val="0.81501458151064443"/>
          <c:h val="0.72887002405949253"/>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0.0</c:formatCode>
                <c:ptCount val="4"/>
                <c:pt idx="0">
                  <c:v>23</c:v>
                </c:pt>
                <c:pt idx="1">
                  <c:v>23.2</c:v>
                </c:pt>
                <c:pt idx="2" formatCode="General">
                  <c:v>23.9</c:v>
                </c:pt>
                <c:pt idx="3" formatCode="General">
                  <c:v>24.2</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0.0</c:formatCode>
                <c:ptCount val="4"/>
                <c:pt idx="0">
                  <c:v>5.7</c:v>
                </c:pt>
                <c:pt idx="1">
                  <c:v>5.9</c:v>
                </c:pt>
                <c:pt idx="2">
                  <c:v>6</c:v>
                </c:pt>
                <c:pt idx="3">
                  <c:v>6.3</c:v>
                </c:pt>
              </c:numCache>
            </c:numRef>
          </c:val>
          <c:smooth val="0"/>
        </c:ser>
        <c:dLbls>
          <c:showLegendKey val="0"/>
          <c:showVal val="0"/>
          <c:showCatName val="0"/>
          <c:showSerName val="0"/>
          <c:showPercent val="0"/>
          <c:showBubbleSize val="0"/>
        </c:dLbls>
        <c:marker val="1"/>
        <c:smooth val="0"/>
        <c:axId val="45869312"/>
        <c:axId val="45924736"/>
      </c:lineChart>
      <c:catAx>
        <c:axId val="4586931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5924736"/>
        <c:crosses val="autoZero"/>
        <c:auto val="1"/>
        <c:lblAlgn val="ctr"/>
        <c:lblOffset val="100"/>
        <c:noMultiLvlLbl val="0"/>
      </c:catAx>
      <c:valAx>
        <c:axId val="45924736"/>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1753819444444444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869312"/>
        <c:crosses val="autoZero"/>
        <c:crossBetween val="between"/>
        <c:majorUnit val="5"/>
      </c:valAx>
    </c:plotArea>
    <c:legend>
      <c:legendPos val="t"/>
      <c:layout>
        <c:manualLayout>
          <c:xMode val="edge"/>
          <c:yMode val="edge"/>
          <c:x val="0.10802469135802469"/>
          <c:y val="1.5056321084864393E-2"/>
          <c:w val="0.77831559249538251"/>
          <c:h val="8.415518372703412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0795664430835"/>
          <c:y val="0.11770363450331421"/>
          <c:w val="0.81342325264897442"/>
          <c:h val="0.7129425318928157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10.3</c:v>
                </c:pt>
                <c:pt idx="1">
                  <c:v>8.5</c:v>
                </c:pt>
                <c:pt idx="2">
                  <c:v>9.9</c:v>
                </c:pt>
                <c:pt idx="3">
                  <c:v>10</c:v>
                </c:pt>
                <c:pt idx="4">
                  <c:v>10.8</c:v>
                </c:pt>
                <c:pt idx="5">
                  <c:v>10.4</c:v>
                </c:pt>
                <c:pt idx="6">
                  <c:v>9.9</c:v>
                </c:pt>
                <c:pt idx="7">
                  <c:v>10.7</c:v>
                </c:pt>
                <c:pt idx="8">
                  <c:v>11.2</c:v>
                </c:pt>
                <c:pt idx="9">
                  <c:v>10.8</c:v>
                </c:pt>
                <c:pt idx="10">
                  <c:v>10.8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10.1</c:v>
                </c:pt>
                <c:pt idx="1">
                  <c:v>8.1999999999999993</c:v>
                </c:pt>
                <c:pt idx="2">
                  <c:v>8.6</c:v>
                </c:pt>
                <c:pt idx="3">
                  <c:v>8.5</c:v>
                </c:pt>
                <c:pt idx="4">
                  <c:v>9.6</c:v>
                </c:pt>
                <c:pt idx="5">
                  <c:v>9.9</c:v>
                </c:pt>
                <c:pt idx="6">
                  <c:v>10.3</c:v>
                </c:pt>
                <c:pt idx="7">
                  <c:v>10.8</c:v>
                </c:pt>
                <c:pt idx="8">
                  <c:v>11.7</c:v>
                </c:pt>
                <c:pt idx="9">
                  <c:v>10.5</c:v>
                </c:pt>
                <c:pt idx="10">
                  <c:v>11</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15.3</c:v>
                </c:pt>
                <c:pt idx="1">
                  <c:v>13.1</c:v>
                </c:pt>
                <c:pt idx="2">
                  <c:v>17.3</c:v>
                </c:pt>
                <c:pt idx="3">
                  <c:v>18.399999999999999</c:v>
                </c:pt>
                <c:pt idx="4">
                  <c:v>14.2</c:v>
                </c:pt>
                <c:pt idx="5">
                  <c:v>18.2</c:v>
                </c:pt>
                <c:pt idx="6">
                  <c:v>13.2</c:v>
                </c:pt>
                <c:pt idx="7">
                  <c:v>14.7</c:v>
                </c:pt>
                <c:pt idx="8">
                  <c:v>12.8</c:v>
                </c:pt>
                <c:pt idx="9">
                  <c:v>14.3</c:v>
                </c:pt>
                <c:pt idx="10">
                  <c:v>12.7</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7.4</c:v>
                </c:pt>
                <c:pt idx="1">
                  <c:v>6.4</c:v>
                </c:pt>
                <c:pt idx="2">
                  <c:v>9.6999999999999993</c:v>
                </c:pt>
                <c:pt idx="3">
                  <c:v>11.7</c:v>
                </c:pt>
                <c:pt idx="4">
                  <c:v>14.3</c:v>
                </c:pt>
                <c:pt idx="5">
                  <c:v>6</c:v>
                </c:pt>
                <c:pt idx="6">
                  <c:v>5.4</c:v>
                </c:pt>
                <c:pt idx="7">
                  <c:v>7.4</c:v>
                </c:pt>
                <c:pt idx="8">
                  <c:v>8.1</c:v>
                </c:pt>
                <c:pt idx="9">
                  <c:v>10.199999999999999</c:v>
                </c:pt>
                <c:pt idx="10">
                  <c:v>8.1</c:v>
                </c:pt>
              </c:numCache>
            </c:numRef>
          </c:val>
          <c:smooth val="0"/>
        </c:ser>
        <c:dLbls>
          <c:showLegendKey val="0"/>
          <c:showVal val="0"/>
          <c:showCatName val="0"/>
          <c:showSerName val="0"/>
          <c:showPercent val="0"/>
          <c:showBubbleSize val="0"/>
        </c:dLbls>
        <c:marker val="1"/>
        <c:smooth val="0"/>
        <c:axId val="129351680"/>
        <c:axId val="129353984"/>
      </c:lineChart>
      <c:catAx>
        <c:axId val="129351680"/>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129353984"/>
        <c:crosses val="autoZero"/>
        <c:auto val="1"/>
        <c:lblAlgn val="ctr"/>
        <c:lblOffset val="100"/>
        <c:noMultiLvlLbl val="0"/>
      </c:catAx>
      <c:valAx>
        <c:axId val="12935398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597794461738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35168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139047959914102"/>
          <c:w val="0.81501458151064443"/>
          <c:h val="0.69868965242980996"/>
        </c:manualLayout>
      </c:layout>
      <c:lineChart>
        <c:grouping val="standard"/>
        <c:varyColors val="0"/>
        <c:ser>
          <c:idx val="3"/>
          <c:order val="0"/>
          <c:tx>
            <c:strRef>
              <c:f>Sheet1!$A$2</c:f>
              <c:strCache>
                <c:ptCount val="1"/>
                <c:pt idx="0">
                  <c:v>12-17</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7.4</c:v>
                </c:pt>
                <c:pt idx="1">
                  <c:v>8.3000000000000007</c:v>
                </c:pt>
                <c:pt idx="2">
                  <c:v>7.6</c:v>
                </c:pt>
                <c:pt idx="3">
                  <c:v>8.4</c:v>
                </c:pt>
                <c:pt idx="4">
                  <c:v>10</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9.4</c:v>
                </c:pt>
                <c:pt idx="1">
                  <c:v>10.7</c:v>
                </c:pt>
                <c:pt idx="2">
                  <c:v>10.4</c:v>
                </c:pt>
                <c:pt idx="3">
                  <c:v>10.3</c:v>
                </c:pt>
                <c:pt idx="4">
                  <c:v>10.1</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12.4</c:v>
                </c:pt>
                <c:pt idx="1">
                  <c:v>12</c:v>
                </c:pt>
                <c:pt idx="2">
                  <c:v>16.2</c:v>
                </c:pt>
                <c:pt idx="3">
                  <c:v>13.7</c:v>
                </c:pt>
                <c:pt idx="4">
                  <c:v>14.8</c:v>
                </c:pt>
              </c:numCache>
            </c:numRef>
          </c:val>
          <c:smooth val="0"/>
        </c:ser>
        <c:dLbls>
          <c:showLegendKey val="0"/>
          <c:showVal val="0"/>
          <c:showCatName val="0"/>
          <c:showSerName val="0"/>
          <c:showPercent val="0"/>
          <c:showBubbleSize val="0"/>
        </c:dLbls>
        <c:marker val="1"/>
        <c:smooth val="0"/>
        <c:axId val="46835968"/>
        <c:axId val="46838144"/>
      </c:lineChart>
      <c:catAx>
        <c:axId val="46835968"/>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46838144"/>
        <c:crosses val="autoZero"/>
        <c:auto val="1"/>
        <c:lblAlgn val="ctr"/>
        <c:lblOffset val="100"/>
        <c:noMultiLvlLbl val="0"/>
      </c:catAx>
      <c:valAx>
        <c:axId val="4683814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345679012345678E-2"/>
              <c:y val="0.3757985862562634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835968"/>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5000330627276243"/>
          <c:w val="0.81501458151064443"/>
          <c:h val="0.72005152698935893"/>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Sheet1!$B$2:$H$2</c:f>
              <c:numCache>
                <c:formatCode>[=0]"     - -";[&lt;0.05]"     *";??0.0\ ;</c:formatCode>
                <c:ptCount val="7"/>
                <c:pt idx="0" formatCode="?.0">
                  <c:v>44.991751997642503</c:v>
                </c:pt>
                <c:pt idx="1">
                  <c:v>47.453285623899518</c:v>
                </c:pt>
                <c:pt idx="2">
                  <c:v>45.100902724892897</c:v>
                </c:pt>
                <c:pt idx="3">
                  <c:v>46.636094270000001</c:v>
                </c:pt>
                <c:pt idx="4">
                  <c:v>46.669357048182512</c:v>
                </c:pt>
                <c:pt idx="5">
                  <c:v>44.1</c:v>
                </c:pt>
                <c:pt idx="6">
                  <c:v>43.744729999999997</c:v>
                </c:pt>
              </c:numCache>
            </c:numRef>
          </c:val>
          <c:smooth val="0"/>
        </c:ser>
        <c:ser>
          <c:idx val="0"/>
          <c:order val="1"/>
          <c:tx>
            <c:strRef>
              <c:f>Sheet1!$A$4</c:f>
              <c:strCache>
                <c:ptCount val="1"/>
                <c:pt idx="0">
                  <c:v>White</c:v>
                </c:pt>
              </c:strCache>
            </c:strRef>
          </c:tx>
          <c:spPr>
            <a:ln w="25400">
              <a:solidFill>
                <a:srgbClr val="0072C6"/>
              </a:solidFill>
            </a:ln>
          </c:spPr>
          <c:marker>
            <c:symbol val="square"/>
            <c:size val="7"/>
            <c:spPr>
              <a:solidFill>
                <a:srgbClr val="0072C6"/>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Sheet1!$B$4:$H$4</c:f>
              <c:numCache>
                <c:formatCode>[=0]"     - -";[&lt;0.05]"     *";??0.0\ ;</c:formatCode>
                <c:ptCount val="7"/>
                <c:pt idx="0" formatCode="?.0">
                  <c:v>46.678936324333577</c:v>
                </c:pt>
                <c:pt idx="1">
                  <c:v>49.200458657991128</c:v>
                </c:pt>
                <c:pt idx="2">
                  <c:v>46.588292596528511</c:v>
                </c:pt>
                <c:pt idx="3">
                  <c:v>48.291330180000003</c:v>
                </c:pt>
                <c:pt idx="4">
                  <c:v>48.268701441192512</c:v>
                </c:pt>
                <c:pt idx="5">
                  <c:v>45.262764019999999</c:v>
                </c:pt>
                <c:pt idx="6">
                  <c:v>44.54063</c:v>
                </c:pt>
              </c:numCache>
            </c:numRef>
          </c:val>
          <c:smooth val="0"/>
        </c:ser>
        <c:ser>
          <c:idx val="2"/>
          <c:order val="2"/>
          <c:tx>
            <c:strRef>
              <c:f>Sheet1!$A$5</c:f>
              <c:strCache>
                <c:ptCount val="1"/>
                <c:pt idx="0">
                  <c:v>Black</c:v>
                </c:pt>
              </c:strCache>
            </c:strRef>
          </c:tx>
          <c:spPr>
            <a:ln w="25400">
              <a:solidFill>
                <a:srgbClr val="AABA0A"/>
              </a:solidFill>
            </a:ln>
          </c:spPr>
          <c:marker>
            <c:symbol val="triangle"/>
            <c:size val="9"/>
            <c:spPr>
              <a:solidFill>
                <a:srgbClr val="AABA0A"/>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Sheet1!$B$5:$H$5</c:f>
              <c:numCache>
                <c:formatCode>[=0]"     - -";[&lt;0.05]"     *";??0.0\ ;</c:formatCode>
                <c:ptCount val="7"/>
                <c:pt idx="0" formatCode="?.0">
                  <c:v>40.376164321633119</c:v>
                </c:pt>
                <c:pt idx="1">
                  <c:v>43.63702778497867</c:v>
                </c:pt>
                <c:pt idx="2">
                  <c:v>40.959874699538986</c:v>
                </c:pt>
                <c:pt idx="3">
                  <c:v>42.490320439999998</c:v>
                </c:pt>
                <c:pt idx="4">
                  <c:v>43.787964336015783</c:v>
                </c:pt>
                <c:pt idx="5">
                  <c:v>40.551972999999997</c:v>
                </c:pt>
                <c:pt idx="6">
                  <c:v>40.691769999999998</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Sheet1!$B$3:$H$3</c:f>
              <c:numCache>
                <c:formatCode>[=0]"     - -";[&lt;0.05]"     *";??0.0\ ;</c:formatCode>
                <c:ptCount val="7"/>
                <c:pt idx="0" formatCode="?.0">
                  <c:v>46.043056467422993</c:v>
                </c:pt>
                <c:pt idx="1">
                  <c:v>46.736655098690655</c:v>
                </c:pt>
                <c:pt idx="2">
                  <c:v>45.791447171677667</c:v>
                </c:pt>
                <c:pt idx="3">
                  <c:v>46.52618082</c:v>
                </c:pt>
                <c:pt idx="4">
                  <c:v>47.114104190859649</c:v>
                </c:pt>
                <c:pt idx="5">
                  <c:v>44.440930479999999</c:v>
                </c:pt>
                <c:pt idx="6">
                  <c:v>45.278579999999998</c:v>
                </c:pt>
              </c:numCache>
            </c:numRef>
          </c:val>
          <c:smooth val="0"/>
        </c:ser>
        <c:dLbls>
          <c:showLegendKey val="0"/>
          <c:showVal val="0"/>
          <c:showCatName val="0"/>
          <c:showSerName val="0"/>
          <c:showPercent val="0"/>
          <c:showBubbleSize val="0"/>
        </c:dLbls>
        <c:marker val="1"/>
        <c:smooth val="0"/>
        <c:axId val="46777088"/>
        <c:axId val="46779008"/>
      </c:lineChart>
      <c:catAx>
        <c:axId val="4677708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779008"/>
        <c:crosses val="autoZero"/>
        <c:auto val="1"/>
        <c:lblAlgn val="ctr"/>
        <c:lblOffset val="100"/>
        <c:noMultiLvlLbl val="0"/>
      </c:catAx>
      <c:valAx>
        <c:axId val="4677900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777088"/>
        <c:crosses val="autoZero"/>
        <c:crossBetween val="between"/>
        <c:majorUnit val="10"/>
      </c:valAx>
    </c:plotArea>
    <c:legend>
      <c:legendPos val="t"/>
      <c:layout>
        <c:manualLayout>
          <c:xMode val="edge"/>
          <c:yMode val="edge"/>
          <c:x val="0"/>
          <c:y val="1.1675185338674747E-3"/>
          <c:w val="0.99745139496451829"/>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5000330627276243"/>
          <c:w val="0.81501458151064443"/>
          <c:h val="0.72005152698935893"/>
        </c:manualLayout>
      </c:layout>
      <c:lineChart>
        <c:grouping val="standard"/>
        <c:varyColors val="0"/>
        <c:ser>
          <c:idx val="3"/>
          <c:order val="0"/>
          <c:tx>
            <c:strRef>
              <c:f>Sheet1!$A$2</c:f>
              <c:strCache>
                <c:ptCount val="1"/>
                <c:pt idx="0">
                  <c:v>&lt;High School</c:v>
                </c:pt>
              </c:strCache>
            </c:strRef>
          </c:tx>
          <c:spPr>
            <a:ln w="25400">
              <a:solidFill>
                <a:sysClr val="windowText" lastClr="000000"/>
              </a:solidFill>
            </a:ln>
          </c:spPr>
          <c:marker>
            <c:symbol val="circle"/>
            <c:size val="7"/>
            <c:spPr>
              <a:solidFill>
                <a:sysClr val="windowText" lastClr="000000"/>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Sheet1!$B$2:$H$2</c:f>
              <c:numCache>
                <c:formatCode>[=0]"     - -";[&lt;0.05]"     *";??0.0\ ;</c:formatCode>
                <c:ptCount val="7"/>
                <c:pt idx="0" formatCode="?.0">
                  <c:v>40.983414238763146</c:v>
                </c:pt>
                <c:pt idx="1">
                  <c:v>43.082971592921453</c:v>
                </c:pt>
                <c:pt idx="2">
                  <c:v>40.58721475149396</c:v>
                </c:pt>
                <c:pt idx="3">
                  <c:v>41.964869610000001</c:v>
                </c:pt>
                <c:pt idx="4">
                  <c:v>42.444116487067596</c:v>
                </c:pt>
                <c:pt idx="5">
                  <c:v>39.866931399999999</c:v>
                </c:pt>
                <c:pt idx="6">
                  <c:v>39.277470000000001</c:v>
                </c:pt>
              </c:numCache>
            </c:numRef>
          </c:val>
          <c:smooth val="0"/>
        </c:ser>
        <c:ser>
          <c:idx val="0"/>
          <c:order val="1"/>
          <c:tx>
            <c:strRef>
              <c:f>Sheet1!$A$3</c:f>
              <c:strCache>
                <c:ptCount val="1"/>
                <c:pt idx="0">
                  <c:v>High School Grad</c:v>
                </c:pt>
              </c:strCache>
            </c:strRef>
          </c:tx>
          <c:spPr>
            <a:ln w="25400">
              <a:solidFill>
                <a:srgbClr val="0072C6"/>
              </a:solidFill>
            </a:ln>
          </c:spPr>
          <c:marker>
            <c:symbol val="square"/>
            <c:size val="7"/>
            <c:spPr>
              <a:solidFill>
                <a:srgbClr val="0072C6"/>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Sheet1!$B$3:$H$3</c:f>
              <c:numCache>
                <c:formatCode>[=0]"     - -";[&lt;0.05]"     *";??0.0\ ;</c:formatCode>
                <c:ptCount val="7"/>
                <c:pt idx="0" formatCode="?.0">
                  <c:v>46.304045108759027</c:v>
                </c:pt>
                <c:pt idx="1">
                  <c:v>48.676387304002368</c:v>
                </c:pt>
                <c:pt idx="2">
                  <c:v>46.13492005661849</c:v>
                </c:pt>
                <c:pt idx="3">
                  <c:v>47.702239220000003</c:v>
                </c:pt>
                <c:pt idx="4">
                  <c:v>48.188178007889547</c:v>
                </c:pt>
                <c:pt idx="5">
                  <c:v>45.398053560000001</c:v>
                </c:pt>
                <c:pt idx="6">
                  <c:v>44.766719999999999</c:v>
                </c:pt>
              </c:numCache>
            </c:numRef>
          </c:val>
          <c:smooth val="0"/>
        </c:ser>
        <c:ser>
          <c:idx val="2"/>
          <c:order val="2"/>
          <c:tx>
            <c:strRef>
              <c:f>Sheet1!$A$4</c:f>
              <c:strCache>
                <c:ptCount val="1"/>
                <c:pt idx="0">
                  <c:v>Any College</c:v>
                </c:pt>
              </c:strCache>
            </c:strRef>
          </c:tx>
          <c:spPr>
            <a:ln w="25400">
              <a:solidFill>
                <a:srgbClr val="AABA0A"/>
              </a:solidFill>
            </a:ln>
          </c:spPr>
          <c:marker>
            <c:symbol val="triangle"/>
            <c:size val="9"/>
            <c:spPr>
              <a:solidFill>
                <a:srgbClr val="AABA0A"/>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Sheet1!$B$4:$H$4</c:f>
              <c:numCache>
                <c:formatCode>[=0]"     - -";[&lt;0.05]"     *";??0.0\ ;</c:formatCode>
                <c:ptCount val="7"/>
                <c:pt idx="0" formatCode="?.0">
                  <c:v>50.028267074169378</c:v>
                </c:pt>
                <c:pt idx="1">
                  <c:v>52.678284030017487</c:v>
                </c:pt>
                <c:pt idx="2">
                  <c:v>50.659145011902616</c:v>
                </c:pt>
                <c:pt idx="3">
                  <c:v>52.33162797</c:v>
                </c:pt>
                <c:pt idx="4">
                  <c:v>51.895185724236747</c:v>
                </c:pt>
                <c:pt idx="5">
                  <c:v>48.794836529999998</c:v>
                </c:pt>
                <c:pt idx="6">
                  <c:v>48.207320000000003</c:v>
                </c:pt>
              </c:numCache>
            </c:numRef>
          </c:val>
          <c:smooth val="0"/>
        </c:ser>
        <c:dLbls>
          <c:showLegendKey val="0"/>
          <c:showVal val="0"/>
          <c:showCatName val="0"/>
          <c:showSerName val="0"/>
          <c:showPercent val="0"/>
          <c:showBubbleSize val="0"/>
        </c:dLbls>
        <c:marker val="1"/>
        <c:smooth val="0"/>
        <c:axId val="46919680"/>
        <c:axId val="46921600"/>
      </c:lineChart>
      <c:catAx>
        <c:axId val="469196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921600"/>
        <c:crosses val="autoZero"/>
        <c:auto val="1"/>
        <c:lblAlgn val="ctr"/>
        <c:lblOffset val="100"/>
        <c:noMultiLvlLbl val="0"/>
      </c:catAx>
      <c:valAx>
        <c:axId val="4692160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919680"/>
        <c:crosses val="autoZero"/>
        <c:crossBetween val="between"/>
        <c:majorUnit val="10"/>
      </c:valAx>
    </c:plotArea>
    <c:legend>
      <c:legendPos val="t"/>
      <c:layout>
        <c:manualLayout>
          <c:xMode val="edge"/>
          <c:yMode val="edge"/>
          <c:x val="0"/>
          <c:y val="1.1675185338674747E-3"/>
          <c:w val="0.99745139496451829"/>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973267230485079"/>
          <c:y val="0.16615317707379601"/>
          <c:w val="0.76026732769514926"/>
          <c:h val="0.7331143563449917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1527.8</c:v>
                </c:pt>
                <c:pt idx="1">
                  <c:v>1624.1</c:v>
                </c:pt>
                <c:pt idx="2">
                  <c:v>1687.4</c:v>
                </c:pt>
                <c:pt idx="3">
                  <c:v>1738.7</c:v>
                </c:pt>
                <c:pt idx="4">
                  <c:v>1766.8</c:v>
                </c:pt>
              </c:numCache>
            </c:numRef>
          </c:val>
          <c:smooth val="0"/>
        </c:ser>
        <c:ser>
          <c:idx val="0"/>
          <c:order val="1"/>
          <c:tx>
            <c:strRef>
              <c:f>Sheet1!$A$3</c:f>
              <c:strCache>
                <c:ptCount val="1"/>
                <c:pt idx="0">
                  <c:v>0-17</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621.79999999999995</c:v>
                </c:pt>
                <c:pt idx="1">
                  <c:v>684</c:v>
                </c:pt>
                <c:pt idx="2">
                  <c:v>663.3</c:v>
                </c:pt>
                <c:pt idx="3">
                  <c:v>655.29999999999995</c:v>
                </c:pt>
                <c:pt idx="4">
                  <c:v>697.5</c:v>
                </c:pt>
              </c:numCache>
            </c:numRef>
          </c:val>
          <c:smooth val="0"/>
        </c:ser>
        <c:ser>
          <c:idx val="2"/>
          <c:order val="2"/>
          <c:tx>
            <c:strRef>
              <c:f>Sheet1!$A$4</c:f>
              <c:strCache>
                <c:ptCount val="1"/>
                <c:pt idx="0">
                  <c:v>18-44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2244.1</c:v>
                </c:pt>
                <c:pt idx="1">
                  <c:v>2379.5</c:v>
                </c:pt>
                <c:pt idx="2">
                  <c:v>2471.1</c:v>
                </c:pt>
                <c:pt idx="3">
                  <c:v>2576</c:v>
                </c:pt>
                <c:pt idx="4">
                  <c:v>2607.4</c:v>
                </c:pt>
              </c:numCache>
            </c:numRef>
          </c:val>
          <c:smooth val="0"/>
        </c:ser>
        <c:ser>
          <c:idx val="1"/>
          <c:order val="3"/>
          <c:tx>
            <c:strRef>
              <c:f>Sheet1!$A$5</c:f>
              <c:strCache>
                <c:ptCount val="1"/>
                <c:pt idx="0">
                  <c:v>45-64</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1720.1</c:v>
                </c:pt>
                <c:pt idx="1">
                  <c:v>1824.4</c:v>
                </c:pt>
                <c:pt idx="2">
                  <c:v>1966.4</c:v>
                </c:pt>
                <c:pt idx="3">
                  <c:v>2037.4</c:v>
                </c:pt>
                <c:pt idx="4">
                  <c:v>2077.5</c:v>
                </c:pt>
              </c:numCache>
            </c:numRef>
          </c:val>
          <c:smooth val="0"/>
        </c:ser>
        <c:ser>
          <c:idx val="4"/>
          <c:order val="4"/>
          <c:tx>
            <c:strRef>
              <c:f>Sheet1!$A$6</c:f>
              <c:strCache>
                <c:ptCount val="1"/>
                <c:pt idx="0">
                  <c:v>65-84</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Sheet1!$B$1:$F$1</c:f>
              <c:strCache>
                <c:ptCount val="5"/>
                <c:pt idx="0">
                  <c:v>2007</c:v>
                </c:pt>
                <c:pt idx="1">
                  <c:v>2008</c:v>
                </c:pt>
                <c:pt idx="2">
                  <c:v>2009</c:v>
                </c:pt>
                <c:pt idx="3">
                  <c:v>2010</c:v>
                </c:pt>
                <c:pt idx="4">
                  <c:v>2011</c:v>
                </c:pt>
              </c:strCache>
            </c:strRef>
          </c:cat>
          <c:val>
            <c:numRef>
              <c:f>Sheet1!$B$6:$F$6</c:f>
              <c:numCache>
                <c:formatCode>General</c:formatCode>
                <c:ptCount val="5"/>
                <c:pt idx="0">
                  <c:v>773.7</c:v>
                </c:pt>
                <c:pt idx="1">
                  <c:v>807.6</c:v>
                </c:pt>
                <c:pt idx="2">
                  <c:v>826.5</c:v>
                </c:pt>
                <c:pt idx="3">
                  <c:v>824.4</c:v>
                </c:pt>
                <c:pt idx="4">
                  <c:v>828.8</c:v>
                </c:pt>
              </c:numCache>
            </c:numRef>
          </c:val>
          <c:smooth val="0"/>
        </c:ser>
        <c:ser>
          <c:idx val="5"/>
          <c:order val="5"/>
          <c:tx>
            <c:strRef>
              <c:f>Sheet1!$A$7</c:f>
              <c:strCache>
                <c:ptCount val="1"/>
                <c:pt idx="0">
                  <c:v>85+</c:v>
                </c:pt>
              </c:strCache>
            </c:strRef>
          </c:tx>
          <c:spPr>
            <a:ln>
              <a:solidFill>
                <a:srgbClr val="EEECE1">
                  <a:lumMod val="50000"/>
                </a:srgbClr>
              </a:solidFill>
            </a:ln>
          </c:spPr>
          <c:marker>
            <c:symbol val="plus"/>
            <c:size val="7"/>
            <c:spPr>
              <a:noFill/>
              <a:ln>
                <a:solidFill>
                  <a:srgbClr val="EEECE1">
                    <a:lumMod val="50000"/>
                  </a:srgbClr>
                </a:solidFill>
              </a:ln>
            </c:spPr>
          </c:marker>
          <c:cat>
            <c:strRef>
              <c:f>Sheet1!$B$1:$F$1</c:f>
              <c:strCache>
                <c:ptCount val="5"/>
                <c:pt idx="0">
                  <c:v>2007</c:v>
                </c:pt>
                <c:pt idx="1">
                  <c:v>2008</c:v>
                </c:pt>
                <c:pt idx="2">
                  <c:v>2009</c:v>
                </c:pt>
                <c:pt idx="3">
                  <c:v>2010</c:v>
                </c:pt>
                <c:pt idx="4">
                  <c:v>2011</c:v>
                </c:pt>
              </c:strCache>
            </c:strRef>
          </c:cat>
          <c:val>
            <c:numRef>
              <c:f>Sheet1!$B$7:$F$7</c:f>
              <c:numCache>
                <c:formatCode>General</c:formatCode>
                <c:ptCount val="5"/>
                <c:pt idx="0">
                  <c:v>769.5</c:v>
                </c:pt>
                <c:pt idx="1">
                  <c:v>790.8</c:v>
                </c:pt>
                <c:pt idx="2">
                  <c:v>748.6</c:v>
                </c:pt>
                <c:pt idx="3">
                  <c:v>757.5</c:v>
                </c:pt>
                <c:pt idx="4">
                  <c:v>757.9</c:v>
                </c:pt>
              </c:numCache>
            </c:numRef>
          </c:val>
          <c:smooth val="0"/>
        </c:ser>
        <c:dLbls>
          <c:showLegendKey val="0"/>
          <c:showVal val="0"/>
          <c:showCatName val="0"/>
          <c:showSerName val="0"/>
          <c:showPercent val="0"/>
          <c:showBubbleSize val="0"/>
        </c:dLbls>
        <c:marker val="1"/>
        <c:smooth val="0"/>
        <c:axId val="134959104"/>
        <c:axId val="134961024"/>
      </c:lineChart>
      <c:catAx>
        <c:axId val="13495910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34961024"/>
        <c:crosses val="autoZero"/>
        <c:auto val="1"/>
        <c:lblAlgn val="ctr"/>
        <c:lblOffset val="100"/>
        <c:noMultiLvlLbl val="0"/>
      </c:catAx>
      <c:valAx>
        <c:axId val="134961024"/>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201697089000238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4959104"/>
        <c:crosses val="autoZero"/>
        <c:crossBetween val="between"/>
        <c:majorUnit val="50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489938757655292"/>
          <c:y val="0.10227155633323612"/>
          <c:w val="0.81762151258870419"/>
          <c:h val="0.74309200933216679"/>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General</c:formatCode>
                <c:ptCount val="8"/>
                <c:pt idx="0">
                  <c:v>38.700000000000003</c:v>
                </c:pt>
                <c:pt idx="1">
                  <c:v>43.6</c:v>
                </c:pt>
                <c:pt idx="2">
                  <c:v>51.8</c:v>
                </c:pt>
                <c:pt idx="3" formatCode="0.0">
                  <c:v>50.96</c:v>
                </c:pt>
                <c:pt idx="4">
                  <c:v>55.7</c:v>
                </c:pt>
                <c:pt idx="5">
                  <c:v>63.8</c:v>
                </c:pt>
                <c:pt idx="6">
                  <c:v>57.3</c:v>
                </c:pt>
                <c:pt idx="7">
                  <c:v>62.5</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General</c:formatCode>
                <c:ptCount val="8"/>
                <c:pt idx="0">
                  <c:v>27.7</c:v>
                </c:pt>
                <c:pt idx="1">
                  <c:v>32.6</c:v>
                </c:pt>
                <c:pt idx="2">
                  <c:v>44.5</c:v>
                </c:pt>
                <c:pt idx="3" formatCode="0.0">
                  <c:v>37.79</c:v>
                </c:pt>
                <c:pt idx="4">
                  <c:v>46.8</c:v>
                </c:pt>
                <c:pt idx="5">
                  <c:v>53</c:v>
                </c:pt>
                <c:pt idx="6">
                  <c:v>58.2</c:v>
                </c:pt>
                <c:pt idx="7">
                  <c:v>58.5</c:v>
                </c:pt>
              </c:numCache>
            </c:numRef>
          </c:val>
          <c:smooth val="0"/>
        </c:ser>
        <c:ser>
          <c:idx val="2"/>
          <c:order val="2"/>
          <c:tx>
            <c:strRef>
              <c:f>Sheet1!$A$5</c:f>
              <c:strCache>
                <c:ptCount val="1"/>
                <c:pt idx="0">
                  <c:v>Asian</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General</c:formatCode>
                <c:ptCount val="8"/>
                <c:pt idx="0">
                  <c:v>43.9</c:v>
                </c:pt>
                <c:pt idx="1">
                  <c:v>45.5</c:v>
                </c:pt>
                <c:pt idx="2">
                  <c:v>55.5</c:v>
                </c:pt>
                <c:pt idx="3" formatCode="0.0">
                  <c:v>48.19</c:v>
                </c:pt>
                <c:pt idx="4">
                  <c:v>58.6</c:v>
                </c:pt>
                <c:pt idx="5">
                  <c:v>67.3</c:v>
                </c:pt>
                <c:pt idx="6">
                  <c:v>71.400000000000006</c:v>
                </c:pt>
              </c:numCache>
            </c:numRef>
          </c:val>
          <c:smooth val="0"/>
        </c:ser>
        <c:ser>
          <c:idx val="1"/>
          <c:order val="3"/>
          <c:tx>
            <c:strRef>
              <c:f>Sheet1!$A$4</c:f>
              <c:strCache>
                <c:ptCount val="1"/>
                <c:pt idx="0">
                  <c:v>Hispanic</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General</c:formatCode>
                <c:ptCount val="8"/>
                <c:pt idx="0">
                  <c:v>36.799999999999997</c:v>
                </c:pt>
                <c:pt idx="1">
                  <c:v>37.799999999999997</c:v>
                </c:pt>
                <c:pt idx="2">
                  <c:v>43.2</c:v>
                </c:pt>
                <c:pt idx="3" formatCode="0.0">
                  <c:v>47.61</c:v>
                </c:pt>
                <c:pt idx="4">
                  <c:v>52.8</c:v>
                </c:pt>
                <c:pt idx="5">
                  <c:v>47.3</c:v>
                </c:pt>
                <c:pt idx="6">
                  <c:v>57</c:v>
                </c:pt>
                <c:pt idx="7">
                  <c:v>60.8</c:v>
                </c:pt>
              </c:numCache>
            </c:numRef>
          </c:val>
          <c:smooth val="0"/>
        </c:ser>
        <c:dLbls>
          <c:showLegendKey val="0"/>
          <c:showVal val="0"/>
          <c:showCatName val="0"/>
          <c:showSerName val="0"/>
          <c:showPercent val="0"/>
          <c:showBubbleSize val="0"/>
        </c:dLbls>
        <c:marker val="1"/>
        <c:smooth val="0"/>
        <c:axId val="40380672"/>
        <c:axId val="40386944"/>
      </c:lineChart>
      <c:catAx>
        <c:axId val="40380672"/>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40386944"/>
        <c:crosses val="autoZero"/>
        <c:auto val="1"/>
        <c:lblAlgn val="ctr"/>
        <c:lblOffset val="100"/>
        <c:noMultiLvlLbl val="0"/>
      </c:catAx>
      <c:valAx>
        <c:axId val="4038694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0380672"/>
        <c:crosses val="autoZero"/>
        <c:crossBetween val="between"/>
        <c:majorUnit val="10"/>
      </c:valAx>
    </c:plotArea>
    <c:legend>
      <c:legendPos val="t"/>
      <c:layout>
        <c:manualLayout>
          <c:xMode val="edge"/>
          <c:yMode val="edge"/>
          <c:x val="0"/>
          <c:y val="1.1675185338674747E-3"/>
          <c:w val="0.99127855545834553"/>
          <c:h val="8.29977155633323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973267230485079"/>
          <c:y val="0.16615317707379601"/>
          <c:w val="0.76026732769514926"/>
          <c:h val="0.73311435634499178"/>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1961.1</c:v>
                </c:pt>
                <c:pt idx="1">
                  <c:v>2114.5</c:v>
                </c:pt>
                <c:pt idx="2">
                  <c:v>2263.1999999999998</c:v>
                </c:pt>
                <c:pt idx="3">
                  <c:v>2347.8000000000002</c:v>
                </c:pt>
                <c:pt idx="4">
                  <c:v>2242.6</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1576.4</c:v>
                </c:pt>
                <c:pt idx="1">
                  <c:v>1756.3</c:v>
                </c:pt>
                <c:pt idx="2">
                  <c:v>1834.2</c:v>
                </c:pt>
                <c:pt idx="3">
                  <c:v>1821.4</c:v>
                </c:pt>
                <c:pt idx="4">
                  <c:v>1838</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1396.7</c:v>
                </c:pt>
                <c:pt idx="1">
                  <c:v>1422.3</c:v>
                </c:pt>
                <c:pt idx="2">
                  <c:v>1471.4</c:v>
                </c:pt>
                <c:pt idx="3">
                  <c:v>1492.6</c:v>
                </c:pt>
                <c:pt idx="4">
                  <c:v>1600.9</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1153.7</c:v>
                </c:pt>
                <c:pt idx="1">
                  <c:v>1203.8</c:v>
                </c:pt>
                <c:pt idx="2">
                  <c:v>1168.4000000000001</c:v>
                </c:pt>
                <c:pt idx="3">
                  <c:v>1288.3</c:v>
                </c:pt>
                <c:pt idx="4">
                  <c:v>1386.5</c:v>
                </c:pt>
              </c:numCache>
            </c:numRef>
          </c:val>
          <c:smooth val="0"/>
        </c:ser>
        <c:dLbls>
          <c:showLegendKey val="0"/>
          <c:showVal val="0"/>
          <c:showCatName val="0"/>
          <c:showSerName val="0"/>
          <c:showPercent val="0"/>
          <c:showBubbleSize val="0"/>
        </c:dLbls>
        <c:marker val="1"/>
        <c:smooth val="0"/>
        <c:axId val="135180288"/>
        <c:axId val="135182208"/>
      </c:lineChart>
      <c:catAx>
        <c:axId val="13518028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35182208"/>
        <c:crosses val="autoZero"/>
        <c:auto val="1"/>
        <c:lblAlgn val="ctr"/>
        <c:lblOffset val="100"/>
        <c:noMultiLvlLbl val="0"/>
      </c:catAx>
      <c:valAx>
        <c:axId val="135182208"/>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4.6296296296296294E-3"/>
              <c:y val="0.213856577586892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5180288"/>
        <c:crosses val="autoZero"/>
        <c:crossBetween val="between"/>
        <c:majorUnit val="50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652008121626306"/>
          <c:y val="0.16615317707379601"/>
          <c:w val="0.79347991878373691"/>
          <c:h val="0.7331143563449917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70.5</c:v>
                </c:pt>
                <c:pt idx="1">
                  <c:v>69.099999999999994</c:v>
                </c:pt>
                <c:pt idx="2">
                  <c:v>72.099999999999994</c:v>
                </c:pt>
                <c:pt idx="3">
                  <c:v>72.099999999999994</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71</c:v>
                </c:pt>
                <c:pt idx="1">
                  <c:v>69.2</c:v>
                </c:pt>
                <c:pt idx="2">
                  <c:v>73.5</c:v>
                </c:pt>
                <c:pt idx="3">
                  <c:v>73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75.2</c:v>
                </c:pt>
                <c:pt idx="1">
                  <c:v>75</c:v>
                </c:pt>
                <c:pt idx="2">
                  <c:v>73.7</c:v>
                </c:pt>
                <c:pt idx="3">
                  <c:v>77.599999999999994</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65.900000000000006</c:v>
                </c:pt>
                <c:pt idx="1">
                  <c:v>64.7</c:v>
                </c:pt>
                <c:pt idx="2">
                  <c:v>63.2</c:v>
                </c:pt>
                <c:pt idx="3">
                  <c:v>65.900000000000006</c:v>
                </c:pt>
              </c:numCache>
            </c:numRef>
          </c:val>
          <c:smooth val="0"/>
        </c:ser>
        <c:dLbls>
          <c:showLegendKey val="0"/>
          <c:showVal val="0"/>
          <c:showCatName val="0"/>
          <c:showSerName val="0"/>
          <c:showPercent val="0"/>
          <c:showBubbleSize val="0"/>
        </c:dLbls>
        <c:marker val="1"/>
        <c:smooth val="0"/>
        <c:axId val="41910272"/>
        <c:axId val="41912192"/>
      </c:lineChart>
      <c:catAx>
        <c:axId val="419102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1912192"/>
        <c:crosses val="autoZero"/>
        <c:auto val="1"/>
        <c:lblAlgn val="ctr"/>
        <c:lblOffset val="100"/>
        <c:noMultiLvlLbl val="0"/>
      </c:catAx>
      <c:valAx>
        <c:axId val="419121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578616352201259E-2"/>
              <c:y val="0.4421951748169394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1910272"/>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615317707379601"/>
          <c:w val="0.81582288325070473"/>
          <c:h val="0.73311435634499178"/>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66</c:v>
                </c:pt>
                <c:pt idx="1">
                  <c:v>65.5</c:v>
                </c:pt>
                <c:pt idx="2">
                  <c:v>69.7</c:v>
                </c:pt>
                <c:pt idx="3">
                  <c:v>69.900000000000006</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74.599999999999994</c:v>
                </c:pt>
                <c:pt idx="1">
                  <c:v>72.7</c:v>
                </c:pt>
                <c:pt idx="2">
                  <c:v>74.400000000000006</c:v>
                </c:pt>
                <c:pt idx="3">
                  <c:v>74.099999999999994</c:v>
                </c:pt>
              </c:numCache>
            </c:numRef>
          </c:val>
          <c:smooth val="0"/>
        </c:ser>
        <c:dLbls>
          <c:showLegendKey val="0"/>
          <c:showVal val="0"/>
          <c:showCatName val="0"/>
          <c:showSerName val="0"/>
          <c:showPercent val="0"/>
          <c:showBubbleSize val="0"/>
        </c:dLbls>
        <c:marker val="1"/>
        <c:smooth val="0"/>
        <c:axId val="41949440"/>
        <c:axId val="41955712"/>
      </c:lineChart>
      <c:catAx>
        <c:axId val="4194944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1955712"/>
        <c:crosses val="autoZero"/>
        <c:auto val="1"/>
        <c:lblAlgn val="ctr"/>
        <c:lblOffset val="100"/>
        <c:noMultiLvlLbl val="0"/>
      </c:catAx>
      <c:valAx>
        <c:axId val="419557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744243617275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1949440"/>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269563526781376"/>
          <c:y val="0.14677333211255569"/>
          <c:w val="0.79730436473218624"/>
          <c:h val="0.75249420130623212"/>
        </c:manualLayout>
      </c:layout>
      <c:lineChart>
        <c:grouping val="standard"/>
        <c:varyColors val="0"/>
        <c:ser>
          <c:idx val="3"/>
          <c:order val="0"/>
          <c:tx>
            <c:strRef>
              <c:f>Sheet1!$A$2</c:f>
              <c:strCache>
                <c:ptCount val="1"/>
                <c:pt idx="0">
                  <c:v>Private</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69.400000000000006</c:v>
                </c:pt>
                <c:pt idx="1">
                  <c:v>67.599999999999994</c:v>
                </c:pt>
                <c:pt idx="2">
                  <c:v>71.099999999999994</c:v>
                </c:pt>
                <c:pt idx="3">
                  <c:v>71.2</c:v>
                </c:pt>
              </c:numCache>
            </c:numRef>
          </c:val>
          <c:smooth val="0"/>
        </c:ser>
        <c:ser>
          <c:idx val="0"/>
          <c:order val="1"/>
          <c:tx>
            <c:strRef>
              <c:f>Sheet1!$A$3</c:f>
              <c:strCache>
                <c:ptCount val="1"/>
                <c:pt idx="0">
                  <c:v>Public</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82.4</c:v>
                </c:pt>
                <c:pt idx="1">
                  <c:v>80</c:v>
                </c:pt>
                <c:pt idx="2">
                  <c:v>82.6</c:v>
                </c:pt>
                <c:pt idx="3">
                  <c:v>81.400000000000006</c:v>
                </c:pt>
              </c:numCache>
            </c:numRef>
          </c:val>
          <c:smooth val="0"/>
        </c:ser>
        <c:ser>
          <c:idx val="2"/>
          <c:order val="2"/>
          <c:tx>
            <c:strRef>
              <c:f>Sheet1!$A$4</c:f>
              <c:strCache>
                <c:ptCount val="1"/>
                <c:pt idx="0">
                  <c:v>Uninsured</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52.5</c:v>
                </c:pt>
                <c:pt idx="1">
                  <c:v>52.3</c:v>
                </c:pt>
                <c:pt idx="2">
                  <c:v>56.4</c:v>
                </c:pt>
                <c:pt idx="3">
                  <c:v>54.9</c:v>
                </c:pt>
              </c:numCache>
            </c:numRef>
          </c:val>
          <c:smooth val="0"/>
        </c:ser>
        <c:dLbls>
          <c:showLegendKey val="0"/>
          <c:showVal val="0"/>
          <c:showCatName val="0"/>
          <c:showSerName val="0"/>
          <c:showPercent val="0"/>
          <c:showBubbleSize val="0"/>
        </c:dLbls>
        <c:marker val="1"/>
        <c:smooth val="0"/>
        <c:axId val="135631232"/>
        <c:axId val="135633152"/>
      </c:lineChart>
      <c:catAx>
        <c:axId val="13563123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35633152"/>
        <c:crosses val="autoZero"/>
        <c:auto val="1"/>
        <c:lblAlgn val="ctr"/>
        <c:lblOffset val="100"/>
        <c:noMultiLvlLbl val="0"/>
      </c:catAx>
      <c:valAx>
        <c:axId val="13563315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85030422333571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5631232"/>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4677333211255569"/>
          <c:w val="0.81582288325070473"/>
          <c:h val="0.75249420130623212"/>
        </c:manualLayout>
      </c:layout>
      <c:lineChart>
        <c:grouping val="standard"/>
        <c:varyColors val="0"/>
        <c:ser>
          <c:idx val="3"/>
          <c:order val="0"/>
          <c:tx>
            <c:strRef>
              <c:f>Sheet1!$A$2</c:f>
              <c:strCache>
                <c:ptCount val="1"/>
                <c:pt idx="0">
                  <c:v>18-44</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64.5</c:v>
                </c:pt>
                <c:pt idx="1">
                  <c:v>62.5</c:v>
                </c:pt>
                <c:pt idx="2">
                  <c:v>66.400000000000006</c:v>
                </c:pt>
                <c:pt idx="3">
                  <c:v>65.8</c:v>
                </c:pt>
              </c:numCache>
            </c:numRef>
          </c:val>
          <c:smooth val="0"/>
        </c:ser>
        <c:ser>
          <c:idx val="0"/>
          <c:order val="1"/>
          <c:tx>
            <c:strRef>
              <c:f>Sheet1!$A$3</c:f>
              <c:strCache>
                <c:ptCount val="1"/>
                <c:pt idx="0">
                  <c:v>45-64</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74</c:v>
                </c:pt>
                <c:pt idx="1">
                  <c:v>73.7</c:v>
                </c:pt>
                <c:pt idx="2">
                  <c:v>76.599999999999994</c:v>
                </c:pt>
                <c:pt idx="3">
                  <c:v>76.599999999999994</c:v>
                </c:pt>
              </c:numCache>
            </c:numRef>
          </c:val>
          <c:smooth val="0"/>
        </c:ser>
        <c:ser>
          <c:idx val="2"/>
          <c:order val="2"/>
          <c:tx>
            <c:strRef>
              <c:f>Sheet1!$A$4</c:f>
              <c:strCache>
                <c:ptCount val="1"/>
                <c:pt idx="0">
                  <c:v>65+</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83.2</c:v>
                </c:pt>
                <c:pt idx="1">
                  <c:v>81.599999999999994</c:v>
                </c:pt>
                <c:pt idx="2">
                  <c:v>81.900000000000006</c:v>
                </c:pt>
                <c:pt idx="3">
                  <c:v>84</c:v>
                </c:pt>
              </c:numCache>
            </c:numRef>
          </c:val>
          <c:smooth val="0"/>
        </c:ser>
        <c:dLbls>
          <c:showLegendKey val="0"/>
          <c:showVal val="0"/>
          <c:showCatName val="0"/>
          <c:showSerName val="0"/>
          <c:showPercent val="0"/>
          <c:showBubbleSize val="0"/>
        </c:dLbls>
        <c:marker val="1"/>
        <c:smooth val="0"/>
        <c:axId val="135204224"/>
        <c:axId val="135218688"/>
      </c:lineChart>
      <c:catAx>
        <c:axId val="1352042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35218688"/>
        <c:crosses val="autoZero"/>
        <c:auto val="1"/>
        <c:lblAlgn val="ctr"/>
        <c:lblOffset val="100"/>
        <c:noMultiLvlLbl val="0"/>
      </c:catAx>
      <c:valAx>
        <c:axId val="13521868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91472868217054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5204224"/>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94408953597781"/>
          <c:y val="0.15587600968483592"/>
          <c:w val="0.81700228443666767"/>
          <c:h val="0.6772324971006531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Sheet1!$B$2:$L$2</c:f>
              <c:numCache>
                <c:formatCode>General</c:formatCode>
                <c:ptCount val="11"/>
                <c:pt idx="0">
                  <c:v>80.2</c:v>
                </c:pt>
                <c:pt idx="1">
                  <c:v>80.5</c:v>
                </c:pt>
                <c:pt idx="2">
                  <c:v>80.900000000000006</c:v>
                </c:pt>
                <c:pt idx="3">
                  <c:v>81.5</c:v>
                </c:pt>
                <c:pt idx="4">
                  <c:v>82.3</c:v>
                </c:pt>
                <c:pt idx="5">
                  <c:v>82.8</c:v>
                </c:pt>
                <c:pt idx="6" formatCode="0.0">
                  <c:v>83.5</c:v>
                </c:pt>
                <c:pt idx="7">
                  <c:v>84.4</c:v>
                </c:pt>
                <c:pt idx="8" formatCode="0.0">
                  <c:v>84.7</c:v>
                </c:pt>
                <c:pt idx="9" formatCode="0.0">
                  <c:v>86.1</c:v>
                </c:pt>
                <c:pt idx="10" formatCode="0.0">
                  <c:v>85.9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Sheet1!$B$3:$L$3</c:f>
              <c:numCache>
                <c:formatCode>General</c:formatCode>
                <c:ptCount val="11"/>
                <c:pt idx="0">
                  <c:v>80.5</c:v>
                </c:pt>
                <c:pt idx="1">
                  <c:v>80</c:v>
                </c:pt>
                <c:pt idx="2" formatCode="0.0">
                  <c:v>81</c:v>
                </c:pt>
                <c:pt idx="3" formatCode="0.0">
                  <c:v>81.2</c:v>
                </c:pt>
                <c:pt idx="4" formatCode="0.0">
                  <c:v>81.5</c:v>
                </c:pt>
                <c:pt idx="5" formatCode="0.0">
                  <c:v>83</c:v>
                </c:pt>
                <c:pt idx="6" formatCode="0.0">
                  <c:v>83</c:v>
                </c:pt>
                <c:pt idx="7">
                  <c:v>83.4</c:v>
                </c:pt>
                <c:pt idx="8">
                  <c:v>83.6</c:v>
                </c:pt>
                <c:pt idx="9" formatCode="0.0">
                  <c:v>85.6</c:v>
                </c:pt>
                <c:pt idx="10" formatCode="0.0">
                  <c:v>85.1</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Sheet1!$B$4:$L$4</c:f>
              <c:numCache>
                <c:formatCode>General</c:formatCode>
                <c:ptCount val="11"/>
                <c:pt idx="0">
                  <c:v>80.599999999999994</c:v>
                </c:pt>
                <c:pt idx="1">
                  <c:v>81.3</c:v>
                </c:pt>
                <c:pt idx="2" formatCode="0.0">
                  <c:v>80.8</c:v>
                </c:pt>
                <c:pt idx="3" formatCode="0.0">
                  <c:v>81.8</c:v>
                </c:pt>
                <c:pt idx="4" formatCode="0.0">
                  <c:v>82.9</c:v>
                </c:pt>
                <c:pt idx="5" formatCode="0.0">
                  <c:v>83.6</c:v>
                </c:pt>
                <c:pt idx="6" formatCode="0.0">
                  <c:v>83.3</c:v>
                </c:pt>
                <c:pt idx="7">
                  <c:v>86.8</c:v>
                </c:pt>
                <c:pt idx="8" formatCode="0.0">
                  <c:v>86.4</c:v>
                </c:pt>
                <c:pt idx="9" formatCode="0.0">
                  <c:v>87.3</c:v>
                </c:pt>
                <c:pt idx="10" formatCode="0.0">
                  <c:v>88.2</c:v>
                </c:pt>
              </c:numCache>
            </c:numRef>
          </c:val>
          <c:smooth val="0"/>
        </c:ser>
        <c:ser>
          <c:idx val="1"/>
          <c:order val="3"/>
          <c:tx>
            <c:strRef>
              <c:f>Sheet1!$A$5</c:f>
              <c:strCache>
                <c:ptCount val="1"/>
                <c:pt idx="0">
                  <c:v>API</c:v>
                </c:pt>
              </c:strCache>
            </c:strRef>
          </c:tx>
          <c:spPr>
            <a:ln w="34925">
              <a:solidFill>
                <a:srgbClr val="7BA8DF"/>
              </a:solidFill>
            </a:ln>
          </c:spPr>
          <c:marker>
            <c:symbol val="diamond"/>
            <c:size val="9"/>
            <c:spPr>
              <a:solidFill>
                <a:srgbClr val="7BA8DF"/>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Sheet1!$B$5:$L$5</c:f>
              <c:numCache>
                <c:formatCode>General</c:formatCode>
                <c:ptCount val="11"/>
                <c:pt idx="0">
                  <c:v>78.7</c:v>
                </c:pt>
                <c:pt idx="1">
                  <c:v>80.5</c:v>
                </c:pt>
                <c:pt idx="2" formatCode="0.0">
                  <c:v>81.3</c:v>
                </c:pt>
                <c:pt idx="3" formatCode="0.0">
                  <c:v>81.7</c:v>
                </c:pt>
                <c:pt idx="4" formatCode="0.0">
                  <c:v>83.2</c:v>
                </c:pt>
                <c:pt idx="5" formatCode="0.0">
                  <c:v>81.400000000000006</c:v>
                </c:pt>
                <c:pt idx="6" formatCode="0.0">
                  <c:v>84.5</c:v>
                </c:pt>
                <c:pt idx="7">
                  <c:v>83.4</c:v>
                </c:pt>
                <c:pt idx="8" formatCode="0.0">
                  <c:v>85.1</c:v>
                </c:pt>
                <c:pt idx="9" formatCode="0.0">
                  <c:v>85.7</c:v>
                </c:pt>
                <c:pt idx="10" formatCode="0.0">
                  <c:v>85</c:v>
                </c:pt>
              </c:numCache>
            </c:numRef>
          </c:val>
          <c:smooth val="0"/>
        </c:ser>
        <c:ser>
          <c:idx val="4"/>
          <c:order val="4"/>
          <c:tx>
            <c:strRef>
              <c:f>Sheet1!$A$6</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Sheet1!$B$6:$L$6</c:f>
              <c:numCache>
                <c:formatCode>General</c:formatCode>
                <c:ptCount val="11"/>
                <c:pt idx="0">
                  <c:v>86</c:v>
                </c:pt>
                <c:pt idx="1">
                  <c:v>80.8</c:v>
                </c:pt>
                <c:pt idx="2" formatCode="0.0">
                  <c:v>71.900000000000006</c:v>
                </c:pt>
                <c:pt idx="3" formatCode="0.0">
                  <c:v>77.900000000000006</c:v>
                </c:pt>
                <c:pt idx="4" formatCode="0.0">
                  <c:v>81.3</c:v>
                </c:pt>
                <c:pt idx="5" formatCode="0.0">
                  <c:v>82</c:v>
                </c:pt>
                <c:pt idx="6" formatCode="0.0">
                  <c:v>81.2</c:v>
                </c:pt>
                <c:pt idx="7">
                  <c:v>83.8</c:v>
                </c:pt>
                <c:pt idx="8" formatCode="0.0">
                  <c:v>85</c:v>
                </c:pt>
                <c:pt idx="9" formatCode="0.0">
                  <c:v>85.4</c:v>
                </c:pt>
                <c:pt idx="10" formatCode="0.0">
                  <c:v>88.5</c:v>
                </c:pt>
              </c:numCache>
            </c:numRef>
          </c:val>
          <c:smooth val="0"/>
        </c:ser>
        <c:ser>
          <c:idx val="5"/>
          <c:order val="5"/>
          <c:tx>
            <c:strRef>
              <c:f>Sheet1!$A$7</c:f>
              <c:strCache>
                <c:ptCount val="1"/>
                <c:pt idx="0">
                  <c:v>Hispanic</c:v>
                </c:pt>
              </c:strCache>
            </c:strRef>
          </c:tx>
          <c:spPr>
            <a:ln>
              <a:solidFill>
                <a:srgbClr val="EEECE1">
                  <a:lumMod val="50000"/>
                </a:srgbClr>
              </a:solidFill>
            </a:ln>
          </c:spPr>
          <c:marker>
            <c:symbol val="plus"/>
            <c:size val="7"/>
            <c:spPr>
              <a:noFill/>
              <a:ln>
                <a:solidFill>
                  <a:srgbClr val="EEECE1">
                    <a:lumMod val="50000"/>
                  </a:srgbClr>
                </a:solid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Sheet1!$B$7:$L$7</c:f>
              <c:numCache>
                <c:formatCode>General</c:formatCode>
                <c:ptCount val="11"/>
                <c:pt idx="0">
                  <c:v>79.8</c:v>
                </c:pt>
                <c:pt idx="1">
                  <c:v>78.5</c:v>
                </c:pt>
                <c:pt idx="2" formatCode="0.0">
                  <c:v>79.5</c:v>
                </c:pt>
                <c:pt idx="3" formatCode="0.0">
                  <c:v>80.5</c:v>
                </c:pt>
                <c:pt idx="4" formatCode="0.0">
                  <c:v>80</c:v>
                </c:pt>
                <c:pt idx="5" formatCode="0.0">
                  <c:v>82.5</c:v>
                </c:pt>
                <c:pt idx="6" formatCode="0.0">
                  <c:v>81.8</c:v>
                </c:pt>
                <c:pt idx="7">
                  <c:v>82.6</c:v>
                </c:pt>
                <c:pt idx="8">
                  <c:v>81.400000000000006</c:v>
                </c:pt>
                <c:pt idx="9">
                  <c:v>84.4</c:v>
                </c:pt>
                <c:pt idx="10">
                  <c:v>84</c:v>
                </c:pt>
              </c:numCache>
            </c:numRef>
          </c:val>
          <c:smooth val="0"/>
        </c:ser>
        <c:dLbls>
          <c:showLegendKey val="0"/>
          <c:showVal val="0"/>
          <c:showCatName val="0"/>
          <c:showSerName val="0"/>
          <c:showPercent val="0"/>
          <c:showBubbleSize val="0"/>
        </c:dLbls>
        <c:marker val="1"/>
        <c:smooth val="0"/>
        <c:axId val="162010624"/>
        <c:axId val="162012160"/>
      </c:lineChart>
      <c:catAx>
        <c:axId val="16201062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62012160"/>
        <c:crosses val="autoZero"/>
        <c:auto val="1"/>
        <c:lblAlgn val="ctr"/>
        <c:lblOffset val="100"/>
        <c:noMultiLvlLbl val="0"/>
      </c:catAx>
      <c:valAx>
        <c:axId val="162012160"/>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80577427821522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2010624"/>
        <c:crosses val="autoZero"/>
        <c:crossBetween val="between"/>
        <c:majorUnit val="10"/>
      </c:valAx>
    </c:plotArea>
    <c:legend>
      <c:legendPos val="t"/>
      <c:layout>
        <c:manualLayout>
          <c:xMode val="edge"/>
          <c:yMode val="edge"/>
          <c:x val="5.4495864903679483E-2"/>
          <c:y val="1.1675185338674747E-3"/>
          <c:w val="0.92337740801267776"/>
          <c:h val="0.123612353853495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94408953597781"/>
          <c:y val="0.15646325459317587"/>
          <c:w val="0.81700228443666767"/>
          <c:h val="0.67806186290667159"/>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Sheet1!$B$2:$L$2</c:f>
              <c:numCache>
                <c:formatCode>0.0</c:formatCode>
                <c:ptCount val="11"/>
                <c:pt idx="0">
                  <c:v>80.099999999999994</c:v>
                </c:pt>
                <c:pt idx="1">
                  <c:v>79.8</c:v>
                </c:pt>
                <c:pt idx="2">
                  <c:v>80</c:v>
                </c:pt>
                <c:pt idx="3">
                  <c:v>81.3</c:v>
                </c:pt>
                <c:pt idx="4">
                  <c:v>80.8</c:v>
                </c:pt>
                <c:pt idx="5">
                  <c:v>82</c:v>
                </c:pt>
                <c:pt idx="6">
                  <c:v>82.2</c:v>
                </c:pt>
                <c:pt idx="7" formatCode="General">
                  <c:v>83.5</c:v>
                </c:pt>
                <c:pt idx="8" formatCode="#,##0.0">
                  <c:v>84</c:v>
                </c:pt>
                <c:pt idx="9" formatCode="#,##0.0">
                  <c:v>85.2</c:v>
                </c:pt>
                <c:pt idx="10" formatCode="#,##0.0">
                  <c:v>85.4</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Sheet1!$B$3:$L$3</c:f>
              <c:numCache>
                <c:formatCode>0.0</c:formatCode>
                <c:ptCount val="11"/>
                <c:pt idx="0">
                  <c:v>80.400000000000006</c:v>
                </c:pt>
                <c:pt idx="1">
                  <c:v>81.8</c:v>
                </c:pt>
                <c:pt idx="2">
                  <c:v>82.3</c:v>
                </c:pt>
                <c:pt idx="3">
                  <c:v>82.7</c:v>
                </c:pt>
                <c:pt idx="4">
                  <c:v>84.6</c:v>
                </c:pt>
                <c:pt idx="5">
                  <c:v>84.1</c:v>
                </c:pt>
                <c:pt idx="6">
                  <c:v>85.5</c:v>
                </c:pt>
                <c:pt idx="7" formatCode="General">
                  <c:v>85.6</c:v>
                </c:pt>
                <c:pt idx="8" formatCode="#,##0.0">
                  <c:v>85.9</c:v>
                </c:pt>
                <c:pt idx="9" formatCode="#,##0.0">
                  <c:v>87.3</c:v>
                </c:pt>
                <c:pt idx="10" formatCode="#,##0.0">
                  <c:v>86.7</c:v>
                </c:pt>
              </c:numCache>
            </c:numRef>
          </c:val>
          <c:smooth val="0"/>
        </c:ser>
        <c:dLbls>
          <c:showLegendKey val="0"/>
          <c:showVal val="0"/>
          <c:showCatName val="0"/>
          <c:showSerName val="0"/>
          <c:showPercent val="0"/>
          <c:showBubbleSize val="0"/>
        </c:dLbls>
        <c:marker val="1"/>
        <c:smooth val="0"/>
        <c:axId val="162037760"/>
        <c:axId val="162039680"/>
      </c:lineChart>
      <c:catAx>
        <c:axId val="162037760"/>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62039680"/>
        <c:crosses val="autoZero"/>
        <c:auto val="1"/>
        <c:lblAlgn val="ctr"/>
        <c:lblOffset val="100"/>
        <c:noMultiLvlLbl val="0"/>
      </c:catAx>
      <c:valAx>
        <c:axId val="162039680"/>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54479236607052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2037760"/>
        <c:crosses val="autoZero"/>
        <c:crossBetween val="between"/>
        <c:majorUnit val="10"/>
      </c:valAx>
    </c:plotArea>
    <c:legend>
      <c:legendPos val="t"/>
      <c:layout>
        <c:manualLayout>
          <c:xMode val="edge"/>
          <c:yMode val="edge"/>
          <c:x val="5.4495864903679483E-2"/>
          <c:y val="3.0237390384341492E-2"/>
          <c:w val="0.92337740801267776"/>
          <c:h val="7.2446540112718463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0224167457791181"/>
          <c:w val="0.80418367842908522"/>
          <c:h val="0.58124406656614735"/>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Sheet1!$A$2:$A$8</c:f>
              <c:strCache>
                <c:ptCount val="7"/>
                <c:pt idx="0">
                  <c:v>Asian Indian</c:v>
                </c:pt>
                <c:pt idx="1">
                  <c:v>Chinese</c:v>
                </c:pt>
                <c:pt idx="2">
                  <c:v>Filipino</c:v>
                </c:pt>
                <c:pt idx="3">
                  <c:v>Vietnamese</c:v>
                </c:pt>
                <c:pt idx="4">
                  <c:v>Other Asian</c:v>
                </c:pt>
                <c:pt idx="5">
                  <c:v>Native Hawaiian</c:v>
                </c:pt>
                <c:pt idx="6">
                  <c:v>Other Pacific Islander</c:v>
                </c:pt>
              </c:strCache>
            </c:strRef>
          </c:cat>
          <c:val>
            <c:numRef>
              <c:f>Sheet1!$B$2:$B$8</c:f>
              <c:numCache>
                <c:formatCode>#,##0.0</c:formatCode>
                <c:ptCount val="7"/>
                <c:pt idx="0">
                  <c:v>84.5</c:v>
                </c:pt>
                <c:pt idx="1">
                  <c:v>85.9</c:v>
                </c:pt>
                <c:pt idx="2">
                  <c:v>85.3</c:v>
                </c:pt>
                <c:pt idx="3">
                  <c:v>84.4</c:v>
                </c:pt>
                <c:pt idx="4">
                  <c:v>85.7</c:v>
                </c:pt>
                <c:pt idx="5">
                  <c:v>82.4</c:v>
                </c:pt>
                <c:pt idx="6">
                  <c:v>80.900000000000006</c:v>
                </c:pt>
              </c:numCache>
            </c:numRef>
          </c:val>
        </c:ser>
        <c:ser>
          <c:idx val="1"/>
          <c:order val="1"/>
          <c:tx>
            <c:strRef>
              <c:f>Sheet1!$C$1</c:f>
              <c:strCache>
                <c:ptCount val="1"/>
                <c:pt idx="0">
                  <c:v>2009</c:v>
                </c:pt>
              </c:strCache>
            </c:strRef>
          </c:tx>
          <c:spPr>
            <a:solidFill>
              <a:srgbClr val="AABA0A"/>
            </a:solidFill>
          </c:spPr>
          <c:invertIfNegative val="0"/>
          <c:cat>
            <c:strRef>
              <c:f>Sheet1!$A$2:$A$8</c:f>
              <c:strCache>
                <c:ptCount val="7"/>
                <c:pt idx="0">
                  <c:v>Asian Indian</c:v>
                </c:pt>
                <c:pt idx="1">
                  <c:v>Chinese</c:v>
                </c:pt>
                <c:pt idx="2">
                  <c:v>Filipino</c:v>
                </c:pt>
                <c:pt idx="3">
                  <c:v>Vietnamese</c:v>
                </c:pt>
                <c:pt idx="4">
                  <c:v>Other Asian</c:v>
                </c:pt>
                <c:pt idx="5">
                  <c:v>Native Hawaiian</c:v>
                </c:pt>
                <c:pt idx="6">
                  <c:v>Other Pacific Islander</c:v>
                </c:pt>
              </c:strCache>
            </c:strRef>
          </c:cat>
          <c:val>
            <c:numRef>
              <c:f>Sheet1!$C$2:$C$8</c:f>
              <c:numCache>
                <c:formatCode>#,##0.0</c:formatCode>
                <c:ptCount val="7"/>
                <c:pt idx="0">
                  <c:v>84.8</c:v>
                </c:pt>
                <c:pt idx="1">
                  <c:v>93.6</c:v>
                </c:pt>
                <c:pt idx="2">
                  <c:v>87.1</c:v>
                </c:pt>
                <c:pt idx="3">
                  <c:v>92</c:v>
                </c:pt>
                <c:pt idx="4">
                  <c:v>83.9</c:v>
                </c:pt>
                <c:pt idx="5">
                  <c:v>90.1</c:v>
                </c:pt>
                <c:pt idx="6">
                  <c:v>89.7</c:v>
                </c:pt>
              </c:numCache>
            </c:numRef>
          </c:val>
        </c:ser>
        <c:ser>
          <c:idx val="2"/>
          <c:order val="2"/>
          <c:tx>
            <c:strRef>
              <c:f>Sheet1!$D$1</c:f>
              <c:strCache>
                <c:ptCount val="1"/>
                <c:pt idx="0">
                  <c:v>2010</c:v>
                </c:pt>
              </c:strCache>
            </c:strRef>
          </c:tx>
          <c:spPr>
            <a:solidFill>
              <a:sysClr val="window" lastClr="FFFFFF"/>
            </a:solidFill>
            <a:ln>
              <a:solidFill>
                <a:sysClr val="windowText" lastClr="000000"/>
              </a:solidFill>
            </a:ln>
          </c:spPr>
          <c:invertIfNegative val="0"/>
          <c:cat>
            <c:strRef>
              <c:f>Sheet1!$A$2:$A$8</c:f>
              <c:strCache>
                <c:ptCount val="7"/>
                <c:pt idx="0">
                  <c:v>Asian Indian</c:v>
                </c:pt>
                <c:pt idx="1">
                  <c:v>Chinese</c:v>
                </c:pt>
                <c:pt idx="2">
                  <c:v>Filipino</c:v>
                </c:pt>
                <c:pt idx="3">
                  <c:v>Vietnamese</c:v>
                </c:pt>
                <c:pt idx="4">
                  <c:v>Other Asian</c:v>
                </c:pt>
                <c:pt idx="5">
                  <c:v>Native Hawaiian</c:v>
                </c:pt>
                <c:pt idx="6">
                  <c:v>Other Pacific Islander</c:v>
                </c:pt>
              </c:strCache>
            </c:strRef>
          </c:cat>
          <c:val>
            <c:numRef>
              <c:f>Sheet1!$D$2:$D$8</c:f>
              <c:numCache>
                <c:formatCode>#,##0.0</c:formatCode>
                <c:ptCount val="7"/>
                <c:pt idx="0">
                  <c:v>79.900000000000006</c:v>
                </c:pt>
                <c:pt idx="1">
                  <c:v>88.1</c:v>
                </c:pt>
                <c:pt idx="2">
                  <c:v>86</c:v>
                </c:pt>
                <c:pt idx="3">
                  <c:v>82.9</c:v>
                </c:pt>
                <c:pt idx="4">
                  <c:v>84.9</c:v>
                </c:pt>
                <c:pt idx="5">
                  <c:v>87.1</c:v>
                </c:pt>
                <c:pt idx="6">
                  <c:v>87.6</c:v>
                </c:pt>
              </c:numCache>
            </c:numRef>
          </c:val>
        </c:ser>
        <c:dLbls>
          <c:showLegendKey val="0"/>
          <c:showVal val="0"/>
          <c:showCatName val="0"/>
          <c:showSerName val="0"/>
          <c:showPercent val="0"/>
          <c:showBubbleSize val="0"/>
        </c:dLbls>
        <c:gapWidth val="150"/>
        <c:axId val="162147712"/>
        <c:axId val="162215040"/>
      </c:barChart>
      <c:catAx>
        <c:axId val="162147712"/>
        <c:scaling>
          <c:orientation val="minMax"/>
        </c:scaling>
        <c:delete val="0"/>
        <c:axPos val="b"/>
        <c:minorGridlines>
          <c:spPr>
            <a:ln>
              <a:noFill/>
            </a:ln>
          </c:spPr>
        </c:minorGridlines>
        <c:numFmt formatCode="General" sourceLinked="1"/>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162215040"/>
        <c:crosses val="autoZero"/>
        <c:auto val="1"/>
        <c:lblAlgn val="ctr"/>
        <c:lblOffset val="100"/>
        <c:noMultiLvlLbl val="0"/>
      </c:catAx>
      <c:valAx>
        <c:axId val="162215040"/>
        <c:scaling>
          <c:orientation val="minMax"/>
          <c:max val="100"/>
          <c:min val="75"/>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979907764189050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2147712"/>
        <c:crosses val="autoZero"/>
        <c:crossBetween val="between"/>
        <c:majorUnit val="5"/>
      </c:valAx>
    </c:plotArea>
    <c:legend>
      <c:legendPos val="t"/>
      <c:layout>
        <c:manualLayout>
          <c:xMode val="edge"/>
          <c:yMode val="edge"/>
          <c:x val="0.10895717896374066"/>
          <c:y val="1.8517060367454078E-3"/>
          <c:w val="0.77690240108875275"/>
          <c:h val="7.1740334319912141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025712063769805"/>
          <c:y val="0.10224167457791181"/>
          <c:w val="0.78974287936230192"/>
          <c:h val="0.581047914223488"/>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Mexican American</c:v>
                </c:pt>
                <c:pt idx="1">
                  <c:v>Puerto Rican</c:v>
                </c:pt>
                <c:pt idx="2">
                  <c:v>Other Hispanic</c:v>
                </c:pt>
              </c:strCache>
            </c:strRef>
          </c:cat>
          <c:val>
            <c:numRef>
              <c:f>Sheet1!$B$2:$B$4</c:f>
              <c:numCache>
                <c:formatCode>#,##0.0</c:formatCode>
                <c:ptCount val="3"/>
                <c:pt idx="0">
                  <c:v>79.400000000000006</c:v>
                </c:pt>
                <c:pt idx="1">
                  <c:v>93.8</c:v>
                </c:pt>
                <c:pt idx="2" formatCode="General">
                  <c:v>82.5</c:v>
                </c:pt>
              </c:numCache>
            </c:numRef>
          </c:val>
        </c:ser>
        <c:ser>
          <c:idx val="1"/>
          <c:order val="1"/>
          <c:tx>
            <c:strRef>
              <c:f>Sheet1!$C$1</c:f>
              <c:strCache>
                <c:ptCount val="1"/>
                <c:pt idx="0">
                  <c:v>2009</c:v>
                </c:pt>
              </c:strCache>
            </c:strRef>
          </c:tx>
          <c:spPr>
            <a:solidFill>
              <a:srgbClr val="AABA0A"/>
            </a:solidFill>
          </c:spPr>
          <c:invertIfNegative val="0"/>
          <c:cat>
            <c:strRef>
              <c:f>Sheet1!$A$2:$A$4</c:f>
              <c:strCache>
                <c:ptCount val="3"/>
                <c:pt idx="0">
                  <c:v>Mexican American</c:v>
                </c:pt>
                <c:pt idx="1">
                  <c:v>Puerto Rican</c:v>
                </c:pt>
                <c:pt idx="2">
                  <c:v>Other Hispanic</c:v>
                </c:pt>
              </c:strCache>
            </c:strRef>
          </c:cat>
          <c:val>
            <c:numRef>
              <c:f>Sheet1!$C$2:$C$4</c:f>
              <c:numCache>
                <c:formatCode>#,##0.0</c:formatCode>
                <c:ptCount val="3"/>
                <c:pt idx="0">
                  <c:v>80.900000000000006</c:v>
                </c:pt>
                <c:pt idx="1">
                  <c:v>90.4</c:v>
                </c:pt>
                <c:pt idx="2">
                  <c:v>87.3</c:v>
                </c:pt>
              </c:numCache>
            </c:numRef>
          </c:val>
        </c:ser>
        <c:ser>
          <c:idx val="2"/>
          <c:order val="2"/>
          <c:tx>
            <c:strRef>
              <c:f>Sheet1!$D$1</c:f>
              <c:strCache>
                <c:ptCount val="1"/>
                <c:pt idx="0">
                  <c:v>2010</c:v>
                </c:pt>
              </c:strCache>
            </c:strRef>
          </c:tx>
          <c:spPr>
            <a:solidFill>
              <a:sysClr val="window" lastClr="FFFFFF"/>
            </a:solidFill>
            <a:ln>
              <a:solidFill>
                <a:sysClr val="windowText" lastClr="000000"/>
              </a:solidFill>
            </a:ln>
          </c:spPr>
          <c:invertIfNegative val="0"/>
          <c:cat>
            <c:strRef>
              <c:f>Sheet1!$A$2:$A$4</c:f>
              <c:strCache>
                <c:ptCount val="3"/>
                <c:pt idx="0">
                  <c:v>Mexican American</c:v>
                </c:pt>
                <c:pt idx="1">
                  <c:v>Puerto Rican</c:v>
                </c:pt>
                <c:pt idx="2">
                  <c:v>Other Hispanic</c:v>
                </c:pt>
              </c:strCache>
            </c:strRef>
          </c:cat>
          <c:val>
            <c:numRef>
              <c:f>Sheet1!$D$2:$D$4</c:f>
              <c:numCache>
                <c:formatCode>#,##0.0</c:formatCode>
                <c:ptCount val="3"/>
                <c:pt idx="0">
                  <c:v>81.3</c:v>
                </c:pt>
                <c:pt idx="1">
                  <c:v>85.4</c:v>
                </c:pt>
                <c:pt idx="2" formatCode="General">
                  <c:v>86.3</c:v>
                </c:pt>
              </c:numCache>
            </c:numRef>
          </c:val>
        </c:ser>
        <c:dLbls>
          <c:showLegendKey val="0"/>
          <c:showVal val="0"/>
          <c:showCatName val="0"/>
          <c:showSerName val="0"/>
          <c:showPercent val="0"/>
          <c:showBubbleSize val="0"/>
        </c:dLbls>
        <c:gapWidth val="150"/>
        <c:axId val="162241536"/>
        <c:axId val="162247424"/>
      </c:barChart>
      <c:catAx>
        <c:axId val="162241536"/>
        <c:scaling>
          <c:orientation val="minMax"/>
        </c:scaling>
        <c:delete val="0"/>
        <c:axPos val="b"/>
        <c:minorGridlines>
          <c:spPr>
            <a:ln>
              <a:noFill/>
            </a:ln>
          </c:spPr>
        </c:minorGridlines>
        <c:numFmt formatCode="General" sourceLinked="1"/>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162247424"/>
        <c:crosses val="autoZero"/>
        <c:auto val="1"/>
        <c:lblAlgn val="ctr"/>
        <c:lblOffset val="100"/>
        <c:noMultiLvlLbl val="0"/>
      </c:catAx>
      <c:valAx>
        <c:axId val="162247424"/>
        <c:scaling>
          <c:orientation val="minMax"/>
          <c:max val="100"/>
          <c:min val="75"/>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3.0864197530864196E-2"/>
              <c:y val="0.2979907764189050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2241536"/>
        <c:crosses val="autoZero"/>
        <c:crossBetween val="between"/>
        <c:majorUnit val="5"/>
      </c:valAx>
    </c:plotArea>
    <c:legend>
      <c:legendPos val="t"/>
      <c:layout>
        <c:manualLayout>
          <c:xMode val="edge"/>
          <c:yMode val="edge"/>
          <c:x val="0.10895717896374066"/>
          <c:y val="1.8517060367454078E-3"/>
          <c:w val="0.77690240108875275"/>
          <c:h val="7.1740334319912141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322129872654807"/>
          <c:y val="0.15782711188879167"/>
          <c:w val="0.80877539613103921"/>
          <c:h val="0.6690179352580927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Sheet1!$B$2:$J$2</c:f>
              <c:numCache>
                <c:formatCode>General</c:formatCode>
                <c:ptCount val="9"/>
                <c:pt idx="0">
                  <c:v>29.6</c:v>
                </c:pt>
                <c:pt idx="1">
                  <c:v>29.7</c:v>
                </c:pt>
                <c:pt idx="2">
                  <c:v>31.2</c:v>
                </c:pt>
                <c:pt idx="3">
                  <c:v>30.9</c:v>
                </c:pt>
                <c:pt idx="4">
                  <c:v>28.3</c:v>
                </c:pt>
                <c:pt idx="5">
                  <c:v>25.9</c:v>
                </c:pt>
                <c:pt idx="6">
                  <c:v>25.1</c:v>
                </c:pt>
                <c:pt idx="7">
                  <c:v>26.5</c:v>
                </c:pt>
                <c:pt idx="8">
                  <c:v>24.4</c:v>
                </c:pt>
              </c:numCache>
            </c:numRef>
          </c:val>
          <c:smooth val="0"/>
        </c:ser>
        <c:ser>
          <c:idx val="0"/>
          <c:order val="1"/>
          <c:tx>
            <c:strRef>
              <c:f>Sheet1!$A$3</c:f>
              <c:strCache>
                <c:ptCount val="1"/>
                <c:pt idx="0">
                  <c:v>Private</c:v>
                </c:pt>
              </c:strCache>
            </c:strRef>
          </c:tx>
          <c:spPr>
            <a:ln w="25400">
              <a:solidFill>
                <a:srgbClr val="0072C6"/>
              </a:solidFill>
            </a:ln>
          </c:spPr>
          <c:marker>
            <c:symbol val="square"/>
            <c:size val="7"/>
            <c:spPr>
              <a:solidFill>
                <a:srgbClr val="0072C6"/>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Sheet1!$B$3:$J$3</c:f>
              <c:numCache>
                <c:formatCode>0.0</c:formatCode>
                <c:ptCount val="9"/>
                <c:pt idx="0">
                  <c:v>29.843599999999999</c:v>
                </c:pt>
                <c:pt idx="1">
                  <c:v>29.875399999999999</c:v>
                </c:pt>
                <c:pt idx="2">
                  <c:v>31.5579</c:v>
                </c:pt>
                <c:pt idx="3">
                  <c:v>29.076599999999999</c:v>
                </c:pt>
                <c:pt idx="4">
                  <c:v>28.551200000000001</c:v>
                </c:pt>
                <c:pt idx="5">
                  <c:v>24.945</c:v>
                </c:pt>
                <c:pt idx="6">
                  <c:v>24.149000000000001</c:v>
                </c:pt>
                <c:pt idx="7">
                  <c:v>24.9923</c:v>
                </c:pt>
                <c:pt idx="8">
                  <c:v>20.7014</c:v>
                </c:pt>
              </c:numCache>
            </c:numRef>
          </c:val>
          <c:smooth val="0"/>
        </c:ser>
        <c:ser>
          <c:idx val="2"/>
          <c:order val="2"/>
          <c:tx>
            <c:strRef>
              <c:f>Sheet1!$A$4</c:f>
              <c:strCache>
                <c:ptCount val="1"/>
                <c:pt idx="0">
                  <c:v>Public</c:v>
                </c:pt>
              </c:strCache>
            </c:strRef>
          </c:tx>
          <c:spPr>
            <a:ln w="25400">
              <a:solidFill>
                <a:srgbClr val="AABA0A"/>
              </a:solidFill>
            </a:ln>
          </c:spPr>
          <c:marker>
            <c:symbol val="triangle"/>
            <c:size val="9"/>
            <c:spPr>
              <a:solidFill>
                <a:srgbClr val="AABA0A"/>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Sheet1!$B$4:$J$4</c:f>
              <c:numCache>
                <c:formatCode>0.0</c:formatCode>
                <c:ptCount val="9"/>
                <c:pt idx="0">
                  <c:v>29.500699999999998</c:v>
                </c:pt>
                <c:pt idx="1">
                  <c:v>27.219100000000001</c:v>
                </c:pt>
                <c:pt idx="2">
                  <c:v>29.125499999999999</c:v>
                </c:pt>
                <c:pt idx="3">
                  <c:v>30.1648</c:v>
                </c:pt>
                <c:pt idx="4">
                  <c:v>26.196200000000001</c:v>
                </c:pt>
                <c:pt idx="5">
                  <c:v>23.0792</c:v>
                </c:pt>
                <c:pt idx="6">
                  <c:v>22.7728</c:v>
                </c:pt>
                <c:pt idx="7">
                  <c:v>24.5091</c:v>
                </c:pt>
                <c:pt idx="8">
                  <c:v>23.531300000000002</c:v>
                </c:pt>
              </c:numCache>
            </c:numRef>
          </c:val>
          <c:smooth val="0"/>
        </c:ser>
        <c:ser>
          <c:idx val="1"/>
          <c:order val="3"/>
          <c:tx>
            <c:strRef>
              <c:f>Sheet1!$A$5</c:f>
              <c:strCache>
                <c:ptCount val="1"/>
                <c:pt idx="0">
                  <c:v>Uninsured</c:v>
                </c:pt>
              </c:strCache>
            </c:strRef>
          </c:tx>
          <c:spPr>
            <a:ln w="34925">
              <a:solidFill>
                <a:srgbClr val="7BA8DF"/>
              </a:solidFill>
            </a:ln>
          </c:spPr>
          <c:marker>
            <c:symbol val="diamond"/>
            <c:size val="9"/>
            <c:spPr>
              <a:solidFill>
                <a:srgbClr val="7BA8DF"/>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Sheet1!$B$5:$J$5</c:f>
              <c:numCache>
                <c:formatCode>0.0</c:formatCode>
                <c:ptCount val="9"/>
                <c:pt idx="0">
                  <c:v>16.747499999999999</c:v>
                </c:pt>
                <c:pt idx="1">
                  <c:v>15.451599999999999</c:v>
                </c:pt>
                <c:pt idx="2">
                  <c:v>13.543799999999999</c:v>
                </c:pt>
                <c:pt idx="3">
                  <c:v>17.395700000000001</c:v>
                </c:pt>
                <c:pt idx="4">
                  <c:v>13.4163</c:v>
                </c:pt>
                <c:pt idx="5">
                  <c:v>14.851800000000001</c:v>
                </c:pt>
                <c:pt idx="6">
                  <c:v>9.6079000000000008</c:v>
                </c:pt>
                <c:pt idx="7">
                  <c:v>15.6066</c:v>
                </c:pt>
                <c:pt idx="8">
                  <c:v>20.4253</c:v>
                </c:pt>
              </c:numCache>
            </c:numRef>
          </c:val>
          <c:smooth val="0"/>
        </c:ser>
        <c:dLbls>
          <c:showLegendKey val="0"/>
          <c:showVal val="0"/>
          <c:showCatName val="0"/>
          <c:showSerName val="0"/>
          <c:showPercent val="0"/>
          <c:showBubbleSize val="0"/>
        </c:dLbls>
        <c:marker val="1"/>
        <c:smooth val="0"/>
        <c:axId val="162323840"/>
        <c:axId val="162432512"/>
      </c:lineChart>
      <c:catAx>
        <c:axId val="162323840"/>
        <c:scaling>
          <c:orientation val="minMax"/>
        </c:scaling>
        <c:delete val="0"/>
        <c:axPos val="b"/>
        <c:numFmt formatCode="General" sourceLinked="1"/>
        <c:majorTickMark val="out"/>
        <c:minorTickMark val="none"/>
        <c:tickLblPos val="nextTo"/>
        <c:txPr>
          <a:bodyPr rot="-2460000"/>
          <a:lstStyle/>
          <a:p>
            <a:pPr>
              <a:defRPr sz="1600" b="0" baseline="0">
                <a:latin typeface="Calibri" panose="020F0502020204030204" pitchFamily="34" charset="0"/>
              </a:defRPr>
            </a:pPr>
            <a:endParaRPr lang="en-US"/>
          </a:p>
        </c:txPr>
        <c:crossAx val="162432512"/>
        <c:crosses val="autoZero"/>
        <c:auto val="1"/>
        <c:lblAlgn val="ctr"/>
        <c:lblOffset val="100"/>
        <c:noMultiLvlLbl val="0"/>
      </c:catAx>
      <c:valAx>
        <c:axId val="1624325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2323840"/>
        <c:crosses val="autoZero"/>
        <c:crossBetween val="between"/>
        <c:majorUnit val="10"/>
      </c:valAx>
    </c:plotArea>
    <c:legend>
      <c:legendPos val="t"/>
      <c:layout>
        <c:manualLayout>
          <c:xMode val="edge"/>
          <c:yMode val="edge"/>
          <c:x val="0.1111111111111111"/>
          <c:y val="1.1675185338674747E-3"/>
          <c:w val="0.77777777777777779"/>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8825750947798188"/>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Sheet1!$B$2:$N$2</c:f>
              <c:numCache>
                <c:formatCode>0.0</c:formatCode>
                <c:ptCount val="13"/>
                <c:pt idx="0">
                  <c:v>102.36</c:v>
                </c:pt>
                <c:pt idx="1">
                  <c:v>98.305000000000007</c:v>
                </c:pt>
                <c:pt idx="2">
                  <c:v>91.757999999999996</c:v>
                </c:pt>
                <c:pt idx="3">
                  <c:v>85.194000000000003</c:v>
                </c:pt>
                <c:pt idx="4">
                  <c:v>79.933000000000007</c:v>
                </c:pt>
                <c:pt idx="5">
                  <c:v>74.677000000000007</c:v>
                </c:pt>
                <c:pt idx="6">
                  <c:v>69.945999999999998</c:v>
                </c:pt>
                <c:pt idx="7">
                  <c:v>64.966999999999999</c:v>
                </c:pt>
                <c:pt idx="8">
                  <c:v>57.923000000000002</c:v>
                </c:pt>
                <c:pt idx="9">
                  <c:v>52.978000000000002</c:v>
                </c:pt>
                <c:pt idx="10">
                  <c:v>50.220999999999997</c:v>
                </c:pt>
                <c:pt idx="11">
                  <c:v>48.655999999999999</c:v>
                </c:pt>
                <c:pt idx="12">
                  <c:v>47.63</c:v>
                </c:pt>
              </c:numCache>
            </c:numRef>
          </c:val>
          <c:smooth val="0"/>
        </c:ser>
        <c:ser>
          <c:idx val="0"/>
          <c:order val="1"/>
          <c:tx>
            <c:strRef>
              <c:f>Sheet1!$A$3</c:f>
              <c:strCache>
                <c:ptCount val="1"/>
                <c:pt idx="0">
                  <c:v>Private</c:v>
                </c:pt>
              </c:strCache>
            </c:strRef>
          </c:tx>
          <c:spPr>
            <a:ln w="25400">
              <a:solidFill>
                <a:srgbClr val="0072C6"/>
              </a:solidFill>
            </a:ln>
          </c:spPr>
          <c:marker>
            <c:symbol val="square"/>
            <c:size val="7"/>
            <c:spPr>
              <a:solidFill>
                <a:srgbClr val="0072C6"/>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c:formatCode>
                <c:ptCount val="13"/>
                <c:pt idx="0">
                  <c:v>85.853700000000003</c:v>
                </c:pt>
                <c:pt idx="1">
                  <c:v>83.570800000000006</c:v>
                </c:pt>
                <c:pt idx="2">
                  <c:v>74.165300000000002</c:v>
                </c:pt>
                <c:pt idx="3">
                  <c:v>70.3767</c:v>
                </c:pt>
                <c:pt idx="4">
                  <c:v>67.558300000000003</c:v>
                </c:pt>
                <c:pt idx="5">
                  <c:v>65.491</c:v>
                </c:pt>
                <c:pt idx="6">
                  <c:v>63.089799999999997</c:v>
                </c:pt>
                <c:pt idx="7">
                  <c:v>58.8369</c:v>
                </c:pt>
                <c:pt idx="8">
                  <c:v>56.316200000000002</c:v>
                </c:pt>
                <c:pt idx="9">
                  <c:v>49.011099999999999</c:v>
                </c:pt>
                <c:pt idx="10">
                  <c:v>46.254899999999999</c:v>
                </c:pt>
                <c:pt idx="11">
                  <c:v>49.947299999999998</c:v>
                </c:pt>
                <c:pt idx="12">
                  <c:v>44.492201035896471</c:v>
                </c:pt>
              </c:numCache>
            </c:numRef>
          </c:val>
          <c:smooth val="0"/>
        </c:ser>
        <c:ser>
          <c:idx val="2"/>
          <c:order val="2"/>
          <c:tx>
            <c:strRef>
              <c:f>Sheet1!$A$5</c:f>
              <c:strCache>
                <c:ptCount val="1"/>
                <c:pt idx="0">
                  <c:v>Medicare</c:v>
                </c:pt>
              </c:strCache>
            </c:strRef>
          </c:tx>
          <c:spPr>
            <a:ln w="25400">
              <a:solidFill>
                <a:srgbClr val="AABA0A"/>
              </a:solidFill>
            </a:ln>
          </c:spPr>
          <c:marker>
            <c:symbol val="triangle"/>
            <c:size val="9"/>
            <c:spPr>
              <a:solidFill>
                <a:srgbClr val="AABA0A"/>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c:formatCode>
                <c:ptCount val="13"/>
                <c:pt idx="0">
                  <c:v>93.249099999999999</c:v>
                </c:pt>
                <c:pt idx="1">
                  <c:v>98.927899999999994</c:v>
                </c:pt>
                <c:pt idx="2">
                  <c:v>87.902600000000007</c:v>
                </c:pt>
                <c:pt idx="3">
                  <c:v>81.237399999999994</c:v>
                </c:pt>
                <c:pt idx="4">
                  <c:v>82.115799999999993</c:v>
                </c:pt>
                <c:pt idx="5">
                  <c:v>72.578400000000002</c:v>
                </c:pt>
                <c:pt idx="6">
                  <c:v>69.222899999999996</c:v>
                </c:pt>
                <c:pt idx="7">
                  <c:v>68.003699999999995</c:v>
                </c:pt>
                <c:pt idx="8">
                  <c:v>57.847099999999998</c:v>
                </c:pt>
                <c:pt idx="9">
                  <c:v>52.975099999999998</c:v>
                </c:pt>
                <c:pt idx="10">
                  <c:v>50.444299999999998</c:v>
                </c:pt>
                <c:pt idx="11">
                  <c:v>49.3065</c:v>
                </c:pt>
                <c:pt idx="12">
                  <c:v>48.272411379406357</c:v>
                </c:pt>
              </c:numCache>
            </c:numRef>
          </c:val>
          <c:smooth val="0"/>
        </c:ser>
        <c:ser>
          <c:idx val="1"/>
          <c:order val="3"/>
          <c:tx>
            <c:strRef>
              <c:f>Sheet1!$A$4</c:f>
              <c:strCache>
                <c:ptCount val="1"/>
                <c:pt idx="0">
                  <c:v>Medicaid</c:v>
                </c:pt>
              </c:strCache>
            </c:strRef>
          </c:tx>
          <c:spPr>
            <a:ln w="34925">
              <a:solidFill>
                <a:srgbClr val="7BA8DF"/>
              </a:solidFill>
            </a:ln>
          </c:spPr>
          <c:marker>
            <c:symbol val="diamond"/>
            <c:size val="9"/>
            <c:spPr>
              <a:solidFill>
                <a:srgbClr val="7BA8DF"/>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c:formatCode>
                <c:ptCount val="13"/>
                <c:pt idx="0">
                  <c:v>105.84399999999999</c:v>
                </c:pt>
                <c:pt idx="1">
                  <c:v>101.22499999999999</c:v>
                </c:pt>
                <c:pt idx="2">
                  <c:v>94.920599999999993</c:v>
                </c:pt>
                <c:pt idx="3">
                  <c:v>87.635099999999994</c:v>
                </c:pt>
                <c:pt idx="4">
                  <c:v>81.811400000000006</c:v>
                </c:pt>
                <c:pt idx="5">
                  <c:v>75.849199999999996</c:v>
                </c:pt>
                <c:pt idx="6">
                  <c:v>70.728499999999997</c:v>
                </c:pt>
                <c:pt idx="7">
                  <c:v>65.453500000000005</c:v>
                </c:pt>
                <c:pt idx="8">
                  <c:v>57.506300000000003</c:v>
                </c:pt>
                <c:pt idx="9">
                  <c:v>52.746000000000002</c:v>
                </c:pt>
                <c:pt idx="10">
                  <c:v>49.993099999999998</c:v>
                </c:pt>
                <c:pt idx="11">
                  <c:v>47.5413</c:v>
                </c:pt>
                <c:pt idx="12">
                  <c:v>47.153024087137148</c:v>
                </c:pt>
              </c:numCache>
            </c:numRef>
          </c:val>
          <c:smooth val="0"/>
        </c:ser>
        <c:ser>
          <c:idx val="4"/>
          <c:order val="4"/>
          <c:tx>
            <c:strRef>
              <c:f>Sheet1!$A$6</c:f>
              <c:strCache>
                <c:ptCount val="1"/>
                <c:pt idx="0">
                  <c:v>Uninsured </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Sheet1!$B$6:$N$6</c:f>
              <c:numCache>
                <c:formatCode>0.0</c:formatCode>
                <c:ptCount val="13"/>
                <c:pt idx="0">
                  <c:v>114.946</c:v>
                </c:pt>
                <c:pt idx="1">
                  <c:v>101.25</c:v>
                </c:pt>
                <c:pt idx="2">
                  <c:v>101.732</c:v>
                </c:pt>
                <c:pt idx="3">
                  <c:v>93.057500000000005</c:v>
                </c:pt>
                <c:pt idx="4">
                  <c:v>87.980800000000002</c:v>
                </c:pt>
                <c:pt idx="5">
                  <c:v>85.729699999999994</c:v>
                </c:pt>
                <c:pt idx="6">
                  <c:v>79.342399999999998</c:v>
                </c:pt>
                <c:pt idx="7">
                  <c:v>79.1858</c:v>
                </c:pt>
                <c:pt idx="8">
                  <c:v>75.999600000000001</c:v>
                </c:pt>
                <c:pt idx="9">
                  <c:v>67.069599999999994</c:v>
                </c:pt>
                <c:pt idx="10">
                  <c:v>66.734499999999997</c:v>
                </c:pt>
                <c:pt idx="11">
                  <c:v>62.278300000000002</c:v>
                </c:pt>
                <c:pt idx="12">
                  <c:v>66.661879720380256</c:v>
                </c:pt>
              </c:numCache>
            </c:numRef>
          </c:val>
          <c:smooth val="0"/>
        </c:ser>
        <c:dLbls>
          <c:showLegendKey val="0"/>
          <c:showVal val="0"/>
          <c:showCatName val="0"/>
          <c:showSerName val="0"/>
          <c:showPercent val="0"/>
          <c:showBubbleSize val="0"/>
        </c:dLbls>
        <c:marker val="1"/>
        <c:smooth val="0"/>
        <c:axId val="41729024"/>
        <c:axId val="41735296"/>
      </c:lineChart>
      <c:catAx>
        <c:axId val="417290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1735296"/>
        <c:crosses val="autoZero"/>
        <c:auto val="1"/>
        <c:lblAlgn val="ctr"/>
        <c:lblOffset val="100"/>
        <c:noMultiLvlLbl val="0"/>
      </c:catAx>
      <c:valAx>
        <c:axId val="41735296"/>
        <c:scaling>
          <c:orientation val="minMax"/>
          <c:max val="120"/>
          <c:min val="0"/>
        </c:scaling>
        <c:delete val="0"/>
        <c:axPos val="l"/>
        <c:majorGridlines/>
        <c:title>
          <c:tx>
            <c:rich>
              <a:bodyPr rot="-5400000" vert="horz"/>
              <a:lstStyle/>
              <a:p>
                <a:pPr>
                  <a:defRPr sz="1600" baseline="0">
                    <a:latin typeface="Calibri" panose="020F0502020204030204" pitchFamily="34" charset="0"/>
                  </a:defRPr>
                </a:pPr>
                <a:r>
                  <a:rPr lang="en-US" dirty="0" smtClean="0"/>
                  <a:t>Deaths per 1,000 Admissions</a:t>
                </a:r>
                <a:endParaRPr lang="en-US" dirty="0"/>
              </a:p>
            </c:rich>
          </c:tx>
          <c:layout>
            <c:manualLayout>
              <c:xMode val="edge"/>
              <c:yMode val="edge"/>
              <c:x val="0"/>
              <c:y val="0.1833388013998250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1729024"/>
        <c:crosses val="autoZero"/>
        <c:crossBetween val="between"/>
        <c:majorUnit val="2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5782711188879167"/>
          <c:w val="0.81597307281034315"/>
          <c:h val="0.66901793525809272"/>
        </c:manualLayout>
      </c:layout>
      <c:lineChart>
        <c:grouping val="standard"/>
        <c:varyColors val="0"/>
        <c:ser>
          <c:idx val="3"/>
          <c:order val="0"/>
          <c:tx>
            <c:strRef>
              <c:f>Sheet1!$A$2</c:f>
              <c:strCache>
                <c:ptCount val="1"/>
                <c:pt idx="0">
                  <c:v>0-1 Conditions</c:v>
                </c:pt>
              </c:strCache>
            </c:strRef>
          </c:tx>
          <c:spPr>
            <a:ln w="25400">
              <a:solidFill>
                <a:sysClr val="windowText" lastClr="000000"/>
              </a:solidFill>
            </a:ln>
          </c:spPr>
          <c:marker>
            <c:symbol val="circle"/>
            <c:size val="7"/>
            <c:spPr>
              <a:solidFill>
                <a:sysClr val="windowText" lastClr="000000"/>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Sheet1!$B$2:$J$2</c:f>
              <c:numCache>
                <c:formatCode>General</c:formatCode>
                <c:ptCount val="9"/>
                <c:pt idx="0">
                  <c:v>23.9</c:v>
                </c:pt>
                <c:pt idx="1">
                  <c:v>24.4</c:v>
                </c:pt>
                <c:pt idx="2">
                  <c:v>24.4</c:v>
                </c:pt>
                <c:pt idx="3">
                  <c:v>24.5</c:v>
                </c:pt>
                <c:pt idx="4">
                  <c:v>23.1</c:v>
                </c:pt>
                <c:pt idx="5">
                  <c:v>20.7</c:v>
                </c:pt>
                <c:pt idx="6">
                  <c:v>20</c:v>
                </c:pt>
                <c:pt idx="7">
                  <c:v>20.8</c:v>
                </c:pt>
                <c:pt idx="8">
                  <c:v>17.3</c:v>
                </c:pt>
              </c:numCache>
            </c:numRef>
          </c:val>
          <c:smooth val="0"/>
        </c:ser>
        <c:ser>
          <c:idx val="0"/>
          <c:order val="1"/>
          <c:tx>
            <c:strRef>
              <c:f>Sheet1!$A$3</c:f>
              <c:strCache>
                <c:ptCount val="1"/>
                <c:pt idx="0">
                  <c:v>2-3 Conditions</c:v>
                </c:pt>
              </c:strCache>
            </c:strRef>
          </c:tx>
          <c:spPr>
            <a:ln w="25400">
              <a:solidFill>
                <a:srgbClr val="0072C6"/>
              </a:solidFill>
            </a:ln>
          </c:spPr>
          <c:marker>
            <c:symbol val="square"/>
            <c:size val="7"/>
            <c:spPr>
              <a:solidFill>
                <a:srgbClr val="0072C6"/>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Sheet1!$B$3:$J$3</c:f>
              <c:numCache>
                <c:formatCode>General</c:formatCode>
                <c:ptCount val="9"/>
                <c:pt idx="0">
                  <c:v>41.1</c:v>
                </c:pt>
                <c:pt idx="1">
                  <c:v>38.299999999999997</c:v>
                </c:pt>
                <c:pt idx="2">
                  <c:v>48</c:v>
                </c:pt>
                <c:pt idx="3">
                  <c:v>34.4</c:v>
                </c:pt>
                <c:pt idx="4">
                  <c:v>40</c:v>
                </c:pt>
                <c:pt idx="5">
                  <c:v>33.299999999999997</c:v>
                </c:pt>
                <c:pt idx="6">
                  <c:v>30.7</c:v>
                </c:pt>
                <c:pt idx="7">
                  <c:v>36.700000000000003</c:v>
                </c:pt>
                <c:pt idx="8">
                  <c:v>31.9</c:v>
                </c:pt>
              </c:numCache>
            </c:numRef>
          </c:val>
          <c:smooth val="0"/>
        </c:ser>
        <c:ser>
          <c:idx val="2"/>
          <c:order val="2"/>
          <c:tx>
            <c:strRef>
              <c:f>Sheet1!$A$4</c:f>
              <c:strCache>
                <c:ptCount val="1"/>
                <c:pt idx="0">
                  <c:v>4+ Conditions</c:v>
                </c:pt>
              </c:strCache>
            </c:strRef>
          </c:tx>
          <c:spPr>
            <a:ln w="25400">
              <a:solidFill>
                <a:srgbClr val="AABA0A"/>
              </a:solidFill>
            </a:ln>
          </c:spPr>
          <c:marker>
            <c:symbol val="triangle"/>
            <c:size val="9"/>
            <c:spPr>
              <a:solidFill>
                <a:srgbClr val="AABA0A"/>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Sheet1!$B$4:$J$4</c:f>
              <c:numCache>
                <c:formatCode>General</c:formatCode>
                <c:ptCount val="9"/>
                <c:pt idx="0">
                  <c:v>41.9</c:v>
                </c:pt>
                <c:pt idx="1">
                  <c:v>63</c:v>
                </c:pt>
                <c:pt idx="2">
                  <c:v>56.2</c:v>
                </c:pt>
                <c:pt idx="3">
                  <c:v>56.4</c:v>
                </c:pt>
                <c:pt idx="4">
                  <c:v>51.6</c:v>
                </c:pt>
                <c:pt idx="5">
                  <c:v>28.5</c:v>
                </c:pt>
                <c:pt idx="6">
                  <c:v>41</c:v>
                </c:pt>
                <c:pt idx="7">
                  <c:v>38.6</c:v>
                </c:pt>
                <c:pt idx="8">
                  <c:v>40.700000000000003</c:v>
                </c:pt>
              </c:numCache>
            </c:numRef>
          </c:val>
          <c:smooth val="0"/>
        </c:ser>
        <c:dLbls>
          <c:showLegendKey val="0"/>
          <c:showVal val="0"/>
          <c:showCatName val="0"/>
          <c:showSerName val="0"/>
          <c:showPercent val="0"/>
          <c:showBubbleSize val="0"/>
        </c:dLbls>
        <c:marker val="1"/>
        <c:smooth val="0"/>
        <c:axId val="162364032"/>
        <c:axId val="162382592"/>
      </c:lineChart>
      <c:catAx>
        <c:axId val="162364032"/>
        <c:scaling>
          <c:orientation val="minMax"/>
        </c:scaling>
        <c:delete val="0"/>
        <c:axPos val="b"/>
        <c:numFmt formatCode="General" sourceLinked="1"/>
        <c:majorTickMark val="out"/>
        <c:minorTickMark val="none"/>
        <c:tickLblPos val="nextTo"/>
        <c:txPr>
          <a:bodyPr rot="-2460000"/>
          <a:lstStyle/>
          <a:p>
            <a:pPr>
              <a:defRPr sz="1600" b="0" baseline="0">
                <a:latin typeface="Calibri" panose="020F0502020204030204" pitchFamily="34" charset="0"/>
              </a:defRPr>
            </a:pPr>
            <a:endParaRPr lang="en-US"/>
          </a:p>
        </c:txPr>
        <c:crossAx val="162382592"/>
        <c:crosses val="autoZero"/>
        <c:auto val="1"/>
        <c:lblAlgn val="ctr"/>
        <c:lblOffset val="100"/>
        <c:noMultiLvlLbl val="0"/>
      </c:catAx>
      <c:valAx>
        <c:axId val="1623825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2364032"/>
        <c:crosses val="autoZero"/>
        <c:crossBetween val="between"/>
        <c:majorUnit val="10"/>
      </c:valAx>
    </c:plotArea>
    <c:legend>
      <c:legendPos val="t"/>
      <c:layout>
        <c:manualLayout>
          <c:xMode val="edge"/>
          <c:yMode val="edge"/>
          <c:x val="0"/>
          <c:y val="1.1675185338674747E-3"/>
          <c:w val="0.99745139496451829"/>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788227860406344E-2"/>
          <c:y val="5.1013673775061795E-2"/>
          <c:w val="0.89799334111013907"/>
          <c:h val="0.67929123592039975"/>
        </c:manualLayout>
      </c:layout>
      <c:barChart>
        <c:barDir val="col"/>
        <c:grouping val="clustered"/>
        <c:varyColors val="0"/>
        <c:ser>
          <c:idx val="0"/>
          <c:order val="0"/>
          <c:tx>
            <c:strRef>
              <c:f>Sheet1!$B$1</c:f>
              <c:strCache>
                <c:ptCount val="1"/>
                <c:pt idx="0">
                  <c:v>2009</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Sheet1!$A$2:$A$18</c:f>
              <c:strCache>
                <c:ptCount val="17"/>
                <c:pt idx="0">
                  <c:v>Total</c:v>
                </c:pt>
                <c:pt idx="1">
                  <c:v>White</c:v>
                </c:pt>
                <c:pt idx="2">
                  <c:v>Black</c:v>
                </c:pt>
                <c:pt idx="3">
                  <c:v>Hispanic</c:v>
                </c:pt>
                <c:pt idx="5">
                  <c:v>&lt;High School</c:v>
                </c:pt>
                <c:pt idx="6">
                  <c:v>High School Grad</c:v>
                </c:pt>
                <c:pt idx="7">
                  <c:v>Any College</c:v>
                </c:pt>
                <c:pt idx="9">
                  <c:v>Private</c:v>
                </c:pt>
                <c:pt idx="10">
                  <c:v>Public</c:v>
                </c:pt>
                <c:pt idx="11">
                  <c:v>Uninsured</c:v>
                </c:pt>
                <c:pt idx="13">
                  <c:v>0-17</c:v>
                </c:pt>
                <c:pt idx="14">
                  <c:v>18-44</c:v>
                </c:pt>
                <c:pt idx="15">
                  <c:v>45-64</c:v>
                </c:pt>
                <c:pt idx="16">
                  <c:v>65+</c:v>
                </c:pt>
              </c:strCache>
            </c:strRef>
          </c:cat>
          <c:val>
            <c:numRef>
              <c:f>Sheet1!$B$2:$B$18</c:f>
              <c:numCache>
                <c:formatCode>General</c:formatCode>
                <c:ptCount val="17"/>
                <c:pt idx="0">
                  <c:v>33.4</c:v>
                </c:pt>
                <c:pt idx="1">
                  <c:v>32.700000000000003</c:v>
                </c:pt>
                <c:pt idx="2">
                  <c:v>42.4</c:v>
                </c:pt>
                <c:pt idx="3">
                  <c:v>28.4</c:v>
                </c:pt>
                <c:pt idx="5">
                  <c:v>24.5</c:v>
                </c:pt>
                <c:pt idx="6">
                  <c:v>26.8</c:v>
                </c:pt>
                <c:pt idx="7">
                  <c:v>33.299999999999997</c:v>
                </c:pt>
                <c:pt idx="9">
                  <c:v>37.4</c:v>
                </c:pt>
                <c:pt idx="10">
                  <c:v>33.799999999999997</c:v>
                </c:pt>
                <c:pt idx="11">
                  <c:v>25.8</c:v>
                </c:pt>
                <c:pt idx="13">
                  <c:v>44.3</c:v>
                </c:pt>
                <c:pt idx="14">
                  <c:v>29.8</c:v>
                </c:pt>
                <c:pt idx="15">
                  <c:v>31.9</c:v>
                </c:pt>
                <c:pt idx="16">
                  <c:v>26.1</c:v>
                </c:pt>
              </c:numCache>
            </c:numRef>
          </c:val>
        </c:ser>
        <c:dLbls>
          <c:showLegendKey val="0"/>
          <c:showVal val="0"/>
          <c:showCatName val="0"/>
          <c:showSerName val="0"/>
          <c:showPercent val="0"/>
          <c:showBubbleSize val="0"/>
        </c:dLbls>
        <c:gapWidth val="150"/>
        <c:axId val="135439872"/>
        <c:axId val="135441408"/>
      </c:barChart>
      <c:catAx>
        <c:axId val="135439872"/>
        <c:scaling>
          <c:orientation val="minMax"/>
        </c:scaling>
        <c:delete val="0"/>
        <c:axPos val="b"/>
        <c:minorGridlines>
          <c:spPr>
            <a:ln>
              <a:noFill/>
            </a:ln>
          </c:spPr>
        </c:minorGridlines>
        <c:numFmt formatCode="General" sourceLinked="1"/>
        <c:majorTickMark val="out"/>
        <c:minorTickMark val="none"/>
        <c:tickLblPos val="nextTo"/>
        <c:txPr>
          <a:bodyPr rot="-1680000"/>
          <a:lstStyle/>
          <a:p>
            <a:pPr>
              <a:defRPr sz="1600" b="0">
                <a:solidFill>
                  <a:schemeClr val="tx1"/>
                </a:solidFill>
                <a:latin typeface="Calibri" panose="020F0502020204030204" pitchFamily="34" charset="0"/>
              </a:defRPr>
            </a:pPr>
            <a:endParaRPr lang="en-US"/>
          </a:p>
        </c:txPr>
        <c:crossAx val="135441408"/>
        <c:crosses val="autoZero"/>
        <c:auto val="1"/>
        <c:lblAlgn val="ctr"/>
        <c:lblOffset val="100"/>
        <c:noMultiLvlLbl val="0"/>
      </c:catAx>
      <c:valAx>
        <c:axId val="135441408"/>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94181977252843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35439872"/>
        <c:crosses val="autoZero"/>
        <c:crossBetween val="between"/>
        <c:majorUnit val="5"/>
      </c:valAx>
    </c:plotArea>
    <c:plotVisOnly val="1"/>
    <c:dispBlanksAs val="gap"/>
    <c:showDLblsOverMax val="0"/>
  </c:chart>
  <c:spPr>
    <a:ln>
      <a:noFill/>
    </a:ln>
  </c:spPr>
  <c:externalData r:id="rId2">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5860916690969182"/>
          <c:y val="0.17634563040731019"/>
          <c:w val="0.74094050743657047"/>
          <c:h val="0.6937092932827840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578</c:v>
                </c:pt>
                <c:pt idx="1">
                  <c:v>604.20000000000005</c:v>
                </c:pt>
                <c:pt idx="2">
                  <c:v>616.29999999999995</c:v>
                </c:pt>
                <c:pt idx="3">
                  <c:v>582</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854.4</c:v>
                </c:pt>
                <c:pt idx="1">
                  <c:v>909.3</c:v>
                </c:pt>
                <c:pt idx="2">
                  <c:v>931</c:v>
                </c:pt>
                <c:pt idx="3">
                  <c:v>864.6</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604.6</c:v>
                </c:pt>
                <c:pt idx="1">
                  <c:v>631.6</c:v>
                </c:pt>
                <c:pt idx="2">
                  <c:v>706.2</c:v>
                </c:pt>
                <c:pt idx="3">
                  <c:v>677.9</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564.4</c:v>
                </c:pt>
                <c:pt idx="1">
                  <c:v>583.5</c:v>
                </c:pt>
                <c:pt idx="2">
                  <c:v>576.5</c:v>
                </c:pt>
                <c:pt idx="3">
                  <c:v>522.6</c:v>
                </c:pt>
              </c:numCache>
            </c:numRef>
          </c:val>
          <c:smooth val="0"/>
        </c:ser>
        <c:ser>
          <c:idx val="4"/>
          <c:order val="4"/>
          <c:tx>
            <c:strRef>
              <c:f>Sheet1!$A$6</c:f>
              <c:strCache>
                <c:ptCount val="1"/>
                <c:pt idx="0">
                  <c:v>West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2008</c:v>
                </c:pt>
                <c:pt idx="1">
                  <c:v>2009</c:v>
                </c:pt>
                <c:pt idx="2">
                  <c:v>2010</c:v>
                </c:pt>
                <c:pt idx="3">
                  <c:v>2011</c:v>
                </c:pt>
              </c:strCache>
            </c:strRef>
          </c:cat>
          <c:val>
            <c:numRef>
              <c:f>Sheet1!$B$6:$E$6</c:f>
              <c:numCache>
                <c:formatCode>General</c:formatCode>
                <c:ptCount val="4"/>
                <c:pt idx="0">
                  <c:v>378.6</c:v>
                </c:pt>
                <c:pt idx="1">
                  <c:v>397</c:v>
                </c:pt>
                <c:pt idx="2">
                  <c:v>376.4</c:v>
                </c:pt>
                <c:pt idx="3">
                  <c:v>388.4</c:v>
                </c:pt>
              </c:numCache>
            </c:numRef>
          </c:val>
          <c:smooth val="0"/>
        </c:ser>
        <c:dLbls>
          <c:showLegendKey val="0"/>
          <c:showVal val="0"/>
          <c:showCatName val="0"/>
          <c:showSerName val="0"/>
          <c:showPercent val="0"/>
          <c:showBubbleSize val="0"/>
        </c:dLbls>
        <c:marker val="1"/>
        <c:smooth val="0"/>
        <c:axId val="47235840"/>
        <c:axId val="47237760"/>
      </c:lineChart>
      <c:catAx>
        <c:axId val="4723584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7237760"/>
        <c:crosses val="autoZero"/>
        <c:auto val="1"/>
        <c:lblAlgn val="ctr"/>
        <c:lblOffset val="100"/>
        <c:noMultiLvlLbl val="0"/>
      </c:catAx>
      <c:valAx>
        <c:axId val="47237760"/>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084711286089238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7235840"/>
        <c:crosses val="autoZero"/>
        <c:crossBetween val="between"/>
        <c:majorUnit val="200"/>
      </c:valAx>
    </c:plotArea>
    <c:legend>
      <c:legendPos val="t"/>
      <c:layout>
        <c:manualLayout>
          <c:xMode val="edge"/>
          <c:yMode val="edge"/>
          <c:x val="5.4495965782055011E-2"/>
          <c:y val="1.1675185338674747E-3"/>
          <c:w val="0.88634028385340724"/>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224506658889858"/>
          <c:y val="0.17634563040731019"/>
          <c:w val="0.75775493341110134"/>
          <c:h val="0.69370929328278408"/>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808.6</c:v>
                </c:pt>
                <c:pt idx="1">
                  <c:v>881.3</c:v>
                </c:pt>
                <c:pt idx="2">
                  <c:v>947.4</c:v>
                </c:pt>
                <c:pt idx="3">
                  <c:v>839.5</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641.79999999999995</c:v>
                </c:pt>
                <c:pt idx="1">
                  <c:v>656.7</c:v>
                </c:pt>
                <c:pt idx="2">
                  <c:v>644.9</c:v>
                </c:pt>
                <c:pt idx="3">
                  <c:v>613.79999999999995</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483.7</c:v>
                </c:pt>
                <c:pt idx="1">
                  <c:v>491.4</c:v>
                </c:pt>
                <c:pt idx="2">
                  <c:v>485.8</c:v>
                </c:pt>
                <c:pt idx="3">
                  <c:v>499.6</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348.3</c:v>
                </c:pt>
                <c:pt idx="1">
                  <c:v>343.3</c:v>
                </c:pt>
                <c:pt idx="2">
                  <c:v>342.4</c:v>
                </c:pt>
                <c:pt idx="3">
                  <c:v>341.2</c:v>
                </c:pt>
              </c:numCache>
            </c:numRef>
          </c:val>
          <c:smooth val="0"/>
        </c:ser>
        <c:dLbls>
          <c:showLegendKey val="0"/>
          <c:showVal val="0"/>
          <c:showCatName val="0"/>
          <c:showSerName val="0"/>
          <c:showPercent val="0"/>
          <c:showBubbleSize val="0"/>
        </c:dLbls>
        <c:marker val="1"/>
        <c:smooth val="0"/>
        <c:axId val="47162112"/>
        <c:axId val="47164032"/>
      </c:lineChart>
      <c:catAx>
        <c:axId val="4716211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7164032"/>
        <c:crosses val="autoZero"/>
        <c:auto val="1"/>
        <c:lblAlgn val="ctr"/>
        <c:lblOffset val="100"/>
        <c:noMultiLvlLbl val="0"/>
      </c:catAx>
      <c:valAx>
        <c:axId val="47164032"/>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144745795664431E-3"/>
              <c:y val="0.2092993584135316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7162112"/>
        <c:crosses val="autoZero"/>
        <c:crossBetween val="between"/>
        <c:majorUnit val="200"/>
      </c:valAx>
    </c:plotArea>
    <c:legend>
      <c:legendPos val="t"/>
      <c:layout>
        <c:manualLayout>
          <c:xMode val="edge"/>
          <c:yMode val="edge"/>
          <c:x val="0.11005152133761058"/>
          <c:y val="1.1675185338674747E-3"/>
          <c:w val="0.77522917274229608"/>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601"/>
          <c:w val="0.88825750947798188"/>
          <c:h val="0.73311435634499178"/>
        </c:manualLayout>
      </c:layout>
      <c:lineChart>
        <c:grouping val="standard"/>
        <c:varyColors val="0"/>
        <c:ser>
          <c:idx val="3"/>
          <c:order val="0"/>
          <c:tx>
            <c:strRef>
              <c:f>Sheet1!$A$3</c:f>
              <c:strCache>
                <c:ptCount val="1"/>
                <c:pt idx="0">
                  <c:v>Large Central Metropolitan</c:v>
                </c:pt>
              </c:strCache>
            </c:strRef>
          </c:tx>
          <c:spPr>
            <a:ln w="25400">
              <a:solidFill>
                <a:sysClr val="windowText" lastClr="000000"/>
              </a:solidFill>
            </a:ln>
          </c:spPr>
          <c:marker>
            <c:symbol val="circle"/>
            <c:size val="7"/>
            <c:spPr>
              <a:solidFill>
                <a:sysClr val="windowText" lastClr="000000"/>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c:formatCode>
                <c:ptCount val="13"/>
                <c:pt idx="0">
                  <c:v>97.629800000000003</c:v>
                </c:pt>
                <c:pt idx="1">
                  <c:v>94.911100000000005</c:v>
                </c:pt>
                <c:pt idx="2">
                  <c:v>89.812899999999999</c:v>
                </c:pt>
                <c:pt idx="3">
                  <c:v>84.686199999999999</c:v>
                </c:pt>
                <c:pt idx="4">
                  <c:v>74.502399999999994</c:v>
                </c:pt>
                <c:pt idx="5">
                  <c:v>69.927599999999998</c:v>
                </c:pt>
                <c:pt idx="6">
                  <c:v>66.775700000000001</c:v>
                </c:pt>
                <c:pt idx="7">
                  <c:v>61.3994</c:v>
                </c:pt>
                <c:pt idx="8">
                  <c:v>55.7179</c:v>
                </c:pt>
                <c:pt idx="9">
                  <c:v>50.157699999999998</c:v>
                </c:pt>
                <c:pt idx="10">
                  <c:v>48.4512</c:v>
                </c:pt>
                <c:pt idx="11">
                  <c:v>45.473300000000002</c:v>
                </c:pt>
                <c:pt idx="12">
                  <c:v>45.952515722518356</c:v>
                </c:pt>
              </c:numCache>
            </c:numRef>
          </c:val>
          <c:smooth val="0"/>
        </c:ser>
        <c:ser>
          <c:idx val="0"/>
          <c:order val="1"/>
          <c:tx>
            <c:strRef>
              <c:f>Sheet1!$A$4</c:f>
              <c:strCache>
                <c:ptCount val="1"/>
                <c:pt idx="0">
                  <c:v>Large Fringe Metropolitan</c:v>
                </c:pt>
              </c:strCache>
            </c:strRef>
          </c:tx>
          <c:spPr>
            <a:ln w="25400">
              <a:solidFill>
                <a:srgbClr val="0072C6"/>
              </a:solidFill>
            </a:ln>
          </c:spPr>
          <c:marker>
            <c:symbol val="square"/>
            <c:size val="7"/>
            <c:spPr>
              <a:solidFill>
                <a:srgbClr val="0072C6"/>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c:formatCode>
                <c:ptCount val="13"/>
                <c:pt idx="0">
                  <c:v>97.927499999999995</c:v>
                </c:pt>
                <c:pt idx="1">
                  <c:v>93.363900000000001</c:v>
                </c:pt>
                <c:pt idx="2">
                  <c:v>88.153400000000005</c:v>
                </c:pt>
                <c:pt idx="3">
                  <c:v>80.350300000000004</c:v>
                </c:pt>
                <c:pt idx="4">
                  <c:v>74.650700000000001</c:v>
                </c:pt>
                <c:pt idx="5">
                  <c:v>66.754000000000005</c:v>
                </c:pt>
                <c:pt idx="6">
                  <c:v>66.033199999999994</c:v>
                </c:pt>
                <c:pt idx="7">
                  <c:v>61.247599999999998</c:v>
                </c:pt>
                <c:pt idx="8">
                  <c:v>56.2239</c:v>
                </c:pt>
                <c:pt idx="9">
                  <c:v>50.087499999999999</c:v>
                </c:pt>
                <c:pt idx="10">
                  <c:v>48.642899999999997</c:v>
                </c:pt>
                <c:pt idx="11">
                  <c:v>47.898299999999999</c:v>
                </c:pt>
                <c:pt idx="12">
                  <c:v>43.80261371560097</c:v>
                </c:pt>
              </c:numCache>
            </c:numRef>
          </c:val>
          <c:smooth val="0"/>
        </c:ser>
        <c:ser>
          <c:idx val="2"/>
          <c:order val="2"/>
          <c:tx>
            <c:strRef>
              <c:f>Sheet1!$A$5</c:f>
              <c:strCache>
                <c:ptCount val="1"/>
                <c:pt idx="0">
                  <c:v>Medium Metropolitan</c:v>
                </c:pt>
              </c:strCache>
            </c:strRef>
          </c:tx>
          <c:spPr>
            <a:ln w="25400">
              <a:solidFill>
                <a:srgbClr val="AABA0A"/>
              </a:solidFill>
            </a:ln>
          </c:spPr>
          <c:marker>
            <c:symbol val="triangle"/>
            <c:size val="9"/>
            <c:spPr>
              <a:solidFill>
                <a:srgbClr val="AABA0A"/>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c:formatCode>
                <c:ptCount val="13"/>
                <c:pt idx="0">
                  <c:v>100.435</c:v>
                </c:pt>
                <c:pt idx="1">
                  <c:v>99.093800000000002</c:v>
                </c:pt>
                <c:pt idx="2">
                  <c:v>89.091300000000004</c:v>
                </c:pt>
                <c:pt idx="3">
                  <c:v>80.473299999999995</c:v>
                </c:pt>
                <c:pt idx="4">
                  <c:v>78.297499999999999</c:v>
                </c:pt>
                <c:pt idx="5">
                  <c:v>74.388999999999996</c:v>
                </c:pt>
                <c:pt idx="6">
                  <c:v>66.310900000000004</c:v>
                </c:pt>
                <c:pt idx="7">
                  <c:v>61.286000000000001</c:v>
                </c:pt>
                <c:pt idx="8">
                  <c:v>54.730600000000003</c:v>
                </c:pt>
                <c:pt idx="9">
                  <c:v>50.9529</c:v>
                </c:pt>
                <c:pt idx="10">
                  <c:v>45.736699999999999</c:v>
                </c:pt>
                <c:pt idx="11">
                  <c:v>48.046799999999998</c:v>
                </c:pt>
                <c:pt idx="12">
                  <c:v>48.823936579927135</c:v>
                </c:pt>
              </c:numCache>
            </c:numRef>
          </c:val>
          <c:smooth val="0"/>
        </c:ser>
        <c:ser>
          <c:idx val="1"/>
          <c:order val="3"/>
          <c:tx>
            <c:strRef>
              <c:f>Sheet1!$A$6</c:f>
              <c:strCache>
                <c:ptCount val="1"/>
                <c:pt idx="0">
                  <c:v>Small Metropolitan</c:v>
                </c:pt>
              </c:strCache>
            </c:strRef>
          </c:tx>
          <c:spPr>
            <a:ln w="34925">
              <a:solidFill>
                <a:srgbClr val="7BA8DF"/>
              </a:solidFill>
            </a:ln>
          </c:spPr>
          <c:marker>
            <c:symbol val="diamond"/>
            <c:size val="9"/>
            <c:spPr>
              <a:solidFill>
                <a:srgbClr val="7BA8DF"/>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Sheet1!$B$6:$N$6</c:f>
              <c:numCache>
                <c:formatCode>0.0</c:formatCode>
                <c:ptCount val="13"/>
                <c:pt idx="0">
                  <c:v>112.38500000000001</c:v>
                </c:pt>
                <c:pt idx="1">
                  <c:v>104.85899999999999</c:v>
                </c:pt>
                <c:pt idx="2">
                  <c:v>98.406499999999994</c:v>
                </c:pt>
                <c:pt idx="3">
                  <c:v>86.578500000000005</c:v>
                </c:pt>
                <c:pt idx="4">
                  <c:v>82.743200000000002</c:v>
                </c:pt>
                <c:pt idx="5">
                  <c:v>77.262699999999995</c:v>
                </c:pt>
                <c:pt idx="6">
                  <c:v>73.258499999999998</c:v>
                </c:pt>
                <c:pt idx="7">
                  <c:v>71.703999999999994</c:v>
                </c:pt>
                <c:pt idx="8">
                  <c:v>60.473599999999998</c:v>
                </c:pt>
                <c:pt idx="9">
                  <c:v>56.430799999999998</c:v>
                </c:pt>
                <c:pt idx="10">
                  <c:v>53.475000000000001</c:v>
                </c:pt>
                <c:pt idx="11">
                  <c:v>50.040100000000002</c:v>
                </c:pt>
                <c:pt idx="12">
                  <c:v>49.401464385949829</c:v>
                </c:pt>
              </c:numCache>
            </c:numRef>
          </c:val>
          <c:smooth val="0"/>
        </c:ser>
        <c:ser>
          <c:idx val="4"/>
          <c:order val="4"/>
          <c:tx>
            <c:strRef>
              <c:f>Sheet1!$A$7</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Sheet1!$B$7:$N$7</c:f>
              <c:numCache>
                <c:formatCode>0.0</c:formatCode>
                <c:ptCount val="13"/>
                <c:pt idx="0">
                  <c:v>110.342</c:v>
                </c:pt>
                <c:pt idx="1">
                  <c:v>101.651</c:v>
                </c:pt>
                <c:pt idx="2">
                  <c:v>97.341099999999997</c:v>
                </c:pt>
                <c:pt idx="3">
                  <c:v>95.952799999999996</c:v>
                </c:pt>
                <c:pt idx="4">
                  <c:v>92.537099999999995</c:v>
                </c:pt>
                <c:pt idx="5">
                  <c:v>87.893799999999999</c:v>
                </c:pt>
                <c:pt idx="6">
                  <c:v>79.590900000000005</c:v>
                </c:pt>
                <c:pt idx="7">
                  <c:v>74.753</c:v>
                </c:pt>
                <c:pt idx="8">
                  <c:v>61.712499999999999</c:v>
                </c:pt>
                <c:pt idx="9">
                  <c:v>58.991100000000003</c:v>
                </c:pt>
                <c:pt idx="10">
                  <c:v>54.512900000000002</c:v>
                </c:pt>
                <c:pt idx="11">
                  <c:v>49.608400000000003</c:v>
                </c:pt>
                <c:pt idx="12">
                  <c:v>51.55738835429576</c:v>
                </c:pt>
              </c:numCache>
            </c:numRef>
          </c:val>
          <c:smooth val="0"/>
        </c:ser>
        <c:ser>
          <c:idx val="5"/>
          <c:order val="5"/>
          <c:tx>
            <c:strRef>
              <c:f>Sheet1!$A$8</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Sheet1!$B$8:$N$8</c:f>
              <c:numCache>
                <c:formatCode>0.0</c:formatCode>
                <c:ptCount val="13"/>
                <c:pt idx="0">
                  <c:v>114.881</c:v>
                </c:pt>
                <c:pt idx="1">
                  <c:v>112.91</c:v>
                </c:pt>
                <c:pt idx="2">
                  <c:v>102.328</c:v>
                </c:pt>
                <c:pt idx="3">
                  <c:v>96.256900000000002</c:v>
                </c:pt>
                <c:pt idx="4">
                  <c:v>96.313100000000006</c:v>
                </c:pt>
                <c:pt idx="5">
                  <c:v>93.363900000000001</c:v>
                </c:pt>
                <c:pt idx="6">
                  <c:v>82.752200000000002</c:v>
                </c:pt>
                <c:pt idx="7">
                  <c:v>75.642600000000002</c:v>
                </c:pt>
                <c:pt idx="8">
                  <c:v>70.971500000000006</c:v>
                </c:pt>
                <c:pt idx="9">
                  <c:v>62.873100000000001</c:v>
                </c:pt>
                <c:pt idx="10">
                  <c:v>60.143300000000004</c:v>
                </c:pt>
                <c:pt idx="11">
                  <c:v>60.875399999999999</c:v>
                </c:pt>
                <c:pt idx="12">
                  <c:v>50.543436775481013</c:v>
                </c:pt>
              </c:numCache>
            </c:numRef>
          </c:val>
          <c:smooth val="0"/>
        </c:ser>
        <c:dLbls>
          <c:showLegendKey val="0"/>
          <c:showVal val="0"/>
          <c:showCatName val="0"/>
          <c:showSerName val="0"/>
          <c:showPercent val="0"/>
          <c:showBubbleSize val="0"/>
        </c:dLbls>
        <c:marker val="1"/>
        <c:smooth val="0"/>
        <c:axId val="41668608"/>
        <c:axId val="41670528"/>
      </c:lineChart>
      <c:catAx>
        <c:axId val="416686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1670528"/>
        <c:crosses val="autoZero"/>
        <c:auto val="1"/>
        <c:lblAlgn val="ctr"/>
        <c:lblOffset val="100"/>
        <c:noMultiLvlLbl val="0"/>
      </c:catAx>
      <c:valAx>
        <c:axId val="41670528"/>
        <c:scaling>
          <c:orientation val="minMax"/>
          <c:max val="12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 Admissions</a:t>
                </a:r>
                <a:endParaRPr lang="en-US" dirty="0"/>
              </a:p>
            </c:rich>
          </c:tx>
          <c:layout>
            <c:manualLayout>
              <c:xMode val="edge"/>
              <c:yMode val="edge"/>
              <c:x val="1.5432098765432098E-3"/>
              <c:y val="0.2485788113695090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1668608"/>
        <c:crosses val="autoZero"/>
        <c:crossBetween val="between"/>
        <c:majorUnit val="2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8908865558471872"/>
          <c:h val="0.75235137795275586"/>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Sheet1!$B$2:$B$13</c:f>
              <c:numCache>
                <c:formatCode>0.0</c:formatCode>
                <c:ptCount val="12"/>
                <c:pt idx="0">
                  <c:v>98.700999999999993</c:v>
                </c:pt>
                <c:pt idx="1">
                  <c:v>95.542000000000002</c:v>
                </c:pt>
                <c:pt idx="2">
                  <c:v>86.881</c:v>
                </c:pt>
                <c:pt idx="3">
                  <c:v>81.822999999999993</c:v>
                </c:pt>
                <c:pt idx="4">
                  <c:v>76.878</c:v>
                </c:pt>
                <c:pt idx="5">
                  <c:v>71.153999999999996</c:v>
                </c:pt>
                <c:pt idx="6">
                  <c:v>65.375</c:v>
                </c:pt>
                <c:pt idx="7">
                  <c:v>59.11</c:v>
                </c:pt>
                <c:pt idx="8">
                  <c:v>53.662999999999997</c:v>
                </c:pt>
                <c:pt idx="9">
                  <c:v>51.695999999999998</c:v>
                </c:pt>
                <c:pt idx="10">
                  <c:v>50.454000000000001</c:v>
                </c:pt>
                <c:pt idx="11">
                  <c:v>48.26</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Sheet1!$C$2:$C$13</c:f>
              <c:numCache>
                <c:formatCode>0.0</c:formatCode>
                <c:ptCount val="12"/>
                <c:pt idx="0">
                  <c:v>92.238</c:v>
                </c:pt>
                <c:pt idx="1">
                  <c:v>85.504999999999995</c:v>
                </c:pt>
                <c:pt idx="2">
                  <c:v>81.606999999999999</c:v>
                </c:pt>
                <c:pt idx="3">
                  <c:v>72.885000000000005</c:v>
                </c:pt>
                <c:pt idx="4">
                  <c:v>65.165000000000006</c:v>
                </c:pt>
                <c:pt idx="5">
                  <c:v>59.183999999999997</c:v>
                </c:pt>
                <c:pt idx="6">
                  <c:v>55.79</c:v>
                </c:pt>
                <c:pt idx="7">
                  <c:v>46.807000000000002</c:v>
                </c:pt>
                <c:pt idx="8">
                  <c:v>46.076999999999998</c:v>
                </c:pt>
                <c:pt idx="9">
                  <c:v>46.731999999999999</c:v>
                </c:pt>
                <c:pt idx="10">
                  <c:v>42.097000000000001</c:v>
                </c:pt>
                <c:pt idx="11">
                  <c:v>42.96</c:v>
                </c:pt>
              </c:numCache>
            </c:numRef>
          </c:val>
          <c:smooth val="0"/>
        </c:ser>
        <c:ser>
          <c:idx val="2"/>
          <c:order val="2"/>
          <c:tx>
            <c:strRef>
              <c:f>Sheet1!$D$1</c:f>
              <c:strCache>
                <c:ptCount val="1"/>
                <c:pt idx="0">
                  <c:v>API</c:v>
                </c:pt>
              </c:strCache>
            </c:strRef>
          </c:tx>
          <c:spPr>
            <a:ln w="25400">
              <a:solidFill>
                <a:srgbClr val="AABA0A"/>
              </a:solidFill>
            </a:ln>
          </c:spPr>
          <c:marker>
            <c:symbol val="triangle"/>
            <c:size val="9"/>
            <c:spPr>
              <a:solidFill>
                <a:srgbClr val="AABA0A"/>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Sheet1!$D$2:$D$13</c:f>
              <c:numCache>
                <c:formatCode>0.0</c:formatCode>
                <c:ptCount val="12"/>
                <c:pt idx="0">
                  <c:v>89.492000000000004</c:v>
                </c:pt>
                <c:pt idx="1">
                  <c:v>94.95</c:v>
                </c:pt>
                <c:pt idx="2">
                  <c:v>84.24</c:v>
                </c:pt>
                <c:pt idx="3">
                  <c:v>83.850999999999999</c:v>
                </c:pt>
                <c:pt idx="4">
                  <c:v>74.995000000000005</c:v>
                </c:pt>
                <c:pt idx="5">
                  <c:v>81.828000000000003</c:v>
                </c:pt>
                <c:pt idx="6">
                  <c:v>71.096000000000004</c:v>
                </c:pt>
                <c:pt idx="7">
                  <c:v>59.973999999999997</c:v>
                </c:pt>
                <c:pt idx="8">
                  <c:v>57.51</c:v>
                </c:pt>
                <c:pt idx="9">
                  <c:v>55.158000000000001</c:v>
                </c:pt>
                <c:pt idx="10">
                  <c:v>54.96</c:v>
                </c:pt>
                <c:pt idx="11">
                  <c:v>46.95</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Sheet1!$E$2:$E$13</c:f>
              <c:numCache>
                <c:formatCode>0.0</c:formatCode>
                <c:ptCount val="12"/>
                <c:pt idx="0">
                  <c:v>97.244</c:v>
                </c:pt>
                <c:pt idx="1">
                  <c:v>92.048000000000002</c:v>
                </c:pt>
                <c:pt idx="2">
                  <c:v>86.634</c:v>
                </c:pt>
                <c:pt idx="3">
                  <c:v>78.813000000000002</c:v>
                </c:pt>
                <c:pt idx="4">
                  <c:v>75.191999999999993</c:v>
                </c:pt>
                <c:pt idx="5">
                  <c:v>70.396000000000001</c:v>
                </c:pt>
                <c:pt idx="6">
                  <c:v>63.572000000000003</c:v>
                </c:pt>
                <c:pt idx="7">
                  <c:v>57.634999999999998</c:v>
                </c:pt>
                <c:pt idx="8">
                  <c:v>57.533000000000001</c:v>
                </c:pt>
                <c:pt idx="9">
                  <c:v>53.600999999999999</c:v>
                </c:pt>
                <c:pt idx="10">
                  <c:v>48.131999999999998</c:v>
                </c:pt>
                <c:pt idx="11">
                  <c:v>47.99</c:v>
                </c:pt>
              </c:numCache>
            </c:numRef>
          </c:val>
          <c:smooth val="0"/>
        </c:ser>
        <c:dLbls>
          <c:showLegendKey val="0"/>
          <c:showVal val="0"/>
          <c:showCatName val="0"/>
          <c:showSerName val="0"/>
          <c:showPercent val="0"/>
          <c:showBubbleSize val="0"/>
        </c:dLbls>
        <c:marker val="1"/>
        <c:smooth val="0"/>
        <c:axId val="43392000"/>
        <c:axId val="43398272"/>
      </c:lineChart>
      <c:catAx>
        <c:axId val="4339200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398272"/>
        <c:crosses val="autoZero"/>
        <c:auto val="1"/>
        <c:lblAlgn val="ctr"/>
        <c:lblOffset val="100"/>
        <c:noMultiLvlLbl val="0"/>
      </c:catAx>
      <c:valAx>
        <c:axId val="43398272"/>
        <c:scaling>
          <c:orientation val="minMax"/>
          <c:max val="12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a:t>
                </a:r>
                <a:r>
                  <a:rPr lang="en-US" baseline="0" dirty="0" smtClean="0"/>
                  <a:t> Admissions</a:t>
                </a:r>
                <a:endParaRPr lang="en-US" dirty="0"/>
              </a:p>
            </c:rich>
          </c:tx>
          <c:layout>
            <c:manualLayout>
              <c:xMode val="edge"/>
              <c:yMode val="edge"/>
              <c:x val="3.0864197530864196E-3"/>
              <c:y val="0.206246057905552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392000"/>
        <c:crosses val="autoZero"/>
        <c:crossBetween val="between"/>
        <c:majorUnit val="2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0.65741</cdr:x>
      <cdr:y>0.15575</cdr:y>
    </cdr:to>
    <cdr:sp macro="" textlink="">
      <cdr:nvSpPr>
        <cdr:cNvPr id="10" name="Text Box 9"/>
        <cdr:cNvSpPr txBox="1"/>
      </cdr:nvSpPr>
      <cdr:spPr>
        <a:xfrm xmlns:a="http://schemas.openxmlformats.org/drawingml/2006/main">
          <a:off x="3152842" y="377858"/>
          <a:ext cx="2257358" cy="35796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0.71296</cdr:x>
      <cdr:y>0.32836</cdr:y>
    </cdr:to>
    <cdr:sp macro="" textlink="">
      <cdr:nvSpPr>
        <cdr:cNvPr id="13" name="Text Box 12"/>
        <cdr:cNvSpPr txBox="1"/>
      </cdr:nvSpPr>
      <cdr:spPr>
        <a:xfrm xmlns:a="http://schemas.openxmlformats.org/drawingml/2006/main">
          <a:off x="3067090" y="1163478"/>
          <a:ext cx="2800310" cy="38782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t>Person-Centered </a:t>
          </a:r>
          <a:r>
            <a:rPr lang="en-US" sz="1600" dirty="0"/>
            <a:t>Care (n=20)</a:t>
          </a:r>
        </a:p>
      </cdr:txBody>
    </cdr:sp>
  </cdr:relSizeAnchor>
  <cdr:relSizeAnchor xmlns:cdr="http://schemas.openxmlformats.org/drawingml/2006/chartDrawing">
    <cdr:from>
      <cdr:x>0.35069</cdr:x>
      <cdr:y>0.41044</cdr:y>
    </cdr:from>
    <cdr:to>
      <cdr:x>0.68519</cdr:x>
      <cdr:y>0.50094</cdr:y>
    </cdr:to>
    <cdr:sp macro="" textlink="">
      <cdr:nvSpPr>
        <cdr:cNvPr id="14" name="Text Box 13"/>
        <cdr:cNvSpPr txBox="1"/>
      </cdr:nvSpPr>
      <cdr:spPr>
        <a:xfrm xmlns:a="http://schemas.openxmlformats.org/drawingml/2006/main">
          <a:off x="2886038" y="1939083"/>
          <a:ext cx="2752762" cy="42755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t>Effective Treatment (n=46)</a:t>
          </a:r>
        </a:p>
      </cdr:txBody>
    </cdr:sp>
  </cdr:relSizeAnchor>
  <cdr:relSizeAnchor xmlns:cdr="http://schemas.openxmlformats.org/drawingml/2006/chartDrawing">
    <cdr:from>
      <cdr:x>0.34028</cdr:x>
      <cdr:y>0.58514</cdr:y>
    </cdr:from>
    <cdr:to>
      <cdr:x>0.64815</cdr:x>
      <cdr:y>0.67775</cdr:y>
    </cdr:to>
    <cdr:sp macro="" textlink="">
      <cdr:nvSpPr>
        <cdr:cNvPr id="15" name="Text Box 14"/>
        <cdr:cNvSpPr txBox="1"/>
      </cdr:nvSpPr>
      <cdr:spPr>
        <a:xfrm xmlns:a="http://schemas.openxmlformats.org/drawingml/2006/main">
          <a:off x="2800368" y="2764435"/>
          <a:ext cx="2533632" cy="4375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solidFill>
                <a:schemeClr val="tx1"/>
              </a:solidFill>
            </a:rPr>
            <a:t>Healthy Living (n=38)</a:t>
          </a:r>
        </a:p>
      </cdr:txBody>
    </cdr:sp>
  </cdr:relSizeAnchor>
  <cdr:relSizeAnchor xmlns:cdr="http://schemas.openxmlformats.org/drawingml/2006/chartDrawing">
    <cdr:from>
      <cdr:x>0.36111</cdr:x>
      <cdr:y>0.70968</cdr:y>
    </cdr:from>
    <cdr:to>
      <cdr:x>0.55</cdr:x>
      <cdr:y>0.82581</cdr:y>
    </cdr:to>
    <cdr:sp macro="" textlink="">
      <cdr:nvSpPr>
        <cdr:cNvPr id="16" name="Right Arrow 15"/>
        <cdr:cNvSpPr/>
      </cdr:nvSpPr>
      <cdr:spPr>
        <a:xfrm xmlns:a="http://schemas.openxmlformats.org/drawingml/2006/main">
          <a:off x="2971800" y="3352800"/>
          <a:ext cx="1554480" cy="548640"/>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dirty="0">
              <a:ln>
                <a:noFill/>
              </a:ln>
            </a:rPr>
            <a:t>Improving</a:t>
          </a:r>
        </a:p>
      </cdr:txBody>
    </cdr:sp>
  </cdr:relSizeAnchor>
  <cdr:relSizeAnchor xmlns:cdr="http://schemas.openxmlformats.org/drawingml/2006/chartDrawing">
    <cdr:from>
      <cdr:x>0.14815</cdr:x>
      <cdr:y>0.70968</cdr:y>
    </cdr:from>
    <cdr:to>
      <cdr:x>0.33704</cdr:x>
      <cdr:y>0.82581</cdr:y>
    </cdr:to>
    <cdr:sp macro="" textlink="">
      <cdr:nvSpPr>
        <cdr:cNvPr id="17" name="Left Arrow 16"/>
        <cdr:cNvSpPr/>
      </cdr:nvSpPr>
      <cdr:spPr>
        <a:xfrm xmlns:a="http://schemas.openxmlformats.org/drawingml/2006/main">
          <a:off x="1219200" y="3352800"/>
          <a:ext cx="1554480" cy="54864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chemeClr val="tx1"/>
              </a:solidFill>
            </a:rPr>
            <a:t>Worsening</a:t>
          </a:r>
        </a:p>
      </cdr:txBody>
    </cdr:sp>
  </cdr:relSizeAnchor>
</c:userShapes>
</file>

<file path=ppt/drawings/drawing10.xml><?xml version="1.0" encoding="utf-8"?>
<c:userShapes xmlns:c="http://schemas.openxmlformats.org/drawingml/2006/chart">
  <cdr:relSizeAnchor xmlns:cdr="http://schemas.openxmlformats.org/drawingml/2006/chartDrawing">
    <cdr:from>
      <cdr:x>0.2037</cdr:x>
      <cdr:y>0.70455</cdr:y>
    </cdr:from>
    <cdr:to>
      <cdr:x>0.98148</cdr:x>
      <cdr:y>0.70455</cdr:y>
    </cdr:to>
    <cdr:cxnSp macro="">
      <cdr:nvCxnSpPr>
        <cdr:cNvPr id="2" name="Straight Connector 1"/>
        <cdr:cNvCxnSpPr/>
      </cdr:nvCxnSpPr>
      <cdr:spPr>
        <a:xfrm xmlns:a="http://schemas.openxmlformats.org/drawingml/2006/main">
          <a:off x="838200" y="2834640"/>
          <a:ext cx="320040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0.33333</cdr:x>
      <cdr:y>0.71591</cdr:y>
    </cdr:from>
    <cdr:to>
      <cdr:x>0.88889</cdr:x>
      <cdr:y>0.81818</cdr:y>
    </cdr:to>
    <cdr:sp macro="" textlink="">
      <cdr:nvSpPr>
        <cdr:cNvPr id="3" name="TextBox 1"/>
        <cdr:cNvSpPr txBox="1"/>
      </cdr:nvSpPr>
      <cdr:spPr>
        <a:xfrm xmlns:a="http://schemas.openxmlformats.org/drawingml/2006/main">
          <a:off x="1371600" y="2880359"/>
          <a:ext cx="2286000" cy="411480"/>
        </a:xfrm>
        <a:prstGeom xmlns:a="http://schemas.openxmlformats.org/drawingml/2006/main" prst="rect">
          <a:avLst/>
        </a:prstGeom>
        <a:ln xmlns:a="http://schemas.openxmlformats.org/drawingml/2006/main">
          <a:solidFill>
            <a:schemeClr val="tx1"/>
          </a:solidFill>
        </a:ln>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2008 Achievable Benchmark: 90 per Million Population</a:t>
          </a:r>
          <a:endParaRPr lang="en-US" sz="1000" dirty="0">
            <a:latin typeface="Arial" panose="020B0604020202020204" pitchFamily="34" charset="0"/>
            <a:cs typeface="Arial" panose="020B0604020202020204" pitchFamily="34"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0.18519</cdr:x>
      <cdr:y>0.82963</cdr:y>
    </cdr:from>
    <cdr:to>
      <cdr:x>0.98519</cdr:x>
      <cdr:y>0.82963</cdr:y>
    </cdr:to>
    <cdr:cxnSp macro="">
      <cdr:nvCxnSpPr>
        <cdr:cNvPr id="3" name="Straight Connector 2"/>
        <cdr:cNvCxnSpPr/>
      </cdr:nvCxnSpPr>
      <cdr:spPr>
        <a:xfrm xmlns:a="http://schemas.openxmlformats.org/drawingml/2006/main">
          <a:off x="762000" y="341376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2.xml><?xml version="1.0" encoding="utf-8"?>
<c:userShapes xmlns:c="http://schemas.openxmlformats.org/drawingml/2006/chart">
  <cdr:relSizeAnchor xmlns:cdr="http://schemas.openxmlformats.org/drawingml/2006/chartDrawing">
    <cdr:from>
      <cdr:x>0.17778</cdr:x>
      <cdr:y>0.82963</cdr:y>
    </cdr:from>
    <cdr:to>
      <cdr:x>0.97778</cdr:x>
      <cdr:y>0.82963</cdr:y>
    </cdr:to>
    <cdr:cxnSp macro="">
      <cdr:nvCxnSpPr>
        <cdr:cNvPr id="2" name="Straight Connector 1"/>
        <cdr:cNvCxnSpPr/>
      </cdr:nvCxnSpPr>
      <cdr:spPr>
        <a:xfrm xmlns:a="http://schemas.openxmlformats.org/drawingml/2006/main">
          <a:off x="731520" y="341376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0.59259</cdr:x>
      <cdr:y>0.47778</cdr:y>
    </cdr:from>
    <cdr:to>
      <cdr:x>0.92593</cdr:x>
      <cdr:y>0.62667</cdr:y>
    </cdr:to>
    <cdr:sp macro="" textlink="">
      <cdr:nvSpPr>
        <cdr:cNvPr id="3" name="Text Box 2"/>
        <cdr:cNvSpPr txBox="1">
          <a:spLocks xmlns:a="http://schemas.openxmlformats.org/drawingml/2006/main" noChangeArrowheads="1"/>
        </cdr:cNvSpPr>
      </cdr:nvSpPr>
      <cdr:spPr bwMode="auto">
        <a:xfrm xmlns:a="http://schemas.openxmlformats.org/drawingml/2006/main">
          <a:off x="2438400" y="1965960"/>
          <a:ext cx="1371600" cy="612648"/>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2010 Achievable Benchmark: 2.8 per </a:t>
          </a:r>
          <a:r>
            <a:rPr lang="en-US" sz="1000" dirty="0" smtClean="0">
              <a:effectLst/>
              <a:latin typeface="Arial" panose="020B0604020202020204" pitchFamily="34" charset="0"/>
              <a:ea typeface="Times New Roman"/>
              <a:cs typeface="Arial" panose="020B0604020202020204" pitchFamily="34" charset="0"/>
            </a:rPr>
            <a:t>100,000 Population</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13.xml><?xml version="1.0" encoding="utf-8"?>
<c:userShapes xmlns:c="http://schemas.openxmlformats.org/drawingml/2006/chart">
  <cdr:relSizeAnchor xmlns:cdr="http://schemas.openxmlformats.org/drawingml/2006/chartDrawing">
    <cdr:from>
      <cdr:x>0.53704</cdr:x>
      <cdr:y>0.6087</cdr:y>
    </cdr:from>
    <cdr:to>
      <cdr:x>0.95926</cdr:x>
      <cdr:y>0.69565</cdr:y>
    </cdr:to>
    <cdr:sp macro="" textlink="">
      <cdr:nvSpPr>
        <cdr:cNvPr id="2" name="Text Box 2"/>
        <cdr:cNvSpPr txBox="1">
          <a:spLocks xmlns:a="http://schemas.openxmlformats.org/drawingml/2006/main" noChangeArrowheads="1"/>
        </cdr:cNvSpPr>
      </cdr:nvSpPr>
      <cdr:spPr bwMode="auto">
        <a:xfrm xmlns:a="http://schemas.openxmlformats.org/drawingml/2006/main">
          <a:off x="2209800" y="2560320"/>
          <a:ext cx="173736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0.9 per </a:t>
          </a:r>
          <a:r>
            <a:rPr lang="en-US" sz="1000" dirty="0" smtClean="0">
              <a:effectLst/>
              <a:latin typeface="Arial" panose="020B0604020202020204" pitchFamily="34" charset="0"/>
              <a:ea typeface="Times New Roman"/>
              <a:cs typeface="Arial" panose="020B0604020202020204" pitchFamily="34" charset="0"/>
            </a:rPr>
            <a:t>100,000 Population </a:t>
          </a:r>
          <a:endParaRPr lang="en-US" sz="1200" dirty="0">
            <a:effectLst/>
            <a:latin typeface="Arial" panose="020B0604020202020204" pitchFamily="34" charset="0"/>
            <a:ea typeface="Times New Roman"/>
            <a:cs typeface="Arial" panose="020B0604020202020204" pitchFamily="34" charset="0"/>
          </a:endParaRPr>
        </a:p>
      </cdr:txBody>
    </cdr:sp>
  </cdr:relSizeAnchor>
  <cdr:relSizeAnchor xmlns:cdr="http://schemas.openxmlformats.org/drawingml/2006/chartDrawing">
    <cdr:from>
      <cdr:x>0.16667</cdr:x>
      <cdr:y>0.80797</cdr:y>
    </cdr:from>
    <cdr:to>
      <cdr:x>0.96296</cdr:x>
      <cdr:y>0.80797</cdr:y>
    </cdr:to>
    <cdr:cxnSp macro="">
      <cdr:nvCxnSpPr>
        <cdr:cNvPr id="3" name="Straight Connector 2"/>
        <cdr:cNvCxnSpPr/>
      </cdr:nvCxnSpPr>
      <cdr:spPr>
        <a:xfrm xmlns:a="http://schemas.openxmlformats.org/drawingml/2006/main">
          <a:off x="685800" y="3398520"/>
          <a:ext cx="3276597"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4.xml><?xml version="1.0" encoding="utf-8"?>
<c:userShapes xmlns:c="http://schemas.openxmlformats.org/drawingml/2006/chart">
  <cdr:absSizeAnchor xmlns:cdr="http://schemas.openxmlformats.org/drawingml/2006/chartDrawing">
    <cdr:from>
      <cdr:x>0.16667</cdr:x>
      <cdr:y>0.80797</cdr:y>
    </cdr:from>
    <cdr:ext cx="3291840" cy="0"/>
    <cdr:cxnSp macro="">
      <cdr:nvCxnSpPr>
        <cdr:cNvPr id="2" name="Straight Connector 1"/>
        <cdr:cNvCxnSpPr/>
      </cdr:nvCxnSpPr>
      <cdr:spPr>
        <a:xfrm xmlns:a="http://schemas.openxmlformats.org/drawingml/2006/main">
          <a:off x="685800" y="339852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absSizeAnchor>
  <cdr:relSizeAnchor xmlns:cdr="http://schemas.openxmlformats.org/drawingml/2006/chartDrawing">
    <cdr:from>
      <cdr:x>0.16667</cdr:x>
      <cdr:y>0.66304</cdr:y>
    </cdr:from>
    <cdr:to>
      <cdr:x>0.58889</cdr:x>
      <cdr:y>0.75</cdr:y>
    </cdr:to>
    <cdr:sp macro="" textlink="">
      <cdr:nvSpPr>
        <cdr:cNvPr id="3" name="Text Box 2"/>
        <cdr:cNvSpPr txBox="1">
          <a:spLocks xmlns:a="http://schemas.openxmlformats.org/drawingml/2006/main" noChangeArrowheads="1"/>
        </cdr:cNvSpPr>
      </cdr:nvSpPr>
      <cdr:spPr bwMode="auto">
        <a:xfrm xmlns:a="http://schemas.openxmlformats.org/drawingml/2006/main">
          <a:off x="685800" y="2788920"/>
          <a:ext cx="173736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0.9 per </a:t>
          </a:r>
          <a:r>
            <a:rPr lang="en-US" sz="1000" smtClean="0">
              <a:effectLst/>
              <a:latin typeface="Arial" panose="020B0604020202020204" pitchFamily="34" charset="0"/>
              <a:ea typeface="Times New Roman"/>
              <a:cs typeface="Arial" panose="020B0604020202020204" pitchFamily="34" charset="0"/>
            </a:rPr>
            <a:t>100,000 Population</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15.xml><?xml version="1.0" encoding="utf-8"?>
<c:userShapes xmlns:c="http://schemas.openxmlformats.org/drawingml/2006/chart">
  <cdr:relSizeAnchor xmlns:cdr="http://schemas.openxmlformats.org/drawingml/2006/chartDrawing">
    <cdr:from>
      <cdr:x>0.18519</cdr:x>
      <cdr:y>0.61302</cdr:y>
    </cdr:from>
    <cdr:to>
      <cdr:x>0.98148</cdr:x>
      <cdr:y>0.61571</cdr:y>
    </cdr:to>
    <cdr:cxnSp macro="">
      <cdr:nvCxnSpPr>
        <cdr:cNvPr id="2" name="Straight Connector 1"/>
        <cdr:cNvCxnSpPr/>
      </cdr:nvCxnSpPr>
      <cdr:spPr>
        <a:xfrm xmlns:a="http://schemas.openxmlformats.org/drawingml/2006/main" flipV="1">
          <a:off x="762000" y="2242185"/>
          <a:ext cx="3276574" cy="9839"/>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0.35185</cdr:x>
      <cdr:y>0.475</cdr:y>
    </cdr:from>
    <cdr:to>
      <cdr:x>0.81852</cdr:x>
      <cdr:y>0.6</cdr:y>
    </cdr:to>
    <cdr:sp macro="" textlink="">
      <cdr:nvSpPr>
        <cdr:cNvPr id="4" name="Text Box 68"/>
        <cdr:cNvSpPr txBox="1">
          <a:spLocks xmlns:a="http://schemas.openxmlformats.org/drawingml/2006/main" noChangeArrowheads="1"/>
        </cdr:cNvSpPr>
      </cdr:nvSpPr>
      <cdr:spPr bwMode="auto">
        <a:xfrm xmlns:a="http://schemas.openxmlformats.org/drawingml/2006/main">
          <a:off x="1447800" y="1737360"/>
          <a:ext cx="1920240" cy="45720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lnSpc>
              <a:spcPct val="115000"/>
            </a:lnSpc>
            <a:spcBef>
              <a:spcPts val="0"/>
            </a:spcBef>
            <a:spcAft>
              <a:spcPts val="1000"/>
            </a:spcAft>
          </a:pPr>
          <a:r>
            <a:rPr lang="en-US" sz="1000" dirty="0">
              <a:effectLst/>
              <a:latin typeface="Arial" panose="020B0604020202020204" pitchFamily="34" charset="0"/>
              <a:ea typeface="Calibri"/>
              <a:cs typeface="Arial" panose="020B0604020202020204" pitchFamily="34" charset="0"/>
            </a:rPr>
            <a:t>2008 Achievable Benchmark: 9 per </a:t>
          </a:r>
          <a:r>
            <a:rPr lang="en-US" sz="1000" dirty="0" smtClean="0">
              <a:effectLst/>
              <a:latin typeface="Arial" panose="020B0604020202020204" pitchFamily="34" charset="0"/>
              <a:ea typeface="Calibri"/>
              <a:cs typeface="Arial" panose="020B0604020202020204" pitchFamily="34" charset="0"/>
            </a:rPr>
            <a:t>100,000 Population</a:t>
          </a:r>
          <a:endParaRPr lang="en-US" sz="1100" dirty="0">
            <a:effectLst/>
            <a:latin typeface="Arial" panose="020B0604020202020204" pitchFamily="34" charset="0"/>
            <a:ea typeface="Calibri"/>
            <a:cs typeface="Arial" panose="020B0604020202020204" pitchFamily="34" charset="0"/>
          </a:endParaRPr>
        </a:p>
      </cdr:txBody>
    </cdr:sp>
  </cdr:relSizeAnchor>
</c:userShapes>
</file>

<file path=ppt/drawings/drawing16.xml><?xml version="1.0" encoding="utf-8"?>
<c:userShapes xmlns:c="http://schemas.openxmlformats.org/drawingml/2006/chart">
  <cdr:relSizeAnchor xmlns:cdr="http://schemas.openxmlformats.org/drawingml/2006/chartDrawing">
    <cdr:from>
      <cdr:x>0.16667</cdr:x>
      <cdr:y>0.61628</cdr:y>
    </cdr:from>
    <cdr:to>
      <cdr:x>0.98148</cdr:x>
      <cdr:y>0.61628</cdr:y>
    </cdr:to>
    <cdr:cxnSp macro="">
      <cdr:nvCxnSpPr>
        <cdr:cNvPr id="3" name="Straight Connector 2"/>
        <cdr:cNvCxnSpPr/>
      </cdr:nvCxnSpPr>
      <cdr:spPr>
        <a:xfrm xmlns:a="http://schemas.openxmlformats.org/drawingml/2006/main">
          <a:off x="685800" y="2423160"/>
          <a:ext cx="33528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0.38889</cdr:x>
      <cdr:y>0.44186</cdr:y>
    </cdr:from>
    <cdr:to>
      <cdr:x>0.72222</cdr:x>
      <cdr:y>0.54042</cdr:y>
    </cdr:to>
    <cdr:sp macro="" textlink="">
      <cdr:nvSpPr>
        <cdr:cNvPr id="4" name="Text Box 68"/>
        <cdr:cNvSpPr txBox="1">
          <a:spLocks xmlns:a="http://schemas.openxmlformats.org/drawingml/2006/main" noChangeArrowheads="1"/>
        </cdr:cNvSpPr>
      </cdr:nvSpPr>
      <cdr:spPr bwMode="auto">
        <a:xfrm xmlns:a="http://schemas.openxmlformats.org/drawingml/2006/main">
          <a:off x="1600199" y="1737360"/>
          <a:ext cx="1371600" cy="387530"/>
        </a:xfrm>
        <a:prstGeom xmlns:a="http://schemas.openxmlformats.org/drawingml/2006/main" prst="rect">
          <a:avLst/>
        </a:prstGeom>
        <a:solidFill xmlns:a="http://schemas.openxmlformats.org/drawingml/2006/main">
          <a:srgbClr val="FFFFFF"/>
        </a:solidFill>
        <a:ln xmlns:a="http://schemas.openxmlformats.org/drawingml/2006/main" w="9525">
          <a:solidFill>
            <a:schemeClr val="tx1"/>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a:spcBef>
              <a:spcPts val="0"/>
            </a:spcBef>
            <a:spcAft>
              <a:spcPts val="1200"/>
            </a:spcAft>
          </a:pPr>
          <a:r>
            <a:rPr lang="en-US" sz="1000" dirty="0" smtClean="0">
              <a:effectLst/>
              <a:latin typeface="Arial" panose="020B0604020202020204" pitchFamily="34" charset="0"/>
              <a:ea typeface="Times New Roman"/>
              <a:cs typeface="Arial" panose="020B0604020202020204" pitchFamily="34" charset="0"/>
            </a:rPr>
            <a:t>2011 Achievable Benchmark: 15%</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17.xml><?xml version="1.0" encoding="utf-8"?>
<c:userShapes xmlns:c="http://schemas.openxmlformats.org/drawingml/2006/chart">
  <cdr:relSizeAnchor xmlns:cdr="http://schemas.openxmlformats.org/drawingml/2006/chartDrawing">
    <cdr:from>
      <cdr:x>0.18519</cdr:x>
      <cdr:y>0.60227</cdr:y>
    </cdr:from>
    <cdr:to>
      <cdr:x>1</cdr:x>
      <cdr:y>0.60301</cdr:y>
    </cdr:to>
    <cdr:cxnSp macro="">
      <cdr:nvCxnSpPr>
        <cdr:cNvPr id="2" name="Straight Connector 1"/>
        <cdr:cNvCxnSpPr/>
      </cdr:nvCxnSpPr>
      <cdr:spPr>
        <a:xfrm xmlns:a="http://schemas.openxmlformats.org/drawingml/2006/main">
          <a:off x="762000" y="2423160"/>
          <a:ext cx="3352800" cy="2977"/>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0.42593</cdr:x>
      <cdr:y>0.43182</cdr:y>
    </cdr:from>
    <cdr:to>
      <cdr:x>0.75926</cdr:x>
      <cdr:y>0.52739</cdr:y>
    </cdr:to>
    <cdr:sp macro="" textlink="">
      <cdr:nvSpPr>
        <cdr:cNvPr id="3" name="Text Box 68"/>
        <cdr:cNvSpPr txBox="1">
          <a:spLocks xmlns:a="http://schemas.openxmlformats.org/drawingml/2006/main" noChangeArrowheads="1"/>
        </cdr:cNvSpPr>
      </cdr:nvSpPr>
      <cdr:spPr bwMode="auto">
        <a:xfrm xmlns:a="http://schemas.openxmlformats.org/drawingml/2006/main">
          <a:off x="1752600" y="1737360"/>
          <a:ext cx="1371600" cy="384512"/>
        </a:xfrm>
        <a:prstGeom xmlns:a="http://schemas.openxmlformats.org/drawingml/2006/main" prst="rect">
          <a:avLst/>
        </a:prstGeom>
        <a:solidFill xmlns:a="http://schemas.openxmlformats.org/drawingml/2006/main">
          <a:srgbClr val="FFFFFF"/>
        </a:solidFill>
        <a:ln xmlns:a="http://schemas.openxmlformats.org/drawingml/2006/main" w="9525">
          <a:solidFill>
            <a:schemeClr val="tx1"/>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smtClean="0">
              <a:effectLst/>
              <a:latin typeface="Arial" panose="020B0604020202020204" pitchFamily="34" charset="0"/>
              <a:ea typeface="Times New Roman"/>
              <a:cs typeface="Arial" panose="020B0604020202020204" pitchFamily="34" charset="0"/>
            </a:rPr>
            <a:t>2011 Achievable Benchmark: 15%</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18.xml><?xml version="1.0" encoding="utf-8"?>
<c:userShapes xmlns:c="http://schemas.openxmlformats.org/drawingml/2006/chart">
  <cdr:relSizeAnchor xmlns:cdr="http://schemas.openxmlformats.org/drawingml/2006/chartDrawing">
    <cdr:from>
      <cdr:x>0.17778</cdr:x>
      <cdr:y>0.32558</cdr:y>
    </cdr:from>
    <cdr:to>
      <cdr:x>0.96296</cdr:x>
      <cdr:y>0.32811</cdr:y>
    </cdr:to>
    <cdr:cxnSp macro="">
      <cdr:nvCxnSpPr>
        <cdr:cNvPr id="2" name="Straight Connector 1"/>
        <cdr:cNvCxnSpPr/>
      </cdr:nvCxnSpPr>
      <cdr:spPr>
        <a:xfrm xmlns:a="http://schemas.openxmlformats.org/drawingml/2006/main">
          <a:off x="731520" y="1280160"/>
          <a:ext cx="3230880" cy="9939"/>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0.42593</cdr:x>
      <cdr:y>0.19767</cdr:y>
    </cdr:from>
    <cdr:to>
      <cdr:x>0.71481</cdr:x>
      <cdr:y>0.2907</cdr:y>
    </cdr:to>
    <cdr:sp macro="" textlink="">
      <cdr:nvSpPr>
        <cdr:cNvPr id="3" name="Text Box 68"/>
        <cdr:cNvSpPr txBox="1">
          <a:spLocks xmlns:a="http://schemas.openxmlformats.org/drawingml/2006/main" noChangeArrowheads="1"/>
        </cdr:cNvSpPr>
      </cdr:nvSpPr>
      <cdr:spPr bwMode="auto">
        <a:xfrm xmlns:a="http://schemas.openxmlformats.org/drawingml/2006/main">
          <a:off x="1752600" y="777240"/>
          <a:ext cx="118872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74%</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19.xml><?xml version="1.0" encoding="utf-8"?>
<c:userShapes xmlns:c="http://schemas.openxmlformats.org/drawingml/2006/chart">
  <cdr:relSizeAnchor xmlns:cdr="http://schemas.openxmlformats.org/drawingml/2006/chartDrawing">
    <cdr:from>
      <cdr:x>0.25926</cdr:x>
      <cdr:y>0.25194</cdr:y>
    </cdr:from>
    <cdr:to>
      <cdr:x>0.61459</cdr:x>
      <cdr:y>0.34628</cdr:y>
    </cdr:to>
    <cdr:sp macro="" textlink="">
      <cdr:nvSpPr>
        <cdr:cNvPr id="2" name="Text Box 8"/>
        <cdr:cNvSpPr txBox="1">
          <a:spLocks xmlns:a="http://schemas.openxmlformats.org/drawingml/2006/main" noChangeArrowheads="1"/>
        </cdr:cNvSpPr>
      </cdr:nvSpPr>
      <cdr:spPr bwMode="auto">
        <a:xfrm xmlns:a="http://schemas.openxmlformats.org/drawingml/2006/main">
          <a:off x="1066800" y="990600"/>
          <a:ext cx="1462112" cy="370938"/>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94%</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0.16667</cdr:x>
      <cdr:y>0.34</cdr:y>
    </cdr:from>
    <cdr:to>
      <cdr:x>0.96667</cdr:x>
      <cdr:y>0.34</cdr:y>
    </cdr:to>
    <cdr:cxnSp macro="">
      <cdr:nvCxnSpPr>
        <cdr:cNvPr id="2" name="Straight Connector 1"/>
        <cdr:cNvCxnSpPr/>
      </cdr:nvCxnSpPr>
      <cdr:spPr>
        <a:xfrm xmlns:a="http://schemas.openxmlformats.org/drawingml/2006/main">
          <a:off x="685800" y="1399032"/>
          <a:ext cx="329184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0.18519</cdr:x>
      <cdr:y>0.26528</cdr:y>
    </cdr:from>
    <cdr:to>
      <cdr:x>0.74074</cdr:x>
      <cdr:y>0.32083</cdr:y>
    </cdr:to>
    <cdr:sp macro="" textlink="">
      <cdr:nvSpPr>
        <cdr:cNvPr id="3" name="TextBox 1"/>
        <cdr:cNvSpPr txBox="1"/>
      </cdr:nvSpPr>
      <cdr:spPr>
        <a:xfrm xmlns:a="http://schemas.openxmlformats.org/drawingml/2006/main">
          <a:off x="762000" y="1091565"/>
          <a:ext cx="2286000" cy="228599"/>
        </a:xfrm>
        <a:prstGeom xmlns:a="http://schemas.openxmlformats.org/drawingml/2006/main" prst="rect">
          <a:avLst/>
        </a:prstGeom>
        <a:ln xmlns:a="http://schemas.openxmlformats.org/drawingml/2006/main">
          <a:solidFill>
            <a:schemeClr val="tx1"/>
          </a:solidFill>
        </a:ln>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smtClean="0">
              <a:latin typeface="Arial" panose="020B0604020202020204" pitchFamily="34" charset="0"/>
              <a:cs typeface="Arial" panose="020B0604020202020204" pitchFamily="34" charset="0"/>
            </a:rPr>
            <a:t>2008 Achievable Benchmark: 68%</a:t>
          </a:r>
          <a:endParaRPr lang="en-US" sz="1000" dirty="0">
            <a:latin typeface="Arial" panose="020B0604020202020204" pitchFamily="34" charset="0"/>
            <a:cs typeface="Arial" panose="020B0604020202020204" pitchFamily="34" charset="0"/>
          </a:endParaRPr>
        </a:p>
      </cdr:txBody>
    </cdr:sp>
  </cdr:relSizeAnchor>
</c:userShapes>
</file>

<file path=ppt/drawings/drawing20.xml><?xml version="1.0" encoding="utf-8"?>
<c:userShapes xmlns:c="http://schemas.openxmlformats.org/drawingml/2006/chart">
  <cdr:relSizeAnchor xmlns:cdr="http://schemas.openxmlformats.org/drawingml/2006/chartDrawing">
    <cdr:from>
      <cdr:x>0.17778</cdr:x>
      <cdr:y>0.23256</cdr:y>
    </cdr:from>
    <cdr:to>
      <cdr:x>0.98889</cdr:x>
      <cdr:y>0.23256</cdr:y>
    </cdr:to>
    <cdr:cxnSp macro="">
      <cdr:nvCxnSpPr>
        <cdr:cNvPr id="2" name="Straight Connector 1"/>
        <cdr:cNvCxnSpPr/>
      </cdr:nvCxnSpPr>
      <cdr:spPr>
        <a:xfrm xmlns:a="http://schemas.openxmlformats.org/drawingml/2006/main" flipV="1">
          <a:off x="731529" y="914400"/>
          <a:ext cx="333756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0.2037</cdr:x>
      <cdr:y>0.25194</cdr:y>
    </cdr:from>
    <cdr:to>
      <cdr:x>0.56734</cdr:x>
      <cdr:y>0.34628</cdr:y>
    </cdr:to>
    <cdr:sp macro="" textlink="">
      <cdr:nvSpPr>
        <cdr:cNvPr id="3" name="Text Box 8"/>
        <cdr:cNvSpPr txBox="1">
          <a:spLocks xmlns:a="http://schemas.openxmlformats.org/drawingml/2006/main" noChangeArrowheads="1"/>
        </cdr:cNvSpPr>
      </cdr:nvSpPr>
      <cdr:spPr bwMode="auto">
        <a:xfrm xmlns:a="http://schemas.openxmlformats.org/drawingml/2006/main">
          <a:off x="838200" y="990600"/>
          <a:ext cx="1496306" cy="370937"/>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94%</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21.xml><?xml version="1.0" encoding="utf-8"?>
<c:userShapes xmlns:c="http://schemas.openxmlformats.org/drawingml/2006/chart">
  <cdr:relSizeAnchor xmlns:cdr="http://schemas.openxmlformats.org/drawingml/2006/chartDrawing">
    <cdr:from>
      <cdr:x>0.16667</cdr:x>
      <cdr:y>0.24113</cdr:y>
    </cdr:from>
    <cdr:to>
      <cdr:x>0.98889</cdr:x>
      <cdr:y>0.24113</cdr:y>
    </cdr:to>
    <cdr:cxnSp macro="">
      <cdr:nvCxnSpPr>
        <cdr:cNvPr id="3" name="Straight Connector 1"/>
        <cdr:cNvCxnSpPr/>
      </cdr:nvCxnSpPr>
      <cdr:spPr>
        <a:xfrm xmlns:a="http://schemas.openxmlformats.org/drawingml/2006/main">
          <a:off x="685800" y="1036320"/>
          <a:ext cx="338328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2.xml><?xml version="1.0" encoding="utf-8"?>
<c:userShapes xmlns:c="http://schemas.openxmlformats.org/drawingml/2006/chart">
  <cdr:relSizeAnchor xmlns:cdr="http://schemas.openxmlformats.org/drawingml/2006/chartDrawing">
    <cdr:from>
      <cdr:x>0.38889</cdr:x>
      <cdr:y>0.11805</cdr:y>
    </cdr:from>
    <cdr:to>
      <cdr:x>0.67778</cdr:x>
      <cdr:y>0.21064</cdr:y>
    </cdr:to>
    <cdr:sp macro="" textlink="">
      <cdr:nvSpPr>
        <cdr:cNvPr id="3" name="Text Box 8"/>
        <cdr:cNvSpPr txBox="1">
          <a:spLocks xmlns:a="http://schemas.openxmlformats.org/drawingml/2006/main" noChangeArrowheads="1"/>
        </cdr:cNvSpPr>
      </cdr:nvSpPr>
      <cdr:spPr bwMode="auto">
        <a:xfrm xmlns:a="http://schemas.openxmlformats.org/drawingml/2006/main">
          <a:off x="1600200" y="507334"/>
          <a:ext cx="1188720" cy="397922"/>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94%</a:t>
          </a:r>
          <a:endParaRPr lang="en-US" sz="1200" dirty="0">
            <a:effectLst/>
            <a:latin typeface="Arial" panose="020B0604020202020204" pitchFamily="34" charset="0"/>
            <a:ea typeface="Times New Roman"/>
            <a:cs typeface="Arial" panose="020B0604020202020204" pitchFamily="34" charset="0"/>
          </a:endParaRPr>
        </a:p>
      </cdr:txBody>
    </cdr:sp>
  </cdr:relSizeAnchor>
  <cdr:relSizeAnchor xmlns:cdr="http://schemas.openxmlformats.org/drawingml/2006/chartDrawing">
    <cdr:from>
      <cdr:x>0.20667</cdr:x>
      <cdr:y>0.24113</cdr:y>
    </cdr:from>
    <cdr:to>
      <cdr:x>0.99556</cdr:x>
      <cdr:y>0.24113</cdr:y>
    </cdr:to>
    <cdr:cxnSp macro="">
      <cdr:nvCxnSpPr>
        <cdr:cNvPr id="4" name="Straight Connector 1"/>
        <cdr:cNvCxnSpPr/>
      </cdr:nvCxnSpPr>
      <cdr:spPr>
        <a:xfrm xmlns:a="http://schemas.openxmlformats.org/drawingml/2006/main">
          <a:off x="850392" y="1036320"/>
          <a:ext cx="32461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0.12963</cdr:x>
      <cdr:y>0.73704</cdr:y>
    </cdr:from>
    <cdr:to>
      <cdr:x>0.97903</cdr:x>
      <cdr:y>0.73704</cdr:y>
    </cdr:to>
    <cdr:cxnSp macro="">
      <cdr:nvCxnSpPr>
        <cdr:cNvPr id="4" name="Straight Connector 3"/>
        <cdr:cNvCxnSpPr/>
      </cdr:nvCxnSpPr>
      <cdr:spPr>
        <a:xfrm xmlns:a="http://schemas.openxmlformats.org/drawingml/2006/main">
          <a:off x="1066800" y="3032760"/>
          <a:ext cx="6990234"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0.16667</cdr:x>
      <cdr:y>0.15261</cdr:y>
    </cdr:from>
    <cdr:to>
      <cdr:x>0.96667</cdr:x>
      <cdr:y>0.20817</cdr:y>
    </cdr:to>
    <cdr:sp macro="" textlink="">
      <cdr:nvSpPr>
        <cdr:cNvPr id="2" name="TextBox 1"/>
        <cdr:cNvSpPr txBox="1"/>
      </cdr:nvSpPr>
      <cdr:spPr>
        <a:xfrm xmlns:a="http://schemas.openxmlformats.org/drawingml/2006/main">
          <a:off x="685800" y="627974"/>
          <a:ext cx="3291840" cy="228599"/>
        </a:xfrm>
        <a:prstGeom xmlns:a="http://schemas.openxmlformats.org/drawingml/2006/main" prst="rect">
          <a:avLst/>
        </a:prstGeom>
        <a:ln xmlns:a="http://schemas.openxmlformats.org/drawingml/2006/main">
          <a:solidFill>
            <a:schemeClr val="tx1"/>
          </a:solidFill>
        </a:ln>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smtClean="0">
              <a:latin typeface="Arial" panose="020B0604020202020204" pitchFamily="34" charset="0"/>
              <a:cs typeface="Arial" panose="020B0604020202020204" pitchFamily="34" charset="0"/>
            </a:rPr>
            <a:t>2008 Achievable Benchmark: 90%</a:t>
          </a:r>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0.16667</cdr:x>
      <cdr:y>0.22667</cdr:y>
    </cdr:from>
    <cdr:to>
      <cdr:x>0.97778</cdr:x>
      <cdr:y>0.22667</cdr:y>
    </cdr:to>
    <cdr:cxnSp macro="">
      <cdr:nvCxnSpPr>
        <cdr:cNvPr id="3" name="Straight Connector 2"/>
        <cdr:cNvCxnSpPr/>
      </cdr:nvCxnSpPr>
      <cdr:spPr>
        <a:xfrm xmlns:a="http://schemas.openxmlformats.org/drawingml/2006/main">
          <a:off x="685800" y="932688"/>
          <a:ext cx="333756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0.16667</cdr:x>
      <cdr:y>0.18942</cdr:y>
    </cdr:from>
    <cdr:to>
      <cdr:x>0.83333</cdr:x>
      <cdr:y>0.24498</cdr:y>
    </cdr:to>
    <cdr:sp macro="" textlink="">
      <cdr:nvSpPr>
        <cdr:cNvPr id="2" name="TextBox 1"/>
        <cdr:cNvSpPr txBox="1"/>
      </cdr:nvSpPr>
      <cdr:spPr>
        <a:xfrm xmlns:a="http://schemas.openxmlformats.org/drawingml/2006/main">
          <a:off x="685800" y="779426"/>
          <a:ext cx="2743200" cy="228599"/>
        </a:xfrm>
        <a:prstGeom xmlns:a="http://schemas.openxmlformats.org/drawingml/2006/main" prst="rect">
          <a:avLst/>
        </a:prstGeom>
        <a:ln xmlns:a="http://schemas.openxmlformats.org/drawingml/2006/main">
          <a:solidFill>
            <a:schemeClr val="tx1"/>
          </a:solidFill>
        </a:ln>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smtClean="0">
              <a:solidFill>
                <a:prstClr val="black"/>
              </a:solidFill>
              <a:latin typeface="Arial" panose="020B0604020202020204" pitchFamily="34" charset="0"/>
              <a:cs typeface="Arial" panose="020B0604020202020204" pitchFamily="34" charset="0"/>
            </a:rPr>
            <a:t>2008 Achievable Benchmark: 90%</a:t>
          </a:r>
          <a:endParaRPr lang="en-US" sz="1000" dirty="0">
            <a:solidFill>
              <a:prstClr val="black"/>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0.16667</cdr:x>
      <cdr:y>0.25333</cdr:y>
    </cdr:from>
    <cdr:to>
      <cdr:x>0.97778</cdr:x>
      <cdr:y>0.25333</cdr:y>
    </cdr:to>
    <cdr:cxnSp macro="">
      <cdr:nvCxnSpPr>
        <cdr:cNvPr id="3" name="Straight Connector 2"/>
        <cdr:cNvCxnSpPr/>
      </cdr:nvCxnSpPr>
      <cdr:spPr>
        <a:xfrm xmlns:a="http://schemas.openxmlformats.org/drawingml/2006/main">
          <a:off x="685800" y="1042416"/>
          <a:ext cx="333756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0.16667</cdr:x>
      <cdr:y>0.51778</cdr:y>
    </cdr:from>
    <cdr:to>
      <cdr:x>0.96667</cdr:x>
      <cdr:y>0.51778</cdr:y>
    </cdr:to>
    <cdr:cxnSp macro="">
      <cdr:nvCxnSpPr>
        <cdr:cNvPr id="2" name="Straight Connector 1"/>
        <cdr:cNvCxnSpPr/>
      </cdr:nvCxnSpPr>
      <cdr:spPr>
        <a:xfrm xmlns:a="http://schemas.openxmlformats.org/drawingml/2006/main">
          <a:off x="685800" y="2130552"/>
          <a:ext cx="329184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0.25926</cdr:x>
      <cdr:y>0.62222</cdr:y>
    </cdr:from>
    <cdr:to>
      <cdr:x>0.88148</cdr:x>
      <cdr:y>0.71111</cdr:y>
    </cdr:to>
    <cdr:sp macro="" textlink="">
      <cdr:nvSpPr>
        <cdr:cNvPr id="4" name="TextBox 1"/>
        <cdr:cNvSpPr txBox="1"/>
      </cdr:nvSpPr>
      <cdr:spPr>
        <a:xfrm xmlns:a="http://schemas.openxmlformats.org/drawingml/2006/main">
          <a:off x="1066800" y="2560320"/>
          <a:ext cx="2560320" cy="365760"/>
        </a:xfrm>
        <a:prstGeom xmlns:a="http://schemas.openxmlformats.org/drawingml/2006/main" prst="rect">
          <a:avLst/>
        </a:prstGeom>
        <a:ln xmlns:a="http://schemas.openxmlformats.org/drawingml/2006/main">
          <a:solidFill>
            <a:schemeClr val="tx1"/>
          </a:solidFill>
        </a:ln>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2008 Achievable Benchmark: 13 Deaths per 100,000 Population</a:t>
          </a:r>
          <a:endParaRPr lang="en-US" sz="1000" dirty="0">
            <a:latin typeface="Arial" panose="020B0604020202020204" pitchFamily="34" charset="0"/>
            <a:cs typeface="Arial" panose="020B0604020202020204"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0.83493</cdr:x>
      <cdr:y>0.95628</cdr:y>
    </cdr:from>
    <cdr:to>
      <cdr:x>0.97294</cdr:x>
      <cdr:y>0.9848</cdr:y>
    </cdr:to>
    <cdr:sp macro="" textlink="">
      <cdr:nvSpPr>
        <cdr:cNvPr id="2" name="Text Box 1"/>
        <cdr:cNvSpPr txBox="1"/>
      </cdr:nvSpPr>
      <cdr:spPr>
        <a:xfrm xmlns:a="http://schemas.openxmlformats.org/drawingml/2006/main">
          <a:off x="4917440" y="5791200"/>
          <a:ext cx="812800" cy="1727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0.39815</cdr:x>
      <cdr:y>0.9537</cdr:y>
    </cdr:from>
    <cdr:to>
      <cdr:x>0.53098</cdr:x>
      <cdr:y>1</cdr:y>
    </cdr:to>
    <cdr:sp macro="" textlink="">
      <cdr:nvSpPr>
        <cdr:cNvPr id="3" name="Text Box 2"/>
        <cdr:cNvSpPr txBox="1"/>
      </cdr:nvSpPr>
      <cdr:spPr>
        <a:xfrm xmlns:a="http://schemas.openxmlformats.org/drawingml/2006/main">
          <a:off x="3276600" y="4709160"/>
          <a:ext cx="1093138"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000" b="1" dirty="0">
              <a:latin typeface="Calibri (Body)"/>
              <a:cs typeface="Arial" panose="020B0604020202020204" pitchFamily="34" charset="0"/>
            </a:rPr>
            <a:t>Percent</a:t>
          </a:r>
        </a:p>
      </cdr:txBody>
    </cdr:sp>
  </cdr:relSizeAnchor>
</c:userShapes>
</file>

<file path=ppt/drawings/drawing8.xml><?xml version="1.0" encoding="utf-8"?>
<c:userShapes xmlns:c="http://schemas.openxmlformats.org/drawingml/2006/chart">
  <cdr:relSizeAnchor xmlns:cdr="http://schemas.openxmlformats.org/drawingml/2006/chartDrawing">
    <cdr:from>
      <cdr:x>0.31435</cdr:x>
      <cdr:y>0.46563</cdr:y>
    </cdr:from>
    <cdr:to>
      <cdr:x>0.84769</cdr:x>
      <cdr:y>0.52813</cdr:y>
    </cdr:to>
    <cdr:sp macro="" textlink="">
      <cdr:nvSpPr>
        <cdr:cNvPr id="2" name="Text Box 31"/>
        <cdr:cNvSpPr txBox="1">
          <a:spLocks xmlns:a="http://schemas.openxmlformats.org/drawingml/2006/main" noChangeArrowheads="1"/>
        </cdr:cNvSpPr>
      </cdr:nvSpPr>
      <cdr:spPr bwMode="auto">
        <a:xfrm xmlns:a="http://schemas.openxmlformats.org/drawingml/2006/main">
          <a:off x="1293495" y="1703070"/>
          <a:ext cx="2194560" cy="22860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lgn="ctr">
            <a:lnSpc>
              <a:spcPct val="115000"/>
            </a:lnSpc>
            <a:spcBef>
              <a:spcPts val="0"/>
            </a:spcBef>
            <a:spcAft>
              <a:spcPts val="1000"/>
            </a:spcAft>
          </a:pPr>
          <a:r>
            <a:rPr lang="en-US" sz="1000" dirty="0" smtClean="0">
              <a:effectLst/>
              <a:latin typeface="Arial" panose="020B0604020202020204" pitchFamily="34" charset="0"/>
              <a:ea typeface="Times New Roman"/>
              <a:cs typeface="Arial" panose="020B0604020202020204" pitchFamily="34" charset="0"/>
            </a:rPr>
            <a:t>2011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20.6%</a:t>
          </a:r>
          <a:endParaRPr lang="en-US" sz="11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0.33333</cdr:x>
      <cdr:y>0.53925</cdr:y>
    </cdr:from>
    <cdr:to>
      <cdr:x>0.86667</cdr:x>
      <cdr:y>0.60984</cdr:y>
    </cdr:to>
    <cdr:sp macro="" textlink="">
      <cdr:nvSpPr>
        <cdr:cNvPr id="2" name="Text Box 31"/>
        <cdr:cNvSpPr txBox="1">
          <a:spLocks xmlns:a="http://schemas.openxmlformats.org/drawingml/2006/main" noChangeArrowheads="1"/>
        </cdr:cNvSpPr>
      </cdr:nvSpPr>
      <cdr:spPr bwMode="auto">
        <a:xfrm xmlns:a="http://schemas.openxmlformats.org/drawingml/2006/main">
          <a:off x="1371600" y="2095648"/>
          <a:ext cx="2194560" cy="27432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lgn="ctr">
            <a:lnSpc>
              <a:spcPct val="115000"/>
            </a:lnSpc>
            <a:spcBef>
              <a:spcPts val="0"/>
            </a:spcBef>
            <a:spcAft>
              <a:spcPts val="1000"/>
            </a:spcAft>
          </a:pPr>
          <a:r>
            <a:rPr lang="en-US" sz="1000" dirty="0" smtClean="0">
              <a:effectLst/>
              <a:latin typeface="Arial" panose="020B0604020202020204" pitchFamily="34" charset="0"/>
              <a:ea typeface="Times New Roman"/>
              <a:cs typeface="Arial" panose="020B0604020202020204" pitchFamily="34" charset="0"/>
            </a:rPr>
            <a:t>2011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20.6%</a:t>
          </a:r>
          <a:endParaRPr lang="en-US" sz="1100" dirty="0">
            <a:effectLst/>
            <a:latin typeface="Arial" panose="020B0604020202020204" pitchFamily="34" charset="0"/>
            <a:ea typeface="Times New Roman"/>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9/17/2015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9/17/2015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3" Type="http://schemas.openxmlformats.org/officeDocument/2006/relationships/hyperlink" Target="http://www.ahrq.gov/research/findings/nhqrdr/2014chartbooks/carecoordination/2014nhqdr-care.pdf" TargetMode="External"/><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hyperlink" Target="http://www.cdc.gov/hiv/statistics/basics/ataglance.html"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3" Type="http://schemas.openxmlformats.org/officeDocument/2006/relationships/hyperlink" Target="http://www.cdc.gov/hiv/statistics/basics/ataglance.html"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www.cdc.gov/hiv/pdf/g-l/hiv_surveillance_report_vol_25.pdf"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www.cdc.gov/hiv/pdf/g-l/hiv_surveillance_report_vol_25.pdf"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www.cdc.gov/hiv/risk/gender/msm/facts/index.html"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www.cdc.gov/hiv/risk/gender/msm/facts/index.html"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3" Type="http://schemas.openxmlformats.org/officeDocument/2006/relationships/hyperlink" Target="http://www.cdc.gov/hiv/risk/transgender/index.html" TargetMode="External"/><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3" Type="http://schemas.openxmlformats.org/officeDocument/2006/relationships/hyperlink" Target="http://www.cdc.gov/hiv/risk/transgender/index.html"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s://www.aids.gov/hiv-aids-basics/prevention/reduce-your-risk/substance-abuse-use/"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s://www.aids.gov/hiv-aids-basics/prevention/reduce-your-risk/substance-abuse-use/"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www.whitehouse.gov/administration/eop/onap" TargetMode="External"/><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www.whitehouse.gov/administration/eop/onap" TargetMode="External"/><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3" Type="http://schemas.openxmlformats.org/officeDocument/2006/relationships/hyperlink" Target="http://aidsinfo.nih.gov/guidelines"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3" Type="http://schemas.openxmlformats.org/officeDocument/2006/relationships/hyperlink" Target="http://hab.hrsa.gov/abouthab/aboutprogram.html" TargetMode="External"/><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3" Type="http://schemas.openxmlformats.org/officeDocument/2006/relationships/hyperlink" Target="https://careacttarget.org/sites/default/files/file-upload/resources/2014RSRManual508_0.pdf" TargetMode="External"/><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100</a:t>
            </a:fld>
            <a:endParaRPr lang="en-US"/>
          </a:p>
        </p:txBody>
      </p:sp>
    </p:spTree>
    <p:extLst>
      <p:ext uri="{BB962C8B-B14F-4D97-AF65-F5344CB8AC3E}">
        <p14:creationId xmlns:p14="http://schemas.microsoft.com/office/powerpoint/2010/main" val="53359542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Specialty facilities include hospital (inpatient), drug or alcohol rehabilitation (inpatient or outpatient), or mental health centers.</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101</a:t>
            </a:fld>
            <a:endParaRPr lang="en-US"/>
          </a:p>
        </p:txBody>
      </p:sp>
    </p:spTree>
    <p:extLst>
      <p:ext uri="{BB962C8B-B14F-4D97-AF65-F5344CB8AC3E}">
        <p14:creationId xmlns:p14="http://schemas.microsoft.com/office/powerpoint/2010/main" val="53359542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2012, only 10.8% of people age 12 and over who needed treatment for illicit drug use or an alcohol problem received such treatment at a specialty facility in the last 12 months.</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 </a:t>
            </a:r>
            <a:r>
              <a:rPr lang="en-US" sz="1200" kern="1200" dirty="0" smtClean="0">
                <a:solidFill>
                  <a:schemeClr val="tx1"/>
                </a:solidFill>
                <a:effectLst/>
                <a:latin typeface="+mn-lt"/>
                <a:ea typeface="+mn-ea"/>
                <a:cs typeface="+mn-cs"/>
              </a:rPr>
              <a:t>From 2002 to 2012, there were no statistically significant differences by race/ethnicity; and from 2008 to 2012, there were no statistically significant differences by</a:t>
            </a:r>
            <a:r>
              <a:rPr lang="en-US" sz="1200" kern="1200" baseline="0" dirty="0" smtClean="0">
                <a:solidFill>
                  <a:schemeClr val="tx1"/>
                </a:solidFill>
                <a:effectLst/>
                <a:latin typeface="+mn-lt"/>
                <a:ea typeface="+mn-ea"/>
                <a:cs typeface="+mn-cs"/>
              </a:rPr>
              <a:t> age</a:t>
            </a:r>
            <a:r>
              <a:rPr lang="en-US"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a:t>
            </a:r>
            <a:r>
              <a:rPr lang="en-US" sz="1200" b="1" kern="1200" baseline="0" dirty="0" smtClean="0">
                <a:solidFill>
                  <a:schemeClr val="tx1"/>
                </a:solidFill>
                <a:effectLst/>
                <a:latin typeface="+mn-lt"/>
                <a:ea typeface="+mn-ea"/>
                <a:cs typeface="+mn-cs"/>
              </a:rPr>
              <a:t> Benchmark:</a:t>
            </a:r>
            <a:endParaRPr lang="en-US" sz="1200" b="1"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a:t>
            </a:r>
            <a:r>
              <a:rPr lang="en-US" sz="1200" b="0" kern="1200" dirty="0" smtClean="0">
                <a:solidFill>
                  <a:schemeClr val="tx1"/>
                </a:solidFill>
                <a:effectLst/>
                <a:latin typeface="+mn-lt"/>
                <a:ea typeface="+mn-ea"/>
                <a:cs typeface="+mn-cs"/>
              </a:rPr>
              <a:t>2011 top 5 </a:t>
            </a:r>
            <a:r>
              <a:rPr lang="en-US" sz="1200" kern="1200" dirty="0" smtClean="0">
                <a:solidFill>
                  <a:schemeClr val="tx1"/>
                </a:solidFill>
                <a:effectLst/>
                <a:latin typeface="+mn-lt"/>
                <a:ea typeface="+mn-ea"/>
                <a:cs typeface="+mn-cs"/>
              </a:rPr>
              <a:t>State achievable benchmark was 15%. The top 5 States that contributed to the achievable benchmark are Alabama, Alaska, Delaware, Maryland, Oregon, and Utah.</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At the current</a:t>
            </a:r>
            <a:r>
              <a:rPr lang="en-US" sz="1200" kern="1200" baseline="0" dirty="0" smtClean="0">
                <a:solidFill>
                  <a:schemeClr val="tx1"/>
                </a:solidFill>
                <a:effectLst/>
                <a:latin typeface="+mn-lt"/>
                <a:ea typeface="+mn-ea"/>
                <a:cs typeface="+mn-cs"/>
              </a:rPr>
              <a:t> rate, the</a:t>
            </a:r>
            <a:r>
              <a:rPr lang="en-US" sz="1200" kern="1200" dirty="0" smtClean="0">
                <a:solidFill>
                  <a:schemeClr val="tx1"/>
                </a:solidFill>
                <a:effectLst/>
                <a:latin typeface="+mn-lt"/>
                <a:ea typeface="+mn-ea"/>
                <a:cs typeface="+mn-cs"/>
              </a:rPr>
              <a:t> total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 would need 30 years to achieve this benchmark. </a:t>
            </a:r>
            <a:r>
              <a:rPr lang="en-US" sz="1200" b="0" kern="1200" dirty="0" smtClean="0">
                <a:solidFill>
                  <a:schemeClr val="tx1"/>
                </a:solidFill>
                <a:effectLst/>
                <a:latin typeface="+mn-lt"/>
                <a:ea typeface="+mn-ea"/>
                <a:cs typeface="+mn-cs"/>
              </a:rPr>
              <a:t>People ages</a:t>
            </a:r>
            <a:r>
              <a:rPr lang="en-US" sz="1200" b="0" kern="1200" baseline="0" dirty="0" smtClean="0">
                <a:solidFill>
                  <a:schemeClr val="tx1"/>
                </a:solidFill>
                <a:effectLst/>
                <a:latin typeface="+mn-lt"/>
                <a:ea typeface="+mn-ea"/>
                <a:cs typeface="+mn-cs"/>
              </a:rPr>
              <a:t> 12-17 would take 9 years, while people ages 18-44 would take 49 years. </a:t>
            </a:r>
            <a:r>
              <a:rPr lang="en-US" sz="1200" kern="1200" baseline="0" dirty="0" smtClean="0">
                <a:solidFill>
                  <a:schemeClr val="tx1"/>
                </a:solidFill>
                <a:effectLst/>
                <a:latin typeface="+mn-lt"/>
                <a:ea typeface="+mn-ea"/>
                <a:cs typeface="+mn-cs"/>
              </a:rPr>
              <a:t>It would take people ages 45-64 less than 1 year to achieve the benchmark. </a:t>
            </a:r>
            <a:r>
              <a:rPr lang="en-US" sz="1200" kern="1200" dirty="0" smtClean="0">
                <a:solidFill>
                  <a:schemeClr val="tx1"/>
                </a:solidFill>
                <a:effectLst/>
                <a:latin typeface="+mn-lt"/>
                <a:ea typeface="+mn-ea"/>
                <a:cs typeface="+mn-cs"/>
              </a:rPr>
              <a:t>Whites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could achieve the benchmark in 15 years while Blacks and Hispanics are moving away from the benchmark.</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102</a:t>
            </a:fld>
            <a:endParaRPr lang="en-US"/>
          </a:p>
        </p:txBody>
      </p:sp>
    </p:spTree>
    <p:extLst>
      <p:ext uri="{BB962C8B-B14F-4D97-AF65-F5344CB8AC3E}">
        <p14:creationId xmlns:p14="http://schemas.microsoft.com/office/powerpoint/2010/main" val="25486805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103</a:t>
            </a:fld>
            <a:endParaRPr lang="en-US"/>
          </a:p>
        </p:txBody>
      </p:sp>
    </p:spTree>
    <p:extLst>
      <p:ext uri="{BB962C8B-B14F-4D97-AF65-F5344CB8AC3E}">
        <p14:creationId xmlns:p14="http://schemas.microsoft.com/office/powerpoint/2010/main" val="190827794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2011, 43.7% of people age 12 and over treated for substance abuse completed their treatment course.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4 of 7 years, Blacks who were treated for substance abuse were significantly less likely than Whites to complete treatment.</a:t>
            </a:r>
            <a:r>
              <a:rPr lang="en-US" sz="1200" kern="1200" baseline="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with less than a high school education who were treated for substance abuse were less likely than people with any college education to complete treatment.</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 Benchmark:</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The 2008 top 5 State achievable benchmark was 74%. The top 5 States that contributed to the achievable benchmark are Colorado, Connecticut, District of Columbia, Mississippi, and Texas.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No group showed progress toward the benchmark.</a:t>
            </a:r>
          </a:p>
        </p:txBody>
      </p:sp>
      <p:sp>
        <p:nvSpPr>
          <p:cNvPr id="4" name="Slide Number Placeholder 3"/>
          <p:cNvSpPr>
            <a:spLocks noGrp="1"/>
          </p:cNvSpPr>
          <p:nvPr>
            <p:ph type="sldNum" sz="quarter" idx="10"/>
          </p:nvPr>
        </p:nvSpPr>
        <p:spPr/>
        <p:txBody>
          <a:bodyPr/>
          <a:lstStyle/>
          <a:p>
            <a:fld id="{05E9B153-67B9-4602-A9FE-81AAF274874B}" type="slidenum">
              <a:rPr lang="en-US" smtClean="0"/>
              <a:t>104</a:t>
            </a:fld>
            <a:endParaRPr lang="en-US"/>
          </a:p>
        </p:txBody>
      </p:sp>
    </p:spTree>
    <p:extLst>
      <p:ext uri="{BB962C8B-B14F-4D97-AF65-F5344CB8AC3E}">
        <p14:creationId xmlns:p14="http://schemas.microsoft.com/office/powerpoint/2010/main" val="1350262520"/>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105</a:t>
            </a:fld>
            <a:endParaRPr lang="en-US"/>
          </a:p>
        </p:txBody>
      </p:sp>
    </p:spTree>
    <p:extLst>
      <p:ext uri="{BB962C8B-B14F-4D97-AF65-F5344CB8AC3E}">
        <p14:creationId xmlns:p14="http://schemas.microsoft.com/office/powerpoint/2010/main" val="234015706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696913"/>
            <a:ext cx="4654550" cy="3490912"/>
          </a:xfrm>
        </p:spPr>
      </p:sp>
      <p:sp>
        <p:nvSpPr>
          <p:cNvPr id="3" name="Notes Placeholder 2"/>
          <p:cNvSpPr>
            <a:spLocks noGrp="1"/>
          </p:cNvSpPr>
          <p:nvPr>
            <p:ph type="body" idx="1"/>
          </p:nvPr>
        </p:nvSpPr>
        <p:spPr>
          <a:xfrm>
            <a:off x="685800" y="4572000"/>
            <a:ext cx="5608320" cy="4183063"/>
          </a:xfrm>
        </p:spPr>
        <p:txBody>
          <a:bodyPr/>
          <a:lstStyle/>
          <a:p>
            <a:pPr marL="171446" indent="-171446">
              <a:buFont typeface="Arial" panose="020B0604020202020204" pitchFamily="34" charset="0"/>
              <a:buChar char="•"/>
            </a:pPr>
            <a:r>
              <a:rPr lang="en-US" b="1" dirty="0" smtClean="0"/>
              <a:t>Overall Rate: </a:t>
            </a:r>
            <a:r>
              <a:rPr lang="en-US" dirty="0" smtClean="0"/>
              <a:t>From 2007 to 2011, the overall rate of ED visits with a</a:t>
            </a:r>
            <a:r>
              <a:rPr lang="en-US" baseline="0" dirty="0" smtClean="0"/>
              <a:t> principal diagnosis related to mental health, alcohol, or substance abuse significantly increased from 1,527.8 to 1,766.8 per 100,000 population.</a:t>
            </a:r>
          </a:p>
          <a:p>
            <a:pPr marL="171446" indent="-171446">
              <a:buFont typeface="Arial" panose="020B0604020202020204" pitchFamily="34" charset="0"/>
              <a:buChar char="•"/>
            </a:pPr>
            <a:r>
              <a:rPr lang="en-US" b="1" dirty="0" smtClean="0"/>
              <a:t>Groups</a:t>
            </a:r>
            <a:r>
              <a:rPr lang="en-US" b="1" baseline="0" dirty="0" smtClean="0"/>
              <a:t> With Disparities:</a:t>
            </a:r>
            <a:endParaRPr lang="en-US" b="1" dirty="0" smtClean="0"/>
          </a:p>
          <a:p>
            <a:pPr marL="628646" lvl="1" indent="-171446">
              <a:buFont typeface="Arial" panose="020B0604020202020204" pitchFamily="34" charset="0"/>
              <a:buChar char="•"/>
            </a:pPr>
            <a:r>
              <a:rPr lang="en-US" dirty="0" smtClean="0"/>
              <a:t>In all years, individuals ages 0-17 and 65 and over were significantly</a:t>
            </a:r>
            <a:r>
              <a:rPr lang="en-US" baseline="0" dirty="0" smtClean="0"/>
              <a:t> less likely to have an ED visit with a principal diagnosis related to mental health, alcohol, or substance abuse than individuals ages 18-44.</a:t>
            </a:r>
          </a:p>
          <a:p>
            <a:pPr marL="628646" lvl="1" indent="-171446">
              <a:buFont typeface="Arial" panose="020B0604020202020204" pitchFamily="34" charset="0"/>
              <a:buChar char="•"/>
            </a:pPr>
            <a:r>
              <a:rPr lang="en-US" baseline="0" dirty="0" smtClean="0"/>
              <a:t>In 2011, individuals in the highest income quartile were less likely to have an ED visit with a principal diagnosis related to mental health, alcohol, or substance abuse than individuals in all other income groups.</a:t>
            </a:r>
          </a:p>
          <a:p>
            <a:pPr marL="628646" lvl="1" indent="-171446">
              <a:buFont typeface="Arial" panose="020B0604020202020204" pitchFamily="34" charset="0"/>
              <a:buChar char="•"/>
            </a:pPr>
            <a:r>
              <a:rPr lang="en-US" baseline="0" dirty="0" smtClean="0"/>
              <a:t>For more ED measures for mental health and substance use disorders, refer to the 2014 Care Coordination </a:t>
            </a:r>
            <a:r>
              <a:rPr lang="en-US" baseline="0" dirty="0" err="1" smtClean="0"/>
              <a:t>chartbook</a:t>
            </a:r>
            <a:r>
              <a:rPr lang="en-US" baseline="0" dirty="0" smtClean="0"/>
              <a:t> at http://www.ahrq.gov/research/findings/nhqrdr/2014chartbooks/carecoordination/index.html.</a:t>
            </a:r>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106</a:t>
            </a:fld>
            <a:endParaRPr lang="en-US"/>
          </a:p>
        </p:txBody>
      </p:sp>
    </p:spTree>
    <p:extLst>
      <p:ext uri="{BB962C8B-B14F-4D97-AF65-F5344CB8AC3E}">
        <p14:creationId xmlns:p14="http://schemas.microsoft.com/office/powerpoint/2010/main" val="2238470352"/>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107</a:t>
            </a:fld>
            <a:endParaRPr lang="en-US"/>
          </a:p>
        </p:txBody>
      </p:sp>
    </p:spTree>
    <p:extLst>
      <p:ext uri="{BB962C8B-B14F-4D97-AF65-F5344CB8AC3E}">
        <p14:creationId xmlns:p14="http://schemas.microsoft.com/office/powerpoint/2010/main" val="737091378"/>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108</a:t>
            </a:fld>
            <a:endParaRPr lang="en-US"/>
          </a:p>
        </p:txBody>
      </p:sp>
    </p:spTree>
    <p:extLst>
      <p:ext uri="{BB962C8B-B14F-4D97-AF65-F5344CB8AC3E}">
        <p14:creationId xmlns:p14="http://schemas.microsoft.com/office/powerpoint/2010/main" val="298232273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109</a:t>
            </a:fld>
            <a:endParaRPr lang="en-US"/>
          </a:p>
        </p:txBody>
      </p:sp>
    </p:spTree>
    <p:extLst>
      <p:ext uri="{BB962C8B-B14F-4D97-AF65-F5344CB8AC3E}">
        <p14:creationId xmlns:p14="http://schemas.microsoft.com/office/powerpoint/2010/main" val="621854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a:t>Consistent with the </a:t>
            </a:r>
            <a:r>
              <a:rPr lang="en-US" dirty="0" smtClean="0"/>
              <a:t>NQS priority “Promoting </a:t>
            </a:r>
            <a:r>
              <a:rPr lang="en-US" dirty="0"/>
              <a:t>the most effective prevention and treatment of the leading causes of mortality,” identified in the </a:t>
            </a:r>
            <a:r>
              <a:rPr lang="en-US" i="1" dirty="0"/>
              <a:t>National Strategy for Quality Improvement in Health </a:t>
            </a:r>
            <a:r>
              <a:rPr lang="en-US" i="1" dirty="0" smtClean="0"/>
              <a:t>Care</a:t>
            </a:r>
            <a:r>
              <a:rPr lang="en-US" i="0" dirty="0" smtClean="0"/>
              <a:t>,</a:t>
            </a:r>
            <a:r>
              <a:rPr lang="en-US" dirty="0" smtClean="0"/>
              <a:t> the </a:t>
            </a:r>
            <a:r>
              <a:rPr lang="en-US" dirty="0"/>
              <a:t>conditions </a:t>
            </a:r>
            <a:r>
              <a:rPr lang="en-US" dirty="0" smtClean="0"/>
              <a:t>tracked in this </a:t>
            </a:r>
            <a:r>
              <a:rPr lang="en-US" dirty="0" err="1" smtClean="0"/>
              <a:t>chartbook</a:t>
            </a:r>
            <a:r>
              <a:rPr lang="en-US" dirty="0" smtClean="0"/>
              <a:t> include </a:t>
            </a:r>
            <a:r>
              <a:rPr lang="en-US" dirty="0"/>
              <a:t>the leading causes of death </a:t>
            </a:r>
            <a:r>
              <a:rPr lang="en-US" dirty="0" smtClean="0"/>
              <a:t>in the United States for </a:t>
            </a:r>
            <a:r>
              <a:rPr lang="en-US" dirty="0"/>
              <a:t>which significant health care quality measurement activity exists.  </a:t>
            </a:r>
            <a:endParaRPr lang="en-US" dirty="0" smtClean="0"/>
          </a:p>
          <a:p>
            <a:pPr marL="171450" indent="-171450">
              <a:buFont typeface="Arial" panose="020B0604020202020204" pitchFamily="34" charset="0"/>
              <a:buChar char="•"/>
            </a:pPr>
            <a:r>
              <a:rPr lang="en-US" dirty="0" smtClean="0"/>
              <a:t>Some </a:t>
            </a:r>
            <a:r>
              <a:rPr lang="en-US" dirty="0"/>
              <a:t>leading causes of death, such as accidents and homicide, </a:t>
            </a:r>
            <a:r>
              <a:rPr lang="en-US" dirty="0" smtClean="0"/>
              <a:t>cannot </a:t>
            </a:r>
            <a:r>
              <a:rPr lang="en-US" dirty="0"/>
              <a:t>be tracked in this </a:t>
            </a:r>
            <a:r>
              <a:rPr lang="en-US" dirty="0" err="1" smtClean="0"/>
              <a:t>chartbook</a:t>
            </a:r>
            <a:r>
              <a:rPr lang="en-US" dirty="0" smtClean="0"/>
              <a:t> because related performance standards and quality measures are not well defined.</a:t>
            </a:r>
          </a:p>
          <a:p>
            <a:pPr marL="171450" indent="-171450">
              <a:buFont typeface="Arial" panose="020B0604020202020204" pitchFamily="34" charset="0"/>
              <a:buChar char="•"/>
            </a:pPr>
            <a:r>
              <a:rPr lang="en-US" dirty="0" smtClean="0"/>
              <a:t>Other leading causes of death cannot be tracked in this </a:t>
            </a:r>
            <a:r>
              <a:rPr lang="en-US" dirty="0" err="1" smtClean="0"/>
              <a:t>chartbook</a:t>
            </a:r>
            <a:r>
              <a:rPr lang="en-US" dirty="0" smtClean="0"/>
              <a:t> because robust </a:t>
            </a:r>
            <a:r>
              <a:rPr lang="en-US" dirty="0"/>
              <a:t>national data sources </a:t>
            </a:r>
            <a:r>
              <a:rPr lang="en-US" dirty="0" smtClean="0"/>
              <a:t>are lacking.</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11</a:t>
            </a:fld>
            <a:endParaRPr lang="en-US"/>
          </a:p>
        </p:txBody>
      </p:sp>
    </p:spTree>
    <p:extLst>
      <p:ext uri="{BB962C8B-B14F-4D97-AF65-F5344CB8AC3E}">
        <p14:creationId xmlns:p14="http://schemas.microsoft.com/office/powerpoint/2010/main" val="301037440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110</a:t>
            </a:fld>
            <a:endParaRPr lang="en-US"/>
          </a:p>
        </p:txBody>
      </p:sp>
    </p:spTree>
    <p:extLst>
      <p:ext uri="{BB962C8B-B14F-4D97-AF65-F5344CB8AC3E}">
        <p14:creationId xmlns:p14="http://schemas.microsoft.com/office/powerpoint/2010/main" val="405701861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111</a:t>
            </a:fld>
            <a:endParaRPr lang="en-US"/>
          </a:p>
        </p:txBody>
      </p:sp>
    </p:spTree>
    <p:extLst>
      <p:ext uri="{BB962C8B-B14F-4D97-AF65-F5344CB8AC3E}">
        <p14:creationId xmlns:p14="http://schemas.microsoft.com/office/powerpoint/2010/main" val="405701861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112</a:t>
            </a:fld>
            <a:endParaRPr lang="en-US"/>
          </a:p>
        </p:txBody>
      </p:sp>
    </p:spTree>
    <p:extLst>
      <p:ext uri="{BB962C8B-B14F-4D97-AF65-F5344CB8AC3E}">
        <p14:creationId xmlns:p14="http://schemas.microsoft.com/office/powerpoint/2010/main" val="405701861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2012, 72.1% of adults with chronic joint symptoms reported seeing a doctor or other health professional for joint symptoms.</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Hispanics were less likely than Whites to report seeing a doctor or other health professional for joint symptoms.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females were more likely than males to report seeing a doctor or other health professional for joint symptoms.</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115</a:t>
            </a:fld>
            <a:endParaRPr lang="en-US"/>
          </a:p>
        </p:txBody>
      </p:sp>
    </p:spTree>
    <p:extLst>
      <p:ext uri="{BB962C8B-B14F-4D97-AF65-F5344CB8AC3E}">
        <p14:creationId xmlns:p14="http://schemas.microsoft.com/office/powerpoint/2010/main" val="1516782038"/>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a:t>
            </a:r>
            <a:r>
              <a:rPr lang="en-US" sz="1200" b="1" kern="1200" baseline="0" dirty="0" smtClean="0">
                <a:solidFill>
                  <a:schemeClr val="tx1"/>
                </a:solidFill>
                <a:effectLst/>
                <a:latin typeface="+mn-lt"/>
                <a:ea typeface="+mn-ea"/>
                <a:cs typeface="+mn-cs"/>
              </a:rPr>
              <a:t> With Disparities:</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without insurance were less likely to report seeing a doctor or health professional for joint symptoms compared with people with private insurance.</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with public insurance were more likely to report seeing a doctor or health professional for joint symptoms compared with people with private insurance.</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ages 45-64 and 65 and over were more likely to report seeing a doctor or health professional for joint symptoms compared with those ages 18-44.</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116</a:t>
            </a:fld>
            <a:endParaRPr lang="en-US"/>
          </a:p>
        </p:txBody>
      </p:sp>
    </p:spTree>
    <p:extLst>
      <p:ext uri="{BB962C8B-B14F-4D97-AF65-F5344CB8AC3E}">
        <p14:creationId xmlns:p14="http://schemas.microsoft.com/office/powerpoint/2010/main" val="322347689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117</a:t>
            </a:fld>
            <a:endParaRPr lang="en-US"/>
          </a:p>
        </p:txBody>
      </p:sp>
    </p:spTree>
    <p:extLst>
      <p:ext uri="{BB962C8B-B14F-4D97-AF65-F5344CB8AC3E}">
        <p14:creationId xmlns:p14="http://schemas.microsoft.com/office/powerpoint/2010/main" val="2570152305"/>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118</a:t>
            </a:fld>
            <a:endParaRPr lang="en-US"/>
          </a:p>
        </p:txBody>
      </p:sp>
    </p:spTree>
    <p:extLst>
      <p:ext uri="{BB962C8B-B14F-4D97-AF65-F5344CB8AC3E}">
        <p14:creationId xmlns:p14="http://schemas.microsoft.com/office/powerpoint/2010/main" val="62185410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119</a:t>
            </a:fld>
            <a:endParaRPr lang="en-US"/>
          </a:p>
        </p:txBody>
      </p:sp>
    </p:spTree>
    <p:extLst>
      <p:ext uri="{BB962C8B-B14F-4D97-AF65-F5344CB8AC3E}">
        <p14:creationId xmlns:p14="http://schemas.microsoft.com/office/powerpoint/2010/main" val="3479630009"/>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120</a:t>
            </a:fld>
            <a:endParaRPr lang="en-US"/>
          </a:p>
        </p:txBody>
      </p:sp>
    </p:spTree>
    <p:extLst>
      <p:ext uri="{BB962C8B-B14F-4D97-AF65-F5344CB8AC3E}">
        <p14:creationId xmlns:p14="http://schemas.microsoft.com/office/powerpoint/2010/main" val="198471209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Trends: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 percentage of patients who completed tuberculosis therapy within 1 year increased from 80.2% in 2000 to 85.9% in 2010. Improvements were observed among all racial/ethnic groups except American Indians and Alaska Natives (AI/ANs) and among both sexes.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9 of 11 years, Hispanics were less likely than Whites to complete tuberculosis treatment.</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7 of 11 years, females were more likely than males to complete tuberculosis treatment.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Achievable Benchmark:</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 2008 top 4 State achievable benchmark was 94%. The top 4 States that contributed to the achievable benchmark are Colorado, Kansas, Mississippi, and Oregon.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At the current annual rate of increase, this benchmark could not be attained overall for about 13 years. Whites, Blacks, Asians and Pacific Islanders (APIs),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and AI/ANs could achieve the benchmark in</a:t>
            </a:r>
            <a:r>
              <a:rPr lang="en-US" kern="1200" baseline="0" dirty="0" smtClean="0">
                <a:solidFill>
                  <a:schemeClr val="tx1"/>
                </a:solidFill>
                <a:effectLst/>
                <a:latin typeface="+mn-lt"/>
                <a:ea typeface="+mn-ea"/>
                <a:cs typeface="+mn-cs"/>
              </a:rPr>
              <a:t> 16, 7, 14, and 7 years, respectively, </a:t>
            </a:r>
            <a:r>
              <a:rPr lang="en-US" kern="1200" dirty="0" smtClean="0">
                <a:solidFill>
                  <a:schemeClr val="tx1"/>
                </a:solidFill>
                <a:effectLst/>
                <a:latin typeface="+mn-lt"/>
                <a:ea typeface="+mn-ea"/>
                <a:cs typeface="+mn-cs"/>
              </a:rPr>
              <a:t>while Hispanics would need about 19 years. Men</a:t>
            </a:r>
            <a:r>
              <a:rPr lang="en-US" kern="1200" baseline="0" dirty="0" smtClean="0">
                <a:solidFill>
                  <a:schemeClr val="tx1"/>
                </a:solidFill>
                <a:effectLst/>
                <a:latin typeface="+mn-lt"/>
                <a:ea typeface="+mn-ea"/>
                <a:cs typeface="+mn-cs"/>
              </a:rPr>
              <a:t> and women </a:t>
            </a:r>
            <a:r>
              <a:rPr lang="en-US" kern="1200" dirty="0" smtClean="0">
                <a:solidFill>
                  <a:schemeClr val="tx1"/>
                </a:solidFill>
                <a:effectLst/>
                <a:latin typeface="+mn-lt"/>
                <a:ea typeface="+mn-ea"/>
                <a:cs typeface="+mn-cs"/>
              </a:rPr>
              <a:t>would need about 14</a:t>
            </a:r>
            <a:r>
              <a:rPr lang="en-US" kern="1200" baseline="0" dirty="0" smtClean="0">
                <a:solidFill>
                  <a:schemeClr val="tx1"/>
                </a:solidFill>
                <a:effectLst/>
                <a:latin typeface="+mn-lt"/>
                <a:ea typeface="+mn-ea"/>
                <a:cs typeface="+mn-cs"/>
              </a:rPr>
              <a:t> and 11</a:t>
            </a:r>
            <a:r>
              <a:rPr lang="en-US" kern="1200" dirty="0" smtClean="0">
                <a:solidFill>
                  <a:schemeClr val="tx1"/>
                </a:solidFill>
                <a:effectLst/>
                <a:latin typeface="+mn-lt"/>
                <a:ea typeface="+mn-ea"/>
                <a:cs typeface="+mn-cs"/>
              </a:rPr>
              <a:t> years, respectively.</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121</a:t>
            </a:fld>
            <a:endParaRPr lang="en-US"/>
          </a:p>
        </p:txBody>
      </p:sp>
    </p:spTree>
    <p:extLst>
      <p:ext uri="{BB962C8B-B14F-4D97-AF65-F5344CB8AC3E}">
        <p14:creationId xmlns:p14="http://schemas.microsoft.com/office/powerpoint/2010/main" val="2593945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a:t>Musculoskeletal disease is not a leading cause of death, but it is included </a:t>
            </a:r>
            <a:r>
              <a:rPr lang="en-US" dirty="0" smtClean="0"/>
              <a:t>in this </a:t>
            </a:r>
            <a:r>
              <a:rPr lang="en-US" dirty="0" err="1" smtClean="0"/>
              <a:t>chartbook</a:t>
            </a:r>
            <a:r>
              <a:rPr lang="en-US" dirty="0" smtClean="0"/>
              <a:t> because </a:t>
            </a:r>
            <a:r>
              <a:rPr lang="en-US" dirty="0"/>
              <a:t>it is a leading cause of functional </a:t>
            </a:r>
            <a:r>
              <a:rPr lang="en-US" dirty="0" smtClean="0"/>
              <a:t>limitation in the United States.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12</a:t>
            </a:fld>
            <a:endParaRPr lang="en-US"/>
          </a:p>
        </p:txBody>
      </p:sp>
    </p:spTree>
    <p:extLst>
      <p:ext uri="{BB962C8B-B14F-4D97-AF65-F5344CB8AC3E}">
        <p14:creationId xmlns:p14="http://schemas.microsoft.com/office/powerpoint/2010/main" val="423511922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There is considerable variation in completion of treatment for tuberculosis among API granular ethnicities and among Hispanic granular ethnicities.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Most groups are far from the 2008 top 4 State achievable benchmark of 94%.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122</a:t>
            </a:fld>
            <a:endParaRPr lang="en-US"/>
          </a:p>
        </p:txBody>
      </p:sp>
    </p:spTree>
    <p:extLst>
      <p:ext uri="{BB962C8B-B14F-4D97-AF65-F5344CB8AC3E}">
        <p14:creationId xmlns:p14="http://schemas.microsoft.com/office/powerpoint/2010/main" val="3165076200"/>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123</a:t>
            </a:fld>
            <a:endParaRPr lang="en-US"/>
          </a:p>
        </p:txBody>
      </p:sp>
    </p:spTree>
    <p:extLst>
      <p:ext uri="{BB962C8B-B14F-4D97-AF65-F5344CB8AC3E}">
        <p14:creationId xmlns:p14="http://schemas.microsoft.com/office/powerpoint/2010/main" val="3305102936"/>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124</a:t>
            </a:fld>
            <a:endParaRPr lang="en-US"/>
          </a:p>
        </p:txBody>
      </p:sp>
    </p:spTree>
    <p:extLst>
      <p:ext uri="{BB962C8B-B14F-4D97-AF65-F5344CB8AC3E}">
        <p14:creationId xmlns:p14="http://schemas.microsoft.com/office/powerpoint/2010/main" val="3305102936"/>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Trends: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2003 to 2011, the percentage of people with current asthma who reported taking preventive asthma medicine daily or almost daily decreased from 29.6% to 24.4%.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8 of 9 years, among people under age 65, those who were uninsured were less likely than people with any private health insurance to take daily preventive asthma medicine.</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except 2008, among people under age 65, people with </a:t>
            </a:r>
            <a:r>
              <a:rPr lang="en-US" kern="1200" baseline="0" dirty="0" smtClean="0">
                <a:solidFill>
                  <a:schemeClr val="tx1"/>
                </a:solidFill>
                <a:effectLst/>
                <a:latin typeface="+mn-lt"/>
                <a:ea typeface="+mn-ea"/>
                <a:cs typeface="+mn-cs"/>
              </a:rPr>
              <a:t>2-3 chronic conditions and 4+ chronic conditions </a:t>
            </a:r>
            <a:r>
              <a:rPr lang="en-US" kern="1200" dirty="0" smtClean="0">
                <a:solidFill>
                  <a:schemeClr val="tx1"/>
                </a:solidFill>
                <a:effectLst/>
                <a:latin typeface="+mn-lt"/>
                <a:ea typeface="+mn-ea"/>
                <a:cs typeface="+mn-cs"/>
              </a:rPr>
              <a:t>were</a:t>
            </a:r>
            <a:r>
              <a:rPr lang="en-US" kern="1200" baseline="0" dirty="0" smtClean="0">
                <a:solidFill>
                  <a:schemeClr val="tx1"/>
                </a:solidFill>
                <a:effectLst/>
                <a:latin typeface="+mn-lt"/>
                <a:ea typeface="+mn-ea"/>
                <a:cs typeface="+mn-cs"/>
              </a:rPr>
              <a:t> more likely to take daily preventive asthma medicine compared with people with</a:t>
            </a:r>
            <a:r>
              <a:rPr lang="en-US" kern="1200" dirty="0" smtClean="0">
                <a:solidFill>
                  <a:schemeClr val="tx1"/>
                </a:solidFill>
                <a:effectLst/>
                <a:latin typeface="+mn-lt"/>
                <a:ea typeface="+mn-ea"/>
                <a:cs typeface="+mn-cs"/>
              </a:rPr>
              <a:t> 0-1 chronic conditions</a:t>
            </a:r>
            <a:r>
              <a:rPr lang="en-US" kern="1200" baseline="0" dirty="0" smtClean="0">
                <a:solidFill>
                  <a:schemeClr val="tx1"/>
                </a:solidFill>
                <a:effectLst/>
                <a:latin typeface="+mn-lt"/>
                <a:ea typeface="+mn-ea"/>
                <a:cs typeface="+mn-cs"/>
              </a:rPr>
              <a:t>.</a:t>
            </a:r>
          </a:p>
          <a:p>
            <a:pPr marL="628650" lvl="1"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2003 to 2011, the percentage of people under age 65 with current asthma </a:t>
            </a:r>
            <a:r>
              <a:rPr lang="en-US" b="0" kern="1200" baseline="0" dirty="0" smtClean="0">
                <a:solidFill>
                  <a:schemeClr val="tx1"/>
                </a:solidFill>
                <a:effectLst/>
                <a:latin typeface="+mn-lt"/>
                <a:ea typeface="+mn-ea"/>
                <a:cs typeface="+mn-cs"/>
              </a:rPr>
              <a:t>who reported taking preventive asthma medicine daily </a:t>
            </a:r>
            <a:r>
              <a:rPr lang="en-US" kern="1200" baseline="0" dirty="0" smtClean="0">
                <a:solidFill>
                  <a:schemeClr val="tx1"/>
                </a:solidFill>
                <a:effectLst/>
                <a:latin typeface="+mn-lt"/>
                <a:ea typeface="+mn-ea"/>
                <a:cs typeface="+mn-cs"/>
              </a:rPr>
              <a:t>decreased:</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29.8% to 20.7% for those with private insurance.</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29.5% to 23.5% for those with public insurance.</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23.9% to 17.3% for those with 0-1 chronic conditions.</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41.1% to 31.9% for those with 2-3 chronic conditions. </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125</a:t>
            </a:fld>
            <a:endParaRPr lang="en-US"/>
          </a:p>
        </p:txBody>
      </p:sp>
    </p:spTree>
    <p:extLst>
      <p:ext uri="{BB962C8B-B14F-4D97-AF65-F5344CB8AC3E}">
        <p14:creationId xmlns:p14="http://schemas.microsoft.com/office/powerpoint/2010/main" val="2914362995"/>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126</a:t>
            </a:fld>
            <a:endParaRPr lang="en-US"/>
          </a:p>
        </p:txBody>
      </p:sp>
    </p:spTree>
    <p:extLst>
      <p:ext uri="{BB962C8B-B14F-4D97-AF65-F5344CB8AC3E}">
        <p14:creationId xmlns:p14="http://schemas.microsoft.com/office/powerpoint/2010/main" val="139022461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Overall Rate:</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only one-third of people with current asthma received a written asthma management plan from their provider.</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Blacks were more likely than Whites to receive a written asthma management plan.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people with less than a high school education were less likely than </a:t>
            </a:r>
            <a:r>
              <a:rPr lang="en-US" dirty="0" smtClean="0"/>
              <a:t>those </a:t>
            </a:r>
            <a:r>
              <a:rPr lang="en-US" dirty="0"/>
              <a:t>with any college </a:t>
            </a:r>
            <a:r>
              <a:rPr lang="en-US" dirty="0" smtClean="0"/>
              <a:t>education </a:t>
            </a:r>
            <a:r>
              <a:rPr lang="en-US" kern="1200" dirty="0" smtClean="0">
                <a:solidFill>
                  <a:schemeClr val="tx1"/>
                </a:solidFill>
                <a:effectLst/>
                <a:latin typeface="+mn-lt"/>
                <a:ea typeface="+mn-ea"/>
                <a:cs typeface="+mn-cs"/>
              </a:rPr>
              <a:t>to receive a written asthma management plan.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people without insurance were less likely than</a:t>
            </a:r>
            <a:r>
              <a:rPr lang="en-US" dirty="0" smtClean="0"/>
              <a:t> </a:t>
            </a:r>
            <a:r>
              <a:rPr lang="en-US" dirty="0"/>
              <a:t>people with private </a:t>
            </a:r>
            <a:r>
              <a:rPr lang="en-US" dirty="0" smtClean="0"/>
              <a:t>insurance </a:t>
            </a:r>
            <a:r>
              <a:rPr lang="en-US" kern="1200" dirty="0" smtClean="0">
                <a:solidFill>
                  <a:schemeClr val="tx1"/>
                </a:solidFill>
                <a:effectLst/>
                <a:latin typeface="+mn-lt"/>
                <a:ea typeface="+mn-ea"/>
                <a:cs typeface="+mn-cs"/>
              </a:rPr>
              <a:t>to receive a written asthma management plan.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children ages 0-17 were more likely than</a:t>
            </a:r>
            <a:r>
              <a:rPr lang="en-US" dirty="0" smtClean="0"/>
              <a:t> </a:t>
            </a:r>
            <a:r>
              <a:rPr lang="en-US" dirty="0"/>
              <a:t>adults ages </a:t>
            </a:r>
            <a:r>
              <a:rPr lang="en-US" dirty="0" smtClean="0"/>
              <a:t>18-44 to </a:t>
            </a:r>
            <a:r>
              <a:rPr lang="en-US" kern="1200" dirty="0" smtClean="0">
                <a:solidFill>
                  <a:schemeClr val="tx1"/>
                </a:solidFill>
                <a:effectLst/>
                <a:latin typeface="+mn-lt"/>
                <a:ea typeface="+mn-ea"/>
                <a:cs typeface="+mn-cs"/>
              </a:rPr>
              <a:t>receive a written asthma management plan from their provider.</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127</a:t>
            </a:fld>
            <a:endParaRPr lang="en-US"/>
          </a:p>
        </p:txBody>
      </p:sp>
    </p:spTree>
    <p:extLst>
      <p:ext uri="{BB962C8B-B14F-4D97-AF65-F5344CB8AC3E}">
        <p14:creationId xmlns:p14="http://schemas.microsoft.com/office/powerpoint/2010/main" val="41995184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128</a:t>
            </a:fld>
            <a:endParaRPr lang="en-US"/>
          </a:p>
        </p:txBody>
      </p:sp>
    </p:spTree>
    <p:extLst>
      <p:ext uri="{BB962C8B-B14F-4D97-AF65-F5344CB8AC3E}">
        <p14:creationId xmlns:p14="http://schemas.microsoft.com/office/powerpoint/2010/main" val="2340157060"/>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129</a:t>
            </a:fld>
            <a:endParaRPr lang="en-US"/>
          </a:p>
        </p:txBody>
      </p:sp>
    </p:spTree>
    <p:extLst>
      <p:ext uri="{BB962C8B-B14F-4D97-AF65-F5344CB8AC3E}">
        <p14:creationId xmlns:p14="http://schemas.microsoft.com/office/powerpoint/2010/main" val="234015706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9275" y="696913"/>
            <a:ext cx="5973763" cy="4479925"/>
          </a:xfrm>
        </p:spPr>
      </p:sp>
      <p:sp>
        <p:nvSpPr>
          <p:cNvPr id="3" name="Notes Placeholder 2"/>
          <p:cNvSpPr>
            <a:spLocks noGrp="1"/>
          </p:cNvSpPr>
          <p:nvPr>
            <p:ph type="body" idx="1"/>
          </p:nvPr>
        </p:nvSpPr>
        <p:spPr>
          <a:xfrm>
            <a:off x="701848" y="5334000"/>
            <a:ext cx="5608320" cy="3265490"/>
          </a:xfrm>
        </p:spPr>
        <p:txBody>
          <a:bodyPr/>
          <a:lstStyle/>
          <a:p>
            <a:pPr marL="171446" indent="-171446">
              <a:buFont typeface="Arial" panose="020B0604020202020204" pitchFamily="34" charset="0"/>
              <a:buChar char="•"/>
            </a:pPr>
            <a:r>
              <a:rPr lang="en-US" b="1" dirty="0" smtClean="0"/>
              <a:t>Trends:</a:t>
            </a:r>
          </a:p>
          <a:p>
            <a:pPr marL="628646" lvl="1" indent="-171446">
              <a:buFont typeface="Arial" panose="020B0604020202020204" pitchFamily="34" charset="0"/>
              <a:buChar char="•"/>
            </a:pPr>
            <a:r>
              <a:rPr lang="en-US" dirty="0" smtClean="0"/>
              <a:t>From 2008 to 2011,</a:t>
            </a:r>
            <a:r>
              <a:rPr lang="en-US" baseline="0" dirty="0" smtClean="0"/>
              <a:t> rates of ED visits for asthma were highest in the Northeast and lowest in the West.  In 2011, the rate of ED visits for asthma in the Northeast was 864.6 per 100,000 population, followed by the Midwest (677.9 per 100,000 population), South (522.6 per 100,000 population), and West (388.4 per 100,000 population).</a:t>
            </a:r>
          </a:p>
          <a:p>
            <a:pPr marL="171446" indent="-171446">
              <a:buFont typeface="Arial" panose="020B0604020202020204" pitchFamily="34" charset="0"/>
              <a:buChar char="•"/>
            </a:pPr>
            <a:r>
              <a:rPr lang="en-US" b="1" baseline="0" dirty="0" smtClean="0"/>
              <a:t>Groups With Disparities:</a:t>
            </a:r>
          </a:p>
          <a:p>
            <a:pPr marL="628646" lvl="1" indent="-171446">
              <a:buFont typeface="Arial" panose="020B0604020202020204" pitchFamily="34" charset="0"/>
              <a:buChar char="•"/>
            </a:pPr>
            <a:r>
              <a:rPr lang="en-US" baseline="0" dirty="0" smtClean="0"/>
              <a:t>In all years, adults with the highest income were significantly less likely than all other income groups to have an ED visit for asthma.</a:t>
            </a:r>
          </a:p>
          <a:p>
            <a:pPr marL="628646" lvl="1" indent="-171446">
              <a:buFont typeface="Arial" panose="020B0604020202020204" pitchFamily="34" charset="0"/>
              <a:buChar char="•"/>
            </a:pPr>
            <a:r>
              <a:rPr lang="en-US" baseline="0" dirty="0" smtClean="0"/>
              <a:t>For more information on care coordination related to ED visits for asthma, go to </a:t>
            </a:r>
            <a:r>
              <a:rPr lang="en-US" baseline="0" dirty="0" smtClean="0">
                <a:hlinkClick r:id="rId3"/>
              </a:rPr>
              <a:t>http://www.ahrq.gov/research/findings/nhqrdr/2014chartbooks/</a:t>
            </a:r>
          </a:p>
          <a:p>
            <a:pPr marL="625475" lvl="1"/>
            <a:r>
              <a:rPr lang="en-US" baseline="0" dirty="0" err="1" smtClean="0">
                <a:hlinkClick r:id="rId3"/>
              </a:rPr>
              <a:t>carecoordination</a:t>
            </a:r>
            <a:r>
              <a:rPr lang="en-US" baseline="0" dirty="0" smtClean="0">
                <a:hlinkClick r:id="rId3"/>
              </a:rPr>
              <a:t>/2014nhqdr-care.pdf</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130</a:t>
            </a:fld>
            <a:endParaRPr lang="en-US" dirty="0"/>
          </a:p>
        </p:txBody>
      </p:sp>
    </p:spTree>
    <p:extLst>
      <p:ext uri="{BB962C8B-B14F-4D97-AF65-F5344CB8AC3E}">
        <p14:creationId xmlns:p14="http://schemas.microsoft.com/office/powerpoint/2010/main" val="1943037953"/>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131</a:t>
            </a:fld>
            <a:endParaRPr lang="en-US"/>
          </a:p>
        </p:txBody>
      </p:sp>
    </p:spTree>
    <p:extLst>
      <p:ext uri="{BB962C8B-B14F-4D97-AF65-F5344CB8AC3E}">
        <p14:creationId xmlns:p14="http://schemas.microsoft.com/office/powerpoint/2010/main" val="2839400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The </a:t>
            </a:r>
            <a:r>
              <a:rPr lang="en-US" dirty="0"/>
              <a:t>conditions </a:t>
            </a:r>
            <a:r>
              <a:rPr lang="en-US" dirty="0" smtClean="0"/>
              <a:t>tracked in this </a:t>
            </a:r>
            <a:r>
              <a:rPr lang="en-US" dirty="0" err="1" smtClean="0"/>
              <a:t>chartbook</a:t>
            </a:r>
            <a:r>
              <a:rPr lang="en-US" dirty="0" smtClean="0"/>
              <a:t> are </a:t>
            </a:r>
            <a:r>
              <a:rPr lang="en-US" dirty="0"/>
              <a:t>also prominent on the list of conditions with the highest health care </a:t>
            </a:r>
            <a:r>
              <a:rPr lang="en-US" dirty="0" smtClean="0"/>
              <a:t>expenses.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13</a:t>
            </a:fld>
            <a:endParaRPr lang="en-US"/>
          </a:p>
        </p:txBody>
      </p:sp>
    </p:spTree>
    <p:extLst>
      <p:ext uri="{BB962C8B-B14F-4D97-AF65-F5344CB8AC3E}">
        <p14:creationId xmlns:p14="http://schemas.microsoft.com/office/powerpoint/2010/main" val="1936330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smtClean="0"/>
              <a:t>Key</a:t>
            </a:r>
            <a:r>
              <a:rPr lang="en-US" b="1" dirty="0"/>
              <a:t>:</a:t>
            </a:r>
            <a:r>
              <a:rPr lang="en-US" dirty="0"/>
              <a:t> n = number of measures.</a:t>
            </a:r>
          </a:p>
          <a:p>
            <a:r>
              <a:rPr lang="en-US" b="1" dirty="0" smtClean="0"/>
              <a:t>Note</a:t>
            </a:r>
            <a:r>
              <a:rPr lang="en-US" b="1" dirty="0"/>
              <a:t>: </a:t>
            </a:r>
            <a:r>
              <a:rPr lang="en-US" dirty="0"/>
              <a:t>For the majority of measures, trend data are available from 2001-2002 to 2012</a:t>
            </a:r>
            <a:r>
              <a:rPr lang="en-US" dirty="0" smtClean="0"/>
              <a:t>.</a:t>
            </a:r>
          </a:p>
          <a:p>
            <a:r>
              <a:rPr lang="en-US" dirty="0" smtClean="0"/>
              <a:t>For </a:t>
            </a:r>
            <a:r>
              <a:rPr lang="en-US" dirty="0"/>
              <a:t>each measure with at least four estimates over time, weighted log-linear regression is used to calculate average annual percentage change and to assess statistical significance.  Measures are aligned so that positive change indicates improved access to care.  </a:t>
            </a:r>
          </a:p>
          <a:p>
            <a:pPr marL="640594" lvl="1" indent="-174708">
              <a:buFont typeface="Arial" panose="020B0604020202020204" pitchFamily="34" charset="0"/>
              <a:buChar char="•"/>
            </a:pPr>
            <a:r>
              <a:rPr lang="en-US" b="1" dirty="0"/>
              <a:t>Improving</a:t>
            </a:r>
            <a:r>
              <a:rPr lang="en-US" dirty="0"/>
              <a:t> = Rates of change are positive at 1% per year or greater and </a:t>
            </a:r>
            <a:r>
              <a:rPr lang="en-US" dirty="0" smtClean="0"/>
              <a:t>are statistically </a:t>
            </a:r>
            <a:r>
              <a:rPr lang="en-US" dirty="0"/>
              <a:t>significant.</a:t>
            </a:r>
          </a:p>
          <a:p>
            <a:pPr marL="640594" lvl="1" indent="-174708">
              <a:buFont typeface="Arial" panose="020B0604020202020204" pitchFamily="34" charset="0"/>
              <a:buChar char="•"/>
            </a:pPr>
            <a:r>
              <a:rPr lang="en-US" b="1" dirty="0"/>
              <a:t>No Change</a:t>
            </a:r>
            <a:r>
              <a:rPr lang="en-US" dirty="0"/>
              <a:t> = Rate of change is less than 1% per year or </a:t>
            </a:r>
            <a:r>
              <a:rPr lang="en-US" dirty="0" smtClean="0"/>
              <a:t>is not </a:t>
            </a:r>
            <a:r>
              <a:rPr lang="en-US" dirty="0"/>
              <a:t>statistically significant.</a:t>
            </a:r>
          </a:p>
          <a:p>
            <a:pPr marL="640594" lvl="1" indent="-174708">
              <a:buFont typeface="Arial" panose="020B0604020202020204" pitchFamily="34" charset="0"/>
              <a:buChar char="•"/>
            </a:pPr>
            <a:r>
              <a:rPr lang="en-US" b="1" dirty="0"/>
              <a:t>Worsening</a:t>
            </a:r>
            <a:r>
              <a:rPr lang="en-US" dirty="0"/>
              <a:t> = Rates of change are negative at -1% per year or greater and </a:t>
            </a:r>
            <a:r>
              <a:rPr lang="en-US" dirty="0" smtClean="0"/>
              <a:t>are statistically </a:t>
            </a:r>
            <a:r>
              <a:rPr lang="en-US" dirty="0"/>
              <a:t>significant</a:t>
            </a:r>
            <a:r>
              <a:rPr lang="en-US" dirty="0" smtClean="0"/>
              <a:t>.</a:t>
            </a:r>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About half of Effective Treatment measures improved compared with 60% of all quality measures.</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14</a:t>
            </a:fld>
            <a:endParaRPr lang="en-US"/>
          </a:p>
        </p:txBody>
      </p:sp>
    </p:spTree>
    <p:extLst>
      <p:ext uri="{BB962C8B-B14F-4D97-AF65-F5344CB8AC3E}">
        <p14:creationId xmlns:p14="http://schemas.microsoft.com/office/powerpoint/2010/main" val="1761154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a:t>Key:</a:t>
            </a:r>
            <a:r>
              <a:rPr lang="en-US" dirty="0"/>
              <a:t> n = number of measures.</a:t>
            </a:r>
          </a:p>
          <a:p>
            <a:r>
              <a:rPr lang="en-US" b="1" dirty="0"/>
              <a:t>Note: </a:t>
            </a:r>
            <a:r>
              <a:rPr lang="en-US" dirty="0" smtClean="0"/>
              <a:t>Large red </a:t>
            </a:r>
            <a:r>
              <a:rPr lang="en-US" dirty="0"/>
              <a:t>diamonds indicate median values. For each measure with at least four estimates over time, weighted log-linear regression is used to calculate average annual percentage change.  Measures are aligned so that positive change indicates improved quality of care.  </a:t>
            </a:r>
            <a:endParaRPr lang="en-US" dirty="0" smtClean="0"/>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a:t>Median change in quality was </a:t>
            </a:r>
            <a:r>
              <a:rPr lang="en-US" dirty="0" smtClean="0"/>
              <a:t>1.7% </a:t>
            </a:r>
            <a:r>
              <a:rPr lang="en-US" dirty="0"/>
              <a:t>per year among measures of </a:t>
            </a:r>
            <a:r>
              <a:rPr lang="en-US" dirty="0" smtClean="0"/>
              <a:t>Effective Treatment.</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15</a:t>
            </a:fld>
            <a:endParaRPr lang="en-US"/>
          </a:p>
        </p:txBody>
      </p:sp>
    </p:spTree>
    <p:extLst>
      <p:ext uri="{BB962C8B-B14F-4D97-AF65-F5344CB8AC3E}">
        <p14:creationId xmlns:p14="http://schemas.microsoft.com/office/powerpoint/2010/main" val="2390649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16</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17</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18</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19</a:t>
            </a:fld>
            <a:endParaRPr lang="en-US"/>
          </a:p>
        </p:txBody>
      </p:sp>
    </p:spTree>
    <p:extLst>
      <p:ext uri="{BB962C8B-B14F-4D97-AF65-F5344CB8AC3E}">
        <p14:creationId xmlns:p14="http://schemas.microsoft.com/office/powerpoint/2010/main" val="2241619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133289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20</a:t>
            </a:fld>
            <a:endParaRPr lang="en-US"/>
          </a:p>
        </p:txBody>
      </p:sp>
    </p:spTree>
    <p:extLst>
      <p:ext uri="{BB962C8B-B14F-4D97-AF65-F5344CB8AC3E}">
        <p14:creationId xmlns:p14="http://schemas.microsoft.com/office/powerpoint/2010/main" val="1682133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21</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22</a:t>
            </a:fld>
            <a:endParaRPr lang="en-US"/>
          </a:p>
        </p:txBody>
      </p:sp>
    </p:spTree>
    <p:extLst>
      <p:ext uri="{BB962C8B-B14F-4D97-AF65-F5344CB8AC3E}">
        <p14:creationId xmlns:p14="http://schemas.microsoft.com/office/powerpoint/2010/main" val="2188060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23</a:t>
            </a:fld>
            <a:endParaRPr lang="en-US"/>
          </a:p>
        </p:txBody>
      </p:sp>
    </p:spTree>
    <p:extLst>
      <p:ext uri="{BB962C8B-B14F-4D97-AF65-F5344CB8AC3E}">
        <p14:creationId xmlns:p14="http://schemas.microsoft.com/office/powerpoint/2010/main" val="1966561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24</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Importance:</a:t>
            </a:r>
            <a:r>
              <a:rPr lang="en-US" dirty="0"/>
              <a:t> Although progress has been made in raising awareness of blood pressure screening and monitoring, blood pressure control among people with diagnosed high blood pressure remains a problem.</a:t>
            </a:r>
          </a:p>
          <a:p>
            <a:pPr marL="171450" indent="-171450">
              <a:buFont typeface="Arial" panose="020B0604020202020204" pitchFamily="34" charset="0"/>
              <a:buChar char="•"/>
            </a:pPr>
            <a:r>
              <a:rPr lang="en-US" b="1" dirty="0" smtClean="0"/>
              <a:t>Trends</a:t>
            </a:r>
            <a:r>
              <a:rPr lang="en-US" b="1" dirty="0"/>
              <a:t>: </a:t>
            </a:r>
            <a:r>
              <a:rPr lang="en-US" dirty="0"/>
              <a:t>From </a:t>
            </a:r>
            <a:r>
              <a:rPr lang="en-US" dirty="0" smtClean="0"/>
              <a:t>1999-2002 </a:t>
            </a:r>
            <a:r>
              <a:rPr lang="en-US" dirty="0"/>
              <a:t>to </a:t>
            </a:r>
            <a:r>
              <a:rPr lang="en-US" dirty="0" smtClean="0"/>
              <a:t>2011-2012</a:t>
            </a:r>
            <a:r>
              <a:rPr lang="en-US" dirty="0"/>
              <a:t>, </a:t>
            </a:r>
            <a:r>
              <a:rPr lang="en-US" dirty="0" smtClean="0"/>
              <a:t>the </a:t>
            </a:r>
            <a:r>
              <a:rPr lang="en-US" dirty="0"/>
              <a:t>percentage of adults with hypertension who had their blood pressure under control</a:t>
            </a:r>
            <a:r>
              <a:rPr lang="en-US" dirty="0" smtClean="0"/>
              <a:t> </a:t>
            </a:r>
            <a:r>
              <a:rPr lang="en-US" dirty="0"/>
              <a:t>improved overall and for </a:t>
            </a:r>
            <a:r>
              <a:rPr lang="en-US" dirty="0" smtClean="0"/>
              <a:t>both sexes. The percentage</a:t>
            </a:r>
            <a:r>
              <a:rPr lang="en-US" baseline="0" dirty="0" smtClean="0"/>
              <a:t> also improved for</a:t>
            </a:r>
            <a:r>
              <a:rPr lang="en-US" dirty="0" smtClean="0"/>
              <a:t> all income </a:t>
            </a:r>
            <a:r>
              <a:rPr lang="en-US" dirty="0"/>
              <a:t>groups </a:t>
            </a:r>
            <a:r>
              <a:rPr lang="en-US" dirty="0" smtClean="0"/>
              <a:t>except middle-income adults.</a:t>
            </a:r>
            <a:endParaRPr lang="en-US" b="1" dirty="0"/>
          </a:p>
          <a:p>
            <a:pPr marL="171450" indent="-171450">
              <a:buFont typeface="Arial" panose="020B0604020202020204" pitchFamily="34" charset="0"/>
              <a:buChar char="•"/>
            </a:pPr>
            <a:r>
              <a:rPr lang="en-US" b="1" dirty="0"/>
              <a:t>Groups </a:t>
            </a:r>
            <a:r>
              <a:rPr lang="en-US" b="1" dirty="0" smtClean="0"/>
              <a:t>With </a:t>
            </a:r>
            <a:r>
              <a:rPr lang="en-US" b="1" dirty="0"/>
              <a:t>Disparities</a:t>
            </a:r>
            <a:r>
              <a:rPr lang="en-US" b="1" dirty="0" smtClean="0"/>
              <a:t>: </a:t>
            </a:r>
            <a:r>
              <a:rPr lang="en-US" dirty="0" smtClean="0"/>
              <a:t>In all years, the </a:t>
            </a:r>
            <a:r>
              <a:rPr lang="en-US" dirty="0"/>
              <a:t>percentage of adults with hypertension who had their blood pressure under control </a:t>
            </a:r>
            <a:r>
              <a:rPr lang="en-US" dirty="0" smtClean="0"/>
              <a:t>was lower for men than for women.</a:t>
            </a:r>
            <a:endParaRPr lang="en-US" b="1"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25</a:t>
            </a:fld>
            <a:endParaRPr lang="en-US"/>
          </a:p>
        </p:txBody>
      </p:sp>
    </p:spTree>
    <p:extLst>
      <p:ext uri="{BB962C8B-B14F-4D97-AF65-F5344CB8AC3E}">
        <p14:creationId xmlns:p14="http://schemas.microsoft.com/office/powerpoint/2010/main" val="1031914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581400"/>
          </a:xfrm>
        </p:spPr>
        <p:txBody>
          <a:bodyPr/>
          <a:lstStyle/>
          <a:p>
            <a:pPr marL="171450" indent="-171450">
              <a:buFont typeface="Arial" panose="020B0604020202020204" pitchFamily="34" charset="0"/>
              <a:buChar char="•"/>
            </a:pPr>
            <a:r>
              <a:rPr lang="en-US" b="1" dirty="0" smtClean="0"/>
              <a:t>Importance:</a:t>
            </a:r>
            <a:r>
              <a:rPr lang="en-US" dirty="0" smtClean="0"/>
              <a:t> Some </a:t>
            </a:r>
            <a:r>
              <a:rPr lang="en-US" dirty="0"/>
              <a:t>heart attacks are caused by blood clots. Early actions, such as </a:t>
            </a:r>
            <a:r>
              <a:rPr lang="en-US" dirty="0" err="1" smtClean="0"/>
              <a:t>fibrinolytic</a:t>
            </a:r>
            <a:r>
              <a:rPr lang="en-US" dirty="0" smtClean="0"/>
              <a:t> </a:t>
            </a:r>
            <a:r>
              <a:rPr lang="en-US" dirty="0"/>
              <a:t>medication, may open blockages caused by blood clots, reduce heart muscle damage, and save </a:t>
            </a:r>
            <a:r>
              <a:rPr lang="en-US" dirty="0" smtClean="0"/>
              <a:t>lives. </a:t>
            </a:r>
            <a:r>
              <a:rPr lang="en-US" dirty="0"/>
              <a:t>To be effective, these actions need to be performed quickly after the start of a heart attack. </a:t>
            </a:r>
            <a:endParaRPr lang="en-US" dirty="0" smtClean="0"/>
          </a:p>
          <a:p>
            <a:pPr marL="171450" indent="-171450">
              <a:buFont typeface="Arial" panose="020B0604020202020204" pitchFamily="34" charset="0"/>
              <a:buChar char="•"/>
            </a:pPr>
            <a:r>
              <a:rPr lang="en-US" b="1" dirty="0" smtClean="0"/>
              <a:t>Trends: </a:t>
            </a:r>
            <a:r>
              <a:rPr lang="en-US" dirty="0" smtClean="0"/>
              <a:t>From 2005 to 2012, </a:t>
            </a:r>
            <a:r>
              <a:rPr lang="en-US" dirty="0"/>
              <a:t>the percentage of patients who received timely </a:t>
            </a:r>
            <a:r>
              <a:rPr lang="en-US" dirty="0" err="1"/>
              <a:t>fibrinolytic</a:t>
            </a:r>
            <a:r>
              <a:rPr lang="en-US" dirty="0"/>
              <a:t> medication </a:t>
            </a:r>
            <a:r>
              <a:rPr lang="en-US" dirty="0" smtClean="0"/>
              <a:t>improved overall, for both sexes, and for all racial/ethnic groups.</a:t>
            </a:r>
            <a:endParaRPr lang="en-US" b="1" dirty="0" smtClean="0"/>
          </a:p>
          <a:p>
            <a:pPr marL="171450" indent="-171450">
              <a:buFont typeface="Arial" panose="020B0604020202020204" pitchFamily="34" charset="0"/>
              <a:buChar char="•"/>
            </a:pPr>
            <a:r>
              <a:rPr lang="en-US" b="1" dirty="0" smtClean="0"/>
              <a:t>Groups With Disparities:</a:t>
            </a:r>
          </a:p>
          <a:p>
            <a:pPr marL="342900" lvl="0" indent="-171450">
              <a:buFont typeface="Arial" panose="020B0604020202020204" pitchFamily="34" charset="0"/>
              <a:buChar char="•"/>
            </a:pPr>
            <a:r>
              <a:rPr lang="en-US" dirty="0" smtClean="0"/>
              <a:t>Until 2012, </a:t>
            </a:r>
            <a:r>
              <a:rPr lang="en-US" dirty="0"/>
              <a:t>the percentage of patients who received </a:t>
            </a:r>
            <a:r>
              <a:rPr lang="en-US" dirty="0" smtClean="0"/>
              <a:t>timely </a:t>
            </a:r>
            <a:r>
              <a:rPr lang="en-US" dirty="0" err="1" smtClean="0"/>
              <a:t>fibrinolytic</a:t>
            </a:r>
            <a:r>
              <a:rPr lang="en-US" dirty="0" smtClean="0"/>
              <a:t> </a:t>
            </a:r>
            <a:r>
              <a:rPr lang="en-US" dirty="0"/>
              <a:t>medication was significantly higher for males than for females</a:t>
            </a:r>
            <a:r>
              <a:rPr lang="en-US" dirty="0" smtClean="0"/>
              <a:t>.</a:t>
            </a:r>
          </a:p>
          <a:p>
            <a:pPr marL="342900" indent="-171450">
              <a:buFont typeface="Arial" panose="020B0604020202020204" pitchFamily="34" charset="0"/>
              <a:buChar char="•"/>
            </a:pPr>
            <a:r>
              <a:rPr lang="en-US" dirty="0"/>
              <a:t>Until </a:t>
            </a:r>
            <a:r>
              <a:rPr lang="en-US" dirty="0" smtClean="0"/>
              <a:t>2011, </a:t>
            </a:r>
            <a:r>
              <a:rPr lang="en-US" dirty="0"/>
              <a:t>the percentage of patients who received timely </a:t>
            </a:r>
            <a:r>
              <a:rPr lang="en-US" dirty="0" err="1"/>
              <a:t>fibrinolytic</a:t>
            </a:r>
            <a:r>
              <a:rPr lang="en-US" dirty="0"/>
              <a:t> medication was significantly higher for </a:t>
            </a:r>
            <a:r>
              <a:rPr lang="en-US" dirty="0" smtClean="0"/>
              <a:t>Whites </a:t>
            </a:r>
            <a:r>
              <a:rPr lang="en-US" dirty="0"/>
              <a:t>than for </a:t>
            </a:r>
            <a:r>
              <a:rPr lang="en-US" dirty="0" smtClean="0"/>
              <a:t>Blacks.</a:t>
            </a:r>
            <a:endParaRPr lang="en-US" dirty="0"/>
          </a:p>
          <a:p>
            <a:pPr marL="171450" indent="-171450">
              <a:buFont typeface="Arial" panose="020B0604020202020204" pitchFamily="34" charset="0"/>
              <a:buChar char="•"/>
            </a:pPr>
            <a:r>
              <a:rPr lang="en-US" b="1" dirty="0" smtClean="0"/>
              <a:t>Achievable Benchmark:</a:t>
            </a:r>
          </a:p>
          <a:p>
            <a:pPr marL="342900" indent="-171450">
              <a:buFont typeface="Arial" panose="020B0604020202020204" pitchFamily="34" charset="0"/>
              <a:buChar char="•"/>
            </a:pPr>
            <a:r>
              <a:rPr lang="en-US" dirty="0"/>
              <a:t>T</a:t>
            </a:r>
            <a:r>
              <a:rPr lang="en-US" dirty="0" smtClean="0"/>
              <a:t>he 2010 </a:t>
            </a:r>
            <a:r>
              <a:rPr lang="en-US" dirty="0"/>
              <a:t>top 5 State achievable benchmark was 68%. The top 5 </a:t>
            </a:r>
            <a:r>
              <a:rPr lang="en-US" dirty="0" smtClean="0"/>
              <a:t>States that contributed to the achievable benchmark are Arkansas</a:t>
            </a:r>
            <a:r>
              <a:rPr lang="en-US" dirty="0"/>
              <a:t>, California, Georgia, Mississippi, and Texas</a:t>
            </a:r>
            <a:r>
              <a:rPr lang="en-US" dirty="0" smtClean="0"/>
              <a:t>.</a:t>
            </a:r>
          </a:p>
          <a:p>
            <a:pPr marL="342900" indent="-171450">
              <a:buFont typeface="Arial" panose="020B0604020202020204" pitchFamily="34" charset="0"/>
              <a:buChar char="•"/>
            </a:pPr>
            <a:r>
              <a:rPr lang="en-US" dirty="0" smtClean="0"/>
              <a:t>Asian heart attack patients achieved the benchmark in 2011.</a:t>
            </a:r>
          </a:p>
          <a:p>
            <a:pPr marL="342900" lvl="0" indent="-171450">
              <a:buFont typeface="Arial" panose="020B0604020202020204" pitchFamily="34" charset="0"/>
              <a:buChar char="•"/>
            </a:pPr>
            <a:r>
              <a:rPr lang="en-US" dirty="0" smtClean="0"/>
              <a:t>At </a:t>
            </a:r>
            <a:r>
              <a:rPr lang="en-US" dirty="0"/>
              <a:t>the current rate of improvement, the achievable benchmark could be attained overall in </a:t>
            </a:r>
            <a:r>
              <a:rPr lang="en-US" dirty="0" smtClean="0"/>
              <a:t>2 years.</a:t>
            </a:r>
          </a:p>
          <a:p>
            <a:pPr marL="342900" lvl="0" indent="-171450">
              <a:buFont typeface="Arial" panose="020B0604020202020204" pitchFamily="34" charset="0"/>
              <a:buChar char="•"/>
            </a:pPr>
            <a:r>
              <a:rPr lang="en-US" dirty="0" smtClean="0"/>
              <a:t>Male </a:t>
            </a:r>
            <a:r>
              <a:rPr lang="en-US" dirty="0"/>
              <a:t>heart attack patients should reach the achievable benchmark in </a:t>
            </a:r>
            <a:r>
              <a:rPr lang="en-US" dirty="0" smtClean="0"/>
              <a:t>1 year </a:t>
            </a:r>
            <a:r>
              <a:rPr lang="en-US" dirty="0"/>
              <a:t>and females in </a:t>
            </a:r>
            <a:r>
              <a:rPr lang="en-US" dirty="0" smtClean="0"/>
              <a:t>3 </a:t>
            </a:r>
            <a:r>
              <a:rPr lang="en-US" dirty="0"/>
              <a:t>years. </a:t>
            </a:r>
            <a:endParaRPr lang="en-US" dirty="0" smtClean="0"/>
          </a:p>
          <a:p>
            <a:pPr marL="342900" lvl="0" indent="-171450">
              <a:buFont typeface="Arial" panose="020B0604020202020204" pitchFamily="34" charset="0"/>
              <a:buChar char="•"/>
            </a:pPr>
            <a:r>
              <a:rPr lang="en-US" dirty="0" smtClean="0"/>
              <a:t>White, Black, and Hispanic heart attack patients should reach the benchmark in 2 years.</a:t>
            </a:r>
            <a:endParaRPr lang="en-US" dirty="0"/>
          </a:p>
          <a:p>
            <a:pPr marL="171450" indent="-171450">
              <a:buFont typeface="Arial" panose="020B0604020202020204" pitchFamily="34" charset="0"/>
              <a:buChar char="•"/>
            </a:pPr>
            <a:endParaRPr lang="en-US" b="1" dirty="0"/>
          </a:p>
          <a:p>
            <a:endParaRPr lang="en-US" b="1" dirty="0"/>
          </a:p>
        </p:txBody>
      </p:sp>
      <p:sp>
        <p:nvSpPr>
          <p:cNvPr id="4" name="Slide Number Placeholder 3"/>
          <p:cNvSpPr>
            <a:spLocks noGrp="1"/>
          </p:cNvSpPr>
          <p:nvPr>
            <p:ph type="sldNum" sz="quarter" idx="10"/>
          </p:nvPr>
        </p:nvSpPr>
        <p:spPr/>
        <p:txBody>
          <a:bodyPr/>
          <a:lstStyle/>
          <a:p>
            <a:fld id="{E70E7EC0-D47B-461F-A069-1AF30F543FB1}" type="slidenum">
              <a:rPr lang="en-US" smtClean="0"/>
              <a:t>26</a:t>
            </a:fld>
            <a:endParaRPr lang="en-US"/>
          </a:p>
        </p:txBody>
      </p:sp>
    </p:spTree>
    <p:extLst>
      <p:ext uri="{BB962C8B-B14F-4D97-AF65-F5344CB8AC3E}">
        <p14:creationId xmlns:p14="http://schemas.microsoft.com/office/powerpoint/2010/main" val="2806755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505200"/>
          </a:xfrm>
        </p:spPr>
        <p:txBody>
          <a:bodyPr/>
          <a:lstStyle/>
          <a:p>
            <a:pPr marL="171450" indent="-171450">
              <a:buFont typeface="Arial" panose="020B0604020202020204" pitchFamily="34" charset="0"/>
              <a:buChar char="•"/>
            </a:pPr>
            <a:r>
              <a:rPr lang="en-US" b="1" dirty="0" smtClean="0"/>
              <a:t>Importance: </a:t>
            </a:r>
            <a:r>
              <a:rPr lang="en-US" dirty="0"/>
              <a:t>Heart </a:t>
            </a:r>
            <a:r>
              <a:rPr lang="en-US" dirty="0" smtClean="0"/>
              <a:t>attack is </a:t>
            </a:r>
            <a:r>
              <a:rPr lang="en-US" dirty="0"/>
              <a:t>a common life-threatening condition that requires rapid recognition and efficient treatment in a hospital to reduce the risk of serious heart damage and death. </a:t>
            </a:r>
            <a:endParaRPr lang="en-US" dirty="0" smtClean="0"/>
          </a:p>
          <a:p>
            <a:pPr marL="171450" lvl="0" indent="-171450">
              <a:buFont typeface="Arial" panose="020B0604020202020204" pitchFamily="34" charset="0"/>
              <a:buChar char="•"/>
              <a:defRPr/>
            </a:pPr>
            <a:r>
              <a:rPr lang="en-US" b="1" dirty="0" smtClean="0"/>
              <a:t>Trends: </a:t>
            </a:r>
            <a:r>
              <a:rPr lang="en-US" dirty="0" smtClean="0"/>
              <a:t>From 2000 </a:t>
            </a:r>
            <a:r>
              <a:rPr lang="en-US" dirty="0"/>
              <a:t>to </a:t>
            </a:r>
            <a:r>
              <a:rPr lang="en-US" dirty="0" smtClean="0"/>
              <a:t>2012, </a:t>
            </a:r>
            <a:r>
              <a:rPr lang="en-US" dirty="0"/>
              <a:t>the risk-adjusted inpatient mortality rate for hospital admissions with heart attack decreased significantly </a:t>
            </a:r>
            <a:r>
              <a:rPr lang="en-US" dirty="0" smtClean="0"/>
              <a:t>overall and for all insurance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all years, </a:t>
            </a:r>
            <a:r>
              <a:rPr lang="en-US" dirty="0" smtClean="0"/>
              <a:t>uninsured patients had higher inpatient </a:t>
            </a:r>
            <a:r>
              <a:rPr lang="en-US" dirty="0"/>
              <a:t>mortality </a:t>
            </a:r>
            <a:r>
              <a:rPr lang="en-US" dirty="0" smtClean="0"/>
              <a:t>rates </a:t>
            </a:r>
            <a:r>
              <a:rPr lang="en-US" dirty="0"/>
              <a:t>for hospital admissions with heart </a:t>
            </a:r>
            <a:r>
              <a:rPr lang="en-US" dirty="0" smtClean="0"/>
              <a:t>attack than privately insured patients.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a:t>
            </a:r>
            <a:r>
              <a:rPr lang="en-US" dirty="0" smtClean="0"/>
              <a:t>2008 </a:t>
            </a:r>
            <a:r>
              <a:rPr lang="en-US" dirty="0"/>
              <a:t>top 4 State achievable benchmark </a:t>
            </a:r>
            <a:r>
              <a:rPr lang="en-US" dirty="0" smtClean="0"/>
              <a:t>for inpatient heart attack mortality was 48 deaths per 1,000 admissions.  By 2012, this benchmark had been attained overall and for all insurance groups except uninsured patients.</a:t>
            </a:r>
          </a:p>
          <a:p>
            <a:pPr marL="342900" indent="-171450">
              <a:buFont typeface="Arial" panose="020B0604020202020204" pitchFamily="34" charset="0"/>
              <a:buChar char="•"/>
              <a:defRPr/>
            </a:pPr>
            <a:r>
              <a:rPr lang="en-US" dirty="0" smtClean="0"/>
              <a:t>Because the 2008 benchmark was achieved by the total population, a new 2012 top 4 State achievable benchmark was set at 39 deaths per 1,000 admissions. </a:t>
            </a:r>
            <a:r>
              <a:rPr lang="en-US" dirty="0"/>
              <a:t>The top 4 States </a:t>
            </a:r>
            <a:r>
              <a:rPr lang="en-US" dirty="0" smtClean="0"/>
              <a:t>that contributed to the achievable benchmark</a:t>
            </a:r>
            <a:r>
              <a:rPr lang="en-US" baseline="0" dirty="0" smtClean="0"/>
              <a:t> a</a:t>
            </a:r>
            <a:r>
              <a:rPr lang="en-US" dirty="0" smtClean="0"/>
              <a:t>re Alaska, Arizona, Michigan, </a:t>
            </a:r>
            <a:r>
              <a:rPr lang="en-US" dirty="0"/>
              <a:t>and </a:t>
            </a:r>
            <a:r>
              <a:rPr lang="en-US" dirty="0" smtClean="0"/>
              <a:t>Rhode Island.</a:t>
            </a:r>
          </a:p>
          <a:p>
            <a:pPr marL="342900" lvl="0" indent="-171450">
              <a:buFont typeface="Arial" panose="020B0604020202020204" pitchFamily="34" charset="0"/>
              <a:buChar char="•"/>
              <a:defRPr/>
            </a:pPr>
            <a:r>
              <a:rPr lang="en-US" dirty="0" smtClean="0"/>
              <a:t>At </a:t>
            </a:r>
            <a:r>
              <a:rPr lang="en-US" dirty="0"/>
              <a:t>the current </a:t>
            </a:r>
            <a:r>
              <a:rPr lang="en-US" dirty="0" smtClean="0"/>
              <a:t>rate of improvement, </a:t>
            </a:r>
            <a:r>
              <a:rPr lang="en-US" dirty="0"/>
              <a:t>the </a:t>
            </a:r>
            <a:r>
              <a:rPr lang="en-US" dirty="0" smtClean="0"/>
              <a:t>2012 benchmark could </a:t>
            </a:r>
            <a:r>
              <a:rPr lang="en-US" dirty="0"/>
              <a:t>be met for the total population in approximately </a:t>
            </a:r>
            <a:r>
              <a:rPr lang="en-US" dirty="0" smtClean="0"/>
              <a:t>2 </a:t>
            </a:r>
            <a:r>
              <a:rPr lang="en-US" dirty="0"/>
              <a:t>years.    </a:t>
            </a:r>
          </a:p>
          <a:p>
            <a:pPr marL="342900" lvl="0" indent="-171450">
              <a:buFont typeface="Arial" panose="020B0604020202020204" pitchFamily="34" charset="0"/>
              <a:buChar char="•"/>
              <a:defRPr/>
            </a:pPr>
            <a:r>
              <a:rPr lang="en-US" dirty="0"/>
              <a:t>At </a:t>
            </a:r>
            <a:r>
              <a:rPr lang="en-US" dirty="0" smtClean="0"/>
              <a:t>current rates of improvement, uninsured patients could reach the 2012 benchmark in 7 years while other insurance groups could reach it in 2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27</a:t>
            </a:fld>
            <a:endParaRPr lang="en-US"/>
          </a:p>
        </p:txBody>
      </p:sp>
    </p:spTree>
    <p:extLst>
      <p:ext uri="{BB962C8B-B14F-4D97-AF65-F5344CB8AC3E}">
        <p14:creationId xmlns:p14="http://schemas.microsoft.com/office/powerpoint/2010/main" val="15064041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124200"/>
          </a:xfrm>
        </p:spPr>
        <p:txBody>
          <a:bodyPr/>
          <a:lstStyle/>
          <a:p>
            <a:pPr marL="171450" indent="-171450">
              <a:buFont typeface="Arial" panose="020B0604020202020204" pitchFamily="34" charset="0"/>
              <a:buChar char="•"/>
            </a:pPr>
            <a:r>
              <a:rPr lang="en-US" b="1" dirty="0" smtClean="0"/>
              <a:t>Importance: </a:t>
            </a:r>
            <a:r>
              <a:rPr lang="en-US" dirty="0" smtClean="0"/>
              <a:t>Urban-rural disparities in cardiovascular mortality have been observed.</a:t>
            </a:r>
          </a:p>
          <a:p>
            <a:pPr marL="171450" lvl="0" indent="-171450">
              <a:buFont typeface="Arial" panose="020B0604020202020204" pitchFamily="34" charset="0"/>
              <a:buChar char="•"/>
              <a:defRPr/>
            </a:pPr>
            <a:r>
              <a:rPr lang="en-US" b="1" dirty="0" smtClean="0"/>
              <a:t>Trends: </a:t>
            </a:r>
            <a:r>
              <a:rPr lang="en-US" dirty="0" smtClean="0"/>
              <a:t>From 2000 </a:t>
            </a:r>
            <a:r>
              <a:rPr lang="en-US" dirty="0"/>
              <a:t>to </a:t>
            </a:r>
            <a:r>
              <a:rPr lang="en-US" dirty="0" smtClean="0"/>
              <a:t>2012, </a:t>
            </a:r>
            <a:r>
              <a:rPr lang="en-US" dirty="0"/>
              <a:t>the risk-adjusted inpatient mortality rate for hospital admissions with heart attack decreased significantly </a:t>
            </a:r>
            <a:r>
              <a:rPr lang="en-US" dirty="0" smtClean="0"/>
              <a:t>for all residence location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all years, </a:t>
            </a:r>
            <a:r>
              <a:rPr lang="en-US" dirty="0" smtClean="0"/>
              <a:t>residents of noncore areas had higher inpatient </a:t>
            </a:r>
            <a:r>
              <a:rPr lang="en-US" dirty="0"/>
              <a:t>mortality </a:t>
            </a:r>
            <a:r>
              <a:rPr lang="en-US" dirty="0" smtClean="0"/>
              <a:t>rates </a:t>
            </a:r>
            <a:r>
              <a:rPr lang="en-US" dirty="0"/>
              <a:t>for hospital admissions with heart </a:t>
            </a:r>
            <a:r>
              <a:rPr lang="en-US" dirty="0" smtClean="0"/>
              <a:t>attack than residents of large fringe metropolitan areas.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inpatient heart attack mortality was 48 deaths per 1,000 admissions.  By 2012, this benchmark had been attained overall and for residents of large central and large fringe metropolitan areas.</a:t>
            </a:r>
          </a:p>
          <a:p>
            <a:pPr marL="342900" indent="-171450">
              <a:buFont typeface="Arial" panose="020B0604020202020204" pitchFamily="34" charset="0"/>
              <a:buChar char="•"/>
              <a:defRPr/>
            </a:pPr>
            <a:r>
              <a:rPr lang="en-US" dirty="0" smtClean="0"/>
              <a:t>Because the 2008 benchmark was achieved by the total population, a new 2012 top 4 State achievable benchmark was set at 39 deaths per 1,000 admissions. </a:t>
            </a:r>
            <a:r>
              <a:rPr lang="en-US" dirty="0"/>
              <a:t>The top 4 States </a:t>
            </a:r>
            <a:r>
              <a:rPr lang="en-US" dirty="0" smtClean="0"/>
              <a:t>that contributed</a:t>
            </a:r>
            <a:r>
              <a:rPr lang="en-US" baseline="0" dirty="0" smtClean="0"/>
              <a:t> to the achievable benchmark a</a:t>
            </a:r>
            <a:r>
              <a:rPr lang="en-US" dirty="0" smtClean="0"/>
              <a:t>re Alaska, Arizona, Michigan, </a:t>
            </a:r>
            <a:r>
              <a:rPr lang="en-US" dirty="0"/>
              <a:t>and </a:t>
            </a:r>
            <a:r>
              <a:rPr lang="en-US" dirty="0" smtClean="0"/>
              <a:t>Rhode Island.</a:t>
            </a:r>
          </a:p>
          <a:p>
            <a:pPr marL="342900" lvl="0" indent="-171450">
              <a:buFont typeface="Arial" panose="020B0604020202020204" pitchFamily="34" charset="0"/>
              <a:buChar char="•"/>
              <a:defRPr/>
            </a:pPr>
            <a:r>
              <a:rPr lang="en-US" dirty="0" smtClean="0"/>
              <a:t>At current rates of improvement, </a:t>
            </a:r>
            <a:r>
              <a:rPr lang="en-US" dirty="0"/>
              <a:t>the </a:t>
            </a:r>
            <a:r>
              <a:rPr lang="en-US" dirty="0" smtClean="0"/>
              <a:t>2012 benchmark could </a:t>
            </a:r>
            <a:r>
              <a:rPr lang="en-US" dirty="0"/>
              <a:t>be met for the total </a:t>
            </a:r>
            <a:r>
              <a:rPr lang="en-US" dirty="0" smtClean="0"/>
              <a:t>population and all residence location groups </a:t>
            </a:r>
            <a:r>
              <a:rPr lang="en-US" dirty="0"/>
              <a:t>in approximately </a:t>
            </a:r>
            <a:r>
              <a:rPr lang="en-US" dirty="0" smtClean="0"/>
              <a:t>2 </a:t>
            </a:r>
            <a:r>
              <a:rPr lang="en-US" dirty="0"/>
              <a:t>years.    </a:t>
            </a:r>
          </a:p>
        </p:txBody>
      </p:sp>
      <p:sp>
        <p:nvSpPr>
          <p:cNvPr id="4" name="Slide Number Placeholder 3"/>
          <p:cNvSpPr>
            <a:spLocks noGrp="1"/>
          </p:cNvSpPr>
          <p:nvPr>
            <p:ph type="sldNum" sz="quarter" idx="10"/>
          </p:nvPr>
        </p:nvSpPr>
        <p:spPr/>
        <p:txBody>
          <a:bodyPr/>
          <a:lstStyle/>
          <a:p>
            <a:fld id="{E70E7EC0-D47B-461F-A069-1AF30F543FB1}" type="slidenum">
              <a:rPr lang="en-US" smtClean="0"/>
              <a:t>28</a:t>
            </a:fld>
            <a:endParaRPr lang="en-US"/>
          </a:p>
        </p:txBody>
      </p:sp>
    </p:spTree>
    <p:extLst>
      <p:ext uri="{BB962C8B-B14F-4D97-AF65-F5344CB8AC3E}">
        <p14:creationId xmlns:p14="http://schemas.microsoft.com/office/powerpoint/2010/main" val="15064041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819400"/>
          </a:xfrm>
        </p:spPr>
        <p:txBody>
          <a:bodyPr/>
          <a:lstStyle/>
          <a:p>
            <a:pPr marL="171450" indent="-171450">
              <a:buFont typeface="Arial" panose="020B0604020202020204" pitchFamily="34" charset="0"/>
              <a:buChar char="•"/>
            </a:pPr>
            <a:r>
              <a:rPr lang="en-US" b="1" dirty="0" smtClean="0"/>
              <a:t>Importance: </a:t>
            </a:r>
            <a:r>
              <a:rPr lang="en-US" dirty="0" smtClean="0"/>
              <a:t>Racial disparities in heart attack care have been observed.</a:t>
            </a:r>
          </a:p>
          <a:p>
            <a:pPr marL="171450" lvl="0" indent="-171450">
              <a:buFont typeface="Arial" panose="020B0604020202020204" pitchFamily="34" charset="0"/>
              <a:buChar char="•"/>
              <a:defRPr/>
            </a:pPr>
            <a:r>
              <a:rPr lang="en-US" b="1" dirty="0" smtClean="0"/>
              <a:t>Trends: </a:t>
            </a:r>
            <a:r>
              <a:rPr lang="en-US" dirty="0" smtClean="0"/>
              <a:t>From 2001 </a:t>
            </a:r>
            <a:r>
              <a:rPr lang="en-US" dirty="0"/>
              <a:t>to </a:t>
            </a:r>
            <a:r>
              <a:rPr lang="en-US" dirty="0" smtClean="0"/>
              <a:t>2012, </a:t>
            </a:r>
            <a:r>
              <a:rPr lang="en-US" dirty="0"/>
              <a:t>the risk-adjusted inpatient mortality rate for hospital admissions with heart attack decreased significantly </a:t>
            </a:r>
            <a:r>
              <a:rPr lang="en-US" dirty="0" smtClean="0"/>
              <a:t>for all racial/ethnic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t>
            </a:r>
            <a:r>
              <a:rPr lang="en-US" dirty="0" smtClean="0"/>
              <a:t>2012, Black patients had lower inpatient </a:t>
            </a:r>
            <a:r>
              <a:rPr lang="en-US" dirty="0"/>
              <a:t>mortality </a:t>
            </a:r>
            <a:r>
              <a:rPr lang="en-US" dirty="0" smtClean="0"/>
              <a:t>rates </a:t>
            </a:r>
            <a:r>
              <a:rPr lang="en-US" dirty="0"/>
              <a:t>for hospital admissions with heart </a:t>
            </a:r>
            <a:r>
              <a:rPr lang="en-US" dirty="0" smtClean="0"/>
              <a:t>attack than White patients.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inpatient heart attack mortality was 48 deaths per 1,000 admissions.  By 2012, this benchmark had been attained for all racial/ethnic groups.</a:t>
            </a:r>
          </a:p>
          <a:p>
            <a:pPr marL="342900" indent="-171450">
              <a:buFont typeface="Arial" panose="020B0604020202020204" pitchFamily="34" charset="0"/>
              <a:buChar char="•"/>
              <a:defRPr/>
            </a:pPr>
            <a:r>
              <a:rPr lang="en-US" dirty="0" smtClean="0"/>
              <a:t>Because the 2008 benchmark was achieved by the total population, a new 2012 top 4 State achievable benchmark was set at 39 deaths per 1,000 admissions. </a:t>
            </a:r>
            <a:r>
              <a:rPr lang="en-US" dirty="0"/>
              <a:t>The top 4 States </a:t>
            </a:r>
            <a:r>
              <a:rPr lang="en-US" dirty="0" smtClean="0"/>
              <a:t>that contributed to the achievable</a:t>
            </a:r>
            <a:r>
              <a:rPr lang="en-US" baseline="0" dirty="0" smtClean="0"/>
              <a:t> benchmark a</a:t>
            </a:r>
            <a:r>
              <a:rPr lang="en-US" dirty="0" smtClean="0"/>
              <a:t>re Alaska, Arizona, Michigan, </a:t>
            </a:r>
            <a:r>
              <a:rPr lang="en-US" dirty="0"/>
              <a:t>and </a:t>
            </a:r>
            <a:r>
              <a:rPr lang="en-US" dirty="0" smtClean="0"/>
              <a:t>Rhode Island.</a:t>
            </a:r>
          </a:p>
          <a:p>
            <a:pPr marL="342900" lvl="0" indent="-171450">
              <a:buFont typeface="Arial" panose="020B0604020202020204" pitchFamily="34" charset="0"/>
              <a:buChar char="•"/>
              <a:defRPr/>
            </a:pPr>
            <a:r>
              <a:rPr lang="en-US" dirty="0" smtClean="0"/>
              <a:t>At current rates of improvement, all racial/ethnic groups could reach the 2012 benchmark in approximately</a:t>
            </a:r>
            <a:r>
              <a:rPr lang="en-US" b="1" dirty="0" smtClean="0"/>
              <a:t> </a:t>
            </a:r>
            <a:r>
              <a:rPr lang="en-US" dirty="0" smtClean="0"/>
              <a:t>2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dirty="0"/>
              <a:t>This </a:t>
            </a:r>
            <a:r>
              <a:rPr lang="en-US" dirty="0" smtClean="0"/>
              <a:t>Effective Treatment </a:t>
            </a:r>
            <a:r>
              <a:rPr lang="en-US" dirty="0" err="1"/>
              <a:t>chartbook</a:t>
            </a:r>
            <a:r>
              <a:rPr lang="en-US" dirty="0"/>
              <a:t> is part of a family of documents and tools that support the National Healthcare Quality and Disparities Report (QDR).  The QDR includes annual reports to Congress mandated in the Healthcare Research and Quality Act of 1999 (P.L. 106-129).  These reports provide a comprehensive overview of the quality of health care received by the general U.S. population and disparities in care experienced by different racial, ethnic, and socioeconomic groups.  The purpose of the reports is to assess the performance of our health system and to identify areas of strengths and weaknesses in the health care system along three main axes: access to health care, quality of health care, and priorities of the National Quality Strategy.  </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971800"/>
          </a:xfrm>
        </p:spPr>
        <p:txBody>
          <a:bodyPr/>
          <a:lstStyle/>
          <a:p>
            <a:pPr marL="171450" indent="-171450">
              <a:buFont typeface="Arial" panose="020B0604020202020204" pitchFamily="34" charset="0"/>
              <a:buChar char="•"/>
            </a:pPr>
            <a:r>
              <a:rPr lang="en-US" b="1" dirty="0" smtClean="0"/>
              <a:t>Importance: </a:t>
            </a:r>
            <a:r>
              <a:rPr lang="en-US" dirty="0"/>
              <a:t>Some hospitalizations for heart failure are unavoidable, but rates of hospitalization can be influenced by the quality of outpatient care.</a:t>
            </a:r>
          </a:p>
          <a:p>
            <a:pPr marL="171450" lvl="0" indent="-171450">
              <a:buFont typeface="Arial" panose="020B0604020202020204" pitchFamily="34" charset="0"/>
              <a:buChar char="•"/>
              <a:defRPr/>
            </a:pPr>
            <a:r>
              <a:rPr lang="en-US" b="1" dirty="0" smtClean="0"/>
              <a:t>Trends: </a:t>
            </a:r>
            <a:r>
              <a:rPr lang="en-US" dirty="0" smtClean="0"/>
              <a:t>From 2000 </a:t>
            </a:r>
            <a:r>
              <a:rPr lang="en-US" dirty="0"/>
              <a:t>to </a:t>
            </a:r>
            <a:r>
              <a:rPr lang="en-US" dirty="0" smtClean="0"/>
              <a:t>2012, </a:t>
            </a:r>
            <a:r>
              <a:rPr lang="en-US" dirty="0"/>
              <a:t>the </a:t>
            </a:r>
            <a:r>
              <a:rPr lang="en-US" dirty="0" smtClean="0"/>
              <a:t>rate of admission for congestive heart failure among adults decreased </a:t>
            </a:r>
            <a:r>
              <a:rPr lang="en-US" dirty="0"/>
              <a:t>significantly </a:t>
            </a:r>
            <a:r>
              <a:rPr lang="en-US" dirty="0" smtClean="0"/>
              <a:t>overall and for all area income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t>
            </a:r>
            <a:r>
              <a:rPr lang="en-US" dirty="0" smtClean="0"/>
              <a:t>all years, compared with residents in the highest area income quartile, rates of admission for congestive heart failure were higher among residents in the lowest and second area income quartiles.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adult congestive heart failure admissions was 195 admissions per 100,000 population. </a:t>
            </a:r>
            <a:r>
              <a:rPr lang="en-US" dirty="0"/>
              <a:t>The top 4 States </a:t>
            </a:r>
            <a:r>
              <a:rPr lang="en-US" dirty="0" smtClean="0"/>
              <a:t>that contributed to the achievable benchmark</a:t>
            </a:r>
            <a:r>
              <a:rPr lang="en-US" baseline="0" dirty="0" smtClean="0"/>
              <a:t> a</a:t>
            </a:r>
            <a:r>
              <a:rPr lang="en-US" dirty="0" smtClean="0"/>
              <a:t>re </a:t>
            </a:r>
            <a:r>
              <a:rPr lang="en-US" dirty="0"/>
              <a:t>Colorado, Oregon, Utah, and Vermont. </a:t>
            </a:r>
            <a:endParaRPr lang="en-US" dirty="0" smtClean="0"/>
          </a:p>
          <a:p>
            <a:pPr marL="342900" lvl="0" indent="-171450">
              <a:buFont typeface="Arial" panose="020B0604020202020204" pitchFamily="34" charset="0"/>
              <a:buChar char="•"/>
              <a:defRPr/>
            </a:pPr>
            <a:r>
              <a:rPr lang="en-US" dirty="0" smtClean="0"/>
              <a:t>At current rates of improvement, residents in the highest area income quartile could achieve the benchmark in 5 years while residents in the lowest area income quartile would need 12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819400"/>
          </a:xfrm>
        </p:spPr>
        <p:txBody>
          <a:bodyPr/>
          <a:lstStyle/>
          <a:p>
            <a:pPr marL="171450" indent="-171450">
              <a:buFont typeface="Arial" panose="020B0604020202020204" pitchFamily="34" charset="0"/>
              <a:buChar char="•"/>
            </a:pPr>
            <a:r>
              <a:rPr lang="en-US" b="1" dirty="0" smtClean="0"/>
              <a:t>Importance: </a:t>
            </a:r>
            <a:r>
              <a:rPr lang="en-US" dirty="0" smtClean="0"/>
              <a:t>Racial disparities in care for congestive heart failure have been observed.</a:t>
            </a:r>
          </a:p>
          <a:p>
            <a:pPr marL="171450" lvl="0" indent="-171450">
              <a:buFont typeface="Arial" panose="020B0604020202020204" pitchFamily="34" charset="0"/>
              <a:buChar char="•"/>
              <a:defRPr/>
            </a:pPr>
            <a:r>
              <a:rPr lang="en-US" b="1" dirty="0" smtClean="0"/>
              <a:t>Trends: </a:t>
            </a:r>
            <a:r>
              <a:rPr lang="en-US" dirty="0" smtClean="0"/>
              <a:t>From 2001 </a:t>
            </a:r>
            <a:r>
              <a:rPr lang="en-US" dirty="0"/>
              <a:t>to </a:t>
            </a:r>
            <a:r>
              <a:rPr lang="en-US" dirty="0" smtClean="0"/>
              <a:t>2012, </a:t>
            </a:r>
            <a:r>
              <a:rPr lang="en-US" dirty="0"/>
              <a:t>the </a:t>
            </a:r>
            <a:r>
              <a:rPr lang="en-US" dirty="0" smtClean="0"/>
              <a:t>rate of admission for congestive heart failure among adults decreased </a:t>
            </a:r>
            <a:r>
              <a:rPr lang="en-US" dirty="0"/>
              <a:t>significantly </a:t>
            </a:r>
            <a:r>
              <a:rPr lang="en-US" dirty="0" smtClean="0"/>
              <a:t>for all racial/ethnic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t>
            </a:r>
            <a:r>
              <a:rPr lang="en-US" dirty="0" smtClean="0"/>
              <a:t>all years, compared with White patients, rates of admission for congestive heart failure were higher among Black patients and lower among API patients.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adult congestive heart failure admissions was 195 admissions per 100,000 population. </a:t>
            </a:r>
            <a:r>
              <a:rPr lang="en-US" dirty="0"/>
              <a:t>The top 4 States </a:t>
            </a:r>
            <a:r>
              <a:rPr lang="en-US" dirty="0" smtClean="0"/>
              <a:t>that contributed to the achievable benchmark are </a:t>
            </a:r>
            <a:r>
              <a:rPr lang="en-US" dirty="0"/>
              <a:t>Colorado, Oregon, Utah, and Vermont. </a:t>
            </a:r>
            <a:endParaRPr lang="en-US" dirty="0" smtClean="0"/>
          </a:p>
          <a:p>
            <a:pPr marL="342900" lvl="0" indent="-171450">
              <a:buFont typeface="Arial" panose="020B0604020202020204" pitchFamily="34" charset="0"/>
              <a:buChar char="•"/>
              <a:defRPr/>
            </a:pPr>
            <a:r>
              <a:rPr lang="en-US" dirty="0" smtClean="0"/>
              <a:t>By 2012, Asian and Pacific Islander (API) patients had reached the benchmark.</a:t>
            </a:r>
          </a:p>
          <a:p>
            <a:pPr marL="342900" lvl="0" indent="-171450">
              <a:buFont typeface="Arial" panose="020B0604020202020204" pitchFamily="34" charset="0"/>
              <a:buChar char="•"/>
              <a:defRPr/>
            </a:pPr>
            <a:r>
              <a:rPr lang="en-US" dirty="0" smtClean="0"/>
              <a:t>At current rates of improvement, Hispanic patients could achieve the benchmark in 3 years and White patients could achieve it in 6 years.  Black patients would need 12 years to achieve the benchmark.</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152400" y="5257800"/>
            <a:ext cx="6705600" cy="4038600"/>
          </a:xfrm>
        </p:spPr>
        <p:txBody>
          <a:bodyPr/>
          <a:lstStyle/>
          <a:p>
            <a:pPr marL="171450" indent="-171450">
              <a:buFont typeface="Arial" panose="020B0604020202020204" pitchFamily="34" charset="0"/>
              <a:buChar char="•"/>
            </a:pPr>
            <a:r>
              <a:rPr lang="en-US" b="1" dirty="0"/>
              <a:t>Importance: </a:t>
            </a:r>
            <a:endParaRPr lang="en-US" b="1" dirty="0" smtClean="0"/>
          </a:p>
          <a:p>
            <a:pPr marL="342900" indent="-171450">
              <a:buFont typeface="Arial" panose="020B0604020202020204" pitchFamily="34" charset="0"/>
              <a:buChar char="•"/>
            </a:pPr>
            <a:r>
              <a:rPr lang="en-US" dirty="0" smtClean="0"/>
              <a:t>The </a:t>
            </a:r>
            <a:r>
              <a:rPr lang="en-US" dirty="0"/>
              <a:t>ability to assess disparities among Native Hawaiians and Other Pacific Islanders (NHOPIs) has been a challenge for two main </a:t>
            </a:r>
            <a:r>
              <a:rPr lang="en-US" dirty="0" smtClean="0"/>
              <a:t>reasons: </a:t>
            </a:r>
          </a:p>
          <a:p>
            <a:pPr marL="571500" lvl="1" indent="-228600">
              <a:buFont typeface="Arial" panose="020B0604020202020204" pitchFamily="34" charset="0"/>
              <a:buChar char="•"/>
            </a:pPr>
            <a:r>
              <a:rPr lang="en-US" dirty="0" smtClean="0"/>
              <a:t>First</a:t>
            </a:r>
            <a:r>
              <a:rPr lang="en-US" dirty="0"/>
              <a:t>, the NHOPI racial category is relatively new to Federal data collection. Before 1997, NHOPIs were classified as part of the API racial category and could not be identified separately in most Federal data. In 1997, the Office of Management and Budget promulgated new standards for Federal data on race and ethnicity and mandated that information about NHOPIs be collected separately from information about Asians. However, these standards have not yet been incorporated into all databases. </a:t>
            </a:r>
            <a:endParaRPr lang="en-US" dirty="0" smtClean="0"/>
          </a:p>
          <a:p>
            <a:pPr marL="571500" lvl="1" indent="-228600">
              <a:buFont typeface="Arial" panose="020B0604020202020204" pitchFamily="34" charset="0"/>
              <a:buChar char="•"/>
            </a:pPr>
            <a:r>
              <a:rPr lang="en-US" dirty="0" smtClean="0"/>
              <a:t>Second</a:t>
            </a:r>
            <a:r>
              <a:rPr lang="en-US" dirty="0"/>
              <a:t>, when information about this population was collected, databases often included insufficient numbers of NHOPIs to allow reliable estimates to be made.</a:t>
            </a:r>
          </a:p>
          <a:p>
            <a:pPr marL="342900" indent="-171450">
              <a:buFont typeface="Arial" panose="020B0604020202020204" pitchFamily="34" charset="0"/>
              <a:buChar char="•"/>
            </a:pPr>
            <a:r>
              <a:rPr lang="en-US" dirty="0" smtClean="0"/>
              <a:t>Hawaii</a:t>
            </a:r>
            <a:r>
              <a:rPr lang="en-US" dirty="0"/>
              <a:t>, home to more than half of Native Hawaiians in the United States, is a leader in collecting health information on NHOPI and Asian populations. </a:t>
            </a:r>
            <a:endParaRPr lang="en-US" dirty="0" smtClean="0"/>
          </a:p>
          <a:p>
            <a:pPr marL="171450" indent="-171450">
              <a:buFont typeface="Arial" panose="020B0604020202020204" pitchFamily="34" charset="0"/>
              <a:buChar char="•"/>
            </a:pPr>
            <a:r>
              <a:rPr lang="en-US" b="1" dirty="0" smtClean="0"/>
              <a:t>Groups With </a:t>
            </a:r>
            <a:r>
              <a:rPr lang="en-US" b="1" dirty="0"/>
              <a:t>Disparities: </a:t>
            </a:r>
            <a:r>
              <a:rPr lang="en-US" dirty="0"/>
              <a:t>In </a:t>
            </a:r>
            <a:r>
              <a:rPr lang="en-US" dirty="0" smtClean="0"/>
              <a:t>Hawaii, in both </a:t>
            </a:r>
            <a:r>
              <a:rPr lang="en-US" dirty="0"/>
              <a:t>years, Native Hawaiians, Samoans, Other Pacific Islanders, and Filipinos had higher rates of hospital </a:t>
            </a:r>
            <a:r>
              <a:rPr lang="en-US" dirty="0" smtClean="0"/>
              <a:t>admission </a:t>
            </a:r>
            <a:r>
              <a:rPr lang="en-US" dirty="0"/>
              <a:t>for congestive heart failure than </a:t>
            </a:r>
            <a:r>
              <a:rPr lang="en-US" dirty="0" smtClean="0"/>
              <a:t>Whites. </a:t>
            </a:r>
          </a:p>
          <a:p>
            <a:pPr marL="171450" indent="-171450">
              <a:buFont typeface="Arial" panose="020B0604020202020204" pitchFamily="34" charset="0"/>
              <a:buChar char="•"/>
            </a:pPr>
            <a:r>
              <a:rPr lang="en-US" b="1" dirty="0" smtClean="0"/>
              <a:t>Achievable </a:t>
            </a:r>
            <a:r>
              <a:rPr lang="en-US" b="1" dirty="0"/>
              <a:t>Benchmark:</a:t>
            </a:r>
          </a:p>
          <a:p>
            <a:pPr marL="342900" lvl="0" indent="-171450">
              <a:buFont typeface="Arial" panose="020B0604020202020204" pitchFamily="34" charset="0"/>
              <a:buChar char="•"/>
              <a:defRPr/>
            </a:pPr>
            <a:r>
              <a:rPr lang="en-US" dirty="0"/>
              <a:t>The 2008 top 4 State achievable benchmark for adult congestive heart failure admissions was 195 admissions per 100,000 population. The top 4 States </a:t>
            </a:r>
            <a:r>
              <a:rPr lang="en-US" dirty="0" smtClean="0"/>
              <a:t>that contributed to the achievable benchmark are </a:t>
            </a:r>
            <a:r>
              <a:rPr lang="en-US" dirty="0"/>
              <a:t>Colorado, Oregon, Utah, and Vermont. </a:t>
            </a:r>
            <a:endParaRPr lang="en-US" dirty="0" smtClean="0"/>
          </a:p>
          <a:p>
            <a:pPr marL="342900" lvl="0" indent="-171450">
              <a:buFont typeface="Arial" panose="020B0604020202020204" pitchFamily="34" charset="0"/>
              <a:buChar char="•"/>
              <a:defRPr/>
            </a:pPr>
            <a:r>
              <a:rPr lang="en-US" dirty="0" smtClean="0"/>
              <a:t>In Hawaii, Whites, Chinese people, Japanese people, and Koreans have achieved the benchmark while </a:t>
            </a:r>
            <a:r>
              <a:rPr lang="en-US" dirty="0"/>
              <a:t>Native Hawaiians, Samoans, Other Pacific Islanders, and </a:t>
            </a:r>
            <a:r>
              <a:rPr lang="en-US" dirty="0" smtClean="0"/>
              <a:t>Filipinos have not.</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32</a:t>
            </a:fld>
            <a:endParaRPr lang="en-US"/>
          </a:p>
        </p:txBody>
      </p:sp>
    </p:spTree>
    <p:extLst>
      <p:ext uri="{BB962C8B-B14F-4D97-AF65-F5344CB8AC3E}">
        <p14:creationId xmlns:p14="http://schemas.microsoft.com/office/powerpoint/2010/main" val="8731251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743200"/>
          </a:xfrm>
        </p:spPr>
        <p:txBody>
          <a:bodyPr/>
          <a:lstStyle/>
          <a:p>
            <a:pPr marL="171450" indent="-171450">
              <a:buFont typeface="Arial" panose="020B0604020202020204" pitchFamily="34" charset="0"/>
              <a:buChar char="•"/>
            </a:pPr>
            <a:r>
              <a:rPr lang="en-US" b="1" dirty="0" smtClean="0"/>
              <a:t>Importance: </a:t>
            </a:r>
            <a:r>
              <a:rPr lang="en-US" dirty="0" smtClean="0"/>
              <a:t>Congestive heart failure is one of the most costly conditions treated in U.S. hospitals.</a:t>
            </a:r>
            <a:endParaRPr lang="en-US" dirty="0"/>
          </a:p>
          <a:p>
            <a:pPr marL="171450" lvl="0" indent="-171450">
              <a:buFont typeface="Arial" panose="020B0604020202020204" pitchFamily="34" charset="0"/>
              <a:buChar char="•"/>
              <a:defRPr/>
            </a:pPr>
            <a:r>
              <a:rPr lang="en-US" b="1" dirty="0" smtClean="0"/>
              <a:t>Trends: </a:t>
            </a:r>
            <a:r>
              <a:rPr lang="en-US" dirty="0" smtClean="0"/>
              <a:t>After peaking in 2002, costs have fallen from $9.0 to $7.2 billion in 2012 dollars.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34</a:t>
            </a:fld>
            <a:endParaRPr lang="en-US"/>
          </a:p>
        </p:txBody>
      </p:sp>
    </p:spTree>
    <p:extLst>
      <p:ext uri="{BB962C8B-B14F-4D97-AF65-F5344CB8AC3E}">
        <p14:creationId xmlns:p14="http://schemas.microsoft.com/office/powerpoint/2010/main" val="31543943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35</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341370"/>
          </a:xfrm>
        </p:spPr>
        <p:txBody>
          <a:bodyPr/>
          <a:lstStyle/>
          <a:p>
            <a:pPr marL="171450" indent="-171450">
              <a:buFont typeface="Arial" panose="020B0604020202020204" pitchFamily="34" charset="0"/>
              <a:buChar char="•"/>
            </a:pPr>
            <a:r>
              <a:rPr lang="en-US" b="1" dirty="0"/>
              <a:t>Importance:</a:t>
            </a:r>
            <a:r>
              <a:rPr lang="en-US" dirty="0"/>
              <a:t> </a:t>
            </a:r>
            <a:r>
              <a:rPr lang="en-US" dirty="0" smtClean="0"/>
              <a:t>Recommended cancer treatment </a:t>
            </a:r>
            <a:r>
              <a:rPr lang="en-US" dirty="0"/>
              <a:t>depends on different factors, such as the stage or </a:t>
            </a:r>
            <a:r>
              <a:rPr lang="en-US" dirty="0" smtClean="0"/>
              <a:t>extent </a:t>
            </a:r>
            <a:r>
              <a:rPr lang="en-US" dirty="0"/>
              <a:t>of the cancer within the </a:t>
            </a:r>
            <a:r>
              <a:rPr lang="en-US" dirty="0" smtClean="0"/>
              <a:t>body, especially </a:t>
            </a:r>
            <a:r>
              <a:rPr lang="en-US" dirty="0"/>
              <a:t>whether the disease has spread from the original site to other parts of the </a:t>
            </a:r>
            <a:r>
              <a:rPr lang="en-US" dirty="0" smtClean="0"/>
              <a:t>body. Colon cancer typically begins as a benign polyp that may become cancerous and then spread to local lymph nodes.  Hence, ensuring </a:t>
            </a:r>
            <a:r>
              <a:rPr lang="en-US" dirty="0"/>
              <a:t>adequate examination of lymph nodes when surgery is </a:t>
            </a:r>
            <a:r>
              <a:rPr lang="en-US" dirty="0" smtClean="0"/>
              <a:t>performed is important.</a:t>
            </a:r>
            <a:endParaRPr lang="en-US" dirty="0"/>
          </a:p>
          <a:p>
            <a:pPr marL="171450" indent="-171450">
              <a:buFont typeface="Arial" panose="020B0604020202020204" pitchFamily="34" charset="0"/>
              <a:buChar char="•"/>
            </a:pPr>
            <a:r>
              <a:rPr lang="en-US" b="1" dirty="0" smtClean="0"/>
              <a:t>Trends</a:t>
            </a:r>
            <a:r>
              <a:rPr lang="en-US" b="1" dirty="0"/>
              <a:t>: </a:t>
            </a:r>
            <a:r>
              <a:rPr lang="en-US" dirty="0"/>
              <a:t>From </a:t>
            </a:r>
            <a:r>
              <a:rPr lang="en-US" dirty="0" smtClean="0"/>
              <a:t>2004 </a:t>
            </a:r>
            <a:r>
              <a:rPr lang="en-US" dirty="0"/>
              <a:t>to </a:t>
            </a:r>
            <a:r>
              <a:rPr lang="en-US" dirty="0" smtClean="0"/>
              <a:t>2011, </a:t>
            </a:r>
            <a:r>
              <a:rPr lang="en-US" dirty="0"/>
              <a:t>the percentage of patients </a:t>
            </a:r>
            <a:r>
              <a:rPr lang="en-US" dirty="0" smtClean="0"/>
              <a:t>with </a:t>
            </a:r>
            <a:r>
              <a:rPr lang="en-US" dirty="0"/>
              <a:t>colon cancer who received surgical resection of colon cancer that included at least 12 lymph nodes pathologically </a:t>
            </a:r>
            <a:r>
              <a:rPr lang="en-US" dirty="0" smtClean="0"/>
              <a:t>examined improved overall and for all residence location and racial/ethnic groups.</a:t>
            </a:r>
            <a:endParaRPr lang="en-US" b="1" dirty="0"/>
          </a:p>
          <a:p>
            <a:pPr marL="171450" indent="-171450">
              <a:buFont typeface="Arial" panose="020B0604020202020204" pitchFamily="34" charset="0"/>
              <a:buChar char="•"/>
            </a:pPr>
            <a:r>
              <a:rPr lang="en-US" b="1" dirty="0"/>
              <a:t>Groups </a:t>
            </a:r>
            <a:r>
              <a:rPr lang="en-US" b="1" dirty="0" smtClean="0"/>
              <a:t>With </a:t>
            </a:r>
            <a:r>
              <a:rPr lang="en-US" b="1" dirty="0"/>
              <a:t>Disparities:</a:t>
            </a:r>
          </a:p>
          <a:p>
            <a:pPr marL="342900" lvl="0" indent="-171450">
              <a:buFont typeface="Arial" panose="020B0604020202020204" pitchFamily="34" charset="0"/>
              <a:buChar char="•"/>
            </a:pPr>
            <a:r>
              <a:rPr lang="en-US" dirty="0" smtClean="0"/>
              <a:t>In all years, </a:t>
            </a:r>
            <a:r>
              <a:rPr lang="en-US" dirty="0"/>
              <a:t>the percentage of patients who </a:t>
            </a:r>
            <a:r>
              <a:rPr lang="en-US" dirty="0" smtClean="0"/>
              <a:t>had at least 12 lymph nodes examined was </a:t>
            </a:r>
            <a:r>
              <a:rPr lang="en-US" dirty="0"/>
              <a:t>significantly </a:t>
            </a:r>
            <a:r>
              <a:rPr lang="en-US" dirty="0" smtClean="0"/>
              <a:t>lower </a:t>
            </a:r>
            <a:r>
              <a:rPr lang="en-US" dirty="0"/>
              <a:t>for </a:t>
            </a:r>
            <a:r>
              <a:rPr lang="en-US" dirty="0" smtClean="0"/>
              <a:t>residents of </a:t>
            </a:r>
            <a:r>
              <a:rPr lang="en-US" dirty="0" err="1" smtClean="0"/>
              <a:t>micropolitan</a:t>
            </a:r>
            <a:r>
              <a:rPr lang="en-US" dirty="0" smtClean="0"/>
              <a:t> areas than for residents of large metropolitan areas.</a:t>
            </a:r>
            <a:endParaRPr lang="en-US" dirty="0"/>
          </a:p>
          <a:p>
            <a:pPr marL="171450" indent="-171450">
              <a:buFont typeface="Arial" panose="020B0604020202020204" pitchFamily="34" charset="0"/>
              <a:buChar char="•"/>
            </a:pPr>
            <a:r>
              <a:rPr lang="en-US" b="1" dirty="0" smtClean="0"/>
              <a:t>Achievable Benchmark:</a:t>
            </a:r>
            <a:endParaRPr lang="en-US" b="1" dirty="0"/>
          </a:p>
          <a:p>
            <a:pPr marL="342900" indent="-171450">
              <a:buFont typeface="Arial" panose="020B0604020202020204" pitchFamily="34" charset="0"/>
              <a:buChar char="•"/>
            </a:pPr>
            <a:r>
              <a:rPr lang="en-US" dirty="0"/>
              <a:t>The </a:t>
            </a:r>
            <a:r>
              <a:rPr lang="en-US" dirty="0" smtClean="0"/>
              <a:t>2008 </a:t>
            </a:r>
            <a:r>
              <a:rPr lang="en-US" dirty="0"/>
              <a:t>top 5 State achievable benchmark was </a:t>
            </a:r>
            <a:r>
              <a:rPr lang="en-US" dirty="0" smtClean="0"/>
              <a:t>90%. </a:t>
            </a:r>
            <a:r>
              <a:rPr lang="en-US" dirty="0"/>
              <a:t>The top 5 States </a:t>
            </a:r>
            <a:r>
              <a:rPr lang="en-US" dirty="0" smtClean="0"/>
              <a:t>that contributed to the achievable benchmark are </a:t>
            </a:r>
            <a:r>
              <a:rPr lang="en-US" dirty="0"/>
              <a:t>Delaware, Missouri, Utah, Vermont, and Wisconsin</a:t>
            </a:r>
            <a:r>
              <a:rPr lang="en-US" dirty="0" smtClean="0"/>
              <a:t>.</a:t>
            </a:r>
          </a:p>
          <a:p>
            <a:pPr marL="342900" lvl="0" indent="-171450">
              <a:buFont typeface="Arial" panose="020B0604020202020204" pitchFamily="34" charset="0"/>
              <a:buChar char="•"/>
            </a:pPr>
            <a:r>
              <a:rPr lang="en-US" dirty="0" smtClean="0"/>
              <a:t>At </a:t>
            </a:r>
            <a:r>
              <a:rPr lang="en-US" dirty="0"/>
              <a:t>the current </a:t>
            </a:r>
            <a:r>
              <a:rPr lang="en-US" dirty="0" smtClean="0"/>
              <a:t>rates </a:t>
            </a:r>
            <a:r>
              <a:rPr lang="en-US" dirty="0"/>
              <a:t>of improvement, the achievable benchmark could be attained overall </a:t>
            </a:r>
            <a:r>
              <a:rPr lang="en-US" dirty="0" smtClean="0"/>
              <a:t>and for all </a:t>
            </a:r>
            <a:r>
              <a:rPr lang="en-US" dirty="0"/>
              <a:t>residence location and </a:t>
            </a:r>
            <a:r>
              <a:rPr lang="en-US" dirty="0" smtClean="0"/>
              <a:t>racial/ethnic groups within a year.</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36</a:t>
            </a:fld>
            <a:endParaRPr lang="en-US"/>
          </a:p>
        </p:txBody>
      </p:sp>
    </p:spTree>
    <p:extLst>
      <p:ext uri="{BB962C8B-B14F-4D97-AF65-F5344CB8AC3E}">
        <p14:creationId xmlns:p14="http://schemas.microsoft.com/office/powerpoint/2010/main" val="4566871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341370"/>
          </a:xfrm>
        </p:spPr>
        <p:txBody>
          <a:bodyPr/>
          <a:lstStyle/>
          <a:p>
            <a:pPr marL="171450" indent="-171450">
              <a:buFont typeface="Arial" panose="020B0604020202020204" pitchFamily="34" charset="0"/>
              <a:buChar char="•"/>
            </a:pPr>
            <a:r>
              <a:rPr lang="en-US" b="1" dirty="0"/>
              <a:t>Importance:</a:t>
            </a:r>
            <a:r>
              <a:rPr lang="en-US" dirty="0"/>
              <a:t> </a:t>
            </a:r>
            <a:r>
              <a:rPr lang="en-US" dirty="0" smtClean="0"/>
              <a:t>Asian and Hispanic groups are not homogeneous.  Data on granular Asian and Hispanic ethnicities are limited but often show variation in care.</a:t>
            </a:r>
            <a:endParaRPr lang="en-US" dirty="0"/>
          </a:p>
          <a:p>
            <a:pPr marL="171450" indent="-171450">
              <a:buFont typeface="Arial" panose="020B0604020202020204" pitchFamily="34" charset="0"/>
              <a:buChar char="•"/>
            </a:pPr>
            <a:r>
              <a:rPr lang="en-US" b="1" dirty="0" smtClean="0"/>
              <a:t>Trends</a:t>
            </a:r>
            <a:r>
              <a:rPr lang="en-US" b="1" dirty="0"/>
              <a:t>: </a:t>
            </a:r>
            <a:r>
              <a:rPr lang="en-US" dirty="0"/>
              <a:t>From </a:t>
            </a:r>
            <a:r>
              <a:rPr lang="en-US" dirty="0" smtClean="0"/>
              <a:t>2004 </a:t>
            </a:r>
            <a:r>
              <a:rPr lang="en-US" dirty="0"/>
              <a:t>to </a:t>
            </a:r>
            <a:r>
              <a:rPr lang="en-US" dirty="0" smtClean="0"/>
              <a:t>2011, </a:t>
            </a:r>
            <a:r>
              <a:rPr lang="en-US" dirty="0"/>
              <a:t>the percentage of patients </a:t>
            </a:r>
            <a:r>
              <a:rPr lang="en-US" dirty="0" smtClean="0"/>
              <a:t>with </a:t>
            </a:r>
            <a:r>
              <a:rPr lang="en-US" dirty="0"/>
              <a:t>colon cancer who received surgical resection of colon cancer that included at least 12 lymph nodes pathologically </a:t>
            </a:r>
            <a:r>
              <a:rPr lang="en-US" dirty="0" smtClean="0"/>
              <a:t>examined improved for all Asian and Hispanic ethnic groups.</a:t>
            </a:r>
            <a:endParaRPr lang="en-US" b="1" dirty="0"/>
          </a:p>
          <a:p>
            <a:pPr marL="171450" indent="-171450">
              <a:buFont typeface="Arial" panose="020B0604020202020204" pitchFamily="34" charset="0"/>
              <a:buChar char="•"/>
            </a:pPr>
            <a:r>
              <a:rPr lang="en-US" b="1" dirty="0" smtClean="0"/>
              <a:t>Achievable Benchmark:</a:t>
            </a:r>
            <a:endParaRPr lang="en-US" b="1" dirty="0"/>
          </a:p>
          <a:p>
            <a:pPr marL="342900" indent="-171450">
              <a:buFont typeface="Arial" panose="020B0604020202020204" pitchFamily="34" charset="0"/>
              <a:buChar char="•"/>
            </a:pPr>
            <a:r>
              <a:rPr lang="en-US" dirty="0"/>
              <a:t>The </a:t>
            </a:r>
            <a:r>
              <a:rPr lang="en-US" dirty="0" smtClean="0"/>
              <a:t>2008 </a:t>
            </a:r>
            <a:r>
              <a:rPr lang="en-US" dirty="0"/>
              <a:t>top 5 State achievable benchmark was </a:t>
            </a:r>
            <a:r>
              <a:rPr lang="en-US" dirty="0" smtClean="0"/>
              <a:t>90%. </a:t>
            </a:r>
            <a:r>
              <a:rPr lang="en-US" dirty="0"/>
              <a:t>The top 5 States </a:t>
            </a:r>
            <a:r>
              <a:rPr lang="en-US" dirty="0" smtClean="0"/>
              <a:t>that</a:t>
            </a:r>
            <a:r>
              <a:rPr lang="en-US" baseline="0" dirty="0" smtClean="0"/>
              <a:t> contributed to the achievable benchmark a</a:t>
            </a:r>
            <a:r>
              <a:rPr lang="en-US" dirty="0" smtClean="0"/>
              <a:t>re </a:t>
            </a:r>
            <a:r>
              <a:rPr lang="en-US" dirty="0"/>
              <a:t>Delaware, Missouri, Utah, Vermont, and Wisconsin</a:t>
            </a:r>
            <a:r>
              <a:rPr lang="en-US" dirty="0" smtClean="0"/>
              <a:t>.</a:t>
            </a:r>
          </a:p>
          <a:p>
            <a:pPr marL="342900" indent="-171450">
              <a:buFont typeface="Arial" panose="020B0604020202020204" pitchFamily="34" charset="0"/>
              <a:buChar char="•"/>
            </a:pPr>
            <a:r>
              <a:rPr lang="en-US" dirty="0" smtClean="0"/>
              <a:t>Cubans have achieved the benchmark.</a:t>
            </a:r>
          </a:p>
          <a:p>
            <a:pPr marL="342900" lvl="0" indent="-171450">
              <a:buFont typeface="Arial" panose="020B0604020202020204" pitchFamily="34" charset="0"/>
              <a:buChar char="•"/>
            </a:pPr>
            <a:r>
              <a:rPr lang="en-US" dirty="0" smtClean="0"/>
              <a:t>At </a:t>
            </a:r>
            <a:r>
              <a:rPr lang="en-US" dirty="0"/>
              <a:t>the current </a:t>
            </a:r>
            <a:r>
              <a:rPr lang="en-US" dirty="0" smtClean="0"/>
              <a:t>rates </a:t>
            </a:r>
            <a:r>
              <a:rPr lang="en-US" dirty="0"/>
              <a:t>of improvement, </a:t>
            </a:r>
            <a:r>
              <a:rPr lang="en-US" dirty="0" smtClean="0"/>
              <a:t>most Asian and Hispanic ethnic groups could attain the benchmark in 1 year but Filipinos would need 2 years and Puerto Ricans would need 4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4566871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533400" y="5257800"/>
            <a:ext cx="6019800" cy="3810000"/>
          </a:xfrm>
        </p:spPr>
        <p:txBody>
          <a:bodyPr/>
          <a:lstStyle/>
          <a:p>
            <a:pPr marL="171450" indent="-171450">
              <a:buFont typeface="Arial" panose="020B0604020202020204" pitchFamily="34" charset="0"/>
              <a:buChar char="•"/>
            </a:pPr>
            <a:r>
              <a:rPr lang="en-US" b="1" dirty="0"/>
              <a:t>Importance:</a:t>
            </a:r>
            <a:r>
              <a:rPr lang="en-US" dirty="0"/>
              <a:t> The death rate from a disease is a function of many factors, including the causes of the disease; social forces; and effectiveness of the health care system in providing prevention, treatment, and management of the disease. Colorectal cancer deaths reflect the impact of colorectal cancer screening, diagnosis, and treatment. </a:t>
            </a:r>
            <a:endParaRPr lang="en-US" dirty="0" smtClean="0"/>
          </a:p>
          <a:p>
            <a:pPr marL="171450" indent="-171450">
              <a:buFont typeface="Arial" panose="020B0604020202020204" pitchFamily="34" charset="0"/>
              <a:buChar char="•"/>
            </a:pPr>
            <a:r>
              <a:rPr lang="en-US" b="1" dirty="0" smtClean="0"/>
              <a:t>Trends</a:t>
            </a:r>
            <a:r>
              <a:rPr lang="en-US" b="1" dirty="0"/>
              <a:t>: </a:t>
            </a:r>
            <a:r>
              <a:rPr lang="en-US" dirty="0"/>
              <a:t>From 2004 to </a:t>
            </a:r>
            <a:r>
              <a:rPr lang="en-US" dirty="0" smtClean="0"/>
              <a:t>2013, </a:t>
            </a:r>
            <a:r>
              <a:rPr lang="en-US" dirty="0"/>
              <a:t>the </a:t>
            </a:r>
            <a:r>
              <a:rPr lang="en-US" dirty="0" smtClean="0"/>
              <a:t>age-adjusted </a:t>
            </a:r>
            <a:r>
              <a:rPr lang="en-US" dirty="0"/>
              <a:t>colorectal cancer </a:t>
            </a:r>
            <a:r>
              <a:rPr lang="en-US" dirty="0" smtClean="0"/>
              <a:t>death rate improved overall, for both sexes, and for all racial groups except American Indians</a:t>
            </a:r>
            <a:r>
              <a:rPr lang="en-US" baseline="0" dirty="0" smtClean="0"/>
              <a:t> and Alaska Natives (</a:t>
            </a:r>
            <a:r>
              <a:rPr lang="en-US" dirty="0" smtClean="0"/>
              <a:t>AI/ANs).</a:t>
            </a:r>
            <a:endParaRPr lang="en-US" b="1" dirty="0"/>
          </a:p>
          <a:p>
            <a:pPr marL="171450" indent="-171450">
              <a:buFont typeface="Arial" panose="020B0604020202020204" pitchFamily="34" charset="0"/>
              <a:buChar char="•"/>
            </a:pPr>
            <a:r>
              <a:rPr lang="en-US" b="1" dirty="0"/>
              <a:t>Groups </a:t>
            </a:r>
            <a:r>
              <a:rPr lang="en-US" b="1" dirty="0" smtClean="0"/>
              <a:t>With </a:t>
            </a:r>
            <a:r>
              <a:rPr lang="en-US" b="1" dirty="0"/>
              <a:t>Disparities:</a:t>
            </a:r>
          </a:p>
          <a:p>
            <a:pPr marL="342900" lvl="0" indent="-171450">
              <a:buFont typeface="Arial" panose="020B0604020202020204" pitchFamily="34" charset="0"/>
              <a:buChar char="•"/>
            </a:pPr>
            <a:r>
              <a:rPr lang="en-US" dirty="0"/>
              <a:t>In all years, the </a:t>
            </a:r>
            <a:r>
              <a:rPr lang="en-US" dirty="0" smtClean="0"/>
              <a:t>colorectal cancer death rate was: </a:t>
            </a:r>
          </a:p>
          <a:p>
            <a:pPr marL="514350" lvl="1" indent="-171450">
              <a:buFont typeface="Arial" panose="020B0604020202020204" pitchFamily="34" charset="0"/>
              <a:buChar char="•"/>
            </a:pPr>
            <a:r>
              <a:rPr lang="en-US" dirty="0" smtClean="0"/>
              <a:t>Higher for males than for females.</a:t>
            </a:r>
          </a:p>
          <a:p>
            <a:pPr marL="514350" lvl="1" indent="-171450">
              <a:buFont typeface="Arial" panose="020B0604020202020204" pitchFamily="34" charset="0"/>
              <a:buChar char="•"/>
            </a:pPr>
            <a:r>
              <a:rPr lang="en-US" dirty="0" smtClean="0"/>
              <a:t>Higher for Blacks than for Whites.  </a:t>
            </a:r>
          </a:p>
          <a:p>
            <a:pPr marL="514350" lvl="1" indent="-171450">
              <a:buFont typeface="Arial" panose="020B0604020202020204" pitchFamily="34" charset="0"/>
              <a:buChar char="•"/>
            </a:pPr>
            <a:r>
              <a:rPr lang="en-US" dirty="0" smtClean="0"/>
              <a:t>Lower for APIs than for Whites.</a:t>
            </a:r>
            <a:endParaRPr lang="en-US" dirty="0"/>
          </a:p>
          <a:p>
            <a:pPr marL="171450" indent="-171450">
              <a:buFont typeface="Arial" panose="020B0604020202020204" pitchFamily="34" charset="0"/>
              <a:buChar char="•"/>
            </a:pPr>
            <a:r>
              <a:rPr lang="en-US" b="1" dirty="0"/>
              <a:t>Achievable </a:t>
            </a:r>
            <a:r>
              <a:rPr lang="en-US" b="1" dirty="0" smtClean="0"/>
              <a:t>Benchmark:</a:t>
            </a:r>
            <a:endParaRPr lang="en-US" b="1" dirty="0"/>
          </a:p>
          <a:p>
            <a:pPr marL="342900" indent="-171450">
              <a:buFont typeface="Arial" panose="020B0604020202020204" pitchFamily="34" charset="0"/>
              <a:buChar char="•"/>
            </a:pPr>
            <a:r>
              <a:rPr lang="en-US" dirty="0"/>
              <a:t>The 2008 top 5 State achievable benchmark was </a:t>
            </a:r>
            <a:r>
              <a:rPr lang="en-US" dirty="0" smtClean="0"/>
              <a:t>13 deaths per 100,000 population. The </a:t>
            </a:r>
            <a:r>
              <a:rPr lang="en-US" dirty="0"/>
              <a:t>top 5 States </a:t>
            </a:r>
            <a:r>
              <a:rPr lang="en-US" dirty="0" smtClean="0"/>
              <a:t>that contributed to the achievable benchmark are </a:t>
            </a:r>
            <a:r>
              <a:rPr lang="en-US" dirty="0"/>
              <a:t>Arizona, Hawaii, Idaho, Montana, and Utah</a:t>
            </a:r>
            <a:r>
              <a:rPr lang="en-US" dirty="0" smtClean="0"/>
              <a:t>.</a:t>
            </a:r>
          </a:p>
          <a:p>
            <a:pPr marL="342900" indent="-171450">
              <a:buFont typeface="Arial" panose="020B0604020202020204" pitchFamily="34" charset="0"/>
              <a:buChar char="•"/>
            </a:pPr>
            <a:r>
              <a:rPr lang="en-US" dirty="0" smtClean="0"/>
              <a:t>The benchmark has been achieved by females, APIs, and AI/</a:t>
            </a:r>
            <a:r>
              <a:rPr lang="en-US" dirty="0" err="1" smtClean="0"/>
              <a:t>ANs.</a:t>
            </a:r>
            <a:endParaRPr lang="en-US" dirty="0"/>
          </a:p>
          <a:p>
            <a:pPr marL="342900" lvl="0" indent="-171450">
              <a:buFont typeface="Arial" panose="020B0604020202020204" pitchFamily="34" charset="0"/>
              <a:buChar char="•"/>
            </a:pPr>
            <a:r>
              <a:rPr lang="en-US" dirty="0"/>
              <a:t>At the current rates of improvement, the achievable benchmark could be attained overall and for </a:t>
            </a:r>
            <a:r>
              <a:rPr lang="en-US" dirty="0" smtClean="0"/>
              <a:t>Whites in 4 years but males and Blacks would require 10 years.</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38</a:t>
            </a:fld>
            <a:endParaRPr lang="en-US"/>
          </a:p>
        </p:txBody>
      </p:sp>
    </p:spTree>
    <p:extLst>
      <p:ext uri="{BB962C8B-B14F-4D97-AF65-F5344CB8AC3E}">
        <p14:creationId xmlns:p14="http://schemas.microsoft.com/office/powerpoint/2010/main" val="27650173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39</a:t>
            </a:fld>
            <a:endParaRPr lang="en-US"/>
          </a:p>
        </p:txBody>
      </p:sp>
    </p:spTree>
    <p:extLst>
      <p:ext uri="{BB962C8B-B14F-4D97-AF65-F5344CB8AC3E}">
        <p14:creationId xmlns:p14="http://schemas.microsoft.com/office/powerpoint/2010/main" val="367665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dirty="0"/>
              <a:t>The QDR is based on more than 250 measures of quality and disparities covering a broad array of health care services and settings.  Data are generally available through 2012, although rates of </a:t>
            </a:r>
            <a:r>
              <a:rPr lang="en-US" dirty="0" err="1"/>
              <a:t>uninsurance</a:t>
            </a:r>
            <a:r>
              <a:rPr lang="en-US" dirty="0"/>
              <a:t> have been tracked through the first half of 2014. The QDR is produced with the help of an Interagency Work Group led by the Agency for Healthcare Research and Quality (AHRQ) and is submitted on behalf of the Secretary of Health and Human Services (HHS).  </a:t>
            </a:r>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40</a:t>
            </a:fld>
            <a:endParaRPr lang="en-US"/>
          </a:p>
        </p:txBody>
      </p:sp>
    </p:spTree>
    <p:extLst>
      <p:ext uri="{BB962C8B-B14F-4D97-AF65-F5344CB8AC3E}">
        <p14:creationId xmlns:p14="http://schemas.microsoft.com/office/powerpoint/2010/main" val="17317581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341370"/>
          </a:xfrm>
        </p:spPr>
        <p:txBody>
          <a:bodyPr/>
          <a:lstStyle/>
          <a:p>
            <a:pPr marL="171450" indent="-171450">
              <a:buFont typeface="Arial" panose="020B0604020202020204" pitchFamily="34" charset="0"/>
              <a:buChar char="•"/>
            </a:pPr>
            <a:r>
              <a:rPr lang="en-US" b="1" dirty="0" smtClean="0"/>
              <a:t>Importance:</a:t>
            </a:r>
          </a:p>
          <a:p>
            <a:pPr marL="342900" lvl="1" indent="-171450">
              <a:buFont typeface="Arial" panose="020B0604020202020204" pitchFamily="34" charset="0"/>
              <a:buChar char="•"/>
            </a:pPr>
            <a:r>
              <a:rPr lang="en-US" dirty="0" smtClean="0"/>
              <a:t>Early </a:t>
            </a:r>
            <a:r>
              <a:rPr lang="en-US" dirty="0"/>
              <a:t>referral to a nephrologist is important for patients with progressive chronic kidney disease who are approaching kidney failure. </a:t>
            </a:r>
            <a:endParaRPr lang="en-US" dirty="0" smtClean="0"/>
          </a:p>
          <a:p>
            <a:pPr marL="342900" lvl="1" indent="-171450">
              <a:buFont typeface="Arial" panose="020B0604020202020204" pitchFamily="34" charset="0"/>
              <a:buChar char="•"/>
            </a:pPr>
            <a:r>
              <a:rPr lang="en-US" dirty="0" smtClean="0"/>
              <a:t>Patients </a:t>
            </a:r>
            <a:r>
              <a:rPr lang="en-US" dirty="0"/>
              <a:t>who begin nephrology care more than a year before kidney failure are less likely to begin dialysis with a catheter, experience infections related to vascular access, or die during the months after dialysis initiation (USRDS, </a:t>
            </a:r>
            <a:r>
              <a:rPr lang="en-US" dirty="0" smtClean="0"/>
              <a:t>2013a). </a:t>
            </a:r>
          </a:p>
          <a:p>
            <a:pPr marL="171450" indent="-171450">
              <a:buFont typeface="Arial" panose="020B0604020202020204" pitchFamily="34" charset="0"/>
              <a:buChar char="•"/>
            </a:pPr>
            <a:r>
              <a:rPr lang="en-US" b="1" dirty="0" smtClean="0"/>
              <a:t>Groups With Disparities:</a:t>
            </a:r>
            <a:endParaRPr lang="en-US" b="1" dirty="0"/>
          </a:p>
          <a:p>
            <a:pPr marL="342900" lvl="1" indent="-171450">
              <a:buFont typeface="Arial" panose="020B0604020202020204" pitchFamily="34" charset="0"/>
              <a:buChar char="•"/>
            </a:pPr>
            <a:r>
              <a:rPr lang="en-US" dirty="0" smtClean="0"/>
              <a:t>In all years, the percentage of new end stage renal disease (ESRD) patients who began nephrology care at least 12 months prior to initiation of renal replacement therapy was higher for non-Hispanic Whites than for Hispanics.</a:t>
            </a:r>
          </a:p>
          <a:p>
            <a:pPr marL="342900" lvl="1" indent="-171450">
              <a:buFont typeface="Arial" panose="020B0604020202020204" pitchFamily="34" charset="0"/>
              <a:buChar char="•"/>
            </a:pPr>
            <a:r>
              <a:rPr lang="en-US" dirty="0" smtClean="0"/>
              <a:t>From 2009 to 2012, the percentage of ESRD patients who began nephrology care at least 12 months prior to initiation of renal replacement therapy was higher for White and Asian patients than for</a:t>
            </a:r>
            <a:r>
              <a:rPr lang="en-US" baseline="0" dirty="0" smtClean="0"/>
              <a:t> Black, AI/AN, and NHOPI patients.</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41</a:t>
            </a:fld>
            <a:endParaRPr lang="en-US"/>
          </a:p>
        </p:txBody>
      </p:sp>
    </p:spTree>
    <p:extLst>
      <p:ext uri="{BB962C8B-B14F-4D97-AF65-F5344CB8AC3E}">
        <p14:creationId xmlns:p14="http://schemas.microsoft.com/office/powerpoint/2010/main" val="19494939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smtClean="0"/>
              <a:t>Groups With Disparities:</a:t>
            </a:r>
            <a:endParaRPr lang="en-US" b="1" dirty="0" smtClean="0"/>
          </a:p>
          <a:p>
            <a:pPr marL="342900" indent="-171450">
              <a:buFont typeface="Arial" panose="020B0604020202020204" pitchFamily="34" charset="0"/>
              <a:buChar char="•"/>
            </a:pPr>
            <a:r>
              <a:rPr lang="en-US" dirty="0"/>
              <a:t>In 2012, at least 33% of both males and females began nephrology care at least 12 months prior to initiation of renal replacement therapy. </a:t>
            </a:r>
          </a:p>
          <a:p>
            <a:pPr marL="342900" indent="-171450">
              <a:buFont typeface="Arial" panose="020B0604020202020204" pitchFamily="34" charset="0"/>
              <a:buChar char="•"/>
            </a:pPr>
            <a:r>
              <a:rPr lang="en-US" dirty="0" smtClean="0"/>
              <a:t>In all years, the percentage of ESRD patients who began nephrology care at least 12 months prior to initiation of renal replacement therapy was higher for patients under</a:t>
            </a:r>
            <a:r>
              <a:rPr lang="en-US" baseline="0" dirty="0" smtClean="0"/>
              <a:t> age 18, ages 45-64, and 65 and over </a:t>
            </a:r>
            <a:r>
              <a:rPr lang="en-US" dirty="0" smtClean="0"/>
              <a:t>than for patients ages 18-44. </a:t>
            </a:r>
          </a:p>
        </p:txBody>
      </p:sp>
      <p:sp>
        <p:nvSpPr>
          <p:cNvPr id="4" name="Slide Number Placeholder 3"/>
          <p:cNvSpPr>
            <a:spLocks noGrp="1"/>
          </p:cNvSpPr>
          <p:nvPr>
            <p:ph type="sldNum" sz="quarter" idx="10"/>
          </p:nvPr>
        </p:nvSpPr>
        <p:spPr/>
        <p:txBody>
          <a:bodyPr/>
          <a:lstStyle/>
          <a:p>
            <a:fld id="{E70E7EC0-D47B-461F-A069-1AF30F543FB1}" type="slidenum">
              <a:rPr lang="en-US" smtClean="0"/>
              <a:t>42</a:t>
            </a:fld>
            <a:endParaRPr lang="en-US"/>
          </a:p>
        </p:txBody>
      </p:sp>
    </p:spTree>
    <p:extLst>
      <p:ext uri="{BB962C8B-B14F-4D97-AF65-F5344CB8AC3E}">
        <p14:creationId xmlns:p14="http://schemas.microsoft.com/office/powerpoint/2010/main" val="94160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Geographic Variation:</a:t>
            </a:r>
          </a:p>
          <a:p>
            <a:pPr marL="342900" indent="-171450">
              <a:buFont typeface="Arial" panose="020B0604020202020204" pitchFamily="34" charset="0"/>
              <a:buChar char="•"/>
            </a:pPr>
            <a:r>
              <a:rPr lang="en-US" dirty="0" smtClean="0"/>
              <a:t>The percentage of ESRD patients who began nephrology care at least 12 months prior to initiation of renal replacement therapy varies across U.S. States and the District of Columbia. </a:t>
            </a:r>
          </a:p>
          <a:p>
            <a:pPr marL="342900" indent="-171450">
              <a:buFont typeface="Arial" panose="020B0604020202020204" pitchFamily="34" charset="0"/>
              <a:buChar char="•"/>
            </a:pPr>
            <a:r>
              <a:rPr lang="en-US" dirty="0" smtClean="0"/>
              <a:t>The five jurisdictions with the lowest percentage of ESRD patients who began nephrology care at least 12 months prior to initiation of renal replacement therapy are the District of Columbia, California, Kentucky, Maryland, and Illinois. </a:t>
            </a:r>
          </a:p>
          <a:p>
            <a:pPr marL="342900" indent="-17145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43</a:t>
            </a:fld>
            <a:endParaRPr lang="en-US"/>
          </a:p>
        </p:txBody>
      </p:sp>
    </p:spTree>
    <p:extLst>
      <p:ext uri="{BB962C8B-B14F-4D97-AF65-F5344CB8AC3E}">
        <p14:creationId xmlns:p14="http://schemas.microsoft.com/office/powerpoint/2010/main" val="30302875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810000"/>
          </a:xfrm>
        </p:spPr>
        <p:txBody>
          <a:bodyPr/>
          <a:lstStyle/>
          <a:p>
            <a:pPr marL="171450" indent="-171450">
              <a:buFont typeface="Arial" panose="020B0604020202020204" pitchFamily="34" charset="0"/>
              <a:buChar char="•"/>
            </a:pPr>
            <a:r>
              <a:rPr lang="en-US" b="1" dirty="0" smtClean="0"/>
              <a:t>Importance:</a:t>
            </a:r>
            <a:r>
              <a:rPr lang="en-US" dirty="0" smtClean="0"/>
              <a:t> Kidney </a:t>
            </a:r>
            <a:r>
              <a:rPr lang="en-US" dirty="0"/>
              <a:t>transplantation is a renal replacement therapy that replaces the failing kidney with a healthy donor kidney. ESRD patients who receive a kidney transplant have lower mortality and hospitalization rates than those on dialysis. First-year all-cause mortality rates in hemodialysis patients, for example, are nearly five times higher than rates among transplant patients (USRDS, 2013 </a:t>
            </a:r>
            <a:r>
              <a:rPr lang="en-US" dirty="0" err="1" smtClean="0"/>
              <a:t>ADRb</a:t>
            </a:r>
            <a:r>
              <a:rPr lang="en-US" dirty="0" smtClean="0"/>
              <a:t>). </a:t>
            </a:r>
            <a:endParaRPr lang="en-US" dirty="0"/>
          </a:p>
          <a:p>
            <a:pPr marL="171450" indent="-171450">
              <a:buFont typeface="Arial" panose="020B0604020202020204" pitchFamily="34" charset="0"/>
              <a:buChar char="•"/>
            </a:pPr>
            <a:r>
              <a:rPr lang="en-US" b="1" dirty="0" smtClean="0"/>
              <a:t>Trends:</a:t>
            </a:r>
            <a:r>
              <a:rPr lang="en-US" dirty="0" smtClean="0"/>
              <a:t> From 2000 to 2011, the total percentage of dialysis patients under age 70 who were registered for transplantation within 1 year of progressing to ESRD increased from 15.4% to 17.7%. </a:t>
            </a:r>
          </a:p>
          <a:p>
            <a:pPr marL="171450" indent="-171450">
              <a:buFont typeface="Arial" panose="020B0604020202020204" pitchFamily="34" charset="0"/>
              <a:buChar char="•"/>
            </a:pPr>
            <a:r>
              <a:rPr lang="en-US" b="1" dirty="0" smtClean="0"/>
              <a:t>Groups With Disparities:</a:t>
            </a:r>
          </a:p>
          <a:p>
            <a:pPr marL="342900" indent="-171450">
              <a:buFont typeface="Arial" panose="020B0604020202020204" pitchFamily="34" charset="0"/>
              <a:buChar char="•"/>
            </a:pPr>
            <a:r>
              <a:rPr lang="en-US" dirty="0" smtClean="0"/>
              <a:t>From 2006 to 2011, Blacks, NHOPIs, and AI/ANs were less likely than Whites to be registered for transplantation within 1 year of progressing to ESRD. However, Asians were more likely than Whites to be registered.</a:t>
            </a:r>
          </a:p>
          <a:p>
            <a:pPr marL="34290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From 2000 to 2011, the percentage of dialysis patients registered for transplantation within 1 year of progressing to ESRD was lower for non-Hispanic</a:t>
            </a:r>
            <a:r>
              <a:rPr lang="en-US" baseline="0" dirty="0" smtClean="0"/>
              <a:t> Blacks</a:t>
            </a:r>
            <a:r>
              <a:rPr lang="en-US" dirty="0" smtClean="0"/>
              <a:t> than for non-Hispanic</a:t>
            </a:r>
            <a:r>
              <a:rPr lang="en-US" baseline="0" dirty="0" smtClean="0"/>
              <a:t> Whites and Hispanics</a:t>
            </a:r>
            <a:r>
              <a:rPr lang="en-US" dirty="0" smtClean="0"/>
              <a:t>. </a:t>
            </a:r>
          </a:p>
          <a:p>
            <a:pPr marL="171450" indent="-171450">
              <a:buFont typeface="Arial" panose="020B0604020202020204" pitchFamily="34" charset="0"/>
              <a:buChar char="•"/>
            </a:pPr>
            <a:r>
              <a:rPr lang="en-US" b="1" dirty="0" smtClean="0"/>
              <a:t>Achievable Benchmark:</a:t>
            </a:r>
          </a:p>
          <a:p>
            <a:pPr marL="342900" indent="-171450">
              <a:buFont typeface="Arial" panose="020B0604020202020204" pitchFamily="34" charset="0"/>
              <a:buChar char="•"/>
            </a:pPr>
            <a:r>
              <a:rPr lang="en-US" dirty="0" smtClean="0"/>
              <a:t>The 2011 top 5 State achievable benchmark for registration for transplantation within 1 year of progressing to ESRD was 20.6%. The </a:t>
            </a:r>
            <a:r>
              <a:rPr lang="en-US" dirty="0"/>
              <a:t>top 5 </a:t>
            </a:r>
            <a:r>
              <a:rPr lang="en-US" dirty="0" smtClean="0"/>
              <a:t>States that contributed to the achievable</a:t>
            </a:r>
            <a:r>
              <a:rPr lang="en-US" baseline="0" dirty="0" smtClean="0"/>
              <a:t> benchmark a</a:t>
            </a:r>
            <a:r>
              <a:rPr lang="en-US" dirty="0" smtClean="0"/>
              <a:t>re </a:t>
            </a:r>
            <a:r>
              <a:rPr lang="en-US" dirty="0"/>
              <a:t>Colorado, Delaware, Minnesota, South Dakota, and Vermont.</a:t>
            </a:r>
          </a:p>
          <a:p>
            <a:pPr marL="342900" indent="-171450">
              <a:buFont typeface="Arial" panose="020B0604020202020204" pitchFamily="34" charset="0"/>
              <a:buChar char="•"/>
            </a:pPr>
            <a:r>
              <a:rPr lang="en-US" dirty="0" smtClean="0"/>
              <a:t>Asians have already surpassed the 2011 achievable benchmark.</a:t>
            </a:r>
          </a:p>
        </p:txBody>
      </p:sp>
      <p:sp>
        <p:nvSpPr>
          <p:cNvPr id="4" name="Slide Number Placeholder 3"/>
          <p:cNvSpPr>
            <a:spLocks noGrp="1"/>
          </p:cNvSpPr>
          <p:nvPr>
            <p:ph type="sldNum" sz="quarter" idx="10"/>
          </p:nvPr>
        </p:nvSpPr>
        <p:spPr/>
        <p:txBody>
          <a:bodyPr/>
          <a:lstStyle/>
          <a:p>
            <a:fld id="{E70E7EC0-D47B-461F-A069-1AF30F543FB1}" type="slidenum">
              <a:rPr lang="en-US" smtClean="0"/>
              <a:t>44</a:t>
            </a:fld>
            <a:endParaRPr lang="en-US" dirty="0"/>
          </a:p>
        </p:txBody>
      </p:sp>
    </p:spTree>
    <p:extLst>
      <p:ext uri="{BB962C8B-B14F-4D97-AF65-F5344CB8AC3E}">
        <p14:creationId xmlns:p14="http://schemas.microsoft.com/office/powerpoint/2010/main" val="25352761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b="1" dirty="0" smtClean="0"/>
              <a:t>Groups With Disparities:</a:t>
            </a:r>
          </a:p>
          <a:p>
            <a:pPr marL="171450" indent="-171450">
              <a:buFont typeface="Arial" panose="020B0604020202020204" pitchFamily="34" charset="0"/>
              <a:buChar char="•"/>
            </a:pPr>
            <a:r>
              <a:rPr lang="en-US" dirty="0" smtClean="0"/>
              <a:t>In all years, females were less likely than males to be registered for transplantation within 1 year of progressing to ESRD. </a:t>
            </a:r>
          </a:p>
          <a:p>
            <a:pPr marL="171450" indent="-171450">
              <a:buFont typeface="Arial" panose="020B0604020202020204" pitchFamily="34" charset="0"/>
              <a:buChar char="•"/>
            </a:pPr>
            <a:r>
              <a:rPr lang="en-US" dirty="0" smtClean="0"/>
              <a:t>In all years, patients under age 18 years </a:t>
            </a:r>
            <a:r>
              <a:rPr lang="en-US" baseline="0" dirty="0" smtClean="0"/>
              <a:t>and ages 18-44 years</a:t>
            </a:r>
            <a:r>
              <a:rPr lang="en-US" dirty="0" smtClean="0"/>
              <a:t> were more likely than patients ages 45-64 and 65</a:t>
            </a:r>
            <a:r>
              <a:rPr lang="en-US" baseline="0" dirty="0" smtClean="0"/>
              <a:t> and over</a:t>
            </a:r>
            <a:r>
              <a:rPr lang="en-US" dirty="0" smtClean="0"/>
              <a:t> to be registered for transplantation within 1 year of progressing to ESRD. </a:t>
            </a:r>
          </a:p>
          <a:p>
            <a:r>
              <a:rPr lang="en-US" b="1" dirty="0" smtClean="0"/>
              <a:t>Achievable Benchmark:</a:t>
            </a:r>
          </a:p>
          <a:p>
            <a:pPr marL="171450" indent="-171450">
              <a:buFont typeface="Arial" panose="020B0604020202020204" pitchFamily="34" charset="0"/>
              <a:buChar char="•"/>
            </a:pPr>
            <a:r>
              <a:rPr lang="en-US" dirty="0" smtClean="0"/>
              <a:t>The 2011 top 5 State achievable benchmark for registration for transplantation within 1 year of progressing to ESRD was 20.6%. </a:t>
            </a:r>
            <a:r>
              <a:rPr lang="en-US" dirty="0"/>
              <a:t>The top 5 States </a:t>
            </a:r>
            <a:r>
              <a:rPr lang="en-US" dirty="0" smtClean="0"/>
              <a:t>that contributed to the achievable benchmark are </a:t>
            </a:r>
            <a:r>
              <a:rPr lang="en-US" dirty="0"/>
              <a:t>Colorado, Delaware, Minnesota, South Dakota, and Vermont.</a:t>
            </a:r>
          </a:p>
          <a:p>
            <a:pPr marL="171450" indent="-171450">
              <a:buFont typeface="Arial" panose="020B0604020202020204" pitchFamily="34" charset="0"/>
              <a:buChar char="•"/>
            </a:pPr>
            <a:r>
              <a:rPr lang="en-US" dirty="0" smtClean="0"/>
              <a:t>Patients ages 18 and under and 18-44  have already surpassed the 2011 achievable benchmark.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45</a:t>
            </a:fld>
            <a:endParaRPr lang="en-US"/>
          </a:p>
        </p:txBody>
      </p:sp>
    </p:spTree>
    <p:extLst>
      <p:ext uri="{BB962C8B-B14F-4D97-AF65-F5344CB8AC3E}">
        <p14:creationId xmlns:p14="http://schemas.microsoft.com/office/powerpoint/2010/main" val="10231251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b="1" dirty="0" smtClean="0"/>
              <a:t>Importance: </a:t>
            </a:r>
          </a:p>
          <a:p>
            <a:pPr marL="342900" indent="-171450">
              <a:buFont typeface="Arial" panose="020B0604020202020204" pitchFamily="34" charset="0"/>
              <a:buChar char="•"/>
            </a:pPr>
            <a:r>
              <a:rPr lang="en-US" dirty="0" smtClean="0"/>
              <a:t>Hemodialysis </a:t>
            </a:r>
            <a:r>
              <a:rPr lang="en-US" dirty="0"/>
              <a:t>patient mortality varies across dialysis facilities and, correspondingly, across States. </a:t>
            </a:r>
            <a:endParaRPr lang="en-US" dirty="0" smtClean="0"/>
          </a:p>
          <a:p>
            <a:pPr marL="342900" indent="-171450">
              <a:buFont typeface="Arial" panose="020B0604020202020204" pitchFamily="34" charset="0"/>
              <a:buChar char="•"/>
            </a:pPr>
            <a:r>
              <a:rPr lang="en-US" dirty="0" smtClean="0"/>
              <a:t>The </a:t>
            </a:r>
            <a:r>
              <a:rPr lang="en-US" dirty="0"/>
              <a:t>standardized mortality ratio (SMR) is designed to summarize the observed death rate at a facility relative to the death rate that was expected based on national death rates during that year for patients with the same characteristics as those in a given facility.</a:t>
            </a:r>
          </a:p>
          <a:p>
            <a:pPr marL="171450" indent="-171450">
              <a:buFont typeface="Arial" panose="020B0604020202020204" pitchFamily="34" charset="0"/>
              <a:buChar char="•"/>
            </a:pPr>
            <a:r>
              <a:rPr lang="en-US" b="1" dirty="0" smtClean="0"/>
              <a:t>Geographic Variation: </a:t>
            </a:r>
          </a:p>
          <a:p>
            <a:pPr marL="342900" indent="-171450">
              <a:buFont typeface="Arial" panose="020B0604020202020204" pitchFamily="34" charset="0"/>
              <a:buChar char="•"/>
            </a:pPr>
            <a:r>
              <a:rPr lang="en-US" dirty="0" smtClean="0"/>
              <a:t>SMRs vary across U.S. States and territories, from a low in Montana to a high in Puerto Rico. </a:t>
            </a:r>
          </a:p>
          <a:p>
            <a:pPr marL="342900" indent="-171450">
              <a:buFont typeface="Arial" panose="020B0604020202020204" pitchFamily="34" charset="0"/>
              <a:buChar char="•"/>
            </a:pPr>
            <a:r>
              <a:rPr lang="en-US" dirty="0" smtClean="0"/>
              <a:t>Montana’s SMR of 0.75 indicates facility death rates that are typically 25% below the national death rate. </a:t>
            </a:r>
          </a:p>
          <a:p>
            <a:pPr marL="342900" indent="-171450">
              <a:buFont typeface="Arial" panose="020B0604020202020204" pitchFamily="34" charset="0"/>
              <a:buChar char="•"/>
            </a:pPr>
            <a:r>
              <a:rPr lang="en-US" dirty="0" smtClean="0"/>
              <a:t>Puerto Rico’s SMR of 1.44 indicates facility death rates that are 44% above the national death rate.</a:t>
            </a:r>
          </a:p>
        </p:txBody>
      </p:sp>
      <p:sp>
        <p:nvSpPr>
          <p:cNvPr id="4" name="Slide Number Placeholder 3"/>
          <p:cNvSpPr>
            <a:spLocks noGrp="1"/>
          </p:cNvSpPr>
          <p:nvPr>
            <p:ph type="sldNum" sz="quarter" idx="10"/>
          </p:nvPr>
        </p:nvSpPr>
        <p:spPr/>
        <p:txBody>
          <a:bodyPr/>
          <a:lstStyle/>
          <a:p>
            <a:fld id="{E70E7EC0-D47B-461F-A069-1AF30F543FB1}" type="slidenum">
              <a:rPr lang="en-US" smtClean="0"/>
              <a:t>46</a:t>
            </a:fld>
            <a:endParaRPr lang="en-US"/>
          </a:p>
        </p:txBody>
      </p:sp>
    </p:spTree>
    <p:extLst>
      <p:ext uri="{BB962C8B-B14F-4D97-AF65-F5344CB8AC3E}">
        <p14:creationId xmlns:p14="http://schemas.microsoft.com/office/powerpoint/2010/main" val="39489400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47</a:t>
            </a:fld>
            <a:endParaRPr lang="en-US"/>
          </a:p>
        </p:txBody>
      </p:sp>
    </p:spTree>
    <p:extLst>
      <p:ext uri="{BB962C8B-B14F-4D97-AF65-F5344CB8AC3E}">
        <p14:creationId xmlns:p14="http://schemas.microsoft.com/office/powerpoint/2010/main" val="30389817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48</a:t>
            </a:fld>
            <a:endParaRPr lang="en-US"/>
          </a:p>
        </p:txBody>
      </p:sp>
    </p:spTree>
    <p:extLst>
      <p:ext uri="{BB962C8B-B14F-4D97-AF65-F5344CB8AC3E}">
        <p14:creationId xmlns:p14="http://schemas.microsoft.com/office/powerpoint/2010/main" val="7478736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49</a:t>
            </a:fld>
            <a:endParaRPr lang="en-US"/>
          </a:p>
        </p:txBody>
      </p:sp>
    </p:spTree>
    <p:extLst>
      <p:ext uri="{BB962C8B-B14F-4D97-AF65-F5344CB8AC3E}">
        <p14:creationId xmlns:p14="http://schemas.microsoft.com/office/powerpoint/2010/main" val="896292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marR="0" lvl="1" algn="l" defTabSz="914400" rtl="0" eaLnBrk="1" fontAlgn="auto" latinLnBrk="0" hangingPunct="1">
              <a:lnSpc>
                <a:spcPct val="100000"/>
              </a:lnSpc>
              <a:spcBef>
                <a:spcPts val="0"/>
              </a:spcBef>
              <a:spcAft>
                <a:spcPts val="0"/>
              </a:spcAft>
              <a:buClrTx/>
              <a:buSzTx/>
              <a:tabLst/>
              <a:defRPr/>
            </a:pPr>
            <a:r>
              <a:rPr lang="en-US" dirty="0" smtClean="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42087512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p>
          <a:p>
            <a:pPr marL="342900" lvl="1" indent="-171450">
              <a:buFont typeface="Arial" panose="020B0604020202020204" pitchFamily="34" charset="0"/>
              <a:buChar char="•"/>
            </a:pPr>
            <a:r>
              <a:rPr lang="en-US" sz="1200" kern="1200" dirty="0" smtClean="0">
                <a:solidFill>
                  <a:schemeClr val="tx1"/>
                </a:solidFill>
                <a:effectLst/>
                <a:latin typeface="+mn-lt"/>
                <a:ea typeface="+mn-ea"/>
                <a:cs typeface="+mn-cs"/>
              </a:rPr>
              <a:t>Regular hemoglobin A1c (HbA1c) tests, foot exams, dilated eye exams, and flu shots help people keep their diabetes under control and avoid diabetic complications.</a:t>
            </a:r>
            <a:r>
              <a:rPr lang="en-US" dirty="0"/>
              <a:t> </a:t>
            </a:r>
            <a:endParaRPr lang="en-US" dirty="0" smtClean="0"/>
          </a:p>
          <a:p>
            <a:pPr marL="342900" lvl="1" indent="-171450">
              <a:buFont typeface="Arial" panose="020B0604020202020204" pitchFamily="34" charset="0"/>
              <a:buChar char="•"/>
            </a:pPr>
            <a:r>
              <a:rPr lang="en-US" dirty="0" smtClean="0"/>
              <a:t>A </a:t>
            </a:r>
            <a:r>
              <a:rPr lang="en-US" dirty="0"/>
              <a:t>composite measure is used to track the national rate of receipt of </a:t>
            </a:r>
            <a:r>
              <a:rPr lang="en-US" dirty="0" smtClean="0"/>
              <a:t>all four of these recommended </a:t>
            </a:r>
            <a:r>
              <a:rPr lang="en-US" dirty="0"/>
              <a:t>annual diabetes </a:t>
            </a:r>
            <a:r>
              <a:rPr lang="en-US" dirty="0" smtClean="0"/>
              <a:t>interventions. </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b="1" dirty="0" smtClean="0"/>
              <a:t>Trends: </a:t>
            </a:r>
          </a:p>
          <a:p>
            <a:pPr marL="342900" lvl="1" indent="-171450">
              <a:buFont typeface="Arial" panose="020B0604020202020204" pitchFamily="34" charset="0"/>
              <a:buChar char="•"/>
            </a:pPr>
            <a:r>
              <a:rPr lang="en-US" dirty="0" smtClean="0"/>
              <a:t>From </a:t>
            </a:r>
            <a:r>
              <a:rPr lang="en-US" dirty="0"/>
              <a:t>2008 to 2012</a:t>
            </a:r>
            <a:r>
              <a:rPr lang="en-US" dirty="0" smtClean="0"/>
              <a:t>, </a:t>
            </a:r>
            <a:r>
              <a:rPr lang="en-US" dirty="0"/>
              <a:t>among adults age 40 and over with diagnosed </a:t>
            </a:r>
            <a:r>
              <a:rPr lang="en-US" dirty="0" smtClean="0"/>
              <a:t>diabetes, improvements </a:t>
            </a:r>
            <a:r>
              <a:rPr lang="en-US" dirty="0"/>
              <a:t>were observed </a:t>
            </a:r>
            <a:r>
              <a:rPr lang="en-US" dirty="0" smtClean="0"/>
              <a:t>overall and among </a:t>
            </a:r>
            <a:r>
              <a:rPr lang="en-US" dirty="0"/>
              <a:t>Blacks. </a:t>
            </a:r>
            <a:endParaRPr lang="en-US" dirty="0" smtClean="0"/>
          </a:p>
          <a:p>
            <a:pPr marL="342900" lvl="1" indent="-171450">
              <a:buFont typeface="Arial" panose="020B0604020202020204" pitchFamily="34" charset="0"/>
              <a:buChar char="•"/>
            </a:pPr>
            <a:r>
              <a:rPr lang="en-US" dirty="0" smtClean="0"/>
              <a:t>However, only </a:t>
            </a:r>
            <a:r>
              <a:rPr lang="en-US" sz="1200" kern="1200" dirty="0" smtClean="0">
                <a:solidFill>
                  <a:schemeClr val="tx1"/>
                </a:solidFill>
                <a:effectLst/>
                <a:latin typeface="+mn-lt"/>
                <a:ea typeface="+mn-ea"/>
                <a:cs typeface="+mn-cs"/>
              </a:rPr>
              <a:t>slightly more than one-fourth (26.6 percent) of adults with diabetes reported receiving all four recommended services in 2012.</a:t>
            </a:r>
          </a:p>
          <a:p>
            <a:pPr marL="171450" indent="-171450">
              <a:buFont typeface="Arial" panose="020B0604020202020204" pitchFamily="34" charset="0"/>
              <a:buChar char="•"/>
            </a:pPr>
            <a:r>
              <a:rPr lang="en-US" b="1" dirty="0" smtClean="0"/>
              <a:t>Groups With Disparities: </a:t>
            </a: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2 of 5 years, including </a:t>
            </a:r>
            <a:r>
              <a:rPr lang="en-US" sz="1200" kern="1200" dirty="0" smtClean="0">
                <a:solidFill>
                  <a:schemeClr val="tx1"/>
                </a:solidFill>
                <a:effectLst/>
                <a:latin typeface="+mn-lt"/>
                <a:ea typeface="+mn-ea"/>
                <a:cs typeface="+mn-cs"/>
              </a:rPr>
              <a:t>2012, Hispanics and Blacks were less likely than Whites to receive the recommended services. </a:t>
            </a:r>
          </a:p>
          <a:p>
            <a:pPr lvl="0"/>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50</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sz="1200" kern="1200" dirty="0" smtClean="0">
                <a:solidFill>
                  <a:schemeClr val="tx1"/>
                </a:solidFill>
                <a:effectLst/>
                <a:latin typeface="+mn-lt"/>
                <a:ea typeface="+mn-ea"/>
                <a:cs typeface="+mn-cs"/>
              </a:rPr>
              <a:t>Diabetes prevalence increases with age.</a:t>
            </a:r>
          </a:p>
          <a:p>
            <a:pPr marL="171450" indent="-171450">
              <a:buFont typeface="Arial" panose="020B0604020202020204" pitchFamily="34" charset="0"/>
              <a:buChar char="•"/>
            </a:pPr>
            <a:r>
              <a:rPr lang="en-US" b="1" dirty="0" smtClean="0"/>
              <a:t>Trends: </a:t>
            </a:r>
            <a:r>
              <a:rPr lang="en-US" dirty="0"/>
              <a:t>From 2008 to 2012, improvements were observed for adults with </a:t>
            </a:r>
            <a:r>
              <a:rPr lang="en-US" dirty="0" smtClean="0"/>
              <a:t>Medicare </a:t>
            </a:r>
            <a:r>
              <a:rPr lang="en-US" dirty="0"/>
              <a:t>and private insurance. </a:t>
            </a:r>
            <a:endParaRPr lang="en-US" dirty="0" smtClean="0"/>
          </a:p>
          <a:p>
            <a:pPr marL="171450" indent="-171450">
              <a:buFont typeface="Arial" panose="020B0604020202020204" pitchFamily="34" charset="0"/>
              <a:buChar char="•"/>
            </a:pPr>
            <a:r>
              <a:rPr lang="en-US" b="1" dirty="0" smtClean="0"/>
              <a:t>Groups With Disparities: </a:t>
            </a:r>
            <a:r>
              <a:rPr lang="en-US" sz="1200" kern="1200" dirty="0" smtClean="0">
                <a:solidFill>
                  <a:schemeClr val="tx1"/>
                </a:solidFill>
                <a:effectLst/>
                <a:latin typeface="+mn-lt"/>
                <a:ea typeface="+mn-ea"/>
                <a:cs typeface="+mn-cs"/>
              </a:rPr>
              <a:t>In 2012, among adults age 65 and over, those with Medicare only or Medicare and other public insurance were less likely than those with Medicare and private insurance to receive all four recommended services. </a:t>
            </a: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51</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341370"/>
          </a:xfrm>
        </p:spPr>
        <p:txBody>
          <a:bodyPr/>
          <a:lstStyle/>
          <a:p>
            <a:pPr marL="171450" indent="-171450">
              <a:buFont typeface="Arial" panose="020B0604020202020204" pitchFamily="34" charset="0"/>
              <a:buChar char="•"/>
            </a:pPr>
            <a:r>
              <a:rPr lang="en-US" b="1" dirty="0"/>
              <a:t>Importance: </a:t>
            </a:r>
            <a:endParaRPr lang="en-US" b="1" dirty="0" smtClean="0"/>
          </a:p>
          <a:p>
            <a:pPr marL="342900" indent="-171450">
              <a:buFont typeface="Arial" panose="020B0604020202020204" pitchFamily="34" charset="0"/>
              <a:buChar char="•"/>
            </a:pPr>
            <a:r>
              <a:rPr lang="en-US" dirty="0" smtClean="0"/>
              <a:t>A </a:t>
            </a:r>
            <a:r>
              <a:rPr lang="en-US" dirty="0"/>
              <a:t>successful partnership for diabetes care requires providers to educate patients about daily management of their diabetes. Hence, providers should develop a written diabetes management plan, especially for patients with a history of uncontrolled diabetes</a:t>
            </a:r>
            <a:r>
              <a:rPr lang="en-US" dirty="0" smtClean="0"/>
              <a:t>.</a:t>
            </a:r>
          </a:p>
          <a:p>
            <a:pPr marL="342900" indent="-171450">
              <a:buFont typeface="Arial" panose="020B0604020202020204" pitchFamily="34" charset="0"/>
              <a:buChar char="•"/>
            </a:pPr>
            <a:r>
              <a:rPr lang="en-US" dirty="0"/>
              <a:t>National data on diabetes management and outcomes for some underserved populations are not available from the national data sources in the Q</a:t>
            </a:r>
            <a:r>
              <a:rPr lang="en-US" dirty="0" smtClean="0"/>
              <a:t>DR</a:t>
            </a:r>
            <a:r>
              <a:rPr lang="en-US" dirty="0"/>
              <a:t>. These populations include people with limited English proficiency; individuals who speak a language other than English at home; lesbian, gay, bisexual, and transgender individuals; and Asian and Hispanic subpopulations. To address some of these data gaps, </a:t>
            </a:r>
            <a:r>
              <a:rPr lang="en-US" dirty="0" smtClean="0"/>
              <a:t>we show additional </a:t>
            </a:r>
            <a:r>
              <a:rPr lang="en-US" dirty="0"/>
              <a:t>data </a:t>
            </a:r>
            <a:r>
              <a:rPr lang="en-US" dirty="0" smtClean="0"/>
              <a:t>from the California Health Interview Survey. </a:t>
            </a:r>
            <a:endParaRPr lang="en-US" dirty="0"/>
          </a:p>
          <a:p>
            <a:pPr marL="171450" indent="-171450">
              <a:buFont typeface="Arial" panose="020B0604020202020204" pitchFamily="34" charset="0"/>
              <a:buChar char="•"/>
            </a:pPr>
            <a:r>
              <a:rPr lang="en-US" b="1" dirty="0" smtClean="0"/>
              <a:t>Overall </a:t>
            </a:r>
            <a:r>
              <a:rPr lang="en-US" b="1" dirty="0"/>
              <a:t>Rate: </a:t>
            </a:r>
            <a:r>
              <a:rPr lang="en-US" dirty="0" smtClean="0"/>
              <a:t>Only 43% of Californians with current diabetes had a written diabetes management plan in  2011-2013.</a:t>
            </a:r>
            <a:endParaRPr lang="en-US" dirty="0"/>
          </a:p>
          <a:p>
            <a:pPr marL="171450" indent="-171450">
              <a:buFont typeface="Arial" panose="020B0604020202020204" pitchFamily="34" charset="0"/>
              <a:buChar char="•"/>
            </a:pPr>
            <a:r>
              <a:rPr lang="en-US" b="1" dirty="0"/>
              <a:t>Groups </a:t>
            </a:r>
            <a:r>
              <a:rPr lang="en-US" b="1" dirty="0" smtClean="0"/>
              <a:t>With </a:t>
            </a:r>
            <a:r>
              <a:rPr lang="en-US" b="1" dirty="0"/>
              <a:t>Disparities:</a:t>
            </a:r>
          </a:p>
          <a:p>
            <a:pPr marL="342900" indent="-171450">
              <a:buFont typeface="Arial" panose="020B0604020202020204" pitchFamily="34" charset="0"/>
              <a:buChar char="•"/>
            </a:pPr>
            <a:r>
              <a:rPr lang="en-US" dirty="0" smtClean="0"/>
              <a:t>Among Asian Californians with diabetes, the percentage who had a </a:t>
            </a:r>
            <a:r>
              <a:rPr lang="en-US" dirty="0"/>
              <a:t>written diabetes management plan </a:t>
            </a:r>
            <a:r>
              <a:rPr lang="en-US" dirty="0" smtClean="0"/>
              <a:t>ranged from 29.7% for Japanese to 55.9% for Vietnamese.</a:t>
            </a:r>
          </a:p>
          <a:p>
            <a:pPr marL="342900" indent="-171450">
              <a:buFont typeface="Arial" panose="020B0604020202020204" pitchFamily="34" charset="0"/>
              <a:buChar char="•"/>
            </a:pPr>
            <a:r>
              <a:rPr lang="en-US" dirty="0" smtClean="0"/>
              <a:t>Among Hispanic Californians with diabetes, those who spoke English well/very well and not well/not at all were less likely than those who spoke English only to have a </a:t>
            </a:r>
            <a:r>
              <a:rPr lang="en-US" dirty="0"/>
              <a:t>written diabetes management </a:t>
            </a:r>
            <a:r>
              <a:rPr lang="en-US" dirty="0" smtClean="0"/>
              <a:t>plan.</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52</a:t>
            </a:fld>
            <a:endParaRPr lang="en-US"/>
          </a:p>
        </p:txBody>
      </p:sp>
    </p:spTree>
    <p:extLst>
      <p:ext uri="{BB962C8B-B14F-4D97-AF65-F5344CB8AC3E}">
        <p14:creationId xmlns:p14="http://schemas.microsoft.com/office/powerpoint/2010/main" val="398340788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Importance: </a:t>
            </a:r>
            <a:r>
              <a:rPr lang="en-US" dirty="0" smtClean="0"/>
              <a:t>People </a:t>
            </a:r>
            <a:r>
              <a:rPr lang="en-US" dirty="0"/>
              <a:t>diagnosed with diabetes are often at higher risk for other cardiovascular risk factors, such as high blood </a:t>
            </a:r>
            <a:r>
              <a:rPr lang="en-US" dirty="0" smtClean="0"/>
              <a:t>pressure. </a:t>
            </a:r>
            <a:r>
              <a:rPr lang="en-US" dirty="0"/>
              <a:t>Having these conditions in combination with diagnosed diabetes increases the likelihood of complications, such as heart and kidney diseases, blindness, nerve damage, and stroke. Patients who manage their diagnosed diabetes and maintain an HbA1c level </a:t>
            </a:r>
            <a:r>
              <a:rPr lang="en-US" dirty="0" smtClean="0"/>
              <a:t>&lt;8% and </a:t>
            </a:r>
            <a:r>
              <a:rPr lang="en-US" dirty="0"/>
              <a:t>blood pressure &lt;140/80 mm Hg can decrease these risks.</a:t>
            </a:r>
          </a:p>
          <a:p>
            <a:pPr marL="171450" indent="-171450">
              <a:buFont typeface="Arial" panose="020B0604020202020204" pitchFamily="34" charset="0"/>
              <a:buChar char="•"/>
            </a:pPr>
            <a:r>
              <a:rPr lang="en-US" b="1" dirty="0" smtClean="0"/>
              <a:t>Overall Rate: </a:t>
            </a:r>
            <a:r>
              <a:rPr lang="en-US" dirty="0"/>
              <a:t>Among adults age 40 and over with diagnosed diabetes, </a:t>
            </a:r>
            <a:r>
              <a:rPr lang="en-US" b="1" dirty="0" smtClean="0"/>
              <a:t>69.2% </a:t>
            </a:r>
            <a:r>
              <a:rPr lang="en-US" b="1" dirty="0"/>
              <a:t>achieved HbA1c less than </a:t>
            </a:r>
            <a:r>
              <a:rPr lang="en-US" b="1" dirty="0" smtClean="0"/>
              <a:t>8% </a:t>
            </a:r>
            <a:r>
              <a:rPr lang="en-US" b="1" dirty="0"/>
              <a:t>and </a:t>
            </a:r>
            <a:r>
              <a:rPr lang="en-US" b="1" dirty="0" smtClean="0"/>
              <a:t>68.5%</a:t>
            </a:r>
            <a:r>
              <a:rPr lang="en-US" dirty="0" smtClean="0"/>
              <a:t> </a:t>
            </a:r>
            <a:r>
              <a:rPr lang="en-US" dirty="0"/>
              <a:t>achieved blood pressure less than 140/80 mm Hg in </a:t>
            </a:r>
            <a:r>
              <a:rPr lang="en-US" dirty="0" smtClean="0"/>
              <a:t>2011-2012.</a:t>
            </a:r>
            <a:endParaRPr lang="en-US" dirty="0"/>
          </a:p>
          <a:p>
            <a:pPr marL="171450" indent="-171450">
              <a:buFont typeface="Arial" panose="020B0604020202020204" pitchFamily="34" charset="0"/>
              <a:buChar char="•"/>
            </a:pPr>
            <a:r>
              <a:rPr lang="en-US" b="1" dirty="0"/>
              <a:t>Groups </a:t>
            </a:r>
            <a:r>
              <a:rPr lang="en-US" b="1" dirty="0" smtClean="0"/>
              <a:t>With </a:t>
            </a:r>
            <a:r>
              <a:rPr lang="en-US" b="1" dirty="0"/>
              <a:t>Disparities</a:t>
            </a:r>
            <a:r>
              <a:rPr lang="en-US" b="1" dirty="0" smtClean="0"/>
              <a:t>:</a:t>
            </a:r>
          </a:p>
          <a:p>
            <a:pPr marL="342900" indent="-171450">
              <a:buFont typeface="Arial" panose="020B0604020202020204" pitchFamily="34" charset="0"/>
              <a:buChar char="•"/>
            </a:pPr>
            <a:r>
              <a:rPr lang="en-US" dirty="0" smtClean="0"/>
              <a:t>In 2003-2006, Blacks and Mexican Americans were less likely than Whites to have their HbA1c under control.  Differences in 2007-2010 and 2011-2012 were not statistically significant.</a:t>
            </a:r>
          </a:p>
          <a:p>
            <a:pPr marL="342900" indent="-171450">
              <a:buFont typeface="Arial" panose="020B0604020202020204" pitchFamily="34" charset="0"/>
              <a:buChar char="•"/>
            </a:pPr>
            <a:r>
              <a:rPr lang="en-US" dirty="0" smtClean="0"/>
              <a:t>In 2007-2010 and 2011-2012, Blacks were less</a:t>
            </a:r>
            <a:r>
              <a:rPr lang="en-US" dirty="0"/>
              <a:t> </a:t>
            </a:r>
            <a:r>
              <a:rPr lang="en-US" dirty="0" smtClean="0"/>
              <a:t>likely than Whites to have their </a:t>
            </a:r>
            <a:r>
              <a:rPr lang="en-US" dirty="0"/>
              <a:t>blood pressure </a:t>
            </a:r>
            <a:r>
              <a:rPr lang="en-US" dirty="0" smtClean="0"/>
              <a:t>under control.</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53</a:t>
            </a:fld>
            <a:endParaRPr lang="en-US"/>
          </a:p>
        </p:txBody>
      </p:sp>
    </p:spTree>
    <p:extLst>
      <p:ext uri="{BB962C8B-B14F-4D97-AF65-F5344CB8AC3E}">
        <p14:creationId xmlns:p14="http://schemas.microsoft.com/office/powerpoint/2010/main" val="29391756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152400" y="5267960"/>
            <a:ext cx="6705600" cy="3723640"/>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kern="1200" dirty="0" smtClean="0">
                <a:solidFill>
                  <a:schemeClr val="tx1"/>
                </a:solidFill>
                <a:effectLst/>
              </a:rPr>
              <a:t>Importance: </a:t>
            </a:r>
          </a:p>
          <a:p>
            <a:pPr marL="342900" indent="-171450">
              <a:buFont typeface="Arial" panose="020B0604020202020204" pitchFamily="34" charset="0"/>
              <a:buChar char="•"/>
            </a:pPr>
            <a:r>
              <a:rPr lang="en-US" sz="1100" dirty="0"/>
              <a:t>Individuals who do not achieve good control of their diabetes may develop symptoms that require correction through hospitalization. </a:t>
            </a:r>
          </a:p>
          <a:p>
            <a:pPr marL="342900" indent="-171450">
              <a:buFont typeface="Arial" panose="020B0604020202020204" pitchFamily="34" charset="0"/>
              <a:buChar char="•"/>
            </a:pPr>
            <a:r>
              <a:rPr lang="en-US" sz="1100" dirty="0"/>
              <a:t>Admission rates for uncontrolled diabetes may be reduced by better outpatient treatment and patients’ tighter adherence to </a:t>
            </a:r>
            <a:r>
              <a:rPr lang="en-US" sz="1100" b="1" dirty="0" smtClean="0"/>
              <a:t>the recommended diet </a:t>
            </a:r>
            <a:r>
              <a:rPr lang="en-US" sz="1100" dirty="0"/>
              <a:t>and medication.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kern="1200" dirty="0" smtClean="0">
                <a:solidFill>
                  <a:schemeClr val="tx1"/>
                </a:solidFill>
                <a:effectLst/>
              </a:rPr>
              <a:t>Trends:</a:t>
            </a: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rPr>
              <a:t>The rate of </a:t>
            </a:r>
            <a:r>
              <a:rPr lang="en-US" sz="1100" kern="1200" baseline="0" dirty="0" smtClean="0">
                <a:solidFill>
                  <a:schemeClr val="tx1"/>
                </a:solidFill>
                <a:effectLst/>
              </a:rPr>
              <a:t>hospital admissions for uncontrolled diabetes without complications per 100,000 population decreased from </a:t>
            </a:r>
            <a:r>
              <a:rPr lang="en-US" sz="1100" b="1" kern="1200" baseline="0" dirty="0" smtClean="0">
                <a:solidFill>
                  <a:schemeClr val="tx1"/>
                </a:solidFill>
                <a:effectLst/>
              </a:rPr>
              <a:t>27.9%</a:t>
            </a:r>
            <a:r>
              <a:rPr lang="en-US" sz="1100" kern="1200" baseline="0" dirty="0" smtClean="0">
                <a:solidFill>
                  <a:schemeClr val="tx1"/>
                </a:solidFill>
                <a:effectLst/>
              </a:rPr>
              <a:t> in 2001 to 17.3% in 2012. </a:t>
            </a:r>
          </a:p>
          <a:p>
            <a:pPr marL="342900" lvl="0" indent="-171450">
              <a:buFont typeface="Arial" panose="020B0604020202020204" pitchFamily="34" charset="0"/>
              <a:buChar char="•"/>
              <a:defRPr/>
            </a:pPr>
            <a:r>
              <a:rPr lang="en-US" sz="1100" dirty="0"/>
              <a:t>From 2001 to 2012, the percentage of hospital admissions decreased for all populations:</a:t>
            </a:r>
          </a:p>
          <a:p>
            <a:pPr marL="514350" lvl="1" indent="-171450">
              <a:buFont typeface="Arial" panose="020B0604020202020204" pitchFamily="34" charset="0"/>
              <a:buChar char="•"/>
              <a:defRPr/>
            </a:pPr>
            <a:r>
              <a:rPr lang="en-US" sz="1100" dirty="0"/>
              <a:t>For Hispanics, from </a:t>
            </a:r>
            <a:r>
              <a:rPr lang="en-US" sz="1100" dirty="0" smtClean="0"/>
              <a:t>46.0% </a:t>
            </a:r>
            <a:r>
              <a:rPr lang="en-US" sz="1100" dirty="0"/>
              <a:t>to </a:t>
            </a:r>
            <a:r>
              <a:rPr lang="en-US" sz="1100" dirty="0" smtClean="0"/>
              <a:t>26.7%.</a:t>
            </a:r>
            <a:endParaRPr lang="en-US" sz="1100" dirty="0"/>
          </a:p>
          <a:p>
            <a:pPr marL="514350" lvl="1" indent="-171450">
              <a:buFont typeface="Arial" panose="020B0604020202020204" pitchFamily="34" charset="0"/>
              <a:buChar char="•"/>
              <a:defRPr/>
            </a:pPr>
            <a:r>
              <a:rPr lang="en-US" sz="1100" dirty="0"/>
              <a:t>For APIs, from </a:t>
            </a:r>
            <a:r>
              <a:rPr lang="en-US" sz="1100" dirty="0" smtClean="0"/>
              <a:t>14.2% </a:t>
            </a:r>
            <a:r>
              <a:rPr lang="en-US" sz="1100" dirty="0"/>
              <a:t>to </a:t>
            </a:r>
            <a:r>
              <a:rPr lang="en-US" sz="1100" dirty="0" smtClean="0"/>
              <a:t>5.5%.</a:t>
            </a:r>
            <a:endParaRPr lang="en-US" sz="1100" dirty="0"/>
          </a:p>
          <a:p>
            <a:pPr marL="514350" lvl="1" indent="-171450">
              <a:buFont typeface="Arial" panose="020B0604020202020204" pitchFamily="34" charset="0"/>
              <a:buChar char="•"/>
              <a:defRPr/>
            </a:pPr>
            <a:r>
              <a:rPr lang="en-US" sz="1100" dirty="0"/>
              <a:t>For Blacks, from </a:t>
            </a:r>
            <a:r>
              <a:rPr lang="en-US" sz="1100" b="1" dirty="0" smtClean="0"/>
              <a:t>88.3%</a:t>
            </a:r>
            <a:r>
              <a:rPr lang="en-US" sz="1100" dirty="0" smtClean="0"/>
              <a:t> </a:t>
            </a:r>
            <a:r>
              <a:rPr lang="en-US" sz="1100" dirty="0"/>
              <a:t>to </a:t>
            </a:r>
            <a:r>
              <a:rPr lang="en-US" sz="1100" dirty="0" smtClean="0"/>
              <a:t>53.1%.</a:t>
            </a:r>
            <a:endParaRPr lang="en-US" sz="1100" dirty="0"/>
          </a:p>
          <a:p>
            <a:pPr marL="514350" lvl="1" indent="-171450">
              <a:buFont typeface="Arial" panose="020B0604020202020204" pitchFamily="34" charset="0"/>
              <a:buChar char="•"/>
              <a:defRPr/>
            </a:pPr>
            <a:r>
              <a:rPr lang="en-US" sz="1100" dirty="0"/>
              <a:t>For Whites, from </a:t>
            </a:r>
            <a:r>
              <a:rPr lang="en-US" sz="1100" dirty="0" smtClean="0"/>
              <a:t>17.6</a:t>
            </a:r>
            <a:r>
              <a:rPr lang="en-US" sz="1100" dirty="0"/>
              <a:t>% to </a:t>
            </a:r>
            <a:r>
              <a:rPr lang="en-US" sz="1100" dirty="0" smtClean="0"/>
              <a:t>11.7%.</a:t>
            </a:r>
          </a:p>
          <a:p>
            <a:pPr marL="171450" indent="-171450">
              <a:buFont typeface="Arial" panose="020B0604020202020204" pitchFamily="34" charset="0"/>
              <a:buChar char="•"/>
              <a:defRPr/>
            </a:pPr>
            <a:r>
              <a:rPr lang="en-US" sz="1100" b="1" dirty="0" smtClean="0"/>
              <a:t>Groups With Disparities: </a:t>
            </a:r>
            <a:r>
              <a:rPr lang="en-US" sz="1100" kern="1200" dirty="0" smtClean="0">
                <a:solidFill>
                  <a:schemeClr val="tx1"/>
                </a:solidFill>
                <a:effectLst/>
              </a:rPr>
              <a:t>In all years, the rate of hospital admissions for uncontrolled diabetes was higher for Blacks and Hispanics and lower for APIs compared with Whites.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dirty="0" smtClean="0"/>
              <a:t>Achievable Benchmark:</a:t>
            </a: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t>The 2008 top 4 State achievable benchmark was 5 admissions per 100,000 population age 18 and over.  The top 4 States that contributed to the achievable benchmark are Colorado, Hawaii, Utah, and Vermont.</a:t>
            </a:r>
            <a:endParaRPr lang="en-US" sz="1100" kern="1200" dirty="0" smtClean="0">
              <a:solidFill>
                <a:schemeClr val="tx1"/>
              </a:solidFill>
              <a:effectLst/>
            </a:endParaRP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baseline="0" dirty="0" smtClean="0">
                <a:solidFill>
                  <a:schemeClr val="tx1"/>
                </a:solidFill>
                <a:effectLst/>
              </a:rPr>
              <a:t>At the</a:t>
            </a:r>
            <a:r>
              <a:rPr lang="en-US" sz="1100" kern="1200" dirty="0" smtClean="0">
                <a:solidFill>
                  <a:schemeClr val="tx1"/>
                </a:solidFill>
                <a:effectLst/>
              </a:rPr>
              <a:t> current</a:t>
            </a:r>
            <a:r>
              <a:rPr lang="en-US" sz="1100" kern="1200" baseline="0" dirty="0" smtClean="0">
                <a:solidFill>
                  <a:schemeClr val="tx1"/>
                </a:solidFill>
                <a:effectLst/>
              </a:rPr>
              <a:t> rate, the </a:t>
            </a:r>
            <a:r>
              <a:rPr lang="en-US" sz="1100" b="1" kern="1200" baseline="0" dirty="0" smtClean="0">
                <a:solidFill>
                  <a:schemeClr val="tx1"/>
                </a:solidFill>
                <a:effectLst/>
              </a:rPr>
              <a:t>benchmark could not be met for the total population for </a:t>
            </a:r>
            <a:r>
              <a:rPr lang="en-US" sz="1100" kern="1200" baseline="0" dirty="0" smtClean="0">
                <a:solidFill>
                  <a:schemeClr val="tx1"/>
                </a:solidFill>
                <a:effectLst/>
              </a:rPr>
              <a:t>approximately 17 years.    </a:t>
            </a: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rPr>
              <a:t>At the</a:t>
            </a:r>
            <a:r>
              <a:rPr lang="en-US" sz="1100" kern="1200" baseline="0" dirty="0" smtClean="0">
                <a:solidFill>
                  <a:schemeClr val="tx1"/>
                </a:solidFill>
                <a:effectLst/>
              </a:rPr>
              <a:t> current rates, </a:t>
            </a:r>
            <a:r>
              <a:rPr lang="en-US" sz="1100" b="1" kern="1200" baseline="0" dirty="0" smtClean="0">
                <a:solidFill>
                  <a:schemeClr val="tx1"/>
                </a:solidFill>
                <a:effectLst/>
              </a:rPr>
              <a:t>Whites could not reach the benchmark for 22 years and Blacks would need 20 years. APIs could reach the benchmark in 2 years and Hispanics in 10 years.  </a:t>
            </a:r>
            <a:endParaRPr lang="en-US" sz="1100" b="1" kern="1200" dirty="0" smtClean="0">
              <a:solidFill>
                <a:schemeClr val="tx1"/>
              </a:solidFill>
              <a:effectLst/>
            </a:endParaRP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54</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505200"/>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sz="1200" kern="1200" dirty="0" smtClean="0">
                <a:solidFill>
                  <a:schemeClr val="tx1"/>
                </a:solidFill>
                <a:effectLst/>
                <a:latin typeface="+mn-lt"/>
                <a:ea typeface="+mn-ea"/>
                <a:cs typeface="+mn-cs"/>
              </a:rPr>
              <a:t>Low-income neighborhoods may have insufficient health resources to mee</a:t>
            </a:r>
            <a:r>
              <a:rPr lang="en-US" dirty="0" smtClean="0"/>
              <a:t>t the needs of all people with diabetes.</a:t>
            </a: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Trends: </a:t>
            </a:r>
            <a:r>
              <a:rPr lang="en-US" dirty="0" smtClean="0"/>
              <a:t>The rates for all area income populations are improving.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342900" lvl="0" indent="-171450">
              <a:buFont typeface="Arial" panose="020B0604020202020204" pitchFamily="34" charset="0"/>
              <a:buChar char="•"/>
            </a:pPr>
            <a:r>
              <a:rPr lang="en-US" sz="1200" kern="1200" dirty="0" smtClean="0">
                <a:solidFill>
                  <a:schemeClr val="tx1"/>
                </a:solidFill>
                <a:effectLst/>
                <a:latin typeface="+mn-lt"/>
                <a:ea typeface="+mn-ea"/>
                <a:cs typeface="+mn-cs"/>
              </a:rPr>
              <a:t>In all years, the rate of hospital admissions for uncontrolled diabetes was higher for</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adults living in communities with median household incomes in the first (lowest), second, and third quartiles than for people living in communities in the fourth quartile (highest).</a:t>
            </a:r>
          </a:p>
          <a:p>
            <a:pPr marL="342900" lvl="0" indent="-171450">
              <a:buFont typeface="Arial" panose="020B0604020202020204" pitchFamily="34" charset="0"/>
              <a:buChar char="•"/>
            </a:pPr>
            <a:r>
              <a:rPr lang="en-US" dirty="0" smtClean="0"/>
              <a:t>T</a:t>
            </a:r>
            <a:r>
              <a:rPr lang="en-US" sz="1200" kern="1200" baseline="0" dirty="0" smtClean="0">
                <a:solidFill>
                  <a:schemeClr val="tx1"/>
                </a:solidFill>
                <a:effectLst/>
                <a:latin typeface="+mn-lt"/>
                <a:ea typeface="+mn-ea"/>
                <a:cs typeface="+mn-cs"/>
              </a:rPr>
              <a:t>he difference in rates for adults in the highest quartile and the lowest quartile is narrowing.  </a:t>
            </a:r>
            <a:r>
              <a:rPr lang="en-US" sz="1200" kern="1200" dirty="0" smtClean="0">
                <a:solidFill>
                  <a:schemeClr val="tx1"/>
                </a:solidFill>
                <a:effectLst/>
                <a:latin typeface="+mn-lt"/>
                <a:ea typeface="+mn-ea"/>
                <a:cs typeface="+mn-cs"/>
              </a:rPr>
              <a:t> </a:t>
            </a:r>
          </a:p>
          <a:p>
            <a:pPr marL="171450" lvl="0" indent="-171450">
              <a:buFont typeface="Arial" panose="020B0604020202020204" pitchFamily="34" charset="0"/>
              <a:buChar char="•"/>
            </a:pPr>
            <a:r>
              <a:rPr lang="en-US" b="1" dirty="0" smtClean="0"/>
              <a:t>Achievable Benchmarks: </a:t>
            </a:r>
            <a:r>
              <a:rPr lang="en-US" sz="1200" kern="1200" dirty="0" smtClean="0">
                <a:solidFill>
                  <a:schemeClr val="tx1"/>
                </a:solidFill>
                <a:effectLst/>
                <a:latin typeface="+mn-lt"/>
                <a:ea typeface="+mn-ea"/>
                <a:cs typeface="+mn-cs"/>
              </a:rPr>
              <a:t>At the current rates of improvement: </a:t>
            </a:r>
          </a:p>
          <a:p>
            <a:pPr marL="342900" indent="-171450">
              <a:buFont typeface="Arial" panose="020B0604020202020204" pitchFamily="34" charset="0"/>
              <a:buChar cha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first quartile could achieve the benchmark in less than 9 years.</a:t>
            </a:r>
          </a:p>
          <a:p>
            <a:pPr marL="342900" indent="-171450">
              <a:buFont typeface="Arial" panose="020B0604020202020204" pitchFamily="34" charset="0"/>
              <a:buChar cha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second quartile could achieve the benchmark in approximately 15 years.</a:t>
            </a:r>
          </a:p>
          <a:p>
            <a:pPr marL="342900" indent="-171450">
              <a:buFont typeface="Arial" panose="020B0604020202020204" pitchFamily="34" charset="0"/>
              <a:buChar char="•"/>
              <a:defRP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third quartile could achieve the benchmark in approximately 15 years.</a:t>
            </a:r>
          </a:p>
          <a:p>
            <a:pPr marL="342900" indent="-171450">
              <a:buFont typeface="Arial" panose="020B0604020202020204" pitchFamily="34" charset="0"/>
              <a:buChar char="•"/>
              <a:defRP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fourth quartile could achieve the benchmark in less than 14 years.</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55</a:t>
            </a:fld>
            <a:endParaRPr lang="en-US"/>
          </a:p>
        </p:txBody>
      </p:sp>
    </p:spTree>
    <p:extLst>
      <p:ext uri="{BB962C8B-B14F-4D97-AF65-F5344CB8AC3E}">
        <p14:creationId xmlns:p14="http://schemas.microsoft.com/office/powerpoint/2010/main" val="135958377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733800"/>
          </a:xfrm>
        </p:spPr>
        <p:txBody>
          <a:bodyPr/>
          <a:lstStyle/>
          <a:p>
            <a:pPr marL="171450" indent="-171450">
              <a:buFont typeface="Arial" panose="020B0604020202020204" pitchFamily="34" charset="0"/>
              <a:buChar char="•"/>
            </a:pPr>
            <a:r>
              <a:rPr lang="en-US" b="1" dirty="0"/>
              <a:t>Importance: </a:t>
            </a:r>
            <a:endParaRPr lang="en-US" b="1" dirty="0" smtClean="0"/>
          </a:p>
          <a:p>
            <a:pPr marL="342900" indent="-171450">
              <a:buFont typeface="Arial" panose="020B0604020202020204" pitchFamily="34" charset="0"/>
              <a:buChar char="•"/>
            </a:pPr>
            <a:r>
              <a:rPr lang="en-US" dirty="0" smtClean="0"/>
              <a:t>Diabetes </a:t>
            </a:r>
            <a:r>
              <a:rPr lang="en-US" dirty="0"/>
              <a:t>is one of the leading causes of morbidity and mortality among AI/AN </a:t>
            </a:r>
            <a:r>
              <a:rPr lang="en-US" dirty="0" smtClean="0"/>
              <a:t>populations. </a:t>
            </a:r>
            <a:r>
              <a:rPr lang="en-US" dirty="0"/>
              <a:t>Its prevention and control are a major focus of the Indian Health Service </a:t>
            </a:r>
            <a:r>
              <a:rPr lang="en-US" dirty="0" smtClean="0"/>
              <a:t>(IHS) </a:t>
            </a:r>
            <a:r>
              <a:rPr lang="en-US" dirty="0"/>
              <a:t>Director’s Chronic Disease Initiative and the IHS Health Promotion/Disease Prevention Initiative. Addressing barriers to health care is a large part of the overall IHS goal of ensuring that comprehensive, culturally acceptable personal and public health services are available and accessible to AI/</a:t>
            </a:r>
            <a:r>
              <a:rPr lang="en-US" dirty="0" err="1"/>
              <a:t>ANs</a:t>
            </a:r>
            <a:r>
              <a:rPr lang="en-US" dirty="0" err="1" smtClean="0"/>
              <a:t>.</a:t>
            </a:r>
            <a:endParaRPr lang="en-US" dirty="0" smtClean="0"/>
          </a:p>
          <a:p>
            <a:pPr marL="342900" indent="-171450">
              <a:buFont typeface="Arial" panose="020B0604020202020204" pitchFamily="34" charset="0"/>
              <a:buChar char="•"/>
            </a:pPr>
            <a:r>
              <a:rPr lang="en-US" dirty="0"/>
              <a:t>AI/ANs who are members of federally recognized Tribes are eligible for services provided by </a:t>
            </a:r>
            <a:r>
              <a:rPr lang="en-US" dirty="0" smtClean="0"/>
              <a:t> IHS. About </a:t>
            </a:r>
            <a:r>
              <a:rPr lang="en-US" dirty="0"/>
              <a:t>2 million AI/ANs in the United States receive care directly from IHS, through tribally contracted and operated health programs or through services purchased by IHS from other </a:t>
            </a:r>
            <a:r>
              <a:rPr lang="en-US" dirty="0" smtClean="0"/>
              <a:t>providers. </a:t>
            </a:r>
            <a:r>
              <a:rPr lang="en-US" dirty="0"/>
              <a:t>Due to low numbers and lack of data, information about AI/AN hospitalizations is difficult to obtain in most Federal and State hospital utilization data sources. The Q</a:t>
            </a:r>
            <a:r>
              <a:rPr lang="en-US" dirty="0" smtClean="0"/>
              <a:t>DR </a:t>
            </a:r>
            <a:r>
              <a:rPr lang="en-US" dirty="0"/>
              <a:t>addresses this gap by examining utilization data from IHS, Tribal, and contract hospitals</a:t>
            </a:r>
            <a:r>
              <a:rPr lang="en-US" dirty="0" smtClean="0"/>
              <a:t>.</a:t>
            </a:r>
            <a:endParaRPr lang="en-US" dirty="0"/>
          </a:p>
          <a:p>
            <a:pPr marL="171450" lvl="0" indent="-171450">
              <a:buFont typeface="Arial" panose="020B0604020202020204" pitchFamily="34" charset="0"/>
              <a:buChar char="•"/>
            </a:pPr>
            <a:r>
              <a:rPr lang="en-US" b="1" dirty="0" smtClean="0"/>
              <a:t>Trends</a:t>
            </a:r>
            <a:r>
              <a:rPr lang="en-US" b="1" dirty="0"/>
              <a:t>: </a:t>
            </a:r>
            <a:r>
              <a:rPr lang="en-US" dirty="0"/>
              <a:t>From 2003 to </a:t>
            </a:r>
            <a:r>
              <a:rPr lang="en-US" dirty="0" smtClean="0"/>
              <a:t>2012, </a:t>
            </a:r>
            <a:r>
              <a:rPr lang="en-US" dirty="0"/>
              <a:t>the age-adjusted rate of </a:t>
            </a:r>
            <a:r>
              <a:rPr lang="en-US" dirty="0" smtClean="0"/>
              <a:t>hospitalizations </a:t>
            </a:r>
            <a:r>
              <a:rPr lang="en-US" dirty="0"/>
              <a:t>for uncontrolled diabetes in IHS, Tribal, and contract hospitals decreased </a:t>
            </a:r>
            <a:r>
              <a:rPr lang="en-US" dirty="0" smtClean="0"/>
              <a:t>overall and among </a:t>
            </a:r>
            <a:r>
              <a:rPr lang="en-US" dirty="0"/>
              <a:t>all age groups.</a:t>
            </a:r>
          </a:p>
          <a:p>
            <a:pPr marL="171450" lvl="0" indent="-171450">
              <a:buFont typeface="Arial" panose="020B0604020202020204" pitchFamily="34" charset="0"/>
              <a:buChar char="•"/>
            </a:pPr>
            <a:r>
              <a:rPr lang="en-US" b="1" dirty="0" smtClean="0"/>
              <a:t>Groups With Disparities: </a:t>
            </a:r>
            <a:r>
              <a:rPr lang="en-US" dirty="0" smtClean="0"/>
              <a:t>In </a:t>
            </a:r>
            <a:r>
              <a:rPr lang="en-US" dirty="0"/>
              <a:t>all years, patients ages 18-44 had lower rates than patients age 65 and over.</a:t>
            </a:r>
          </a:p>
          <a:p>
            <a:pPr marL="171450" lvl="0" indent="-171450">
              <a:buFont typeface="Arial" panose="020B0604020202020204" pitchFamily="34" charset="0"/>
              <a:buChar char="•"/>
            </a:pPr>
            <a:r>
              <a:rPr lang="en-US" b="1" dirty="0" smtClean="0"/>
              <a:t>Achievable </a:t>
            </a:r>
            <a:r>
              <a:rPr lang="en-US" b="1" dirty="0"/>
              <a:t>Benchmarks: </a:t>
            </a:r>
            <a:r>
              <a:rPr lang="en-US" dirty="0"/>
              <a:t>At the current rates, </a:t>
            </a:r>
            <a:r>
              <a:rPr lang="en-US" dirty="0" smtClean="0"/>
              <a:t>the benchmark could be met by the total IHS population in 10 years.</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56</a:t>
            </a:fld>
            <a:endParaRPr lang="en-US"/>
          </a:p>
        </p:txBody>
      </p:sp>
    </p:spTree>
    <p:extLst>
      <p:ext uri="{BB962C8B-B14F-4D97-AF65-F5344CB8AC3E}">
        <p14:creationId xmlns:p14="http://schemas.microsoft.com/office/powerpoint/2010/main" val="804345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4038600"/>
          </a:xfrm>
        </p:spPr>
        <p:txBody>
          <a:bodyPr/>
          <a:lstStyle/>
          <a:p>
            <a:pPr marL="171450" indent="-171450">
              <a:buFont typeface="Arial" panose="020B0604020202020204" pitchFamily="34" charset="0"/>
              <a:buChar char="•"/>
            </a:pPr>
            <a:r>
              <a:rPr lang="en-US" b="1" dirty="0"/>
              <a:t>Importance: </a:t>
            </a:r>
            <a:r>
              <a:rPr lang="en-US" dirty="0"/>
              <a:t>Diabetes is the most common cause of kidney failure. Keeping blood glucose levels under control can prevent or slow the progression of kidney </a:t>
            </a:r>
            <a:r>
              <a:rPr lang="en-US" dirty="0" smtClean="0"/>
              <a:t>disease. When </a:t>
            </a:r>
            <a:r>
              <a:rPr lang="en-US" dirty="0"/>
              <a:t>kidney disease is detected early, medication can slow the disease’s </a:t>
            </a:r>
            <a:r>
              <a:rPr lang="en-US" dirty="0" smtClean="0"/>
              <a:t>progress; when </a:t>
            </a:r>
            <a:r>
              <a:rPr lang="en-US" dirty="0"/>
              <a:t>detected </a:t>
            </a:r>
            <a:r>
              <a:rPr lang="en-US" dirty="0" smtClean="0"/>
              <a:t>late, </a:t>
            </a:r>
            <a:r>
              <a:rPr lang="en-US" dirty="0"/>
              <a:t>it commonly progresses to </a:t>
            </a:r>
            <a:r>
              <a:rPr lang="en-US" dirty="0" smtClean="0"/>
              <a:t>end stage renal disease requiring dialysis or kidney transplantation. While </a:t>
            </a:r>
            <a:r>
              <a:rPr lang="en-US" dirty="0"/>
              <a:t>some cases of kidney failure due to diabetes cannot be avoided, other cases reflect inadequate control of blood glucose or delayed detection and treatment of early kidney disease due to diabetes</a:t>
            </a:r>
            <a:r>
              <a:rPr lang="en-US" dirty="0" smtClean="0"/>
              <a:t>.</a:t>
            </a:r>
          </a:p>
          <a:p>
            <a:pPr marL="171450" indent="-171450">
              <a:buFont typeface="Arial" panose="020B0604020202020204" pitchFamily="34" charset="0"/>
              <a:buChar char="•"/>
            </a:pPr>
            <a:r>
              <a:rPr lang="en-US" b="1" dirty="0" smtClean="0"/>
              <a:t>Trends: </a:t>
            </a:r>
            <a:r>
              <a:rPr lang="en-US" dirty="0" smtClean="0"/>
              <a:t>From 2003 to 2012, </a:t>
            </a:r>
            <a:r>
              <a:rPr lang="en-US" dirty="0"/>
              <a:t>the overall rate of new cases of ESRD due to </a:t>
            </a:r>
            <a:r>
              <a:rPr lang="en-US" dirty="0" smtClean="0"/>
              <a:t>diabetes improved for Hispanics, Blacks, and AI/</a:t>
            </a:r>
            <a:r>
              <a:rPr lang="en-US" dirty="0" err="1" smtClean="0"/>
              <a:t>ANs.</a:t>
            </a:r>
            <a:endParaRPr lang="en-US" dirty="0"/>
          </a:p>
          <a:p>
            <a:pPr marL="171450" lvl="0" indent="-171450">
              <a:buFont typeface="Arial" panose="020B0604020202020204" pitchFamily="34" charset="0"/>
              <a:buChar char="•"/>
            </a:pPr>
            <a:r>
              <a:rPr lang="en-US" b="1" dirty="0" smtClean="0"/>
              <a:t>Groups With Disparities: </a:t>
            </a:r>
            <a:r>
              <a:rPr lang="en-US" dirty="0" smtClean="0"/>
              <a:t>In </a:t>
            </a:r>
            <a:r>
              <a:rPr lang="en-US" dirty="0"/>
              <a:t>all years, AI/ANs, APIs, and Blacks had higher rates than Whites, and Hispanics had higher rates than non-Hispanics.</a:t>
            </a:r>
          </a:p>
          <a:p>
            <a:pPr marL="171450" indent="-171450">
              <a:buFont typeface="Arial" panose="020B0604020202020204" pitchFamily="34" charset="0"/>
              <a:buChar char="•"/>
            </a:pPr>
            <a:r>
              <a:rPr lang="en-US" b="1" dirty="0" smtClean="0"/>
              <a:t>Achievable Benchmark: </a:t>
            </a:r>
          </a:p>
          <a:p>
            <a:pPr marL="342900" indent="-171450">
              <a:buFont typeface="Arial" panose="020B0604020202020204" pitchFamily="34" charset="0"/>
              <a:buChar char="•"/>
            </a:pPr>
            <a:r>
              <a:rPr lang="en-US" dirty="0" smtClean="0"/>
              <a:t>The 2008 </a:t>
            </a:r>
            <a:r>
              <a:rPr lang="en-US" dirty="0"/>
              <a:t>top 5 State achievable benchmark was </a:t>
            </a:r>
            <a:r>
              <a:rPr lang="en-US" dirty="0" smtClean="0"/>
              <a:t>90 </a:t>
            </a:r>
            <a:r>
              <a:rPr lang="en-US" dirty="0"/>
              <a:t>per million population. The top 5 States </a:t>
            </a:r>
            <a:r>
              <a:rPr lang="en-US" dirty="0" smtClean="0"/>
              <a:t>that contributed to the achievable benchmark are Alaska, Maine, </a:t>
            </a:r>
            <a:r>
              <a:rPr lang="en-US" dirty="0"/>
              <a:t>New Hampshire, </a:t>
            </a:r>
            <a:r>
              <a:rPr lang="en-US" dirty="0" smtClean="0"/>
              <a:t>Rhode Island, and Vermont.</a:t>
            </a:r>
          </a:p>
          <a:p>
            <a:pPr marL="342900" indent="-171450">
              <a:buFont typeface="Arial" panose="020B0604020202020204" pitchFamily="34" charset="0"/>
              <a:buChar char="•"/>
            </a:pPr>
            <a:r>
              <a:rPr lang="en-US" dirty="0" smtClean="0"/>
              <a:t>At current rates of change, the benchmark would not be achieved overall or by any racial </a:t>
            </a:r>
            <a:r>
              <a:rPr lang="en-US" smtClean="0"/>
              <a:t>or ethnic </a:t>
            </a:r>
            <a:r>
              <a:rPr lang="en-US" dirty="0" smtClean="0"/>
              <a:t>group for decades.</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57</a:t>
            </a:fld>
            <a:endParaRPr lang="en-US"/>
          </a:p>
        </p:txBody>
      </p:sp>
    </p:spTree>
    <p:extLst>
      <p:ext uri="{BB962C8B-B14F-4D97-AF65-F5344CB8AC3E}">
        <p14:creationId xmlns:p14="http://schemas.microsoft.com/office/powerpoint/2010/main" val="33330776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u="none" dirty="0" smtClean="0"/>
              <a:t>The reservation </a:t>
            </a:r>
            <a:r>
              <a:rPr lang="en-US" dirty="0" smtClean="0"/>
              <a:t>is in the heart of the Northern Plains in southwestern Wyoming. </a:t>
            </a:r>
          </a:p>
          <a:p>
            <a:pPr marL="171450" indent="-171450">
              <a:buFont typeface="Arial" panose="020B0604020202020204" pitchFamily="34" charset="0"/>
              <a:buChar char="•"/>
            </a:pPr>
            <a:r>
              <a:rPr lang="en-US" dirty="0" smtClean="0"/>
              <a:t>The 5-year grant was in partnership with the Northern Arapaho Tribe, Indian Health Service, and Sundance Research Institute.</a:t>
            </a:r>
          </a:p>
          <a:p>
            <a:pPr marL="171450" indent="-171450">
              <a:buFont typeface="Arial" panose="020B0604020202020204" pitchFamily="34" charset="0"/>
              <a:buChar char="•"/>
            </a:pPr>
            <a:r>
              <a:rPr lang="en-US" dirty="0" smtClean="0"/>
              <a:t>The system of care included education and support services.</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58</a:t>
            </a:fld>
            <a:endParaRPr lang="en-US"/>
          </a:p>
        </p:txBody>
      </p:sp>
    </p:spTree>
    <p:extLst>
      <p:ext uri="{BB962C8B-B14F-4D97-AF65-F5344CB8AC3E}">
        <p14:creationId xmlns:p14="http://schemas.microsoft.com/office/powerpoint/2010/main" val="3465482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59</a:t>
            </a:fld>
            <a:endParaRPr lang="en-US"/>
          </a:p>
        </p:txBody>
      </p:sp>
    </p:spTree>
    <p:extLst>
      <p:ext uri="{BB962C8B-B14F-4D97-AF65-F5344CB8AC3E}">
        <p14:creationId xmlns:p14="http://schemas.microsoft.com/office/powerpoint/2010/main" val="1548066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273418181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334000"/>
            <a:ext cx="6054656" cy="3265491"/>
          </a:xfrm>
        </p:spPr>
        <p:txBody>
          <a:bodyPr/>
          <a:lstStyle/>
          <a:p>
            <a:pPr marL="171450" indent="-171450">
              <a:buFont typeface="Arial" panose="020B0604020202020204" pitchFamily="34" charset="0"/>
              <a:buChar char="•"/>
            </a:pPr>
            <a:r>
              <a:rPr lang="en-US" dirty="0" smtClean="0"/>
              <a:t>For more information,</a:t>
            </a:r>
            <a:r>
              <a:rPr lang="en-US" baseline="0" dirty="0" smtClean="0"/>
              <a:t> go to </a:t>
            </a:r>
            <a:r>
              <a:rPr lang="en-US" dirty="0" smtClean="0">
                <a:hlinkClick r:id="rId3"/>
              </a:rPr>
              <a:t>http</a:t>
            </a:r>
            <a:r>
              <a:rPr lang="en-US" dirty="0">
                <a:hlinkClick r:id="rId3"/>
              </a:rPr>
              <a:t>://</a:t>
            </a:r>
            <a:r>
              <a:rPr lang="en-US" dirty="0" smtClean="0">
                <a:hlinkClick r:id="rId3"/>
              </a:rPr>
              <a:t>www.cdc.gov/hiv/statistics/basics/ataglance.html</a:t>
            </a:r>
            <a:r>
              <a:rPr lang="en-US" dirty="0" smtClean="0"/>
              <a:t>.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60</a:t>
            </a:fld>
            <a:endParaRPr lang="en-US"/>
          </a:p>
        </p:txBody>
      </p:sp>
    </p:spTree>
    <p:extLst>
      <p:ext uri="{BB962C8B-B14F-4D97-AF65-F5344CB8AC3E}">
        <p14:creationId xmlns:p14="http://schemas.microsoft.com/office/powerpoint/2010/main" val="115481894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61</a:t>
            </a:fld>
            <a:endParaRPr lang="en-US"/>
          </a:p>
        </p:txBody>
      </p:sp>
    </p:spTree>
    <p:extLst>
      <p:ext uri="{BB962C8B-B14F-4D97-AF65-F5344CB8AC3E}">
        <p14:creationId xmlns:p14="http://schemas.microsoft.com/office/powerpoint/2010/main" val="115481894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2" y="5410200"/>
            <a:ext cx="5977032" cy="3189291"/>
          </a:xfrm>
        </p:spPr>
        <p:txBody>
          <a:bodyPr/>
          <a:lstStyle/>
          <a:p>
            <a:pPr marL="171450" indent="-171450">
              <a:buFont typeface="Arial" panose="020B0604020202020204" pitchFamily="34" charset="0"/>
              <a:buChar char="•"/>
            </a:pPr>
            <a:r>
              <a:rPr lang="en-US" dirty="0" smtClean="0"/>
              <a:t>For more information,</a:t>
            </a:r>
            <a:r>
              <a:rPr lang="en-US" baseline="0" dirty="0" smtClean="0"/>
              <a:t> go to </a:t>
            </a:r>
            <a:r>
              <a:rPr lang="en-US" baseline="0" dirty="0" smtClean="0">
                <a:hlinkClick r:id="rId3"/>
              </a:rPr>
              <a:t>http://www.cdc.gov/hiv/statistics/basics/ataglance.html</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62</a:t>
            </a:fld>
            <a:endParaRPr lang="en-US"/>
          </a:p>
        </p:txBody>
      </p:sp>
    </p:spTree>
    <p:extLst>
      <p:ext uri="{BB962C8B-B14F-4D97-AF65-F5344CB8AC3E}">
        <p14:creationId xmlns:p14="http://schemas.microsoft.com/office/powerpoint/2010/main" val="115481894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245000" y="5334000"/>
            <a:ext cx="6520399" cy="3265491"/>
          </a:xfrm>
        </p:spPr>
        <p:txBody>
          <a:bodyPr/>
          <a:lstStyle/>
          <a:p>
            <a:pPr marL="171450" indent="-171450">
              <a:buFont typeface="Arial" panose="020B0604020202020204" pitchFamily="34" charset="0"/>
              <a:buChar char="•"/>
            </a:pPr>
            <a:r>
              <a:rPr lang="en-US" dirty="0" smtClean="0"/>
              <a:t>For more information,</a:t>
            </a:r>
            <a:r>
              <a:rPr lang="en-US" baseline="0" dirty="0" smtClean="0"/>
              <a:t> go to </a:t>
            </a:r>
            <a:r>
              <a:rPr lang="en-US" dirty="0" smtClean="0">
                <a:hlinkClick r:id="rId3"/>
              </a:rPr>
              <a:t>http://www.cdc.gov/hiv/pdf/g-l/hiv_surveillance_report_vol_25.pdf</a:t>
            </a:r>
            <a:r>
              <a:rPr lang="en-US"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Data include people with a diagnosis of HIV infection regardless of stage of disease at diagnosis.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All displayed data are estimates. Estimated numbers resulted from statistical adjustment that accounted for reporting delays and missing transmission category, but not for incomplete reporting.</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63</a:t>
            </a:fld>
            <a:endParaRPr lang="en-US"/>
          </a:p>
        </p:txBody>
      </p:sp>
    </p:spTree>
    <p:extLst>
      <p:ext uri="{BB962C8B-B14F-4D97-AF65-F5344CB8AC3E}">
        <p14:creationId xmlns:p14="http://schemas.microsoft.com/office/powerpoint/2010/main" val="239935510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245000" y="5486400"/>
            <a:ext cx="6520399" cy="31130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a:t>
            </a:r>
            <a:r>
              <a:rPr lang="en-US" baseline="0" dirty="0" smtClean="0"/>
              <a:t> </a:t>
            </a:r>
            <a:r>
              <a:rPr lang="en-US" dirty="0" smtClean="0">
                <a:hlinkClick r:id="rId3"/>
              </a:rPr>
              <a:t>http://www.cdc.gov/hiv/pdf/g-l/hiv_surveillance_report_vol_25.pdf</a:t>
            </a:r>
            <a:r>
              <a:rPr lang="en-US" dirty="0" smtClean="0"/>
              <a:t>.  </a:t>
            </a:r>
          </a:p>
          <a:p>
            <a:pPr marL="171450" indent="-171450">
              <a:buFont typeface="Arial" panose="020B0604020202020204" pitchFamily="34" charset="0"/>
              <a:buChar char="•"/>
            </a:pPr>
            <a:r>
              <a:rPr lang="en-US" baseline="0" dirty="0" smtClean="0"/>
              <a:t>Heterosexual contact is with a person known to have, or to be at high risk for, HIV infection. </a:t>
            </a:r>
          </a:p>
          <a:p>
            <a:pPr marL="171450" indent="-171450">
              <a:buFont typeface="Arial" panose="020B0604020202020204" pitchFamily="34" charset="0"/>
              <a:buChar char="•"/>
            </a:pPr>
            <a:r>
              <a:rPr lang="en-US" baseline="0" dirty="0" smtClean="0"/>
              <a:t>Other transmission categories include hemophilia, blood transfusion, perinatal exposure, and risk factor not reported or not identified.</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64</a:t>
            </a:fld>
            <a:endParaRPr lang="en-US"/>
          </a:p>
        </p:txBody>
      </p:sp>
    </p:spTree>
    <p:extLst>
      <p:ext uri="{BB962C8B-B14F-4D97-AF65-F5344CB8AC3E}">
        <p14:creationId xmlns:p14="http://schemas.microsoft.com/office/powerpoint/2010/main" val="413985646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562600"/>
            <a:ext cx="6054656" cy="30368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go to </a:t>
            </a:r>
            <a:r>
              <a:rPr lang="en-US" sz="1200" dirty="0" smtClean="0">
                <a:hlinkClick r:id="rId3"/>
              </a:rPr>
              <a:t>http://www.cdc.gov/hiv/risk/gender/msm/facts/index.html</a:t>
            </a:r>
            <a:r>
              <a:rPr lang="en-US" sz="1200" dirty="0" smtClean="0"/>
              <a:t>.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65</a:t>
            </a:fld>
            <a:endParaRPr lang="en-US"/>
          </a:p>
        </p:txBody>
      </p:sp>
    </p:spTree>
    <p:extLst>
      <p:ext uri="{BB962C8B-B14F-4D97-AF65-F5344CB8AC3E}">
        <p14:creationId xmlns:p14="http://schemas.microsoft.com/office/powerpoint/2010/main" val="266853216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486400"/>
            <a:ext cx="6054656" cy="31130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go to </a:t>
            </a:r>
            <a:r>
              <a:rPr lang="en-US" sz="1200" dirty="0" smtClean="0">
                <a:hlinkClick r:id="rId3"/>
              </a:rPr>
              <a:t>http://www.cdc.gov/hiv/risk/gender/msm/facts/index.html</a:t>
            </a:r>
            <a:r>
              <a:rPr lang="en-US" sz="1200" dirty="0" smtClean="0"/>
              <a:t>.</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66</a:t>
            </a:fld>
            <a:endParaRPr lang="en-US"/>
          </a:p>
        </p:txBody>
      </p:sp>
    </p:spTree>
    <p:extLst>
      <p:ext uri="{BB962C8B-B14F-4D97-AF65-F5344CB8AC3E}">
        <p14:creationId xmlns:p14="http://schemas.microsoft.com/office/powerpoint/2010/main" val="266853216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a:t>
            </a:r>
            <a:r>
              <a:rPr lang="en-US" baseline="0" dirty="0" smtClean="0"/>
              <a:t> more information, go to </a:t>
            </a:r>
            <a:r>
              <a:rPr lang="en-US" baseline="0" dirty="0" smtClean="0">
                <a:hlinkClick r:id="rId3"/>
              </a:rPr>
              <a:t>http://www.cdc.gov/hiv/risk/transgender/index.html</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67</a:t>
            </a:fld>
            <a:endParaRPr lang="en-US"/>
          </a:p>
        </p:txBody>
      </p:sp>
    </p:spTree>
    <p:extLst>
      <p:ext uri="{BB962C8B-B14F-4D97-AF65-F5344CB8AC3E}">
        <p14:creationId xmlns:p14="http://schemas.microsoft.com/office/powerpoint/2010/main" val="188747336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a:t>
            </a:r>
            <a:r>
              <a:rPr lang="en-US" baseline="0" dirty="0" smtClean="0"/>
              <a:t> more information, go to </a:t>
            </a:r>
            <a:r>
              <a:rPr lang="en-US" baseline="0" dirty="0" smtClean="0">
                <a:hlinkClick r:id="rId3"/>
              </a:rPr>
              <a:t>http://www.cdc.gov/hiv/risk/transgender/index.html</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68</a:t>
            </a:fld>
            <a:endParaRPr lang="en-US"/>
          </a:p>
        </p:txBody>
      </p:sp>
    </p:spTree>
    <p:extLst>
      <p:ext uri="{BB962C8B-B14F-4D97-AF65-F5344CB8AC3E}">
        <p14:creationId xmlns:p14="http://schemas.microsoft.com/office/powerpoint/2010/main" val="18874733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more information, go to </a:t>
            </a:r>
            <a:r>
              <a:rPr lang="en-US" dirty="0" smtClean="0">
                <a:hlinkClick r:id="rId3"/>
              </a:rPr>
              <a:t>https://www.aids.gov/hiv-aids-basics/prevention/</a:t>
            </a:r>
          </a:p>
          <a:p>
            <a:pPr indent="171450"/>
            <a:r>
              <a:rPr lang="en-US" dirty="0" smtClean="0">
                <a:hlinkClick r:id="rId3"/>
              </a:rPr>
              <a:t>reduce-your-risk/substance-abuse-use/</a:t>
            </a:r>
            <a:r>
              <a:rPr lang="en-US" dirty="0" smtClean="0"/>
              <a:t>.</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69</a:t>
            </a:fld>
            <a:endParaRPr lang="en-US"/>
          </a:p>
        </p:txBody>
      </p:sp>
    </p:spTree>
    <p:extLst>
      <p:ext uri="{BB962C8B-B14F-4D97-AF65-F5344CB8AC3E}">
        <p14:creationId xmlns:p14="http://schemas.microsoft.com/office/powerpoint/2010/main" val="1206448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lvl="1">
              <a:defRPr/>
            </a:pPr>
            <a:r>
              <a:rPr lang="en-US" dirty="0"/>
              <a:t>Information on individual measures will be available through </a:t>
            </a:r>
            <a:r>
              <a:rPr lang="en-US" dirty="0" err="1"/>
              <a:t>chartbooks</a:t>
            </a:r>
            <a:r>
              <a:rPr lang="en-US" dirty="0"/>
              <a:t> posted on the Web (</a:t>
            </a:r>
            <a:r>
              <a:rPr lang="en-US" u="sng" dirty="0">
                <a:hlinkClick r:id=""/>
              </a:rPr>
              <a:t>http://www.ahrq.gov/research/findings/</a:t>
            </a:r>
            <a:r>
              <a:rPr lang="en-US" u="sng" dirty="0">
                <a:hlinkClick r:id="rId3"/>
              </a:rPr>
              <a:t>nhqrdr/</a:t>
            </a:r>
            <a:r>
              <a:rPr lang="en-US" u="sng" dirty="0">
                <a:hlinkClick r:id="rId4"/>
              </a:rPr>
              <a:t>2014chartbooks/</a:t>
            </a:r>
            <a:r>
              <a:rPr lang="en-US" dirty="0"/>
              <a:t>).</a:t>
            </a:r>
          </a:p>
          <a:p>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146832608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more information, go to </a:t>
            </a:r>
            <a:r>
              <a:rPr lang="en-US" dirty="0" smtClean="0">
                <a:hlinkClick r:id="rId3"/>
              </a:rPr>
              <a:t>https://www.aids.gov/hiv-aids-basics/prevention/</a:t>
            </a:r>
          </a:p>
          <a:p>
            <a:pPr indent="171450"/>
            <a:r>
              <a:rPr lang="en-US" dirty="0" smtClean="0">
                <a:hlinkClick r:id="rId3"/>
              </a:rPr>
              <a:t>reduce-your-risk/substance-abuse-use/</a:t>
            </a:r>
            <a:r>
              <a:rPr lang="en-US" dirty="0" smtClean="0"/>
              <a:t>.</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70</a:t>
            </a:fld>
            <a:endParaRPr lang="en-US"/>
          </a:p>
        </p:txBody>
      </p:sp>
    </p:spTree>
    <p:extLst>
      <p:ext uri="{BB962C8B-B14F-4D97-AF65-F5344CB8AC3E}">
        <p14:creationId xmlns:p14="http://schemas.microsoft.com/office/powerpoint/2010/main" val="12064486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633119" y="5410200"/>
            <a:ext cx="5899408" cy="31892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 </a:t>
            </a:r>
            <a:r>
              <a:rPr lang="en-US" dirty="0" smtClean="0">
                <a:hlinkClick r:id="rId3"/>
              </a:rPr>
              <a:t>http://www.whitehouse.gov/administration/eop/onap</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71</a:t>
            </a:fld>
            <a:endParaRPr lang="en-US"/>
          </a:p>
        </p:txBody>
      </p:sp>
    </p:spTree>
    <p:extLst>
      <p:ext uri="{BB962C8B-B14F-4D97-AF65-F5344CB8AC3E}">
        <p14:creationId xmlns:p14="http://schemas.microsoft.com/office/powerpoint/2010/main" val="239115444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848" y="5486400"/>
            <a:ext cx="5753055" cy="31130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 </a:t>
            </a:r>
            <a:r>
              <a:rPr lang="en-US" dirty="0" smtClean="0">
                <a:hlinkClick r:id="rId3"/>
              </a:rPr>
              <a:t>http://www.whitehouse.gov/administration/eop/onap</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72</a:t>
            </a:fld>
            <a:endParaRPr lang="en-US"/>
          </a:p>
        </p:txBody>
      </p:sp>
    </p:spTree>
    <p:extLst>
      <p:ext uri="{BB962C8B-B14F-4D97-AF65-F5344CB8AC3E}">
        <p14:creationId xmlns:p14="http://schemas.microsoft.com/office/powerpoint/2010/main" val="239115444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73</a:t>
            </a:fld>
            <a:endParaRPr lang="en-US"/>
          </a:p>
        </p:txBody>
      </p:sp>
    </p:spTree>
    <p:extLst>
      <p:ext uri="{BB962C8B-B14F-4D97-AF65-F5344CB8AC3E}">
        <p14:creationId xmlns:p14="http://schemas.microsoft.com/office/powerpoint/2010/main" val="321493368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81000" y="5257800"/>
            <a:ext cx="6324600" cy="3886200"/>
          </a:xfrm>
        </p:spPr>
        <p:txBody>
          <a:bodyPr/>
          <a:lstStyle/>
          <a:p>
            <a:pPr marL="171450" indent="-171450">
              <a:buFont typeface="Arial" panose="020B0604020202020204" pitchFamily="34" charset="0"/>
              <a:buChar char="•"/>
            </a:pPr>
            <a:r>
              <a:rPr lang="en-US" dirty="0" smtClean="0"/>
              <a:t>Measures that reach performance levels of 95% are no longer reported. Data on these measures will continue to be collected and these measures will be added back to the reports if their performance falls below 95%.</a:t>
            </a:r>
          </a:p>
          <a:p>
            <a:pPr marL="171450" indent="-171450">
              <a:buFont typeface="Arial" panose="020B0604020202020204" pitchFamily="34" charset="0"/>
              <a:buChar char="•"/>
            </a:pPr>
            <a:r>
              <a:rPr lang="en-US" dirty="0" smtClean="0"/>
              <a:t>The treatment guideline for clinical practice in the past was generally to monitor both CD4 T lymphocyte (CD4) cell count and HIV RNA (viral load) concurrently, as markers of the response to ART and HIV disease progression. However, a new recommendation requires the initiation of ART for all HIV-infected individuals regardless of their viral load or CD4 count, weakening the rationale for frequent CD4 monitoring. When a patient is on ART, CD4 count is not useful as it will not guide changes in treatment, according to the U.S. treatment guidelines (</a:t>
            </a:r>
            <a:r>
              <a:rPr lang="en-US" sz="1200" b="0" i="0" u="none" strike="noStrike" kern="1200" baseline="0" dirty="0" smtClean="0">
                <a:solidFill>
                  <a:schemeClr val="tx1"/>
                </a:solidFill>
                <a:latin typeface="+mn-lt"/>
                <a:ea typeface="+mn-ea"/>
                <a:cs typeface="+mn-cs"/>
              </a:rPr>
              <a:t>Panel on Antiretroviral Guidelines for Adults and Adolescents, 2015</a:t>
            </a:r>
            <a:r>
              <a:rPr lang="en-US" dirty="0" smtClean="0"/>
              <a:t>).</a:t>
            </a:r>
          </a:p>
          <a:p>
            <a:pPr marL="171450" indent="-171450">
              <a:buFont typeface="Arial" panose="020B0604020202020204" pitchFamily="34" charset="0"/>
              <a:buChar char="•"/>
            </a:pPr>
            <a:r>
              <a:rPr lang="en-US" dirty="0" smtClean="0"/>
              <a:t>In addition, reducing the frequency of routine CD4 testing in patients who are virally suppressed can save an estimated $18 million annually, which can be redirected to other HIV care services (</a:t>
            </a:r>
            <a:r>
              <a:rPr lang="en-US" dirty="0" err="1" smtClean="0"/>
              <a:t>Hyle</a:t>
            </a:r>
            <a:r>
              <a:rPr lang="en-US" dirty="0" smtClean="0"/>
              <a:t>, et al., 2014).</a:t>
            </a:r>
          </a:p>
          <a:p>
            <a:pPr marL="171450" indent="-171450">
              <a:buFont typeface="Arial" panose="020B0604020202020204" pitchFamily="34" charset="0"/>
              <a:buChar char="•"/>
            </a:pPr>
            <a:r>
              <a:rPr lang="en-US" dirty="0" smtClean="0"/>
              <a:t>Prophylaxis</a:t>
            </a:r>
            <a:r>
              <a:rPr lang="en-US" baseline="0" dirty="0" smtClean="0"/>
              <a:t> for </a:t>
            </a:r>
            <a:r>
              <a:rPr lang="en-US" i="1" baseline="0" dirty="0" smtClean="0"/>
              <a:t>Mycobacterium </a:t>
            </a:r>
            <a:r>
              <a:rPr lang="en-US" i="1" baseline="0" dirty="0" err="1" smtClean="0"/>
              <a:t>avium</a:t>
            </a:r>
            <a:r>
              <a:rPr lang="en-US" i="1" baseline="0" dirty="0" smtClean="0"/>
              <a:t> </a:t>
            </a:r>
            <a:r>
              <a:rPr lang="en-US" i="0" baseline="0" dirty="0" smtClean="0"/>
              <a:t>complex (MAC)  is not required among patients receiving ART who are virally suppressed. Studies show that eliminating MAC prophylaxis could reduce pill burden and the risk of drug-drug interactions, along with adverse treatment effects (</a:t>
            </a:r>
            <a:r>
              <a:rPr lang="en-US" i="0" baseline="0" dirty="0" err="1" smtClean="0"/>
              <a:t>Yangco</a:t>
            </a:r>
            <a:r>
              <a:rPr lang="en-US" i="0" baseline="0" dirty="0" smtClean="0"/>
              <a:t>, et al., 2014). With ART, patients can achieve </a:t>
            </a:r>
            <a:r>
              <a:rPr lang="en-US" dirty="0" smtClean="0"/>
              <a:t>viral suppression and healthy CD4</a:t>
            </a:r>
            <a:r>
              <a:rPr lang="en-US" baseline="0" dirty="0" smtClean="0"/>
              <a:t> counts</a:t>
            </a:r>
            <a:r>
              <a:rPr lang="en-US" dirty="0" smtClean="0"/>
              <a:t> and prevent the onset of secondary infections such as MAC (</a:t>
            </a:r>
            <a:r>
              <a:rPr lang="en-US" dirty="0" err="1" smtClean="0"/>
              <a:t>Buchacz</a:t>
            </a:r>
            <a:r>
              <a:rPr lang="en-US" dirty="0" smtClean="0"/>
              <a:t>, et al, 2010).</a:t>
            </a:r>
            <a:r>
              <a:rPr lang="en-US" baseline="0" dirty="0" smtClean="0"/>
              <a:t> Thus, we do not track specific MAC prophylaxis.</a:t>
            </a:r>
            <a:endParaRPr lang="en-US" dirty="0" smtClean="0"/>
          </a:p>
          <a:p>
            <a:pPr marL="171450" indent="-171450">
              <a:buFont typeface="Arial" panose="020B0604020202020204" pitchFamily="34" charset="0"/>
              <a:buChar char="•"/>
            </a:pPr>
            <a:r>
              <a:rPr lang="en-US" dirty="0" smtClean="0"/>
              <a:t>For more information, go to </a:t>
            </a:r>
            <a:r>
              <a:rPr lang="en-US" dirty="0" smtClean="0">
                <a:hlinkClick r:id="rId3"/>
              </a:rPr>
              <a:t>http://aidsinfo.nih.gov/guidelines</a:t>
            </a:r>
            <a:r>
              <a:rPr lang="en-US" dirty="0" smtClean="0"/>
              <a:t>.</a:t>
            </a:r>
          </a:p>
          <a:p>
            <a:endParaRPr lang="en-US" dirty="0" smtClean="0"/>
          </a:p>
          <a:p>
            <a:pPr marL="171450" indent="-171450">
              <a:buFont typeface="Arial" panose="020B0604020202020204" pitchFamily="34" charset="0"/>
              <a:buChar cha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74</a:t>
            </a:fld>
            <a:endParaRPr lang="en-US"/>
          </a:p>
        </p:txBody>
      </p:sp>
    </p:spTree>
    <p:extLst>
      <p:ext uri="{BB962C8B-B14F-4D97-AF65-F5344CB8AC3E}">
        <p14:creationId xmlns:p14="http://schemas.microsoft.com/office/powerpoint/2010/main" val="409059418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6200" y="5257800"/>
            <a:ext cx="6858000" cy="4191000"/>
          </a:xfrm>
        </p:spPr>
        <p:txBody>
          <a:bodyPr/>
          <a:lstStyle/>
          <a:p>
            <a:pPr marL="171450" lvl="0" indent="-171450">
              <a:buFont typeface="Arial" panose="020B0604020202020204" pitchFamily="34" charset="0"/>
              <a:buChar char="•"/>
            </a:pPr>
            <a:r>
              <a:rPr lang="en-US" sz="1100" b="1" kern="1200" dirty="0" smtClean="0">
                <a:solidFill>
                  <a:schemeClr val="tx1"/>
                </a:solidFill>
                <a:effectLst/>
              </a:rPr>
              <a:t>Overall Rate: </a:t>
            </a:r>
          </a:p>
          <a:p>
            <a:pPr marL="349250" lvl="1" indent="-180975">
              <a:buFont typeface="Arial" panose="020B0604020202020204" pitchFamily="34" charset="0"/>
              <a:buChar char="•"/>
            </a:pPr>
            <a:r>
              <a:rPr lang="en-US" sz="1100" kern="1200" dirty="0" smtClean="0">
                <a:solidFill>
                  <a:schemeClr val="tx1"/>
                </a:solidFill>
                <a:effectLst/>
              </a:rPr>
              <a:t>Improved</a:t>
            </a:r>
            <a:r>
              <a:rPr lang="en-US" sz="1100" kern="1200" baseline="0" dirty="0" smtClean="0">
                <a:solidFill>
                  <a:schemeClr val="tx1"/>
                </a:solidFill>
                <a:effectLst/>
              </a:rPr>
              <a:t> management of HIV infection has contributed to declines in the number of new AIDS cases in the United States.</a:t>
            </a:r>
            <a:endParaRPr lang="en-US" sz="1100" kern="1200" dirty="0" smtClean="0">
              <a:solidFill>
                <a:schemeClr val="tx1"/>
              </a:solidFill>
              <a:effectLst/>
            </a:endParaRPr>
          </a:p>
          <a:p>
            <a:pPr marL="349250" lvl="1" indent="-180975">
              <a:buFont typeface="Arial" panose="020B0604020202020204" pitchFamily="34" charset="0"/>
              <a:buChar char="•"/>
            </a:pPr>
            <a:r>
              <a:rPr lang="en-US" sz="1100" kern="1200" dirty="0" smtClean="0">
                <a:solidFill>
                  <a:schemeClr val="tx1"/>
                </a:solidFill>
                <a:effectLst/>
              </a:rPr>
              <a:t>Overall, in 2011, the total rate of new AIDS cases was 12.4 per 100,000 population.</a:t>
            </a:r>
          </a:p>
          <a:p>
            <a:pPr marL="171450" indent="-171450">
              <a:buFont typeface="Arial" panose="020B0604020202020204" pitchFamily="34" charset="0"/>
              <a:buChar char="•"/>
            </a:pPr>
            <a:r>
              <a:rPr lang="en-US" sz="1100" b="1" dirty="0" smtClean="0"/>
              <a:t>Trends:</a:t>
            </a:r>
            <a:endParaRPr lang="en-US" sz="1100" b="1" kern="1200" dirty="0" smtClean="0">
              <a:solidFill>
                <a:schemeClr val="tx1"/>
              </a:solidFill>
              <a:effectLst/>
            </a:endParaRPr>
          </a:p>
          <a:p>
            <a:pPr marL="349250" lvl="1" indent="-180975">
              <a:buFont typeface="Arial" panose="020B0604020202020204" pitchFamily="34" charset="0"/>
              <a:buChar char="•"/>
            </a:pPr>
            <a:r>
              <a:rPr lang="en-US" sz="1100" kern="1200" dirty="0" smtClean="0">
                <a:solidFill>
                  <a:schemeClr val="tx1"/>
                </a:solidFill>
                <a:effectLst/>
              </a:rPr>
              <a:t>From 2000 to 2011, the rates of new AIDS cases decreased</a:t>
            </a:r>
            <a:r>
              <a:rPr lang="en-US" sz="1100" kern="1200" baseline="0" dirty="0" smtClean="0">
                <a:solidFill>
                  <a:schemeClr val="tx1"/>
                </a:solidFill>
                <a:effectLst/>
              </a:rPr>
              <a:t> f</a:t>
            </a:r>
            <a:r>
              <a:rPr lang="en-US" sz="1100" kern="1200" dirty="0" smtClean="0">
                <a:solidFill>
                  <a:schemeClr val="tx1"/>
                </a:solidFill>
                <a:effectLst/>
              </a:rPr>
              <a:t>or the</a:t>
            </a:r>
            <a:r>
              <a:rPr lang="en-US" sz="1100" kern="1200" baseline="0" dirty="0" smtClean="0">
                <a:solidFill>
                  <a:schemeClr val="tx1"/>
                </a:solidFill>
                <a:effectLst/>
              </a:rPr>
              <a:t> </a:t>
            </a:r>
            <a:r>
              <a:rPr lang="en-US" sz="1100" kern="1200" dirty="0" smtClean="0">
                <a:solidFill>
                  <a:schemeClr val="tx1"/>
                </a:solidFill>
                <a:effectLst/>
              </a:rPr>
              <a:t>total population, Blacks,</a:t>
            </a:r>
            <a:r>
              <a:rPr lang="en-US" sz="1100" kern="1200" baseline="0" dirty="0" smtClean="0">
                <a:solidFill>
                  <a:schemeClr val="tx1"/>
                </a:solidFill>
                <a:effectLst/>
              </a:rPr>
              <a:t> H</a:t>
            </a:r>
            <a:r>
              <a:rPr lang="en-US" sz="1100" kern="1200" dirty="0" smtClean="0">
                <a:solidFill>
                  <a:schemeClr val="tx1"/>
                </a:solidFill>
                <a:effectLst/>
              </a:rPr>
              <a:t>ispanics, and</a:t>
            </a:r>
            <a:r>
              <a:rPr lang="en-US" sz="1100" kern="1200" baseline="0" dirty="0" smtClean="0">
                <a:solidFill>
                  <a:schemeClr val="tx1"/>
                </a:solidFill>
                <a:effectLst/>
              </a:rPr>
              <a:t> </a:t>
            </a:r>
            <a:r>
              <a:rPr lang="en-US" sz="1100" kern="1200" dirty="0" smtClean="0">
                <a:solidFill>
                  <a:schemeClr val="tx1"/>
                </a:solidFill>
                <a:effectLst/>
              </a:rPr>
              <a:t> Whites.</a:t>
            </a:r>
          </a:p>
          <a:p>
            <a:pPr marL="349250" lvl="1" indent="-180975">
              <a:buFont typeface="Arial" panose="020B0604020202020204" pitchFamily="34" charset="0"/>
              <a:buChar char="•"/>
              <a:defRPr/>
            </a:pPr>
            <a:r>
              <a:rPr lang="en-US" sz="1100" kern="1200" dirty="0" smtClean="0">
                <a:solidFill>
                  <a:schemeClr val="tx1"/>
                </a:solidFill>
                <a:effectLst/>
              </a:rPr>
              <a:t>From 2003</a:t>
            </a:r>
            <a:r>
              <a:rPr lang="en-US" sz="1100" kern="1200" baseline="0" dirty="0" smtClean="0">
                <a:solidFill>
                  <a:schemeClr val="tx1"/>
                </a:solidFill>
                <a:effectLst/>
              </a:rPr>
              <a:t> to </a:t>
            </a:r>
            <a:r>
              <a:rPr lang="en-US" sz="1100" kern="1200" dirty="0" smtClean="0">
                <a:solidFill>
                  <a:schemeClr val="tx1"/>
                </a:solidFill>
                <a:effectLst/>
              </a:rPr>
              <a:t>2011, Asians had lower rates of new AIDS cases than Whites. </a:t>
            </a:r>
          </a:p>
          <a:p>
            <a:pPr marL="349250" lvl="1" indent="-180975">
              <a:buFont typeface="Arial" panose="020B0604020202020204" pitchFamily="34" charset="0"/>
              <a:buChar char="•"/>
              <a:defRPr/>
            </a:pPr>
            <a:r>
              <a:rPr lang="en-US" sz="1100" dirty="0" smtClean="0"/>
              <a:t>From </a:t>
            </a:r>
            <a:r>
              <a:rPr lang="en-US" sz="1100" dirty="0"/>
              <a:t>2000 to 2011, the rates of new AIDS cases decreased for those ages 25-34, 35-44, and 45-54. </a:t>
            </a:r>
          </a:p>
          <a:p>
            <a:pPr marL="349250" lvl="1" indent="-180975">
              <a:buFont typeface="Arial" panose="020B0604020202020204" pitchFamily="34" charset="0"/>
              <a:buChar char="•"/>
              <a:defRPr/>
            </a:pPr>
            <a:r>
              <a:rPr lang="en-US" sz="1100" dirty="0"/>
              <a:t>The rate of new AIDS cases worsened for those ages 13-24.</a:t>
            </a:r>
          </a:p>
          <a:p>
            <a:pPr marL="171450" indent="-171450">
              <a:buFont typeface="Arial" panose="020B0604020202020204" pitchFamily="34" charset="0"/>
              <a:buChar char="•"/>
            </a:pPr>
            <a:r>
              <a:rPr lang="en-US" sz="1100" b="1" kern="1200" dirty="0" smtClean="0">
                <a:solidFill>
                  <a:schemeClr val="tx1"/>
                </a:solidFill>
                <a:effectLst/>
              </a:rPr>
              <a:t>Disparities:</a:t>
            </a:r>
          </a:p>
          <a:p>
            <a:pPr marL="349250" lvl="1" indent="-180975">
              <a:buFont typeface="Arial" panose="020B0604020202020204" pitchFamily="34" charset="0"/>
              <a:buChar char="•"/>
            </a:pPr>
            <a:r>
              <a:rPr lang="en-US" sz="1100" kern="1200" dirty="0" smtClean="0">
                <a:solidFill>
                  <a:schemeClr val="tx1"/>
                </a:solidFill>
                <a:effectLst/>
              </a:rPr>
              <a:t>In all years, Blacks and Hispanics had higher rates of new AIDS cases compared with Whites, but the gap</a:t>
            </a:r>
            <a:r>
              <a:rPr lang="en-US" sz="1100" kern="1200" baseline="0" dirty="0" smtClean="0">
                <a:solidFill>
                  <a:schemeClr val="tx1"/>
                </a:solidFill>
                <a:effectLst/>
              </a:rPr>
              <a:t> between Blacks and Whites is narrowing.</a:t>
            </a:r>
            <a:endParaRPr lang="en-US" sz="1100" kern="1200" dirty="0" smtClean="0">
              <a:solidFill>
                <a:schemeClr val="tx1"/>
              </a:solidFill>
              <a:effectLst/>
            </a:endParaRPr>
          </a:p>
          <a:p>
            <a:pPr marL="349250" lvl="1" indent="-180975">
              <a:buFont typeface="Arial" panose="020B0604020202020204" pitchFamily="34" charset="0"/>
              <a:buChar char="•"/>
              <a:defRPr/>
            </a:pPr>
            <a:r>
              <a:rPr lang="en-US" sz="1100" kern="1200" baseline="0" dirty="0" smtClean="0">
                <a:solidFill>
                  <a:schemeClr val="tx1"/>
                </a:solidFill>
                <a:effectLst/>
              </a:rPr>
              <a:t>From 2000 to 2011, people ages 25-34, 35-44, and 45-54 had higher rates of new AIDS cases compared with those age 55 and over. The gap between those ages 35-44 and 55 and over is narrowing over time.</a:t>
            </a:r>
          </a:p>
          <a:p>
            <a:pPr marL="171450" indent="-171450">
              <a:buFont typeface="Arial" panose="020B0604020202020204" pitchFamily="34" charset="0"/>
              <a:buChar char="•"/>
              <a:defRPr/>
            </a:pPr>
            <a:r>
              <a:rPr lang="en-US" sz="1100" b="1" dirty="0" smtClean="0"/>
              <a:t>Achievable Benchmark:</a:t>
            </a:r>
            <a:endParaRPr lang="en-US" sz="1100" b="1" kern="1200" baseline="0" dirty="0" smtClean="0">
              <a:solidFill>
                <a:schemeClr val="tx1"/>
              </a:solidFill>
              <a:effectLst/>
            </a:endParaRPr>
          </a:p>
          <a:p>
            <a:pPr marL="349250" lvl="1" indent="-180975">
              <a:buFont typeface="Arial" panose="020B0604020202020204" pitchFamily="34" charset="0"/>
              <a:buChar char="•"/>
              <a:defRPr/>
            </a:pPr>
            <a:r>
              <a:rPr lang="en-US" sz="1100" kern="1200" dirty="0" smtClean="0">
                <a:effectLst/>
              </a:rPr>
              <a:t>The 2010 top 5 State achievable benchmark for new AIDS cases was 2.8 per 100,000 population.</a:t>
            </a:r>
            <a:r>
              <a:rPr lang="en-US" sz="1100" kern="1200" baseline="0" dirty="0" smtClean="0">
                <a:effectLst/>
              </a:rPr>
              <a:t> </a:t>
            </a:r>
            <a:r>
              <a:rPr lang="en-US" sz="1100" kern="1200" dirty="0" smtClean="0">
                <a:effectLst/>
              </a:rPr>
              <a:t>The top 5 States that contributed to the achievable benchmark are Iowa, Maine, South Dakota, Utah, and Wisconsin.</a:t>
            </a:r>
          </a:p>
          <a:p>
            <a:pPr marL="349250" lvl="1" indent="-180975">
              <a:buFont typeface="Arial" panose="020B0604020202020204" pitchFamily="34" charset="0"/>
              <a:buChar char="•"/>
              <a:defRPr/>
            </a:pPr>
            <a:r>
              <a:rPr lang="en-US" sz="1100" kern="1200" dirty="0" smtClean="0">
                <a:effectLst/>
              </a:rPr>
              <a:t>At the current rate,</a:t>
            </a:r>
            <a:r>
              <a:rPr lang="en-US" sz="1100" kern="1200" baseline="0" dirty="0" smtClean="0">
                <a:effectLst/>
              </a:rPr>
              <a:t> the total population could not achieve the benchmark for 17 years. </a:t>
            </a:r>
            <a:r>
              <a:rPr lang="en-US" sz="1100" kern="1200" dirty="0" smtClean="0">
                <a:effectLst/>
              </a:rPr>
              <a:t>Whites would take 9</a:t>
            </a:r>
            <a:r>
              <a:rPr lang="en-US" sz="1100" kern="1200" baseline="0" dirty="0" smtClean="0">
                <a:effectLst/>
              </a:rPr>
              <a:t> </a:t>
            </a:r>
            <a:r>
              <a:rPr lang="en-US" sz="1100" kern="1200" dirty="0" smtClean="0">
                <a:effectLst/>
              </a:rPr>
              <a:t>years,</a:t>
            </a:r>
            <a:r>
              <a:rPr lang="en-US" sz="1100" kern="1200" baseline="0" dirty="0" smtClean="0">
                <a:effectLst/>
              </a:rPr>
              <a:t> </a:t>
            </a:r>
            <a:r>
              <a:rPr lang="en-US" sz="1100" kern="1200" dirty="0" smtClean="0">
                <a:effectLst/>
              </a:rPr>
              <a:t>Hispanics 11 years,</a:t>
            </a:r>
            <a:r>
              <a:rPr lang="en-US" sz="1100" kern="1200" baseline="0" dirty="0" smtClean="0">
                <a:effectLst/>
              </a:rPr>
              <a:t> and </a:t>
            </a:r>
            <a:r>
              <a:rPr lang="en-US" sz="1100" kern="1200" dirty="0" smtClean="0">
                <a:effectLst/>
              </a:rPr>
              <a:t>Blacks 18 years.</a:t>
            </a:r>
            <a:r>
              <a:rPr lang="en-US" sz="1100" kern="1200" baseline="0" dirty="0" smtClean="0">
                <a:effectLst/>
              </a:rPr>
              <a:t> </a:t>
            </a:r>
            <a:r>
              <a:rPr lang="en-US" sz="1100" kern="1200" dirty="0" smtClean="0">
                <a:effectLst/>
              </a:rPr>
              <a:t>Asians are</a:t>
            </a:r>
            <a:r>
              <a:rPr lang="en-US" sz="1100" kern="1200" baseline="0" dirty="0" smtClean="0">
                <a:effectLst/>
              </a:rPr>
              <a:t> not making progress toward the benchmark. </a:t>
            </a:r>
          </a:p>
          <a:p>
            <a:pPr marL="349250" lvl="1" indent="-180975">
              <a:buFont typeface="Arial" panose="020B0604020202020204" pitchFamily="34" charset="0"/>
              <a:buChar char="•"/>
              <a:defRPr/>
            </a:pPr>
            <a:r>
              <a:rPr lang="en-US" sz="1100" kern="1200" baseline="0" dirty="0" smtClean="0">
                <a:effectLst/>
              </a:rPr>
              <a:t>People a</a:t>
            </a:r>
            <a:r>
              <a:rPr lang="en-US" sz="1100" kern="1200" dirty="0" smtClean="0">
                <a:effectLst/>
              </a:rPr>
              <a:t>ges</a:t>
            </a:r>
            <a:r>
              <a:rPr lang="en-US" sz="1100" kern="1200" baseline="0" dirty="0" smtClean="0">
                <a:effectLst/>
              </a:rPr>
              <a:t> 25-34 and 35-44 could not achieve the benchmark for 18 years and 11 years, respectively. Those ages 13-24 are moving away from the benchmark, and those ages 45-54 and 55 and over are not making progress toward the benchmark.</a:t>
            </a:r>
            <a:endParaRPr lang="en-US" sz="1100" kern="1200" dirty="0" smtClean="0">
              <a:effectLst/>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75</a:t>
            </a:fld>
            <a:endParaRPr lang="en-US"/>
          </a:p>
        </p:txBody>
      </p:sp>
    </p:spTree>
    <p:extLst>
      <p:ext uri="{BB962C8B-B14F-4D97-AF65-F5344CB8AC3E}">
        <p14:creationId xmlns:p14="http://schemas.microsoft.com/office/powerpoint/2010/main" val="48375196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88.9% of people with HIV were retained</a:t>
            </a:r>
            <a:r>
              <a:rPr lang="en-US" kern="1200" baseline="0" dirty="0" smtClean="0">
                <a:solidFill>
                  <a:schemeClr val="tx1"/>
                </a:solidFill>
                <a:effectLst/>
                <a:latin typeface="+mn-lt"/>
                <a:ea typeface="+mn-ea"/>
                <a:cs typeface="+mn-cs"/>
              </a:rPr>
              <a:t> in care, defined as having </a:t>
            </a:r>
            <a:r>
              <a:rPr lang="en-US" kern="1200" dirty="0" smtClean="0">
                <a:solidFill>
                  <a:schemeClr val="tx1"/>
                </a:solidFill>
                <a:effectLst/>
                <a:latin typeface="+mn-lt"/>
                <a:ea typeface="+mn-ea"/>
                <a:cs typeface="+mn-cs"/>
              </a:rPr>
              <a:t>two or more outpatient visits during the year.</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 percentage of HIV patients retained in care in 2011 follows:</a:t>
            </a:r>
          </a:p>
          <a:p>
            <a:pPr marL="1085850" lvl="2" indent="-171450">
              <a:buFont typeface="Arial" panose="020B0604020202020204" pitchFamily="34" charset="0"/>
              <a:buChar char="•"/>
            </a:pPr>
            <a:r>
              <a:rPr lang="en-US" kern="1200" dirty="0" smtClean="0">
                <a:solidFill>
                  <a:schemeClr val="tx1"/>
                </a:solidFill>
                <a:effectLst/>
                <a:latin typeface="+mn-lt"/>
                <a:ea typeface="+mn-ea"/>
                <a:cs typeface="+mn-cs"/>
              </a:rPr>
              <a:t>Whites, 88.1%, </a:t>
            </a:r>
          </a:p>
          <a:p>
            <a:pPr marL="1085850" lvl="2" indent="-171450">
              <a:buFont typeface="Arial" panose="020B0604020202020204" pitchFamily="34" charset="0"/>
              <a:buChar char="•"/>
            </a:pPr>
            <a:r>
              <a:rPr lang="en-US" kern="1200" dirty="0" smtClean="0">
                <a:solidFill>
                  <a:schemeClr val="tx1"/>
                </a:solidFill>
                <a:effectLst/>
                <a:latin typeface="+mn-lt"/>
                <a:ea typeface="+mn-ea"/>
                <a:cs typeface="+mn-cs"/>
              </a:rPr>
              <a:t>Blacks,</a:t>
            </a:r>
            <a:r>
              <a:rPr lang="en-US" kern="1200" baseline="0" dirty="0" smtClean="0">
                <a:solidFill>
                  <a:schemeClr val="tx1"/>
                </a:solidFill>
                <a:effectLst/>
                <a:latin typeface="+mn-lt"/>
                <a:ea typeface="+mn-ea"/>
                <a:cs typeface="+mn-cs"/>
              </a:rPr>
              <a:t> 88.6%,  </a:t>
            </a:r>
          </a:p>
          <a:p>
            <a:pPr marL="1085850" lvl="2" indent="-171450">
              <a:buFont typeface="Arial" panose="020B0604020202020204" pitchFamily="34" charset="0"/>
              <a:buChar char="•"/>
            </a:pPr>
            <a:r>
              <a:rPr lang="en-US" kern="1200" baseline="0" dirty="0" smtClean="0">
                <a:solidFill>
                  <a:schemeClr val="tx1"/>
                </a:solidFill>
                <a:effectLst/>
                <a:latin typeface="+mn-lt"/>
                <a:ea typeface="+mn-ea"/>
                <a:cs typeface="+mn-cs"/>
              </a:rPr>
              <a:t>Hispanics, 90.6%,</a:t>
            </a:r>
          </a:p>
          <a:p>
            <a:pPr marL="1085850" lvl="2" indent="-171450">
              <a:buFont typeface="Arial" panose="020B0604020202020204" pitchFamily="34" charset="0"/>
              <a:buChar char="•"/>
            </a:pPr>
            <a:r>
              <a:rPr lang="en-US" kern="1200" baseline="0" dirty="0" smtClean="0">
                <a:solidFill>
                  <a:schemeClr val="tx1"/>
                </a:solidFill>
                <a:effectLst/>
                <a:latin typeface="+mn-lt"/>
                <a:ea typeface="+mn-ea"/>
                <a:cs typeface="+mn-cs"/>
              </a:rPr>
              <a:t>Males, 89%, and </a:t>
            </a:r>
          </a:p>
          <a:p>
            <a:pPr marL="1085850" lvl="2" indent="-171450">
              <a:buFont typeface="Arial" panose="020B0604020202020204" pitchFamily="34" charset="0"/>
              <a:buChar char="•"/>
            </a:pPr>
            <a:r>
              <a:rPr lang="en-US" kern="1200" baseline="0" dirty="0" smtClean="0">
                <a:solidFill>
                  <a:schemeClr val="tx1"/>
                </a:solidFill>
                <a:effectLst/>
                <a:latin typeface="+mn-lt"/>
                <a:ea typeface="+mn-ea"/>
                <a:cs typeface="+mn-cs"/>
              </a:rPr>
              <a:t>Females, 88.7%.</a:t>
            </a:r>
          </a:p>
          <a:p>
            <a:pPr marL="171450" indent="-171450">
              <a:buFont typeface="Arial" panose="020B0604020202020204" pitchFamily="34" charset="0"/>
              <a:buChar char="•"/>
            </a:pPr>
            <a:r>
              <a:rPr lang="en-US" b="1" dirty="0" smtClean="0"/>
              <a:t>Groups With Disparities:</a:t>
            </a:r>
            <a:r>
              <a:rPr lang="en-US" kern="1200" baseline="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there were no statistically significant differences by race/ethnicity or sex in the percentage of people with HIV</a:t>
            </a:r>
            <a:r>
              <a:rPr lang="en-US" kern="1200" baseline="0" dirty="0" smtClean="0">
                <a:solidFill>
                  <a:schemeClr val="tx1"/>
                </a:solidFill>
                <a:effectLst/>
                <a:latin typeface="+mn-lt"/>
                <a:ea typeface="+mn-ea"/>
                <a:cs typeface="+mn-cs"/>
              </a:rPr>
              <a:t> retained in care</a:t>
            </a:r>
            <a:r>
              <a:rPr lang="en-US"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76</a:t>
            </a:fld>
            <a:endParaRPr lang="en-US"/>
          </a:p>
        </p:txBody>
      </p:sp>
    </p:spTree>
    <p:extLst>
      <p:ext uri="{BB962C8B-B14F-4D97-AF65-F5344CB8AC3E}">
        <p14:creationId xmlns:p14="http://schemas.microsoft.com/office/powerpoint/2010/main" val="24468452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defRPr/>
            </a:pPr>
            <a:r>
              <a:rPr lang="en-US" b="1" dirty="0" smtClean="0"/>
              <a:t>Overall Rate:</a:t>
            </a:r>
          </a:p>
          <a:p>
            <a:pPr marL="628650" lvl="1" indent="-171450">
              <a:buFont typeface="Arial" panose="020B0604020202020204" pitchFamily="34" charset="0"/>
              <a:buChar char="•"/>
              <a:defRPr/>
            </a:pPr>
            <a:r>
              <a:rPr lang="en-US" dirty="0" smtClean="0"/>
              <a:t>Viral load suppression below</a:t>
            </a:r>
            <a:r>
              <a:rPr lang="en-US" baseline="0" dirty="0" smtClean="0"/>
              <a:t> 200 copies/mL is desired, as this improves morbidity and mortality for people living with HIV and decreases the chances of spreading HIV. </a:t>
            </a:r>
            <a:r>
              <a:rPr lang="en-US" dirty="0" smtClean="0"/>
              <a:t>Thus, it is essential for HIV patients to continue to adequately manage the disease, by </a:t>
            </a:r>
            <a:r>
              <a:rPr lang="en-US" baseline="0" dirty="0" smtClean="0"/>
              <a:t>adhering to antiretroviral therapy and getting regular viral load testing.</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2011, 73.1% of adult HIV patients had a suppressed viral load, </a:t>
            </a:r>
            <a:r>
              <a:rPr lang="en-US" kern="1200" baseline="0" dirty="0" smtClean="0">
                <a:solidFill>
                  <a:schemeClr val="tx1"/>
                </a:solidFill>
                <a:effectLst/>
                <a:latin typeface="+mn-lt"/>
                <a:ea typeface="+mn-ea"/>
                <a:cs typeface="+mn-cs"/>
              </a:rPr>
              <a:t>defined as HIV RNA</a:t>
            </a:r>
            <a:r>
              <a:rPr lang="en-US" kern="1200" dirty="0" smtClean="0">
                <a:solidFill>
                  <a:schemeClr val="tx1"/>
                </a:solidFill>
                <a:effectLst/>
                <a:latin typeface="+mn-lt"/>
                <a:ea typeface="+mn-ea"/>
                <a:cs typeface="+mn-cs"/>
              </a:rPr>
              <a:t> less than 200 mL for the first test in the year.</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 percentage of adult HIV patients with viral load</a:t>
            </a:r>
            <a:r>
              <a:rPr lang="en-US" kern="1200" baseline="0" dirty="0" smtClean="0">
                <a:solidFill>
                  <a:schemeClr val="tx1"/>
                </a:solidFill>
                <a:effectLst/>
                <a:latin typeface="+mn-lt"/>
                <a:ea typeface="+mn-ea"/>
                <a:cs typeface="+mn-cs"/>
              </a:rPr>
              <a:t> suppression </a:t>
            </a:r>
            <a:r>
              <a:rPr lang="en-US" kern="1200" dirty="0" smtClean="0">
                <a:solidFill>
                  <a:schemeClr val="tx1"/>
                </a:solidFill>
                <a:effectLst/>
                <a:latin typeface="+mn-lt"/>
                <a:ea typeface="+mn-ea"/>
                <a:cs typeface="+mn-cs"/>
              </a:rPr>
              <a:t>was lower for Blacks (67.4%) compared with Whites (80.6%) and lower for females (68.5%) compared with males (74.9%).</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 percentage of adult HIV patients with viral</a:t>
            </a:r>
            <a:r>
              <a:rPr lang="en-US" kern="1200" baseline="0" dirty="0" smtClean="0">
                <a:solidFill>
                  <a:schemeClr val="tx1"/>
                </a:solidFill>
                <a:effectLst/>
                <a:latin typeface="+mn-lt"/>
                <a:ea typeface="+mn-ea"/>
                <a:cs typeface="+mn-cs"/>
              </a:rPr>
              <a:t> load suppression </a:t>
            </a:r>
            <a:r>
              <a:rPr lang="en-US" kern="1200" dirty="0" smtClean="0">
                <a:solidFill>
                  <a:schemeClr val="tx1"/>
                </a:solidFill>
                <a:effectLst/>
                <a:latin typeface="+mn-lt"/>
                <a:ea typeface="+mn-ea"/>
                <a:cs typeface="+mn-cs"/>
              </a:rPr>
              <a:t>was lower</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for adults ages 18-44</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(66.3%) compared with those ages</a:t>
            </a:r>
            <a:r>
              <a:rPr lang="en-US" kern="1200" baseline="0" dirty="0" smtClean="0">
                <a:solidFill>
                  <a:schemeClr val="tx1"/>
                </a:solidFill>
                <a:effectLst/>
                <a:latin typeface="+mn-lt"/>
                <a:ea typeface="+mn-ea"/>
                <a:cs typeface="+mn-cs"/>
              </a:rPr>
              <a:t> 45 and over</a:t>
            </a:r>
            <a:r>
              <a:rPr lang="en-US" kern="1200" dirty="0" smtClean="0">
                <a:solidFill>
                  <a:schemeClr val="tx1"/>
                </a:solidFill>
                <a:effectLst/>
                <a:latin typeface="+mn-lt"/>
                <a:ea typeface="+mn-ea"/>
                <a:cs typeface="+mn-cs"/>
              </a:rPr>
              <a:t> (77.8%).</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 percentage of adult HIV patients with</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viral load suppression was lower for those with Medicaid (67.1%) </a:t>
            </a:r>
            <a:r>
              <a:rPr lang="en-US" kern="1200" smtClean="0">
                <a:solidFill>
                  <a:schemeClr val="tx1"/>
                </a:solidFill>
                <a:effectLst/>
                <a:latin typeface="+mn-lt"/>
                <a:ea typeface="+mn-ea"/>
                <a:cs typeface="+mn-cs"/>
              </a:rPr>
              <a:t>and Medicare/dual </a:t>
            </a:r>
            <a:r>
              <a:rPr lang="en-US" kern="1200" dirty="0" smtClean="0">
                <a:solidFill>
                  <a:schemeClr val="tx1"/>
                </a:solidFill>
                <a:effectLst/>
                <a:latin typeface="+mn-lt"/>
                <a:ea typeface="+mn-ea"/>
                <a:cs typeface="+mn-cs"/>
              </a:rPr>
              <a:t>eligible (78.8%) compared with people with private insurance (82.3%).</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77</a:t>
            </a:fld>
            <a:endParaRPr lang="en-US"/>
          </a:p>
        </p:txBody>
      </p:sp>
    </p:spTree>
    <p:extLst>
      <p:ext uri="{BB962C8B-B14F-4D97-AF65-F5344CB8AC3E}">
        <p14:creationId xmlns:p14="http://schemas.microsoft.com/office/powerpoint/2010/main" val="376298760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78</a:t>
            </a:fld>
            <a:endParaRPr lang="en-US"/>
          </a:p>
        </p:txBody>
      </p:sp>
    </p:spTree>
    <p:extLst>
      <p:ext uri="{BB962C8B-B14F-4D97-AF65-F5344CB8AC3E}">
        <p14:creationId xmlns:p14="http://schemas.microsoft.com/office/powerpoint/2010/main" val="161602411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79</a:t>
            </a:fld>
            <a:endParaRPr lang="en-US"/>
          </a:p>
        </p:txBody>
      </p:sp>
    </p:spTree>
    <p:extLst>
      <p:ext uri="{BB962C8B-B14F-4D97-AF65-F5344CB8AC3E}">
        <p14:creationId xmlns:p14="http://schemas.microsoft.com/office/powerpoint/2010/main" val="1616024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r>
              <a:rPr lang="en-US" dirty="0" smtClean="0"/>
              <a:t>Effective Treatment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80</a:t>
            </a:fld>
            <a:endParaRPr lang="en-US"/>
          </a:p>
        </p:txBody>
      </p:sp>
    </p:spTree>
    <p:extLst>
      <p:ext uri="{BB962C8B-B14F-4D97-AF65-F5344CB8AC3E}">
        <p14:creationId xmlns:p14="http://schemas.microsoft.com/office/powerpoint/2010/main" val="375328533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2011, the total rate of HIV infection deaths was 2.4 per 100,000 population.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HIV infection death rates are decreasing overall and for all racial/ethnic groups and both sexes.</a:t>
            </a:r>
          </a:p>
          <a:p>
            <a:pPr marL="171450" lvl="0" indent="-171450">
              <a:buFont typeface="Arial" panose="020B0604020202020204" pitchFamily="34" charset="0"/>
              <a:buChar char="•"/>
            </a:pPr>
            <a:r>
              <a:rPr lang="en-US" b="1" dirty="0" smtClean="0"/>
              <a:t>Groups With Disparities:</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2000 to 2011, HIV infection death rates were higher for Blacks than for Whites. The disparity</a:t>
            </a:r>
            <a:r>
              <a:rPr lang="en-US" kern="1200" baseline="0" dirty="0" smtClean="0">
                <a:solidFill>
                  <a:schemeClr val="tx1"/>
                </a:solidFill>
                <a:effectLst/>
                <a:latin typeface="+mn-lt"/>
                <a:ea typeface="+mn-ea"/>
                <a:cs typeface="+mn-cs"/>
              </a:rPr>
              <a:t> between Blacks and Whites is narrowing.</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all years, Asians and Pacific</a:t>
            </a:r>
            <a:r>
              <a:rPr lang="en-US" kern="1200" baseline="0" dirty="0" smtClean="0">
                <a:solidFill>
                  <a:schemeClr val="tx1"/>
                </a:solidFill>
                <a:effectLst/>
                <a:latin typeface="+mn-lt"/>
                <a:ea typeface="+mn-ea"/>
                <a:cs typeface="+mn-cs"/>
              </a:rPr>
              <a:t> Islanders</a:t>
            </a:r>
            <a:r>
              <a:rPr lang="en-US" kern="1200" dirty="0" smtClean="0">
                <a:solidFill>
                  <a:schemeClr val="tx1"/>
                </a:solidFill>
                <a:effectLst/>
                <a:latin typeface="+mn-lt"/>
                <a:ea typeface="+mn-ea"/>
                <a:cs typeface="+mn-cs"/>
              </a:rPr>
              <a:t> had lower rates than Whites.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the rate of HIV infection deaths was higher for males than for females.</a:t>
            </a:r>
          </a:p>
          <a:p>
            <a:pPr marL="171450" lvl="0" indent="-171450">
              <a:buFont typeface="Arial" panose="020B0604020202020204" pitchFamily="34" charset="0"/>
              <a:buChar char="•"/>
            </a:pPr>
            <a:r>
              <a:rPr lang="en-US" sz="1200" b="1" kern="1200" dirty="0" smtClean="0">
                <a:effectLst/>
                <a:latin typeface="+mn-lt"/>
                <a:ea typeface="+mn-ea"/>
                <a:cs typeface="+mn-cs"/>
              </a:rPr>
              <a:t>Achievable Benchmark:</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1200" dirty="0" smtClean="0">
                <a:effectLst/>
                <a:latin typeface="+mn-lt"/>
                <a:ea typeface="+mn-ea"/>
                <a:cs typeface="+mn-cs"/>
              </a:rPr>
              <a:t>The 2008 top 4 State achievable benchmark for HIV deaths was 0.9 per 100,000 population. </a:t>
            </a:r>
            <a:r>
              <a:rPr lang="en-US" sz="1200" kern="1200" dirty="0" smtClean="0">
                <a:effectLst/>
              </a:rPr>
              <a:t>The top 5 States that contributed to the achievable benchmark are Kansas, Minnesota, Oregon, and Wisconsin.</a:t>
            </a:r>
            <a:endParaRPr lang="en-US" kern="1200" dirty="0" smtClean="0">
              <a:effectLst/>
              <a:latin typeface="+mn-lt"/>
              <a:ea typeface="+mn-ea"/>
              <a:cs typeface="+mn-cs"/>
            </a:endParaRPr>
          </a:p>
          <a:p>
            <a:pPr marL="628650" lvl="1" indent="-171450">
              <a:buFont typeface="Arial" panose="020B0604020202020204" pitchFamily="34" charset="0"/>
              <a:buChar char="•"/>
            </a:pPr>
            <a:r>
              <a:rPr lang="en-US" kern="1200" dirty="0" smtClean="0">
                <a:effectLst/>
                <a:latin typeface="+mn-lt"/>
                <a:ea typeface="+mn-ea"/>
                <a:cs typeface="+mn-cs"/>
              </a:rPr>
              <a:t>Overall,</a:t>
            </a:r>
            <a:r>
              <a:rPr lang="en-US" kern="1200" baseline="0" dirty="0" smtClean="0">
                <a:effectLst/>
                <a:latin typeface="+mn-lt"/>
                <a:ea typeface="+mn-ea"/>
                <a:cs typeface="+mn-cs"/>
              </a:rPr>
              <a:t> it would take the total population 6 years to reach the benchmark. </a:t>
            </a:r>
            <a:r>
              <a:rPr lang="en-US" kern="1200" dirty="0" smtClean="0">
                <a:effectLst/>
                <a:latin typeface="+mn-lt"/>
                <a:ea typeface="+mn-ea"/>
                <a:cs typeface="+mn-cs"/>
              </a:rPr>
              <a:t>At the current rate, Whites, Blacks, and AI/ANs</a:t>
            </a:r>
            <a:r>
              <a:rPr lang="en-US" kern="1200" baseline="0" dirty="0" smtClean="0">
                <a:effectLst/>
                <a:latin typeface="+mn-lt"/>
                <a:ea typeface="+mn-ea"/>
                <a:cs typeface="+mn-cs"/>
              </a:rPr>
              <a:t> </a:t>
            </a:r>
            <a:r>
              <a:rPr lang="en-US" kern="1200" dirty="0" smtClean="0">
                <a:effectLst/>
                <a:latin typeface="+mn-lt"/>
                <a:ea typeface="+mn-ea"/>
                <a:cs typeface="+mn-cs"/>
              </a:rPr>
              <a:t>could achieve the benchmark in 3, 8, and 2 years, respectively. APIs have already reached the benchmark. Women would</a:t>
            </a:r>
            <a:r>
              <a:rPr lang="en-US" kern="1200" baseline="0" dirty="0" smtClean="0">
                <a:effectLst/>
                <a:latin typeface="+mn-lt"/>
                <a:ea typeface="+mn-ea"/>
                <a:cs typeface="+mn-cs"/>
              </a:rPr>
              <a:t> take 3 years and men would take 6 years to achieve the benchmark. </a:t>
            </a:r>
            <a:endParaRPr lang="en-US" kern="1200" dirty="0" smtClean="0">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81</a:t>
            </a:fld>
            <a:endParaRPr lang="en-US"/>
          </a:p>
        </p:txBody>
      </p:sp>
    </p:spTree>
    <p:extLst>
      <p:ext uri="{BB962C8B-B14F-4D97-AF65-F5344CB8AC3E}">
        <p14:creationId xmlns:p14="http://schemas.microsoft.com/office/powerpoint/2010/main" val="319605612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 </a:t>
            </a:r>
            <a:r>
              <a:rPr lang="en-US" dirty="0" smtClean="0">
                <a:hlinkClick r:id="rId3"/>
              </a:rPr>
              <a:t>http://hab.hrsa.gov/abouthab/aboutprogram.html</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82</a:t>
            </a:fld>
            <a:endParaRPr lang="en-US"/>
          </a:p>
        </p:txBody>
      </p:sp>
    </p:spTree>
    <p:extLst>
      <p:ext uri="{BB962C8B-B14F-4D97-AF65-F5344CB8AC3E}">
        <p14:creationId xmlns:p14="http://schemas.microsoft.com/office/powerpoint/2010/main" val="345095839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334000"/>
            <a:ext cx="6400800" cy="3810000"/>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Overall Rate:</a:t>
            </a:r>
            <a:r>
              <a:rPr lang="en-US" sz="1200" b="1" kern="1200" baseline="0" dirty="0" smtClean="0">
                <a:solidFill>
                  <a:schemeClr val="tx1"/>
                </a:solidFill>
                <a:effectLst/>
                <a:latin typeface="+mn-lt"/>
                <a:ea typeface="+mn-ea"/>
                <a:cs typeface="+mn-cs"/>
              </a:rPr>
              <a:t> </a:t>
            </a:r>
          </a:p>
          <a:p>
            <a:pPr marL="342900" lvl="1" indent="-171450">
              <a:buFont typeface="Arial" panose="020B0604020202020204" pitchFamily="34" charset="0"/>
              <a:buChar char="•"/>
              <a:defRPr/>
            </a:pPr>
            <a:r>
              <a:rPr lang="en-US" kern="1200" dirty="0" smtClean="0">
                <a:solidFill>
                  <a:schemeClr val="tx1"/>
                </a:solidFill>
                <a:effectLst/>
                <a:latin typeface="+mn-lt"/>
                <a:ea typeface="+mn-ea"/>
                <a:cs typeface="+mn-cs"/>
              </a:rPr>
              <a:t>The number of HIV-positive clients with at least one HIV medical care visit and at least one viral load available was 264,595; 72.6% were virally suppressed (defined as most recent HIV RNA &lt;200 copies/mL in the calendar year). It is important that RWHAP</a:t>
            </a:r>
            <a:r>
              <a:rPr lang="en-US" kern="1200" baseline="0" dirty="0" smtClean="0">
                <a:solidFill>
                  <a:schemeClr val="tx1"/>
                </a:solidFill>
                <a:effectLst/>
                <a:latin typeface="+mn-lt"/>
                <a:ea typeface="+mn-ea"/>
                <a:cs typeface="+mn-cs"/>
              </a:rPr>
              <a:t> providers and grantees focus on improving viral load suppression rates in their States, as well as comparing their performance with other States.</a:t>
            </a:r>
            <a:endParaRPr lang="en-US"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Differences by State: </a:t>
            </a:r>
          </a:p>
          <a:p>
            <a:pPr marL="342900" lvl="1" indent="-171450">
              <a:buFont typeface="Arial" panose="020B0604020202020204" pitchFamily="34" charset="0"/>
              <a:buChar char="•"/>
            </a:pPr>
            <a:r>
              <a:rPr lang="en-US" kern="1200" dirty="0" smtClean="0">
                <a:solidFill>
                  <a:schemeClr val="tx1"/>
                </a:solidFill>
                <a:effectLst/>
                <a:latin typeface="+mn-lt"/>
                <a:ea typeface="+mn-ea"/>
                <a:cs typeface="+mn-cs"/>
              </a:rPr>
              <a:t>Quartile ranges were as follows:</a:t>
            </a:r>
          </a:p>
          <a:p>
            <a:r>
              <a:rPr lang="en-US" sz="1200" kern="1200" dirty="0" smtClean="0">
                <a:solidFill>
                  <a:schemeClr val="tx1"/>
                </a:solidFill>
                <a:effectLst/>
                <a:latin typeface="+mn-lt"/>
                <a:ea typeface="+mn-ea"/>
                <a:cs typeface="+mn-cs"/>
              </a:rPr>
              <a:t> </a:t>
            </a: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1</a:t>
            </a:r>
            <a:r>
              <a:rPr lang="en-US" kern="1200" baseline="30000" dirty="0" smtClean="0">
                <a:solidFill>
                  <a:schemeClr val="tx1"/>
                </a:solidFill>
                <a:effectLst/>
                <a:latin typeface="+mn-lt"/>
                <a:ea typeface="+mn-ea"/>
                <a:cs typeface="+mn-cs"/>
              </a:rPr>
              <a:t>st</a:t>
            </a:r>
            <a:r>
              <a:rPr lang="en-US" kern="1200" dirty="0" smtClean="0">
                <a:solidFill>
                  <a:schemeClr val="tx1"/>
                </a:solidFill>
                <a:effectLst/>
                <a:latin typeface="+mn-lt"/>
                <a:ea typeface="+mn-ea"/>
                <a:cs typeface="+mn-cs"/>
              </a:rPr>
              <a:t> quartile (lowest): 53.7%-69.9% (AR, FL, IN, LA, MD, MS, MO, NJ, NY, TX, UT, VI, WY)</a:t>
            </a: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2</a:t>
            </a:r>
            <a:r>
              <a:rPr lang="en-US" kern="1200" baseline="30000" dirty="0" smtClean="0">
                <a:solidFill>
                  <a:schemeClr val="tx1"/>
                </a:solidFill>
                <a:effectLst/>
                <a:latin typeface="+mn-lt"/>
                <a:ea typeface="+mn-ea"/>
                <a:cs typeface="+mn-cs"/>
              </a:rPr>
              <a:t>nd</a:t>
            </a:r>
            <a:r>
              <a:rPr lang="en-US" kern="1200" dirty="0" smtClean="0">
                <a:solidFill>
                  <a:schemeClr val="tx1"/>
                </a:solidFill>
                <a:effectLst/>
                <a:latin typeface="+mn-lt"/>
                <a:ea typeface="+mn-ea"/>
                <a:cs typeface="+mn-cs"/>
              </a:rPr>
              <a:t> quartile: 70.0%-74.8% (AL,</a:t>
            </a:r>
            <a:r>
              <a:rPr lang="en-US" kern="1200" baseline="0" dirty="0" smtClean="0">
                <a:solidFill>
                  <a:schemeClr val="tx1"/>
                </a:solidFill>
                <a:effectLst/>
                <a:latin typeface="+mn-lt"/>
                <a:ea typeface="+mn-ea"/>
                <a:cs typeface="+mn-cs"/>
              </a:rPr>
              <a:t> AK, CT, DE, GA, IL, KY, MI, NV, NC, OH, OK, PR, SC, TN, WI)</a:t>
            </a:r>
            <a:endParaRPr lang="en-US" kern="1200" dirty="0" smtClean="0">
              <a:solidFill>
                <a:schemeClr val="tx1"/>
              </a:solidFill>
              <a:effectLst/>
              <a:latin typeface="+mn-lt"/>
              <a:ea typeface="+mn-ea"/>
              <a:cs typeface="+mn-cs"/>
            </a:endParaRP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3</a:t>
            </a:r>
            <a:r>
              <a:rPr lang="en-US" kern="1200" baseline="30000" dirty="0" smtClean="0">
                <a:solidFill>
                  <a:schemeClr val="tx1"/>
                </a:solidFill>
                <a:effectLst/>
                <a:latin typeface="+mn-lt"/>
                <a:ea typeface="+mn-ea"/>
                <a:cs typeface="+mn-cs"/>
              </a:rPr>
              <a:t>rd</a:t>
            </a:r>
            <a:r>
              <a:rPr lang="en-US" kern="1200" dirty="0" smtClean="0">
                <a:solidFill>
                  <a:schemeClr val="tx1"/>
                </a:solidFill>
                <a:effectLst/>
                <a:latin typeface="+mn-lt"/>
                <a:ea typeface="+mn-ea"/>
                <a:cs typeface="+mn-cs"/>
              </a:rPr>
              <a:t> quartile: 75.0%-79.7% (CA, CO, DC, HI, IA, KS, MN, NE, NM, OR, PA, SD, VA)</a:t>
            </a: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4</a:t>
            </a:r>
            <a:r>
              <a:rPr lang="en-US" kern="1200" baseline="30000" dirty="0" smtClean="0">
                <a:solidFill>
                  <a:schemeClr val="tx1"/>
                </a:solidFill>
                <a:effectLst/>
                <a:latin typeface="+mn-lt"/>
                <a:ea typeface="+mn-ea"/>
                <a:cs typeface="+mn-cs"/>
              </a:rPr>
              <a:t>th</a:t>
            </a:r>
            <a:r>
              <a:rPr lang="en-US" kern="1200" dirty="0" smtClean="0">
                <a:solidFill>
                  <a:schemeClr val="tx1"/>
                </a:solidFill>
                <a:effectLst/>
                <a:latin typeface="+mn-lt"/>
                <a:ea typeface="+mn-ea"/>
                <a:cs typeface="+mn-cs"/>
              </a:rPr>
              <a:t> quartile</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(Highest): 80.4%</a:t>
            </a:r>
            <a:r>
              <a:rPr lang="en-US" kern="1200" baseline="0" dirty="0" smtClean="0">
                <a:solidFill>
                  <a:schemeClr val="tx1"/>
                </a:solidFill>
                <a:effectLst/>
                <a:latin typeface="+mn-lt"/>
                <a:ea typeface="+mn-ea"/>
                <a:cs typeface="+mn-cs"/>
              </a:rPr>
              <a:t>-97.4% </a:t>
            </a:r>
            <a:r>
              <a:rPr lang="en-US" kern="1200" dirty="0" smtClean="0">
                <a:solidFill>
                  <a:schemeClr val="tx1"/>
                </a:solidFill>
                <a:effectLst/>
                <a:latin typeface="+mn-lt"/>
                <a:ea typeface="+mn-ea"/>
                <a:cs typeface="+mn-cs"/>
              </a:rPr>
              <a:t>(AZ, ID, MA, ME, MT, ND, NH, RI, VT, WA, WV)</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342900" lvl="1" indent="-171450">
              <a:buFont typeface="Arial" panose="020B0604020202020204" pitchFamily="34" charset="0"/>
              <a:buChar char="•"/>
            </a:pPr>
            <a:r>
              <a:rPr lang="en-US" kern="1200" dirty="0" smtClean="0">
                <a:solidFill>
                  <a:schemeClr val="tx1"/>
                </a:solidFill>
                <a:effectLst/>
                <a:latin typeface="+mn-lt"/>
                <a:ea typeface="+mn-ea"/>
                <a:cs typeface="+mn-cs"/>
              </a:rPr>
              <a:t>In 2011, most of the New</a:t>
            </a:r>
            <a:r>
              <a:rPr lang="en-US" kern="1200" baseline="0" dirty="0" smtClean="0">
                <a:solidFill>
                  <a:schemeClr val="tx1"/>
                </a:solidFill>
                <a:effectLst/>
                <a:latin typeface="+mn-lt"/>
                <a:ea typeface="+mn-ea"/>
                <a:cs typeface="+mn-cs"/>
              </a:rPr>
              <a:t> England States were in the highest quartile for the </a:t>
            </a:r>
            <a:r>
              <a:rPr lang="en-US" kern="1200" dirty="0" smtClean="0">
                <a:solidFill>
                  <a:schemeClr val="tx1"/>
                </a:solidFill>
                <a:effectLst/>
                <a:latin typeface="+mn-lt"/>
                <a:ea typeface="+mn-ea"/>
                <a:cs typeface="+mn-cs"/>
              </a:rPr>
              <a:t>percentage of Ryan White program patients with at least one HIV care visit and most recent viral load of less than 200 during the year. Most of the West South</a:t>
            </a:r>
            <a:r>
              <a:rPr lang="en-US" kern="1200" baseline="0" dirty="0" smtClean="0">
                <a:solidFill>
                  <a:schemeClr val="tx1"/>
                </a:solidFill>
                <a:effectLst/>
                <a:latin typeface="+mn-lt"/>
                <a:ea typeface="+mn-ea"/>
                <a:cs typeface="+mn-cs"/>
              </a:rPr>
              <a:t> Central states were in the lowest quartile.</a:t>
            </a:r>
            <a:endParaRPr lang="en-US"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83</a:t>
            </a:fld>
            <a:endParaRPr lang="en-US"/>
          </a:p>
        </p:txBody>
      </p:sp>
    </p:spTree>
    <p:extLst>
      <p:ext uri="{BB962C8B-B14F-4D97-AF65-F5344CB8AC3E}">
        <p14:creationId xmlns:p14="http://schemas.microsoft.com/office/powerpoint/2010/main" val="190362388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334000"/>
            <a:ext cx="6054656" cy="3581400"/>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Overall Rate:</a:t>
            </a:r>
            <a:endParaRPr lang="en-US" sz="1200" b="1" kern="1200" dirty="0" smtClean="0">
              <a:solidFill>
                <a:schemeClr val="tx1"/>
              </a:solidFill>
              <a:effectLst/>
              <a:latin typeface="+mn-lt"/>
              <a:ea typeface="+mn-ea"/>
              <a:cs typeface="+mn-cs"/>
            </a:endParaRPr>
          </a:p>
          <a:p>
            <a:pPr marL="349250" lvl="1" indent="-180975">
              <a:buFont typeface="Arial" panose="020B0604020202020204" pitchFamily="34" charset="0"/>
              <a:buChar char="•"/>
              <a:defRPr/>
            </a:pPr>
            <a:r>
              <a:rPr lang="en-US" kern="1200" dirty="0" smtClean="0">
                <a:solidFill>
                  <a:schemeClr val="tx1"/>
                </a:solidFill>
                <a:effectLst/>
                <a:latin typeface="+mn-lt"/>
                <a:ea typeface="+mn-ea"/>
                <a:cs typeface="+mn-cs"/>
              </a:rPr>
              <a:t>The number of HIV-positive clients with at least one HIV medical care service and at least one HIV medical care visit date available during 2011 was 276,067. In 2011, 82.2% of Ryan White program HIV patients were retained in care.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Black and AI/AN HIV-positive clients were less likely to be retained in </a:t>
            </a:r>
            <a:r>
              <a:rPr lang="en-US" kern="1200" smtClean="0">
                <a:solidFill>
                  <a:schemeClr val="tx1"/>
                </a:solidFill>
                <a:effectLst/>
                <a:latin typeface="+mn-lt"/>
                <a:ea typeface="+mn-ea"/>
                <a:cs typeface="+mn-cs"/>
              </a:rPr>
              <a:t>care than </a:t>
            </a:r>
            <a:r>
              <a:rPr lang="en-US" kern="1200" dirty="0" smtClean="0">
                <a:solidFill>
                  <a:schemeClr val="tx1"/>
                </a:solidFill>
                <a:effectLst/>
                <a:latin typeface="+mn-lt"/>
                <a:ea typeface="+mn-ea"/>
                <a:cs typeface="+mn-cs"/>
              </a:rPr>
              <a:t>White HIV-positive clients.</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HIV-positive clients from low and middle income households were more likely to be retained in care compared with those from high income households.</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HIV-positive clients with Medicaid and those without insurance were less likely to be retained in care compared with those with private insurance.</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transgender HIV-positive clients were less likely to be retained in care compared with </a:t>
            </a:r>
            <a:r>
              <a:rPr lang="en-US" kern="1200" dirty="0" err="1" smtClean="0">
                <a:solidFill>
                  <a:schemeClr val="tx1"/>
                </a:solidFill>
                <a:effectLst/>
                <a:latin typeface="+mn-lt"/>
                <a:ea typeface="+mn-ea"/>
                <a:cs typeface="+mn-cs"/>
              </a:rPr>
              <a:t>nontransgender</a:t>
            </a:r>
            <a:r>
              <a:rPr lang="en-US" kern="1200" dirty="0" smtClean="0">
                <a:solidFill>
                  <a:schemeClr val="tx1"/>
                </a:solidFill>
                <a:effectLst/>
                <a:latin typeface="+mn-lt"/>
                <a:ea typeface="+mn-ea"/>
                <a:cs typeface="+mn-cs"/>
              </a:rPr>
              <a:t> male HIV-positive clients.</a:t>
            </a:r>
            <a:r>
              <a:rPr lang="en-US" dirty="0" smtClean="0"/>
              <a:t> </a:t>
            </a:r>
          </a:p>
          <a:p>
            <a:pPr marL="349250" lvl="1" indent="-180975">
              <a:buFont typeface="Arial" panose="020B0604020202020204" pitchFamily="34" charset="0"/>
              <a:buChar char="•"/>
            </a:pPr>
            <a:r>
              <a:rPr lang="en-US" dirty="0" smtClean="0"/>
              <a:t>The HIV/AIDS Bureau does not ask the sexual orientation of clients, but it collects variables that portray aspects of sexual orientation, including gender, transgender status,  sex at birth, and client risk factors, such as men who have sex with men. For more information, go to </a:t>
            </a:r>
            <a:r>
              <a:rPr lang="en-US" baseline="0" dirty="0" smtClean="0">
                <a:hlinkClick r:id="rId3"/>
              </a:rPr>
              <a:t>https://careacttarget.org/sites/default/files/file-upload/</a:t>
            </a:r>
          </a:p>
          <a:p>
            <a:pPr marL="168275" lvl="1" indent="174625"/>
            <a:r>
              <a:rPr lang="en-US" baseline="0" dirty="0" smtClean="0">
                <a:hlinkClick r:id="rId3"/>
              </a:rPr>
              <a:t>resources/2014RSRManual508_0.pdf</a:t>
            </a:r>
            <a:r>
              <a:rPr lang="en-US" baseline="0" dirty="0" smtClean="0"/>
              <a:t>.</a:t>
            </a:r>
          </a:p>
          <a:p>
            <a:pPr marL="0" lvl="0" indent="0">
              <a:buFont typeface="Arial" panose="020B0604020202020204" pitchFamily="34" charset="0"/>
              <a:buNone/>
            </a:pPr>
            <a:endParaRPr lang="en-US" sz="1200" dirty="0" smtClean="0"/>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84</a:t>
            </a:fld>
            <a:endParaRPr lang="en-US" dirty="0"/>
          </a:p>
        </p:txBody>
      </p:sp>
    </p:spTree>
    <p:extLst>
      <p:ext uri="{BB962C8B-B14F-4D97-AF65-F5344CB8AC3E}">
        <p14:creationId xmlns:p14="http://schemas.microsoft.com/office/powerpoint/2010/main" val="92676162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85</a:t>
            </a:fld>
            <a:endParaRPr lang="en-US"/>
          </a:p>
        </p:txBody>
      </p:sp>
    </p:spTree>
    <p:extLst>
      <p:ext uri="{BB962C8B-B14F-4D97-AF65-F5344CB8AC3E}">
        <p14:creationId xmlns:p14="http://schemas.microsoft.com/office/powerpoint/2010/main" val="39786386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86</a:t>
            </a:fld>
            <a:endParaRPr lang="en-US"/>
          </a:p>
        </p:txBody>
      </p:sp>
    </p:spTree>
    <p:extLst>
      <p:ext uri="{BB962C8B-B14F-4D97-AF65-F5344CB8AC3E}">
        <p14:creationId xmlns:p14="http://schemas.microsoft.com/office/powerpoint/2010/main" val="421713552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87</a:t>
            </a:fld>
            <a:endParaRPr lang="en-US"/>
          </a:p>
        </p:txBody>
      </p:sp>
    </p:spTree>
    <p:extLst>
      <p:ext uri="{BB962C8B-B14F-4D97-AF65-F5344CB8AC3E}">
        <p14:creationId xmlns:p14="http://schemas.microsoft.com/office/powerpoint/2010/main" val="190007762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88</a:t>
            </a:fld>
            <a:endParaRPr lang="en-US"/>
          </a:p>
        </p:txBody>
      </p:sp>
    </p:spTree>
    <p:extLst>
      <p:ext uri="{BB962C8B-B14F-4D97-AF65-F5344CB8AC3E}">
        <p14:creationId xmlns:p14="http://schemas.microsoft.com/office/powerpoint/2010/main" val="307922618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STAR*D was funded by the National Institute of Mental Health. </a:t>
            </a:r>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It involved both primary care and specialty care settings. </a:t>
            </a:r>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Participants included people with complex health conditions, such as multiple concurrent medical and psychiatric conditions. </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Strategies for treating depression in primary care settings include the collaborative care model.</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smtClean="0"/>
              <a:t>Glied</a:t>
            </a:r>
            <a:r>
              <a:rPr lang="en-US" dirty="0" smtClean="0"/>
              <a:t>, et al.</a:t>
            </a:r>
            <a:r>
              <a:rPr lang="en-US" baseline="0" dirty="0" smtClean="0"/>
              <a:t>, performed cost-benefit analyses.</a:t>
            </a:r>
            <a:endParaRPr lang="en-US" dirty="0" smtClean="0"/>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89</a:t>
            </a:fld>
            <a:endParaRPr lang="en-US"/>
          </a:p>
        </p:txBody>
      </p:sp>
    </p:spTree>
    <p:extLst>
      <p:ext uri="{BB962C8B-B14F-4D97-AF65-F5344CB8AC3E}">
        <p14:creationId xmlns:p14="http://schemas.microsoft.com/office/powerpoint/2010/main" val="1431544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Improving the quality of American health care demands an intense focus on preventing and treating cardiovascular disease. The lessons from this effort will feed into efforts addressing conditions such as HIV/AIDS and other chronic illnesses. Future initiatives will address a broad range of diseases and age ranges.  </a:t>
            </a:r>
            <a:endParaRPr lang="en-US" dirty="0" smtClean="0"/>
          </a:p>
          <a:p>
            <a:pPr marL="171450" indent="-171450">
              <a:buFont typeface="Arial" panose="020B0604020202020204" pitchFamily="34" charset="0"/>
              <a:buChar char="•"/>
            </a:pPr>
            <a:r>
              <a:rPr lang="en-US" dirty="0" smtClean="0"/>
              <a:t>This </a:t>
            </a:r>
            <a:r>
              <a:rPr lang="en-US" dirty="0" err="1" smtClean="0"/>
              <a:t>chartbook</a:t>
            </a:r>
            <a:r>
              <a:rPr lang="en-US" dirty="0" smtClean="0"/>
              <a:t> begins with measures of effective treatment of cardiovascular disease.  This is followed by measures of effective treatment of seven other leading causes of death in the United States.</a:t>
            </a:r>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96376345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Anhedonia is the inability to feel pleasure.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90</a:t>
            </a:fld>
            <a:endParaRPr lang="en-US"/>
          </a:p>
        </p:txBody>
      </p:sp>
    </p:spTree>
    <p:extLst>
      <p:ext uri="{BB962C8B-B14F-4D97-AF65-F5344CB8AC3E}">
        <p14:creationId xmlns:p14="http://schemas.microsoft.com/office/powerpoint/2010/main" val="314117641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91</a:t>
            </a:fld>
            <a:endParaRPr lang="en-US"/>
          </a:p>
        </p:txBody>
      </p:sp>
    </p:spTree>
    <p:extLst>
      <p:ext uri="{BB962C8B-B14F-4D97-AF65-F5344CB8AC3E}">
        <p14:creationId xmlns:p14="http://schemas.microsoft.com/office/powerpoint/2010/main" val="294589866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United States</a:t>
            </a:r>
            <a:r>
              <a:rPr lang="en-US" sz="1200" kern="1200" baseline="0" dirty="0" smtClean="0">
                <a:solidFill>
                  <a:schemeClr val="tx1"/>
                </a:solidFill>
                <a:effectLst/>
                <a:latin typeface="+mn-lt"/>
                <a:ea typeface="+mn-ea"/>
                <a:cs typeface="+mn-cs"/>
              </a:rPr>
              <a:t> Preventive Services Task Force (USPSTF) recommends screening adults for depression when staff-assisted depression care supports are in place to ensure accurate diagnosis, effective treatment , and </a:t>
            </a:r>
            <a:r>
              <a:rPr lang="en-US" sz="1200" kern="1200" baseline="0" dirty="0" err="1" smtClean="0">
                <a:solidFill>
                  <a:schemeClr val="tx1"/>
                </a:solidFill>
                <a:effectLst/>
                <a:latin typeface="+mn-lt"/>
                <a:ea typeface="+mn-ea"/>
                <a:cs typeface="+mn-cs"/>
              </a:rPr>
              <a:t>followup</a:t>
            </a:r>
            <a:r>
              <a:rPr lang="en-US" sz="1200" kern="1200" baseline="0" dirty="0" smtClean="0">
                <a:solidFill>
                  <a:schemeClr val="tx1"/>
                </a:solidFill>
                <a:effectLst/>
                <a:latin typeface="+mn-lt"/>
                <a:ea typeface="+mn-ea"/>
                <a:cs typeface="+mn-cs"/>
              </a:rPr>
              <a:t> (USPSTF, 2015).</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a:t>
            </a:r>
            <a:r>
              <a:rPr lang="en-US" sz="1200" b="1" kern="1200" baseline="0" dirty="0" smtClean="0">
                <a:solidFill>
                  <a:schemeClr val="tx1"/>
                </a:solidFill>
                <a:effectLst/>
                <a:latin typeface="+mn-lt"/>
                <a:ea typeface="+mn-ea"/>
                <a:cs typeface="+mn-cs"/>
              </a:rPr>
              <a:t> Rate: </a:t>
            </a:r>
            <a:r>
              <a:rPr lang="en-US" sz="1200" kern="1200" dirty="0" smtClean="0">
                <a:solidFill>
                  <a:schemeClr val="tx1"/>
                </a:solidFill>
                <a:effectLst/>
                <a:latin typeface="+mn-lt"/>
                <a:ea typeface="+mn-ea"/>
                <a:cs typeface="+mn-cs"/>
              </a:rPr>
              <a:t>In 2012, 68% of adults with a major depressive episode received treatment for depression.</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Black adults with depression were less likely than White adults to receive treatment. </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In</a:t>
            </a:r>
            <a:r>
              <a:rPr lang="en-US" sz="1200" b="0" kern="1200" baseline="0" dirty="0" smtClean="0">
                <a:solidFill>
                  <a:schemeClr val="tx1"/>
                </a:solidFill>
                <a:effectLst/>
                <a:latin typeface="+mn-lt"/>
                <a:ea typeface="+mn-ea"/>
                <a:cs typeface="+mn-cs"/>
              </a:rPr>
              <a:t> every year except 2010, </a:t>
            </a:r>
            <a:r>
              <a:rPr lang="en-US" sz="1200" kern="1200" baseline="0" dirty="0" smtClean="0">
                <a:solidFill>
                  <a:schemeClr val="tx1"/>
                </a:solidFill>
                <a:effectLst/>
                <a:latin typeface="+mn-lt"/>
                <a:ea typeface="+mn-ea"/>
                <a:cs typeface="+mn-cs"/>
              </a:rPr>
              <a:t>Hispanic adults with depression were less likely than White adults to receive treatment.</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From 2008 to 2012, females with a major depressive episode were more likely than males to receive treatment.</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92</a:t>
            </a:fld>
            <a:endParaRPr lang="en-US"/>
          </a:p>
        </p:txBody>
      </p:sp>
    </p:spTree>
    <p:extLst>
      <p:ext uri="{BB962C8B-B14F-4D97-AF65-F5344CB8AC3E}">
        <p14:creationId xmlns:p14="http://schemas.microsoft.com/office/powerpoint/2010/main" val="269239689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baseline="0" dirty="0" smtClean="0">
                <a:solidFill>
                  <a:schemeClr val="tx1"/>
                </a:solidFill>
                <a:effectLst/>
                <a:latin typeface="+mn-lt"/>
                <a:ea typeface="+mn-ea"/>
                <a:cs typeface="+mn-cs"/>
              </a:rPr>
              <a:t>Importance: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Outpatient mental health treatment and psychotropic medication use in children and adolescents increased in the United States between 1996-1998 and 2010-2012. Although youths with less severe or no impairment accounted for most of the absolute increase in service use, youths with more severe impairment had the greatest relative increase in use, yet less than half accessed services in 2010-2012 (</a:t>
            </a:r>
            <a:r>
              <a:rPr lang="en-US" sz="1200" kern="1200" baseline="0" dirty="0" err="1" smtClean="0">
                <a:solidFill>
                  <a:schemeClr val="tx1"/>
                </a:solidFill>
                <a:effectLst/>
                <a:latin typeface="+mn-lt"/>
                <a:ea typeface="+mn-ea"/>
                <a:cs typeface="+mn-cs"/>
              </a:rPr>
              <a:t>Olfson</a:t>
            </a:r>
            <a:r>
              <a:rPr lang="en-US" sz="1200" kern="1200" baseline="0" dirty="0" smtClean="0">
                <a:solidFill>
                  <a:schemeClr val="tx1"/>
                </a:solidFill>
                <a:effectLst/>
                <a:latin typeface="+mn-lt"/>
                <a:ea typeface="+mn-ea"/>
                <a:cs typeface="+mn-cs"/>
              </a:rPr>
              <a:t>, et al., 2015).</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United</a:t>
            </a:r>
            <a:r>
              <a:rPr lang="en-US" sz="1200" kern="1200" baseline="0" dirty="0" smtClean="0">
                <a:solidFill>
                  <a:schemeClr val="tx1"/>
                </a:solidFill>
                <a:effectLst/>
                <a:latin typeface="+mn-lt"/>
                <a:ea typeface="+mn-ea"/>
                <a:cs typeface="+mn-cs"/>
              </a:rPr>
              <a:t> States Preventive Services Task Force (USPSTF) recommends screening of adolescents ages 12-18 years for major depressive disorder when systems are in place to ensure accurate diagnosis, psychotherapy (cognitive-behavioral or interpersonal), and </a:t>
            </a:r>
            <a:r>
              <a:rPr lang="en-US" sz="1200" kern="1200" baseline="0" dirty="0" err="1" smtClean="0">
                <a:solidFill>
                  <a:schemeClr val="tx1"/>
                </a:solidFill>
                <a:effectLst/>
                <a:latin typeface="+mn-lt"/>
                <a:ea typeface="+mn-ea"/>
                <a:cs typeface="+mn-cs"/>
              </a:rPr>
              <a:t>followup</a:t>
            </a:r>
            <a:r>
              <a:rPr lang="en-US" sz="1200" kern="1200" baseline="0" dirty="0" smtClean="0">
                <a:solidFill>
                  <a:schemeClr val="tx1"/>
                </a:solidFill>
                <a:effectLst/>
                <a:latin typeface="+mn-lt"/>
                <a:ea typeface="+mn-ea"/>
                <a:cs typeface="+mn-cs"/>
              </a:rPr>
              <a:t> (USPSTF, 2015).</a:t>
            </a: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Overall Rate:</a:t>
            </a:r>
            <a:r>
              <a:rPr lang="en-US" sz="1200" b="1" kern="1200" baseline="0" dirty="0" smtClean="0">
                <a:solidFill>
                  <a:schemeClr val="tx1"/>
                </a:solidFill>
                <a:effectLst/>
                <a:latin typeface="+mn-lt"/>
                <a:ea typeface="+mn-ea"/>
                <a:cs typeface="+mn-cs"/>
              </a:rPr>
              <a:t> </a:t>
            </a:r>
            <a:r>
              <a:rPr lang="en-US" sz="1200" b="0" kern="1200" baseline="0" dirty="0" smtClean="0">
                <a:solidFill>
                  <a:schemeClr val="tx1"/>
                </a:solidFill>
                <a:effectLst/>
                <a:latin typeface="+mn-lt"/>
                <a:ea typeface="+mn-ea"/>
                <a:cs typeface="+mn-cs"/>
              </a:rPr>
              <a:t>In </a:t>
            </a:r>
            <a:r>
              <a:rPr lang="en-US" sz="1200" b="0" kern="1200" dirty="0" smtClean="0">
                <a:solidFill>
                  <a:schemeClr val="tx1"/>
                </a:solidFill>
                <a:effectLst/>
                <a:latin typeface="+mn-lt"/>
                <a:ea typeface="+mn-ea"/>
                <a:cs typeface="+mn-cs"/>
              </a:rPr>
              <a:t>2012</a:t>
            </a:r>
            <a:r>
              <a:rPr lang="en-US" sz="1200" kern="1200" dirty="0" smtClean="0">
                <a:solidFill>
                  <a:schemeClr val="tx1"/>
                </a:solidFill>
                <a:effectLst/>
                <a:latin typeface="+mn-lt"/>
                <a:ea typeface="+mn-ea"/>
                <a:cs typeface="+mn-cs"/>
              </a:rPr>
              <a:t>, 37% of adolescents with a major depressive episode received treatment for depression.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3 of 5 years (2008, 2009, and 2010), Black adolescents with depression were less likely than White adolescents to receive treatment.</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3 of 5 years (2009, 2010, and 2012), females with depression were more likely than males to receive treatment.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93</a:t>
            </a:fld>
            <a:endParaRPr lang="en-US"/>
          </a:p>
        </p:txBody>
      </p:sp>
    </p:spTree>
    <p:extLst>
      <p:ext uri="{BB962C8B-B14F-4D97-AF65-F5344CB8AC3E}">
        <p14:creationId xmlns:p14="http://schemas.microsoft.com/office/powerpoint/2010/main" val="98367925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94</a:t>
            </a:fld>
            <a:endParaRPr lang="en-US"/>
          </a:p>
        </p:txBody>
      </p:sp>
    </p:spTree>
    <p:extLst>
      <p:ext uri="{BB962C8B-B14F-4D97-AF65-F5344CB8AC3E}">
        <p14:creationId xmlns:p14="http://schemas.microsoft.com/office/powerpoint/2010/main" val="405573172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Individuals with psychotic experiences are about 5 times more likely to report suicidal ideation and nearly 10 times more likely to report a suicide attempt (</a:t>
            </a:r>
            <a:r>
              <a:rPr lang="en-US" dirty="0" err="1" smtClean="0"/>
              <a:t>DeVylder</a:t>
            </a:r>
            <a:r>
              <a:rPr lang="en-US" dirty="0" smtClean="0"/>
              <a:t>, et al., 2015). Assessing psychotic experiences among individuals with suicidal ideation could reduce suicide attempts.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About 13% of suicidal </a:t>
            </a:r>
            <a:r>
              <a:rPr lang="en-US" dirty="0" err="1" smtClean="0"/>
              <a:t>ideators</a:t>
            </a:r>
            <a:r>
              <a:rPr lang="en-US" dirty="0" smtClean="0"/>
              <a:t> in a given year attempt suicide during that year. Suicidal ideation is the strongest known clinical predictor for death by suicide (Han, et al., 2015).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95</a:t>
            </a:fld>
            <a:endParaRPr lang="en-US"/>
          </a:p>
        </p:txBody>
      </p:sp>
    </p:spTree>
    <p:extLst>
      <p:ext uri="{BB962C8B-B14F-4D97-AF65-F5344CB8AC3E}">
        <p14:creationId xmlns:p14="http://schemas.microsoft.com/office/powerpoint/2010/main" val="426279429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Universal strategies target entire populations (e.g., public education and awareness programs), </a:t>
            </a:r>
          </a:p>
          <a:p>
            <a:pPr marL="171450" lvl="0" indent="-171450">
              <a:buFont typeface="Arial" panose="020B0604020202020204" pitchFamily="34" charset="0"/>
              <a:buChar char="•"/>
            </a:pPr>
            <a:r>
              <a:rPr lang="en-US" dirty="0" smtClean="0"/>
              <a:t>Selective strategies address at-risk populations (e.g., peer “natural helpers” and accessible crisis services), and </a:t>
            </a:r>
          </a:p>
          <a:p>
            <a:pPr marL="171450" lvl="0" indent="-171450">
              <a:buFont typeface="Arial" panose="020B0604020202020204" pitchFamily="34" charset="0"/>
              <a:buChar char="•"/>
            </a:pPr>
            <a:r>
              <a:rPr lang="en-US" dirty="0" smtClean="0"/>
              <a:t>Indicated strategies address specific high-risk individuals (e.g., case management and parent</a:t>
            </a:r>
            <a:r>
              <a:rPr lang="en-US" baseline="0" dirty="0" smtClean="0"/>
              <a:t> </a:t>
            </a:r>
            <a:r>
              <a:rPr lang="en-US" dirty="0" smtClean="0"/>
              <a:t>support programs) (</a:t>
            </a:r>
            <a:r>
              <a:rPr lang="en-US" dirty="0" err="1" smtClean="0"/>
              <a:t>Nordentoft</a:t>
            </a:r>
            <a:r>
              <a:rPr lang="en-US" dirty="0" smtClean="0"/>
              <a:t>, 2011).</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96</a:t>
            </a:fld>
            <a:endParaRPr lang="en-US"/>
          </a:p>
        </p:txBody>
      </p:sp>
    </p:spTree>
    <p:extLst>
      <p:ext uri="{BB962C8B-B14F-4D97-AF65-F5344CB8AC3E}">
        <p14:creationId xmlns:p14="http://schemas.microsoft.com/office/powerpoint/2010/main" val="171372711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97</a:t>
            </a:fld>
            <a:endParaRPr lang="en-US"/>
          </a:p>
        </p:txBody>
      </p:sp>
    </p:spTree>
    <p:extLst>
      <p:ext uri="{BB962C8B-B14F-4D97-AF65-F5344CB8AC3E}">
        <p14:creationId xmlns:p14="http://schemas.microsoft.com/office/powerpoint/2010/main" val="171372711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228600" y="5257800"/>
            <a:ext cx="6629400" cy="3810000"/>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2011, the overall suicide death rate was 14.9 per 100,000 population age 12 and over.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effectLst/>
                <a:latin typeface="+mn-lt"/>
                <a:ea typeface="+mn-ea"/>
                <a:cs typeface="+mn-cs"/>
              </a:rPr>
              <a:t>Trends: </a:t>
            </a:r>
            <a:r>
              <a:rPr lang="en-US" sz="1200" kern="1200" dirty="0" smtClean="0">
                <a:effectLst/>
                <a:latin typeface="+mn-lt"/>
                <a:ea typeface="+mn-ea"/>
                <a:cs typeface="+mn-cs"/>
              </a:rPr>
              <a:t>From 2008</a:t>
            </a:r>
            <a:r>
              <a:rPr lang="en-US" sz="1200" kern="1200" baseline="0" dirty="0" smtClean="0">
                <a:effectLst/>
                <a:latin typeface="+mn-lt"/>
                <a:ea typeface="+mn-ea"/>
                <a:cs typeface="+mn-cs"/>
              </a:rPr>
              <a:t> to 2011, suicide death rates worsened for the total population, Whites, and both sexes.</a:t>
            </a:r>
            <a:endParaRPr lang="en-US" sz="1200" kern="1200" dirty="0" smtClean="0">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342900" lvl="1" indent="-171450">
              <a:buFont typeface="Arial" panose="020B0604020202020204" pitchFamily="34" charset="0"/>
              <a:buChar char="•"/>
            </a:pPr>
            <a:r>
              <a:rPr lang="en-US" sz="1200" kern="1200" dirty="0" smtClean="0">
                <a:solidFill>
                  <a:schemeClr val="tx1"/>
                </a:solidFill>
                <a:effectLst/>
                <a:latin typeface="+mn-lt"/>
                <a:ea typeface="+mn-ea"/>
                <a:cs typeface="+mn-cs"/>
              </a:rPr>
              <a:t>From 2008</a:t>
            </a:r>
            <a:r>
              <a:rPr lang="en-US" sz="1200" kern="1200" baseline="0" dirty="0" smtClean="0">
                <a:solidFill>
                  <a:schemeClr val="tx1"/>
                </a:solidFill>
                <a:effectLst/>
                <a:latin typeface="+mn-lt"/>
                <a:ea typeface="+mn-ea"/>
                <a:cs typeface="+mn-cs"/>
              </a:rPr>
              <a:t> to 2011</a:t>
            </a:r>
            <a:r>
              <a:rPr lang="en-US" sz="1200" kern="1200" dirty="0" smtClean="0">
                <a:solidFill>
                  <a:schemeClr val="tx1"/>
                </a:solidFill>
                <a:effectLst/>
                <a:latin typeface="+mn-lt"/>
                <a:ea typeface="+mn-ea"/>
                <a:cs typeface="+mn-cs"/>
              </a:rPr>
              <a:t>, Blacks, Asians</a:t>
            </a:r>
            <a:r>
              <a:rPr lang="en-US" sz="1200" kern="1200" baseline="0" dirty="0" smtClean="0">
                <a:solidFill>
                  <a:schemeClr val="tx1"/>
                </a:solidFill>
                <a:effectLst/>
                <a:latin typeface="+mn-lt"/>
                <a:ea typeface="+mn-ea"/>
                <a:cs typeface="+mn-cs"/>
              </a:rPr>
              <a:t> and Pacific Islanders</a:t>
            </a:r>
            <a:r>
              <a:rPr lang="en-US" sz="1200" kern="1200" dirty="0" smtClean="0">
                <a:solidFill>
                  <a:schemeClr val="tx1"/>
                </a:solidFill>
                <a:effectLst/>
                <a:latin typeface="+mn-lt"/>
                <a:ea typeface="+mn-ea"/>
                <a:cs typeface="+mn-cs"/>
              </a:rPr>
              <a:t>, and American Indians and Alaska</a:t>
            </a:r>
            <a:r>
              <a:rPr lang="en-US" sz="1200" kern="1200" baseline="0" dirty="0" smtClean="0">
                <a:solidFill>
                  <a:schemeClr val="tx1"/>
                </a:solidFill>
                <a:effectLst/>
                <a:latin typeface="+mn-lt"/>
                <a:ea typeface="+mn-ea"/>
                <a:cs typeface="+mn-cs"/>
              </a:rPr>
              <a:t> Natives</a:t>
            </a:r>
            <a:r>
              <a:rPr lang="en-US" sz="1200" kern="1200" dirty="0" smtClean="0">
                <a:solidFill>
                  <a:schemeClr val="tx1"/>
                </a:solidFill>
                <a:effectLst/>
                <a:latin typeface="+mn-lt"/>
                <a:ea typeface="+mn-ea"/>
                <a:cs typeface="+mn-cs"/>
              </a:rPr>
              <a:t> had lower suicide death rates than Whites.</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all years, males had higher suicide death rates compared with females.</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all years,  people living in medium metropolitan,</a:t>
            </a:r>
            <a:r>
              <a:rPr lang="en-US" sz="1200" kern="1200" baseline="0" dirty="0" smtClean="0">
                <a:solidFill>
                  <a:schemeClr val="tx1"/>
                </a:solidFill>
                <a:effectLst/>
                <a:latin typeface="+mn-lt"/>
                <a:ea typeface="+mn-ea"/>
                <a:cs typeface="+mn-cs"/>
              </a:rPr>
              <a:t> small metropolitan, </a:t>
            </a:r>
            <a:r>
              <a:rPr lang="en-US" sz="1200" kern="1200" baseline="0" dirty="0" err="1" smtClean="0">
                <a:solidFill>
                  <a:schemeClr val="tx1"/>
                </a:solidFill>
                <a:effectLst/>
                <a:latin typeface="+mn-lt"/>
                <a:ea typeface="+mn-ea"/>
                <a:cs typeface="+mn-cs"/>
              </a:rPr>
              <a:t>micropolitan</a:t>
            </a:r>
            <a:r>
              <a:rPr lang="en-US" sz="1200" kern="1200" baseline="0" dirty="0" smtClean="0">
                <a:solidFill>
                  <a:schemeClr val="tx1"/>
                </a:solidFill>
                <a:effectLst/>
                <a:latin typeface="+mn-lt"/>
                <a:ea typeface="+mn-ea"/>
                <a:cs typeface="+mn-cs"/>
              </a:rPr>
              <a:t>, and noncore areas had higher suicide death rates compared with people living in large fringe metropolitan areas (data not shown). For more information on suicide death rates by geographic location, refer to the Rural Health Reform Policy Research Center </a:t>
            </a:r>
            <a:r>
              <a:rPr lang="en-US" sz="1200" i="1" kern="1200" baseline="0" dirty="0" smtClean="0">
                <a:solidFill>
                  <a:schemeClr val="tx1"/>
                </a:solidFill>
                <a:effectLst/>
                <a:latin typeface="+mn-lt"/>
                <a:ea typeface="+mn-ea"/>
                <a:cs typeface="+mn-cs"/>
              </a:rPr>
              <a:t>2014 Update of the Rural-Urban </a:t>
            </a:r>
            <a:r>
              <a:rPr lang="en-US" sz="1200" i="1" kern="1200" baseline="0" dirty="0" err="1" smtClean="0">
                <a:solidFill>
                  <a:schemeClr val="tx1"/>
                </a:solidFill>
                <a:effectLst/>
                <a:latin typeface="+mn-lt"/>
                <a:ea typeface="+mn-ea"/>
                <a:cs typeface="+mn-cs"/>
              </a:rPr>
              <a:t>Chartbook</a:t>
            </a:r>
            <a:r>
              <a:rPr lang="en-US" sz="1200" i="0" kern="1200" baseline="0" dirty="0" smtClean="0">
                <a:solidFill>
                  <a:schemeClr val="tx1"/>
                </a:solidFill>
                <a:effectLst/>
                <a:latin typeface="+mn-lt"/>
                <a:ea typeface="+mn-ea"/>
                <a:cs typeface="+mn-cs"/>
              </a:rPr>
              <a:t>, available at</a:t>
            </a:r>
            <a:r>
              <a:rPr lang="en-US" sz="1200" i="1"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https://ruralhealth.und.edu/projects/health-reform-policy-research-center/pdf/2014-rural-urban-chartbook-update.pdf.</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 Benchmark:</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2008 top 5 State achievable benchmark was 9 suicide deaths per 100,000 population.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top 5 States that contributed to the achievable benchmark are Connecticut, District of Columbia, Massachusetts, New Jersey, and New York.</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APIs, Blacks, and females have achieved the benchmark.</a:t>
            </a:r>
          </a:p>
          <a:p>
            <a:pPr marL="342900" lvl="1" indent="-171450">
              <a:buFont typeface="Arial" panose="020B0604020202020204" pitchFamily="34" charset="0"/>
              <a:buChar char="•"/>
            </a:pPr>
            <a:r>
              <a:rPr lang="en-US" sz="1200" kern="1200" baseline="0" dirty="0" smtClean="0">
                <a:solidFill>
                  <a:schemeClr val="tx1"/>
                </a:solidFill>
                <a:effectLst/>
                <a:latin typeface="+mn-lt"/>
                <a:ea typeface="+mn-ea"/>
                <a:cs typeface="+mn-cs"/>
              </a:rPr>
              <a:t>The total population, AI/ANs, Whites, and males are moving away from the benchmark.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98</a:t>
            </a:fld>
            <a:endParaRPr lang="en-US"/>
          </a:p>
        </p:txBody>
      </p:sp>
    </p:spTree>
    <p:extLst>
      <p:ext uri="{BB962C8B-B14F-4D97-AF65-F5344CB8AC3E}">
        <p14:creationId xmlns:p14="http://schemas.microsoft.com/office/powerpoint/2010/main" val="147633507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99</a:t>
            </a:fld>
            <a:endParaRPr lang="en-US"/>
          </a:p>
        </p:txBody>
      </p:sp>
    </p:spTree>
    <p:extLst>
      <p:ext uri="{BB962C8B-B14F-4D97-AF65-F5344CB8AC3E}">
        <p14:creationId xmlns:p14="http://schemas.microsoft.com/office/powerpoint/2010/main" val="3104918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933486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6221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3398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6754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936863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47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4812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95454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506064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46753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465745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979212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17879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09680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Tree>
    <p:extLst>
      <p:ext uri="{BB962C8B-B14F-4D97-AF65-F5344CB8AC3E}">
        <p14:creationId xmlns:p14="http://schemas.microsoft.com/office/powerpoint/2010/main" val="16720242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5785450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497935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84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Tree>
    <p:extLst>
      <p:ext uri="{BB962C8B-B14F-4D97-AF65-F5344CB8AC3E}">
        <p14:creationId xmlns:p14="http://schemas.microsoft.com/office/powerpoint/2010/main" val="19087803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a:p>
        </p:txBody>
      </p:sp>
    </p:spTree>
    <p:extLst>
      <p:ext uri="{BB962C8B-B14F-4D97-AF65-F5344CB8AC3E}">
        <p14:creationId xmlns:p14="http://schemas.microsoft.com/office/powerpoint/2010/main" val="2179012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4.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49905008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nhqrnet.ahrq.gov/inhqrdr/data/query"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102.xml"/><Relationship Id="rId1" Type="http://schemas.openxmlformats.org/officeDocument/2006/relationships/slideLayout" Target="../slideLayouts/slideLayout4.xml"/><Relationship Id="rId4" Type="http://schemas.openxmlformats.org/officeDocument/2006/relationships/chart" Target="../charts/chart5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104.xml"/><Relationship Id="rId1" Type="http://schemas.openxmlformats.org/officeDocument/2006/relationships/slideLayout" Target="../slideLayouts/slideLayout4.xml"/><Relationship Id="rId4" Type="http://schemas.openxmlformats.org/officeDocument/2006/relationships/chart" Target="../charts/chart5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notesSlide" Target="../notesSlides/notesSlide106.xml"/><Relationship Id="rId1" Type="http://schemas.openxmlformats.org/officeDocument/2006/relationships/slideLayout" Target="../slideLayouts/slideLayout4.xml"/><Relationship Id="rId4" Type="http://schemas.openxmlformats.org/officeDocument/2006/relationships/chart" Target="../charts/chart60.xml"/></Relationships>
</file>

<file path=ppt/slides/_rels/slide107.xml.rels><?xml version="1.0" encoding="UTF-8" standalone="yes"?>
<Relationships xmlns="http://schemas.openxmlformats.org/package/2006/relationships"><Relationship Id="rId3" Type="http://schemas.openxmlformats.org/officeDocument/2006/relationships/hyperlink" Target="http://www.ncbi.nlm.nih.gov/pmc/articles/PMC4026491/" TargetMode="External"/><Relationship Id="rId7" Type="http://schemas.openxmlformats.org/officeDocument/2006/relationships/hyperlink" Target="http://www.uspreventiveservicestaskforce.org/Page/Topic/recommendation-summary/depression-in-adults-screening?ds=1&amp;s=Depression-screening" TargetMode="External"/><Relationship Id="rId2" Type="http://schemas.openxmlformats.org/officeDocument/2006/relationships/notesSlide" Target="../notesSlides/notesSlide107.xml"/><Relationship Id="rId1" Type="http://schemas.openxmlformats.org/officeDocument/2006/relationships/slideLayout" Target="../slideLayouts/slideLayout2.xml"/><Relationship Id="rId6" Type="http://schemas.openxmlformats.org/officeDocument/2006/relationships/hyperlink" Target="http://www.uspreventiveservicestaskforce.org/Page/Topic/recommendation-summary/depression-in-children-and-adolescents-screening?ds=1&amp;s=Depression-screening" TargetMode="External"/><Relationship Id="rId5" Type="http://schemas.openxmlformats.org/officeDocument/2006/relationships/hyperlink" Target="http://www.samhsa.gov/data/sites/default/files/NSDUH-SR200-RecoveryMonth-2014/NSDUH-SR200-RecoveryMonth-2014.htm" TargetMode="External"/><Relationship Id="rId4" Type="http://schemas.openxmlformats.org/officeDocument/2006/relationships/hyperlink" Target="http://www.ncbi.nlm.nih.gov/pubmed/24311444"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hcup-us.ahrq.gov/reports/statbriefs/sb92.jsp" TargetMode="External"/><Relationship Id="rId2" Type="http://schemas.openxmlformats.org/officeDocument/2006/relationships/notesSlide" Target="../notesSlides/notesSlide108.xml"/><Relationship Id="rId1" Type="http://schemas.openxmlformats.org/officeDocument/2006/relationships/slideLayout" Target="../slideLayouts/slideLayout2.xml"/><Relationship Id="rId5" Type="http://schemas.openxmlformats.org/officeDocument/2006/relationships/hyperlink" Target="http://www.ncbi.nlm.nih.gov/pubmed/24014057" TargetMode="External"/><Relationship Id="rId4" Type="http://schemas.openxmlformats.org/officeDocument/2006/relationships/hyperlink" Target="http://www.ncbi.nlm.nih.gov/pubmed/24036589" TargetMode="Externa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www.ahrq.gov/research/findings/nhqrdr/2014chartbooks/patientsafety/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cdc.gov/nchs/data/nvsr/nvsr62/nvsr62_06.pdf" TargetMode="Externa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chart" Target="../charts/chart61.xml"/><Relationship Id="rId2" Type="http://schemas.openxmlformats.org/officeDocument/2006/relationships/notesSlide" Target="../notesSlides/notesSlide113.xml"/><Relationship Id="rId1" Type="http://schemas.openxmlformats.org/officeDocument/2006/relationships/slideLayout" Target="../slideLayouts/slideLayout4.xml"/><Relationship Id="rId4" Type="http://schemas.openxmlformats.org/officeDocument/2006/relationships/chart" Target="../charts/chart62.xml"/></Relationships>
</file>

<file path=ppt/slides/_rels/slide116.xml.rels><?xml version="1.0" encoding="UTF-8" standalone="yes"?>
<Relationships xmlns="http://schemas.openxmlformats.org/package/2006/relationships"><Relationship Id="rId3" Type="http://schemas.openxmlformats.org/officeDocument/2006/relationships/chart" Target="../charts/chart63.xml"/><Relationship Id="rId2" Type="http://schemas.openxmlformats.org/officeDocument/2006/relationships/notesSlide" Target="../notesSlides/notesSlide114.xml"/><Relationship Id="rId1" Type="http://schemas.openxmlformats.org/officeDocument/2006/relationships/slideLayout" Target="../slideLayouts/slideLayout4.xml"/><Relationship Id="rId4" Type="http://schemas.openxmlformats.org/officeDocument/2006/relationships/chart" Target="../charts/chart6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nhlbi.nih.gov/files/docs/research/2012_ChartBook.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chart" Target="../charts/chart65.xml"/><Relationship Id="rId2" Type="http://schemas.openxmlformats.org/officeDocument/2006/relationships/notesSlide" Target="../notesSlides/notesSlide119.xml"/><Relationship Id="rId1" Type="http://schemas.openxmlformats.org/officeDocument/2006/relationships/slideLayout" Target="../slideLayouts/slideLayout4.xml"/><Relationship Id="rId4" Type="http://schemas.openxmlformats.org/officeDocument/2006/relationships/chart" Target="../charts/chart66.xml"/></Relationships>
</file>

<file path=ppt/slides/_rels/slide122.xml.rels><?xml version="1.0" encoding="UTF-8" standalone="yes"?>
<Relationships xmlns="http://schemas.openxmlformats.org/package/2006/relationships"><Relationship Id="rId3" Type="http://schemas.openxmlformats.org/officeDocument/2006/relationships/chart" Target="../charts/chart67.xml"/><Relationship Id="rId2" Type="http://schemas.openxmlformats.org/officeDocument/2006/relationships/notesSlide" Target="../notesSlides/notesSlide120.xml"/><Relationship Id="rId1" Type="http://schemas.openxmlformats.org/officeDocument/2006/relationships/slideLayout" Target="../slideLayouts/slideLayout4.xml"/><Relationship Id="rId4" Type="http://schemas.openxmlformats.org/officeDocument/2006/relationships/chart" Target="../charts/chart68.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chart" Target="../charts/chart69.xml"/><Relationship Id="rId2" Type="http://schemas.openxmlformats.org/officeDocument/2006/relationships/notesSlide" Target="../notesSlides/notesSlide123.xml"/><Relationship Id="rId1" Type="http://schemas.openxmlformats.org/officeDocument/2006/relationships/slideLayout" Target="../slideLayouts/slideLayout4.xml"/><Relationship Id="rId4" Type="http://schemas.openxmlformats.org/officeDocument/2006/relationships/chart" Target="../charts/chart70.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chart" Target="../charts/chart71.xml"/><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meps.ahrq.gov/mepsweb/data_stats/tables_compendia_hh_interactive.js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chart" Target="../charts/chart72.xml"/><Relationship Id="rId2" Type="http://schemas.openxmlformats.org/officeDocument/2006/relationships/notesSlide" Target="../notesSlides/notesSlide128.xml"/><Relationship Id="rId1" Type="http://schemas.openxmlformats.org/officeDocument/2006/relationships/slideLayout" Target="../slideLayouts/slideLayout4.xml"/><Relationship Id="rId4" Type="http://schemas.openxmlformats.org/officeDocument/2006/relationships/chart" Target="../charts/chart73.xml"/></Relationships>
</file>

<file path=ppt/slides/_rels/slide131.xml.rels><?xml version="1.0" encoding="UTF-8" standalone="yes"?>
<Relationships xmlns="http://schemas.openxmlformats.org/package/2006/relationships"><Relationship Id="rId3" Type="http://schemas.openxmlformats.org/officeDocument/2006/relationships/hyperlink" Target="http://www.cdc.gov/mmwr/preview/mmwrhtml/mm5910a3.htm" TargetMode="External"/><Relationship Id="rId2" Type="http://schemas.openxmlformats.org/officeDocument/2006/relationships/notesSlide" Target="../notesSlides/notesSlide129.xml"/><Relationship Id="rId1" Type="http://schemas.openxmlformats.org/officeDocument/2006/relationships/slideLayout" Target="../slideLayouts/slideLayout2.xml"/><Relationship Id="rId5" Type="http://schemas.openxmlformats.org/officeDocument/2006/relationships/hyperlink" Target="http://www.ncbi.nlm.nih.gov/pmc/articles/PMC3176175/" TargetMode="External"/><Relationship Id="rId4" Type="http://schemas.openxmlformats.org/officeDocument/2006/relationships/hyperlink" Target="http://www.nhlbi.nih.gov/guidelines/asthma/asthgdln.pdf" TargetMode="Externa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ahrq.gov/research/findings/nhqrdr/2014chartbooks/healthyliving/index.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2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www.ahrq.gov/research/findings/nhqrdr/2014chartbooks/healthyliving/index.html"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chart" Target="../charts/chart15.xml"/></Relationships>
</file>

<file path=ppt/slides/_rels/slide3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chart" Target="../charts/chart17.xml"/></Relationships>
</file>

<file path=ppt/slides/_rels/slide38.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chart" Target="../charts/char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41.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21.xml"/></Relationships>
</file>

<file path=ppt/slides/_rels/slide42.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23.xml"/></Relationships>
</file>

<file path=ppt/slides/_rels/slide43.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26.xml"/></Relationships>
</file>

<file path=ppt/slides/_rels/slide45.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45.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28.xml"/></Relationships>
</file>

<file path=ppt/slides/_rels/slide46.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usrds.org/atlas.aspx"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www.usrds.org/atlas13.aspx"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chart" Target="../charts/chart33.xml"/></Relationships>
</file>

<file path=ppt/slides/_rels/slide53.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chart" Target="../charts/chart35.xml"/></Relationships>
</file>

<file path=ppt/slides/_rels/slide54.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57.xml"/><Relationship Id="rId1" Type="http://schemas.openxmlformats.org/officeDocument/2006/relationships/slideLayout" Target="../slideLayouts/slideLayout4.xml"/><Relationship Id="rId4" Type="http://schemas.openxmlformats.org/officeDocument/2006/relationships/chart" Target="../charts/chart40.xml"/></Relationships>
</file>

<file path=ppt/slides/_rels/slide58.xml.rels><?xml version="1.0" encoding="UTF-8" standalone="yes"?>
<Relationships xmlns="http://schemas.openxmlformats.org/package/2006/relationships"><Relationship Id="rId3" Type="http://schemas.openxmlformats.org/officeDocument/2006/relationships/hyperlink" Target="http://www.ahrq.gov/workingforquality/priorities.htm"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www.ahrq.gov/workingforquality/pias/windriverpia.htm"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hrq.gov/research/findings/nhqrdr/2014chartbooks/"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75.xml"/><Relationship Id="rId1" Type="http://schemas.openxmlformats.org/officeDocument/2006/relationships/slideLayout" Target="../slideLayouts/slideLayout4.xml"/><Relationship Id="rId4" Type="http://schemas.openxmlformats.org/officeDocument/2006/relationships/chart" Target="../charts/chart42.xml"/></Relationships>
</file>

<file path=ppt/slides/_rels/slide76.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76.xml"/><Relationship Id="rId1" Type="http://schemas.openxmlformats.org/officeDocument/2006/relationships/slideLayout" Target="../slideLayouts/slideLayout4.xml"/><Relationship Id="rId4" Type="http://schemas.openxmlformats.org/officeDocument/2006/relationships/chart" Target="../charts/chart44.xml"/></Relationships>
</file>

<file path=ppt/slides/_rels/slide77.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81.xml"/><Relationship Id="rId1" Type="http://schemas.openxmlformats.org/officeDocument/2006/relationships/slideLayout" Target="../slideLayouts/slideLayout4.xml"/><Relationship Id="rId4" Type="http://schemas.openxmlformats.org/officeDocument/2006/relationships/chart" Target="../charts/chart4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hyperlink" Target="http://www.cdc.gov/hiv/statistics/basics/ataglance.html" TargetMode="External"/><Relationship Id="rId3" Type="http://schemas.openxmlformats.org/officeDocument/2006/relationships/hyperlink" Target="http://www.sciencedirect.com/science/article/pii/S1473309912703158" TargetMode="External"/><Relationship Id="rId7" Type="http://schemas.openxmlformats.org/officeDocument/2006/relationships/hyperlink" Target="http://www.cdc.gov/hiv/pdf/library_factsheets_hiv_and_viral_hepatitis.pdf" TargetMode="External"/><Relationship Id="rId2" Type="http://schemas.openxmlformats.org/officeDocument/2006/relationships/notesSlide" Target="../notesSlides/notesSlide85.xml"/><Relationship Id="rId1" Type="http://schemas.openxmlformats.org/officeDocument/2006/relationships/slideLayout" Target="../slideLayouts/slideLayout2.xml"/><Relationship Id="rId6" Type="http://schemas.openxmlformats.org/officeDocument/2006/relationships/hyperlink" Target="http://www.cdc.gov/hiv/group/gender/transgender/index.html" TargetMode="External"/><Relationship Id="rId5" Type="http://schemas.openxmlformats.org/officeDocument/2006/relationships/hyperlink" Target="http://www.cdc.gov/hiv/group/msm/index.html" TargetMode="External"/><Relationship Id="rId4" Type="http://schemas.openxmlformats.org/officeDocument/2006/relationships/hyperlink" Target="http://www.ncbi.nlm.nih.gov/pmc/articles/PMC3369565/" TargetMode="External"/><Relationship Id="rId9" Type="http://schemas.openxmlformats.org/officeDocument/2006/relationships/hyperlink" Target="http://www.cdc.gov/hiv/library/reports/surveillance/"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www.ncbi.nlm.nih.gov/pmc/articles/PMC4073781/" TargetMode="Externa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hyperlink" Target="http://aidsinfo.nih.gov/ContentFiles/AdultandAdolescentGL.pdf" TargetMode="External"/><Relationship Id="rId5" Type="http://schemas.openxmlformats.org/officeDocument/2006/relationships/hyperlink" Target="http://aidsinfo.nih.gov/contentfiles/lvguidelines/AdultandAdolescentGL.pdf" TargetMode="External"/><Relationship Id="rId4" Type="http://schemas.openxmlformats.org/officeDocument/2006/relationships/hyperlink" Target="http://www.ncbi.nlm.nih.gov/pmc/articles/PMC3106255/" TargetMode="Externa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notesSlide" Target="../notesSlides/notesSlide92.xml"/><Relationship Id="rId1" Type="http://schemas.openxmlformats.org/officeDocument/2006/relationships/slideLayout" Target="../slideLayouts/slideLayout4.xml"/><Relationship Id="rId4" Type="http://schemas.openxmlformats.org/officeDocument/2006/relationships/chart" Target="../charts/chart50.xml"/></Relationships>
</file>

<file path=ppt/slides/_rels/slide93.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notesSlide" Target="../notesSlides/notesSlide93.xml"/><Relationship Id="rId1" Type="http://schemas.openxmlformats.org/officeDocument/2006/relationships/slideLayout" Target="../slideLayouts/slideLayout4.xml"/><Relationship Id="rId4" Type="http://schemas.openxmlformats.org/officeDocument/2006/relationships/chart" Target="../charts/chart5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chart" Target="../charts/chart53.xml"/><Relationship Id="rId2" Type="http://schemas.openxmlformats.org/officeDocument/2006/relationships/notesSlide" Target="../notesSlides/notesSlide98.xml"/><Relationship Id="rId1" Type="http://schemas.openxmlformats.org/officeDocument/2006/relationships/slideLayout" Target="../slideLayouts/slideLayout4.xml"/><Relationship Id="rId4" Type="http://schemas.openxmlformats.org/officeDocument/2006/relationships/chart" Target="../charts/chart5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National Healthcare Quality and Disparities Report</a:t>
            </a:r>
            <a:endParaRPr lang="en-US" dirty="0"/>
          </a:p>
        </p:txBody>
      </p:sp>
      <p:sp>
        <p:nvSpPr>
          <p:cNvPr id="5" name="Content Placeholder 4"/>
          <p:cNvSpPr>
            <a:spLocks noGrp="1"/>
          </p:cNvSpPr>
          <p:nvPr>
            <p:ph idx="1"/>
          </p:nvPr>
        </p:nvSpPr>
        <p:spPr/>
        <p:txBody>
          <a:bodyPr/>
          <a:lstStyle/>
          <a:p>
            <a:r>
              <a:rPr lang="en-US" smtClean="0"/>
              <a:t>Chartbook on Effective Treatment</a:t>
            </a:r>
          </a:p>
          <a:p>
            <a:r>
              <a:rPr lang="en-US" smtClean="0"/>
              <a:t>July 2015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err="1" smtClean="0"/>
              <a:t>Chartbook</a:t>
            </a:r>
            <a:r>
              <a:rPr lang="en-US" dirty="0" smtClean="0"/>
              <a:t> on Effective Treatment</a:t>
            </a:r>
            <a:endParaRPr lang="en-US" dirty="0"/>
          </a:p>
        </p:txBody>
      </p:sp>
      <p:sp>
        <p:nvSpPr>
          <p:cNvPr id="5" name="Content Placeholder 4"/>
          <p:cNvSpPr>
            <a:spLocks noGrp="1"/>
          </p:cNvSpPr>
          <p:nvPr>
            <p:ph idx="1"/>
          </p:nvPr>
        </p:nvSpPr>
        <p:spPr>
          <a:xfrm>
            <a:off x="457200" y="1600201"/>
            <a:ext cx="8382000" cy="4114800"/>
          </a:xfrm>
        </p:spPr>
        <p:txBody>
          <a:bodyPr>
            <a:normAutofit fontScale="92500" lnSpcReduction="10000"/>
          </a:bodyPr>
          <a:lstStyle/>
          <a:p>
            <a:r>
              <a:rPr lang="en-US" dirty="0" smtClean="0"/>
              <a:t>This </a:t>
            </a:r>
            <a:r>
              <a:rPr lang="en-US" dirty="0" err="1" smtClean="0"/>
              <a:t>chartbook</a:t>
            </a:r>
            <a:r>
              <a:rPr lang="en-US" dirty="0" smtClean="0"/>
              <a:t> includes: </a:t>
            </a:r>
          </a:p>
          <a:p>
            <a:pPr lvl="1"/>
            <a:r>
              <a:rPr lang="en-US" dirty="0" smtClean="0"/>
              <a:t>Summary of trends across measures of Effective Treatment from the QDR.</a:t>
            </a:r>
          </a:p>
          <a:p>
            <a:pPr lvl="1"/>
            <a:r>
              <a:rPr lang="en-US" dirty="0" smtClean="0"/>
              <a:t>Figures illustrating select measures of Effective Treatment. </a:t>
            </a:r>
          </a:p>
          <a:p>
            <a:r>
              <a:rPr lang="en-US" dirty="0" smtClean="0">
                <a:hlinkClick r:id="rId3"/>
              </a:rPr>
              <a:t>Introduction and Methods</a:t>
            </a:r>
            <a:r>
              <a:rPr lang="en-US" dirty="0" smtClean="0"/>
              <a:t> contains 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tool (</a:t>
            </a:r>
            <a:r>
              <a:rPr lang="en-US" dirty="0" smtClean="0">
                <a:hlinkClick r:id="rId4"/>
              </a:rPr>
              <a:t>http://nhqrnet.ahrq.gov/</a:t>
            </a:r>
          </a:p>
          <a:p>
            <a:pPr marL="0" indent="342900">
              <a:spcBef>
                <a:spcPts val="0"/>
              </a:spcBef>
              <a:buNone/>
            </a:pPr>
            <a:r>
              <a:rPr lang="en-US" dirty="0" err="1" smtClean="0">
                <a:hlinkClick r:id="rId4"/>
              </a:rPr>
              <a:t>inhqrdr</a:t>
            </a:r>
            <a:r>
              <a:rPr lang="en-US" dirty="0" smtClean="0">
                <a:hlinkClick r:id="rId4"/>
              </a:rPr>
              <a:t>/data/query</a:t>
            </a:r>
            <a:r>
              <a:rPr lang="en-US" dirty="0" smtClean="0"/>
              <a:t>) provides access to all data tables. </a:t>
            </a:r>
          </a:p>
          <a:p>
            <a:endParaRPr lang="en-US" dirty="0"/>
          </a:p>
        </p:txBody>
      </p:sp>
    </p:spTree>
    <p:extLst>
      <p:ext uri="{BB962C8B-B14F-4D97-AF65-F5344CB8AC3E}">
        <p14:creationId xmlns:p14="http://schemas.microsoft.com/office/powerpoint/2010/main" val="21160060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Importance of Treatment</a:t>
            </a:r>
            <a:endParaRPr lang="en-US" dirty="0"/>
          </a:p>
        </p:txBody>
      </p:sp>
      <p:sp>
        <p:nvSpPr>
          <p:cNvPr id="3" name="Content Placeholder 2"/>
          <p:cNvSpPr>
            <a:spLocks noGrp="1"/>
          </p:cNvSpPr>
          <p:nvPr>
            <p:ph idx="1"/>
          </p:nvPr>
        </p:nvSpPr>
        <p:spPr/>
        <p:txBody>
          <a:bodyPr/>
          <a:lstStyle/>
          <a:p>
            <a:r>
              <a:rPr lang="en-US" dirty="0" smtClean="0"/>
              <a:t>In 2011, about 2.5 million emergency department (ED) visits resulted from medical emergencies involving drug misuse or abuse:</a:t>
            </a:r>
          </a:p>
          <a:p>
            <a:pPr lvl="1"/>
            <a:r>
              <a:rPr lang="en-US" dirty="0" smtClean="0"/>
              <a:t>1.25 million involved illicit drugs, </a:t>
            </a:r>
          </a:p>
          <a:p>
            <a:pPr lvl="1"/>
            <a:r>
              <a:rPr lang="en-US" dirty="0" smtClean="0"/>
              <a:t>1.24 million involved nonmedical use of pharmaceuticals, and</a:t>
            </a:r>
          </a:p>
          <a:p>
            <a:pPr lvl="1"/>
            <a:r>
              <a:rPr lang="en-US" dirty="0" smtClean="0"/>
              <a:t>0.61 million involved drugs combined with alcohol (SAMHSA, 2014). </a:t>
            </a:r>
          </a:p>
          <a:p>
            <a:r>
              <a:rPr lang="en-US" dirty="0" smtClean="0"/>
              <a:t>Substance abuse disorders can be effectively treated at specialty facilities.</a:t>
            </a:r>
          </a:p>
          <a:p>
            <a:endParaRPr lang="en-US" dirty="0"/>
          </a:p>
        </p:txBody>
      </p:sp>
    </p:spTree>
    <p:extLst>
      <p:ext uri="{BB962C8B-B14F-4D97-AF65-F5344CB8AC3E}">
        <p14:creationId xmlns:p14="http://schemas.microsoft.com/office/powerpoint/2010/main" val="45830914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Treatment Needs</a:t>
            </a:r>
            <a:endParaRPr lang="en-US" dirty="0"/>
          </a:p>
        </p:txBody>
      </p:sp>
      <p:sp>
        <p:nvSpPr>
          <p:cNvPr id="3" name="Content Placeholder 2"/>
          <p:cNvSpPr>
            <a:spLocks noGrp="1"/>
          </p:cNvSpPr>
          <p:nvPr>
            <p:ph idx="1"/>
          </p:nvPr>
        </p:nvSpPr>
        <p:spPr/>
        <p:txBody>
          <a:bodyPr/>
          <a:lstStyle/>
          <a:p>
            <a:r>
              <a:rPr lang="en-US" dirty="0" smtClean="0"/>
              <a:t>In 2013, nearly 23 million Americans age 12 years and over needed treatment for substance abuse. </a:t>
            </a:r>
          </a:p>
          <a:p>
            <a:r>
              <a:rPr lang="en-US" dirty="0" smtClean="0"/>
              <a:t>An estimated 2.5 million people received treatment at a specialty facility, but more than 20 million people who needed this type of treatment did not receive it (SAMHSA, 2013).</a:t>
            </a:r>
          </a:p>
          <a:p>
            <a:endParaRPr lang="en-US" dirty="0"/>
          </a:p>
        </p:txBody>
      </p:sp>
    </p:spTree>
    <p:extLst>
      <p:ext uri="{BB962C8B-B14F-4D97-AF65-F5344CB8AC3E}">
        <p14:creationId xmlns:p14="http://schemas.microsoft.com/office/powerpoint/2010/main" val="18051027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People age 12 and over who needed treatment for illicit drug use or an alcohol problem and who received such treatment at a specialty facility in the last 12 months, by race/ethnicity (2002-2012) and age (2008-2012)</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22571265"/>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4"/>
          <p:cNvGraphicFramePr>
            <a:graphicFrameLocks noGrp="1"/>
          </p:cNvGraphicFramePr>
          <p:nvPr>
            <p:ph sz="half" idx="2"/>
            <p:extLst>
              <p:ext uri="{D42A27DB-BD31-4B8C-83A1-F6EECF244321}">
                <p14:modId xmlns:p14="http://schemas.microsoft.com/office/powerpoint/2010/main" val="4233901725"/>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
          <p:cNvSpPr txBox="1">
            <a:spLocks/>
          </p:cNvSpPr>
          <p:nvPr/>
        </p:nvSpPr>
        <p:spPr>
          <a:xfrm>
            <a:off x="239486" y="5486400"/>
            <a:ext cx="8305800" cy="944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endParaRPr lang="en-US" dirty="0"/>
          </a:p>
        </p:txBody>
      </p:sp>
      <p:sp>
        <p:nvSpPr>
          <p:cNvPr id="8" name="Rectangle 7"/>
          <p:cNvSpPr/>
          <p:nvPr/>
        </p:nvSpPr>
        <p:spPr>
          <a:xfrm>
            <a:off x="457200" y="5486400"/>
            <a:ext cx="8229600" cy="938719"/>
          </a:xfrm>
          <a:prstGeom prst="rect">
            <a:avLst/>
          </a:prstGeom>
        </p:spPr>
        <p:txBody>
          <a:bodyPr wrap="square">
            <a:spAutoFit/>
          </a:bodyPr>
          <a:lstStyle/>
          <a:p>
            <a:r>
              <a:rPr lang="en-US" sz="1100" b="1" dirty="0"/>
              <a:t>Source: </a:t>
            </a:r>
            <a:r>
              <a:rPr lang="en-US" sz="1100" dirty="0"/>
              <a:t>Substance Abuse and Mental Health Services Administration, National Survey on Drug Use and Health, 2002-2012.</a:t>
            </a:r>
          </a:p>
          <a:p>
            <a:r>
              <a:rPr lang="en-US" sz="1100" b="1" dirty="0"/>
              <a:t>Denominator: </a:t>
            </a:r>
            <a:r>
              <a:rPr lang="en-US" sz="1100" dirty="0"/>
              <a:t>Civilian noninstitutionalized population age 12 and over who needed treatment for illicit drug use or an alcohol problem.</a:t>
            </a:r>
          </a:p>
          <a:p>
            <a:r>
              <a:rPr lang="en-US" sz="1100" b="1" dirty="0"/>
              <a:t>Note: </a:t>
            </a:r>
            <a:r>
              <a:rPr lang="en-US" sz="1100" dirty="0"/>
              <a:t>Treatment refers to treatment at a specialty facility, such as a drug and alcohol inpatient and/or outpatient rehabilitation facility, inpatient hospital setting, or mental health center. White and Black are </a:t>
            </a:r>
            <a:r>
              <a:rPr lang="en-US" sz="1100" dirty="0" smtClean="0"/>
              <a:t>non-Hispanic. </a:t>
            </a:r>
            <a:r>
              <a:rPr lang="en-US" sz="1100" dirty="0"/>
              <a:t>Hispanic includes all races.</a:t>
            </a:r>
            <a:endParaRPr lang="en-US" sz="1100" dirty="0">
              <a:effectLst/>
            </a:endParaRPr>
          </a:p>
        </p:txBody>
      </p:sp>
    </p:spTree>
    <p:extLst>
      <p:ext uri="{BB962C8B-B14F-4D97-AF65-F5344CB8AC3E}">
        <p14:creationId xmlns:p14="http://schemas.microsoft.com/office/powerpoint/2010/main" val="133527982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Completion </a:t>
            </a:r>
            <a:r>
              <a:rPr lang="en-US" dirty="0" smtClean="0"/>
              <a:t>of Substance Abuse Treatment</a:t>
            </a:r>
            <a:endParaRPr lang="en-US" dirty="0"/>
          </a:p>
        </p:txBody>
      </p:sp>
      <p:sp>
        <p:nvSpPr>
          <p:cNvPr id="3" name="Content Placeholder 2"/>
          <p:cNvSpPr>
            <a:spLocks noGrp="1"/>
          </p:cNvSpPr>
          <p:nvPr>
            <p:ph idx="1"/>
          </p:nvPr>
        </p:nvSpPr>
        <p:spPr/>
        <p:txBody>
          <a:bodyPr>
            <a:normAutofit/>
          </a:bodyPr>
          <a:lstStyle/>
          <a:p>
            <a:r>
              <a:rPr lang="en-US" dirty="0"/>
              <a:t>For patients receiving treatment for substance abuse, studies have shown that increased length of treatment correlates with improved outcomes (McLellan, et al., 1996</a:t>
            </a:r>
            <a:r>
              <a:rPr lang="en-US" dirty="0" smtClean="0"/>
              <a:t>), such as long-term abstinence.</a:t>
            </a:r>
          </a:p>
          <a:p>
            <a:r>
              <a:rPr lang="en-US" dirty="0" smtClean="0"/>
              <a:t>Dropout from treatment often leads to relapse and return to substance use.</a:t>
            </a:r>
          </a:p>
          <a:p>
            <a:endParaRPr lang="en-US" dirty="0"/>
          </a:p>
        </p:txBody>
      </p:sp>
    </p:spTree>
    <p:extLst>
      <p:ext uri="{BB962C8B-B14F-4D97-AF65-F5344CB8AC3E}">
        <p14:creationId xmlns:p14="http://schemas.microsoft.com/office/powerpoint/2010/main" val="49124393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People age 12 and over treated for substance abuse who completed treatment course, by race/ethnicity and  education 2005-2011</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18960882"/>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645056063"/>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394960"/>
            <a:ext cx="8229600" cy="769441"/>
          </a:xfrm>
          <a:prstGeom prst="rect">
            <a:avLst/>
          </a:prstGeom>
        </p:spPr>
        <p:txBody>
          <a:bodyPr wrap="square">
            <a:spAutoFit/>
          </a:bodyPr>
          <a:lstStyle/>
          <a:p>
            <a:r>
              <a:rPr lang="en-US" sz="1100" b="1" dirty="0"/>
              <a:t>Source:</a:t>
            </a:r>
            <a:r>
              <a:rPr lang="en-US" sz="1100" dirty="0"/>
              <a:t> Substance Abuse and Mental Health Services Administration, Treatment Episode Data Set, Discharge Data Set, 2005-2011.</a:t>
            </a:r>
          </a:p>
          <a:p>
            <a:r>
              <a:rPr lang="en-US" sz="1100" b="1" dirty="0"/>
              <a:t>Denominator:</a:t>
            </a:r>
            <a:r>
              <a:rPr lang="en-US" sz="1100" dirty="0"/>
              <a:t> Discharges age 12 and over from publicly funded substance abuse treatment facilities.</a:t>
            </a:r>
          </a:p>
          <a:p>
            <a:r>
              <a:rPr lang="en-US" sz="1100" b="1" dirty="0"/>
              <a:t>Note: </a:t>
            </a:r>
            <a:r>
              <a:rPr lang="en-US" sz="1100" dirty="0"/>
              <a:t>White and Black are </a:t>
            </a:r>
            <a:r>
              <a:rPr lang="en-US" sz="1100" dirty="0" smtClean="0"/>
              <a:t>non-Hispanic. </a:t>
            </a:r>
            <a:r>
              <a:rPr lang="en-US" sz="1100" dirty="0"/>
              <a:t>Hispanic includes all races.</a:t>
            </a:r>
            <a:endParaRPr lang="en-US" sz="1100" dirty="0">
              <a:effectLst/>
            </a:endParaRPr>
          </a:p>
        </p:txBody>
      </p:sp>
      <p:cxnSp>
        <p:nvCxnSpPr>
          <p:cNvPr id="4" name="Straight Connector 3"/>
          <p:cNvCxnSpPr/>
          <p:nvPr/>
        </p:nvCxnSpPr>
        <p:spPr>
          <a:xfrm>
            <a:off x="1174296" y="2753139"/>
            <a:ext cx="3335111"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8" name="Text Box 68"/>
          <p:cNvSpPr txBox="1">
            <a:spLocks noChangeArrowheads="1"/>
          </p:cNvSpPr>
          <p:nvPr/>
        </p:nvSpPr>
        <p:spPr bwMode="auto">
          <a:xfrm>
            <a:off x="2301239" y="2240280"/>
            <a:ext cx="1188720" cy="36576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p>
            <a:pPr marL="0" marR="0">
              <a:spcBef>
                <a:spcPts val="0"/>
              </a:spcBef>
              <a:spcAft>
                <a:spcPts val="1200"/>
              </a:spcAft>
            </a:pPr>
            <a:r>
              <a:rPr lang="en-US" sz="1000" dirty="0">
                <a:effectLst/>
                <a:ea typeface="Times New Roman"/>
              </a:rPr>
              <a:t>2008 Achievable Benchmark: 74%</a:t>
            </a:r>
            <a:endParaRPr lang="en-US" sz="1200" dirty="0">
              <a:effectLst/>
              <a:ea typeface="Times New Roman"/>
            </a:endParaRPr>
          </a:p>
        </p:txBody>
      </p:sp>
    </p:spTree>
    <p:extLst>
      <p:ext uri="{BB962C8B-B14F-4D97-AF65-F5344CB8AC3E}">
        <p14:creationId xmlns:p14="http://schemas.microsoft.com/office/powerpoint/2010/main" val="80614741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lnSpcReduction="10000"/>
          </a:bodyPr>
          <a:lstStyle/>
          <a:p>
            <a:r>
              <a:rPr lang="en-US" dirty="0" smtClean="0"/>
              <a:t>About one in three individuals has had a mental health or substance abuse (MHSA) condition within the last 12 months.</a:t>
            </a:r>
          </a:p>
          <a:p>
            <a:r>
              <a:rPr lang="en-US" dirty="0" smtClean="0"/>
              <a:t>In 2007, 12 million ED visits involved a diagnosis related to MHSA, accounting for 12.5% of all ED visits in the United States.</a:t>
            </a:r>
          </a:p>
          <a:p>
            <a:r>
              <a:rPr lang="en-US" dirty="0" smtClean="0"/>
              <a:t>Health care providers are concerned about the rise in ED visits for MHSA, as ED overcrowding can reduce quality of care and increase the likelihood of medical error (Owens, et al., 2010).</a:t>
            </a:r>
          </a:p>
          <a:p>
            <a:endParaRPr lang="en-US" dirty="0" smtClean="0"/>
          </a:p>
        </p:txBody>
      </p:sp>
    </p:spTree>
    <p:extLst>
      <p:ext uri="{BB962C8B-B14F-4D97-AF65-F5344CB8AC3E}">
        <p14:creationId xmlns:p14="http://schemas.microsoft.com/office/powerpoint/2010/main" val="302604367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Emergency department visits with a principal diagnosis related to mental health, alcohol, or substance abuse, by age and income, 2007-2011</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4249619583"/>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4"/>
          <p:cNvGraphicFramePr>
            <a:graphicFrameLocks noGrp="1"/>
          </p:cNvGraphicFramePr>
          <p:nvPr>
            <p:ph sz="half" idx="2"/>
            <p:extLst>
              <p:ext uri="{D42A27DB-BD31-4B8C-83A1-F6EECF244321}">
                <p14:modId xmlns:p14="http://schemas.microsoft.com/office/powerpoint/2010/main" val="3367413107"/>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5852160"/>
            <a:ext cx="8229600" cy="553998"/>
          </a:xfrm>
          <a:prstGeom prst="rect">
            <a:avLst/>
          </a:prstGeom>
        </p:spPr>
        <p:txBody>
          <a:bodyPr wrap="square">
            <a:spAutoFit/>
          </a:bodyPr>
          <a:lstStyle/>
          <a:p>
            <a:r>
              <a:rPr lang="en-US" sz="1000" b="1" dirty="0" smtClean="0"/>
              <a:t>Key: </a:t>
            </a:r>
            <a:r>
              <a:rPr lang="en-US" sz="1000" dirty="0" smtClean="0"/>
              <a:t>Q = quartile.</a:t>
            </a:r>
            <a:endParaRPr lang="en-US" sz="1000" b="1" dirty="0" smtClean="0"/>
          </a:p>
          <a:p>
            <a:r>
              <a:rPr lang="en-US" sz="1000" b="1" dirty="0" smtClean="0"/>
              <a:t>Source</a:t>
            </a:r>
            <a:r>
              <a:rPr lang="en-US" sz="1000" dirty="0"/>
              <a:t>: Agency for Healthcare Research and </a:t>
            </a:r>
            <a:r>
              <a:rPr lang="en-US" sz="1000" dirty="0" smtClean="0"/>
              <a:t>Quality, Healthcare </a:t>
            </a:r>
            <a:r>
              <a:rPr lang="en-US" sz="1000" dirty="0"/>
              <a:t>Cost and Utilization Project, Nationwide Emergency Department Sample, and </a:t>
            </a:r>
            <a:r>
              <a:rPr lang="en-US" sz="1000" dirty="0" err="1"/>
              <a:t>HCUPnet</a:t>
            </a:r>
            <a:r>
              <a:rPr lang="en-US" sz="1000" dirty="0"/>
              <a:t> query.</a:t>
            </a:r>
          </a:p>
        </p:txBody>
      </p:sp>
    </p:spTree>
    <p:extLst>
      <p:ext uri="{BB962C8B-B14F-4D97-AF65-F5344CB8AC3E}">
        <p14:creationId xmlns:p14="http://schemas.microsoft.com/office/powerpoint/2010/main" val="192204729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447800"/>
            <a:ext cx="8229600" cy="5029200"/>
          </a:xfrm>
        </p:spPr>
        <p:txBody>
          <a:bodyPr>
            <a:noAutofit/>
          </a:bodyPr>
          <a:lstStyle/>
          <a:p>
            <a:pPr marL="228600" lvl="0" indent="-228600">
              <a:spcBef>
                <a:spcPts val="0"/>
              </a:spcBef>
            </a:pPr>
            <a:r>
              <a:rPr lang="en-US" sz="1200" dirty="0" err="1"/>
              <a:t>Ahmedani</a:t>
            </a:r>
            <a:r>
              <a:rPr lang="en-US" sz="1200" dirty="0"/>
              <a:t> BK, Simon GE, Stewart C, et al. Health care contacts in the year before suicide death. J Gen Intern Med 2014 Jun;29(6):870–7. PMID: 24567199. </a:t>
            </a:r>
            <a:r>
              <a:rPr lang="en-US" sz="1200" u="sng" dirty="0">
                <a:hlinkClick r:id="rId3"/>
              </a:rPr>
              <a:t>http</a:t>
            </a:r>
            <a:r>
              <a:rPr lang="en-US" sz="1200" u="sng">
                <a:hlinkClick r:id="rId3"/>
              </a:rPr>
              <a:t>://</a:t>
            </a:r>
            <a:r>
              <a:rPr lang="en-US" sz="1200" u="sng" smtClean="0">
                <a:hlinkClick r:id="rId3"/>
              </a:rPr>
              <a:t>www.ncbi.nlm.nih.gov/pmc/articles/PMC4026491</a:t>
            </a:r>
            <a:r>
              <a:rPr lang="en-US" sz="1200" u="sng" dirty="0">
                <a:hlinkClick r:id="rId3"/>
              </a:rPr>
              <a:t>/</a:t>
            </a:r>
            <a:r>
              <a:rPr lang="en-US" sz="1200" dirty="0"/>
              <a:t>. Accessed July 17, 2015. </a:t>
            </a:r>
          </a:p>
          <a:p>
            <a:pPr marL="228600" lvl="0" indent="-228600">
              <a:spcBef>
                <a:spcPts val="0"/>
              </a:spcBef>
            </a:pPr>
            <a:r>
              <a:rPr lang="en-US" sz="1200" dirty="0"/>
              <a:t>Burns MN, Montague E, Mohr DC. Initial design of culturally informed behavioral intervention technologies: developing an </a:t>
            </a:r>
            <a:r>
              <a:rPr lang="en-US" sz="1200" dirty="0" err="1"/>
              <a:t>mHealth</a:t>
            </a:r>
            <a:r>
              <a:rPr lang="en-US" sz="1200" dirty="0"/>
              <a:t> intervention for young sexual minority men with generalized anxiety disorder and major depression. J Med Internet Res 2013;15(12):e271,1-9. </a:t>
            </a:r>
            <a:r>
              <a:rPr lang="en-US" sz="1200" u="sng" dirty="0">
                <a:hlinkClick r:id="rId4"/>
              </a:rPr>
              <a:t>http://www.ncbi.nlm.nih.gov/pubmed</a:t>
            </a:r>
            <a:r>
              <a:rPr lang="en-US" sz="1200" u="sng" dirty="0" smtClean="0">
                <a:hlinkClick r:id="rId4"/>
              </a:rPr>
              <a:t>/</a:t>
            </a:r>
          </a:p>
          <a:p>
            <a:pPr marL="0" lvl="0" indent="228600">
              <a:spcBef>
                <a:spcPts val="0"/>
              </a:spcBef>
              <a:buNone/>
            </a:pPr>
            <a:r>
              <a:rPr lang="en-US" sz="1200" u="sng" dirty="0" smtClean="0">
                <a:hlinkClick r:id="rId4"/>
              </a:rPr>
              <a:t>24311444</a:t>
            </a:r>
            <a:r>
              <a:rPr lang="en-US" sz="1200" dirty="0"/>
              <a:t>. Accessed February 20, 2014.</a:t>
            </a:r>
          </a:p>
          <a:p>
            <a:pPr marL="228600" lvl="0" indent="-228600">
              <a:spcBef>
                <a:spcPts val="0"/>
              </a:spcBef>
            </a:pPr>
            <a:r>
              <a:rPr lang="en-US" sz="1200" dirty="0"/>
              <a:t>Casey M, </a:t>
            </a:r>
            <a:r>
              <a:rPr lang="en-US" sz="1200" dirty="0" err="1"/>
              <a:t>Perera</a:t>
            </a:r>
            <a:r>
              <a:rPr lang="en-US" sz="1200" dirty="0"/>
              <a:t> D, Clarke D. Psychosocial treatment approaches to difficult-to-treat depression. Med J </a:t>
            </a:r>
            <a:r>
              <a:rPr lang="en-US" sz="1200" dirty="0" err="1"/>
              <a:t>Aust</a:t>
            </a:r>
            <a:r>
              <a:rPr lang="en-US" sz="1200" dirty="0"/>
              <a:t> 2013 Sep 16;199(6 </a:t>
            </a:r>
            <a:r>
              <a:rPr lang="en-US" sz="1200" dirty="0" err="1"/>
              <a:t>Suppl</a:t>
            </a:r>
            <a:r>
              <a:rPr lang="en-US" sz="1200" dirty="0"/>
              <a:t>):S52-5. PMID: 25370289. </a:t>
            </a:r>
          </a:p>
          <a:p>
            <a:pPr marL="228600" lvl="0" indent="-228600">
              <a:spcBef>
                <a:spcPts val="0"/>
              </a:spcBef>
            </a:pPr>
            <a:r>
              <a:rPr lang="en-US" sz="1200" dirty="0"/>
              <a:t>Center for Behavioral Health Statistics and Quality. The NSDUH Report: substance use and mental health estimates from the 2013 National Survey on Drug Use and Health: Overview of findings. Rockville, MD: Substance Abuse and Mental Health Services Administration; September 2014. </a:t>
            </a:r>
            <a:r>
              <a:rPr lang="en-US" sz="1200" u="sng" dirty="0">
                <a:hlinkClick r:id="rId5"/>
              </a:rPr>
              <a:t>http://</a:t>
            </a:r>
            <a:r>
              <a:rPr lang="en-US" sz="1200" u="sng" dirty="0" smtClean="0">
                <a:hlinkClick r:id="rId5"/>
              </a:rPr>
              <a:t>www.samhsa.gov/</a:t>
            </a:r>
          </a:p>
          <a:p>
            <a:pPr marL="228600" lvl="0" indent="0">
              <a:spcBef>
                <a:spcPts val="0"/>
              </a:spcBef>
              <a:buNone/>
            </a:pPr>
            <a:r>
              <a:rPr lang="en-US" sz="1200" u="sng" dirty="0" smtClean="0">
                <a:hlinkClick r:id="rId5"/>
              </a:rPr>
              <a:t>data/sites/default/files/NSDUH-SR200-RecoveryMonth-2014/NSDUH-SR200-RecoveryMonth-2014.htm</a:t>
            </a:r>
            <a:r>
              <a:rPr lang="en-US" sz="1200" dirty="0"/>
              <a:t>. Accessed June 29, 2015..</a:t>
            </a:r>
          </a:p>
          <a:p>
            <a:pPr marL="228600" lvl="0" indent="-228600">
              <a:spcBef>
                <a:spcPts val="0"/>
              </a:spcBef>
            </a:pPr>
            <a:r>
              <a:rPr lang="en-US" sz="1200" dirty="0" err="1"/>
              <a:t>DeVylder</a:t>
            </a:r>
            <a:r>
              <a:rPr lang="en-US" sz="1200" dirty="0"/>
              <a:t> J, Lukens E, Link B, et al.  Suicidal ideation and suicide attempts among adults with psychotic experiences. JAMA Psychiatry 2015;72(3):219-25</a:t>
            </a:r>
            <a:r>
              <a:rPr lang="en-US" sz="1200" dirty="0" smtClean="0"/>
              <a:t>.</a:t>
            </a:r>
            <a:endParaRPr lang="en-US" sz="1200" dirty="0"/>
          </a:p>
          <a:p>
            <a:pPr marL="228600" lvl="0" indent="-228600">
              <a:spcBef>
                <a:spcPts val="0"/>
              </a:spcBef>
            </a:pPr>
            <a:r>
              <a:rPr lang="en-US" sz="1200" dirty="0"/>
              <a:t>Final update summary: depression in children and adolescents: screening. U.S. Preventive Services Task Force. July 2015.. </a:t>
            </a:r>
            <a:r>
              <a:rPr lang="en-US" sz="1200" u="sng" dirty="0">
                <a:hlinkClick r:id="rId6"/>
              </a:rPr>
              <a:t>http://www.uspreventiveservicestaskforce.org/Page/Topic/recommendation-summary/depression-in-children-and-adolescents-screening?ds=1&amp;s=Depression-screening</a:t>
            </a:r>
            <a:r>
              <a:rPr lang="en-US" sz="1200" dirty="0"/>
              <a:t>.</a:t>
            </a:r>
          </a:p>
          <a:p>
            <a:pPr marL="228600" lvl="0" indent="-228600">
              <a:spcBef>
                <a:spcPts val="0"/>
              </a:spcBef>
            </a:pPr>
            <a:r>
              <a:rPr lang="en-US" sz="1200" dirty="0"/>
              <a:t>Final update summary: depression in children and adolescents: screening. United States Preventive Services Task Force. July 2015. </a:t>
            </a:r>
            <a:r>
              <a:rPr lang="en-US" sz="1200" u="sng" dirty="0">
                <a:hlinkClick r:id="rId7"/>
              </a:rPr>
              <a:t>http://www.uspreventiveservicestaskforce.org/Page/Topic</a:t>
            </a:r>
            <a:r>
              <a:rPr lang="en-US" sz="1200" u="sng" dirty="0" smtClean="0">
                <a:hlinkClick r:id="rId7"/>
              </a:rPr>
              <a:t>/</a:t>
            </a:r>
          </a:p>
          <a:p>
            <a:pPr marL="0" lvl="0" indent="228600">
              <a:spcBef>
                <a:spcPts val="0"/>
              </a:spcBef>
              <a:buNone/>
            </a:pPr>
            <a:r>
              <a:rPr lang="en-US" sz="1200" u="sng" dirty="0" smtClean="0">
                <a:hlinkClick r:id="rId7"/>
              </a:rPr>
              <a:t>recommendation-summary/</a:t>
            </a:r>
            <a:r>
              <a:rPr lang="en-US" sz="1200" u="sng" dirty="0" err="1" smtClean="0">
                <a:hlinkClick r:id="rId7"/>
              </a:rPr>
              <a:t>depression-in-adults-screening?ds</a:t>
            </a:r>
            <a:r>
              <a:rPr lang="en-US" sz="1200" u="sng" dirty="0" smtClean="0">
                <a:hlinkClick r:id="rId7"/>
              </a:rPr>
              <a:t>=1&amp;s=Depression-screening</a:t>
            </a:r>
            <a:r>
              <a:rPr lang="en-US" sz="1200" dirty="0"/>
              <a:t>. </a:t>
            </a:r>
          </a:p>
          <a:p>
            <a:pPr marL="228600" lvl="0" indent="-228600">
              <a:spcBef>
                <a:spcPts val="0"/>
              </a:spcBef>
            </a:pPr>
            <a:r>
              <a:rPr lang="en-US" sz="1200" dirty="0" err="1"/>
              <a:t>Glied</a:t>
            </a:r>
            <a:r>
              <a:rPr lang="en-US" sz="1200" dirty="0"/>
              <a:t> S, Herzog K, Frank R. Review: the net benefits of depression management in primary care. Med Care Res Rev 2010 Jun;67(3):251-74</a:t>
            </a:r>
            <a:r>
              <a:rPr lang="en-US" sz="1200" dirty="0" smtClean="0"/>
              <a:t>.</a:t>
            </a:r>
            <a:endParaRPr lang="en-US" sz="1200" dirty="0"/>
          </a:p>
        </p:txBody>
      </p:sp>
    </p:spTree>
    <p:extLst>
      <p:ext uri="{BB962C8B-B14F-4D97-AF65-F5344CB8AC3E}">
        <p14:creationId xmlns:p14="http://schemas.microsoft.com/office/powerpoint/2010/main" val="209083836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524000"/>
            <a:ext cx="8229600" cy="4953000"/>
          </a:xfrm>
        </p:spPr>
        <p:txBody>
          <a:bodyPr>
            <a:noAutofit/>
          </a:bodyPr>
          <a:lstStyle/>
          <a:p>
            <a:pPr marL="228600" lvl="0" indent="-228600">
              <a:spcBef>
                <a:spcPts val="0"/>
              </a:spcBef>
            </a:pPr>
            <a:r>
              <a:rPr lang="en-US" sz="1200" dirty="0"/>
              <a:t>Han B, Compton WM, </a:t>
            </a:r>
            <a:r>
              <a:rPr lang="en-US" sz="1200" dirty="0" err="1"/>
              <a:t>Gfroerer</a:t>
            </a:r>
            <a:r>
              <a:rPr lang="en-US" sz="1200" dirty="0"/>
              <a:t> J, et al. Prevalence and correlates of past 12-month suicide attempt among adults with past-year suicidal ideation in the United States. J </a:t>
            </a:r>
            <a:r>
              <a:rPr lang="en-US" sz="1200" dirty="0" err="1"/>
              <a:t>Clin</a:t>
            </a:r>
            <a:r>
              <a:rPr lang="en-US" sz="1200" dirty="0"/>
              <a:t> Psychiatry 2015 Mar;76(3):295-302. PMID: 25830449.</a:t>
            </a:r>
          </a:p>
          <a:p>
            <a:pPr marL="228600" lvl="0" indent="-228600">
              <a:spcBef>
                <a:spcPts val="0"/>
              </a:spcBef>
            </a:pPr>
            <a:r>
              <a:rPr lang="en-US" sz="1200" dirty="0" err="1"/>
              <a:t>Insel</a:t>
            </a:r>
            <a:r>
              <a:rPr lang="en-US" sz="1200" dirty="0"/>
              <a:t> TR, Wang PS. The STAR*D trial: revealing the need for better treatments. </a:t>
            </a:r>
            <a:r>
              <a:rPr lang="en-US" sz="1200" dirty="0" err="1"/>
              <a:t>Psychiatr</a:t>
            </a:r>
            <a:r>
              <a:rPr lang="en-US" sz="1200" dirty="0"/>
              <a:t> </a:t>
            </a:r>
            <a:r>
              <a:rPr lang="en-US" sz="1200" dirty="0" err="1"/>
              <a:t>Serv</a:t>
            </a:r>
            <a:r>
              <a:rPr lang="en-US" sz="1200" dirty="0"/>
              <a:t> 2009 Nov;60(11):1466-7.</a:t>
            </a:r>
          </a:p>
          <a:p>
            <a:pPr marL="228600" lvl="0" indent="-228600">
              <a:spcBef>
                <a:spcPts val="0"/>
              </a:spcBef>
            </a:pPr>
            <a:r>
              <a:rPr lang="en-US" sz="1200" dirty="0"/>
              <a:t>Mann JJ, </a:t>
            </a:r>
            <a:r>
              <a:rPr lang="en-US" sz="1200" dirty="0" err="1"/>
              <a:t>Apter</a:t>
            </a:r>
            <a:r>
              <a:rPr lang="en-US" sz="1200" dirty="0"/>
              <a:t> A, </a:t>
            </a:r>
            <a:r>
              <a:rPr lang="en-US" sz="1200" dirty="0" err="1"/>
              <a:t>Bertolote</a:t>
            </a:r>
            <a:r>
              <a:rPr lang="en-US" sz="1200" dirty="0"/>
              <a:t> J, et al, Suicide prevention strategies: a systematic review. JAMA 2005 Oct 26;294(16):2064-74.</a:t>
            </a:r>
          </a:p>
          <a:p>
            <a:pPr marL="228600" lvl="0" indent="-228600">
              <a:spcBef>
                <a:spcPts val="0"/>
              </a:spcBef>
            </a:pPr>
            <a:r>
              <a:rPr lang="en-US" sz="1200" dirty="0"/>
              <a:t>McLellan AT, Woody GE, Metzger D, et al. Evaluating the effectiveness of addiction treatments: reasonable expectations, appropriate comparisons. Milbank Q 1996;74(1):51-85.</a:t>
            </a:r>
          </a:p>
          <a:p>
            <a:pPr marL="228600" lvl="0" indent="-228600">
              <a:spcBef>
                <a:spcPts val="0"/>
              </a:spcBef>
            </a:pPr>
            <a:r>
              <a:rPr lang="en-US" sz="1200" dirty="0" err="1"/>
              <a:t>Nordentoft</a:t>
            </a:r>
            <a:r>
              <a:rPr lang="en-US" sz="1200" dirty="0"/>
              <a:t> M. Crucial elements in suicide prevention strategies. </a:t>
            </a:r>
            <a:r>
              <a:rPr lang="en-US" sz="1200" dirty="0" err="1"/>
              <a:t>Prog</a:t>
            </a:r>
            <a:r>
              <a:rPr lang="en-US" sz="1200" dirty="0"/>
              <a:t> </a:t>
            </a:r>
            <a:r>
              <a:rPr lang="en-US" sz="1200" dirty="0" err="1"/>
              <a:t>Neuropsychopharmacol</a:t>
            </a:r>
            <a:r>
              <a:rPr lang="en-US" sz="1200" dirty="0"/>
              <a:t> </a:t>
            </a:r>
            <a:r>
              <a:rPr lang="en-US" sz="1200" dirty="0" err="1"/>
              <a:t>Biol</a:t>
            </a:r>
            <a:r>
              <a:rPr lang="en-US" sz="1200" dirty="0"/>
              <a:t> Psychiatry 2011 Jun 1;35(4):848-53. </a:t>
            </a:r>
            <a:r>
              <a:rPr lang="en-US" sz="1200" dirty="0" err="1"/>
              <a:t>Epub</a:t>
            </a:r>
            <a:r>
              <a:rPr lang="en-US" sz="1200" dirty="0"/>
              <a:t> 2010 Dec 2.</a:t>
            </a:r>
          </a:p>
          <a:p>
            <a:pPr marL="228600" lvl="0" indent="-228600">
              <a:spcBef>
                <a:spcPts val="0"/>
              </a:spcBef>
            </a:pPr>
            <a:r>
              <a:rPr lang="en-US" sz="1200" dirty="0" err="1"/>
              <a:t>Olfson</a:t>
            </a:r>
            <a:r>
              <a:rPr lang="en-US" sz="1200" dirty="0"/>
              <a:t>, M, </a:t>
            </a:r>
            <a:r>
              <a:rPr lang="en-US" sz="1200" dirty="0" err="1"/>
              <a:t>Druss</a:t>
            </a:r>
            <a:r>
              <a:rPr lang="en-US" sz="1200" dirty="0"/>
              <a:t>, B, Marcus, S. Trends in mental health care among children and adolescents. New </a:t>
            </a:r>
            <a:r>
              <a:rPr lang="en-US" sz="1200" dirty="0" err="1"/>
              <a:t>Engl</a:t>
            </a:r>
            <a:r>
              <a:rPr lang="en-US" sz="1200" dirty="0"/>
              <a:t> J Med 2015 May 21;372(21):2029-38. PMID: 25992747. </a:t>
            </a:r>
          </a:p>
          <a:p>
            <a:pPr marL="228600" lvl="0" indent="-228600">
              <a:spcBef>
                <a:spcPts val="0"/>
              </a:spcBef>
            </a:pPr>
            <a:r>
              <a:rPr lang="en-US" sz="1200" dirty="0"/>
              <a:t>Owens P, Mutter R, Stocks C. Mental health and substance abuse-related emergency department visits among adults, 2007. HCUP Statistical Brief #92. Rockville, MD: Agency for Healthcare Research and Quality; July 2010. </a:t>
            </a:r>
            <a:r>
              <a:rPr lang="en-US" sz="1200" u="sng" dirty="0">
                <a:hlinkClick r:id="rId3"/>
              </a:rPr>
              <a:t>http://hcup-us.ahrq.gov/reports/statbriefs/sb92.jsp</a:t>
            </a:r>
            <a:r>
              <a:rPr lang="en-US" sz="1200" dirty="0"/>
              <a:t>.</a:t>
            </a:r>
          </a:p>
          <a:p>
            <a:pPr marL="228600" lvl="0" indent="-228600">
              <a:spcBef>
                <a:spcPts val="0"/>
              </a:spcBef>
            </a:pPr>
            <a:r>
              <a:rPr lang="en-US" sz="1200" dirty="0"/>
              <a:t>Simon GE, Rutter CM, Peterson D, et al. Does response on the PHQ-9 depression questionnaire predict subsequent suicide attempt or suicide death? </a:t>
            </a:r>
            <a:r>
              <a:rPr lang="en-US" sz="1200" dirty="0" err="1"/>
              <a:t>Psychiatr</a:t>
            </a:r>
            <a:r>
              <a:rPr lang="en-US" sz="1200" dirty="0"/>
              <a:t> </a:t>
            </a:r>
            <a:r>
              <a:rPr lang="en-US" sz="1200" dirty="0" err="1"/>
              <a:t>Serv</a:t>
            </a:r>
            <a:r>
              <a:rPr lang="en-US" sz="1200" dirty="0"/>
              <a:t> 2013; 64(12):1195-202. </a:t>
            </a:r>
            <a:r>
              <a:rPr lang="en-US" sz="1200" u="sng" dirty="0">
                <a:hlinkClick r:id="rId4"/>
              </a:rPr>
              <a:t>http://</a:t>
            </a:r>
            <a:r>
              <a:rPr lang="en-US" sz="1200" u="sng" dirty="0" smtClean="0">
                <a:hlinkClick r:id="rId4"/>
              </a:rPr>
              <a:t>www.ncbi.nlm.nih.gov/</a:t>
            </a:r>
          </a:p>
          <a:p>
            <a:pPr marL="0" lvl="0" indent="228600">
              <a:spcBef>
                <a:spcPts val="0"/>
              </a:spcBef>
              <a:buNone/>
            </a:pPr>
            <a:r>
              <a:rPr lang="en-US" sz="1200" u="sng" dirty="0" err="1" smtClean="0">
                <a:hlinkClick r:id="rId4"/>
              </a:rPr>
              <a:t>pubmed</a:t>
            </a:r>
            <a:r>
              <a:rPr lang="en-US" sz="1200" u="sng" dirty="0" smtClean="0">
                <a:hlinkClick r:id="rId4"/>
              </a:rPr>
              <a:t>/24036589</a:t>
            </a:r>
            <a:r>
              <a:rPr lang="en-US" sz="1200" dirty="0"/>
              <a:t>. Accessed February 20, 2014.</a:t>
            </a:r>
          </a:p>
          <a:p>
            <a:pPr marL="228600" lvl="0" indent="-228600">
              <a:spcBef>
                <a:spcPts val="0"/>
              </a:spcBef>
            </a:pPr>
            <a:r>
              <a:rPr lang="en-US" sz="1200" dirty="0" err="1"/>
              <a:t>Tarrier</a:t>
            </a:r>
            <a:r>
              <a:rPr lang="en-US" sz="1200" dirty="0"/>
              <a:t> N, Taylor K, Gooding P. Cognitive-behavioral interventions to reduce suicide behavior: a systematic review and meta-analysis. </a:t>
            </a:r>
            <a:r>
              <a:rPr lang="en-US" sz="1200" dirty="0" err="1"/>
              <a:t>Behav</a:t>
            </a:r>
            <a:r>
              <a:rPr lang="en-US" sz="1200" dirty="0"/>
              <a:t> </a:t>
            </a:r>
            <a:r>
              <a:rPr lang="en-US" sz="1200" dirty="0" err="1"/>
              <a:t>Modif</a:t>
            </a:r>
            <a:r>
              <a:rPr lang="en-US" sz="1200" dirty="0"/>
              <a:t> 2008 Jan;32(1):77-108.</a:t>
            </a:r>
          </a:p>
          <a:p>
            <a:pPr marL="228600" lvl="0" indent="-228600">
              <a:spcBef>
                <a:spcPts val="0"/>
              </a:spcBef>
            </a:pPr>
            <a:r>
              <a:rPr lang="en-US" sz="1200" dirty="0"/>
              <a:t>Thorndike FP, </a:t>
            </a:r>
            <a:r>
              <a:rPr lang="en-US" sz="1200" dirty="0" err="1"/>
              <a:t>Ritterband</a:t>
            </a:r>
            <a:r>
              <a:rPr lang="en-US" sz="1200" dirty="0"/>
              <a:t> LM, </a:t>
            </a:r>
            <a:r>
              <a:rPr lang="en-US" sz="1200" dirty="0" err="1"/>
              <a:t>Gonder</a:t>
            </a:r>
            <a:r>
              <a:rPr lang="en-US" sz="1200" dirty="0"/>
              <a:t>-Frederick LA, et al. A randomized controlled trial of an Internet intervention for adults with insomnia: effects on comorbid psychological and fatigue symptoms. J </a:t>
            </a:r>
            <a:r>
              <a:rPr lang="en-US" sz="1200" dirty="0" err="1"/>
              <a:t>Clin</a:t>
            </a:r>
            <a:r>
              <a:rPr lang="en-US" sz="1200" dirty="0"/>
              <a:t> </a:t>
            </a:r>
            <a:r>
              <a:rPr lang="en-US" sz="1200" dirty="0" err="1"/>
              <a:t>Psychol</a:t>
            </a:r>
            <a:r>
              <a:rPr lang="en-US" sz="1200" dirty="0"/>
              <a:t> 2013; 69(10):1078-93. </a:t>
            </a:r>
            <a:r>
              <a:rPr lang="en-US" sz="1200" u="sng" dirty="0">
                <a:hlinkClick r:id="rId5"/>
              </a:rPr>
              <a:t>http://www.ncbi.nlm.nih.gov/pubmed/24014057</a:t>
            </a:r>
            <a:r>
              <a:rPr lang="en-US" sz="1200" dirty="0"/>
              <a:t>. Accessed July 27, 2015. </a:t>
            </a:r>
          </a:p>
          <a:p>
            <a:pPr marL="0" indent="0">
              <a:spcBef>
                <a:spcPts val="0"/>
              </a:spcBef>
              <a:buNone/>
            </a:pPr>
            <a:endParaRPr lang="en-US" sz="1200" dirty="0"/>
          </a:p>
        </p:txBody>
      </p:sp>
    </p:spTree>
    <p:extLst>
      <p:ext uri="{BB962C8B-B14F-4D97-AF65-F5344CB8AC3E}">
        <p14:creationId xmlns:p14="http://schemas.microsoft.com/office/powerpoint/2010/main" val="325510170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normAutofit/>
          </a:bodyPr>
          <a:lstStyle/>
          <a:p>
            <a:r>
              <a:rPr lang="en-US" sz="2400" dirty="0"/>
              <a:t>Musculoskeletal </a:t>
            </a:r>
            <a:r>
              <a:rPr lang="en-US" sz="2400" dirty="0" smtClean="0"/>
              <a:t>Diseases</a:t>
            </a:r>
            <a:endParaRPr lang="en-US" sz="2400" dirty="0"/>
          </a:p>
        </p:txBody>
      </p:sp>
      <p:sp>
        <p:nvSpPr>
          <p:cNvPr id="10" name="Content Placeholder 4"/>
          <p:cNvSpPr>
            <a:spLocks noGrp="1"/>
          </p:cNvSpPr>
          <p:nvPr>
            <p:ph type="body" idx="1"/>
          </p:nvPr>
        </p:nvSpPr>
        <p:spPr/>
        <p:txBody>
          <a:bodyPr>
            <a:normAutofit/>
          </a:bodyPr>
          <a:lstStyle/>
          <a:p>
            <a:r>
              <a:rPr lang="en-US" sz="2600" dirty="0"/>
              <a:t>National Healthcare Quality </a:t>
            </a:r>
            <a:r>
              <a:rPr lang="en-US" sz="2600" dirty="0" smtClean="0"/>
              <a:t>and </a:t>
            </a:r>
            <a:r>
              <a:rPr lang="en-US" sz="2600" dirty="0"/>
              <a:t>Disparities </a:t>
            </a:r>
            <a:r>
              <a:rPr lang="en-US" sz="2600" dirty="0" smtClean="0"/>
              <a:t>Report</a:t>
            </a:r>
          </a:p>
          <a:p>
            <a:r>
              <a:rPr lang="en-US" sz="2600" dirty="0" err="1" smtClean="0"/>
              <a:t>Chartbook</a:t>
            </a:r>
            <a:r>
              <a:rPr lang="en-US" sz="2600" dirty="0" smtClean="0"/>
              <a:t> on Effective Treatment</a:t>
            </a:r>
            <a:endParaRPr lang="en-US" sz="2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Rank of Leading Causes of Death by Age Group, 2010</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91205187"/>
              </p:ext>
            </p:extLst>
          </p:nvPr>
        </p:nvGraphicFramePr>
        <p:xfrm>
          <a:off x="457200" y="1424584"/>
          <a:ext cx="8229600" cy="4966824"/>
        </p:xfrm>
        <a:graphic>
          <a:graphicData uri="http://schemas.openxmlformats.org/drawingml/2006/table">
            <a:tbl>
              <a:tblPr>
                <a:tableStyleId>{7E9639D4-E3E2-4D34-9284-5A2195B3D0D7}</a:tableStyleId>
              </a:tblPr>
              <a:tblGrid>
                <a:gridCol w="2623930"/>
                <a:gridCol w="596348"/>
                <a:gridCol w="372718"/>
                <a:gridCol w="596348"/>
                <a:gridCol w="596348"/>
                <a:gridCol w="521804"/>
                <a:gridCol w="596348"/>
                <a:gridCol w="2325756"/>
              </a:tblGrid>
              <a:tr h="263378">
                <a:tc>
                  <a:txBody>
                    <a:bodyPr/>
                    <a:lstStyle/>
                    <a:p>
                      <a:pPr marL="0" marR="0">
                        <a:spcBef>
                          <a:spcPts val="0"/>
                        </a:spcBef>
                        <a:spcAft>
                          <a:spcPts val="0"/>
                        </a:spcAft>
                      </a:pPr>
                      <a:r>
                        <a:rPr lang="en-US" sz="1300" b="1" kern="50" baseline="0" dirty="0">
                          <a:effectLst/>
                          <a:latin typeface="+mn-lt"/>
                        </a:rPr>
                        <a:t> </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marL="0" marR="0" algn="ctr">
                        <a:spcBef>
                          <a:spcPts val="0"/>
                        </a:spcBef>
                        <a:spcAft>
                          <a:spcPts val="0"/>
                        </a:spcAft>
                      </a:pPr>
                      <a:r>
                        <a:rPr lang="en-US" sz="1300" b="1" kern="50" baseline="0" dirty="0">
                          <a:effectLst/>
                          <a:latin typeface="+mn-lt"/>
                        </a:rPr>
                        <a:t>Age (Years)</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300" b="1" kern="50" baseline="0" dirty="0">
                          <a:effectLst/>
                          <a:latin typeface="+mn-lt"/>
                        </a:rPr>
                        <a:t> </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b="1" kern="50" baseline="0" dirty="0">
                          <a:effectLst/>
                          <a:latin typeface="+mn-lt"/>
                        </a:rPr>
                        <a:t>Cause of Death</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smtClean="0">
                          <a:effectLst/>
                          <a:latin typeface="+mn-lt"/>
                          <a:ea typeface="SimSun"/>
                          <a:cs typeface="Mangal"/>
                        </a:rPr>
                        <a:t>Total</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1-9</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10-24</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25-44</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45-64</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65+</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Report Section</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dirty="0">
                          <a:effectLst/>
                          <a:latin typeface="+mn-lt"/>
                        </a:rPr>
                        <a:t>Cancer</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2</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2</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2</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1</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2</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Cancer</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Accidents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5</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3</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Heart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1</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2</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1</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Cardiovascular Disease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Homicide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Congenital malformations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0338">
                <a:tc>
                  <a:txBody>
                    <a:bodyPr/>
                    <a:lstStyle/>
                    <a:p>
                      <a:pPr marL="0" marR="0">
                        <a:spcBef>
                          <a:spcPts val="0"/>
                        </a:spcBef>
                        <a:spcAft>
                          <a:spcPts val="0"/>
                        </a:spcAft>
                      </a:pPr>
                      <a:r>
                        <a:rPr lang="en-US" sz="1300" kern="50" baseline="0" dirty="0">
                          <a:effectLst/>
                          <a:latin typeface="+mn-lt"/>
                        </a:rPr>
                        <a:t>Suicide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10</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2</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8</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Mental Health and Substance Abuse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Alzheimer's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6</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dirty="0">
                          <a:effectLst/>
                          <a:latin typeface="+mn-lt"/>
                        </a:rPr>
                        <a:t>Chronic lower respiratory </a:t>
                      </a:r>
                      <a:r>
                        <a:rPr lang="en-US" sz="1300" kern="50" baseline="0" dirty="0" smtClean="0">
                          <a:effectLst/>
                          <a:latin typeface="+mn-lt"/>
                        </a:rPr>
                        <a:t>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3</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7</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8</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Respiratory </a:t>
                      </a:r>
                      <a:r>
                        <a:rPr lang="en-US" sz="1300" kern="50" baseline="0" dirty="0" smtClean="0">
                          <a:effectLst/>
                          <a:latin typeface="+mn-lt"/>
                        </a:rPr>
                        <a:t>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Chronic liver disease and cirrhosis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dirty="0" smtClean="0">
                          <a:effectLst/>
                          <a:latin typeface="+mn-lt"/>
                        </a:rPr>
                        <a:t>Cerebrovascular 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4</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8</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7</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8</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7</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4</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Cardiovascular Disease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HIV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7</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HIV and AIDS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Diabetes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7</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Diabetes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Influenza and pneumonia</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9</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7</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Respiratory </a:t>
                      </a:r>
                      <a:r>
                        <a:rPr lang="en-US" sz="1300" kern="50" baseline="0" dirty="0" smtClean="0">
                          <a:effectLst/>
                          <a:latin typeface="+mn-lt"/>
                        </a:rPr>
                        <a:t>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Kidney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8</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8</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Chronic Kidney Disease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Benign neoplasms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Septicemia</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r>
                        <a:rPr lang="en-US" sz="1300" kern="50" baseline="0" dirty="0" smtClean="0">
                          <a:effectLst/>
                          <a:latin typeface="+mn-lt"/>
                          <a:hlinkClick r:id="rId3"/>
                        </a:rPr>
                        <a:t>Patient Safety </a:t>
                      </a:r>
                      <a:r>
                        <a:rPr lang="en-US" sz="1300" kern="50" baseline="0" dirty="0" err="1" smtClean="0">
                          <a:effectLst/>
                          <a:latin typeface="+mn-lt"/>
                          <a:hlinkClick r:id="rId3"/>
                        </a:rPr>
                        <a:t>Chartbook</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457200" y="6400800"/>
            <a:ext cx="7365158" cy="430887"/>
          </a:xfrm>
          <a:prstGeom prst="rect">
            <a:avLst/>
          </a:prstGeom>
          <a:noFill/>
        </p:spPr>
        <p:txBody>
          <a:bodyPr wrap="none" lIns="0" rtlCol="0">
            <a:spAutoFit/>
          </a:bodyPr>
          <a:lstStyle/>
          <a:p>
            <a:r>
              <a:rPr lang="en-US" sz="1100" b="1" dirty="0"/>
              <a:t>Source: </a:t>
            </a:r>
            <a:r>
              <a:rPr lang="en-US" sz="1100" dirty="0"/>
              <a:t>National Vital Statistics </a:t>
            </a:r>
            <a:r>
              <a:rPr lang="en-US" sz="1100" dirty="0" smtClean="0"/>
              <a:t>Report 2013 Dec </a:t>
            </a:r>
            <a:r>
              <a:rPr lang="en-US" sz="1100" dirty="0"/>
              <a:t>20;62(6). </a:t>
            </a:r>
            <a:r>
              <a:rPr lang="en-US" sz="1100" dirty="0">
                <a:hlinkClick r:id="rId4"/>
              </a:rPr>
              <a:t>http://</a:t>
            </a:r>
            <a:r>
              <a:rPr lang="en-US" sz="1100" dirty="0" smtClean="0">
                <a:hlinkClick r:id="rId4"/>
              </a:rPr>
              <a:t>www.cdc.gov/nchs/data/nvsr/nvsr62/nvsr62_06.pdf</a:t>
            </a:r>
            <a:r>
              <a:rPr lang="en-US" sz="1100" dirty="0" smtClean="0"/>
              <a:t> </a:t>
            </a:r>
            <a:endParaRPr lang="en-US" sz="1100" dirty="0"/>
          </a:p>
          <a:p>
            <a:endParaRPr lang="en-US" sz="1100" dirty="0"/>
          </a:p>
        </p:txBody>
      </p:sp>
    </p:spTree>
    <p:extLst>
      <p:ext uri="{BB962C8B-B14F-4D97-AF65-F5344CB8AC3E}">
        <p14:creationId xmlns:p14="http://schemas.microsoft.com/office/powerpoint/2010/main" val="262839403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Arthritis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Arthritis is the leading cause of disability in the United States, with prevalence projected to double by the year 2020 due largely to an aging population and an increasing prevalence of obesity (Johnson &amp; Hunter, 2014). </a:t>
            </a:r>
          </a:p>
          <a:p>
            <a:r>
              <a:rPr lang="en-US" dirty="0" smtClean="0"/>
              <a:t>About one in five adults and 300,000 children have a diagnosed arthritic condition. </a:t>
            </a:r>
          </a:p>
          <a:p>
            <a:pPr lvl="1"/>
            <a:r>
              <a:rPr lang="en-US" dirty="0" smtClean="0"/>
              <a:t>It is estimated that 41% of the 50 million U.S. adults living with arthritis report activity limitations caused by arthritis.</a:t>
            </a:r>
          </a:p>
          <a:p>
            <a:pPr lvl="1"/>
            <a:r>
              <a:rPr lang="en-US" dirty="0" smtClean="0"/>
              <a:t>The Centers for Disease Control and Prevention predicts a 25% increase to 67 million of U.S adults with some form of arthritis by 2030.</a:t>
            </a:r>
          </a:p>
        </p:txBody>
      </p:sp>
    </p:spTree>
    <p:extLst>
      <p:ext uri="{BB962C8B-B14F-4D97-AF65-F5344CB8AC3E}">
        <p14:creationId xmlns:p14="http://schemas.microsoft.com/office/powerpoint/2010/main" val="93912200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Arthritis</a:t>
            </a:r>
            <a:endParaRPr lang="en-US" dirty="0"/>
          </a:p>
        </p:txBody>
      </p:sp>
      <p:sp>
        <p:nvSpPr>
          <p:cNvPr id="3" name="Content Placeholder 2"/>
          <p:cNvSpPr>
            <a:spLocks noGrp="1"/>
          </p:cNvSpPr>
          <p:nvPr>
            <p:ph idx="1"/>
          </p:nvPr>
        </p:nvSpPr>
        <p:spPr/>
        <p:txBody>
          <a:bodyPr>
            <a:normAutofit/>
          </a:bodyPr>
          <a:lstStyle/>
          <a:p>
            <a:r>
              <a:rPr lang="en-US" dirty="0" smtClean="0"/>
              <a:t>Arthritis usually affects people who have other chronic conditions. </a:t>
            </a:r>
          </a:p>
          <a:p>
            <a:pPr lvl="1"/>
            <a:r>
              <a:rPr lang="en-US" dirty="0" smtClean="0"/>
              <a:t>For example, arthritis is found among 52% of people with diabetes, 57% of people with heart disease</a:t>
            </a:r>
            <a:r>
              <a:rPr lang="en-US" smtClean="0"/>
              <a:t>, and 53</a:t>
            </a:r>
            <a:r>
              <a:rPr lang="en-US" dirty="0" smtClean="0"/>
              <a:t>% of people with hypertension.</a:t>
            </a:r>
          </a:p>
          <a:p>
            <a:pPr lvl="1"/>
            <a:r>
              <a:rPr lang="en-US" dirty="0" smtClean="0"/>
              <a:t>Obese people with arthritis are 44% more likely not to be physically active compared to those without arthritis (White &amp; Waterman, 2012). </a:t>
            </a:r>
          </a:p>
        </p:txBody>
      </p:sp>
    </p:spTree>
    <p:extLst>
      <p:ext uri="{BB962C8B-B14F-4D97-AF65-F5344CB8AC3E}">
        <p14:creationId xmlns:p14="http://schemas.microsoft.com/office/powerpoint/2010/main" val="88603939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Costs of Arthritis</a:t>
            </a:r>
            <a:endParaRPr lang="en-US" dirty="0"/>
          </a:p>
        </p:txBody>
      </p:sp>
      <p:sp>
        <p:nvSpPr>
          <p:cNvPr id="3" name="Content Placeholder 2"/>
          <p:cNvSpPr>
            <a:spLocks noGrp="1"/>
          </p:cNvSpPr>
          <p:nvPr>
            <p:ph idx="1"/>
          </p:nvPr>
        </p:nvSpPr>
        <p:spPr/>
        <p:txBody>
          <a:bodyPr/>
          <a:lstStyle/>
          <a:p>
            <a:r>
              <a:rPr lang="en-US" dirty="0" smtClean="0"/>
              <a:t>In 2007, the costs attributable to arthritis and other rheumatic conditions were $128 billion:</a:t>
            </a:r>
          </a:p>
          <a:p>
            <a:pPr lvl="1"/>
            <a:r>
              <a:rPr lang="en-US" dirty="0" smtClean="0"/>
              <a:t>$80.8 billion in direct medical </a:t>
            </a:r>
            <a:r>
              <a:rPr lang="en-US" dirty="0"/>
              <a:t>expenditures </a:t>
            </a:r>
            <a:r>
              <a:rPr lang="en-US" dirty="0" smtClean="0"/>
              <a:t>($</a:t>
            </a:r>
            <a:r>
              <a:rPr lang="en-US" dirty="0"/>
              <a:t>115 billion </a:t>
            </a:r>
            <a:r>
              <a:rPr lang="en-US" dirty="0" smtClean="0"/>
              <a:t>in 2013 dollars) and </a:t>
            </a:r>
          </a:p>
          <a:p>
            <a:pPr lvl="1"/>
            <a:r>
              <a:rPr lang="en-US" dirty="0" smtClean="0"/>
              <a:t>$47 billion in indirect lost earnings ($59.4 billion in 2013 dollars) (Ma, et al., 2014).</a:t>
            </a:r>
          </a:p>
          <a:p>
            <a:endParaRPr lang="en-US" dirty="0" smtClean="0"/>
          </a:p>
          <a:p>
            <a:pPr lvl="1"/>
            <a:endParaRPr lang="en-US" dirty="0" smtClean="0"/>
          </a:p>
          <a:p>
            <a:endParaRPr lang="en-US" dirty="0"/>
          </a:p>
        </p:txBody>
      </p:sp>
    </p:spTree>
    <p:extLst>
      <p:ext uri="{BB962C8B-B14F-4D97-AF65-F5344CB8AC3E}">
        <p14:creationId xmlns:p14="http://schemas.microsoft.com/office/powerpoint/2010/main" val="79121404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Measures</a:t>
            </a:r>
            <a:endParaRPr lang="en-US" dirty="0"/>
          </a:p>
        </p:txBody>
      </p:sp>
      <p:sp>
        <p:nvSpPr>
          <p:cNvPr id="3" name="Content Placeholder 2"/>
          <p:cNvSpPr>
            <a:spLocks noGrp="1"/>
          </p:cNvSpPr>
          <p:nvPr>
            <p:ph idx="1"/>
          </p:nvPr>
        </p:nvSpPr>
        <p:spPr/>
        <p:txBody>
          <a:bodyPr/>
          <a:lstStyle/>
          <a:p>
            <a:r>
              <a:rPr lang="en-US" dirty="0" smtClean="0"/>
              <a:t>Process: Adults with chronic joint symptoms who have ever seen a doctor or health professional for joint symptoms.</a:t>
            </a:r>
          </a:p>
          <a:p>
            <a:endParaRPr lang="en-US" dirty="0"/>
          </a:p>
        </p:txBody>
      </p:sp>
    </p:spTree>
    <p:extLst>
      <p:ext uri="{BB962C8B-B14F-4D97-AF65-F5344CB8AC3E}">
        <p14:creationId xmlns:p14="http://schemas.microsoft.com/office/powerpoint/2010/main" val="15090175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Chronic Joint Symptoms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Estimates of arthritis prevalence vary depending on whether the definition includes chronic joint symptoms (pain, aching, joint stiffness). </a:t>
            </a:r>
          </a:p>
          <a:p>
            <a:r>
              <a:rPr lang="en-US" dirty="0" smtClean="0"/>
              <a:t>People with chronic joint symptoms report similar health outcomes as those with arthritis: </a:t>
            </a:r>
          </a:p>
          <a:p>
            <a:pPr lvl="1"/>
            <a:r>
              <a:rPr lang="en-US" dirty="0" smtClean="0"/>
              <a:t>Activity limitations, </a:t>
            </a:r>
          </a:p>
          <a:p>
            <a:pPr lvl="1"/>
            <a:r>
              <a:rPr lang="en-US" dirty="0" smtClean="0"/>
              <a:t>Poor/fair health and mental health, and</a:t>
            </a:r>
          </a:p>
          <a:p>
            <a:pPr lvl="1"/>
            <a:r>
              <a:rPr lang="en-US" dirty="0" smtClean="0"/>
              <a:t>Similar health care use (</a:t>
            </a:r>
            <a:r>
              <a:rPr lang="en-US" dirty="0" err="1" smtClean="0"/>
              <a:t>Canizares</a:t>
            </a:r>
            <a:r>
              <a:rPr lang="en-US" dirty="0" smtClean="0"/>
              <a:t> &amp; </a:t>
            </a:r>
            <a:r>
              <a:rPr lang="en-US" dirty="0" err="1" smtClean="0"/>
              <a:t>Badley</a:t>
            </a:r>
            <a:r>
              <a:rPr lang="en-US" dirty="0" smtClean="0"/>
              <a:t>, 2012).</a:t>
            </a:r>
          </a:p>
          <a:p>
            <a:r>
              <a:rPr lang="en-US" dirty="0" smtClean="0"/>
              <a:t>These patients need interventions and advice to manage and control the pain and symptoms in order to improve their health and quality of life (</a:t>
            </a:r>
            <a:r>
              <a:rPr lang="en-US" dirty="0" err="1" smtClean="0"/>
              <a:t>Canizares</a:t>
            </a:r>
            <a:r>
              <a:rPr lang="en-US" dirty="0" smtClean="0"/>
              <a:t> and </a:t>
            </a:r>
            <a:r>
              <a:rPr lang="en-US" dirty="0" err="1" smtClean="0"/>
              <a:t>Badley</a:t>
            </a:r>
            <a:r>
              <a:rPr lang="en-US" dirty="0" smtClean="0"/>
              <a:t>, 2012).</a:t>
            </a:r>
          </a:p>
          <a:p>
            <a:endParaRPr lang="en-US" dirty="0"/>
          </a:p>
        </p:txBody>
      </p:sp>
    </p:spTree>
    <p:extLst>
      <p:ext uri="{BB962C8B-B14F-4D97-AF65-F5344CB8AC3E}">
        <p14:creationId xmlns:p14="http://schemas.microsoft.com/office/powerpoint/2010/main" val="383770115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734" y="304800"/>
            <a:ext cx="7086600" cy="868362"/>
          </a:xfrm>
        </p:spPr>
        <p:txBody>
          <a:bodyPr>
            <a:noAutofit/>
          </a:bodyPr>
          <a:lstStyle/>
          <a:p>
            <a:r>
              <a:rPr lang="en-US" sz="2000" dirty="0" smtClean="0"/>
              <a:t>Adults with chronic joint symptoms who have ever seen a doctor or other health professional for joint symptoms, by race/ethnicity and gender, 2009-2012</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81651378"/>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764334669"/>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69280"/>
            <a:ext cx="8229600" cy="923330"/>
          </a:xfrm>
          <a:prstGeom prst="rect">
            <a:avLst/>
          </a:prstGeom>
          <a:noFill/>
        </p:spPr>
        <p:txBody>
          <a:bodyPr wrap="square" rtlCol="0">
            <a:spAutoFit/>
          </a:bodyPr>
          <a:lstStyle/>
          <a:p>
            <a:r>
              <a:rPr lang="en-US" sz="1200" b="1" dirty="0" smtClean="0"/>
              <a:t>Source</a:t>
            </a:r>
            <a:r>
              <a:rPr lang="en-US" sz="1200" b="1" dirty="0"/>
              <a:t>:</a:t>
            </a:r>
            <a:r>
              <a:rPr lang="en-US" sz="1200" dirty="0"/>
              <a:t> Centers for Disease Control and Prevention, National Center for Health Statistics, National Health Interview </a:t>
            </a:r>
            <a:r>
              <a:rPr lang="en-US" sz="1200" dirty="0" smtClean="0"/>
              <a:t>Survey, 2009-2012.</a:t>
            </a:r>
            <a:endParaRPr lang="en-US" sz="1200" dirty="0"/>
          </a:p>
          <a:p>
            <a:r>
              <a:rPr lang="en-US" sz="1200" b="1" dirty="0"/>
              <a:t>Note: </a:t>
            </a:r>
            <a:r>
              <a:rPr lang="en-US" sz="1200" dirty="0"/>
              <a:t>White and Black are </a:t>
            </a:r>
            <a:r>
              <a:rPr lang="en-US" sz="1200" dirty="0" smtClean="0"/>
              <a:t>non-Hispanic. Hispanic </a:t>
            </a:r>
            <a:r>
              <a:rPr lang="en-US" sz="1200" dirty="0"/>
              <a:t>includes all races.</a:t>
            </a:r>
          </a:p>
          <a:p>
            <a:r>
              <a:rPr lang="en-US" dirty="0" smtClean="0"/>
              <a:t> </a:t>
            </a:r>
            <a:endParaRPr lang="en-US" dirty="0"/>
          </a:p>
        </p:txBody>
      </p:sp>
    </p:spTree>
    <p:extLst>
      <p:ext uri="{BB962C8B-B14F-4D97-AF65-F5344CB8AC3E}">
        <p14:creationId xmlns:p14="http://schemas.microsoft.com/office/powerpoint/2010/main" val="174338836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with chronic joint symptoms who have ever seen a doctor or other health professional for joint symptoms, by insurance and age, 2009-2012</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26937604"/>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405563817"/>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669280"/>
            <a:ext cx="8229600" cy="461665"/>
          </a:xfrm>
          <a:prstGeom prst="rect">
            <a:avLst/>
          </a:prstGeom>
          <a:noFill/>
        </p:spPr>
        <p:txBody>
          <a:bodyPr wrap="square" rtlCol="0">
            <a:spAutoFit/>
          </a:bodyPr>
          <a:lstStyle/>
          <a:p>
            <a:r>
              <a:rPr lang="en-US" sz="1200" b="1" dirty="0" smtClean="0"/>
              <a:t>Source</a:t>
            </a:r>
            <a:r>
              <a:rPr lang="en-US" sz="1200" b="1" dirty="0"/>
              <a:t>:</a:t>
            </a:r>
            <a:r>
              <a:rPr lang="en-US" sz="1200" dirty="0"/>
              <a:t> Centers for Disease Control and Prevention, National Center for Health Statistics, National Health Interview </a:t>
            </a:r>
            <a:r>
              <a:rPr lang="en-US" sz="1200" dirty="0" smtClean="0"/>
              <a:t>Survey, 2009-2012.</a:t>
            </a:r>
            <a:endParaRPr lang="en-US" dirty="0"/>
          </a:p>
        </p:txBody>
      </p:sp>
    </p:spTree>
    <p:extLst>
      <p:ext uri="{BB962C8B-B14F-4D97-AF65-F5344CB8AC3E}">
        <p14:creationId xmlns:p14="http://schemas.microsoft.com/office/powerpoint/2010/main" val="412891171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a:bodyPr>
          <a:lstStyle/>
          <a:p>
            <a:pPr>
              <a:lnSpc>
                <a:spcPct val="120000"/>
              </a:lnSpc>
              <a:spcBef>
                <a:spcPts val="0"/>
              </a:spcBef>
            </a:pPr>
            <a:r>
              <a:rPr lang="en-US" sz="1700" dirty="0" err="1" smtClean="0"/>
              <a:t>Canizares</a:t>
            </a:r>
            <a:r>
              <a:rPr lang="en-US" sz="1700" dirty="0" smtClean="0"/>
              <a:t> M, </a:t>
            </a:r>
            <a:r>
              <a:rPr lang="en-US" sz="1700" dirty="0" err="1" smtClean="0"/>
              <a:t>Badley</a:t>
            </a:r>
            <a:r>
              <a:rPr lang="en-US" sz="1700" dirty="0" smtClean="0"/>
              <a:t> E. Comparison of health-related outcomes for arthritis, chronic joint symptoms, and sporadic joint symptoms: a population-based study. Arthritis Care Res 2012 Nov;64(11):1708-14.</a:t>
            </a:r>
          </a:p>
          <a:p>
            <a:pPr>
              <a:lnSpc>
                <a:spcPct val="120000"/>
              </a:lnSpc>
              <a:spcBef>
                <a:spcPts val="0"/>
              </a:spcBef>
            </a:pPr>
            <a:r>
              <a:rPr lang="en-US" sz="1700" dirty="0" smtClean="0"/>
              <a:t>Johnson V, Hunter D. The epidemiology of osteoarthritis. Best </a:t>
            </a:r>
            <a:r>
              <a:rPr lang="en-US" sz="1700" dirty="0" err="1" smtClean="0"/>
              <a:t>Pract</a:t>
            </a:r>
            <a:r>
              <a:rPr lang="en-US" sz="1700" dirty="0" smtClean="0"/>
              <a:t> Res </a:t>
            </a:r>
            <a:r>
              <a:rPr lang="en-US" sz="1700" dirty="0" err="1" smtClean="0"/>
              <a:t>Clin</a:t>
            </a:r>
            <a:r>
              <a:rPr lang="en-US" sz="1700" dirty="0" smtClean="0"/>
              <a:t> </a:t>
            </a:r>
            <a:r>
              <a:rPr lang="en-US" sz="1700" dirty="0" err="1" smtClean="0"/>
              <a:t>Rheumatol</a:t>
            </a:r>
            <a:r>
              <a:rPr lang="en-US" sz="1700" dirty="0" smtClean="0"/>
              <a:t> 2014;28:5-15.</a:t>
            </a:r>
          </a:p>
          <a:p>
            <a:pPr>
              <a:lnSpc>
                <a:spcPct val="120000"/>
              </a:lnSpc>
              <a:spcBef>
                <a:spcPts val="0"/>
              </a:spcBef>
            </a:pPr>
            <a:r>
              <a:rPr lang="en-US" sz="1700" dirty="0" smtClean="0"/>
              <a:t>Ma V, Chan L, Carruthers K. Incidence, prevalence, costs, and impact on disability of common conditions requiring rehabilitation in the United States: stroke, spinal cord injury, traumatic brain injury, multiple sclerosis, osteoarthritis, rheumatoid arthritis, limb loss, and back pain. Arch </a:t>
            </a:r>
            <a:r>
              <a:rPr lang="en-US" sz="1700" dirty="0" err="1" smtClean="0"/>
              <a:t>Phys</a:t>
            </a:r>
            <a:r>
              <a:rPr lang="en-US" sz="1700" dirty="0" smtClean="0"/>
              <a:t> Med </a:t>
            </a:r>
            <a:r>
              <a:rPr lang="en-US" sz="1700" dirty="0" err="1" smtClean="0"/>
              <a:t>Rehabil</a:t>
            </a:r>
            <a:r>
              <a:rPr lang="en-US" sz="1700" dirty="0" smtClean="0"/>
              <a:t> 2014;95:986-95.</a:t>
            </a:r>
          </a:p>
          <a:p>
            <a:pPr>
              <a:lnSpc>
                <a:spcPct val="120000"/>
              </a:lnSpc>
              <a:spcBef>
                <a:spcPts val="0"/>
              </a:spcBef>
            </a:pPr>
            <a:r>
              <a:rPr lang="en-US" sz="1700" dirty="0" smtClean="0"/>
              <a:t>White P, Waterman M. Making osteoarthritis a public health priority. Am J </a:t>
            </a:r>
            <a:r>
              <a:rPr lang="en-US" sz="1700" dirty="0" err="1" smtClean="0"/>
              <a:t>Nurs</a:t>
            </a:r>
            <a:r>
              <a:rPr lang="en-US" sz="1700" dirty="0" smtClean="0"/>
              <a:t> 2012 Mar;112(3 </a:t>
            </a:r>
            <a:r>
              <a:rPr lang="en-US" sz="1700" dirty="0" err="1" smtClean="0"/>
              <a:t>Suppl</a:t>
            </a:r>
            <a:r>
              <a:rPr lang="en-US" sz="1700" dirty="0" smtClean="0"/>
              <a:t> 1):S20-5.</a:t>
            </a:r>
          </a:p>
          <a:p>
            <a:endParaRPr lang="en-US" dirty="0"/>
          </a:p>
        </p:txBody>
      </p:sp>
    </p:spTree>
    <p:extLst>
      <p:ext uri="{BB962C8B-B14F-4D97-AF65-F5344CB8AC3E}">
        <p14:creationId xmlns:p14="http://schemas.microsoft.com/office/powerpoint/2010/main" val="419984900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lstStyle/>
          <a:p>
            <a:r>
              <a:rPr lang="en-US" dirty="0" smtClean="0"/>
              <a:t>Respiratory diseases</a:t>
            </a:r>
            <a:endParaRPr lang="en-US" dirty="0"/>
          </a:p>
        </p:txBody>
      </p:sp>
      <p:sp>
        <p:nvSpPr>
          <p:cNvPr id="10" name="Content Placeholder 4"/>
          <p:cNvSpPr>
            <a:spLocks noGrp="1"/>
          </p:cNvSpPr>
          <p:nvPr>
            <p:ph type="body" idx="1"/>
          </p:nvPr>
        </p:nvSpPr>
        <p:spPr/>
        <p:txBody>
          <a:bodyPr>
            <a:normAutofit/>
          </a:bodyPr>
          <a:lstStyle/>
          <a:p>
            <a:endParaRPr lang="en-US" dirty="0" smtClean="0"/>
          </a:p>
          <a:p>
            <a:r>
              <a:rPr lang="en-US" dirty="0" smtClean="0"/>
              <a:t>National Healthcare Quality and Disparities Report</a:t>
            </a:r>
          </a:p>
          <a:p>
            <a:r>
              <a:rPr lang="en-US" dirty="0" err="1" smtClean="0"/>
              <a:t>Chartbook</a:t>
            </a:r>
            <a:r>
              <a:rPr lang="en-US" dirty="0" smtClean="0"/>
              <a:t> on Effective Treatment</a:t>
            </a:r>
            <a:endParaRPr lang="en-US"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Respiratory Disease Measures</a:t>
            </a:r>
            <a:endParaRPr lang="en-US" dirty="0"/>
          </a:p>
        </p:txBody>
      </p:sp>
      <p:sp>
        <p:nvSpPr>
          <p:cNvPr id="3" name="Content Placeholder 2"/>
          <p:cNvSpPr>
            <a:spLocks noGrp="1"/>
          </p:cNvSpPr>
          <p:nvPr>
            <p:ph idx="1"/>
          </p:nvPr>
        </p:nvSpPr>
        <p:spPr/>
        <p:txBody>
          <a:bodyPr/>
          <a:lstStyle/>
          <a:p>
            <a:r>
              <a:rPr lang="en-US" dirty="0" smtClean="0"/>
              <a:t>Process:</a:t>
            </a:r>
          </a:p>
          <a:p>
            <a:pPr lvl="1"/>
            <a:r>
              <a:rPr lang="en-US" dirty="0" smtClean="0"/>
              <a:t>Completion of tuberculosis therapy</a:t>
            </a:r>
          </a:p>
          <a:p>
            <a:pPr lvl="1"/>
            <a:r>
              <a:rPr lang="en-US" dirty="0" smtClean="0"/>
              <a:t>Daily asthma medication</a:t>
            </a:r>
          </a:p>
          <a:p>
            <a:pPr lvl="1"/>
            <a:r>
              <a:rPr lang="en-US" dirty="0" smtClean="0"/>
              <a:t>Written asthma management plans</a:t>
            </a:r>
          </a:p>
          <a:p>
            <a:r>
              <a:rPr lang="en-US" dirty="0" smtClean="0"/>
              <a:t>Outcome:</a:t>
            </a:r>
          </a:p>
          <a:p>
            <a:pPr lvl="1"/>
            <a:r>
              <a:rPr lang="en-US" dirty="0" smtClean="0"/>
              <a:t>Emergency department visits for asthma</a:t>
            </a:r>
          </a:p>
          <a:p>
            <a:endParaRPr lang="en-US" dirty="0"/>
          </a:p>
        </p:txBody>
      </p:sp>
    </p:spTree>
    <p:extLst>
      <p:ext uri="{BB962C8B-B14F-4D97-AF65-F5344CB8AC3E}">
        <p14:creationId xmlns:p14="http://schemas.microsoft.com/office/powerpoint/2010/main" val="150901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Leading Chronic Conditions Causing Limitation of Activity, 2010</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85638539"/>
              </p:ext>
            </p:extLst>
          </p:nvPr>
        </p:nvGraphicFramePr>
        <p:xfrm>
          <a:off x="457200" y="1554480"/>
          <a:ext cx="8229600" cy="3566160"/>
        </p:xfrm>
        <a:graphic>
          <a:graphicData uri="http://schemas.openxmlformats.org/drawingml/2006/table">
            <a:tbl>
              <a:tblPr firstRow="1" firstCol="1" bandRow="1">
                <a:tableStyleId>{5940675A-B579-460E-94D1-54222C63F5DA}</a:tableStyleId>
              </a:tblPr>
              <a:tblGrid>
                <a:gridCol w="2849825"/>
                <a:gridCol w="2326390"/>
                <a:gridCol w="3053385"/>
              </a:tblGrid>
              <a:tr h="274320">
                <a:tc>
                  <a:txBody>
                    <a:bodyPr/>
                    <a:lstStyle/>
                    <a:p>
                      <a:pPr marL="0" marR="0" algn="ctr">
                        <a:spcBef>
                          <a:spcPts val="0"/>
                        </a:spcBef>
                        <a:spcAft>
                          <a:spcPts val="0"/>
                        </a:spcAft>
                      </a:pPr>
                      <a:r>
                        <a:rPr lang="en-US" sz="1800" b="1" kern="50" dirty="0">
                          <a:effectLst/>
                        </a:rPr>
                        <a:t>Cause of Limitation</a:t>
                      </a:r>
                      <a:endParaRPr lang="en-US" sz="1800" b="1" kern="50" dirty="0">
                        <a:effectLst/>
                        <a:latin typeface="Times New Roman"/>
                        <a:ea typeface="SimSun"/>
                        <a:cs typeface="Mangal"/>
                      </a:endParaRPr>
                    </a:p>
                  </a:txBody>
                  <a:tcPr marL="68580" marR="68580" marT="0" marB="0" anchor="b"/>
                </a:tc>
                <a:tc>
                  <a:txBody>
                    <a:bodyPr/>
                    <a:lstStyle/>
                    <a:p>
                      <a:pPr marL="0" marR="0" algn="ctr">
                        <a:spcBef>
                          <a:spcPts val="0"/>
                        </a:spcBef>
                        <a:spcAft>
                          <a:spcPts val="0"/>
                        </a:spcAft>
                      </a:pPr>
                      <a:r>
                        <a:rPr lang="en-US" sz="1800" b="1" kern="50" dirty="0">
                          <a:effectLst/>
                        </a:rPr>
                        <a:t>Prevalence (Millions)</a:t>
                      </a:r>
                      <a:endParaRPr lang="en-US" sz="1800" b="1" kern="50" dirty="0">
                        <a:effectLst/>
                        <a:latin typeface="Times New Roman"/>
                        <a:ea typeface="SimSun"/>
                        <a:cs typeface="Mangal"/>
                      </a:endParaRPr>
                    </a:p>
                  </a:txBody>
                  <a:tcPr marL="68580" marR="68580" marT="0" marB="0" anchor="b"/>
                </a:tc>
                <a:tc>
                  <a:txBody>
                    <a:bodyPr/>
                    <a:lstStyle/>
                    <a:p>
                      <a:pPr marL="0" marR="0" algn="ctr">
                        <a:spcBef>
                          <a:spcPts val="0"/>
                        </a:spcBef>
                        <a:spcAft>
                          <a:spcPts val="0"/>
                        </a:spcAft>
                      </a:pPr>
                      <a:r>
                        <a:rPr lang="en-US" sz="1800" b="1" kern="50" dirty="0">
                          <a:effectLst/>
                        </a:rPr>
                        <a:t>Report Section</a:t>
                      </a:r>
                      <a:endParaRPr lang="en-US" sz="1800" b="1" kern="50" dirty="0">
                        <a:effectLst/>
                        <a:latin typeface="Times New Roman"/>
                        <a:ea typeface="SimSun"/>
                        <a:cs typeface="Mangal"/>
                      </a:endParaRPr>
                    </a:p>
                  </a:txBody>
                  <a:tcPr marL="68580" marR="68580" marT="0" marB="0" anchor="b"/>
                </a:tc>
              </a:tr>
              <a:tr h="274320">
                <a:tc>
                  <a:txBody>
                    <a:bodyPr/>
                    <a:lstStyle/>
                    <a:p>
                      <a:pPr marL="0" marR="0">
                        <a:spcBef>
                          <a:spcPts val="0"/>
                        </a:spcBef>
                        <a:spcAft>
                          <a:spcPts val="0"/>
                        </a:spcAft>
                      </a:pPr>
                      <a:r>
                        <a:rPr lang="en-US" sz="1800" kern="50" dirty="0">
                          <a:effectLst/>
                        </a:rPr>
                        <a:t>Back/neck conditions</a:t>
                      </a:r>
                      <a:endParaRPr lang="en-US" sz="18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7.5</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Arthritis/rheumatism</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6.8</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Heart condition</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4.2</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dirty="0">
                          <a:effectLst/>
                        </a:rPr>
                        <a:t>Depression/anxiety</a:t>
                      </a:r>
                      <a:endParaRPr lang="en-US" sz="18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4.0</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Mental Health and Substance Abuse</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Musculoskeletal condition</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3.8</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Diabetes</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3.6</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Diabetes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Hypertension</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3.6</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Nervous system problem</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3.3</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 </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Lung/breathing problem</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3.1</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Respiratory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dirty="0">
                          <a:effectLst/>
                        </a:rPr>
                        <a:t>Fracture/bone/joint injury</a:t>
                      </a:r>
                      <a:endParaRPr lang="en-US" sz="18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2.8</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bl>
          </a:graphicData>
        </a:graphic>
      </p:graphicFrame>
      <p:sp>
        <p:nvSpPr>
          <p:cNvPr id="5" name="TextBox 4"/>
          <p:cNvSpPr txBox="1"/>
          <p:nvPr/>
        </p:nvSpPr>
        <p:spPr>
          <a:xfrm>
            <a:off x="457200" y="5303520"/>
            <a:ext cx="8229600" cy="646331"/>
          </a:xfrm>
          <a:prstGeom prst="rect">
            <a:avLst/>
          </a:prstGeom>
          <a:noFill/>
        </p:spPr>
        <p:txBody>
          <a:bodyPr wrap="square" lIns="0" rtlCol="0">
            <a:spAutoFit/>
          </a:bodyPr>
          <a:lstStyle/>
          <a:p>
            <a:r>
              <a:rPr lang="en-US" sz="1200" b="1" dirty="0"/>
              <a:t>Source: </a:t>
            </a:r>
            <a:r>
              <a:rPr lang="en-US" sz="1200" dirty="0" smtClean="0"/>
              <a:t>National Heart, Lung, and Blood Institute. Morbidity &amp; mortality: 2012 </a:t>
            </a:r>
            <a:r>
              <a:rPr lang="en-US" sz="1200" dirty="0" err="1" smtClean="0"/>
              <a:t>chartbook</a:t>
            </a:r>
            <a:r>
              <a:rPr lang="en-US" sz="1200" dirty="0" smtClean="0"/>
              <a:t> on cardiovascular, lung, and blood diseases. Bethesda, MD: National Institutes of Health; February 2012. </a:t>
            </a:r>
            <a:r>
              <a:rPr lang="en-US" sz="1200" dirty="0" smtClean="0">
                <a:hlinkClick r:id="rId3"/>
              </a:rPr>
              <a:t>www.nhlbi.nih.gov/files/docs/research/</a:t>
            </a:r>
          </a:p>
          <a:p>
            <a:r>
              <a:rPr lang="en-US" sz="1200" dirty="0" smtClean="0">
                <a:hlinkClick r:id="rId3"/>
              </a:rPr>
              <a:t>2012_ChartBook.pdf</a:t>
            </a:r>
            <a:r>
              <a:rPr lang="en-US" sz="1200" dirty="0" smtClean="0"/>
              <a:t> </a:t>
            </a:r>
            <a:endParaRPr lang="en-US" sz="1200" dirty="0"/>
          </a:p>
        </p:txBody>
      </p:sp>
    </p:spTree>
    <p:extLst>
      <p:ext uri="{BB962C8B-B14F-4D97-AF65-F5344CB8AC3E}">
        <p14:creationId xmlns:p14="http://schemas.microsoft.com/office/powerpoint/2010/main" val="33566581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Completion of Tuberculosis Therapy</a:t>
            </a:r>
            <a:endParaRPr lang="en-US" dirty="0"/>
          </a:p>
        </p:txBody>
      </p:sp>
      <p:sp>
        <p:nvSpPr>
          <p:cNvPr id="3" name="Content Placeholder 2"/>
          <p:cNvSpPr>
            <a:spLocks noGrp="1"/>
          </p:cNvSpPr>
          <p:nvPr>
            <p:ph idx="1"/>
          </p:nvPr>
        </p:nvSpPr>
        <p:spPr/>
        <p:txBody>
          <a:bodyPr>
            <a:normAutofit/>
          </a:bodyPr>
          <a:lstStyle/>
          <a:p>
            <a:pPr lvl="0"/>
            <a:r>
              <a:rPr lang="en-US" dirty="0" smtClean="0"/>
              <a:t>Incomplete tuberculosis therapy can lead to:</a:t>
            </a:r>
          </a:p>
          <a:p>
            <a:pPr lvl="1"/>
            <a:r>
              <a:rPr lang="en-US" dirty="0" smtClean="0"/>
              <a:t>Increased risk of treatment failure,</a:t>
            </a:r>
          </a:p>
          <a:p>
            <a:pPr lvl="1"/>
            <a:r>
              <a:rPr lang="en-US" dirty="0" smtClean="0"/>
              <a:t>Spread of infection to others, and</a:t>
            </a:r>
          </a:p>
          <a:p>
            <a:pPr lvl="1"/>
            <a:r>
              <a:rPr lang="en-US" dirty="0" smtClean="0"/>
              <a:t>Development of drug-resistant strains of tuberculosis. </a:t>
            </a:r>
          </a:p>
          <a:p>
            <a:pPr lvl="0"/>
            <a:r>
              <a:rPr lang="en-US" dirty="0" smtClean="0"/>
              <a:t>The national goal for completion of treatment is:</a:t>
            </a:r>
          </a:p>
          <a:p>
            <a:pPr lvl="1"/>
            <a:r>
              <a:rPr lang="en-US" dirty="0" smtClean="0"/>
              <a:t>By 2015, 93% completion of treatment within 12 months among patients eligible for 6- to 9-month regimens (CDC, 2010).</a:t>
            </a:r>
          </a:p>
          <a:p>
            <a:endParaRPr lang="en-US" dirty="0"/>
          </a:p>
        </p:txBody>
      </p:sp>
    </p:spTree>
    <p:extLst>
      <p:ext uri="{BB962C8B-B14F-4D97-AF65-F5344CB8AC3E}">
        <p14:creationId xmlns:p14="http://schemas.microsoft.com/office/powerpoint/2010/main" val="302141141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Patients with tuberculosis who completed a curative course of treatment within 1 year of initiation of treatment, by race/ethnicity and sex,  2000-2010</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54121177"/>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629319408"/>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577840"/>
            <a:ext cx="8229600" cy="707886"/>
          </a:xfrm>
          <a:prstGeom prst="rect">
            <a:avLst/>
          </a:prstGeom>
          <a:noFill/>
        </p:spPr>
        <p:txBody>
          <a:bodyPr wrap="square" rtlCol="0">
            <a:spAutoFit/>
          </a:bodyPr>
          <a:lstStyle/>
          <a:p>
            <a:r>
              <a:rPr lang="en-US" sz="1000" b="1" dirty="0"/>
              <a:t>Key: </a:t>
            </a:r>
            <a:r>
              <a:rPr lang="en-US" sz="1000" dirty="0"/>
              <a:t>API = Asian or Pacific </a:t>
            </a:r>
            <a:r>
              <a:rPr lang="en-US" sz="1000" dirty="0" smtClean="0"/>
              <a:t>Islander; AI/AN = American Indian or Alaska Native.</a:t>
            </a:r>
            <a:endParaRPr lang="en-US" sz="1000" dirty="0"/>
          </a:p>
          <a:p>
            <a:r>
              <a:rPr lang="en-US" sz="1000" b="1" dirty="0"/>
              <a:t>Source: </a:t>
            </a:r>
            <a:r>
              <a:rPr lang="en-US" sz="1000" dirty="0"/>
              <a:t>Centers for Disease Control and Prevention, National Tuberculosis Surveillance System, 2000-2010.</a:t>
            </a:r>
          </a:p>
          <a:p>
            <a:r>
              <a:rPr lang="en-US" sz="1000" b="1" dirty="0"/>
              <a:t>Denominator: </a:t>
            </a:r>
            <a:r>
              <a:rPr lang="en-US" sz="1000" dirty="0"/>
              <a:t>U.S. civilian noninstitutionalized population treated for tuberculosis.</a:t>
            </a:r>
          </a:p>
          <a:p>
            <a:r>
              <a:rPr lang="en-US" sz="1000" b="1" dirty="0"/>
              <a:t>Note: </a:t>
            </a:r>
            <a:r>
              <a:rPr lang="en-US" sz="1000" dirty="0"/>
              <a:t>White, Black, and API are </a:t>
            </a:r>
            <a:r>
              <a:rPr lang="en-US" sz="1000" dirty="0" smtClean="0"/>
              <a:t>non-Hispanic. </a:t>
            </a:r>
            <a:r>
              <a:rPr lang="en-US" sz="1000" dirty="0"/>
              <a:t>Hispanic includes all races.</a:t>
            </a:r>
            <a:endParaRPr lang="en-US" sz="1000" dirty="0">
              <a:effectLst/>
            </a:endParaRPr>
          </a:p>
        </p:txBody>
      </p:sp>
      <p:cxnSp>
        <p:nvCxnSpPr>
          <p:cNvPr id="4" name="Straight Connector 3"/>
          <p:cNvCxnSpPr/>
          <p:nvPr/>
        </p:nvCxnSpPr>
        <p:spPr>
          <a:xfrm>
            <a:off x="1143000" y="2514600"/>
            <a:ext cx="333756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903532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Patients with tuberculosis who completed a curative course of treatment within 1 year of initiation of treatment, by Asian and Pacific Islander and Hispanic granular ethnicities, 2008-2010</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21991064"/>
              </p:ext>
            </p:extLst>
          </p:nvPr>
        </p:nvGraphicFramePr>
        <p:xfrm>
          <a:off x="457200" y="155448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538586124"/>
              </p:ext>
            </p:extLst>
          </p:nvPr>
        </p:nvGraphicFramePr>
        <p:xfrm>
          <a:off x="4572000" y="155448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852160"/>
            <a:ext cx="8229600" cy="400110"/>
          </a:xfrm>
          <a:prstGeom prst="rect">
            <a:avLst/>
          </a:prstGeom>
          <a:noFill/>
        </p:spPr>
        <p:txBody>
          <a:bodyPr wrap="square" rtlCol="0">
            <a:spAutoFit/>
          </a:bodyPr>
          <a:lstStyle/>
          <a:p>
            <a:r>
              <a:rPr lang="en-US" sz="1000" b="1" dirty="0"/>
              <a:t>Source: </a:t>
            </a:r>
            <a:r>
              <a:rPr lang="en-US" sz="1000" dirty="0"/>
              <a:t>Centers for Disease Control and Prevention, National Tuberculosis Surveillance System, 2008-2010.</a:t>
            </a:r>
          </a:p>
          <a:p>
            <a:r>
              <a:rPr lang="en-US" sz="1000" b="1" dirty="0"/>
              <a:t>Denominator: </a:t>
            </a:r>
            <a:r>
              <a:rPr lang="en-US" sz="1000" dirty="0"/>
              <a:t>U.S. civilian noninstitutionalized population treated for tuberculosis.</a:t>
            </a:r>
            <a:endParaRPr lang="en-US" sz="1000" dirty="0">
              <a:effectLst/>
            </a:endParaRPr>
          </a:p>
        </p:txBody>
      </p:sp>
      <p:sp>
        <p:nvSpPr>
          <p:cNvPr id="8" name="Text Box 8"/>
          <p:cNvSpPr txBox="1">
            <a:spLocks noChangeArrowheads="1"/>
          </p:cNvSpPr>
          <p:nvPr/>
        </p:nvSpPr>
        <p:spPr bwMode="auto">
          <a:xfrm>
            <a:off x="2133600" y="2057400"/>
            <a:ext cx="1188720" cy="40233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spcBef>
                <a:spcPts val="0"/>
              </a:spcBef>
              <a:spcAft>
                <a:spcPts val="1200"/>
              </a:spcAft>
            </a:pPr>
            <a:r>
              <a:rPr lang="en-US" sz="1000" dirty="0" smtClean="0">
                <a:effectLst/>
                <a:ea typeface="Times New Roman"/>
              </a:rPr>
              <a:t>2008 Achievable Benchmark: 94%</a:t>
            </a:r>
            <a:endParaRPr lang="en-US" sz="1200" dirty="0">
              <a:effectLst/>
              <a:ea typeface="Times New Roman"/>
            </a:endParaRPr>
          </a:p>
        </p:txBody>
      </p:sp>
    </p:spTree>
    <p:extLst>
      <p:ext uri="{BB962C8B-B14F-4D97-AF65-F5344CB8AC3E}">
        <p14:creationId xmlns:p14="http://schemas.microsoft.com/office/powerpoint/2010/main" val="221878622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Daily Asthma Medication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Improving care for people with asthma can reduce the incidence of asthma attacks and hospitalizations. </a:t>
            </a:r>
          </a:p>
          <a:p>
            <a:r>
              <a:rPr lang="en-US" dirty="0" smtClean="0"/>
              <a:t>The National Asthma Education and Prevention Program develops and disseminates science-based guidelines for asthma diagnosis and management (NHLBI, 2007). </a:t>
            </a:r>
          </a:p>
          <a:p>
            <a:r>
              <a:rPr lang="en-US" dirty="0" smtClean="0"/>
              <a:t>The guidelines are built around four essential components of asthma management critical for effective long-term control: </a:t>
            </a:r>
          </a:p>
          <a:p>
            <a:pPr lvl="1"/>
            <a:r>
              <a:rPr lang="en-US" dirty="0" smtClean="0"/>
              <a:t>Assessment and monitoring, </a:t>
            </a:r>
          </a:p>
          <a:p>
            <a:pPr lvl="1"/>
            <a:r>
              <a:rPr lang="en-US" dirty="0" smtClean="0"/>
              <a:t>Control of factors contributing to symptom exacerbation, </a:t>
            </a:r>
          </a:p>
          <a:p>
            <a:pPr lvl="1"/>
            <a:r>
              <a:rPr lang="en-US" dirty="0" smtClean="0"/>
              <a:t>Pharmacotherapy, and </a:t>
            </a:r>
          </a:p>
          <a:p>
            <a:pPr lvl="1"/>
            <a:r>
              <a:rPr lang="en-US" dirty="0" smtClean="0"/>
              <a:t>Education for partnership in care.</a:t>
            </a:r>
          </a:p>
          <a:p>
            <a:endParaRPr lang="en-US" dirty="0"/>
          </a:p>
        </p:txBody>
      </p:sp>
    </p:spTree>
    <p:extLst>
      <p:ext uri="{BB962C8B-B14F-4D97-AF65-F5344CB8AC3E}">
        <p14:creationId xmlns:p14="http://schemas.microsoft.com/office/powerpoint/2010/main" val="176120909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Daily Asthma Medication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Some patients with asthma do not need medications.</a:t>
            </a:r>
          </a:p>
          <a:p>
            <a:r>
              <a:rPr lang="en-US" dirty="0" smtClean="0"/>
              <a:t>Patients with persistent asthma need daily long-term controller medication to prevent exacerbations and chronic symptoms. </a:t>
            </a:r>
          </a:p>
          <a:p>
            <a:r>
              <a:rPr lang="en-US" dirty="0" smtClean="0"/>
              <a:t>Preventive medications for people with persistent asthma include:</a:t>
            </a:r>
          </a:p>
          <a:p>
            <a:pPr lvl="1"/>
            <a:r>
              <a:rPr lang="en-US" dirty="0" smtClean="0"/>
              <a:t>Inhaled corticosteroids, </a:t>
            </a:r>
          </a:p>
          <a:p>
            <a:pPr lvl="1"/>
            <a:r>
              <a:rPr lang="en-US" dirty="0" smtClean="0"/>
              <a:t>Inhaled long-acting beta-2 agonists, </a:t>
            </a:r>
          </a:p>
          <a:p>
            <a:pPr lvl="1"/>
            <a:r>
              <a:rPr lang="en-US" dirty="0" err="1" smtClean="0"/>
              <a:t>Cromolyn</a:t>
            </a:r>
            <a:r>
              <a:rPr lang="en-US" dirty="0" smtClean="0"/>
              <a:t>, </a:t>
            </a:r>
          </a:p>
          <a:p>
            <a:pPr lvl="1"/>
            <a:r>
              <a:rPr lang="en-US" dirty="0" smtClean="0"/>
              <a:t>Theophylline, and </a:t>
            </a:r>
          </a:p>
          <a:p>
            <a:pPr lvl="1"/>
            <a:r>
              <a:rPr lang="en-US" dirty="0" smtClean="0"/>
              <a:t>Leukotriene modifiers.</a:t>
            </a:r>
          </a:p>
          <a:p>
            <a:endParaRPr lang="en-US" dirty="0"/>
          </a:p>
        </p:txBody>
      </p:sp>
    </p:spTree>
    <p:extLst>
      <p:ext uri="{BB962C8B-B14F-4D97-AF65-F5344CB8AC3E}">
        <p14:creationId xmlns:p14="http://schemas.microsoft.com/office/powerpoint/2010/main" val="419358211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People with current asthma who report taking preventive asthma medicine daily or almost daily, by health insurance and number of chronic conditions, 2003-2011</a:t>
            </a:r>
            <a:endParaRPr lang="en-US" sz="1800" dirty="0"/>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1620044399"/>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ontent Placeholder 2"/>
          <p:cNvGraphicFramePr>
            <a:graphicFrameLocks noGrp="1"/>
          </p:cNvGraphicFramePr>
          <p:nvPr>
            <p:ph sz="half" idx="2"/>
            <p:extLst>
              <p:ext uri="{D42A27DB-BD31-4B8C-83A1-F6EECF244321}">
                <p14:modId xmlns:p14="http://schemas.microsoft.com/office/powerpoint/2010/main" val="3509232679"/>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69280"/>
            <a:ext cx="8229600" cy="553998"/>
          </a:xfrm>
          <a:prstGeom prst="rect">
            <a:avLst/>
          </a:prstGeom>
          <a:noFill/>
        </p:spPr>
        <p:txBody>
          <a:bodyPr wrap="square" rtlCol="0">
            <a:spAutoFit/>
          </a:bodyPr>
          <a:lstStyle/>
          <a:p>
            <a:r>
              <a:rPr lang="en-US" sz="1000" b="1" dirty="0"/>
              <a:t>Source:</a:t>
            </a:r>
            <a:r>
              <a:rPr lang="en-US" sz="1000" dirty="0"/>
              <a:t> Agency for Healthcare Research and Quality, Medical Expenditure Panel Survey, 2003-2011.</a:t>
            </a:r>
          </a:p>
          <a:p>
            <a:r>
              <a:rPr lang="en-US" sz="1000" b="1" dirty="0"/>
              <a:t>Denominator:</a:t>
            </a:r>
            <a:r>
              <a:rPr lang="en-US" sz="1000" dirty="0"/>
              <a:t> Civilian noninstitutionalized population </a:t>
            </a:r>
            <a:r>
              <a:rPr lang="en-US" sz="1000" dirty="0" smtClean="0"/>
              <a:t>under age 65 with </a:t>
            </a:r>
            <a:r>
              <a:rPr lang="en-US" sz="1000" dirty="0"/>
              <a:t>current asthma.</a:t>
            </a:r>
          </a:p>
          <a:p>
            <a:r>
              <a:rPr lang="en-US" sz="1000" b="1" dirty="0"/>
              <a:t>Note:</a:t>
            </a:r>
            <a:r>
              <a:rPr lang="en-US" sz="1000" dirty="0"/>
              <a:t> </a:t>
            </a:r>
            <a:r>
              <a:rPr lang="en-US" sz="1000" dirty="0" smtClean="0"/>
              <a:t>People </a:t>
            </a:r>
            <a:r>
              <a:rPr lang="en-US" sz="1000" dirty="0"/>
              <a:t>with current asthma reported that they still had asthma or had an asthma attack in the last 12 months. </a:t>
            </a:r>
            <a:endParaRPr lang="en-US" sz="1000" dirty="0">
              <a:effectLst/>
            </a:endParaRPr>
          </a:p>
        </p:txBody>
      </p:sp>
    </p:spTree>
    <p:extLst>
      <p:ext uri="{BB962C8B-B14F-4D97-AF65-F5344CB8AC3E}">
        <p14:creationId xmlns:p14="http://schemas.microsoft.com/office/powerpoint/2010/main" val="261203562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Written Asthma Management Plans</a:t>
            </a:r>
            <a:endParaRPr lang="en-US" dirty="0"/>
          </a:p>
        </p:txBody>
      </p:sp>
      <p:sp>
        <p:nvSpPr>
          <p:cNvPr id="3" name="Content Placeholder 2"/>
          <p:cNvSpPr>
            <a:spLocks noGrp="1"/>
          </p:cNvSpPr>
          <p:nvPr>
            <p:ph idx="1"/>
          </p:nvPr>
        </p:nvSpPr>
        <p:spPr/>
        <p:txBody>
          <a:bodyPr/>
          <a:lstStyle/>
          <a:p>
            <a:r>
              <a:rPr lang="en-US" dirty="0" smtClean="0"/>
              <a:t>To effectively partner with asthma patients in their care, providers need to teach them about daily management and how to recognize and handle worsening asthma. </a:t>
            </a:r>
          </a:p>
          <a:p>
            <a:r>
              <a:rPr lang="en-US" dirty="0" smtClean="0"/>
              <a:t>Providers should develop written asthma management plans, especially for:</a:t>
            </a:r>
          </a:p>
          <a:p>
            <a:pPr lvl="1"/>
            <a:r>
              <a:rPr lang="en-US" dirty="0" smtClean="0"/>
              <a:t>Patients with moderate or severe persistent asthma and</a:t>
            </a:r>
          </a:p>
          <a:p>
            <a:pPr lvl="1"/>
            <a:r>
              <a:rPr lang="en-US" dirty="0" smtClean="0"/>
              <a:t>Patients with a history of severe exacerbation.</a:t>
            </a:r>
          </a:p>
          <a:p>
            <a:endParaRPr lang="en-US" dirty="0"/>
          </a:p>
        </p:txBody>
      </p:sp>
    </p:spTree>
    <p:extLst>
      <p:ext uri="{BB962C8B-B14F-4D97-AF65-F5344CB8AC3E}">
        <p14:creationId xmlns:p14="http://schemas.microsoft.com/office/powerpoint/2010/main" val="120577330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with current asthma who received a written asthma management plan from their health provider, by race/ethnicity and education, 2009</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75851560"/>
              </p:ext>
            </p:extLst>
          </p:nvPr>
        </p:nvGraphicFramePr>
        <p:xfrm>
          <a:off x="457200" y="155448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5669280"/>
            <a:ext cx="8229600" cy="553998"/>
          </a:xfrm>
          <a:prstGeom prst="rect">
            <a:avLst/>
          </a:prstGeom>
          <a:noFill/>
        </p:spPr>
        <p:txBody>
          <a:bodyPr wrap="square" rtlCol="0">
            <a:spAutoFit/>
          </a:bodyPr>
          <a:lstStyle/>
          <a:p>
            <a:r>
              <a:rPr lang="en-US" sz="1000" b="1" dirty="0"/>
              <a:t>Source: </a:t>
            </a:r>
            <a:r>
              <a:rPr lang="en-US" sz="1000" dirty="0"/>
              <a:t>Centers for Disease Control and Prevention, National Center for Health Statistics, National Health Interview Survey, 2009.</a:t>
            </a:r>
          </a:p>
          <a:p>
            <a:r>
              <a:rPr lang="en-US" sz="1000" b="1" dirty="0"/>
              <a:t>Denominator: </a:t>
            </a:r>
            <a:r>
              <a:rPr lang="en-US" sz="1000" dirty="0"/>
              <a:t>Civilian noninstitutionalized population with current asthma.</a:t>
            </a:r>
          </a:p>
          <a:p>
            <a:r>
              <a:rPr lang="en-US" sz="1000" b="1" dirty="0"/>
              <a:t>Note: </a:t>
            </a:r>
            <a:r>
              <a:rPr lang="en-US" sz="1000" dirty="0"/>
              <a:t>Estimates are age adjusted to the 2000 U.S. standard population. White and Black are </a:t>
            </a:r>
            <a:r>
              <a:rPr lang="en-US" sz="1000" dirty="0" smtClean="0"/>
              <a:t>non-Hispanic. </a:t>
            </a:r>
            <a:r>
              <a:rPr lang="en-US" sz="1000" dirty="0"/>
              <a:t>Hispanic includes all races.</a:t>
            </a:r>
            <a:endParaRPr lang="en-US" sz="1000" dirty="0">
              <a:effectLst/>
            </a:endParaRPr>
          </a:p>
        </p:txBody>
      </p:sp>
    </p:spTree>
    <p:extLst>
      <p:ext uri="{BB962C8B-B14F-4D97-AF65-F5344CB8AC3E}">
        <p14:creationId xmlns:p14="http://schemas.microsoft.com/office/powerpoint/2010/main" val="362629135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lnSpcReduction="10000"/>
          </a:bodyPr>
          <a:lstStyle/>
          <a:p>
            <a:r>
              <a:rPr lang="en-US" dirty="0" smtClean="0"/>
              <a:t>The burden of asthma in the United States is high:</a:t>
            </a:r>
          </a:p>
          <a:p>
            <a:pPr lvl="1"/>
            <a:r>
              <a:rPr lang="en-US" dirty="0" smtClean="0"/>
              <a:t>2 million emergency department (ED) visits </a:t>
            </a:r>
          </a:p>
          <a:p>
            <a:pPr lvl="1"/>
            <a:r>
              <a:rPr lang="en-US" dirty="0" smtClean="0"/>
              <a:t>504,000 hospitalizations </a:t>
            </a:r>
          </a:p>
          <a:p>
            <a:pPr lvl="1"/>
            <a:r>
              <a:rPr lang="en-US" dirty="0" smtClean="0"/>
              <a:t>13.6 million physician office visits </a:t>
            </a:r>
          </a:p>
          <a:p>
            <a:pPr lvl="1"/>
            <a:r>
              <a:rPr lang="en-US" dirty="0" smtClean="0"/>
              <a:t>More than 4,200 deaths</a:t>
            </a:r>
          </a:p>
          <a:p>
            <a:pPr lvl="1"/>
            <a:r>
              <a:rPr lang="en-US" dirty="0" smtClean="0"/>
              <a:t>About $15 billion in direct medical costs </a:t>
            </a:r>
          </a:p>
          <a:p>
            <a:r>
              <a:rPr lang="en-US" dirty="0" smtClean="0"/>
              <a:t>Asthma is difficult to manage and is associated with disparities in health outcomes, poor treatment adherence, and high health care costs. </a:t>
            </a:r>
          </a:p>
        </p:txBody>
      </p:sp>
    </p:spTree>
    <p:extLst>
      <p:ext uri="{BB962C8B-B14F-4D97-AF65-F5344CB8AC3E}">
        <p14:creationId xmlns:p14="http://schemas.microsoft.com/office/powerpoint/2010/main" val="84546135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fontScale="85000" lnSpcReduction="20000"/>
          </a:bodyPr>
          <a:lstStyle/>
          <a:p>
            <a:r>
              <a:rPr lang="en-US" dirty="0"/>
              <a:t>Improving care delivery is important to advance patient outcomes, avoid ED visits and hospitalizations, and reduce health care costs (</a:t>
            </a:r>
            <a:r>
              <a:rPr lang="en-US" dirty="0" err="1"/>
              <a:t>Tapp</a:t>
            </a:r>
            <a:r>
              <a:rPr lang="en-US" dirty="0"/>
              <a:t>, et al., 2011).</a:t>
            </a:r>
          </a:p>
          <a:p>
            <a:r>
              <a:rPr lang="en-US" dirty="0" smtClean="0"/>
              <a:t>Care coordination for asthma usually involves practice-based approaches:</a:t>
            </a:r>
          </a:p>
          <a:p>
            <a:pPr lvl="1"/>
            <a:r>
              <a:rPr lang="en-US" dirty="0" smtClean="0"/>
              <a:t>The care provider identifies and refers families to a care coordination program in the medical care facility. </a:t>
            </a:r>
          </a:p>
          <a:p>
            <a:r>
              <a:rPr lang="en-US" dirty="0" smtClean="0"/>
              <a:t>A more effective approach is to place care coordinators in the community as a bridge between families and health care providers:</a:t>
            </a:r>
          </a:p>
          <a:p>
            <a:pPr lvl="1"/>
            <a:r>
              <a:rPr lang="en-US" dirty="0" smtClean="0"/>
              <a:t>They can learn and better understand the contextual factors and issues that affect families, and </a:t>
            </a:r>
          </a:p>
          <a:p>
            <a:pPr lvl="1"/>
            <a:r>
              <a:rPr lang="en-US" dirty="0" smtClean="0"/>
              <a:t>They can identify tailored support and services for optimal health care outcomes for asthma patients (Findley, et al., 2011).</a:t>
            </a:r>
            <a:endParaRPr lang="en-US" dirty="0"/>
          </a:p>
        </p:txBody>
      </p:sp>
    </p:spTree>
    <p:extLst>
      <p:ext uri="{BB962C8B-B14F-4D97-AF65-F5344CB8AC3E}">
        <p14:creationId xmlns:p14="http://schemas.microsoft.com/office/powerpoint/2010/main" val="2871473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Most Costly Conditions, </a:t>
            </a:r>
            <a:r>
              <a:rPr lang="en-US" dirty="0" smtClean="0"/>
              <a:t>2011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5417379"/>
              </p:ext>
            </p:extLst>
          </p:nvPr>
        </p:nvGraphicFramePr>
        <p:xfrm>
          <a:off x="457200" y="1463040"/>
          <a:ext cx="8229600" cy="4114800"/>
        </p:xfrm>
        <a:graphic>
          <a:graphicData uri="http://schemas.openxmlformats.org/drawingml/2006/table">
            <a:tbl>
              <a:tblPr firstRow="1" firstCol="1" bandRow="1">
                <a:tableStyleId>{5940675A-B579-460E-94D1-54222C63F5DA}</a:tableStyleId>
              </a:tblPr>
              <a:tblGrid>
                <a:gridCol w="2849825"/>
                <a:gridCol w="2326390"/>
                <a:gridCol w="3053385"/>
              </a:tblGrid>
              <a:tr h="0">
                <a:tc>
                  <a:txBody>
                    <a:bodyPr/>
                    <a:lstStyle/>
                    <a:p>
                      <a:pPr marL="0" marR="0">
                        <a:spcBef>
                          <a:spcPts val="0"/>
                        </a:spcBef>
                        <a:spcAft>
                          <a:spcPts val="0"/>
                        </a:spcAft>
                      </a:pPr>
                      <a:r>
                        <a:rPr lang="en-US" sz="1800" b="1" kern="50" dirty="0">
                          <a:effectLst/>
                        </a:rPr>
                        <a:t>Condition</a:t>
                      </a:r>
                      <a:endParaRPr lang="en-US" sz="1800" b="1" kern="50" dirty="0">
                        <a:effectLst/>
                        <a:latin typeface="Times New Roman"/>
                        <a:ea typeface="SimSun"/>
                        <a:cs typeface="Mangal"/>
                      </a:endParaRPr>
                    </a:p>
                  </a:txBody>
                  <a:tcPr marL="62768" marR="62768" marT="0" marB="0" anchor="b"/>
                </a:tc>
                <a:tc>
                  <a:txBody>
                    <a:bodyPr/>
                    <a:lstStyle/>
                    <a:p>
                      <a:pPr marL="0" marR="0" algn="ctr">
                        <a:spcBef>
                          <a:spcPts val="0"/>
                        </a:spcBef>
                        <a:spcAft>
                          <a:spcPts val="0"/>
                        </a:spcAft>
                      </a:pPr>
                      <a:r>
                        <a:rPr lang="en-US" sz="1800" b="1" kern="50" dirty="0">
                          <a:effectLst/>
                        </a:rPr>
                        <a:t>Total Expenses (Millions)</a:t>
                      </a:r>
                      <a:endParaRPr lang="en-US" sz="1800" b="1" kern="50" dirty="0">
                        <a:effectLst/>
                        <a:latin typeface="Times New Roman"/>
                        <a:ea typeface="SimSun"/>
                        <a:cs typeface="Mangal"/>
                      </a:endParaRPr>
                    </a:p>
                  </a:txBody>
                  <a:tcPr marL="62768" marR="62768" marT="0" marB="0" anchor="b"/>
                </a:tc>
                <a:tc>
                  <a:txBody>
                    <a:bodyPr/>
                    <a:lstStyle/>
                    <a:p>
                      <a:pPr marL="0" marR="0" algn="ctr">
                        <a:spcBef>
                          <a:spcPts val="0"/>
                        </a:spcBef>
                        <a:spcAft>
                          <a:spcPts val="0"/>
                        </a:spcAft>
                      </a:pPr>
                      <a:r>
                        <a:rPr lang="en-US" sz="1800" b="1" kern="50" dirty="0">
                          <a:effectLst/>
                        </a:rPr>
                        <a:t>Report Section</a:t>
                      </a:r>
                      <a:endParaRPr lang="en-US" sz="1800" b="1" kern="50" dirty="0">
                        <a:effectLst/>
                        <a:latin typeface="Times New Roman"/>
                        <a:ea typeface="SimSun"/>
                        <a:cs typeface="Mangal"/>
                      </a:endParaRPr>
                    </a:p>
                  </a:txBody>
                  <a:tcPr marL="62768" marR="62768" marT="0" marB="0" anchor="b"/>
                </a:tc>
              </a:tr>
              <a:tr h="0">
                <a:tc>
                  <a:txBody>
                    <a:bodyPr/>
                    <a:lstStyle/>
                    <a:p>
                      <a:pPr marL="0" marR="0">
                        <a:spcBef>
                          <a:spcPts val="0"/>
                        </a:spcBef>
                        <a:spcAft>
                          <a:spcPts val="0"/>
                        </a:spcAft>
                      </a:pPr>
                      <a:r>
                        <a:rPr lang="en-US" sz="1800" kern="50">
                          <a:effectLst/>
                        </a:rPr>
                        <a:t>Heart conditions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$116,308</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dirty="0">
                          <a:effectLst/>
                        </a:rPr>
                        <a:t>Cancer</a:t>
                      </a:r>
                      <a:endParaRPr lang="en-US" sz="1800" kern="50" dirty="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$88,668</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Cancer</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Trauma-related disorders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$81,778</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 </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Mental disorders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$77,641</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Mental Health and Substance Abuse</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dirty="0">
                          <a:effectLst/>
                        </a:rPr>
                        <a:t>Osteoarthritis and other </a:t>
                      </a:r>
                      <a:r>
                        <a:rPr lang="en-US" sz="1800" kern="50" smtClean="0">
                          <a:effectLst/>
                        </a:rPr>
                        <a:t>nontraumatic</a:t>
                      </a:r>
                      <a:r>
                        <a:rPr lang="en-US" sz="1800" kern="50" dirty="0" smtClean="0">
                          <a:effectLst/>
                        </a:rPr>
                        <a:t> </a:t>
                      </a:r>
                      <a:r>
                        <a:rPr lang="en-US" sz="1800" kern="50" dirty="0">
                          <a:effectLst/>
                        </a:rPr>
                        <a:t>joint disorders</a:t>
                      </a:r>
                      <a:endParaRPr lang="en-US" sz="1800" kern="50" dirty="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$76,173</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COPD, asthma</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$75,183</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Respiratory </a:t>
                      </a:r>
                      <a:r>
                        <a:rPr lang="en-US" sz="1800" kern="50" dirty="0" smtClean="0">
                          <a:effectLst/>
                        </a:rPr>
                        <a:t>Diseases </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Diabetes mellitus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$55,224</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Diabetes</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Hypertension</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$42,734</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Normal birth/live born</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$39,381</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 </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Hyperlipidemia</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$38,905</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2768" marR="62768" marT="0" marB="0"/>
                </a:tc>
              </a:tr>
            </a:tbl>
          </a:graphicData>
        </a:graphic>
      </p:graphicFrame>
      <p:sp>
        <p:nvSpPr>
          <p:cNvPr id="5" name="TextBox 4"/>
          <p:cNvSpPr txBox="1"/>
          <p:nvPr/>
        </p:nvSpPr>
        <p:spPr>
          <a:xfrm>
            <a:off x="457200" y="5760720"/>
            <a:ext cx="8229600" cy="461665"/>
          </a:xfrm>
          <a:prstGeom prst="rect">
            <a:avLst/>
          </a:prstGeom>
          <a:noFill/>
        </p:spPr>
        <p:txBody>
          <a:bodyPr wrap="square" lIns="0" rtlCol="0">
            <a:spAutoFit/>
          </a:bodyPr>
          <a:lstStyle/>
          <a:p>
            <a:r>
              <a:rPr lang="en-US" sz="1200" b="1" dirty="0"/>
              <a:t>Source</a:t>
            </a:r>
            <a:r>
              <a:rPr lang="en-US" sz="1200" b="1" dirty="0" smtClean="0"/>
              <a:t>:</a:t>
            </a:r>
            <a:r>
              <a:rPr lang="en-US" sz="1200" dirty="0" smtClean="0"/>
              <a:t> Agency for Healthcare Research and Quality, Medical Expenditure Panel Survey, Household Component Summary Tables. </a:t>
            </a:r>
            <a:r>
              <a:rPr lang="en-US" sz="1200" dirty="0" smtClean="0">
                <a:hlinkClick r:id="rId3"/>
              </a:rPr>
              <a:t>http</a:t>
            </a:r>
            <a:r>
              <a:rPr lang="en-US" sz="1200" dirty="0">
                <a:hlinkClick r:id="rId3"/>
              </a:rPr>
              <a:t>://</a:t>
            </a:r>
            <a:r>
              <a:rPr lang="en-US" sz="1200" dirty="0" smtClean="0">
                <a:hlinkClick r:id="rId3"/>
              </a:rPr>
              <a:t>meps.ahrq.gov/mepsweb/data_stats/tables_compendia_hh_interactive.jsp</a:t>
            </a:r>
            <a:r>
              <a:rPr lang="en-US" sz="1200" dirty="0" smtClean="0"/>
              <a:t>.</a:t>
            </a:r>
            <a:endParaRPr lang="en-US" sz="1200" dirty="0"/>
          </a:p>
        </p:txBody>
      </p:sp>
    </p:spTree>
    <p:extLst>
      <p:ext uri="{BB962C8B-B14F-4D97-AF65-F5344CB8AC3E}">
        <p14:creationId xmlns:p14="http://schemas.microsoft.com/office/powerpoint/2010/main" val="2725867215"/>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Emergency department visits for asthma, ages 18-39, by hospital region and income, 2008-2011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3576446"/>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526128241"/>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5669280"/>
            <a:ext cx="8229600" cy="553998"/>
          </a:xfrm>
          <a:prstGeom prst="rect">
            <a:avLst/>
          </a:prstGeom>
        </p:spPr>
        <p:txBody>
          <a:bodyPr wrap="square">
            <a:spAutoFit/>
          </a:bodyPr>
          <a:lstStyle/>
          <a:p>
            <a:r>
              <a:rPr lang="en-US" sz="1000" b="1" dirty="0" smtClean="0"/>
              <a:t>Key:</a:t>
            </a:r>
            <a:r>
              <a:rPr lang="en-US" sz="1000" dirty="0" smtClean="0"/>
              <a:t> Income = median household income of patient’s ZIP Code.</a:t>
            </a:r>
          </a:p>
          <a:p>
            <a:r>
              <a:rPr lang="en-US" sz="1000" b="1" dirty="0" smtClean="0"/>
              <a:t>Source</a:t>
            </a:r>
            <a:r>
              <a:rPr lang="en-US" sz="1000" b="1" dirty="0"/>
              <a:t>:</a:t>
            </a:r>
            <a:r>
              <a:rPr lang="en-US" sz="1000" dirty="0"/>
              <a:t> Agency for Healthcare Research and Quality (AHRQ), </a:t>
            </a:r>
            <a:r>
              <a:rPr lang="en-US" sz="1000" dirty="0" smtClean="0"/>
              <a:t>Healthcare </a:t>
            </a:r>
            <a:r>
              <a:rPr lang="en-US" sz="1000" dirty="0"/>
              <a:t>Cost and Utilization Project, Nationwide Inpatient Sample and AHRQ Quality Indicators, version 4.4. </a:t>
            </a:r>
          </a:p>
        </p:txBody>
      </p:sp>
    </p:spTree>
    <p:extLst>
      <p:ext uri="{BB962C8B-B14F-4D97-AF65-F5344CB8AC3E}">
        <p14:creationId xmlns:p14="http://schemas.microsoft.com/office/powerpoint/2010/main" val="191831244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4572000"/>
          </a:xfrm>
        </p:spPr>
        <p:txBody>
          <a:bodyPr>
            <a:normAutofit fontScale="55000" lnSpcReduction="20000"/>
          </a:bodyPr>
          <a:lstStyle/>
          <a:p>
            <a:pPr>
              <a:lnSpc>
                <a:spcPct val="120000"/>
              </a:lnSpc>
              <a:spcBef>
                <a:spcPts val="0"/>
              </a:spcBef>
            </a:pPr>
            <a:r>
              <a:rPr lang="en-US" sz="2900" dirty="0" smtClean="0"/>
              <a:t>Centers for Disease Control and Prevention. Monitoring tuberculosis programs: National Tuberculosis Indicator Project, United States, 2002-2008. MMWR 2010;59(10):295-8. </a:t>
            </a:r>
            <a:r>
              <a:rPr lang="en-US" sz="2900" dirty="0" smtClean="0">
                <a:hlinkClick r:id="rId3"/>
              </a:rPr>
              <a:t>http://www.cdc.gov/mmwr/preview/mmwrhtml/mm5910a3.htm</a:t>
            </a:r>
            <a:r>
              <a:rPr lang="en-US" sz="2900" dirty="0" smtClean="0"/>
              <a:t>. Accessed July 1, 2015.</a:t>
            </a:r>
          </a:p>
          <a:p>
            <a:pPr>
              <a:lnSpc>
                <a:spcPct val="120000"/>
              </a:lnSpc>
              <a:spcBef>
                <a:spcPts val="0"/>
              </a:spcBef>
            </a:pPr>
            <a:r>
              <a:rPr lang="en-US" sz="2900" dirty="0" smtClean="0"/>
              <a:t>Findley S, Rosenthal M, Bryant-Stephens T. Community-based care coordination: practical applications for childhood asthma. Health Promot </a:t>
            </a:r>
            <a:r>
              <a:rPr lang="en-US" sz="2900" dirty="0" err="1" smtClean="0"/>
              <a:t>Pract</a:t>
            </a:r>
            <a:r>
              <a:rPr lang="en-US" sz="2900" dirty="0" smtClean="0"/>
              <a:t> 2011 Nov;12(6 </a:t>
            </a:r>
            <a:r>
              <a:rPr lang="en-US" sz="2900" dirty="0" err="1" smtClean="0"/>
              <a:t>Suppl</a:t>
            </a:r>
            <a:r>
              <a:rPr lang="en-US" sz="2900" dirty="0" smtClean="0"/>
              <a:t> 1):52S-62S. PMID: 22068360. </a:t>
            </a:r>
          </a:p>
          <a:p>
            <a:pPr>
              <a:lnSpc>
                <a:spcPct val="120000"/>
              </a:lnSpc>
              <a:spcBef>
                <a:spcPts val="0"/>
              </a:spcBef>
            </a:pPr>
            <a:r>
              <a:rPr lang="en-US" sz="2900" dirty="0" smtClean="0"/>
              <a:t>National Heart, Lung, and Blood Institute, National Asthma Education and Prevention Program. Expert panel report 3: guidelines for the diagnosis and management of asthma. Full report 2007. Bethesda, MD: National Institutes of Health; 2007. Publication No. NIH 07-4051. Available at: </a:t>
            </a:r>
            <a:r>
              <a:rPr lang="en-US" sz="2900" dirty="0" smtClean="0">
                <a:hlinkClick r:id="rId4"/>
              </a:rPr>
              <a:t>http://www.nhlbi.nih.gov/guidelines/</a:t>
            </a:r>
          </a:p>
          <a:p>
            <a:pPr marL="0" indent="347663">
              <a:lnSpc>
                <a:spcPct val="120000"/>
              </a:lnSpc>
              <a:spcBef>
                <a:spcPts val="0"/>
              </a:spcBef>
              <a:buNone/>
            </a:pPr>
            <a:r>
              <a:rPr lang="en-US" sz="2900" dirty="0" smtClean="0">
                <a:hlinkClick r:id="rId4"/>
              </a:rPr>
              <a:t>asthma/asthgdln.pdf</a:t>
            </a:r>
            <a:r>
              <a:rPr lang="en-US" sz="2900" dirty="0" smtClean="0"/>
              <a:t>. Accessed July 1, 2015.</a:t>
            </a:r>
          </a:p>
          <a:p>
            <a:pPr>
              <a:lnSpc>
                <a:spcPct val="120000"/>
              </a:lnSpc>
              <a:spcBef>
                <a:spcPts val="0"/>
              </a:spcBef>
            </a:pPr>
            <a:r>
              <a:rPr lang="en-US" sz="2900" dirty="0" err="1" smtClean="0"/>
              <a:t>Tapp</a:t>
            </a:r>
            <a:r>
              <a:rPr lang="en-US" sz="2900" dirty="0" smtClean="0"/>
              <a:t> H, Herbert L, </a:t>
            </a:r>
            <a:r>
              <a:rPr lang="en-US" sz="2900" dirty="0" err="1" smtClean="0"/>
              <a:t>Dulin</a:t>
            </a:r>
            <a:r>
              <a:rPr lang="en-US" sz="2900" dirty="0" smtClean="0"/>
              <a:t> M. Comparative effectiveness of asthma interventions within a practice based research network. BMC Health </a:t>
            </a:r>
            <a:r>
              <a:rPr lang="en-US" sz="2900" dirty="0" err="1" smtClean="0"/>
              <a:t>Serv</a:t>
            </a:r>
            <a:r>
              <a:rPr lang="en-US" sz="2900" dirty="0" smtClean="0"/>
              <a:t> Res 2011 Aug 16;11:188. </a:t>
            </a:r>
            <a:r>
              <a:rPr lang="en-US" sz="2900" dirty="0" smtClean="0">
                <a:hlinkClick r:id="rId5"/>
              </a:rPr>
              <a:t>http://www.ncbi.nlm.nih.gov/pmc/articles/PMC3176175/</a:t>
            </a:r>
            <a:r>
              <a:rPr lang="en-US" sz="2900" dirty="0" smtClean="0"/>
              <a:t>. Accessed July 1, 2015.</a:t>
            </a:r>
          </a:p>
          <a:p>
            <a:endParaRPr lang="en-US" dirty="0"/>
          </a:p>
        </p:txBody>
      </p:sp>
    </p:spTree>
    <p:extLst>
      <p:ext uri="{BB962C8B-B14F-4D97-AF65-F5344CB8AC3E}">
        <p14:creationId xmlns:p14="http://schemas.microsoft.com/office/powerpoint/2010/main" val="3916690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Summary </a:t>
            </a:r>
            <a:r>
              <a:rPr lang="en-US" sz="2000" dirty="0" smtClean="0"/>
              <a:t>of trends: </a:t>
            </a:r>
            <a:r>
              <a:rPr lang="en-US" sz="2000" b="1" dirty="0" smtClean="0"/>
              <a:t>Number </a:t>
            </a:r>
            <a:r>
              <a:rPr lang="en-US" sz="2000" b="1" dirty="0"/>
              <a:t>and </a:t>
            </a:r>
            <a:r>
              <a:rPr lang="en-US" sz="2000" b="1" dirty="0" smtClean="0"/>
              <a:t>percentage </a:t>
            </a:r>
            <a:r>
              <a:rPr lang="en-US" sz="2000" b="1" dirty="0"/>
              <a:t>of all quality measures that are improving, not changing, or worsening through 2012, overall and by NQS </a:t>
            </a:r>
            <a:r>
              <a:rPr lang="en-US" sz="2000" b="1" dirty="0" smtClean="0"/>
              <a:t>priority</a:t>
            </a:r>
            <a:endParaRPr lang="en-US" sz="2000" dirty="0"/>
          </a:p>
        </p:txBody>
      </p:sp>
      <p:graphicFrame>
        <p:nvGraphicFramePr>
          <p:cNvPr id="4" name="Object 3"/>
          <p:cNvGraphicFramePr>
            <a:graphicFrameLocks noGrp="1"/>
          </p:cNvGraphicFramePr>
          <p:nvPr>
            <p:ph idx="1"/>
            <p:extLst>
              <p:ext uri="{D42A27DB-BD31-4B8C-83A1-F6EECF244321}">
                <p14:modId xmlns:p14="http://schemas.microsoft.com/office/powerpoint/2010/main" val="133802724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80193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Summary of trends: Average annual rates of change of quality of care measures through 2012, by National Quality Strategy priority</a:t>
            </a:r>
            <a:endParaRPr lang="en-US" sz="2000" dirty="0"/>
          </a:p>
        </p:txBody>
      </p:sp>
      <p:graphicFrame>
        <p:nvGraphicFramePr>
          <p:cNvPr id="7" name="Content Placeholder 9"/>
          <p:cNvGraphicFramePr>
            <a:graphicFrameLocks noGrp="1"/>
          </p:cNvGraphicFramePr>
          <p:nvPr>
            <p:ph idx="1"/>
            <p:extLst>
              <p:ext uri="{D42A27DB-BD31-4B8C-83A1-F6EECF244321}">
                <p14:modId xmlns:p14="http://schemas.microsoft.com/office/powerpoint/2010/main" val="2528425501"/>
              </p:ext>
            </p:extLst>
          </p:nvPr>
        </p:nvGraphicFramePr>
        <p:xfrm>
          <a:off x="457200" y="1371600"/>
          <a:ext cx="82296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943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Effective Treatment Measures That Achieved 95% Performance This Year and Will No Longer Be Reported in the QDR</a:t>
            </a:r>
            <a:endParaRPr lang="en-US" sz="2000" dirty="0"/>
          </a:p>
        </p:txBody>
      </p:sp>
      <p:sp>
        <p:nvSpPr>
          <p:cNvPr id="3" name="Content Placeholder 2"/>
          <p:cNvSpPr>
            <a:spLocks noGrp="1"/>
          </p:cNvSpPr>
          <p:nvPr>
            <p:ph idx="1"/>
          </p:nvPr>
        </p:nvSpPr>
        <p:spPr>
          <a:xfrm>
            <a:off x="457200" y="1371600"/>
            <a:ext cx="8229600" cy="5105400"/>
          </a:xfrm>
        </p:spPr>
        <p:txBody>
          <a:bodyPr>
            <a:normAutofit fontScale="55000" lnSpcReduction="20000"/>
          </a:bodyPr>
          <a:lstStyle/>
          <a:p>
            <a:pPr>
              <a:lnSpc>
                <a:spcPct val="120000"/>
              </a:lnSpc>
              <a:spcBef>
                <a:spcPts val="0"/>
              </a:spcBef>
            </a:pPr>
            <a:r>
              <a:rPr lang="en-US" sz="3100" dirty="0" smtClean="0"/>
              <a:t>Of 11 QDR measures that reached 95% performance in 2014, 9 were Effective Treatment measures, of which 7 were publicly reported by the Centers for Medicare &amp; Medicaid Services (CMS) (bold):</a:t>
            </a:r>
          </a:p>
          <a:p>
            <a:pPr lvl="1">
              <a:lnSpc>
                <a:spcPct val="120000"/>
              </a:lnSpc>
              <a:spcBef>
                <a:spcPts val="0"/>
              </a:spcBef>
            </a:pPr>
            <a:r>
              <a:rPr lang="en-US" sz="2500" b="1" dirty="0" smtClean="0"/>
              <a:t>Hospital patients with heart attack given percutaneous coronary intervention within 90 minutes</a:t>
            </a:r>
          </a:p>
          <a:p>
            <a:pPr lvl="1">
              <a:lnSpc>
                <a:spcPct val="120000"/>
              </a:lnSpc>
              <a:spcBef>
                <a:spcPts val="0"/>
              </a:spcBef>
            </a:pPr>
            <a:r>
              <a:rPr lang="en-US" sz="2500" dirty="0" smtClean="0"/>
              <a:t>Adults with HIV and CD4 cell count of 350 or less who received highly active antiretroviral therapy during the year</a:t>
            </a:r>
          </a:p>
          <a:p>
            <a:pPr lvl="1">
              <a:lnSpc>
                <a:spcPct val="120000"/>
              </a:lnSpc>
              <a:spcBef>
                <a:spcPts val="0"/>
              </a:spcBef>
            </a:pPr>
            <a:r>
              <a:rPr lang="en-US" sz="2500" b="1" dirty="0" smtClean="0"/>
              <a:t>Hospital patients with pneumonia who had blood cultures before antibiotics were administered</a:t>
            </a:r>
          </a:p>
          <a:p>
            <a:pPr lvl="1">
              <a:lnSpc>
                <a:spcPct val="120000"/>
              </a:lnSpc>
              <a:spcBef>
                <a:spcPts val="0"/>
              </a:spcBef>
            </a:pPr>
            <a:r>
              <a:rPr lang="en-US" sz="2500" b="1" dirty="0" smtClean="0"/>
              <a:t>Hospital patients age 65+ with pneumonia who received pneumococcal screening or vaccination</a:t>
            </a:r>
          </a:p>
          <a:p>
            <a:pPr lvl="1">
              <a:lnSpc>
                <a:spcPct val="120000"/>
              </a:lnSpc>
              <a:spcBef>
                <a:spcPts val="0"/>
              </a:spcBef>
            </a:pPr>
            <a:r>
              <a:rPr lang="en-US" sz="2500" b="1" dirty="0" smtClean="0"/>
              <a:t>Hospital patients age 50+ with pneumonia who received influenza screening or vaccination</a:t>
            </a:r>
          </a:p>
          <a:p>
            <a:pPr lvl="1">
              <a:lnSpc>
                <a:spcPct val="120000"/>
              </a:lnSpc>
              <a:spcBef>
                <a:spcPts val="0"/>
              </a:spcBef>
            </a:pPr>
            <a:r>
              <a:rPr lang="en-US" sz="2500" b="1" dirty="0" smtClean="0"/>
              <a:t>Hospital patients with heart failure and left ventricular systolic dysfunction who were prescribed angiotensin-converting enzyme or angiotensin receptor blocker at discharge</a:t>
            </a:r>
          </a:p>
          <a:p>
            <a:pPr lvl="1">
              <a:lnSpc>
                <a:spcPct val="120000"/>
              </a:lnSpc>
              <a:spcBef>
                <a:spcPts val="0"/>
              </a:spcBef>
            </a:pPr>
            <a:r>
              <a:rPr lang="en-US" sz="2500" b="1" dirty="0" smtClean="0"/>
              <a:t>Hospital patients with pneumonia who received the initial antibiotic dose consistent with current recommendations</a:t>
            </a:r>
          </a:p>
          <a:p>
            <a:pPr lvl="1">
              <a:lnSpc>
                <a:spcPct val="120000"/>
              </a:lnSpc>
              <a:spcBef>
                <a:spcPts val="0"/>
              </a:spcBef>
            </a:pPr>
            <a:r>
              <a:rPr lang="en-US" sz="2500" b="1" dirty="0" smtClean="0"/>
              <a:t>Hospital patients with pneumonia who received the initial antibiotic dose within 6 hours of arrival</a:t>
            </a:r>
          </a:p>
          <a:p>
            <a:pPr lvl="1">
              <a:lnSpc>
                <a:spcPct val="120000"/>
              </a:lnSpc>
              <a:spcBef>
                <a:spcPts val="0"/>
              </a:spcBef>
            </a:pPr>
            <a:r>
              <a:rPr lang="en-US" sz="2500" dirty="0" smtClean="0"/>
              <a:t>Adults with HIV and CD4 cell counts of 200 or less who received </a:t>
            </a:r>
            <a:r>
              <a:rPr lang="en-US" sz="2500" i="1" dirty="0" smtClean="0"/>
              <a:t>Pneumocystis</a:t>
            </a:r>
            <a:r>
              <a:rPr lang="en-US" sz="2500" dirty="0" smtClean="0"/>
              <a:t> pneumonia prophylaxis during the year</a:t>
            </a:r>
          </a:p>
        </p:txBody>
      </p:sp>
    </p:spTree>
    <p:extLst>
      <p:ext uri="{BB962C8B-B14F-4D97-AF65-F5344CB8AC3E}">
        <p14:creationId xmlns:p14="http://schemas.microsoft.com/office/powerpoint/2010/main" val="1823661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That Improved Quickly</a:t>
            </a:r>
            <a:endParaRPr lang="en-US" dirty="0"/>
          </a:p>
        </p:txBody>
      </p:sp>
      <p:sp>
        <p:nvSpPr>
          <p:cNvPr id="3" name="Content Placeholder 2"/>
          <p:cNvSpPr>
            <a:spLocks noGrp="1"/>
          </p:cNvSpPr>
          <p:nvPr>
            <p:ph idx="1"/>
          </p:nvPr>
        </p:nvSpPr>
        <p:spPr/>
        <p:txBody>
          <a:bodyPr>
            <a:normAutofit/>
          </a:bodyPr>
          <a:lstStyle/>
          <a:p>
            <a:r>
              <a:rPr lang="en-US" dirty="0" smtClean="0"/>
              <a:t>Two Effective Treatment measures improved quickly, defined as an average annual rate of change greater than 10% per year:</a:t>
            </a:r>
          </a:p>
          <a:p>
            <a:pPr lvl="1"/>
            <a:r>
              <a:rPr lang="en-US" dirty="0" smtClean="0"/>
              <a:t>Patients with colon cancer who received surgical resection that included 12+ lymph nodes pathologically examined</a:t>
            </a:r>
          </a:p>
          <a:p>
            <a:pPr lvl="1"/>
            <a:r>
              <a:rPr lang="en-US" dirty="0" smtClean="0"/>
              <a:t>Women with Stage I-</a:t>
            </a:r>
            <a:r>
              <a:rPr lang="en-US" dirty="0" err="1" smtClean="0"/>
              <a:t>IIb</a:t>
            </a:r>
            <a:r>
              <a:rPr lang="en-US" dirty="0" smtClean="0"/>
              <a:t> breast cancer who received axillary node dissection or sentinel lymph node biopsy at time of surgery</a:t>
            </a:r>
          </a:p>
          <a:p>
            <a:endParaRPr lang="en-US" dirty="0"/>
          </a:p>
        </p:txBody>
      </p:sp>
    </p:spTree>
    <p:extLst>
      <p:ext uri="{BB962C8B-B14F-4D97-AF65-F5344CB8AC3E}">
        <p14:creationId xmlns:p14="http://schemas.microsoft.com/office/powerpoint/2010/main" val="3954267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That Showed Worsening Quality</a:t>
            </a:r>
            <a:endParaRPr lang="en-US" dirty="0"/>
          </a:p>
        </p:txBody>
      </p:sp>
      <p:sp>
        <p:nvSpPr>
          <p:cNvPr id="3" name="Content Placeholder 2"/>
          <p:cNvSpPr>
            <a:spLocks noGrp="1"/>
          </p:cNvSpPr>
          <p:nvPr>
            <p:ph idx="1"/>
          </p:nvPr>
        </p:nvSpPr>
        <p:spPr/>
        <p:txBody>
          <a:bodyPr>
            <a:normAutofit lnSpcReduction="10000"/>
          </a:bodyPr>
          <a:lstStyle/>
          <a:p>
            <a:r>
              <a:rPr lang="en-US" dirty="0" smtClean="0"/>
              <a:t>Four Effective Treatment measures showed worsening over time, including three measures of management of chronic conditions (bold):</a:t>
            </a:r>
          </a:p>
          <a:p>
            <a:pPr lvl="1"/>
            <a:r>
              <a:rPr lang="en-US" dirty="0" smtClean="0"/>
              <a:t>Suicide deaths per 100,000 population</a:t>
            </a:r>
          </a:p>
          <a:p>
            <a:pPr lvl="1"/>
            <a:r>
              <a:rPr lang="en-US" b="1" dirty="0" smtClean="0"/>
              <a:t>Admissions with diabetes with short-term complications per 100,000 population, age 18+</a:t>
            </a:r>
          </a:p>
          <a:p>
            <a:pPr lvl="1"/>
            <a:r>
              <a:rPr lang="en-US" b="1" dirty="0" smtClean="0"/>
              <a:t>Adults age 40+ with diagnosed diabetes who had their feet checked for sores or irritation in the calendar year</a:t>
            </a:r>
          </a:p>
          <a:p>
            <a:pPr lvl="1"/>
            <a:r>
              <a:rPr lang="en-US" b="1" dirty="0" smtClean="0"/>
              <a:t>People with current asthma who are now taking preventive medicine daily or almost daily</a:t>
            </a:r>
          </a:p>
          <a:p>
            <a:endParaRPr lang="en-US" dirty="0"/>
          </a:p>
        </p:txBody>
      </p:sp>
    </p:spTree>
    <p:extLst>
      <p:ext uri="{BB962C8B-B14F-4D97-AF65-F5344CB8AC3E}">
        <p14:creationId xmlns:p14="http://schemas.microsoft.com/office/powerpoint/2010/main" val="2980272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With Elimination of Disparities</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10000"/>
          </a:bodyPr>
          <a:lstStyle/>
          <a:p>
            <a:r>
              <a:rPr lang="en-US" dirty="0" smtClean="0"/>
              <a:t>One Effective Treatment measure showed elimination of a Black-White disparity:</a:t>
            </a:r>
          </a:p>
          <a:p>
            <a:pPr lvl="1"/>
            <a:r>
              <a:rPr lang="en-US" dirty="0" smtClean="0"/>
              <a:t>Deaths per 1,000 hospital admissions with abdominal aortic aneurysm repair, age 18+ </a:t>
            </a:r>
          </a:p>
          <a:p>
            <a:r>
              <a:rPr lang="en-US" dirty="0" smtClean="0"/>
              <a:t>Three Effective Treatment measures showed elimination of Asian-White disparities:</a:t>
            </a:r>
          </a:p>
          <a:p>
            <a:pPr lvl="1"/>
            <a:r>
              <a:rPr lang="en-US" dirty="0" smtClean="0"/>
              <a:t>Adults age 40+ with diagnosed diabetes who had their feet checked in the calendar year</a:t>
            </a:r>
          </a:p>
          <a:p>
            <a:pPr lvl="1"/>
            <a:r>
              <a:rPr lang="en-US" dirty="0" smtClean="0"/>
              <a:t>Adults age 40+ with diagnosed diabetes who received a dilated eye examination in the calendar year </a:t>
            </a:r>
          </a:p>
          <a:p>
            <a:pPr lvl="1"/>
            <a:r>
              <a:rPr lang="en-US" dirty="0" smtClean="0"/>
              <a:t>Patients under age 70 with treated chronic kidney failure who received a transplant within 3 years of date of renal failure </a:t>
            </a:r>
          </a:p>
        </p:txBody>
      </p:sp>
    </p:spTree>
    <p:extLst>
      <p:ext uri="{BB962C8B-B14F-4D97-AF65-F5344CB8AC3E}">
        <p14:creationId xmlns:p14="http://schemas.microsoft.com/office/powerpoint/2010/main" val="2585539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Organization of the </a:t>
            </a:r>
            <a:r>
              <a:rPr lang="en-US" dirty="0" err="1" smtClean="0"/>
              <a:t>Chartbook</a:t>
            </a:r>
            <a:r>
              <a:rPr lang="en-US" dirty="0" smtClean="0"/>
              <a:t> on Effective Treatment</a:t>
            </a:r>
            <a:endParaRPr lang="en-US" dirty="0"/>
          </a:p>
        </p:txBody>
      </p:sp>
      <p:sp>
        <p:nvSpPr>
          <p:cNvPr id="5" name="Content Placeholder 4"/>
          <p:cNvSpPr>
            <a:spLocks noGrp="1"/>
          </p:cNvSpPr>
          <p:nvPr>
            <p:ph idx="1"/>
          </p:nvPr>
        </p:nvSpPr>
        <p:spPr>
          <a:xfrm>
            <a:off x="457200" y="1447800"/>
            <a:ext cx="8229600" cy="3429000"/>
          </a:xfrm>
        </p:spPr>
        <p:txBody>
          <a:bodyPr>
            <a:normAutofit fontScale="92500" lnSpcReduction="10000"/>
          </a:bodyPr>
          <a:lstStyle/>
          <a:p>
            <a:r>
              <a:rPr lang="en-US" dirty="0" smtClean="0"/>
              <a:t>Part of a series related to the National Healthcare Quality and Disparities Report (QDR) </a:t>
            </a:r>
          </a:p>
          <a:p>
            <a:r>
              <a:rPr lang="en-US" dirty="0" smtClean="0"/>
              <a:t>Contents:</a:t>
            </a:r>
          </a:p>
          <a:p>
            <a:pPr lvl="1"/>
            <a:r>
              <a:rPr lang="en-US" dirty="0" smtClean="0"/>
              <a:t>Overview of the QDR</a:t>
            </a:r>
          </a:p>
          <a:p>
            <a:pPr lvl="1"/>
            <a:r>
              <a:rPr lang="en-US" dirty="0" smtClean="0"/>
              <a:t>Overview of Effective Treatment, one of the priorities of the National Quality Strategy</a:t>
            </a:r>
          </a:p>
          <a:p>
            <a:pPr lvl="1"/>
            <a:r>
              <a:rPr lang="en-US" dirty="0" smtClean="0"/>
              <a:t>Summary of trends and disparities in Effective Treatment from the QDR</a:t>
            </a:r>
          </a:p>
          <a:p>
            <a:pPr lvl="1"/>
            <a:r>
              <a:rPr lang="en-US" dirty="0" smtClean="0"/>
              <a:t>Tracking of individual measures of Effective Treatment:</a:t>
            </a:r>
          </a:p>
          <a:p>
            <a:pPr lvl="2"/>
            <a:endParaRPr lang="en-US" dirty="0" smtClean="0"/>
          </a:p>
          <a:p>
            <a:pPr lvl="1"/>
            <a:endParaRPr lang="en-US" dirty="0" smtClean="0"/>
          </a:p>
          <a:p>
            <a:pPr lvl="2"/>
            <a:endParaRPr lang="en-US" dirty="0" smtClean="0"/>
          </a:p>
        </p:txBody>
      </p:sp>
      <p:sp>
        <p:nvSpPr>
          <p:cNvPr id="8" name="TextBox 7"/>
          <p:cNvSpPr txBox="1"/>
          <p:nvPr/>
        </p:nvSpPr>
        <p:spPr>
          <a:xfrm>
            <a:off x="1280160" y="4754880"/>
            <a:ext cx="7391400" cy="1384995"/>
          </a:xfrm>
          <a:prstGeom prst="rect">
            <a:avLst/>
          </a:prstGeom>
          <a:noFill/>
        </p:spPr>
        <p:txBody>
          <a:bodyPr wrap="square" lIns="0" tIns="0" rIns="0" bIns="0" numCol="2" spcCol="0" rtlCol="0">
            <a:spAutoFit/>
          </a:bodyPr>
          <a:lstStyle/>
          <a:p>
            <a:pPr marL="228600" lvl="2" indent="-228600">
              <a:buFont typeface="Courier New" panose="02070309020205020404" pitchFamily="49" charset="0"/>
              <a:buChar char="o"/>
            </a:pPr>
            <a:r>
              <a:rPr lang="en-US" dirty="0"/>
              <a:t>Cardiovascular Disease</a:t>
            </a:r>
          </a:p>
          <a:p>
            <a:pPr marL="228600" lvl="2" indent="-228600">
              <a:buFont typeface="Courier New" panose="02070309020205020404" pitchFamily="49" charset="0"/>
              <a:buChar char="o"/>
            </a:pPr>
            <a:r>
              <a:rPr lang="en-US" dirty="0"/>
              <a:t>Cancer</a:t>
            </a:r>
          </a:p>
          <a:p>
            <a:pPr marL="228600" lvl="2" indent="-228600">
              <a:buFont typeface="Courier New" panose="02070309020205020404" pitchFamily="49" charset="0"/>
              <a:buChar char="o"/>
            </a:pPr>
            <a:r>
              <a:rPr lang="en-US" dirty="0"/>
              <a:t>Chronic Kidney </a:t>
            </a:r>
            <a:r>
              <a:rPr lang="en-US" dirty="0" smtClean="0"/>
              <a:t>Disease</a:t>
            </a:r>
          </a:p>
          <a:p>
            <a:pPr marL="228600" lvl="2" indent="-228600">
              <a:buFont typeface="Courier New" panose="02070309020205020404" pitchFamily="49" charset="0"/>
              <a:buChar char="o"/>
            </a:pPr>
            <a:r>
              <a:rPr lang="en-US" dirty="0" smtClean="0"/>
              <a:t>Diabetes</a:t>
            </a:r>
          </a:p>
          <a:p>
            <a:pPr marL="228600" lvl="2" indent="-228600">
              <a:buFont typeface="Courier New" panose="02070309020205020404" pitchFamily="49" charset="0"/>
              <a:buChar char="o"/>
            </a:pPr>
            <a:r>
              <a:rPr lang="en-US" dirty="0"/>
              <a:t>HIV Disease</a:t>
            </a:r>
          </a:p>
          <a:p>
            <a:pPr marL="228600" lvl="2" indent="-228600">
              <a:buFont typeface="Courier New" panose="02070309020205020404" pitchFamily="49" charset="0"/>
              <a:buChar char="o"/>
              <a:defRPr/>
            </a:pPr>
            <a:r>
              <a:rPr lang="en-US" dirty="0" smtClean="0"/>
              <a:t>Mental </a:t>
            </a:r>
            <a:r>
              <a:rPr lang="en-US" dirty="0"/>
              <a:t>Health and Substance Abuse</a:t>
            </a:r>
          </a:p>
          <a:p>
            <a:pPr marL="228600" lvl="2" indent="-228600">
              <a:buFont typeface="Courier New" panose="02070309020205020404" pitchFamily="49" charset="0"/>
              <a:buChar char="o"/>
              <a:defRPr/>
            </a:pPr>
            <a:r>
              <a:rPr lang="en-US" dirty="0"/>
              <a:t>Musculoskeletal </a:t>
            </a:r>
            <a:r>
              <a:rPr lang="en-US" dirty="0" smtClean="0"/>
              <a:t>Diseases</a:t>
            </a:r>
            <a:endParaRPr lang="en-US" dirty="0"/>
          </a:p>
          <a:p>
            <a:pPr marL="228600" lvl="2" indent="-228600">
              <a:buFont typeface="Courier New" panose="02070309020205020404" pitchFamily="49" charset="0"/>
              <a:buChar char="o"/>
              <a:defRPr/>
            </a:pPr>
            <a:r>
              <a:rPr lang="en-US" dirty="0"/>
              <a:t>Respiratory </a:t>
            </a:r>
            <a:r>
              <a:rPr lang="en-US" dirty="0" smtClean="0"/>
              <a:t>Diseases</a:t>
            </a:r>
            <a:endParaRPr lang="en-US" dirty="0"/>
          </a:p>
        </p:txBody>
      </p:sp>
    </p:spTree>
    <p:extLst>
      <p:ext uri="{BB962C8B-B14F-4D97-AF65-F5344CB8AC3E}">
        <p14:creationId xmlns:p14="http://schemas.microsoft.com/office/powerpoint/2010/main" val="599455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With Widening of Disparities</a:t>
            </a:r>
            <a:endParaRPr lang="en-US" dirty="0"/>
          </a:p>
        </p:txBody>
      </p:sp>
      <p:sp>
        <p:nvSpPr>
          <p:cNvPr id="3" name="Content Placeholder 2"/>
          <p:cNvSpPr>
            <a:spLocks noGrp="1"/>
          </p:cNvSpPr>
          <p:nvPr>
            <p:ph idx="1"/>
          </p:nvPr>
        </p:nvSpPr>
        <p:spPr>
          <a:xfrm>
            <a:off x="457200" y="1524000"/>
            <a:ext cx="8229600" cy="4602163"/>
          </a:xfrm>
        </p:spPr>
        <p:txBody>
          <a:bodyPr>
            <a:normAutofit fontScale="92500"/>
          </a:bodyPr>
          <a:lstStyle/>
          <a:p>
            <a:r>
              <a:rPr lang="en-US" dirty="0" smtClean="0"/>
              <a:t>One Effective Treatment measure showed widening of Black-White disparities: </a:t>
            </a:r>
          </a:p>
          <a:p>
            <a:pPr lvl="1"/>
            <a:r>
              <a:rPr lang="en-US" dirty="0" smtClean="0"/>
              <a:t>People age 12+ who needed treatment for illicit drug use and who received treatment at a specialty facility in the last 12 months</a:t>
            </a:r>
          </a:p>
          <a:p>
            <a:r>
              <a:rPr lang="en-US" dirty="0" smtClean="0"/>
              <a:t>Two Effective Treatment measures showed widening of income-related disparities: </a:t>
            </a:r>
          </a:p>
          <a:p>
            <a:pPr lvl="1"/>
            <a:r>
              <a:rPr lang="en-US" dirty="0" smtClean="0"/>
              <a:t>Adults age 40+ with diagnosed diabetes who received 2+ hemoglobin A1c measurements in the calendar year </a:t>
            </a:r>
          </a:p>
          <a:p>
            <a:pPr lvl="1"/>
            <a:r>
              <a:rPr lang="en-US" dirty="0" smtClean="0"/>
              <a:t>Adults with chronic joint symptoms who have ever seen a doctor or other health professional for joint symptoms</a:t>
            </a:r>
            <a:endParaRPr lang="en-US" dirty="0"/>
          </a:p>
        </p:txBody>
      </p:sp>
    </p:spTree>
    <p:extLst>
      <p:ext uri="{BB962C8B-B14F-4D97-AF65-F5344CB8AC3E}">
        <p14:creationId xmlns:p14="http://schemas.microsoft.com/office/powerpoint/2010/main" val="971918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Measures of Effective Treatment</a:t>
            </a:r>
            <a:endParaRPr lang="en-US" dirty="0"/>
          </a:p>
        </p:txBody>
      </p:sp>
      <p:sp>
        <p:nvSpPr>
          <p:cNvPr id="5" name="Content Placeholder 4"/>
          <p:cNvSpPr>
            <a:spLocks noGrp="1"/>
          </p:cNvSpPr>
          <p:nvPr>
            <p:ph idx="1"/>
          </p:nvPr>
        </p:nvSpPr>
        <p:spPr/>
        <p:txBody>
          <a:bodyPr/>
          <a:lstStyle/>
          <a:p>
            <a:r>
              <a:rPr lang="en-US" dirty="0" smtClean="0"/>
              <a:t>This </a:t>
            </a:r>
            <a:r>
              <a:rPr lang="en-US" dirty="0" err="1" smtClean="0"/>
              <a:t>chartbook</a:t>
            </a:r>
            <a:r>
              <a:rPr lang="en-US" dirty="0" smtClean="0"/>
              <a:t> tracks measures of Effective Treatment through 2012 and 2013, overall and for populations defined by age, race, ethnicity, income, education, insurance, and number of chronic conditions.</a:t>
            </a:r>
          </a:p>
          <a:p>
            <a:r>
              <a:rPr lang="en-US" dirty="0" smtClean="0"/>
              <a:t>Measures of Effective Treatment include: </a:t>
            </a:r>
          </a:p>
          <a:p>
            <a:pPr lvl="1"/>
            <a:r>
              <a:rPr lang="en-US" dirty="0" smtClean="0"/>
              <a:t>Receipt of processes that reflect high-quality care</a:t>
            </a:r>
          </a:p>
          <a:p>
            <a:pPr lvl="1"/>
            <a:r>
              <a:rPr lang="en-US" dirty="0" smtClean="0"/>
              <a:t>Outcomes related in part to receipt of high-quality care</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193620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Conditions Covered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a:t>
            </a:r>
            <a:r>
              <a:rPr lang="en-US" dirty="0" err="1" smtClean="0"/>
              <a:t>chartbook</a:t>
            </a:r>
            <a:r>
              <a:rPr lang="en-US" dirty="0" smtClean="0"/>
              <a:t> is organized around eight conditions that are the leading causes of mortality and morbidity in the United States, starting with cardiovascular disease:</a:t>
            </a:r>
          </a:p>
          <a:p>
            <a:pPr lvl="1"/>
            <a:r>
              <a:rPr lang="en-US" dirty="0" smtClean="0"/>
              <a:t>Cardiovascular disease </a:t>
            </a:r>
          </a:p>
          <a:p>
            <a:pPr lvl="1"/>
            <a:r>
              <a:rPr lang="en-US" dirty="0" smtClean="0"/>
              <a:t>Cancer </a:t>
            </a:r>
          </a:p>
          <a:p>
            <a:pPr lvl="1"/>
            <a:r>
              <a:rPr lang="en-US" dirty="0" smtClean="0"/>
              <a:t>Chronic kidney disease </a:t>
            </a:r>
          </a:p>
          <a:p>
            <a:pPr lvl="1"/>
            <a:r>
              <a:rPr lang="en-US" dirty="0" smtClean="0"/>
              <a:t>Diabetes</a:t>
            </a:r>
          </a:p>
          <a:p>
            <a:pPr lvl="1"/>
            <a:r>
              <a:rPr lang="en-US" dirty="0" smtClean="0"/>
              <a:t>HIV and AIDS</a:t>
            </a:r>
          </a:p>
          <a:p>
            <a:pPr lvl="1"/>
            <a:r>
              <a:rPr lang="en-US" dirty="0" smtClean="0"/>
              <a:t>Mental health and substance abuse</a:t>
            </a:r>
          </a:p>
          <a:p>
            <a:pPr lvl="1"/>
            <a:r>
              <a:rPr lang="en-US" dirty="0" smtClean="0"/>
              <a:t>Musculoskeletal diseases</a:t>
            </a:r>
          </a:p>
          <a:p>
            <a:pPr lvl="1"/>
            <a:r>
              <a:rPr lang="en-US" dirty="0" smtClean="0"/>
              <a:t>Respiratory diseases </a:t>
            </a:r>
          </a:p>
          <a:p>
            <a:pPr lvl="1"/>
            <a:endParaRPr lang="en-US" dirty="0"/>
          </a:p>
        </p:txBody>
      </p:sp>
    </p:spTree>
    <p:extLst>
      <p:ext uri="{BB962C8B-B14F-4D97-AF65-F5344CB8AC3E}">
        <p14:creationId xmlns:p14="http://schemas.microsoft.com/office/powerpoint/2010/main" val="2194405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Cardiovascular disease</a:t>
            </a:r>
            <a:endParaRPr lang="en-US" dirty="0"/>
          </a:p>
        </p:txBody>
      </p:sp>
      <p:sp>
        <p:nvSpPr>
          <p:cNvPr id="2" name="Text Placeholder 1"/>
          <p:cNvSpPr>
            <a:spLocks noGrp="1"/>
          </p:cNvSpPr>
          <p:nvPr>
            <p:ph type="body" idx="1"/>
          </p:nvPr>
        </p:nvSpPr>
        <p:spPr/>
        <p:txBody>
          <a:bodyPr>
            <a:normAutofit/>
          </a:bodyPr>
          <a:lstStyle/>
          <a:p>
            <a:r>
              <a:rPr lang="en-US" dirty="0" smtClean="0"/>
              <a:t>National Healthcare Quality and Disparities Report</a:t>
            </a:r>
          </a:p>
          <a:p>
            <a:r>
              <a:rPr lang="en-US" dirty="0" err="1" smtClean="0"/>
              <a:t>Chartbook</a:t>
            </a:r>
            <a:r>
              <a:rPr lang="en-US" dirty="0" smtClean="0"/>
              <a:t> on Effective Treatment</a:t>
            </a:r>
            <a:endParaRPr lang="en-US" dirty="0"/>
          </a:p>
        </p:txBody>
      </p:sp>
    </p:spTree>
    <p:extLst>
      <p:ext uri="{BB962C8B-B14F-4D97-AF65-F5344CB8AC3E}">
        <p14:creationId xmlns:p14="http://schemas.microsoft.com/office/powerpoint/2010/main" val="5310883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Effective Treatment of Cardiovascular Disease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Treatment of Hypertension</a:t>
            </a:r>
          </a:p>
          <a:p>
            <a:pPr lvl="1"/>
            <a:r>
              <a:rPr lang="en-US" dirty="0" smtClean="0"/>
              <a:t>Outcome: Adults with hypertension whose blood pressure is under control</a:t>
            </a:r>
          </a:p>
          <a:p>
            <a:r>
              <a:rPr lang="en-US" dirty="0" smtClean="0"/>
              <a:t>Treatment of Heart Attack:</a:t>
            </a:r>
          </a:p>
          <a:p>
            <a:pPr lvl="1"/>
            <a:r>
              <a:rPr lang="en-US" dirty="0" smtClean="0"/>
              <a:t>Process: Hospital patients with heart attack given </a:t>
            </a:r>
            <a:r>
              <a:rPr lang="en-US" dirty="0" err="1" smtClean="0"/>
              <a:t>fibrinolytic</a:t>
            </a:r>
            <a:r>
              <a:rPr lang="en-US" dirty="0" smtClean="0"/>
              <a:t> medication within 30 minutes of arrival</a:t>
            </a:r>
          </a:p>
          <a:p>
            <a:pPr lvl="1"/>
            <a:r>
              <a:rPr lang="en-US" dirty="0" smtClean="0"/>
              <a:t>Outcome: Inpatient deaths per 1,000 adult hospital admissions with heart attack</a:t>
            </a:r>
          </a:p>
          <a:p>
            <a:r>
              <a:rPr lang="en-US" dirty="0" smtClean="0"/>
              <a:t>Treatment of Congestive Heart Failure</a:t>
            </a:r>
          </a:p>
          <a:p>
            <a:pPr lvl="1"/>
            <a:r>
              <a:rPr lang="en-US" dirty="0" smtClean="0"/>
              <a:t>Outcome: Adult admissions for congestive heart failure per 100,000 population</a:t>
            </a:r>
          </a:p>
          <a:p>
            <a:pPr lvl="1"/>
            <a:r>
              <a:rPr lang="en-US" dirty="0" smtClean="0"/>
              <a:t>Cost: Total national costs of hospitalizations for congestive heart failure</a:t>
            </a:r>
          </a:p>
          <a:p>
            <a:r>
              <a:rPr lang="en-US" dirty="0" smtClean="0"/>
              <a:t>Measures of screening for cardiovascular disease and risk factors are in the </a:t>
            </a:r>
            <a:r>
              <a:rPr lang="en-US" dirty="0" smtClean="0">
                <a:hlinkClick r:id="rId3"/>
              </a:rPr>
              <a:t>Healthy Living </a:t>
            </a:r>
            <a:r>
              <a:rPr lang="en-US" dirty="0" err="1" smtClean="0">
                <a:hlinkClick r:id="rId3"/>
              </a:rPr>
              <a:t>chartbook</a:t>
            </a:r>
            <a:r>
              <a:rPr lang="en-US" dirty="0" smtClean="0"/>
              <a:t>.</a:t>
            </a:r>
          </a:p>
        </p:txBody>
      </p:sp>
    </p:spTree>
    <p:extLst>
      <p:ext uri="{BB962C8B-B14F-4D97-AF65-F5344CB8AC3E}">
        <p14:creationId xmlns:p14="http://schemas.microsoft.com/office/powerpoint/2010/main" val="5227132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274638"/>
            <a:ext cx="6858000" cy="868362"/>
          </a:xfrm>
        </p:spPr>
        <p:txBody>
          <a:bodyPr>
            <a:noAutofit/>
          </a:bodyPr>
          <a:lstStyle/>
          <a:p>
            <a:r>
              <a:rPr lang="en-US" sz="2000" dirty="0" smtClean="0"/>
              <a:t>Adults with hypertension whose blood pressure is under control, by sex and income, 1999-2002, 2003-2006, 2007-2010, and 2011-2012</a:t>
            </a:r>
            <a:endParaRPr lang="en-US" sz="2000" dirty="0"/>
          </a:p>
        </p:txBody>
      </p:sp>
      <p:graphicFrame>
        <p:nvGraphicFramePr>
          <p:cNvPr id="7" name="Object 2"/>
          <p:cNvGraphicFramePr>
            <a:graphicFrameLocks noGrp="1"/>
          </p:cNvGraphicFramePr>
          <p:nvPr>
            <p:ph sz="half" idx="1"/>
            <p:extLst>
              <p:ext uri="{D42A27DB-BD31-4B8C-83A1-F6EECF244321}">
                <p14:modId xmlns:p14="http://schemas.microsoft.com/office/powerpoint/2010/main" val="353119504"/>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Object 2"/>
          <p:cNvGraphicFramePr>
            <a:graphicFrameLocks noGrp="1" noChangeAspect="1"/>
          </p:cNvGraphicFramePr>
          <p:nvPr>
            <p:ph sz="half" idx="2"/>
            <p:extLst>
              <p:ext uri="{D42A27DB-BD31-4B8C-83A1-F6EECF244321}">
                <p14:modId xmlns:p14="http://schemas.microsoft.com/office/powerpoint/2010/main" val="129414221"/>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457200" y="5577840"/>
            <a:ext cx="8229600" cy="861774"/>
          </a:xfrm>
          <a:prstGeom prst="rect">
            <a:avLst/>
          </a:prstGeom>
          <a:noFill/>
        </p:spPr>
        <p:txBody>
          <a:bodyPr wrap="square" rtlCol="0">
            <a:spAutoFit/>
          </a:bodyPr>
          <a:lstStyle/>
          <a:p>
            <a:r>
              <a:rPr lang="en-US" sz="1000" b="1" dirty="0" smtClean="0"/>
              <a:t>Source</a:t>
            </a:r>
            <a:r>
              <a:rPr lang="en-US" sz="1000" b="1" dirty="0"/>
              <a:t>:</a:t>
            </a:r>
            <a:r>
              <a:rPr lang="en-US" sz="1000" dirty="0"/>
              <a:t> Centers for Disease Control and Prevention, National Center for Health Statistics, National Health and Nutrition Examination Survey, </a:t>
            </a:r>
            <a:r>
              <a:rPr lang="en-US" sz="1000" dirty="0" smtClean="0"/>
              <a:t>1999-2002</a:t>
            </a:r>
            <a:r>
              <a:rPr lang="en-US" sz="1000" dirty="0"/>
              <a:t>, 2003-2006, </a:t>
            </a:r>
            <a:r>
              <a:rPr lang="en-US" sz="1000" dirty="0" smtClean="0"/>
              <a:t>2007-2010, and 2011-2012. </a:t>
            </a:r>
            <a:endParaRPr lang="en-US" sz="1000" dirty="0"/>
          </a:p>
          <a:p>
            <a:r>
              <a:rPr lang="en-US" sz="1000" b="1" dirty="0"/>
              <a:t>Denominator: </a:t>
            </a:r>
            <a:r>
              <a:rPr lang="en-US" sz="1000" dirty="0"/>
              <a:t>U.S. civilian noninstitutionalized population age 18 and over.</a:t>
            </a:r>
          </a:p>
          <a:p>
            <a:r>
              <a:rPr lang="en-US" sz="1000" b="1" dirty="0"/>
              <a:t>Note:</a:t>
            </a:r>
            <a:r>
              <a:rPr lang="en-US" sz="1000" dirty="0"/>
              <a:t> Rates are age adjusted to the 2000 U.S. standard population. </a:t>
            </a:r>
            <a:r>
              <a:rPr lang="en-US" sz="1000" dirty="0" smtClean="0"/>
              <a:t>Blood </a:t>
            </a:r>
            <a:r>
              <a:rPr lang="en-US" sz="1000" dirty="0"/>
              <a:t>pressure under control is defined as having a mean systolic blood pressure &lt;140 and mean diastolic blood pressure &lt;90 among all hypertensive patients</a:t>
            </a:r>
            <a:r>
              <a:rPr lang="en-US" sz="1000" dirty="0" smtClean="0"/>
              <a:t>.</a:t>
            </a:r>
            <a:endParaRPr lang="en-US" sz="1000" dirty="0"/>
          </a:p>
        </p:txBody>
      </p:sp>
    </p:spTree>
    <p:extLst>
      <p:ext uri="{BB962C8B-B14F-4D97-AF65-F5344CB8AC3E}">
        <p14:creationId xmlns:p14="http://schemas.microsoft.com/office/powerpoint/2010/main" val="1487314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000" dirty="0" smtClean="0"/>
              <a:t>Hospital patients with heart attack given </a:t>
            </a:r>
            <a:r>
              <a:rPr lang="en-US" sz="2000" dirty="0" err="1" smtClean="0"/>
              <a:t>fibrinolytic</a:t>
            </a:r>
            <a:r>
              <a:rPr lang="en-US" sz="2000" dirty="0" smtClean="0"/>
              <a:t> medication within 30 minutes of arrival, by sex and race/ethnicity, 2005-2012</a:t>
            </a:r>
            <a:endParaRPr lang="en-US" sz="20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4032909010"/>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Object 10"/>
          <p:cNvGraphicFramePr>
            <a:graphicFrameLocks noGrp="1"/>
          </p:cNvGraphicFramePr>
          <p:nvPr>
            <p:ph sz="half" idx="2"/>
            <p:extLst>
              <p:ext uri="{D42A27DB-BD31-4B8C-83A1-F6EECF244321}">
                <p14:modId xmlns:p14="http://schemas.microsoft.com/office/powerpoint/2010/main" val="2756602106"/>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457200" y="5760720"/>
            <a:ext cx="8229600" cy="707886"/>
          </a:xfrm>
          <a:prstGeom prst="rect">
            <a:avLst/>
          </a:prstGeom>
        </p:spPr>
        <p:txBody>
          <a:bodyPr wrap="square">
            <a:spAutoFit/>
          </a:bodyPr>
          <a:lstStyle/>
          <a:p>
            <a:r>
              <a:rPr lang="en-US" sz="1000" b="1" dirty="0" smtClean="0"/>
              <a:t>Source:</a:t>
            </a:r>
            <a:r>
              <a:rPr lang="en-US" sz="1000" dirty="0" smtClean="0"/>
              <a:t> </a:t>
            </a:r>
            <a:r>
              <a:rPr lang="en-US" sz="1000" dirty="0"/>
              <a:t>Centers for Medicare &amp; Medicaid Services, Medicare Quality Improvement Organization Program, </a:t>
            </a:r>
            <a:r>
              <a:rPr lang="en-US" sz="1000" dirty="0" smtClean="0"/>
              <a:t>2005-2012.</a:t>
            </a:r>
            <a:endParaRPr lang="en-US" sz="1000" dirty="0"/>
          </a:p>
          <a:p>
            <a:r>
              <a:rPr lang="en-US" sz="1000" b="1" dirty="0"/>
              <a:t>Denominator:</a:t>
            </a:r>
            <a:r>
              <a:rPr lang="en-US" sz="1000" dirty="0"/>
              <a:t> Discharged hospital patients with a principal diagnosis of acute myocardial infarction and documented receipt of thrombolytic therapy during the hospital stay</a:t>
            </a:r>
            <a:r>
              <a:rPr lang="en-US" sz="1000" dirty="0" smtClean="0"/>
              <a:t>.</a:t>
            </a:r>
          </a:p>
          <a:p>
            <a:r>
              <a:rPr lang="en-US" sz="1000" b="1" dirty="0" smtClean="0"/>
              <a:t>Note: </a:t>
            </a:r>
            <a:r>
              <a:rPr lang="en-US" sz="1000" dirty="0" smtClean="0"/>
              <a:t>Data for Asians in 2012 were statistically unreliable.</a:t>
            </a:r>
            <a:endParaRPr lang="en-US" sz="1000" b="1" dirty="0"/>
          </a:p>
        </p:txBody>
      </p:sp>
      <p:cxnSp>
        <p:nvCxnSpPr>
          <p:cNvPr id="10" name="Straight Connector 9"/>
          <p:cNvCxnSpPr/>
          <p:nvPr/>
        </p:nvCxnSpPr>
        <p:spPr>
          <a:xfrm>
            <a:off x="1143000" y="2953512"/>
            <a:ext cx="329184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1" name="TextBox 1"/>
          <p:cNvSpPr txBox="1"/>
          <p:nvPr/>
        </p:nvSpPr>
        <p:spPr>
          <a:xfrm>
            <a:off x="1645920" y="2660904"/>
            <a:ext cx="22860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2008 Achievable Benchmark: 68%</a:t>
            </a:r>
            <a:endParaRPr lang="en-US" sz="1000" dirty="0"/>
          </a:p>
        </p:txBody>
      </p:sp>
    </p:spTree>
    <p:extLst>
      <p:ext uri="{BB962C8B-B14F-4D97-AF65-F5344CB8AC3E}">
        <p14:creationId xmlns:p14="http://schemas.microsoft.com/office/powerpoint/2010/main" val="435567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Inpatient deaths per 1,000 adult hospital admissions with heart attack, by expected payment source, 2000-2012</a:t>
            </a:r>
            <a:endParaRPr lang="en-US" sz="20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463719366"/>
              </p:ext>
            </p:extLst>
          </p:nvPr>
        </p:nvGraphicFramePr>
        <p:xfrm>
          <a:off x="457200" y="1554480"/>
          <a:ext cx="82296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94960"/>
            <a:ext cx="8229600" cy="1015663"/>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2000-2012</a:t>
            </a:r>
            <a:r>
              <a:rPr lang="en-US" sz="1000" dirty="0">
                <a:solidFill>
                  <a:prstClr val="black"/>
                </a:solidFill>
              </a:rPr>
              <a:t>.</a:t>
            </a:r>
          </a:p>
          <a:p>
            <a:r>
              <a:rPr lang="en-US" sz="1000" b="1" dirty="0">
                <a:solidFill>
                  <a:prstClr val="black"/>
                </a:solidFill>
              </a:rPr>
              <a:t>Denominator:</a:t>
            </a:r>
            <a:r>
              <a:rPr lang="en-US" sz="1000" dirty="0">
                <a:solidFill>
                  <a:prstClr val="black"/>
                </a:solidFill>
              </a:rPr>
              <a:t> </a:t>
            </a:r>
            <a:r>
              <a:rPr lang="en-US" sz="1000" dirty="0"/>
              <a:t>Adults age 18 and over admitted to a non-Federal community hospital in the United States with acute myocardial infarction as principal discharge diagnosis.</a:t>
            </a:r>
          </a:p>
          <a:p>
            <a:r>
              <a:rPr lang="en-US" sz="1000" b="1" dirty="0" smtClean="0">
                <a:solidFill>
                  <a:prstClr val="black"/>
                </a:solidFill>
              </a:rPr>
              <a:t>Note</a:t>
            </a:r>
            <a:r>
              <a:rPr lang="en-US" sz="1000" b="1" dirty="0">
                <a:solidFill>
                  <a:prstClr val="black"/>
                </a:solidFill>
              </a:rPr>
              <a:t>:</a:t>
            </a:r>
            <a:r>
              <a:rPr lang="en-US" sz="1000" dirty="0">
                <a:solidFill>
                  <a:prstClr val="black"/>
                </a:solidFill>
              </a:rPr>
              <a:t> For this measure, lower rates are better. </a:t>
            </a:r>
            <a:r>
              <a:rPr lang="en-US" sz="1000" dirty="0"/>
              <a:t>Rates are adjusted by age, major diagnostic category, all payer refined-diagnosis related group risk of mortality score, and transfers into the hospital. </a:t>
            </a:r>
            <a:endParaRPr lang="en-US" sz="1000" dirty="0">
              <a:solidFill>
                <a:prstClr val="black"/>
              </a:solidFill>
            </a:endParaRPr>
          </a:p>
        </p:txBody>
      </p:sp>
      <p:cxnSp>
        <p:nvCxnSpPr>
          <p:cNvPr id="12" name="Straight Connector 11"/>
          <p:cNvCxnSpPr/>
          <p:nvPr/>
        </p:nvCxnSpPr>
        <p:spPr>
          <a:xfrm>
            <a:off x="1371600" y="3950208"/>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2743200" y="3657601"/>
            <a:ext cx="36576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2012 Achievable Benchmark: 39 Deaths per 1,000 Admissions</a:t>
            </a:r>
            <a:endParaRPr lang="en-US" sz="1000" dirty="0"/>
          </a:p>
        </p:txBody>
      </p:sp>
    </p:spTree>
    <p:extLst>
      <p:ext uri="{BB962C8B-B14F-4D97-AF65-F5344CB8AC3E}">
        <p14:creationId xmlns:p14="http://schemas.microsoft.com/office/powerpoint/2010/main" val="3179094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Inpatient deaths per 1,000 adult hospital admissions with heart attack, by residence location, 2000-2012</a:t>
            </a:r>
            <a:endParaRPr lang="en-US" sz="20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722957895"/>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486400"/>
            <a:ext cx="8229600" cy="1015663"/>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2000-2012</a:t>
            </a:r>
            <a:r>
              <a:rPr lang="en-US" sz="1000" dirty="0">
                <a:solidFill>
                  <a:prstClr val="black"/>
                </a:solidFill>
              </a:rPr>
              <a:t>.</a:t>
            </a:r>
          </a:p>
          <a:p>
            <a:r>
              <a:rPr lang="en-US" sz="1000" b="1" dirty="0">
                <a:solidFill>
                  <a:prstClr val="black"/>
                </a:solidFill>
              </a:rPr>
              <a:t>Denominator:</a:t>
            </a:r>
            <a:r>
              <a:rPr lang="en-US" sz="1000" dirty="0">
                <a:solidFill>
                  <a:prstClr val="black"/>
                </a:solidFill>
              </a:rPr>
              <a:t> </a:t>
            </a:r>
            <a:r>
              <a:rPr lang="en-US" sz="1000" dirty="0"/>
              <a:t>Adults age 18 and over admitted to a non-Federal community hospital in the United States with acute myocardial infarction as principal discharge diagnosis.</a:t>
            </a:r>
          </a:p>
          <a:p>
            <a:r>
              <a:rPr lang="en-US" sz="1000" b="1" dirty="0" smtClean="0">
                <a:solidFill>
                  <a:prstClr val="black"/>
                </a:solidFill>
              </a:rPr>
              <a:t>Note</a:t>
            </a:r>
            <a:r>
              <a:rPr lang="en-US" sz="1000" b="1" dirty="0">
                <a:solidFill>
                  <a:prstClr val="black"/>
                </a:solidFill>
              </a:rPr>
              <a:t>:</a:t>
            </a:r>
            <a:r>
              <a:rPr lang="en-US" sz="1000" dirty="0">
                <a:solidFill>
                  <a:prstClr val="black"/>
                </a:solidFill>
              </a:rPr>
              <a:t> For this measure, lower rates are better. </a:t>
            </a:r>
            <a:r>
              <a:rPr lang="en-US" sz="1000" dirty="0"/>
              <a:t>Rates are adjusted by age, major diagnostic category, all payer refined-diagnosis related group risk of mortality score, and transfers into the hospital. </a:t>
            </a:r>
            <a:endParaRPr lang="en-US" sz="1000" dirty="0">
              <a:solidFill>
                <a:prstClr val="black"/>
              </a:solidFill>
            </a:endParaRPr>
          </a:p>
        </p:txBody>
      </p:sp>
      <p:cxnSp>
        <p:nvCxnSpPr>
          <p:cNvPr id="12" name="Straight Connector 11"/>
          <p:cNvCxnSpPr/>
          <p:nvPr/>
        </p:nvCxnSpPr>
        <p:spPr>
          <a:xfrm>
            <a:off x="1371600" y="4069080"/>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1981200" y="3810000"/>
            <a:ext cx="35814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2012 Achievable Benchmark: 39 Deaths per 1,000 Admissions</a:t>
            </a:r>
            <a:endParaRPr lang="en-US" sz="1000" dirty="0"/>
          </a:p>
        </p:txBody>
      </p:sp>
    </p:spTree>
    <p:extLst>
      <p:ext uri="{BB962C8B-B14F-4D97-AF65-F5344CB8AC3E}">
        <p14:creationId xmlns:p14="http://schemas.microsoft.com/office/powerpoint/2010/main" val="4182445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Inpatient deaths per 1,000 adult hospital admissions with heart attack, by race/ethnicity, 2001-2012</a:t>
            </a:r>
            <a:endParaRPr lang="en-US" sz="2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15745440"/>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94960"/>
            <a:ext cx="8229600" cy="1169551"/>
          </a:xfrm>
          <a:prstGeom prst="rect">
            <a:avLst/>
          </a:prstGeom>
        </p:spPr>
        <p:txBody>
          <a:bodyPr wrap="square">
            <a:spAutoFit/>
          </a:bodyPr>
          <a:lstStyle/>
          <a:p>
            <a:r>
              <a:rPr lang="en-US" sz="1000" b="1" dirty="0"/>
              <a:t>Key: </a:t>
            </a:r>
            <a:r>
              <a:rPr lang="en-US" sz="1000" dirty="0"/>
              <a:t>API = Asian or Pacific Islander.</a:t>
            </a:r>
            <a:endParaRPr lang="en-US" sz="1000" b="1" dirty="0"/>
          </a:p>
          <a:p>
            <a:r>
              <a:rPr lang="en-US" sz="1000" b="1" dirty="0"/>
              <a:t>Source:</a:t>
            </a:r>
            <a:r>
              <a:rPr lang="en-US" sz="1000" dirty="0"/>
              <a:t> Agency for Healthcare Research and Quality, Healthcare Cost and Utilization Project, State Inpatient </a:t>
            </a:r>
            <a:r>
              <a:rPr lang="en-US" sz="1000" dirty="0" smtClean="0"/>
              <a:t>Databases, </a:t>
            </a:r>
            <a:r>
              <a:rPr lang="en-US" sz="1000" dirty="0"/>
              <a:t>disparities analysis files and AHRQ Quality Indicators, version </a:t>
            </a:r>
            <a:r>
              <a:rPr lang="en-US" sz="1000" dirty="0" smtClean="0"/>
              <a:t>4.4, </a:t>
            </a:r>
            <a:r>
              <a:rPr lang="en-US" sz="1000" dirty="0"/>
              <a:t>2001-2012.</a:t>
            </a:r>
          </a:p>
          <a:p>
            <a:r>
              <a:rPr lang="en-US" sz="1000" b="1" dirty="0">
                <a:solidFill>
                  <a:prstClr val="black"/>
                </a:solidFill>
              </a:rPr>
              <a:t>Denominator:</a:t>
            </a:r>
            <a:r>
              <a:rPr lang="en-US" sz="1000" dirty="0">
                <a:solidFill>
                  <a:prstClr val="black"/>
                </a:solidFill>
              </a:rPr>
              <a:t> </a:t>
            </a:r>
            <a:r>
              <a:rPr lang="en-US" sz="1000" dirty="0"/>
              <a:t>Adults age 18 and over admitted to a non-Federal community hospital in the United States with acute myocardial infarction as principal discharge diagnosis.</a:t>
            </a:r>
          </a:p>
          <a:p>
            <a:r>
              <a:rPr lang="en-US" sz="1000" b="1" dirty="0">
                <a:solidFill>
                  <a:prstClr val="black"/>
                </a:solidFill>
              </a:rPr>
              <a:t>Note:</a:t>
            </a:r>
            <a:r>
              <a:rPr lang="en-US" sz="1000" dirty="0">
                <a:solidFill>
                  <a:prstClr val="black"/>
                </a:solidFill>
              </a:rPr>
              <a:t> For this measure, lower rates are better. </a:t>
            </a:r>
            <a:r>
              <a:rPr lang="en-US" sz="1000" dirty="0"/>
              <a:t>Rates are adjusted by age, major diagnostic category, all payer refined-diagnosis related group risk of mortality score, and transfers into the hospital. </a:t>
            </a:r>
            <a:r>
              <a:rPr lang="en-US" sz="1000" dirty="0" smtClean="0"/>
              <a:t>White </a:t>
            </a:r>
            <a:r>
              <a:rPr lang="en-US" sz="1000" dirty="0"/>
              <a:t>and Black are </a:t>
            </a:r>
            <a:r>
              <a:rPr lang="en-US" sz="1000" dirty="0" smtClean="0"/>
              <a:t>non-Hispanic. Hispanic </a:t>
            </a:r>
            <a:r>
              <a:rPr lang="en-US" sz="1000" dirty="0"/>
              <a:t>includes all races. </a:t>
            </a:r>
          </a:p>
        </p:txBody>
      </p:sp>
      <p:cxnSp>
        <p:nvCxnSpPr>
          <p:cNvPr id="12" name="Straight Connector 11"/>
          <p:cNvCxnSpPr/>
          <p:nvPr/>
        </p:nvCxnSpPr>
        <p:spPr>
          <a:xfrm>
            <a:off x="1371600" y="3931920"/>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1600200" y="3667121"/>
            <a:ext cx="35814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solidFill>
                  <a:prstClr val="black"/>
                </a:solidFill>
              </a:rPr>
              <a:t>2012 Achievable Benchmark: 39 Deaths per 1,000 Admissions</a:t>
            </a:r>
            <a:endParaRPr lang="en-US" sz="1000" dirty="0">
              <a:solidFill>
                <a:prstClr val="black"/>
              </a:solidFill>
            </a:endParaRPr>
          </a:p>
        </p:txBody>
      </p:sp>
    </p:spTree>
    <p:extLst>
      <p:ext uri="{BB962C8B-B14F-4D97-AF65-F5344CB8AC3E}">
        <p14:creationId xmlns:p14="http://schemas.microsoft.com/office/powerpoint/2010/main" val="2041143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Annual report to Congress mandated in the Healthcare Research and Quality Act of 1999 (P.L. 106-129)</a:t>
            </a:r>
          </a:p>
          <a:p>
            <a:r>
              <a:rPr lang="en-US" dirty="0" smtClean="0"/>
              <a:t>Provides a comprehensive overview of: </a:t>
            </a:r>
          </a:p>
          <a:p>
            <a:pPr lvl="1"/>
            <a:r>
              <a:rPr lang="en-US" dirty="0" smtClean="0"/>
              <a:t>Quality of health care received by the general U.S. population.</a:t>
            </a:r>
          </a:p>
          <a:p>
            <a:pPr lvl="1"/>
            <a:r>
              <a:rPr lang="en-US" dirty="0" smtClean="0"/>
              <a:t>Disparities in care experienced by different racial, ethnic, and socioeconomic groups.</a:t>
            </a:r>
          </a:p>
          <a:p>
            <a:r>
              <a:rPr lang="en-US" dirty="0" smtClean="0"/>
              <a:t>Assesses the performance of our health system and identifies areas of strengths and weaknesses along three main axes: </a:t>
            </a:r>
          </a:p>
          <a:p>
            <a:pPr lvl="1"/>
            <a:r>
              <a:rPr lang="en-US" dirty="0" smtClean="0"/>
              <a:t>Access to health care</a:t>
            </a:r>
          </a:p>
          <a:p>
            <a:pPr lvl="1"/>
            <a:r>
              <a:rPr lang="en-US" dirty="0" smtClean="0"/>
              <a:t>Quality of health care</a:t>
            </a:r>
          </a:p>
          <a:p>
            <a:pPr lvl="1"/>
            <a:r>
              <a:rPr lang="en-US" dirty="0" smtClean="0"/>
              <a:t>Priorities of the National Quality Strategy</a:t>
            </a:r>
          </a:p>
        </p:txBody>
      </p:sp>
    </p:spTree>
    <p:extLst>
      <p:ext uri="{BB962C8B-B14F-4D97-AF65-F5344CB8AC3E}">
        <p14:creationId xmlns:p14="http://schemas.microsoft.com/office/powerpoint/2010/main" val="950001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Adult admissions for congestive heart failure per 100,000 population, by area income, 2000-2012</a:t>
            </a:r>
            <a:endParaRPr lang="en-US" sz="2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633693247"/>
              </p:ext>
            </p:extLst>
          </p:nvPr>
        </p:nvGraphicFramePr>
        <p:xfrm>
          <a:off x="457200" y="155448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669280"/>
            <a:ext cx="8229600" cy="707886"/>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a:t>
            </a:r>
            <a:r>
              <a:rPr lang="en-US" sz="1000" dirty="0">
                <a:solidFill>
                  <a:prstClr val="black"/>
                </a:solidFill>
              </a:rPr>
              <a:t>2000-2012.</a:t>
            </a:r>
          </a:p>
          <a:p>
            <a:r>
              <a:rPr lang="en-US" sz="1000" b="1" dirty="0"/>
              <a:t>Denominator:</a:t>
            </a:r>
            <a:r>
              <a:rPr lang="en-US" sz="1000" dirty="0"/>
              <a:t> U.S. resident population age 18 and over.</a:t>
            </a:r>
          </a:p>
          <a:p>
            <a:r>
              <a:rPr lang="en-US" sz="1000" b="1" dirty="0"/>
              <a:t>Note:</a:t>
            </a:r>
            <a:r>
              <a:rPr lang="en-US" sz="1000" dirty="0"/>
              <a:t> For this measure, lower rates are better. Area income is based on the median income of a patient’s ZIP Code of residence.</a:t>
            </a:r>
          </a:p>
        </p:txBody>
      </p:sp>
      <p:cxnSp>
        <p:nvCxnSpPr>
          <p:cNvPr id="12" name="Straight Connector 11"/>
          <p:cNvCxnSpPr/>
          <p:nvPr/>
        </p:nvCxnSpPr>
        <p:spPr>
          <a:xfrm>
            <a:off x="1447800" y="4629150"/>
            <a:ext cx="713232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1554480" y="4297680"/>
            <a:ext cx="402336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solidFill>
                  <a:prstClr val="black"/>
                </a:solidFill>
              </a:rPr>
              <a:t>2008 Achievable Benchmark: 195 Admissions per 100,000 Population</a:t>
            </a:r>
            <a:endParaRPr lang="en-US" sz="1000" dirty="0">
              <a:solidFill>
                <a:prstClr val="black"/>
              </a:solidFill>
            </a:endParaRPr>
          </a:p>
        </p:txBody>
      </p:sp>
    </p:spTree>
    <p:extLst>
      <p:ext uri="{BB962C8B-B14F-4D97-AF65-F5344CB8AC3E}">
        <p14:creationId xmlns:p14="http://schemas.microsoft.com/office/powerpoint/2010/main" val="19139667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Adult admissions for congestive heart failure per 100,000 population, by race/ethnicity, 2001-2012</a:t>
            </a:r>
            <a:endParaRPr lang="en-US" sz="20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089726761"/>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94960"/>
            <a:ext cx="8229600" cy="861774"/>
          </a:xfrm>
          <a:prstGeom prst="rect">
            <a:avLst/>
          </a:prstGeom>
        </p:spPr>
        <p:txBody>
          <a:bodyPr wrap="square">
            <a:spAutoFit/>
          </a:bodyPr>
          <a:lstStyle/>
          <a:p>
            <a:r>
              <a:rPr lang="en-US" sz="1000" b="1" dirty="0"/>
              <a:t>Key: </a:t>
            </a:r>
            <a:r>
              <a:rPr lang="en-US" sz="1000" dirty="0"/>
              <a:t>API = Asian or Pacific Islander.</a:t>
            </a:r>
            <a:endParaRPr lang="en-US" sz="1000" b="1" dirty="0"/>
          </a:p>
          <a:p>
            <a:r>
              <a:rPr lang="en-US" sz="1000" b="1" dirty="0"/>
              <a:t>Source:</a:t>
            </a:r>
            <a:r>
              <a:rPr lang="en-US" sz="1000" dirty="0"/>
              <a:t> Agency for Healthcare Research and Quality, Healthcare Cost and Utilization Project, State Inpatient </a:t>
            </a:r>
            <a:r>
              <a:rPr lang="en-US" sz="1000" dirty="0" smtClean="0"/>
              <a:t>Databases, </a:t>
            </a:r>
            <a:r>
              <a:rPr lang="en-US" sz="1000" dirty="0"/>
              <a:t>disparities analysis files and AHRQ Quality Indicators, version </a:t>
            </a:r>
            <a:r>
              <a:rPr lang="en-US" sz="1000" dirty="0" smtClean="0"/>
              <a:t>4.4, </a:t>
            </a:r>
            <a:r>
              <a:rPr lang="en-US" sz="1000" dirty="0"/>
              <a:t>2001-2012.</a:t>
            </a:r>
          </a:p>
          <a:p>
            <a:r>
              <a:rPr lang="en-US" sz="1000" b="1" dirty="0"/>
              <a:t>Denominator:</a:t>
            </a:r>
            <a:r>
              <a:rPr lang="en-US" sz="1000" dirty="0"/>
              <a:t> U.S. resident population age 18 and over.</a:t>
            </a:r>
          </a:p>
          <a:p>
            <a:r>
              <a:rPr lang="en-US" sz="1000" b="1" dirty="0" smtClean="0">
                <a:solidFill>
                  <a:prstClr val="black"/>
                </a:solidFill>
              </a:rPr>
              <a:t>Note</a:t>
            </a:r>
            <a:r>
              <a:rPr lang="en-US" sz="1000" b="1" dirty="0">
                <a:solidFill>
                  <a:prstClr val="black"/>
                </a:solidFill>
              </a:rPr>
              <a:t>:</a:t>
            </a:r>
            <a:r>
              <a:rPr lang="en-US" sz="1000" dirty="0">
                <a:solidFill>
                  <a:prstClr val="black"/>
                </a:solidFill>
              </a:rPr>
              <a:t> For this measure, lower rates are better. </a:t>
            </a:r>
            <a:r>
              <a:rPr lang="en-US" sz="1000" dirty="0" smtClean="0"/>
              <a:t>White </a:t>
            </a:r>
            <a:r>
              <a:rPr lang="en-US" sz="1000" dirty="0"/>
              <a:t>and Black are </a:t>
            </a:r>
            <a:r>
              <a:rPr lang="en-US" sz="1000" dirty="0" smtClean="0"/>
              <a:t>non-Hispanic. Hispanic </a:t>
            </a:r>
            <a:r>
              <a:rPr lang="en-US" sz="1000" dirty="0"/>
              <a:t>includes all races. </a:t>
            </a:r>
          </a:p>
        </p:txBody>
      </p:sp>
      <p:cxnSp>
        <p:nvCxnSpPr>
          <p:cNvPr id="12" name="Straight Connector 11"/>
          <p:cNvCxnSpPr/>
          <p:nvPr/>
        </p:nvCxnSpPr>
        <p:spPr>
          <a:xfrm>
            <a:off x="1447800" y="4590288"/>
            <a:ext cx="72390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3017520" y="4663440"/>
            <a:ext cx="402336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solidFill>
                  <a:prstClr val="black"/>
                </a:solidFill>
              </a:rPr>
              <a:t>2008 Achievable Benchmark: 195 Admissions per 100,000 Population</a:t>
            </a:r>
            <a:endParaRPr lang="en-US" sz="1000" dirty="0">
              <a:solidFill>
                <a:prstClr val="black"/>
              </a:solidFill>
            </a:endParaRPr>
          </a:p>
        </p:txBody>
      </p:sp>
    </p:spTree>
    <p:extLst>
      <p:ext uri="{BB962C8B-B14F-4D97-AF65-F5344CB8AC3E}">
        <p14:creationId xmlns:p14="http://schemas.microsoft.com/office/powerpoint/2010/main" val="4084428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858000" cy="868362"/>
          </a:xfrm>
        </p:spPr>
        <p:txBody>
          <a:bodyPr>
            <a:noAutofit/>
          </a:bodyPr>
          <a:lstStyle/>
          <a:p>
            <a:r>
              <a:rPr lang="en-US" sz="2000" dirty="0" smtClean="0"/>
              <a:t>Adult admissions for congestive heart failure per 100,000 population, State of Hawaii, by granular ethnicity, 2010-2011</a:t>
            </a:r>
            <a:endParaRPr lang="en-US" sz="2000" dirty="0"/>
          </a:p>
        </p:txBody>
      </p:sp>
      <p:graphicFrame>
        <p:nvGraphicFramePr>
          <p:cNvPr id="4" name="Object 4"/>
          <p:cNvGraphicFramePr>
            <a:graphicFrameLocks noGrp="1"/>
          </p:cNvGraphicFramePr>
          <p:nvPr>
            <p:ph idx="1"/>
            <p:extLst>
              <p:ext uri="{D42A27DB-BD31-4B8C-83A1-F6EECF244321}">
                <p14:modId xmlns:p14="http://schemas.microsoft.com/office/powerpoint/2010/main" val="962614512"/>
              </p:ext>
            </p:extLst>
          </p:nvPr>
        </p:nvGraphicFramePr>
        <p:xfrm>
          <a:off x="457200" y="13716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577840"/>
            <a:ext cx="8229600" cy="822960"/>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Healthcare Cost and Utilization Project, Hawaii State Inpatient Databases and AHRQ Quality Indicators, modified version 4.1, </a:t>
            </a:r>
            <a:r>
              <a:rPr lang="en-US" sz="1000" dirty="0" smtClean="0"/>
              <a:t>2010-2011.</a:t>
            </a:r>
            <a:endParaRPr lang="en-US" sz="1000" dirty="0"/>
          </a:p>
          <a:p>
            <a:r>
              <a:rPr lang="en-US" sz="1000" b="1" dirty="0"/>
              <a:t>Denominator:</a:t>
            </a:r>
            <a:r>
              <a:rPr lang="en-US" sz="1000" dirty="0"/>
              <a:t> Adults age 18 and over in Hawaii based on the Hawaii Health Survey.</a:t>
            </a:r>
          </a:p>
          <a:p>
            <a:r>
              <a:rPr lang="en-US" sz="1000" b="1" dirty="0"/>
              <a:t>Note:</a:t>
            </a:r>
            <a:r>
              <a:rPr lang="en-US" sz="1000" dirty="0"/>
              <a:t> For this measure, lower rates are better. Rates are adjusted by age and gender using the total U.S. population for 2000 as the standard population</a:t>
            </a:r>
            <a:r>
              <a:rPr lang="en-US" sz="1000" dirty="0" smtClean="0"/>
              <a:t>.</a:t>
            </a:r>
            <a:endParaRPr lang="en-US" sz="1000" dirty="0"/>
          </a:p>
        </p:txBody>
      </p:sp>
      <p:sp>
        <p:nvSpPr>
          <p:cNvPr id="7" name="TextBox 1"/>
          <p:cNvSpPr txBox="1"/>
          <p:nvPr/>
        </p:nvSpPr>
        <p:spPr>
          <a:xfrm>
            <a:off x="4972050" y="3810000"/>
            <a:ext cx="2724150" cy="36576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solidFill>
                  <a:prstClr val="black"/>
                </a:solidFill>
              </a:rPr>
              <a:t>2008 Achievable Benchmark: 195 Admissions per 100,000 Population </a:t>
            </a:r>
            <a:endParaRPr lang="en-US" sz="1000" dirty="0">
              <a:solidFill>
                <a:prstClr val="black"/>
              </a:solidFill>
            </a:endParaRPr>
          </a:p>
        </p:txBody>
      </p:sp>
    </p:spTree>
    <p:extLst>
      <p:ext uri="{BB962C8B-B14F-4D97-AF65-F5344CB8AC3E}">
        <p14:creationId xmlns:p14="http://schemas.microsoft.com/office/powerpoint/2010/main" val="42454899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Total national costs of hospitalizations for congestive heart failure, 2000-2012</a:t>
            </a:r>
            <a:endParaRPr lang="en-US" sz="2000" dirty="0"/>
          </a:p>
        </p:txBody>
      </p:sp>
      <p:graphicFrame>
        <p:nvGraphicFramePr>
          <p:cNvPr id="9" name="Object 33"/>
          <p:cNvGraphicFramePr>
            <a:graphicFrameLocks noGrp="1"/>
          </p:cNvGraphicFramePr>
          <p:nvPr>
            <p:ph idx="1"/>
            <p:extLst>
              <p:ext uri="{D42A27DB-BD31-4B8C-83A1-F6EECF244321}">
                <p14:modId xmlns:p14="http://schemas.microsoft.com/office/powerpoint/2010/main" val="3929063647"/>
              </p:ext>
            </p:extLst>
          </p:nvPr>
        </p:nvGraphicFramePr>
        <p:xfrm>
          <a:off x="457200" y="1554480"/>
          <a:ext cx="82296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029200"/>
            <a:ext cx="8229600" cy="861774"/>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a:t>
            </a:r>
            <a:r>
              <a:rPr lang="en-US" sz="1000" dirty="0">
                <a:solidFill>
                  <a:prstClr val="black"/>
                </a:solidFill>
              </a:rPr>
              <a:t>2000-2012.</a:t>
            </a:r>
          </a:p>
          <a:p>
            <a:r>
              <a:rPr lang="en-US" sz="1000" b="1" dirty="0"/>
              <a:t>Denominator:</a:t>
            </a:r>
            <a:r>
              <a:rPr lang="en-US" sz="1000" dirty="0"/>
              <a:t> U.S. resident population age 18 and over.</a:t>
            </a:r>
          </a:p>
          <a:p>
            <a:r>
              <a:rPr lang="en-US" sz="1000" b="1" dirty="0"/>
              <a:t>Note: </a:t>
            </a:r>
            <a:r>
              <a:rPr lang="en-US" sz="1000" dirty="0"/>
              <a:t>For this measure, lower rates are better. Annual rates are adjusted for age and sex. Costs are adjusted for inflation and are represented in </a:t>
            </a:r>
            <a:r>
              <a:rPr lang="en-US" sz="1000" dirty="0" smtClean="0"/>
              <a:t>2012 </a:t>
            </a:r>
            <a:r>
              <a:rPr lang="en-US" sz="1000" dirty="0"/>
              <a:t>dollars.</a:t>
            </a:r>
          </a:p>
        </p:txBody>
      </p:sp>
    </p:spTree>
    <p:extLst>
      <p:ext uri="{BB962C8B-B14F-4D97-AF65-F5344CB8AC3E}">
        <p14:creationId xmlns:p14="http://schemas.microsoft.com/office/powerpoint/2010/main" val="41275472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cancer</a:t>
            </a:r>
            <a:endParaRPr lang="en-US" dirty="0"/>
          </a:p>
        </p:txBody>
      </p:sp>
      <p:sp>
        <p:nvSpPr>
          <p:cNvPr id="2" name="Text Placeholder 1"/>
          <p:cNvSpPr>
            <a:spLocks noGrp="1"/>
          </p:cNvSpPr>
          <p:nvPr>
            <p:ph type="body" idx="1"/>
          </p:nvPr>
        </p:nvSpPr>
        <p:spPr/>
        <p:txBody>
          <a:bodyPr/>
          <a:lstStyle/>
          <a:p>
            <a:r>
              <a:rPr lang="en-US" dirty="0" smtClean="0"/>
              <a:t>National Healthcare Quality and Disparities Report</a:t>
            </a:r>
          </a:p>
          <a:p>
            <a:r>
              <a:rPr lang="en-US" dirty="0" err="1" smtClean="0"/>
              <a:t>Chartbook</a:t>
            </a:r>
            <a:r>
              <a:rPr lang="en-US" dirty="0" smtClean="0"/>
              <a:t> on Effective Treatment</a:t>
            </a:r>
            <a:endParaRPr lang="en-US" dirty="0"/>
          </a:p>
        </p:txBody>
      </p:sp>
    </p:spTree>
    <p:extLst>
      <p:ext uri="{BB962C8B-B14F-4D97-AF65-F5344CB8AC3E}">
        <p14:creationId xmlns:p14="http://schemas.microsoft.com/office/powerpoint/2010/main" val="29298900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Measures of Effective Treatment </a:t>
            </a:r>
            <a:r>
              <a:rPr lang="en-US" smtClean="0"/>
              <a:t>of  </a:t>
            </a:r>
            <a:r>
              <a:rPr lang="en-US" dirty="0" smtClean="0"/>
              <a:t>Cancer</a:t>
            </a:r>
            <a:endParaRPr lang="en-US" dirty="0"/>
          </a:p>
        </p:txBody>
      </p:sp>
      <p:sp>
        <p:nvSpPr>
          <p:cNvPr id="3" name="Content Placeholder 2"/>
          <p:cNvSpPr>
            <a:spLocks noGrp="1"/>
          </p:cNvSpPr>
          <p:nvPr>
            <p:ph idx="1"/>
          </p:nvPr>
        </p:nvSpPr>
        <p:spPr/>
        <p:txBody>
          <a:bodyPr/>
          <a:lstStyle/>
          <a:p>
            <a:r>
              <a:rPr lang="en-US" dirty="0" smtClean="0"/>
              <a:t>Process: </a:t>
            </a:r>
          </a:p>
          <a:p>
            <a:pPr lvl="1"/>
            <a:r>
              <a:rPr lang="en-US" dirty="0" smtClean="0"/>
              <a:t>Patients with colon cancer who received surgical resection of colon cancer that included at least 12 lymph nodes pathologically examined</a:t>
            </a:r>
          </a:p>
          <a:p>
            <a:r>
              <a:rPr lang="en-US" dirty="0" smtClean="0"/>
              <a:t>Outcome</a:t>
            </a:r>
            <a:r>
              <a:rPr lang="en-US" smtClean="0"/>
              <a:t>: </a:t>
            </a:r>
          </a:p>
          <a:p>
            <a:pPr lvl="1"/>
            <a:r>
              <a:rPr lang="en-US" smtClean="0"/>
              <a:t>Age-adjusted </a:t>
            </a:r>
            <a:r>
              <a:rPr lang="en-US" dirty="0" smtClean="0"/>
              <a:t>colorectal cancer deaths per 100,000 population</a:t>
            </a:r>
          </a:p>
          <a:p>
            <a:r>
              <a:rPr lang="en-US" dirty="0" smtClean="0"/>
              <a:t>Measures of screening for cancer are located in the </a:t>
            </a:r>
            <a:r>
              <a:rPr lang="en-US" dirty="0" smtClean="0">
                <a:hlinkClick r:id="rId3"/>
              </a:rPr>
              <a:t>Healthy Living </a:t>
            </a:r>
            <a:r>
              <a:rPr lang="en-US" dirty="0" err="1" smtClean="0">
                <a:hlinkClick r:id="rId3"/>
              </a:rPr>
              <a:t>chartbook</a:t>
            </a:r>
            <a:r>
              <a:rPr lang="en-US" dirty="0" smtClean="0"/>
              <a:t>.</a:t>
            </a:r>
          </a:p>
        </p:txBody>
      </p:sp>
    </p:spTree>
    <p:extLst>
      <p:ext uri="{BB962C8B-B14F-4D97-AF65-F5344CB8AC3E}">
        <p14:creationId xmlns:p14="http://schemas.microsoft.com/office/powerpoint/2010/main" val="22194396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1600" dirty="0" smtClean="0"/>
              <a:t>Patients with colon cancer who received surgical resection of colon cancer that included at least 12 lymph nodes pathologically examined, by residence location and race/ethnicity, 2004-2011</a:t>
            </a:r>
            <a:endParaRPr lang="en-US" sz="1600" dirty="0"/>
          </a:p>
        </p:txBody>
      </p:sp>
      <p:graphicFrame>
        <p:nvGraphicFramePr>
          <p:cNvPr id="7" name="Object 4"/>
          <p:cNvGraphicFramePr>
            <a:graphicFrameLocks noGrp="1"/>
          </p:cNvGraphicFramePr>
          <p:nvPr>
            <p:ph sz="half" idx="1"/>
            <p:extLst>
              <p:ext uri="{D42A27DB-BD31-4B8C-83A1-F6EECF244321}">
                <p14:modId xmlns:p14="http://schemas.microsoft.com/office/powerpoint/2010/main" val="1948822018"/>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Object 4"/>
          <p:cNvGraphicFramePr>
            <a:graphicFrameLocks noGrp="1"/>
          </p:cNvGraphicFramePr>
          <p:nvPr>
            <p:ph sz="half" idx="2"/>
            <p:extLst>
              <p:ext uri="{D42A27DB-BD31-4B8C-83A1-F6EECF244321}">
                <p14:modId xmlns:p14="http://schemas.microsoft.com/office/powerpoint/2010/main" val="3501796090"/>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457200" y="5760720"/>
            <a:ext cx="7877478" cy="707886"/>
          </a:xfrm>
          <a:prstGeom prst="rect">
            <a:avLst/>
          </a:prstGeom>
          <a:noFill/>
        </p:spPr>
        <p:txBody>
          <a:bodyPr wrap="none" rtlCol="0">
            <a:spAutoFit/>
          </a:bodyPr>
          <a:lstStyle/>
          <a:p>
            <a:r>
              <a:rPr lang="en-US" sz="1000" b="1" dirty="0"/>
              <a:t>Key: </a:t>
            </a:r>
            <a:r>
              <a:rPr lang="en-US" sz="1000" dirty="0" smtClean="0"/>
              <a:t>AI/AN </a:t>
            </a:r>
            <a:r>
              <a:rPr lang="en-US" sz="1000" dirty="0"/>
              <a:t>= American Indian or Alaska Native.</a:t>
            </a:r>
          </a:p>
          <a:p>
            <a:r>
              <a:rPr lang="en-US" sz="1000" b="1" dirty="0"/>
              <a:t>Source: </a:t>
            </a:r>
            <a:r>
              <a:rPr lang="en-US" sz="1000" dirty="0"/>
              <a:t>Commission on Cancer, American College of Surgeons and American Cancer Society, National Cancer Data Base, </a:t>
            </a:r>
            <a:r>
              <a:rPr lang="en-US" sz="1000" dirty="0" smtClean="0"/>
              <a:t>2004-2011.</a:t>
            </a:r>
            <a:endParaRPr lang="en-US" sz="1000" dirty="0"/>
          </a:p>
          <a:p>
            <a:r>
              <a:rPr lang="en-US" sz="1000" b="1" dirty="0" smtClean="0"/>
              <a:t>Denominator: </a:t>
            </a:r>
            <a:r>
              <a:rPr lang="en-US" sz="1000" dirty="0" smtClean="0"/>
              <a:t>People with colon cancer undergoing resection of colon.</a:t>
            </a:r>
            <a:endParaRPr lang="en-US" sz="1000" b="1" dirty="0" smtClean="0"/>
          </a:p>
          <a:p>
            <a:r>
              <a:rPr lang="en-US" sz="1000" b="1" dirty="0" smtClean="0"/>
              <a:t>Note:</a:t>
            </a:r>
            <a:r>
              <a:rPr lang="en-US" sz="1000" dirty="0" smtClean="0"/>
              <a:t> </a:t>
            </a:r>
            <a:r>
              <a:rPr lang="en-US" sz="1000" dirty="0"/>
              <a:t>White and Black are </a:t>
            </a:r>
            <a:r>
              <a:rPr lang="en-US" sz="1000" dirty="0" smtClean="0"/>
              <a:t>non-Hispanic. </a:t>
            </a:r>
            <a:r>
              <a:rPr lang="en-US" sz="1000" dirty="0"/>
              <a:t>Hispanic includes all races</a:t>
            </a:r>
            <a:r>
              <a:rPr lang="en-US" sz="1000" dirty="0" smtClean="0"/>
              <a:t>.</a:t>
            </a:r>
            <a:endParaRPr lang="en-US" sz="1000" dirty="0"/>
          </a:p>
        </p:txBody>
      </p:sp>
      <p:cxnSp>
        <p:nvCxnSpPr>
          <p:cNvPr id="10" name="Straight Connector 9"/>
          <p:cNvCxnSpPr/>
          <p:nvPr/>
        </p:nvCxnSpPr>
        <p:spPr>
          <a:xfrm>
            <a:off x="1143000" y="2487168"/>
            <a:ext cx="333756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1" name="TextBox 1"/>
          <p:cNvSpPr txBox="1"/>
          <p:nvPr/>
        </p:nvSpPr>
        <p:spPr>
          <a:xfrm>
            <a:off x="1143000" y="2182454"/>
            <a:ext cx="329184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2008 Achievable Benchmark: 90%</a:t>
            </a:r>
            <a:endParaRPr lang="en-US" sz="1000" dirty="0"/>
          </a:p>
        </p:txBody>
      </p:sp>
    </p:spTree>
    <p:extLst>
      <p:ext uri="{BB962C8B-B14F-4D97-AF65-F5344CB8AC3E}">
        <p14:creationId xmlns:p14="http://schemas.microsoft.com/office/powerpoint/2010/main" val="31237797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1600" dirty="0" smtClean="0"/>
              <a:t>Patients with colon cancer who received surgical resection of colon cancer that included at least 12 lymph nodes pathologically examined, by granular Asian and Hispanic ethnicities, 2004-2011</a:t>
            </a:r>
            <a:endParaRPr lang="en-US" sz="1600" dirty="0"/>
          </a:p>
        </p:txBody>
      </p:sp>
      <p:graphicFrame>
        <p:nvGraphicFramePr>
          <p:cNvPr id="13" name="Object 4"/>
          <p:cNvGraphicFramePr>
            <a:graphicFrameLocks noGrp="1"/>
          </p:cNvGraphicFramePr>
          <p:nvPr>
            <p:ph sz="half" idx="1"/>
            <p:extLst>
              <p:ext uri="{D42A27DB-BD31-4B8C-83A1-F6EECF244321}">
                <p14:modId xmlns:p14="http://schemas.microsoft.com/office/powerpoint/2010/main" val="4114039986"/>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Object 6"/>
          <p:cNvGraphicFramePr>
            <a:graphicFrameLocks noGrp="1"/>
          </p:cNvGraphicFramePr>
          <p:nvPr>
            <p:ph sz="half" idx="2"/>
            <p:extLst>
              <p:ext uri="{D42A27DB-BD31-4B8C-83A1-F6EECF244321}">
                <p14:modId xmlns:p14="http://schemas.microsoft.com/office/powerpoint/2010/main" val="3429307224"/>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457200" y="5760720"/>
            <a:ext cx="8229600" cy="861774"/>
          </a:xfrm>
          <a:prstGeom prst="rect">
            <a:avLst/>
          </a:prstGeom>
          <a:noFill/>
        </p:spPr>
        <p:txBody>
          <a:bodyPr wrap="square" rtlCol="0">
            <a:spAutoFit/>
          </a:bodyPr>
          <a:lstStyle/>
          <a:p>
            <a:r>
              <a:rPr lang="en-US" sz="1000" b="1" dirty="0">
                <a:solidFill>
                  <a:prstClr val="black"/>
                </a:solidFill>
              </a:rPr>
              <a:t>Key: </a:t>
            </a:r>
            <a:r>
              <a:rPr lang="en-US" sz="1000" dirty="0" smtClean="0">
                <a:solidFill>
                  <a:prstClr val="black"/>
                </a:solidFill>
              </a:rPr>
              <a:t>AI/AN </a:t>
            </a:r>
            <a:r>
              <a:rPr lang="en-US" sz="1000" dirty="0">
                <a:solidFill>
                  <a:prstClr val="black"/>
                </a:solidFill>
              </a:rPr>
              <a:t>= American Indian or Alaska Native.</a:t>
            </a:r>
          </a:p>
          <a:p>
            <a:r>
              <a:rPr lang="en-US" sz="1000" b="1" dirty="0">
                <a:solidFill>
                  <a:prstClr val="black"/>
                </a:solidFill>
              </a:rPr>
              <a:t>Source: </a:t>
            </a:r>
            <a:r>
              <a:rPr lang="en-US" sz="1000" dirty="0">
                <a:solidFill>
                  <a:prstClr val="black"/>
                </a:solidFill>
              </a:rPr>
              <a:t>Commission on Cancer, American College of Surgeons and American Cancer Society, National Cancer Data Base, </a:t>
            </a:r>
            <a:r>
              <a:rPr lang="en-US" sz="1000" dirty="0" smtClean="0">
                <a:solidFill>
                  <a:prstClr val="black"/>
                </a:solidFill>
              </a:rPr>
              <a:t>2004-2011.</a:t>
            </a:r>
            <a:endParaRPr lang="en-US" sz="1000" dirty="0">
              <a:solidFill>
                <a:prstClr val="black"/>
              </a:solidFill>
            </a:endParaRPr>
          </a:p>
          <a:p>
            <a:r>
              <a:rPr lang="en-US" sz="1000" b="1" dirty="0" smtClean="0">
                <a:solidFill>
                  <a:prstClr val="black"/>
                </a:solidFill>
              </a:rPr>
              <a:t>Denominator: </a:t>
            </a:r>
            <a:r>
              <a:rPr lang="en-US" sz="1000" dirty="0" smtClean="0"/>
              <a:t>People </a:t>
            </a:r>
            <a:r>
              <a:rPr lang="en-US" sz="1000" dirty="0"/>
              <a:t>with colon cancer undergoing resection of colon.</a:t>
            </a:r>
            <a:endParaRPr lang="en-US" sz="1000" b="1" dirty="0"/>
          </a:p>
          <a:p>
            <a:r>
              <a:rPr lang="en-US" sz="1000" b="1" dirty="0" smtClean="0"/>
              <a:t>Note</a:t>
            </a:r>
            <a:r>
              <a:rPr lang="en-US" sz="1000" b="1" dirty="0"/>
              <a:t>:</a:t>
            </a:r>
            <a:r>
              <a:rPr lang="en-US" sz="1000" dirty="0"/>
              <a:t> Puerto Ricans include patients receiving cancer care in hospitals in Puerto Rico.</a:t>
            </a:r>
          </a:p>
          <a:p>
            <a:endParaRPr lang="en-US" sz="1000" b="1" dirty="0" smtClean="0">
              <a:solidFill>
                <a:prstClr val="black"/>
              </a:solidFill>
            </a:endParaRPr>
          </a:p>
        </p:txBody>
      </p:sp>
      <p:cxnSp>
        <p:nvCxnSpPr>
          <p:cNvPr id="10" name="Straight Connector 9"/>
          <p:cNvCxnSpPr/>
          <p:nvPr/>
        </p:nvCxnSpPr>
        <p:spPr>
          <a:xfrm>
            <a:off x="1143000" y="2596896"/>
            <a:ext cx="333756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1" name="TextBox 1"/>
          <p:cNvSpPr txBox="1"/>
          <p:nvPr/>
        </p:nvSpPr>
        <p:spPr>
          <a:xfrm>
            <a:off x="1143000" y="2333907"/>
            <a:ext cx="329184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solidFill>
                  <a:prstClr val="black"/>
                </a:solidFill>
              </a:rPr>
              <a:t>2008 Achievable Benchmark: 90%</a:t>
            </a:r>
            <a:endParaRPr lang="en-US" sz="1000" dirty="0">
              <a:solidFill>
                <a:prstClr val="black"/>
              </a:solidFill>
            </a:endParaRPr>
          </a:p>
        </p:txBody>
      </p:sp>
    </p:spTree>
    <p:extLst>
      <p:ext uri="{BB962C8B-B14F-4D97-AF65-F5344CB8AC3E}">
        <p14:creationId xmlns:p14="http://schemas.microsoft.com/office/powerpoint/2010/main" val="11112810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Age-adjusted colorectal cancer deaths per 100,000 population, by sex and race, 2004-2013 </a:t>
            </a:r>
            <a:endParaRPr lang="en-US" sz="2000" dirty="0"/>
          </a:p>
        </p:txBody>
      </p:sp>
      <p:graphicFrame>
        <p:nvGraphicFramePr>
          <p:cNvPr id="5" name="Object 27"/>
          <p:cNvGraphicFramePr>
            <a:graphicFrameLocks noGrp="1"/>
          </p:cNvGraphicFramePr>
          <p:nvPr>
            <p:ph sz="half" idx="1"/>
            <p:extLst>
              <p:ext uri="{D42A27DB-BD31-4B8C-83A1-F6EECF244321}">
                <p14:modId xmlns:p14="http://schemas.microsoft.com/office/powerpoint/2010/main" val="1501232688"/>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27"/>
          <p:cNvGraphicFramePr>
            <a:graphicFrameLocks noGrp="1"/>
          </p:cNvGraphicFramePr>
          <p:nvPr>
            <p:ph sz="half" idx="2"/>
            <p:extLst>
              <p:ext uri="{D42A27DB-BD31-4B8C-83A1-F6EECF244321}">
                <p14:modId xmlns:p14="http://schemas.microsoft.com/office/powerpoint/2010/main" val="2757763190"/>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69280"/>
            <a:ext cx="8229600" cy="822960"/>
          </a:xfrm>
          <a:prstGeom prst="rect">
            <a:avLst/>
          </a:prstGeom>
          <a:noFill/>
        </p:spPr>
        <p:txBody>
          <a:bodyPr wrap="square" rtlCol="0">
            <a:spAutoFit/>
          </a:bodyPr>
          <a:lstStyle/>
          <a:p>
            <a:r>
              <a:rPr lang="en-US" sz="1000" b="1" dirty="0"/>
              <a:t>Key: </a:t>
            </a:r>
            <a:r>
              <a:rPr lang="en-US" sz="1000" dirty="0"/>
              <a:t>API = Asian or Pacific Islander; AI/AN = American Indian or Alaska Native.</a:t>
            </a:r>
          </a:p>
          <a:p>
            <a:r>
              <a:rPr lang="en-US" sz="1000" b="1" dirty="0"/>
              <a:t>Source:</a:t>
            </a:r>
            <a:r>
              <a:rPr lang="en-US" sz="1000" dirty="0"/>
              <a:t> Centers for Disease Control and Prevention, National Center for Health Statistics, National Vital Statistics System—Mortality, </a:t>
            </a:r>
            <a:r>
              <a:rPr lang="en-US" sz="1000" dirty="0" smtClean="0"/>
              <a:t>2004-2013.</a:t>
            </a:r>
            <a:endParaRPr lang="en-US" sz="1000" dirty="0"/>
          </a:p>
          <a:p>
            <a:r>
              <a:rPr lang="en-US" sz="1000" b="1" dirty="0"/>
              <a:t>Denominator:</a:t>
            </a:r>
            <a:r>
              <a:rPr lang="en-US" sz="1000" dirty="0"/>
              <a:t> U.S. population.</a:t>
            </a:r>
          </a:p>
          <a:p>
            <a:r>
              <a:rPr lang="en-US" sz="1000" b="1" dirty="0"/>
              <a:t>Note:</a:t>
            </a:r>
            <a:r>
              <a:rPr lang="en-US" sz="1000" dirty="0"/>
              <a:t> For this measure, lower rates are better. Total rate is age adjusted to the 2000 U.S. standard population.</a:t>
            </a:r>
          </a:p>
        </p:txBody>
      </p:sp>
      <p:cxnSp>
        <p:nvCxnSpPr>
          <p:cNvPr id="8" name="Straight Connector 7"/>
          <p:cNvCxnSpPr/>
          <p:nvPr/>
        </p:nvCxnSpPr>
        <p:spPr>
          <a:xfrm>
            <a:off x="1207008" y="3593592"/>
            <a:ext cx="329184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9" name="TextBox 1"/>
          <p:cNvSpPr txBox="1"/>
          <p:nvPr/>
        </p:nvSpPr>
        <p:spPr>
          <a:xfrm>
            <a:off x="1592580" y="4038600"/>
            <a:ext cx="2560320" cy="36576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13 Deaths per 100,000 Population</a:t>
            </a:r>
            <a:endParaRPr lang="en-US" sz="1000" dirty="0"/>
          </a:p>
        </p:txBody>
      </p:sp>
    </p:spTree>
    <p:extLst>
      <p:ext uri="{BB962C8B-B14F-4D97-AF65-F5344CB8AC3E}">
        <p14:creationId xmlns:p14="http://schemas.microsoft.com/office/powerpoint/2010/main" val="1071980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Chronic kidney disease</a:t>
            </a:r>
            <a:endParaRPr lang="en-US" dirty="0"/>
          </a:p>
        </p:txBody>
      </p:sp>
      <p:sp>
        <p:nvSpPr>
          <p:cNvPr id="5" name="Text Placeholder 4"/>
          <p:cNvSpPr>
            <a:spLocks noGrp="1"/>
          </p:cNvSpPr>
          <p:nvPr>
            <p:ph type="body" idx="1"/>
          </p:nvPr>
        </p:nvSpPr>
        <p:spPr/>
        <p:txBody>
          <a:bodyPr/>
          <a:lstStyle/>
          <a:p>
            <a:r>
              <a:rPr lang="en-US" dirty="0" smtClean="0"/>
              <a:t>National Healthcare Quality and Disparities Report</a:t>
            </a:r>
          </a:p>
          <a:p>
            <a:r>
              <a:rPr lang="en-US" dirty="0" err="1" smtClean="0"/>
              <a:t>Chartbook</a:t>
            </a:r>
            <a:r>
              <a:rPr lang="en-US" dirty="0" smtClean="0"/>
              <a:t> on Effective Treatment</a:t>
            </a:r>
            <a:endParaRPr lang="en-US" dirty="0"/>
          </a:p>
        </p:txBody>
      </p:sp>
    </p:spTree>
    <p:extLst>
      <p:ext uri="{BB962C8B-B14F-4D97-AF65-F5344CB8AC3E}">
        <p14:creationId xmlns:p14="http://schemas.microsoft.com/office/powerpoint/2010/main" val="344916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National Healthcare Quality and Disparities Report</a:t>
            </a:r>
            <a:endParaRPr lang="en-US" dirty="0"/>
          </a:p>
        </p:txBody>
      </p:sp>
      <p:sp>
        <p:nvSpPr>
          <p:cNvPr id="3" name="Content Placeholder 2"/>
          <p:cNvSpPr>
            <a:spLocks noGrp="1"/>
          </p:cNvSpPr>
          <p:nvPr>
            <p:ph idx="1"/>
          </p:nvPr>
        </p:nvSpPr>
        <p:spPr/>
        <p:txBody>
          <a:bodyPr/>
          <a:lstStyle/>
          <a:p>
            <a:r>
              <a:rPr lang="en-US" dirty="0" smtClean="0"/>
              <a:t>Based on more than 250 measures of quality and disparities covering a broad array of health care services and settings</a:t>
            </a:r>
          </a:p>
          <a:p>
            <a:r>
              <a:rPr lang="en-US" dirty="0" smtClean="0"/>
              <a:t>Data generally available through 2012</a:t>
            </a:r>
          </a:p>
          <a:p>
            <a:r>
              <a:rPr lang="en-US" dirty="0" smtClean="0"/>
              <a:t>Produced with the help of an Interagency Work Group led by the Agency for Healthcare Research and Quality and submitted on behalf of the Secretary of Health and Human Services </a:t>
            </a:r>
          </a:p>
          <a:p>
            <a:endParaRPr lang="en-US" dirty="0"/>
          </a:p>
        </p:txBody>
      </p:sp>
    </p:spTree>
    <p:extLst>
      <p:ext uri="{BB962C8B-B14F-4D97-AF65-F5344CB8AC3E}">
        <p14:creationId xmlns:p14="http://schemas.microsoft.com/office/powerpoint/2010/main" val="30679434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Effective Treatment of Chronic Kidney Disease</a:t>
            </a:r>
            <a:endParaRPr lang="en-US" dirty="0"/>
          </a:p>
        </p:txBody>
      </p:sp>
      <p:sp>
        <p:nvSpPr>
          <p:cNvPr id="3" name="Content Placeholder 2"/>
          <p:cNvSpPr>
            <a:spLocks noGrp="1"/>
          </p:cNvSpPr>
          <p:nvPr>
            <p:ph idx="1"/>
          </p:nvPr>
        </p:nvSpPr>
        <p:spPr/>
        <p:txBody>
          <a:bodyPr/>
          <a:lstStyle/>
          <a:p>
            <a:r>
              <a:rPr lang="en-US" dirty="0" smtClean="0"/>
              <a:t>Process:</a:t>
            </a:r>
          </a:p>
          <a:p>
            <a:pPr lvl="1"/>
            <a:r>
              <a:rPr lang="en-US" dirty="0" smtClean="0"/>
              <a:t>Nephrology care before kidney failure</a:t>
            </a:r>
          </a:p>
          <a:p>
            <a:pPr lvl="1"/>
            <a:r>
              <a:rPr lang="en-US" dirty="0" smtClean="0"/>
              <a:t>Registration for transplantation</a:t>
            </a:r>
          </a:p>
          <a:p>
            <a:r>
              <a:rPr lang="en-US" dirty="0" smtClean="0"/>
              <a:t>Outcome:</a:t>
            </a:r>
          </a:p>
          <a:p>
            <a:pPr lvl="1"/>
            <a:r>
              <a:rPr lang="en-US" dirty="0" smtClean="0"/>
              <a:t>Hemodialysis death rate</a:t>
            </a:r>
          </a:p>
          <a:p>
            <a:endParaRPr lang="en-US" dirty="0" smtClean="0"/>
          </a:p>
          <a:p>
            <a:endParaRPr lang="en-US" dirty="0"/>
          </a:p>
        </p:txBody>
      </p:sp>
    </p:spTree>
    <p:extLst>
      <p:ext uri="{BB962C8B-B14F-4D97-AF65-F5344CB8AC3E}">
        <p14:creationId xmlns:p14="http://schemas.microsoft.com/office/powerpoint/2010/main" val="32942853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Patients who saw a nephrologist at least 12 months prior to initiation of renal replacement therapy, by race and ethnicity, 2005-2012</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555327796"/>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694914814"/>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577840"/>
            <a:ext cx="8229600" cy="707886"/>
          </a:xfrm>
          <a:prstGeom prst="rect">
            <a:avLst/>
          </a:prstGeom>
        </p:spPr>
        <p:txBody>
          <a:bodyPr wrap="square">
            <a:spAutoFit/>
          </a:bodyPr>
          <a:lstStyle/>
          <a:p>
            <a:r>
              <a:rPr lang="en-US" sz="1000" b="1" dirty="0"/>
              <a:t>Key:</a:t>
            </a:r>
            <a:r>
              <a:rPr lang="en-US" sz="1000" dirty="0"/>
              <a:t> </a:t>
            </a:r>
            <a:r>
              <a:rPr lang="en-US" sz="1000" dirty="0" smtClean="0"/>
              <a:t>NHOPI </a:t>
            </a:r>
            <a:r>
              <a:rPr lang="en-US" sz="1000" dirty="0"/>
              <a:t>= </a:t>
            </a:r>
            <a:r>
              <a:rPr lang="en-US" sz="1000" dirty="0" smtClean="0"/>
              <a:t>Native Hawaiian or Other Pacific </a:t>
            </a:r>
            <a:r>
              <a:rPr lang="en-US" sz="1000" dirty="0"/>
              <a:t>Islander; AI/AN = American Indian or Alaska Native.</a:t>
            </a:r>
          </a:p>
          <a:p>
            <a:r>
              <a:rPr lang="en-US" sz="1000" b="1" dirty="0"/>
              <a:t>Source:</a:t>
            </a:r>
            <a:r>
              <a:rPr lang="en-US" sz="1000" dirty="0"/>
              <a:t> </a:t>
            </a:r>
            <a:r>
              <a:rPr lang="en-US" sz="1000" dirty="0" smtClean="0"/>
              <a:t>U.S</a:t>
            </a:r>
            <a:r>
              <a:rPr lang="en-US" sz="1000" dirty="0"/>
              <a:t>. Renal Data System, </a:t>
            </a:r>
            <a:r>
              <a:rPr lang="en-US" sz="1000" dirty="0" smtClean="0"/>
              <a:t>2005-2012.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a:t>
            </a:r>
          </a:p>
          <a:p>
            <a:r>
              <a:rPr lang="en-US" sz="1000" b="1" dirty="0" smtClean="0"/>
              <a:t>Note</a:t>
            </a:r>
            <a:r>
              <a:rPr lang="en-US" sz="1000" b="1" dirty="0"/>
              <a:t>: </a:t>
            </a:r>
            <a:r>
              <a:rPr lang="en-US" sz="1000" dirty="0"/>
              <a:t>Hispanic </a:t>
            </a:r>
            <a:r>
              <a:rPr lang="en-US" sz="1000" dirty="0" smtClean="0"/>
              <a:t>includes </a:t>
            </a:r>
            <a:r>
              <a:rPr lang="en-US" sz="1000" dirty="0"/>
              <a:t>all races. These </a:t>
            </a:r>
            <a:r>
              <a:rPr lang="en-US" sz="1000" dirty="0" smtClean="0"/>
              <a:t>charts use </a:t>
            </a:r>
            <a:r>
              <a:rPr lang="en-US" sz="1000" dirty="0"/>
              <a:t>data from the newest version of the </a:t>
            </a:r>
            <a:r>
              <a:rPr lang="en-US" sz="1000" dirty="0" smtClean="0"/>
              <a:t> ESRD Medical Evidence </a:t>
            </a:r>
            <a:r>
              <a:rPr lang="en-US" sz="1000" dirty="0"/>
              <a:t>CMS 2278 </a:t>
            </a:r>
            <a:r>
              <a:rPr lang="en-US" sz="1000" dirty="0" smtClean="0"/>
              <a:t> form</a:t>
            </a:r>
            <a:r>
              <a:rPr lang="en-US" sz="1000" dirty="0"/>
              <a:t>. The cohorts include incident </a:t>
            </a:r>
            <a:r>
              <a:rPr lang="en-US" sz="1000" dirty="0" smtClean="0"/>
              <a:t>hemodialysis </a:t>
            </a:r>
            <a:r>
              <a:rPr lang="en-US" sz="1000" dirty="0"/>
              <a:t>patients. </a:t>
            </a:r>
            <a:r>
              <a:rPr lang="en-US" sz="1000" dirty="0" smtClean="0"/>
              <a:t>Includes </a:t>
            </a:r>
            <a:r>
              <a:rPr lang="en-US" sz="1000" dirty="0"/>
              <a:t>only patients for whom it is known whether they saw a nephrologist prior to initiation.</a:t>
            </a:r>
          </a:p>
        </p:txBody>
      </p:sp>
    </p:spTree>
    <p:extLst>
      <p:ext uri="{BB962C8B-B14F-4D97-AF65-F5344CB8AC3E}">
        <p14:creationId xmlns:p14="http://schemas.microsoft.com/office/powerpoint/2010/main" val="25564728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Patients who saw a nephrologist at least 12 months prior to initiation of renal replacement therapy, by sex and age, 2005-2012</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3242553916"/>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3097471986"/>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577840"/>
            <a:ext cx="8229600" cy="553998"/>
          </a:xfrm>
          <a:prstGeom prst="rect">
            <a:avLst/>
          </a:prstGeom>
        </p:spPr>
        <p:txBody>
          <a:bodyPr wrap="square">
            <a:spAutoFit/>
          </a:bodyPr>
          <a:lstStyle/>
          <a:p>
            <a:r>
              <a:rPr lang="en-US" sz="1000" b="1" dirty="0"/>
              <a:t>Source:</a:t>
            </a:r>
            <a:r>
              <a:rPr lang="en-US" sz="1000" dirty="0"/>
              <a:t> U.S. Renal Data System, </a:t>
            </a:r>
            <a:r>
              <a:rPr lang="en-US" sz="1000" dirty="0" smtClean="0"/>
              <a:t>2005-2012.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a:t>
            </a:r>
            <a:endParaRPr lang="en-US" sz="1000" dirty="0"/>
          </a:p>
          <a:p>
            <a:r>
              <a:rPr lang="en-US" sz="1000" b="1" dirty="0" smtClean="0"/>
              <a:t>Note:</a:t>
            </a:r>
            <a:r>
              <a:rPr lang="en-US" sz="1000" dirty="0" smtClean="0"/>
              <a:t> These charts </a:t>
            </a:r>
            <a:r>
              <a:rPr lang="en-US" sz="1000" dirty="0"/>
              <a:t>use data from the newest version of the </a:t>
            </a:r>
            <a:r>
              <a:rPr lang="en-US" sz="1000" dirty="0" smtClean="0"/>
              <a:t> ESRD Medical Evidence CMS 2278 </a:t>
            </a:r>
            <a:r>
              <a:rPr lang="en-US" sz="1000" dirty="0"/>
              <a:t>form. The cohorts include incident </a:t>
            </a:r>
            <a:r>
              <a:rPr lang="en-US" sz="1000" dirty="0" smtClean="0"/>
              <a:t>hemodialysis </a:t>
            </a:r>
            <a:r>
              <a:rPr lang="en-US" sz="1000" dirty="0"/>
              <a:t>patients. Includes only patients for whom it is known whether they saw a nephrologist prior to initiation.</a:t>
            </a:r>
          </a:p>
        </p:txBody>
      </p:sp>
    </p:spTree>
    <p:extLst>
      <p:ext uri="{BB962C8B-B14F-4D97-AF65-F5344CB8AC3E}">
        <p14:creationId xmlns:p14="http://schemas.microsoft.com/office/powerpoint/2010/main" val="21527522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a:t>
            </a:r>
            <a:r>
              <a:rPr lang="en-US" sz="1800" dirty="0" smtClean="0"/>
              <a:t>atients age 18 and over who saw a nephrologist at least 12 months prior to initiation of renal replacement therapy, by State, United States, 2011</a:t>
            </a:r>
            <a:endParaRPr lang="en-US" sz="1800" dirty="0"/>
          </a:p>
        </p:txBody>
      </p:sp>
      <p:graphicFrame>
        <p:nvGraphicFramePr>
          <p:cNvPr id="5" name="Chart 4"/>
          <p:cNvGraphicFramePr/>
          <p:nvPr>
            <p:extLst>
              <p:ext uri="{D42A27DB-BD31-4B8C-83A1-F6EECF244321}">
                <p14:modId xmlns:p14="http://schemas.microsoft.com/office/powerpoint/2010/main" val="3714926623"/>
              </p:ext>
            </p:extLst>
          </p:nvPr>
        </p:nvGraphicFramePr>
        <p:xfrm>
          <a:off x="457200" y="1280160"/>
          <a:ext cx="8229600" cy="49377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6217920"/>
            <a:ext cx="8229600" cy="400110"/>
          </a:xfrm>
          <a:prstGeom prst="rect">
            <a:avLst/>
          </a:prstGeom>
        </p:spPr>
        <p:txBody>
          <a:bodyPr wrap="square">
            <a:spAutoFit/>
          </a:bodyPr>
          <a:lstStyle/>
          <a:p>
            <a:r>
              <a:rPr lang="en-US" sz="1000" b="1" dirty="0"/>
              <a:t>Source: </a:t>
            </a:r>
            <a:r>
              <a:rPr lang="en-US" sz="1000" dirty="0"/>
              <a:t>National Institutes of Health, National Institute of Diabetes and Digestive and Kidney Diseases, United States Renal Data </a:t>
            </a:r>
            <a:r>
              <a:rPr lang="en-US" sz="1000" dirty="0" smtClean="0"/>
              <a:t>System, 2011.</a:t>
            </a:r>
            <a:endParaRPr lang="en-US" sz="1000" dirty="0"/>
          </a:p>
        </p:txBody>
      </p:sp>
    </p:spTree>
    <p:extLst>
      <p:ext uri="{BB962C8B-B14F-4D97-AF65-F5344CB8AC3E}">
        <p14:creationId xmlns:p14="http://schemas.microsoft.com/office/powerpoint/2010/main" val="1907894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Dialysis patients under age 70 who were registered for transplantation within a year of ESRD initiation, by race and ethnicity, 2000-2011</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3606570134"/>
              </p:ext>
            </p:extLst>
          </p:nvPr>
        </p:nvGraphicFramePr>
        <p:xfrm>
          <a:off x="457200" y="155448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1932055520"/>
              </p:ext>
            </p:extLst>
          </p:nvPr>
        </p:nvGraphicFramePr>
        <p:xfrm>
          <a:off x="4572000" y="1554480"/>
          <a:ext cx="41148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303520"/>
            <a:ext cx="8229600" cy="1169551"/>
          </a:xfrm>
          <a:prstGeom prst="rect">
            <a:avLst/>
          </a:prstGeom>
        </p:spPr>
        <p:txBody>
          <a:bodyPr wrap="square">
            <a:spAutoFit/>
          </a:bodyPr>
          <a:lstStyle/>
          <a:p>
            <a:r>
              <a:rPr lang="en-US" sz="1000" b="1" dirty="0"/>
              <a:t>Key:</a:t>
            </a:r>
            <a:r>
              <a:rPr lang="en-US" sz="1000" dirty="0"/>
              <a:t> </a:t>
            </a:r>
            <a:r>
              <a:rPr lang="en-US" sz="1000" dirty="0" smtClean="0"/>
              <a:t>NHOPI </a:t>
            </a:r>
            <a:r>
              <a:rPr lang="en-US" sz="1000" dirty="0"/>
              <a:t>= </a:t>
            </a:r>
            <a:r>
              <a:rPr lang="en-US" sz="1000" dirty="0" smtClean="0"/>
              <a:t>Native Hawaiian or Other Pacific </a:t>
            </a:r>
            <a:r>
              <a:rPr lang="en-US" sz="1000" dirty="0"/>
              <a:t>Islander; AI/AN = American Indian or Alaska Native.</a:t>
            </a:r>
          </a:p>
          <a:p>
            <a:r>
              <a:rPr lang="en-US" sz="1000" b="1" dirty="0"/>
              <a:t>Source:</a:t>
            </a:r>
            <a:r>
              <a:rPr lang="en-US" sz="1000" dirty="0"/>
              <a:t> </a:t>
            </a:r>
            <a:r>
              <a:rPr lang="en-US" sz="1000" dirty="0" smtClean="0"/>
              <a:t>U.S</a:t>
            </a:r>
            <a:r>
              <a:rPr lang="en-US" sz="1000" dirty="0"/>
              <a:t>. Renal Data System, </a:t>
            </a:r>
            <a:r>
              <a:rPr lang="en-US" sz="1000" dirty="0" smtClean="0"/>
              <a:t>2000-2011.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a:t>
            </a:r>
          </a:p>
          <a:p>
            <a:r>
              <a:rPr lang="en-US" sz="1000" b="1" dirty="0" smtClean="0"/>
              <a:t>Note</a:t>
            </a:r>
            <a:r>
              <a:rPr lang="en-US" sz="1000" b="1" dirty="0"/>
              <a:t>:</a:t>
            </a:r>
            <a:r>
              <a:rPr lang="en-US" sz="1000" dirty="0"/>
              <a:t> Hispanic </a:t>
            </a:r>
            <a:r>
              <a:rPr lang="en-US" sz="1000" dirty="0" smtClean="0"/>
              <a:t>includes </a:t>
            </a:r>
            <a:r>
              <a:rPr lang="en-US" sz="1000" dirty="0"/>
              <a:t>all races. The cohort includes patients from 2000-2011 who </a:t>
            </a:r>
            <a:r>
              <a:rPr lang="en-US" sz="1000" dirty="0" smtClean="0"/>
              <a:t>were </a:t>
            </a:r>
            <a:r>
              <a:rPr lang="en-US" sz="1000" dirty="0"/>
              <a:t>younger than 70 at the initiation of ESRD. Percentages are calculated as the number of patients placed on the deceased donor organ waiting list or receiving a deceased donor transplant within </a:t>
            </a:r>
            <a:r>
              <a:rPr lang="en-US" sz="1000" dirty="0" smtClean="0"/>
              <a:t>1 </a:t>
            </a:r>
            <a:r>
              <a:rPr lang="en-US" sz="1000" dirty="0"/>
              <a:t>year of initiation, divided by the number of patients without a living donor available (i.e., patients receiving a living donor transplant are excluded), and are estimated using the Kaplan-Meier methodology.</a:t>
            </a:r>
          </a:p>
          <a:p>
            <a:endParaRPr lang="en-US" sz="1000" dirty="0"/>
          </a:p>
        </p:txBody>
      </p:sp>
      <p:cxnSp>
        <p:nvCxnSpPr>
          <p:cNvPr id="4" name="Straight Connector 3"/>
          <p:cNvCxnSpPr/>
          <p:nvPr/>
        </p:nvCxnSpPr>
        <p:spPr>
          <a:xfrm flipH="1">
            <a:off x="1143000" y="3502152"/>
            <a:ext cx="3337560" cy="0"/>
          </a:xfrm>
          <a:prstGeom prst="line">
            <a:avLst/>
          </a:prstGeom>
          <a:ln w="19050" cap="sq"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5230368" y="3502152"/>
            <a:ext cx="3410712" cy="0"/>
          </a:xfrm>
          <a:prstGeom prst="line">
            <a:avLst/>
          </a:prstGeom>
          <a:ln w="19050"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Text Box 31"/>
          <p:cNvSpPr txBox="1">
            <a:spLocks noChangeArrowheads="1"/>
          </p:cNvSpPr>
          <p:nvPr/>
        </p:nvSpPr>
        <p:spPr bwMode="auto">
          <a:xfrm>
            <a:off x="1672594" y="3257550"/>
            <a:ext cx="2194560" cy="22860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gn="ctr">
              <a:lnSpc>
                <a:spcPct val="115000"/>
              </a:lnSpc>
              <a:spcBef>
                <a:spcPts val="0"/>
              </a:spcBef>
              <a:spcAft>
                <a:spcPts val="1000"/>
              </a:spcAft>
            </a:pPr>
            <a:r>
              <a:rPr lang="en-US" sz="1000" dirty="0" smtClean="0">
                <a:effectLst/>
                <a:ea typeface="Times New Roman"/>
                <a:cs typeface="Times New Roman"/>
              </a:rPr>
              <a:t>2011 </a:t>
            </a:r>
            <a:r>
              <a:rPr lang="en-US" sz="1000" dirty="0">
                <a:effectLst/>
                <a:ea typeface="Times New Roman"/>
                <a:cs typeface="Times New Roman"/>
              </a:rPr>
              <a:t>Achievable Benchmark: </a:t>
            </a:r>
            <a:r>
              <a:rPr lang="en-US" sz="1000" dirty="0" smtClean="0">
                <a:effectLst/>
                <a:ea typeface="Times New Roman"/>
                <a:cs typeface="Times New Roman"/>
              </a:rPr>
              <a:t>20.6%</a:t>
            </a:r>
            <a:endParaRPr lang="en-US" sz="1100" dirty="0">
              <a:effectLst/>
              <a:ea typeface="Times New Roman"/>
              <a:cs typeface="Times New Roman"/>
            </a:endParaRPr>
          </a:p>
        </p:txBody>
      </p:sp>
    </p:spTree>
    <p:extLst>
      <p:ext uri="{BB962C8B-B14F-4D97-AF65-F5344CB8AC3E}">
        <p14:creationId xmlns:p14="http://schemas.microsoft.com/office/powerpoint/2010/main" val="4603759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Dialysis patients under age 70 who were registered for transplantation within a year of ESRD initiation, by sex and age, 2000-2011</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3226002494"/>
              </p:ext>
            </p:extLst>
          </p:nvPr>
        </p:nvGraphicFramePr>
        <p:xfrm>
          <a:off x="457200" y="1463040"/>
          <a:ext cx="4114800" cy="3886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2485691798"/>
              </p:ext>
            </p:extLst>
          </p:nvPr>
        </p:nvGraphicFramePr>
        <p:xfrm>
          <a:off x="4572000" y="1463040"/>
          <a:ext cx="4114800" cy="38862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486400"/>
            <a:ext cx="8229600" cy="861774"/>
          </a:xfrm>
          <a:prstGeom prst="rect">
            <a:avLst/>
          </a:prstGeom>
        </p:spPr>
        <p:txBody>
          <a:bodyPr wrap="square">
            <a:spAutoFit/>
          </a:bodyPr>
          <a:lstStyle/>
          <a:p>
            <a:r>
              <a:rPr lang="en-US" sz="1000" b="1" dirty="0"/>
              <a:t>Source:</a:t>
            </a:r>
            <a:r>
              <a:rPr lang="en-US" sz="1000" dirty="0"/>
              <a:t> U.S. Renal Data System, </a:t>
            </a:r>
            <a:r>
              <a:rPr lang="en-US" sz="1000" dirty="0" smtClean="0"/>
              <a:t>2000-2011.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 </a:t>
            </a:r>
            <a:endParaRPr lang="en-US" sz="1000" dirty="0"/>
          </a:p>
          <a:p>
            <a:r>
              <a:rPr lang="en-US" sz="1000" b="1" dirty="0" smtClean="0"/>
              <a:t>Denominator: </a:t>
            </a:r>
            <a:r>
              <a:rPr lang="en-US" sz="1000" dirty="0" smtClean="0"/>
              <a:t>Patients younger </a:t>
            </a:r>
            <a:r>
              <a:rPr lang="en-US" sz="1000" dirty="0"/>
              <a:t>than 70 at </a:t>
            </a:r>
            <a:r>
              <a:rPr lang="en-US" sz="1000" dirty="0" smtClean="0"/>
              <a:t>ESRD initiation. </a:t>
            </a:r>
            <a:endParaRPr lang="en-US" sz="1000" b="1" dirty="0" smtClean="0"/>
          </a:p>
          <a:p>
            <a:r>
              <a:rPr lang="en-US" sz="1000" b="1" dirty="0" smtClean="0"/>
              <a:t>Note:</a:t>
            </a:r>
            <a:r>
              <a:rPr lang="en-US" sz="1000" dirty="0" smtClean="0"/>
              <a:t> Percentages </a:t>
            </a:r>
            <a:r>
              <a:rPr lang="en-US" sz="1000" dirty="0"/>
              <a:t>are calculated as the number of patients placed on the deceased donor organ waiting list or receiving a deceased donor transplant within one year of initiation, divided by the number of patients without a living donor available (i.e., patients receiving a living donor transplant are excluded), and are estimated using the Kaplan-Meier </a:t>
            </a:r>
            <a:r>
              <a:rPr lang="en-US" sz="1000" dirty="0" smtClean="0"/>
              <a:t>methodology.</a:t>
            </a:r>
            <a:endParaRPr lang="en-US" sz="1000" dirty="0"/>
          </a:p>
        </p:txBody>
      </p:sp>
      <p:cxnSp>
        <p:nvCxnSpPr>
          <p:cNvPr id="8" name="Straight Connector 7"/>
          <p:cNvCxnSpPr/>
          <p:nvPr/>
        </p:nvCxnSpPr>
        <p:spPr>
          <a:xfrm flipH="1">
            <a:off x="1143000" y="4069080"/>
            <a:ext cx="3337560" cy="0"/>
          </a:xfrm>
          <a:prstGeom prst="line">
            <a:avLst/>
          </a:prstGeom>
          <a:ln w="19050"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257800" y="4069080"/>
            <a:ext cx="3337560" cy="1"/>
          </a:xfrm>
          <a:prstGeom prst="line">
            <a:avLst/>
          </a:prstGeom>
          <a:ln w="19050"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Text Box 31"/>
          <p:cNvSpPr txBox="1">
            <a:spLocks noChangeArrowheads="1"/>
          </p:cNvSpPr>
          <p:nvPr/>
        </p:nvSpPr>
        <p:spPr bwMode="auto">
          <a:xfrm>
            <a:off x="1737360" y="3714898"/>
            <a:ext cx="2194560" cy="27432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gn="ctr">
              <a:lnSpc>
                <a:spcPct val="115000"/>
              </a:lnSpc>
              <a:spcBef>
                <a:spcPts val="0"/>
              </a:spcBef>
              <a:spcAft>
                <a:spcPts val="1000"/>
              </a:spcAft>
            </a:pPr>
            <a:r>
              <a:rPr lang="en-US" sz="1000" dirty="0" smtClean="0">
                <a:effectLst/>
                <a:latin typeface="Arial" panose="020B0604020202020204" pitchFamily="34" charset="0"/>
                <a:ea typeface="Times New Roman"/>
                <a:cs typeface="Arial" panose="020B0604020202020204" pitchFamily="34" charset="0"/>
              </a:rPr>
              <a:t>2011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20.6%</a:t>
            </a:r>
            <a:endParaRPr lang="en-US" sz="1100" dirty="0">
              <a:effectLst/>
              <a:latin typeface="Arial" panose="020B0604020202020204" pitchFamily="34" charset="0"/>
              <a:ea typeface="Times New Roman"/>
              <a:cs typeface="Arial" panose="020B0604020202020204" pitchFamily="34" charset="0"/>
            </a:endParaRPr>
          </a:p>
        </p:txBody>
      </p:sp>
    </p:spTree>
    <p:extLst>
      <p:ext uri="{BB962C8B-B14F-4D97-AF65-F5344CB8AC3E}">
        <p14:creationId xmlns:p14="http://schemas.microsoft.com/office/powerpoint/2010/main" val="28144708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Standardized mortality ratios on hemodialysis, by State or territory, 2012</a:t>
            </a:r>
            <a:endParaRPr lang="en-US" sz="2000" dirty="0"/>
          </a:p>
        </p:txBody>
      </p:sp>
      <p:graphicFrame>
        <p:nvGraphicFramePr>
          <p:cNvPr id="5" name="Chart 4"/>
          <p:cNvGraphicFramePr/>
          <p:nvPr>
            <p:extLst>
              <p:ext uri="{D42A27DB-BD31-4B8C-83A1-F6EECF244321}">
                <p14:modId xmlns:p14="http://schemas.microsoft.com/office/powerpoint/2010/main" val="1616597437"/>
              </p:ext>
            </p:extLst>
          </p:nvPr>
        </p:nvGraphicFramePr>
        <p:xfrm>
          <a:off x="457200" y="1280160"/>
          <a:ext cx="8229600" cy="492984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6309360"/>
            <a:ext cx="8229600" cy="246221"/>
          </a:xfrm>
          <a:prstGeom prst="rect">
            <a:avLst/>
          </a:prstGeom>
        </p:spPr>
        <p:txBody>
          <a:bodyPr wrap="square">
            <a:spAutoFit/>
          </a:bodyPr>
          <a:lstStyle/>
          <a:p>
            <a:r>
              <a:rPr lang="en-US" sz="1000" b="1" dirty="0"/>
              <a:t>Source: </a:t>
            </a:r>
            <a:r>
              <a:rPr lang="en-US" sz="1000" dirty="0"/>
              <a:t>University of Michigan Kidney Epidemiology and Cost Center (UM-KECC),  Dialysis Facility Reports</a:t>
            </a:r>
          </a:p>
        </p:txBody>
      </p:sp>
    </p:spTree>
    <p:extLst>
      <p:ext uri="{BB962C8B-B14F-4D97-AF65-F5344CB8AC3E}">
        <p14:creationId xmlns:p14="http://schemas.microsoft.com/office/powerpoint/2010/main" val="23068523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a:bodyPr>
          <a:lstStyle/>
          <a:p>
            <a:r>
              <a:rPr lang="en-US" sz="1800" dirty="0"/>
              <a:t>U.S. Renal Data System. USRDS 2013 annual data report: atlas of chronic kidney disease and end-stage renal disease in the United States. Bethesda, MD: National Institutes of Health, National Institute of Diabetes and Digestive and Kidney Diseases; 2013a. Available at: </a:t>
            </a:r>
            <a:r>
              <a:rPr lang="en-US" sz="1800" dirty="0">
                <a:hlinkClick r:id="rId3"/>
              </a:rPr>
              <a:t>http://www.usrds.org/atlas.aspx</a:t>
            </a:r>
            <a:r>
              <a:rPr lang="en-US" sz="1800" dirty="0"/>
              <a:t> . Accessed </a:t>
            </a:r>
            <a:r>
              <a:rPr lang="en-US" sz="1800" dirty="0" smtClean="0"/>
              <a:t>July 8, 2015.</a:t>
            </a:r>
            <a:endParaRPr lang="en-US" sz="1800" dirty="0"/>
          </a:p>
          <a:p>
            <a:r>
              <a:rPr lang="en-US" sz="1800" dirty="0"/>
              <a:t>U.S. Renal Data System. USRDS 2013 annual data report reference tables. Bethesda, MD: National Institutes of Health, National Institute of Diabetes and Digestive and Kidney Diseases; 2013b. Available at </a:t>
            </a:r>
            <a:r>
              <a:rPr lang="en-US" sz="1800" dirty="0" smtClean="0">
                <a:hlinkClick r:id="rId4"/>
              </a:rPr>
              <a:t>http://www.usrds.org/atlas13.aspx</a:t>
            </a:r>
            <a:r>
              <a:rPr lang="en-US" sz="1800" dirty="0"/>
              <a:t> . Accessed </a:t>
            </a:r>
            <a:r>
              <a:rPr lang="en-US" sz="1800" dirty="0" smtClean="0"/>
              <a:t>July 8, 2015.</a:t>
            </a:r>
            <a:endParaRPr lang="en-US" sz="1800" dirty="0"/>
          </a:p>
        </p:txBody>
      </p:sp>
    </p:spTree>
    <p:extLst>
      <p:ext uri="{BB962C8B-B14F-4D97-AF65-F5344CB8AC3E}">
        <p14:creationId xmlns:p14="http://schemas.microsoft.com/office/powerpoint/2010/main" val="37290040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diabetes</a:t>
            </a:r>
            <a:endParaRPr lang="en-US" dirty="0"/>
          </a:p>
        </p:txBody>
      </p:sp>
      <p:sp>
        <p:nvSpPr>
          <p:cNvPr id="5" name="Text Placeholder 4"/>
          <p:cNvSpPr>
            <a:spLocks noGrp="1"/>
          </p:cNvSpPr>
          <p:nvPr>
            <p:ph type="body" idx="1"/>
          </p:nvPr>
        </p:nvSpPr>
        <p:spPr/>
        <p:txBody>
          <a:bodyPr/>
          <a:lstStyle/>
          <a:p>
            <a:r>
              <a:rPr lang="en-US" dirty="0"/>
              <a:t>National Healthcare Quality and Disparities Report</a:t>
            </a:r>
          </a:p>
          <a:p>
            <a:r>
              <a:rPr lang="en-US" dirty="0" err="1"/>
              <a:t>Chartbook</a:t>
            </a:r>
            <a:r>
              <a:rPr lang="en-US" dirty="0"/>
              <a:t> on Effective </a:t>
            </a:r>
            <a:r>
              <a:rPr lang="en-US" dirty="0" smtClean="0"/>
              <a:t>Treatment</a:t>
            </a:r>
            <a:endParaRPr lang="en-US" dirty="0"/>
          </a:p>
        </p:txBody>
      </p:sp>
    </p:spTree>
    <p:extLst>
      <p:ext uri="{BB962C8B-B14F-4D97-AF65-F5344CB8AC3E}">
        <p14:creationId xmlns:p14="http://schemas.microsoft.com/office/powerpoint/2010/main" val="3449168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Effective Treatment of Diabetes</a:t>
            </a:r>
            <a:endParaRPr lang="en-US" dirty="0"/>
          </a:p>
        </p:txBody>
      </p:sp>
      <p:sp>
        <p:nvSpPr>
          <p:cNvPr id="3" name="Content Placeholder 2"/>
          <p:cNvSpPr>
            <a:spLocks noGrp="1"/>
          </p:cNvSpPr>
          <p:nvPr>
            <p:ph idx="1"/>
          </p:nvPr>
        </p:nvSpPr>
        <p:spPr/>
        <p:txBody>
          <a:bodyPr>
            <a:normAutofit/>
          </a:bodyPr>
          <a:lstStyle/>
          <a:p>
            <a:r>
              <a:rPr lang="en-US" dirty="0" smtClean="0"/>
              <a:t>Process: </a:t>
            </a:r>
          </a:p>
          <a:p>
            <a:pPr lvl="1"/>
            <a:r>
              <a:rPr lang="en-US" dirty="0" smtClean="0"/>
              <a:t>Receipt of four recommended diabetes services</a:t>
            </a:r>
          </a:p>
          <a:p>
            <a:pPr lvl="1"/>
            <a:r>
              <a:rPr lang="en-US" dirty="0" smtClean="0"/>
              <a:t>People with current diabetes who have a written diabetes management plan</a:t>
            </a:r>
          </a:p>
          <a:p>
            <a:r>
              <a:rPr lang="en-US" dirty="0" smtClean="0"/>
              <a:t>Outcome: </a:t>
            </a:r>
          </a:p>
          <a:p>
            <a:pPr lvl="1"/>
            <a:r>
              <a:rPr lang="en-US" dirty="0" smtClean="0"/>
              <a:t>Adults age 40 and over with diagnosed diabetes with hemoglobin A1c and blood pressure under control</a:t>
            </a:r>
          </a:p>
          <a:p>
            <a:pPr lvl="1"/>
            <a:r>
              <a:rPr lang="en-US" dirty="0" smtClean="0"/>
              <a:t>Hospital admissions for uncontrolled diabetes</a:t>
            </a:r>
          </a:p>
          <a:p>
            <a:pPr lvl="1"/>
            <a:r>
              <a:rPr lang="en-US" dirty="0" smtClean="0"/>
              <a:t>New cases of end stage renal disease due to diabetes</a:t>
            </a:r>
          </a:p>
          <a:p>
            <a:endParaRPr lang="en-US" dirty="0"/>
          </a:p>
        </p:txBody>
      </p:sp>
    </p:spTree>
    <p:extLst>
      <p:ext uri="{BB962C8B-B14F-4D97-AF65-F5344CB8AC3E}">
        <p14:creationId xmlns:p14="http://schemas.microsoft.com/office/powerpoint/2010/main" val="420727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a:xfrm>
            <a:off x="457200" y="1524000"/>
            <a:ext cx="8229600" cy="5334000"/>
          </a:xfrm>
        </p:spPr>
        <p:txBody>
          <a:bodyPr>
            <a:normAutofit/>
          </a:bodyPr>
          <a:lstStyle/>
          <a:p>
            <a:r>
              <a:rPr lang="en-US" dirty="0" smtClean="0"/>
              <a:t>New </a:t>
            </a:r>
            <a:r>
              <a:rPr lang="en-US" dirty="0"/>
              <a:t>National Healthcare Quality and Disparities Report (</a:t>
            </a:r>
            <a:r>
              <a:rPr lang="en-US" dirty="0" smtClean="0"/>
              <a:t>QDR)</a:t>
            </a:r>
          </a:p>
          <a:p>
            <a:pPr lvl="1"/>
            <a:r>
              <a:rPr lang="en-US" dirty="0" smtClean="0"/>
              <a:t>Integrates findings </a:t>
            </a:r>
            <a:r>
              <a:rPr lang="en-US" dirty="0"/>
              <a:t>on health care quality and health care disparities </a:t>
            </a:r>
            <a:r>
              <a:rPr lang="en-US" dirty="0" smtClean="0"/>
              <a:t>into </a:t>
            </a:r>
            <a:r>
              <a:rPr lang="en-US" dirty="0"/>
              <a:t>a single </a:t>
            </a:r>
            <a:r>
              <a:rPr lang="en-US" dirty="0" smtClean="0"/>
              <a:t>document to highlight the </a:t>
            </a:r>
            <a:r>
              <a:rPr lang="en-US" dirty="0"/>
              <a:t>importance of examining quality and disparities </a:t>
            </a:r>
            <a:r>
              <a:rPr lang="en-US" dirty="0" smtClean="0"/>
              <a:t>together</a:t>
            </a:r>
          </a:p>
          <a:p>
            <a:pPr lvl="1"/>
            <a:r>
              <a:rPr lang="en-US" dirty="0" smtClean="0"/>
              <a:t>Focuses </a:t>
            </a:r>
            <a:r>
              <a:rPr lang="en-US" dirty="0"/>
              <a:t>on summarizing information over the many measures that are tracked</a:t>
            </a:r>
          </a:p>
          <a:p>
            <a:pPr lvl="1"/>
            <a:endParaRPr lang="en-US" dirty="0"/>
          </a:p>
        </p:txBody>
      </p:sp>
    </p:spTree>
    <p:extLst>
      <p:ext uri="{BB962C8B-B14F-4D97-AF65-F5344CB8AC3E}">
        <p14:creationId xmlns:p14="http://schemas.microsoft.com/office/powerpoint/2010/main" val="28390426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age 40 and over with diagnosed diabetes who reported receiving four recommended services for diabetes in the calendar year, by race/ethnicity, 2008-2012</a:t>
            </a:r>
            <a:endParaRPr lang="en-US"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86760153"/>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486400"/>
            <a:ext cx="8229600" cy="861774"/>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2008-2012.</a:t>
            </a:r>
          </a:p>
          <a:p>
            <a:r>
              <a:rPr lang="en-US" sz="1000" b="1" dirty="0"/>
              <a:t>Denominator: </a:t>
            </a:r>
            <a:r>
              <a:rPr lang="en-US" sz="1000" dirty="0"/>
              <a:t>Civilian </a:t>
            </a:r>
            <a:r>
              <a:rPr lang="en-US" sz="1000" dirty="0" err="1"/>
              <a:t>noninstitutionalized</a:t>
            </a:r>
            <a:r>
              <a:rPr lang="en-US" sz="1000" dirty="0"/>
              <a:t> population with diagnosed diabetes, age 40 and over.</a:t>
            </a:r>
          </a:p>
          <a:p>
            <a:r>
              <a:rPr lang="en-US" sz="1000" b="1" dirty="0"/>
              <a:t>Note:</a:t>
            </a:r>
            <a:r>
              <a:rPr lang="en-US" sz="1000" dirty="0"/>
              <a:t> Data include people with both type 1 and type 2 diabetes. </a:t>
            </a:r>
            <a:r>
              <a:rPr lang="en-US" sz="1000" dirty="0" smtClean="0"/>
              <a:t>The four recommended </a:t>
            </a:r>
            <a:r>
              <a:rPr lang="en-US" sz="1000" dirty="0"/>
              <a:t>services are 2+ hemoglobin A1c tests, foot exam, dilated eye exam, and flu </a:t>
            </a:r>
            <a:r>
              <a:rPr lang="en-US" sz="1000" dirty="0" smtClean="0"/>
              <a:t>shot. Rates </a:t>
            </a:r>
            <a:r>
              <a:rPr lang="en-US" sz="1000" dirty="0"/>
              <a:t>are age adjusted to the 2000 U.S. standard population </a:t>
            </a:r>
            <a:r>
              <a:rPr lang="en-US" sz="1000" dirty="0" smtClean="0"/>
              <a:t>using </a:t>
            </a:r>
            <a:r>
              <a:rPr lang="en-US" sz="1000" dirty="0"/>
              <a:t>two age groups: 40-59 and 60 and over. White and Black are </a:t>
            </a:r>
            <a:r>
              <a:rPr lang="en-US" sz="1000" dirty="0" smtClean="0"/>
              <a:t>non-Hispanic. Hispanic </a:t>
            </a:r>
            <a:r>
              <a:rPr lang="en-US" sz="1000" dirty="0"/>
              <a:t>includes all races. </a:t>
            </a:r>
          </a:p>
        </p:txBody>
      </p:sp>
    </p:spTree>
    <p:extLst>
      <p:ext uri="{BB962C8B-B14F-4D97-AF65-F5344CB8AC3E}">
        <p14:creationId xmlns:p14="http://schemas.microsoft.com/office/powerpoint/2010/main" val="36874090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Adults age </a:t>
            </a:r>
            <a:r>
              <a:rPr lang="en-US" sz="1800" dirty="0" smtClean="0"/>
              <a:t>65 </a:t>
            </a:r>
            <a:r>
              <a:rPr lang="en-US" sz="1800" dirty="0"/>
              <a:t>and over with diagnosed diabetes who reported receiving four recommended services for diabetes in the </a:t>
            </a:r>
            <a:r>
              <a:rPr lang="en-US" sz="1800" dirty="0" smtClean="0"/>
              <a:t>calendar, </a:t>
            </a:r>
            <a:r>
              <a:rPr lang="en-US" sz="1800" dirty="0"/>
              <a:t>by </a:t>
            </a:r>
            <a:r>
              <a:rPr lang="en-US" sz="1800" dirty="0" smtClean="0"/>
              <a:t>insurance status, </a:t>
            </a:r>
            <a:r>
              <a:rPr lang="en-US" sz="1800" dirty="0"/>
              <a:t>2008-2012</a:t>
            </a:r>
          </a:p>
        </p:txBody>
      </p:sp>
      <p:graphicFrame>
        <p:nvGraphicFramePr>
          <p:cNvPr id="9" name="Chart 8"/>
          <p:cNvGraphicFramePr/>
          <p:nvPr>
            <p:extLst>
              <p:ext uri="{D42A27DB-BD31-4B8C-83A1-F6EECF244321}">
                <p14:modId xmlns:p14="http://schemas.microsoft.com/office/powerpoint/2010/main" val="2417821847"/>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57200" y="5486400"/>
            <a:ext cx="8229600" cy="707886"/>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2008-2012.</a:t>
            </a:r>
          </a:p>
          <a:p>
            <a:r>
              <a:rPr lang="en-US" sz="1000" b="1" dirty="0"/>
              <a:t>Denominator: </a:t>
            </a:r>
            <a:r>
              <a:rPr lang="en-US" sz="1000" dirty="0"/>
              <a:t>Civilian noninstitutionalized population with diagnosed diabetes, age </a:t>
            </a:r>
            <a:r>
              <a:rPr lang="en-US" sz="1000" dirty="0" smtClean="0"/>
              <a:t>65 </a:t>
            </a:r>
            <a:r>
              <a:rPr lang="en-US" sz="1000" dirty="0"/>
              <a:t>and over.</a:t>
            </a:r>
          </a:p>
          <a:p>
            <a:r>
              <a:rPr lang="en-US" sz="1000" b="1" dirty="0"/>
              <a:t>Note:</a:t>
            </a:r>
            <a:r>
              <a:rPr lang="en-US" sz="1000" dirty="0"/>
              <a:t> Data include people with both type 1 and type 2 diabetes. </a:t>
            </a:r>
            <a:r>
              <a:rPr lang="en-US" sz="1000" dirty="0" smtClean="0"/>
              <a:t>The four recommended </a:t>
            </a:r>
            <a:r>
              <a:rPr lang="en-US" sz="1000" dirty="0"/>
              <a:t>services are 2+ hemoglobin A1c tests, foot exam, dilated eye exam, and flu </a:t>
            </a:r>
            <a:r>
              <a:rPr lang="en-US" sz="1000" dirty="0" smtClean="0"/>
              <a:t>shot. </a:t>
            </a:r>
            <a:endParaRPr lang="en-US" sz="1000" dirty="0"/>
          </a:p>
        </p:txBody>
      </p:sp>
    </p:spTree>
    <p:extLst>
      <p:ext uri="{BB962C8B-B14F-4D97-AF65-F5344CB8AC3E}">
        <p14:creationId xmlns:p14="http://schemas.microsoft.com/office/powerpoint/2010/main" val="23757151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1800" dirty="0" smtClean="0"/>
              <a:t>People with current diabetes who have a written diabetes management plan, by Asian and Hispanic subpopulations and English proficiency, California, 2011-2013 combined</a:t>
            </a:r>
            <a:endParaRPr lang="en-US" sz="1800" dirty="0"/>
          </a:p>
        </p:txBody>
      </p:sp>
      <p:graphicFrame>
        <p:nvGraphicFramePr>
          <p:cNvPr id="6" name="Object 70"/>
          <p:cNvGraphicFramePr>
            <a:graphicFrameLocks noGrp="1"/>
          </p:cNvGraphicFramePr>
          <p:nvPr>
            <p:ph sz="half" idx="1"/>
            <p:extLst>
              <p:ext uri="{D42A27DB-BD31-4B8C-83A1-F6EECF244321}">
                <p14:modId xmlns:p14="http://schemas.microsoft.com/office/powerpoint/2010/main" val="215610662"/>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Object 71"/>
          <p:cNvGraphicFramePr>
            <a:graphicFrameLocks noGrp="1"/>
          </p:cNvGraphicFramePr>
          <p:nvPr>
            <p:ph sz="half" idx="2"/>
            <p:extLst>
              <p:ext uri="{D42A27DB-BD31-4B8C-83A1-F6EECF244321}">
                <p14:modId xmlns:p14="http://schemas.microsoft.com/office/powerpoint/2010/main" val="1874445924"/>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66928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UCLA, Center for Health Policy Research, California Health Interview Survey, </a:t>
            </a:r>
            <a:r>
              <a:rPr lang="en-US" sz="1000" dirty="0" smtClean="0"/>
              <a:t>2011-2013.</a:t>
            </a:r>
            <a:endParaRPr lang="en-US" sz="1000" dirty="0"/>
          </a:p>
          <a:p>
            <a:r>
              <a:rPr lang="en-US" sz="1000" b="1" dirty="0"/>
              <a:t>Denominator:</a:t>
            </a:r>
            <a:r>
              <a:rPr lang="en-US" sz="1000" dirty="0"/>
              <a:t> Civilian noninstitutionalized population in California</a:t>
            </a:r>
            <a:r>
              <a:rPr lang="en-US" sz="1000" dirty="0" smtClean="0"/>
              <a:t>.</a:t>
            </a:r>
            <a:endParaRPr lang="en-US" sz="1000" dirty="0"/>
          </a:p>
        </p:txBody>
      </p:sp>
    </p:spTree>
    <p:extLst>
      <p:ext uri="{BB962C8B-B14F-4D97-AF65-F5344CB8AC3E}">
        <p14:creationId xmlns:p14="http://schemas.microsoft.com/office/powerpoint/2010/main" val="22544497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2000" dirty="0" smtClean="0"/>
              <a:t>Adults age 40 and over with diagnosed diabetes with hemoglobin A1c and blood pressure under control, by race/ethnicity, 2003-2006, 2007-2010, and 2011-2012</a:t>
            </a:r>
            <a:endParaRPr lang="en-US" dirty="0"/>
          </a:p>
        </p:txBody>
      </p:sp>
      <p:graphicFrame>
        <p:nvGraphicFramePr>
          <p:cNvPr id="6" name="Object 4"/>
          <p:cNvGraphicFramePr>
            <a:graphicFrameLocks noGrp="1"/>
          </p:cNvGraphicFramePr>
          <p:nvPr>
            <p:ph sz="half" idx="1"/>
            <p:extLst>
              <p:ext uri="{D42A27DB-BD31-4B8C-83A1-F6EECF244321}">
                <p14:modId xmlns:p14="http://schemas.microsoft.com/office/powerpoint/2010/main" val="239169967"/>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Object 6"/>
          <p:cNvGraphicFramePr>
            <a:graphicFrameLocks noGrp="1"/>
          </p:cNvGraphicFramePr>
          <p:nvPr>
            <p:ph sz="half" idx="2"/>
            <p:extLst>
              <p:ext uri="{D42A27DB-BD31-4B8C-83A1-F6EECF244321}">
                <p14:modId xmlns:p14="http://schemas.microsoft.com/office/powerpoint/2010/main" val="1434023864"/>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486400"/>
            <a:ext cx="8229600" cy="861774"/>
          </a:xfrm>
          <a:prstGeom prst="rect">
            <a:avLst/>
          </a:prstGeom>
          <a:noFill/>
        </p:spPr>
        <p:txBody>
          <a:bodyPr wrap="square" rtlCol="0">
            <a:spAutoFit/>
          </a:bodyPr>
          <a:lstStyle/>
          <a:p>
            <a:r>
              <a:rPr lang="en-US" sz="1000" b="1" dirty="0"/>
              <a:t>Source:</a:t>
            </a:r>
            <a:r>
              <a:rPr lang="en-US" sz="1000" dirty="0"/>
              <a:t> Centers for Disease Control and Prevention, National Center for Health Statistics, National Health and Nutrition Examination Survey</a:t>
            </a:r>
            <a:r>
              <a:rPr lang="en-US" sz="1000" dirty="0" smtClean="0"/>
              <a:t>, </a:t>
            </a:r>
            <a:r>
              <a:rPr lang="en-US" sz="1000" dirty="0"/>
              <a:t>2003-2006, </a:t>
            </a:r>
            <a:r>
              <a:rPr lang="en-US" sz="1000" dirty="0" smtClean="0"/>
              <a:t>2007-2010, and 2011-2012.</a:t>
            </a:r>
            <a:endParaRPr lang="en-US" sz="1000" dirty="0"/>
          </a:p>
          <a:p>
            <a:r>
              <a:rPr lang="en-US" sz="1000" b="1" dirty="0"/>
              <a:t>Denominator:</a:t>
            </a:r>
            <a:r>
              <a:rPr lang="en-US" sz="1000" dirty="0"/>
              <a:t> Civilian noninstitutionalized population with diagnosed diabetes, age 40 and over.</a:t>
            </a:r>
          </a:p>
          <a:p>
            <a:r>
              <a:rPr lang="en-US" sz="1000" b="1" dirty="0"/>
              <a:t>Note:</a:t>
            </a:r>
            <a:r>
              <a:rPr lang="en-US" sz="1000" dirty="0"/>
              <a:t> Age adjusted to the 2000 U.S. standard population using two age groups: 40-59 and 60 and over. White and Black are </a:t>
            </a:r>
            <a:r>
              <a:rPr lang="en-US" sz="1000" dirty="0" smtClean="0"/>
              <a:t>non-Hispanic.  </a:t>
            </a:r>
            <a:r>
              <a:rPr lang="en-US" sz="1000" dirty="0"/>
              <a:t>Mexican American includes all races</a:t>
            </a:r>
            <a:r>
              <a:rPr lang="en-US" sz="1000" dirty="0" smtClean="0"/>
              <a:t>.</a:t>
            </a:r>
            <a:endParaRPr lang="en-US" sz="1000" dirty="0"/>
          </a:p>
        </p:txBody>
      </p:sp>
    </p:spTree>
    <p:extLst>
      <p:ext uri="{BB962C8B-B14F-4D97-AF65-F5344CB8AC3E}">
        <p14:creationId xmlns:p14="http://schemas.microsoft.com/office/powerpoint/2010/main" val="8088538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Hospital admissions for uncontrolled diabetes without complications per 100,000 population, age 18 and over, by race/ethnicity, 2001-2012</a:t>
            </a:r>
            <a:endParaRPr lang="en-US" dirty="0"/>
          </a:p>
        </p:txBody>
      </p:sp>
      <p:sp>
        <p:nvSpPr>
          <p:cNvPr id="14" name="TextBox 13"/>
          <p:cNvSpPr txBox="1"/>
          <p:nvPr/>
        </p:nvSpPr>
        <p:spPr>
          <a:xfrm>
            <a:off x="457200" y="5394960"/>
            <a:ext cx="8229600" cy="861774"/>
          </a:xfrm>
          <a:prstGeom prst="rect">
            <a:avLst/>
          </a:prstGeom>
          <a:noFill/>
        </p:spPr>
        <p:txBody>
          <a:bodyPr wrap="square" rtlCol="0">
            <a:spAutoFit/>
          </a:bodyPr>
          <a:lstStyle/>
          <a:p>
            <a:r>
              <a:rPr lang="en-US" sz="1000" b="1" dirty="0" smtClean="0"/>
              <a:t>Key: </a:t>
            </a:r>
            <a:r>
              <a:rPr lang="en-US" sz="1000" dirty="0" smtClean="0"/>
              <a:t>API = Asian or Pacific Islander.</a:t>
            </a:r>
            <a:endParaRPr lang="en-US" sz="1000" b="1" dirty="0" smtClean="0"/>
          </a:p>
          <a:p>
            <a:r>
              <a:rPr lang="en-US" sz="1000" b="1" dirty="0" smtClean="0"/>
              <a:t>Source</a:t>
            </a:r>
            <a:r>
              <a:rPr lang="en-US" sz="1000" b="1" dirty="0"/>
              <a:t>:</a:t>
            </a:r>
            <a:r>
              <a:rPr lang="en-US" sz="1000" dirty="0"/>
              <a:t> Agency for Healthcare Research and Quality, </a:t>
            </a:r>
            <a:r>
              <a:rPr lang="en-US" sz="1000" dirty="0" smtClean="0"/>
              <a:t>Healthcare Cost and Utilization Project</a:t>
            </a:r>
            <a:r>
              <a:rPr lang="en-US" sz="1000" dirty="0"/>
              <a:t>, State Inpatient </a:t>
            </a:r>
            <a:r>
              <a:rPr lang="en-US" sz="1000" dirty="0" smtClean="0"/>
              <a:t>Databases, </a:t>
            </a:r>
            <a:r>
              <a:rPr lang="en-US" sz="1000" dirty="0"/>
              <a:t>disparities analysis files and AHRQ Quality Indicators, version </a:t>
            </a:r>
            <a:r>
              <a:rPr lang="en-US" sz="1000" dirty="0" smtClean="0"/>
              <a:t>4.4, 2001-2012.</a:t>
            </a:r>
            <a:endParaRPr lang="en-US" sz="1000" dirty="0"/>
          </a:p>
          <a:p>
            <a:r>
              <a:rPr lang="en-US" sz="1000" b="1" dirty="0"/>
              <a:t>Denominator:</a:t>
            </a:r>
            <a:r>
              <a:rPr lang="en-US" sz="1000" dirty="0"/>
              <a:t> </a:t>
            </a:r>
            <a:r>
              <a:rPr lang="en-US" sz="1000" dirty="0" smtClean="0"/>
              <a:t>U.S. resident population age 18 and over.</a:t>
            </a:r>
            <a:endParaRPr lang="en-US" sz="1000" dirty="0"/>
          </a:p>
          <a:p>
            <a:r>
              <a:rPr lang="en-US" sz="1000" b="1" dirty="0"/>
              <a:t>Note:</a:t>
            </a:r>
            <a:r>
              <a:rPr lang="en-US" sz="1000" dirty="0"/>
              <a:t> For this measure, lower rates are better. White and Black are </a:t>
            </a:r>
            <a:r>
              <a:rPr lang="en-US" sz="1000" dirty="0" smtClean="0"/>
              <a:t>non-Hispanic. Hispanic </a:t>
            </a:r>
            <a:r>
              <a:rPr lang="en-US" sz="1000" dirty="0"/>
              <a:t>includes all races. </a:t>
            </a:r>
          </a:p>
        </p:txBody>
      </p:sp>
      <p:graphicFrame>
        <p:nvGraphicFramePr>
          <p:cNvPr id="4" name="Chart 3"/>
          <p:cNvGraphicFramePr/>
          <p:nvPr>
            <p:extLst>
              <p:ext uri="{D42A27DB-BD31-4B8C-83A1-F6EECF244321}">
                <p14:modId xmlns:p14="http://schemas.microsoft.com/office/powerpoint/2010/main" val="1046057314"/>
              </p:ext>
            </p:extLst>
          </p:nvPr>
        </p:nvGraphicFramePr>
        <p:xfrm>
          <a:off x="457200" y="1463040"/>
          <a:ext cx="6949440" cy="3931920"/>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Connector 4"/>
          <p:cNvCxnSpPr/>
          <p:nvPr/>
        </p:nvCxnSpPr>
        <p:spPr>
          <a:xfrm>
            <a:off x="1219200" y="4754880"/>
            <a:ext cx="612648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7" name="TextBox 1"/>
          <p:cNvSpPr txBox="1"/>
          <p:nvPr/>
        </p:nvSpPr>
        <p:spPr>
          <a:xfrm>
            <a:off x="7397115" y="4480560"/>
            <a:ext cx="1280160" cy="54864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31066671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87906299"/>
              </p:ext>
            </p:extLst>
          </p:nvPr>
        </p:nvGraphicFramePr>
        <p:xfrm>
          <a:off x="457200" y="1463040"/>
          <a:ext cx="694944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p:nvPr>
        </p:nvSpPr>
        <p:spPr/>
        <p:txBody>
          <a:bodyPr>
            <a:normAutofit fontScale="90000"/>
          </a:bodyPr>
          <a:lstStyle/>
          <a:p>
            <a:r>
              <a:rPr lang="en-US" sz="2000" dirty="0" smtClean="0"/>
              <a:t>Hospital admissions for uncontrolled diabetes without complications per 100,000 population, age 18 and over, by area income, 2000-2012</a:t>
            </a:r>
            <a:endParaRPr lang="en-US" dirty="0"/>
          </a:p>
        </p:txBody>
      </p:sp>
      <p:sp>
        <p:nvSpPr>
          <p:cNvPr id="7" name="TextBox 6"/>
          <p:cNvSpPr txBox="1"/>
          <p:nvPr/>
        </p:nvSpPr>
        <p:spPr>
          <a:xfrm>
            <a:off x="457200" y="5486400"/>
            <a:ext cx="8229600" cy="707886"/>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a:t>
            </a:r>
            <a:r>
              <a:rPr lang="en-US" sz="1000" dirty="0" smtClean="0"/>
              <a:t>Healthcare Cost and Utilization Project</a:t>
            </a:r>
            <a:r>
              <a:rPr lang="en-US" sz="1000" dirty="0"/>
              <a:t>, </a:t>
            </a:r>
            <a:r>
              <a:rPr lang="en-US" sz="1000" dirty="0" smtClean="0"/>
              <a:t>Nationwide Inpatient Sample </a:t>
            </a:r>
            <a:r>
              <a:rPr lang="en-US" sz="1000" dirty="0"/>
              <a:t>and AHRQ Quality Indicators, version </a:t>
            </a:r>
            <a:r>
              <a:rPr lang="en-US" sz="1000" dirty="0" smtClean="0"/>
              <a:t>4.4, 2000-2012.</a:t>
            </a:r>
            <a:endParaRPr lang="en-US" sz="1000" dirty="0"/>
          </a:p>
          <a:p>
            <a:r>
              <a:rPr lang="en-US" sz="1000" b="1" dirty="0"/>
              <a:t>Denominator:</a:t>
            </a:r>
            <a:r>
              <a:rPr lang="en-US" sz="1000" dirty="0"/>
              <a:t> </a:t>
            </a:r>
            <a:r>
              <a:rPr lang="en-US" sz="1000" dirty="0" smtClean="0"/>
              <a:t>U.S. resident population age 18 and over.</a:t>
            </a:r>
            <a:endParaRPr lang="en-US" sz="1000" dirty="0"/>
          </a:p>
          <a:p>
            <a:r>
              <a:rPr lang="en-US" sz="1000" b="1" dirty="0"/>
              <a:t>Note:</a:t>
            </a:r>
            <a:r>
              <a:rPr lang="en-US" sz="1000" dirty="0"/>
              <a:t> For this measure, lower rates are better. </a:t>
            </a:r>
            <a:r>
              <a:rPr lang="en-US" sz="1000" dirty="0" smtClean="0"/>
              <a:t>Area income is based on the median income of a patient’s ZIP Code of residence.</a:t>
            </a:r>
            <a:endParaRPr lang="en-US" sz="1000" dirty="0"/>
          </a:p>
        </p:txBody>
      </p:sp>
      <p:cxnSp>
        <p:nvCxnSpPr>
          <p:cNvPr id="8" name="Straight Connector 7"/>
          <p:cNvCxnSpPr/>
          <p:nvPr/>
        </p:nvCxnSpPr>
        <p:spPr>
          <a:xfrm>
            <a:off x="1219200" y="4754880"/>
            <a:ext cx="603504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9" name="TextBox 1"/>
          <p:cNvSpPr txBox="1"/>
          <p:nvPr/>
        </p:nvSpPr>
        <p:spPr>
          <a:xfrm>
            <a:off x="7391400" y="4640579"/>
            <a:ext cx="1280160" cy="541021"/>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17762039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1800" dirty="0" smtClean="0"/>
              <a:t>Hospital admissions for uncontrolled diabetes per 100,000 population in IHS, Tribal, and contract hospitals, age 18 and over, by age, 2003-2012</a:t>
            </a:r>
            <a:endParaRPr lang="en-US" sz="1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01345861"/>
              </p:ext>
            </p:extLst>
          </p:nvPr>
        </p:nvGraphicFramePr>
        <p:xfrm>
          <a:off x="457200" y="1463040"/>
          <a:ext cx="694944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5486400"/>
            <a:ext cx="8229600" cy="707886"/>
          </a:xfrm>
          <a:prstGeom prst="rect">
            <a:avLst/>
          </a:prstGeom>
          <a:noFill/>
        </p:spPr>
        <p:txBody>
          <a:bodyPr wrap="square" rtlCol="0">
            <a:spAutoFit/>
          </a:bodyPr>
          <a:lstStyle/>
          <a:p>
            <a:r>
              <a:rPr lang="en-US" sz="1000" b="1" dirty="0"/>
              <a:t>Source: </a:t>
            </a:r>
            <a:r>
              <a:rPr lang="en-US" sz="1000" dirty="0"/>
              <a:t>Indian Health Service, Office of Information Technology/National Patient Information Reporting System, National Data Warehouse, Workload and Population Data Mart, </a:t>
            </a:r>
            <a:r>
              <a:rPr lang="en-US" sz="1000" dirty="0" smtClean="0"/>
              <a:t>2003-2012.</a:t>
            </a:r>
            <a:endParaRPr lang="en-US" sz="1000" dirty="0"/>
          </a:p>
          <a:p>
            <a:r>
              <a:rPr lang="en-US" sz="1000" b="1" dirty="0"/>
              <a:t>Note:</a:t>
            </a:r>
            <a:r>
              <a:rPr lang="en-US" sz="1000" dirty="0"/>
              <a:t> For this measure, lower rates are better. Total estimates are age adjusted using the total U.S. population for 2000 as the U.S. standard population. Service population does not include the Portland and California regions</a:t>
            </a:r>
            <a:r>
              <a:rPr lang="en-US" sz="1000" dirty="0" smtClean="0"/>
              <a:t>.</a:t>
            </a:r>
            <a:endParaRPr lang="en-US" sz="1000" dirty="0"/>
          </a:p>
        </p:txBody>
      </p:sp>
      <p:cxnSp>
        <p:nvCxnSpPr>
          <p:cNvPr id="9" name="Straight Connector 8"/>
          <p:cNvCxnSpPr/>
          <p:nvPr/>
        </p:nvCxnSpPr>
        <p:spPr>
          <a:xfrm>
            <a:off x="1295400" y="4754880"/>
            <a:ext cx="59436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0" name="TextBox 1"/>
          <p:cNvSpPr txBox="1"/>
          <p:nvPr/>
        </p:nvSpPr>
        <p:spPr>
          <a:xfrm>
            <a:off x="7315200" y="4480560"/>
            <a:ext cx="1280160" cy="54864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40271423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New cases of end stage renal disease due to diabetes, per million population, by race and ethnicity, 2003-2012</a:t>
            </a:r>
            <a:endParaRPr lang="en-US" sz="1800"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564215606"/>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4"/>
          <p:cNvGraphicFramePr>
            <a:graphicFrameLocks noGrp="1"/>
          </p:cNvGraphicFramePr>
          <p:nvPr>
            <p:ph sz="half" idx="2"/>
            <p:extLst>
              <p:ext uri="{D42A27DB-BD31-4B8C-83A1-F6EECF244321}">
                <p14:modId xmlns:p14="http://schemas.microsoft.com/office/powerpoint/2010/main" val="195906114"/>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577840"/>
            <a:ext cx="8229600" cy="861774"/>
          </a:xfrm>
          <a:prstGeom prst="rect">
            <a:avLst/>
          </a:prstGeom>
          <a:noFill/>
        </p:spPr>
        <p:txBody>
          <a:bodyPr wrap="square" rtlCol="0">
            <a:spAutoFit/>
          </a:bodyPr>
          <a:lstStyle/>
          <a:p>
            <a:r>
              <a:rPr lang="en-US" sz="1000" b="1" dirty="0" smtClean="0"/>
              <a:t>Key</a:t>
            </a:r>
            <a:r>
              <a:rPr lang="en-US" sz="1000" b="1" dirty="0"/>
              <a:t>: </a:t>
            </a:r>
            <a:r>
              <a:rPr lang="en-US" sz="1000" dirty="0"/>
              <a:t>API = Asian or Pacific Islander; AI/AN = American Indian or Alaska Native.</a:t>
            </a:r>
          </a:p>
          <a:p>
            <a:r>
              <a:rPr lang="en-US" sz="1000" b="1" dirty="0"/>
              <a:t>Source: </a:t>
            </a:r>
            <a:r>
              <a:rPr lang="en-US" sz="1000" dirty="0"/>
              <a:t>National Institute of Diabetes and Digestive and Kidney Diseases, U.S. Renal Data System, </a:t>
            </a:r>
            <a:r>
              <a:rPr lang="en-US" sz="1000" dirty="0" smtClean="0"/>
              <a:t>2003-2012.</a:t>
            </a:r>
            <a:endParaRPr lang="en-US" sz="1000" dirty="0"/>
          </a:p>
          <a:p>
            <a:r>
              <a:rPr lang="en-US" sz="1000" b="1" dirty="0"/>
              <a:t>Denominator: </a:t>
            </a:r>
            <a:r>
              <a:rPr lang="en-US" sz="1000" dirty="0"/>
              <a:t>U.S. resident population.</a:t>
            </a:r>
          </a:p>
          <a:p>
            <a:r>
              <a:rPr lang="en-US" sz="1000" b="1" dirty="0"/>
              <a:t>Note:</a:t>
            </a:r>
            <a:r>
              <a:rPr lang="en-US" sz="1000" dirty="0"/>
              <a:t> For this measure, lower rates are better. Rates are adjusted by age, sex, race, and interactions of age, sex, and race. When reporting is by race and ethnicity, the adjustment is by age, sex, and interactions of age and sex. Hispanic and non-Hispanic include all races</a:t>
            </a:r>
            <a:r>
              <a:rPr lang="en-US" sz="1000" dirty="0" smtClean="0"/>
              <a:t>.</a:t>
            </a:r>
            <a:endParaRPr lang="en-US" sz="1000" dirty="0"/>
          </a:p>
        </p:txBody>
      </p:sp>
      <p:cxnSp>
        <p:nvCxnSpPr>
          <p:cNvPr id="8" name="Straight Connector 7"/>
          <p:cNvCxnSpPr/>
          <p:nvPr/>
        </p:nvCxnSpPr>
        <p:spPr>
          <a:xfrm>
            <a:off x="1295400" y="4297680"/>
            <a:ext cx="32004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9" name="TextBox 1"/>
          <p:cNvSpPr txBox="1"/>
          <p:nvPr/>
        </p:nvSpPr>
        <p:spPr>
          <a:xfrm>
            <a:off x="1737360" y="4343399"/>
            <a:ext cx="2286000" cy="41148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90 per Million Population</a:t>
            </a:r>
            <a:endParaRPr lang="en-US" sz="1000" dirty="0"/>
          </a:p>
        </p:txBody>
      </p:sp>
    </p:spTree>
    <p:extLst>
      <p:ext uri="{BB962C8B-B14F-4D97-AF65-F5344CB8AC3E}">
        <p14:creationId xmlns:p14="http://schemas.microsoft.com/office/powerpoint/2010/main" val="8747368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800" dirty="0" smtClean="0"/>
              <a:t>National Quality Strategy Priorities in Action: Effective Treatment of Diabetes</a:t>
            </a:r>
            <a:endParaRPr lang="en-US" sz="2800" dirty="0"/>
          </a:p>
        </p:txBody>
      </p:sp>
      <p:sp>
        <p:nvSpPr>
          <p:cNvPr id="6" name="Content Placeholder 5"/>
          <p:cNvSpPr>
            <a:spLocks noGrp="1"/>
          </p:cNvSpPr>
          <p:nvPr>
            <p:ph idx="1"/>
          </p:nvPr>
        </p:nvSpPr>
        <p:spPr>
          <a:xfrm>
            <a:off x="457200" y="1524000"/>
            <a:ext cx="8229600" cy="5029200"/>
          </a:xfrm>
        </p:spPr>
        <p:txBody>
          <a:bodyPr>
            <a:normAutofit fontScale="92500" lnSpcReduction="20000"/>
          </a:bodyPr>
          <a:lstStyle/>
          <a:p>
            <a:r>
              <a:rPr lang="en-US" dirty="0" smtClean="0">
                <a:hlinkClick r:id="rId3"/>
              </a:rPr>
              <a:t>Priorities in Action</a:t>
            </a:r>
            <a:r>
              <a:rPr lang="en-US" dirty="0" smtClean="0"/>
              <a:t> features some of our Nation's most promising and transformative quality improvement programs. </a:t>
            </a:r>
          </a:p>
          <a:p>
            <a:r>
              <a:rPr lang="en-US" dirty="0" smtClean="0"/>
              <a:t>The </a:t>
            </a:r>
            <a:r>
              <a:rPr lang="en-US" dirty="0" smtClean="0">
                <a:hlinkClick r:id="rId4"/>
              </a:rPr>
              <a:t>Wind River Reservation</a:t>
            </a:r>
            <a:r>
              <a:rPr lang="en-US" dirty="0" smtClean="0"/>
              <a:t> in Wyoming is the home of the Eastern Shoshone and Northern Arapaho Tribes. </a:t>
            </a:r>
          </a:p>
          <a:p>
            <a:pPr lvl="1"/>
            <a:r>
              <a:rPr lang="en-US" dirty="0" smtClean="0"/>
              <a:t>About 12,500 residents live on the reservation; 12 percent have diabetes and 71 percent are clinically obese. </a:t>
            </a:r>
          </a:p>
          <a:p>
            <a:pPr lvl="1"/>
            <a:r>
              <a:rPr lang="en-US" dirty="0" smtClean="0"/>
              <a:t>In 2009, the Eastern Shoshone Tribal Health Department received a grant to create a community-clinical partnership on the reservation to:</a:t>
            </a:r>
          </a:p>
          <a:p>
            <a:pPr lvl="2"/>
            <a:r>
              <a:rPr lang="en-US" dirty="0" smtClean="0"/>
              <a:t>Address barriers to diabetes management and prevention, and </a:t>
            </a:r>
          </a:p>
          <a:p>
            <a:pPr lvl="2"/>
            <a:r>
              <a:rPr lang="en-US" dirty="0" smtClean="0"/>
              <a:t>Create a comprehensive system of care to help tribal members with or at risk of diabetes manage their condition and improve outcomes.</a:t>
            </a:r>
            <a:endParaRPr lang="en-US" dirty="0"/>
          </a:p>
        </p:txBody>
      </p:sp>
    </p:spTree>
    <p:extLst>
      <p:ext uri="{BB962C8B-B14F-4D97-AF65-F5344CB8AC3E}">
        <p14:creationId xmlns:p14="http://schemas.microsoft.com/office/powerpoint/2010/main" val="34466918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normAutofit/>
          </a:bodyPr>
          <a:lstStyle/>
          <a:p>
            <a:r>
              <a:rPr lang="en-US" dirty="0" err="1" smtClean="0"/>
              <a:t>Hiv</a:t>
            </a:r>
            <a:r>
              <a:rPr lang="en-US" dirty="0" smtClean="0"/>
              <a:t> and aids</a:t>
            </a:r>
            <a:endParaRPr lang="en-US" dirty="0"/>
          </a:p>
        </p:txBody>
      </p:sp>
      <p:sp>
        <p:nvSpPr>
          <p:cNvPr id="10" name="Content Placeholder 4"/>
          <p:cNvSpPr>
            <a:spLocks noGrp="1"/>
          </p:cNvSpPr>
          <p:nvPr>
            <p:ph type="body" idx="1"/>
          </p:nvPr>
        </p:nvSpPr>
        <p:spPr/>
        <p:txBody>
          <a:bodyPr/>
          <a:lstStyle/>
          <a:p>
            <a:r>
              <a:rPr lang="en-US" dirty="0" smtClean="0"/>
              <a:t>National </a:t>
            </a:r>
            <a:r>
              <a:rPr lang="en-US" dirty="0"/>
              <a:t>Healthcare Quality </a:t>
            </a:r>
            <a:r>
              <a:rPr lang="en-US" dirty="0" smtClean="0"/>
              <a:t>and </a:t>
            </a:r>
            <a:r>
              <a:rPr lang="en-US" dirty="0"/>
              <a:t>Disparities </a:t>
            </a:r>
            <a:r>
              <a:rPr lang="en-US" dirty="0" smtClean="0"/>
              <a:t>Report</a:t>
            </a:r>
          </a:p>
          <a:p>
            <a:r>
              <a:rPr lang="en-US" dirty="0" err="1"/>
              <a:t>Chartbook</a:t>
            </a:r>
            <a:r>
              <a:rPr lang="en-US" dirty="0"/>
              <a:t> on </a:t>
            </a:r>
            <a:r>
              <a:rPr lang="en-US" dirty="0" smtClean="0"/>
              <a:t>Effective Treatment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2755844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Overview</a:t>
            </a:r>
            <a:endParaRPr lang="en-US" dirty="0"/>
          </a:p>
        </p:txBody>
      </p:sp>
      <p:sp>
        <p:nvSpPr>
          <p:cNvPr id="3" name="Content Placeholder 2"/>
          <p:cNvSpPr>
            <a:spLocks noGrp="1"/>
          </p:cNvSpPr>
          <p:nvPr>
            <p:ph idx="1"/>
          </p:nvPr>
        </p:nvSpPr>
        <p:spPr>
          <a:xfrm>
            <a:off x="457200" y="1447800"/>
            <a:ext cx="8229600" cy="4525963"/>
          </a:xfrm>
        </p:spPr>
        <p:txBody>
          <a:bodyPr>
            <a:normAutofit fontScale="92500"/>
          </a:bodyPr>
          <a:lstStyle/>
          <a:p>
            <a:r>
              <a:rPr lang="en-US" dirty="0" smtClean="0"/>
              <a:t>HIV is a virus that kills or damages cells of the body’s immune system. </a:t>
            </a:r>
          </a:p>
          <a:p>
            <a:r>
              <a:rPr lang="en-US" dirty="0" smtClean="0"/>
              <a:t>AIDS is the most advanced stage of HIV infection. </a:t>
            </a:r>
          </a:p>
          <a:p>
            <a:r>
              <a:rPr lang="en-US" dirty="0" smtClean="0"/>
              <a:t>HIV can be spread through:</a:t>
            </a:r>
          </a:p>
          <a:p>
            <a:pPr lvl="1"/>
            <a:r>
              <a:rPr lang="en-US" dirty="0" smtClean="0"/>
              <a:t>Any unprotected sex with an infected person, </a:t>
            </a:r>
          </a:p>
          <a:p>
            <a:pPr lvl="1"/>
            <a:r>
              <a:rPr lang="en-US" dirty="0" smtClean="0"/>
              <a:t>Sharing of drug needles, or </a:t>
            </a:r>
          </a:p>
          <a:p>
            <a:pPr lvl="1"/>
            <a:r>
              <a:rPr lang="en-US" dirty="0" smtClean="0"/>
              <a:t>Contact with the blood of an infected person. </a:t>
            </a:r>
          </a:p>
          <a:p>
            <a:r>
              <a:rPr lang="en-US" dirty="0" smtClean="0"/>
              <a:t>Women with HIV can pass the virus to their babies during pregnancy, childbirth, or breastfeeding.</a:t>
            </a:r>
          </a:p>
          <a:p>
            <a:endParaRPr lang="en-US" dirty="0"/>
          </a:p>
        </p:txBody>
      </p:sp>
    </p:spTree>
    <p:extLst>
      <p:ext uri="{BB962C8B-B14F-4D97-AF65-F5344CB8AC3E}">
        <p14:creationId xmlns:p14="http://schemas.microsoft.com/office/powerpoint/2010/main" val="390287208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Impact of HIV and AIDS</a:t>
            </a:r>
            <a:endParaRPr lang="en-US" dirty="0"/>
          </a:p>
        </p:txBody>
      </p:sp>
      <p:sp>
        <p:nvSpPr>
          <p:cNvPr id="3" name="Content Placeholder 2"/>
          <p:cNvSpPr>
            <a:spLocks noGrp="1"/>
          </p:cNvSpPr>
          <p:nvPr>
            <p:ph idx="1"/>
          </p:nvPr>
        </p:nvSpPr>
        <p:spPr>
          <a:xfrm>
            <a:off x="457200" y="1524000"/>
            <a:ext cx="8229600" cy="4800600"/>
          </a:xfrm>
        </p:spPr>
        <p:txBody>
          <a:bodyPr>
            <a:normAutofit fontScale="85000" lnSpcReduction="10000"/>
          </a:bodyPr>
          <a:lstStyle/>
          <a:p>
            <a:r>
              <a:rPr lang="en-US" dirty="0" smtClean="0"/>
              <a:t>The impact of HIV infection and AIDS is disproportionately higher for:</a:t>
            </a:r>
          </a:p>
          <a:p>
            <a:pPr lvl="1"/>
            <a:r>
              <a:rPr lang="en-US" dirty="0" smtClean="0"/>
              <a:t>Racial and ethnic minorities, </a:t>
            </a:r>
          </a:p>
          <a:p>
            <a:pPr lvl="1"/>
            <a:r>
              <a:rPr lang="en-US" dirty="0" smtClean="0"/>
              <a:t>People of lower income or education levels, and</a:t>
            </a:r>
          </a:p>
          <a:p>
            <a:pPr lvl="1"/>
            <a:r>
              <a:rPr lang="en-US" dirty="0" smtClean="0"/>
              <a:t>Other vulnerable populations with high-risk behaviors, such as transgender people. </a:t>
            </a:r>
          </a:p>
          <a:p>
            <a:r>
              <a:rPr lang="en-US" dirty="0" smtClean="0"/>
              <a:t>Although access to care has improved, several groups of people with HIV remain less likely to have access to care and less likely to have optimal patterns of care:</a:t>
            </a:r>
          </a:p>
          <a:p>
            <a:pPr lvl="1"/>
            <a:r>
              <a:rPr lang="en-US" dirty="0" smtClean="0"/>
              <a:t>Blacks and Hispanics, </a:t>
            </a:r>
          </a:p>
          <a:p>
            <a:pPr lvl="1"/>
            <a:r>
              <a:rPr lang="en-US" dirty="0" smtClean="0"/>
              <a:t>Women, </a:t>
            </a:r>
          </a:p>
          <a:p>
            <a:pPr lvl="1"/>
            <a:r>
              <a:rPr lang="en-US" dirty="0" smtClean="0"/>
              <a:t>Injection drug users, </a:t>
            </a:r>
          </a:p>
          <a:p>
            <a:pPr lvl="1"/>
            <a:r>
              <a:rPr lang="en-US" dirty="0" smtClean="0"/>
              <a:t>Homeless people, and </a:t>
            </a:r>
          </a:p>
          <a:p>
            <a:pPr lvl="1"/>
            <a:r>
              <a:rPr lang="en-US" dirty="0" smtClean="0"/>
              <a:t>Uninsured people (Moore, 2011).</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9443300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Prevalence and Incidence of HIV Infection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Centers for Disease Control and Prevention (2015c) estimates that:</a:t>
            </a:r>
          </a:p>
          <a:p>
            <a:pPr lvl="1"/>
            <a:r>
              <a:rPr lang="en-US" dirty="0" smtClean="0"/>
              <a:t>More than 1.2 million people age 13 years and over are living with HIV infection.</a:t>
            </a:r>
          </a:p>
          <a:p>
            <a:pPr lvl="1"/>
            <a:r>
              <a:rPr lang="en-US" dirty="0" smtClean="0"/>
              <a:t>About 12.8% of people with HIV are unaware of their infection. </a:t>
            </a:r>
          </a:p>
          <a:p>
            <a:pPr lvl="1"/>
            <a:r>
              <a:rPr lang="en-US" dirty="0" smtClean="0"/>
              <a:t>The number of people living with HIV has increased, while the number of new infections has remained fairly stable, at about 50,000 per year. </a:t>
            </a:r>
          </a:p>
          <a:p>
            <a:pPr lvl="1"/>
            <a:r>
              <a:rPr lang="en-US" dirty="0" smtClean="0"/>
              <a:t>The rate of new infections is high among certain groups, such as men who have sex with men (MSM).</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115367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Diagnoses of HIV Infection by Race/Ethnicity</a:t>
            </a:r>
            <a:endParaRPr lang="en-US" dirty="0"/>
          </a:p>
        </p:txBody>
      </p:sp>
      <p:sp>
        <p:nvSpPr>
          <p:cNvPr id="3" name="Content Placeholder 2"/>
          <p:cNvSpPr>
            <a:spLocks noGrp="1"/>
          </p:cNvSpPr>
          <p:nvPr>
            <p:ph idx="1"/>
          </p:nvPr>
        </p:nvSpPr>
        <p:spPr>
          <a:xfrm>
            <a:off x="457200" y="1524000"/>
            <a:ext cx="8229600" cy="4525963"/>
          </a:xfrm>
        </p:spPr>
        <p:txBody>
          <a:bodyPr>
            <a:normAutofit fontScale="85000" lnSpcReduction="10000"/>
          </a:bodyPr>
          <a:lstStyle/>
          <a:p>
            <a:pPr lvl="0"/>
            <a:r>
              <a:rPr lang="en-US" dirty="0" smtClean="0"/>
              <a:t>In 2013, the total number of diagnoses of HIV infection in the United States was 47,352 (CDC, 2015d).</a:t>
            </a:r>
          </a:p>
          <a:p>
            <a:pPr lvl="0"/>
            <a:r>
              <a:rPr lang="en-US" dirty="0" smtClean="0"/>
              <a:t>The 2013 rate of diagnosis of HIV infection per 100,000 population follows (CDC, 2015d):</a:t>
            </a:r>
          </a:p>
          <a:p>
            <a:pPr lvl="1"/>
            <a:r>
              <a:rPr lang="en-US" dirty="0" smtClean="0"/>
              <a:t>Whites, 6.6.	</a:t>
            </a:r>
          </a:p>
          <a:p>
            <a:pPr lvl="1"/>
            <a:r>
              <a:rPr lang="en-US" dirty="0" smtClean="0"/>
              <a:t>Blacks, 55.9, approximately 8 times the rate of Whites.</a:t>
            </a:r>
          </a:p>
          <a:p>
            <a:pPr lvl="1"/>
            <a:r>
              <a:rPr lang="en-US" dirty="0" smtClean="0"/>
              <a:t>Hispanics, 18.7, approximately 3 times the rate of Whites.</a:t>
            </a:r>
          </a:p>
          <a:p>
            <a:pPr lvl="1"/>
            <a:r>
              <a:rPr lang="en-US" dirty="0" smtClean="0"/>
              <a:t>Multiple-race individuals, 16.8, approximately 2.5 times the rate of Whites.</a:t>
            </a:r>
          </a:p>
          <a:p>
            <a:pPr lvl="1"/>
            <a:r>
              <a:rPr lang="en-US" dirty="0" smtClean="0"/>
              <a:t>Native Hawaiians and Other Pacific Islanders (NHOPIs), 12.7, approximately twice the rate of Whites.</a:t>
            </a:r>
          </a:p>
          <a:p>
            <a:pPr lvl="1"/>
            <a:r>
              <a:rPr lang="en-US" dirty="0" smtClean="0"/>
              <a:t>American Indians and Alaska Natives (AI/ANs), 9.4.</a:t>
            </a:r>
          </a:p>
          <a:p>
            <a:pPr lvl="1"/>
            <a:r>
              <a:rPr lang="en-US" dirty="0" smtClean="0"/>
              <a:t>Asians, 6 per 100,000.</a:t>
            </a:r>
          </a:p>
          <a:p>
            <a:pPr lvl="1"/>
            <a:endParaRPr lang="en-US" dirty="0" smtClean="0"/>
          </a:p>
          <a:p>
            <a:pPr lvl="0"/>
            <a:endParaRPr lang="en-US" dirty="0" smtClean="0"/>
          </a:p>
          <a:p>
            <a:endParaRPr lang="en-US" dirty="0" smtClean="0"/>
          </a:p>
        </p:txBody>
      </p:sp>
    </p:spTree>
    <p:extLst>
      <p:ext uri="{BB962C8B-B14F-4D97-AF65-F5344CB8AC3E}">
        <p14:creationId xmlns:p14="http://schemas.microsoft.com/office/powerpoint/2010/main" val="15242828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Diagnoses of HIV Infection by Transmission Category</a:t>
            </a:r>
            <a:endParaRPr lang="en-US" dirty="0"/>
          </a:p>
        </p:txBody>
      </p:sp>
      <p:sp>
        <p:nvSpPr>
          <p:cNvPr id="3" name="Content Placeholder 2"/>
          <p:cNvSpPr>
            <a:spLocks noGrp="1"/>
          </p:cNvSpPr>
          <p:nvPr>
            <p:ph idx="1"/>
          </p:nvPr>
        </p:nvSpPr>
        <p:spPr>
          <a:xfrm>
            <a:off x="457200" y="1447800"/>
            <a:ext cx="8382000" cy="4525963"/>
          </a:xfrm>
        </p:spPr>
        <p:txBody>
          <a:bodyPr>
            <a:normAutofit/>
          </a:bodyPr>
          <a:lstStyle/>
          <a:p>
            <a:r>
              <a:rPr lang="en-US" dirty="0" smtClean="0"/>
              <a:t>In 2013, HIV infections among adolescents and adults in the United States were attributed to the following (CDC, 2015d):</a:t>
            </a:r>
          </a:p>
          <a:p>
            <a:pPr lvl="1"/>
            <a:r>
              <a:rPr lang="en-US" dirty="0" smtClean="0"/>
              <a:t>Male-to-male </a:t>
            </a:r>
            <a:r>
              <a:rPr lang="en-US" dirty="0"/>
              <a:t>sexual </a:t>
            </a:r>
            <a:r>
              <a:rPr lang="en-US" dirty="0" smtClean="0"/>
              <a:t>contact, 65</a:t>
            </a:r>
            <a:r>
              <a:rPr lang="en-US" dirty="0"/>
              <a:t>% </a:t>
            </a:r>
            <a:endParaRPr lang="en-US" dirty="0" smtClean="0"/>
          </a:p>
          <a:p>
            <a:pPr lvl="1"/>
            <a:r>
              <a:rPr lang="en-US" dirty="0" smtClean="0"/>
              <a:t>Heterosexual contact, females, 17</a:t>
            </a:r>
            <a:r>
              <a:rPr lang="en-US" dirty="0"/>
              <a:t>% </a:t>
            </a:r>
            <a:endParaRPr lang="en-US" dirty="0" smtClean="0"/>
          </a:p>
          <a:p>
            <a:pPr lvl="1"/>
            <a:r>
              <a:rPr lang="en-US" dirty="0" smtClean="0"/>
              <a:t>Heterosexual contact, males, 8</a:t>
            </a:r>
            <a:r>
              <a:rPr lang="en-US" dirty="0"/>
              <a:t>%</a:t>
            </a:r>
            <a:endParaRPr lang="en-US" dirty="0" smtClean="0"/>
          </a:p>
          <a:p>
            <a:pPr lvl="1"/>
            <a:r>
              <a:rPr lang="en-US" dirty="0" smtClean="0"/>
              <a:t>Injection drug use, males, 4</a:t>
            </a:r>
            <a:r>
              <a:rPr lang="en-US" dirty="0"/>
              <a:t>%</a:t>
            </a:r>
            <a:endParaRPr lang="en-US" dirty="0" smtClean="0"/>
          </a:p>
          <a:p>
            <a:pPr lvl="1"/>
            <a:r>
              <a:rPr lang="en-US" dirty="0" smtClean="0"/>
              <a:t>Injection drug use, females, 2</a:t>
            </a:r>
            <a:r>
              <a:rPr lang="en-US" dirty="0"/>
              <a:t>%</a:t>
            </a:r>
            <a:endParaRPr lang="en-US" dirty="0" smtClean="0"/>
          </a:p>
          <a:p>
            <a:pPr lvl="1"/>
            <a:r>
              <a:rPr lang="en-US" dirty="0" smtClean="0"/>
              <a:t>Male-to-male sexual contact and injection </a:t>
            </a:r>
            <a:r>
              <a:rPr lang="en-US" dirty="0"/>
              <a:t>drug </a:t>
            </a:r>
            <a:r>
              <a:rPr lang="en-US" dirty="0" smtClean="0"/>
              <a:t>use, 3</a:t>
            </a:r>
            <a:r>
              <a:rPr lang="en-US" dirty="0"/>
              <a:t>%</a:t>
            </a:r>
            <a:endParaRPr lang="en-US" dirty="0" smtClean="0"/>
          </a:p>
          <a:p>
            <a:pPr lvl="1"/>
            <a:r>
              <a:rPr lang="en-US" dirty="0" smtClean="0"/>
              <a:t>Other transmissions, &lt;1</a:t>
            </a:r>
            <a:r>
              <a:rPr lang="en-US" dirty="0"/>
              <a:t>% </a:t>
            </a:r>
          </a:p>
        </p:txBody>
      </p:sp>
    </p:spTree>
    <p:extLst>
      <p:ext uri="{BB962C8B-B14F-4D97-AF65-F5344CB8AC3E}">
        <p14:creationId xmlns:p14="http://schemas.microsoft.com/office/powerpoint/2010/main" val="77402826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 and AIDS Among MSM</a:t>
            </a:r>
            <a:endParaRPr lang="en-US" dirty="0"/>
          </a:p>
        </p:txBody>
      </p:sp>
      <p:sp>
        <p:nvSpPr>
          <p:cNvPr id="3" name="Content Placeholder 2"/>
          <p:cNvSpPr>
            <a:spLocks noGrp="1"/>
          </p:cNvSpPr>
          <p:nvPr>
            <p:ph idx="1"/>
          </p:nvPr>
        </p:nvSpPr>
        <p:spPr>
          <a:xfrm>
            <a:off x="457200" y="1524000"/>
            <a:ext cx="8229600" cy="4602163"/>
          </a:xfrm>
        </p:spPr>
        <p:txBody>
          <a:bodyPr>
            <a:normAutofit lnSpcReduction="10000"/>
          </a:bodyPr>
          <a:lstStyle/>
          <a:p>
            <a:r>
              <a:rPr lang="en-US" dirty="0" smtClean="0"/>
              <a:t>In 2013, in the United States, gay and bisexual men accounted for:</a:t>
            </a:r>
          </a:p>
          <a:p>
            <a:pPr lvl="1"/>
            <a:r>
              <a:rPr lang="en-US" dirty="0" smtClean="0"/>
              <a:t>81% (30,689) of the 37,887 estimated HIV diagnoses among all males age 13 years and over and</a:t>
            </a:r>
          </a:p>
          <a:p>
            <a:pPr lvl="1"/>
            <a:r>
              <a:rPr lang="en-US" dirty="0" smtClean="0"/>
              <a:t>55% of the estimated number of people diagnosed with AIDS among all adults and adolescents in the United States (CDC, 2015a).</a:t>
            </a:r>
          </a:p>
          <a:p>
            <a:r>
              <a:rPr lang="en-US" dirty="0" smtClean="0"/>
              <a:t>Of the estimated 14,611 gay and bisexual men diagnosed with AIDS, 40% were Black, 32% were White, and 23% were Hispanic (CDC, 2015a).</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4335555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 and AIDS Care Among MSM</a:t>
            </a:r>
            <a:endParaRPr lang="en-US" dirty="0"/>
          </a:p>
        </p:txBody>
      </p:sp>
      <p:sp>
        <p:nvSpPr>
          <p:cNvPr id="3" name="Content Placeholder 2"/>
          <p:cNvSpPr>
            <a:spLocks noGrp="1"/>
          </p:cNvSpPr>
          <p:nvPr>
            <p:ph idx="1"/>
          </p:nvPr>
        </p:nvSpPr>
        <p:spPr>
          <a:xfrm>
            <a:off x="457200" y="1524000"/>
            <a:ext cx="8229600" cy="4602163"/>
          </a:xfrm>
        </p:spPr>
        <p:txBody>
          <a:bodyPr>
            <a:normAutofit fontScale="92500" lnSpcReduction="10000"/>
          </a:bodyPr>
          <a:lstStyle/>
          <a:p>
            <a:r>
              <a:rPr lang="en-US" dirty="0" smtClean="0"/>
              <a:t>MSM represent only 2% of the U.S. population but:</a:t>
            </a:r>
          </a:p>
          <a:p>
            <a:pPr lvl="1"/>
            <a:r>
              <a:rPr lang="en-US" dirty="0" smtClean="0"/>
              <a:t>Is the only risk group in which new HIV infections have been gradually increasing since the 1990s and </a:t>
            </a:r>
          </a:p>
          <a:p>
            <a:pPr lvl="1"/>
            <a:r>
              <a:rPr lang="en-US" dirty="0" smtClean="0"/>
              <a:t>Have constantly represented the largest percentage of people diagnosed with AIDS and people with an AIDS diagnosis who have died (CDC, 2015a).</a:t>
            </a:r>
          </a:p>
          <a:p>
            <a:r>
              <a:rPr lang="en-US" dirty="0" smtClean="0"/>
              <a:t>In 2011, in the United States, among MSM with diagnosed HIV infection:</a:t>
            </a:r>
          </a:p>
          <a:p>
            <a:pPr lvl="1"/>
            <a:r>
              <a:rPr lang="en-US" dirty="0" smtClean="0"/>
              <a:t>80.6% were linked to care,</a:t>
            </a:r>
          </a:p>
          <a:p>
            <a:pPr lvl="1"/>
            <a:r>
              <a:rPr lang="en-US" dirty="0" smtClean="0"/>
              <a:t>57.5% were retained in care,</a:t>
            </a:r>
          </a:p>
          <a:p>
            <a:pPr lvl="1"/>
            <a:r>
              <a:rPr lang="en-US" dirty="0" smtClean="0"/>
              <a:t>52.9% were prescribed antiretroviral therapy (ART), and</a:t>
            </a:r>
          </a:p>
          <a:p>
            <a:pPr lvl="1"/>
            <a:r>
              <a:rPr lang="en-US" dirty="0" smtClean="0"/>
              <a:t>44.6% had achieved viral suppression (CDC, 2015a).</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7097498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 and AIDS Among Transgender  People</a:t>
            </a:r>
            <a:endParaRPr lang="en-US" dirty="0"/>
          </a:p>
        </p:txBody>
      </p:sp>
      <p:sp>
        <p:nvSpPr>
          <p:cNvPr id="3" name="Content Placeholder 2"/>
          <p:cNvSpPr>
            <a:spLocks noGrp="1"/>
          </p:cNvSpPr>
          <p:nvPr>
            <p:ph idx="1"/>
          </p:nvPr>
        </p:nvSpPr>
        <p:spPr>
          <a:xfrm>
            <a:off x="457200" y="1524000"/>
            <a:ext cx="8229600" cy="4602163"/>
          </a:xfrm>
        </p:spPr>
        <p:txBody>
          <a:bodyPr>
            <a:normAutofit fontScale="92500" lnSpcReduction="20000"/>
          </a:bodyPr>
          <a:lstStyle/>
          <a:p>
            <a:r>
              <a:rPr lang="en-US" dirty="0" smtClean="0"/>
              <a:t>Transgender people have been significantly affected by the HIV/AIDS epidemic in the United States. </a:t>
            </a:r>
          </a:p>
          <a:p>
            <a:r>
              <a:rPr lang="en-US" dirty="0"/>
              <a:t>Transgender women have the highest risk of HIV infection.</a:t>
            </a:r>
          </a:p>
          <a:p>
            <a:pPr lvl="1"/>
            <a:r>
              <a:rPr lang="en-US" dirty="0" smtClean="0"/>
              <a:t>HIV prevalence in transgender women is an estimated 21.7% (</a:t>
            </a:r>
            <a:r>
              <a:rPr lang="en-US" dirty="0" err="1" smtClean="0"/>
              <a:t>Baral</a:t>
            </a:r>
            <a:r>
              <a:rPr lang="en-US" dirty="0" smtClean="0"/>
              <a:t>, et al., 2013</a:t>
            </a:r>
            <a:r>
              <a:rPr lang="en-US" dirty="0"/>
              <a:t>). </a:t>
            </a:r>
            <a:endParaRPr lang="en-US" dirty="0" smtClean="0"/>
          </a:p>
          <a:p>
            <a:pPr lvl="1"/>
            <a:r>
              <a:rPr lang="en-US" dirty="0" smtClean="0"/>
              <a:t>Among </a:t>
            </a:r>
            <a:r>
              <a:rPr lang="en-US" dirty="0"/>
              <a:t>male-to-female (MTF) </a:t>
            </a:r>
            <a:r>
              <a:rPr lang="en-US" dirty="0" smtClean="0"/>
              <a:t>people, 27.7</a:t>
            </a:r>
            <a:r>
              <a:rPr lang="en-US" dirty="0"/>
              <a:t>% </a:t>
            </a:r>
            <a:r>
              <a:rPr lang="en-US" dirty="0" smtClean="0"/>
              <a:t>tested </a:t>
            </a:r>
            <a:r>
              <a:rPr lang="en-US" dirty="0"/>
              <a:t>positive for HIV </a:t>
            </a:r>
            <a:r>
              <a:rPr lang="en-US" dirty="0" smtClean="0"/>
              <a:t>infection, but </a:t>
            </a:r>
            <a:r>
              <a:rPr lang="en-US" dirty="0"/>
              <a:t>11.8% </a:t>
            </a:r>
            <a:r>
              <a:rPr lang="en-US" dirty="0" smtClean="0"/>
              <a:t>self-reported </a:t>
            </a:r>
            <a:r>
              <a:rPr lang="en-US" dirty="0"/>
              <a:t>being HIV </a:t>
            </a:r>
            <a:r>
              <a:rPr lang="en-US" dirty="0" smtClean="0"/>
              <a:t>positive (CDC, 2015b). </a:t>
            </a:r>
          </a:p>
          <a:p>
            <a:pPr lvl="1"/>
            <a:r>
              <a:rPr lang="en-US" dirty="0"/>
              <a:t>H</a:t>
            </a:r>
            <a:r>
              <a:rPr lang="en-US" dirty="0" smtClean="0"/>
              <a:t>igher </a:t>
            </a:r>
            <a:r>
              <a:rPr lang="en-US" dirty="0"/>
              <a:t>HIV rates (56.3% for test results and 30.8% for self-reporting) were found among </a:t>
            </a:r>
            <a:r>
              <a:rPr lang="en-US" dirty="0" smtClean="0"/>
              <a:t>MTF Blacks </a:t>
            </a:r>
            <a:r>
              <a:rPr lang="en-US" dirty="0"/>
              <a:t>(</a:t>
            </a:r>
            <a:r>
              <a:rPr lang="en-US" dirty="0" err="1"/>
              <a:t>Herbst</a:t>
            </a:r>
            <a:r>
              <a:rPr lang="en-US" dirty="0"/>
              <a:t>, et al., 2007).</a:t>
            </a:r>
          </a:p>
          <a:p>
            <a:pPr lvl="1"/>
            <a:r>
              <a:rPr lang="en-US" dirty="0" smtClean="0"/>
              <a:t>By race/ethnicity, Black transgender women have the highest percentage of new HIV-positive test results.</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5500562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HIV and AIDS Prevention in  Transgender Populations</a:t>
            </a:r>
            <a:endParaRPr lang="en-US" dirty="0"/>
          </a:p>
        </p:txBody>
      </p:sp>
      <p:sp>
        <p:nvSpPr>
          <p:cNvPr id="3" name="Content Placeholder 2"/>
          <p:cNvSpPr>
            <a:spLocks noGrp="1"/>
          </p:cNvSpPr>
          <p:nvPr>
            <p:ph idx="1"/>
          </p:nvPr>
        </p:nvSpPr>
        <p:spPr>
          <a:xfrm>
            <a:off x="457200" y="1447800"/>
            <a:ext cx="8229600" cy="4678363"/>
          </a:xfrm>
        </p:spPr>
        <p:txBody>
          <a:bodyPr>
            <a:normAutofit fontScale="92500"/>
          </a:bodyPr>
          <a:lstStyle/>
          <a:p>
            <a:r>
              <a:rPr lang="en-US" dirty="0" smtClean="0"/>
              <a:t>Transgender people often engage in behaviors that increase the risk of HIV infection, such as:</a:t>
            </a:r>
          </a:p>
          <a:p>
            <a:pPr lvl="1"/>
            <a:r>
              <a:rPr lang="en-US" dirty="0" smtClean="0"/>
              <a:t>Multiple sex partners or unprotected sex, </a:t>
            </a:r>
          </a:p>
          <a:p>
            <a:pPr lvl="1"/>
            <a:r>
              <a:rPr lang="en-US" dirty="0" smtClean="0"/>
              <a:t>Commercial sex work, and </a:t>
            </a:r>
          </a:p>
          <a:p>
            <a:pPr lvl="1"/>
            <a:r>
              <a:rPr lang="en-US" dirty="0" smtClean="0"/>
              <a:t>Use of needle injections for recreational drugs or to alter gender (e.g., hormones, silicone) (</a:t>
            </a:r>
            <a:r>
              <a:rPr lang="en-US" dirty="0" err="1" smtClean="0"/>
              <a:t>Herbst</a:t>
            </a:r>
            <a:r>
              <a:rPr lang="en-US" dirty="0" smtClean="0"/>
              <a:t>, et al., 2007; Stephens, et al., 2011).</a:t>
            </a:r>
          </a:p>
          <a:p>
            <a:r>
              <a:rPr lang="en-US" dirty="0" smtClean="0"/>
              <a:t>Limited data make creating evidence-based HIV prevention interventions that meet the unique needs of transgender populations challenging, so it is imperative to collect data on transgender people.</a:t>
            </a:r>
          </a:p>
          <a:p>
            <a:endParaRPr lang="en-US" dirty="0" smtClean="0"/>
          </a:p>
          <a:p>
            <a:endParaRPr lang="en-US" dirty="0"/>
          </a:p>
        </p:txBody>
      </p:sp>
    </p:spTree>
    <p:extLst>
      <p:ext uri="{BB962C8B-B14F-4D97-AF65-F5344CB8AC3E}">
        <p14:creationId xmlns:p14="http://schemas.microsoft.com/office/powerpoint/2010/main" val="1237590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HIV and AIDS Among People Who Inject Drugs</a:t>
            </a:r>
            <a:endParaRPr lang="en-US" dirty="0"/>
          </a:p>
        </p:txBody>
      </p:sp>
      <p:sp>
        <p:nvSpPr>
          <p:cNvPr id="3" name="Content Placeholder 2"/>
          <p:cNvSpPr>
            <a:spLocks noGrp="1"/>
          </p:cNvSpPr>
          <p:nvPr>
            <p:ph idx="1"/>
          </p:nvPr>
        </p:nvSpPr>
        <p:spPr>
          <a:xfrm>
            <a:off x="457200" y="1447800"/>
            <a:ext cx="8229600" cy="5105400"/>
          </a:xfrm>
        </p:spPr>
        <p:txBody>
          <a:bodyPr>
            <a:normAutofit/>
          </a:bodyPr>
          <a:lstStyle/>
          <a:p>
            <a:r>
              <a:rPr lang="en-US" dirty="0" smtClean="0"/>
              <a:t>Injection drug use leads to approximately 10% of HIV cases in the United States annually (AIDS.gov, 2014). </a:t>
            </a:r>
          </a:p>
          <a:p>
            <a:r>
              <a:rPr lang="en-US" dirty="0" smtClean="0"/>
              <a:t>Injection drug users can get and spread HIV by:</a:t>
            </a:r>
          </a:p>
          <a:p>
            <a:pPr lvl="1"/>
            <a:r>
              <a:rPr lang="en-US" dirty="0" smtClean="0"/>
              <a:t>Sharing drug preparation or injecting equipment with a person who has HIV. </a:t>
            </a:r>
          </a:p>
          <a:p>
            <a:pPr lvl="1"/>
            <a:r>
              <a:rPr lang="en-US" dirty="0" smtClean="0"/>
              <a:t>Engaging in risky sexual behaviors with their sex and drug-using partners.</a:t>
            </a:r>
          </a:p>
        </p:txBody>
      </p:sp>
    </p:spTree>
    <p:extLst>
      <p:ext uri="{BB962C8B-B14F-4D97-AF65-F5344CB8AC3E}">
        <p14:creationId xmlns:p14="http://schemas.microsoft.com/office/powerpoint/2010/main" val="2083536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2014 Chartbooks</a:t>
            </a:r>
            <a:endParaRPr lang="en-US" dirty="0"/>
          </a:p>
        </p:txBody>
      </p:sp>
      <p:sp>
        <p:nvSpPr>
          <p:cNvPr id="3" name="Content Placeholder 2"/>
          <p:cNvSpPr>
            <a:spLocks noGrp="1"/>
          </p:cNvSpPr>
          <p:nvPr>
            <p:ph idx="1"/>
          </p:nvPr>
        </p:nvSpPr>
        <p:spPr/>
        <p:txBody>
          <a:bodyPr>
            <a:normAutofit lnSpcReduction="10000"/>
          </a:bodyPr>
          <a:lstStyle/>
          <a:p>
            <a:r>
              <a:rPr lang="en-US" dirty="0" smtClean="0"/>
              <a:t>2014 QDR supported by a series of related </a:t>
            </a:r>
            <a:r>
              <a:rPr lang="en-US" dirty="0" err="1" smtClean="0"/>
              <a:t>chartbooks</a:t>
            </a:r>
            <a:r>
              <a:rPr lang="en-US" dirty="0" smtClean="0"/>
              <a:t> that:</a:t>
            </a:r>
          </a:p>
          <a:p>
            <a:pPr lvl="1"/>
            <a:r>
              <a:rPr lang="en-US" dirty="0" smtClean="0"/>
              <a:t>Present information on individual measures. </a:t>
            </a:r>
          </a:p>
          <a:p>
            <a:pPr lvl="1"/>
            <a:r>
              <a:rPr lang="en-US" dirty="0" smtClean="0"/>
              <a:t>Are updated annually.</a:t>
            </a:r>
          </a:p>
          <a:p>
            <a:pPr lvl="1"/>
            <a:r>
              <a:rPr lang="en-US" dirty="0" smtClean="0"/>
              <a:t>Are posted on the Web (</a:t>
            </a:r>
            <a:r>
              <a:rPr lang="en-US" dirty="0" smtClean="0">
                <a:hlinkClick r:id="rId3" invalidUrl="http:///"/>
              </a:rPr>
              <a:t>http://</a:t>
            </a:r>
            <a:r>
              <a:rPr lang="en-US" dirty="0" smtClean="0">
                <a:hlinkClick r:id=""/>
              </a:rPr>
              <a:t>www.ahrq.gov/research/</a:t>
            </a:r>
          </a:p>
          <a:p>
            <a:pPr marL="457200" lvl="1" indent="228600">
              <a:buNone/>
            </a:pPr>
            <a:r>
              <a:rPr lang="en-US" dirty="0" smtClean="0">
                <a:hlinkClick r:id=""/>
              </a:rPr>
              <a:t>findings/</a:t>
            </a:r>
            <a:r>
              <a:rPr lang="en-US" dirty="0" err="1" smtClean="0">
                <a:hlinkClick r:id="rId4"/>
              </a:rPr>
              <a:t>nhqrdr</a:t>
            </a:r>
            <a:r>
              <a:rPr lang="en-US" dirty="0" smtClean="0">
                <a:hlinkClick r:id="rId4"/>
              </a:rPr>
              <a:t>/2014chartbooks/</a:t>
            </a:r>
            <a:r>
              <a:rPr lang="en-US" dirty="0" smtClean="0"/>
              <a:t>).</a:t>
            </a:r>
          </a:p>
          <a:p>
            <a:r>
              <a:rPr lang="en-US" dirty="0" smtClean="0"/>
              <a:t>Order and topics of </a:t>
            </a:r>
            <a:r>
              <a:rPr lang="en-US" dirty="0" err="1" smtClean="0"/>
              <a:t>chartbooks</a:t>
            </a:r>
            <a:r>
              <a:rPr lang="en-US" dirty="0" smtClean="0"/>
              <a:t>:</a:t>
            </a:r>
          </a:p>
          <a:p>
            <a:pPr lvl="1"/>
            <a:r>
              <a:rPr lang="en-US" dirty="0" smtClean="0"/>
              <a:t>Access to care</a:t>
            </a:r>
          </a:p>
          <a:p>
            <a:pPr lvl="1"/>
            <a:r>
              <a:rPr lang="en-US" dirty="0" smtClean="0"/>
              <a:t>Priorities of the National Quality Strategy</a:t>
            </a:r>
          </a:p>
          <a:p>
            <a:pPr lvl="1"/>
            <a:r>
              <a:rPr lang="en-US" dirty="0" smtClean="0"/>
              <a:t>Access and quality of care for different priority populations</a:t>
            </a:r>
          </a:p>
          <a:p>
            <a:endParaRPr lang="en-US" dirty="0"/>
          </a:p>
        </p:txBody>
      </p:sp>
    </p:spTree>
    <p:extLst>
      <p:ext uri="{BB962C8B-B14F-4D97-AF65-F5344CB8AC3E}">
        <p14:creationId xmlns:p14="http://schemas.microsoft.com/office/powerpoint/2010/main" val="4436520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 and AIDS and Hepatitis Among People Who Inject Drugs</a:t>
            </a:r>
            <a:endParaRPr lang="en-US" dirty="0"/>
          </a:p>
        </p:txBody>
      </p:sp>
      <p:sp>
        <p:nvSpPr>
          <p:cNvPr id="3" name="Content Placeholder 2"/>
          <p:cNvSpPr>
            <a:spLocks noGrp="1"/>
          </p:cNvSpPr>
          <p:nvPr>
            <p:ph idx="1"/>
          </p:nvPr>
        </p:nvSpPr>
        <p:spPr>
          <a:xfrm>
            <a:off x="457200" y="1447800"/>
            <a:ext cx="8229600" cy="5105400"/>
          </a:xfrm>
        </p:spPr>
        <p:txBody>
          <a:bodyPr>
            <a:normAutofit/>
          </a:bodyPr>
          <a:lstStyle/>
          <a:p>
            <a:r>
              <a:rPr lang="en-US" dirty="0" smtClean="0"/>
              <a:t>About 80% of HIV-infected injection drug users in the United States also have hepatitis C (HCV) (AIDS.gov, 2014):</a:t>
            </a:r>
          </a:p>
          <a:p>
            <a:pPr lvl="1"/>
            <a:r>
              <a:rPr lang="en-US" dirty="0" smtClean="0"/>
              <a:t>HCV leads to cirrhosis of the liver and liver cancer. </a:t>
            </a:r>
          </a:p>
          <a:p>
            <a:pPr lvl="1"/>
            <a:r>
              <a:rPr lang="en-US" dirty="0" smtClean="0"/>
              <a:t>HCV is more serious in people living with HIV because it leads to liver damage more quickly.</a:t>
            </a:r>
          </a:p>
          <a:p>
            <a:pPr lvl="1"/>
            <a:r>
              <a:rPr lang="en-US" dirty="0" smtClean="0"/>
              <a:t>Co-infection with HCV also affects treatment of HIV infection, making it important for people who inject drugs to know if they are infected with HCV and to continue to protect themselves.  </a:t>
            </a:r>
          </a:p>
        </p:txBody>
      </p:sp>
    </p:spTree>
    <p:extLst>
      <p:ext uri="{BB962C8B-B14F-4D97-AF65-F5344CB8AC3E}">
        <p14:creationId xmlns:p14="http://schemas.microsoft.com/office/powerpoint/2010/main" val="336025403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 and AIDS Policy </a:t>
            </a:r>
            <a:endParaRPr lang="en-US" dirty="0"/>
          </a:p>
        </p:txBody>
      </p:sp>
      <p:sp>
        <p:nvSpPr>
          <p:cNvPr id="3" name="Content Placeholder 2"/>
          <p:cNvSpPr>
            <a:spLocks noGrp="1"/>
          </p:cNvSpPr>
          <p:nvPr>
            <p:ph idx="1"/>
          </p:nvPr>
        </p:nvSpPr>
        <p:spPr/>
        <p:txBody>
          <a:bodyPr/>
          <a:lstStyle/>
          <a:p>
            <a:r>
              <a:rPr lang="en-US" dirty="0" smtClean="0"/>
              <a:t>The White House Office of National AIDS Policy launched the National HIV/AIDS Strategy in July 2010:</a:t>
            </a:r>
          </a:p>
          <a:p>
            <a:pPr lvl="1"/>
            <a:r>
              <a:rPr lang="en-US" dirty="0" smtClean="0"/>
              <a:t>Comprehensive plan focused on (1) reducing the number of people who become infected with HIV, (2) increasing access to care and optimizing health outcomes for people living with HIV, and (3) reducing HIV-related health disparities. </a:t>
            </a:r>
          </a:p>
          <a:p>
            <a:pPr lvl="1"/>
            <a:r>
              <a:rPr lang="en-US" dirty="0" smtClean="0"/>
              <a:t>Roadmap for policymakers, partners in prevention, and the public. </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35489028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 Efforts To Improve HIV and AIDS Care </a:t>
            </a:r>
            <a:endParaRPr lang="en-US" dirty="0"/>
          </a:p>
        </p:txBody>
      </p:sp>
      <p:sp>
        <p:nvSpPr>
          <p:cNvPr id="3" name="Content Placeholder 2"/>
          <p:cNvSpPr>
            <a:spLocks noGrp="1"/>
          </p:cNvSpPr>
          <p:nvPr>
            <p:ph idx="1"/>
          </p:nvPr>
        </p:nvSpPr>
        <p:spPr/>
        <p:txBody>
          <a:bodyPr>
            <a:normAutofit fontScale="92500"/>
          </a:bodyPr>
          <a:lstStyle/>
          <a:p>
            <a:r>
              <a:rPr lang="en-US" dirty="0" smtClean="0"/>
              <a:t>In 2013, the President launched the HIV Care Continuum Initiative, which outlines strategies to optimize health outcomes for those living with HIV. </a:t>
            </a:r>
          </a:p>
          <a:p>
            <a:r>
              <a:rPr lang="en-US" dirty="0" smtClean="0"/>
              <a:t>In 2014, funding through the HHS Secretary’s Minority AIDS Initiative Fund and the Affordable Care Act helped strengthen the capacity of community health centers to identify and treat HIV.</a:t>
            </a:r>
          </a:p>
          <a:p>
            <a:r>
              <a:rPr lang="en-US" dirty="0" smtClean="0"/>
              <a:t>The Affordable Care Act provides better access to health care coverage and more health insurance options for people living with HIV (AIDS.gov, 2014).</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90190176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HIV and AIDS Measures </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Outcome: New AIDS cases</a:t>
            </a:r>
          </a:p>
          <a:p>
            <a:pPr lvl="0"/>
            <a:r>
              <a:rPr lang="en-US" dirty="0" smtClean="0"/>
              <a:t>Process: Adult HIV patients who had at least two outpatient visits during the year</a:t>
            </a:r>
          </a:p>
          <a:p>
            <a:r>
              <a:rPr lang="en-US" dirty="0" smtClean="0"/>
              <a:t>Outcome: Adult HIV patients with a viral load less than 200 copies/mL</a:t>
            </a:r>
          </a:p>
          <a:p>
            <a:r>
              <a:rPr lang="en-US" dirty="0" smtClean="0"/>
              <a:t>Outcome: HIV infection deaths</a:t>
            </a:r>
          </a:p>
          <a:p>
            <a:r>
              <a:rPr lang="en-US" dirty="0" smtClean="0"/>
              <a:t>Two measures from the Ryan White HIV/AIDS Program:</a:t>
            </a:r>
          </a:p>
          <a:p>
            <a:pPr lvl="1"/>
            <a:r>
              <a:rPr lang="en-US" dirty="0" smtClean="0"/>
              <a:t>Outcome: HIV patients in Ryan White-funded care who were virally suppressed (HIV RNA &lt;200 copies/mL)</a:t>
            </a:r>
          </a:p>
          <a:p>
            <a:pPr lvl="1"/>
            <a:r>
              <a:rPr lang="en-US" dirty="0" smtClean="0"/>
              <a:t>Process: HIV patients in Ryan White-funded care who were retained in care (at least two ambulatory visit dates 90 days apart)</a:t>
            </a:r>
          </a:p>
          <a:p>
            <a:endParaRPr lang="en-US" dirty="0"/>
          </a:p>
        </p:txBody>
      </p:sp>
    </p:spTree>
    <p:extLst>
      <p:ext uri="{BB962C8B-B14F-4D97-AF65-F5344CB8AC3E}">
        <p14:creationId xmlns:p14="http://schemas.microsoft.com/office/powerpoint/2010/main" val="71087277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Not Included in the QDR</a:t>
            </a:r>
            <a:endParaRPr lang="en-US" dirty="0"/>
          </a:p>
        </p:txBody>
      </p:sp>
      <p:sp>
        <p:nvSpPr>
          <p:cNvPr id="5" name="Content Placeholder 3"/>
          <p:cNvSpPr txBox="1">
            <a:spLocks noGrp="1"/>
          </p:cNvSpPr>
          <p:nvPr>
            <p:ph idx="1"/>
          </p:nvPr>
        </p:nvSpPr>
        <p:spPr/>
        <p:txBody>
          <a:bodyPr>
            <a:normAutofit fontScale="92500" lnSpcReduction="20000"/>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One measure is not included in the 2014 reports due to statistical issues:</a:t>
            </a:r>
          </a:p>
          <a:p>
            <a:pPr lvl="1"/>
            <a:r>
              <a:rPr lang="en-US" dirty="0" smtClean="0"/>
              <a:t>Adult HIV patients who received antiretroviral therapy</a:t>
            </a:r>
          </a:p>
          <a:p>
            <a:r>
              <a:rPr lang="en-US" dirty="0" smtClean="0"/>
              <a:t>One measure reached the 95% ceiling and is no longer reported:</a:t>
            </a:r>
          </a:p>
          <a:p>
            <a:pPr lvl="1"/>
            <a:r>
              <a:rPr lang="en-US" dirty="0" smtClean="0"/>
              <a:t>Eligible patients receiving prophylaxis for </a:t>
            </a:r>
            <a:r>
              <a:rPr lang="en-US" i="1" dirty="0" smtClean="0"/>
              <a:t>Pneumocystis</a:t>
            </a:r>
            <a:r>
              <a:rPr lang="en-US" dirty="0" smtClean="0"/>
              <a:t> pneumonia</a:t>
            </a:r>
          </a:p>
          <a:p>
            <a:r>
              <a:rPr lang="en-US" dirty="0" smtClean="0"/>
              <a:t>Two measures were removed due to changes in HIV care guidelines:</a:t>
            </a:r>
          </a:p>
          <a:p>
            <a:pPr lvl="1"/>
            <a:r>
              <a:rPr lang="en-US" dirty="0" smtClean="0"/>
              <a:t>Adult HIV patients who received two or more CD4 tests during the year  </a:t>
            </a:r>
          </a:p>
          <a:p>
            <a:pPr lvl="1"/>
            <a:r>
              <a:rPr lang="en-US" dirty="0" smtClean="0"/>
              <a:t>Eligible patients receiving prophylaxis for </a:t>
            </a:r>
            <a:r>
              <a:rPr lang="en-US" i="1" dirty="0" smtClean="0"/>
              <a:t>Mycobacterium </a:t>
            </a:r>
            <a:r>
              <a:rPr lang="en-US" i="1" dirty="0" err="1" smtClean="0"/>
              <a:t>avium</a:t>
            </a:r>
            <a:r>
              <a:rPr lang="en-US" dirty="0" smtClean="0"/>
              <a:t> complex</a:t>
            </a:r>
          </a:p>
          <a:p>
            <a:pPr lvl="1"/>
            <a:endParaRPr lang="en-US" dirty="0" smtClean="0"/>
          </a:p>
          <a:p>
            <a:endParaRPr lang="en-US" dirty="0" smtClean="0"/>
          </a:p>
          <a:p>
            <a:endParaRPr lang="en-US" dirty="0"/>
          </a:p>
        </p:txBody>
      </p:sp>
    </p:spTree>
    <p:extLst>
      <p:ext uri="{BB962C8B-B14F-4D97-AF65-F5344CB8AC3E}">
        <p14:creationId xmlns:p14="http://schemas.microsoft.com/office/powerpoint/2010/main" val="231122543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smtClean="0"/>
              <a:t>New AIDS cases per 100,000 population age 13 and over, by race/ethnicity and age, 2000-2011</a:t>
            </a:r>
            <a:endParaRPr lang="en-US"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364539740"/>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4"/>
          <p:cNvGraphicFramePr>
            <a:graphicFrameLocks noGrp="1"/>
          </p:cNvGraphicFramePr>
          <p:nvPr>
            <p:ph sz="half" idx="2"/>
            <p:extLst>
              <p:ext uri="{D42A27DB-BD31-4B8C-83A1-F6EECF244321}">
                <p14:modId xmlns:p14="http://schemas.microsoft.com/office/powerpoint/2010/main" val="1720258112"/>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457200" y="5638800"/>
            <a:ext cx="8046720" cy="1261884"/>
          </a:xfrm>
          <a:prstGeom prst="rect">
            <a:avLst/>
          </a:prstGeom>
          <a:noFill/>
        </p:spPr>
        <p:txBody>
          <a:bodyPr wrap="square" rtlCol="0">
            <a:spAutoFit/>
          </a:bodyPr>
          <a:lstStyle/>
          <a:p>
            <a:r>
              <a:rPr lang="en-US" sz="1000" b="1" dirty="0" smtClean="0"/>
              <a:t>Source:</a:t>
            </a:r>
            <a:r>
              <a:rPr lang="en-US" sz="1000" dirty="0" smtClean="0"/>
              <a:t> Centers for Disease Control and Prevention, National Center for HIV, STD, and TB Prevention, HIV/AIDS Surveillance System, 2000-2011</a:t>
            </a:r>
          </a:p>
          <a:p>
            <a:r>
              <a:rPr lang="en-US" sz="1000" b="1" dirty="0" smtClean="0"/>
              <a:t>Note:</a:t>
            </a:r>
            <a:r>
              <a:rPr lang="en-US" sz="1000" dirty="0" smtClean="0"/>
              <a:t> For this measure, lower rates are better. White, Black, and Asian are non-Hispanic. Hispanic includes all races. Data for Asians in 2000, 2001, and 2002 did not meet criteria for statistical reliability.</a:t>
            </a:r>
          </a:p>
          <a:p>
            <a:endParaRPr lang="en-US" dirty="0"/>
          </a:p>
          <a:p>
            <a:endParaRPr lang="en-US" dirty="0"/>
          </a:p>
        </p:txBody>
      </p:sp>
      <p:sp>
        <p:nvSpPr>
          <p:cNvPr id="6" name="Text Box 2"/>
          <p:cNvSpPr txBox="1">
            <a:spLocks noChangeArrowheads="1"/>
          </p:cNvSpPr>
          <p:nvPr/>
        </p:nvSpPr>
        <p:spPr bwMode="auto">
          <a:xfrm>
            <a:off x="1828800" y="3429000"/>
            <a:ext cx="1371600" cy="6096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spcBef>
                <a:spcPts val="0"/>
              </a:spcBef>
              <a:spcAft>
                <a:spcPts val="1200"/>
              </a:spcAft>
            </a:pPr>
            <a:r>
              <a:rPr lang="en-US" sz="1000" dirty="0">
                <a:effectLst/>
                <a:ea typeface="Times New Roman"/>
              </a:rPr>
              <a:t>2010 Achievable Benchmark: 2.8 per </a:t>
            </a:r>
            <a:r>
              <a:rPr lang="en-US" sz="1000" dirty="0" smtClean="0">
                <a:effectLst/>
                <a:ea typeface="Times New Roman"/>
              </a:rPr>
              <a:t>100,000 Population </a:t>
            </a:r>
            <a:endParaRPr lang="en-US" sz="1200" dirty="0">
              <a:effectLst/>
              <a:ea typeface="Times New Roman"/>
            </a:endParaRPr>
          </a:p>
        </p:txBody>
      </p:sp>
    </p:spTree>
    <p:extLst>
      <p:ext uri="{BB962C8B-B14F-4D97-AF65-F5344CB8AC3E}">
        <p14:creationId xmlns:p14="http://schemas.microsoft.com/office/powerpoint/2010/main" val="358338985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HIV patients who had two or more outpatient visits, by race/ethnicity and sex, 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56942531"/>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854915281"/>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486400"/>
            <a:ext cx="8229600" cy="400110"/>
          </a:xfrm>
          <a:prstGeom prst="rect">
            <a:avLst/>
          </a:prstGeom>
          <a:noFill/>
        </p:spPr>
        <p:txBody>
          <a:bodyPr wrap="square" rtlCol="0">
            <a:spAutoFit/>
          </a:bodyPr>
          <a:lstStyle/>
          <a:p>
            <a:r>
              <a:rPr lang="en-US" sz="1000" b="1" dirty="0" smtClean="0"/>
              <a:t>Source:</a:t>
            </a:r>
            <a:r>
              <a:rPr lang="en-US" sz="1000" dirty="0" smtClean="0"/>
              <a:t> </a:t>
            </a:r>
            <a:r>
              <a:rPr lang="en-US" sz="1000" dirty="0"/>
              <a:t>Agency for Healthcare Research and Quality, HIV Research Network, </a:t>
            </a:r>
            <a:r>
              <a:rPr lang="en-US" sz="1000" dirty="0" smtClean="0"/>
              <a:t>2011.</a:t>
            </a:r>
          </a:p>
          <a:p>
            <a:r>
              <a:rPr lang="en-US" sz="1000" b="1" dirty="0" smtClean="0"/>
              <a:t>Note:</a:t>
            </a:r>
            <a:r>
              <a:rPr lang="en-US" sz="1000" dirty="0" smtClean="0"/>
              <a:t> White and Black are non-Hispanic. Hispanic includes all races.</a:t>
            </a:r>
            <a:endParaRPr lang="en-US" sz="1000" b="1" dirty="0"/>
          </a:p>
        </p:txBody>
      </p:sp>
    </p:spTree>
    <p:extLst>
      <p:ext uri="{BB962C8B-B14F-4D97-AF65-F5344CB8AC3E}">
        <p14:creationId xmlns:p14="http://schemas.microsoft.com/office/powerpoint/2010/main" val="302474250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 HIV patients with viral load &lt;200 for first test in the year, by race/ethnicity, sex, age, and insurance 2011</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84439420"/>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5577840"/>
            <a:ext cx="8229600" cy="400110"/>
          </a:xfrm>
          <a:prstGeom prst="rect">
            <a:avLst/>
          </a:prstGeom>
          <a:noFill/>
        </p:spPr>
        <p:txBody>
          <a:bodyPr wrap="square" rtlCol="0">
            <a:spAutoFit/>
          </a:bodyPr>
          <a:lstStyle/>
          <a:p>
            <a:r>
              <a:rPr lang="en-US" sz="1000" b="1" dirty="0" smtClean="0"/>
              <a:t>Source:</a:t>
            </a:r>
            <a:r>
              <a:rPr lang="en-US" sz="1000" dirty="0" smtClean="0"/>
              <a:t> Agency for Healthcare Research and Quality, HIV Research Network, 2011.</a:t>
            </a:r>
          </a:p>
          <a:p>
            <a:r>
              <a:rPr lang="en-US" sz="1000" b="1" dirty="0" smtClean="0"/>
              <a:t>Note:</a:t>
            </a:r>
            <a:r>
              <a:rPr lang="en-US" sz="1000" dirty="0" smtClean="0"/>
              <a:t> Viral load suppression means HIV RNA &lt;200 copies/mL. White and Black are non-Hispanic. Hispanic includes all races.</a:t>
            </a:r>
            <a:endParaRPr lang="en-US" sz="1000" dirty="0"/>
          </a:p>
        </p:txBody>
      </p:sp>
    </p:spTree>
    <p:extLst>
      <p:ext uri="{BB962C8B-B14F-4D97-AF65-F5344CB8AC3E}">
        <p14:creationId xmlns:p14="http://schemas.microsoft.com/office/powerpoint/2010/main" val="326388709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Deaths of People With HIV Infection</a:t>
            </a:r>
            <a:endParaRPr lang="en-US" dirty="0"/>
          </a:p>
        </p:txBody>
      </p:sp>
      <p:sp>
        <p:nvSpPr>
          <p:cNvPr id="3" name="Content Placeholder 2"/>
          <p:cNvSpPr>
            <a:spLocks noGrp="1"/>
          </p:cNvSpPr>
          <p:nvPr>
            <p:ph idx="1"/>
          </p:nvPr>
        </p:nvSpPr>
        <p:spPr/>
        <p:txBody>
          <a:bodyPr>
            <a:normAutofit/>
          </a:bodyPr>
          <a:lstStyle/>
          <a:p>
            <a:pPr lvl="0"/>
            <a:r>
              <a:rPr lang="en-US" dirty="0" smtClean="0"/>
              <a:t>A number of factors affect the death rate among people living with HIV, including:</a:t>
            </a:r>
          </a:p>
          <a:p>
            <a:pPr lvl="1"/>
            <a:r>
              <a:rPr lang="en-US" dirty="0" smtClean="0"/>
              <a:t>Underlying rates of HIV risk behaviors, </a:t>
            </a:r>
          </a:p>
          <a:p>
            <a:pPr lvl="1"/>
            <a:r>
              <a:rPr lang="en-US" dirty="0" smtClean="0"/>
              <a:t>Prevention of HIV transmission, </a:t>
            </a:r>
          </a:p>
          <a:p>
            <a:pPr lvl="1"/>
            <a:r>
              <a:rPr lang="en-US" dirty="0" smtClean="0"/>
              <a:t>Early detection and treatment of HIV disease, and </a:t>
            </a:r>
          </a:p>
          <a:p>
            <a:pPr lvl="1"/>
            <a:r>
              <a:rPr lang="en-US" dirty="0" smtClean="0"/>
              <a:t>Management of AIDS and its complications and comorbidities. </a:t>
            </a:r>
          </a:p>
          <a:p>
            <a:r>
              <a:rPr lang="en-US" dirty="0" smtClean="0"/>
              <a:t>With widespread use of antiretroviral therapy, a better understanding is needed of the patterns and risk factors for cause-specific mortality.</a:t>
            </a:r>
          </a:p>
        </p:txBody>
      </p:sp>
    </p:spTree>
    <p:extLst>
      <p:ext uri="{BB962C8B-B14F-4D97-AF65-F5344CB8AC3E}">
        <p14:creationId xmlns:p14="http://schemas.microsoft.com/office/powerpoint/2010/main" val="165678530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Hepatitis and Deaths of People With HIV Infection</a:t>
            </a:r>
            <a:endParaRPr lang="en-US" dirty="0"/>
          </a:p>
        </p:txBody>
      </p:sp>
      <p:sp>
        <p:nvSpPr>
          <p:cNvPr id="3" name="Content Placeholder 2"/>
          <p:cNvSpPr>
            <a:spLocks noGrp="1"/>
          </p:cNvSpPr>
          <p:nvPr>
            <p:ph idx="1"/>
          </p:nvPr>
        </p:nvSpPr>
        <p:spPr>
          <a:xfrm>
            <a:off x="457200" y="1524000"/>
            <a:ext cx="8229600" cy="4876800"/>
          </a:xfrm>
        </p:spPr>
        <p:txBody>
          <a:bodyPr>
            <a:normAutofit fontScale="77500" lnSpcReduction="20000"/>
          </a:bodyPr>
          <a:lstStyle/>
          <a:p>
            <a:pPr>
              <a:lnSpc>
                <a:spcPct val="120000"/>
              </a:lnSpc>
              <a:spcBef>
                <a:spcPts val="0"/>
              </a:spcBef>
            </a:pPr>
            <a:r>
              <a:rPr lang="en-US" dirty="0" smtClean="0"/>
              <a:t>An estimated one-third of people with HIV are co-infected with hepatitis B or hepatitis C; hepatitis C is more common. </a:t>
            </a:r>
          </a:p>
          <a:p>
            <a:pPr>
              <a:lnSpc>
                <a:spcPct val="120000"/>
              </a:lnSpc>
              <a:spcBef>
                <a:spcPts val="0"/>
              </a:spcBef>
            </a:pPr>
            <a:r>
              <a:rPr lang="en-US" dirty="0" smtClean="0"/>
              <a:t>Viral hepatitis progresses faster and causes more liver-related health problems among people with HIV than among those without HIV. </a:t>
            </a:r>
          </a:p>
          <a:p>
            <a:pPr>
              <a:lnSpc>
                <a:spcPct val="120000"/>
              </a:lnSpc>
              <a:spcBef>
                <a:spcPts val="0"/>
              </a:spcBef>
            </a:pPr>
            <a:r>
              <a:rPr lang="en-US" dirty="0" smtClean="0"/>
              <a:t>Drug therapy has extended the life expectancy of people with HIV, but hepatitis has become the leading cause of non-AIDS-related death in this population (CDC, 2014).</a:t>
            </a:r>
          </a:p>
          <a:p>
            <a:pPr>
              <a:lnSpc>
                <a:spcPct val="120000"/>
              </a:lnSpc>
              <a:spcBef>
                <a:spcPts val="0"/>
              </a:spcBef>
            </a:pPr>
            <a:r>
              <a:rPr lang="en-US" dirty="0" smtClean="0"/>
              <a:t>Hepatitis C increases the risk of death in HIV patients by about 50% (Branch, et al., 2012).</a:t>
            </a:r>
          </a:p>
          <a:p>
            <a:pPr>
              <a:lnSpc>
                <a:spcPct val="120000"/>
              </a:lnSpc>
              <a:spcBef>
                <a:spcPts val="0"/>
              </a:spcBef>
            </a:pPr>
            <a:r>
              <a:rPr lang="en-US" dirty="0" smtClean="0"/>
              <a:t>Current recommendations are to screen all HIV-infected patients for hepatitis C. </a:t>
            </a:r>
          </a:p>
          <a:p>
            <a:pPr lvl="1">
              <a:lnSpc>
                <a:spcPct val="120000"/>
              </a:lnSpc>
              <a:spcBef>
                <a:spcPts val="0"/>
              </a:spcBef>
            </a:pPr>
            <a:r>
              <a:rPr lang="en-US" dirty="0" smtClean="0"/>
              <a:t>Patients at high risk for hepatitis C should be screened annually and whenever this infection is suspected (AIDS Info, 2014).</a:t>
            </a:r>
          </a:p>
          <a:p>
            <a:endParaRPr lang="en-US" dirty="0"/>
          </a:p>
        </p:txBody>
      </p:sp>
    </p:spTree>
    <p:extLst>
      <p:ext uri="{BB962C8B-B14F-4D97-AF65-F5344CB8AC3E}">
        <p14:creationId xmlns:p14="http://schemas.microsoft.com/office/powerpoint/2010/main" val="279439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smtClean="0"/>
              <a:t>Chartbooks</a:t>
            </a:r>
            <a:r>
              <a:rPr lang="en-US" sz="3100" dirty="0" smtClean="0"/>
              <a:t> Organized Around Priorities of the National Quality Strategy</a:t>
            </a:r>
            <a:endParaRPr lang="en-US" sz="3100" dirty="0"/>
          </a:p>
        </p:txBody>
      </p:sp>
      <p:sp>
        <p:nvSpPr>
          <p:cNvPr id="3" name="Content Placeholder 2"/>
          <p:cNvSpPr>
            <a:spLocks noGrp="1"/>
          </p:cNvSpPr>
          <p:nvPr>
            <p:ph idx="1"/>
          </p:nvPr>
        </p:nvSpPr>
        <p:spPr/>
        <p:txBody>
          <a:bodyPr>
            <a:normAutofit fontScale="77500" lnSpcReduction="20000"/>
          </a:bodyPr>
          <a:lstStyle/>
          <a:p>
            <a:pPr marL="514350" indent="-514350">
              <a:buSzPct val="100000"/>
              <a:buFont typeface="+mj-lt"/>
              <a:buAutoNum type="arabicPeriod"/>
            </a:pPr>
            <a:r>
              <a:rPr lang="en-US" smtClean="0"/>
              <a:t>Making care safer by reducing harm caused in the delivery of care.</a:t>
            </a:r>
          </a:p>
          <a:p>
            <a:pPr marL="514350" indent="-514350">
              <a:buSzPct val="100000"/>
              <a:buFont typeface="+mj-lt"/>
              <a:buAutoNum type="arabicPeriod"/>
            </a:pPr>
            <a:r>
              <a:rPr lang="en-US" smtClean="0"/>
              <a:t>Ensuring that each person and family is engaged as partners in their care.</a:t>
            </a:r>
          </a:p>
          <a:p>
            <a:pPr marL="514350" indent="-514350">
              <a:buSzPct val="100000"/>
              <a:buFont typeface="+mj-lt"/>
              <a:buAutoNum type="arabicPeriod"/>
            </a:pPr>
            <a:r>
              <a:rPr lang="en-US" smtClean="0"/>
              <a:t>Promoting effective communication and coordination of care.</a:t>
            </a:r>
          </a:p>
          <a:p>
            <a:pPr marL="514350" indent="-514350">
              <a:buSzPct val="100000"/>
              <a:buFont typeface="+mj-lt"/>
              <a:buAutoNum type="arabicPeriod"/>
            </a:pPr>
            <a:r>
              <a:rPr lang="en-US" b="1" smtClean="0"/>
              <a:t>Promoting the most effective prevention and treatment practices for the leading causes of mortality, starting with cardiovascular disease.</a:t>
            </a:r>
          </a:p>
          <a:p>
            <a:pPr marL="514350" indent="-514350">
              <a:buSzPct val="100000"/>
              <a:buFont typeface="+mj-lt"/>
              <a:buAutoNum type="arabicPeriod"/>
            </a:pPr>
            <a:r>
              <a:rPr lang="en-US" smtClean="0"/>
              <a:t>Working with communities to promote wide use of best practices to enable healthy living.</a:t>
            </a:r>
          </a:p>
          <a:p>
            <a:pPr marL="514350" indent="-514350">
              <a:buSzPct val="100000"/>
              <a:buFont typeface="+mj-lt"/>
              <a:buAutoNum type="arabicPeriod"/>
            </a:pPr>
            <a:r>
              <a:rPr lang="en-US"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42115711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Antiretroviral Therapy and HIV Deaths</a:t>
            </a:r>
            <a:endParaRPr lang="en-US" dirty="0"/>
          </a:p>
        </p:txBody>
      </p:sp>
      <p:sp>
        <p:nvSpPr>
          <p:cNvPr id="3" name="Content Placeholder 2"/>
          <p:cNvSpPr>
            <a:spLocks noGrp="1"/>
          </p:cNvSpPr>
          <p:nvPr>
            <p:ph idx="1"/>
          </p:nvPr>
        </p:nvSpPr>
        <p:spPr>
          <a:xfrm>
            <a:off x="457200" y="1524000"/>
            <a:ext cx="8229600" cy="4800600"/>
          </a:xfrm>
        </p:spPr>
        <p:txBody>
          <a:bodyPr>
            <a:normAutofit fontScale="70000" lnSpcReduction="20000"/>
          </a:bodyPr>
          <a:lstStyle/>
          <a:p>
            <a:r>
              <a:rPr lang="en-US" dirty="0" smtClean="0"/>
              <a:t>ART has reduced the death rate of people living with HIV (PLWH), allowing their life expectancy to approach that of the general population.</a:t>
            </a:r>
          </a:p>
          <a:p>
            <a:r>
              <a:rPr lang="en-US" dirty="0" smtClean="0"/>
              <a:t>AIDS-related deaths in PLWH decrease with time on ART, but overall mortality among PLWH remains higher than in the general population. </a:t>
            </a:r>
          </a:p>
          <a:p>
            <a:r>
              <a:rPr lang="en-US" dirty="0" smtClean="0"/>
              <a:t>As the HIV-infected population ages and time on ART increases, causes of death and association with patient characteristics are changing:</a:t>
            </a:r>
          </a:p>
          <a:p>
            <a:pPr lvl="1"/>
            <a:r>
              <a:rPr lang="en-US" dirty="0" smtClean="0"/>
              <a:t>In high-income countries, deaths from cancer, cardiovascular disease, and liver disease have been identified among PLWH. </a:t>
            </a:r>
          </a:p>
          <a:p>
            <a:pPr lvl="1"/>
            <a:r>
              <a:rPr lang="en-US" dirty="0" smtClean="0"/>
              <a:t>It is important to study cause-specific mortality to clarify whether these deaths result from effects of ART, prolonged exposure to HIV, restoration of CD4 counts after severe immunosuppression, or aging and non-HIV risk factors.</a:t>
            </a:r>
          </a:p>
          <a:p>
            <a:r>
              <a:rPr lang="en-US" dirty="0" smtClean="0"/>
              <a:t>Appropriate management based on the complex relationship between associated comorbidities and HIV disease could decrease mortality among PLWH and improve their quality of life (Ingle, et al., 2014).</a:t>
            </a:r>
            <a:endParaRPr lang="en-US" dirty="0"/>
          </a:p>
        </p:txBody>
      </p:sp>
    </p:spTree>
    <p:extLst>
      <p:ext uri="{BB962C8B-B14F-4D97-AF65-F5344CB8AC3E}">
        <p14:creationId xmlns:p14="http://schemas.microsoft.com/office/powerpoint/2010/main" val="30574438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Number of deaths due to HIV infection per 100,000 population, by race and sex, 2000-2011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71321718"/>
              </p:ext>
            </p:extLst>
          </p:nvPr>
        </p:nvGraphicFramePr>
        <p:xfrm>
          <a:off x="457200" y="155448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3438340308"/>
              </p:ext>
            </p:extLst>
          </p:nvPr>
        </p:nvGraphicFramePr>
        <p:xfrm>
          <a:off x="4572000" y="155448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852160"/>
            <a:ext cx="8229600" cy="731520"/>
          </a:xfrm>
          <a:prstGeom prst="rect">
            <a:avLst/>
          </a:prstGeom>
          <a:noFill/>
        </p:spPr>
        <p:txBody>
          <a:bodyPr wrap="square" rtlCol="0">
            <a:spAutoFit/>
          </a:bodyPr>
          <a:lstStyle/>
          <a:p>
            <a:r>
              <a:rPr lang="en-US" sz="1000" b="1" dirty="0" smtClean="0"/>
              <a:t>Key: </a:t>
            </a:r>
            <a:r>
              <a:rPr lang="en-US" sz="1000" dirty="0" smtClean="0"/>
              <a:t>API = Asian or Pacific Islander, AI/AN = American Indian or Alaska Native.</a:t>
            </a:r>
          </a:p>
          <a:p>
            <a:r>
              <a:rPr lang="en-US" sz="1000" b="1" dirty="0" smtClean="0"/>
              <a:t>Source:  </a:t>
            </a:r>
            <a:r>
              <a:rPr lang="en-US" sz="1000" dirty="0"/>
              <a:t>Centers for Disease Control and Prevention, National Center for Health Statistics, National Vital Statistics System—Mortality, 2000-2011</a:t>
            </a:r>
            <a:r>
              <a:rPr lang="en-US" sz="1000" dirty="0" smtClean="0"/>
              <a:t>.</a:t>
            </a:r>
          </a:p>
          <a:p>
            <a:r>
              <a:rPr lang="en-US" sz="1000" b="1" dirty="0" smtClean="0"/>
              <a:t>Note: </a:t>
            </a:r>
            <a:r>
              <a:rPr lang="en-US" sz="1000" dirty="0"/>
              <a:t>For this measure, lower rates are better.</a:t>
            </a:r>
            <a:r>
              <a:rPr lang="en-US" sz="1000" b="1" dirty="0"/>
              <a:t> </a:t>
            </a:r>
            <a:r>
              <a:rPr lang="en-US" sz="1000" dirty="0"/>
              <a:t>Rates are age adjusted to the 2000 U.S. standard population</a:t>
            </a:r>
            <a:r>
              <a:rPr lang="en-US" sz="1000" dirty="0" smtClean="0"/>
              <a:t>. </a:t>
            </a:r>
            <a:endParaRPr lang="en-US" sz="1000" b="1" dirty="0"/>
          </a:p>
        </p:txBody>
      </p:sp>
    </p:spTree>
    <p:extLst>
      <p:ext uri="{BB962C8B-B14F-4D97-AF65-F5344CB8AC3E}">
        <p14:creationId xmlns:p14="http://schemas.microsoft.com/office/powerpoint/2010/main" val="13356295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Ryan White Program Overview</a:t>
            </a:r>
            <a:endParaRPr lang="en-US" dirty="0"/>
          </a:p>
        </p:txBody>
      </p:sp>
      <p:sp>
        <p:nvSpPr>
          <p:cNvPr id="3" name="Content Placeholder 2"/>
          <p:cNvSpPr>
            <a:spLocks noGrp="1"/>
          </p:cNvSpPr>
          <p:nvPr>
            <p:ph idx="1"/>
          </p:nvPr>
        </p:nvSpPr>
        <p:spPr>
          <a:xfrm>
            <a:off x="457200" y="1524000"/>
            <a:ext cx="8229600" cy="4602163"/>
          </a:xfrm>
        </p:spPr>
        <p:txBody>
          <a:bodyPr>
            <a:normAutofit fontScale="85000" lnSpcReduction="10000"/>
          </a:bodyPr>
          <a:lstStyle/>
          <a:p>
            <a:r>
              <a:rPr lang="en-US" dirty="0" smtClean="0"/>
              <a:t>Since inception, the Ryan White HIV/AIDS Program (RWHAP) has provided funds for primary care and support services for people living with and affected by HIV. </a:t>
            </a:r>
          </a:p>
          <a:p>
            <a:r>
              <a:rPr lang="en-US" dirty="0" smtClean="0"/>
              <a:t>Working with States, cities, and local community organizations, the RWHAP works to improve the quality of HIV-related care for those who lack sufficient health care coverage or financial resources to cope with HIV.</a:t>
            </a:r>
          </a:p>
          <a:p>
            <a:r>
              <a:rPr lang="en-US" dirty="0"/>
              <a:t>For a second year, we present data from the </a:t>
            </a:r>
            <a:r>
              <a:rPr lang="en-US" dirty="0" smtClean="0"/>
              <a:t>RWHAP:</a:t>
            </a:r>
          </a:p>
          <a:p>
            <a:pPr lvl="1"/>
            <a:r>
              <a:rPr lang="en-US" dirty="0" smtClean="0"/>
              <a:t>Data </a:t>
            </a:r>
            <a:r>
              <a:rPr lang="en-US" dirty="0"/>
              <a:t>presented are limited to those who received care through </a:t>
            </a:r>
            <a:r>
              <a:rPr lang="en-US" dirty="0" smtClean="0"/>
              <a:t>the RWHAP.</a:t>
            </a:r>
          </a:p>
          <a:p>
            <a:pPr lvl="1"/>
            <a:r>
              <a:rPr lang="en-US" dirty="0" smtClean="0"/>
              <a:t>Data </a:t>
            </a:r>
            <a:r>
              <a:rPr lang="en-US" dirty="0"/>
              <a:t>are not representative of the entire HIV population, which is estimated to be about </a:t>
            </a:r>
            <a:r>
              <a:rPr lang="en-US" dirty="0" smtClean="0"/>
              <a:t>1.2 </a:t>
            </a:r>
            <a:r>
              <a:rPr lang="en-US" dirty="0"/>
              <a:t>million people in the United States.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75390083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Ryan White program HIV patients with at least one HIV care visit and most recent viral load &lt;200 during the year, 2011</a:t>
            </a:r>
            <a:endParaRPr lang="en-US" sz="2000" dirty="0"/>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6524"/>
          <a:stretch/>
        </p:blipFill>
        <p:spPr>
          <a:xfrm>
            <a:off x="1257300" y="1524000"/>
            <a:ext cx="6819900" cy="4487409"/>
          </a:xfrm>
        </p:spPr>
      </p:pic>
      <p:sp>
        <p:nvSpPr>
          <p:cNvPr id="6" name="TextBox 5"/>
          <p:cNvSpPr txBox="1"/>
          <p:nvPr/>
        </p:nvSpPr>
        <p:spPr>
          <a:xfrm>
            <a:off x="457200" y="6126480"/>
            <a:ext cx="8229600" cy="246221"/>
          </a:xfrm>
          <a:prstGeom prst="rect">
            <a:avLst/>
          </a:prstGeom>
          <a:noFill/>
        </p:spPr>
        <p:txBody>
          <a:bodyPr wrap="square" rtlCol="0">
            <a:spAutoFit/>
          </a:bodyPr>
          <a:lstStyle/>
          <a:p>
            <a:r>
              <a:rPr lang="en-US" sz="1000" b="1" dirty="0" smtClean="0"/>
              <a:t>Source: </a:t>
            </a:r>
            <a:r>
              <a:rPr lang="en-US" sz="1000" dirty="0" smtClean="0"/>
              <a:t>Health Resources and Services Administration, HIV/AIDS Bureau, 2011.</a:t>
            </a:r>
            <a:endParaRPr lang="en-US" sz="1000" dirty="0"/>
          </a:p>
        </p:txBody>
      </p:sp>
      <p:sp>
        <p:nvSpPr>
          <p:cNvPr id="7" name="Diamond 6"/>
          <p:cNvSpPr>
            <a:spLocks noChangeAspect="1"/>
          </p:cNvSpPr>
          <p:nvPr/>
        </p:nvSpPr>
        <p:spPr>
          <a:xfrm>
            <a:off x="7515559" y="4104371"/>
            <a:ext cx="271577" cy="271577"/>
          </a:xfrm>
          <a:prstGeom prst="diamond">
            <a:avLst/>
          </a:prstGeom>
          <a:pattFill prst="smCheck">
            <a:fgClr>
              <a:srgbClr val="FF0000"/>
            </a:fgClr>
            <a:bgClr>
              <a:schemeClr val="bg1"/>
            </a:bgClr>
          </a:patt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559907" y="4375948"/>
            <a:ext cx="182880" cy="153888"/>
          </a:xfrm>
          <a:prstGeom prst="rect">
            <a:avLst/>
          </a:prstGeom>
          <a:noFill/>
        </p:spPr>
        <p:txBody>
          <a:bodyPr wrap="square" lIns="0" tIns="0" rIns="0" bIns="0" rtlCol="0">
            <a:spAutoFit/>
          </a:bodyPr>
          <a:lstStyle/>
          <a:p>
            <a:r>
              <a:rPr lang="en-US" sz="1000" b="1" dirty="0" smtClean="0"/>
              <a:t>VI</a:t>
            </a:r>
            <a:endParaRPr lang="en-US" sz="1000" b="1" dirty="0"/>
          </a:p>
        </p:txBody>
      </p:sp>
    </p:spTree>
    <p:extLst>
      <p:ext uri="{BB962C8B-B14F-4D97-AF65-F5344CB8AC3E}">
        <p14:creationId xmlns:p14="http://schemas.microsoft.com/office/powerpoint/2010/main" val="356311982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Ryan White program HIV patients who were retained in HIV care (at least 2 ambulatory visit dates at least 90 days apart) by race/ethnicity, income, insurance, and sex</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67142237"/>
              </p:ext>
            </p:extLst>
          </p:nvPr>
        </p:nvGraphicFramePr>
        <p:xfrm>
          <a:off x="457200" y="155448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486400"/>
            <a:ext cx="8229600" cy="1569660"/>
          </a:xfrm>
          <a:prstGeom prst="rect">
            <a:avLst/>
          </a:prstGeom>
          <a:noFill/>
        </p:spPr>
        <p:txBody>
          <a:bodyPr wrap="square" rtlCol="0">
            <a:spAutoFit/>
          </a:bodyPr>
          <a:lstStyle/>
          <a:p>
            <a:r>
              <a:rPr lang="en-US" sz="1000" b="1" dirty="0" smtClean="0"/>
              <a:t>Key: </a:t>
            </a:r>
            <a:r>
              <a:rPr lang="en-US" sz="1000" dirty="0" smtClean="0"/>
              <a:t>NHOPI = </a:t>
            </a:r>
            <a:r>
              <a:rPr lang="en-US" sz="1000" dirty="0"/>
              <a:t>Native Hawaiian or Other Pacific </a:t>
            </a:r>
            <a:r>
              <a:rPr lang="en-US" sz="1000" dirty="0" smtClean="0"/>
              <a:t>Islander; AI/AN = </a:t>
            </a:r>
            <a:r>
              <a:rPr lang="en-US" sz="1000" dirty="0"/>
              <a:t>American Indian or Alaska </a:t>
            </a:r>
            <a:r>
              <a:rPr lang="en-US" sz="1000" dirty="0" smtClean="0"/>
              <a:t>Native.</a:t>
            </a:r>
          </a:p>
          <a:p>
            <a:r>
              <a:rPr lang="en-US" sz="1000" b="1" dirty="0"/>
              <a:t>Source: </a:t>
            </a:r>
            <a:r>
              <a:rPr lang="en-US" sz="1000" dirty="0"/>
              <a:t>Health Resources and Services </a:t>
            </a:r>
            <a:r>
              <a:rPr lang="en-US" sz="1000" dirty="0" smtClean="0"/>
              <a:t>Administration, HIV/AIDS Bureau, 2010-2011.</a:t>
            </a:r>
          </a:p>
          <a:p>
            <a:pPr marL="0" lvl="1"/>
            <a:r>
              <a:rPr lang="en-US" sz="1000" b="1" dirty="0" smtClean="0"/>
              <a:t>Note</a:t>
            </a:r>
            <a:r>
              <a:rPr lang="en-US" sz="1000" b="1" dirty="0"/>
              <a:t>:</a:t>
            </a:r>
            <a:r>
              <a:rPr lang="en-US" sz="1000" dirty="0"/>
              <a:t> Retained in care </a:t>
            </a:r>
            <a:r>
              <a:rPr lang="en-US" sz="1000" dirty="0" smtClean="0"/>
              <a:t>is </a:t>
            </a:r>
            <a:r>
              <a:rPr lang="en-US" sz="1000" dirty="0"/>
              <a:t>defined as having at least two HIV medical care visit dates that were at least 90 days apart in the calendar </a:t>
            </a:r>
            <a:r>
              <a:rPr lang="en-US" sz="1000" dirty="0" smtClean="0"/>
              <a:t>year, </a:t>
            </a:r>
            <a:r>
              <a:rPr lang="en-US" sz="1000" dirty="0"/>
              <a:t>with the first visit occurring </a:t>
            </a:r>
            <a:r>
              <a:rPr lang="en-US" sz="1000" dirty="0" smtClean="0"/>
              <a:t>before </a:t>
            </a:r>
            <a:r>
              <a:rPr lang="en-US" sz="1000" dirty="0"/>
              <a:t>September 1. </a:t>
            </a:r>
            <a:r>
              <a:rPr lang="en-US" sz="1000" dirty="0" smtClean="0"/>
              <a:t>White</a:t>
            </a:r>
            <a:r>
              <a:rPr lang="en-US" sz="1000" dirty="0"/>
              <a:t>, </a:t>
            </a:r>
            <a:r>
              <a:rPr lang="en-US" sz="1000" dirty="0" smtClean="0"/>
              <a:t>Black, Asian, NHOPI, and AI/AN </a:t>
            </a:r>
            <a:r>
              <a:rPr lang="en-US" sz="1000" dirty="0"/>
              <a:t>are non-Hispanic. Hispanic includes all races. </a:t>
            </a:r>
            <a:r>
              <a:rPr lang="en-US" sz="1000" dirty="0" smtClean="0"/>
              <a:t>Poor </a:t>
            </a:r>
            <a:r>
              <a:rPr lang="en-US" sz="1000" dirty="0"/>
              <a:t>refers to household incomes below the Federal poverty line; </a:t>
            </a:r>
            <a:r>
              <a:rPr lang="en-US" sz="1000" dirty="0" smtClean="0"/>
              <a:t>low income, </a:t>
            </a:r>
            <a:r>
              <a:rPr lang="en-US" sz="1000" dirty="0"/>
              <a:t>from the poverty line to just below </a:t>
            </a:r>
            <a:r>
              <a:rPr lang="en-US" sz="1000" dirty="0" smtClean="0"/>
              <a:t>200% </a:t>
            </a:r>
            <a:r>
              <a:rPr lang="en-US" sz="1000" dirty="0"/>
              <a:t>of the poverty line; </a:t>
            </a:r>
            <a:r>
              <a:rPr lang="en-US" sz="1000" dirty="0" smtClean="0"/>
              <a:t>middle income, 200% </a:t>
            </a:r>
            <a:r>
              <a:rPr lang="en-US" sz="1000" dirty="0"/>
              <a:t>to just below </a:t>
            </a:r>
            <a:r>
              <a:rPr lang="en-US" sz="1000" dirty="0" smtClean="0"/>
              <a:t>300% </a:t>
            </a:r>
            <a:r>
              <a:rPr lang="en-US" sz="1000" dirty="0"/>
              <a:t>of the poverty line; and high, </a:t>
            </a:r>
            <a:r>
              <a:rPr lang="en-US" sz="1000" dirty="0" smtClean="0"/>
              <a:t>300% </a:t>
            </a:r>
            <a:r>
              <a:rPr lang="en-US" sz="1000" dirty="0"/>
              <a:t>of the poverty line and over. </a:t>
            </a:r>
            <a:r>
              <a:rPr lang="en-US" sz="1000" dirty="0" smtClean="0"/>
              <a:t> </a:t>
            </a:r>
          </a:p>
          <a:p>
            <a:endParaRPr lang="en-US" sz="1200" dirty="0"/>
          </a:p>
          <a:p>
            <a:endParaRPr lang="en-US" sz="1200" dirty="0"/>
          </a:p>
          <a:p>
            <a:endParaRPr lang="en-US" sz="1200" dirty="0"/>
          </a:p>
        </p:txBody>
      </p:sp>
    </p:spTree>
    <p:extLst>
      <p:ext uri="{BB962C8B-B14F-4D97-AF65-F5344CB8AC3E}">
        <p14:creationId xmlns:p14="http://schemas.microsoft.com/office/powerpoint/2010/main" val="114429318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5486400"/>
          </a:xfrm>
        </p:spPr>
        <p:txBody>
          <a:bodyPr>
            <a:normAutofit fontScale="40000" lnSpcReduction="20000"/>
          </a:bodyPr>
          <a:lstStyle/>
          <a:p>
            <a:pPr>
              <a:lnSpc>
                <a:spcPct val="120000"/>
              </a:lnSpc>
              <a:spcBef>
                <a:spcPts val="0"/>
              </a:spcBef>
            </a:pPr>
            <a:r>
              <a:rPr lang="en-US" sz="3500" dirty="0" err="1" smtClean="0"/>
              <a:t>Baral</a:t>
            </a:r>
            <a:r>
              <a:rPr lang="en-US" sz="3500" dirty="0" smtClean="0"/>
              <a:t> SD, </a:t>
            </a:r>
            <a:r>
              <a:rPr lang="en-US" sz="3500" dirty="0" err="1" smtClean="0"/>
              <a:t>Poteat</a:t>
            </a:r>
            <a:r>
              <a:rPr lang="en-US" sz="3500" dirty="0" smtClean="0"/>
              <a:t> T, </a:t>
            </a:r>
            <a:r>
              <a:rPr lang="en-US" sz="3500" dirty="0" err="1" smtClean="0"/>
              <a:t>Strömdahl</a:t>
            </a:r>
            <a:r>
              <a:rPr lang="en-US" sz="3500" dirty="0" smtClean="0"/>
              <a:t> S, et al. Worldwide burden of HIV in transgender women. Lancet Infect  Dis 2013;13(3):214-22. PMID: 23260128. </a:t>
            </a:r>
            <a:r>
              <a:rPr lang="en-US" sz="3500" dirty="0" smtClean="0">
                <a:hlinkClick r:id="rId3"/>
              </a:rPr>
              <a:t>http://www.sciencedirect.com/</a:t>
            </a:r>
          </a:p>
          <a:p>
            <a:pPr marL="0" indent="342900">
              <a:lnSpc>
                <a:spcPct val="120000"/>
              </a:lnSpc>
              <a:spcBef>
                <a:spcPts val="0"/>
              </a:spcBef>
              <a:buNone/>
            </a:pPr>
            <a:r>
              <a:rPr lang="en-US" sz="3500" dirty="0" smtClean="0">
                <a:hlinkClick r:id="rId3"/>
              </a:rPr>
              <a:t>science/article/</a:t>
            </a:r>
            <a:r>
              <a:rPr lang="en-US" sz="3500" dirty="0" err="1" smtClean="0">
                <a:hlinkClick r:id="rId3"/>
              </a:rPr>
              <a:t>pii</a:t>
            </a:r>
            <a:r>
              <a:rPr lang="en-US" sz="3500" dirty="0" smtClean="0">
                <a:hlinkClick r:id="rId3"/>
              </a:rPr>
              <a:t>/S1473309912703158</a:t>
            </a:r>
            <a:r>
              <a:rPr lang="en-US" sz="3500" dirty="0" smtClean="0"/>
              <a:t>. Accessed July 14, 2015. </a:t>
            </a:r>
          </a:p>
          <a:p>
            <a:pPr marL="342900" lvl="1" indent="-342900">
              <a:lnSpc>
                <a:spcPct val="120000"/>
              </a:lnSpc>
              <a:spcBef>
                <a:spcPts val="0"/>
              </a:spcBef>
              <a:buClr>
                <a:schemeClr val="tx2"/>
              </a:buClr>
              <a:buSzPct val="150000"/>
              <a:buFont typeface="Arial" pitchFamily="34" charset="0"/>
              <a:buChar char="•"/>
            </a:pPr>
            <a:r>
              <a:rPr lang="en-US" sz="3500" dirty="0"/>
              <a:t>Branch AD, Van Natta ML, </a:t>
            </a:r>
            <a:r>
              <a:rPr lang="en-US" sz="3500" dirty="0" err="1"/>
              <a:t>Vachon</a:t>
            </a:r>
            <a:r>
              <a:rPr lang="en-US" sz="3500" dirty="0"/>
              <a:t> ML, et </a:t>
            </a:r>
            <a:r>
              <a:rPr lang="en-US" sz="3500"/>
              <a:t>al</a:t>
            </a:r>
            <a:r>
              <a:rPr lang="en-US" sz="3500" smtClean="0"/>
              <a:t>. </a:t>
            </a:r>
            <a:r>
              <a:rPr lang="en-US" sz="3500" dirty="0"/>
              <a:t>Studies of the Ocular Complications of AIDS Research Group. Mortality in hepatitis C virus-infected patients with a diagnosis of AIDS in the era of combination antiretroviral therapy. </a:t>
            </a:r>
            <a:r>
              <a:rPr lang="en-US" sz="3500" dirty="0" err="1"/>
              <a:t>Clin</a:t>
            </a:r>
            <a:r>
              <a:rPr lang="en-US" sz="3500" dirty="0"/>
              <a:t> Infect Dis 2012 Jul;55(1):137-44. </a:t>
            </a:r>
            <a:r>
              <a:rPr lang="en-US" sz="3500" dirty="0" err="1"/>
              <a:t>Epub</a:t>
            </a:r>
            <a:r>
              <a:rPr lang="en-US" sz="3500" dirty="0"/>
              <a:t> 2012 Apr 24. </a:t>
            </a:r>
            <a:r>
              <a:rPr lang="en-US" sz="3500" u="sng" dirty="0">
                <a:hlinkClick r:id="rId4"/>
              </a:rPr>
              <a:t>http://www.ncbi.nlm.nih.gov/pmc/articles/PMC3369565/</a:t>
            </a:r>
            <a:r>
              <a:rPr lang="en-US" sz="3500" dirty="0"/>
              <a:t> </a:t>
            </a:r>
          </a:p>
          <a:p>
            <a:pPr>
              <a:lnSpc>
                <a:spcPct val="120000"/>
              </a:lnSpc>
              <a:spcBef>
                <a:spcPts val="0"/>
              </a:spcBef>
            </a:pPr>
            <a:r>
              <a:rPr lang="en-US" sz="3500" dirty="0" err="1" smtClean="0"/>
              <a:t>Buchacz</a:t>
            </a:r>
            <a:r>
              <a:rPr lang="en-US" sz="3500" dirty="0" smtClean="0"/>
              <a:t> K, </a:t>
            </a:r>
            <a:r>
              <a:rPr lang="nb-NO" sz="3500" dirty="0" smtClean="0"/>
              <a:t>Baker RK, Palella Jr FJ, </a:t>
            </a:r>
            <a:r>
              <a:rPr lang="en-US" sz="3500" dirty="0" smtClean="0"/>
              <a:t>et al. AIDS-defining opportunistic illnesses in US patients, 1994-2007: a cohort study. AIDS 2010;24:1549-59.</a:t>
            </a:r>
          </a:p>
          <a:p>
            <a:pPr>
              <a:lnSpc>
                <a:spcPct val="120000"/>
              </a:lnSpc>
              <a:spcBef>
                <a:spcPts val="0"/>
              </a:spcBef>
            </a:pPr>
            <a:r>
              <a:rPr lang="en-US" sz="3500" dirty="0" smtClean="0"/>
              <a:t>Centers for Disease Control and Prevention. Gay and Bisexual Men. July 2015a. </a:t>
            </a:r>
            <a:r>
              <a:rPr lang="en-US" sz="3500" dirty="0" smtClean="0">
                <a:hlinkClick r:id="rId5"/>
              </a:rPr>
              <a:t>http://www.cdc.gov/hiv/group/msm/index.html</a:t>
            </a:r>
            <a:r>
              <a:rPr lang="en-US" sz="3500" dirty="0" smtClean="0"/>
              <a:t>. Accessed July 13, 2015.</a:t>
            </a:r>
          </a:p>
          <a:p>
            <a:pPr>
              <a:lnSpc>
                <a:spcPct val="120000"/>
              </a:lnSpc>
              <a:spcBef>
                <a:spcPts val="0"/>
              </a:spcBef>
            </a:pPr>
            <a:r>
              <a:rPr lang="en-US" sz="3500" dirty="0" smtClean="0"/>
              <a:t>Centers for Disease Control and Prevention. HIV Among Transgender People. April 2015b. </a:t>
            </a:r>
            <a:r>
              <a:rPr lang="en-US" sz="3500" dirty="0" smtClean="0">
                <a:hlinkClick r:id="rId6"/>
              </a:rPr>
              <a:t>http://www.cdc.gov/hiv/group/gender/transgender/index.html</a:t>
            </a:r>
            <a:r>
              <a:rPr lang="en-US" sz="3500" dirty="0" smtClean="0"/>
              <a:t>. Accessed July 13, 2015.</a:t>
            </a:r>
          </a:p>
          <a:p>
            <a:pPr>
              <a:lnSpc>
                <a:spcPct val="120000"/>
              </a:lnSpc>
              <a:spcBef>
                <a:spcPts val="0"/>
              </a:spcBef>
            </a:pPr>
            <a:r>
              <a:rPr lang="en-US" sz="3500" dirty="0" smtClean="0"/>
              <a:t>Centers for Disease Control and Prevention. HIV and Viral Hepatitis. March 2014. </a:t>
            </a:r>
            <a:r>
              <a:rPr lang="en-US" sz="3500" dirty="0" smtClean="0">
                <a:hlinkClick r:id="rId7"/>
              </a:rPr>
              <a:t>http://www.cdc.gov/hiv/pdf/library_factsheets_hiv_and_viral_hepatitis.pdf</a:t>
            </a:r>
            <a:r>
              <a:rPr lang="en-US" sz="3500" dirty="0" smtClean="0"/>
              <a:t>. Accessed June 30, 2015.</a:t>
            </a:r>
          </a:p>
          <a:p>
            <a:pPr>
              <a:lnSpc>
                <a:spcPct val="120000"/>
              </a:lnSpc>
              <a:spcBef>
                <a:spcPts val="0"/>
              </a:spcBef>
            </a:pPr>
            <a:r>
              <a:rPr lang="en-US" sz="3500" dirty="0" smtClean="0"/>
              <a:t>Centers for Disease Control and Prevention. HIV in the United States: At A Glance. July 2015c. </a:t>
            </a:r>
            <a:r>
              <a:rPr lang="en-US" sz="3500" dirty="0" smtClean="0">
                <a:hlinkClick r:id="rId8"/>
              </a:rPr>
              <a:t>http://www.cdc.gov/hiv/statistics/basics/ataglance.html</a:t>
            </a:r>
            <a:r>
              <a:rPr lang="en-US" sz="3500" dirty="0" smtClean="0"/>
              <a:t>. Accessed June 30, 2015.</a:t>
            </a:r>
          </a:p>
          <a:p>
            <a:pPr>
              <a:lnSpc>
                <a:spcPct val="120000"/>
              </a:lnSpc>
              <a:spcBef>
                <a:spcPts val="0"/>
              </a:spcBef>
            </a:pPr>
            <a:r>
              <a:rPr lang="en-US" sz="3500" dirty="0" smtClean="0"/>
              <a:t>Centers for Disease Control and Prevention. Diagnoses of HIV infection in the United States and dependent areas, 2013. HIV Surveillance Report, Volume 25. </a:t>
            </a:r>
            <a:r>
              <a:rPr lang="en-US" sz="3500" dirty="0" smtClean="0">
                <a:hlinkClick r:id="rId9"/>
              </a:rPr>
              <a:t>http://www.cdc.gov/hiv/library/reports/surveillance/</a:t>
            </a:r>
            <a:r>
              <a:rPr lang="en-US" sz="3500" dirty="0" smtClean="0"/>
              <a:t>. February 2015d. Accessed June 27, 2015.</a:t>
            </a:r>
          </a:p>
          <a:p>
            <a:pPr>
              <a:lnSpc>
                <a:spcPct val="120000"/>
              </a:lnSpc>
              <a:spcBef>
                <a:spcPts val="0"/>
              </a:spcBef>
            </a:pPr>
            <a:r>
              <a:rPr lang="en-US" sz="3500" dirty="0" err="1"/>
              <a:t>Herbst</a:t>
            </a:r>
            <a:r>
              <a:rPr lang="en-US" sz="3500" dirty="0"/>
              <a:t> JH, Jacobs ED, Finlayson TJ, et al. Estimating the HIV prevalence and risk behaviors of transgender persons in the United States: a systematic review. AIDS </a:t>
            </a:r>
            <a:r>
              <a:rPr lang="en-US" sz="3500" dirty="0" err="1"/>
              <a:t>Behav</a:t>
            </a:r>
            <a:r>
              <a:rPr lang="en-US" sz="3500" dirty="0"/>
              <a:t> 2008 Jan;12(1):1-17. </a:t>
            </a:r>
            <a:r>
              <a:rPr lang="en-US" sz="3500" dirty="0" err="1"/>
              <a:t>Epub</a:t>
            </a:r>
            <a:r>
              <a:rPr lang="en-US" sz="3500" dirty="0"/>
              <a:t> 2007 Aug 13. PMID: 17694429. </a:t>
            </a:r>
          </a:p>
          <a:p>
            <a:pPr>
              <a:lnSpc>
                <a:spcPct val="120000"/>
              </a:lnSpc>
              <a:spcBef>
                <a:spcPts val="0"/>
              </a:spcBef>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125222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447800"/>
            <a:ext cx="8229600" cy="5105400"/>
          </a:xfrm>
        </p:spPr>
        <p:txBody>
          <a:bodyPr>
            <a:normAutofit fontScale="55000" lnSpcReduction="20000"/>
          </a:bodyPr>
          <a:lstStyle/>
          <a:p>
            <a:pPr>
              <a:lnSpc>
                <a:spcPct val="120000"/>
              </a:lnSpc>
              <a:spcBef>
                <a:spcPts val="0"/>
              </a:spcBef>
            </a:pPr>
            <a:r>
              <a:rPr lang="en-US" dirty="0" smtClean="0"/>
              <a:t>Ingle SM, May MT, Gill MJ, et al. Impact of risk factors for specific causes of death in the first and subsequent years of antiretroviral therapy among HIV-infected patients. </a:t>
            </a:r>
            <a:r>
              <a:rPr lang="en-US" dirty="0" err="1" smtClean="0"/>
              <a:t>Clin</a:t>
            </a:r>
            <a:r>
              <a:rPr lang="en-US" dirty="0" smtClean="0"/>
              <a:t> Infect Dis 2014 Jul 15;59(2):287-97. </a:t>
            </a:r>
            <a:r>
              <a:rPr lang="en-US" dirty="0" err="1" smtClean="0"/>
              <a:t>Epub</a:t>
            </a:r>
            <a:r>
              <a:rPr lang="en-US" dirty="0" smtClean="0"/>
              <a:t> 2014 Apr 24. PMID: 24771333. </a:t>
            </a:r>
            <a:r>
              <a:rPr lang="en-US" dirty="0" smtClean="0">
                <a:hlinkClick r:id="rId3"/>
              </a:rPr>
              <a:t>http://www.ncbi.nlm.nih.gov/pmc/articles/PMC4073781/</a:t>
            </a:r>
            <a:r>
              <a:rPr lang="en-US" dirty="0" smtClean="0"/>
              <a:t>. Accessed July 14, 2015.</a:t>
            </a:r>
          </a:p>
          <a:p>
            <a:pPr>
              <a:lnSpc>
                <a:spcPct val="120000"/>
              </a:lnSpc>
              <a:spcBef>
                <a:spcPts val="0"/>
              </a:spcBef>
            </a:pPr>
            <a:r>
              <a:rPr lang="en-US" dirty="0" smtClean="0"/>
              <a:t>Moore R. Epidemiology of HIV infection in the United States: implications for linkage to care. </a:t>
            </a:r>
            <a:r>
              <a:rPr lang="en-US" dirty="0" err="1" smtClean="0"/>
              <a:t>Clin</a:t>
            </a:r>
            <a:r>
              <a:rPr lang="en-US" dirty="0" smtClean="0"/>
              <a:t> Infect Dis 2011;52(S2):S208-13. PMID: 21342909. </a:t>
            </a:r>
            <a:r>
              <a:rPr lang="en-US" dirty="0" smtClean="0">
                <a:hlinkClick r:id="rId4"/>
              </a:rPr>
              <a:t>http://www.ncbi.nlm.nih.gov/pmc/articles/PMC3106255/</a:t>
            </a:r>
            <a:r>
              <a:rPr lang="en-US" dirty="0" smtClean="0"/>
              <a:t>. Accessed July 14, 2015.</a:t>
            </a:r>
          </a:p>
          <a:p>
            <a:pPr>
              <a:lnSpc>
                <a:spcPct val="120000"/>
              </a:lnSpc>
              <a:spcBef>
                <a:spcPts val="0"/>
              </a:spcBef>
            </a:pPr>
            <a:r>
              <a:rPr lang="en-US" dirty="0" smtClean="0"/>
              <a:t>Panel on Antiretroviral Guidelines for Adults and Adolescents. Guidelines for the use of antiretroviral agents in HIV-1-infected adults and adolescents. Washington, DC: U.S. Department of Health and Human Services. </a:t>
            </a:r>
            <a:r>
              <a:rPr lang="en-US" dirty="0" smtClean="0">
                <a:hlinkClick r:id="rId5" tooltip="http://aidsinfo.nih.gov/contentfiles/lvguidelines/AdultandAdolescentGL.pdf"/>
              </a:rPr>
              <a:t>http://aidsinfo.nih.gov/contentfiles/lvguidelines/AdultandAdolescentGL.pdf</a:t>
            </a:r>
            <a:r>
              <a:rPr lang="en-US" dirty="0" smtClean="0">
                <a:hlinkClick r:id="rId6"/>
              </a:rPr>
              <a:t>.</a:t>
            </a:r>
            <a:r>
              <a:rPr lang="en-US" dirty="0" smtClean="0"/>
              <a:t> Accessed June 26, 2015.</a:t>
            </a:r>
          </a:p>
          <a:p>
            <a:pPr>
              <a:lnSpc>
                <a:spcPct val="120000"/>
              </a:lnSpc>
              <a:spcBef>
                <a:spcPts val="0"/>
              </a:spcBef>
            </a:pPr>
            <a:r>
              <a:rPr lang="en-US" dirty="0" smtClean="0"/>
              <a:t>Stephens SC, Bernstein KT, Philip SS. Male to female transgender person have different sexual risk behaviors yet similar rates of STDs and HIV. AIDS </a:t>
            </a:r>
            <a:r>
              <a:rPr lang="en-US" dirty="0" err="1" smtClean="0"/>
              <a:t>Behav</a:t>
            </a:r>
            <a:r>
              <a:rPr lang="en-US" dirty="0" smtClean="0"/>
              <a:t> 2011 Apr;15(3):683-6. PMID: 20694509. </a:t>
            </a:r>
          </a:p>
          <a:p>
            <a:pPr>
              <a:lnSpc>
                <a:spcPct val="120000"/>
              </a:lnSpc>
              <a:spcBef>
                <a:spcPts val="0"/>
              </a:spcBef>
            </a:pPr>
            <a:r>
              <a:rPr lang="en-US" dirty="0" err="1" smtClean="0"/>
              <a:t>Yangco</a:t>
            </a:r>
            <a:r>
              <a:rPr lang="en-US" dirty="0" smtClean="0"/>
              <a:t> BG, </a:t>
            </a:r>
            <a:r>
              <a:rPr lang="en-US" dirty="0" err="1" smtClean="0"/>
              <a:t>Buchacz</a:t>
            </a:r>
            <a:r>
              <a:rPr lang="en-US" dirty="0" smtClean="0"/>
              <a:t> K, Baker R, et al. Is primary </a:t>
            </a:r>
            <a:r>
              <a:rPr lang="en-US" i="1" dirty="0" smtClean="0"/>
              <a:t>Mycobacterium </a:t>
            </a:r>
            <a:r>
              <a:rPr lang="en-US" i="1" dirty="0" err="1" smtClean="0"/>
              <a:t>avium</a:t>
            </a:r>
            <a:r>
              <a:rPr lang="en-US" i="1" dirty="0" smtClean="0"/>
              <a:t> </a:t>
            </a:r>
            <a:r>
              <a:rPr lang="en-US" dirty="0" smtClean="0"/>
              <a:t>complex prophylaxis necessary in patients with CD4 &lt;50 cells/</a:t>
            </a:r>
            <a:r>
              <a:rPr lang="en-US" dirty="0" err="1" smtClean="0"/>
              <a:t>uL</a:t>
            </a:r>
            <a:r>
              <a:rPr lang="en-US" dirty="0" smtClean="0"/>
              <a:t> who are </a:t>
            </a:r>
            <a:r>
              <a:rPr lang="en-US" dirty="0" err="1" smtClean="0"/>
              <a:t>virologically</a:t>
            </a:r>
            <a:r>
              <a:rPr lang="en-US" dirty="0" smtClean="0"/>
              <a:t> suppressed on </a:t>
            </a:r>
            <a:r>
              <a:rPr lang="en-US" dirty="0" err="1" smtClean="0"/>
              <a:t>cART</a:t>
            </a:r>
            <a:r>
              <a:rPr lang="en-US" dirty="0" smtClean="0"/>
              <a:t>? AIDS Patient Care STDs 2014;28(6):280-3.</a:t>
            </a:r>
          </a:p>
          <a:p>
            <a:pPr>
              <a:lnSpc>
                <a:spcPct val="120000"/>
              </a:lnSpc>
              <a:spcBef>
                <a:spcPts val="0"/>
              </a:spcBef>
            </a:pPr>
            <a:endParaRPr lang="en-US" dirty="0"/>
          </a:p>
        </p:txBody>
      </p:sp>
    </p:spTree>
    <p:extLst>
      <p:ext uri="{BB962C8B-B14F-4D97-AF65-F5344CB8AC3E}">
        <p14:creationId xmlns:p14="http://schemas.microsoft.com/office/powerpoint/2010/main" val="277823425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normAutofit/>
          </a:bodyPr>
          <a:lstStyle/>
          <a:p>
            <a:r>
              <a:rPr lang="en-US" dirty="0"/>
              <a:t>Mental Health and Substance </a:t>
            </a:r>
            <a:r>
              <a:rPr lang="en-US" dirty="0" err="1" smtClean="0"/>
              <a:t>abUse</a:t>
            </a:r>
            <a:endParaRPr lang="en-US" dirty="0"/>
          </a:p>
        </p:txBody>
      </p:sp>
      <p:sp>
        <p:nvSpPr>
          <p:cNvPr id="10" name="Content Placeholder 4"/>
          <p:cNvSpPr>
            <a:spLocks noGrp="1"/>
          </p:cNvSpPr>
          <p:nvPr>
            <p:ph type="body" idx="1"/>
          </p:nvPr>
        </p:nvSpPr>
        <p:spPr/>
        <p:txBody>
          <a:bodyPr>
            <a:normAutofit/>
          </a:bodyPr>
          <a:lstStyle/>
          <a:p>
            <a:r>
              <a:rPr lang="en-US" dirty="0"/>
              <a:t>National Healthcare Quality </a:t>
            </a:r>
            <a:r>
              <a:rPr lang="en-US" dirty="0" smtClean="0"/>
              <a:t>and </a:t>
            </a:r>
            <a:r>
              <a:rPr lang="en-US" dirty="0"/>
              <a:t>Disparities </a:t>
            </a:r>
            <a:r>
              <a:rPr lang="en-US" dirty="0" smtClean="0"/>
              <a:t>Report</a:t>
            </a:r>
          </a:p>
          <a:p>
            <a:r>
              <a:rPr lang="en-US" dirty="0" err="1" smtClean="0"/>
              <a:t>Chartbook</a:t>
            </a:r>
            <a:r>
              <a:rPr lang="en-US" dirty="0" smtClean="0"/>
              <a:t> on Effective Treatment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Measures</a:t>
            </a:r>
            <a:endParaRPr lang="en-US" dirty="0"/>
          </a:p>
        </p:txBody>
      </p:sp>
      <p:sp>
        <p:nvSpPr>
          <p:cNvPr id="5" name="Content Placeholder 4"/>
          <p:cNvSpPr>
            <a:spLocks noGrp="1"/>
          </p:cNvSpPr>
          <p:nvPr>
            <p:ph idx="1"/>
          </p:nvPr>
        </p:nvSpPr>
        <p:spPr/>
        <p:txBody>
          <a:bodyPr>
            <a:normAutofit/>
          </a:bodyPr>
          <a:lstStyle/>
          <a:p>
            <a:r>
              <a:rPr lang="en-US" dirty="0" smtClean="0"/>
              <a:t>Process: Treatment for depression</a:t>
            </a:r>
          </a:p>
          <a:p>
            <a:r>
              <a:rPr lang="en-US" dirty="0" smtClean="0"/>
              <a:t>Outcome: Suicide deaths</a:t>
            </a:r>
          </a:p>
          <a:p>
            <a:r>
              <a:rPr lang="en-US" dirty="0" smtClean="0"/>
              <a:t>Process: Treatment for illicit drug use or alcohol problem</a:t>
            </a:r>
          </a:p>
          <a:p>
            <a:r>
              <a:rPr lang="en-US" dirty="0" smtClean="0"/>
              <a:t>Process: Completion of substance abuse treatment</a:t>
            </a:r>
          </a:p>
          <a:p>
            <a:r>
              <a:rPr lang="en-US" dirty="0" smtClean="0"/>
              <a:t>Outcome: Emergency department visits with a principal diagnosis related to mental health, alcohol or substance abuse, by age and income</a:t>
            </a:r>
            <a:endParaRPr lang="en-US" dirty="0"/>
          </a:p>
        </p:txBody>
      </p:sp>
    </p:spTree>
    <p:extLst>
      <p:ext uri="{BB962C8B-B14F-4D97-AF65-F5344CB8AC3E}">
        <p14:creationId xmlns:p14="http://schemas.microsoft.com/office/powerpoint/2010/main" val="123906085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Treatment for Depression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Treatment for depression can reduce symptoms and associated illnesses and return individuals to a productive lifestyle.</a:t>
            </a:r>
          </a:p>
          <a:p>
            <a:r>
              <a:rPr lang="en-US" dirty="0" smtClean="0"/>
              <a:t>Sequenced Treatment Alternatives to Relieve Depression (STAR*D) studied treatment:</a:t>
            </a:r>
          </a:p>
          <a:p>
            <a:pPr lvl="1"/>
            <a:r>
              <a:rPr lang="en-US" dirty="0" smtClean="0"/>
              <a:t>Largest clinical trial ever of depression treatment</a:t>
            </a:r>
          </a:p>
          <a:p>
            <a:pPr lvl="1"/>
            <a:r>
              <a:rPr lang="en-US" dirty="0" smtClean="0"/>
              <a:t>Found that 28% to 33% of participants were symptom free after the first round of medication, and nearly 70% achieved remission after 12 months (</a:t>
            </a:r>
            <a:r>
              <a:rPr lang="en-US" dirty="0" err="1" smtClean="0"/>
              <a:t>Insel</a:t>
            </a:r>
            <a:r>
              <a:rPr lang="en-US" dirty="0" smtClean="0"/>
              <a:t> &amp; Wang, 2009). </a:t>
            </a:r>
          </a:p>
          <a:p>
            <a:r>
              <a:rPr lang="en-US" dirty="0" smtClean="0"/>
              <a:t>Compared with usual care, strategies for treating depression in primary care settings have produced positive net social benefits (</a:t>
            </a:r>
            <a:r>
              <a:rPr lang="en-US" dirty="0" err="1" smtClean="0"/>
              <a:t>Glied</a:t>
            </a:r>
            <a:r>
              <a:rPr lang="en-US" dirty="0" smtClean="0"/>
              <a:t>, et al., 2010).</a:t>
            </a:r>
          </a:p>
          <a:p>
            <a:endParaRPr lang="en-US" dirty="0" smtClean="0"/>
          </a:p>
          <a:p>
            <a:endParaRPr lang="en-US" dirty="0"/>
          </a:p>
        </p:txBody>
      </p:sp>
    </p:spTree>
    <p:extLst>
      <p:ext uri="{BB962C8B-B14F-4D97-AF65-F5344CB8AC3E}">
        <p14:creationId xmlns:p14="http://schemas.microsoft.com/office/powerpoint/2010/main" val="26802047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quot;&quot;"/>
          <p:cNvPicPr>
            <a:picLocks noChangeAspect="1"/>
          </p:cNvPicPr>
          <p:nvPr/>
        </p:nvPicPr>
        <p:blipFill>
          <a:blip r:embed="rId3"/>
          <a:stretch>
            <a:fillRect/>
          </a:stretch>
        </p:blipFill>
        <p:spPr>
          <a:xfrm>
            <a:off x="384048" y="448056"/>
            <a:ext cx="1298448" cy="1298448"/>
          </a:xfrm>
          <a:prstGeom prst="rect">
            <a:avLst/>
          </a:prstGeom>
        </p:spPr>
      </p:pic>
      <p:sp>
        <p:nvSpPr>
          <p:cNvPr id="2" name="Title 1"/>
          <p:cNvSpPr>
            <a:spLocks noGrp="1"/>
          </p:cNvSpPr>
          <p:nvPr>
            <p:ph type="title"/>
          </p:nvPr>
        </p:nvSpPr>
        <p:spPr/>
        <p:txBody>
          <a:bodyPr>
            <a:noAutofit/>
          </a:bodyPr>
          <a:lstStyle/>
          <a:p>
            <a:r>
              <a:rPr lang="en-US" sz="2200" dirty="0"/>
              <a:t>Priority </a:t>
            </a:r>
            <a:r>
              <a:rPr lang="en-US" sz="2200" dirty="0" smtClean="0"/>
              <a:t>4: </a:t>
            </a:r>
            <a:r>
              <a:rPr lang="en-US" sz="2200" dirty="0"/>
              <a:t>Promoting the most effective prevention and treatment practices for the leading causes of mortality, starting with cardiovascular disease</a:t>
            </a:r>
          </a:p>
        </p:txBody>
      </p:sp>
      <p:sp>
        <p:nvSpPr>
          <p:cNvPr id="4" name="Content Placeholder 3"/>
          <p:cNvSpPr>
            <a:spLocks noGrp="1"/>
          </p:cNvSpPr>
          <p:nvPr>
            <p:ph sz="quarter" idx="10"/>
          </p:nvPr>
        </p:nvSpPr>
        <p:spPr/>
        <p:txBody>
          <a:bodyPr anchor="ctr">
            <a:normAutofit/>
          </a:bodyPr>
          <a:lstStyle/>
          <a:p>
            <a:pPr marL="0" indent="0" algn="ctr">
              <a:buNone/>
            </a:pPr>
            <a:r>
              <a:rPr lang="en-US" sz="1600" b="1" dirty="0">
                <a:solidFill>
                  <a:srgbClr val="000000"/>
                </a:solidFill>
                <a:latin typeface="Helvetica" pitchFamily="34" charset="0"/>
                <a:cs typeface="Helvetica" pitchFamily="34" charset="0"/>
              </a:rPr>
              <a:t>LONG-TERM GOALS</a:t>
            </a:r>
          </a:p>
        </p:txBody>
      </p:sp>
      <p:sp>
        <p:nvSpPr>
          <p:cNvPr id="5" name="Text Placeholder 4"/>
          <p:cNvSpPr>
            <a:spLocks noGrp="1"/>
          </p:cNvSpPr>
          <p:nvPr>
            <p:ph type="body" sz="quarter" idx="11"/>
          </p:nvPr>
        </p:nvSpPr>
        <p:spPr>
          <a:xfrm>
            <a:off x="609600" y="2396770"/>
            <a:ext cx="8077200" cy="1681342"/>
          </a:xfrm>
          <a:solidFill>
            <a:schemeClr val="bg1">
              <a:lumMod val="95000"/>
            </a:schemeClr>
          </a:solidFill>
        </p:spPr>
        <p:txBody>
          <a:bodyPr>
            <a:normAutofit/>
          </a:bodyPr>
          <a:lstStyle/>
          <a:p>
            <a:pPr marL="457200" indent="-457200">
              <a:buFont typeface="+mj-lt"/>
              <a:buAutoNum type="arabicPeriod"/>
            </a:pPr>
            <a:r>
              <a:rPr lang="en-US" sz="1500" dirty="0" smtClean="0">
                <a:latin typeface="Helvetica" pitchFamily="34" charset="0"/>
              </a:rPr>
              <a:t>Promote cardiovascular health through community interventions that result in improvement of social, economic, and environmental factors.</a:t>
            </a:r>
          </a:p>
          <a:p>
            <a:pPr marL="457200" indent="-457200">
              <a:buFont typeface="+mj-lt"/>
              <a:buAutoNum type="arabicPeriod"/>
            </a:pPr>
            <a:r>
              <a:rPr lang="en-US" sz="1500" dirty="0" smtClean="0">
                <a:latin typeface="Helvetica" pitchFamily="34" charset="0"/>
              </a:rPr>
              <a:t>Promote cardiovascular health through interventions that result in adoption of the most healthy lifestyle behaviors across the lifespan.</a:t>
            </a:r>
          </a:p>
          <a:p>
            <a:pPr marL="457200" indent="-457200">
              <a:buFont typeface="+mj-lt"/>
              <a:buAutoNum type="arabicPeriod"/>
            </a:pPr>
            <a:r>
              <a:rPr lang="en-US" sz="1500" dirty="0" smtClean="0">
                <a:latin typeface="Helvetica" pitchFamily="34" charset="0"/>
              </a:rPr>
              <a:t>Promote cardiovascular health through receipt of effective clinical preventive services across the lifespan in clinical and community settings.</a:t>
            </a:r>
            <a:endParaRPr lang="en-US" sz="1500" dirty="0">
              <a:latin typeface="Helvetica" pitchFamily="34" charset="0"/>
            </a:endParaRPr>
          </a:p>
        </p:txBody>
      </p:sp>
    </p:spTree>
    <p:extLst>
      <p:ext uri="{BB962C8B-B14F-4D97-AF65-F5344CB8AC3E}">
        <p14:creationId xmlns:p14="http://schemas.microsoft.com/office/powerpoint/2010/main" val="136878080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Outcomes of Treatment for Depression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About 50% to 60% of patients have symptoms even after adequate first-line treatment for depression. </a:t>
            </a:r>
          </a:p>
          <a:p>
            <a:r>
              <a:rPr lang="en-US" dirty="0" smtClean="0"/>
              <a:t>Patients’ thinking and behavior play a huge role in determining outcomes, making them candidates for psychosocial treatment.</a:t>
            </a:r>
          </a:p>
          <a:p>
            <a:pPr lvl="1"/>
            <a:r>
              <a:rPr lang="en-US" dirty="0" smtClean="0"/>
              <a:t>Evidence-based psychological therapies can help patients overcome interpersonal difficulties, health beliefs, stigmas, medication </a:t>
            </a:r>
            <a:r>
              <a:rPr lang="en-US" dirty="0" err="1" smtClean="0"/>
              <a:t>nonadherence</a:t>
            </a:r>
            <a:r>
              <a:rPr lang="en-US" dirty="0" smtClean="0"/>
              <a:t>, anhedonia, and rumination. </a:t>
            </a:r>
          </a:p>
          <a:p>
            <a:pPr lvl="1"/>
            <a:r>
              <a:rPr lang="en-US" dirty="0" smtClean="0"/>
              <a:t>Psychological therapies can help modify health beliefs, treat comorbid anxiety and other disorders, and incorporate environmental and contextual factors, thus enabling patients to facilitate their recovery (Casey, et al., 2013).</a:t>
            </a:r>
          </a:p>
          <a:p>
            <a:endParaRPr lang="en-US" dirty="0" smtClean="0"/>
          </a:p>
          <a:p>
            <a:endParaRPr lang="en-US" dirty="0"/>
          </a:p>
        </p:txBody>
      </p:sp>
    </p:spTree>
    <p:extLst>
      <p:ext uri="{BB962C8B-B14F-4D97-AF65-F5344CB8AC3E}">
        <p14:creationId xmlns:p14="http://schemas.microsoft.com/office/powerpoint/2010/main" val="93987517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Barriers to High-Quality Mental Health Care</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dirty="0" smtClean="0"/>
              <a:t>Barriers to high-quality mental health care include:</a:t>
            </a:r>
          </a:p>
          <a:p>
            <a:pPr lvl="1"/>
            <a:r>
              <a:rPr lang="en-US" dirty="0" smtClean="0"/>
              <a:t>Cost of care, </a:t>
            </a:r>
          </a:p>
          <a:p>
            <a:pPr lvl="1"/>
            <a:r>
              <a:rPr lang="en-US" dirty="0" smtClean="0"/>
              <a:t>Lack of sufficient insurance for mental health services,</a:t>
            </a:r>
          </a:p>
          <a:p>
            <a:pPr lvl="1"/>
            <a:r>
              <a:rPr lang="en-US" dirty="0" smtClean="0"/>
              <a:t>Discrimination and negative attitudes toward mental health problems, </a:t>
            </a:r>
          </a:p>
          <a:p>
            <a:pPr lvl="1"/>
            <a:r>
              <a:rPr lang="en-US" dirty="0" smtClean="0"/>
              <a:t>Fragmented organization of services, and </a:t>
            </a:r>
          </a:p>
          <a:p>
            <a:pPr lvl="1"/>
            <a:r>
              <a:rPr lang="en-US" dirty="0" smtClean="0"/>
              <a:t>Mistrust of providers. </a:t>
            </a:r>
          </a:p>
          <a:p>
            <a:r>
              <a:rPr lang="en-US" dirty="0" smtClean="0"/>
              <a:t>In rural and remote areas, limited availability of skilled care providers is also a major problem. </a:t>
            </a:r>
          </a:p>
          <a:p>
            <a:r>
              <a:rPr lang="en-US" dirty="0" smtClean="0"/>
              <a:t>For racial and ethnic populations, lack of culturally and linguistically competent providers is a major barrier.</a:t>
            </a:r>
          </a:p>
          <a:p>
            <a:endParaRPr lang="en-US" dirty="0"/>
          </a:p>
        </p:txBody>
      </p:sp>
    </p:spTree>
    <p:extLst>
      <p:ext uri="{BB962C8B-B14F-4D97-AF65-F5344CB8AC3E}">
        <p14:creationId xmlns:p14="http://schemas.microsoft.com/office/powerpoint/2010/main" val="142170995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smtClean="0"/>
              <a:t>Adults with a major depressive episode in the past year who received treatment for depression in the past year, by race/ethnicity and sex, 2008-2012</a:t>
            </a:r>
            <a:endParaRPr lang="en-US" sz="20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2586256584"/>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5"/>
          <p:cNvGraphicFramePr>
            <a:graphicFrameLocks noGrp="1"/>
          </p:cNvGraphicFramePr>
          <p:nvPr>
            <p:ph sz="half" idx="2"/>
            <p:extLst>
              <p:ext uri="{D42A27DB-BD31-4B8C-83A1-F6EECF244321}">
                <p14:modId xmlns:p14="http://schemas.microsoft.com/office/powerpoint/2010/main" val="822270805"/>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486400"/>
            <a:ext cx="8229600" cy="1015663"/>
          </a:xfrm>
          <a:prstGeom prst="rect">
            <a:avLst/>
          </a:prstGeom>
          <a:noFill/>
        </p:spPr>
        <p:txBody>
          <a:bodyPr wrap="square" rtlCol="0">
            <a:spAutoFit/>
          </a:bodyPr>
          <a:lstStyle/>
          <a:p>
            <a:r>
              <a:rPr lang="en-US" sz="1000" b="1" dirty="0" smtClean="0"/>
              <a:t>Source: </a:t>
            </a:r>
            <a:r>
              <a:rPr lang="en-US" sz="1000" dirty="0" smtClean="0"/>
              <a:t>Substance </a:t>
            </a:r>
            <a:r>
              <a:rPr lang="en-US" sz="1000" dirty="0"/>
              <a:t>Abuse and Mental Health Services Administration, National Survey on Drug Use and Health, 2008-2012</a:t>
            </a:r>
            <a:r>
              <a:rPr lang="en-US" sz="1000" dirty="0" smtClean="0"/>
              <a:t>.</a:t>
            </a:r>
          </a:p>
          <a:p>
            <a:r>
              <a:rPr lang="en-US" sz="1000" b="1" dirty="0"/>
              <a:t>Denominator:</a:t>
            </a:r>
            <a:r>
              <a:rPr lang="en-US" sz="1000" dirty="0"/>
              <a:t> Adults age 18 and over </a:t>
            </a:r>
            <a:r>
              <a:rPr lang="en-US" sz="1000" dirty="0" smtClean="0"/>
              <a:t>with </a:t>
            </a:r>
            <a:r>
              <a:rPr lang="en-US" sz="1000" dirty="0"/>
              <a:t>a major depressive episode in the past year</a:t>
            </a:r>
            <a:r>
              <a:rPr lang="en-US" sz="1000" dirty="0" smtClean="0"/>
              <a:t>.</a:t>
            </a:r>
          </a:p>
          <a:p>
            <a:r>
              <a:rPr lang="en-US" sz="1000" b="1" dirty="0" smtClean="0"/>
              <a:t>Note: </a:t>
            </a:r>
            <a:r>
              <a:rPr lang="en-US" sz="1000" dirty="0"/>
              <a:t>Major depressive episode is defined as a period of at least 2 weeks when a person experienced a depressed mood or loss of interest or pleasure in daily activities and had a majority of the symptoms of depression described in the fourth edition of the </a:t>
            </a:r>
            <a:r>
              <a:rPr lang="en-US" sz="1000" i="1" dirty="0"/>
              <a:t>Diagnostic and Statistical Manual of Mental Disorders</a:t>
            </a:r>
            <a:r>
              <a:rPr lang="en-US" sz="1000" dirty="0"/>
              <a:t>. Treatment for depression is defined as seeing or talking to a medical doctor or other professional or using prescription medication in the past year for depression. White and Black are non-Hispanic; Hispanic includes all races.</a:t>
            </a:r>
          </a:p>
        </p:txBody>
      </p:sp>
    </p:spTree>
    <p:extLst>
      <p:ext uri="{BB962C8B-B14F-4D97-AF65-F5344CB8AC3E}">
        <p14:creationId xmlns:p14="http://schemas.microsoft.com/office/powerpoint/2010/main" val="164187208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Adolescents with a major depressive episode in the past year who received treatment for depression in the past year, by race/ethnicity and sex, 2008-2012</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81290771"/>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p:cNvGraphicFramePr>
          <p:nvPr>
            <p:extLst>
              <p:ext uri="{D42A27DB-BD31-4B8C-83A1-F6EECF244321}">
                <p14:modId xmlns:p14="http://schemas.microsoft.com/office/powerpoint/2010/main" val="2912810387"/>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13" name="Content Placeholder 3"/>
          <p:cNvSpPr>
            <a:spLocks noGrp="1"/>
          </p:cNvSpPr>
          <p:nvPr>
            <p:ph sz="half" idx="2"/>
          </p:nvPr>
        </p:nvSpPr>
        <p:spPr>
          <a:xfrm>
            <a:off x="457200" y="5486400"/>
            <a:ext cx="8229600" cy="1097280"/>
          </a:xfrm>
        </p:spPr>
        <p:txBody>
          <a:bodyPr>
            <a:normAutofit/>
          </a:bodyPr>
          <a:lstStyle/>
          <a:p>
            <a:pPr marL="0" indent="0">
              <a:buNone/>
            </a:pPr>
            <a:r>
              <a:rPr lang="en-US" sz="1000" b="1" dirty="0" smtClean="0"/>
              <a:t>Source:</a:t>
            </a:r>
            <a:r>
              <a:rPr lang="en-US" sz="1000" dirty="0" smtClean="0"/>
              <a:t> Substance Abuse and Mental Health Services Administration, National Survey on Drug Use and Health, 2008-2012.</a:t>
            </a:r>
          </a:p>
          <a:p>
            <a:pPr marL="0" indent="0">
              <a:buNone/>
            </a:pPr>
            <a:r>
              <a:rPr lang="en-US" sz="1000" b="1" dirty="0" smtClean="0"/>
              <a:t>Denominator:</a:t>
            </a:r>
            <a:r>
              <a:rPr lang="en-US" sz="1000" dirty="0" smtClean="0"/>
              <a:t> Adolescents ages 12-17 with a major depressive episode in the past year.</a:t>
            </a:r>
          </a:p>
          <a:p>
            <a:pPr marL="0" indent="0">
              <a:buNone/>
            </a:pPr>
            <a:r>
              <a:rPr lang="en-US" sz="1000" b="1" dirty="0" smtClean="0"/>
              <a:t>Note:</a:t>
            </a:r>
            <a:r>
              <a:rPr lang="en-US" sz="1000" dirty="0" smtClean="0"/>
              <a:t> Major depressive episode is defined as a period of at least 2 weeks when a person experienced a depressed mood or loss of interest or pleasure in daily activities and had a majority of the symptoms of depression described in the fourth edition of the </a:t>
            </a:r>
            <a:r>
              <a:rPr lang="en-US" sz="1000" i="1" dirty="0" smtClean="0"/>
              <a:t>Diagnostic and Statistical Manual of Mental Disorders</a:t>
            </a:r>
            <a:r>
              <a:rPr lang="en-US" sz="1000" dirty="0" smtClean="0"/>
              <a:t>. Treatment for depression is defined as seeing or talking to a medical doctor or other professional or using prescription medication in the past year for depression. White and Black are non-Hispanic; Hispanic includes all races.</a:t>
            </a:r>
            <a:endParaRPr lang="en-US" sz="1000" dirty="0"/>
          </a:p>
        </p:txBody>
      </p:sp>
    </p:spTree>
    <p:extLst>
      <p:ext uri="{BB962C8B-B14F-4D97-AF65-F5344CB8AC3E}">
        <p14:creationId xmlns:p14="http://schemas.microsoft.com/office/powerpoint/2010/main" val="405437634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Suicide Deaths</a:t>
            </a:r>
            <a:endParaRPr lang="en-US" dirty="0"/>
          </a:p>
        </p:txBody>
      </p:sp>
      <p:sp>
        <p:nvSpPr>
          <p:cNvPr id="3" name="Content Placeholder 2"/>
          <p:cNvSpPr>
            <a:spLocks noGrp="1"/>
          </p:cNvSpPr>
          <p:nvPr>
            <p:ph idx="1"/>
          </p:nvPr>
        </p:nvSpPr>
        <p:spPr/>
        <p:txBody>
          <a:bodyPr>
            <a:normAutofit/>
          </a:bodyPr>
          <a:lstStyle/>
          <a:p>
            <a:r>
              <a:rPr lang="en-US" dirty="0" smtClean="0"/>
              <a:t>Suicide may be prevented when its warning signs are detected and treated. </a:t>
            </a:r>
          </a:p>
          <a:p>
            <a:pPr lvl="1"/>
            <a:r>
              <a:rPr lang="en-US" dirty="0" smtClean="0"/>
              <a:t>The </a:t>
            </a:r>
            <a:r>
              <a:rPr lang="en-US" dirty="0"/>
              <a:t>growing use of standardized screening instruments and electronic medical </a:t>
            </a:r>
            <a:r>
              <a:rPr lang="en-US" dirty="0" smtClean="0"/>
              <a:t>records will likely increase clinicians’ ability to identify suicidal ideas and plans among individuals being treated for depression.</a:t>
            </a:r>
          </a:p>
          <a:p>
            <a:pPr lvl="1"/>
            <a:r>
              <a:rPr lang="en-US" dirty="0" smtClean="0"/>
              <a:t>A recent study found that about half of people who died by suicide made a health care visit within 4 weeks of death. </a:t>
            </a:r>
            <a:r>
              <a:rPr lang="en-US" dirty="0"/>
              <a:t>Only </a:t>
            </a:r>
            <a:r>
              <a:rPr lang="en-US" dirty="0" smtClean="0"/>
              <a:t>24% </a:t>
            </a:r>
            <a:r>
              <a:rPr lang="en-US" dirty="0"/>
              <a:t>had a </a:t>
            </a:r>
            <a:r>
              <a:rPr lang="en-US" dirty="0" smtClean="0"/>
              <a:t>mental </a:t>
            </a:r>
            <a:r>
              <a:rPr lang="en-US" dirty="0"/>
              <a:t>health diagnosis </a:t>
            </a:r>
            <a:r>
              <a:rPr lang="en-US" dirty="0" smtClean="0"/>
              <a:t>(Ahmedani, et al., 2014).</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81985977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Probability of Suicide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Risk factors for suicide include:</a:t>
            </a:r>
          </a:p>
          <a:p>
            <a:pPr lvl="1"/>
            <a:r>
              <a:rPr lang="en-US" dirty="0" smtClean="0"/>
              <a:t>Psychotic experiences (</a:t>
            </a:r>
            <a:r>
              <a:rPr lang="en-US" dirty="0" err="1" smtClean="0"/>
              <a:t>DeVylder</a:t>
            </a:r>
            <a:r>
              <a:rPr lang="en-US" dirty="0" smtClean="0"/>
              <a:t>, et al., 2015). </a:t>
            </a:r>
          </a:p>
          <a:p>
            <a:pPr lvl="1"/>
            <a:r>
              <a:rPr lang="en-US" dirty="0" smtClean="0"/>
              <a:t>Suicidal ideation (Han, et al., 2015). </a:t>
            </a:r>
          </a:p>
          <a:p>
            <a:pPr lvl="1"/>
            <a:r>
              <a:rPr lang="en-US" dirty="0" smtClean="0"/>
              <a:t>Positive </a:t>
            </a:r>
            <a:r>
              <a:rPr lang="en-US" dirty="0"/>
              <a:t>responses to the </a:t>
            </a:r>
            <a:r>
              <a:rPr lang="en-US" dirty="0" smtClean="0"/>
              <a:t>item “Thoughts </a:t>
            </a:r>
            <a:r>
              <a:rPr lang="en-US" dirty="0"/>
              <a:t>that you would be better off dead, or of hurting yourself in some way</a:t>
            </a:r>
            <a:r>
              <a:rPr lang="en-US" dirty="0" smtClean="0"/>
              <a:t>” </a:t>
            </a:r>
            <a:r>
              <a:rPr lang="en-US" dirty="0"/>
              <a:t>on the </a:t>
            </a:r>
            <a:r>
              <a:rPr lang="en-US" dirty="0" smtClean="0"/>
              <a:t>Patient </a:t>
            </a:r>
            <a:r>
              <a:rPr lang="en-US" dirty="0"/>
              <a:t>Health Questionnaire for </a:t>
            </a:r>
            <a:r>
              <a:rPr lang="en-US" dirty="0" smtClean="0"/>
              <a:t>depression </a:t>
            </a:r>
            <a:r>
              <a:rPr lang="en-US" dirty="0"/>
              <a:t>(Simon, et al., 2013).</a:t>
            </a:r>
          </a:p>
          <a:p>
            <a:r>
              <a:rPr lang="en-US" dirty="0" smtClean="0"/>
              <a:t>Progression from ideation to suicide attempt varies by suicide plan and major depression status. </a:t>
            </a:r>
          </a:p>
          <a:p>
            <a:r>
              <a:rPr lang="en-US" dirty="0" smtClean="0"/>
              <a:t>Research needs to explore factors that affect suicide attempts and death by suicide among high-risk individuals with suicidal ideation (Han, et al., 2015).  </a:t>
            </a:r>
          </a:p>
          <a:p>
            <a:endParaRPr lang="en-US" dirty="0"/>
          </a:p>
        </p:txBody>
      </p:sp>
    </p:spTree>
    <p:extLst>
      <p:ext uri="{BB962C8B-B14F-4D97-AF65-F5344CB8AC3E}">
        <p14:creationId xmlns:p14="http://schemas.microsoft.com/office/powerpoint/2010/main" val="108836762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Suicide Prevention</a:t>
            </a:r>
            <a:endParaRPr lang="en-US" dirty="0"/>
          </a:p>
        </p:txBody>
      </p:sp>
      <p:sp>
        <p:nvSpPr>
          <p:cNvPr id="3" name="Content Placeholder 2"/>
          <p:cNvSpPr>
            <a:spLocks noGrp="1"/>
          </p:cNvSpPr>
          <p:nvPr>
            <p:ph idx="1"/>
          </p:nvPr>
        </p:nvSpPr>
        <p:spPr>
          <a:xfrm>
            <a:off x="457200" y="1447800"/>
            <a:ext cx="8229600" cy="5029200"/>
          </a:xfrm>
        </p:spPr>
        <p:txBody>
          <a:bodyPr>
            <a:normAutofit/>
          </a:bodyPr>
          <a:lstStyle/>
          <a:p>
            <a:r>
              <a:rPr lang="en-US" dirty="0" smtClean="0"/>
              <a:t>Suicide prevention is multifaceted, including:</a:t>
            </a:r>
          </a:p>
          <a:p>
            <a:pPr lvl="1"/>
            <a:r>
              <a:rPr lang="en-US" dirty="0" smtClean="0"/>
              <a:t>Educating physicians and keeping lethal weapons away from suicidal people (Mann, et al., 2005).</a:t>
            </a:r>
          </a:p>
          <a:p>
            <a:pPr lvl="1"/>
            <a:r>
              <a:rPr lang="en-US" dirty="0" smtClean="0"/>
              <a:t>Using cognitive-behavioral therapy (</a:t>
            </a:r>
            <a:r>
              <a:rPr lang="en-US" dirty="0" err="1" smtClean="0"/>
              <a:t>Tarrier</a:t>
            </a:r>
            <a:r>
              <a:rPr lang="en-US" dirty="0" smtClean="0"/>
              <a:t>, et al., 2008).</a:t>
            </a:r>
          </a:p>
          <a:p>
            <a:pPr lvl="1"/>
            <a:r>
              <a:rPr lang="en-US" dirty="0" smtClean="0"/>
              <a:t>Implementing various strategies depending on risk:</a:t>
            </a:r>
          </a:p>
          <a:p>
            <a:pPr lvl="2"/>
            <a:r>
              <a:rPr lang="en-US" dirty="0" smtClean="0"/>
              <a:t>Universal strategies that target entire populations, </a:t>
            </a:r>
          </a:p>
          <a:p>
            <a:pPr lvl="2"/>
            <a:r>
              <a:rPr lang="en-US" dirty="0" smtClean="0"/>
              <a:t>Selective strategies that address at-risk populations, and </a:t>
            </a:r>
          </a:p>
          <a:p>
            <a:pPr lvl="2"/>
            <a:r>
              <a:rPr lang="en-US" dirty="0" smtClean="0"/>
              <a:t>Indicated strategies that address high-risk individuals (</a:t>
            </a:r>
            <a:r>
              <a:rPr lang="en-US" dirty="0" err="1" smtClean="0"/>
              <a:t>Nordentoft</a:t>
            </a:r>
            <a:r>
              <a:rPr lang="en-US" dirty="0" smtClean="0"/>
              <a:t>, 2011).</a:t>
            </a:r>
          </a:p>
          <a:p>
            <a:endParaRPr lang="en-US" dirty="0" smtClean="0"/>
          </a:p>
          <a:p>
            <a:endParaRPr lang="en-US" dirty="0"/>
          </a:p>
        </p:txBody>
      </p:sp>
    </p:spTree>
    <p:extLst>
      <p:ext uri="{BB962C8B-B14F-4D97-AF65-F5344CB8AC3E}">
        <p14:creationId xmlns:p14="http://schemas.microsoft.com/office/powerpoint/2010/main" val="383318727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Suicide Prevention</a:t>
            </a:r>
            <a:endParaRPr lang="en-US" dirty="0"/>
          </a:p>
        </p:txBody>
      </p:sp>
      <p:sp>
        <p:nvSpPr>
          <p:cNvPr id="3" name="Content Placeholder 2"/>
          <p:cNvSpPr>
            <a:spLocks noGrp="1"/>
          </p:cNvSpPr>
          <p:nvPr>
            <p:ph idx="1"/>
          </p:nvPr>
        </p:nvSpPr>
        <p:spPr/>
        <p:txBody>
          <a:bodyPr/>
          <a:lstStyle/>
          <a:p>
            <a:r>
              <a:rPr lang="en-US" dirty="0" smtClean="0"/>
              <a:t>Ongoing research shows promising results for Internet-based cognitive-behavioral therapy and </a:t>
            </a:r>
            <a:r>
              <a:rPr lang="en-US" dirty="0" err="1" smtClean="0"/>
              <a:t>psychoeducation</a:t>
            </a:r>
            <a:r>
              <a:rPr lang="en-US" dirty="0" smtClean="0"/>
              <a:t> in treating individuals with conditions such as mood, eating, and sleep disorders (Thorndike, et al., 2013). </a:t>
            </a:r>
          </a:p>
          <a:p>
            <a:r>
              <a:rPr lang="en-US" dirty="0" smtClean="0"/>
              <a:t>As “mobile health” interventions become more sophisticated, they can be adapted to be culturally specific and sensitive (Burns, et al., 2013). </a:t>
            </a:r>
          </a:p>
          <a:p>
            <a:endParaRPr lang="en-US" dirty="0" smtClean="0"/>
          </a:p>
          <a:p>
            <a:endParaRPr lang="en-US" dirty="0"/>
          </a:p>
        </p:txBody>
      </p:sp>
    </p:spTree>
    <p:extLst>
      <p:ext uri="{BB962C8B-B14F-4D97-AF65-F5344CB8AC3E}">
        <p14:creationId xmlns:p14="http://schemas.microsoft.com/office/powerpoint/2010/main" val="116299530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Suicide deaths per 100,000 population age 12 and over, by race/ethnicity and sex, 2008-2011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09109669"/>
              </p:ext>
            </p:extLst>
          </p:nvPr>
        </p:nvGraphicFramePr>
        <p:xfrm>
          <a:off x="457200" y="146304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804513447"/>
              </p:ext>
            </p:extLst>
          </p:nvPr>
        </p:nvGraphicFramePr>
        <p:xfrm>
          <a:off x="4572000" y="1463040"/>
          <a:ext cx="41148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
          <p:cNvSpPr txBox="1">
            <a:spLocks/>
          </p:cNvSpPr>
          <p:nvPr/>
        </p:nvSpPr>
        <p:spPr>
          <a:xfrm>
            <a:off x="457200" y="5212080"/>
            <a:ext cx="8412480" cy="99060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000" b="1" dirty="0"/>
              <a:t>Key:</a:t>
            </a:r>
            <a:r>
              <a:rPr lang="en-US" sz="1000" b="1" i="1" dirty="0"/>
              <a:t> </a:t>
            </a:r>
            <a:r>
              <a:rPr lang="en-US" sz="1000" dirty="0"/>
              <a:t>API =</a:t>
            </a:r>
            <a:r>
              <a:rPr lang="en-US" sz="1000" b="1" i="1" dirty="0"/>
              <a:t> </a:t>
            </a:r>
            <a:r>
              <a:rPr lang="en-US" sz="1000" dirty="0"/>
              <a:t>Asian and Pacific Islander; AI/AN = American Indian or Alaska Native.</a:t>
            </a:r>
          </a:p>
          <a:p>
            <a:pPr marL="0" indent="0">
              <a:buNone/>
            </a:pPr>
            <a:r>
              <a:rPr lang="en-US" sz="1000" b="1" dirty="0"/>
              <a:t>Source:</a:t>
            </a:r>
            <a:r>
              <a:rPr lang="en-US" sz="1000" dirty="0"/>
              <a:t> Centers for Disease Control and Prevention, National Center for Health Statistics, National Vital Statistics System—Mortality, 2008-2011.</a:t>
            </a:r>
          </a:p>
          <a:p>
            <a:pPr marL="0" indent="0">
              <a:buNone/>
            </a:pPr>
            <a:r>
              <a:rPr lang="en-US" sz="1000" b="1" dirty="0"/>
              <a:t>Note:</a:t>
            </a:r>
            <a:r>
              <a:rPr lang="en-US" sz="1000" dirty="0"/>
              <a:t> For this measure, lower rates are better. Estimates are age adjusted to the 2000 U.S. standard population</a:t>
            </a:r>
            <a:r>
              <a:rPr lang="en-US" sz="1000" dirty="0" smtClean="0"/>
              <a:t>.</a:t>
            </a:r>
            <a:r>
              <a:rPr lang="en-US" sz="1000" dirty="0"/>
              <a:t> White and Black are </a:t>
            </a:r>
            <a:r>
              <a:rPr lang="en-US" sz="1000" dirty="0" smtClean="0"/>
              <a:t>non-Hispanic. </a:t>
            </a:r>
            <a:r>
              <a:rPr lang="en-US" sz="1000" dirty="0"/>
              <a:t>Hispanic includes all races.</a:t>
            </a:r>
          </a:p>
          <a:p>
            <a:endParaRPr lang="en-US" sz="1000" dirty="0"/>
          </a:p>
        </p:txBody>
      </p:sp>
      <p:cxnSp>
        <p:nvCxnSpPr>
          <p:cNvPr id="4" name="Straight Connector 3"/>
          <p:cNvCxnSpPr/>
          <p:nvPr/>
        </p:nvCxnSpPr>
        <p:spPr>
          <a:xfrm>
            <a:off x="1219200" y="3733800"/>
            <a:ext cx="323850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 Box 68"/>
          <p:cNvSpPr txBox="1">
            <a:spLocks noChangeArrowheads="1"/>
          </p:cNvSpPr>
          <p:nvPr/>
        </p:nvSpPr>
        <p:spPr bwMode="auto">
          <a:xfrm>
            <a:off x="1956711" y="4191000"/>
            <a:ext cx="1920240" cy="45720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p>
            <a:pPr marL="0" marR="0">
              <a:lnSpc>
                <a:spcPct val="115000"/>
              </a:lnSpc>
              <a:spcBef>
                <a:spcPts val="0"/>
              </a:spcBef>
              <a:spcAft>
                <a:spcPts val="1000"/>
              </a:spcAft>
            </a:pPr>
            <a:r>
              <a:rPr lang="en-US" sz="1000" dirty="0">
                <a:effectLst/>
                <a:ea typeface="Calibri"/>
                <a:cs typeface="Times New Roman"/>
              </a:rPr>
              <a:t>2008 Achievable Benchmark: 9 per </a:t>
            </a:r>
            <a:r>
              <a:rPr lang="en-US" sz="1000" dirty="0" smtClean="0">
                <a:effectLst/>
                <a:ea typeface="Calibri"/>
                <a:cs typeface="Times New Roman"/>
              </a:rPr>
              <a:t>100,000 Population</a:t>
            </a:r>
            <a:endParaRPr lang="en-US" sz="1100" dirty="0">
              <a:effectLst/>
              <a:ea typeface="Calibri"/>
              <a:cs typeface="Times New Roman"/>
            </a:endParaRPr>
          </a:p>
        </p:txBody>
      </p:sp>
    </p:spTree>
    <p:extLst>
      <p:ext uri="{BB962C8B-B14F-4D97-AF65-F5344CB8AC3E}">
        <p14:creationId xmlns:p14="http://schemas.microsoft.com/office/powerpoint/2010/main" val="145379053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Treatment for Substance Abuse Disorders</a:t>
            </a:r>
            <a:endParaRPr lang="en-US" dirty="0"/>
          </a:p>
        </p:txBody>
      </p:sp>
      <p:sp>
        <p:nvSpPr>
          <p:cNvPr id="3" name="Content Placeholder 2"/>
          <p:cNvSpPr>
            <a:spLocks noGrp="1"/>
          </p:cNvSpPr>
          <p:nvPr>
            <p:ph idx="1"/>
          </p:nvPr>
        </p:nvSpPr>
        <p:spPr/>
        <p:txBody>
          <a:bodyPr/>
          <a:lstStyle/>
          <a:p>
            <a:r>
              <a:rPr lang="en-US" dirty="0" smtClean="0"/>
              <a:t>Substance abuse disorders can lead to:</a:t>
            </a:r>
          </a:p>
          <a:p>
            <a:pPr lvl="1"/>
            <a:r>
              <a:rPr lang="en-US" dirty="0" smtClean="0"/>
              <a:t>Addiction.</a:t>
            </a:r>
          </a:p>
          <a:p>
            <a:pPr lvl="1"/>
            <a:r>
              <a:rPr lang="en-US" dirty="0" smtClean="0"/>
              <a:t>Increased risk of certain cancers.</a:t>
            </a:r>
          </a:p>
          <a:p>
            <a:pPr lvl="1"/>
            <a:r>
              <a:rPr lang="en-US" dirty="0" smtClean="0"/>
              <a:t>Damage to the liver, brain, and other organs. </a:t>
            </a:r>
          </a:p>
          <a:p>
            <a:pPr lvl="1"/>
            <a:r>
              <a:rPr lang="en-US" dirty="0" smtClean="0"/>
              <a:t>Birth defects, such as fetal alcohol spectrum disorders. </a:t>
            </a:r>
          </a:p>
          <a:p>
            <a:pPr lvl="1"/>
            <a:r>
              <a:rPr lang="en-US" dirty="0" smtClean="0"/>
              <a:t>Increased risk of death from car crashes and other injuries.</a:t>
            </a:r>
          </a:p>
          <a:p>
            <a:endParaRPr lang="en-US" dirty="0" smtClean="0"/>
          </a:p>
          <a:p>
            <a:endParaRPr lang="en-US" dirty="0" smtClean="0"/>
          </a:p>
          <a:p>
            <a:endParaRPr lang="en-US" dirty="0"/>
          </a:p>
        </p:txBody>
      </p:sp>
    </p:spTree>
    <p:extLst>
      <p:ext uri="{BB962C8B-B14F-4D97-AF65-F5344CB8AC3E}">
        <p14:creationId xmlns:p14="http://schemas.microsoft.com/office/powerpoint/2010/main" val="36649373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29585</TotalTime>
  <Words>19899</Words>
  <Application>Microsoft Office PowerPoint</Application>
  <PresentationFormat>On-screen Show (4:3)</PresentationFormat>
  <Paragraphs>1560</Paragraphs>
  <Slides>131</Slides>
  <Notes>129</Notes>
  <HiddenSlides>0</HiddenSlides>
  <MMClips>0</MMClips>
  <ScaleCrop>false</ScaleCrop>
  <HeadingPairs>
    <vt:vector size="4" baseType="variant">
      <vt:variant>
        <vt:lpstr>Theme</vt:lpstr>
      </vt:variant>
      <vt:variant>
        <vt:i4>3</vt:i4>
      </vt:variant>
      <vt:variant>
        <vt:lpstr>Slide Titles</vt:lpstr>
      </vt:variant>
      <vt:variant>
        <vt:i4>131</vt:i4>
      </vt:variant>
    </vt:vector>
  </HeadingPairs>
  <TitlesOfParts>
    <vt:vector size="134" baseType="lpstr">
      <vt:lpstr>Office Theme</vt:lpstr>
      <vt:lpstr>Custom Design</vt:lpstr>
      <vt:lpstr>1_Office Theme</vt:lpstr>
      <vt:lpstr>National Healthcare Quality and Disparities Report</vt:lpstr>
      <vt:lpstr>Organization of the Chartbook on Effective Treatment</vt:lpstr>
      <vt:lpstr>National Healthcare Quality and Disparities Report</vt:lpstr>
      <vt:lpstr>National Healthcare Quality and Disparities Report</vt:lpstr>
      <vt:lpstr>Changes for 2014</vt:lpstr>
      <vt:lpstr>Key Findings of the 2014 QDR</vt:lpstr>
      <vt:lpstr>2014 Chartbooks</vt:lpstr>
      <vt:lpstr>Chartbooks Organized Around Priorities of the National Quality Strategy</vt:lpstr>
      <vt:lpstr>Priority 4: Promoting the most effective prevention and treatment practices for the leading causes of mortality, starting with cardiovascular disease</vt:lpstr>
      <vt:lpstr>Chartbook on Effective Treatment</vt:lpstr>
      <vt:lpstr>Rank of Leading Causes of Death by Age Group, 2010</vt:lpstr>
      <vt:lpstr>Leading Chronic Conditions Causing Limitation of Activity, 2010</vt:lpstr>
      <vt:lpstr>Most Costly Conditions, 2011</vt:lpstr>
      <vt:lpstr>Summary of trends: Number and percentage of all quality measures that are improving, not changing, or worsening through 2012, overall and by NQS priority</vt:lpstr>
      <vt:lpstr>Summary of trends: Average annual rates of change of quality of care measures through 2012, by National Quality Strategy priority</vt:lpstr>
      <vt:lpstr>Effective Treatment Measures That Achieved 95% Performance This Year and Will No Longer Be Reported in the QDR</vt:lpstr>
      <vt:lpstr>Effective Treatment Measures That Improved Quickly</vt:lpstr>
      <vt:lpstr>Effective Treatment Measures That Showed Worsening Quality</vt:lpstr>
      <vt:lpstr>Effective Treatment Measures With Elimination of Disparities</vt:lpstr>
      <vt:lpstr>Effective Treatment Measures With Widening of Disparities</vt:lpstr>
      <vt:lpstr>Measures of Effective Treatment</vt:lpstr>
      <vt:lpstr>Conditions Covered</vt:lpstr>
      <vt:lpstr>Cardiovascular disease</vt:lpstr>
      <vt:lpstr>Measures of Effective Treatment of Cardiovascular Disease</vt:lpstr>
      <vt:lpstr>Adults with hypertension whose blood pressure is under control, by sex and income, 1999-2002, 2003-2006, 2007-2010, and 2011-2012</vt:lpstr>
      <vt:lpstr>Hospital patients with heart attack given fibrinolytic medication within 30 minutes of arrival, by sex and race/ethnicity, 2005-2012</vt:lpstr>
      <vt:lpstr>Inpatient deaths per 1,000 adult hospital admissions with heart attack, by expected payment source, 2000-2012</vt:lpstr>
      <vt:lpstr>Inpatient deaths per 1,000 adult hospital admissions with heart attack, by residence location, 2000-2012</vt:lpstr>
      <vt:lpstr>Inpatient deaths per 1,000 adult hospital admissions with heart attack, by race/ethnicity, 2001-2012</vt:lpstr>
      <vt:lpstr>Adult admissions for congestive heart failure per 100,000 population, by area income, 2000-2012</vt:lpstr>
      <vt:lpstr>Adult admissions for congestive heart failure per 100,000 population, by race/ethnicity, 2001-2012</vt:lpstr>
      <vt:lpstr>Adult admissions for congestive heart failure per 100,000 population, State of Hawaii, by granular ethnicity, 2010-2011</vt:lpstr>
      <vt:lpstr>Total national costs of hospitalizations for congestive heart failure, 2000-2012</vt:lpstr>
      <vt:lpstr>cancer</vt:lpstr>
      <vt:lpstr>Measures of Effective Treatment of  Cancer</vt:lpstr>
      <vt:lpstr>Patients with colon cancer who received surgical resection of colon cancer that included at least 12 lymph nodes pathologically examined, by residence location and race/ethnicity, 2004-2011</vt:lpstr>
      <vt:lpstr>Patients with colon cancer who received surgical resection of colon cancer that included at least 12 lymph nodes pathologically examined, by granular Asian and Hispanic ethnicities, 2004-2011</vt:lpstr>
      <vt:lpstr>Age-adjusted colorectal cancer deaths per 100,000 population, by sex and race, 2004-2013 </vt:lpstr>
      <vt:lpstr>Chronic kidney disease</vt:lpstr>
      <vt:lpstr>Measures of Effective Treatment of Chronic Kidney Disease</vt:lpstr>
      <vt:lpstr>Patients who saw a nephrologist at least 12 months prior to initiation of renal replacement therapy, by race and ethnicity, 2005-2012</vt:lpstr>
      <vt:lpstr>Patients who saw a nephrologist at least 12 months prior to initiation of renal replacement therapy, by sex and age, 2005-2012</vt:lpstr>
      <vt:lpstr>Patients age 18 and over who saw a nephrologist at least 12 months prior to initiation of renal replacement therapy, by State, United States, 2011</vt:lpstr>
      <vt:lpstr>Dialysis patients under age 70 who were registered for transplantation within a year of ESRD initiation, by race and ethnicity, 2000-2011</vt:lpstr>
      <vt:lpstr>Dialysis patients under age 70 who were registered for transplantation within a year of ESRD initiation, by sex and age, 2000-2011</vt:lpstr>
      <vt:lpstr>Standardized mortality ratios on hemodialysis, by State or territory, 2012</vt:lpstr>
      <vt:lpstr>References</vt:lpstr>
      <vt:lpstr>diabetes</vt:lpstr>
      <vt:lpstr>Measures of Effective Treatment of Diabetes</vt:lpstr>
      <vt:lpstr>Adults age 40 and over with diagnosed diabetes who reported receiving four recommended services for diabetes in the calendar year, by race/ethnicity, 2008-2012</vt:lpstr>
      <vt:lpstr>Adults age 65 and over with diagnosed diabetes who reported receiving four recommended services for diabetes in the calendar, by insurance status, 2008-2012</vt:lpstr>
      <vt:lpstr>People with current diabetes who have a written diabetes management plan, by Asian and Hispanic subpopulations and English proficiency, California, 2011-2013 combined</vt:lpstr>
      <vt:lpstr>Adults age 40 and over with diagnosed diabetes with hemoglobin A1c and blood pressure under control, by race/ethnicity, 2003-2006, 2007-2010, and 2011-2012</vt:lpstr>
      <vt:lpstr>Hospital admissions for uncontrolled diabetes without complications per 100,000 population, age 18 and over, by race/ethnicity, 2001-2012</vt:lpstr>
      <vt:lpstr>Hospital admissions for uncontrolled diabetes without complications per 100,000 population, age 18 and over, by area income, 2000-2012</vt:lpstr>
      <vt:lpstr>Hospital admissions for uncontrolled diabetes per 100,000 population in IHS, Tribal, and contract hospitals, age 18 and over, by age, 2003-2012</vt:lpstr>
      <vt:lpstr>New cases of end stage renal disease due to diabetes, per million population, by race and ethnicity, 2003-2012</vt:lpstr>
      <vt:lpstr>National Quality Strategy Priorities in Action: Effective Treatment of Diabetes</vt:lpstr>
      <vt:lpstr>Hiv and aids</vt:lpstr>
      <vt:lpstr>Overview</vt:lpstr>
      <vt:lpstr>Impact of HIV and AIDS</vt:lpstr>
      <vt:lpstr>Prevalence and Incidence of HIV Infection</vt:lpstr>
      <vt:lpstr>Diagnoses of HIV Infection by Race/Ethnicity</vt:lpstr>
      <vt:lpstr>Diagnoses of HIV Infection by Transmission Category</vt:lpstr>
      <vt:lpstr>HIV and AIDS Among MSM</vt:lpstr>
      <vt:lpstr>HIV and AIDS Care Among MSM</vt:lpstr>
      <vt:lpstr>HIV and AIDS Among Transgender  People</vt:lpstr>
      <vt:lpstr>HIV and AIDS Prevention in  Transgender Populations</vt:lpstr>
      <vt:lpstr>HIV and AIDS Among People Who Inject Drugs</vt:lpstr>
      <vt:lpstr>HIV and AIDS and Hepatitis Among People Who Inject Drugs</vt:lpstr>
      <vt:lpstr>HIV and AIDS Policy </vt:lpstr>
      <vt:lpstr>Federal Efforts To Improve HIV and AIDS Care </vt:lpstr>
      <vt:lpstr>HIV and AIDS Measures </vt:lpstr>
      <vt:lpstr>Measures Not Included in the QDR</vt:lpstr>
      <vt:lpstr>New AIDS cases per 100,000 population age 13 and over, by race/ethnicity and age, 2000-2011</vt:lpstr>
      <vt:lpstr>HIV patients who had two or more outpatient visits, by race/ethnicity and sex, 2011</vt:lpstr>
      <vt:lpstr>Adult HIV patients with viral load &lt;200 for first test in the year, by race/ethnicity, sex, age, and insurance 2011</vt:lpstr>
      <vt:lpstr>Deaths of People With HIV Infection</vt:lpstr>
      <vt:lpstr>Hepatitis and Deaths of People With HIV Infection</vt:lpstr>
      <vt:lpstr>Antiretroviral Therapy and HIV Deaths</vt:lpstr>
      <vt:lpstr>Number of deaths due to HIV infection per 100,000 population, by race and sex, 2000-2011</vt:lpstr>
      <vt:lpstr>Ryan White Program Overview</vt:lpstr>
      <vt:lpstr>Ryan White program HIV patients with at least one HIV care visit and most recent viral load &lt;200 during the year, 2011</vt:lpstr>
      <vt:lpstr>Ryan White program HIV patients who were retained in HIV care (at least 2 ambulatory visit dates at least 90 days apart) by race/ethnicity, income, insurance, and sex</vt:lpstr>
      <vt:lpstr>References</vt:lpstr>
      <vt:lpstr>References</vt:lpstr>
      <vt:lpstr>Mental Health and Substance abUse</vt:lpstr>
      <vt:lpstr>Measures</vt:lpstr>
      <vt:lpstr>Treatment for Depression</vt:lpstr>
      <vt:lpstr>Outcomes of Treatment for Depression</vt:lpstr>
      <vt:lpstr>Barriers to High-Quality Mental Health Care</vt:lpstr>
      <vt:lpstr>Adults with a major depressive episode in the past year who received treatment for depression in the past year, by race/ethnicity and sex, 2008-2012</vt:lpstr>
      <vt:lpstr>Adolescents with a major depressive episode in the past year who received treatment for depression in the past year, by race/ethnicity and sex, 2008-2012</vt:lpstr>
      <vt:lpstr>Suicide Deaths</vt:lpstr>
      <vt:lpstr>Probability of Suicide</vt:lpstr>
      <vt:lpstr>Suicide Prevention</vt:lpstr>
      <vt:lpstr>Suicide Prevention</vt:lpstr>
      <vt:lpstr>Suicide deaths per 100,000 population age 12 and over, by race/ethnicity and sex, 2008-2011</vt:lpstr>
      <vt:lpstr>Treatment for Substance Abuse Disorders</vt:lpstr>
      <vt:lpstr>Importance of Treatment</vt:lpstr>
      <vt:lpstr>Treatment Needs</vt:lpstr>
      <vt:lpstr>People age 12 and over who needed treatment for illicit drug use or an alcohol problem and who received such treatment at a specialty facility in the last 12 months, by race/ethnicity (2002-2012) and age (2008-2012)</vt:lpstr>
      <vt:lpstr>Completion of Substance Abuse Treatment</vt:lpstr>
      <vt:lpstr>People age 12 and over treated for substance abuse who completed treatment course, by race/ethnicity and  education 2005-2011</vt:lpstr>
      <vt:lpstr>Potentially Avoidable Emergency Department Visits</vt:lpstr>
      <vt:lpstr>Emergency department visits with a principal diagnosis related to mental health, alcohol, or substance abuse, by age and income, 2007-2011</vt:lpstr>
      <vt:lpstr>References</vt:lpstr>
      <vt:lpstr>References</vt:lpstr>
      <vt:lpstr>Musculoskeletal Diseases</vt:lpstr>
      <vt:lpstr>Arthritis</vt:lpstr>
      <vt:lpstr>Effects of Arthritis</vt:lpstr>
      <vt:lpstr>Costs of Arthritis</vt:lpstr>
      <vt:lpstr>Measures</vt:lpstr>
      <vt:lpstr>Chronic Joint Symptoms</vt:lpstr>
      <vt:lpstr>Adults with chronic joint symptoms who have ever seen a doctor or other health professional for joint symptoms, by race/ethnicity and gender, 2009-2012</vt:lpstr>
      <vt:lpstr>Adults with chronic joint symptoms who have ever seen a doctor or other health professional for joint symptoms, by insurance and age, 2009-2012</vt:lpstr>
      <vt:lpstr>References</vt:lpstr>
      <vt:lpstr>Respiratory diseases</vt:lpstr>
      <vt:lpstr>Respiratory Disease Measures</vt:lpstr>
      <vt:lpstr>Completion of Tuberculosis Therapy</vt:lpstr>
      <vt:lpstr>Patients with tuberculosis who completed a curative course of treatment within 1 year of initiation of treatment, by race/ethnicity and sex,  2000-2010</vt:lpstr>
      <vt:lpstr>Patients with tuberculosis who completed a curative course of treatment within 1 year of initiation of treatment, by Asian and Pacific Islander and Hispanic granular ethnicities, 2008-2010</vt:lpstr>
      <vt:lpstr>Daily Asthma Medication</vt:lpstr>
      <vt:lpstr>Daily Asthma Medication</vt:lpstr>
      <vt:lpstr>People with current asthma who report taking preventive asthma medicine daily or almost daily, by health insurance and number of chronic conditions, 2003-2011</vt:lpstr>
      <vt:lpstr>Written Asthma Management Plans</vt:lpstr>
      <vt:lpstr>People with current asthma who received a written asthma management plan from their health provider, by race/ethnicity and education, 2009</vt:lpstr>
      <vt:lpstr>Potentially Avoidable Emergency Department Visits</vt:lpstr>
      <vt:lpstr>Potentially Avoidable Emergency Department Visits</vt:lpstr>
      <vt:lpstr>Emergency department visits for asthma, ages 18-39, by hospital region and income, 2008-2011</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357</cp:revision>
  <cp:lastPrinted>2014-09-03T18:51:10Z</cp:lastPrinted>
  <dcterms:created xsi:type="dcterms:W3CDTF">2013-09-03T18:05:51Z</dcterms:created>
  <dcterms:modified xsi:type="dcterms:W3CDTF">2015-09-17T12:40:26Z</dcterms:modified>
</cp:coreProperties>
</file>