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drawings/drawing2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99" r:id="rId2"/>
    <p:sldId id="318" r:id="rId3"/>
    <p:sldId id="319" r:id="rId4"/>
    <p:sldId id="321" r:id="rId5"/>
    <p:sldId id="320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HHS" initials="DMB" lastIdx="23" clrIdx="0"/>
  <p:cmAuthor id="1" name="VAS" initials="VAS" lastIdx="8" clrIdx="1"/>
  <p:cmAuthor id="2" name="DHHS" initials="EM" lastIdx="8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A8DF"/>
    <a:srgbClr val="AABA0A"/>
    <a:srgbClr val="0072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 autoAdjust="0"/>
    <p:restoredTop sz="91816" autoAdjust="0"/>
  </p:normalViewPr>
  <p:slideViewPr>
    <p:cSldViewPr>
      <p:cViewPr>
        <p:scale>
          <a:sx n="80" d="100"/>
          <a:sy n="80" d="100"/>
        </p:scale>
        <p:origin x="634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>
        <p:scale>
          <a:sx n="80" d="100"/>
          <a:sy n="80" d="100"/>
        </p:scale>
        <p:origin x="-2717" y="74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6601657431709926"/>
          <c:y val="0.15165427238261883"/>
          <c:w val="0.81829785165743174"/>
          <c:h val="0.69370929328278408"/>
        </c:manualLayout>
      </c:layout>
      <c:lineChart>
        <c:grouping val="standard"/>
        <c:varyColors val="0"/>
        <c:ser>
          <c:idx val="3"/>
          <c:order val="0"/>
          <c:tx>
            <c:strRef>
              <c:f>Sheet1!$A$2</c:f>
              <c:strCache>
                <c:ptCount val="1"/>
                <c:pt idx="0">
                  <c:v>Large Metropolitan</c:v>
                </c:pt>
              </c:strCache>
            </c:strRef>
          </c:tx>
          <c:spPr>
            <a:ln w="25400">
              <a:solidFill>
                <a:sysClr val="windowText" lastClr="000000"/>
              </a:solidFill>
            </a:ln>
          </c:spPr>
          <c:marker>
            <c:symbol val="circle"/>
            <c:size val="7"/>
            <c:spPr>
              <a:solidFill>
                <a:sysClr val="windowText" lastClr="000000"/>
              </a:solidFill>
              <a:ln>
                <a:noFill/>
              </a:ln>
            </c:spPr>
          </c:marker>
          <c:cat>
            <c:numRef>
              <c:f>Sheet1!$B$1:$I$1</c:f>
              <c:numCache>
                <c:formatCode>General</c:formatCode>
                <c:ptCount val="8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</c:numCache>
            </c:numRef>
          </c:cat>
          <c:val>
            <c:numRef>
              <c:f>Sheet1!$B$2:$I$2</c:f>
              <c:numCache>
                <c:formatCode>0.0</c:formatCode>
                <c:ptCount val="8"/>
                <c:pt idx="0">
                  <c:v>57.77</c:v>
                </c:pt>
                <c:pt idx="1">
                  <c:v>62.53</c:v>
                </c:pt>
                <c:pt idx="2">
                  <c:v>69.180000000000007</c:v>
                </c:pt>
                <c:pt idx="3">
                  <c:v>78.59</c:v>
                </c:pt>
                <c:pt idx="4">
                  <c:v>82.43</c:v>
                </c:pt>
                <c:pt idx="5">
                  <c:v>85</c:v>
                </c:pt>
                <c:pt idx="6">
                  <c:v>86.3</c:v>
                </c:pt>
                <c:pt idx="7">
                  <c:v>87.83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Sheet1!$A$3</c:f>
              <c:strCache>
                <c:ptCount val="1"/>
                <c:pt idx="0">
                  <c:v>Small Metropolitan</c:v>
                </c:pt>
              </c:strCache>
            </c:strRef>
          </c:tx>
          <c:spPr>
            <a:ln w="25400">
              <a:solidFill>
                <a:srgbClr val="0072C6"/>
              </a:solidFill>
            </a:ln>
          </c:spPr>
          <c:marker>
            <c:symbol val="square"/>
            <c:size val="7"/>
            <c:spPr>
              <a:solidFill>
                <a:srgbClr val="0072C6"/>
              </a:solidFill>
              <a:ln>
                <a:noFill/>
              </a:ln>
            </c:spPr>
          </c:marker>
          <c:cat>
            <c:numRef>
              <c:f>Sheet1!$B$1:$I$1</c:f>
              <c:numCache>
                <c:formatCode>General</c:formatCode>
                <c:ptCount val="8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</c:numCache>
            </c:numRef>
          </c:cat>
          <c:val>
            <c:numRef>
              <c:f>Sheet1!$B$3:$I$3</c:f>
              <c:numCache>
                <c:formatCode>0.0</c:formatCode>
                <c:ptCount val="8"/>
                <c:pt idx="0">
                  <c:v>54.35</c:v>
                </c:pt>
                <c:pt idx="1">
                  <c:v>60.27</c:v>
                </c:pt>
                <c:pt idx="2">
                  <c:v>67.37</c:v>
                </c:pt>
                <c:pt idx="3">
                  <c:v>77.73</c:v>
                </c:pt>
                <c:pt idx="4">
                  <c:v>81</c:v>
                </c:pt>
                <c:pt idx="5">
                  <c:v>83.89</c:v>
                </c:pt>
                <c:pt idx="6">
                  <c:v>85.1</c:v>
                </c:pt>
                <c:pt idx="7">
                  <c:v>85.21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Micropolitan</c:v>
                </c:pt>
              </c:strCache>
            </c:strRef>
          </c:tx>
          <c:spPr>
            <a:ln w="25400">
              <a:solidFill>
                <a:srgbClr val="AABA0A"/>
              </a:solidFill>
            </a:ln>
          </c:spPr>
          <c:marker>
            <c:symbol val="triangle"/>
            <c:size val="9"/>
            <c:spPr>
              <a:solidFill>
                <a:srgbClr val="AABA0A"/>
              </a:solidFill>
              <a:ln>
                <a:noFill/>
              </a:ln>
            </c:spPr>
          </c:marker>
          <c:cat>
            <c:numRef>
              <c:f>Sheet1!$B$1:$I$1</c:f>
              <c:numCache>
                <c:formatCode>General</c:formatCode>
                <c:ptCount val="8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</c:numCache>
            </c:numRef>
          </c:cat>
          <c:val>
            <c:numRef>
              <c:f>Sheet1!$B$4:$I$4</c:f>
              <c:numCache>
                <c:formatCode>0.0</c:formatCode>
                <c:ptCount val="8"/>
                <c:pt idx="0">
                  <c:v>48.06</c:v>
                </c:pt>
                <c:pt idx="1">
                  <c:v>52.69</c:v>
                </c:pt>
                <c:pt idx="2">
                  <c:v>60.92</c:v>
                </c:pt>
                <c:pt idx="3">
                  <c:v>73.58</c:v>
                </c:pt>
                <c:pt idx="4">
                  <c:v>77.64</c:v>
                </c:pt>
                <c:pt idx="5">
                  <c:v>81.47</c:v>
                </c:pt>
                <c:pt idx="6">
                  <c:v>82.1</c:v>
                </c:pt>
                <c:pt idx="7">
                  <c:v>83</c:v>
                </c:pt>
              </c:numCache>
            </c:numRef>
          </c:val>
          <c:smooth val="0"/>
        </c:ser>
        <c:ser>
          <c:idx val="1"/>
          <c:order val="3"/>
          <c:tx>
            <c:strRef>
              <c:f>Sheet1!$A$5</c:f>
              <c:strCache>
                <c:ptCount val="1"/>
                <c:pt idx="0">
                  <c:v>Noncore</c:v>
                </c:pt>
              </c:strCache>
            </c:strRef>
          </c:tx>
          <c:spPr>
            <a:ln w="34925">
              <a:solidFill>
                <a:srgbClr val="7BA8DF"/>
              </a:solidFill>
            </a:ln>
          </c:spPr>
          <c:marker>
            <c:symbol val="diamond"/>
            <c:size val="9"/>
            <c:spPr>
              <a:solidFill>
                <a:srgbClr val="7BA8DF"/>
              </a:solidFill>
              <a:ln>
                <a:noFill/>
              </a:ln>
            </c:spPr>
          </c:marker>
          <c:cat>
            <c:numRef>
              <c:f>Sheet1!$B$1:$I$1</c:f>
              <c:numCache>
                <c:formatCode>General</c:formatCode>
                <c:ptCount val="8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</c:numCache>
            </c:numRef>
          </c:cat>
          <c:val>
            <c:numRef>
              <c:f>Sheet1!$B$5:$I$5</c:f>
              <c:numCache>
                <c:formatCode>0.0</c:formatCode>
                <c:ptCount val="8"/>
                <c:pt idx="0">
                  <c:v>53.19</c:v>
                </c:pt>
                <c:pt idx="1">
                  <c:v>58.4</c:v>
                </c:pt>
                <c:pt idx="2">
                  <c:v>65.8</c:v>
                </c:pt>
                <c:pt idx="3">
                  <c:v>74.739999999999995</c:v>
                </c:pt>
                <c:pt idx="4">
                  <c:v>80.78</c:v>
                </c:pt>
                <c:pt idx="5">
                  <c:v>83.49</c:v>
                </c:pt>
                <c:pt idx="6">
                  <c:v>84.2</c:v>
                </c:pt>
                <c:pt idx="7">
                  <c:v>84.97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2740096"/>
        <c:axId val="32741632"/>
      </c:lineChart>
      <c:catAx>
        <c:axId val="32740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220000"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32741632"/>
        <c:crosses val="autoZero"/>
        <c:auto val="1"/>
        <c:lblAlgn val="ctr"/>
        <c:lblOffset val="100"/>
        <c:noMultiLvlLbl val="0"/>
      </c:catAx>
      <c:valAx>
        <c:axId val="32741632"/>
        <c:scaling>
          <c:orientation val="minMax"/>
          <c:max val="1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 baseline="0">
                    <a:latin typeface="Calibri" panose="020F0502020204030204" pitchFamily="34" charset="0"/>
                  </a:defRPr>
                </a:pPr>
                <a:r>
                  <a:rPr lang="en-US" dirty="0" smtClean="0"/>
                  <a:t>Percent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"/>
              <c:y val="0.40291557305336839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32740096"/>
        <c:crosses val="autoZero"/>
        <c:crossBetween val="between"/>
        <c:majorUnit val="10"/>
      </c:valAx>
    </c:plotArea>
    <c:legend>
      <c:legendPos val="t"/>
      <c:layout>
        <c:manualLayout>
          <c:xMode val="edge"/>
          <c:yMode val="edge"/>
          <c:x val="0"/>
          <c:y val="1.1675185338674747E-3"/>
          <c:w val="0.99745139496451829"/>
          <c:h val="0.12003475260036942"/>
        </c:manualLayout>
      </c:layout>
      <c:overlay val="0"/>
      <c:txPr>
        <a:bodyPr/>
        <a:lstStyle/>
        <a:p>
          <a:pPr>
            <a:defRPr sz="1600" b="0" baseline="0">
              <a:latin typeface="Calibri" panose="020F050202020403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6489938757655292"/>
          <c:y val="0.15165427238261883"/>
          <c:w val="0.81762151258870419"/>
          <c:h val="0.69370929328278408"/>
        </c:manualLayout>
      </c:layout>
      <c:lineChart>
        <c:grouping val="standard"/>
        <c:varyColors val="0"/>
        <c:ser>
          <c:idx val="3"/>
          <c:order val="0"/>
          <c:tx>
            <c:strRef>
              <c:f>Sheet1!$A$2</c:f>
              <c:strCache>
                <c:ptCount val="1"/>
                <c:pt idx="0">
                  <c:v>Total</c:v>
                </c:pt>
              </c:strCache>
            </c:strRef>
          </c:tx>
          <c:spPr>
            <a:ln w="25400">
              <a:solidFill>
                <a:sysClr val="windowText" lastClr="000000"/>
              </a:solidFill>
            </a:ln>
          </c:spPr>
          <c:marker>
            <c:symbol val="circle"/>
            <c:size val="7"/>
            <c:spPr>
              <a:solidFill>
                <a:sysClr val="windowText" lastClr="000000"/>
              </a:solidFill>
              <a:ln>
                <a:noFill/>
              </a:ln>
            </c:spPr>
          </c:marker>
          <c:cat>
            <c:numRef>
              <c:f>Sheet1!$B$1:$I$1</c:f>
              <c:numCache>
                <c:formatCode>General</c:formatCode>
                <c:ptCount val="8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</c:numCache>
            </c:numRef>
          </c:cat>
          <c:val>
            <c:numRef>
              <c:f>Sheet1!$B$2:$I$2</c:f>
              <c:numCache>
                <c:formatCode>0.0</c:formatCode>
                <c:ptCount val="8"/>
                <c:pt idx="0">
                  <c:v>55.39</c:v>
                </c:pt>
                <c:pt idx="1">
                  <c:v>60.52</c:v>
                </c:pt>
                <c:pt idx="2">
                  <c:v>67.39</c:v>
                </c:pt>
                <c:pt idx="3">
                  <c:v>77.37</c:v>
                </c:pt>
                <c:pt idx="4">
                  <c:v>81.37</c:v>
                </c:pt>
                <c:pt idx="5">
                  <c:v>84.16</c:v>
                </c:pt>
                <c:pt idx="6">
                  <c:v>85.33</c:v>
                </c:pt>
                <c:pt idx="7">
                  <c:v>86.19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Sheet1!$A$3</c:f>
              <c:strCache>
                <c:ptCount val="1"/>
                <c:pt idx="0">
                  <c:v>White</c:v>
                </c:pt>
              </c:strCache>
            </c:strRef>
          </c:tx>
          <c:spPr>
            <a:ln w="25400">
              <a:solidFill>
                <a:srgbClr val="0072C6"/>
              </a:solidFill>
            </a:ln>
          </c:spPr>
          <c:marker>
            <c:symbol val="square"/>
            <c:size val="7"/>
            <c:spPr>
              <a:solidFill>
                <a:srgbClr val="0072C6"/>
              </a:solidFill>
              <a:ln>
                <a:noFill/>
              </a:ln>
            </c:spPr>
          </c:marker>
          <c:cat>
            <c:numRef>
              <c:f>Sheet1!$B$1:$I$1</c:f>
              <c:numCache>
                <c:formatCode>General</c:formatCode>
                <c:ptCount val="8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</c:numCache>
            </c:numRef>
          </c:cat>
          <c:val>
            <c:numRef>
              <c:f>Sheet1!$B$3:$I$3</c:f>
              <c:numCache>
                <c:formatCode>0.0</c:formatCode>
                <c:ptCount val="8"/>
                <c:pt idx="0">
                  <c:v>55.32</c:v>
                </c:pt>
                <c:pt idx="1">
                  <c:v>60.71</c:v>
                </c:pt>
                <c:pt idx="2">
                  <c:v>67.31</c:v>
                </c:pt>
                <c:pt idx="3">
                  <c:v>77.349999999999994</c:v>
                </c:pt>
                <c:pt idx="4">
                  <c:v>81.569999999999993</c:v>
                </c:pt>
                <c:pt idx="5">
                  <c:v>84.47</c:v>
                </c:pt>
                <c:pt idx="6">
                  <c:v>85.35</c:v>
                </c:pt>
                <c:pt idx="7">
                  <c:v>86.39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Black</c:v>
                </c:pt>
              </c:strCache>
            </c:strRef>
          </c:tx>
          <c:spPr>
            <a:ln w="25400">
              <a:solidFill>
                <a:srgbClr val="AABA0A"/>
              </a:solidFill>
            </a:ln>
          </c:spPr>
          <c:marker>
            <c:symbol val="triangle"/>
            <c:size val="9"/>
            <c:spPr>
              <a:solidFill>
                <a:srgbClr val="AABA0A"/>
              </a:solidFill>
              <a:ln>
                <a:noFill/>
              </a:ln>
            </c:spPr>
          </c:marker>
          <c:cat>
            <c:numRef>
              <c:f>Sheet1!$B$1:$I$1</c:f>
              <c:numCache>
                <c:formatCode>General</c:formatCode>
                <c:ptCount val="8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</c:numCache>
            </c:numRef>
          </c:cat>
          <c:val>
            <c:numRef>
              <c:f>Sheet1!$B$4:$I$4</c:f>
              <c:numCache>
                <c:formatCode>0.0</c:formatCode>
                <c:ptCount val="8"/>
                <c:pt idx="0">
                  <c:v>54.62</c:v>
                </c:pt>
                <c:pt idx="1">
                  <c:v>58.88</c:v>
                </c:pt>
                <c:pt idx="2">
                  <c:v>66.63</c:v>
                </c:pt>
                <c:pt idx="3">
                  <c:v>76.06</c:v>
                </c:pt>
                <c:pt idx="4">
                  <c:v>80.17</c:v>
                </c:pt>
                <c:pt idx="5">
                  <c:v>82.4</c:v>
                </c:pt>
                <c:pt idx="6">
                  <c:v>84.85</c:v>
                </c:pt>
                <c:pt idx="7">
                  <c:v>85.19</c:v>
                </c:pt>
              </c:numCache>
            </c:numRef>
          </c:val>
          <c:smooth val="0"/>
        </c:ser>
        <c:ser>
          <c:idx val="1"/>
          <c:order val="3"/>
          <c:tx>
            <c:strRef>
              <c:f>Sheet1!$A$7</c:f>
              <c:strCache>
                <c:ptCount val="1"/>
                <c:pt idx="0">
                  <c:v>Asian</c:v>
                </c:pt>
              </c:strCache>
            </c:strRef>
          </c:tx>
          <c:spPr>
            <a:ln w="34925">
              <a:solidFill>
                <a:srgbClr val="7BA8DF"/>
              </a:solidFill>
            </a:ln>
          </c:spPr>
          <c:marker>
            <c:symbol val="diamond"/>
            <c:size val="9"/>
            <c:spPr>
              <a:solidFill>
                <a:srgbClr val="7BA8DF"/>
              </a:solidFill>
              <a:ln>
                <a:noFill/>
              </a:ln>
            </c:spPr>
          </c:marker>
          <c:cat>
            <c:numRef>
              <c:f>Sheet1!$B$1:$I$1</c:f>
              <c:numCache>
                <c:formatCode>General</c:formatCode>
                <c:ptCount val="8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</c:numCache>
            </c:numRef>
          </c:cat>
          <c:val>
            <c:numRef>
              <c:f>Sheet1!$B$7:$I$7</c:f>
              <c:numCache>
                <c:formatCode>0.0</c:formatCode>
                <c:ptCount val="8"/>
                <c:pt idx="0">
                  <c:v>59.44</c:v>
                </c:pt>
                <c:pt idx="1">
                  <c:v>64.599999999999994</c:v>
                </c:pt>
                <c:pt idx="2">
                  <c:v>69.5</c:v>
                </c:pt>
                <c:pt idx="3">
                  <c:v>76.260000000000005</c:v>
                </c:pt>
                <c:pt idx="4">
                  <c:v>81.790000000000006</c:v>
                </c:pt>
                <c:pt idx="5">
                  <c:v>83.82</c:v>
                </c:pt>
                <c:pt idx="6">
                  <c:v>86.18</c:v>
                </c:pt>
                <c:pt idx="7">
                  <c:v>88.23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AI/AN</c:v>
                </c:pt>
              </c:strCache>
            </c:strRef>
          </c:tx>
          <c:spPr>
            <a:ln>
              <a:solidFill>
                <a:sysClr val="window" lastClr="FFFFFF">
                  <a:lumMod val="65000"/>
                </a:sysClr>
              </a:solidFill>
            </a:ln>
          </c:spPr>
          <c:marker>
            <c:symbol val="star"/>
            <c:size val="7"/>
            <c:spPr>
              <a:noFill/>
              <a:ln>
                <a:solidFill>
                  <a:sysClr val="window" lastClr="FFFFFF">
                    <a:lumMod val="65000"/>
                  </a:sysClr>
                </a:solidFill>
              </a:ln>
            </c:spPr>
          </c:marker>
          <c:cat>
            <c:numRef>
              <c:f>Sheet1!$B$1:$I$1</c:f>
              <c:numCache>
                <c:formatCode>General</c:formatCode>
                <c:ptCount val="8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</c:numCache>
            </c:numRef>
          </c:cat>
          <c:val>
            <c:numRef>
              <c:f>Sheet1!$B$6:$I$6</c:f>
              <c:numCache>
                <c:formatCode>0.0</c:formatCode>
                <c:ptCount val="8"/>
                <c:pt idx="0">
                  <c:v>40.68</c:v>
                </c:pt>
                <c:pt idx="1">
                  <c:v>57.14</c:v>
                </c:pt>
                <c:pt idx="2">
                  <c:v>61.11</c:v>
                </c:pt>
                <c:pt idx="3">
                  <c:v>73.680000000000007</c:v>
                </c:pt>
                <c:pt idx="4">
                  <c:v>76.77</c:v>
                </c:pt>
                <c:pt idx="5">
                  <c:v>79.709999999999994</c:v>
                </c:pt>
                <c:pt idx="6">
                  <c:v>89.47</c:v>
                </c:pt>
                <c:pt idx="7">
                  <c:v>81.819999999999993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Sheet1!$A$5</c:f>
              <c:strCache>
                <c:ptCount val="1"/>
                <c:pt idx="0">
                  <c:v>Hispanic</c:v>
                </c:pt>
              </c:strCache>
            </c:strRef>
          </c:tx>
          <c:spPr>
            <a:ln>
              <a:solidFill>
                <a:srgbClr val="EEECE1">
                  <a:lumMod val="50000"/>
                </a:srgbClr>
              </a:solidFill>
            </a:ln>
          </c:spPr>
          <c:marker>
            <c:symbol val="plus"/>
            <c:size val="7"/>
            <c:spPr>
              <a:noFill/>
              <a:ln>
                <a:solidFill>
                  <a:srgbClr val="EEECE1">
                    <a:lumMod val="50000"/>
                  </a:srgbClr>
                </a:solidFill>
              </a:ln>
            </c:spPr>
          </c:marker>
          <c:cat>
            <c:numRef>
              <c:f>Sheet1!$B$1:$I$1</c:f>
              <c:numCache>
                <c:formatCode>General</c:formatCode>
                <c:ptCount val="8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</c:numCache>
            </c:numRef>
          </c:cat>
          <c:val>
            <c:numRef>
              <c:f>Sheet1!$B$5:$I$5</c:f>
              <c:numCache>
                <c:formatCode>0.0</c:formatCode>
                <c:ptCount val="8"/>
                <c:pt idx="0">
                  <c:v>56.33</c:v>
                </c:pt>
                <c:pt idx="1">
                  <c:v>61.84</c:v>
                </c:pt>
                <c:pt idx="2">
                  <c:v>68.680000000000007</c:v>
                </c:pt>
                <c:pt idx="3">
                  <c:v>77.989999999999995</c:v>
                </c:pt>
                <c:pt idx="4">
                  <c:v>80.98</c:v>
                </c:pt>
                <c:pt idx="5">
                  <c:v>85.14</c:v>
                </c:pt>
                <c:pt idx="6">
                  <c:v>85.13</c:v>
                </c:pt>
                <c:pt idx="7">
                  <c:v>85.21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684480"/>
        <c:axId val="9686400"/>
      </c:lineChart>
      <c:catAx>
        <c:axId val="96844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220000"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9686400"/>
        <c:crosses val="autoZero"/>
        <c:auto val="1"/>
        <c:lblAlgn val="ctr"/>
        <c:lblOffset val="100"/>
        <c:noMultiLvlLbl val="0"/>
      </c:catAx>
      <c:valAx>
        <c:axId val="9686400"/>
        <c:scaling>
          <c:orientation val="minMax"/>
          <c:max val="1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 baseline="0">
                    <a:latin typeface="Calibri" panose="020F0502020204030204" pitchFamily="34" charset="0"/>
                  </a:defRPr>
                </a:pPr>
                <a:r>
                  <a:rPr lang="en-US" dirty="0" smtClean="0"/>
                  <a:t>Percent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"/>
              <c:y val="0.40291557305336839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9684480"/>
        <c:crosses val="autoZero"/>
        <c:crossBetween val="between"/>
        <c:majorUnit val="10"/>
      </c:valAx>
    </c:plotArea>
    <c:legend>
      <c:legendPos val="t"/>
      <c:layout>
        <c:manualLayout>
          <c:xMode val="edge"/>
          <c:yMode val="edge"/>
          <c:x val="0"/>
          <c:y val="1.1675185338674747E-3"/>
          <c:w val="1"/>
          <c:h val="0.12003475260036942"/>
        </c:manualLayout>
      </c:layout>
      <c:overlay val="0"/>
      <c:txPr>
        <a:bodyPr/>
        <a:lstStyle/>
        <a:p>
          <a:pPr>
            <a:defRPr sz="1600" b="0" baseline="0">
              <a:latin typeface="Calibri" panose="020F050202020403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6601657431709926"/>
          <c:y val="0.18869130941965587"/>
          <c:w val="0.81637625157966365"/>
          <c:h val="0.6566722562457471"/>
        </c:manualLayout>
      </c:layout>
      <c:lineChart>
        <c:grouping val="standard"/>
        <c:varyColors val="0"/>
        <c:ser>
          <c:idx val="3"/>
          <c:order val="0"/>
          <c:tx>
            <c:strRef>
              <c:f>Sheet1!$A$2</c:f>
              <c:strCache>
                <c:ptCount val="1"/>
                <c:pt idx="0">
                  <c:v>   Asian Indian</c:v>
                </c:pt>
              </c:strCache>
            </c:strRef>
          </c:tx>
          <c:spPr>
            <a:ln w="25400">
              <a:solidFill>
                <a:sysClr val="windowText" lastClr="000000"/>
              </a:solidFill>
            </a:ln>
          </c:spPr>
          <c:marker>
            <c:symbol val="circle"/>
            <c:size val="7"/>
            <c:spPr>
              <a:solidFill>
                <a:sysClr val="windowText" lastClr="000000"/>
              </a:solidFill>
              <a:ln>
                <a:noFill/>
              </a:ln>
            </c:spPr>
          </c:marker>
          <c:cat>
            <c:numRef>
              <c:f>Sheet1!$B$1:$I$1</c:f>
              <c:numCache>
                <c:formatCode>General</c:formatCode>
                <c:ptCount val="8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</c:numCache>
            </c:numRef>
          </c:cat>
          <c:val>
            <c:numRef>
              <c:f>Sheet1!$B$2:$I$2</c:f>
              <c:numCache>
                <c:formatCode>0.0</c:formatCode>
                <c:ptCount val="8"/>
                <c:pt idx="0">
                  <c:v>58.44</c:v>
                </c:pt>
                <c:pt idx="1">
                  <c:v>71.599999999999994</c:v>
                </c:pt>
                <c:pt idx="2">
                  <c:v>60.81</c:v>
                </c:pt>
                <c:pt idx="3">
                  <c:v>84</c:v>
                </c:pt>
                <c:pt idx="4">
                  <c:v>83.33</c:v>
                </c:pt>
                <c:pt idx="5">
                  <c:v>86.05</c:v>
                </c:pt>
                <c:pt idx="6">
                  <c:v>81.180000000000007</c:v>
                </c:pt>
                <c:pt idx="7">
                  <c:v>89.47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Sheet1!$A$3</c:f>
              <c:strCache>
                <c:ptCount val="1"/>
                <c:pt idx="0">
                  <c:v>   Chinese </c:v>
                </c:pt>
              </c:strCache>
            </c:strRef>
          </c:tx>
          <c:spPr>
            <a:ln w="25400">
              <a:solidFill>
                <a:srgbClr val="0072C6"/>
              </a:solidFill>
            </a:ln>
          </c:spPr>
          <c:marker>
            <c:symbol val="square"/>
            <c:size val="7"/>
            <c:spPr>
              <a:solidFill>
                <a:srgbClr val="0072C6"/>
              </a:solidFill>
              <a:ln>
                <a:noFill/>
              </a:ln>
            </c:spPr>
          </c:marker>
          <c:cat>
            <c:numRef>
              <c:f>Sheet1!$B$1:$I$1</c:f>
              <c:numCache>
                <c:formatCode>General</c:formatCode>
                <c:ptCount val="8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</c:numCache>
            </c:numRef>
          </c:cat>
          <c:val>
            <c:numRef>
              <c:f>Sheet1!$B$3:$I$3</c:f>
              <c:numCache>
                <c:formatCode>0.0</c:formatCode>
                <c:ptCount val="8"/>
                <c:pt idx="0">
                  <c:v>57.07</c:v>
                </c:pt>
                <c:pt idx="1">
                  <c:v>52.76</c:v>
                </c:pt>
                <c:pt idx="2">
                  <c:v>68.75</c:v>
                </c:pt>
                <c:pt idx="3">
                  <c:v>74.05</c:v>
                </c:pt>
                <c:pt idx="4">
                  <c:v>82.49</c:v>
                </c:pt>
                <c:pt idx="5">
                  <c:v>83.25</c:v>
                </c:pt>
                <c:pt idx="6">
                  <c:v>87.11</c:v>
                </c:pt>
                <c:pt idx="7">
                  <c:v>89.25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   Filipino</c:v>
                </c:pt>
              </c:strCache>
            </c:strRef>
          </c:tx>
          <c:spPr>
            <a:ln w="25400">
              <a:solidFill>
                <a:srgbClr val="AABA0A"/>
              </a:solidFill>
            </a:ln>
          </c:spPr>
          <c:marker>
            <c:symbol val="triangle"/>
            <c:size val="9"/>
            <c:spPr>
              <a:solidFill>
                <a:srgbClr val="AABA0A"/>
              </a:solidFill>
              <a:ln>
                <a:noFill/>
              </a:ln>
            </c:spPr>
          </c:marker>
          <c:cat>
            <c:numRef>
              <c:f>Sheet1!$B$1:$I$1</c:f>
              <c:numCache>
                <c:formatCode>General</c:formatCode>
                <c:ptCount val="8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</c:numCache>
            </c:numRef>
          </c:cat>
          <c:val>
            <c:numRef>
              <c:f>Sheet1!$B$4:$I$4</c:f>
              <c:numCache>
                <c:formatCode>0.0</c:formatCode>
                <c:ptCount val="8"/>
                <c:pt idx="0">
                  <c:v>52.17</c:v>
                </c:pt>
                <c:pt idx="1">
                  <c:v>60.33</c:v>
                </c:pt>
                <c:pt idx="2">
                  <c:v>74.05</c:v>
                </c:pt>
                <c:pt idx="3">
                  <c:v>73.73</c:v>
                </c:pt>
                <c:pt idx="4">
                  <c:v>80.34</c:v>
                </c:pt>
                <c:pt idx="5">
                  <c:v>77.19</c:v>
                </c:pt>
                <c:pt idx="6">
                  <c:v>80.430000000000007</c:v>
                </c:pt>
                <c:pt idx="7">
                  <c:v>83.61</c:v>
                </c:pt>
              </c:numCache>
            </c:numRef>
          </c:val>
          <c:smooth val="0"/>
        </c:ser>
        <c:ser>
          <c:idx val="1"/>
          <c:order val="3"/>
          <c:tx>
            <c:strRef>
              <c:f>Sheet1!$A$5</c:f>
              <c:strCache>
                <c:ptCount val="1"/>
                <c:pt idx="0">
                  <c:v>   Japanese</c:v>
                </c:pt>
              </c:strCache>
            </c:strRef>
          </c:tx>
          <c:spPr>
            <a:ln w="34925">
              <a:solidFill>
                <a:srgbClr val="7BA8DF"/>
              </a:solidFill>
            </a:ln>
          </c:spPr>
          <c:marker>
            <c:symbol val="diamond"/>
            <c:size val="9"/>
            <c:spPr>
              <a:solidFill>
                <a:srgbClr val="7BA8DF"/>
              </a:solidFill>
              <a:ln>
                <a:noFill/>
              </a:ln>
            </c:spPr>
          </c:marker>
          <c:cat>
            <c:numRef>
              <c:f>Sheet1!$B$1:$I$1</c:f>
              <c:numCache>
                <c:formatCode>General</c:formatCode>
                <c:ptCount val="8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</c:numCache>
            </c:numRef>
          </c:cat>
          <c:val>
            <c:numRef>
              <c:f>Sheet1!$B$5:$I$5</c:f>
              <c:numCache>
                <c:formatCode>0.0</c:formatCode>
                <c:ptCount val="8"/>
                <c:pt idx="0">
                  <c:v>67.66</c:v>
                </c:pt>
                <c:pt idx="1">
                  <c:v>72.19</c:v>
                </c:pt>
                <c:pt idx="2">
                  <c:v>70.52</c:v>
                </c:pt>
                <c:pt idx="3">
                  <c:v>78.08</c:v>
                </c:pt>
                <c:pt idx="4">
                  <c:v>82.68</c:v>
                </c:pt>
                <c:pt idx="5">
                  <c:v>87.69</c:v>
                </c:pt>
                <c:pt idx="6">
                  <c:v>89.58</c:v>
                </c:pt>
                <c:pt idx="7">
                  <c:v>90.43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   Korean</c:v>
                </c:pt>
              </c:strCache>
            </c:strRef>
          </c:tx>
          <c:spPr>
            <a:ln>
              <a:solidFill>
                <a:sysClr val="window" lastClr="FFFFFF">
                  <a:lumMod val="65000"/>
                </a:sysClr>
              </a:solidFill>
            </a:ln>
          </c:spPr>
          <c:marker>
            <c:symbol val="star"/>
            <c:size val="7"/>
            <c:spPr>
              <a:noFill/>
              <a:ln>
                <a:solidFill>
                  <a:sysClr val="window" lastClr="FFFFFF">
                    <a:lumMod val="65000"/>
                  </a:sysClr>
                </a:solidFill>
              </a:ln>
            </c:spPr>
          </c:marker>
          <c:cat>
            <c:numRef>
              <c:f>Sheet1!$B$1:$I$1</c:f>
              <c:numCache>
                <c:formatCode>General</c:formatCode>
                <c:ptCount val="8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</c:numCache>
            </c:numRef>
          </c:cat>
          <c:val>
            <c:numRef>
              <c:f>Sheet1!$B$6:$I$6</c:f>
              <c:numCache>
                <c:formatCode>0.0</c:formatCode>
                <c:ptCount val="8"/>
                <c:pt idx="0">
                  <c:v>63.37</c:v>
                </c:pt>
                <c:pt idx="1">
                  <c:v>64.760000000000005</c:v>
                </c:pt>
                <c:pt idx="2">
                  <c:v>66.959999999999994</c:v>
                </c:pt>
                <c:pt idx="3">
                  <c:v>75.760000000000005</c:v>
                </c:pt>
                <c:pt idx="4">
                  <c:v>77.569999999999993</c:v>
                </c:pt>
                <c:pt idx="5">
                  <c:v>86.73</c:v>
                </c:pt>
                <c:pt idx="6">
                  <c:v>88.42</c:v>
                </c:pt>
                <c:pt idx="7">
                  <c:v>91.59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   Vietnamese</c:v>
                </c:pt>
              </c:strCache>
            </c:strRef>
          </c:tx>
          <c:spPr>
            <a:ln>
              <a:solidFill>
                <a:srgbClr val="EEECE1">
                  <a:lumMod val="50000"/>
                </a:srgbClr>
              </a:solidFill>
            </a:ln>
          </c:spPr>
          <c:marker>
            <c:symbol val="plus"/>
            <c:size val="7"/>
            <c:spPr>
              <a:noFill/>
              <a:ln>
                <a:solidFill>
                  <a:srgbClr val="EEECE1">
                    <a:lumMod val="50000"/>
                  </a:srgbClr>
                </a:solidFill>
              </a:ln>
            </c:spPr>
          </c:marker>
          <c:cat>
            <c:numRef>
              <c:f>Sheet1!$B$1:$I$1</c:f>
              <c:numCache>
                <c:formatCode>General</c:formatCode>
                <c:ptCount val="8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</c:numCache>
            </c:numRef>
          </c:cat>
          <c:val>
            <c:numRef>
              <c:f>Sheet1!$B$7:$I$7</c:f>
              <c:numCache>
                <c:formatCode>0.0</c:formatCode>
                <c:ptCount val="8"/>
                <c:pt idx="0">
                  <c:v>55.38</c:v>
                </c:pt>
                <c:pt idx="1">
                  <c:v>68.180000000000007</c:v>
                </c:pt>
                <c:pt idx="2">
                  <c:v>70.67</c:v>
                </c:pt>
                <c:pt idx="3">
                  <c:v>72.84</c:v>
                </c:pt>
                <c:pt idx="4">
                  <c:v>81.25</c:v>
                </c:pt>
                <c:pt idx="5">
                  <c:v>83.16</c:v>
                </c:pt>
                <c:pt idx="6">
                  <c:v>82.8</c:v>
                </c:pt>
                <c:pt idx="7">
                  <c:v>87.5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2988544"/>
        <c:axId val="32994432"/>
      </c:lineChart>
      <c:catAx>
        <c:axId val="329885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220000"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32994432"/>
        <c:crosses val="autoZero"/>
        <c:auto val="1"/>
        <c:lblAlgn val="ctr"/>
        <c:lblOffset val="100"/>
        <c:noMultiLvlLbl val="0"/>
      </c:catAx>
      <c:valAx>
        <c:axId val="32994432"/>
        <c:scaling>
          <c:orientation val="minMax"/>
          <c:max val="1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 baseline="0">
                    <a:latin typeface="Calibri" panose="020F0502020204030204" pitchFamily="34" charset="0"/>
                  </a:defRPr>
                </a:pPr>
                <a:r>
                  <a:rPr lang="en-US" dirty="0" smtClean="0"/>
                  <a:t>Percent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"/>
              <c:y val="0.42143409157188688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32988544"/>
        <c:crosses val="autoZero"/>
        <c:crossBetween val="between"/>
        <c:majorUnit val="10"/>
      </c:valAx>
    </c:plotArea>
    <c:legend>
      <c:legendPos val="t"/>
      <c:layout>
        <c:manualLayout>
          <c:xMode val="edge"/>
          <c:yMode val="edge"/>
          <c:x val="0"/>
          <c:y val="1.1675185338674747E-3"/>
          <c:w val="0.9789328764459998"/>
          <c:h val="0.16015820939049286"/>
        </c:manualLayout>
      </c:layout>
      <c:overlay val="0"/>
      <c:txPr>
        <a:bodyPr/>
        <a:lstStyle/>
        <a:p>
          <a:pPr>
            <a:defRPr sz="1600" b="0" baseline="0">
              <a:latin typeface="Calibri" panose="020F050202020403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6601657431709926"/>
          <c:y val="0.18869130941965587"/>
          <c:w val="0.81826309905706229"/>
          <c:h val="0.6566722562457471"/>
        </c:manualLayout>
      </c:layout>
      <c:lineChart>
        <c:grouping val="standard"/>
        <c:varyColors val="0"/>
        <c:ser>
          <c:idx val="3"/>
          <c:order val="0"/>
          <c:tx>
            <c:strRef>
              <c:f>Sheet1!$A$5</c:f>
              <c:strCache>
                <c:ptCount val="1"/>
                <c:pt idx="0">
                  <c:v>   Mexican</c:v>
                </c:pt>
              </c:strCache>
            </c:strRef>
          </c:tx>
          <c:spPr>
            <a:ln w="25400">
              <a:solidFill>
                <a:sysClr val="windowText" lastClr="000000"/>
              </a:solidFill>
            </a:ln>
          </c:spPr>
          <c:marker>
            <c:symbol val="circle"/>
            <c:size val="7"/>
            <c:spPr>
              <a:solidFill>
                <a:sysClr val="windowText" lastClr="000000"/>
              </a:solidFill>
              <a:ln>
                <a:noFill/>
              </a:ln>
            </c:spPr>
          </c:marker>
          <c:cat>
            <c:numRef>
              <c:f>Sheet1!$B$1:$I$4</c:f>
              <c:numCache>
                <c:formatCode>General</c:formatCode>
                <c:ptCount val="8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</c:numCache>
            </c:numRef>
          </c:cat>
          <c:val>
            <c:numRef>
              <c:f>Sheet1!$B$5:$I$5</c:f>
              <c:numCache>
                <c:formatCode>0.0</c:formatCode>
                <c:ptCount val="8"/>
                <c:pt idx="0">
                  <c:v>58.38</c:v>
                </c:pt>
                <c:pt idx="1">
                  <c:v>60.87</c:v>
                </c:pt>
                <c:pt idx="2">
                  <c:v>70.98</c:v>
                </c:pt>
                <c:pt idx="3">
                  <c:v>75.22</c:v>
                </c:pt>
                <c:pt idx="4">
                  <c:v>78.22</c:v>
                </c:pt>
                <c:pt idx="5">
                  <c:v>87.19</c:v>
                </c:pt>
                <c:pt idx="6">
                  <c:v>84.86</c:v>
                </c:pt>
                <c:pt idx="7">
                  <c:v>84.45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Sheet1!$A$6</c:f>
              <c:strCache>
                <c:ptCount val="1"/>
                <c:pt idx="0">
                  <c:v>   Cuban</c:v>
                </c:pt>
              </c:strCache>
            </c:strRef>
          </c:tx>
          <c:spPr>
            <a:ln w="25400">
              <a:solidFill>
                <a:srgbClr val="0072C6"/>
              </a:solidFill>
            </a:ln>
          </c:spPr>
          <c:marker>
            <c:symbol val="square"/>
            <c:size val="7"/>
            <c:spPr>
              <a:solidFill>
                <a:srgbClr val="0072C6"/>
              </a:solidFill>
              <a:ln>
                <a:noFill/>
              </a:ln>
            </c:spPr>
          </c:marker>
          <c:cat>
            <c:numRef>
              <c:f>Sheet1!$B$1:$I$4</c:f>
              <c:numCache>
                <c:formatCode>General</c:formatCode>
                <c:ptCount val="8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</c:numCache>
            </c:numRef>
          </c:cat>
          <c:val>
            <c:numRef>
              <c:f>Sheet1!$B$6:$I$6</c:f>
              <c:numCache>
                <c:formatCode>0.0</c:formatCode>
                <c:ptCount val="8"/>
                <c:pt idx="0">
                  <c:v>65.14</c:v>
                </c:pt>
                <c:pt idx="1">
                  <c:v>69.569999999999993</c:v>
                </c:pt>
                <c:pt idx="2">
                  <c:v>77.78</c:v>
                </c:pt>
                <c:pt idx="3">
                  <c:v>81.900000000000006</c:v>
                </c:pt>
                <c:pt idx="4">
                  <c:v>85.45</c:v>
                </c:pt>
                <c:pt idx="5">
                  <c:v>89.53</c:v>
                </c:pt>
                <c:pt idx="6">
                  <c:v>84.91</c:v>
                </c:pt>
                <c:pt idx="7">
                  <c:v>94.92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Sheet1!$A$7</c:f>
              <c:strCache>
                <c:ptCount val="1"/>
                <c:pt idx="0">
                  <c:v>   Puerto Rican</c:v>
                </c:pt>
              </c:strCache>
            </c:strRef>
          </c:tx>
          <c:spPr>
            <a:ln w="25400">
              <a:solidFill>
                <a:srgbClr val="AABA0A"/>
              </a:solidFill>
            </a:ln>
          </c:spPr>
          <c:marker>
            <c:symbol val="triangle"/>
            <c:size val="9"/>
            <c:spPr>
              <a:solidFill>
                <a:srgbClr val="AABA0A"/>
              </a:solidFill>
              <a:ln>
                <a:noFill/>
              </a:ln>
            </c:spPr>
          </c:marker>
          <c:cat>
            <c:numRef>
              <c:f>Sheet1!$B$1:$I$4</c:f>
              <c:numCache>
                <c:formatCode>General</c:formatCode>
                <c:ptCount val="8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</c:numCache>
            </c:numRef>
          </c:cat>
          <c:val>
            <c:numRef>
              <c:f>Sheet1!$B$7:$I$7</c:f>
              <c:numCache>
                <c:formatCode>0.0</c:formatCode>
                <c:ptCount val="8"/>
                <c:pt idx="0">
                  <c:v>46.91</c:v>
                </c:pt>
                <c:pt idx="1">
                  <c:v>51.59</c:v>
                </c:pt>
                <c:pt idx="2">
                  <c:v>57.04</c:v>
                </c:pt>
                <c:pt idx="3">
                  <c:v>66.900000000000006</c:v>
                </c:pt>
                <c:pt idx="4">
                  <c:v>70.8</c:v>
                </c:pt>
                <c:pt idx="5">
                  <c:v>78.47</c:v>
                </c:pt>
                <c:pt idx="6">
                  <c:v>75.19</c:v>
                </c:pt>
                <c:pt idx="7">
                  <c:v>73.94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029504"/>
        <c:axId val="33028736"/>
      </c:lineChart>
      <c:catAx>
        <c:axId val="330295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220000"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33028736"/>
        <c:crosses val="autoZero"/>
        <c:auto val="1"/>
        <c:lblAlgn val="ctr"/>
        <c:lblOffset val="100"/>
        <c:noMultiLvlLbl val="0"/>
      </c:catAx>
      <c:valAx>
        <c:axId val="33028736"/>
        <c:scaling>
          <c:orientation val="minMax"/>
          <c:max val="1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 baseline="0">
                    <a:latin typeface="Calibri" panose="020F0502020204030204" pitchFamily="34" charset="0"/>
                  </a:defRPr>
                </a:pPr>
                <a:r>
                  <a:rPr lang="en-US" dirty="0" smtClean="0"/>
                  <a:t>Percent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"/>
              <c:y val="0.42143409157188688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33029504"/>
        <c:crosses val="autoZero"/>
        <c:crossBetween val="between"/>
        <c:majorUnit val="10"/>
      </c:valAx>
    </c:plotArea>
    <c:legend>
      <c:legendPos val="t"/>
      <c:layout>
        <c:manualLayout>
          <c:xMode val="edge"/>
          <c:yMode val="edge"/>
          <c:x val="0.11005152133761058"/>
          <c:y val="1.0426752211529115E-2"/>
          <c:w val="0.77522917274229608"/>
          <c:h val="0.12929401185962866"/>
        </c:manualLayout>
      </c:layout>
      <c:overlay val="0"/>
      <c:txPr>
        <a:bodyPr/>
        <a:lstStyle/>
        <a:p>
          <a:pPr>
            <a:defRPr sz="1600" b="0" baseline="0">
              <a:latin typeface="Calibri" panose="020F050202020403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7747885680956549"/>
          <c:y val="0.11153081559249538"/>
          <c:w val="0.80174589287450171"/>
          <c:h val="0.72148707106056187"/>
        </c:manualLayout>
      </c:layout>
      <c:lineChart>
        <c:grouping val="standard"/>
        <c:varyColors val="0"/>
        <c:ser>
          <c:idx val="3"/>
          <c:order val="0"/>
          <c:tx>
            <c:strRef>
              <c:f>Sheet1!$A$2</c:f>
              <c:strCache>
                <c:ptCount val="1"/>
                <c:pt idx="0">
                  <c:v>Total</c:v>
                </c:pt>
              </c:strCache>
            </c:strRef>
          </c:tx>
          <c:spPr>
            <a:ln w="25400">
              <a:solidFill>
                <a:sysClr val="windowText" lastClr="000000"/>
              </a:solidFill>
            </a:ln>
          </c:spPr>
          <c:marker>
            <c:symbol val="circle"/>
            <c:size val="7"/>
            <c:spPr>
              <a:solidFill>
                <a:sysClr val="windowText" lastClr="000000"/>
              </a:solidFill>
              <a:ln>
                <a:noFill/>
              </a:ln>
            </c:spPr>
          </c:marker>
          <c:cat>
            <c:numRef>
              <c:f>Sheet1!$B$1:$K$1</c:f>
              <c:numCache>
                <c:formatCode>General</c:formatCode>
                <c:ptCount val="10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</c:numCache>
            </c:numRef>
          </c:cat>
          <c:val>
            <c:numRef>
              <c:f>Sheet1!$B$2:$K$2</c:f>
              <c:numCache>
                <c:formatCode>General</c:formatCode>
                <c:ptCount val="10"/>
                <c:pt idx="0" formatCode="0.0">
                  <c:v>18.3</c:v>
                </c:pt>
                <c:pt idx="1">
                  <c:v>17.8</c:v>
                </c:pt>
                <c:pt idx="2" formatCode="0.0">
                  <c:v>17.5</c:v>
                </c:pt>
                <c:pt idx="3">
                  <c:v>17.100000000000001</c:v>
                </c:pt>
                <c:pt idx="4" formatCode="#,##0.0">
                  <c:v>16.7</c:v>
                </c:pt>
                <c:pt idx="5">
                  <c:v>16.100000000000001</c:v>
                </c:pt>
                <c:pt idx="6">
                  <c:v>15.9</c:v>
                </c:pt>
                <c:pt idx="7">
                  <c:v>15.4</c:v>
                </c:pt>
                <c:pt idx="8">
                  <c:v>15</c:v>
                </c:pt>
                <c:pt idx="9">
                  <c:v>14.7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Sheet1!$A$3</c:f>
              <c:strCache>
                <c:ptCount val="1"/>
                <c:pt idx="0">
                  <c:v>Male</c:v>
                </c:pt>
              </c:strCache>
            </c:strRef>
          </c:tx>
          <c:spPr>
            <a:ln w="25400">
              <a:solidFill>
                <a:srgbClr val="0072C6"/>
              </a:solidFill>
            </a:ln>
          </c:spPr>
          <c:marker>
            <c:symbol val="square"/>
            <c:size val="7"/>
            <c:spPr>
              <a:solidFill>
                <a:srgbClr val="0072C6"/>
              </a:solidFill>
              <a:ln>
                <a:noFill/>
              </a:ln>
            </c:spPr>
          </c:marker>
          <c:cat>
            <c:numRef>
              <c:f>Sheet1!$B$1:$K$1</c:f>
              <c:numCache>
                <c:formatCode>General</c:formatCode>
                <c:ptCount val="10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</c:numCache>
            </c:numRef>
          </c:cat>
          <c:val>
            <c:numRef>
              <c:f>Sheet1!$B$3:$K$3</c:f>
              <c:numCache>
                <c:formatCode>General</c:formatCode>
                <c:ptCount val="10"/>
                <c:pt idx="0" formatCode="0.0">
                  <c:v>21.9</c:v>
                </c:pt>
                <c:pt idx="1">
                  <c:v>21.3</c:v>
                </c:pt>
                <c:pt idx="2" formatCode="0.0">
                  <c:v>20.8</c:v>
                </c:pt>
                <c:pt idx="3">
                  <c:v>20.399999999999999</c:v>
                </c:pt>
                <c:pt idx="4" formatCode="#,##0.0">
                  <c:v>19.8</c:v>
                </c:pt>
                <c:pt idx="5">
                  <c:v>19.2</c:v>
                </c:pt>
                <c:pt idx="6">
                  <c:v>19.100000000000001</c:v>
                </c:pt>
                <c:pt idx="7">
                  <c:v>18.3</c:v>
                </c:pt>
                <c:pt idx="8">
                  <c:v>17.8</c:v>
                </c:pt>
                <c:pt idx="9">
                  <c:v>17.600000000000001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Female</c:v>
                </c:pt>
              </c:strCache>
            </c:strRef>
          </c:tx>
          <c:spPr>
            <a:ln w="25400">
              <a:solidFill>
                <a:srgbClr val="AABA0A"/>
              </a:solidFill>
            </a:ln>
          </c:spPr>
          <c:marker>
            <c:symbol val="triangle"/>
            <c:size val="9"/>
            <c:spPr>
              <a:solidFill>
                <a:srgbClr val="AABA0A"/>
              </a:solidFill>
              <a:ln>
                <a:noFill/>
              </a:ln>
            </c:spPr>
          </c:marker>
          <c:cat>
            <c:numRef>
              <c:f>Sheet1!$B$1:$K$1</c:f>
              <c:numCache>
                <c:formatCode>General</c:formatCode>
                <c:ptCount val="10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</c:numCache>
            </c:numRef>
          </c:cat>
          <c:val>
            <c:numRef>
              <c:f>Sheet1!$B$4:$K$4</c:f>
              <c:numCache>
                <c:formatCode>General</c:formatCode>
                <c:ptCount val="10"/>
                <c:pt idx="0" formatCode="0.0">
                  <c:v>15.6</c:v>
                </c:pt>
                <c:pt idx="1">
                  <c:v>15.1</c:v>
                </c:pt>
                <c:pt idx="2" formatCode="0.0">
                  <c:v>15</c:v>
                </c:pt>
                <c:pt idx="3">
                  <c:v>14.6</c:v>
                </c:pt>
                <c:pt idx="4" formatCode="#,##0.0">
                  <c:v>14.3</c:v>
                </c:pt>
                <c:pt idx="5">
                  <c:v>13.6</c:v>
                </c:pt>
                <c:pt idx="6">
                  <c:v>13.4</c:v>
                </c:pt>
                <c:pt idx="7">
                  <c:v>13.1</c:v>
                </c:pt>
                <c:pt idx="8">
                  <c:v>12.7</c:v>
                </c:pt>
                <c:pt idx="9">
                  <c:v>12.5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203712"/>
        <c:axId val="33205632"/>
      </c:lineChart>
      <c:catAx>
        <c:axId val="332037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940000"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33205632"/>
        <c:crosses val="autoZero"/>
        <c:auto val="1"/>
        <c:lblAlgn val="ctr"/>
        <c:lblOffset val="100"/>
        <c:noMultiLvlLbl val="0"/>
      </c:catAx>
      <c:valAx>
        <c:axId val="33205632"/>
        <c:scaling>
          <c:orientation val="minMax"/>
          <c:max val="3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 baseline="0">
                    <a:latin typeface="Calibri" panose="020F0502020204030204" pitchFamily="34" charset="0"/>
                  </a:defRPr>
                </a:pPr>
                <a:r>
                  <a:rPr lang="en-US" dirty="0" smtClean="0"/>
                  <a:t>Rate per 100,000 Population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6.1728395061728392E-3"/>
              <c:y val="0.17760693107805969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33203712"/>
        <c:crosses val="autoZero"/>
        <c:crossBetween val="between"/>
        <c:majorUnit val="5"/>
      </c:valAx>
    </c:plotArea>
    <c:legend>
      <c:legendPos val="t"/>
      <c:layout>
        <c:manualLayout>
          <c:xMode val="edge"/>
          <c:yMode val="edge"/>
          <c:x val="0"/>
          <c:y val="1.1675185338674747E-3"/>
          <c:w val="0.99745139496451829"/>
          <c:h val="0.10151630410605456"/>
        </c:manualLayout>
      </c:layout>
      <c:overlay val="0"/>
      <c:txPr>
        <a:bodyPr/>
        <a:lstStyle/>
        <a:p>
          <a:pPr>
            <a:defRPr sz="1600" b="0" baseline="0">
              <a:latin typeface="Calibri" panose="020F050202020403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676448430057354"/>
          <c:y val="0.10844439583940896"/>
          <c:w val="0.81340138038300769"/>
          <c:h val="0.72148707106056187"/>
        </c:manualLayout>
      </c:layout>
      <c:lineChart>
        <c:grouping val="standard"/>
        <c:varyColors val="0"/>
        <c:ser>
          <c:idx val="3"/>
          <c:order val="0"/>
          <c:tx>
            <c:strRef>
              <c:f>Sheet1!$A$2</c:f>
              <c:strCache>
                <c:ptCount val="1"/>
                <c:pt idx="0">
                  <c:v>White</c:v>
                </c:pt>
              </c:strCache>
            </c:strRef>
          </c:tx>
          <c:spPr>
            <a:ln w="25400">
              <a:solidFill>
                <a:sysClr val="windowText" lastClr="000000"/>
              </a:solidFill>
            </a:ln>
          </c:spPr>
          <c:marker>
            <c:symbol val="circle"/>
            <c:size val="7"/>
            <c:spPr>
              <a:solidFill>
                <a:sysClr val="windowText" lastClr="000000"/>
              </a:solidFill>
              <a:ln>
                <a:noFill/>
              </a:ln>
            </c:spPr>
          </c:marker>
          <c:cat>
            <c:numRef>
              <c:f>Sheet1!$B$1:$K$1</c:f>
              <c:numCache>
                <c:formatCode>General</c:formatCode>
                <c:ptCount val="10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</c:numCache>
            </c:numRef>
          </c:cat>
          <c:val>
            <c:numRef>
              <c:f>Sheet1!$B$2:$K$2</c:f>
              <c:numCache>
                <c:formatCode>General</c:formatCode>
                <c:ptCount val="10"/>
                <c:pt idx="0" formatCode="0.0">
                  <c:v>17.8</c:v>
                </c:pt>
                <c:pt idx="1">
                  <c:v>17.2</c:v>
                </c:pt>
                <c:pt idx="2" formatCode="0.0">
                  <c:v>17</c:v>
                </c:pt>
                <c:pt idx="3">
                  <c:v>16.7</c:v>
                </c:pt>
                <c:pt idx="4" formatCode="#,##0.0">
                  <c:v>16.2</c:v>
                </c:pt>
                <c:pt idx="5">
                  <c:v>15.7</c:v>
                </c:pt>
                <c:pt idx="6">
                  <c:v>15.4</c:v>
                </c:pt>
                <c:pt idx="7">
                  <c:v>14.9</c:v>
                </c:pt>
                <c:pt idx="8">
                  <c:v>14.6</c:v>
                </c:pt>
                <c:pt idx="9">
                  <c:v>14.4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Sheet1!$A$3</c:f>
              <c:strCache>
                <c:ptCount val="1"/>
                <c:pt idx="0">
                  <c:v>Black</c:v>
                </c:pt>
              </c:strCache>
            </c:strRef>
          </c:tx>
          <c:spPr>
            <a:ln w="25400">
              <a:solidFill>
                <a:srgbClr val="0072C6"/>
              </a:solidFill>
            </a:ln>
          </c:spPr>
          <c:marker>
            <c:symbol val="square"/>
            <c:size val="7"/>
            <c:spPr>
              <a:solidFill>
                <a:srgbClr val="0072C6"/>
              </a:solidFill>
              <a:ln>
                <a:noFill/>
              </a:ln>
            </c:spPr>
          </c:marker>
          <c:cat>
            <c:numRef>
              <c:f>Sheet1!$B$1:$K$1</c:f>
              <c:numCache>
                <c:formatCode>General</c:formatCode>
                <c:ptCount val="10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</c:numCache>
            </c:numRef>
          </c:cat>
          <c:val>
            <c:numRef>
              <c:f>Sheet1!$B$3:$K$3</c:f>
              <c:numCache>
                <c:formatCode>General</c:formatCode>
                <c:ptCount val="10"/>
                <c:pt idx="0" formatCode="0.0">
                  <c:v>25.1</c:v>
                </c:pt>
                <c:pt idx="1">
                  <c:v>25.2</c:v>
                </c:pt>
                <c:pt idx="2" formatCode="0.0">
                  <c:v>24.5</c:v>
                </c:pt>
                <c:pt idx="3">
                  <c:v>23.6</c:v>
                </c:pt>
                <c:pt idx="4" formatCode="#,##0.0">
                  <c:v>22.9</c:v>
                </c:pt>
                <c:pt idx="5">
                  <c:v>22.1</c:v>
                </c:pt>
                <c:pt idx="6">
                  <c:v>21.9</c:v>
                </c:pt>
                <c:pt idx="7">
                  <c:v>21.3</c:v>
                </c:pt>
                <c:pt idx="8">
                  <c:v>20.100000000000001</c:v>
                </c:pt>
                <c:pt idx="9">
                  <c:v>19.600000000000001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API</c:v>
                </c:pt>
              </c:strCache>
            </c:strRef>
          </c:tx>
          <c:spPr>
            <a:ln w="25400">
              <a:solidFill>
                <a:srgbClr val="AABA0A"/>
              </a:solidFill>
            </a:ln>
          </c:spPr>
          <c:marker>
            <c:symbol val="triangle"/>
            <c:size val="9"/>
            <c:spPr>
              <a:solidFill>
                <a:srgbClr val="AABA0A"/>
              </a:solidFill>
              <a:ln>
                <a:noFill/>
              </a:ln>
            </c:spPr>
          </c:marker>
          <c:cat>
            <c:numRef>
              <c:f>Sheet1!$B$1:$K$1</c:f>
              <c:numCache>
                <c:formatCode>General</c:formatCode>
                <c:ptCount val="10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</c:numCache>
            </c:numRef>
          </c:cat>
          <c:val>
            <c:numRef>
              <c:f>Sheet1!$B$4:$K$4</c:f>
              <c:numCache>
                <c:formatCode>General</c:formatCode>
                <c:ptCount val="10"/>
                <c:pt idx="0" formatCode="0.0">
                  <c:v>11.7</c:v>
                </c:pt>
                <c:pt idx="1">
                  <c:v>11.6</c:v>
                </c:pt>
                <c:pt idx="2" formatCode="0.0">
                  <c:v>11.3</c:v>
                </c:pt>
                <c:pt idx="3">
                  <c:v>11.3</c:v>
                </c:pt>
                <c:pt idx="4" formatCode="#,##0.0">
                  <c:v>11.7</c:v>
                </c:pt>
                <c:pt idx="5">
                  <c:v>10.5</c:v>
                </c:pt>
                <c:pt idx="6">
                  <c:v>11.4</c:v>
                </c:pt>
                <c:pt idx="7">
                  <c:v>10.8</c:v>
                </c:pt>
                <c:pt idx="8">
                  <c:v>10.9</c:v>
                </c:pt>
                <c:pt idx="9">
                  <c:v>9.9</c:v>
                </c:pt>
              </c:numCache>
            </c:numRef>
          </c:val>
          <c:smooth val="0"/>
        </c:ser>
        <c:ser>
          <c:idx val="1"/>
          <c:order val="3"/>
          <c:tx>
            <c:strRef>
              <c:f>Sheet1!$A$5</c:f>
              <c:strCache>
                <c:ptCount val="1"/>
                <c:pt idx="0">
                  <c:v>AI/AN</c:v>
                </c:pt>
              </c:strCache>
            </c:strRef>
          </c:tx>
          <c:spPr>
            <a:ln w="34925">
              <a:solidFill>
                <a:srgbClr val="7BA8DF"/>
              </a:solidFill>
            </a:ln>
          </c:spPr>
          <c:marker>
            <c:symbol val="diamond"/>
            <c:size val="9"/>
            <c:spPr>
              <a:solidFill>
                <a:srgbClr val="7BA8DF"/>
              </a:solidFill>
              <a:ln>
                <a:noFill/>
              </a:ln>
            </c:spPr>
          </c:marker>
          <c:cat>
            <c:numRef>
              <c:f>Sheet1!$B$1:$K$1</c:f>
              <c:numCache>
                <c:formatCode>General</c:formatCode>
                <c:ptCount val="10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</c:numCache>
            </c:numRef>
          </c:cat>
          <c:val>
            <c:numRef>
              <c:f>Sheet1!$B$5:$K$5</c:f>
              <c:numCache>
                <c:formatCode>General</c:formatCode>
                <c:ptCount val="10"/>
                <c:pt idx="0" formatCode="0.0">
                  <c:v>13</c:v>
                </c:pt>
                <c:pt idx="1">
                  <c:v>12.8</c:v>
                </c:pt>
                <c:pt idx="2" formatCode="0.0">
                  <c:v>11.7</c:v>
                </c:pt>
                <c:pt idx="3">
                  <c:v>12.1</c:v>
                </c:pt>
                <c:pt idx="4" formatCode="#,##0.0">
                  <c:v>14.6</c:v>
                </c:pt>
                <c:pt idx="5">
                  <c:v>13.1</c:v>
                </c:pt>
                <c:pt idx="6">
                  <c:v>11.7</c:v>
                </c:pt>
                <c:pt idx="7">
                  <c:v>12.3</c:v>
                </c:pt>
                <c:pt idx="8">
                  <c:v>11.2</c:v>
                </c:pt>
                <c:pt idx="9">
                  <c:v>12.6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2929664"/>
        <c:axId val="32931200"/>
      </c:lineChart>
      <c:catAx>
        <c:axId val="329296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940000"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32931200"/>
        <c:crosses val="autoZero"/>
        <c:auto val="1"/>
        <c:lblAlgn val="ctr"/>
        <c:lblOffset val="100"/>
        <c:noMultiLvlLbl val="0"/>
      </c:catAx>
      <c:valAx>
        <c:axId val="32931200"/>
        <c:scaling>
          <c:orientation val="minMax"/>
          <c:max val="3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 baseline="0">
                    <a:latin typeface="Calibri" panose="020F0502020204030204" pitchFamily="34" charset="0"/>
                  </a:defRPr>
                </a:pPr>
                <a:r>
                  <a:rPr lang="en-US" dirty="0" smtClean="0"/>
                  <a:t>Rate per 100,000</a:t>
                </a:r>
                <a:r>
                  <a:rPr lang="en-US" baseline="0" dirty="0" smtClean="0"/>
                  <a:t> Population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3.0864197530864196E-3"/>
              <c:y val="0.19303902984349178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32929664"/>
        <c:crosses val="autoZero"/>
        <c:crossBetween val="between"/>
        <c:majorUnit val="5"/>
      </c:valAx>
    </c:plotArea>
    <c:legend>
      <c:legendPos val="t"/>
      <c:layout>
        <c:manualLayout>
          <c:xMode val="edge"/>
          <c:yMode val="edge"/>
          <c:x val="0"/>
          <c:y val="0"/>
          <c:w val="0.99745139496451829"/>
          <c:h val="9.8429814328764478E-2"/>
        </c:manualLayout>
      </c:layout>
      <c:overlay val="0"/>
      <c:txPr>
        <a:bodyPr/>
        <a:lstStyle/>
        <a:p>
          <a:pPr>
            <a:defRPr sz="1600" b="0" baseline="0">
              <a:latin typeface="Calibri" panose="020F050202020403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0.16667</cdr:x>
      <cdr:y>0.15261</cdr:y>
    </cdr:from>
    <cdr:to>
      <cdr:x>0.96667</cdr:x>
      <cdr:y>0.20817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85800" y="627974"/>
          <a:ext cx="3291840" cy="228599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wrap="none" rtlCol="0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2008 Achievable Benchmark: 90%</a:t>
          </a:r>
          <a:endParaRPr lang="en-US" sz="10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0.16667</cdr:x>
      <cdr:y>0.22667</cdr:y>
    </cdr:from>
    <cdr:to>
      <cdr:x>0.97778</cdr:x>
      <cdr:y>0.22667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685800" y="932688"/>
          <a:ext cx="3337560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FF0000"/>
          </a:solidFill>
          <a:prstDash val="dash"/>
        </a:ln>
        <a:effectLst xmlns:a="http://schemas.openxmlformats.org/drawingml/2006/main"/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0.16667</cdr:x>
      <cdr:y>0.18942</cdr:y>
    </cdr:from>
    <cdr:to>
      <cdr:x>0.83333</cdr:x>
      <cdr:y>0.24498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85800" y="779426"/>
          <a:ext cx="2743200" cy="228599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wrap="none" rtlCol="0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0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rPr>
            <a:t>2008 Achievable Benchmark: 90%</a:t>
          </a:r>
          <a:endParaRPr lang="en-US" sz="1000" dirty="0">
            <a:solidFill>
              <a:prstClr val="black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0.16667</cdr:x>
      <cdr:y>0.25333</cdr:y>
    </cdr:from>
    <cdr:to>
      <cdr:x>0.97778</cdr:x>
      <cdr:y>0.25333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685800" y="1042416"/>
          <a:ext cx="3337560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FF0000"/>
          </a:solidFill>
          <a:prstDash val="dash"/>
        </a:ln>
        <a:effectLst xmlns:a="http://schemas.openxmlformats.org/drawingml/2006/main"/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0.16667</cdr:x>
      <cdr:y>0.51778</cdr:y>
    </cdr:from>
    <cdr:to>
      <cdr:x>0.96667</cdr:x>
      <cdr:y>0.51778</cdr:y>
    </cdr:to>
    <cdr:cxnSp macro="">
      <cdr:nvCxnSpPr>
        <cdr:cNvPr id="2" name="Straight Connector 1"/>
        <cdr:cNvCxnSpPr/>
      </cdr:nvCxnSpPr>
      <cdr:spPr>
        <a:xfrm xmlns:a="http://schemas.openxmlformats.org/drawingml/2006/main">
          <a:off x="685800" y="2130552"/>
          <a:ext cx="3291840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FF0000"/>
          </a:solidFill>
          <a:prstDash val="dash"/>
        </a:ln>
        <a:effectLst xmlns:a="http://schemas.openxmlformats.org/drawingml/2006/main"/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0.25926</cdr:x>
      <cdr:y>0.62222</cdr:y>
    </cdr:from>
    <cdr:to>
      <cdr:x>0.88148</cdr:x>
      <cdr:y>0.71111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1066800" y="2560320"/>
          <a:ext cx="2560320" cy="365760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wrap="square" rtlCol="0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2008 Achievable Benchmark: 13 Deaths per 100,000 Population</a:t>
          </a:r>
          <a:endParaRPr lang="en-US" sz="10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0E40ABE-DCA6-4B7A-B1BC-961182C98C1E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63DE9D1-BBA0-4F2C-9FA0-7B37DDC69B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7640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1829A28-233F-427B-8129-2365D32DCE31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4632" y="696913"/>
            <a:ext cx="6047232" cy="4535424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5257800"/>
            <a:ext cx="5608320" cy="334137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70E7EC0-D47B-461F-A069-1AF30F543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396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4188" y="696913"/>
            <a:ext cx="6048375" cy="45354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0E7EC0-D47B-461F-A069-1AF30F543FB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3943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4188" y="696913"/>
            <a:ext cx="6042025" cy="45323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040" y="5257800"/>
            <a:ext cx="5608320" cy="3341370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0E7EC0-D47B-461F-A069-1AF30F543FB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9318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4188" y="696913"/>
            <a:ext cx="6048375" cy="45354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04800" y="5257800"/>
            <a:ext cx="6400800" cy="3341370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Importance:</a:t>
            </a:r>
            <a:r>
              <a:rPr lang="en-US" dirty="0"/>
              <a:t> </a:t>
            </a:r>
            <a:r>
              <a:rPr lang="en-US" dirty="0" smtClean="0"/>
              <a:t>Recommended cancer treatment </a:t>
            </a:r>
            <a:r>
              <a:rPr lang="en-US" dirty="0"/>
              <a:t>depends on different factors, such as the stage or </a:t>
            </a:r>
            <a:r>
              <a:rPr lang="en-US" dirty="0" smtClean="0"/>
              <a:t>extent </a:t>
            </a:r>
            <a:r>
              <a:rPr lang="en-US" dirty="0"/>
              <a:t>of the cancer within the </a:t>
            </a:r>
            <a:r>
              <a:rPr lang="en-US" dirty="0" smtClean="0"/>
              <a:t>body, especially </a:t>
            </a:r>
            <a:r>
              <a:rPr lang="en-US" dirty="0"/>
              <a:t>whether the disease has spread from the original site to other parts of the </a:t>
            </a:r>
            <a:r>
              <a:rPr lang="en-US" dirty="0" smtClean="0"/>
              <a:t>body. Colon cancer typically begins as a benign polyp that may become cancerous and then spread to local lymph nodes.  Hence, ensuring </a:t>
            </a:r>
            <a:r>
              <a:rPr lang="en-US" dirty="0"/>
              <a:t>adequate examination of lymph nodes when surgery is </a:t>
            </a:r>
            <a:r>
              <a:rPr lang="en-US" dirty="0" smtClean="0"/>
              <a:t>performed is important.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Trends</a:t>
            </a:r>
            <a:r>
              <a:rPr lang="en-US" b="1" dirty="0"/>
              <a:t>: </a:t>
            </a:r>
            <a:r>
              <a:rPr lang="en-US" dirty="0"/>
              <a:t>From </a:t>
            </a:r>
            <a:r>
              <a:rPr lang="en-US" dirty="0" smtClean="0"/>
              <a:t>2004 </a:t>
            </a:r>
            <a:r>
              <a:rPr lang="en-US" dirty="0"/>
              <a:t>to </a:t>
            </a:r>
            <a:r>
              <a:rPr lang="en-US" dirty="0" smtClean="0"/>
              <a:t>2011, </a:t>
            </a:r>
            <a:r>
              <a:rPr lang="en-US" dirty="0"/>
              <a:t>the percentage of patients </a:t>
            </a:r>
            <a:r>
              <a:rPr lang="en-US" dirty="0" smtClean="0"/>
              <a:t>with </a:t>
            </a:r>
            <a:r>
              <a:rPr lang="en-US" dirty="0"/>
              <a:t>colon cancer who received surgical resection of colon cancer that included at least 12 lymph nodes pathologically </a:t>
            </a:r>
            <a:r>
              <a:rPr lang="en-US" dirty="0" smtClean="0"/>
              <a:t>examined improved overall and for all residence location and racial/ethnic groups.</a:t>
            </a:r>
            <a:endParaRPr lang="en-US" b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Groups </a:t>
            </a:r>
            <a:r>
              <a:rPr lang="en-US" b="1" dirty="0" smtClean="0"/>
              <a:t>With </a:t>
            </a:r>
            <a:r>
              <a:rPr lang="en-US" b="1" dirty="0"/>
              <a:t>Disparities:</a:t>
            </a:r>
          </a:p>
          <a:p>
            <a:pPr marL="342900" lvl="0" indent="-171450">
              <a:buFont typeface="Arial" panose="020B0604020202020204" pitchFamily="34" charset="0"/>
              <a:buChar char="•"/>
            </a:pPr>
            <a:r>
              <a:rPr lang="en-US" dirty="0" smtClean="0"/>
              <a:t>In all years, </a:t>
            </a:r>
            <a:r>
              <a:rPr lang="en-US" dirty="0"/>
              <a:t>the percentage of patients who </a:t>
            </a:r>
            <a:r>
              <a:rPr lang="en-US" dirty="0" smtClean="0"/>
              <a:t>had at least 12 lymph nodes examined was </a:t>
            </a:r>
            <a:r>
              <a:rPr lang="en-US" dirty="0"/>
              <a:t>significantly </a:t>
            </a:r>
            <a:r>
              <a:rPr lang="en-US" dirty="0" smtClean="0"/>
              <a:t>lower </a:t>
            </a:r>
            <a:r>
              <a:rPr lang="en-US" dirty="0"/>
              <a:t>for </a:t>
            </a:r>
            <a:r>
              <a:rPr lang="en-US" dirty="0" smtClean="0"/>
              <a:t>residents of </a:t>
            </a:r>
            <a:r>
              <a:rPr lang="en-US" dirty="0" err="1" smtClean="0"/>
              <a:t>micropolitan</a:t>
            </a:r>
            <a:r>
              <a:rPr lang="en-US" dirty="0" smtClean="0"/>
              <a:t> areas than for residents of large metropolitan areas.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Achievable Benchmark:</a:t>
            </a:r>
            <a:endParaRPr lang="en-US" b="1" dirty="0"/>
          </a:p>
          <a:p>
            <a:pPr marL="342900" indent="-171450"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 smtClean="0"/>
              <a:t>2008 </a:t>
            </a:r>
            <a:r>
              <a:rPr lang="en-US" dirty="0"/>
              <a:t>top 5 State achievable benchmark was </a:t>
            </a:r>
            <a:r>
              <a:rPr lang="en-US" dirty="0" smtClean="0"/>
              <a:t>90%. </a:t>
            </a:r>
            <a:r>
              <a:rPr lang="en-US" dirty="0"/>
              <a:t>The top 5 States </a:t>
            </a:r>
            <a:r>
              <a:rPr lang="en-US" dirty="0" smtClean="0"/>
              <a:t>that contributed to the achievable benchmark are </a:t>
            </a:r>
            <a:r>
              <a:rPr lang="en-US" dirty="0"/>
              <a:t>Delaware, Missouri, Utah, Vermont, and Wisconsin</a:t>
            </a:r>
            <a:r>
              <a:rPr lang="en-US" dirty="0" smtClean="0"/>
              <a:t>.</a:t>
            </a:r>
          </a:p>
          <a:p>
            <a:pPr marL="342900" lvl="0" indent="-171450">
              <a:buFont typeface="Arial" panose="020B0604020202020204" pitchFamily="34" charset="0"/>
              <a:buChar char="•"/>
            </a:pPr>
            <a:r>
              <a:rPr lang="en-US" dirty="0" smtClean="0"/>
              <a:t>At </a:t>
            </a:r>
            <a:r>
              <a:rPr lang="en-US" dirty="0"/>
              <a:t>the current </a:t>
            </a:r>
            <a:r>
              <a:rPr lang="en-US" dirty="0" smtClean="0"/>
              <a:t>rates </a:t>
            </a:r>
            <a:r>
              <a:rPr lang="en-US" dirty="0"/>
              <a:t>of improvement, the achievable benchmark could be attained overall </a:t>
            </a:r>
            <a:r>
              <a:rPr lang="en-US" dirty="0" smtClean="0"/>
              <a:t>and for all </a:t>
            </a:r>
            <a:r>
              <a:rPr lang="en-US" dirty="0"/>
              <a:t>residence location and </a:t>
            </a:r>
            <a:r>
              <a:rPr lang="en-US" dirty="0" smtClean="0"/>
              <a:t>racial/ethnic groups within a year.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0E7EC0-D47B-461F-A069-1AF30F543FB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6871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4188" y="696913"/>
            <a:ext cx="6048375" cy="45354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04800" y="5257800"/>
            <a:ext cx="6400800" cy="3341370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Importance:</a:t>
            </a:r>
            <a:r>
              <a:rPr lang="en-US" dirty="0"/>
              <a:t> </a:t>
            </a:r>
            <a:r>
              <a:rPr lang="en-US" dirty="0" smtClean="0"/>
              <a:t>Asian and Hispanic groups are not homogeneous.  Data on granular Asian and Hispanic ethnicities are limited but often show variation in care.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Trends</a:t>
            </a:r>
            <a:r>
              <a:rPr lang="en-US" b="1" dirty="0"/>
              <a:t>: </a:t>
            </a:r>
            <a:r>
              <a:rPr lang="en-US" dirty="0"/>
              <a:t>From </a:t>
            </a:r>
            <a:r>
              <a:rPr lang="en-US" dirty="0" smtClean="0"/>
              <a:t>2004 </a:t>
            </a:r>
            <a:r>
              <a:rPr lang="en-US" dirty="0"/>
              <a:t>to </a:t>
            </a:r>
            <a:r>
              <a:rPr lang="en-US" dirty="0" smtClean="0"/>
              <a:t>2011, </a:t>
            </a:r>
            <a:r>
              <a:rPr lang="en-US" dirty="0"/>
              <a:t>the percentage of patients </a:t>
            </a:r>
            <a:r>
              <a:rPr lang="en-US" dirty="0" smtClean="0"/>
              <a:t>with </a:t>
            </a:r>
            <a:r>
              <a:rPr lang="en-US" dirty="0"/>
              <a:t>colon cancer who received surgical resection of colon cancer that included at least 12 lymph nodes pathologically </a:t>
            </a:r>
            <a:r>
              <a:rPr lang="en-US" dirty="0" smtClean="0"/>
              <a:t>examined improved for all Asian and Hispanic ethnic groups.</a:t>
            </a:r>
            <a:endParaRPr lang="en-US" b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Achievable Benchmark:</a:t>
            </a:r>
            <a:endParaRPr lang="en-US" b="1" dirty="0"/>
          </a:p>
          <a:p>
            <a:pPr marL="342900" indent="-171450"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 smtClean="0"/>
              <a:t>2008 </a:t>
            </a:r>
            <a:r>
              <a:rPr lang="en-US" dirty="0"/>
              <a:t>top 5 State achievable benchmark was </a:t>
            </a:r>
            <a:r>
              <a:rPr lang="en-US" dirty="0" smtClean="0"/>
              <a:t>90%. </a:t>
            </a:r>
            <a:r>
              <a:rPr lang="en-US" dirty="0"/>
              <a:t>The top 5 States </a:t>
            </a:r>
            <a:r>
              <a:rPr lang="en-US" dirty="0" smtClean="0"/>
              <a:t>that</a:t>
            </a:r>
            <a:r>
              <a:rPr lang="en-US" baseline="0" dirty="0" smtClean="0"/>
              <a:t> contributed to the achievable benchmark a</a:t>
            </a:r>
            <a:r>
              <a:rPr lang="en-US" dirty="0" smtClean="0"/>
              <a:t>re </a:t>
            </a:r>
            <a:r>
              <a:rPr lang="en-US" dirty="0"/>
              <a:t>Delaware, Missouri, Utah, Vermont, and Wisconsin</a:t>
            </a:r>
            <a:r>
              <a:rPr lang="en-US" dirty="0" smtClean="0"/>
              <a:t>.</a:t>
            </a:r>
          </a:p>
          <a:p>
            <a:pPr marL="342900" indent="-171450">
              <a:buFont typeface="Arial" panose="020B0604020202020204" pitchFamily="34" charset="0"/>
              <a:buChar char="•"/>
            </a:pPr>
            <a:r>
              <a:rPr lang="en-US" dirty="0" smtClean="0"/>
              <a:t>Cubans have achieved the benchmark.</a:t>
            </a:r>
          </a:p>
          <a:p>
            <a:pPr marL="342900" lvl="0" indent="-171450">
              <a:buFont typeface="Arial" panose="020B0604020202020204" pitchFamily="34" charset="0"/>
              <a:buChar char="•"/>
            </a:pPr>
            <a:r>
              <a:rPr lang="en-US" dirty="0" smtClean="0"/>
              <a:t>At </a:t>
            </a:r>
            <a:r>
              <a:rPr lang="en-US" dirty="0"/>
              <a:t>the current </a:t>
            </a:r>
            <a:r>
              <a:rPr lang="en-US" dirty="0" smtClean="0"/>
              <a:t>rates </a:t>
            </a:r>
            <a:r>
              <a:rPr lang="en-US" dirty="0"/>
              <a:t>of improvement, </a:t>
            </a:r>
            <a:r>
              <a:rPr lang="en-US" dirty="0" smtClean="0"/>
              <a:t>most Asian and Hispanic ethnic groups could attain the benchmark in 1 year but Filipinos would need 2 years and Puerto Ricans would need 4 years.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0E7EC0-D47B-461F-A069-1AF30F543FB1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6871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4188" y="696913"/>
            <a:ext cx="6048375" cy="45354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33400" y="5257800"/>
            <a:ext cx="6019800" cy="3810000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Importance:</a:t>
            </a:r>
            <a:r>
              <a:rPr lang="en-US" dirty="0"/>
              <a:t> The death rate from a disease is a function of many factors, including the causes of the disease; social forces; and effectiveness of the health care system in providing prevention, treatment, and management of the disease. Colorectal cancer deaths reflect the impact of colorectal cancer screening, diagnosis, and treatment. </a:t>
            </a:r>
            <a:endParaRPr 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Trends</a:t>
            </a:r>
            <a:r>
              <a:rPr lang="en-US" b="1" dirty="0"/>
              <a:t>: </a:t>
            </a:r>
            <a:r>
              <a:rPr lang="en-US" dirty="0"/>
              <a:t>From 2004 to </a:t>
            </a:r>
            <a:r>
              <a:rPr lang="en-US" dirty="0" smtClean="0"/>
              <a:t>2013, </a:t>
            </a:r>
            <a:r>
              <a:rPr lang="en-US" dirty="0"/>
              <a:t>the </a:t>
            </a:r>
            <a:r>
              <a:rPr lang="en-US" dirty="0" smtClean="0"/>
              <a:t>age-adjusted </a:t>
            </a:r>
            <a:r>
              <a:rPr lang="en-US" dirty="0"/>
              <a:t>colorectal cancer </a:t>
            </a:r>
            <a:r>
              <a:rPr lang="en-US" dirty="0" smtClean="0"/>
              <a:t>death rate improved overall, for both sexes, and for all racial groups except American Indians</a:t>
            </a:r>
            <a:r>
              <a:rPr lang="en-US" baseline="0" dirty="0" smtClean="0"/>
              <a:t> and Alaska Natives (</a:t>
            </a:r>
            <a:r>
              <a:rPr lang="en-US" dirty="0" smtClean="0"/>
              <a:t>AI/ANs).</a:t>
            </a:r>
            <a:endParaRPr lang="en-US" b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Groups </a:t>
            </a:r>
            <a:r>
              <a:rPr lang="en-US" b="1" dirty="0" smtClean="0"/>
              <a:t>With </a:t>
            </a:r>
            <a:r>
              <a:rPr lang="en-US" b="1" dirty="0"/>
              <a:t>Disparities:</a:t>
            </a:r>
          </a:p>
          <a:p>
            <a:pPr marL="342900" lvl="0" indent="-171450">
              <a:buFont typeface="Arial" panose="020B0604020202020204" pitchFamily="34" charset="0"/>
              <a:buChar char="•"/>
            </a:pPr>
            <a:r>
              <a:rPr lang="en-US" dirty="0"/>
              <a:t>In all years, the </a:t>
            </a:r>
            <a:r>
              <a:rPr lang="en-US" dirty="0" smtClean="0"/>
              <a:t>colorectal cancer death rate was: 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Higher for males than for females.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Higher for Blacks than for Whites.  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Lower for APIs than for Whites.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Achievable </a:t>
            </a:r>
            <a:r>
              <a:rPr lang="en-US" b="1" dirty="0" smtClean="0"/>
              <a:t>Benchmark:</a:t>
            </a:r>
            <a:endParaRPr lang="en-US" b="1" dirty="0"/>
          </a:p>
          <a:p>
            <a:pPr marL="342900" indent="-171450">
              <a:buFont typeface="Arial" panose="020B0604020202020204" pitchFamily="34" charset="0"/>
              <a:buChar char="•"/>
            </a:pPr>
            <a:r>
              <a:rPr lang="en-US" dirty="0"/>
              <a:t>The 2008 top 5 State achievable benchmark was </a:t>
            </a:r>
            <a:r>
              <a:rPr lang="en-US" dirty="0" smtClean="0"/>
              <a:t>13 deaths per 100,000 population. The </a:t>
            </a:r>
            <a:r>
              <a:rPr lang="en-US" dirty="0"/>
              <a:t>top 5 States </a:t>
            </a:r>
            <a:r>
              <a:rPr lang="en-US" dirty="0" smtClean="0"/>
              <a:t>that contributed to the achievable benchmark are </a:t>
            </a:r>
            <a:r>
              <a:rPr lang="en-US" dirty="0"/>
              <a:t>Arizona, Hawaii, Idaho, Montana, and Utah</a:t>
            </a:r>
            <a:r>
              <a:rPr lang="en-US" dirty="0" smtClean="0"/>
              <a:t>.</a:t>
            </a:r>
          </a:p>
          <a:p>
            <a:pPr marL="342900" indent="-171450">
              <a:buFont typeface="Arial" panose="020B0604020202020204" pitchFamily="34" charset="0"/>
              <a:buChar char="•"/>
            </a:pPr>
            <a:r>
              <a:rPr lang="en-US" dirty="0" smtClean="0"/>
              <a:t>The benchmark has been achieved by females, APIs, and AI/</a:t>
            </a:r>
            <a:r>
              <a:rPr lang="en-US" dirty="0" err="1" smtClean="0"/>
              <a:t>ANs.</a:t>
            </a:r>
            <a:endParaRPr lang="en-US" dirty="0"/>
          </a:p>
          <a:p>
            <a:pPr marL="342900" lvl="0" indent="-171450">
              <a:buFont typeface="Arial" panose="020B0604020202020204" pitchFamily="34" charset="0"/>
              <a:buChar char="•"/>
            </a:pPr>
            <a:r>
              <a:rPr lang="en-US" dirty="0"/>
              <a:t>At the current rates of improvement, the achievable benchmark could be attained overall and for </a:t>
            </a:r>
            <a:r>
              <a:rPr lang="en-US" dirty="0" smtClean="0"/>
              <a:t>Whites in 4 years but males and Blacks would require 10 years.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0E7EC0-D47B-461F-A069-1AF30F543FB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017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3352800"/>
            <a:ext cx="7772400" cy="12954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76800"/>
            <a:ext cx="6400800" cy="7620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 and Date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2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6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086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58" r:id="rId9"/>
    <p:sldLayoutId id="2147483659" r:id="rId10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kern="120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SzPct val="15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8138" algn="l" defTabSz="914400" rtl="0" eaLnBrk="1" latinLnBrk="0" hangingPunct="1">
        <a:spcBef>
          <a:spcPct val="20000"/>
        </a:spcBef>
        <a:buClr>
          <a:schemeClr val="tx2">
            <a:lumMod val="60000"/>
            <a:lumOff val="40000"/>
          </a:schemeClr>
        </a:buClr>
        <a:buSzPct val="80000"/>
        <a:buFont typeface="Arial" pitchFamily="34" charset="0"/>
        <a:buChar char="►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69963" indent="-284163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hrq.gov/research/findings/nhqrdr/2014chartbooks/healthyliving/index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cancer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National Healthcare Quality and Disparities Report</a:t>
            </a:r>
          </a:p>
          <a:p>
            <a:r>
              <a:rPr lang="en-US" dirty="0" err="1" smtClean="0"/>
              <a:t>Chartbook</a:t>
            </a:r>
            <a:r>
              <a:rPr lang="en-US" dirty="0" smtClean="0"/>
              <a:t> on Effective Treatment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890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Measures of Effective Treatment </a:t>
            </a:r>
            <a:r>
              <a:rPr lang="en-US" smtClean="0"/>
              <a:t>of </a:t>
            </a:r>
            <a:r>
              <a:rPr lang="en-US" smtClean="0"/>
              <a:t>Cancer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Process: </a:t>
            </a:r>
          </a:p>
          <a:p>
            <a:pPr lvl="1"/>
            <a:r>
              <a:rPr lang="en-US" dirty="0" smtClean="0"/>
              <a:t>Patients with colon cancer who received surgical resection of colon cancer that included at least 12 lymph nodes pathologically examined</a:t>
            </a:r>
          </a:p>
          <a:p>
            <a:r>
              <a:rPr lang="en-US" dirty="0" smtClean="0"/>
              <a:t>Outcome</a:t>
            </a:r>
            <a:r>
              <a:rPr lang="en-US" smtClean="0"/>
              <a:t>: </a:t>
            </a:r>
          </a:p>
          <a:p>
            <a:pPr lvl="1"/>
            <a:r>
              <a:rPr lang="en-US" smtClean="0"/>
              <a:t>Age-adjusted </a:t>
            </a:r>
            <a:r>
              <a:rPr lang="en-US" dirty="0" smtClean="0"/>
              <a:t>colorectal cancer deaths per 100,000 population</a:t>
            </a:r>
          </a:p>
          <a:p>
            <a:r>
              <a:rPr lang="en-US" dirty="0" smtClean="0"/>
              <a:t>Measures of screening for cancer are located in the </a:t>
            </a:r>
            <a:r>
              <a:rPr lang="en-US" dirty="0" smtClean="0">
                <a:hlinkClick r:id="rId3"/>
              </a:rPr>
              <a:t>Healthy Living </a:t>
            </a:r>
            <a:r>
              <a:rPr lang="en-US" dirty="0" err="1" smtClean="0">
                <a:hlinkClick r:id="rId3"/>
              </a:rPr>
              <a:t>chartbook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19439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600" dirty="0" smtClean="0"/>
              <a:t>Patients with colon cancer who received surgical resection of colon cancer that included at least 12 lymph nodes pathologically examined, by residence location and race/ethnicity, 2004-2011</a:t>
            </a:r>
            <a:endParaRPr lang="en-US" sz="1600" dirty="0"/>
          </a:p>
        </p:txBody>
      </p:sp>
      <p:graphicFrame>
        <p:nvGraphicFramePr>
          <p:cNvPr id="7" name="Object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48822018"/>
              </p:ext>
            </p:extLst>
          </p:nvPr>
        </p:nvGraphicFramePr>
        <p:xfrm>
          <a:off x="457200" y="1554480"/>
          <a:ext cx="41148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Object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501796090"/>
              </p:ext>
            </p:extLst>
          </p:nvPr>
        </p:nvGraphicFramePr>
        <p:xfrm>
          <a:off x="4572000" y="1554480"/>
          <a:ext cx="41148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7200" y="5760720"/>
            <a:ext cx="78774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Key: </a:t>
            </a:r>
            <a:r>
              <a:rPr lang="en-US" sz="1000" dirty="0" smtClean="0"/>
              <a:t>AI/AN </a:t>
            </a:r>
            <a:r>
              <a:rPr lang="en-US" sz="1000" dirty="0"/>
              <a:t>= American Indian or Alaska Native.</a:t>
            </a:r>
          </a:p>
          <a:p>
            <a:r>
              <a:rPr lang="en-US" sz="1000" b="1" dirty="0"/>
              <a:t>Source: </a:t>
            </a:r>
            <a:r>
              <a:rPr lang="en-US" sz="1000" dirty="0"/>
              <a:t>Commission on Cancer, American College of Surgeons and American Cancer Society, National Cancer Data Base, </a:t>
            </a:r>
            <a:r>
              <a:rPr lang="en-US" sz="1000" dirty="0" smtClean="0"/>
              <a:t>2004-2011.</a:t>
            </a:r>
            <a:endParaRPr lang="en-US" sz="1000" dirty="0"/>
          </a:p>
          <a:p>
            <a:r>
              <a:rPr lang="en-US" sz="1000" b="1" dirty="0" smtClean="0"/>
              <a:t>Denominator: </a:t>
            </a:r>
            <a:r>
              <a:rPr lang="en-US" sz="1000" dirty="0" smtClean="0"/>
              <a:t>People with colon cancer undergoing resection of colon.</a:t>
            </a:r>
            <a:endParaRPr lang="en-US" sz="1000" b="1" dirty="0" smtClean="0"/>
          </a:p>
          <a:p>
            <a:r>
              <a:rPr lang="en-US" sz="1000" b="1" dirty="0" smtClean="0"/>
              <a:t>Note:</a:t>
            </a:r>
            <a:r>
              <a:rPr lang="en-US" sz="1000" dirty="0" smtClean="0"/>
              <a:t> </a:t>
            </a:r>
            <a:r>
              <a:rPr lang="en-US" sz="1000" dirty="0"/>
              <a:t>White and Black are </a:t>
            </a:r>
            <a:r>
              <a:rPr lang="en-US" sz="1000" dirty="0" smtClean="0"/>
              <a:t>non-Hispanic. </a:t>
            </a:r>
            <a:r>
              <a:rPr lang="en-US" sz="1000" dirty="0"/>
              <a:t>Hispanic includes all races</a:t>
            </a:r>
            <a:r>
              <a:rPr lang="en-US" sz="1000" dirty="0" smtClean="0"/>
              <a:t>.</a:t>
            </a:r>
            <a:endParaRPr lang="en-US" sz="10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43000" y="2487168"/>
            <a:ext cx="3337560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TextBox 1"/>
          <p:cNvSpPr txBox="1"/>
          <p:nvPr/>
        </p:nvSpPr>
        <p:spPr>
          <a:xfrm>
            <a:off x="1143000" y="2182454"/>
            <a:ext cx="3291840" cy="2285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/>
              <a:t>2008 Achievable Benchmark: 90%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123779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600" dirty="0" smtClean="0"/>
              <a:t>Patients with colon cancer who received surgical resection of colon cancer that included at least 12 lymph nodes pathologically examined, by granular Asian and Hispanic ethnicities, 2004-2011</a:t>
            </a:r>
            <a:endParaRPr lang="en-US" sz="1600" dirty="0"/>
          </a:p>
        </p:txBody>
      </p:sp>
      <p:graphicFrame>
        <p:nvGraphicFramePr>
          <p:cNvPr id="13" name="Object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114039986"/>
              </p:ext>
            </p:extLst>
          </p:nvPr>
        </p:nvGraphicFramePr>
        <p:xfrm>
          <a:off x="457200" y="1554480"/>
          <a:ext cx="41148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Object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29307224"/>
              </p:ext>
            </p:extLst>
          </p:nvPr>
        </p:nvGraphicFramePr>
        <p:xfrm>
          <a:off x="4572000" y="1554480"/>
          <a:ext cx="41148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7200" y="5760720"/>
            <a:ext cx="8229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prstClr val="black"/>
                </a:solidFill>
              </a:rPr>
              <a:t>Key: </a:t>
            </a:r>
            <a:r>
              <a:rPr lang="en-US" sz="1000" dirty="0" smtClean="0">
                <a:solidFill>
                  <a:prstClr val="black"/>
                </a:solidFill>
              </a:rPr>
              <a:t>AI/AN </a:t>
            </a:r>
            <a:r>
              <a:rPr lang="en-US" sz="1000" dirty="0">
                <a:solidFill>
                  <a:prstClr val="black"/>
                </a:solidFill>
              </a:rPr>
              <a:t>= American Indian or Alaska Native.</a:t>
            </a:r>
          </a:p>
          <a:p>
            <a:r>
              <a:rPr lang="en-US" sz="1000" b="1" dirty="0">
                <a:solidFill>
                  <a:prstClr val="black"/>
                </a:solidFill>
              </a:rPr>
              <a:t>Source: </a:t>
            </a:r>
            <a:r>
              <a:rPr lang="en-US" sz="1000" dirty="0">
                <a:solidFill>
                  <a:prstClr val="black"/>
                </a:solidFill>
              </a:rPr>
              <a:t>Commission on Cancer, American College of Surgeons and American Cancer Society, National Cancer Data Base, </a:t>
            </a:r>
            <a:r>
              <a:rPr lang="en-US" sz="1000" dirty="0" smtClean="0">
                <a:solidFill>
                  <a:prstClr val="black"/>
                </a:solidFill>
              </a:rPr>
              <a:t>2004-2011.</a:t>
            </a:r>
            <a:endParaRPr lang="en-US" sz="1000" dirty="0">
              <a:solidFill>
                <a:prstClr val="black"/>
              </a:solidFill>
            </a:endParaRPr>
          </a:p>
          <a:p>
            <a:r>
              <a:rPr lang="en-US" sz="1000" b="1" dirty="0" smtClean="0">
                <a:solidFill>
                  <a:prstClr val="black"/>
                </a:solidFill>
              </a:rPr>
              <a:t>Denominator: </a:t>
            </a:r>
            <a:r>
              <a:rPr lang="en-US" sz="1000" dirty="0" smtClean="0"/>
              <a:t>People </a:t>
            </a:r>
            <a:r>
              <a:rPr lang="en-US" sz="1000" dirty="0"/>
              <a:t>with colon cancer undergoing resection of colon.</a:t>
            </a:r>
            <a:endParaRPr lang="en-US" sz="1000" b="1" dirty="0"/>
          </a:p>
          <a:p>
            <a:r>
              <a:rPr lang="en-US" sz="1000" b="1" dirty="0" smtClean="0"/>
              <a:t>Note</a:t>
            </a:r>
            <a:r>
              <a:rPr lang="en-US" sz="1000" b="1" dirty="0"/>
              <a:t>:</a:t>
            </a:r>
            <a:r>
              <a:rPr lang="en-US" sz="1000" dirty="0"/>
              <a:t> Puerto Ricans include patients receiving cancer care in hospitals in Puerto Rico.</a:t>
            </a:r>
          </a:p>
          <a:p>
            <a:endParaRPr lang="en-US" sz="1000" b="1" dirty="0" smtClean="0">
              <a:solidFill>
                <a:prstClr val="black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143000" y="2596896"/>
            <a:ext cx="3337560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TextBox 1"/>
          <p:cNvSpPr txBox="1"/>
          <p:nvPr/>
        </p:nvSpPr>
        <p:spPr>
          <a:xfrm>
            <a:off x="1143000" y="2333907"/>
            <a:ext cx="3291840" cy="2285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solidFill>
                  <a:prstClr val="black"/>
                </a:solidFill>
              </a:rPr>
              <a:t>2008 Achievable Benchmark: 90%</a:t>
            </a:r>
            <a:endParaRPr lang="en-US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281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Age-adjusted colorectal cancer deaths per 100,000 population, by sex and race, 2004-2013 </a:t>
            </a:r>
            <a:endParaRPr lang="en-US" sz="2000" dirty="0"/>
          </a:p>
        </p:txBody>
      </p:sp>
      <p:graphicFrame>
        <p:nvGraphicFramePr>
          <p:cNvPr id="5" name="Object 2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01232688"/>
              </p:ext>
            </p:extLst>
          </p:nvPr>
        </p:nvGraphicFramePr>
        <p:xfrm>
          <a:off x="457200" y="1463040"/>
          <a:ext cx="41148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Object 2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757763190"/>
              </p:ext>
            </p:extLst>
          </p:nvPr>
        </p:nvGraphicFramePr>
        <p:xfrm>
          <a:off x="4572000" y="1463040"/>
          <a:ext cx="41148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5669280"/>
            <a:ext cx="8229600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Key: </a:t>
            </a:r>
            <a:r>
              <a:rPr lang="en-US" sz="1000" dirty="0"/>
              <a:t>API = Asian or Pacific Islander; AI/AN = American Indian or Alaska Native.</a:t>
            </a:r>
          </a:p>
          <a:p>
            <a:r>
              <a:rPr lang="en-US" sz="1000" b="1" dirty="0"/>
              <a:t>Source:</a:t>
            </a:r>
            <a:r>
              <a:rPr lang="en-US" sz="1000" dirty="0"/>
              <a:t> Centers for Disease Control and Prevention, National Center for Health Statistics, National Vital Statistics System—Mortality, </a:t>
            </a:r>
            <a:r>
              <a:rPr lang="en-US" sz="1000" dirty="0" smtClean="0"/>
              <a:t>2004-2013.</a:t>
            </a:r>
            <a:endParaRPr lang="en-US" sz="1000" dirty="0"/>
          </a:p>
          <a:p>
            <a:r>
              <a:rPr lang="en-US" sz="1000" b="1" dirty="0"/>
              <a:t>Denominator:</a:t>
            </a:r>
            <a:r>
              <a:rPr lang="en-US" sz="1000" dirty="0"/>
              <a:t> U.S. population.</a:t>
            </a:r>
          </a:p>
          <a:p>
            <a:r>
              <a:rPr lang="en-US" sz="1000" b="1" dirty="0"/>
              <a:t>Note:</a:t>
            </a:r>
            <a:r>
              <a:rPr lang="en-US" sz="1000" dirty="0"/>
              <a:t> For this measure, lower rates are better. Total rate is age adjusted to the 2000 U.S. standard population.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207008" y="3593592"/>
            <a:ext cx="3291840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TextBox 1"/>
          <p:cNvSpPr txBox="1"/>
          <p:nvPr/>
        </p:nvSpPr>
        <p:spPr>
          <a:xfrm>
            <a:off x="1592580" y="4038600"/>
            <a:ext cx="2560320" cy="3657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/>
              <a:t>2008 Achievable Benchmark: 13 Deaths per 100,000 Population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071980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29398</TotalTime>
  <Words>938</Words>
  <Application>Microsoft Office PowerPoint</Application>
  <PresentationFormat>On-screen Show (4:3)</PresentationFormat>
  <Paragraphs>65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cancer</vt:lpstr>
      <vt:lpstr>Measures of Effective Treatment of Cancer</vt:lpstr>
      <vt:lpstr>Patients with colon cancer who received surgical resection of colon cancer that included at least 12 lymph nodes pathologically examined, by residence location and race/ethnicity, 2004-2011</vt:lpstr>
      <vt:lpstr>Patients with colon cancer who received surgical resection of colon cancer that included at least 12 lymph nodes pathologically examined, by granular Asian and Hispanic ethnicities, 2004-2011</vt:lpstr>
      <vt:lpstr>Age-adjusted colorectal cancer deaths per 100,000 population, by sex and race, 2004-2013 </vt:lpstr>
    </vt:vector>
  </TitlesOfParts>
  <Company>DHHS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DHHS</dc:creator>
  <cp:lastModifiedBy>Doreen Bonnett</cp:lastModifiedBy>
  <cp:revision>324</cp:revision>
  <cp:lastPrinted>2014-09-03T18:51:10Z</cp:lastPrinted>
  <dcterms:created xsi:type="dcterms:W3CDTF">2013-09-03T18:05:51Z</dcterms:created>
  <dcterms:modified xsi:type="dcterms:W3CDTF">2015-07-28T15:42:05Z</dcterms:modified>
</cp:coreProperties>
</file>