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19.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notesSlides/notesSlide24.xml" ContentType="application/vnd.openxmlformats-officedocument.presentationml.notesSlide+xml"/>
  <Override PartName="/ppt/charts/chart8.xml" ContentType="application/vnd.openxmlformats-officedocument.drawingml.chart+xml"/>
  <Override PartName="/ppt/theme/themeOverride8.xml" ContentType="application/vnd.openxmlformats-officedocument.themeOverride+xml"/>
  <Override PartName="/ppt/charts/chart9.xml" ContentType="application/vnd.openxmlformats-officedocument.drawingml.chart+xml"/>
  <Override PartName="/ppt/theme/themeOverride9.xml" ContentType="application/vnd.openxmlformats-officedocument.themeOverride+xml"/>
  <Override PartName="/ppt/notesSlides/notesSlide25.xml" ContentType="application/vnd.openxmlformats-officedocument.presentationml.notesSlide+xml"/>
  <Override PartName="/ppt/charts/chart10.xml" ContentType="application/vnd.openxmlformats-officedocument.drawingml.chart+xml"/>
  <Override PartName="/ppt/theme/themeOverride10.xml" ContentType="application/vnd.openxmlformats-officedocument.themeOverride+xml"/>
  <Override PartName="/ppt/charts/chart11.xml" ContentType="application/vnd.openxmlformats-officedocument.drawingml.chart+xml"/>
  <Override PartName="/ppt/theme/themeOverride11.xml" ContentType="application/vnd.openxmlformats-officedocument.themeOverride+xml"/>
  <Override PartName="/ppt/notesSlides/notesSlide26.xml" ContentType="application/vnd.openxmlformats-officedocument.presentationml.notesSlide+xml"/>
  <Override PartName="/ppt/charts/chart12.xml" ContentType="application/vnd.openxmlformats-officedocument.drawingml.chart+xml"/>
  <Override PartName="/ppt/theme/themeOverride12.xml" ContentType="application/vnd.openxmlformats-officedocument.themeOverride+xml"/>
  <Override PartName="/ppt/charts/chart13.xml" ContentType="application/vnd.openxmlformats-officedocument.drawingml.chart+xml"/>
  <Override PartName="/ppt/theme/themeOverride13.xml" ContentType="application/vnd.openxmlformats-officedocument.themeOverride+xml"/>
  <Override PartName="/ppt/notesSlides/notesSlide27.xml" ContentType="application/vnd.openxmlformats-officedocument.presentationml.notesSlide+xml"/>
  <Override PartName="/ppt/charts/chart14.xml" ContentType="application/vnd.openxmlformats-officedocument.drawingml.chart+xml"/>
  <Override PartName="/ppt/theme/themeOverride14.xml" ContentType="application/vnd.openxmlformats-officedocument.themeOverride+xml"/>
  <Override PartName="/ppt/charts/chart15.xml" ContentType="application/vnd.openxmlformats-officedocument.drawingml.chart+xml"/>
  <Override PartName="/ppt/theme/themeOverride15.xml" ContentType="application/vnd.openxmlformats-officedocument.themeOverride+xml"/>
  <Override PartName="/ppt/notesSlides/notesSlide28.xml" ContentType="application/vnd.openxmlformats-officedocument.presentationml.notesSlide+xml"/>
  <Override PartName="/ppt/charts/chart16.xml" ContentType="application/vnd.openxmlformats-officedocument.drawingml.chart+xml"/>
  <Override PartName="/ppt/theme/themeOverride16.xml" ContentType="application/vnd.openxmlformats-officedocument.themeOverride+xml"/>
  <Override PartName="/ppt/charts/chart17.xml" ContentType="application/vnd.openxmlformats-officedocument.drawingml.chart+xml"/>
  <Override PartName="/ppt/theme/themeOverride17.xml" ContentType="application/vnd.openxmlformats-officedocument.themeOverr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18.xml" ContentType="application/vnd.openxmlformats-officedocument.drawingml.chart+xml"/>
  <Override PartName="/ppt/theme/themeOverride18.xml" ContentType="application/vnd.openxmlformats-officedocument.themeOverride+xml"/>
  <Override PartName="/ppt/drawings/drawing3.xml" ContentType="application/vnd.openxmlformats-officedocument.drawingml.chartshapes+xml"/>
  <Override PartName="/ppt/charts/chart19.xml" ContentType="application/vnd.openxmlformats-officedocument.drawingml.chart+xml"/>
  <Override PartName="/ppt/theme/themeOverride19.xml" ContentType="application/vnd.openxmlformats-officedocument.themeOverride+xml"/>
  <Override PartName="/ppt/drawings/drawing4.xml" ContentType="application/vnd.openxmlformats-officedocument.drawingml.chartshapes+xml"/>
  <Override PartName="/ppt/notesSlides/notesSlide32.xml" ContentType="application/vnd.openxmlformats-officedocument.presentationml.notesSlide+xml"/>
  <Override PartName="/ppt/charts/chart20.xml" ContentType="application/vnd.openxmlformats-officedocument.drawingml.chart+xml"/>
  <Override PartName="/ppt/theme/themeOverride20.xml" ContentType="application/vnd.openxmlformats-officedocument.themeOverride+xml"/>
  <Override PartName="/ppt/charts/chart21.xml" ContentType="application/vnd.openxmlformats-officedocument.drawingml.chart+xml"/>
  <Override PartName="/ppt/theme/themeOverride21.xml" ContentType="application/vnd.openxmlformats-officedocument.themeOverride+xml"/>
  <Override PartName="/ppt/notesSlides/notesSlide33.xml" ContentType="application/vnd.openxmlformats-officedocument.presentationml.notesSlide+xml"/>
  <Override PartName="/ppt/charts/chart22.xml" ContentType="application/vnd.openxmlformats-officedocument.drawingml.chart+xml"/>
  <Override PartName="/ppt/theme/themeOverride22.xml" ContentType="application/vnd.openxmlformats-officedocument.themeOverride+xml"/>
  <Override PartName="/ppt/charts/chart23.xml" ContentType="application/vnd.openxmlformats-officedocument.drawingml.chart+xml"/>
  <Override PartName="/ppt/theme/themeOverride23.xml" ContentType="application/vnd.openxmlformats-officedocument.themeOverr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rts/chart24.xml" ContentType="application/vnd.openxmlformats-officedocument.drawingml.chart+xml"/>
  <Override PartName="/ppt/theme/themeOverride24.xml" ContentType="application/vnd.openxmlformats-officedocument.themeOverride+xml"/>
  <Override PartName="/ppt/charts/chart25.xml" ContentType="application/vnd.openxmlformats-officedocument.drawingml.chart+xml"/>
  <Override PartName="/ppt/theme/themeOverride25.xml" ContentType="application/vnd.openxmlformats-officedocument.themeOverride+xml"/>
  <Override PartName="/ppt/notesSlides/notesSlide38.xml" ContentType="application/vnd.openxmlformats-officedocument.presentationml.notesSlide+xml"/>
  <Override PartName="/ppt/charts/chart26.xml" ContentType="application/vnd.openxmlformats-officedocument.drawingml.chart+xml"/>
  <Override PartName="/ppt/theme/themeOverride26.xml" ContentType="application/vnd.openxmlformats-officedocument.themeOverride+xml"/>
  <Override PartName="/ppt/charts/chart27.xml" ContentType="application/vnd.openxmlformats-officedocument.drawingml.chart+xml"/>
  <Override PartName="/ppt/theme/themeOverride27.xml" ContentType="application/vnd.openxmlformats-officedocument.themeOverride+xml"/>
  <Override PartName="/ppt/notesSlides/notesSlide39.xml" ContentType="application/vnd.openxmlformats-officedocument.presentationml.notesSlide+xml"/>
  <Override PartName="/ppt/charts/chart28.xml" ContentType="application/vnd.openxmlformats-officedocument.drawingml.chart+xml"/>
  <Override PartName="/ppt/theme/themeOverride28.xml" ContentType="application/vnd.openxmlformats-officedocument.themeOverride+xml"/>
  <Override PartName="/ppt/charts/chart29.xml" ContentType="application/vnd.openxmlformats-officedocument.drawingml.chart+xml"/>
  <Override PartName="/ppt/theme/themeOverride29.xml" ContentType="application/vnd.openxmlformats-officedocument.themeOverride+xml"/>
  <Override PartName="/ppt/notesSlides/notesSlide40.xml" ContentType="application/vnd.openxmlformats-officedocument.presentationml.notesSlide+xml"/>
  <Override PartName="/ppt/charts/chart30.xml" ContentType="application/vnd.openxmlformats-officedocument.drawingml.chart+xml"/>
  <Override PartName="/ppt/theme/themeOverride30.xml" ContentType="application/vnd.openxmlformats-officedocument.themeOverride+xml"/>
  <Override PartName="/ppt/charts/chart31.xml" ContentType="application/vnd.openxmlformats-officedocument.drawingml.chart+xml"/>
  <Override PartName="/ppt/theme/themeOverride31.xml" ContentType="application/vnd.openxmlformats-officedocument.themeOverride+xml"/>
  <Override PartName="/ppt/notesSlides/notesSlide41.xml" ContentType="application/vnd.openxmlformats-officedocument.presentationml.notesSlide+xml"/>
  <Override PartName="/ppt/charts/chart32.xml" ContentType="application/vnd.openxmlformats-officedocument.drawingml.chart+xml"/>
  <Override PartName="/ppt/theme/themeOverride32.xml" ContentType="application/vnd.openxmlformats-officedocument.themeOverride+xml"/>
  <Override PartName="/ppt/charts/chart33.xml" ContentType="application/vnd.openxmlformats-officedocument.drawingml.chart+xml"/>
  <Override PartName="/ppt/theme/themeOverride33.xml" ContentType="application/vnd.openxmlformats-officedocument.themeOverr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rts/chart34.xml" ContentType="application/vnd.openxmlformats-officedocument.drawingml.chart+xml"/>
  <Override PartName="/ppt/theme/themeOverride34.xml" ContentType="application/vnd.openxmlformats-officedocument.themeOverride+xml"/>
  <Override PartName="/ppt/notesSlides/notesSlide46.xml" ContentType="application/vnd.openxmlformats-officedocument.presentationml.notesSlide+xml"/>
  <Override PartName="/ppt/charts/chart35.xml" ContentType="application/vnd.openxmlformats-officedocument.drawingml.chart+xml"/>
  <Override PartName="/ppt/theme/themeOverride35.xml" ContentType="application/vnd.openxmlformats-officedocument.themeOverride+xml"/>
  <Override PartName="/ppt/notesSlides/notesSlide47.xml" ContentType="application/vnd.openxmlformats-officedocument.presentationml.notesSlide+xml"/>
  <Override PartName="/ppt/charts/chart36.xml" ContentType="application/vnd.openxmlformats-officedocument.drawingml.chart+xml"/>
  <Override PartName="/ppt/theme/themeOverride36.xml" ContentType="application/vnd.openxmlformats-officedocument.themeOverride+xml"/>
  <Override PartName="/ppt/notesSlides/notesSlide48.xml" ContentType="application/vnd.openxmlformats-officedocument.presentationml.notesSlide+xml"/>
  <Override PartName="/ppt/charts/chart37.xml" ContentType="application/vnd.openxmlformats-officedocument.drawingml.chart+xml"/>
  <Override PartName="/ppt/theme/themeOverride37.xml" ContentType="application/vnd.openxmlformats-officedocument.themeOverr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charts/chart38.xml" ContentType="application/vnd.openxmlformats-officedocument.drawingml.chart+xml"/>
  <Override PartName="/ppt/theme/themeOverride38.xml" ContentType="application/vnd.openxmlformats-officedocument.themeOverride+xml"/>
  <Override PartName="/ppt/notesSlides/notesSlide51.xml" ContentType="application/vnd.openxmlformats-officedocument.presentationml.notesSlide+xml"/>
  <Override PartName="/ppt/charts/chart39.xml" ContentType="application/vnd.openxmlformats-officedocument.drawingml.chart+xml"/>
  <Override PartName="/ppt/theme/themeOverride39.xml" ContentType="application/vnd.openxmlformats-officedocument.themeOverride+xml"/>
  <Override PartName="/ppt/notesSlides/notesSlide52.xml" ContentType="application/vnd.openxmlformats-officedocument.presentationml.notesSlide+xml"/>
  <Override PartName="/ppt/charts/chart40.xml" ContentType="application/vnd.openxmlformats-officedocument.drawingml.chart+xml"/>
  <Override PartName="/ppt/theme/themeOverride40.xml" ContentType="application/vnd.openxmlformats-officedocument.themeOverride+xml"/>
  <Override PartName="/ppt/notesSlides/notesSlide53.xml" ContentType="application/vnd.openxmlformats-officedocument.presentationml.notesSlide+xml"/>
  <Override PartName="/ppt/charts/chart41.xml" ContentType="application/vnd.openxmlformats-officedocument.drawingml.chart+xml"/>
  <Override PartName="/ppt/theme/themeOverride41.xml" ContentType="application/vnd.openxmlformats-officedocument.themeOverride+xml"/>
  <Override PartName="/ppt/notesSlides/notesSlide54.xml" ContentType="application/vnd.openxmlformats-officedocument.presentationml.notesSlide+xml"/>
  <Override PartName="/ppt/charts/chart42.xml" ContentType="application/vnd.openxmlformats-officedocument.drawingml.chart+xml"/>
  <Override PartName="/ppt/theme/themeOverride42.xml" ContentType="application/vnd.openxmlformats-officedocument.themeOverride+xml"/>
  <Override PartName="/ppt/notesSlides/notesSlide55.xml" ContentType="application/vnd.openxmlformats-officedocument.presentationml.notesSlide+xml"/>
  <Override PartName="/ppt/charts/chart43.xml" ContentType="application/vnd.openxmlformats-officedocument.drawingml.chart+xml"/>
  <Override PartName="/ppt/theme/themeOverride43.xml" ContentType="application/vnd.openxmlformats-officedocument.themeOverride+xml"/>
  <Override PartName="/ppt/notesSlides/notesSlide56.xml" ContentType="application/vnd.openxmlformats-officedocument.presentationml.notesSlide+xml"/>
  <Override PartName="/ppt/charts/chart44.xml" ContentType="application/vnd.openxmlformats-officedocument.drawingml.chart+xml"/>
  <Override PartName="/ppt/theme/themeOverride44.xml" ContentType="application/vnd.openxmlformats-officedocument.themeOverride+xml"/>
  <Override PartName="/ppt/notesSlides/notesSlide57.xml" ContentType="application/vnd.openxmlformats-officedocument.presentationml.notesSlide+xml"/>
  <Override PartName="/ppt/charts/chart45.xml" ContentType="application/vnd.openxmlformats-officedocument.drawingml.chart+xml"/>
  <Override PartName="/ppt/theme/themeOverride45.xml" ContentType="application/vnd.openxmlformats-officedocument.themeOverr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4" r:id="rId3"/>
  </p:sldMasterIdLst>
  <p:notesMasterIdLst>
    <p:notesMasterId r:id="rId62"/>
  </p:notesMasterIdLst>
  <p:handoutMasterIdLst>
    <p:handoutMasterId r:id="rId63"/>
  </p:handoutMasterIdLst>
  <p:sldIdLst>
    <p:sldId id="256" r:id="rId4"/>
    <p:sldId id="342" r:id="rId5"/>
    <p:sldId id="343" r:id="rId6"/>
    <p:sldId id="344" r:id="rId7"/>
    <p:sldId id="345" r:id="rId8"/>
    <p:sldId id="346" r:id="rId9"/>
    <p:sldId id="282" r:id="rId10"/>
    <p:sldId id="347" r:id="rId11"/>
    <p:sldId id="348" r:id="rId12"/>
    <p:sldId id="287" r:id="rId13"/>
    <p:sldId id="288" r:id="rId14"/>
    <p:sldId id="349" r:id="rId15"/>
    <p:sldId id="296" r:id="rId16"/>
    <p:sldId id="330" r:id="rId17"/>
    <p:sldId id="354" r:id="rId18"/>
    <p:sldId id="297" r:id="rId19"/>
    <p:sldId id="336" r:id="rId20"/>
    <p:sldId id="327" r:id="rId21"/>
    <p:sldId id="329" r:id="rId22"/>
    <p:sldId id="310" r:id="rId23"/>
    <p:sldId id="337" r:id="rId24"/>
    <p:sldId id="324" r:id="rId25"/>
    <p:sldId id="311" r:id="rId26"/>
    <p:sldId id="312" r:id="rId27"/>
    <p:sldId id="313" r:id="rId28"/>
    <p:sldId id="314" r:id="rId29"/>
    <p:sldId id="315" r:id="rId30"/>
    <p:sldId id="316" r:id="rId31"/>
    <p:sldId id="340" r:id="rId32"/>
    <p:sldId id="334" r:id="rId33"/>
    <p:sldId id="318" r:id="rId34"/>
    <p:sldId id="320" r:id="rId35"/>
    <p:sldId id="322" r:id="rId36"/>
    <p:sldId id="298" r:id="rId37"/>
    <p:sldId id="339" r:id="rId38"/>
    <p:sldId id="331" r:id="rId39"/>
    <p:sldId id="299" r:id="rId40"/>
    <p:sldId id="300" r:id="rId41"/>
    <p:sldId id="350" r:id="rId42"/>
    <p:sldId id="301" r:id="rId43"/>
    <p:sldId id="351" r:id="rId44"/>
    <p:sldId id="302" r:id="rId45"/>
    <p:sldId id="341" r:id="rId46"/>
    <p:sldId id="323" r:id="rId47"/>
    <p:sldId id="303" r:id="rId48"/>
    <p:sldId id="352" r:id="rId49"/>
    <p:sldId id="304" r:id="rId50"/>
    <p:sldId id="353" r:id="rId51"/>
    <p:sldId id="305" r:id="rId52"/>
    <p:sldId id="306" r:id="rId53"/>
    <p:sldId id="355" r:id="rId54"/>
    <p:sldId id="307" r:id="rId55"/>
    <p:sldId id="356" r:id="rId56"/>
    <p:sldId id="308" r:id="rId57"/>
    <p:sldId id="357" r:id="rId58"/>
    <p:sldId id="309" r:id="rId59"/>
    <p:sldId id="358" r:id="rId60"/>
    <p:sldId id="338" r:id="rId61"/>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8B226FD8-CA98-4BD3-BD02-F65103CDF8B5}">
          <p14:sldIdLst>
            <p14:sldId id="256"/>
            <p14:sldId id="342"/>
            <p14:sldId id="343"/>
            <p14:sldId id="344"/>
            <p14:sldId id="345"/>
            <p14:sldId id="346"/>
            <p14:sldId id="282"/>
            <p14:sldId id="347"/>
            <p14:sldId id="348"/>
            <p14:sldId id="287"/>
            <p14:sldId id="288"/>
            <p14:sldId id="349"/>
            <p14:sldId id="296"/>
            <p14:sldId id="330"/>
            <p14:sldId id="354"/>
            <p14:sldId id="297"/>
            <p14:sldId id="336"/>
            <p14:sldId id="327"/>
            <p14:sldId id="329"/>
            <p14:sldId id="310"/>
            <p14:sldId id="337"/>
            <p14:sldId id="324"/>
            <p14:sldId id="311"/>
            <p14:sldId id="312"/>
            <p14:sldId id="313"/>
            <p14:sldId id="314"/>
            <p14:sldId id="315"/>
            <p14:sldId id="316"/>
            <p14:sldId id="340"/>
            <p14:sldId id="334"/>
            <p14:sldId id="318"/>
            <p14:sldId id="320"/>
            <p14:sldId id="322"/>
            <p14:sldId id="298"/>
            <p14:sldId id="339"/>
            <p14:sldId id="331"/>
            <p14:sldId id="299"/>
            <p14:sldId id="300"/>
            <p14:sldId id="350"/>
            <p14:sldId id="301"/>
            <p14:sldId id="351"/>
            <p14:sldId id="302"/>
            <p14:sldId id="341"/>
            <p14:sldId id="323"/>
            <p14:sldId id="303"/>
            <p14:sldId id="352"/>
            <p14:sldId id="304"/>
            <p14:sldId id="353"/>
            <p14:sldId id="305"/>
            <p14:sldId id="306"/>
            <p14:sldId id="355"/>
            <p14:sldId id="307"/>
            <p14:sldId id="356"/>
            <p14:sldId id="308"/>
            <p14:sldId id="357"/>
            <p14:sldId id="309"/>
            <p14:sldId id="358"/>
            <p14:sldId id="338"/>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User" initials="WU" lastIdx="4" clrIdx="0"/>
  <p:cmAuthor id="1" name="DHHS" initials="DMB" lastIdx="5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BA0A"/>
    <a:srgbClr val="0072C6"/>
    <a:srgbClr val="0000FF"/>
    <a:srgbClr val="3B7B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2637" autoAdjust="0"/>
    <p:restoredTop sz="80952" autoAdjust="0"/>
  </p:normalViewPr>
  <p:slideViewPr>
    <p:cSldViewPr>
      <p:cViewPr>
        <p:scale>
          <a:sx n="70" d="100"/>
          <a:sy n="70" d="100"/>
        </p:scale>
        <p:origin x="-130" y="-58"/>
      </p:cViewPr>
      <p:guideLst>
        <p:guide orient="horz" pos="2160"/>
        <p:guide pos="2880"/>
      </p:guideLst>
    </p:cSldViewPr>
  </p:slideViewPr>
  <p:notesTextViewPr>
    <p:cViewPr>
      <p:scale>
        <a:sx n="100" d="100"/>
        <a:sy n="100" d="100"/>
      </p:scale>
      <p:origin x="0" y="691"/>
    </p:cViewPr>
  </p:notesTextViewPr>
  <p:sorterViewPr>
    <p:cViewPr>
      <p:scale>
        <a:sx n="100" d="100"/>
        <a:sy n="100" d="100"/>
      </p:scale>
      <p:origin x="0" y="6715"/>
    </p:cViewPr>
  </p:sorterViewPr>
  <p:notesViewPr>
    <p:cSldViewPr>
      <p:cViewPr varScale="1">
        <p:scale>
          <a:sx n="63" d="100"/>
          <a:sy n="63" d="100"/>
        </p:scale>
        <p:origin x="-3110" y="-67"/>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handoutMaster" Target="handoutMasters/handoutMaster1.xml"/><Relationship Id="rId68"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commentAuthors" Target="commentAuthor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10.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12.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3.xlsx"/><Relationship Id="rId1" Type="http://schemas.openxmlformats.org/officeDocument/2006/relationships/themeOverride" Target="../theme/themeOverride13.xml"/></Relationships>
</file>

<file path=ppt/charts/_rels/chart14.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14.xml"/></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5.xlsx"/><Relationship Id="rId1" Type="http://schemas.openxmlformats.org/officeDocument/2006/relationships/themeOverride" Target="../theme/themeOverride15.xm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16.xlsx"/><Relationship Id="rId1" Type="http://schemas.openxmlformats.org/officeDocument/2006/relationships/themeOverride" Target="../theme/themeOverride16.xml"/></Relationships>
</file>

<file path=ppt/charts/_rels/chart17.xml.rels><?xml version="1.0" encoding="UTF-8" standalone="yes"?>
<Relationships xmlns="http://schemas.openxmlformats.org/package/2006/relationships"><Relationship Id="rId2" Type="http://schemas.openxmlformats.org/officeDocument/2006/relationships/package" Target="../embeddings/Microsoft_Excel_Worksheet17.xlsx"/><Relationship Id="rId1" Type="http://schemas.openxmlformats.org/officeDocument/2006/relationships/themeOverride" Target="../theme/themeOverride17.xml"/></Relationships>
</file>

<file path=ppt/charts/_rels/chart18.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Worksheet18.xlsx"/><Relationship Id="rId1" Type="http://schemas.openxmlformats.org/officeDocument/2006/relationships/themeOverride" Target="../theme/themeOverride18.xml"/></Relationships>
</file>

<file path=ppt/charts/_rels/chart19.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Worksheet19.xlsx"/><Relationship Id="rId1" Type="http://schemas.openxmlformats.org/officeDocument/2006/relationships/themeOverride" Target="../theme/themeOverride19.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2" Type="http://schemas.openxmlformats.org/officeDocument/2006/relationships/package" Target="../embeddings/Microsoft_Excel_Worksheet20.xlsx"/><Relationship Id="rId1" Type="http://schemas.openxmlformats.org/officeDocument/2006/relationships/themeOverride" Target="../theme/themeOverride20.xml"/></Relationships>
</file>

<file path=ppt/charts/_rels/chart21.xml.rels><?xml version="1.0" encoding="UTF-8" standalone="yes"?>
<Relationships xmlns="http://schemas.openxmlformats.org/package/2006/relationships"><Relationship Id="rId2" Type="http://schemas.openxmlformats.org/officeDocument/2006/relationships/package" Target="../embeddings/Microsoft_Excel_Worksheet21.xlsx"/><Relationship Id="rId1" Type="http://schemas.openxmlformats.org/officeDocument/2006/relationships/themeOverride" Target="../theme/themeOverride21.xml"/></Relationships>
</file>

<file path=ppt/charts/_rels/chart22.xml.rels><?xml version="1.0" encoding="UTF-8" standalone="yes"?>
<Relationships xmlns="http://schemas.openxmlformats.org/package/2006/relationships"><Relationship Id="rId2" Type="http://schemas.openxmlformats.org/officeDocument/2006/relationships/package" Target="../embeddings/Microsoft_Excel_Worksheet22.xlsx"/><Relationship Id="rId1" Type="http://schemas.openxmlformats.org/officeDocument/2006/relationships/themeOverride" Target="../theme/themeOverride22.xml"/></Relationships>
</file>

<file path=ppt/charts/_rels/chart23.xml.rels><?xml version="1.0" encoding="UTF-8" standalone="yes"?>
<Relationships xmlns="http://schemas.openxmlformats.org/package/2006/relationships"><Relationship Id="rId2" Type="http://schemas.openxmlformats.org/officeDocument/2006/relationships/package" Target="../embeddings/Microsoft_Excel_Worksheet23.xlsx"/><Relationship Id="rId1" Type="http://schemas.openxmlformats.org/officeDocument/2006/relationships/themeOverride" Target="../theme/themeOverride23.xml"/></Relationships>
</file>

<file path=ppt/charts/_rels/chart24.xml.rels><?xml version="1.0" encoding="UTF-8" standalone="yes"?>
<Relationships xmlns="http://schemas.openxmlformats.org/package/2006/relationships"><Relationship Id="rId2" Type="http://schemas.openxmlformats.org/officeDocument/2006/relationships/package" Target="../embeddings/Microsoft_Excel_Worksheet24.xlsx"/><Relationship Id="rId1" Type="http://schemas.openxmlformats.org/officeDocument/2006/relationships/themeOverride" Target="../theme/themeOverride24.xml"/></Relationships>
</file>

<file path=ppt/charts/_rels/chart25.xml.rels><?xml version="1.0" encoding="UTF-8" standalone="yes"?>
<Relationships xmlns="http://schemas.openxmlformats.org/package/2006/relationships"><Relationship Id="rId2" Type="http://schemas.openxmlformats.org/officeDocument/2006/relationships/package" Target="../embeddings/Microsoft_Excel_Worksheet25.xlsx"/><Relationship Id="rId1" Type="http://schemas.openxmlformats.org/officeDocument/2006/relationships/themeOverride" Target="../theme/themeOverride25.xml"/></Relationships>
</file>

<file path=ppt/charts/_rels/chart26.xml.rels><?xml version="1.0" encoding="UTF-8" standalone="yes"?>
<Relationships xmlns="http://schemas.openxmlformats.org/package/2006/relationships"><Relationship Id="rId2" Type="http://schemas.openxmlformats.org/officeDocument/2006/relationships/package" Target="../embeddings/Microsoft_Excel_Worksheet26.xlsx"/><Relationship Id="rId1" Type="http://schemas.openxmlformats.org/officeDocument/2006/relationships/themeOverride" Target="../theme/themeOverride26.xml"/></Relationships>
</file>

<file path=ppt/charts/_rels/chart27.xml.rels><?xml version="1.0" encoding="UTF-8" standalone="yes"?>
<Relationships xmlns="http://schemas.openxmlformats.org/package/2006/relationships"><Relationship Id="rId2" Type="http://schemas.openxmlformats.org/officeDocument/2006/relationships/package" Target="../embeddings/Microsoft_Excel_Worksheet27.xlsx"/><Relationship Id="rId1" Type="http://schemas.openxmlformats.org/officeDocument/2006/relationships/themeOverride" Target="../theme/themeOverride27.xml"/></Relationships>
</file>

<file path=ppt/charts/_rels/chart28.xml.rels><?xml version="1.0" encoding="UTF-8" standalone="yes"?>
<Relationships xmlns="http://schemas.openxmlformats.org/package/2006/relationships"><Relationship Id="rId2" Type="http://schemas.openxmlformats.org/officeDocument/2006/relationships/package" Target="../embeddings/Microsoft_Excel_Worksheet28.xlsx"/><Relationship Id="rId1" Type="http://schemas.openxmlformats.org/officeDocument/2006/relationships/themeOverride" Target="../theme/themeOverride28.xml"/></Relationships>
</file>

<file path=ppt/charts/_rels/chart29.xml.rels><?xml version="1.0" encoding="UTF-8" standalone="yes"?>
<Relationships xmlns="http://schemas.openxmlformats.org/package/2006/relationships"><Relationship Id="rId2" Type="http://schemas.openxmlformats.org/officeDocument/2006/relationships/package" Target="../embeddings/Microsoft_Excel_Worksheet29.xlsx"/><Relationship Id="rId1" Type="http://schemas.openxmlformats.org/officeDocument/2006/relationships/themeOverride" Target="../theme/themeOverride29.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30.xml.rels><?xml version="1.0" encoding="UTF-8" standalone="yes"?>
<Relationships xmlns="http://schemas.openxmlformats.org/package/2006/relationships"><Relationship Id="rId2" Type="http://schemas.openxmlformats.org/officeDocument/2006/relationships/package" Target="../embeddings/Microsoft_Excel_Worksheet30.xlsx"/><Relationship Id="rId1" Type="http://schemas.openxmlformats.org/officeDocument/2006/relationships/themeOverride" Target="../theme/themeOverride30.xml"/></Relationships>
</file>

<file path=ppt/charts/_rels/chart31.xml.rels><?xml version="1.0" encoding="UTF-8" standalone="yes"?>
<Relationships xmlns="http://schemas.openxmlformats.org/package/2006/relationships"><Relationship Id="rId2" Type="http://schemas.openxmlformats.org/officeDocument/2006/relationships/package" Target="../embeddings/Microsoft_Excel_Worksheet31.xlsx"/><Relationship Id="rId1" Type="http://schemas.openxmlformats.org/officeDocument/2006/relationships/themeOverride" Target="../theme/themeOverride31.xml"/></Relationships>
</file>

<file path=ppt/charts/_rels/chart32.xml.rels><?xml version="1.0" encoding="UTF-8" standalone="yes"?>
<Relationships xmlns="http://schemas.openxmlformats.org/package/2006/relationships"><Relationship Id="rId2" Type="http://schemas.openxmlformats.org/officeDocument/2006/relationships/package" Target="../embeddings/Microsoft_Excel_Worksheet32.xlsx"/><Relationship Id="rId1" Type="http://schemas.openxmlformats.org/officeDocument/2006/relationships/themeOverride" Target="../theme/themeOverride32.xml"/></Relationships>
</file>

<file path=ppt/charts/_rels/chart33.xml.rels><?xml version="1.0" encoding="UTF-8" standalone="yes"?>
<Relationships xmlns="http://schemas.openxmlformats.org/package/2006/relationships"><Relationship Id="rId2" Type="http://schemas.openxmlformats.org/officeDocument/2006/relationships/package" Target="../embeddings/Microsoft_Excel_Worksheet33.xlsx"/><Relationship Id="rId1" Type="http://schemas.openxmlformats.org/officeDocument/2006/relationships/themeOverride" Target="../theme/themeOverride33.xml"/></Relationships>
</file>

<file path=ppt/charts/_rels/chart34.xml.rels><?xml version="1.0" encoding="UTF-8" standalone="yes"?>
<Relationships xmlns="http://schemas.openxmlformats.org/package/2006/relationships"><Relationship Id="rId2" Type="http://schemas.openxmlformats.org/officeDocument/2006/relationships/package" Target="../embeddings/Microsoft_Excel_Worksheet34.xlsx"/><Relationship Id="rId1" Type="http://schemas.openxmlformats.org/officeDocument/2006/relationships/themeOverride" Target="../theme/themeOverride34.xml"/></Relationships>
</file>

<file path=ppt/charts/_rels/chart35.xml.rels><?xml version="1.0" encoding="UTF-8" standalone="yes"?>
<Relationships xmlns="http://schemas.openxmlformats.org/package/2006/relationships"><Relationship Id="rId2" Type="http://schemas.openxmlformats.org/officeDocument/2006/relationships/package" Target="../embeddings/Microsoft_Excel_Worksheet35.xlsx"/><Relationship Id="rId1" Type="http://schemas.openxmlformats.org/officeDocument/2006/relationships/themeOverride" Target="../theme/themeOverride35.xml"/></Relationships>
</file>

<file path=ppt/charts/_rels/chart36.xml.rels><?xml version="1.0" encoding="UTF-8" standalone="yes"?>
<Relationships xmlns="http://schemas.openxmlformats.org/package/2006/relationships"><Relationship Id="rId2" Type="http://schemas.openxmlformats.org/officeDocument/2006/relationships/package" Target="../embeddings/Microsoft_Excel_Worksheet36.xlsx"/><Relationship Id="rId1" Type="http://schemas.openxmlformats.org/officeDocument/2006/relationships/themeOverride" Target="../theme/themeOverride36.xml"/></Relationships>
</file>

<file path=ppt/charts/_rels/chart37.xml.rels><?xml version="1.0" encoding="UTF-8" standalone="yes"?>
<Relationships xmlns="http://schemas.openxmlformats.org/package/2006/relationships"><Relationship Id="rId2" Type="http://schemas.openxmlformats.org/officeDocument/2006/relationships/package" Target="../embeddings/Microsoft_Excel_Worksheet37.xlsx"/><Relationship Id="rId1" Type="http://schemas.openxmlformats.org/officeDocument/2006/relationships/themeOverride" Target="../theme/themeOverride37.xml"/></Relationships>
</file>

<file path=ppt/charts/_rels/chart38.xml.rels><?xml version="1.0" encoding="UTF-8" standalone="yes"?>
<Relationships xmlns="http://schemas.openxmlformats.org/package/2006/relationships"><Relationship Id="rId2" Type="http://schemas.openxmlformats.org/officeDocument/2006/relationships/package" Target="../embeddings/Microsoft_Excel_Worksheet38.xlsx"/><Relationship Id="rId1" Type="http://schemas.openxmlformats.org/officeDocument/2006/relationships/themeOverride" Target="../theme/themeOverride38.xml"/></Relationships>
</file>

<file path=ppt/charts/_rels/chart39.xml.rels><?xml version="1.0" encoding="UTF-8" standalone="yes"?>
<Relationships xmlns="http://schemas.openxmlformats.org/package/2006/relationships"><Relationship Id="rId2" Type="http://schemas.openxmlformats.org/officeDocument/2006/relationships/package" Target="../embeddings/Microsoft_Excel_Worksheet39.xlsx"/><Relationship Id="rId1" Type="http://schemas.openxmlformats.org/officeDocument/2006/relationships/themeOverride" Target="../theme/themeOverride39.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40.xml.rels><?xml version="1.0" encoding="UTF-8" standalone="yes"?>
<Relationships xmlns="http://schemas.openxmlformats.org/package/2006/relationships"><Relationship Id="rId2" Type="http://schemas.openxmlformats.org/officeDocument/2006/relationships/package" Target="../embeddings/Microsoft_Excel_Worksheet40.xlsx"/><Relationship Id="rId1" Type="http://schemas.openxmlformats.org/officeDocument/2006/relationships/themeOverride" Target="../theme/themeOverride40.xml"/></Relationships>
</file>

<file path=ppt/charts/_rels/chart41.xml.rels><?xml version="1.0" encoding="UTF-8" standalone="yes"?>
<Relationships xmlns="http://schemas.openxmlformats.org/package/2006/relationships"><Relationship Id="rId2" Type="http://schemas.openxmlformats.org/officeDocument/2006/relationships/package" Target="../embeddings/Microsoft_Excel_Worksheet41.xlsx"/><Relationship Id="rId1" Type="http://schemas.openxmlformats.org/officeDocument/2006/relationships/themeOverride" Target="../theme/themeOverride41.xml"/></Relationships>
</file>

<file path=ppt/charts/_rels/chart42.xml.rels><?xml version="1.0" encoding="UTF-8" standalone="yes"?>
<Relationships xmlns="http://schemas.openxmlformats.org/package/2006/relationships"><Relationship Id="rId2" Type="http://schemas.openxmlformats.org/officeDocument/2006/relationships/package" Target="../embeddings/Microsoft_Excel_Worksheet42.xlsx"/><Relationship Id="rId1" Type="http://schemas.openxmlformats.org/officeDocument/2006/relationships/themeOverride" Target="../theme/themeOverride42.xml"/></Relationships>
</file>

<file path=ppt/charts/_rels/chart43.xml.rels><?xml version="1.0" encoding="UTF-8" standalone="yes"?>
<Relationships xmlns="http://schemas.openxmlformats.org/package/2006/relationships"><Relationship Id="rId2" Type="http://schemas.openxmlformats.org/officeDocument/2006/relationships/package" Target="../embeddings/Microsoft_Excel_Worksheet43.xlsx"/><Relationship Id="rId1" Type="http://schemas.openxmlformats.org/officeDocument/2006/relationships/themeOverride" Target="../theme/themeOverride43.xml"/></Relationships>
</file>

<file path=ppt/charts/_rels/chart44.xml.rels><?xml version="1.0" encoding="UTF-8" standalone="yes"?>
<Relationships xmlns="http://schemas.openxmlformats.org/package/2006/relationships"><Relationship Id="rId2" Type="http://schemas.openxmlformats.org/officeDocument/2006/relationships/package" Target="../embeddings/Microsoft_Excel_Worksheet44.xlsx"/><Relationship Id="rId1" Type="http://schemas.openxmlformats.org/officeDocument/2006/relationships/themeOverride" Target="../theme/themeOverride44.xml"/></Relationships>
</file>

<file path=ppt/charts/_rels/chart45.xml.rels><?xml version="1.0" encoding="UTF-8" standalone="yes"?>
<Relationships xmlns="http://schemas.openxmlformats.org/package/2006/relationships"><Relationship Id="rId2" Type="http://schemas.openxmlformats.org/officeDocument/2006/relationships/package" Target="../embeddings/Microsoft_Excel_Worksheet45.xlsx"/><Relationship Id="rId1" Type="http://schemas.openxmlformats.org/officeDocument/2006/relationships/themeOverride" Target="../theme/themeOverride45.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53509283561778"/>
          <c:y val="0.11770363450331421"/>
          <c:w val="0.78415038397978043"/>
          <c:h val="0.72429094095554913"/>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Sheet1!$B$2:$I$2</c:f>
              <c:numCache>
                <c:formatCode>General</c:formatCode>
                <c:ptCount val="8"/>
                <c:pt idx="0">
                  <c:v>57.4</c:v>
                </c:pt>
                <c:pt idx="1">
                  <c:v>68.7</c:v>
                </c:pt>
                <c:pt idx="2">
                  <c:v>76</c:v>
                </c:pt>
                <c:pt idx="3">
                  <c:v>82</c:v>
                </c:pt>
                <c:pt idx="4">
                  <c:v>86.4</c:v>
                </c:pt>
                <c:pt idx="5">
                  <c:v>89.7</c:v>
                </c:pt>
                <c:pt idx="6">
                  <c:v>92</c:v>
                </c:pt>
                <c:pt idx="7">
                  <c:v>93.5</c:v>
                </c:pt>
              </c:numCache>
            </c:numRef>
          </c:val>
          <c:smooth val="0"/>
        </c:ser>
        <c:ser>
          <c:idx val="2"/>
          <c:order val="1"/>
          <c:tx>
            <c:strRef>
              <c:f>Sheet1!$A$4</c:f>
              <c:strCache>
                <c:ptCount val="1"/>
                <c:pt idx="0">
                  <c:v>Male</c:v>
                </c:pt>
              </c:strCache>
            </c:strRef>
          </c:tx>
          <c:spPr>
            <a:ln w="25400">
              <a:solidFill>
                <a:srgbClr val="0072C6"/>
              </a:solidFill>
            </a:ln>
          </c:spPr>
          <c:marker>
            <c:symbol val="square"/>
            <c:size val="9"/>
            <c:spPr>
              <a:solidFill>
                <a:srgbClr val="0072C6"/>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Sheet1!$B$4:$I$4</c:f>
              <c:numCache>
                <c:formatCode>General</c:formatCode>
                <c:ptCount val="8"/>
                <c:pt idx="0">
                  <c:v>58.3</c:v>
                </c:pt>
                <c:pt idx="1">
                  <c:v>69.599999999999994</c:v>
                </c:pt>
                <c:pt idx="2">
                  <c:v>76.8</c:v>
                </c:pt>
                <c:pt idx="3">
                  <c:v>82.7</c:v>
                </c:pt>
                <c:pt idx="4">
                  <c:v>86.9</c:v>
                </c:pt>
                <c:pt idx="5">
                  <c:v>90</c:v>
                </c:pt>
                <c:pt idx="6">
                  <c:v>92.3</c:v>
                </c:pt>
                <c:pt idx="7">
                  <c:v>93.3</c:v>
                </c:pt>
              </c:numCache>
            </c:numRef>
          </c:val>
          <c:smooth val="0"/>
        </c:ser>
        <c:ser>
          <c:idx val="0"/>
          <c:order val="2"/>
          <c:tx>
            <c:strRef>
              <c:f>Sheet1!$A$3</c:f>
              <c:strCache>
                <c:ptCount val="1"/>
                <c:pt idx="0">
                  <c:v>Female</c:v>
                </c:pt>
              </c:strCache>
            </c:strRef>
          </c:tx>
          <c:spPr>
            <a:ln w="25400">
              <a:solidFill>
                <a:srgbClr val="AABA0A"/>
              </a:solidFill>
            </a:ln>
          </c:spPr>
          <c:marker>
            <c:symbol val="triangle"/>
            <c:size val="7"/>
            <c:spPr>
              <a:solidFill>
                <a:srgbClr val="AABA0A"/>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Sheet1!$B$3:$I$3</c:f>
              <c:numCache>
                <c:formatCode>General</c:formatCode>
                <c:ptCount val="8"/>
                <c:pt idx="0">
                  <c:v>56.4</c:v>
                </c:pt>
                <c:pt idx="1">
                  <c:v>67.8</c:v>
                </c:pt>
                <c:pt idx="2">
                  <c:v>75.099999999999994</c:v>
                </c:pt>
                <c:pt idx="3">
                  <c:v>81.3</c:v>
                </c:pt>
                <c:pt idx="4">
                  <c:v>85.9</c:v>
                </c:pt>
                <c:pt idx="5">
                  <c:v>89.4</c:v>
                </c:pt>
                <c:pt idx="6">
                  <c:v>91.7</c:v>
                </c:pt>
                <c:pt idx="7">
                  <c:v>93.7</c:v>
                </c:pt>
              </c:numCache>
            </c:numRef>
          </c:val>
          <c:smooth val="0"/>
        </c:ser>
        <c:dLbls>
          <c:showLegendKey val="0"/>
          <c:showVal val="0"/>
          <c:showCatName val="0"/>
          <c:showSerName val="0"/>
          <c:showPercent val="0"/>
          <c:showBubbleSize val="0"/>
        </c:dLbls>
        <c:marker val="1"/>
        <c:smooth val="0"/>
        <c:axId val="149007744"/>
        <c:axId val="149030400"/>
      </c:lineChart>
      <c:catAx>
        <c:axId val="149007744"/>
        <c:scaling>
          <c:orientation val="minMax"/>
        </c:scaling>
        <c:delete val="0"/>
        <c:axPos val="b"/>
        <c:numFmt formatCode="General" sourceLinked="1"/>
        <c:majorTickMark val="out"/>
        <c:minorTickMark val="none"/>
        <c:tickLblPos val="nextTo"/>
        <c:txPr>
          <a:bodyPr rot="-2280000"/>
          <a:lstStyle/>
          <a:p>
            <a:pPr>
              <a:defRPr sz="1600" b="0" baseline="0">
                <a:latin typeface="Calibri" panose="020F0502020204030204" pitchFamily="34" charset="0"/>
              </a:defRPr>
            </a:pPr>
            <a:endParaRPr lang="en-US"/>
          </a:p>
        </c:txPr>
        <c:crossAx val="149030400"/>
        <c:crosses val="autoZero"/>
        <c:auto val="1"/>
        <c:lblAlgn val="ctr"/>
        <c:lblOffset val="100"/>
        <c:noMultiLvlLbl val="0"/>
      </c:catAx>
      <c:valAx>
        <c:axId val="149030400"/>
        <c:scaling>
          <c:orientation val="minMax"/>
          <c:max val="100"/>
          <c:min val="25"/>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228403988278295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49007744"/>
        <c:crosses val="autoZero"/>
        <c:crossBetween val="between"/>
        <c:majorUnit val="5"/>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4009064839117331"/>
          <c:y val="0.14856992865385776"/>
          <c:w val="0.72859482842422485"/>
          <c:h val="0.72148490829465461"/>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2007</c:v>
                </c:pt>
                <c:pt idx="1">
                  <c:v>2008</c:v>
                </c:pt>
                <c:pt idx="2">
                  <c:v>2009</c:v>
                </c:pt>
                <c:pt idx="3">
                  <c:v>2010</c:v>
                </c:pt>
                <c:pt idx="4">
                  <c:v>2011</c:v>
                </c:pt>
              </c:strCache>
            </c:strRef>
          </c:cat>
          <c:val>
            <c:numRef>
              <c:f>Sheet1!$B$2:$F$2</c:f>
              <c:numCache>
                <c:formatCode>General</c:formatCode>
                <c:ptCount val="5"/>
                <c:pt idx="0">
                  <c:v>437.7</c:v>
                </c:pt>
                <c:pt idx="1">
                  <c:v>457.7</c:v>
                </c:pt>
                <c:pt idx="2">
                  <c:v>487.5</c:v>
                </c:pt>
                <c:pt idx="3">
                  <c:v>510.2</c:v>
                </c:pt>
                <c:pt idx="4">
                  <c:v>540</c:v>
                </c:pt>
              </c:numCache>
            </c:numRef>
          </c:val>
          <c:smooth val="0"/>
        </c:ser>
        <c:ser>
          <c:idx val="0"/>
          <c:order val="1"/>
          <c:tx>
            <c:strRef>
              <c:f>Sheet1!$A$3</c:f>
              <c:strCache>
                <c:ptCount val="1"/>
                <c:pt idx="0">
                  <c:v>Northeast</c:v>
                </c:pt>
              </c:strCache>
            </c:strRef>
          </c:tx>
          <c:spPr>
            <a:ln w="25400">
              <a:solidFill>
                <a:srgbClr val="0072C6"/>
              </a:solidFill>
            </a:ln>
          </c:spPr>
          <c:marker>
            <c:symbol val="square"/>
            <c:size val="7"/>
            <c:spPr>
              <a:solidFill>
                <a:srgbClr val="0072C6"/>
              </a:solidFill>
              <a:ln>
                <a:noFill/>
              </a:ln>
            </c:spPr>
          </c:marker>
          <c:cat>
            <c:strRef>
              <c:f>Sheet1!$B$1:$F$1</c:f>
              <c:strCache>
                <c:ptCount val="5"/>
                <c:pt idx="0">
                  <c:v>2007</c:v>
                </c:pt>
                <c:pt idx="1">
                  <c:v>2008</c:v>
                </c:pt>
                <c:pt idx="2">
                  <c:v>2009</c:v>
                </c:pt>
                <c:pt idx="3">
                  <c:v>2010</c:v>
                </c:pt>
                <c:pt idx="4">
                  <c:v>2011</c:v>
                </c:pt>
              </c:strCache>
            </c:strRef>
          </c:cat>
          <c:val>
            <c:numRef>
              <c:f>Sheet1!$B$3:$F$3</c:f>
              <c:numCache>
                <c:formatCode>General</c:formatCode>
                <c:ptCount val="5"/>
                <c:pt idx="0">
                  <c:v>748.4</c:v>
                </c:pt>
                <c:pt idx="1">
                  <c:v>788.9</c:v>
                </c:pt>
                <c:pt idx="2">
                  <c:v>867.4</c:v>
                </c:pt>
                <c:pt idx="3">
                  <c:v>990.9</c:v>
                </c:pt>
                <c:pt idx="4">
                  <c:v>1022.7</c:v>
                </c:pt>
              </c:numCache>
            </c:numRef>
          </c:val>
          <c:smooth val="0"/>
        </c:ser>
        <c:ser>
          <c:idx val="2"/>
          <c:order val="2"/>
          <c:tx>
            <c:strRef>
              <c:f>Sheet1!$A$4</c:f>
              <c:strCache>
                <c:ptCount val="1"/>
                <c:pt idx="0">
                  <c:v>Midwest</c:v>
                </c:pt>
              </c:strCache>
            </c:strRef>
          </c:tx>
          <c:spPr>
            <a:ln w="25400">
              <a:solidFill>
                <a:srgbClr val="AABA0A"/>
              </a:solidFill>
            </a:ln>
          </c:spPr>
          <c:marker>
            <c:symbol val="triangle"/>
            <c:size val="9"/>
            <c:spPr>
              <a:solidFill>
                <a:srgbClr val="AABA0A"/>
              </a:solidFill>
              <a:ln>
                <a:noFill/>
              </a:ln>
            </c:spPr>
          </c:marker>
          <c:cat>
            <c:strRef>
              <c:f>Sheet1!$B$1:$F$1</c:f>
              <c:strCache>
                <c:ptCount val="5"/>
                <c:pt idx="0">
                  <c:v>2007</c:v>
                </c:pt>
                <c:pt idx="1">
                  <c:v>2008</c:v>
                </c:pt>
                <c:pt idx="2">
                  <c:v>2009</c:v>
                </c:pt>
                <c:pt idx="3">
                  <c:v>2010</c:v>
                </c:pt>
                <c:pt idx="4">
                  <c:v>2011</c:v>
                </c:pt>
              </c:strCache>
            </c:strRef>
          </c:cat>
          <c:val>
            <c:numRef>
              <c:f>Sheet1!$B$4:$F$4</c:f>
              <c:numCache>
                <c:formatCode>General</c:formatCode>
                <c:ptCount val="5"/>
                <c:pt idx="0">
                  <c:v>383.7</c:v>
                </c:pt>
                <c:pt idx="1">
                  <c:v>407.2</c:v>
                </c:pt>
                <c:pt idx="2">
                  <c:v>454.8</c:v>
                </c:pt>
                <c:pt idx="3">
                  <c:v>424.3</c:v>
                </c:pt>
                <c:pt idx="4">
                  <c:v>490.4</c:v>
                </c:pt>
              </c:numCache>
            </c:numRef>
          </c:val>
          <c:smooth val="0"/>
        </c:ser>
        <c:ser>
          <c:idx val="1"/>
          <c:order val="3"/>
          <c:tx>
            <c:strRef>
              <c:f>Sheet1!$A$5</c:f>
              <c:strCache>
                <c:ptCount val="1"/>
                <c:pt idx="0">
                  <c:v>South</c:v>
                </c:pt>
              </c:strCache>
            </c:strRef>
          </c:tx>
          <c:spPr>
            <a:ln w="34925">
              <a:solidFill>
                <a:srgbClr val="7BA8DF"/>
              </a:solidFill>
            </a:ln>
          </c:spPr>
          <c:marker>
            <c:symbol val="diamond"/>
            <c:size val="9"/>
            <c:spPr>
              <a:solidFill>
                <a:srgbClr val="7BA8DF"/>
              </a:solidFill>
              <a:ln>
                <a:noFill/>
              </a:ln>
            </c:spPr>
          </c:marker>
          <c:cat>
            <c:strRef>
              <c:f>Sheet1!$B$1:$F$1</c:f>
              <c:strCache>
                <c:ptCount val="5"/>
                <c:pt idx="0">
                  <c:v>2007</c:v>
                </c:pt>
                <c:pt idx="1">
                  <c:v>2008</c:v>
                </c:pt>
                <c:pt idx="2">
                  <c:v>2009</c:v>
                </c:pt>
                <c:pt idx="3">
                  <c:v>2010</c:v>
                </c:pt>
                <c:pt idx="4">
                  <c:v>2011</c:v>
                </c:pt>
              </c:strCache>
            </c:strRef>
          </c:cat>
          <c:val>
            <c:numRef>
              <c:f>Sheet1!$B$5:$F$5</c:f>
              <c:numCache>
                <c:formatCode>General</c:formatCode>
                <c:ptCount val="5"/>
                <c:pt idx="0">
                  <c:v>371</c:v>
                </c:pt>
                <c:pt idx="1">
                  <c:v>377.9</c:v>
                </c:pt>
                <c:pt idx="2">
                  <c:v>388.7</c:v>
                </c:pt>
                <c:pt idx="3">
                  <c:v>385</c:v>
                </c:pt>
                <c:pt idx="4">
                  <c:v>393.8</c:v>
                </c:pt>
              </c:numCache>
            </c:numRef>
          </c:val>
          <c:smooth val="0"/>
        </c:ser>
        <c:ser>
          <c:idx val="4"/>
          <c:order val="4"/>
          <c:tx>
            <c:strRef>
              <c:f>Sheet1!$A$6</c:f>
              <c:strCache>
                <c:ptCount val="1"/>
                <c:pt idx="0">
                  <c:v>West</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Sheet1!$B$1:$F$1</c:f>
              <c:strCache>
                <c:ptCount val="5"/>
                <c:pt idx="0">
                  <c:v>2007</c:v>
                </c:pt>
                <c:pt idx="1">
                  <c:v>2008</c:v>
                </c:pt>
                <c:pt idx="2">
                  <c:v>2009</c:v>
                </c:pt>
                <c:pt idx="3">
                  <c:v>2010</c:v>
                </c:pt>
                <c:pt idx="4">
                  <c:v>2011</c:v>
                </c:pt>
              </c:strCache>
            </c:strRef>
          </c:cat>
          <c:val>
            <c:numRef>
              <c:f>Sheet1!$B$6:$F$6</c:f>
              <c:numCache>
                <c:formatCode>General</c:formatCode>
                <c:ptCount val="5"/>
                <c:pt idx="0">
                  <c:v>349.5</c:v>
                </c:pt>
                <c:pt idx="1">
                  <c:v>374.7</c:v>
                </c:pt>
                <c:pt idx="2">
                  <c:v>383.7</c:v>
                </c:pt>
                <c:pt idx="3">
                  <c:v>421.4</c:v>
                </c:pt>
                <c:pt idx="4">
                  <c:v>449.8</c:v>
                </c:pt>
              </c:numCache>
            </c:numRef>
          </c:val>
          <c:smooth val="0"/>
        </c:ser>
        <c:dLbls>
          <c:showLegendKey val="0"/>
          <c:showVal val="0"/>
          <c:showCatName val="0"/>
          <c:showSerName val="0"/>
          <c:showPercent val="0"/>
          <c:showBubbleSize val="0"/>
        </c:dLbls>
        <c:marker val="1"/>
        <c:smooth val="0"/>
        <c:axId val="153808256"/>
        <c:axId val="153818624"/>
      </c:lineChart>
      <c:catAx>
        <c:axId val="15380825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53818624"/>
        <c:crosses val="autoZero"/>
        <c:auto val="1"/>
        <c:lblAlgn val="ctr"/>
        <c:lblOffset val="100"/>
        <c:noMultiLvlLbl val="0"/>
      </c:catAx>
      <c:valAx>
        <c:axId val="153818624"/>
        <c:scaling>
          <c:orientation val="minMax"/>
          <c:max val="12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2292241452261098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53808256"/>
        <c:crosses val="autoZero"/>
        <c:crossBetween val="between"/>
        <c:majorUnit val="20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4009064839117336"/>
          <c:y val="0.14856992865385776"/>
          <c:w val="0.72859482842422474"/>
          <c:h val="0.72148490829465461"/>
        </c:manualLayout>
      </c:layout>
      <c:lineChart>
        <c:grouping val="standard"/>
        <c:varyColors val="0"/>
        <c:ser>
          <c:idx val="3"/>
          <c:order val="0"/>
          <c:tx>
            <c:strRef>
              <c:f>Sheet1!$A$2</c:f>
              <c:strCache>
                <c:ptCount val="1"/>
                <c:pt idx="0">
                  <c:v>Q1 (Lowest)</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2007</c:v>
                </c:pt>
                <c:pt idx="1">
                  <c:v>2008</c:v>
                </c:pt>
                <c:pt idx="2">
                  <c:v>2009</c:v>
                </c:pt>
                <c:pt idx="3">
                  <c:v>2010</c:v>
                </c:pt>
                <c:pt idx="4">
                  <c:v>2011</c:v>
                </c:pt>
              </c:strCache>
            </c:strRef>
          </c:cat>
          <c:val>
            <c:numRef>
              <c:f>Sheet1!$B$2:$F$2</c:f>
              <c:numCache>
                <c:formatCode>General</c:formatCode>
                <c:ptCount val="5"/>
                <c:pt idx="0">
                  <c:v>558.4</c:v>
                </c:pt>
                <c:pt idx="1">
                  <c:v>586.29999999999995</c:v>
                </c:pt>
                <c:pt idx="2">
                  <c:v>627.4</c:v>
                </c:pt>
                <c:pt idx="3">
                  <c:v>692.4</c:v>
                </c:pt>
                <c:pt idx="4">
                  <c:v>662.8</c:v>
                </c:pt>
              </c:numCache>
            </c:numRef>
          </c:val>
          <c:smooth val="0"/>
        </c:ser>
        <c:ser>
          <c:idx val="0"/>
          <c:order val="1"/>
          <c:tx>
            <c:strRef>
              <c:f>Sheet1!$A$3</c:f>
              <c:strCache>
                <c:ptCount val="1"/>
                <c:pt idx="0">
                  <c:v>Q2</c:v>
                </c:pt>
              </c:strCache>
            </c:strRef>
          </c:tx>
          <c:spPr>
            <a:ln w="25400">
              <a:solidFill>
                <a:srgbClr val="0072C6"/>
              </a:solidFill>
            </a:ln>
          </c:spPr>
          <c:marker>
            <c:symbol val="square"/>
            <c:size val="7"/>
            <c:spPr>
              <a:solidFill>
                <a:srgbClr val="0072C6"/>
              </a:solidFill>
              <a:ln>
                <a:noFill/>
              </a:ln>
            </c:spPr>
          </c:marker>
          <c:cat>
            <c:strRef>
              <c:f>Sheet1!$B$1:$F$1</c:f>
              <c:strCache>
                <c:ptCount val="5"/>
                <c:pt idx="0">
                  <c:v>2007</c:v>
                </c:pt>
                <c:pt idx="1">
                  <c:v>2008</c:v>
                </c:pt>
                <c:pt idx="2">
                  <c:v>2009</c:v>
                </c:pt>
                <c:pt idx="3">
                  <c:v>2010</c:v>
                </c:pt>
                <c:pt idx="4">
                  <c:v>2011</c:v>
                </c:pt>
              </c:strCache>
            </c:strRef>
          </c:cat>
          <c:val>
            <c:numRef>
              <c:f>Sheet1!$B$3:$F$3</c:f>
              <c:numCache>
                <c:formatCode>General</c:formatCode>
                <c:ptCount val="5"/>
                <c:pt idx="0">
                  <c:v>419.3</c:v>
                </c:pt>
                <c:pt idx="1">
                  <c:v>477.9</c:v>
                </c:pt>
                <c:pt idx="2">
                  <c:v>514.79999999999995</c:v>
                </c:pt>
                <c:pt idx="3">
                  <c:v>499</c:v>
                </c:pt>
                <c:pt idx="4">
                  <c:v>515.20000000000005</c:v>
                </c:pt>
              </c:numCache>
            </c:numRef>
          </c:val>
          <c:smooth val="0"/>
        </c:ser>
        <c:ser>
          <c:idx val="2"/>
          <c:order val="2"/>
          <c:tx>
            <c:strRef>
              <c:f>Sheet1!$A$4</c:f>
              <c:strCache>
                <c:ptCount val="1"/>
                <c:pt idx="0">
                  <c:v>Q3</c:v>
                </c:pt>
              </c:strCache>
            </c:strRef>
          </c:tx>
          <c:spPr>
            <a:ln w="25400">
              <a:solidFill>
                <a:srgbClr val="AABA0A"/>
              </a:solidFill>
            </a:ln>
          </c:spPr>
          <c:marker>
            <c:symbol val="triangle"/>
            <c:size val="9"/>
            <c:spPr>
              <a:solidFill>
                <a:srgbClr val="AABA0A"/>
              </a:solidFill>
              <a:ln>
                <a:noFill/>
              </a:ln>
            </c:spPr>
          </c:marker>
          <c:cat>
            <c:strRef>
              <c:f>Sheet1!$B$1:$F$1</c:f>
              <c:strCache>
                <c:ptCount val="5"/>
                <c:pt idx="0">
                  <c:v>2007</c:v>
                </c:pt>
                <c:pt idx="1">
                  <c:v>2008</c:v>
                </c:pt>
                <c:pt idx="2">
                  <c:v>2009</c:v>
                </c:pt>
                <c:pt idx="3">
                  <c:v>2010</c:v>
                </c:pt>
                <c:pt idx="4">
                  <c:v>2011</c:v>
                </c:pt>
              </c:strCache>
            </c:strRef>
          </c:cat>
          <c:val>
            <c:numRef>
              <c:f>Sheet1!$B$4:$F$4</c:f>
              <c:numCache>
                <c:formatCode>General</c:formatCode>
                <c:ptCount val="5"/>
                <c:pt idx="0">
                  <c:v>393.2</c:v>
                </c:pt>
                <c:pt idx="1">
                  <c:v>390.4</c:v>
                </c:pt>
                <c:pt idx="2">
                  <c:v>421</c:v>
                </c:pt>
                <c:pt idx="3">
                  <c:v>430</c:v>
                </c:pt>
                <c:pt idx="4">
                  <c:v>501.5</c:v>
                </c:pt>
              </c:numCache>
            </c:numRef>
          </c:val>
          <c:smooth val="0"/>
        </c:ser>
        <c:ser>
          <c:idx val="1"/>
          <c:order val="3"/>
          <c:tx>
            <c:strRef>
              <c:f>Sheet1!$A$5</c:f>
              <c:strCache>
                <c:ptCount val="1"/>
                <c:pt idx="0">
                  <c:v>Q4 (Highest)</c:v>
                </c:pt>
              </c:strCache>
            </c:strRef>
          </c:tx>
          <c:spPr>
            <a:ln w="34925">
              <a:solidFill>
                <a:srgbClr val="7BA8DF"/>
              </a:solidFill>
            </a:ln>
          </c:spPr>
          <c:marker>
            <c:symbol val="diamond"/>
            <c:size val="9"/>
            <c:spPr>
              <a:solidFill>
                <a:srgbClr val="7BA8DF"/>
              </a:solidFill>
              <a:ln>
                <a:noFill/>
              </a:ln>
            </c:spPr>
          </c:marker>
          <c:cat>
            <c:strRef>
              <c:f>Sheet1!$B$1:$F$1</c:f>
              <c:strCache>
                <c:ptCount val="5"/>
                <c:pt idx="0">
                  <c:v>2007</c:v>
                </c:pt>
                <c:pt idx="1">
                  <c:v>2008</c:v>
                </c:pt>
                <c:pt idx="2">
                  <c:v>2009</c:v>
                </c:pt>
                <c:pt idx="3">
                  <c:v>2010</c:v>
                </c:pt>
                <c:pt idx="4">
                  <c:v>2011</c:v>
                </c:pt>
              </c:strCache>
            </c:strRef>
          </c:cat>
          <c:val>
            <c:numRef>
              <c:f>Sheet1!$B$5:$F$5</c:f>
              <c:numCache>
                <c:formatCode>General</c:formatCode>
                <c:ptCount val="5"/>
                <c:pt idx="0">
                  <c:v>372.4</c:v>
                </c:pt>
                <c:pt idx="1">
                  <c:v>376.5</c:v>
                </c:pt>
                <c:pt idx="2">
                  <c:v>384.3</c:v>
                </c:pt>
                <c:pt idx="3">
                  <c:v>416.7</c:v>
                </c:pt>
                <c:pt idx="4">
                  <c:v>478.3</c:v>
                </c:pt>
              </c:numCache>
            </c:numRef>
          </c:val>
          <c:smooth val="0"/>
        </c:ser>
        <c:dLbls>
          <c:showLegendKey val="0"/>
          <c:showVal val="0"/>
          <c:showCatName val="0"/>
          <c:showSerName val="0"/>
          <c:showPercent val="0"/>
          <c:showBubbleSize val="0"/>
        </c:dLbls>
        <c:marker val="1"/>
        <c:smooth val="0"/>
        <c:axId val="153869696"/>
        <c:axId val="153871872"/>
      </c:lineChart>
      <c:catAx>
        <c:axId val="15386969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53871872"/>
        <c:crosses val="autoZero"/>
        <c:auto val="1"/>
        <c:lblAlgn val="ctr"/>
        <c:lblOffset val="100"/>
        <c:noMultiLvlLbl val="0"/>
      </c:catAx>
      <c:valAx>
        <c:axId val="153871872"/>
        <c:scaling>
          <c:orientation val="minMax"/>
          <c:max val="12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0"/>
              <c:y val="0.2292241452261099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53869696"/>
        <c:crosses val="autoZero"/>
        <c:crossBetween val="between"/>
        <c:majorUnit val="200"/>
      </c:valAx>
    </c:plotArea>
    <c:legend>
      <c:legendPos val="t"/>
      <c:layout>
        <c:manualLayout>
          <c:xMode val="edge"/>
          <c:yMode val="edge"/>
          <c:x val="9.153300281909206E-2"/>
          <c:y val="1.1675185338674747E-3"/>
          <c:w val="0.84930324681637015"/>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12141537863323"/>
          <c:y val="0.25035511779482067"/>
          <c:w val="0.7664114902303879"/>
          <c:h val="0.65676895723628315"/>
        </c:manualLayout>
      </c:layout>
      <c:barChart>
        <c:barDir val="col"/>
        <c:grouping val="clustered"/>
        <c:varyColors val="0"/>
        <c:ser>
          <c:idx val="0"/>
          <c:order val="0"/>
          <c:tx>
            <c:strRef>
              <c:f>Sheet1!$A$2</c:f>
              <c:strCache>
                <c:ptCount val="1"/>
                <c:pt idx="0">
                  <c:v>Total</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Sheet1!$B$1:$D$1</c:f>
              <c:strCache>
                <c:ptCount val="3"/>
                <c:pt idx="0">
                  <c:v>2009</c:v>
                </c:pt>
                <c:pt idx="1">
                  <c:v>2010</c:v>
                </c:pt>
                <c:pt idx="2">
                  <c:v>2011</c:v>
                </c:pt>
              </c:strCache>
            </c:strRef>
          </c:cat>
          <c:val>
            <c:numRef>
              <c:f>Sheet1!$B$2:$D$2</c:f>
              <c:numCache>
                <c:formatCode>General</c:formatCode>
                <c:ptCount val="3"/>
                <c:pt idx="0">
                  <c:v>307</c:v>
                </c:pt>
                <c:pt idx="1">
                  <c:v>318.3</c:v>
                </c:pt>
                <c:pt idx="2">
                  <c:v>308.2</c:v>
                </c:pt>
              </c:numCache>
            </c:numRef>
          </c:val>
        </c:ser>
        <c:ser>
          <c:idx val="1"/>
          <c:order val="1"/>
          <c:tx>
            <c:strRef>
              <c:f>Sheet1!$A$3</c:f>
              <c:strCache>
                <c:ptCount val="1"/>
                <c:pt idx="0">
                  <c:v>0-17</c:v>
                </c:pt>
              </c:strCache>
            </c:strRef>
          </c:tx>
          <c:spPr>
            <a:solidFill>
              <a:srgbClr val="AABA0A"/>
            </a:solidFill>
          </c:spPr>
          <c:invertIfNegative val="0"/>
          <c:cat>
            <c:strRef>
              <c:f>Sheet1!$B$1:$D$1</c:f>
              <c:strCache>
                <c:ptCount val="3"/>
                <c:pt idx="0">
                  <c:v>2009</c:v>
                </c:pt>
                <c:pt idx="1">
                  <c:v>2010</c:v>
                </c:pt>
                <c:pt idx="2">
                  <c:v>2011</c:v>
                </c:pt>
              </c:strCache>
            </c:strRef>
          </c:cat>
          <c:val>
            <c:numRef>
              <c:f>Sheet1!$B$3:$D$3</c:f>
              <c:numCache>
                <c:formatCode>General</c:formatCode>
                <c:ptCount val="3"/>
                <c:pt idx="0">
                  <c:v>110</c:v>
                </c:pt>
                <c:pt idx="1">
                  <c:v>104.8</c:v>
                </c:pt>
                <c:pt idx="2">
                  <c:v>106.9</c:v>
                </c:pt>
              </c:numCache>
            </c:numRef>
          </c:val>
        </c:ser>
        <c:ser>
          <c:idx val="2"/>
          <c:order val="2"/>
          <c:tx>
            <c:strRef>
              <c:f>Sheet1!$A$4</c:f>
              <c:strCache>
                <c:ptCount val="1"/>
                <c:pt idx="0">
                  <c:v>18-44</c:v>
                </c:pt>
              </c:strCache>
            </c:strRef>
          </c:tx>
          <c:spPr>
            <a:solidFill>
              <a:sysClr val="window" lastClr="FFFFFF"/>
            </a:solidFill>
            <a:ln>
              <a:solidFill>
                <a:sysClr val="windowText" lastClr="000000"/>
              </a:solidFill>
            </a:ln>
          </c:spPr>
          <c:invertIfNegative val="0"/>
          <c:cat>
            <c:strRef>
              <c:f>Sheet1!$B$1:$D$1</c:f>
              <c:strCache>
                <c:ptCount val="3"/>
                <c:pt idx="0">
                  <c:v>2009</c:v>
                </c:pt>
                <c:pt idx="1">
                  <c:v>2010</c:v>
                </c:pt>
                <c:pt idx="2">
                  <c:v>2011</c:v>
                </c:pt>
              </c:strCache>
            </c:strRef>
          </c:cat>
          <c:val>
            <c:numRef>
              <c:f>Sheet1!$B$4:$D$4</c:f>
              <c:numCache>
                <c:formatCode>General</c:formatCode>
                <c:ptCount val="3"/>
                <c:pt idx="0">
                  <c:v>611</c:v>
                </c:pt>
                <c:pt idx="1">
                  <c:v>643.20000000000005</c:v>
                </c:pt>
                <c:pt idx="2">
                  <c:v>611.79999999999995</c:v>
                </c:pt>
              </c:numCache>
            </c:numRef>
          </c:val>
        </c:ser>
        <c:ser>
          <c:idx val="3"/>
          <c:order val="3"/>
          <c:tx>
            <c:strRef>
              <c:f>Sheet1!$A$5</c:f>
              <c:strCache>
                <c:ptCount val="1"/>
                <c:pt idx="0">
                  <c:v>45-64</c:v>
                </c:pt>
              </c:strCache>
            </c:strRef>
          </c:tx>
          <c:spPr>
            <a:solidFill>
              <a:sysClr val="window" lastClr="FFFFFF">
                <a:lumMod val="85000"/>
              </a:sysClr>
            </a:solidFill>
          </c:spPr>
          <c:invertIfNegative val="0"/>
          <c:cat>
            <c:strRef>
              <c:f>Sheet1!$B$1:$D$1</c:f>
              <c:strCache>
                <c:ptCount val="3"/>
                <c:pt idx="0">
                  <c:v>2009</c:v>
                </c:pt>
                <c:pt idx="1">
                  <c:v>2010</c:v>
                </c:pt>
                <c:pt idx="2">
                  <c:v>2011</c:v>
                </c:pt>
              </c:strCache>
            </c:strRef>
          </c:cat>
          <c:val>
            <c:numRef>
              <c:f>Sheet1!$B$5:$D$5</c:f>
              <c:numCache>
                <c:formatCode>General</c:formatCode>
                <c:ptCount val="3"/>
                <c:pt idx="0">
                  <c:v>184</c:v>
                </c:pt>
                <c:pt idx="1">
                  <c:v>196.7</c:v>
                </c:pt>
                <c:pt idx="2">
                  <c:v>202.8</c:v>
                </c:pt>
              </c:numCache>
            </c:numRef>
          </c:val>
        </c:ser>
        <c:ser>
          <c:idx val="4"/>
          <c:order val="4"/>
          <c:tx>
            <c:strRef>
              <c:f>Sheet1!$A$6</c:f>
              <c:strCache>
                <c:ptCount val="1"/>
                <c:pt idx="0">
                  <c:v>65-84</c:v>
                </c:pt>
              </c:strCache>
            </c:strRef>
          </c:tx>
          <c:spPr>
            <a:solidFill>
              <a:srgbClr val="EEECE1">
                <a:lumMod val="75000"/>
              </a:srgbClr>
            </a:solidFill>
          </c:spPr>
          <c:invertIfNegative val="0"/>
          <c:cat>
            <c:strRef>
              <c:f>Sheet1!$B$1:$D$1</c:f>
              <c:strCache>
                <c:ptCount val="3"/>
                <c:pt idx="0">
                  <c:v>2009</c:v>
                </c:pt>
                <c:pt idx="1">
                  <c:v>2010</c:v>
                </c:pt>
                <c:pt idx="2">
                  <c:v>2011</c:v>
                </c:pt>
              </c:strCache>
            </c:strRef>
          </c:cat>
          <c:val>
            <c:numRef>
              <c:f>Sheet1!$B$6:$D$6</c:f>
              <c:numCache>
                <c:formatCode>General</c:formatCode>
                <c:ptCount val="3"/>
                <c:pt idx="0">
                  <c:v>46</c:v>
                </c:pt>
                <c:pt idx="1">
                  <c:v>49.9</c:v>
                </c:pt>
                <c:pt idx="2">
                  <c:v>54.2</c:v>
                </c:pt>
              </c:numCache>
            </c:numRef>
          </c:val>
        </c:ser>
        <c:ser>
          <c:idx val="5"/>
          <c:order val="5"/>
          <c:tx>
            <c:strRef>
              <c:f>Sheet1!$A$7</c:f>
              <c:strCache>
                <c:ptCount val="1"/>
                <c:pt idx="0">
                  <c:v>85+</c:v>
                </c:pt>
              </c:strCache>
            </c:strRef>
          </c:tx>
          <c:spPr>
            <a:solidFill>
              <a:sysClr val="windowText" lastClr="000000"/>
            </a:solidFill>
            <a:ln>
              <a:noFill/>
            </a:ln>
          </c:spPr>
          <c:invertIfNegative val="0"/>
          <c:cat>
            <c:strRef>
              <c:f>Sheet1!$B$1:$D$1</c:f>
              <c:strCache>
                <c:ptCount val="3"/>
                <c:pt idx="0">
                  <c:v>2009</c:v>
                </c:pt>
                <c:pt idx="1">
                  <c:v>2010</c:v>
                </c:pt>
                <c:pt idx="2">
                  <c:v>2011</c:v>
                </c:pt>
              </c:strCache>
            </c:strRef>
          </c:cat>
          <c:val>
            <c:numRef>
              <c:f>Sheet1!$B$7:$D$7</c:f>
              <c:numCache>
                <c:formatCode>General</c:formatCode>
                <c:ptCount val="3"/>
                <c:pt idx="0">
                  <c:v>33</c:v>
                </c:pt>
                <c:pt idx="1">
                  <c:v>39.700000000000003</c:v>
                </c:pt>
                <c:pt idx="2">
                  <c:v>44.8</c:v>
                </c:pt>
              </c:numCache>
            </c:numRef>
          </c:val>
        </c:ser>
        <c:dLbls>
          <c:showLegendKey val="0"/>
          <c:showVal val="0"/>
          <c:showCatName val="0"/>
          <c:showSerName val="0"/>
          <c:showPercent val="0"/>
          <c:showBubbleSize val="0"/>
        </c:dLbls>
        <c:gapWidth val="150"/>
        <c:axId val="166119680"/>
        <c:axId val="166121472"/>
      </c:barChart>
      <c:catAx>
        <c:axId val="166119680"/>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66121472"/>
        <c:crosses val="autoZero"/>
        <c:auto val="1"/>
        <c:lblAlgn val="ctr"/>
        <c:lblOffset val="100"/>
        <c:noMultiLvlLbl val="0"/>
      </c:catAx>
      <c:valAx>
        <c:axId val="166121472"/>
        <c:scaling>
          <c:orientation val="minMax"/>
          <c:max val="700"/>
          <c:min val="0"/>
        </c:scaling>
        <c:delete val="0"/>
        <c:axPos val="l"/>
        <c:majorGridlines/>
        <c:title>
          <c:tx>
            <c:rich>
              <a:bodyPr rot="-5400000" vert="horz"/>
              <a:lstStyle/>
              <a:p>
                <a:pPr>
                  <a:defRPr sz="160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29150481345075069"/>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66119680"/>
        <c:crosses val="autoZero"/>
        <c:crossBetween val="between"/>
        <c:majorUnit val="100"/>
      </c:valAx>
    </c:plotArea>
    <c:legend>
      <c:legendPos val="t"/>
      <c:layout>
        <c:manualLayout>
          <c:xMode val="edge"/>
          <c:yMode val="edge"/>
          <c:x val="5.5555555555555552E-2"/>
          <c:y val="4.6748283183048557E-2"/>
          <c:w val="0.88801351219986391"/>
          <c:h val="0.13039655869922048"/>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121415378633227"/>
          <c:y val="0.25035511779482067"/>
          <c:w val="0.7664114902303879"/>
          <c:h val="0.65676895723628315"/>
        </c:manualLayout>
      </c:layout>
      <c:barChart>
        <c:barDir val="col"/>
        <c:grouping val="clustered"/>
        <c:varyColors val="0"/>
        <c:ser>
          <c:idx val="0"/>
          <c:order val="0"/>
          <c:tx>
            <c:strRef>
              <c:f>Sheet1!$A$2</c:f>
              <c:strCache>
                <c:ptCount val="1"/>
                <c:pt idx="0">
                  <c:v>Large Central MSA</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Sheet1!$B$1:$C$1</c:f>
              <c:strCache>
                <c:ptCount val="2"/>
                <c:pt idx="0">
                  <c:v>2010</c:v>
                </c:pt>
                <c:pt idx="1">
                  <c:v>2011</c:v>
                </c:pt>
              </c:strCache>
            </c:strRef>
          </c:cat>
          <c:val>
            <c:numRef>
              <c:f>Sheet1!$B$2:$C$2</c:f>
              <c:numCache>
                <c:formatCode>General</c:formatCode>
                <c:ptCount val="2"/>
                <c:pt idx="0">
                  <c:v>228.8</c:v>
                </c:pt>
                <c:pt idx="1">
                  <c:v>229.7</c:v>
                </c:pt>
              </c:numCache>
            </c:numRef>
          </c:val>
        </c:ser>
        <c:ser>
          <c:idx val="1"/>
          <c:order val="1"/>
          <c:tx>
            <c:strRef>
              <c:f>Sheet1!$A$3</c:f>
              <c:strCache>
                <c:ptCount val="1"/>
                <c:pt idx="0">
                  <c:v>Large Fringe MSA</c:v>
                </c:pt>
              </c:strCache>
            </c:strRef>
          </c:tx>
          <c:spPr>
            <a:solidFill>
              <a:srgbClr val="AABA0A"/>
            </a:solidFill>
          </c:spPr>
          <c:invertIfNegative val="0"/>
          <c:cat>
            <c:strRef>
              <c:f>Sheet1!$B$1:$C$1</c:f>
              <c:strCache>
                <c:ptCount val="2"/>
                <c:pt idx="0">
                  <c:v>2010</c:v>
                </c:pt>
                <c:pt idx="1">
                  <c:v>2011</c:v>
                </c:pt>
              </c:strCache>
            </c:strRef>
          </c:cat>
          <c:val>
            <c:numRef>
              <c:f>Sheet1!$B$3:$C$3</c:f>
              <c:numCache>
                <c:formatCode>General</c:formatCode>
                <c:ptCount val="2"/>
                <c:pt idx="0">
                  <c:v>212.7</c:v>
                </c:pt>
                <c:pt idx="1">
                  <c:v>236.1</c:v>
                </c:pt>
              </c:numCache>
            </c:numRef>
          </c:val>
        </c:ser>
        <c:ser>
          <c:idx val="2"/>
          <c:order val="2"/>
          <c:tx>
            <c:strRef>
              <c:f>Sheet1!$A$4</c:f>
              <c:strCache>
                <c:ptCount val="1"/>
                <c:pt idx="0">
                  <c:v>Medium MSA</c:v>
                </c:pt>
              </c:strCache>
            </c:strRef>
          </c:tx>
          <c:spPr>
            <a:solidFill>
              <a:sysClr val="window" lastClr="FFFFFF"/>
            </a:solidFill>
            <a:ln>
              <a:solidFill>
                <a:sysClr val="windowText" lastClr="000000"/>
              </a:solidFill>
            </a:ln>
          </c:spPr>
          <c:invertIfNegative val="0"/>
          <c:cat>
            <c:strRef>
              <c:f>Sheet1!$B$1:$C$1</c:f>
              <c:strCache>
                <c:ptCount val="2"/>
                <c:pt idx="0">
                  <c:v>2010</c:v>
                </c:pt>
                <c:pt idx="1">
                  <c:v>2011</c:v>
                </c:pt>
              </c:strCache>
            </c:strRef>
          </c:cat>
          <c:val>
            <c:numRef>
              <c:f>Sheet1!$B$4:$C$4</c:f>
              <c:numCache>
                <c:formatCode>General</c:formatCode>
                <c:ptCount val="2"/>
                <c:pt idx="0">
                  <c:v>403.5</c:v>
                </c:pt>
                <c:pt idx="1">
                  <c:v>360.7</c:v>
                </c:pt>
              </c:numCache>
            </c:numRef>
          </c:val>
        </c:ser>
        <c:ser>
          <c:idx val="3"/>
          <c:order val="3"/>
          <c:tx>
            <c:strRef>
              <c:f>Sheet1!$A$5</c:f>
              <c:strCache>
                <c:ptCount val="1"/>
                <c:pt idx="0">
                  <c:v>Micropolitan and Noncore</c:v>
                </c:pt>
              </c:strCache>
            </c:strRef>
          </c:tx>
          <c:spPr>
            <a:solidFill>
              <a:sysClr val="window" lastClr="FFFFFF">
                <a:lumMod val="85000"/>
              </a:sysClr>
            </a:solidFill>
          </c:spPr>
          <c:invertIfNegative val="0"/>
          <c:cat>
            <c:strRef>
              <c:f>Sheet1!$B$1:$C$1</c:f>
              <c:strCache>
                <c:ptCount val="2"/>
                <c:pt idx="0">
                  <c:v>2010</c:v>
                </c:pt>
                <c:pt idx="1">
                  <c:v>2011</c:v>
                </c:pt>
              </c:strCache>
            </c:strRef>
          </c:cat>
          <c:val>
            <c:numRef>
              <c:f>Sheet1!$B$5:$C$5</c:f>
              <c:numCache>
                <c:formatCode>General</c:formatCode>
                <c:ptCount val="2"/>
                <c:pt idx="0">
                  <c:v>476.3</c:v>
                </c:pt>
                <c:pt idx="1">
                  <c:v>455.8</c:v>
                </c:pt>
              </c:numCache>
            </c:numRef>
          </c:val>
        </c:ser>
        <c:dLbls>
          <c:showLegendKey val="0"/>
          <c:showVal val="0"/>
          <c:showCatName val="0"/>
          <c:showSerName val="0"/>
          <c:showPercent val="0"/>
          <c:showBubbleSize val="0"/>
        </c:dLbls>
        <c:gapWidth val="150"/>
        <c:axId val="164989184"/>
        <c:axId val="164990976"/>
      </c:barChart>
      <c:catAx>
        <c:axId val="164989184"/>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64990976"/>
        <c:crosses val="autoZero"/>
        <c:auto val="1"/>
        <c:lblAlgn val="ctr"/>
        <c:lblOffset val="100"/>
        <c:noMultiLvlLbl val="0"/>
      </c:catAx>
      <c:valAx>
        <c:axId val="164990976"/>
        <c:scaling>
          <c:orientation val="minMax"/>
          <c:max val="700"/>
          <c:min val="0"/>
        </c:scaling>
        <c:delete val="0"/>
        <c:axPos val="l"/>
        <c:majorGridlines/>
        <c:title>
          <c:tx>
            <c:rich>
              <a:bodyPr rot="-5400000" vert="horz"/>
              <a:lstStyle/>
              <a:p>
                <a:pPr>
                  <a:defRPr sz="160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29213871169516853"/>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64989184"/>
        <c:crosses val="autoZero"/>
        <c:crossBetween val="between"/>
        <c:majorUnit val="100"/>
      </c:valAx>
    </c:plotArea>
    <c:legend>
      <c:legendPos val="t"/>
      <c:layout>
        <c:manualLayout>
          <c:xMode val="edge"/>
          <c:yMode val="edge"/>
          <c:x val="0"/>
          <c:y val="1.8517060367454078E-3"/>
          <c:w val="0.99912462331097507"/>
          <c:h val="0.21457753852605513"/>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2570247115336997"/>
          <c:y val="0.14856992865385776"/>
          <c:w val="0.77429752884663017"/>
          <c:h val="0.72148490829465461"/>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2008</c:v>
                </c:pt>
                <c:pt idx="1">
                  <c:v>2009</c:v>
                </c:pt>
                <c:pt idx="2">
                  <c:v>2010</c:v>
                </c:pt>
                <c:pt idx="3">
                  <c:v>2011</c:v>
                </c:pt>
              </c:strCache>
            </c:strRef>
          </c:cat>
          <c:val>
            <c:numRef>
              <c:f>Sheet1!$B$2:$E$2</c:f>
              <c:numCache>
                <c:formatCode>General</c:formatCode>
                <c:ptCount val="4"/>
                <c:pt idx="0">
                  <c:v>578</c:v>
                </c:pt>
                <c:pt idx="1">
                  <c:v>604.20000000000005</c:v>
                </c:pt>
                <c:pt idx="2">
                  <c:v>616.29999999999995</c:v>
                </c:pt>
                <c:pt idx="3">
                  <c:v>582</c:v>
                </c:pt>
              </c:numCache>
            </c:numRef>
          </c:val>
          <c:smooth val="0"/>
        </c:ser>
        <c:ser>
          <c:idx val="0"/>
          <c:order val="1"/>
          <c:tx>
            <c:strRef>
              <c:f>Sheet1!$A$3</c:f>
              <c:strCache>
                <c:ptCount val="1"/>
                <c:pt idx="0">
                  <c:v>Northeast</c:v>
                </c:pt>
              </c:strCache>
            </c:strRef>
          </c:tx>
          <c:spPr>
            <a:ln w="25400">
              <a:solidFill>
                <a:srgbClr val="0072C6"/>
              </a:solidFill>
            </a:ln>
          </c:spPr>
          <c:marker>
            <c:symbol val="square"/>
            <c:size val="7"/>
            <c:spPr>
              <a:solidFill>
                <a:srgbClr val="0072C6"/>
              </a:solidFill>
              <a:ln>
                <a:noFill/>
              </a:ln>
            </c:spPr>
          </c:marker>
          <c:cat>
            <c:strRef>
              <c:f>Sheet1!$B$1:$E$1</c:f>
              <c:strCache>
                <c:ptCount val="4"/>
                <c:pt idx="0">
                  <c:v>2008</c:v>
                </c:pt>
                <c:pt idx="1">
                  <c:v>2009</c:v>
                </c:pt>
                <c:pt idx="2">
                  <c:v>2010</c:v>
                </c:pt>
                <c:pt idx="3">
                  <c:v>2011</c:v>
                </c:pt>
              </c:strCache>
            </c:strRef>
          </c:cat>
          <c:val>
            <c:numRef>
              <c:f>Sheet1!$B$3:$E$3</c:f>
              <c:numCache>
                <c:formatCode>General</c:formatCode>
                <c:ptCount val="4"/>
                <c:pt idx="0">
                  <c:v>854.4</c:v>
                </c:pt>
                <c:pt idx="1">
                  <c:v>909.3</c:v>
                </c:pt>
                <c:pt idx="2">
                  <c:v>931</c:v>
                </c:pt>
                <c:pt idx="3">
                  <c:v>864.6</c:v>
                </c:pt>
              </c:numCache>
            </c:numRef>
          </c:val>
          <c:smooth val="0"/>
        </c:ser>
        <c:ser>
          <c:idx val="2"/>
          <c:order val="2"/>
          <c:tx>
            <c:strRef>
              <c:f>Sheet1!$A$4</c:f>
              <c:strCache>
                <c:ptCount val="1"/>
                <c:pt idx="0">
                  <c:v>Midwest</c:v>
                </c:pt>
              </c:strCache>
            </c:strRef>
          </c:tx>
          <c:spPr>
            <a:ln w="25400">
              <a:solidFill>
                <a:srgbClr val="AABA0A"/>
              </a:solidFill>
            </a:ln>
          </c:spPr>
          <c:marker>
            <c:symbol val="triangle"/>
            <c:size val="9"/>
            <c:spPr>
              <a:solidFill>
                <a:srgbClr val="AABA0A"/>
              </a:solidFill>
              <a:ln>
                <a:noFill/>
              </a:ln>
            </c:spPr>
          </c:marker>
          <c:cat>
            <c:strRef>
              <c:f>Sheet1!$B$1:$E$1</c:f>
              <c:strCache>
                <c:ptCount val="4"/>
                <c:pt idx="0">
                  <c:v>2008</c:v>
                </c:pt>
                <c:pt idx="1">
                  <c:v>2009</c:v>
                </c:pt>
                <c:pt idx="2">
                  <c:v>2010</c:v>
                </c:pt>
                <c:pt idx="3">
                  <c:v>2011</c:v>
                </c:pt>
              </c:strCache>
            </c:strRef>
          </c:cat>
          <c:val>
            <c:numRef>
              <c:f>Sheet1!$B$4:$E$4</c:f>
              <c:numCache>
                <c:formatCode>General</c:formatCode>
                <c:ptCount val="4"/>
                <c:pt idx="0">
                  <c:v>604.6</c:v>
                </c:pt>
                <c:pt idx="1">
                  <c:v>631.6</c:v>
                </c:pt>
                <c:pt idx="2">
                  <c:v>706.2</c:v>
                </c:pt>
                <c:pt idx="3">
                  <c:v>677.9</c:v>
                </c:pt>
              </c:numCache>
            </c:numRef>
          </c:val>
          <c:smooth val="0"/>
        </c:ser>
        <c:ser>
          <c:idx val="1"/>
          <c:order val="3"/>
          <c:tx>
            <c:strRef>
              <c:f>Sheet1!$A$5</c:f>
              <c:strCache>
                <c:ptCount val="1"/>
                <c:pt idx="0">
                  <c:v>South</c:v>
                </c:pt>
              </c:strCache>
            </c:strRef>
          </c:tx>
          <c:spPr>
            <a:ln w="34925">
              <a:solidFill>
                <a:srgbClr val="7BA8DF"/>
              </a:solidFill>
            </a:ln>
          </c:spPr>
          <c:marker>
            <c:symbol val="diamond"/>
            <c:size val="9"/>
            <c:spPr>
              <a:solidFill>
                <a:srgbClr val="7BA8DF"/>
              </a:solidFill>
              <a:ln>
                <a:noFill/>
              </a:ln>
            </c:spPr>
          </c:marker>
          <c:cat>
            <c:strRef>
              <c:f>Sheet1!$B$1:$E$1</c:f>
              <c:strCache>
                <c:ptCount val="4"/>
                <c:pt idx="0">
                  <c:v>2008</c:v>
                </c:pt>
                <c:pt idx="1">
                  <c:v>2009</c:v>
                </c:pt>
                <c:pt idx="2">
                  <c:v>2010</c:v>
                </c:pt>
                <c:pt idx="3">
                  <c:v>2011</c:v>
                </c:pt>
              </c:strCache>
            </c:strRef>
          </c:cat>
          <c:val>
            <c:numRef>
              <c:f>Sheet1!$B$5:$E$5</c:f>
              <c:numCache>
                <c:formatCode>General</c:formatCode>
                <c:ptCount val="4"/>
                <c:pt idx="0">
                  <c:v>564.4</c:v>
                </c:pt>
                <c:pt idx="1">
                  <c:v>583.5</c:v>
                </c:pt>
                <c:pt idx="2">
                  <c:v>576.5</c:v>
                </c:pt>
                <c:pt idx="3">
                  <c:v>522.6</c:v>
                </c:pt>
              </c:numCache>
            </c:numRef>
          </c:val>
          <c:smooth val="0"/>
        </c:ser>
        <c:ser>
          <c:idx val="4"/>
          <c:order val="4"/>
          <c:tx>
            <c:strRef>
              <c:f>Sheet1!$A$6</c:f>
              <c:strCache>
                <c:ptCount val="1"/>
                <c:pt idx="0">
                  <c:v>West</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Sheet1!$B$1:$E$1</c:f>
              <c:strCache>
                <c:ptCount val="4"/>
                <c:pt idx="0">
                  <c:v>2008</c:v>
                </c:pt>
                <c:pt idx="1">
                  <c:v>2009</c:v>
                </c:pt>
                <c:pt idx="2">
                  <c:v>2010</c:v>
                </c:pt>
                <c:pt idx="3">
                  <c:v>2011</c:v>
                </c:pt>
              </c:strCache>
            </c:strRef>
          </c:cat>
          <c:val>
            <c:numRef>
              <c:f>Sheet1!$B$6:$E$6</c:f>
              <c:numCache>
                <c:formatCode>General</c:formatCode>
                <c:ptCount val="4"/>
                <c:pt idx="0">
                  <c:v>378.6</c:v>
                </c:pt>
                <c:pt idx="1">
                  <c:v>397</c:v>
                </c:pt>
                <c:pt idx="2">
                  <c:v>376.4</c:v>
                </c:pt>
                <c:pt idx="3">
                  <c:v>388.4</c:v>
                </c:pt>
              </c:numCache>
            </c:numRef>
          </c:val>
          <c:smooth val="0"/>
        </c:ser>
        <c:dLbls>
          <c:showLegendKey val="0"/>
          <c:showVal val="0"/>
          <c:showCatName val="0"/>
          <c:showSerName val="0"/>
          <c:showPercent val="0"/>
          <c:showBubbleSize val="0"/>
        </c:dLbls>
        <c:marker val="1"/>
        <c:smooth val="0"/>
        <c:axId val="166526976"/>
        <c:axId val="166529280"/>
      </c:lineChart>
      <c:catAx>
        <c:axId val="16652697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66529280"/>
        <c:crosses val="autoZero"/>
        <c:auto val="1"/>
        <c:lblAlgn val="ctr"/>
        <c:lblOffset val="100"/>
        <c:noMultiLvlLbl val="0"/>
      </c:catAx>
      <c:valAx>
        <c:axId val="166529280"/>
        <c:scaling>
          <c:orientation val="minMax"/>
          <c:max val="10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144745795664431E-3"/>
              <c:y val="0.2432543085305823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66526976"/>
        <c:crosses val="autoZero"/>
        <c:crossBetween val="between"/>
        <c:majorUnit val="20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2157212987265484"/>
          <c:y val="0.14856992865385776"/>
          <c:w val="0.74711334694274323"/>
          <c:h val="0.72148490829465461"/>
        </c:manualLayout>
      </c:layout>
      <c:lineChart>
        <c:grouping val="standard"/>
        <c:varyColors val="0"/>
        <c:ser>
          <c:idx val="3"/>
          <c:order val="0"/>
          <c:tx>
            <c:strRef>
              <c:f>Sheet1!$A$2</c:f>
              <c:strCache>
                <c:ptCount val="1"/>
                <c:pt idx="0">
                  <c:v>Q1 (Lowest)</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2008</c:v>
                </c:pt>
                <c:pt idx="1">
                  <c:v>2009</c:v>
                </c:pt>
                <c:pt idx="2">
                  <c:v>2010</c:v>
                </c:pt>
                <c:pt idx="3">
                  <c:v>2011</c:v>
                </c:pt>
              </c:strCache>
            </c:strRef>
          </c:cat>
          <c:val>
            <c:numRef>
              <c:f>Sheet1!$B$2:$E$2</c:f>
              <c:numCache>
                <c:formatCode>General</c:formatCode>
                <c:ptCount val="4"/>
                <c:pt idx="0">
                  <c:v>808.6</c:v>
                </c:pt>
                <c:pt idx="1">
                  <c:v>881.3</c:v>
                </c:pt>
                <c:pt idx="2">
                  <c:v>947.4</c:v>
                </c:pt>
                <c:pt idx="3">
                  <c:v>839.5</c:v>
                </c:pt>
              </c:numCache>
            </c:numRef>
          </c:val>
          <c:smooth val="0"/>
        </c:ser>
        <c:ser>
          <c:idx val="0"/>
          <c:order val="1"/>
          <c:tx>
            <c:strRef>
              <c:f>Sheet1!$A$3</c:f>
              <c:strCache>
                <c:ptCount val="1"/>
                <c:pt idx="0">
                  <c:v>Q2</c:v>
                </c:pt>
              </c:strCache>
            </c:strRef>
          </c:tx>
          <c:spPr>
            <a:ln w="25400">
              <a:solidFill>
                <a:srgbClr val="0072C6"/>
              </a:solidFill>
            </a:ln>
          </c:spPr>
          <c:marker>
            <c:symbol val="square"/>
            <c:size val="7"/>
            <c:spPr>
              <a:solidFill>
                <a:srgbClr val="0072C6"/>
              </a:solidFill>
              <a:ln>
                <a:noFill/>
              </a:ln>
            </c:spPr>
          </c:marker>
          <c:cat>
            <c:strRef>
              <c:f>Sheet1!$B$1:$E$1</c:f>
              <c:strCache>
                <c:ptCount val="4"/>
                <c:pt idx="0">
                  <c:v>2008</c:v>
                </c:pt>
                <c:pt idx="1">
                  <c:v>2009</c:v>
                </c:pt>
                <c:pt idx="2">
                  <c:v>2010</c:v>
                </c:pt>
                <c:pt idx="3">
                  <c:v>2011</c:v>
                </c:pt>
              </c:strCache>
            </c:strRef>
          </c:cat>
          <c:val>
            <c:numRef>
              <c:f>Sheet1!$B$3:$E$3</c:f>
              <c:numCache>
                <c:formatCode>General</c:formatCode>
                <c:ptCount val="4"/>
                <c:pt idx="0">
                  <c:v>641.79999999999995</c:v>
                </c:pt>
                <c:pt idx="1">
                  <c:v>656.7</c:v>
                </c:pt>
                <c:pt idx="2">
                  <c:v>644.9</c:v>
                </c:pt>
                <c:pt idx="3">
                  <c:v>613.79999999999995</c:v>
                </c:pt>
              </c:numCache>
            </c:numRef>
          </c:val>
          <c:smooth val="0"/>
        </c:ser>
        <c:ser>
          <c:idx val="2"/>
          <c:order val="2"/>
          <c:tx>
            <c:strRef>
              <c:f>Sheet1!$A$4</c:f>
              <c:strCache>
                <c:ptCount val="1"/>
                <c:pt idx="0">
                  <c:v>Q3</c:v>
                </c:pt>
              </c:strCache>
            </c:strRef>
          </c:tx>
          <c:spPr>
            <a:ln w="25400">
              <a:solidFill>
                <a:srgbClr val="AABA0A"/>
              </a:solidFill>
            </a:ln>
          </c:spPr>
          <c:marker>
            <c:symbol val="triangle"/>
            <c:size val="9"/>
            <c:spPr>
              <a:solidFill>
                <a:srgbClr val="AABA0A"/>
              </a:solidFill>
              <a:ln>
                <a:noFill/>
              </a:ln>
            </c:spPr>
          </c:marker>
          <c:cat>
            <c:strRef>
              <c:f>Sheet1!$B$1:$E$1</c:f>
              <c:strCache>
                <c:ptCount val="4"/>
                <c:pt idx="0">
                  <c:v>2008</c:v>
                </c:pt>
                <c:pt idx="1">
                  <c:v>2009</c:v>
                </c:pt>
                <c:pt idx="2">
                  <c:v>2010</c:v>
                </c:pt>
                <c:pt idx="3">
                  <c:v>2011</c:v>
                </c:pt>
              </c:strCache>
            </c:strRef>
          </c:cat>
          <c:val>
            <c:numRef>
              <c:f>Sheet1!$B$4:$E$4</c:f>
              <c:numCache>
                <c:formatCode>General</c:formatCode>
                <c:ptCount val="4"/>
                <c:pt idx="0">
                  <c:v>483.7</c:v>
                </c:pt>
                <c:pt idx="1">
                  <c:v>491.4</c:v>
                </c:pt>
                <c:pt idx="2">
                  <c:v>485.8</c:v>
                </c:pt>
                <c:pt idx="3">
                  <c:v>499.6</c:v>
                </c:pt>
              </c:numCache>
            </c:numRef>
          </c:val>
          <c:smooth val="0"/>
        </c:ser>
        <c:ser>
          <c:idx val="1"/>
          <c:order val="3"/>
          <c:tx>
            <c:strRef>
              <c:f>Sheet1!$A$5</c:f>
              <c:strCache>
                <c:ptCount val="1"/>
                <c:pt idx="0">
                  <c:v>Q4 (Highest)</c:v>
                </c:pt>
              </c:strCache>
            </c:strRef>
          </c:tx>
          <c:spPr>
            <a:ln w="34925">
              <a:solidFill>
                <a:srgbClr val="7BA8DF"/>
              </a:solidFill>
            </a:ln>
          </c:spPr>
          <c:marker>
            <c:symbol val="diamond"/>
            <c:size val="9"/>
            <c:spPr>
              <a:solidFill>
                <a:srgbClr val="7BA8DF"/>
              </a:solidFill>
              <a:ln>
                <a:noFill/>
              </a:ln>
            </c:spPr>
          </c:marker>
          <c:cat>
            <c:strRef>
              <c:f>Sheet1!$B$1:$E$1</c:f>
              <c:strCache>
                <c:ptCount val="4"/>
                <c:pt idx="0">
                  <c:v>2008</c:v>
                </c:pt>
                <c:pt idx="1">
                  <c:v>2009</c:v>
                </c:pt>
                <c:pt idx="2">
                  <c:v>2010</c:v>
                </c:pt>
                <c:pt idx="3">
                  <c:v>2011</c:v>
                </c:pt>
              </c:strCache>
            </c:strRef>
          </c:cat>
          <c:val>
            <c:numRef>
              <c:f>Sheet1!$B$5:$E$5</c:f>
              <c:numCache>
                <c:formatCode>General</c:formatCode>
                <c:ptCount val="4"/>
                <c:pt idx="0">
                  <c:v>348.3</c:v>
                </c:pt>
                <c:pt idx="1">
                  <c:v>343.3</c:v>
                </c:pt>
                <c:pt idx="2">
                  <c:v>342.4</c:v>
                </c:pt>
                <c:pt idx="3">
                  <c:v>341.2</c:v>
                </c:pt>
              </c:numCache>
            </c:numRef>
          </c:val>
          <c:smooth val="0"/>
        </c:ser>
        <c:dLbls>
          <c:showLegendKey val="0"/>
          <c:showVal val="0"/>
          <c:showCatName val="0"/>
          <c:showSerName val="0"/>
          <c:showPercent val="0"/>
          <c:showBubbleSize val="0"/>
        </c:dLbls>
        <c:marker val="1"/>
        <c:smooth val="0"/>
        <c:axId val="167422208"/>
        <c:axId val="167433344"/>
      </c:lineChart>
      <c:catAx>
        <c:axId val="16742220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67433344"/>
        <c:crosses val="autoZero"/>
        <c:auto val="1"/>
        <c:lblAlgn val="ctr"/>
        <c:lblOffset val="100"/>
        <c:noMultiLvlLbl val="0"/>
      </c:catAx>
      <c:valAx>
        <c:axId val="167433344"/>
        <c:scaling>
          <c:orientation val="minMax"/>
          <c:max val="10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2460603411914768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67422208"/>
        <c:crosses val="autoZero"/>
        <c:crossBetween val="between"/>
        <c:majorUnit val="200"/>
      </c:valAx>
    </c:plotArea>
    <c:legend>
      <c:legendPos val="t"/>
      <c:layout>
        <c:manualLayout>
          <c:xMode val="edge"/>
          <c:yMode val="edge"/>
          <c:x val="9.153300281909206E-2"/>
          <c:y val="1.1675185338674747E-3"/>
          <c:w val="0.84930324681637015"/>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4004131428015943"/>
          <c:y val="0.15137596131475226"/>
          <c:w val="0.75995868571984071"/>
          <c:h val="0.71867887563376021"/>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2008</c:v>
                </c:pt>
                <c:pt idx="1">
                  <c:v>2009</c:v>
                </c:pt>
                <c:pt idx="2">
                  <c:v>2010</c:v>
                </c:pt>
                <c:pt idx="3">
                  <c:v>2011</c:v>
                </c:pt>
              </c:strCache>
            </c:strRef>
          </c:cat>
          <c:val>
            <c:numRef>
              <c:f>Sheet1!$B$2:$E$2</c:f>
              <c:numCache>
                <c:formatCode>General</c:formatCode>
                <c:ptCount val="4"/>
                <c:pt idx="0">
                  <c:v>851</c:v>
                </c:pt>
                <c:pt idx="1">
                  <c:v>963.7</c:v>
                </c:pt>
                <c:pt idx="2">
                  <c:v>902.5</c:v>
                </c:pt>
                <c:pt idx="3">
                  <c:v>932.1</c:v>
                </c:pt>
              </c:numCache>
            </c:numRef>
          </c:val>
          <c:smooth val="0"/>
        </c:ser>
        <c:ser>
          <c:idx val="0"/>
          <c:order val="1"/>
          <c:tx>
            <c:strRef>
              <c:f>Sheet1!$A$3</c:f>
              <c:strCache>
                <c:ptCount val="1"/>
                <c:pt idx="0">
                  <c:v>Northeast</c:v>
                </c:pt>
              </c:strCache>
            </c:strRef>
          </c:tx>
          <c:spPr>
            <a:ln w="25400">
              <a:solidFill>
                <a:srgbClr val="0072C6"/>
              </a:solidFill>
            </a:ln>
          </c:spPr>
          <c:marker>
            <c:symbol val="square"/>
            <c:size val="7"/>
            <c:spPr>
              <a:solidFill>
                <a:srgbClr val="0072C6"/>
              </a:solidFill>
              <a:ln>
                <a:noFill/>
              </a:ln>
            </c:spPr>
          </c:marker>
          <c:cat>
            <c:strRef>
              <c:f>Sheet1!$B$1:$E$1</c:f>
              <c:strCache>
                <c:ptCount val="4"/>
                <c:pt idx="0">
                  <c:v>2008</c:v>
                </c:pt>
                <c:pt idx="1">
                  <c:v>2009</c:v>
                </c:pt>
                <c:pt idx="2">
                  <c:v>2010</c:v>
                </c:pt>
                <c:pt idx="3">
                  <c:v>2011</c:v>
                </c:pt>
              </c:strCache>
            </c:strRef>
          </c:cat>
          <c:val>
            <c:numRef>
              <c:f>Sheet1!$B$3:$E$3</c:f>
              <c:numCache>
                <c:formatCode>General</c:formatCode>
                <c:ptCount val="4"/>
                <c:pt idx="0">
                  <c:v>1197.2</c:v>
                </c:pt>
                <c:pt idx="1">
                  <c:v>1330.8</c:v>
                </c:pt>
                <c:pt idx="2">
                  <c:v>1243.7</c:v>
                </c:pt>
                <c:pt idx="3">
                  <c:v>1199.5</c:v>
                </c:pt>
              </c:numCache>
            </c:numRef>
          </c:val>
          <c:smooth val="0"/>
        </c:ser>
        <c:ser>
          <c:idx val="2"/>
          <c:order val="2"/>
          <c:tx>
            <c:strRef>
              <c:f>Sheet1!$A$4</c:f>
              <c:strCache>
                <c:ptCount val="1"/>
                <c:pt idx="0">
                  <c:v>Midwest</c:v>
                </c:pt>
              </c:strCache>
            </c:strRef>
          </c:tx>
          <c:spPr>
            <a:ln w="25400">
              <a:solidFill>
                <a:srgbClr val="AABA0A"/>
              </a:solidFill>
            </a:ln>
          </c:spPr>
          <c:marker>
            <c:symbol val="triangle"/>
            <c:size val="9"/>
            <c:spPr>
              <a:solidFill>
                <a:srgbClr val="AABA0A"/>
              </a:solidFill>
              <a:ln>
                <a:noFill/>
              </a:ln>
            </c:spPr>
          </c:marker>
          <c:cat>
            <c:strRef>
              <c:f>Sheet1!$B$1:$E$1</c:f>
              <c:strCache>
                <c:ptCount val="4"/>
                <c:pt idx="0">
                  <c:v>2008</c:v>
                </c:pt>
                <c:pt idx="1">
                  <c:v>2009</c:v>
                </c:pt>
                <c:pt idx="2">
                  <c:v>2010</c:v>
                </c:pt>
                <c:pt idx="3">
                  <c:v>2011</c:v>
                </c:pt>
              </c:strCache>
            </c:strRef>
          </c:cat>
          <c:val>
            <c:numRef>
              <c:f>Sheet1!$B$4:$E$4</c:f>
              <c:numCache>
                <c:formatCode>General</c:formatCode>
                <c:ptCount val="4"/>
                <c:pt idx="0">
                  <c:v>787.2</c:v>
                </c:pt>
                <c:pt idx="1">
                  <c:v>853.3</c:v>
                </c:pt>
                <c:pt idx="2">
                  <c:v>753.4</c:v>
                </c:pt>
                <c:pt idx="3">
                  <c:v>879.1</c:v>
                </c:pt>
              </c:numCache>
            </c:numRef>
          </c:val>
          <c:smooth val="0"/>
        </c:ser>
        <c:ser>
          <c:idx val="1"/>
          <c:order val="3"/>
          <c:tx>
            <c:strRef>
              <c:f>Sheet1!$A$5</c:f>
              <c:strCache>
                <c:ptCount val="1"/>
                <c:pt idx="0">
                  <c:v>South</c:v>
                </c:pt>
              </c:strCache>
            </c:strRef>
          </c:tx>
          <c:spPr>
            <a:ln w="34925">
              <a:solidFill>
                <a:srgbClr val="7BA8DF"/>
              </a:solidFill>
            </a:ln>
          </c:spPr>
          <c:marker>
            <c:symbol val="diamond"/>
            <c:size val="9"/>
            <c:spPr>
              <a:solidFill>
                <a:srgbClr val="7BA8DF"/>
              </a:solidFill>
              <a:ln>
                <a:noFill/>
              </a:ln>
            </c:spPr>
          </c:marker>
          <c:cat>
            <c:strRef>
              <c:f>Sheet1!$B$1:$E$1</c:f>
              <c:strCache>
                <c:ptCount val="4"/>
                <c:pt idx="0">
                  <c:v>2008</c:v>
                </c:pt>
                <c:pt idx="1">
                  <c:v>2009</c:v>
                </c:pt>
                <c:pt idx="2">
                  <c:v>2010</c:v>
                </c:pt>
                <c:pt idx="3">
                  <c:v>2011</c:v>
                </c:pt>
              </c:strCache>
            </c:strRef>
          </c:cat>
          <c:val>
            <c:numRef>
              <c:f>Sheet1!$B$5:$E$5</c:f>
              <c:numCache>
                <c:formatCode>General</c:formatCode>
                <c:ptCount val="4"/>
                <c:pt idx="0">
                  <c:v>856.2</c:v>
                </c:pt>
                <c:pt idx="1">
                  <c:v>1013.8</c:v>
                </c:pt>
                <c:pt idx="2">
                  <c:v>1006.8</c:v>
                </c:pt>
                <c:pt idx="3">
                  <c:v>1058.7</c:v>
                </c:pt>
              </c:numCache>
            </c:numRef>
          </c:val>
          <c:smooth val="0"/>
        </c:ser>
        <c:ser>
          <c:idx val="4"/>
          <c:order val="4"/>
          <c:tx>
            <c:strRef>
              <c:f>Sheet1!$A$6</c:f>
              <c:strCache>
                <c:ptCount val="1"/>
                <c:pt idx="0">
                  <c:v>West</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Sheet1!$B$1:$E$1</c:f>
              <c:strCache>
                <c:ptCount val="4"/>
                <c:pt idx="0">
                  <c:v>2008</c:v>
                </c:pt>
                <c:pt idx="1">
                  <c:v>2009</c:v>
                </c:pt>
                <c:pt idx="2">
                  <c:v>2010</c:v>
                </c:pt>
                <c:pt idx="3">
                  <c:v>2011</c:v>
                </c:pt>
              </c:strCache>
            </c:strRef>
          </c:cat>
          <c:val>
            <c:numRef>
              <c:f>Sheet1!$B$6:$E$6</c:f>
              <c:numCache>
                <c:formatCode>General</c:formatCode>
                <c:ptCount val="4"/>
                <c:pt idx="0">
                  <c:v>667.7</c:v>
                </c:pt>
                <c:pt idx="1">
                  <c:v>738.6</c:v>
                </c:pt>
                <c:pt idx="2">
                  <c:v>646</c:v>
                </c:pt>
                <c:pt idx="3">
                  <c:v>603.6</c:v>
                </c:pt>
              </c:numCache>
            </c:numRef>
          </c:val>
          <c:smooth val="0"/>
        </c:ser>
        <c:dLbls>
          <c:showLegendKey val="0"/>
          <c:showVal val="0"/>
          <c:showCatName val="0"/>
          <c:showSerName val="0"/>
          <c:showPercent val="0"/>
          <c:showBubbleSize val="0"/>
        </c:dLbls>
        <c:marker val="1"/>
        <c:smooth val="0"/>
        <c:axId val="170655744"/>
        <c:axId val="170657664"/>
      </c:lineChart>
      <c:catAx>
        <c:axId val="17065574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70657664"/>
        <c:crosses val="autoZero"/>
        <c:auto val="1"/>
        <c:lblAlgn val="ctr"/>
        <c:lblOffset val="100"/>
        <c:noMultiLvlLbl val="0"/>
      </c:catAx>
      <c:valAx>
        <c:axId val="170657664"/>
        <c:scaling>
          <c:orientation val="minMax"/>
          <c:max val="16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0"/>
              <c:y val="0.2320301778870043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70655744"/>
        <c:crosses val="autoZero"/>
        <c:crossBetween val="between"/>
        <c:majorUnit val="20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4009064839117336"/>
          <c:y val="0.15137596131475226"/>
          <c:w val="0.72859482842422474"/>
          <c:h val="0.71867887563376021"/>
        </c:manualLayout>
      </c:layout>
      <c:lineChart>
        <c:grouping val="standard"/>
        <c:varyColors val="0"/>
        <c:ser>
          <c:idx val="3"/>
          <c:order val="0"/>
          <c:tx>
            <c:strRef>
              <c:f>Sheet1!$A$2</c:f>
              <c:strCache>
                <c:ptCount val="1"/>
                <c:pt idx="0">
                  <c:v>Q1 (Lowest)</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2008</c:v>
                </c:pt>
                <c:pt idx="1">
                  <c:v>2009</c:v>
                </c:pt>
                <c:pt idx="2">
                  <c:v>2010</c:v>
                </c:pt>
                <c:pt idx="3">
                  <c:v>2011</c:v>
                </c:pt>
              </c:strCache>
            </c:strRef>
          </c:cat>
          <c:val>
            <c:numRef>
              <c:f>Sheet1!$B$2:$E$2</c:f>
              <c:numCache>
                <c:formatCode>General</c:formatCode>
                <c:ptCount val="4"/>
                <c:pt idx="0">
                  <c:v>1195.5999999999999</c:v>
                </c:pt>
                <c:pt idx="1">
                  <c:v>1411.8</c:v>
                </c:pt>
                <c:pt idx="2">
                  <c:v>1339.9</c:v>
                </c:pt>
                <c:pt idx="3">
                  <c:v>1254.5</c:v>
                </c:pt>
              </c:numCache>
            </c:numRef>
          </c:val>
          <c:smooth val="0"/>
        </c:ser>
        <c:ser>
          <c:idx val="0"/>
          <c:order val="1"/>
          <c:tx>
            <c:strRef>
              <c:f>Sheet1!$A$3</c:f>
              <c:strCache>
                <c:ptCount val="1"/>
                <c:pt idx="0">
                  <c:v>Q2</c:v>
                </c:pt>
              </c:strCache>
            </c:strRef>
          </c:tx>
          <c:spPr>
            <a:ln w="25400">
              <a:solidFill>
                <a:srgbClr val="0072C6"/>
              </a:solidFill>
            </a:ln>
          </c:spPr>
          <c:marker>
            <c:symbol val="square"/>
            <c:size val="7"/>
            <c:spPr>
              <a:solidFill>
                <a:srgbClr val="0072C6"/>
              </a:solidFill>
              <a:ln>
                <a:noFill/>
              </a:ln>
            </c:spPr>
          </c:marker>
          <c:cat>
            <c:strRef>
              <c:f>Sheet1!$B$1:$E$1</c:f>
              <c:strCache>
                <c:ptCount val="4"/>
                <c:pt idx="0">
                  <c:v>2008</c:v>
                </c:pt>
                <c:pt idx="1">
                  <c:v>2009</c:v>
                </c:pt>
                <c:pt idx="2">
                  <c:v>2010</c:v>
                </c:pt>
                <c:pt idx="3">
                  <c:v>2011</c:v>
                </c:pt>
              </c:strCache>
            </c:strRef>
          </c:cat>
          <c:val>
            <c:numRef>
              <c:f>Sheet1!$B$3:$E$3</c:f>
              <c:numCache>
                <c:formatCode>General</c:formatCode>
                <c:ptCount val="4"/>
                <c:pt idx="0">
                  <c:v>916.2</c:v>
                </c:pt>
                <c:pt idx="1">
                  <c:v>1040.0999999999999</c:v>
                </c:pt>
                <c:pt idx="2">
                  <c:v>993.8</c:v>
                </c:pt>
                <c:pt idx="3">
                  <c:v>990.6</c:v>
                </c:pt>
              </c:numCache>
            </c:numRef>
          </c:val>
          <c:smooth val="0"/>
        </c:ser>
        <c:ser>
          <c:idx val="2"/>
          <c:order val="2"/>
          <c:tx>
            <c:strRef>
              <c:f>Sheet1!$A$4</c:f>
              <c:strCache>
                <c:ptCount val="1"/>
                <c:pt idx="0">
                  <c:v>Q3</c:v>
                </c:pt>
              </c:strCache>
            </c:strRef>
          </c:tx>
          <c:spPr>
            <a:ln w="25400">
              <a:solidFill>
                <a:srgbClr val="AABA0A"/>
              </a:solidFill>
            </a:ln>
          </c:spPr>
          <c:marker>
            <c:symbol val="triangle"/>
            <c:size val="9"/>
            <c:spPr>
              <a:solidFill>
                <a:srgbClr val="AABA0A"/>
              </a:solidFill>
              <a:ln>
                <a:noFill/>
              </a:ln>
            </c:spPr>
          </c:marker>
          <c:cat>
            <c:strRef>
              <c:f>Sheet1!$B$1:$E$1</c:f>
              <c:strCache>
                <c:ptCount val="4"/>
                <c:pt idx="0">
                  <c:v>2008</c:v>
                </c:pt>
                <c:pt idx="1">
                  <c:v>2009</c:v>
                </c:pt>
                <c:pt idx="2">
                  <c:v>2010</c:v>
                </c:pt>
                <c:pt idx="3">
                  <c:v>2011</c:v>
                </c:pt>
              </c:strCache>
            </c:strRef>
          </c:cat>
          <c:val>
            <c:numRef>
              <c:f>Sheet1!$B$4:$E$4</c:f>
              <c:numCache>
                <c:formatCode>General</c:formatCode>
                <c:ptCount val="4"/>
                <c:pt idx="0">
                  <c:v>731.1</c:v>
                </c:pt>
                <c:pt idx="1">
                  <c:v>773.8</c:v>
                </c:pt>
                <c:pt idx="2">
                  <c:v>732.9</c:v>
                </c:pt>
                <c:pt idx="3">
                  <c:v>851</c:v>
                </c:pt>
              </c:numCache>
            </c:numRef>
          </c:val>
          <c:smooth val="0"/>
        </c:ser>
        <c:ser>
          <c:idx val="1"/>
          <c:order val="3"/>
          <c:tx>
            <c:strRef>
              <c:f>Sheet1!$A$5</c:f>
              <c:strCache>
                <c:ptCount val="1"/>
                <c:pt idx="0">
                  <c:v>Q4 (Highest)</c:v>
                </c:pt>
              </c:strCache>
            </c:strRef>
          </c:tx>
          <c:spPr>
            <a:ln w="34925">
              <a:solidFill>
                <a:srgbClr val="7BA8DF"/>
              </a:solidFill>
            </a:ln>
          </c:spPr>
          <c:marker>
            <c:symbol val="diamond"/>
            <c:size val="9"/>
            <c:spPr>
              <a:solidFill>
                <a:srgbClr val="7BA8DF"/>
              </a:solidFill>
              <a:ln>
                <a:noFill/>
              </a:ln>
            </c:spPr>
          </c:marker>
          <c:cat>
            <c:strRef>
              <c:f>Sheet1!$B$1:$E$1</c:f>
              <c:strCache>
                <c:ptCount val="4"/>
                <c:pt idx="0">
                  <c:v>2008</c:v>
                </c:pt>
                <c:pt idx="1">
                  <c:v>2009</c:v>
                </c:pt>
                <c:pt idx="2">
                  <c:v>2010</c:v>
                </c:pt>
                <c:pt idx="3">
                  <c:v>2011</c:v>
                </c:pt>
              </c:strCache>
            </c:strRef>
          </c:cat>
          <c:val>
            <c:numRef>
              <c:f>Sheet1!$B$5:$E$5</c:f>
              <c:numCache>
                <c:formatCode>General</c:formatCode>
                <c:ptCount val="4"/>
                <c:pt idx="0">
                  <c:v>553.1</c:v>
                </c:pt>
                <c:pt idx="1">
                  <c:v>604.70000000000005</c:v>
                </c:pt>
                <c:pt idx="2">
                  <c:v>524.6</c:v>
                </c:pt>
                <c:pt idx="3">
                  <c:v>621.20000000000005</c:v>
                </c:pt>
              </c:numCache>
            </c:numRef>
          </c:val>
          <c:smooth val="0"/>
        </c:ser>
        <c:dLbls>
          <c:showLegendKey val="0"/>
          <c:showVal val="0"/>
          <c:showCatName val="0"/>
          <c:showSerName val="0"/>
          <c:showPercent val="0"/>
          <c:showBubbleSize val="0"/>
        </c:dLbls>
        <c:marker val="1"/>
        <c:smooth val="0"/>
        <c:axId val="170808832"/>
        <c:axId val="170810752"/>
      </c:lineChart>
      <c:catAx>
        <c:axId val="17080883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70810752"/>
        <c:crosses val="autoZero"/>
        <c:auto val="1"/>
        <c:lblAlgn val="ctr"/>
        <c:lblOffset val="100"/>
        <c:noMultiLvlLbl val="0"/>
      </c:catAx>
      <c:valAx>
        <c:axId val="170810752"/>
        <c:scaling>
          <c:orientation val="minMax"/>
          <c:max val="16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2320301778870043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70808832"/>
        <c:crosses val="autoZero"/>
        <c:crossBetween val="between"/>
        <c:majorUnit val="200"/>
      </c:valAx>
    </c:plotArea>
    <c:legend>
      <c:legendPos val="t"/>
      <c:layout>
        <c:manualLayout>
          <c:xMode val="edge"/>
          <c:yMode val="edge"/>
          <c:x val="0.11005152133761058"/>
          <c:y val="1.1675185338674747E-3"/>
          <c:w val="0.77522917274229608"/>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4568092903481403"/>
          <c:y val="0.11770363450331421"/>
          <c:w val="0.73092641197628072"/>
          <c:h val="0.73355501786235056"/>
        </c:manualLayout>
      </c:layout>
      <c:lineChart>
        <c:grouping val="standard"/>
        <c:varyColors val="0"/>
        <c:ser>
          <c:idx val="3"/>
          <c:order val="0"/>
          <c:tx>
            <c:strRef>
              <c:f>Sheet1!$A$2</c:f>
              <c:strCache>
                <c:ptCount val="1"/>
                <c:pt idx="0">
                  <c:v>All Conditions</c:v>
                </c:pt>
              </c:strCache>
            </c:strRef>
          </c:tx>
          <c:spPr>
            <a:ln w="25400">
              <a:solidFill>
                <a:sysClr val="windowText" lastClr="000000"/>
              </a:solidFill>
            </a:ln>
          </c:spPr>
          <c:marker>
            <c:symbol val="circle"/>
            <c:size val="7"/>
            <c:spPr>
              <a:solidFill>
                <a:sysClr val="windowText" lastClr="000000"/>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Sheet1!$B$2:$I$2</c:f>
              <c:numCache>
                <c:formatCode>General</c:formatCode>
                <c:ptCount val="8"/>
                <c:pt idx="0">
                  <c:v>1941.23</c:v>
                </c:pt>
                <c:pt idx="1">
                  <c:v>1873.5</c:v>
                </c:pt>
                <c:pt idx="2">
                  <c:v>1814.25</c:v>
                </c:pt>
                <c:pt idx="3">
                  <c:v>1814.54</c:v>
                </c:pt>
                <c:pt idx="4">
                  <c:v>1756.53</c:v>
                </c:pt>
                <c:pt idx="5">
                  <c:v>1658.32</c:v>
                </c:pt>
                <c:pt idx="6">
                  <c:v>1669.29</c:v>
                </c:pt>
                <c:pt idx="7">
                  <c:v>1582.43</c:v>
                </c:pt>
              </c:numCache>
            </c:numRef>
          </c:val>
          <c:smooth val="0"/>
        </c:ser>
        <c:ser>
          <c:idx val="0"/>
          <c:order val="1"/>
          <c:tx>
            <c:strRef>
              <c:f>Sheet1!$A$3</c:f>
              <c:strCache>
                <c:ptCount val="1"/>
                <c:pt idx="0">
                  <c:v>Acute</c:v>
                </c:pt>
              </c:strCache>
            </c:strRef>
          </c:tx>
          <c:spPr>
            <a:ln w="25400">
              <a:solidFill>
                <a:srgbClr val="0072C6"/>
              </a:solidFill>
            </a:ln>
          </c:spPr>
          <c:marker>
            <c:symbol val="square"/>
            <c:size val="7"/>
            <c:spPr>
              <a:solidFill>
                <a:srgbClr val="0072C6"/>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Sheet1!$B$3:$I$3</c:f>
              <c:numCache>
                <c:formatCode>General</c:formatCode>
                <c:ptCount val="8"/>
                <c:pt idx="0">
                  <c:v>822.88</c:v>
                </c:pt>
                <c:pt idx="1">
                  <c:v>771.04</c:v>
                </c:pt>
                <c:pt idx="2">
                  <c:v>760.94</c:v>
                </c:pt>
                <c:pt idx="3">
                  <c:v>736.36</c:v>
                </c:pt>
                <c:pt idx="4">
                  <c:v>685.84</c:v>
                </c:pt>
                <c:pt idx="5">
                  <c:v>645.44000000000005</c:v>
                </c:pt>
                <c:pt idx="6">
                  <c:v>657.01</c:v>
                </c:pt>
                <c:pt idx="7">
                  <c:v>621.5</c:v>
                </c:pt>
              </c:numCache>
            </c:numRef>
          </c:val>
          <c:smooth val="0"/>
        </c:ser>
        <c:ser>
          <c:idx val="2"/>
          <c:order val="2"/>
          <c:tx>
            <c:strRef>
              <c:f>Sheet1!$A$4</c:f>
              <c:strCache>
                <c:ptCount val="1"/>
                <c:pt idx="0">
                  <c:v>Chronic</c:v>
                </c:pt>
              </c:strCache>
            </c:strRef>
          </c:tx>
          <c:spPr>
            <a:ln w="25400">
              <a:solidFill>
                <a:srgbClr val="AABA0A"/>
              </a:solidFill>
            </a:ln>
          </c:spPr>
          <c:marker>
            <c:symbol val="triangle"/>
            <c:size val="9"/>
            <c:spPr>
              <a:solidFill>
                <a:srgbClr val="AABA0A"/>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Sheet1!$B$4:$I$4</c:f>
              <c:numCache>
                <c:formatCode>General</c:formatCode>
                <c:ptCount val="8"/>
                <c:pt idx="0">
                  <c:v>1118.4100000000001</c:v>
                </c:pt>
                <c:pt idx="1">
                  <c:v>1102.51</c:v>
                </c:pt>
                <c:pt idx="2">
                  <c:v>1053.3599999999999</c:v>
                </c:pt>
                <c:pt idx="3">
                  <c:v>1078.22</c:v>
                </c:pt>
                <c:pt idx="4">
                  <c:v>1070.71</c:v>
                </c:pt>
                <c:pt idx="5">
                  <c:v>1012.91</c:v>
                </c:pt>
                <c:pt idx="6">
                  <c:v>1012.3</c:v>
                </c:pt>
                <c:pt idx="7">
                  <c:v>960.95</c:v>
                </c:pt>
              </c:numCache>
            </c:numRef>
          </c:val>
          <c:smooth val="0"/>
        </c:ser>
        <c:dLbls>
          <c:showLegendKey val="0"/>
          <c:showVal val="0"/>
          <c:showCatName val="0"/>
          <c:showSerName val="0"/>
          <c:showPercent val="0"/>
          <c:showBubbleSize val="0"/>
        </c:dLbls>
        <c:marker val="1"/>
        <c:smooth val="0"/>
        <c:axId val="171299584"/>
        <c:axId val="171301504"/>
      </c:lineChart>
      <c:catAx>
        <c:axId val="171299584"/>
        <c:scaling>
          <c:orientation val="minMax"/>
        </c:scaling>
        <c:delete val="0"/>
        <c:axPos val="b"/>
        <c:numFmt formatCode="General" sourceLinked="1"/>
        <c:majorTickMark val="out"/>
        <c:minorTickMark val="none"/>
        <c:tickLblPos val="nextTo"/>
        <c:txPr>
          <a:bodyPr rot="-2700000"/>
          <a:lstStyle/>
          <a:p>
            <a:pPr>
              <a:defRPr sz="1600" b="0" baseline="0">
                <a:latin typeface="Calibri" panose="020F0502020204030204" pitchFamily="34" charset="0"/>
              </a:defRPr>
            </a:pPr>
            <a:endParaRPr lang="en-US"/>
          </a:p>
        </c:txPr>
        <c:crossAx val="171301504"/>
        <c:crosses val="autoZero"/>
        <c:auto val="1"/>
        <c:lblAlgn val="ctr"/>
        <c:lblOffset val="100"/>
        <c:noMultiLvlLbl val="0"/>
      </c:catAx>
      <c:valAx>
        <c:axId val="171301504"/>
        <c:scaling>
          <c:orientation val="minMax"/>
          <c:max val="20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2015267297317001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71299584"/>
        <c:crosses val="autoZero"/>
        <c:crossBetween val="between"/>
        <c:majorUnit val="25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dirty="0" smtClean="0"/>
              <a:t>All Conditions</a:t>
            </a:r>
            <a:endParaRPr lang="en-US" dirty="0"/>
          </a:p>
        </c:rich>
      </c:tx>
      <c:layout>
        <c:manualLayout>
          <c:xMode val="edge"/>
          <c:yMode val="edge"/>
          <c:x val="0.33029861833308571"/>
          <c:y val="0"/>
        </c:manualLayout>
      </c:layout>
      <c:overlay val="0"/>
    </c:title>
    <c:autoTitleDeleted val="0"/>
    <c:plotArea>
      <c:layout>
        <c:manualLayout>
          <c:layoutTarget val="inner"/>
          <c:xMode val="edge"/>
          <c:yMode val="edge"/>
          <c:x val="0.24622715792601396"/>
          <c:y val="0.17072989574219888"/>
          <c:w val="0.73682761352944093"/>
          <c:h val="0.65904258712452612"/>
        </c:manualLayout>
      </c:layout>
      <c:barChart>
        <c:barDir val="col"/>
        <c:grouping val="clustered"/>
        <c:varyColors val="0"/>
        <c:ser>
          <c:idx val="0"/>
          <c:order val="0"/>
          <c:tx>
            <c:strRef>
              <c:f>Sheet1!$B$1</c:f>
              <c:strCache>
                <c:ptCount val="1"/>
                <c:pt idx="0">
                  <c:v>White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Sheet1!$A$2:$A$5</c:f>
              <c:strCache>
                <c:ptCount val="4"/>
                <c:pt idx="0">
                  <c:v>Q1 (Lowest)</c:v>
                </c:pt>
                <c:pt idx="1">
                  <c:v>Q2</c:v>
                </c:pt>
                <c:pt idx="2">
                  <c:v>Q3</c:v>
                </c:pt>
                <c:pt idx="3">
                  <c:v>Q4 (Highest)</c:v>
                </c:pt>
              </c:strCache>
            </c:strRef>
          </c:cat>
          <c:val>
            <c:numRef>
              <c:f>Sheet1!$B$2:$B$5</c:f>
              <c:numCache>
                <c:formatCode>General</c:formatCode>
                <c:ptCount val="4"/>
                <c:pt idx="0">
                  <c:v>1936</c:v>
                </c:pt>
                <c:pt idx="1">
                  <c:v>1464.9</c:v>
                </c:pt>
                <c:pt idx="2">
                  <c:v>1226.7</c:v>
                </c:pt>
                <c:pt idx="3">
                  <c:v>1096.5</c:v>
                </c:pt>
              </c:numCache>
            </c:numRef>
          </c:val>
        </c:ser>
        <c:ser>
          <c:idx val="1"/>
          <c:order val="1"/>
          <c:tx>
            <c:strRef>
              <c:f>Sheet1!$C$1</c:f>
              <c:strCache>
                <c:ptCount val="1"/>
                <c:pt idx="0">
                  <c:v>Black </c:v>
                </c:pt>
              </c:strCache>
            </c:strRef>
          </c:tx>
          <c:spPr>
            <a:solidFill>
              <a:srgbClr val="AABA0A"/>
            </a:solidFill>
          </c:spPr>
          <c:invertIfNegative val="0"/>
          <c:cat>
            <c:strRef>
              <c:f>Sheet1!$A$2:$A$5</c:f>
              <c:strCache>
                <c:ptCount val="4"/>
                <c:pt idx="0">
                  <c:v>Q1 (Lowest)</c:v>
                </c:pt>
                <c:pt idx="1">
                  <c:v>Q2</c:v>
                </c:pt>
                <c:pt idx="2">
                  <c:v>Q3</c:v>
                </c:pt>
                <c:pt idx="3">
                  <c:v>Q4 (Highest)</c:v>
                </c:pt>
              </c:strCache>
            </c:strRef>
          </c:cat>
          <c:val>
            <c:numRef>
              <c:f>Sheet1!$C$2:$C$5</c:f>
              <c:numCache>
                <c:formatCode>General</c:formatCode>
                <c:ptCount val="4"/>
                <c:pt idx="0">
                  <c:v>3131.3</c:v>
                </c:pt>
                <c:pt idx="1">
                  <c:v>2694.8</c:v>
                </c:pt>
                <c:pt idx="2">
                  <c:v>2091.6</c:v>
                </c:pt>
                <c:pt idx="3">
                  <c:v>1800.3</c:v>
                </c:pt>
              </c:numCache>
            </c:numRef>
          </c:val>
        </c:ser>
        <c:ser>
          <c:idx val="2"/>
          <c:order val="2"/>
          <c:tx>
            <c:strRef>
              <c:f>Sheet1!$D$1</c:f>
              <c:strCache>
                <c:ptCount val="1"/>
                <c:pt idx="0">
                  <c:v> API</c:v>
                </c:pt>
              </c:strCache>
            </c:strRef>
          </c:tx>
          <c:spPr>
            <a:solidFill>
              <a:sysClr val="window" lastClr="FFFFFF"/>
            </a:solidFill>
            <a:ln>
              <a:solidFill>
                <a:sysClr val="windowText" lastClr="000000"/>
              </a:solidFill>
            </a:ln>
          </c:spPr>
          <c:invertIfNegative val="0"/>
          <c:cat>
            <c:strRef>
              <c:f>Sheet1!$A$2:$A$5</c:f>
              <c:strCache>
                <c:ptCount val="4"/>
                <c:pt idx="0">
                  <c:v>Q1 (Lowest)</c:v>
                </c:pt>
                <c:pt idx="1">
                  <c:v>Q2</c:v>
                </c:pt>
                <c:pt idx="2">
                  <c:v>Q3</c:v>
                </c:pt>
                <c:pt idx="3">
                  <c:v>Q4 (Highest)</c:v>
                </c:pt>
              </c:strCache>
            </c:strRef>
          </c:cat>
          <c:val>
            <c:numRef>
              <c:f>Sheet1!$D$2:$D$5</c:f>
              <c:numCache>
                <c:formatCode>General</c:formatCode>
                <c:ptCount val="4"/>
                <c:pt idx="0">
                  <c:v>932.2</c:v>
                </c:pt>
                <c:pt idx="1">
                  <c:v>716.7</c:v>
                </c:pt>
                <c:pt idx="2">
                  <c:v>645.9</c:v>
                </c:pt>
                <c:pt idx="3">
                  <c:v>472.2</c:v>
                </c:pt>
              </c:numCache>
            </c:numRef>
          </c:val>
        </c:ser>
        <c:ser>
          <c:idx val="3"/>
          <c:order val="3"/>
          <c:tx>
            <c:strRef>
              <c:f>Sheet1!$E$1</c:f>
              <c:strCache>
                <c:ptCount val="1"/>
                <c:pt idx="0">
                  <c:v>Hispanic</c:v>
                </c:pt>
              </c:strCache>
            </c:strRef>
          </c:tx>
          <c:spPr>
            <a:solidFill>
              <a:sysClr val="window" lastClr="FFFFFF">
                <a:lumMod val="85000"/>
              </a:sysClr>
            </a:solidFill>
          </c:spPr>
          <c:invertIfNegative val="0"/>
          <c:cat>
            <c:strRef>
              <c:f>Sheet1!$A$2:$A$5</c:f>
              <c:strCache>
                <c:ptCount val="4"/>
                <c:pt idx="0">
                  <c:v>Q1 (Lowest)</c:v>
                </c:pt>
                <c:pt idx="1">
                  <c:v>Q2</c:v>
                </c:pt>
                <c:pt idx="2">
                  <c:v>Q3</c:v>
                </c:pt>
                <c:pt idx="3">
                  <c:v>Q4 (Highest)</c:v>
                </c:pt>
              </c:strCache>
            </c:strRef>
          </c:cat>
          <c:val>
            <c:numRef>
              <c:f>Sheet1!$E$2:$E$5</c:f>
              <c:numCache>
                <c:formatCode>General</c:formatCode>
                <c:ptCount val="4"/>
                <c:pt idx="0">
                  <c:v>1945.9</c:v>
                </c:pt>
                <c:pt idx="1">
                  <c:v>1390.9</c:v>
                </c:pt>
                <c:pt idx="2">
                  <c:v>1104.0999999999999</c:v>
                </c:pt>
                <c:pt idx="3">
                  <c:v>932</c:v>
                </c:pt>
              </c:numCache>
            </c:numRef>
          </c:val>
        </c:ser>
        <c:dLbls>
          <c:showLegendKey val="0"/>
          <c:showVal val="0"/>
          <c:showCatName val="0"/>
          <c:showSerName val="0"/>
          <c:showPercent val="0"/>
          <c:showBubbleSize val="0"/>
        </c:dLbls>
        <c:gapWidth val="150"/>
        <c:axId val="171347328"/>
        <c:axId val="171357312"/>
      </c:barChart>
      <c:catAx>
        <c:axId val="171347328"/>
        <c:scaling>
          <c:orientation val="minMax"/>
        </c:scaling>
        <c:delete val="0"/>
        <c:axPos val="b"/>
        <c:minorGridlines>
          <c:spPr>
            <a:ln>
              <a:noFill/>
            </a:ln>
          </c:spPr>
        </c:minorGridlines>
        <c:majorTickMark val="out"/>
        <c:minorTickMark val="none"/>
        <c:tickLblPos val="nextTo"/>
        <c:txPr>
          <a:bodyPr rot="-1200000"/>
          <a:lstStyle/>
          <a:p>
            <a:pPr>
              <a:defRPr sz="1600" b="0">
                <a:solidFill>
                  <a:schemeClr val="tx1"/>
                </a:solidFill>
                <a:latin typeface="Calibri" panose="020F0502020204030204" pitchFamily="34" charset="0"/>
              </a:defRPr>
            </a:pPr>
            <a:endParaRPr lang="en-US"/>
          </a:p>
        </c:txPr>
        <c:crossAx val="171357312"/>
        <c:crosses val="autoZero"/>
        <c:auto val="1"/>
        <c:lblAlgn val="ctr"/>
        <c:lblOffset val="100"/>
        <c:noMultiLvlLbl val="0"/>
      </c:catAx>
      <c:valAx>
        <c:axId val="171357312"/>
        <c:scaling>
          <c:orientation val="minMax"/>
          <c:max val="3500"/>
          <c:min val="0"/>
        </c:scaling>
        <c:delete val="0"/>
        <c:axPos val="l"/>
        <c:majorGridlines/>
        <c:title>
          <c:tx>
            <c:rich>
              <a:bodyPr rot="-5400000" vert="horz"/>
              <a:lstStyle/>
              <a:p>
                <a:pPr>
                  <a:defRPr sz="1600">
                    <a:latin typeface="Calibri" panose="020F0502020204030204" pitchFamily="34" charset="0"/>
                  </a:defRPr>
                </a:pPr>
                <a:r>
                  <a:rPr lang="en-US" dirty="0" smtClean="0"/>
                  <a:t>Rate per 100,000 Population</a:t>
                </a:r>
                <a:endParaRPr lang="en-US" dirty="0"/>
              </a:p>
            </c:rich>
          </c:tx>
          <c:layout>
            <c:manualLayout>
              <c:xMode val="edge"/>
              <c:yMode val="edge"/>
              <c:x val="3.1446540880503146E-3"/>
              <c:y val="0.18174759405074364"/>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71347328"/>
        <c:crosses val="autoZero"/>
        <c:crossBetween val="between"/>
        <c:majorUnit val="500"/>
      </c:valAx>
    </c:plotArea>
    <c:legend>
      <c:legendPos val="t"/>
      <c:layout>
        <c:manualLayout>
          <c:xMode val="edge"/>
          <c:yMode val="edge"/>
          <c:x val="9.3525231515871832E-2"/>
          <c:y val="6.5509031423155437E-2"/>
          <c:w val="0.79233459614717971"/>
          <c:h val="7.0682505832604256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725548457386224"/>
          <c:y val="0.11770363450331421"/>
          <c:w val="0.79239488931808055"/>
          <c:h val="0.72429094095554913"/>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Sheet1!$B$2:$I$2</c:f>
              <c:numCache>
                <c:formatCode>General</c:formatCode>
                <c:ptCount val="8"/>
                <c:pt idx="0">
                  <c:v>58.6</c:v>
                </c:pt>
                <c:pt idx="1">
                  <c:v>69.5</c:v>
                </c:pt>
                <c:pt idx="2">
                  <c:v>76.599999999999994</c:v>
                </c:pt>
                <c:pt idx="3">
                  <c:v>82.2</c:v>
                </c:pt>
                <c:pt idx="4">
                  <c:v>86.3</c:v>
                </c:pt>
                <c:pt idx="5">
                  <c:v>89.6</c:v>
                </c:pt>
                <c:pt idx="6" formatCode="0.0">
                  <c:v>91.889399999999995</c:v>
                </c:pt>
                <c:pt idx="7" formatCode="0.0">
                  <c:v>93.4</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Sheet1!$B$3:$I$3</c:f>
              <c:numCache>
                <c:formatCode>General</c:formatCode>
                <c:ptCount val="8"/>
                <c:pt idx="0">
                  <c:v>56.7</c:v>
                </c:pt>
                <c:pt idx="1">
                  <c:v>68.099999999999994</c:v>
                </c:pt>
                <c:pt idx="2">
                  <c:v>75.8</c:v>
                </c:pt>
                <c:pt idx="3">
                  <c:v>81.7</c:v>
                </c:pt>
                <c:pt idx="4">
                  <c:v>86.4</c:v>
                </c:pt>
                <c:pt idx="5">
                  <c:v>89.8</c:v>
                </c:pt>
                <c:pt idx="6" formatCode="0.0">
                  <c:v>92.442700000000002</c:v>
                </c:pt>
                <c:pt idx="7" formatCode="0.0">
                  <c:v>93.9</c:v>
                </c:pt>
              </c:numCache>
            </c:numRef>
          </c:val>
          <c:smooth val="0"/>
        </c:ser>
        <c:ser>
          <c:idx val="2"/>
          <c:order val="2"/>
          <c:tx>
            <c:strRef>
              <c:f>Sheet1!$A$6</c:f>
              <c:strCache>
                <c:ptCount val="1"/>
                <c:pt idx="0">
                  <c:v>Asian</c:v>
                </c:pt>
              </c:strCache>
            </c:strRef>
          </c:tx>
          <c:spPr>
            <a:ln w="25400">
              <a:solidFill>
                <a:srgbClr val="AABA0A"/>
              </a:solidFill>
            </a:ln>
          </c:spPr>
          <c:marker>
            <c:symbol val="triangle"/>
            <c:size val="9"/>
            <c:spPr>
              <a:solidFill>
                <a:srgbClr val="AABA0A"/>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Sheet1!$B$6:$I$6</c:f>
              <c:numCache>
                <c:formatCode>0.0</c:formatCode>
                <c:ptCount val="8"/>
                <c:pt idx="0">
                  <c:v>49.1</c:v>
                </c:pt>
                <c:pt idx="1">
                  <c:v>61.5</c:v>
                </c:pt>
                <c:pt idx="2">
                  <c:v>74.599999999999994</c:v>
                </c:pt>
                <c:pt idx="3">
                  <c:v>83.7</c:v>
                </c:pt>
                <c:pt idx="4">
                  <c:v>87.1</c:v>
                </c:pt>
                <c:pt idx="5">
                  <c:v>91.6</c:v>
                </c:pt>
                <c:pt idx="6">
                  <c:v>92.885599999999997</c:v>
                </c:pt>
                <c:pt idx="7">
                  <c:v>94.1</c:v>
                </c:pt>
              </c:numCache>
            </c:numRef>
          </c:val>
          <c:smooth val="0"/>
        </c:ser>
        <c:ser>
          <c:idx val="1"/>
          <c:order val="3"/>
          <c:tx>
            <c:strRef>
              <c:f>Sheet1!$A$5</c:f>
              <c:strCache>
                <c:ptCount val="1"/>
                <c:pt idx="0">
                  <c:v>AI/AN</c:v>
                </c:pt>
              </c:strCache>
            </c:strRef>
          </c:tx>
          <c:spPr>
            <a:ln w="34925">
              <a:solidFill>
                <a:srgbClr val="7BA8DF"/>
              </a:solidFill>
            </a:ln>
          </c:spPr>
          <c:marker>
            <c:symbol val="diamond"/>
            <c:size val="9"/>
            <c:spPr>
              <a:solidFill>
                <a:srgbClr val="7BA8DF"/>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Sheet1!$B$5:$I$5</c:f>
              <c:numCache>
                <c:formatCode>General</c:formatCode>
                <c:ptCount val="8"/>
                <c:pt idx="0">
                  <c:v>48.2</c:v>
                </c:pt>
                <c:pt idx="1">
                  <c:v>59.7</c:v>
                </c:pt>
                <c:pt idx="2">
                  <c:v>65</c:v>
                </c:pt>
                <c:pt idx="3">
                  <c:v>69.8</c:v>
                </c:pt>
                <c:pt idx="4">
                  <c:v>76.3</c:v>
                </c:pt>
                <c:pt idx="5">
                  <c:v>81.900000000000006</c:v>
                </c:pt>
                <c:pt idx="6" formatCode="0.0">
                  <c:v>84.145099999999999</c:v>
                </c:pt>
                <c:pt idx="7" formatCode="0.0">
                  <c:v>86.1</c:v>
                </c:pt>
              </c:numCache>
            </c:numRef>
          </c:val>
          <c:smooth val="0"/>
        </c:ser>
        <c:ser>
          <c:idx val="4"/>
          <c:order val="4"/>
          <c:tx>
            <c:strRef>
              <c:f>Sheet1!$A$4</c:f>
              <c:strCache>
                <c:ptCount val="1"/>
                <c:pt idx="0">
                  <c:v>Hispanic</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Sheet1!$B$4:$I$4</c:f>
              <c:numCache>
                <c:formatCode>General</c:formatCode>
                <c:ptCount val="8"/>
                <c:pt idx="0">
                  <c:v>53</c:v>
                </c:pt>
                <c:pt idx="1">
                  <c:v>65.599999999999994</c:v>
                </c:pt>
                <c:pt idx="2">
                  <c:v>72.599999999999994</c:v>
                </c:pt>
                <c:pt idx="3">
                  <c:v>81.8</c:v>
                </c:pt>
                <c:pt idx="4">
                  <c:v>88.2</c:v>
                </c:pt>
                <c:pt idx="5">
                  <c:v>89.8</c:v>
                </c:pt>
                <c:pt idx="6" formatCode="0.0">
                  <c:v>91.987399999999994</c:v>
                </c:pt>
                <c:pt idx="7" formatCode="0.0">
                  <c:v>93.2</c:v>
                </c:pt>
              </c:numCache>
            </c:numRef>
          </c:val>
          <c:smooth val="0"/>
        </c:ser>
        <c:dLbls>
          <c:showLegendKey val="0"/>
          <c:showVal val="0"/>
          <c:showCatName val="0"/>
          <c:showSerName val="0"/>
          <c:showPercent val="0"/>
          <c:showBubbleSize val="0"/>
        </c:dLbls>
        <c:marker val="1"/>
        <c:smooth val="0"/>
        <c:axId val="149091072"/>
        <c:axId val="149092992"/>
      </c:lineChart>
      <c:catAx>
        <c:axId val="149091072"/>
        <c:scaling>
          <c:orientation val="minMax"/>
        </c:scaling>
        <c:delete val="0"/>
        <c:axPos val="b"/>
        <c:numFmt formatCode="General" sourceLinked="1"/>
        <c:majorTickMark val="out"/>
        <c:minorTickMark val="none"/>
        <c:tickLblPos val="nextTo"/>
        <c:txPr>
          <a:bodyPr rot="-2280000"/>
          <a:lstStyle/>
          <a:p>
            <a:pPr>
              <a:defRPr sz="1600" b="0" baseline="0">
                <a:latin typeface="Calibri" panose="020F0502020204030204" pitchFamily="34" charset="0"/>
              </a:defRPr>
            </a:pPr>
            <a:endParaRPr lang="en-US"/>
          </a:p>
        </c:txPr>
        <c:crossAx val="149092992"/>
        <c:crosses val="autoZero"/>
        <c:auto val="1"/>
        <c:lblAlgn val="ctr"/>
        <c:lblOffset val="100"/>
        <c:noMultiLvlLbl val="0"/>
      </c:catAx>
      <c:valAx>
        <c:axId val="149092992"/>
        <c:scaling>
          <c:orientation val="minMax"/>
          <c:max val="100"/>
          <c:min val="25"/>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228403988278295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49091072"/>
        <c:crosses val="autoZero"/>
        <c:crossBetween val="between"/>
        <c:majorUnit val="5"/>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600">
                <a:latin typeface="Calibri" panose="020F0502020204030204" pitchFamily="34" charset="0"/>
              </a:defRPr>
            </a:pPr>
            <a:r>
              <a:rPr lang="en-US" sz="1600" dirty="0" smtClean="0">
                <a:latin typeface="Calibri" panose="020F0502020204030204" pitchFamily="34" charset="0"/>
              </a:rPr>
              <a:t>Community Hospitals</a:t>
            </a:r>
            <a:endParaRPr lang="en-US" sz="1600" dirty="0">
              <a:latin typeface="Calibri" panose="020F0502020204030204" pitchFamily="34" charset="0"/>
            </a:endParaRPr>
          </a:p>
        </c:rich>
      </c:tx>
      <c:layout>
        <c:manualLayout>
          <c:xMode val="edge"/>
          <c:yMode val="edge"/>
          <c:x val="0.26521604938271603"/>
          <c:y val="0"/>
        </c:manualLayout>
      </c:layout>
      <c:overlay val="0"/>
    </c:title>
    <c:autoTitleDeleted val="0"/>
    <c:plotArea>
      <c:layout>
        <c:manualLayout>
          <c:layoutTarget val="inner"/>
          <c:xMode val="edge"/>
          <c:yMode val="edge"/>
          <c:x val="0.18762151258870421"/>
          <c:y val="0.16299355243638022"/>
          <c:w val="0.79401234567901235"/>
          <c:h val="0.6859261478184791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Sheet1!$B$2:$K$2</c:f>
              <c:numCache>
                <c:formatCode>General</c:formatCode>
                <c:ptCount val="10"/>
                <c:pt idx="0">
                  <c:v>321</c:v>
                </c:pt>
                <c:pt idx="1">
                  <c:v>311.48</c:v>
                </c:pt>
                <c:pt idx="2">
                  <c:v>303.87</c:v>
                </c:pt>
                <c:pt idx="3">
                  <c:v>303.39</c:v>
                </c:pt>
                <c:pt idx="4">
                  <c:v>297.23</c:v>
                </c:pt>
                <c:pt idx="5">
                  <c:v>287.33999999999997</c:v>
                </c:pt>
                <c:pt idx="6">
                  <c:v>292.14</c:v>
                </c:pt>
                <c:pt idx="7">
                  <c:v>303.75</c:v>
                </c:pt>
                <c:pt idx="8">
                  <c:v>301.29000000000002</c:v>
                </c:pt>
                <c:pt idx="9">
                  <c:v>318.08999999999997</c:v>
                </c:pt>
              </c:numCache>
            </c:numRef>
          </c:val>
          <c:smooth val="0"/>
        </c:ser>
        <c:ser>
          <c:idx val="0"/>
          <c:order val="1"/>
          <c:tx>
            <c:strRef>
              <c:f>Sheet1!$A$3</c:f>
              <c:strCache>
                <c:ptCount val="1"/>
                <c:pt idx="0">
                  <c:v>18-44</c:v>
                </c:pt>
              </c:strCache>
            </c:strRef>
          </c:tx>
          <c:spPr>
            <a:ln w="25400">
              <a:solidFill>
                <a:srgbClr val="0072C6"/>
              </a:solidFill>
            </a:ln>
          </c:spPr>
          <c:marker>
            <c:symbol val="square"/>
            <c:size val="7"/>
            <c:spPr>
              <a:solidFill>
                <a:srgbClr val="0072C6"/>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Sheet1!$B$3:$K$3</c:f>
              <c:numCache>
                <c:formatCode>General</c:formatCode>
                <c:ptCount val="10"/>
                <c:pt idx="0">
                  <c:v>219.77</c:v>
                </c:pt>
                <c:pt idx="1">
                  <c:v>214.08</c:v>
                </c:pt>
                <c:pt idx="2">
                  <c:v>205.54</c:v>
                </c:pt>
                <c:pt idx="3">
                  <c:v>208.69</c:v>
                </c:pt>
                <c:pt idx="4">
                  <c:v>201.8</c:v>
                </c:pt>
                <c:pt idx="5">
                  <c:v>191.51</c:v>
                </c:pt>
                <c:pt idx="6">
                  <c:v>196.08</c:v>
                </c:pt>
                <c:pt idx="7">
                  <c:v>206.93</c:v>
                </c:pt>
                <c:pt idx="8">
                  <c:v>202.41</c:v>
                </c:pt>
                <c:pt idx="9">
                  <c:v>220.01</c:v>
                </c:pt>
              </c:numCache>
            </c:numRef>
          </c:val>
          <c:smooth val="0"/>
        </c:ser>
        <c:ser>
          <c:idx val="2"/>
          <c:order val="2"/>
          <c:tx>
            <c:strRef>
              <c:f>Sheet1!$A$4</c:f>
              <c:strCache>
                <c:ptCount val="1"/>
                <c:pt idx="0">
                  <c:v>45-64</c:v>
                </c:pt>
              </c:strCache>
            </c:strRef>
          </c:tx>
          <c:spPr>
            <a:ln w="25400">
              <a:solidFill>
                <a:srgbClr val="AABA0A"/>
              </a:solidFill>
            </a:ln>
          </c:spPr>
          <c:marker>
            <c:symbol val="triangle"/>
            <c:size val="9"/>
            <c:spPr>
              <a:solidFill>
                <a:srgbClr val="AABA0A"/>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Sheet1!$B$4:$K$4</c:f>
              <c:numCache>
                <c:formatCode>General</c:formatCode>
                <c:ptCount val="10"/>
                <c:pt idx="0">
                  <c:v>414.81</c:v>
                </c:pt>
                <c:pt idx="1">
                  <c:v>400.34</c:v>
                </c:pt>
                <c:pt idx="2">
                  <c:v>397.02</c:v>
                </c:pt>
                <c:pt idx="3">
                  <c:v>392.43</c:v>
                </c:pt>
                <c:pt idx="4">
                  <c:v>389.05</c:v>
                </c:pt>
                <c:pt idx="5">
                  <c:v>375.43</c:v>
                </c:pt>
                <c:pt idx="6">
                  <c:v>384.02</c:v>
                </c:pt>
                <c:pt idx="7">
                  <c:v>398.66</c:v>
                </c:pt>
                <c:pt idx="8">
                  <c:v>404.46</c:v>
                </c:pt>
                <c:pt idx="9">
                  <c:v>420.99</c:v>
                </c:pt>
              </c:numCache>
            </c:numRef>
          </c:val>
          <c:smooth val="0"/>
        </c:ser>
        <c:ser>
          <c:idx val="1"/>
          <c:order val="3"/>
          <c:tx>
            <c:strRef>
              <c:f>Sheet1!$A$5</c:f>
              <c:strCache>
                <c:ptCount val="1"/>
                <c:pt idx="0">
                  <c:v>65+</c:v>
                </c:pt>
              </c:strCache>
            </c:strRef>
          </c:tx>
          <c:spPr>
            <a:ln w="34925">
              <a:solidFill>
                <a:srgbClr val="7BA8DF"/>
              </a:solidFill>
            </a:ln>
          </c:spPr>
          <c:marker>
            <c:symbol val="diamond"/>
            <c:size val="9"/>
            <c:spPr>
              <a:solidFill>
                <a:srgbClr val="7BA8DF"/>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Sheet1!$B$5:$K$5</c:f>
              <c:numCache>
                <c:formatCode>General</c:formatCode>
                <c:ptCount val="10"/>
                <c:pt idx="0">
                  <c:v>563.36</c:v>
                </c:pt>
                <c:pt idx="1">
                  <c:v>541.95000000000005</c:v>
                </c:pt>
                <c:pt idx="2">
                  <c:v>533.9</c:v>
                </c:pt>
                <c:pt idx="3">
                  <c:v>522.76</c:v>
                </c:pt>
                <c:pt idx="4">
                  <c:v>516.41999999999996</c:v>
                </c:pt>
                <c:pt idx="5">
                  <c:v>512.94000000000005</c:v>
                </c:pt>
                <c:pt idx="6">
                  <c:v>508.78</c:v>
                </c:pt>
                <c:pt idx="7">
                  <c:v>519.53</c:v>
                </c:pt>
                <c:pt idx="8">
                  <c:v>511</c:v>
                </c:pt>
                <c:pt idx="9">
                  <c:v>521.23</c:v>
                </c:pt>
              </c:numCache>
            </c:numRef>
          </c:val>
          <c:smooth val="0"/>
        </c:ser>
        <c:dLbls>
          <c:showLegendKey val="0"/>
          <c:showVal val="0"/>
          <c:showCatName val="0"/>
          <c:showSerName val="0"/>
          <c:showPercent val="0"/>
          <c:showBubbleSize val="0"/>
        </c:dLbls>
        <c:marker val="1"/>
        <c:smooth val="0"/>
        <c:axId val="171453056"/>
        <c:axId val="171459328"/>
      </c:lineChart>
      <c:catAx>
        <c:axId val="171453056"/>
        <c:scaling>
          <c:orientation val="minMax"/>
        </c:scaling>
        <c:delete val="0"/>
        <c:axPos val="b"/>
        <c:numFmt formatCode="General" sourceLinked="1"/>
        <c:majorTickMark val="out"/>
        <c:minorTickMark val="none"/>
        <c:tickLblPos val="nextTo"/>
        <c:txPr>
          <a:bodyPr rot="-3060000"/>
          <a:lstStyle/>
          <a:p>
            <a:pPr>
              <a:defRPr sz="1600" b="0" baseline="0">
                <a:latin typeface="Calibri" panose="020F0502020204030204" pitchFamily="34" charset="0"/>
              </a:defRPr>
            </a:pPr>
            <a:endParaRPr lang="en-US"/>
          </a:p>
        </c:txPr>
        <c:crossAx val="171459328"/>
        <c:crosses val="autoZero"/>
        <c:auto val="1"/>
        <c:lblAlgn val="ctr"/>
        <c:lblOffset val="100"/>
        <c:noMultiLvlLbl val="0"/>
      </c:catAx>
      <c:valAx>
        <c:axId val="171459328"/>
        <c:scaling>
          <c:orientation val="minMax"/>
          <c:max val="7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 Admissions</a:t>
                </a:r>
                <a:endParaRPr lang="en-US" dirty="0"/>
              </a:p>
            </c:rich>
          </c:tx>
          <c:layout>
            <c:manualLayout>
              <c:xMode val="edge"/>
              <c:yMode val="edge"/>
              <c:x val="0"/>
              <c:y val="0.2302103541405150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71453056"/>
        <c:crosses val="autoZero"/>
        <c:crossBetween val="between"/>
        <c:majorUnit val="100"/>
      </c:valAx>
    </c:plotArea>
    <c:legend>
      <c:legendPos val="t"/>
      <c:layout>
        <c:manualLayout>
          <c:xMode val="edge"/>
          <c:yMode val="edge"/>
          <c:x val="4.2150286769709333E-2"/>
          <c:y val="5.2496053482445126E-2"/>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sz="1600" dirty="0" smtClean="0"/>
              <a:t>IHS,</a:t>
            </a:r>
            <a:r>
              <a:rPr lang="en-US" sz="1600" baseline="0" dirty="0" smtClean="0"/>
              <a:t> Tribal, and Contract Hospitals</a:t>
            </a:r>
            <a:endParaRPr lang="en-US" sz="1600" dirty="0"/>
          </a:p>
        </c:rich>
      </c:tx>
      <c:layout>
        <c:manualLayout>
          <c:xMode val="edge"/>
          <c:yMode val="edge"/>
          <c:x val="0.16269296199086225"/>
          <c:y val="0"/>
        </c:manualLayout>
      </c:layout>
      <c:overlay val="0"/>
    </c:title>
    <c:autoTitleDeleted val="0"/>
    <c:plotArea>
      <c:layout>
        <c:manualLayout>
          <c:layoutTarget val="inner"/>
          <c:xMode val="edge"/>
          <c:yMode val="edge"/>
          <c:x val="0.20046539321473705"/>
          <c:y val="0.15997422876488265"/>
          <c:w val="0.76942548848060655"/>
          <c:h val="0.68669714519380731"/>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Sheet1!$B$2:$K$2</c:f>
              <c:numCache>
                <c:formatCode>General</c:formatCode>
                <c:ptCount val="10"/>
                <c:pt idx="0">
                  <c:v>384.4</c:v>
                </c:pt>
                <c:pt idx="1">
                  <c:v>363.3</c:v>
                </c:pt>
                <c:pt idx="2">
                  <c:v>355.8</c:v>
                </c:pt>
                <c:pt idx="3">
                  <c:v>332.6</c:v>
                </c:pt>
                <c:pt idx="4">
                  <c:v>402.7</c:v>
                </c:pt>
                <c:pt idx="5">
                  <c:v>347.7</c:v>
                </c:pt>
                <c:pt idx="6">
                  <c:v>353.4</c:v>
                </c:pt>
                <c:pt idx="7">
                  <c:v>324.10000000000002</c:v>
                </c:pt>
                <c:pt idx="8">
                  <c:v>321</c:v>
                </c:pt>
                <c:pt idx="9">
                  <c:v>392.11</c:v>
                </c:pt>
              </c:numCache>
            </c:numRef>
          </c:val>
          <c:smooth val="0"/>
        </c:ser>
        <c:ser>
          <c:idx val="0"/>
          <c:order val="1"/>
          <c:tx>
            <c:strRef>
              <c:f>Sheet1!$A$3</c:f>
              <c:strCache>
                <c:ptCount val="1"/>
                <c:pt idx="0">
                  <c:v>18-44</c:v>
                </c:pt>
              </c:strCache>
            </c:strRef>
          </c:tx>
          <c:spPr>
            <a:ln w="25400">
              <a:solidFill>
                <a:srgbClr val="0072C6"/>
              </a:solidFill>
            </a:ln>
          </c:spPr>
          <c:marker>
            <c:symbol val="square"/>
            <c:size val="7"/>
            <c:spPr>
              <a:solidFill>
                <a:srgbClr val="0072C6"/>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Sheet1!$B$3:$K$3</c:f>
              <c:numCache>
                <c:formatCode>General</c:formatCode>
                <c:ptCount val="10"/>
                <c:pt idx="0">
                  <c:v>263.60000000000002</c:v>
                </c:pt>
                <c:pt idx="1">
                  <c:v>268.7</c:v>
                </c:pt>
                <c:pt idx="2">
                  <c:v>254.8</c:v>
                </c:pt>
                <c:pt idx="3">
                  <c:v>247.8</c:v>
                </c:pt>
                <c:pt idx="4">
                  <c:v>275.39999999999998</c:v>
                </c:pt>
                <c:pt idx="5">
                  <c:v>219.8</c:v>
                </c:pt>
                <c:pt idx="6">
                  <c:v>263.5</c:v>
                </c:pt>
                <c:pt idx="7">
                  <c:v>208.9</c:v>
                </c:pt>
                <c:pt idx="8">
                  <c:v>204</c:v>
                </c:pt>
                <c:pt idx="9">
                  <c:v>302.20999999999998</c:v>
                </c:pt>
              </c:numCache>
            </c:numRef>
          </c:val>
          <c:smooth val="0"/>
        </c:ser>
        <c:ser>
          <c:idx val="2"/>
          <c:order val="2"/>
          <c:tx>
            <c:strRef>
              <c:f>Sheet1!$A$4</c:f>
              <c:strCache>
                <c:ptCount val="1"/>
                <c:pt idx="0">
                  <c:v>45-64</c:v>
                </c:pt>
              </c:strCache>
            </c:strRef>
          </c:tx>
          <c:spPr>
            <a:ln w="25400">
              <a:solidFill>
                <a:srgbClr val="AABA0A"/>
              </a:solidFill>
            </a:ln>
          </c:spPr>
          <c:marker>
            <c:symbol val="triangle"/>
            <c:size val="9"/>
            <c:spPr>
              <a:solidFill>
                <a:srgbClr val="AABA0A"/>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Sheet1!$B$4:$K$4</c:f>
              <c:numCache>
                <c:formatCode>General</c:formatCode>
                <c:ptCount val="10"/>
                <c:pt idx="0">
                  <c:v>453.2</c:v>
                </c:pt>
                <c:pt idx="1">
                  <c:v>415.9</c:v>
                </c:pt>
                <c:pt idx="2">
                  <c:v>469.8</c:v>
                </c:pt>
                <c:pt idx="3">
                  <c:v>356.2</c:v>
                </c:pt>
                <c:pt idx="4">
                  <c:v>509.7</c:v>
                </c:pt>
                <c:pt idx="5">
                  <c:v>387.9</c:v>
                </c:pt>
                <c:pt idx="6">
                  <c:v>407.9</c:v>
                </c:pt>
                <c:pt idx="7">
                  <c:v>424.6</c:v>
                </c:pt>
                <c:pt idx="8">
                  <c:v>361</c:v>
                </c:pt>
                <c:pt idx="9">
                  <c:v>436.05</c:v>
                </c:pt>
              </c:numCache>
            </c:numRef>
          </c:val>
          <c:smooth val="0"/>
        </c:ser>
        <c:ser>
          <c:idx val="1"/>
          <c:order val="3"/>
          <c:tx>
            <c:strRef>
              <c:f>Sheet1!$A$5</c:f>
              <c:strCache>
                <c:ptCount val="1"/>
                <c:pt idx="0">
                  <c:v>65+</c:v>
                </c:pt>
              </c:strCache>
            </c:strRef>
          </c:tx>
          <c:spPr>
            <a:ln w="34925">
              <a:solidFill>
                <a:srgbClr val="7BA8DF"/>
              </a:solidFill>
            </a:ln>
          </c:spPr>
          <c:marker>
            <c:symbol val="diamond"/>
            <c:size val="9"/>
            <c:spPr>
              <a:solidFill>
                <a:srgbClr val="7BA8DF"/>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Sheet1!$B$5:$K$5</c:f>
              <c:numCache>
                <c:formatCode>General</c:formatCode>
                <c:ptCount val="10"/>
                <c:pt idx="0">
                  <c:v>560</c:v>
                </c:pt>
                <c:pt idx="1">
                  <c:v>514.29999999999995</c:v>
                </c:pt>
                <c:pt idx="2">
                  <c:v>428.6</c:v>
                </c:pt>
                <c:pt idx="3">
                  <c:v>560</c:v>
                </c:pt>
                <c:pt idx="4">
                  <c:v>583.29999999999995</c:v>
                </c:pt>
                <c:pt idx="5">
                  <c:v>656.3</c:v>
                </c:pt>
                <c:pt idx="6">
                  <c:v>555.6</c:v>
                </c:pt>
                <c:pt idx="7">
                  <c:v>457.1</c:v>
                </c:pt>
                <c:pt idx="8">
                  <c:v>555.6</c:v>
                </c:pt>
                <c:pt idx="9">
                  <c:v>538.46</c:v>
                </c:pt>
              </c:numCache>
            </c:numRef>
          </c:val>
          <c:smooth val="0"/>
        </c:ser>
        <c:dLbls>
          <c:showLegendKey val="0"/>
          <c:showVal val="0"/>
          <c:showCatName val="0"/>
          <c:showSerName val="0"/>
          <c:showPercent val="0"/>
          <c:showBubbleSize val="0"/>
        </c:dLbls>
        <c:marker val="1"/>
        <c:smooth val="0"/>
        <c:axId val="171494400"/>
        <c:axId val="171504768"/>
      </c:lineChart>
      <c:catAx>
        <c:axId val="171494400"/>
        <c:scaling>
          <c:orientation val="minMax"/>
        </c:scaling>
        <c:delete val="0"/>
        <c:axPos val="b"/>
        <c:numFmt formatCode="General" sourceLinked="1"/>
        <c:majorTickMark val="out"/>
        <c:minorTickMark val="none"/>
        <c:tickLblPos val="nextTo"/>
        <c:txPr>
          <a:bodyPr rot="-3120000"/>
          <a:lstStyle/>
          <a:p>
            <a:pPr>
              <a:defRPr sz="1600" b="0" baseline="0">
                <a:latin typeface="Calibri" panose="020F0502020204030204" pitchFamily="34" charset="0"/>
              </a:defRPr>
            </a:pPr>
            <a:endParaRPr lang="en-US"/>
          </a:p>
        </c:txPr>
        <c:crossAx val="171504768"/>
        <c:crosses val="autoZero"/>
        <c:auto val="1"/>
        <c:lblAlgn val="ctr"/>
        <c:lblOffset val="100"/>
        <c:noMultiLvlLbl val="0"/>
      </c:catAx>
      <c:valAx>
        <c:axId val="171504768"/>
        <c:scaling>
          <c:orientation val="minMax"/>
          <c:max val="7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 Admissions</a:t>
                </a:r>
                <a:endParaRPr lang="en-US" dirty="0"/>
              </a:p>
            </c:rich>
          </c:tx>
          <c:layout>
            <c:manualLayout>
              <c:xMode val="edge"/>
              <c:yMode val="edge"/>
              <c:x val="3.0864197530864196E-3"/>
              <c:y val="0.2271910304690174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71494400"/>
        <c:crosses val="autoZero"/>
        <c:crossBetween val="between"/>
        <c:majorUnit val="100"/>
      </c:valAx>
    </c:plotArea>
    <c:legend>
      <c:legendPos val="t"/>
      <c:layout>
        <c:manualLayout>
          <c:xMode val="edge"/>
          <c:yMode val="edge"/>
          <c:x val="5.4495965782055011E-2"/>
          <c:y val="7.0611995511430631E-2"/>
          <c:w val="0.92337740801267776"/>
          <c:h val="6.5284434554376353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907715544990839"/>
          <c:y val="0.1345397653493853"/>
          <c:w val="0.77960803248650534"/>
          <c:h val="0.70745474499018224"/>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Sheet1!$B$2:$I$2</c:f>
              <c:numCache>
                <c:formatCode>General</c:formatCode>
                <c:ptCount val="8"/>
                <c:pt idx="0">
                  <c:v>48.36</c:v>
                </c:pt>
                <c:pt idx="1">
                  <c:v>53.69</c:v>
                </c:pt>
                <c:pt idx="2">
                  <c:v>63.36</c:v>
                </c:pt>
                <c:pt idx="3">
                  <c:v>61.23</c:v>
                </c:pt>
                <c:pt idx="4">
                  <c:v>64.13</c:v>
                </c:pt>
                <c:pt idx="5">
                  <c:v>64.42</c:v>
                </c:pt>
                <c:pt idx="6">
                  <c:v>63.61</c:v>
                </c:pt>
                <c:pt idx="7">
                  <c:v>60.05</c:v>
                </c:pt>
              </c:numCache>
            </c:numRef>
          </c:val>
          <c:smooth val="0"/>
        </c:ser>
        <c:ser>
          <c:idx val="0"/>
          <c:order val="1"/>
          <c:tx>
            <c:strRef>
              <c:f>Sheet1!$A$3</c:f>
              <c:strCache>
                <c:ptCount val="1"/>
                <c:pt idx="0">
                  <c:v>Northeast</c:v>
                </c:pt>
              </c:strCache>
            </c:strRef>
          </c:tx>
          <c:spPr>
            <a:ln w="25400">
              <a:solidFill>
                <a:srgbClr val="0072C6"/>
              </a:solidFill>
            </a:ln>
          </c:spPr>
          <c:marker>
            <c:symbol val="square"/>
            <c:size val="7"/>
            <c:spPr>
              <a:solidFill>
                <a:srgbClr val="0072C6"/>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Sheet1!$B$3:$I$3</c:f>
              <c:numCache>
                <c:formatCode>General</c:formatCode>
                <c:ptCount val="8"/>
                <c:pt idx="0">
                  <c:v>43.73</c:v>
                </c:pt>
                <c:pt idx="1">
                  <c:v>58.64</c:v>
                </c:pt>
                <c:pt idx="2">
                  <c:v>61.08</c:v>
                </c:pt>
                <c:pt idx="3">
                  <c:v>60.88</c:v>
                </c:pt>
                <c:pt idx="4">
                  <c:v>69.52</c:v>
                </c:pt>
                <c:pt idx="5">
                  <c:v>68.87</c:v>
                </c:pt>
                <c:pt idx="6">
                  <c:v>67.819999999999993</c:v>
                </c:pt>
                <c:pt idx="7">
                  <c:v>63.07</c:v>
                </c:pt>
              </c:numCache>
            </c:numRef>
          </c:val>
          <c:smooth val="0"/>
        </c:ser>
        <c:ser>
          <c:idx val="2"/>
          <c:order val="2"/>
          <c:tx>
            <c:strRef>
              <c:f>Sheet1!$A$4</c:f>
              <c:strCache>
                <c:ptCount val="1"/>
                <c:pt idx="0">
                  <c:v>Midwest</c:v>
                </c:pt>
              </c:strCache>
            </c:strRef>
          </c:tx>
          <c:spPr>
            <a:ln w="25400">
              <a:solidFill>
                <a:srgbClr val="AABA0A"/>
              </a:solidFill>
            </a:ln>
          </c:spPr>
          <c:marker>
            <c:symbol val="triangle"/>
            <c:size val="9"/>
            <c:spPr>
              <a:solidFill>
                <a:srgbClr val="AABA0A"/>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Sheet1!$B$4:$I$4</c:f>
              <c:numCache>
                <c:formatCode>General</c:formatCode>
                <c:ptCount val="8"/>
                <c:pt idx="0">
                  <c:v>45.29</c:v>
                </c:pt>
                <c:pt idx="1">
                  <c:v>46.78</c:v>
                </c:pt>
                <c:pt idx="2">
                  <c:v>64.08</c:v>
                </c:pt>
                <c:pt idx="3">
                  <c:v>56.46</c:v>
                </c:pt>
                <c:pt idx="4">
                  <c:v>57.29</c:v>
                </c:pt>
                <c:pt idx="5">
                  <c:v>59.98</c:v>
                </c:pt>
                <c:pt idx="6">
                  <c:v>61.71</c:v>
                </c:pt>
                <c:pt idx="7">
                  <c:v>53.67</c:v>
                </c:pt>
              </c:numCache>
            </c:numRef>
          </c:val>
          <c:smooth val="0"/>
        </c:ser>
        <c:ser>
          <c:idx val="1"/>
          <c:order val="3"/>
          <c:tx>
            <c:strRef>
              <c:f>Sheet1!$A$5</c:f>
              <c:strCache>
                <c:ptCount val="1"/>
                <c:pt idx="0">
                  <c:v>South</c:v>
                </c:pt>
              </c:strCache>
            </c:strRef>
          </c:tx>
          <c:spPr>
            <a:ln w="34925">
              <a:solidFill>
                <a:srgbClr val="7BA8DF"/>
              </a:solidFill>
            </a:ln>
          </c:spPr>
          <c:marker>
            <c:symbol val="diamond"/>
            <c:size val="9"/>
            <c:spPr>
              <a:solidFill>
                <a:srgbClr val="7BA8DF"/>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Sheet1!$B$5:$I$5</c:f>
              <c:numCache>
                <c:formatCode>General</c:formatCode>
                <c:ptCount val="8"/>
                <c:pt idx="0">
                  <c:v>65.069999999999993</c:v>
                </c:pt>
                <c:pt idx="1">
                  <c:v>70.989999999999995</c:v>
                </c:pt>
                <c:pt idx="2">
                  <c:v>80.89</c:v>
                </c:pt>
                <c:pt idx="3">
                  <c:v>80.31</c:v>
                </c:pt>
                <c:pt idx="4">
                  <c:v>80.58</c:v>
                </c:pt>
                <c:pt idx="5">
                  <c:v>79.63</c:v>
                </c:pt>
                <c:pt idx="6">
                  <c:v>77.150000000000006</c:v>
                </c:pt>
                <c:pt idx="7">
                  <c:v>74.260000000000005</c:v>
                </c:pt>
              </c:numCache>
            </c:numRef>
          </c:val>
          <c:smooth val="0"/>
        </c:ser>
        <c:ser>
          <c:idx val="4"/>
          <c:order val="4"/>
          <c:tx>
            <c:strRef>
              <c:f>Sheet1!$A$6</c:f>
              <c:strCache>
                <c:ptCount val="1"/>
                <c:pt idx="0">
                  <c:v>West </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Sheet1!$B$6:$I$6</c:f>
              <c:numCache>
                <c:formatCode>General</c:formatCode>
                <c:ptCount val="8"/>
                <c:pt idx="0">
                  <c:v>28.12</c:v>
                </c:pt>
                <c:pt idx="1">
                  <c:v>27.72</c:v>
                </c:pt>
                <c:pt idx="2">
                  <c:v>35.9</c:v>
                </c:pt>
                <c:pt idx="3">
                  <c:v>34.96</c:v>
                </c:pt>
                <c:pt idx="4">
                  <c:v>39.32</c:v>
                </c:pt>
                <c:pt idx="5">
                  <c:v>40.04</c:v>
                </c:pt>
                <c:pt idx="6">
                  <c:v>39.31</c:v>
                </c:pt>
                <c:pt idx="7">
                  <c:v>39.9</c:v>
                </c:pt>
              </c:numCache>
            </c:numRef>
          </c:val>
          <c:smooth val="0"/>
        </c:ser>
        <c:dLbls>
          <c:showLegendKey val="0"/>
          <c:showVal val="0"/>
          <c:showCatName val="0"/>
          <c:showSerName val="0"/>
          <c:showPercent val="0"/>
          <c:showBubbleSize val="0"/>
        </c:dLbls>
        <c:marker val="1"/>
        <c:smooth val="0"/>
        <c:axId val="171658624"/>
        <c:axId val="171664896"/>
      </c:lineChart>
      <c:catAx>
        <c:axId val="171658624"/>
        <c:scaling>
          <c:orientation val="minMax"/>
        </c:scaling>
        <c:delete val="0"/>
        <c:axPos val="b"/>
        <c:numFmt formatCode="General" sourceLinked="1"/>
        <c:majorTickMark val="out"/>
        <c:minorTickMark val="none"/>
        <c:tickLblPos val="nextTo"/>
        <c:txPr>
          <a:bodyPr rot="-2400000"/>
          <a:lstStyle/>
          <a:p>
            <a:pPr>
              <a:defRPr sz="1600" b="0" baseline="0">
                <a:latin typeface="Calibri" panose="020F0502020204030204" pitchFamily="34" charset="0"/>
              </a:defRPr>
            </a:pPr>
            <a:endParaRPr lang="en-US"/>
          </a:p>
        </c:txPr>
        <c:crossAx val="171664896"/>
        <c:crosses val="autoZero"/>
        <c:auto val="1"/>
        <c:lblAlgn val="ctr"/>
        <c:lblOffset val="100"/>
        <c:noMultiLvlLbl val="0"/>
      </c:catAx>
      <c:valAx>
        <c:axId val="17166489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144745795664431E-3"/>
              <c:y val="0.2170375838436862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71658624"/>
        <c:crosses val="autoZero"/>
        <c:crossBetween val="between"/>
        <c:majorUnit val="1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0335204627199377"/>
          <c:y val="0.13600767351997667"/>
          <c:w val="0.73230922523573438"/>
          <c:h val="0.67745470618256054"/>
        </c:manualLayout>
      </c:layout>
      <c:barChart>
        <c:barDir val="col"/>
        <c:grouping val="clustered"/>
        <c:varyColors val="0"/>
        <c:ser>
          <c:idx val="0"/>
          <c:order val="0"/>
          <c:tx>
            <c:strRef>
              <c:f>Sheet1!$B$1</c:f>
              <c:strCache>
                <c:ptCount val="1"/>
                <c:pt idx="0">
                  <c:v>White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Sheet1!$A$2:$A$6</c:f>
              <c:strCache>
                <c:ptCount val="5"/>
                <c:pt idx="0">
                  <c:v>Total</c:v>
                </c:pt>
                <c:pt idx="1">
                  <c:v>Q1 (Lowest)</c:v>
                </c:pt>
                <c:pt idx="2">
                  <c:v>Q2</c:v>
                </c:pt>
                <c:pt idx="3">
                  <c:v>Q3</c:v>
                </c:pt>
                <c:pt idx="4">
                  <c:v>Q4 (Highest)</c:v>
                </c:pt>
              </c:strCache>
            </c:strRef>
          </c:cat>
          <c:val>
            <c:numRef>
              <c:f>Sheet1!$B$2:$B$6</c:f>
              <c:numCache>
                <c:formatCode>General</c:formatCode>
                <c:ptCount val="5"/>
                <c:pt idx="0">
                  <c:v>39.1</c:v>
                </c:pt>
                <c:pt idx="1">
                  <c:v>53.3</c:v>
                </c:pt>
                <c:pt idx="2">
                  <c:v>40.5</c:v>
                </c:pt>
                <c:pt idx="3">
                  <c:v>34.299999999999997</c:v>
                </c:pt>
                <c:pt idx="4">
                  <c:v>32.4</c:v>
                </c:pt>
              </c:numCache>
            </c:numRef>
          </c:val>
        </c:ser>
        <c:ser>
          <c:idx val="1"/>
          <c:order val="1"/>
          <c:tx>
            <c:strRef>
              <c:f>Sheet1!$C$1</c:f>
              <c:strCache>
                <c:ptCount val="1"/>
                <c:pt idx="0">
                  <c:v>Black</c:v>
                </c:pt>
              </c:strCache>
            </c:strRef>
          </c:tx>
          <c:spPr>
            <a:solidFill>
              <a:srgbClr val="AABA0A"/>
            </a:solidFill>
          </c:spPr>
          <c:invertIfNegative val="0"/>
          <c:cat>
            <c:strRef>
              <c:f>Sheet1!$A$2:$A$6</c:f>
              <c:strCache>
                <c:ptCount val="5"/>
                <c:pt idx="0">
                  <c:v>Total</c:v>
                </c:pt>
                <c:pt idx="1">
                  <c:v>Q1 (Lowest)</c:v>
                </c:pt>
                <c:pt idx="2">
                  <c:v>Q2</c:v>
                </c:pt>
                <c:pt idx="3">
                  <c:v>Q3</c:v>
                </c:pt>
                <c:pt idx="4">
                  <c:v>Q4 (Highest)</c:v>
                </c:pt>
              </c:strCache>
            </c:strRef>
          </c:cat>
          <c:val>
            <c:numRef>
              <c:f>Sheet1!$C$2:$C$6</c:f>
              <c:numCache>
                <c:formatCode>General</c:formatCode>
                <c:ptCount val="5"/>
                <c:pt idx="0">
                  <c:v>199.63</c:v>
                </c:pt>
                <c:pt idx="1">
                  <c:v>233.9</c:v>
                </c:pt>
                <c:pt idx="2">
                  <c:v>211.8</c:v>
                </c:pt>
                <c:pt idx="3">
                  <c:v>161.69999999999999</c:v>
                </c:pt>
                <c:pt idx="4">
                  <c:v>134.6</c:v>
                </c:pt>
              </c:numCache>
            </c:numRef>
          </c:val>
        </c:ser>
        <c:ser>
          <c:idx val="2"/>
          <c:order val="2"/>
          <c:tx>
            <c:strRef>
              <c:f>Sheet1!$D$1</c:f>
              <c:strCache>
                <c:ptCount val="1"/>
                <c:pt idx="0">
                  <c:v>API </c:v>
                </c:pt>
              </c:strCache>
            </c:strRef>
          </c:tx>
          <c:spPr>
            <a:solidFill>
              <a:sysClr val="window" lastClr="FFFFFF"/>
            </a:solidFill>
            <a:ln>
              <a:solidFill>
                <a:sysClr val="windowText" lastClr="000000"/>
              </a:solidFill>
            </a:ln>
          </c:spPr>
          <c:invertIfNegative val="0"/>
          <c:cat>
            <c:strRef>
              <c:f>Sheet1!$A$2:$A$6</c:f>
              <c:strCache>
                <c:ptCount val="5"/>
                <c:pt idx="0">
                  <c:v>Total</c:v>
                </c:pt>
                <c:pt idx="1">
                  <c:v>Q1 (Lowest)</c:v>
                </c:pt>
                <c:pt idx="2">
                  <c:v>Q2</c:v>
                </c:pt>
                <c:pt idx="3">
                  <c:v>Q3</c:v>
                </c:pt>
                <c:pt idx="4">
                  <c:v>Q4 (Highest)</c:v>
                </c:pt>
              </c:strCache>
            </c:strRef>
          </c:cat>
          <c:val>
            <c:numRef>
              <c:f>Sheet1!$D$2:$D$6</c:f>
              <c:numCache>
                <c:formatCode>General</c:formatCode>
                <c:ptCount val="5"/>
                <c:pt idx="0">
                  <c:v>28.47</c:v>
                </c:pt>
                <c:pt idx="1">
                  <c:v>53.6</c:v>
                </c:pt>
                <c:pt idx="2">
                  <c:v>33.6</c:v>
                </c:pt>
                <c:pt idx="3">
                  <c:v>32.5</c:v>
                </c:pt>
                <c:pt idx="4">
                  <c:v>18.399999999999999</c:v>
                </c:pt>
              </c:numCache>
            </c:numRef>
          </c:val>
        </c:ser>
        <c:ser>
          <c:idx val="3"/>
          <c:order val="3"/>
          <c:tx>
            <c:strRef>
              <c:f>Sheet1!$E$1</c:f>
              <c:strCache>
                <c:ptCount val="1"/>
                <c:pt idx="0">
                  <c:v>Hispanic</c:v>
                </c:pt>
              </c:strCache>
            </c:strRef>
          </c:tx>
          <c:spPr>
            <a:solidFill>
              <a:sysClr val="window" lastClr="FFFFFF">
                <a:lumMod val="85000"/>
              </a:sysClr>
            </a:solidFill>
          </c:spPr>
          <c:invertIfNegative val="0"/>
          <c:cat>
            <c:strRef>
              <c:f>Sheet1!$A$2:$A$6</c:f>
              <c:strCache>
                <c:ptCount val="5"/>
                <c:pt idx="0">
                  <c:v>Total</c:v>
                </c:pt>
                <c:pt idx="1">
                  <c:v>Q1 (Lowest)</c:v>
                </c:pt>
                <c:pt idx="2">
                  <c:v>Q2</c:v>
                </c:pt>
                <c:pt idx="3">
                  <c:v>Q3</c:v>
                </c:pt>
                <c:pt idx="4">
                  <c:v>Q4 (Highest)</c:v>
                </c:pt>
              </c:strCache>
            </c:strRef>
          </c:cat>
          <c:val>
            <c:numRef>
              <c:f>Sheet1!$E$2:$E$6</c:f>
              <c:numCache>
                <c:formatCode>General</c:formatCode>
                <c:ptCount val="5"/>
                <c:pt idx="0">
                  <c:v>67.180000000000007</c:v>
                </c:pt>
                <c:pt idx="1">
                  <c:v>97.3</c:v>
                </c:pt>
                <c:pt idx="2">
                  <c:v>62.1</c:v>
                </c:pt>
                <c:pt idx="3">
                  <c:v>52.2</c:v>
                </c:pt>
                <c:pt idx="4">
                  <c:v>38.5</c:v>
                </c:pt>
              </c:numCache>
            </c:numRef>
          </c:val>
        </c:ser>
        <c:dLbls>
          <c:showLegendKey val="0"/>
          <c:showVal val="0"/>
          <c:showCatName val="0"/>
          <c:showSerName val="0"/>
          <c:showPercent val="0"/>
          <c:showBubbleSize val="0"/>
        </c:dLbls>
        <c:gapWidth val="150"/>
        <c:axId val="173285376"/>
        <c:axId val="173286912"/>
      </c:barChart>
      <c:catAx>
        <c:axId val="173285376"/>
        <c:scaling>
          <c:orientation val="minMax"/>
        </c:scaling>
        <c:delete val="0"/>
        <c:axPos val="b"/>
        <c:minorGridlines>
          <c:spPr>
            <a:ln>
              <a:noFill/>
            </a:ln>
          </c:spPr>
        </c:minorGridlines>
        <c:majorTickMark val="out"/>
        <c:minorTickMark val="none"/>
        <c:tickLblPos val="nextTo"/>
        <c:txPr>
          <a:bodyPr rot="-1500000"/>
          <a:lstStyle/>
          <a:p>
            <a:pPr>
              <a:defRPr sz="1600" b="0">
                <a:solidFill>
                  <a:schemeClr val="tx1"/>
                </a:solidFill>
                <a:latin typeface="Calibri" panose="020F0502020204030204" pitchFamily="34" charset="0"/>
              </a:defRPr>
            </a:pPr>
            <a:endParaRPr lang="en-US"/>
          </a:p>
        </c:txPr>
        <c:crossAx val="173286912"/>
        <c:crosses val="autoZero"/>
        <c:auto val="1"/>
        <c:lblAlgn val="ctr"/>
        <c:lblOffset val="100"/>
        <c:noMultiLvlLbl val="0"/>
      </c:catAx>
      <c:valAx>
        <c:axId val="173286912"/>
        <c:scaling>
          <c:orientation val="minMax"/>
          <c:max val="250"/>
          <c:min val="0"/>
        </c:scaling>
        <c:delete val="0"/>
        <c:axPos val="l"/>
        <c:majorGridlines/>
        <c:title>
          <c:tx>
            <c:rich>
              <a:bodyPr rot="-5400000" vert="horz"/>
              <a:lstStyle/>
              <a:p>
                <a:pPr>
                  <a:defRPr sz="1600">
                    <a:latin typeface="Calibri" panose="020F0502020204030204" pitchFamily="34" charset="0"/>
                  </a:defRPr>
                </a:pPr>
                <a:r>
                  <a:rPr lang="en-US" dirty="0" smtClean="0"/>
                  <a:t>Rate per 100,000 Population</a:t>
                </a:r>
                <a:endParaRPr lang="en-US" dirty="0"/>
              </a:p>
            </c:rich>
          </c:tx>
          <c:layout>
            <c:manualLayout>
              <c:xMode val="edge"/>
              <c:yMode val="edge"/>
              <c:x val="0"/>
              <c:y val="0.18464111256926219"/>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73285376"/>
        <c:crosses val="autoZero"/>
        <c:crossBetween val="between"/>
        <c:majorUnit val="50"/>
      </c:valAx>
    </c:plotArea>
    <c:legend>
      <c:legendPos val="t"/>
      <c:layout>
        <c:manualLayout>
          <c:xMode val="edge"/>
          <c:yMode val="edge"/>
          <c:x val="9.3525107710592775E-2"/>
          <c:y val="1.8517060367454078E-3"/>
          <c:w val="0.79233459614717971"/>
          <c:h val="9.6724081364829392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933994361816"/>
          <c:y val="0.1345397653493853"/>
          <c:w val="0.80162948381452315"/>
          <c:h val="0.67378235305944834"/>
        </c:manualLayout>
      </c:layout>
      <c:lineChart>
        <c:grouping val="standard"/>
        <c:varyColors val="0"/>
        <c:ser>
          <c:idx val="3"/>
          <c:order val="0"/>
          <c:tx>
            <c:strRef>
              <c:f>Sheet1!$A$2</c:f>
              <c:strCache>
                <c:ptCount val="1"/>
                <c:pt idx="0">
                  <c:v>0-1 Conditions</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74.7</c:v>
                </c:pt>
                <c:pt idx="1">
                  <c:v>76</c:v>
                </c:pt>
                <c:pt idx="2">
                  <c:v>77.400000000000006</c:v>
                </c:pt>
                <c:pt idx="3">
                  <c:v>77.599999999999994</c:v>
                </c:pt>
                <c:pt idx="4">
                  <c:v>78.7</c:v>
                </c:pt>
                <c:pt idx="5">
                  <c:v>79.8</c:v>
                </c:pt>
                <c:pt idx="6">
                  <c:v>79.900000000000006</c:v>
                </c:pt>
                <c:pt idx="7">
                  <c:v>78.8</c:v>
                </c:pt>
                <c:pt idx="8">
                  <c:v>82.1</c:v>
                </c:pt>
                <c:pt idx="9">
                  <c:v>80.900000000000006</c:v>
                </c:pt>
                <c:pt idx="10">
                  <c:v>82.1</c:v>
                </c:pt>
              </c:numCache>
            </c:numRef>
          </c:val>
          <c:smooth val="0"/>
        </c:ser>
        <c:ser>
          <c:idx val="0"/>
          <c:order val="1"/>
          <c:tx>
            <c:strRef>
              <c:f>Sheet1!$A$3</c:f>
              <c:strCache>
                <c:ptCount val="1"/>
                <c:pt idx="0">
                  <c:v>2-3 Conditions</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77.400000000000006</c:v>
                </c:pt>
                <c:pt idx="1">
                  <c:v>77.7</c:v>
                </c:pt>
                <c:pt idx="2">
                  <c:v>79.5</c:v>
                </c:pt>
                <c:pt idx="3">
                  <c:v>77.8</c:v>
                </c:pt>
                <c:pt idx="4">
                  <c:v>79.7</c:v>
                </c:pt>
                <c:pt idx="5">
                  <c:v>81</c:v>
                </c:pt>
                <c:pt idx="6">
                  <c:v>81.8</c:v>
                </c:pt>
                <c:pt idx="7">
                  <c:v>79.599999999999994</c:v>
                </c:pt>
                <c:pt idx="8">
                  <c:v>84.3</c:v>
                </c:pt>
                <c:pt idx="9">
                  <c:v>83</c:v>
                </c:pt>
                <c:pt idx="10">
                  <c:v>84.5</c:v>
                </c:pt>
              </c:numCache>
            </c:numRef>
          </c:val>
          <c:smooth val="0"/>
        </c:ser>
        <c:ser>
          <c:idx val="2"/>
          <c:order val="2"/>
          <c:tx>
            <c:strRef>
              <c:f>Sheet1!$A$4</c:f>
              <c:strCache>
                <c:ptCount val="1"/>
                <c:pt idx="0">
                  <c:v>4+ Conditions</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78.8</c:v>
                </c:pt>
                <c:pt idx="1">
                  <c:v>82.7</c:v>
                </c:pt>
                <c:pt idx="2">
                  <c:v>82</c:v>
                </c:pt>
                <c:pt idx="3">
                  <c:v>80.8</c:v>
                </c:pt>
                <c:pt idx="4">
                  <c:v>82.8</c:v>
                </c:pt>
                <c:pt idx="5">
                  <c:v>83</c:v>
                </c:pt>
                <c:pt idx="6">
                  <c:v>83.7</c:v>
                </c:pt>
                <c:pt idx="7">
                  <c:v>83.6</c:v>
                </c:pt>
                <c:pt idx="8">
                  <c:v>85.7</c:v>
                </c:pt>
                <c:pt idx="9">
                  <c:v>87.3</c:v>
                </c:pt>
                <c:pt idx="10">
                  <c:v>84.9</c:v>
                </c:pt>
              </c:numCache>
            </c:numRef>
          </c:val>
          <c:smooth val="0"/>
        </c:ser>
        <c:dLbls>
          <c:showLegendKey val="0"/>
          <c:showVal val="0"/>
          <c:showCatName val="0"/>
          <c:showSerName val="0"/>
          <c:showPercent val="0"/>
          <c:showBubbleSize val="0"/>
        </c:dLbls>
        <c:marker val="1"/>
        <c:smooth val="0"/>
        <c:axId val="177410432"/>
        <c:axId val="177412352"/>
      </c:lineChart>
      <c:catAx>
        <c:axId val="177410432"/>
        <c:scaling>
          <c:orientation val="minMax"/>
        </c:scaling>
        <c:delete val="0"/>
        <c:axPos val="b"/>
        <c:numFmt formatCode="General" sourceLinked="1"/>
        <c:majorTickMark val="out"/>
        <c:minorTickMark val="none"/>
        <c:tickLblPos val="nextTo"/>
        <c:txPr>
          <a:bodyPr rot="-3300000"/>
          <a:lstStyle/>
          <a:p>
            <a:pPr>
              <a:defRPr sz="1600" b="0" baseline="0">
                <a:latin typeface="Calibri" panose="020F0502020204030204" pitchFamily="34" charset="0"/>
              </a:defRPr>
            </a:pPr>
            <a:endParaRPr lang="en-US"/>
          </a:p>
        </c:txPr>
        <c:crossAx val="177412352"/>
        <c:crosses val="autoZero"/>
        <c:auto val="1"/>
        <c:lblAlgn val="ctr"/>
        <c:lblOffset val="100"/>
        <c:noMultiLvlLbl val="0"/>
      </c:catAx>
      <c:valAx>
        <c:axId val="177412352"/>
        <c:scaling>
          <c:orientation val="minMax"/>
          <c:max val="100"/>
          <c:min val="5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795275590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77410432"/>
        <c:crosses val="autoZero"/>
        <c:crossBetween val="between"/>
        <c:majorUnit val="5"/>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65599786137844"/>
          <c:y val="0.1345397653493853"/>
          <c:w val="0.7983418392145426"/>
          <c:h val="0.67378235305944834"/>
        </c:manualLayout>
      </c:layout>
      <c:lineChart>
        <c:grouping val="standard"/>
        <c:varyColors val="0"/>
        <c:ser>
          <c:idx val="3"/>
          <c:order val="0"/>
          <c:tx>
            <c:strRef>
              <c:f>Sheet1!$A$4</c:f>
              <c:strCache>
                <c:ptCount val="1"/>
                <c:pt idx="0">
                  <c:v>&lt;High School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General</c:formatCode>
                <c:ptCount val="11"/>
                <c:pt idx="0">
                  <c:v>75</c:v>
                </c:pt>
                <c:pt idx="1">
                  <c:v>77.2</c:v>
                </c:pt>
                <c:pt idx="2">
                  <c:v>76.900000000000006</c:v>
                </c:pt>
                <c:pt idx="3">
                  <c:v>77.5</c:v>
                </c:pt>
                <c:pt idx="4">
                  <c:v>78.7</c:v>
                </c:pt>
                <c:pt idx="5">
                  <c:v>80.2</c:v>
                </c:pt>
                <c:pt idx="6">
                  <c:v>78.5</c:v>
                </c:pt>
                <c:pt idx="7">
                  <c:v>78.7</c:v>
                </c:pt>
                <c:pt idx="8">
                  <c:v>82</c:v>
                </c:pt>
                <c:pt idx="9">
                  <c:v>81.8</c:v>
                </c:pt>
                <c:pt idx="10">
                  <c:v>83.1</c:v>
                </c:pt>
              </c:numCache>
            </c:numRef>
          </c:val>
          <c:smooth val="0"/>
        </c:ser>
        <c:ser>
          <c:idx val="0"/>
          <c:order val="1"/>
          <c:tx>
            <c:strRef>
              <c:f>Sheet1!$A$3</c:f>
              <c:strCache>
                <c:ptCount val="1"/>
                <c:pt idx="0">
                  <c:v>High School Grad</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General</c:formatCode>
                <c:ptCount val="11"/>
                <c:pt idx="0">
                  <c:v>76</c:v>
                </c:pt>
                <c:pt idx="1">
                  <c:v>76.2</c:v>
                </c:pt>
                <c:pt idx="2">
                  <c:v>79</c:v>
                </c:pt>
                <c:pt idx="3">
                  <c:v>77.2</c:v>
                </c:pt>
                <c:pt idx="4">
                  <c:v>78.8</c:v>
                </c:pt>
                <c:pt idx="5">
                  <c:v>81.099999999999994</c:v>
                </c:pt>
                <c:pt idx="6">
                  <c:v>80.8</c:v>
                </c:pt>
                <c:pt idx="7">
                  <c:v>78.8</c:v>
                </c:pt>
                <c:pt idx="8">
                  <c:v>82.6</c:v>
                </c:pt>
                <c:pt idx="9">
                  <c:v>80.8</c:v>
                </c:pt>
                <c:pt idx="10">
                  <c:v>82.9</c:v>
                </c:pt>
              </c:numCache>
            </c:numRef>
          </c:val>
          <c:smooth val="0"/>
        </c:ser>
        <c:ser>
          <c:idx val="2"/>
          <c:order val="2"/>
          <c:tx>
            <c:strRef>
              <c:f>Sheet1!$A$2</c:f>
              <c:strCache>
                <c:ptCount val="1"/>
                <c:pt idx="0">
                  <c:v>Any College</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General</c:formatCode>
                <c:ptCount val="11"/>
                <c:pt idx="0">
                  <c:v>78.099999999999994</c:v>
                </c:pt>
                <c:pt idx="1">
                  <c:v>79</c:v>
                </c:pt>
                <c:pt idx="2">
                  <c:v>80.599999999999994</c:v>
                </c:pt>
                <c:pt idx="3">
                  <c:v>80.599999999999994</c:v>
                </c:pt>
                <c:pt idx="4">
                  <c:v>81.599999999999994</c:v>
                </c:pt>
                <c:pt idx="5">
                  <c:v>82.3</c:v>
                </c:pt>
                <c:pt idx="6">
                  <c:v>83.6</c:v>
                </c:pt>
                <c:pt idx="7">
                  <c:v>82.2</c:v>
                </c:pt>
                <c:pt idx="8">
                  <c:v>84.7</c:v>
                </c:pt>
                <c:pt idx="9">
                  <c:v>84.3</c:v>
                </c:pt>
                <c:pt idx="10">
                  <c:v>84.7</c:v>
                </c:pt>
              </c:numCache>
            </c:numRef>
          </c:val>
          <c:smooth val="0"/>
        </c:ser>
        <c:dLbls>
          <c:showLegendKey val="0"/>
          <c:showVal val="0"/>
          <c:showCatName val="0"/>
          <c:showSerName val="0"/>
          <c:showPercent val="0"/>
          <c:showBubbleSize val="0"/>
        </c:dLbls>
        <c:marker val="1"/>
        <c:smooth val="0"/>
        <c:axId val="177442176"/>
        <c:axId val="177464832"/>
      </c:lineChart>
      <c:catAx>
        <c:axId val="177442176"/>
        <c:scaling>
          <c:orientation val="minMax"/>
        </c:scaling>
        <c:delete val="0"/>
        <c:axPos val="b"/>
        <c:numFmt formatCode="General" sourceLinked="1"/>
        <c:majorTickMark val="out"/>
        <c:minorTickMark val="none"/>
        <c:tickLblPos val="nextTo"/>
        <c:txPr>
          <a:bodyPr rot="-3300000"/>
          <a:lstStyle/>
          <a:p>
            <a:pPr>
              <a:defRPr sz="1600" b="0" baseline="0">
                <a:latin typeface="Calibri" panose="020F0502020204030204" pitchFamily="34" charset="0"/>
              </a:defRPr>
            </a:pPr>
            <a:endParaRPr lang="en-US"/>
          </a:p>
        </c:txPr>
        <c:crossAx val="177464832"/>
        <c:crosses val="autoZero"/>
        <c:auto val="1"/>
        <c:lblAlgn val="ctr"/>
        <c:lblOffset val="100"/>
        <c:noMultiLvlLbl val="0"/>
      </c:catAx>
      <c:valAx>
        <c:axId val="177464832"/>
        <c:scaling>
          <c:orientation val="minMax"/>
          <c:max val="100"/>
          <c:min val="5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795275590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77442176"/>
        <c:crosses val="autoZero"/>
        <c:crossBetween val="between"/>
        <c:majorUnit val="5"/>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990376202974628"/>
          <c:y val="0.12528045105472926"/>
          <c:w val="0.77141896325459314"/>
          <c:h val="0.74785651793525809"/>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General</c:formatCode>
                <c:ptCount val="4"/>
                <c:pt idx="0">
                  <c:v>13.4</c:v>
                </c:pt>
                <c:pt idx="1">
                  <c:v>19.399999999999999</c:v>
                </c:pt>
                <c:pt idx="2">
                  <c:v>25.2</c:v>
                </c:pt>
                <c:pt idx="3">
                  <c:v>30.7</c:v>
                </c:pt>
              </c:numCache>
            </c:numRef>
          </c:val>
          <c:smooth val="0"/>
        </c:ser>
        <c:ser>
          <c:idx val="0"/>
          <c:order val="1"/>
          <c:tx>
            <c:strRef>
              <c:f>Sheet1!$A$3</c:f>
              <c:strCache>
                <c:ptCount val="1"/>
                <c:pt idx="0">
                  <c:v>MSA</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Sheet1!$B$3:$E$3</c:f>
              <c:numCache>
                <c:formatCode>General</c:formatCode>
                <c:ptCount val="4"/>
                <c:pt idx="0">
                  <c:v>13.3</c:v>
                </c:pt>
                <c:pt idx="1">
                  <c:v>19.399999999999999</c:v>
                </c:pt>
                <c:pt idx="2">
                  <c:v>27.8</c:v>
                </c:pt>
                <c:pt idx="3">
                  <c:v>32.4</c:v>
                </c:pt>
              </c:numCache>
            </c:numRef>
          </c:val>
          <c:smooth val="0"/>
        </c:ser>
        <c:ser>
          <c:idx val="2"/>
          <c:order val="2"/>
          <c:tx>
            <c:strRef>
              <c:f>Sheet1!$A$4</c:f>
              <c:strCache>
                <c:ptCount val="1"/>
                <c:pt idx="0">
                  <c:v>Non-MSA</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General</c:formatCode>
                <c:ptCount val="4"/>
                <c:pt idx="0">
                  <c:v>13.5</c:v>
                </c:pt>
                <c:pt idx="1">
                  <c:v>19.399999999999999</c:v>
                </c:pt>
                <c:pt idx="2">
                  <c:v>22</c:v>
                </c:pt>
                <c:pt idx="3">
                  <c:v>28.5</c:v>
                </c:pt>
              </c:numCache>
            </c:numRef>
          </c:val>
          <c:smooth val="0"/>
        </c:ser>
        <c:dLbls>
          <c:showLegendKey val="0"/>
          <c:showVal val="0"/>
          <c:showCatName val="0"/>
          <c:showSerName val="0"/>
          <c:showPercent val="0"/>
          <c:showBubbleSize val="0"/>
        </c:dLbls>
        <c:marker val="1"/>
        <c:smooth val="0"/>
        <c:axId val="183186560"/>
        <c:axId val="183188480"/>
      </c:lineChart>
      <c:catAx>
        <c:axId val="18318656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83188480"/>
        <c:crosses val="autoZero"/>
        <c:auto val="1"/>
        <c:lblAlgn val="ctr"/>
        <c:lblOffset val="100"/>
        <c:noMultiLvlLbl val="0"/>
      </c:catAx>
      <c:valAx>
        <c:axId val="183188480"/>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29155730533683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83186560"/>
        <c:crosses val="autoZero"/>
        <c:crossBetween val="between"/>
        <c:majorUnit val="5"/>
      </c:valAx>
    </c:plotArea>
    <c:legend>
      <c:legendPos val="t"/>
      <c:layout>
        <c:manualLayout>
          <c:xMode val="edge"/>
          <c:yMode val="edge"/>
          <c:x val="5.4495864903679483E-2"/>
          <c:y val="1.8003682310261927E-2"/>
          <c:w val="0.92337740801267776"/>
          <c:h val="6.6161660348012061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9379416515243286"/>
          <c:y val="0.13020374015748032"/>
          <c:w val="0.7748912275388653"/>
          <c:h val="0.73985137795275591"/>
        </c:manualLayout>
      </c:layout>
      <c:lineChart>
        <c:grouping val="standard"/>
        <c:varyColors val="0"/>
        <c:ser>
          <c:idx val="3"/>
          <c:order val="0"/>
          <c:tx>
            <c:strRef>
              <c:f>Sheet1!$A$2</c:f>
              <c:strCache>
                <c:ptCount val="1"/>
                <c:pt idx="0">
                  <c:v>Northeast</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General</c:formatCode>
                <c:ptCount val="4"/>
                <c:pt idx="0">
                  <c:v>15.6</c:v>
                </c:pt>
                <c:pt idx="1">
                  <c:v>21</c:v>
                </c:pt>
                <c:pt idx="2">
                  <c:v>25.3</c:v>
                </c:pt>
                <c:pt idx="3">
                  <c:v>30.5</c:v>
                </c:pt>
              </c:numCache>
            </c:numRef>
          </c:val>
          <c:smooth val="0"/>
        </c:ser>
        <c:ser>
          <c:idx val="0"/>
          <c:order val="1"/>
          <c:tx>
            <c:strRef>
              <c:f>Sheet1!$A$3</c:f>
              <c:strCache>
                <c:ptCount val="1"/>
                <c:pt idx="0">
                  <c:v>Midwest</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Sheet1!$B$3:$E$3</c:f>
              <c:numCache>
                <c:formatCode>General</c:formatCode>
                <c:ptCount val="4"/>
                <c:pt idx="0">
                  <c:v>14.3</c:v>
                </c:pt>
                <c:pt idx="1">
                  <c:v>19.899999999999999</c:v>
                </c:pt>
                <c:pt idx="2">
                  <c:v>24.8</c:v>
                </c:pt>
                <c:pt idx="3">
                  <c:v>32.6</c:v>
                </c:pt>
              </c:numCache>
            </c:numRef>
          </c:val>
          <c:smooth val="0"/>
        </c:ser>
        <c:ser>
          <c:idx val="2"/>
          <c:order val="2"/>
          <c:tx>
            <c:strRef>
              <c:f>Sheet1!$A$4</c:f>
              <c:strCache>
                <c:ptCount val="1"/>
                <c:pt idx="0">
                  <c:v>South</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General</c:formatCode>
                <c:ptCount val="4"/>
                <c:pt idx="0">
                  <c:v>10.8</c:v>
                </c:pt>
                <c:pt idx="1">
                  <c:v>17.2</c:v>
                </c:pt>
                <c:pt idx="2">
                  <c:v>21.8</c:v>
                </c:pt>
                <c:pt idx="3">
                  <c:v>26.5</c:v>
                </c:pt>
              </c:numCache>
            </c:numRef>
          </c:val>
          <c:smooth val="0"/>
        </c:ser>
        <c:ser>
          <c:idx val="1"/>
          <c:order val="3"/>
          <c:tx>
            <c:strRef>
              <c:f>Sheet1!$A$5</c:f>
              <c:strCache>
                <c:ptCount val="1"/>
                <c:pt idx="0">
                  <c:v>West</c:v>
                </c:pt>
              </c:strCache>
            </c:strRef>
          </c:tx>
          <c:spPr>
            <a:ln w="34925">
              <a:solidFill>
                <a:srgbClr val="7BA8DF"/>
              </a:solidFill>
            </a:ln>
          </c:spPr>
          <c:marker>
            <c:symbol val="diamond"/>
            <c:size val="9"/>
            <c:spPr>
              <a:solidFill>
                <a:srgbClr val="7BA8DF"/>
              </a:solidFill>
              <a:ln>
                <a:noFill/>
              </a:ln>
            </c:spPr>
          </c:marker>
          <c:cat>
            <c:strRef>
              <c:f>Sheet1!$B$1:$E$1</c:f>
              <c:strCache>
                <c:ptCount val="4"/>
                <c:pt idx="0">
                  <c:v>2009</c:v>
                </c:pt>
                <c:pt idx="1">
                  <c:v>2010</c:v>
                </c:pt>
                <c:pt idx="2">
                  <c:v>2011</c:v>
                </c:pt>
                <c:pt idx="3">
                  <c:v>2012</c:v>
                </c:pt>
              </c:strCache>
            </c:strRef>
          </c:cat>
          <c:val>
            <c:numRef>
              <c:f>Sheet1!$B$5:$E$5</c:f>
              <c:numCache>
                <c:formatCode>General</c:formatCode>
                <c:ptCount val="4"/>
                <c:pt idx="0">
                  <c:v>15</c:v>
                </c:pt>
                <c:pt idx="1">
                  <c:v>21.1</c:v>
                </c:pt>
                <c:pt idx="2">
                  <c:v>32.9</c:v>
                </c:pt>
                <c:pt idx="3">
                  <c:v>35.299999999999997</c:v>
                </c:pt>
              </c:numCache>
            </c:numRef>
          </c:val>
          <c:smooth val="0"/>
        </c:ser>
        <c:dLbls>
          <c:showLegendKey val="0"/>
          <c:showVal val="0"/>
          <c:showCatName val="0"/>
          <c:showSerName val="0"/>
          <c:showPercent val="0"/>
          <c:showBubbleSize val="0"/>
        </c:dLbls>
        <c:marker val="1"/>
        <c:smooth val="0"/>
        <c:axId val="183236480"/>
        <c:axId val="183238016"/>
      </c:lineChart>
      <c:catAx>
        <c:axId val="18323648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83238016"/>
        <c:crosses val="autoZero"/>
        <c:auto val="1"/>
        <c:lblAlgn val="ctr"/>
        <c:lblOffset val="100"/>
        <c:noMultiLvlLbl val="0"/>
      </c:catAx>
      <c:valAx>
        <c:axId val="183238016"/>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126377952755906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83236480"/>
        <c:crosses val="autoZero"/>
        <c:crossBetween val="between"/>
        <c:majorUnit val="5"/>
      </c:valAx>
    </c:plotArea>
    <c:legend>
      <c:legendPos val="t"/>
      <c:layout>
        <c:manualLayout>
          <c:xMode val="edge"/>
          <c:yMode val="edge"/>
          <c:x val="1.6034221683827985E-2"/>
          <c:y val="1.1675185338674747E-3"/>
          <c:w val="0.96183903694730455"/>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318826055833931"/>
          <c:y val="0.15137596131475226"/>
          <c:w val="0.78549725602481502"/>
          <c:h val="0.71867887563376021"/>
        </c:manualLayout>
      </c:layout>
      <c:lineChart>
        <c:grouping val="standard"/>
        <c:varyColors val="0"/>
        <c:ser>
          <c:idx val="3"/>
          <c:order val="0"/>
          <c:tx>
            <c:strRef>
              <c:f>Sheet1!$A$2</c:f>
              <c:strCache>
                <c:ptCount val="1"/>
                <c:pt idx="0">
                  <c:v>For Profit</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0.0</c:formatCode>
                <c:ptCount val="4"/>
                <c:pt idx="0">
                  <c:v>9.4</c:v>
                </c:pt>
                <c:pt idx="1">
                  <c:v>12.9</c:v>
                </c:pt>
                <c:pt idx="2">
                  <c:v>16</c:v>
                </c:pt>
                <c:pt idx="3" formatCode="General">
                  <c:v>17.2</c:v>
                </c:pt>
              </c:numCache>
            </c:numRef>
          </c:val>
          <c:smooth val="0"/>
        </c:ser>
        <c:ser>
          <c:idx val="0"/>
          <c:order val="1"/>
          <c:tx>
            <c:strRef>
              <c:f>Sheet1!$A$3</c:f>
              <c:strCache>
                <c:ptCount val="1"/>
                <c:pt idx="0">
                  <c:v>Nonprofit</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Sheet1!$B$3:$E$3</c:f>
              <c:numCache>
                <c:formatCode>0.0</c:formatCode>
                <c:ptCount val="4"/>
                <c:pt idx="0">
                  <c:v>13.6</c:v>
                </c:pt>
                <c:pt idx="1">
                  <c:v>19.7</c:v>
                </c:pt>
                <c:pt idx="2">
                  <c:v>28.3</c:v>
                </c:pt>
                <c:pt idx="3" formatCode="General">
                  <c:v>34.5</c:v>
                </c:pt>
              </c:numCache>
            </c:numRef>
          </c:val>
          <c:smooth val="0"/>
        </c:ser>
        <c:ser>
          <c:idx val="2"/>
          <c:order val="2"/>
          <c:tx>
            <c:strRef>
              <c:f>Sheet1!$A$4</c:f>
              <c:strCache>
                <c:ptCount val="1"/>
                <c:pt idx="0">
                  <c:v>Federal</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0.0</c:formatCode>
                <c:ptCount val="4"/>
                <c:pt idx="0">
                  <c:v>27.7</c:v>
                </c:pt>
                <c:pt idx="1">
                  <c:v>26.4</c:v>
                </c:pt>
                <c:pt idx="2">
                  <c:v>33.299999999999997</c:v>
                </c:pt>
                <c:pt idx="3" formatCode="General">
                  <c:v>21.3</c:v>
                </c:pt>
              </c:numCache>
            </c:numRef>
          </c:val>
          <c:smooth val="0"/>
        </c:ser>
        <c:ser>
          <c:idx val="1"/>
          <c:order val="3"/>
          <c:tx>
            <c:strRef>
              <c:f>Sheet1!$A$5</c:f>
              <c:strCache>
                <c:ptCount val="1"/>
                <c:pt idx="0">
                  <c:v>Non-Federal</c:v>
                </c:pt>
              </c:strCache>
            </c:strRef>
          </c:tx>
          <c:spPr>
            <a:ln w="34925">
              <a:solidFill>
                <a:srgbClr val="7BA8DF"/>
              </a:solidFill>
            </a:ln>
          </c:spPr>
          <c:marker>
            <c:symbol val="diamond"/>
            <c:size val="9"/>
            <c:spPr>
              <a:solidFill>
                <a:srgbClr val="7BA8DF"/>
              </a:solidFill>
              <a:ln>
                <a:noFill/>
              </a:ln>
            </c:spPr>
          </c:marker>
          <c:cat>
            <c:strRef>
              <c:f>Sheet1!$B$1:$E$1</c:f>
              <c:strCache>
                <c:ptCount val="4"/>
                <c:pt idx="0">
                  <c:v>2009</c:v>
                </c:pt>
                <c:pt idx="1">
                  <c:v>2010</c:v>
                </c:pt>
                <c:pt idx="2">
                  <c:v>2011</c:v>
                </c:pt>
                <c:pt idx="3">
                  <c:v>2012</c:v>
                </c:pt>
              </c:strCache>
            </c:strRef>
          </c:cat>
          <c:val>
            <c:numRef>
              <c:f>Sheet1!$B$5:$E$5</c:f>
              <c:numCache>
                <c:formatCode>0.0</c:formatCode>
                <c:ptCount val="4"/>
                <c:pt idx="0">
                  <c:v>12</c:v>
                </c:pt>
                <c:pt idx="1">
                  <c:v>20.6</c:v>
                </c:pt>
                <c:pt idx="2">
                  <c:v>21.8</c:v>
                </c:pt>
                <c:pt idx="3" formatCode="General">
                  <c:v>28.3</c:v>
                </c:pt>
              </c:numCache>
            </c:numRef>
          </c:val>
          <c:smooth val="0"/>
        </c:ser>
        <c:dLbls>
          <c:showLegendKey val="0"/>
          <c:showVal val="0"/>
          <c:showCatName val="0"/>
          <c:showSerName val="0"/>
          <c:showPercent val="0"/>
          <c:showBubbleSize val="0"/>
        </c:dLbls>
        <c:marker val="1"/>
        <c:smooth val="0"/>
        <c:axId val="177855872"/>
        <c:axId val="177858048"/>
      </c:lineChart>
      <c:catAx>
        <c:axId val="17785587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77858048"/>
        <c:crosses val="autoZero"/>
        <c:auto val="1"/>
        <c:lblAlgn val="ctr"/>
        <c:lblOffset val="100"/>
        <c:noMultiLvlLbl val="0"/>
      </c:catAx>
      <c:valAx>
        <c:axId val="17785804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348518609652959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77855872"/>
        <c:crosses val="autoZero"/>
        <c:crossBetween val="between"/>
        <c:majorUnit val="1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25148245358219"/>
          <c:y val="0.15555099883347914"/>
          <c:w val="0.80334232526489746"/>
          <c:h val="0.71635589822105572"/>
        </c:manualLayout>
      </c:layout>
      <c:lineChart>
        <c:grouping val="standard"/>
        <c:varyColors val="0"/>
        <c:ser>
          <c:idx val="3"/>
          <c:order val="0"/>
          <c:tx>
            <c:strRef>
              <c:f>Sheet1!$A$2</c:f>
              <c:strCache>
                <c:ptCount val="1"/>
                <c:pt idx="0">
                  <c:v>&lt;100 Beds</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General</c:formatCode>
                <c:ptCount val="4"/>
                <c:pt idx="0">
                  <c:v>14.8</c:v>
                </c:pt>
                <c:pt idx="1">
                  <c:v>17.899999999999999</c:v>
                </c:pt>
                <c:pt idx="2">
                  <c:v>21.7</c:v>
                </c:pt>
                <c:pt idx="3">
                  <c:v>27.3</c:v>
                </c:pt>
              </c:numCache>
            </c:numRef>
          </c:val>
          <c:smooth val="0"/>
        </c:ser>
        <c:ser>
          <c:idx val="0"/>
          <c:order val="1"/>
          <c:tx>
            <c:strRef>
              <c:f>Sheet1!$A$3</c:f>
              <c:strCache>
                <c:ptCount val="1"/>
                <c:pt idx="0">
                  <c:v>100-399 Beds</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Sheet1!$B$3:$E$3</c:f>
              <c:numCache>
                <c:formatCode>General</c:formatCode>
                <c:ptCount val="4"/>
                <c:pt idx="0">
                  <c:v>12.1</c:v>
                </c:pt>
                <c:pt idx="1">
                  <c:v>18.899999999999999</c:v>
                </c:pt>
                <c:pt idx="2">
                  <c:v>26.4</c:v>
                </c:pt>
                <c:pt idx="3">
                  <c:v>31.1</c:v>
                </c:pt>
              </c:numCache>
            </c:numRef>
          </c:val>
          <c:smooth val="0"/>
        </c:ser>
        <c:ser>
          <c:idx val="2"/>
          <c:order val="2"/>
          <c:tx>
            <c:strRef>
              <c:f>Sheet1!$A$4</c:f>
              <c:strCache>
                <c:ptCount val="1"/>
                <c:pt idx="0">
                  <c:v>400+ Beds</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General</c:formatCode>
                <c:ptCount val="4"/>
                <c:pt idx="0">
                  <c:v>13.9</c:v>
                </c:pt>
                <c:pt idx="1">
                  <c:v>25.6</c:v>
                </c:pt>
                <c:pt idx="2">
                  <c:v>34.799999999999997</c:v>
                </c:pt>
                <c:pt idx="3">
                  <c:v>42.3</c:v>
                </c:pt>
              </c:numCache>
            </c:numRef>
          </c:val>
          <c:smooth val="0"/>
        </c:ser>
        <c:dLbls>
          <c:showLegendKey val="0"/>
          <c:showVal val="0"/>
          <c:showCatName val="0"/>
          <c:showSerName val="0"/>
          <c:showPercent val="0"/>
          <c:showBubbleSize val="0"/>
        </c:dLbls>
        <c:marker val="1"/>
        <c:smooth val="0"/>
        <c:axId val="183306880"/>
        <c:axId val="183313152"/>
      </c:lineChart>
      <c:catAx>
        <c:axId val="18330688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83313152"/>
        <c:crosses val="autoZero"/>
        <c:auto val="1"/>
        <c:lblAlgn val="ctr"/>
        <c:lblOffset val="100"/>
        <c:noMultiLvlLbl val="0"/>
      </c:catAx>
      <c:valAx>
        <c:axId val="183313152"/>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359017297317002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83306880"/>
        <c:crosses val="autoZero"/>
        <c:crossBetween val="between"/>
        <c:majorUnit val="10"/>
      </c:valAx>
    </c:plotArea>
    <c:legend>
      <c:legendPos val="t"/>
      <c:layout>
        <c:manualLayout>
          <c:xMode val="edge"/>
          <c:yMode val="edge"/>
          <c:x val="0.12419279408255787"/>
          <c:y val="1.1675185338674747E-3"/>
          <c:w val="0.7658017179670723"/>
          <c:h val="0.10440976778944298"/>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796836206285025"/>
          <c:y val="0.14548146325459319"/>
          <c:w val="0.85071705563831546"/>
          <c:h val="0.7245734908136483"/>
        </c:manualLayout>
      </c:layout>
      <c:lineChart>
        <c:grouping val="standard"/>
        <c:varyColors val="0"/>
        <c:ser>
          <c:idx val="3"/>
          <c:order val="0"/>
          <c:tx>
            <c:strRef>
              <c:f>Sheet1!$B$1</c:f>
              <c:strCache>
                <c:ptCount val="1"/>
                <c:pt idx="0">
                  <c:v>AMI</c:v>
                </c:pt>
              </c:strCache>
            </c:strRef>
          </c:tx>
          <c:spPr>
            <a:ln w="25400">
              <a:solidFill>
                <a:sysClr val="windowText" lastClr="000000"/>
              </a:solidFill>
            </a:ln>
          </c:spPr>
          <c:marker>
            <c:symbol val="circle"/>
            <c:size val="7"/>
            <c:spPr>
              <a:solidFill>
                <a:sysClr val="windowText" lastClr="000000"/>
              </a:solidFill>
              <a:ln>
                <a:noFill/>
              </a:ln>
            </c:spPr>
          </c:marker>
          <c:cat>
            <c:numRef>
              <c:f>Sheet1!$A$2:$A$7</c:f>
              <c:numCache>
                <c:formatCode>General</c:formatCode>
                <c:ptCount val="6"/>
                <c:pt idx="0">
                  <c:v>2006</c:v>
                </c:pt>
                <c:pt idx="1">
                  <c:v>2007</c:v>
                </c:pt>
                <c:pt idx="2">
                  <c:v>2008</c:v>
                </c:pt>
                <c:pt idx="3">
                  <c:v>2009</c:v>
                </c:pt>
                <c:pt idx="4">
                  <c:v>2010</c:v>
                </c:pt>
                <c:pt idx="5">
                  <c:v>2011</c:v>
                </c:pt>
              </c:numCache>
            </c:numRef>
          </c:cat>
          <c:val>
            <c:numRef>
              <c:f>Sheet1!$B$2:$B$7</c:f>
              <c:numCache>
                <c:formatCode>General</c:formatCode>
                <c:ptCount val="6"/>
                <c:pt idx="0">
                  <c:v>19.899999999999999</c:v>
                </c:pt>
                <c:pt idx="1">
                  <c:v>20</c:v>
                </c:pt>
                <c:pt idx="2">
                  <c:v>19.899999999999999</c:v>
                </c:pt>
                <c:pt idx="3">
                  <c:v>19.7</c:v>
                </c:pt>
                <c:pt idx="4">
                  <c:v>19.399999999999999</c:v>
                </c:pt>
                <c:pt idx="5">
                  <c:v>19.7</c:v>
                </c:pt>
              </c:numCache>
            </c:numRef>
          </c:val>
          <c:smooth val="0"/>
        </c:ser>
        <c:ser>
          <c:idx val="0"/>
          <c:order val="1"/>
          <c:tx>
            <c:strRef>
              <c:f>Sheet1!$C$1</c:f>
              <c:strCache>
                <c:ptCount val="1"/>
                <c:pt idx="0">
                  <c:v>Heart Failure</c:v>
                </c:pt>
              </c:strCache>
            </c:strRef>
          </c:tx>
          <c:spPr>
            <a:ln w="25400">
              <a:solidFill>
                <a:srgbClr val="0072C6"/>
              </a:solidFill>
            </a:ln>
          </c:spPr>
          <c:marker>
            <c:symbol val="square"/>
            <c:size val="7"/>
            <c:spPr>
              <a:solidFill>
                <a:srgbClr val="0072C6"/>
              </a:solidFill>
              <a:ln>
                <a:noFill/>
              </a:ln>
            </c:spPr>
          </c:marker>
          <c:cat>
            <c:numRef>
              <c:f>Sheet1!$A$2:$A$7</c:f>
              <c:numCache>
                <c:formatCode>General</c:formatCode>
                <c:ptCount val="6"/>
                <c:pt idx="0">
                  <c:v>2006</c:v>
                </c:pt>
                <c:pt idx="1">
                  <c:v>2007</c:v>
                </c:pt>
                <c:pt idx="2">
                  <c:v>2008</c:v>
                </c:pt>
                <c:pt idx="3">
                  <c:v>2009</c:v>
                </c:pt>
                <c:pt idx="4">
                  <c:v>2010</c:v>
                </c:pt>
                <c:pt idx="5">
                  <c:v>2011</c:v>
                </c:pt>
              </c:numCache>
            </c:numRef>
          </c:cat>
          <c:val>
            <c:numRef>
              <c:f>Sheet1!$C$2:$C$7</c:f>
              <c:numCache>
                <c:formatCode>General</c:formatCode>
                <c:ptCount val="6"/>
                <c:pt idx="0">
                  <c:v>24.4</c:v>
                </c:pt>
                <c:pt idx="1">
                  <c:v>24.7</c:v>
                </c:pt>
                <c:pt idx="2">
                  <c:v>24.9</c:v>
                </c:pt>
                <c:pt idx="3">
                  <c:v>24.7</c:v>
                </c:pt>
                <c:pt idx="4">
                  <c:v>24.6</c:v>
                </c:pt>
                <c:pt idx="5">
                  <c:v>24.7</c:v>
                </c:pt>
              </c:numCache>
            </c:numRef>
          </c:val>
          <c:smooth val="0"/>
        </c:ser>
        <c:ser>
          <c:idx val="2"/>
          <c:order val="2"/>
          <c:tx>
            <c:strRef>
              <c:f>Sheet1!$D$1</c:f>
              <c:strCache>
                <c:ptCount val="1"/>
                <c:pt idx="0">
                  <c:v>Pneumonia</c:v>
                </c:pt>
              </c:strCache>
            </c:strRef>
          </c:tx>
          <c:spPr>
            <a:ln w="25400">
              <a:solidFill>
                <a:srgbClr val="AABA0A"/>
              </a:solidFill>
            </a:ln>
          </c:spPr>
          <c:marker>
            <c:symbol val="triangle"/>
            <c:size val="9"/>
            <c:spPr>
              <a:solidFill>
                <a:srgbClr val="AABA0A"/>
              </a:solidFill>
              <a:ln>
                <a:noFill/>
              </a:ln>
            </c:spPr>
          </c:marker>
          <c:cat>
            <c:numRef>
              <c:f>Sheet1!$A$2:$A$7</c:f>
              <c:numCache>
                <c:formatCode>General</c:formatCode>
                <c:ptCount val="6"/>
                <c:pt idx="0">
                  <c:v>2006</c:v>
                </c:pt>
                <c:pt idx="1">
                  <c:v>2007</c:v>
                </c:pt>
                <c:pt idx="2">
                  <c:v>2008</c:v>
                </c:pt>
                <c:pt idx="3">
                  <c:v>2009</c:v>
                </c:pt>
                <c:pt idx="4">
                  <c:v>2010</c:v>
                </c:pt>
                <c:pt idx="5">
                  <c:v>2011</c:v>
                </c:pt>
              </c:numCache>
            </c:numRef>
          </c:cat>
          <c:val>
            <c:numRef>
              <c:f>Sheet1!$D$2:$D$7</c:f>
              <c:numCache>
                <c:formatCode>General</c:formatCode>
                <c:ptCount val="6"/>
                <c:pt idx="0">
                  <c:v>18</c:v>
                </c:pt>
                <c:pt idx="1">
                  <c:v>18.3</c:v>
                </c:pt>
                <c:pt idx="2">
                  <c:v>18.2</c:v>
                </c:pt>
                <c:pt idx="3">
                  <c:v>18.399999999999999</c:v>
                </c:pt>
                <c:pt idx="4">
                  <c:v>18.399999999999999</c:v>
                </c:pt>
                <c:pt idx="5">
                  <c:v>18.5</c:v>
                </c:pt>
              </c:numCache>
            </c:numRef>
          </c:val>
          <c:smooth val="0"/>
        </c:ser>
        <c:dLbls>
          <c:showLegendKey val="0"/>
          <c:showVal val="0"/>
          <c:showCatName val="0"/>
          <c:showSerName val="0"/>
          <c:showPercent val="0"/>
          <c:showBubbleSize val="0"/>
        </c:dLbls>
        <c:marker val="1"/>
        <c:smooth val="0"/>
        <c:axId val="151104128"/>
        <c:axId val="151110400"/>
      </c:lineChart>
      <c:catAx>
        <c:axId val="15110412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51110400"/>
        <c:crosses val="autoZero"/>
        <c:auto val="1"/>
        <c:lblAlgn val="ctr"/>
        <c:lblOffset val="100"/>
        <c:noMultiLvlLbl val="0"/>
      </c:catAx>
      <c:valAx>
        <c:axId val="151110400"/>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1.8768768768768769E-3"/>
              <c:y val="0.3994433508311461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51104128"/>
        <c:crosses val="autoZero"/>
        <c:crossBetween val="between"/>
        <c:majorUnit val="1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305361135413627"/>
          <c:y val="0.11770363450331421"/>
          <c:w val="0.76563186546126194"/>
          <c:h val="0.75235137795275586"/>
        </c:manualLayout>
      </c:layout>
      <c:lineChart>
        <c:grouping val="standard"/>
        <c:varyColors val="0"/>
        <c:ser>
          <c:idx val="3"/>
          <c:order val="0"/>
          <c:tx>
            <c:strRef>
              <c:f>Sheet1!$A$2</c:f>
              <c:strCache>
                <c:ptCount val="1"/>
                <c:pt idx="0">
                  <c:v>Northeast</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0.0</c:formatCode>
                <c:ptCount val="4"/>
                <c:pt idx="0">
                  <c:v>29.2</c:v>
                </c:pt>
                <c:pt idx="1">
                  <c:v>33.4</c:v>
                </c:pt>
                <c:pt idx="2">
                  <c:v>38</c:v>
                </c:pt>
                <c:pt idx="3" formatCode="General">
                  <c:v>40.200000000000003</c:v>
                </c:pt>
              </c:numCache>
            </c:numRef>
          </c:val>
          <c:smooth val="0"/>
        </c:ser>
        <c:ser>
          <c:idx val="0"/>
          <c:order val="1"/>
          <c:tx>
            <c:strRef>
              <c:f>Sheet1!$A$3</c:f>
              <c:strCache>
                <c:ptCount val="1"/>
                <c:pt idx="0">
                  <c:v>Midwest</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Sheet1!$B$3:$E$3</c:f>
              <c:numCache>
                <c:formatCode>0.0</c:formatCode>
                <c:ptCount val="4"/>
                <c:pt idx="0">
                  <c:v>32.200000000000003</c:v>
                </c:pt>
                <c:pt idx="1">
                  <c:v>30.6</c:v>
                </c:pt>
                <c:pt idx="2">
                  <c:v>30.3</c:v>
                </c:pt>
                <c:pt idx="3" formatCode="General">
                  <c:v>37.299999999999997</c:v>
                </c:pt>
              </c:numCache>
            </c:numRef>
          </c:val>
          <c:smooth val="0"/>
        </c:ser>
        <c:ser>
          <c:idx val="2"/>
          <c:order val="2"/>
          <c:tx>
            <c:strRef>
              <c:f>Sheet1!$A$4</c:f>
              <c:strCache>
                <c:ptCount val="1"/>
                <c:pt idx="0">
                  <c:v>South</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0.0</c:formatCode>
                <c:ptCount val="4"/>
                <c:pt idx="0">
                  <c:v>25.4</c:v>
                </c:pt>
                <c:pt idx="1">
                  <c:v>31.2</c:v>
                </c:pt>
                <c:pt idx="2">
                  <c:v>27.1</c:v>
                </c:pt>
                <c:pt idx="3" formatCode="General">
                  <c:v>34.1</c:v>
                </c:pt>
              </c:numCache>
            </c:numRef>
          </c:val>
          <c:smooth val="0"/>
        </c:ser>
        <c:ser>
          <c:idx val="1"/>
          <c:order val="3"/>
          <c:tx>
            <c:strRef>
              <c:f>Sheet1!$A$5</c:f>
              <c:strCache>
                <c:ptCount val="1"/>
                <c:pt idx="0">
                  <c:v>West</c:v>
                </c:pt>
              </c:strCache>
            </c:strRef>
          </c:tx>
          <c:spPr>
            <a:ln w="34925">
              <a:solidFill>
                <a:srgbClr val="7BA8DF"/>
              </a:solidFill>
            </a:ln>
          </c:spPr>
          <c:marker>
            <c:symbol val="diamond"/>
            <c:size val="9"/>
            <c:spPr>
              <a:solidFill>
                <a:srgbClr val="7BA8DF"/>
              </a:solidFill>
              <a:ln>
                <a:noFill/>
              </a:ln>
            </c:spPr>
          </c:marker>
          <c:cat>
            <c:strRef>
              <c:f>Sheet1!$B$1:$E$1</c:f>
              <c:strCache>
                <c:ptCount val="4"/>
                <c:pt idx="0">
                  <c:v>2009</c:v>
                </c:pt>
                <c:pt idx="1">
                  <c:v>2010</c:v>
                </c:pt>
                <c:pt idx="2">
                  <c:v>2011</c:v>
                </c:pt>
                <c:pt idx="3">
                  <c:v>2012</c:v>
                </c:pt>
              </c:strCache>
            </c:strRef>
          </c:cat>
          <c:val>
            <c:numRef>
              <c:f>Sheet1!$B$5:$E$5</c:f>
              <c:numCache>
                <c:formatCode>0.0</c:formatCode>
                <c:ptCount val="4"/>
                <c:pt idx="0">
                  <c:v>24.9</c:v>
                </c:pt>
                <c:pt idx="1">
                  <c:v>36.1</c:v>
                </c:pt>
                <c:pt idx="2">
                  <c:v>39.9</c:v>
                </c:pt>
                <c:pt idx="3" formatCode="General">
                  <c:v>40.5</c:v>
                </c:pt>
              </c:numCache>
            </c:numRef>
          </c:val>
          <c:smooth val="0"/>
        </c:ser>
        <c:dLbls>
          <c:showLegendKey val="0"/>
          <c:showVal val="0"/>
          <c:showCatName val="0"/>
          <c:showSerName val="0"/>
          <c:showPercent val="0"/>
          <c:showBubbleSize val="0"/>
        </c:dLbls>
        <c:marker val="1"/>
        <c:smooth val="0"/>
        <c:axId val="172151168"/>
        <c:axId val="172153088"/>
      </c:lineChart>
      <c:catAx>
        <c:axId val="17215116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72153088"/>
        <c:crosses val="autoZero"/>
        <c:auto val="1"/>
        <c:lblAlgn val="ctr"/>
        <c:lblOffset val="100"/>
        <c:noMultiLvlLbl val="0"/>
      </c:catAx>
      <c:valAx>
        <c:axId val="172153088"/>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11795075094780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72151168"/>
        <c:crosses val="autoZero"/>
        <c:crossBetween val="between"/>
        <c:majorUnit val="5"/>
      </c:valAx>
    </c:plotArea>
    <c:legend>
      <c:legendPos val="t"/>
      <c:layout>
        <c:manualLayout>
          <c:xMode val="edge"/>
          <c:yMode val="edge"/>
          <c:x val="1.745892874501798E-2"/>
          <c:y val="1.1675185338674747E-3"/>
          <c:w val="0.9696736171867405"/>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305361135413627"/>
          <c:y val="0.11770363450331421"/>
          <c:w val="0.76563186546126183"/>
          <c:h val="0.7523513779527558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General</c:formatCode>
                <c:ptCount val="4"/>
                <c:pt idx="0">
                  <c:v>28.2</c:v>
                </c:pt>
                <c:pt idx="1">
                  <c:v>32.1</c:v>
                </c:pt>
                <c:pt idx="2">
                  <c:v>31.8</c:v>
                </c:pt>
                <c:pt idx="3">
                  <c:v>37.200000000000003</c:v>
                </c:pt>
              </c:numCache>
            </c:numRef>
          </c:val>
          <c:smooth val="0"/>
        </c:ser>
        <c:ser>
          <c:idx val="0"/>
          <c:order val="1"/>
          <c:tx>
            <c:strRef>
              <c:f>Sheet1!$A$3</c:f>
              <c:strCache>
                <c:ptCount val="1"/>
                <c:pt idx="0">
                  <c:v>MSA</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Sheet1!$B$3:$E$3</c:f>
              <c:numCache>
                <c:formatCode>General</c:formatCode>
                <c:ptCount val="4"/>
                <c:pt idx="0">
                  <c:v>29.6</c:v>
                </c:pt>
                <c:pt idx="1">
                  <c:v>33.299999999999997</c:v>
                </c:pt>
                <c:pt idx="2">
                  <c:v>35.6</c:v>
                </c:pt>
                <c:pt idx="3">
                  <c:v>40.200000000000003</c:v>
                </c:pt>
              </c:numCache>
            </c:numRef>
          </c:val>
          <c:smooth val="0"/>
        </c:ser>
        <c:ser>
          <c:idx val="2"/>
          <c:order val="2"/>
          <c:tx>
            <c:strRef>
              <c:f>Sheet1!$A$4</c:f>
              <c:strCache>
                <c:ptCount val="1"/>
                <c:pt idx="0">
                  <c:v>Non-MSA</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General</c:formatCode>
                <c:ptCount val="4"/>
                <c:pt idx="0">
                  <c:v>26.2</c:v>
                </c:pt>
                <c:pt idx="1">
                  <c:v>30.5</c:v>
                </c:pt>
                <c:pt idx="2">
                  <c:v>27.2</c:v>
                </c:pt>
                <c:pt idx="3">
                  <c:v>33.299999999999997</c:v>
                </c:pt>
              </c:numCache>
            </c:numRef>
          </c:val>
          <c:smooth val="0"/>
        </c:ser>
        <c:dLbls>
          <c:showLegendKey val="0"/>
          <c:showVal val="0"/>
          <c:showCatName val="0"/>
          <c:showSerName val="0"/>
          <c:showPercent val="0"/>
          <c:showBubbleSize val="0"/>
        </c:dLbls>
        <c:marker val="1"/>
        <c:smooth val="0"/>
        <c:axId val="172219776"/>
        <c:axId val="183440896"/>
      </c:lineChart>
      <c:catAx>
        <c:axId val="17221977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83440896"/>
        <c:crosses val="autoZero"/>
        <c:auto val="1"/>
        <c:lblAlgn val="ctr"/>
        <c:lblOffset val="100"/>
        <c:noMultiLvlLbl val="0"/>
      </c:catAx>
      <c:valAx>
        <c:axId val="183440896"/>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1.2345679012345678E-2"/>
              <c:y val="0.4011795075094780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72219776"/>
        <c:crosses val="autoZero"/>
        <c:crossBetween val="between"/>
        <c:majorUnit val="5"/>
      </c:valAx>
    </c:plotArea>
    <c:legend>
      <c:legendPos val="t"/>
      <c:layout>
        <c:manualLayout>
          <c:xMode val="edge"/>
          <c:yMode val="edge"/>
          <c:x val="1.745892874501798E-2"/>
          <c:y val="1.1675185338674747E-3"/>
          <c:w val="0.96041435792748131"/>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7711674929524"/>
          <c:y val="0.16603577330611452"/>
          <c:w val="0.79958248274521249"/>
          <c:h val="0.72765991056673474"/>
        </c:manualLayout>
      </c:layout>
      <c:lineChart>
        <c:grouping val="standard"/>
        <c:varyColors val="0"/>
        <c:ser>
          <c:idx val="3"/>
          <c:order val="0"/>
          <c:tx>
            <c:strRef>
              <c:f>Sheet1!$A$2</c:f>
              <c:strCache>
                <c:ptCount val="1"/>
                <c:pt idx="0">
                  <c:v>For Profit</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0.0</c:formatCode>
                <c:ptCount val="4"/>
                <c:pt idx="0">
                  <c:v>19.600000000000001</c:v>
                </c:pt>
                <c:pt idx="1">
                  <c:v>20.8</c:v>
                </c:pt>
                <c:pt idx="2">
                  <c:v>19.7</c:v>
                </c:pt>
                <c:pt idx="3" formatCode="General">
                  <c:v>24.3</c:v>
                </c:pt>
              </c:numCache>
            </c:numRef>
          </c:val>
          <c:smooth val="0"/>
        </c:ser>
        <c:ser>
          <c:idx val="0"/>
          <c:order val="1"/>
          <c:tx>
            <c:strRef>
              <c:f>Sheet1!$A$3</c:f>
              <c:strCache>
                <c:ptCount val="1"/>
                <c:pt idx="0">
                  <c:v>Nonprofit</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Sheet1!$B$3:$E$3</c:f>
              <c:numCache>
                <c:formatCode>0.0</c:formatCode>
                <c:ptCount val="4"/>
                <c:pt idx="0">
                  <c:v>32</c:v>
                </c:pt>
                <c:pt idx="1">
                  <c:v>36</c:v>
                </c:pt>
                <c:pt idx="2">
                  <c:v>37.700000000000003</c:v>
                </c:pt>
                <c:pt idx="3" formatCode="General">
                  <c:v>42</c:v>
                </c:pt>
              </c:numCache>
            </c:numRef>
          </c:val>
          <c:smooth val="0"/>
        </c:ser>
        <c:ser>
          <c:idx val="2"/>
          <c:order val="2"/>
          <c:tx>
            <c:strRef>
              <c:f>Sheet1!$A$4</c:f>
              <c:strCache>
                <c:ptCount val="1"/>
                <c:pt idx="0">
                  <c:v>Federal</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0.0</c:formatCode>
                <c:ptCount val="4"/>
                <c:pt idx="0">
                  <c:v>13.2</c:v>
                </c:pt>
                <c:pt idx="1">
                  <c:v>20.5</c:v>
                </c:pt>
                <c:pt idx="2">
                  <c:v>22.2</c:v>
                </c:pt>
                <c:pt idx="3" formatCode="General">
                  <c:v>14.7</c:v>
                </c:pt>
              </c:numCache>
            </c:numRef>
          </c:val>
          <c:smooth val="0"/>
        </c:ser>
        <c:ser>
          <c:idx val="1"/>
          <c:order val="3"/>
          <c:tx>
            <c:strRef>
              <c:f>Sheet1!$A$5</c:f>
              <c:strCache>
                <c:ptCount val="1"/>
                <c:pt idx="0">
                  <c:v>Non-Federal</c:v>
                </c:pt>
              </c:strCache>
            </c:strRef>
          </c:tx>
          <c:spPr>
            <a:ln w="34925">
              <a:solidFill>
                <a:srgbClr val="7BA8DF"/>
              </a:solidFill>
            </a:ln>
          </c:spPr>
          <c:marker>
            <c:symbol val="diamond"/>
            <c:size val="9"/>
            <c:spPr>
              <a:solidFill>
                <a:srgbClr val="7BA8DF"/>
              </a:solidFill>
              <a:ln>
                <a:noFill/>
              </a:ln>
            </c:spPr>
          </c:marker>
          <c:cat>
            <c:strRef>
              <c:f>Sheet1!$B$1:$E$1</c:f>
              <c:strCache>
                <c:ptCount val="4"/>
                <c:pt idx="0">
                  <c:v>2009</c:v>
                </c:pt>
                <c:pt idx="1">
                  <c:v>2010</c:v>
                </c:pt>
                <c:pt idx="2">
                  <c:v>2011</c:v>
                </c:pt>
                <c:pt idx="3">
                  <c:v>2012</c:v>
                </c:pt>
              </c:strCache>
            </c:strRef>
          </c:cat>
          <c:val>
            <c:numRef>
              <c:f>Sheet1!$B$5:$E$5</c:f>
              <c:numCache>
                <c:formatCode>0.0</c:formatCode>
                <c:ptCount val="4"/>
                <c:pt idx="0">
                  <c:v>23</c:v>
                </c:pt>
                <c:pt idx="1">
                  <c:v>28.1</c:v>
                </c:pt>
                <c:pt idx="2">
                  <c:v>24.2</c:v>
                </c:pt>
                <c:pt idx="3" formatCode="General">
                  <c:v>32.5</c:v>
                </c:pt>
              </c:numCache>
            </c:numRef>
          </c:val>
          <c:smooth val="0"/>
        </c:ser>
        <c:dLbls>
          <c:showLegendKey val="0"/>
          <c:showVal val="0"/>
          <c:showCatName val="0"/>
          <c:showSerName val="0"/>
          <c:showPercent val="0"/>
          <c:showBubbleSize val="0"/>
        </c:dLbls>
        <c:marker val="1"/>
        <c:smooth val="0"/>
        <c:axId val="183495296"/>
        <c:axId val="183505664"/>
      </c:lineChart>
      <c:catAx>
        <c:axId val="18349529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83505664"/>
        <c:crosses val="autoZero"/>
        <c:auto val="1"/>
        <c:lblAlgn val="ctr"/>
        <c:lblOffset val="100"/>
        <c:noMultiLvlLbl val="0"/>
      </c:catAx>
      <c:valAx>
        <c:axId val="183505664"/>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283292381005565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83495296"/>
        <c:crosses val="autoZero"/>
        <c:crossBetween val="between"/>
        <c:majorUnit val="10"/>
      </c:valAx>
    </c:plotArea>
    <c:legend>
      <c:legendPos val="t"/>
      <c:layout>
        <c:manualLayout>
          <c:xMode val="edge"/>
          <c:yMode val="edge"/>
          <c:x val="5.4495864903679483E-2"/>
          <c:y val="1.1675185338674747E-3"/>
          <c:w val="0.92337740801267776"/>
          <c:h val="0.1292940118596286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765215668796117"/>
          <c:y val="0.16708637114805094"/>
          <c:w val="0.79847595701480722"/>
          <c:h val="0.72148707106056187"/>
        </c:manualLayout>
      </c:layout>
      <c:lineChart>
        <c:grouping val="standard"/>
        <c:varyColors val="0"/>
        <c:ser>
          <c:idx val="3"/>
          <c:order val="0"/>
          <c:tx>
            <c:strRef>
              <c:f>Sheet1!$A$2</c:f>
              <c:strCache>
                <c:ptCount val="1"/>
                <c:pt idx="0">
                  <c:v>&lt;100 Beds</c:v>
                </c:pt>
              </c:strCache>
            </c:strRef>
          </c:tx>
          <c:spPr>
            <a:ln w="25400">
              <a:solidFill>
                <a:sysClr val="windowText" lastClr="000000"/>
              </a:solidFill>
            </a:ln>
          </c:spPr>
          <c:marker>
            <c:symbol val="circle"/>
            <c:size val="7"/>
            <c:spPr>
              <a:solidFill>
                <a:sysClr val="windowText" lastClr="000000"/>
              </a:solidFill>
              <a:ln>
                <a:noFill/>
              </a:ln>
            </c:spPr>
          </c:marker>
          <c:cat>
            <c:strRef>
              <c:f>Sheet1!$B$1:$E$1</c:f>
              <c:strCache>
                <c:ptCount val="4"/>
                <c:pt idx="0">
                  <c:v>2009</c:v>
                </c:pt>
                <c:pt idx="1">
                  <c:v>2010</c:v>
                </c:pt>
                <c:pt idx="2">
                  <c:v>2011</c:v>
                </c:pt>
                <c:pt idx="3">
                  <c:v>2012</c:v>
                </c:pt>
              </c:strCache>
            </c:strRef>
          </c:cat>
          <c:val>
            <c:numRef>
              <c:f>Sheet1!$B$2:$E$2</c:f>
              <c:numCache>
                <c:formatCode>General</c:formatCode>
                <c:ptCount val="4"/>
                <c:pt idx="0">
                  <c:v>23.7</c:v>
                </c:pt>
                <c:pt idx="1">
                  <c:v>26.4</c:v>
                </c:pt>
                <c:pt idx="2">
                  <c:v>24.9</c:v>
                </c:pt>
                <c:pt idx="3">
                  <c:v>31.8</c:v>
                </c:pt>
              </c:numCache>
            </c:numRef>
          </c:val>
          <c:smooth val="0"/>
        </c:ser>
        <c:ser>
          <c:idx val="0"/>
          <c:order val="1"/>
          <c:tx>
            <c:strRef>
              <c:f>Sheet1!$A$3</c:f>
              <c:strCache>
                <c:ptCount val="1"/>
                <c:pt idx="0">
                  <c:v>100-399 Beds</c:v>
                </c:pt>
              </c:strCache>
            </c:strRef>
          </c:tx>
          <c:spPr>
            <a:ln w="25400">
              <a:solidFill>
                <a:srgbClr val="0072C6"/>
              </a:solidFill>
            </a:ln>
          </c:spPr>
          <c:marker>
            <c:symbol val="square"/>
            <c:size val="7"/>
            <c:spPr>
              <a:solidFill>
                <a:srgbClr val="0072C6"/>
              </a:solidFill>
              <a:ln>
                <a:noFill/>
              </a:ln>
            </c:spPr>
          </c:marker>
          <c:cat>
            <c:strRef>
              <c:f>Sheet1!$B$1:$E$1</c:f>
              <c:strCache>
                <c:ptCount val="4"/>
                <c:pt idx="0">
                  <c:v>2009</c:v>
                </c:pt>
                <c:pt idx="1">
                  <c:v>2010</c:v>
                </c:pt>
                <c:pt idx="2">
                  <c:v>2011</c:v>
                </c:pt>
                <c:pt idx="3">
                  <c:v>2012</c:v>
                </c:pt>
              </c:strCache>
            </c:strRef>
          </c:cat>
          <c:val>
            <c:numRef>
              <c:f>Sheet1!$B$3:$E$3</c:f>
              <c:numCache>
                <c:formatCode>General</c:formatCode>
                <c:ptCount val="4"/>
                <c:pt idx="0">
                  <c:v>30.4</c:v>
                </c:pt>
                <c:pt idx="1">
                  <c:v>35.5</c:v>
                </c:pt>
                <c:pt idx="2">
                  <c:v>35.799999999999997</c:v>
                </c:pt>
                <c:pt idx="3">
                  <c:v>39</c:v>
                </c:pt>
              </c:numCache>
            </c:numRef>
          </c:val>
          <c:smooth val="0"/>
        </c:ser>
        <c:ser>
          <c:idx val="2"/>
          <c:order val="2"/>
          <c:tx>
            <c:strRef>
              <c:f>Sheet1!$A$4</c:f>
              <c:strCache>
                <c:ptCount val="1"/>
                <c:pt idx="0">
                  <c:v>400+ Beds</c:v>
                </c:pt>
              </c:strCache>
            </c:strRef>
          </c:tx>
          <c:spPr>
            <a:ln w="25400">
              <a:solidFill>
                <a:srgbClr val="AABA0A"/>
              </a:solidFill>
            </a:ln>
          </c:spPr>
          <c:marker>
            <c:symbol val="triangle"/>
            <c:size val="9"/>
            <c:spPr>
              <a:solidFill>
                <a:srgbClr val="AABA0A"/>
              </a:solidFill>
              <a:ln>
                <a:noFill/>
              </a:ln>
            </c:spPr>
          </c:marker>
          <c:cat>
            <c:strRef>
              <c:f>Sheet1!$B$1:$E$1</c:f>
              <c:strCache>
                <c:ptCount val="4"/>
                <c:pt idx="0">
                  <c:v>2009</c:v>
                </c:pt>
                <c:pt idx="1">
                  <c:v>2010</c:v>
                </c:pt>
                <c:pt idx="2">
                  <c:v>2011</c:v>
                </c:pt>
                <c:pt idx="3">
                  <c:v>2012</c:v>
                </c:pt>
              </c:strCache>
            </c:strRef>
          </c:cat>
          <c:val>
            <c:numRef>
              <c:f>Sheet1!$B$4:$E$4</c:f>
              <c:numCache>
                <c:formatCode>General</c:formatCode>
                <c:ptCount val="4"/>
                <c:pt idx="0">
                  <c:v>32.9</c:v>
                </c:pt>
                <c:pt idx="1">
                  <c:v>37.5</c:v>
                </c:pt>
                <c:pt idx="2">
                  <c:v>46.2</c:v>
                </c:pt>
                <c:pt idx="3">
                  <c:v>51.1</c:v>
                </c:pt>
              </c:numCache>
            </c:numRef>
          </c:val>
          <c:smooth val="0"/>
        </c:ser>
        <c:dLbls>
          <c:showLegendKey val="0"/>
          <c:showVal val="0"/>
          <c:showCatName val="0"/>
          <c:showSerName val="0"/>
          <c:showPercent val="0"/>
          <c:showBubbleSize val="0"/>
        </c:dLbls>
        <c:marker val="1"/>
        <c:smooth val="0"/>
        <c:axId val="187451264"/>
        <c:axId val="187465728"/>
      </c:lineChart>
      <c:catAx>
        <c:axId val="187451264"/>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87465728"/>
        <c:crosses val="autoZero"/>
        <c:auto val="1"/>
        <c:lblAlgn val="ctr"/>
        <c:lblOffset val="100"/>
        <c:noMultiLvlLbl val="0"/>
      </c:catAx>
      <c:valAx>
        <c:axId val="18746572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306933508311460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87451264"/>
        <c:crosses val="autoZero"/>
        <c:crossBetween val="between"/>
        <c:majorUnit val="10"/>
      </c:valAx>
    </c:plotArea>
    <c:legend>
      <c:legendPos val="t"/>
      <c:layout>
        <c:manualLayout>
          <c:xMode val="edge"/>
          <c:yMode val="edge"/>
          <c:x val="0.11005152133761058"/>
          <c:y val="1.1675185338674747E-3"/>
          <c:w val="0.77522917274229608"/>
          <c:h val="0.1292940118596286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080137552250413"/>
          <c:y val="0.11285941453264288"/>
          <c:w val="0.84202877418100519"/>
          <c:h val="0.72153464194635242"/>
        </c:manualLayout>
      </c:layout>
      <c:barChart>
        <c:barDir val="col"/>
        <c:grouping val="clustered"/>
        <c:varyColors val="0"/>
        <c:ser>
          <c:idx val="0"/>
          <c:order val="0"/>
          <c:tx>
            <c:strRef>
              <c:f>Sheet1!$B$1</c:f>
              <c:strCache>
                <c:ptCount val="1"/>
                <c:pt idx="0">
                  <c:v>2008</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Sheet1!$A$2:$A$9</c:f>
              <c:strCache>
                <c:ptCount val="8"/>
                <c:pt idx="0">
                  <c:v>Total</c:v>
                </c:pt>
                <c:pt idx="2">
                  <c:v>18-34</c:v>
                </c:pt>
                <c:pt idx="3">
                  <c:v>35-64</c:v>
                </c:pt>
                <c:pt idx="4">
                  <c:v>65+</c:v>
                </c:pt>
                <c:pt idx="6">
                  <c:v>MSA</c:v>
                </c:pt>
                <c:pt idx="7">
                  <c:v>Non-MSA</c:v>
                </c:pt>
              </c:strCache>
            </c:strRef>
          </c:cat>
          <c:val>
            <c:numRef>
              <c:f>Sheet1!$B$2:$B$9</c:f>
              <c:numCache>
                <c:formatCode>General</c:formatCode>
                <c:ptCount val="8"/>
                <c:pt idx="0">
                  <c:v>58.3</c:v>
                </c:pt>
                <c:pt idx="2">
                  <c:v>59.4</c:v>
                </c:pt>
                <c:pt idx="3">
                  <c:v>61.3</c:v>
                </c:pt>
                <c:pt idx="4">
                  <c:v>45.5</c:v>
                </c:pt>
                <c:pt idx="6">
                  <c:v>59.9</c:v>
                </c:pt>
                <c:pt idx="7">
                  <c:v>50.3</c:v>
                </c:pt>
              </c:numCache>
            </c:numRef>
          </c:val>
        </c:ser>
        <c:ser>
          <c:idx val="1"/>
          <c:order val="1"/>
          <c:tx>
            <c:strRef>
              <c:f>Sheet1!$C$1</c:f>
              <c:strCache>
                <c:ptCount val="1"/>
                <c:pt idx="0">
                  <c:v>2012</c:v>
                </c:pt>
              </c:strCache>
            </c:strRef>
          </c:tx>
          <c:spPr>
            <a:solidFill>
              <a:srgbClr val="AABA0A"/>
            </a:solidFill>
          </c:spPr>
          <c:invertIfNegative val="0"/>
          <c:cat>
            <c:strRef>
              <c:f>Sheet1!$A$2:$A$9</c:f>
              <c:strCache>
                <c:ptCount val="8"/>
                <c:pt idx="0">
                  <c:v>Total</c:v>
                </c:pt>
                <c:pt idx="2">
                  <c:v>18-34</c:v>
                </c:pt>
                <c:pt idx="3">
                  <c:v>35-64</c:v>
                </c:pt>
                <c:pt idx="4">
                  <c:v>65+</c:v>
                </c:pt>
                <c:pt idx="6">
                  <c:v>MSA</c:v>
                </c:pt>
                <c:pt idx="7">
                  <c:v>Non-MSA</c:v>
                </c:pt>
              </c:strCache>
            </c:strRef>
          </c:cat>
          <c:val>
            <c:numRef>
              <c:f>Sheet1!$C$2:$C$9</c:f>
              <c:numCache>
                <c:formatCode>General</c:formatCode>
                <c:ptCount val="8"/>
                <c:pt idx="0">
                  <c:v>70.3</c:v>
                </c:pt>
                <c:pt idx="2">
                  <c:v>69.2</c:v>
                </c:pt>
                <c:pt idx="3">
                  <c:v>73.900000000000006</c:v>
                </c:pt>
                <c:pt idx="4">
                  <c:v>60.8</c:v>
                </c:pt>
                <c:pt idx="6">
                  <c:v>71.599999999999994</c:v>
                </c:pt>
                <c:pt idx="7">
                  <c:v>63.8</c:v>
                </c:pt>
              </c:numCache>
            </c:numRef>
          </c:val>
        </c:ser>
        <c:ser>
          <c:idx val="2"/>
          <c:order val="2"/>
          <c:tx>
            <c:strRef>
              <c:f>Sheet1!$D$1</c:f>
              <c:strCache>
                <c:ptCount val="1"/>
                <c:pt idx="0">
                  <c:v>2013</c:v>
                </c:pt>
              </c:strCache>
            </c:strRef>
          </c:tx>
          <c:spPr>
            <a:solidFill>
              <a:sysClr val="window" lastClr="FFFFFF"/>
            </a:solidFill>
            <a:ln>
              <a:solidFill>
                <a:sysClr val="windowText" lastClr="000000"/>
              </a:solidFill>
            </a:ln>
          </c:spPr>
          <c:invertIfNegative val="0"/>
          <c:cat>
            <c:strRef>
              <c:f>Sheet1!$A$2:$A$9</c:f>
              <c:strCache>
                <c:ptCount val="8"/>
                <c:pt idx="0">
                  <c:v>Total</c:v>
                </c:pt>
                <c:pt idx="2">
                  <c:v>18-34</c:v>
                </c:pt>
                <c:pt idx="3">
                  <c:v>35-64</c:v>
                </c:pt>
                <c:pt idx="4">
                  <c:v>65+</c:v>
                </c:pt>
                <c:pt idx="6">
                  <c:v>MSA</c:v>
                </c:pt>
                <c:pt idx="7">
                  <c:v>Non-MSA</c:v>
                </c:pt>
              </c:strCache>
            </c:strRef>
          </c:cat>
          <c:val>
            <c:numRef>
              <c:f>Sheet1!$D$2:$D$9</c:f>
              <c:numCache>
                <c:formatCode>General</c:formatCode>
                <c:ptCount val="8"/>
                <c:pt idx="0">
                  <c:v>64.900000000000006</c:v>
                </c:pt>
                <c:pt idx="2">
                  <c:v>67</c:v>
                </c:pt>
                <c:pt idx="3">
                  <c:v>67.900000000000006</c:v>
                </c:pt>
                <c:pt idx="4">
                  <c:v>50.1</c:v>
                </c:pt>
                <c:pt idx="6">
                  <c:v>66.5</c:v>
                </c:pt>
                <c:pt idx="7">
                  <c:v>57.5</c:v>
                </c:pt>
              </c:numCache>
            </c:numRef>
          </c:val>
        </c:ser>
        <c:dLbls>
          <c:dLblPos val="outEnd"/>
          <c:showLegendKey val="0"/>
          <c:showVal val="0"/>
          <c:showCatName val="0"/>
          <c:showSerName val="0"/>
          <c:showPercent val="0"/>
          <c:showBubbleSize val="0"/>
        </c:dLbls>
        <c:gapWidth val="150"/>
        <c:axId val="184683904"/>
        <c:axId val="184689792"/>
      </c:barChart>
      <c:catAx>
        <c:axId val="184683904"/>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84689792"/>
        <c:crosses val="autoZero"/>
        <c:auto val="1"/>
        <c:lblAlgn val="ctr"/>
        <c:lblOffset val="100"/>
        <c:noMultiLvlLbl val="0"/>
      </c:catAx>
      <c:valAx>
        <c:axId val="184689792"/>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6.1728395061728392E-3"/>
              <c:y val="0.39186630926453342"/>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84683904"/>
        <c:crosses val="autoZero"/>
        <c:crossBetween val="between"/>
        <c:majorUnit val="10"/>
      </c:valAx>
    </c:plotArea>
    <c:legend>
      <c:legendPos val="t"/>
      <c:layout>
        <c:manualLayout>
          <c:xMode val="edge"/>
          <c:yMode val="edge"/>
          <c:x val="9.3525107710592775E-2"/>
          <c:y val="1.8517060367454078E-3"/>
          <c:w val="0.79233459614717971"/>
          <c:h val="9.6724081364829392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826078343980587E-2"/>
          <c:y val="0.11285941453264288"/>
          <c:w val="0.85900411033526469"/>
          <c:h val="0.66834315258465027"/>
        </c:manualLayout>
      </c:layout>
      <c:barChart>
        <c:barDir val="col"/>
        <c:grouping val="clustered"/>
        <c:varyColors val="0"/>
        <c:ser>
          <c:idx val="0"/>
          <c:order val="0"/>
          <c:tx>
            <c:strRef>
              <c:f>Sheet1!$B$1</c:f>
              <c:strCache>
                <c:ptCount val="1"/>
                <c:pt idx="0">
                  <c:v>2008</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Sheet1!$A$2:$A$10</c:f>
              <c:strCache>
                <c:ptCount val="9"/>
                <c:pt idx="0">
                  <c:v>White</c:v>
                </c:pt>
                <c:pt idx="1">
                  <c:v>Black</c:v>
                </c:pt>
                <c:pt idx="2">
                  <c:v>Asian</c:v>
                </c:pt>
                <c:pt idx="3">
                  <c:v>Hispanic</c:v>
                </c:pt>
                <c:pt idx="5">
                  <c:v>&lt;High School</c:v>
                </c:pt>
                <c:pt idx="6">
                  <c:v>High School Grad</c:v>
                </c:pt>
                <c:pt idx="7">
                  <c:v>Some College</c:v>
                </c:pt>
                <c:pt idx="8">
                  <c:v>College Grad</c:v>
                </c:pt>
              </c:strCache>
            </c:strRef>
          </c:cat>
          <c:val>
            <c:numRef>
              <c:f>Sheet1!$B$2:$B$10</c:f>
              <c:numCache>
                <c:formatCode>General</c:formatCode>
                <c:ptCount val="9"/>
                <c:pt idx="0">
                  <c:v>58.8</c:v>
                </c:pt>
                <c:pt idx="1">
                  <c:v>54.1</c:v>
                </c:pt>
                <c:pt idx="2">
                  <c:v>67.599999999999994</c:v>
                </c:pt>
                <c:pt idx="3">
                  <c:v>57.1</c:v>
                </c:pt>
                <c:pt idx="5">
                  <c:v>48.8</c:v>
                </c:pt>
                <c:pt idx="6">
                  <c:v>56.5</c:v>
                </c:pt>
                <c:pt idx="7">
                  <c:v>61.3</c:v>
                </c:pt>
                <c:pt idx="8">
                  <c:v>60.8</c:v>
                </c:pt>
              </c:numCache>
            </c:numRef>
          </c:val>
        </c:ser>
        <c:ser>
          <c:idx val="1"/>
          <c:order val="1"/>
          <c:tx>
            <c:strRef>
              <c:f>Sheet1!$C$1</c:f>
              <c:strCache>
                <c:ptCount val="1"/>
                <c:pt idx="0">
                  <c:v>2012</c:v>
                </c:pt>
              </c:strCache>
            </c:strRef>
          </c:tx>
          <c:spPr>
            <a:solidFill>
              <a:srgbClr val="AABA0A"/>
            </a:solidFill>
          </c:spPr>
          <c:invertIfNegative val="0"/>
          <c:cat>
            <c:strRef>
              <c:f>Sheet1!$A$2:$A$10</c:f>
              <c:strCache>
                <c:ptCount val="9"/>
                <c:pt idx="0">
                  <c:v>White</c:v>
                </c:pt>
                <c:pt idx="1">
                  <c:v>Black</c:v>
                </c:pt>
                <c:pt idx="2">
                  <c:v>Asian</c:v>
                </c:pt>
                <c:pt idx="3">
                  <c:v>Hispanic</c:v>
                </c:pt>
                <c:pt idx="5">
                  <c:v>&lt;High School</c:v>
                </c:pt>
                <c:pt idx="6">
                  <c:v>High School Grad</c:v>
                </c:pt>
                <c:pt idx="7">
                  <c:v>Some College</c:v>
                </c:pt>
                <c:pt idx="8">
                  <c:v>College Grad</c:v>
                </c:pt>
              </c:strCache>
            </c:strRef>
          </c:cat>
          <c:val>
            <c:numRef>
              <c:f>Sheet1!$C$2:$C$10</c:f>
              <c:numCache>
                <c:formatCode>General</c:formatCode>
                <c:ptCount val="9"/>
                <c:pt idx="0">
                  <c:v>71.099999999999994</c:v>
                </c:pt>
                <c:pt idx="1">
                  <c:v>68.099999999999994</c:v>
                </c:pt>
                <c:pt idx="2">
                  <c:v>73.8</c:v>
                </c:pt>
                <c:pt idx="3">
                  <c:v>67.599999999999994</c:v>
                </c:pt>
                <c:pt idx="5">
                  <c:v>66.099999999999994</c:v>
                </c:pt>
                <c:pt idx="6">
                  <c:v>67.099999999999994</c:v>
                </c:pt>
                <c:pt idx="7">
                  <c:v>69.5</c:v>
                </c:pt>
                <c:pt idx="8">
                  <c:v>75.099999999999994</c:v>
                </c:pt>
              </c:numCache>
            </c:numRef>
          </c:val>
        </c:ser>
        <c:ser>
          <c:idx val="2"/>
          <c:order val="2"/>
          <c:tx>
            <c:strRef>
              <c:f>Sheet1!$D$1</c:f>
              <c:strCache>
                <c:ptCount val="1"/>
                <c:pt idx="0">
                  <c:v>2013</c:v>
                </c:pt>
              </c:strCache>
            </c:strRef>
          </c:tx>
          <c:spPr>
            <a:solidFill>
              <a:sysClr val="window" lastClr="FFFFFF"/>
            </a:solidFill>
            <a:ln>
              <a:solidFill>
                <a:sysClr val="windowText" lastClr="000000"/>
              </a:solidFill>
            </a:ln>
          </c:spPr>
          <c:invertIfNegative val="0"/>
          <c:cat>
            <c:strRef>
              <c:f>Sheet1!$A$2:$A$10</c:f>
              <c:strCache>
                <c:ptCount val="9"/>
                <c:pt idx="0">
                  <c:v>White</c:v>
                </c:pt>
                <c:pt idx="1">
                  <c:v>Black</c:v>
                </c:pt>
                <c:pt idx="2">
                  <c:v>Asian</c:v>
                </c:pt>
                <c:pt idx="3">
                  <c:v>Hispanic</c:v>
                </c:pt>
                <c:pt idx="5">
                  <c:v>&lt;High School</c:v>
                </c:pt>
                <c:pt idx="6">
                  <c:v>High School Grad</c:v>
                </c:pt>
                <c:pt idx="7">
                  <c:v>Some College</c:v>
                </c:pt>
                <c:pt idx="8">
                  <c:v>College Grad</c:v>
                </c:pt>
              </c:strCache>
            </c:strRef>
          </c:cat>
          <c:val>
            <c:numRef>
              <c:f>Sheet1!$D$2:$D$10</c:f>
              <c:numCache>
                <c:formatCode>General</c:formatCode>
                <c:ptCount val="9"/>
                <c:pt idx="0">
                  <c:v>66.400000000000006</c:v>
                </c:pt>
                <c:pt idx="1">
                  <c:v>67.2</c:v>
                </c:pt>
                <c:pt idx="2">
                  <c:v>67.2</c:v>
                </c:pt>
                <c:pt idx="3">
                  <c:v>60.2</c:v>
                </c:pt>
                <c:pt idx="5">
                  <c:v>51.3</c:v>
                </c:pt>
                <c:pt idx="6">
                  <c:v>57.1</c:v>
                </c:pt>
                <c:pt idx="7">
                  <c:v>69.599999999999994</c:v>
                </c:pt>
                <c:pt idx="8">
                  <c:v>69.5</c:v>
                </c:pt>
              </c:numCache>
            </c:numRef>
          </c:val>
        </c:ser>
        <c:dLbls>
          <c:dLblPos val="outEnd"/>
          <c:showLegendKey val="0"/>
          <c:showVal val="0"/>
          <c:showCatName val="0"/>
          <c:showSerName val="0"/>
          <c:showPercent val="0"/>
          <c:showBubbleSize val="0"/>
        </c:dLbls>
        <c:gapWidth val="150"/>
        <c:axId val="184735232"/>
        <c:axId val="184736768"/>
      </c:barChart>
      <c:catAx>
        <c:axId val="184735232"/>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84736768"/>
        <c:crosses val="autoZero"/>
        <c:auto val="1"/>
        <c:lblAlgn val="ctr"/>
        <c:lblOffset val="100"/>
        <c:noMultiLvlLbl val="0"/>
      </c:catAx>
      <c:valAx>
        <c:axId val="184736768"/>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56405316356732"/>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84735232"/>
        <c:crosses val="autoZero"/>
        <c:crossBetween val="between"/>
        <c:majorUnit val="10"/>
      </c:valAx>
    </c:plotArea>
    <c:legend>
      <c:legendPos val="t"/>
      <c:layout>
        <c:manualLayout>
          <c:xMode val="edge"/>
          <c:yMode val="edge"/>
          <c:x val="9.3525107710592775E-2"/>
          <c:y val="1.8517060367454078E-3"/>
          <c:w val="0.79233459614717971"/>
          <c:h val="9.6724081364829392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006063478176339"/>
          <c:y val="0.11285941453264288"/>
          <c:w val="0.83276951492174589"/>
          <c:h val="0.68299003385446388"/>
        </c:manualLayout>
      </c:layout>
      <c:barChart>
        <c:barDir val="col"/>
        <c:grouping val="clustered"/>
        <c:varyColors val="0"/>
        <c:ser>
          <c:idx val="0"/>
          <c:order val="0"/>
          <c:tx>
            <c:strRef>
              <c:f>Sheet1!$B$1</c:f>
              <c:strCache>
                <c:ptCount val="1"/>
                <c:pt idx="0">
                  <c:v>2008</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Sheet1!$A$2:$A$9</c:f>
              <c:strCache>
                <c:ptCount val="8"/>
                <c:pt idx="0">
                  <c:v>Total</c:v>
                </c:pt>
                <c:pt idx="2">
                  <c:v>18-34</c:v>
                </c:pt>
                <c:pt idx="3">
                  <c:v>35-64</c:v>
                </c:pt>
                <c:pt idx="4">
                  <c:v>65+</c:v>
                </c:pt>
                <c:pt idx="6">
                  <c:v>MSA</c:v>
                </c:pt>
                <c:pt idx="7">
                  <c:v>Non-MSA</c:v>
                </c:pt>
              </c:strCache>
            </c:strRef>
          </c:cat>
          <c:val>
            <c:numRef>
              <c:f>Sheet1!$B$2:$B$9</c:f>
              <c:numCache>
                <c:formatCode>General</c:formatCode>
                <c:ptCount val="8"/>
                <c:pt idx="0">
                  <c:v>46.7</c:v>
                </c:pt>
                <c:pt idx="2">
                  <c:v>37.200000000000003</c:v>
                </c:pt>
                <c:pt idx="3">
                  <c:v>49.3</c:v>
                </c:pt>
                <c:pt idx="4">
                  <c:v>59.2</c:v>
                </c:pt>
                <c:pt idx="6">
                  <c:v>47.3</c:v>
                </c:pt>
                <c:pt idx="7">
                  <c:v>43.6</c:v>
                </c:pt>
              </c:numCache>
            </c:numRef>
          </c:val>
        </c:ser>
        <c:ser>
          <c:idx val="1"/>
          <c:order val="1"/>
          <c:tx>
            <c:strRef>
              <c:f>Sheet1!$C$1</c:f>
              <c:strCache>
                <c:ptCount val="1"/>
                <c:pt idx="0">
                  <c:v>2012</c:v>
                </c:pt>
              </c:strCache>
            </c:strRef>
          </c:tx>
          <c:spPr>
            <a:solidFill>
              <a:srgbClr val="AABA0A"/>
            </a:solidFill>
          </c:spPr>
          <c:invertIfNegative val="0"/>
          <c:cat>
            <c:strRef>
              <c:f>Sheet1!$A$2:$A$9</c:f>
              <c:strCache>
                <c:ptCount val="8"/>
                <c:pt idx="0">
                  <c:v>Total</c:v>
                </c:pt>
                <c:pt idx="2">
                  <c:v>18-34</c:v>
                </c:pt>
                <c:pt idx="3">
                  <c:v>35-64</c:v>
                </c:pt>
                <c:pt idx="4">
                  <c:v>65+</c:v>
                </c:pt>
                <c:pt idx="6">
                  <c:v>MSA</c:v>
                </c:pt>
                <c:pt idx="7">
                  <c:v>Non-MSA</c:v>
                </c:pt>
              </c:strCache>
            </c:strRef>
          </c:cat>
          <c:val>
            <c:numRef>
              <c:f>Sheet1!$C$2:$C$9</c:f>
              <c:numCache>
                <c:formatCode>General</c:formatCode>
                <c:ptCount val="8"/>
                <c:pt idx="0">
                  <c:v>64.400000000000006</c:v>
                </c:pt>
                <c:pt idx="2">
                  <c:v>59.1</c:v>
                </c:pt>
                <c:pt idx="3">
                  <c:v>65.099999999999994</c:v>
                </c:pt>
                <c:pt idx="4">
                  <c:v>72.3</c:v>
                </c:pt>
                <c:pt idx="6">
                  <c:v>64.3</c:v>
                </c:pt>
                <c:pt idx="7">
                  <c:v>65.099999999999994</c:v>
                </c:pt>
              </c:numCache>
            </c:numRef>
          </c:val>
        </c:ser>
        <c:ser>
          <c:idx val="2"/>
          <c:order val="2"/>
          <c:tx>
            <c:strRef>
              <c:f>Sheet1!$D$1</c:f>
              <c:strCache>
                <c:ptCount val="1"/>
                <c:pt idx="0">
                  <c:v>2013</c:v>
                </c:pt>
              </c:strCache>
            </c:strRef>
          </c:tx>
          <c:spPr>
            <a:solidFill>
              <a:sysClr val="window" lastClr="FFFFFF"/>
            </a:solidFill>
            <a:ln>
              <a:solidFill>
                <a:sysClr val="windowText" lastClr="000000"/>
              </a:solidFill>
            </a:ln>
          </c:spPr>
          <c:invertIfNegative val="0"/>
          <c:cat>
            <c:strRef>
              <c:f>Sheet1!$A$2:$A$9</c:f>
              <c:strCache>
                <c:ptCount val="8"/>
                <c:pt idx="0">
                  <c:v>Total</c:v>
                </c:pt>
                <c:pt idx="2">
                  <c:v>18-34</c:v>
                </c:pt>
                <c:pt idx="3">
                  <c:v>35-64</c:v>
                </c:pt>
                <c:pt idx="4">
                  <c:v>65+</c:v>
                </c:pt>
                <c:pt idx="6">
                  <c:v>MSA</c:v>
                </c:pt>
                <c:pt idx="7">
                  <c:v>Non-MSA</c:v>
                </c:pt>
              </c:strCache>
            </c:strRef>
          </c:cat>
          <c:val>
            <c:numRef>
              <c:f>Sheet1!$D$2:$D$9</c:f>
              <c:numCache>
                <c:formatCode>General</c:formatCode>
                <c:ptCount val="8"/>
                <c:pt idx="0">
                  <c:v>63</c:v>
                </c:pt>
                <c:pt idx="2">
                  <c:v>54.7</c:v>
                </c:pt>
                <c:pt idx="3">
                  <c:v>64.900000000000006</c:v>
                </c:pt>
                <c:pt idx="4">
                  <c:v>72.400000000000006</c:v>
                </c:pt>
                <c:pt idx="6">
                  <c:v>64</c:v>
                </c:pt>
                <c:pt idx="7">
                  <c:v>58.2</c:v>
                </c:pt>
              </c:numCache>
            </c:numRef>
          </c:val>
        </c:ser>
        <c:dLbls>
          <c:dLblPos val="outEnd"/>
          <c:showLegendKey val="0"/>
          <c:showVal val="0"/>
          <c:showCatName val="0"/>
          <c:showSerName val="0"/>
          <c:showPercent val="0"/>
          <c:showBubbleSize val="0"/>
        </c:dLbls>
        <c:gapWidth val="150"/>
        <c:axId val="171193856"/>
        <c:axId val="171195392"/>
      </c:barChart>
      <c:catAx>
        <c:axId val="171193856"/>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71195392"/>
        <c:crosses val="autoZero"/>
        <c:auto val="1"/>
        <c:lblAlgn val="ctr"/>
        <c:lblOffset val="100"/>
        <c:noMultiLvlLbl val="0"/>
      </c:catAx>
      <c:valAx>
        <c:axId val="171195392"/>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0616886571610979"/>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71193856"/>
        <c:crosses val="autoZero"/>
        <c:crossBetween val="between"/>
        <c:majorUnit val="10"/>
      </c:valAx>
    </c:plotArea>
    <c:legend>
      <c:legendPos val="t"/>
      <c:layout>
        <c:manualLayout>
          <c:xMode val="edge"/>
          <c:yMode val="edge"/>
          <c:x val="9.3525107710592775E-2"/>
          <c:y val="1.8517060367454078E-3"/>
          <c:w val="0.79233459614717971"/>
          <c:h val="9.6724081364829392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154211626324487"/>
          <c:y val="0.11285941453264288"/>
          <c:w val="0.85128803344026438"/>
          <c:h val="0.61052626573852187"/>
        </c:manualLayout>
      </c:layout>
      <c:barChart>
        <c:barDir val="col"/>
        <c:grouping val="clustered"/>
        <c:varyColors val="0"/>
        <c:ser>
          <c:idx val="0"/>
          <c:order val="0"/>
          <c:tx>
            <c:strRef>
              <c:f>Sheet1!$B$1</c:f>
              <c:strCache>
                <c:ptCount val="1"/>
                <c:pt idx="0">
                  <c:v>2008</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Sheet1!$A$2:$A$10</c:f>
              <c:strCache>
                <c:ptCount val="9"/>
                <c:pt idx="0">
                  <c:v>White </c:v>
                </c:pt>
                <c:pt idx="1">
                  <c:v>Black</c:v>
                </c:pt>
                <c:pt idx="2">
                  <c:v>Asian</c:v>
                </c:pt>
                <c:pt idx="3">
                  <c:v>Hispanic</c:v>
                </c:pt>
                <c:pt idx="5">
                  <c:v>&lt;High School</c:v>
                </c:pt>
                <c:pt idx="6">
                  <c:v>High School Grad</c:v>
                </c:pt>
                <c:pt idx="7">
                  <c:v>Some College</c:v>
                </c:pt>
                <c:pt idx="8">
                  <c:v>College Grad</c:v>
                </c:pt>
              </c:strCache>
            </c:strRef>
          </c:cat>
          <c:val>
            <c:numRef>
              <c:f>Sheet1!$B$2:$B$10</c:f>
              <c:numCache>
                <c:formatCode>General</c:formatCode>
                <c:ptCount val="9"/>
                <c:pt idx="0">
                  <c:v>48.4</c:v>
                </c:pt>
                <c:pt idx="1">
                  <c:v>41.8</c:v>
                </c:pt>
                <c:pt idx="2">
                  <c:v>43.8</c:v>
                </c:pt>
                <c:pt idx="3">
                  <c:v>45.1</c:v>
                </c:pt>
                <c:pt idx="5">
                  <c:v>43.7</c:v>
                </c:pt>
                <c:pt idx="6">
                  <c:v>43.7</c:v>
                </c:pt>
                <c:pt idx="7">
                  <c:v>46.8</c:v>
                </c:pt>
                <c:pt idx="8">
                  <c:v>52.2</c:v>
                </c:pt>
              </c:numCache>
            </c:numRef>
          </c:val>
        </c:ser>
        <c:ser>
          <c:idx val="1"/>
          <c:order val="1"/>
          <c:tx>
            <c:strRef>
              <c:f>Sheet1!$C$1</c:f>
              <c:strCache>
                <c:ptCount val="1"/>
                <c:pt idx="0">
                  <c:v>2012</c:v>
                </c:pt>
              </c:strCache>
            </c:strRef>
          </c:tx>
          <c:spPr>
            <a:solidFill>
              <a:srgbClr val="AABA0A"/>
            </a:solidFill>
          </c:spPr>
          <c:invertIfNegative val="0"/>
          <c:cat>
            <c:strRef>
              <c:f>Sheet1!$A$2:$A$10</c:f>
              <c:strCache>
                <c:ptCount val="9"/>
                <c:pt idx="0">
                  <c:v>White </c:v>
                </c:pt>
                <c:pt idx="1">
                  <c:v>Black</c:v>
                </c:pt>
                <c:pt idx="2">
                  <c:v>Asian</c:v>
                </c:pt>
                <c:pt idx="3">
                  <c:v>Hispanic</c:v>
                </c:pt>
                <c:pt idx="5">
                  <c:v>&lt;High School</c:v>
                </c:pt>
                <c:pt idx="6">
                  <c:v>High School Grad</c:v>
                </c:pt>
                <c:pt idx="7">
                  <c:v>Some College</c:v>
                </c:pt>
                <c:pt idx="8">
                  <c:v>College Grad</c:v>
                </c:pt>
              </c:strCache>
            </c:strRef>
          </c:cat>
          <c:val>
            <c:numRef>
              <c:f>Sheet1!$C$2:$C$10</c:f>
              <c:numCache>
                <c:formatCode>General</c:formatCode>
                <c:ptCount val="9"/>
                <c:pt idx="0">
                  <c:v>65.900000000000006</c:v>
                </c:pt>
                <c:pt idx="1">
                  <c:v>63.7</c:v>
                </c:pt>
                <c:pt idx="2">
                  <c:v>66.099999999999994</c:v>
                </c:pt>
                <c:pt idx="3">
                  <c:v>55.6</c:v>
                </c:pt>
                <c:pt idx="5">
                  <c:v>65.7</c:v>
                </c:pt>
                <c:pt idx="6">
                  <c:v>63.4</c:v>
                </c:pt>
                <c:pt idx="7">
                  <c:v>61.2</c:v>
                </c:pt>
                <c:pt idx="8">
                  <c:v>68.099999999999994</c:v>
                </c:pt>
              </c:numCache>
            </c:numRef>
          </c:val>
        </c:ser>
        <c:ser>
          <c:idx val="2"/>
          <c:order val="2"/>
          <c:tx>
            <c:strRef>
              <c:f>Sheet1!$D$1</c:f>
              <c:strCache>
                <c:ptCount val="1"/>
                <c:pt idx="0">
                  <c:v>2013</c:v>
                </c:pt>
              </c:strCache>
            </c:strRef>
          </c:tx>
          <c:spPr>
            <a:solidFill>
              <a:sysClr val="window" lastClr="FFFFFF"/>
            </a:solidFill>
            <a:ln>
              <a:solidFill>
                <a:sysClr val="windowText" lastClr="000000"/>
              </a:solidFill>
            </a:ln>
          </c:spPr>
          <c:invertIfNegative val="0"/>
          <c:cat>
            <c:strRef>
              <c:f>Sheet1!$A$2:$A$10</c:f>
              <c:strCache>
                <c:ptCount val="9"/>
                <c:pt idx="0">
                  <c:v>White </c:v>
                </c:pt>
                <c:pt idx="1">
                  <c:v>Black</c:v>
                </c:pt>
                <c:pt idx="2">
                  <c:v>Asian</c:v>
                </c:pt>
                <c:pt idx="3">
                  <c:v>Hispanic</c:v>
                </c:pt>
                <c:pt idx="5">
                  <c:v>&lt;High School</c:v>
                </c:pt>
                <c:pt idx="6">
                  <c:v>High School Grad</c:v>
                </c:pt>
                <c:pt idx="7">
                  <c:v>Some College</c:v>
                </c:pt>
                <c:pt idx="8">
                  <c:v>College Grad</c:v>
                </c:pt>
              </c:strCache>
            </c:strRef>
          </c:cat>
          <c:val>
            <c:numRef>
              <c:f>Sheet1!$D$2:$D$10</c:f>
              <c:numCache>
                <c:formatCode>General</c:formatCode>
                <c:ptCount val="9"/>
                <c:pt idx="0">
                  <c:v>65.599999999999994</c:v>
                </c:pt>
                <c:pt idx="1">
                  <c:v>59.7</c:v>
                </c:pt>
                <c:pt idx="2">
                  <c:v>64</c:v>
                </c:pt>
                <c:pt idx="3">
                  <c:v>59.9</c:v>
                </c:pt>
                <c:pt idx="5">
                  <c:v>57.7</c:v>
                </c:pt>
                <c:pt idx="6">
                  <c:v>63.7</c:v>
                </c:pt>
                <c:pt idx="7">
                  <c:v>63.3</c:v>
                </c:pt>
                <c:pt idx="8">
                  <c:v>63.6</c:v>
                </c:pt>
              </c:numCache>
            </c:numRef>
          </c:val>
        </c:ser>
        <c:dLbls>
          <c:dLblPos val="outEnd"/>
          <c:showLegendKey val="0"/>
          <c:showVal val="0"/>
          <c:showCatName val="0"/>
          <c:showSerName val="0"/>
          <c:showPercent val="0"/>
          <c:showBubbleSize val="0"/>
        </c:dLbls>
        <c:gapWidth val="150"/>
        <c:axId val="190106624"/>
        <c:axId val="171127552"/>
      </c:barChart>
      <c:catAx>
        <c:axId val="190106624"/>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71127552"/>
        <c:crosses val="autoZero"/>
        <c:auto val="1"/>
        <c:lblAlgn val="ctr"/>
        <c:lblOffset val="100"/>
        <c:noMultiLvlLbl val="0"/>
      </c:catAx>
      <c:valAx>
        <c:axId val="171127552"/>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2730419567119329"/>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90106624"/>
        <c:crosses val="autoZero"/>
        <c:crossBetween val="between"/>
        <c:majorUnit val="10"/>
      </c:valAx>
    </c:plotArea>
    <c:legend>
      <c:legendPos val="t"/>
      <c:layout>
        <c:manualLayout>
          <c:xMode val="edge"/>
          <c:yMode val="edge"/>
          <c:x val="9.3525107710592775E-2"/>
          <c:y val="1.8517060367454078E-3"/>
          <c:w val="0.79233459614717971"/>
          <c:h val="9.6724081364829392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080137552250413"/>
          <c:y val="3.4734525371828522E-2"/>
          <c:w val="0.86114112472052107"/>
          <c:h val="0.74689915062700507"/>
        </c:manualLayout>
      </c:layout>
      <c:barChart>
        <c:barDir val="col"/>
        <c:grouping val="clustered"/>
        <c:varyColors val="0"/>
        <c:ser>
          <c:idx val="0"/>
          <c:order val="0"/>
          <c:tx>
            <c:strRef>
              <c:f>Sheet1!$B$1</c:f>
              <c:strCache>
                <c:ptCount val="1"/>
                <c:pt idx="0">
                  <c:v>Series 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Sheet1!$A$2:$A$8</c:f>
              <c:strCache>
                <c:ptCount val="7"/>
                <c:pt idx="0">
                  <c:v>Patient Demographics</c:v>
                </c:pt>
                <c:pt idx="1">
                  <c:v>Medication Lists</c:v>
                </c:pt>
                <c:pt idx="2">
                  <c:v>Nurse Notes</c:v>
                </c:pt>
                <c:pt idx="3">
                  <c:v>Advance Directives</c:v>
                </c:pt>
                <c:pt idx="4">
                  <c:v>Discharge Summaries</c:v>
                </c:pt>
                <c:pt idx="5">
                  <c:v>Problem Lists</c:v>
                </c:pt>
                <c:pt idx="6">
                  <c:v>Physician Notes</c:v>
                </c:pt>
              </c:strCache>
            </c:strRef>
          </c:cat>
          <c:val>
            <c:numRef>
              <c:f>Sheet1!$B$2:$B$8</c:f>
              <c:numCache>
                <c:formatCode>General</c:formatCode>
                <c:ptCount val="7"/>
                <c:pt idx="0">
                  <c:v>89.9</c:v>
                </c:pt>
                <c:pt idx="1">
                  <c:v>77.7</c:v>
                </c:pt>
                <c:pt idx="2">
                  <c:v>74.599999999999994</c:v>
                </c:pt>
                <c:pt idx="3">
                  <c:v>71.5</c:v>
                </c:pt>
                <c:pt idx="4">
                  <c:v>70.900000000000006</c:v>
                </c:pt>
                <c:pt idx="5">
                  <c:v>68.900000000000006</c:v>
                </c:pt>
                <c:pt idx="6">
                  <c:v>47.5</c:v>
                </c:pt>
              </c:numCache>
            </c:numRef>
          </c:val>
        </c:ser>
        <c:dLbls>
          <c:showLegendKey val="0"/>
          <c:showVal val="0"/>
          <c:showCatName val="0"/>
          <c:showSerName val="0"/>
          <c:showPercent val="0"/>
          <c:showBubbleSize val="0"/>
        </c:dLbls>
        <c:gapWidth val="150"/>
        <c:axId val="171984000"/>
        <c:axId val="171985536"/>
      </c:barChart>
      <c:catAx>
        <c:axId val="171984000"/>
        <c:scaling>
          <c:orientation val="minMax"/>
        </c:scaling>
        <c:delete val="0"/>
        <c:axPos val="b"/>
        <c:minorGridlines>
          <c:spPr>
            <a:ln>
              <a:noFill/>
            </a:ln>
          </c:spPr>
        </c:minorGridlines>
        <c:majorTickMark val="out"/>
        <c:minorTickMark val="none"/>
        <c:tickLblPos val="nextTo"/>
        <c:txPr>
          <a:bodyPr rot="-960000"/>
          <a:lstStyle/>
          <a:p>
            <a:pPr>
              <a:defRPr sz="1600" b="0">
                <a:solidFill>
                  <a:schemeClr val="tx1"/>
                </a:solidFill>
                <a:latin typeface="Calibri" panose="020F0502020204030204" pitchFamily="34" charset="0"/>
              </a:defRPr>
            </a:pPr>
            <a:endParaRPr lang="en-US"/>
          </a:p>
        </c:txPr>
        <c:crossAx val="171985536"/>
        <c:crosses val="autoZero"/>
        <c:auto val="1"/>
        <c:lblAlgn val="ctr"/>
        <c:lblOffset val="100"/>
        <c:noMultiLvlLbl val="0"/>
      </c:catAx>
      <c:valAx>
        <c:axId val="171985536"/>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4.3209876543209874E-2"/>
              <c:y val="0.3148494459025955"/>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71984000"/>
        <c:crosses val="autoZero"/>
        <c:crossBetween val="between"/>
        <c:majorUnit val="10"/>
      </c:valAx>
    </c:plotArea>
    <c:plotVisOnly val="1"/>
    <c:dispBlanksAs val="gap"/>
    <c:showDLblsOverMax val="0"/>
  </c:chart>
  <c:spPr>
    <a:ln>
      <a:noFill/>
    </a:ln>
  </c:spPr>
  <c:externalData r:id="rId2">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317573150578401"/>
          <c:y val="3.4734525371828522E-2"/>
          <c:w val="0.80834682123067947"/>
          <c:h val="0.64273248396033833"/>
        </c:manualLayout>
      </c:layout>
      <c:barChart>
        <c:barDir val="col"/>
        <c:grouping val="clustered"/>
        <c:varyColors val="0"/>
        <c:ser>
          <c:idx val="0"/>
          <c:order val="0"/>
          <c:tx>
            <c:strRef>
              <c:f>Sheet1!$B$1</c:f>
              <c:strCache>
                <c:ptCount val="1"/>
                <c:pt idx="0">
                  <c:v>Series 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Sheet1!$A$2:$A$11</c:f>
              <c:strCache>
                <c:ptCount val="10"/>
                <c:pt idx="0">
                  <c:v>Government, Federal</c:v>
                </c:pt>
                <c:pt idx="1">
                  <c:v>Nongovernment, Not for Profit</c:v>
                </c:pt>
                <c:pt idx="2">
                  <c:v>Government, Non-Federal</c:v>
                </c:pt>
                <c:pt idx="3">
                  <c:v>Investor Owned</c:v>
                </c:pt>
                <c:pt idx="5">
                  <c:v>Children's General</c:v>
                </c:pt>
                <c:pt idx="6">
                  <c:v>General Medical and Surgical</c:v>
                </c:pt>
                <c:pt idx="7">
                  <c:v>Rehabilitation</c:v>
                </c:pt>
                <c:pt idx="8">
                  <c:v>Acute Long-Term Care</c:v>
                </c:pt>
                <c:pt idx="9">
                  <c:v>Psychiatric</c:v>
                </c:pt>
              </c:strCache>
            </c:strRef>
          </c:cat>
          <c:val>
            <c:numRef>
              <c:f>Sheet1!$B$2:$B$11</c:f>
              <c:numCache>
                <c:formatCode>General</c:formatCode>
                <c:ptCount val="10"/>
                <c:pt idx="0">
                  <c:v>91.9</c:v>
                </c:pt>
                <c:pt idx="1">
                  <c:v>53.1</c:v>
                </c:pt>
                <c:pt idx="2">
                  <c:v>43.8</c:v>
                </c:pt>
                <c:pt idx="3">
                  <c:v>25.2</c:v>
                </c:pt>
                <c:pt idx="5">
                  <c:v>68.099999999999994</c:v>
                </c:pt>
                <c:pt idx="6">
                  <c:v>49.7</c:v>
                </c:pt>
                <c:pt idx="7">
                  <c:v>33.700000000000003</c:v>
                </c:pt>
                <c:pt idx="8">
                  <c:v>31.2</c:v>
                </c:pt>
                <c:pt idx="9">
                  <c:v>28</c:v>
                </c:pt>
              </c:numCache>
            </c:numRef>
          </c:val>
        </c:ser>
        <c:dLbls>
          <c:showLegendKey val="0"/>
          <c:showVal val="0"/>
          <c:showCatName val="0"/>
          <c:showSerName val="0"/>
          <c:showPercent val="0"/>
          <c:showBubbleSize val="0"/>
        </c:dLbls>
        <c:gapWidth val="150"/>
        <c:axId val="190155776"/>
        <c:axId val="190259968"/>
      </c:barChart>
      <c:catAx>
        <c:axId val="190155776"/>
        <c:scaling>
          <c:orientation val="minMax"/>
        </c:scaling>
        <c:delete val="0"/>
        <c:axPos val="b"/>
        <c:minorGridlines>
          <c:spPr>
            <a:ln>
              <a:noFill/>
            </a:ln>
          </c:spPr>
        </c:minorGridlines>
        <c:majorTickMark val="out"/>
        <c:minorTickMark val="none"/>
        <c:tickLblPos val="nextTo"/>
        <c:txPr>
          <a:bodyPr rot="-1200000"/>
          <a:lstStyle/>
          <a:p>
            <a:pPr>
              <a:defRPr sz="1600" b="0">
                <a:solidFill>
                  <a:schemeClr val="tx1"/>
                </a:solidFill>
                <a:latin typeface="Calibri" panose="020F0502020204030204" pitchFamily="34" charset="0"/>
              </a:defRPr>
            </a:pPr>
            <a:endParaRPr lang="en-US"/>
          </a:p>
        </c:txPr>
        <c:crossAx val="190259968"/>
        <c:crosses val="autoZero"/>
        <c:auto val="1"/>
        <c:lblAlgn val="ctr"/>
        <c:lblOffset val="100"/>
        <c:noMultiLvlLbl val="0"/>
      </c:catAx>
      <c:valAx>
        <c:axId val="190259968"/>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7.098765432098765E-2"/>
              <c:y val="0.26565963108778068"/>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90155776"/>
        <c:crosses val="autoZero"/>
        <c:crossBetween val="between"/>
        <c:majorUnit val="10"/>
      </c:valAx>
    </c:plotArea>
    <c:plotVisOnly val="1"/>
    <c:dispBlanksAs val="gap"/>
    <c:showDLblsOverMax val="0"/>
  </c:chart>
  <c:spPr>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417711674929524"/>
          <c:y val="0.26036372584108808"/>
          <c:w val="0.80036210751433845"/>
          <c:h val="0.60829480831941463"/>
        </c:manualLayout>
      </c:layout>
      <c:barChart>
        <c:barDir val="col"/>
        <c:grouping val="clustered"/>
        <c:varyColors val="0"/>
        <c:ser>
          <c:idx val="0"/>
          <c:order val="0"/>
          <c:tx>
            <c:strRef>
              <c:f>Sheet1!$B$1</c:f>
              <c:strCache>
                <c:ptCount val="1"/>
                <c:pt idx="0">
                  <c:v>Hospitals With Low African American Patient Share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Sheet1!$A$2:$A$4</c:f>
              <c:strCache>
                <c:ptCount val="3"/>
                <c:pt idx="0">
                  <c:v>AMI</c:v>
                </c:pt>
                <c:pt idx="1">
                  <c:v>Heart Failure</c:v>
                </c:pt>
                <c:pt idx="2">
                  <c:v>Pneumonia</c:v>
                </c:pt>
              </c:strCache>
            </c:strRef>
          </c:cat>
          <c:val>
            <c:numRef>
              <c:f>Sheet1!$B$2:$B$4</c:f>
              <c:numCache>
                <c:formatCode>General</c:formatCode>
                <c:ptCount val="3"/>
                <c:pt idx="0">
                  <c:v>17.899999999999999</c:v>
                </c:pt>
                <c:pt idx="1">
                  <c:v>22.7</c:v>
                </c:pt>
                <c:pt idx="2">
                  <c:v>17.2</c:v>
                </c:pt>
              </c:numCache>
            </c:numRef>
          </c:val>
        </c:ser>
        <c:ser>
          <c:idx val="1"/>
          <c:order val="1"/>
          <c:tx>
            <c:strRef>
              <c:f>Sheet1!$C$1</c:f>
              <c:strCache>
                <c:ptCount val="1"/>
                <c:pt idx="0">
                  <c:v>Hospitals With High African American Patient Share</c:v>
                </c:pt>
              </c:strCache>
            </c:strRef>
          </c:tx>
          <c:spPr>
            <a:solidFill>
              <a:srgbClr val="AABA0A"/>
            </a:solidFill>
          </c:spPr>
          <c:invertIfNegative val="0"/>
          <c:cat>
            <c:strRef>
              <c:f>Sheet1!$A$2:$A$4</c:f>
              <c:strCache>
                <c:ptCount val="3"/>
                <c:pt idx="0">
                  <c:v>AMI</c:v>
                </c:pt>
                <c:pt idx="1">
                  <c:v>Heart Failure</c:v>
                </c:pt>
                <c:pt idx="2">
                  <c:v>Pneumonia</c:v>
                </c:pt>
              </c:strCache>
            </c:strRef>
          </c:cat>
          <c:val>
            <c:numRef>
              <c:f>Sheet1!$C$2:$C$4</c:f>
              <c:numCache>
                <c:formatCode>General</c:formatCode>
                <c:ptCount val="3"/>
                <c:pt idx="0">
                  <c:v>18.899999999999999</c:v>
                </c:pt>
                <c:pt idx="1">
                  <c:v>23.9</c:v>
                </c:pt>
                <c:pt idx="2">
                  <c:v>18.2</c:v>
                </c:pt>
              </c:numCache>
            </c:numRef>
          </c:val>
        </c:ser>
        <c:dLbls>
          <c:showLegendKey val="0"/>
          <c:showVal val="0"/>
          <c:showCatName val="0"/>
          <c:showSerName val="0"/>
          <c:showPercent val="0"/>
          <c:showBubbleSize val="0"/>
        </c:dLbls>
        <c:gapWidth val="150"/>
        <c:axId val="150712320"/>
        <c:axId val="150713856"/>
      </c:barChart>
      <c:catAx>
        <c:axId val="150712320"/>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50713856"/>
        <c:crosses val="autoZero"/>
        <c:auto val="1"/>
        <c:lblAlgn val="ctr"/>
        <c:lblOffset val="100"/>
        <c:noMultiLvlLbl val="0"/>
      </c:catAx>
      <c:valAx>
        <c:axId val="150713856"/>
        <c:scaling>
          <c:orientation val="minMax"/>
          <c:max val="25"/>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4728354176316195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50712320"/>
        <c:crosses val="autoZero"/>
        <c:crossBetween val="between"/>
        <c:majorUnit val="5"/>
      </c:valAx>
    </c:plotArea>
    <c:legend>
      <c:legendPos val="t"/>
      <c:layout>
        <c:manualLayout>
          <c:xMode val="edge"/>
          <c:yMode val="edge"/>
          <c:x val="7.098765432098765E-2"/>
          <c:y val="1.8516803046677991E-3"/>
          <c:w val="0.85406289491591325"/>
          <c:h val="0.2339789511605167"/>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080137552250413"/>
          <c:y val="5.2095636482939633E-2"/>
          <c:w val="0.88060902109458539"/>
          <c:h val="0.76426026173811612"/>
        </c:manualLayout>
      </c:layout>
      <c:barChart>
        <c:barDir val="col"/>
        <c:grouping val="clustered"/>
        <c:varyColors val="0"/>
        <c:ser>
          <c:idx val="0"/>
          <c:order val="0"/>
          <c:tx>
            <c:strRef>
              <c:f>Sheet1!$B$1</c:f>
              <c:strCache>
                <c:ptCount val="1"/>
                <c:pt idx="0">
                  <c:v>Series 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Sheet1!$A$2:$A$7</c:f>
              <c:strCache>
                <c:ptCount val="6"/>
                <c:pt idx="0">
                  <c:v>Laboratory Reports</c:v>
                </c:pt>
                <c:pt idx="1">
                  <c:v>Radiology Reports</c:v>
                </c:pt>
                <c:pt idx="2">
                  <c:v>Radiology Images</c:v>
                </c:pt>
                <c:pt idx="3">
                  <c:v>Diagnostic Test Results</c:v>
                </c:pt>
                <c:pt idx="4">
                  <c:v>Consultant Reports</c:v>
                </c:pt>
                <c:pt idx="5">
                  <c:v>Diagnostic Test Images</c:v>
                </c:pt>
              </c:strCache>
            </c:strRef>
          </c:cat>
          <c:val>
            <c:numRef>
              <c:f>Sheet1!$B$2:$B$7</c:f>
              <c:numCache>
                <c:formatCode>General</c:formatCode>
                <c:ptCount val="6"/>
                <c:pt idx="0">
                  <c:v>86.2</c:v>
                </c:pt>
                <c:pt idx="1">
                  <c:v>85</c:v>
                </c:pt>
                <c:pt idx="2">
                  <c:v>82.3</c:v>
                </c:pt>
                <c:pt idx="3">
                  <c:v>73.900000000000006</c:v>
                </c:pt>
                <c:pt idx="4">
                  <c:v>69.599999999999994</c:v>
                </c:pt>
                <c:pt idx="5">
                  <c:v>66.7</c:v>
                </c:pt>
              </c:numCache>
            </c:numRef>
          </c:val>
        </c:ser>
        <c:dLbls>
          <c:showLegendKey val="0"/>
          <c:showVal val="0"/>
          <c:showCatName val="0"/>
          <c:showSerName val="0"/>
          <c:showPercent val="0"/>
          <c:showBubbleSize val="0"/>
        </c:dLbls>
        <c:gapWidth val="150"/>
        <c:axId val="190290944"/>
        <c:axId val="190317312"/>
      </c:barChart>
      <c:catAx>
        <c:axId val="190290944"/>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90317312"/>
        <c:crosses val="autoZero"/>
        <c:auto val="1"/>
        <c:lblAlgn val="ctr"/>
        <c:lblOffset val="100"/>
        <c:noMultiLvlLbl val="0"/>
      </c:catAx>
      <c:valAx>
        <c:axId val="190317312"/>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6.1728395061728392E-3"/>
              <c:y val="0.3495716681248177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90290944"/>
        <c:crosses val="autoZero"/>
        <c:crossBetween val="between"/>
        <c:majorUnit val="10"/>
      </c:valAx>
    </c:plotArea>
    <c:plotVisOnly val="1"/>
    <c:dispBlanksAs val="gap"/>
    <c:showDLblsOverMax val="0"/>
  </c:chart>
  <c:spPr>
    <a:ln>
      <a:noFill/>
    </a:ln>
  </c:spPr>
  <c:externalData r:id="rId2">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080137552250413"/>
          <c:y val="5.2095636482939633E-2"/>
          <c:w val="0.84202877418100519"/>
          <c:h val="0.7295380395158938"/>
        </c:manualLayout>
      </c:layout>
      <c:barChart>
        <c:barDir val="col"/>
        <c:grouping val="clustered"/>
        <c:varyColors val="0"/>
        <c:ser>
          <c:idx val="0"/>
          <c:order val="0"/>
          <c:tx>
            <c:strRef>
              <c:f>Sheet1!$B$1</c:f>
              <c:strCache>
                <c:ptCount val="1"/>
                <c:pt idx="0">
                  <c:v>Series 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Sheet1!$A$2:$A$9</c:f>
              <c:strCache>
                <c:ptCount val="8"/>
                <c:pt idx="0">
                  <c:v>Northeast</c:v>
                </c:pt>
                <c:pt idx="1">
                  <c:v>Midwest</c:v>
                </c:pt>
                <c:pt idx="2">
                  <c:v>South</c:v>
                </c:pt>
                <c:pt idx="3">
                  <c:v>West</c:v>
                </c:pt>
                <c:pt idx="5">
                  <c:v>&lt;100 Beds</c:v>
                </c:pt>
                <c:pt idx="6">
                  <c:v>100-399 Beds</c:v>
                </c:pt>
                <c:pt idx="7">
                  <c:v>400+ Beds</c:v>
                </c:pt>
              </c:strCache>
            </c:strRef>
          </c:cat>
          <c:val>
            <c:numRef>
              <c:f>Sheet1!$B$2:$B$9</c:f>
              <c:numCache>
                <c:formatCode>General</c:formatCode>
                <c:ptCount val="8"/>
                <c:pt idx="0">
                  <c:v>70.400000000000006</c:v>
                </c:pt>
                <c:pt idx="1">
                  <c:v>73.099999999999994</c:v>
                </c:pt>
                <c:pt idx="2">
                  <c:v>66.099999999999994</c:v>
                </c:pt>
                <c:pt idx="3">
                  <c:v>69</c:v>
                </c:pt>
                <c:pt idx="5">
                  <c:v>59.4</c:v>
                </c:pt>
                <c:pt idx="6">
                  <c:v>77.7</c:v>
                </c:pt>
                <c:pt idx="7">
                  <c:v>86.1</c:v>
                </c:pt>
              </c:numCache>
            </c:numRef>
          </c:val>
        </c:ser>
        <c:dLbls>
          <c:showLegendKey val="0"/>
          <c:showVal val="0"/>
          <c:showCatName val="0"/>
          <c:showSerName val="0"/>
          <c:showPercent val="0"/>
          <c:showBubbleSize val="0"/>
        </c:dLbls>
        <c:gapWidth val="150"/>
        <c:axId val="190605952"/>
        <c:axId val="190628224"/>
      </c:barChart>
      <c:catAx>
        <c:axId val="190605952"/>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90628224"/>
        <c:crosses val="autoZero"/>
        <c:auto val="1"/>
        <c:lblAlgn val="ctr"/>
        <c:lblOffset val="100"/>
        <c:noMultiLvlLbl val="0"/>
      </c:catAx>
      <c:valAx>
        <c:axId val="190628224"/>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322105570137066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90605952"/>
        <c:crosses val="autoZero"/>
        <c:crossBetween val="between"/>
        <c:majorUnit val="10"/>
      </c:valAx>
    </c:plotArea>
    <c:plotVisOnly val="1"/>
    <c:dispBlanksAs val="gap"/>
    <c:showDLblsOverMax val="0"/>
  </c:chart>
  <c:spPr>
    <a:ln>
      <a:noFill/>
    </a:ln>
  </c:spPr>
  <c:externalData r:id="rId2">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826078343980587E-2"/>
          <c:y val="5.2095636482939633E-2"/>
          <c:w val="0.85900411033526469"/>
          <c:h val="0.71217692840478275"/>
        </c:manualLayout>
      </c:layout>
      <c:barChart>
        <c:barDir val="col"/>
        <c:grouping val="clustered"/>
        <c:varyColors val="0"/>
        <c:ser>
          <c:idx val="0"/>
          <c:order val="0"/>
          <c:tx>
            <c:strRef>
              <c:f>Sheet1!$B$1</c:f>
              <c:strCache>
                <c:ptCount val="1"/>
                <c:pt idx="0">
                  <c:v>Series 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Sheet1!$A$2:$A$7</c:f>
              <c:strCache>
                <c:ptCount val="6"/>
                <c:pt idx="0">
                  <c:v>Drug Allergy Alerts</c:v>
                </c:pt>
                <c:pt idx="1">
                  <c:v>Drug-Drug Interaction Alerts</c:v>
                </c:pt>
                <c:pt idx="2">
                  <c:v>Drug-Lab Interaction Alerts</c:v>
                </c:pt>
                <c:pt idx="3">
                  <c:v>Drug Dosing Support</c:v>
                </c:pt>
                <c:pt idx="4">
                  <c:v>Clinical Reminders</c:v>
                </c:pt>
                <c:pt idx="5">
                  <c:v>Clinical Guidelines</c:v>
                </c:pt>
              </c:strCache>
            </c:strRef>
          </c:cat>
          <c:val>
            <c:numRef>
              <c:f>Sheet1!$B$2:$B$7</c:f>
              <c:numCache>
                <c:formatCode>General</c:formatCode>
                <c:ptCount val="6"/>
                <c:pt idx="0">
                  <c:v>79</c:v>
                </c:pt>
                <c:pt idx="1">
                  <c:v>78.3</c:v>
                </c:pt>
                <c:pt idx="2">
                  <c:v>66.599999999999994</c:v>
                </c:pt>
                <c:pt idx="3">
                  <c:v>62.9</c:v>
                </c:pt>
                <c:pt idx="4">
                  <c:v>57.3</c:v>
                </c:pt>
                <c:pt idx="5">
                  <c:v>53.8</c:v>
                </c:pt>
              </c:numCache>
            </c:numRef>
          </c:val>
        </c:ser>
        <c:dLbls>
          <c:showLegendKey val="0"/>
          <c:showVal val="0"/>
          <c:showCatName val="0"/>
          <c:showSerName val="0"/>
          <c:showPercent val="0"/>
          <c:showBubbleSize val="0"/>
        </c:dLbls>
        <c:gapWidth val="150"/>
        <c:axId val="191965440"/>
        <c:axId val="191979520"/>
      </c:barChart>
      <c:catAx>
        <c:axId val="191965440"/>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91979520"/>
        <c:crosses val="autoZero"/>
        <c:auto val="1"/>
        <c:lblAlgn val="ctr"/>
        <c:lblOffset val="100"/>
        <c:noMultiLvlLbl val="0"/>
      </c:catAx>
      <c:valAx>
        <c:axId val="191979520"/>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322105570137066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91965440"/>
        <c:crosses val="autoZero"/>
        <c:crossBetween val="between"/>
        <c:majorUnit val="10"/>
      </c:valAx>
    </c:plotArea>
    <c:plotVisOnly val="1"/>
    <c:dispBlanksAs val="gap"/>
    <c:showDLblsOverMax val="0"/>
  </c:chart>
  <c:spPr>
    <a:ln>
      <a:noFill/>
    </a:ln>
  </c:spPr>
  <c:externalData r:id="rId2">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919267036064935"/>
          <c:y val="5.4146220852828185E-2"/>
          <c:w val="0.84080732963935068"/>
          <c:h val="0.57865980067708933"/>
        </c:manualLayout>
      </c:layout>
      <c:barChart>
        <c:barDir val="col"/>
        <c:grouping val="clustered"/>
        <c:varyColors val="0"/>
        <c:ser>
          <c:idx val="0"/>
          <c:order val="0"/>
          <c:tx>
            <c:strRef>
              <c:f>Sheet1!$B$1</c:f>
              <c:strCache>
                <c:ptCount val="1"/>
                <c:pt idx="0">
                  <c:v>Series 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Sheet1!$A$2:$A$11</c:f>
              <c:strCache>
                <c:ptCount val="10"/>
                <c:pt idx="0">
                  <c:v>Government, Federal</c:v>
                </c:pt>
                <c:pt idx="1">
                  <c:v>Nongovernment, Not for Profit</c:v>
                </c:pt>
                <c:pt idx="2">
                  <c:v>Government, Non-Federal</c:v>
                </c:pt>
                <c:pt idx="3">
                  <c:v>Investor Owned</c:v>
                </c:pt>
                <c:pt idx="5">
                  <c:v>Children's General</c:v>
                </c:pt>
                <c:pt idx="6">
                  <c:v>General Medical and Surgical</c:v>
                </c:pt>
                <c:pt idx="7">
                  <c:v>Acute Long-Term Care</c:v>
                </c:pt>
                <c:pt idx="8">
                  <c:v>Rehabilitation</c:v>
                </c:pt>
                <c:pt idx="9">
                  <c:v>Psychiatric</c:v>
                </c:pt>
              </c:strCache>
            </c:strRef>
          </c:cat>
          <c:val>
            <c:numRef>
              <c:f>Sheet1!$B$2:$B$11</c:f>
              <c:numCache>
                <c:formatCode>General</c:formatCode>
                <c:ptCount val="10"/>
                <c:pt idx="0">
                  <c:v>96.7</c:v>
                </c:pt>
                <c:pt idx="1">
                  <c:v>86.1</c:v>
                </c:pt>
                <c:pt idx="2">
                  <c:v>73.7</c:v>
                </c:pt>
                <c:pt idx="3">
                  <c:v>51.9</c:v>
                </c:pt>
                <c:pt idx="5">
                  <c:v>84</c:v>
                </c:pt>
                <c:pt idx="6">
                  <c:v>83.1</c:v>
                </c:pt>
                <c:pt idx="7">
                  <c:v>49.4</c:v>
                </c:pt>
                <c:pt idx="8">
                  <c:v>46.8</c:v>
                </c:pt>
                <c:pt idx="9">
                  <c:v>44.2</c:v>
                </c:pt>
              </c:numCache>
            </c:numRef>
          </c:val>
        </c:ser>
        <c:dLbls>
          <c:showLegendKey val="0"/>
          <c:showVal val="0"/>
          <c:showCatName val="0"/>
          <c:showSerName val="0"/>
          <c:showPercent val="0"/>
          <c:showBubbleSize val="0"/>
        </c:dLbls>
        <c:gapWidth val="150"/>
        <c:axId val="192006016"/>
        <c:axId val="192007552"/>
      </c:barChart>
      <c:catAx>
        <c:axId val="192006016"/>
        <c:scaling>
          <c:orientation val="minMax"/>
        </c:scaling>
        <c:delete val="0"/>
        <c:axPos val="b"/>
        <c:minorGridlines>
          <c:spPr>
            <a:ln>
              <a:noFill/>
            </a:ln>
          </c:spPr>
        </c:minorGridlines>
        <c:majorTickMark val="out"/>
        <c:minorTickMark val="none"/>
        <c:tickLblPos val="nextTo"/>
        <c:txPr>
          <a:bodyPr rot="-1560000"/>
          <a:lstStyle/>
          <a:p>
            <a:pPr>
              <a:defRPr sz="1600" b="0">
                <a:solidFill>
                  <a:schemeClr val="tx1"/>
                </a:solidFill>
                <a:latin typeface="Calibri" panose="020F0502020204030204" pitchFamily="34" charset="0"/>
              </a:defRPr>
            </a:pPr>
            <a:endParaRPr lang="en-US"/>
          </a:p>
        </c:txPr>
        <c:crossAx val="192007552"/>
        <c:crosses val="autoZero"/>
        <c:auto val="1"/>
        <c:lblAlgn val="ctr"/>
        <c:lblOffset val="100"/>
        <c:noMultiLvlLbl val="0"/>
      </c:catAx>
      <c:valAx>
        <c:axId val="192007552"/>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6.1728395061728392E-2"/>
              <c:y val="0.25785975122674881"/>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92006016"/>
        <c:crosses val="autoZero"/>
        <c:crossBetween val="between"/>
        <c:majorUnit val="10"/>
      </c:valAx>
    </c:plotArea>
    <c:plotVisOnly val="1"/>
    <c:dispBlanksAs val="gap"/>
    <c:showDLblsOverMax val="0"/>
  </c:chart>
  <c:spPr>
    <a:ln>
      <a:noFill/>
    </a:ln>
  </c:spPr>
  <c:externalData r:id="rId2">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826078343980587E-2"/>
          <c:y val="5.5492316177869074E-2"/>
          <c:w val="0.85900411033526469"/>
          <c:h val="0.79470500969987445"/>
        </c:manualLayout>
      </c:layout>
      <c:barChart>
        <c:barDir val="col"/>
        <c:grouping val="clustered"/>
        <c:varyColors val="0"/>
        <c:ser>
          <c:idx val="0"/>
          <c:order val="0"/>
          <c:tx>
            <c:strRef>
              <c:f>Sheet1!$B$1</c:f>
              <c:strCache>
                <c:ptCount val="1"/>
                <c:pt idx="0">
                  <c:v>Series 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Sheet1!$A$2:$A$5</c:f>
              <c:strCache>
                <c:ptCount val="4"/>
                <c:pt idx="0">
                  <c:v>Nursing Orders</c:v>
                </c:pt>
                <c:pt idx="1">
                  <c:v>Laboratory Tests</c:v>
                </c:pt>
                <c:pt idx="2">
                  <c:v>Radiology Tests</c:v>
                </c:pt>
                <c:pt idx="3">
                  <c:v>Consultant Requests</c:v>
                </c:pt>
              </c:strCache>
            </c:strRef>
          </c:cat>
          <c:val>
            <c:numRef>
              <c:f>Sheet1!$B$2:$B$5</c:f>
              <c:numCache>
                <c:formatCode>General</c:formatCode>
                <c:ptCount val="4"/>
                <c:pt idx="0">
                  <c:v>63.6</c:v>
                </c:pt>
                <c:pt idx="1">
                  <c:v>62.8</c:v>
                </c:pt>
                <c:pt idx="2">
                  <c:v>62.4</c:v>
                </c:pt>
                <c:pt idx="3">
                  <c:v>56.8</c:v>
                </c:pt>
              </c:numCache>
            </c:numRef>
          </c:val>
        </c:ser>
        <c:dLbls>
          <c:showLegendKey val="0"/>
          <c:showVal val="0"/>
          <c:showCatName val="0"/>
          <c:showSerName val="0"/>
          <c:showPercent val="0"/>
          <c:showBubbleSize val="0"/>
        </c:dLbls>
        <c:gapWidth val="150"/>
        <c:axId val="192939904"/>
        <c:axId val="192941440"/>
      </c:barChart>
      <c:catAx>
        <c:axId val="192939904"/>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92941440"/>
        <c:crosses val="autoZero"/>
        <c:auto val="1"/>
        <c:lblAlgn val="ctr"/>
        <c:lblOffset val="100"/>
        <c:noMultiLvlLbl val="0"/>
      </c:catAx>
      <c:valAx>
        <c:axId val="192941440"/>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6655540340066195"/>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92939904"/>
        <c:crosses val="autoZero"/>
        <c:crossBetween val="between"/>
        <c:majorUnit val="10"/>
      </c:valAx>
    </c:plotArea>
    <c:plotVisOnly val="1"/>
    <c:dispBlanksAs val="gap"/>
    <c:showDLblsOverMax val="0"/>
  </c:chart>
  <c:spPr>
    <a:ln>
      <a:noFill/>
    </a:ln>
  </c:spPr>
  <c:externalData r:id="rId2">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154211626324487"/>
          <c:y val="5.5492316177869074E-2"/>
          <c:w val="0.85128803344026438"/>
          <c:h val="0.74035718361291791"/>
        </c:manualLayout>
      </c:layout>
      <c:barChart>
        <c:barDir val="col"/>
        <c:grouping val="clustered"/>
        <c:varyColors val="0"/>
        <c:ser>
          <c:idx val="0"/>
          <c:order val="0"/>
          <c:tx>
            <c:strRef>
              <c:f>Sheet1!$B$1</c:f>
              <c:strCache>
                <c:ptCount val="1"/>
                <c:pt idx="0">
                  <c:v>Series 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Sheet1!$A$2:$A$9</c:f>
              <c:strCache>
                <c:ptCount val="8"/>
                <c:pt idx="0">
                  <c:v>Northeast</c:v>
                </c:pt>
                <c:pt idx="1">
                  <c:v>West</c:v>
                </c:pt>
                <c:pt idx="2">
                  <c:v>Midwest</c:v>
                </c:pt>
                <c:pt idx="3">
                  <c:v>South</c:v>
                </c:pt>
                <c:pt idx="5">
                  <c:v>&lt;100 Beds</c:v>
                </c:pt>
                <c:pt idx="6">
                  <c:v>100-399 Beds</c:v>
                </c:pt>
                <c:pt idx="7">
                  <c:v>400+ Beds</c:v>
                </c:pt>
              </c:strCache>
            </c:strRef>
          </c:cat>
          <c:val>
            <c:numRef>
              <c:f>Sheet1!$B$2:$B$9</c:f>
              <c:numCache>
                <c:formatCode>General</c:formatCode>
                <c:ptCount val="8"/>
                <c:pt idx="0">
                  <c:v>64.900000000000006</c:v>
                </c:pt>
                <c:pt idx="1">
                  <c:v>65.400000000000006</c:v>
                </c:pt>
                <c:pt idx="2">
                  <c:v>64.3</c:v>
                </c:pt>
                <c:pt idx="3">
                  <c:v>57.9</c:v>
                </c:pt>
                <c:pt idx="5">
                  <c:v>55.1</c:v>
                </c:pt>
                <c:pt idx="6">
                  <c:v>65.400000000000006</c:v>
                </c:pt>
                <c:pt idx="7">
                  <c:v>84</c:v>
                </c:pt>
              </c:numCache>
            </c:numRef>
          </c:val>
        </c:ser>
        <c:dLbls>
          <c:showLegendKey val="0"/>
          <c:showVal val="0"/>
          <c:showCatName val="0"/>
          <c:showSerName val="0"/>
          <c:showPercent val="0"/>
          <c:showBubbleSize val="0"/>
        </c:dLbls>
        <c:gapWidth val="150"/>
        <c:axId val="192833024"/>
        <c:axId val="192834560"/>
      </c:barChart>
      <c:catAx>
        <c:axId val="192833024"/>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92834560"/>
        <c:crosses val="autoZero"/>
        <c:auto val="1"/>
        <c:lblAlgn val="ctr"/>
        <c:lblOffset val="100"/>
        <c:noMultiLvlLbl val="0"/>
      </c:catAx>
      <c:valAx>
        <c:axId val="192834560"/>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3032351934269094"/>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92833024"/>
        <c:crosses val="autoZero"/>
        <c:crossBetween val="between"/>
        <c:majorUnit val="10"/>
      </c:valAx>
    </c:plotArea>
    <c:plotVisOnly val="1"/>
    <c:dispBlanksAs val="gap"/>
    <c:showDLblsOverMax val="0"/>
  </c:chart>
  <c:spPr>
    <a:ln>
      <a:noFill/>
    </a:ln>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417711674929524"/>
          <c:y val="0.26121798695617593"/>
          <c:w val="0.80344852726742488"/>
          <c:h val="0.60695786606219682"/>
        </c:manualLayout>
      </c:layout>
      <c:barChart>
        <c:barDir val="col"/>
        <c:grouping val="clustered"/>
        <c:varyColors val="0"/>
        <c:ser>
          <c:idx val="0"/>
          <c:order val="0"/>
          <c:tx>
            <c:strRef>
              <c:f>Sheet1!$B$1</c:f>
              <c:strCache>
                <c:ptCount val="1"/>
                <c:pt idx="0">
                  <c:v>Hospitals With Low Medicaid Patient Share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Sheet1!$A$2:$A$4</c:f>
              <c:strCache>
                <c:ptCount val="3"/>
                <c:pt idx="0">
                  <c:v>AMI</c:v>
                </c:pt>
                <c:pt idx="1">
                  <c:v>Heart Failure</c:v>
                </c:pt>
                <c:pt idx="2">
                  <c:v>Pneumonia</c:v>
                </c:pt>
              </c:strCache>
            </c:strRef>
          </c:cat>
          <c:val>
            <c:numRef>
              <c:f>Sheet1!$B$2:$B$4</c:f>
              <c:numCache>
                <c:formatCode>General</c:formatCode>
                <c:ptCount val="3"/>
                <c:pt idx="0">
                  <c:v>18.3</c:v>
                </c:pt>
                <c:pt idx="1">
                  <c:v>22.7</c:v>
                </c:pt>
                <c:pt idx="2">
                  <c:v>17.2</c:v>
                </c:pt>
              </c:numCache>
            </c:numRef>
          </c:val>
        </c:ser>
        <c:ser>
          <c:idx val="1"/>
          <c:order val="1"/>
          <c:tx>
            <c:strRef>
              <c:f>Sheet1!$C$1</c:f>
              <c:strCache>
                <c:ptCount val="1"/>
                <c:pt idx="0">
                  <c:v>Hospitals With High Medicaid Patient Share</c:v>
                </c:pt>
              </c:strCache>
            </c:strRef>
          </c:tx>
          <c:spPr>
            <a:solidFill>
              <a:srgbClr val="AABA0A"/>
            </a:solidFill>
          </c:spPr>
          <c:invertIfNegative val="0"/>
          <c:cat>
            <c:strRef>
              <c:f>Sheet1!$A$2:$A$4</c:f>
              <c:strCache>
                <c:ptCount val="3"/>
                <c:pt idx="0">
                  <c:v>AMI</c:v>
                </c:pt>
                <c:pt idx="1">
                  <c:v>Heart Failure</c:v>
                </c:pt>
                <c:pt idx="2">
                  <c:v>Pneumonia</c:v>
                </c:pt>
              </c:strCache>
            </c:strRef>
          </c:cat>
          <c:val>
            <c:numRef>
              <c:f>Sheet1!$C$2:$C$4</c:f>
              <c:numCache>
                <c:formatCode>General</c:formatCode>
                <c:ptCount val="3"/>
                <c:pt idx="0">
                  <c:v>18.600000000000001</c:v>
                </c:pt>
                <c:pt idx="1">
                  <c:v>23.7</c:v>
                </c:pt>
                <c:pt idx="2">
                  <c:v>17.8</c:v>
                </c:pt>
              </c:numCache>
            </c:numRef>
          </c:val>
        </c:ser>
        <c:dLbls>
          <c:showLegendKey val="0"/>
          <c:showVal val="0"/>
          <c:showCatName val="0"/>
          <c:showSerName val="0"/>
          <c:showPercent val="0"/>
          <c:showBubbleSize val="0"/>
        </c:dLbls>
        <c:gapWidth val="150"/>
        <c:axId val="150739200"/>
        <c:axId val="150765568"/>
      </c:barChart>
      <c:catAx>
        <c:axId val="150739200"/>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50765568"/>
        <c:crosses val="autoZero"/>
        <c:auto val="1"/>
        <c:lblAlgn val="ctr"/>
        <c:lblOffset val="100"/>
        <c:noMultiLvlLbl val="0"/>
      </c:catAx>
      <c:valAx>
        <c:axId val="150765568"/>
        <c:scaling>
          <c:orientation val="minMax"/>
          <c:max val="25"/>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47031038733794645"/>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50739200"/>
        <c:crosses val="autoZero"/>
        <c:crossBetween val="between"/>
        <c:majorUnit val="5"/>
      </c:valAx>
    </c:plotArea>
    <c:legend>
      <c:legendPos val="t"/>
      <c:layout>
        <c:manualLayout>
          <c:xMode val="edge"/>
          <c:yMode val="edge"/>
          <c:x val="9.0438660445222127E-2"/>
          <c:y val="0"/>
          <c:w val="0.79233459614717971"/>
          <c:h val="0.24192615127654499"/>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6454885356311592"/>
          <c:y val="0.1345397653493853"/>
          <c:w val="0.71357029663744864"/>
          <c:h val="0.7523513779527558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2007</c:v>
                </c:pt>
                <c:pt idx="1">
                  <c:v>2008</c:v>
                </c:pt>
                <c:pt idx="2">
                  <c:v>2009</c:v>
                </c:pt>
                <c:pt idx="3">
                  <c:v>2010</c:v>
                </c:pt>
                <c:pt idx="4">
                  <c:v>2011</c:v>
                </c:pt>
              </c:strCache>
            </c:strRef>
          </c:cat>
          <c:val>
            <c:numRef>
              <c:f>Sheet1!$B$2:$F$2</c:f>
              <c:numCache>
                <c:formatCode>General</c:formatCode>
                <c:ptCount val="5"/>
                <c:pt idx="0">
                  <c:v>1527.8</c:v>
                </c:pt>
                <c:pt idx="1">
                  <c:v>1624.1</c:v>
                </c:pt>
                <c:pt idx="2">
                  <c:v>1687.4</c:v>
                </c:pt>
                <c:pt idx="3">
                  <c:v>1738.7</c:v>
                </c:pt>
                <c:pt idx="4">
                  <c:v>1766.8</c:v>
                </c:pt>
              </c:numCache>
            </c:numRef>
          </c:val>
          <c:smooth val="0"/>
        </c:ser>
        <c:ser>
          <c:idx val="0"/>
          <c:order val="1"/>
          <c:tx>
            <c:strRef>
              <c:f>Sheet1!$A$3</c:f>
              <c:strCache>
                <c:ptCount val="1"/>
                <c:pt idx="0">
                  <c:v>0-17</c:v>
                </c:pt>
              </c:strCache>
            </c:strRef>
          </c:tx>
          <c:spPr>
            <a:ln w="25400">
              <a:solidFill>
                <a:srgbClr val="0072C6"/>
              </a:solidFill>
            </a:ln>
          </c:spPr>
          <c:marker>
            <c:symbol val="square"/>
            <c:size val="7"/>
            <c:spPr>
              <a:solidFill>
                <a:srgbClr val="0072C6"/>
              </a:solidFill>
              <a:ln>
                <a:noFill/>
              </a:ln>
            </c:spPr>
          </c:marker>
          <c:cat>
            <c:strRef>
              <c:f>Sheet1!$B$1:$F$1</c:f>
              <c:strCache>
                <c:ptCount val="5"/>
                <c:pt idx="0">
                  <c:v>2007</c:v>
                </c:pt>
                <c:pt idx="1">
                  <c:v>2008</c:v>
                </c:pt>
                <c:pt idx="2">
                  <c:v>2009</c:v>
                </c:pt>
                <c:pt idx="3">
                  <c:v>2010</c:v>
                </c:pt>
                <c:pt idx="4">
                  <c:v>2011</c:v>
                </c:pt>
              </c:strCache>
            </c:strRef>
          </c:cat>
          <c:val>
            <c:numRef>
              <c:f>Sheet1!$B$3:$F$3</c:f>
              <c:numCache>
                <c:formatCode>General</c:formatCode>
                <c:ptCount val="5"/>
                <c:pt idx="0">
                  <c:v>621.79999999999995</c:v>
                </c:pt>
                <c:pt idx="1">
                  <c:v>684</c:v>
                </c:pt>
                <c:pt idx="2">
                  <c:v>663.3</c:v>
                </c:pt>
                <c:pt idx="3">
                  <c:v>655.29999999999995</c:v>
                </c:pt>
                <c:pt idx="4">
                  <c:v>697.5</c:v>
                </c:pt>
              </c:numCache>
            </c:numRef>
          </c:val>
          <c:smooth val="0"/>
        </c:ser>
        <c:ser>
          <c:idx val="2"/>
          <c:order val="2"/>
          <c:tx>
            <c:strRef>
              <c:f>Sheet1!$A$4</c:f>
              <c:strCache>
                <c:ptCount val="1"/>
                <c:pt idx="0">
                  <c:v>18-44</c:v>
                </c:pt>
              </c:strCache>
            </c:strRef>
          </c:tx>
          <c:spPr>
            <a:ln w="25400">
              <a:solidFill>
                <a:srgbClr val="AABA0A"/>
              </a:solidFill>
            </a:ln>
          </c:spPr>
          <c:marker>
            <c:symbol val="triangle"/>
            <c:size val="9"/>
            <c:spPr>
              <a:solidFill>
                <a:srgbClr val="AABA0A"/>
              </a:solidFill>
              <a:ln>
                <a:noFill/>
              </a:ln>
            </c:spPr>
          </c:marker>
          <c:cat>
            <c:strRef>
              <c:f>Sheet1!$B$1:$F$1</c:f>
              <c:strCache>
                <c:ptCount val="5"/>
                <c:pt idx="0">
                  <c:v>2007</c:v>
                </c:pt>
                <c:pt idx="1">
                  <c:v>2008</c:v>
                </c:pt>
                <c:pt idx="2">
                  <c:v>2009</c:v>
                </c:pt>
                <c:pt idx="3">
                  <c:v>2010</c:v>
                </c:pt>
                <c:pt idx="4">
                  <c:v>2011</c:v>
                </c:pt>
              </c:strCache>
            </c:strRef>
          </c:cat>
          <c:val>
            <c:numRef>
              <c:f>Sheet1!$B$4:$F$4</c:f>
              <c:numCache>
                <c:formatCode>General</c:formatCode>
                <c:ptCount val="5"/>
                <c:pt idx="0">
                  <c:v>2244.1</c:v>
                </c:pt>
                <c:pt idx="1">
                  <c:v>2379.5</c:v>
                </c:pt>
                <c:pt idx="2">
                  <c:v>2471.1</c:v>
                </c:pt>
                <c:pt idx="3">
                  <c:v>2576</c:v>
                </c:pt>
                <c:pt idx="4">
                  <c:v>2607.4</c:v>
                </c:pt>
              </c:numCache>
            </c:numRef>
          </c:val>
          <c:smooth val="0"/>
        </c:ser>
        <c:ser>
          <c:idx val="1"/>
          <c:order val="3"/>
          <c:tx>
            <c:strRef>
              <c:f>Sheet1!$A$5</c:f>
              <c:strCache>
                <c:ptCount val="1"/>
                <c:pt idx="0">
                  <c:v>45-64</c:v>
                </c:pt>
              </c:strCache>
            </c:strRef>
          </c:tx>
          <c:spPr>
            <a:ln w="34925">
              <a:solidFill>
                <a:srgbClr val="7BA8DF"/>
              </a:solidFill>
            </a:ln>
          </c:spPr>
          <c:marker>
            <c:symbol val="diamond"/>
            <c:size val="9"/>
            <c:spPr>
              <a:solidFill>
                <a:srgbClr val="7BA8DF"/>
              </a:solidFill>
              <a:ln>
                <a:noFill/>
              </a:ln>
            </c:spPr>
          </c:marker>
          <c:cat>
            <c:strRef>
              <c:f>Sheet1!$B$1:$F$1</c:f>
              <c:strCache>
                <c:ptCount val="5"/>
                <c:pt idx="0">
                  <c:v>2007</c:v>
                </c:pt>
                <c:pt idx="1">
                  <c:v>2008</c:v>
                </c:pt>
                <c:pt idx="2">
                  <c:v>2009</c:v>
                </c:pt>
                <c:pt idx="3">
                  <c:v>2010</c:v>
                </c:pt>
                <c:pt idx="4">
                  <c:v>2011</c:v>
                </c:pt>
              </c:strCache>
            </c:strRef>
          </c:cat>
          <c:val>
            <c:numRef>
              <c:f>Sheet1!$B$5:$F$5</c:f>
              <c:numCache>
                <c:formatCode>General</c:formatCode>
                <c:ptCount val="5"/>
                <c:pt idx="0">
                  <c:v>1720.1</c:v>
                </c:pt>
                <c:pt idx="1">
                  <c:v>1824.4</c:v>
                </c:pt>
                <c:pt idx="2">
                  <c:v>1966.4</c:v>
                </c:pt>
                <c:pt idx="3">
                  <c:v>2037.4</c:v>
                </c:pt>
                <c:pt idx="4">
                  <c:v>2077.5</c:v>
                </c:pt>
              </c:numCache>
            </c:numRef>
          </c:val>
          <c:smooth val="0"/>
        </c:ser>
        <c:ser>
          <c:idx val="4"/>
          <c:order val="4"/>
          <c:tx>
            <c:strRef>
              <c:f>Sheet1!$A$6</c:f>
              <c:strCache>
                <c:ptCount val="1"/>
                <c:pt idx="0">
                  <c:v>64-84</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Sheet1!$B$1:$F$1</c:f>
              <c:strCache>
                <c:ptCount val="5"/>
                <c:pt idx="0">
                  <c:v>2007</c:v>
                </c:pt>
                <c:pt idx="1">
                  <c:v>2008</c:v>
                </c:pt>
                <c:pt idx="2">
                  <c:v>2009</c:v>
                </c:pt>
                <c:pt idx="3">
                  <c:v>2010</c:v>
                </c:pt>
                <c:pt idx="4">
                  <c:v>2011</c:v>
                </c:pt>
              </c:strCache>
            </c:strRef>
          </c:cat>
          <c:val>
            <c:numRef>
              <c:f>Sheet1!$B$6:$F$6</c:f>
              <c:numCache>
                <c:formatCode>General</c:formatCode>
                <c:ptCount val="5"/>
                <c:pt idx="0">
                  <c:v>773.7</c:v>
                </c:pt>
                <c:pt idx="1">
                  <c:v>807.6</c:v>
                </c:pt>
                <c:pt idx="2">
                  <c:v>826.5</c:v>
                </c:pt>
                <c:pt idx="3">
                  <c:v>824.4</c:v>
                </c:pt>
                <c:pt idx="4">
                  <c:v>828.8</c:v>
                </c:pt>
              </c:numCache>
            </c:numRef>
          </c:val>
          <c:smooth val="0"/>
        </c:ser>
        <c:ser>
          <c:idx val="5"/>
          <c:order val="5"/>
          <c:tx>
            <c:strRef>
              <c:f>Sheet1!$A$7</c:f>
              <c:strCache>
                <c:ptCount val="1"/>
                <c:pt idx="0">
                  <c:v>85+</c:v>
                </c:pt>
              </c:strCache>
            </c:strRef>
          </c:tx>
          <c:spPr>
            <a:ln>
              <a:solidFill>
                <a:srgbClr val="EEECE1">
                  <a:lumMod val="50000"/>
                </a:srgbClr>
              </a:solidFill>
            </a:ln>
          </c:spPr>
          <c:marker>
            <c:symbol val="plus"/>
            <c:size val="7"/>
            <c:spPr>
              <a:noFill/>
              <a:ln>
                <a:solidFill>
                  <a:srgbClr val="EEECE1">
                    <a:lumMod val="50000"/>
                  </a:srgbClr>
                </a:solidFill>
              </a:ln>
            </c:spPr>
          </c:marker>
          <c:cat>
            <c:strRef>
              <c:f>Sheet1!$B$1:$F$1</c:f>
              <c:strCache>
                <c:ptCount val="5"/>
                <c:pt idx="0">
                  <c:v>2007</c:v>
                </c:pt>
                <c:pt idx="1">
                  <c:v>2008</c:v>
                </c:pt>
                <c:pt idx="2">
                  <c:v>2009</c:v>
                </c:pt>
                <c:pt idx="3">
                  <c:v>2010</c:v>
                </c:pt>
                <c:pt idx="4">
                  <c:v>2011</c:v>
                </c:pt>
              </c:strCache>
            </c:strRef>
          </c:cat>
          <c:val>
            <c:numRef>
              <c:f>Sheet1!$B$7:$F$7</c:f>
              <c:numCache>
                <c:formatCode>General</c:formatCode>
                <c:ptCount val="5"/>
                <c:pt idx="0">
                  <c:v>769.5</c:v>
                </c:pt>
                <c:pt idx="1">
                  <c:v>790.8</c:v>
                </c:pt>
                <c:pt idx="2">
                  <c:v>748.6</c:v>
                </c:pt>
                <c:pt idx="3">
                  <c:v>757.5</c:v>
                </c:pt>
                <c:pt idx="4">
                  <c:v>757.9</c:v>
                </c:pt>
              </c:numCache>
            </c:numRef>
          </c:val>
          <c:smooth val="0"/>
        </c:ser>
        <c:dLbls>
          <c:showLegendKey val="0"/>
          <c:showVal val="0"/>
          <c:showCatName val="0"/>
          <c:showSerName val="0"/>
          <c:showPercent val="0"/>
          <c:showBubbleSize val="0"/>
        </c:dLbls>
        <c:marker val="1"/>
        <c:smooth val="0"/>
        <c:axId val="151569536"/>
        <c:axId val="151571456"/>
      </c:lineChart>
      <c:catAx>
        <c:axId val="15156953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51571456"/>
        <c:crosses val="autoZero"/>
        <c:auto val="1"/>
        <c:lblAlgn val="ctr"/>
        <c:lblOffset val="100"/>
        <c:noMultiLvlLbl val="0"/>
      </c:catAx>
      <c:valAx>
        <c:axId val="151571456"/>
        <c:scaling>
          <c:orientation val="minMax"/>
          <c:max val="30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1446540880503146E-3"/>
              <c:y val="0.2320301778870043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51569536"/>
        <c:crosses val="autoZero"/>
        <c:crossBetween val="between"/>
        <c:majorUnit val="50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596845533197239"/>
          <c:y val="0.13453976534938528"/>
          <c:w val="0.74031544668027605"/>
          <c:h val="0.752351267564494"/>
        </c:manualLayout>
      </c:layout>
      <c:lineChart>
        <c:grouping val="standard"/>
        <c:varyColors val="0"/>
        <c:ser>
          <c:idx val="3"/>
          <c:order val="0"/>
          <c:tx>
            <c:strRef>
              <c:f>Sheet1!$A$2</c:f>
              <c:strCache>
                <c:ptCount val="1"/>
                <c:pt idx="0">
                  <c:v>Q1 (Lowest)</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2007</c:v>
                </c:pt>
                <c:pt idx="1">
                  <c:v>2008</c:v>
                </c:pt>
                <c:pt idx="2">
                  <c:v>2009</c:v>
                </c:pt>
                <c:pt idx="3">
                  <c:v>2010</c:v>
                </c:pt>
                <c:pt idx="4">
                  <c:v>2011</c:v>
                </c:pt>
              </c:strCache>
            </c:strRef>
          </c:cat>
          <c:val>
            <c:numRef>
              <c:f>Sheet1!$B$2:$F$2</c:f>
              <c:numCache>
                <c:formatCode>General</c:formatCode>
                <c:ptCount val="5"/>
                <c:pt idx="0">
                  <c:v>1961.1</c:v>
                </c:pt>
                <c:pt idx="1">
                  <c:v>2114.5</c:v>
                </c:pt>
                <c:pt idx="2">
                  <c:v>2263.1999999999998</c:v>
                </c:pt>
                <c:pt idx="3">
                  <c:v>2347.8000000000002</c:v>
                </c:pt>
                <c:pt idx="4">
                  <c:v>2242.6</c:v>
                </c:pt>
              </c:numCache>
            </c:numRef>
          </c:val>
          <c:smooth val="0"/>
        </c:ser>
        <c:ser>
          <c:idx val="0"/>
          <c:order val="1"/>
          <c:tx>
            <c:strRef>
              <c:f>Sheet1!$A$3</c:f>
              <c:strCache>
                <c:ptCount val="1"/>
                <c:pt idx="0">
                  <c:v>Q2</c:v>
                </c:pt>
              </c:strCache>
            </c:strRef>
          </c:tx>
          <c:spPr>
            <a:ln w="25400">
              <a:solidFill>
                <a:srgbClr val="0072C6"/>
              </a:solidFill>
            </a:ln>
          </c:spPr>
          <c:marker>
            <c:symbol val="square"/>
            <c:size val="7"/>
            <c:spPr>
              <a:solidFill>
                <a:srgbClr val="0072C6"/>
              </a:solidFill>
              <a:ln>
                <a:noFill/>
              </a:ln>
            </c:spPr>
          </c:marker>
          <c:cat>
            <c:strRef>
              <c:f>Sheet1!$B$1:$F$1</c:f>
              <c:strCache>
                <c:ptCount val="5"/>
                <c:pt idx="0">
                  <c:v>2007</c:v>
                </c:pt>
                <c:pt idx="1">
                  <c:v>2008</c:v>
                </c:pt>
                <c:pt idx="2">
                  <c:v>2009</c:v>
                </c:pt>
                <c:pt idx="3">
                  <c:v>2010</c:v>
                </c:pt>
                <c:pt idx="4">
                  <c:v>2011</c:v>
                </c:pt>
              </c:strCache>
            </c:strRef>
          </c:cat>
          <c:val>
            <c:numRef>
              <c:f>Sheet1!$B$3:$F$3</c:f>
              <c:numCache>
                <c:formatCode>General</c:formatCode>
                <c:ptCount val="5"/>
                <c:pt idx="0">
                  <c:v>1576.4</c:v>
                </c:pt>
                <c:pt idx="1">
                  <c:v>1756.3</c:v>
                </c:pt>
                <c:pt idx="2">
                  <c:v>1834.2</c:v>
                </c:pt>
                <c:pt idx="3">
                  <c:v>1821.4</c:v>
                </c:pt>
                <c:pt idx="4">
                  <c:v>1838</c:v>
                </c:pt>
              </c:numCache>
            </c:numRef>
          </c:val>
          <c:smooth val="0"/>
        </c:ser>
        <c:ser>
          <c:idx val="2"/>
          <c:order val="2"/>
          <c:tx>
            <c:strRef>
              <c:f>Sheet1!$A$4</c:f>
              <c:strCache>
                <c:ptCount val="1"/>
                <c:pt idx="0">
                  <c:v>Q3</c:v>
                </c:pt>
              </c:strCache>
            </c:strRef>
          </c:tx>
          <c:spPr>
            <a:ln w="25400">
              <a:solidFill>
                <a:srgbClr val="AABA0A"/>
              </a:solidFill>
            </a:ln>
          </c:spPr>
          <c:marker>
            <c:symbol val="triangle"/>
            <c:size val="9"/>
            <c:spPr>
              <a:solidFill>
                <a:srgbClr val="AABA0A"/>
              </a:solidFill>
              <a:ln>
                <a:noFill/>
              </a:ln>
            </c:spPr>
          </c:marker>
          <c:cat>
            <c:strRef>
              <c:f>Sheet1!$B$1:$F$1</c:f>
              <c:strCache>
                <c:ptCount val="5"/>
                <c:pt idx="0">
                  <c:v>2007</c:v>
                </c:pt>
                <c:pt idx="1">
                  <c:v>2008</c:v>
                </c:pt>
                <c:pt idx="2">
                  <c:v>2009</c:v>
                </c:pt>
                <c:pt idx="3">
                  <c:v>2010</c:v>
                </c:pt>
                <c:pt idx="4">
                  <c:v>2011</c:v>
                </c:pt>
              </c:strCache>
            </c:strRef>
          </c:cat>
          <c:val>
            <c:numRef>
              <c:f>Sheet1!$B$4:$F$4</c:f>
              <c:numCache>
                <c:formatCode>General</c:formatCode>
                <c:ptCount val="5"/>
                <c:pt idx="0">
                  <c:v>1396.7</c:v>
                </c:pt>
                <c:pt idx="1">
                  <c:v>1422.3</c:v>
                </c:pt>
                <c:pt idx="2">
                  <c:v>1471.4</c:v>
                </c:pt>
                <c:pt idx="3">
                  <c:v>1492.6</c:v>
                </c:pt>
                <c:pt idx="4">
                  <c:v>1600.9</c:v>
                </c:pt>
              </c:numCache>
            </c:numRef>
          </c:val>
          <c:smooth val="0"/>
        </c:ser>
        <c:ser>
          <c:idx val="1"/>
          <c:order val="3"/>
          <c:tx>
            <c:strRef>
              <c:f>Sheet1!$A$5</c:f>
              <c:strCache>
                <c:ptCount val="1"/>
                <c:pt idx="0">
                  <c:v>Q4 (Highest)</c:v>
                </c:pt>
              </c:strCache>
            </c:strRef>
          </c:tx>
          <c:spPr>
            <a:ln w="34925">
              <a:solidFill>
                <a:srgbClr val="7BA8DF"/>
              </a:solidFill>
            </a:ln>
          </c:spPr>
          <c:marker>
            <c:symbol val="diamond"/>
            <c:size val="9"/>
            <c:spPr>
              <a:solidFill>
                <a:srgbClr val="7BA8DF"/>
              </a:solidFill>
              <a:ln>
                <a:noFill/>
              </a:ln>
            </c:spPr>
          </c:marker>
          <c:cat>
            <c:strRef>
              <c:f>Sheet1!$B$1:$F$1</c:f>
              <c:strCache>
                <c:ptCount val="5"/>
                <c:pt idx="0">
                  <c:v>2007</c:v>
                </c:pt>
                <c:pt idx="1">
                  <c:v>2008</c:v>
                </c:pt>
                <c:pt idx="2">
                  <c:v>2009</c:v>
                </c:pt>
                <c:pt idx="3">
                  <c:v>2010</c:v>
                </c:pt>
                <c:pt idx="4">
                  <c:v>2011</c:v>
                </c:pt>
              </c:strCache>
            </c:strRef>
          </c:cat>
          <c:val>
            <c:numRef>
              <c:f>Sheet1!$B$5:$F$5</c:f>
              <c:numCache>
                <c:formatCode>General</c:formatCode>
                <c:ptCount val="5"/>
                <c:pt idx="0">
                  <c:v>1153.7</c:v>
                </c:pt>
                <c:pt idx="1">
                  <c:v>1203.8</c:v>
                </c:pt>
                <c:pt idx="2">
                  <c:v>1168.4000000000001</c:v>
                </c:pt>
                <c:pt idx="3">
                  <c:v>1288.3</c:v>
                </c:pt>
                <c:pt idx="4">
                  <c:v>1386.5</c:v>
                </c:pt>
              </c:numCache>
            </c:numRef>
          </c:val>
          <c:smooth val="0"/>
        </c:ser>
        <c:dLbls>
          <c:showLegendKey val="0"/>
          <c:showVal val="0"/>
          <c:showCatName val="0"/>
          <c:showSerName val="0"/>
          <c:showPercent val="0"/>
          <c:showBubbleSize val="0"/>
        </c:dLbls>
        <c:marker val="1"/>
        <c:smooth val="0"/>
        <c:axId val="153339008"/>
        <c:axId val="153340928"/>
      </c:lineChart>
      <c:catAx>
        <c:axId val="15333900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53340928"/>
        <c:crosses val="autoZero"/>
        <c:auto val="1"/>
        <c:lblAlgn val="ctr"/>
        <c:lblOffset val="100"/>
        <c:noMultiLvlLbl val="0"/>
      </c:catAx>
      <c:valAx>
        <c:axId val="153340928"/>
        <c:scaling>
          <c:orientation val="minMax"/>
          <c:max val="3000"/>
          <c:min val="0"/>
        </c:scaling>
        <c:delete val="0"/>
        <c:axPos val="l"/>
        <c:majorGridlines/>
        <c:title>
          <c:tx>
            <c:rich>
              <a:bodyPr rot="-5400000" vert="horz"/>
              <a:lstStyle/>
              <a:p>
                <a:pPr>
                  <a:defRPr sz="1600" baseline="0">
                    <a:latin typeface="Calibri" panose="020F0502020204030204" pitchFamily="34" charset="0"/>
                  </a:defRPr>
                </a:pPr>
                <a:r>
                  <a:rPr lang="en-US" dirty="0" smtClean="0"/>
                  <a:t>Rate</a:t>
                </a:r>
                <a:r>
                  <a:rPr lang="en-US" baseline="0" dirty="0" smtClean="0"/>
                  <a:t> per 100,000 Population</a:t>
                </a:r>
                <a:endParaRPr lang="en-US" dirty="0"/>
              </a:p>
            </c:rich>
          </c:tx>
          <c:layout>
            <c:manualLayout>
              <c:xMode val="edge"/>
              <c:yMode val="edge"/>
              <c:x val="0"/>
              <c:y val="0.2320301778870043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53339008"/>
        <c:crosses val="autoZero"/>
        <c:crossBetween val="between"/>
        <c:majorUnit val="500"/>
      </c:valAx>
    </c:plotArea>
    <c:legend>
      <c:legendPos val="t"/>
      <c:layout>
        <c:manualLayout>
          <c:xMode val="edge"/>
          <c:yMode val="edge"/>
          <c:x val="5.5555555555555552E-2"/>
          <c:y val="1.1675185338674747E-3"/>
          <c:w val="0.8877379216486827"/>
          <c:h val="9.871026342902052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5855983279867795"/>
          <c:y val="0.14856992865385776"/>
          <c:w val="0.74144016720132211"/>
          <c:h val="0.72148490829465461"/>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2007</c:v>
                </c:pt>
                <c:pt idx="1">
                  <c:v>2008</c:v>
                </c:pt>
                <c:pt idx="2">
                  <c:v>2009</c:v>
                </c:pt>
                <c:pt idx="3">
                  <c:v>2010</c:v>
                </c:pt>
                <c:pt idx="4">
                  <c:v>2011</c:v>
                </c:pt>
              </c:strCache>
            </c:strRef>
          </c:cat>
          <c:val>
            <c:numRef>
              <c:f>Sheet1!$B$2:$F$2</c:f>
              <c:numCache>
                <c:formatCode>General</c:formatCode>
                <c:ptCount val="5"/>
                <c:pt idx="0">
                  <c:v>1063.5</c:v>
                </c:pt>
                <c:pt idx="1">
                  <c:v>1135.5999999999999</c:v>
                </c:pt>
                <c:pt idx="2">
                  <c:v>1169.5</c:v>
                </c:pt>
                <c:pt idx="3">
                  <c:v>1196.7</c:v>
                </c:pt>
                <c:pt idx="4">
                  <c:v>1193.0999999999999</c:v>
                </c:pt>
              </c:numCache>
            </c:numRef>
          </c:val>
          <c:smooth val="0"/>
        </c:ser>
        <c:ser>
          <c:idx val="0"/>
          <c:order val="1"/>
          <c:tx>
            <c:strRef>
              <c:f>Sheet1!$A$3</c:f>
              <c:strCache>
                <c:ptCount val="1"/>
                <c:pt idx="0">
                  <c:v>Northeast</c:v>
                </c:pt>
              </c:strCache>
            </c:strRef>
          </c:tx>
          <c:spPr>
            <a:ln w="25400">
              <a:solidFill>
                <a:srgbClr val="0072C6"/>
              </a:solidFill>
            </a:ln>
          </c:spPr>
          <c:marker>
            <c:symbol val="square"/>
            <c:size val="7"/>
            <c:spPr>
              <a:solidFill>
                <a:srgbClr val="0072C6"/>
              </a:solidFill>
              <a:ln>
                <a:noFill/>
              </a:ln>
            </c:spPr>
          </c:marker>
          <c:cat>
            <c:strRef>
              <c:f>Sheet1!$B$1:$F$1</c:f>
              <c:strCache>
                <c:ptCount val="5"/>
                <c:pt idx="0">
                  <c:v>2007</c:v>
                </c:pt>
                <c:pt idx="1">
                  <c:v>2008</c:v>
                </c:pt>
                <c:pt idx="2">
                  <c:v>2009</c:v>
                </c:pt>
                <c:pt idx="3">
                  <c:v>2010</c:v>
                </c:pt>
                <c:pt idx="4">
                  <c:v>2011</c:v>
                </c:pt>
              </c:strCache>
            </c:strRef>
          </c:cat>
          <c:val>
            <c:numRef>
              <c:f>Sheet1!$B$3:$F$3</c:f>
              <c:numCache>
                <c:formatCode>General</c:formatCode>
                <c:ptCount val="5"/>
                <c:pt idx="0">
                  <c:v>1493.5</c:v>
                </c:pt>
                <c:pt idx="1">
                  <c:v>1609.9</c:v>
                </c:pt>
                <c:pt idx="2">
                  <c:v>1607.8</c:v>
                </c:pt>
                <c:pt idx="3">
                  <c:v>1734.8</c:v>
                </c:pt>
                <c:pt idx="4">
                  <c:v>1681.5</c:v>
                </c:pt>
              </c:numCache>
            </c:numRef>
          </c:val>
          <c:smooth val="0"/>
        </c:ser>
        <c:ser>
          <c:idx val="2"/>
          <c:order val="2"/>
          <c:tx>
            <c:strRef>
              <c:f>Sheet1!$A$4</c:f>
              <c:strCache>
                <c:ptCount val="1"/>
                <c:pt idx="0">
                  <c:v>Midwest</c:v>
                </c:pt>
              </c:strCache>
            </c:strRef>
          </c:tx>
          <c:spPr>
            <a:ln w="25400">
              <a:solidFill>
                <a:srgbClr val="AABA0A"/>
              </a:solidFill>
            </a:ln>
          </c:spPr>
          <c:marker>
            <c:symbol val="triangle"/>
            <c:size val="9"/>
            <c:spPr>
              <a:solidFill>
                <a:srgbClr val="AABA0A"/>
              </a:solidFill>
              <a:ln>
                <a:noFill/>
              </a:ln>
            </c:spPr>
          </c:marker>
          <c:cat>
            <c:strRef>
              <c:f>Sheet1!$B$1:$F$1</c:f>
              <c:strCache>
                <c:ptCount val="5"/>
                <c:pt idx="0">
                  <c:v>2007</c:v>
                </c:pt>
                <c:pt idx="1">
                  <c:v>2008</c:v>
                </c:pt>
                <c:pt idx="2">
                  <c:v>2009</c:v>
                </c:pt>
                <c:pt idx="3">
                  <c:v>2010</c:v>
                </c:pt>
                <c:pt idx="4">
                  <c:v>2011</c:v>
                </c:pt>
              </c:strCache>
            </c:strRef>
          </c:cat>
          <c:val>
            <c:numRef>
              <c:f>Sheet1!$B$4:$F$4</c:f>
              <c:numCache>
                <c:formatCode>General</c:formatCode>
                <c:ptCount val="5"/>
                <c:pt idx="0">
                  <c:v>1095.7</c:v>
                </c:pt>
                <c:pt idx="1">
                  <c:v>1200.7</c:v>
                </c:pt>
                <c:pt idx="2">
                  <c:v>1210.5</c:v>
                </c:pt>
                <c:pt idx="3">
                  <c:v>1186.0999999999999</c:v>
                </c:pt>
                <c:pt idx="4">
                  <c:v>1232.7</c:v>
                </c:pt>
              </c:numCache>
            </c:numRef>
          </c:val>
          <c:smooth val="0"/>
        </c:ser>
        <c:ser>
          <c:idx val="1"/>
          <c:order val="3"/>
          <c:tx>
            <c:strRef>
              <c:f>Sheet1!$A$5</c:f>
              <c:strCache>
                <c:ptCount val="1"/>
                <c:pt idx="0">
                  <c:v>South</c:v>
                </c:pt>
              </c:strCache>
            </c:strRef>
          </c:tx>
          <c:spPr>
            <a:ln w="34925">
              <a:solidFill>
                <a:srgbClr val="7BA8DF"/>
              </a:solidFill>
            </a:ln>
          </c:spPr>
          <c:marker>
            <c:symbol val="diamond"/>
            <c:size val="9"/>
            <c:spPr>
              <a:solidFill>
                <a:srgbClr val="7BA8DF"/>
              </a:solidFill>
              <a:ln>
                <a:noFill/>
              </a:ln>
            </c:spPr>
          </c:marker>
          <c:cat>
            <c:strRef>
              <c:f>Sheet1!$B$1:$F$1</c:f>
              <c:strCache>
                <c:ptCount val="5"/>
                <c:pt idx="0">
                  <c:v>2007</c:v>
                </c:pt>
                <c:pt idx="1">
                  <c:v>2008</c:v>
                </c:pt>
                <c:pt idx="2">
                  <c:v>2009</c:v>
                </c:pt>
                <c:pt idx="3">
                  <c:v>2010</c:v>
                </c:pt>
                <c:pt idx="4">
                  <c:v>2011</c:v>
                </c:pt>
              </c:strCache>
            </c:strRef>
          </c:cat>
          <c:val>
            <c:numRef>
              <c:f>Sheet1!$B$5:$F$5</c:f>
              <c:numCache>
                <c:formatCode>General</c:formatCode>
                <c:ptCount val="5"/>
                <c:pt idx="0">
                  <c:v>1031.0999999999999</c:v>
                </c:pt>
                <c:pt idx="1">
                  <c:v>1039.3</c:v>
                </c:pt>
                <c:pt idx="2">
                  <c:v>1135.2</c:v>
                </c:pt>
                <c:pt idx="3">
                  <c:v>1091.0999999999999</c:v>
                </c:pt>
                <c:pt idx="4">
                  <c:v>1098.3</c:v>
                </c:pt>
              </c:numCache>
            </c:numRef>
          </c:val>
          <c:smooth val="0"/>
        </c:ser>
        <c:ser>
          <c:idx val="4"/>
          <c:order val="4"/>
          <c:tx>
            <c:strRef>
              <c:f>Sheet1!$A$6</c:f>
              <c:strCache>
                <c:ptCount val="1"/>
                <c:pt idx="0">
                  <c:v>West</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Sheet1!$B$1:$F$1</c:f>
              <c:strCache>
                <c:ptCount val="5"/>
                <c:pt idx="0">
                  <c:v>2007</c:v>
                </c:pt>
                <c:pt idx="1">
                  <c:v>2008</c:v>
                </c:pt>
                <c:pt idx="2">
                  <c:v>2009</c:v>
                </c:pt>
                <c:pt idx="3">
                  <c:v>2010</c:v>
                </c:pt>
                <c:pt idx="4">
                  <c:v>2011</c:v>
                </c:pt>
              </c:strCache>
            </c:strRef>
          </c:cat>
          <c:val>
            <c:numRef>
              <c:f>Sheet1!$B$6:$F$6</c:f>
              <c:numCache>
                <c:formatCode>General</c:formatCode>
                <c:ptCount val="5"/>
                <c:pt idx="0">
                  <c:v>746.6</c:v>
                </c:pt>
                <c:pt idx="1">
                  <c:v>860.2</c:v>
                </c:pt>
                <c:pt idx="2">
                  <c:v>851.7</c:v>
                </c:pt>
                <c:pt idx="3">
                  <c:v>964.4</c:v>
                </c:pt>
                <c:pt idx="4">
                  <c:v>934.4</c:v>
                </c:pt>
              </c:numCache>
            </c:numRef>
          </c:val>
          <c:smooth val="0"/>
        </c:ser>
        <c:dLbls>
          <c:showLegendKey val="0"/>
          <c:showVal val="0"/>
          <c:showCatName val="0"/>
          <c:showSerName val="0"/>
          <c:showPercent val="0"/>
          <c:showBubbleSize val="0"/>
        </c:dLbls>
        <c:marker val="1"/>
        <c:smooth val="0"/>
        <c:axId val="153391488"/>
        <c:axId val="153393408"/>
      </c:lineChart>
      <c:catAx>
        <c:axId val="15339148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53393408"/>
        <c:crosses val="autoZero"/>
        <c:auto val="1"/>
        <c:lblAlgn val="ctr"/>
        <c:lblOffset val="100"/>
        <c:noMultiLvlLbl val="0"/>
      </c:catAx>
      <c:valAx>
        <c:axId val="153393408"/>
        <c:scaling>
          <c:orientation val="minMax"/>
          <c:max val="20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2123879492607429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53391488"/>
        <c:crosses val="autoZero"/>
        <c:crossBetween val="between"/>
        <c:majorUnit val="50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4009064839117336"/>
          <c:y val="0.14856992865385776"/>
          <c:w val="0.72859482842422474"/>
          <c:h val="0.72148490829465461"/>
        </c:manualLayout>
      </c:layout>
      <c:lineChart>
        <c:grouping val="standard"/>
        <c:varyColors val="0"/>
        <c:ser>
          <c:idx val="3"/>
          <c:order val="0"/>
          <c:tx>
            <c:strRef>
              <c:f>Sheet1!$A$2</c:f>
              <c:strCache>
                <c:ptCount val="1"/>
                <c:pt idx="0">
                  <c:v>Q1 (Lowest)</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2007</c:v>
                </c:pt>
                <c:pt idx="1">
                  <c:v>2008</c:v>
                </c:pt>
                <c:pt idx="2">
                  <c:v>2009</c:v>
                </c:pt>
                <c:pt idx="3">
                  <c:v>2010</c:v>
                </c:pt>
                <c:pt idx="4">
                  <c:v>2011</c:v>
                </c:pt>
              </c:strCache>
            </c:strRef>
          </c:cat>
          <c:val>
            <c:numRef>
              <c:f>Sheet1!$B$2:$F$2</c:f>
              <c:numCache>
                <c:formatCode>General</c:formatCode>
                <c:ptCount val="5"/>
                <c:pt idx="0">
                  <c:v>1368.9</c:v>
                </c:pt>
                <c:pt idx="1">
                  <c:v>1488.6</c:v>
                </c:pt>
                <c:pt idx="2">
                  <c:v>1597.5</c:v>
                </c:pt>
                <c:pt idx="3">
                  <c:v>1613.2</c:v>
                </c:pt>
                <c:pt idx="4">
                  <c:v>1536.9</c:v>
                </c:pt>
              </c:numCache>
            </c:numRef>
          </c:val>
          <c:smooth val="0"/>
        </c:ser>
        <c:ser>
          <c:idx val="0"/>
          <c:order val="1"/>
          <c:tx>
            <c:strRef>
              <c:f>Sheet1!$A$3</c:f>
              <c:strCache>
                <c:ptCount val="1"/>
                <c:pt idx="0">
                  <c:v>Q2</c:v>
                </c:pt>
              </c:strCache>
            </c:strRef>
          </c:tx>
          <c:spPr>
            <a:ln w="25400">
              <a:solidFill>
                <a:srgbClr val="0072C6"/>
              </a:solidFill>
            </a:ln>
          </c:spPr>
          <c:marker>
            <c:symbol val="square"/>
            <c:size val="7"/>
            <c:spPr>
              <a:solidFill>
                <a:srgbClr val="0072C6"/>
              </a:solidFill>
              <a:ln>
                <a:noFill/>
              </a:ln>
            </c:spPr>
          </c:marker>
          <c:cat>
            <c:strRef>
              <c:f>Sheet1!$B$1:$F$1</c:f>
              <c:strCache>
                <c:ptCount val="5"/>
                <c:pt idx="0">
                  <c:v>2007</c:v>
                </c:pt>
                <c:pt idx="1">
                  <c:v>2008</c:v>
                </c:pt>
                <c:pt idx="2">
                  <c:v>2009</c:v>
                </c:pt>
                <c:pt idx="3">
                  <c:v>2010</c:v>
                </c:pt>
                <c:pt idx="4">
                  <c:v>2011</c:v>
                </c:pt>
              </c:strCache>
            </c:strRef>
          </c:cat>
          <c:val>
            <c:numRef>
              <c:f>Sheet1!$B$3:$F$3</c:f>
              <c:numCache>
                <c:formatCode>General</c:formatCode>
                <c:ptCount val="5"/>
                <c:pt idx="0">
                  <c:v>1127.9000000000001</c:v>
                </c:pt>
                <c:pt idx="1">
                  <c:v>1244.2</c:v>
                </c:pt>
                <c:pt idx="2">
                  <c:v>1284.5</c:v>
                </c:pt>
                <c:pt idx="3">
                  <c:v>1287.4000000000001</c:v>
                </c:pt>
                <c:pt idx="4">
                  <c:v>1285.7</c:v>
                </c:pt>
              </c:numCache>
            </c:numRef>
          </c:val>
          <c:smooth val="0"/>
        </c:ser>
        <c:ser>
          <c:idx val="2"/>
          <c:order val="2"/>
          <c:tx>
            <c:strRef>
              <c:f>Sheet1!$A$4</c:f>
              <c:strCache>
                <c:ptCount val="1"/>
                <c:pt idx="0">
                  <c:v>Q3</c:v>
                </c:pt>
              </c:strCache>
            </c:strRef>
          </c:tx>
          <c:spPr>
            <a:ln w="25400">
              <a:solidFill>
                <a:srgbClr val="AABA0A"/>
              </a:solidFill>
            </a:ln>
          </c:spPr>
          <c:marker>
            <c:symbol val="triangle"/>
            <c:size val="9"/>
            <c:spPr>
              <a:solidFill>
                <a:srgbClr val="AABA0A"/>
              </a:solidFill>
              <a:ln>
                <a:noFill/>
              </a:ln>
            </c:spPr>
          </c:marker>
          <c:cat>
            <c:strRef>
              <c:f>Sheet1!$B$1:$F$1</c:f>
              <c:strCache>
                <c:ptCount val="5"/>
                <c:pt idx="0">
                  <c:v>2007</c:v>
                </c:pt>
                <c:pt idx="1">
                  <c:v>2008</c:v>
                </c:pt>
                <c:pt idx="2">
                  <c:v>2009</c:v>
                </c:pt>
                <c:pt idx="3">
                  <c:v>2010</c:v>
                </c:pt>
                <c:pt idx="4">
                  <c:v>2011</c:v>
                </c:pt>
              </c:strCache>
            </c:strRef>
          </c:cat>
          <c:val>
            <c:numRef>
              <c:f>Sheet1!$B$4:$F$4</c:f>
              <c:numCache>
                <c:formatCode>General</c:formatCode>
                <c:ptCount val="5"/>
                <c:pt idx="0">
                  <c:v>978.3</c:v>
                </c:pt>
                <c:pt idx="1">
                  <c:v>1003.7</c:v>
                </c:pt>
                <c:pt idx="2">
                  <c:v>1022.5</c:v>
                </c:pt>
                <c:pt idx="3">
                  <c:v>1035.2</c:v>
                </c:pt>
                <c:pt idx="4">
                  <c:v>1068.8</c:v>
                </c:pt>
              </c:numCache>
            </c:numRef>
          </c:val>
          <c:smooth val="0"/>
        </c:ser>
        <c:ser>
          <c:idx val="1"/>
          <c:order val="3"/>
          <c:tx>
            <c:strRef>
              <c:f>Sheet1!$A$5</c:f>
              <c:strCache>
                <c:ptCount val="1"/>
                <c:pt idx="0">
                  <c:v>Q4 (Highest)</c:v>
                </c:pt>
              </c:strCache>
            </c:strRef>
          </c:tx>
          <c:spPr>
            <a:ln w="34925">
              <a:solidFill>
                <a:srgbClr val="7BA8DF"/>
              </a:solidFill>
            </a:ln>
          </c:spPr>
          <c:marker>
            <c:symbol val="diamond"/>
            <c:size val="9"/>
            <c:spPr>
              <a:solidFill>
                <a:srgbClr val="7BA8DF"/>
              </a:solidFill>
              <a:ln>
                <a:noFill/>
              </a:ln>
            </c:spPr>
          </c:marker>
          <c:cat>
            <c:strRef>
              <c:f>Sheet1!$B$1:$F$1</c:f>
              <c:strCache>
                <c:ptCount val="5"/>
                <c:pt idx="0">
                  <c:v>2007</c:v>
                </c:pt>
                <c:pt idx="1">
                  <c:v>2008</c:v>
                </c:pt>
                <c:pt idx="2">
                  <c:v>2009</c:v>
                </c:pt>
                <c:pt idx="3">
                  <c:v>2010</c:v>
                </c:pt>
                <c:pt idx="4">
                  <c:v>2011</c:v>
                </c:pt>
              </c:strCache>
            </c:strRef>
          </c:cat>
          <c:val>
            <c:numRef>
              <c:f>Sheet1!$B$5:$F$5</c:f>
              <c:numCache>
                <c:formatCode>General</c:formatCode>
                <c:ptCount val="5"/>
                <c:pt idx="0">
                  <c:v>763.3</c:v>
                </c:pt>
                <c:pt idx="1">
                  <c:v>806.4</c:v>
                </c:pt>
                <c:pt idx="2">
                  <c:v>763.5</c:v>
                </c:pt>
                <c:pt idx="3">
                  <c:v>849</c:v>
                </c:pt>
                <c:pt idx="4">
                  <c:v>883.9</c:v>
                </c:pt>
              </c:numCache>
            </c:numRef>
          </c:val>
          <c:smooth val="0"/>
        </c:ser>
        <c:dLbls>
          <c:showLegendKey val="0"/>
          <c:showVal val="0"/>
          <c:showCatName val="0"/>
          <c:showSerName val="0"/>
          <c:showPercent val="0"/>
          <c:showBubbleSize val="0"/>
        </c:dLbls>
        <c:marker val="1"/>
        <c:smooth val="0"/>
        <c:axId val="153719168"/>
        <c:axId val="153721088"/>
      </c:lineChart>
      <c:catAx>
        <c:axId val="15371916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53721088"/>
        <c:crosses val="autoZero"/>
        <c:auto val="1"/>
        <c:lblAlgn val="ctr"/>
        <c:lblOffset val="100"/>
        <c:noMultiLvlLbl val="0"/>
      </c:catAx>
      <c:valAx>
        <c:axId val="153721088"/>
        <c:scaling>
          <c:orientation val="minMax"/>
          <c:max val="20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a:t>
                </a:r>
                <a:r>
                  <a:rPr lang="en-US" baseline="0" dirty="0" smtClean="0"/>
                  <a:t> Population</a:t>
                </a:r>
                <a:endParaRPr lang="en-US" dirty="0"/>
              </a:p>
            </c:rich>
          </c:tx>
          <c:layout>
            <c:manualLayout>
              <c:xMode val="edge"/>
              <c:yMode val="edge"/>
              <c:x val="3.0864197530864196E-3"/>
              <c:y val="0.1955517532953760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53719168"/>
        <c:crosses val="autoZero"/>
        <c:crossBetween val="between"/>
        <c:majorUnit val="500"/>
      </c:valAx>
    </c:plotArea>
    <c:legend>
      <c:legendPos val="t"/>
      <c:layout>
        <c:manualLayout>
          <c:xMode val="edge"/>
          <c:yMode val="edge"/>
          <c:x val="9.153300281909206E-2"/>
          <c:y val="1.1675185338674747E-3"/>
          <c:w val="0.84930324681637015"/>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0.19048</cdr:x>
      <cdr:y>0.15153</cdr:y>
    </cdr:from>
    <cdr:to>
      <cdr:x>0.96825</cdr:x>
      <cdr:y>0.15153</cdr:y>
    </cdr:to>
    <cdr:cxnSp macro="">
      <cdr:nvCxnSpPr>
        <cdr:cNvPr id="2" name="AutoShape 3"/>
        <cdr:cNvCxnSpPr>
          <a:cxnSpLocks xmlns:a="http://schemas.openxmlformats.org/drawingml/2006/main" noChangeShapeType="1"/>
        </cdr:cNvCxnSpPr>
      </cdr:nvCxnSpPr>
      <cdr:spPr bwMode="auto">
        <a:xfrm xmlns:a="http://schemas.openxmlformats.org/drawingml/2006/main">
          <a:off x="783770" y="685800"/>
          <a:ext cx="3200400" cy="0"/>
        </a:xfrm>
        <a:prstGeom xmlns:a="http://schemas.openxmlformats.org/drawingml/2006/main" prst="straightConnector1">
          <a:avLst/>
        </a:prstGeom>
        <a:noFill xmlns:a="http://schemas.openxmlformats.org/drawingml/2006/main"/>
        <a:ln xmlns:a="http://schemas.openxmlformats.org/drawingml/2006/main" w="19050">
          <a:solidFill>
            <a:srgbClr val="FF0000"/>
          </a:solidFill>
          <a:prstDash val="dash"/>
          <a:round/>
          <a:headEnd/>
          <a:tailEnd/>
        </a:ln>
        <a:extLst xmlns:a="http://schemas.openxmlformats.org/drawingml/2006/main">
          <a:ext uri="{909E8E84-426E-40DD-AFC4-6F175D3DCCD1}">
            <a14:hiddenFill xmlns:a14="http://schemas.microsoft.com/office/drawing/2010/main">
              <a:noFill/>
            </a14:hiddenFill>
          </a:ext>
        </a:extLst>
      </cdr:spPr>
    </cdr:cxnSp>
  </cdr:relSizeAnchor>
</c:userShapes>
</file>

<file path=ppt/drawings/drawing2.xml><?xml version="1.0" encoding="utf-8"?>
<c:userShapes xmlns:c="http://schemas.openxmlformats.org/drawingml/2006/chart">
  <cdr:relSizeAnchor xmlns:cdr="http://schemas.openxmlformats.org/drawingml/2006/chartDrawing">
    <cdr:from>
      <cdr:x>0.02778</cdr:x>
      <cdr:y>0.09524</cdr:y>
    </cdr:from>
    <cdr:to>
      <cdr:x>0.10417</cdr:x>
      <cdr:y>0.2381</cdr:y>
    </cdr:to>
    <cdr:sp macro="" textlink="">
      <cdr:nvSpPr>
        <cdr:cNvPr id="2" name="TextBox 1"/>
        <cdr:cNvSpPr txBox="1"/>
      </cdr:nvSpPr>
      <cdr:spPr>
        <a:xfrm xmlns:a="http://schemas.openxmlformats.org/drawingml/2006/main">
          <a:off x="152400" y="304800"/>
          <a:ext cx="419100" cy="457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0.18491</cdr:x>
      <cdr:y>0.15153</cdr:y>
    </cdr:from>
    <cdr:to>
      <cdr:x>0.96269</cdr:x>
      <cdr:y>0.15153</cdr:y>
    </cdr:to>
    <cdr:cxnSp macro="">
      <cdr:nvCxnSpPr>
        <cdr:cNvPr id="3" name="AutoShape 3"/>
        <cdr:cNvCxnSpPr>
          <a:cxnSpLocks xmlns:a="http://schemas.openxmlformats.org/drawingml/2006/main" noChangeShapeType="1"/>
        </cdr:cNvCxnSpPr>
      </cdr:nvCxnSpPr>
      <cdr:spPr bwMode="auto">
        <a:xfrm xmlns:a="http://schemas.openxmlformats.org/drawingml/2006/main">
          <a:off x="760868" y="685800"/>
          <a:ext cx="3200400" cy="0"/>
        </a:xfrm>
        <a:prstGeom xmlns:a="http://schemas.openxmlformats.org/drawingml/2006/main" prst="straightConnector1">
          <a:avLst/>
        </a:prstGeom>
        <a:noFill xmlns:a="http://schemas.openxmlformats.org/drawingml/2006/main"/>
        <a:ln xmlns:a="http://schemas.openxmlformats.org/drawingml/2006/main" w="19050">
          <a:solidFill>
            <a:srgbClr val="FF0000"/>
          </a:solidFill>
          <a:prstDash val="dash"/>
          <a:round/>
          <a:headEnd/>
          <a:tailEnd/>
        </a:ln>
        <a:extLst xmlns:a="http://schemas.openxmlformats.org/drawingml/2006/main">
          <a:ext uri="{909E8E84-426E-40DD-AFC4-6F175D3DCCD1}">
            <a14:hiddenFill xmlns:a14="http://schemas.microsoft.com/office/drawing/2010/main">
              <a:noFill/>
            </a14:hiddenFill>
          </a:ext>
        </a:extLst>
      </cdr:spPr>
    </cdr:cxnSp>
  </cdr:relSizeAnchor>
  <cdr:relSizeAnchor xmlns:cdr="http://schemas.openxmlformats.org/drawingml/2006/chartDrawing">
    <cdr:from>
      <cdr:x>0.18519</cdr:x>
      <cdr:y>0.19121</cdr:y>
    </cdr:from>
    <cdr:to>
      <cdr:x>0.46296</cdr:x>
      <cdr:y>0.30305</cdr:y>
    </cdr:to>
    <cdr:sp macro="" textlink="">
      <cdr:nvSpPr>
        <cdr:cNvPr id="4" name="Text Box 2"/>
        <cdr:cNvSpPr txBox="1">
          <a:spLocks xmlns:a="http://schemas.openxmlformats.org/drawingml/2006/main" noChangeArrowheads="1"/>
        </cdr:cNvSpPr>
      </cdr:nvSpPr>
      <cdr:spPr bwMode="auto">
        <a:xfrm xmlns:a="http://schemas.openxmlformats.org/drawingml/2006/main">
          <a:off x="762000" y="865414"/>
          <a:ext cx="1143000" cy="506186"/>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91440" tIns="45720" rIns="91440" bIns="45720" anchor="t" anchorCtr="0" upright="1">
          <a:no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a:spcBef>
              <a:spcPts val="0"/>
            </a:spcBef>
            <a:spcAft>
              <a:spcPts val="1200"/>
            </a:spcAft>
          </a:pPr>
          <a:r>
            <a:rPr lang="en-US" sz="1000" dirty="0" smtClean="0">
              <a:effectLst/>
              <a:latin typeface="Arial" panose="020B0604020202020204" pitchFamily="34" charset="0"/>
              <a:ea typeface="Times New Roman"/>
              <a:cs typeface="Arial" panose="020B0604020202020204" pitchFamily="34" charset="0"/>
            </a:rPr>
            <a:t>2012 </a:t>
          </a:r>
          <a:r>
            <a:rPr lang="en-US" sz="1000" dirty="0">
              <a:effectLst/>
              <a:latin typeface="Arial" panose="020B0604020202020204" pitchFamily="34" charset="0"/>
              <a:ea typeface="Times New Roman"/>
              <a:cs typeface="Arial" panose="020B0604020202020204" pitchFamily="34" charset="0"/>
            </a:rPr>
            <a:t>Achievable Benchmark: </a:t>
          </a:r>
          <a:r>
            <a:rPr lang="en-US" sz="1000" dirty="0" smtClean="0">
              <a:effectLst/>
              <a:latin typeface="Arial" panose="020B0604020202020204" pitchFamily="34" charset="0"/>
              <a:ea typeface="Times New Roman"/>
              <a:cs typeface="Arial" panose="020B0604020202020204" pitchFamily="34" charset="0"/>
            </a:rPr>
            <a:t>96.2%</a:t>
          </a:r>
          <a:endParaRPr lang="en-US" sz="1200" dirty="0">
            <a:effectLst/>
            <a:latin typeface="Arial" panose="020B0604020202020204" pitchFamily="34" charset="0"/>
            <a:ea typeface="Times New Roman"/>
            <a:cs typeface="Arial" panose="020B0604020202020204"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0.25694</cdr:x>
      <cdr:y>0.52083</cdr:y>
    </cdr:from>
    <cdr:to>
      <cdr:x>0.97176</cdr:x>
      <cdr:y>0.52083</cdr:y>
    </cdr:to>
    <cdr:cxnSp macro="">
      <cdr:nvCxnSpPr>
        <cdr:cNvPr id="3" name="Straight Connector 2"/>
        <cdr:cNvCxnSpPr/>
      </cdr:nvCxnSpPr>
      <cdr:spPr>
        <a:xfrm xmlns:a="http://schemas.openxmlformats.org/drawingml/2006/main">
          <a:off x="1057275" y="2286000"/>
          <a:ext cx="294132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0.25694</cdr:x>
      <cdr:y>0.71181</cdr:y>
    </cdr:from>
    <cdr:to>
      <cdr:x>0.99028</cdr:x>
      <cdr:y>0.71181</cdr:y>
    </cdr:to>
    <cdr:cxnSp macro="">
      <cdr:nvCxnSpPr>
        <cdr:cNvPr id="5" name="Straight Connector 4"/>
        <cdr:cNvCxnSpPr/>
      </cdr:nvCxnSpPr>
      <cdr:spPr>
        <a:xfrm xmlns:a="http://schemas.openxmlformats.org/drawingml/2006/main">
          <a:off x="1057275" y="3124200"/>
          <a:ext cx="3017520" cy="0"/>
        </a:xfrm>
        <a:prstGeom xmlns:a="http://schemas.openxmlformats.org/drawingml/2006/main" prst="line">
          <a:avLst/>
        </a:prstGeom>
        <a:ln xmlns:a="http://schemas.openxmlformats.org/drawingml/2006/main" w="19050">
          <a:solidFill>
            <a:srgbClr val="FF0000"/>
          </a:solidFill>
          <a:prstDash val="dash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0.24444</cdr:x>
      <cdr:y>0.65972</cdr:y>
    </cdr:from>
    <cdr:to>
      <cdr:x>0.97778</cdr:x>
      <cdr:y>0.65972</cdr:y>
    </cdr:to>
    <cdr:cxnSp macro="">
      <cdr:nvCxnSpPr>
        <cdr:cNvPr id="7" name="Straight Connector 6"/>
        <cdr:cNvCxnSpPr/>
      </cdr:nvCxnSpPr>
      <cdr:spPr>
        <a:xfrm xmlns:a="http://schemas.openxmlformats.org/drawingml/2006/main">
          <a:off x="1005840" y="2895600"/>
          <a:ext cx="3017520" cy="0"/>
        </a:xfrm>
        <a:prstGeom xmlns:a="http://schemas.openxmlformats.org/drawingml/2006/main" prst="line">
          <a:avLst/>
        </a:prstGeom>
        <a:ln xmlns:a="http://schemas.openxmlformats.org/drawingml/2006/main" w="19050">
          <a:solidFill>
            <a:srgbClr val="FF0000"/>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0.27778</cdr:x>
      <cdr:y>0.52678</cdr:y>
    </cdr:from>
    <cdr:to>
      <cdr:x>1</cdr:x>
      <cdr:y>0.57937</cdr:y>
    </cdr:to>
    <cdr:sp macro="" textlink="">
      <cdr:nvSpPr>
        <cdr:cNvPr id="8" name="TextBox 7"/>
        <cdr:cNvSpPr txBox="1"/>
      </cdr:nvSpPr>
      <cdr:spPr>
        <a:xfrm xmlns:a="http://schemas.openxmlformats.org/drawingml/2006/main">
          <a:off x="1143000" y="2312098"/>
          <a:ext cx="2971800" cy="2308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dirty="0" smtClean="0">
              <a:latin typeface="Arial" panose="020B0604020202020204" pitchFamily="34" charset="0"/>
              <a:cs typeface="Arial" panose="020B0604020202020204" pitchFamily="34" charset="0"/>
            </a:rPr>
            <a:t>2012 Achievable Benchmark, All  Conditions: 939</a:t>
          </a:r>
          <a:endParaRPr 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0.23843</cdr:x>
      <cdr:y>0.65972</cdr:y>
    </cdr:from>
    <cdr:to>
      <cdr:x>0.97917</cdr:x>
      <cdr:y>0.78125</cdr:y>
    </cdr:to>
    <cdr:sp macro="" textlink="">
      <cdr:nvSpPr>
        <cdr:cNvPr id="4" name="TextBox 3"/>
        <cdr:cNvSpPr txBox="1"/>
      </cdr:nvSpPr>
      <cdr:spPr>
        <a:xfrm xmlns:a="http://schemas.openxmlformats.org/drawingml/2006/main">
          <a:off x="981075" y="2895600"/>
          <a:ext cx="3048000" cy="533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dirty="0" smtClean="0">
              <a:latin typeface="Arial" panose="020B0604020202020204" pitchFamily="34" charset="0"/>
              <a:cs typeface="Arial" panose="020B0604020202020204" pitchFamily="34" charset="0"/>
            </a:rPr>
            <a:t>2012 Achievable Benchmark-Chronic: 532</a:t>
          </a:r>
          <a:endParaRPr 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0.23843</cdr:x>
      <cdr:y>0.71181</cdr:y>
    </cdr:from>
    <cdr:to>
      <cdr:x>0.91768</cdr:x>
      <cdr:y>0.76231</cdr:y>
    </cdr:to>
    <cdr:sp macro="" textlink="">
      <cdr:nvSpPr>
        <cdr:cNvPr id="6" name="TextBox 5"/>
        <cdr:cNvSpPr txBox="1"/>
      </cdr:nvSpPr>
      <cdr:spPr>
        <a:xfrm xmlns:a="http://schemas.openxmlformats.org/drawingml/2006/main">
          <a:off x="981075" y="3124200"/>
          <a:ext cx="2794978" cy="2216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dirty="0" smtClean="0">
              <a:latin typeface="Arial" panose="020B0604020202020204" pitchFamily="34" charset="0"/>
              <a:cs typeface="Arial" panose="020B0604020202020204" pitchFamily="34" charset="0"/>
            </a:rPr>
            <a:t>2012 Achievable Benchmark-Acute: 402</a:t>
          </a:r>
          <a:endParaRPr lang="en-US" sz="1000" dirty="0">
            <a:latin typeface="Arial" panose="020B0604020202020204" pitchFamily="34" charset="0"/>
            <a:cs typeface="Arial" panose="020B0604020202020204" pitchFamily="34"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0.25013</cdr:x>
      <cdr:y>0.65625</cdr:y>
    </cdr:from>
    <cdr:to>
      <cdr:x>0.9973</cdr:x>
      <cdr:y>0.65625</cdr:y>
    </cdr:to>
    <cdr:cxnSp macro="">
      <cdr:nvCxnSpPr>
        <cdr:cNvPr id="3" name="Straight Connector 2"/>
        <cdr:cNvCxnSpPr/>
      </cdr:nvCxnSpPr>
      <cdr:spPr>
        <a:xfrm xmlns:a="http://schemas.openxmlformats.org/drawingml/2006/main">
          <a:off x="1010194" y="2880360"/>
          <a:ext cx="3017520" cy="0"/>
        </a:xfrm>
        <a:prstGeom xmlns:a="http://schemas.openxmlformats.org/drawingml/2006/main" prst="line">
          <a:avLst/>
        </a:prstGeom>
        <a:ln xmlns:a="http://schemas.openxmlformats.org/drawingml/2006/main" w="19050">
          <a:solidFill>
            <a:srgbClr val="FF00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B0E40ABE-DCA6-4B7A-B1BC-961182C98C1E}" type="datetimeFigureOut">
              <a:rPr lang="en-US" smtClean="0"/>
              <a:pPr/>
              <a:t>12/11/2015</a:t>
            </a:fld>
            <a:endParaRPr lang="en-US" dirty="0"/>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A63DE9D1-BBA0-4F2C-9FA0-7B37DDC69B66}" type="slidenum">
              <a:rPr lang="en-US" smtClean="0"/>
              <a:pPr/>
              <a:t>‹#›</a:t>
            </a:fld>
            <a:endParaRPr lang="en-US" dirty="0"/>
          </a:p>
        </p:txBody>
      </p:sp>
    </p:spTree>
    <p:extLst>
      <p:ext uri="{BB962C8B-B14F-4D97-AF65-F5344CB8AC3E}">
        <p14:creationId xmlns:p14="http://schemas.microsoft.com/office/powerpoint/2010/main" val="38125159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121E16B2-EAE8-4972-A857-B4DD09D75A97}" type="datetimeFigureOut">
              <a:rPr lang="en-US" smtClean="0"/>
              <a:t>12/11/2015</a:t>
            </a:fld>
            <a:endParaRPr lang="en-US"/>
          </a:p>
        </p:txBody>
      </p:sp>
      <p:sp>
        <p:nvSpPr>
          <p:cNvPr id="4" name="Slide Image Placeholder 3"/>
          <p:cNvSpPr>
            <a:spLocks noGrp="1" noRot="1" noChangeAspect="1"/>
          </p:cNvSpPr>
          <p:nvPr>
            <p:ph type="sldImg" idx="2"/>
          </p:nvPr>
        </p:nvSpPr>
        <p:spPr>
          <a:xfrm>
            <a:off x="484632" y="696913"/>
            <a:ext cx="5974080" cy="448056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316706" y="5257800"/>
            <a:ext cx="6248400" cy="3341370"/>
          </a:xfrm>
          <a:prstGeom prst="rect">
            <a:avLst/>
          </a:prstGeom>
        </p:spPr>
        <p:txBody>
          <a:bodyPr vert="horz" lIns="92446" tIns="46223" rIns="92446" bIns="46223"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7E018C42-DD96-4C07-BF1C-301766F5C6C3}" type="slidenum">
              <a:rPr lang="en-US" smtClean="0"/>
              <a:t>‹#›</a:t>
            </a:fld>
            <a:endParaRPr lang="en-US"/>
          </a:p>
        </p:txBody>
      </p:sp>
    </p:spTree>
    <p:extLst>
      <p:ext uri="{BB962C8B-B14F-4D97-AF65-F5344CB8AC3E}">
        <p14:creationId xmlns:p14="http://schemas.microsoft.com/office/powerpoint/2010/main" val="2976007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ahrq.gov/research/findings/nhqrdr/"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www.ahrq.gov/research/findings/nhqrdr/2014chartbooks/" TargetMode="Externa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ahrq.gov/workingforquality/index.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a:t>
            </a:fld>
            <a:endParaRPr lang="en-US"/>
          </a:p>
        </p:txBody>
      </p:sp>
    </p:spTree>
    <p:extLst>
      <p:ext uri="{BB962C8B-B14F-4D97-AF65-F5344CB8AC3E}">
        <p14:creationId xmlns:p14="http://schemas.microsoft.com/office/powerpoint/2010/main" val="39329837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10</a:t>
            </a:fld>
            <a:endParaRPr lang="en-US"/>
          </a:p>
        </p:txBody>
      </p:sp>
    </p:spTree>
    <p:extLst>
      <p:ext uri="{BB962C8B-B14F-4D97-AF65-F5344CB8AC3E}">
        <p14:creationId xmlns:p14="http://schemas.microsoft.com/office/powerpoint/2010/main" val="39439779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11</a:t>
            </a:fld>
            <a:endParaRPr lang="en-US"/>
          </a:p>
        </p:txBody>
      </p:sp>
    </p:spTree>
    <p:extLst>
      <p:ext uri="{BB962C8B-B14F-4D97-AF65-F5344CB8AC3E}">
        <p14:creationId xmlns:p14="http://schemas.microsoft.com/office/powerpoint/2010/main" val="13822283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696913"/>
            <a:ext cx="6040437" cy="45323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12</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13</a:t>
            </a:fld>
            <a:endParaRPr lang="en-US"/>
          </a:p>
        </p:txBody>
      </p:sp>
    </p:spTree>
    <p:extLst>
      <p:ext uri="{BB962C8B-B14F-4D97-AF65-F5344CB8AC3E}">
        <p14:creationId xmlns:p14="http://schemas.microsoft.com/office/powerpoint/2010/main" val="3531054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14</a:t>
            </a:fld>
            <a:endParaRPr lang="en-US"/>
          </a:p>
        </p:txBody>
      </p:sp>
    </p:spTree>
    <p:extLst>
      <p:ext uri="{BB962C8B-B14F-4D97-AF65-F5344CB8AC3E}">
        <p14:creationId xmlns:p14="http://schemas.microsoft.com/office/powerpoint/2010/main" val="7616782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15</a:t>
            </a:fld>
            <a:endParaRPr lang="en-US"/>
          </a:p>
        </p:txBody>
      </p:sp>
    </p:spTree>
    <p:extLst>
      <p:ext uri="{BB962C8B-B14F-4D97-AF65-F5344CB8AC3E}">
        <p14:creationId xmlns:p14="http://schemas.microsoft.com/office/powerpoint/2010/main" val="7527710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3336" indent="-173336">
              <a:buFont typeface="Arial" panose="020B0604020202020204" pitchFamily="34" charset="0"/>
              <a:buChar char="•"/>
            </a:pPr>
            <a:r>
              <a:rPr lang="en-US" dirty="0"/>
              <a:t>From 2005 to 2012, the percentage of hospitalized adult patients with heart failure who were given complete written discharge instructions improved from 57.4% to </a:t>
            </a:r>
            <a:r>
              <a:rPr lang="en-US"/>
              <a:t>93.5</a:t>
            </a:r>
            <a:r>
              <a:rPr lang="en-US" smtClean="0"/>
              <a:t>%. </a:t>
            </a:r>
            <a:endParaRPr lang="en-US" dirty="0"/>
          </a:p>
          <a:p>
            <a:pPr marL="173336" indent="-173336">
              <a:buFont typeface="Arial" panose="020B0604020202020204" pitchFamily="34" charset="0"/>
              <a:buChar char="•"/>
            </a:pPr>
            <a:r>
              <a:rPr lang="en-US" dirty="0"/>
              <a:t>Improvements were observed among </a:t>
            </a:r>
            <a:r>
              <a:rPr lang="en-US" dirty="0" smtClean="0"/>
              <a:t>both </a:t>
            </a:r>
            <a:r>
              <a:rPr lang="en-US" dirty="0"/>
              <a:t>sexes and all racial and ethnic </a:t>
            </a:r>
            <a:r>
              <a:rPr lang="en-US" dirty="0" smtClean="0"/>
              <a:t>groups.</a:t>
            </a:r>
            <a:endParaRPr lang="en-US" dirty="0"/>
          </a:p>
          <a:p>
            <a:pPr marL="173336" indent="-173336">
              <a:buFont typeface="Arial" panose="020B0604020202020204" pitchFamily="34" charset="0"/>
              <a:buChar char="•"/>
            </a:pPr>
            <a:r>
              <a:rPr lang="en-US" dirty="0"/>
              <a:t>There were no statistically significant differences by </a:t>
            </a:r>
            <a:r>
              <a:rPr lang="en-US" dirty="0" smtClean="0"/>
              <a:t>sex</a:t>
            </a:r>
            <a:r>
              <a:rPr lang="en-US" dirty="0"/>
              <a:t>.</a:t>
            </a:r>
          </a:p>
          <a:p>
            <a:pPr marL="173336" indent="-173336">
              <a:buFont typeface="Arial" panose="020B0604020202020204" pitchFamily="34" charset="0"/>
              <a:buChar char="•"/>
            </a:pPr>
            <a:r>
              <a:rPr lang="en-US" dirty="0" smtClean="0"/>
              <a:t>In </a:t>
            </a:r>
            <a:r>
              <a:rPr lang="en-US" dirty="0"/>
              <a:t>all years </a:t>
            </a:r>
            <a:r>
              <a:rPr lang="en-US" dirty="0" smtClean="0"/>
              <a:t> from 2005 to 2012, the </a:t>
            </a:r>
            <a:r>
              <a:rPr lang="en-US" dirty="0"/>
              <a:t>percentage of hospitalized adult patients with heart failure who were given complete written discharge instructions was lower for </a:t>
            </a:r>
            <a:r>
              <a:rPr lang="en-US" b="0" dirty="0"/>
              <a:t>American Indians and Alaska Natives </a:t>
            </a:r>
            <a:r>
              <a:rPr lang="en-US" dirty="0"/>
              <a:t>(AI/ANs) than for Whites.  </a:t>
            </a:r>
            <a:endParaRPr lang="en-US" dirty="0" smtClean="0"/>
          </a:p>
          <a:p>
            <a:pPr marL="173336" indent="-173336">
              <a:buFont typeface="Arial" panose="020B0604020202020204" pitchFamily="34" charset="0"/>
              <a:buChar char="•"/>
            </a:pPr>
            <a:r>
              <a:rPr lang="en-US" dirty="0" smtClean="0"/>
              <a:t>The 2012 </a:t>
            </a:r>
            <a:r>
              <a:rPr lang="en-US" dirty="0"/>
              <a:t>top 5 State achievable benchmark was </a:t>
            </a:r>
            <a:r>
              <a:rPr lang="en-US" dirty="0" smtClean="0"/>
              <a:t>96%. </a:t>
            </a:r>
            <a:r>
              <a:rPr lang="en-US" dirty="0"/>
              <a:t>At the current </a:t>
            </a:r>
            <a:r>
              <a:rPr lang="en-US" dirty="0" smtClean="0"/>
              <a:t>rates </a:t>
            </a:r>
            <a:r>
              <a:rPr lang="en-US" dirty="0"/>
              <a:t>of increase, this benchmark could be attained overall and </a:t>
            </a:r>
            <a:r>
              <a:rPr lang="en-US" dirty="0" smtClean="0"/>
              <a:t>by both </a:t>
            </a:r>
            <a:r>
              <a:rPr lang="en-US" dirty="0"/>
              <a:t>sexes in less than a year. </a:t>
            </a:r>
            <a:r>
              <a:rPr lang="en-US" dirty="0" smtClean="0"/>
              <a:t>All ethnic groups</a:t>
            </a:r>
            <a:r>
              <a:rPr lang="en-US" baseline="0" dirty="0" smtClean="0"/>
              <a:t> </a:t>
            </a:r>
            <a:r>
              <a:rPr lang="en-US" dirty="0" smtClean="0"/>
              <a:t>could </a:t>
            </a:r>
            <a:r>
              <a:rPr lang="en-US" dirty="0"/>
              <a:t>attain the benchmark in less than a year </a:t>
            </a:r>
            <a:r>
              <a:rPr lang="en-US" dirty="0" smtClean="0"/>
              <a:t>except AI/AN</a:t>
            </a:r>
            <a:r>
              <a:rPr lang="en-US" baseline="0" dirty="0" smtClean="0"/>
              <a:t>s, who could achieve the benchmark in about 2 </a:t>
            </a:r>
            <a:r>
              <a:rPr lang="en-US" dirty="0" smtClean="0"/>
              <a:t>years.</a:t>
            </a:r>
            <a:endParaRPr lang="en-US" dirty="0"/>
          </a:p>
          <a:p>
            <a:pPr marL="173336" indent="-173336">
              <a:buFont typeface="Arial" panose="020B0604020202020204" pitchFamily="34" charset="0"/>
              <a:buChar char="•"/>
            </a:pPr>
            <a:r>
              <a:rPr lang="en-US" dirty="0"/>
              <a:t>The top 5 States that contributed to the achievable benchmark are </a:t>
            </a:r>
            <a:r>
              <a:rPr lang="en-US" dirty="0" smtClean="0"/>
              <a:t>Illinois,</a:t>
            </a:r>
            <a:r>
              <a:rPr lang="en-US" baseline="0" dirty="0" smtClean="0"/>
              <a:t> Maine, Ohio, </a:t>
            </a:r>
            <a:r>
              <a:rPr lang="en-US" dirty="0" smtClean="0"/>
              <a:t>New </a:t>
            </a:r>
            <a:r>
              <a:rPr lang="en-US" dirty="0"/>
              <a:t>Hampshire, </a:t>
            </a:r>
            <a:r>
              <a:rPr lang="en-US" dirty="0" smtClean="0"/>
              <a:t>and New Jersey. </a:t>
            </a:r>
            <a:endParaRPr lang="en-US" dirty="0"/>
          </a:p>
          <a:p>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16</a:t>
            </a:fld>
            <a:endParaRPr lang="en-US"/>
          </a:p>
        </p:txBody>
      </p:sp>
    </p:spTree>
    <p:extLst>
      <p:ext uri="{BB962C8B-B14F-4D97-AF65-F5344CB8AC3E}">
        <p14:creationId xmlns:p14="http://schemas.microsoft.com/office/powerpoint/2010/main" val="32818813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17</a:t>
            </a:fld>
            <a:endParaRPr lang="en-US"/>
          </a:p>
        </p:txBody>
      </p:sp>
    </p:spTree>
    <p:extLst>
      <p:ext uri="{BB962C8B-B14F-4D97-AF65-F5344CB8AC3E}">
        <p14:creationId xmlns:p14="http://schemas.microsoft.com/office/powerpoint/2010/main" val="35710158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normAutofit/>
          </a:bodyPr>
          <a:lstStyle/>
          <a:p>
            <a:pPr marL="173333" lvl="1" indent="-173333">
              <a:buFont typeface="Arial" panose="020B0604020202020204" pitchFamily="34" charset="0"/>
              <a:buChar char="•"/>
              <a:defRPr/>
            </a:pPr>
            <a:r>
              <a:rPr lang="en-US" b="1" dirty="0" smtClean="0"/>
              <a:t>Importance:  </a:t>
            </a:r>
            <a:r>
              <a:rPr lang="en-US" dirty="0" smtClean="0"/>
              <a:t>Although not all hospital readmissions are preventable, readmission rates  may show whether a hospital is doing its best to deliver quality care, prevent complications, teach patients at discharge, and ensure that patients make a smooth transition to their home or another setting, such as a nursing home. </a:t>
            </a:r>
          </a:p>
          <a:p>
            <a:pPr marL="173333" lvl="1" indent="-173333">
              <a:buFont typeface="Arial" panose="020B0604020202020204" pitchFamily="34" charset="0"/>
              <a:buChar char="•"/>
              <a:defRPr/>
            </a:pPr>
            <a:r>
              <a:rPr lang="en-US" b="1" dirty="0" smtClean="0"/>
              <a:t>Overall Rate:  </a:t>
            </a:r>
            <a:r>
              <a:rPr lang="en-US" dirty="0" smtClean="0"/>
              <a:t>The median 30-day risk-standardized readmission rate in 2011 was 19.7% among patients  with acute myocardial infarction (AMI), 24.7% among patients with heart failure, and 18.5% among patients with pneumonia. </a:t>
            </a:r>
            <a:endParaRPr lang="en-US" b="1" dirty="0" smtClean="0"/>
          </a:p>
          <a:p>
            <a:pPr marL="173333" lvl="1" indent="-173333">
              <a:buFont typeface="Arial" panose="020B0604020202020204" pitchFamily="34" charset="0"/>
              <a:buChar char="•"/>
              <a:defRPr/>
            </a:pPr>
            <a:r>
              <a:rPr lang="en-US" b="1" dirty="0" smtClean="0"/>
              <a:t>Change Over Time:  </a:t>
            </a:r>
            <a:r>
              <a:rPr lang="en-US" dirty="0" smtClean="0"/>
              <a:t>The median 30-day risk-standardized readmission rates for AMI, heart failure,  and pneumonia have remained stable from 2006 to 2011.  </a:t>
            </a:r>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normAutofit/>
          </a:bodyPr>
          <a:lstStyle/>
          <a:p>
            <a:pPr marL="173333" lvl="1" indent="-173333">
              <a:buFont typeface="Arial" panose="020B0604020202020204" pitchFamily="34" charset="0"/>
              <a:buChar char="•"/>
              <a:defRPr/>
            </a:pPr>
            <a:r>
              <a:rPr lang="en-US" b="1" dirty="0" smtClean="0"/>
              <a:t>Importance:  </a:t>
            </a:r>
            <a:r>
              <a:rPr lang="en-US" dirty="0" smtClean="0"/>
              <a:t>Although not all hospital readmissions are preventable, readmission rates  may show whether a hospital is doing its best to deliver quality care, prevent complications, teach patients at discharge, and ensure that patients make a smooth transition to their home or another setting, such as a nursing home. </a:t>
            </a:r>
          </a:p>
          <a:p>
            <a:pPr marL="173333" lvl="1" indent="-173333">
              <a:buFont typeface="Arial" panose="020B0604020202020204" pitchFamily="34" charset="0"/>
              <a:buChar char="•"/>
              <a:defRPr/>
            </a:pPr>
            <a:r>
              <a:rPr lang="en-US" b="1" dirty="0" smtClean="0"/>
              <a:t>Groups With Disparities: </a:t>
            </a:r>
            <a:r>
              <a:rPr lang="en-US" dirty="0" smtClean="0"/>
              <a:t>The median 30-day risk-standardized readmission rates in 2009-2011 for acute myocardial infarction (AMI), heart failure, and pneumonia were similar between hospitals whose patients include a high percentage of African Americans and hospitals whose patients include a low percentage of African Americans.  Hospitals whose patients include a high percentage of Medicaid recipients had similar median 30-day risk-standardized readmission rates for each of the three conditions compared with hospitals whose patients include a low percentage of Medicaid recipients.</a:t>
            </a:r>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6088" y="696913"/>
            <a:ext cx="6148387" cy="4611687"/>
          </a:xfrm>
        </p:spPr>
      </p:sp>
      <p:sp>
        <p:nvSpPr>
          <p:cNvPr id="3" name="Notes Placeholder 2"/>
          <p:cNvSpPr>
            <a:spLocks noGrp="1"/>
          </p:cNvSpPr>
          <p:nvPr>
            <p:ph type="body" idx="1"/>
          </p:nvPr>
        </p:nvSpPr>
        <p:spPr>
          <a:xfrm>
            <a:off x="392906" y="5486400"/>
            <a:ext cx="6172200" cy="3112770"/>
          </a:xfrm>
        </p:spPr>
        <p:txBody>
          <a:bodyPr/>
          <a:lstStyle/>
          <a:p>
            <a:r>
              <a:rPr lang="en-US" dirty="0"/>
              <a:t>This </a:t>
            </a:r>
            <a:r>
              <a:rPr lang="en-US" dirty="0" smtClean="0"/>
              <a:t>Care Coordination </a:t>
            </a:r>
            <a:r>
              <a:rPr lang="en-US" dirty="0" err="1"/>
              <a:t>Chartbook</a:t>
            </a:r>
            <a:r>
              <a:rPr lang="en-US" dirty="0"/>
              <a:t> is part of a family of documents and tools that support the National Healthcare Quality and Disparities Reports (QDR).  The QDR </a:t>
            </a:r>
            <a:r>
              <a:rPr lang="en-US" dirty="0" smtClean="0"/>
              <a:t>includes </a:t>
            </a:r>
            <a:r>
              <a:rPr lang="en-US" dirty="0"/>
              <a:t>annual reports to Congress mandated in the Healthcare Research and Quality Act of 1999 (P.L. 106-129).  These reports provide a comprehensive overview of the quality of health care received by the general U.S. population and disparities in care experienced by different racial, ethnic, and socioeconomic groups.  The purpose of the reports is to assess the performance of our health system and to identify areas of strengths and weaknesses in the health care system along three main axes: access to health care, quality of health care, and priorities of the National Quality Strategy.  </a:t>
            </a:r>
            <a:endParaRPr lang="en-US" dirty="0" smtClean="0"/>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2</a:t>
            </a:fld>
            <a:endParaRPr lang="en-US"/>
          </a:p>
        </p:txBody>
      </p:sp>
    </p:spTree>
    <p:extLst>
      <p:ext uri="{BB962C8B-B14F-4D97-AF65-F5344CB8AC3E}">
        <p14:creationId xmlns:p14="http://schemas.microsoft.com/office/powerpoint/2010/main" val="23467125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20</a:t>
            </a:fld>
            <a:endParaRPr lang="en-US"/>
          </a:p>
        </p:txBody>
      </p:sp>
    </p:spTree>
    <p:extLst>
      <p:ext uri="{BB962C8B-B14F-4D97-AF65-F5344CB8AC3E}">
        <p14:creationId xmlns:p14="http://schemas.microsoft.com/office/powerpoint/2010/main" val="989231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21</a:t>
            </a:fld>
            <a:endParaRPr lang="en-US"/>
          </a:p>
        </p:txBody>
      </p:sp>
    </p:spTree>
    <p:extLst>
      <p:ext uri="{BB962C8B-B14F-4D97-AF65-F5344CB8AC3E}">
        <p14:creationId xmlns:p14="http://schemas.microsoft.com/office/powerpoint/2010/main" val="23401570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22</a:t>
            </a:fld>
            <a:endParaRPr lang="en-US"/>
          </a:p>
        </p:txBody>
      </p:sp>
    </p:spTree>
    <p:extLst>
      <p:ext uri="{BB962C8B-B14F-4D97-AF65-F5344CB8AC3E}">
        <p14:creationId xmlns:p14="http://schemas.microsoft.com/office/powerpoint/2010/main" val="10341275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indent="-171446">
              <a:buFont typeface="Arial" panose="020B0604020202020204" pitchFamily="34" charset="0"/>
              <a:buChar char="•"/>
            </a:pPr>
            <a:r>
              <a:rPr lang="en-US" dirty="0" smtClean="0"/>
              <a:t>From 2007-2011, the overall rate of ED visits with a</a:t>
            </a:r>
            <a:r>
              <a:rPr lang="en-US" baseline="0" dirty="0" smtClean="0"/>
              <a:t> principal diagnosis</a:t>
            </a:r>
            <a:r>
              <a:rPr lang="en-US" dirty="0" smtClean="0"/>
              <a:t> related to</a:t>
            </a:r>
            <a:r>
              <a:rPr lang="en-US" baseline="0" dirty="0" smtClean="0"/>
              <a:t> mental health, alcohol, or substance abuse significantly increased from 1,527.8 to 1,766.8 per 100,000 population.</a:t>
            </a:r>
          </a:p>
          <a:p>
            <a:pPr marL="171446" indent="-171446">
              <a:buFont typeface="Arial" panose="020B0604020202020204" pitchFamily="34" charset="0"/>
              <a:buChar char="•"/>
            </a:pPr>
            <a:r>
              <a:rPr lang="en-US" dirty="0" smtClean="0"/>
              <a:t>In all years, individuals ages 0-17 and 65 and over were significantly</a:t>
            </a:r>
            <a:r>
              <a:rPr lang="en-US" baseline="0" dirty="0" smtClean="0"/>
              <a:t> less likely </a:t>
            </a:r>
            <a:r>
              <a:rPr lang="en-US" dirty="0"/>
              <a:t>than individuals ages </a:t>
            </a:r>
            <a:r>
              <a:rPr lang="en-US" dirty="0" smtClean="0"/>
              <a:t>18-44 to </a:t>
            </a:r>
            <a:r>
              <a:rPr lang="en-US" baseline="0" dirty="0" smtClean="0"/>
              <a:t>have an ED visit with a principal diagnosis related to mental health, alcohol, or substance abuse.</a:t>
            </a:r>
          </a:p>
          <a:p>
            <a:pPr marL="171446" indent="-171446">
              <a:buFont typeface="Arial" panose="020B0604020202020204" pitchFamily="34" charset="0"/>
              <a:buChar char="•"/>
            </a:pPr>
            <a:r>
              <a:rPr lang="en-US" baseline="0" dirty="0" smtClean="0"/>
              <a:t>In 2011, individuals in the highest income quartile were less likely to have an ED visit with a principal diagnosis related to mental health, alcohol, or substance abuse than individuals in all other income groups.</a:t>
            </a:r>
          </a:p>
          <a:p>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23</a:t>
            </a:fld>
            <a:endParaRPr lang="en-US"/>
          </a:p>
        </p:txBody>
      </p:sp>
    </p:spTree>
    <p:extLst>
      <p:ext uri="{BB962C8B-B14F-4D97-AF65-F5344CB8AC3E}">
        <p14:creationId xmlns:p14="http://schemas.microsoft.com/office/powerpoint/2010/main" val="22384703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indent="-171446">
              <a:buFont typeface="Arial" panose="020B0604020202020204" pitchFamily="34" charset="0"/>
              <a:buChar char="•"/>
            </a:pPr>
            <a:r>
              <a:rPr lang="en-US" dirty="0" smtClean="0"/>
              <a:t>From 2007 to 2011, the overall rate of ED visits with a</a:t>
            </a:r>
            <a:r>
              <a:rPr lang="en-US" baseline="0" dirty="0" smtClean="0"/>
              <a:t> principal diagnosis related to mental health increased from 1,063.5 to 1,193.1 per 100,000 population.</a:t>
            </a:r>
          </a:p>
          <a:p>
            <a:pPr marL="171446" indent="-171446" defTabSz="914382">
              <a:buFont typeface="Arial" panose="020B0604020202020204" pitchFamily="34" charset="0"/>
              <a:buChar char="•"/>
              <a:defRPr/>
            </a:pPr>
            <a:r>
              <a:rPr lang="en-US" baseline="0" dirty="0" smtClean="0"/>
              <a:t>In all years, individuals in the highest income quartile were less likely to have an ED visit with a principal diagnosis related to mental health than individuals in all other income groups.</a:t>
            </a:r>
          </a:p>
          <a:p>
            <a:pPr marL="171446" indent="-171446">
              <a:buFont typeface="Arial" panose="020B0604020202020204" pitchFamily="34" charset="0"/>
              <a:buChar char="•"/>
            </a:pPr>
            <a:r>
              <a:rPr lang="en-US" baseline="0" dirty="0" smtClean="0"/>
              <a:t>In 2011, the rate of ED visits with a principal diagnosis related to mental health was lowest for individuals in the West (934.4 per 100,000 population) and highest in the Northeast (1,681.5 per 100,000 population).</a:t>
            </a:r>
          </a:p>
          <a:p>
            <a:pPr marL="171446" indent="-171446">
              <a:buFont typeface="Arial" panose="020B0604020202020204" pitchFamily="34" charset="0"/>
              <a:buChar char="•"/>
            </a:pPr>
            <a:r>
              <a:rPr lang="en-US" baseline="0" dirty="0" smtClean="0"/>
              <a:t>In 4 of 5 years, residents of </a:t>
            </a:r>
            <a:r>
              <a:rPr lang="en-US" baseline="0" dirty="0" err="1" smtClean="0"/>
              <a:t>micropolitan</a:t>
            </a:r>
            <a:r>
              <a:rPr lang="en-US" b="1" dirty="0" smtClean="0"/>
              <a:t> </a:t>
            </a:r>
            <a:r>
              <a:rPr lang="en-US" baseline="0" dirty="0" smtClean="0"/>
              <a:t>areas were more likely than residents of large fringe metropolitan areas</a:t>
            </a:r>
            <a:r>
              <a:rPr lang="en-US" dirty="0" smtClean="0"/>
              <a:t> (suburbs) </a:t>
            </a:r>
            <a:r>
              <a:rPr lang="en-US" baseline="0" dirty="0" smtClean="0"/>
              <a:t>to have an ED visit with a principal diagnosis related to mental health (data not shown)</a:t>
            </a:r>
          </a:p>
          <a:p>
            <a:pPr marL="171446" indent="-171446">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24</a:t>
            </a:fld>
            <a:endParaRPr lang="en-US"/>
          </a:p>
        </p:txBody>
      </p:sp>
    </p:spTree>
    <p:extLst>
      <p:ext uri="{BB962C8B-B14F-4D97-AF65-F5344CB8AC3E}">
        <p14:creationId xmlns:p14="http://schemas.microsoft.com/office/powerpoint/2010/main" val="2062578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indent="-171446">
              <a:buFont typeface="Arial" panose="020B0604020202020204" pitchFamily="34" charset="0"/>
              <a:buChar char="•"/>
            </a:pPr>
            <a:r>
              <a:rPr lang="en-US" dirty="0" smtClean="0"/>
              <a:t>From 2007 to 2011, the overall rate of ED visits with a</a:t>
            </a:r>
            <a:r>
              <a:rPr lang="en-US" baseline="0" dirty="0" smtClean="0"/>
              <a:t> principal diagnosis of substance abuse increased from 437.7 to 540.0 per 100,000 population.</a:t>
            </a:r>
          </a:p>
          <a:p>
            <a:pPr marL="171446" indent="-171446" defTabSz="914382">
              <a:buFont typeface="Arial" panose="020B0604020202020204" pitchFamily="34" charset="0"/>
              <a:buChar char="•"/>
              <a:defRPr/>
            </a:pPr>
            <a:r>
              <a:rPr lang="en-US" baseline="0" dirty="0" smtClean="0"/>
              <a:t>In all years, individuals in the highest income quartile were less likely to have an ED visit with a principal diagnosis of substance abuse than individuals in the first income quartile. In 4 of 5 years, individuals in the highest income quartile were less likely than individuals in the second quartile to have an ED visit with a principal diagnosis of substance abuse.</a:t>
            </a:r>
          </a:p>
          <a:p>
            <a:pPr marL="171446" indent="-171446">
              <a:buFont typeface="Arial" panose="020B0604020202020204" pitchFamily="34" charset="0"/>
              <a:buChar char="•"/>
            </a:pPr>
            <a:r>
              <a:rPr lang="en-US" baseline="0" dirty="0" smtClean="0"/>
              <a:t>In 2011, the rate of ED visits with a principal diagnosis of substance abuse was lowest for individuals in the South (393.8 per 100,000 population) and highest in the Northeast (1,022.7 per 100,000 population).</a:t>
            </a:r>
          </a:p>
          <a:p>
            <a:pPr marL="171446" indent="-171446">
              <a:buFont typeface="Arial" panose="020B0604020202020204" pitchFamily="34" charset="0"/>
              <a:buChar char="•"/>
            </a:pPr>
            <a:r>
              <a:rPr lang="en-US" baseline="0" dirty="0" smtClean="0"/>
              <a:t>In 4 of 5 years, residents of large central metropolitan areas were more likely to have an ED visit with a principal diagnosis of substance abuse than residents of large fringe metropolitan areas.  Residents of noncore areas, however, were less likely to have an ED visit with a principal diagnosis of substance abuse than residents of large fringe metropolitan areas in 3 of 5 years.</a:t>
            </a:r>
          </a:p>
          <a:p>
            <a:pPr marL="171446" indent="-171446">
              <a:buFont typeface="Arial" panose="020B0604020202020204"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25</a:t>
            </a:fld>
            <a:endParaRPr lang="en-US"/>
          </a:p>
        </p:txBody>
      </p:sp>
    </p:spTree>
    <p:extLst>
      <p:ext uri="{BB962C8B-B14F-4D97-AF65-F5344CB8AC3E}">
        <p14:creationId xmlns:p14="http://schemas.microsoft.com/office/powerpoint/2010/main" val="7279252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indent="-171446">
              <a:buFont typeface="Arial" panose="020B0604020202020204" pitchFamily="34" charset="0"/>
              <a:buChar char="•"/>
            </a:pPr>
            <a:r>
              <a:rPr lang="en-US" dirty="0" smtClean="0"/>
              <a:t>In 2011, individuals ages </a:t>
            </a:r>
            <a:r>
              <a:rPr lang="en-US" baseline="0" dirty="0" smtClean="0"/>
              <a:t>18-44 had the highest </a:t>
            </a:r>
            <a:r>
              <a:rPr lang="en-US" dirty="0" smtClean="0"/>
              <a:t>rate of ED</a:t>
            </a:r>
            <a:r>
              <a:rPr lang="en-US" baseline="0" dirty="0" smtClean="0"/>
              <a:t> visits with a principal diagnosis of dental conditions, followed by ages 45-64, 0-17, 65-84, and 85 and over (611.8, 202.8, </a:t>
            </a:r>
            <a:r>
              <a:rPr lang="en-US" baseline="0" smtClean="0"/>
              <a:t>106.9, 54.2</a:t>
            </a:r>
            <a:r>
              <a:rPr lang="en-US" baseline="0" dirty="0" smtClean="0"/>
              <a:t>, and 44.8 per 100,000 population, respectively). </a:t>
            </a:r>
            <a:r>
              <a:rPr lang="en-US" dirty="0" smtClean="0"/>
              <a:t> </a:t>
            </a:r>
          </a:p>
          <a:p>
            <a:pPr marL="171446" indent="-171446">
              <a:buFont typeface="Arial" panose="020B0604020202020204" pitchFamily="34" charset="0"/>
              <a:buChar char="•"/>
            </a:pPr>
            <a:r>
              <a:rPr lang="en-US" dirty="0" smtClean="0"/>
              <a:t>In 2011, the rate of ED visits with a principal diagnosis of</a:t>
            </a:r>
            <a:r>
              <a:rPr lang="en-US" baseline="0" dirty="0" smtClean="0"/>
              <a:t> dental conditions was lower for residents of large fringe metropolitan areas than medium metropolitan, </a:t>
            </a:r>
            <a:r>
              <a:rPr lang="en-US" baseline="0" dirty="0" err="1" smtClean="0"/>
              <a:t>micropolitan</a:t>
            </a:r>
            <a:r>
              <a:rPr lang="en-US" baseline="0" dirty="0" smtClean="0"/>
              <a:t>, and noncore areas (236.1, 360.7, and 455.8 per 100,000 population, respectively).</a:t>
            </a:r>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26</a:t>
            </a:fld>
            <a:endParaRPr lang="en-US"/>
          </a:p>
        </p:txBody>
      </p:sp>
    </p:spTree>
    <p:extLst>
      <p:ext uri="{BB962C8B-B14F-4D97-AF65-F5344CB8AC3E}">
        <p14:creationId xmlns:p14="http://schemas.microsoft.com/office/powerpoint/2010/main" val="34049875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indent="-171446">
              <a:buFont typeface="Arial" panose="020B0604020202020204" pitchFamily="34" charset="0"/>
              <a:buChar char="•"/>
            </a:pPr>
            <a:r>
              <a:rPr lang="en-US" dirty="0" smtClean="0"/>
              <a:t>From 2008 to 2011,</a:t>
            </a:r>
            <a:r>
              <a:rPr lang="en-US" baseline="0" dirty="0" smtClean="0"/>
              <a:t> rates of ED visits for asthma were highest in the Northeast and lowest in the West.  In 2011, the rate of ED visits for asthma in the Northeast was 864.6 per 100,000 population, followed by the Midwest (677.9 per 100,000 population), the South (522.6 per 100,000 population), and the West (388.4 per 100,000 population).</a:t>
            </a:r>
          </a:p>
          <a:p>
            <a:pPr marL="171446" indent="-171446">
              <a:buFont typeface="Arial" panose="020B0604020202020204" pitchFamily="34" charset="0"/>
              <a:buChar char="•"/>
            </a:pPr>
            <a:r>
              <a:rPr lang="en-US" baseline="0" dirty="0" smtClean="0"/>
              <a:t>In all years, adults with the highest income were significantly less likely than all other income groups to have an ED visit for asthma.</a:t>
            </a:r>
            <a:endParaRPr lang="en-US" dirty="0" smtClean="0"/>
          </a:p>
          <a:p>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27</a:t>
            </a:fld>
            <a:endParaRPr lang="en-US"/>
          </a:p>
        </p:txBody>
      </p:sp>
    </p:spTree>
    <p:extLst>
      <p:ext uri="{BB962C8B-B14F-4D97-AF65-F5344CB8AC3E}">
        <p14:creationId xmlns:p14="http://schemas.microsoft.com/office/powerpoint/2010/main" val="19430379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indent="-171446">
              <a:buFont typeface="Arial" panose="020B0604020202020204" pitchFamily="34" charset="0"/>
              <a:buChar char="•"/>
            </a:pPr>
            <a:r>
              <a:rPr lang="en-US" dirty="0" smtClean="0"/>
              <a:t>From 2008 to 2011,</a:t>
            </a:r>
            <a:r>
              <a:rPr lang="en-US" baseline="0" dirty="0" smtClean="0"/>
              <a:t> rates of ED visits for asthma were highest in the Northeast and lowest in the West.  In 2011, the rate of ED visits for asthma in the Northeast was 1,199.5 per 100,000 population, followed by the South (1,058.7 per 100,000 population), the Midwest (879.1 per 100,000 population), and the West (603.6 per 100,000 population).</a:t>
            </a:r>
          </a:p>
          <a:p>
            <a:pPr marL="171446" indent="-171446">
              <a:buFont typeface="Arial" panose="020B0604020202020204" pitchFamily="34" charset="0"/>
              <a:buChar char="•"/>
            </a:pPr>
            <a:r>
              <a:rPr lang="en-US" baseline="0" dirty="0" smtClean="0"/>
              <a:t>In all years, children in households in the highest income quartile were significantly less likely than all other income groups to have an ED visit for asthma.</a:t>
            </a:r>
            <a:endParaRPr lang="en-US" dirty="0" smtClean="0"/>
          </a:p>
          <a:p>
            <a:pPr marL="171446" indent="-171446">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28</a:t>
            </a:fld>
            <a:endParaRPr lang="en-US" dirty="0"/>
          </a:p>
        </p:txBody>
      </p:sp>
    </p:spTree>
    <p:extLst>
      <p:ext uri="{BB962C8B-B14F-4D97-AF65-F5344CB8AC3E}">
        <p14:creationId xmlns:p14="http://schemas.microsoft.com/office/powerpoint/2010/main" val="39301408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29</a:t>
            </a:fld>
            <a:endParaRPr lang="en-US"/>
          </a:p>
        </p:txBody>
      </p:sp>
    </p:spTree>
    <p:extLst>
      <p:ext uri="{BB962C8B-B14F-4D97-AF65-F5344CB8AC3E}">
        <p14:creationId xmlns:p14="http://schemas.microsoft.com/office/powerpoint/2010/main" val="3636976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6088" y="696913"/>
            <a:ext cx="6148387" cy="4611687"/>
          </a:xfrm>
        </p:spPr>
      </p:sp>
      <p:sp>
        <p:nvSpPr>
          <p:cNvPr id="3" name="Notes Placeholder 2"/>
          <p:cNvSpPr>
            <a:spLocks noGrp="1"/>
          </p:cNvSpPr>
          <p:nvPr>
            <p:ph type="body" idx="1"/>
          </p:nvPr>
        </p:nvSpPr>
        <p:spPr>
          <a:xfrm>
            <a:off x="392906" y="5410200"/>
            <a:ext cx="6172200" cy="3188970"/>
          </a:xfrm>
        </p:spPr>
        <p:txBody>
          <a:bodyPr/>
          <a:lstStyle/>
          <a:p>
            <a:r>
              <a:rPr lang="en-US" dirty="0" smtClean="0"/>
              <a:t>The reports are based on more than 250 measures of quality and disparities covering a broad array of health care services and settings.  Data are generally available through 2012, although rates of </a:t>
            </a:r>
            <a:r>
              <a:rPr lang="en-US" dirty="0" err="1" smtClean="0"/>
              <a:t>uninsurance</a:t>
            </a:r>
            <a:r>
              <a:rPr lang="en-US" dirty="0" smtClean="0"/>
              <a:t> have been tracked through the first half of 2014. The reports are produced with the help of an Interagency Work Group led by the Agency for Healthcare Research and Quality (AHRQ) and submitted on behalf of the Secretary of Health and Human Services (HHS).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3</a:t>
            </a:fld>
            <a:endParaRPr lang="en-US"/>
          </a:p>
        </p:txBody>
      </p:sp>
    </p:spTree>
    <p:extLst>
      <p:ext uri="{BB962C8B-B14F-4D97-AF65-F5344CB8AC3E}">
        <p14:creationId xmlns:p14="http://schemas.microsoft.com/office/powerpoint/2010/main" val="23467125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30</a:t>
            </a:fld>
            <a:endParaRPr lang="en-US"/>
          </a:p>
        </p:txBody>
      </p:sp>
    </p:spTree>
    <p:extLst>
      <p:ext uri="{BB962C8B-B14F-4D97-AF65-F5344CB8AC3E}">
        <p14:creationId xmlns:p14="http://schemas.microsoft.com/office/powerpoint/2010/main" val="25321039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a:xfrm>
            <a:off x="316706" y="5257800"/>
            <a:ext cx="6248400" cy="3810000"/>
          </a:xfrm>
        </p:spPr>
        <p:txBody>
          <a:bodyPr/>
          <a:lstStyle/>
          <a:p>
            <a:r>
              <a:rPr lang="en-US" dirty="0" smtClean="0"/>
              <a:t>From</a:t>
            </a:r>
            <a:r>
              <a:rPr lang="en-US" baseline="0" dirty="0" smtClean="0"/>
              <a:t> 2005 to 2012</a:t>
            </a:r>
            <a:r>
              <a:rPr lang="en-US" dirty="0" smtClean="0"/>
              <a:t>, the rate of potentially avoidable hospitalizations for all</a:t>
            </a:r>
            <a:r>
              <a:rPr lang="en-US" baseline="0" dirty="0" smtClean="0"/>
              <a:t> conditions</a:t>
            </a:r>
            <a:r>
              <a:rPr lang="en-US" dirty="0" smtClean="0"/>
              <a:t> fell from 1,941.2 to 1,582.4 per 100,000 population,</a:t>
            </a:r>
            <a:r>
              <a:rPr lang="en-US" baseline="0" dirty="0" smtClean="0"/>
              <a:t> the rate for acute conditions decreased from 822.9 to 621.5 per 100,000 population, and the rate for chronic conditions fell from 1,118.4 to 960.0 per 100,000 population.</a:t>
            </a:r>
          </a:p>
          <a:p>
            <a:r>
              <a:rPr lang="en-US" baseline="0" dirty="0" smtClean="0"/>
              <a:t>In 2012, in all income groups, rates of potentially avoidable hospitalizations for all conditions were higher for Blacks than Whites and lower for Asians and Pacific Islanders (APIs) than Whites.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all years, residents of noncore areas had significantly higher rates of potentially avoidable hospitalizations than residents of large fringe metropolitan areas for all conditions and acute conditions; for chronic conditions, it was 6 of 8 years. Residents of </a:t>
            </a:r>
            <a:r>
              <a:rPr lang="en-US" sz="1200" kern="1200" dirty="0" err="1" smtClean="0">
                <a:solidFill>
                  <a:schemeClr val="tx1"/>
                </a:solidFill>
                <a:effectLst/>
                <a:latin typeface="+mn-lt"/>
                <a:ea typeface="+mn-ea"/>
                <a:cs typeface="+mn-cs"/>
              </a:rPr>
              <a:t>micropolitan</a:t>
            </a:r>
            <a:r>
              <a:rPr lang="en-US" sz="1200" kern="1200" dirty="0" smtClean="0">
                <a:solidFill>
                  <a:schemeClr val="tx1"/>
                </a:solidFill>
                <a:effectLst/>
                <a:latin typeface="+mn-lt"/>
                <a:ea typeface="+mn-ea"/>
                <a:cs typeface="+mn-cs"/>
              </a:rPr>
              <a:t> areas had significantly higher rates of potentially avoidable hospitalizations than residents of large fringe metropolitan areas for all conditions in 5 of 8 years </a:t>
            </a:r>
            <a:r>
              <a:rPr lang="en-US" sz="1200" kern="1200" dirty="0" smtClean="0">
                <a:effectLst/>
                <a:latin typeface="+mn-lt"/>
                <a:ea typeface="+mn-ea"/>
                <a:cs typeface="+mn-cs"/>
              </a:rPr>
              <a:t>and for acute conditions in 6 of 8 years </a:t>
            </a:r>
            <a:r>
              <a:rPr lang="en-US" sz="1200" kern="1200" dirty="0" smtClean="0">
                <a:solidFill>
                  <a:schemeClr val="tx1"/>
                </a:solidFill>
                <a:effectLst/>
                <a:latin typeface="+mn-lt"/>
                <a:ea typeface="+mn-ea"/>
                <a:cs typeface="+mn-cs"/>
              </a:rPr>
              <a:t>(data not shown). </a:t>
            </a:r>
            <a:endParaRPr lang="en-US" sz="1200" u="sng" kern="1200" dirty="0" smtClean="0">
              <a:solidFill>
                <a:srgbClr val="0000FF"/>
              </a:solidFill>
              <a:effectLst/>
              <a:latin typeface="+mn-lt"/>
              <a:ea typeface="+mn-ea"/>
              <a:cs typeface="+mn-cs"/>
            </a:endParaRPr>
          </a:p>
          <a:p>
            <a:r>
              <a:rPr lang="en-US" dirty="0" smtClean="0"/>
              <a:t>In 2011, the top 4 State achievable</a:t>
            </a:r>
            <a:r>
              <a:rPr lang="en-US" baseline="0" dirty="0" smtClean="0"/>
              <a:t> benchmark for all potentially avoidable hospitalizations was 939 per 100,000 population. The overall achievable benchmark could not be attained for 13 years.  Hispanics in the highest income quartile and APIs in all income groups have already achieved the benchmark.</a:t>
            </a:r>
          </a:p>
          <a:p>
            <a:r>
              <a:rPr lang="en-US" baseline="0" dirty="0" smtClean="0"/>
              <a:t>The top 4 State achievable benchmark for acute potentially avoidable hospitalizations was 402 per 100,000 population.  The acute achievable benchmark could not be attained for 8 years.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top 4 State achievable benchmark for chronic potentially avoidable hospitalizations was 532 per 100,000 population.  The chronic achievable benchmark could not be attained for 25 years.</a:t>
            </a:r>
            <a:endParaRPr lang="en-US" dirty="0" smtClean="0"/>
          </a:p>
          <a:p>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31</a:t>
            </a:fld>
            <a:endParaRPr lang="en-US" dirty="0"/>
          </a:p>
        </p:txBody>
      </p:sp>
    </p:spTree>
    <p:extLst>
      <p:ext uri="{BB962C8B-B14F-4D97-AF65-F5344CB8AC3E}">
        <p14:creationId xmlns:p14="http://schemas.microsoft.com/office/powerpoint/2010/main" val="38904928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indent="-171446">
              <a:buFont typeface="Arial" panose="020B0604020202020204" pitchFamily="34" charset="0"/>
              <a:buChar char="•"/>
            </a:pPr>
            <a:r>
              <a:rPr lang="en-US" dirty="0" smtClean="0"/>
              <a:t>From 2003 to 2012,</a:t>
            </a:r>
            <a:r>
              <a:rPr lang="en-US" baseline="0" dirty="0" smtClean="0"/>
              <a:t> the rate of perforated appendixes was higher for those ages 45-64 and those age 65 and over than for those ages 18-44.</a:t>
            </a:r>
          </a:p>
          <a:p>
            <a:pPr marL="171446" indent="-171446">
              <a:buFont typeface="Arial" panose="020B0604020202020204" pitchFamily="34" charset="0"/>
              <a:buChar char="•"/>
            </a:pPr>
            <a:r>
              <a:rPr lang="en-US" baseline="0" dirty="0" smtClean="0"/>
              <a:t>In 2012, for Indian Health Service (IHS) facilities, the rates of perforated appendixes for ages 45-64 and age 65 and over were higher than for those ages 18-44 (436.1 and 538.5 per 1,000 admissions, respectively, compared with 302.2 per 1,000 admissions.</a:t>
            </a:r>
          </a:p>
          <a:p>
            <a:pPr marL="171446" indent="-171446">
              <a:buFont typeface="Arial" panose="020B0604020202020204" pitchFamily="34" charset="0"/>
              <a:buChar char="•"/>
            </a:pPr>
            <a:r>
              <a:rPr lang="en-US" baseline="0" dirty="0" smtClean="0"/>
              <a:t>In all years, rates of perforated appendixes for males were higher than for females at non-IHS hospitals ; rates were higher for males than for females in 9 of 10 years at IHS hospitals (data not shown). </a:t>
            </a:r>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32</a:t>
            </a:fld>
            <a:endParaRPr lang="en-US" dirty="0"/>
          </a:p>
        </p:txBody>
      </p:sp>
    </p:spTree>
    <p:extLst>
      <p:ext uri="{BB962C8B-B14F-4D97-AF65-F5344CB8AC3E}">
        <p14:creationId xmlns:p14="http://schemas.microsoft.com/office/powerpoint/2010/main" val="888468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indent="-171446">
              <a:buFont typeface="Arial" panose="020B0604020202020204" pitchFamily="34" charset="0"/>
              <a:buChar char="•"/>
            </a:pPr>
            <a:r>
              <a:rPr lang="en-US" dirty="0" smtClean="0"/>
              <a:t>From 2005 to 2012, the rates of avoidable admission</a:t>
            </a:r>
            <a:r>
              <a:rPr lang="en-US" baseline="0" dirty="0" smtClean="0"/>
              <a:t> for hypertension increased from 48.4 to 60.0 per 100,000 population.</a:t>
            </a:r>
          </a:p>
          <a:p>
            <a:pPr marL="171446" indent="-171446">
              <a:buFont typeface="Arial" panose="020B0604020202020204" pitchFamily="34" charset="0"/>
              <a:buChar char="•"/>
            </a:pPr>
            <a:r>
              <a:rPr lang="en-US" baseline="0" dirty="0" smtClean="0"/>
              <a:t>In 2012, rates of </a:t>
            </a:r>
            <a:r>
              <a:rPr lang="en-US" dirty="0" smtClean="0"/>
              <a:t>avoidable admission</a:t>
            </a:r>
            <a:r>
              <a:rPr lang="en-US" baseline="0" dirty="0" smtClean="0"/>
              <a:t> for hypertension  were 74.3 per 100,000 population in the South, 63.1 per 100,000 population in the Northeast, 53.7 per 100,000 population in the Midwest, and 39.9 per 100,000 population in the West.</a:t>
            </a:r>
            <a:endParaRPr lang="en-US" dirty="0" smtClean="0"/>
          </a:p>
          <a:p>
            <a:pPr marL="171446" indent="-171446">
              <a:buFont typeface="Arial" panose="020B0604020202020204" pitchFamily="34" charset="0"/>
              <a:buChar char="•"/>
            </a:pPr>
            <a:r>
              <a:rPr lang="en-US" dirty="0" smtClean="0"/>
              <a:t>Overall in 2012, rates of avoidable admission</a:t>
            </a:r>
            <a:r>
              <a:rPr lang="en-US" baseline="0" dirty="0" smtClean="0"/>
              <a:t> for hypertension were higher </a:t>
            </a:r>
            <a:r>
              <a:rPr lang="en-US" dirty="0" smtClean="0"/>
              <a:t>for Blacks and Hispanics than for Whites (199.6</a:t>
            </a:r>
            <a:r>
              <a:rPr lang="en-US" baseline="0" dirty="0" smtClean="0"/>
              <a:t> and 67.2 per 100,000 population, respectively). Rates were lower for API s compared</a:t>
            </a:r>
            <a:r>
              <a:rPr lang="en-US" dirty="0" smtClean="0"/>
              <a:t> with Whites (28.5 vs. 39.1 per 100,000 population).</a:t>
            </a:r>
          </a:p>
          <a:p>
            <a:pPr marL="171446" indent="-171446">
              <a:buFont typeface="Arial" panose="020B0604020202020204" pitchFamily="34" charset="0"/>
              <a:buChar char="•"/>
            </a:pPr>
            <a:r>
              <a:rPr lang="en-US" dirty="0" smtClean="0"/>
              <a:t>In 2012, in all income groups , rates of avoidable admission</a:t>
            </a:r>
            <a:r>
              <a:rPr lang="en-US" baseline="0" dirty="0" smtClean="0"/>
              <a:t> for hypertension were higher for Blacks than Whites.  In the first, second, and third income quartiles, Hispanics had higher rates than Whites. In the fourth income quartile, APIs had a lower</a:t>
            </a:r>
            <a:r>
              <a:rPr lang="en-US" dirty="0" smtClean="0"/>
              <a:t> </a:t>
            </a:r>
            <a:r>
              <a:rPr lang="en-US" baseline="0" dirty="0" smtClean="0"/>
              <a:t>rate than Whites.</a:t>
            </a:r>
          </a:p>
          <a:p>
            <a:pPr marL="171446" indent="-171446">
              <a:buFont typeface="Arial" panose="020B0604020202020204" pitchFamily="34" charset="0"/>
              <a:buChar char="•"/>
            </a:pPr>
            <a:r>
              <a:rPr lang="en-US" baseline="0" dirty="0" smtClean="0"/>
              <a:t>From 2005 to 2012, the rate of admissions with hypertension got worse for residents of large fringe metropolitan, medium metropolitan, and small metropolitan areas (data</a:t>
            </a:r>
            <a:r>
              <a:rPr lang="en-US" dirty="0" smtClean="0"/>
              <a:t> not shown)</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33</a:t>
            </a:fld>
            <a:endParaRPr lang="en-US"/>
          </a:p>
        </p:txBody>
      </p:sp>
    </p:spTree>
    <p:extLst>
      <p:ext uri="{BB962C8B-B14F-4D97-AF65-F5344CB8AC3E}">
        <p14:creationId xmlns:p14="http://schemas.microsoft.com/office/powerpoint/2010/main" val="8341368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34</a:t>
            </a:fld>
            <a:endParaRPr lang="en-US"/>
          </a:p>
        </p:txBody>
      </p:sp>
    </p:spTree>
    <p:extLst>
      <p:ext uri="{BB962C8B-B14F-4D97-AF65-F5344CB8AC3E}">
        <p14:creationId xmlns:p14="http://schemas.microsoft.com/office/powerpoint/2010/main" val="1586059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35</a:t>
            </a:fld>
            <a:endParaRPr lang="en-US"/>
          </a:p>
        </p:txBody>
      </p:sp>
    </p:spTree>
    <p:extLst>
      <p:ext uri="{BB962C8B-B14F-4D97-AF65-F5344CB8AC3E}">
        <p14:creationId xmlns:p14="http://schemas.microsoft.com/office/powerpoint/2010/main" val="111137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36</a:t>
            </a:fld>
            <a:endParaRPr lang="en-US"/>
          </a:p>
        </p:txBody>
      </p:sp>
    </p:spTree>
    <p:extLst>
      <p:ext uri="{BB962C8B-B14F-4D97-AF65-F5344CB8AC3E}">
        <p14:creationId xmlns:p14="http://schemas.microsoft.com/office/powerpoint/2010/main" val="9208641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3336" indent="-173336">
              <a:buFont typeface="Arial" panose="020B0604020202020204" pitchFamily="34" charset="0"/>
              <a:buChar char="•"/>
            </a:pPr>
            <a:r>
              <a:rPr lang="en-US" dirty="0"/>
              <a:t>From 2002 to 2011, the percentage of people with a usual source of care whose health provider usually asked about prescription medications and treatments from other doctors improved from 75.1% to </a:t>
            </a:r>
            <a:r>
              <a:rPr lang="en-US" dirty="0" smtClean="0"/>
              <a:t>82.7%.</a:t>
            </a:r>
            <a:endParaRPr lang="en-US" dirty="0"/>
          </a:p>
          <a:p>
            <a:pPr marL="173336" indent="-173336">
              <a:buFont typeface="Arial" panose="020B0604020202020204" pitchFamily="34" charset="0"/>
              <a:buChar char="•"/>
            </a:pPr>
            <a:r>
              <a:rPr lang="en-US" dirty="0"/>
              <a:t>In 9 of </a:t>
            </a:r>
            <a:r>
              <a:rPr lang="en-US" dirty="0" smtClean="0"/>
              <a:t>11 </a:t>
            </a:r>
            <a:r>
              <a:rPr lang="en-US" dirty="0"/>
              <a:t>years, people with </a:t>
            </a:r>
            <a:r>
              <a:rPr lang="en-US" dirty="0" smtClean="0"/>
              <a:t>0-1 </a:t>
            </a:r>
            <a:r>
              <a:rPr lang="en-US" dirty="0"/>
              <a:t>chronic conditions were less likely than people with four or more chronic conditions to be asked about prescription medications and treatments from other doctors.</a:t>
            </a:r>
          </a:p>
          <a:p>
            <a:pPr marL="173336" indent="-173336">
              <a:buFont typeface="Arial" panose="020B0604020202020204" pitchFamily="34" charset="0"/>
              <a:buChar char="•"/>
            </a:pPr>
            <a:r>
              <a:rPr lang="en-US" dirty="0"/>
              <a:t>In 7 of 10 years, people with less than a high school </a:t>
            </a:r>
            <a:r>
              <a:rPr lang="en-US" dirty="0" smtClean="0"/>
              <a:t>education </a:t>
            </a:r>
            <a:r>
              <a:rPr lang="en-US" dirty="0"/>
              <a:t>were </a:t>
            </a:r>
            <a:r>
              <a:rPr lang="en-US" dirty="0" smtClean="0"/>
              <a:t>less </a:t>
            </a:r>
            <a:r>
              <a:rPr lang="en-US" dirty="0"/>
              <a:t>likely than people with </a:t>
            </a:r>
            <a:r>
              <a:rPr lang="en-US" dirty="0" smtClean="0"/>
              <a:t>any </a:t>
            </a:r>
            <a:r>
              <a:rPr lang="en-US" dirty="0"/>
              <a:t>college</a:t>
            </a:r>
            <a:r>
              <a:rPr lang="en-US" b="1" dirty="0"/>
              <a:t> </a:t>
            </a:r>
            <a:r>
              <a:rPr lang="en-US" dirty="0"/>
              <a:t>to be asked about prescription medications and treatments from other doctors.</a:t>
            </a:r>
          </a:p>
          <a:p>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37</a:t>
            </a:fld>
            <a:endParaRPr lang="en-US"/>
          </a:p>
        </p:txBody>
      </p:sp>
    </p:spTree>
    <p:extLst>
      <p:ext uri="{BB962C8B-B14F-4D97-AF65-F5344CB8AC3E}">
        <p14:creationId xmlns:p14="http://schemas.microsoft.com/office/powerpoint/2010/main" val="11707623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a:xfrm>
            <a:off x="469106" y="5257800"/>
            <a:ext cx="6019800" cy="3341370"/>
          </a:xfrm>
        </p:spPr>
        <p:txBody>
          <a:bodyPr/>
          <a:lstStyle/>
          <a:p>
            <a:pPr marL="173336" indent="-173336" defTabSz="914382">
              <a:buFont typeface="Arial" panose="020B0604020202020204" pitchFamily="34" charset="0"/>
              <a:buChar char="•"/>
              <a:defRPr/>
            </a:pPr>
            <a:r>
              <a:rPr lang="en-US" dirty="0"/>
              <a:t>In 2012, 30.7% of hospitals </a:t>
            </a:r>
            <a:r>
              <a:rPr lang="en-US" dirty="0" smtClean="0"/>
              <a:t>electronically </a:t>
            </a:r>
            <a:r>
              <a:rPr lang="en-US" dirty="0"/>
              <a:t>exchanged patient information on medication history with hospitals outside their system, up from </a:t>
            </a:r>
            <a:r>
              <a:rPr lang="en-US" dirty="0" smtClean="0"/>
              <a:t>13.4% </a:t>
            </a:r>
            <a:r>
              <a:rPr lang="en-US" dirty="0"/>
              <a:t>in </a:t>
            </a:r>
            <a:r>
              <a:rPr lang="en-US" dirty="0" smtClean="0"/>
              <a:t>2009. </a:t>
            </a:r>
            <a:endParaRPr lang="en-US" dirty="0"/>
          </a:p>
          <a:p>
            <a:pPr marL="173336" indent="-173336" defTabSz="914382">
              <a:buFont typeface="Arial" panose="020B0604020202020204" pitchFamily="34" charset="0"/>
              <a:buChar char="•"/>
              <a:defRPr/>
            </a:pPr>
            <a:r>
              <a:rPr lang="en-US" dirty="0" smtClean="0"/>
              <a:t>From 2009 to 2012, the percentage of hospitals that electronically exchange patient medication history with hospitals outside their system significantly increased for all regions by more than 50%.</a:t>
            </a:r>
          </a:p>
          <a:p>
            <a:pPr marL="173336" indent="-173336">
              <a:buFont typeface="Arial" panose="020B0604020202020204" pitchFamily="34" charset="0"/>
              <a:buChar char="•"/>
            </a:pPr>
            <a:r>
              <a:rPr lang="en-US" b="0" dirty="0" smtClean="0"/>
              <a:t>In 2012, h</a:t>
            </a:r>
            <a:r>
              <a:rPr lang="en-US" dirty="0" smtClean="0"/>
              <a:t>ospitals in the West were </a:t>
            </a:r>
            <a:r>
              <a:rPr lang="en-US" dirty="0"/>
              <a:t>most likely to have electronic exchange with hospitals outside their system, followed by </a:t>
            </a:r>
            <a:r>
              <a:rPr lang="en-US" dirty="0" smtClean="0"/>
              <a:t>the Midwest, Northeast, </a:t>
            </a:r>
            <a:r>
              <a:rPr lang="en-US" dirty="0"/>
              <a:t>and </a:t>
            </a:r>
            <a:r>
              <a:rPr lang="en-US" dirty="0" smtClean="0"/>
              <a:t>South (35.3%, 32.6%, 30.5%, </a:t>
            </a:r>
            <a:r>
              <a:rPr lang="en-US" dirty="0"/>
              <a:t>and </a:t>
            </a:r>
            <a:r>
              <a:rPr lang="en-US" dirty="0" smtClean="0"/>
              <a:t>26.5%, </a:t>
            </a:r>
            <a:r>
              <a:rPr lang="en-US" dirty="0"/>
              <a:t>respectively). </a:t>
            </a:r>
            <a:endParaRPr lang="en-US" dirty="0" smtClean="0"/>
          </a:p>
          <a:p>
            <a:pPr marL="173336" indent="-173336">
              <a:buFont typeface="Arial" panose="020B0604020202020204" pitchFamily="34" charset="0"/>
              <a:buChar char="•"/>
            </a:pPr>
            <a:r>
              <a:rPr lang="en-US" dirty="0" smtClean="0"/>
              <a:t>From 2009 to 2012, the percentage of metropolitan hospitals </a:t>
            </a:r>
            <a:r>
              <a:rPr lang="en-US" dirty="0"/>
              <a:t>that electronically </a:t>
            </a:r>
            <a:r>
              <a:rPr lang="en-US" dirty="0" smtClean="0"/>
              <a:t>exchanged </a:t>
            </a:r>
            <a:r>
              <a:rPr lang="en-US" dirty="0"/>
              <a:t>patient medication history </a:t>
            </a:r>
            <a:r>
              <a:rPr lang="en-US" dirty="0" smtClean="0"/>
              <a:t>with </a:t>
            </a:r>
            <a:r>
              <a:rPr lang="en-US" dirty="0"/>
              <a:t>hospitals outside their system significantly increased </a:t>
            </a:r>
            <a:r>
              <a:rPr lang="en-US" dirty="0" smtClean="0"/>
              <a:t>from 13.3% to 32.4%. The percentage of nonmetropolitan hospitals that electronically exchanged medication history increased from 13.5% to 28.5%.</a:t>
            </a:r>
            <a:endParaRPr lang="en-US" dirty="0"/>
          </a:p>
          <a:p>
            <a:pPr marL="173336" indent="-173336">
              <a:buFont typeface="Arial" panose="020B0604020202020204" pitchFamily="34" charset="0"/>
              <a:buChar char="•"/>
            </a:pPr>
            <a:endParaRPr lang="en-US" b="0" dirty="0"/>
          </a:p>
        </p:txBody>
      </p:sp>
      <p:sp>
        <p:nvSpPr>
          <p:cNvPr id="4" name="Slide Number Placeholder 3"/>
          <p:cNvSpPr>
            <a:spLocks noGrp="1"/>
          </p:cNvSpPr>
          <p:nvPr>
            <p:ph type="sldNum" sz="quarter" idx="10"/>
          </p:nvPr>
        </p:nvSpPr>
        <p:spPr/>
        <p:txBody>
          <a:bodyPr/>
          <a:lstStyle/>
          <a:p>
            <a:fld id="{DBA85441-B8FD-4482-B224-ED4712CDF87E}" type="slidenum">
              <a:rPr lang="en-US" smtClean="0"/>
              <a:t>38</a:t>
            </a:fld>
            <a:endParaRPr lang="en-US"/>
          </a:p>
        </p:txBody>
      </p:sp>
    </p:spTree>
    <p:extLst>
      <p:ext uri="{BB962C8B-B14F-4D97-AF65-F5344CB8AC3E}">
        <p14:creationId xmlns:p14="http://schemas.microsoft.com/office/powerpoint/2010/main" val="342551539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3336" indent="-173336" defTabSz="914382">
              <a:buFont typeface="Arial" panose="020B0604020202020204" pitchFamily="34" charset="0"/>
              <a:buChar char="•"/>
              <a:defRPr/>
            </a:pPr>
            <a:r>
              <a:rPr lang="en-US" dirty="0" smtClean="0"/>
              <a:t>In </a:t>
            </a:r>
            <a:r>
              <a:rPr lang="en-US" dirty="0"/>
              <a:t>2012, nonprofit hospitals were most likely to have electronic exchange with hospitals outside their system, followed by non-Federal, Federal, and for profit (investor owned) (34.5%, 28.3%, 21.3%, and 17.2%, respectively). </a:t>
            </a:r>
          </a:p>
          <a:p>
            <a:pPr marL="173336" indent="-173336">
              <a:buFont typeface="Arial" panose="020B0604020202020204" pitchFamily="34" charset="0"/>
              <a:buChar char="•"/>
            </a:pPr>
            <a:r>
              <a:rPr lang="en-US" dirty="0"/>
              <a:t>In 2012, hospitals with &lt;100 or 100-399 beds were less likely than large hospitals (400+ beds) to exchange information with hospitals outside their system. </a:t>
            </a:r>
            <a:endParaRPr lang="en-US" dirty="0" smtClean="0"/>
          </a:p>
          <a:p>
            <a:pPr marL="173336" indent="-173336">
              <a:buFont typeface="Arial" panose="020B0604020202020204" pitchFamily="34" charset="0"/>
              <a:buChar char="•"/>
            </a:pPr>
            <a:r>
              <a:rPr lang="en-US" dirty="0" smtClean="0"/>
              <a:t>From 2009 to 2012, hospitals with 400  or more beds that electronically exchanged medication history with </a:t>
            </a:r>
            <a:r>
              <a:rPr lang="en-US" dirty="0"/>
              <a:t>hospitals outside their </a:t>
            </a:r>
            <a:r>
              <a:rPr lang="en-US" dirty="0" smtClean="0"/>
              <a:t>system increased from 13.9% to 42.3%, hospitals with 100-399 beds increased from 12.1% to 31.1%, and hospitals with &lt;100 beds increased from 14.8% to 27.3%.</a:t>
            </a:r>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39</a:t>
            </a:fld>
            <a:endParaRPr lang="en-US"/>
          </a:p>
        </p:txBody>
      </p:sp>
    </p:spTree>
    <p:extLst>
      <p:ext uri="{BB962C8B-B14F-4D97-AF65-F5344CB8AC3E}">
        <p14:creationId xmlns:p14="http://schemas.microsoft.com/office/powerpoint/2010/main" val="2728355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a:xfrm>
            <a:off x="469106" y="5345430"/>
            <a:ext cx="6019800" cy="3950970"/>
          </a:xfrm>
        </p:spPr>
        <p:txBody>
          <a:bodyPr>
            <a:normAutofit/>
          </a:bodyPr>
          <a:lstStyle/>
          <a:p>
            <a:pPr marL="0" lvl="1"/>
            <a:r>
              <a:rPr lang="en-US" dirty="0"/>
              <a:t>Beginning with this 2014 report, findings on health care quality and health care disparities are integrated into a single document.  This new National Healthcare Quality and Disparities Report highlights the importance of examining quality and disparities together to gain a complete picture of health care.  This document is also shorter and focuses on summarizing information over the many measures that are tracked; information on individual measures will still be available through </a:t>
            </a:r>
            <a:r>
              <a:rPr lang="en-US" dirty="0" err="1"/>
              <a:t>chartbooks</a:t>
            </a:r>
            <a:r>
              <a:rPr lang="en-US" dirty="0"/>
              <a:t> </a:t>
            </a:r>
            <a:r>
              <a:rPr lang="en-US" dirty="0" smtClean="0"/>
              <a:t>posted on the Web </a:t>
            </a:r>
            <a:r>
              <a:rPr lang="en-US" u="sng" dirty="0" smtClean="0">
                <a:hlinkClick r:id="rId3"/>
              </a:rPr>
              <a:t>http://www.ahrq.gov/research/</a:t>
            </a:r>
          </a:p>
          <a:p>
            <a:pPr marL="0" lvl="1"/>
            <a:r>
              <a:rPr lang="en-US" u="sng" dirty="0" smtClean="0">
                <a:hlinkClick r:id="rId3"/>
              </a:rPr>
              <a:t>findings/</a:t>
            </a:r>
            <a:r>
              <a:rPr lang="en-US" u="sng" dirty="0" err="1" smtClean="0">
                <a:hlinkClick r:id="rId3"/>
              </a:rPr>
              <a:t>nhqrdr</a:t>
            </a:r>
            <a:r>
              <a:rPr lang="en-US" u="sng" dirty="0" smtClean="0">
                <a:hlinkClick r:id="rId3"/>
              </a:rPr>
              <a:t>/</a:t>
            </a:r>
            <a:r>
              <a:rPr lang="en-US" u="sng" dirty="0" smtClean="0">
                <a:hlinkClick r:id="rId4"/>
              </a:rPr>
              <a:t>2014chartbooks/</a:t>
            </a:r>
            <a:r>
              <a:rPr lang="en-US" dirty="0" smtClean="0"/>
              <a:t>).</a:t>
            </a:r>
          </a:p>
          <a:p>
            <a:endParaRPr lang="en-US" dirty="0" smtClean="0"/>
          </a:p>
          <a:p>
            <a:r>
              <a:rPr lang="en-US" dirty="0" smtClean="0"/>
              <a:t>The </a:t>
            </a:r>
            <a:r>
              <a:rPr lang="en-US" dirty="0"/>
              <a:t>new QDR and supporting </a:t>
            </a:r>
            <a:r>
              <a:rPr lang="en-US" dirty="0" err="1"/>
              <a:t>chartbooks</a:t>
            </a:r>
            <a:r>
              <a:rPr lang="en-US" dirty="0"/>
              <a:t> are further integrated with the National Quality Strategy (NQS).  The NQS has three overarching aims that build on the Institute for Healthcare Improvement's Triple Aim® and that support HHS’s delivery system reform initiatives to achieve better care, smarter spending, and healthier people through incentives, information, and the way care is delivered. These aims are used to guide and assess local, state, and national efforts to improve health and the quality of health care.  </a:t>
            </a:r>
            <a:endParaRPr lang="en-US" dirty="0" smtClean="0"/>
          </a:p>
          <a:p>
            <a:endParaRPr lang="en-US" dirty="0"/>
          </a:p>
          <a:p>
            <a:r>
              <a:rPr lang="en-US" dirty="0"/>
              <a:t>To advance these aims, the NQS focuses on six priorities that address the most common health concerns that Americans face. Quality measures tracked in the QDR have been re-organized around these priorities and a </a:t>
            </a:r>
            <a:r>
              <a:rPr lang="en-US" dirty="0" err="1"/>
              <a:t>chartbook</a:t>
            </a:r>
            <a:r>
              <a:rPr lang="en-US" dirty="0"/>
              <a:t> will be released marking progress for each NQS priority. </a:t>
            </a:r>
            <a:r>
              <a:rPr lang="en-US" smtClean="0"/>
              <a:t>Care coordination </a:t>
            </a:r>
            <a:r>
              <a:rPr lang="en-US" dirty="0"/>
              <a:t>is one of these NQS priorities and the topic of this </a:t>
            </a:r>
            <a:r>
              <a:rPr lang="en-US" dirty="0" err="1"/>
              <a:t>chartbook</a:t>
            </a:r>
            <a:r>
              <a:rPr lang="en-US" dirty="0"/>
              <a:t>.</a:t>
            </a:r>
          </a:p>
          <a:p>
            <a:endParaRPr lang="en-US" dirty="0"/>
          </a:p>
        </p:txBody>
      </p:sp>
      <p:sp>
        <p:nvSpPr>
          <p:cNvPr id="4" name="Slide Number Placeholder 3"/>
          <p:cNvSpPr>
            <a:spLocks noGrp="1"/>
          </p:cNvSpPr>
          <p:nvPr>
            <p:ph type="sldNum" sz="quarter" idx="10"/>
          </p:nvPr>
        </p:nvSpPr>
        <p:spPr/>
        <p:txBody>
          <a:bodyPr/>
          <a:lstStyle/>
          <a:p>
            <a:fld id="{C0F596C6-1807-4ED1-A2A6-17F710C0A291}" type="slidenum">
              <a:rPr lang="en-US" smtClean="0"/>
              <a:pPr/>
              <a:t>4</a:t>
            </a:fld>
            <a:endParaRPr lang="en-US"/>
          </a:p>
        </p:txBody>
      </p:sp>
    </p:spTree>
    <p:extLst>
      <p:ext uri="{BB962C8B-B14F-4D97-AF65-F5344CB8AC3E}">
        <p14:creationId xmlns:p14="http://schemas.microsoft.com/office/powerpoint/2010/main" val="5476158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3336" indent="-173336">
              <a:buFont typeface="Arial" panose="020B0604020202020204" pitchFamily="34" charset="0"/>
              <a:buChar char="•"/>
            </a:pPr>
            <a:r>
              <a:rPr lang="en-US" dirty="0"/>
              <a:t>In 2012, 37.2% of hospitals exchanged information with ambulatory providers outside their system, </a:t>
            </a:r>
            <a:r>
              <a:rPr lang="en-US" dirty="0" smtClean="0"/>
              <a:t>which </a:t>
            </a:r>
            <a:r>
              <a:rPr lang="en-US" dirty="0"/>
              <a:t>was up from </a:t>
            </a:r>
            <a:r>
              <a:rPr lang="en-US" dirty="0" smtClean="0"/>
              <a:t>28.2% </a:t>
            </a:r>
            <a:r>
              <a:rPr lang="en-US" dirty="0"/>
              <a:t>in </a:t>
            </a:r>
            <a:r>
              <a:rPr lang="en-US" dirty="0" smtClean="0"/>
              <a:t>2009.</a:t>
            </a:r>
            <a:endParaRPr lang="en-US" dirty="0"/>
          </a:p>
          <a:p>
            <a:pPr marL="173336" indent="-173336">
              <a:buFont typeface="Arial" panose="020B0604020202020204" pitchFamily="34" charset="0"/>
              <a:buChar char="•"/>
            </a:pPr>
            <a:r>
              <a:rPr lang="en-US" b="0" dirty="0" smtClean="0"/>
              <a:t>In </a:t>
            </a:r>
            <a:r>
              <a:rPr lang="en-US" b="0" dirty="0"/>
              <a:t>2012, hospitals in the </a:t>
            </a:r>
            <a:r>
              <a:rPr lang="en-US" b="0" dirty="0" smtClean="0"/>
              <a:t>West (40.5%) </a:t>
            </a:r>
            <a:r>
              <a:rPr lang="en-US" b="0" dirty="0"/>
              <a:t>were the most likely to exchange information with ambulatory providers outside their system, followed by hospitals in the </a:t>
            </a:r>
            <a:r>
              <a:rPr lang="en-US" b="0" dirty="0" smtClean="0"/>
              <a:t>Northeast (40.2%), Midwest (37.3%), </a:t>
            </a:r>
            <a:r>
              <a:rPr lang="en-US" b="0" dirty="0"/>
              <a:t>and </a:t>
            </a:r>
            <a:r>
              <a:rPr lang="en-US" b="0" dirty="0" smtClean="0"/>
              <a:t>South (34.1%). </a:t>
            </a:r>
            <a:endParaRPr lang="en-US" b="0" dirty="0"/>
          </a:p>
          <a:p>
            <a:pPr marL="173336" indent="-173336">
              <a:buFont typeface="Arial" panose="020B0604020202020204" pitchFamily="34" charset="0"/>
              <a:buChar char="•"/>
            </a:pPr>
            <a:r>
              <a:rPr lang="en-US" dirty="0"/>
              <a:t>In 2012, </a:t>
            </a:r>
            <a:r>
              <a:rPr lang="en-US" dirty="0" smtClean="0"/>
              <a:t>hospitals </a:t>
            </a:r>
            <a:r>
              <a:rPr lang="en-US" b="0" dirty="0"/>
              <a:t>in MSAs </a:t>
            </a:r>
            <a:r>
              <a:rPr lang="en-US" b="0" dirty="0" smtClean="0"/>
              <a:t>(40.2%) were more likely </a:t>
            </a:r>
            <a:r>
              <a:rPr lang="en-US" b="0" dirty="0"/>
              <a:t>to exchange information with ambulatory providers outside their system than hospitals in </a:t>
            </a:r>
            <a:r>
              <a:rPr lang="en-US" b="0" dirty="0" smtClean="0"/>
              <a:t>non-MSAs (33.3%).</a:t>
            </a:r>
            <a:endParaRPr lang="en-US" b="0" dirty="0"/>
          </a:p>
          <a:p>
            <a:endParaRPr lang="en-US" b="0" dirty="0"/>
          </a:p>
        </p:txBody>
      </p:sp>
      <p:sp>
        <p:nvSpPr>
          <p:cNvPr id="4" name="Slide Number Placeholder 3"/>
          <p:cNvSpPr>
            <a:spLocks noGrp="1"/>
          </p:cNvSpPr>
          <p:nvPr>
            <p:ph type="sldNum" sz="quarter" idx="10"/>
          </p:nvPr>
        </p:nvSpPr>
        <p:spPr/>
        <p:txBody>
          <a:bodyPr/>
          <a:lstStyle/>
          <a:p>
            <a:fld id="{DBA85441-B8FD-4482-B224-ED4712CDF87E}" type="slidenum">
              <a:rPr lang="en-US" smtClean="0"/>
              <a:t>40</a:t>
            </a:fld>
            <a:endParaRPr lang="en-US"/>
          </a:p>
        </p:txBody>
      </p:sp>
    </p:spTree>
    <p:extLst>
      <p:ext uri="{BB962C8B-B14F-4D97-AF65-F5344CB8AC3E}">
        <p14:creationId xmlns:p14="http://schemas.microsoft.com/office/powerpoint/2010/main" val="40832407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3336" indent="-173336">
              <a:buFont typeface="Arial" panose="020B0604020202020204" pitchFamily="34" charset="0"/>
              <a:buChar char="•"/>
            </a:pPr>
            <a:r>
              <a:rPr lang="en-US" dirty="0"/>
              <a:t>In 2012, large hospitals also were more likely than medium and small hospitals (51.1%, 39.0%, and 31.8%, respectively) to have electronic exchange with ambulatory providers outside their system. </a:t>
            </a:r>
          </a:p>
          <a:p>
            <a:pPr marL="173336" indent="-173336">
              <a:buFont typeface="Arial" panose="020B0604020202020204" pitchFamily="34" charset="0"/>
              <a:buChar char="•"/>
            </a:pPr>
            <a:r>
              <a:rPr lang="en-US" dirty="0"/>
              <a:t>In 2012, nonprofit hospitals (42.0%) were most likely to have electronic exchange with ambulatory providers outside their system, followed by non-Federal (32.5%), for profit (24.3%), and Federal (14.7</a:t>
            </a:r>
            <a:r>
              <a:rPr lang="en-US" dirty="0" smtClean="0"/>
              <a:t>%).</a:t>
            </a:r>
          </a:p>
          <a:p>
            <a:pPr marL="173336" indent="-173336">
              <a:buFont typeface="Arial" panose="020B0604020202020204" pitchFamily="34" charset="0"/>
              <a:buChar char="•"/>
            </a:pPr>
            <a:r>
              <a:rPr lang="en-US" dirty="0" smtClean="0"/>
              <a:t>In  all years, not-for-profit hospitals were more like to have </a:t>
            </a:r>
            <a:r>
              <a:rPr lang="en-US" dirty="0"/>
              <a:t>electronic exchange with ambulatory providers outside their </a:t>
            </a:r>
            <a:r>
              <a:rPr lang="en-US" dirty="0" smtClean="0"/>
              <a:t>system than for-profit, Federal, and non-Federal hospitals</a:t>
            </a:r>
            <a:endParaRPr lang="en-US" dirty="0"/>
          </a:p>
          <a:p>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41</a:t>
            </a:fld>
            <a:endParaRPr lang="en-US"/>
          </a:p>
        </p:txBody>
      </p:sp>
    </p:spTree>
    <p:extLst>
      <p:ext uri="{BB962C8B-B14F-4D97-AF65-F5344CB8AC3E}">
        <p14:creationId xmlns:p14="http://schemas.microsoft.com/office/powerpoint/2010/main" val="348821302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42</a:t>
            </a:fld>
            <a:endParaRPr lang="en-US"/>
          </a:p>
        </p:txBody>
      </p:sp>
    </p:spTree>
    <p:extLst>
      <p:ext uri="{BB962C8B-B14F-4D97-AF65-F5344CB8AC3E}">
        <p14:creationId xmlns:p14="http://schemas.microsoft.com/office/powerpoint/2010/main" val="55937838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43</a:t>
            </a:fld>
            <a:endParaRPr lang="en-US"/>
          </a:p>
        </p:txBody>
      </p:sp>
    </p:spTree>
    <p:extLst>
      <p:ext uri="{BB962C8B-B14F-4D97-AF65-F5344CB8AC3E}">
        <p14:creationId xmlns:p14="http://schemas.microsoft.com/office/powerpoint/2010/main" val="31147813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44</a:t>
            </a:fld>
            <a:endParaRPr lang="en-US"/>
          </a:p>
        </p:txBody>
      </p:sp>
    </p:spTree>
    <p:extLst>
      <p:ext uri="{BB962C8B-B14F-4D97-AF65-F5344CB8AC3E}">
        <p14:creationId xmlns:p14="http://schemas.microsoft.com/office/powerpoint/2010/main" val="28230216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indent="-171446">
              <a:buFont typeface="Arial" panose="020B0604020202020204" pitchFamily="34" charset="0"/>
              <a:buChar char="•"/>
            </a:pPr>
            <a:r>
              <a:rPr lang="en-US" dirty="0"/>
              <a:t>In 2013, </a:t>
            </a:r>
            <a:r>
              <a:rPr lang="en-US" dirty="0" smtClean="0"/>
              <a:t>64.9</a:t>
            </a:r>
            <a:r>
              <a:rPr lang="en-US" dirty="0"/>
              <a:t>% of patients reported that it was very important </a:t>
            </a:r>
            <a:r>
              <a:rPr lang="en-US" dirty="0" smtClean="0"/>
              <a:t>for them to get their own medical </a:t>
            </a:r>
            <a:r>
              <a:rPr lang="en-US" dirty="0"/>
              <a:t>information </a:t>
            </a:r>
            <a:r>
              <a:rPr lang="en-US" dirty="0" smtClean="0"/>
              <a:t>electronically, a significant increase from </a:t>
            </a:r>
            <a:r>
              <a:rPr lang="en-US" dirty="0" smtClean="0"/>
              <a:t>58.3</a:t>
            </a:r>
            <a:r>
              <a:rPr lang="en-US" dirty="0"/>
              <a:t>% </a:t>
            </a:r>
            <a:r>
              <a:rPr lang="en-US" dirty="0" smtClean="0"/>
              <a:t>in 2008.</a:t>
            </a:r>
            <a:endParaRPr lang="en-US" dirty="0"/>
          </a:p>
          <a:p>
            <a:pPr marL="171446" indent="-171446">
              <a:buFont typeface="Arial" panose="020B0604020202020204" pitchFamily="34" charset="0"/>
              <a:buChar char="•"/>
            </a:pPr>
            <a:r>
              <a:rPr lang="en-US" dirty="0" smtClean="0"/>
              <a:t>In </a:t>
            </a:r>
            <a:r>
              <a:rPr lang="en-US" dirty="0"/>
              <a:t>all 3 years, patients </a:t>
            </a:r>
            <a:r>
              <a:rPr lang="en-US" dirty="0" smtClean="0"/>
              <a:t>age </a:t>
            </a:r>
            <a:r>
              <a:rPr lang="en-US" dirty="0"/>
              <a:t>65 and over were less likely than patients ages 18-34 to report that it was very important for them to get their own medical information electronically</a:t>
            </a:r>
            <a:r>
              <a:rPr lang="en-US" dirty="0" smtClean="0"/>
              <a:t>.  </a:t>
            </a:r>
            <a:endParaRPr lang="en-US" dirty="0"/>
          </a:p>
          <a:p>
            <a:pPr marL="171446" indent="-171446">
              <a:buFont typeface="Arial" panose="020B0604020202020204" pitchFamily="34" charset="0"/>
              <a:buChar char="•"/>
            </a:pPr>
            <a:r>
              <a:rPr lang="en-US" dirty="0"/>
              <a:t>In all years, residents of </a:t>
            </a:r>
            <a:r>
              <a:rPr lang="en-US" dirty="0" smtClean="0"/>
              <a:t>nonmetropolitan areas </a:t>
            </a:r>
            <a:r>
              <a:rPr lang="en-US" dirty="0"/>
              <a:t>were less likely than residents </a:t>
            </a:r>
            <a:r>
              <a:rPr lang="en-US" dirty="0" smtClean="0"/>
              <a:t>of metropolitan areas to </a:t>
            </a:r>
            <a:r>
              <a:rPr lang="en-US" dirty="0"/>
              <a:t>report that it was very </a:t>
            </a:r>
            <a:r>
              <a:rPr lang="en-US" dirty="0" smtClean="0"/>
              <a:t>important </a:t>
            </a:r>
            <a:r>
              <a:rPr lang="en-US" dirty="0"/>
              <a:t>for them to get their own medical information </a:t>
            </a:r>
            <a:r>
              <a:rPr lang="en-US" dirty="0" smtClean="0"/>
              <a:t>electronically.</a:t>
            </a:r>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45</a:t>
            </a:fld>
            <a:endParaRPr lang="en-US"/>
          </a:p>
        </p:txBody>
      </p:sp>
    </p:spTree>
    <p:extLst>
      <p:ext uri="{BB962C8B-B14F-4D97-AF65-F5344CB8AC3E}">
        <p14:creationId xmlns:p14="http://schemas.microsoft.com/office/powerpoint/2010/main" val="18356950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From </a:t>
            </a:r>
            <a:r>
              <a:rPr lang="en-US" dirty="0" smtClean="0"/>
              <a:t>2008 to 2013</a:t>
            </a:r>
            <a:r>
              <a:rPr lang="en-US" dirty="0"/>
              <a:t>, the </a:t>
            </a:r>
            <a:r>
              <a:rPr lang="en-US" dirty="0" smtClean="0"/>
              <a:t>percentage </a:t>
            </a:r>
            <a:r>
              <a:rPr lang="en-US" dirty="0"/>
              <a:t>of </a:t>
            </a:r>
            <a:r>
              <a:rPr lang="en-US" dirty="0" smtClean="0"/>
              <a:t>patients </a:t>
            </a:r>
            <a:r>
              <a:rPr lang="en-US" dirty="0"/>
              <a:t>who reported that it was very important to be able to get their medical information electronically increased </a:t>
            </a:r>
            <a:r>
              <a:rPr lang="en-US" dirty="0" smtClean="0"/>
              <a:t>from 54.1% to 67.2% for Blacks, from 58.8% to</a:t>
            </a:r>
            <a:r>
              <a:rPr lang="en-US" baseline="0" dirty="0" smtClean="0"/>
              <a:t> 66.4% for Whites, and from 57.1% to 60.2% for Hispanics</a:t>
            </a:r>
            <a:r>
              <a:rPr lang="en-US" dirty="0" smtClean="0"/>
              <a:t>.</a:t>
            </a:r>
            <a:endParaRPr lang="en-US" dirty="0"/>
          </a:p>
          <a:p>
            <a:pPr marL="171450" indent="-171450">
              <a:buFont typeface="Arial" panose="020B0604020202020204" pitchFamily="34" charset="0"/>
              <a:buChar char="•"/>
            </a:pPr>
            <a:r>
              <a:rPr lang="en-US" dirty="0"/>
              <a:t>In all 3 years, patients who were college graduates were more likely than patients with </a:t>
            </a:r>
            <a:r>
              <a:rPr lang="en-US" dirty="0" smtClean="0"/>
              <a:t>less  than a </a:t>
            </a:r>
            <a:r>
              <a:rPr lang="en-US" dirty="0"/>
              <a:t>high school </a:t>
            </a:r>
            <a:r>
              <a:rPr lang="en-US" dirty="0" smtClean="0"/>
              <a:t>education and high </a:t>
            </a:r>
            <a:r>
              <a:rPr lang="en-US" dirty="0"/>
              <a:t>school </a:t>
            </a:r>
            <a:r>
              <a:rPr lang="en-US" dirty="0" smtClean="0"/>
              <a:t>graduates </a:t>
            </a:r>
            <a:r>
              <a:rPr lang="en-US" dirty="0"/>
              <a:t>to report that it was very important to be able to get their medical information </a:t>
            </a:r>
            <a:r>
              <a:rPr lang="en-US" dirty="0" smtClean="0"/>
              <a:t>electronically. </a:t>
            </a: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46</a:t>
            </a:fld>
            <a:endParaRPr lang="en-US"/>
          </a:p>
        </p:txBody>
      </p:sp>
    </p:spTree>
    <p:extLst>
      <p:ext uri="{BB962C8B-B14F-4D97-AF65-F5344CB8AC3E}">
        <p14:creationId xmlns:p14="http://schemas.microsoft.com/office/powerpoint/2010/main" val="50774297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r>
              <a:rPr lang="en-US" b="1" dirty="0"/>
              <a:t> </a:t>
            </a:r>
            <a:endParaRPr lang="en-US" dirty="0"/>
          </a:p>
          <a:p>
            <a:pPr marL="171446" indent="-171446">
              <a:buFont typeface="Arial" panose="020B0604020202020204" pitchFamily="34" charset="0"/>
              <a:buChar char="•"/>
            </a:pPr>
            <a:r>
              <a:rPr lang="en-US" dirty="0"/>
              <a:t>In 2013, </a:t>
            </a:r>
            <a:r>
              <a:rPr lang="en-US" dirty="0" smtClean="0"/>
              <a:t>63.0% </a:t>
            </a:r>
            <a:r>
              <a:rPr lang="en-US" dirty="0"/>
              <a:t>of patients reported that it was very important that </a:t>
            </a:r>
            <a:r>
              <a:rPr lang="en-US" dirty="0" smtClean="0"/>
              <a:t>health care </a:t>
            </a:r>
            <a:r>
              <a:rPr lang="en-US" dirty="0"/>
              <a:t>providers be able to share their medical information </a:t>
            </a:r>
            <a:r>
              <a:rPr lang="en-US" dirty="0" smtClean="0"/>
              <a:t>with other providers electronically, a significant increase from </a:t>
            </a:r>
            <a:r>
              <a:rPr lang="en-US" dirty="0" smtClean="0"/>
              <a:t>46.7% </a:t>
            </a:r>
            <a:r>
              <a:rPr lang="en-US" dirty="0" smtClean="0"/>
              <a:t>in 2008.</a:t>
            </a:r>
            <a:endParaRPr lang="en-US" dirty="0"/>
          </a:p>
          <a:p>
            <a:pPr marL="171446" indent="-171446">
              <a:buFont typeface="Arial" panose="020B0604020202020204" pitchFamily="34" charset="0"/>
              <a:buChar char="•"/>
            </a:pPr>
            <a:r>
              <a:rPr lang="en-US" dirty="0" smtClean="0"/>
              <a:t>In </a:t>
            </a:r>
            <a:r>
              <a:rPr lang="en-US" dirty="0"/>
              <a:t>all 3 years, patients </a:t>
            </a:r>
            <a:r>
              <a:rPr lang="en-US" dirty="0" smtClean="0"/>
              <a:t>age </a:t>
            </a:r>
            <a:r>
              <a:rPr lang="en-US" dirty="0"/>
              <a:t>65 and over were </a:t>
            </a:r>
            <a:r>
              <a:rPr lang="en-US" dirty="0" smtClean="0"/>
              <a:t>more </a:t>
            </a:r>
            <a:r>
              <a:rPr lang="en-US" dirty="0"/>
              <a:t>likely than patients ages 18-34 to report that it was very important that health care providers </a:t>
            </a:r>
            <a:r>
              <a:rPr lang="en-US" dirty="0" smtClean="0"/>
              <a:t>be </a:t>
            </a:r>
            <a:r>
              <a:rPr lang="en-US" dirty="0"/>
              <a:t>able to share their medical information electronically.  </a:t>
            </a:r>
            <a:endParaRPr lang="en-US" dirty="0" smtClean="0"/>
          </a:p>
          <a:p>
            <a:pPr marL="171446" indent="-171446">
              <a:buFont typeface="Arial" panose="020B0604020202020204" pitchFamily="34" charset="0"/>
              <a:buChar char="•"/>
            </a:pPr>
            <a:r>
              <a:rPr lang="en-US" dirty="0" smtClean="0"/>
              <a:t>From 2008 to 2013, the percentage of residents of both metropolitan and nonmetropolitan areas</a:t>
            </a:r>
            <a:r>
              <a:rPr lang="en-US" b="1" dirty="0" smtClean="0"/>
              <a:t> </a:t>
            </a:r>
            <a:r>
              <a:rPr lang="en-US" dirty="0" smtClean="0"/>
              <a:t>who reported that it </a:t>
            </a:r>
            <a:r>
              <a:rPr lang="en-US" dirty="0"/>
              <a:t>was very important that health care providers be able to share their medical information </a:t>
            </a:r>
            <a:r>
              <a:rPr lang="en-US" dirty="0" smtClean="0"/>
              <a:t>electronically improved significantly.</a:t>
            </a:r>
          </a:p>
          <a:p>
            <a:pPr marL="171446" indent="-171446">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47</a:t>
            </a:fld>
            <a:endParaRPr lang="en-US"/>
          </a:p>
        </p:txBody>
      </p:sp>
    </p:spTree>
    <p:extLst>
      <p:ext uri="{BB962C8B-B14F-4D97-AF65-F5344CB8AC3E}">
        <p14:creationId xmlns:p14="http://schemas.microsoft.com/office/powerpoint/2010/main" val="180087486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From 2008 to 2013, the percentage of Black patients </a:t>
            </a:r>
            <a:r>
              <a:rPr lang="en-US" dirty="0"/>
              <a:t>who reported that it was very important </a:t>
            </a:r>
            <a:r>
              <a:rPr lang="en-US" dirty="0" smtClean="0"/>
              <a:t>that providers be </a:t>
            </a:r>
            <a:r>
              <a:rPr lang="en-US" dirty="0"/>
              <a:t>able to </a:t>
            </a:r>
            <a:r>
              <a:rPr lang="en-US" dirty="0" smtClean="0"/>
              <a:t>share </a:t>
            </a:r>
            <a:r>
              <a:rPr lang="en-US" dirty="0"/>
              <a:t>their medical information </a:t>
            </a:r>
            <a:r>
              <a:rPr lang="en-US" dirty="0" smtClean="0"/>
              <a:t>with other providers electronically increased from </a:t>
            </a:r>
            <a:r>
              <a:rPr lang="en-US" dirty="0" smtClean="0"/>
              <a:t>41.8% </a:t>
            </a:r>
            <a:r>
              <a:rPr lang="en-US" dirty="0" smtClean="0"/>
              <a:t>to </a:t>
            </a:r>
            <a:r>
              <a:rPr lang="en-US" dirty="0" smtClean="0"/>
              <a:t>59.7%.  </a:t>
            </a:r>
            <a:r>
              <a:rPr lang="en-US" dirty="0" smtClean="0"/>
              <a:t>White patients showed an increase from </a:t>
            </a:r>
            <a:r>
              <a:rPr lang="en-US" dirty="0" smtClean="0"/>
              <a:t>48.4% </a:t>
            </a:r>
            <a:r>
              <a:rPr lang="en-US" dirty="0" smtClean="0"/>
              <a:t>to </a:t>
            </a:r>
            <a:r>
              <a:rPr lang="en-US" dirty="0" smtClean="0"/>
              <a:t>65.6</a:t>
            </a:r>
            <a:r>
              <a:rPr lang="en-US" dirty="0" smtClean="0"/>
              <a:t>%  and </a:t>
            </a:r>
            <a:r>
              <a:rPr lang="en-US" dirty="0"/>
              <a:t>Hispanic </a:t>
            </a:r>
            <a:r>
              <a:rPr lang="en-US" dirty="0" smtClean="0"/>
              <a:t>patients increased from </a:t>
            </a:r>
            <a:r>
              <a:rPr lang="en-US" dirty="0" smtClean="0"/>
              <a:t>45.1</a:t>
            </a:r>
            <a:r>
              <a:rPr lang="en-US" dirty="0" smtClean="0"/>
              <a:t>% to </a:t>
            </a:r>
            <a:r>
              <a:rPr lang="en-US" dirty="0" smtClean="0"/>
              <a:t>59.9%.</a:t>
            </a:r>
            <a:endParaRPr lang="en-US" dirty="0" smtClean="0"/>
          </a:p>
          <a:p>
            <a:pPr marL="171450" indent="-171450">
              <a:buFont typeface="Arial" panose="020B0604020202020204" pitchFamily="34" charset="0"/>
              <a:buChar char="•"/>
            </a:pPr>
            <a:r>
              <a:rPr lang="en-US" dirty="0" smtClean="0"/>
              <a:t>In 2013, White patients were more likely than Black patients to </a:t>
            </a:r>
            <a:r>
              <a:rPr lang="en-US" dirty="0"/>
              <a:t>report that it was very important </a:t>
            </a:r>
            <a:r>
              <a:rPr lang="en-US" dirty="0" smtClean="0"/>
              <a:t>that providers </a:t>
            </a:r>
            <a:r>
              <a:rPr lang="en-US" dirty="0"/>
              <a:t>be able to </a:t>
            </a:r>
            <a:r>
              <a:rPr lang="en-US" dirty="0" smtClean="0"/>
              <a:t>share </a:t>
            </a:r>
            <a:r>
              <a:rPr lang="en-US" dirty="0"/>
              <a:t>their medical information </a:t>
            </a:r>
            <a:r>
              <a:rPr lang="en-US" dirty="0" smtClean="0"/>
              <a:t>electronically.</a:t>
            </a:r>
          </a:p>
          <a:p>
            <a:pPr marL="171450" indent="-171450">
              <a:buFont typeface="Arial" panose="020B0604020202020204" pitchFamily="34" charset="0"/>
              <a:buChar char="•"/>
            </a:pPr>
            <a:r>
              <a:rPr lang="en-US" dirty="0" smtClean="0"/>
              <a:t>From 2008 to 2013, the percentage of patients with less than a </a:t>
            </a:r>
            <a:r>
              <a:rPr lang="en-US" smtClean="0"/>
              <a:t>high </a:t>
            </a:r>
            <a:r>
              <a:rPr lang="en-US" smtClean="0"/>
              <a:t>school education </a:t>
            </a:r>
            <a:r>
              <a:rPr lang="en-US" dirty="0" smtClean="0"/>
              <a:t>who reported </a:t>
            </a:r>
            <a:r>
              <a:rPr lang="en-US" dirty="0"/>
              <a:t>that it was very important that providers be able to share their medical information </a:t>
            </a:r>
            <a:r>
              <a:rPr lang="en-US" dirty="0" smtClean="0"/>
              <a:t>electronically increased </a:t>
            </a:r>
            <a:r>
              <a:rPr lang="en-US" smtClean="0"/>
              <a:t>from </a:t>
            </a:r>
            <a:r>
              <a:rPr lang="en-US" smtClean="0"/>
              <a:t>43.7% </a:t>
            </a:r>
            <a:r>
              <a:rPr lang="en-US" smtClean="0"/>
              <a:t>to </a:t>
            </a:r>
            <a:r>
              <a:rPr lang="en-US" smtClean="0"/>
              <a:t>57.7%, </a:t>
            </a:r>
            <a:r>
              <a:rPr lang="en-US" dirty="0" smtClean="0"/>
              <a:t>high school graduates increased </a:t>
            </a:r>
            <a:r>
              <a:rPr lang="en-US" smtClean="0"/>
              <a:t>from </a:t>
            </a:r>
            <a:r>
              <a:rPr lang="en-US" smtClean="0"/>
              <a:t>43.7% </a:t>
            </a:r>
            <a:r>
              <a:rPr lang="en-US" smtClean="0"/>
              <a:t>to </a:t>
            </a:r>
            <a:r>
              <a:rPr lang="en-US" smtClean="0"/>
              <a:t>63.7%, </a:t>
            </a:r>
            <a:r>
              <a:rPr lang="en-US" dirty="0" smtClean="0"/>
              <a:t>patients with some college increased </a:t>
            </a:r>
            <a:r>
              <a:rPr lang="en-US" smtClean="0"/>
              <a:t>from </a:t>
            </a:r>
            <a:r>
              <a:rPr lang="en-US" smtClean="0"/>
              <a:t>46.8% </a:t>
            </a:r>
            <a:r>
              <a:rPr lang="en-US" smtClean="0"/>
              <a:t>to </a:t>
            </a:r>
            <a:r>
              <a:rPr lang="en-US" smtClean="0"/>
              <a:t>63.3%, </a:t>
            </a:r>
            <a:r>
              <a:rPr lang="en-US" dirty="0" smtClean="0"/>
              <a:t>and college graduates increased </a:t>
            </a:r>
            <a:r>
              <a:rPr lang="en-US" smtClean="0"/>
              <a:t>from </a:t>
            </a:r>
            <a:r>
              <a:rPr lang="en-US" smtClean="0"/>
              <a:t>52.2% </a:t>
            </a:r>
            <a:r>
              <a:rPr lang="en-US" smtClean="0"/>
              <a:t>to </a:t>
            </a:r>
            <a:r>
              <a:rPr lang="en-US" smtClean="0"/>
              <a:t>63.6%. </a:t>
            </a:r>
            <a:endParaRPr lang="en-US" dirty="0"/>
          </a:p>
          <a:p>
            <a:endParaRPr lang="en-US" dirty="0"/>
          </a:p>
        </p:txBody>
      </p:sp>
      <p:sp>
        <p:nvSpPr>
          <p:cNvPr id="4" name="Slide Number Placeholder 3"/>
          <p:cNvSpPr>
            <a:spLocks noGrp="1"/>
          </p:cNvSpPr>
          <p:nvPr>
            <p:ph type="sldNum" sz="quarter" idx="10"/>
          </p:nvPr>
        </p:nvSpPr>
        <p:spPr/>
        <p:txBody>
          <a:bodyPr/>
          <a:lstStyle/>
          <a:p>
            <a:fld id="{7E018C42-DD96-4C07-BF1C-301766F5C6C3}" type="slidenum">
              <a:rPr lang="en-US" smtClean="0"/>
              <a:t>48</a:t>
            </a:fld>
            <a:endParaRPr lang="en-US"/>
          </a:p>
        </p:txBody>
      </p:sp>
    </p:spTree>
    <p:extLst>
      <p:ext uri="{BB962C8B-B14F-4D97-AF65-F5344CB8AC3E}">
        <p14:creationId xmlns:p14="http://schemas.microsoft.com/office/powerpoint/2010/main" val="334172280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indent="-171446">
              <a:buFont typeface="Arial" panose="020B0604020202020204" pitchFamily="34" charset="0"/>
              <a:buChar char="•"/>
            </a:pPr>
            <a:r>
              <a:rPr lang="en-US" dirty="0" smtClean="0"/>
              <a:t>In 2012, the percentage of hospitals with a fully </a:t>
            </a:r>
            <a:r>
              <a:rPr lang="en-US" dirty="0"/>
              <a:t>implemented electronic </a:t>
            </a:r>
            <a:r>
              <a:rPr lang="en-US" dirty="0" smtClean="0"/>
              <a:t>medical </a:t>
            </a:r>
            <a:r>
              <a:rPr lang="en-US" dirty="0"/>
              <a:t>record system </a:t>
            </a:r>
            <a:r>
              <a:rPr lang="en-US" dirty="0" smtClean="0"/>
              <a:t> was less than 34.2% in States</a:t>
            </a:r>
            <a:r>
              <a:rPr lang="en-US" baseline="0" dirty="0" smtClean="0"/>
              <a:t> in the lowest quartile and above 50.0% in States in the highest quartile. </a:t>
            </a:r>
            <a:endParaRPr lang="en-US" dirty="0" smtClean="0"/>
          </a:p>
          <a:p>
            <a:pPr marL="171446" indent="-171446">
              <a:buFont typeface="Arial" panose="020B0604020202020204" pitchFamily="34" charset="0"/>
              <a:buChar char="•"/>
            </a:pPr>
            <a:r>
              <a:rPr lang="en-US" dirty="0" smtClean="0"/>
              <a:t>States in the South tended to be in the lower quartiles</a:t>
            </a:r>
            <a:r>
              <a:rPr lang="en-US" baseline="0" dirty="0" smtClean="0"/>
              <a:t> while States in the </a:t>
            </a:r>
            <a:r>
              <a:rPr lang="en-US" dirty="0" smtClean="0"/>
              <a:t>Midwest</a:t>
            </a:r>
            <a:r>
              <a:rPr lang="en-US" baseline="0" dirty="0" smtClean="0"/>
              <a:t> and West tended to be in the higher quartiles.</a:t>
            </a:r>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49</a:t>
            </a:fld>
            <a:endParaRPr lang="en-US"/>
          </a:p>
        </p:txBody>
      </p:sp>
    </p:spTree>
    <p:extLst>
      <p:ext uri="{BB962C8B-B14F-4D97-AF65-F5344CB8AC3E}">
        <p14:creationId xmlns:p14="http://schemas.microsoft.com/office/powerpoint/2010/main" val="18761473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F596C6-1807-4ED1-A2A6-17F710C0A291}" type="slidenum">
              <a:rPr lang="en-US" smtClean="0"/>
              <a:pPr/>
              <a:t>5</a:t>
            </a:fld>
            <a:endParaRPr lang="en-US"/>
          </a:p>
        </p:txBody>
      </p:sp>
    </p:spTree>
    <p:extLst>
      <p:ext uri="{BB962C8B-B14F-4D97-AF65-F5344CB8AC3E}">
        <p14:creationId xmlns:p14="http://schemas.microsoft.com/office/powerpoint/2010/main" val="415667520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indent="-171446">
              <a:buFont typeface="Arial" panose="020B0604020202020204" pitchFamily="34" charset="0"/>
              <a:buChar char="•"/>
            </a:pPr>
            <a:r>
              <a:rPr lang="en-US" dirty="0" smtClean="0"/>
              <a:t>In</a:t>
            </a:r>
            <a:r>
              <a:rPr lang="en-US" baseline="0" dirty="0" smtClean="0"/>
              <a:t> 2012, among hospitals</a:t>
            </a:r>
            <a:r>
              <a:rPr lang="en-US" dirty="0" smtClean="0"/>
              <a:t> with computerized systems that allow for electronic clinical documentation, the percentage with each component was as follows:</a:t>
            </a:r>
          </a:p>
          <a:p>
            <a:pPr marL="628646" lvl="1" indent="-171446">
              <a:buFont typeface="Arial" panose="020B0604020202020204" pitchFamily="34" charset="0"/>
              <a:buChar char="•"/>
            </a:pPr>
            <a:endParaRPr lang="en-US" dirty="0" smtClean="0"/>
          </a:p>
          <a:p>
            <a:pPr marL="628646" lvl="1" indent="-171446">
              <a:buFont typeface="Arial" panose="020B0604020202020204" pitchFamily="34" charset="0"/>
              <a:buChar char="•"/>
            </a:pPr>
            <a:r>
              <a:rPr lang="en-US" dirty="0" smtClean="0"/>
              <a:t>Patient </a:t>
            </a:r>
            <a:r>
              <a:rPr lang="en-US" dirty="0"/>
              <a:t>demographics, 89.9</a:t>
            </a:r>
            <a:r>
              <a:rPr lang="en-US" baseline="0" dirty="0" smtClean="0"/>
              <a:t>% </a:t>
            </a:r>
          </a:p>
          <a:p>
            <a:pPr marL="628646" lvl="1" indent="-171446">
              <a:buFont typeface="Arial" panose="020B0604020202020204" pitchFamily="34" charset="0"/>
              <a:buChar char="•"/>
            </a:pPr>
            <a:r>
              <a:rPr lang="en-US" dirty="0" smtClean="0"/>
              <a:t>Medication </a:t>
            </a:r>
            <a:r>
              <a:rPr lang="en-US" dirty="0"/>
              <a:t>lists, 77.7</a:t>
            </a:r>
            <a:r>
              <a:rPr lang="en-US" baseline="0" dirty="0" smtClean="0"/>
              <a:t>% </a:t>
            </a:r>
          </a:p>
          <a:p>
            <a:pPr marL="628646" lvl="1" indent="-171446">
              <a:buFont typeface="Arial" panose="020B0604020202020204" pitchFamily="34" charset="0"/>
              <a:buChar char="•"/>
            </a:pPr>
            <a:r>
              <a:rPr lang="en-US" dirty="0" smtClean="0"/>
              <a:t>Nursing </a:t>
            </a:r>
            <a:r>
              <a:rPr lang="en-US" dirty="0"/>
              <a:t>notes, </a:t>
            </a:r>
            <a:r>
              <a:rPr lang="en-US" baseline="0" dirty="0" smtClean="0"/>
              <a:t>74.6</a:t>
            </a:r>
            <a:r>
              <a:rPr lang="en-US" dirty="0"/>
              <a:t>% </a:t>
            </a:r>
            <a:endParaRPr lang="en-US" dirty="0" smtClean="0"/>
          </a:p>
          <a:p>
            <a:pPr marL="628646" lvl="1" indent="-171446">
              <a:buFont typeface="Arial" panose="020B0604020202020204" pitchFamily="34" charset="0"/>
              <a:buChar char="•"/>
            </a:pPr>
            <a:r>
              <a:rPr lang="en-US" dirty="0" smtClean="0"/>
              <a:t>Advance directives, 71.5% </a:t>
            </a:r>
          </a:p>
          <a:p>
            <a:pPr marL="628646" lvl="1" indent="-171446">
              <a:buFont typeface="Arial" panose="020B0604020202020204" pitchFamily="34" charset="0"/>
              <a:buChar char="•"/>
            </a:pPr>
            <a:r>
              <a:rPr lang="en-US" dirty="0" smtClean="0"/>
              <a:t>Discharge </a:t>
            </a:r>
            <a:r>
              <a:rPr lang="en-US" dirty="0"/>
              <a:t>summaries, </a:t>
            </a:r>
            <a:r>
              <a:rPr lang="en-US" dirty="0" smtClean="0"/>
              <a:t>70.9%</a:t>
            </a:r>
          </a:p>
          <a:p>
            <a:pPr marL="628646" lvl="1" indent="-171446">
              <a:buFont typeface="Arial" panose="020B0604020202020204" pitchFamily="34" charset="0"/>
              <a:buChar char="•"/>
            </a:pPr>
            <a:r>
              <a:rPr lang="en-US" dirty="0" smtClean="0"/>
              <a:t>Problem </a:t>
            </a:r>
            <a:r>
              <a:rPr lang="en-US" dirty="0"/>
              <a:t>lists, </a:t>
            </a:r>
            <a:r>
              <a:rPr lang="en-US" dirty="0" smtClean="0"/>
              <a:t>68.9</a:t>
            </a:r>
            <a:r>
              <a:rPr lang="en-US" baseline="0" dirty="0" smtClean="0"/>
              <a:t>% </a:t>
            </a:r>
          </a:p>
          <a:p>
            <a:pPr marL="628646" lvl="1" indent="-171446">
              <a:buFont typeface="Arial" panose="020B0604020202020204" pitchFamily="34" charset="0"/>
              <a:buChar char="•"/>
            </a:pPr>
            <a:r>
              <a:rPr lang="en-US" dirty="0" smtClean="0"/>
              <a:t>Physician notes, 47.5</a:t>
            </a:r>
            <a:r>
              <a:rPr lang="en-US" baseline="0" dirty="0" smtClean="0"/>
              <a:t>%</a:t>
            </a:r>
          </a:p>
        </p:txBody>
      </p:sp>
      <p:sp>
        <p:nvSpPr>
          <p:cNvPr id="4" name="Slide Number Placeholder 3"/>
          <p:cNvSpPr>
            <a:spLocks noGrp="1"/>
          </p:cNvSpPr>
          <p:nvPr>
            <p:ph type="sldNum" sz="quarter" idx="10"/>
          </p:nvPr>
        </p:nvSpPr>
        <p:spPr/>
        <p:txBody>
          <a:bodyPr/>
          <a:lstStyle/>
          <a:p>
            <a:fld id="{DBA85441-B8FD-4482-B224-ED4712CDF87E}" type="slidenum">
              <a:rPr lang="en-US" smtClean="0"/>
              <a:t>50</a:t>
            </a:fld>
            <a:endParaRPr lang="en-US" dirty="0"/>
          </a:p>
        </p:txBody>
      </p:sp>
    </p:spTree>
    <p:extLst>
      <p:ext uri="{BB962C8B-B14F-4D97-AF65-F5344CB8AC3E}">
        <p14:creationId xmlns:p14="http://schemas.microsoft.com/office/powerpoint/2010/main" val="50090062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indent="-171446">
              <a:buFont typeface="Arial" panose="020B0604020202020204" pitchFamily="34" charset="0"/>
              <a:buChar char="•"/>
            </a:pPr>
            <a:r>
              <a:rPr lang="en-US" baseline="0" dirty="0" smtClean="0"/>
              <a:t>In 2012, 91.9% of hospitals run by Federal Government, 53.1% of not-for-profit, 43.8% of non-Federal Government, and 25.2% of for-profit hospitals had a component for physician notes.</a:t>
            </a:r>
          </a:p>
          <a:p>
            <a:pPr marL="171446" marR="0" indent="-1714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In 2012, 68.1% of children’s general, 49.7% of general medical and surgical, 33.7% of rehabilitation, 31.2% of acute long-term care, and 28% of psychiatric hospitals had a component for physician notes.</a:t>
            </a:r>
          </a:p>
        </p:txBody>
      </p:sp>
      <p:sp>
        <p:nvSpPr>
          <p:cNvPr id="4" name="Slide Number Placeholder 3"/>
          <p:cNvSpPr>
            <a:spLocks noGrp="1"/>
          </p:cNvSpPr>
          <p:nvPr>
            <p:ph type="sldNum" sz="quarter" idx="10"/>
          </p:nvPr>
        </p:nvSpPr>
        <p:spPr/>
        <p:txBody>
          <a:bodyPr/>
          <a:lstStyle/>
          <a:p>
            <a:fld id="{DBA85441-B8FD-4482-B224-ED4712CDF87E}" type="slidenum">
              <a:rPr lang="en-US" smtClean="0"/>
              <a:t>51</a:t>
            </a:fld>
            <a:endParaRPr lang="en-US"/>
          </a:p>
        </p:txBody>
      </p:sp>
    </p:spTree>
    <p:extLst>
      <p:ext uri="{BB962C8B-B14F-4D97-AF65-F5344CB8AC3E}">
        <p14:creationId xmlns:p14="http://schemas.microsoft.com/office/powerpoint/2010/main" val="50090062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indent="-171446">
              <a:buFont typeface="Arial" panose="020B0604020202020204" pitchFamily="34" charset="0"/>
              <a:buChar char="•"/>
            </a:pPr>
            <a:r>
              <a:rPr lang="en-US" dirty="0" smtClean="0"/>
              <a:t>In</a:t>
            </a:r>
            <a:r>
              <a:rPr lang="en-US" baseline="0" dirty="0" smtClean="0"/>
              <a:t> 2012, </a:t>
            </a:r>
            <a:r>
              <a:rPr lang="en-US" dirty="0"/>
              <a:t>among hospitals with computerized </a:t>
            </a:r>
            <a:r>
              <a:rPr lang="en-US" dirty="0" smtClean="0"/>
              <a:t>systems that allow </a:t>
            </a:r>
            <a:r>
              <a:rPr lang="en-US" dirty="0"/>
              <a:t>for results </a:t>
            </a:r>
            <a:r>
              <a:rPr lang="en-US" dirty="0" smtClean="0"/>
              <a:t>viewing, the percentage with each component was as follows:</a:t>
            </a:r>
          </a:p>
          <a:p>
            <a:pPr marL="171446" indent="-171446">
              <a:buFont typeface="Arial" panose="020B0604020202020204" pitchFamily="34" charset="0"/>
              <a:buChar char="•"/>
            </a:pPr>
            <a:endParaRPr lang="en-US" dirty="0"/>
          </a:p>
          <a:p>
            <a:pPr marL="628646" lvl="1" indent="-171446">
              <a:buFont typeface="Arial" panose="020B0604020202020204" pitchFamily="34" charset="0"/>
              <a:buChar char="•"/>
            </a:pPr>
            <a:r>
              <a:rPr lang="en-US" dirty="0" smtClean="0"/>
              <a:t>Laboratory </a:t>
            </a:r>
            <a:r>
              <a:rPr lang="en-US" dirty="0"/>
              <a:t>reports, </a:t>
            </a:r>
            <a:r>
              <a:rPr lang="en-US" dirty="0" smtClean="0"/>
              <a:t> </a:t>
            </a:r>
            <a:r>
              <a:rPr lang="en-US" dirty="0"/>
              <a:t>86.2</a:t>
            </a:r>
            <a:r>
              <a:rPr lang="en-US" baseline="0" dirty="0" smtClean="0"/>
              <a:t>% </a:t>
            </a:r>
          </a:p>
          <a:p>
            <a:pPr marL="628646" lvl="1" indent="-171446">
              <a:buFont typeface="Arial" panose="020B0604020202020204" pitchFamily="34" charset="0"/>
              <a:buChar char="•"/>
            </a:pPr>
            <a:r>
              <a:rPr lang="en-US" dirty="0" smtClean="0"/>
              <a:t>Radiology </a:t>
            </a:r>
            <a:r>
              <a:rPr lang="en-US" dirty="0"/>
              <a:t>reports, 85.0</a:t>
            </a:r>
            <a:r>
              <a:rPr lang="en-US" baseline="0" dirty="0" smtClean="0"/>
              <a:t>% </a:t>
            </a:r>
          </a:p>
          <a:p>
            <a:pPr marL="628646" lvl="1" indent="-171446">
              <a:buFont typeface="Arial" panose="020B0604020202020204" pitchFamily="34" charset="0"/>
              <a:buChar char="•"/>
            </a:pPr>
            <a:r>
              <a:rPr lang="en-US" dirty="0" smtClean="0"/>
              <a:t>Radiology </a:t>
            </a:r>
            <a:r>
              <a:rPr lang="en-US" dirty="0"/>
              <a:t>images</a:t>
            </a:r>
            <a:r>
              <a:rPr lang="en-US" dirty="0" smtClean="0"/>
              <a:t>, </a:t>
            </a:r>
            <a:r>
              <a:rPr lang="en-US" baseline="0" dirty="0" smtClean="0"/>
              <a:t>82.3% </a:t>
            </a:r>
          </a:p>
          <a:p>
            <a:pPr marL="628646" lvl="1" indent="-171446">
              <a:buFont typeface="Arial" panose="020B0604020202020204" pitchFamily="34" charset="0"/>
              <a:buChar char="•"/>
            </a:pPr>
            <a:r>
              <a:rPr lang="en-US" dirty="0" smtClean="0"/>
              <a:t>Diagnostic </a:t>
            </a:r>
            <a:r>
              <a:rPr lang="en-US" dirty="0"/>
              <a:t>test results, 73.9</a:t>
            </a:r>
            <a:r>
              <a:rPr lang="en-US" baseline="0" dirty="0" smtClean="0"/>
              <a:t>% </a:t>
            </a:r>
          </a:p>
          <a:p>
            <a:pPr marL="628646" lvl="1" indent="-171446">
              <a:buFont typeface="Arial" panose="020B0604020202020204" pitchFamily="34" charset="0"/>
              <a:buChar char="•"/>
            </a:pPr>
            <a:r>
              <a:rPr lang="en-US" dirty="0" smtClean="0"/>
              <a:t>Consultant reports, </a:t>
            </a:r>
            <a:r>
              <a:rPr lang="en-US" dirty="0"/>
              <a:t>69.6</a:t>
            </a:r>
            <a:r>
              <a:rPr lang="en-US" baseline="0" dirty="0" smtClean="0"/>
              <a:t>% </a:t>
            </a:r>
          </a:p>
          <a:p>
            <a:pPr marL="628646" lvl="1" indent="-171446">
              <a:buFont typeface="Arial" panose="020B0604020202020204" pitchFamily="34" charset="0"/>
              <a:buChar char="•"/>
            </a:pPr>
            <a:r>
              <a:rPr lang="en-US" dirty="0" smtClean="0"/>
              <a:t>Diagnostic </a:t>
            </a:r>
            <a:r>
              <a:rPr lang="en-US" dirty="0"/>
              <a:t>test </a:t>
            </a:r>
            <a:r>
              <a:rPr lang="en-US" dirty="0" smtClean="0"/>
              <a:t>images, </a:t>
            </a:r>
            <a:r>
              <a:rPr lang="en-US" baseline="0" dirty="0" smtClean="0"/>
              <a:t>66.7% </a:t>
            </a:r>
          </a:p>
        </p:txBody>
      </p:sp>
      <p:sp>
        <p:nvSpPr>
          <p:cNvPr id="4" name="Slide Number Placeholder 3"/>
          <p:cNvSpPr>
            <a:spLocks noGrp="1"/>
          </p:cNvSpPr>
          <p:nvPr>
            <p:ph type="sldNum" sz="quarter" idx="10"/>
          </p:nvPr>
        </p:nvSpPr>
        <p:spPr/>
        <p:txBody>
          <a:bodyPr/>
          <a:lstStyle/>
          <a:p>
            <a:fld id="{DBA85441-B8FD-4482-B224-ED4712CDF87E}" type="slidenum">
              <a:rPr lang="en-US" smtClean="0"/>
              <a:t>52</a:t>
            </a:fld>
            <a:endParaRPr lang="en-US"/>
          </a:p>
        </p:txBody>
      </p:sp>
    </p:spTree>
    <p:extLst>
      <p:ext uri="{BB962C8B-B14F-4D97-AF65-F5344CB8AC3E}">
        <p14:creationId xmlns:p14="http://schemas.microsoft.com/office/powerpoint/2010/main" val="252708137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indent="-171446">
              <a:buFont typeface="Arial" panose="020B0604020202020204" pitchFamily="34" charset="0"/>
              <a:buChar char="•"/>
            </a:pPr>
            <a:r>
              <a:rPr lang="en-US" dirty="0" smtClean="0"/>
              <a:t>In </a:t>
            </a:r>
            <a:r>
              <a:rPr lang="en-US" dirty="0"/>
              <a:t>2012, </a:t>
            </a:r>
            <a:r>
              <a:rPr lang="en-US" dirty="0" smtClean="0"/>
              <a:t>among hospitals with computerized </a:t>
            </a:r>
            <a:r>
              <a:rPr lang="en-US" dirty="0"/>
              <a:t>systems </a:t>
            </a:r>
            <a:r>
              <a:rPr lang="en-US" dirty="0" smtClean="0"/>
              <a:t>that allow </a:t>
            </a:r>
            <a:r>
              <a:rPr lang="en-US" dirty="0"/>
              <a:t>for results </a:t>
            </a:r>
            <a:r>
              <a:rPr lang="en-US" dirty="0" smtClean="0"/>
              <a:t>viewing, the percentage with </a:t>
            </a:r>
            <a:r>
              <a:rPr lang="en-US" dirty="0"/>
              <a:t>a component for consultant </a:t>
            </a:r>
            <a:r>
              <a:rPr lang="en-US" dirty="0" smtClean="0"/>
              <a:t>reports was highest in </a:t>
            </a:r>
            <a:r>
              <a:rPr lang="en-US" dirty="0"/>
              <a:t>the Midwest </a:t>
            </a:r>
            <a:r>
              <a:rPr lang="en-US" dirty="0" smtClean="0"/>
              <a:t>(</a:t>
            </a:r>
            <a:r>
              <a:rPr lang="en-US" dirty="0"/>
              <a:t>73.1%). Seventy percent of hospitals in the Northeast, 69.0% of hospitals in the West, and 66.1% of hospitals in the South had a </a:t>
            </a:r>
            <a:r>
              <a:rPr lang="en-US" baseline="0" dirty="0" smtClean="0"/>
              <a:t>component for consultant reports.</a:t>
            </a:r>
          </a:p>
          <a:p>
            <a:pPr marL="171446" indent="-171446">
              <a:buFont typeface="Arial" panose="020B0604020202020204" pitchFamily="34" charset="0"/>
              <a:buChar char="•"/>
            </a:pPr>
            <a:r>
              <a:rPr lang="en-US" baseline="0" dirty="0" smtClean="0"/>
              <a:t>In 2012, 86.1% of hospitals with 400 or more beds, 77.7% of hospitals with 100-399 beds, and 59.4% of hospitals with less than 100 beds had a component for consultant reports.</a:t>
            </a:r>
            <a:endParaRPr lang="en-US" dirty="0" smtClean="0"/>
          </a:p>
          <a:p>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53</a:t>
            </a:fld>
            <a:endParaRPr lang="en-US"/>
          </a:p>
        </p:txBody>
      </p:sp>
    </p:spTree>
    <p:extLst>
      <p:ext uri="{BB962C8B-B14F-4D97-AF65-F5344CB8AC3E}">
        <p14:creationId xmlns:p14="http://schemas.microsoft.com/office/powerpoint/2010/main" val="252708137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indent="-171446">
              <a:buFont typeface="Arial" panose="020B0604020202020204" pitchFamily="34" charset="0"/>
              <a:buChar char="•"/>
            </a:pPr>
            <a:r>
              <a:rPr lang="en-US" dirty="0"/>
              <a:t>In 2012, among hospitals with computerized </a:t>
            </a:r>
            <a:r>
              <a:rPr lang="en-US" dirty="0" smtClean="0"/>
              <a:t>systems </a:t>
            </a:r>
            <a:r>
              <a:rPr lang="en-US" dirty="0"/>
              <a:t>that </a:t>
            </a:r>
            <a:r>
              <a:rPr lang="en-US" dirty="0" smtClean="0"/>
              <a:t>allow </a:t>
            </a:r>
            <a:r>
              <a:rPr lang="en-US" dirty="0"/>
              <a:t>for </a:t>
            </a:r>
            <a:r>
              <a:rPr lang="en-US" dirty="0" smtClean="0"/>
              <a:t>decision support, </a:t>
            </a:r>
            <a:r>
              <a:rPr lang="en-US" dirty="0"/>
              <a:t>the percentage with each component was as follows:</a:t>
            </a:r>
          </a:p>
          <a:p>
            <a:pPr marL="171446" indent="-171446">
              <a:buFont typeface="Arial" panose="020B0604020202020204" pitchFamily="34" charset="0"/>
              <a:buChar char="•"/>
            </a:pPr>
            <a:endParaRPr lang="en-US" dirty="0" smtClean="0"/>
          </a:p>
          <a:p>
            <a:pPr marL="628646" lvl="1" indent="-171446">
              <a:buFont typeface="Arial" panose="020B0604020202020204" pitchFamily="34" charset="0"/>
              <a:buChar char="•"/>
            </a:pPr>
            <a:r>
              <a:rPr lang="en-US" dirty="0" smtClean="0"/>
              <a:t>Drug </a:t>
            </a:r>
            <a:r>
              <a:rPr lang="en-US" dirty="0"/>
              <a:t>allergy alerts, 79.0</a:t>
            </a:r>
            <a:r>
              <a:rPr lang="en-US" baseline="0" dirty="0" smtClean="0"/>
              <a:t>% </a:t>
            </a:r>
          </a:p>
          <a:p>
            <a:pPr marL="628646" lvl="1" indent="-171446">
              <a:buFont typeface="Arial" panose="020B0604020202020204" pitchFamily="34" charset="0"/>
              <a:buChar char="•"/>
            </a:pPr>
            <a:r>
              <a:rPr lang="en-US" dirty="0" smtClean="0"/>
              <a:t>Drug-drug interaction alerts</a:t>
            </a:r>
            <a:r>
              <a:rPr lang="en-US" dirty="0"/>
              <a:t>, 78.3</a:t>
            </a:r>
            <a:r>
              <a:rPr lang="en-US" baseline="0" dirty="0" smtClean="0"/>
              <a:t>% </a:t>
            </a:r>
          </a:p>
          <a:p>
            <a:pPr marL="628646" lvl="1" indent="-171446">
              <a:buFont typeface="Arial" panose="020B0604020202020204" pitchFamily="34" charset="0"/>
              <a:buChar char="•"/>
            </a:pPr>
            <a:r>
              <a:rPr lang="en-US" dirty="0" smtClean="0"/>
              <a:t>Drug-lab interaction alerts</a:t>
            </a:r>
            <a:r>
              <a:rPr lang="en-US" dirty="0"/>
              <a:t>, 66.6</a:t>
            </a:r>
            <a:r>
              <a:rPr lang="en-US" baseline="0" dirty="0" smtClean="0"/>
              <a:t>% </a:t>
            </a:r>
          </a:p>
          <a:p>
            <a:pPr marL="628646" lvl="1" indent="-171446">
              <a:buFont typeface="Arial" panose="020B0604020202020204" pitchFamily="34" charset="0"/>
              <a:buChar char="•"/>
            </a:pPr>
            <a:r>
              <a:rPr lang="en-US" dirty="0" smtClean="0"/>
              <a:t>Drug </a:t>
            </a:r>
            <a:r>
              <a:rPr lang="en-US" dirty="0"/>
              <a:t>dosing support</a:t>
            </a:r>
            <a:r>
              <a:rPr lang="en-US" dirty="0" smtClean="0"/>
              <a:t>, 62.9</a:t>
            </a:r>
            <a:r>
              <a:rPr lang="en-US" baseline="0" dirty="0" smtClean="0"/>
              <a:t>% </a:t>
            </a:r>
          </a:p>
          <a:p>
            <a:pPr marL="628646" lvl="1" indent="-171446">
              <a:buFont typeface="Arial" panose="020B0604020202020204" pitchFamily="34" charset="0"/>
              <a:buChar char="•"/>
            </a:pPr>
            <a:r>
              <a:rPr lang="en-US" dirty="0" smtClean="0"/>
              <a:t>Clinical reminders, </a:t>
            </a:r>
            <a:r>
              <a:rPr lang="en-US" dirty="0"/>
              <a:t>57.3</a:t>
            </a:r>
            <a:r>
              <a:rPr lang="en-US" baseline="0" dirty="0" smtClean="0"/>
              <a:t>% </a:t>
            </a:r>
          </a:p>
          <a:p>
            <a:pPr marL="628646" lvl="1" indent="-171446">
              <a:buFont typeface="Arial" panose="020B0604020202020204" pitchFamily="34" charset="0"/>
              <a:buChar char="•"/>
            </a:pPr>
            <a:r>
              <a:rPr lang="en-US" dirty="0" smtClean="0"/>
              <a:t>Clinical guidelines, 53.8</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54</a:t>
            </a:fld>
            <a:endParaRPr lang="en-US" dirty="0"/>
          </a:p>
        </p:txBody>
      </p:sp>
    </p:spTree>
    <p:extLst>
      <p:ext uri="{BB962C8B-B14F-4D97-AF65-F5344CB8AC3E}">
        <p14:creationId xmlns:p14="http://schemas.microsoft.com/office/powerpoint/2010/main" val="420215712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marR="0" indent="-1714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In 2012, 96.7% of hospitals run by the Federal Government, 86.1% of not-for-profit, 73.7% of non-Federal Government, and 51.9% of for-profit hospitals had a component for drug-drug interaction alerts. </a:t>
            </a:r>
          </a:p>
          <a:p>
            <a:pPr marL="171446" marR="0" indent="-1714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In 2012, 84.0% of children’s general, 83.1% of general medical and surgical, 49.4% of acute long-term care, 46.8% of rehabilitation, and 44.2% of psychiatric hospitals had a component for drug-drug interaction alerts.</a:t>
            </a:r>
          </a:p>
          <a:p>
            <a:pPr marL="171446" indent="-171446">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55</a:t>
            </a:fld>
            <a:endParaRPr lang="en-US"/>
          </a:p>
        </p:txBody>
      </p:sp>
    </p:spTree>
    <p:extLst>
      <p:ext uri="{BB962C8B-B14F-4D97-AF65-F5344CB8AC3E}">
        <p14:creationId xmlns:p14="http://schemas.microsoft.com/office/powerpoint/2010/main" val="420215712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indent="-171446">
              <a:buFont typeface="Arial" panose="020B0604020202020204" pitchFamily="34" charset="0"/>
              <a:buChar char="•"/>
            </a:pPr>
            <a:r>
              <a:rPr lang="en-US" dirty="0"/>
              <a:t>In 2012, among hospitals with computerized systems that allow for </a:t>
            </a:r>
            <a:r>
              <a:rPr lang="en-US" dirty="0" smtClean="0"/>
              <a:t>computerized provider order entry, </a:t>
            </a:r>
            <a:r>
              <a:rPr lang="en-US" dirty="0"/>
              <a:t>the percentage with each component was as follows:</a:t>
            </a:r>
          </a:p>
          <a:p>
            <a:pPr marL="171446" indent="-171446">
              <a:buFont typeface="Arial" panose="020B0604020202020204" pitchFamily="34" charset="0"/>
              <a:buChar char="•"/>
            </a:pPr>
            <a:endParaRPr lang="en-US" dirty="0" smtClean="0"/>
          </a:p>
          <a:p>
            <a:pPr marL="628646" lvl="1" indent="-171446">
              <a:buFont typeface="Arial" panose="020B0604020202020204" pitchFamily="34" charset="0"/>
              <a:buChar char="•"/>
            </a:pPr>
            <a:r>
              <a:rPr lang="en-US" dirty="0" smtClean="0"/>
              <a:t>Nursing </a:t>
            </a:r>
            <a:r>
              <a:rPr lang="en-US" dirty="0"/>
              <a:t>orders, 63.6</a:t>
            </a:r>
            <a:r>
              <a:rPr lang="en-US" baseline="0" dirty="0" smtClean="0"/>
              <a:t>% </a:t>
            </a:r>
          </a:p>
          <a:p>
            <a:pPr marL="628646" lvl="1" indent="-171446">
              <a:buFont typeface="Arial" panose="020B0604020202020204" pitchFamily="34" charset="0"/>
              <a:buChar char="•"/>
            </a:pPr>
            <a:r>
              <a:rPr lang="en-US" dirty="0" smtClean="0"/>
              <a:t>Laboratory tests, </a:t>
            </a:r>
            <a:r>
              <a:rPr lang="en-US" dirty="0"/>
              <a:t>62.8</a:t>
            </a:r>
            <a:r>
              <a:rPr lang="en-US" baseline="0" dirty="0" smtClean="0"/>
              <a:t>% </a:t>
            </a:r>
          </a:p>
          <a:p>
            <a:pPr marL="628646" lvl="1" indent="-171446">
              <a:buFont typeface="Arial" panose="020B0604020202020204" pitchFamily="34" charset="0"/>
              <a:buChar char="•"/>
            </a:pPr>
            <a:r>
              <a:rPr lang="en-US" dirty="0" smtClean="0"/>
              <a:t>Radiology </a:t>
            </a:r>
            <a:r>
              <a:rPr lang="en-US" dirty="0"/>
              <a:t>tests, 62.4</a:t>
            </a:r>
            <a:r>
              <a:rPr lang="en-US" baseline="0" dirty="0" smtClean="0"/>
              <a:t>% </a:t>
            </a:r>
          </a:p>
          <a:p>
            <a:pPr marL="628646" lvl="1" indent="-171446">
              <a:buFont typeface="Arial" panose="020B0604020202020204" pitchFamily="34" charset="0"/>
              <a:buChar char="•"/>
            </a:pPr>
            <a:r>
              <a:rPr lang="en-US" dirty="0" smtClean="0"/>
              <a:t>Consultant requests, </a:t>
            </a:r>
            <a:r>
              <a:rPr lang="en-US" baseline="0" dirty="0" smtClean="0"/>
              <a:t>56.8%</a:t>
            </a:r>
          </a:p>
        </p:txBody>
      </p:sp>
      <p:sp>
        <p:nvSpPr>
          <p:cNvPr id="4" name="Slide Number Placeholder 3"/>
          <p:cNvSpPr>
            <a:spLocks noGrp="1"/>
          </p:cNvSpPr>
          <p:nvPr>
            <p:ph type="sldNum" sz="quarter" idx="10"/>
          </p:nvPr>
        </p:nvSpPr>
        <p:spPr/>
        <p:txBody>
          <a:bodyPr/>
          <a:lstStyle/>
          <a:p>
            <a:fld id="{DBA85441-B8FD-4482-B224-ED4712CDF87E}" type="slidenum">
              <a:rPr lang="en-US" smtClean="0"/>
              <a:t>56</a:t>
            </a:fld>
            <a:endParaRPr lang="en-US"/>
          </a:p>
        </p:txBody>
      </p:sp>
    </p:spTree>
    <p:extLst>
      <p:ext uri="{BB962C8B-B14F-4D97-AF65-F5344CB8AC3E}">
        <p14:creationId xmlns:p14="http://schemas.microsoft.com/office/powerpoint/2010/main" val="303009946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pPr marL="171446" indent="-171446">
              <a:buFont typeface="Arial" panose="020B0604020202020204" pitchFamily="34" charset="0"/>
              <a:buChar char="•"/>
            </a:pPr>
            <a:r>
              <a:rPr lang="en-US" dirty="0" smtClean="0"/>
              <a:t>In </a:t>
            </a:r>
            <a:r>
              <a:rPr lang="en-US" dirty="0"/>
              <a:t>2012, </a:t>
            </a:r>
            <a:r>
              <a:rPr lang="en-US" dirty="0" smtClean="0"/>
              <a:t>among </a:t>
            </a:r>
            <a:r>
              <a:rPr lang="en-US" dirty="0"/>
              <a:t>hospitals </a:t>
            </a:r>
            <a:r>
              <a:rPr lang="en-US" dirty="0" smtClean="0"/>
              <a:t>with computerized </a:t>
            </a:r>
            <a:r>
              <a:rPr lang="en-US" dirty="0"/>
              <a:t>systems </a:t>
            </a:r>
            <a:r>
              <a:rPr lang="en-US" dirty="0" smtClean="0"/>
              <a:t>that allow </a:t>
            </a:r>
            <a:r>
              <a:rPr lang="en-US" dirty="0"/>
              <a:t>for CPOE </a:t>
            </a:r>
            <a:r>
              <a:rPr lang="en-US" dirty="0" smtClean="0"/>
              <a:t>, the West had the highest percentage with </a:t>
            </a:r>
            <a:r>
              <a:rPr lang="en-US" dirty="0"/>
              <a:t>a component for radiology </a:t>
            </a:r>
            <a:r>
              <a:rPr lang="en-US" dirty="0" smtClean="0"/>
              <a:t>tests (65.4%). </a:t>
            </a:r>
            <a:r>
              <a:rPr lang="en-US" dirty="0"/>
              <a:t>Approximately 65% of hospitals in the </a:t>
            </a:r>
            <a:r>
              <a:rPr lang="en-US" dirty="0" smtClean="0"/>
              <a:t>Northeast </a:t>
            </a:r>
            <a:r>
              <a:rPr lang="en-US" dirty="0"/>
              <a:t>and </a:t>
            </a:r>
            <a:r>
              <a:rPr lang="en-US" dirty="0" smtClean="0"/>
              <a:t>Midwest and 57.9% </a:t>
            </a:r>
            <a:r>
              <a:rPr lang="en-US" dirty="0"/>
              <a:t>of hospitals in the South had a </a:t>
            </a:r>
            <a:r>
              <a:rPr lang="en-US" baseline="0" dirty="0" smtClean="0"/>
              <a:t>component for radiology tests.</a:t>
            </a:r>
          </a:p>
          <a:p>
            <a:pPr marL="171446" indent="-171446">
              <a:buFont typeface="Arial" panose="020B0604020202020204" pitchFamily="34" charset="0"/>
              <a:buChar char="•"/>
            </a:pPr>
            <a:r>
              <a:rPr lang="en-US" baseline="0" dirty="0" smtClean="0"/>
              <a:t>In 2012</a:t>
            </a:r>
            <a:r>
              <a:rPr lang="en-US" baseline="0" smtClean="0"/>
              <a:t>, 84% </a:t>
            </a:r>
            <a:r>
              <a:rPr lang="en-US" baseline="0" dirty="0" smtClean="0"/>
              <a:t>of hospitals with 400 or more beds</a:t>
            </a:r>
            <a:r>
              <a:rPr lang="en-US" baseline="0" smtClean="0"/>
              <a:t>, 65.4% </a:t>
            </a:r>
            <a:r>
              <a:rPr lang="en-US" baseline="0" dirty="0" smtClean="0"/>
              <a:t>of hospitals with 100-399 beds, </a:t>
            </a:r>
            <a:r>
              <a:rPr lang="en-US" baseline="0" smtClean="0"/>
              <a:t>and 55.1% </a:t>
            </a:r>
            <a:r>
              <a:rPr lang="en-US" baseline="0" dirty="0" smtClean="0"/>
              <a:t>of hospitals with less than 100 beds had a component for radiology tests.</a:t>
            </a:r>
            <a:endParaRPr lang="en-US" dirty="0" smtClean="0"/>
          </a:p>
          <a:p>
            <a:endParaRPr lang="en-US" dirty="0"/>
          </a:p>
        </p:txBody>
      </p:sp>
      <p:sp>
        <p:nvSpPr>
          <p:cNvPr id="4" name="Slide Number Placeholder 3"/>
          <p:cNvSpPr>
            <a:spLocks noGrp="1"/>
          </p:cNvSpPr>
          <p:nvPr>
            <p:ph type="sldNum" sz="quarter" idx="10"/>
          </p:nvPr>
        </p:nvSpPr>
        <p:spPr/>
        <p:txBody>
          <a:bodyPr/>
          <a:lstStyle/>
          <a:p>
            <a:fld id="{DBA85441-B8FD-4482-B224-ED4712CDF87E}" type="slidenum">
              <a:rPr lang="en-US" smtClean="0"/>
              <a:t>57</a:t>
            </a:fld>
            <a:endParaRPr lang="en-US"/>
          </a:p>
        </p:txBody>
      </p:sp>
    </p:spTree>
    <p:extLst>
      <p:ext uri="{BB962C8B-B14F-4D97-AF65-F5344CB8AC3E}">
        <p14:creationId xmlns:p14="http://schemas.microsoft.com/office/powerpoint/2010/main" val="303009946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018C42-DD96-4C07-BF1C-301766F5C6C3}" type="slidenum">
              <a:rPr lang="en-US" smtClean="0"/>
              <a:t>58</a:t>
            </a:fld>
            <a:endParaRPr lang="en-US"/>
          </a:p>
        </p:txBody>
      </p:sp>
    </p:spTree>
    <p:extLst>
      <p:ext uri="{BB962C8B-B14F-4D97-AF65-F5344CB8AC3E}">
        <p14:creationId xmlns:p14="http://schemas.microsoft.com/office/powerpoint/2010/main" val="1712533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696913"/>
            <a:ext cx="6046787" cy="4535487"/>
          </a:xfrm>
        </p:spPr>
      </p:sp>
      <p:sp>
        <p:nvSpPr>
          <p:cNvPr id="3" name="Notes Placeholder 2"/>
          <p:cNvSpPr>
            <a:spLocks noGrp="1"/>
          </p:cNvSpPr>
          <p:nvPr>
            <p:ph type="body" idx="1"/>
          </p:nvPr>
        </p:nvSpPr>
        <p:spPr>
          <a:xfrm>
            <a:off x="469106" y="5410199"/>
            <a:ext cx="5724526" cy="3188971"/>
          </a:xfrm>
        </p:spPr>
        <p:txBody>
          <a:bodyPr/>
          <a:lstStyle/>
          <a:p>
            <a:r>
              <a:rPr lang="en-US" dirty="0" smtClean="0"/>
              <a:t>Care Coordination is one of the six national priorities identified by the National </a:t>
            </a:r>
            <a:r>
              <a:rPr lang="en-US" dirty="0"/>
              <a:t>Quality Strategy (</a:t>
            </a:r>
            <a:r>
              <a:rPr lang="en-US" dirty="0">
                <a:hlinkClick r:id="rId3"/>
              </a:rPr>
              <a:t>http://</a:t>
            </a:r>
            <a:r>
              <a:rPr lang="en-US" dirty="0" smtClean="0">
                <a:hlinkClick r:id="rId3"/>
              </a:rPr>
              <a:t>www.ahrq.gov/workingforquality/index.html</a:t>
            </a:r>
            <a:r>
              <a:rPr lang="en-US" dirty="0" smtClean="0"/>
              <a:t>). </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6</a:t>
            </a:fld>
            <a:endParaRPr lang="en-US"/>
          </a:p>
        </p:txBody>
      </p:sp>
    </p:spTree>
    <p:extLst>
      <p:ext uri="{BB962C8B-B14F-4D97-AF65-F5344CB8AC3E}">
        <p14:creationId xmlns:p14="http://schemas.microsoft.com/office/powerpoint/2010/main" val="90904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a:xfrm>
            <a:off x="469106" y="5257800"/>
            <a:ext cx="6096000" cy="3341370"/>
          </a:xfrm>
        </p:spPr>
        <p:txBody>
          <a:bodyPr/>
          <a:lstStyle/>
          <a:p>
            <a:r>
              <a:rPr lang="en-US" dirty="0"/>
              <a:t>When all of a patient's health care providers coordinate their efforts, it helps ensure that the patient receives appropriate care and support, when and how the patient needs and wants it. Effective care coordination models, such as patient-centered medical homes, have begun to show that they can deliver better quality care at lower costs in settings that range from small physician practices to large hospital centers.</a:t>
            </a:r>
          </a:p>
        </p:txBody>
      </p:sp>
      <p:sp>
        <p:nvSpPr>
          <p:cNvPr id="4" name="Slide Number Placeholder 3"/>
          <p:cNvSpPr>
            <a:spLocks noGrp="1"/>
          </p:cNvSpPr>
          <p:nvPr>
            <p:ph type="sldNum" sz="quarter" idx="10"/>
          </p:nvPr>
        </p:nvSpPr>
        <p:spPr/>
        <p:txBody>
          <a:bodyPr/>
          <a:lstStyle/>
          <a:p>
            <a:pPr>
              <a:defRPr/>
            </a:pPr>
            <a:fld id="{8FB6CCB3-6531-42DB-9C16-6AAF2B34A874}" type="slidenum">
              <a:rPr lang="en-US" smtClean="0">
                <a:solidFill>
                  <a:prstClr val="black"/>
                </a:solidFill>
              </a:rPr>
              <a:pPr>
                <a:defRPr/>
              </a:pPr>
              <a:t>7</a:t>
            </a:fld>
            <a:endParaRPr lang="en-US" dirty="0">
              <a:solidFill>
                <a:prstClr val="black"/>
              </a:solidFill>
            </a:endParaRPr>
          </a:p>
        </p:txBody>
      </p:sp>
    </p:spTree>
    <p:extLst>
      <p:ext uri="{BB962C8B-B14F-4D97-AF65-F5344CB8AC3E}">
        <p14:creationId xmlns:p14="http://schemas.microsoft.com/office/powerpoint/2010/main" val="7612853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696913"/>
            <a:ext cx="6040437" cy="45323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8</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5973762" cy="44799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049930-D2C4-4E37-9A99-49F1796CF0E9}" type="slidenum">
              <a:rPr lang="en-US" smtClean="0"/>
              <a:t>9</a:t>
            </a:fld>
            <a:endParaRPr lang="en-US"/>
          </a:p>
        </p:txBody>
      </p:sp>
    </p:spTree>
    <p:extLst>
      <p:ext uri="{BB962C8B-B14F-4D97-AF65-F5344CB8AC3E}">
        <p14:creationId xmlns:p14="http://schemas.microsoft.com/office/powerpoint/2010/main" val="351817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
        <p:nvSpPr>
          <p:cNvPr id="4" name="Date Placeholder 3"/>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6" cy="909066"/>
          </a:xfrm>
        </p:spPr>
        <p:txBody>
          <a:bodyPr>
            <a:normAutofit/>
          </a:bodyPr>
          <a:lstStyle>
            <a:lvl1pPr>
              <a:defRPr sz="2200"/>
            </a:lvl1pPr>
          </a:lstStyle>
          <a:p>
            <a:r>
              <a:rPr lang="en-US" dirty="0" smtClean="0"/>
              <a:t>Click to edit Master title style</a:t>
            </a:r>
            <a:endParaRPr lang="en-US" dirty="0"/>
          </a:p>
        </p:txBody>
      </p:sp>
      <p:sp>
        <p:nvSpPr>
          <p:cNvPr id="4" name="Content Placeholder 3"/>
          <p:cNvSpPr>
            <a:spLocks noGrp="1"/>
          </p:cNvSpPr>
          <p:nvPr>
            <p:ph sz="quarter" idx="10" hasCustomPrompt="1"/>
          </p:nvPr>
        </p:nvSpPr>
        <p:spPr>
          <a:xfrm>
            <a:off x="609600" y="1977670"/>
            <a:ext cx="8077200" cy="419100"/>
          </a:xfrm>
          <a:solidFill>
            <a:srgbClr val="83D081"/>
          </a:solidFill>
          <a:ln>
            <a:noFill/>
          </a:ln>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609600" y="2396770"/>
            <a:ext cx="8077200" cy="947562"/>
          </a:xfrm>
          <a:solidFill>
            <a:schemeClr val="bg1">
              <a:lumMod val="95000"/>
            </a:schemeClr>
          </a:solidFill>
        </p:spPr>
        <p:txBody>
          <a:bodyPr>
            <a:normAutofit/>
          </a:bodyPr>
          <a:lstStyle>
            <a:lvl1pPr marL="282575" indent="-282575">
              <a:buFont typeface="+mj-lt"/>
              <a:buAutoNum type="arabicPeriod"/>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8517109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of Presentation</a:t>
            </a:r>
            <a:endParaRPr lang="en-US" dirty="0"/>
          </a:p>
        </p:txBody>
      </p:sp>
      <p:sp>
        <p:nvSpPr>
          <p:cNvPr id="3" name="Content Placeholder 2"/>
          <p:cNvSpPr>
            <a:spLocks noGrp="1"/>
          </p:cNvSpPr>
          <p:nvPr>
            <p:ph idx="1" hasCustomPrompt="1"/>
          </p:nvPr>
        </p:nvSpPr>
        <p:spPr/>
        <p:txBody>
          <a:bodyPr/>
          <a:lstStyle>
            <a:lvl1pPr>
              <a:defRPr baseline="0"/>
            </a:lvl1pPr>
          </a:lstStyle>
          <a:p>
            <a:pPr lvl="0"/>
            <a:r>
              <a:rPr lang="en-US" dirty="0" smtClean="0"/>
              <a:t>Author and Date </a:t>
            </a:r>
          </a:p>
        </p:txBody>
      </p:sp>
      <p:sp>
        <p:nvSpPr>
          <p:cNvPr id="4" name="Date Placeholder 3"/>
          <p:cNvSpPr>
            <a:spLocks noGrp="1"/>
          </p:cNvSpPr>
          <p:nvPr>
            <p:ph type="dt" sz="half" idx="10"/>
          </p:nvPr>
        </p:nvSpPr>
        <p:spPr/>
        <p:txBody>
          <a:bodyPr/>
          <a:lstStyle/>
          <a:p>
            <a:fld id="{8FEDEFF1-E1CD-448D-9DFE-7FC3FE0F11BB}" type="datetimeFigureOut">
              <a:rPr lang="en-US" smtClean="0"/>
              <a:pPr/>
              <a:t>12/11/2015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C2977F-0695-4C57-AF40-70739867F63D}"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dirty="0"/>
          </a:p>
        </p:txBody>
      </p:sp>
    </p:spTree>
    <p:extLst>
      <p:ext uri="{BB962C8B-B14F-4D97-AF65-F5344CB8AC3E}">
        <p14:creationId xmlns:p14="http://schemas.microsoft.com/office/powerpoint/2010/main" val="1267716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dirty="0"/>
          </a:p>
        </p:txBody>
      </p:sp>
    </p:spTree>
    <p:extLst>
      <p:ext uri="{BB962C8B-B14F-4D97-AF65-F5344CB8AC3E}">
        <p14:creationId xmlns:p14="http://schemas.microsoft.com/office/powerpoint/2010/main" val="10165271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dirty="0"/>
          </a:p>
        </p:txBody>
      </p:sp>
    </p:spTree>
    <p:extLst>
      <p:ext uri="{BB962C8B-B14F-4D97-AF65-F5344CB8AC3E}">
        <p14:creationId xmlns:p14="http://schemas.microsoft.com/office/powerpoint/2010/main" val="16224711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dirty="0"/>
          </a:p>
        </p:txBody>
      </p:sp>
    </p:spTree>
    <p:extLst>
      <p:ext uri="{BB962C8B-B14F-4D97-AF65-F5344CB8AC3E}">
        <p14:creationId xmlns:p14="http://schemas.microsoft.com/office/powerpoint/2010/main" val="27882862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BB4C657-53BA-4C64-8161-364EC652DC57}" type="slidenum">
              <a:rPr lang="en-US" smtClean="0"/>
              <a:pPr/>
              <a:t>‹#›</a:t>
            </a:fld>
            <a:endParaRPr lang="en-US" dirty="0"/>
          </a:p>
        </p:txBody>
      </p:sp>
    </p:spTree>
    <p:extLst>
      <p:ext uri="{BB962C8B-B14F-4D97-AF65-F5344CB8AC3E}">
        <p14:creationId xmlns:p14="http://schemas.microsoft.com/office/powerpoint/2010/main" val="5778335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BB4C657-53BA-4C64-8161-364EC652DC57}" type="slidenum">
              <a:rPr lang="en-US" smtClean="0"/>
              <a:pPr/>
              <a:t>‹#›</a:t>
            </a:fld>
            <a:endParaRPr lang="en-US" dirty="0"/>
          </a:p>
        </p:txBody>
      </p:sp>
    </p:spTree>
    <p:extLst>
      <p:ext uri="{BB962C8B-B14F-4D97-AF65-F5344CB8AC3E}">
        <p14:creationId xmlns:p14="http://schemas.microsoft.com/office/powerpoint/2010/main" val="27948189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BB4C657-53BA-4C64-8161-364EC652DC57}" type="slidenum">
              <a:rPr lang="en-US" smtClean="0"/>
              <a:pPr/>
              <a:t>‹#›</a:t>
            </a:fld>
            <a:endParaRPr lang="en-US" dirty="0"/>
          </a:p>
        </p:txBody>
      </p:sp>
    </p:spTree>
    <p:extLst>
      <p:ext uri="{BB962C8B-B14F-4D97-AF65-F5344CB8AC3E}">
        <p14:creationId xmlns:p14="http://schemas.microsoft.com/office/powerpoint/2010/main" val="2262902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dirty="0"/>
          </a:p>
        </p:txBody>
      </p:sp>
    </p:spTree>
    <p:extLst>
      <p:ext uri="{BB962C8B-B14F-4D97-AF65-F5344CB8AC3E}">
        <p14:creationId xmlns:p14="http://schemas.microsoft.com/office/powerpoint/2010/main" val="5665803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dirty="0"/>
          </a:p>
        </p:txBody>
      </p:sp>
    </p:spTree>
    <p:extLst>
      <p:ext uri="{BB962C8B-B14F-4D97-AF65-F5344CB8AC3E}">
        <p14:creationId xmlns:p14="http://schemas.microsoft.com/office/powerpoint/2010/main" val="20270194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dirty="0"/>
          </a:p>
        </p:txBody>
      </p:sp>
    </p:spTree>
    <p:extLst>
      <p:ext uri="{BB962C8B-B14F-4D97-AF65-F5344CB8AC3E}">
        <p14:creationId xmlns:p14="http://schemas.microsoft.com/office/powerpoint/2010/main" val="25164620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dirty="0"/>
          </a:p>
        </p:txBody>
      </p:sp>
    </p:spTree>
    <p:extLst>
      <p:ext uri="{BB962C8B-B14F-4D97-AF65-F5344CB8AC3E}">
        <p14:creationId xmlns:p14="http://schemas.microsoft.com/office/powerpoint/2010/main" val="1102863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BB4C657-53BA-4C64-8161-364EC652DC5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Date Placeholder 2"/>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BB4C657-53BA-4C64-8161-364EC652DC5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BB4C657-53BA-4C64-8161-364EC652DC5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12/11/2015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69CEEB-D5BD-4BA4-9F0F-BBFD9BD91A1F}" type="datetimeFigureOut">
              <a:rPr lang="en-US" smtClean="0"/>
              <a:pPr/>
              <a:t>12/11/2015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4C657-53BA-4C64-8161-364EC652DC5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3" r:id="rId11"/>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200400"/>
            <a:ext cx="8229600" cy="1600200"/>
          </a:xfrm>
          <a:prstGeom prst="rect">
            <a:avLst/>
          </a:prstGeom>
        </p:spPr>
        <p:txBody>
          <a:bodyPr vert="horz" lIns="91440" tIns="45720" rIns="91440" bIns="45720" rtlCol="0" anchor="ctr">
            <a:normAutofit/>
          </a:bodyPr>
          <a:lstStyle/>
          <a:p>
            <a:r>
              <a:rPr lang="en-US" dirty="0" smtClean="0"/>
              <a:t>Title of Presentation</a:t>
            </a:r>
            <a:endParaRPr lang="en-US" dirty="0"/>
          </a:p>
        </p:txBody>
      </p:sp>
      <p:sp>
        <p:nvSpPr>
          <p:cNvPr id="3" name="Text Placeholder 2"/>
          <p:cNvSpPr>
            <a:spLocks noGrp="1"/>
          </p:cNvSpPr>
          <p:nvPr>
            <p:ph type="body" idx="1"/>
          </p:nvPr>
        </p:nvSpPr>
        <p:spPr>
          <a:xfrm>
            <a:off x="457200" y="4953000"/>
            <a:ext cx="8229600" cy="1173163"/>
          </a:xfrm>
          <a:prstGeom prst="rect">
            <a:avLst/>
          </a:prstGeom>
        </p:spPr>
        <p:txBody>
          <a:bodyPr vert="horz" lIns="91440" tIns="45720" rIns="91440" bIns="45720" rtlCol="0">
            <a:normAutofit/>
          </a:bodyPr>
          <a:lstStyle/>
          <a:p>
            <a:pPr lvl="0"/>
            <a:r>
              <a:rPr lang="en-US" dirty="0" smtClean="0"/>
              <a:t>Author and Date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EDEFF1-E1CD-448D-9DFE-7FC3FE0F11BB}" type="datetimeFigureOut">
              <a:rPr lang="en-US" smtClean="0"/>
              <a:pPr/>
              <a:t>12/11/2015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C2977F-0695-4C57-AF40-70739867F6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Lst>
  <p:txStyles>
    <p:titleStyle>
      <a:lvl1pPr algn="ctr" defTabSz="914400" rtl="0" eaLnBrk="1" latinLnBrk="0" hangingPunct="1">
        <a:spcBef>
          <a:spcPct val="0"/>
        </a:spcBef>
        <a:buNone/>
        <a:defRPr sz="3600" b="1" kern="1200">
          <a:solidFill>
            <a:schemeClr val="accent1"/>
          </a:solidFill>
          <a:latin typeface="Arial" pitchFamily="34" charset="0"/>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69CEEB-D5BD-4BA4-9F0F-BBFD9BD91A1F}" type="datetimeFigureOut">
              <a:rPr lang="en-US" smtClean="0"/>
              <a:pPr/>
              <a:t>12/11/2015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4C657-53BA-4C64-8161-364EC652DC57}" type="slidenum">
              <a:rPr lang="en-US" smtClean="0"/>
              <a:pPr/>
              <a:t>‹#›</a:t>
            </a:fld>
            <a:endParaRPr lang="en-US" dirty="0"/>
          </a:p>
        </p:txBody>
      </p:sp>
    </p:spTree>
    <p:extLst>
      <p:ext uri="{BB962C8B-B14F-4D97-AF65-F5344CB8AC3E}">
        <p14:creationId xmlns:p14="http://schemas.microsoft.com/office/powerpoint/2010/main" val="257000676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chart" Target="../charts/chart7.xml"/></Relationships>
</file>

<file path=ppt/slides/_rels/slide2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chart" Target="../charts/chart9.xml"/></Relationships>
</file>

<file path=ppt/slides/_rels/slide25.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chart" Target="../charts/chart11.xml"/></Relationships>
</file>

<file path=ppt/slides/_rels/slide26.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chart" Target="../charts/chart13.xml"/></Relationships>
</file>

<file path=ppt/slides/_rels/slide27.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chart" Target="../charts/chart15.xml"/></Relationships>
</file>

<file path=ppt/slides/_rels/slide28.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chart" Target="../charts/char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chart" Target="../charts/chart19.xml"/></Relationships>
</file>

<file path=ppt/slides/_rels/slide32.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32.xml"/><Relationship Id="rId1" Type="http://schemas.openxmlformats.org/officeDocument/2006/relationships/slideLayout" Target="../slideLayouts/slideLayout5.xml"/><Relationship Id="rId4" Type="http://schemas.openxmlformats.org/officeDocument/2006/relationships/chart" Target="../charts/chart21.xml"/></Relationships>
</file>

<file path=ppt/slides/_rels/slide33.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chart" Target="../charts/chart2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chart" Target="../charts/chart25.xml"/></Relationships>
</file>

<file path=ppt/slides/_rels/slide38.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chart" Target="../charts/chart27.xml"/></Relationships>
</file>

<file path=ppt/slides/_rels/slide39.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chart" Target="../charts/chart29.xml"/></Relationships>
</file>

<file path=ppt/slides/_rels/slide4.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ahrq.gov/research/findings/nhqrdr/2014chartbooks/" TargetMode="External"/></Relationships>
</file>

<file path=ppt/slides/_rels/slide40.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chart" Target="../charts/chart31.xml"/></Relationships>
</file>

<file path=ppt/slides/_rels/slide41.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chart" Target="../charts/chart3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hyperlink" Target="http://hints.cancer.gov/" TargetMode="External"/></Relationships>
</file>

<file path=ppt/slides/_rels/slide46.xml.rels><?xml version="1.0" encoding="UTF-8" standalone="yes"?>
<Relationships xmlns="http://schemas.openxmlformats.org/package/2006/relationships"><Relationship Id="rId3" Type="http://schemas.openxmlformats.org/officeDocument/2006/relationships/chart" Target="../charts/chart35.xml"/><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hyperlink" Target="http://hints.cancer.gov/" TargetMode="External"/></Relationships>
</file>

<file path=ppt/slides/_rels/slide47.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hyperlink" Target="http://hints.cancer.gov/" TargetMode="External"/></Relationships>
</file>

<file path=ppt/slides/_rels/slide48.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hyperlink" Target="http://hints.cancer.gov/"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chart" Target="../charts/chart39.xml"/><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chart" Target="../charts/chart40.xml"/><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chart" Target="../charts/chart42.xml"/><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chart" Target="../charts/chart43.xml"/><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chart" Target="../charts/chart44.xml"/><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chart" Target="../charts/chart45.xml"/><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8" Type="http://schemas.openxmlformats.org/officeDocument/2006/relationships/hyperlink" Target="http://www.ncbi.nlm.nih.gov/pmc/articles/PMC3835237/" TargetMode="External"/><Relationship Id="rId3" Type="http://schemas.openxmlformats.org/officeDocument/2006/relationships/hyperlink" Target="http://www.ahrq.gov/clinic/epcsums/litsum.htm" TargetMode="External"/><Relationship Id="rId7" Type="http://schemas.openxmlformats.org/officeDocument/2006/relationships/hyperlink" Target="http://www.ncbi.nlm.nih.gov/pmc/articles/PMC3853098/" TargetMode="External"/><Relationship Id="rId12" Type="http://schemas.openxmlformats.org/officeDocument/2006/relationships/hyperlink" Target="http://www.ncbi.nlm.nih.gov/pmc/articles/PMC3412873/"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hyperlink" Target="http://www.ncbi.nlm.nih.gov/pmc/articles/PMC3836871/" TargetMode="External"/><Relationship Id="rId11" Type="http://schemas.openxmlformats.org/officeDocument/2006/relationships/hyperlink" Target="http://www.ahrq.gov/workingforquality/reports/annual-reports/nqs2013annlrpt.htm" TargetMode="External"/><Relationship Id="rId5" Type="http://schemas.openxmlformats.org/officeDocument/2006/relationships/hyperlink" Target="http://www.ncbi.nlm.nih.gov/pmc/articles/PMC2839332/" TargetMode="External"/><Relationship Id="rId10" Type="http://schemas.openxmlformats.org/officeDocument/2006/relationships/hyperlink" Target="http://www.ahrq.gov/workingforquality/reports/annual-reports/nqs2011annlrpt.htm" TargetMode="External"/><Relationship Id="rId4" Type="http://schemas.openxmlformats.org/officeDocument/2006/relationships/hyperlink" Target="http://www.ncbi.nlm.nih.gov/pmc/articles/PMC4142498/" TargetMode="External"/><Relationship Id="rId9" Type="http://schemas.openxmlformats.org/officeDocument/2006/relationships/hyperlink" Target="http://kaiserhealthnews.org/news/value-based-purchasing-medicare/"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9.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hyperlink" Target="http://www.ahrq.gov/research/findings/nhqrdr/nhqdr14/intro.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nhqrnet.ahrq.gov/inhqrdr/data/query"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590800"/>
            <a:ext cx="8229600" cy="1600200"/>
          </a:xfrm>
        </p:spPr>
        <p:txBody>
          <a:bodyPr/>
          <a:lstStyle/>
          <a:p>
            <a:r>
              <a:rPr lang="en-US" dirty="0" smtClean="0"/>
              <a:t>National Healthcare Quality and </a:t>
            </a:r>
            <a:br>
              <a:rPr lang="en-US" dirty="0" smtClean="0"/>
            </a:br>
            <a:r>
              <a:rPr lang="en-US" dirty="0" smtClean="0"/>
              <a:t>Disparities Report</a:t>
            </a:r>
            <a:endParaRPr lang="en-US" dirty="0"/>
          </a:p>
        </p:txBody>
      </p:sp>
      <p:sp>
        <p:nvSpPr>
          <p:cNvPr id="5" name="Content Placeholder 4"/>
          <p:cNvSpPr>
            <a:spLocks noGrp="1"/>
          </p:cNvSpPr>
          <p:nvPr>
            <p:ph idx="1"/>
          </p:nvPr>
        </p:nvSpPr>
        <p:spPr>
          <a:xfrm>
            <a:off x="446314" y="4191000"/>
            <a:ext cx="8229600" cy="1173163"/>
          </a:xfrm>
        </p:spPr>
        <p:txBody>
          <a:bodyPr/>
          <a:lstStyle/>
          <a:p>
            <a:r>
              <a:rPr lang="en-US" dirty="0" err="1" smtClean="0"/>
              <a:t>Chartbook</a:t>
            </a:r>
            <a:r>
              <a:rPr lang="en-US" dirty="0" smtClean="0"/>
              <a:t> on Care Coordination</a:t>
            </a:r>
          </a:p>
          <a:p>
            <a:r>
              <a:rPr lang="en-US" dirty="0" smtClean="0"/>
              <a:t>May 2015</a:t>
            </a:r>
          </a:p>
          <a:p>
            <a:endParaRPr lang="en-US" dirty="0" smtClean="0"/>
          </a:p>
          <a:p>
            <a:endParaRPr lang="en-US" dirty="0" smtClean="0"/>
          </a:p>
          <a:p>
            <a:endParaRPr lang="en-US" dirty="0"/>
          </a:p>
        </p:txBody>
      </p:sp>
      <p:sp>
        <p:nvSpPr>
          <p:cNvPr id="6" name="TextBox 5"/>
          <p:cNvSpPr txBox="1"/>
          <p:nvPr/>
        </p:nvSpPr>
        <p:spPr>
          <a:xfrm>
            <a:off x="609600" y="5867400"/>
            <a:ext cx="8077200" cy="276999"/>
          </a:xfrm>
          <a:prstGeom prst="rect">
            <a:avLst/>
          </a:prstGeom>
          <a:noFill/>
        </p:spPr>
        <p:txBody>
          <a:bodyPr wrap="square" rtlCol="0">
            <a:spAutoFit/>
          </a:bodyPr>
          <a:lstStyle/>
          <a:p>
            <a:r>
              <a:rPr lang="en-US" sz="1200" dirty="0" smtClean="0"/>
              <a:t>This presentation contains notes. Select View, then Notes page to read them.</a:t>
            </a:r>
            <a:endParaRPr lang="en-US"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Care </a:t>
            </a:r>
            <a:r>
              <a:rPr lang="en-US" dirty="0"/>
              <a:t>Coordination</a:t>
            </a:r>
          </a:p>
        </p:txBody>
      </p:sp>
      <p:sp>
        <p:nvSpPr>
          <p:cNvPr id="3" name="Content Placeholder 2"/>
          <p:cNvSpPr>
            <a:spLocks noGrp="1"/>
          </p:cNvSpPr>
          <p:nvPr>
            <p:ph idx="1"/>
          </p:nvPr>
        </p:nvSpPr>
        <p:spPr/>
        <p:txBody>
          <a:bodyPr>
            <a:normAutofit fontScale="92500" lnSpcReduction="10000"/>
          </a:bodyPr>
          <a:lstStyle/>
          <a:p>
            <a:r>
              <a:rPr lang="en-US" dirty="0"/>
              <a:t>The vision is health care providers, patients, and caregivers all working together to “ensure that the patient gets the care and support he needs and wants, when and how he needs and wants </a:t>
            </a:r>
            <a:r>
              <a:rPr lang="en-US" dirty="0" smtClean="0"/>
              <a:t>it” (NQS, 2011). </a:t>
            </a:r>
          </a:p>
          <a:p>
            <a:r>
              <a:rPr lang="en-US" dirty="0"/>
              <a:t>Conscious, patient-centered coordination of care improves the person's experience and leads to better long-term health outcomes, as demonstrated by fewer unnecessary hospitalizations, </a:t>
            </a:r>
            <a:r>
              <a:rPr lang="en-US" dirty="0" smtClean="0"/>
              <a:t>repeated </a:t>
            </a:r>
            <a:r>
              <a:rPr lang="en-US" dirty="0"/>
              <a:t>tests, and conflicting </a:t>
            </a:r>
            <a:r>
              <a:rPr lang="en-US" dirty="0" smtClean="0"/>
              <a:t>prescriptions, </a:t>
            </a:r>
            <a:r>
              <a:rPr lang="en-US" dirty="0"/>
              <a:t>as well as clearer discourse between providers and patients about the best course of </a:t>
            </a:r>
            <a:r>
              <a:rPr lang="en-US" dirty="0" smtClean="0"/>
              <a:t>treatment (NQS, 2013).</a:t>
            </a:r>
            <a:endParaRPr lang="en-US" dirty="0"/>
          </a:p>
          <a:p>
            <a:pPr marL="0" indent="0">
              <a:buNone/>
            </a:pPr>
            <a:endParaRPr lang="en-US" dirty="0"/>
          </a:p>
        </p:txBody>
      </p:sp>
    </p:spTree>
    <p:extLst>
      <p:ext uri="{BB962C8B-B14F-4D97-AF65-F5344CB8AC3E}">
        <p14:creationId xmlns:p14="http://schemas.microsoft.com/office/powerpoint/2010/main" val="40410055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Provider Communication and Care Coordination	</a:t>
            </a:r>
            <a:endParaRPr lang="en-US" dirty="0"/>
          </a:p>
        </p:txBody>
      </p:sp>
      <p:sp>
        <p:nvSpPr>
          <p:cNvPr id="3" name="Content Placeholder 2"/>
          <p:cNvSpPr>
            <a:spLocks noGrp="1"/>
          </p:cNvSpPr>
          <p:nvPr>
            <p:ph idx="1"/>
          </p:nvPr>
        </p:nvSpPr>
        <p:spPr/>
        <p:txBody>
          <a:bodyPr/>
          <a:lstStyle/>
          <a:p>
            <a:r>
              <a:rPr lang="en-US" dirty="0" smtClean="0"/>
              <a:t>Six essential elements of provider-patient communication include:</a:t>
            </a:r>
          </a:p>
          <a:p>
            <a:pPr lvl="1"/>
            <a:r>
              <a:rPr lang="en-US" dirty="0" smtClean="0"/>
              <a:t>Having open discussion,</a:t>
            </a:r>
          </a:p>
          <a:p>
            <a:pPr lvl="1"/>
            <a:r>
              <a:rPr lang="en-US" dirty="0" smtClean="0"/>
              <a:t>Gathering information,</a:t>
            </a:r>
          </a:p>
          <a:p>
            <a:pPr lvl="1"/>
            <a:r>
              <a:rPr lang="en-US" dirty="0" smtClean="0"/>
              <a:t>Understanding the patient’s perspective,</a:t>
            </a:r>
          </a:p>
          <a:p>
            <a:pPr lvl="1"/>
            <a:r>
              <a:rPr lang="en-US" dirty="0" smtClean="0"/>
              <a:t>Sharing information,</a:t>
            </a:r>
          </a:p>
          <a:p>
            <a:pPr lvl="1"/>
            <a:r>
              <a:rPr lang="en-US" dirty="0" smtClean="0"/>
              <a:t>Reaching agreement on problems and plans, and</a:t>
            </a:r>
          </a:p>
          <a:p>
            <a:pPr lvl="1"/>
            <a:r>
              <a:rPr lang="en-US" dirty="0" smtClean="0"/>
              <a:t>Providing closure (Dean, et al., 2014).</a:t>
            </a:r>
            <a:endParaRPr lang="en-US" dirty="0"/>
          </a:p>
        </p:txBody>
      </p:sp>
    </p:spTree>
    <p:extLst>
      <p:ext uri="{BB962C8B-B14F-4D97-AF65-F5344CB8AC3E}">
        <p14:creationId xmlns:p14="http://schemas.microsoft.com/office/powerpoint/2010/main" val="38542707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Measures of Care Coordination</a:t>
            </a:r>
            <a:endParaRPr lang="en-US" dirty="0"/>
          </a:p>
        </p:txBody>
      </p:sp>
      <p:sp>
        <p:nvSpPr>
          <p:cNvPr id="5" name="Content Placeholder 4"/>
          <p:cNvSpPr>
            <a:spLocks noGrp="1"/>
          </p:cNvSpPr>
          <p:nvPr>
            <p:ph idx="1"/>
          </p:nvPr>
        </p:nvSpPr>
        <p:spPr>
          <a:xfrm>
            <a:off x="457200" y="1447800"/>
            <a:ext cx="8229600" cy="5334000"/>
          </a:xfrm>
        </p:spPr>
        <p:txBody>
          <a:bodyPr>
            <a:normAutofit lnSpcReduction="10000"/>
          </a:bodyPr>
          <a:lstStyle/>
          <a:p>
            <a:r>
              <a:rPr lang="en-US" dirty="0"/>
              <a:t>In addition to summarizing information on </a:t>
            </a:r>
            <a:r>
              <a:rPr lang="en-US" dirty="0" smtClean="0"/>
              <a:t>care coordination </a:t>
            </a:r>
            <a:r>
              <a:rPr lang="en-US" dirty="0"/>
              <a:t>from the </a:t>
            </a:r>
            <a:r>
              <a:rPr lang="en-US" dirty="0" smtClean="0"/>
              <a:t>QDR, </a:t>
            </a:r>
            <a:r>
              <a:rPr lang="en-US" dirty="0"/>
              <a:t>this </a:t>
            </a:r>
            <a:r>
              <a:rPr lang="en-US" dirty="0" err="1"/>
              <a:t>chartbook</a:t>
            </a:r>
            <a:r>
              <a:rPr lang="en-US" dirty="0"/>
              <a:t> </a:t>
            </a:r>
            <a:r>
              <a:rPr lang="en-US" dirty="0" smtClean="0"/>
              <a:t>tracks </a:t>
            </a:r>
            <a:r>
              <a:rPr lang="en-US" dirty="0"/>
              <a:t>individual measures of </a:t>
            </a:r>
            <a:r>
              <a:rPr lang="en-US" dirty="0" smtClean="0"/>
              <a:t>care coordination, </a:t>
            </a:r>
            <a:r>
              <a:rPr lang="en-US" dirty="0"/>
              <a:t>overall and for populations defined by age, race, ethnicity, income, education, insurance, and number of chronic conditions.</a:t>
            </a:r>
          </a:p>
          <a:p>
            <a:r>
              <a:rPr lang="en-US" dirty="0" smtClean="0"/>
              <a:t>Measures of Care Coordination include: </a:t>
            </a:r>
          </a:p>
          <a:p>
            <a:pPr lvl="1"/>
            <a:r>
              <a:rPr lang="en-US" dirty="0" smtClean="0"/>
              <a:t>Transitions of care</a:t>
            </a:r>
          </a:p>
          <a:p>
            <a:pPr lvl="1"/>
            <a:r>
              <a:rPr lang="en-US" dirty="0" smtClean="0"/>
              <a:t>Preventable emergency department visits</a:t>
            </a:r>
          </a:p>
          <a:p>
            <a:pPr lvl="1"/>
            <a:r>
              <a:rPr lang="en-US" dirty="0" smtClean="0"/>
              <a:t>Potentially avoidable hospitalizations</a:t>
            </a:r>
          </a:p>
          <a:p>
            <a:pPr lvl="1"/>
            <a:r>
              <a:rPr lang="en-US" dirty="0" smtClean="0"/>
              <a:t>Integration of medication information</a:t>
            </a:r>
          </a:p>
          <a:p>
            <a:pPr lvl="1"/>
            <a:r>
              <a:rPr lang="en-US" dirty="0" smtClean="0"/>
              <a:t>Use of electronic health records</a:t>
            </a:r>
          </a:p>
        </p:txBody>
      </p:sp>
    </p:spTree>
    <p:extLst>
      <p:ext uri="{BB962C8B-B14F-4D97-AF65-F5344CB8AC3E}">
        <p14:creationId xmlns:p14="http://schemas.microsoft.com/office/powerpoint/2010/main" val="16354421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Transitions of Care</a:t>
            </a:r>
            <a:endParaRPr lang="en-US" dirty="0"/>
          </a:p>
        </p:txBody>
      </p:sp>
      <p:sp>
        <p:nvSpPr>
          <p:cNvPr id="3" name="Text Placeholder 2"/>
          <p:cNvSpPr>
            <a:spLocks noGrp="1"/>
          </p:cNvSpPr>
          <p:nvPr>
            <p:ph idx="1"/>
          </p:nvPr>
        </p:nvSpPr>
        <p:spPr/>
        <p:txBody>
          <a:bodyPr>
            <a:normAutofit fontScale="85000" lnSpcReduction="10000"/>
          </a:bodyPr>
          <a:lstStyle/>
          <a:p>
            <a:r>
              <a:rPr lang="en-US" dirty="0"/>
              <a:t>Centers for Medicare &amp; Medicaid Services (CMS) </a:t>
            </a:r>
            <a:r>
              <a:rPr lang="en-US" dirty="0" smtClean="0"/>
              <a:t>defines a transition of care as:</a:t>
            </a:r>
            <a:endParaRPr lang="en-US" dirty="0"/>
          </a:p>
          <a:p>
            <a:pPr lvl="1"/>
            <a:r>
              <a:rPr lang="en-US" dirty="0" smtClean="0"/>
              <a:t>The </a:t>
            </a:r>
            <a:r>
              <a:rPr lang="en-US" dirty="0"/>
              <a:t>movement of a patient from one setting of care (hospital, ambulatory primary care practice, ambulatory specialty care practice, long-term care, home health, rehabilitation facility) to another. </a:t>
            </a:r>
          </a:p>
          <a:p>
            <a:r>
              <a:rPr lang="en-US" dirty="0"/>
              <a:t>These transitions </a:t>
            </a:r>
            <a:r>
              <a:rPr lang="en-US" dirty="0" smtClean="0"/>
              <a:t>place </a:t>
            </a:r>
            <a:r>
              <a:rPr lang="en-US" dirty="0"/>
              <a:t>patients at heightened risk of adverse events. Important information can be lost or miscommunicated as responsibility is </a:t>
            </a:r>
            <a:r>
              <a:rPr lang="en-US" dirty="0" smtClean="0"/>
              <a:t>given </a:t>
            </a:r>
            <a:r>
              <a:rPr lang="en-US" dirty="0"/>
              <a:t>to new parties.</a:t>
            </a:r>
          </a:p>
          <a:p>
            <a:r>
              <a:rPr lang="en-US" dirty="0" smtClean="0"/>
              <a:t>Unsafe transitions </a:t>
            </a:r>
            <a:r>
              <a:rPr lang="en-US" dirty="0"/>
              <a:t>of care from the hospital to the community are common and frequently associated with </a:t>
            </a:r>
            <a:r>
              <a:rPr lang="en-US" dirty="0" err="1" smtClean="0"/>
              <a:t>postdischarge</a:t>
            </a:r>
            <a:r>
              <a:rPr lang="en-US" dirty="0" smtClean="0"/>
              <a:t> </a:t>
            </a:r>
            <a:r>
              <a:rPr lang="en-US" dirty="0"/>
              <a:t>adverse events </a:t>
            </a:r>
            <a:r>
              <a:rPr lang="en-US" dirty="0" smtClean="0"/>
              <a:t>(Forster, </a:t>
            </a:r>
            <a:r>
              <a:rPr lang="en-US" dirty="0"/>
              <a:t>et </a:t>
            </a:r>
            <a:r>
              <a:rPr lang="en-US" dirty="0" smtClean="0"/>
              <a:t>al., </a:t>
            </a:r>
            <a:r>
              <a:rPr lang="en-US" dirty="0"/>
              <a:t>2003).</a:t>
            </a:r>
          </a:p>
          <a:p>
            <a:endParaRPr lang="en-US" dirty="0"/>
          </a:p>
        </p:txBody>
      </p:sp>
    </p:spTree>
    <p:extLst>
      <p:ext uri="{BB962C8B-B14F-4D97-AF65-F5344CB8AC3E}">
        <p14:creationId xmlns:p14="http://schemas.microsoft.com/office/powerpoint/2010/main" val="592350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Measures of Transitions of Care</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Measures reported in this section include:</a:t>
            </a:r>
          </a:p>
          <a:p>
            <a:r>
              <a:rPr lang="en-US" dirty="0" smtClean="0"/>
              <a:t>Hospitalized </a:t>
            </a:r>
            <a:r>
              <a:rPr lang="en-US" dirty="0"/>
              <a:t>adult patients with heart failure who were given complete written discharge instructions</a:t>
            </a:r>
            <a:r>
              <a:rPr lang="en-US" dirty="0" smtClean="0"/>
              <a:t>.</a:t>
            </a:r>
          </a:p>
          <a:p>
            <a:r>
              <a:rPr lang="en-US" dirty="0"/>
              <a:t>Median hospital 30-day risk standardized readmission </a:t>
            </a:r>
            <a:r>
              <a:rPr lang="en-US" dirty="0" smtClean="0"/>
              <a:t>rate or certain conditions.</a:t>
            </a:r>
          </a:p>
          <a:p>
            <a:r>
              <a:rPr lang="en-US" dirty="0" smtClean="0"/>
              <a:t>Median hospital 30-day risk standardized readmission rate.</a:t>
            </a:r>
          </a:p>
        </p:txBody>
      </p:sp>
    </p:spTree>
    <p:extLst>
      <p:ext uri="{BB962C8B-B14F-4D97-AF65-F5344CB8AC3E}">
        <p14:creationId xmlns:p14="http://schemas.microsoft.com/office/powerpoint/2010/main" val="1050252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Management: Complete Written Discharge Instructions </a:t>
            </a:r>
            <a:endParaRPr lang="en-US" dirty="0"/>
          </a:p>
        </p:txBody>
      </p:sp>
      <p:sp>
        <p:nvSpPr>
          <p:cNvPr id="3" name="Content Placeholder 2"/>
          <p:cNvSpPr>
            <a:spLocks noGrp="1"/>
          </p:cNvSpPr>
          <p:nvPr>
            <p:ph idx="1"/>
          </p:nvPr>
        </p:nvSpPr>
        <p:spPr/>
        <p:txBody>
          <a:bodyPr>
            <a:normAutofit lnSpcReduction="10000"/>
          </a:bodyPr>
          <a:lstStyle/>
          <a:p>
            <a:r>
              <a:rPr lang="en-US" dirty="0" smtClean="0"/>
              <a:t>Effective care coordination begins with ensuring that accurate clinical information is available to support medical decisions by patients and providers. </a:t>
            </a:r>
          </a:p>
          <a:p>
            <a:r>
              <a:rPr lang="en-US" dirty="0" smtClean="0"/>
              <a:t>A common transition of care is discharge from the hospital. </a:t>
            </a:r>
          </a:p>
          <a:p>
            <a:r>
              <a:rPr lang="en-US" dirty="0" smtClean="0"/>
              <a:t>A successful transition depends on whether hospitals have adequately educated patients about key elements of care such as diagnosis and </a:t>
            </a:r>
            <a:r>
              <a:rPr lang="en-US" dirty="0" err="1" smtClean="0"/>
              <a:t>followup</a:t>
            </a:r>
            <a:r>
              <a:rPr lang="en-US" dirty="0" smtClean="0"/>
              <a:t> plans (</a:t>
            </a:r>
            <a:r>
              <a:rPr lang="en-US" dirty="0" err="1" smtClean="0"/>
              <a:t>Horwitz</a:t>
            </a:r>
            <a:r>
              <a:rPr lang="en-US" dirty="0" smtClean="0"/>
              <a:t>, et al., 2013). </a:t>
            </a:r>
          </a:p>
        </p:txBody>
      </p:sp>
    </p:spTree>
    <p:extLst>
      <p:ext uri="{BB962C8B-B14F-4D97-AF65-F5344CB8AC3E}">
        <p14:creationId xmlns:p14="http://schemas.microsoft.com/office/powerpoint/2010/main" val="30201686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sz="2400" dirty="0"/>
              <a:t>Hospitalized </a:t>
            </a:r>
            <a:r>
              <a:rPr lang="en-US" sz="2400" dirty="0" smtClean="0"/>
              <a:t>adults </a:t>
            </a:r>
            <a:r>
              <a:rPr lang="en-US" sz="2400" dirty="0"/>
              <a:t>with heart failure who were given complete written discharge </a:t>
            </a:r>
            <a:r>
              <a:rPr lang="en-US" sz="2400" dirty="0" smtClean="0"/>
              <a:t>instructions, by sex and ethnicity, 2005-2012</a:t>
            </a:r>
            <a:endParaRPr lang="en-US" sz="2400" dirty="0"/>
          </a:p>
        </p:txBody>
      </p:sp>
      <p:graphicFrame>
        <p:nvGraphicFramePr>
          <p:cNvPr id="8" name="Content Placeholder 5"/>
          <p:cNvGraphicFramePr>
            <a:graphicFrameLocks noGrp="1"/>
          </p:cNvGraphicFramePr>
          <p:nvPr>
            <p:ph sz="half" idx="1"/>
            <p:extLst>
              <p:ext uri="{D42A27DB-BD31-4B8C-83A1-F6EECF244321}">
                <p14:modId xmlns:p14="http://schemas.microsoft.com/office/powerpoint/2010/main" val="457240668"/>
              </p:ext>
            </p:extLst>
          </p:nvPr>
        </p:nvGraphicFramePr>
        <p:xfrm>
          <a:off x="457200" y="1600200"/>
          <a:ext cx="4114800" cy="45259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ontent Placeholder 4"/>
          <p:cNvGraphicFramePr>
            <a:graphicFrameLocks noGrp="1"/>
          </p:cNvGraphicFramePr>
          <p:nvPr>
            <p:ph sz="half" idx="2"/>
            <p:extLst>
              <p:ext uri="{D42A27DB-BD31-4B8C-83A1-F6EECF244321}">
                <p14:modId xmlns:p14="http://schemas.microsoft.com/office/powerpoint/2010/main" val="3748783772"/>
              </p:ext>
            </p:extLst>
          </p:nvPr>
        </p:nvGraphicFramePr>
        <p:xfrm>
          <a:off x="4572000" y="1600200"/>
          <a:ext cx="4114800" cy="4525963"/>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 Box 2"/>
          <p:cNvSpPr txBox="1">
            <a:spLocks noChangeArrowheads="1"/>
          </p:cNvSpPr>
          <p:nvPr/>
        </p:nvSpPr>
        <p:spPr bwMode="auto">
          <a:xfrm>
            <a:off x="1240971" y="2465614"/>
            <a:ext cx="1219200" cy="50618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spcBef>
                <a:spcPts val="0"/>
              </a:spcBef>
              <a:spcAft>
                <a:spcPts val="1200"/>
              </a:spcAft>
            </a:pPr>
            <a:r>
              <a:rPr lang="en-US" sz="1000" dirty="0" smtClean="0">
                <a:effectLst/>
                <a:ea typeface="Times New Roman"/>
              </a:rPr>
              <a:t>2012 </a:t>
            </a:r>
            <a:r>
              <a:rPr lang="en-US" sz="1000" dirty="0">
                <a:effectLst/>
                <a:ea typeface="Times New Roman"/>
              </a:rPr>
              <a:t>Achievable Benchmark: </a:t>
            </a:r>
            <a:r>
              <a:rPr lang="en-US" sz="1000" dirty="0" smtClean="0">
                <a:effectLst/>
                <a:ea typeface="Times New Roman"/>
              </a:rPr>
              <a:t>96.2%</a:t>
            </a:r>
            <a:endParaRPr lang="en-US" sz="1200" dirty="0">
              <a:effectLst/>
              <a:ea typeface="Times New Roman"/>
            </a:endParaRPr>
          </a:p>
        </p:txBody>
      </p:sp>
      <p:sp>
        <p:nvSpPr>
          <p:cNvPr id="2" name="Rectangle 1"/>
          <p:cNvSpPr/>
          <p:nvPr/>
        </p:nvSpPr>
        <p:spPr>
          <a:xfrm>
            <a:off x="533400" y="6161314"/>
            <a:ext cx="7518400" cy="400110"/>
          </a:xfrm>
          <a:prstGeom prst="rect">
            <a:avLst/>
          </a:prstGeom>
        </p:spPr>
        <p:txBody>
          <a:bodyPr wrap="square">
            <a:spAutoFit/>
          </a:bodyPr>
          <a:lstStyle/>
          <a:p>
            <a:r>
              <a:rPr lang="en-US" sz="1000" b="1" dirty="0" smtClean="0"/>
              <a:t>Key: </a:t>
            </a:r>
            <a:r>
              <a:rPr lang="en-US" sz="1000" dirty="0" smtClean="0"/>
              <a:t>AI/AN = American Indian or Alaska Native</a:t>
            </a:r>
          </a:p>
          <a:p>
            <a:r>
              <a:rPr lang="en-US" sz="1000" b="1" dirty="0" smtClean="0"/>
              <a:t>Source</a:t>
            </a:r>
            <a:r>
              <a:rPr lang="en-US" sz="1000" dirty="0"/>
              <a:t>: Centers for Medicare &amp; Medicaid Services, Medicare Quality Improvement </a:t>
            </a:r>
            <a:r>
              <a:rPr lang="en-US" sz="1000"/>
              <a:t>Organization </a:t>
            </a:r>
            <a:r>
              <a:rPr lang="en-US" sz="1000" smtClean="0"/>
              <a:t>Program, </a:t>
            </a:r>
            <a:r>
              <a:rPr lang="en-US" sz="1000" dirty="0" smtClean="0"/>
              <a:t>2005-2012.</a:t>
            </a:r>
            <a:endParaRPr lang="en-US" sz="1000" dirty="0"/>
          </a:p>
        </p:txBody>
      </p:sp>
    </p:spTree>
    <p:extLst>
      <p:ext uri="{BB962C8B-B14F-4D97-AF65-F5344CB8AC3E}">
        <p14:creationId xmlns:p14="http://schemas.microsoft.com/office/powerpoint/2010/main" val="11545119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Readmissions</a:t>
            </a:r>
            <a:endParaRPr lang="en-US" dirty="0"/>
          </a:p>
        </p:txBody>
      </p:sp>
      <p:sp>
        <p:nvSpPr>
          <p:cNvPr id="3" name="Content Placeholder 2"/>
          <p:cNvSpPr>
            <a:spLocks noGrp="1"/>
          </p:cNvSpPr>
          <p:nvPr>
            <p:ph idx="1"/>
          </p:nvPr>
        </p:nvSpPr>
        <p:spPr/>
        <p:txBody>
          <a:bodyPr/>
          <a:lstStyle/>
          <a:p>
            <a:r>
              <a:rPr lang="en-US" dirty="0" smtClean="0"/>
              <a:t>Hospital </a:t>
            </a:r>
            <a:r>
              <a:rPr lang="en-US" dirty="0"/>
              <a:t>readmission shortly after discharge is a marker of inpatient quality of </a:t>
            </a:r>
            <a:r>
              <a:rPr lang="en-US" dirty="0" smtClean="0"/>
              <a:t>care </a:t>
            </a:r>
            <a:r>
              <a:rPr lang="en-US" dirty="0"/>
              <a:t>and a significant contributor to rising </a:t>
            </a:r>
            <a:r>
              <a:rPr lang="en-US" dirty="0" smtClean="0"/>
              <a:t>health care costs </a:t>
            </a:r>
            <a:r>
              <a:rPr lang="en-US" dirty="0"/>
              <a:t>(Hasan, </a:t>
            </a:r>
            <a:r>
              <a:rPr lang="en-US" dirty="0" smtClean="0"/>
              <a:t>2010).  </a:t>
            </a:r>
          </a:p>
          <a:p>
            <a:r>
              <a:rPr lang="en-US" dirty="0" smtClean="0"/>
              <a:t>In 2013, approximately two-thirds of U.S. hospitals will be charged financial penalties from CMS because of excessively high 30-day readmission rates for acute myocardial infarction, heart failure, and pneumonia (Rau, 2013).</a:t>
            </a:r>
            <a:endParaRPr lang="en-US" dirty="0"/>
          </a:p>
          <a:p>
            <a:endParaRPr lang="en-US" dirty="0"/>
          </a:p>
        </p:txBody>
      </p:sp>
    </p:spTree>
    <p:extLst>
      <p:ext uri="{BB962C8B-B14F-4D97-AF65-F5344CB8AC3E}">
        <p14:creationId xmlns:p14="http://schemas.microsoft.com/office/powerpoint/2010/main" val="8458853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200" dirty="0" smtClean="0"/>
              <a:t>Median hospital 30-day risk-standardized readmission rate for certain conditions, 2006-2011</a:t>
            </a:r>
            <a:endParaRPr lang="en-US" sz="2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64626338"/>
              </p:ext>
            </p:extLst>
          </p:nvPr>
        </p:nvGraphicFramePr>
        <p:xfrm>
          <a:off x="1188720" y="1600200"/>
          <a:ext cx="6766560" cy="3657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486400"/>
            <a:ext cx="8534400" cy="707886"/>
          </a:xfrm>
          <a:prstGeom prst="rect">
            <a:avLst/>
          </a:prstGeom>
          <a:noFill/>
        </p:spPr>
        <p:txBody>
          <a:bodyPr wrap="square" rtlCol="0">
            <a:spAutoFit/>
          </a:bodyPr>
          <a:lstStyle/>
          <a:p>
            <a:r>
              <a:rPr lang="en-US" sz="1000" b="1" dirty="0" smtClean="0"/>
              <a:t>Key: </a:t>
            </a:r>
            <a:r>
              <a:rPr lang="en-US" sz="1000" dirty="0" smtClean="0"/>
              <a:t>AMI = acute myocardial infarction.</a:t>
            </a:r>
          </a:p>
          <a:p>
            <a:r>
              <a:rPr lang="en-US" sz="1000" b="1" dirty="0" smtClean="0"/>
              <a:t>Source:</a:t>
            </a:r>
            <a:r>
              <a:rPr lang="en-US" sz="1000" dirty="0" smtClean="0"/>
              <a:t> Hospital Compare </a:t>
            </a:r>
            <a:r>
              <a:rPr lang="en-US" sz="1000" dirty="0" err="1" smtClean="0"/>
              <a:t>Chartbook</a:t>
            </a:r>
            <a:r>
              <a:rPr lang="en-US" sz="1000" dirty="0" smtClean="0"/>
              <a:t>, 2013.</a:t>
            </a:r>
          </a:p>
          <a:p>
            <a:r>
              <a:rPr lang="en-US" sz="1000" b="1" dirty="0" smtClean="0"/>
              <a:t>Denominator:</a:t>
            </a:r>
            <a:r>
              <a:rPr lang="en-US" sz="1000" dirty="0" smtClean="0"/>
              <a:t> Expected number of readmissions for each disease type given the hospital’s case mix. </a:t>
            </a:r>
          </a:p>
          <a:p>
            <a:r>
              <a:rPr lang="en-US" sz="1000" b="1" dirty="0" smtClean="0"/>
              <a:t>Note:</a:t>
            </a:r>
            <a:r>
              <a:rPr lang="en-US" sz="1000" dirty="0" smtClean="0"/>
              <a:t> For this measure, lower rates are better. </a:t>
            </a:r>
            <a:endParaRPr lang="en-US" dirty="0"/>
          </a:p>
        </p:txBody>
      </p:sp>
    </p:spTree>
    <p:extLst>
      <p:ext uri="{BB962C8B-B14F-4D97-AF65-F5344CB8AC3E}">
        <p14:creationId xmlns:p14="http://schemas.microsoft.com/office/powerpoint/2010/main" val="23907996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Median hospital 30-day risk-standardized readmission rate, by the percentage of patients who are African American and the percentage of patients who have Medicaid, 2009-2011</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78042425"/>
              </p:ext>
            </p:extLst>
          </p:nvPr>
        </p:nvGraphicFramePr>
        <p:xfrm>
          <a:off x="457200" y="1463040"/>
          <a:ext cx="4114800" cy="40233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extLst>
              <p:ext uri="{D42A27DB-BD31-4B8C-83A1-F6EECF244321}">
                <p14:modId xmlns:p14="http://schemas.microsoft.com/office/powerpoint/2010/main" val="2652653176"/>
              </p:ext>
            </p:extLst>
          </p:nvPr>
        </p:nvGraphicFramePr>
        <p:xfrm>
          <a:off x="4572000" y="1463040"/>
          <a:ext cx="4114800" cy="402336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457200" y="5486399"/>
            <a:ext cx="8305800" cy="1169551"/>
          </a:xfrm>
          <a:prstGeom prst="rect">
            <a:avLst/>
          </a:prstGeom>
          <a:noFill/>
        </p:spPr>
        <p:txBody>
          <a:bodyPr wrap="square" rtlCol="0">
            <a:spAutoFit/>
          </a:bodyPr>
          <a:lstStyle/>
          <a:p>
            <a:r>
              <a:rPr lang="en-US" sz="1000" b="1" dirty="0" smtClean="0"/>
              <a:t>Key: </a:t>
            </a:r>
            <a:r>
              <a:rPr lang="en-US" sz="1000" dirty="0" smtClean="0"/>
              <a:t>AMI = acute myocardial infarction.</a:t>
            </a:r>
          </a:p>
          <a:p>
            <a:r>
              <a:rPr lang="en-US" sz="1000" b="1" dirty="0" smtClean="0"/>
              <a:t>Source:</a:t>
            </a:r>
            <a:r>
              <a:rPr lang="en-US" sz="1000" dirty="0" smtClean="0"/>
              <a:t> Hospital Compare </a:t>
            </a:r>
            <a:r>
              <a:rPr lang="en-US" sz="1000" dirty="0" err="1" smtClean="0"/>
              <a:t>Chartbook</a:t>
            </a:r>
            <a:r>
              <a:rPr lang="en-US" sz="1000" dirty="0" smtClean="0"/>
              <a:t>, 2013.</a:t>
            </a:r>
          </a:p>
          <a:p>
            <a:r>
              <a:rPr lang="en-US" sz="1000" b="1" dirty="0" smtClean="0"/>
              <a:t>Denominator:</a:t>
            </a:r>
            <a:r>
              <a:rPr lang="en-US" sz="1000" dirty="0" smtClean="0"/>
              <a:t> Expected number of readmissions for each disease type given the hospital’s case mix. </a:t>
            </a:r>
          </a:p>
          <a:p>
            <a:r>
              <a:rPr lang="en-US" sz="1000" b="1" dirty="0" smtClean="0"/>
              <a:t>Note:</a:t>
            </a:r>
            <a:r>
              <a:rPr lang="en-US" sz="1000" dirty="0" smtClean="0"/>
              <a:t> For this measure, lower rates are better. For a hospital's percentage of patients who are African American, low is defined as 0% for all three measures. High is defined as ≥22% for AMI, ≥23% for heart failure, and ≥22% for pneumonia. For the percentage of the hospital's patients who are insured by Medicaid, low is defined ≤8% for AMI, ≤7% for heart failure, and ≤6% for pneumonia. High is defined as ≥30% for AMI, ≥29% for heart failure, and ≥29% for pneumonia.</a:t>
            </a:r>
            <a:endParaRPr lang="en-US" dirty="0"/>
          </a:p>
        </p:txBody>
      </p:sp>
    </p:spTree>
    <p:extLst>
      <p:ext uri="{BB962C8B-B14F-4D97-AF65-F5344CB8AC3E}">
        <p14:creationId xmlns:p14="http://schemas.microsoft.com/office/powerpoint/2010/main" val="2196773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Healthcare Quality and Disparities Report</a:t>
            </a:r>
            <a:endParaRPr lang="en-US" dirty="0"/>
          </a:p>
        </p:txBody>
      </p:sp>
      <p:sp>
        <p:nvSpPr>
          <p:cNvPr id="3" name="Content Placeholder 2"/>
          <p:cNvSpPr>
            <a:spLocks noGrp="1"/>
          </p:cNvSpPr>
          <p:nvPr>
            <p:ph idx="1"/>
          </p:nvPr>
        </p:nvSpPr>
        <p:spPr>
          <a:xfrm>
            <a:off x="457200" y="1447800"/>
            <a:ext cx="8229600" cy="5410200"/>
          </a:xfrm>
        </p:spPr>
        <p:txBody>
          <a:bodyPr>
            <a:normAutofit fontScale="92500" lnSpcReduction="10000"/>
          </a:bodyPr>
          <a:lstStyle/>
          <a:p>
            <a:r>
              <a:rPr lang="en-US" dirty="0" smtClean="0"/>
              <a:t>Annual report </a:t>
            </a:r>
            <a:r>
              <a:rPr lang="en-US" dirty="0"/>
              <a:t>to Congress mandated in the Healthcare Research and Quality Act of 1999 (P.L. 106-129</a:t>
            </a:r>
            <a:r>
              <a:rPr lang="en-US" dirty="0" smtClean="0"/>
              <a:t>)</a:t>
            </a:r>
          </a:p>
          <a:p>
            <a:r>
              <a:rPr lang="en-US" dirty="0" smtClean="0"/>
              <a:t>Provides </a:t>
            </a:r>
            <a:r>
              <a:rPr lang="en-US" dirty="0"/>
              <a:t>a comprehensive overview </a:t>
            </a:r>
            <a:r>
              <a:rPr lang="en-US" dirty="0" smtClean="0"/>
              <a:t>of: </a:t>
            </a:r>
          </a:p>
          <a:p>
            <a:pPr lvl="1"/>
            <a:r>
              <a:rPr lang="en-US" dirty="0"/>
              <a:t>Q</a:t>
            </a:r>
            <a:r>
              <a:rPr lang="en-US" dirty="0" smtClean="0"/>
              <a:t>uality </a:t>
            </a:r>
            <a:r>
              <a:rPr lang="en-US" dirty="0"/>
              <a:t>of health care received by the general U.S. </a:t>
            </a:r>
            <a:r>
              <a:rPr lang="en-US" dirty="0" smtClean="0"/>
              <a:t>population</a:t>
            </a:r>
          </a:p>
          <a:p>
            <a:pPr lvl="1"/>
            <a:r>
              <a:rPr lang="en-US" dirty="0"/>
              <a:t>D</a:t>
            </a:r>
            <a:r>
              <a:rPr lang="en-US" dirty="0" smtClean="0"/>
              <a:t>isparities </a:t>
            </a:r>
            <a:r>
              <a:rPr lang="en-US" dirty="0"/>
              <a:t>in care experienced by different racial, ethnic, and socioeconomic </a:t>
            </a:r>
            <a:r>
              <a:rPr lang="en-US" dirty="0" smtClean="0"/>
              <a:t>groups</a:t>
            </a:r>
          </a:p>
          <a:p>
            <a:r>
              <a:rPr lang="en-US" dirty="0" smtClean="0"/>
              <a:t>Assesses </a:t>
            </a:r>
            <a:r>
              <a:rPr lang="en-US" dirty="0"/>
              <a:t>the performance of our health system and </a:t>
            </a:r>
            <a:r>
              <a:rPr lang="en-US" dirty="0" smtClean="0"/>
              <a:t>identifies </a:t>
            </a:r>
            <a:r>
              <a:rPr lang="en-US" dirty="0"/>
              <a:t>areas of strengths and weaknesses </a:t>
            </a:r>
            <a:r>
              <a:rPr lang="en-US" dirty="0" smtClean="0"/>
              <a:t>along </a:t>
            </a:r>
            <a:r>
              <a:rPr lang="en-US" dirty="0"/>
              <a:t>three main axes: </a:t>
            </a:r>
            <a:endParaRPr lang="en-US" dirty="0" smtClean="0"/>
          </a:p>
          <a:p>
            <a:pPr lvl="1"/>
            <a:r>
              <a:rPr lang="en-US" dirty="0" smtClean="0"/>
              <a:t>Access </a:t>
            </a:r>
            <a:r>
              <a:rPr lang="en-US" dirty="0"/>
              <a:t>to health </a:t>
            </a:r>
            <a:r>
              <a:rPr lang="en-US" dirty="0" smtClean="0"/>
              <a:t>care</a:t>
            </a:r>
          </a:p>
          <a:p>
            <a:pPr lvl="1"/>
            <a:r>
              <a:rPr lang="en-US" dirty="0"/>
              <a:t>Q</a:t>
            </a:r>
            <a:r>
              <a:rPr lang="en-US" dirty="0" smtClean="0"/>
              <a:t>uality </a:t>
            </a:r>
            <a:r>
              <a:rPr lang="en-US" dirty="0"/>
              <a:t>of health </a:t>
            </a:r>
            <a:r>
              <a:rPr lang="en-US" dirty="0" smtClean="0"/>
              <a:t>care</a:t>
            </a:r>
          </a:p>
          <a:p>
            <a:pPr lvl="1"/>
            <a:r>
              <a:rPr lang="en-US" dirty="0"/>
              <a:t>P</a:t>
            </a:r>
            <a:r>
              <a:rPr lang="en-US" dirty="0" smtClean="0"/>
              <a:t>riorities </a:t>
            </a:r>
            <a:r>
              <a:rPr lang="en-US" dirty="0"/>
              <a:t>of the National Quality </a:t>
            </a:r>
            <a:r>
              <a:rPr lang="en-US" dirty="0" smtClean="0"/>
              <a:t>Strategy</a:t>
            </a:r>
          </a:p>
          <a:p>
            <a:endParaRPr lang="en-US" dirty="0"/>
          </a:p>
        </p:txBody>
      </p:sp>
    </p:spTree>
    <p:extLst>
      <p:ext uri="{BB962C8B-B14F-4D97-AF65-F5344CB8AC3E}">
        <p14:creationId xmlns:p14="http://schemas.microsoft.com/office/powerpoint/2010/main" val="20219491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Preventable Emergency Department Visits</a:t>
            </a:r>
            <a:endParaRPr lang="en-US" dirty="0"/>
          </a:p>
        </p:txBody>
      </p:sp>
      <p:sp>
        <p:nvSpPr>
          <p:cNvPr id="3" name="Text Placeholder 2"/>
          <p:cNvSpPr>
            <a:spLocks noGrp="1"/>
          </p:cNvSpPr>
          <p:nvPr>
            <p:ph idx="1"/>
          </p:nvPr>
        </p:nvSpPr>
        <p:spPr/>
        <p:txBody>
          <a:bodyPr/>
          <a:lstStyle/>
          <a:p>
            <a:r>
              <a:rPr lang="en-US" dirty="0" smtClean="0"/>
              <a:t>Emergency </a:t>
            </a:r>
            <a:r>
              <a:rPr lang="en-US" dirty="0"/>
              <a:t>department (ED) </a:t>
            </a:r>
            <a:r>
              <a:rPr lang="en-US" dirty="0" smtClean="0"/>
              <a:t>visits are costly.</a:t>
            </a:r>
          </a:p>
          <a:p>
            <a:r>
              <a:rPr lang="en-US" dirty="0" smtClean="0"/>
              <a:t>Because some visits are potentially avoidable, they may be indicative of:</a:t>
            </a:r>
          </a:p>
          <a:p>
            <a:pPr lvl="1"/>
            <a:r>
              <a:rPr lang="en-US" dirty="0" smtClean="0"/>
              <a:t>Poor care management, </a:t>
            </a:r>
          </a:p>
          <a:p>
            <a:pPr lvl="1"/>
            <a:r>
              <a:rPr lang="en-US" dirty="0" smtClean="0"/>
              <a:t>Inadequate access to care, or </a:t>
            </a:r>
          </a:p>
          <a:p>
            <a:pPr lvl="1"/>
            <a:r>
              <a:rPr lang="en-US" dirty="0" smtClean="0"/>
              <a:t>Poor choices on the part of beneficiaries (Dowd, 2014).</a:t>
            </a:r>
            <a:endParaRPr lang="en-US" dirty="0"/>
          </a:p>
        </p:txBody>
      </p:sp>
    </p:spTree>
    <p:extLst>
      <p:ext uri="{BB962C8B-B14F-4D97-AF65-F5344CB8AC3E}">
        <p14:creationId xmlns:p14="http://schemas.microsoft.com/office/powerpoint/2010/main" val="40440942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Potentially Avoidable Emergency Department Visits</a:t>
            </a:r>
            <a:endParaRPr lang="en-US" dirty="0"/>
          </a:p>
        </p:txBody>
      </p:sp>
      <p:sp>
        <p:nvSpPr>
          <p:cNvPr id="3" name="Content Placeholder 2"/>
          <p:cNvSpPr>
            <a:spLocks noGrp="1"/>
          </p:cNvSpPr>
          <p:nvPr>
            <p:ph idx="1"/>
          </p:nvPr>
        </p:nvSpPr>
        <p:spPr/>
        <p:txBody>
          <a:bodyPr>
            <a:normAutofit/>
          </a:bodyPr>
          <a:lstStyle/>
          <a:p>
            <a:r>
              <a:rPr lang="en-US" dirty="0" smtClean="0"/>
              <a:t>ED visits for conditions that are preventable or treatable with appropriate primary care lower health system efficiency and raise costs (</a:t>
            </a:r>
            <a:r>
              <a:rPr lang="en-US" dirty="0" err="1" smtClean="0"/>
              <a:t>Enard</a:t>
            </a:r>
            <a:r>
              <a:rPr lang="en-US" dirty="0" smtClean="0"/>
              <a:t> &amp; </a:t>
            </a:r>
            <a:r>
              <a:rPr lang="en-US" dirty="0" err="1" smtClean="0"/>
              <a:t>Ganelin</a:t>
            </a:r>
            <a:r>
              <a:rPr lang="en-US" dirty="0" smtClean="0"/>
              <a:t>, 2013).</a:t>
            </a:r>
          </a:p>
          <a:p>
            <a:r>
              <a:rPr lang="en-US" dirty="0" smtClean="0"/>
              <a:t>An estimated 13% to 27% of ED visits in the United States could be managed in physician offices, clinics, and urgent care centers, saving $4.4 billion annually (</a:t>
            </a:r>
            <a:r>
              <a:rPr lang="en-US" dirty="0" err="1" smtClean="0"/>
              <a:t>Weinick</a:t>
            </a:r>
            <a:r>
              <a:rPr lang="en-US" dirty="0" smtClean="0"/>
              <a:t>, et al., 2010).</a:t>
            </a:r>
            <a:endParaRPr lang="en-US" dirty="0"/>
          </a:p>
        </p:txBody>
      </p:sp>
    </p:spTree>
    <p:extLst>
      <p:ext uri="{BB962C8B-B14F-4D97-AF65-F5344CB8AC3E}">
        <p14:creationId xmlns:p14="http://schemas.microsoft.com/office/powerpoint/2010/main" val="16990844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Potentially Avoidable Emergency Department Visit Measures</a:t>
            </a:r>
            <a:endParaRPr lang="en-US" dirty="0"/>
          </a:p>
        </p:txBody>
      </p:sp>
      <p:sp>
        <p:nvSpPr>
          <p:cNvPr id="3" name="Content Placeholder 2"/>
          <p:cNvSpPr>
            <a:spLocks noGrp="1"/>
          </p:cNvSpPr>
          <p:nvPr>
            <p:ph idx="1"/>
          </p:nvPr>
        </p:nvSpPr>
        <p:spPr/>
        <p:txBody>
          <a:bodyPr/>
          <a:lstStyle/>
          <a:p>
            <a:r>
              <a:rPr lang="en-US" dirty="0" smtClean="0"/>
              <a:t>Measures of potentially avoidable ED visits include:</a:t>
            </a:r>
          </a:p>
          <a:p>
            <a:pPr lvl="1"/>
            <a:r>
              <a:rPr lang="en-US" dirty="0" smtClean="0"/>
              <a:t>ED visits with a principal diagnosis related to mental health, alcohol, or substance abuse </a:t>
            </a:r>
          </a:p>
          <a:p>
            <a:pPr lvl="1"/>
            <a:r>
              <a:rPr lang="en-US" dirty="0" smtClean="0"/>
              <a:t>ED visits with a principal diagnosis of dental conditions</a:t>
            </a:r>
          </a:p>
          <a:p>
            <a:pPr lvl="1"/>
            <a:r>
              <a:rPr lang="en-US" dirty="0" smtClean="0"/>
              <a:t>ED visits for asthma, ages 18-39</a:t>
            </a:r>
          </a:p>
          <a:p>
            <a:pPr lvl="1"/>
            <a:r>
              <a:rPr lang="en-US" dirty="0" smtClean="0"/>
              <a:t>ED visits for asthma, ages 2-17</a:t>
            </a:r>
          </a:p>
        </p:txBody>
      </p:sp>
    </p:spTree>
    <p:extLst>
      <p:ext uri="{BB962C8B-B14F-4D97-AF65-F5344CB8AC3E}">
        <p14:creationId xmlns:p14="http://schemas.microsoft.com/office/powerpoint/2010/main" val="32127679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200" dirty="0" smtClean="0"/>
              <a:t>Emergency </a:t>
            </a:r>
            <a:r>
              <a:rPr lang="en-US" sz="2200" dirty="0"/>
              <a:t>department visits with a principal diagnosis </a:t>
            </a:r>
            <a:r>
              <a:rPr lang="en-US" sz="2200" dirty="0" smtClean="0"/>
              <a:t>related to mental </a:t>
            </a:r>
            <a:r>
              <a:rPr lang="en-US" sz="2200" dirty="0"/>
              <a:t>health, </a:t>
            </a:r>
            <a:r>
              <a:rPr lang="en-US" sz="2200" dirty="0" smtClean="0"/>
              <a:t>alcohol, or substance abuse, by age and income, 2007-2011</a:t>
            </a:r>
            <a:endParaRPr lang="en-US" sz="2200"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2167984425"/>
              </p:ext>
            </p:extLst>
          </p:nvPr>
        </p:nvGraphicFramePr>
        <p:xfrm>
          <a:off x="457200" y="1463040"/>
          <a:ext cx="4114800" cy="45259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ontent Placeholder 4"/>
          <p:cNvGraphicFramePr>
            <a:graphicFrameLocks noGrp="1"/>
          </p:cNvGraphicFramePr>
          <p:nvPr>
            <p:ph sz="half" idx="2"/>
            <p:extLst>
              <p:ext uri="{D42A27DB-BD31-4B8C-83A1-F6EECF244321}">
                <p14:modId xmlns:p14="http://schemas.microsoft.com/office/powerpoint/2010/main" val="4252437202"/>
              </p:ext>
            </p:extLst>
          </p:nvPr>
        </p:nvGraphicFramePr>
        <p:xfrm>
          <a:off x="4572000" y="1463040"/>
          <a:ext cx="4114800" cy="4525963"/>
        </p:xfrm>
        <a:graphic>
          <a:graphicData uri="http://schemas.openxmlformats.org/drawingml/2006/chart">
            <c:chart xmlns:c="http://schemas.openxmlformats.org/drawingml/2006/chart" xmlns:r="http://schemas.openxmlformats.org/officeDocument/2006/relationships" r:id="rId4"/>
          </a:graphicData>
        </a:graphic>
      </p:graphicFrame>
      <p:sp>
        <p:nvSpPr>
          <p:cNvPr id="3" name="Rectangle 2"/>
          <p:cNvSpPr/>
          <p:nvPr/>
        </p:nvSpPr>
        <p:spPr>
          <a:xfrm>
            <a:off x="457200" y="6172200"/>
            <a:ext cx="8001000" cy="553998"/>
          </a:xfrm>
          <a:prstGeom prst="rect">
            <a:avLst/>
          </a:prstGeom>
        </p:spPr>
        <p:txBody>
          <a:bodyPr wrap="square">
            <a:spAutoFit/>
          </a:bodyPr>
          <a:lstStyle/>
          <a:p>
            <a:r>
              <a:rPr lang="en-US" sz="1000" b="1" dirty="0" smtClean="0"/>
              <a:t>Key: </a:t>
            </a:r>
            <a:r>
              <a:rPr lang="en-US" sz="1000" dirty="0" smtClean="0"/>
              <a:t>Q = quartile.</a:t>
            </a:r>
            <a:endParaRPr lang="en-US" sz="1000" b="1" dirty="0" smtClean="0"/>
          </a:p>
          <a:p>
            <a:r>
              <a:rPr lang="en-US" sz="1000" b="1" dirty="0" smtClean="0"/>
              <a:t>Source</a:t>
            </a:r>
            <a:r>
              <a:rPr lang="en-US" sz="1000" dirty="0"/>
              <a:t>: Agency for Healthcare Research and Quality (AHRQ), </a:t>
            </a:r>
            <a:r>
              <a:rPr lang="en-US" sz="1000" dirty="0" smtClean="0"/>
              <a:t>Healthcare </a:t>
            </a:r>
            <a:r>
              <a:rPr lang="en-US" sz="1000" dirty="0"/>
              <a:t>Cost and Utilization Project, Nationwide Emergency Department Sample, and </a:t>
            </a:r>
            <a:r>
              <a:rPr lang="en-US" sz="1000" dirty="0" err="1"/>
              <a:t>HCUPnet</a:t>
            </a:r>
            <a:r>
              <a:rPr lang="en-US" sz="1000" dirty="0"/>
              <a:t> </a:t>
            </a:r>
            <a:r>
              <a:rPr lang="en-US" sz="1000" dirty="0" smtClean="0"/>
              <a:t>query, 2007-2011.</a:t>
            </a:r>
            <a:endParaRPr lang="en-US" sz="1000" dirty="0"/>
          </a:p>
        </p:txBody>
      </p:sp>
    </p:spTree>
    <p:extLst>
      <p:ext uri="{BB962C8B-B14F-4D97-AF65-F5344CB8AC3E}">
        <p14:creationId xmlns:p14="http://schemas.microsoft.com/office/powerpoint/2010/main" val="13520718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z="2400" dirty="0"/>
              <a:t>Emergency department visits with a principal diagnosis </a:t>
            </a:r>
            <a:r>
              <a:rPr lang="en-US" sz="2400" dirty="0" smtClean="0"/>
              <a:t>related to mental </a:t>
            </a:r>
            <a:r>
              <a:rPr lang="en-US" sz="2400" dirty="0"/>
              <a:t>health </a:t>
            </a:r>
            <a:r>
              <a:rPr lang="en-US" sz="2400" dirty="0" smtClean="0"/>
              <a:t>ONLY, by region and income, 2007-2011</a:t>
            </a:r>
            <a:endParaRPr lang="en-US" sz="2400" dirty="0"/>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3112973723"/>
              </p:ext>
            </p:extLst>
          </p:nvPr>
        </p:nvGraphicFramePr>
        <p:xfrm>
          <a:off x="457200" y="1463040"/>
          <a:ext cx="4114800" cy="45259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ontent Placeholder 8"/>
          <p:cNvGraphicFramePr>
            <a:graphicFrameLocks noGrp="1"/>
          </p:cNvGraphicFramePr>
          <p:nvPr>
            <p:ph sz="half" idx="2"/>
            <p:extLst>
              <p:ext uri="{D42A27DB-BD31-4B8C-83A1-F6EECF244321}">
                <p14:modId xmlns:p14="http://schemas.microsoft.com/office/powerpoint/2010/main" val="2991240266"/>
              </p:ext>
            </p:extLst>
          </p:nvPr>
        </p:nvGraphicFramePr>
        <p:xfrm>
          <a:off x="4572000" y="1463040"/>
          <a:ext cx="4114800" cy="4525963"/>
        </p:xfrm>
        <a:graphic>
          <a:graphicData uri="http://schemas.openxmlformats.org/drawingml/2006/chart">
            <c:chart xmlns:c="http://schemas.openxmlformats.org/drawingml/2006/chart" xmlns:r="http://schemas.openxmlformats.org/officeDocument/2006/relationships" r:id="rId4"/>
          </a:graphicData>
        </a:graphic>
      </p:graphicFrame>
      <p:sp>
        <p:nvSpPr>
          <p:cNvPr id="2" name="Rectangle 1"/>
          <p:cNvSpPr/>
          <p:nvPr/>
        </p:nvSpPr>
        <p:spPr>
          <a:xfrm>
            <a:off x="457200" y="6019800"/>
            <a:ext cx="8382000" cy="553998"/>
          </a:xfrm>
          <a:prstGeom prst="rect">
            <a:avLst/>
          </a:prstGeom>
        </p:spPr>
        <p:txBody>
          <a:bodyPr wrap="square">
            <a:spAutoFit/>
          </a:bodyPr>
          <a:lstStyle/>
          <a:p>
            <a:r>
              <a:rPr lang="en-US" sz="1000" b="1" dirty="0" smtClean="0"/>
              <a:t>Key: </a:t>
            </a:r>
            <a:r>
              <a:rPr lang="en-US" sz="1000" dirty="0" smtClean="0"/>
              <a:t>Q = quartile.</a:t>
            </a:r>
            <a:endParaRPr lang="en-US" sz="1000" b="1" dirty="0" smtClean="0"/>
          </a:p>
          <a:p>
            <a:r>
              <a:rPr lang="en-US" sz="1000" b="1" dirty="0" smtClean="0"/>
              <a:t>Source</a:t>
            </a:r>
            <a:r>
              <a:rPr lang="en-US" sz="1000" b="1" dirty="0"/>
              <a:t>:</a:t>
            </a:r>
            <a:r>
              <a:rPr lang="en-US" sz="1000" dirty="0"/>
              <a:t> Agency for Healthcare Research and Quality (</a:t>
            </a:r>
            <a:r>
              <a:rPr lang="en-US" sz="1000" dirty="0" smtClean="0"/>
              <a:t>AHRQ, Healthcare </a:t>
            </a:r>
            <a:r>
              <a:rPr lang="en-US" sz="1000" dirty="0"/>
              <a:t>Cost and Utilization Project, Nationwide Emergency Department Sample, and </a:t>
            </a:r>
            <a:r>
              <a:rPr lang="en-US" sz="1000" dirty="0" err="1"/>
              <a:t>HCUPnet</a:t>
            </a:r>
            <a:r>
              <a:rPr lang="en-US" sz="1000" dirty="0"/>
              <a:t> </a:t>
            </a:r>
            <a:r>
              <a:rPr lang="en-US" sz="1000" dirty="0" smtClean="0"/>
              <a:t>query, 2007-2011.</a:t>
            </a:r>
            <a:endParaRPr lang="en-US" sz="1000" dirty="0"/>
          </a:p>
        </p:txBody>
      </p:sp>
    </p:spTree>
    <p:extLst>
      <p:ext uri="{BB962C8B-B14F-4D97-AF65-F5344CB8AC3E}">
        <p14:creationId xmlns:p14="http://schemas.microsoft.com/office/powerpoint/2010/main" val="3646376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Emergency department visits with a principal diagnosis of substance abuse </a:t>
            </a:r>
            <a:r>
              <a:rPr lang="en-US" sz="2400" dirty="0" smtClean="0"/>
              <a:t>ONLY, by region and income, 2007-2011</a:t>
            </a:r>
            <a:endParaRPr lang="en-US" sz="24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14132112"/>
              </p:ext>
            </p:extLst>
          </p:nvPr>
        </p:nvGraphicFramePr>
        <p:xfrm>
          <a:off x="457200" y="1463040"/>
          <a:ext cx="4114800" cy="45259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3651639279"/>
              </p:ext>
            </p:extLst>
          </p:nvPr>
        </p:nvGraphicFramePr>
        <p:xfrm>
          <a:off x="4572000" y="1463040"/>
          <a:ext cx="4114800" cy="4525963"/>
        </p:xfrm>
        <a:graphic>
          <a:graphicData uri="http://schemas.openxmlformats.org/drawingml/2006/chart">
            <c:chart xmlns:c="http://schemas.openxmlformats.org/drawingml/2006/chart" xmlns:r="http://schemas.openxmlformats.org/officeDocument/2006/relationships" r:id="rId4"/>
          </a:graphicData>
        </a:graphic>
      </p:graphicFrame>
      <p:sp>
        <p:nvSpPr>
          <p:cNvPr id="3" name="Rectangle 2"/>
          <p:cNvSpPr/>
          <p:nvPr/>
        </p:nvSpPr>
        <p:spPr>
          <a:xfrm>
            <a:off x="457200" y="6019800"/>
            <a:ext cx="7924800" cy="553998"/>
          </a:xfrm>
          <a:prstGeom prst="rect">
            <a:avLst/>
          </a:prstGeom>
        </p:spPr>
        <p:txBody>
          <a:bodyPr wrap="square">
            <a:spAutoFit/>
          </a:bodyPr>
          <a:lstStyle/>
          <a:p>
            <a:r>
              <a:rPr lang="en-US" sz="1000" b="1" dirty="0" smtClean="0"/>
              <a:t>Key: </a:t>
            </a:r>
            <a:r>
              <a:rPr lang="en-US" sz="1000" dirty="0" smtClean="0"/>
              <a:t>Q = quartile.</a:t>
            </a:r>
            <a:endParaRPr lang="en-US" sz="1000" b="1" dirty="0" smtClean="0"/>
          </a:p>
          <a:p>
            <a:r>
              <a:rPr lang="en-US" sz="1000" b="1" dirty="0" smtClean="0"/>
              <a:t>Source</a:t>
            </a:r>
            <a:r>
              <a:rPr lang="en-US" sz="1000" b="1" dirty="0"/>
              <a:t>: </a:t>
            </a:r>
            <a:r>
              <a:rPr lang="en-US" sz="1000" dirty="0"/>
              <a:t>Agency for Healthcare Research and </a:t>
            </a:r>
            <a:r>
              <a:rPr lang="en-US" sz="1000" dirty="0" smtClean="0"/>
              <a:t>Quality, Healthcare </a:t>
            </a:r>
            <a:r>
              <a:rPr lang="en-US" sz="1000" dirty="0"/>
              <a:t>Cost and Utilization Project, Nationwide Emergency Department Sample, and </a:t>
            </a:r>
            <a:r>
              <a:rPr lang="en-US" sz="1000" dirty="0" err="1"/>
              <a:t>HCUPnet</a:t>
            </a:r>
            <a:r>
              <a:rPr lang="en-US" sz="1000" dirty="0"/>
              <a:t> </a:t>
            </a:r>
            <a:r>
              <a:rPr lang="en-US" sz="1000" dirty="0" smtClean="0"/>
              <a:t>query, 2007-2011.</a:t>
            </a:r>
            <a:endParaRPr lang="en-US" sz="1000" dirty="0"/>
          </a:p>
        </p:txBody>
      </p:sp>
    </p:spTree>
    <p:extLst>
      <p:ext uri="{BB962C8B-B14F-4D97-AF65-F5344CB8AC3E}">
        <p14:creationId xmlns:p14="http://schemas.microsoft.com/office/powerpoint/2010/main" val="6752299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dirty="0"/>
              <a:t>Emergency department visits with a principal diagnosis </a:t>
            </a:r>
            <a:r>
              <a:rPr lang="en-US" sz="2400" dirty="0" smtClean="0"/>
              <a:t>of dental conditions, by age and geographic location, 2009-2011</a:t>
            </a:r>
            <a:endParaRPr lang="en-US" sz="24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561527124"/>
              </p:ext>
            </p:extLst>
          </p:nvPr>
        </p:nvGraphicFramePr>
        <p:xfrm>
          <a:off x="457200" y="1463040"/>
          <a:ext cx="4114800" cy="45259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3557102219"/>
              </p:ext>
            </p:extLst>
          </p:nvPr>
        </p:nvGraphicFramePr>
        <p:xfrm>
          <a:off x="4572000" y="1463040"/>
          <a:ext cx="4114800" cy="4525963"/>
        </p:xfrm>
        <a:graphic>
          <a:graphicData uri="http://schemas.openxmlformats.org/drawingml/2006/chart">
            <c:chart xmlns:c="http://schemas.openxmlformats.org/drawingml/2006/chart" xmlns:r="http://schemas.openxmlformats.org/officeDocument/2006/relationships" r:id="rId4"/>
          </a:graphicData>
        </a:graphic>
      </p:graphicFrame>
      <p:sp>
        <p:nvSpPr>
          <p:cNvPr id="3" name="Rectangle 2"/>
          <p:cNvSpPr/>
          <p:nvPr/>
        </p:nvSpPr>
        <p:spPr>
          <a:xfrm>
            <a:off x="457200" y="6019800"/>
            <a:ext cx="8382000" cy="707886"/>
          </a:xfrm>
          <a:prstGeom prst="rect">
            <a:avLst/>
          </a:prstGeom>
        </p:spPr>
        <p:txBody>
          <a:bodyPr wrap="square">
            <a:spAutoFit/>
          </a:bodyPr>
          <a:lstStyle/>
          <a:p>
            <a:r>
              <a:rPr lang="en-US" sz="1000" b="1" dirty="0" smtClean="0"/>
              <a:t>Key: </a:t>
            </a:r>
            <a:r>
              <a:rPr lang="en-US" sz="1000" dirty="0" smtClean="0"/>
              <a:t>MSA = metropolitan statistical area.</a:t>
            </a:r>
            <a:endParaRPr lang="en-US" sz="1000" b="1" dirty="0" smtClean="0"/>
          </a:p>
          <a:p>
            <a:r>
              <a:rPr lang="en-US" sz="1000" b="1" dirty="0" smtClean="0"/>
              <a:t>Source</a:t>
            </a:r>
            <a:r>
              <a:rPr lang="en-US" sz="1000" dirty="0"/>
              <a:t>: Agency for Healthcare Research and </a:t>
            </a:r>
            <a:r>
              <a:rPr lang="en-US" sz="1000" dirty="0" smtClean="0"/>
              <a:t>Quality, </a:t>
            </a:r>
            <a:r>
              <a:rPr lang="en-US" sz="1000" dirty="0"/>
              <a:t>Healthcare Cost and Utilization Project, Nationwide Emergency Department Sample, and </a:t>
            </a:r>
            <a:r>
              <a:rPr lang="en-US" sz="1000" dirty="0" err="1"/>
              <a:t>HCUPnet</a:t>
            </a:r>
            <a:r>
              <a:rPr lang="en-US" sz="1000" dirty="0"/>
              <a:t> </a:t>
            </a:r>
            <a:r>
              <a:rPr lang="en-US" sz="1000" dirty="0" smtClean="0"/>
              <a:t>query, 2007-2011.</a:t>
            </a:r>
          </a:p>
          <a:p>
            <a:r>
              <a:rPr lang="en-US" sz="1000" b="1" dirty="0" smtClean="0"/>
              <a:t>Note</a:t>
            </a:r>
            <a:r>
              <a:rPr lang="en-US" sz="1000" dirty="0"/>
              <a:t>: Data not available </a:t>
            </a:r>
            <a:r>
              <a:rPr lang="en-US" sz="1000" dirty="0" smtClean="0"/>
              <a:t>for 2009 for geographic location.</a:t>
            </a:r>
            <a:endParaRPr lang="en-US" sz="1000" dirty="0"/>
          </a:p>
        </p:txBody>
      </p:sp>
    </p:spTree>
    <p:extLst>
      <p:ext uri="{BB962C8B-B14F-4D97-AF65-F5344CB8AC3E}">
        <p14:creationId xmlns:p14="http://schemas.microsoft.com/office/powerpoint/2010/main" val="19623924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200" dirty="0" smtClean="0"/>
              <a:t>Emergency department visits for asthma, ages 18-39, by hospital region and income, 2008-2011</a:t>
            </a:r>
            <a:endParaRPr lang="en-US" sz="22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734453000"/>
              </p:ext>
            </p:extLst>
          </p:nvPr>
        </p:nvGraphicFramePr>
        <p:xfrm>
          <a:off x="457200" y="1463040"/>
          <a:ext cx="4114800" cy="45259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2329635141"/>
              </p:ext>
            </p:extLst>
          </p:nvPr>
        </p:nvGraphicFramePr>
        <p:xfrm>
          <a:off x="4572000" y="1463040"/>
          <a:ext cx="4114800" cy="4525963"/>
        </p:xfrm>
        <a:graphic>
          <a:graphicData uri="http://schemas.openxmlformats.org/drawingml/2006/chart">
            <c:chart xmlns:c="http://schemas.openxmlformats.org/drawingml/2006/chart" xmlns:r="http://schemas.openxmlformats.org/officeDocument/2006/relationships" r:id="rId4"/>
          </a:graphicData>
        </a:graphic>
      </p:graphicFrame>
      <p:sp>
        <p:nvSpPr>
          <p:cNvPr id="3" name="Rectangle 2"/>
          <p:cNvSpPr/>
          <p:nvPr/>
        </p:nvSpPr>
        <p:spPr>
          <a:xfrm>
            <a:off x="457200" y="6019800"/>
            <a:ext cx="8001000" cy="553998"/>
          </a:xfrm>
          <a:prstGeom prst="rect">
            <a:avLst/>
          </a:prstGeom>
        </p:spPr>
        <p:txBody>
          <a:bodyPr wrap="square">
            <a:spAutoFit/>
          </a:bodyPr>
          <a:lstStyle/>
          <a:p>
            <a:r>
              <a:rPr lang="en-US" sz="1000" b="1" dirty="0" smtClean="0"/>
              <a:t>Key:</a:t>
            </a:r>
            <a:r>
              <a:rPr lang="en-US" sz="1000" dirty="0" smtClean="0"/>
              <a:t> Q= quartile. Income = median household income of patient’s ZIP Code.</a:t>
            </a:r>
          </a:p>
          <a:p>
            <a:r>
              <a:rPr lang="en-US" sz="1000" b="1" dirty="0" smtClean="0"/>
              <a:t>Source</a:t>
            </a:r>
            <a:r>
              <a:rPr lang="en-US" sz="1000" b="1" dirty="0"/>
              <a:t>:</a:t>
            </a:r>
            <a:r>
              <a:rPr lang="en-US" sz="1000" dirty="0"/>
              <a:t> Agency for Healthcare Research and </a:t>
            </a:r>
            <a:r>
              <a:rPr lang="en-US" sz="1000" dirty="0" smtClean="0"/>
              <a:t>Quality (AHRQ), </a:t>
            </a:r>
            <a:r>
              <a:rPr lang="en-US" sz="1000" dirty="0"/>
              <a:t>Healthcare Cost and Utilization Project, Nationwide Inpatient Sample and AHRQ Quality Indicators, version </a:t>
            </a:r>
            <a:r>
              <a:rPr lang="en-US" sz="1000" dirty="0" smtClean="0"/>
              <a:t>4.4, 2008-2011. </a:t>
            </a:r>
            <a:endParaRPr lang="en-US" sz="1000" dirty="0"/>
          </a:p>
        </p:txBody>
      </p:sp>
    </p:spTree>
    <p:extLst>
      <p:ext uri="{BB962C8B-B14F-4D97-AF65-F5344CB8AC3E}">
        <p14:creationId xmlns:p14="http://schemas.microsoft.com/office/powerpoint/2010/main" val="550337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Emergency department visits for asthma, </a:t>
            </a:r>
            <a:r>
              <a:rPr lang="en-US" sz="2400" dirty="0" smtClean="0"/>
              <a:t>ages 2-17, by hospital region and income, 2008-2011</a:t>
            </a:r>
            <a:endParaRPr lang="en-US" sz="24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086108648"/>
              </p:ext>
            </p:extLst>
          </p:nvPr>
        </p:nvGraphicFramePr>
        <p:xfrm>
          <a:off x="457200" y="1600200"/>
          <a:ext cx="4114800" cy="43891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1039487202"/>
              </p:ext>
            </p:extLst>
          </p:nvPr>
        </p:nvGraphicFramePr>
        <p:xfrm>
          <a:off x="4572000" y="1600200"/>
          <a:ext cx="4114800" cy="4389120"/>
        </p:xfrm>
        <a:graphic>
          <a:graphicData uri="http://schemas.openxmlformats.org/drawingml/2006/chart">
            <c:chart xmlns:c="http://schemas.openxmlformats.org/drawingml/2006/chart" xmlns:r="http://schemas.openxmlformats.org/officeDocument/2006/relationships" r:id="rId4"/>
          </a:graphicData>
        </a:graphic>
      </p:graphicFrame>
      <p:sp>
        <p:nvSpPr>
          <p:cNvPr id="3" name="Rectangle 2"/>
          <p:cNvSpPr/>
          <p:nvPr/>
        </p:nvSpPr>
        <p:spPr>
          <a:xfrm>
            <a:off x="457200" y="5943600"/>
            <a:ext cx="7696200" cy="553998"/>
          </a:xfrm>
          <a:prstGeom prst="rect">
            <a:avLst/>
          </a:prstGeom>
        </p:spPr>
        <p:txBody>
          <a:bodyPr wrap="square">
            <a:spAutoFit/>
          </a:bodyPr>
          <a:lstStyle/>
          <a:p>
            <a:r>
              <a:rPr lang="en-US" sz="1000" b="1" dirty="0" smtClean="0"/>
              <a:t>Key: </a:t>
            </a:r>
            <a:r>
              <a:rPr lang="en-US" sz="1000" dirty="0" smtClean="0"/>
              <a:t>Q = quartile.</a:t>
            </a:r>
            <a:endParaRPr lang="en-US" sz="1000" b="1" dirty="0" smtClean="0"/>
          </a:p>
          <a:p>
            <a:r>
              <a:rPr lang="en-US" sz="1000" b="1" dirty="0" smtClean="0"/>
              <a:t>Source</a:t>
            </a:r>
            <a:r>
              <a:rPr lang="en-US" sz="1000" b="1" dirty="0"/>
              <a:t>:</a:t>
            </a:r>
            <a:r>
              <a:rPr lang="en-US" sz="1000" dirty="0"/>
              <a:t> Agency for Healthcare Research and Quality (AHRQ), Center for Delivery, Organization, and Markets, Healthcare Cost and Utilization Project, Nationwide Inpatient Sample and AHRQ Quality Indicators, version </a:t>
            </a:r>
            <a:r>
              <a:rPr lang="en-US" sz="1000" dirty="0" smtClean="0"/>
              <a:t>4.4, 2008-2011. </a:t>
            </a:r>
            <a:endParaRPr lang="en-US" sz="1000" dirty="0"/>
          </a:p>
        </p:txBody>
      </p:sp>
    </p:spTree>
    <p:extLst>
      <p:ext uri="{BB962C8B-B14F-4D97-AF65-F5344CB8AC3E}">
        <p14:creationId xmlns:p14="http://schemas.microsoft.com/office/powerpoint/2010/main" val="23124377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mtClean="0"/>
              <a:t>Potentially Avoidable Hospitalizations</a:t>
            </a:r>
            <a:endParaRPr lang="en-US" dirty="0"/>
          </a:p>
        </p:txBody>
      </p:sp>
      <p:sp>
        <p:nvSpPr>
          <p:cNvPr id="5" name="Content Placeholder 4"/>
          <p:cNvSpPr>
            <a:spLocks noGrp="1"/>
          </p:cNvSpPr>
          <p:nvPr>
            <p:ph idx="1"/>
          </p:nvPr>
        </p:nvSpPr>
        <p:spPr/>
        <p:txBody>
          <a:bodyPr/>
          <a:lstStyle/>
          <a:p>
            <a:r>
              <a:rPr lang="en-US" dirty="0" smtClean="0"/>
              <a:t>Hospitalizations due to ambulatory care- sensitive conditions (ACSCs) such as hypertension and pneumonia should be largely prevented if ambulatory care is provided in a timely and effective manner. </a:t>
            </a:r>
          </a:p>
          <a:p>
            <a:r>
              <a:rPr lang="en-US" dirty="0" smtClean="0"/>
              <a:t>Evidence suggests that effective primary care is associated with lower ACSC hospitalization (also referred to as avoidable hospitalization) (Gao, et al., 2014).</a:t>
            </a:r>
            <a:endParaRPr lang="en-US" dirty="0"/>
          </a:p>
        </p:txBody>
      </p:sp>
    </p:spTree>
    <p:extLst>
      <p:ext uri="{BB962C8B-B14F-4D97-AF65-F5344CB8AC3E}">
        <p14:creationId xmlns:p14="http://schemas.microsoft.com/office/powerpoint/2010/main" val="40831317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Healthcare Quality and Disparities Report</a:t>
            </a:r>
            <a:endParaRPr lang="en-US" dirty="0"/>
          </a:p>
        </p:txBody>
      </p:sp>
      <p:sp>
        <p:nvSpPr>
          <p:cNvPr id="3" name="Content Placeholder 2"/>
          <p:cNvSpPr>
            <a:spLocks noGrp="1"/>
          </p:cNvSpPr>
          <p:nvPr>
            <p:ph idx="1"/>
          </p:nvPr>
        </p:nvSpPr>
        <p:spPr>
          <a:xfrm>
            <a:off x="457200" y="1447800"/>
            <a:ext cx="8229600" cy="5410200"/>
          </a:xfrm>
        </p:spPr>
        <p:txBody>
          <a:bodyPr>
            <a:normAutofit/>
          </a:bodyPr>
          <a:lstStyle/>
          <a:p>
            <a:r>
              <a:rPr lang="en-US" dirty="0" smtClean="0"/>
              <a:t>Based </a:t>
            </a:r>
            <a:r>
              <a:rPr lang="en-US" dirty="0"/>
              <a:t>on more than 250 measures of quality and disparities covering a broad array of health care services and </a:t>
            </a:r>
            <a:r>
              <a:rPr lang="en-US" dirty="0" smtClean="0"/>
              <a:t>settings</a:t>
            </a:r>
          </a:p>
          <a:p>
            <a:r>
              <a:rPr lang="en-US" dirty="0" smtClean="0"/>
              <a:t>Data generally </a:t>
            </a:r>
            <a:r>
              <a:rPr lang="en-US" dirty="0"/>
              <a:t>available through </a:t>
            </a:r>
            <a:r>
              <a:rPr lang="en-US" dirty="0" smtClean="0"/>
              <a:t>2012</a:t>
            </a:r>
          </a:p>
          <a:p>
            <a:r>
              <a:rPr lang="en-US" dirty="0" smtClean="0"/>
              <a:t>Produced </a:t>
            </a:r>
            <a:r>
              <a:rPr lang="en-US" dirty="0"/>
              <a:t>with the help of an Interagency Work Group led by the Agency for Healthcare Research and </a:t>
            </a:r>
            <a:r>
              <a:rPr lang="en-US" dirty="0" smtClean="0"/>
              <a:t>Quality </a:t>
            </a:r>
            <a:r>
              <a:rPr lang="en-US" dirty="0"/>
              <a:t>and submitted on behalf of the Secretary of Health and Human </a:t>
            </a:r>
            <a:r>
              <a:rPr lang="en-US" dirty="0" smtClean="0"/>
              <a:t>Services </a:t>
            </a:r>
            <a:endParaRPr lang="en-US" dirty="0"/>
          </a:p>
          <a:p>
            <a:endParaRPr lang="en-US" dirty="0"/>
          </a:p>
        </p:txBody>
      </p:sp>
    </p:spTree>
    <p:extLst>
      <p:ext uri="{BB962C8B-B14F-4D97-AF65-F5344CB8AC3E}">
        <p14:creationId xmlns:p14="http://schemas.microsoft.com/office/powerpoint/2010/main" val="21926510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Potentially Avoidable Hospitalization Measures</a:t>
            </a:r>
            <a:endParaRPr lang="en-US" dirty="0"/>
          </a:p>
        </p:txBody>
      </p:sp>
      <p:sp>
        <p:nvSpPr>
          <p:cNvPr id="3" name="Content Placeholder 2"/>
          <p:cNvSpPr>
            <a:spLocks noGrp="1"/>
          </p:cNvSpPr>
          <p:nvPr>
            <p:ph idx="1"/>
          </p:nvPr>
        </p:nvSpPr>
        <p:spPr/>
        <p:txBody>
          <a:bodyPr/>
          <a:lstStyle/>
          <a:p>
            <a:r>
              <a:rPr lang="en-US" dirty="0" smtClean="0"/>
              <a:t>Measures of potentially avoidable hospitalization include:</a:t>
            </a:r>
          </a:p>
          <a:p>
            <a:pPr lvl="1"/>
            <a:r>
              <a:rPr lang="en-US" dirty="0" smtClean="0"/>
              <a:t>Potentially avoidable hospitalizations for acute and chronic conditions</a:t>
            </a:r>
          </a:p>
          <a:p>
            <a:pPr lvl="1"/>
            <a:r>
              <a:rPr lang="en-US" dirty="0" smtClean="0"/>
              <a:t>Admissions with perforated appendix</a:t>
            </a:r>
          </a:p>
          <a:p>
            <a:pPr lvl="1"/>
            <a:r>
              <a:rPr lang="en-US" dirty="0" smtClean="0"/>
              <a:t>Admissions with hypertension</a:t>
            </a:r>
            <a:endParaRPr lang="en-US" dirty="0"/>
          </a:p>
        </p:txBody>
      </p:sp>
    </p:spTree>
    <p:extLst>
      <p:ext uri="{BB962C8B-B14F-4D97-AF65-F5344CB8AC3E}">
        <p14:creationId xmlns:p14="http://schemas.microsoft.com/office/powerpoint/2010/main" val="5841755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200" dirty="0" smtClean="0"/>
              <a:t>Potentially avoidable hospitalizations, by type </a:t>
            </a:r>
            <a:r>
              <a:rPr lang="en-US" sz="2200" dirty="0"/>
              <a:t>of </a:t>
            </a:r>
            <a:r>
              <a:rPr lang="en-US" sz="2200" dirty="0" smtClean="0"/>
              <a:t>condition, 2005-2012, and by race/ethnicity, stratified by income, 2012</a:t>
            </a:r>
            <a:endParaRPr lang="en-US" sz="22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549457993"/>
              </p:ext>
            </p:extLst>
          </p:nvPr>
        </p:nvGraphicFramePr>
        <p:xfrm>
          <a:off x="466725" y="1447800"/>
          <a:ext cx="4114800" cy="43891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3205192489"/>
              </p:ext>
            </p:extLst>
          </p:nvPr>
        </p:nvGraphicFramePr>
        <p:xfrm>
          <a:off x="4572000" y="1463040"/>
          <a:ext cx="4038600" cy="4389120"/>
        </p:xfrm>
        <a:graphic>
          <a:graphicData uri="http://schemas.openxmlformats.org/drawingml/2006/chart">
            <c:chart xmlns:c="http://schemas.openxmlformats.org/drawingml/2006/chart" xmlns:r="http://schemas.openxmlformats.org/officeDocument/2006/relationships" r:id="rId4"/>
          </a:graphicData>
        </a:graphic>
      </p:graphicFrame>
      <p:sp>
        <p:nvSpPr>
          <p:cNvPr id="3" name="Rectangle 2"/>
          <p:cNvSpPr/>
          <p:nvPr/>
        </p:nvSpPr>
        <p:spPr>
          <a:xfrm>
            <a:off x="488496" y="5996226"/>
            <a:ext cx="8305800" cy="861774"/>
          </a:xfrm>
          <a:prstGeom prst="rect">
            <a:avLst/>
          </a:prstGeom>
        </p:spPr>
        <p:txBody>
          <a:bodyPr wrap="square">
            <a:spAutoFit/>
          </a:bodyPr>
          <a:lstStyle/>
          <a:p>
            <a:r>
              <a:rPr lang="en-US" sz="1000" b="1" dirty="0" smtClean="0"/>
              <a:t>Key: </a:t>
            </a:r>
            <a:r>
              <a:rPr lang="en-US" sz="1000" dirty="0" smtClean="0"/>
              <a:t>API = Asian or Pacific Islander; Q = quartile.</a:t>
            </a:r>
            <a:endParaRPr lang="en-US" sz="1000" b="1" dirty="0" smtClean="0"/>
          </a:p>
          <a:p>
            <a:r>
              <a:rPr lang="en-US" sz="1000" b="1" dirty="0" smtClean="0"/>
              <a:t>Source</a:t>
            </a:r>
            <a:r>
              <a:rPr lang="en-US" sz="1000" b="1" dirty="0"/>
              <a:t>:</a:t>
            </a:r>
            <a:r>
              <a:rPr lang="en-US" sz="1000" dirty="0"/>
              <a:t> Agency for Healthcare Research and Quality (AHRQ), </a:t>
            </a:r>
            <a:r>
              <a:rPr lang="en-US" sz="1000" dirty="0" smtClean="0"/>
              <a:t>Healthcare </a:t>
            </a:r>
            <a:r>
              <a:rPr lang="en-US" sz="1000" dirty="0"/>
              <a:t>Cost and Utilization Project, Nationwide Inpatient Sample and AHRQ Quality Indicators, version </a:t>
            </a:r>
            <a:r>
              <a:rPr lang="en-US" sz="1000" dirty="0" smtClean="0"/>
              <a:t>4.4, 2005-2012. </a:t>
            </a:r>
          </a:p>
          <a:p>
            <a:r>
              <a:rPr lang="en-US" sz="1000" b="1" dirty="0"/>
              <a:t>Note: </a:t>
            </a:r>
            <a:r>
              <a:rPr lang="en-US" sz="1000" dirty="0"/>
              <a:t>White, Black, and API are non-Hispanic. Hispanic includes all race.</a:t>
            </a:r>
            <a:endParaRPr lang="en-US" sz="1000" b="1" dirty="0"/>
          </a:p>
          <a:p>
            <a:endParaRPr lang="en-US" sz="1000" dirty="0"/>
          </a:p>
        </p:txBody>
      </p:sp>
      <p:sp>
        <p:nvSpPr>
          <p:cNvPr id="4" name="TextBox 3"/>
          <p:cNvSpPr txBox="1"/>
          <p:nvPr/>
        </p:nvSpPr>
        <p:spPr>
          <a:xfrm>
            <a:off x="6705600" y="3886200"/>
            <a:ext cx="1905000" cy="400110"/>
          </a:xfrm>
          <a:prstGeom prst="rect">
            <a:avLst/>
          </a:prstGeom>
          <a:noFill/>
        </p:spPr>
        <p:txBody>
          <a:bodyPr wrap="square" rtlCol="0">
            <a:spAutoFit/>
          </a:bodyPr>
          <a:lstStyle/>
          <a:p>
            <a:r>
              <a:rPr lang="en-US" sz="1000" dirty="0" smtClean="0"/>
              <a:t>2012 Achievable Benchmark: 939</a:t>
            </a:r>
            <a:endParaRPr lang="en-US" sz="1000" dirty="0"/>
          </a:p>
        </p:txBody>
      </p:sp>
    </p:spTree>
    <p:extLst>
      <p:ext uri="{BB962C8B-B14F-4D97-AF65-F5344CB8AC3E}">
        <p14:creationId xmlns:p14="http://schemas.microsoft.com/office/powerpoint/2010/main" val="18441208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noAutofit/>
          </a:bodyPr>
          <a:lstStyle/>
          <a:p>
            <a:r>
              <a:rPr lang="en-US" sz="2000" dirty="0" smtClean="0"/>
              <a:t>Admissions with perforated appendix in community hospitals and Indian Health Service, Tribal, and contract hospitals, by age, 2003-2012</a:t>
            </a:r>
            <a:endParaRPr lang="en-US" sz="2000" dirty="0"/>
          </a:p>
        </p:txBody>
      </p:sp>
      <p:graphicFrame>
        <p:nvGraphicFramePr>
          <p:cNvPr id="11" name="Content Placeholder 10"/>
          <p:cNvGraphicFramePr>
            <a:graphicFrameLocks noGrp="1"/>
          </p:cNvGraphicFramePr>
          <p:nvPr>
            <p:ph sz="half" idx="2"/>
            <p:extLst>
              <p:ext uri="{D42A27DB-BD31-4B8C-83A1-F6EECF244321}">
                <p14:modId xmlns:p14="http://schemas.microsoft.com/office/powerpoint/2010/main" val="1844671134"/>
              </p:ext>
            </p:extLst>
          </p:nvPr>
        </p:nvGraphicFramePr>
        <p:xfrm>
          <a:off x="456406" y="1463040"/>
          <a:ext cx="4114800" cy="42062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ontent Placeholder 9"/>
          <p:cNvGraphicFramePr>
            <a:graphicFrameLocks noGrp="1"/>
          </p:cNvGraphicFramePr>
          <p:nvPr>
            <p:ph sz="quarter" idx="4"/>
            <p:extLst>
              <p:ext uri="{D42A27DB-BD31-4B8C-83A1-F6EECF244321}">
                <p14:modId xmlns:p14="http://schemas.microsoft.com/office/powerpoint/2010/main" val="1988189898"/>
              </p:ext>
            </p:extLst>
          </p:nvPr>
        </p:nvGraphicFramePr>
        <p:xfrm>
          <a:off x="4572000" y="1463040"/>
          <a:ext cx="4114800" cy="4206240"/>
        </p:xfrm>
        <a:graphic>
          <a:graphicData uri="http://schemas.openxmlformats.org/drawingml/2006/chart">
            <c:chart xmlns:c="http://schemas.openxmlformats.org/drawingml/2006/chart" xmlns:r="http://schemas.openxmlformats.org/officeDocument/2006/relationships" r:id="rId4"/>
          </a:graphicData>
        </a:graphic>
      </p:graphicFrame>
      <p:sp>
        <p:nvSpPr>
          <p:cNvPr id="2" name="Rectangle 1"/>
          <p:cNvSpPr/>
          <p:nvPr/>
        </p:nvSpPr>
        <p:spPr>
          <a:xfrm>
            <a:off x="457200" y="5852160"/>
            <a:ext cx="4114800" cy="553998"/>
          </a:xfrm>
          <a:prstGeom prst="rect">
            <a:avLst/>
          </a:prstGeom>
        </p:spPr>
        <p:txBody>
          <a:bodyPr wrap="square">
            <a:spAutoFit/>
          </a:bodyPr>
          <a:lstStyle/>
          <a:p>
            <a:r>
              <a:rPr lang="en-US" sz="1000" b="1" dirty="0"/>
              <a:t>Source: </a:t>
            </a:r>
            <a:r>
              <a:rPr lang="en-US" sz="1000" dirty="0" smtClean="0"/>
              <a:t>Agency </a:t>
            </a:r>
            <a:r>
              <a:rPr lang="en-US" sz="1000" dirty="0"/>
              <a:t>for Healthcare Research and Quality (AHRQ), </a:t>
            </a:r>
            <a:r>
              <a:rPr lang="en-US" sz="1000" dirty="0" smtClean="0"/>
              <a:t> </a:t>
            </a:r>
            <a:r>
              <a:rPr lang="en-US" sz="1000" dirty="0"/>
              <a:t>Healthcare Cost and Utilization Project, Nationwide Inpatient Sample and AHRQ Quality Indicators, version </a:t>
            </a:r>
            <a:r>
              <a:rPr lang="en-US" sz="1000" dirty="0" smtClean="0"/>
              <a:t>4.4, 2003-2012.. </a:t>
            </a:r>
            <a:endParaRPr lang="en-US" sz="1000" dirty="0"/>
          </a:p>
        </p:txBody>
      </p:sp>
      <p:sp>
        <p:nvSpPr>
          <p:cNvPr id="3" name="Rectangle 2"/>
          <p:cNvSpPr/>
          <p:nvPr/>
        </p:nvSpPr>
        <p:spPr>
          <a:xfrm>
            <a:off x="4572000" y="5852160"/>
            <a:ext cx="4114800" cy="553998"/>
          </a:xfrm>
          <a:prstGeom prst="rect">
            <a:avLst/>
          </a:prstGeom>
        </p:spPr>
        <p:txBody>
          <a:bodyPr>
            <a:spAutoFit/>
          </a:bodyPr>
          <a:lstStyle/>
          <a:p>
            <a:r>
              <a:rPr lang="en-US" sz="1000" b="1" dirty="0"/>
              <a:t>Source:</a:t>
            </a:r>
            <a:r>
              <a:rPr lang="en-US" sz="1000" dirty="0"/>
              <a:t> Indian Health Service, Office of Information Technology/National Patient Information Reporting System, National Data Warehouse, Workload and Population Data </a:t>
            </a:r>
            <a:r>
              <a:rPr lang="en-US" sz="1000" dirty="0" smtClean="0"/>
              <a:t>Mart, 2003-2012.</a:t>
            </a:r>
            <a:endParaRPr lang="en-US" sz="1000" dirty="0"/>
          </a:p>
        </p:txBody>
      </p:sp>
    </p:spTree>
    <p:extLst>
      <p:ext uri="{BB962C8B-B14F-4D97-AF65-F5344CB8AC3E}">
        <p14:creationId xmlns:p14="http://schemas.microsoft.com/office/powerpoint/2010/main" val="23766802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Avoidable admissions with hypertension, by region, 2005-2012, and race/ethnicity, stratified by income, 2012</a:t>
            </a:r>
            <a:endParaRPr lang="en-US" sz="24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51318655"/>
              </p:ext>
            </p:extLst>
          </p:nvPr>
        </p:nvGraphicFramePr>
        <p:xfrm>
          <a:off x="457200" y="1463040"/>
          <a:ext cx="4114800" cy="43891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ontent Placeholder 2"/>
          <p:cNvGraphicFramePr>
            <a:graphicFrameLocks noGrp="1"/>
          </p:cNvGraphicFramePr>
          <p:nvPr>
            <p:ph sz="half" idx="2"/>
            <p:extLst>
              <p:ext uri="{D42A27DB-BD31-4B8C-83A1-F6EECF244321}">
                <p14:modId xmlns:p14="http://schemas.microsoft.com/office/powerpoint/2010/main" val="3422241729"/>
              </p:ext>
            </p:extLst>
          </p:nvPr>
        </p:nvGraphicFramePr>
        <p:xfrm>
          <a:off x="4572000" y="1463040"/>
          <a:ext cx="4114800" cy="4389120"/>
        </p:xfrm>
        <a:graphic>
          <a:graphicData uri="http://schemas.openxmlformats.org/drawingml/2006/chart">
            <c:chart xmlns:c="http://schemas.openxmlformats.org/drawingml/2006/chart" xmlns:r="http://schemas.openxmlformats.org/officeDocument/2006/relationships" r:id="rId4"/>
          </a:graphicData>
        </a:graphic>
      </p:graphicFrame>
      <p:sp>
        <p:nvSpPr>
          <p:cNvPr id="6" name="Rectangle 5"/>
          <p:cNvSpPr/>
          <p:nvPr/>
        </p:nvSpPr>
        <p:spPr>
          <a:xfrm>
            <a:off x="457200" y="5943600"/>
            <a:ext cx="8229600" cy="707886"/>
          </a:xfrm>
          <a:prstGeom prst="rect">
            <a:avLst/>
          </a:prstGeom>
        </p:spPr>
        <p:txBody>
          <a:bodyPr wrap="square">
            <a:spAutoFit/>
          </a:bodyPr>
          <a:lstStyle/>
          <a:p>
            <a:r>
              <a:rPr lang="en-US" sz="1000" b="1" dirty="0" smtClean="0"/>
              <a:t>Key: </a:t>
            </a:r>
            <a:r>
              <a:rPr lang="en-US" sz="1000" dirty="0" smtClean="0"/>
              <a:t>API = Asian or Pacific Islander; Q= quartile.</a:t>
            </a:r>
            <a:endParaRPr lang="en-US" sz="1000" b="1" dirty="0" smtClean="0"/>
          </a:p>
          <a:p>
            <a:r>
              <a:rPr lang="en-US" sz="1000" b="1" dirty="0" smtClean="0"/>
              <a:t>Source</a:t>
            </a:r>
            <a:r>
              <a:rPr lang="en-US" sz="1000" dirty="0" smtClean="0"/>
              <a:t>: </a:t>
            </a:r>
            <a:r>
              <a:rPr lang="en-US" sz="1000" dirty="0"/>
              <a:t>Agency for Healthcare Research and Quality (AHRQ), </a:t>
            </a:r>
            <a:r>
              <a:rPr lang="en-US" sz="1000" dirty="0" smtClean="0"/>
              <a:t>Healthcare </a:t>
            </a:r>
            <a:r>
              <a:rPr lang="en-US" sz="1000" dirty="0"/>
              <a:t>Cost and Utilization Project, Nationwide Inpatient Sample and AHRQ Quality Indicators, version </a:t>
            </a:r>
            <a:r>
              <a:rPr lang="en-US" sz="1000" dirty="0" smtClean="0"/>
              <a:t>4.4, 2005-2012. </a:t>
            </a:r>
          </a:p>
          <a:p>
            <a:r>
              <a:rPr lang="en-US" sz="1000" b="1" dirty="0" smtClean="0"/>
              <a:t>Note: </a:t>
            </a:r>
            <a:r>
              <a:rPr lang="en-US" sz="1000" dirty="0" smtClean="0"/>
              <a:t>White, Black, and API are non-Hispanic. Hispanic includes all race.</a:t>
            </a:r>
            <a:endParaRPr lang="en-US" sz="1000" b="1" dirty="0"/>
          </a:p>
        </p:txBody>
      </p:sp>
    </p:spTree>
    <p:extLst>
      <p:ext uri="{BB962C8B-B14F-4D97-AF65-F5344CB8AC3E}">
        <p14:creationId xmlns:p14="http://schemas.microsoft.com/office/powerpoint/2010/main" val="23780814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Integration of Medication Information</a:t>
            </a:r>
            <a:endParaRPr lang="en-US" dirty="0"/>
          </a:p>
        </p:txBody>
      </p:sp>
      <p:sp>
        <p:nvSpPr>
          <p:cNvPr id="3" name="Text Placeholder 2"/>
          <p:cNvSpPr>
            <a:spLocks noGrp="1"/>
          </p:cNvSpPr>
          <p:nvPr>
            <p:ph idx="1"/>
          </p:nvPr>
        </p:nvSpPr>
        <p:spPr/>
        <p:txBody>
          <a:bodyPr>
            <a:normAutofit/>
          </a:bodyPr>
          <a:lstStyle/>
          <a:p>
            <a:r>
              <a:rPr lang="en-US" dirty="0" smtClean="0"/>
              <a:t>Communication between providers </a:t>
            </a:r>
            <a:r>
              <a:rPr lang="en-US" dirty="0"/>
              <a:t>and between providers and </a:t>
            </a:r>
            <a:r>
              <a:rPr lang="en-US" dirty="0" smtClean="0"/>
              <a:t>patients, within </a:t>
            </a:r>
            <a:r>
              <a:rPr lang="en-US" dirty="0"/>
              <a:t>and across care settings, </a:t>
            </a:r>
            <a:r>
              <a:rPr lang="en-US" dirty="0" smtClean="0"/>
              <a:t>has </a:t>
            </a:r>
            <a:r>
              <a:rPr lang="en-US" dirty="0"/>
              <a:t>been identified </a:t>
            </a:r>
            <a:r>
              <a:rPr lang="en-US" dirty="0" smtClean="0"/>
              <a:t>as a source </a:t>
            </a:r>
            <a:r>
              <a:rPr lang="en-US" dirty="0"/>
              <a:t>of medication </a:t>
            </a:r>
            <a:r>
              <a:rPr lang="en-US" dirty="0" smtClean="0"/>
              <a:t>error. </a:t>
            </a:r>
          </a:p>
          <a:p>
            <a:r>
              <a:rPr lang="en-US" dirty="0" smtClean="0"/>
              <a:t>Improving communication is </a:t>
            </a:r>
            <a:r>
              <a:rPr lang="en-US" dirty="0"/>
              <a:t>a key aspect of decreasing medication </a:t>
            </a:r>
            <a:r>
              <a:rPr lang="en-US" dirty="0" smtClean="0"/>
              <a:t>errors and </a:t>
            </a:r>
            <a:r>
              <a:rPr lang="en-US" dirty="0"/>
              <a:t>improving patient </a:t>
            </a:r>
            <a:r>
              <a:rPr lang="en-US" dirty="0" smtClean="0"/>
              <a:t>safety (</a:t>
            </a:r>
            <a:r>
              <a:rPr lang="en-US" dirty="0" err="1" smtClean="0"/>
              <a:t>Kitson</a:t>
            </a:r>
            <a:r>
              <a:rPr lang="en-US" dirty="0" smtClean="0"/>
              <a:t>, et al., 2013).</a:t>
            </a:r>
            <a:endParaRPr lang="en-US" dirty="0"/>
          </a:p>
        </p:txBody>
      </p:sp>
    </p:spTree>
    <p:extLst>
      <p:ext uri="{BB962C8B-B14F-4D97-AF65-F5344CB8AC3E}">
        <p14:creationId xmlns:p14="http://schemas.microsoft.com/office/powerpoint/2010/main" val="4113944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Integration of Medication Information</a:t>
            </a:r>
            <a:endParaRPr lang="en-US" dirty="0"/>
          </a:p>
        </p:txBody>
      </p:sp>
      <p:sp>
        <p:nvSpPr>
          <p:cNvPr id="3" name="Content Placeholder 2"/>
          <p:cNvSpPr>
            <a:spLocks noGrp="1"/>
          </p:cNvSpPr>
          <p:nvPr>
            <p:ph idx="1"/>
          </p:nvPr>
        </p:nvSpPr>
        <p:spPr/>
        <p:txBody>
          <a:bodyPr>
            <a:normAutofit lnSpcReduction="10000"/>
          </a:bodyPr>
          <a:lstStyle/>
          <a:p>
            <a:r>
              <a:rPr lang="en-US" dirty="0" smtClean="0"/>
              <a:t>Disparities in access to health information, services, and technology can result in less use of preventive services, poorer chronic disease management, higher hospitalization rates, and poorer reported health status (</a:t>
            </a:r>
            <a:r>
              <a:rPr lang="en-US" dirty="0" err="1" smtClean="0"/>
              <a:t>Berkman</a:t>
            </a:r>
            <a:r>
              <a:rPr lang="en-US" dirty="0" smtClean="0"/>
              <a:t>, et al., 2004).</a:t>
            </a:r>
          </a:p>
          <a:p>
            <a:r>
              <a:rPr lang="en-US" dirty="0" smtClean="0"/>
              <a:t>Patients need to understand their medication (indications, administration, adverse effects) to safely and effectively use it. But evidence shows that important medication information is given to patients in a haphazard way (</a:t>
            </a:r>
            <a:r>
              <a:rPr lang="en-US" dirty="0" err="1" smtClean="0"/>
              <a:t>Persell</a:t>
            </a:r>
            <a:r>
              <a:rPr lang="en-US" dirty="0" smtClean="0"/>
              <a:t>, 2013).</a:t>
            </a:r>
            <a:endParaRPr lang="en-US" dirty="0"/>
          </a:p>
        </p:txBody>
      </p:sp>
    </p:spTree>
    <p:extLst>
      <p:ext uri="{BB962C8B-B14F-4D97-AF65-F5344CB8AC3E}">
        <p14:creationId xmlns:p14="http://schemas.microsoft.com/office/powerpoint/2010/main" val="2716299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Integration of Medication Information Measures</a:t>
            </a:r>
            <a:endParaRPr lang="en-US" dirty="0"/>
          </a:p>
        </p:txBody>
      </p:sp>
      <p:sp>
        <p:nvSpPr>
          <p:cNvPr id="3" name="Content Placeholder 2"/>
          <p:cNvSpPr>
            <a:spLocks noGrp="1"/>
          </p:cNvSpPr>
          <p:nvPr>
            <p:ph idx="1"/>
          </p:nvPr>
        </p:nvSpPr>
        <p:spPr/>
        <p:txBody>
          <a:bodyPr>
            <a:normAutofit/>
          </a:bodyPr>
          <a:lstStyle/>
          <a:p>
            <a:pPr lvl="0"/>
            <a:r>
              <a:rPr lang="en-US" dirty="0" smtClean="0"/>
              <a:t>Measures of integration of medication information include:</a:t>
            </a:r>
          </a:p>
          <a:p>
            <a:pPr lvl="1"/>
            <a:r>
              <a:rPr lang="en-US" dirty="0" smtClean="0"/>
              <a:t>People under age 65 with a usual source of care whose health provider usually asks about prescription medications and treatments from other doctors</a:t>
            </a:r>
          </a:p>
          <a:p>
            <a:pPr lvl="1"/>
            <a:r>
              <a:rPr lang="en-US" dirty="0" smtClean="0"/>
              <a:t>Hospitals with electronic exchange of patient medication history with hospitals outside their system</a:t>
            </a:r>
          </a:p>
          <a:p>
            <a:pPr lvl="1"/>
            <a:r>
              <a:rPr lang="en-US" dirty="0" smtClean="0"/>
              <a:t>Hospitals with electronic exchange of patient medication history with ambulatory providers outside their system</a:t>
            </a:r>
          </a:p>
          <a:p>
            <a:pPr lvl="1"/>
            <a:endParaRPr lang="en-US" dirty="0"/>
          </a:p>
        </p:txBody>
      </p:sp>
    </p:spTree>
    <p:extLst>
      <p:ext uri="{BB962C8B-B14F-4D97-AF65-F5344CB8AC3E}">
        <p14:creationId xmlns:p14="http://schemas.microsoft.com/office/powerpoint/2010/main" val="18104708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76200"/>
            <a:ext cx="7315200" cy="1295400"/>
          </a:xfrm>
        </p:spPr>
        <p:txBody>
          <a:bodyPr>
            <a:noAutofit/>
          </a:bodyPr>
          <a:lstStyle/>
          <a:p>
            <a:r>
              <a:rPr lang="en-US" sz="1800" dirty="0"/>
              <a:t>People under age 65 with a usual source of care whose health provider usually asks about prescription medications and treatments from other </a:t>
            </a:r>
            <a:r>
              <a:rPr lang="en-US" sz="1800" dirty="0" smtClean="0"/>
              <a:t>doctors, by education and chronic conditions, 2002-2012</a:t>
            </a:r>
            <a:endParaRPr lang="en-US" sz="1800" dirty="0"/>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1334119282"/>
              </p:ext>
            </p:extLst>
          </p:nvPr>
        </p:nvGraphicFramePr>
        <p:xfrm>
          <a:off x="4572000" y="1600200"/>
          <a:ext cx="4114800" cy="45259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ontent Placeholder 4"/>
          <p:cNvGraphicFramePr>
            <a:graphicFrameLocks noGrp="1"/>
          </p:cNvGraphicFramePr>
          <p:nvPr>
            <p:ph sz="half" idx="1"/>
            <p:extLst>
              <p:ext uri="{D42A27DB-BD31-4B8C-83A1-F6EECF244321}">
                <p14:modId xmlns:p14="http://schemas.microsoft.com/office/powerpoint/2010/main" val="3195417170"/>
              </p:ext>
            </p:extLst>
          </p:nvPr>
        </p:nvGraphicFramePr>
        <p:xfrm>
          <a:off x="457200" y="1600200"/>
          <a:ext cx="4114800" cy="4525963"/>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457200" y="6125289"/>
            <a:ext cx="8229600" cy="246221"/>
          </a:xfrm>
          <a:prstGeom prst="rect">
            <a:avLst/>
          </a:prstGeom>
          <a:noFill/>
        </p:spPr>
        <p:txBody>
          <a:bodyPr wrap="square" rtlCol="0">
            <a:spAutoFit/>
          </a:bodyPr>
          <a:lstStyle/>
          <a:p>
            <a:r>
              <a:rPr lang="en-US" sz="1000" b="1" dirty="0"/>
              <a:t>Source</a:t>
            </a:r>
            <a:r>
              <a:rPr lang="en-US" sz="1000" dirty="0"/>
              <a:t>: Agency for Healthcare Research and Quality, Medical Expenditure Panel </a:t>
            </a:r>
            <a:r>
              <a:rPr lang="en-US" sz="1000" dirty="0" smtClean="0"/>
              <a:t>Survey, 2002-2012.</a:t>
            </a:r>
            <a:endParaRPr lang="en-US" sz="1000" dirty="0"/>
          </a:p>
        </p:txBody>
      </p:sp>
    </p:spTree>
    <p:extLst>
      <p:ext uri="{BB962C8B-B14F-4D97-AF65-F5344CB8AC3E}">
        <p14:creationId xmlns:p14="http://schemas.microsoft.com/office/powerpoint/2010/main" val="347468038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Hospitals with electronic exchange of patient’s medication history with hospitals outside their system, by region and geographic location, 2009-2012</a:t>
            </a:r>
            <a:endParaRPr lang="en-US" sz="1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04356047"/>
              </p:ext>
            </p:extLst>
          </p:nvPr>
        </p:nvGraphicFramePr>
        <p:xfrm>
          <a:off x="4572000" y="1554480"/>
          <a:ext cx="41148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457200" y="5791200"/>
            <a:ext cx="8153400" cy="400110"/>
          </a:xfrm>
          <a:prstGeom prst="rect">
            <a:avLst/>
          </a:prstGeom>
        </p:spPr>
        <p:txBody>
          <a:bodyPr wrap="square">
            <a:spAutoFit/>
          </a:bodyPr>
          <a:lstStyle/>
          <a:p>
            <a:r>
              <a:rPr lang="en-US" sz="1000" b="1" dirty="0" smtClean="0"/>
              <a:t>Key: </a:t>
            </a:r>
            <a:r>
              <a:rPr lang="en-US" sz="1000" dirty="0" smtClean="0"/>
              <a:t>MSA = metropolitan statistical area.</a:t>
            </a:r>
            <a:endParaRPr lang="en-US" sz="1000" b="1" dirty="0" smtClean="0"/>
          </a:p>
          <a:p>
            <a:r>
              <a:rPr lang="en-US" sz="1000" b="1" dirty="0" smtClean="0"/>
              <a:t>Source: </a:t>
            </a:r>
            <a:r>
              <a:rPr lang="en-US" sz="1000" dirty="0" smtClean="0"/>
              <a:t>American </a:t>
            </a:r>
            <a:r>
              <a:rPr lang="en-US" sz="1000" dirty="0"/>
              <a:t>Hospital Association (AHA), Information Technology </a:t>
            </a:r>
            <a:r>
              <a:rPr lang="en-US" sz="1000" dirty="0" smtClean="0"/>
              <a:t>Supplement, 2009-2012.</a:t>
            </a:r>
            <a:endParaRPr lang="en-US" sz="1000" dirty="0"/>
          </a:p>
        </p:txBody>
      </p:sp>
      <p:graphicFrame>
        <p:nvGraphicFramePr>
          <p:cNvPr id="4" name="Chart 3"/>
          <p:cNvGraphicFramePr/>
          <p:nvPr>
            <p:extLst>
              <p:ext uri="{D42A27DB-BD31-4B8C-83A1-F6EECF244321}">
                <p14:modId xmlns:p14="http://schemas.microsoft.com/office/powerpoint/2010/main" val="298720622"/>
              </p:ext>
            </p:extLst>
          </p:nvPr>
        </p:nvGraphicFramePr>
        <p:xfrm>
          <a:off x="457200" y="1554480"/>
          <a:ext cx="4114800" cy="4114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9071225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600200" y="228600"/>
            <a:ext cx="7086600" cy="868362"/>
          </a:xfrm>
        </p:spPr>
        <p:txBody>
          <a:bodyPr>
            <a:noAutofit/>
          </a:bodyPr>
          <a:lstStyle/>
          <a:p>
            <a:r>
              <a:rPr lang="en-US" sz="1800" dirty="0"/>
              <a:t>Hospitals with electronic exchange of </a:t>
            </a:r>
            <a:r>
              <a:rPr lang="en-US" sz="1800" dirty="0" smtClean="0"/>
              <a:t>patient’s </a:t>
            </a:r>
            <a:r>
              <a:rPr lang="en-US" sz="1800" dirty="0"/>
              <a:t>medication history </a:t>
            </a:r>
            <a:r>
              <a:rPr lang="en-US" sz="1800" dirty="0" smtClean="0"/>
              <a:t>with </a:t>
            </a:r>
            <a:r>
              <a:rPr lang="en-US" sz="1800" dirty="0"/>
              <a:t>hospitals outside their system, by ownership and bed size</a:t>
            </a:r>
            <a:r>
              <a:rPr lang="en-US" sz="1800" dirty="0" smtClean="0"/>
              <a:t>, </a:t>
            </a:r>
            <a:r>
              <a:rPr lang="en-US" sz="1800" dirty="0"/>
              <a:t>2009-2012</a:t>
            </a:r>
          </a:p>
        </p:txBody>
      </p:sp>
      <p:graphicFrame>
        <p:nvGraphicFramePr>
          <p:cNvPr id="7" name="Content Placeholder 4"/>
          <p:cNvGraphicFramePr>
            <a:graphicFrameLocks noGrp="1"/>
          </p:cNvGraphicFramePr>
          <p:nvPr>
            <p:ph idx="1"/>
            <p:extLst>
              <p:ext uri="{D42A27DB-BD31-4B8C-83A1-F6EECF244321}">
                <p14:modId xmlns:p14="http://schemas.microsoft.com/office/powerpoint/2010/main" val="392522894"/>
              </p:ext>
            </p:extLst>
          </p:nvPr>
        </p:nvGraphicFramePr>
        <p:xfrm>
          <a:off x="457200" y="1600200"/>
          <a:ext cx="4114800" cy="438912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457200" y="6000690"/>
            <a:ext cx="6629400" cy="246221"/>
          </a:xfrm>
          <a:prstGeom prst="rect">
            <a:avLst/>
          </a:prstGeom>
          <a:noFill/>
        </p:spPr>
        <p:txBody>
          <a:bodyPr wrap="square" rtlCol="0">
            <a:spAutoFit/>
          </a:bodyPr>
          <a:lstStyle/>
          <a:p>
            <a:r>
              <a:rPr lang="en-US" sz="1000" b="1" dirty="0"/>
              <a:t>Source: </a:t>
            </a:r>
            <a:r>
              <a:rPr lang="en-US" sz="1000" dirty="0"/>
              <a:t>American Hospital Association (AHA), Information Technology </a:t>
            </a:r>
            <a:r>
              <a:rPr lang="en-US" sz="1000" dirty="0" smtClean="0"/>
              <a:t>Supplement, 2009-2012.</a:t>
            </a:r>
            <a:endParaRPr lang="en-US" sz="1000" dirty="0"/>
          </a:p>
        </p:txBody>
      </p:sp>
      <p:graphicFrame>
        <p:nvGraphicFramePr>
          <p:cNvPr id="2" name="Chart 1"/>
          <p:cNvGraphicFramePr/>
          <p:nvPr>
            <p:extLst>
              <p:ext uri="{D42A27DB-BD31-4B8C-83A1-F6EECF244321}">
                <p14:modId xmlns:p14="http://schemas.microsoft.com/office/powerpoint/2010/main" val="157140601"/>
              </p:ext>
            </p:extLst>
          </p:nvPr>
        </p:nvGraphicFramePr>
        <p:xfrm>
          <a:off x="4572000" y="1600200"/>
          <a:ext cx="4114800" cy="438912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6611894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for 2014</a:t>
            </a:r>
            <a:endParaRPr lang="en-US" dirty="0"/>
          </a:p>
        </p:txBody>
      </p:sp>
      <p:sp>
        <p:nvSpPr>
          <p:cNvPr id="3" name="Content Placeholder 2"/>
          <p:cNvSpPr>
            <a:spLocks noGrp="1"/>
          </p:cNvSpPr>
          <p:nvPr>
            <p:ph idx="1"/>
          </p:nvPr>
        </p:nvSpPr>
        <p:spPr>
          <a:xfrm>
            <a:off x="457200" y="1447800"/>
            <a:ext cx="8229600" cy="5410200"/>
          </a:xfrm>
        </p:spPr>
        <p:txBody>
          <a:bodyPr>
            <a:normAutofit lnSpcReduction="10000"/>
          </a:bodyPr>
          <a:lstStyle/>
          <a:p>
            <a:r>
              <a:rPr lang="en-US" dirty="0" smtClean="0"/>
              <a:t>New </a:t>
            </a:r>
            <a:r>
              <a:rPr lang="en-US" dirty="0"/>
              <a:t>National Healthcare Quality and Disparities Report (</a:t>
            </a:r>
            <a:r>
              <a:rPr lang="en-US" dirty="0" smtClean="0"/>
              <a:t>QDR)</a:t>
            </a:r>
          </a:p>
          <a:p>
            <a:pPr lvl="1"/>
            <a:r>
              <a:rPr lang="en-US" dirty="0"/>
              <a:t>Integrates findings on health care quality and health care disparities into a single document to highlight the importance of examining quality and disparities together</a:t>
            </a:r>
          </a:p>
          <a:p>
            <a:pPr lvl="1"/>
            <a:r>
              <a:rPr lang="en-US" dirty="0" smtClean="0"/>
              <a:t>Focuses </a:t>
            </a:r>
            <a:r>
              <a:rPr lang="en-US" dirty="0"/>
              <a:t>on summarizing information over the many measures that are </a:t>
            </a:r>
            <a:r>
              <a:rPr lang="en-US" dirty="0" smtClean="0"/>
              <a:t>tracked</a:t>
            </a:r>
          </a:p>
          <a:p>
            <a:r>
              <a:rPr lang="en-US" dirty="0" smtClean="0"/>
              <a:t>Series of related </a:t>
            </a:r>
            <a:r>
              <a:rPr lang="en-US" dirty="0" err="1" smtClean="0"/>
              <a:t>chartbooks</a:t>
            </a:r>
            <a:endParaRPr lang="en-US" dirty="0" smtClean="0"/>
          </a:p>
          <a:p>
            <a:pPr lvl="1"/>
            <a:r>
              <a:rPr lang="en-US" dirty="0" smtClean="0"/>
              <a:t>Present information </a:t>
            </a:r>
            <a:r>
              <a:rPr lang="en-US" dirty="0"/>
              <a:t>on individual measures </a:t>
            </a:r>
            <a:r>
              <a:rPr lang="en-US" dirty="0" smtClean="0"/>
              <a:t>of quality and disparities</a:t>
            </a:r>
          </a:p>
          <a:p>
            <a:pPr lvl="1"/>
            <a:r>
              <a:rPr lang="en-US" dirty="0" smtClean="0"/>
              <a:t>Are posted </a:t>
            </a:r>
            <a:r>
              <a:rPr lang="en-US" dirty="0"/>
              <a:t>on the </a:t>
            </a:r>
            <a:r>
              <a:rPr lang="en-US" dirty="0" smtClean="0"/>
              <a:t>Web (</a:t>
            </a:r>
            <a:r>
              <a:rPr lang="en-US" u="sng" dirty="0">
                <a:hlinkClick r:id="rId3" invalidUrl="http:///"/>
              </a:rPr>
              <a:t>http://</a:t>
            </a:r>
            <a:r>
              <a:rPr lang="en-US" u="sng" dirty="0">
                <a:hlinkClick r:id=""/>
              </a:rPr>
              <a:t>www.ahrq.gov/research/</a:t>
            </a:r>
          </a:p>
          <a:p>
            <a:pPr lvl="1" indent="0">
              <a:buNone/>
              <a:tabLst>
                <a:tab pos="406400" algn="l"/>
              </a:tabLst>
            </a:pPr>
            <a:r>
              <a:rPr lang="en-US" u="sng" dirty="0">
                <a:hlinkClick r:id=""/>
              </a:rPr>
              <a:t>findings/</a:t>
            </a:r>
            <a:r>
              <a:rPr lang="en-US" u="sng" dirty="0" err="1">
                <a:hlinkClick r:id="rId4"/>
              </a:rPr>
              <a:t>nhqrdr</a:t>
            </a:r>
            <a:r>
              <a:rPr lang="en-US" u="sng" dirty="0">
                <a:hlinkClick r:id="rId4"/>
              </a:rPr>
              <a:t>/2014chartbooks/</a:t>
            </a:r>
            <a:r>
              <a:rPr lang="en-US" dirty="0"/>
              <a:t>)</a:t>
            </a:r>
          </a:p>
          <a:p>
            <a:endParaRPr lang="en-US" dirty="0"/>
          </a:p>
        </p:txBody>
      </p:sp>
    </p:spTree>
    <p:extLst>
      <p:ext uri="{BB962C8B-B14F-4D97-AF65-F5344CB8AC3E}">
        <p14:creationId xmlns:p14="http://schemas.microsoft.com/office/powerpoint/2010/main" val="26902801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Hospitals with electronic exchange of </a:t>
            </a:r>
            <a:r>
              <a:rPr lang="en-US" sz="1800" dirty="0" smtClean="0"/>
              <a:t>patient’s </a:t>
            </a:r>
            <a:r>
              <a:rPr lang="en-US" sz="1800" dirty="0"/>
              <a:t>medication </a:t>
            </a:r>
            <a:r>
              <a:rPr lang="en-US" sz="1800" dirty="0" smtClean="0"/>
              <a:t>history with </a:t>
            </a:r>
            <a:r>
              <a:rPr lang="en-US" sz="1800" dirty="0"/>
              <a:t>ambulatory providers outside their </a:t>
            </a:r>
            <a:r>
              <a:rPr lang="en-US" sz="1800" dirty="0" smtClean="0"/>
              <a:t>system, </a:t>
            </a:r>
            <a:r>
              <a:rPr lang="en-US" sz="1800" dirty="0"/>
              <a:t>by region and </a:t>
            </a:r>
            <a:r>
              <a:rPr lang="en-US" sz="1800" dirty="0" smtClean="0"/>
              <a:t>geographic location, 2009-2012</a:t>
            </a:r>
            <a:endParaRPr lang="en-US" sz="1800" dirty="0"/>
          </a:p>
        </p:txBody>
      </p:sp>
      <p:graphicFrame>
        <p:nvGraphicFramePr>
          <p:cNvPr id="6" name="Content Placeholder 6"/>
          <p:cNvGraphicFramePr>
            <a:graphicFrameLocks noGrp="1"/>
          </p:cNvGraphicFramePr>
          <p:nvPr>
            <p:ph idx="1"/>
            <p:extLst>
              <p:ext uri="{D42A27DB-BD31-4B8C-83A1-F6EECF244321}">
                <p14:modId xmlns:p14="http://schemas.microsoft.com/office/powerpoint/2010/main" val="1944293362"/>
              </p:ext>
            </p:extLst>
          </p:nvPr>
        </p:nvGraphicFramePr>
        <p:xfrm>
          <a:off x="457200" y="1600200"/>
          <a:ext cx="4114800" cy="4389120"/>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457200" y="5924490"/>
            <a:ext cx="8153400" cy="400110"/>
          </a:xfrm>
          <a:prstGeom prst="rect">
            <a:avLst/>
          </a:prstGeom>
        </p:spPr>
        <p:txBody>
          <a:bodyPr wrap="square">
            <a:spAutoFit/>
          </a:bodyPr>
          <a:lstStyle/>
          <a:p>
            <a:r>
              <a:rPr lang="en-US" sz="1000" b="1" dirty="0" smtClean="0"/>
              <a:t>Key: </a:t>
            </a:r>
            <a:r>
              <a:rPr lang="en-US" sz="1000" dirty="0" smtClean="0"/>
              <a:t>MSA = metropolitan statistical area.</a:t>
            </a:r>
            <a:endParaRPr lang="en-US" sz="1000" b="1" dirty="0" smtClean="0"/>
          </a:p>
          <a:p>
            <a:r>
              <a:rPr lang="en-US" sz="1000" b="1" dirty="0" smtClean="0"/>
              <a:t>Source</a:t>
            </a:r>
            <a:r>
              <a:rPr lang="en-US" sz="1000" dirty="0"/>
              <a:t>: American Hospital Association (AHA), Information Technology </a:t>
            </a:r>
            <a:r>
              <a:rPr lang="en-US" sz="1000" dirty="0" smtClean="0"/>
              <a:t>Supplement, 2009-2012.</a:t>
            </a:r>
            <a:endParaRPr lang="en-US" sz="1000" dirty="0"/>
          </a:p>
        </p:txBody>
      </p:sp>
      <p:graphicFrame>
        <p:nvGraphicFramePr>
          <p:cNvPr id="4" name="Chart 3"/>
          <p:cNvGraphicFramePr/>
          <p:nvPr>
            <p:extLst>
              <p:ext uri="{D42A27DB-BD31-4B8C-83A1-F6EECF244321}">
                <p14:modId xmlns:p14="http://schemas.microsoft.com/office/powerpoint/2010/main" val="3254439749"/>
              </p:ext>
            </p:extLst>
          </p:nvPr>
        </p:nvGraphicFramePr>
        <p:xfrm>
          <a:off x="4572000" y="1600200"/>
          <a:ext cx="4114800" cy="438912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55409837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1800" dirty="0"/>
              <a:t>Hospitals with electronic exchange of patient’s medication history information with ambulatory providers outside their system, by </a:t>
            </a:r>
            <a:r>
              <a:rPr lang="en-US" sz="1800" dirty="0" smtClean="0"/>
              <a:t>ownership </a:t>
            </a:r>
            <a:r>
              <a:rPr lang="en-US" sz="1800" dirty="0"/>
              <a:t>and bed size, 2009-2012</a:t>
            </a:r>
          </a:p>
        </p:txBody>
      </p:sp>
      <p:graphicFrame>
        <p:nvGraphicFramePr>
          <p:cNvPr id="7" name="Content Placeholder 5"/>
          <p:cNvGraphicFramePr>
            <a:graphicFrameLocks noGrp="1"/>
          </p:cNvGraphicFramePr>
          <p:nvPr>
            <p:ph idx="1"/>
            <p:extLst>
              <p:ext uri="{D42A27DB-BD31-4B8C-83A1-F6EECF244321}">
                <p14:modId xmlns:p14="http://schemas.microsoft.com/office/powerpoint/2010/main" val="301723069"/>
              </p:ext>
            </p:extLst>
          </p:nvPr>
        </p:nvGraphicFramePr>
        <p:xfrm>
          <a:off x="457200" y="1600200"/>
          <a:ext cx="41148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457200" y="5867399"/>
            <a:ext cx="6705600" cy="246221"/>
          </a:xfrm>
          <a:prstGeom prst="rect">
            <a:avLst/>
          </a:prstGeom>
          <a:noFill/>
        </p:spPr>
        <p:txBody>
          <a:bodyPr wrap="square" rtlCol="0">
            <a:spAutoFit/>
          </a:bodyPr>
          <a:lstStyle/>
          <a:p>
            <a:r>
              <a:rPr lang="en-US" sz="1000" b="1" dirty="0"/>
              <a:t>Source: </a:t>
            </a:r>
            <a:r>
              <a:rPr lang="en-US" sz="1000" dirty="0"/>
              <a:t>American Hospital Association (AHA), Information Technology </a:t>
            </a:r>
            <a:r>
              <a:rPr lang="en-US" sz="1000" dirty="0" smtClean="0"/>
              <a:t>Supplement, 2009-2012.</a:t>
            </a:r>
            <a:endParaRPr lang="en-US" dirty="0"/>
          </a:p>
        </p:txBody>
      </p:sp>
      <p:graphicFrame>
        <p:nvGraphicFramePr>
          <p:cNvPr id="2" name="Chart 1"/>
          <p:cNvGraphicFramePr/>
          <p:nvPr>
            <p:extLst>
              <p:ext uri="{D42A27DB-BD31-4B8C-83A1-F6EECF244321}">
                <p14:modId xmlns:p14="http://schemas.microsoft.com/office/powerpoint/2010/main" val="1714195518"/>
              </p:ext>
            </p:extLst>
          </p:nvPr>
        </p:nvGraphicFramePr>
        <p:xfrm>
          <a:off x="4572000" y="1600200"/>
          <a:ext cx="4114800" cy="4114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26371207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Use of Electronic Health Records</a:t>
            </a:r>
            <a:endParaRPr lang="en-US" dirty="0"/>
          </a:p>
        </p:txBody>
      </p:sp>
      <p:sp>
        <p:nvSpPr>
          <p:cNvPr id="3" name="Text Placeholder 2"/>
          <p:cNvSpPr>
            <a:spLocks noGrp="1"/>
          </p:cNvSpPr>
          <p:nvPr>
            <p:ph idx="1"/>
          </p:nvPr>
        </p:nvSpPr>
        <p:spPr/>
        <p:txBody>
          <a:bodyPr>
            <a:normAutofit/>
          </a:bodyPr>
          <a:lstStyle/>
          <a:p>
            <a:r>
              <a:rPr lang="en-US" dirty="0"/>
              <a:t>Electronic health records (EHRs) have the potential to improve the quality and safety of </a:t>
            </a:r>
            <a:r>
              <a:rPr lang="en-US" dirty="0" smtClean="0"/>
              <a:t>health care. </a:t>
            </a:r>
            <a:endParaRPr lang="en-US" dirty="0"/>
          </a:p>
        </p:txBody>
      </p:sp>
    </p:spTree>
    <p:extLst>
      <p:ext uri="{BB962C8B-B14F-4D97-AF65-F5344CB8AC3E}">
        <p14:creationId xmlns:p14="http://schemas.microsoft.com/office/powerpoint/2010/main" val="35009091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Benefits of Electronic Health Records</a:t>
            </a:r>
            <a:endParaRPr lang="en-US" dirty="0"/>
          </a:p>
        </p:txBody>
      </p:sp>
      <p:sp>
        <p:nvSpPr>
          <p:cNvPr id="3" name="Content Placeholder 2"/>
          <p:cNvSpPr>
            <a:spLocks noGrp="1"/>
          </p:cNvSpPr>
          <p:nvPr>
            <p:ph idx="1"/>
          </p:nvPr>
        </p:nvSpPr>
        <p:spPr/>
        <p:txBody>
          <a:bodyPr/>
          <a:lstStyle/>
          <a:p>
            <a:r>
              <a:rPr lang="en-US" dirty="0" smtClean="0"/>
              <a:t>Evidence has shown that the adoption and effective use of health information technology can:</a:t>
            </a:r>
          </a:p>
          <a:p>
            <a:pPr lvl="1"/>
            <a:r>
              <a:rPr lang="en-US" dirty="0" smtClean="0"/>
              <a:t>Help reduce medical errors and adverse events,</a:t>
            </a:r>
          </a:p>
          <a:p>
            <a:pPr lvl="1"/>
            <a:r>
              <a:rPr lang="en-US" dirty="0" smtClean="0"/>
              <a:t>Enable better documentation and file organization,</a:t>
            </a:r>
          </a:p>
          <a:p>
            <a:pPr lvl="1"/>
            <a:r>
              <a:rPr lang="en-US" dirty="0" smtClean="0"/>
              <a:t>Provide patients with information that assists their adherence to medication regimens and scheduled appointments, and </a:t>
            </a:r>
          </a:p>
          <a:p>
            <a:pPr lvl="1"/>
            <a:r>
              <a:rPr lang="en-US" dirty="0" smtClean="0"/>
              <a:t>Assist doctors in tracking their treatment protocols (IOM, 2010). </a:t>
            </a:r>
            <a:endParaRPr lang="en-US" dirty="0"/>
          </a:p>
        </p:txBody>
      </p:sp>
    </p:spTree>
    <p:extLst>
      <p:ext uri="{BB962C8B-B14F-4D97-AF65-F5344CB8AC3E}">
        <p14:creationId xmlns:p14="http://schemas.microsoft.com/office/powerpoint/2010/main" val="35645797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Electronic Health Record Measures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Measures of the use of electronic health records include:</a:t>
            </a:r>
          </a:p>
          <a:p>
            <a:pPr lvl="1"/>
            <a:r>
              <a:rPr lang="en-US" dirty="0" smtClean="0"/>
              <a:t>Patients who reported that it was very important for them to get their own medical information electronically</a:t>
            </a:r>
          </a:p>
          <a:p>
            <a:pPr lvl="1"/>
            <a:r>
              <a:rPr lang="en-US" dirty="0" smtClean="0"/>
              <a:t>Patients who reported that it was very important that doctors and other health providers be able to share their medical information with other providers electronically</a:t>
            </a:r>
          </a:p>
          <a:p>
            <a:pPr lvl="1"/>
            <a:r>
              <a:rPr lang="en-US" dirty="0" smtClean="0"/>
              <a:t>Hospitals with fully implemented electronic medical record system</a:t>
            </a:r>
          </a:p>
          <a:p>
            <a:pPr lvl="1"/>
            <a:r>
              <a:rPr lang="en-US" dirty="0" smtClean="0"/>
              <a:t>Hospitals with computerized systems that allow for electronic clinical documentation</a:t>
            </a:r>
          </a:p>
          <a:p>
            <a:pPr lvl="1"/>
            <a:r>
              <a:rPr lang="en-US" dirty="0" smtClean="0"/>
              <a:t>Hospitals with computerized systems that allow for results viewing</a:t>
            </a:r>
          </a:p>
          <a:p>
            <a:pPr lvl="1"/>
            <a:r>
              <a:rPr lang="en-US" dirty="0" smtClean="0"/>
              <a:t>Hospitals with computerized systems that allow for decision support</a:t>
            </a:r>
          </a:p>
          <a:p>
            <a:pPr lvl="1"/>
            <a:r>
              <a:rPr lang="en-US" dirty="0" smtClean="0"/>
              <a:t>Hospitals with computerized systems that allow for computerized provider order entry (CPOE)</a:t>
            </a:r>
          </a:p>
          <a:p>
            <a:pPr lvl="1"/>
            <a:endParaRPr lang="en-US" dirty="0" smtClean="0"/>
          </a:p>
          <a:p>
            <a:pPr lvl="1"/>
            <a:endParaRPr lang="en-US" dirty="0" smtClean="0"/>
          </a:p>
          <a:p>
            <a:endParaRPr lang="en-US" dirty="0" smtClean="0"/>
          </a:p>
          <a:p>
            <a:endParaRPr lang="en-US" dirty="0" smtClean="0"/>
          </a:p>
        </p:txBody>
      </p:sp>
    </p:spTree>
    <p:extLst>
      <p:ext uri="{BB962C8B-B14F-4D97-AF65-F5344CB8AC3E}">
        <p14:creationId xmlns:p14="http://schemas.microsoft.com/office/powerpoint/2010/main" val="293709968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Patients </a:t>
            </a:r>
            <a:r>
              <a:rPr lang="en-US" sz="1800" dirty="0"/>
              <a:t>who reported that it was </a:t>
            </a:r>
            <a:r>
              <a:rPr lang="en-US" sz="1800" dirty="0" smtClean="0"/>
              <a:t>very important </a:t>
            </a:r>
            <a:r>
              <a:rPr lang="en-US" sz="1800" dirty="0"/>
              <a:t>for them to get their own medical information </a:t>
            </a:r>
            <a:r>
              <a:rPr lang="en-US" sz="1800" dirty="0" smtClean="0"/>
              <a:t>electronically, by age and residence location, 2008 and 2012-2013</a:t>
            </a:r>
            <a:endParaRPr lang="en-US" sz="18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669473257"/>
              </p:ext>
            </p:extLst>
          </p:nvPr>
        </p:nvGraphicFramePr>
        <p:xfrm>
          <a:off x="457200" y="160020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439510" y="5791200"/>
            <a:ext cx="8029576" cy="553998"/>
          </a:xfrm>
          <a:prstGeom prst="rect">
            <a:avLst/>
          </a:prstGeom>
        </p:spPr>
        <p:txBody>
          <a:bodyPr wrap="square">
            <a:spAutoFit/>
          </a:bodyPr>
          <a:lstStyle/>
          <a:p>
            <a:r>
              <a:rPr lang="en-US" sz="1000" b="1" dirty="0" smtClean="0"/>
              <a:t>Key:</a:t>
            </a:r>
            <a:r>
              <a:rPr lang="en-US" sz="1000" dirty="0" smtClean="0"/>
              <a:t> MSA = metropolitan statistical area.</a:t>
            </a:r>
          </a:p>
          <a:p>
            <a:r>
              <a:rPr lang="en-US" sz="1000" b="1" dirty="0" smtClean="0"/>
              <a:t>Source</a:t>
            </a:r>
            <a:r>
              <a:rPr lang="en-US" sz="1000" b="1" dirty="0"/>
              <a:t>:</a:t>
            </a:r>
            <a:r>
              <a:rPr lang="en-US" sz="1000" dirty="0"/>
              <a:t> Health Information National Trends Survey. Iterations included in this table </a:t>
            </a:r>
            <a:r>
              <a:rPr lang="en-US" sz="1000" dirty="0" smtClean="0"/>
              <a:t>are </a:t>
            </a:r>
            <a:r>
              <a:rPr lang="en-US" sz="1000" dirty="0"/>
              <a:t>HINTS 3, HINTS 4 Cycle 1, and HINTS 4 Cycle 2. Accessible at  </a:t>
            </a:r>
            <a:r>
              <a:rPr lang="en-US" sz="1000" dirty="0">
                <a:hlinkClick r:id="rId4"/>
              </a:rPr>
              <a:t>http://hints.cancer.gov</a:t>
            </a:r>
            <a:r>
              <a:rPr lang="en-US" sz="1000" dirty="0" smtClean="0">
                <a:hlinkClick r:id="rId4"/>
              </a:rPr>
              <a:t>/</a:t>
            </a:r>
            <a:r>
              <a:rPr lang="en-US" sz="1000" dirty="0" smtClean="0"/>
              <a:t>. </a:t>
            </a:r>
            <a:endParaRPr lang="en-US" sz="1000" dirty="0"/>
          </a:p>
        </p:txBody>
      </p:sp>
    </p:spTree>
    <p:extLst>
      <p:ext uri="{BB962C8B-B14F-4D97-AF65-F5344CB8AC3E}">
        <p14:creationId xmlns:p14="http://schemas.microsoft.com/office/powerpoint/2010/main" val="186655023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Patients who reported that it was </a:t>
            </a:r>
            <a:r>
              <a:rPr lang="en-US" sz="1800" dirty="0" smtClean="0"/>
              <a:t>very important </a:t>
            </a:r>
            <a:r>
              <a:rPr lang="en-US" sz="1800" dirty="0"/>
              <a:t>for them to get their own medical information electronically, </a:t>
            </a:r>
            <a:r>
              <a:rPr lang="en-US" sz="1800" dirty="0" smtClean="0"/>
              <a:t>by ethnicity </a:t>
            </a:r>
            <a:r>
              <a:rPr lang="en-US" sz="1800" dirty="0"/>
              <a:t>and education, </a:t>
            </a:r>
            <a:r>
              <a:rPr lang="en-US" sz="1800" dirty="0" smtClean="0"/>
              <a:t>2008 and 2012-2013</a:t>
            </a:r>
            <a:endParaRPr lang="en-US" sz="1800" dirty="0"/>
          </a:p>
        </p:txBody>
      </p:sp>
      <p:graphicFrame>
        <p:nvGraphicFramePr>
          <p:cNvPr id="4" name="Content Placeholder 9"/>
          <p:cNvGraphicFramePr>
            <a:graphicFrameLocks noGrp="1"/>
          </p:cNvGraphicFramePr>
          <p:nvPr>
            <p:ph idx="1"/>
            <p:extLst>
              <p:ext uri="{D42A27DB-BD31-4B8C-83A1-F6EECF244321}">
                <p14:modId xmlns:p14="http://schemas.microsoft.com/office/powerpoint/2010/main" val="1689621871"/>
              </p:ext>
            </p:extLst>
          </p:nvPr>
        </p:nvGraphicFramePr>
        <p:xfrm>
          <a:off x="457200" y="1600200"/>
          <a:ext cx="8229600" cy="429768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457200" y="5972889"/>
            <a:ext cx="8305800" cy="553998"/>
          </a:xfrm>
          <a:prstGeom prst="rect">
            <a:avLst/>
          </a:prstGeom>
          <a:noFill/>
        </p:spPr>
        <p:txBody>
          <a:bodyPr wrap="square" rtlCol="0">
            <a:spAutoFit/>
          </a:bodyPr>
          <a:lstStyle/>
          <a:p>
            <a:r>
              <a:rPr lang="en-US" sz="1000" b="1" dirty="0"/>
              <a:t>Source</a:t>
            </a:r>
            <a:r>
              <a:rPr lang="en-US" sz="1000" dirty="0"/>
              <a:t>: Health Information National Trends Survey. Iterations included in this table are; HINTS 3, HINTS 4 Cycle 1, and HINTS 4 Cycle 2. Accessible at  </a:t>
            </a:r>
            <a:r>
              <a:rPr lang="en-US" sz="1000" dirty="0">
                <a:hlinkClick r:id="rId4"/>
              </a:rPr>
              <a:t>http://hints.cancer.gov</a:t>
            </a:r>
            <a:r>
              <a:rPr lang="en-US" sz="1000" dirty="0" smtClean="0">
                <a:hlinkClick r:id="rId4"/>
              </a:rPr>
              <a:t>/</a:t>
            </a:r>
            <a:r>
              <a:rPr lang="en-US" sz="1000" dirty="0" smtClean="0"/>
              <a:t>. </a:t>
            </a:r>
            <a:endParaRPr lang="en-US" sz="1000" dirty="0"/>
          </a:p>
          <a:p>
            <a:r>
              <a:rPr lang="en-US" sz="1000" b="1" dirty="0" smtClean="0"/>
              <a:t>Note: </a:t>
            </a:r>
            <a:r>
              <a:rPr lang="en-US" sz="1000" dirty="0" smtClean="0"/>
              <a:t>White, Black, and Asian are non-Hispanic. Hispanic includes all races.</a:t>
            </a:r>
            <a:endParaRPr lang="en-US" sz="1000" b="1" dirty="0"/>
          </a:p>
        </p:txBody>
      </p:sp>
    </p:spTree>
    <p:extLst>
      <p:ext uri="{BB962C8B-B14F-4D97-AF65-F5344CB8AC3E}">
        <p14:creationId xmlns:p14="http://schemas.microsoft.com/office/powerpoint/2010/main" val="397225816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Patients </a:t>
            </a:r>
            <a:r>
              <a:rPr lang="en-US" sz="1800" dirty="0"/>
              <a:t>who reported that it was very important that doctors and other health providers be able to share their medical information with other providers </a:t>
            </a:r>
            <a:r>
              <a:rPr lang="en-US" sz="1800" dirty="0" smtClean="0"/>
              <a:t>electronically, by age and residence location, 2008 and 2012-2013</a:t>
            </a:r>
            <a:endParaRPr lang="en-US" sz="1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0100255"/>
              </p:ext>
            </p:extLst>
          </p:nvPr>
        </p:nvGraphicFramePr>
        <p:xfrm>
          <a:off x="457200" y="160020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457200" y="5638800"/>
            <a:ext cx="7924800" cy="553998"/>
          </a:xfrm>
          <a:prstGeom prst="rect">
            <a:avLst/>
          </a:prstGeom>
        </p:spPr>
        <p:txBody>
          <a:bodyPr wrap="square">
            <a:spAutoFit/>
          </a:bodyPr>
          <a:lstStyle/>
          <a:p>
            <a:r>
              <a:rPr lang="en-US" sz="1000" b="1" dirty="0" smtClean="0"/>
              <a:t>Key: </a:t>
            </a:r>
            <a:r>
              <a:rPr lang="en-US" sz="1000" dirty="0" smtClean="0"/>
              <a:t>MSA = metropolitan statistical area</a:t>
            </a:r>
          </a:p>
          <a:p>
            <a:r>
              <a:rPr lang="en-US" sz="1000" b="1" dirty="0" smtClean="0"/>
              <a:t>Source</a:t>
            </a:r>
            <a:r>
              <a:rPr lang="en-US" sz="1000" dirty="0"/>
              <a:t>: Health Information National Trends Survey. Iterations included in this table are; HINTS 3, HINTS 4 Cycle 1, and HINTS 4 Cycle 2. Accessible at  </a:t>
            </a:r>
            <a:r>
              <a:rPr lang="en-US" sz="1000" dirty="0">
                <a:hlinkClick r:id="rId4"/>
              </a:rPr>
              <a:t>http://hints.cancer.gov</a:t>
            </a:r>
            <a:r>
              <a:rPr lang="en-US" sz="1000" dirty="0" smtClean="0">
                <a:hlinkClick r:id="rId4"/>
              </a:rPr>
              <a:t>/</a:t>
            </a:r>
            <a:r>
              <a:rPr lang="en-US" sz="1000" dirty="0" smtClean="0"/>
              <a:t>. </a:t>
            </a:r>
            <a:endParaRPr lang="en-US" sz="1000" dirty="0"/>
          </a:p>
        </p:txBody>
      </p:sp>
    </p:spTree>
    <p:extLst>
      <p:ext uri="{BB962C8B-B14F-4D97-AF65-F5344CB8AC3E}">
        <p14:creationId xmlns:p14="http://schemas.microsoft.com/office/powerpoint/2010/main" val="292884595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Patients who reported that it was very important that doctors and other health providers be able to share their medical information with other providers electronically, </a:t>
            </a:r>
            <a:r>
              <a:rPr lang="en-US" sz="1800" dirty="0" smtClean="0"/>
              <a:t>by </a:t>
            </a:r>
            <a:r>
              <a:rPr lang="en-US" sz="1800" dirty="0"/>
              <a:t>ethnicity and education, </a:t>
            </a:r>
            <a:r>
              <a:rPr lang="en-US" sz="1800" dirty="0" smtClean="0"/>
              <a:t>2008 and 2012-2013</a:t>
            </a:r>
            <a:endParaRPr lang="en-US" sz="1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79542009"/>
              </p:ext>
            </p:extLst>
          </p:nvPr>
        </p:nvGraphicFramePr>
        <p:xfrm>
          <a:off x="457200" y="160020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angle 3"/>
          <p:cNvSpPr/>
          <p:nvPr/>
        </p:nvSpPr>
        <p:spPr>
          <a:xfrm>
            <a:off x="446314" y="5715000"/>
            <a:ext cx="7924800" cy="553998"/>
          </a:xfrm>
          <a:prstGeom prst="rect">
            <a:avLst/>
          </a:prstGeom>
        </p:spPr>
        <p:txBody>
          <a:bodyPr wrap="square">
            <a:spAutoFit/>
          </a:bodyPr>
          <a:lstStyle/>
          <a:p>
            <a:r>
              <a:rPr lang="en-US" sz="1000" b="1" dirty="0" smtClean="0"/>
              <a:t>Source</a:t>
            </a:r>
            <a:r>
              <a:rPr lang="en-US" sz="1000" dirty="0"/>
              <a:t>: Health Information National Trends Survey. Iterations included in this table are; HINTS 3, HINTS 4 Cycle 1, and HINTS 4 Cycle 2. Accessible at  </a:t>
            </a:r>
            <a:r>
              <a:rPr lang="en-US" sz="1000" dirty="0">
                <a:hlinkClick r:id="rId4"/>
              </a:rPr>
              <a:t>http://hints.cancer.gov</a:t>
            </a:r>
            <a:r>
              <a:rPr lang="en-US" sz="1000" dirty="0" smtClean="0">
                <a:hlinkClick r:id="rId4"/>
              </a:rPr>
              <a:t>/</a:t>
            </a:r>
            <a:r>
              <a:rPr lang="en-US" sz="1000" dirty="0" smtClean="0"/>
              <a:t>. </a:t>
            </a:r>
          </a:p>
          <a:p>
            <a:r>
              <a:rPr lang="en-US" sz="1000" b="1" dirty="0"/>
              <a:t>Note: </a:t>
            </a:r>
            <a:r>
              <a:rPr lang="en-US" sz="1000" dirty="0"/>
              <a:t>White, Black, and Asian are non-Hispanic. Hispanic includes all races</a:t>
            </a:r>
            <a:r>
              <a:rPr lang="en-US" sz="1000" dirty="0" smtClean="0"/>
              <a:t>.</a:t>
            </a:r>
            <a:endParaRPr lang="en-US" sz="1000" dirty="0"/>
          </a:p>
        </p:txBody>
      </p:sp>
    </p:spTree>
    <p:extLst>
      <p:ext uri="{BB962C8B-B14F-4D97-AF65-F5344CB8AC3E}">
        <p14:creationId xmlns:p14="http://schemas.microsoft.com/office/powerpoint/2010/main" val="71548948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543800" cy="868362"/>
          </a:xfrm>
        </p:spPr>
        <p:txBody>
          <a:bodyPr>
            <a:noAutofit/>
          </a:bodyPr>
          <a:lstStyle/>
          <a:p>
            <a:r>
              <a:rPr lang="en-US" sz="2400" dirty="0"/>
              <a:t>Hospitals with </a:t>
            </a:r>
            <a:r>
              <a:rPr lang="en-US" sz="2400" dirty="0" smtClean="0"/>
              <a:t>a fully </a:t>
            </a:r>
            <a:r>
              <a:rPr lang="en-US" sz="2400" dirty="0"/>
              <a:t>implemented electronic medical record </a:t>
            </a:r>
            <a:r>
              <a:rPr lang="en-US" sz="2400" dirty="0" smtClean="0"/>
              <a:t>system, by State, 2012</a:t>
            </a:r>
            <a:endParaRPr lang="en-US" sz="2400" dirty="0"/>
          </a:p>
        </p:txBody>
      </p:sp>
      <p:pic>
        <p:nvPicPr>
          <p:cNvPr id="1026" name="Picture 2" descr="C:\Users\Barbara.Barton\AppData\Local\Microsoft\Windows\Temporary Internet Files\Content.Outlook\W3ID9O26\Overall.gif"/>
          <p:cNvPicPr>
            <a:picLocks noChangeAspect="1" noChangeArrowheads="1"/>
          </p:cNvPicPr>
          <p:nvPr/>
        </p:nvPicPr>
        <p:blipFill rotWithShape="1">
          <a:blip r:embed="rId3">
            <a:extLst>
              <a:ext uri="{28A0092B-C50C-407E-A947-70E740481C1C}">
                <a14:useLocalDpi xmlns:a14="http://schemas.microsoft.com/office/drawing/2010/main" val="0"/>
              </a:ext>
            </a:extLst>
          </a:blip>
          <a:srcRect t="6172"/>
          <a:stretch/>
        </p:blipFill>
        <p:spPr bwMode="auto">
          <a:xfrm>
            <a:off x="1280160" y="1371600"/>
            <a:ext cx="6583680" cy="463296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3" name="Rectangle 2"/>
          <p:cNvSpPr>
            <a:spLocks noChangeAspect="1"/>
          </p:cNvSpPr>
          <p:nvPr/>
        </p:nvSpPr>
        <p:spPr>
          <a:xfrm>
            <a:off x="457200" y="6150820"/>
            <a:ext cx="6400800" cy="369332"/>
          </a:xfrm>
          <a:prstGeom prst="rect">
            <a:avLst/>
          </a:prstGeom>
        </p:spPr>
        <p:txBody>
          <a:bodyPr wrap="square">
            <a:spAutoFit/>
          </a:bodyPr>
          <a:lstStyle/>
          <a:p>
            <a:r>
              <a:rPr lang="en-US" sz="1000" b="1" dirty="0"/>
              <a:t>Source</a:t>
            </a:r>
            <a:r>
              <a:rPr lang="en-US" sz="1000" dirty="0"/>
              <a:t>: American Hospital Association (AHA), Information Technology </a:t>
            </a:r>
            <a:r>
              <a:rPr lang="en-US" sz="1000" dirty="0" smtClean="0"/>
              <a:t>Supplement, 2012</a:t>
            </a:r>
            <a:r>
              <a:rPr lang="en-US" dirty="0" smtClean="0"/>
              <a:t>.</a:t>
            </a:r>
            <a:endParaRPr lang="en-US" dirty="0"/>
          </a:p>
        </p:txBody>
      </p:sp>
    </p:spTree>
    <p:extLst>
      <p:ext uri="{BB962C8B-B14F-4D97-AF65-F5344CB8AC3E}">
        <p14:creationId xmlns:p14="http://schemas.microsoft.com/office/powerpoint/2010/main" val="1157374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Key Findings of the 2014 QDR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Demonstrates that the Nation has made clear progress in improving the health care delivery system to achieve the three aims of better care, smarter spending, and healthier people, but there is still more work to do, specifically to address disparities in care.</a:t>
            </a:r>
          </a:p>
          <a:p>
            <a:pPr lvl="1"/>
            <a:r>
              <a:rPr lang="en-US" dirty="0" smtClean="0"/>
              <a:t>Access improved. </a:t>
            </a:r>
          </a:p>
          <a:p>
            <a:pPr lvl="1"/>
            <a:r>
              <a:rPr lang="en-US" dirty="0" smtClean="0"/>
              <a:t>Quality improved for most National Quality Strategy priorities.</a:t>
            </a:r>
          </a:p>
          <a:p>
            <a:pPr lvl="1"/>
            <a:r>
              <a:rPr lang="en-US" dirty="0" smtClean="0"/>
              <a:t>Few disparities were eliminated.</a:t>
            </a:r>
          </a:p>
          <a:p>
            <a:pPr lvl="1"/>
            <a:r>
              <a:rPr lang="en-US" dirty="0" smtClean="0"/>
              <a:t>Many challenges in improving quality and reducing disparities remain.</a:t>
            </a:r>
          </a:p>
          <a:p>
            <a:endParaRPr lang="en-US" dirty="0"/>
          </a:p>
        </p:txBody>
      </p:sp>
      <p:sp>
        <p:nvSpPr>
          <p:cNvPr id="4" name="Title 1"/>
          <p:cNvSpPr txBox="1">
            <a:spLocks/>
          </p:cNvSpPr>
          <p:nvPr/>
        </p:nvSpPr>
        <p:spPr>
          <a:xfrm>
            <a:off x="1447800" y="274638"/>
            <a:ext cx="7696200" cy="868362"/>
          </a:xfrm>
          <a:prstGeom prst="rect">
            <a:avLst/>
          </a:prstGeom>
        </p:spPr>
        <p:txBody>
          <a:bodyPr vert="horz" lIns="91440" tIns="45720" rIns="91440" bIns="45720" rtlCol="0" anchor="ctr">
            <a:noAutofit/>
          </a:bodyPr>
          <a:lstStyle>
            <a:lvl1pPr algn="l" defTabSz="914400" rtl="0" eaLnBrk="1" latinLnBrk="0" hangingPunct="1">
              <a:spcBef>
                <a:spcPct val="0"/>
              </a:spcBef>
              <a:buNone/>
              <a:defRPr sz="3600" b="1" kern="1200" baseline="0">
                <a:solidFill>
                  <a:schemeClr val="accent1"/>
                </a:solidFill>
                <a:latin typeface="+mj-lt"/>
                <a:ea typeface="+mj-ea"/>
                <a:cs typeface="+mj-cs"/>
              </a:defRPr>
            </a:lvl1pPr>
          </a:lstStyle>
          <a:p>
            <a:endParaRPr lang="en-US" sz="2800" dirty="0"/>
          </a:p>
        </p:txBody>
      </p:sp>
      <p:sp>
        <p:nvSpPr>
          <p:cNvPr id="5" name="Content Placeholder 2"/>
          <p:cNvSpPr txBox="1">
            <a:spLocks/>
          </p:cNvSpPr>
          <p:nvPr/>
        </p:nvSpPr>
        <p:spPr>
          <a:xfrm>
            <a:off x="457200" y="1524000"/>
            <a:ext cx="8229600" cy="5334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dirty="0"/>
          </a:p>
        </p:txBody>
      </p:sp>
    </p:spTree>
    <p:extLst>
      <p:ext uri="{BB962C8B-B14F-4D97-AF65-F5344CB8AC3E}">
        <p14:creationId xmlns:p14="http://schemas.microsoft.com/office/powerpoint/2010/main" val="7240913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z="2400" dirty="0"/>
              <a:t>Hospitals with computerized systems </a:t>
            </a:r>
            <a:r>
              <a:rPr lang="en-US" sz="2400" dirty="0" smtClean="0"/>
              <a:t>that allow </a:t>
            </a:r>
            <a:r>
              <a:rPr lang="en-US" sz="2400" dirty="0"/>
              <a:t>for electronic clinical documentation, by component, </a:t>
            </a:r>
            <a:r>
              <a:rPr lang="en-US" sz="2400" dirty="0" smtClean="0"/>
              <a:t>2012</a:t>
            </a:r>
            <a:endParaRPr lang="en-US" sz="24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61242244"/>
              </p:ext>
            </p:extLst>
          </p:nvPr>
        </p:nvGraphicFramePr>
        <p:xfrm>
          <a:off x="457200" y="1600200"/>
          <a:ext cx="8229600" cy="4389120"/>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457200" y="6248400"/>
            <a:ext cx="6172200" cy="246221"/>
          </a:xfrm>
          <a:prstGeom prst="rect">
            <a:avLst/>
          </a:prstGeom>
        </p:spPr>
        <p:txBody>
          <a:bodyPr wrap="square">
            <a:spAutoFit/>
          </a:bodyPr>
          <a:lstStyle/>
          <a:p>
            <a:r>
              <a:rPr lang="en-US" sz="1000" b="1" dirty="0"/>
              <a:t>Source</a:t>
            </a:r>
            <a:r>
              <a:rPr lang="en-US" sz="1000" dirty="0"/>
              <a:t>: American Hospital Association (AHA), Information Technology </a:t>
            </a:r>
            <a:r>
              <a:rPr lang="en-US" sz="1000" dirty="0" smtClean="0"/>
              <a:t>Supplement, 2012.</a:t>
            </a:r>
            <a:endParaRPr lang="en-US" sz="1000" dirty="0"/>
          </a:p>
        </p:txBody>
      </p:sp>
    </p:spTree>
    <p:extLst>
      <p:ext uri="{BB962C8B-B14F-4D97-AF65-F5344CB8AC3E}">
        <p14:creationId xmlns:p14="http://schemas.microsoft.com/office/powerpoint/2010/main" val="258732561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z="1800" dirty="0"/>
              <a:t>Hospitals with computerized systems </a:t>
            </a:r>
            <a:r>
              <a:rPr lang="en-US" sz="1800" dirty="0" smtClean="0"/>
              <a:t>that allow </a:t>
            </a:r>
            <a:r>
              <a:rPr lang="en-US" sz="1800" dirty="0"/>
              <a:t>for electronic clinical documentation </a:t>
            </a:r>
            <a:r>
              <a:rPr lang="en-US" sz="1800" dirty="0" smtClean="0"/>
              <a:t>with a component for physician </a:t>
            </a:r>
            <a:r>
              <a:rPr lang="en-US" sz="1800" dirty="0"/>
              <a:t>notes, by hospital control and hospital type, </a:t>
            </a:r>
            <a:r>
              <a:rPr lang="en-US" sz="1800" dirty="0" smtClean="0"/>
              <a:t>2012</a:t>
            </a:r>
            <a:endParaRPr lang="en-US" sz="18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477150372"/>
              </p:ext>
            </p:extLst>
          </p:nvPr>
        </p:nvGraphicFramePr>
        <p:xfrm>
          <a:off x="457200" y="1600200"/>
          <a:ext cx="8229600" cy="4389120"/>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533400" y="6125289"/>
            <a:ext cx="6172200" cy="246221"/>
          </a:xfrm>
          <a:prstGeom prst="rect">
            <a:avLst/>
          </a:prstGeom>
        </p:spPr>
        <p:txBody>
          <a:bodyPr wrap="square">
            <a:spAutoFit/>
          </a:bodyPr>
          <a:lstStyle/>
          <a:p>
            <a:r>
              <a:rPr lang="en-US" sz="1000" b="1" dirty="0"/>
              <a:t>Source</a:t>
            </a:r>
            <a:r>
              <a:rPr lang="en-US" sz="1000" dirty="0"/>
              <a:t>: American Hospital Association (AHA), Information Technology </a:t>
            </a:r>
            <a:r>
              <a:rPr lang="en-US" sz="1000" dirty="0" smtClean="0"/>
              <a:t>Supplement, 2012.</a:t>
            </a:r>
            <a:endParaRPr lang="en-US" sz="1000" dirty="0"/>
          </a:p>
        </p:txBody>
      </p:sp>
    </p:spTree>
    <p:extLst>
      <p:ext uri="{BB962C8B-B14F-4D97-AF65-F5344CB8AC3E}">
        <p14:creationId xmlns:p14="http://schemas.microsoft.com/office/powerpoint/2010/main" val="338680276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2400" dirty="0"/>
              <a:t>Hospitals with computerized systems </a:t>
            </a:r>
            <a:r>
              <a:rPr lang="en-US" sz="2400" dirty="0" smtClean="0"/>
              <a:t>that allow </a:t>
            </a:r>
            <a:r>
              <a:rPr lang="en-US" sz="2400" dirty="0"/>
              <a:t>for results viewing, by component, </a:t>
            </a:r>
            <a:r>
              <a:rPr lang="en-US" sz="2400" dirty="0" smtClean="0"/>
              <a:t>2012</a:t>
            </a:r>
            <a:endParaRPr lang="en-US" sz="24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35646660"/>
              </p:ext>
            </p:extLst>
          </p:nvPr>
        </p:nvGraphicFramePr>
        <p:xfrm>
          <a:off x="457200" y="1600200"/>
          <a:ext cx="8229600" cy="438912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468086" y="6049871"/>
            <a:ext cx="6705600" cy="246221"/>
          </a:xfrm>
          <a:prstGeom prst="rect">
            <a:avLst/>
          </a:prstGeom>
          <a:noFill/>
        </p:spPr>
        <p:txBody>
          <a:bodyPr wrap="square" rtlCol="0">
            <a:spAutoFit/>
          </a:bodyPr>
          <a:lstStyle/>
          <a:p>
            <a:r>
              <a:rPr lang="en-US" sz="1000" b="1" dirty="0"/>
              <a:t>Source</a:t>
            </a:r>
            <a:r>
              <a:rPr lang="en-US" sz="1000" dirty="0"/>
              <a:t>: American Hospital Association (AHA), Information Technology </a:t>
            </a:r>
            <a:r>
              <a:rPr lang="en-US" sz="1000" dirty="0" smtClean="0"/>
              <a:t>Supplement, 2012.</a:t>
            </a:r>
          </a:p>
        </p:txBody>
      </p:sp>
    </p:spTree>
    <p:extLst>
      <p:ext uri="{BB962C8B-B14F-4D97-AF65-F5344CB8AC3E}">
        <p14:creationId xmlns:p14="http://schemas.microsoft.com/office/powerpoint/2010/main" val="5873586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000" dirty="0"/>
              <a:t>Hospitals with computerized systems </a:t>
            </a:r>
            <a:r>
              <a:rPr lang="en-US" sz="2000" dirty="0" smtClean="0"/>
              <a:t>that allow </a:t>
            </a:r>
            <a:r>
              <a:rPr lang="en-US" sz="2000" dirty="0"/>
              <a:t>for results viewing </a:t>
            </a:r>
            <a:r>
              <a:rPr lang="en-US" sz="2000" dirty="0" smtClean="0"/>
              <a:t>with a component for consultant </a:t>
            </a:r>
            <a:r>
              <a:rPr lang="en-US" sz="2000" dirty="0"/>
              <a:t>reports, by region and bed size, </a:t>
            </a:r>
            <a:r>
              <a:rPr lang="en-US" sz="2000" dirty="0" smtClean="0"/>
              <a:t>2012</a:t>
            </a:r>
            <a:endParaRPr lang="en-US" sz="20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766733113"/>
              </p:ext>
            </p:extLst>
          </p:nvPr>
        </p:nvGraphicFramePr>
        <p:xfrm>
          <a:off x="457200" y="1600200"/>
          <a:ext cx="8229600" cy="438912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457200" y="5943600"/>
            <a:ext cx="6705600" cy="246221"/>
          </a:xfrm>
          <a:prstGeom prst="rect">
            <a:avLst/>
          </a:prstGeom>
          <a:noFill/>
        </p:spPr>
        <p:txBody>
          <a:bodyPr wrap="square" rtlCol="0">
            <a:spAutoFit/>
          </a:bodyPr>
          <a:lstStyle/>
          <a:p>
            <a:r>
              <a:rPr lang="en-US" sz="1000" b="1" dirty="0"/>
              <a:t>Source</a:t>
            </a:r>
            <a:r>
              <a:rPr lang="en-US" sz="1000" dirty="0"/>
              <a:t>: American Hospital Association (AHA), Information Technology </a:t>
            </a:r>
            <a:r>
              <a:rPr lang="en-US" sz="1000" dirty="0" smtClean="0"/>
              <a:t>Supplement, 2012.</a:t>
            </a:r>
          </a:p>
        </p:txBody>
      </p:sp>
    </p:spTree>
    <p:extLst>
      <p:ext uri="{BB962C8B-B14F-4D97-AF65-F5344CB8AC3E}">
        <p14:creationId xmlns:p14="http://schemas.microsoft.com/office/powerpoint/2010/main" val="219780374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sz="2700" dirty="0"/>
              <a:t>Hospitals with computerized systems </a:t>
            </a:r>
            <a:r>
              <a:rPr lang="en-US" sz="2700" dirty="0" smtClean="0"/>
              <a:t>that allow </a:t>
            </a:r>
            <a:r>
              <a:rPr lang="en-US" sz="2700" dirty="0"/>
              <a:t>for decision support, by </a:t>
            </a:r>
            <a:r>
              <a:rPr lang="en-US" sz="2700" dirty="0" smtClean="0"/>
              <a:t>component, 2012</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787525052"/>
              </p:ext>
            </p:extLst>
          </p:nvPr>
        </p:nvGraphicFramePr>
        <p:xfrm>
          <a:off x="457200" y="1600200"/>
          <a:ext cx="8229600" cy="4389120"/>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533400" y="5994660"/>
            <a:ext cx="6553200" cy="246221"/>
          </a:xfrm>
          <a:prstGeom prst="rect">
            <a:avLst/>
          </a:prstGeom>
        </p:spPr>
        <p:txBody>
          <a:bodyPr wrap="square">
            <a:spAutoFit/>
          </a:bodyPr>
          <a:lstStyle/>
          <a:p>
            <a:r>
              <a:rPr lang="en-US" sz="1000" b="1" dirty="0"/>
              <a:t>Source</a:t>
            </a:r>
            <a:r>
              <a:rPr lang="en-US" sz="1000" dirty="0"/>
              <a:t>: American Hospital Association (AHA), Information Technology </a:t>
            </a:r>
            <a:r>
              <a:rPr lang="en-US" sz="1000" dirty="0" smtClean="0"/>
              <a:t>Supplement, 2012.</a:t>
            </a:r>
            <a:endParaRPr lang="en-US" sz="1000" dirty="0"/>
          </a:p>
        </p:txBody>
      </p:sp>
    </p:spTree>
    <p:extLst>
      <p:ext uri="{BB962C8B-B14F-4D97-AF65-F5344CB8AC3E}">
        <p14:creationId xmlns:p14="http://schemas.microsoft.com/office/powerpoint/2010/main" val="158992693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US" sz="1800" dirty="0"/>
              <a:t>Hospitals with computerized systems </a:t>
            </a:r>
            <a:r>
              <a:rPr lang="en-US" sz="1800" dirty="0" smtClean="0"/>
              <a:t>that allow </a:t>
            </a:r>
            <a:r>
              <a:rPr lang="en-US" sz="1800" dirty="0"/>
              <a:t>for decision support </a:t>
            </a:r>
            <a:r>
              <a:rPr lang="en-US" sz="1800" dirty="0" smtClean="0"/>
              <a:t>with a component for drug-drug </a:t>
            </a:r>
            <a:r>
              <a:rPr lang="en-US" sz="1800" dirty="0"/>
              <a:t>interaction alerts, by hospital control and hospital type, </a:t>
            </a:r>
            <a:r>
              <a:rPr lang="en-US" sz="1800" dirty="0" smtClean="0"/>
              <a:t>2012</a:t>
            </a:r>
            <a:endParaRPr lang="en-US" sz="18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4237006363"/>
              </p:ext>
            </p:extLst>
          </p:nvPr>
        </p:nvGraphicFramePr>
        <p:xfrm>
          <a:off x="457200" y="1600199"/>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457200" y="5972889"/>
            <a:ext cx="6553200" cy="246221"/>
          </a:xfrm>
          <a:prstGeom prst="rect">
            <a:avLst/>
          </a:prstGeom>
        </p:spPr>
        <p:txBody>
          <a:bodyPr wrap="square">
            <a:spAutoFit/>
          </a:bodyPr>
          <a:lstStyle/>
          <a:p>
            <a:r>
              <a:rPr lang="en-US" sz="1000" b="1" dirty="0"/>
              <a:t>Source</a:t>
            </a:r>
            <a:r>
              <a:rPr lang="en-US" sz="1000" dirty="0"/>
              <a:t>: American Hospital Association (AHA), Information Technology </a:t>
            </a:r>
            <a:r>
              <a:rPr lang="en-US" sz="1000" dirty="0" smtClean="0"/>
              <a:t>Supplement, 2012.</a:t>
            </a:r>
            <a:endParaRPr lang="en-US" sz="1000" dirty="0"/>
          </a:p>
        </p:txBody>
      </p:sp>
    </p:spTree>
    <p:extLst>
      <p:ext uri="{BB962C8B-B14F-4D97-AF65-F5344CB8AC3E}">
        <p14:creationId xmlns:p14="http://schemas.microsoft.com/office/powerpoint/2010/main" val="283487414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400" dirty="0"/>
              <a:t>Hospitals with computerized systems </a:t>
            </a:r>
            <a:r>
              <a:rPr lang="en-US" sz="2400" dirty="0" smtClean="0"/>
              <a:t>that allow </a:t>
            </a:r>
            <a:r>
              <a:rPr lang="en-US" sz="2400" dirty="0"/>
              <a:t>for </a:t>
            </a:r>
            <a:r>
              <a:rPr lang="en-US" sz="2400" dirty="0" smtClean="0"/>
              <a:t>CPOE, </a:t>
            </a:r>
            <a:r>
              <a:rPr lang="en-US" sz="2400" dirty="0"/>
              <a:t>by </a:t>
            </a:r>
            <a:r>
              <a:rPr lang="en-US" sz="2400" dirty="0" smtClean="0"/>
              <a:t>component, 2012</a:t>
            </a:r>
            <a:endParaRPr lang="en-US" sz="24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55819018"/>
              </p:ext>
            </p:extLst>
          </p:nvPr>
        </p:nvGraphicFramePr>
        <p:xfrm>
          <a:off x="457200" y="160020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457200" y="5791200"/>
            <a:ext cx="7924800" cy="400110"/>
          </a:xfrm>
          <a:prstGeom prst="rect">
            <a:avLst/>
          </a:prstGeom>
          <a:noFill/>
        </p:spPr>
        <p:txBody>
          <a:bodyPr wrap="square" rtlCol="0">
            <a:spAutoFit/>
          </a:bodyPr>
          <a:lstStyle/>
          <a:p>
            <a:r>
              <a:rPr lang="en-US" sz="1000" b="1" dirty="0" smtClean="0"/>
              <a:t>Key:</a:t>
            </a:r>
            <a:r>
              <a:rPr lang="en-US" sz="1000" dirty="0" smtClean="0"/>
              <a:t> CPOE = computerized provider order entry.</a:t>
            </a:r>
          </a:p>
          <a:p>
            <a:r>
              <a:rPr lang="en-US" sz="1000" b="1" dirty="0" smtClean="0"/>
              <a:t>Source</a:t>
            </a:r>
            <a:r>
              <a:rPr lang="en-US" sz="1000" dirty="0"/>
              <a:t>: American Hospital Association (AHA), Information Technology </a:t>
            </a:r>
            <a:r>
              <a:rPr lang="en-US" sz="1000" dirty="0" smtClean="0"/>
              <a:t>Supplement, 2012.</a:t>
            </a:r>
          </a:p>
        </p:txBody>
      </p:sp>
    </p:spTree>
    <p:extLst>
      <p:ext uri="{BB962C8B-B14F-4D97-AF65-F5344CB8AC3E}">
        <p14:creationId xmlns:p14="http://schemas.microsoft.com/office/powerpoint/2010/main" val="150401108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000" dirty="0"/>
              <a:t>Hospitals with computerized systems </a:t>
            </a:r>
            <a:r>
              <a:rPr lang="en-US" sz="2000" dirty="0" smtClean="0"/>
              <a:t>that allow </a:t>
            </a:r>
            <a:r>
              <a:rPr lang="en-US" sz="2000" dirty="0"/>
              <a:t>for CPOE </a:t>
            </a:r>
            <a:r>
              <a:rPr lang="en-US" sz="2000" dirty="0" smtClean="0"/>
              <a:t>with a component for radiology tests, by </a:t>
            </a:r>
            <a:r>
              <a:rPr lang="en-US" sz="2000" dirty="0"/>
              <a:t>region and bed size, </a:t>
            </a:r>
            <a:r>
              <a:rPr lang="en-US" sz="2000" dirty="0" smtClean="0"/>
              <a:t>2012</a:t>
            </a:r>
            <a:endParaRPr lang="en-US" sz="2000"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642975754"/>
              </p:ext>
            </p:extLst>
          </p:nvPr>
        </p:nvGraphicFramePr>
        <p:xfrm>
          <a:off x="457200" y="160020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478971" y="5717661"/>
            <a:ext cx="7924800" cy="400110"/>
          </a:xfrm>
          <a:prstGeom prst="rect">
            <a:avLst/>
          </a:prstGeom>
          <a:noFill/>
        </p:spPr>
        <p:txBody>
          <a:bodyPr wrap="square" rtlCol="0">
            <a:spAutoFit/>
          </a:bodyPr>
          <a:lstStyle/>
          <a:p>
            <a:r>
              <a:rPr lang="en-US" sz="1000" b="1" dirty="0" smtClean="0"/>
              <a:t>Key:</a:t>
            </a:r>
            <a:r>
              <a:rPr lang="en-US" sz="1000" dirty="0" smtClean="0"/>
              <a:t> CPOE = computerized provider order entry.</a:t>
            </a:r>
          </a:p>
          <a:p>
            <a:r>
              <a:rPr lang="en-US" sz="1000" b="1" dirty="0" smtClean="0"/>
              <a:t>Source</a:t>
            </a:r>
            <a:r>
              <a:rPr lang="en-US" sz="1000" dirty="0"/>
              <a:t>: American Hospital Association (AHA), Information Technology </a:t>
            </a:r>
            <a:r>
              <a:rPr lang="en-US" sz="1000" dirty="0" smtClean="0"/>
              <a:t>Supplement, 2012.</a:t>
            </a:r>
          </a:p>
        </p:txBody>
      </p:sp>
    </p:spTree>
    <p:extLst>
      <p:ext uri="{BB962C8B-B14F-4D97-AF65-F5344CB8AC3E}">
        <p14:creationId xmlns:p14="http://schemas.microsoft.com/office/powerpoint/2010/main" val="118972253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References</a:t>
            </a:r>
            <a:endParaRPr lang="en-US" dirty="0"/>
          </a:p>
        </p:txBody>
      </p:sp>
      <p:sp>
        <p:nvSpPr>
          <p:cNvPr id="8" name="Content Placeholder 7"/>
          <p:cNvSpPr>
            <a:spLocks noGrp="1"/>
          </p:cNvSpPr>
          <p:nvPr>
            <p:ph idx="1"/>
          </p:nvPr>
        </p:nvSpPr>
        <p:spPr>
          <a:xfrm>
            <a:off x="381000" y="1371600"/>
            <a:ext cx="8458200" cy="5105400"/>
          </a:xfrm>
        </p:spPr>
        <p:txBody>
          <a:bodyPr>
            <a:noAutofit/>
          </a:bodyPr>
          <a:lstStyle/>
          <a:p>
            <a:pPr marL="228600" indent="-228600">
              <a:spcBef>
                <a:spcPts val="0"/>
              </a:spcBef>
            </a:pPr>
            <a:r>
              <a:rPr lang="en-US" sz="1100" dirty="0" err="1" smtClean="0"/>
              <a:t>Berkman</a:t>
            </a:r>
            <a:r>
              <a:rPr lang="en-US" sz="1100" dirty="0" smtClean="0"/>
              <a:t> ND, </a:t>
            </a:r>
            <a:r>
              <a:rPr lang="en-US" sz="1100" dirty="0" err="1" smtClean="0"/>
              <a:t>DeWalt</a:t>
            </a:r>
            <a:r>
              <a:rPr lang="en-US" sz="1100" dirty="0" smtClean="0"/>
              <a:t> DA, </a:t>
            </a:r>
            <a:r>
              <a:rPr lang="en-US" sz="1100" dirty="0" err="1" smtClean="0"/>
              <a:t>Pignone</a:t>
            </a:r>
            <a:r>
              <a:rPr lang="en-US" sz="1100" dirty="0" smtClean="0"/>
              <a:t> MP, et al. Literacy and health outcomes: summary. Evidence Report/Technology Assessment No. 87. Rockville, MD: Agency for Healthcare Research and Quality; 2004. AHRQ Publication No. 04-E007-1. </a:t>
            </a:r>
            <a:r>
              <a:rPr lang="en-US" sz="1100" dirty="0" smtClean="0">
                <a:hlinkClick r:id="rId3"/>
              </a:rPr>
              <a:t>http://www.ahrq.gov/clinic/epcsums/litsum.htm</a:t>
            </a:r>
            <a:endParaRPr lang="en-US" sz="1100" dirty="0" smtClean="0"/>
          </a:p>
          <a:p>
            <a:pPr marL="228600" indent="-228600">
              <a:spcBef>
                <a:spcPts val="0"/>
              </a:spcBef>
            </a:pPr>
            <a:r>
              <a:rPr lang="en-US" sz="1100" dirty="0" smtClean="0"/>
              <a:t>Dean M, </a:t>
            </a:r>
            <a:r>
              <a:rPr lang="en-US" sz="1100" dirty="0" err="1" smtClean="0"/>
              <a:t>Oetzel</a:t>
            </a:r>
            <a:r>
              <a:rPr lang="en-US" sz="1100" dirty="0" smtClean="0"/>
              <a:t> J, </a:t>
            </a:r>
            <a:r>
              <a:rPr lang="en-US" sz="1100" dirty="0" err="1" smtClean="0"/>
              <a:t>Sklar</a:t>
            </a:r>
            <a:r>
              <a:rPr lang="en-US" sz="1100" dirty="0" smtClean="0"/>
              <a:t> DP. Communication in acute ambulatory care. </a:t>
            </a:r>
            <a:r>
              <a:rPr lang="en-US" sz="1100" dirty="0" err="1" smtClean="0"/>
              <a:t>Acad</a:t>
            </a:r>
            <a:r>
              <a:rPr lang="en-US" sz="1100" dirty="0" smtClean="0"/>
              <a:t> Med 2014 Dec;89(12):1617-22.</a:t>
            </a:r>
          </a:p>
          <a:p>
            <a:pPr marL="228600" indent="-228600">
              <a:spcBef>
                <a:spcPts val="0"/>
              </a:spcBef>
            </a:pPr>
            <a:r>
              <a:rPr lang="en-US" sz="1100" dirty="0" smtClean="0"/>
              <a:t>Dowd B, </a:t>
            </a:r>
            <a:r>
              <a:rPr lang="en-US" sz="1100" dirty="0" err="1" smtClean="0"/>
              <a:t>Karmarker</a:t>
            </a:r>
            <a:r>
              <a:rPr lang="en-US" sz="1100" dirty="0" smtClean="0"/>
              <a:t> M, Swenson T, et al. Emergency department utilization as a measure of physician performance. Am J Med </a:t>
            </a:r>
            <a:r>
              <a:rPr lang="en-US" sz="1100" dirty="0" err="1" smtClean="0"/>
              <a:t>Qual</a:t>
            </a:r>
            <a:r>
              <a:rPr lang="en-US" sz="1100" dirty="0" smtClean="0"/>
              <a:t> 2014;29(2):135-43. http://ajm.sagepub.com/content/29/2/135.long </a:t>
            </a:r>
          </a:p>
          <a:p>
            <a:pPr marL="228600" indent="-228600">
              <a:spcBef>
                <a:spcPts val="0"/>
              </a:spcBef>
            </a:pPr>
            <a:r>
              <a:rPr lang="en-US" sz="1100" dirty="0" err="1" smtClean="0"/>
              <a:t>Enard</a:t>
            </a:r>
            <a:r>
              <a:rPr lang="en-US" sz="1100" dirty="0" smtClean="0"/>
              <a:t> KR, </a:t>
            </a:r>
            <a:r>
              <a:rPr lang="en-US" sz="1100" dirty="0" err="1" smtClean="0"/>
              <a:t>Ganelin</a:t>
            </a:r>
            <a:r>
              <a:rPr lang="en-US" sz="1100" dirty="0" smtClean="0"/>
              <a:t> DM.  Reducing preventable emergency department utilization and costs by using community health workers as patient navigators. J </a:t>
            </a:r>
            <a:r>
              <a:rPr lang="en-US" sz="1100" dirty="0" err="1" smtClean="0"/>
              <a:t>Healthc</a:t>
            </a:r>
            <a:r>
              <a:rPr lang="en-US" sz="1100" dirty="0" smtClean="0"/>
              <a:t> </a:t>
            </a:r>
            <a:r>
              <a:rPr lang="en-US" sz="1100" dirty="0" err="1" smtClean="0"/>
              <a:t>Manag</a:t>
            </a:r>
            <a:r>
              <a:rPr lang="en-US" sz="1100" dirty="0" smtClean="0"/>
              <a:t> 2013;58(6);412-28. </a:t>
            </a:r>
            <a:r>
              <a:rPr lang="en-US" sz="1100" dirty="0" smtClean="0">
                <a:hlinkClick r:id="rId4"/>
              </a:rPr>
              <a:t>http://www.ncbi.nlm.nih.gov/pmc/articles/PMC4142498/</a:t>
            </a:r>
            <a:r>
              <a:rPr lang="en-US" sz="1100" dirty="0" smtClean="0"/>
              <a:t> </a:t>
            </a:r>
          </a:p>
          <a:p>
            <a:pPr marL="228600" indent="-228600">
              <a:spcBef>
                <a:spcPts val="0"/>
              </a:spcBef>
            </a:pPr>
            <a:r>
              <a:rPr lang="en-US" sz="1100" dirty="0" smtClean="0"/>
              <a:t>Forster AJ, </a:t>
            </a:r>
            <a:r>
              <a:rPr lang="en-US" sz="1100" dirty="0" err="1" smtClean="0"/>
              <a:t>Murff</a:t>
            </a:r>
            <a:r>
              <a:rPr lang="en-US" sz="1100" dirty="0" smtClean="0"/>
              <a:t> HJ, Peterson JF, et al. The incidence and severity of adverse events affecting patients after discharge from hospital. Ann Intern Med 2003;138(3):161-7.</a:t>
            </a:r>
          </a:p>
          <a:p>
            <a:pPr marL="228600" indent="-228600">
              <a:spcBef>
                <a:spcPts val="0"/>
              </a:spcBef>
            </a:pPr>
            <a:r>
              <a:rPr lang="en-US" sz="1100" dirty="0" smtClean="0"/>
              <a:t>Gao J, Moran E, Li YF, </a:t>
            </a:r>
            <a:r>
              <a:rPr lang="en-US" sz="1100" dirty="0" err="1" smtClean="0"/>
              <a:t>Almenoff</a:t>
            </a:r>
            <a:r>
              <a:rPr lang="en-US" sz="1100" dirty="0" smtClean="0"/>
              <a:t> PL. Predicting potentially avoidable hospitalizations. Med Care 2014 Feb;52(2):164-71. </a:t>
            </a:r>
          </a:p>
          <a:p>
            <a:pPr marL="228600" indent="-228600">
              <a:spcBef>
                <a:spcPts val="0"/>
              </a:spcBef>
            </a:pPr>
            <a:r>
              <a:rPr lang="en-US" sz="1100" dirty="0" smtClean="0"/>
              <a:t>Hasan O, Meltzer DO, </a:t>
            </a:r>
            <a:r>
              <a:rPr lang="en-US" sz="1100" dirty="0" err="1" smtClean="0"/>
              <a:t>Shaykevih</a:t>
            </a:r>
            <a:r>
              <a:rPr lang="en-US" sz="1100" dirty="0" smtClean="0"/>
              <a:t> SA, et al. Hospital readmission in general medicine patients: a prediction model. J Gen Intern Med 2010;25(3):211-9. </a:t>
            </a:r>
            <a:r>
              <a:rPr lang="en-US" sz="1100" dirty="0" smtClean="0">
                <a:hlinkClick r:id="rId5"/>
              </a:rPr>
              <a:t>http://www.ncbi.nlm.nih.gov/pmc/articles/PMC2839332/</a:t>
            </a:r>
            <a:endParaRPr lang="en-US" sz="1100" dirty="0" smtClean="0"/>
          </a:p>
          <a:p>
            <a:pPr marL="228600" indent="-228600">
              <a:spcBef>
                <a:spcPts val="0"/>
              </a:spcBef>
            </a:pPr>
            <a:r>
              <a:rPr lang="en-US" sz="1100" dirty="0" err="1" smtClean="0"/>
              <a:t>Horwitz</a:t>
            </a:r>
            <a:r>
              <a:rPr lang="en-US" sz="1100" dirty="0" smtClean="0"/>
              <a:t> LI, Moriarty JP, Chen C, et al. Quality of discharge practices and patient understanding at an academic medical center. JAMA Intern Med 2013;173(18):1715-22. </a:t>
            </a:r>
            <a:r>
              <a:rPr lang="en-US" sz="1100" dirty="0" smtClean="0">
                <a:hlinkClick r:id="rId6"/>
              </a:rPr>
              <a:t>http://www.ncbi.nlm.nih.gov/pmc/articles/PMC3836871/</a:t>
            </a:r>
            <a:r>
              <a:rPr lang="en-US" sz="1100" dirty="0" smtClean="0"/>
              <a:t> </a:t>
            </a:r>
          </a:p>
          <a:p>
            <a:pPr marL="228600" indent="-228600">
              <a:spcBef>
                <a:spcPts val="0"/>
              </a:spcBef>
            </a:pPr>
            <a:r>
              <a:rPr lang="en-US" sz="1100" dirty="0" smtClean="0"/>
              <a:t>Institute of Medicine, Board of Health Care Services. Future directions for the National Healthcare Quality and Disparities Reports. Washington, DC: National Academies Press; 2010.</a:t>
            </a:r>
          </a:p>
          <a:p>
            <a:pPr marL="228600" indent="-228600">
              <a:spcBef>
                <a:spcPts val="0"/>
              </a:spcBef>
            </a:pPr>
            <a:r>
              <a:rPr lang="en-US" sz="1100" dirty="0" err="1" smtClean="0"/>
              <a:t>Kitson</a:t>
            </a:r>
            <a:r>
              <a:rPr lang="en-US" sz="1100" dirty="0" smtClean="0"/>
              <a:t> NA, Price M, Lau FY, et al. Developing a medication communication framework across continuums of care using the Circle of Care Modeling approach. BMC Health </a:t>
            </a:r>
            <a:r>
              <a:rPr lang="en-US" sz="1100" dirty="0" err="1" smtClean="0"/>
              <a:t>Serv</a:t>
            </a:r>
            <a:r>
              <a:rPr lang="en-US" sz="1100" dirty="0" smtClean="0"/>
              <a:t> Res 2013 Oct 17;13:418. </a:t>
            </a:r>
            <a:r>
              <a:rPr lang="en-US" sz="1100" dirty="0" smtClean="0">
                <a:hlinkClick r:id="rId7"/>
              </a:rPr>
              <a:t>http://www.ncbi.nlm.nih.gov/pmc/articles/PMC3853098/</a:t>
            </a:r>
            <a:r>
              <a:rPr lang="en-US" sz="1100" dirty="0" smtClean="0"/>
              <a:t> </a:t>
            </a:r>
          </a:p>
          <a:p>
            <a:pPr marL="228600" indent="-228600">
              <a:spcBef>
                <a:spcPts val="0"/>
              </a:spcBef>
            </a:pPr>
            <a:r>
              <a:rPr lang="en-US" sz="1100" dirty="0" err="1" smtClean="0"/>
              <a:t>Persell</a:t>
            </a:r>
            <a:r>
              <a:rPr lang="en-US" sz="1100" dirty="0" smtClean="0"/>
              <a:t> SD, Eder M, </a:t>
            </a:r>
            <a:r>
              <a:rPr lang="en-US" sz="1100" dirty="0" err="1" smtClean="0"/>
              <a:t>Friesema</a:t>
            </a:r>
            <a:r>
              <a:rPr lang="en-US" sz="1100" dirty="0" smtClean="0"/>
              <a:t> E, et al. EHR-based medication support and nurse-led medication therapy management: rationale and design for a three-arm clinic randomized trial. J Am Heart </a:t>
            </a:r>
            <a:r>
              <a:rPr lang="en-US" sz="1100" dirty="0" err="1" smtClean="0"/>
              <a:t>Assoc</a:t>
            </a:r>
            <a:r>
              <a:rPr lang="en-US" sz="1100" dirty="0" smtClean="0"/>
              <a:t> 2013 October;2(5):e000311. Published online 2013 October 25. </a:t>
            </a:r>
            <a:r>
              <a:rPr lang="en-US" sz="1100" dirty="0" smtClean="0">
                <a:hlinkClick r:id="rId8"/>
              </a:rPr>
              <a:t>http://www.ncbi.nlm.nih.gov/pmc/articles/PMC3835237/</a:t>
            </a:r>
            <a:r>
              <a:rPr lang="en-US" sz="1100" dirty="0" smtClean="0"/>
              <a:t> </a:t>
            </a:r>
          </a:p>
          <a:p>
            <a:pPr marL="228600" indent="-228600">
              <a:spcBef>
                <a:spcPts val="0"/>
              </a:spcBef>
            </a:pPr>
            <a:r>
              <a:rPr lang="en-US" sz="1100" dirty="0" smtClean="0"/>
              <a:t>Rau J.  Nearly 1500 hospitals penalized under Medicare program rating quality.  Kaiser Health News 2013 Nov 14. </a:t>
            </a:r>
            <a:r>
              <a:rPr lang="en-US" sz="1100" dirty="0" smtClean="0">
                <a:hlinkClick r:id="rId9"/>
              </a:rPr>
              <a:t>http://kaiserhealthnews.org/news/value-based-purchasing-medicare/</a:t>
            </a:r>
            <a:endParaRPr lang="en-US" sz="1100" dirty="0" smtClean="0"/>
          </a:p>
          <a:p>
            <a:pPr marL="228600" indent="-228600">
              <a:spcBef>
                <a:spcPts val="0"/>
              </a:spcBef>
            </a:pPr>
            <a:r>
              <a:rPr lang="en-US" sz="1100" dirty="0" smtClean="0"/>
              <a:t>U.S. Department of Health and Human Services. 2011 report to Congress: national strategy for quality improvement in health care. </a:t>
            </a:r>
            <a:r>
              <a:rPr lang="en-US" sz="1100" dirty="0" smtClean="0">
                <a:hlinkClick r:id="rId10"/>
              </a:rPr>
              <a:t>http://www.ahrq.gov/workingforquality/reports/annual-reports/nqs2011annlrpt.htm</a:t>
            </a:r>
            <a:r>
              <a:rPr lang="en-US" sz="1100" dirty="0" smtClean="0"/>
              <a:t>. </a:t>
            </a:r>
          </a:p>
          <a:p>
            <a:pPr marL="228600" indent="-228600">
              <a:spcBef>
                <a:spcPts val="0"/>
              </a:spcBef>
            </a:pPr>
            <a:r>
              <a:rPr lang="en-US" sz="1100" dirty="0" smtClean="0"/>
              <a:t>U.S. Department of Health and Human Services. 2013 annual progress report to Congress: national strategy for quality improvement in health care. </a:t>
            </a:r>
            <a:r>
              <a:rPr lang="en-US" sz="1100" dirty="0" smtClean="0">
                <a:hlinkClick r:id="rId11"/>
              </a:rPr>
              <a:t>http://www.ahrq.gov/workingforquality/reports/annual-reports/nqs2013annlrpt.htm</a:t>
            </a:r>
            <a:r>
              <a:rPr lang="en-US" sz="1100" dirty="0" smtClean="0"/>
              <a:t>. </a:t>
            </a:r>
          </a:p>
          <a:p>
            <a:pPr marL="228600" indent="-228600">
              <a:spcBef>
                <a:spcPts val="0"/>
              </a:spcBef>
            </a:pPr>
            <a:r>
              <a:rPr lang="en-US" sz="1100" dirty="0" err="1" smtClean="0"/>
              <a:t>Weinick</a:t>
            </a:r>
            <a:r>
              <a:rPr lang="en-US" sz="1100" dirty="0" smtClean="0"/>
              <a:t> RM, Burns RM, </a:t>
            </a:r>
            <a:r>
              <a:rPr lang="en-US" sz="1100" dirty="0" err="1" smtClean="0"/>
              <a:t>Mehrotra</a:t>
            </a:r>
            <a:r>
              <a:rPr lang="en-US" sz="1100" dirty="0" smtClean="0"/>
              <a:t> A.  How many emergency department visits could be managed at urgent care centers and retail clinics? Health </a:t>
            </a:r>
            <a:r>
              <a:rPr lang="en-US" sz="1100" dirty="0" err="1" smtClean="0"/>
              <a:t>Aff</a:t>
            </a:r>
            <a:r>
              <a:rPr lang="en-US" sz="1100" dirty="0" smtClean="0"/>
              <a:t> 2010;29(9):1630-6. </a:t>
            </a:r>
            <a:r>
              <a:rPr lang="en-US" sz="1100" dirty="0" smtClean="0">
                <a:hlinkClick r:id="rId12"/>
              </a:rPr>
              <a:t>http://www.ncbi.nlm.nih.gov/pmc/articles/PMC3412873/</a:t>
            </a:r>
            <a:r>
              <a:rPr lang="en-US" sz="1100" dirty="0" smtClean="0"/>
              <a:t> </a:t>
            </a:r>
          </a:p>
          <a:p>
            <a:pPr marL="228600" indent="-228600">
              <a:spcBef>
                <a:spcPts val="0"/>
              </a:spcBef>
            </a:pPr>
            <a:endParaRPr lang="en-US" sz="1150" dirty="0"/>
          </a:p>
        </p:txBody>
      </p:sp>
    </p:spTree>
    <p:extLst>
      <p:ext uri="{BB962C8B-B14F-4D97-AF65-F5344CB8AC3E}">
        <p14:creationId xmlns:p14="http://schemas.microsoft.com/office/powerpoint/2010/main" val="37641266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err="1" smtClean="0"/>
              <a:t>Chartbooks</a:t>
            </a:r>
            <a:r>
              <a:rPr lang="en-US" sz="3100" dirty="0" smtClean="0"/>
              <a:t> Organized Around Priorities of the National Quality Strategy</a:t>
            </a:r>
            <a:endParaRPr lang="en-US" sz="3100" dirty="0"/>
          </a:p>
        </p:txBody>
      </p:sp>
      <p:sp>
        <p:nvSpPr>
          <p:cNvPr id="3" name="Content Placeholder 2"/>
          <p:cNvSpPr>
            <a:spLocks noGrp="1"/>
          </p:cNvSpPr>
          <p:nvPr>
            <p:ph idx="1"/>
          </p:nvPr>
        </p:nvSpPr>
        <p:spPr>
          <a:xfrm>
            <a:off x="457200" y="1600200"/>
            <a:ext cx="8001000" cy="5181600"/>
          </a:xfrm>
        </p:spPr>
        <p:txBody>
          <a:bodyPr>
            <a:normAutofit fontScale="77500" lnSpcReduction="20000"/>
          </a:bodyPr>
          <a:lstStyle/>
          <a:p>
            <a:pPr marL="514350" indent="-514350">
              <a:lnSpc>
                <a:spcPct val="120000"/>
              </a:lnSpc>
              <a:spcBef>
                <a:spcPts val="0"/>
              </a:spcBef>
              <a:buSzPct val="100000"/>
              <a:buFont typeface="+mj-lt"/>
              <a:buAutoNum type="arabicPeriod"/>
            </a:pPr>
            <a:r>
              <a:rPr lang="en-US" dirty="0" smtClean="0"/>
              <a:t>Making care safer by reducing harm caused in the delivery of care.</a:t>
            </a:r>
          </a:p>
          <a:p>
            <a:pPr marL="514350" indent="-514350">
              <a:lnSpc>
                <a:spcPct val="120000"/>
              </a:lnSpc>
              <a:spcBef>
                <a:spcPts val="0"/>
              </a:spcBef>
              <a:buSzPct val="100000"/>
              <a:buFont typeface="+mj-lt"/>
              <a:buAutoNum type="arabicPeriod"/>
            </a:pPr>
            <a:r>
              <a:rPr lang="en-US" dirty="0" smtClean="0"/>
              <a:t>Ensuring that each person and family is engaged as partners in their care.</a:t>
            </a:r>
          </a:p>
          <a:p>
            <a:pPr marL="514350" indent="-514350">
              <a:lnSpc>
                <a:spcPct val="120000"/>
              </a:lnSpc>
              <a:spcBef>
                <a:spcPts val="0"/>
              </a:spcBef>
              <a:buSzPct val="100000"/>
              <a:buFont typeface="+mj-lt"/>
              <a:buAutoNum type="arabicPeriod"/>
            </a:pPr>
            <a:r>
              <a:rPr lang="en-US" b="1" dirty="0" smtClean="0"/>
              <a:t>Promoting effective communication and coordination of care.</a:t>
            </a:r>
          </a:p>
          <a:p>
            <a:pPr marL="514350" indent="-514350">
              <a:lnSpc>
                <a:spcPct val="120000"/>
              </a:lnSpc>
              <a:spcBef>
                <a:spcPts val="0"/>
              </a:spcBef>
              <a:buSzPct val="100000"/>
              <a:buFont typeface="+mj-lt"/>
              <a:buAutoNum type="arabicPeriod"/>
            </a:pPr>
            <a:r>
              <a:rPr lang="en-US" dirty="0" smtClean="0"/>
              <a:t>Promoting the most effective prevention and treatment practices for the leading causes of mortality, starting with cardiovascular disease.</a:t>
            </a:r>
          </a:p>
          <a:p>
            <a:pPr marL="514350" indent="-514350">
              <a:lnSpc>
                <a:spcPct val="120000"/>
              </a:lnSpc>
              <a:spcBef>
                <a:spcPts val="0"/>
              </a:spcBef>
              <a:buSzPct val="100000"/>
              <a:buFont typeface="+mj-lt"/>
              <a:buAutoNum type="arabicPeriod"/>
            </a:pPr>
            <a:r>
              <a:rPr lang="en-US" dirty="0" smtClean="0"/>
              <a:t>Working with communities to promote wide use of best practices to enable healthy living.</a:t>
            </a:r>
          </a:p>
          <a:p>
            <a:pPr marL="514350" indent="-514350">
              <a:lnSpc>
                <a:spcPct val="120000"/>
              </a:lnSpc>
              <a:spcBef>
                <a:spcPts val="0"/>
              </a:spcBef>
              <a:buSzPct val="100000"/>
              <a:buFont typeface="+mj-lt"/>
              <a:buAutoNum type="arabicPeriod"/>
            </a:pPr>
            <a:r>
              <a:rPr lang="en-US" dirty="0" smtClean="0"/>
              <a:t>Making quality care more affordable for individuals, families, employers, and governments by developing and spreading new health care delivery models.</a:t>
            </a:r>
          </a:p>
          <a:p>
            <a:endParaRPr lang="en-US" dirty="0"/>
          </a:p>
        </p:txBody>
      </p:sp>
    </p:spTree>
    <p:extLst>
      <p:ext uri="{BB962C8B-B14F-4D97-AF65-F5344CB8AC3E}">
        <p14:creationId xmlns:p14="http://schemas.microsoft.com/office/powerpoint/2010/main" val="1682562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2"/>
          <p:cNvSpPr txBox="1">
            <a:spLocks/>
          </p:cNvSpPr>
          <p:nvPr/>
        </p:nvSpPr>
        <p:spPr>
          <a:xfrm>
            <a:off x="609600" y="2171700"/>
            <a:ext cx="8077200" cy="419100"/>
          </a:xfrm>
          <a:prstGeom prst="rect">
            <a:avLst/>
          </a:prstGeom>
          <a:solidFill>
            <a:srgbClr val="83D081"/>
          </a:solidFill>
        </p:spPr>
        <p:txBody>
          <a:bodyPr vert="horz" lIns="91440" tIns="45720" rIns="91440" bIns="45720" rtlCol="0" anchor="ctr">
            <a:normAutofit/>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smtClean="0">
                <a:solidFill>
                  <a:srgbClr val="000000"/>
                </a:solidFill>
                <a:latin typeface="Helvetica" pitchFamily="34" charset="0"/>
                <a:cs typeface="Helvetica" pitchFamily="34" charset="0"/>
              </a:rPr>
              <a:t>LONG-TERM GOALS</a:t>
            </a:r>
            <a:endParaRPr lang="en-US" sz="1600" b="1" dirty="0">
              <a:solidFill>
                <a:srgbClr val="000000"/>
              </a:solidFill>
              <a:latin typeface="Helvetica" pitchFamily="34" charset="0"/>
              <a:cs typeface="Helvetica" pitchFamily="34" charset="0"/>
            </a:endParaRPr>
          </a:p>
        </p:txBody>
      </p:sp>
      <p:sp>
        <p:nvSpPr>
          <p:cNvPr id="19" name="Text Placeholder 3"/>
          <p:cNvSpPr txBox="1">
            <a:spLocks/>
          </p:cNvSpPr>
          <p:nvPr/>
        </p:nvSpPr>
        <p:spPr>
          <a:xfrm>
            <a:off x="609600" y="2590800"/>
            <a:ext cx="8077200" cy="1723675"/>
          </a:xfrm>
          <a:prstGeom prst="rect">
            <a:avLst/>
          </a:prstGeom>
          <a:solidFill>
            <a:schemeClr val="bg1">
              <a:lumMod val="95000"/>
            </a:schemeClr>
          </a:solidFill>
        </p:spPr>
        <p:txBody>
          <a:bodyPr vert="horz" lIns="91440" tIns="45720" rIns="91440" bIns="4572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algn="l">
              <a:buFont typeface="+mj-lt"/>
              <a:buAutoNum type="arabicPeriod"/>
            </a:pPr>
            <a:r>
              <a:rPr lang="en-US" sz="1500" dirty="0" smtClean="0">
                <a:solidFill>
                  <a:schemeClr val="tx1"/>
                </a:solidFill>
                <a:latin typeface="Helvetica" pitchFamily="34" charset="0"/>
              </a:rPr>
              <a:t>Improve the quality of care transitions and communications across care settings.</a:t>
            </a:r>
          </a:p>
          <a:p>
            <a:pPr marL="457200" indent="-457200" algn="l">
              <a:buFont typeface="+mj-lt"/>
              <a:buAutoNum type="arabicPeriod"/>
            </a:pPr>
            <a:r>
              <a:rPr lang="en-US" sz="1500" dirty="0" smtClean="0">
                <a:solidFill>
                  <a:schemeClr val="tx1"/>
                </a:solidFill>
                <a:latin typeface="Helvetica" pitchFamily="34" charset="0"/>
              </a:rPr>
              <a:t>Improve the quality of life for patients with chronic illness and disability by following a current care plan that anticipates and addresses pain and symptom management, psychosocial needs, and functional status.</a:t>
            </a:r>
          </a:p>
          <a:p>
            <a:pPr marL="457200" indent="-457200" algn="l">
              <a:buFont typeface="+mj-lt"/>
              <a:buAutoNum type="arabicPeriod"/>
            </a:pPr>
            <a:r>
              <a:rPr lang="en-US" sz="1500" dirty="0" smtClean="0">
                <a:solidFill>
                  <a:schemeClr val="tx1"/>
                </a:solidFill>
                <a:latin typeface="Helvetica" pitchFamily="34" charset="0"/>
              </a:rPr>
              <a:t>Establish shared accountability and integration of communities and health care systems to improve quality of care and reduce health disparities.</a:t>
            </a:r>
            <a:endParaRPr lang="en-US" sz="1500" dirty="0">
              <a:solidFill>
                <a:schemeClr val="tx1"/>
              </a:solidFill>
              <a:latin typeface="Helvetica" pitchFamily="34" charset="0"/>
            </a:endParaRPr>
          </a:p>
        </p:txBody>
      </p:sp>
      <p:sp>
        <p:nvSpPr>
          <p:cNvPr id="20" name="Title 1"/>
          <p:cNvSpPr txBox="1">
            <a:spLocks/>
          </p:cNvSpPr>
          <p:nvPr/>
        </p:nvSpPr>
        <p:spPr>
          <a:xfrm>
            <a:off x="1737834" y="914400"/>
            <a:ext cx="6948966" cy="90906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200" dirty="0">
                <a:solidFill>
                  <a:srgbClr val="3B7B38"/>
                </a:solidFill>
                <a:latin typeface="Helvetica" panose="020B0604020202020204" pitchFamily="34" charset="0"/>
                <a:cs typeface="Helvetica" panose="020B0604020202020204" pitchFamily="34" charset="0"/>
              </a:rPr>
              <a:t>Priority 3: Promoting effective communication and coordination of care</a:t>
            </a:r>
          </a:p>
        </p:txBody>
      </p:sp>
      <p:pic>
        <p:nvPicPr>
          <p:cNvPr id="21" name="Picture 20"/>
          <p:cNvPicPr>
            <a:picLocks noChangeAspect="1"/>
          </p:cNvPicPr>
          <p:nvPr/>
        </p:nvPicPr>
        <p:blipFill>
          <a:blip r:embed="rId3"/>
          <a:stretch>
            <a:fillRect/>
          </a:stretch>
        </p:blipFill>
        <p:spPr>
          <a:xfrm>
            <a:off x="145958" y="5731730"/>
            <a:ext cx="2078736" cy="975360"/>
          </a:xfrm>
          <a:prstGeom prst="rect">
            <a:avLst/>
          </a:prstGeom>
        </p:spPr>
      </p:pic>
      <p:pic>
        <p:nvPicPr>
          <p:cNvPr id="22" name="Picture 21" descr="arrows icon"/>
          <p:cNvPicPr>
            <a:picLocks noChangeAspect="1"/>
          </p:cNvPicPr>
          <p:nvPr/>
        </p:nvPicPr>
        <p:blipFill>
          <a:blip r:embed="rId4"/>
          <a:stretch>
            <a:fillRect/>
          </a:stretch>
        </p:blipFill>
        <p:spPr>
          <a:xfrm>
            <a:off x="384048" y="633984"/>
            <a:ext cx="1315684" cy="1298448"/>
          </a:xfrm>
          <a:prstGeom prst="rect">
            <a:avLst/>
          </a:prstGeom>
        </p:spPr>
      </p:pic>
      <p:pic>
        <p:nvPicPr>
          <p:cNvPr id="23" name="Picture 22"/>
          <p:cNvPicPr>
            <a:picLocks noChangeAspect="1"/>
          </p:cNvPicPr>
          <p:nvPr/>
        </p:nvPicPr>
        <p:blipFill>
          <a:blip r:embed="rId5"/>
          <a:stretch>
            <a:fillRect/>
          </a:stretch>
        </p:blipFill>
        <p:spPr>
          <a:xfrm>
            <a:off x="0" y="0"/>
            <a:ext cx="9144000" cy="633984"/>
          </a:xfrm>
          <a:prstGeom prst="rect">
            <a:avLst/>
          </a:prstGeom>
        </p:spPr>
      </p:pic>
    </p:spTree>
    <p:extLst>
      <p:ext uri="{BB962C8B-B14F-4D97-AF65-F5344CB8AC3E}">
        <p14:creationId xmlns:p14="http://schemas.microsoft.com/office/powerpoint/2010/main" val="31617639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00200" y="274638"/>
            <a:ext cx="7543800" cy="868362"/>
          </a:xfrm>
        </p:spPr>
        <p:txBody>
          <a:bodyPr>
            <a:noAutofit/>
          </a:bodyPr>
          <a:lstStyle/>
          <a:p>
            <a:r>
              <a:rPr lang="en-US" sz="3200" dirty="0" err="1" smtClean="0"/>
              <a:t>Chartbook</a:t>
            </a:r>
            <a:r>
              <a:rPr lang="en-US" sz="3200" dirty="0" smtClean="0"/>
              <a:t> on Care Coordination</a:t>
            </a:r>
            <a:endParaRPr lang="en-US" sz="3200" dirty="0"/>
          </a:p>
        </p:txBody>
      </p:sp>
      <p:sp>
        <p:nvSpPr>
          <p:cNvPr id="5" name="Content Placeholder 4"/>
          <p:cNvSpPr>
            <a:spLocks noGrp="1"/>
          </p:cNvSpPr>
          <p:nvPr>
            <p:ph idx="1"/>
          </p:nvPr>
        </p:nvSpPr>
        <p:spPr>
          <a:xfrm>
            <a:off x="457200" y="1295400"/>
            <a:ext cx="8229600" cy="5562600"/>
          </a:xfrm>
        </p:spPr>
        <p:txBody>
          <a:bodyPr>
            <a:normAutofit/>
          </a:bodyPr>
          <a:lstStyle/>
          <a:p>
            <a:r>
              <a:rPr lang="en-US" dirty="0" smtClean="0"/>
              <a:t>This </a:t>
            </a:r>
            <a:r>
              <a:rPr lang="en-US" dirty="0" err="1" smtClean="0"/>
              <a:t>chartbook</a:t>
            </a:r>
            <a:r>
              <a:rPr lang="en-US" dirty="0" smtClean="0"/>
              <a:t> includes: </a:t>
            </a:r>
          </a:p>
          <a:p>
            <a:pPr lvl="1"/>
            <a:r>
              <a:rPr lang="en-US" dirty="0" smtClean="0"/>
              <a:t>Summary of trends across measures of Care Coordination from the QDR</a:t>
            </a:r>
          </a:p>
          <a:p>
            <a:pPr lvl="1"/>
            <a:r>
              <a:rPr lang="en-US" dirty="0"/>
              <a:t>F</a:t>
            </a:r>
            <a:r>
              <a:rPr lang="en-US" dirty="0" smtClean="0"/>
              <a:t>igures illustrating select measures of Care Coordination </a:t>
            </a:r>
          </a:p>
          <a:p>
            <a:r>
              <a:rPr lang="en-US" dirty="0">
                <a:hlinkClick r:id="rId3"/>
              </a:rPr>
              <a:t>Introduction and Methods</a:t>
            </a:r>
            <a:r>
              <a:rPr lang="en-US" dirty="0"/>
              <a:t> contains </a:t>
            </a:r>
            <a:r>
              <a:rPr lang="en-US" dirty="0" smtClean="0"/>
              <a:t>information about methods used in the </a:t>
            </a:r>
            <a:r>
              <a:rPr lang="en-US" dirty="0" err="1" smtClean="0"/>
              <a:t>chartbook</a:t>
            </a:r>
            <a:r>
              <a:rPr lang="en-US" dirty="0" smtClean="0"/>
              <a:t>. </a:t>
            </a:r>
          </a:p>
          <a:p>
            <a:r>
              <a:rPr lang="en-US" dirty="0" smtClean="0"/>
              <a:t>Appendixes include information about measures and data.</a:t>
            </a:r>
          </a:p>
          <a:p>
            <a:r>
              <a:rPr lang="en-US" dirty="0" smtClean="0"/>
              <a:t>A Data Query </a:t>
            </a:r>
            <a:r>
              <a:rPr lang="en-US" dirty="0"/>
              <a:t>tool (</a:t>
            </a:r>
            <a:r>
              <a:rPr lang="en-US" dirty="0">
                <a:hlinkClick r:id="rId4"/>
              </a:rPr>
              <a:t>http://</a:t>
            </a:r>
            <a:r>
              <a:rPr lang="en-US" dirty="0" smtClean="0">
                <a:hlinkClick r:id="rId4"/>
              </a:rPr>
              <a:t>nhqrnet.ahrq.gov/</a:t>
            </a:r>
          </a:p>
          <a:p>
            <a:pPr marL="341313" indent="0">
              <a:spcBef>
                <a:spcPts val="0"/>
              </a:spcBef>
              <a:buNone/>
            </a:pPr>
            <a:r>
              <a:rPr lang="en-US" dirty="0" err="1" smtClean="0">
                <a:hlinkClick r:id="rId4"/>
              </a:rPr>
              <a:t>inhqrdr</a:t>
            </a:r>
            <a:r>
              <a:rPr lang="en-US" dirty="0" smtClean="0">
                <a:hlinkClick r:id="rId4"/>
              </a:rPr>
              <a:t>/data/query</a:t>
            </a:r>
            <a:r>
              <a:rPr lang="en-US" dirty="0" smtClean="0"/>
              <a:t>) provides access to all data tables. </a:t>
            </a:r>
            <a:endParaRPr lang="en-US" dirty="0"/>
          </a:p>
        </p:txBody>
      </p:sp>
    </p:spTree>
    <p:extLst>
      <p:ext uri="{BB962C8B-B14F-4D97-AF65-F5344CB8AC3E}">
        <p14:creationId xmlns:p14="http://schemas.microsoft.com/office/powerpoint/2010/main" val="1348290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smtClean="0"/>
              <a:t>Trends in Care Coordination Measures</a:t>
            </a:r>
            <a:endParaRPr lang="en-US" sz="3200" b="1"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Few Care Coordination measures can be tracked over time.</a:t>
            </a:r>
          </a:p>
          <a:p>
            <a:r>
              <a:rPr lang="en-US" dirty="0" smtClean="0"/>
              <a:t>One Care Coordination measure improved </a:t>
            </a:r>
            <a:r>
              <a:rPr lang="en-US" dirty="0"/>
              <a:t>quickly, defined as an average annual rate of change greater than 10% per </a:t>
            </a:r>
            <a:r>
              <a:rPr lang="en-US" dirty="0" smtClean="0"/>
              <a:t>year:</a:t>
            </a:r>
            <a:endParaRPr lang="en-US" dirty="0"/>
          </a:p>
          <a:p>
            <a:pPr lvl="1"/>
            <a:r>
              <a:rPr lang="en-US" dirty="0" smtClean="0"/>
              <a:t>Hospital </a:t>
            </a:r>
            <a:r>
              <a:rPr lang="en-US" dirty="0"/>
              <a:t>patients with heart failure who were given complete written discharge instructions</a:t>
            </a:r>
          </a:p>
          <a:p>
            <a:r>
              <a:rPr lang="en-US" dirty="0" smtClean="0"/>
              <a:t>No Care Coordination measures:</a:t>
            </a:r>
          </a:p>
          <a:p>
            <a:pPr lvl="1"/>
            <a:r>
              <a:rPr lang="en-US" dirty="0" smtClean="0"/>
              <a:t>Showed worsening quality</a:t>
            </a:r>
          </a:p>
          <a:p>
            <a:pPr lvl="1"/>
            <a:r>
              <a:rPr lang="en-US" dirty="0" smtClean="0"/>
              <a:t>Showed elimination or widening of disparities</a:t>
            </a:r>
          </a:p>
          <a:p>
            <a:endParaRPr lang="en-US" dirty="0"/>
          </a:p>
        </p:txBody>
      </p:sp>
    </p:spTree>
    <p:extLst>
      <p:ext uri="{BB962C8B-B14F-4D97-AF65-F5344CB8AC3E}">
        <p14:creationId xmlns:p14="http://schemas.microsoft.com/office/powerpoint/2010/main" val="581935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16314</TotalTime>
  <Words>8033</Words>
  <Application>Microsoft Office PowerPoint</Application>
  <PresentationFormat>On-screen Show (4:3)</PresentationFormat>
  <Paragraphs>484</Paragraphs>
  <Slides>58</Slides>
  <Notes>58</Notes>
  <HiddenSlides>0</HiddenSlides>
  <MMClips>0</MMClips>
  <ScaleCrop>false</ScaleCrop>
  <HeadingPairs>
    <vt:vector size="4" baseType="variant">
      <vt:variant>
        <vt:lpstr>Theme</vt:lpstr>
      </vt:variant>
      <vt:variant>
        <vt:i4>3</vt:i4>
      </vt:variant>
      <vt:variant>
        <vt:lpstr>Slide Titles</vt:lpstr>
      </vt:variant>
      <vt:variant>
        <vt:i4>58</vt:i4>
      </vt:variant>
    </vt:vector>
  </HeadingPairs>
  <TitlesOfParts>
    <vt:vector size="61" baseType="lpstr">
      <vt:lpstr>Office Theme</vt:lpstr>
      <vt:lpstr>Custom Design</vt:lpstr>
      <vt:lpstr>1_Office Theme</vt:lpstr>
      <vt:lpstr>National Healthcare Quality and  Disparities Report</vt:lpstr>
      <vt:lpstr>National Healthcare Quality and Disparities Report</vt:lpstr>
      <vt:lpstr>National Healthcare Quality and Disparities Report</vt:lpstr>
      <vt:lpstr>Changes for 2014</vt:lpstr>
      <vt:lpstr>Key Findings of the 2014 QDR</vt:lpstr>
      <vt:lpstr>Chartbooks Organized Around Priorities of the National Quality Strategy</vt:lpstr>
      <vt:lpstr>PowerPoint Presentation</vt:lpstr>
      <vt:lpstr>Chartbook on Care Coordination</vt:lpstr>
      <vt:lpstr>Trends in Care Coordination Measures</vt:lpstr>
      <vt:lpstr>Care Coordination</vt:lpstr>
      <vt:lpstr>Provider Communication and Care Coordination </vt:lpstr>
      <vt:lpstr>Measures of Care Coordination</vt:lpstr>
      <vt:lpstr>Transitions of Care</vt:lpstr>
      <vt:lpstr>Measures of Transitions of Care</vt:lpstr>
      <vt:lpstr>Management: Complete Written Discharge Instructions </vt:lpstr>
      <vt:lpstr>Hospitalized adults with heart failure who were given complete written discharge instructions, by sex and ethnicity, 2005-2012</vt:lpstr>
      <vt:lpstr>Readmissions</vt:lpstr>
      <vt:lpstr>Median hospital 30-day risk-standardized readmission rate for certain conditions, 2006-2011</vt:lpstr>
      <vt:lpstr>Median hospital 30-day risk-standardized readmission rate, by the percentage of patients who are African American and the percentage of patients who have Medicaid, 2009-2011</vt:lpstr>
      <vt:lpstr>Preventable Emergency Department Visits</vt:lpstr>
      <vt:lpstr>Potentially Avoidable Emergency Department Visits</vt:lpstr>
      <vt:lpstr>Potentially Avoidable Emergency Department Visit Measures</vt:lpstr>
      <vt:lpstr>Emergency department visits with a principal diagnosis related to mental health, alcohol, or substance abuse, by age and income, 2007-2011</vt:lpstr>
      <vt:lpstr>Emergency department visits with a principal diagnosis related to mental health ONLY, by region and income, 2007-2011</vt:lpstr>
      <vt:lpstr>Emergency department visits with a principal diagnosis of substance abuse ONLY, by region and income, 2007-2011</vt:lpstr>
      <vt:lpstr>Emergency department visits with a principal diagnosis of dental conditions, by age and geographic location, 2009-2011</vt:lpstr>
      <vt:lpstr>Emergency department visits for asthma, ages 18-39, by hospital region and income, 2008-2011</vt:lpstr>
      <vt:lpstr>Emergency department visits for asthma, ages 2-17, by hospital region and income, 2008-2011</vt:lpstr>
      <vt:lpstr>Potentially Avoidable Hospitalizations</vt:lpstr>
      <vt:lpstr>Potentially Avoidable Hospitalization Measures</vt:lpstr>
      <vt:lpstr>Potentially avoidable hospitalizations, by type of condition, 2005-2012, and by race/ethnicity, stratified by income, 2012</vt:lpstr>
      <vt:lpstr>Admissions with perforated appendix in community hospitals and Indian Health Service, Tribal, and contract hospitals, by age, 2003-2012</vt:lpstr>
      <vt:lpstr>Avoidable admissions with hypertension, by region, 2005-2012, and race/ethnicity, stratified by income, 2012</vt:lpstr>
      <vt:lpstr>Integration of Medication Information</vt:lpstr>
      <vt:lpstr>Integration of Medication Information</vt:lpstr>
      <vt:lpstr>Integration of Medication Information Measures</vt:lpstr>
      <vt:lpstr>People under age 65 with a usual source of care whose health provider usually asks about prescription medications and treatments from other doctors, by education and chronic conditions, 2002-2012</vt:lpstr>
      <vt:lpstr>Hospitals with electronic exchange of patient’s medication history with hospitals outside their system, by region and geographic location, 2009-2012</vt:lpstr>
      <vt:lpstr>Hospitals with electronic exchange of patient’s medication history with hospitals outside their system, by ownership and bed size, 2009-2012</vt:lpstr>
      <vt:lpstr>Hospitals with electronic exchange of patient’s medication history with ambulatory providers outside their system, by region and geographic location, 2009-2012</vt:lpstr>
      <vt:lpstr>Hospitals with electronic exchange of patient’s medication history information with ambulatory providers outside their system, by ownership and bed size, 2009-2012</vt:lpstr>
      <vt:lpstr>Use of Electronic Health Records</vt:lpstr>
      <vt:lpstr>Benefits of Electronic Health Records</vt:lpstr>
      <vt:lpstr>Electronic Health Record Measures</vt:lpstr>
      <vt:lpstr>Patients who reported that it was very important for them to get their own medical information electronically, by age and residence location, 2008 and 2012-2013</vt:lpstr>
      <vt:lpstr>Patients who reported that it was very important for them to get their own medical information electronically, by ethnicity and education, 2008 and 2012-2013</vt:lpstr>
      <vt:lpstr>Patients who reported that it was very important that doctors and other health providers be able to share their medical information with other providers electronically, by age and residence location, 2008 and 2012-2013</vt:lpstr>
      <vt:lpstr>Patients who reported that it was very important that doctors and other health providers be able to share their medical information with other providers electronically, by ethnicity and education, 2008 and 2012-2013</vt:lpstr>
      <vt:lpstr>Hospitals with a fully implemented electronic medical record system, by State, 2012</vt:lpstr>
      <vt:lpstr>Hospitals with computerized systems that allow for electronic clinical documentation, by component, 2012</vt:lpstr>
      <vt:lpstr>Hospitals with computerized systems that allow for electronic clinical documentation with a component for physician notes, by hospital control and hospital type, 2012</vt:lpstr>
      <vt:lpstr>Hospitals with computerized systems that allow for results viewing, by component, 2012</vt:lpstr>
      <vt:lpstr>Hospitals with computerized systems that allow for results viewing with a component for consultant reports, by region and bed size, 2012</vt:lpstr>
      <vt:lpstr>Hospitals with computerized systems that allow for decision support, by component, 2012</vt:lpstr>
      <vt:lpstr>Hospitals with computerized systems that allow for decision support with a component for drug-drug interaction alerts, by hospital control and hospital type, 2012</vt:lpstr>
      <vt:lpstr>Hospitals with computerized systems that allow for CPOE, by component, 2012</vt:lpstr>
      <vt:lpstr>Hospitals with computerized systems that allow for CPOE with a component for radiology tests, by region and bed size, 2012</vt:lpstr>
      <vt:lpstr>References</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Doreen Bonnett</cp:lastModifiedBy>
  <cp:revision>632</cp:revision>
  <cp:lastPrinted>2015-04-08T13:25:52Z</cp:lastPrinted>
  <dcterms:created xsi:type="dcterms:W3CDTF">2013-09-03T18:05:51Z</dcterms:created>
  <dcterms:modified xsi:type="dcterms:W3CDTF">2015-12-11T21:05:58Z</dcterms:modified>
</cp:coreProperties>
</file>