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16.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17.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7.xml" ContentType="application/vnd.openxmlformats-officedocument.drawingml.chart+xml"/>
  <Override PartName="/ppt/theme/themeOverride7.xml" ContentType="application/vnd.openxmlformats-officedocument.themeOverride+xml"/>
  <Override PartName="/ppt/charts/chart8.xml" ContentType="application/vnd.openxmlformats-officedocument.drawingml.chart+xml"/>
  <Override PartName="/ppt/theme/themeOverride8.xml" ContentType="application/vnd.openxmlformats-officedocument.themeOverride+xml"/>
  <Override PartName="/ppt/notesSlides/notesSlide20.xml" ContentType="application/vnd.openxmlformats-officedocument.presentationml.notesSlide+xml"/>
  <Override PartName="/ppt/charts/chart9.xml" ContentType="application/vnd.openxmlformats-officedocument.drawingml.chart+xml"/>
  <Override PartName="/ppt/theme/themeOverride9.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0.xml" ContentType="application/vnd.openxmlformats-officedocument.drawingml.chart+xml"/>
  <Override PartName="/ppt/theme/themeOverride10.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3" r:id="rId3"/>
  </p:sldMasterIdLst>
  <p:notesMasterIdLst>
    <p:notesMasterId r:id="rId26"/>
  </p:notesMasterIdLst>
  <p:handoutMasterIdLst>
    <p:handoutMasterId r:id="rId27"/>
  </p:handoutMasterIdLst>
  <p:sldIdLst>
    <p:sldId id="256" r:id="rId4"/>
    <p:sldId id="284" r:id="rId5"/>
    <p:sldId id="286" r:id="rId6"/>
    <p:sldId id="287" r:id="rId7"/>
    <p:sldId id="282" r:id="rId8"/>
    <p:sldId id="283" r:id="rId9"/>
    <p:sldId id="285" r:id="rId10"/>
    <p:sldId id="278" r:id="rId11"/>
    <p:sldId id="277" r:id="rId12"/>
    <p:sldId id="276" r:id="rId13"/>
    <p:sldId id="279" r:id="rId14"/>
    <p:sldId id="288" r:id="rId15"/>
    <p:sldId id="274" r:id="rId16"/>
    <p:sldId id="267" r:id="rId17"/>
    <p:sldId id="257" r:id="rId18"/>
    <p:sldId id="258" r:id="rId19"/>
    <p:sldId id="259" r:id="rId20"/>
    <p:sldId id="273" r:id="rId21"/>
    <p:sldId id="263" r:id="rId22"/>
    <p:sldId id="264" r:id="rId23"/>
    <p:sldId id="280" r:id="rId24"/>
    <p:sldId id="268" r:id="rId2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HHS" initials="DMB" lastIdx="18"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DC3"/>
    <a:srgbClr val="C4BD97"/>
    <a:srgbClr val="0072C6"/>
    <a:srgbClr val="AABA0A"/>
    <a:srgbClr val="D9D9D9"/>
    <a:srgbClr val="DBEEF4"/>
    <a:srgbClr val="D7E4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p:cViewPr>
        <p:scale>
          <a:sx n="60" d="100"/>
          <a:sy n="60" d="100"/>
        </p:scale>
        <p:origin x="-2741" y="-50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515"/>
    </p:cViewPr>
  </p:sorterViewPr>
  <p:notesViewPr>
    <p:cSldViewPr>
      <p:cViewPr>
        <p:scale>
          <a:sx n="90" d="100"/>
          <a:sy n="90" d="100"/>
        </p:scale>
        <p:origin x="-173" y="1027"/>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10.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907715544990839"/>
          <c:y val="0.18311728891031478"/>
          <c:w val="0.79673475957014805"/>
          <c:h val="0.68126885924973668"/>
        </c:manualLayout>
      </c:layout>
      <c:lineChart>
        <c:grouping val="standard"/>
        <c:varyColors val="0"/>
        <c:ser>
          <c:idx val="3"/>
          <c:order val="0"/>
          <c:tx>
            <c:strRef>
              <c:f>Sheet1!$A$5</c:f>
              <c:strCache>
                <c:ptCount val="1"/>
                <c:pt idx="0">
                  <c:v>0 Conditions</c:v>
                </c:pt>
              </c:strCache>
            </c:strRef>
          </c:tx>
          <c:spPr>
            <a:ln w="25400">
              <a:solidFill>
                <a:sysClr val="windowText" lastClr="000000"/>
              </a:solidFill>
            </a:ln>
          </c:spPr>
          <c:marker>
            <c:symbol val="circle"/>
            <c:size val="7"/>
            <c:spPr>
              <a:solidFill>
                <a:sysClr val="windowText" lastClr="000000"/>
              </a:solidFill>
              <a:ln>
                <a:noFill/>
              </a:ln>
            </c:spPr>
          </c:marker>
          <c:cat>
            <c:numRef>
              <c:f>Sheet1!$B$1:$K$1</c:f>
              <c:numCache>
                <c:formatCode>General</c:formatCode>
                <c:ptCount val="7"/>
                <c:pt idx="0">
                  <c:v>2006</c:v>
                </c:pt>
                <c:pt idx="1">
                  <c:v>2007</c:v>
                </c:pt>
                <c:pt idx="2">
                  <c:v>2008</c:v>
                </c:pt>
                <c:pt idx="3">
                  <c:v>2009</c:v>
                </c:pt>
                <c:pt idx="4">
                  <c:v>2010</c:v>
                </c:pt>
                <c:pt idx="5">
                  <c:v>2011</c:v>
                </c:pt>
                <c:pt idx="6">
                  <c:v>2012</c:v>
                </c:pt>
              </c:numCache>
            </c:numRef>
          </c:cat>
          <c:val>
            <c:numRef>
              <c:f>Sheet1!$B$5:$K$5</c:f>
              <c:numCache>
                <c:formatCode>0.0</c:formatCode>
                <c:ptCount val="7"/>
                <c:pt idx="0">
                  <c:v>14.383794</c:v>
                </c:pt>
                <c:pt idx="1">
                  <c:v>13.315006</c:v>
                </c:pt>
                <c:pt idx="2">
                  <c:v>14.384169999999999</c:v>
                </c:pt>
                <c:pt idx="3">
                  <c:v>15.123543</c:v>
                </c:pt>
                <c:pt idx="4">
                  <c:v>15.049784000000001</c:v>
                </c:pt>
                <c:pt idx="5">
                  <c:v>14.671310999999999</c:v>
                </c:pt>
                <c:pt idx="6">
                  <c:v>15.2</c:v>
                </c:pt>
              </c:numCache>
            </c:numRef>
          </c:val>
          <c:smooth val="0"/>
        </c:ser>
        <c:ser>
          <c:idx val="0"/>
          <c:order val="1"/>
          <c:tx>
            <c:strRef>
              <c:f>Sheet1!$A$4</c:f>
              <c:strCache>
                <c:ptCount val="1"/>
                <c:pt idx="0">
                  <c:v>1 Condition</c:v>
                </c:pt>
              </c:strCache>
            </c:strRef>
          </c:tx>
          <c:spPr>
            <a:ln w="25400">
              <a:solidFill>
                <a:srgbClr val="0072C6"/>
              </a:solidFill>
            </a:ln>
          </c:spPr>
          <c:marker>
            <c:symbol val="square"/>
            <c:size val="7"/>
            <c:spPr>
              <a:solidFill>
                <a:srgbClr val="0072C6"/>
              </a:solidFill>
              <a:ln>
                <a:noFill/>
              </a:ln>
            </c:spPr>
          </c:marker>
          <c:cat>
            <c:numRef>
              <c:f>Sheet1!$B$1:$K$1</c:f>
              <c:numCache>
                <c:formatCode>General</c:formatCode>
                <c:ptCount val="7"/>
                <c:pt idx="0">
                  <c:v>2006</c:v>
                </c:pt>
                <c:pt idx="1">
                  <c:v>2007</c:v>
                </c:pt>
                <c:pt idx="2">
                  <c:v>2008</c:v>
                </c:pt>
                <c:pt idx="3">
                  <c:v>2009</c:v>
                </c:pt>
                <c:pt idx="4">
                  <c:v>2010</c:v>
                </c:pt>
                <c:pt idx="5">
                  <c:v>2011</c:v>
                </c:pt>
                <c:pt idx="6">
                  <c:v>2012</c:v>
                </c:pt>
              </c:numCache>
            </c:numRef>
          </c:cat>
          <c:val>
            <c:numRef>
              <c:f>Sheet1!$B$4:$K$4</c:f>
              <c:numCache>
                <c:formatCode>0.0</c:formatCode>
                <c:ptCount val="7"/>
                <c:pt idx="0">
                  <c:v>23.262658999999999</c:v>
                </c:pt>
                <c:pt idx="1">
                  <c:v>20.984313</c:v>
                </c:pt>
                <c:pt idx="2">
                  <c:v>21.081973000000001</c:v>
                </c:pt>
                <c:pt idx="3">
                  <c:v>19.872143000000001</c:v>
                </c:pt>
                <c:pt idx="4">
                  <c:v>20.201356000000001</c:v>
                </c:pt>
                <c:pt idx="5">
                  <c:v>20.694309000000001</c:v>
                </c:pt>
                <c:pt idx="6">
                  <c:v>20.399999999999999</c:v>
                </c:pt>
              </c:numCache>
            </c:numRef>
          </c:val>
          <c:smooth val="0"/>
        </c:ser>
        <c:ser>
          <c:idx val="2"/>
          <c:order val="2"/>
          <c:tx>
            <c:strRef>
              <c:f>Sheet1!$A$3</c:f>
              <c:strCache>
                <c:ptCount val="1"/>
                <c:pt idx="0">
                  <c:v>2-3 Conditions</c:v>
                </c:pt>
              </c:strCache>
            </c:strRef>
          </c:tx>
          <c:spPr>
            <a:ln w="25400">
              <a:solidFill>
                <a:srgbClr val="AABA0A"/>
              </a:solidFill>
            </a:ln>
          </c:spPr>
          <c:marker>
            <c:symbol val="triangle"/>
            <c:size val="9"/>
            <c:spPr>
              <a:solidFill>
                <a:srgbClr val="AABA0A"/>
              </a:solidFill>
              <a:ln>
                <a:noFill/>
              </a:ln>
            </c:spPr>
          </c:marker>
          <c:cat>
            <c:numRef>
              <c:f>Sheet1!$B$1:$K$1</c:f>
              <c:numCache>
                <c:formatCode>General</c:formatCode>
                <c:ptCount val="7"/>
                <c:pt idx="0">
                  <c:v>2006</c:v>
                </c:pt>
                <c:pt idx="1">
                  <c:v>2007</c:v>
                </c:pt>
                <c:pt idx="2">
                  <c:v>2008</c:v>
                </c:pt>
                <c:pt idx="3">
                  <c:v>2009</c:v>
                </c:pt>
                <c:pt idx="4">
                  <c:v>2010</c:v>
                </c:pt>
                <c:pt idx="5">
                  <c:v>2011</c:v>
                </c:pt>
                <c:pt idx="6">
                  <c:v>2012</c:v>
                </c:pt>
              </c:numCache>
            </c:numRef>
          </c:cat>
          <c:val>
            <c:numRef>
              <c:f>Sheet1!$B$3:$K$3</c:f>
              <c:numCache>
                <c:formatCode>0.0</c:formatCode>
                <c:ptCount val="7"/>
                <c:pt idx="0">
                  <c:v>30.160730000000001</c:v>
                </c:pt>
                <c:pt idx="1">
                  <c:v>27.889427000000001</c:v>
                </c:pt>
                <c:pt idx="2">
                  <c:v>27.281822999999999</c:v>
                </c:pt>
                <c:pt idx="3">
                  <c:v>25.033525000000001</c:v>
                </c:pt>
                <c:pt idx="4">
                  <c:v>26.951326999999999</c:v>
                </c:pt>
                <c:pt idx="5">
                  <c:v>26.469214000000001</c:v>
                </c:pt>
                <c:pt idx="6">
                  <c:v>29.2</c:v>
                </c:pt>
              </c:numCache>
            </c:numRef>
          </c:val>
          <c:smooth val="0"/>
        </c:ser>
        <c:ser>
          <c:idx val="1"/>
          <c:order val="3"/>
          <c:tx>
            <c:strRef>
              <c:f>Sheet1!$A$2</c:f>
              <c:strCache>
                <c:ptCount val="1"/>
                <c:pt idx="0">
                  <c:v>4+ Conditions</c:v>
                </c:pt>
              </c:strCache>
            </c:strRef>
          </c:tx>
          <c:spPr>
            <a:ln w="34925">
              <a:solidFill>
                <a:srgbClr val="7BA8DF"/>
              </a:solidFill>
            </a:ln>
          </c:spPr>
          <c:marker>
            <c:symbol val="diamond"/>
            <c:size val="9"/>
            <c:spPr>
              <a:solidFill>
                <a:srgbClr val="7BA8DF"/>
              </a:solidFill>
              <a:ln>
                <a:noFill/>
              </a:ln>
            </c:spPr>
          </c:marker>
          <c:cat>
            <c:numRef>
              <c:f>Sheet1!$B$1:$K$1</c:f>
              <c:numCache>
                <c:formatCode>General</c:formatCode>
                <c:ptCount val="7"/>
                <c:pt idx="0">
                  <c:v>2006</c:v>
                </c:pt>
                <c:pt idx="1">
                  <c:v>2007</c:v>
                </c:pt>
                <c:pt idx="2">
                  <c:v>2008</c:v>
                </c:pt>
                <c:pt idx="3">
                  <c:v>2009</c:v>
                </c:pt>
                <c:pt idx="4">
                  <c:v>2010</c:v>
                </c:pt>
                <c:pt idx="5">
                  <c:v>2011</c:v>
                </c:pt>
                <c:pt idx="6">
                  <c:v>2012</c:v>
                </c:pt>
              </c:numCache>
            </c:numRef>
          </c:cat>
          <c:val>
            <c:numRef>
              <c:f>Sheet1!$B$2:$K$2</c:f>
              <c:numCache>
                <c:formatCode>0.0</c:formatCode>
                <c:ptCount val="7"/>
                <c:pt idx="0">
                  <c:v>48.289203999999998</c:v>
                </c:pt>
                <c:pt idx="1">
                  <c:v>43.351249000000003</c:v>
                </c:pt>
                <c:pt idx="2">
                  <c:v>38.633921999999998</c:v>
                </c:pt>
                <c:pt idx="3">
                  <c:v>38.471972000000001</c:v>
                </c:pt>
                <c:pt idx="4">
                  <c:v>35.085315000000001</c:v>
                </c:pt>
                <c:pt idx="5">
                  <c:v>37.660071000000002</c:v>
                </c:pt>
                <c:pt idx="6">
                  <c:v>36</c:v>
                </c:pt>
              </c:numCache>
            </c:numRef>
          </c:val>
          <c:smooth val="0"/>
        </c:ser>
        <c:dLbls>
          <c:showLegendKey val="0"/>
          <c:showVal val="0"/>
          <c:showCatName val="0"/>
          <c:showSerName val="0"/>
          <c:showPercent val="0"/>
          <c:showBubbleSize val="0"/>
        </c:dLbls>
        <c:marker val="1"/>
        <c:smooth val="0"/>
        <c:axId val="98551296"/>
        <c:axId val="98553216"/>
      </c:lineChart>
      <c:catAx>
        <c:axId val="98551296"/>
        <c:scaling>
          <c:orientation val="minMax"/>
        </c:scaling>
        <c:delete val="0"/>
        <c:axPos val="b"/>
        <c:numFmt formatCode="General" sourceLinked="1"/>
        <c:majorTickMark val="out"/>
        <c:minorTickMark val="none"/>
        <c:tickLblPos val="nextTo"/>
        <c:txPr>
          <a:bodyPr rot="-600000"/>
          <a:lstStyle/>
          <a:p>
            <a:pPr>
              <a:defRPr sz="1600" b="0" baseline="0">
                <a:latin typeface="Calibri" panose="020F0502020204030204" pitchFamily="34" charset="0"/>
              </a:defRPr>
            </a:pPr>
            <a:endParaRPr lang="en-US"/>
          </a:p>
        </c:txPr>
        <c:crossAx val="98553216"/>
        <c:crosses val="autoZero"/>
        <c:auto val="1"/>
        <c:lblAlgn val="ctr"/>
        <c:lblOffset val="100"/>
        <c:noMultiLvlLbl val="0"/>
      </c:catAx>
      <c:valAx>
        <c:axId val="98553216"/>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405514042887495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8551296"/>
        <c:crosses val="autoZero"/>
        <c:crossBetween val="between"/>
        <c:majorUnit val="10"/>
      </c:valAx>
    </c:plotArea>
    <c:legend>
      <c:legendPos val="t"/>
      <c:layout>
        <c:manualLayout>
          <c:xMode val="edge"/>
          <c:yMode val="edge"/>
          <c:x val="5.4495965782055011E-2"/>
          <c:y val="2.8695520202831788E-2"/>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4775590551181103"/>
          <c:y val="2.8918827108678276E-2"/>
          <c:w val="0.64781897054534854"/>
          <c:h val="0.87112769757946928"/>
        </c:manualLayout>
      </c:layout>
      <c:barChart>
        <c:barDir val="col"/>
        <c:grouping val="stacked"/>
        <c:varyColors val="0"/>
        <c:ser>
          <c:idx val="5"/>
          <c:order val="0"/>
          <c:tx>
            <c:strRef>
              <c:f>Sheet1!$A$7</c:f>
              <c:strCache>
                <c:ptCount val="1"/>
                <c:pt idx="0">
                  <c:v>Other </c:v>
                </c:pt>
              </c:strCache>
            </c:strRef>
          </c:tx>
          <c:spPr>
            <a:pattFill prst="lgConfetti">
              <a:fgClr>
                <a:srgbClr val="AABA0A"/>
              </a:fgClr>
              <a:bgClr>
                <a:sysClr val="window" lastClr="FFFFFF"/>
              </a:bgClr>
            </a:pattFill>
            <a:ln>
              <a:noFill/>
            </a:ln>
          </c:spPr>
          <c:invertIfNegative val="0"/>
          <c:cat>
            <c:strRef>
              <c:f>Sheet1!$B$1:$L$1</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Sheet1!$B$7:$L$7</c:f>
              <c:numCache>
                <c:formatCode>_(* #,##0_);_(* \(#,##0\);_(* "-"??_);_(@_)</c:formatCode>
                <c:ptCount val="11"/>
                <c:pt idx="0">
                  <c:v>2010.0000000000002</c:v>
                </c:pt>
                <c:pt idx="1">
                  <c:v>2070.9897610921507</c:v>
                </c:pt>
                <c:pt idx="2">
                  <c:v>2126.779661016948</c:v>
                </c:pt>
                <c:pt idx="3">
                  <c:v>2153.0201342281875</c:v>
                </c:pt>
                <c:pt idx="4">
                  <c:v>2230.8970099667781</c:v>
                </c:pt>
                <c:pt idx="5">
                  <c:v>2274.3421052631575</c:v>
                </c:pt>
                <c:pt idx="6">
                  <c:v>2262.2149837133547</c:v>
                </c:pt>
                <c:pt idx="7">
                  <c:v>2293.8511326860844</c:v>
                </c:pt>
                <c:pt idx="8">
                  <c:v>2314.4694533762058</c:v>
                </c:pt>
                <c:pt idx="9">
                  <c:v>2359.7444089456867</c:v>
                </c:pt>
                <c:pt idx="10">
                  <c:v>2380.3174603174598</c:v>
                </c:pt>
              </c:numCache>
            </c:numRef>
          </c:val>
        </c:ser>
        <c:ser>
          <c:idx val="4"/>
          <c:order val="1"/>
          <c:tx>
            <c:strRef>
              <c:f>Sheet1!$A$6</c:f>
              <c:strCache>
                <c:ptCount val="1"/>
                <c:pt idx="0">
                  <c:v>Health Insurance Administration and Profit</c:v>
                </c:pt>
              </c:strCache>
            </c:strRef>
          </c:tx>
          <c:spPr>
            <a:solidFill>
              <a:srgbClr val="AABA0A"/>
            </a:solidFill>
          </c:spPr>
          <c:invertIfNegative val="0"/>
          <c:cat>
            <c:strRef>
              <c:f>Sheet1!$B$1:$L$1</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Sheet1!$B$6:$L$6</c:f>
              <c:numCache>
                <c:formatCode>_(* #,##0_);_(* \(#,##0\);_(* "-"??_);_(@_)</c:formatCode>
                <c:ptCount val="11"/>
                <c:pt idx="0">
                  <c:v>418.9655172413793</c:v>
                </c:pt>
                <c:pt idx="1">
                  <c:v>432.08191126279866</c:v>
                </c:pt>
                <c:pt idx="2">
                  <c:v>425.76271186440675</c:v>
                </c:pt>
                <c:pt idx="3">
                  <c:v>448.65771812080538</c:v>
                </c:pt>
                <c:pt idx="4">
                  <c:v>446.84385382059799</c:v>
                </c:pt>
                <c:pt idx="5">
                  <c:v>469.07894736842104</c:v>
                </c:pt>
                <c:pt idx="6">
                  <c:v>448.85993485342021</c:v>
                </c:pt>
                <c:pt idx="7">
                  <c:v>458.252427184466</c:v>
                </c:pt>
                <c:pt idx="8">
                  <c:v>441.47909967845658</c:v>
                </c:pt>
                <c:pt idx="9">
                  <c:v>453.35463258785944</c:v>
                </c:pt>
                <c:pt idx="10">
                  <c:v>477.46031746031747</c:v>
                </c:pt>
              </c:numCache>
            </c:numRef>
          </c:val>
        </c:ser>
        <c:ser>
          <c:idx val="3"/>
          <c:order val="2"/>
          <c:tx>
            <c:strRef>
              <c:f>Sheet1!$A$5</c:f>
              <c:strCache>
                <c:ptCount val="1"/>
                <c:pt idx="0">
                  <c:v>Nursing Care Facilities</c:v>
                </c:pt>
              </c:strCache>
            </c:strRef>
          </c:tx>
          <c:spPr>
            <a:solidFill>
              <a:srgbClr val="D9DDC3"/>
            </a:solidFill>
          </c:spPr>
          <c:invertIfNegative val="0"/>
          <c:cat>
            <c:strRef>
              <c:f>Sheet1!$B$1:$L$1</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Sheet1!$B$5:$L$5</c:f>
              <c:numCache>
                <c:formatCode>_(* #,##0_);_(* \(#,##0\);_(* "-"??_);_(@_)</c:formatCode>
                <c:ptCount val="11"/>
                <c:pt idx="0">
                  <c:v>432.75862068965517</c:v>
                </c:pt>
                <c:pt idx="1">
                  <c:v>433.4470989761092</c:v>
                </c:pt>
                <c:pt idx="2">
                  <c:v>441.35593220338978</c:v>
                </c:pt>
                <c:pt idx="3">
                  <c:v>442.95302013422821</c:v>
                </c:pt>
                <c:pt idx="4">
                  <c:v>451.16279069767444</c:v>
                </c:pt>
                <c:pt idx="5">
                  <c:v>450.65789473684208</c:v>
                </c:pt>
                <c:pt idx="6">
                  <c:v>451.14006514657979</c:v>
                </c:pt>
                <c:pt idx="7">
                  <c:v>453.72168284789643</c:v>
                </c:pt>
                <c:pt idx="8">
                  <c:v>459.16398713826368</c:v>
                </c:pt>
                <c:pt idx="9">
                  <c:v>458.78594249201279</c:v>
                </c:pt>
                <c:pt idx="10">
                  <c:v>463.17460317460319</c:v>
                </c:pt>
              </c:numCache>
            </c:numRef>
          </c:val>
        </c:ser>
        <c:ser>
          <c:idx val="2"/>
          <c:order val="3"/>
          <c:tx>
            <c:strRef>
              <c:f>Sheet1!$A$4</c:f>
              <c:strCache>
                <c:ptCount val="1"/>
                <c:pt idx="0">
                  <c:v>Prescription Drug </c:v>
                </c:pt>
              </c:strCache>
            </c:strRef>
          </c:tx>
          <c:spPr>
            <a:solidFill>
              <a:srgbClr val="4BACC6"/>
            </a:solidFill>
          </c:spPr>
          <c:invertIfNegative val="0"/>
          <c:cat>
            <c:strRef>
              <c:f>Sheet1!$B$1:$L$1</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Sheet1!$B$4:$L$4</c:f>
              <c:numCache>
                <c:formatCode>_(* #,##0_);_(* \(#,##0\);_(* "-"??_);_(@_)</c:formatCode>
                <c:ptCount val="11"/>
                <c:pt idx="0">
                  <c:v>726.20689655172418</c:v>
                </c:pt>
                <c:pt idx="1">
                  <c:v>758.36177474402734</c:v>
                </c:pt>
                <c:pt idx="2">
                  <c:v>773.89830508474574</c:v>
                </c:pt>
                <c:pt idx="3">
                  <c:v>809.39597315436242</c:v>
                </c:pt>
                <c:pt idx="4">
                  <c:v>830.56478405315613</c:v>
                </c:pt>
                <c:pt idx="5">
                  <c:v>825.32894736842104</c:v>
                </c:pt>
                <c:pt idx="6">
                  <c:v>830.61889250814329</c:v>
                </c:pt>
                <c:pt idx="7">
                  <c:v>794.82200647249192</c:v>
                </c:pt>
                <c:pt idx="8">
                  <c:v>778.13504823151129</c:v>
                </c:pt>
                <c:pt idx="9">
                  <c:v>762.61980830670927</c:v>
                </c:pt>
                <c:pt idx="10">
                  <c:v>759.68253968253964</c:v>
                </c:pt>
              </c:numCache>
            </c:numRef>
          </c:val>
        </c:ser>
        <c:ser>
          <c:idx val="1"/>
          <c:order val="4"/>
          <c:tx>
            <c:strRef>
              <c:f>Sheet1!$A$3</c:f>
              <c:strCache>
                <c:ptCount val="1"/>
                <c:pt idx="0">
                  <c:v>Physician and Clinical </c:v>
                </c:pt>
              </c:strCache>
            </c:strRef>
          </c:tx>
          <c:spPr>
            <a:pattFill prst="ltUpDiag">
              <a:fgClr>
                <a:srgbClr val="0072C6"/>
              </a:fgClr>
              <a:bgClr>
                <a:sysClr val="window" lastClr="FFFFFF"/>
              </a:bgClr>
            </a:pattFill>
          </c:spPr>
          <c:invertIfNegative val="0"/>
          <c:cat>
            <c:strRef>
              <c:f>Sheet1!$B$1:$L$1</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Sheet1!$B$3:$L$3</c:f>
              <c:numCache>
                <c:formatCode>_(* #,##0_);_(* \(#,##0\);_(* "-"??_);_(@_)</c:formatCode>
                <c:ptCount val="11"/>
                <c:pt idx="0">
                  <c:v>1431.7241379310344</c:v>
                </c:pt>
                <c:pt idx="1">
                  <c:v>1484.3003412969283</c:v>
                </c:pt>
                <c:pt idx="2">
                  <c:v>1533.5593220338983</c:v>
                </c:pt>
                <c:pt idx="3">
                  <c:v>1582.5503355704698</c:v>
                </c:pt>
                <c:pt idx="4">
                  <c:v>1585.7142857142858</c:v>
                </c:pt>
                <c:pt idx="5">
                  <c:v>1637.5</c:v>
                </c:pt>
                <c:pt idx="6">
                  <c:v>1639.0879478827362</c:v>
                </c:pt>
                <c:pt idx="7">
                  <c:v>1642.0711974110031</c:v>
                </c:pt>
                <c:pt idx="8">
                  <c:v>1676.8488745980708</c:v>
                </c:pt>
                <c:pt idx="9">
                  <c:v>1721.405750798722</c:v>
                </c:pt>
                <c:pt idx="10">
                  <c:v>1774.6031746031747</c:v>
                </c:pt>
              </c:numCache>
            </c:numRef>
          </c:val>
        </c:ser>
        <c:ser>
          <c:idx val="0"/>
          <c:order val="5"/>
          <c:tx>
            <c:strRef>
              <c:f>Sheet1!$A$2</c:f>
              <c:strCache>
                <c:ptCount val="1"/>
                <c:pt idx="0">
                  <c:v>Hospital </c:v>
                </c:pt>
              </c:strCache>
            </c:strRef>
          </c:tx>
          <c:spPr>
            <a:solidFill>
              <a:srgbClr val="0072C6"/>
            </a:solidFill>
          </c:spPr>
          <c:invertIfNegative val="0"/>
          <c:cat>
            <c:strRef>
              <c:f>Sheet1!$B$1:$L$1</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Sheet1!$B$2:$L$2</c:f>
              <c:numCache>
                <c:formatCode>_(* #,##0_);_(* \(#,##0\);_(* "-"??_);_(@_)</c:formatCode>
                <c:ptCount val="11"/>
                <c:pt idx="0">
                  <c:v>2263.7931034482758</c:v>
                </c:pt>
                <c:pt idx="1">
                  <c:v>2297.6109215017063</c:v>
                </c:pt>
                <c:pt idx="2">
                  <c:v>2366.7796610169494</c:v>
                </c:pt>
                <c:pt idx="3">
                  <c:v>2401.6778523489934</c:v>
                </c:pt>
                <c:pt idx="4">
                  <c:v>2441.1960132890367</c:v>
                </c:pt>
                <c:pt idx="5">
                  <c:v>2469.7368421052633</c:v>
                </c:pt>
                <c:pt idx="6">
                  <c:v>2530.2931596091207</c:v>
                </c:pt>
                <c:pt idx="7">
                  <c:v>2560.8414239482199</c:v>
                </c:pt>
                <c:pt idx="8">
                  <c:v>2598.3922829581993</c:v>
                </c:pt>
                <c:pt idx="9">
                  <c:v>2663.5782747603835</c:v>
                </c:pt>
                <c:pt idx="10">
                  <c:v>2700</c:v>
                </c:pt>
              </c:numCache>
            </c:numRef>
          </c:val>
        </c:ser>
        <c:dLbls>
          <c:showLegendKey val="0"/>
          <c:showVal val="0"/>
          <c:showCatName val="0"/>
          <c:showSerName val="0"/>
          <c:showPercent val="0"/>
          <c:showBubbleSize val="0"/>
        </c:dLbls>
        <c:gapWidth val="150"/>
        <c:overlap val="100"/>
        <c:axId val="112982656"/>
        <c:axId val="112853376"/>
      </c:barChart>
      <c:catAx>
        <c:axId val="112982656"/>
        <c:scaling>
          <c:orientation val="minMax"/>
        </c:scaling>
        <c:delete val="0"/>
        <c:axPos val="b"/>
        <c:majorTickMark val="out"/>
        <c:minorTickMark val="none"/>
        <c:tickLblPos val="nextTo"/>
        <c:txPr>
          <a:bodyPr/>
          <a:lstStyle/>
          <a:p>
            <a:pPr>
              <a:defRPr sz="1600">
                <a:latin typeface="Calibri" panose="020F0502020204030204" pitchFamily="34" charset="0"/>
              </a:defRPr>
            </a:pPr>
            <a:endParaRPr lang="en-US"/>
          </a:p>
        </c:txPr>
        <c:crossAx val="112853376"/>
        <c:crosses val="autoZero"/>
        <c:auto val="1"/>
        <c:lblAlgn val="ctr"/>
        <c:lblOffset val="100"/>
        <c:noMultiLvlLbl val="0"/>
      </c:catAx>
      <c:valAx>
        <c:axId val="112853376"/>
        <c:scaling>
          <c:orientation val="minMax"/>
        </c:scaling>
        <c:delete val="0"/>
        <c:axPos val="l"/>
        <c:majorGridlines/>
        <c:title>
          <c:tx>
            <c:rich>
              <a:bodyPr rot="-5400000" vert="horz"/>
              <a:lstStyle/>
              <a:p>
                <a:pPr>
                  <a:defRPr sz="1600">
                    <a:latin typeface="Calibri" panose="020F0502020204030204" pitchFamily="34" charset="0"/>
                  </a:defRPr>
                </a:pPr>
                <a:r>
                  <a:rPr lang="en-US" sz="1600" dirty="0" smtClean="0">
                    <a:latin typeface="Calibri" panose="020F0502020204030204" pitchFamily="34" charset="0"/>
                  </a:rPr>
                  <a:t>Dollars Per Capita</a:t>
                </a:r>
                <a:endParaRPr lang="en-US" sz="1600" dirty="0">
                  <a:latin typeface="Calibri" panose="020F0502020204030204" pitchFamily="34" charset="0"/>
                </a:endParaRPr>
              </a:p>
            </c:rich>
          </c:tx>
          <c:layout/>
          <c:overlay val="0"/>
        </c:title>
        <c:numFmt formatCode="&quot;$&quot;#,##0" sourceLinked="0"/>
        <c:majorTickMark val="out"/>
        <c:minorTickMark val="none"/>
        <c:tickLblPos val="nextTo"/>
        <c:txPr>
          <a:bodyPr/>
          <a:lstStyle/>
          <a:p>
            <a:pPr>
              <a:defRPr sz="1600">
                <a:latin typeface="Calibri" panose="020F0502020204030204" pitchFamily="34" charset="0"/>
              </a:defRPr>
            </a:pPr>
            <a:endParaRPr lang="en-US"/>
          </a:p>
        </c:txPr>
        <c:crossAx val="112982656"/>
        <c:crosses val="autoZero"/>
        <c:crossBetween val="between"/>
        <c:majorUnit val="2000"/>
      </c:valAx>
    </c:plotArea>
    <c:legend>
      <c:legendPos val="r"/>
      <c:layout>
        <c:manualLayout>
          <c:xMode val="edge"/>
          <c:yMode val="edge"/>
          <c:x val="0.81349944104209193"/>
          <c:y val="3.1227216389617965E-2"/>
          <c:w val="0.18495734908136482"/>
          <c:h val="0.95490667833187515"/>
        </c:manualLayout>
      </c:layout>
      <c:overlay val="0"/>
      <c:txPr>
        <a:bodyPr/>
        <a:lstStyle/>
        <a:p>
          <a:pPr>
            <a:defRPr sz="1400">
              <a:latin typeface="Calibri" panose="020F0502020204030204" pitchFamily="34" charset="0"/>
            </a:defRPr>
          </a:pPr>
          <a:endParaRPr lang="en-US"/>
        </a:p>
      </c:txPr>
    </c:legend>
    <c:plotVisOnly val="1"/>
    <c:dispBlanksAs val="gap"/>
    <c:showDLblsOverMax val="0"/>
  </c:chart>
  <c:spPr>
    <a:ln>
      <a:noFill/>
    </a:ln>
  </c:spPr>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907715544990839"/>
          <c:y val="0.18497152141696571"/>
          <c:w val="0.78872824924662199"/>
          <c:h val="0.6778866927348367"/>
        </c:manualLayout>
      </c:layout>
      <c:lineChart>
        <c:grouping val="standard"/>
        <c:varyColors val="0"/>
        <c:ser>
          <c:idx val="3"/>
          <c:order val="0"/>
          <c:tx>
            <c:strRef>
              <c:f>Sheet1!$A$6</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Sheet1!$B$1:$K$1</c:f>
              <c:numCache>
                <c:formatCode>General</c:formatCode>
                <c:ptCount val="7"/>
                <c:pt idx="0">
                  <c:v>2006</c:v>
                </c:pt>
                <c:pt idx="1">
                  <c:v>2007</c:v>
                </c:pt>
                <c:pt idx="2">
                  <c:v>2008</c:v>
                </c:pt>
                <c:pt idx="3">
                  <c:v>2009</c:v>
                </c:pt>
                <c:pt idx="4">
                  <c:v>2010</c:v>
                </c:pt>
                <c:pt idx="5">
                  <c:v>2011</c:v>
                </c:pt>
                <c:pt idx="6">
                  <c:v>2012</c:v>
                </c:pt>
              </c:numCache>
            </c:numRef>
          </c:cat>
          <c:val>
            <c:numRef>
              <c:f>Sheet1!$B$6:$K$6</c:f>
              <c:numCache>
                <c:formatCode>General</c:formatCode>
                <c:ptCount val="7"/>
                <c:pt idx="0">
                  <c:v>17.5</c:v>
                </c:pt>
                <c:pt idx="1">
                  <c:v>16.3</c:v>
                </c:pt>
                <c:pt idx="2">
                  <c:v>17.3</c:v>
                </c:pt>
                <c:pt idx="3">
                  <c:v>17.399999999999999</c:v>
                </c:pt>
                <c:pt idx="4">
                  <c:v>17.600000000000001</c:v>
                </c:pt>
                <c:pt idx="5">
                  <c:v>17.5</c:v>
                </c:pt>
                <c:pt idx="6">
                  <c:v>17.899999999999999</c:v>
                </c:pt>
              </c:numCache>
            </c:numRef>
          </c:val>
          <c:smooth val="0"/>
        </c:ser>
        <c:ser>
          <c:idx val="0"/>
          <c:order val="1"/>
          <c:tx>
            <c:strRef>
              <c:f>Sheet1!$A$5</c:f>
              <c:strCache>
                <c:ptCount val="1"/>
                <c:pt idx="0">
                  <c:v>Poor</c:v>
                </c:pt>
              </c:strCache>
            </c:strRef>
          </c:tx>
          <c:spPr>
            <a:ln w="25400">
              <a:solidFill>
                <a:srgbClr val="0072C6"/>
              </a:solidFill>
            </a:ln>
          </c:spPr>
          <c:marker>
            <c:symbol val="square"/>
            <c:size val="7"/>
            <c:spPr>
              <a:solidFill>
                <a:srgbClr val="0072C6"/>
              </a:solidFill>
              <a:ln>
                <a:noFill/>
              </a:ln>
            </c:spPr>
          </c:marker>
          <c:cat>
            <c:numRef>
              <c:f>Sheet1!$B$1:$K$1</c:f>
              <c:numCache>
                <c:formatCode>General</c:formatCode>
                <c:ptCount val="7"/>
                <c:pt idx="0">
                  <c:v>2006</c:v>
                </c:pt>
                <c:pt idx="1">
                  <c:v>2007</c:v>
                </c:pt>
                <c:pt idx="2">
                  <c:v>2008</c:v>
                </c:pt>
                <c:pt idx="3">
                  <c:v>2009</c:v>
                </c:pt>
                <c:pt idx="4">
                  <c:v>2010</c:v>
                </c:pt>
                <c:pt idx="5">
                  <c:v>2011</c:v>
                </c:pt>
                <c:pt idx="6">
                  <c:v>2012</c:v>
                </c:pt>
              </c:numCache>
            </c:numRef>
          </c:cat>
          <c:val>
            <c:numRef>
              <c:f>Sheet1!$B$5:$K$5</c:f>
              <c:numCache>
                <c:formatCode>General</c:formatCode>
                <c:ptCount val="7"/>
                <c:pt idx="0">
                  <c:v>33.9</c:v>
                </c:pt>
                <c:pt idx="1">
                  <c:v>29.6</c:v>
                </c:pt>
                <c:pt idx="2">
                  <c:v>29.1</c:v>
                </c:pt>
                <c:pt idx="3">
                  <c:v>29.2</c:v>
                </c:pt>
                <c:pt idx="4">
                  <c:v>26.3</c:v>
                </c:pt>
                <c:pt idx="5">
                  <c:v>26.6</c:v>
                </c:pt>
                <c:pt idx="6" formatCode="0.0">
                  <c:v>28.118309</c:v>
                </c:pt>
              </c:numCache>
            </c:numRef>
          </c:val>
          <c:smooth val="0"/>
        </c:ser>
        <c:ser>
          <c:idx val="2"/>
          <c:order val="2"/>
          <c:tx>
            <c:strRef>
              <c:f>Sheet1!$A$4</c:f>
              <c:strCache>
                <c:ptCount val="1"/>
                <c:pt idx="0">
                  <c:v>Low Income</c:v>
                </c:pt>
              </c:strCache>
            </c:strRef>
          </c:tx>
          <c:spPr>
            <a:ln w="25400">
              <a:solidFill>
                <a:srgbClr val="AABA0A"/>
              </a:solidFill>
            </a:ln>
          </c:spPr>
          <c:marker>
            <c:symbol val="triangle"/>
            <c:size val="9"/>
            <c:spPr>
              <a:solidFill>
                <a:srgbClr val="AABA0A"/>
              </a:solidFill>
              <a:ln>
                <a:noFill/>
              </a:ln>
            </c:spPr>
          </c:marker>
          <c:cat>
            <c:numRef>
              <c:f>Sheet1!$B$1:$K$1</c:f>
              <c:numCache>
                <c:formatCode>General</c:formatCode>
                <c:ptCount val="7"/>
                <c:pt idx="0">
                  <c:v>2006</c:v>
                </c:pt>
                <c:pt idx="1">
                  <c:v>2007</c:v>
                </c:pt>
                <c:pt idx="2">
                  <c:v>2008</c:v>
                </c:pt>
                <c:pt idx="3">
                  <c:v>2009</c:v>
                </c:pt>
                <c:pt idx="4">
                  <c:v>2010</c:v>
                </c:pt>
                <c:pt idx="5">
                  <c:v>2011</c:v>
                </c:pt>
                <c:pt idx="6">
                  <c:v>2012</c:v>
                </c:pt>
              </c:numCache>
            </c:numRef>
          </c:cat>
          <c:val>
            <c:numRef>
              <c:f>Sheet1!$B$4:$K$4</c:f>
              <c:numCache>
                <c:formatCode>General</c:formatCode>
                <c:ptCount val="7"/>
                <c:pt idx="0">
                  <c:v>23.6</c:v>
                </c:pt>
                <c:pt idx="1">
                  <c:v>23.6</c:v>
                </c:pt>
                <c:pt idx="2">
                  <c:v>25.3</c:v>
                </c:pt>
                <c:pt idx="3">
                  <c:v>25.1</c:v>
                </c:pt>
                <c:pt idx="4">
                  <c:v>23.9</c:v>
                </c:pt>
                <c:pt idx="5">
                  <c:v>25.3</c:v>
                </c:pt>
                <c:pt idx="6">
                  <c:v>23.1</c:v>
                </c:pt>
              </c:numCache>
            </c:numRef>
          </c:val>
          <c:smooth val="0"/>
        </c:ser>
        <c:ser>
          <c:idx val="1"/>
          <c:order val="3"/>
          <c:tx>
            <c:strRef>
              <c:f>Sheet1!$A$3</c:f>
              <c:strCache>
                <c:ptCount val="1"/>
                <c:pt idx="0">
                  <c:v>Middle Income</c:v>
                </c:pt>
              </c:strCache>
            </c:strRef>
          </c:tx>
          <c:spPr>
            <a:ln w="34925">
              <a:solidFill>
                <a:srgbClr val="7BA8DF"/>
              </a:solidFill>
            </a:ln>
          </c:spPr>
          <c:marker>
            <c:symbol val="diamond"/>
            <c:size val="9"/>
            <c:spPr>
              <a:solidFill>
                <a:srgbClr val="7BA8DF"/>
              </a:solidFill>
              <a:ln>
                <a:noFill/>
              </a:ln>
            </c:spPr>
          </c:marker>
          <c:cat>
            <c:numRef>
              <c:f>Sheet1!$B$1:$K$1</c:f>
              <c:numCache>
                <c:formatCode>General</c:formatCode>
                <c:ptCount val="7"/>
                <c:pt idx="0">
                  <c:v>2006</c:v>
                </c:pt>
                <c:pt idx="1">
                  <c:v>2007</c:v>
                </c:pt>
                <c:pt idx="2">
                  <c:v>2008</c:v>
                </c:pt>
                <c:pt idx="3">
                  <c:v>2009</c:v>
                </c:pt>
                <c:pt idx="4">
                  <c:v>2010</c:v>
                </c:pt>
                <c:pt idx="5">
                  <c:v>2011</c:v>
                </c:pt>
                <c:pt idx="6">
                  <c:v>2012</c:v>
                </c:pt>
              </c:numCache>
            </c:numRef>
          </c:cat>
          <c:val>
            <c:numRef>
              <c:f>Sheet1!$B$3:$K$3</c:f>
              <c:numCache>
                <c:formatCode>General</c:formatCode>
                <c:ptCount val="7"/>
                <c:pt idx="0">
                  <c:v>18.8</c:v>
                </c:pt>
                <c:pt idx="1">
                  <c:v>18.7</c:v>
                </c:pt>
                <c:pt idx="2">
                  <c:v>20.2</c:v>
                </c:pt>
                <c:pt idx="3">
                  <c:v>19.100000000000001</c:v>
                </c:pt>
                <c:pt idx="4">
                  <c:v>20.5</c:v>
                </c:pt>
                <c:pt idx="5">
                  <c:v>19.2</c:v>
                </c:pt>
                <c:pt idx="6">
                  <c:v>20.7</c:v>
                </c:pt>
              </c:numCache>
            </c:numRef>
          </c:val>
          <c:smooth val="0"/>
        </c:ser>
        <c:ser>
          <c:idx val="4"/>
          <c:order val="4"/>
          <c:tx>
            <c:strRef>
              <c:f>Sheet1!$A$2</c:f>
              <c:strCache>
                <c:ptCount val="1"/>
                <c:pt idx="0">
                  <c:v>High Income</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Sheet1!$B$1:$K$1</c:f>
              <c:numCache>
                <c:formatCode>General</c:formatCode>
                <c:ptCount val="7"/>
                <c:pt idx="0">
                  <c:v>2006</c:v>
                </c:pt>
                <c:pt idx="1">
                  <c:v>2007</c:v>
                </c:pt>
                <c:pt idx="2">
                  <c:v>2008</c:v>
                </c:pt>
                <c:pt idx="3">
                  <c:v>2009</c:v>
                </c:pt>
                <c:pt idx="4">
                  <c:v>2010</c:v>
                </c:pt>
                <c:pt idx="5">
                  <c:v>2011</c:v>
                </c:pt>
                <c:pt idx="6">
                  <c:v>2012</c:v>
                </c:pt>
              </c:numCache>
            </c:numRef>
          </c:cat>
          <c:val>
            <c:numRef>
              <c:f>Sheet1!$B$2:$K$2</c:f>
              <c:numCache>
                <c:formatCode>General</c:formatCode>
                <c:ptCount val="7"/>
                <c:pt idx="0">
                  <c:v>8.1999999999999993</c:v>
                </c:pt>
                <c:pt idx="1">
                  <c:v>6.7</c:v>
                </c:pt>
                <c:pt idx="2">
                  <c:v>6.7</c:v>
                </c:pt>
                <c:pt idx="3">
                  <c:v>7.3</c:v>
                </c:pt>
                <c:pt idx="4">
                  <c:v>8.1999999999999993</c:v>
                </c:pt>
                <c:pt idx="5">
                  <c:v>7.6</c:v>
                </c:pt>
                <c:pt idx="6">
                  <c:v>8.3000000000000007</c:v>
                </c:pt>
              </c:numCache>
            </c:numRef>
          </c:val>
          <c:smooth val="0"/>
        </c:ser>
        <c:dLbls>
          <c:showLegendKey val="0"/>
          <c:showVal val="0"/>
          <c:showCatName val="0"/>
          <c:showSerName val="0"/>
          <c:showPercent val="0"/>
          <c:showBubbleSize val="0"/>
        </c:dLbls>
        <c:marker val="1"/>
        <c:smooth val="0"/>
        <c:axId val="98216192"/>
        <c:axId val="98222464"/>
      </c:lineChart>
      <c:catAx>
        <c:axId val="98216192"/>
        <c:scaling>
          <c:orientation val="minMax"/>
        </c:scaling>
        <c:delete val="0"/>
        <c:axPos val="b"/>
        <c:numFmt formatCode="General" sourceLinked="1"/>
        <c:majorTickMark val="out"/>
        <c:minorTickMark val="none"/>
        <c:tickLblPos val="nextTo"/>
        <c:txPr>
          <a:bodyPr rot="-600000"/>
          <a:lstStyle/>
          <a:p>
            <a:pPr>
              <a:defRPr sz="1600" b="0" baseline="0">
                <a:latin typeface="Calibri" panose="020F0502020204030204" pitchFamily="34" charset="0"/>
              </a:defRPr>
            </a:pPr>
            <a:endParaRPr lang="en-US"/>
          </a:p>
        </c:txPr>
        <c:crossAx val="98222464"/>
        <c:crosses val="autoZero"/>
        <c:auto val="1"/>
        <c:lblAlgn val="ctr"/>
        <c:lblOffset val="100"/>
        <c:noMultiLvlLbl val="0"/>
      </c:catAx>
      <c:valAx>
        <c:axId val="98222464"/>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405514042887495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8216192"/>
        <c:crosses val="autoZero"/>
        <c:crossBetween val="between"/>
        <c:majorUnit val="10"/>
      </c:valAx>
    </c:plotArea>
    <c:legend>
      <c:legendPos val="t"/>
      <c:layout>
        <c:manualLayout>
          <c:xMode val="edge"/>
          <c:yMode val="edge"/>
          <c:x val="1.6760015847075722E-2"/>
          <c:y val="1.1675185338674747E-3"/>
          <c:w val="0.96111325706928152"/>
          <c:h val="0.14708875676254754"/>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23573442208614"/>
          <c:y val="0.1488827289445962"/>
          <c:w val="0.81902376786235054"/>
          <c:h val="0.68148959058689096"/>
        </c:manualLayout>
      </c:layout>
      <c:lineChart>
        <c:grouping val="standard"/>
        <c:varyColors val="0"/>
        <c:ser>
          <c:idx val="3"/>
          <c:order val="0"/>
          <c:tx>
            <c:strRef>
              <c:f>Sheet1!$A$5</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Sheet1!$B$5:$L$5</c:f>
              <c:numCache>
                <c:formatCode>0.0</c:formatCode>
                <c:ptCount val="11"/>
                <c:pt idx="0">
                  <c:v>15.6294</c:v>
                </c:pt>
                <c:pt idx="1">
                  <c:v>16.278199999999998</c:v>
                </c:pt>
                <c:pt idx="2">
                  <c:v>14.8436</c:v>
                </c:pt>
                <c:pt idx="3">
                  <c:v>16.0002</c:v>
                </c:pt>
                <c:pt idx="4">
                  <c:v>16.9618</c:v>
                </c:pt>
                <c:pt idx="5">
                  <c:v>17.972200000000001</c:v>
                </c:pt>
                <c:pt idx="6">
                  <c:v>17.594799999999999</c:v>
                </c:pt>
                <c:pt idx="7">
                  <c:v>21.0718</c:v>
                </c:pt>
                <c:pt idx="8">
                  <c:v>21.210100000000001</c:v>
                </c:pt>
                <c:pt idx="9">
                  <c:v>19.944299999999998</c:v>
                </c:pt>
                <c:pt idx="10">
                  <c:v>20.2</c:v>
                </c:pt>
              </c:numCache>
            </c:numRef>
          </c:val>
          <c:smooth val="0"/>
        </c:ser>
        <c:ser>
          <c:idx val="0"/>
          <c:order val="1"/>
          <c:tx>
            <c:strRef>
              <c:f>Sheet1!$A$4</c:f>
              <c:strCache>
                <c:ptCount val="1"/>
                <c:pt idx="0">
                  <c:v>Any Private</c:v>
                </c:pt>
              </c:strCache>
            </c:strRef>
          </c:tx>
          <c:spPr>
            <a:ln w="25400">
              <a:solidFill>
                <a:srgbClr val="0072C6"/>
              </a:solidFill>
            </a:ln>
          </c:spPr>
          <c:marker>
            <c:symbol val="square"/>
            <c:size val="7"/>
            <c:spPr>
              <a:solidFill>
                <a:srgbClr val="0072C6"/>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Sheet1!$B$4:$L$4</c:f>
              <c:numCache>
                <c:formatCode>0.0</c:formatCode>
                <c:ptCount val="11"/>
                <c:pt idx="0">
                  <c:v>8.8873999999999995</c:v>
                </c:pt>
                <c:pt idx="1">
                  <c:v>9.2806999999999995</c:v>
                </c:pt>
                <c:pt idx="2">
                  <c:v>6.8735999999999997</c:v>
                </c:pt>
                <c:pt idx="3">
                  <c:v>7.1768999999999998</c:v>
                </c:pt>
                <c:pt idx="4">
                  <c:v>7.4635999999999996</c:v>
                </c:pt>
                <c:pt idx="5">
                  <c:v>8.3333999999999993</c:v>
                </c:pt>
                <c:pt idx="6">
                  <c:v>8.5327999999999999</c:v>
                </c:pt>
                <c:pt idx="7">
                  <c:v>8.8004999999999995</c:v>
                </c:pt>
                <c:pt idx="8">
                  <c:v>8.1095000000000006</c:v>
                </c:pt>
                <c:pt idx="9">
                  <c:v>7.3552999999999997</c:v>
                </c:pt>
                <c:pt idx="10">
                  <c:v>7.3</c:v>
                </c:pt>
              </c:numCache>
            </c:numRef>
          </c:val>
          <c:smooth val="0"/>
        </c:ser>
        <c:ser>
          <c:idx val="2"/>
          <c:order val="2"/>
          <c:tx>
            <c:strRef>
              <c:f>Sheet1!$A$3</c:f>
              <c:strCache>
                <c:ptCount val="1"/>
                <c:pt idx="0">
                  <c:v>Public Only</c:v>
                </c:pt>
              </c:strCache>
            </c:strRef>
          </c:tx>
          <c:spPr>
            <a:ln w="25400">
              <a:solidFill>
                <a:srgbClr val="AABA0A"/>
              </a:solidFill>
            </a:ln>
          </c:spPr>
          <c:marker>
            <c:symbol val="triangle"/>
            <c:size val="9"/>
            <c:spPr>
              <a:solidFill>
                <a:srgbClr val="AABA0A"/>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Sheet1!$B$3:$L$3</c:f>
              <c:numCache>
                <c:formatCode>0.0</c:formatCode>
                <c:ptCount val="11"/>
                <c:pt idx="0">
                  <c:v>18.504100000000001</c:v>
                </c:pt>
                <c:pt idx="1">
                  <c:v>19.856400000000001</c:v>
                </c:pt>
                <c:pt idx="2">
                  <c:v>17.2684</c:v>
                </c:pt>
                <c:pt idx="3">
                  <c:v>21.045000000000002</c:v>
                </c:pt>
                <c:pt idx="4">
                  <c:v>21.367799999999999</c:v>
                </c:pt>
                <c:pt idx="5">
                  <c:v>23.616599999999998</c:v>
                </c:pt>
                <c:pt idx="6">
                  <c:v>21.464600000000001</c:v>
                </c:pt>
                <c:pt idx="7">
                  <c:v>24.672799999999999</c:v>
                </c:pt>
                <c:pt idx="8">
                  <c:v>19.961099999999998</c:v>
                </c:pt>
                <c:pt idx="9">
                  <c:v>18.4405</c:v>
                </c:pt>
                <c:pt idx="10">
                  <c:v>20.6</c:v>
                </c:pt>
              </c:numCache>
            </c:numRef>
          </c:val>
          <c:smooth val="0"/>
        </c:ser>
        <c:ser>
          <c:idx val="1"/>
          <c:order val="3"/>
          <c:tx>
            <c:strRef>
              <c:f>Sheet1!$A$2</c:f>
              <c:strCache>
                <c:ptCount val="1"/>
                <c:pt idx="0">
                  <c:v>Uninsured</c:v>
                </c:pt>
              </c:strCache>
            </c:strRef>
          </c:tx>
          <c:spPr>
            <a:ln w="34925">
              <a:solidFill>
                <a:srgbClr val="7BA8DF"/>
              </a:solidFill>
            </a:ln>
          </c:spPr>
          <c:marker>
            <c:symbol val="diamond"/>
            <c:size val="9"/>
            <c:spPr>
              <a:solidFill>
                <a:srgbClr val="7BA8DF"/>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Sheet1!$B$2:$L$2</c:f>
              <c:numCache>
                <c:formatCode>0.0</c:formatCode>
                <c:ptCount val="11"/>
                <c:pt idx="0">
                  <c:v>27.9785</c:v>
                </c:pt>
                <c:pt idx="1">
                  <c:v>27.037600000000001</c:v>
                </c:pt>
                <c:pt idx="2">
                  <c:v>28.292999999999999</c:v>
                </c:pt>
                <c:pt idx="3">
                  <c:v>30.740200000000002</c:v>
                </c:pt>
                <c:pt idx="4">
                  <c:v>31.873100000000001</c:v>
                </c:pt>
                <c:pt idx="5">
                  <c:v>32.156999999999996</c:v>
                </c:pt>
                <c:pt idx="6">
                  <c:v>31.712599999999998</c:v>
                </c:pt>
                <c:pt idx="7">
                  <c:v>38.704500000000003</c:v>
                </c:pt>
                <c:pt idx="8">
                  <c:v>41.4238</c:v>
                </c:pt>
                <c:pt idx="9">
                  <c:v>40.469900000000003</c:v>
                </c:pt>
                <c:pt idx="10">
                  <c:v>40.799999999999997</c:v>
                </c:pt>
              </c:numCache>
            </c:numRef>
          </c:val>
          <c:smooth val="0"/>
        </c:ser>
        <c:dLbls>
          <c:showLegendKey val="0"/>
          <c:showVal val="0"/>
          <c:showCatName val="0"/>
          <c:showSerName val="0"/>
          <c:showPercent val="0"/>
          <c:showBubbleSize val="0"/>
        </c:dLbls>
        <c:marker val="1"/>
        <c:smooth val="0"/>
        <c:axId val="112280320"/>
        <c:axId val="112282240"/>
      </c:lineChart>
      <c:catAx>
        <c:axId val="112280320"/>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112282240"/>
        <c:crosses val="autoZero"/>
        <c:auto val="1"/>
        <c:lblAlgn val="ctr"/>
        <c:lblOffset val="100"/>
        <c:noMultiLvlLbl val="0"/>
      </c:catAx>
      <c:valAx>
        <c:axId val="112282240"/>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3.0864197530864196E-3"/>
              <c:y val="0.4091513114432124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12280320"/>
        <c:crosses val="autoZero"/>
        <c:crossBetween val="between"/>
        <c:majorUnit val="10"/>
      </c:valAx>
    </c:plotArea>
    <c:legend>
      <c:legendPos val="t"/>
      <c:layout>
        <c:manualLayout>
          <c:xMode val="edge"/>
          <c:yMode val="edge"/>
          <c:x val="1.745892874501798E-2"/>
          <c:y val="1.1675185338674747E-3"/>
          <c:w val="0.96041435792748131"/>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726645280451055"/>
          <c:y val="0.1488827289445962"/>
          <c:w val="0.81713035870516182"/>
          <c:h val="0.68148959058689096"/>
        </c:manualLayout>
      </c:layout>
      <c:lineChart>
        <c:grouping val="standard"/>
        <c:varyColors val="0"/>
        <c:ser>
          <c:idx val="3"/>
          <c:order val="0"/>
          <c:tx>
            <c:strRef>
              <c:f>Sheet1!$A$2</c:f>
              <c:strCache>
                <c:ptCount val="1"/>
                <c:pt idx="0">
                  <c:v>Non-Hispanic White</c:v>
                </c:pt>
              </c:strCache>
            </c:strRef>
          </c:tx>
          <c:spPr>
            <a:ln w="25400">
              <a:solidFill>
                <a:sysClr val="windowText" lastClr="000000"/>
              </a:solidFill>
            </a:ln>
          </c:spPr>
          <c:marker>
            <c:symbol val="circle"/>
            <c:size val="7"/>
            <c:spPr>
              <a:solidFill>
                <a:sysClr val="windowText" lastClr="000000"/>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Sheet1!$B$2:$L$2</c:f>
              <c:numCache>
                <c:formatCode>0.0</c:formatCode>
                <c:ptCount val="11"/>
                <c:pt idx="0">
                  <c:v>12.8377</c:v>
                </c:pt>
                <c:pt idx="1">
                  <c:v>14.789199999999999</c:v>
                </c:pt>
                <c:pt idx="2">
                  <c:v>11.6332</c:v>
                </c:pt>
                <c:pt idx="3">
                  <c:v>12.9939</c:v>
                </c:pt>
                <c:pt idx="4">
                  <c:v>15.072100000000001</c:v>
                </c:pt>
                <c:pt idx="5">
                  <c:v>15.5563</c:v>
                </c:pt>
                <c:pt idx="6">
                  <c:v>14.0037</c:v>
                </c:pt>
                <c:pt idx="7">
                  <c:v>17.349799999999998</c:v>
                </c:pt>
                <c:pt idx="8">
                  <c:v>18.025600000000001</c:v>
                </c:pt>
                <c:pt idx="9">
                  <c:v>15.437900000000001</c:v>
                </c:pt>
                <c:pt idx="10">
                  <c:v>16</c:v>
                </c:pt>
              </c:numCache>
            </c:numRef>
          </c:val>
          <c:smooth val="0"/>
        </c:ser>
        <c:ser>
          <c:idx val="0"/>
          <c:order val="1"/>
          <c:tx>
            <c:strRef>
              <c:f>Sheet1!$A$3</c:f>
              <c:strCache>
                <c:ptCount val="1"/>
                <c:pt idx="0">
                  <c:v>Non-Hispanic Black</c:v>
                </c:pt>
              </c:strCache>
            </c:strRef>
          </c:tx>
          <c:spPr>
            <a:ln w="25400">
              <a:solidFill>
                <a:srgbClr val="0072C6"/>
              </a:solidFill>
            </a:ln>
          </c:spPr>
          <c:marker>
            <c:symbol val="square"/>
            <c:size val="7"/>
            <c:spPr>
              <a:solidFill>
                <a:srgbClr val="0072C6"/>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Sheet1!$B$3:$L$3</c:f>
              <c:numCache>
                <c:formatCode>0.0</c:formatCode>
                <c:ptCount val="11"/>
                <c:pt idx="0">
                  <c:v>13.081899999999999</c:v>
                </c:pt>
                <c:pt idx="1">
                  <c:v>15.8194</c:v>
                </c:pt>
                <c:pt idx="2">
                  <c:v>14.837400000000001</c:v>
                </c:pt>
                <c:pt idx="3">
                  <c:v>12.919</c:v>
                </c:pt>
                <c:pt idx="4">
                  <c:v>14.773899999999999</c:v>
                </c:pt>
                <c:pt idx="5">
                  <c:v>14.2988</c:v>
                </c:pt>
                <c:pt idx="6">
                  <c:v>17.0032</c:v>
                </c:pt>
                <c:pt idx="7">
                  <c:v>18.642499999999998</c:v>
                </c:pt>
                <c:pt idx="8">
                  <c:v>18.671099999999999</c:v>
                </c:pt>
                <c:pt idx="9">
                  <c:v>19.987100000000002</c:v>
                </c:pt>
                <c:pt idx="10">
                  <c:v>21.6</c:v>
                </c:pt>
              </c:numCache>
            </c:numRef>
          </c:val>
          <c:smooth val="0"/>
        </c:ser>
        <c:ser>
          <c:idx val="2"/>
          <c:order val="2"/>
          <c:tx>
            <c:strRef>
              <c:f>Sheet1!$A$4</c:f>
              <c:strCache>
                <c:ptCount val="1"/>
                <c:pt idx="0">
                  <c:v>Hispanic, All Races</c:v>
                </c:pt>
              </c:strCache>
            </c:strRef>
          </c:tx>
          <c:spPr>
            <a:ln w="25400">
              <a:solidFill>
                <a:srgbClr val="AABA0A"/>
              </a:solidFill>
            </a:ln>
          </c:spPr>
          <c:marker>
            <c:symbol val="triangle"/>
            <c:size val="9"/>
            <c:spPr>
              <a:solidFill>
                <a:srgbClr val="AABA0A"/>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Sheet1!$B$4:$L$4</c:f>
              <c:numCache>
                <c:formatCode>0.0</c:formatCode>
                <c:ptCount val="11"/>
                <c:pt idx="0">
                  <c:v>22.970099999999999</c:v>
                </c:pt>
                <c:pt idx="1">
                  <c:v>19.7791</c:v>
                </c:pt>
                <c:pt idx="2">
                  <c:v>22.0749</c:v>
                </c:pt>
                <c:pt idx="3">
                  <c:v>23.59</c:v>
                </c:pt>
                <c:pt idx="4">
                  <c:v>24.6477</c:v>
                </c:pt>
                <c:pt idx="5">
                  <c:v>27.011700000000001</c:v>
                </c:pt>
                <c:pt idx="6">
                  <c:v>27.852499999999999</c:v>
                </c:pt>
                <c:pt idx="7">
                  <c:v>33.043599999999998</c:v>
                </c:pt>
                <c:pt idx="8">
                  <c:v>30.595500000000001</c:v>
                </c:pt>
                <c:pt idx="9">
                  <c:v>29.544899999999998</c:v>
                </c:pt>
                <c:pt idx="10">
                  <c:v>30.6</c:v>
                </c:pt>
              </c:numCache>
            </c:numRef>
          </c:val>
          <c:smooth val="0"/>
        </c:ser>
        <c:dLbls>
          <c:showLegendKey val="0"/>
          <c:showVal val="0"/>
          <c:showCatName val="0"/>
          <c:showSerName val="0"/>
          <c:showPercent val="0"/>
          <c:showBubbleSize val="0"/>
        </c:dLbls>
        <c:marker val="1"/>
        <c:smooth val="0"/>
        <c:axId val="112693248"/>
        <c:axId val="112695168"/>
      </c:lineChart>
      <c:catAx>
        <c:axId val="112693248"/>
        <c:scaling>
          <c:orientation val="minMax"/>
        </c:scaling>
        <c:delete val="0"/>
        <c:axPos val="b"/>
        <c:numFmt formatCode="General" sourceLinked="1"/>
        <c:majorTickMark val="out"/>
        <c:minorTickMark val="none"/>
        <c:tickLblPos val="nextTo"/>
        <c:txPr>
          <a:bodyPr rot="-3180000"/>
          <a:lstStyle/>
          <a:p>
            <a:pPr>
              <a:defRPr sz="1600" b="0" baseline="0">
                <a:latin typeface="Calibri" panose="020F0502020204030204" pitchFamily="34" charset="0"/>
              </a:defRPr>
            </a:pPr>
            <a:endParaRPr lang="en-US"/>
          </a:p>
        </c:txPr>
        <c:crossAx val="112695168"/>
        <c:crosses val="autoZero"/>
        <c:auto val="1"/>
        <c:lblAlgn val="ctr"/>
        <c:lblOffset val="100"/>
        <c:noMultiLvlLbl val="0"/>
      </c:catAx>
      <c:valAx>
        <c:axId val="112695168"/>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63168443230310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12693248"/>
        <c:crosses val="autoZero"/>
        <c:crossBetween val="between"/>
        <c:majorUnit val="10"/>
      </c:valAx>
    </c:plotArea>
    <c:legend>
      <c:legendPos val="t"/>
      <c:layout>
        <c:manualLayout>
          <c:xMode val="edge"/>
          <c:yMode val="edge"/>
          <c:x val="1.8518518518518517E-2"/>
          <c:y val="1.1675185338674747E-3"/>
          <c:w val="0.96296296296296291"/>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801278312433169"/>
          <c:y val="0.13187592622350777"/>
          <c:w val="0.80740278992903669"/>
          <c:h val="0.69849639330797941"/>
        </c:manualLayout>
      </c:layout>
      <c:lineChart>
        <c:grouping val="standard"/>
        <c:varyColors val="0"/>
        <c:ser>
          <c:idx val="3"/>
          <c:order val="0"/>
          <c:tx>
            <c:strRef>
              <c:f>Sheet1!$A$5</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Sheet1!$B$5:$L$5</c:f>
              <c:numCache>
                <c:formatCode>0.0</c:formatCode>
                <c:ptCount val="11"/>
                <c:pt idx="0">
                  <c:v>61.2087</c:v>
                </c:pt>
                <c:pt idx="1">
                  <c:v>63.682400000000001</c:v>
                </c:pt>
                <c:pt idx="2">
                  <c:v>63.832599999999999</c:v>
                </c:pt>
                <c:pt idx="3">
                  <c:v>65.553600000000003</c:v>
                </c:pt>
                <c:pt idx="4">
                  <c:v>65.186400000000006</c:v>
                </c:pt>
                <c:pt idx="5">
                  <c:v>64.566599999999994</c:v>
                </c:pt>
                <c:pt idx="6">
                  <c:v>65.200299999999999</c:v>
                </c:pt>
                <c:pt idx="7">
                  <c:v>69.17</c:v>
                </c:pt>
                <c:pt idx="8">
                  <c:v>71.412700000000001</c:v>
                </c:pt>
                <c:pt idx="9">
                  <c:v>68.666600000000003</c:v>
                </c:pt>
                <c:pt idx="10">
                  <c:v>69.3</c:v>
                </c:pt>
              </c:numCache>
            </c:numRef>
          </c:val>
          <c:smooth val="0"/>
        </c:ser>
        <c:ser>
          <c:idx val="0"/>
          <c:order val="1"/>
          <c:tx>
            <c:strRef>
              <c:f>Sheet1!$A$4</c:f>
              <c:strCache>
                <c:ptCount val="1"/>
                <c:pt idx="0">
                  <c:v>Any Private</c:v>
                </c:pt>
              </c:strCache>
            </c:strRef>
          </c:tx>
          <c:spPr>
            <a:ln w="25400">
              <a:solidFill>
                <a:srgbClr val="0072C6"/>
              </a:solidFill>
            </a:ln>
          </c:spPr>
          <c:marker>
            <c:symbol val="square"/>
            <c:size val="7"/>
            <c:spPr>
              <a:solidFill>
                <a:srgbClr val="0072C6"/>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Sheet1!$B$4:$L$4</c:f>
              <c:numCache>
                <c:formatCode>0.0</c:formatCode>
                <c:ptCount val="11"/>
                <c:pt idx="0">
                  <c:v>54.017499999999998</c:v>
                </c:pt>
                <c:pt idx="1">
                  <c:v>54.5501</c:v>
                </c:pt>
                <c:pt idx="2">
                  <c:v>54.420900000000003</c:v>
                </c:pt>
                <c:pt idx="3">
                  <c:v>57.230899999999998</c:v>
                </c:pt>
                <c:pt idx="4">
                  <c:v>56.653199999999998</c:v>
                </c:pt>
                <c:pt idx="5">
                  <c:v>55.691699999999997</c:v>
                </c:pt>
                <c:pt idx="6">
                  <c:v>55.5364</c:v>
                </c:pt>
                <c:pt idx="7">
                  <c:v>59.430300000000003</c:v>
                </c:pt>
                <c:pt idx="8">
                  <c:v>63.6068</c:v>
                </c:pt>
                <c:pt idx="9">
                  <c:v>58.974299999999999</c:v>
                </c:pt>
                <c:pt idx="10">
                  <c:v>61.5</c:v>
                </c:pt>
              </c:numCache>
            </c:numRef>
          </c:val>
          <c:smooth val="0"/>
        </c:ser>
        <c:ser>
          <c:idx val="2"/>
          <c:order val="2"/>
          <c:tx>
            <c:strRef>
              <c:f>Sheet1!$A$3</c:f>
              <c:strCache>
                <c:ptCount val="1"/>
                <c:pt idx="0">
                  <c:v>Public Only</c:v>
                </c:pt>
              </c:strCache>
            </c:strRef>
          </c:tx>
          <c:spPr>
            <a:ln w="25400">
              <a:solidFill>
                <a:srgbClr val="AABA0A"/>
              </a:solidFill>
            </a:ln>
          </c:spPr>
          <c:marker>
            <c:symbol val="triangle"/>
            <c:size val="9"/>
            <c:spPr>
              <a:solidFill>
                <a:srgbClr val="AABA0A"/>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Sheet1!$B$3:$L$3</c:f>
              <c:numCache>
                <c:formatCode>0.0</c:formatCode>
                <c:ptCount val="11"/>
                <c:pt idx="0">
                  <c:v>65.614500000000007</c:v>
                </c:pt>
                <c:pt idx="1">
                  <c:v>69.599900000000005</c:v>
                </c:pt>
                <c:pt idx="2">
                  <c:v>71.959800000000001</c:v>
                </c:pt>
                <c:pt idx="3">
                  <c:v>72.719499999999996</c:v>
                </c:pt>
                <c:pt idx="4">
                  <c:v>73.517899999999997</c:v>
                </c:pt>
                <c:pt idx="5">
                  <c:v>69.332999999999998</c:v>
                </c:pt>
                <c:pt idx="6">
                  <c:v>72.636799999999994</c:v>
                </c:pt>
                <c:pt idx="7">
                  <c:v>73.315799999999996</c:v>
                </c:pt>
                <c:pt idx="8">
                  <c:v>76.650800000000004</c:v>
                </c:pt>
                <c:pt idx="9">
                  <c:v>73.486500000000007</c:v>
                </c:pt>
                <c:pt idx="10">
                  <c:v>72.099999999999994</c:v>
                </c:pt>
              </c:numCache>
            </c:numRef>
          </c:val>
          <c:smooth val="0"/>
        </c:ser>
        <c:ser>
          <c:idx val="1"/>
          <c:order val="3"/>
          <c:tx>
            <c:strRef>
              <c:f>Sheet1!$A$2</c:f>
              <c:strCache>
                <c:ptCount val="1"/>
                <c:pt idx="0">
                  <c:v>Uninsured</c:v>
                </c:pt>
              </c:strCache>
            </c:strRef>
          </c:tx>
          <c:spPr>
            <a:ln w="34925">
              <a:solidFill>
                <a:srgbClr val="7BA8DF"/>
              </a:solidFill>
            </a:ln>
          </c:spPr>
          <c:marker>
            <c:symbol val="diamond"/>
            <c:size val="9"/>
            <c:spPr>
              <a:solidFill>
                <a:srgbClr val="7BA8DF"/>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Sheet1!$B$2:$L$2</c:f>
              <c:numCache>
                <c:formatCode>0.0</c:formatCode>
                <c:ptCount val="11"/>
                <c:pt idx="0">
                  <c:v>86.228200000000001</c:v>
                </c:pt>
                <c:pt idx="1">
                  <c:v>90.342500000000001</c:v>
                </c:pt>
                <c:pt idx="2">
                  <c:v>88.608199999999997</c:v>
                </c:pt>
                <c:pt idx="3">
                  <c:v>91.065200000000004</c:v>
                </c:pt>
                <c:pt idx="4">
                  <c:v>91.518500000000003</c:v>
                </c:pt>
                <c:pt idx="5">
                  <c:v>89.682900000000004</c:v>
                </c:pt>
                <c:pt idx="6">
                  <c:v>89.95</c:v>
                </c:pt>
                <c:pt idx="7">
                  <c:v>92.150700000000001</c:v>
                </c:pt>
                <c:pt idx="8">
                  <c:v>89.927700000000002</c:v>
                </c:pt>
                <c:pt idx="9">
                  <c:v>91.400599999999997</c:v>
                </c:pt>
                <c:pt idx="10">
                  <c:v>93.3</c:v>
                </c:pt>
              </c:numCache>
            </c:numRef>
          </c:val>
          <c:smooth val="0"/>
        </c:ser>
        <c:dLbls>
          <c:showLegendKey val="0"/>
          <c:showVal val="0"/>
          <c:showCatName val="0"/>
          <c:showSerName val="0"/>
          <c:showPercent val="0"/>
          <c:showBubbleSize val="0"/>
        </c:dLbls>
        <c:marker val="1"/>
        <c:smooth val="0"/>
        <c:axId val="112621824"/>
        <c:axId val="112624000"/>
      </c:lineChart>
      <c:catAx>
        <c:axId val="112621824"/>
        <c:scaling>
          <c:orientation val="minMax"/>
        </c:scaling>
        <c:delete val="0"/>
        <c:axPos val="b"/>
        <c:numFmt formatCode="General" sourceLinked="1"/>
        <c:majorTickMark val="out"/>
        <c:minorTickMark val="none"/>
        <c:tickLblPos val="nextTo"/>
        <c:txPr>
          <a:bodyPr rot="-3240000"/>
          <a:lstStyle/>
          <a:p>
            <a:pPr>
              <a:defRPr sz="1600" b="0" baseline="0">
                <a:latin typeface="Calibri" panose="020F0502020204030204" pitchFamily="34" charset="0"/>
              </a:defRPr>
            </a:pPr>
            <a:endParaRPr lang="en-US"/>
          </a:p>
        </c:txPr>
        <c:crossAx val="112624000"/>
        <c:crosses val="autoZero"/>
        <c:auto val="1"/>
        <c:lblAlgn val="ctr"/>
        <c:lblOffset val="100"/>
        <c:noMultiLvlLbl val="0"/>
      </c:catAx>
      <c:valAx>
        <c:axId val="112624000"/>
        <c:scaling>
          <c:orientation val="minMax"/>
          <c:max val="100"/>
          <c:min val="25"/>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3.1446540880503146E-3"/>
              <c:y val="0.4018489186072410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12621824"/>
        <c:crosses val="autoZero"/>
        <c:crossBetween val="between"/>
        <c:majorUnit val="25"/>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291241372606201"/>
          <c:y val="0.13187592622350777"/>
          <c:w val="0.80226985515699423"/>
          <c:h val="0.69849639330797941"/>
        </c:manualLayout>
      </c:layout>
      <c:lineChart>
        <c:grouping val="standard"/>
        <c:varyColors val="0"/>
        <c:ser>
          <c:idx val="3"/>
          <c:order val="0"/>
          <c:tx>
            <c:strRef>
              <c:f>Sheet1!$A$2</c:f>
              <c:strCache>
                <c:ptCount val="1"/>
                <c:pt idx="0">
                  <c:v>Poor</c:v>
                </c:pt>
              </c:strCache>
            </c:strRef>
          </c:tx>
          <c:spPr>
            <a:ln w="25400">
              <a:solidFill>
                <a:sysClr val="windowText" lastClr="000000"/>
              </a:solidFill>
            </a:ln>
          </c:spPr>
          <c:marker>
            <c:symbol val="circle"/>
            <c:size val="7"/>
            <c:spPr>
              <a:solidFill>
                <a:sysClr val="windowText" lastClr="000000"/>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Sheet1!$B$2:$L$2</c:f>
              <c:numCache>
                <c:formatCode>0.0</c:formatCode>
                <c:ptCount val="11"/>
                <c:pt idx="0">
                  <c:v>73.412700000000001</c:v>
                </c:pt>
                <c:pt idx="1">
                  <c:v>77.567499999999995</c:v>
                </c:pt>
                <c:pt idx="2">
                  <c:v>77.471800000000002</c:v>
                </c:pt>
                <c:pt idx="3">
                  <c:v>78.028800000000004</c:v>
                </c:pt>
                <c:pt idx="4">
                  <c:v>78.891000000000005</c:v>
                </c:pt>
                <c:pt idx="5">
                  <c:v>76.284400000000005</c:v>
                </c:pt>
                <c:pt idx="6">
                  <c:v>78.323599999999999</c:v>
                </c:pt>
                <c:pt idx="7">
                  <c:v>79.239199999999997</c:v>
                </c:pt>
                <c:pt idx="8">
                  <c:v>81.776799999999994</c:v>
                </c:pt>
                <c:pt idx="9">
                  <c:v>78.442499999999995</c:v>
                </c:pt>
                <c:pt idx="10">
                  <c:v>77.8</c:v>
                </c:pt>
              </c:numCache>
            </c:numRef>
          </c:val>
          <c:smooth val="0"/>
        </c:ser>
        <c:ser>
          <c:idx val="0"/>
          <c:order val="1"/>
          <c:tx>
            <c:strRef>
              <c:f>Sheet1!$A$3</c:f>
              <c:strCache>
                <c:ptCount val="1"/>
                <c:pt idx="0">
                  <c:v>Low Income</c:v>
                </c:pt>
              </c:strCache>
            </c:strRef>
          </c:tx>
          <c:spPr>
            <a:ln w="25400">
              <a:solidFill>
                <a:srgbClr val="0072C6"/>
              </a:solidFill>
            </a:ln>
          </c:spPr>
          <c:marker>
            <c:symbol val="square"/>
            <c:size val="7"/>
            <c:spPr>
              <a:solidFill>
                <a:srgbClr val="0072C6"/>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Sheet1!$B$3:$L$3</c:f>
              <c:numCache>
                <c:formatCode>0.0</c:formatCode>
                <c:ptCount val="11"/>
                <c:pt idx="0">
                  <c:v>73.2256</c:v>
                </c:pt>
                <c:pt idx="1">
                  <c:v>74.430400000000006</c:v>
                </c:pt>
                <c:pt idx="2">
                  <c:v>75.53</c:v>
                </c:pt>
                <c:pt idx="3">
                  <c:v>79.632900000000006</c:v>
                </c:pt>
                <c:pt idx="4">
                  <c:v>78.083699999999993</c:v>
                </c:pt>
                <c:pt idx="5">
                  <c:v>72.483000000000004</c:v>
                </c:pt>
                <c:pt idx="6">
                  <c:v>76.579099999999997</c:v>
                </c:pt>
                <c:pt idx="7">
                  <c:v>76.145399999999995</c:v>
                </c:pt>
                <c:pt idx="8">
                  <c:v>81.167199999999994</c:v>
                </c:pt>
                <c:pt idx="9">
                  <c:v>77.831800000000001</c:v>
                </c:pt>
                <c:pt idx="10">
                  <c:v>75.7</c:v>
                </c:pt>
              </c:numCache>
            </c:numRef>
          </c:val>
          <c:smooth val="0"/>
        </c:ser>
        <c:ser>
          <c:idx val="2"/>
          <c:order val="2"/>
          <c:tx>
            <c:strRef>
              <c:f>Sheet1!$A$4</c:f>
              <c:strCache>
                <c:ptCount val="1"/>
                <c:pt idx="0">
                  <c:v>Middle Income</c:v>
                </c:pt>
              </c:strCache>
            </c:strRef>
          </c:tx>
          <c:spPr>
            <a:ln w="25400">
              <a:solidFill>
                <a:srgbClr val="AABA0A"/>
              </a:solidFill>
            </a:ln>
          </c:spPr>
          <c:marker>
            <c:symbol val="triangle"/>
            <c:size val="9"/>
            <c:spPr>
              <a:solidFill>
                <a:srgbClr val="AABA0A"/>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Sheet1!$B$4:$L$4</c:f>
              <c:numCache>
                <c:formatCode>0.0</c:formatCode>
                <c:ptCount val="11"/>
                <c:pt idx="0">
                  <c:v>64.348100000000002</c:v>
                </c:pt>
                <c:pt idx="1">
                  <c:v>62.543300000000002</c:v>
                </c:pt>
                <c:pt idx="2">
                  <c:v>66.375100000000003</c:v>
                </c:pt>
                <c:pt idx="3">
                  <c:v>65.321600000000004</c:v>
                </c:pt>
                <c:pt idx="4">
                  <c:v>66.409199999999998</c:v>
                </c:pt>
                <c:pt idx="5">
                  <c:v>68.581299999999999</c:v>
                </c:pt>
                <c:pt idx="6">
                  <c:v>68.954300000000003</c:v>
                </c:pt>
                <c:pt idx="7">
                  <c:v>73.313500000000005</c:v>
                </c:pt>
                <c:pt idx="8">
                  <c:v>71.247799999999998</c:v>
                </c:pt>
                <c:pt idx="9">
                  <c:v>71.756900000000002</c:v>
                </c:pt>
                <c:pt idx="10">
                  <c:v>68.400000000000006</c:v>
                </c:pt>
              </c:numCache>
            </c:numRef>
          </c:val>
          <c:smooth val="0"/>
        </c:ser>
        <c:ser>
          <c:idx val="1"/>
          <c:order val="3"/>
          <c:tx>
            <c:strRef>
              <c:f>Sheet1!$A$5</c:f>
              <c:strCache>
                <c:ptCount val="1"/>
                <c:pt idx="0">
                  <c:v>High Income</c:v>
                </c:pt>
              </c:strCache>
            </c:strRef>
          </c:tx>
          <c:spPr>
            <a:ln w="34925">
              <a:solidFill>
                <a:srgbClr val="7BA8DF"/>
              </a:solidFill>
            </a:ln>
          </c:spPr>
          <c:marker>
            <c:symbol val="diamond"/>
            <c:size val="9"/>
            <c:spPr>
              <a:solidFill>
                <a:srgbClr val="7BA8DF"/>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Sheet1!$B$5:$L$5</c:f>
              <c:numCache>
                <c:formatCode>0.0</c:formatCode>
                <c:ptCount val="11"/>
                <c:pt idx="0">
                  <c:v>40.374899999999997</c:v>
                </c:pt>
                <c:pt idx="1">
                  <c:v>44.933900000000001</c:v>
                </c:pt>
                <c:pt idx="2">
                  <c:v>39.166200000000003</c:v>
                </c:pt>
                <c:pt idx="3">
                  <c:v>44.193399999999997</c:v>
                </c:pt>
                <c:pt idx="4">
                  <c:v>44.784599999999998</c:v>
                </c:pt>
                <c:pt idx="5">
                  <c:v>45.879899999999999</c:v>
                </c:pt>
                <c:pt idx="6">
                  <c:v>44.017600000000002</c:v>
                </c:pt>
                <c:pt idx="7">
                  <c:v>48.793900000000001</c:v>
                </c:pt>
                <c:pt idx="8">
                  <c:v>53.856999999999999</c:v>
                </c:pt>
                <c:pt idx="9">
                  <c:v>47.087400000000002</c:v>
                </c:pt>
                <c:pt idx="10">
                  <c:v>56</c:v>
                </c:pt>
              </c:numCache>
            </c:numRef>
          </c:val>
          <c:smooth val="0"/>
        </c:ser>
        <c:dLbls>
          <c:showLegendKey val="0"/>
          <c:showVal val="0"/>
          <c:showCatName val="0"/>
          <c:showSerName val="0"/>
          <c:showPercent val="0"/>
          <c:showBubbleSize val="0"/>
        </c:dLbls>
        <c:marker val="1"/>
        <c:smooth val="0"/>
        <c:axId val="112388352"/>
        <c:axId val="112406912"/>
      </c:lineChart>
      <c:catAx>
        <c:axId val="112388352"/>
        <c:scaling>
          <c:orientation val="minMax"/>
        </c:scaling>
        <c:delete val="0"/>
        <c:axPos val="b"/>
        <c:numFmt formatCode="General" sourceLinked="1"/>
        <c:majorTickMark val="out"/>
        <c:minorTickMark val="none"/>
        <c:tickLblPos val="nextTo"/>
        <c:txPr>
          <a:bodyPr rot="-3240000"/>
          <a:lstStyle/>
          <a:p>
            <a:pPr>
              <a:defRPr sz="1600" b="0" baseline="0">
                <a:latin typeface="Calibri" panose="020F0502020204030204" pitchFamily="34" charset="0"/>
              </a:defRPr>
            </a:pPr>
            <a:endParaRPr lang="en-US"/>
          </a:p>
        </c:txPr>
        <c:crossAx val="112406912"/>
        <c:crosses val="autoZero"/>
        <c:auto val="1"/>
        <c:lblAlgn val="ctr"/>
        <c:lblOffset val="100"/>
        <c:noMultiLvlLbl val="0"/>
      </c:catAx>
      <c:valAx>
        <c:axId val="112406912"/>
        <c:scaling>
          <c:orientation val="minMax"/>
          <c:max val="100"/>
          <c:min val="25"/>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63168443230310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12388352"/>
        <c:crosses val="autoZero"/>
        <c:crossBetween val="between"/>
        <c:majorUnit val="25"/>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200204141149022"/>
          <c:y val="0.18289633438677308"/>
          <c:w val="0.79030135121998635"/>
          <c:h val="0.64747598514471405"/>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Sheet1!$B$2:$B$13</c:f>
              <c:numCache>
                <c:formatCode>0.00</c:formatCode>
                <c:ptCount val="12"/>
                <c:pt idx="0">
                  <c:v>332.714</c:v>
                </c:pt>
                <c:pt idx="1">
                  <c:v>326.71499999999997</c:v>
                </c:pt>
                <c:pt idx="2">
                  <c:v>318.08999999999997</c:v>
                </c:pt>
                <c:pt idx="3">
                  <c:v>309.49400000000003</c:v>
                </c:pt>
                <c:pt idx="4">
                  <c:v>304.822</c:v>
                </c:pt>
                <c:pt idx="5">
                  <c:v>303.584</c:v>
                </c:pt>
                <c:pt idx="6">
                  <c:v>295.20999999999998</c:v>
                </c:pt>
                <c:pt idx="7">
                  <c:v>296.65499999999997</c:v>
                </c:pt>
                <c:pt idx="8">
                  <c:v>292.42899999999997</c:v>
                </c:pt>
                <c:pt idx="9">
                  <c:v>300.79000000000002</c:v>
                </c:pt>
                <c:pt idx="10">
                  <c:v>307.38099999999997</c:v>
                </c:pt>
                <c:pt idx="11" formatCode="General">
                  <c:v>313.56299999999999</c:v>
                </c:pt>
              </c:numCache>
            </c:numRef>
          </c:val>
          <c:smooth val="0"/>
        </c:ser>
        <c:ser>
          <c:idx val="0"/>
          <c:order val="1"/>
          <c:tx>
            <c:strRef>
              <c:f>Sheet1!$C$1</c:f>
              <c:strCache>
                <c:ptCount val="1"/>
                <c:pt idx="0">
                  <c:v>White</c:v>
                </c:pt>
              </c:strCache>
            </c:strRef>
          </c:tx>
          <c:spPr>
            <a:ln w="25400">
              <a:solidFill>
                <a:srgbClr val="0072C6"/>
              </a:solidFill>
            </a:ln>
          </c:spPr>
          <c:marker>
            <c:symbol val="square"/>
            <c:size val="7"/>
            <c:spPr>
              <a:solidFill>
                <a:srgbClr val="0072C6"/>
              </a:solidFill>
              <a:ln>
                <a:no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Sheet1!$C$2:$C$13</c:f>
              <c:numCache>
                <c:formatCode>0.00</c:formatCode>
                <c:ptCount val="12"/>
                <c:pt idx="0">
                  <c:v>323.79599999999999</c:v>
                </c:pt>
                <c:pt idx="1">
                  <c:v>322.399</c:v>
                </c:pt>
                <c:pt idx="2">
                  <c:v>313.96300000000002</c:v>
                </c:pt>
                <c:pt idx="3">
                  <c:v>306.77800000000002</c:v>
                </c:pt>
                <c:pt idx="4">
                  <c:v>301.33800000000002</c:v>
                </c:pt>
                <c:pt idx="5">
                  <c:v>298.07400000000001</c:v>
                </c:pt>
                <c:pt idx="6">
                  <c:v>289.75400000000002</c:v>
                </c:pt>
                <c:pt idx="7">
                  <c:v>294.416</c:v>
                </c:pt>
                <c:pt idx="8">
                  <c:v>292.767</c:v>
                </c:pt>
                <c:pt idx="9">
                  <c:v>302.64499999999998</c:v>
                </c:pt>
                <c:pt idx="10">
                  <c:v>311.435</c:v>
                </c:pt>
                <c:pt idx="11" formatCode="General">
                  <c:v>319.108</c:v>
                </c:pt>
              </c:numCache>
            </c:numRef>
          </c:val>
          <c:smooth val="0"/>
        </c:ser>
        <c:ser>
          <c:idx val="2"/>
          <c:order val="2"/>
          <c:tx>
            <c:strRef>
              <c:f>Sheet1!$D$1</c:f>
              <c:strCache>
                <c:ptCount val="1"/>
                <c:pt idx="0">
                  <c:v>Black</c:v>
                </c:pt>
              </c:strCache>
            </c:strRef>
          </c:tx>
          <c:spPr>
            <a:ln w="25400">
              <a:solidFill>
                <a:srgbClr val="AABA0A"/>
              </a:solidFill>
            </a:ln>
          </c:spPr>
          <c:marker>
            <c:symbol val="triangle"/>
            <c:size val="9"/>
            <c:spPr>
              <a:solidFill>
                <a:srgbClr val="AABA0A"/>
              </a:solidFill>
              <a:ln>
                <a:no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Sheet1!$D$2:$D$13</c:f>
              <c:numCache>
                <c:formatCode>0.00</c:formatCode>
                <c:ptCount val="12"/>
                <c:pt idx="0">
                  <c:v>378.46600000000001</c:v>
                </c:pt>
                <c:pt idx="1">
                  <c:v>364.12299999999999</c:v>
                </c:pt>
                <c:pt idx="2">
                  <c:v>353.44</c:v>
                </c:pt>
                <c:pt idx="3">
                  <c:v>327.82499999999999</c:v>
                </c:pt>
                <c:pt idx="4">
                  <c:v>335.53399999999999</c:v>
                </c:pt>
                <c:pt idx="5">
                  <c:v>342.65100000000001</c:v>
                </c:pt>
                <c:pt idx="6">
                  <c:v>321.67500000000001</c:v>
                </c:pt>
                <c:pt idx="7">
                  <c:v>316.12900000000002</c:v>
                </c:pt>
                <c:pt idx="8">
                  <c:v>309.62599999999998</c:v>
                </c:pt>
                <c:pt idx="9">
                  <c:v>320.44900000000001</c:v>
                </c:pt>
                <c:pt idx="10">
                  <c:v>324.88600000000002</c:v>
                </c:pt>
                <c:pt idx="11" formatCode="General">
                  <c:v>316.05700000000002</c:v>
                </c:pt>
              </c:numCache>
            </c:numRef>
          </c:val>
          <c:smooth val="0"/>
        </c:ser>
        <c:ser>
          <c:idx val="1"/>
          <c:order val="3"/>
          <c:tx>
            <c:strRef>
              <c:f>Sheet1!$F$1</c:f>
              <c:strCache>
                <c:ptCount val="1"/>
                <c:pt idx="0">
                  <c:v>API</c:v>
                </c:pt>
              </c:strCache>
            </c:strRef>
          </c:tx>
          <c:spPr>
            <a:ln w="34925">
              <a:solidFill>
                <a:srgbClr val="7BA8DF"/>
              </a:solidFill>
            </a:ln>
          </c:spPr>
          <c:marker>
            <c:symbol val="diamond"/>
            <c:size val="9"/>
            <c:spPr>
              <a:solidFill>
                <a:srgbClr val="7BA8DF"/>
              </a:solidFill>
              <a:ln>
                <a:no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Sheet1!$F$2:$F$13</c:f>
              <c:numCache>
                <c:formatCode>0.00</c:formatCode>
                <c:ptCount val="12"/>
                <c:pt idx="0">
                  <c:v>331.10500000000002</c:v>
                </c:pt>
                <c:pt idx="1">
                  <c:v>289.34699999999998</c:v>
                </c:pt>
                <c:pt idx="2">
                  <c:v>287.19</c:v>
                </c:pt>
                <c:pt idx="3">
                  <c:v>284.00599999999997</c:v>
                </c:pt>
                <c:pt idx="4">
                  <c:v>284.29399999999998</c:v>
                </c:pt>
                <c:pt idx="5">
                  <c:v>284.17700000000002</c:v>
                </c:pt>
                <c:pt idx="6">
                  <c:v>281.38799999999998</c:v>
                </c:pt>
                <c:pt idx="7">
                  <c:v>275.13499999999999</c:v>
                </c:pt>
                <c:pt idx="8">
                  <c:v>271.92</c:v>
                </c:pt>
                <c:pt idx="9">
                  <c:v>299.27</c:v>
                </c:pt>
                <c:pt idx="10">
                  <c:v>298.66800000000001</c:v>
                </c:pt>
                <c:pt idx="11" formatCode="General">
                  <c:v>317.63299999999998</c:v>
                </c:pt>
              </c:numCache>
            </c:numRef>
          </c:val>
          <c:smooth val="0"/>
        </c:ser>
        <c:ser>
          <c:idx val="4"/>
          <c:order val="4"/>
          <c:tx>
            <c:strRef>
              <c:f>Sheet1!$E$1</c:f>
              <c:strCache>
                <c:ptCount val="1"/>
                <c:pt idx="0">
                  <c:v>Hispanic</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Sheet1!$A$2:$A$13</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Sheet1!$E$2:$E$13</c:f>
              <c:numCache>
                <c:formatCode>0.00</c:formatCode>
                <c:ptCount val="12"/>
                <c:pt idx="0">
                  <c:v>334.66300000000001</c:v>
                </c:pt>
                <c:pt idx="1">
                  <c:v>319.74099999999999</c:v>
                </c:pt>
                <c:pt idx="2">
                  <c:v>306.91399999999999</c:v>
                </c:pt>
                <c:pt idx="3">
                  <c:v>304.49099999999999</c:v>
                </c:pt>
                <c:pt idx="4">
                  <c:v>296.68799999999999</c:v>
                </c:pt>
                <c:pt idx="5">
                  <c:v>297.96100000000001</c:v>
                </c:pt>
                <c:pt idx="6">
                  <c:v>287.86900000000003</c:v>
                </c:pt>
                <c:pt idx="7">
                  <c:v>283.81599999999997</c:v>
                </c:pt>
                <c:pt idx="8">
                  <c:v>269.39999999999998</c:v>
                </c:pt>
                <c:pt idx="9">
                  <c:v>273.18400000000003</c:v>
                </c:pt>
                <c:pt idx="10">
                  <c:v>273.43299999999999</c:v>
                </c:pt>
                <c:pt idx="11" formatCode="General">
                  <c:v>283.904</c:v>
                </c:pt>
              </c:numCache>
            </c:numRef>
          </c:val>
          <c:smooth val="0"/>
        </c:ser>
        <c:dLbls>
          <c:showLegendKey val="0"/>
          <c:showVal val="0"/>
          <c:showCatName val="0"/>
          <c:showSerName val="0"/>
          <c:showPercent val="0"/>
          <c:showBubbleSize val="0"/>
        </c:dLbls>
        <c:marker val="1"/>
        <c:smooth val="0"/>
        <c:axId val="112476160"/>
        <c:axId val="112478080"/>
      </c:lineChart>
      <c:catAx>
        <c:axId val="112476160"/>
        <c:scaling>
          <c:orientation val="minMax"/>
        </c:scaling>
        <c:delete val="0"/>
        <c:axPos val="b"/>
        <c:numFmt formatCode="General" sourceLinked="1"/>
        <c:majorTickMark val="out"/>
        <c:minorTickMark val="none"/>
        <c:tickLblPos val="nextTo"/>
        <c:txPr>
          <a:bodyPr rot="-3900000"/>
          <a:lstStyle/>
          <a:p>
            <a:pPr>
              <a:defRPr sz="1600" b="0" baseline="0">
                <a:latin typeface="Calibri" panose="020F0502020204030204" pitchFamily="34" charset="0"/>
              </a:defRPr>
            </a:pPr>
            <a:endParaRPr lang="en-US"/>
          </a:p>
        </c:txPr>
        <c:crossAx val="112478080"/>
        <c:crosses val="autoZero"/>
        <c:auto val="1"/>
        <c:lblAlgn val="ctr"/>
        <c:lblOffset val="100"/>
        <c:noMultiLvlLbl val="0"/>
      </c:catAx>
      <c:valAx>
        <c:axId val="112478080"/>
        <c:scaling>
          <c:orientation val="minMax"/>
          <c:max val="5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0864197530864196E-3"/>
              <c:y val="0.2135730801506954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12476160"/>
        <c:crosses val="autoZero"/>
        <c:crossBetween val="between"/>
        <c:majorUnit val="100"/>
      </c:valAx>
    </c:plotArea>
    <c:legend>
      <c:legendPos val="t"/>
      <c:layout>
        <c:manualLayout>
          <c:xMode val="edge"/>
          <c:yMode val="edge"/>
          <c:x val="5.4495965782055011E-2"/>
          <c:y val="2.9512159194386416E-2"/>
          <c:w val="0.88634028385340724"/>
          <c:h val="0.10435079543628475"/>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9017060367454069"/>
          <c:y val="0.18289633438677308"/>
          <c:w val="0.8029228638086906"/>
          <c:h val="0.64747598514471405"/>
        </c:manualLayout>
      </c:layout>
      <c:lineChart>
        <c:grouping val="standard"/>
        <c:varyColors val="0"/>
        <c:ser>
          <c:idx val="3"/>
          <c:order val="0"/>
          <c:tx>
            <c:strRef>
              <c:f>Sheet1!$A$2</c:f>
              <c:strCache>
                <c:ptCount val="1"/>
                <c:pt idx="0">
                  <c:v>Private Insurance</c:v>
                </c:pt>
              </c:strCache>
            </c:strRef>
          </c:tx>
          <c:spPr>
            <a:ln w="25400">
              <a:solidFill>
                <a:sysClr val="windowText" lastClr="000000"/>
              </a:solidFill>
            </a:ln>
          </c:spPr>
          <c:marker>
            <c:symbol val="circle"/>
            <c:size val="7"/>
            <c:spPr>
              <a:solidFill>
                <a:sysClr val="windowText" lastClr="000000"/>
              </a:solidFill>
              <a:ln>
                <a:noFill/>
              </a:ln>
            </c:spPr>
          </c:marker>
          <c:cat>
            <c:numRef>
              <c:f>Sheet1!$B$1:$M$1</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Sheet1!$B$2:$M$2</c:f>
              <c:numCache>
                <c:formatCode>0.00</c:formatCode>
                <c:ptCount val="12"/>
                <c:pt idx="0">
                  <c:v>309.71199999999999</c:v>
                </c:pt>
                <c:pt idx="1">
                  <c:v>305.61200000000002</c:v>
                </c:pt>
                <c:pt idx="2">
                  <c:v>304.99200000000002</c:v>
                </c:pt>
                <c:pt idx="3">
                  <c:v>298.00799999999998</c:v>
                </c:pt>
                <c:pt idx="4">
                  <c:v>288.76799999999997</c:v>
                </c:pt>
                <c:pt idx="5">
                  <c:v>284.96199999999999</c:v>
                </c:pt>
                <c:pt idx="6">
                  <c:v>281.92099999999999</c:v>
                </c:pt>
                <c:pt idx="7">
                  <c:v>274.30099999999999</c:v>
                </c:pt>
                <c:pt idx="8">
                  <c:v>280.34399999999999</c:v>
                </c:pt>
                <c:pt idx="9">
                  <c:v>288.834</c:v>
                </c:pt>
                <c:pt idx="10">
                  <c:v>290.54700000000003</c:v>
                </c:pt>
                <c:pt idx="11" formatCode="0.000">
                  <c:v>309.89691492377364</c:v>
                </c:pt>
              </c:numCache>
            </c:numRef>
          </c:val>
          <c:smooth val="0"/>
        </c:ser>
        <c:ser>
          <c:idx val="0"/>
          <c:order val="1"/>
          <c:tx>
            <c:strRef>
              <c:f>Sheet1!$A$3</c:f>
              <c:strCache>
                <c:ptCount val="1"/>
                <c:pt idx="0">
                  <c:v>Medicare</c:v>
                </c:pt>
              </c:strCache>
            </c:strRef>
          </c:tx>
          <c:spPr>
            <a:ln w="25400">
              <a:solidFill>
                <a:srgbClr val="0072C6"/>
              </a:solidFill>
            </a:ln>
          </c:spPr>
          <c:marker>
            <c:symbol val="square"/>
            <c:size val="7"/>
            <c:spPr>
              <a:solidFill>
                <a:srgbClr val="0072C6"/>
              </a:solidFill>
              <a:ln>
                <a:noFill/>
              </a:ln>
            </c:spPr>
          </c:marker>
          <c:cat>
            <c:numRef>
              <c:f>Sheet1!$B$1:$M$1</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Sheet1!$B$3:$M$3</c:f>
              <c:numCache>
                <c:formatCode>0.00</c:formatCode>
                <c:ptCount val="12"/>
                <c:pt idx="0">
                  <c:v>394.19099999999997</c:v>
                </c:pt>
                <c:pt idx="1">
                  <c:v>361.721</c:v>
                </c:pt>
                <c:pt idx="2">
                  <c:v>395.88600000000002</c:v>
                </c:pt>
                <c:pt idx="3">
                  <c:v>384.28899999999999</c:v>
                </c:pt>
                <c:pt idx="4">
                  <c:v>346.95600000000002</c:v>
                </c:pt>
                <c:pt idx="5">
                  <c:v>364.48700000000002</c:v>
                </c:pt>
                <c:pt idx="6">
                  <c:v>330.97</c:v>
                </c:pt>
                <c:pt idx="7">
                  <c:v>299.267</c:v>
                </c:pt>
                <c:pt idx="8">
                  <c:v>322.76</c:v>
                </c:pt>
                <c:pt idx="9">
                  <c:v>352.28</c:v>
                </c:pt>
                <c:pt idx="10">
                  <c:v>303.84300000000002</c:v>
                </c:pt>
                <c:pt idx="11" formatCode="0.000">
                  <c:v>351.40216033291489</c:v>
                </c:pt>
              </c:numCache>
            </c:numRef>
          </c:val>
          <c:smooth val="0"/>
        </c:ser>
        <c:ser>
          <c:idx val="2"/>
          <c:order val="2"/>
          <c:tx>
            <c:strRef>
              <c:f>Sheet1!$A$4</c:f>
              <c:strCache>
                <c:ptCount val="1"/>
                <c:pt idx="0">
                  <c:v>Medicaid</c:v>
                </c:pt>
              </c:strCache>
            </c:strRef>
          </c:tx>
          <c:spPr>
            <a:ln w="25400">
              <a:solidFill>
                <a:srgbClr val="AABA0A"/>
              </a:solidFill>
            </a:ln>
          </c:spPr>
          <c:marker>
            <c:symbol val="triangle"/>
            <c:size val="9"/>
            <c:spPr>
              <a:solidFill>
                <a:srgbClr val="AABA0A"/>
              </a:solidFill>
              <a:ln>
                <a:noFill/>
              </a:ln>
            </c:spPr>
          </c:marker>
          <c:cat>
            <c:numRef>
              <c:f>Sheet1!$B$1:$M$1</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Sheet1!$B$4:$M$4</c:f>
              <c:numCache>
                <c:formatCode>0.00</c:formatCode>
                <c:ptCount val="12"/>
                <c:pt idx="0">
                  <c:v>348.721</c:v>
                </c:pt>
                <c:pt idx="1">
                  <c:v>347.803</c:v>
                </c:pt>
                <c:pt idx="2">
                  <c:v>354.221</c:v>
                </c:pt>
                <c:pt idx="3">
                  <c:v>344.17500000000001</c:v>
                </c:pt>
                <c:pt idx="4">
                  <c:v>316.495</c:v>
                </c:pt>
                <c:pt idx="5">
                  <c:v>314.55900000000003</c:v>
                </c:pt>
                <c:pt idx="6">
                  <c:v>314.90300000000002</c:v>
                </c:pt>
                <c:pt idx="7">
                  <c:v>308.863</c:v>
                </c:pt>
                <c:pt idx="8">
                  <c:v>277.42599999999999</c:v>
                </c:pt>
                <c:pt idx="9">
                  <c:v>310.60399999999998</c:v>
                </c:pt>
                <c:pt idx="10">
                  <c:v>284.65499999999997</c:v>
                </c:pt>
                <c:pt idx="11" formatCode="0.000">
                  <c:v>302.45063650576742</c:v>
                </c:pt>
              </c:numCache>
            </c:numRef>
          </c:val>
          <c:smooth val="0"/>
        </c:ser>
        <c:ser>
          <c:idx val="1"/>
          <c:order val="3"/>
          <c:tx>
            <c:strRef>
              <c:f>Sheet1!$A$5</c:f>
              <c:strCache>
                <c:ptCount val="1"/>
                <c:pt idx="0">
                  <c:v>Other Insurance</c:v>
                </c:pt>
              </c:strCache>
            </c:strRef>
          </c:tx>
          <c:spPr>
            <a:ln w="34925">
              <a:solidFill>
                <a:srgbClr val="7BA8DF"/>
              </a:solidFill>
            </a:ln>
          </c:spPr>
          <c:marker>
            <c:symbol val="diamond"/>
            <c:size val="9"/>
            <c:spPr>
              <a:solidFill>
                <a:srgbClr val="7BA8DF"/>
              </a:solidFill>
              <a:ln>
                <a:noFill/>
              </a:ln>
            </c:spPr>
          </c:marker>
          <c:cat>
            <c:numRef>
              <c:f>Sheet1!$B$1:$M$1</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Sheet1!$B$5:$M$5</c:f>
              <c:numCache>
                <c:formatCode>0.00</c:formatCode>
                <c:ptCount val="12"/>
                <c:pt idx="0">
                  <c:v>346.81099999999998</c:v>
                </c:pt>
                <c:pt idx="1">
                  <c:v>348.84899999999999</c:v>
                </c:pt>
                <c:pt idx="2">
                  <c:v>355.50599999999997</c:v>
                </c:pt>
                <c:pt idx="3">
                  <c:v>347.31200000000001</c:v>
                </c:pt>
                <c:pt idx="4">
                  <c:v>305.815</c:v>
                </c:pt>
                <c:pt idx="5">
                  <c:v>351.72199999999998</c:v>
                </c:pt>
                <c:pt idx="6">
                  <c:v>318.82600000000002</c:v>
                </c:pt>
                <c:pt idx="7">
                  <c:v>307.78500000000003</c:v>
                </c:pt>
                <c:pt idx="8">
                  <c:v>338.05099999999999</c:v>
                </c:pt>
                <c:pt idx="9">
                  <c:v>311.06</c:v>
                </c:pt>
                <c:pt idx="10">
                  <c:v>330.05900000000003</c:v>
                </c:pt>
                <c:pt idx="11" formatCode="0.000">
                  <c:v>332.00033255029331</c:v>
                </c:pt>
              </c:numCache>
            </c:numRef>
          </c:val>
          <c:smooth val="0"/>
        </c:ser>
        <c:ser>
          <c:idx val="4"/>
          <c:order val="4"/>
          <c:tx>
            <c:strRef>
              <c:f>Sheet1!$A$6</c:f>
              <c:strCache>
                <c:ptCount val="1"/>
                <c:pt idx="0">
                  <c:v>Uninsured</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numRef>
              <c:f>Sheet1!$B$1:$M$1</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Sheet1!$B$6:$M$6</c:f>
              <c:numCache>
                <c:formatCode>0.00</c:formatCode>
                <c:ptCount val="12"/>
                <c:pt idx="0">
                  <c:v>352.00900000000001</c:v>
                </c:pt>
                <c:pt idx="1">
                  <c:v>349.85599999999999</c:v>
                </c:pt>
                <c:pt idx="2">
                  <c:v>346.84899999999999</c:v>
                </c:pt>
                <c:pt idx="3">
                  <c:v>340.91800000000001</c:v>
                </c:pt>
                <c:pt idx="4">
                  <c:v>348.96199999999999</c:v>
                </c:pt>
                <c:pt idx="5">
                  <c:v>348.40699999999998</c:v>
                </c:pt>
                <c:pt idx="6">
                  <c:v>309.661</c:v>
                </c:pt>
                <c:pt idx="7">
                  <c:v>321.64800000000002</c:v>
                </c:pt>
                <c:pt idx="8">
                  <c:v>308.51799999999997</c:v>
                </c:pt>
                <c:pt idx="9">
                  <c:v>350.45499999999998</c:v>
                </c:pt>
                <c:pt idx="10">
                  <c:v>317.13299999999998</c:v>
                </c:pt>
                <c:pt idx="11" formatCode="0.000">
                  <c:v>330.3753502658505</c:v>
                </c:pt>
              </c:numCache>
            </c:numRef>
          </c:val>
          <c:smooth val="0"/>
        </c:ser>
        <c:dLbls>
          <c:showLegendKey val="0"/>
          <c:showVal val="0"/>
          <c:showCatName val="0"/>
          <c:showSerName val="0"/>
          <c:showPercent val="0"/>
          <c:showBubbleSize val="0"/>
        </c:dLbls>
        <c:marker val="1"/>
        <c:smooth val="0"/>
        <c:axId val="112984832"/>
        <c:axId val="112986752"/>
      </c:lineChart>
      <c:catAx>
        <c:axId val="112984832"/>
        <c:scaling>
          <c:orientation val="minMax"/>
        </c:scaling>
        <c:delete val="0"/>
        <c:axPos val="b"/>
        <c:numFmt formatCode="General" sourceLinked="1"/>
        <c:majorTickMark val="out"/>
        <c:minorTickMark val="none"/>
        <c:tickLblPos val="nextTo"/>
        <c:txPr>
          <a:bodyPr rot="-3900000"/>
          <a:lstStyle/>
          <a:p>
            <a:pPr>
              <a:defRPr sz="1600" b="0" baseline="0">
                <a:latin typeface="Calibri" panose="020F0502020204030204" pitchFamily="34" charset="0"/>
              </a:defRPr>
            </a:pPr>
            <a:endParaRPr lang="en-US"/>
          </a:p>
        </c:txPr>
        <c:crossAx val="112986752"/>
        <c:crosses val="autoZero"/>
        <c:auto val="1"/>
        <c:lblAlgn val="ctr"/>
        <c:lblOffset val="100"/>
        <c:noMultiLvlLbl val="0"/>
      </c:catAx>
      <c:valAx>
        <c:axId val="112986752"/>
        <c:scaling>
          <c:orientation val="minMax"/>
          <c:max val="5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0864197530864196E-3"/>
              <c:y val="0.2135730801506954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12984832"/>
        <c:crosses val="autoZero"/>
        <c:crossBetween val="between"/>
        <c:majorUnit val="100"/>
      </c:valAx>
    </c:plotArea>
    <c:legend>
      <c:legendPos val="t"/>
      <c:layout>
        <c:manualLayout>
          <c:xMode val="edge"/>
          <c:yMode val="edge"/>
          <c:x val="1.745892874501798E-2"/>
          <c:y val="1.1675185338674747E-3"/>
          <c:w val="0.9789328764459998"/>
          <c:h val="0.14970226935918723"/>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080137552250413"/>
          <c:y val="0.11285941453264288"/>
          <c:w val="0.84202877418100519"/>
          <c:h val="0.64934606388487148"/>
        </c:manualLayout>
      </c:layout>
      <c:barChart>
        <c:barDir val="col"/>
        <c:grouping val="clustered"/>
        <c:varyColors val="0"/>
        <c:ser>
          <c:idx val="0"/>
          <c:order val="0"/>
          <c:tx>
            <c:strRef>
              <c:f>Sheet1!$B$1</c:f>
              <c:strCache>
                <c:ptCount val="1"/>
                <c:pt idx="0">
                  <c:v>40-54</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Sheet1!$A$2:$A$11</c:f>
              <c:strCache>
                <c:ptCount val="10"/>
                <c:pt idx="0">
                  <c:v>Total</c:v>
                </c:pt>
                <c:pt idx="2">
                  <c:v>White</c:v>
                </c:pt>
                <c:pt idx="3">
                  <c:v>Black</c:v>
                </c:pt>
                <c:pt idx="4">
                  <c:v>Asian</c:v>
                </c:pt>
                <c:pt idx="5">
                  <c:v>AI/AN</c:v>
                </c:pt>
                <c:pt idx="7">
                  <c:v>&lt;High School</c:v>
                </c:pt>
                <c:pt idx="8">
                  <c:v>High School Grad</c:v>
                </c:pt>
                <c:pt idx="9">
                  <c:v>Any College</c:v>
                </c:pt>
              </c:strCache>
            </c:strRef>
          </c:cat>
          <c:val>
            <c:numRef>
              <c:f>Sheet1!$B$2:$B$11</c:f>
              <c:numCache>
                <c:formatCode>General</c:formatCode>
                <c:ptCount val="10"/>
                <c:pt idx="0">
                  <c:v>18.544899999999998</c:v>
                </c:pt>
                <c:pt idx="2">
                  <c:v>18.680800000000001</c:v>
                </c:pt>
                <c:pt idx="3">
                  <c:v>23.717500000000001</c:v>
                </c:pt>
                <c:pt idx="4">
                  <c:v>8.9041999999999994</c:v>
                </c:pt>
                <c:pt idx="5">
                  <c:v>16.884899999999998</c:v>
                </c:pt>
                <c:pt idx="7">
                  <c:v>10.6343</c:v>
                </c:pt>
                <c:pt idx="8">
                  <c:v>18.351500000000001</c:v>
                </c:pt>
                <c:pt idx="9">
                  <c:v>20.913</c:v>
                </c:pt>
              </c:numCache>
            </c:numRef>
          </c:val>
        </c:ser>
        <c:ser>
          <c:idx val="1"/>
          <c:order val="1"/>
          <c:tx>
            <c:strRef>
              <c:f>Sheet1!$C$1</c:f>
              <c:strCache>
                <c:ptCount val="1"/>
                <c:pt idx="0">
                  <c:v>55-74</c:v>
                </c:pt>
              </c:strCache>
            </c:strRef>
          </c:tx>
          <c:spPr>
            <a:solidFill>
              <a:srgbClr val="AABA0A"/>
            </a:solidFill>
          </c:spPr>
          <c:invertIfNegative val="0"/>
          <c:cat>
            <c:strRef>
              <c:f>Sheet1!$A$2:$A$11</c:f>
              <c:strCache>
                <c:ptCount val="10"/>
                <c:pt idx="0">
                  <c:v>Total</c:v>
                </c:pt>
                <c:pt idx="2">
                  <c:v>White</c:v>
                </c:pt>
                <c:pt idx="3">
                  <c:v>Black</c:v>
                </c:pt>
                <c:pt idx="4">
                  <c:v>Asian</c:v>
                </c:pt>
                <c:pt idx="5">
                  <c:v>AI/AN</c:v>
                </c:pt>
                <c:pt idx="7">
                  <c:v>&lt;High School</c:v>
                </c:pt>
                <c:pt idx="8">
                  <c:v>High School Grad</c:v>
                </c:pt>
                <c:pt idx="9">
                  <c:v>Any College</c:v>
                </c:pt>
              </c:strCache>
            </c:strRef>
          </c:cat>
          <c:val>
            <c:numRef>
              <c:f>Sheet1!$C$2:$C$11</c:f>
              <c:numCache>
                <c:formatCode>General</c:formatCode>
                <c:ptCount val="10"/>
                <c:pt idx="0">
                  <c:v>47.300899999999999</c:v>
                </c:pt>
                <c:pt idx="2">
                  <c:v>49.025300000000001</c:v>
                </c:pt>
                <c:pt idx="3">
                  <c:v>45.499899999999997</c:v>
                </c:pt>
                <c:pt idx="4">
                  <c:v>33.638300000000001</c:v>
                </c:pt>
                <c:pt idx="5">
                  <c:v>35.554499999999997</c:v>
                </c:pt>
                <c:pt idx="7">
                  <c:v>31.745100000000001</c:v>
                </c:pt>
                <c:pt idx="8">
                  <c:v>44.112000000000002</c:v>
                </c:pt>
                <c:pt idx="9">
                  <c:v>52.646299999999997</c:v>
                </c:pt>
              </c:numCache>
            </c:numRef>
          </c:val>
        </c:ser>
        <c:ser>
          <c:idx val="2"/>
          <c:order val="2"/>
          <c:tx>
            <c:strRef>
              <c:f>Sheet1!$D$1</c:f>
              <c:strCache>
                <c:ptCount val="1"/>
                <c:pt idx="0">
                  <c:v>75+</c:v>
                </c:pt>
              </c:strCache>
            </c:strRef>
          </c:tx>
          <c:spPr>
            <a:solidFill>
              <a:sysClr val="window" lastClr="FFFFFF"/>
            </a:solidFill>
            <a:ln>
              <a:solidFill>
                <a:sysClr val="windowText" lastClr="000000"/>
              </a:solidFill>
            </a:ln>
          </c:spPr>
          <c:invertIfNegative val="0"/>
          <c:cat>
            <c:strRef>
              <c:f>Sheet1!$A$2:$A$11</c:f>
              <c:strCache>
                <c:ptCount val="10"/>
                <c:pt idx="0">
                  <c:v>Total</c:v>
                </c:pt>
                <c:pt idx="2">
                  <c:v>White</c:v>
                </c:pt>
                <c:pt idx="3">
                  <c:v>Black</c:v>
                </c:pt>
                <c:pt idx="4">
                  <c:v>Asian</c:v>
                </c:pt>
                <c:pt idx="5">
                  <c:v>AI/AN</c:v>
                </c:pt>
                <c:pt idx="7">
                  <c:v>&lt;High School</c:v>
                </c:pt>
                <c:pt idx="8">
                  <c:v>High School Grad</c:v>
                </c:pt>
                <c:pt idx="9">
                  <c:v>Any College</c:v>
                </c:pt>
              </c:strCache>
            </c:strRef>
          </c:cat>
          <c:val>
            <c:numRef>
              <c:f>Sheet1!$D$2:$D$11</c:f>
              <c:numCache>
                <c:formatCode>General</c:formatCode>
                <c:ptCount val="10"/>
                <c:pt idx="0">
                  <c:v>49.436100000000003</c:v>
                </c:pt>
                <c:pt idx="2">
                  <c:v>50.000100000000003</c:v>
                </c:pt>
                <c:pt idx="3">
                  <c:v>50.192500000000003</c:v>
                </c:pt>
                <c:pt idx="4">
                  <c:v>43.719000000000001</c:v>
                </c:pt>
                <c:pt idx="5">
                  <c:v>37.8673</c:v>
                </c:pt>
                <c:pt idx="7">
                  <c:v>39.713999999999999</c:v>
                </c:pt>
                <c:pt idx="8">
                  <c:v>50.888399999999997</c:v>
                </c:pt>
                <c:pt idx="9">
                  <c:v>53.008000000000003</c:v>
                </c:pt>
              </c:numCache>
            </c:numRef>
          </c:val>
        </c:ser>
        <c:dLbls>
          <c:showLegendKey val="0"/>
          <c:showVal val="0"/>
          <c:showCatName val="0"/>
          <c:showSerName val="0"/>
          <c:showPercent val="0"/>
          <c:showBubbleSize val="0"/>
        </c:dLbls>
        <c:gapWidth val="150"/>
        <c:axId val="112779264"/>
        <c:axId val="112780800"/>
      </c:barChart>
      <c:catAx>
        <c:axId val="112779264"/>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12780800"/>
        <c:crosses val="autoZero"/>
        <c:auto val="1"/>
        <c:lblAlgn val="ctr"/>
        <c:lblOffset val="100"/>
        <c:noMultiLvlLbl val="0"/>
      </c:catAx>
      <c:valAx>
        <c:axId val="112780800"/>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5435481279125824"/>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12779264"/>
        <c:crosses val="autoZero"/>
        <c:crossBetween val="between"/>
        <c:majorUnit val="10"/>
      </c:valAx>
    </c:plotArea>
    <c:legend>
      <c:legendPos val="t"/>
      <c:layout>
        <c:manualLayout>
          <c:xMode val="edge"/>
          <c:yMode val="edge"/>
          <c:x val="9.3525107710592775E-2"/>
          <c:y val="1.8517060367454078E-3"/>
          <c:w val="0.79233459614717971"/>
          <c:h val="9.6724081364829392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0E40ABE-DCA6-4B7A-B1BC-961182C98C1E}" type="datetimeFigureOut">
              <a:rPr lang="en-US" smtClean="0"/>
              <a:pPr/>
              <a:t>6/17/2015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63DE9D1-BBA0-4F2C-9FA0-7B37DDC69B66}" type="slidenum">
              <a:rPr lang="en-US" smtClean="0"/>
              <a:pPr/>
              <a:t>‹#›</a:t>
            </a:fld>
            <a:endParaRPr lang="en-US"/>
          </a:p>
        </p:txBody>
      </p:sp>
    </p:spTree>
    <p:extLst>
      <p:ext uri="{BB962C8B-B14F-4D97-AF65-F5344CB8AC3E}">
        <p14:creationId xmlns:p14="http://schemas.microsoft.com/office/powerpoint/2010/main" val="22367640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1829A28-233F-427B-8129-2365D32DCE31}" type="datetimeFigureOut">
              <a:rPr lang="en-US" smtClean="0"/>
              <a:t>6/17/2015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70E7EC0-D47B-461F-A069-1AF30F543FB1}" type="slidenum">
              <a:rPr lang="en-US" smtClean="0"/>
              <a:t>‹#›</a:t>
            </a:fld>
            <a:endParaRPr lang="en-US"/>
          </a:p>
        </p:txBody>
      </p:sp>
    </p:spTree>
    <p:extLst>
      <p:ext uri="{BB962C8B-B14F-4D97-AF65-F5344CB8AC3E}">
        <p14:creationId xmlns:p14="http://schemas.microsoft.com/office/powerpoint/2010/main" val="510396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ahrq.gov/research/findings/nhqrdr/"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www.ahrq.gov/research/findings/nhqrdr/2014chartbooks/"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ahrq.gov/workingforquality/index.html"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685800" y="5410200"/>
            <a:ext cx="5608320" cy="3649980"/>
          </a:xfrm>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a:t>
            </a:fld>
            <a:endParaRPr lang="en-US"/>
          </a:p>
        </p:txBody>
      </p:sp>
    </p:spTree>
    <p:extLst>
      <p:ext uri="{BB962C8B-B14F-4D97-AF65-F5344CB8AC3E}">
        <p14:creationId xmlns:p14="http://schemas.microsoft.com/office/powerpoint/2010/main" val="2383030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486400"/>
            <a:ext cx="5608320" cy="3112770"/>
          </a:xfrm>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10</a:t>
            </a:fld>
            <a:endParaRPr lang="en-US"/>
          </a:p>
        </p:txBody>
      </p:sp>
    </p:spTree>
    <p:extLst>
      <p:ext uri="{BB962C8B-B14F-4D97-AF65-F5344CB8AC3E}">
        <p14:creationId xmlns:p14="http://schemas.microsoft.com/office/powerpoint/2010/main" val="30935220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01040" y="5486400"/>
            <a:ext cx="5608320" cy="3112770"/>
          </a:xfrm>
        </p:spPr>
        <p:txBody>
          <a:bodyPr/>
          <a:lstStyle/>
          <a:p>
            <a:endParaRPr lang="en-US"/>
          </a:p>
        </p:txBody>
      </p:sp>
      <p:sp>
        <p:nvSpPr>
          <p:cNvPr id="4" name="Slide Number Placeholder 3"/>
          <p:cNvSpPr>
            <a:spLocks noGrp="1"/>
          </p:cNvSpPr>
          <p:nvPr>
            <p:ph type="sldNum" sz="quarter" idx="10"/>
          </p:nvPr>
        </p:nvSpPr>
        <p:spPr/>
        <p:txBody>
          <a:bodyPr/>
          <a:lstStyle/>
          <a:p>
            <a:fld id="{F9049930-D2C4-4E37-9A99-49F1796CF0E9}" type="slidenum">
              <a:rPr lang="en-US" smtClean="0"/>
              <a:t>11</a:t>
            </a:fld>
            <a:endParaRPr lang="en-US"/>
          </a:p>
        </p:txBody>
      </p:sp>
    </p:spTree>
    <p:extLst>
      <p:ext uri="{BB962C8B-B14F-4D97-AF65-F5344CB8AC3E}">
        <p14:creationId xmlns:p14="http://schemas.microsoft.com/office/powerpoint/2010/main" val="3518177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01040" y="5562600"/>
            <a:ext cx="5608320" cy="3036570"/>
          </a:xfrm>
        </p:spPr>
        <p:txBody>
          <a:bodyPr/>
          <a:lstStyle/>
          <a:p>
            <a:endParaRPr lang="en-US"/>
          </a:p>
        </p:txBody>
      </p:sp>
      <p:sp>
        <p:nvSpPr>
          <p:cNvPr id="4" name="Slide Number Placeholder 3"/>
          <p:cNvSpPr>
            <a:spLocks noGrp="1"/>
          </p:cNvSpPr>
          <p:nvPr>
            <p:ph type="sldNum" sz="quarter" idx="10"/>
          </p:nvPr>
        </p:nvSpPr>
        <p:spPr/>
        <p:txBody>
          <a:bodyPr/>
          <a:lstStyle/>
          <a:p>
            <a:fld id="{F9049930-D2C4-4E37-9A99-49F1796CF0E9}" type="slidenum">
              <a:rPr lang="en-US" smtClean="0"/>
              <a:t>12</a:t>
            </a:fld>
            <a:endParaRPr lang="en-US"/>
          </a:p>
        </p:txBody>
      </p:sp>
    </p:spTree>
    <p:extLst>
      <p:ext uri="{BB962C8B-B14F-4D97-AF65-F5344CB8AC3E}">
        <p14:creationId xmlns:p14="http://schemas.microsoft.com/office/powerpoint/2010/main" val="3518177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562600"/>
            <a:ext cx="5608320" cy="3036570"/>
          </a:xfrm>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13</a:t>
            </a:fld>
            <a:endParaRPr lang="en-US"/>
          </a:p>
        </p:txBody>
      </p:sp>
    </p:spTree>
    <p:extLst>
      <p:ext uri="{BB962C8B-B14F-4D97-AF65-F5344CB8AC3E}">
        <p14:creationId xmlns:p14="http://schemas.microsoft.com/office/powerpoint/2010/main" val="30935220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57800"/>
            <a:ext cx="5608320" cy="3341370"/>
          </a:xfrm>
        </p:spPr>
        <p:txBody>
          <a:bodyPr/>
          <a:lstStyle/>
          <a:p>
            <a:pPr marL="171450" indent="-171450">
              <a:buFont typeface="Arial" panose="020B0604020202020204" pitchFamily="34" charset="0"/>
              <a:buChar char="•"/>
            </a:pPr>
            <a:r>
              <a:rPr lang="en-US" dirty="0" smtClean="0"/>
              <a:t>High health care costs can prevent some patients from receiving the care that they need.</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14</a:t>
            </a:fld>
            <a:endParaRPr lang="en-US"/>
          </a:p>
        </p:txBody>
      </p:sp>
    </p:spTree>
    <p:extLst>
      <p:ext uri="{BB962C8B-B14F-4D97-AF65-F5344CB8AC3E}">
        <p14:creationId xmlns:p14="http://schemas.microsoft.com/office/powerpoint/2010/main" val="22989318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67960"/>
            <a:ext cx="5608320" cy="3331210"/>
          </a:xfrm>
        </p:spPr>
        <p:txBody>
          <a:bodyPr/>
          <a:lstStyle/>
          <a:p>
            <a:pPr marL="174708" indent="-174708">
              <a:buFont typeface="Arial" panose="020B0604020202020204" pitchFamily="34" charset="0"/>
              <a:buChar char="•"/>
            </a:pPr>
            <a:r>
              <a:rPr lang="en-US" b="1" dirty="0" smtClean="0"/>
              <a:t>Importance: </a:t>
            </a:r>
            <a:r>
              <a:rPr lang="en-US" dirty="0" smtClean="0"/>
              <a:t>Health care expenses that exceed 10% of family income are a marker of financial burden for families.</a:t>
            </a:r>
          </a:p>
          <a:p>
            <a:pPr marL="174708" indent="-174708">
              <a:buFont typeface="Arial" panose="020B0604020202020204" pitchFamily="34" charset="0"/>
              <a:buChar char="•"/>
            </a:pPr>
            <a:r>
              <a:rPr lang="en-US" b="1" dirty="0" smtClean="0"/>
              <a:t>Overall Percentage:</a:t>
            </a:r>
            <a:r>
              <a:rPr lang="en-US" dirty="0" smtClean="0"/>
              <a:t> In 2012, 17.9% of people under age 65 had health insurance premium and out-of-pocket medical expenses that were more than 10% of total family income.</a:t>
            </a:r>
          </a:p>
          <a:p>
            <a:pPr marL="174708" indent="-174708">
              <a:buFont typeface="Arial" panose="020B0604020202020204" pitchFamily="34" charset="0"/>
              <a:buChar char="•"/>
            </a:pPr>
            <a:r>
              <a:rPr lang="en-US" b="1" dirty="0" smtClean="0"/>
              <a:t>Trends:</a:t>
            </a:r>
          </a:p>
          <a:p>
            <a:pPr marL="631908" lvl="1" indent="-174708">
              <a:buFont typeface="Arial" panose="020B0604020202020204" pitchFamily="34" charset="0"/>
              <a:buChar char="•"/>
            </a:pPr>
            <a:r>
              <a:rPr lang="en-US" dirty="0" smtClean="0"/>
              <a:t>From 2006 to 2012, there were no statistically significant changes in the overall percentage.</a:t>
            </a:r>
          </a:p>
          <a:p>
            <a:pPr marL="631908" lvl="1" indent="-174708">
              <a:buFont typeface="Arial" panose="020B0604020202020204" pitchFamily="34" charset="0"/>
              <a:buChar char="•"/>
            </a:pPr>
            <a:r>
              <a:rPr lang="en-US" dirty="0" smtClean="0"/>
              <a:t>Among  people with 4 or more chronic conditions and poor people, the percentage improved.</a:t>
            </a:r>
          </a:p>
          <a:p>
            <a:pPr marL="174708" indent="-174708">
              <a:buFont typeface="Arial" panose="020B0604020202020204" pitchFamily="34" charset="0"/>
              <a:buChar char="•"/>
            </a:pPr>
            <a:r>
              <a:rPr lang="en-US" b="1" dirty="0" smtClean="0"/>
              <a:t>Groups With Disparities:</a:t>
            </a:r>
            <a:r>
              <a:rPr lang="en-US" dirty="0" smtClean="0"/>
              <a:t> In 2012, the percentage of people under age 65 whose family’s health insurance premium and out-of-pocket medical expenses were more than 10% of total family income was about 3 times as high for poor individuals and low-income individuals and more than twice as high for middle-income individuals compared with high-income individuals.</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15</a:t>
            </a:fld>
            <a:endParaRPr lang="en-US"/>
          </a:p>
        </p:txBody>
      </p:sp>
    </p:spTree>
    <p:extLst>
      <p:ext uri="{BB962C8B-B14F-4D97-AF65-F5344CB8AC3E}">
        <p14:creationId xmlns:p14="http://schemas.microsoft.com/office/powerpoint/2010/main" val="24075674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67960"/>
            <a:ext cx="5608320" cy="3331210"/>
          </a:xfrm>
        </p:spPr>
        <p:txBody>
          <a:bodyPr/>
          <a:lstStyle/>
          <a:p>
            <a:pPr marL="171450" lvl="0" indent="-171450">
              <a:buFont typeface="Arial" panose="020B0604020202020204" pitchFamily="34" charset="0"/>
              <a:buChar char="•"/>
            </a:pPr>
            <a:r>
              <a:rPr lang="en-US" b="1" dirty="0"/>
              <a:t>Importance:</a:t>
            </a:r>
            <a:r>
              <a:rPr lang="en-US" dirty="0"/>
              <a:t>  </a:t>
            </a:r>
            <a:r>
              <a:rPr lang="en-US" dirty="0" smtClean="0"/>
              <a:t>High-quality </a:t>
            </a:r>
            <a:r>
              <a:rPr lang="en-US" dirty="0"/>
              <a:t>health care is facilitated by having a regular provider, but some Americans may not be able to afford one</a:t>
            </a:r>
            <a:r>
              <a:rPr lang="en-US" dirty="0" smtClean="0"/>
              <a:t>.</a:t>
            </a:r>
          </a:p>
          <a:p>
            <a:pPr marL="171450" indent="-171450">
              <a:buFont typeface="Arial" panose="020B0604020202020204" pitchFamily="34" charset="0"/>
              <a:buChar char="•"/>
            </a:pPr>
            <a:r>
              <a:rPr lang="en-US" b="1" dirty="0"/>
              <a:t>Overall </a:t>
            </a:r>
            <a:r>
              <a:rPr lang="en-US" b="1" dirty="0" smtClean="0"/>
              <a:t>Percentage:</a:t>
            </a:r>
            <a:r>
              <a:rPr lang="en-US" dirty="0" smtClean="0"/>
              <a:t> </a:t>
            </a:r>
            <a:r>
              <a:rPr lang="en-US" dirty="0"/>
              <a:t>In 2012, </a:t>
            </a:r>
            <a:r>
              <a:rPr lang="en-US" dirty="0" smtClean="0"/>
              <a:t>20.2% </a:t>
            </a:r>
            <a:r>
              <a:rPr lang="en-US" dirty="0"/>
              <a:t>of people </a:t>
            </a:r>
            <a:r>
              <a:rPr lang="en-US" dirty="0" smtClean="0"/>
              <a:t>without a usual source of care indicated a financial or insurance reason for not having a source of care.</a:t>
            </a:r>
          </a:p>
          <a:p>
            <a:pPr marL="174708" indent="-174708">
              <a:buFont typeface="Arial" panose="020B0604020202020204" pitchFamily="34" charset="0"/>
              <a:buChar char="•"/>
            </a:pPr>
            <a:r>
              <a:rPr lang="en-US" b="1" dirty="0" smtClean="0"/>
              <a:t>Trends:</a:t>
            </a:r>
            <a:endParaRPr lang="en-US" b="1" dirty="0"/>
          </a:p>
          <a:p>
            <a:pPr marL="631908" lvl="1" indent="-174708">
              <a:buFont typeface="Arial" panose="020B0604020202020204" pitchFamily="34" charset="0"/>
              <a:buChar char="•"/>
            </a:pPr>
            <a:r>
              <a:rPr lang="en-US" dirty="0" smtClean="0"/>
              <a:t>The </a:t>
            </a:r>
            <a:r>
              <a:rPr lang="en-US" dirty="0"/>
              <a:t>overall </a:t>
            </a:r>
            <a:r>
              <a:rPr lang="en-US" dirty="0" smtClean="0"/>
              <a:t>percentage </a:t>
            </a:r>
            <a:r>
              <a:rPr lang="en-US" dirty="0"/>
              <a:t>worsened </a:t>
            </a:r>
            <a:r>
              <a:rPr lang="en-US" dirty="0" smtClean="0"/>
              <a:t>from 2002 to 2010 and then leveled off.</a:t>
            </a:r>
          </a:p>
          <a:p>
            <a:pPr marL="631908" lvl="1" indent="-174708">
              <a:buFont typeface="Arial" panose="020B0604020202020204" pitchFamily="34" charset="0"/>
              <a:buChar char="•"/>
            </a:pPr>
            <a:r>
              <a:rPr lang="en-US" dirty="0" smtClean="0"/>
              <a:t>The percentage worsened among uninsured people and among Blacks and Hispanics.</a:t>
            </a:r>
          </a:p>
          <a:p>
            <a:pPr marL="174708" indent="-174708">
              <a:buFont typeface="Arial" panose="020B0604020202020204" pitchFamily="34" charset="0"/>
              <a:buChar char="•"/>
            </a:pPr>
            <a:r>
              <a:rPr lang="en-US" dirty="0" smtClean="0"/>
              <a:t> </a:t>
            </a:r>
            <a:r>
              <a:rPr lang="en-US" b="1" dirty="0"/>
              <a:t>Groups </a:t>
            </a:r>
            <a:r>
              <a:rPr lang="en-US" b="1" dirty="0" smtClean="0"/>
              <a:t>With </a:t>
            </a:r>
            <a:r>
              <a:rPr lang="en-US" b="1" dirty="0"/>
              <a:t>Disparities</a:t>
            </a:r>
            <a:r>
              <a:rPr lang="en-US" b="1" dirty="0" smtClean="0"/>
              <a:t>:</a:t>
            </a:r>
            <a:r>
              <a:rPr lang="en-US" dirty="0" smtClean="0"/>
              <a:t> In 2012, the percentage of </a:t>
            </a:r>
            <a:r>
              <a:rPr lang="en-US" dirty="0"/>
              <a:t>people without a usual source of </a:t>
            </a:r>
            <a:r>
              <a:rPr lang="en-US" dirty="0" smtClean="0"/>
              <a:t>care who </a:t>
            </a:r>
            <a:r>
              <a:rPr lang="en-US" dirty="0"/>
              <a:t>indicated a financial or insurance reason for not having a source of </a:t>
            </a:r>
            <a:r>
              <a:rPr lang="en-US" dirty="0" smtClean="0"/>
              <a:t>care was higher: </a:t>
            </a:r>
          </a:p>
          <a:p>
            <a:pPr marL="631908" lvl="1" indent="-174708">
              <a:buFont typeface="Arial" panose="020B0604020202020204" pitchFamily="34" charset="0"/>
              <a:buChar char="•"/>
            </a:pPr>
            <a:r>
              <a:rPr lang="en-US" dirty="0"/>
              <a:t>A</a:t>
            </a:r>
            <a:r>
              <a:rPr lang="en-US" dirty="0" smtClean="0"/>
              <a:t>mong uninsured people and people with public insurance compared with people with any private insurance.</a:t>
            </a:r>
          </a:p>
          <a:p>
            <a:pPr marL="631908" lvl="1" indent="-174708">
              <a:buFont typeface="Arial" panose="020B0604020202020204" pitchFamily="34" charset="0"/>
              <a:buChar char="•"/>
            </a:pPr>
            <a:r>
              <a:rPr lang="en-US" dirty="0"/>
              <a:t>A</a:t>
            </a:r>
            <a:r>
              <a:rPr lang="en-US" dirty="0" smtClean="0"/>
              <a:t>mong Hispanics and Blacks compared with Whites.</a:t>
            </a:r>
            <a:endParaRPr lang="en-US" dirty="0"/>
          </a:p>
          <a:p>
            <a:pPr marL="171450" indent="-171450">
              <a:buFont typeface="Arial" panose="020B0604020202020204" pitchFamily="34" charset="0"/>
              <a:buChar char="•"/>
            </a:pPr>
            <a:endParaRPr lang="en-US" dirty="0"/>
          </a:p>
          <a:p>
            <a:pPr marL="171450" lvl="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16</a:t>
            </a:fld>
            <a:endParaRPr lang="en-US"/>
          </a:p>
        </p:txBody>
      </p:sp>
    </p:spTree>
    <p:extLst>
      <p:ext uri="{BB962C8B-B14F-4D97-AF65-F5344CB8AC3E}">
        <p14:creationId xmlns:p14="http://schemas.microsoft.com/office/powerpoint/2010/main" val="24075674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67960"/>
            <a:ext cx="5608320" cy="3331210"/>
          </a:xfrm>
        </p:spPr>
        <p:txBody>
          <a:bodyPr/>
          <a:lstStyle/>
          <a:p>
            <a:pPr marL="174708" indent="-174708">
              <a:buFont typeface="Arial" panose="020B0604020202020204" pitchFamily="34" charset="0"/>
              <a:buChar char="•"/>
            </a:pPr>
            <a:r>
              <a:rPr lang="en-US" b="1" dirty="0" smtClean="0"/>
              <a:t>Importance:</a:t>
            </a:r>
            <a:r>
              <a:rPr lang="en-US" dirty="0" smtClean="0"/>
              <a:t> Some Americans cannot afford all the care they need.</a:t>
            </a:r>
          </a:p>
          <a:p>
            <a:pPr marL="174708" indent="-174708">
              <a:buFont typeface="Arial" panose="020B0604020202020204" pitchFamily="34" charset="0"/>
              <a:buChar char="•"/>
            </a:pPr>
            <a:r>
              <a:rPr lang="en-US" b="1" dirty="0"/>
              <a:t>Overall </a:t>
            </a:r>
            <a:r>
              <a:rPr lang="en-US" b="1" dirty="0" smtClean="0"/>
              <a:t>Percentage:</a:t>
            </a:r>
            <a:r>
              <a:rPr lang="en-US" dirty="0" smtClean="0"/>
              <a:t> </a:t>
            </a:r>
            <a:r>
              <a:rPr lang="en-US" dirty="0"/>
              <a:t>In 2012, </a:t>
            </a:r>
            <a:r>
              <a:rPr lang="en-US" dirty="0" smtClean="0"/>
              <a:t>of people unable to get or delayed in getting needed medical care, dental care, or prescription medicines, 69.3% indicated a financial or insurance reason for the problem.</a:t>
            </a:r>
          </a:p>
          <a:p>
            <a:pPr marL="174708" indent="-174708">
              <a:buFont typeface="Arial" panose="020B0604020202020204" pitchFamily="34" charset="0"/>
              <a:buChar char="•"/>
            </a:pPr>
            <a:r>
              <a:rPr lang="en-US" b="1" dirty="0" smtClean="0"/>
              <a:t>Trends:</a:t>
            </a:r>
            <a:endParaRPr lang="en-US" b="1" dirty="0"/>
          </a:p>
          <a:p>
            <a:pPr marL="631908" lvl="1" indent="-174708">
              <a:buFont typeface="Arial" panose="020B0604020202020204" pitchFamily="34" charset="0"/>
              <a:buChar char="•"/>
            </a:pPr>
            <a:r>
              <a:rPr lang="en-US" dirty="0"/>
              <a:t>The overall </a:t>
            </a:r>
            <a:r>
              <a:rPr lang="en-US" dirty="0" smtClean="0"/>
              <a:t>percentage worsened </a:t>
            </a:r>
            <a:r>
              <a:rPr lang="en-US" dirty="0"/>
              <a:t>from 2002 to 2010 and then </a:t>
            </a:r>
            <a:r>
              <a:rPr lang="en-US" dirty="0" smtClean="0"/>
              <a:t>leveled </a:t>
            </a:r>
            <a:r>
              <a:rPr lang="en-US" dirty="0"/>
              <a:t>off.</a:t>
            </a:r>
          </a:p>
          <a:p>
            <a:pPr marL="631908" lvl="1" indent="-174708">
              <a:buFont typeface="Arial" panose="020B0604020202020204" pitchFamily="34" charset="0"/>
              <a:buChar char="•"/>
            </a:pPr>
            <a:r>
              <a:rPr lang="en-US" dirty="0" smtClean="0"/>
              <a:t>The percentage worsened among people with any private insurance and among people from middle- and high-income families.</a:t>
            </a:r>
          </a:p>
          <a:p>
            <a:pPr marL="174708" indent="-174708">
              <a:buFont typeface="Arial" panose="020B0604020202020204" pitchFamily="34" charset="0"/>
              <a:buChar char="•"/>
            </a:pPr>
            <a:r>
              <a:rPr lang="en-US" b="1" dirty="0"/>
              <a:t>Groups </a:t>
            </a:r>
            <a:r>
              <a:rPr lang="en-US" b="1" dirty="0" smtClean="0"/>
              <a:t>With </a:t>
            </a:r>
            <a:r>
              <a:rPr lang="en-US" b="1" dirty="0"/>
              <a:t>Disparities:</a:t>
            </a:r>
            <a:r>
              <a:rPr lang="en-US" dirty="0"/>
              <a:t> In </a:t>
            </a:r>
            <a:r>
              <a:rPr lang="en-US" dirty="0" smtClean="0"/>
              <a:t>2012, the percentage of </a:t>
            </a:r>
            <a:r>
              <a:rPr lang="en-US" dirty="0"/>
              <a:t>people unable to get or delayed in getting needed medical care, dental care, or prescription medicines </a:t>
            </a:r>
            <a:r>
              <a:rPr lang="en-US" dirty="0" smtClean="0"/>
              <a:t>who indicated </a:t>
            </a:r>
            <a:r>
              <a:rPr lang="en-US" dirty="0"/>
              <a:t>a financial or insurance reason for the </a:t>
            </a:r>
            <a:r>
              <a:rPr lang="en-US" dirty="0" smtClean="0"/>
              <a:t>problem was higher: </a:t>
            </a:r>
          </a:p>
          <a:p>
            <a:pPr marL="631908" lvl="1" indent="-174708">
              <a:buFont typeface="Arial" panose="020B0604020202020204" pitchFamily="34" charset="0"/>
              <a:buChar char="•"/>
            </a:pPr>
            <a:r>
              <a:rPr lang="en-US" dirty="0" smtClean="0"/>
              <a:t>Among uninsured people and people with public insurance compared with people with any private insurance.</a:t>
            </a:r>
          </a:p>
          <a:p>
            <a:pPr marL="631908" lvl="1" indent="-174708">
              <a:buFont typeface="Arial" panose="020B0604020202020204" pitchFamily="34" charset="0"/>
              <a:buChar char="•"/>
            </a:pPr>
            <a:r>
              <a:rPr lang="en-US" dirty="0" smtClean="0"/>
              <a:t>Among  poor, low-income, and middle-income people compared with high-income people.</a:t>
            </a:r>
            <a:endParaRPr lang="en-US" dirty="0"/>
          </a:p>
          <a:p>
            <a:pPr marL="174708" indent="-174708">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17</a:t>
            </a:fld>
            <a:endParaRPr lang="en-US"/>
          </a:p>
        </p:txBody>
      </p:sp>
    </p:spTree>
    <p:extLst>
      <p:ext uri="{BB962C8B-B14F-4D97-AF65-F5344CB8AC3E}">
        <p14:creationId xmlns:p14="http://schemas.microsoft.com/office/powerpoint/2010/main" val="24075674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57800"/>
            <a:ext cx="5608320" cy="3341370"/>
          </a:xfrm>
        </p:spPr>
        <p:txBody>
          <a:bodyPr/>
          <a:lstStyle/>
          <a:p>
            <a:pPr marL="171450" indent="-171450">
              <a:buFont typeface="Arial" panose="020B0604020202020204" pitchFamily="34" charset="0"/>
              <a:buChar char="•"/>
            </a:pPr>
            <a:r>
              <a:rPr lang="en-US" dirty="0" smtClean="0"/>
              <a:t>Inefficient care includes delayed care that is more costly and care with costs that exceed benefits.</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18</a:t>
            </a:fld>
            <a:endParaRPr lang="en-US"/>
          </a:p>
        </p:txBody>
      </p:sp>
    </p:spTree>
    <p:extLst>
      <p:ext uri="{BB962C8B-B14F-4D97-AF65-F5344CB8AC3E}">
        <p14:creationId xmlns:p14="http://schemas.microsoft.com/office/powerpoint/2010/main" val="22989318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67960"/>
            <a:ext cx="5608320" cy="3331210"/>
          </a:xfrm>
        </p:spPr>
        <p:txBody>
          <a:bodyPr/>
          <a:lstStyle/>
          <a:p>
            <a:pPr marL="174708" indent="-174708">
              <a:buFont typeface="Arial" panose="020B0604020202020204" pitchFamily="34" charset="0"/>
              <a:buChar char="•"/>
            </a:pPr>
            <a:r>
              <a:rPr lang="en-US" b="1" dirty="0"/>
              <a:t>Importance:</a:t>
            </a:r>
            <a:r>
              <a:rPr lang="en-US" dirty="0"/>
              <a:t> Timely </a:t>
            </a:r>
            <a:r>
              <a:rPr lang="en-US" dirty="0" smtClean="0"/>
              <a:t>assessment of abdominal pain and diagnosis of appendicitis reduces rates of ruptured appendix.</a:t>
            </a:r>
          </a:p>
          <a:p>
            <a:pPr marL="174708" indent="-174708">
              <a:buFont typeface="Arial" panose="020B0604020202020204" pitchFamily="34" charset="0"/>
              <a:buChar char="•"/>
            </a:pPr>
            <a:r>
              <a:rPr lang="en-US" b="1" dirty="0"/>
              <a:t>Overall Rate:</a:t>
            </a:r>
            <a:r>
              <a:rPr lang="en-US" dirty="0"/>
              <a:t> In </a:t>
            </a:r>
            <a:r>
              <a:rPr lang="en-US" dirty="0" smtClean="0"/>
              <a:t>2012, there were 314 </a:t>
            </a:r>
            <a:r>
              <a:rPr lang="en-US" dirty="0"/>
              <a:t>ruptured </a:t>
            </a:r>
            <a:r>
              <a:rPr lang="en-US" dirty="0" smtClean="0"/>
              <a:t>appendixes for every 1,000 adult admissions with appendicitis.</a:t>
            </a:r>
          </a:p>
          <a:p>
            <a:pPr marL="174708" indent="-174708">
              <a:buFont typeface="Arial" panose="020B0604020202020204" pitchFamily="34" charset="0"/>
              <a:buChar char="•"/>
            </a:pPr>
            <a:r>
              <a:rPr lang="en-US" b="1" dirty="0" smtClean="0"/>
              <a:t>Trends:</a:t>
            </a:r>
            <a:endParaRPr lang="en-US" b="1" dirty="0"/>
          </a:p>
          <a:p>
            <a:pPr marL="631908" lvl="1" indent="-174708">
              <a:buFont typeface="Arial" panose="020B0604020202020204" pitchFamily="34" charset="0"/>
              <a:buChar char="•"/>
            </a:pPr>
            <a:r>
              <a:rPr lang="en-US" dirty="0"/>
              <a:t>From </a:t>
            </a:r>
            <a:r>
              <a:rPr lang="en-US" dirty="0" smtClean="0"/>
              <a:t>2001 </a:t>
            </a:r>
            <a:r>
              <a:rPr lang="en-US" dirty="0"/>
              <a:t>to 2012, </a:t>
            </a:r>
            <a:r>
              <a:rPr lang="en-US" dirty="0" smtClean="0"/>
              <a:t>there were no statistically significant changes in the </a:t>
            </a:r>
            <a:r>
              <a:rPr lang="en-US" dirty="0"/>
              <a:t>overall </a:t>
            </a:r>
            <a:r>
              <a:rPr lang="en-US" dirty="0" smtClean="0"/>
              <a:t>rate.</a:t>
            </a:r>
            <a:endParaRPr lang="en-US" dirty="0"/>
          </a:p>
          <a:p>
            <a:pPr marL="631908" lvl="1" indent="-174708">
              <a:buFont typeface="Arial" panose="020B0604020202020204" pitchFamily="34" charset="0"/>
              <a:buChar char="•"/>
            </a:pPr>
            <a:r>
              <a:rPr lang="en-US" dirty="0"/>
              <a:t>The rate </a:t>
            </a:r>
            <a:r>
              <a:rPr lang="en-US" dirty="0" smtClean="0"/>
              <a:t>improved </a:t>
            </a:r>
            <a:r>
              <a:rPr lang="en-US" dirty="0"/>
              <a:t>among </a:t>
            </a:r>
            <a:r>
              <a:rPr lang="en-US" dirty="0" smtClean="0"/>
              <a:t>Blacks and Hispanics and among people with Medicare, Medicaid, and other insurance.</a:t>
            </a:r>
          </a:p>
          <a:p>
            <a:pPr marL="174708" indent="-174708">
              <a:buFont typeface="Arial" panose="020B0604020202020204" pitchFamily="34" charset="0"/>
              <a:buChar char="•"/>
            </a:pPr>
            <a:r>
              <a:rPr lang="en-US" b="1" dirty="0" smtClean="0"/>
              <a:t>Groups With Disparities: </a:t>
            </a:r>
            <a:r>
              <a:rPr lang="en-US" dirty="0" smtClean="0"/>
              <a:t>In 2012, the rate of </a:t>
            </a:r>
            <a:r>
              <a:rPr lang="en-US" dirty="0"/>
              <a:t>ruptured </a:t>
            </a:r>
            <a:r>
              <a:rPr lang="en-US" dirty="0" smtClean="0"/>
              <a:t>appendix was: </a:t>
            </a:r>
          </a:p>
          <a:p>
            <a:pPr marL="631908" lvl="1" indent="-174708">
              <a:buFont typeface="Arial" panose="020B0604020202020204" pitchFamily="34" charset="0"/>
              <a:buChar char="•"/>
            </a:pPr>
            <a:r>
              <a:rPr lang="en-US" dirty="0" smtClean="0"/>
              <a:t>Lower among Hispanics compared with Whites. </a:t>
            </a:r>
          </a:p>
          <a:p>
            <a:pPr marL="631908" lvl="1" indent="-174708">
              <a:buFont typeface="Arial" panose="020B0604020202020204" pitchFamily="34" charset="0"/>
              <a:buChar char="•"/>
            </a:pPr>
            <a:r>
              <a:rPr lang="en-US" dirty="0"/>
              <a:t>H</a:t>
            </a:r>
            <a:r>
              <a:rPr lang="en-US" dirty="0" smtClean="0"/>
              <a:t>igher among people whose primary payer was Medicare compared with people whose primary payer was private insurance.</a:t>
            </a:r>
          </a:p>
          <a:p>
            <a:pPr marL="174708" indent="-174708">
              <a:buFont typeface="Arial" panose="020B0604020202020204" pitchFamily="34" charset="0"/>
              <a:buChar char="•"/>
            </a:pPr>
            <a:r>
              <a:rPr lang="en-US" b="1" dirty="0" smtClean="0"/>
              <a:t>Achievable Benchmark:</a:t>
            </a:r>
          </a:p>
          <a:p>
            <a:pPr marL="631908" lvl="1" indent="-174708">
              <a:buFont typeface="Arial" panose="020B0604020202020204" pitchFamily="34" charset="0"/>
              <a:buChar char="•"/>
            </a:pPr>
            <a:r>
              <a:rPr lang="en-US" dirty="0" smtClean="0"/>
              <a:t>In </a:t>
            </a:r>
            <a:r>
              <a:rPr lang="en-US" dirty="0"/>
              <a:t>2008, the top </a:t>
            </a:r>
            <a:r>
              <a:rPr lang="en-US" dirty="0" smtClean="0"/>
              <a:t>4 </a:t>
            </a:r>
            <a:r>
              <a:rPr lang="en-US" dirty="0"/>
              <a:t>State </a:t>
            </a:r>
            <a:r>
              <a:rPr lang="en-US" dirty="0" smtClean="0"/>
              <a:t>(Connecticut, Hawaii</a:t>
            </a:r>
            <a:r>
              <a:rPr lang="en-US" dirty="0"/>
              <a:t>, </a:t>
            </a:r>
            <a:r>
              <a:rPr lang="en-US" dirty="0" smtClean="0"/>
              <a:t>Massachusetts, New Jersey) </a:t>
            </a:r>
            <a:r>
              <a:rPr lang="en-US" dirty="0"/>
              <a:t>achievable benchmark for ruptured </a:t>
            </a:r>
            <a:r>
              <a:rPr lang="en-US" dirty="0" smtClean="0"/>
              <a:t>appendix per 1,000 admissions with appendicitis was 232.</a:t>
            </a:r>
          </a:p>
          <a:p>
            <a:pPr marL="631908" lvl="1" indent="-174708">
              <a:buFont typeface="Arial" panose="020B0604020202020204" pitchFamily="34" charset="0"/>
              <a:buChar char="•"/>
            </a:pPr>
            <a:r>
              <a:rPr lang="en-US" dirty="0" smtClean="0"/>
              <a:t>No group reached the benchmark by 2012.</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19</a:t>
            </a:fld>
            <a:endParaRPr lang="en-US" dirty="0"/>
          </a:p>
        </p:txBody>
      </p:sp>
    </p:spTree>
    <p:extLst>
      <p:ext uri="{BB962C8B-B14F-4D97-AF65-F5344CB8AC3E}">
        <p14:creationId xmlns:p14="http://schemas.microsoft.com/office/powerpoint/2010/main" val="2407567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2</a:t>
            </a:fld>
            <a:endParaRPr lang="en-US"/>
          </a:p>
        </p:txBody>
      </p:sp>
    </p:spTree>
    <p:extLst>
      <p:ext uri="{BB962C8B-B14F-4D97-AF65-F5344CB8AC3E}">
        <p14:creationId xmlns:p14="http://schemas.microsoft.com/office/powerpoint/2010/main" val="22003913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57800"/>
            <a:ext cx="5608320" cy="3341370"/>
          </a:xfrm>
        </p:spPr>
        <p:txBody>
          <a:bodyPr/>
          <a:lstStyle/>
          <a:p>
            <a:pPr marL="171450" indent="-171450">
              <a:buFont typeface="Arial" panose="020B0604020202020204" pitchFamily="34" charset="0"/>
              <a:buChar char="•"/>
            </a:pPr>
            <a:r>
              <a:rPr lang="en-US" b="1" dirty="0"/>
              <a:t>Importance</a:t>
            </a:r>
            <a:r>
              <a:rPr lang="en-US" dirty="0"/>
              <a:t>: Finding </a:t>
            </a:r>
            <a:r>
              <a:rPr lang="en-US" dirty="0" smtClean="0"/>
              <a:t>more harm than benefit, in 2008, the U.S. Preventive Services Task Force recommended against screening men age 75 and over with prostate-specific antigen (PSA) tests.  In 2012, this recommendation was extended to all men. </a:t>
            </a:r>
          </a:p>
          <a:p>
            <a:pPr marL="171450" indent="-171450">
              <a:buFont typeface="Arial" panose="020B0604020202020204" pitchFamily="34" charset="0"/>
              <a:buChar char="•"/>
            </a:pPr>
            <a:r>
              <a:rPr lang="en-US" b="1" dirty="0"/>
              <a:t>O</a:t>
            </a:r>
            <a:r>
              <a:rPr lang="en-US" b="1" dirty="0" smtClean="0"/>
              <a:t>verall </a:t>
            </a:r>
            <a:r>
              <a:rPr lang="en-US" b="1" dirty="0"/>
              <a:t>Rate</a:t>
            </a:r>
            <a:r>
              <a:rPr lang="en-US" dirty="0"/>
              <a:t>: In 2012</a:t>
            </a:r>
            <a:r>
              <a:rPr lang="en-US" dirty="0" smtClean="0"/>
              <a:t>, half of men age 40 and over reported a PSA test in the past year (data not shown).</a:t>
            </a:r>
          </a:p>
          <a:p>
            <a:pPr marL="171450" indent="-171450">
              <a:buFont typeface="Arial" panose="020B0604020202020204" pitchFamily="34" charset="0"/>
              <a:buChar char="•"/>
            </a:pPr>
            <a:r>
              <a:rPr lang="en-US" b="1" dirty="0"/>
              <a:t>Groups </a:t>
            </a:r>
            <a:r>
              <a:rPr lang="en-US" b="1" dirty="0" smtClean="0"/>
              <a:t>With Disparities:</a:t>
            </a:r>
          </a:p>
          <a:p>
            <a:pPr marL="628650" lvl="1" indent="-171450">
              <a:buFont typeface="Arial" panose="020B0604020202020204" pitchFamily="34" charset="0"/>
              <a:buChar char="•"/>
            </a:pPr>
            <a:r>
              <a:rPr lang="en-US" dirty="0"/>
              <a:t>Among men ages 55-74, Blacks, Asians, and </a:t>
            </a:r>
            <a:r>
              <a:rPr lang="en-US" dirty="0" smtClean="0"/>
              <a:t>American Indians and Alaska Natives </a:t>
            </a:r>
            <a:r>
              <a:rPr lang="en-US" dirty="0"/>
              <a:t>were less likely than Whites to receive PSA testing.</a:t>
            </a:r>
          </a:p>
          <a:p>
            <a:pPr marL="628650" lvl="1" indent="-171450">
              <a:buFont typeface="Arial" panose="020B0604020202020204" pitchFamily="34" charset="0"/>
              <a:buChar char="•"/>
            </a:pPr>
            <a:r>
              <a:rPr lang="en-US" dirty="0" smtClean="0"/>
              <a:t>In 2012, men with less than a high school education were less likely than men with any college to receive PSA testing across all age groups. High school graduates ages 40-54 and 55-74 were also less likely to receive PSA testing than men with any college.</a:t>
            </a:r>
          </a:p>
        </p:txBody>
      </p:sp>
      <p:sp>
        <p:nvSpPr>
          <p:cNvPr id="4" name="Slide Number Placeholder 3"/>
          <p:cNvSpPr>
            <a:spLocks noGrp="1"/>
          </p:cNvSpPr>
          <p:nvPr>
            <p:ph type="sldNum" sz="quarter" idx="10"/>
          </p:nvPr>
        </p:nvSpPr>
        <p:spPr/>
        <p:txBody>
          <a:bodyPr/>
          <a:lstStyle/>
          <a:p>
            <a:fld id="{E70E7EC0-D47B-461F-A069-1AF30F543FB1}" type="slidenum">
              <a:rPr lang="en-US" smtClean="0"/>
              <a:t>20</a:t>
            </a:fld>
            <a:endParaRPr lang="en-US"/>
          </a:p>
        </p:txBody>
      </p:sp>
    </p:spTree>
    <p:extLst>
      <p:ext uri="{BB962C8B-B14F-4D97-AF65-F5344CB8AC3E}">
        <p14:creationId xmlns:p14="http://schemas.microsoft.com/office/powerpoint/2010/main" val="25730627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21</a:t>
            </a:fld>
            <a:endParaRPr lang="en-US"/>
          </a:p>
        </p:txBody>
      </p:sp>
    </p:spTree>
    <p:extLst>
      <p:ext uri="{BB962C8B-B14F-4D97-AF65-F5344CB8AC3E}">
        <p14:creationId xmlns:p14="http://schemas.microsoft.com/office/powerpoint/2010/main" val="15064588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267960"/>
            <a:ext cx="5608320" cy="3331210"/>
          </a:xfrm>
        </p:spPr>
        <p:txBody>
          <a:bodyPr/>
          <a:lstStyle/>
          <a:p>
            <a:pPr marL="174708" indent="-174708">
              <a:buFont typeface="Arial" panose="020B0604020202020204" pitchFamily="34" charset="0"/>
              <a:buChar char="•"/>
            </a:pPr>
            <a:r>
              <a:rPr lang="en-US" b="1" dirty="0" smtClean="0"/>
              <a:t>Importance:</a:t>
            </a:r>
            <a:r>
              <a:rPr lang="en-US" dirty="0" smtClean="0"/>
              <a:t> Higher </a:t>
            </a:r>
            <a:r>
              <a:rPr lang="en-US" dirty="0"/>
              <a:t>per </a:t>
            </a:r>
            <a:r>
              <a:rPr lang="en-US" dirty="0" smtClean="0"/>
              <a:t>capita </a:t>
            </a:r>
            <a:r>
              <a:rPr lang="en-US" dirty="0"/>
              <a:t>national health expenditures </a:t>
            </a:r>
            <a:r>
              <a:rPr lang="en-US" dirty="0" smtClean="0"/>
              <a:t>may make health care unaffordable for some Americans.</a:t>
            </a:r>
            <a:endParaRPr lang="en-US" b="1" dirty="0" smtClean="0"/>
          </a:p>
          <a:p>
            <a:pPr marL="171450" indent="-171450">
              <a:buFont typeface="Arial" panose="020B0604020202020204" pitchFamily="34" charset="0"/>
              <a:buChar char="•"/>
            </a:pPr>
            <a:r>
              <a:rPr lang="en-US" b="1" dirty="0" smtClean="0"/>
              <a:t>Trends: </a:t>
            </a:r>
            <a:endParaRPr lang="en-US" dirty="0"/>
          </a:p>
          <a:p>
            <a:pPr marL="628650" lvl="1" indent="-171450">
              <a:buFont typeface="Arial" panose="020B0604020202020204" pitchFamily="34" charset="0"/>
              <a:buChar char="•"/>
            </a:pPr>
            <a:r>
              <a:rPr lang="en-US" dirty="0"/>
              <a:t>Total per capita national health expenditures in 2009 dollars rose from $7,283 in 2003 to $8,555 in 2013.</a:t>
            </a:r>
          </a:p>
          <a:p>
            <a:pPr marL="628650" lvl="1" indent="-171450">
              <a:buFont typeface="Arial" panose="020B0604020202020204" pitchFamily="34" charset="0"/>
              <a:buChar char="•"/>
            </a:pPr>
            <a:r>
              <a:rPr lang="en-US" dirty="0"/>
              <a:t>Expenditures on hospitals and physicians rose at 2% per year while expenditures on prescription drugs changed little.</a:t>
            </a:r>
          </a:p>
          <a:p>
            <a:pPr marL="631908" lvl="1" indent="-174708">
              <a:buFont typeface="Arial" panose="020B0604020202020204" pitchFamily="34" charset="0"/>
              <a:buChar char="•"/>
            </a:pPr>
            <a:r>
              <a:rPr lang="en-US" dirty="0" smtClean="0"/>
              <a:t>The five largest components of national health expenditures were hospital, physician and clinical, prescription drug, and nursing care expenditures, along with health insurance administration and profit.</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22</a:t>
            </a:fld>
            <a:endParaRPr lang="en-US"/>
          </a:p>
        </p:txBody>
      </p:sp>
    </p:spTree>
    <p:extLst>
      <p:ext uri="{BB962C8B-B14F-4D97-AF65-F5344CB8AC3E}">
        <p14:creationId xmlns:p14="http://schemas.microsoft.com/office/powerpoint/2010/main" val="928060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Care Affordability </a:t>
            </a:r>
            <a:r>
              <a:rPr lang="en-US" dirty="0" err="1" smtClean="0"/>
              <a:t>chartbook</a:t>
            </a:r>
            <a:r>
              <a:rPr lang="en-US" dirty="0" smtClean="0"/>
              <a:t> is part of a family of documents and tools that support the National Healthcare Quality and Disparities Reports (QDR).  The QDR includes annual reports to Congress mandated in the Healthcare Research and Quality Act of 1999 (P.L. 106-129).  These reports provide a comprehensive overview of the quality of health care received by the general U.S. population and disparities in care experienced by different racial, ethnic, and socioeconomic groups.  The purpose of the reports is to assess the performance of our health system and to identify areas of strengths and weaknesses in the health care system along three main axes: access to health care, quality of health care, and priorities of the National Quality Strategy.  </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3</a:t>
            </a:fld>
            <a:endParaRPr lang="en-US"/>
          </a:p>
        </p:txBody>
      </p:sp>
    </p:spTree>
    <p:extLst>
      <p:ext uri="{BB962C8B-B14F-4D97-AF65-F5344CB8AC3E}">
        <p14:creationId xmlns:p14="http://schemas.microsoft.com/office/powerpoint/2010/main" val="2924764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reports are based on more than 250 measures of quality and disparities covering a broad array of health care services and settings.  Data are generally available through 2012, although rates of </a:t>
            </a:r>
            <a:r>
              <a:rPr lang="en-US" dirty="0" err="1" smtClean="0"/>
              <a:t>uninsurance</a:t>
            </a:r>
            <a:r>
              <a:rPr lang="en-US" dirty="0" smtClean="0"/>
              <a:t> have been tracked through the first half of 2014. The reports are produced with the help of an Interagency Work Group led by the Agency for Healthcare Research and Quality (AHRQ) and submitted on behalf of the Secretary of Health and Human Services (HHS).  </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4</a:t>
            </a:fld>
            <a:endParaRPr lang="en-US"/>
          </a:p>
        </p:txBody>
      </p:sp>
    </p:spTree>
    <p:extLst>
      <p:ext uri="{BB962C8B-B14F-4D97-AF65-F5344CB8AC3E}">
        <p14:creationId xmlns:p14="http://schemas.microsoft.com/office/powerpoint/2010/main" val="1678743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dirty="0" smtClean="0"/>
              <a:t>Beginning with this 2014 report, findings on health care quality and health care disparities are integrated into a single document.  This new National Healthcare Quality and Disparities Report highlights the importance of examining quality and disparities together to gain a complete picture of health care.  This document is also shorter and focuses on summarizing information over the many measures that are tracked.</a:t>
            </a:r>
          </a:p>
        </p:txBody>
      </p:sp>
      <p:sp>
        <p:nvSpPr>
          <p:cNvPr id="4" name="Slide Number Placeholder 3"/>
          <p:cNvSpPr>
            <a:spLocks noGrp="1"/>
          </p:cNvSpPr>
          <p:nvPr>
            <p:ph type="sldNum" sz="quarter" idx="10"/>
          </p:nvPr>
        </p:nvSpPr>
        <p:spPr/>
        <p:txBody>
          <a:bodyPr/>
          <a:lstStyle/>
          <a:p>
            <a:fld id="{E70E7EC0-D47B-461F-A069-1AF30F543FB1}" type="slidenum">
              <a:rPr lang="en-US" smtClean="0"/>
              <a:t>5</a:t>
            </a:fld>
            <a:endParaRPr lang="en-US"/>
          </a:p>
        </p:txBody>
      </p:sp>
    </p:spTree>
    <p:extLst>
      <p:ext uri="{BB962C8B-B14F-4D97-AF65-F5344CB8AC3E}">
        <p14:creationId xmlns:p14="http://schemas.microsoft.com/office/powerpoint/2010/main" val="2230357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6</a:t>
            </a:fld>
            <a:endParaRPr lang="en-US"/>
          </a:p>
        </p:txBody>
      </p:sp>
    </p:spTree>
    <p:extLst>
      <p:ext uri="{BB962C8B-B14F-4D97-AF65-F5344CB8AC3E}">
        <p14:creationId xmlns:p14="http://schemas.microsoft.com/office/powerpoint/2010/main" val="10546311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dirty="0" smtClean="0"/>
              <a:t>Information </a:t>
            </a:r>
            <a:r>
              <a:rPr lang="en-US" dirty="0"/>
              <a:t>on individual measures will </a:t>
            </a:r>
            <a:r>
              <a:rPr lang="en-US" dirty="0" smtClean="0"/>
              <a:t>be </a:t>
            </a:r>
            <a:r>
              <a:rPr lang="en-US" dirty="0"/>
              <a:t>available through </a:t>
            </a:r>
            <a:r>
              <a:rPr lang="en-US" dirty="0" err="1"/>
              <a:t>chartbooks</a:t>
            </a:r>
            <a:r>
              <a:rPr lang="en-US" dirty="0"/>
              <a:t> posted on the Web </a:t>
            </a:r>
            <a:r>
              <a:rPr lang="en-US" dirty="0" smtClean="0"/>
              <a:t>(</a:t>
            </a:r>
            <a:r>
              <a:rPr lang="en-US" u="sng" dirty="0" smtClean="0">
                <a:hlinkClick r:id=""/>
              </a:rPr>
              <a:t>http</a:t>
            </a:r>
            <a:r>
              <a:rPr lang="en-US" u="sng" dirty="0">
                <a:hlinkClick r:id=""/>
              </a:rPr>
              <a:t>://</a:t>
            </a:r>
            <a:r>
              <a:rPr lang="en-US" u="sng" dirty="0" smtClean="0">
                <a:hlinkClick r:id=""/>
              </a:rPr>
              <a:t>www.ahrq.gov/research/findings/</a:t>
            </a:r>
            <a:r>
              <a:rPr lang="en-US" u="sng" dirty="0" smtClean="0">
                <a:hlinkClick r:id="rId3"/>
              </a:rPr>
              <a:t>nhqrdr/</a:t>
            </a:r>
            <a:r>
              <a:rPr lang="en-US" u="sng" dirty="0" smtClean="0">
                <a:hlinkClick r:id="rId4"/>
              </a:rPr>
              <a:t>2014chartbooks</a:t>
            </a:r>
            <a:r>
              <a:rPr lang="en-US" u="sng" dirty="0">
                <a:hlinkClick r:id="rId4"/>
              </a:rPr>
              <a:t>/</a:t>
            </a:r>
            <a:r>
              <a:rPr lang="en-US" dirty="0"/>
              <a:t>).</a:t>
            </a:r>
          </a:p>
          <a:p>
            <a:endParaRPr lang="en-US" dirty="0" smtClean="0"/>
          </a:p>
          <a:p>
            <a:r>
              <a:rPr lang="en-US" dirty="0" smtClean="0"/>
              <a:t>The new QDR and supporting </a:t>
            </a:r>
            <a:r>
              <a:rPr lang="en-US" dirty="0" err="1" smtClean="0"/>
              <a:t>chartbooks</a:t>
            </a:r>
            <a:r>
              <a:rPr lang="en-US" dirty="0" smtClean="0"/>
              <a:t> are further integrated with the National Quality Strategy (NQS).  The NQS has three overarching aims that build on the Institute for Healthcare Improvement's Triple Aim® and that support HHS’s delivery system reform initiatives to achieve better care, smarter spending, and healthier people through incentives, information, and the way care is delivered. These aims are used to guide and assess local, State, and national efforts to improve health and the quality of health care.  </a:t>
            </a:r>
          </a:p>
          <a:p>
            <a:endParaRPr lang="en-US" dirty="0" smtClean="0"/>
          </a:p>
          <a:p>
            <a:r>
              <a:rPr lang="en-US" dirty="0" smtClean="0"/>
              <a:t>To advance these aims, the NQS focuses on six priorities that address the most common health concerns that Americans face. Quality measures tracked in the QDR have been reorganized around these priorities and a </a:t>
            </a:r>
            <a:r>
              <a:rPr lang="en-US" dirty="0" err="1" smtClean="0"/>
              <a:t>chartbook</a:t>
            </a:r>
            <a:r>
              <a:rPr lang="en-US" dirty="0" smtClean="0"/>
              <a:t> will be released marking progress for each NQS priority. Care affordability is one of these NQS priorities and the topic of this </a:t>
            </a:r>
            <a:r>
              <a:rPr lang="en-US" dirty="0" err="1" smtClean="0"/>
              <a:t>chartbook</a:t>
            </a:r>
            <a:r>
              <a:rPr lang="en-US" dirty="0" smtClean="0"/>
              <a:t>.</a:t>
            </a:r>
          </a:p>
          <a:p>
            <a:endParaRPr lang="en-US" dirty="0"/>
          </a:p>
          <a:p>
            <a:r>
              <a:rPr lang="en-US" dirty="0" smtClean="0"/>
              <a:t>Priority populations are noted in the legislation that requires AHRQ to report on health care disparities (42 </a:t>
            </a:r>
            <a:r>
              <a:rPr lang="en-US" dirty="0"/>
              <a:t>U.S.C. 299a-1(a)(6</a:t>
            </a:r>
            <a:r>
              <a:rPr lang="en-US" dirty="0" smtClean="0"/>
              <a:t>)). </a:t>
            </a:r>
            <a:r>
              <a:rPr lang="en-US" dirty="0"/>
              <a:t>These populations consist of groups with unique health care needs or issues that require special focus, such as racial and ethnic minorities, low-income populations, and people with special health care needs.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7</a:t>
            </a:fld>
            <a:endParaRPr lang="en-US"/>
          </a:p>
        </p:txBody>
      </p:sp>
    </p:spTree>
    <p:extLst>
      <p:ext uri="{BB962C8B-B14F-4D97-AF65-F5344CB8AC3E}">
        <p14:creationId xmlns:p14="http://schemas.microsoft.com/office/powerpoint/2010/main" val="14683260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01040" y="5257800"/>
            <a:ext cx="5608320" cy="3341370"/>
          </a:xfrm>
        </p:spPr>
        <p:txBody>
          <a:bodyPr/>
          <a:lstStyle/>
          <a:p>
            <a:pPr marL="171450" indent="-171450">
              <a:buFont typeface="Arial" panose="020B0604020202020204" pitchFamily="34" charset="0"/>
              <a:buChar char="•"/>
            </a:pPr>
            <a:r>
              <a:rPr lang="en-US" dirty="0" smtClean="0"/>
              <a:t>Care Affordability is one of the six national priorities identified by the National </a:t>
            </a:r>
            <a:r>
              <a:rPr lang="en-US" dirty="0"/>
              <a:t>Quality Strategy (</a:t>
            </a:r>
            <a:r>
              <a:rPr lang="en-US" dirty="0">
                <a:hlinkClick r:id="rId3"/>
              </a:rPr>
              <a:t>http://</a:t>
            </a:r>
            <a:r>
              <a:rPr lang="en-US" dirty="0" smtClean="0">
                <a:hlinkClick r:id="rId3"/>
              </a:rPr>
              <a:t>www.ahrq.gov/workingforquality/index.html</a:t>
            </a:r>
            <a:r>
              <a:rPr lang="en-US" dirty="0" smtClean="0"/>
              <a:t>). </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8</a:t>
            </a:fld>
            <a:endParaRPr lang="en-US"/>
          </a:p>
        </p:txBody>
      </p:sp>
    </p:spTree>
    <p:extLst>
      <p:ext uri="{BB962C8B-B14F-4D97-AF65-F5344CB8AC3E}">
        <p14:creationId xmlns:p14="http://schemas.microsoft.com/office/powerpoint/2010/main" val="9090433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01040" y="5257800"/>
            <a:ext cx="5608320" cy="3341370"/>
          </a:xfrm>
        </p:spPr>
        <p:txBody>
          <a:bodyPr/>
          <a:lstStyle/>
          <a:p>
            <a:pPr marL="171450" indent="-171450">
              <a:buFont typeface="Arial" panose="020B0604020202020204" pitchFamily="34" charset="0"/>
              <a:buChar char="•"/>
            </a:pPr>
            <a:r>
              <a:rPr lang="en-US" dirty="0"/>
              <a:t>The National Quality Strategy recognizes that while this will be a challenge, the goal of reducing health care costs is important to everyone because of the impact of rising costs on families, employers, and State and Federal governments. Reducing costs must be considered </a:t>
            </a:r>
            <a:r>
              <a:rPr lang="en-US" dirty="0" smtClean="0"/>
              <a:t>hand in hand </a:t>
            </a:r>
            <a:r>
              <a:rPr lang="en-US" dirty="0"/>
              <a:t>with the aims of better care, healthier people and communities, and affordable care.  </a:t>
            </a:r>
          </a:p>
          <a:p>
            <a:pPr marL="171450" indent="-171450">
              <a:buFont typeface="Arial" panose="020B0604020202020204" pitchFamily="34" charset="0"/>
              <a:buChar char="•"/>
            </a:pPr>
            <a:r>
              <a:rPr lang="en-US" dirty="0" smtClean="0"/>
              <a:t>The </a:t>
            </a:r>
            <a:r>
              <a:rPr lang="en-US" dirty="0"/>
              <a:t>National Quality Strategy will foster strategies that reduce waste from undue administrative burdens and make health care costs and quality more transparent to consumers and </a:t>
            </a:r>
            <a:r>
              <a:rPr lang="en-US" dirty="0" smtClean="0"/>
              <a:t>providers </a:t>
            </a:r>
            <a:r>
              <a:rPr lang="en-US" dirty="0"/>
              <a:t>so they can make better choices and decisions.</a:t>
            </a:r>
          </a:p>
        </p:txBody>
      </p:sp>
      <p:sp>
        <p:nvSpPr>
          <p:cNvPr id="4" name="Slide Number Placeholder 3"/>
          <p:cNvSpPr>
            <a:spLocks noGrp="1"/>
          </p:cNvSpPr>
          <p:nvPr>
            <p:ph type="sldNum" sz="quarter" idx="10"/>
          </p:nvPr>
        </p:nvSpPr>
        <p:spPr/>
        <p:txBody>
          <a:bodyPr/>
          <a:lstStyle/>
          <a:p>
            <a:fld id="{3011EAD5-441F-074A-BB4A-B997C7B5C93D}"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4215779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
        <p:nvSpPr>
          <p:cNvPr id="4" name="Date Placeholder 3"/>
          <p:cNvSpPr>
            <a:spLocks noGrp="1"/>
          </p:cNvSpPr>
          <p:nvPr>
            <p:ph type="dt" sz="half" idx="10"/>
          </p:nvPr>
        </p:nvSpPr>
        <p:spPr/>
        <p:txBody>
          <a:bodyPr/>
          <a:lstStyle/>
          <a:p>
            <a:fld id="{8369CEEB-D5BD-4BA4-9F0F-BBFD9BD91A1F}" type="datetimeFigureOut">
              <a:rPr lang="en-US" smtClean="0"/>
              <a:pPr/>
              <a:t>6/17/2015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6/17/2015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of Presentation</a:t>
            </a:r>
            <a:endParaRPr lang="en-US" dirty="0"/>
          </a:p>
        </p:txBody>
      </p:sp>
      <p:sp>
        <p:nvSpPr>
          <p:cNvPr id="3" name="Content Placeholder 2"/>
          <p:cNvSpPr>
            <a:spLocks noGrp="1"/>
          </p:cNvSpPr>
          <p:nvPr>
            <p:ph idx="1" hasCustomPrompt="1"/>
          </p:nvPr>
        </p:nvSpPr>
        <p:spPr/>
        <p:txBody>
          <a:bodyPr/>
          <a:lstStyle>
            <a:lvl1pPr>
              <a:defRPr baseline="0"/>
            </a:lvl1pPr>
          </a:lstStyle>
          <a:p>
            <a:pPr lvl="0"/>
            <a:r>
              <a:rPr lang="en-US" dirty="0" smtClean="0"/>
              <a:t>Author and Date </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13605"/>
            <a:ext cx="7772400" cy="946150"/>
          </a:xfrm>
        </p:spPr>
        <p:txBody>
          <a:bodyPr anchor="b">
            <a:normAutofit/>
          </a:bodyPr>
          <a:lstStyle>
            <a:lvl1pPr marL="0" marR="0" indent="0" algn="ctr" defTabSz="457200" rtl="0" eaLnBrk="1" fontAlgn="auto" latinLnBrk="0" hangingPunct="1">
              <a:lnSpc>
                <a:spcPct val="100000"/>
              </a:lnSpc>
              <a:spcBef>
                <a:spcPct val="0"/>
              </a:spcBef>
              <a:spcAft>
                <a:spcPts val="0"/>
              </a:spcAft>
              <a:buClrTx/>
              <a:buSzTx/>
              <a:buFontTx/>
              <a:buNone/>
              <a:tabLst/>
              <a:defRPr sz="3600"/>
            </a:lvl1pPr>
          </a:lstStyle>
          <a:p>
            <a:pPr marL="0" marR="0" lvl="0" indent="0" defTabSz="457200" rtl="0" eaLnBrk="1" fontAlgn="auto" latinLnBrk="0" hangingPunct="1">
              <a:lnSpc>
                <a:spcPct val="100000"/>
              </a:lnSpc>
              <a:spcBef>
                <a:spcPct val="0"/>
              </a:spcBef>
              <a:spcAft>
                <a:spcPts val="0"/>
              </a:spcAft>
              <a:tabLst/>
              <a:defRPr/>
            </a:pPr>
            <a:endParaRPr lang="en-US" dirty="0"/>
          </a:p>
        </p:txBody>
      </p:sp>
      <p:sp>
        <p:nvSpPr>
          <p:cNvPr id="3" name="Subtitle 2"/>
          <p:cNvSpPr>
            <a:spLocks noGrp="1"/>
          </p:cNvSpPr>
          <p:nvPr>
            <p:ph type="subTitle" idx="1"/>
          </p:nvPr>
        </p:nvSpPr>
        <p:spPr>
          <a:xfrm>
            <a:off x="1371600" y="3868220"/>
            <a:ext cx="6400800" cy="576782"/>
          </a:xfrm>
        </p:spPr>
        <p:txBody>
          <a:bodyPr anchor="ctr">
            <a:normAutofit/>
          </a:bodyPr>
          <a:lstStyle>
            <a:lvl1pPr marL="0" marR="0" indent="0" algn="ctr" defTabSz="457200" rtl="0" eaLnBrk="1" fontAlgn="auto" latinLnBrk="0" hangingPunct="1">
              <a:lnSpc>
                <a:spcPct val="100000"/>
              </a:lnSpc>
              <a:spcBef>
                <a:spcPct val="0"/>
              </a:spcBef>
              <a:spcAft>
                <a:spcPts val="0"/>
              </a:spcAft>
              <a:buClrTx/>
              <a:buSzTx/>
              <a:buFont typeface="Arial"/>
              <a:buNone/>
              <a:tabLst/>
              <a:defRPr sz="2400" b="1">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a:solidFill>
                <a:prstClr val="black"/>
              </a:solidFill>
            </a:endParaRPr>
          </a:p>
        </p:txBody>
      </p:sp>
      <p:sp>
        <p:nvSpPr>
          <p:cNvPr id="11" name="Content Placeholder 10"/>
          <p:cNvSpPr>
            <a:spLocks noGrp="1"/>
          </p:cNvSpPr>
          <p:nvPr>
            <p:ph sz="quarter" idx="13"/>
          </p:nvPr>
        </p:nvSpPr>
        <p:spPr>
          <a:xfrm>
            <a:off x="1371600" y="4521734"/>
            <a:ext cx="6400800" cy="406153"/>
          </a:xfrm>
        </p:spPr>
        <p:txBody>
          <a:bodyPr anchor="t">
            <a:noAutofit/>
          </a:bodyPr>
          <a:lstStyle>
            <a:lvl1pPr marL="0" indent="0" algn="ctr">
              <a:buNone/>
              <a:defRPr sz="1800">
                <a:solidFill>
                  <a:schemeClr val="tx1">
                    <a:lumMod val="50000"/>
                    <a:lumOff val="50000"/>
                  </a:schemeClr>
                </a:solidFill>
              </a:defRPr>
            </a:lvl1pPr>
            <a:lvl2pPr marL="457200" indent="0" algn="ctr">
              <a:buNone/>
              <a:defRPr sz="1800">
                <a:solidFill>
                  <a:schemeClr val="tx1">
                    <a:lumMod val="50000"/>
                    <a:lumOff val="50000"/>
                  </a:schemeClr>
                </a:solidFill>
              </a:defRPr>
            </a:lvl2pPr>
            <a:lvl3pPr marL="914400" indent="0" algn="ctr">
              <a:buNone/>
              <a:defRPr sz="1800">
                <a:solidFill>
                  <a:schemeClr val="tx1">
                    <a:lumMod val="50000"/>
                    <a:lumOff val="50000"/>
                  </a:schemeClr>
                </a:solidFill>
              </a:defRPr>
            </a:lvl3pPr>
            <a:lvl4pPr marL="1371600" indent="0" algn="ctr">
              <a:buNone/>
              <a:defRPr sz="1800">
                <a:solidFill>
                  <a:schemeClr val="tx1">
                    <a:lumMod val="50000"/>
                    <a:lumOff val="50000"/>
                  </a:schemeClr>
                </a:solidFill>
              </a:defRPr>
            </a:lvl4pPr>
            <a:lvl5pPr marL="1828800" indent="0" algn="ctr">
              <a:buNone/>
              <a:defRPr sz="1800">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74390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6452683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92874"/>
            <a:ext cx="8229600" cy="661416"/>
          </a:xfrm>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a:xfrm>
            <a:off x="457200" y="1154290"/>
            <a:ext cx="8229600" cy="42813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5973535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8962953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8268528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7697382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642693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08454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6/17/2015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5574930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8541389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0318184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a:solidFill>
                <a:prstClr val="black"/>
              </a:solidFill>
            </a:endParaRPr>
          </a:p>
        </p:txBody>
      </p:sp>
    </p:spTree>
    <p:extLst>
      <p:ext uri="{BB962C8B-B14F-4D97-AF65-F5344CB8AC3E}">
        <p14:creationId xmlns:p14="http://schemas.microsoft.com/office/powerpoint/2010/main" val="6528742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5938329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8993189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0" y="2019300"/>
            <a:ext cx="8229600" cy="3067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itle 1"/>
          <p:cNvSpPr>
            <a:spLocks noGrp="1"/>
          </p:cNvSpPr>
          <p:nvPr>
            <p:ph type="title"/>
          </p:nvPr>
        </p:nvSpPr>
        <p:spPr>
          <a:xfrm>
            <a:off x="457200" y="1447800"/>
            <a:ext cx="8229600" cy="509016"/>
          </a:xfrm>
        </p:spPr>
        <p:txBody>
          <a:bodyPr>
            <a:noAutofit/>
          </a:bodyPr>
          <a:lstStyle>
            <a:lvl1pPr>
              <a:defRPr sz="2800" b="1">
                <a:solidFill>
                  <a:schemeClr val="tx1"/>
                </a:solidFill>
                <a:latin typeface="+mj-lt"/>
              </a:defRPr>
            </a:lvl1pPr>
          </a:lstStyle>
          <a:p>
            <a:r>
              <a:rPr lang="en-US" dirty="0"/>
              <a:t>Click to edit Master title style</a:t>
            </a:r>
          </a:p>
        </p:txBody>
      </p:sp>
      <p:sp>
        <p:nvSpPr>
          <p:cNvPr id="7" name="Slide Number Placeholder 5"/>
          <p:cNvSpPr>
            <a:spLocks noGrp="1"/>
          </p:cNvSpPr>
          <p:nvPr>
            <p:ph type="sldNum" sz="quarter" idx="12"/>
          </p:nvPr>
        </p:nvSpPr>
        <p:spPr>
          <a:xfrm>
            <a:off x="657225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3519896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248150" y="16954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11"/>
          </p:nvPr>
        </p:nvSpPr>
        <p:spPr>
          <a:xfrm>
            <a:off x="4248150" y="327660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7"/>
          <p:cNvSpPr>
            <a:spLocks noGrp="1"/>
          </p:cNvSpPr>
          <p:nvPr>
            <p:ph sz="quarter" idx="12"/>
          </p:nvPr>
        </p:nvSpPr>
        <p:spPr>
          <a:xfrm>
            <a:off x="4248150" y="48958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Picture Placeholder 9"/>
          <p:cNvSpPr>
            <a:spLocks noGrp="1"/>
          </p:cNvSpPr>
          <p:nvPr>
            <p:ph type="pic" sz="quarter" idx="13"/>
          </p:nvPr>
        </p:nvSpPr>
        <p:spPr>
          <a:xfrm>
            <a:off x="457200" y="1695450"/>
            <a:ext cx="3200400" cy="1143000"/>
          </a:xfrm>
        </p:spPr>
        <p:txBody>
          <a:bodyPr/>
          <a:lstStyle/>
          <a:p>
            <a:endParaRPr lang="en-US"/>
          </a:p>
        </p:txBody>
      </p:sp>
      <p:sp>
        <p:nvSpPr>
          <p:cNvPr id="12" name="Picture Placeholder 11"/>
          <p:cNvSpPr>
            <a:spLocks noGrp="1"/>
          </p:cNvSpPr>
          <p:nvPr>
            <p:ph type="pic" sz="quarter" idx="14"/>
          </p:nvPr>
        </p:nvSpPr>
        <p:spPr>
          <a:xfrm>
            <a:off x="457200" y="3276600"/>
            <a:ext cx="3200400" cy="1143000"/>
          </a:xfrm>
        </p:spPr>
        <p:txBody>
          <a:bodyPr/>
          <a:lstStyle/>
          <a:p>
            <a:endParaRPr lang="en-US"/>
          </a:p>
        </p:txBody>
      </p:sp>
      <p:sp>
        <p:nvSpPr>
          <p:cNvPr id="14" name="Picture Placeholder 13"/>
          <p:cNvSpPr>
            <a:spLocks noGrp="1"/>
          </p:cNvSpPr>
          <p:nvPr>
            <p:ph type="pic" sz="quarter" idx="15"/>
          </p:nvPr>
        </p:nvSpPr>
        <p:spPr>
          <a:xfrm>
            <a:off x="457200" y="5029200"/>
            <a:ext cx="3200400" cy="1143000"/>
          </a:xfrm>
        </p:spPr>
        <p:txBody>
          <a:bodyPr/>
          <a:lstStyle/>
          <a:p>
            <a:endParaRPr lang="en-US"/>
          </a:p>
        </p:txBody>
      </p:sp>
    </p:spTree>
    <p:extLst>
      <p:ext uri="{BB962C8B-B14F-4D97-AF65-F5344CB8AC3E}">
        <p14:creationId xmlns:p14="http://schemas.microsoft.com/office/powerpoint/2010/main" val="31262374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500634"/>
            <a:ext cx="8229600" cy="661416"/>
          </a:xfrm>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1543050" y="1362075"/>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1"/>
          </p:nvPr>
        </p:nvSpPr>
        <p:spPr>
          <a:xfrm>
            <a:off x="1562100" y="2095500"/>
            <a:ext cx="7315200" cy="5486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ext Placeholder 9"/>
          <p:cNvSpPr>
            <a:spLocks noGrp="1"/>
          </p:cNvSpPr>
          <p:nvPr>
            <p:ph type="body" sz="quarter" idx="12"/>
          </p:nvPr>
        </p:nvSpPr>
        <p:spPr>
          <a:xfrm>
            <a:off x="1581150" y="2838450"/>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3"/>
          </p:nvPr>
        </p:nvSpPr>
        <p:spPr>
          <a:xfrm>
            <a:off x="1581150" y="3552825"/>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3"/>
          <p:cNvSpPr>
            <a:spLocks noGrp="1"/>
          </p:cNvSpPr>
          <p:nvPr>
            <p:ph type="body" sz="quarter" idx="14"/>
          </p:nvPr>
        </p:nvSpPr>
        <p:spPr>
          <a:xfrm>
            <a:off x="1676400" y="430530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15"/>
          <p:cNvSpPr>
            <a:spLocks noGrp="1"/>
          </p:cNvSpPr>
          <p:nvPr>
            <p:ph type="body" sz="quarter" idx="15"/>
          </p:nvPr>
        </p:nvSpPr>
        <p:spPr>
          <a:xfrm>
            <a:off x="1619250" y="504063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4131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6" cy="909066"/>
          </a:xfrm>
        </p:spPr>
        <p:txBody>
          <a:bodyPr>
            <a:normAutofit/>
          </a:bodyPr>
          <a:lstStyle>
            <a:lvl1pPr>
              <a:defRPr sz="2200"/>
            </a:lvl1pPr>
          </a:lstStyle>
          <a:p>
            <a:r>
              <a:rPr lang="en-US" dirty="0" smtClean="0"/>
              <a:t>Click to edit Master title style</a:t>
            </a:r>
            <a:endParaRPr lang="en-US" dirty="0"/>
          </a:p>
        </p:txBody>
      </p:sp>
      <p:sp>
        <p:nvSpPr>
          <p:cNvPr id="4" name="Content Placeholder 3"/>
          <p:cNvSpPr>
            <a:spLocks noGrp="1"/>
          </p:cNvSpPr>
          <p:nvPr>
            <p:ph sz="quarter" idx="10" hasCustomPrompt="1"/>
          </p:nvPr>
        </p:nvSpPr>
        <p:spPr>
          <a:xfrm>
            <a:off x="609600" y="1977670"/>
            <a:ext cx="8077200" cy="419100"/>
          </a:xfrm>
          <a:solidFill>
            <a:srgbClr val="83D081"/>
          </a:solidFill>
          <a:ln>
            <a:noFill/>
          </a:ln>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609600" y="2396770"/>
            <a:ext cx="8077200" cy="947562"/>
          </a:xfrm>
          <a:solidFill>
            <a:schemeClr val="bg1">
              <a:lumMod val="95000"/>
            </a:schemeClr>
          </a:solidFill>
        </p:spPr>
        <p:txBody>
          <a:bodyPr>
            <a:normAutofit/>
          </a:bodyPr>
          <a:lstStyle>
            <a:lvl1pPr marL="282575" indent="-282575">
              <a:buFont typeface="+mj-lt"/>
              <a:buAutoNum type="arabicPeriod"/>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71638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69CEEB-D5BD-4BA4-9F0F-BBFD9BD91A1F}" type="datetimeFigureOut">
              <a:rPr lang="en-US" smtClean="0"/>
              <a:pPr/>
              <a:t>6/17/2015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5" cy="909066"/>
          </a:xfrm>
        </p:spPr>
        <p:txBody>
          <a:bodyPr>
            <a:normAutofit/>
          </a:bodyPr>
          <a:lstStyle>
            <a:lvl1pPr>
              <a:defRPr sz="2200"/>
            </a:lvl1pPr>
          </a:lstStyle>
          <a:p>
            <a:r>
              <a:rPr lang="en-US" smtClean="0"/>
              <a:t>Click to edit Master title style</a:t>
            </a:r>
            <a:endParaRPr lang="en-US"/>
          </a:p>
        </p:txBody>
      </p:sp>
      <p:sp>
        <p:nvSpPr>
          <p:cNvPr id="8" name="Content Placeholder 7"/>
          <p:cNvSpPr>
            <a:spLocks noGrp="1"/>
          </p:cNvSpPr>
          <p:nvPr>
            <p:ph sz="quarter" idx="12" hasCustomPrompt="1"/>
          </p:nvPr>
        </p:nvSpPr>
        <p:spPr>
          <a:xfrm>
            <a:off x="609599" y="1968498"/>
            <a:ext cx="8077199" cy="420624"/>
          </a:xfrm>
          <a:solidFill>
            <a:srgbClr val="83D081"/>
          </a:solidFill>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able Placeholder 9"/>
          <p:cNvSpPr>
            <a:spLocks noGrp="1"/>
          </p:cNvSpPr>
          <p:nvPr>
            <p:ph type="tbl" sz="quarter" idx="13"/>
          </p:nvPr>
        </p:nvSpPr>
        <p:spPr>
          <a:xfrm>
            <a:off x="609599" y="2403233"/>
            <a:ext cx="8077199" cy="1180988"/>
          </a:xfrm>
          <a:solidFill>
            <a:schemeClr val="accent6">
              <a:lumMod val="20000"/>
              <a:lumOff val="80000"/>
            </a:schemeClr>
          </a:solidFill>
        </p:spPr>
        <p:txBody>
          <a:bodyPr/>
          <a:lstStyle/>
          <a:p>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784560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a:p>
        </p:txBody>
      </p:sp>
    </p:spTree>
    <p:extLst>
      <p:ext uri="{BB962C8B-B14F-4D97-AF65-F5344CB8AC3E}">
        <p14:creationId xmlns:p14="http://schemas.microsoft.com/office/powerpoint/2010/main" val="66538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69CEEB-D5BD-4BA4-9F0F-BBFD9BD91A1F}" type="datetimeFigureOut">
              <a:rPr lang="en-US" smtClean="0"/>
              <a:pPr/>
              <a:t>6/17/2015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69CEEB-D5BD-4BA4-9F0F-BBFD9BD91A1F}" type="datetimeFigureOut">
              <a:rPr lang="en-US" smtClean="0"/>
              <a:pPr/>
              <a:t>6/17/2015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Date Placeholder 2"/>
          <p:cNvSpPr>
            <a:spLocks noGrp="1"/>
          </p:cNvSpPr>
          <p:nvPr>
            <p:ph type="dt" sz="half" idx="10"/>
          </p:nvPr>
        </p:nvSpPr>
        <p:spPr/>
        <p:txBody>
          <a:bodyPr/>
          <a:lstStyle/>
          <a:p>
            <a:fld id="{8369CEEB-D5BD-4BA4-9F0F-BBFD9BD91A1F}" type="datetimeFigureOut">
              <a:rPr lang="en-US" smtClean="0"/>
              <a:pPr/>
              <a:t>6/17/2015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69CEEB-D5BD-4BA4-9F0F-BBFD9BD91A1F}" type="datetimeFigureOut">
              <a:rPr lang="en-US" smtClean="0"/>
              <a:pPr/>
              <a:t>6/17/2015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69CEEB-D5BD-4BA4-9F0F-BBFD9BD91A1F}" type="datetimeFigureOut">
              <a:rPr lang="en-US" smtClean="0"/>
              <a:pPr/>
              <a:t>6/17/2015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6/17/2015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theme" Target="../theme/theme3.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image" Target="../media/image4.png"/><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69CEEB-D5BD-4BA4-9F0F-BBFD9BD91A1F}" type="datetimeFigureOut">
              <a:rPr lang="en-US" smtClean="0"/>
              <a:pPr/>
              <a:t>6/17/2015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4C657-53BA-4C64-8161-364EC652DC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200400"/>
            <a:ext cx="8229600" cy="1600200"/>
          </a:xfrm>
          <a:prstGeom prst="rect">
            <a:avLst/>
          </a:prstGeom>
        </p:spPr>
        <p:txBody>
          <a:bodyPr vert="horz" lIns="91440" tIns="45720" rIns="91440" bIns="45720" rtlCol="0" anchor="ctr">
            <a:normAutofit/>
          </a:bodyPr>
          <a:lstStyle/>
          <a:p>
            <a:r>
              <a:rPr lang="en-US" dirty="0" smtClean="0"/>
              <a:t>Title of Presentation</a:t>
            </a:r>
            <a:endParaRPr lang="en-US" dirty="0"/>
          </a:p>
        </p:txBody>
      </p:sp>
      <p:sp>
        <p:nvSpPr>
          <p:cNvPr id="3" name="Text Placeholder 2"/>
          <p:cNvSpPr>
            <a:spLocks noGrp="1"/>
          </p:cNvSpPr>
          <p:nvPr>
            <p:ph type="body" idx="1"/>
          </p:nvPr>
        </p:nvSpPr>
        <p:spPr>
          <a:xfrm>
            <a:off x="457200" y="4953000"/>
            <a:ext cx="8229600" cy="1173163"/>
          </a:xfrm>
          <a:prstGeom prst="rect">
            <a:avLst/>
          </a:prstGeom>
        </p:spPr>
        <p:txBody>
          <a:bodyPr vert="horz" lIns="91440" tIns="45720" rIns="91440" bIns="45720" rtlCol="0">
            <a:normAutofit/>
          </a:bodyPr>
          <a:lstStyle/>
          <a:p>
            <a:pPr lvl="0"/>
            <a:r>
              <a:rPr lang="en-US" dirty="0" smtClean="0"/>
              <a:t>Author and Date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EDEFF1-E1CD-448D-9DFE-7FC3FE0F11BB}" type="datetimeFigureOut">
              <a:rPr lang="en-US" smtClean="0"/>
              <a:pPr/>
              <a:t>6/17/2015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C2977F-0695-4C57-AF40-70739867F6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Lst>
  <p:txStyles>
    <p:titleStyle>
      <a:lvl1pPr algn="ctr" defTabSz="914400" rtl="0" eaLnBrk="1" latinLnBrk="0" hangingPunct="1">
        <a:spcBef>
          <a:spcPct val="0"/>
        </a:spcBef>
        <a:buNone/>
        <a:defRPr sz="3600" b="1" kern="1200">
          <a:solidFill>
            <a:schemeClr val="accent1"/>
          </a:solidFill>
          <a:latin typeface="Arial" pitchFamily="34" charset="0"/>
          <a:ea typeface="+mj-ea"/>
          <a:cs typeface="Arial" pitchFamily="34" charset="0"/>
        </a:defRPr>
      </a:lvl1pPr>
    </p:titleStyle>
    <p:bodyStyle>
      <a:lvl1pPr marL="342900" indent="-342900" algn="ctr" defTabSz="914400" rtl="0" eaLnBrk="1" latinLnBrk="0" hangingPunct="1">
        <a:spcBef>
          <a:spcPct val="20000"/>
        </a:spcBef>
        <a:buFont typeface="Arial" pitchFamily="34" charset="0"/>
        <a:buNone/>
        <a:defRPr sz="2800" b="1" kern="1200" baseline="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a:blip r:embed="rId22"/>
          <a:stretch>
            <a:fillRect/>
          </a:stretch>
        </p:blipFill>
        <p:spPr>
          <a:xfrm>
            <a:off x="0" y="0"/>
            <a:ext cx="9144000" cy="633984"/>
          </a:xfrm>
          <a:prstGeom prst="rect">
            <a:avLst/>
          </a:prstGeom>
        </p:spPr>
      </p:pic>
      <p:sp>
        <p:nvSpPr>
          <p:cNvPr id="2" name="Title Placeholder 1"/>
          <p:cNvSpPr>
            <a:spLocks noGrp="1"/>
          </p:cNvSpPr>
          <p:nvPr>
            <p:ph type="title"/>
          </p:nvPr>
        </p:nvSpPr>
        <p:spPr>
          <a:xfrm>
            <a:off x="457200" y="633984"/>
            <a:ext cx="8229600" cy="66141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1"/>
            <a:ext cx="8229600" cy="38354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a:lstStyle>
            <a:lvl1pPr algn="r">
              <a:defRPr/>
            </a:lvl1pPr>
          </a:lstStyle>
          <a:p>
            <a:pPr defTabSz="457200"/>
            <a:fld id="{68EC7669-6A74-CE44-92EA-244AF84130AB}" type="slidenum">
              <a:rPr lang="en-US" smtClean="0">
                <a:solidFill>
                  <a:prstClr val="black"/>
                </a:solidFill>
              </a:rPr>
              <a:pPr defTabSz="457200"/>
              <a:t>‹#›</a:t>
            </a:fld>
            <a:endParaRPr lang="en-US">
              <a:solidFill>
                <a:prstClr val="black"/>
              </a:solidFill>
            </a:endParaRPr>
          </a:p>
        </p:txBody>
      </p:sp>
      <p:pic>
        <p:nvPicPr>
          <p:cNvPr id="7" name="Picture 6"/>
          <p:cNvPicPr>
            <a:picLocks noChangeAspect="1"/>
          </p:cNvPicPr>
          <p:nvPr userDrawn="1"/>
        </p:nvPicPr>
        <p:blipFill>
          <a:blip r:embed="rId23"/>
          <a:stretch>
            <a:fillRect/>
          </a:stretch>
        </p:blipFill>
        <p:spPr>
          <a:xfrm>
            <a:off x="145958" y="5731730"/>
            <a:ext cx="2078736" cy="975360"/>
          </a:xfrm>
          <a:prstGeom prst="rect">
            <a:avLst/>
          </a:prstGeom>
        </p:spPr>
      </p:pic>
    </p:spTree>
    <p:extLst>
      <p:ext uri="{BB962C8B-B14F-4D97-AF65-F5344CB8AC3E}">
        <p14:creationId xmlns:p14="http://schemas.microsoft.com/office/powerpoint/2010/main" val="998422970"/>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 id="2147483681" r:id="rId18"/>
    <p:sldLayoutId id="2147483682" r:id="rId19"/>
    <p:sldLayoutId id="2147483683" r:id="rId20"/>
  </p:sldLayoutIdLst>
  <p:hf hdr="0" ftr="0" dt="0"/>
  <p:txStyles>
    <p:titleStyle>
      <a:lvl1pPr algn="l" defTabSz="457200" rtl="0" eaLnBrk="1" latinLnBrk="0" hangingPunct="1">
        <a:spcBef>
          <a:spcPct val="0"/>
        </a:spcBef>
        <a:buNone/>
        <a:defRPr sz="3200" kern="1200">
          <a:solidFill>
            <a:srgbClr val="3B7B38"/>
          </a:solidFill>
          <a:latin typeface="Helvetica"/>
          <a:ea typeface="+mj-ea"/>
          <a:cs typeface="Helvetica"/>
        </a:defRPr>
      </a:lvl1pPr>
    </p:titleStyle>
    <p:bodyStyle>
      <a:lvl1pPr marL="342900" indent="-342900" algn="l" defTabSz="457200" rtl="0" eaLnBrk="1" latinLnBrk="0" hangingPunct="1">
        <a:lnSpc>
          <a:spcPct val="100000"/>
        </a:lnSpc>
        <a:spcBef>
          <a:spcPct val="20000"/>
        </a:spcBef>
        <a:buFont typeface="Arial"/>
        <a:buChar char="•"/>
        <a:defRPr sz="2000" kern="1200">
          <a:solidFill>
            <a:schemeClr val="tx1"/>
          </a:solidFill>
          <a:latin typeface="Calibri (Body)"/>
          <a:ea typeface="+mn-ea"/>
          <a:cs typeface="Calibri (Body)"/>
        </a:defRPr>
      </a:lvl1pPr>
      <a:lvl2pPr marL="742950" indent="-28575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2pPr>
      <a:lvl3pPr marL="11430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3pPr>
      <a:lvl4pPr marL="16002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4pPr>
      <a:lvl5pPr marL="20574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hyperlink" Target="http://www.ahrq.gov/research/findings/nhqrdr/nhqdr14/intro.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nhqrnet.ahrq.gov/inhqrdr/data/query"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chart" Target="../charts/chart4.xml"/></Relationships>
</file>

<file path=ppt/slides/_rels/slide1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chart" Target="../charts/char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chart" Target="../charts/char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www.ahrq.gov/research/findings/nhqrdr/2014chartbooks/"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National Healthcare Quality and Disparities Report</a:t>
            </a:r>
            <a:endParaRPr lang="en-US" dirty="0"/>
          </a:p>
        </p:txBody>
      </p:sp>
      <p:sp>
        <p:nvSpPr>
          <p:cNvPr id="5" name="Content Placeholder 4"/>
          <p:cNvSpPr>
            <a:spLocks noGrp="1"/>
          </p:cNvSpPr>
          <p:nvPr>
            <p:ph idx="1"/>
          </p:nvPr>
        </p:nvSpPr>
        <p:spPr/>
        <p:txBody>
          <a:bodyPr/>
          <a:lstStyle/>
          <a:p>
            <a:r>
              <a:rPr lang="en-US" dirty="0" err="1" smtClean="0"/>
              <a:t>Chartbook</a:t>
            </a:r>
            <a:r>
              <a:rPr lang="en-US" dirty="0" smtClean="0"/>
              <a:t> on Care Affordability</a:t>
            </a:r>
          </a:p>
          <a:p>
            <a:r>
              <a:rPr lang="en-US" dirty="0" smtClean="0"/>
              <a:t>June 2015</a:t>
            </a:r>
            <a:endParaRPr lang="en-US" dirty="0"/>
          </a:p>
        </p:txBody>
      </p:sp>
      <p:sp>
        <p:nvSpPr>
          <p:cNvPr id="6" name="TextBox 5"/>
          <p:cNvSpPr txBox="1"/>
          <p:nvPr/>
        </p:nvSpPr>
        <p:spPr>
          <a:xfrm>
            <a:off x="457200" y="6207897"/>
            <a:ext cx="8077200" cy="276999"/>
          </a:xfrm>
          <a:prstGeom prst="rect">
            <a:avLst/>
          </a:prstGeom>
          <a:noFill/>
        </p:spPr>
        <p:txBody>
          <a:bodyPr wrap="square" rtlCol="0">
            <a:spAutoFit/>
          </a:bodyPr>
          <a:lstStyle/>
          <a:p>
            <a:r>
              <a:rPr lang="en-US" sz="1200" dirty="0" smtClean="0"/>
              <a:t>This presentation contains notes. Select View, then Notes page to read them.</a:t>
            </a:r>
            <a:endParaRPr lang="en-US"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00200" y="274638"/>
            <a:ext cx="7543800" cy="868362"/>
          </a:xfrm>
        </p:spPr>
        <p:txBody>
          <a:bodyPr>
            <a:noAutofit/>
          </a:bodyPr>
          <a:lstStyle/>
          <a:p>
            <a:r>
              <a:rPr lang="en-US" sz="3200" dirty="0" err="1" smtClean="0"/>
              <a:t>Chartbook</a:t>
            </a:r>
            <a:r>
              <a:rPr lang="en-US" sz="3200" dirty="0" smtClean="0"/>
              <a:t> on Care Affordability</a:t>
            </a:r>
            <a:endParaRPr lang="en-US" sz="3200" dirty="0"/>
          </a:p>
        </p:txBody>
      </p:sp>
      <p:sp>
        <p:nvSpPr>
          <p:cNvPr id="5" name="Content Placeholder 4"/>
          <p:cNvSpPr>
            <a:spLocks noGrp="1"/>
          </p:cNvSpPr>
          <p:nvPr>
            <p:ph idx="1"/>
          </p:nvPr>
        </p:nvSpPr>
        <p:spPr>
          <a:xfrm>
            <a:off x="457200" y="1295400"/>
            <a:ext cx="8229600" cy="5562600"/>
          </a:xfrm>
        </p:spPr>
        <p:txBody>
          <a:bodyPr>
            <a:normAutofit/>
          </a:bodyPr>
          <a:lstStyle/>
          <a:p>
            <a:r>
              <a:rPr lang="en-US" dirty="0" smtClean="0"/>
              <a:t>This </a:t>
            </a:r>
            <a:r>
              <a:rPr lang="en-US" dirty="0" err="1" smtClean="0"/>
              <a:t>chartbook</a:t>
            </a:r>
            <a:r>
              <a:rPr lang="en-US" dirty="0" smtClean="0"/>
              <a:t> includes: </a:t>
            </a:r>
          </a:p>
          <a:p>
            <a:pPr lvl="1"/>
            <a:r>
              <a:rPr lang="en-US" dirty="0" smtClean="0"/>
              <a:t>Summary of trends across measures of Care Affordability from the QDR.</a:t>
            </a:r>
          </a:p>
          <a:p>
            <a:pPr lvl="1"/>
            <a:r>
              <a:rPr lang="en-US" dirty="0"/>
              <a:t>F</a:t>
            </a:r>
            <a:r>
              <a:rPr lang="en-US" dirty="0" smtClean="0"/>
              <a:t>igures illustrating select measures of Care Affordability.</a:t>
            </a:r>
          </a:p>
          <a:p>
            <a:r>
              <a:rPr lang="en-US" dirty="0">
                <a:hlinkClick r:id="rId3"/>
              </a:rPr>
              <a:t>Introduction and Methods</a:t>
            </a:r>
            <a:r>
              <a:rPr lang="en-US" dirty="0"/>
              <a:t> contains information about methods used in the </a:t>
            </a:r>
            <a:r>
              <a:rPr lang="en-US" dirty="0" err="1"/>
              <a:t>chartbook</a:t>
            </a:r>
            <a:r>
              <a:rPr lang="en-US" dirty="0"/>
              <a:t>. </a:t>
            </a:r>
          </a:p>
          <a:p>
            <a:r>
              <a:rPr lang="en-US" dirty="0"/>
              <a:t>Appendixes include information about measures and data.</a:t>
            </a:r>
          </a:p>
          <a:p>
            <a:r>
              <a:rPr lang="en-US" dirty="0"/>
              <a:t>A Data Query tool (</a:t>
            </a:r>
            <a:r>
              <a:rPr lang="en-US" dirty="0">
                <a:hlinkClick r:id="rId4"/>
              </a:rPr>
              <a:t>http://nhqrnet.ahrq.gov/</a:t>
            </a:r>
          </a:p>
          <a:p>
            <a:pPr marL="341313" indent="0">
              <a:spcBef>
                <a:spcPts val="0"/>
              </a:spcBef>
              <a:buNone/>
            </a:pPr>
            <a:r>
              <a:rPr lang="en-US" dirty="0" err="1">
                <a:hlinkClick r:id="rId4"/>
              </a:rPr>
              <a:t>inhqrdr</a:t>
            </a:r>
            <a:r>
              <a:rPr lang="en-US" dirty="0">
                <a:hlinkClick r:id="rId4"/>
              </a:rPr>
              <a:t>/data/query</a:t>
            </a:r>
            <a:r>
              <a:rPr lang="en-US" dirty="0"/>
              <a:t>) provides access to all data tables. </a:t>
            </a:r>
          </a:p>
        </p:txBody>
      </p:sp>
    </p:spTree>
    <p:extLst>
      <p:ext uri="{BB962C8B-B14F-4D97-AF65-F5344CB8AC3E}">
        <p14:creationId xmlns:p14="http://schemas.microsoft.com/office/powerpoint/2010/main" val="2116006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 Affordability Trends</a:t>
            </a:r>
            <a:endParaRPr lang="en-US" dirty="0"/>
          </a:p>
        </p:txBody>
      </p:sp>
      <p:sp>
        <p:nvSpPr>
          <p:cNvPr id="3" name="Content Placeholder 2"/>
          <p:cNvSpPr>
            <a:spLocks noGrp="1"/>
          </p:cNvSpPr>
          <p:nvPr>
            <p:ph idx="1"/>
          </p:nvPr>
        </p:nvSpPr>
        <p:spPr/>
        <p:txBody>
          <a:bodyPr/>
          <a:lstStyle/>
          <a:p>
            <a:r>
              <a:rPr lang="en-US" dirty="0" smtClean="0"/>
              <a:t>Few measures of Care Affordability can be tracked over time.</a:t>
            </a:r>
          </a:p>
          <a:p>
            <a:r>
              <a:rPr lang="en-US" dirty="0" smtClean="0"/>
              <a:t>Two measures of Care Affordability showed worsening over time from 2002 to 2010:</a:t>
            </a:r>
          </a:p>
          <a:p>
            <a:pPr lvl="1"/>
            <a:r>
              <a:rPr lang="en-US" dirty="0" smtClean="0"/>
              <a:t>People who indicate a financial or insurance reason for not having a usual source of care</a:t>
            </a:r>
          </a:p>
          <a:p>
            <a:pPr lvl="1"/>
            <a:r>
              <a:rPr lang="en-US" dirty="0" smtClean="0"/>
              <a:t>People unable to get or delayed in getting needed medical care, dental care, or prescription medicines due to financial or insurance reasons</a:t>
            </a:r>
          </a:p>
          <a:p>
            <a:endParaRPr lang="en-US" dirty="0"/>
          </a:p>
        </p:txBody>
      </p:sp>
    </p:spTree>
    <p:extLst>
      <p:ext uri="{BB962C8B-B14F-4D97-AF65-F5344CB8AC3E}">
        <p14:creationId xmlns:p14="http://schemas.microsoft.com/office/powerpoint/2010/main" val="15660215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 Affordability Trends</a:t>
            </a:r>
            <a:endParaRPr lang="en-US" dirty="0"/>
          </a:p>
        </p:txBody>
      </p:sp>
      <p:sp>
        <p:nvSpPr>
          <p:cNvPr id="3" name="Content Placeholder 2"/>
          <p:cNvSpPr>
            <a:spLocks noGrp="1"/>
          </p:cNvSpPr>
          <p:nvPr>
            <p:ph idx="1"/>
          </p:nvPr>
        </p:nvSpPr>
        <p:spPr/>
        <p:txBody>
          <a:bodyPr/>
          <a:lstStyle/>
          <a:p>
            <a:r>
              <a:rPr lang="en-US" dirty="0" smtClean="0"/>
              <a:t>No measures of Care Affordability: </a:t>
            </a:r>
          </a:p>
          <a:p>
            <a:pPr lvl="1"/>
            <a:r>
              <a:rPr lang="en-US" dirty="0" smtClean="0"/>
              <a:t>Achieved 95% performance and were removed from the reports this year </a:t>
            </a:r>
          </a:p>
          <a:p>
            <a:pPr lvl="1"/>
            <a:r>
              <a:rPr lang="en-US" dirty="0" smtClean="0"/>
              <a:t>Improved quickly, defined as an average annual rate of change greater than 10% per year</a:t>
            </a:r>
          </a:p>
          <a:p>
            <a:pPr lvl="1"/>
            <a:r>
              <a:rPr lang="en-US" dirty="0" smtClean="0"/>
              <a:t>Showed elimination or widening of disparities</a:t>
            </a:r>
          </a:p>
          <a:p>
            <a:endParaRPr lang="en-US" dirty="0"/>
          </a:p>
        </p:txBody>
      </p:sp>
    </p:spTree>
    <p:extLst>
      <p:ext uri="{BB962C8B-B14F-4D97-AF65-F5344CB8AC3E}">
        <p14:creationId xmlns:p14="http://schemas.microsoft.com/office/powerpoint/2010/main" val="143899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00200" y="274638"/>
            <a:ext cx="7543800" cy="868362"/>
          </a:xfrm>
        </p:spPr>
        <p:txBody>
          <a:bodyPr>
            <a:noAutofit/>
          </a:bodyPr>
          <a:lstStyle/>
          <a:p>
            <a:r>
              <a:rPr lang="en-US" sz="3200" dirty="0" smtClean="0"/>
              <a:t>Measures of Care Affordability</a:t>
            </a:r>
            <a:endParaRPr lang="en-US" sz="3200" dirty="0"/>
          </a:p>
        </p:txBody>
      </p:sp>
      <p:sp>
        <p:nvSpPr>
          <p:cNvPr id="5" name="Content Placeholder 4"/>
          <p:cNvSpPr>
            <a:spLocks noGrp="1"/>
          </p:cNvSpPr>
          <p:nvPr>
            <p:ph idx="1"/>
          </p:nvPr>
        </p:nvSpPr>
        <p:spPr>
          <a:xfrm>
            <a:off x="457200" y="1295400"/>
            <a:ext cx="8229600" cy="5562600"/>
          </a:xfrm>
        </p:spPr>
        <p:txBody>
          <a:bodyPr>
            <a:normAutofit/>
          </a:bodyPr>
          <a:lstStyle/>
          <a:p>
            <a:r>
              <a:rPr lang="en-US" dirty="0" smtClean="0"/>
              <a:t>This </a:t>
            </a:r>
            <a:r>
              <a:rPr lang="en-US" dirty="0" err="1" smtClean="0"/>
              <a:t>chartbook</a:t>
            </a:r>
            <a:r>
              <a:rPr lang="en-US" dirty="0" smtClean="0"/>
              <a:t> tracks measures of Care Affordability through 2012 and 2013, overall and for populations defined by:</a:t>
            </a:r>
          </a:p>
          <a:p>
            <a:pPr lvl="1"/>
            <a:r>
              <a:rPr lang="en-US" dirty="0" smtClean="0"/>
              <a:t>Age, </a:t>
            </a:r>
          </a:p>
          <a:p>
            <a:pPr lvl="1"/>
            <a:r>
              <a:rPr lang="en-US" dirty="0" smtClean="0"/>
              <a:t>Race, ethnicity, </a:t>
            </a:r>
          </a:p>
          <a:p>
            <a:pPr lvl="1"/>
            <a:r>
              <a:rPr lang="en-US" dirty="0" smtClean="0"/>
              <a:t>Income, education, insurance, and </a:t>
            </a:r>
          </a:p>
          <a:p>
            <a:pPr lvl="1"/>
            <a:r>
              <a:rPr lang="en-US" dirty="0" smtClean="0"/>
              <a:t>Number of chronic conditions.</a:t>
            </a:r>
          </a:p>
          <a:p>
            <a:r>
              <a:rPr lang="en-US" dirty="0"/>
              <a:t>Measures of </a:t>
            </a:r>
            <a:r>
              <a:rPr lang="en-US" dirty="0" smtClean="0"/>
              <a:t>Care Affordability include: </a:t>
            </a:r>
          </a:p>
          <a:p>
            <a:pPr lvl="1"/>
            <a:r>
              <a:rPr lang="en-US" dirty="0" smtClean="0"/>
              <a:t>Access problems due </a:t>
            </a:r>
            <a:r>
              <a:rPr lang="en-US" dirty="0"/>
              <a:t>to </a:t>
            </a:r>
            <a:r>
              <a:rPr lang="en-US" dirty="0" smtClean="0"/>
              <a:t>health care costs</a:t>
            </a:r>
          </a:p>
          <a:p>
            <a:pPr lvl="1"/>
            <a:r>
              <a:rPr lang="en-US" dirty="0" smtClean="0"/>
              <a:t>Inefficient care due to use </a:t>
            </a:r>
            <a:r>
              <a:rPr lang="en-US" dirty="0"/>
              <a:t>of </a:t>
            </a:r>
            <a:r>
              <a:rPr lang="en-US" dirty="0" smtClean="0"/>
              <a:t>services </a:t>
            </a:r>
            <a:r>
              <a:rPr lang="en-US" dirty="0"/>
              <a:t>associated with more harm than </a:t>
            </a:r>
            <a:r>
              <a:rPr lang="en-US" dirty="0" smtClean="0"/>
              <a:t>benefit</a:t>
            </a:r>
            <a:endParaRPr lang="en-US" dirty="0"/>
          </a:p>
          <a:p>
            <a:endParaRPr lang="en-US" dirty="0"/>
          </a:p>
          <a:p>
            <a:endParaRPr lang="en-US" dirty="0" smtClean="0"/>
          </a:p>
          <a:p>
            <a:endParaRPr lang="en-US" dirty="0" smtClean="0"/>
          </a:p>
        </p:txBody>
      </p:sp>
    </p:spTree>
    <p:extLst>
      <p:ext uri="{BB962C8B-B14F-4D97-AF65-F5344CB8AC3E}">
        <p14:creationId xmlns:p14="http://schemas.microsoft.com/office/powerpoint/2010/main" val="2193620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086600" cy="868362"/>
          </a:xfrm>
        </p:spPr>
        <p:txBody>
          <a:bodyPr>
            <a:noAutofit/>
          </a:bodyPr>
          <a:lstStyle/>
          <a:p>
            <a:r>
              <a:rPr lang="en-US" sz="3200" dirty="0" smtClean="0"/>
              <a:t>Measures </a:t>
            </a:r>
            <a:r>
              <a:rPr lang="en-US" sz="3200" dirty="0"/>
              <a:t>of </a:t>
            </a:r>
            <a:r>
              <a:rPr lang="en-US" sz="3200" dirty="0" smtClean="0"/>
              <a:t>Access Problems Due to Health Care Costs</a:t>
            </a:r>
            <a:endParaRPr lang="en-US" sz="3200" dirty="0"/>
          </a:p>
        </p:txBody>
      </p:sp>
      <p:sp>
        <p:nvSpPr>
          <p:cNvPr id="3" name="Content Placeholder 2"/>
          <p:cNvSpPr>
            <a:spLocks noGrp="1"/>
          </p:cNvSpPr>
          <p:nvPr>
            <p:ph idx="1"/>
          </p:nvPr>
        </p:nvSpPr>
        <p:spPr>
          <a:xfrm>
            <a:off x="457200" y="1295400"/>
            <a:ext cx="8229600" cy="5562600"/>
          </a:xfrm>
        </p:spPr>
        <p:txBody>
          <a:bodyPr>
            <a:normAutofit/>
          </a:bodyPr>
          <a:lstStyle/>
          <a:p>
            <a:r>
              <a:rPr lang="en-US" dirty="0" smtClean="0"/>
              <a:t>People </a:t>
            </a:r>
            <a:r>
              <a:rPr lang="en-US" dirty="0"/>
              <a:t>under age 65 whose </a:t>
            </a:r>
            <a:r>
              <a:rPr lang="en-US" dirty="0" smtClean="0"/>
              <a:t>family’s </a:t>
            </a:r>
            <a:r>
              <a:rPr lang="en-US" dirty="0"/>
              <a:t>health insurance premiums and out-of-pocket medical </a:t>
            </a:r>
            <a:r>
              <a:rPr lang="en-US" dirty="0" smtClean="0"/>
              <a:t>expenses </a:t>
            </a:r>
            <a:r>
              <a:rPr lang="en-US" dirty="0"/>
              <a:t>were more than 10% of total family income</a:t>
            </a:r>
          </a:p>
          <a:p>
            <a:r>
              <a:rPr lang="en-US" dirty="0"/>
              <a:t>People without a usual source of care who indicate a financial or insurance reason for not having a source of </a:t>
            </a:r>
            <a:r>
              <a:rPr lang="en-US" dirty="0" smtClean="0"/>
              <a:t>care</a:t>
            </a:r>
          </a:p>
          <a:p>
            <a:r>
              <a:rPr lang="en-US" dirty="0"/>
              <a:t>People unable to get or delayed in getting needed medical care, dental care, or prescription medicines </a:t>
            </a:r>
            <a:r>
              <a:rPr lang="en-US" dirty="0" smtClean="0"/>
              <a:t>who indicate a </a:t>
            </a:r>
            <a:r>
              <a:rPr lang="en-US" dirty="0"/>
              <a:t>financial or insurance </a:t>
            </a:r>
            <a:r>
              <a:rPr lang="en-US" dirty="0" smtClean="0"/>
              <a:t>reason for the problem</a:t>
            </a:r>
          </a:p>
        </p:txBody>
      </p:sp>
    </p:spTree>
    <p:extLst>
      <p:ext uri="{BB962C8B-B14F-4D97-AF65-F5344CB8AC3E}">
        <p14:creationId xmlns:p14="http://schemas.microsoft.com/office/powerpoint/2010/main" val="30159114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t>People under age 65 whose family's health insurance premiums and out-of-pocket medical </a:t>
            </a:r>
            <a:r>
              <a:rPr lang="en-US" sz="1800" dirty="0" smtClean="0"/>
              <a:t>expenses </a:t>
            </a:r>
            <a:r>
              <a:rPr lang="en-US" sz="1800" dirty="0"/>
              <a:t>were more than 10% of total family </a:t>
            </a:r>
            <a:r>
              <a:rPr lang="en-US" sz="1800" dirty="0" smtClean="0"/>
              <a:t>income, by chronic conditions and family income, 2006-2012</a:t>
            </a:r>
            <a:endParaRPr lang="en-US" sz="1800" dirty="0"/>
          </a:p>
        </p:txBody>
      </p:sp>
      <p:graphicFrame>
        <p:nvGraphicFramePr>
          <p:cNvPr id="12" name="Object 10"/>
          <p:cNvGraphicFramePr>
            <a:graphicFrameLocks noGrp="1"/>
          </p:cNvGraphicFramePr>
          <p:nvPr>
            <p:ph sz="half" idx="1"/>
            <p:extLst>
              <p:ext uri="{D42A27DB-BD31-4B8C-83A1-F6EECF244321}">
                <p14:modId xmlns:p14="http://schemas.microsoft.com/office/powerpoint/2010/main" val="1049330302"/>
              </p:ext>
            </p:extLst>
          </p:nvPr>
        </p:nvGraphicFramePr>
        <p:xfrm>
          <a:off x="457200" y="1463040"/>
          <a:ext cx="4114800" cy="44805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Object 10"/>
          <p:cNvGraphicFramePr>
            <a:graphicFrameLocks noGrp="1"/>
          </p:cNvGraphicFramePr>
          <p:nvPr>
            <p:ph sz="half" idx="2"/>
            <p:extLst>
              <p:ext uri="{D42A27DB-BD31-4B8C-83A1-F6EECF244321}">
                <p14:modId xmlns:p14="http://schemas.microsoft.com/office/powerpoint/2010/main" val="4115659740"/>
              </p:ext>
            </p:extLst>
          </p:nvPr>
        </p:nvGraphicFramePr>
        <p:xfrm>
          <a:off x="4572000" y="1463040"/>
          <a:ext cx="4114800" cy="4480560"/>
        </p:xfrm>
        <a:graphic>
          <a:graphicData uri="http://schemas.openxmlformats.org/drawingml/2006/chart">
            <c:chart xmlns:c="http://schemas.openxmlformats.org/drawingml/2006/chart" xmlns:r="http://schemas.openxmlformats.org/officeDocument/2006/relationships" r:id="rId4"/>
          </a:graphicData>
        </a:graphic>
      </p:graphicFrame>
      <p:sp>
        <p:nvSpPr>
          <p:cNvPr id="14" name="TextBox 13"/>
          <p:cNvSpPr txBox="1"/>
          <p:nvPr/>
        </p:nvSpPr>
        <p:spPr>
          <a:xfrm>
            <a:off x="457200" y="5943600"/>
            <a:ext cx="8229600" cy="553998"/>
          </a:xfrm>
          <a:prstGeom prst="rect">
            <a:avLst/>
          </a:prstGeom>
          <a:noFill/>
        </p:spPr>
        <p:txBody>
          <a:bodyPr wrap="square" rtlCol="0">
            <a:spAutoFit/>
          </a:bodyPr>
          <a:lstStyle/>
          <a:p>
            <a:r>
              <a:rPr lang="en-US" sz="1000" b="1" dirty="0" smtClean="0"/>
              <a:t>Source</a:t>
            </a:r>
            <a:r>
              <a:rPr lang="en-US" sz="1000" b="1" dirty="0"/>
              <a:t>:</a:t>
            </a:r>
            <a:r>
              <a:rPr lang="en-US" sz="1000" dirty="0"/>
              <a:t> Agency for Healthcare Research and Quality, Medical Expenditure Panel Survey, </a:t>
            </a:r>
            <a:r>
              <a:rPr lang="en-US" sz="1000" dirty="0" smtClean="0"/>
              <a:t>2006-2012.</a:t>
            </a:r>
            <a:endParaRPr lang="en-US" sz="1000" dirty="0"/>
          </a:p>
          <a:p>
            <a:r>
              <a:rPr lang="en-US" sz="1000" b="1" dirty="0"/>
              <a:t>Denominator:</a:t>
            </a:r>
            <a:r>
              <a:rPr lang="en-US" sz="1000" dirty="0"/>
              <a:t> Civilian </a:t>
            </a:r>
            <a:r>
              <a:rPr lang="en-US" sz="1000" dirty="0" err="1"/>
              <a:t>noninstitutionalized</a:t>
            </a:r>
            <a:r>
              <a:rPr lang="en-US" sz="1000" dirty="0"/>
              <a:t> population under age 65.</a:t>
            </a:r>
          </a:p>
          <a:p>
            <a:r>
              <a:rPr lang="en-US" sz="1000" b="1" dirty="0"/>
              <a:t>Note:</a:t>
            </a:r>
            <a:r>
              <a:rPr lang="en-US" sz="1000" dirty="0"/>
              <a:t> For this measure, lower rates are better. Total financial burden includes premiums and out-of-pocket costs for health care services</a:t>
            </a:r>
            <a:r>
              <a:rPr lang="en-US" sz="1000" dirty="0" smtClean="0"/>
              <a:t>.</a:t>
            </a:r>
            <a:endParaRPr lang="en-US" sz="1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t>People without a usual source of care who indicate a financial or insurance reason for not having a source of care, </a:t>
            </a:r>
            <a:r>
              <a:rPr lang="en-US" sz="1800" dirty="0" smtClean="0"/>
              <a:t>by insurance and race/ethnicity, 2002-2012</a:t>
            </a:r>
            <a:endParaRPr lang="en-US" sz="1800" dirty="0"/>
          </a:p>
        </p:txBody>
      </p:sp>
      <p:graphicFrame>
        <p:nvGraphicFramePr>
          <p:cNvPr id="12" name="Object 10"/>
          <p:cNvGraphicFramePr>
            <a:graphicFrameLocks noGrp="1"/>
          </p:cNvGraphicFramePr>
          <p:nvPr>
            <p:ph sz="half" idx="1"/>
            <p:extLst>
              <p:ext uri="{D42A27DB-BD31-4B8C-83A1-F6EECF244321}">
                <p14:modId xmlns:p14="http://schemas.microsoft.com/office/powerpoint/2010/main" val="2463406887"/>
              </p:ext>
            </p:extLst>
          </p:nvPr>
        </p:nvGraphicFramePr>
        <p:xfrm>
          <a:off x="457200" y="1463040"/>
          <a:ext cx="4114800" cy="4480560"/>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p:cNvSpPr txBox="1"/>
          <p:nvPr/>
        </p:nvSpPr>
        <p:spPr>
          <a:xfrm>
            <a:off x="457200" y="5943600"/>
            <a:ext cx="5952270" cy="553998"/>
          </a:xfrm>
          <a:prstGeom prst="rect">
            <a:avLst/>
          </a:prstGeom>
          <a:noFill/>
        </p:spPr>
        <p:txBody>
          <a:bodyPr wrap="none" rtlCol="0">
            <a:spAutoFit/>
          </a:bodyPr>
          <a:lstStyle/>
          <a:p>
            <a:r>
              <a:rPr lang="en-US" sz="1000" b="1" dirty="0" smtClean="0"/>
              <a:t>Source</a:t>
            </a:r>
            <a:r>
              <a:rPr lang="en-US" sz="1000" b="1" dirty="0"/>
              <a:t>:</a:t>
            </a:r>
            <a:r>
              <a:rPr lang="en-US" sz="1000" dirty="0"/>
              <a:t> Agency for Healthcare Research and Quality, Medical Expenditure Panel Survey, </a:t>
            </a:r>
            <a:r>
              <a:rPr lang="en-US" sz="1000" dirty="0" smtClean="0"/>
              <a:t>2002-2012.</a:t>
            </a:r>
            <a:endParaRPr lang="en-US" sz="1000" dirty="0"/>
          </a:p>
          <a:p>
            <a:r>
              <a:rPr lang="en-US" sz="1000" b="1" dirty="0"/>
              <a:t>Denominator:</a:t>
            </a:r>
            <a:r>
              <a:rPr lang="en-US" sz="1000" dirty="0"/>
              <a:t> Civilian </a:t>
            </a:r>
            <a:r>
              <a:rPr lang="en-US" sz="1000" dirty="0" err="1"/>
              <a:t>noninstitutionalized</a:t>
            </a:r>
            <a:r>
              <a:rPr lang="en-US" sz="1000" dirty="0"/>
              <a:t> population </a:t>
            </a:r>
            <a:r>
              <a:rPr lang="en-US" sz="1000" dirty="0" smtClean="0"/>
              <a:t>without a usual source of care.</a:t>
            </a:r>
            <a:endParaRPr lang="en-US" sz="1000" dirty="0"/>
          </a:p>
          <a:p>
            <a:r>
              <a:rPr lang="en-US" sz="1000" b="1" dirty="0"/>
              <a:t>Note:</a:t>
            </a:r>
            <a:r>
              <a:rPr lang="en-US" sz="1000" dirty="0"/>
              <a:t> For this measure, lower rates are better. </a:t>
            </a:r>
          </a:p>
        </p:txBody>
      </p:sp>
      <p:graphicFrame>
        <p:nvGraphicFramePr>
          <p:cNvPr id="6" name="Object 10"/>
          <p:cNvGraphicFramePr>
            <a:graphicFrameLocks/>
          </p:cNvGraphicFramePr>
          <p:nvPr>
            <p:extLst>
              <p:ext uri="{D42A27DB-BD31-4B8C-83A1-F6EECF244321}">
                <p14:modId xmlns:p14="http://schemas.microsoft.com/office/powerpoint/2010/main" val="299330795"/>
              </p:ext>
            </p:extLst>
          </p:nvPr>
        </p:nvGraphicFramePr>
        <p:xfrm>
          <a:off x="4572000" y="1463040"/>
          <a:ext cx="4114800" cy="448056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7866386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543800" cy="868362"/>
          </a:xfrm>
        </p:spPr>
        <p:txBody>
          <a:bodyPr>
            <a:noAutofit/>
          </a:bodyPr>
          <a:lstStyle/>
          <a:p>
            <a:r>
              <a:rPr lang="en-US" sz="1800" dirty="0"/>
              <a:t>People unable to get or delayed in getting needed medical care, dental care, or prescription medicines </a:t>
            </a:r>
            <a:r>
              <a:rPr lang="en-US" sz="1800" dirty="0" smtClean="0"/>
              <a:t>who indicate a financial </a:t>
            </a:r>
            <a:r>
              <a:rPr lang="en-US" sz="1800" dirty="0"/>
              <a:t>or insurance </a:t>
            </a:r>
            <a:r>
              <a:rPr lang="en-US" sz="1800" dirty="0" smtClean="0"/>
              <a:t>reason, by insurance and family income, 2002-2012</a:t>
            </a:r>
            <a:endParaRPr lang="en-US" sz="1800" dirty="0"/>
          </a:p>
        </p:txBody>
      </p:sp>
      <p:graphicFrame>
        <p:nvGraphicFramePr>
          <p:cNvPr id="12" name="Object 10"/>
          <p:cNvGraphicFramePr>
            <a:graphicFrameLocks noGrp="1"/>
          </p:cNvGraphicFramePr>
          <p:nvPr>
            <p:ph sz="half" idx="1"/>
            <p:extLst>
              <p:ext uri="{D42A27DB-BD31-4B8C-83A1-F6EECF244321}">
                <p14:modId xmlns:p14="http://schemas.microsoft.com/office/powerpoint/2010/main" val="1381299092"/>
              </p:ext>
            </p:extLst>
          </p:nvPr>
        </p:nvGraphicFramePr>
        <p:xfrm>
          <a:off x="457200" y="1463040"/>
          <a:ext cx="4114800" cy="4480560"/>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p:cNvSpPr txBox="1"/>
          <p:nvPr/>
        </p:nvSpPr>
        <p:spPr>
          <a:xfrm>
            <a:off x="457200" y="5943600"/>
            <a:ext cx="8229600" cy="707886"/>
          </a:xfrm>
          <a:prstGeom prst="rect">
            <a:avLst/>
          </a:prstGeom>
          <a:noFill/>
        </p:spPr>
        <p:txBody>
          <a:bodyPr wrap="square" rtlCol="0">
            <a:spAutoFit/>
          </a:bodyPr>
          <a:lstStyle/>
          <a:p>
            <a:r>
              <a:rPr lang="en-US" sz="1000" b="1" dirty="0" smtClean="0"/>
              <a:t>Source</a:t>
            </a:r>
            <a:r>
              <a:rPr lang="en-US" sz="1000" b="1" dirty="0"/>
              <a:t>:</a:t>
            </a:r>
            <a:r>
              <a:rPr lang="en-US" sz="1000" dirty="0"/>
              <a:t> Agency for Healthcare Research and Quality, Medical Expenditure Panel Survey, </a:t>
            </a:r>
            <a:r>
              <a:rPr lang="en-US" sz="1000" dirty="0" smtClean="0"/>
              <a:t>2002-2012.</a:t>
            </a:r>
            <a:endParaRPr lang="en-US" sz="1000" dirty="0"/>
          </a:p>
          <a:p>
            <a:r>
              <a:rPr lang="en-US" sz="1000" b="1" dirty="0"/>
              <a:t>Denominator:</a:t>
            </a:r>
            <a:r>
              <a:rPr lang="en-US" sz="1000" dirty="0"/>
              <a:t> Civilian noninstitutionalized population </a:t>
            </a:r>
            <a:r>
              <a:rPr lang="en-US" sz="1000" dirty="0" smtClean="0"/>
              <a:t>who were </a:t>
            </a:r>
            <a:r>
              <a:rPr lang="en-US" sz="1000" dirty="0"/>
              <a:t>unable to get or delayed in getting needed medical care, dental care, or prescription </a:t>
            </a:r>
            <a:r>
              <a:rPr lang="en-US" sz="1000" dirty="0" smtClean="0"/>
              <a:t>medicines. </a:t>
            </a:r>
            <a:endParaRPr lang="en-US" sz="1000" dirty="0"/>
          </a:p>
          <a:p>
            <a:r>
              <a:rPr lang="en-US" sz="1000" b="1" dirty="0"/>
              <a:t>Note:</a:t>
            </a:r>
            <a:r>
              <a:rPr lang="en-US" sz="1000" dirty="0"/>
              <a:t> For this measure, lower rates are </a:t>
            </a:r>
            <a:r>
              <a:rPr lang="en-US" sz="1000"/>
              <a:t>better</a:t>
            </a:r>
            <a:r>
              <a:rPr lang="en-US" sz="1000" smtClean="0"/>
              <a:t>.</a:t>
            </a:r>
            <a:endParaRPr lang="en-US" sz="1000" dirty="0"/>
          </a:p>
        </p:txBody>
      </p:sp>
      <p:graphicFrame>
        <p:nvGraphicFramePr>
          <p:cNvPr id="6" name="Object 10"/>
          <p:cNvGraphicFramePr>
            <a:graphicFrameLocks/>
          </p:cNvGraphicFramePr>
          <p:nvPr>
            <p:extLst>
              <p:ext uri="{D42A27DB-BD31-4B8C-83A1-F6EECF244321}">
                <p14:modId xmlns:p14="http://schemas.microsoft.com/office/powerpoint/2010/main" val="939966056"/>
              </p:ext>
            </p:extLst>
          </p:nvPr>
        </p:nvGraphicFramePr>
        <p:xfrm>
          <a:off x="4572000" y="1463040"/>
          <a:ext cx="4114800" cy="448056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2836500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543800" cy="868362"/>
          </a:xfrm>
        </p:spPr>
        <p:txBody>
          <a:bodyPr>
            <a:noAutofit/>
          </a:bodyPr>
          <a:lstStyle/>
          <a:p>
            <a:r>
              <a:rPr lang="en-US" sz="3200" dirty="0" smtClean="0"/>
              <a:t>Measures of Inefficiency</a:t>
            </a:r>
            <a:endParaRPr lang="en-US" sz="3200" dirty="0"/>
          </a:p>
        </p:txBody>
      </p:sp>
      <p:sp>
        <p:nvSpPr>
          <p:cNvPr id="3" name="Content Placeholder 2"/>
          <p:cNvSpPr>
            <a:spLocks noGrp="1"/>
          </p:cNvSpPr>
          <p:nvPr>
            <p:ph idx="1"/>
          </p:nvPr>
        </p:nvSpPr>
        <p:spPr>
          <a:xfrm>
            <a:off x="457200" y="1295400"/>
            <a:ext cx="8229600" cy="5562600"/>
          </a:xfrm>
        </p:spPr>
        <p:txBody>
          <a:bodyPr>
            <a:normAutofit/>
          </a:bodyPr>
          <a:lstStyle/>
          <a:p>
            <a:r>
              <a:rPr lang="en-US" dirty="0" smtClean="0"/>
              <a:t>Ruptured </a:t>
            </a:r>
            <a:r>
              <a:rPr lang="en-US" dirty="0"/>
              <a:t>appendix per 1,000 adult admissions with </a:t>
            </a:r>
            <a:r>
              <a:rPr lang="en-US" dirty="0" smtClean="0"/>
              <a:t>appendicitis</a:t>
            </a:r>
          </a:p>
          <a:p>
            <a:r>
              <a:rPr lang="en-US" dirty="0"/>
              <a:t>Men age 40+ who had a </a:t>
            </a:r>
            <a:r>
              <a:rPr lang="en-US"/>
              <a:t>screening </a:t>
            </a:r>
            <a:r>
              <a:rPr lang="en-US" smtClean="0"/>
              <a:t>prostate-specific </a:t>
            </a:r>
            <a:r>
              <a:rPr lang="en-US" dirty="0"/>
              <a:t>antigen test in the past </a:t>
            </a:r>
            <a:r>
              <a:rPr lang="en-US" dirty="0" smtClean="0"/>
              <a:t>year</a:t>
            </a:r>
          </a:p>
        </p:txBody>
      </p:sp>
    </p:spTree>
    <p:extLst>
      <p:ext uri="{BB962C8B-B14F-4D97-AF65-F5344CB8AC3E}">
        <p14:creationId xmlns:p14="http://schemas.microsoft.com/office/powerpoint/2010/main" val="5227132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Ruptured </a:t>
            </a:r>
            <a:r>
              <a:rPr lang="en-US" sz="1800" dirty="0"/>
              <a:t>appendix per 1,000 </a:t>
            </a:r>
            <a:r>
              <a:rPr lang="en-US" sz="1800" dirty="0" smtClean="0"/>
              <a:t>adult admissions </a:t>
            </a:r>
            <a:r>
              <a:rPr lang="en-US" sz="1800" dirty="0"/>
              <a:t>with appendicitis, by </a:t>
            </a:r>
            <a:r>
              <a:rPr lang="en-US" sz="1800" dirty="0" smtClean="0"/>
              <a:t>race/ethnicity </a:t>
            </a:r>
            <a:r>
              <a:rPr lang="en-US" sz="1800" dirty="0"/>
              <a:t>and </a:t>
            </a:r>
            <a:r>
              <a:rPr lang="en-US" sz="1800" dirty="0" smtClean="0"/>
              <a:t>insurance, 2001-2012</a:t>
            </a:r>
            <a:endParaRPr lang="en-US" sz="1800" dirty="0"/>
          </a:p>
        </p:txBody>
      </p:sp>
      <p:sp>
        <p:nvSpPr>
          <p:cNvPr id="14" name="TextBox 13"/>
          <p:cNvSpPr txBox="1"/>
          <p:nvPr/>
        </p:nvSpPr>
        <p:spPr>
          <a:xfrm>
            <a:off x="457200" y="5943600"/>
            <a:ext cx="8229600" cy="707886"/>
          </a:xfrm>
          <a:prstGeom prst="rect">
            <a:avLst/>
          </a:prstGeom>
          <a:noFill/>
        </p:spPr>
        <p:txBody>
          <a:bodyPr wrap="square" rtlCol="0">
            <a:spAutoFit/>
          </a:bodyPr>
          <a:lstStyle/>
          <a:p>
            <a:r>
              <a:rPr lang="en-US" sz="1000" b="1" dirty="0"/>
              <a:t>Source: </a:t>
            </a:r>
            <a:r>
              <a:rPr lang="en-US" sz="1000" dirty="0"/>
              <a:t>Agency for Healthcare Research and Quality, Healthcare Cost and Utilization Project, State Inpatient Databases </a:t>
            </a:r>
            <a:r>
              <a:rPr lang="en-US" sz="1000" dirty="0" smtClean="0"/>
              <a:t>, </a:t>
            </a:r>
            <a:r>
              <a:rPr lang="en-US" sz="1000" dirty="0"/>
              <a:t>disparities analysis files and Nationwide Inpatient Sample, </a:t>
            </a:r>
            <a:r>
              <a:rPr lang="en-US" sz="1000" dirty="0" smtClean="0"/>
              <a:t>2001-2012.</a:t>
            </a:r>
            <a:endParaRPr lang="en-US" sz="1000" dirty="0"/>
          </a:p>
          <a:p>
            <a:r>
              <a:rPr lang="en-US" sz="1000" b="1" dirty="0" smtClean="0"/>
              <a:t>Denominator: </a:t>
            </a:r>
            <a:r>
              <a:rPr lang="en-US" sz="1000" dirty="0" smtClean="0"/>
              <a:t>Adults </a:t>
            </a:r>
            <a:r>
              <a:rPr lang="en-US" sz="1000" dirty="0"/>
              <a:t>age 18 and over.</a:t>
            </a:r>
          </a:p>
          <a:p>
            <a:r>
              <a:rPr lang="en-US" sz="1000" b="1" dirty="0" smtClean="0"/>
              <a:t>Note</a:t>
            </a:r>
            <a:r>
              <a:rPr lang="en-US" sz="1000" b="1" dirty="0"/>
              <a:t>:</a:t>
            </a:r>
            <a:r>
              <a:rPr lang="en-US" sz="1000" dirty="0"/>
              <a:t> For this measure, lower rates are better. Annual rates are adjusted for age and gender.</a:t>
            </a:r>
          </a:p>
        </p:txBody>
      </p:sp>
      <p:graphicFrame>
        <p:nvGraphicFramePr>
          <p:cNvPr id="8" name="Object 5"/>
          <p:cNvGraphicFramePr>
            <a:graphicFrameLocks noGrp="1"/>
          </p:cNvGraphicFramePr>
          <p:nvPr>
            <p:ph sz="half" idx="1"/>
            <p:extLst>
              <p:ext uri="{D42A27DB-BD31-4B8C-83A1-F6EECF244321}">
                <p14:modId xmlns:p14="http://schemas.microsoft.com/office/powerpoint/2010/main" val="1171658018"/>
              </p:ext>
            </p:extLst>
          </p:nvPr>
        </p:nvGraphicFramePr>
        <p:xfrm>
          <a:off x="457200" y="1463040"/>
          <a:ext cx="4114800" cy="44805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Object 5"/>
          <p:cNvGraphicFramePr>
            <a:graphicFrameLocks noGrp="1"/>
          </p:cNvGraphicFramePr>
          <p:nvPr>
            <p:ph sz="half" idx="1"/>
            <p:extLst>
              <p:ext uri="{D42A27DB-BD31-4B8C-83A1-F6EECF244321}">
                <p14:modId xmlns:p14="http://schemas.microsoft.com/office/powerpoint/2010/main" val="2452794199"/>
              </p:ext>
            </p:extLst>
          </p:nvPr>
        </p:nvGraphicFramePr>
        <p:xfrm>
          <a:off x="4572000" y="1463040"/>
          <a:ext cx="4114800" cy="4480560"/>
        </p:xfrm>
        <a:graphic>
          <a:graphicData uri="http://schemas.openxmlformats.org/drawingml/2006/chart">
            <c:chart xmlns:c="http://schemas.openxmlformats.org/drawingml/2006/chart" xmlns:r="http://schemas.openxmlformats.org/officeDocument/2006/relationships" r:id="rId4"/>
          </a:graphicData>
        </a:graphic>
      </p:graphicFrame>
      <p:cxnSp>
        <p:nvCxnSpPr>
          <p:cNvPr id="6" name="Straight Connector 5"/>
          <p:cNvCxnSpPr/>
          <p:nvPr/>
        </p:nvCxnSpPr>
        <p:spPr>
          <a:xfrm>
            <a:off x="1280160" y="3810000"/>
            <a:ext cx="7406640" cy="0"/>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7" name="TextBox 1"/>
          <p:cNvSpPr txBox="1"/>
          <p:nvPr/>
        </p:nvSpPr>
        <p:spPr>
          <a:xfrm>
            <a:off x="5377507" y="3823927"/>
            <a:ext cx="2209800" cy="286462"/>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smtClean="0"/>
              <a:t>2008 Achievable Benchmark: 232</a:t>
            </a:r>
            <a:endParaRPr lang="en-US" sz="1000" dirty="0"/>
          </a:p>
        </p:txBody>
      </p:sp>
      <p:sp>
        <p:nvSpPr>
          <p:cNvPr id="9" name="TextBox 1"/>
          <p:cNvSpPr txBox="1"/>
          <p:nvPr/>
        </p:nvSpPr>
        <p:spPr>
          <a:xfrm>
            <a:off x="1280160" y="3833096"/>
            <a:ext cx="2209800" cy="286462"/>
          </a:xfrm>
          <a:prstGeom prst="rect">
            <a:avLst/>
          </a:prstGeom>
          <a:ln>
            <a:solidFill>
              <a:schemeClr val="tx1"/>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smtClean="0"/>
              <a:t>2008 Achievable Benchmark: 232</a:t>
            </a:r>
            <a:endParaRPr lang="en-US" sz="1000" dirty="0"/>
          </a:p>
        </p:txBody>
      </p:sp>
    </p:spTree>
    <p:extLst>
      <p:ext uri="{BB962C8B-B14F-4D97-AF65-F5344CB8AC3E}">
        <p14:creationId xmlns:p14="http://schemas.microsoft.com/office/powerpoint/2010/main" val="19654535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Organization of the </a:t>
            </a:r>
            <a:r>
              <a:rPr lang="en-US" dirty="0" err="1" smtClean="0"/>
              <a:t>Chartbook</a:t>
            </a:r>
            <a:r>
              <a:rPr lang="en-US" dirty="0" smtClean="0"/>
              <a:t> on Care Affordability </a:t>
            </a:r>
            <a:endParaRPr lang="en-US" dirty="0"/>
          </a:p>
        </p:txBody>
      </p:sp>
      <p:sp>
        <p:nvSpPr>
          <p:cNvPr id="5" name="Content Placeholder 4"/>
          <p:cNvSpPr>
            <a:spLocks noGrp="1"/>
          </p:cNvSpPr>
          <p:nvPr>
            <p:ph idx="1"/>
          </p:nvPr>
        </p:nvSpPr>
        <p:spPr>
          <a:xfrm>
            <a:off x="457200" y="1524000"/>
            <a:ext cx="8229600" cy="5257800"/>
          </a:xfrm>
        </p:spPr>
        <p:txBody>
          <a:bodyPr>
            <a:normAutofit lnSpcReduction="10000"/>
          </a:bodyPr>
          <a:lstStyle/>
          <a:p>
            <a:r>
              <a:rPr lang="en-US" dirty="0" smtClean="0"/>
              <a:t>Part of a series related to the National Healthcare Quality and Disparities Report (QDR).  </a:t>
            </a:r>
          </a:p>
          <a:p>
            <a:r>
              <a:rPr lang="en-US" dirty="0" smtClean="0"/>
              <a:t>Contents:</a:t>
            </a:r>
          </a:p>
          <a:p>
            <a:pPr lvl="1"/>
            <a:r>
              <a:rPr lang="en-US" dirty="0" smtClean="0"/>
              <a:t>Overview of the QDR</a:t>
            </a:r>
          </a:p>
          <a:p>
            <a:pPr lvl="1"/>
            <a:r>
              <a:rPr lang="en-US" dirty="0" smtClean="0"/>
              <a:t>Overview of Care Affordability, one of the priorities of the National Quality Strategy</a:t>
            </a:r>
          </a:p>
          <a:p>
            <a:pPr lvl="1"/>
            <a:r>
              <a:rPr lang="en-US" dirty="0" smtClean="0"/>
              <a:t>Summary of trends and disparities in Care Affordability from the QDR</a:t>
            </a:r>
          </a:p>
          <a:p>
            <a:pPr lvl="1"/>
            <a:r>
              <a:rPr lang="en-US" dirty="0" smtClean="0"/>
              <a:t>Tracking of individual measures of Care Affordability</a:t>
            </a:r>
          </a:p>
          <a:p>
            <a:pPr lvl="2"/>
            <a:r>
              <a:rPr lang="en-US" dirty="0"/>
              <a:t>Access problems due to </a:t>
            </a:r>
            <a:r>
              <a:rPr lang="en-US" dirty="0" smtClean="0"/>
              <a:t>health </a:t>
            </a:r>
            <a:r>
              <a:rPr lang="en-US" dirty="0"/>
              <a:t>care costs</a:t>
            </a:r>
          </a:p>
          <a:p>
            <a:pPr lvl="2"/>
            <a:r>
              <a:rPr lang="en-US" dirty="0"/>
              <a:t>Inefficient care due to use of services associated with more harm than benefit</a:t>
            </a:r>
          </a:p>
          <a:p>
            <a:pPr lvl="2"/>
            <a:endParaRPr lang="en-US" dirty="0" smtClean="0"/>
          </a:p>
          <a:p>
            <a:pPr lvl="1"/>
            <a:endParaRPr lang="en-US" dirty="0"/>
          </a:p>
        </p:txBody>
      </p:sp>
    </p:spTree>
    <p:extLst>
      <p:ext uri="{BB962C8B-B14F-4D97-AF65-F5344CB8AC3E}">
        <p14:creationId xmlns:p14="http://schemas.microsoft.com/office/powerpoint/2010/main" val="10586601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1800" dirty="0" smtClean="0"/>
              <a:t>Men age 40+ who had a screening prostate-specific antigen test in the past year, by age, race, and education, 2012</a:t>
            </a:r>
            <a:endParaRPr lang="en-US" sz="18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347340881"/>
              </p:ext>
            </p:extLst>
          </p:nvPr>
        </p:nvGraphicFramePr>
        <p:xfrm>
          <a:off x="457200" y="1463040"/>
          <a:ext cx="8229600" cy="448056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457200" y="5852160"/>
            <a:ext cx="8229600" cy="707886"/>
          </a:xfrm>
          <a:prstGeom prst="rect">
            <a:avLst/>
          </a:prstGeom>
          <a:noFill/>
        </p:spPr>
        <p:txBody>
          <a:bodyPr wrap="square" rtlCol="0">
            <a:spAutoFit/>
          </a:bodyPr>
          <a:lstStyle/>
          <a:p>
            <a:r>
              <a:rPr lang="en-US" sz="1000" b="1" dirty="0" smtClean="0"/>
              <a:t>Key: </a:t>
            </a:r>
            <a:r>
              <a:rPr lang="en-US" sz="1000" dirty="0" smtClean="0"/>
              <a:t>AI/AN = American Indian or Alaska Native.</a:t>
            </a:r>
            <a:endParaRPr lang="en-US" sz="1000" b="1" dirty="0" smtClean="0"/>
          </a:p>
          <a:p>
            <a:r>
              <a:rPr lang="en-US" sz="1000" b="1" dirty="0" smtClean="0"/>
              <a:t>Source</a:t>
            </a:r>
            <a:r>
              <a:rPr lang="en-US" sz="1000" b="1" dirty="0"/>
              <a:t>: </a:t>
            </a:r>
            <a:r>
              <a:rPr lang="en-US" sz="1000" dirty="0" smtClean="0"/>
              <a:t>Centers </a:t>
            </a:r>
            <a:r>
              <a:rPr lang="en-US" sz="1000" dirty="0"/>
              <a:t>for Disease Control and Prevention, Behavioral Risk Factor </a:t>
            </a:r>
            <a:r>
              <a:rPr lang="en-US" sz="1000" dirty="0" smtClean="0"/>
              <a:t>Surveillance Survey, 2012.</a:t>
            </a:r>
            <a:endParaRPr lang="en-US" sz="1000" dirty="0"/>
          </a:p>
          <a:p>
            <a:r>
              <a:rPr lang="en-US" sz="1000" b="1" dirty="0" smtClean="0"/>
              <a:t>Denominator: </a:t>
            </a:r>
            <a:r>
              <a:rPr lang="en-US" sz="1000" dirty="0" smtClean="0"/>
              <a:t>Men </a:t>
            </a:r>
            <a:r>
              <a:rPr lang="en-US" sz="1000" dirty="0"/>
              <a:t>age </a:t>
            </a:r>
            <a:r>
              <a:rPr lang="en-US" sz="1000" dirty="0" smtClean="0"/>
              <a:t>40 </a:t>
            </a:r>
            <a:r>
              <a:rPr lang="en-US" sz="1000" dirty="0"/>
              <a:t>and over.</a:t>
            </a:r>
          </a:p>
          <a:p>
            <a:r>
              <a:rPr lang="en-US" sz="1000" b="1" dirty="0" smtClean="0"/>
              <a:t>Note</a:t>
            </a:r>
            <a:r>
              <a:rPr lang="en-US" sz="1000" b="1" dirty="0"/>
              <a:t>:</a:t>
            </a:r>
            <a:r>
              <a:rPr lang="en-US" sz="1000" dirty="0"/>
              <a:t> For this measure, lower rates are better. </a:t>
            </a:r>
          </a:p>
        </p:txBody>
      </p:sp>
    </p:spTree>
    <p:extLst>
      <p:ext uri="{BB962C8B-B14F-4D97-AF65-F5344CB8AC3E}">
        <p14:creationId xmlns:p14="http://schemas.microsoft.com/office/powerpoint/2010/main" val="27176360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Supplemental Measures of Care Affordability</a:t>
            </a:r>
            <a:endParaRPr lang="en-US" dirty="0"/>
          </a:p>
        </p:txBody>
      </p:sp>
      <p:sp>
        <p:nvSpPr>
          <p:cNvPr id="3" name="Content Placeholder 2"/>
          <p:cNvSpPr>
            <a:spLocks noGrp="1"/>
          </p:cNvSpPr>
          <p:nvPr>
            <p:ph idx="1"/>
          </p:nvPr>
        </p:nvSpPr>
        <p:spPr/>
        <p:txBody>
          <a:bodyPr>
            <a:normAutofit/>
          </a:bodyPr>
          <a:lstStyle/>
          <a:p>
            <a:r>
              <a:rPr lang="en-US" dirty="0" smtClean="0"/>
              <a:t>Supplemental measures </a:t>
            </a:r>
          </a:p>
          <a:p>
            <a:pPr lvl="1"/>
            <a:r>
              <a:rPr lang="en-US" dirty="0" smtClean="0"/>
              <a:t>May provide contextual information related to health care quality</a:t>
            </a:r>
          </a:p>
          <a:p>
            <a:pPr lvl="1"/>
            <a:r>
              <a:rPr lang="en-US" dirty="0" smtClean="0"/>
              <a:t>Are not part of the measure set tracked in the Q</a:t>
            </a:r>
            <a:r>
              <a:rPr lang="en-US" strike="sngStrike" dirty="0" smtClean="0"/>
              <a:t>R</a:t>
            </a:r>
            <a:r>
              <a:rPr lang="en-US" dirty="0" smtClean="0"/>
              <a:t>DR because they are difficult to interpret</a:t>
            </a:r>
          </a:p>
          <a:p>
            <a:r>
              <a:rPr lang="en-US" dirty="0"/>
              <a:t>Supplemental measures </a:t>
            </a:r>
            <a:r>
              <a:rPr lang="en-US" dirty="0" smtClean="0"/>
              <a:t>of Care Affordability:</a:t>
            </a:r>
            <a:endParaRPr lang="en-US" dirty="0"/>
          </a:p>
          <a:p>
            <a:pPr lvl="1"/>
            <a:r>
              <a:rPr lang="en-US" dirty="0" smtClean="0"/>
              <a:t>Per </a:t>
            </a:r>
            <a:r>
              <a:rPr lang="en-US" dirty="0"/>
              <a:t>capita national health </a:t>
            </a:r>
            <a:r>
              <a:rPr lang="en-US" dirty="0" smtClean="0"/>
              <a:t>expenditures</a:t>
            </a:r>
          </a:p>
          <a:p>
            <a:endParaRPr lang="en-US" dirty="0"/>
          </a:p>
        </p:txBody>
      </p:sp>
    </p:spTree>
    <p:extLst>
      <p:ext uri="{BB962C8B-B14F-4D97-AF65-F5344CB8AC3E}">
        <p14:creationId xmlns:p14="http://schemas.microsoft.com/office/powerpoint/2010/main" val="29268162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1800" dirty="0"/>
              <a:t>P</a:t>
            </a:r>
            <a:r>
              <a:rPr lang="en-US" sz="1800" dirty="0" smtClean="0"/>
              <a:t>er capita national health expenditures in 2009 $, by largest components, 2003-2013</a:t>
            </a:r>
            <a:endParaRPr lang="en-US" sz="1800" dirty="0"/>
          </a:p>
        </p:txBody>
      </p:sp>
      <p:sp>
        <p:nvSpPr>
          <p:cNvPr id="8" name="TextBox 7"/>
          <p:cNvSpPr txBox="1"/>
          <p:nvPr/>
        </p:nvSpPr>
        <p:spPr>
          <a:xfrm>
            <a:off x="457200" y="5943600"/>
            <a:ext cx="8229600" cy="400110"/>
          </a:xfrm>
          <a:prstGeom prst="rect">
            <a:avLst/>
          </a:prstGeom>
          <a:noFill/>
        </p:spPr>
        <p:txBody>
          <a:bodyPr wrap="square" rtlCol="0">
            <a:spAutoFit/>
          </a:bodyPr>
          <a:lstStyle/>
          <a:p>
            <a:r>
              <a:rPr lang="en-US" sz="1000" b="1" dirty="0"/>
              <a:t>Source: </a:t>
            </a:r>
            <a:r>
              <a:rPr lang="en-US" sz="1000" dirty="0" smtClean="0"/>
              <a:t>Centers for Medicare &amp; Medicaid Services, National Health Expenditure Data, 2003-2013.</a:t>
            </a:r>
            <a:endParaRPr lang="en-US" sz="1000" dirty="0"/>
          </a:p>
          <a:p>
            <a:r>
              <a:rPr lang="en-US" sz="1000" b="1" dirty="0" smtClean="0"/>
              <a:t>Denominator: </a:t>
            </a:r>
            <a:r>
              <a:rPr lang="en-US" sz="1000" dirty="0" smtClean="0"/>
              <a:t>U.S. population.</a:t>
            </a:r>
            <a:endParaRPr lang="en-US" sz="10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024876970"/>
              </p:ext>
            </p:extLst>
          </p:nvPr>
        </p:nvGraphicFramePr>
        <p:xfrm>
          <a:off x="457200" y="1463040"/>
          <a:ext cx="8229600" cy="438912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86627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National Healthcare Quality and Disparities Report</a:t>
            </a:r>
          </a:p>
        </p:txBody>
      </p:sp>
      <p:sp>
        <p:nvSpPr>
          <p:cNvPr id="3" name="Content Placeholder 2"/>
          <p:cNvSpPr>
            <a:spLocks noGrp="1"/>
          </p:cNvSpPr>
          <p:nvPr>
            <p:ph idx="1"/>
          </p:nvPr>
        </p:nvSpPr>
        <p:spPr/>
        <p:txBody>
          <a:bodyPr>
            <a:normAutofit fontScale="85000" lnSpcReduction="10000"/>
          </a:bodyPr>
          <a:lstStyle/>
          <a:p>
            <a:r>
              <a:rPr lang="en-US" dirty="0"/>
              <a:t>Annual report to Congress mandated in the Healthcare Research and Quality Act of 1999 (P.L. 106-129)</a:t>
            </a:r>
          </a:p>
          <a:p>
            <a:r>
              <a:rPr lang="en-US" dirty="0"/>
              <a:t>Provides a comprehensive overview of: </a:t>
            </a:r>
          </a:p>
          <a:p>
            <a:pPr lvl="1"/>
            <a:r>
              <a:rPr lang="en-US" dirty="0"/>
              <a:t>Quality of health care received by the general U.S. population</a:t>
            </a:r>
          </a:p>
          <a:p>
            <a:pPr lvl="1"/>
            <a:r>
              <a:rPr lang="en-US" dirty="0"/>
              <a:t>Disparities in care experienced by different racial, ethnic, and socioeconomic groups</a:t>
            </a:r>
          </a:p>
          <a:p>
            <a:r>
              <a:rPr lang="en-US" dirty="0"/>
              <a:t>Assesses the performance of our health system and identifies areas of strengths and weaknesses along three main axes: </a:t>
            </a:r>
          </a:p>
          <a:p>
            <a:pPr lvl="1"/>
            <a:r>
              <a:rPr lang="en-US" dirty="0"/>
              <a:t>Access to health care</a:t>
            </a:r>
          </a:p>
          <a:p>
            <a:pPr lvl="1"/>
            <a:r>
              <a:rPr lang="en-US" dirty="0"/>
              <a:t>Quality of health care</a:t>
            </a:r>
          </a:p>
          <a:p>
            <a:pPr lvl="1"/>
            <a:r>
              <a:rPr lang="en-US" dirty="0"/>
              <a:t>Priorities of the National Quality </a:t>
            </a:r>
            <a:r>
              <a:rPr lang="en-US" dirty="0" smtClean="0"/>
              <a:t>Strategy</a:t>
            </a:r>
            <a:endParaRPr lang="en-US" dirty="0"/>
          </a:p>
        </p:txBody>
      </p:sp>
    </p:spTree>
    <p:extLst>
      <p:ext uri="{BB962C8B-B14F-4D97-AF65-F5344CB8AC3E}">
        <p14:creationId xmlns:p14="http://schemas.microsoft.com/office/powerpoint/2010/main" val="3109691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National Healthcare Quality and Disparities Report</a:t>
            </a:r>
          </a:p>
        </p:txBody>
      </p:sp>
      <p:sp>
        <p:nvSpPr>
          <p:cNvPr id="3" name="Content Placeholder 2"/>
          <p:cNvSpPr>
            <a:spLocks noGrp="1"/>
          </p:cNvSpPr>
          <p:nvPr>
            <p:ph idx="1"/>
          </p:nvPr>
        </p:nvSpPr>
        <p:spPr/>
        <p:txBody>
          <a:bodyPr/>
          <a:lstStyle/>
          <a:p>
            <a:r>
              <a:rPr lang="en-US" dirty="0"/>
              <a:t>Based on more than 250 measures of quality and disparities covering a broad array of health care services and settings</a:t>
            </a:r>
          </a:p>
          <a:p>
            <a:r>
              <a:rPr lang="en-US" dirty="0"/>
              <a:t>Data generally available through 2012</a:t>
            </a:r>
          </a:p>
          <a:p>
            <a:r>
              <a:rPr lang="en-US" dirty="0"/>
              <a:t>Produced with the help of an Interagency Work Group led by the Agency for Healthcare Research and Quality and submitted on behalf of the Secretary of Health and Human Services </a:t>
            </a:r>
          </a:p>
          <a:p>
            <a:endParaRPr lang="en-US" dirty="0"/>
          </a:p>
        </p:txBody>
      </p:sp>
    </p:spTree>
    <p:extLst>
      <p:ext uri="{BB962C8B-B14F-4D97-AF65-F5344CB8AC3E}">
        <p14:creationId xmlns:p14="http://schemas.microsoft.com/office/powerpoint/2010/main" val="906312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 for 2014</a:t>
            </a:r>
            <a:endParaRPr lang="en-US" dirty="0"/>
          </a:p>
        </p:txBody>
      </p:sp>
      <p:sp>
        <p:nvSpPr>
          <p:cNvPr id="3" name="Content Placeholder 2"/>
          <p:cNvSpPr>
            <a:spLocks noGrp="1"/>
          </p:cNvSpPr>
          <p:nvPr>
            <p:ph idx="1"/>
          </p:nvPr>
        </p:nvSpPr>
        <p:spPr>
          <a:xfrm>
            <a:off x="228600" y="1447800"/>
            <a:ext cx="8686800" cy="5410200"/>
          </a:xfrm>
        </p:spPr>
        <p:txBody>
          <a:bodyPr>
            <a:normAutofit/>
          </a:bodyPr>
          <a:lstStyle/>
          <a:p>
            <a:r>
              <a:rPr lang="en-US" dirty="0"/>
              <a:t>New National Healthcare Quality and Disparities Report (QDR)</a:t>
            </a:r>
          </a:p>
          <a:p>
            <a:pPr lvl="1"/>
            <a:r>
              <a:rPr lang="en-US" dirty="0"/>
              <a:t>Integrates findings on health care quality and health care disparities into a single document to highlight the importance of examining quality and disparities together</a:t>
            </a:r>
          </a:p>
          <a:p>
            <a:pPr lvl="1"/>
            <a:r>
              <a:rPr lang="en-US" dirty="0"/>
              <a:t>Focuses on summarizing information over the many measures that are </a:t>
            </a:r>
            <a:r>
              <a:rPr lang="en-US" dirty="0" smtClean="0"/>
              <a:t>tracked</a:t>
            </a:r>
            <a:endParaRPr lang="en-US" dirty="0"/>
          </a:p>
        </p:txBody>
      </p:sp>
    </p:spTree>
    <p:extLst>
      <p:ext uri="{BB962C8B-B14F-4D97-AF65-F5344CB8AC3E}">
        <p14:creationId xmlns:p14="http://schemas.microsoft.com/office/powerpoint/2010/main" val="4017073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Key Findings of the 2014 QDR</a:t>
            </a:r>
            <a:endParaRPr lang="en-US" dirty="0"/>
          </a:p>
        </p:txBody>
      </p:sp>
      <p:sp>
        <p:nvSpPr>
          <p:cNvPr id="3" name="Content Placeholder 2"/>
          <p:cNvSpPr>
            <a:spLocks noGrp="1"/>
          </p:cNvSpPr>
          <p:nvPr>
            <p:ph idx="1"/>
          </p:nvPr>
        </p:nvSpPr>
        <p:spPr/>
        <p:txBody>
          <a:bodyPr>
            <a:normAutofit fontScale="92500" lnSpcReduction="10000"/>
          </a:bodyPr>
          <a:lstStyle/>
          <a:p>
            <a:r>
              <a:rPr lang="en-US" dirty="0"/>
              <a:t>Demonstrates that the Nation has made clear progress in improving the health care delivery system to achieve the three aims of better care, smarter spending, and healthier people, but there is still more work to do, specifically to address disparities in care.</a:t>
            </a:r>
          </a:p>
          <a:p>
            <a:pPr lvl="1"/>
            <a:r>
              <a:rPr lang="en-US" dirty="0"/>
              <a:t>Access improved. </a:t>
            </a:r>
          </a:p>
          <a:p>
            <a:pPr lvl="1"/>
            <a:r>
              <a:rPr lang="en-US" dirty="0"/>
              <a:t>Quality improved for most National Quality Strategy priorities.</a:t>
            </a:r>
          </a:p>
          <a:p>
            <a:pPr lvl="1"/>
            <a:r>
              <a:rPr lang="en-US" dirty="0"/>
              <a:t>Few disparities were eliminated.</a:t>
            </a:r>
          </a:p>
          <a:p>
            <a:pPr lvl="1"/>
            <a:r>
              <a:rPr lang="en-US" dirty="0"/>
              <a:t>Many challenges in improving quality and reducing disparities remain.</a:t>
            </a:r>
          </a:p>
        </p:txBody>
      </p:sp>
    </p:spTree>
    <p:extLst>
      <p:ext uri="{BB962C8B-B14F-4D97-AF65-F5344CB8AC3E}">
        <p14:creationId xmlns:p14="http://schemas.microsoft.com/office/powerpoint/2010/main" val="3734546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2014 </a:t>
            </a:r>
            <a:r>
              <a:rPr lang="en-US" dirty="0" err="1" smtClean="0"/>
              <a:t>Chartbooks</a:t>
            </a:r>
            <a:endParaRPr lang="en-US" dirty="0"/>
          </a:p>
        </p:txBody>
      </p:sp>
      <p:sp>
        <p:nvSpPr>
          <p:cNvPr id="3" name="Content Placeholder 2"/>
          <p:cNvSpPr>
            <a:spLocks noGrp="1"/>
          </p:cNvSpPr>
          <p:nvPr>
            <p:ph idx="1"/>
          </p:nvPr>
        </p:nvSpPr>
        <p:spPr>
          <a:xfrm>
            <a:off x="228600" y="1447800"/>
            <a:ext cx="8686800" cy="5410200"/>
          </a:xfrm>
        </p:spPr>
        <p:txBody>
          <a:bodyPr>
            <a:normAutofit/>
          </a:bodyPr>
          <a:lstStyle/>
          <a:p>
            <a:r>
              <a:rPr lang="en-US" dirty="0" smtClean="0"/>
              <a:t>2014 QDR supported by a series of related </a:t>
            </a:r>
            <a:r>
              <a:rPr lang="en-US" dirty="0" err="1" smtClean="0"/>
              <a:t>chartbooks</a:t>
            </a:r>
            <a:r>
              <a:rPr lang="en-US" dirty="0" smtClean="0"/>
              <a:t> that:</a:t>
            </a:r>
          </a:p>
          <a:p>
            <a:pPr lvl="1"/>
            <a:r>
              <a:rPr lang="en-US" dirty="0" smtClean="0"/>
              <a:t>Present information </a:t>
            </a:r>
            <a:r>
              <a:rPr lang="en-US" dirty="0"/>
              <a:t>on individual measures </a:t>
            </a:r>
            <a:endParaRPr lang="en-US" dirty="0" smtClean="0"/>
          </a:p>
          <a:p>
            <a:pPr lvl="1"/>
            <a:r>
              <a:rPr lang="en-US" dirty="0" smtClean="0"/>
              <a:t>Are updated annually</a:t>
            </a:r>
          </a:p>
          <a:p>
            <a:pPr lvl="1"/>
            <a:r>
              <a:rPr lang="en-US" dirty="0"/>
              <a:t>Are posted on the Web (</a:t>
            </a:r>
            <a:r>
              <a:rPr lang="en-US" u="sng" dirty="0">
                <a:hlinkClick r:id="rId3" invalidUrl="http:///"/>
              </a:rPr>
              <a:t>http://</a:t>
            </a:r>
            <a:r>
              <a:rPr lang="en-US" u="sng" dirty="0">
                <a:hlinkClick r:id=""/>
              </a:rPr>
              <a:t>www.ahrq.gov/research/</a:t>
            </a:r>
          </a:p>
          <a:p>
            <a:pPr lvl="1" indent="0">
              <a:buNone/>
              <a:tabLst>
                <a:tab pos="406400" algn="l"/>
              </a:tabLst>
            </a:pPr>
            <a:r>
              <a:rPr lang="en-US" u="sng" dirty="0">
                <a:hlinkClick r:id=""/>
              </a:rPr>
              <a:t>findings/</a:t>
            </a:r>
            <a:r>
              <a:rPr lang="en-US" u="sng" dirty="0" err="1">
                <a:hlinkClick r:id="rId4"/>
              </a:rPr>
              <a:t>nhqrdr</a:t>
            </a:r>
            <a:r>
              <a:rPr lang="en-US" u="sng" dirty="0">
                <a:hlinkClick r:id="rId4"/>
              </a:rPr>
              <a:t>/2014chartbooks/</a:t>
            </a:r>
            <a:r>
              <a:rPr lang="en-US" dirty="0"/>
              <a:t>)</a:t>
            </a:r>
          </a:p>
          <a:p>
            <a:r>
              <a:rPr lang="en-US" dirty="0" smtClean="0"/>
              <a:t>Order and topics of </a:t>
            </a:r>
            <a:r>
              <a:rPr lang="en-US" dirty="0" err="1" smtClean="0"/>
              <a:t>chartbooks</a:t>
            </a:r>
            <a:endParaRPr lang="en-US" dirty="0"/>
          </a:p>
          <a:p>
            <a:pPr lvl="1"/>
            <a:r>
              <a:rPr lang="en-US" dirty="0" smtClean="0"/>
              <a:t>Access </a:t>
            </a:r>
            <a:r>
              <a:rPr lang="en-US" dirty="0"/>
              <a:t>to </a:t>
            </a:r>
            <a:r>
              <a:rPr lang="en-US" dirty="0" smtClean="0"/>
              <a:t>care</a:t>
            </a:r>
            <a:endParaRPr lang="en-US" dirty="0"/>
          </a:p>
          <a:p>
            <a:pPr lvl="1"/>
            <a:r>
              <a:rPr lang="en-US" dirty="0" smtClean="0"/>
              <a:t>Priorities of the National Quality Strategy</a:t>
            </a:r>
          </a:p>
          <a:p>
            <a:pPr lvl="1"/>
            <a:r>
              <a:rPr lang="en-US" dirty="0" smtClean="0"/>
              <a:t>Access and quality of care for different priority populations</a:t>
            </a:r>
            <a:endParaRPr lang="en-US" dirty="0"/>
          </a:p>
          <a:p>
            <a:endParaRPr lang="en-US" dirty="0"/>
          </a:p>
        </p:txBody>
      </p:sp>
    </p:spTree>
    <p:extLst>
      <p:ext uri="{BB962C8B-B14F-4D97-AF65-F5344CB8AC3E}">
        <p14:creationId xmlns:p14="http://schemas.microsoft.com/office/powerpoint/2010/main" val="39560171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err="1" smtClean="0"/>
              <a:t>Chartbooks</a:t>
            </a:r>
            <a:r>
              <a:rPr lang="en-US" sz="3100" dirty="0" smtClean="0"/>
              <a:t> Organized Around Priorities of the National Quality Strategy</a:t>
            </a:r>
            <a:endParaRPr lang="en-US" sz="3100" dirty="0"/>
          </a:p>
        </p:txBody>
      </p:sp>
      <p:sp>
        <p:nvSpPr>
          <p:cNvPr id="3" name="Content Placeholder 2"/>
          <p:cNvSpPr>
            <a:spLocks noGrp="1"/>
          </p:cNvSpPr>
          <p:nvPr>
            <p:ph idx="1"/>
          </p:nvPr>
        </p:nvSpPr>
        <p:spPr/>
        <p:txBody>
          <a:bodyPr>
            <a:normAutofit fontScale="77500" lnSpcReduction="20000"/>
          </a:bodyPr>
          <a:lstStyle/>
          <a:p>
            <a:pPr marL="514350" indent="-514350">
              <a:lnSpc>
                <a:spcPct val="120000"/>
              </a:lnSpc>
              <a:spcBef>
                <a:spcPts val="0"/>
              </a:spcBef>
              <a:buSzPct val="100000"/>
              <a:buFont typeface="+mj-lt"/>
              <a:buAutoNum type="arabicPeriod"/>
            </a:pPr>
            <a:r>
              <a:rPr lang="en-US" dirty="0" smtClean="0"/>
              <a:t>Making care safer by reducing harm caused in the delivery of care.</a:t>
            </a:r>
          </a:p>
          <a:p>
            <a:pPr marL="514350" indent="-514350">
              <a:lnSpc>
                <a:spcPct val="120000"/>
              </a:lnSpc>
              <a:spcBef>
                <a:spcPts val="0"/>
              </a:spcBef>
              <a:buSzPct val="100000"/>
              <a:buFont typeface="+mj-lt"/>
              <a:buAutoNum type="arabicPeriod"/>
            </a:pPr>
            <a:r>
              <a:rPr lang="en-US" dirty="0" smtClean="0"/>
              <a:t>Ensuring that each person and family is engaged as partners in their care.</a:t>
            </a:r>
          </a:p>
          <a:p>
            <a:pPr marL="514350" indent="-514350">
              <a:lnSpc>
                <a:spcPct val="120000"/>
              </a:lnSpc>
              <a:spcBef>
                <a:spcPts val="0"/>
              </a:spcBef>
              <a:buSzPct val="100000"/>
              <a:buFont typeface="+mj-lt"/>
              <a:buAutoNum type="arabicPeriod"/>
            </a:pPr>
            <a:r>
              <a:rPr lang="en-US" dirty="0" smtClean="0"/>
              <a:t>Promoting effective communication and coordination of care.</a:t>
            </a:r>
          </a:p>
          <a:p>
            <a:pPr marL="514350" indent="-514350">
              <a:lnSpc>
                <a:spcPct val="120000"/>
              </a:lnSpc>
              <a:spcBef>
                <a:spcPts val="0"/>
              </a:spcBef>
              <a:buSzPct val="100000"/>
              <a:buFont typeface="+mj-lt"/>
              <a:buAutoNum type="arabicPeriod"/>
            </a:pPr>
            <a:r>
              <a:rPr lang="en-US" dirty="0" smtClean="0"/>
              <a:t>Promoting the most effective prevention and treatment practices for the leading causes of mortality, starting with cardiovascular disease.</a:t>
            </a:r>
          </a:p>
          <a:p>
            <a:pPr marL="514350" indent="-514350">
              <a:lnSpc>
                <a:spcPct val="120000"/>
              </a:lnSpc>
              <a:spcBef>
                <a:spcPts val="0"/>
              </a:spcBef>
              <a:buSzPct val="100000"/>
              <a:buFont typeface="+mj-lt"/>
              <a:buAutoNum type="arabicPeriod"/>
            </a:pPr>
            <a:r>
              <a:rPr lang="en-US" dirty="0" smtClean="0"/>
              <a:t>Working with communities to promote wide use of best practices to enable healthy living.</a:t>
            </a:r>
          </a:p>
          <a:p>
            <a:pPr marL="514350" indent="-514350">
              <a:lnSpc>
                <a:spcPct val="120000"/>
              </a:lnSpc>
              <a:spcBef>
                <a:spcPts val="0"/>
              </a:spcBef>
              <a:buSzPct val="100000"/>
              <a:buFont typeface="+mj-lt"/>
              <a:buAutoNum type="arabicPeriod"/>
            </a:pPr>
            <a:r>
              <a:rPr lang="en-US" b="1" dirty="0" smtClean="0"/>
              <a:t>Making quality care more affordable for individuals, families, employers, and governments by developing and spreading new health care delivery models.</a:t>
            </a:r>
          </a:p>
          <a:p>
            <a:endParaRPr lang="en-US" dirty="0"/>
          </a:p>
        </p:txBody>
      </p:sp>
    </p:spTree>
    <p:extLst>
      <p:ext uri="{BB962C8B-B14F-4D97-AF65-F5344CB8AC3E}">
        <p14:creationId xmlns:p14="http://schemas.microsoft.com/office/powerpoint/2010/main" val="42115711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quot;&quot;"/>
          <p:cNvPicPr>
            <a:picLocks noChangeAspect="1"/>
          </p:cNvPicPr>
          <p:nvPr/>
        </p:nvPicPr>
        <p:blipFill>
          <a:blip r:embed="rId3"/>
          <a:stretch>
            <a:fillRect/>
          </a:stretch>
        </p:blipFill>
        <p:spPr>
          <a:xfrm>
            <a:off x="384048" y="448056"/>
            <a:ext cx="1315686" cy="1298448"/>
          </a:xfrm>
          <a:prstGeom prst="rect">
            <a:avLst/>
          </a:prstGeom>
        </p:spPr>
      </p:pic>
      <p:sp>
        <p:nvSpPr>
          <p:cNvPr id="2" name="Title 1"/>
          <p:cNvSpPr>
            <a:spLocks noGrp="1"/>
          </p:cNvSpPr>
          <p:nvPr>
            <p:ph type="title"/>
          </p:nvPr>
        </p:nvSpPr>
        <p:spPr/>
        <p:txBody>
          <a:bodyPr>
            <a:normAutofit fontScale="90000"/>
          </a:bodyPr>
          <a:lstStyle/>
          <a:p>
            <a:r>
              <a:rPr lang="en-US" sz="2400" dirty="0" smtClean="0"/>
              <a:t>Priority 6</a:t>
            </a:r>
            <a:r>
              <a:rPr lang="en-US" sz="2400" dirty="0"/>
              <a:t>: Making quality care more affordable </a:t>
            </a:r>
            <a:r>
              <a:rPr lang="en-US" sz="2400" dirty="0" smtClean="0"/>
              <a:t>for individuals</a:t>
            </a:r>
            <a:r>
              <a:rPr lang="en-US" sz="2400" dirty="0"/>
              <a:t>, families, employers, and governments </a:t>
            </a:r>
            <a:r>
              <a:rPr lang="en-US" sz="2400" dirty="0" smtClean="0"/>
              <a:t>by </a:t>
            </a:r>
            <a:r>
              <a:rPr lang="en-US" sz="2400" dirty="0"/>
              <a:t>developing and spreading new health care </a:t>
            </a:r>
            <a:r>
              <a:rPr lang="en-US" sz="2400" dirty="0" smtClean="0"/>
              <a:t>delivery </a:t>
            </a:r>
            <a:r>
              <a:rPr lang="en-US" sz="2400" dirty="0"/>
              <a:t>models</a:t>
            </a:r>
          </a:p>
        </p:txBody>
      </p:sp>
      <p:sp>
        <p:nvSpPr>
          <p:cNvPr id="4" name="Content Placeholder 3"/>
          <p:cNvSpPr>
            <a:spLocks noGrp="1"/>
          </p:cNvSpPr>
          <p:nvPr>
            <p:ph sz="quarter" idx="10"/>
          </p:nvPr>
        </p:nvSpPr>
        <p:spPr/>
        <p:txBody>
          <a:bodyPr anchor="ctr">
            <a:normAutofit/>
          </a:bodyPr>
          <a:lstStyle/>
          <a:p>
            <a:pPr marL="0" indent="0" algn="ctr">
              <a:buNone/>
            </a:pPr>
            <a:r>
              <a:rPr lang="en-US" sz="1600" b="1" dirty="0">
                <a:solidFill>
                  <a:srgbClr val="000000"/>
                </a:solidFill>
                <a:latin typeface="Helvetica" pitchFamily="34" charset="0"/>
                <a:cs typeface="Helvetica" pitchFamily="34" charset="0"/>
              </a:rPr>
              <a:t>LONG-TERM GOALS</a:t>
            </a:r>
          </a:p>
        </p:txBody>
      </p:sp>
      <p:sp>
        <p:nvSpPr>
          <p:cNvPr id="5" name="Text Placeholder 4"/>
          <p:cNvSpPr>
            <a:spLocks noGrp="1"/>
          </p:cNvSpPr>
          <p:nvPr>
            <p:ph type="body" sz="quarter" idx="11"/>
          </p:nvPr>
        </p:nvSpPr>
        <p:spPr>
          <a:xfrm>
            <a:off x="609600" y="2396769"/>
            <a:ext cx="8077200" cy="1272119"/>
          </a:xfrm>
          <a:solidFill>
            <a:schemeClr val="bg1">
              <a:lumMod val="95000"/>
            </a:schemeClr>
          </a:solidFill>
        </p:spPr>
        <p:txBody>
          <a:bodyPr>
            <a:normAutofit/>
          </a:bodyPr>
          <a:lstStyle/>
          <a:p>
            <a:pPr marL="457200" indent="-457200">
              <a:buFont typeface="+mj-lt"/>
              <a:buAutoNum type="arabicPeriod"/>
            </a:pPr>
            <a:r>
              <a:rPr lang="en-US" sz="1500" dirty="0" smtClean="0">
                <a:latin typeface="Helvetica" pitchFamily="34" charset="0"/>
              </a:rPr>
              <a:t>Ensure affordable and accessible high-quality health care for people, families, employers, and governments.</a:t>
            </a:r>
          </a:p>
          <a:p>
            <a:pPr marL="457200" indent="-457200">
              <a:buFont typeface="+mj-lt"/>
              <a:buAutoNum type="arabicPeriod"/>
            </a:pPr>
            <a:r>
              <a:rPr lang="en-US" sz="1500" dirty="0" smtClean="0">
                <a:latin typeface="Helvetica" pitchFamily="34" charset="0"/>
              </a:rPr>
              <a:t>Support and enable communities to ensure accessible, high-quality care while reducing waste and fraud.</a:t>
            </a:r>
            <a:endParaRPr lang="en-US" sz="1500" dirty="0">
              <a:latin typeface="Helvetica" pitchFamily="34" charset="0"/>
            </a:endParaRPr>
          </a:p>
        </p:txBody>
      </p:sp>
    </p:spTree>
    <p:extLst>
      <p:ext uri="{BB962C8B-B14F-4D97-AF65-F5344CB8AC3E}">
        <p14:creationId xmlns:p14="http://schemas.microsoft.com/office/powerpoint/2010/main" val="12487242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NQS Palette Tweaked April 17">
      <a:dk1>
        <a:sysClr val="windowText" lastClr="000000"/>
      </a:dk1>
      <a:lt1>
        <a:sysClr val="window" lastClr="FFFFFF"/>
      </a:lt1>
      <a:dk2>
        <a:srgbClr val="4FA04B"/>
      </a:dk2>
      <a:lt2>
        <a:srgbClr val="BF9D16"/>
      </a:lt2>
      <a:accent1>
        <a:srgbClr val="4861A4"/>
      </a:accent1>
      <a:accent2>
        <a:srgbClr val="9B1C27"/>
      </a:accent2>
      <a:accent3>
        <a:srgbClr val="4FA04B"/>
      </a:accent3>
      <a:accent4>
        <a:srgbClr val="544172"/>
      </a:accent4>
      <a:accent5>
        <a:srgbClr val="478E8B"/>
      </a:accent5>
      <a:accent6>
        <a:srgbClr val="F79646"/>
      </a:accent6>
      <a:hlink>
        <a:srgbClr val="4861A4"/>
      </a:hlink>
      <a:folHlink>
        <a:srgbClr val="5241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13295</TotalTime>
  <Words>2955</Words>
  <Application>Microsoft Office PowerPoint</Application>
  <PresentationFormat>On-screen Show (4:3)</PresentationFormat>
  <Paragraphs>216</Paragraphs>
  <Slides>22</Slides>
  <Notes>22</Notes>
  <HiddenSlides>0</HiddenSlides>
  <MMClips>0</MMClips>
  <ScaleCrop>false</ScaleCrop>
  <HeadingPairs>
    <vt:vector size="4" baseType="variant">
      <vt:variant>
        <vt:lpstr>Theme</vt:lpstr>
      </vt:variant>
      <vt:variant>
        <vt:i4>3</vt:i4>
      </vt:variant>
      <vt:variant>
        <vt:lpstr>Slide Titles</vt:lpstr>
      </vt:variant>
      <vt:variant>
        <vt:i4>22</vt:i4>
      </vt:variant>
    </vt:vector>
  </HeadingPairs>
  <TitlesOfParts>
    <vt:vector size="25" baseType="lpstr">
      <vt:lpstr>Office Theme</vt:lpstr>
      <vt:lpstr>Custom Design</vt:lpstr>
      <vt:lpstr>1_Office Theme</vt:lpstr>
      <vt:lpstr>National Healthcare Quality and Disparities Report</vt:lpstr>
      <vt:lpstr>Organization of the Chartbook on Care Affordability </vt:lpstr>
      <vt:lpstr>National Healthcare Quality and Disparities Report</vt:lpstr>
      <vt:lpstr>National Healthcare Quality and Disparities Report</vt:lpstr>
      <vt:lpstr>Changes for 2014</vt:lpstr>
      <vt:lpstr>Key Findings of the 2014 QDR</vt:lpstr>
      <vt:lpstr>2014 Chartbooks</vt:lpstr>
      <vt:lpstr>Chartbooks Organized Around Priorities of the National Quality Strategy</vt:lpstr>
      <vt:lpstr>Priority 6: Making quality care more affordable for individuals, families, employers, and governments by developing and spreading new health care delivery models</vt:lpstr>
      <vt:lpstr>Chartbook on Care Affordability</vt:lpstr>
      <vt:lpstr>Care Affordability Trends</vt:lpstr>
      <vt:lpstr>Care Affordability Trends</vt:lpstr>
      <vt:lpstr>Measures of Care Affordability</vt:lpstr>
      <vt:lpstr>Measures of Access Problems Due to Health Care Costs</vt:lpstr>
      <vt:lpstr>People under age 65 whose family's health insurance premiums and out-of-pocket medical expenses were more than 10% of total family income, by chronic conditions and family income, 2006-2012</vt:lpstr>
      <vt:lpstr>People without a usual source of care who indicate a financial or insurance reason for not having a source of care, by insurance and race/ethnicity, 2002-2012</vt:lpstr>
      <vt:lpstr>People unable to get or delayed in getting needed medical care, dental care, or prescription medicines who indicate a financial or insurance reason, by insurance and family income, 2002-2012</vt:lpstr>
      <vt:lpstr>Measures of Inefficiency</vt:lpstr>
      <vt:lpstr>Ruptured appendix per 1,000 adult admissions with appendicitis, by race/ethnicity and insurance, 2001-2012</vt:lpstr>
      <vt:lpstr>Men age 40+ who had a screening prostate-specific antigen test in the past year, by age, race, and education, 2012</vt:lpstr>
      <vt:lpstr>Supplemental Measures of Care Affordability</vt:lpstr>
      <vt:lpstr>Per capita national health expenditures in 2009 $, by largest components, 2003-2013</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DHHS</dc:creator>
  <cp:lastModifiedBy>DHHS</cp:lastModifiedBy>
  <cp:revision>177</cp:revision>
  <cp:lastPrinted>2014-09-03T18:51:10Z</cp:lastPrinted>
  <dcterms:created xsi:type="dcterms:W3CDTF">2013-09-03T18:05:51Z</dcterms:created>
  <dcterms:modified xsi:type="dcterms:W3CDTF">2015-06-17T20:08:03Z</dcterms:modified>
</cp:coreProperties>
</file>