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notesSlides/notesSlide14.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15.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16.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17.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21.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drawings/drawing3.xml" ContentType="application/vnd.openxmlformats-officedocument.drawingml.chartshapes+xml"/>
  <Override PartName="/ppt/notesSlides/notesSlide22.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notesSlides/notesSlide23.xml" ContentType="application/vnd.openxmlformats-officedocument.presentationml.notesSlide+xml"/>
  <Override PartName="/ppt/charts/chart13.xml" ContentType="application/vnd.openxmlformats-officedocument.drawingml.chart+xml"/>
  <Override PartName="/ppt/theme/themeOverride12.xml" ContentType="application/vnd.openxmlformats-officedocument.themeOverride+xml"/>
  <Override PartName="/ppt/charts/chart14.xml" ContentType="application/vnd.openxmlformats-officedocument.drawingml.chart+xml"/>
  <Override PartName="/ppt/theme/themeOverride13.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theme/themeOverride15.xml" ContentType="application/vnd.openxmlformats-officedocument.themeOverride+xml"/>
  <Override PartName="/ppt/notesSlides/notesSlide27.xml" ContentType="application/vnd.openxmlformats-officedocument.presentationml.notesSlide+xml"/>
  <Override PartName="/ppt/charts/chart17.xml" ContentType="application/vnd.openxmlformats-officedocument.drawingml.chart+xml"/>
  <Override PartName="/ppt/theme/themeOverride16.xml" ContentType="application/vnd.openxmlformats-officedocument.themeOverride+xml"/>
  <Override PartName="/ppt/charts/chart18.xml" ContentType="application/vnd.openxmlformats-officedocument.drawingml.chart+xml"/>
  <Override PartName="/ppt/theme/themeOverride17.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9.xml" ContentType="application/vnd.openxmlformats-officedocument.drawingml.chart+xml"/>
  <Override PartName="/ppt/theme/themeOverride18.xml" ContentType="application/vnd.openxmlformats-officedocument.themeOverride+xml"/>
  <Override PartName="/ppt/charts/chart20.xml" ContentType="application/vnd.openxmlformats-officedocument.drawingml.chart+xml"/>
  <Override PartName="/ppt/theme/themeOverride19.xml" ContentType="application/vnd.openxmlformats-officedocument.themeOverride+xml"/>
  <Override PartName="/ppt/notesSlides/notesSlide31.xml" ContentType="application/vnd.openxmlformats-officedocument.presentationml.notesSlide+xml"/>
  <Override PartName="/ppt/charts/chart21.xml" ContentType="application/vnd.openxmlformats-officedocument.drawingml.chart+xml"/>
  <Override PartName="/ppt/theme/themeOverride20.xml" ContentType="application/vnd.openxmlformats-officedocument.themeOverride+xml"/>
  <Override PartName="/ppt/charts/chart22.xml" ContentType="application/vnd.openxmlformats-officedocument.drawingml.chart+xml"/>
  <Override PartName="/ppt/theme/themeOverride21.xml" ContentType="application/vnd.openxmlformats-officedocument.themeOverride+xml"/>
  <Override PartName="/ppt/notesSlides/notesSlide32.xml" ContentType="application/vnd.openxmlformats-officedocument.presentationml.notesSlide+xml"/>
  <Override PartName="/ppt/charts/chart23.xml" ContentType="application/vnd.openxmlformats-officedocument.drawingml.chart+xml"/>
  <Override PartName="/ppt/theme/themeOverride22.xml" ContentType="application/vnd.openxmlformats-officedocument.themeOverride+xml"/>
  <Override PartName="/ppt/notesSlides/notesSlide33.xml" ContentType="application/vnd.openxmlformats-officedocument.presentationml.notesSlide+xml"/>
  <Override PartName="/ppt/charts/chart24.xml" ContentType="application/vnd.openxmlformats-officedocument.drawingml.chart+xml"/>
  <Override PartName="/ppt/theme/themeOverride23.xml" ContentType="application/vnd.openxmlformats-officedocument.themeOverr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 id="2147483663" r:id="rId3"/>
  </p:sldMasterIdLst>
  <p:notesMasterIdLst>
    <p:notesMasterId r:id="rId38"/>
  </p:notesMasterIdLst>
  <p:handoutMasterIdLst>
    <p:handoutMasterId r:id="rId39"/>
  </p:handoutMasterIdLst>
  <p:sldIdLst>
    <p:sldId id="260" r:id="rId4"/>
    <p:sldId id="309" r:id="rId5"/>
    <p:sldId id="317" r:id="rId6"/>
    <p:sldId id="310" r:id="rId7"/>
    <p:sldId id="312" r:id="rId8"/>
    <p:sldId id="274" r:id="rId9"/>
    <p:sldId id="311" r:id="rId10"/>
    <p:sldId id="314" r:id="rId11"/>
    <p:sldId id="315" r:id="rId12"/>
    <p:sldId id="316" r:id="rId13"/>
    <p:sldId id="284" r:id="rId14"/>
    <p:sldId id="298" r:id="rId15"/>
    <p:sldId id="313" r:id="rId16"/>
    <p:sldId id="269" r:id="rId17"/>
    <p:sldId id="306" r:id="rId18"/>
    <p:sldId id="307" r:id="rId19"/>
    <p:sldId id="277" r:id="rId20"/>
    <p:sldId id="283" r:id="rId21"/>
    <p:sldId id="297" r:id="rId22"/>
    <p:sldId id="279" r:id="rId23"/>
    <p:sldId id="282" r:id="rId24"/>
    <p:sldId id="293" r:id="rId25"/>
    <p:sldId id="294" r:id="rId26"/>
    <p:sldId id="286" r:id="rId27"/>
    <p:sldId id="304" r:id="rId28"/>
    <p:sldId id="280" r:id="rId29"/>
    <p:sldId id="285" r:id="rId30"/>
    <p:sldId id="281" r:id="rId31"/>
    <p:sldId id="305" r:id="rId32"/>
    <p:sldId id="288" r:id="rId33"/>
    <p:sldId id="308" r:id="rId34"/>
    <p:sldId id="302" r:id="rId35"/>
    <p:sldId id="289" r:id="rId36"/>
    <p:sldId id="303"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on, Barbara (AHRQ/CQuIPS) (AHRQ Contractor)" initials="BB"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A0A"/>
    <a:srgbClr val="A6A6A6"/>
    <a:srgbClr val="7BA8DF"/>
    <a:srgbClr val="0072C6"/>
    <a:srgbClr val="2147EB"/>
    <a:srgbClr val="5B3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horzBarState="maximized">
    <p:restoredLeft sz="15011" autoAdjust="0"/>
    <p:restoredTop sz="74969" autoAdjust="0"/>
  </p:normalViewPr>
  <p:slideViewPr>
    <p:cSldViewPr>
      <p:cViewPr>
        <p:scale>
          <a:sx n="60" d="100"/>
          <a:sy n="60" d="100"/>
        </p:scale>
        <p:origin x="-418" y="-49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80" d="100"/>
          <a:sy n="80" d="100"/>
        </p:scale>
        <p:origin x="-394" y="-58"/>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3.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681280464941881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ymbol val="diamond"/>
              <c:size val="8"/>
              <c:spPr>
                <a:solidFill>
                  <a:srgbClr val="FF0000"/>
                </a:solidFill>
                <a:ln>
                  <a:solidFill>
                    <a:srgbClr val="FF0000"/>
                  </a:solidFill>
                </a:ln>
              </c:spPr>
            </c:marker>
            <c:bubble3D val="0"/>
          </c:dPt>
          <c:dPt>
            <c:idx val="2"/>
            <c:bubble3D val="0"/>
          </c:dPt>
          <c:dPt>
            <c:idx val="5"/>
            <c:bubble3D val="0"/>
          </c:dPt>
          <c:dPt>
            <c:idx val="18"/>
            <c:bubble3D val="0"/>
          </c:dPt>
          <c:dPt>
            <c:idx val="23"/>
            <c:bubble3D val="0"/>
          </c:dPt>
          <c:dPt>
            <c:idx val="30"/>
            <c:bubble3D val="0"/>
          </c:dPt>
          <c:dPt>
            <c:idx val="37"/>
            <c:marker>
              <c:symbol val="diamond"/>
              <c:size val="8"/>
              <c:spPr>
                <a:solidFill>
                  <a:srgbClr val="FF0000"/>
                </a:solidFill>
                <a:ln>
                  <a:solidFill>
                    <a:srgbClr val="FF0000"/>
                  </a:solidFill>
                </a:ln>
              </c:spPr>
            </c:marker>
            <c:bubble3D val="0"/>
          </c:dPt>
          <c:dPt>
            <c:idx val="38"/>
            <c:marker>
              <c:spPr>
                <a:solidFill>
                  <a:schemeClr val="accent1"/>
                </a:solidFill>
                <a:ln>
                  <a:solidFill>
                    <a:schemeClr val="accent1"/>
                  </a:solidFill>
                </a:ln>
              </c:spPr>
            </c:marker>
            <c:bubble3D val="0"/>
          </c:dPt>
          <c:dPt>
            <c:idx val="45"/>
            <c:bubble3D val="0"/>
          </c:dPt>
          <c:dPt>
            <c:idx val="54"/>
            <c:marker>
              <c:symbol val="diamond"/>
              <c:size val="8"/>
              <c:spPr>
                <a:solidFill>
                  <a:srgbClr val="FF0000"/>
                </a:solidFill>
                <a:ln>
                  <a:solidFill>
                    <a:srgbClr val="FF0000"/>
                  </a:solidFill>
                </a:ln>
              </c:spPr>
            </c:marker>
            <c:bubble3D val="0"/>
          </c:dPt>
          <c:dPt>
            <c:idx val="55"/>
            <c:bubble3D val="0"/>
          </c:dPt>
          <c:dPt>
            <c:idx val="71"/>
            <c:marker>
              <c:symbol val="diamond"/>
              <c:size val="8"/>
              <c:spPr>
                <a:solidFill>
                  <a:srgbClr val="FF0000"/>
                </a:solidFill>
                <a:ln>
                  <a:solidFill>
                    <a:srgbClr val="FF0000"/>
                  </a:solidFill>
                </a:ln>
              </c:spPr>
            </c:marker>
            <c:bubble3D val="0"/>
          </c:dPt>
          <c:dLbls>
            <c:delete val="1"/>
          </c:dLbls>
          <c:xVal>
            <c:numRef>
              <c:f>Sheet1!$A$2:$A$73</c:f>
              <c:numCache>
                <c:formatCode>General</c:formatCode>
                <c:ptCount val="72"/>
                <c:pt idx="0">
                  <c:v>0.32537405184245305</c:v>
                </c:pt>
                <c:pt idx="1">
                  <c:v>4.6131101572396638</c:v>
                </c:pt>
                <c:pt idx="2">
                  <c:v>0.85034943108780459</c:v>
                </c:pt>
                <c:pt idx="3">
                  <c:v>11.893864697777145</c:v>
                </c:pt>
                <c:pt idx="4">
                  <c:v>-0.69956045184813576</c:v>
                </c:pt>
                <c:pt idx="5">
                  <c:v>-2.9028749289227163</c:v>
                </c:pt>
                <c:pt idx="6">
                  <c:v>-2.55014428629321</c:v>
                </c:pt>
                <c:pt idx="7">
                  <c:v>-0.44784397849813029</c:v>
                </c:pt>
                <c:pt idx="8">
                  <c:v>0.51126755537493906</c:v>
                </c:pt>
                <c:pt idx="9">
                  <c:v>1.7628111962932347</c:v>
                </c:pt>
                <c:pt idx="10">
                  <c:v>-2.3849295192368558E-2</c:v>
                </c:pt>
                <c:pt idx="11">
                  <c:v>-2.8728122281927559</c:v>
                </c:pt>
                <c:pt idx="12">
                  <c:v>1.5896993728691244</c:v>
                </c:pt>
                <c:pt idx="13">
                  <c:v>0.98375306672092711</c:v>
                </c:pt>
                <c:pt idx="14">
                  <c:v>0.44790305135441466</c:v>
                </c:pt>
                <c:pt idx="15">
                  <c:v>-0.2642018932985879</c:v>
                </c:pt>
                <c:pt idx="16">
                  <c:v>3.9772500489039908</c:v>
                </c:pt>
                <c:pt idx="17">
                  <c:v>-1.4796394795292933</c:v>
                </c:pt>
                <c:pt idx="18">
                  <c:v>-1.6037482694521543</c:v>
                </c:pt>
                <c:pt idx="19">
                  <c:v>2.8886631060235257</c:v>
                </c:pt>
                <c:pt idx="20">
                  <c:v>-0.48706501104422983</c:v>
                </c:pt>
                <c:pt idx="21">
                  <c:v>4.6131101572396638</c:v>
                </c:pt>
                <c:pt idx="22">
                  <c:v>11.893864697777145</c:v>
                </c:pt>
                <c:pt idx="23">
                  <c:v>-1.6037482694521543</c:v>
                </c:pt>
                <c:pt idx="24">
                  <c:v>-0.48706501104422983</c:v>
                </c:pt>
                <c:pt idx="25">
                  <c:v>5.159644097777405</c:v>
                </c:pt>
                <c:pt idx="26">
                  <c:v>-3.0967858326596875</c:v>
                </c:pt>
                <c:pt idx="27">
                  <c:v>3.8602358919671675</c:v>
                </c:pt>
                <c:pt idx="28">
                  <c:v>3.82253286539328</c:v>
                </c:pt>
                <c:pt idx="29">
                  <c:v>11.142728521983647</c:v>
                </c:pt>
                <c:pt idx="30">
                  <c:v>0.75099904236841653</c:v>
                </c:pt>
                <c:pt idx="31">
                  <c:v>8.495093875659931</c:v>
                </c:pt>
                <c:pt idx="32">
                  <c:v>5.39267249340869</c:v>
                </c:pt>
                <c:pt idx="33">
                  <c:v>7.0076364919730576</c:v>
                </c:pt>
                <c:pt idx="34">
                  <c:v>7.8578159426427208</c:v>
                </c:pt>
                <c:pt idx="35">
                  <c:v>-0.89294965507495938</c:v>
                </c:pt>
                <c:pt idx="36">
                  <c:v>5.2565938642472272</c:v>
                </c:pt>
                <c:pt idx="37">
                  <c:v>4.8863771275085348</c:v>
                </c:pt>
                <c:pt idx="38">
                  <c:v>-0.53396390081785761</c:v>
                </c:pt>
                <c:pt idx="39">
                  <c:v>-0.24001054202245076</c:v>
                </c:pt>
                <c:pt idx="40">
                  <c:v>-1.1657206567554423</c:v>
                </c:pt>
                <c:pt idx="41">
                  <c:v>-2.5115097535981734</c:v>
                </c:pt>
                <c:pt idx="42">
                  <c:v>-0.71424439328384715</c:v>
                </c:pt>
                <c:pt idx="43">
                  <c:v>0.2316308207869211</c:v>
                </c:pt>
                <c:pt idx="44">
                  <c:v>0.98055084955407379</c:v>
                </c:pt>
                <c:pt idx="45">
                  <c:v>-0.52169609571355302</c:v>
                </c:pt>
                <c:pt idx="46">
                  <c:v>-3.2913271920240739</c:v>
                </c:pt>
                <c:pt idx="47">
                  <c:v>2.1386492941069424</c:v>
                </c:pt>
                <c:pt idx="48">
                  <c:v>1.4999670282843547</c:v>
                </c:pt>
                <c:pt idx="49">
                  <c:v>0.77589810033056317</c:v>
                </c:pt>
                <c:pt idx="50">
                  <c:v>-2.7824161287171023E-2</c:v>
                </c:pt>
                <c:pt idx="51">
                  <c:v>3.3601319776388583</c:v>
                </c:pt>
                <c:pt idx="52">
                  <c:v>0.63664526274438415</c:v>
                </c:pt>
                <c:pt idx="53">
                  <c:v>1.919527114863806</c:v>
                </c:pt>
                <c:pt idx="54">
                  <c:v>0.10190332974987504</c:v>
                </c:pt>
                <c:pt idx="55">
                  <c:v>0.48440492052269635</c:v>
                </c:pt>
                <c:pt idx="56">
                  <c:v>0.31586729184808204</c:v>
                </c:pt>
                <c:pt idx="57">
                  <c:v>-3.1742467090633442</c:v>
                </c:pt>
                <c:pt idx="58">
                  <c:v>-3.9065566359198778</c:v>
                </c:pt>
                <c:pt idx="59">
                  <c:v>-1.8358547724842911</c:v>
                </c:pt>
                <c:pt idx="60">
                  <c:v>-1.5438986617023254</c:v>
                </c:pt>
                <c:pt idx="61">
                  <c:v>-0.4931988703257062</c:v>
                </c:pt>
                <c:pt idx="62">
                  <c:v>-0.37523753693158302</c:v>
                </c:pt>
                <c:pt idx="63">
                  <c:v>-1.0897944205481291</c:v>
                </c:pt>
                <c:pt idx="64">
                  <c:v>0.33834446458096412</c:v>
                </c:pt>
                <c:pt idx="65">
                  <c:v>-1.3271291335362978</c:v>
                </c:pt>
                <c:pt idx="66">
                  <c:v>-3.7954556650454663E-3</c:v>
                </c:pt>
                <c:pt idx="67">
                  <c:v>-5.758296350149017E-2</c:v>
                </c:pt>
                <c:pt idx="68">
                  <c:v>3.7440022022621311</c:v>
                </c:pt>
                <c:pt idx="69">
                  <c:v>-4.7455630595266474</c:v>
                </c:pt>
                <c:pt idx="70">
                  <c:v>1.7325957455835872</c:v>
                </c:pt>
                <c:pt idx="71">
                  <c:v>-0.43421820362864461</c:v>
                </c:pt>
              </c:numCache>
            </c:numRef>
          </c:xVal>
          <c:yVal>
            <c:numRef>
              <c:f>Sheet1!$B$2:$B$73</c:f>
              <c:numCache>
                <c:formatCode>General</c:formatCode>
                <c:ptCount val="72"/>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numCache>
            </c:numRef>
          </c:yVal>
          <c:smooth val="0"/>
        </c:ser>
        <c:dLbls>
          <c:showLegendKey val="0"/>
          <c:showVal val="1"/>
          <c:showCatName val="0"/>
          <c:showSerName val="0"/>
          <c:showPercent val="0"/>
          <c:showBubbleSize val="0"/>
        </c:dLbls>
        <c:axId val="102276096"/>
        <c:axId val="102282368"/>
      </c:scatterChart>
      <c:valAx>
        <c:axId val="102276096"/>
        <c:scaling>
          <c:orientation val="minMax"/>
        </c:scaling>
        <c:delete val="0"/>
        <c:axPos val="b"/>
        <c:title>
          <c:tx>
            <c:rich>
              <a:bodyPr/>
              <a:lstStyle/>
              <a:p>
                <a:pPr>
                  <a:defRPr sz="1600">
                    <a:latin typeface="Calibri" panose="020F0502020204030204" pitchFamily="34" charset="0"/>
                  </a:defRPr>
                </a:pPr>
                <a:r>
                  <a:rPr lang="en-US" sz="1600">
                    <a:latin typeface="Calibri" panose="020F0502020204030204" pitchFamily="34" charset="0"/>
                  </a:rPr>
                  <a:t>Average Annual Percentage Change</a:t>
                </a:r>
              </a:p>
            </c:rich>
          </c:tx>
          <c:layout/>
          <c:overlay val="0"/>
        </c:title>
        <c:numFmt formatCode="General" sourceLinked="1"/>
        <c:majorTickMark val="out"/>
        <c:minorTickMark val="none"/>
        <c:tickLblPos val="nextTo"/>
        <c:crossAx val="102282368"/>
        <c:crosses val="autoZero"/>
        <c:crossBetween val="midCat"/>
      </c:valAx>
      <c:valAx>
        <c:axId val="102282368"/>
        <c:scaling>
          <c:orientation val="minMax"/>
          <c:max val="6"/>
          <c:min val="1"/>
        </c:scaling>
        <c:delete val="0"/>
        <c:axPos val="l"/>
        <c:majorGridlines/>
        <c:numFmt formatCode="General" sourceLinked="1"/>
        <c:majorTickMark val="out"/>
        <c:minorTickMark val="none"/>
        <c:tickLblPos val="none"/>
        <c:crossAx val="102276096"/>
        <c:crosses val="autoZero"/>
        <c:crossBetween val="midCat"/>
        <c:majorUnit val="1"/>
      </c:valAx>
    </c:plotArea>
    <c:plotVisOnly val="1"/>
    <c:dispBlanksAs val="gap"/>
    <c:showDLblsOverMax val="0"/>
  </c:chart>
  <c:spPr>
    <a:ln>
      <a:noFill/>
    </a:ln>
  </c:spPr>
  <c:txPr>
    <a:bodyPr/>
    <a:lstStyle/>
    <a:p>
      <a:pPr>
        <a:defRPr sz="1100"/>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52964407486448"/>
          <c:y val="0.12014769340273143"/>
          <c:w val="0.88203898123845625"/>
          <c:h val="0.76440919644659799"/>
        </c:manualLayout>
      </c:layout>
      <c:barChart>
        <c:barDir val="col"/>
        <c:grouping val="clustered"/>
        <c:varyColors val="0"/>
        <c:ser>
          <c:idx val="0"/>
          <c:order val="0"/>
          <c:tx>
            <c:strRef>
              <c:f>Sheet1!$B$1</c:f>
              <c:strCache>
                <c:ptCount val="1"/>
                <c:pt idx="0">
                  <c:v>2013</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3"/>
                <c:pt idx="0">
                  <c:v>White</c:v>
                </c:pt>
                <c:pt idx="1">
                  <c:v>Black</c:v>
                </c:pt>
                <c:pt idx="2">
                  <c:v>Hispanic</c:v>
                </c:pt>
              </c:strCache>
            </c:strRef>
          </c:cat>
          <c:val>
            <c:numRef>
              <c:f>Sheet1!$B$2:$B$5</c:f>
              <c:numCache>
                <c:formatCode>General</c:formatCode>
                <c:ptCount val="3"/>
                <c:pt idx="0">
                  <c:v>88.3</c:v>
                </c:pt>
                <c:pt idx="1">
                  <c:v>85</c:v>
                </c:pt>
                <c:pt idx="2">
                  <c:v>79</c:v>
                </c:pt>
              </c:numCache>
            </c:numRef>
          </c:val>
        </c:ser>
        <c:ser>
          <c:idx val="1"/>
          <c:order val="1"/>
          <c:tx>
            <c:strRef>
              <c:f>Sheet1!$C$1</c:f>
              <c:strCache>
                <c:ptCount val="1"/>
                <c:pt idx="0">
                  <c:v>January - June 2014</c:v>
                </c:pt>
              </c:strCache>
            </c:strRef>
          </c:tx>
          <c:spPr>
            <a:solidFill>
              <a:srgbClr val="AABA0A"/>
            </a:solidFill>
          </c:spPr>
          <c:invertIfNegative val="0"/>
          <c:cat>
            <c:strRef>
              <c:f>Sheet1!$A$2:$A$5</c:f>
              <c:strCache>
                <c:ptCount val="3"/>
                <c:pt idx="0">
                  <c:v>White</c:v>
                </c:pt>
                <c:pt idx="1">
                  <c:v>Black</c:v>
                </c:pt>
                <c:pt idx="2">
                  <c:v>Hispanic</c:v>
                </c:pt>
              </c:strCache>
            </c:strRef>
          </c:cat>
          <c:val>
            <c:numRef>
              <c:f>Sheet1!$C$2:$C$5</c:f>
              <c:numCache>
                <c:formatCode>General</c:formatCode>
                <c:ptCount val="3"/>
                <c:pt idx="0">
                  <c:v>89.3</c:v>
                </c:pt>
                <c:pt idx="1">
                  <c:v>86.5</c:v>
                </c:pt>
                <c:pt idx="2">
                  <c:v>82.2</c:v>
                </c:pt>
              </c:numCache>
            </c:numRef>
          </c:val>
        </c:ser>
        <c:dLbls>
          <c:showLegendKey val="0"/>
          <c:showVal val="0"/>
          <c:showCatName val="0"/>
          <c:showSerName val="0"/>
          <c:showPercent val="0"/>
          <c:showBubbleSize val="0"/>
        </c:dLbls>
        <c:gapWidth val="150"/>
        <c:axId val="109091072"/>
        <c:axId val="109228032"/>
      </c:barChart>
      <c:catAx>
        <c:axId val="109091072"/>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9228032"/>
        <c:crosses val="autoZero"/>
        <c:auto val="1"/>
        <c:lblAlgn val="ctr"/>
        <c:lblOffset val="100"/>
        <c:noMultiLvlLbl val="0"/>
      </c:catAx>
      <c:valAx>
        <c:axId val="109228032"/>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6.2305295950155761E-3"/>
              <c:y val="0.39057097735664403"/>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09091072"/>
        <c:crosses val="autoZero"/>
        <c:crossBetween val="between"/>
        <c:majorUnit val="10"/>
      </c:valAx>
    </c:plotArea>
    <c:legend>
      <c:legendPos val="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2464812992125984"/>
          <c:w val="0.80323004763293471"/>
          <c:h val="0.68860564304461946"/>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10.9</c:v>
                </c:pt>
                <c:pt idx="1">
                  <c:v>11</c:v>
                </c:pt>
                <c:pt idx="2">
                  <c:v>11</c:v>
                </c:pt>
                <c:pt idx="3">
                  <c:v>11.4</c:v>
                </c:pt>
                <c:pt idx="4">
                  <c:v>11.7</c:v>
                </c:pt>
                <c:pt idx="5">
                  <c:v>10</c:v>
                </c:pt>
                <c:pt idx="6">
                  <c:v>10.199999999999999</c:v>
                </c:pt>
                <c:pt idx="7">
                  <c:v>11.1</c:v>
                </c:pt>
                <c:pt idx="8">
                  <c:v>10.3</c:v>
                </c:pt>
                <c:pt idx="9">
                  <c:v>10.4</c:v>
                </c:pt>
                <c:pt idx="10">
                  <c:v>10.5</c:v>
                </c:pt>
              </c:numCache>
            </c:numRef>
          </c:val>
          <c:smooth val="0"/>
        </c:ser>
        <c:ser>
          <c:idx val="0"/>
          <c:order val="1"/>
          <c:tx>
            <c:strRef>
              <c:f>Sheet1!$C$1</c:f>
              <c:strCache>
                <c:ptCount val="1"/>
                <c:pt idx="0">
                  <c:v>Private</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9.4</c:v>
                </c:pt>
                <c:pt idx="1">
                  <c:v>9.1999999999999993</c:v>
                </c:pt>
                <c:pt idx="2">
                  <c:v>9.1</c:v>
                </c:pt>
                <c:pt idx="3">
                  <c:v>9.3000000000000007</c:v>
                </c:pt>
                <c:pt idx="4">
                  <c:v>10</c:v>
                </c:pt>
                <c:pt idx="5">
                  <c:v>8.1</c:v>
                </c:pt>
                <c:pt idx="6">
                  <c:v>8.4</c:v>
                </c:pt>
                <c:pt idx="7">
                  <c:v>8.6999999999999993</c:v>
                </c:pt>
                <c:pt idx="8">
                  <c:v>7.7</c:v>
                </c:pt>
                <c:pt idx="9">
                  <c:v>8.1999999999999993</c:v>
                </c:pt>
                <c:pt idx="10">
                  <c:v>8.4</c:v>
                </c:pt>
              </c:numCache>
            </c:numRef>
          </c:val>
          <c:smooth val="0"/>
        </c:ser>
        <c:ser>
          <c:idx val="2"/>
          <c:order val="2"/>
          <c:tx>
            <c:strRef>
              <c:f>Sheet1!$D$1</c:f>
              <c:strCache>
                <c:ptCount val="1"/>
                <c:pt idx="0">
                  <c:v>Public</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13.6</c:v>
                </c:pt>
                <c:pt idx="1">
                  <c:v>14.5</c:v>
                </c:pt>
                <c:pt idx="2">
                  <c:v>14.3</c:v>
                </c:pt>
                <c:pt idx="3">
                  <c:v>13.5</c:v>
                </c:pt>
                <c:pt idx="4">
                  <c:v>13.1</c:v>
                </c:pt>
                <c:pt idx="5">
                  <c:v>12</c:v>
                </c:pt>
                <c:pt idx="6">
                  <c:v>12.7</c:v>
                </c:pt>
                <c:pt idx="7">
                  <c:v>13.4</c:v>
                </c:pt>
                <c:pt idx="8">
                  <c:v>12.8</c:v>
                </c:pt>
                <c:pt idx="9">
                  <c:v>11.9</c:v>
                </c:pt>
                <c:pt idx="10">
                  <c:v>12.7</c:v>
                </c:pt>
              </c:numCache>
            </c:numRef>
          </c:val>
          <c:smooth val="0"/>
        </c:ser>
        <c:ser>
          <c:idx val="1"/>
          <c:order val="3"/>
          <c:tx>
            <c:strRef>
              <c:f>Sheet1!$E$1</c:f>
              <c:strCache>
                <c:ptCount val="1"/>
                <c:pt idx="0">
                  <c:v>Uninsured</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18</c:v>
                </c:pt>
                <c:pt idx="1">
                  <c:v>18.399999999999999</c:v>
                </c:pt>
                <c:pt idx="2">
                  <c:v>18.7</c:v>
                </c:pt>
                <c:pt idx="3">
                  <c:v>20.6</c:v>
                </c:pt>
                <c:pt idx="4">
                  <c:v>19.5</c:v>
                </c:pt>
                <c:pt idx="5">
                  <c:v>17.5</c:v>
                </c:pt>
                <c:pt idx="6">
                  <c:v>17.2</c:v>
                </c:pt>
                <c:pt idx="7">
                  <c:v>20.3</c:v>
                </c:pt>
                <c:pt idx="8">
                  <c:v>19</c:v>
                </c:pt>
                <c:pt idx="9">
                  <c:v>19.7</c:v>
                </c:pt>
                <c:pt idx="10">
                  <c:v>18.7</c:v>
                </c:pt>
              </c:numCache>
            </c:numRef>
          </c:val>
          <c:smooth val="0"/>
        </c:ser>
        <c:dLbls>
          <c:showLegendKey val="0"/>
          <c:showVal val="0"/>
          <c:showCatName val="0"/>
          <c:showSerName val="0"/>
          <c:showPercent val="0"/>
          <c:showBubbleSize val="0"/>
        </c:dLbls>
        <c:marker val="1"/>
        <c:smooth val="0"/>
        <c:axId val="109347968"/>
        <c:axId val="109349888"/>
      </c:lineChart>
      <c:catAx>
        <c:axId val="109347968"/>
        <c:scaling>
          <c:orientation val="minMax"/>
        </c:scaling>
        <c:delete val="0"/>
        <c:axPos val="b"/>
        <c:numFmt formatCode="General" sourceLinked="1"/>
        <c:majorTickMark val="out"/>
        <c:minorTickMark val="none"/>
        <c:tickLblPos val="nextTo"/>
        <c:txPr>
          <a:bodyPr rot="-3360000"/>
          <a:lstStyle/>
          <a:p>
            <a:pPr>
              <a:defRPr sz="1600" b="0" baseline="0">
                <a:latin typeface="Calibri" panose="020F0502020204030204" pitchFamily="34" charset="0"/>
              </a:defRPr>
            </a:pPr>
            <a:endParaRPr lang="en-US"/>
          </a:p>
        </c:txPr>
        <c:crossAx val="109349888"/>
        <c:crosses val="autoZero"/>
        <c:auto val="1"/>
        <c:lblAlgn val="ctr"/>
        <c:lblOffset val="100"/>
        <c:noMultiLvlLbl val="0"/>
      </c:catAx>
      <c:valAx>
        <c:axId val="109349888"/>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798681414823147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9347968"/>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2464812992125984"/>
          <c:w val="0.80592300962379704"/>
          <c:h val="0.68860564304461946"/>
        </c:manualLayout>
      </c:layout>
      <c:lineChart>
        <c:grouping val="standard"/>
        <c:varyColors val="0"/>
        <c:ser>
          <c:idx val="3"/>
          <c:order val="0"/>
          <c:tx>
            <c:strRef>
              <c:f>Sheet1!$B$1</c:f>
              <c:strCache>
                <c:ptCount val="1"/>
                <c:pt idx="0">
                  <c:v>0-17</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5.7</c:v>
                </c:pt>
                <c:pt idx="1">
                  <c:v>6.6</c:v>
                </c:pt>
                <c:pt idx="2">
                  <c:v>5.5</c:v>
                </c:pt>
                <c:pt idx="3">
                  <c:v>6.3</c:v>
                </c:pt>
                <c:pt idx="4">
                  <c:v>6</c:v>
                </c:pt>
                <c:pt idx="5">
                  <c:v>5.4</c:v>
                </c:pt>
                <c:pt idx="6">
                  <c:v>4.7</c:v>
                </c:pt>
                <c:pt idx="7">
                  <c:v>5</c:v>
                </c:pt>
                <c:pt idx="8">
                  <c:v>3.5</c:v>
                </c:pt>
                <c:pt idx="9">
                  <c:v>4.4000000000000004</c:v>
                </c:pt>
                <c:pt idx="10">
                  <c:v>4.3</c:v>
                </c:pt>
              </c:numCache>
            </c:numRef>
          </c:val>
          <c:smooth val="0"/>
        </c:ser>
        <c:ser>
          <c:idx val="0"/>
          <c:order val="1"/>
          <c:tx>
            <c:strRef>
              <c:f>Sheet1!$C$1</c:f>
              <c:strCache>
                <c:ptCount val="1"/>
                <c:pt idx="0">
                  <c:v>18-44</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13.1</c:v>
                </c:pt>
                <c:pt idx="1">
                  <c:v>12.8</c:v>
                </c:pt>
                <c:pt idx="2">
                  <c:v>12.9</c:v>
                </c:pt>
                <c:pt idx="3">
                  <c:v>13</c:v>
                </c:pt>
                <c:pt idx="4">
                  <c:v>13.5</c:v>
                </c:pt>
                <c:pt idx="5">
                  <c:v>11.6</c:v>
                </c:pt>
                <c:pt idx="6">
                  <c:v>11.5</c:v>
                </c:pt>
                <c:pt idx="7">
                  <c:v>12.8</c:v>
                </c:pt>
                <c:pt idx="8">
                  <c:v>12.1</c:v>
                </c:pt>
                <c:pt idx="9">
                  <c:v>11.6</c:v>
                </c:pt>
                <c:pt idx="10">
                  <c:v>11.9</c:v>
                </c:pt>
              </c:numCache>
            </c:numRef>
          </c:val>
          <c:smooth val="0"/>
        </c:ser>
        <c:ser>
          <c:idx val="2"/>
          <c:order val="2"/>
          <c:tx>
            <c:strRef>
              <c:f>Sheet1!$D$1</c:f>
              <c:strCache>
                <c:ptCount val="1"/>
                <c:pt idx="0">
                  <c:v>45-64</c:v>
                </c:pt>
              </c:strCache>
            </c:strRef>
          </c:tx>
          <c:spPr>
            <a:ln w="25400">
              <a:solidFill>
                <a:srgbClr val="AABA0A"/>
              </a:solidFill>
            </a:ln>
          </c:spPr>
          <c:marker>
            <c:symbol val="triangle"/>
            <c:size val="9"/>
            <c:spPr>
              <a:solidFill>
                <a:srgbClr val="AABA0A"/>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Sheet1!$D$2:$D$12</c:f>
              <c:numCache>
                <c:formatCode>General</c:formatCode>
                <c:ptCount val="11"/>
                <c:pt idx="0">
                  <c:v>13.8</c:v>
                </c:pt>
                <c:pt idx="1">
                  <c:v>13.8</c:v>
                </c:pt>
                <c:pt idx="2">
                  <c:v>14.2</c:v>
                </c:pt>
                <c:pt idx="3">
                  <c:v>14.4</c:v>
                </c:pt>
                <c:pt idx="4">
                  <c:v>15.2</c:v>
                </c:pt>
                <c:pt idx="5">
                  <c:v>12.7</c:v>
                </c:pt>
                <c:pt idx="6">
                  <c:v>14.3</c:v>
                </c:pt>
                <c:pt idx="7">
                  <c:v>15</c:v>
                </c:pt>
                <c:pt idx="8">
                  <c:v>14.1</c:v>
                </c:pt>
                <c:pt idx="9">
                  <c:v>14.6</c:v>
                </c:pt>
                <c:pt idx="10">
                  <c:v>14.8</c:v>
                </c:pt>
              </c:numCache>
            </c:numRef>
          </c:val>
          <c:smooth val="0"/>
        </c:ser>
        <c:ser>
          <c:idx val="1"/>
          <c:order val="3"/>
          <c:tx>
            <c:strRef>
              <c:f>Sheet1!$E$1</c:f>
              <c:strCache>
                <c:ptCount val="1"/>
                <c:pt idx="0">
                  <c:v>65+</c:v>
                </c:pt>
              </c:strCache>
            </c:strRef>
          </c:tx>
          <c:spPr>
            <a:ln w="34925">
              <a:solidFill>
                <a:srgbClr val="7BA8DF"/>
              </a:solidFill>
            </a:ln>
          </c:spPr>
          <c:marker>
            <c:symbol val="diamond"/>
            <c:size val="9"/>
            <c:spPr>
              <a:solidFill>
                <a:srgbClr val="7BA8DF"/>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Sheet1!$E$2:$E$12</c:f>
              <c:numCache>
                <c:formatCode>General</c:formatCode>
                <c:ptCount val="11"/>
                <c:pt idx="0">
                  <c:v>9.3000000000000007</c:v>
                </c:pt>
                <c:pt idx="1">
                  <c:v>9.1999999999999993</c:v>
                </c:pt>
                <c:pt idx="2">
                  <c:v>9.6</c:v>
                </c:pt>
                <c:pt idx="3">
                  <c:v>10.6</c:v>
                </c:pt>
                <c:pt idx="4">
                  <c:v>10.5</c:v>
                </c:pt>
                <c:pt idx="5">
                  <c:v>8.6</c:v>
                </c:pt>
                <c:pt idx="6">
                  <c:v>8.9</c:v>
                </c:pt>
                <c:pt idx="7">
                  <c:v>10.4</c:v>
                </c:pt>
                <c:pt idx="8">
                  <c:v>10.3</c:v>
                </c:pt>
                <c:pt idx="9">
                  <c:v>10</c:v>
                </c:pt>
                <c:pt idx="10">
                  <c:v>9.6</c:v>
                </c:pt>
              </c:numCache>
            </c:numRef>
          </c:val>
          <c:smooth val="0"/>
        </c:ser>
        <c:dLbls>
          <c:showLegendKey val="0"/>
          <c:showVal val="0"/>
          <c:showCatName val="0"/>
          <c:showSerName val="0"/>
          <c:showPercent val="0"/>
          <c:showBubbleSize val="0"/>
        </c:dLbls>
        <c:marker val="1"/>
        <c:smooth val="0"/>
        <c:axId val="109302912"/>
        <c:axId val="109304832"/>
      </c:lineChart>
      <c:catAx>
        <c:axId val="109302912"/>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09304832"/>
        <c:crosses val="autoZero"/>
        <c:auto val="1"/>
        <c:lblAlgn val="ctr"/>
        <c:lblOffset val="100"/>
        <c:noMultiLvlLbl val="0"/>
      </c:catAx>
      <c:valAx>
        <c:axId val="109304832"/>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8386451693537E-3"/>
              <c:y val="0.3751379064905022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9302912"/>
        <c:crosses val="autoZero"/>
        <c:crossBetween val="between"/>
        <c:majorUnit val="5"/>
      </c:valAx>
    </c:plotArea>
    <c:legend>
      <c:legendPos val="t"/>
      <c:layout>
        <c:manualLayout>
          <c:xMode val="edge"/>
          <c:yMode val="edge"/>
          <c:x val="5.4495965782055011E-2"/>
          <c:y val="1.8528543307086615E-2"/>
          <c:w val="0.92337740801267776"/>
          <c:h val="6.3321850393700793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273934871513154"/>
          <c:w val="0.79318594791035735"/>
          <c:h val="0.67197145414962667"/>
        </c:manualLayout>
      </c:layout>
      <c:lineChart>
        <c:grouping val="standard"/>
        <c:varyColors val="0"/>
        <c:ser>
          <c:idx val="3"/>
          <c:order val="0"/>
          <c:tx>
            <c:strRef>
              <c:f>Sheet1!$B$1</c:f>
              <c:strCache>
                <c:ptCount val="1"/>
                <c:pt idx="0">
                  <c:v>Excellent/Very Good/Good</c:v>
                </c:pt>
              </c:strCache>
            </c:strRef>
          </c:tx>
          <c:spPr>
            <a:ln w="25400">
              <a:solidFill>
                <a:sysClr val="windowText" lastClr="000000"/>
              </a:solidFill>
            </a:ln>
          </c:spPr>
          <c:marker>
            <c:symbol val="circle"/>
            <c:size val="7"/>
            <c:spPr>
              <a:solidFill>
                <a:sysClr val="windowText" lastClr="000000"/>
              </a:solidFill>
              <a:ln>
                <a:noFill/>
              </a:ln>
            </c:spPr>
          </c:marker>
          <c:cat>
            <c:numRef>
              <c:f>Sheet1!$A$2:$A$11</c:f>
              <c:numCache>
                <c:formatCode>General</c:formatCode>
                <c:ptCount val="10"/>
                <c:pt idx="0">
                  <c:v>2003</c:v>
                </c:pt>
                <c:pt idx="1">
                  <c:v>2004</c:v>
                </c:pt>
                <c:pt idx="2">
                  <c:v>2005</c:v>
                </c:pt>
                <c:pt idx="3">
                  <c:v>2006</c:v>
                </c:pt>
                <c:pt idx="4">
                  <c:v>2007</c:v>
                </c:pt>
                <c:pt idx="5">
                  <c:v>2008</c:v>
                </c:pt>
                <c:pt idx="6">
                  <c:v>2009</c:v>
                </c:pt>
                <c:pt idx="7">
                  <c:v>2010</c:v>
                </c:pt>
                <c:pt idx="8">
                  <c:v>2011</c:v>
                </c:pt>
                <c:pt idx="9">
                  <c:v>2012</c:v>
                </c:pt>
              </c:numCache>
            </c:numRef>
          </c:cat>
          <c:val>
            <c:numRef>
              <c:f>Sheet1!$B$2:$B$11</c:f>
              <c:numCache>
                <c:formatCode>General</c:formatCode>
                <c:ptCount val="10"/>
                <c:pt idx="0">
                  <c:v>9.4</c:v>
                </c:pt>
                <c:pt idx="1">
                  <c:v>9.1999999999999993</c:v>
                </c:pt>
                <c:pt idx="2">
                  <c:v>9.5</c:v>
                </c:pt>
                <c:pt idx="3">
                  <c:v>10</c:v>
                </c:pt>
                <c:pt idx="4">
                  <c:v>8.4</c:v>
                </c:pt>
                <c:pt idx="5">
                  <c:v>8.6999999999999993</c:v>
                </c:pt>
                <c:pt idx="6">
                  <c:v>9.5</c:v>
                </c:pt>
                <c:pt idx="7">
                  <c:v>8.5</c:v>
                </c:pt>
                <c:pt idx="8">
                  <c:v>8.6999999999999993</c:v>
                </c:pt>
                <c:pt idx="9">
                  <c:v>8.6999999999999993</c:v>
                </c:pt>
              </c:numCache>
            </c:numRef>
          </c:val>
          <c:smooth val="0"/>
        </c:ser>
        <c:ser>
          <c:idx val="0"/>
          <c:order val="1"/>
          <c:tx>
            <c:strRef>
              <c:f>Sheet1!$C$1</c:f>
              <c:strCache>
                <c:ptCount val="1"/>
                <c:pt idx="0">
                  <c:v>Fair/Poor</c:v>
                </c:pt>
              </c:strCache>
            </c:strRef>
          </c:tx>
          <c:spPr>
            <a:ln w="25400">
              <a:solidFill>
                <a:srgbClr val="0072C6"/>
              </a:solidFill>
            </a:ln>
          </c:spPr>
          <c:marker>
            <c:symbol val="square"/>
            <c:size val="7"/>
            <c:spPr>
              <a:solidFill>
                <a:srgbClr val="0072C6"/>
              </a:solidFill>
              <a:ln>
                <a:noFill/>
              </a:ln>
            </c:spPr>
          </c:marker>
          <c:cat>
            <c:numRef>
              <c:f>Sheet1!$A$2:$A$11</c:f>
              <c:numCache>
                <c:formatCode>General</c:formatCode>
                <c:ptCount val="10"/>
                <c:pt idx="0">
                  <c:v>2003</c:v>
                </c:pt>
                <c:pt idx="1">
                  <c:v>2004</c:v>
                </c:pt>
                <c:pt idx="2">
                  <c:v>2005</c:v>
                </c:pt>
                <c:pt idx="3">
                  <c:v>2006</c:v>
                </c:pt>
                <c:pt idx="4">
                  <c:v>2007</c:v>
                </c:pt>
                <c:pt idx="5">
                  <c:v>2008</c:v>
                </c:pt>
                <c:pt idx="6">
                  <c:v>2009</c:v>
                </c:pt>
                <c:pt idx="7">
                  <c:v>2010</c:v>
                </c:pt>
                <c:pt idx="8">
                  <c:v>2011</c:v>
                </c:pt>
                <c:pt idx="9">
                  <c:v>2012</c:v>
                </c:pt>
              </c:numCache>
            </c:numRef>
          </c:cat>
          <c:val>
            <c:numRef>
              <c:f>Sheet1!$C$2:$C$11</c:f>
              <c:numCache>
                <c:formatCode>General</c:formatCode>
                <c:ptCount val="10"/>
                <c:pt idx="0">
                  <c:v>25.2</c:v>
                </c:pt>
                <c:pt idx="1">
                  <c:v>26.2</c:v>
                </c:pt>
                <c:pt idx="2">
                  <c:v>27.2</c:v>
                </c:pt>
                <c:pt idx="3">
                  <c:v>26.8</c:v>
                </c:pt>
                <c:pt idx="4">
                  <c:v>23.9</c:v>
                </c:pt>
                <c:pt idx="5">
                  <c:v>23.4</c:v>
                </c:pt>
                <c:pt idx="6">
                  <c:v>24.9</c:v>
                </c:pt>
                <c:pt idx="7">
                  <c:v>25.7</c:v>
                </c:pt>
                <c:pt idx="8">
                  <c:v>24.8</c:v>
                </c:pt>
                <c:pt idx="9">
                  <c:v>25.8</c:v>
                </c:pt>
              </c:numCache>
            </c:numRef>
          </c:val>
          <c:smooth val="0"/>
        </c:ser>
        <c:dLbls>
          <c:showLegendKey val="0"/>
          <c:showVal val="0"/>
          <c:showCatName val="0"/>
          <c:showSerName val="0"/>
          <c:showPercent val="0"/>
          <c:showBubbleSize val="0"/>
        </c:dLbls>
        <c:marker val="1"/>
        <c:smooth val="0"/>
        <c:axId val="113096576"/>
        <c:axId val="113111040"/>
      </c:lineChart>
      <c:catAx>
        <c:axId val="113096576"/>
        <c:scaling>
          <c:orientation val="minMax"/>
        </c:scaling>
        <c:delete val="0"/>
        <c:axPos val="b"/>
        <c:numFmt formatCode="General" sourceLinked="1"/>
        <c:majorTickMark val="out"/>
        <c:minorTickMark val="none"/>
        <c:tickLblPos val="nextTo"/>
        <c:txPr>
          <a:bodyPr rot="-3000000"/>
          <a:lstStyle/>
          <a:p>
            <a:pPr>
              <a:defRPr sz="1600" b="0" baseline="0">
                <a:latin typeface="Calibri" panose="020F0502020204030204" pitchFamily="34" charset="0"/>
              </a:defRPr>
            </a:pPr>
            <a:endParaRPr lang="en-US"/>
          </a:p>
        </c:txPr>
        <c:crossAx val="113111040"/>
        <c:crosses val="autoZero"/>
        <c:auto val="1"/>
        <c:lblAlgn val="ctr"/>
        <c:lblOffset val="100"/>
        <c:noMultiLvlLbl val="0"/>
      </c:catAx>
      <c:valAx>
        <c:axId val="11311104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54479236607052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096576"/>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273934871513154"/>
          <c:w val="0.79088446491358388"/>
          <c:h val="0.67197145414962667"/>
        </c:manualLayout>
      </c:layout>
      <c:lineChart>
        <c:grouping val="standard"/>
        <c:varyColors val="0"/>
        <c:ser>
          <c:idx val="3"/>
          <c:order val="0"/>
          <c:tx>
            <c:strRef>
              <c:f>Sheet1!$A$4</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Sheet1!$B$4:$K$4</c:f>
              <c:numCache>
                <c:formatCode>General</c:formatCode>
                <c:ptCount val="10"/>
                <c:pt idx="0">
                  <c:v>11.6</c:v>
                </c:pt>
                <c:pt idx="1">
                  <c:v>11.4</c:v>
                </c:pt>
                <c:pt idx="2">
                  <c:v>11.5</c:v>
                </c:pt>
                <c:pt idx="3">
                  <c:v>12.3</c:v>
                </c:pt>
                <c:pt idx="4">
                  <c:v>10.6</c:v>
                </c:pt>
                <c:pt idx="5">
                  <c:v>11.2</c:v>
                </c:pt>
                <c:pt idx="6">
                  <c:v>12.2</c:v>
                </c:pt>
                <c:pt idx="7">
                  <c:v>10.9</c:v>
                </c:pt>
                <c:pt idx="8">
                  <c:v>11.2</c:v>
                </c:pt>
                <c:pt idx="9">
                  <c:v>11.3</c:v>
                </c:pt>
              </c:numCache>
            </c:numRef>
          </c:val>
          <c:smooth val="0"/>
        </c:ser>
        <c:ser>
          <c:idx val="0"/>
          <c:order val="1"/>
          <c:tx>
            <c:strRef>
              <c:f>Sheet1!$A$5</c:f>
              <c:strCache>
                <c:ptCount val="1"/>
                <c:pt idx="0">
                  <c:v>Black</c:v>
                </c:pt>
              </c:strCache>
            </c:strRef>
          </c:tx>
          <c:spPr>
            <a:ln w="25400">
              <a:solidFill>
                <a:srgbClr val="0072C6"/>
              </a:solidFill>
            </a:ln>
          </c:spPr>
          <c:marker>
            <c:symbol val="square"/>
            <c:size val="7"/>
            <c:spPr>
              <a:solidFill>
                <a:srgbClr val="0072C6"/>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Sheet1!$B$5:$K$5</c:f>
              <c:numCache>
                <c:formatCode>General</c:formatCode>
                <c:ptCount val="10"/>
                <c:pt idx="0">
                  <c:v>9.8000000000000007</c:v>
                </c:pt>
                <c:pt idx="1">
                  <c:v>11.6</c:v>
                </c:pt>
                <c:pt idx="2">
                  <c:v>11.3</c:v>
                </c:pt>
                <c:pt idx="3">
                  <c:v>11.1</c:v>
                </c:pt>
                <c:pt idx="4">
                  <c:v>12.2</c:v>
                </c:pt>
                <c:pt idx="5">
                  <c:v>9.1999999999999993</c:v>
                </c:pt>
                <c:pt idx="6">
                  <c:v>9.3000000000000007</c:v>
                </c:pt>
                <c:pt idx="7">
                  <c:v>10</c:v>
                </c:pt>
                <c:pt idx="8">
                  <c:v>10.6</c:v>
                </c:pt>
                <c:pt idx="9">
                  <c:v>11.6</c:v>
                </c:pt>
              </c:numCache>
            </c:numRef>
          </c:val>
          <c:smooth val="0"/>
        </c:ser>
        <c:ser>
          <c:idx val="2"/>
          <c:order val="2"/>
          <c:tx>
            <c:strRef>
              <c:f>Sheet1!$A$3</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Sheet1!$B$3:$K$3</c:f>
              <c:numCache>
                <c:formatCode>General</c:formatCode>
                <c:ptCount val="10"/>
                <c:pt idx="0">
                  <c:v>9</c:v>
                </c:pt>
                <c:pt idx="1">
                  <c:v>9</c:v>
                </c:pt>
                <c:pt idx="2">
                  <c:v>9.6999999999999993</c:v>
                </c:pt>
                <c:pt idx="3">
                  <c:v>9.3000000000000007</c:v>
                </c:pt>
                <c:pt idx="4">
                  <c:v>8.9</c:v>
                </c:pt>
                <c:pt idx="5">
                  <c:v>7.6</c:v>
                </c:pt>
                <c:pt idx="6">
                  <c:v>9.1</c:v>
                </c:pt>
                <c:pt idx="7">
                  <c:v>8.6</c:v>
                </c:pt>
                <c:pt idx="8">
                  <c:v>8.3000000000000007</c:v>
                </c:pt>
                <c:pt idx="9">
                  <c:v>7.4</c:v>
                </c:pt>
              </c:numCache>
            </c:numRef>
          </c:val>
          <c:smooth val="0"/>
        </c:ser>
        <c:ser>
          <c:idx val="1"/>
          <c:order val="3"/>
          <c:tx>
            <c:strRef>
              <c:f>Sheet1!$A$2</c:f>
              <c:strCache>
                <c:ptCount val="1"/>
                <c:pt idx="0">
                  <c:v>Metropolitan</c:v>
                </c:pt>
              </c:strCache>
            </c:strRef>
          </c:tx>
          <c:spPr>
            <a:ln w="34925">
              <a:solidFill>
                <a:srgbClr val="7BA8DF"/>
              </a:solidFill>
            </a:ln>
          </c:spPr>
          <c:marker>
            <c:symbol val="diamond"/>
            <c:size val="9"/>
            <c:spPr>
              <a:solidFill>
                <a:srgbClr val="7BA8DF"/>
              </a:solidFill>
              <a:ln>
                <a:noFill/>
              </a:ln>
            </c:spPr>
          </c:marker>
          <c:cat>
            <c:strRef>
              <c:f>Sheet1!$B$1:$K$1</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Sheet1!$B$2:$K$2</c:f>
            </c:numRef>
          </c:val>
          <c:smooth val="0"/>
        </c:ser>
        <c:dLbls>
          <c:showLegendKey val="0"/>
          <c:showVal val="0"/>
          <c:showCatName val="0"/>
          <c:showSerName val="0"/>
          <c:showPercent val="0"/>
          <c:showBubbleSize val="0"/>
        </c:dLbls>
        <c:marker val="1"/>
        <c:smooth val="0"/>
        <c:axId val="109692800"/>
        <c:axId val="109694976"/>
      </c:lineChart>
      <c:catAx>
        <c:axId val="109692800"/>
        <c:scaling>
          <c:orientation val="minMax"/>
        </c:scaling>
        <c:delete val="0"/>
        <c:axPos val="b"/>
        <c:numFmt formatCode="General" sourceLinked="1"/>
        <c:majorTickMark val="out"/>
        <c:minorTickMark val="none"/>
        <c:tickLblPos val="nextTo"/>
        <c:txPr>
          <a:bodyPr rot="-3000000"/>
          <a:lstStyle/>
          <a:p>
            <a:pPr>
              <a:defRPr sz="1600" b="0" baseline="0">
                <a:latin typeface="Calibri" panose="020F0502020204030204" pitchFamily="34" charset="0"/>
              </a:defRPr>
            </a:pPr>
            <a:endParaRPr lang="en-US"/>
          </a:p>
        </c:txPr>
        <c:crossAx val="109694976"/>
        <c:crosses val="autoZero"/>
        <c:auto val="1"/>
        <c:lblAlgn val="ctr"/>
        <c:lblOffset val="100"/>
        <c:noMultiLvlLbl val="0"/>
      </c:catAx>
      <c:valAx>
        <c:axId val="10969497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8386451693537E-3"/>
              <c:y val="0.3751379064905022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9692800"/>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80680033051424127"/>
          <c:h val="0.6816613283509053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General</c:formatCode>
                <c:ptCount val="11"/>
                <c:pt idx="0">
                  <c:v>15.3</c:v>
                </c:pt>
                <c:pt idx="1">
                  <c:v>14.3</c:v>
                </c:pt>
                <c:pt idx="2">
                  <c:v>14.2</c:v>
                </c:pt>
                <c:pt idx="3">
                  <c:v>15.1</c:v>
                </c:pt>
                <c:pt idx="4">
                  <c:v>15.3</c:v>
                </c:pt>
                <c:pt idx="5">
                  <c:v>13.9</c:v>
                </c:pt>
                <c:pt idx="6">
                  <c:v>15.4</c:v>
                </c:pt>
                <c:pt idx="7">
                  <c:v>14.7</c:v>
                </c:pt>
                <c:pt idx="8">
                  <c:v>14.4</c:v>
                </c:pt>
                <c:pt idx="9">
                  <c:v>13.6</c:v>
                </c:pt>
                <c:pt idx="10">
                  <c:v>14.7</c:v>
                </c:pt>
              </c:numCache>
            </c:numRef>
          </c:val>
          <c:smooth val="0"/>
        </c:ser>
        <c:ser>
          <c:idx val="0"/>
          <c:order val="1"/>
          <c:tx>
            <c:strRef>
              <c:f>Sheet1!$A$3</c:f>
              <c:strCache>
                <c:ptCount val="1"/>
                <c:pt idx="0">
                  <c:v>Private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13.7</c:v>
                </c:pt>
                <c:pt idx="1">
                  <c:v>11.9</c:v>
                </c:pt>
                <c:pt idx="2">
                  <c:v>11.7</c:v>
                </c:pt>
                <c:pt idx="3">
                  <c:v>13.2</c:v>
                </c:pt>
                <c:pt idx="4">
                  <c:v>13</c:v>
                </c:pt>
                <c:pt idx="5">
                  <c:v>12.1</c:v>
                </c:pt>
                <c:pt idx="6">
                  <c:v>13.5</c:v>
                </c:pt>
                <c:pt idx="7">
                  <c:v>12</c:v>
                </c:pt>
                <c:pt idx="8">
                  <c:v>11.9</c:v>
                </c:pt>
                <c:pt idx="9">
                  <c:v>12.1</c:v>
                </c:pt>
                <c:pt idx="10">
                  <c:v>12.9</c:v>
                </c:pt>
              </c:numCache>
            </c:numRef>
          </c:val>
          <c:smooth val="0"/>
        </c:ser>
        <c:ser>
          <c:idx val="2"/>
          <c:order val="2"/>
          <c:tx>
            <c:strRef>
              <c:f>Sheet1!$A$4</c:f>
              <c:strCache>
                <c:ptCount val="1"/>
                <c:pt idx="0">
                  <c:v>Public</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19.7</c:v>
                </c:pt>
                <c:pt idx="1">
                  <c:v>22.5</c:v>
                </c:pt>
                <c:pt idx="2">
                  <c:v>22</c:v>
                </c:pt>
                <c:pt idx="3">
                  <c:v>22.3</c:v>
                </c:pt>
                <c:pt idx="4">
                  <c:v>23.3</c:v>
                </c:pt>
                <c:pt idx="5">
                  <c:v>21.4</c:v>
                </c:pt>
                <c:pt idx="6">
                  <c:v>20.5</c:v>
                </c:pt>
                <c:pt idx="7">
                  <c:v>20.8</c:v>
                </c:pt>
                <c:pt idx="8">
                  <c:v>20.7</c:v>
                </c:pt>
                <c:pt idx="9">
                  <c:v>18.2</c:v>
                </c:pt>
                <c:pt idx="10">
                  <c:v>20.3</c:v>
                </c:pt>
              </c:numCache>
            </c:numRef>
          </c:val>
          <c:smooth val="0"/>
        </c:ser>
        <c:ser>
          <c:idx val="1"/>
          <c:order val="3"/>
          <c:tx>
            <c:strRef>
              <c:f>Sheet1!$A$5</c:f>
              <c:strCache>
                <c:ptCount val="1"/>
                <c:pt idx="0">
                  <c:v>Uninsured</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General</c:formatCode>
                <c:ptCount val="11"/>
                <c:pt idx="0">
                  <c:v>32.799999999999997</c:v>
                </c:pt>
                <c:pt idx="1">
                  <c:v>34.6</c:v>
                </c:pt>
                <c:pt idx="2">
                  <c:v>33.799999999999997</c:v>
                </c:pt>
                <c:pt idx="3">
                  <c:v>32.5</c:v>
                </c:pt>
                <c:pt idx="4">
                  <c:v>32.799999999999997</c:v>
                </c:pt>
                <c:pt idx="5">
                  <c:v>29.7</c:v>
                </c:pt>
                <c:pt idx="6">
                  <c:v>33.6</c:v>
                </c:pt>
                <c:pt idx="7">
                  <c:v>33.299999999999997</c:v>
                </c:pt>
                <c:pt idx="8">
                  <c:v>33.799999999999997</c:v>
                </c:pt>
                <c:pt idx="9">
                  <c:v>31.7</c:v>
                </c:pt>
                <c:pt idx="10">
                  <c:v>35</c:v>
                </c:pt>
              </c:numCache>
            </c:numRef>
          </c:val>
          <c:smooth val="0"/>
        </c:ser>
        <c:dLbls>
          <c:showLegendKey val="0"/>
          <c:showVal val="0"/>
          <c:showCatName val="0"/>
          <c:showSerName val="0"/>
          <c:showPercent val="0"/>
          <c:showBubbleSize val="0"/>
        </c:dLbls>
        <c:marker val="1"/>
        <c:smooth val="0"/>
        <c:axId val="109806720"/>
        <c:axId val="109808640"/>
      </c:lineChart>
      <c:catAx>
        <c:axId val="109806720"/>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09808640"/>
        <c:crosses val="autoZero"/>
        <c:auto val="1"/>
        <c:lblAlgn val="ctr"/>
        <c:lblOffset val="100"/>
        <c:noMultiLvlLbl val="0"/>
      </c:catAx>
      <c:valAx>
        <c:axId val="10980864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89649557694177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9806720"/>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80680033051424127"/>
          <c:h val="0.68166132835090532"/>
        </c:manualLayout>
      </c:layout>
      <c:lineChart>
        <c:grouping val="standard"/>
        <c:varyColors val="0"/>
        <c:ser>
          <c:idx val="3"/>
          <c:order val="0"/>
          <c:tx>
            <c:strRef>
              <c:f>Sheet1!$A$4</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General</c:formatCode>
                <c:ptCount val="11"/>
                <c:pt idx="0">
                  <c:v>12.9</c:v>
                </c:pt>
                <c:pt idx="1">
                  <c:v>12.4</c:v>
                </c:pt>
                <c:pt idx="2">
                  <c:v>12.1</c:v>
                </c:pt>
                <c:pt idx="3">
                  <c:v>12.8</c:v>
                </c:pt>
                <c:pt idx="4">
                  <c:v>13.8</c:v>
                </c:pt>
                <c:pt idx="5">
                  <c:v>12</c:v>
                </c:pt>
                <c:pt idx="6">
                  <c:v>13.5</c:v>
                </c:pt>
                <c:pt idx="7">
                  <c:v>12.5</c:v>
                </c:pt>
                <c:pt idx="8">
                  <c:v>12.6</c:v>
                </c:pt>
                <c:pt idx="9">
                  <c:v>11.9</c:v>
                </c:pt>
                <c:pt idx="10">
                  <c:v>12.9</c:v>
                </c:pt>
              </c:numCache>
            </c:numRef>
          </c:val>
          <c:smooth val="0"/>
        </c:ser>
        <c:ser>
          <c:idx val="0"/>
          <c:order val="1"/>
          <c:tx>
            <c:strRef>
              <c:f>Sheet1!$A$5</c:f>
              <c:strCache>
                <c:ptCount val="1"/>
                <c:pt idx="0">
                  <c:v>Black</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General</c:formatCode>
                <c:ptCount val="11"/>
                <c:pt idx="0">
                  <c:v>18.899999999999999</c:v>
                </c:pt>
                <c:pt idx="1">
                  <c:v>18.600000000000001</c:v>
                </c:pt>
                <c:pt idx="2">
                  <c:v>17.5</c:v>
                </c:pt>
                <c:pt idx="3">
                  <c:v>20.9</c:v>
                </c:pt>
                <c:pt idx="4">
                  <c:v>16.5</c:v>
                </c:pt>
                <c:pt idx="5">
                  <c:v>17.7</c:v>
                </c:pt>
                <c:pt idx="6">
                  <c:v>22.7</c:v>
                </c:pt>
                <c:pt idx="7">
                  <c:v>19.899999999999999</c:v>
                </c:pt>
                <c:pt idx="8">
                  <c:v>16.600000000000001</c:v>
                </c:pt>
                <c:pt idx="9">
                  <c:v>15.7</c:v>
                </c:pt>
                <c:pt idx="10">
                  <c:v>17.2</c:v>
                </c:pt>
              </c:numCache>
            </c:numRef>
          </c:val>
          <c:smooth val="0"/>
        </c:ser>
        <c:ser>
          <c:idx val="2"/>
          <c:order val="2"/>
          <c:tx>
            <c:strRef>
              <c:f>Sheet1!$A$3</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General</c:formatCode>
                <c:ptCount val="11"/>
                <c:pt idx="0">
                  <c:v>25.8</c:v>
                </c:pt>
                <c:pt idx="1">
                  <c:v>20.6</c:v>
                </c:pt>
                <c:pt idx="2">
                  <c:v>19.600000000000001</c:v>
                </c:pt>
                <c:pt idx="3">
                  <c:v>17.7</c:v>
                </c:pt>
                <c:pt idx="4">
                  <c:v>20.6</c:v>
                </c:pt>
                <c:pt idx="5">
                  <c:v>19.3</c:v>
                </c:pt>
                <c:pt idx="6">
                  <c:v>17.7</c:v>
                </c:pt>
                <c:pt idx="7">
                  <c:v>20.399999999999999</c:v>
                </c:pt>
                <c:pt idx="8">
                  <c:v>18.100000000000001</c:v>
                </c:pt>
                <c:pt idx="9">
                  <c:v>18.899999999999999</c:v>
                </c:pt>
                <c:pt idx="10">
                  <c:v>20.2</c:v>
                </c:pt>
              </c:numCache>
            </c:numRef>
          </c:val>
          <c:smooth val="0"/>
        </c:ser>
        <c:ser>
          <c:idx val="1"/>
          <c:order val="3"/>
          <c:tx>
            <c:strRef>
              <c:f>Sheet1!$A$2</c:f>
              <c:strCache>
                <c:ptCount val="1"/>
                <c:pt idx="0">
                  <c:v>Metropolitan</c:v>
                </c:pt>
              </c:strCache>
            </c:strRef>
          </c:tx>
          <c:spPr>
            <a:ln w="34925">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Ref>
          </c:val>
          <c:smooth val="0"/>
        </c:ser>
        <c:dLbls>
          <c:showLegendKey val="0"/>
          <c:showVal val="0"/>
          <c:showCatName val="0"/>
          <c:showSerName val="0"/>
          <c:showPercent val="0"/>
          <c:showBubbleSize val="0"/>
        </c:dLbls>
        <c:marker val="1"/>
        <c:smooth val="0"/>
        <c:axId val="113403008"/>
        <c:axId val="113404928"/>
      </c:lineChart>
      <c:catAx>
        <c:axId val="113403008"/>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13404928"/>
        <c:crosses val="autoZero"/>
        <c:auto val="1"/>
        <c:lblAlgn val="ctr"/>
        <c:lblOffset val="100"/>
        <c:noMultiLvlLbl val="0"/>
      </c:catAx>
      <c:valAx>
        <c:axId val="11340492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8386451693537E-3"/>
              <c:y val="0.37513790649050227"/>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403008"/>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80685938563235149"/>
          <c:h val="0.68166132835090532"/>
        </c:manualLayout>
      </c:layout>
      <c:lineChart>
        <c:grouping val="standard"/>
        <c:varyColors val="0"/>
        <c:ser>
          <c:idx val="3"/>
          <c:order val="0"/>
          <c:tx>
            <c:strRef>
              <c:f>Sheet1!$B$1</c:f>
              <c:strCache>
                <c:ptCount val="1"/>
                <c:pt idx="0">
                  <c:v>English</c:v>
                </c:pt>
              </c:strCache>
            </c:strRef>
          </c:tx>
          <c:spPr>
            <a:ln w="25400">
              <a:solidFill>
                <a:sysClr val="windowText" lastClr="000000"/>
              </a:solidFill>
            </a:ln>
          </c:spPr>
          <c:marker>
            <c:symbol val="circle"/>
            <c:size val="7"/>
            <c:spPr>
              <a:solidFill>
                <a:sysClr val="windowText" lastClr="000000"/>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Sheet1!$B$2:$B$12</c:f>
              <c:numCache>
                <c:formatCode>General</c:formatCode>
                <c:ptCount val="11"/>
                <c:pt idx="0">
                  <c:v>7.2</c:v>
                </c:pt>
                <c:pt idx="1">
                  <c:v>8.5</c:v>
                </c:pt>
                <c:pt idx="2">
                  <c:v>6.7</c:v>
                </c:pt>
                <c:pt idx="3">
                  <c:v>7.8</c:v>
                </c:pt>
                <c:pt idx="4">
                  <c:v>6.7</c:v>
                </c:pt>
                <c:pt idx="5">
                  <c:v>7.6</c:v>
                </c:pt>
                <c:pt idx="6">
                  <c:v>5</c:v>
                </c:pt>
                <c:pt idx="7">
                  <c:v>3.9</c:v>
                </c:pt>
                <c:pt idx="8">
                  <c:v>3.5</c:v>
                </c:pt>
                <c:pt idx="9">
                  <c:v>3.8</c:v>
                </c:pt>
                <c:pt idx="10">
                  <c:v>3</c:v>
                </c:pt>
              </c:numCache>
            </c:numRef>
          </c:val>
          <c:smooth val="0"/>
        </c:ser>
        <c:ser>
          <c:idx val="0"/>
          <c:order val="1"/>
          <c:tx>
            <c:strRef>
              <c:f>Sheet1!$C$1</c:f>
              <c:strCache>
                <c:ptCount val="1"/>
                <c:pt idx="0">
                  <c:v>Other</c:v>
                </c:pt>
              </c:strCache>
            </c:strRef>
          </c:tx>
          <c:spPr>
            <a:ln w="25400">
              <a:solidFill>
                <a:srgbClr val="0072C6"/>
              </a:solidFill>
            </a:ln>
          </c:spPr>
          <c:marker>
            <c:symbol val="square"/>
            <c:size val="7"/>
            <c:spPr>
              <a:solidFill>
                <a:srgbClr val="0072C6"/>
              </a:solidFill>
              <a:ln>
                <a:noFill/>
              </a:ln>
            </c:spPr>
          </c:marker>
          <c:cat>
            <c:numRef>
              <c:f>Sheet1!$A$2:$A$12</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Sheet1!$C$2:$C$12</c:f>
              <c:numCache>
                <c:formatCode>General</c:formatCode>
                <c:ptCount val="11"/>
                <c:pt idx="0">
                  <c:v>12.5</c:v>
                </c:pt>
                <c:pt idx="1">
                  <c:v>15.9</c:v>
                </c:pt>
                <c:pt idx="2">
                  <c:v>13.1</c:v>
                </c:pt>
                <c:pt idx="3">
                  <c:v>12</c:v>
                </c:pt>
                <c:pt idx="4">
                  <c:v>10.8</c:v>
                </c:pt>
                <c:pt idx="5">
                  <c:v>11.6</c:v>
                </c:pt>
                <c:pt idx="6">
                  <c:v>10.8</c:v>
                </c:pt>
                <c:pt idx="7">
                  <c:v>9.5</c:v>
                </c:pt>
                <c:pt idx="9">
                  <c:v>5.8</c:v>
                </c:pt>
                <c:pt idx="10">
                  <c:v>9.3000000000000007</c:v>
                </c:pt>
              </c:numCache>
            </c:numRef>
          </c:val>
          <c:smooth val="0"/>
        </c:ser>
        <c:dLbls>
          <c:showLegendKey val="0"/>
          <c:showVal val="0"/>
          <c:showCatName val="0"/>
          <c:showSerName val="0"/>
          <c:showPercent val="0"/>
          <c:showBubbleSize val="0"/>
        </c:dLbls>
        <c:marker val="1"/>
        <c:smooth val="0"/>
        <c:axId val="113432832"/>
        <c:axId val="109851008"/>
      </c:lineChart>
      <c:catAx>
        <c:axId val="113432832"/>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09851008"/>
        <c:crosses val="autoZero"/>
        <c:auto val="1"/>
        <c:lblAlgn val="ctr"/>
        <c:lblOffset val="100"/>
        <c:noMultiLvlLbl val="0"/>
      </c:catAx>
      <c:valAx>
        <c:axId val="109851008"/>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587980546549328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432832"/>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780097063338782"/>
          <c:y val="0.11770363450331421"/>
          <c:w val="0.80685962865752892"/>
          <c:h val="0.68166132835090532"/>
        </c:manualLayout>
      </c:layout>
      <c:lineChart>
        <c:grouping val="standard"/>
        <c:varyColors val="0"/>
        <c:ser>
          <c:idx val="3"/>
          <c:order val="0"/>
          <c:tx>
            <c:strRef>
              <c:f>Sheet1!$C$7</c:f>
              <c:strCache>
                <c:ptCount val="1"/>
                <c:pt idx="0">
                  <c:v>Non-Hispanic White</c:v>
                </c:pt>
              </c:strCache>
            </c:strRef>
          </c:tx>
          <c:spPr>
            <a:ln w="25400">
              <a:solidFill>
                <a:sysClr val="windowText" lastClr="000000"/>
              </a:solidFill>
            </a:ln>
          </c:spPr>
          <c:marker>
            <c:symbol val="circle"/>
            <c:size val="7"/>
            <c:spPr>
              <a:solidFill>
                <a:sysClr val="windowText" lastClr="000000"/>
              </a:solidFill>
              <a:ln>
                <a:noFill/>
              </a:ln>
            </c:spPr>
          </c:marker>
          <c:cat>
            <c:numRef>
              <c:f>Sheet1!$A$8:$A$18</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Sheet1!$C$8:$C$18</c:f>
              <c:numCache>
                <c:formatCode>0.0</c:formatCode>
                <c:ptCount val="11"/>
                <c:pt idx="0">
                  <c:v>6.7</c:v>
                </c:pt>
                <c:pt idx="1">
                  <c:v>8.1</c:v>
                </c:pt>
                <c:pt idx="2">
                  <c:v>7.2</c:v>
                </c:pt>
                <c:pt idx="3">
                  <c:v>7.7</c:v>
                </c:pt>
                <c:pt idx="4">
                  <c:v>6.5</c:v>
                </c:pt>
                <c:pt idx="5">
                  <c:v>6.8</c:v>
                </c:pt>
                <c:pt idx="6">
                  <c:v>4.3</c:v>
                </c:pt>
                <c:pt idx="7">
                  <c:v>2.6</c:v>
                </c:pt>
                <c:pt idx="8">
                  <c:v>3.2</c:v>
                </c:pt>
                <c:pt idx="9">
                  <c:v>3.5</c:v>
                </c:pt>
                <c:pt idx="10">
                  <c:v>2.1</c:v>
                </c:pt>
              </c:numCache>
            </c:numRef>
          </c:val>
          <c:smooth val="0"/>
        </c:ser>
        <c:ser>
          <c:idx val="0"/>
          <c:order val="1"/>
          <c:tx>
            <c:strRef>
              <c:f>Sheet1!$B$7</c:f>
              <c:strCache>
                <c:ptCount val="1"/>
                <c:pt idx="0">
                  <c:v>Hispanic</c:v>
                </c:pt>
              </c:strCache>
            </c:strRef>
          </c:tx>
          <c:spPr>
            <a:ln w="25400">
              <a:solidFill>
                <a:srgbClr val="0072C6"/>
              </a:solidFill>
            </a:ln>
          </c:spPr>
          <c:marker>
            <c:symbol val="square"/>
            <c:size val="7"/>
            <c:spPr>
              <a:solidFill>
                <a:srgbClr val="0072C6"/>
              </a:solidFill>
              <a:ln>
                <a:noFill/>
              </a:ln>
            </c:spPr>
          </c:marker>
          <c:cat>
            <c:numRef>
              <c:f>Sheet1!$A$8:$A$18</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Sheet1!$B$8:$B$18</c:f>
              <c:numCache>
                <c:formatCode>0.0</c:formatCode>
                <c:ptCount val="11"/>
                <c:pt idx="0">
                  <c:v>10.6</c:v>
                </c:pt>
                <c:pt idx="1">
                  <c:v>13.9</c:v>
                </c:pt>
                <c:pt idx="2">
                  <c:v>10.5</c:v>
                </c:pt>
                <c:pt idx="3">
                  <c:v>9.3000000000000007</c:v>
                </c:pt>
                <c:pt idx="4">
                  <c:v>6.7</c:v>
                </c:pt>
                <c:pt idx="5">
                  <c:v>8.9</c:v>
                </c:pt>
                <c:pt idx="6">
                  <c:v>10</c:v>
                </c:pt>
                <c:pt idx="7">
                  <c:v>10.1</c:v>
                </c:pt>
                <c:pt idx="8">
                  <c:v>5.0999999999999996</c:v>
                </c:pt>
                <c:pt idx="9">
                  <c:v>5.6</c:v>
                </c:pt>
                <c:pt idx="10">
                  <c:v>5.3</c:v>
                </c:pt>
              </c:numCache>
            </c:numRef>
          </c:val>
          <c:smooth val="0"/>
        </c:ser>
        <c:dLbls>
          <c:showLegendKey val="0"/>
          <c:showVal val="0"/>
          <c:showCatName val="0"/>
          <c:showSerName val="0"/>
          <c:showPercent val="0"/>
          <c:showBubbleSize val="0"/>
        </c:dLbls>
        <c:marker val="1"/>
        <c:smooth val="0"/>
        <c:axId val="113529600"/>
        <c:axId val="113531520"/>
      </c:lineChart>
      <c:catAx>
        <c:axId val="113529600"/>
        <c:scaling>
          <c:orientation val="minMax"/>
        </c:scaling>
        <c:delete val="0"/>
        <c:axPos val="b"/>
        <c:numFmt formatCode="General" sourceLinked="1"/>
        <c:majorTickMark val="out"/>
        <c:minorTickMark val="none"/>
        <c:tickLblPos val="nextTo"/>
        <c:txPr>
          <a:bodyPr rot="-3240000"/>
          <a:lstStyle/>
          <a:p>
            <a:pPr>
              <a:defRPr sz="1600" b="0" baseline="0">
                <a:latin typeface="Calibri" panose="020F0502020204030204" pitchFamily="34" charset="0"/>
              </a:defRPr>
            </a:pPr>
            <a:endParaRPr lang="en-US"/>
          </a:p>
        </c:txPr>
        <c:crossAx val="113531520"/>
        <c:crosses val="autoZero"/>
        <c:auto val="1"/>
        <c:lblAlgn val="ctr"/>
        <c:lblOffset val="100"/>
        <c:noMultiLvlLbl val="0"/>
      </c:catAx>
      <c:valAx>
        <c:axId val="113531520"/>
        <c:scaling>
          <c:orientation val="minMax"/>
          <c:max val="25"/>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489941330863053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529600"/>
        <c:crosses val="autoZero"/>
        <c:crossBetween val="between"/>
        <c:majorUnit val="5"/>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940580344123654"/>
          <c:y val="0.11770363450331421"/>
          <c:w val="0.78265602216389618"/>
          <c:h val="0.68166132835090532"/>
        </c:manualLayout>
      </c:layout>
      <c:lineChart>
        <c:grouping val="standard"/>
        <c:varyColors val="0"/>
        <c:ser>
          <c:idx val="3"/>
          <c:order val="0"/>
          <c:tx>
            <c:strRef>
              <c:f>Sheet1!$D$1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Sheet1!$A$2:$A$9</c:f>
              <c:numCache>
                <c:formatCode>General</c:formatCode>
                <c:ptCount val="8"/>
                <c:pt idx="0">
                  <c:v>2006</c:v>
                </c:pt>
                <c:pt idx="1">
                  <c:v>2007</c:v>
                </c:pt>
                <c:pt idx="2">
                  <c:v>2008</c:v>
                </c:pt>
                <c:pt idx="3">
                  <c:v>2009</c:v>
                </c:pt>
                <c:pt idx="4">
                  <c:v>2010</c:v>
                </c:pt>
                <c:pt idx="5">
                  <c:v>2011</c:v>
                </c:pt>
                <c:pt idx="6">
                  <c:v>2012</c:v>
                </c:pt>
                <c:pt idx="7">
                  <c:v>2013</c:v>
                </c:pt>
              </c:numCache>
            </c:numRef>
          </c:cat>
          <c:val>
            <c:numRef>
              <c:f>Sheet1!$D$2:$D$9</c:f>
              <c:numCache>
                <c:formatCode>General</c:formatCode>
                <c:ptCount val="8"/>
                <c:pt idx="0">
                  <c:v>301.60000000000002</c:v>
                </c:pt>
                <c:pt idx="1">
                  <c:v>312</c:v>
                </c:pt>
                <c:pt idx="2">
                  <c:v>322.89999999999998</c:v>
                </c:pt>
                <c:pt idx="3">
                  <c:v>313.3</c:v>
                </c:pt>
                <c:pt idx="4">
                  <c:v>317.3</c:v>
                </c:pt>
                <c:pt idx="5">
                  <c:v>325.7</c:v>
                </c:pt>
                <c:pt idx="6">
                  <c:v>325.8</c:v>
                </c:pt>
                <c:pt idx="7">
                  <c:v>325.7</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numRef>
              <c:f>Sheet1!$A$2:$A$9</c:f>
              <c:numCache>
                <c:formatCode>General</c:formatCode>
                <c:ptCount val="8"/>
                <c:pt idx="0">
                  <c:v>2006</c:v>
                </c:pt>
                <c:pt idx="1">
                  <c:v>2007</c:v>
                </c:pt>
                <c:pt idx="2">
                  <c:v>2008</c:v>
                </c:pt>
                <c:pt idx="3">
                  <c:v>2009</c:v>
                </c:pt>
                <c:pt idx="4">
                  <c:v>2010</c:v>
                </c:pt>
                <c:pt idx="5">
                  <c:v>2011</c:v>
                </c:pt>
                <c:pt idx="6">
                  <c:v>2012</c:v>
                </c:pt>
                <c:pt idx="7">
                  <c:v>2013</c:v>
                </c:pt>
              </c:numCache>
            </c:numRef>
          </c:cat>
          <c:val>
            <c:numRef>
              <c:f>Sheet1!$C$2:$C$9</c:f>
              <c:numCache>
                <c:formatCode>General</c:formatCode>
                <c:ptCount val="8"/>
                <c:pt idx="0">
                  <c:v>113</c:v>
                </c:pt>
                <c:pt idx="1">
                  <c:v>118.5</c:v>
                </c:pt>
                <c:pt idx="2">
                  <c:v>122.4</c:v>
                </c:pt>
                <c:pt idx="3">
                  <c:v>115.8</c:v>
                </c:pt>
                <c:pt idx="4">
                  <c:v>114.2</c:v>
                </c:pt>
                <c:pt idx="5">
                  <c:v>127.8</c:v>
                </c:pt>
                <c:pt idx="6">
                  <c:v>120.7</c:v>
                </c:pt>
                <c:pt idx="7">
                  <c:v>132.19999999999999</c:v>
                </c:pt>
              </c:numCache>
            </c:numRef>
          </c:val>
          <c:smooth val="0"/>
        </c:ser>
        <c:ser>
          <c:idx val="2"/>
          <c:order val="2"/>
          <c:tx>
            <c:strRef>
              <c:f>Sheet1!$B$1</c:f>
              <c:strCache>
                <c:ptCount val="1"/>
                <c:pt idx="0">
                  <c:v>Hispanic</c:v>
                </c:pt>
              </c:strCache>
            </c:strRef>
          </c:tx>
          <c:spPr>
            <a:ln w="25400">
              <a:solidFill>
                <a:srgbClr val="AABA0A"/>
              </a:solidFill>
            </a:ln>
          </c:spPr>
          <c:marker>
            <c:symbol val="triangle"/>
            <c:size val="9"/>
            <c:spPr>
              <a:solidFill>
                <a:srgbClr val="AABA0A"/>
              </a:solidFill>
              <a:ln>
                <a:noFill/>
              </a:ln>
            </c:spPr>
          </c:marker>
          <c:cat>
            <c:numRef>
              <c:f>Sheet1!$A$2:$A$9</c:f>
              <c:numCache>
                <c:formatCode>General</c:formatCode>
                <c:ptCount val="8"/>
                <c:pt idx="0">
                  <c:v>2006</c:v>
                </c:pt>
                <c:pt idx="1">
                  <c:v>2007</c:v>
                </c:pt>
                <c:pt idx="2">
                  <c:v>2008</c:v>
                </c:pt>
                <c:pt idx="3">
                  <c:v>2009</c:v>
                </c:pt>
                <c:pt idx="4">
                  <c:v>2010</c:v>
                </c:pt>
                <c:pt idx="5">
                  <c:v>2011</c:v>
                </c:pt>
                <c:pt idx="6">
                  <c:v>2012</c:v>
                </c:pt>
                <c:pt idx="7">
                  <c:v>2013</c:v>
                </c:pt>
              </c:numCache>
            </c:numRef>
          </c:cat>
          <c:val>
            <c:numRef>
              <c:f>Sheet1!$B$2:$B$9</c:f>
              <c:numCache>
                <c:formatCode>General</c:formatCode>
                <c:ptCount val="8"/>
                <c:pt idx="0">
                  <c:v>112.8</c:v>
                </c:pt>
                <c:pt idx="1">
                  <c:v>101.4</c:v>
                </c:pt>
                <c:pt idx="2">
                  <c:v>112</c:v>
                </c:pt>
                <c:pt idx="3">
                  <c:v>108.7</c:v>
                </c:pt>
                <c:pt idx="4">
                  <c:v>104.8</c:v>
                </c:pt>
                <c:pt idx="5">
                  <c:v>101.3</c:v>
                </c:pt>
                <c:pt idx="6">
                  <c:v>113.9</c:v>
                </c:pt>
                <c:pt idx="7">
                  <c:v>115.5</c:v>
                </c:pt>
              </c:numCache>
            </c:numRef>
          </c:val>
          <c:smooth val="0"/>
        </c:ser>
        <c:dLbls>
          <c:showLegendKey val="0"/>
          <c:showVal val="0"/>
          <c:showCatName val="0"/>
          <c:showSerName val="0"/>
          <c:showPercent val="0"/>
          <c:showBubbleSize val="0"/>
        </c:dLbls>
        <c:marker val="1"/>
        <c:smooth val="0"/>
        <c:axId val="113466368"/>
        <c:axId val="113501312"/>
      </c:lineChart>
      <c:catAx>
        <c:axId val="113466368"/>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13501312"/>
        <c:crosses val="autoZero"/>
        <c:auto val="1"/>
        <c:lblAlgn val="ctr"/>
        <c:lblOffset val="100"/>
        <c:noMultiLvlLbl val="0"/>
      </c:catAx>
      <c:valAx>
        <c:axId val="113501312"/>
        <c:scaling>
          <c:orientation val="minMax"/>
          <c:max val="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1691760337023089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466368"/>
        <c:crosses val="autoZero"/>
        <c:crossBetween val="between"/>
        <c:majorUnit val="10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Sheet1!$A$2</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Sheet1!$B$2:$F$2</c:f>
              <c:numCache>
                <c:formatCode>General</c:formatCode>
                <c:ptCount val="5"/>
                <c:pt idx="2">
                  <c:v>3</c:v>
                </c:pt>
                <c:pt idx="3">
                  <c:v>3</c:v>
                </c:pt>
              </c:numCache>
            </c:numRef>
          </c:val>
        </c:ser>
        <c:ser>
          <c:idx val="1"/>
          <c:order val="1"/>
          <c:tx>
            <c:strRef>
              <c:f>Sheet1!$A$3</c:f>
              <c:strCache>
                <c:ptCount val="1"/>
                <c:pt idx="0">
                  <c:v>Same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Sheet1!$B$3:$F$3</c:f>
              <c:numCache>
                <c:formatCode>General</c:formatCode>
                <c:ptCount val="5"/>
                <c:pt idx="0">
                  <c:v>0</c:v>
                </c:pt>
                <c:pt idx="1">
                  <c:v>11</c:v>
                </c:pt>
                <c:pt idx="2">
                  <c:v>4</c:v>
                </c:pt>
                <c:pt idx="3">
                  <c:v>9</c:v>
                </c:pt>
                <c:pt idx="4">
                  <c:v>9</c:v>
                </c:pt>
              </c:numCache>
            </c:numRef>
          </c:val>
        </c:ser>
        <c:ser>
          <c:idx val="0"/>
          <c:order val="2"/>
          <c:tx>
            <c:strRef>
              <c:f>Sheet1!$A$4</c:f>
              <c:strCache>
                <c:ptCount val="1"/>
                <c:pt idx="0">
                  <c:v>Worse</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Sheet1!$B$4:$F$4</c:f>
              <c:numCache>
                <c:formatCode>General</c:formatCode>
                <c:ptCount val="5"/>
                <c:pt idx="0">
                  <c:v>19</c:v>
                </c:pt>
                <c:pt idx="1">
                  <c:v>10</c:v>
                </c:pt>
                <c:pt idx="2">
                  <c:v>14</c:v>
                </c:pt>
                <c:pt idx="3">
                  <c:v>6</c:v>
                </c:pt>
                <c:pt idx="4">
                  <c:v>4</c:v>
                </c:pt>
              </c:numCache>
            </c:numRef>
          </c:val>
        </c:ser>
        <c:dLbls>
          <c:showLegendKey val="0"/>
          <c:showVal val="1"/>
          <c:showCatName val="0"/>
          <c:showSerName val="0"/>
          <c:showPercent val="0"/>
          <c:showBubbleSize val="0"/>
        </c:dLbls>
        <c:gapWidth val="150"/>
        <c:overlap val="100"/>
        <c:axId val="100654464"/>
        <c:axId val="100660352"/>
      </c:barChart>
      <c:catAx>
        <c:axId val="10065446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00660352"/>
        <c:crosses val="autoZero"/>
        <c:auto val="1"/>
        <c:lblAlgn val="ctr"/>
        <c:lblOffset val="100"/>
        <c:tickLblSkip val="1"/>
        <c:tickMarkSkip val="1"/>
        <c:noMultiLvlLbl val="0"/>
      </c:catAx>
      <c:valAx>
        <c:axId val="10066035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00654464"/>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4129289394381259"/>
          <c:y val="0.11770363450331421"/>
          <c:w val="0.73947506561679788"/>
          <c:h val="0.68166132835090532"/>
        </c:manualLayout>
      </c:layout>
      <c:lineChart>
        <c:grouping val="standard"/>
        <c:varyColors val="0"/>
        <c:ser>
          <c:idx val="3"/>
          <c:order val="0"/>
          <c:tx>
            <c:strRef>
              <c:f>Sheet1!$E$2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Sheet1!$A$3:$A$10</c:f>
              <c:numCache>
                <c:formatCode>General</c:formatCode>
                <c:ptCount val="8"/>
                <c:pt idx="0">
                  <c:v>2006</c:v>
                </c:pt>
                <c:pt idx="1">
                  <c:v>2007</c:v>
                </c:pt>
                <c:pt idx="2">
                  <c:v>2008</c:v>
                </c:pt>
                <c:pt idx="3">
                  <c:v>2009</c:v>
                </c:pt>
                <c:pt idx="4">
                  <c:v>2010</c:v>
                </c:pt>
                <c:pt idx="5">
                  <c:v>2011</c:v>
                </c:pt>
                <c:pt idx="6">
                  <c:v>2012</c:v>
                </c:pt>
                <c:pt idx="7">
                  <c:v>2013</c:v>
                </c:pt>
              </c:numCache>
            </c:numRef>
          </c:cat>
          <c:val>
            <c:numRef>
              <c:f>Sheet1!$E$3:$E$10</c:f>
              <c:numCache>
                <c:formatCode>General</c:formatCode>
                <c:ptCount val="8"/>
                <c:pt idx="0">
                  <c:v>287.2</c:v>
                </c:pt>
                <c:pt idx="1">
                  <c:v>293.7</c:v>
                </c:pt>
                <c:pt idx="2">
                  <c:v>299.2</c:v>
                </c:pt>
                <c:pt idx="3">
                  <c:v>290.60000000000002</c:v>
                </c:pt>
                <c:pt idx="4">
                  <c:v>289.89999999999998</c:v>
                </c:pt>
                <c:pt idx="5">
                  <c:v>296.60000000000002</c:v>
                </c:pt>
                <c:pt idx="6">
                  <c:v>298.60000000000002</c:v>
                </c:pt>
                <c:pt idx="7">
                  <c:v>297.5</c:v>
                </c:pt>
              </c:numCache>
            </c:numRef>
          </c:val>
          <c:smooth val="0"/>
        </c:ser>
        <c:ser>
          <c:idx val="0"/>
          <c:order val="1"/>
          <c:tx>
            <c:strRef>
              <c:f>Sheet1!$D$2</c:f>
              <c:strCache>
                <c:ptCount val="1"/>
                <c:pt idx="0">
                  <c:v>Black</c:v>
                </c:pt>
              </c:strCache>
            </c:strRef>
          </c:tx>
          <c:spPr>
            <a:ln w="25400">
              <a:solidFill>
                <a:srgbClr val="0072C6"/>
              </a:solidFill>
            </a:ln>
          </c:spPr>
          <c:marker>
            <c:symbol val="square"/>
            <c:size val="7"/>
            <c:spPr>
              <a:solidFill>
                <a:srgbClr val="0072C6"/>
              </a:solidFill>
              <a:ln>
                <a:noFill/>
              </a:ln>
            </c:spPr>
          </c:marker>
          <c:cat>
            <c:numRef>
              <c:f>Sheet1!$A$3:$A$10</c:f>
              <c:numCache>
                <c:formatCode>General</c:formatCode>
                <c:ptCount val="8"/>
                <c:pt idx="0">
                  <c:v>2006</c:v>
                </c:pt>
                <c:pt idx="1">
                  <c:v>2007</c:v>
                </c:pt>
                <c:pt idx="2">
                  <c:v>2008</c:v>
                </c:pt>
                <c:pt idx="3">
                  <c:v>2009</c:v>
                </c:pt>
                <c:pt idx="4">
                  <c:v>2010</c:v>
                </c:pt>
                <c:pt idx="5">
                  <c:v>2011</c:v>
                </c:pt>
                <c:pt idx="6">
                  <c:v>2012</c:v>
                </c:pt>
                <c:pt idx="7">
                  <c:v>2013</c:v>
                </c:pt>
              </c:numCache>
            </c:numRef>
          </c:cat>
          <c:val>
            <c:numRef>
              <c:f>Sheet1!$D$3:$D$10</c:f>
              <c:numCache>
                <c:formatCode>General</c:formatCode>
                <c:ptCount val="8"/>
                <c:pt idx="0">
                  <c:v>113.3</c:v>
                </c:pt>
                <c:pt idx="1">
                  <c:v>118.4</c:v>
                </c:pt>
                <c:pt idx="2">
                  <c:v>121</c:v>
                </c:pt>
                <c:pt idx="3">
                  <c:v>113.9</c:v>
                </c:pt>
                <c:pt idx="4">
                  <c:v>115.2</c:v>
                </c:pt>
                <c:pt idx="5">
                  <c:v>125.6</c:v>
                </c:pt>
                <c:pt idx="6">
                  <c:v>120.6</c:v>
                </c:pt>
                <c:pt idx="7">
                  <c:v>130.30000000000001</c:v>
                </c:pt>
              </c:numCache>
            </c:numRef>
          </c:val>
          <c:smooth val="0"/>
        </c:ser>
        <c:ser>
          <c:idx val="2"/>
          <c:order val="2"/>
          <c:tx>
            <c:strRef>
              <c:f>Sheet1!$C$2</c:f>
              <c:strCache>
                <c:ptCount val="1"/>
                <c:pt idx="0">
                  <c:v>Asian</c:v>
                </c:pt>
              </c:strCache>
            </c:strRef>
          </c:tx>
          <c:spPr>
            <a:ln w="25400">
              <a:solidFill>
                <a:srgbClr val="AABA0A"/>
              </a:solidFill>
            </a:ln>
          </c:spPr>
          <c:marker>
            <c:symbol val="triangle"/>
            <c:size val="9"/>
            <c:spPr>
              <a:solidFill>
                <a:srgbClr val="AABA0A"/>
              </a:solidFill>
              <a:ln>
                <a:noFill/>
              </a:ln>
            </c:spPr>
          </c:marker>
          <c:cat>
            <c:numRef>
              <c:f>Sheet1!$A$3:$A$10</c:f>
              <c:numCache>
                <c:formatCode>General</c:formatCode>
                <c:ptCount val="8"/>
                <c:pt idx="0">
                  <c:v>2006</c:v>
                </c:pt>
                <c:pt idx="1">
                  <c:v>2007</c:v>
                </c:pt>
                <c:pt idx="2">
                  <c:v>2008</c:v>
                </c:pt>
                <c:pt idx="3">
                  <c:v>2009</c:v>
                </c:pt>
                <c:pt idx="4">
                  <c:v>2010</c:v>
                </c:pt>
                <c:pt idx="5">
                  <c:v>2011</c:v>
                </c:pt>
                <c:pt idx="6">
                  <c:v>2012</c:v>
                </c:pt>
                <c:pt idx="7">
                  <c:v>2013</c:v>
                </c:pt>
              </c:numCache>
            </c:numRef>
          </c:cat>
          <c:val>
            <c:numRef>
              <c:f>Sheet1!$C$3:$C$10</c:f>
              <c:numCache>
                <c:formatCode>General</c:formatCode>
                <c:ptCount val="8"/>
                <c:pt idx="0">
                  <c:v>1228.3</c:v>
                </c:pt>
                <c:pt idx="1">
                  <c:v>1205.4000000000001</c:v>
                </c:pt>
                <c:pt idx="2">
                  <c:v>1163.2</c:v>
                </c:pt>
                <c:pt idx="3">
                  <c:v>1153.5</c:v>
                </c:pt>
                <c:pt idx="4">
                  <c:v>1155.2</c:v>
                </c:pt>
                <c:pt idx="5">
                  <c:v>1200.8</c:v>
                </c:pt>
                <c:pt idx="6">
                  <c:v>1123.2</c:v>
                </c:pt>
                <c:pt idx="7">
                  <c:v>1212.5</c:v>
                </c:pt>
              </c:numCache>
            </c:numRef>
          </c:val>
          <c:smooth val="0"/>
        </c:ser>
        <c:ser>
          <c:idx val="1"/>
          <c:order val="3"/>
          <c:tx>
            <c:strRef>
              <c:f>Sheet1!$B$2</c:f>
              <c:strCache>
                <c:ptCount val="1"/>
                <c:pt idx="0">
                  <c:v>AI/AN</c:v>
                </c:pt>
              </c:strCache>
            </c:strRef>
          </c:tx>
          <c:spPr>
            <a:ln w="34925">
              <a:solidFill>
                <a:srgbClr val="7BA8DF"/>
              </a:solidFill>
            </a:ln>
          </c:spPr>
          <c:marker>
            <c:symbol val="diamond"/>
            <c:size val="9"/>
            <c:spPr>
              <a:solidFill>
                <a:srgbClr val="7BA8DF"/>
              </a:solidFill>
              <a:ln>
                <a:noFill/>
              </a:ln>
            </c:spPr>
          </c:marker>
          <c:cat>
            <c:numRef>
              <c:f>Sheet1!$A$3:$A$10</c:f>
              <c:numCache>
                <c:formatCode>General</c:formatCode>
                <c:ptCount val="8"/>
                <c:pt idx="0">
                  <c:v>2006</c:v>
                </c:pt>
                <c:pt idx="1">
                  <c:v>2007</c:v>
                </c:pt>
                <c:pt idx="2">
                  <c:v>2008</c:v>
                </c:pt>
                <c:pt idx="3">
                  <c:v>2009</c:v>
                </c:pt>
                <c:pt idx="4">
                  <c:v>2010</c:v>
                </c:pt>
                <c:pt idx="5">
                  <c:v>2011</c:v>
                </c:pt>
                <c:pt idx="6">
                  <c:v>2012</c:v>
                </c:pt>
                <c:pt idx="7">
                  <c:v>2013</c:v>
                </c:pt>
              </c:numCache>
            </c:numRef>
          </c:cat>
          <c:val>
            <c:numRef>
              <c:f>Sheet1!$B$3:$B$10</c:f>
              <c:numCache>
                <c:formatCode>General</c:formatCode>
                <c:ptCount val="8"/>
                <c:pt idx="0">
                  <c:v>79.900000000000006</c:v>
                </c:pt>
                <c:pt idx="1">
                  <c:v>96.1</c:v>
                </c:pt>
                <c:pt idx="3">
                  <c:v>60.3</c:v>
                </c:pt>
                <c:pt idx="4">
                  <c:v>82.7</c:v>
                </c:pt>
                <c:pt idx="5">
                  <c:v>72.599999999999994</c:v>
                </c:pt>
                <c:pt idx="6">
                  <c:v>68.099999999999994</c:v>
                </c:pt>
              </c:numCache>
            </c:numRef>
          </c:val>
          <c:smooth val="0"/>
        </c:ser>
        <c:dLbls>
          <c:showLegendKey val="0"/>
          <c:showVal val="0"/>
          <c:showCatName val="0"/>
          <c:showSerName val="0"/>
          <c:showPercent val="0"/>
          <c:showBubbleSize val="0"/>
        </c:dLbls>
        <c:marker val="1"/>
        <c:smooth val="0"/>
        <c:axId val="113191936"/>
        <c:axId val="113194112"/>
      </c:lineChart>
      <c:catAx>
        <c:axId val="113191936"/>
        <c:scaling>
          <c:orientation val="minMax"/>
        </c:scaling>
        <c:delete val="0"/>
        <c:axPos val="b"/>
        <c:numFmt formatCode="General" sourceLinked="1"/>
        <c:majorTickMark val="out"/>
        <c:minorTickMark val="none"/>
        <c:tickLblPos val="nextTo"/>
        <c:txPr>
          <a:bodyPr rot="-2460000"/>
          <a:lstStyle/>
          <a:p>
            <a:pPr>
              <a:defRPr sz="1600" b="0" baseline="0">
                <a:latin typeface="Calibri" panose="020F0502020204030204" pitchFamily="34" charset="0"/>
              </a:defRPr>
            </a:pPr>
            <a:endParaRPr lang="en-US"/>
          </a:p>
        </c:txPr>
        <c:crossAx val="113194112"/>
        <c:crosses val="autoZero"/>
        <c:auto val="1"/>
        <c:lblAlgn val="ctr"/>
        <c:lblOffset val="100"/>
        <c:noMultiLvlLbl val="0"/>
      </c:catAx>
      <c:valAx>
        <c:axId val="113194112"/>
        <c:scaling>
          <c:orientation val="minMax"/>
          <c:max val="1500"/>
          <c:min val="0"/>
        </c:scaling>
        <c:delete val="0"/>
        <c:axPos val="l"/>
        <c:majorGridlines/>
        <c:title>
          <c:tx>
            <c:rich>
              <a:bodyPr rot="-5400000" vert="horz"/>
              <a:lstStyle/>
              <a:p>
                <a:pPr>
                  <a:defRPr sz="1600" baseline="0">
                    <a:latin typeface="Calibri" panose="020F0502020204030204" pitchFamily="34" charset="0"/>
                  </a:defRPr>
                </a:pPr>
                <a:r>
                  <a:rPr lang="en-US" dirty="0" smtClean="0"/>
                  <a:t>Rate per 100,000 Population</a:t>
                </a:r>
                <a:endParaRPr lang="en-US" dirty="0"/>
              </a:p>
            </c:rich>
          </c:tx>
          <c:layout>
            <c:manualLayout>
              <c:xMode val="edge"/>
              <c:yMode val="edge"/>
              <c:x val="0"/>
              <c:y val="0.1727568428946381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191936"/>
        <c:crosses val="autoZero"/>
        <c:crossBetween val="between"/>
        <c:majorUnit val="25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24103237095363"/>
          <c:y val="0.24151307475454456"/>
          <c:w val="0.81443180713521923"/>
          <c:h val="0.5664238845144357"/>
        </c:manualLayout>
      </c:layout>
      <c:barChart>
        <c:barDir val="col"/>
        <c:grouping val="clustered"/>
        <c:varyColors val="0"/>
        <c:ser>
          <c:idx val="0"/>
          <c:order val="0"/>
          <c:tx>
            <c:strRef>
              <c:f>Sheet1!$B$1</c:f>
              <c:strCache>
                <c:ptCount val="1"/>
                <c:pt idx="0">
                  <c:v>Family Medicine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Sheet1!$A$2:$A$6</c:f>
              <c:strCache>
                <c:ptCount val="5"/>
                <c:pt idx="0">
                  <c:v>White</c:v>
                </c:pt>
                <c:pt idx="1">
                  <c:v>Black</c:v>
                </c:pt>
                <c:pt idx="2">
                  <c:v>API</c:v>
                </c:pt>
                <c:pt idx="3">
                  <c:v>AI/AN</c:v>
                </c:pt>
                <c:pt idx="4">
                  <c:v>Hispanic</c:v>
                </c:pt>
              </c:strCache>
            </c:strRef>
          </c:cat>
          <c:val>
            <c:numRef>
              <c:f>Sheet1!$B$2:$B$6</c:f>
              <c:numCache>
                <c:formatCode>General</c:formatCode>
                <c:ptCount val="5"/>
                <c:pt idx="0">
                  <c:v>2.6</c:v>
                </c:pt>
                <c:pt idx="1">
                  <c:v>1.9</c:v>
                </c:pt>
                <c:pt idx="2">
                  <c:v>12.4</c:v>
                </c:pt>
                <c:pt idx="3">
                  <c:v>7.2</c:v>
                </c:pt>
                <c:pt idx="4">
                  <c:v>1.3</c:v>
                </c:pt>
              </c:numCache>
            </c:numRef>
          </c:val>
        </c:ser>
        <c:ser>
          <c:idx val="1"/>
          <c:order val="1"/>
          <c:tx>
            <c:strRef>
              <c:f>Sheet1!$C$1</c:f>
              <c:strCache>
                <c:ptCount val="1"/>
                <c:pt idx="0">
                  <c:v>Internal Medicine</c:v>
                </c:pt>
              </c:strCache>
            </c:strRef>
          </c:tx>
          <c:spPr>
            <a:solidFill>
              <a:srgbClr val="AABA0A"/>
            </a:solidFill>
          </c:spPr>
          <c:invertIfNegative val="0"/>
          <c:cat>
            <c:strRef>
              <c:f>Sheet1!$A$2:$A$6</c:f>
              <c:strCache>
                <c:ptCount val="5"/>
                <c:pt idx="0">
                  <c:v>White</c:v>
                </c:pt>
                <c:pt idx="1">
                  <c:v>Black</c:v>
                </c:pt>
                <c:pt idx="2">
                  <c:v>API</c:v>
                </c:pt>
                <c:pt idx="3">
                  <c:v>AI/AN</c:v>
                </c:pt>
                <c:pt idx="4">
                  <c:v>Hispanic</c:v>
                </c:pt>
              </c:strCache>
            </c:strRef>
          </c:cat>
          <c:val>
            <c:numRef>
              <c:f>Sheet1!$C$2:$C$6</c:f>
              <c:numCache>
                <c:formatCode>General</c:formatCode>
                <c:ptCount val="5"/>
                <c:pt idx="0">
                  <c:v>2.9</c:v>
                </c:pt>
                <c:pt idx="1">
                  <c:v>2.6</c:v>
                </c:pt>
                <c:pt idx="2">
                  <c:v>32.799999999999997</c:v>
                </c:pt>
                <c:pt idx="3">
                  <c:v>4.5999999999999996</c:v>
                </c:pt>
                <c:pt idx="4">
                  <c:v>1.9</c:v>
                </c:pt>
              </c:numCache>
            </c:numRef>
          </c:val>
        </c:ser>
        <c:ser>
          <c:idx val="2"/>
          <c:order val="2"/>
          <c:tx>
            <c:strRef>
              <c:f>Sheet1!$D$1</c:f>
              <c:strCache>
                <c:ptCount val="1"/>
                <c:pt idx="0">
                  <c:v>Obstetrics and Gynecology</c:v>
                </c:pt>
              </c:strCache>
            </c:strRef>
          </c:tx>
          <c:spPr>
            <a:solidFill>
              <a:sysClr val="window" lastClr="FFFFFF"/>
            </a:solidFill>
            <a:ln>
              <a:solidFill>
                <a:sysClr val="windowText" lastClr="000000"/>
              </a:solidFill>
            </a:ln>
          </c:spPr>
          <c:invertIfNegative val="0"/>
          <c:cat>
            <c:strRef>
              <c:f>Sheet1!$A$2:$A$6</c:f>
              <c:strCache>
                <c:ptCount val="5"/>
                <c:pt idx="0">
                  <c:v>White</c:v>
                </c:pt>
                <c:pt idx="1">
                  <c:v>Black</c:v>
                </c:pt>
                <c:pt idx="2">
                  <c:v>API</c:v>
                </c:pt>
                <c:pt idx="3">
                  <c:v>AI/AN</c:v>
                </c:pt>
                <c:pt idx="4">
                  <c:v>Hispanic</c:v>
                </c:pt>
              </c:strCache>
            </c:strRef>
          </c:cat>
          <c:val>
            <c:numRef>
              <c:f>Sheet1!$D$2:$D$6</c:f>
              <c:numCache>
                <c:formatCode>General</c:formatCode>
                <c:ptCount val="5"/>
                <c:pt idx="0">
                  <c:v>1.4</c:v>
                </c:pt>
                <c:pt idx="1">
                  <c:v>1.2</c:v>
                </c:pt>
                <c:pt idx="2">
                  <c:v>3.7</c:v>
                </c:pt>
                <c:pt idx="3">
                  <c:v>1.4</c:v>
                </c:pt>
                <c:pt idx="4">
                  <c:v>0.6</c:v>
                </c:pt>
              </c:numCache>
            </c:numRef>
          </c:val>
        </c:ser>
        <c:ser>
          <c:idx val="3"/>
          <c:order val="3"/>
          <c:tx>
            <c:strRef>
              <c:f>Sheet1!$E$1</c:f>
              <c:strCache>
                <c:ptCount val="1"/>
                <c:pt idx="0">
                  <c:v>Pediatrics</c:v>
                </c:pt>
              </c:strCache>
            </c:strRef>
          </c:tx>
          <c:spPr>
            <a:solidFill>
              <a:sysClr val="window" lastClr="FFFFFF">
                <a:lumMod val="85000"/>
              </a:sysClr>
            </a:solidFill>
            <a:ln>
              <a:noFill/>
            </a:ln>
          </c:spPr>
          <c:invertIfNegative val="0"/>
          <c:cat>
            <c:strRef>
              <c:f>Sheet1!$A$2:$A$6</c:f>
              <c:strCache>
                <c:ptCount val="5"/>
                <c:pt idx="0">
                  <c:v>White</c:v>
                </c:pt>
                <c:pt idx="1">
                  <c:v>Black</c:v>
                </c:pt>
                <c:pt idx="2">
                  <c:v>API</c:v>
                </c:pt>
                <c:pt idx="3">
                  <c:v>AI/AN</c:v>
                </c:pt>
                <c:pt idx="4">
                  <c:v>Hispanic</c:v>
                </c:pt>
              </c:strCache>
            </c:strRef>
          </c:cat>
          <c:val>
            <c:numRef>
              <c:f>Sheet1!$E$2:$E$6</c:f>
              <c:numCache>
                <c:formatCode>General</c:formatCode>
                <c:ptCount val="5"/>
                <c:pt idx="0">
                  <c:v>1.7</c:v>
                </c:pt>
                <c:pt idx="1">
                  <c:v>1.1000000000000001</c:v>
                </c:pt>
                <c:pt idx="2">
                  <c:v>8</c:v>
                </c:pt>
                <c:pt idx="3">
                  <c:v>2.9</c:v>
                </c:pt>
                <c:pt idx="4">
                  <c:v>0.9</c:v>
                </c:pt>
              </c:numCache>
            </c:numRef>
          </c:val>
        </c:ser>
        <c:dLbls>
          <c:showLegendKey val="0"/>
          <c:showVal val="0"/>
          <c:showCatName val="0"/>
          <c:showSerName val="0"/>
          <c:showPercent val="0"/>
          <c:showBubbleSize val="0"/>
        </c:dLbls>
        <c:gapWidth val="150"/>
        <c:axId val="113244032"/>
        <c:axId val="113245568"/>
      </c:barChart>
      <c:catAx>
        <c:axId val="113244032"/>
        <c:scaling>
          <c:orientation val="minMax"/>
        </c:scaling>
        <c:delete val="0"/>
        <c:axPos val="b"/>
        <c:minorGridlines>
          <c:spPr>
            <a:ln>
              <a:noFill/>
            </a:ln>
          </c:spPr>
        </c:minorGridlines>
        <c:majorTickMark val="out"/>
        <c:minorTickMark val="none"/>
        <c:tickLblPos val="nextTo"/>
        <c:txPr>
          <a:bodyPr rot="-1320000"/>
          <a:lstStyle/>
          <a:p>
            <a:pPr>
              <a:defRPr sz="1600" b="0">
                <a:solidFill>
                  <a:schemeClr val="tx1"/>
                </a:solidFill>
                <a:latin typeface="Calibri" panose="020F0502020204030204" pitchFamily="34" charset="0"/>
              </a:defRPr>
            </a:pPr>
            <a:endParaRPr lang="en-US"/>
          </a:p>
        </c:txPr>
        <c:crossAx val="113245568"/>
        <c:crosses val="autoZero"/>
        <c:auto val="1"/>
        <c:lblAlgn val="ctr"/>
        <c:lblOffset val="100"/>
        <c:noMultiLvlLbl val="0"/>
      </c:catAx>
      <c:valAx>
        <c:axId val="113245568"/>
        <c:scaling>
          <c:orientation val="minMax"/>
          <c:max val="35"/>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3.0864197530864196E-3"/>
              <c:y val="0.21637576552930884"/>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13244032"/>
        <c:crosses val="autoZero"/>
        <c:crossBetween val="between"/>
        <c:majorUnit val="5"/>
      </c:valAx>
    </c:plotArea>
    <c:legend>
      <c:legendPos val="t"/>
      <c:layout>
        <c:manualLayout>
          <c:xMode val="edge"/>
          <c:yMode val="edge"/>
          <c:x val="0"/>
          <c:y val="0"/>
          <c:w val="1"/>
          <c:h val="0.2217240206085350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726353650238164"/>
          <c:y val="0.24177578497132307"/>
          <c:w val="0.79730436473218624"/>
          <c:h val="0.5664238845144357"/>
        </c:manualLayout>
      </c:layout>
      <c:barChart>
        <c:barDir val="col"/>
        <c:grouping val="clustered"/>
        <c:varyColors val="0"/>
        <c:ser>
          <c:idx val="0"/>
          <c:order val="0"/>
          <c:tx>
            <c:strRef>
              <c:f>Sheet1!$B$2</c:f>
              <c:strCache>
                <c:ptCount val="1"/>
                <c:pt idx="0">
                  <c:v>Family Medicine</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Sheet1!$A$3:$A$4</c:f>
              <c:strCache>
                <c:ptCount val="2"/>
                <c:pt idx="0">
                  <c:v>Male</c:v>
                </c:pt>
                <c:pt idx="1">
                  <c:v>Female</c:v>
                </c:pt>
              </c:strCache>
            </c:strRef>
          </c:cat>
          <c:val>
            <c:numRef>
              <c:f>Sheet1!$B$3:$B$4</c:f>
              <c:numCache>
                <c:formatCode>General</c:formatCode>
                <c:ptCount val="2"/>
                <c:pt idx="0">
                  <c:v>2.9</c:v>
                </c:pt>
                <c:pt idx="1">
                  <c:v>3.4</c:v>
                </c:pt>
              </c:numCache>
            </c:numRef>
          </c:val>
        </c:ser>
        <c:ser>
          <c:idx val="1"/>
          <c:order val="1"/>
          <c:tx>
            <c:strRef>
              <c:f>Sheet1!$C$2</c:f>
              <c:strCache>
                <c:ptCount val="1"/>
                <c:pt idx="0">
                  <c:v>Internal Medicine</c:v>
                </c:pt>
              </c:strCache>
            </c:strRef>
          </c:tx>
          <c:spPr>
            <a:solidFill>
              <a:srgbClr val="AABA0A"/>
            </a:solidFill>
          </c:spPr>
          <c:invertIfNegative val="0"/>
          <c:cat>
            <c:strRef>
              <c:f>Sheet1!$A$3:$A$4</c:f>
              <c:strCache>
                <c:ptCount val="2"/>
                <c:pt idx="0">
                  <c:v>Male</c:v>
                </c:pt>
                <c:pt idx="1">
                  <c:v>Female</c:v>
                </c:pt>
              </c:strCache>
            </c:strRef>
          </c:cat>
          <c:val>
            <c:numRef>
              <c:f>Sheet1!$C$3:$C$4</c:f>
              <c:numCache>
                <c:formatCode>General</c:formatCode>
                <c:ptCount val="2"/>
                <c:pt idx="0">
                  <c:v>7.6</c:v>
                </c:pt>
                <c:pt idx="1">
                  <c:v>5.7</c:v>
                </c:pt>
              </c:numCache>
            </c:numRef>
          </c:val>
        </c:ser>
        <c:ser>
          <c:idx val="2"/>
          <c:order val="2"/>
          <c:tx>
            <c:strRef>
              <c:f>Sheet1!$D$2</c:f>
              <c:strCache>
                <c:ptCount val="1"/>
                <c:pt idx="0">
                  <c:v>Obstetrics and Gynecology</c:v>
                </c:pt>
              </c:strCache>
            </c:strRef>
          </c:tx>
          <c:spPr>
            <a:solidFill>
              <a:sysClr val="window" lastClr="FFFFFF"/>
            </a:solidFill>
            <a:ln>
              <a:solidFill>
                <a:sysClr val="windowText" lastClr="000000"/>
              </a:solidFill>
            </a:ln>
          </c:spPr>
          <c:invertIfNegative val="0"/>
          <c:cat>
            <c:strRef>
              <c:f>Sheet1!$A$3:$A$4</c:f>
              <c:strCache>
                <c:ptCount val="2"/>
                <c:pt idx="0">
                  <c:v>Male</c:v>
                </c:pt>
                <c:pt idx="1">
                  <c:v>Female</c:v>
                </c:pt>
              </c:strCache>
            </c:strRef>
          </c:cat>
          <c:val>
            <c:numRef>
              <c:f>Sheet1!$D$3:$D$4</c:f>
              <c:numCache>
                <c:formatCode>General</c:formatCode>
                <c:ptCount val="2"/>
                <c:pt idx="0">
                  <c:v>0.6</c:v>
                </c:pt>
                <c:pt idx="1">
                  <c:v>2.5</c:v>
                </c:pt>
              </c:numCache>
            </c:numRef>
          </c:val>
        </c:ser>
        <c:ser>
          <c:idx val="3"/>
          <c:order val="3"/>
          <c:tx>
            <c:strRef>
              <c:f>Sheet1!$E$2</c:f>
              <c:strCache>
                <c:ptCount val="1"/>
                <c:pt idx="0">
                  <c:v>Pediatrics</c:v>
                </c:pt>
              </c:strCache>
            </c:strRef>
          </c:tx>
          <c:spPr>
            <a:solidFill>
              <a:sysClr val="window" lastClr="FFFFFF">
                <a:lumMod val="85000"/>
              </a:sysClr>
            </a:solidFill>
            <a:ln>
              <a:noFill/>
            </a:ln>
          </c:spPr>
          <c:invertIfNegative val="0"/>
          <c:cat>
            <c:strRef>
              <c:f>Sheet1!$A$3:$A$4</c:f>
              <c:strCache>
                <c:ptCount val="2"/>
                <c:pt idx="0">
                  <c:v>Male</c:v>
                </c:pt>
                <c:pt idx="1">
                  <c:v>Female</c:v>
                </c:pt>
              </c:strCache>
            </c:strRef>
          </c:cat>
          <c:val>
            <c:numRef>
              <c:f>Sheet1!$E$3:$E$4</c:f>
              <c:numCache>
                <c:formatCode>General</c:formatCode>
                <c:ptCount val="2"/>
                <c:pt idx="0">
                  <c:v>1.4</c:v>
                </c:pt>
                <c:pt idx="1">
                  <c:v>3.6</c:v>
                </c:pt>
              </c:numCache>
            </c:numRef>
          </c:val>
        </c:ser>
        <c:dLbls>
          <c:showLegendKey val="0"/>
          <c:showVal val="0"/>
          <c:showCatName val="0"/>
          <c:showSerName val="0"/>
          <c:showPercent val="0"/>
          <c:showBubbleSize val="0"/>
        </c:dLbls>
        <c:gapWidth val="150"/>
        <c:axId val="121259904"/>
        <c:axId val="121261440"/>
      </c:barChart>
      <c:catAx>
        <c:axId val="121259904"/>
        <c:scaling>
          <c:orientation val="minMax"/>
        </c:scaling>
        <c:delete val="0"/>
        <c:axPos val="b"/>
        <c:minorGridlines>
          <c:spPr>
            <a:ln>
              <a:noFill/>
            </a:ln>
          </c:spPr>
        </c:minorGridlines>
        <c:majorTickMark val="out"/>
        <c:minorTickMark val="none"/>
        <c:tickLblPos val="nextTo"/>
        <c:txPr>
          <a:bodyPr rot="-1320000"/>
          <a:lstStyle/>
          <a:p>
            <a:pPr>
              <a:defRPr sz="1600" b="0">
                <a:solidFill>
                  <a:schemeClr val="tx1"/>
                </a:solidFill>
                <a:latin typeface="Calibri" panose="020F0502020204030204" pitchFamily="34" charset="0"/>
              </a:defRPr>
            </a:pPr>
            <a:endParaRPr lang="en-US"/>
          </a:p>
        </c:txPr>
        <c:crossAx val="121261440"/>
        <c:crosses val="autoZero"/>
        <c:auto val="1"/>
        <c:lblAlgn val="ctr"/>
        <c:lblOffset val="100"/>
        <c:noMultiLvlLbl val="0"/>
      </c:catAx>
      <c:valAx>
        <c:axId val="121261440"/>
        <c:scaling>
          <c:orientation val="minMax"/>
          <c:max val="35"/>
          <c:min val="0"/>
        </c:scaling>
        <c:delete val="0"/>
        <c:axPos val="l"/>
        <c:majorGridlines/>
        <c:title>
          <c:tx>
            <c:rich>
              <a:bodyPr rot="-5400000" vert="horz"/>
              <a:lstStyle/>
              <a:p>
                <a:pPr>
                  <a:defRPr sz="1600">
                    <a:latin typeface="Calibri" panose="020F0502020204030204" pitchFamily="34" charset="0"/>
                  </a:defRPr>
                </a:pPr>
                <a:r>
                  <a:rPr lang="en-US" dirty="0" smtClean="0"/>
                  <a:t>Rate per 100,000 Population</a:t>
                </a:r>
                <a:endParaRPr lang="en-US" dirty="0"/>
              </a:p>
            </c:rich>
          </c:tx>
          <c:layout>
            <c:manualLayout>
              <c:xMode val="edge"/>
              <c:yMode val="edge"/>
              <c:x val="6.1728395061728392E-3"/>
              <c:y val="0.21624453193350832"/>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21259904"/>
        <c:crosses val="autoZero"/>
        <c:crossBetween val="between"/>
        <c:majorUnit val="5"/>
      </c:valAx>
    </c:plotArea>
    <c:legend>
      <c:legendPos val="t"/>
      <c:layout>
        <c:manualLayout>
          <c:xMode val="edge"/>
          <c:yMode val="edge"/>
          <c:x val="1.9625741226791095E-2"/>
          <c:y val="0"/>
          <c:w val="0.97000753378049964"/>
          <c:h val="0.22172402060853508"/>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58041703120444"/>
          <c:y val="0.13293861523123562"/>
          <c:w val="0.86270037425877322"/>
          <c:h val="0.64890343314749888"/>
        </c:manualLayout>
      </c:layout>
      <c:barChart>
        <c:barDir val="col"/>
        <c:grouping val="clustered"/>
        <c:varyColors val="0"/>
        <c:ser>
          <c:idx val="0"/>
          <c:order val="0"/>
          <c:tx>
            <c:strRef>
              <c:f>Sheet1!$B$1</c:f>
              <c:strCache>
                <c:ptCount val="1"/>
                <c:pt idx="0">
                  <c:v>Health Center Population</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Sheet1!$A$2:$A$17</c:f>
              <c:strCache>
                <c:ptCount val="16"/>
                <c:pt idx="0">
                  <c:v>Non-Hispanic</c:v>
                </c:pt>
                <c:pt idx="1">
                  <c:v>Hispanic</c:v>
                </c:pt>
                <c:pt idx="3">
                  <c:v>White</c:v>
                </c:pt>
                <c:pt idx="4">
                  <c:v>Black</c:v>
                </c:pt>
                <c:pt idx="5">
                  <c:v>Asian</c:v>
                </c:pt>
                <c:pt idx="6">
                  <c:v>NHOPI</c:v>
                </c:pt>
                <c:pt idx="7">
                  <c:v>AI/AN</c:v>
                </c:pt>
                <c:pt idx="8">
                  <c:v>&gt;1 Race</c:v>
                </c:pt>
                <c:pt idx="10">
                  <c:v>Medicare</c:v>
                </c:pt>
                <c:pt idx="11">
                  <c:v>Medicaid</c:v>
                </c:pt>
                <c:pt idx="12">
                  <c:v>No Insurance</c:v>
                </c:pt>
                <c:pt idx="14">
                  <c:v>≤FPL</c:v>
                </c:pt>
                <c:pt idx="15">
                  <c:v>≤200% FPL</c:v>
                </c:pt>
              </c:strCache>
            </c:strRef>
          </c:cat>
          <c:val>
            <c:numRef>
              <c:f>Sheet1!$B$2:$B$17</c:f>
              <c:numCache>
                <c:formatCode>@</c:formatCode>
                <c:ptCount val="16"/>
                <c:pt idx="0">
                  <c:v>65.2</c:v>
                </c:pt>
                <c:pt idx="1">
                  <c:v>34.799999999999997</c:v>
                </c:pt>
                <c:pt idx="3">
                  <c:v>66</c:v>
                </c:pt>
                <c:pt idx="4">
                  <c:v>23.8</c:v>
                </c:pt>
                <c:pt idx="5">
                  <c:v>3.6</c:v>
                </c:pt>
                <c:pt idx="6">
                  <c:v>1.3</c:v>
                </c:pt>
                <c:pt idx="7">
                  <c:v>1.4</c:v>
                </c:pt>
                <c:pt idx="8">
                  <c:v>3.9</c:v>
                </c:pt>
                <c:pt idx="10">
                  <c:v>8.4</c:v>
                </c:pt>
                <c:pt idx="11">
                  <c:v>41.5</c:v>
                </c:pt>
                <c:pt idx="12">
                  <c:v>34.9</c:v>
                </c:pt>
                <c:pt idx="14">
                  <c:v>71.900000000000006</c:v>
                </c:pt>
                <c:pt idx="15">
                  <c:v>92.8</c:v>
                </c:pt>
              </c:numCache>
            </c:numRef>
          </c:val>
        </c:ser>
        <c:ser>
          <c:idx val="1"/>
          <c:order val="1"/>
          <c:tx>
            <c:strRef>
              <c:f>Sheet1!$C$1</c:f>
              <c:strCache>
                <c:ptCount val="1"/>
                <c:pt idx="0">
                  <c:v>U.S. Population</c:v>
                </c:pt>
              </c:strCache>
            </c:strRef>
          </c:tx>
          <c:spPr>
            <a:solidFill>
              <a:srgbClr val="AABA0A"/>
            </a:solidFill>
          </c:spPr>
          <c:invertIfNegative val="0"/>
          <c:cat>
            <c:strRef>
              <c:f>Sheet1!$A$2:$A$17</c:f>
              <c:strCache>
                <c:ptCount val="16"/>
                <c:pt idx="0">
                  <c:v>Non-Hispanic</c:v>
                </c:pt>
                <c:pt idx="1">
                  <c:v>Hispanic</c:v>
                </c:pt>
                <c:pt idx="3">
                  <c:v>White</c:v>
                </c:pt>
                <c:pt idx="4">
                  <c:v>Black</c:v>
                </c:pt>
                <c:pt idx="5">
                  <c:v>Asian</c:v>
                </c:pt>
                <c:pt idx="6">
                  <c:v>NHOPI</c:v>
                </c:pt>
                <c:pt idx="7">
                  <c:v>AI/AN</c:v>
                </c:pt>
                <c:pt idx="8">
                  <c:v>&gt;1 Race</c:v>
                </c:pt>
                <c:pt idx="10">
                  <c:v>Medicare</c:v>
                </c:pt>
                <c:pt idx="11">
                  <c:v>Medicaid</c:v>
                </c:pt>
                <c:pt idx="12">
                  <c:v>No Insurance</c:v>
                </c:pt>
                <c:pt idx="14">
                  <c:v>≤FPL</c:v>
                </c:pt>
                <c:pt idx="15">
                  <c:v>≤200% FPL</c:v>
                </c:pt>
              </c:strCache>
            </c:strRef>
          </c:cat>
          <c:val>
            <c:numRef>
              <c:f>Sheet1!$C$2:$C$17</c:f>
              <c:numCache>
                <c:formatCode>0.0</c:formatCode>
                <c:ptCount val="16"/>
                <c:pt idx="0" formatCode="General">
                  <c:v>82.9</c:v>
                </c:pt>
                <c:pt idx="1">
                  <c:v>17.14</c:v>
                </c:pt>
                <c:pt idx="3" formatCode="General">
                  <c:v>77.7</c:v>
                </c:pt>
                <c:pt idx="4" formatCode="General">
                  <c:v>12.2</c:v>
                </c:pt>
                <c:pt idx="5" formatCode="General">
                  <c:v>5.3</c:v>
                </c:pt>
                <c:pt idx="6" formatCode="General">
                  <c:v>0.2</c:v>
                </c:pt>
                <c:pt idx="7" formatCode="General">
                  <c:v>1.2</c:v>
                </c:pt>
                <c:pt idx="8" formatCode="General">
                  <c:v>2.4</c:v>
                </c:pt>
                <c:pt idx="10" formatCode="General">
                  <c:v>15.7</c:v>
                </c:pt>
                <c:pt idx="11" formatCode="General">
                  <c:v>16.399999999999999</c:v>
                </c:pt>
                <c:pt idx="12" formatCode="General">
                  <c:v>15.4</c:v>
                </c:pt>
                <c:pt idx="14" formatCode="General">
                  <c:v>15</c:v>
                </c:pt>
                <c:pt idx="15" formatCode="General">
                  <c:v>34.200000000000003</c:v>
                </c:pt>
              </c:numCache>
            </c:numRef>
          </c:val>
        </c:ser>
        <c:dLbls>
          <c:showLegendKey val="0"/>
          <c:showVal val="0"/>
          <c:showCatName val="0"/>
          <c:showSerName val="0"/>
          <c:showPercent val="0"/>
          <c:showBubbleSize val="0"/>
        </c:dLbls>
        <c:gapWidth val="150"/>
        <c:axId val="113580672"/>
        <c:axId val="113602944"/>
      </c:barChart>
      <c:catAx>
        <c:axId val="113580672"/>
        <c:scaling>
          <c:orientation val="minMax"/>
        </c:scaling>
        <c:delete val="0"/>
        <c:axPos val="b"/>
        <c:minorGridlines>
          <c:spPr>
            <a:ln>
              <a:noFill/>
            </a:ln>
          </c:spPr>
        </c:minorGridlines>
        <c:majorTickMark val="out"/>
        <c:minorTickMark val="none"/>
        <c:tickLblPos val="nextTo"/>
        <c:txPr>
          <a:bodyPr rot="-1680000"/>
          <a:lstStyle/>
          <a:p>
            <a:pPr>
              <a:defRPr sz="1600" b="0">
                <a:solidFill>
                  <a:schemeClr val="tx1"/>
                </a:solidFill>
                <a:latin typeface="Calibri" panose="020F0502020204030204" pitchFamily="34" charset="0"/>
              </a:defRPr>
            </a:pPr>
            <a:endParaRPr lang="en-US"/>
          </a:p>
        </c:txPr>
        <c:crossAx val="113602944"/>
        <c:crosses val="autoZero"/>
        <c:auto val="1"/>
        <c:lblAlgn val="ctr"/>
        <c:lblOffset val="100"/>
        <c:noMultiLvlLbl val="0"/>
      </c:catAx>
      <c:valAx>
        <c:axId val="113602944"/>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876055463997232"/>
            </c:manualLayout>
          </c:layout>
          <c:overlay val="0"/>
        </c:title>
        <c:numFmt formatCode="@" sourceLinked="1"/>
        <c:majorTickMark val="out"/>
        <c:minorTickMark val="none"/>
        <c:tickLblPos val="nextTo"/>
        <c:txPr>
          <a:bodyPr/>
          <a:lstStyle/>
          <a:p>
            <a:pPr>
              <a:defRPr sz="1600">
                <a:latin typeface="Calibri" panose="020F0502020204030204" pitchFamily="34" charset="0"/>
              </a:defRPr>
            </a:pPr>
            <a:endParaRPr lang="en-US"/>
          </a:p>
        </c:txPr>
        <c:crossAx val="113580672"/>
        <c:crosses val="autoZero"/>
        <c:crossBetween val="between"/>
        <c:majorUnit val="10"/>
      </c:valAx>
    </c:plotArea>
    <c:legend>
      <c:legendPos val="t"/>
      <c:layout>
        <c:manualLayout>
          <c:xMode val="edge"/>
          <c:yMode val="edge"/>
          <c:x val="0.16623067949839604"/>
          <c:y val="1.547718259670096E-2"/>
          <c:w val="0.66599518810148728"/>
          <c:h val="9.2525025941524772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74413128265507"/>
          <c:y val="6.9954068241469811E-2"/>
          <c:w val="0.86584014030956413"/>
          <c:h val="0.66499938187074437"/>
        </c:manualLayout>
      </c:layout>
      <c:barChart>
        <c:barDir val="col"/>
        <c:grouping val="clustered"/>
        <c:varyColors val="0"/>
        <c:ser>
          <c:idx val="0"/>
          <c:order val="0"/>
          <c:tx>
            <c:strRef>
              <c:f>Sheet1!$B$1</c:f>
              <c:strCache>
                <c:ptCount val="1"/>
                <c:pt idx="0">
                  <c:v>Series 1</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Sheet1!$A$2:$A$19</c:f>
              <c:strCache>
                <c:ptCount val="18"/>
                <c:pt idx="0">
                  <c:v>Total</c:v>
                </c:pt>
                <c:pt idx="2">
                  <c:v>&lt;100 Beds</c:v>
                </c:pt>
                <c:pt idx="3">
                  <c:v>100-299 Beds</c:v>
                </c:pt>
                <c:pt idx="4">
                  <c:v>300-499 Beds</c:v>
                </c:pt>
                <c:pt idx="5">
                  <c:v>500+ Beds</c:v>
                </c:pt>
                <c:pt idx="7">
                  <c:v>Government</c:v>
                </c:pt>
                <c:pt idx="8">
                  <c:v>Private, Nonprofit</c:v>
                </c:pt>
                <c:pt idx="9">
                  <c:v>Private, For Profit</c:v>
                </c:pt>
                <c:pt idx="11">
                  <c:v>Teaching</c:v>
                </c:pt>
                <c:pt idx="12">
                  <c:v>Nonteaching</c:v>
                </c:pt>
                <c:pt idx="14">
                  <c:v>Northeast</c:v>
                </c:pt>
                <c:pt idx="15">
                  <c:v>Midwest</c:v>
                </c:pt>
                <c:pt idx="16">
                  <c:v>South</c:v>
                </c:pt>
                <c:pt idx="17">
                  <c:v>West</c:v>
                </c:pt>
              </c:strCache>
            </c:strRef>
          </c:cat>
          <c:val>
            <c:numRef>
              <c:f>Sheet1!$B$2:$B$19</c:f>
              <c:numCache>
                <c:formatCode>General</c:formatCode>
                <c:ptCount val="18"/>
                <c:pt idx="0">
                  <c:v>26.5</c:v>
                </c:pt>
                <c:pt idx="2">
                  <c:v>23.4</c:v>
                </c:pt>
                <c:pt idx="3">
                  <c:v>25.2</c:v>
                </c:pt>
                <c:pt idx="4">
                  <c:v>26.9</c:v>
                </c:pt>
                <c:pt idx="5">
                  <c:v>28.9</c:v>
                </c:pt>
                <c:pt idx="7">
                  <c:v>36.200000000000003</c:v>
                </c:pt>
                <c:pt idx="8">
                  <c:v>24.5</c:v>
                </c:pt>
                <c:pt idx="9">
                  <c:v>28.5</c:v>
                </c:pt>
                <c:pt idx="11">
                  <c:v>28.3</c:v>
                </c:pt>
                <c:pt idx="12">
                  <c:v>24.5</c:v>
                </c:pt>
                <c:pt idx="14">
                  <c:v>24.8</c:v>
                </c:pt>
                <c:pt idx="15">
                  <c:v>23.2</c:v>
                </c:pt>
                <c:pt idx="16">
                  <c:v>28.2</c:v>
                </c:pt>
                <c:pt idx="17">
                  <c:v>28.7</c:v>
                </c:pt>
              </c:numCache>
            </c:numRef>
          </c:val>
        </c:ser>
        <c:dLbls>
          <c:showLegendKey val="0"/>
          <c:showVal val="0"/>
          <c:showCatName val="0"/>
          <c:showSerName val="0"/>
          <c:showPercent val="0"/>
          <c:showBubbleSize val="0"/>
        </c:dLbls>
        <c:gapWidth val="150"/>
        <c:axId val="113625728"/>
        <c:axId val="121090432"/>
      </c:barChart>
      <c:catAx>
        <c:axId val="113625728"/>
        <c:scaling>
          <c:orientation val="minMax"/>
        </c:scaling>
        <c:delete val="0"/>
        <c:axPos val="b"/>
        <c:minorGridlines>
          <c:spPr>
            <a:ln>
              <a:noFill/>
            </a:ln>
          </c:spPr>
        </c:minorGridlines>
        <c:majorTickMark val="out"/>
        <c:minorTickMark val="none"/>
        <c:tickLblPos val="nextTo"/>
        <c:txPr>
          <a:bodyPr rot="-1800000"/>
          <a:lstStyle/>
          <a:p>
            <a:pPr>
              <a:defRPr sz="1600" b="0">
                <a:solidFill>
                  <a:schemeClr val="tx1"/>
                </a:solidFill>
                <a:latin typeface="Calibri" panose="020F0502020204030204" pitchFamily="34" charset="0"/>
              </a:defRPr>
            </a:pPr>
            <a:endParaRPr lang="en-US"/>
          </a:p>
        </c:txPr>
        <c:crossAx val="121090432"/>
        <c:crosses val="autoZero"/>
        <c:auto val="1"/>
        <c:lblAlgn val="ctr"/>
        <c:lblOffset val="100"/>
        <c:noMultiLvlLbl val="0"/>
      </c:catAx>
      <c:valAx>
        <c:axId val="121090432"/>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3628772965879265"/>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13625728"/>
        <c:crosses val="autoZero"/>
        <c:crossBetween val="between"/>
        <c:majorUnit val="10"/>
      </c:valAx>
    </c:plotArea>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0"/>
          <c:order val="0"/>
          <c:tx>
            <c:strRef>
              <c:f>Sheet1!$A$4</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Sheet1!$B$4:$F$4</c:f>
              <c:numCache>
                <c:formatCode>General</c:formatCode>
                <c:ptCount val="5"/>
                <c:pt idx="0">
                  <c:v>1</c:v>
                </c:pt>
                <c:pt idx="1">
                  <c:v>2</c:v>
                </c:pt>
                <c:pt idx="2">
                  <c:v>6</c:v>
                </c:pt>
                <c:pt idx="3">
                  <c:v>4</c:v>
                </c:pt>
                <c:pt idx="4">
                  <c:v>3</c:v>
                </c:pt>
              </c:numCache>
            </c:numRef>
          </c:val>
        </c:ser>
        <c:ser>
          <c:idx val="1"/>
          <c:order val="1"/>
          <c:tx>
            <c:strRef>
              <c:f>Sheet1!$A$3</c:f>
              <c:strCache>
                <c:ptCount val="1"/>
                <c:pt idx="0">
                  <c:v>No Change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Sheet1!$B$3:$F$3</c:f>
              <c:numCache>
                <c:formatCode>General</c:formatCode>
                <c:ptCount val="5"/>
                <c:pt idx="0">
                  <c:v>17</c:v>
                </c:pt>
                <c:pt idx="1">
                  <c:v>19</c:v>
                </c:pt>
                <c:pt idx="2">
                  <c:v>13</c:v>
                </c:pt>
                <c:pt idx="3">
                  <c:v>13</c:v>
                </c:pt>
                <c:pt idx="4">
                  <c:v>7</c:v>
                </c:pt>
              </c:numCache>
            </c:numRef>
          </c:val>
        </c:ser>
        <c:ser>
          <c:idx val="2"/>
          <c:order val="2"/>
          <c:tx>
            <c:strRef>
              <c:f>Sheet1!$A$2</c:f>
              <c:strCache>
                <c:ptCount val="1"/>
                <c:pt idx="0">
                  <c:v>Worsening</c:v>
                </c:pt>
              </c:strCache>
            </c:strRef>
          </c:tx>
          <c:spPr>
            <a:solidFill>
              <a:srgbClr val="AABA0A"/>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Sheet1!$B$2:$F$2</c:f>
              <c:numCache>
                <c:formatCode>General</c:formatCode>
                <c:ptCount val="5"/>
                <c:pt idx="0">
                  <c:v>1</c:v>
                </c:pt>
                <c:pt idx="2">
                  <c:v>2</c:v>
                </c:pt>
                <c:pt idx="3">
                  <c:v>1</c:v>
                </c:pt>
              </c:numCache>
            </c:numRef>
          </c:val>
        </c:ser>
        <c:dLbls>
          <c:showLegendKey val="0"/>
          <c:showVal val="1"/>
          <c:showCatName val="0"/>
          <c:showSerName val="0"/>
          <c:showPercent val="0"/>
          <c:showBubbleSize val="0"/>
        </c:dLbls>
        <c:gapWidth val="150"/>
        <c:overlap val="100"/>
        <c:axId val="102065664"/>
        <c:axId val="102067200"/>
      </c:barChart>
      <c:catAx>
        <c:axId val="10206566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02067200"/>
        <c:crosses val="autoZero"/>
        <c:auto val="1"/>
        <c:lblAlgn val="ctr"/>
        <c:lblOffset val="100"/>
        <c:tickLblSkip val="1"/>
        <c:tickMarkSkip val="1"/>
        <c:noMultiLvlLbl val="0"/>
      </c:catAx>
      <c:valAx>
        <c:axId val="102067200"/>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02065664"/>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28718285214348"/>
          <c:y val="0.11989456826371279"/>
          <c:w val="0.87586735685817052"/>
          <c:h val="0.64211330575203518"/>
        </c:manualLayout>
      </c:layout>
      <c:lineChart>
        <c:grouping val="standard"/>
        <c:varyColors val="0"/>
        <c:ser>
          <c:idx val="3"/>
          <c:order val="0"/>
          <c:tx>
            <c:strRef>
              <c:f>Sheet1!$B$1</c:f>
              <c:strCache>
                <c:ptCount val="1"/>
                <c:pt idx="0">
                  <c:v>Uninsured</c:v>
                </c:pt>
              </c:strCache>
            </c:strRef>
          </c:tx>
          <c:spPr>
            <a:ln w="25400">
              <a:solidFill>
                <a:sysClr val="windowText" lastClr="000000"/>
              </a:solidFill>
            </a:ln>
          </c:spPr>
          <c:marker>
            <c:symbol val="circle"/>
            <c:size val="7"/>
            <c:spPr>
              <a:solidFill>
                <a:sysClr val="windowText" lastClr="000000"/>
              </a:solidFill>
              <a:ln>
                <a:noFill/>
              </a:ln>
            </c:spPr>
          </c:marker>
          <c:cat>
            <c:strRef>
              <c:f>Sheet1!$A$2:$A$18</c:f>
              <c:strCach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Jan-Mar 2014</c:v>
                </c:pt>
                <c:pt idx="15">
                  <c:v>Apr-Jun 2014</c:v>
                </c:pt>
              </c:strCache>
            </c:strRef>
          </c:cat>
          <c:val>
            <c:numRef>
              <c:f>Sheet1!$B$2:$B$18</c:f>
              <c:numCache>
                <c:formatCode>General</c:formatCode>
                <c:ptCount val="16"/>
                <c:pt idx="0">
                  <c:v>18.7</c:v>
                </c:pt>
                <c:pt idx="1">
                  <c:v>18.3</c:v>
                </c:pt>
                <c:pt idx="2">
                  <c:v>19.100000000000001</c:v>
                </c:pt>
                <c:pt idx="3">
                  <c:v>20.100000000000001</c:v>
                </c:pt>
                <c:pt idx="4">
                  <c:v>19.399999999999999</c:v>
                </c:pt>
                <c:pt idx="5">
                  <c:v>18.899999999999999</c:v>
                </c:pt>
                <c:pt idx="6">
                  <c:v>19.8</c:v>
                </c:pt>
                <c:pt idx="7">
                  <c:v>19.399999999999999</c:v>
                </c:pt>
                <c:pt idx="8">
                  <c:v>19.7</c:v>
                </c:pt>
                <c:pt idx="9">
                  <c:v>21.1</c:v>
                </c:pt>
                <c:pt idx="10">
                  <c:v>22.3</c:v>
                </c:pt>
                <c:pt idx="11">
                  <c:v>21.3</c:v>
                </c:pt>
                <c:pt idx="12">
                  <c:v>20.9</c:v>
                </c:pt>
                <c:pt idx="13">
                  <c:v>20.399999999999999</c:v>
                </c:pt>
                <c:pt idx="14">
                  <c:v>18.399999999999999</c:v>
                </c:pt>
                <c:pt idx="15">
                  <c:v>15.6</c:v>
                </c:pt>
              </c:numCache>
            </c:numRef>
          </c:val>
          <c:smooth val="0"/>
        </c:ser>
        <c:dLbls>
          <c:showLegendKey val="0"/>
          <c:showVal val="0"/>
          <c:showCatName val="0"/>
          <c:showSerName val="0"/>
          <c:showPercent val="0"/>
          <c:showBubbleSize val="0"/>
        </c:dLbls>
        <c:marker val="1"/>
        <c:smooth val="0"/>
        <c:axId val="102151680"/>
        <c:axId val="102153600"/>
      </c:lineChart>
      <c:catAx>
        <c:axId val="102151680"/>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02153600"/>
        <c:crosses val="autoZero"/>
        <c:auto val="1"/>
        <c:lblAlgn val="ctr"/>
        <c:lblOffset val="100"/>
        <c:noMultiLvlLbl val="0"/>
      </c:catAx>
      <c:valAx>
        <c:axId val="10215360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dirty="0" smtClean="0">
                    <a:latin typeface="Calibri" panose="020F0502020204030204" pitchFamily="34" charset="0"/>
                  </a:rPr>
                  <a:t>Percent</a:t>
                </a:r>
                <a:endParaRPr lang="en-US" sz="1600" dirty="0">
                  <a:latin typeface="Calibri" panose="020F0502020204030204" pitchFamily="34" charset="0"/>
                </a:endParaRPr>
              </a:p>
            </c:rich>
          </c:tx>
          <c:layout>
            <c:manualLayout>
              <c:xMode val="edge"/>
              <c:yMode val="edge"/>
              <c:x val="0"/>
              <c:y val="0.35609813603807999"/>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2151680"/>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15517157577525"/>
          <c:y val="0.10357934071800347"/>
          <c:w val="0.88331896012998379"/>
          <c:h val="0.68166132835090532"/>
        </c:manualLayout>
      </c:layout>
      <c:lineChart>
        <c:grouping val="standard"/>
        <c:varyColors val="0"/>
        <c:ser>
          <c:idx val="3"/>
          <c:order val="0"/>
          <c:tx>
            <c:strRef>
              <c:f>Sheet1!$B$1</c:f>
              <c:strCache>
                <c:ptCount val="1"/>
                <c:pt idx="0">
                  <c:v>0-17</c:v>
                </c:pt>
              </c:strCache>
            </c:strRef>
          </c:tx>
          <c:spPr>
            <a:ln w="25400">
              <a:solidFill>
                <a:sysClr val="windowText" lastClr="000000"/>
              </a:solidFill>
            </a:ln>
          </c:spPr>
          <c:marker>
            <c:symbol val="circle"/>
            <c:size val="7"/>
            <c:spPr>
              <a:solidFill>
                <a:sysClr val="windowText" lastClr="000000"/>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Sheet1!$B$2:$B$20</c:f>
              <c:numCache>
                <c:formatCode>General</c:formatCode>
                <c:ptCount val="18"/>
                <c:pt idx="0">
                  <c:v>7.4</c:v>
                </c:pt>
                <c:pt idx="1">
                  <c:v>9.1</c:v>
                </c:pt>
                <c:pt idx="2">
                  <c:v>8.1999999999999993</c:v>
                </c:pt>
                <c:pt idx="3">
                  <c:v>6.5</c:v>
                </c:pt>
                <c:pt idx="4">
                  <c:v>6.9</c:v>
                </c:pt>
                <c:pt idx="5">
                  <c:v>7.7</c:v>
                </c:pt>
                <c:pt idx="6">
                  <c:v>7.1</c:v>
                </c:pt>
                <c:pt idx="7">
                  <c:v>6.5</c:v>
                </c:pt>
                <c:pt idx="8">
                  <c:v>6.7</c:v>
                </c:pt>
                <c:pt idx="9">
                  <c:v>6.4</c:v>
                </c:pt>
                <c:pt idx="10">
                  <c:v>6.8</c:v>
                </c:pt>
                <c:pt idx="11">
                  <c:v>6.4</c:v>
                </c:pt>
                <c:pt idx="12">
                  <c:v>7.1</c:v>
                </c:pt>
                <c:pt idx="13">
                  <c:v>7.1</c:v>
                </c:pt>
                <c:pt idx="14">
                  <c:v>5.9</c:v>
                </c:pt>
                <c:pt idx="15">
                  <c:v>6</c:v>
                </c:pt>
                <c:pt idx="16">
                  <c:v>6.6</c:v>
                </c:pt>
                <c:pt idx="17">
                  <c:v>5.6</c:v>
                </c:pt>
              </c:numCache>
            </c:numRef>
          </c:val>
          <c:smooth val="0"/>
        </c:ser>
        <c:ser>
          <c:idx val="0"/>
          <c:order val="1"/>
          <c:tx>
            <c:strRef>
              <c:f>Sheet1!$C$1</c:f>
              <c:strCache>
                <c:ptCount val="1"/>
                <c:pt idx="0">
                  <c:v>18-29</c:v>
                </c:pt>
              </c:strCache>
            </c:strRef>
          </c:tx>
          <c:spPr>
            <a:ln w="25400">
              <a:solidFill>
                <a:srgbClr val="0072C6"/>
              </a:solidFill>
            </a:ln>
          </c:spPr>
          <c:marker>
            <c:symbol val="square"/>
            <c:size val="7"/>
            <c:spPr>
              <a:solidFill>
                <a:srgbClr val="0072C6"/>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Sheet1!$C$2:$C$20</c:f>
              <c:numCache>
                <c:formatCode>General</c:formatCode>
                <c:ptCount val="18"/>
                <c:pt idx="0">
                  <c:v>30.6</c:v>
                </c:pt>
                <c:pt idx="1">
                  <c:v>31.9</c:v>
                </c:pt>
                <c:pt idx="2">
                  <c:v>32</c:v>
                </c:pt>
                <c:pt idx="3">
                  <c:v>29.1</c:v>
                </c:pt>
                <c:pt idx="4">
                  <c:v>27.9</c:v>
                </c:pt>
                <c:pt idx="5">
                  <c:v>27.6</c:v>
                </c:pt>
                <c:pt idx="6">
                  <c:v>28.1</c:v>
                </c:pt>
                <c:pt idx="7">
                  <c:v>27.2</c:v>
                </c:pt>
                <c:pt idx="8">
                  <c:v>28.2</c:v>
                </c:pt>
                <c:pt idx="9">
                  <c:v>25.1</c:v>
                </c:pt>
                <c:pt idx="10">
                  <c:v>27.4</c:v>
                </c:pt>
                <c:pt idx="11">
                  <c:v>26.9</c:v>
                </c:pt>
                <c:pt idx="12">
                  <c:v>26.5</c:v>
                </c:pt>
                <c:pt idx="13">
                  <c:v>25.1</c:v>
                </c:pt>
                <c:pt idx="14">
                  <c:v>25.9</c:v>
                </c:pt>
                <c:pt idx="15">
                  <c:v>26.8</c:v>
                </c:pt>
                <c:pt idx="16">
                  <c:v>22.2</c:v>
                </c:pt>
                <c:pt idx="17">
                  <c:v>19.8</c:v>
                </c:pt>
              </c:numCache>
            </c:numRef>
          </c:val>
          <c:smooth val="0"/>
        </c:ser>
        <c:ser>
          <c:idx val="2"/>
          <c:order val="2"/>
          <c:tx>
            <c:strRef>
              <c:f>Sheet1!$D$1</c:f>
              <c:strCache>
                <c:ptCount val="1"/>
                <c:pt idx="0">
                  <c:v>30-64</c:v>
                </c:pt>
              </c:strCache>
            </c:strRef>
          </c:tx>
          <c:spPr>
            <a:ln w="25400">
              <a:solidFill>
                <a:srgbClr val="AABA0A"/>
              </a:solidFill>
            </a:ln>
          </c:spPr>
          <c:marker>
            <c:symbol val="triangle"/>
            <c:size val="9"/>
            <c:spPr>
              <a:solidFill>
                <a:srgbClr val="AABA0A"/>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Sheet1!$D$2:$D$20</c:f>
              <c:numCache>
                <c:formatCode>General</c:formatCode>
                <c:ptCount val="18"/>
                <c:pt idx="0">
                  <c:v>18.2</c:v>
                </c:pt>
                <c:pt idx="1">
                  <c:v>20</c:v>
                </c:pt>
                <c:pt idx="2">
                  <c:v>19.7</c:v>
                </c:pt>
                <c:pt idx="3">
                  <c:v>18.600000000000001</c:v>
                </c:pt>
                <c:pt idx="4">
                  <c:v>19.2</c:v>
                </c:pt>
                <c:pt idx="5">
                  <c:v>18.899999999999999</c:v>
                </c:pt>
                <c:pt idx="6">
                  <c:v>18.8</c:v>
                </c:pt>
                <c:pt idx="7">
                  <c:v>18.7</c:v>
                </c:pt>
                <c:pt idx="8">
                  <c:v>19.399999999999999</c:v>
                </c:pt>
                <c:pt idx="9">
                  <c:v>17.7</c:v>
                </c:pt>
                <c:pt idx="10">
                  <c:v>18.600000000000001</c:v>
                </c:pt>
                <c:pt idx="11">
                  <c:v>19.2</c:v>
                </c:pt>
                <c:pt idx="12">
                  <c:v>18.899999999999999</c:v>
                </c:pt>
                <c:pt idx="13">
                  <c:v>18.100000000000001</c:v>
                </c:pt>
                <c:pt idx="14">
                  <c:v>18.7</c:v>
                </c:pt>
                <c:pt idx="15">
                  <c:v>17.8</c:v>
                </c:pt>
                <c:pt idx="16">
                  <c:v>17.100000000000001</c:v>
                </c:pt>
                <c:pt idx="17">
                  <c:v>14.1</c:v>
                </c:pt>
              </c:numCache>
            </c:numRef>
          </c:val>
          <c:smooth val="0"/>
        </c:ser>
        <c:dLbls>
          <c:showLegendKey val="0"/>
          <c:showVal val="0"/>
          <c:showCatName val="0"/>
          <c:showSerName val="0"/>
          <c:showPercent val="0"/>
          <c:showBubbleSize val="0"/>
        </c:dLbls>
        <c:marker val="1"/>
        <c:smooth val="0"/>
        <c:axId val="102732160"/>
        <c:axId val="102734080"/>
      </c:lineChart>
      <c:catAx>
        <c:axId val="102732160"/>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02734080"/>
        <c:crosses val="autoZero"/>
        <c:auto val="1"/>
        <c:lblAlgn val="ctr"/>
        <c:lblOffset val="100"/>
        <c:noMultiLvlLbl val="0"/>
      </c:catAx>
      <c:valAx>
        <c:axId val="102734080"/>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dirty="0" smtClean="0">
                    <a:latin typeface="Calibri" panose="020F0502020204030204" pitchFamily="34" charset="0"/>
                  </a:rPr>
                  <a:t>Percent</a:t>
                </a:r>
                <a:endParaRPr lang="en-US" sz="1600" dirty="0">
                  <a:latin typeface="Calibri" panose="020F0502020204030204" pitchFamily="34" charset="0"/>
                </a:endParaRPr>
              </a:p>
            </c:rich>
          </c:tx>
          <c:layout>
            <c:manualLayout>
              <c:xMode val="edge"/>
              <c:yMode val="edge"/>
              <c:x val="0"/>
              <c:y val="0.361013612705191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2732160"/>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335945853990473"/>
          <c:y val="0.10075448196094132"/>
          <c:w val="0.87379515060617419"/>
          <c:h val="0.68166132835090532"/>
        </c:manualLayout>
      </c:layout>
      <c:lineChart>
        <c:grouping val="standard"/>
        <c:varyColors val="0"/>
        <c:ser>
          <c:idx val="3"/>
          <c:order val="0"/>
          <c:tx>
            <c:strRef>
              <c:f>Sheet1!$C$1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Sheet1!$C$2:$C$20</c:f>
              <c:numCache>
                <c:formatCode>General</c:formatCode>
                <c:ptCount val="18"/>
                <c:pt idx="0">
                  <c:v>15.6</c:v>
                </c:pt>
                <c:pt idx="1">
                  <c:v>17</c:v>
                </c:pt>
                <c:pt idx="2">
                  <c:v>16.7</c:v>
                </c:pt>
                <c:pt idx="3">
                  <c:v>16.100000000000001</c:v>
                </c:pt>
                <c:pt idx="4">
                  <c:v>16.100000000000001</c:v>
                </c:pt>
                <c:pt idx="5">
                  <c:v>15.8</c:v>
                </c:pt>
                <c:pt idx="6">
                  <c:v>15.7</c:v>
                </c:pt>
                <c:pt idx="7">
                  <c:v>14.8</c:v>
                </c:pt>
                <c:pt idx="8">
                  <c:v>16</c:v>
                </c:pt>
                <c:pt idx="9">
                  <c:v>14.2</c:v>
                </c:pt>
                <c:pt idx="10">
                  <c:v>15.1</c:v>
                </c:pt>
                <c:pt idx="11">
                  <c:v>15.1</c:v>
                </c:pt>
                <c:pt idx="12">
                  <c:v>15.2</c:v>
                </c:pt>
                <c:pt idx="13">
                  <c:v>13.9</c:v>
                </c:pt>
                <c:pt idx="14">
                  <c:v>14.7</c:v>
                </c:pt>
                <c:pt idx="15">
                  <c:v>14</c:v>
                </c:pt>
                <c:pt idx="16">
                  <c:v>13.5</c:v>
                </c:pt>
                <c:pt idx="17">
                  <c:v>11.1</c:v>
                </c:pt>
              </c:numCache>
            </c:numRef>
          </c:val>
          <c:smooth val="0"/>
        </c:ser>
        <c:ser>
          <c:idx val="0"/>
          <c:order val="1"/>
          <c:tx>
            <c:strRef>
              <c:f>Sheet1!$D$1</c:f>
              <c:strCache>
                <c:ptCount val="1"/>
                <c:pt idx="0">
                  <c:v>Black</c:v>
                </c:pt>
              </c:strCache>
            </c:strRef>
          </c:tx>
          <c:spPr>
            <a:ln w="25400">
              <a:solidFill>
                <a:srgbClr val="0072C6"/>
              </a:solidFill>
            </a:ln>
          </c:spPr>
          <c:marker>
            <c:symbol val="square"/>
            <c:size val="7"/>
            <c:spPr>
              <a:solidFill>
                <a:srgbClr val="0072C6"/>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Sheet1!$D$2:$D$20</c:f>
              <c:numCache>
                <c:formatCode>General</c:formatCode>
                <c:ptCount val="18"/>
                <c:pt idx="0">
                  <c:v>27.9</c:v>
                </c:pt>
                <c:pt idx="1">
                  <c:v>26.5</c:v>
                </c:pt>
                <c:pt idx="2">
                  <c:v>28.6</c:v>
                </c:pt>
                <c:pt idx="3">
                  <c:v>25.6</c:v>
                </c:pt>
                <c:pt idx="4">
                  <c:v>23.9</c:v>
                </c:pt>
                <c:pt idx="5">
                  <c:v>24.2</c:v>
                </c:pt>
                <c:pt idx="6">
                  <c:v>25</c:v>
                </c:pt>
                <c:pt idx="7">
                  <c:v>26.2</c:v>
                </c:pt>
                <c:pt idx="8">
                  <c:v>26</c:v>
                </c:pt>
                <c:pt idx="9">
                  <c:v>21.9</c:v>
                </c:pt>
                <c:pt idx="10">
                  <c:v>24.1</c:v>
                </c:pt>
                <c:pt idx="11">
                  <c:v>22.6</c:v>
                </c:pt>
                <c:pt idx="12">
                  <c:v>25.5</c:v>
                </c:pt>
                <c:pt idx="13">
                  <c:v>23.6</c:v>
                </c:pt>
                <c:pt idx="14">
                  <c:v>25.9</c:v>
                </c:pt>
                <c:pt idx="15">
                  <c:v>24.6</c:v>
                </c:pt>
                <c:pt idx="16">
                  <c:v>20.2</c:v>
                </c:pt>
                <c:pt idx="17">
                  <c:v>15.9</c:v>
                </c:pt>
              </c:numCache>
            </c:numRef>
          </c:val>
          <c:smooth val="0"/>
        </c:ser>
        <c:ser>
          <c:idx val="2"/>
          <c:order val="2"/>
          <c:tx>
            <c:strRef>
              <c:f>Sheet1!$B$1</c:f>
              <c:strCache>
                <c:ptCount val="1"/>
                <c:pt idx="0">
                  <c:v>Hispanic </c:v>
                </c:pt>
              </c:strCache>
            </c:strRef>
          </c:tx>
          <c:spPr>
            <a:ln w="25400">
              <a:solidFill>
                <a:srgbClr val="AABA0A"/>
              </a:solidFill>
            </a:ln>
          </c:spPr>
          <c:marker>
            <c:symbol val="triangle"/>
            <c:size val="9"/>
            <c:spPr>
              <a:solidFill>
                <a:srgbClr val="AABA0A"/>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Sheet1!$B$2:$B$20</c:f>
              <c:numCache>
                <c:formatCode>General</c:formatCode>
                <c:ptCount val="18"/>
                <c:pt idx="0">
                  <c:v>42.4</c:v>
                </c:pt>
                <c:pt idx="1">
                  <c:v>44.9</c:v>
                </c:pt>
                <c:pt idx="2">
                  <c:v>44.1</c:v>
                </c:pt>
                <c:pt idx="3">
                  <c:v>41.5</c:v>
                </c:pt>
                <c:pt idx="4">
                  <c:v>42</c:v>
                </c:pt>
                <c:pt idx="5">
                  <c:v>41.4</c:v>
                </c:pt>
                <c:pt idx="6">
                  <c:v>42.6</c:v>
                </c:pt>
                <c:pt idx="7">
                  <c:v>42.7</c:v>
                </c:pt>
                <c:pt idx="8">
                  <c:v>42.6</c:v>
                </c:pt>
                <c:pt idx="9">
                  <c:v>39.700000000000003</c:v>
                </c:pt>
                <c:pt idx="10">
                  <c:v>40.5</c:v>
                </c:pt>
                <c:pt idx="11">
                  <c:v>42.2</c:v>
                </c:pt>
                <c:pt idx="12">
                  <c:v>41.4</c:v>
                </c:pt>
                <c:pt idx="13">
                  <c:v>41.3</c:v>
                </c:pt>
                <c:pt idx="14">
                  <c:v>39.5</c:v>
                </c:pt>
                <c:pt idx="15">
                  <c:v>40.299999999999997</c:v>
                </c:pt>
                <c:pt idx="16">
                  <c:v>35.700000000000003</c:v>
                </c:pt>
                <c:pt idx="17">
                  <c:v>33.200000000000003</c:v>
                </c:pt>
              </c:numCache>
            </c:numRef>
          </c:val>
          <c:smooth val="0"/>
        </c:ser>
        <c:dLbls>
          <c:showLegendKey val="0"/>
          <c:showVal val="0"/>
          <c:showCatName val="0"/>
          <c:showSerName val="0"/>
          <c:showPercent val="0"/>
          <c:showBubbleSize val="0"/>
        </c:dLbls>
        <c:marker val="1"/>
        <c:smooth val="0"/>
        <c:axId val="102672256"/>
        <c:axId val="102678528"/>
      </c:lineChart>
      <c:catAx>
        <c:axId val="102672256"/>
        <c:scaling>
          <c:orientation val="minMax"/>
        </c:scaling>
        <c:delete val="0"/>
        <c:axPos val="b"/>
        <c:numFmt formatCode="General" sourceLinked="1"/>
        <c:majorTickMark val="out"/>
        <c:minorTickMark val="none"/>
        <c:tickLblPos val="nextTo"/>
        <c:txPr>
          <a:bodyPr rot="-2340000"/>
          <a:lstStyle/>
          <a:p>
            <a:pPr>
              <a:defRPr sz="1600" b="0" baseline="0">
                <a:latin typeface="Calibri" panose="020F0502020204030204" pitchFamily="34" charset="0"/>
              </a:defRPr>
            </a:pPr>
            <a:endParaRPr lang="en-US"/>
          </a:p>
        </c:txPr>
        <c:crossAx val="102678528"/>
        <c:crosses val="autoZero"/>
        <c:auto val="1"/>
        <c:lblAlgn val="ctr"/>
        <c:lblOffset val="100"/>
        <c:noMultiLvlLbl val="0"/>
      </c:catAx>
      <c:valAx>
        <c:axId val="10267852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361013612705191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2672256"/>
        <c:crosses val="autoZero"/>
        <c:crossBetween val="between"/>
        <c:majorUnit val="10"/>
      </c:valAx>
    </c:plotArea>
    <c:legend>
      <c:legendPos val="t"/>
      <c:layout>
        <c:manualLayout>
          <c:xMode val="edge"/>
          <c:yMode val="edge"/>
          <c:x val="5.4495864903679483E-2"/>
          <c:y val="1.1675185338674747E-3"/>
          <c:w val="0.92337740801267776"/>
          <c:h val="8.456715156368167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97195489452707"/>
          <c:y val="3.6269629247963363E-2"/>
          <c:w val="0.88203898123845625"/>
          <c:h val="0.71041009479957151"/>
        </c:manualLayout>
      </c:layout>
      <c:barChart>
        <c:barDir val="col"/>
        <c:grouping val="clustered"/>
        <c:varyColors val="0"/>
        <c:ser>
          <c:idx val="0"/>
          <c:order val="0"/>
          <c:tx>
            <c:strRef>
              <c:f>Sheet1!$B$1</c:f>
              <c:strCache>
                <c:ptCount val="1"/>
                <c:pt idx="0">
                  <c:v>18-64 Years</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Sheet1!$A$2:$A$12</c:f>
              <c:strCache>
                <c:ptCount val="10"/>
                <c:pt idx="0">
                  <c:v>All States</c:v>
                </c:pt>
                <c:pt idx="1">
                  <c:v>New England</c:v>
                </c:pt>
                <c:pt idx="2">
                  <c:v>Middle Atlantic</c:v>
                </c:pt>
                <c:pt idx="3">
                  <c:v>East North Central</c:v>
                </c:pt>
                <c:pt idx="4">
                  <c:v>West North Central</c:v>
                </c:pt>
                <c:pt idx="5">
                  <c:v>South Atlantic</c:v>
                </c:pt>
                <c:pt idx="6">
                  <c:v>East South Central</c:v>
                </c:pt>
                <c:pt idx="7">
                  <c:v>West South Central</c:v>
                </c:pt>
                <c:pt idx="8">
                  <c:v>Mountain</c:v>
                </c:pt>
                <c:pt idx="9">
                  <c:v>Pacific</c:v>
                </c:pt>
              </c:strCache>
            </c:strRef>
          </c:cat>
          <c:val>
            <c:numRef>
              <c:f>Sheet1!$B$2:$B$12</c:f>
              <c:numCache>
                <c:formatCode>General</c:formatCode>
                <c:ptCount val="10"/>
                <c:pt idx="0">
                  <c:v>17</c:v>
                </c:pt>
                <c:pt idx="1">
                  <c:v>7.6</c:v>
                </c:pt>
                <c:pt idx="2">
                  <c:v>12.3</c:v>
                </c:pt>
                <c:pt idx="3">
                  <c:v>12.7</c:v>
                </c:pt>
                <c:pt idx="4">
                  <c:v>14.4</c:v>
                </c:pt>
                <c:pt idx="5">
                  <c:v>21.2</c:v>
                </c:pt>
                <c:pt idx="6">
                  <c:v>16.5</c:v>
                </c:pt>
                <c:pt idx="7">
                  <c:v>25.9</c:v>
                </c:pt>
                <c:pt idx="8">
                  <c:v>18.600000000000001</c:v>
                </c:pt>
                <c:pt idx="9">
                  <c:v>17</c:v>
                </c:pt>
              </c:numCache>
            </c:numRef>
          </c:val>
        </c:ser>
        <c:dLbls>
          <c:showLegendKey val="0"/>
          <c:showVal val="0"/>
          <c:showCatName val="0"/>
          <c:showSerName val="0"/>
          <c:showPercent val="0"/>
          <c:showBubbleSize val="0"/>
        </c:dLbls>
        <c:gapWidth val="150"/>
        <c:axId val="102439168"/>
        <c:axId val="102449152"/>
      </c:barChart>
      <c:catAx>
        <c:axId val="102439168"/>
        <c:scaling>
          <c:orientation val="minMax"/>
        </c:scaling>
        <c:delete val="0"/>
        <c:axPos val="b"/>
        <c:majorTickMark val="out"/>
        <c:minorTickMark val="none"/>
        <c:tickLblPos val="nextTo"/>
        <c:txPr>
          <a:bodyPr rot="-1200000"/>
          <a:lstStyle/>
          <a:p>
            <a:pPr>
              <a:defRPr sz="1600" b="0">
                <a:solidFill>
                  <a:schemeClr val="tx1"/>
                </a:solidFill>
                <a:latin typeface="Calibri" panose="020F0502020204030204" pitchFamily="34" charset="0"/>
              </a:defRPr>
            </a:pPr>
            <a:endParaRPr lang="en-US"/>
          </a:p>
        </c:txPr>
        <c:crossAx val="102449152"/>
        <c:crosses val="autoZero"/>
        <c:auto val="1"/>
        <c:lblAlgn val="ctr"/>
        <c:lblOffset val="100"/>
        <c:noMultiLvlLbl val="0"/>
      </c:catAx>
      <c:valAx>
        <c:axId val="102449152"/>
        <c:scaling>
          <c:orientation val="minMax"/>
          <c:max val="50"/>
          <c:min val="0"/>
        </c:scaling>
        <c:delete val="0"/>
        <c:axPos val="l"/>
        <c:majorGridlines/>
        <c:title>
          <c:tx>
            <c:rich>
              <a:bodyPr rot="-5400000" vert="horz"/>
              <a:lstStyle/>
              <a:p>
                <a:pPr>
                  <a:defRPr sz="1600">
                    <a:latin typeface="Calibri" panose="020F0502020204030204" pitchFamily="34" charset="0"/>
                  </a:defRPr>
                </a:pPr>
                <a:r>
                  <a:rPr lang="en-US" sz="1600" dirty="0" smtClean="0">
                    <a:latin typeface="Calibri" panose="020F0502020204030204" pitchFamily="34" charset="0"/>
                  </a:rPr>
                  <a:t>Percent</a:t>
                </a:r>
                <a:endParaRPr lang="en-US" sz="1600" dirty="0">
                  <a:latin typeface="Calibri" panose="020F0502020204030204" pitchFamily="34" charset="0"/>
                </a:endParaRPr>
              </a:p>
            </c:rich>
          </c:tx>
          <c:layout>
            <c:manualLayout>
              <c:xMode val="edge"/>
              <c:yMode val="edge"/>
              <c:x val="0"/>
              <c:y val="0.27480404494861249"/>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02439168"/>
        <c:crosses val="autoZero"/>
        <c:crossBetween val="between"/>
        <c:majorUnit val="10"/>
      </c:valAx>
    </c:plotArea>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5378827646544179E-2"/>
          <c:y val="0.11770363450331421"/>
          <c:w val="0.88331896012998379"/>
          <c:h val="0.68166132835090532"/>
        </c:manualLayout>
      </c:layout>
      <c:lineChart>
        <c:grouping val="standard"/>
        <c:varyColors val="0"/>
        <c:ser>
          <c:idx val="3"/>
          <c:order val="0"/>
          <c:tx>
            <c:strRef>
              <c:f>Sheet1!$B$1</c:f>
              <c:strCache>
                <c:ptCount val="1"/>
                <c:pt idx="0">
                  <c:v>18-29</c:v>
                </c:pt>
              </c:strCache>
            </c:strRef>
          </c:tx>
          <c:spPr>
            <a:ln w="25400">
              <a:solidFill>
                <a:sysClr val="windowText" lastClr="000000"/>
              </a:solidFill>
            </a:ln>
          </c:spPr>
          <c:marker>
            <c:symbol val="circle"/>
            <c:size val="7"/>
            <c:spPr>
              <a:solidFill>
                <a:sysClr val="windowText" lastClr="000000"/>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Sheet1!$B$2:$B$20</c:f>
              <c:numCache>
                <c:formatCode>General</c:formatCode>
                <c:ptCount val="18"/>
                <c:pt idx="0">
                  <c:v>53.4</c:v>
                </c:pt>
                <c:pt idx="1">
                  <c:v>54</c:v>
                </c:pt>
                <c:pt idx="2">
                  <c:v>52.2</c:v>
                </c:pt>
                <c:pt idx="3">
                  <c:v>54.2</c:v>
                </c:pt>
                <c:pt idx="4">
                  <c:v>55.8</c:v>
                </c:pt>
                <c:pt idx="5">
                  <c:v>57.4</c:v>
                </c:pt>
                <c:pt idx="6">
                  <c:v>55.6</c:v>
                </c:pt>
                <c:pt idx="7">
                  <c:v>56.9</c:v>
                </c:pt>
                <c:pt idx="8">
                  <c:v>54.7</c:v>
                </c:pt>
                <c:pt idx="9">
                  <c:v>58.4</c:v>
                </c:pt>
                <c:pt idx="10">
                  <c:v>55.3</c:v>
                </c:pt>
                <c:pt idx="11">
                  <c:v>57.6</c:v>
                </c:pt>
                <c:pt idx="12">
                  <c:v>56</c:v>
                </c:pt>
                <c:pt idx="13">
                  <c:v>58.5</c:v>
                </c:pt>
                <c:pt idx="14">
                  <c:v>58.8</c:v>
                </c:pt>
                <c:pt idx="15">
                  <c:v>57.2</c:v>
                </c:pt>
                <c:pt idx="16">
                  <c:v>59.7</c:v>
                </c:pt>
                <c:pt idx="17">
                  <c:v>62.2</c:v>
                </c:pt>
              </c:numCache>
            </c:numRef>
          </c:val>
          <c:smooth val="0"/>
        </c:ser>
        <c:ser>
          <c:idx val="0"/>
          <c:order val="1"/>
          <c:tx>
            <c:strRef>
              <c:f>Sheet1!$C$1</c:f>
              <c:strCache>
                <c:ptCount val="1"/>
                <c:pt idx="0">
                  <c:v>30-64</c:v>
                </c:pt>
              </c:strCache>
            </c:strRef>
          </c:tx>
          <c:spPr>
            <a:ln w="25400">
              <a:solidFill>
                <a:srgbClr val="0072C6"/>
              </a:solidFill>
            </a:ln>
          </c:spPr>
          <c:marker>
            <c:symbol val="square"/>
            <c:size val="7"/>
            <c:spPr>
              <a:solidFill>
                <a:srgbClr val="0072C6"/>
              </a:solidFill>
              <a:ln>
                <a:noFill/>
              </a:ln>
            </c:spPr>
          </c:marker>
          <c:cat>
            <c:strRef>
              <c:f>Sheet1!$A$2:$A$20</c:f>
              <c:strCache>
                <c:ptCount val="18"/>
                <c:pt idx="0">
                  <c:v>2010 Q1</c:v>
                </c:pt>
                <c:pt idx="1">
                  <c:v>2010 Q2</c:v>
                </c:pt>
                <c:pt idx="2">
                  <c:v>2010 Q3</c:v>
                </c:pt>
                <c:pt idx="3">
                  <c:v>2010 Q4</c:v>
                </c:pt>
                <c:pt idx="4">
                  <c:v>2011 Q1</c:v>
                </c:pt>
                <c:pt idx="5">
                  <c:v>2011 Q2</c:v>
                </c:pt>
                <c:pt idx="6">
                  <c:v>2011 Q3</c:v>
                </c:pt>
                <c:pt idx="7">
                  <c:v>2011 Q4</c:v>
                </c:pt>
                <c:pt idx="8">
                  <c:v>2012 Q1</c:v>
                </c:pt>
                <c:pt idx="9">
                  <c:v>2012 Q2</c:v>
                </c:pt>
                <c:pt idx="10">
                  <c:v>2012 Q3</c:v>
                </c:pt>
                <c:pt idx="11">
                  <c:v>2012 Q4</c:v>
                </c:pt>
                <c:pt idx="12">
                  <c:v>2013 Q1</c:v>
                </c:pt>
                <c:pt idx="13">
                  <c:v>2013 Q2</c:v>
                </c:pt>
                <c:pt idx="14">
                  <c:v>2013 Q3</c:v>
                </c:pt>
                <c:pt idx="15">
                  <c:v>2013 Q4</c:v>
                </c:pt>
                <c:pt idx="16">
                  <c:v>2014 Q1</c:v>
                </c:pt>
                <c:pt idx="17">
                  <c:v>2014 Q2</c:v>
                </c:pt>
              </c:strCache>
            </c:strRef>
          </c:cat>
          <c:val>
            <c:numRef>
              <c:f>Sheet1!$C$2:$C$20</c:f>
              <c:numCache>
                <c:formatCode>General</c:formatCode>
                <c:ptCount val="18"/>
                <c:pt idx="0">
                  <c:v>69.8</c:v>
                </c:pt>
                <c:pt idx="1">
                  <c:v>67.7</c:v>
                </c:pt>
                <c:pt idx="2">
                  <c:v>67.2</c:v>
                </c:pt>
                <c:pt idx="3">
                  <c:v>67</c:v>
                </c:pt>
                <c:pt idx="4">
                  <c:v>67</c:v>
                </c:pt>
                <c:pt idx="5">
                  <c:v>67</c:v>
                </c:pt>
                <c:pt idx="6">
                  <c:v>67.3</c:v>
                </c:pt>
                <c:pt idx="7">
                  <c:v>67</c:v>
                </c:pt>
                <c:pt idx="8">
                  <c:v>66.7</c:v>
                </c:pt>
                <c:pt idx="9">
                  <c:v>68.599999999999994</c:v>
                </c:pt>
                <c:pt idx="10">
                  <c:v>66.400000000000006</c:v>
                </c:pt>
                <c:pt idx="11">
                  <c:v>65.3</c:v>
                </c:pt>
                <c:pt idx="12">
                  <c:v>66.400000000000006</c:v>
                </c:pt>
                <c:pt idx="13">
                  <c:v>67.5</c:v>
                </c:pt>
                <c:pt idx="14">
                  <c:v>66.5</c:v>
                </c:pt>
                <c:pt idx="15">
                  <c:v>66.2</c:v>
                </c:pt>
                <c:pt idx="16">
                  <c:v>67.8</c:v>
                </c:pt>
                <c:pt idx="17">
                  <c:v>69.599999999999994</c:v>
                </c:pt>
              </c:numCache>
            </c:numRef>
          </c:val>
          <c:smooth val="0"/>
        </c:ser>
        <c:dLbls>
          <c:showLegendKey val="0"/>
          <c:showVal val="0"/>
          <c:showCatName val="0"/>
          <c:showSerName val="0"/>
          <c:showPercent val="0"/>
          <c:showBubbleSize val="0"/>
        </c:dLbls>
        <c:marker val="1"/>
        <c:smooth val="0"/>
        <c:axId val="102476416"/>
        <c:axId val="102617856"/>
      </c:lineChart>
      <c:catAx>
        <c:axId val="102476416"/>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02617856"/>
        <c:crosses val="autoZero"/>
        <c:auto val="1"/>
        <c:lblAlgn val="ctr"/>
        <c:lblOffset val="100"/>
        <c:noMultiLvlLbl val="0"/>
      </c:catAx>
      <c:valAx>
        <c:axId val="10261785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5.290779624769126E-3"/>
              <c:y val="0.3687275388653341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02476416"/>
        <c:crosses val="autoZero"/>
        <c:crossBetween val="between"/>
        <c:majorUnit val="10"/>
      </c:valAx>
    </c:plotArea>
    <c:legend>
      <c:legendPos val="t"/>
      <c:layout>
        <c:manualLayout>
          <c:xMode val="edge"/>
          <c:yMode val="edge"/>
          <c:x val="5.4495864903679483E-2"/>
          <c:y val="1.1675185338674747E-3"/>
          <c:w val="0.92337740801267776"/>
          <c:h val="0.1015163041060545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97195489452707"/>
          <c:y val="0.14557135219208711"/>
          <c:w val="0.88203898123845625"/>
          <c:h val="0.71312720608199842"/>
        </c:manualLayout>
      </c:layout>
      <c:barChart>
        <c:barDir val="col"/>
        <c:grouping val="clustered"/>
        <c:varyColors val="0"/>
        <c:ser>
          <c:idx val="0"/>
          <c:order val="0"/>
          <c:tx>
            <c:strRef>
              <c:f>Sheet1!$B$1</c:f>
              <c:strCache>
                <c:ptCount val="1"/>
                <c:pt idx="0">
                  <c:v>Total</c:v>
                </c:pt>
              </c:strCache>
            </c:strRef>
          </c:tx>
          <c:spPr>
            <a:solidFill>
              <a:srgbClr val="0072C6"/>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Sheet1!$A$2:$A$8</c:f>
              <c:strCache>
                <c:ptCount val="6"/>
                <c:pt idx="0">
                  <c:v>All Ages</c:v>
                </c:pt>
                <c:pt idx="1">
                  <c:v>&lt;18</c:v>
                </c:pt>
                <c:pt idx="2">
                  <c:v>18-24</c:v>
                </c:pt>
                <c:pt idx="3">
                  <c:v>25-44</c:v>
                </c:pt>
                <c:pt idx="4">
                  <c:v>45-64</c:v>
                </c:pt>
                <c:pt idx="5">
                  <c:v>65+</c:v>
                </c:pt>
              </c:strCache>
            </c:strRef>
          </c:cat>
          <c:val>
            <c:numRef>
              <c:f>Sheet1!$B$2:$B$8</c:f>
              <c:numCache>
                <c:formatCode>General</c:formatCode>
                <c:ptCount val="6"/>
                <c:pt idx="0">
                  <c:v>87.6</c:v>
                </c:pt>
                <c:pt idx="1">
                  <c:v>96.5</c:v>
                </c:pt>
                <c:pt idx="2">
                  <c:v>75.099999999999994</c:v>
                </c:pt>
                <c:pt idx="3">
                  <c:v>77.8</c:v>
                </c:pt>
                <c:pt idx="4">
                  <c:v>89.3</c:v>
                </c:pt>
                <c:pt idx="5">
                  <c:v>96.6</c:v>
                </c:pt>
              </c:numCache>
            </c:numRef>
          </c:val>
        </c:ser>
        <c:ser>
          <c:idx val="1"/>
          <c:order val="1"/>
          <c:tx>
            <c:strRef>
              <c:f>Sheet1!$C$1</c:f>
              <c:strCache>
                <c:ptCount val="1"/>
                <c:pt idx="0">
                  <c:v>Male</c:v>
                </c:pt>
              </c:strCache>
            </c:strRef>
          </c:tx>
          <c:spPr>
            <a:solidFill>
              <a:srgbClr val="AABA0A"/>
            </a:solidFill>
          </c:spPr>
          <c:invertIfNegative val="0"/>
          <c:cat>
            <c:strRef>
              <c:f>Sheet1!$A$2:$A$8</c:f>
              <c:strCache>
                <c:ptCount val="6"/>
                <c:pt idx="0">
                  <c:v>All Ages</c:v>
                </c:pt>
                <c:pt idx="1">
                  <c:v>&lt;18</c:v>
                </c:pt>
                <c:pt idx="2">
                  <c:v>18-24</c:v>
                </c:pt>
                <c:pt idx="3">
                  <c:v>25-44</c:v>
                </c:pt>
                <c:pt idx="4">
                  <c:v>45-64</c:v>
                </c:pt>
                <c:pt idx="5">
                  <c:v>65+</c:v>
                </c:pt>
              </c:strCache>
            </c:strRef>
          </c:cat>
          <c:val>
            <c:numRef>
              <c:f>Sheet1!$C$2:$C$8</c:f>
              <c:numCache>
                <c:formatCode>General</c:formatCode>
                <c:ptCount val="6"/>
                <c:pt idx="0">
                  <c:v>84.4</c:v>
                </c:pt>
                <c:pt idx="1">
                  <c:v>96.2</c:v>
                </c:pt>
                <c:pt idx="2">
                  <c:v>70.599999999999994</c:v>
                </c:pt>
                <c:pt idx="3">
                  <c:v>71</c:v>
                </c:pt>
                <c:pt idx="4">
                  <c:v>86.3</c:v>
                </c:pt>
                <c:pt idx="5">
                  <c:v>95.9</c:v>
                </c:pt>
              </c:numCache>
            </c:numRef>
          </c:val>
        </c:ser>
        <c:ser>
          <c:idx val="2"/>
          <c:order val="2"/>
          <c:tx>
            <c:strRef>
              <c:f>Sheet1!$D$1</c:f>
              <c:strCache>
                <c:ptCount val="1"/>
                <c:pt idx="0">
                  <c:v>Female</c:v>
                </c:pt>
              </c:strCache>
            </c:strRef>
          </c:tx>
          <c:spPr>
            <a:solidFill>
              <a:sysClr val="window" lastClr="FFFFFF"/>
            </a:solidFill>
            <a:ln>
              <a:solidFill>
                <a:sysClr val="windowText" lastClr="000000"/>
              </a:solidFill>
            </a:ln>
          </c:spPr>
          <c:invertIfNegative val="0"/>
          <c:cat>
            <c:strRef>
              <c:f>Sheet1!$A$2:$A$8</c:f>
              <c:strCache>
                <c:ptCount val="6"/>
                <c:pt idx="0">
                  <c:v>All Ages</c:v>
                </c:pt>
                <c:pt idx="1">
                  <c:v>&lt;18</c:v>
                </c:pt>
                <c:pt idx="2">
                  <c:v>18-24</c:v>
                </c:pt>
                <c:pt idx="3">
                  <c:v>25-44</c:v>
                </c:pt>
                <c:pt idx="4">
                  <c:v>45-64</c:v>
                </c:pt>
                <c:pt idx="5">
                  <c:v>65+</c:v>
                </c:pt>
              </c:strCache>
            </c:strRef>
          </c:cat>
          <c:val>
            <c:numRef>
              <c:f>Sheet1!$D$2:$D$8</c:f>
              <c:numCache>
                <c:formatCode>General</c:formatCode>
                <c:ptCount val="6"/>
                <c:pt idx="0">
                  <c:v>90.7</c:v>
                </c:pt>
                <c:pt idx="1">
                  <c:v>96.7</c:v>
                </c:pt>
                <c:pt idx="2">
                  <c:v>79.5</c:v>
                </c:pt>
                <c:pt idx="3">
                  <c:v>84.3</c:v>
                </c:pt>
                <c:pt idx="4">
                  <c:v>92.1</c:v>
                </c:pt>
                <c:pt idx="5">
                  <c:v>97.1</c:v>
                </c:pt>
              </c:numCache>
            </c:numRef>
          </c:val>
        </c:ser>
        <c:dLbls>
          <c:showLegendKey val="0"/>
          <c:showVal val="0"/>
          <c:showCatName val="0"/>
          <c:showSerName val="0"/>
          <c:showPercent val="0"/>
          <c:showBubbleSize val="0"/>
        </c:dLbls>
        <c:gapWidth val="150"/>
        <c:axId val="102561664"/>
        <c:axId val="102563200"/>
      </c:barChart>
      <c:catAx>
        <c:axId val="102561664"/>
        <c:scaling>
          <c:orientation val="minMax"/>
        </c:scaling>
        <c:delete val="0"/>
        <c:axPos val="b"/>
        <c:minorGridlines>
          <c:spPr>
            <a:ln>
              <a:noFill/>
            </a:ln>
          </c:spPr>
        </c:minorGridlines>
        <c:majorTickMark val="out"/>
        <c:minorTickMark val="none"/>
        <c:tickLblPos val="nextTo"/>
        <c:txPr>
          <a:bodyPr rot="0"/>
          <a:lstStyle/>
          <a:p>
            <a:pPr>
              <a:defRPr sz="1600" b="0">
                <a:solidFill>
                  <a:schemeClr val="tx1"/>
                </a:solidFill>
                <a:latin typeface="Calibri" panose="020F0502020204030204" pitchFamily="34" charset="0"/>
              </a:defRPr>
            </a:pPr>
            <a:endParaRPr lang="en-US"/>
          </a:p>
        </c:txPr>
        <c:crossAx val="102563200"/>
        <c:crosses val="autoZero"/>
        <c:auto val="1"/>
        <c:lblAlgn val="ctr"/>
        <c:lblOffset val="100"/>
        <c:noMultiLvlLbl val="0"/>
      </c:catAx>
      <c:valAx>
        <c:axId val="102563200"/>
        <c:scaling>
          <c:orientation val="minMax"/>
          <c:max val="100"/>
          <c:min val="0"/>
        </c:scaling>
        <c:delete val="0"/>
        <c:axPos val="l"/>
        <c:majorGridlines/>
        <c:title>
          <c:tx>
            <c:rich>
              <a:bodyPr rot="-5400000" vert="horz"/>
              <a:lstStyle/>
              <a:p>
                <a:pPr>
                  <a:defRPr sz="1600">
                    <a:latin typeface="Calibri" panose="020F0502020204030204" pitchFamily="34" charset="0"/>
                  </a:defRPr>
                </a:pPr>
                <a:r>
                  <a:rPr lang="en-US" dirty="0" smtClean="0"/>
                  <a:t>Percent</a:t>
                </a:r>
                <a:endParaRPr lang="en-US" dirty="0"/>
              </a:p>
            </c:rich>
          </c:tx>
          <c:layout>
            <c:manualLayout>
              <c:xMode val="edge"/>
              <c:yMode val="edge"/>
              <c:x val="0"/>
              <c:y val="0.40752017108972488"/>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02561664"/>
        <c:crosses val="autoZero"/>
        <c:crossBetween val="between"/>
        <c:majorUnit val="10"/>
      </c:valAx>
    </c:plotArea>
    <c:legend>
      <c:legendPos val="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0.33218</cdr:x>
      <cdr:y>0.07788</cdr:y>
    </cdr:from>
    <cdr:to>
      <cdr:x>0.42824</cdr:x>
      <cdr:y>0.15365</cdr:y>
    </cdr:to>
    <cdr:sp macro="" textlink="">
      <cdr:nvSpPr>
        <cdr:cNvPr id="10" name="Text Box 9"/>
        <cdr:cNvSpPr txBox="1"/>
      </cdr:nvSpPr>
      <cdr:spPr>
        <a:xfrm xmlns:a="http://schemas.openxmlformats.org/drawingml/2006/main">
          <a:off x="1822450" y="234950"/>
          <a:ext cx="52705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All Ages</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0.54167</cdr:x>
      <cdr:y>0.24837</cdr:y>
    </cdr:from>
    <cdr:to>
      <cdr:x>0.66898</cdr:x>
      <cdr:y>0.33046</cdr:y>
    </cdr:to>
    <cdr:sp macro="" textlink="">
      <cdr:nvSpPr>
        <cdr:cNvPr id="13" name="Text Box 12"/>
        <cdr:cNvSpPr txBox="1"/>
      </cdr:nvSpPr>
      <cdr:spPr>
        <a:xfrm xmlns:a="http://schemas.openxmlformats.org/drawingml/2006/main">
          <a:off x="2971800" y="749300"/>
          <a:ext cx="698500"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0-17</a:t>
          </a:r>
        </a:p>
      </cdr:txBody>
    </cdr:sp>
  </cdr:relSizeAnchor>
  <cdr:relSizeAnchor xmlns:cdr="http://schemas.openxmlformats.org/drawingml/2006/chartDrawing">
    <cdr:from>
      <cdr:x>0.15046</cdr:x>
      <cdr:y>0.40834</cdr:y>
    </cdr:from>
    <cdr:to>
      <cdr:x>0.28819</cdr:x>
      <cdr:y>0.49884</cdr:y>
    </cdr:to>
    <cdr:sp macro="" textlink="">
      <cdr:nvSpPr>
        <cdr:cNvPr id="14" name="Text Box 13"/>
        <cdr:cNvSpPr txBox="1"/>
      </cdr:nvSpPr>
      <cdr:spPr>
        <a:xfrm xmlns:a="http://schemas.openxmlformats.org/drawingml/2006/main">
          <a:off x="825500" y="1231900"/>
          <a:ext cx="755650" cy="2730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18-44</a:t>
          </a:r>
        </a:p>
      </cdr:txBody>
    </cdr:sp>
  </cdr:relSizeAnchor>
  <cdr:relSizeAnchor xmlns:cdr="http://schemas.openxmlformats.org/drawingml/2006/chartDrawing">
    <cdr:from>
      <cdr:x>0.15162</cdr:x>
      <cdr:y>0.58304</cdr:y>
    </cdr:from>
    <cdr:to>
      <cdr:x>0.29398</cdr:x>
      <cdr:y>0.67565</cdr:y>
    </cdr:to>
    <cdr:sp macro="" textlink="">
      <cdr:nvSpPr>
        <cdr:cNvPr id="15" name="Text Box 14"/>
        <cdr:cNvSpPr txBox="1"/>
      </cdr:nvSpPr>
      <cdr:spPr>
        <a:xfrm xmlns:a="http://schemas.openxmlformats.org/drawingml/2006/main">
          <a:off x="831850" y="1758950"/>
          <a:ext cx="781050" cy="279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45-64</a:t>
          </a:r>
        </a:p>
      </cdr:txBody>
    </cdr:sp>
  </cdr:relSizeAnchor>
  <cdr:relSizeAnchor xmlns:cdr="http://schemas.openxmlformats.org/drawingml/2006/chartDrawing">
    <cdr:from>
      <cdr:x>0.33218</cdr:x>
      <cdr:y>0.73248</cdr:y>
    </cdr:from>
    <cdr:to>
      <cdr:x>0.51157</cdr:x>
      <cdr:y>0.86291</cdr:y>
    </cdr:to>
    <cdr:sp macro="" textlink="">
      <cdr:nvSpPr>
        <cdr:cNvPr id="6" name="Right Arrow 5"/>
        <cdr:cNvSpPr/>
      </cdr:nvSpPr>
      <cdr:spPr>
        <a:xfrm xmlns:a="http://schemas.openxmlformats.org/drawingml/2006/main">
          <a:off x="2733709" y="3080987"/>
          <a:ext cx="1476307" cy="548640"/>
        </a:xfrm>
        <a:prstGeom xmlns:a="http://schemas.openxmlformats.org/drawingml/2006/main" prst="rightArrow">
          <a:avLst/>
        </a:prstGeom>
        <a:solidFill xmlns:a="http://schemas.openxmlformats.org/drawingml/2006/main">
          <a:srgbClr val="0072C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nchorCtr="0"/>
        <a:lstStyle xmlns:a="http://schemas.openxmlformats.org/drawingml/2006/main"/>
        <a:p xmlns:a="http://schemas.openxmlformats.org/drawingml/2006/main">
          <a:r>
            <a:rPr lang="en-US" sz="1600" dirty="0">
              <a:solidFill>
                <a:schemeClr val="bg1"/>
              </a:solidFill>
              <a:latin typeface="Calibri" panose="020F0502020204030204" pitchFamily="34" charset="0"/>
            </a:rPr>
            <a:t>Improving</a:t>
          </a:r>
        </a:p>
      </cdr:txBody>
    </cdr:sp>
  </cdr:relSizeAnchor>
  <cdr:relSizeAnchor xmlns:cdr="http://schemas.openxmlformats.org/drawingml/2006/chartDrawing">
    <cdr:from>
      <cdr:x>0.1169</cdr:x>
      <cdr:y>0.73037</cdr:y>
    </cdr:from>
    <cdr:to>
      <cdr:x>0.3044</cdr:x>
      <cdr:y>0.8608</cdr:y>
    </cdr:to>
    <cdr:sp macro="" textlink="">
      <cdr:nvSpPr>
        <cdr:cNvPr id="7" name="Left Arrow 6"/>
        <cdr:cNvSpPr/>
      </cdr:nvSpPr>
      <cdr:spPr>
        <a:xfrm xmlns:a="http://schemas.openxmlformats.org/drawingml/2006/main">
          <a:off x="962040" y="3072112"/>
          <a:ext cx="1543050" cy="548640"/>
        </a:xfrm>
        <a:prstGeom xmlns:a="http://schemas.openxmlformats.org/drawingml/2006/main" prst="leftArrow">
          <a:avLst/>
        </a:prstGeom>
        <a:solidFill xmlns:a="http://schemas.openxmlformats.org/drawingml/2006/main">
          <a:srgbClr val="AABA0A"/>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nchorCtr="0"/>
        <a:lstStyle xmlns:a="http://schemas.openxmlformats.org/drawingml/2006/main"/>
        <a:p xmlns:a="http://schemas.openxmlformats.org/drawingml/2006/main">
          <a:pPr algn="r"/>
          <a:r>
            <a:rPr lang="en-US" sz="1600" dirty="0">
              <a:solidFill>
                <a:schemeClr val="tx1"/>
              </a:solidFill>
              <a:latin typeface="Calibri" panose="020F0502020204030204" pitchFamily="34" charset="0"/>
            </a:rPr>
            <a:t>Worsening</a:t>
          </a:r>
        </a:p>
      </cdr:txBody>
    </cdr:sp>
  </cdr:relSizeAnchor>
</c:userShapes>
</file>

<file path=ppt/drawings/drawing2.xml><?xml version="1.0" encoding="utf-8"?>
<c:userShapes xmlns:c="http://schemas.openxmlformats.org/drawingml/2006/chart">
  <cdr:relSizeAnchor xmlns:cdr="http://schemas.openxmlformats.org/drawingml/2006/chartDrawing">
    <cdr:from>
      <cdr:x>0.77778</cdr:x>
      <cdr:y>0</cdr:y>
    </cdr:from>
    <cdr:to>
      <cdr:x>0.89667</cdr:x>
      <cdr:y>0.47864</cdr:y>
    </cdr:to>
    <cdr:sp macro="" textlink="">
      <cdr:nvSpPr>
        <cdr:cNvPr id="3" name="Up Arrow 2"/>
        <cdr:cNvSpPr/>
      </cdr:nvSpPr>
      <cdr:spPr>
        <a:xfrm xmlns:a="http://schemas.openxmlformats.org/drawingml/2006/main" rot="10800000">
          <a:off x="6400799" y="-1"/>
          <a:ext cx="978417" cy="2151866"/>
        </a:xfrm>
        <a:prstGeom xmlns:a="http://schemas.openxmlformats.org/drawingml/2006/main" prst="upArrow">
          <a:avLst/>
        </a:prstGeom>
        <a:solidFill xmlns:a="http://schemas.openxmlformats.org/drawingml/2006/main">
          <a:srgbClr val="0072C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vert" wrap="none" lIns="0" tIns="91440" rIns="0" bIns="91440" anchor="ctr" anchorCtr="0">
          <a:noAutofit/>
        </a:bodyPr>
        <a:lstStyle xmlns:a="http://schemas.openxmlformats.org/drawingml/2006/main"/>
        <a:p xmlns:a="http://schemas.openxmlformats.org/drawingml/2006/main">
          <a:pPr algn="l"/>
          <a:r>
            <a:rPr lang="en-US" sz="1600" dirty="0">
              <a:latin typeface="Calibri" panose="020F0502020204030204" pitchFamily="34" charset="0"/>
            </a:rPr>
            <a:t>Marketplace</a:t>
          </a:r>
          <a:r>
            <a:rPr lang="en-US" sz="1600" baseline="0" dirty="0">
              <a:latin typeface="Calibri" panose="020F0502020204030204" pitchFamily="34" charset="0"/>
            </a:rPr>
            <a:t> </a:t>
          </a:r>
          <a:endParaRPr lang="en-US" sz="1600" baseline="0" dirty="0" smtClean="0">
            <a:latin typeface="Calibri" panose="020F0502020204030204" pitchFamily="34" charset="0"/>
          </a:endParaRPr>
        </a:p>
        <a:p xmlns:a="http://schemas.openxmlformats.org/drawingml/2006/main">
          <a:pPr algn="l"/>
          <a:r>
            <a:rPr lang="en-US" sz="1600" baseline="0" dirty="0" smtClean="0">
              <a:latin typeface="Calibri" panose="020F0502020204030204" pitchFamily="34" charset="0"/>
            </a:rPr>
            <a:t>Enrollment </a:t>
          </a:r>
          <a:r>
            <a:rPr lang="en-US" sz="1600" baseline="0" dirty="0">
              <a:latin typeface="Calibri" panose="020F0502020204030204" pitchFamily="34" charset="0"/>
            </a:rPr>
            <a:t>Begins</a:t>
          </a:r>
          <a:endParaRPr lang="en-US" sz="1600" dirty="0">
            <a:latin typeface="Calibri" panose="020F0502020204030204" pitchFamily="34" charset="0"/>
          </a:endParaRPr>
        </a:p>
      </cdr:txBody>
    </cdr:sp>
  </cdr:relSizeAnchor>
  <cdr:relSizeAnchor xmlns:cdr="http://schemas.openxmlformats.org/drawingml/2006/chartDrawing">
    <cdr:from>
      <cdr:x>0.61111</cdr:x>
      <cdr:y>0</cdr:y>
    </cdr:from>
    <cdr:to>
      <cdr:x>0.72998</cdr:x>
      <cdr:y>0.46207</cdr:y>
    </cdr:to>
    <cdr:sp macro="" textlink="">
      <cdr:nvSpPr>
        <cdr:cNvPr id="2" name="Up Arrow 1"/>
        <cdr:cNvSpPr/>
      </cdr:nvSpPr>
      <cdr:spPr>
        <a:xfrm xmlns:a="http://schemas.openxmlformats.org/drawingml/2006/main" rot="10800000">
          <a:off x="5029200" y="-1371600"/>
          <a:ext cx="978218" cy="2077388"/>
        </a:xfrm>
        <a:prstGeom xmlns:a="http://schemas.openxmlformats.org/drawingml/2006/main" prst="upArrow">
          <a:avLst/>
        </a:prstGeom>
        <a:solidFill xmlns:a="http://schemas.openxmlformats.org/drawingml/2006/main">
          <a:srgbClr val="0072C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vert="vert" wrap="none" lIns="0" tIns="91440" rIns="0" bIns="91440" anchor="ctr" anchorCtr="0">
          <a:spAutoFit/>
        </a:bodyPr>
        <a:lstStyle xmlns:a="http://schemas.openxmlformats.org/drawingml/2006/main"/>
        <a:p xmlns:a="http://schemas.openxmlformats.org/drawingml/2006/main">
          <a:pPr algn="l"/>
          <a:r>
            <a:rPr lang="en-US" sz="1600" dirty="0">
              <a:latin typeface="Calibri" panose="020F0502020204030204" pitchFamily="34" charset="0"/>
            </a:rPr>
            <a:t>1st Affordable Care </a:t>
          </a:r>
          <a:endParaRPr lang="en-US" sz="1600" dirty="0" smtClean="0">
            <a:latin typeface="Calibri" panose="020F0502020204030204" pitchFamily="34" charset="0"/>
          </a:endParaRPr>
        </a:p>
        <a:p xmlns:a="http://schemas.openxmlformats.org/drawingml/2006/main">
          <a:pPr algn="l"/>
          <a:r>
            <a:rPr lang="en-US" sz="1600" dirty="0" smtClean="0">
              <a:latin typeface="Calibri" panose="020F0502020204030204" pitchFamily="34" charset="0"/>
            </a:rPr>
            <a:t>Act </a:t>
          </a:r>
          <a:r>
            <a:rPr lang="en-US" sz="1600" dirty="0">
              <a:latin typeface="Calibri" panose="020F0502020204030204" pitchFamily="34" charset="0"/>
            </a:rPr>
            <a:t>Effects</a:t>
          </a:r>
        </a:p>
      </cdr:txBody>
    </cdr:sp>
  </cdr:relSizeAnchor>
</c:userShapes>
</file>

<file path=ppt/drawings/drawing3.xml><?xml version="1.0" encoding="utf-8"?>
<c:userShapes xmlns:c="http://schemas.openxmlformats.org/drawingml/2006/chart">
  <cdr:relSizeAnchor xmlns:cdr="http://schemas.openxmlformats.org/drawingml/2006/chartDrawing">
    <cdr:from>
      <cdr:x>0.60987</cdr:x>
      <cdr:y>0.66465</cdr:y>
    </cdr:from>
    <cdr:to>
      <cdr:x>0.80415</cdr:x>
      <cdr:y>1</cdr:y>
    </cdr:to>
    <cdr:sp macro="" textlink="">
      <cdr:nvSpPr>
        <cdr:cNvPr id="4" name="Text Box 3"/>
        <cdr:cNvSpPr txBox="1"/>
      </cdr:nvSpPr>
      <cdr:spPr>
        <a:xfrm xmlns:a="http://schemas.openxmlformats.org/drawingml/2006/main">
          <a:off x="2870421" y="251261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2446" tIns="46223" rIns="92446" bIns="46223" rtlCol="0"/>
          <a:lstStyle>
            <a:lvl1pPr algn="r">
              <a:defRPr sz="1200"/>
            </a:lvl1pPr>
          </a:lstStyle>
          <a:p>
            <a:fld id="{B0E40ABE-DCA6-4B7A-B1BC-961182C98C1E}" type="datetimeFigureOut">
              <a:rPr lang="en-US" smtClean="0"/>
              <a:pPr/>
              <a:t>4/6/2015</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2446" tIns="46223" rIns="92446" bIns="46223"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3812515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49"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40" tIns="45720" rIns="91440" bIns="45720" rtlCol="0"/>
          <a:lstStyle>
            <a:lvl1pPr algn="r">
              <a:defRPr sz="1200"/>
            </a:lvl1pPr>
          </a:lstStyle>
          <a:p>
            <a:fld id="{B5CD224E-5747-4739-A229-8F9DE0E13298}" type="datetimeFigureOut">
              <a:rPr lang="en-US" smtClean="0"/>
              <a:t>4/6/2015</a:t>
            </a:fld>
            <a:endParaRPr lang="en-US" dirty="0"/>
          </a:p>
        </p:txBody>
      </p:sp>
      <p:sp>
        <p:nvSpPr>
          <p:cNvPr id="4" name="Slide Image Placeholder 3"/>
          <p:cNvSpPr>
            <a:spLocks noGrp="1" noRot="1" noChangeAspect="1"/>
          </p:cNvSpPr>
          <p:nvPr>
            <p:ph type="sldImg" idx="2"/>
          </p:nvPr>
        </p:nvSpPr>
        <p:spPr>
          <a:xfrm>
            <a:off x="484632" y="696913"/>
            <a:ext cx="6049298" cy="4535424"/>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5257800"/>
            <a:ext cx="6248400" cy="334168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649"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40" tIns="45720" rIns="91440" bIns="45720" rtlCol="0" anchor="b"/>
          <a:lstStyle>
            <a:lvl1pPr algn="r">
              <a:defRPr sz="1200"/>
            </a:lvl1pPr>
          </a:lstStyle>
          <a:p>
            <a:fld id="{05E9B153-67B9-4602-A9FE-81AAF274874B}" type="slidenum">
              <a:rPr lang="en-US" smtClean="0"/>
              <a:t>‹#›</a:t>
            </a:fld>
            <a:endParaRPr lang="en-US" dirty="0"/>
          </a:p>
        </p:txBody>
      </p:sp>
    </p:spTree>
    <p:extLst>
      <p:ext uri="{BB962C8B-B14F-4D97-AF65-F5344CB8AC3E}">
        <p14:creationId xmlns:p14="http://schemas.microsoft.com/office/powerpoint/2010/main" val="336061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a:t>
            </a:fld>
            <a:endParaRPr lang="en-US" dirty="0"/>
          </a:p>
        </p:txBody>
      </p:sp>
    </p:spTree>
    <p:extLst>
      <p:ext uri="{BB962C8B-B14F-4D97-AF65-F5344CB8AC3E}">
        <p14:creationId xmlns:p14="http://schemas.microsoft.com/office/powerpoint/2010/main" val="3370789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381000" y="5257800"/>
            <a:ext cx="6248400" cy="3341689"/>
          </a:xfrm>
        </p:spPr>
        <p:txBody>
          <a:bodyPr/>
          <a:lstStyle/>
          <a:p>
            <a:r>
              <a:rPr lang="en-US" b="1" dirty="0"/>
              <a:t>Key:</a:t>
            </a:r>
            <a:r>
              <a:rPr lang="en-US" dirty="0"/>
              <a:t> AI/AN = American Indian or Alaska Native; n = number of measures.</a:t>
            </a:r>
          </a:p>
          <a:p>
            <a:pPr lvl="0"/>
            <a:r>
              <a:rPr lang="en-US" b="1" dirty="0"/>
              <a:t>Note: </a:t>
            </a:r>
            <a:r>
              <a:rPr lang="en-US" dirty="0"/>
              <a:t>Poor indicates family income less than the </a:t>
            </a:r>
            <a:r>
              <a:rPr lang="en-US" dirty="0" smtClean="0"/>
              <a:t>Federal </a:t>
            </a:r>
            <a:r>
              <a:rPr lang="en-US" dirty="0"/>
              <a:t>poverty level; High Income indicates family income four times the </a:t>
            </a:r>
            <a:r>
              <a:rPr lang="en-US" dirty="0" smtClean="0"/>
              <a:t>Federal </a:t>
            </a:r>
            <a:r>
              <a:rPr lang="en-US" dirty="0"/>
              <a:t>poverty level or greater.</a:t>
            </a:r>
            <a:r>
              <a:rPr lang="en-US" b="1" dirty="0"/>
              <a:t> </a:t>
            </a:r>
            <a:r>
              <a:rPr lang="en-US" dirty="0"/>
              <a:t> Numbers of measures differ across groups because of sample size limitations. For </a:t>
            </a:r>
            <a:r>
              <a:rPr lang="en-US" dirty="0" smtClean="0"/>
              <a:t>most </a:t>
            </a:r>
            <a:r>
              <a:rPr lang="en-US" dirty="0"/>
              <a:t>measures, trend data are available from 2001-2002 to 2012. </a:t>
            </a:r>
          </a:p>
          <a:p>
            <a:pPr lvl="0"/>
            <a:r>
              <a:rPr lang="en-US" dirty="0"/>
              <a:t>For each measure, average annual percentage changes were calculated for select populations and reference groups.  Measures are aligned so that positive rates indicate improvement in access to care. Differences in rates between groups were used to assess trends in disparities. </a:t>
            </a:r>
          </a:p>
          <a:p>
            <a:pPr marL="171450" lvl="0" indent="-171450">
              <a:buFont typeface="Arial" panose="020B0604020202020204" pitchFamily="34" charset="0"/>
              <a:buChar char="•"/>
            </a:pPr>
            <a:r>
              <a:rPr lang="en-US" b="1" dirty="0"/>
              <a:t>Worsening </a:t>
            </a:r>
            <a:r>
              <a:rPr lang="en-US" dirty="0"/>
              <a:t>= Disparities are getting larger. Differences in rates between groups are statistically significant and reference group rates exceed population rates by at least 1% </a:t>
            </a:r>
            <a:r>
              <a:rPr lang="en-US" dirty="0" smtClean="0"/>
              <a:t>per </a:t>
            </a:r>
            <a:r>
              <a:rPr lang="en-US" dirty="0"/>
              <a:t>year.</a:t>
            </a:r>
          </a:p>
          <a:p>
            <a:pPr marL="171450" lvl="0" indent="-171450">
              <a:buFont typeface="Arial" panose="020B0604020202020204" pitchFamily="34" charset="0"/>
              <a:buChar char="•"/>
            </a:pPr>
            <a:r>
              <a:rPr lang="en-US" b="1" dirty="0"/>
              <a:t>No Change</a:t>
            </a:r>
            <a:r>
              <a:rPr lang="en-US" dirty="0"/>
              <a:t> = Disparities are not changing. Differences in rates between groups are not statistically significant or differ by less than 1% per year.</a:t>
            </a:r>
          </a:p>
          <a:p>
            <a:pPr marL="171450" lvl="0" indent="-171450">
              <a:buFont typeface="Arial" panose="020B0604020202020204" pitchFamily="34" charset="0"/>
              <a:buChar char="•"/>
            </a:pPr>
            <a:r>
              <a:rPr lang="en-US" b="1" dirty="0"/>
              <a:t>Improving</a:t>
            </a:r>
            <a:r>
              <a:rPr lang="en-US" dirty="0"/>
              <a:t> = Disparities are getting smaller.  Differences in rates between groups are statistically significant and population rates exceed reference group rates by at least 1% per year.</a:t>
            </a:r>
          </a:p>
          <a:p>
            <a:endParaRPr lang="en-US" b="1" dirty="0" smtClean="0"/>
          </a:p>
          <a:p>
            <a:r>
              <a:rPr lang="en-US" b="1" dirty="0" smtClean="0"/>
              <a:t>Disparity Trends</a:t>
            </a:r>
            <a:endParaRPr lang="en-US" dirty="0"/>
          </a:p>
          <a:p>
            <a:pPr marL="171450" lvl="0" indent="-171450">
              <a:buFont typeface="Arial" panose="020B0604020202020204" pitchFamily="34" charset="0"/>
              <a:buChar char="•"/>
            </a:pPr>
            <a:r>
              <a:rPr lang="en-US" dirty="0"/>
              <a:t>Through 2012, most disparities in access to care related to race, ethnicity, or income showed no significant change (blue), neither getting smaller nor larger. </a:t>
            </a:r>
          </a:p>
          <a:p>
            <a:pPr marL="171450" lvl="0" indent="-171450">
              <a:buFont typeface="Arial" panose="020B0604020202020204" pitchFamily="34" charset="0"/>
              <a:buChar char="•"/>
            </a:pPr>
            <a:r>
              <a:rPr lang="en-US" dirty="0"/>
              <a:t>In four of the five comparisons </a:t>
            </a:r>
            <a:r>
              <a:rPr lang="en-US" dirty="0" smtClean="0"/>
              <a:t>shown, </a:t>
            </a:r>
            <a:r>
              <a:rPr lang="en-US" dirty="0"/>
              <a:t>the number of disparities that were improving </a:t>
            </a:r>
            <a:r>
              <a:rPr lang="en-US" dirty="0" smtClean="0"/>
              <a:t>(black) </a:t>
            </a:r>
            <a:r>
              <a:rPr lang="en-US" dirty="0"/>
              <a:t>exceeded the number of disparities that were getting worse </a:t>
            </a:r>
            <a:r>
              <a:rPr lang="en-US" dirty="0" smtClean="0"/>
              <a:t>(green).</a:t>
            </a:r>
            <a:endParaRPr lang="en-US" dirty="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10</a:t>
            </a:fld>
            <a:endParaRPr lang="en-US" dirty="0"/>
          </a:p>
        </p:txBody>
      </p:sp>
    </p:spTree>
    <p:extLst>
      <p:ext uri="{BB962C8B-B14F-4D97-AF65-F5344CB8AC3E}">
        <p14:creationId xmlns:p14="http://schemas.microsoft.com/office/powerpoint/2010/main" val="1698475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11</a:t>
            </a:fld>
            <a:endParaRPr lang="en-US" dirty="0"/>
          </a:p>
        </p:txBody>
      </p:sp>
    </p:spTree>
    <p:extLst>
      <p:ext uri="{BB962C8B-B14F-4D97-AF65-F5344CB8AC3E}">
        <p14:creationId xmlns:p14="http://schemas.microsoft.com/office/powerpoint/2010/main" val="3791315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12</a:t>
            </a:fld>
            <a:endParaRPr lang="en-US" dirty="0"/>
          </a:p>
        </p:txBody>
      </p:sp>
    </p:spTree>
    <p:extLst>
      <p:ext uri="{BB962C8B-B14F-4D97-AF65-F5344CB8AC3E}">
        <p14:creationId xmlns:p14="http://schemas.microsoft.com/office/powerpoint/2010/main" val="3683818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r>
              <a:rPr lang="en-US" b="1" dirty="0"/>
              <a:t>Trends. </a:t>
            </a:r>
            <a:endParaRPr lang="en-US" dirty="0"/>
          </a:p>
          <a:p>
            <a:pPr marL="171450" lvl="0" indent="-171450">
              <a:buFont typeface="Arial" panose="020B0604020202020204" pitchFamily="34" charset="0"/>
              <a:buChar char="•"/>
            </a:pPr>
            <a:r>
              <a:rPr lang="en-US" dirty="0"/>
              <a:t>From 2000 to 2010, the percentage of adults ages 18-64 who reported they were without health insurance coverage at the time of interview increased from 18.7% to 22.3%.</a:t>
            </a:r>
          </a:p>
          <a:p>
            <a:pPr marL="171450" lvl="0" indent="-171450">
              <a:buFont typeface="Arial" panose="020B0604020202020204" pitchFamily="34" charset="0"/>
              <a:buChar char="•"/>
            </a:pPr>
            <a:r>
              <a:rPr lang="en-US" dirty="0"/>
              <a:t>From 2010 to 2013, the percentage without health insurance decreased from 22.3% to 20.4%.</a:t>
            </a:r>
          </a:p>
          <a:p>
            <a:pPr marL="171450" lvl="0" indent="-171450">
              <a:buFont typeface="Arial" panose="020B0604020202020204" pitchFamily="34" charset="0"/>
              <a:buChar char="•"/>
            </a:pPr>
            <a:r>
              <a:rPr lang="en-US" dirty="0"/>
              <a:t>During the first half of 2014, the percentage without health insurance decreased to 15.6%.</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13</a:t>
            </a:fld>
            <a:endParaRPr lang="en-US" dirty="0"/>
          </a:p>
        </p:txBody>
      </p:sp>
    </p:spTree>
    <p:extLst>
      <p:ext uri="{BB962C8B-B14F-4D97-AF65-F5344CB8AC3E}">
        <p14:creationId xmlns:p14="http://schemas.microsoft.com/office/powerpoint/2010/main" val="1233875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SzPct val="100000"/>
              <a:buFont typeface="Arial" panose="020B0604020202020204" pitchFamily="34" charset="0"/>
              <a:buChar char="•"/>
            </a:pPr>
            <a:r>
              <a:rPr lang="en-US" baseline="0" dirty="0" smtClean="0"/>
              <a:t>For adults ages 18-29, the percentage uninsured at the time of interview decreased from 32% in 2010 Q3 to 19.8% in 2014 Q2.</a:t>
            </a:r>
          </a:p>
          <a:p>
            <a:pPr marL="171450" indent="-171450">
              <a:buSzPct val="100000"/>
              <a:buFont typeface="Arial" panose="020B0604020202020204" pitchFamily="34" charset="0"/>
              <a:buChar char="•"/>
            </a:pPr>
            <a:r>
              <a:rPr lang="en-US" baseline="0" dirty="0" smtClean="0"/>
              <a:t>For adults ages 30-64, the percentage uninsured at the time of interview decreased from 20% in 2010 Q2 to 18.7% in 2013 Q2, then decreased again to 14.1% in the second quarter of 2014.</a:t>
            </a:r>
          </a:p>
          <a:p>
            <a:pPr marL="171450" indent="-171450">
              <a:buSzPct val="10000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14</a:t>
            </a:fld>
            <a:endParaRPr lang="en-US" dirty="0"/>
          </a:p>
        </p:txBody>
      </p:sp>
    </p:spTree>
    <p:extLst>
      <p:ext uri="{BB962C8B-B14F-4D97-AF65-F5344CB8AC3E}">
        <p14:creationId xmlns:p14="http://schemas.microsoft.com/office/powerpoint/2010/main" val="3077079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SzPct val="100000"/>
              <a:buFont typeface="Arial" panose="020B0604020202020204" pitchFamily="34" charset="0"/>
              <a:buChar char="•"/>
            </a:pPr>
            <a:r>
              <a:rPr lang="en-US" dirty="0" smtClean="0"/>
              <a:t>Hispanic</a:t>
            </a:r>
            <a:r>
              <a:rPr lang="en-US" baseline="0" dirty="0" smtClean="0"/>
              <a:t> adults ages 18-64 were significantly more likely to be uninsured from January 2010 to June 2014. The percentage peaked in the second quarter of 2010 at 44.9%, then significantly decreased to 33.2% for the second quarter of 2014.</a:t>
            </a:r>
          </a:p>
          <a:p>
            <a:pPr marL="171450" indent="-171450">
              <a:buSzPct val="100000"/>
              <a:buFont typeface="Arial" panose="020B0604020202020204" pitchFamily="34" charset="0"/>
              <a:buChar char="•"/>
            </a:pPr>
            <a:r>
              <a:rPr lang="en-US" baseline="0" dirty="0" smtClean="0"/>
              <a:t>All racial/ethnic groups displayed a decrease from 2013 Q4 to 2014 Q2:</a:t>
            </a:r>
          </a:p>
          <a:p>
            <a:pPr marL="628650" lvl="1" indent="-171450">
              <a:buSzPct val="100000"/>
              <a:buFont typeface="Courier New" panose="02070309020205020404" pitchFamily="49" charset="0"/>
              <a:buChar char="o"/>
            </a:pPr>
            <a:r>
              <a:rPr lang="en-US" baseline="0" dirty="0" smtClean="0"/>
              <a:t>White: 14.0% to 11.1%</a:t>
            </a:r>
          </a:p>
          <a:p>
            <a:pPr marL="628650" lvl="1" indent="-171450">
              <a:buSzPct val="100000"/>
              <a:buFont typeface="Courier New" panose="02070309020205020404" pitchFamily="49" charset="0"/>
              <a:buChar char="o"/>
            </a:pPr>
            <a:r>
              <a:rPr lang="en-US" baseline="0" dirty="0" smtClean="0"/>
              <a:t>Black:  24.6% to 15.9%</a:t>
            </a:r>
          </a:p>
          <a:p>
            <a:pPr marL="628650" lvl="1" indent="-171450">
              <a:buSzPct val="100000"/>
              <a:buFont typeface="Courier New" panose="02070309020205020404" pitchFamily="49" charset="0"/>
              <a:buChar char="o"/>
            </a:pPr>
            <a:r>
              <a:rPr lang="en-US" baseline="0" dirty="0" smtClean="0"/>
              <a:t>Hispanic:    40.3% to 33.2%</a:t>
            </a:r>
          </a:p>
          <a:p>
            <a:pPr marL="457200" lvl="1" indent="0">
              <a:buSzPct val="100000"/>
              <a:buFont typeface="Arial" panose="020B0604020202020204" pitchFamily="34" charset="0"/>
              <a:buNone/>
            </a:pPr>
            <a:endParaRPr lang="en-US" baseline="0" dirty="0" smtClean="0"/>
          </a:p>
          <a:p>
            <a:pPr marL="171450" indent="-171450">
              <a:buSzPct val="10000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15</a:t>
            </a:fld>
            <a:endParaRPr lang="en-US" dirty="0"/>
          </a:p>
        </p:txBody>
      </p:sp>
    </p:spTree>
    <p:extLst>
      <p:ext uri="{BB962C8B-B14F-4D97-AF65-F5344CB8AC3E}">
        <p14:creationId xmlns:p14="http://schemas.microsoft.com/office/powerpoint/2010/main" val="3077079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The percentage of uninsured adults ages 18-64 was significantly lower than the national average of 17% in the New England,</a:t>
            </a:r>
            <a:r>
              <a:rPr lang="en-US" baseline="0" dirty="0" smtClean="0"/>
              <a:t> Middle Atlantic, East North Central, and West North Central regions. The percentage of uninsured adults was significantly higher in the West South Central and South Atlantic regions.</a:t>
            </a:r>
          </a:p>
          <a:p>
            <a:pPr marL="171450" lvl="0" indent="-171450">
              <a:buFont typeface="Arial" panose="020B0604020202020204" pitchFamily="34" charset="0"/>
              <a:buChar char="•"/>
            </a:pPr>
            <a:endParaRPr lang="en-US" dirty="0" smtClean="0"/>
          </a:p>
          <a:p>
            <a:r>
              <a:rPr lang="en-US" baseline="30000" dirty="0" err="1" smtClean="0"/>
              <a:t>i</a:t>
            </a:r>
            <a:r>
              <a:rPr lang="en-US" baseline="30000" dirty="0" smtClean="0"/>
              <a:t> </a:t>
            </a:r>
            <a:r>
              <a:rPr lang="en-US" dirty="0" smtClean="0"/>
              <a:t>States in each region follow:</a:t>
            </a:r>
            <a:endParaRPr lang="en-US" dirty="0"/>
          </a:p>
          <a:p>
            <a:pPr marL="342900" lvl="1" indent="-171450">
              <a:buFont typeface="Arial" panose="020B0604020202020204" pitchFamily="34" charset="0"/>
              <a:buChar char="•"/>
            </a:pPr>
            <a:r>
              <a:rPr lang="en-US" dirty="0" smtClean="0"/>
              <a:t>New </a:t>
            </a:r>
            <a:r>
              <a:rPr lang="en-US" dirty="0"/>
              <a:t>England </a:t>
            </a:r>
            <a:r>
              <a:rPr lang="en-US" dirty="0" smtClean="0"/>
              <a:t>region: CT</a:t>
            </a:r>
            <a:r>
              <a:rPr lang="en-US" dirty="0"/>
              <a:t>, ME, MA, NH, RI, and VT. </a:t>
            </a:r>
          </a:p>
          <a:p>
            <a:pPr marL="342900" lvl="1" indent="-171450">
              <a:buFont typeface="Arial" panose="020B0604020202020204" pitchFamily="34" charset="0"/>
              <a:buChar char="•"/>
            </a:pPr>
            <a:r>
              <a:rPr lang="en-US" dirty="0" smtClean="0"/>
              <a:t>Middle </a:t>
            </a:r>
            <a:r>
              <a:rPr lang="en-US" dirty="0"/>
              <a:t>Atlantic </a:t>
            </a:r>
            <a:r>
              <a:rPr lang="en-US" dirty="0" smtClean="0"/>
              <a:t>region: DE</a:t>
            </a:r>
            <a:r>
              <a:rPr lang="en-US" dirty="0"/>
              <a:t>, DC, MD, NJ, NY, and PA. </a:t>
            </a:r>
          </a:p>
          <a:p>
            <a:pPr marL="342900" lvl="1" indent="-171450">
              <a:buFont typeface="Arial" panose="020B0604020202020204" pitchFamily="34" charset="0"/>
              <a:buChar char="•"/>
            </a:pPr>
            <a:r>
              <a:rPr lang="en-US" dirty="0" smtClean="0"/>
              <a:t>East </a:t>
            </a:r>
            <a:r>
              <a:rPr lang="en-US" dirty="0"/>
              <a:t>North Central </a:t>
            </a:r>
            <a:r>
              <a:rPr lang="en-US" dirty="0" smtClean="0"/>
              <a:t>region: IL</a:t>
            </a:r>
            <a:r>
              <a:rPr lang="en-US" dirty="0"/>
              <a:t>, IN, MI, OH, and WI. </a:t>
            </a:r>
          </a:p>
          <a:p>
            <a:pPr marL="342900" lvl="1" indent="-171450">
              <a:buFont typeface="Arial" panose="020B0604020202020204" pitchFamily="34" charset="0"/>
              <a:buChar char="•"/>
            </a:pPr>
            <a:r>
              <a:rPr lang="en-US" dirty="0" smtClean="0"/>
              <a:t>West </a:t>
            </a:r>
            <a:r>
              <a:rPr lang="en-US" dirty="0"/>
              <a:t>North Central </a:t>
            </a:r>
            <a:r>
              <a:rPr lang="en-US" dirty="0" smtClean="0"/>
              <a:t>region: IA</a:t>
            </a:r>
            <a:r>
              <a:rPr lang="en-US" dirty="0"/>
              <a:t>, KS, MN, MO, NE, ND, and SD. </a:t>
            </a:r>
          </a:p>
          <a:p>
            <a:pPr marL="342900" lvl="1" indent="-171450">
              <a:buFont typeface="Arial" panose="020B0604020202020204" pitchFamily="34" charset="0"/>
              <a:buChar char="•"/>
            </a:pPr>
            <a:r>
              <a:rPr lang="en-US" dirty="0" smtClean="0"/>
              <a:t>South </a:t>
            </a:r>
            <a:r>
              <a:rPr lang="en-US" dirty="0"/>
              <a:t>Atlantic </a:t>
            </a:r>
            <a:r>
              <a:rPr lang="en-US" dirty="0" smtClean="0"/>
              <a:t>region: FL</a:t>
            </a:r>
            <a:r>
              <a:rPr lang="en-US" dirty="0"/>
              <a:t>, GA, NC, SC, VA, and WV. </a:t>
            </a:r>
          </a:p>
          <a:p>
            <a:pPr marL="342900" lvl="1" indent="-171450">
              <a:buFont typeface="Arial" panose="020B0604020202020204" pitchFamily="34" charset="0"/>
              <a:buChar char="•"/>
            </a:pPr>
            <a:r>
              <a:rPr lang="en-US" dirty="0" smtClean="0"/>
              <a:t>East </a:t>
            </a:r>
            <a:r>
              <a:rPr lang="en-US" dirty="0"/>
              <a:t>South Central </a:t>
            </a:r>
            <a:r>
              <a:rPr lang="en-US" dirty="0" smtClean="0"/>
              <a:t>region: AL</a:t>
            </a:r>
            <a:r>
              <a:rPr lang="en-US" dirty="0"/>
              <a:t>, KY, MS, and TN. </a:t>
            </a:r>
          </a:p>
          <a:p>
            <a:pPr marL="342900" lvl="1" indent="-171450">
              <a:buFont typeface="Arial" panose="020B0604020202020204" pitchFamily="34" charset="0"/>
              <a:buChar char="•"/>
            </a:pPr>
            <a:r>
              <a:rPr lang="en-US" dirty="0" smtClean="0"/>
              <a:t>West </a:t>
            </a:r>
            <a:r>
              <a:rPr lang="en-US" dirty="0"/>
              <a:t>South Central </a:t>
            </a:r>
            <a:r>
              <a:rPr lang="en-US" dirty="0" smtClean="0"/>
              <a:t>region: AR</a:t>
            </a:r>
            <a:r>
              <a:rPr lang="en-US" dirty="0"/>
              <a:t>, LA, OK, and TX. </a:t>
            </a:r>
          </a:p>
          <a:p>
            <a:pPr marL="342900" lvl="1" indent="-171450">
              <a:buFont typeface="Arial" panose="020B0604020202020204" pitchFamily="34" charset="0"/>
              <a:buChar char="•"/>
            </a:pPr>
            <a:r>
              <a:rPr lang="en-US" dirty="0" smtClean="0"/>
              <a:t>Mountain region: AZ</a:t>
            </a:r>
            <a:r>
              <a:rPr lang="en-US" dirty="0"/>
              <a:t>, CO, ID, MT, NV, NM, UT, and WY. </a:t>
            </a:r>
          </a:p>
          <a:p>
            <a:pPr marL="342900" lvl="1" indent="-171450">
              <a:buFont typeface="Arial" panose="020B0604020202020204" pitchFamily="34" charset="0"/>
              <a:buChar char="•"/>
            </a:pPr>
            <a:r>
              <a:rPr lang="en-US" dirty="0" smtClean="0"/>
              <a:t>Pacific region: AK</a:t>
            </a:r>
            <a:r>
              <a:rPr lang="en-US" dirty="0"/>
              <a:t>, CA, HI, OR, and WA.</a:t>
            </a:r>
          </a:p>
          <a:p>
            <a:pPr lvl="0"/>
            <a:endParaRPr lang="en-US" baseline="30000" dirty="0"/>
          </a:p>
          <a:p>
            <a:pPr marL="171450" lvl="0" indent="-171450">
              <a:buFont typeface="Arial" panose="020B0604020202020204" pitchFamily="34" charset="0"/>
              <a:buChar char="•"/>
            </a:pPr>
            <a:endParaRPr lang="en-US" baseline="0" dirty="0" smtClean="0"/>
          </a:p>
          <a:p>
            <a:pPr marL="628650" lvl="1" indent="-171450">
              <a:buFont typeface="Courier New" panose="02070309020205020404" pitchFamily="49" charset="0"/>
              <a:buChar char="o"/>
            </a:pPr>
            <a:endParaRPr lang="en-US" dirty="0" smtClean="0"/>
          </a:p>
          <a:p>
            <a:pPr marL="171450" lvl="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16</a:t>
            </a:fld>
            <a:endParaRPr lang="en-US" dirty="0"/>
          </a:p>
        </p:txBody>
      </p:sp>
    </p:spTree>
    <p:extLst>
      <p:ext uri="{BB962C8B-B14F-4D97-AF65-F5344CB8AC3E}">
        <p14:creationId xmlns:p14="http://schemas.microsoft.com/office/powerpoint/2010/main" val="2013574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The percentage of adults ages 18-29 with private health insurance was lowest in 2010 Q3 (52.2%) and highest in 2014 Q2 (62.2%).</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17</a:t>
            </a:fld>
            <a:endParaRPr lang="en-US" dirty="0"/>
          </a:p>
        </p:txBody>
      </p:sp>
    </p:spTree>
    <p:extLst>
      <p:ext uri="{BB962C8B-B14F-4D97-AF65-F5344CB8AC3E}">
        <p14:creationId xmlns:p14="http://schemas.microsoft.com/office/powerpoint/2010/main" val="492226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18</a:t>
            </a:fld>
            <a:endParaRPr lang="en-US" dirty="0"/>
          </a:p>
        </p:txBody>
      </p:sp>
    </p:spTree>
    <p:extLst>
      <p:ext uri="{BB962C8B-B14F-4D97-AF65-F5344CB8AC3E}">
        <p14:creationId xmlns:p14="http://schemas.microsoft.com/office/powerpoint/2010/main" val="16724224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19</a:t>
            </a:fld>
            <a:endParaRPr lang="en-US" dirty="0"/>
          </a:p>
        </p:txBody>
      </p:sp>
    </p:spTree>
    <p:extLst>
      <p:ext uri="{BB962C8B-B14F-4D97-AF65-F5344CB8AC3E}">
        <p14:creationId xmlns:p14="http://schemas.microsoft.com/office/powerpoint/2010/main" val="281922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a:t>
            </a:fld>
            <a:endParaRPr lang="en-US" dirty="0"/>
          </a:p>
        </p:txBody>
      </p:sp>
    </p:spTree>
    <p:extLst>
      <p:ext uri="{BB962C8B-B14F-4D97-AF65-F5344CB8AC3E}">
        <p14:creationId xmlns:p14="http://schemas.microsoft.com/office/powerpoint/2010/main" val="29231266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From January to June 2014, adults ages 18-24 were the least likely to have a usual place to go for medical care. Children under age 18 were more likely than adults ages 18-24, 25-44, and 45-64 to have a usual place to go for medical care.</a:t>
            </a:r>
          </a:p>
          <a:p>
            <a:pPr marL="171450" indent="-171450">
              <a:buFont typeface="Arial" panose="020B0604020202020204" pitchFamily="34" charset="0"/>
              <a:buChar char="•"/>
            </a:pPr>
            <a:r>
              <a:rPr lang="en-US" baseline="0" dirty="0" smtClean="0"/>
              <a:t>For all ages combined, as well as age groups 18-24, 25-44, and 45-64, females were more likely than males to have a usual place to go for medical care.</a:t>
            </a:r>
          </a:p>
          <a:p>
            <a:pPr marL="171450" indent="-171450">
              <a:buFont typeface="Arial" panose="020B0604020202020204" pitchFamily="34" charset="0"/>
              <a:buChar char="•"/>
            </a:pPr>
            <a:r>
              <a:rPr lang="en-US" baseline="0" dirty="0" smtClean="0"/>
              <a:t>Among those age 18 and over, the percentage of people with a usual place to go for medical care increased (data not shown).</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20</a:t>
            </a:fld>
            <a:endParaRPr lang="en-US" dirty="0"/>
          </a:p>
        </p:txBody>
      </p:sp>
    </p:spTree>
    <p:extLst>
      <p:ext uri="{BB962C8B-B14F-4D97-AF65-F5344CB8AC3E}">
        <p14:creationId xmlns:p14="http://schemas.microsoft.com/office/powerpoint/2010/main" val="3086190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January to June 2014, after adjustment</a:t>
            </a:r>
            <a:r>
              <a:rPr lang="en-US" baseline="0" dirty="0" smtClean="0"/>
              <a:t> for age and sex, the percentage of people with a usual place to go for medical care was 82.2% for Hispanics, 89.3% for Whites, and 86.5% for Blacks.</a:t>
            </a:r>
          </a:p>
          <a:p>
            <a:pPr marL="171450" indent="-171450">
              <a:buFont typeface="Arial" panose="020B0604020202020204" pitchFamily="34" charset="0"/>
              <a:buChar char="•"/>
            </a:pPr>
            <a:r>
              <a:rPr lang="en-US" baseline="0" dirty="0" smtClean="0"/>
              <a:t>In both years, Hispanics were less likely to have a usual place to go for medical care compared with Blacks and Whites.</a:t>
            </a: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21</a:t>
            </a:fld>
            <a:endParaRPr lang="en-US" dirty="0"/>
          </a:p>
        </p:txBody>
      </p:sp>
    </p:spTree>
    <p:extLst>
      <p:ext uri="{BB962C8B-B14F-4D97-AF65-F5344CB8AC3E}">
        <p14:creationId xmlns:p14="http://schemas.microsoft.com/office/powerpoint/2010/main" val="617937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all years, for people under age 65, uninsured people and people with public insurance were significantly more likely than people with private insurance to be unable to get or delayed in getting needed medical care, dental care, or prescription medicines. </a:t>
            </a:r>
          </a:p>
          <a:p>
            <a:pPr marL="171450" indent="-171450">
              <a:buFont typeface="Arial" panose="020B0604020202020204" pitchFamily="34" charset="0"/>
              <a:buChar char="•"/>
            </a:pPr>
            <a:r>
              <a:rPr lang="en-US" dirty="0" smtClean="0"/>
              <a:t>In 2012, the percentage of people who were unable to get or delayed in getting needed medical care, dental care, or prescription medicines was significantly higher for people with no health insurance (18.7%) than for people with private insurance (8.4%).</a:t>
            </a:r>
          </a:p>
          <a:p>
            <a:pPr marL="171450" indent="-171450">
              <a:buFont typeface="Arial" panose="020B0604020202020204" pitchFamily="34" charset="0"/>
              <a:buChar char="•"/>
            </a:pPr>
            <a:r>
              <a:rPr lang="en-US" dirty="0" smtClean="0"/>
              <a:t>In all years, adults ages 45-64 were more likely than adults age 65 and over, adults ages 18-44, and children ages 0-17 to be unable to get or delayed in getting needed medical care, dental care, or prescription medicines </a:t>
            </a:r>
          </a:p>
          <a:p>
            <a:pPr marL="171450" indent="-171450">
              <a:buFont typeface="Arial" panose="020B0604020202020204" pitchFamily="34" charset="0"/>
              <a:buChar char="•"/>
            </a:pPr>
            <a:endParaRPr lang="en-US" dirty="0" smtClean="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22</a:t>
            </a:fld>
            <a:endParaRPr lang="en-US" dirty="0"/>
          </a:p>
        </p:txBody>
      </p:sp>
    </p:spTree>
    <p:extLst>
      <p:ext uri="{BB962C8B-B14F-4D97-AF65-F5344CB8AC3E}">
        <p14:creationId xmlns:p14="http://schemas.microsoft.com/office/powerpoint/2010/main" val="862654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From 2003 to 2012</a:t>
            </a:r>
            <a:r>
              <a:rPr lang="en-US" dirty="0" smtClean="0"/>
              <a:t>, people whose</a:t>
            </a:r>
            <a:r>
              <a:rPr lang="en-US" baseline="0" dirty="0" smtClean="0"/>
              <a:t> perceived health status was fair or poor </a:t>
            </a:r>
            <a:r>
              <a:rPr lang="en-US" dirty="0" smtClean="0"/>
              <a:t>were significantly more likely to be unable to get or delayed in getting needed medical care, dental care, or prescription medicines.</a:t>
            </a:r>
          </a:p>
          <a:p>
            <a:pPr marL="171450" indent="-171450">
              <a:buFont typeface="Arial" panose="020B0604020202020204" pitchFamily="34" charset="0"/>
              <a:buChar char="•"/>
            </a:pPr>
            <a:r>
              <a:rPr lang="en-US" dirty="0" smtClean="0"/>
              <a:t>From</a:t>
            </a:r>
            <a:r>
              <a:rPr lang="en-US" baseline="0" dirty="0" smtClean="0"/>
              <a:t> 2008 to 2012, Blacks saw an increase (from 9.2% to 11.6%) in the percentage </a:t>
            </a:r>
            <a:r>
              <a:rPr lang="en-US" dirty="0" smtClean="0"/>
              <a:t>of people who </a:t>
            </a:r>
            <a:r>
              <a:rPr lang="en-US" baseline="0" dirty="0" smtClean="0"/>
              <a:t>were unable to get or delayed in getting needed medical care, dental care, or prescription medicines.</a:t>
            </a:r>
          </a:p>
          <a:p>
            <a:pPr marL="171450" indent="-171450">
              <a:buFont typeface="Arial" panose="020B0604020202020204" pitchFamily="34" charset="0"/>
              <a:buChar char="•"/>
            </a:pPr>
            <a:r>
              <a:rPr lang="en-US" baseline="0" dirty="0" smtClean="0"/>
              <a:t>From 2003 to 2012, Hispanics were less likely than Whites to be unable to get or delayed in getting needed medical care, dental care, or prescription medicines.</a:t>
            </a:r>
          </a:p>
          <a:p>
            <a:pPr marL="0" indent="0">
              <a:buFont typeface="Arial" panose="020B0604020202020204" pitchFamily="34" charset="0"/>
              <a:buNone/>
            </a:pP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23</a:t>
            </a:fld>
            <a:endParaRPr lang="en-US" dirty="0"/>
          </a:p>
        </p:txBody>
      </p:sp>
    </p:spTree>
    <p:extLst>
      <p:ext uri="{BB962C8B-B14F-4D97-AF65-F5344CB8AC3E}">
        <p14:creationId xmlns:p14="http://schemas.microsoft.com/office/powerpoint/2010/main" val="770114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24</a:t>
            </a:fld>
            <a:endParaRPr lang="en-US" dirty="0"/>
          </a:p>
        </p:txBody>
      </p:sp>
    </p:spTree>
    <p:extLst>
      <p:ext uri="{BB962C8B-B14F-4D97-AF65-F5344CB8AC3E}">
        <p14:creationId xmlns:p14="http://schemas.microsoft.com/office/powerpoint/2010/main" val="8195616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25</a:t>
            </a:fld>
            <a:endParaRPr lang="en-US" dirty="0"/>
          </a:p>
        </p:txBody>
      </p:sp>
    </p:spTree>
    <p:extLst>
      <p:ext uri="{BB962C8B-B14F-4D97-AF65-F5344CB8AC3E}">
        <p14:creationId xmlns:p14="http://schemas.microsoft.com/office/powerpoint/2010/main" val="40834174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In 2012, the percentage of </a:t>
            </a:r>
            <a:r>
              <a:rPr lang="en-US" baseline="0" dirty="0" smtClean="0"/>
              <a:t>adults who needed care right away who sometimes or never got care as soon as wanted was 35% for uninsured people, 20.3% for those with public insurance, and 12.9% for those with private insurance.</a:t>
            </a:r>
            <a:endParaRPr lang="en-US" dirty="0" smtClean="0"/>
          </a:p>
          <a:p>
            <a:pPr marL="171450" indent="-171450">
              <a:buFont typeface="Arial" panose="020B0604020202020204" pitchFamily="34" charset="0"/>
              <a:buChar char="•"/>
            </a:pPr>
            <a:r>
              <a:rPr lang="en-US" dirty="0" smtClean="0"/>
              <a:t>In</a:t>
            </a:r>
            <a:r>
              <a:rPr lang="en-US" baseline="0" dirty="0" smtClean="0"/>
              <a:t> all years, uninsured adults were less likely to receive needed care right away for an illness, injury, or condition in the last 12 months.</a:t>
            </a:r>
          </a:p>
          <a:p>
            <a:pPr marL="171450" indent="-171450">
              <a:buFont typeface="Arial" panose="020B0604020202020204" pitchFamily="34" charset="0"/>
              <a:buChar char="•"/>
            </a:pPr>
            <a:r>
              <a:rPr lang="en-US" baseline="0" dirty="0" smtClean="0"/>
              <a:t>From 2010 to 2012, Hispanics were less likely than Whites</a:t>
            </a:r>
            <a:r>
              <a:rPr lang="en-US" dirty="0" smtClean="0"/>
              <a:t> </a:t>
            </a:r>
            <a:r>
              <a:rPr lang="en-US" baseline="0" dirty="0" smtClean="0"/>
              <a:t>to receive care as soon as wanted.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26</a:t>
            </a:fld>
            <a:endParaRPr lang="en-US" dirty="0"/>
          </a:p>
        </p:txBody>
      </p:sp>
    </p:spTree>
    <p:extLst>
      <p:ext uri="{BB962C8B-B14F-4D97-AF65-F5344CB8AC3E}">
        <p14:creationId xmlns:p14="http://schemas.microsoft.com/office/powerpoint/2010/main" val="10454873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2012, the percentage of children who needed care right away who sometimes or never got care as soon as wanted was 9.3% for those who spoke a language other</a:t>
            </a:r>
            <a:r>
              <a:rPr lang="en-US" baseline="0" dirty="0" smtClean="0"/>
              <a:t> than English and </a:t>
            </a:r>
            <a:r>
              <a:rPr lang="en-US" dirty="0" smtClean="0"/>
              <a:t>3.0% for those who spoke English.</a:t>
            </a:r>
          </a:p>
          <a:p>
            <a:pPr marL="171450" indent="-171450">
              <a:buFont typeface="Arial" panose="020B0604020202020204" pitchFamily="34" charset="0"/>
              <a:buChar char="•"/>
            </a:pPr>
            <a:r>
              <a:rPr lang="en-US" dirty="0" smtClean="0"/>
              <a:t>In all years, English-speaking children were less</a:t>
            </a:r>
            <a:r>
              <a:rPr lang="en-US" baseline="0" dirty="0" smtClean="0"/>
              <a:t> likely than children speaking other languages to have problems receiving care as soon as wanted.</a:t>
            </a:r>
          </a:p>
          <a:p>
            <a:pPr marL="171450" indent="-171450">
              <a:buFont typeface="Arial" panose="020B0604020202020204" pitchFamily="34" charset="0"/>
              <a:buChar char="•"/>
            </a:pPr>
            <a:r>
              <a:rPr lang="en-US" baseline="0" dirty="0" smtClean="0"/>
              <a:t>From 2007 to 2012, Hispanic children were more likely than non-Hispanic</a:t>
            </a:r>
            <a:r>
              <a:rPr lang="en-US" dirty="0" smtClean="0"/>
              <a:t> White children </a:t>
            </a:r>
            <a:r>
              <a:rPr lang="en-US" baseline="0" dirty="0" smtClean="0"/>
              <a:t>to sometimes or never get care as soon as wanted.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27</a:t>
            </a:fld>
            <a:endParaRPr lang="en-US" dirty="0"/>
          </a:p>
        </p:txBody>
      </p:sp>
    </p:spTree>
    <p:extLst>
      <p:ext uri="{BB962C8B-B14F-4D97-AF65-F5344CB8AC3E}">
        <p14:creationId xmlns:p14="http://schemas.microsoft.com/office/powerpoint/2010/main" val="19095620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28</a:t>
            </a:fld>
            <a:endParaRPr lang="en-US" dirty="0"/>
          </a:p>
        </p:txBody>
      </p:sp>
    </p:spTree>
    <p:extLst>
      <p:ext uri="{BB962C8B-B14F-4D97-AF65-F5344CB8AC3E}">
        <p14:creationId xmlns:p14="http://schemas.microsoft.com/office/powerpoint/2010/main" val="4145581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29</a:t>
            </a:fld>
            <a:endParaRPr lang="en-US" dirty="0"/>
          </a:p>
        </p:txBody>
      </p:sp>
    </p:spTree>
    <p:extLst>
      <p:ext uri="{BB962C8B-B14F-4D97-AF65-F5344CB8AC3E}">
        <p14:creationId xmlns:p14="http://schemas.microsoft.com/office/powerpoint/2010/main" val="2325072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a:t>
            </a:fld>
            <a:endParaRPr lang="en-US" dirty="0"/>
          </a:p>
        </p:txBody>
      </p:sp>
    </p:spTree>
    <p:extLst>
      <p:ext uri="{BB962C8B-B14F-4D97-AF65-F5344CB8AC3E}">
        <p14:creationId xmlns:p14="http://schemas.microsoft.com/office/powerpoint/2010/main" val="2923126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From 2006 </a:t>
            </a:r>
            <a:r>
              <a:rPr lang="en-US" dirty="0" smtClean="0"/>
              <a:t>to </a:t>
            </a:r>
            <a:r>
              <a:rPr lang="en-US" dirty="0"/>
              <a:t>2013, </a:t>
            </a:r>
            <a:r>
              <a:rPr lang="en-US" dirty="0" smtClean="0"/>
              <a:t>the rate of physicians </a:t>
            </a:r>
            <a:r>
              <a:rPr lang="en-US" dirty="0"/>
              <a:t>and surgeons </a:t>
            </a:r>
            <a:r>
              <a:rPr lang="en-US" dirty="0" smtClean="0"/>
              <a:t>per 100,000 population was </a:t>
            </a:r>
            <a:r>
              <a:rPr lang="en-US" dirty="0"/>
              <a:t>higher </a:t>
            </a:r>
            <a:r>
              <a:rPr lang="en-US" dirty="0" smtClean="0"/>
              <a:t>for Asians than for Whites</a:t>
            </a:r>
            <a:r>
              <a:rPr lang="en-US" dirty="0"/>
              <a:t>, </a:t>
            </a:r>
            <a:r>
              <a:rPr lang="en-US" dirty="0" smtClean="0"/>
              <a:t>Blacks</a:t>
            </a:r>
            <a:r>
              <a:rPr lang="en-US" dirty="0"/>
              <a:t>, and American </a:t>
            </a:r>
            <a:r>
              <a:rPr lang="en-US" dirty="0" smtClean="0"/>
              <a:t>Indians and </a:t>
            </a:r>
            <a:r>
              <a:rPr lang="en-US" dirty="0"/>
              <a:t>Alaska Natives.</a:t>
            </a:r>
          </a:p>
          <a:p>
            <a:pPr marL="171450" indent="-171450">
              <a:buFont typeface="Arial" panose="020B0604020202020204" pitchFamily="34" charset="0"/>
              <a:buChar char="•"/>
            </a:pPr>
            <a:r>
              <a:rPr lang="en-US" dirty="0" smtClean="0"/>
              <a:t>From 2006</a:t>
            </a:r>
            <a:r>
              <a:rPr lang="en-US" baseline="0" dirty="0" smtClean="0"/>
              <a:t> to 2013, </a:t>
            </a:r>
            <a:r>
              <a:rPr lang="en-US" dirty="0"/>
              <a:t>the rate of physicians and surgeons per 100,000 population was </a:t>
            </a:r>
            <a:r>
              <a:rPr lang="en-US" dirty="0" smtClean="0"/>
              <a:t>higher for  </a:t>
            </a:r>
            <a:r>
              <a:rPr lang="en-US" baseline="0" dirty="0" smtClean="0"/>
              <a:t>non-Hispanic Whites </a:t>
            </a:r>
            <a:r>
              <a:rPr lang="en-US" dirty="0" smtClean="0"/>
              <a:t>than for non-Hispanic Blacks. Lower</a:t>
            </a:r>
            <a:r>
              <a:rPr lang="en-US" baseline="0" dirty="0" smtClean="0"/>
              <a:t> rates were observed in Hispanic physicians and surgeons from 2007 to 2013.</a:t>
            </a:r>
          </a:p>
        </p:txBody>
      </p:sp>
      <p:sp>
        <p:nvSpPr>
          <p:cNvPr id="4" name="Slide Number Placeholder 3"/>
          <p:cNvSpPr>
            <a:spLocks noGrp="1"/>
          </p:cNvSpPr>
          <p:nvPr>
            <p:ph type="sldNum" sz="quarter" idx="10"/>
          </p:nvPr>
        </p:nvSpPr>
        <p:spPr/>
        <p:txBody>
          <a:bodyPr/>
          <a:lstStyle/>
          <a:p>
            <a:fld id="{05E9B153-67B9-4602-A9FE-81AAF274874B}" type="slidenum">
              <a:rPr lang="en-US" smtClean="0"/>
              <a:t>30</a:t>
            </a:fld>
            <a:endParaRPr lang="en-US" dirty="0"/>
          </a:p>
        </p:txBody>
      </p:sp>
    </p:spTree>
    <p:extLst>
      <p:ext uri="{BB962C8B-B14F-4D97-AF65-F5344CB8AC3E}">
        <p14:creationId xmlns:p14="http://schemas.microsoft.com/office/powerpoint/2010/main" val="1504348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From 2012 </a:t>
            </a:r>
            <a:r>
              <a:rPr lang="en-US" dirty="0" smtClean="0"/>
              <a:t>to </a:t>
            </a:r>
            <a:r>
              <a:rPr lang="en-US" dirty="0"/>
              <a:t>2013, </a:t>
            </a:r>
            <a:r>
              <a:rPr lang="en-US" dirty="0" smtClean="0"/>
              <a:t>the rate of primary </a:t>
            </a:r>
            <a:r>
              <a:rPr lang="en-US" dirty="0"/>
              <a:t>care medical residents </a:t>
            </a:r>
            <a:r>
              <a:rPr lang="en-US" dirty="0" smtClean="0"/>
              <a:t>was higher for females than for males </a:t>
            </a:r>
            <a:r>
              <a:rPr lang="en-US" dirty="0"/>
              <a:t>in family medicine, obstetrics and gynecology, and pediatrics.  </a:t>
            </a:r>
            <a:r>
              <a:rPr lang="en-US" dirty="0" smtClean="0"/>
              <a:t>The rate for males was higher than for females </a:t>
            </a:r>
            <a:r>
              <a:rPr lang="en-US" dirty="0"/>
              <a:t>in internal </a:t>
            </a:r>
            <a:r>
              <a:rPr lang="en-US" dirty="0" smtClean="0"/>
              <a:t>medicine.</a:t>
            </a:r>
            <a:endParaRPr lang="en-US" dirty="0"/>
          </a:p>
          <a:p>
            <a:pPr marL="171450" indent="-171450">
              <a:buFont typeface="Arial" panose="020B0604020202020204" pitchFamily="34" charset="0"/>
              <a:buChar char="•"/>
            </a:pPr>
            <a:r>
              <a:rPr lang="en-US" dirty="0" smtClean="0"/>
              <a:t>From 2012</a:t>
            </a:r>
            <a:r>
              <a:rPr lang="en-US" baseline="0" dirty="0" smtClean="0"/>
              <a:t> to 2013, the rate of primary care medical residents was higher for </a:t>
            </a:r>
            <a:r>
              <a:rPr lang="en-US" dirty="0" smtClean="0"/>
              <a:t>Asians and</a:t>
            </a:r>
            <a:r>
              <a:rPr lang="en-US" baseline="0" dirty="0" smtClean="0"/>
              <a:t> Pacific Islanders</a:t>
            </a:r>
            <a:r>
              <a:rPr lang="en-US" dirty="0" smtClean="0"/>
              <a:t> than for all other racial/ethnic groups, with the highest</a:t>
            </a:r>
            <a:r>
              <a:rPr lang="en-US" baseline="0" dirty="0" smtClean="0"/>
              <a:t> rate in internal medicine</a:t>
            </a:r>
            <a:r>
              <a:rPr lang="en-US" dirty="0" smtClean="0"/>
              <a:t>. Lower</a:t>
            </a:r>
            <a:r>
              <a:rPr lang="en-US" baseline="0" dirty="0" smtClean="0"/>
              <a:t> rates were observed for Hispanic primary care residents.</a:t>
            </a:r>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31</a:t>
            </a:fld>
            <a:endParaRPr lang="en-US" dirty="0"/>
          </a:p>
        </p:txBody>
      </p:sp>
    </p:spTree>
    <p:extLst>
      <p:ext uri="{BB962C8B-B14F-4D97-AF65-F5344CB8AC3E}">
        <p14:creationId xmlns:p14="http://schemas.microsoft.com/office/powerpoint/2010/main" val="1504348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a:t>
            </a:r>
            <a:r>
              <a:rPr lang="en-US" baseline="0" dirty="0" smtClean="0"/>
              <a:t> 2013, 71.9% of the health center population was at or below the Federal poverty level compared with 15% of the U.S. population. The health center population also had higher percentages of uninsurance (34.9%) and Medicaid enrollment (41.5%) than the U.S. population (15.4% and 16.4%,</a:t>
            </a:r>
            <a:r>
              <a:rPr lang="en-US" dirty="0" smtClean="0"/>
              <a:t> respectively)</a:t>
            </a:r>
            <a:r>
              <a:rPr lang="en-US" baseline="0" dirty="0" smtClean="0"/>
              <a: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In 2013, slightly more than one-third (34.8%) of the health center population was Hispanic, which was twice as much as the percentage in the U.S. population (17.1%). The percentage of Blacks at the health centers was nearly one-quarter (23.8%), nearly twice as much as the percentage in the U.S. population (12.2%).</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32</a:t>
            </a:fld>
            <a:endParaRPr lang="en-US" dirty="0"/>
          </a:p>
        </p:txBody>
      </p:sp>
    </p:spTree>
    <p:extLst>
      <p:ext uri="{BB962C8B-B14F-4D97-AF65-F5344CB8AC3E}">
        <p14:creationId xmlns:p14="http://schemas.microsoft.com/office/powerpoint/2010/main" val="8577305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2012, 28.5% of Medicaid and uninsured patients were discharged from private, for profit hospitals compared with 36.2% from government hospitals.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Compared with hospitals with 500 or more beds (28.9%), hospitals with bed sizes under 300 (23.4% for &lt;100 beds and 25.2% for 100-299 beds) had a smaller percentage of Medicaid or uninsured patients.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percentage of patients discharged from teaching hospitals who were uninsured or covered by Medicaid was 28.3%, compared with 24.5% of patients in nonteaching hospitals.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Hospitals in the West discharged a greater percentage of Medicaid and uninsured patients (28.7%), while hospitals in the Midwest discharged the lowest percentage of these patients (23.2%).</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33</a:t>
            </a:fld>
            <a:endParaRPr lang="en-US" dirty="0"/>
          </a:p>
        </p:txBody>
      </p:sp>
    </p:spTree>
    <p:extLst>
      <p:ext uri="{BB962C8B-B14F-4D97-AF65-F5344CB8AC3E}">
        <p14:creationId xmlns:p14="http://schemas.microsoft.com/office/powerpoint/2010/main" val="34379054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34</a:t>
            </a:fld>
            <a:endParaRPr lang="en-US" dirty="0"/>
          </a:p>
        </p:txBody>
      </p:sp>
    </p:spTree>
    <p:extLst>
      <p:ext uri="{BB962C8B-B14F-4D97-AF65-F5344CB8AC3E}">
        <p14:creationId xmlns:p14="http://schemas.microsoft.com/office/powerpoint/2010/main" val="2867324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4</a:t>
            </a:fld>
            <a:endParaRPr lang="en-US" dirty="0"/>
          </a:p>
        </p:txBody>
      </p:sp>
    </p:spTree>
    <p:extLst>
      <p:ext uri="{BB962C8B-B14F-4D97-AF65-F5344CB8AC3E}">
        <p14:creationId xmlns:p14="http://schemas.microsoft.com/office/powerpoint/2010/main" val="3047407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E9B153-67B9-4602-A9FE-81AAF274874B}" type="slidenum">
              <a:rPr lang="en-US" smtClean="0"/>
              <a:t>5</a:t>
            </a:fld>
            <a:endParaRPr lang="en-US" dirty="0"/>
          </a:p>
        </p:txBody>
      </p:sp>
    </p:spTree>
    <p:extLst>
      <p:ext uri="{BB962C8B-B14F-4D97-AF65-F5344CB8AC3E}">
        <p14:creationId xmlns:p14="http://schemas.microsoft.com/office/powerpoint/2010/main" val="2235784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6</a:t>
            </a:fld>
            <a:endParaRPr lang="en-US" dirty="0"/>
          </a:p>
        </p:txBody>
      </p:sp>
    </p:spTree>
    <p:extLst>
      <p:ext uri="{BB962C8B-B14F-4D97-AF65-F5344CB8AC3E}">
        <p14:creationId xmlns:p14="http://schemas.microsoft.com/office/powerpoint/2010/main" val="414096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4188" y="696913"/>
            <a:ext cx="6042025" cy="45323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0E7EC0-D47B-461F-A069-1AF30F543FB1}" type="slidenum">
              <a:rPr lang="en-US" smtClean="0"/>
              <a:t>7</a:t>
            </a:fld>
            <a:endParaRPr lang="en-US"/>
          </a:p>
        </p:txBody>
      </p:sp>
    </p:spTree>
    <p:extLst>
      <p:ext uri="{BB962C8B-B14F-4D97-AF65-F5344CB8AC3E}">
        <p14:creationId xmlns:p14="http://schemas.microsoft.com/office/powerpoint/2010/main" val="3093522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r>
              <a:rPr lang="en-US" b="1" dirty="0" smtClean="0"/>
              <a:t>Trends</a:t>
            </a:r>
            <a:endParaRPr lang="en-US" dirty="0"/>
          </a:p>
          <a:p>
            <a:pPr marL="171450" lvl="0" indent="-171450">
              <a:buFont typeface="Arial" panose="020B0604020202020204" pitchFamily="34" charset="0"/>
              <a:buChar char="•"/>
            </a:pPr>
            <a:r>
              <a:rPr lang="en-US" dirty="0"/>
              <a:t>Through 2012, most access measures improved for children. The median change was 5% per year.</a:t>
            </a:r>
          </a:p>
          <a:p>
            <a:pPr marL="171450" lvl="0" indent="-171450">
              <a:buFont typeface="Arial" panose="020B0604020202020204" pitchFamily="34" charset="0"/>
              <a:buChar char="•"/>
            </a:pPr>
            <a:r>
              <a:rPr lang="en-US" dirty="0"/>
              <a:t>Few access measures improved substantially among adults. The median change was zero.  </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8</a:t>
            </a:fld>
            <a:endParaRPr lang="en-US" dirty="0"/>
          </a:p>
        </p:txBody>
      </p:sp>
    </p:spTree>
    <p:extLst>
      <p:ext uri="{BB962C8B-B14F-4D97-AF65-F5344CB8AC3E}">
        <p14:creationId xmlns:p14="http://schemas.microsoft.com/office/powerpoint/2010/main" val="2027162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p:txBody>
          <a:bodyPr/>
          <a:lstStyle/>
          <a:p>
            <a:r>
              <a:rPr lang="en-US" b="1" dirty="0"/>
              <a:t>Key: </a:t>
            </a:r>
            <a:r>
              <a:rPr lang="en-US" dirty="0"/>
              <a:t>AI/AN = American Indian or Alaska Native; n = number of measures.</a:t>
            </a:r>
          </a:p>
          <a:p>
            <a:r>
              <a:rPr lang="en-US" b="1" dirty="0"/>
              <a:t>Note: </a:t>
            </a:r>
            <a:r>
              <a:rPr lang="en-US" dirty="0"/>
              <a:t>Poor indicates family income less than the </a:t>
            </a:r>
            <a:r>
              <a:rPr lang="en-US" dirty="0" smtClean="0"/>
              <a:t>Federal </a:t>
            </a:r>
            <a:r>
              <a:rPr lang="en-US" dirty="0"/>
              <a:t>poverty level; High Income indicates family income four times the </a:t>
            </a:r>
            <a:r>
              <a:rPr lang="en-US" dirty="0" smtClean="0"/>
              <a:t>Federal </a:t>
            </a:r>
            <a:r>
              <a:rPr lang="en-US" dirty="0"/>
              <a:t>poverty level or greater.</a:t>
            </a:r>
            <a:r>
              <a:rPr lang="en-US" b="1" dirty="0"/>
              <a:t> </a:t>
            </a:r>
            <a:r>
              <a:rPr lang="en-US" dirty="0"/>
              <a:t>Numbers of measures differ across groups because of sample size limitations. </a:t>
            </a:r>
            <a:r>
              <a:rPr lang="en-US" dirty="0" smtClean="0"/>
              <a:t>The </a:t>
            </a:r>
            <a:r>
              <a:rPr lang="en-US" dirty="0"/>
              <a:t>relative difference between a selected group and its reference group is used to assess disparities. </a:t>
            </a:r>
          </a:p>
          <a:p>
            <a:pPr marL="171450" lvl="0" indent="-171450">
              <a:buFont typeface="Arial" panose="020B0604020202020204" pitchFamily="34" charset="0"/>
              <a:buChar char="•"/>
            </a:pPr>
            <a:r>
              <a:rPr lang="en-US" b="1" dirty="0"/>
              <a:t>Better</a:t>
            </a:r>
            <a:r>
              <a:rPr lang="en-US" dirty="0"/>
              <a:t> = Population had better access to care than reference group. Differences are statistically </a:t>
            </a:r>
            <a:r>
              <a:rPr lang="en-US" dirty="0" smtClean="0"/>
              <a:t>significant, are </a:t>
            </a:r>
            <a:r>
              <a:rPr lang="en-US" dirty="0"/>
              <a:t>equal to or larger than 10%, and favor the selected group. </a:t>
            </a:r>
          </a:p>
          <a:p>
            <a:pPr marL="171450" lvl="0" indent="-171450">
              <a:buFont typeface="Arial" panose="020B0604020202020204" pitchFamily="34" charset="0"/>
              <a:buChar char="•"/>
            </a:pPr>
            <a:r>
              <a:rPr lang="en-US" b="1" dirty="0"/>
              <a:t>Same</a:t>
            </a:r>
            <a:r>
              <a:rPr lang="en-US" dirty="0"/>
              <a:t> = Population and reference group had about the same access to care. Differences are not statistically significant or </a:t>
            </a:r>
            <a:r>
              <a:rPr lang="en-US" dirty="0" smtClean="0"/>
              <a:t>are smaller </a:t>
            </a:r>
            <a:r>
              <a:rPr lang="en-US" dirty="0"/>
              <a:t>than 10%. </a:t>
            </a:r>
          </a:p>
          <a:p>
            <a:pPr marL="171450" lvl="0" indent="-171450">
              <a:buFont typeface="Arial" panose="020B0604020202020204" pitchFamily="34" charset="0"/>
              <a:buChar char="•"/>
            </a:pPr>
            <a:r>
              <a:rPr lang="en-US" b="1" dirty="0"/>
              <a:t>Worse</a:t>
            </a:r>
            <a:r>
              <a:rPr lang="en-US" dirty="0"/>
              <a:t> = Population had worse access to care than reference group. Differences are statistically significant, </a:t>
            </a:r>
            <a:r>
              <a:rPr lang="en-US" dirty="0" smtClean="0"/>
              <a:t>are equal </a:t>
            </a:r>
            <a:r>
              <a:rPr lang="en-US" dirty="0"/>
              <a:t>to or larger than 10%, and favor the reference group. </a:t>
            </a:r>
          </a:p>
          <a:p>
            <a:endParaRPr lang="en-US" b="1" dirty="0" smtClean="0"/>
          </a:p>
          <a:p>
            <a:r>
              <a:rPr lang="en-US" b="1" dirty="0" smtClean="0"/>
              <a:t>Disparities</a:t>
            </a:r>
            <a:r>
              <a:rPr lang="en-US" b="1" dirty="0"/>
              <a:t>. </a:t>
            </a:r>
            <a:endParaRPr lang="en-US" dirty="0"/>
          </a:p>
          <a:p>
            <a:pPr marL="171450" lvl="0" indent="-171450">
              <a:buFont typeface="Arial" panose="020B0604020202020204" pitchFamily="34" charset="0"/>
              <a:buChar char="•"/>
            </a:pPr>
            <a:r>
              <a:rPr lang="en-US" dirty="0"/>
              <a:t>In 2012, people in poor households had worse access to care than people in high-income households on all access measures </a:t>
            </a:r>
            <a:r>
              <a:rPr lang="en-US" dirty="0" smtClean="0"/>
              <a:t>(green).  </a:t>
            </a:r>
            <a:endParaRPr lang="en-US" dirty="0"/>
          </a:p>
          <a:p>
            <a:pPr marL="171450" lvl="0" indent="-171450">
              <a:buFont typeface="Arial" panose="020B0604020202020204" pitchFamily="34" charset="0"/>
              <a:buChar char="•"/>
            </a:pPr>
            <a:r>
              <a:rPr lang="en-US" dirty="0"/>
              <a:t>Blacks had worse access to care than Whites for about half of access measures.</a:t>
            </a:r>
          </a:p>
          <a:p>
            <a:pPr marL="171450" lvl="0" indent="-171450">
              <a:buFont typeface="Arial" panose="020B0604020202020204" pitchFamily="34" charset="0"/>
              <a:buChar char="•"/>
            </a:pPr>
            <a:r>
              <a:rPr lang="en-US" dirty="0"/>
              <a:t>Hispanics had worse access to care than Whites for </a:t>
            </a:r>
            <a:r>
              <a:rPr lang="en-US" dirty="0" smtClean="0"/>
              <a:t>two-thirds </a:t>
            </a:r>
            <a:r>
              <a:rPr lang="en-US" dirty="0"/>
              <a:t>of access measures.</a:t>
            </a:r>
          </a:p>
          <a:p>
            <a:pPr marL="171450" lvl="0" indent="-171450">
              <a:buFont typeface="Arial" panose="020B0604020202020204" pitchFamily="34" charset="0"/>
              <a:buChar char="•"/>
            </a:pPr>
            <a:r>
              <a:rPr lang="en-US" dirty="0"/>
              <a:t>Asians and American Indians and Alaska Natives had worse access to care than Whites for about </a:t>
            </a:r>
            <a:r>
              <a:rPr lang="en-US" dirty="0" smtClean="0"/>
              <a:t>one-third </a:t>
            </a:r>
            <a:r>
              <a:rPr lang="en-US" dirty="0"/>
              <a:t>of access measures.</a:t>
            </a:r>
          </a:p>
          <a:p>
            <a:endParaRPr lang="en-US" dirty="0"/>
          </a:p>
        </p:txBody>
      </p:sp>
      <p:sp>
        <p:nvSpPr>
          <p:cNvPr id="4" name="Slide Number Placeholder 3"/>
          <p:cNvSpPr>
            <a:spLocks noGrp="1"/>
          </p:cNvSpPr>
          <p:nvPr>
            <p:ph type="sldNum" sz="quarter" idx="10"/>
          </p:nvPr>
        </p:nvSpPr>
        <p:spPr/>
        <p:txBody>
          <a:bodyPr/>
          <a:lstStyle/>
          <a:p>
            <a:fld id="{05E9B153-67B9-4602-A9FE-81AAF274874B}" type="slidenum">
              <a:rPr lang="en-US" smtClean="0"/>
              <a:t>9</a:t>
            </a:fld>
            <a:endParaRPr lang="en-US" dirty="0"/>
          </a:p>
        </p:txBody>
      </p:sp>
    </p:spTree>
    <p:extLst>
      <p:ext uri="{BB962C8B-B14F-4D97-AF65-F5344CB8AC3E}">
        <p14:creationId xmlns:p14="http://schemas.microsoft.com/office/powerpoint/2010/main" val="187487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8FEDEFF1-E1CD-448D-9DFE-7FC3FE0F11BB}" type="datetimeFigureOut">
              <a:rPr lang="en-US" smtClean="0"/>
              <a:pPr/>
              <a:t>4/6/2015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E264687-EB96-41D5-99F4-2D1A460F0C6B}" type="datetimeFigureOut">
              <a:rPr lang="en-US"/>
              <a:pPr>
                <a:defRPr/>
              </a:pPr>
              <a:t>4/6/2015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217E02-C843-48A3-B4DD-CB737B2FFDD3}" type="slidenum">
              <a:rPr lang="en-US"/>
              <a:pPr>
                <a:defRPr/>
              </a:pPr>
              <a:t>‹#›</a:t>
            </a:fld>
            <a:endParaRPr lang="en-US"/>
          </a:p>
        </p:txBody>
      </p:sp>
    </p:spTree>
    <p:extLst>
      <p:ext uri="{BB962C8B-B14F-4D97-AF65-F5344CB8AC3E}">
        <p14:creationId xmlns:p14="http://schemas.microsoft.com/office/powerpoint/2010/main" val="3771313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A1F69C-1B68-46A6-A75C-A78DFB12C956}" type="datetimeFigureOut">
              <a:rPr lang="en-US"/>
              <a:pPr>
                <a:defRPr/>
              </a:pPr>
              <a:t>4/6/2015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F505D0-B1FA-4B25-8738-07765EE10E5A}" type="slidenum">
              <a:rPr lang="en-US"/>
              <a:pPr>
                <a:defRPr/>
              </a:pPr>
              <a:t>‹#›</a:t>
            </a:fld>
            <a:endParaRPr lang="en-US"/>
          </a:p>
        </p:txBody>
      </p:sp>
    </p:spTree>
    <p:extLst>
      <p:ext uri="{BB962C8B-B14F-4D97-AF65-F5344CB8AC3E}">
        <p14:creationId xmlns:p14="http://schemas.microsoft.com/office/powerpoint/2010/main" val="396613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10F057-6C74-4208-A585-38237C64918F}" type="datetimeFigureOut">
              <a:rPr lang="en-US"/>
              <a:pPr>
                <a:defRPr/>
              </a:pPr>
              <a:t>4/6/2015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62022B-36C8-400B-808F-1E1A584599BD}" type="slidenum">
              <a:rPr lang="en-US"/>
              <a:pPr>
                <a:defRPr/>
              </a:pPr>
              <a:t>‹#›</a:t>
            </a:fld>
            <a:endParaRPr lang="en-US"/>
          </a:p>
        </p:txBody>
      </p:sp>
    </p:spTree>
    <p:extLst>
      <p:ext uri="{BB962C8B-B14F-4D97-AF65-F5344CB8AC3E}">
        <p14:creationId xmlns:p14="http://schemas.microsoft.com/office/powerpoint/2010/main" val="24230078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A9D0A1-54EF-4000-9603-EFAAD9343A0C}"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1730847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A9D0A1-54EF-4000-9603-EFAAD9343A0C}"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257788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A9D0A1-54EF-4000-9603-EFAAD9343A0C}"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3990227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A9D0A1-54EF-4000-9603-EFAAD9343A0C}"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4134334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A9D0A1-54EF-4000-9603-EFAAD9343A0C}" type="datetimeFigureOut">
              <a:rPr lang="en-US" smtClean="0"/>
              <a:t>4/6/2015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24648894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A9D0A1-54EF-4000-9603-EFAAD9343A0C}" type="datetimeFigureOut">
              <a:rPr lang="en-US" smtClean="0"/>
              <a:t>4/6/2015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35424136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A9D0A1-54EF-4000-9603-EFAAD9343A0C}" type="datetimeFigureOut">
              <a:rPr lang="en-US" smtClean="0"/>
              <a:t>4/6/2015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141814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EDEFF1-E1CD-448D-9DFE-7FC3FE0F11BB}" type="datetimeFigureOut">
              <a:rPr lang="en-US" smtClean="0"/>
              <a:pPr/>
              <a:t>4/6/2015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C2977F-0695-4C57-AF40-70739867F63D}" type="slidenum">
              <a:rPr lang="en-US" smtClean="0"/>
              <a:pPr/>
              <a:t>‹#›</a:t>
            </a:fld>
            <a:endParaRPr lang="en-US" dirty="0"/>
          </a:p>
        </p:txBody>
      </p:sp>
    </p:spTree>
    <p:extLst>
      <p:ext uri="{BB962C8B-B14F-4D97-AF65-F5344CB8AC3E}">
        <p14:creationId xmlns:p14="http://schemas.microsoft.com/office/powerpoint/2010/main" val="20087967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A9D0A1-54EF-4000-9603-EFAAD9343A0C}"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1723547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A9D0A1-54EF-4000-9603-EFAAD9343A0C}"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1167225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A9D0A1-54EF-4000-9603-EFAAD9343A0C}"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3971330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A9D0A1-54EF-4000-9603-EFAAD9343A0C}"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54436-F5EE-4F3E-AB8C-FBDE78281586}" type="slidenum">
              <a:rPr lang="en-US" smtClean="0"/>
              <a:t>‹#›</a:t>
            </a:fld>
            <a:endParaRPr lang="en-US"/>
          </a:p>
        </p:txBody>
      </p:sp>
    </p:spTree>
    <p:extLst>
      <p:ext uri="{BB962C8B-B14F-4D97-AF65-F5344CB8AC3E}">
        <p14:creationId xmlns:p14="http://schemas.microsoft.com/office/powerpoint/2010/main" val="71953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2800"/>
            <a:ext cx="7772400" cy="1295400"/>
          </a:xfrm>
        </p:spPr>
        <p:txBody>
          <a:bodyPr/>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285EBA6-A82A-435E-BDB0-262883843E85}" type="datetimeFigureOut">
              <a:rPr lang="en-US"/>
              <a:pPr>
                <a:defRPr/>
              </a:pPr>
              <a:t>4/6/2015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31CAC1-5904-4E57-98B9-07D1D4A6A523}" type="slidenum">
              <a:rPr lang="en-US"/>
              <a:pPr>
                <a:defRPr/>
              </a:pPr>
              <a:t>‹#›</a:t>
            </a:fld>
            <a:endParaRPr lang="en-US"/>
          </a:p>
        </p:txBody>
      </p:sp>
    </p:spTree>
    <p:extLst>
      <p:ext uri="{BB962C8B-B14F-4D97-AF65-F5344CB8AC3E}">
        <p14:creationId xmlns:p14="http://schemas.microsoft.com/office/powerpoint/2010/main" val="2963179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090AD0-A6D6-4E22-92B5-9AE3D57EBFC5}" type="datetimeFigureOut">
              <a:rPr lang="en-US"/>
              <a:pPr>
                <a:defRPr/>
              </a:pPr>
              <a:t>4/6/2015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9ADE3B-8493-4DA6-84BF-62B4B851B0EC}" type="slidenum">
              <a:rPr lang="en-US"/>
              <a:pPr>
                <a:defRPr/>
              </a:pPr>
              <a:t>‹#›</a:t>
            </a:fld>
            <a:endParaRPr lang="en-US"/>
          </a:p>
        </p:txBody>
      </p:sp>
    </p:spTree>
    <p:extLst>
      <p:ext uri="{BB962C8B-B14F-4D97-AF65-F5344CB8AC3E}">
        <p14:creationId xmlns:p14="http://schemas.microsoft.com/office/powerpoint/2010/main" val="3200345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DB78B34-4C4C-4F18-96B5-B4DAABBE5AE5}" type="datetimeFigureOut">
              <a:rPr lang="en-US"/>
              <a:pPr>
                <a:defRPr/>
              </a:pPr>
              <a:t>4/6/2015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3C2952-4BE7-4F7F-8FAD-458CFB6128DE}" type="slidenum">
              <a:rPr lang="en-US"/>
              <a:pPr>
                <a:defRPr/>
              </a:pPr>
              <a:t>‹#›</a:t>
            </a:fld>
            <a:endParaRPr lang="en-US"/>
          </a:p>
        </p:txBody>
      </p:sp>
    </p:spTree>
    <p:extLst>
      <p:ext uri="{BB962C8B-B14F-4D97-AF65-F5344CB8AC3E}">
        <p14:creationId xmlns:p14="http://schemas.microsoft.com/office/powerpoint/2010/main" val="16551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9B7307B-039E-4766-BF49-7007871534A3}" type="datetimeFigureOut">
              <a:rPr lang="en-US"/>
              <a:pPr>
                <a:defRPr/>
              </a:pPr>
              <a:t>4/6/2015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C56D3A-7616-4A26-9DB1-57B4229AEA94}" type="slidenum">
              <a:rPr lang="en-US"/>
              <a:pPr>
                <a:defRPr/>
              </a:pPr>
              <a:t>‹#›</a:t>
            </a:fld>
            <a:endParaRPr lang="en-US"/>
          </a:p>
        </p:txBody>
      </p:sp>
    </p:spTree>
    <p:extLst>
      <p:ext uri="{BB962C8B-B14F-4D97-AF65-F5344CB8AC3E}">
        <p14:creationId xmlns:p14="http://schemas.microsoft.com/office/powerpoint/2010/main" val="2243757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993F8DC-38A3-40BF-843F-1C5B715B6ED2}" type="datetimeFigureOut">
              <a:rPr lang="en-US"/>
              <a:pPr>
                <a:defRPr/>
              </a:pPr>
              <a:t>4/6/2015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CB620DF-F3BB-4D21-BD74-37E2D2583060}" type="slidenum">
              <a:rPr lang="en-US"/>
              <a:pPr>
                <a:defRPr/>
              </a:pPr>
              <a:t>‹#›</a:t>
            </a:fld>
            <a:endParaRPr lang="en-US"/>
          </a:p>
        </p:txBody>
      </p:sp>
    </p:spTree>
    <p:extLst>
      <p:ext uri="{BB962C8B-B14F-4D97-AF65-F5344CB8AC3E}">
        <p14:creationId xmlns:p14="http://schemas.microsoft.com/office/powerpoint/2010/main" val="2271308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892327D-3BCF-4BD8-ACC4-DC7B88AD6192}" type="datetimeFigureOut">
              <a:rPr lang="en-US"/>
              <a:pPr>
                <a:defRPr/>
              </a:pPr>
              <a:t>4/6/2015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A7B88EC-44A5-4EDB-89CC-3884EFDBD642}" type="slidenum">
              <a:rPr lang="en-US"/>
              <a:pPr>
                <a:defRPr/>
              </a:pPr>
              <a:t>‹#›</a:t>
            </a:fld>
            <a:endParaRPr lang="en-US"/>
          </a:p>
        </p:txBody>
      </p:sp>
    </p:spTree>
    <p:extLst>
      <p:ext uri="{BB962C8B-B14F-4D97-AF65-F5344CB8AC3E}">
        <p14:creationId xmlns:p14="http://schemas.microsoft.com/office/powerpoint/2010/main" val="3186234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A16747-FF5B-471E-9909-8CDC0DEEBE10}" type="datetimeFigureOut">
              <a:rPr lang="en-US"/>
              <a:pPr>
                <a:defRPr/>
              </a:pPr>
              <a:t>4/6/2015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D8C7D07-D581-44A1-8A1C-9FEFBFF2A882}" type="slidenum">
              <a:rPr lang="en-US"/>
              <a:pPr>
                <a:defRPr/>
              </a:pPr>
              <a:t>‹#›</a:t>
            </a:fld>
            <a:endParaRPr lang="en-US"/>
          </a:p>
        </p:txBody>
      </p:sp>
    </p:spTree>
    <p:extLst>
      <p:ext uri="{BB962C8B-B14F-4D97-AF65-F5344CB8AC3E}">
        <p14:creationId xmlns:p14="http://schemas.microsoft.com/office/powerpoint/2010/main" val="24711294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DEFF1-E1CD-448D-9DFE-7FC3FE0F11BB}" type="datetimeFigureOut">
              <a:rPr lang="en-US" smtClean="0"/>
              <a:pPr/>
              <a:t>4/6/2015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75" r:id="rId2"/>
  </p:sldLayoutIdLst>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0200" y="274638"/>
            <a:ext cx="70866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Title goes here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702C2A2-58A0-442B-A691-B63E28279379}" type="datetimeFigureOut">
              <a:rPr lang="en-US"/>
              <a:pPr>
                <a:defRPr/>
              </a:pPr>
              <a:t>4/6/2015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6F6E6C1-5F86-4077-8830-74CFD7886EE0}" type="slidenum">
              <a:rPr lang="en-US"/>
              <a:pPr>
                <a:defRPr/>
              </a:pPr>
              <a:t>‹#›</a:t>
            </a:fld>
            <a:endParaRPr lang="en-US"/>
          </a:p>
        </p:txBody>
      </p:sp>
    </p:spTree>
    <p:extLst>
      <p:ext uri="{BB962C8B-B14F-4D97-AF65-F5344CB8AC3E}">
        <p14:creationId xmlns:p14="http://schemas.microsoft.com/office/powerpoint/2010/main" val="40253164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Lst>
  <p:txStyles>
    <p:titleStyle>
      <a:lvl1pPr algn="l" rtl="0" eaLnBrk="1" fontAlgn="base" hangingPunct="1">
        <a:spcBef>
          <a:spcPct val="0"/>
        </a:spcBef>
        <a:spcAft>
          <a:spcPct val="0"/>
        </a:spcAft>
        <a:defRPr sz="3600" b="1" kern="1200">
          <a:solidFill>
            <a:schemeClr val="accent1"/>
          </a:solidFill>
          <a:latin typeface="+mj-lt"/>
          <a:ea typeface="+mj-ea"/>
          <a:cs typeface="+mj-cs"/>
        </a:defRPr>
      </a:lvl1pPr>
      <a:lvl2pPr algn="l" rtl="0" eaLnBrk="1" fontAlgn="base" hangingPunct="1">
        <a:spcBef>
          <a:spcPct val="0"/>
        </a:spcBef>
        <a:spcAft>
          <a:spcPct val="0"/>
        </a:spcAft>
        <a:defRPr sz="3600" b="1">
          <a:solidFill>
            <a:schemeClr val="accent1"/>
          </a:solidFill>
          <a:latin typeface="Arial" charset="0"/>
        </a:defRPr>
      </a:lvl2pPr>
      <a:lvl3pPr algn="l" rtl="0" eaLnBrk="1" fontAlgn="base" hangingPunct="1">
        <a:spcBef>
          <a:spcPct val="0"/>
        </a:spcBef>
        <a:spcAft>
          <a:spcPct val="0"/>
        </a:spcAft>
        <a:defRPr sz="3600" b="1">
          <a:solidFill>
            <a:schemeClr val="accent1"/>
          </a:solidFill>
          <a:latin typeface="Arial" charset="0"/>
        </a:defRPr>
      </a:lvl3pPr>
      <a:lvl4pPr algn="l" rtl="0" eaLnBrk="1" fontAlgn="base" hangingPunct="1">
        <a:spcBef>
          <a:spcPct val="0"/>
        </a:spcBef>
        <a:spcAft>
          <a:spcPct val="0"/>
        </a:spcAft>
        <a:defRPr sz="3600" b="1">
          <a:solidFill>
            <a:schemeClr val="accent1"/>
          </a:solidFill>
          <a:latin typeface="Arial" charset="0"/>
        </a:defRPr>
      </a:lvl4pPr>
      <a:lvl5pPr algn="l" rtl="0" eaLnBrk="1" fontAlgn="base" hangingPunct="1">
        <a:spcBef>
          <a:spcPct val="0"/>
        </a:spcBef>
        <a:spcAft>
          <a:spcPct val="0"/>
        </a:spcAft>
        <a:defRPr sz="3600" b="1">
          <a:solidFill>
            <a:schemeClr val="accent1"/>
          </a:solidFill>
          <a:latin typeface="Arial" charset="0"/>
        </a:defRPr>
      </a:lvl5pPr>
      <a:lvl6pPr marL="457200" algn="l" rtl="0" eaLnBrk="1" fontAlgn="base" hangingPunct="1">
        <a:spcBef>
          <a:spcPct val="0"/>
        </a:spcBef>
        <a:spcAft>
          <a:spcPct val="0"/>
        </a:spcAft>
        <a:defRPr sz="3600" b="1">
          <a:solidFill>
            <a:schemeClr val="accent1"/>
          </a:solidFill>
          <a:latin typeface="Arial" charset="0"/>
        </a:defRPr>
      </a:lvl6pPr>
      <a:lvl7pPr marL="914400" algn="l" rtl="0" eaLnBrk="1" fontAlgn="base" hangingPunct="1">
        <a:spcBef>
          <a:spcPct val="0"/>
        </a:spcBef>
        <a:spcAft>
          <a:spcPct val="0"/>
        </a:spcAft>
        <a:defRPr sz="3600" b="1">
          <a:solidFill>
            <a:schemeClr val="accent1"/>
          </a:solidFill>
          <a:latin typeface="Arial" charset="0"/>
        </a:defRPr>
      </a:lvl7pPr>
      <a:lvl8pPr marL="1371600" algn="l" rtl="0" eaLnBrk="1" fontAlgn="base" hangingPunct="1">
        <a:spcBef>
          <a:spcPct val="0"/>
        </a:spcBef>
        <a:spcAft>
          <a:spcPct val="0"/>
        </a:spcAft>
        <a:defRPr sz="3600" b="1">
          <a:solidFill>
            <a:schemeClr val="accent1"/>
          </a:solidFill>
          <a:latin typeface="Arial" charset="0"/>
        </a:defRPr>
      </a:lvl8pPr>
      <a:lvl9pPr marL="1828800" algn="l" rtl="0" eaLnBrk="1" fontAlgn="base" hangingPunct="1">
        <a:spcBef>
          <a:spcPct val="0"/>
        </a:spcBef>
        <a:spcAft>
          <a:spcPct val="0"/>
        </a:spcAft>
        <a:defRPr sz="3600" b="1">
          <a:solidFill>
            <a:schemeClr val="accent1"/>
          </a:solidFill>
          <a:latin typeface="Arial" charset="0"/>
        </a:defRPr>
      </a:lvl9pPr>
    </p:titleStyle>
    <p:bodyStyle>
      <a:lvl1pPr marL="342900" indent="-342900" algn="l" rtl="0" eaLnBrk="1" fontAlgn="base" hangingPunct="1">
        <a:spcBef>
          <a:spcPct val="20000"/>
        </a:spcBef>
        <a:spcAft>
          <a:spcPct val="0"/>
        </a:spcAft>
        <a:buClr>
          <a:schemeClr val="tx2"/>
        </a:buClr>
        <a:buSzPct val="150000"/>
        <a:buFont typeface="Arial" charset="0"/>
        <a:buChar char="•"/>
        <a:defRPr sz="2800" kern="1200">
          <a:solidFill>
            <a:schemeClr val="tx1"/>
          </a:solidFill>
          <a:latin typeface="+mn-lt"/>
          <a:ea typeface="+mn-ea"/>
          <a:cs typeface="+mn-cs"/>
        </a:defRPr>
      </a:lvl1pPr>
      <a:lvl2pPr marL="685800" indent="-338138" algn="l" rtl="0" eaLnBrk="1" fontAlgn="base" hangingPunct="1">
        <a:spcBef>
          <a:spcPct val="20000"/>
        </a:spcBef>
        <a:spcAft>
          <a:spcPct val="0"/>
        </a:spcAft>
        <a:buClr>
          <a:srgbClr val="558ED5"/>
        </a:buClr>
        <a:buSzPct val="80000"/>
        <a:buFont typeface="Arial" charset="0"/>
        <a:buChar char="►"/>
        <a:defRPr sz="2400" kern="1200">
          <a:solidFill>
            <a:schemeClr val="tx1"/>
          </a:solidFill>
          <a:latin typeface="+mn-lt"/>
          <a:ea typeface="+mn-ea"/>
          <a:cs typeface="+mn-cs"/>
        </a:defRPr>
      </a:lvl2pPr>
      <a:lvl3pPr marL="969963" indent="-284163" algn="l" rtl="0" eaLnBrk="1" fontAlgn="base" hangingPunct="1">
        <a:spcBef>
          <a:spcPct val="20000"/>
        </a:spcBef>
        <a:spcAft>
          <a:spcPct val="0"/>
        </a:spcAft>
        <a:buFont typeface="Courier New" pitchFamily="49" charset="0"/>
        <a:buChar char="o"/>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A9D0A1-54EF-4000-9603-EFAAD9343A0C}" type="datetimeFigureOut">
              <a:rPr lang="en-US" smtClean="0"/>
              <a:t>4/6/2015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354436-F5EE-4F3E-AB8C-FBDE78281586}" type="slidenum">
              <a:rPr lang="en-US" smtClean="0"/>
              <a:t>‹#›</a:t>
            </a:fld>
            <a:endParaRPr lang="en-US"/>
          </a:p>
        </p:txBody>
      </p:sp>
    </p:spTree>
    <p:extLst>
      <p:ext uri="{BB962C8B-B14F-4D97-AF65-F5344CB8AC3E}">
        <p14:creationId xmlns:p14="http://schemas.microsoft.com/office/powerpoint/2010/main" val="5121702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chart" Target="../charts/chart16.xml"/></Relationships>
</file>

<file path=ppt/slides/_rels/slide2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chart" Target="../charts/char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chart" Target="../charts/chart20.xml"/></Relationships>
</file>

<file path=ppt/slides/_rels/slide3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hyperlink" Target="http://www.acgme.org/acgmeweb/tabid/259/Publications/GraduateMedicalEducationDataResourceBook.aspx" TargetMode="External"/><Relationship Id="rId4" Type="http://schemas.openxmlformats.org/officeDocument/2006/relationships/chart" Target="../charts/chart22.xml"/></Relationships>
</file>

<file path=ppt/slides/_rels/slide32.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hyperlink" Target="http://bphc.hrsa.gov/uds/datasnapshot.aspx?year=2013" TargetMode="External"/></Relationships>
</file>

<file path=ppt/slides/_rels/slide33.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www.healthypeople.gov/2020/topics-objectives/topic/Access-to-Health-Services"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ahrq.gov/research/findings/nhqrdr/2014chartbook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nhqrnet.ahrq.gov/inhqrdr/data/query"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mtClean="0"/>
              <a:t>National Healthcare Quality and Disparities Report</a:t>
            </a:r>
            <a:endParaRPr lang="en-US" dirty="0"/>
          </a:p>
        </p:txBody>
      </p:sp>
      <p:sp>
        <p:nvSpPr>
          <p:cNvPr id="5" name="TextBox 4"/>
          <p:cNvSpPr txBox="1"/>
          <p:nvPr/>
        </p:nvSpPr>
        <p:spPr>
          <a:xfrm>
            <a:off x="946539" y="4572000"/>
            <a:ext cx="7272312" cy="584775"/>
          </a:xfrm>
          <a:prstGeom prst="rect">
            <a:avLst/>
          </a:prstGeom>
          <a:noFill/>
        </p:spPr>
        <p:txBody>
          <a:bodyPr wrap="none" rtlCol="0">
            <a:spAutoFit/>
          </a:bodyPr>
          <a:lstStyle/>
          <a:p>
            <a:pPr algn="ctr"/>
            <a:r>
              <a:rPr lang="en-US" sz="3200" b="1" dirty="0" smtClean="0">
                <a:latin typeface="Arial" panose="020B0604020202020204" pitchFamily="34" charset="0"/>
                <a:cs typeface="Arial" panose="020B0604020202020204" pitchFamily="34" charset="0"/>
              </a:rPr>
              <a:t>Chartbook on Access to Health Care</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3932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162800" cy="868362"/>
          </a:xfrm>
        </p:spPr>
        <p:txBody>
          <a:bodyPr>
            <a:noAutofit/>
          </a:bodyPr>
          <a:lstStyle/>
          <a:p>
            <a:r>
              <a:rPr lang="en-US" sz="2000" dirty="0" smtClean="0"/>
              <a:t>Number </a:t>
            </a:r>
            <a:r>
              <a:rPr lang="en-US" sz="2000" dirty="0"/>
              <a:t>and </a:t>
            </a:r>
            <a:r>
              <a:rPr lang="en-US" sz="2000" dirty="0" smtClean="0"/>
              <a:t>percentage </a:t>
            </a:r>
            <a:r>
              <a:rPr lang="en-US" sz="2000" dirty="0"/>
              <a:t>of all access measures for which disparities related to race, ethnicity, and income were improving, not changing, or worsening through 2012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507073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1520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Health Insurance</a:t>
            </a:r>
            <a:endParaRPr lang="en-US" dirty="0"/>
          </a:p>
        </p:txBody>
      </p:sp>
      <p:sp>
        <p:nvSpPr>
          <p:cNvPr id="5" name="Content Placeholder 4"/>
          <p:cNvSpPr>
            <a:spLocks noGrp="1"/>
          </p:cNvSpPr>
          <p:nvPr>
            <p:ph idx="1"/>
          </p:nvPr>
        </p:nvSpPr>
        <p:spPr/>
        <p:txBody>
          <a:bodyPr>
            <a:normAutofit fontScale="92500"/>
          </a:bodyPr>
          <a:lstStyle/>
          <a:p>
            <a:r>
              <a:rPr lang="en-US" dirty="0"/>
              <a:t>Health insurance facilitates entry into the health care system. Uninsured people are less likely to receive medical care and more likely to have poor health status (</a:t>
            </a:r>
            <a:r>
              <a:rPr lang="en-US" dirty="0" smtClean="0"/>
              <a:t>Healthy People 2020</a:t>
            </a:r>
            <a:r>
              <a:rPr lang="en-US" dirty="0"/>
              <a:t>).</a:t>
            </a:r>
          </a:p>
          <a:p>
            <a:r>
              <a:rPr lang="en-US" dirty="0" smtClean="0"/>
              <a:t>Public </a:t>
            </a:r>
            <a:r>
              <a:rPr lang="en-US" dirty="0"/>
              <a:t>health insurance—includes Medicaid, Children’s Health Insurance Program (CHIP), </a:t>
            </a:r>
            <a:r>
              <a:rPr lang="en-US" dirty="0" smtClean="0"/>
              <a:t>State-sponsored </a:t>
            </a:r>
            <a:r>
              <a:rPr lang="en-US" dirty="0"/>
              <a:t>or other government-sponsored health plans, Medicare, and military plans. </a:t>
            </a:r>
            <a:endParaRPr lang="en-US" dirty="0" smtClean="0"/>
          </a:p>
          <a:p>
            <a:pPr lvl="1"/>
            <a:r>
              <a:rPr lang="en-US" dirty="0" smtClean="0"/>
              <a:t>A </a:t>
            </a:r>
            <a:r>
              <a:rPr lang="en-US" dirty="0"/>
              <a:t>small number of </a:t>
            </a:r>
            <a:r>
              <a:rPr lang="en-US" dirty="0" smtClean="0"/>
              <a:t>people </a:t>
            </a:r>
            <a:r>
              <a:rPr lang="en-US" dirty="0"/>
              <a:t>were covered by both public and private plans and were included in both categories.</a:t>
            </a:r>
          </a:p>
        </p:txBody>
      </p:sp>
    </p:spTree>
    <p:extLst>
      <p:ext uri="{BB962C8B-B14F-4D97-AF65-F5344CB8AC3E}">
        <p14:creationId xmlns:p14="http://schemas.microsoft.com/office/powerpoint/2010/main" val="17664881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Health Insurance Measures</a:t>
            </a:r>
            <a:endParaRPr lang="en-US" dirty="0"/>
          </a:p>
        </p:txBody>
      </p:sp>
      <p:sp>
        <p:nvSpPr>
          <p:cNvPr id="4" name="Content Placeholder 2"/>
          <p:cNvSpPr>
            <a:spLocks noGrp="1"/>
          </p:cNvSpPr>
          <p:nvPr>
            <p:ph idx="1"/>
          </p:nvPr>
        </p:nvSpPr>
        <p:spPr/>
        <p:txBody>
          <a:bodyPr>
            <a:normAutofit fontScale="92500" lnSpcReduction="10000"/>
          </a:bodyPr>
          <a:lstStyle/>
          <a:p>
            <a:r>
              <a:rPr lang="en-US" dirty="0"/>
              <a:t>Adults ages 18-64 who were uninsured at the time of interview, </a:t>
            </a:r>
            <a:r>
              <a:rPr lang="en-US" dirty="0" smtClean="0"/>
              <a:t>2000-2014 (January-June)</a:t>
            </a:r>
          </a:p>
          <a:p>
            <a:r>
              <a:rPr lang="en-US" dirty="0"/>
              <a:t>People </a:t>
            </a:r>
            <a:r>
              <a:rPr lang="en-US" dirty="0" smtClean="0"/>
              <a:t>without </a:t>
            </a:r>
            <a:r>
              <a:rPr lang="en-US" dirty="0"/>
              <a:t>health insurance coverage at the time of interview, by age, 2010-2014 (January-June)</a:t>
            </a:r>
          </a:p>
          <a:p>
            <a:r>
              <a:rPr lang="en-US" dirty="0" smtClean="0"/>
              <a:t>Adults ages 18-64 who were uninsured at the time of interview by race/ethnicity, January 2010-June 2014</a:t>
            </a:r>
          </a:p>
          <a:p>
            <a:r>
              <a:rPr lang="en-US" dirty="0" smtClean="0"/>
              <a:t>Adults ages 18-64 without health insurance at the time of interview, by region, January-June 2014</a:t>
            </a:r>
          </a:p>
          <a:p>
            <a:r>
              <a:rPr lang="en-US" dirty="0" smtClean="0"/>
              <a:t>Adults ages 18-64 with private health insurance coverage, </a:t>
            </a:r>
            <a:r>
              <a:rPr lang="en-US" smtClean="0"/>
              <a:t>by age, </a:t>
            </a:r>
            <a:r>
              <a:rPr lang="en-US" dirty="0" smtClean="0"/>
              <a:t>January 2010-June 2014</a:t>
            </a:r>
          </a:p>
          <a:p>
            <a:pPr lvl="1"/>
            <a:endParaRPr lang="en-US" dirty="0" smtClean="0"/>
          </a:p>
          <a:p>
            <a:pPr lvl="1"/>
            <a:endParaRPr lang="en-US" dirty="0"/>
          </a:p>
        </p:txBody>
      </p:sp>
    </p:spTree>
    <p:extLst>
      <p:ext uri="{BB962C8B-B14F-4D97-AF65-F5344CB8AC3E}">
        <p14:creationId xmlns:p14="http://schemas.microsoft.com/office/powerpoint/2010/main" val="3989747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ages 18-64 who were uninsured at the time of interview, 2000-2014 (January-June)</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10475740"/>
              </p:ext>
            </p:extLst>
          </p:nvPr>
        </p:nvGraphicFramePr>
        <p:xfrm>
          <a:off x="457200" y="1371601"/>
          <a:ext cx="82296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57200" y="6000299"/>
            <a:ext cx="8458200" cy="738664"/>
          </a:xfrm>
          <a:prstGeom prst="rect">
            <a:avLst/>
          </a:prstGeom>
        </p:spPr>
        <p:txBody>
          <a:bodyPr wrap="square">
            <a:spAutoFit/>
          </a:bodyPr>
          <a:lstStyle/>
          <a:p>
            <a:r>
              <a:rPr lang="en-US" sz="1400" b="1" dirty="0"/>
              <a:t>Data Source:  </a:t>
            </a:r>
            <a:r>
              <a:rPr lang="en-US" sz="1400" dirty="0" smtClean="0"/>
              <a:t>Centers for Disease Control and Prevention, National Center for Health Statistics, </a:t>
            </a:r>
            <a:r>
              <a:rPr lang="en-US" sz="1400" dirty="0"/>
              <a:t>National Health Interview Survey, </a:t>
            </a:r>
            <a:r>
              <a:rPr lang="en-US" sz="1400" dirty="0" smtClean="0"/>
              <a:t>2000-2014</a:t>
            </a:r>
            <a:r>
              <a:rPr lang="en-US" sz="1400" dirty="0"/>
              <a:t>, Family Core Component.</a:t>
            </a:r>
          </a:p>
          <a:p>
            <a:r>
              <a:rPr lang="en-US" sz="1400" b="1" dirty="0" smtClean="0"/>
              <a:t>Note:</a:t>
            </a:r>
            <a:r>
              <a:rPr lang="en-US" sz="1400" dirty="0" smtClean="0"/>
              <a:t> For this measure, lower rates are better. Data only available for 2014 quarters 1 and 2.</a:t>
            </a:r>
          </a:p>
        </p:txBody>
      </p:sp>
    </p:spTree>
    <p:extLst>
      <p:ext uri="{BB962C8B-B14F-4D97-AF65-F5344CB8AC3E}">
        <p14:creationId xmlns:p14="http://schemas.microsoft.com/office/powerpoint/2010/main" val="2959060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without health insurance coverage at the time of interview, by age, 2010-2014 (January-June)</a:t>
            </a:r>
            <a:endParaRPr lang="en-US" sz="2000" dirty="0"/>
          </a:p>
        </p:txBody>
      </p:sp>
      <p:sp>
        <p:nvSpPr>
          <p:cNvPr id="3" name="Rectangle 2"/>
          <p:cNvSpPr/>
          <p:nvPr/>
        </p:nvSpPr>
        <p:spPr>
          <a:xfrm>
            <a:off x="457200" y="5791200"/>
            <a:ext cx="8458200" cy="954107"/>
          </a:xfrm>
          <a:prstGeom prst="rect">
            <a:avLst/>
          </a:prstGeom>
        </p:spPr>
        <p:txBody>
          <a:bodyPr wrap="square">
            <a:spAutoFit/>
          </a:bodyPr>
          <a:lstStyle/>
          <a:p>
            <a:r>
              <a:rPr lang="en-US" sz="1400" b="1" dirty="0" smtClean="0"/>
              <a:t>Key: </a:t>
            </a:r>
            <a:r>
              <a:rPr lang="en-US" sz="1400" dirty="0" smtClean="0"/>
              <a:t>Q = quarter.</a:t>
            </a:r>
            <a:endParaRPr lang="en-US" sz="1400" b="1" dirty="0" smtClean="0"/>
          </a:p>
          <a:p>
            <a:r>
              <a:rPr lang="en-US" sz="1400" b="1" dirty="0" smtClean="0"/>
              <a:t>Data </a:t>
            </a:r>
            <a:r>
              <a:rPr lang="en-US" sz="1400" b="1" dirty="0"/>
              <a:t>Source</a:t>
            </a:r>
            <a:r>
              <a:rPr lang="en-US" sz="1400" b="1" dirty="0" smtClean="0"/>
              <a:t>: </a:t>
            </a:r>
            <a:r>
              <a:rPr lang="en-US" sz="1400" dirty="0"/>
              <a:t>Centers for Disease Control and Prevention, National Center for Health Statistics</a:t>
            </a:r>
            <a:r>
              <a:rPr lang="en-US" sz="1400" dirty="0" smtClean="0"/>
              <a:t>, </a:t>
            </a:r>
            <a:r>
              <a:rPr lang="en-US" sz="1400" dirty="0"/>
              <a:t>National Health Interview Survey, </a:t>
            </a:r>
            <a:r>
              <a:rPr lang="en-US" sz="1400" dirty="0" smtClean="0"/>
              <a:t>2010-2014</a:t>
            </a:r>
            <a:r>
              <a:rPr lang="en-US" sz="1400" dirty="0"/>
              <a:t>, Family Core Component.</a:t>
            </a:r>
          </a:p>
          <a:p>
            <a:r>
              <a:rPr lang="en-US" sz="1400" b="1" dirty="0" smtClean="0"/>
              <a:t>Note: </a:t>
            </a:r>
            <a:r>
              <a:rPr lang="en-US" sz="1400" dirty="0" smtClean="0"/>
              <a:t>For this measure, lower rates are better. Data only available for 2014 quarters 1 and 2.</a:t>
            </a:r>
          </a:p>
        </p:txBody>
      </p:sp>
      <p:graphicFrame>
        <p:nvGraphicFramePr>
          <p:cNvPr id="5" name="Chart 4"/>
          <p:cNvGraphicFramePr/>
          <p:nvPr>
            <p:extLst>
              <p:ext uri="{D42A27DB-BD31-4B8C-83A1-F6EECF244321}">
                <p14:modId xmlns:p14="http://schemas.microsoft.com/office/powerpoint/2010/main" val="660221874"/>
              </p:ext>
            </p:extLst>
          </p:nvPr>
        </p:nvGraphicFramePr>
        <p:xfrm>
          <a:off x="457200" y="1295400"/>
          <a:ext cx="82296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235712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ages 18-64 who were uninsured at the time of interview, by race/ethnicity, January 2010-June 2014</a:t>
            </a:r>
            <a:endParaRPr lang="en-US" sz="2000" dirty="0"/>
          </a:p>
        </p:txBody>
      </p:sp>
      <p:graphicFrame>
        <p:nvGraphicFramePr>
          <p:cNvPr id="4" name="Chart 3"/>
          <p:cNvGraphicFramePr/>
          <p:nvPr>
            <p:extLst>
              <p:ext uri="{D42A27DB-BD31-4B8C-83A1-F6EECF244321}">
                <p14:modId xmlns:p14="http://schemas.microsoft.com/office/powerpoint/2010/main" val="113544107"/>
              </p:ext>
            </p:extLst>
          </p:nvPr>
        </p:nvGraphicFramePr>
        <p:xfrm>
          <a:off x="457200" y="1404257"/>
          <a:ext cx="8229600" cy="429768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666380"/>
            <a:ext cx="8458200" cy="1169551"/>
          </a:xfrm>
          <a:prstGeom prst="rect">
            <a:avLst/>
          </a:prstGeom>
        </p:spPr>
        <p:txBody>
          <a:bodyPr wrap="square">
            <a:spAutoFit/>
          </a:bodyPr>
          <a:lstStyle/>
          <a:p>
            <a:r>
              <a:rPr lang="en-US" sz="1400" b="1" dirty="0" smtClean="0"/>
              <a:t>Key: </a:t>
            </a:r>
            <a:r>
              <a:rPr lang="en-US" sz="1400" dirty="0" smtClean="0"/>
              <a:t>Q = quarter.</a:t>
            </a:r>
            <a:endParaRPr lang="en-US" sz="1400" b="1" dirty="0" smtClean="0"/>
          </a:p>
          <a:p>
            <a:r>
              <a:rPr lang="en-US" sz="1400" b="1" dirty="0" smtClean="0"/>
              <a:t>Data </a:t>
            </a:r>
            <a:r>
              <a:rPr lang="en-US" sz="1400" b="1" dirty="0"/>
              <a:t>Source:  </a:t>
            </a:r>
            <a:r>
              <a:rPr lang="en-US" sz="1400" dirty="0"/>
              <a:t>Centers for Disease Control and Prevention, National Center for Health </a:t>
            </a:r>
            <a:r>
              <a:rPr lang="en-US" sz="1400" dirty="0" smtClean="0"/>
              <a:t>Statistics, National </a:t>
            </a:r>
            <a:r>
              <a:rPr lang="en-US" sz="1400" dirty="0"/>
              <a:t>Health Interview Survey, 2010 </a:t>
            </a:r>
            <a:r>
              <a:rPr lang="en-US" sz="1400" dirty="0" smtClean="0"/>
              <a:t>-2014</a:t>
            </a:r>
            <a:r>
              <a:rPr lang="en-US" sz="1400" dirty="0"/>
              <a:t>, Family Core Component.</a:t>
            </a:r>
          </a:p>
          <a:p>
            <a:r>
              <a:rPr lang="en-US" sz="1400" b="1" dirty="0"/>
              <a:t>Note:</a:t>
            </a:r>
            <a:r>
              <a:rPr lang="en-US" sz="1400" dirty="0"/>
              <a:t> For this measure, lower rates are better. Data only available for 2014 quarters 1 and 2 White and Black are non-Hispanic. Hispanic includes all races.</a:t>
            </a:r>
          </a:p>
        </p:txBody>
      </p:sp>
    </p:spTree>
    <p:extLst>
      <p:ext uri="{BB962C8B-B14F-4D97-AF65-F5344CB8AC3E}">
        <p14:creationId xmlns:p14="http://schemas.microsoft.com/office/powerpoint/2010/main" val="3216163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Adults ages 18-64 without health insurance at the time of interview, by region, January-June 2014</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6264311"/>
              </p:ext>
            </p:extLst>
          </p:nvPr>
        </p:nvGraphicFramePr>
        <p:xfrm>
          <a:off x="457200" y="1371601"/>
          <a:ext cx="8229600" cy="373379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57200" y="5181600"/>
            <a:ext cx="8458200" cy="2031325"/>
          </a:xfrm>
          <a:prstGeom prst="rect">
            <a:avLst/>
          </a:prstGeom>
        </p:spPr>
        <p:txBody>
          <a:bodyPr wrap="square">
            <a:spAutoFit/>
          </a:bodyPr>
          <a:lstStyle/>
          <a:p>
            <a:r>
              <a:rPr lang="en-US" sz="1400" b="1" dirty="0"/>
              <a:t>Data Source:  </a:t>
            </a:r>
            <a:r>
              <a:rPr lang="en-US" sz="1400" dirty="0"/>
              <a:t>Centers for Disease Control and Prevention, National Center for Health Statistics</a:t>
            </a:r>
            <a:r>
              <a:rPr lang="en-US" sz="1400" dirty="0" smtClean="0"/>
              <a:t>, </a:t>
            </a:r>
            <a:r>
              <a:rPr lang="en-US" sz="1400" dirty="0"/>
              <a:t>National Health Interview Survey, 2014, Family Core Component</a:t>
            </a:r>
            <a:r>
              <a:rPr lang="en-US" sz="1400" dirty="0" smtClean="0"/>
              <a:t>.</a:t>
            </a:r>
          </a:p>
          <a:p>
            <a:r>
              <a:rPr lang="en-US" sz="1400" b="1" dirty="0" smtClean="0"/>
              <a:t>Note: </a:t>
            </a:r>
            <a:r>
              <a:rPr lang="en-US" sz="1400" dirty="0" smtClean="0"/>
              <a:t>For this measure, lower rates are better</a:t>
            </a:r>
            <a:r>
              <a:rPr lang="en-US" sz="1400" dirty="0"/>
              <a:t>. </a:t>
            </a:r>
            <a:r>
              <a:rPr lang="en-US" sz="1400" dirty="0" smtClean="0"/>
              <a:t>Regions </a:t>
            </a:r>
            <a:r>
              <a:rPr lang="en-US" sz="1400" dirty="0"/>
              <a:t>are based on a subdivision of the four census </a:t>
            </a:r>
            <a:r>
              <a:rPr lang="en-US" sz="1400" dirty="0" smtClean="0"/>
              <a:t>regions (South, West, Northeast, and Midwest)  </a:t>
            </a:r>
            <a:r>
              <a:rPr lang="en-US" sz="1400" dirty="0"/>
              <a:t>into nine </a:t>
            </a:r>
            <a:r>
              <a:rPr lang="en-US" sz="1400" dirty="0" err="1" smtClean="0"/>
              <a:t>divisions.</a:t>
            </a:r>
            <a:r>
              <a:rPr lang="en-US" sz="1400" baseline="30000" dirty="0" err="1" smtClean="0"/>
              <a:t>i</a:t>
            </a:r>
            <a:r>
              <a:rPr lang="en-US" sz="1400" dirty="0" smtClean="0"/>
              <a:t> For </a:t>
            </a:r>
            <a:r>
              <a:rPr lang="en-US" sz="1400" dirty="0"/>
              <a:t>this report, the nine </a:t>
            </a:r>
            <a:r>
              <a:rPr lang="en-US" sz="1400" dirty="0" smtClean="0"/>
              <a:t>census divisions </a:t>
            </a:r>
            <a:r>
              <a:rPr lang="en-US" sz="1400" dirty="0"/>
              <a:t>were modified by moving Delaware, the District of Columbia, and Maryland into the Middle </a:t>
            </a:r>
            <a:r>
              <a:rPr lang="en-US" sz="1400" dirty="0" smtClean="0"/>
              <a:t>Atlantic </a:t>
            </a:r>
            <a:r>
              <a:rPr lang="en-US" sz="1400" dirty="0"/>
              <a:t>Division. Estimates for 2014 are based on data collected from January through June. Data </a:t>
            </a:r>
            <a:r>
              <a:rPr lang="en-US" sz="1400" dirty="0" smtClean="0"/>
              <a:t>are </a:t>
            </a:r>
            <a:r>
              <a:rPr lang="en-US" sz="1400" dirty="0"/>
              <a:t>based on household interviews of a sample of the civilian noninstitutionalized population.</a:t>
            </a:r>
          </a:p>
          <a:p>
            <a:endParaRPr lang="en-US" sz="1400" b="1" dirty="0" smtClean="0"/>
          </a:p>
          <a:p>
            <a:endParaRPr lang="en-US" sz="1400" b="1" dirty="0"/>
          </a:p>
        </p:txBody>
      </p:sp>
    </p:spTree>
    <p:extLst>
      <p:ext uri="{BB962C8B-B14F-4D97-AF65-F5344CB8AC3E}">
        <p14:creationId xmlns:p14="http://schemas.microsoft.com/office/powerpoint/2010/main" val="1857547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Adults ages 18-64 with private health insurance coverage, by age, January 2010-June 2014</a:t>
            </a:r>
            <a:endParaRPr lang="en-US" sz="2000" dirty="0"/>
          </a:p>
        </p:txBody>
      </p:sp>
      <p:graphicFrame>
        <p:nvGraphicFramePr>
          <p:cNvPr id="4" name="Chart 3"/>
          <p:cNvGraphicFramePr/>
          <p:nvPr>
            <p:extLst>
              <p:ext uri="{D42A27DB-BD31-4B8C-83A1-F6EECF244321}">
                <p14:modId xmlns:p14="http://schemas.microsoft.com/office/powerpoint/2010/main" val="850353532"/>
              </p:ext>
            </p:extLst>
          </p:nvPr>
        </p:nvGraphicFramePr>
        <p:xfrm>
          <a:off x="457200" y="1463040"/>
          <a:ext cx="8229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57200" y="5638800"/>
            <a:ext cx="8458200" cy="738664"/>
          </a:xfrm>
          <a:prstGeom prst="rect">
            <a:avLst/>
          </a:prstGeom>
        </p:spPr>
        <p:txBody>
          <a:bodyPr wrap="square">
            <a:spAutoFit/>
          </a:bodyPr>
          <a:lstStyle/>
          <a:p>
            <a:r>
              <a:rPr lang="en-US" sz="1400" b="1" dirty="0"/>
              <a:t>Key: </a:t>
            </a:r>
            <a:r>
              <a:rPr lang="en-US" sz="1400" dirty="0"/>
              <a:t>Q = quarter.</a:t>
            </a:r>
          </a:p>
          <a:p>
            <a:r>
              <a:rPr lang="en-US" sz="1400" b="1" dirty="0"/>
              <a:t>Data Source:</a:t>
            </a:r>
            <a:r>
              <a:rPr lang="en-US" sz="1400" dirty="0"/>
              <a:t> Centers for Disease Control and Prevention, National Center for Health Statistics, </a:t>
            </a:r>
            <a:r>
              <a:rPr lang="en-US" sz="1400" dirty="0" smtClean="0"/>
              <a:t>National Health Interview Survey, 2010-2014, Family Core Component.</a:t>
            </a:r>
            <a:endParaRPr lang="en-US" sz="1400" dirty="0"/>
          </a:p>
        </p:txBody>
      </p:sp>
    </p:spTree>
    <p:extLst>
      <p:ext uri="{BB962C8B-B14F-4D97-AF65-F5344CB8AC3E}">
        <p14:creationId xmlns:p14="http://schemas.microsoft.com/office/powerpoint/2010/main" val="1934551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Services</a:t>
            </a:r>
            <a:endParaRPr lang="en-US" dirty="0"/>
          </a:p>
        </p:txBody>
      </p:sp>
      <p:sp>
        <p:nvSpPr>
          <p:cNvPr id="4" name="Content Placeholder 3"/>
          <p:cNvSpPr>
            <a:spLocks noGrp="1"/>
          </p:cNvSpPr>
          <p:nvPr>
            <p:ph idx="1"/>
          </p:nvPr>
        </p:nvSpPr>
        <p:spPr/>
        <p:txBody>
          <a:bodyPr>
            <a:normAutofit/>
          </a:bodyPr>
          <a:lstStyle/>
          <a:p>
            <a:r>
              <a:rPr lang="en-US" dirty="0"/>
              <a:t>People with a usual source of care have better health outcomes and fewer disparities and costs (</a:t>
            </a:r>
            <a:r>
              <a:rPr lang="en-US" dirty="0" smtClean="0"/>
              <a:t>Healthy People 2020</a:t>
            </a:r>
            <a:r>
              <a:rPr lang="en-US" dirty="0"/>
              <a:t>).</a:t>
            </a:r>
          </a:p>
          <a:p>
            <a:r>
              <a:rPr lang="en-US" dirty="0" smtClean="0"/>
              <a:t>Having </a:t>
            </a:r>
            <a:r>
              <a:rPr lang="en-US" dirty="0"/>
              <a:t>a usual place </a:t>
            </a:r>
            <a:r>
              <a:rPr lang="en-US" dirty="0" smtClean="0"/>
              <a:t>of care and a usual </a:t>
            </a:r>
            <a:r>
              <a:rPr lang="en-US" dirty="0"/>
              <a:t>provider are associated with an increased likelihood of receiving preventive services and recommended screenings compared with having no usual source of care (</a:t>
            </a:r>
            <a:r>
              <a:rPr lang="en-US" dirty="0" err="1"/>
              <a:t>Blewett</a:t>
            </a:r>
            <a:r>
              <a:rPr lang="en-US" dirty="0" smtClean="0"/>
              <a:t>, et al., 2008</a:t>
            </a:r>
            <a:r>
              <a:rPr lang="en-US" dirty="0"/>
              <a:t>). </a:t>
            </a:r>
          </a:p>
          <a:p>
            <a:endParaRPr lang="en-US" dirty="0"/>
          </a:p>
        </p:txBody>
      </p:sp>
    </p:spTree>
    <p:extLst>
      <p:ext uri="{BB962C8B-B14F-4D97-AF65-F5344CB8AC3E}">
        <p14:creationId xmlns:p14="http://schemas.microsoft.com/office/powerpoint/2010/main" val="2872175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mtClean="0"/>
              <a:t>Services Measures</a:t>
            </a:r>
            <a:endParaRPr lang="en-US" dirty="0"/>
          </a:p>
        </p:txBody>
      </p:sp>
      <p:sp>
        <p:nvSpPr>
          <p:cNvPr id="5" name="Content Placeholder 2"/>
          <p:cNvSpPr>
            <a:spLocks noGrp="1"/>
          </p:cNvSpPr>
          <p:nvPr>
            <p:ph idx="1"/>
          </p:nvPr>
        </p:nvSpPr>
        <p:spPr/>
        <p:txBody>
          <a:bodyPr>
            <a:normAutofit fontScale="85000" lnSpcReduction="20000"/>
          </a:bodyPr>
          <a:lstStyle/>
          <a:p>
            <a:r>
              <a:rPr lang="en-US" dirty="0" smtClean="0"/>
              <a:t>People with a usual place to go for medical care, by age, January-June 2014</a:t>
            </a:r>
          </a:p>
          <a:p>
            <a:r>
              <a:rPr lang="en-US" dirty="0" smtClean="0"/>
              <a:t>Age-sex adjusted percentage of people of all ages with a usual place to go for medical care, by race/ethnicity, 2013 and  January-June 2014</a:t>
            </a:r>
          </a:p>
          <a:p>
            <a:r>
              <a:rPr lang="en-US" dirty="0" smtClean="0"/>
              <a:t>People who were unable to get or delayed in getting needed medical care, dental care, or prescription medicines in the last 12 months, by insurance (under age 65) and age, 2002-2012</a:t>
            </a:r>
          </a:p>
          <a:p>
            <a:r>
              <a:rPr lang="en-US" dirty="0" smtClean="0"/>
              <a:t>People who were unable to get or delayed in getting needed medical care, dental care, or prescription medicines in the last 12 months, by perceived health status and ethnicity, 2003-2012</a:t>
            </a:r>
          </a:p>
        </p:txBody>
      </p:sp>
    </p:spTree>
    <p:extLst>
      <p:ext uri="{BB962C8B-B14F-4D97-AF65-F5344CB8AC3E}">
        <p14:creationId xmlns:p14="http://schemas.microsoft.com/office/powerpoint/2010/main" val="1036683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Annual report </a:t>
            </a:r>
            <a:r>
              <a:rPr lang="en-US" dirty="0"/>
              <a:t>to Congress mandated in the Healthcare Research and Quality Act of 1999 (P.L. 106-129</a:t>
            </a:r>
            <a:r>
              <a:rPr lang="en-US" dirty="0" smtClean="0"/>
              <a:t>)</a:t>
            </a:r>
          </a:p>
          <a:p>
            <a:r>
              <a:rPr lang="en-US" dirty="0" smtClean="0"/>
              <a:t>Provides </a:t>
            </a:r>
            <a:r>
              <a:rPr lang="en-US" dirty="0"/>
              <a:t>a comprehensive overview </a:t>
            </a:r>
            <a:r>
              <a:rPr lang="en-US" dirty="0" smtClean="0"/>
              <a:t>of </a:t>
            </a:r>
          </a:p>
          <a:p>
            <a:pPr lvl="1"/>
            <a:r>
              <a:rPr lang="en-US" dirty="0"/>
              <a:t>Q</a:t>
            </a:r>
            <a:r>
              <a:rPr lang="en-US" dirty="0" smtClean="0"/>
              <a:t>uality </a:t>
            </a:r>
            <a:r>
              <a:rPr lang="en-US" dirty="0"/>
              <a:t>of health care received by the general U.S. </a:t>
            </a:r>
            <a:r>
              <a:rPr lang="en-US" dirty="0" smtClean="0"/>
              <a:t>population</a:t>
            </a:r>
          </a:p>
          <a:p>
            <a:pPr lvl="1"/>
            <a:r>
              <a:rPr lang="en-US" dirty="0"/>
              <a:t>D</a:t>
            </a:r>
            <a:r>
              <a:rPr lang="en-US" dirty="0" smtClean="0"/>
              <a:t>isparities </a:t>
            </a:r>
            <a:r>
              <a:rPr lang="en-US" dirty="0"/>
              <a:t>in care experienced by different racial, ethnic, and socioeconomic </a:t>
            </a:r>
            <a:r>
              <a:rPr lang="en-US" dirty="0" smtClean="0"/>
              <a:t>groups</a:t>
            </a:r>
          </a:p>
          <a:p>
            <a:r>
              <a:rPr lang="en-US" dirty="0" smtClean="0"/>
              <a:t>Assesses </a:t>
            </a:r>
            <a:r>
              <a:rPr lang="en-US" dirty="0"/>
              <a:t>the performance of our health system and </a:t>
            </a:r>
            <a:r>
              <a:rPr lang="en-US" dirty="0" smtClean="0"/>
              <a:t>identifies </a:t>
            </a:r>
            <a:r>
              <a:rPr lang="en-US" dirty="0"/>
              <a:t>areas of strengths and weaknesses </a:t>
            </a:r>
            <a:r>
              <a:rPr lang="en-US" dirty="0" smtClean="0"/>
              <a:t>along </a:t>
            </a:r>
            <a:r>
              <a:rPr lang="en-US" dirty="0"/>
              <a:t>three main axes: </a:t>
            </a:r>
            <a:endParaRPr lang="en-US" dirty="0" smtClean="0"/>
          </a:p>
          <a:p>
            <a:pPr lvl="1"/>
            <a:r>
              <a:rPr lang="en-US" dirty="0" smtClean="0"/>
              <a:t>Access </a:t>
            </a:r>
            <a:r>
              <a:rPr lang="en-US" dirty="0"/>
              <a:t>to health </a:t>
            </a:r>
            <a:r>
              <a:rPr lang="en-US" dirty="0" smtClean="0"/>
              <a:t>care</a:t>
            </a:r>
          </a:p>
          <a:p>
            <a:pPr lvl="1"/>
            <a:r>
              <a:rPr lang="en-US" dirty="0"/>
              <a:t>Q</a:t>
            </a:r>
            <a:r>
              <a:rPr lang="en-US" dirty="0" smtClean="0"/>
              <a:t>uality </a:t>
            </a:r>
            <a:r>
              <a:rPr lang="en-US" dirty="0"/>
              <a:t>of health </a:t>
            </a:r>
            <a:r>
              <a:rPr lang="en-US" dirty="0" smtClean="0"/>
              <a:t>care</a:t>
            </a:r>
          </a:p>
          <a:p>
            <a:pPr lvl="1"/>
            <a:r>
              <a:rPr lang="en-US" dirty="0"/>
              <a:t>P</a:t>
            </a:r>
            <a:r>
              <a:rPr lang="en-US" dirty="0" smtClean="0"/>
              <a:t>riorities </a:t>
            </a:r>
            <a:r>
              <a:rPr lang="en-US" dirty="0"/>
              <a:t>of the National Quality </a:t>
            </a:r>
            <a:r>
              <a:rPr lang="en-US" dirty="0" smtClean="0"/>
              <a:t>Strategy</a:t>
            </a:r>
          </a:p>
          <a:p>
            <a:endParaRPr lang="en-US" dirty="0"/>
          </a:p>
        </p:txBody>
      </p:sp>
    </p:spTree>
    <p:extLst>
      <p:ext uri="{BB962C8B-B14F-4D97-AF65-F5344CB8AC3E}">
        <p14:creationId xmlns:p14="http://schemas.microsoft.com/office/powerpoint/2010/main" val="608790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People of all ages with a usual place to go for medical care, by age, January-June 2014</a:t>
            </a:r>
            <a:endParaRPr lang="en-US" sz="2000" dirty="0"/>
          </a:p>
        </p:txBody>
      </p:sp>
      <p:graphicFrame>
        <p:nvGraphicFramePr>
          <p:cNvPr id="4" name="Chart 3"/>
          <p:cNvGraphicFramePr/>
          <p:nvPr>
            <p:extLst>
              <p:ext uri="{D42A27DB-BD31-4B8C-83A1-F6EECF244321}">
                <p14:modId xmlns:p14="http://schemas.microsoft.com/office/powerpoint/2010/main" val="1868745732"/>
              </p:ext>
            </p:extLst>
          </p:nvPr>
        </p:nvGraphicFramePr>
        <p:xfrm>
          <a:off x="533400" y="14478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78465" y="5562600"/>
            <a:ext cx="8305800" cy="738664"/>
          </a:xfrm>
          <a:prstGeom prst="rect">
            <a:avLst/>
          </a:prstGeom>
        </p:spPr>
        <p:txBody>
          <a:bodyPr wrap="square">
            <a:spAutoFit/>
          </a:bodyPr>
          <a:lstStyle/>
          <a:p>
            <a:r>
              <a:rPr lang="en-US" sz="1400" b="1" dirty="0"/>
              <a:t>Data Source:</a:t>
            </a:r>
            <a:r>
              <a:rPr lang="en-US" sz="1400" dirty="0"/>
              <a:t> Centers for Disease Control and Prevention, National Center for Health Statistics, National Health Interview Survey, January-June 2014, combined Sample Adult and Sample Child Core.</a:t>
            </a:r>
          </a:p>
          <a:p>
            <a:r>
              <a:rPr lang="en-US" sz="1400" b="1" dirty="0"/>
              <a:t>Note:</a:t>
            </a:r>
            <a:r>
              <a:rPr lang="en-US" sz="1400" dirty="0"/>
              <a:t> Data only available for 2014 quarters 1 and 2.</a:t>
            </a:r>
          </a:p>
        </p:txBody>
      </p:sp>
    </p:spTree>
    <p:extLst>
      <p:ext uri="{BB962C8B-B14F-4D97-AF65-F5344CB8AC3E}">
        <p14:creationId xmlns:p14="http://schemas.microsoft.com/office/powerpoint/2010/main" val="9924562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Age-sex adjusted percentage of people of all ages with a usual place to go for medical care, by race/ethnicity, 2013 and January-June 2014</a:t>
            </a:r>
            <a:endParaRPr lang="en-US" sz="2000" dirty="0"/>
          </a:p>
        </p:txBody>
      </p:sp>
      <p:graphicFrame>
        <p:nvGraphicFramePr>
          <p:cNvPr id="4" name="Chart 3"/>
          <p:cNvGraphicFramePr/>
          <p:nvPr>
            <p:extLst>
              <p:ext uri="{D42A27DB-BD31-4B8C-83A1-F6EECF244321}">
                <p14:modId xmlns:p14="http://schemas.microsoft.com/office/powerpoint/2010/main" val="3087059208"/>
              </p:ext>
            </p:extLst>
          </p:nvPr>
        </p:nvGraphicFramePr>
        <p:xfrm>
          <a:off x="457200" y="1463040"/>
          <a:ext cx="8229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40473" y="5542002"/>
            <a:ext cx="8458200" cy="1169551"/>
          </a:xfrm>
          <a:prstGeom prst="rect">
            <a:avLst/>
          </a:prstGeom>
        </p:spPr>
        <p:txBody>
          <a:bodyPr wrap="square">
            <a:spAutoFit/>
          </a:bodyPr>
          <a:lstStyle/>
          <a:p>
            <a:r>
              <a:rPr lang="en-US" sz="1400" b="1" dirty="0"/>
              <a:t>Data Source:</a:t>
            </a:r>
            <a:r>
              <a:rPr lang="en-US" sz="1400" dirty="0"/>
              <a:t> Centers for Disease Control and Prevention, National Center for Health Statistics, National Health Interview Survey, 1997-2013 and January-June 2014, Combined Sample Adult and Sample Child Core Component.</a:t>
            </a:r>
          </a:p>
          <a:p>
            <a:r>
              <a:rPr lang="en-US" sz="1400" b="1" dirty="0"/>
              <a:t>Note:</a:t>
            </a:r>
            <a:r>
              <a:rPr lang="en-US" sz="1400" dirty="0"/>
              <a:t> White and Black are non-Hispanic. Hispanic includes all races. Data only available for  2014 quarters 1 and 2.</a:t>
            </a:r>
          </a:p>
        </p:txBody>
      </p:sp>
    </p:spTree>
    <p:extLst>
      <p:ext uri="{BB962C8B-B14F-4D97-AF65-F5344CB8AC3E}">
        <p14:creationId xmlns:p14="http://schemas.microsoft.com/office/powerpoint/2010/main" val="17717470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who were unable to get or delayed in getting needed medical care, dental care, or prescription medicines in the last 12 months, by insurance (under age 65) and age, 2002-2012</a:t>
            </a:r>
            <a:endParaRPr lang="en-US" sz="1800" dirty="0"/>
          </a:p>
        </p:txBody>
      </p:sp>
      <p:graphicFrame>
        <p:nvGraphicFramePr>
          <p:cNvPr id="4" name="Chart 3"/>
          <p:cNvGraphicFramePr/>
          <p:nvPr>
            <p:extLst>
              <p:ext uri="{D42A27DB-BD31-4B8C-83A1-F6EECF244321}">
                <p14:modId xmlns:p14="http://schemas.microsoft.com/office/powerpoint/2010/main" val="3076881403"/>
              </p:ext>
            </p:extLst>
          </p:nvPr>
        </p:nvGraphicFramePr>
        <p:xfrm>
          <a:off x="457200" y="1600200"/>
          <a:ext cx="41148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57200" y="5654940"/>
            <a:ext cx="8001000" cy="738664"/>
          </a:xfrm>
          <a:prstGeom prst="rect">
            <a:avLst/>
          </a:prstGeom>
        </p:spPr>
        <p:txBody>
          <a:bodyPr wrap="square">
            <a:spAutoFit/>
          </a:bodyPr>
          <a:lstStyle/>
          <a:p>
            <a:r>
              <a:rPr lang="en-US" sz="1400" b="1" dirty="0"/>
              <a:t>Data Source:</a:t>
            </a:r>
            <a:r>
              <a:rPr lang="en-US" sz="1400" dirty="0"/>
              <a:t> Agency for Healthcare Research and Quality, Medical Expenditure Panel Survey, 2002-2012.</a:t>
            </a:r>
          </a:p>
          <a:p>
            <a:r>
              <a:rPr lang="en-US" sz="1400" b="1" dirty="0"/>
              <a:t>Note:</a:t>
            </a:r>
            <a:r>
              <a:rPr lang="en-US" sz="1400" dirty="0"/>
              <a:t> For this measure, lower rates are better.</a:t>
            </a:r>
          </a:p>
        </p:txBody>
      </p:sp>
      <p:graphicFrame>
        <p:nvGraphicFramePr>
          <p:cNvPr id="7" name="Chart 6"/>
          <p:cNvGraphicFramePr/>
          <p:nvPr>
            <p:extLst>
              <p:ext uri="{D42A27DB-BD31-4B8C-83A1-F6EECF244321}">
                <p14:modId xmlns:p14="http://schemas.microsoft.com/office/powerpoint/2010/main" val="2037680254"/>
              </p:ext>
            </p:extLst>
          </p:nvPr>
        </p:nvGraphicFramePr>
        <p:xfrm>
          <a:off x="4572000" y="1600200"/>
          <a:ext cx="4114800" cy="38404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173764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People who were unable to get or delayed in getting needed medical care, dental care, or prescription medicines in the last 12 months, by perceived health status and ethnicity, 2003-2012</a:t>
            </a:r>
            <a:endParaRPr lang="en-US" sz="1800" dirty="0"/>
          </a:p>
        </p:txBody>
      </p:sp>
      <p:graphicFrame>
        <p:nvGraphicFramePr>
          <p:cNvPr id="4" name="Chart 3"/>
          <p:cNvGraphicFramePr/>
          <p:nvPr>
            <p:extLst>
              <p:ext uri="{D42A27DB-BD31-4B8C-83A1-F6EECF244321}">
                <p14:modId xmlns:p14="http://schemas.microsoft.com/office/powerpoint/2010/main" val="156181780"/>
              </p:ext>
            </p:extLst>
          </p:nvPr>
        </p:nvGraphicFramePr>
        <p:xfrm>
          <a:off x="457200" y="1554480"/>
          <a:ext cx="4114800"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83781" y="5562600"/>
            <a:ext cx="8126819" cy="738664"/>
          </a:xfrm>
          <a:prstGeom prst="rect">
            <a:avLst/>
          </a:prstGeom>
        </p:spPr>
        <p:txBody>
          <a:bodyPr wrap="square">
            <a:spAutoFit/>
          </a:bodyPr>
          <a:lstStyle/>
          <a:p>
            <a:r>
              <a:rPr lang="en-US" sz="1400" b="1" dirty="0" smtClean="0"/>
              <a:t>Data Source</a:t>
            </a:r>
            <a:r>
              <a:rPr lang="en-US" sz="1400" b="1" dirty="0"/>
              <a:t>:</a:t>
            </a:r>
            <a:r>
              <a:rPr lang="en-US" sz="1400" dirty="0"/>
              <a:t> Agency for Healthcare Research and Quality, Medical Expenditure Panel Survey, 2003-2012.</a:t>
            </a:r>
          </a:p>
          <a:p>
            <a:r>
              <a:rPr lang="en-US" sz="1400" b="1" dirty="0"/>
              <a:t>Note:</a:t>
            </a:r>
            <a:r>
              <a:rPr lang="en-US" sz="1400" dirty="0"/>
              <a:t> White and Black are non-Hispanic. Hispanic includes all races.</a:t>
            </a:r>
          </a:p>
        </p:txBody>
      </p:sp>
      <p:graphicFrame>
        <p:nvGraphicFramePr>
          <p:cNvPr id="6" name="Chart 5"/>
          <p:cNvGraphicFramePr/>
          <p:nvPr>
            <p:extLst>
              <p:ext uri="{D42A27DB-BD31-4B8C-83A1-F6EECF244321}">
                <p14:modId xmlns:p14="http://schemas.microsoft.com/office/powerpoint/2010/main" val="1625231696"/>
              </p:ext>
            </p:extLst>
          </p:nvPr>
        </p:nvGraphicFramePr>
        <p:xfrm>
          <a:off x="4572000" y="1554480"/>
          <a:ext cx="4114800" cy="39319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44021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Timeliness</a:t>
            </a:r>
            <a:endParaRPr lang="en-US" dirty="0"/>
          </a:p>
        </p:txBody>
      </p:sp>
      <p:sp>
        <p:nvSpPr>
          <p:cNvPr id="4" name="Content Placeholder 3"/>
          <p:cNvSpPr>
            <a:spLocks noGrp="1"/>
          </p:cNvSpPr>
          <p:nvPr>
            <p:ph idx="1"/>
          </p:nvPr>
        </p:nvSpPr>
        <p:spPr/>
        <p:txBody>
          <a:bodyPr>
            <a:normAutofit/>
          </a:bodyPr>
          <a:lstStyle/>
          <a:p>
            <a:r>
              <a:rPr lang="en-US" dirty="0" smtClean="0"/>
              <a:t>Timeliness in health care is the system’s capacity to provide care quickly after a need is recognized. (Healthy People 2020). </a:t>
            </a:r>
          </a:p>
          <a:p>
            <a:r>
              <a:rPr lang="en-US" dirty="0" smtClean="0"/>
              <a:t>Timely delivery of appropriate care can help reduce mortality and morbidity for chronic conditions, such as kidney disease (Smart &amp; Titus, 2011). </a:t>
            </a:r>
          </a:p>
          <a:p>
            <a:endParaRPr lang="en-US" dirty="0"/>
          </a:p>
        </p:txBody>
      </p:sp>
    </p:spTree>
    <p:extLst>
      <p:ext uri="{BB962C8B-B14F-4D97-AF65-F5344CB8AC3E}">
        <p14:creationId xmlns:p14="http://schemas.microsoft.com/office/powerpoint/2010/main" val="1845352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mtClean="0"/>
              <a:t>Timeliness Measures</a:t>
            </a:r>
            <a:endParaRPr lang="en-US" dirty="0"/>
          </a:p>
        </p:txBody>
      </p:sp>
      <p:sp>
        <p:nvSpPr>
          <p:cNvPr id="5" name="Content Placeholder 2"/>
          <p:cNvSpPr>
            <a:spLocks noGrp="1"/>
          </p:cNvSpPr>
          <p:nvPr>
            <p:ph idx="1"/>
          </p:nvPr>
        </p:nvSpPr>
        <p:spPr/>
        <p:txBody>
          <a:bodyPr>
            <a:normAutofit/>
          </a:bodyPr>
          <a:lstStyle/>
          <a:p>
            <a:r>
              <a:rPr lang="en-US" dirty="0" smtClean="0"/>
              <a:t>Adults who needed care right away for an illness, injury, or condition in the last 12 months who sometimes or never got care as soon as wanted, by insurance (ages 18-64) and ethnicity, 2002-2012</a:t>
            </a:r>
          </a:p>
          <a:p>
            <a:r>
              <a:rPr lang="en-US" dirty="0" smtClean="0"/>
              <a:t>Children who needed care right away for an illness, injury, or condition in the last 12 months who sometimes or never got care as soon as wanted, by preferred language and ethnicity, 2002-2012</a:t>
            </a:r>
            <a:endParaRPr lang="en-US" dirty="0"/>
          </a:p>
        </p:txBody>
      </p:sp>
    </p:spTree>
    <p:extLst>
      <p:ext uri="{BB962C8B-B14F-4D97-AF65-F5344CB8AC3E}">
        <p14:creationId xmlns:p14="http://schemas.microsoft.com/office/powerpoint/2010/main" val="2267974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Adults who needed care right away for an illness, injury, or condition in the last 12 months who sometimes or never got care as soon as wanted, by insurance (ages 18-64) and  ethnicity, 2002-2012</a:t>
            </a:r>
            <a:endParaRPr lang="en-US" sz="1800" dirty="0"/>
          </a:p>
        </p:txBody>
      </p:sp>
      <p:sp>
        <p:nvSpPr>
          <p:cNvPr id="5" name="Rectangle 4"/>
          <p:cNvSpPr/>
          <p:nvPr/>
        </p:nvSpPr>
        <p:spPr>
          <a:xfrm>
            <a:off x="457200" y="5791200"/>
            <a:ext cx="7924800" cy="738664"/>
          </a:xfrm>
          <a:prstGeom prst="rect">
            <a:avLst/>
          </a:prstGeom>
        </p:spPr>
        <p:txBody>
          <a:bodyPr wrap="square">
            <a:spAutoFit/>
          </a:bodyPr>
          <a:lstStyle/>
          <a:p>
            <a:r>
              <a:rPr lang="en-US" sz="1400" b="1" dirty="0"/>
              <a:t>Data Source:</a:t>
            </a:r>
            <a:r>
              <a:rPr lang="en-US" sz="1400" dirty="0"/>
              <a:t> Agency for Healthcare Research and Quality, Medical Expenditure Panel Survey, 2002-2012.</a:t>
            </a:r>
          </a:p>
          <a:p>
            <a:r>
              <a:rPr lang="en-US" sz="1400" b="1" dirty="0"/>
              <a:t>Note:</a:t>
            </a:r>
            <a:r>
              <a:rPr lang="en-US" sz="1400" dirty="0"/>
              <a:t> White and Black are non-Hispanic. Hispanic includes all races.</a:t>
            </a:r>
          </a:p>
        </p:txBody>
      </p:sp>
      <p:graphicFrame>
        <p:nvGraphicFramePr>
          <p:cNvPr id="6" name="Chart 5"/>
          <p:cNvGraphicFramePr/>
          <p:nvPr>
            <p:extLst>
              <p:ext uri="{D42A27DB-BD31-4B8C-83A1-F6EECF244321}">
                <p14:modId xmlns:p14="http://schemas.microsoft.com/office/powerpoint/2010/main" val="1338624598"/>
              </p:ext>
            </p:extLst>
          </p:nvPr>
        </p:nvGraphicFramePr>
        <p:xfrm>
          <a:off x="457200" y="155448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3167305440"/>
              </p:ext>
            </p:extLst>
          </p:nvPr>
        </p:nvGraphicFramePr>
        <p:xfrm>
          <a:off x="4572000" y="1554480"/>
          <a:ext cx="41148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225966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Children who needed care right away for an illness, injury, or condition in the last 12 months who sometimes or never got care as soon as wanted, by preferred language and ethnicity, 2002-2012</a:t>
            </a:r>
            <a:endParaRPr lang="en-US" sz="1800" dirty="0"/>
          </a:p>
        </p:txBody>
      </p:sp>
      <p:graphicFrame>
        <p:nvGraphicFramePr>
          <p:cNvPr id="4" name="Chart 3"/>
          <p:cNvGraphicFramePr/>
          <p:nvPr>
            <p:extLst>
              <p:ext uri="{D42A27DB-BD31-4B8C-83A1-F6EECF244321}">
                <p14:modId xmlns:p14="http://schemas.microsoft.com/office/powerpoint/2010/main" val="1400938208"/>
              </p:ext>
            </p:extLst>
          </p:nvPr>
        </p:nvGraphicFramePr>
        <p:xfrm>
          <a:off x="457200" y="1554480"/>
          <a:ext cx="4114800" cy="3886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3419370353"/>
              </p:ext>
            </p:extLst>
          </p:nvPr>
        </p:nvGraphicFramePr>
        <p:xfrm>
          <a:off x="4572000" y="1554480"/>
          <a:ext cx="4114800" cy="388620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457200" y="5562600"/>
            <a:ext cx="8153400" cy="954107"/>
          </a:xfrm>
          <a:prstGeom prst="rect">
            <a:avLst/>
          </a:prstGeom>
        </p:spPr>
        <p:txBody>
          <a:bodyPr wrap="square">
            <a:spAutoFit/>
          </a:bodyPr>
          <a:lstStyle/>
          <a:p>
            <a:r>
              <a:rPr lang="en-US" sz="1400" b="1" dirty="0"/>
              <a:t>Data Source: </a:t>
            </a:r>
            <a:r>
              <a:rPr lang="en-US" sz="1400" dirty="0"/>
              <a:t>Agency for Healthcare Research and Quality, Medical Expenditure Panel Survey, 2002-2012.</a:t>
            </a:r>
          </a:p>
          <a:p>
            <a:r>
              <a:rPr lang="en-US" sz="1400" b="1" dirty="0"/>
              <a:t>Note:</a:t>
            </a:r>
            <a:r>
              <a:rPr lang="en-US" sz="1400" dirty="0"/>
              <a:t> For 2010 in the language </a:t>
            </a:r>
            <a:r>
              <a:rPr lang="en-US" sz="1400" dirty="0" smtClean="0"/>
              <a:t>chart, </a:t>
            </a:r>
            <a:r>
              <a:rPr lang="en-US" sz="1400" dirty="0"/>
              <a:t>the data did not meet the criteria for statistical reliability, data quality, or confidentiality</a:t>
            </a:r>
            <a:r>
              <a:rPr lang="en-US" sz="1400" dirty="0" smtClean="0"/>
              <a:t>.</a:t>
            </a:r>
            <a:endParaRPr lang="en-US" sz="1400" dirty="0"/>
          </a:p>
        </p:txBody>
      </p:sp>
    </p:spTree>
    <p:extLst>
      <p:ext uri="{BB962C8B-B14F-4D97-AF65-F5344CB8AC3E}">
        <p14:creationId xmlns:p14="http://schemas.microsoft.com/office/powerpoint/2010/main" val="20866365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Infrastructure</a:t>
            </a:r>
            <a:endParaRPr lang="en-US" dirty="0"/>
          </a:p>
        </p:txBody>
      </p:sp>
      <p:sp>
        <p:nvSpPr>
          <p:cNvPr id="3" name="Content Placeholder 2"/>
          <p:cNvSpPr>
            <a:spLocks noGrp="1"/>
          </p:cNvSpPr>
          <p:nvPr>
            <p:ph idx="1"/>
          </p:nvPr>
        </p:nvSpPr>
        <p:spPr/>
        <p:txBody>
          <a:bodyPr>
            <a:normAutofit/>
          </a:bodyPr>
          <a:lstStyle/>
          <a:p>
            <a:r>
              <a:rPr lang="en-US" dirty="0" smtClean="0"/>
              <a:t>Ensuring well-coordinated, high-quality health care requires the establishment of a supportive health system infrastructure (IOM, 2010).  Key elements include:</a:t>
            </a:r>
          </a:p>
          <a:p>
            <a:pPr lvl="1"/>
            <a:r>
              <a:rPr lang="en-US" dirty="0" smtClean="0"/>
              <a:t>Well-distributed capable and qualified workforce</a:t>
            </a:r>
          </a:p>
          <a:p>
            <a:pPr lvl="1"/>
            <a:r>
              <a:rPr lang="en-US" dirty="0" smtClean="0"/>
              <a:t>Organizational capacity to support culturally competent services and ongoing improvement efforts</a:t>
            </a:r>
          </a:p>
          <a:p>
            <a:pPr lvl="1"/>
            <a:r>
              <a:rPr lang="en-US" dirty="0" smtClean="0"/>
              <a:t>Health care safety net for hospital admissions of vulnerable populations</a:t>
            </a:r>
            <a:endParaRPr lang="en-US" dirty="0"/>
          </a:p>
        </p:txBody>
      </p:sp>
    </p:spTree>
    <p:extLst>
      <p:ext uri="{BB962C8B-B14F-4D97-AF65-F5344CB8AC3E}">
        <p14:creationId xmlns:p14="http://schemas.microsoft.com/office/powerpoint/2010/main" val="26147357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mtClean="0"/>
              <a:t>Infrastructure Measures</a:t>
            </a:r>
            <a:endParaRPr lang="en-US" dirty="0"/>
          </a:p>
        </p:txBody>
      </p:sp>
      <p:sp>
        <p:nvSpPr>
          <p:cNvPr id="3" name="Content Placeholder 2"/>
          <p:cNvSpPr>
            <a:spLocks noGrp="1"/>
          </p:cNvSpPr>
          <p:nvPr>
            <p:ph idx="1"/>
          </p:nvPr>
        </p:nvSpPr>
        <p:spPr/>
        <p:txBody>
          <a:bodyPr>
            <a:normAutofit/>
          </a:bodyPr>
          <a:lstStyle/>
          <a:p>
            <a:r>
              <a:rPr lang="en-US" dirty="0" smtClean="0"/>
              <a:t>Physicians and surgeons per 100,000 population, by race and ethnicity, 2006-2013</a:t>
            </a:r>
          </a:p>
          <a:p>
            <a:r>
              <a:rPr lang="en-US" dirty="0" smtClean="0"/>
              <a:t>Primary care medical residents per 100,000 population, by sex and ethnicity, 2012-2013</a:t>
            </a:r>
          </a:p>
          <a:p>
            <a:r>
              <a:rPr lang="en-US" dirty="0" smtClean="0"/>
              <a:t>Characteristics of HRSA-supported health center population versus U.S. population, 2013</a:t>
            </a:r>
          </a:p>
          <a:p>
            <a:r>
              <a:rPr lang="en-US" dirty="0" smtClean="0"/>
              <a:t>Medicaid and uninsured discharges in U.S. short-term acute hospitals, by facility characteristics, 2012</a:t>
            </a:r>
          </a:p>
          <a:p>
            <a:endParaRPr lang="en-US" dirty="0"/>
          </a:p>
        </p:txBody>
      </p:sp>
    </p:spTree>
    <p:extLst>
      <p:ext uri="{BB962C8B-B14F-4D97-AF65-F5344CB8AC3E}">
        <p14:creationId xmlns:p14="http://schemas.microsoft.com/office/powerpoint/2010/main" val="744844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a:t>
            </a:r>
            <a:endParaRPr lang="en-US" dirty="0"/>
          </a:p>
        </p:txBody>
      </p:sp>
      <p:sp>
        <p:nvSpPr>
          <p:cNvPr id="3" name="Content Placeholder 2"/>
          <p:cNvSpPr>
            <a:spLocks noGrp="1"/>
          </p:cNvSpPr>
          <p:nvPr>
            <p:ph idx="1"/>
          </p:nvPr>
        </p:nvSpPr>
        <p:spPr/>
        <p:txBody>
          <a:bodyPr>
            <a:normAutofit/>
          </a:bodyPr>
          <a:lstStyle/>
          <a:p>
            <a:r>
              <a:rPr lang="en-US" dirty="0" smtClean="0"/>
              <a:t>Based </a:t>
            </a:r>
            <a:r>
              <a:rPr lang="en-US" dirty="0"/>
              <a:t>on more than 250 measures of quality and disparities covering a broad array of health care services and </a:t>
            </a:r>
            <a:r>
              <a:rPr lang="en-US" dirty="0" smtClean="0"/>
              <a:t>settings</a:t>
            </a:r>
          </a:p>
          <a:p>
            <a:r>
              <a:rPr lang="en-US" dirty="0" smtClean="0"/>
              <a:t>Data generally </a:t>
            </a:r>
            <a:r>
              <a:rPr lang="en-US" dirty="0"/>
              <a:t>available through </a:t>
            </a:r>
            <a:r>
              <a:rPr lang="en-US" dirty="0" smtClean="0"/>
              <a:t>2012</a:t>
            </a:r>
          </a:p>
          <a:p>
            <a:r>
              <a:rPr lang="en-US" dirty="0" smtClean="0"/>
              <a:t>Produced </a:t>
            </a:r>
            <a:r>
              <a:rPr lang="en-US" dirty="0"/>
              <a:t>with the help of an Interagency Work Group led by the Agency for Healthcare Research and </a:t>
            </a:r>
            <a:r>
              <a:rPr lang="en-US" dirty="0" smtClean="0"/>
              <a:t>Quality </a:t>
            </a:r>
            <a:r>
              <a:rPr lang="en-US" dirty="0"/>
              <a:t>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3962000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Physicians and surgeons per 100,000 population, by race and ethnicity, 2006-2013</a:t>
            </a:r>
            <a:endParaRPr lang="en-US" sz="2000" dirty="0"/>
          </a:p>
        </p:txBody>
      </p:sp>
      <p:graphicFrame>
        <p:nvGraphicFramePr>
          <p:cNvPr id="4" name="Chart 3"/>
          <p:cNvGraphicFramePr/>
          <p:nvPr>
            <p:extLst>
              <p:ext uri="{D42A27DB-BD31-4B8C-83A1-F6EECF244321}">
                <p14:modId xmlns:p14="http://schemas.microsoft.com/office/powerpoint/2010/main" val="2869367085"/>
              </p:ext>
            </p:extLst>
          </p:nvPr>
        </p:nvGraphicFramePr>
        <p:xfrm>
          <a:off x="4572000" y="1554480"/>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3626905229"/>
              </p:ext>
            </p:extLst>
          </p:nvPr>
        </p:nvGraphicFramePr>
        <p:xfrm>
          <a:off x="457200" y="1554480"/>
          <a:ext cx="4114800" cy="420624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457200" y="5791200"/>
            <a:ext cx="8153400" cy="954107"/>
          </a:xfrm>
          <a:prstGeom prst="rect">
            <a:avLst/>
          </a:prstGeom>
        </p:spPr>
        <p:txBody>
          <a:bodyPr wrap="square">
            <a:spAutoFit/>
          </a:bodyPr>
          <a:lstStyle/>
          <a:p>
            <a:r>
              <a:rPr lang="en-US" sz="1400" b="1" dirty="0" smtClean="0"/>
              <a:t>Key</a:t>
            </a:r>
            <a:r>
              <a:rPr lang="en-US" sz="1400" b="1" dirty="0"/>
              <a:t>: </a:t>
            </a:r>
            <a:r>
              <a:rPr lang="en-US" sz="1400" dirty="0"/>
              <a:t>AI/AN = American Indian or Alaska </a:t>
            </a:r>
            <a:r>
              <a:rPr lang="en-US" sz="1400" dirty="0" smtClean="0"/>
              <a:t>Native.</a:t>
            </a:r>
          </a:p>
          <a:p>
            <a:r>
              <a:rPr lang="en-US" sz="1400" b="1" dirty="0"/>
              <a:t>Data Source: </a:t>
            </a:r>
            <a:r>
              <a:rPr lang="en-US" sz="1400" dirty="0"/>
              <a:t>U.S. Census, American Community </a:t>
            </a:r>
            <a:r>
              <a:rPr lang="en-US" sz="1400" dirty="0" smtClean="0"/>
              <a:t>Survey, 2006-2013.</a:t>
            </a:r>
            <a:endParaRPr lang="en-US" sz="1400" dirty="0"/>
          </a:p>
          <a:p>
            <a:r>
              <a:rPr lang="en-US" sz="1400" b="1" dirty="0" smtClean="0"/>
              <a:t>Note</a:t>
            </a:r>
            <a:r>
              <a:rPr lang="en-US" sz="1400" b="1" dirty="0"/>
              <a:t>: </a:t>
            </a:r>
            <a:r>
              <a:rPr lang="en-US" sz="1400" dirty="0" smtClean="0"/>
              <a:t>The 2008 and 2013 data for AI/ANs did not </a:t>
            </a:r>
            <a:r>
              <a:rPr lang="en-US" sz="1400" dirty="0"/>
              <a:t>meet the criteria for statistical reliability, data </a:t>
            </a:r>
            <a:r>
              <a:rPr lang="en-US" sz="1400" dirty="0" smtClean="0"/>
              <a:t>quality, </a:t>
            </a:r>
            <a:r>
              <a:rPr lang="en-US" sz="1400" dirty="0"/>
              <a:t>or </a:t>
            </a:r>
            <a:r>
              <a:rPr lang="en-US" sz="1400" dirty="0" smtClean="0"/>
              <a:t>confidentiality. White and Black are non-Hispanic. Hispanic includes all races.</a:t>
            </a:r>
            <a:endParaRPr lang="en-US" sz="1400" dirty="0"/>
          </a:p>
        </p:txBody>
      </p:sp>
    </p:spTree>
    <p:extLst>
      <p:ext uri="{BB962C8B-B14F-4D97-AF65-F5344CB8AC3E}">
        <p14:creationId xmlns:p14="http://schemas.microsoft.com/office/powerpoint/2010/main" val="17292231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Primary care medical residents per 100,000 population, by sex and race/ethnicity, 2012-2013</a:t>
            </a:r>
            <a:endParaRPr lang="en-US" sz="2000" dirty="0"/>
          </a:p>
        </p:txBody>
      </p:sp>
      <p:graphicFrame>
        <p:nvGraphicFramePr>
          <p:cNvPr id="4" name="Chart 3"/>
          <p:cNvGraphicFramePr/>
          <p:nvPr>
            <p:extLst>
              <p:ext uri="{D42A27DB-BD31-4B8C-83A1-F6EECF244321}">
                <p14:modId xmlns:p14="http://schemas.microsoft.com/office/powerpoint/2010/main" val="2689686700"/>
              </p:ext>
            </p:extLst>
          </p:nvPr>
        </p:nvGraphicFramePr>
        <p:xfrm>
          <a:off x="4572000" y="13716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924346945"/>
              </p:ext>
            </p:extLst>
          </p:nvPr>
        </p:nvGraphicFramePr>
        <p:xfrm>
          <a:off x="457200" y="1371600"/>
          <a:ext cx="41148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457200" y="5334000"/>
            <a:ext cx="8153400" cy="1384995"/>
          </a:xfrm>
          <a:prstGeom prst="rect">
            <a:avLst/>
          </a:prstGeom>
        </p:spPr>
        <p:txBody>
          <a:bodyPr wrap="square">
            <a:spAutoFit/>
          </a:bodyPr>
          <a:lstStyle/>
          <a:p>
            <a:r>
              <a:rPr lang="en-US" sz="1400" b="1" dirty="0"/>
              <a:t>Key:</a:t>
            </a:r>
            <a:r>
              <a:rPr lang="en-US" sz="1400" dirty="0"/>
              <a:t> AI/AN = American Indian or Alaska Native; API = Asian or Pacific Islander.</a:t>
            </a:r>
          </a:p>
          <a:p>
            <a:r>
              <a:rPr lang="en-US" sz="1400" b="1" dirty="0"/>
              <a:t>Data Source:</a:t>
            </a:r>
            <a:r>
              <a:rPr lang="en-US" sz="1400" dirty="0"/>
              <a:t> Accreditation Council for Graduate Medical Education, Data Resource Book, Academic Year 2012-2013. </a:t>
            </a:r>
            <a:r>
              <a:rPr lang="en-US" sz="1400" u="sng" dirty="0">
                <a:hlinkClick r:id="rId5"/>
              </a:rPr>
              <a:t>http://</a:t>
            </a:r>
            <a:r>
              <a:rPr lang="en-US" sz="1400" u="sng" dirty="0" smtClean="0">
                <a:hlinkClick r:id="rId5"/>
              </a:rPr>
              <a:t>www.acgme.org/acgmeweb/tabid/259/Publications/GraduateMedicalEducation</a:t>
            </a:r>
          </a:p>
          <a:p>
            <a:r>
              <a:rPr lang="en-US" sz="1400" u="sng" dirty="0" smtClean="0">
                <a:hlinkClick r:id="rId5"/>
              </a:rPr>
              <a:t>DataResourceBook.aspx</a:t>
            </a:r>
            <a:endParaRPr lang="en-US" sz="1400" dirty="0"/>
          </a:p>
          <a:p>
            <a:r>
              <a:rPr lang="en-US" sz="1400" b="1" dirty="0"/>
              <a:t>Note: </a:t>
            </a:r>
            <a:r>
              <a:rPr lang="en-US" sz="1400" dirty="0"/>
              <a:t>White, Black, API, and AI/AN are non-Hispanic. Hispanic includes all races. Rates are based on American Community Survey 1-year </a:t>
            </a:r>
            <a:r>
              <a:rPr lang="en-US" sz="1400" dirty="0" smtClean="0"/>
              <a:t>population estimates for </a:t>
            </a:r>
            <a:r>
              <a:rPr lang="en-US" sz="1400" dirty="0"/>
              <a:t>2012</a:t>
            </a:r>
            <a:r>
              <a:rPr lang="en-US" sz="1400" dirty="0" smtClean="0"/>
              <a:t>.</a:t>
            </a:r>
            <a:endParaRPr lang="en-US" sz="1400" dirty="0"/>
          </a:p>
        </p:txBody>
      </p:sp>
    </p:spTree>
    <p:extLst>
      <p:ext uri="{BB962C8B-B14F-4D97-AF65-F5344CB8AC3E}">
        <p14:creationId xmlns:p14="http://schemas.microsoft.com/office/powerpoint/2010/main" val="21766293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Characteristics of HRSA-supported health center population versus U.S. population, 2013</a:t>
            </a:r>
            <a:endParaRPr lang="en-US" sz="2000" dirty="0"/>
          </a:p>
        </p:txBody>
      </p:sp>
      <p:graphicFrame>
        <p:nvGraphicFramePr>
          <p:cNvPr id="4" name="Chart 3"/>
          <p:cNvGraphicFramePr/>
          <p:nvPr>
            <p:extLst>
              <p:ext uri="{D42A27DB-BD31-4B8C-83A1-F6EECF244321}">
                <p14:modId xmlns:p14="http://schemas.microsoft.com/office/powerpoint/2010/main" val="645472638"/>
              </p:ext>
            </p:extLst>
          </p:nvPr>
        </p:nvGraphicFramePr>
        <p:xfrm>
          <a:off x="457200" y="12954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57200" y="5410200"/>
            <a:ext cx="8067907" cy="1384995"/>
          </a:xfrm>
          <a:prstGeom prst="rect">
            <a:avLst/>
          </a:prstGeom>
        </p:spPr>
        <p:txBody>
          <a:bodyPr wrap="square">
            <a:spAutoFit/>
          </a:bodyPr>
          <a:lstStyle/>
          <a:p>
            <a:r>
              <a:rPr lang="en-US" sz="1400" b="1" dirty="0"/>
              <a:t>Key:</a:t>
            </a:r>
            <a:r>
              <a:rPr lang="en-US" sz="1400" dirty="0"/>
              <a:t> AI/AN = American Indian or Alaska Native; NHOPI = Native Hawaiian or Other Pacific Islander; FPL = Federal poverty level. </a:t>
            </a:r>
          </a:p>
          <a:p>
            <a:r>
              <a:rPr lang="en-US" sz="1400" b="1" dirty="0"/>
              <a:t>Data Source:</a:t>
            </a:r>
            <a:r>
              <a:rPr lang="en-US" sz="1400" dirty="0"/>
              <a:t> Health Resources and Services Administration, Bureau of Primary Health Care, Uniform Data System, 2013. </a:t>
            </a:r>
            <a:r>
              <a:rPr lang="en-US" sz="1400" u="sng" dirty="0">
                <a:hlinkClick r:id="rId4"/>
              </a:rPr>
              <a:t>http://bphc.hrsa.gov/uds/datasnapshot.aspx?year=2013</a:t>
            </a:r>
            <a:endParaRPr lang="en-US" sz="1400" dirty="0"/>
          </a:p>
          <a:p>
            <a:r>
              <a:rPr lang="en-US" sz="1400" b="1" dirty="0"/>
              <a:t>Note:</a:t>
            </a:r>
            <a:r>
              <a:rPr lang="en-US" sz="1400" dirty="0"/>
              <a:t> Racial groups include Hispanics and non-Hispanics. Health center population includes 1,202 program grantees data only.</a:t>
            </a:r>
          </a:p>
        </p:txBody>
      </p:sp>
    </p:spTree>
    <p:extLst>
      <p:ext uri="{BB962C8B-B14F-4D97-AF65-F5344CB8AC3E}">
        <p14:creationId xmlns:p14="http://schemas.microsoft.com/office/powerpoint/2010/main" val="10602000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Medicaid and uninsured discharges in U.S. short-term acute hospitals, by facility characteristics, 2012</a:t>
            </a:r>
            <a:endParaRPr lang="en-US" sz="2000" dirty="0"/>
          </a:p>
        </p:txBody>
      </p:sp>
      <p:graphicFrame>
        <p:nvGraphicFramePr>
          <p:cNvPr id="4" name="Chart 3"/>
          <p:cNvGraphicFramePr/>
          <p:nvPr>
            <p:extLst>
              <p:ext uri="{D42A27DB-BD31-4B8C-83A1-F6EECF244321}">
                <p14:modId xmlns:p14="http://schemas.microsoft.com/office/powerpoint/2010/main" val="3811548669"/>
              </p:ext>
            </p:extLst>
          </p:nvPr>
        </p:nvGraphicFramePr>
        <p:xfrm>
          <a:off x="457200" y="1554480"/>
          <a:ext cx="8229600"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457200" y="5892477"/>
            <a:ext cx="8077200" cy="523220"/>
          </a:xfrm>
          <a:prstGeom prst="rect">
            <a:avLst/>
          </a:prstGeom>
        </p:spPr>
        <p:txBody>
          <a:bodyPr wrap="square">
            <a:spAutoFit/>
          </a:bodyPr>
          <a:lstStyle/>
          <a:p>
            <a:r>
              <a:rPr lang="en-US" sz="1400" b="1" dirty="0" smtClean="0"/>
              <a:t>Data Source</a:t>
            </a:r>
            <a:r>
              <a:rPr lang="en-US" sz="1400" b="1" dirty="0"/>
              <a:t>: </a:t>
            </a:r>
            <a:r>
              <a:rPr lang="en-US" sz="1400" dirty="0"/>
              <a:t>Agency for Healthcare Research and Quality, Healthcare Cost and Utilization Project, HCUPnet, </a:t>
            </a:r>
            <a:r>
              <a:rPr lang="en-US" sz="1400" dirty="0" smtClean="0"/>
              <a:t>2012. </a:t>
            </a:r>
            <a:endParaRPr lang="en-US" sz="1400" dirty="0"/>
          </a:p>
        </p:txBody>
      </p:sp>
    </p:spTree>
    <p:extLst>
      <p:ext uri="{BB962C8B-B14F-4D97-AF65-F5344CB8AC3E}">
        <p14:creationId xmlns:p14="http://schemas.microsoft.com/office/powerpoint/2010/main" val="864854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4" name="Content Placeholder 3"/>
          <p:cNvSpPr>
            <a:spLocks noGrp="1"/>
          </p:cNvSpPr>
          <p:nvPr>
            <p:ph idx="1"/>
          </p:nvPr>
        </p:nvSpPr>
        <p:spPr/>
        <p:txBody>
          <a:bodyPr>
            <a:normAutofit fontScale="70000" lnSpcReduction="20000"/>
          </a:bodyPr>
          <a:lstStyle/>
          <a:p>
            <a:r>
              <a:rPr lang="en-US" smtClean="0"/>
              <a:t>Blewett LA, Johnson PJ, Lee B, et al. When a usual source of care and usual provider matter: adult prevention and screening services. J Gen Intern Med 2008 Sep;23(9):1354-60.</a:t>
            </a:r>
          </a:p>
          <a:p>
            <a:r>
              <a:rPr lang="en-US" smtClean="0"/>
              <a:t>Healthy People 2020. Access to Health Services. Washington, DC: U.S. Department of Health and Human Services, Office of Disease Prevention and Health Promotion. </a:t>
            </a:r>
            <a:r>
              <a:rPr lang="en-US" smtClean="0">
                <a:hlinkClick r:id="rId3"/>
              </a:rPr>
              <a:t>http://www.healthypeople.gov/2020/topics-objectives/topic/Access-to-Health-Services</a:t>
            </a:r>
            <a:r>
              <a:rPr lang="en-US" smtClean="0"/>
              <a:t>.  Accessed October 14, 2014.</a:t>
            </a:r>
          </a:p>
          <a:p>
            <a:r>
              <a:rPr lang="en-US" smtClean="0"/>
              <a:t>Institute of Medicine, Committee on Monitoring Access to Personal Health Care Services. Access to health care in America. Washington, DC: National Academy Press; 1993.</a:t>
            </a:r>
          </a:p>
          <a:p>
            <a:r>
              <a:rPr lang="en-US" smtClean="0"/>
              <a:t>Institute of Medicine, Board of Health Care Services. Future directions for the National Healthcare Quality and Disparities Reports. Washington, DC: National Academies Press; 2010.</a:t>
            </a:r>
          </a:p>
          <a:p>
            <a:r>
              <a:rPr lang="en-US" smtClean="0"/>
              <a:t>Smart NA, Titus TT. Outcomes of early versus late nephrology referral in chronic kidney disease: a systematic review. Am J Med 2011 Nov;124(11):1073-80e2.</a:t>
            </a:r>
          </a:p>
          <a:p>
            <a:endParaRPr lang="en-US" dirty="0"/>
          </a:p>
        </p:txBody>
      </p:sp>
    </p:spTree>
    <p:extLst>
      <p:ext uri="{BB962C8B-B14F-4D97-AF65-F5344CB8AC3E}">
        <p14:creationId xmlns:p14="http://schemas.microsoft.com/office/powerpoint/2010/main" val="358290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New </a:t>
            </a:r>
            <a:r>
              <a:rPr lang="en-US" dirty="0"/>
              <a:t>National Healthcare Quality and Disparities Report (</a:t>
            </a:r>
            <a:r>
              <a:rPr lang="en-US" dirty="0" smtClean="0"/>
              <a:t>QDR)</a:t>
            </a:r>
          </a:p>
          <a:p>
            <a:pPr lvl="1"/>
            <a:r>
              <a:rPr lang="en-US" dirty="0"/>
              <a:t>Integrates findings on health care quality and health care disparities into a single document to highlight the importance of examining quality and disparities together</a:t>
            </a:r>
          </a:p>
          <a:p>
            <a:pPr lvl="1"/>
            <a:r>
              <a:rPr lang="en-US" dirty="0" smtClean="0"/>
              <a:t>Focuses </a:t>
            </a:r>
            <a:r>
              <a:rPr lang="en-US" dirty="0"/>
              <a:t>on summarizing information over the many measures that are </a:t>
            </a:r>
            <a:r>
              <a:rPr lang="en-US" dirty="0" smtClean="0"/>
              <a:t>tracked</a:t>
            </a:r>
          </a:p>
          <a:p>
            <a:r>
              <a:rPr lang="en-US" dirty="0" smtClean="0"/>
              <a:t>Series </a:t>
            </a:r>
            <a:r>
              <a:rPr lang="en-US" dirty="0" smtClean="0"/>
              <a:t>of related </a:t>
            </a:r>
            <a:r>
              <a:rPr lang="en-US" dirty="0" err="1" smtClean="0"/>
              <a:t>chartbooks</a:t>
            </a:r>
            <a:endParaRPr lang="en-US" dirty="0" smtClean="0"/>
          </a:p>
          <a:p>
            <a:pPr lvl="1"/>
            <a:r>
              <a:rPr lang="en-US" dirty="0" smtClean="0"/>
              <a:t>Present information </a:t>
            </a:r>
            <a:r>
              <a:rPr lang="en-US" dirty="0"/>
              <a:t>on individual measures </a:t>
            </a:r>
            <a:r>
              <a:rPr lang="en-US" dirty="0" smtClean="0"/>
              <a:t>of quality and disparities</a:t>
            </a:r>
          </a:p>
          <a:p>
            <a:pPr lvl="1"/>
            <a:r>
              <a:rPr lang="en-US" dirty="0" smtClean="0"/>
              <a:t>Are posted </a:t>
            </a:r>
            <a:r>
              <a:rPr lang="en-US" dirty="0"/>
              <a:t>on the </a:t>
            </a:r>
            <a:r>
              <a:rPr lang="en-US" dirty="0" smtClean="0"/>
              <a:t>Web (</a:t>
            </a:r>
            <a:r>
              <a:rPr lang="en-US" u="sng" dirty="0" smtClean="0">
                <a:hlinkClick r:id="rId3"/>
              </a:rPr>
              <a:t>http</a:t>
            </a:r>
            <a:r>
              <a:rPr lang="en-US" u="sng" dirty="0">
                <a:hlinkClick r:id="rId3"/>
              </a:rPr>
              <a:t>://</a:t>
            </a:r>
            <a:r>
              <a:rPr lang="en-US" u="sng" dirty="0" smtClean="0">
                <a:hlinkClick r:id="rId3"/>
              </a:rPr>
              <a:t>www.ahrq.gov/research/</a:t>
            </a:r>
          </a:p>
          <a:p>
            <a:pPr lvl="1" indent="0">
              <a:buNone/>
              <a:tabLst>
                <a:tab pos="406400" algn="l"/>
              </a:tabLst>
            </a:pPr>
            <a:r>
              <a:rPr lang="en-US" u="sng" dirty="0" smtClean="0">
                <a:hlinkClick r:id="rId3"/>
              </a:rPr>
              <a:t>findings/</a:t>
            </a:r>
            <a:r>
              <a:rPr lang="en-US" u="sng" dirty="0" err="1" smtClean="0">
                <a:hlinkClick r:id="rId3"/>
              </a:rPr>
              <a:t>nhqrdr</a:t>
            </a:r>
            <a:r>
              <a:rPr lang="en-US" u="sng" dirty="0" smtClean="0">
                <a:hlinkClick r:id="rId3"/>
              </a:rPr>
              <a:t>/2014chartbooks</a:t>
            </a:r>
            <a:r>
              <a:rPr lang="en-US" u="sng" dirty="0">
                <a:hlinkClick r:id="rId3"/>
              </a:rPr>
              <a:t>/</a:t>
            </a:r>
            <a:r>
              <a:rPr lang="en-US" dirty="0" smtClean="0"/>
              <a:t>)</a:t>
            </a:r>
            <a:endParaRPr lang="en-US" dirty="0"/>
          </a:p>
          <a:p>
            <a:endParaRPr lang="en-US" dirty="0"/>
          </a:p>
        </p:txBody>
      </p:sp>
    </p:spTree>
    <p:extLst>
      <p:ext uri="{BB962C8B-B14F-4D97-AF65-F5344CB8AC3E}">
        <p14:creationId xmlns:p14="http://schemas.microsoft.com/office/powerpoint/2010/main" val="2286402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Findings of the 2014 QDR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smtClean="0"/>
              <a:t>Access improved. </a:t>
            </a:r>
          </a:p>
          <a:p>
            <a:pPr lvl="1"/>
            <a:r>
              <a:rPr lang="en-US" dirty="0" smtClean="0"/>
              <a:t>Quality improved for most National Quality Strategy priorities.</a:t>
            </a:r>
          </a:p>
          <a:p>
            <a:pPr lvl="1"/>
            <a:r>
              <a:rPr lang="en-US" dirty="0" smtClean="0"/>
              <a:t>Few disparities were eliminated.</a:t>
            </a:r>
          </a:p>
          <a:p>
            <a:pPr lvl="1"/>
            <a:r>
              <a:rPr lang="en-US" dirty="0" smtClean="0"/>
              <a:t>Many challenges in improving quality and reducing disparities remain.</a:t>
            </a:r>
            <a:endParaRPr lang="en-US" dirty="0"/>
          </a:p>
        </p:txBody>
      </p:sp>
    </p:spTree>
    <p:extLst>
      <p:ext uri="{BB962C8B-B14F-4D97-AF65-F5344CB8AC3E}">
        <p14:creationId xmlns:p14="http://schemas.microsoft.com/office/powerpoint/2010/main" val="22083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Access to Health Care</a:t>
            </a:r>
            <a:endParaRPr lang="en-US" dirty="0"/>
          </a:p>
        </p:txBody>
      </p:sp>
      <p:sp>
        <p:nvSpPr>
          <p:cNvPr id="5" name="Content Placeholder 4"/>
          <p:cNvSpPr>
            <a:spLocks noGrp="1"/>
          </p:cNvSpPr>
          <p:nvPr>
            <p:ph idx="1"/>
          </p:nvPr>
        </p:nvSpPr>
        <p:spPr/>
        <p:txBody>
          <a:bodyPr>
            <a:normAutofit fontScale="85000" lnSpcReduction="10000"/>
          </a:bodyPr>
          <a:lstStyle/>
          <a:p>
            <a:pPr lvl="0"/>
            <a:r>
              <a:rPr lang="en-US" dirty="0" smtClean="0"/>
              <a:t>Access to health care means having “the timely use of personal health services to achieve the best health outcomes” (IOM, 1993). </a:t>
            </a:r>
          </a:p>
          <a:p>
            <a:pPr lvl="0"/>
            <a:r>
              <a:rPr lang="en-US" dirty="0" smtClean="0"/>
              <a:t>Access to health care consists of four components (Healthy People 2020): </a:t>
            </a:r>
          </a:p>
          <a:p>
            <a:pPr lvl="1"/>
            <a:r>
              <a:rPr lang="en-US" dirty="0" smtClean="0"/>
              <a:t>Health insurance: facilitates entry into the health care system. Uninsured people are less likely to receive medical care and more likely to have poor health status. </a:t>
            </a:r>
          </a:p>
          <a:p>
            <a:pPr lvl="1"/>
            <a:r>
              <a:rPr lang="en-US" dirty="0" smtClean="0"/>
              <a:t>Services: having a usual source of care is associated with adults receiving recommended screening and prevention services.</a:t>
            </a:r>
          </a:p>
          <a:p>
            <a:pPr lvl="1"/>
            <a:r>
              <a:rPr lang="en-US" dirty="0" smtClean="0"/>
              <a:t>Timeliness: ability to provide health care when the need is recognized.</a:t>
            </a:r>
          </a:p>
          <a:p>
            <a:pPr lvl="1"/>
            <a:r>
              <a:rPr lang="en-US" dirty="0" smtClean="0"/>
              <a:t>Infrastructure: capable and qualified workforce; updated health information technology.</a:t>
            </a:r>
            <a:endParaRPr lang="en-US" dirty="0"/>
          </a:p>
        </p:txBody>
      </p:sp>
    </p:spTree>
    <p:extLst>
      <p:ext uri="{BB962C8B-B14F-4D97-AF65-F5344CB8AC3E}">
        <p14:creationId xmlns:p14="http://schemas.microsoft.com/office/powerpoint/2010/main" val="1547367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err="1" smtClean="0"/>
              <a:t>Chartbook</a:t>
            </a:r>
            <a:r>
              <a:rPr lang="en-US" sz="3200" dirty="0" smtClean="0"/>
              <a:t> on Access to Health Care</a:t>
            </a:r>
            <a:endParaRPr lang="en-US" sz="3200" dirty="0"/>
          </a:p>
        </p:txBody>
      </p:sp>
      <p:sp>
        <p:nvSpPr>
          <p:cNvPr id="5" name="Content Placeholder 4"/>
          <p:cNvSpPr>
            <a:spLocks noGrp="1"/>
          </p:cNvSpPr>
          <p:nvPr>
            <p:ph idx="1"/>
          </p:nvPr>
        </p:nvSpPr>
        <p:spPr/>
        <p:txBody>
          <a:bodyPr>
            <a:normAutofit fontScale="92500" lnSpcReduction="10000"/>
          </a:bodyPr>
          <a:lstStyle/>
          <a:p>
            <a:r>
              <a:rPr lang="en-US" dirty="0" smtClean="0"/>
              <a:t>This </a:t>
            </a:r>
            <a:r>
              <a:rPr lang="en-US" dirty="0" err="1" smtClean="0"/>
              <a:t>chartbook</a:t>
            </a:r>
            <a:r>
              <a:rPr lang="en-US" dirty="0" smtClean="0"/>
              <a:t> includes: </a:t>
            </a:r>
          </a:p>
          <a:p>
            <a:pPr lvl="1"/>
            <a:r>
              <a:rPr lang="en-US" dirty="0" smtClean="0"/>
              <a:t>Summary of trends across measures of Access to Health Care from the QDR</a:t>
            </a:r>
          </a:p>
          <a:p>
            <a:pPr lvl="1"/>
            <a:r>
              <a:rPr lang="en-US" dirty="0"/>
              <a:t>F</a:t>
            </a:r>
            <a:r>
              <a:rPr lang="en-US" dirty="0" smtClean="0"/>
              <a:t>igures illustrating select measures of Access</a:t>
            </a:r>
          </a:p>
          <a:p>
            <a:r>
              <a:rPr lang="en-US" dirty="0" smtClean="0"/>
              <a:t>Introduction and Methods contains information about methods used in the </a:t>
            </a:r>
            <a:r>
              <a:rPr lang="en-US" dirty="0" err="1" smtClean="0"/>
              <a:t>chartbook</a:t>
            </a:r>
            <a:r>
              <a:rPr lang="en-US" dirty="0" smtClean="0"/>
              <a:t>. </a:t>
            </a:r>
          </a:p>
          <a:p>
            <a:r>
              <a:rPr lang="en-US" dirty="0" smtClean="0"/>
              <a:t>Appendixes include information about measures and data.</a:t>
            </a:r>
          </a:p>
          <a:p>
            <a:r>
              <a:rPr lang="en-US" dirty="0" smtClean="0"/>
              <a:t>A Data Query </a:t>
            </a:r>
            <a:r>
              <a:rPr lang="en-US" dirty="0"/>
              <a:t>tool (</a:t>
            </a:r>
            <a:r>
              <a:rPr lang="en-US" dirty="0">
                <a:hlinkClick r:id="rId3"/>
              </a:rPr>
              <a:t>http://</a:t>
            </a:r>
            <a:r>
              <a:rPr lang="en-US" dirty="0" smtClean="0">
                <a:hlinkClick r:id="rId3"/>
              </a:rPr>
              <a:t>nhqrnet.ahrq.gov/</a:t>
            </a:r>
          </a:p>
          <a:p>
            <a:pPr marL="347663" indent="0">
              <a:spcBef>
                <a:spcPts val="0"/>
              </a:spcBef>
              <a:buNone/>
            </a:pPr>
            <a:r>
              <a:rPr lang="en-US" dirty="0" err="1" smtClean="0">
                <a:hlinkClick r:id="rId3"/>
              </a:rPr>
              <a:t>inhqrdr</a:t>
            </a:r>
            <a:r>
              <a:rPr lang="en-US" dirty="0" smtClean="0">
                <a:hlinkClick r:id="rId3"/>
              </a:rPr>
              <a:t>/data/query</a:t>
            </a:r>
            <a:r>
              <a:rPr lang="en-US" dirty="0" smtClean="0"/>
              <a:t>) provides access to all data tables. </a:t>
            </a:r>
            <a:endParaRPr lang="en-US" dirty="0"/>
          </a:p>
        </p:txBody>
      </p:sp>
    </p:spTree>
    <p:extLst>
      <p:ext uri="{BB962C8B-B14F-4D97-AF65-F5344CB8AC3E}">
        <p14:creationId xmlns:p14="http://schemas.microsoft.com/office/powerpoint/2010/main" val="393249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Average annual rates of change of </a:t>
            </a:r>
            <a:r>
              <a:rPr lang="en-US" sz="2400" dirty="0" smtClean="0"/>
              <a:t>access </a:t>
            </a:r>
            <a:r>
              <a:rPr lang="en-US" sz="2400" dirty="0"/>
              <a:t>to care measures through 2012, by </a:t>
            </a:r>
            <a:r>
              <a:rPr lang="en-US" sz="2400" dirty="0" smtClean="0"/>
              <a:t>age</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6169887"/>
              </p:ext>
            </p:extLst>
          </p:nvPr>
        </p:nvGraphicFramePr>
        <p:xfrm>
          <a:off x="457200" y="12954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00" y="5576047"/>
            <a:ext cx="8229600" cy="1384995"/>
          </a:xfrm>
          <a:prstGeom prst="rect">
            <a:avLst/>
          </a:prstGeom>
        </p:spPr>
        <p:txBody>
          <a:bodyPr wrap="square">
            <a:spAutoFit/>
          </a:bodyPr>
          <a:lstStyle/>
          <a:p>
            <a:r>
              <a:rPr lang="en-US" sz="1400" b="1" dirty="0"/>
              <a:t>Note: </a:t>
            </a:r>
            <a:r>
              <a:rPr lang="en-US" sz="1400" dirty="0"/>
              <a:t>Each point represents one measure. Large red diamonds indicate median values. Access measures include insurance, usual provider, barriers to care, and timeliness of care. For most measures, trend data are available from 2001-2002 to 2012. For each measure with at least four estimates over time, weighted log-linear regression is used to calculate average annual percentage change. Measures are aligned so that positive change indicates improved access to care.  </a:t>
            </a:r>
          </a:p>
        </p:txBody>
      </p:sp>
    </p:spTree>
    <p:extLst>
      <p:ext uri="{BB962C8B-B14F-4D97-AF65-F5344CB8AC3E}">
        <p14:creationId xmlns:p14="http://schemas.microsoft.com/office/powerpoint/2010/main" val="4082878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Access </a:t>
            </a:r>
            <a:r>
              <a:rPr lang="en-US" sz="2200" dirty="0"/>
              <a:t>measures for which members of selected groups experienced better, same, or worse access to care compared with reference group, </a:t>
            </a:r>
            <a:r>
              <a:rPr lang="en-US" sz="2200" dirty="0" smtClean="0"/>
              <a:t>2012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42952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0164956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HRQ_Slide_Template_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11144</TotalTime>
  <Words>4570</Words>
  <Application>Microsoft Office PowerPoint</Application>
  <PresentationFormat>On-screen Show (4:3)</PresentationFormat>
  <Paragraphs>288</Paragraphs>
  <Slides>34</Slides>
  <Notes>34</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Custom Design</vt:lpstr>
      <vt:lpstr>AHRQ_Slide_Template_2013</vt:lpstr>
      <vt:lpstr>1_Custom Design</vt:lpstr>
      <vt:lpstr>National Healthcare Quality and Disparities Report</vt:lpstr>
      <vt:lpstr>National Healthcare Quality and Disparities Report</vt:lpstr>
      <vt:lpstr>National Healthcare Quality and Disparities Report</vt:lpstr>
      <vt:lpstr>Changes for 2014</vt:lpstr>
      <vt:lpstr>Key Findings of the 2014 QDR</vt:lpstr>
      <vt:lpstr>Access to Health Care</vt:lpstr>
      <vt:lpstr>Chartbook on Access to Health Care</vt:lpstr>
      <vt:lpstr>Average annual rates of change of access to care measures through 2012, by age</vt:lpstr>
      <vt:lpstr>Access measures for which members of selected groups experienced better, same, or worse access to care compared with reference group, 2012</vt:lpstr>
      <vt:lpstr>Number and percentage of all access measures for which disparities related to race, ethnicity, and income were improving, not changing, or worsening through 2012</vt:lpstr>
      <vt:lpstr>Health Insurance</vt:lpstr>
      <vt:lpstr>Health Insurance Measures</vt:lpstr>
      <vt:lpstr>Adults ages 18-64 who were uninsured at the time of interview, 2000-2014 (January-June)</vt:lpstr>
      <vt:lpstr>People without health insurance coverage at the time of interview, by age, 2010-2014 (January-June)</vt:lpstr>
      <vt:lpstr>Adults ages 18-64 who were uninsured at the time of interview, by race/ethnicity, January 2010-June 2014</vt:lpstr>
      <vt:lpstr>Adults ages 18-64 without health insurance at the time of interview, by region, January-June 2014</vt:lpstr>
      <vt:lpstr>Adults ages 18-64 with private health insurance coverage, by age, January 2010-June 2014</vt:lpstr>
      <vt:lpstr>Services</vt:lpstr>
      <vt:lpstr>Services Measures</vt:lpstr>
      <vt:lpstr>People of all ages with a usual place to go for medical care, by age, January-June 2014</vt:lpstr>
      <vt:lpstr>Age-sex adjusted percentage of people of all ages with a usual place to go for medical care, by race/ethnicity, 2013 and January-June 2014</vt:lpstr>
      <vt:lpstr>People who were unable to get or delayed in getting needed medical care, dental care, or prescription medicines in the last 12 months, by insurance (under age 65) and age, 2002-2012</vt:lpstr>
      <vt:lpstr>People who were unable to get or delayed in getting needed medical care, dental care, or prescription medicines in the last 12 months, by perceived health status and ethnicity, 2003-2012</vt:lpstr>
      <vt:lpstr>Timeliness</vt:lpstr>
      <vt:lpstr>Timeliness Measures</vt:lpstr>
      <vt:lpstr>Adults who needed care right away for an illness, injury, or condition in the last 12 months who sometimes or never got care as soon as wanted, by insurance (ages 18-64) and  ethnicity, 2002-2012</vt:lpstr>
      <vt:lpstr>Children who needed care right away for an illness, injury, or condition in the last 12 months who sometimes or never got care as soon as wanted, by preferred language and ethnicity, 2002-2012</vt:lpstr>
      <vt:lpstr>Infrastructure</vt:lpstr>
      <vt:lpstr>Infrastructure Measures</vt:lpstr>
      <vt:lpstr>Physicians and surgeons per 100,000 population, by race and ethnicity, 2006-2013</vt:lpstr>
      <vt:lpstr>Primary care medical residents per 100,000 population, by sex and race/ethnicity, 2012-2013</vt:lpstr>
      <vt:lpstr>Characteristics of HRSA-supported health center population versus U.S. population, 2013</vt:lpstr>
      <vt:lpstr>Medicaid and uninsured discharges in U.S. short-term acute hospitals, by facility characteristics, 2012</vt:lpstr>
      <vt:lpstr>References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DHHS</dc:creator>
  <cp:lastModifiedBy>DHHS</cp:lastModifiedBy>
  <cp:revision>494</cp:revision>
  <cp:lastPrinted>2014-05-20T19:30:00Z</cp:lastPrinted>
  <dcterms:created xsi:type="dcterms:W3CDTF">2013-09-03T18:05:51Z</dcterms:created>
  <dcterms:modified xsi:type="dcterms:W3CDTF">2015-04-06T21:29:35Z</dcterms:modified>
</cp:coreProperties>
</file>