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8"/>
  </p:notesMasterIdLst>
  <p:handoutMasterIdLst>
    <p:handoutMasterId r:id="rId39"/>
  </p:handoutMasterIdLst>
  <p:sldIdLst>
    <p:sldId id="258" r:id="rId3"/>
    <p:sldId id="279" r:id="rId4"/>
    <p:sldId id="278" r:id="rId5"/>
    <p:sldId id="260" r:id="rId6"/>
    <p:sldId id="292" r:id="rId7"/>
    <p:sldId id="294" r:id="rId8"/>
    <p:sldId id="296" r:id="rId9"/>
    <p:sldId id="261" r:id="rId10"/>
    <p:sldId id="262" r:id="rId11"/>
    <p:sldId id="263" r:id="rId12"/>
    <p:sldId id="297" r:id="rId13"/>
    <p:sldId id="298" r:id="rId14"/>
    <p:sldId id="299" r:id="rId15"/>
    <p:sldId id="264" r:id="rId16"/>
    <p:sldId id="287" r:id="rId17"/>
    <p:sldId id="288" r:id="rId18"/>
    <p:sldId id="289" r:id="rId19"/>
    <p:sldId id="302" r:id="rId20"/>
    <p:sldId id="303" r:id="rId21"/>
    <p:sldId id="304" r:id="rId22"/>
    <p:sldId id="305" r:id="rId23"/>
    <p:sldId id="306" r:id="rId24"/>
    <p:sldId id="307" r:id="rId25"/>
    <p:sldId id="265" r:id="rId26"/>
    <p:sldId id="269" r:id="rId27"/>
    <p:sldId id="271" r:id="rId28"/>
    <p:sldId id="281" r:id="rId29"/>
    <p:sldId id="290" r:id="rId30"/>
    <p:sldId id="283" r:id="rId31"/>
    <p:sldId id="300" r:id="rId32"/>
    <p:sldId id="301" r:id="rId33"/>
    <p:sldId id="282" r:id="rId34"/>
    <p:sldId id="284" r:id="rId35"/>
    <p:sldId id="280" r:id="rId36"/>
    <p:sldId id="30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98" autoAdjust="0"/>
    <p:restoredTop sz="94434" autoAdjust="0"/>
  </p:normalViewPr>
  <p:slideViewPr>
    <p:cSldViewPr>
      <p:cViewPr>
        <p:scale>
          <a:sx n="89" d="100"/>
          <a:sy n="89" d="100"/>
        </p:scale>
        <p:origin x="-594" y="-402"/>
      </p:cViewPr>
      <p:guideLst>
        <p:guide orient="horz" pos="2160"/>
        <p:guide pos="2880"/>
      </p:guideLst>
    </p:cSldViewPr>
  </p:slideViewPr>
  <p:outlineViewPr>
    <p:cViewPr>
      <p:scale>
        <a:sx n="33" d="100"/>
        <a:sy n="33" d="100"/>
      </p:scale>
      <p:origin x="0" y="-19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4" d="100"/>
          <a:sy n="54" d="100"/>
        </p:scale>
        <p:origin x="282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E40ABE-DCA6-4B7A-B1BC-961182C98C1E}" type="datetimeFigureOut">
              <a:rPr lang="en-US" smtClean="0"/>
              <a:pPr/>
              <a:t>1/6/2015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63DE9D1-BBA0-4F2C-9FA0-7B37DDC69B66}" type="slidenum">
              <a:rPr lang="en-US" smtClean="0"/>
              <a:pPr/>
              <a:t>‹#›</a:t>
            </a:fld>
            <a:endParaRPr lang="en-US"/>
          </a:p>
        </p:txBody>
      </p:sp>
    </p:spTree>
    <p:extLst>
      <p:ext uri="{BB962C8B-B14F-4D97-AF65-F5344CB8AC3E}">
        <p14:creationId xmlns:p14="http://schemas.microsoft.com/office/powerpoint/2010/main" val="7767042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AAE8CC-F600-4003-98E0-2B89D03A1B02}" type="datetimeFigureOut">
              <a:rPr lang="en-US" smtClean="0"/>
              <a:pPr/>
              <a:t>1/6/2015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5FDF41-31A3-4238-A73F-E7D8BC49EC64}" type="slidenum">
              <a:rPr lang="en-US" smtClean="0"/>
              <a:pPr/>
              <a:t>‹#›</a:t>
            </a:fld>
            <a:endParaRPr lang="en-US"/>
          </a:p>
        </p:txBody>
      </p:sp>
    </p:spTree>
    <p:extLst>
      <p:ext uri="{BB962C8B-B14F-4D97-AF65-F5344CB8AC3E}">
        <p14:creationId xmlns:p14="http://schemas.microsoft.com/office/powerpoint/2010/main" val="18440812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6DEF08E-2A1F-4042-95F4-E07BF9D3F6AD}" type="slidenum">
              <a:rPr lang="en-US" smtClean="0"/>
              <a:pPr/>
              <a:t>1</a:t>
            </a:fld>
            <a:endParaRPr lang="en-US"/>
          </a:p>
        </p:txBody>
      </p:sp>
    </p:spTree>
    <p:extLst>
      <p:ext uri="{BB962C8B-B14F-4D97-AF65-F5344CB8AC3E}">
        <p14:creationId xmlns:p14="http://schemas.microsoft.com/office/powerpoint/2010/main" val="34002240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19</a:t>
            </a:fld>
            <a:endParaRPr lang="en-US"/>
          </a:p>
        </p:txBody>
      </p:sp>
    </p:spTree>
    <p:extLst>
      <p:ext uri="{BB962C8B-B14F-4D97-AF65-F5344CB8AC3E}">
        <p14:creationId xmlns:p14="http://schemas.microsoft.com/office/powerpoint/2010/main" val="24481461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22</a:t>
            </a:fld>
            <a:endParaRPr lang="en-US"/>
          </a:p>
        </p:txBody>
      </p:sp>
    </p:spTree>
    <p:extLst>
      <p:ext uri="{BB962C8B-B14F-4D97-AF65-F5344CB8AC3E}">
        <p14:creationId xmlns:p14="http://schemas.microsoft.com/office/powerpoint/2010/main" val="2448146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26</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27</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28</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29</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30</a:t>
            </a:fld>
            <a:endParaRPr lang="en-US" dirty="0"/>
          </a:p>
        </p:txBody>
      </p:sp>
    </p:spTree>
    <p:extLst>
      <p:ext uri="{BB962C8B-B14F-4D97-AF65-F5344CB8AC3E}">
        <p14:creationId xmlns:p14="http://schemas.microsoft.com/office/powerpoint/2010/main" val="29057397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31</a:t>
            </a:fld>
            <a:endParaRPr lang="en-US" dirty="0"/>
          </a:p>
        </p:txBody>
      </p:sp>
    </p:spTree>
    <p:extLst>
      <p:ext uri="{BB962C8B-B14F-4D97-AF65-F5344CB8AC3E}">
        <p14:creationId xmlns:p14="http://schemas.microsoft.com/office/powerpoint/2010/main" val="35250631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32</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33</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5</a:t>
            </a:fld>
            <a:endParaRPr lang="en-US"/>
          </a:p>
        </p:txBody>
      </p:sp>
    </p:spTree>
    <p:extLst>
      <p:ext uri="{BB962C8B-B14F-4D97-AF65-F5344CB8AC3E}">
        <p14:creationId xmlns:p14="http://schemas.microsoft.com/office/powerpoint/2010/main" val="24240373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34</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35</a:t>
            </a:fld>
            <a:endParaRPr lang="en-US"/>
          </a:p>
        </p:txBody>
      </p:sp>
    </p:spTree>
    <p:extLst>
      <p:ext uri="{BB962C8B-B14F-4D97-AF65-F5344CB8AC3E}">
        <p14:creationId xmlns:p14="http://schemas.microsoft.com/office/powerpoint/2010/main" val="3691677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6</a:t>
            </a:fld>
            <a:endParaRPr lang="en-US"/>
          </a:p>
        </p:txBody>
      </p:sp>
    </p:spTree>
    <p:extLst>
      <p:ext uri="{BB962C8B-B14F-4D97-AF65-F5344CB8AC3E}">
        <p14:creationId xmlns:p14="http://schemas.microsoft.com/office/powerpoint/2010/main" val="24481461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7</a:t>
            </a:fld>
            <a:endParaRPr lang="en-US"/>
          </a:p>
        </p:txBody>
      </p:sp>
    </p:spTree>
    <p:extLst>
      <p:ext uri="{BB962C8B-B14F-4D97-AF65-F5344CB8AC3E}">
        <p14:creationId xmlns:p14="http://schemas.microsoft.com/office/powerpoint/2010/main" val="637034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9</a:t>
            </a:fld>
            <a:endParaRPr lang="en-US"/>
          </a:p>
        </p:txBody>
      </p:sp>
    </p:spTree>
    <p:extLst>
      <p:ext uri="{BB962C8B-B14F-4D97-AF65-F5344CB8AC3E}">
        <p14:creationId xmlns:p14="http://schemas.microsoft.com/office/powerpoint/2010/main" val="3571123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12</a:t>
            </a:fld>
            <a:endParaRPr lang="en-US" dirty="0"/>
          </a:p>
        </p:txBody>
      </p:sp>
    </p:spTree>
    <p:extLst>
      <p:ext uri="{BB962C8B-B14F-4D97-AF65-F5344CB8AC3E}">
        <p14:creationId xmlns:p14="http://schemas.microsoft.com/office/powerpoint/2010/main" val="244814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13</a:t>
            </a:fld>
            <a:endParaRPr lang="en-US" dirty="0"/>
          </a:p>
        </p:txBody>
      </p:sp>
    </p:spTree>
    <p:extLst>
      <p:ext uri="{BB962C8B-B14F-4D97-AF65-F5344CB8AC3E}">
        <p14:creationId xmlns:p14="http://schemas.microsoft.com/office/powerpoint/2010/main" val="1657232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14</a:t>
            </a:fld>
            <a:endParaRPr lang="en-US"/>
          </a:p>
        </p:txBody>
      </p:sp>
    </p:spTree>
    <p:extLst>
      <p:ext uri="{BB962C8B-B14F-4D97-AF65-F5344CB8AC3E}">
        <p14:creationId xmlns:p14="http://schemas.microsoft.com/office/powerpoint/2010/main" val="17244435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DEF08E-2A1F-4042-95F4-E07BF9D3F6AD}" type="slidenum">
              <a:rPr lang="en-US" smtClean="0"/>
              <a:pPr/>
              <a:t>16</a:t>
            </a:fld>
            <a:endParaRPr lang="en-US"/>
          </a:p>
        </p:txBody>
      </p:sp>
    </p:spTree>
    <p:extLst>
      <p:ext uri="{BB962C8B-B14F-4D97-AF65-F5344CB8AC3E}">
        <p14:creationId xmlns:p14="http://schemas.microsoft.com/office/powerpoint/2010/main" val="602292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352800"/>
            <a:ext cx="7772400" cy="1295400"/>
          </a:xfrm>
        </p:spPr>
        <p:txBody>
          <a:bodyPr/>
          <a:lstStyle>
            <a:lvl1pPr algn="ctr">
              <a:defRPr/>
            </a:lvl1pPr>
          </a:lstStyle>
          <a:p>
            <a:r>
              <a:rPr lang="en-US" dirty="0" smtClean="0"/>
              <a:t>Title of Presentation</a:t>
            </a:r>
            <a:endParaRPr lang="en-US" dirty="0"/>
          </a:p>
        </p:txBody>
      </p:sp>
      <p:sp>
        <p:nvSpPr>
          <p:cNvPr id="3" name="Subtitle 2"/>
          <p:cNvSpPr>
            <a:spLocks noGrp="1"/>
          </p:cNvSpPr>
          <p:nvPr>
            <p:ph type="subTitle" idx="1" hasCustomPrompt="1"/>
          </p:nvPr>
        </p:nvSpPr>
        <p:spPr>
          <a:xfrm>
            <a:off x="1371600" y="4876800"/>
            <a:ext cx="6400800" cy="762000"/>
          </a:xfrm>
        </p:spPr>
        <p:txBody>
          <a:bodyPr/>
          <a:lstStyle>
            <a:lvl1pPr marL="0" indent="0" algn="ctr">
              <a:buNone/>
              <a:defRPr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 and Date</a:t>
            </a:r>
            <a:endParaRPr lang="en-US" dirty="0"/>
          </a:p>
        </p:txBody>
      </p:sp>
      <p:sp>
        <p:nvSpPr>
          <p:cNvPr id="4" name="Date Placeholder 3"/>
          <p:cNvSpPr>
            <a:spLocks noGrp="1"/>
          </p:cNvSpPr>
          <p:nvPr>
            <p:ph type="dt" sz="half" idx="10"/>
          </p:nvPr>
        </p:nvSpPr>
        <p:spPr/>
        <p:txBody>
          <a:bodyPr/>
          <a:lstStyle/>
          <a:p>
            <a:fld id="{DC46B530-50D1-4947-BE59-B2450243CF34}" type="datetime1">
              <a:rPr lang="en-US" smtClean="0"/>
              <a:t>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45D3077-201C-4E5F-BF23-6201DD60E74A}" type="datetime1">
              <a:rPr lang="en-US" smtClean="0"/>
              <a:t>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Title of Presentation</a:t>
            </a:r>
            <a:endParaRPr lang="en-US" dirty="0"/>
          </a:p>
        </p:txBody>
      </p:sp>
      <p:sp>
        <p:nvSpPr>
          <p:cNvPr id="3" name="Content Placeholder 2"/>
          <p:cNvSpPr>
            <a:spLocks noGrp="1"/>
          </p:cNvSpPr>
          <p:nvPr>
            <p:ph idx="1" hasCustomPrompt="1"/>
          </p:nvPr>
        </p:nvSpPr>
        <p:spPr/>
        <p:txBody>
          <a:bodyPr/>
          <a:lstStyle>
            <a:lvl1pPr>
              <a:defRPr baseline="0"/>
            </a:lvl1pPr>
          </a:lstStyle>
          <a:p>
            <a:pPr lvl="0"/>
            <a:r>
              <a:rPr lang="en-US" dirty="0" smtClean="0"/>
              <a:t>Author and Date </a:t>
            </a:r>
          </a:p>
        </p:txBody>
      </p:sp>
      <p:sp>
        <p:nvSpPr>
          <p:cNvPr id="4" name="Date Placeholder 3"/>
          <p:cNvSpPr>
            <a:spLocks noGrp="1"/>
          </p:cNvSpPr>
          <p:nvPr>
            <p:ph type="dt" sz="half" idx="10"/>
          </p:nvPr>
        </p:nvSpPr>
        <p:spPr/>
        <p:txBody>
          <a:bodyPr/>
          <a:lstStyle/>
          <a:p>
            <a:fld id="{2066D383-3A07-4DF3-9CAF-4DDE3BFD2321}" type="datetime1">
              <a:rPr lang="en-US" smtClean="0"/>
              <a:t>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2977F-0695-4C57-AF40-70739867F6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AD7A92-AD94-432D-BD8B-01F1CB9A1507}" type="datetime1">
              <a:rPr lang="en-US" smtClean="0"/>
              <a:t>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5A8294-CD99-41F7-9071-F0FE61AF8259}" type="datetime1">
              <a:rPr lang="en-US" smtClean="0"/>
              <a:t>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09805B-6B20-4B45-BD54-2CADBC6856C7}" type="datetime1">
              <a:rPr lang="en-US" smtClean="0"/>
              <a:t>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B44CEB-93C2-45C5-9BE1-4E34035E44EC}" type="datetime1">
              <a:rPr lang="en-US" smtClean="0"/>
              <a:t>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91F4897-A898-4AD5-A810-B6FEE0F767C5}" type="datetime1">
              <a:rPr lang="en-US" smtClean="0"/>
              <a:t>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8942FD-D210-4CCD-857F-B55A3720E85C}" type="datetime1">
              <a:rPr lang="en-US" smtClean="0"/>
              <a:t>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3DC3ED-6F74-4CA9-BA7E-55ABE7705CAF}" type="datetime1">
              <a:rPr lang="en-US" smtClean="0"/>
              <a:t>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325A26B-5D7E-418F-930E-07B27C30664E}" type="datetime1">
              <a:rPr lang="en-US" smtClean="0"/>
              <a:t>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BB4C657-53BA-4C64-8161-364EC652DC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00200" y="274638"/>
            <a:ext cx="7086600" cy="868362"/>
          </a:xfrm>
          <a:prstGeom prst="rect">
            <a:avLst/>
          </a:prstGeom>
        </p:spPr>
        <p:txBody>
          <a:bodyPr vert="horz" lIns="91440" tIns="45720" rIns="91440" bIns="45720" rtlCol="0" anchor="ctr">
            <a:normAutofit/>
          </a:bodyPr>
          <a:lstStyle/>
          <a:p>
            <a:r>
              <a:rPr lang="en-US" dirty="0" smtClean="0"/>
              <a:t>Title goes here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C1C9CE-EC99-40F5-BABD-30A0205ECFAC}" type="datetime1">
              <a:rPr lang="en-US" smtClean="0"/>
              <a:t>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4C657-53BA-4C64-8161-364EC652DC5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hf hdr="0" ftr="0" dt="0"/>
  <p:txStyles>
    <p:titleStyle>
      <a:lvl1pPr algn="l" defTabSz="914400" rtl="0" eaLnBrk="1" latinLnBrk="0" hangingPunct="1">
        <a:spcBef>
          <a:spcPct val="0"/>
        </a:spcBef>
        <a:buNone/>
        <a:defRPr sz="3600" b="1" kern="1200" baseline="0">
          <a:solidFill>
            <a:schemeClr val="accent1"/>
          </a:solidFill>
          <a:latin typeface="+mj-lt"/>
          <a:ea typeface="+mj-ea"/>
          <a:cs typeface="+mj-cs"/>
        </a:defRPr>
      </a:lvl1pPr>
    </p:titleStyle>
    <p:bodyStyle>
      <a:lvl1pPr marL="342900" indent="-342900" algn="l" defTabSz="914400" rtl="0" eaLnBrk="1" latinLnBrk="0" hangingPunct="1">
        <a:spcBef>
          <a:spcPct val="20000"/>
        </a:spcBef>
        <a:buClr>
          <a:schemeClr val="tx2"/>
        </a:buClr>
        <a:buSzPct val="150000"/>
        <a:buFont typeface="Arial" pitchFamily="34" charset="0"/>
        <a:buChar char="•"/>
        <a:defRPr sz="2800" kern="1200">
          <a:solidFill>
            <a:schemeClr val="tx1"/>
          </a:solidFill>
          <a:latin typeface="+mn-lt"/>
          <a:ea typeface="+mn-ea"/>
          <a:cs typeface="+mn-cs"/>
        </a:defRPr>
      </a:lvl1pPr>
      <a:lvl2pPr marL="685800" indent="-338138" algn="l" defTabSz="914400" rtl="0" eaLnBrk="1" latinLnBrk="0" hangingPunct="1">
        <a:spcBef>
          <a:spcPct val="20000"/>
        </a:spcBef>
        <a:buClr>
          <a:schemeClr val="tx2">
            <a:lumMod val="60000"/>
            <a:lumOff val="40000"/>
          </a:schemeClr>
        </a:buClr>
        <a:buSzPct val="80000"/>
        <a:buFont typeface="Arial" pitchFamily="34" charset="0"/>
        <a:buChar char="►"/>
        <a:defRPr sz="2400" kern="1200">
          <a:solidFill>
            <a:schemeClr val="tx1"/>
          </a:solidFill>
          <a:latin typeface="+mn-lt"/>
          <a:ea typeface="+mn-ea"/>
          <a:cs typeface="+mn-cs"/>
        </a:defRPr>
      </a:lvl2pPr>
      <a:lvl3pPr marL="969963" indent="-284163" algn="l" defTabSz="914400" rtl="0" eaLnBrk="1" latinLnBrk="0" hangingPunct="1">
        <a:spcBef>
          <a:spcPct val="20000"/>
        </a:spcBef>
        <a:buFont typeface="Courier New" pitchFamily="49" charset="0"/>
        <a:buChar char="o"/>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00400"/>
            <a:ext cx="8229600" cy="1600200"/>
          </a:xfrm>
          <a:prstGeom prst="rect">
            <a:avLst/>
          </a:prstGeom>
        </p:spPr>
        <p:txBody>
          <a:bodyPr vert="horz" lIns="91440" tIns="45720" rIns="91440" bIns="45720" rtlCol="0" anchor="ctr">
            <a:normAutofit/>
          </a:bodyPr>
          <a:lstStyle/>
          <a:p>
            <a:r>
              <a:rPr lang="en-US" dirty="0" smtClean="0"/>
              <a:t>Title of Presentation</a:t>
            </a:r>
            <a:endParaRPr lang="en-US" dirty="0"/>
          </a:p>
        </p:txBody>
      </p:sp>
      <p:sp>
        <p:nvSpPr>
          <p:cNvPr id="3" name="Text Placeholder 2"/>
          <p:cNvSpPr>
            <a:spLocks noGrp="1"/>
          </p:cNvSpPr>
          <p:nvPr>
            <p:ph type="body" idx="1"/>
          </p:nvPr>
        </p:nvSpPr>
        <p:spPr>
          <a:xfrm>
            <a:off x="457200" y="4953000"/>
            <a:ext cx="8229600" cy="1173163"/>
          </a:xfrm>
          <a:prstGeom prst="rect">
            <a:avLst/>
          </a:prstGeom>
        </p:spPr>
        <p:txBody>
          <a:bodyPr vert="horz" lIns="91440" tIns="45720" rIns="91440" bIns="45720" rtlCol="0">
            <a:normAutofit/>
          </a:bodyPr>
          <a:lstStyle/>
          <a:p>
            <a:pPr lvl="0"/>
            <a:r>
              <a:rPr lang="en-US" dirty="0" smtClean="0"/>
              <a:t>Author and Date</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DE6E39-1128-41A7-B952-452422AA6EC0}" type="datetime1">
              <a:rPr lang="en-US" smtClean="0"/>
              <a:t>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C2977F-0695-4C57-AF40-70739867F63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2" r:id="rId1"/>
  </p:sldLayoutIdLst>
  <p:hf hdr="0" ftr="0" dt="0"/>
  <p:txStyles>
    <p:titleStyle>
      <a:lvl1pPr algn="ctr" defTabSz="914400" rtl="0" eaLnBrk="1" latinLnBrk="0" hangingPunct="1">
        <a:spcBef>
          <a:spcPct val="0"/>
        </a:spcBef>
        <a:buNone/>
        <a:defRPr sz="3600" b="1" kern="1200">
          <a:solidFill>
            <a:schemeClr val="accent1"/>
          </a:solidFill>
          <a:latin typeface="Arial" pitchFamily="34" charset="0"/>
          <a:ea typeface="+mj-ea"/>
          <a:cs typeface="Arial" pitchFamily="34" charset="0"/>
        </a:defRPr>
      </a:lvl1pPr>
    </p:titleStyle>
    <p:bodyStyle>
      <a:lvl1pPr marL="342900" indent="-342900" algn="ctr" defTabSz="914400" rtl="0" eaLnBrk="1" latinLnBrk="0" hangingPunct="1">
        <a:spcBef>
          <a:spcPct val="20000"/>
        </a:spcBef>
        <a:buFont typeface="Arial" pitchFamily="34" charset="0"/>
        <a:buNone/>
        <a:defRPr sz="2800" b="1" kern="1200" baseline="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www.prhi.org/initiatives/pic/pic-toolki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www.prhi.org/initiatives/pic"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www.dartmouthcoopproject.org/TeenMental/teen_depression_TN.html" TargetMode="External"/><Relationship Id="rId3" Type="http://schemas.openxmlformats.org/officeDocument/2006/relationships/hyperlink" Target="http://www.dartmouthcoopproject.org/TeenMental/Clinician%20Guide%2023_2.2.11.pdf" TargetMode="External"/><Relationship Id="rId7" Type="http://schemas.openxmlformats.org/officeDocument/2006/relationships/hyperlink" Target="http://www.dartmouthcoopproject.org/TeenMental/PCP%20Referral%20and%20Communication.pdf"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dartmouthcoopproject.org/TeenMental/Caring%20for%20Myself.5.2.11.pdf" TargetMode="External"/><Relationship Id="rId5" Type="http://schemas.openxmlformats.org/officeDocument/2006/relationships/hyperlink" Target="http://www.dartmouthcoopproject.org/TeenMental/Medication%20Management.for.web.pdf" TargetMode="External"/><Relationship Id="rId4" Type="http://schemas.openxmlformats.org/officeDocument/2006/relationships/hyperlink" Target="http://www.dartmouthcoopproject.org/TeenMental/Treatment_for_Depression.pdf" TargetMode="External"/></Relationships>
</file>

<file path=ppt/slides/_rels/slide28.xml.rels><?xml version="1.0" encoding="UTF-8" standalone="yes"?>
<Relationships xmlns="http://schemas.openxmlformats.org/package/2006/relationships"><Relationship Id="rId8" Type="http://schemas.openxmlformats.org/officeDocument/2006/relationships/hyperlink" Target="http://www.dartmouthcoopproject.org/TeenMental/Antidepressants_PT.html" TargetMode="External"/><Relationship Id="rId3" Type="http://schemas.openxmlformats.org/officeDocument/2006/relationships/hyperlink" Target="http://www.dartmouthcoopproject.org/TeenMental/healthy_sleeping_TN.html" TargetMode="External"/><Relationship Id="rId7" Type="http://schemas.openxmlformats.org/officeDocument/2006/relationships/hyperlink" Target="http://www.dartmouthcoopproject.org/TeenMental/Cognitive_Behavioral_PT.htm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dartmouthcoopproject.org/TeenMental/problem_solving_TN.html" TargetMode="External"/><Relationship Id="rId5" Type="http://schemas.openxmlformats.org/officeDocument/2006/relationships/hyperlink" Target="http://www.dartmouthcoopproject.org/TeenMental/using_relaxation_TN.html" TargetMode="External"/><Relationship Id="rId4" Type="http://schemas.openxmlformats.org/officeDocument/2006/relationships/hyperlink" Target="http://www.dartmouthcoopproject.org/TeenMental/eating_healthy_TN.html" TargetMode="External"/><Relationship Id="rId9" Type="http://schemas.openxmlformats.org/officeDocument/2006/relationships/hyperlink" Target="http://www.dartmouthcoopproject.org/TeenMental/"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academyhealth.org/files/MMD/MEDNETResourceGuide0314.pdf"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http://www.dfps.state.tx.us/documents/Child_Protection/pdf/TxFosterCareParameters-September2013.pdf" TargetMode="External"/><Relationship Id="rId4" Type="http://schemas.openxmlformats.org/officeDocument/2006/relationships/hyperlink" Target="http://www.ncqa.org/Newsroom/NewsArchive/2014NewsArchive/NewsReleaseJuly12014.asp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chainonline.org/practice-tools/foster-children-psychotropic-us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ps.psychiatryonline.org/doi/pdf/10.1176/appi.ps.201400343" TargetMode="External"/><Relationship Id="rId4" Type="http://schemas.openxmlformats.org/officeDocument/2006/relationships/hyperlink" Target="http://www.chainonline.org/patient-tools/mental-health-problems-foster-children/"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childwelfare.gov/systemwide/mentalhealth/effectiveness/psychotropic.cf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hyperlink" Target="https://www.caloptima.org/en/Providers/ManualsPoliciesAndResources/~/media/Files/CalOptimaOrg/Providers/ManualsPoliciesResources/ClinicalPracticeGuidelines/CalOptimaAtypicalAntipsychoticGuidelines.ashx" TargetMode="External"/><Relationship Id="rId4" Type="http://schemas.openxmlformats.org/officeDocument/2006/relationships/hyperlink" Target="http://www.maine.gov/dhhs/samhs/mentalhealth/wellness/toolkit/index.s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asthma.carolinashealthcare.org/"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hyperlink" Target="https://asthma.carolinashealthcare.org/Form"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mailto:zsolt-nagykaldi@ouhsc.edu"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www.millardfillmorecollege.com/practice_facilitator_ad" TargetMode="Externa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1828800"/>
          </a:xfrm>
        </p:spPr>
        <p:txBody>
          <a:bodyPr>
            <a:noAutofit/>
          </a:bodyPr>
          <a:lstStyle/>
          <a:p>
            <a:r>
              <a:rPr lang="en-US" sz="3200" dirty="0"/>
              <a:t>What Works and Why? </a:t>
            </a:r>
            <a:r>
              <a:rPr lang="en-US" sz="3200" dirty="0" smtClean="0"/>
              <a:t/>
            </a:r>
            <a:br>
              <a:rPr lang="en-US" sz="3200" dirty="0" smtClean="0"/>
            </a:br>
            <a:r>
              <a:rPr lang="en-US" sz="3200" dirty="0" smtClean="0"/>
              <a:t>Lessons </a:t>
            </a:r>
            <a:r>
              <a:rPr lang="en-US" sz="3200" dirty="0"/>
              <a:t>Learned from </a:t>
            </a:r>
            <a:r>
              <a:rPr lang="en-US" sz="3200" dirty="0" smtClean="0"/>
              <a:t/>
            </a:r>
            <a:br>
              <a:rPr lang="en-US" sz="3200" dirty="0" smtClean="0"/>
            </a:br>
            <a:r>
              <a:rPr lang="en-US" sz="3200" dirty="0" smtClean="0"/>
              <a:t>6 </a:t>
            </a:r>
            <a:r>
              <a:rPr lang="en-US" sz="3200" dirty="0"/>
              <a:t>AHRQ Grantees* Implementing </a:t>
            </a:r>
            <a:r>
              <a:rPr lang="en-US" sz="3200" dirty="0" smtClean="0"/>
              <a:t/>
            </a:r>
            <a:br>
              <a:rPr lang="en-US" sz="3200" dirty="0" smtClean="0"/>
            </a:br>
            <a:r>
              <a:rPr lang="en-US" sz="3200" dirty="0" smtClean="0"/>
              <a:t>Comparative </a:t>
            </a:r>
            <a:r>
              <a:rPr lang="en-US" sz="3200" dirty="0"/>
              <a:t>Effectiveness Research </a:t>
            </a:r>
          </a:p>
        </p:txBody>
      </p:sp>
      <p:sp>
        <p:nvSpPr>
          <p:cNvPr id="3" name="Subtitle 2"/>
          <p:cNvSpPr>
            <a:spLocks noGrp="1"/>
          </p:cNvSpPr>
          <p:nvPr>
            <p:ph type="subTitle" idx="1"/>
          </p:nvPr>
        </p:nvSpPr>
        <p:spPr>
          <a:xfrm>
            <a:off x="1371600" y="4343400"/>
            <a:ext cx="6400800" cy="1295400"/>
          </a:xfrm>
        </p:spPr>
        <p:txBody>
          <a:bodyPr>
            <a:normAutofit fontScale="32500" lnSpcReduction="20000"/>
          </a:bodyPr>
          <a:lstStyle/>
          <a:p>
            <a:endParaRPr lang="en-US" dirty="0" smtClean="0"/>
          </a:p>
          <a:p>
            <a:r>
              <a:rPr lang="en-US" sz="6400" dirty="0" smtClean="0"/>
              <a:t>November 17, 2014</a:t>
            </a:r>
          </a:p>
          <a:p>
            <a:endParaRPr lang="en-US" sz="4300" dirty="0"/>
          </a:p>
          <a:p>
            <a:r>
              <a:rPr lang="en-US" sz="4300" dirty="0" smtClean="0"/>
              <a:t>*AHRQ's </a:t>
            </a:r>
            <a:r>
              <a:rPr lang="en-US" sz="4300" i="1" dirty="0"/>
              <a:t>Accelerating Implementation of Comparative Effectiveness Findings on Clinical and Delivery System Interventions </a:t>
            </a:r>
            <a:r>
              <a:rPr lang="en-US" sz="4300" i="1" dirty="0" smtClean="0"/>
              <a:t>by </a:t>
            </a:r>
            <a:r>
              <a:rPr lang="en-US" sz="4300" i="1" dirty="0"/>
              <a:t>Leveraging AHRQ Networks </a:t>
            </a:r>
            <a:r>
              <a:rPr lang="en-US" sz="4300" dirty="0" smtClean="0"/>
              <a:t>program</a:t>
            </a:r>
          </a:p>
          <a:p>
            <a:endParaRPr lang="en-US" dirty="0"/>
          </a:p>
        </p:txBody>
      </p:sp>
      <p:sp>
        <p:nvSpPr>
          <p:cNvPr id="4" name="Slide Number Placeholder 3"/>
          <p:cNvSpPr>
            <a:spLocks noGrp="1"/>
          </p:cNvSpPr>
          <p:nvPr>
            <p:ph type="sldNum" sz="quarter" idx="12"/>
          </p:nvPr>
        </p:nvSpPr>
        <p:spPr/>
        <p:txBody>
          <a:bodyPr/>
          <a:lstStyle/>
          <a:p>
            <a:fld id="{04135A10-8C9E-42E6-967D-7BF769AC6DB6}" type="slidenum">
              <a:rPr lang="en-US" smtClean="0"/>
              <a:pPr/>
              <a:t>1</a:t>
            </a:fld>
            <a:endParaRPr lang="en-US"/>
          </a:p>
        </p:txBody>
      </p:sp>
    </p:spTree>
    <p:extLst>
      <p:ext uri="{BB962C8B-B14F-4D97-AF65-F5344CB8AC3E}">
        <p14:creationId xmlns:p14="http://schemas.microsoft.com/office/powerpoint/2010/main" val="3297830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685800"/>
            <a:ext cx="7086600" cy="457200"/>
          </a:xfrm>
        </p:spPr>
        <p:txBody>
          <a:bodyPr>
            <a:noAutofit/>
          </a:bodyPr>
          <a:lstStyle/>
          <a:p>
            <a:r>
              <a:rPr lang="en-US" sz="2500" dirty="0"/>
              <a:t>Teen Mental Health (TMH) Project </a:t>
            </a:r>
            <a:r>
              <a:rPr lang="en-US" sz="3200" dirty="0"/>
              <a:t/>
            </a:r>
            <a:br>
              <a:rPr lang="en-US" sz="3200" dirty="0"/>
            </a:br>
            <a:endParaRPr lang="en-US" sz="3200" dirty="0"/>
          </a:p>
        </p:txBody>
      </p:sp>
      <p:sp>
        <p:nvSpPr>
          <p:cNvPr id="5" name="Content Placeholder 4"/>
          <p:cNvSpPr>
            <a:spLocks noGrp="1"/>
          </p:cNvSpPr>
          <p:nvPr>
            <p:ph idx="1"/>
          </p:nvPr>
        </p:nvSpPr>
        <p:spPr/>
        <p:txBody>
          <a:bodyPr>
            <a:normAutofit/>
          </a:bodyPr>
          <a:lstStyle/>
          <a:p>
            <a:pPr marL="0" indent="0">
              <a:buNone/>
            </a:pPr>
            <a:r>
              <a:rPr lang="en-US" b="1" dirty="0" smtClean="0"/>
              <a:t>Achievements</a:t>
            </a:r>
          </a:p>
          <a:p>
            <a:pPr lvl="1"/>
            <a:r>
              <a:rPr lang="en-US" dirty="0"/>
              <a:t>TMH office system was developed and implemented in 12 practices</a:t>
            </a:r>
          </a:p>
          <a:p>
            <a:pPr lvl="1"/>
            <a:r>
              <a:rPr lang="en-US" dirty="0"/>
              <a:t>Total of 9,894 teens were screened</a:t>
            </a:r>
          </a:p>
          <a:p>
            <a:pPr marL="0" indent="0">
              <a:buNone/>
            </a:pPr>
            <a:endParaRPr lang="en-US" dirty="0" smtClean="0"/>
          </a:p>
          <a:p>
            <a:pPr marL="0" lvl="1" indent="0">
              <a:spcBef>
                <a:spcPts val="750"/>
              </a:spcBef>
              <a:buNone/>
            </a:pPr>
            <a:r>
              <a:rPr lang="en-US" sz="2800" b="1" dirty="0"/>
              <a:t>Sustainability</a:t>
            </a:r>
          </a:p>
          <a:p>
            <a:pPr lvl="1"/>
            <a:r>
              <a:rPr lang="en-US" dirty="0"/>
              <a:t>7 of 12 practices continued to screen and use the TMH registry 9 months after active intervention ended</a:t>
            </a:r>
          </a:p>
          <a:p>
            <a:pPr lvl="1"/>
            <a:r>
              <a:rPr lang="en-US" dirty="0"/>
              <a:t>The remaining 5 practices report continuing some </a:t>
            </a:r>
            <a:r>
              <a:rPr lang="en-US" dirty="0" smtClean="0"/>
              <a:t>components, </a:t>
            </a:r>
            <a:r>
              <a:rPr lang="en-US" dirty="0"/>
              <a:t>but did stop use of the registry</a:t>
            </a:r>
          </a:p>
        </p:txBody>
      </p:sp>
      <p:sp>
        <p:nvSpPr>
          <p:cNvPr id="3" name="Slide Number Placeholder 2"/>
          <p:cNvSpPr>
            <a:spLocks noGrp="1"/>
          </p:cNvSpPr>
          <p:nvPr>
            <p:ph type="sldNum" sz="quarter" idx="12"/>
          </p:nvPr>
        </p:nvSpPr>
        <p:spPr/>
        <p:txBody>
          <a:bodyPr/>
          <a:lstStyle/>
          <a:p>
            <a:fld id="{04135A10-8C9E-42E6-967D-7BF769AC6DB6}" type="slidenum">
              <a:rPr lang="en-US" smtClean="0"/>
              <a:pPr/>
              <a:t>10</a:t>
            </a:fld>
            <a:endParaRPr lang="en-US" dirty="0"/>
          </a:p>
        </p:txBody>
      </p:sp>
    </p:spTree>
    <p:extLst>
      <p:ext uri="{BB962C8B-B14F-4D97-AF65-F5344CB8AC3E}">
        <p14:creationId xmlns:p14="http://schemas.microsoft.com/office/powerpoint/2010/main" val="34208087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563562"/>
          </a:xfrm>
        </p:spPr>
        <p:txBody>
          <a:bodyPr>
            <a:normAutofit fontScale="90000"/>
          </a:bodyPr>
          <a:lstStyle/>
          <a:p>
            <a:r>
              <a:rPr lang="en-US" sz="2800" b="1" dirty="0" smtClean="0">
                <a:solidFill>
                  <a:srgbClr val="FF0000"/>
                </a:solidFill>
              </a:rPr>
              <a:t/>
            </a:r>
            <a:br>
              <a:rPr lang="en-US" sz="2800" b="1" dirty="0" smtClean="0">
                <a:solidFill>
                  <a:srgbClr val="FF0000"/>
                </a:solidFill>
              </a:rPr>
            </a:br>
            <a:r>
              <a:rPr lang="en-US" sz="2400" b="1" dirty="0" smtClean="0">
                <a:solidFill>
                  <a:schemeClr val="accent1"/>
                </a:solidFill>
              </a:rPr>
              <a:t>Accelerating Utilization of CE Findings in Medicaid Mental Health: MEDNET</a:t>
            </a:r>
            <a:endParaRPr lang="en-US" sz="2400" b="1" i="1" dirty="0">
              <a:solidFill>
                <a:schemeClr val="accent1"/>
              </a:solidFill>
            </a:endParaRPr>
          </a:p>
        </p:txBody>
      </p:sp>
      <p:sp>
        <p:nvSpPr>
          <p:cNvPr id="3" name="Content Placeholder 2"/>
          <p:cNvSpPr>
            <a:spLocks noGrp="1"/>
          </p:cNvSpPr>
          <p:nvPr>
            <p:ph idx="1"/>
          </p:nvPr>
        </p:nvSpPr>
        <p:spPr/>
        <p:txBody>
          <a:bodyPr>
            <a:noAutofit/>
          </a:bodyPr>
          <a:lstStyle/>
          <a:p>
            <a:pPr>
              <a:spcAft>
                <a:spcPts val="600"/>
              </a:spcAft>
            </a:pPr>
            <a:r>
              <a:rPr lang="en-US" sz="2000" b="1" dirty="0" smtClean="0"/>
              <a:t>Funded </a:t>
            </a:r>
            <a:r>
              <a:rPr lang="en-US" sz="2000" b="1" dirty="0" smtClean="0"/>
              <a:t>Organization:  </a:t>
            </a:r>
            <a:r>
              <a:rPr lang="en-US" sz="2000" dirty="0" smtClean="0"/>
              <a:t>Rutgers University, Center for Health Services Research on Pharmacotherapy, Chronic Disease Management, and Outcomes</a:t>
            </a:r>
          </a:p>
          <a:p>
            <a:endParaRPr lang="en-US" sz="2000" b="1" dirty="0" smtClean="0"/>
          </a:p>
          <a:p>
            <a:r>
              <a:rPr lang="en-US" sz="2000" b="1" dirty="0" smtClean="0"/>
              <a:t>Affiliated Network:  </a:t>
            </a:r>
            <a:r>
              <a:rPr lang="en-US" sz="2000" dirty="0" smtClean="0"/>
              <a:t>Multistate MEDNET/SMINET consortium of states, evolving from CERTs collaborative project with Medicaid Medical Directors Learning Network</a:t>
            </a:r>
          </a:p>
          <a:p>
            <a:endParaRPr lang="en-US" sz="2000" b="1" dirty="0" smtClean="0"/>
          </a:p>
          <a:p>
            <a:r>
              <a:rPr lang="en-US" sz="2000" b="1" dirty="0" smtClean="0"/>
              <a:t>Geographic Focus</a:t>
            </a:r>
            <a:r>
              <a:rPr lang="en-US" sz="2000" dirty="0" smtClean="0"/>
              <a:t>: </a:t>
            </a:r>
          </a:p>
          <a:p>
            <a:pPr lvl="1"/>
            <a:r>
              <a:rPr lang="en-US" sz="2000" dirty="0" smtClean="0"/>
              <a:t>6 states:  MO, TX, CA (Orange County), ME, OK, and WA</a:t>
            </a:r>
          </a:p>
          <a:p>
            <a:pPr lvl="1"/>
            <a:r>
              <a:rPr lang="en-US" sz="2000" dirty="0" smtClean="0"/>
              <a:t>2 additional “affiliate” states:  OH and WI</a:t>
            </a:r>
          </a:p>
        </p:txBody>
      </p:sp>
      <p:sp>
        <p:nvSpPr>
          <p:cNvPr id="4" name="Slide Number Placeholder 3"/>
          <p:cNvSpPr>
            <a:spLocks noGrp="1"/>
          </p:cNvSpPr>
          <p:nvPr>
            <p:ph type="sldNum" sz="quarter" idx="12"/>
          </p:nvPr>
        </p:nvSpPr>
        <p:spPr/>
        <p:txBody>
          <a:bodyPr/>
          <a:lstStyle/>
          <a:p>
            <a:fld id="{04135A10-8C9E-42E6-967D-7BF769AC6DB6}" type="slidenum">
              <a:rPr lang="en-US" smtClean="0">
                <a:solidFill>
                  <a:schemeClr val="tx1"/>
                </a:solidFill>
              </a:rPr>
              <a:pPr/>
              <a:t>11</a:t>
            </a:fld>
            <a:endParaRPr lang="en-US" dirty="0">
              <a:solidFill>
                <a:schemeClr val="tx1"/>
              </a:solidFill>
            </a:endParaRPr>
          </a:p>
        </p:txBody>
      </p:sp>
    </p:spTree>
    <p:extLst>
      <p:ext uri="{BB962C8B-B14F-4D97-AF65-F5344CB8AC3E}">
        <p14:creationId xmlns:p14="http://schemas.microsoft.com/office/powerpoint/2010/main" val="13680984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365127"/>
            <a:ext cx="6991350" cy="701673"/>
          </a:xfrm>
        </p:spPr>
        <p:txBody>
          <a:bodyPr>
            <a:noAutofit/>
          </a:bodyPr>
          <a:lstStyle/>
          <a:p>
            <a:r>
              <a:rPr lang="en-US" sz="2200" b="1" dirty="0" smtClean="0">
                <a:solidFill>
                  <a:schemeClr val="accent1"/>
                </a:solidFill>
              </a:rPr>
              <a:t>Medicaid Mental Health:  MEDNET</a:t>
            </a:r>
            <a:r>
              <a:rPr lang="en-US" sz="2200" b="1" dirty="0" smtClean="0">
                <a:solidFill>
                  <a:srgbClr val="FF0000"/>
                </a:solidFill>
              </a:rPr>
              <a:t/>
            </a:r>
            <a:br>
              <a:rPr lang="en-US" sz="2200" b="1" dirty="0" smtClean="0">
                <a:solidFill>
                  <a:srgbClr val="FF0000"/>
                </a:solidFill>
              </a:rPr>
            </a:br>
            <a:r>
              <a:rPr lang="en-US" sz="2200" b="0" dirty="0" smtClean="0">
                <a:solidFill>
                  <a:schemeClr val="accent1"/>
                </a:solidFill>
              </a:rPr>
              <a:t>Intervention at a Glance</a:t>
            </a:r>
            <a:endParaRPr lang="en-US" sz="2200" b="0" i="1" dirty="0">
              <a:solidFill>
                <a:schemeClr val="accent1"/>
              </a:solidFill>
            </a:endParaRPr>
          </a:p>
        </p:txBody>
      </p:sp>
      <p:sp>
        <p:nvSpPr>
          <p:cNvPr id="3" name="Content Placeholder 2"/>
          <p:cNvSpPr>
            <a:spLocks noGrp="1"/>
          </p:cNvSpPr>
          <p:nvPr>
            <p:ph idx="1"/>
          </p:nvPr>
        </p:nvSpPr>
        <p:spPr>
          <a:xfrm>
            <a:off x="381000" y="1447800"/>
            <a:ext cx="8763000" cy="5410200"/>
          </a:xfrm>
        </p:spPr>
        <p:txBody>
          <a:bodyPr>
            <a:normAutofit fontScale="70000" lnSpcReduction="20000"/>
          </a:bodyPr>
          <a:lstStyle/>
          <a:p>
            <a:pPr>
              <a:buNone/>
            </a:pPr>
            <a:r>
              <a:rPr lang="en-US" sz="2100" b="1" dirty="0" smtClean="0"/>
              <a:t>Evidence </a:t>
            </a:r>
            <a:r>
              <a:rPr lang="en-US" sz="2100" b="1" dirty="0"/>
              <a:t>Being </a:t>
            </a:r>
            <a:r>
              <a:rPr lang="en-US" sz="2100" b="1" dirty="0" smtClean="0"/>
              <a:t>Disseminated </a:t>
            </a:r>
          </a:p>
          <a:p>
            <a:pPr marL="344488" lvl="1" indent="-223838"/>
            <a:r>
              <a:rPr lang="en-US" sz="1900" dirty="0" smtClean="0"/>
              <a:t>10 specific clinical target areas included:  1) mental health drug </a:t>
            </a:r>
            <a:r>
              <a:rPr lang="en-US" sz="1900" dirty="0" err="1" smtClean="0"/>
              <a:t>polypharmacy</a:t>
            </a:r>
            <a:r>
              <a:rPr lang="en-US" sz="1900" dirty="0" smtClean="0"/>
              <a:t>; 2) management of metabolic risks of antipsychotics (AP); 3) AP utilization for children under age 6; 4) higher than recommended doses of APs; 5) utilization of appropriate mental health services as a complement or alternative to psychotropic treatments; 6) consistency between diagnoses and treatments; 7) improvement of treatment adherence for adults with severe mental illness; 8) identification and prediction of high risk/high utilization beneficiaries and targeting of services to these subpopulations; 9) safe and effective psychotropic and mental health services use by foster care youth; and 10) safe and effective psychotropic and mental health services use by nursing home residents </a:t>
            </a:r>
          </a:p>
          <a:p>
            <a:pPr marL="344488" lvl="1" indent="-223838"/>
            <a:r>
              <a:rPr lang="en-US" sz="1900" dirty="0" smtClean="0"/>
              <a:t>Quality improvement (QI) science was also disseminated</a:t>
            </a:r>
          </a:p>
          <a:p>
            <a:pPr>
              <a:buNone/>
            </a:pPr>
            <a:r>
              <a:rPr lang="en-US" sz="2100" b="1" dirty="0" smtClean="0"/>
              <a:t>Primary Aim  </a:t>
            </a:r>
          </a:p>
          <a:p>
            <a:pPr marL="344488" lvl="1" indent="-223838"/>
            <a:r>
              <a:rPr lang="en-US" sz="1900" dirty="0" smtClean="0"/>
              <a:t>Safe and judicious prescribing of AP medications across life span and among multiple high risk Medicaid populations</a:t>
            </a:r>
            <a:endParaRPr lang="en-US" sz="1500" dirty="0" smtClean="0"/>
          </a:p>
          <a:p>
            <a:pPr>
              <a:buNone/>
            </a:pPr>
            <a:r>
              <a:rPr lang="en-US" sz="2100" b="1" dirty="0" smtClean="0"/>
              <a:t>Intervention Description</a:t>
            </a:r>
          </a:p>
          <a:p>
            <a:pPr marL="344488" lvl="1" indent="-223838"/>
            <a:r>
              <a:rPr lang="en-US" sz="1900" dirty="0" smtClean="0"/>
              <a:t>Multi-state public/academic consortium charged with sharing evidence-based practices and quality data at the provider level to improve AP prescribing practices</a:t>
            </a:r>
          </a:p>
          <a:p>
            <a:pPr marL="344488" lvl="1" indent="-223838"/>
            <a:r>
              <a:rPr lang="en-US" sz="1900" dirty="0" smtClean="0"/>
              <a:t>Standardized, consensus driven AP Quality Metrics were developed and used to:  track improvements; identify individuals at risk,  and benchmark trends among participating states</a:t>
            </a:r>
          </a:p>
          <a:p>
            <a:pPr marL="344488" lvl="1" indent="-223838"/>
            <a:r>
              <a:rPr lang="en-US" sz="1900" dirty="0" smtClean="0"/>
              <a:t>Leveraging local policy environments, customized state-specific CQI interventions  were developed and implemented to improve prescribing patterns</a:t>
            </a:r>
          </a:p>
          <a:p>
            <a:pPr>
              <a:buNone/>
            </a:pPr>
            <a:r>
              <a:rPr lang="en-US" sz="2100" b="1" dirty="0" smtClean="0"/>
              <a:t>Lead Implementers</a:t>
            </a:r>
          </a:p>
          <a:p>
            <a:pPr marL="344488" lvl="1" indent="-223838">
              <a:lnSpc>
                <a:spcPct val="120000"/>
              </a:lnSpc>
            </a:pPr>
            <a:r>
              <a:rPr lang="en-US" sz="1900" dirty="0" smtClean="0"/>
              <a:t>State Medicaid, mental health and child welfare agency leadership </a:t>
            </a:r>
          </a:p>
          <a:p>
            <a:pPr marL="344488" lvl="1" indent="-223838">
              <a:lnSpc>
                <a:spcPct val="120000"/>
              </a:lnSpc>
            </a:pPr>
            <a:r>
              <a:rPr lang="en-US" sz="1900" dirty="0" smtClean="0"/>
              <a:t>Experts from the Rutgers-Columbia mental health CERTs</a:t>
            </a:r>
          </a:p>
          <a:p>
            <a:pPr marL="344488" lvl="1" indent="-223838">
              <a:lnSpc>
                <a:spcPct val="120000"/>
              </a:lnSpc>
            </a:pPr>
            <a:r>
              <a:rPr lang="en-US" sz="1900" dirty="0" smtClean="0"/>
              <a:t>Broad state level Stakeholder Collaborative workgroups</a:t>
            </a:r>
          </a:p>
          <a:p>
            <a:pPr>
              <a:buNone/>
            </a:pPr>
            <a:r>
              <a:rPr lang="en-US" sz="2100" b="1" dirty="0" smtClean="0"/>
              <a:t>External Supports </a:t>
            </a:r>
          </a:p>
          <a:p>
            <a:pPr marL="344488" lvl="1" indent="-223838"/>
            <a:r>
              <a:rPr lang="en-US" sz="1900" dirty="0" smtClean="0"/>
              <a:t>Ongoing clinical, administrative, policy, and QI science TA was available throughout the project</a:t>
            </a:r>
          </a:p>
        </p:txBody>
      </p:sp>
      <p:sp>
        <p:nvSpPr>
          <p:cNvPr id="4" name="Slide Number Placeholder 3"/>
          <p:cNvSpPr>
            <a:spLocks noGrp="1"/>
          </p:cNvSpPr>
          <p:nvPr>
            <p:ph type="sldNum" sz="quarter" idx="12"/>
          </p:nvPr>
        </p:nvSpPr>
        <p:spPr/>
        <p:txBody>
          <a:bodyPr/>
          <a:lstStyle/>
          <a:p>
            <a:fld id="{04135A10-8C9E-42E6-967D-7BF769AC6DB6}" type="slidenum">
              <a:rPr lang="en-US" smtClean="0"/>
              <a:pPr/>
              <a:t>12</a:t>
            </a:fld>
            <a:endParaRPr lang="en-US" dirty="0"/>
          </a:p>
        </p:txBody>
      </p:sp>
    </p:spTree>
    <p:extLst>
      <p:ext uri="{BB962C8B-B14F-4D97-AF65-F5344CB8AC3E}">
        <p14:creationId xmlns:p14="http://schemas.microsoft.com/office/powerpoint/2010/main" val="679253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0"/>
            <a:ext cx="7067550" cy="381000"/>
          </a:xfrm>
        </p:spPr>
        <p:txBody>
          <a:bodyPr>
            <a:noAutofit/>
          </a:bodyPr>
          <a:lstStyle/>
          <a:p>
            <a:r>
              <a:rPr lang="en-US" sz="2500" b="1" dirty="0" smtClean="0">
                <a:solidFill>
                  <a:schemeClr val="accent1"/>
                </a:solidFill>
              </a:rPr>
              <a:t>Medicaid Mental Health:  MEDNET</a:t>
            </a:r>
            <a:r>
              <a:rPr lang="en-US" sz="2500" b="1" dirty="0" smtClean="0">
                <a:solidFill>
                  <a:srgbClr val="FF0000"/>
                </a:solidFill>
              </a:rPr>
              <a:t/>
            </a:r>
            <a:br>
              <a:rPr lang="en-US" sz="2500" b="1" dirty="0" smtClean="0">
                <a:solidFill>
                  <a:srgbClr val="FF0000"/>
                </a:solidFill>
              </a:rPr>
            </a:br>
            <a:endParaRPr lang="en-US" sz="2500" b="1" dirty="0"/>
          </a:p>
        </p:txBody>
      </p:sp>
      <p:sp>
        <p:nvSpPr>
          <p:cNvPr id="5" name="Content Placeholder 4"/>
          <p:cNvSpPr>
            <a:spLocks noGrp="1"/>
          </p:cNvSpPr>
          <p:nvPr>
            <p:ph idx="1"/>
          </p:nvPr>
        </p:nvSpPr>
        <p:spPr>
          <a:xfrm>
            <a:off x="381000" y="1520793"/>
            <a:ext cx="8534400" cy="5337207"/>
          </a:xfrm>
        </p:spPr>
        <p:txBody>
          <a:bodyPr>
            <a:normAutofit fontScale="62500" lnSpcReduction="20000"/>
          </a:bodyPr>
          <a:lstStyle/>
          <a:p>
            <a:pPr marL="0" indent="0">
              <a:buNone/>
            </a:pPr>
            <a:r>
              <a:rPr lang="en-US" b="1" dirty="0" smtClean="0"/>
              <a:t>Achievements</a:t>
            </a:r>
            <a:r>
              <a:rPr lang="en-US" dirty="0" smtClean="0"/>
              <a:t>  </a:t>
            </a:r>
          </a:p>
          <a:p>
            <a:pPr lvl="1"/>
            <a:r>
              <a:rPr lang="en-US" dirty="0" smtClean="0"/>
              <a:t>3 MEDNET Quality Metrics adapted and adopted by NCQA for inclusion in HEDIS 2015</a:t>
            </a:r>
          </a:p>
          <a:p>
            <a:pPr lvl="1"/>
            <a:r>
              <a:rPr lang="en-US" dirty="0" smtClean="0"/>
              <a:t>Reviewed and improved Texas Foster Care Prescribing Parameters</a:t>
            </a:r>
          </a:p>
          <a:p>
            <a:pPr lvl="1"/>
            <a:r>
              <a:rPr lang="en-US" dirty="0" smtClean="0"/>
              <a:t>State-specific prescribing oversight improvements: </a:t>
            </a:r>
          </a:p>
          <a:p>
            <a:pPr marL="1141413" lvl="2" indent="-227013"/>
            <a:r>
              <a:rPr lang="en-US" dirty="0" smtClean="0"/>
              <a:t>Community Mental Health Center feedback reports and CQI collaborative in WA </a:t>
            </a:r>
          </a:p>
          <a:p>
            <a:pPr marL="1141413" lvl="2" indent="-227013"/>
            <a:r>
              <a:rPr lang="en-US" dirty="0" smtClean="0"/>
              <a:t>Managed Care Organization/county guideline development and metabolic management initiative on Orange County </a:t>
            </a:r>
          </a:p>
          <a:p>
            <a:pPr marL="1141413" lvl="2" indent="-227013"/>
            <a:r>
              <a:rPr lang="en-US" dirty="0" smtClean="0"/>
              <a:t>Integration of quality metrics into MO and ME health home programs </a:t>
            </a:r>
          </a:p>
          <a:p>
            <a:pPr marL="1141413" lvl="2" indent="-227013"/>
            <a:r>
              <a:rPr lang="en-US" dirty="0" smtClean="0"/>
              <a:t>New prescribing guidelines and oversight/second opinion triggers in TX </a:t>
            </a:r>
          </a:p>
          <a:p>
            <a:pPr marL="1141413" lvl="2" indent="-227013"/>
            <a:r>
              <a:rPr lang="en-US" dirty="0" smtClean="0"/>
              <a:t>Integration of metrics into Medicaid Drug Utilization Review and care integration initiative in OK  </a:t>
            </a:r>
          </a:p>
          <a:p>
            <a:pPr marL="1141413" lvl="2" indent="-227013"/>
            <a:r>
              <a:rPr lang="en-US" dirty="0" smtClean="0"/>
              <a:t>Prescribing changes included 45</a:t>
            </a:r>
            <a:r>
              <a:rPr lang="en-US" dirty="0"/>
              <a:t>% in </a:t>
            </a:r>
            <a:r>
              <a:rPr lang="en-US" dirty="0" smtClean="0"/>
              <a:t>reduction in AP polypharmacy in targeted WA clinics </a:t>
            </a:r>
          </a:p>
          <a:p>
            <a:pPr marL="1141413" lvl="2" indent="-227013"/>
            <a:r>
              <a:rPr lang="en-US" dirty="0" smtClean="0"/>
              <a:t>52% </a:t>
            </a:r>
            <a:r>
              <a:rPr lang="en-US" dirty="0" err="1" smtClean="0"/>
              <a:t>polypharmacy</a:t>
            </a:r>
            <a:r>
              <a:rPr lang="en-US" dirty="0" smtClean="0"/>
              <a:t> reduction in TX, and 41% in OK </a:t>
            </a:r>
          </a:p>
          <a:p>
            <a:pPr marL="1141413" lvl="2" indent="-227013"/>
            <a:r>
              <a:rPr lang="en-US" dirty="0" smtClean="0"/>
              <a:t>Substantial reductions in AP treatment in youngest children in TX</a:t>
            </a:r>
          </a:p>
          <a:p>
            <a:pPr lvl="1"/>
            <a:r>
              <a:rPr lang="en-US" dirty="0" smtClean="0"/>
              <a:t>Successful, continuation “EBP spread funding” from AHRQ – SMINET</a:t>
            </a:r>
          </a:p>
          <a:p>
            <a:pPr lvl="1"/>
            <a:r>
              <a:rPr lang="en-US" dirty="0" smtClean="0"/>
              <a:t>Incorporation of measurement driven QI processes and metrics into ongoing state administrative processes, including managed care oversight</a:t>
            </a:r>
          </a:p>
          <a:p>
            <a:pPr marL="457200" lvl="1" indent="0"/>
            <a:endParaRPr lang="en-US" dirty="0" smtClean="0"/>
          </a:p>
          <a:p>
            <a:pPr marL="0" lvl="1" indent="0">
              <a:spcBef>
                <a:spcPts val="1000"/>
              </a:spcBef>
              <a:buNone/>
            </a:pPr>
            <a:r>
              <a:rPr lang="en-US" sz="2800" b="1" dirty="0" smtClean="0"/>
              <a:t>Sustainability</a:t>
            </a:r>
            <a:r>
              <a:rPr lang="en-US" sz="2800" dirty="0" smtClean="0"/>
              <a:t> </a:t>
            </a:r>
          </a:p>
          <a:p>
            <a:pPr lvl="1"/>
            <a:r>
              <a:rPr lang="en-US" dirty="0" smtClean="0"/>
              <a:t>6 of 6 participant states integrated the MEDNET quality metrics, often in multiple projects, to track quality improvements </a:t>
            </a:r>
          </a:p>
          <a:p>
            <a:pPr marL="1139825" lvl="2" indent="-225425"/>
            <a:r>
              <a:rPr lang="en-US" sz="2100" dirty="0" smtClean="0"/>
              <a:t>ACA Health Homes, External Quality Review Organization performance contracts, Drug Utilization Review programs, Prior Authorization algorithms, and  CMS Dual Demonstration projects  </a:t>
            </a:r>
          </a:p>
          <a:p>
            <a:pPr marL="0" lvl="1" indent="0">
              <a:spcBef>
                <a:spcPts val="1000"/>
              </a:spcBef>
              <a:buNone/>
            </a:pPr>
            <a:endParaRPr lang="en-US" sz="2800" dirty="0" smtClean="0"/>
          </a:p>
        </p:txBody>
      </p:sp>
      <p:sp>
        <p:nvSpPr>
          <p:cNvPr id="3" name="Slide Number Placeholder 2"/>
          <p:cNvSpPr>
            <a:spLocks noGrp="1"/>
          </p:cNvSpPr>
          <p:nvPr>
            <p:ph type="sldNum" sz="quarter" idx="12"/>
          </p:nvPr>
        </p:nvSpPr>
        <p:spPr/>
        <p:txBody>
          <a:bodyPr/>
          <a:lstStyle/>
          <a:p>
            <a:fld id="{04135A10-8C9E-42E6-967D-7BF769AC6DB6}" type="slidenum">
              <a:rPr lang="en-US" smtClean="0"/>
              <a:pPr/>
              <a:t>13</a:t>
            </a:fld>
            <a:endParaRPr lang="en-US" dirty="0"/>
          </a:p>
        </p:txBody>
      </p:sp>
    </p:spTree>
    <p:extLst>
      <p:ext uri="{BB962C8B-B14F-4D97-AF65-F5344CB8AC3E}">
        <p14:creationId xmlns:p14="http://schemas.microsoft.com/office/powerpoint/2010/main" val="16361542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81200"/>
            <a:ext cx="7692638" cy="1362075"/>
          </a:xfrm>
        </p:spPr>
        <p:txBody>
          <a:bodyPr>
            <a:normAutofit/>
          </a:bodyPr>
          <a:lstStyle/>
          <a:p>
            <a:pPr algn="ctr"/>
            <a:r>
              <a:rPr lang="en-US" cap="none" dirty="0" smtClean="0"/>
              <a:t>Physical Health Interventions</a:t>
            </a:r>
            <a:br>
              <a:rPr lang="en-US" cap="none" dirty="0" smtClean="0"/>
            </a:br>
            <a:endParaRPr lang="en-US" cap="none" dirty="0">
              <a:solidFill>
                <a:srgbClr val="008000"/>
              </a:solidFill>
            </a:endParaRPr>
          </a:p>
        </p:txBody>
      </p:sp>
      <p:sp>
        <p:nvSpPr>
          <p:cNvPr id="4" name="Slide Number Placeholder 3"/>
          <p:cNvSpPr>
            <a:spLocks noGrp="1"/>
          </p:cNvSpPr>
          <p:nvPr>
            <p:ph type="sldNum" sz="quarter" idx="12"/>
          </p:nvPr>
        </p:nvSpPr>
        <p:spPr/>
        <p:txBody>
          <a:bodyPr/>
          <a:lstStyle/>
          <a:p>
            <a:fld id="{04135A10-8C9E-42E6-967D-7BF769AC6DB6}" type="slidenum">
              <a:rPr lang="en-US" smtClean="0"/>
              <a:pPr/>
              <a:t>14</a:t>
            </a:fld>
            <a:endParaRPr lang="en-US"/>
          </a:p>
        </p:txBody>
      </p:sp>
      <p:sp>
        <p:nvSpPr>
          <p:cNvPr id="9" name="Rectangle 8"/>
          <p:cNvSpPr/>
          <p:nvPr/>
        </p:nvSpPr>
        <p:spPr>
          <a:xfrm>
            <a:off x="228600" y="3810000"/>
            <a:ext cx="2971800" cy="307777"/>
          </a:xfrm>
          <a:prstGeom prst="rect">
            <a:avLst/>
          </a:prstGeom>
        </p:spPr>
        <p:txBody>
          <a:bodyPr wrap="square">
            <a:spAutoFit/>
          </a:bodyPr>
          <a:lstStyle/>
          <a:p>
            <a:pPr algn="ctr"/>
            <a:r>
              <a:rPr lang="en-US" sz="1400" dirty="0" smtClean="0"/>
              <a:t>Carolinas </a:t>
            </a:r>
            <a:r>
              <a:rPr lang="en-US" sz="1400" dirty="0" smtClean="0"/>
              <a:t>Health Care System</a:t>
            </a:r>
            <a:endParaRPr lang="en-US" sz="1400" dirty="0"/>
          </a:p>
        </p:txBody>
      </p:sp>
      <p:sp>
        <p:nvSpPr>
          <p:cNvPr id="10" name="Rectangle 9"/>
          <p:cNvSpPr/>
          <p:nvPr/>
        </p:nvSpPr>
        <p:spPr>
          <a:xfrm>
            <a:off x="3200400" y="3810000"/>
            <a:ext cx="2438400" cy="738664"/>
          </a:xfrm>
          <a:prstGeom prst="rect">
            <a:avLst/>
          </a:prstGeom>
        </p:spPr>
        <p:txBody>
          <a:bodyPr wrap="square">
            <a:spAutoFit/>
          </a:bodyPr>
          <a:lstStyle/>
          <a:p>
            <a:pPr algn="ctr"/>
            <a:r>
              <a:rPr lang="en-US" sz="1400" dirty="0" err="1" smtClean="0"/>
              <a:t>Westat</a:t>
            </a:r>
            <a:r>
              <a:rPr lang="en-US" sz="1400" dirty="0" smtClean="0"/>
              <a:t>, on behalf of</a:t>
            </a:r>
          </a:p>
          <a:p>
            <a:pPr algn="ctr"/>
            <a:r>
              <a:rPr lang="en-US" sz="1400" dirty="0" smtClean="0"/>
              <a:t>University of Oklahoma Health Sciences Center</a:t>
            </a:r>
            <a:endParaRPr lang="en-US" sz="1400" dirty="0"/>
          </a:p>
        </p:txBody>
      </p:sp>
      <p:sp>
        <p:nvSpPr>
          <p:cNvPr id="11" name="Rectangle 10"/>
          <p:cNvSpPr/>
          <p:nvPr/>
        </p:nvSpPr>
        <p:spPr>
          <a:xfrm>
            <a:off x="5998284" y="3791162"/>
            <a:ext cx="2438400" cy="307777"/>
          </a:xfrm>
          <a:prstGeom prst="rect">
            <a:avLst/>
          </a:prstGeom>
        </p:spPr>
        <p:txBody>
          <a:bodyPr wrap="square">
            <a:spAutoFit/>
          </a:bodyPr>
          <a:lstStyle/>
          <a:p>
            <a:pPr algn="ctr"/>
            <a:r>
              <a:rPr lang="en-US" sz="1400" dirty="0" smtClean="0"/>
              <a:t>Johns </a:t>
            </a:r>
            <a:r>
              <a:rPr lang="en-US" sz="1400" dirty="0" smtClean="0"/>
              <a:t>Hopkins University</a:t>
            </a:r>
            <a:endParaRPr lang="en-US" sz="1400" dirty="0"/>
          </a:p>
        </p:txBody>
      </p:sp>
    </p:spTree>
    <p:extLst>
      <p:ext uri="{BB962C8B-B14F-4D97-AF65-F5344CB8AC3E}">
        <p14:creationId xmlns:p14="http://schemas.microsoft.com/office/powerpoint/2010/main" val="88445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696200" cy="868362"/>
          </a:xfrm>
        </p:spPr>
        <p:txBody>
          <a:bodyPr>
            <a:noAutofit/>
          </a:bodyPr>
          <a:lstStyle/>
          <a:p>
            <a:r>
              <a:rPr lang="en-US" sz="2100" dirty="0"/>
              <a:t>Asthma Comparative Effectiveness (ACE): Using Shared Decision Making </a:t>
            </a:r>
            <a:r>
              <a:rPr lang="en-US" sz="2100" dirty="0" smtClean="0"/>
              <a:t>(SDM) to </a:t>
            </a:r>
            <a:r>
              <a:rPr lang="en-US" sz="2100" dirty="0"/>
              <a:t>Improve Outcomes for Patients with Asthma within an Integrated Healthcare System</a:t>
            </a:r>
            <a:endParaRPr lang="en-US" sz="2100" i="1" dirty="0">
              <a:solidFill>
                <a:srgbClr val="FF0000"/>
              </a:solidFill>
            </a:endParaRPr>
          </a:p>
        </p:txBody>
      </p:sp>
      <p:sp>
        <p:nvSpPr>
          <p:cNvPr id="3" name="Content Placeholder 2"/>
          <p:cNvSpPr>
            <a:spLocks noGrp="1"/>
          </p:cNvSpPr>
          <p:nvPr>
            <p:ph idx="1"/>
          </p:nvPr>
        </p:nvSpPr>
        <p:spPr/>
        <p:txBody>
          <a:bodyPr>
            <a:normAutofit/>
          </a:bodyPr>
          <a:lstStyle/>
          <a:p>
            <a:r>
              <a:rPr lang="en-US" sz="2000" b="1" dirty="0" smtClean="0"/>
              <a:t>Funded </a:t>
            </a:r>
            <a:r>
              <a:rPr lang="en-US" sz="2000" b="1" dirty="0"/>
              <a:t>Organization: </a:t>
            </a:r>
            <a:r>
              <a:rPr lang="en-US" sz="2000" dirty="0"/>
              <a:t>Carolinas Healthcare System</a:t>
            </a:r>
          </a:p>
          <a:p>
            <a:endParaRPr lang="en-US" sz="2000" dirty="0"/>
          </a:p>
          <a:p>
            <a:r>
              <a:rPr lang="en-US" sz="2000" b="1" dirty="0"/>
              <a:t>Affiliated Network: </a:t>
            </a:r>
            <a:r>
              <a:rPr lang="en-US" sz="2000" dirty="0"/>
              <a:t>Mecklenburg Area Primary Care Research Network (MAPPR) Practice-Based Research Network (PBRN)</a:t>
            </a:r>
          </a:p>
          <a:p>
            <a:endParaRPr lang="en-US" sz="2000" dirty="0"/>
          </a:p>
          <a:p>
            <a:r>
              <a:rPr lang="en-US" sz="2000" b="1" dirty="0"/>
              <a:t>Geographic Focus</a:t>
            </a:r>
            <a:r>
              <a:rPr lang="en-US" sz="2000" dirty="0"/>
              <a:t>: North and South Carolina</a:t>
            </a:r>
          </a:p>
        </p:txBody>
      </p:sp>
      <p:sp>
        <p:nvSpPr>
          <p:cNvPr id="4" name="Slide Number Placeholder 3"/>
          <p:cNvSpPr>
            <a:spLocks noGrp="1"/>
          </p:cNvSpPr>
          <p:nvPr>
            <p:ph type="sldNum" sz="quarter" idx="12"/>
          </p:nvPr>
        </p:nvSpPr>
        <p:spPr/>
        <p:txBody>
          <a:bodyPr/>
          <a:lstStyle/>
          <a:p>
            <a:fld id="{04135A10-8C9E-42E6-967D-7BF769AC6DB6}" type="slidenum">
              <a:rPr lang="en-US" smtClean="0">
                <a:solidFill>
                  <a:schemeClr val="tx1"/>
                </a:solidFill>
              </a:rPr>
              <a:pPr/>
              <a:t>15</a:t>
            </a:fld>
            <a:endParaRPr lang="en-US" dirty="0">
              <a:solidFill>
                <a:schemeClr val="tx1"/>
              </a:solidFill>
            </a:endParaRPr>
          </a:p>
        </p:txBody>
      </p:sp>
    </p:spTree>
    <p:extLst>
      <p:ext uri="{BB962C8B-B14F-4D97-AF65-F5344CB8AC3E}">
        <p14:creationId xmlns:p14="http://schemas.microsoft.com/office/powerpoint/2010/main" val="4255536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799" y="275935"/>
            <a:ext cx="7681415" cy="994172"/>
          </a:xfrm>
        </p:spPr>
        <p:txBody>
          <a:bodyPr>
            <a:normAutofit/>
          </a:bodyPr>
          <a:lstStyle/>
          <a:p>
            <a:r>
              <a:rPr lang="en-US" sz="2200" dirty="0" smtClean="0"/>
              <a:t>Asthma Comparative Effectiveness (ACE)</a:t>
            </a:r>
            <a:r>
              <a:rPr lang="en-US" sz="2200" dirty="0" smtClean="0">
                <a:latin typeface="+mn-lt"/>
              </a:rPr>
              <a:t>: </a:t>
            </a:r>
            <a:r>
              <a:rPr lang="en-US" sz="2200" dirty="0">
                <a:latin typeface="+mn-lt"/>
              </a:rPr>
              <a:t>Using </a:t>
            </a:r>
            <a:r>
              <a:rPr lang="en-US" sz="2200" dirty="0" smtClean="0">
                <a:latin typeface="+mn-lt"/>
              </a:rPr>
              <a:t>SDM</a:t>
            </a:r>
            <a:r>
              <a:rPr lang="en-US" sz="2200" dirty="0">
                <a:latin typeface="+mn-lt"/>
              </a:rPr>
              <a:t/>
            </a:r>
            <a:br>
              <a:rPr lang="en-US" sz="2200" dirty="0">
                <a:latin typeface="+mn-lt"/>
              </a:rPr>
            </a:br>
            <a:r>
              <a:rPr lang="en-US" sz="2200" b="0" dirty="0">
                <a:latin typeface="+mn-lt"/>
              </a:rPr>
              <a:t>Intervention at a Glance</a:t>
            </a:r>
            <a:endParaRPr lang="en-US" sz="2200" b="0" i="1" dirty="0">
              <a:solidFill>
                <a:srgbClr val="FF0000"/>
              </a:solidFill>
              <a:latin typeface="+mn-lt"/>
            </a:endParaRPr>
          </a:p>
        </p:txBody>
      </p:sp>
      <p:sp>
        <p:nvSpPr>
          <p:cNvPr id="3" name="Content Placeholder 2"/>
          <p:cNvSpPr>
            <a:spLocks noGrp="1"/>
          </p:cNvSpPr>
          <p:nvPr>
            <p:ph idx="1"/>
          </p:nvPr>
        </p:nvSpPr>
        <p:spPr>
          <a:xfrm>
            <a:off x="225029" y="1447800"/>
            <a:ext cx="8486775" cy="5105400"/>
          </a:xfrm>
        </p:spPr>
        <p:txBody>
          <a:bodyPr>
            <a:normAutofit lnSpcReduction="10000"/>
          </a:bodyPr>
          <a:lstStyle/>
          <a:p>
            <a:pPr marL="0" indent="0">
              <a:buNone/>
            </a:pPr>
            <a:r>
              <a:rPr lang="en-US" sz="1600" b="1" dirty="0"/>
              <a:t>Evidence Being Disseminated </a:t>
            </a:r>
          </a:p>
          <a:p>
            <a:pPr indent="-227013">
              <a:buClr>
                <a:schemeClr val="accent1"/>
              </a:buClr>
              <a:buSzPct val="90000"/>
              <a:buFont typeface="Arial" pitchFamily="34" charset="0"/>
              <a:buChar char="►"/>
            </a:pPr>
            <a:r>
              <a:rPr lang="en-US" sz="1500" dirty="0" smtClean="0"/>
              <a:t>NHLBI guidelines for the diagnosis and treatment of Asthma and Shared Treatment Decision Making Improves Adherence and Outcomes in Poorly Controlled Asthma. </a:t>
            </a:r>
            <a:r>
              <a:rPr lang="en-US" sz="1500" i="1" dirty="0" smtClean="0"/>
              <a:t>Am J </a:t>
            </a:r>
            <a:r>
              <a:rPr lang="en-US" sz="1500" i="1" dirty="0" err="1" smtClean="0"/>
              <a:t>Respir</a:t>
            </a:r>
            <a:r>
              <a:rPr lang="en-US" sz="1500" i="1" dirty="0" smtClean="0"/>
              <a:t> </a:t>
            </a:r>
            <a:r>
              <a:rPr lang="en-US" sz="1500" i="1" dirty="0" err="1" smtClean="0"/>
              <a:t>Crit</a:t>
            </a:r>
            <a:r>
              <a:rPr lang="en-US" sz="1500" i="1" dirty="0" smtClean="0"/>
              <a:t> Care Med.</a:t>
            </a:r>
            <a:r>
              <a:rPr lang="en-US" sz="1500" dirty="0" smtClean="0"/>
              <a:t> March 15, 2010</a:t>
            </a:r>
          </a:p>
          <a:p>
            <a:pPr>
              <a:buClr>
                <a:schemeClr val="accent1"/>
              </a:buClr>
              <a:buSzPct val="90000"/>
              <a:buNone/>
            </a:pPr>
            <a:r>
              <a:rPr lang="en-US" sz="1600" b="1" dirty="0" smtClean="0"/>
              <a:t>Primary Aim</a:t>
            </a:r>
          </a:p>
          <a:p>
            <a:pPr indent="-227013">
              <a:buClr>
                <a:schemeClr val="accent1"/>
              </a:buClr>
              <a:buSzPct val="90000"/>
              <a:buFont typeface="Arial" pitchFamily="34" charset="0"/>
              <a:buChar char="►"/>
            </a:pPr>
            <a:r>
              <a:rPr lang="en-US" sz="1500" dirty="0" smtClean="0"/>
              <a:t>To </a:t>
            </a:r>
            <a:r>
              <a:rPr lang="en-US" sz="1500" dirty="0"/>
              <a:t>adapt, implement, and evaluate a “Shared Decision Making Toolkit” in 6 primary care </a:t>
            </a:r>
            <a:r>
              <a:rPr lang="en-US" sz="1500" dirty="0" smtClean="0"/>
              <a:t>hospital-based practices  </a:t>
            </a:r>
            <a:r>
              <a:rPr lang="en-US" sz="1500" dirty="0"/>
              <a:t>serving a vulnerable Medicare </a:t>
            </a:r>
            <a:r>
              <a:rPr lang="en-US" sz="1500" dirty="0" smtClean="0"/>
              <a:t>population</a:t>
            </a:r>
          </a:p>
          <a:p>
            <a:pPr marL="227013" indent="-227013">
              <a:buClr>
                <a:schemeClr val="accent1"/>
              </a:buClr>
              <a:buSzPct val="90000"/>
              <a:buNone/>
            </a:pPr>
            <a:r>
              <a:rPr lang="en-US" sz="1600" b="1" dirty="0" smtClean="0"/>
              <a:t>Intervention Description</a:t>
            </a:r>
          </a:p>
          <a:p>
            <a:pPr indent="-227013">
              <a:buClr>
                <a:schemeClr val="accent1"/>
              </a:buClr>
              <a:buSzPct val="90000"/>
              <a:buFont typeface="Arial" pitchFamily="34" charset="0"/>
              <a:buChar char="►"/>
            </a:pPr>
            <a:r>
              <a:rPr lang="en-US" sz="1500" dirty="0" smtClean="0"/>
              <a:t>A facilitator-led approach was used to partner with providers, staff and train health coaches to adopt and implement the shared decision making toolkit; and assisted health coaches to convene clinics for patients </a:t>
            </a:r>
            <a:endParaRPr lang="en-US" sz="1500" b="1" dirty="0" smtClean="0"/>
          </a:p>
          <a:p>
            <a:pPr>
              <a:buClr>
                <a:schemeClr val="accent1"/>
              </a:buClr>
              <a:buSzPct val="90000"/>
              <a:buNone/>
            </a:pPr>
            <a:r>
              <a:rPr lang="en-US" sz="1600" b="1" dirty="0" smtClean="0"/>
              <a:t>Lead Implementers</a:t>
            </a:r>
          </a:p>
          <a:p>
            <a:pPr indent="-227013">
              <a:buClr>
                <a:schemeClr val="accent1"/>
              </a:buClr>
              <a:buSzPct val="90000"/>
              <a:buFont typeface="Arial" pitchFamily="34" charset="0"/>
              <a:buChar char="►"/>
            </a:pPr>
            <a:r>
              <a:rPr lang="en-US" sz="1500" dirty="0" smtClean="0"/>
              <a:t>Facilitators </a:t>
            </a:r>
            <a:r>
              <a:rPr lang="en-US" sz="1500" dirty="0"/>
              <a:t>train practice implementation team during a participatory “rollout” process adapted to culture at each practice. Typical implementers are physician champions and practice </a:t>
            </a:r>
            <a:r>
              <a:rPr lang="en-US" sz="1500" dirty="0" smtClean="0"/>
              <a:t>managers.</a:t>
            </a:r>
          </a:p>
          <a:p>
            <a:pPr>
              <a:buClr>
                <a:schemeClr val="accent1"/>
              </a:buClr>
              <a:buSzPct val="90000"/>
              <a:buNone/>
            </a:pPr>
            <a:r>
              <a:rPr lang="en-US" sz="1600" b="1" dirty="0" smtClean="0"/>
              <a:t>External Supports</a:t>
            </a:r>
          </a:p>
          <a:p>
            <a:pPr indent="-227013">
              <a:buClr>
                <a:schemeClr val="accent1"/>
              </a:buClr>
              <a:buSzPct val="90000"/>
              <a:buFont typeface="Arial" pitchFamily="34" charset="0"/>
              <a:buChar char="►"/>
            </a:pPr>
            <a:r>
              <a:rPr lang="en-US" sz="1500" dirty="0" smtClean="0"/>
              <a:t>Physicians </a:t>
            </a:r>
            <a:r>
              <a:rPr lang="en-US" sz="1500" dirty="0"/>
              <a:t>and practices used asthma SDM clinic for American Board of Family Medicine Maintenance of </a:t>
            </a:r>
            <a:r>
              <a:rPr lang="en-US" sz="1500" dirty="0" smtClean="0"/>
              <a:t>Certification     </a:t>
            </a:r>
          </a:p>
          <a:p>
            <a:pPr indent="-227013">
              <a:buClr>
                <a:schemeClr val="accent1"/>
              </a:buClr>
              <a:buSzPct val="90000"/>
              <a:buFont typeface="Arial" pitchFamily="34" charset="0"/>
              <a:buChar char="►"/>
            </a:pPr>
            <a:r>
              <a:rPr lang="en-US" sz="1500" dirty="0" smtClean="0"/>
              <a:t>SDM </a:t>
            </a:r>
            <a:r>
              <a:rPr lang="en-US" sz="1500" dirty="0"/>
              <a:t>was used to help 1 practice get PCMH level III </a:t>
            </a:r>
            <a:r>
              <a:rPr lang="en-US" sz="1500" dirty="0" smtClean="0"/>
              <a:t>certification</a:t>
            </a:r>
          </a:p>
          <a:p>
            <a:pPr indent="-227013">
              <a:buClr>
                <a:schemeClr val="accent1"/>
              </a:buClr>
              <a:buSzPct val="90000"/>
              <a:buFont typeface="Arial" pitchFamily="34" charset="0"/>
              <a:buChar char="►"/>
            </a:pPr>
            <a:r>
              <a:rPr lang="en-US" sz="1500" dirty="0" smtClean="0"/>
              <a:t>Hospital </a:t>
            </a:r>
            <a:r>
              <a:rPr lang="en-US" sz="1500" dirty="0"/>
              <a:t>based practices can bill for support staff such as pharmacist acting as health </a:t>
            </a:r>
            <a:r>
              <a:rPr lang="en-US" sz="1500" dirty="0" smtClean="0"/>
              <a:t>coach for patients</a:t>
            </a:r>
            <a:endParaRPr lang="en-US" sz="1500" dirty="0"/>
          </a:p>
          <a:p>
            <a:endParaRPr lang="en-US" sz="1425" b="1" dirty="0"/>
          </a:p>
          <a:p>
            <a:pPr marL="342900" lvl="1" indent="0">
              <a:buNone/>
            </a:pPr>
            <a:endParaRPr lang="en-US" dirty="0" smtClean="0"/>
          </a:p>
        </p:txBody>
      </p:sp>
      <p:sp>
        <p:nvSpPr>
          <p:cNvPr id="4" name="Slide Number Placeholder 3"/>
          <p:cNvSpPr>
            <a:spLocks noGrp="1"/>
          </p:cNvSpPr>
          <p:nvPr>
            <p:ph type="sldNum" sz="quarter" idx="12"/>
          </p:nvPr>
        </p:nvSpPr>
        <p:spPr/>
        <p:txBody>
          <a:bodyPr/>
          <a:lstStyle/>
          <a:p>
            <a:fld id="{04135A10-8C9E-42E6-967D-7BF769AC6DB6}" type="slidenum">
              <a:rPr lang="en-US" smtClean="0"/>
              <a:pPr/>
              <a:t>16</a:t>
            </a:fld>
            <a:endParaRPr lang="en-US" dirty="0"/>
          </a:p>
        </p:txBody>
      </p:sp>
    </p:spTree>
    <p:extLst>
      <p:ext uri="{BB962C8B-B14F-4D97-AF65-F5344CB8AC3E}">
        <p14:creationId xmlns:p14="http://schemas.microsoft.com/office/powerpoint/2010/main" val="35201610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838200"/>
            <a:ext cx="7391400" cy="304800"/>
          </a:xfrm>
        </p:spPr>
        <p:txBody>
          <a:bodyPr>
            <a:noAutofit/>
          </a:bodyPr>
          <a:lstStyle/>
          <a:p>
            <a:r>
              <a:rPr lang="en-US" sz="2500" dirty="0" smtClean="0"/>
              <a:t>Asthma Comparative Effectiveness (ACE): </a:t>
            </a:r>
            <a:br>
              <a:rPr lang="en-US" sz="2500" dirty="0" smtClean="0"/>
            </a:br>
            <a:r>
              <a:rPr lang="en-US" sz="2500" dirty="0" smtClean="0"/>
              <a:t>Using SDM</a:t>
            </a:r>
            <a:r>
              <a:rPr lang="en-US" sz="3200" dirty="0" smtClean="0"/>
              <a:t/>
            </a:r>
            <a:br>
              <a:rPr lang="en-US" sz="3200" dirty="0" smtClean="0"/>
            </a:br>
            <a:endParaRPr lang="en-US" sz="3200" dirty="0"/>
          </a:p>
        </p:txBody>
      </p:sp>
      <p:sp>
        <p:nvSpPr>
          <p:cNvPr id="3" name="Content Placeholder 2"/>
          <p:cNvSpPr>
            <a:spLocks noGrp="1"/>
          </p:cNvSpPr>
          <p:nvPr>
            <p:ph idx="1"/>
          </p:nvPr>
        </p:nvSpPr>
        <p:spPr/>
        <p:txBody>
          <a:bodyPr>
            <a:normAutofit fontScale="92500"/>
          </a:bodyPr>
          <a:lstStyle/>
          <a:p>
            <a:pPr marL="112713" lvl="1" indent="0">
              <a:buNone/>
            </a:pPr>
            <a:r>
              <a:rPr lang="en-US" b="1" dirty="0" smtClean="0"/>
              <a:t>Achievements</a:t>
            </a:r>
          </a:p>
          <a:p>
            <a:pPr lvl="1"/>
            <a:r>
              <a:rPr lang="en-US" sz="1800" dirty="0" smtClean="0"/>
              <a:t>258 English &amp; Spanish, Adult, and Pediatric patients participated in 358 SDM Half-Day Clinic Visits</a:t>
            </a:r>
          </a:p>
          <a:p>
            <a:pPr lvl="1"/>
            <a:r>
              <a:rPr lang="en-US" sz="1800" dirty="0" smtClean="0"/>
              <a:t>At 6 months post SDM,  asthma exacerbations dropped by 42% in the ED, 50% for hospitalizations, and a 46% drop in oral prednisone use </a:t>
            </a:r>
          </a:p>
          <a:p>
            <a:pPr lvl="1"/>
            <a:r>
              <a:rPr lang="en-US" sz="1800" dirty="0" smtClean="0"/>
              <a:t>86% of patients reported the asthma treatment decision was shared between the patient and provider</a:t>
            </a:r>
          </a:p>
          <a:p>
            <a:pPr lvl="1"/>
            <a:endParaRPr lang="en-US" sz="1500" dirty="0" smtClean="0"/>
          </a:p>
          <a:p>
            <a:pPr marL="115888" lvl="1" indent="0">
              <a:buNone/>
            </a:pPr>
            <a:r>
              <a:rPr lang="en-US" b="1" dirty="0" smtClean="0"/>
              <a:t>Sustainability</a:t>
            </a:r>
          </a:p>
          <a:p>
            <a:pPr lvl="1"/>
            <a:r>
              <a:rPr lang="en-US" sz="1800" dirty="0" smtClean="0"/>
              <a:t>4 of 6 original practices still hold regular SDM half day clinics and all 6  practices still use SDM toolkit components during asthma treatment planning </a:t>
            </a:r>
          </a:p>
          <a:p>
            <a:pPr lvl="1"/>
            <a:r>
              <a:rPr lang="en-US" sz="1800" dirty="0" smtClean="0"/>
              <a:t>Results from this project were used to successfully obtain PCORI funding for state-wide dissemination of SDM across 30 sites</a:t>
            </a:r>
          </a:p>
          <a:p>
            <a:pPr lvl="1"/>
            <a:r>
              <a:rPr lang="en-US" sz="1800" dirty="0" smtClean="0"/>
              <a:t>Partnership with Medicaid has enabled the toolkit to be incorporated in materials distributed to 278 practices across NC</a:t>
            </a:r>
          </a:p>
          <a:p>
            <a:endParaRPr lang="en-US" dirty="0"/>
          </a:p>
        </p:txBody>
      </p:sp>
      <p:sp>
        <p:nvSpPr>
          <p:cNvPr id="4" name="Slide Number Placeholder 3"/>
          <p:cNvSpPr>
            <a:spLocks noGrp="1"/>
          </p:cNvSpPr>
          <p:nvPr>
            <p:ph type="sldNum" sz="quarter" idx="12"/>
          </p:nvPr>
        </p:nvSpPr>
        <p:spPr/>
        <p:txBody>
          <a:bodyPr/>
          <a:lstStyle/>
          <a:p>
            <a:fld id="{FBB4C657-53BA-4C64-8161-364EC652DC57}"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1"/>
            <a:ext cx="7848600" cy="1066800"/>
          </a:xfrm>
        </p:spPr>
        <p:txBody>
          <a:bodyPr>
            <a:noAutofit/>
          </a:bodyPr>
          <a:lstStyle/>
          <a:p>
            <a:r>
              <a:rPr lang="en-US" sz="2100" b="1" dirty="0" smtClean="0"/>
              <a:t>Leveraging </a:t>
            </a:r>
            <a:r>
              <a:rPr lang="en-US" sz="2100" b="1" dirty="0"/>
              <a:t>Practice Based Research Networks </a:t>
            </a:r>
            <a:r>
              <a:rPr lang="en-US" sz="2100" b="1" dirty="0" smtClean="0"/>
              <a:t> (PBRNs) to</a:t>
            </a:r>
            <a:br>
              <a:rPr lang="en-US" sz="2100" b="1" dirty="0" smtClean="0"/>
            </a:br>
            <a:r>
              <a:rPr lang="en-US" sz="2100" b="1" dirty="0" smtClean="0"/>
              <a:t>Accelerate </a:t>
            </a:r>
            <a:r>
              <a:rPr lang="en-US" sz="2100" b="1" dirty="0"/>
              <a:t>Implementation and Diffusion </a:t>
            </a:r>
            <a:r>
              <a:rPr lang="en-US" sz="2100" b="1" dirty="0" smtClean="0"/>
              <a:t>of Chronic </a:t>
            </a:r>
            <a:r>
              <a:rPr lang="en-US" sz="2100" b="1" dirty="0"/>
              <a:t>Kidney </a:t>
            </a:r>
            <a:r>
              <a:rPr lang="en-US" sz="2100" b="1" dirty="0" smtClean="0"/>
              <a:t/>
            </a:r>
            <a:br>
              <a:rPr lang="en-US" sz="2100" b="1" dirty="0" smtClean="0"/>
            </a:br>
            <a:r>
              <a:rPr lang="en-US" sz="2100" b="1" dirty="0" smtClean="0"/>
              <a:t>Disease (CKD) Guidelines in </a:t>
            </a:r>
            <a:r>
              <a:rPr lang="en-US" sz="2100" b="1" dirty="0"/>
              <a:t>Primary Care </a:t>
            </a:r>
            <a:r>
              <a:rPr lang="en-US" sz="2100" b="1" dirty="0" smtClean="0"/>
              <a:t>Practice</a:t>
            </a:r>
            <a:endParaRPr lang="en-US" sz="2100" b="1" dirty="0"/>
          </a:p>
        </p:txBody>
      </p:sp>
      <p:sp>
        <p:nvSpPr>
          <p:cNvPr id="3" name="Content Placeholder 2"/>
          <p:cNvSpPr>
            <a:spLocks noGrp="1"/>
          </p:cNvSpPr>
          <p:nvPr>
            <p:ph idx="1"/>
          </p:nvPr>
        </p:nvSpPr>
        <p:spPr/>
        <p:txBody>
          <a:bodyPr>
            <a:normAutofit/>
          </a:bodyPr>
          <a:lstStyle/>
          <a:p>
            <a:r>
              <a:rPr lang="en-US" sz="2000" b="1" dirty="0" smtClean="0"/>
              <a:t>Funded </a:t>
            </a:r>
            <a:r>
              <a:rPr lang="en-US" sz="2000" b="1" dirty="0" smtClean="0"/>
              <a:t>Organization:  </a:t>
            </a:r>
            <a:r>
              <a:rPr lang="en-US" sz="2000" dirty="0"/>
              <a:t>University of Oklahoma Health Sciences Center (OUHSC), Oklahoma City, OK</a:t>
            </a:r>
          </a:p>
          <a:p>
            <a:endParaRPr lang="en-US" sz="2000" dirty="0" smtClean="0"/>
          </a:p>
          <a:p>
            <a:r>
              <a:rPr lang="en-US" sz="2000" b="1" dirty="0"/>
              <a:t>Affiliated </a:t>
            </a:r>
            <a:r>
              <a:rPr lang="en-US" sz="2000" b="1" dirty="0" smtClean="0"/>
              <a:t>Networks/Geographic Focus:</a:t>
            </a:r>
            <a:endParaRPr lang="en-US" sz="2000" b="1" dirty="0" smtClean="0">
              <a:solidFill>
                <a:srgbClr val="008000"/>
              </a:solidFill>
            </a:endParaRPr>
          </a:p>
          <a:p>
            <a:pPr marL="795338" lvl="1" indent="-333375"/>
            <a:r>
              <a:rPr lang="en-US" sz="2000" dirty="0" smtClean="0"/>
              <a:t>Oklahoma Physicians </a:t>
            </a:r>
            <a:r>
              <a:rPr lang="en-US" sz="2000" dirty="0"/>
              <a:t>Resource/Research </a:t>
            </a:r>
            <a:r>
              <a:rPr lang="en-US" sz="2000" dirty="0" smtClean="0"/>
              <a:t>Network</a:t>
            </a:r>
          </a:p>
          <a:p>
            <a:pPr marL="795338" lvl="1" indent="-333375"/>
            <a:r>
              <a:rPr lang="en-US" sz="2000" dirty="0" smtClean="0"/>
              <a:t>Los </a:t>
            </a:r>
            <a:r>
              <a:rPr lang="en-US" sz="2000" dirty="0"/>
              <a:t>Angeles Practice-Based Research </a:t>
            </a:r>
            <a:r>
              <a:rPr lang="en-US" sz="2000" dirty="0" smtClean="0"/>
              <a:t>Network</a:t>
            </a:r>
          </a:p>
          <a:p>
            <a:pPr marL="795338" lvl="1" indent="-333375"/>
            <a:r>
              <a:rPr lang="en-US" sz="2000" dirty="0" smtClean="0"/>
              <a:t>Minnesota </a:t>
            </a:r>
            <a:r>
              <a:rPr lang="en-US" sz="2000" dirty="0"/>
              <a:t>Academy of Family Physicians Research </a:t>
            </a:r>
            <a:r>
              <a:rPr lang="en-US" sz="2000" dirty="0" smtClean="0"/>
              <a:t>Network</a:t>
            </a:r>
            <a:endParaRPr lang="en-US" sz="2000" b="1" dirty="0"/>
          </a:p>
          <a:p>
            <a:pPr marL="795338" lvl="1" indent="-333375"/>
            <a:r>
              <a:rPr lang="en-US" sz="2000" dirty="0" smtClean="0"/>
              <a:t>Wisconsin </a:t>
            </a:r>
            <a:r>
              <a:rPr lang="en-US" sz="2000" dirty="0"/>
              <a:t>Research and Education </a:t>
            </a:r>
            <a:r>
              <a:rPr lang="en-US" sz="2000" dirty="0" smtClean="0"/>
              <a:t>Network </a:t>
            </a:r>
          </a:p>
          <a:p>
            <a:pPr lvl="1"/>
            <a:endParaRPr lang="en-US" sz="2000" dirty="0" smtClean="0"/>
          </a:p>
          <a:p>
            <a:endParaRPr lang="en-US" sz="2400" dirty="0"/>
          </a:p>
        </p:txBody>
      </p:sp>
      <p:sp>
        <p:nvSpPr>
          <p:cNvPr id="4" name="Slide Number Placeholder 3"/>
          <p:cNvSpPr>
            <a:spLocks noGrp="1"/>
          </p:cNvSpPr>
          <p:nvPr>
            <p:ph type="sldNum" sz="quarter" idx="12"/>
          </p:nvPr>
        </p:nvSpPr>
        <p:spPr/>
        <p:txBody>
          <a:bodyPr/>
          <a:lstStyle/>
          <a:p>
            <a:fld id="{04135A10-8C9E-42E6-967D-7BF769AC6DB6}" type="slidenum">
              <a:rPr lang="en-US" smtClean="0">
                <a:solidFill>
                  <a:schemeClr val="tx1"/>
                </a:solidFill>
              </a:rPr>
              <a:pPr/>
              <a:t>18</a:t>
            </a:fld>
            <a:endParaRPr lang="en-US" dirty="0">
              <a:solidFill>
                <a:schemeClr val="tx1"/>
              </a:solidFill>
            </a:endParaRPr>
          </a:p>
        </p:txBody>
      </p:sp>
    </p:spTree>
    <p:extLst>
      <p:ext uri="{BB962C8B-B14F-4D97-AF65-F5344CB8AC3E}">
        <p14:creationId xmlns:p14="http://schemas.microsoft.com/office/powerpoint/2010/main" val="13680984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868362"/>
          </a:xfrm>
        </p:spPr>
        <p:txBody>
          <a:bodyPr>
            <a:noAutofit/>
          </a:bodyPr>
          <a:lstStyle/>
          <a:p>
            <a:r>
              <a:rPr lang="en-US" sz="2200" b="1" dirty="0"/>
              <a:t>Chronic Kidney Disease (CKD) </a:t>
            </a:r>
            <a:r>
              <a:rPr lang="en-US" sz="2200" b="1" dirty="0" smtClean="0"/>
              <a:t>Project</a:t>
            </a:r>
            <a:br>
              <a:rPr lang="en-US" sz="2200" b="1" dirty="0" smtClean="0"/>
            </a:br>
            <a:r>
              <a:rPr lang="en-US" sz="2200" b="0" dirty="0" smtClean="0"/>
              <a:t>Intervention at a Glance</a:t>
            </a:r>
            <a:endParaRPr lang="en-US" sz="2200" b="0" i="1" dirty="0">
              <a:solidFill>
                <a:srgbClr val="FF0000"/>
              </a:solidFill>
            </a:endParaRPr>
          </a:p>
        </p:txBody>
      </p:sp>
      <p:sp>
        <p:nvSpPr>
          <p:cNvPr id="3" name="Content Placeholder 2"/>
          <p:cNvSpPr>
            <a:spLocks noGrp="1"/>
          </p:cNvSpPr>
          <p:nvPr>
            <p:ph idx="1"/>
          </p:nvPr>
        </p:nvSpPr>
        <p:spPr>
          <a:xfrm>
            <a:off x="457200" y="1432453"/>
            <a:ext cx="8229600" cy="5125791"/>
          </a:xfrm>
        </p:spPr>
        <p:txBody>
          <a:bodyPr>
            <a:noAutofit/>
          </a:bodyPr>
          <a:lstStyle/>
          <a:p>
            <a:pPr>
              <a:spcBef>
                <a:spcPts val="600"/>
              </a:spcBef>
              <a:buNone/>
            </a:pPr>
            <a:r>
              <a:rPr lang="en-US" sz="1400" b="1" dirty="0"/>
              <a:t>Evidence Being Disseminated </a:t>
            </a:r>
            <a:endParaRPr lang="en-US" sz="1400" b="1" dirty="0" smtClean="0"/>
          </a:p>
          <a:p>
            <a:pPr marL="344488" lvl="1" indent="-225425">
              <a:spcBef>
                <a:spcPts val="600"/>
              </a:spcBef>
              <a:tabLst>
                <a:tab pos="344488" algn="l"/>
              </a:tabLst>
            </a:pPr>
            <a:r>
              <a:rPr lang="en-US" sz="1200" dirty="0" smtClean="0"/>
              <a:t>8 </a:t>
            </a:r>
            <a:r>
              <a:rPr lang="en-US" sz="1200" dirty="0"/>
              <a:t>processes of care </a:t>
            </a:r>
            <a:r>
              <a:rPr lang="en-US" sz="1200" dirty="0" smtClean="0"/>
              <a:t>from the </a:t>
            </a:r>
            <a:r>
              <a:rPr lang="en-US" sz="1200" dirty="0"/>
              <a:t>National Kidney Foundation Kidney Disease Outcomes Quality Initiative Guidelines: </a:t>
            </a:r>
            <a:r>
              <a:rPr lang="en-US" sz="1200" dirty="0" smtClean="0"/>
              <a:t> 1</a:t>
            </a:r>
            <a:r>
              <a:rPr lang="en-US" sz="1200" dirty="0"/>
              <a:t>) making and documenting the diagnosis, </a:t>
            </a:r>
            <a:r>
              <a:rPr lang="en-US" sz="1200" dirty="0" smtClean="0"/>
              <a:t>2</a:t>
            </a:r>
            <a:r>
              <a:rPr lang="en-US" sz="1200" dirty="0"/>
              <a:t>) ordering appropriate tests based upon severity of disease</a:t>
            </a:r>
            <a:r>
              <a:rPr lang="en-US" sz="1200" dirty="0" smtClean="0"/>
              <a:t>, 3</a:t>
            </a:r>
            <a:r>
              <a:rPr lang="en-US" sz="1200" dirty="0"/>
              <a:t>) discontinuing potentially harmful medications, </a:t>
            </a:r>
            <a:r>
              <a:rPr lang="en-US" sz="1200" dirty="0" smtClean="0"/>
              <a:t>4</a:t>
            </a:r>
            <a:r>
              <a:rPr lang="en-US" sz="1200" dirty="0"/>
              <a:t>) starting potentially beneficial medications, </a:t>
            </a:r>
            <a:r>
              <a:rPr lang="en-US" sz="1200" dirty="0" smtClean="0"/>
              <a:t>5</a:t>
            </a:r>
            <a:r>
              <a:rPr lang="en-US" sz="1200" dirty="0"/>
              <a:t>) managing diabetes and cardiovascular disease risk factors, </a:t>
            </a:r>
            <a:r>
              <a:rPr lang="en-US" sz="1200" dirty="0" smtClean="0"/>
              <a:t>6</a:t>
            </a:r>
            <a:r>
              <a:rPr lang="en-US" sz="1200" dirty="0"/>
              <a:t>) educating patients about vein preservation, </a:t>
            </a:r>
            <a:r>
              <a:rPr lang="en-US" sz="1200" dirty="0" smtClean="0"/>
              <a:t>7</a:t>
            </a:r>
            <a:r>
              <a:rPr lang="en-US" sz="1200" dirty="0"/>
              <a:t>) giving appropriate immunizations, and </a:t>
            </a:r>
            <a:r>
              <a:rPr lang="en-US" sz="1200" dirty="0" smtClean="0"/>
              <a:t>8</a:t>
            </a:r>
            <a:r>
              <a:rPr lang="en-US" sz="1200" dirty="0"/>
              <a:t>) referring patients with advanced </a:t>
            </a:r>
            <a:r>
              <a:rPr lang="en-US" sz="1200" dirty="0" smtClean="0"/>
              <a:t>disease</a:t>
            </a:r>
          </a:p>
          <a:p>
            <a:pPr>
              <a:spcBef>
                <a:spcPts val="600"/>
              </a:spcBef>
              <a:buNone/>
            </a:pPr>
            <a:r>
              <a:rPr lang="en-US" sz="1400" b="1" dirty="0" smtClean="0"/>
              <a:t>Primary Aim</a:t>
            </a:r>
            <a:endParaRPr lang="en-US" sz="1400" b="1" dirty="0"/>
          </a:p>
          <a:p>
            <a:pPr marL="344488" lvl="1" indent="-225425">
              <a:spcBef>
                <a:spcPts val="600"/>
              </a:spcBef>
            </a:pPr>
            <a:r>
              <a:rPr lang="en-US" sz="1200" dirty="0" smtClean="0"/>
              <a:t>To </a:t>
            </a:r>
            <a:r>
              <a:rPr lang="en-US" sz="1200" dirty="0"/>
              <a:t>determine whether networks could increase dissemination, implementation, and diffusion of evidence-based treatment guidelines for </a:t>
            </a:r>
            <a:r>
              <a:rPr lang="en-US" sz="1200" dirty="0" smtClean="0"/>
              <a:t>chronic kidney disease (CKD) by </a:t>
            </a:r>
            <a:r>
              <a:rPr lang="en-US" sz="1200" dirty="0"/>
              <a:t>leveraging early adopter </a:t>
            </a:r>
            <a:r>
              <a:rPr lang="en-US" sz="1200" dirty="0" smtClean="0"/>
              <a:t>practices</a:t>
            </a:r>
          </a:p>
          <a:p>
            <a:pPr>
              <a:spcBef>
                <a:spcPts val="600"/>
              </a:spcBef>
              <a:buNone/>
            </a:pPr>
            <a:r>
              <a:rPr lang="en-US" sz="1400" b="1" dirty="0" smtClean="0"/>
              <a:t>Intervention Description</a:t>
            </a:r>
          </a:p>
          <a:p>
            <a:pPr marL="344488" lvl="1" indent="-225425">
              <a:spcBef>
                <a:spcPts val="600"/>
              </a:spcBef>
            </a:pPr>
            <a:r>
              <a:rPr lang="en-US" sz="1200" dirty="0" smtClean="0"/>
              <a:t>Wave I:  Practices </a:t>
            </a:r>
            <a:r>
              <a:rPr lang="en-US" sz="1200" dirty="0"/>
              <a:t>from </a:t>
            </a:r>
            <a:r>
              <a:rPr lang="en-US" sz="1200" dirty="0" smtClean="0"/>
              <a:t>4 </a:t>
            </a:r>
            <a:r>
              <a:rPr lang="en-US" sz="1200" dirty="0"/>
              <a:t>PBRNs received baseline and periodic performance feedback, academic detailing, and </a:t>
            </a:r>
            <a:r>
              <a:rPr lang="en-US" sz="1200" b="1" dirty="0"/>
              <a:t>weekly</a:t>
            </a:r>
            <a:r>
              <a:rPr lang="en-US" sz="1200" dirty="0"/>
              <a:t> practice facilitation for 6 months </a:t>
            </a:r>
            <a:r>
              <a:rPr lang="en-US" sz="1200" dirty="0" smtClean="0"/>
              <a:t> </a:t>
            </a:r>
          </a:p>
          <a:p>
            <a:pPr marL="344488" lvl="1" indent="-225425">
              <a:spcBef>
                <a:spcPts val="600"/>
              </a:spcBef>
            </a:pPr>
            <a:r>
              <a:rPr lang="en-US" sz="1200" dirty="0" smtClean="0"/>
              <a:t>Wave II:  Wave I practices + 2 additional practices received similar </a:t>
            </a:r>
            <a:r>
              <a:rPr lang="en-US" sz="1200" dirty="0"/>
              <a:t>performance feedback and academic detailing, </a:t>
            </a:r>
            <a:r>
              <a:rPr lang="en-US" sz="1200" b="1" dirty="0"/>
              <a:t>monthly</a:t>
            </a:r>
            <a:r>
              <a:rPr lang="en-US" sz="1200" dirty="0"/>
              <a:t> practice facilitation, and </a:t>
            </a:r>
            <a:r>
              <a:rPr lang="en-US" sz="1200" dirty="0" smtClean="0"/>
              <a:t>participated in 6 monthly </a:t>
            </a:r>
            <a:r>
              <a:rPr lang="en-US" sz="1200" b="1" dirty="0"/>
              <a:t>“local” learning collaboratives </a:t>
            </a:r>
            <a:r>
              <a:rPr lang="en-US" sz="1200" b="1" dirty="0" smtClean="0"/>
              <a:t>(LLCs) </a:t>
            </a:r>
            <a:r>
              <a:rPr lang="en-US" sz="1200" dirty="0" smtClean="0"/>
              <a:t>led </a:t>
            </a:r>
            <a:r>
              <a:rPr lang="en-US" sz="1200" dirty="0"/>
              <a:t>by </a:t>
            </a:r>
            <a:r>
              <a:rPr lang="en-US" sz="1200" dirty="0" smtClean="0"/>
              <a:t>Wave </a:t>
            </a:r>
            <a:r>
              <a:rPr lang="en-US" sz="1200" dirty="0"/>
              <a:t>I </a:t>
            </a:r>
            <a:r>
              <a:rPr lang="en-US" sz="1200" dirty="0" smtClean="0"/>
              <a:t>clinicians</a:t>
            </a:r>
          </a:p>
          <a:p>
            <a:pPr>
              <a:spcBef>
                <a:spcPts val="600"/>
              </a:spcBef>
              <a:buNone/>
            </a:pPr>
            <a:r>
              <a:rPr lang="en-US" sz="1400" b="1" dirty="0" smtClean="0"/>
              <a:t>Lead Implementers</a:t>
            </a:r>
          </a:p>
          <a:p>
            <a:pPr marL="344488" lvl="1" indent="-225425">
              <a:spcBef>
                <a:spcPts val="600"/>
              </a:spcBef>
            </a:pPr>
            <a:r>
              <a:rPr lang="en-US" sz="1200" dirty="0" smtClean="0"/>
              <a:t>Physicians in the practices and Practice Facilitators provided by the PBRNs</a:t>
            </a:r>
          </a:p>
          <a:p>
            <a:pPr>
              <a:spcBef>
                <a:spcPts val="600"/>
              </a:spcBef>
              <a:buNone/>
            </a:pPr>
            <a:r>
              <a:rPr lang="en-US" sz="1400" b="1" dirty="0" smtClean="0"/>
              <a:t>External Supports</a:t>
            </a:r>
          </a:p>
          <a:p>
            <a:pPr marL="344488" lvl="1" indent="-225425">
              <a:spcBef>
                <a:spcPts val="600"/>
              </a:spcBef>
            </a:pPr>
            <a:r>
              <a:rPr lang="en-US" sz="1200" dirty="0" smtClean="0"/>
              <a:t>Maintenance Of Certification Part </a:t>
            </a:r>
            <a:r>
              <a:rPr lang="en-US" sz="1200" dirty="0"/>
              <a:t>IV credit </a:t>
            </a:r>
            <a:r>
              <a:rPr lang="en-US" sz="1200" dirty="0" smtClean="0"/>
              <a:t>provided by the </a:t>
            </a:r>
            <a:r>
              <a:rPr lang="en-US" sz="1200" dirty="0"/>
              <a:t>American Boards of Family Medicine and Internal </a:t>
            </a:r>
            <a:r>
              <a:rPr lang="en-US" sz="1200" dirty="0" smtClean="0"/>
              <a:t>Medicine</a:t>
            </a:r>
          </a:p>
          <a:p>
            <a:pPr marL="344488" lvl="1" indent="-225425">
              <a:spcBef>
                <a:spcPts val="600"/>
              </a:spcBef>
            </a:pPr>
            <a:r>
              <a:rPr lang="en-US" sz="1200" dirty="0" smtClean="0"/>
              <a:t>CME credit available </a:t>
            </a:r>
            <a:r>
              <a:rPr lang="en-US" sz="1200" dirty="0"/>
              <a:t>through the American Academy of Family </a:t>
            </a:r>
            <a:r>
              <a:rPr lang="en-US" sz="1200" dirty="0" smtClean="0"/>
              <a:t>Physicians</a:t>
            </a:r>
            <a:endParaRPr lang="en-US" sz="1200" dirty="0"/>
          </a:p>
        </p:txBody>
      </p:sp>
      <p:sp>
        <p:nvSpPr>
          <p:cNvPr id="4" name="Slide Number Placeholder 3"/>
          <p:cNvSpPr>
            <a:spLocks noGrp="1"/>
          </p:cNvSpPr>
          <p:nvPr>
            <p:ph type="sldNum" sz="quarter" idx="12"/>
          </p:nvPr>
        </p:nvSpPr>
        <p:spPr/>
        <p:txBody>
          <a:bodyPr/>
          <a:lstStyle/>
          <a:p>
            <a:fld id="{04135A10-8C9E-42E6-967D-7BF769AC6DB6}" type="slidenum">
              <a:rPr lang="en-US" smtClean="0"/>
              <a:pPr/>
              <a:t>19</a:t>
            </a:fld>
            <a:endParaRPr lang="en-US"/>
          </a:p>
        </p:txBody>
      </p:sp>
    </p:spTree>
    <p:extLst>
      <p:ext uri="{BB962C8B-B14F-4D97-AF65-F5344CB8AC3E}">
        <p14:creationId xmlns:p14="http://schemas.microsoft.com/office/powerpoint/2010/main" val="679253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7086600" cy="868362"/>
          </a:xfrm>
        </p:spPr>
        <p:txBody>
          <a:bodyPr>
            <a:normAutofit/>
          </a:bodyPr>
          <a:lstStyle/>
          <a:p>
            <a:pPr algn="ctr"/>
            <a:r>
              <a:rPr lang="en-US" sz="3200" dirty="0" smtClean="0"/>
              <a:t>Welcome AHRQ Grantee Teams</a:t>
            </a:r>
            <a:endParaRPr lang="en-US" sz="3200" dirty="0"/>
          </a:p>
        </p:txBody>
      </p:sp>
      <p:sp>
        <p:nvSpPr>
          <p:cNvPr id="3" name="Content Placeholder 2"/>
          <p:cNvSpPr>
            <a:spLocks noGrp="1"/>
          </p:cNvSpPr>
          <p:nvPr>
            <p:ph idx="1"/>
          </p:nvPr>
        </p:nvSpPr>
        <p:spPr>
          <a:xfrm>
            <a:off x="457200" y="1752600"/>
            <a:ext cx="8229600" cy="4373563"/>
          </a:xfrm>
        </p:spPr>
        <p:txBody>
          <a:bodyPr/>
          <a:lstStyle/>
          <a:p>
            <a:pPr marL="0" indent="0" algn="ctr">
              <a:buNone/>
            </a:pPr>
            <a:r>
              <a:rPr lang="en-US" sz="2400" dirty="0" smtClean="0"/>
              <a:t>2010: 6 teams funded under</a:t>
            </a:r>
          </a:p>
          <a:p>
            <a:pPr marL="0" indent="0" algn="ctr">
              <a:buNone/>
            </a:pPr>
            <a:r>
              <a:rPr lang="en-US" sz="2400" i="1" dirty="0" smtClean="0"/>
              <a:t>Accelerating </a:t>
            </a:r>
            <a:r>
              <a:rPr lang="en-US" sz="2400" i="1" dirty="0"/>
              <a:t>Implementation of </a:t>
            </a:r>
            <a:r>
              <a:rPr lang="en-US" sz="2400" i="1" dirty="0" smtClean="0"/>
              <a:t>Comparative </a:t>
            </a:r>
            <a:r>
              <a:rPr lang="en-US" sz="2400" i="1" dirty="0"/>
              <a:t>Effectiveness Findings on Clinical and Delivery System Interventions </a:t>
            </a:r>
            <a:endParaRPr lang="en-US" sz="2400" i="1" dirty="0" smtClean="0"/>
          </a:p>
          <a:p>
            <a:pPr marL="0" indent="0" algn="ctr">
              <a:buNone/>
            </a:pPr>
            <a:r>
              <a:rPr lang="en-US" sz="2400" i="1" dirty="0" smtClean="0"/>
              <a:t>by </a:t>
            </a:r>
            <a:r>
              <a:rPr lang="en-US" sz="2400" i="1" dirty="0"/>
              <a:t>Leveraging AHRQ </a:t>
            </a:r>
            <a:r>
              <a:rPr lang="en-US" sz="2400" i="1" dirty="0" smtClean="0"/>
              <a:t>Networks</a:t>
            </a:r>
          </a:p>
          <a:p>
            <a:pPr marL="0" indent="0">
              <a:buNone/>
            </a:pPr>
            <a:endParaRPr lang="en-US" i="1" dirty="0"/>
          </a:p>
          <a:p>
            <a:pPr marL="0" indent="0" algn="ctr">
              <a:buNone/>
            </a:pPr>
            <a:r>
              <a:rPr lang="en-US" sz="2400" dirty="0" smtClean="0"/>
              <a:t>2014:</a:t>
            </a:r>
            <a:r>
              <a:rPr lang="en-US" sz="2400" dirty="0" smtClean="0">
                <a:solidFill>
                  <a:srgbClr val="008000"/>
                </a:solidFill>
              </a:rPr>
              <a:t> </a:t>
            </a:r>
            <a:r>
              <a:rPr lang="en-US" sz="2400" dirty="0" smtClean="0"/>
              <a:t>8 teams funded under</a:t>
            </a:r>
          </a:p>
          <a:p>
            <a:pPr marL="0" indent="0" algn="ctr">
              <a:buNone/>
            </a:pPr>
            <a:r>
              <a:rPr lang="en-US" sz="2400" i="1" dirty="0" smtClean="0"/>
              <a:t>Disseminating </a:t>
            </a:r>
            <a:r>
              <a:rPr lang="en-US" sz="2400" i="1" dirty="0"/>
              <a:t>Patient Centered Outcomes Research </a:t>
            </a:r>
            <a:endParaRPr lang="en-US" sz="2400" i="1" dirty="0" smtClean="0"/>
          </a:p>
          <a:p>
            <a:pPr marL="0" indent="0" algn="ctr">
              <a:buNone/>
            </a:pPr>
            <a:r>
              <a:rPr lang="en-US" sz="2400" i="1" dirty="0" smtClean="0"/>
              <a:t>to </a:t>
            </a:r>
            <a:r>
              <a:rPr lang="en-US" sz="2400" i="1" dirty="0"/>
              <a:t>Improve Healthcare Delivery </a:t>
            </a:r>
            <a:endParaRPr lang="en-US" sz="2400" dirty="0"/>
          </a:p>
          <a:p>
            <a:pPr marL="0" indent="0">
              <a:buNone/>
            </a:pPr>
            <a:endParaRPr lang="en-US" dirty="0"/>
          </a:p>
        </p:txBody>
      </p:sp>
      <p:sp>
        <p:nvSpPr>
          <p:cNvPr id="4" name="Slide Number Placeholder 3"/>
          <p:cNvSpPr>
            <a:spLocks noGrp="1"/>
          </p:cNvSpPr>
          <p:nvPr>
            <p:ph type="sldNum" sz="quarter" idx="12"/>
          </p:nvPr>
        </p:nvSpPr>
        <p:spPr/>
        <p:txBody>
          <a:bodyPr/>
          <a:lstStyle/>
          <a:p>
            <a:fld id="{FBB4C657-53BA-4C64-8161-364EC652DC57}" type="slidenum">
              <a:rPr lang="en-US" smtClean="0"/>
              <a:pPr/>
              <a:t>2</a:t>
            </a:fld>
            <a:endParaRPr lang="en-US"/>
          </a:p>
        </p:txBody>
      </p:sp>
    </p:spTree>
    <p:extLst>
      <p:ext uri="{BB962C8B-B14F-4D97-AF65-F5344CB8AC3E}">
        <p14:creationId xmlns:p14="http://schemas.microsoft.com/office/powerpoint/2010/main" val="2453539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762000"/>
            <a:ext cx="7162800" cy="381000"/>
          </a:xfrm>
        </p:spPr>
        <p:txBody>
          <a:bodyPr>
            <a:normAutofit fontScale="90000"/>
          </a:bodyPr>
          <a:lstStyle/>
          <a:p>
            <a:r>
              <a:rPr lang="en-US" sz="2800" b="1" dirty="0"/>
              <a:t>Chronic Kidney Disease (CKD) </a:t>
            </a:r>
            <a:r>
              <a:rPr lang="en-US" sz="2800" b="1" dirty="0" smtClean="0"/>
              <a:t>Project </a:t>
            </a:r>
            <a:r>
              <a:rPr lang="en-US" sz="3200" b="1" dirty="0" smtClean="0"/>
              <a:t/>
            </a:r>
            <a:br>
              <a:rPr lang="en-US" sz="3200" b="1" dirty="0" smtClean="0"/>
            </a:br>
            <a:endParaRPr lang="en-US" sz="3200" b="1" dirty="0"/>
          </a:p>
        </p:txBody>
      </p:sp>
      <p:sp>
        <p:nvSpPr>
          <p:cNvPr id="5" name="Content Placeholder 4"/>
          <p:cNvSpPr>
            <a:spLocks noGrp="1"/>
          </p:cNvSpPr>
          <p:nvPr>
            <p:ph idx="1"/>
          </p:nvPr>
        </p:nvSpPr>
        <p:spPr>
          <a:xfrm>
            <a:off x="499534" y="1600200"/>
            <a:ext cx="8161866" cy="4876800"/>
          </a:xfrm>
        </p:spPr>
        <p:txBody>
          <a:bodyPr>
            <a:normAutofit fontScale="70000" lnSpcReduction="20000"/>
          </a:bodyPr>
          <a:lstStyle/>
          <a:p>
            <a:pPr marL="0" indent="0">
              <a:buNone/>
            </a:pPr>
            <a:r>
              <a:rPr lang="en-US" b="1" dirty="0" smtClean="0"/>
              <a:t>Achievements</a:t>
            </a:r>
          </a:p>
          <a:p>
            <a:pPr marL="461963" lvl="1" indent="-342900"/>
            <a:r>
              <a:rPr lang="en-US" dirty="0" smtClean="0"/>
              <a:t>Wave I:  711 patients, 31 of 32 practices</a:t>
            </a:r>
          </a:p>
          <a:p>
            <a:pPr marL="796925" lvl="2" indent="-227013"/>
            <a:r>
              <a:rPr lang="en-US" sz="2300" dirty="0" smtClean="0"/>
              <a:t>Increased use of </a:t>
            </a:r>
            <a:r>
              <a:rPr lang="en-US" sz="2300" dirty="0" err="1" smtClean="0"/>
              <a:t>angiotensin</a:t>
            </a:r>
            <a:r>
              <a:rPr lang="en-US" sz="2300" dirty="0" smtClean="0"/>
              <a:t>-converting enzyme inhibitors or </a:t>
            </a:r>
            <a:r>
              <a:rPr lang="en-US" sz="2300" dirty="0" err="1" smtClean="0"/>
              <a:t>angiotensin</a:t>
            </a:r>
            <a:r>
              <a:rPr lang="en-US" sz="2300" dirty="0" smtClean="0"/>
              <a:t> receptor blockers (ACEIs/ARBs), discontinuation of </a:t>
            </a:r>
            <a:r>
              <a:rPr lang="en-US" sz="2300" dirty="0" err="1" smtClean="0"/>
              <a:t>nonsteroidal</a:t>
            </a:r>
            <a:r>
              <a:rPr lang="en-US" sz="2300" dirty="0" smtClean="0"/>
              <a:t> anti-inflammatory drugs (NSAIDs), testing for anemia, and testing and/or treatment for vitamin D deficiency </a:t>
            </a:r>
          </a:p>
          <a:p>
            <a:pPr marL="461963" lvl="1" indent="-342900"/>
            <a:r>
              <a:rPr lang="en-US" dirty="0" smtClean="0"/>
              <a:t>Wave II:  1179 patients, 58 of 62 practices enrolled</a:t>
            </a:r>
          </a:p>
          <a:p>
            <a:pPr marL="796925" lvl="2" indent="-227013"/>
            <a:r>
              <a:rPr lang="en-US" sz="2300" dirty="0" smtClean="0"/>
              <a:t>Also increased use </a:t>
            </a:r>
            <a:r>
              <a:rPr lang="en-US" sz="2300" dirty="0"/>
              <a:t>of </a:t>
            </a:r>
            <a:r>
              <a:rPr lang="en-US" sz="2300" dirty="0" smtClean="0"/>
              <a:t>ACEIs/ARBs </a:t>
            </a:r>
            <a:r>
              <a:rPr lang="en-US" sz="2300" dirty="0"/>
              <a:t>and testing and/or treatment of vitamin D </a:t>
            </a:r>
            <a:r>
              <a:rPr lang="en-US" sz="2300" dirty="0" smtClean="0"/>
              <a:t>deficiency</a:t>
            </a:r>
            <a:endParaRPr lang="en-US" sz="2300" dirty="0"/>
          </a:p>
          <a:p>
            <a:pPr marL="0" indent="0">
              <a:buNone/>
            </a:pPr>
            <a:endParaRPr lang="en-US" dirty="0" smtClean="0"/>
          </a:p>
          <a:p>
            <a:pPr marL="0" lvl="1" indent="0">
              <a:spcBef>
                <a:spcPts val="1000"/>
              </a:spcBef>
              <a:buNone/>
            </a:pPr>
            <a:r>
              <a:rPr lang="en-US" sz="2800" b="1" dirty="0" smtClean="0"/>
              <a:t>Sustainability</a:t>
            </a:r>
          </a:p>
          <a:p>
            <a:pPr marL="461963" lvl="1" indent="-341313"/>
            <a:r>
              <a:rPr lang="en-US" dirty="0" smtClean="0"/>
              <a:t>Newly implemented processes were </a:t>
            </a:r>
            <a:r>
              <a:rPr lang="en-US" dirty="0"/>
              <a:t>typically accompanied by the creation of templates, order sets, and other modifications to the </a:t>
            </a:r>
            <a:r>
              <a:rPr lang="en-US" dirty="0" smtClean="0"/>
              <a:t>electronic health records </a:t>
            </a:r>
            <a:endParaRPr lang="en-US" dirty="0" smtClean="0">
              <a:solidFill>
                <a:srgbClr val="008000"/>
              </a:solidFill>
            </a:endParaRPr>
          </a:p>
          <a:p>
            <a:pPr marL="461963" lvl="1" indent="-341313"/>
            <a:r>
              <a:rPr lang="en-US" dirty="0"/>
              <a:t>Increased awareness of the importance of </a:t>
            </a:r>
            <a:r>
              <a:rPr lang="en-US" dirty="0" err="1"/>
              <a:t>eGFR</a:t>
            </a:r>
            <a:r>
              <a:rPr lang="en-US" dirty="0"/>
              <a:t> </a:t>
            </a:r>
            <a:r>
              <a:rPr lang="en-US" dirty="0" smtClean="0"/>
              <a:t>(an estimated value derived from a measured serum </a:t>
            </a:r>
            <a:r>
              <a:rPr lang="en-US" dirty="0" err="1" smtClean="0"/>
              <a:t>creatinine</a:t>
            </a:r>
            <a:r>
              <a:rPr lang="en-US" dirty="0" smtClean="0"/>
              <a:t> and population means for age and gender) created </a:t>
            </a:r>
            <a:r>
              <a:rPr lang="en-US" dirty="0"/>
              <a:t>by the project </a:t>
            </a:r>
          </a:p>
          <a:p>
            <a:pPr marL="795338" lvl="2" indent="-225425"/>
            <a:r>
              <a:rPr lang="en-US" sz="2300" dirty="0" smtClean="0"/>
              <a:t>Automatic </a:t>
            </a:r>
            <a:r>
              <a:rPr lang="en-US" sz="2300" dirty="0"/>
              <a:t>calculation of </a:t>
            </a:r>
            <a:r>
              <a:rPr lang="en-US" sz="2300" dirty="0" err="1"/>
              <a:t>eGFR</a:t>
            </a:r>
            <a:r>
              <a:rPr lang="en-US" sz="2300" dirty="0"/>
              <a:t> by </a:t>
            </a:r>
            <a:r>
              <a:rPr lang="en-US" sz="2300" dirty="0" smtClean="0"/>
              <a:t>labs </a:t>
            </a:r>
            <a:r>
              <a:rPr lang="en-US" sz="2300" dirty="0"/>
              <a:t>used by participating practices prior to or as a result of the </a:t>
            </a:r>
            <a:r>
              <a:rPr lang="en-US" sz="2300" dirty="0" smtClean="0"/>
              <a:t>project</a:t>
            </a:r>
          </a:p>
          <a:p>
            <a:pPr lvl="1"/>
            <a:endParaRPr lang="en-US" dirty="0"/>
          </a:p>
        </p:txBody>
      </p:sp>
      <p:sp>
        <p:nvSpPr>
          <p:cNvPr id="3" name="Slide Number Placeholder 2"/>
          <p:cNvSpPr>
            <a:spLocks noGrp="1"/>
          </p:cNvSpPr>
          <p:nvPr>
            <p:ph type="sldNum" sz="quarter" idx="12"/>
          </p:nvPr>
        </p:nvSpPr>
        <p:spPr/>
        <p:txBody>
          <a:bodyPr/>
          <a:lstStyle/>
          <a:p>
            <a:fld id="{04135A10-8C9E-42E6-967D-7BF769AC6DB6}" type="slidenum">
              <a:rPr lang="en-US" smtClean="0"/>
              <a:pPr/>
              <a:t>20</a:t>
            </a:fld>
            <a:endParaRPr lang="en-US" dirty="0"/>
          </a:p>
        </p:txBody>
      </p:sp>
    </p:spTree>
    <p:extLst>
      <p:ext uri="{BB962C8B-B14F-4D97-AF65-F5344CB8AC3E}">
        <p14:creationId xmlns:p14="http://schemas.microsoft.com/office/powerpoint/2010/main" val="16361542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zh-TW" sz="2200" b="1" dirty="0" smtClean="0"/>
              <a:t>Cardiovascular</a:t>
            </a:r>
            <a:r>
              <a:rPr lang="zh-TW" altLang="en-US" sz="2200" b="1" dirty="0" smtClean="0"/>
              <a:t> </a:t>
            </a:r>
            <a:r>
              <a:rPr lang="en-US" altLang="zh-TW" sz="2200" b="1" dirty="0" smtClean="0"/>
              <a:t>Surgical</a:t>
            </a:r>
            <a:r>
              <a:rPr lang="zh-TW" altLang="en-US" sz="2200" b="1" dirty="0" smtClean="0"/>
              <a:t> </a:t>
            </a:r>
            <a:r>
              <a:rPr lang="en-US" altLang="zh-TW" sz="2200" b="1" dirty="0" smtClean="0"/>
              <a:t>Translational</a:t>
            </a:r>
            <a:r>
              <a:rPr lang="zh-TW" altLang="en-US" sz="2200" b="1" dirty="0" smtClean="0"/>
              <a:t> </a:t>
            </a:r>
            <a:r>
              <a:rPr lang="en-US" altLang="zh-TW" sz="2200" b="1" dirty="0" smtClean="0"/>
              <a:t>Study</a:t>
            </a:r>
            <a:endParaRPr lang="en-US" sz="2200" b="1" i="1" dirty="0"/>
          </a:p>
        </p:txBody>
      </p:sp>
      <p:sp>
        <p:nvSpPr>
          <p:cNvPr id="3" name="Content Placeholder 2"/>
          <p:cNvSpPr>
            <a:spLocks noGrp="1"/>
          </p:cNvSpPr>
          <p:nvPr>
            <p:ph idx="1"/>
          </p:nvPr>
        </p:nvSpPr>
        <p:spPr>
          <a:xfrm>
            <a:off x="457200" y="1600200"/>
            <a:ext cx="8208169" cy="4351338"/>
          </a:xfrm>
        </p:spPr>
        <p:txBody>
          <a:bodyPr>
            <a:normAutofit/>
          </a:bodyPr>
          <a:lstStyle/>
          <a:p>
            <a:r>
              <a:rPr lang="en-US" sz="2000" b="1" dirty="0" smtClean="0">
                <a:cs typeface="Calibri"/>
              </a:rPr>
              <a:t>Funded </a:t>
            </a:r>
            <a:r>
              <a:rPr lang="en-US" sz="2000" b="1" dirty="0" smtClean="0">
                <a:cs typeface="Calibri"/>
              </a:rPr>
              <a:t>Organization:</a:t>
            </a:r>
            <a:r>
              <a:rPr lang="zh-TW" altLang="en-US" sz="2000" b="1" dirty="0" smtClean="0">
                <a:cs typeface="Calibri"/>
              </a:rPr>
              <a:t> </a:t>
            </a:r>
            <a:r>
              <a:rPr lang="en-US" altLang="zh-TW" sz="2000" dirty="0" smtClean="0">
                <a:cs typeface="Calibri"/>
              </a:rPr>
              <a:t>Johns Hopkins Medicine Armstrong Institute for Patient Safety and Quality</a:t>
            </a:r>
            <a:endParaRPr lang="en-US" sz="2000" dirty="0" smtClean="0">
              <a:cs typeface="Calibri"/>
            </a:endParaRPr>
          </a:p>
          <a:p>
            <a:endParaRPr lang="en-US" sz="2000" dirty="0" smtClean="0">
              <a:cs typeface="Calibri"/>
            </a:endParaRPr>
          </a:p>
          <a:p>
            <a:r>
              <a:rPr lang="en-US" sz="2000" b="1" dirty="0" smtClean="0">
                <a:cs typeface="Calibri"/>
              </a:rPr>
              <a:t>Affiliated Network</a:t>
            </a:r>
            <a:r>
              <a:rPr lang="en-US" altLang="zh-TW" sz="2000" b="1" dirty="0" smtClean="0">
                <a:cs typeface="Calibri"/>
              </a:rPr>
              <a:t>:</a:t>
            </a:r>
            <a:r>
              <a:rPr lang="en-US" sz="2000" b="1" dirty="0" smtClean="0">
                <a:cs typeface="Calibri"/>
              </a:rPr>
              <a:t> </a:t>
            </a:r>
            <a:r>
              <a:rPr lang="en-US" sz="2000" dirty="0" smtClean="0">
                <a:cs typeface="Calibri"/>
              </a:rPr>
              <a:t>No</a:t>
            </a:r>
            <a:r>
              <a:rPr lang="en-US" altLang="zh-TW" sz="2000" dirty="0" smtClean="0">
                <a:cs typeface="Calibri"/>
              </a:rPr>
              <a:t>ne</a:t>
            </a:r>
          </a:p>
          <a:p>
            <a:endParaRPr lang="en-US" sz="2000" dirty="0">
              <a:cs typeface="Calibri"/>
            </a:endParaRPr>
          </a:p>
          <a:p>
            <a:r>
              <a:rPr lang="en-US" sz="2000" b="1" dirty="0" smtClean="0">
                <a:cs typeface="Calibri"/>
              </a:rPr>
              <a:t>Geographic Focus</a:t>
            </a:r>
            <a:r>
              <a:rPr lang="en-US" sz="2000" dirty="0" smtClean="0">
                <a:cs typeface="Calibri"/>
              </a:rPr>
              <a:t>:</a:t>
            </a:r>
            <a:r>
              <a:rPr lang="zh-TW" altLang="en-US" sz="2000" dirty="0" smtClean="0">
                <a:cs typeface="Calibri"/>
              </a:rPr>
              <a:t> </a:t>
            </a:r>
            <a:r>
              <a:rPr lang="en-US" altLang="zh-TW" sz="2000" dirty="0" smtClean="0">
                <a:cs typeface="Calibri"/>
              </a:rPr>
              <a:t>11 hospitals in 9 states (</a:t>
            </a:r>
            <a:r>
              <a:rPr lang="en-US" sz="2000" dirty="0" smtClean="0"/>
              <a:t>OH, FL, MA, MD, MO, NC, NY, SC, TX</a:t>
            </a:r>
            <a:r>
              <a:rPr lang="en-US" altLang="zh-TW" sz="2000" dirty="0" smtClean="0">
                <a:cs typeface="Calibri"/>
              </a:rPr>
              <a:t>)</a:t>
            </a:r>
            <a:endParaRPr lang="en-US" sz="2000" dirty="0" smtClean="0">
              <a:cs typeface="Calibri"/>
            </a:endParaRPr>
          </a:p>
        </p:txBody>
      </p:sp>
      <p:sp>
        <p:nvSpPr>
          <p:cNvPr id="4" name="Slide Number Placeholder 3"/>
          <p:cNvSpPr>
            <a:spLocks noGrp="1"/>
          </p:cNvSpPr>
          <p:nvPr>
            <p:ph type="sldNum" sz="quarter" idx="12"/>
          </p:nvPr>
        </p:nvSpPr>
        <p:spPr/>
        <p:txBody>
          <a:bodyPr/>
          <a:lstStyle/>
          <a:p>
            <a:fld id="{04135A10-8C9E-42E6-967D-7BF769AC6DB6}" type="slidenum">
              <a:rPr lang="en-US" smtClean="0">
                <a:solidFill>
                  <a:schemeClr val="tx1"/>
                </a:solidFill>
              </a:rPr>
              <a:pPr/>
              <a:t>21</a:t>
            </a:fld>
            <a:endParaRPr lang="en-US" dirty="0">
              <a:solidFill>
                <a:schemeClr val="tx1"/>
              </a:solidFill>
            </a:endParaRPr>
          </a:p>
        </p:txBody>
      </p:sp>
    </p:spTree>
    <p:extLst>
      <p:ext uri="{BB962C8B-B14F-4D97-AF65-F5344CB8AC3E}">
        <p14:creationId xmlns:p14="http://schemas.microsoft.com/office/powerpoint/2010/main" val="13680984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65126"/>
            <a:ext cx="7067550" cy="777874"/>
          </a:xfrm>
        </p:spPr>
        <p:txBody>
          <a:bodyPr>
            <a:normAutofit/>
          </a:bodyPr>
          <a:lstStyle/>
          <a:p>
            <a:r>
              <a:rPr lang="en-US" sz="2200" b="1" dirty="0" smtClean="0"/>
              <a:t>Cardiovascular Surgical Translational Study</a:t>
            </a:r>
            <a:br>
              <a:rPr lang="en-US" sz="2200" b="1" dirty="0" smtClean="0"/>
            </a:br>
            <a:r>
              <a:rPr lang="en-US" sz="2200" b="1" dirty="0" smtClean="0"/>
              <a:t> </a:t>
            </a:r>
            <a:r>
              <a:rPr lang="en-US" sz="2200" b="0" dirty="0" smtClean="0"/>
              <a:t>Intervention at a Glance</a:t>
            </a:r>
            <a:endParaRPr lang="en-US" sz="2200" b="0" i="1" dirty="0"/>
          </a:p>
        </p:txBody>
      </p:sp>
      <p:sp>
        <p:nvSpPr>
          <p:cNvPr id="3" name="Content Placeholder 2"/>
          <p:cNvSpPr>
            <a:spLocks noGrp="1"/>
          </p:cNvSpPr>
          <p:nvPr>
            <p:ph idx="1"/>
          </p:nvPr>
        </p:nvSpPr>
        <p:spPr>
          <a:xfrm>
            <a:off x="431482" y="1357314"/>
            <a:ext cx="8255317" cy="5200930"/>
          </a:xfrm>
        </p:spPr>
        <p:txBody>
          <a:bodyPr>
            <a:normAutofit fontScale="70000" lnSpcReduction="20000"/>
          </a:bodyPr>
          <a:lstStyle/>
          <a:p>
            <a:endParaRPr lang="en-US" sz="1900" b="1" dirty="0" smtClean="0">
              <a:latin typeface="Calibri"/>
              <a:cs typeface="Calibri"/>
            </a:endParaRPr>
          </a:p>
          <a:p>
            <a:pPr>
              <a:buNone/>
            </a:pPr>
            <a:r>
              <a:rPr lang="en-US" sz="2300" b="1" dirty="0" smtClean="0">
                <a:cs typeface="Calibri"/>
              </a:rPr>
              <a:t>Evidence </a:t>
            </a:r>
            <a:r>
              <a:rPr lang="en-US" sz="2300" b="1" dirty="0">
                <a:cs typeface="Calibri"/>
              </a:rPr>
              <a:t>Being Disseminated </a:t>
            </a:r>
            <a:endParaRPr lang="en-US" sz="2300" b="1" dirty="0" smtClean="0">
              <a:cs typeface="Calibri"/>
            </a:endParaRPr>
          </a:p>
          <a:p>
            <a:pPr lvl="1"/>
            <a:r>
              <a:rPr lang="en-US" sz="2300" dirty="0" smtClean="0">
                <a:cs typeface="Calibri"/>
              </a:rPr>
              <a:t>Prevention methods for 3 common infections</a:t>
            </a:r>
          </a:p>
          <a:p>
            <a:pPr>
              <a:buNone/>
            </a:pPr>
            <a:r>
              <a:rPr lang="en-US" sz="2300" b="1" dirty="0" smtClean="0">
                <a:cs typeface="Calibri"/>
              </a:rPr>
              <a:t>Primary Aim </a:t>
            </a:r>
          </a:p>
          <a:p>
            <a:pPr lvl="1"/>
            <a:r>
              <a:rPr lang="en-US" sz="2300" dirty="0" smtClean="0">
                <a:cs typeface="Calibri"/>
              </a:rPr>
              <a:t>Prevention methods for 3 common infections</a:t>
            </a:r>
          </a:p>
          <a:p>
            <a:pPr lvl="1"/>
            <a:r>
              <a:rPr lang="en-US" sz="2300" dirty="0" smtClean="0">
                <a:cs typeface="Calibri"/>
              </a:rPr>
              <a:t>To implement and evaluate the impact of a patient safety program in 11 of cardiac surgery operating rooms (OR), </a:t>
            </a:r>
            <a:r>
              <a:rPr lang="en-US" sz="2300" dirty="0">
                <a:cs typeface="Calibri"/>
              </a:rPr>
              <a:t>8</a:t>
            </a:r>
            <a:r>
              <a:rPr lang="en-US" sz="2300" dirty="0" smtClean="0">
                <a:cs typeface="Calibri"/>
              </a:rPr>
              <a:t> intensive care units (ICU), </a:t>
            </a:r>
            <a:r>
              <a:rPr lang="en-US" sz="2300" dirty="0">
                <a:cs typeface="Calibri"/>
              </a:rPr>
              <a:t>9</a:t>
            </a:r>
            <a:r>
              <a:rPr lang="en-US" sz="2300" dirty="0" smtClean="0">
                <a:cs typeface="Calibri"/>
              </a:rPr>
              <a:t> inpatient units, and 3 universal bed units on: </a:t>
            </a:r>
          </a:p>
          <a:p>
            <a:pPr marL="1033463" lvl="2" indent="-230188"/>
            <a:r>
              <a:rPr lang="en-US" dirty="0">
                <a:cs typeface="Calibri"/>
              </a:rPr>
              <a:t>Healthcare-associated infection (HAI) rates</a:t>
            </a:r>
          </a:p>
          <a:p>
            <a:pPr marL="1033463" lvl="2" indent="-230188"/>
            <a:r>
              <a:rPr lang="en-US" dirty="0" smtClean="0">
                <a:cs typeface="Calibri"/>
              </a:rPr>
              <a:t>Patient </a:t>
            </a:r>
            <a:r>
              <a:rPr lang="en-US" dirty="0">
                <a:cs typeface="Calibri"/>
              </a:rPr>
              <a:t>safety culture, cross-unit teamwork, and transitions of </a:t>
            </a:r>
            <a:r>
              <a:rPr lang="en-US" dirty="0" smtClean="0">
                <a:cs typeface="Calibri"/>
              </a:rPr>
              <a:t>care</a:t>
            </a:r>
          </a:p>
          <a:p>
            <a:pPr marL="1033463" lvl="2" indent="-230188"/>
            <a:r>
              <a:rPr lang="en-US" dirty="0" smtClean="0">
                <a:cs typeface="Calibri"/>
              </a:rPr>
              <a:t>Comparison to passive audit and feedback</a:t>
            </a:r>
            <a:endParaRPr lang="en-US" dirty="0">
              <a:cs typeface="Calibri"/>
            </a:endParaRPr>
          </a:p>
          <a:p>
            <a:pPr>
              <a:buNone/>
            </a:pPr>
            <a:r>
              <a:rPr lang="en-US" sz="2300" b="1" dirty="0" smtClean="0">
                <a:cs typeface="Calibri"/>
              </a:rPr>
              <a:t>Intervention </a:t>
            </a:r>
            <a:r>
              <a:rPr lang="en-US" sz="2300" b="1" dirty="0">
                <a:cs typeface="Calibri"/>
              </a:rPr>
              <a:t>Description </a:t>
            </a:r>
            <a:endParaRPr lang="en-US" sz="2300" b="1" dirty="0" smtClean="0">
              <a:cs typeface="Calibri"/>
            </a:endParaRPr>
          </a:p>
          <a:p>
            <a:pPr lvl="1"/>
            <a:r>
              <a:rPr lang="en-US" sz="2300" dirty="0" smtClean="0">
                <a:cs typeface="Calibri"/>
              </a:rPr>
              <a:t>Evidenced</a:t>
            </a:r>
            <a:r>
              <a:rPr lang="en-US" sz="2300" dirty="0">
                <a:cs typeface="Calibri"/>
              </a:rPr>
              <a:t>-based prevention </a:t>
            </a:r>
            <a:r>
              <a:rPr lang="en-US" sz="2300" dirty="0" smtClean="0">
                <a:cs typeface="Calibri"/>
              </a:rPr>
              <a:t>toolkits for surgical site infections (SSI), c</a:t>
            </a:r>
            <a:r>
              <a:rPr lang="en-US" sz="2300" dirty="0" smtClean="0"/>
              <a:t>entral line-associated bloodstream infections (CLABSI) </a:t>
            </a:r>
            <a:r>
              <a:rPr lang="en-US" sz="2300" dirty="0" smtClean="0">
                <a:cs typeface="Calibri"/>
              </a:rPr>
              <a:t>and ventilator-associated pneumonia or events (VAP/VAE) plus the Comprehensive Unit-based Safety Program (CUSP) </a:t>
            </a:r>
            <a:endParaRPr lang="en-US" sz="2300" b="1" dirty="0" smtClean="0">
              <a:cs typeface="Calibri"/>
            </a:endParaRPr>
          </a:p>
          <a:p>
            <a:pPr lvl="1"/>
            <a:r>
              <a:rPr lang="en-US" sz="2300" dirty="0" smtClean="0">
                <a:cs typeface="Calibri"/>
              </a:rPr>
              <a:t>Standardizing technical </a:t>
            </a:r>
            <a:r>
              <a:rPr lang="en-US" sz="2300" dirty="0">
                <a:cs typeface="Calibri"/>
              </a:rPr>
              <a:t>components of the work (evidence summaries and measures), while encouraging </a:t>
            </a:r>
            <a:r>
              <a:rPr lang="en-US" sz="2300" dirty="0" smtClean="0">
                <a:cs typeface="Calibri"/>
              </a:rPr>
              <a:t>local </a:t>
            </a:r>
            <a:r>
              <a:rPr lang="en-US" sz="2300" dirty="0">
                <a:cs typeface="Calibri"/>
              </a:rPr>
              <a:t>innovation in the adaptive components (implementation and culture change) </a:t>
            </a:r>
            <a:endParaRPr lang="en-US" sz="2300" b="1" dirty="0" smtClean="0">
              <a:cs typeface="Calibri"/>
            </a:endParaRPr>
          </a:p>
          <a:p>
            <a:pPr>
              <a:buNone/>
            </a:pPr>
            <a:r>
              <a:rPr lang="en-US" sz="2300" b="1" dirty="0" smtClean="0">
                <a:cs typeface="Calibri"/>
              </a:rPr>
              <a:t>Lead Implementers </a:t>
            </a:r>
          </a:p>
          <a:p>
            <a:pPr lvl="1"/>
            <a:r>
              <a:rPr lang="en-US" sz="2300" dirty="0" smtClean="0">
                <a:cs typeface="Calibri"/>
              </a:rPr>
              <a:t>Unit-based multidisciplinary teams in 11 hospitals</a:t>
            </a:r>
          </a:p>
          <a:p>
            <a:pPr>
              <a:buNone/>
            </a:pPr>
            <a:r>
              <a:rPr lang="en-US" sz="2300" b="1" dirty="0" smtClean="0">
                <a:cs typeface="Calibri"/>
              </a:rPr>
              <a:t>External Supports  </a:t>
            </a:r>
          </a:p>
          <a:p>
            <a:pPr lvl="1"/>
            <a:r>
              <a:rPr lang="en-US" sz="2300" dirty="0">
                <a:cs typeface="Calibri"/>
              </a:rPr>
              <a:t>None</a:t>
            </a:r>
          </a:p>
        </p:txBody>
      </p:sp>
      <p:sp>
        <p:nvSpPr>
          <p:cNvPr id="4" name="Slide Number Placeholder 3"/>
          <p:cNvSpPr>
            <a:spLocks noGrp="1"/>
          </p:cNvSpPr>
          <p:nvPr>
            <p:ph type="sldNum" sz="quarter" idx="12"/>
          </p:nvPr>
        </p:nvSpPr>
        <p:spPr/>
        <p:txBody>
          <a:bodyPr/>
          <a:lstStyle/>
          <a:p>
            <a:fld id="{04135A10-8C9E-42E6-967D-7BF769AC6DB6}" type="slidenum">
              <a:rPr lang="en-US" smtClean="0"/>
              <a:pPr/>
              <a:t>22</a:t>
            </a:fld>
            <a:endParaRPr lang="en-US" dirty="0"/>
          </a:p>
        </p:txBody>
      </p:sp>
    </p:spTree>
    <p:extLst>
      <p:ext uri="{BB962C8B-B14F-4D97-AF65-F5344CB8AC3E}">
        <p14:creationId xmlns:p14="http://schemas.microsoft.com/office/powerpoint/2010/main" val="67925394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162800" cy="868362"/>
          </a:xfrm>
        </p:spPr>
        <p:txBody>
          <a:bodyPr>
            <a:noAutofit/>
          </a:bodyPr>
          <a:lstStyle/>
          <a:p>
            <a:r>
              <a:rPr lang="en-US" sz="2500" b="1" dirty="0" smtClean="0"/>
              <a:t>Cardiovascular Surgical Translational Study</a:t>
            </a:r>
            <a:endParaRPr lang="en-US" sz="2500" b="1" dirty="0"/>
          </a:p>
        </p:txBody>
      </p:sp>
      <p:sp>
        <p:nvSpPr>
          <p:cNvPr id="5" name="Content Placeholder 4"/>
          <p:cNvSpPr>
            <a:spLocks noGrp="1"/>
          </p:cNvSpPr>
          <p:nvPr>
            <p:ph idx="1"/>
          </p:nvPr>
        </p:nvSpPr>
        <p:spPr>
          <a:xfrm>
            <a:off x="457200" y="1600200"/>
            <a:ext cx="8305800" cy="4525963"/>
          </a:xfrm>
        </p:spPr>
        <p:txBody>
          <a:bodyPr>
            <a:normAutofit fontScale="77500" lnSpcReduction="20000"/>
          </a:bodyPr>
          <a:lstStyle/>
          <a:p>
            <a:pPr marL="0" indent="0">
              <a:buNone/>
            </a:pPr>
            <a:r>
              <a:rPr lang="en-US" sz="2400" b="1" dirty="0" smtClean="0"/>
              <a:t>Achievements</a:t>
            </a:r>
          </a:p>
          <a:p>
            <a:pPr marL="569913" lvl="1" indent="-344488"/>
            <a:r>
              <a:rPr lang="en-US" dirty="0" smtClean="0"/>
              <a:t>Development and </a:t>
            </a:r>
            <a:r>
              <a:rPr lang="en-US" dirty="0"/>
              <a:t>implementation of </a:t>
            </a:r>
            <a:r>
              <a:rPr lang="en-US" dirty="0" smtClean="0"/>
              <a:t>SSI; CLABSI; and VAP/VAE prevention bundles and CUSP in 11 hospitals </a:t>
            </a:r>
          </a:p>
          <a:p>
            <a:pPr marL="569913" lvl="1" indent="-344488"/>
            <a:r>
              <a:rPr lang="en-US" dirty="0" smtClean="0"/>
              <a:t>Preliminary data (March 2014) show median CLABSI rates decreased to 0.00 per 1,000 line-days (baseline: 1.52, 1.23); median VAP rates sustained at 0.00 per 1,000 vent-days (baseline: 0.00); downward trend observed in median SSI rates but some variation exists</a:t>
            </a:r>
          </a:p>
          <a:p>
            <a:pPr marL="569913" lvl="1" indent="-344488"/>
            <a:r>
              <a:rPr lang="en-US" dirty="0" smtClean="0"/>
              <a:t>Culture </a:t>
            </a:r>
            <a:r>
              <a:rPr lang="en-US" dirty="0"/>
              <a:t>regarding leadership </a:t>
            </a:r>
            <a:r>
              <a:rPr lang="en-US" dirty="0" smtClean="0"/>
              <a:t>improved; scores </a:t>
            </a:r>
            <a:r>
              <a:rPr lang="en-US" dirty="0"/>
              <a:t>on open communication and feedback about errors were lower </a:t>
            </a:r>
            <a:r>
              <a:rPr lang="en-US" dirty="0" smtClean="0"/>
              <a:t>(1 yr. post-implementation vs. baseline)</a:t>
            </a:r>
          </a:p>
          <a:p>
            <a:pPr marL="0" indent="0">
              <a:buNone/>
            </a:pPr>
            <a:endParaRPr lang="en-US" sz="2400" b="1" dirty="0" smtClean="0"/>
          </a:p>
          <a:p>
            <a:pPr marL="0" indent="0">
              <a:buNone/>
            </a:pPr>
            <a:r>
              <a:rPr lang="en-US" sz="2400" b="1" dirty="0" smtClean="0"/>
              <a:t>Sustainability </a:t>
            </a:r>
            <a:r>
              <a:rPr lang="en-US" sz="2400" dirty="0" smtClean="0"/>
              <a:t>(Note: this project ended in July 2014; sustainability data not yet available)</a:t>
            </a:r>
          </a:p>
          <a:p>
            <a:pPr marL="569913" lvl="1" indent="-344488"/>
            <a:r>
              <a:rPr lang="en-US" dirty="0" smtClean="0"/>
              <a:t>Embed: Make policies and procedures, train new people, walk the process</a:t>
            </a:r>
          </a:p>
          <a:p>
            <a:pPr marL="569913" lvl="1" indent="-344488"/>
            <a:r>
              <a:rPr lang="en-US" dirty="0" smtClean="0"/>
              <a:t>Expand: Pass it on to other units, identify and address the next challenge</a:t>
            </a:r>
            <a:endParaRPr lang="en-US" dirty="0"/>
          </a:p>
        </p:txBody>
      </p:sp>
      <p:sp>
        <p:nvSpPr>
          <p:cNvPr id="3" name="Slide Number Placeholder 2"/>
          <p:cNvSpPr>
            <a:spLocks noGrp="1"/>
          </p:cNvSpPr>
          <p:nvPr>
            <p:ph type="sldNum" sz="quarter" idx="12"/>
          </p:nvPr>
        </p:nvSpPr>
        <p:spPr/>
        <p:txBody>
          <a:bodyPr/>
          <a:lstStyle/>
          <a:p>
            <a:fld id="{04135A10-8C9E-42E6-967D-7BF769AC6DB6}" type="slidenum">
              <a:rPr lang="en-US" smtClean="0"/>
              <a:pPr/>
              <a:t>23</a:t>
            </a:fld>
            <a:endParaRPr lang="en-US" dirty="0"/>
          </a:p>
        </p:txBody>
      </p:sp>
    </p:spTree>
    <p:extLst>
      <p:ext uri="{BB962C8B-B14F-4D97-AF65-F5344CB8AC3E}">
        <p14:creationId xmlns:p14="http://schemas.microsoft.com/office/powerpoint/2010/main" val="16361542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14400"/>
            <a:ext cx="7772400" cy="3352800"/>
          </a:xfrm>
        </p:spPr>
        <p:txBody>
          <a:bodyPr>
            <a:normAutofit fontScale="90000"/>
          </a:bodyPr>
          <a:lstStyle/>
          <a:p>
            <a:pPr algn="ctr"/>
            <a:r>
              <a:rPr lang="en-US" sz="3600" cap="none" dirty="0" smtClean="0"/>
              <a:t/>
            </a:r>
            <a:br>
              <a:rPr lang="en-US" sz="3600" cap="none" dirty="0" smtClean="0"/>
            </a:br>
            <a:r>
              <a:rPr lang="en-US" sz="3600" cap="none" dirty="0" smtClean="0"/>
              <a:t>Grantee Discussion: Lessons Learned</a:t>
            </a:r>
            <a:br>
              <a:rPr lang="en-US" sz="3600" cap="none" dirty="0" smtClean="0"/>
            </a:br>
            <a:r>
              <a:rPr lang="en-US" sz="3600" cap="none" dirty="0" smtClean="0"/>
              <a:t/>
            </a:r>
            <a:br>
              <a:rPr lang="en-US" sz="3600" cap="none" dirty="0" smtClean="0"/>
            </a:br>
            <a:r>
              <a:rPr lang="en-US" sz="2200" cap="none" dirty="0" smtClean="0"/>
              <a:t>What did you do that worked well?</a:t>
            </a:r>
            <a:r>
              <a:rPr lang="en-US" sz="2200" cap="none" dirty="0"/>
              <a:t/>
            </a:r>
            <a:br>
              <a:rPr lang="en-US" sz="2200" cap="none" dirty="0"/>
            </a:br>
            <a:r>
              <a:rPr lang="en-US" sz="2200" cap="none" dirty="0" smtClean="0"/>
              <a:t/>
            </a:r>
            <a:br>
              <a:rPr lang="en-US" sz="2200" cap="none" dirty="0" smtClean="0"/>
            </a:br>
            <a:r>
              <a:rPr lang="en-US" sz="2200" cap="none" dirty="0" smtClean="0"/>
              <a:t>What did you try that didn’t work?</a:t>
            </a:r>
            <a:br>
              <a:rPr lang="en-US" sz="2200" cap="none" dirty="0" smtClean="0"/>
            </a:br>
            <a:r>
              <a:rPr lang="en-US" sz="2200" cap="none" dirty="0" smtClean="0"/>
              <a:t/>
            </a:r>
            <a:br>
              <a:rPr lang="en-US" sz="2200" cap="none" dirty="0" smtClean="0"/>
            </a:br>
            <a:r>
              <a:rPr lang="en-US" sz="2200" cap="none" dirty="0" smtClean="0"/>
              <a:t>What are your funding, research and policy recommendations for AHRQ and other funders re: dissemination and implementation?</a:t>
            </a:r>
            <a:r>
              <a:rPr lang="en-US" sz="2200" cap="none" dirty="0" smtClean="0"/>
              <a:t/>
            </a:r>
            <a:br>
              <a:rPr lang="en-US" sz="2200" cap="none" dirty="0" smtClean="0"/>
            </a:br>
            <a:r>
              <a:rPr lang="en-US" sz="2200" cap="none" dirty="0" smtClean="0"/>
              <a:t/>
            </a:r>
            <a:br>
              <a:rPr lang="en-US" sz="2200" cap="none" dirty="0" smtClean="0"/>
            </a:br>
            <a:endParaRPr lang="en-US" sz="2200" cap="none" dirty="0"/>
          </a:p>
        </p:txBody>
      </p:sp>
      <p:sp>
        <p:nvSpPr>
          <p:cNvPr id="3" name="Text Placeholder 2"/>
          <p:cNvSpPr>
            <a:spLocks noGrp="1"/>
          </p:cNvSpPr>
          <p:nvPr>
            <p:ph type="body" idx="1"/>
          </p:nvPr>
        </p:nvSpPr>
        <p:spPr>
          <a:xfrm>
            <a:off x="609600" y="5181600"/>
            <a:ext cx="7772400" cy="1143000"/>
          </a:xfrm>
        </p:spPr>
        <p:txBody>
          <a:bodyPr>
            <a:normAutofit/>
          </a:bodyPr>
          <a:lstStyle/>
          <a:p>
            <a:pPr algn="ctr"/>
            <a:r>
              <a:rPr lang="en-US" dirty="0" smtClean="0"/>
              <a:t>Facilitator: James </a:t>
            </a:r>
            <a:r>
              <a:rPr lang="en-US" dirty="0" smtClean="0"/>
              <a:t>Dearing, PhD</a:t>
            </a:r>
          </a:p>
          <a:p>
            <a:pPr algn="ctr"/>
            <a:r>
              <a:rPr lang="en-US" dirty="0" smtClean="0"/>
              <a:t>Michigan State University </a:t>
            </a:r>
          </a:p>
          <a:p>
            <a:endParaRPr lang="en-US" dirty="0"/>
          </a:p>
        </p:txBody>
      </p:sp>
      <p:sp>
        <p:nvSpPr>
          <p:cNvPr id="4" name="Slide Number Placeholder 3"/>
          <p:cNvSpPr>
            <a:spLocks noGrp="1"/>
          </p:cNvSpPr>
          <p:nvPr>
            <p:ph type="sldNum" sz="quarter" idx="12"/>
          </p:nvPr>
        </p:nvSpPr>
        <p:spPr/>
        <p:txBody>
          <a:bodyPr/>
          <a:lstStyle/>
          <a:p>
            <a:fld id="{04135A10-8C9E-42E6-967D-7BF769AC6DB6}" type="slidenum">
              <a:rPr lang="en-US" smtClean="0"/>
              <a:pPr/>
              <a:t>24</a:t>
            </a:fld>
            <a:endParaRPr lang="en-US"/>
          </a:p>
        </p:txBody>
      </p:sp>
    </p:spTree>
    <p:extLst>
      <p:ext uri="{BB962C8B-B14F-4D97-AF65-F5344CB8AC3E}">
        <p14:creationId xmlns:p14="http://schemas.microsoft.com/office/powerpoint/2010/main" val="3146252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837" y="1544638"/>
            <a:ext cx="7772400" cy="1362075"/>
          </a:xfrm>
        </p:spPr>
        <p:txBody>
          <a:bodyPr/>
          <a:lstStyle/>
          <a:p>
            <a:pPr algn="ctr"/>
            <a:r>
              <a:rPr lang="en-US" cap="none" dirty="0" smtClean="0"/>
              <a:t>Grantee Tools</a:t>
            </a:r>
            <a:endParaRPr lang="en-US" cap="none" dirty="0"/>
          </a:p>
        </p:txBody>
      </p:sp>
      <p:sp>
        <p:nvSpPr>
          <p:cNvPr id="3" name="Text Placeholder 2"/>
          <p:cNvSpPr>
            <a:spLocks noGrp="1"/>
          </p:cNvSpPr>
          <p:nvPr>
            <p:ph type="body" idx="1"/>
          </p:nvPr>
        </p:nvSpPr>
        <p:spPr>
          <a:xfrm>
            <a:off x="705837" y="2438401"/>
            <a:ext cx="7772400" cy="609600"/>
          </a:xfrm>
        </p:spPr>
        <p:txBody>
          <a:bodyPr>
            <a:normAutofit fontScale="85000" lnSpcReduction="10000"/>
          </a:bodyPr>
          <a:lstStyle/>
          <a:p>
            <a:pPr algn="ctr"/>
            <a:r>
              <a:rPr lang="en-US" dirty="0">
                <a:solidFill>
                  <a:schemeClr val="accent1"/>
                </a:solidFill>
              </a:rPr>
              <a:t>Tools developed by </a:t>
            </a:r>
            <a:r>
              <a:rPr lang="en-US" dirty="0" smtClean="0">
                <a:solidFill>
                  <a:schemeClr val="accent1"/>
                </a:solidFill>
              </a:rPr>
              <a:t>grantee teams </a:t>
            </a:r>
            <a:r>
              <a:rPr lang="en-US" dirty="0">
                <a:solidFill>
                  <a:schemeClr val="accent1"/>
                </a:solidFill>
              </a:rPr>
              <a:t>that </a:t>
            </a:r>
            <a:r>
              <a:rPr lang="en-US" dirty="0" smtClean="0">
                <a:solidFill>
                  <a:schemeClr val="accent1"/>
                </a:solidFill>
              </a:rPr>
              <a:t>may </a:t>
            </a:r>
            <a:r>
              <a:rPr lang="en-US" dirty="0">
                <a:solidFill>
                  <a:schemeClr val="accent1"/>
                </a:solidFill>
              </a:rPr>
              <a:t>be useful </a:t>
            </a:r>
            <a:endParaRPr lang="en-US" dirty="0" smtClean="0">
              <a:solidFill>
                <a:schemeClr val="accent1"/>
              </a:solidFill>
            </a:endParaRPr>
          </a:p>
          <a:p>
            <a:pPr algn="ctr"/>
            <a:r>
              <a:rPr lang="en-US" dirty="0" smtClean="0">
                <a:solidFill>
                  <a:schemeClr val="accent1"/>
                </a:solidFill>
              </a:rPr>
              <a:t>for </a:t>
            </a:r>
            <a:r>
              <a:rPr lang="en-US" dirty="0">
                <a:solidFill>
                  <a:schemeClr val="accent1"/>
                </a:solidFill>
              </a:rPr>
              <a:t>other dissemination and implementation teams to adapt</a:t>
            </a:r>
          </a:p>
        </p:txBody>
      </p:sp>
      <p:sp>
        <p:nvSpPr>
          <p:cNvPr id="4" name="Slide Number Placeholder 3"/>
          <p:cNvSpPr>
            <a:spLocks noGrp="1"/>
          </p:cNvSpPr>
          <p:nvPr>
            <p:ph type="sldNum" sz="quarter" idx="12"/>
          </p:nvPr>
        </p:nvSpPr>
        <p:spPr/>
        <p:txBody>
          <a:bodyPr/>
          <a:lstStyle/>
          <a:p>
            <a:fld id="{04135A10-8C9E-42E6-967D-7BF769AC6DB6}" type="slidenum">
              <a:rPr lang="en-US" smtClean="0"/>
              <a:pPr/>
              <a:t>25</a:t>
            </a:fld>
            <a:endParaRPr lang="en-US"/>
          </a:p>
        </p:txBody>
      </p:sp>
      <p:sp>
        <p:nvSpPr>
          <p:cNvPr id="5" name="Text Placeholder 3"/>
          <p:cNvSpPr txBox="1">
            <a:spLocks/>
          </p:cNvSpPr>
          <p:nvPr/>
        </p:nvSpPr>
        <p:spPr>
          <a:xfrm>
            <a:off x="685800" y="5257800"/>
            <a:ext cx="7772400" cy="914400"/>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100000"/>
              </a:lnSpc>
              <a:spcBef>
                <a:spcPct val="20000"/>
              </a:spcBef>
              <a:spcAft>
                <a:spcPts val="0"/>
              </a:spcAft>
              <a:buClr>
                <a:schemeClr val="tx2"/>
              </a:buClr>
              <a:buSzPct val="150000"/>
              <a:buFont typeface="Arial" pitchFamily="34" charset="0"/>
              <a:buNone/>
              <a:tabLst/>
              <a:defRPr/>
            </a:pPr>
            <a:endParaRPr kumimoji="0" lang="en-US" sz="20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25896899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016" y="152400"/>
            <a:ext cx="7757984" cy="1139780"/>
          </a:xfrm>
        </p:spPr>
        <p:txBody>
          <a:bodyPr>
            <a:noAutofit/>
          </a:bodyPr>
          <a:lstStyle/>
          <a:p>
            <a:r>
              <a:rPr lang="en-US" sz="2400" dirty="0" smtClean="0"/>
              <a:t>PIC: Support Screening for Depression and Alcohol and Drug Misuse </a:t>
            </a:r>
            <a:r>
              <a:rPr lang="en-US" sz="2400" dirty="0"/>
              <a:t/>
            </a:r>
            <a:br>
              <a:rPr lang="en-US" sz="2400" dirty="0"/>
            </a:br>
            <a:r>
              <a:rPr lang="en-US" sz="2400" b="0" dirty="0"/>
              <a:t>Dissemination and Implementation </a:t>
            </a:r>
            <a:r>
              <a:rPr lang="en-US" sz="2400" b="0" dirty="0" smtClean="0"/>
              <a:t>Resources</a:t>
            </a:r>
            <a:endParaRPr lang="en-US" sz="2400" b="0" i="1" dirty="0">
              <a:solidFill>
                <a:srgbClr val="008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533400" y="1828800"/>
          <a:ext cx="8077201" cy="3550920"/>
        </p:xfrm>
        <a:graphic>
          <a:graphicData uri="http://schemas.openxmlformats.org/drawingml/2006/table">
            <a:tbl>
              <a:tblPr firstRow="1" bandRow="1">
                <a:tableStyleId>{5C22544A-7EE6-4342-B048-85BDC9FD1C3A}</a:tableStyleId>
              </a:tblPr>
              <a:tblGrid>
                <a:gridCol w="2642075"/>
                <a:gridCol w="2463325"/>
                <a:gridCol w="2971801"/>
              </a:tblGrid>
              <a:tr h="38100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891540">
                <a:tc>
                  <a:txBody>
                    <a:bodyPr/>
                    <a:lstStyle/>
                    <a:p>
                      <a:r>
                        <a:rPr lang="en-US" sz="1400" dirty="0" smtClean="0"/>
                        <a:t>1. PIC Toolkit</a:t>
                      </a:r>
                    </a:p>
                    <a:p>
                      <a:pPr marL="285750" indent="-285750">
                        <a:buFont typeface="Arial" panose="020B0604020202020204" pitchFamily="34" charset="0"/>
                        <a:buChar char="•"/>
                      </a:pPr>
                      <a:r>
                        <a:rPr lang="en-US" sz="1400" dirty="0" smtClean="0"/>
                        <a:t>Marketing and Communication</a:t>
                      </a:r>
                    </a:p>
                    <a:p>
                      <a:pPr marL="285750" indent="-285750">
                        <a:buFont typeface="Arial" panose="020B0604020202020204" pitchFamily="34" charset="0"/>
                        <a:buChar char="•"/>
                      </a:pPr>
                      <a:r>
                        <a:rPr lang="en-US" sz="1400" dirty="0" smtClean="0"/>
                        <a:t>Train</a:t>
                      </a:r>
                      <a:r>
                        <a:rPr lang="en-US" sz="1400" baseline="0" dirty="0" smtClean="0"/>
                        <a:t> the Trainer </a:t>
                      </a:r>
                    </a:p>
                    <a:p>
                      <a:pPr marL="285750" indent="-285750">
                        <a:buFont typeface="Arial" panose="020B0604020202020204" pitchFamily="34" charset="0"/>
                        <a:buChar char="•"/>
                      </a:pPr>
                      <a:r>
                        <a:rPr lang="en-US" sz="1400" baseline="0" dirty="0" smtClean="0"/>
                        <a:t>Primary Care Training</a:t>
                      </a:r>
                    </a:p>
                    <a:p>
                      <a:pPr marL="285750" indent="-285750">
                        <a:buFont typeface="Arial" panose="020B0604020202020204" pitchFamily="34" charset="0"/>
                        <a:buChar char="•"/>
                      </a:pPr>
                      <a:r>
                        <a:rPr lang="en-US" sz="1400" baseline="0" dirty="0" smtClean="0"/>
                        <a:t>Practice Support &amp; Care Delivery</a:t>
                      </a:r>
                    </a:p>
                    <a:p>
                      <a:pPr marL="285750" indent="-285750">
                        <a:buFont typeface="Arial" panose="020B0604020202020204" pitchFamily="34" charset="0"/>
                        <a:buChar char="•"/>
                      </a:pPr>
                      <a:r>
                        <a:rPr lang="en-US" sz="1400" baseline="0" dirty="0" smtClean="0"/>
                        <a:t>IT &amp; Measurement</a:t>
                      </a:r>
                      <a:endParaRPr lang="en-US" sz="1400" dirty="0">
                        <a:solidFill>
                          <a:schemeClr val="tx1"/>
                        </a:solidFill>
                      </a:endParaRPr>
                    </a:p>
                  </a:txBody>
                  <a:tcPr marL="68580" marR="68580"/>
                </a:tc>
                <a:tc>
                  <a:txBody>
                    <a:bodyPr/>
                    <a:lstStyle/>
                    <a:p>
                      <a:pPr marL="0" indent="0">
                        <a:buFont typeface="Arial" panose="020B0604020202020204" pitchFamily="34" charset="0"/>
                        <a:buNone/>
                      </a:pPr>
                      <a:r>
                        <a:rPr lang="en-US" sz="1400" dirty="0" smtClean="0">
                          <a:solidFill>
                            <a:schemeClr val="tx1"/>
                          </a:solidFill>
                        </a:rPr>
                        <a:t>Entire</a:t>
                      </a:r>
                      <a:r>
                        <a:rPr lang="en-US" sz="1400" baseline="0" dirty="0" smtClean="0">
                          <a:solidFill>
                            <a:schemeClr val="tx1"/>
                          </a:solidFill>
                        </a:rPr>
                        <a:t> suite of materials to conduct recruitment, implementation, and refinement</a:t>
                      </a:r>
                      <a:endParaRPr lang="en-US" sz="1400" dirty="0">
                        <a:solidFill>
                          <a:schemeClr val="tx1"/>
                        </a:solidFill>
                      </a:endParaRPr>
                    </a:p>
                  </a:txBody>
                  <a:tcPr marL="68580" marR="68580"/>
                </a:tc>
                <a:tc>
                  <a:txBody>
                    <a:bodyPr/>
                    <a:lstStyle/>
                    <a:p>
                      <a:r>
                        <a:rPr lang="en-US" sz="1400" dirty="0" smtClean="0">
                          <a:hlinkClick r:id="rId3"/>
                        </a:rPr>
                        <a:t>http://www.prhi.org/initiatives/pic/pic-toolkit</a:t>
                      </a:r>
                      <a:endParaRPr lang="en-US" sz="1400" dirty="0" smtClean="0"/>
                    </a:p>
                  </a:txBody>
                  <a:tcPr marL="68580" marR="68580"/>
                </a:tc>
              </a:tr>
              <a:tr h="891540">
                <a:tc>
                  <a:txBody>
                    <a:bodyPr/>
                    <a:lstStyle/>
                    <a:p>
                      <a:r>
                        <a:rPr lang="en-US" sz="1400" dirty="0" smtClean="0"/>
                        <a:t>2. Marketing Videos</a:t>
                      </a:r>
                    </a:p>
                    <a:p>
                      <a:pPr marL="285750" indent="-285750">
                        <a:buFont typeface="Arial" panose="020B0604020202020204" pitchFamily="34" charset="0"/>
                        <a:buChar char="•"/>
                      </a:pPr>
                      <a:r>
                        <a:rPr lang="en-US" sz="1400" b="0" dirty="0" smtClean="0">
                          <a:solidFill>
                            <a:schemeClr val="tx1"/>
                          </a:solidFill>
                        </a:rPr>
                        <a:t>Overview</a:t>
                      </a:r>
                    </a:p>
                    <a:p>
                      <a:pPr marL="285750" indent="-285750">
                        <a:buFont typeface="Arial" panose="020B0604020202020204" pitchFamily="34" charset="0"/>
                        <a:buChar char="•"/>
                      </a:pPr>
                      <a:r>
                        <a:rPr lang="en-US" sz="1400" b="0" dirty="0" smtClean="0">
                          <a:solidFill>
                            <a:schemeClr val="tx1"/>
                          </a:solidFill>
                        </a:rPr>
                        <a:t>The</a:t>
                      </a:r>
                      <a:r>
                        <a:rPr lang="en-US" sz="1400" b="0" baseline="0" dirty="0" smtClean="0">
                          <a:solidFill>
                            <a:schemeClr val="tx1"/>
                          </a:solidFill>
                        </a:rPr>
                        <a:t> Pennsylvania Experience</a:t>
                      </a:r>
                    </a:p>
                    <a:p>
                      <a:pPr marL="285750" indent="-285750">
                        <a:buFont typeface="Arial" panose="020B0604020202020204" pitchFamily="34" charset="0"/>
                        <a:buChar char="•"/>
                      </a:pPr>
                      <a:r>
                        <a:rPr lang="en-US" sz="1400" b="0" baseline="0" dirty="0" smtClean="0">
                          <a:solidFill>
                            <a:schemeClr val="tx1"/>
                          </a:solidFill>
                        </a:rPr>
                        <a:t>The Minnesota Experience</a:t>
                      </a:r>
                    </a:p>
                    <a:p>
                      <a:pPr marL="285750" indent="-285750">
                        <a:buFont typeface="Arial" panose="020B0604020202020204" pitchFamily="34" charset="0"/>
                        <a:buChar char="•"/>
                      </a:pPr>
                      <a:r>
                        <a:rPr lang="en-US" sz="1400" b="0" baseline="0" dirty="0" smtClean="0">
                          <a:solidFill>
                            <a:schemeClr val="tx1"/>
                          </a:solidFill>
                        </a:rPr>
                        <a:t>The Business Case for PIC</a:t>
                      </a:r>
                      <a:endParaRPr lang="en-US" sz="1400" b="0" dirty="0" smtClean="0">
                        <a:solidFill>
                          <a:schemeClr val="tx1"/>
                        </a:solidFill>
                      </a:endParaRPr>
                    </a:p>
                  </a:txBody>
                  <a:tcPr marL="68580" marR="68580"/>
                </a:tc>
                <a:tc>
                  <a:txBody>
                    <a:bodyPr/>
                    <a:lstStyle/>
                    <a:p>
                      <a:r>
                        <a:rPr lang="en-US" sz="1400" b="0" dirty="0" smtClean="0">
                          <a:solidFill>
                            <a:schemeClr val="tx1"/>
                          </a:solidFill>
                        </a:rPr>
                        <a:t>Quick</a:t>
                      </a:r>
                      <a:r>
                        <a:rPr lang="en-US" sz="1400" b="0" baseline="0" dirty="0" smtClean="0">
                          <a:solidFill>
                            <a:schemeClr val="tx1"/>
                          </a:solidFill>
                        </a:rPr>
                        <a:t> orientation to project, recruitment, and stakeholder engagement</a:t>
                      </a:r>
                      <a:endParaRPr lang="en-US" sz="1400" b="0" dirty="0" smtClean="0">
                        <a:solidFill>
                          <a:schemeClr val="tx1"/>
                        </a:solidFill>
                      </a:endParaRPr>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effectLst/>
                          <a:hlinkClick r:id="rId4"/>
                        </a:rPr>
                        <a:t>http://www.prhi.org/initiatives/pic</a:t>
                      </a:r>
                      <a:endParaRPr lang="en-US" sz="1400" kern="1200" dirty="0" smtClean="0">
                        <a:effectLst/>
                      </a:endParaRPr>
                    </a:p>
                  </a:txBody>
                  <a:tcPr marL="68580" marR="68580"/>
                </a:tc>
              </a:tr>
            </a:tbl>
          </a:graphicData>
        </a:graphic>
      </p:graphicFrame>
      <p:sp>
        <p:nvSpPr>
          <p:cNvPr id="5" name="Rectangle 4"/>
          <p:cNvSpPr/>
          <p:nvPr/>
        </p:nvSpPr>
        <p:spPr>
          <a:xfrm>
            <a:off x="457200" y="1447800"/>
            <a:ext cx="6324600" cy="307777"/>
          </a:xfrm>
          <a:prstGeom prst="rect">
            <a:avLst/>
          </a:prstGeom>
        </p:spPr>
        <p:txBody>
          <a:bodyPr wrap="square">
            <a:spAutoFit/>
          </a:bodyPr>
          <a:lstStyle/>
          <a:p>
            <a:r>
              <a:rPr lang="en-US" sz="1400" b="1" dirty="0" smtClean="0">
                <a:solidFill>
                  <a:schemeClr val="accent1"/>
                </a:solidFill>
              </a:rPr>
              <a:t>Pittsburgh </a:t>
            </a:r>
            <a:r>
              <a:rPr lang="en-US" sz="1400" b="1" dirty="0" smtClean="0">
                <a:solidFill>
                  <a:schemeClr val="accent1"/>
                </a:solidFill>
              </a:rPr>
              <a:t>Regional Health Initiative</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26</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681784" cy="1139780"/>
          </a:xfrm>
        </p:spPr>
        <p:txBody>
          <a:bodyPr>
            <a:normAutofit/>
          </a:bodyPr>
          <a:lstStyle/>
          <a:p>
            <a:r>
              <a:rPr lang="en-US" sz="2400" dirty="0" smtClean="0"/>
              <a:t>Teen </a:t>
            </a:r>
            <a:r>
              <a:rPr lang="en-US" sz="2400" dirty="0"/>
              <a:t>Mental Health (TMH) Project </a:t>
            </a:r>
            <a:br>
              <a:rPr lang="en-US" sz="2400" dirty="0"/>
            </a:br>
            <a:r>
              <a:rPr lang="en-US" sz="2400" b="0" dirty="0"/>
              <a:t>Dissemination and Implementation </a:t>
            </a:r>
            <a:r>
              <a:rPr lang="en-US" sz="2400" b="0" dirty="0" smtClean="0"/>
              <a:t>Resources</a:t>
            </a:r>
            <a:r>
              <a:rPr lang="en-US" sz="2400" dirty="0" smtClean="0"/>
              <a:t/>
            </a:r>
            <a:br>
              <a:rPr lang="en-US" sz="2400" dirty="0" smtClean="0"/>
            </a:br>
            <a:endParaRPr lang="en-US" sz="180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457200" y="1846681"/>
          <a:ext cx="8153401" cy="4372789"/>
        </p:xfrm>
        <a:graphic>
          <a:graphicData uri="http://schemas.openxmlformats.org/drawingml/2006/table">
            <a:tbl>
              <a:tblPr firstRow="1" bandRow="1">
                <a:tableStyleId>{5C22544A-7EE6-4342-B048-85BDC9FD1C3A}</a:tableStyleId>
              </a:tblPr>
              <a:tblGrid>
                <a:gridCol w="2057400"/>
                <a:gridCol w="2971800"/>
                <a:gridCol w="3124201"/>
              </a:tblGrid>
              <a:tr h="36156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651435">
                <a:tc>
                  <a:txBody>
                    <a:bodyPr/>
                    <a:lstStyle/>
                    <a:p>
                      <a:r>
                        <a:rPr lang="en-US" sz="1300" b="0" dirty="0" smtClean="0">
                          <a:solidFill>
                            <a:schemeClr val="tx1"/>
                          </a:solidFill>
                        </a:rPr>
                        <a:t>1. Clinician Guide: Depression Screening and Management</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solidFill>
                            <a:schemeClr val="tx1"/>
                          </a:solidFill>
                        </a:rPr>
                        <a:t>To</a:t>
                      </a:r>
                      <a:r>
                        <a:rPr lang="en-US" sz="1300" baseline="0" dirty="0" smtClean="0">
                          <a:solidFill>
                            <a:schemeClr val="tx1"/>
                          </a:solidFill>
                        </a:rPr>
                        <a:t> provide</a:t>
                      </a:r>
                      <a:r>
                        <a:rPr lang="en-US" sz="1300" dirty="0" smtClean="0">
                          <a:solidFill>
                            <a:schemeClr val="tx1"/>
                          </a:solidFill>
                        </a:rPr>
                        <a:t> the necessary information and materials to</a:t>
                      </a:r>
                      <a:r>
                        <a:rPr lang="en-US" sz="1300" baseline="0" dirty="0" smtClean="0">
                          <a:solidFill>
                            <a:schemeClr val="tx1"/>
                          </a:solidFill>
                        </a:rPr>
                        <a:t> allow </a:t>
                      </a:r>
                      <a:r>
                        <a:rPr lang="en-US" sz="1300" dirty="0" smtClean="0">
                          <a:solidFill>
                            <a:schemeClr val="tx1"/>
                          </a:solidFill>
                        </a:rPr>
                        <a:t>practices</a:t>
                      </a:r>
                      <a:r>
                        <a:rPr lang="en-US" sz="1300" baseline="0" dirty="0" smtClean="0">
                          <a:solidFill>
                            <a:schemeClr val="tx1"/>
                          </a:solidFill>
                        </a:rPr>
                        <a:t> to implement the project on their own</a:t>
                      </a:r>
                      <a:endParaRPr lang="en-US" sz="1300" dirty="0" smtClean="0">
                        <a:solidFill>
                          <a:schemeClr val="tx1"/>
                        </a:solidFill>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solidFill>
                            <a:schemeClr val="tx1"/>
                          </a:solidFill>
                          <a:hlinkClick r:id="rId3"/>
                        </a:rPr>
                        <a:t>http://www.dartmouthcoopproject.org/TeenMental/Clinician%20Guide%2023_2.2.11.pdf</a:t>
                      </a:r>
                      <a:r>
                        <a:rPr lang="en-US" sz="1300" dirty="0" smtClean="0">
                          <a:solidFill>
                            <a:schemeClr val="tx1"/>
                          </a:solidFill>
                        </a:rPr>
                        <a:t> </a:t>
                      </a:r>
                      <a:endParaRPr lang="en-US" sz="1300" kern="1200" dirty="0" smtClean="0">
                        <a:solidFill>
                          <a:schemeClr val="tx1"/>
                        </a:solidFill>
                        <a:effectLst/>
                        <a:latin typeface="+mn-lt"/>
                        <a:ea typeface="+mn-ea"/>
                        <a:cs typeface="+mn-cs"/>
                      </a:endParaRPr>
                    </a:p>
                  </a:txBody>
                  <a:tcPr marL="68580" marR="68580" marT="34290" marB="34290"/>
                </a:tc>
              </a:tr>
              <a:tr h="651435">
                <a:tc>
                  <a:txBody>
                    <a:bodyPr/>
                    <a:lstStyle/>
                    <a:p>
                      <a:r>
                        <a:rPr lang="en-US" sz="1300" dirty="0" smtClean="0">
                          <a:solidFill>
                            <a:schemeClr val="tx1"/>
                          </a:solidFill>
                        </a:rPr>
                        <a:t>2. There is Treatment for Depression - (Customized Brochure)</a:t>
                      </a:r>
                      <a:endParaRPr lang="en-US" sz="1300" dirty="0">
                        <a:solidFill>
                          <a:schemeClr val="tx1"/>
                        </a:solidFill>
                      </a:endParaRPr>
                    </a:p>
                  </a:txBody>
                  <a:tcPr marL="68580" marR="68580" marT="34290" marB="34290"/>
                </a:tc>
                <a:tc>
                  <a:txBody>
                    <a:bodyPr/>
                    <a:lstStyle/>
                    <a:p>
                      <a:r>
                        <a:rPr lang="en-US" sz="1300" dirty="0" smtClean="0">
                          <a:solidFill>
                            <a:schemeClr val="tx1"/>
                          </a:solidFill>
                        </a:rPr>
                        <a:t>To allow</a:t>
                      </a:r>
                      <a:r>
                        <a:rPr lang="en-US" sz="1300" baseline="0" dirty="0" smtClean="0">
                          <a:solidFill>
                            <a:schemeClr val="tx1"/>
                          </a:solidFill>
                        </a:rPr>
                        <a:t> participating practices to create a c</a:t>
                      </a:r>
                      <a:r>
                        <a:rPr lang="en-US" sz="1300" dirty="0" smtClean="0">
                          <a:solidFill>
                            <a:schemeClr val="tx1"/>
                          </a:solidFill>
                        </a:rPr>
                        <a:t>ustomizable brochure about depression treatment</a:t>
                      </a:r>
                      <a:endParaRPr lang="en-US" sz="1300" dirty="0">
                        <a:solidFill>
                          <a:schemeClr val="tx1"/>
                        </a:solidFill>
                      </a:endParaRPr>
                    </a:p>
                  </a:txBody>
                  <a:tcPr marL="68580" marR="68580" marT="34290" marB="34290"/>
                </a:tc>
                <a:tc>
                  <a:txBody>
                    <a:bodyPr/>
                    <a:lstStyle/>
                    <a:p>
                      <a:r>
                        <a:rPr lang="en-US" sz="1300" dirty="0" smtClean="0">
                          <a:solidFill>
                            <a:schemeClr val="tx1"/>
                          </a:solidFill>
                          <a:hlinkClick r:id="rId4"/>
                        </a:rPr>
                        <a:t>http://www.dartmouthcoopproject.org/TeenMental/Treatment_for_Depression.pdf</a:t>
                      </a:r>
                      <a:r>
                        <a:rPr lang="en-US" sz="1300" dirty="0" smtClean="0">
                          <a:solidFill>
                            <a:schemeClr val="tx1"/>
                          </a:solidFill>
                        </a:rPr>
                        <a:t> </a:t>
                      </a:r>
                      <a:endParaRPr lang="en-US" sz="1300" dirty="0">
                        <a:solidFill>
                          <a:schemeClr val="tx1"/>
                        </a:solidFill>
                      </a:endParaRPr>
                    </a:p>
                  </a:txBody>
                  <a:tcPr marL="68580" marR="68580" marT="34290" marB="34290"/>
                </a:tc>
              </a:tr>
              <a:tr h="651435">
                <a:tc>
                  <a:txBody>
                    <a:bodyPr/>
                    <a:lstStyle/>
                    <a:p>
                      <a:r>
                        <a:rPr lang="en-US" sz="1300" dirty="0" smtClean="0">
                          <a:solidFill>
                            <a:schemeClr val="tx1"/>
                          </a:solidFill>
                        </a:rPr>
                        <a:t>3. Medication Management</a:t>
                      </a:r>
                      <a:endParaRPr lang="en-US" sz="1300" dirty="0">
                        <a:solidFill>
                          <a:schemeClr val="tx1"/>
                        </a:solidFill>
                      </a:endParaRPr>
                    </a:p>
                  </a:txBody>
                  <a:tcPr marL="68580" marR="68580" marT="34290" marB="34290"/>
                </a:tc>
                <a:tc>
                  <a:txBody>
                    <a:bodyPr/>
                    <a:lstStyle/>
                    <a:p>
                      <a:r>
                        <a:rPr lang="en-US" sz="1300" dirty="0" smtClean="0">
                          <a:solidFill>
                            <a:schemeClr val="tx1"/>
                          </a:solidFill>
                        </a:rPr>
                        <a:t>To provide guidelines</a:t>
                      </a:r>
                      <a:r>
                        <a:rPr lang="en-US" sz="1300" baseline="0" dirty="0" smtClean="0">
                          <a:solidFill>
                            <a:schemeClr val="tx1"/>
                          </a:solidFill>
                        </a:rPr>
                        <a:t> about the m</a:t>
                      </a:r>
                      <a:r>
                        <a:rPr lang="en-US" sz="1300" dirty="0" smtClean="0">
                          <a:solidFill>
                            <a:schemeClr val="tx1"/>
                          </a:solidFill>
                        </a:rPr>
                        <a:t>ost commonly recommended SSRIs for adolescents</a:t>
                      </a:r>
                      <a:endParaRPr lang="en-US" sz="1300" dirty="0">
                        <a:solidFill>
                          <a:schemeClr val="tx1"/>
                        </a:solidFill>
                      </a:endParaRPr>
                    </a:p>
                  </a:txBody>
                  <a:tcPr marL="68580" marR="68580" marT="34290" marB="34290"/>
                </a:tc>
                <a:tc>
                  <a:txBody>
                    <a:bodyPr/>
                    <a:lstStyle/>
                    <a:p>
                      <a:r>
                        <a:rPr lang="en-US" sz="1300" dirty="0" smtClean="0">
                          <a:solidFill>
                            <a:schemeClr val="tx1"/>
                          </a:solidFill>
                          <a:hlinkClick r:id="rId5"/>
                        </a:rPr>
                        <a:t>http://www.dartmouthcoopproject.org/TeenMental/Medication%20Management.for.web.pdf</a:t>
                      </a:r>
                      <a:r>
                        <a:rPr lang="en-US" sz="1300" dirty="0" smtClean="0">
                          <a:solidFill>
                            <a:schemeClr val="tx1"/>
                          </a:solidFill>
                        </a:rPr>
                        <a:t> </a:t>
                      </a:r>
                      <a:endParaRPr lang="en-US" sz="1300" dirty="0">
                        <a:solidFill>
                          <a:schemeClr val="tx1"/>
                        </a:solidFill>
                      </a:endParaRPr>
                    </a:p>
                  </a:txBody>
                  <a:tcPr marL="68580" marR="68580" marT="34290" marB="34290"/>
                </a:tc>
              </a:tr>
              <a:tr h="673898">
                <a:tc>
                  <a:txBody>
                    <a:bodyPr/>
                    <a:lstStyle/>
                    <a:p>
                      <a:r>
                        <a:rPr lang="en-US" sz="1300" b="0" dirty="0" smtClean="0">
                          <a:solidFill>
                            <a:schemeClr val="tx1"/>
                          </a:solidFill>
                        </a:rPr>
                        <a:t>4. “Caring</a:t>
                      </a:r>
                      <a:r>
                        <a:rPr lang="en-US" sz="1300" b="0" baseline="0" dirty="0" smtClean="0">
                          <a:solidFill>
                            <a:schemeClr val="tx1"/>
                          </a:solidFill>
                        </a:rPr>
                        <a:t> for Myself” – My Self Care Plan</a:t>
                      </a:r>
                      <a:endParaRPr lang="en-US" sz="1300" b="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solidFill>
                            <a:schemeClr val="tx1"/>
                          </a:solidFill>
                        </a:rPr>
                        <a:t>A tool to help set self-care goals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kern="1200" dirty="0" smtClean="0">
                          <a:solidFill>
                            <a:schemeClr val="tx1"/>
                          </a:solidFill>
                          <a:effectLst/>
                          <a:latin typeface="+mn-lt"/>
                          <a:ea typeface="+mn-ea"/>
                          <a:cs typeface="+mn-cs"/>
                          <a:hlinkClick r:id="rId6"/>
                        </a:rPr>
                        <a:t>http://www.dartmouthcoopproject.org/TeenMental/Caring%20for%20Myself.5.2.11.pdf</a:t>
                      </a:r>
                      <a:r>
                        <a:rPr lang="en-US" sz="1300" kern="1200" dirty="0" smtClean="0">
                          <a:solidFill>
                            <a:schemeClr val="tx1"/>
                          </a:solidFill>
                          <a:effectLst/>
                          <a:latin typeface="+mn-lt"/>
                          <a:ea typeface="+mn-ea"/>
                          <a:cs typeface="+mn-cs"/>
                        </a:rPr>
                        <a:t> </a:t>
                      </a:r>
                    </a:p>
                  </a:txBody>
                  <a:tcPr/>
                </a:tc>
              </a:tr>
              <a:tr h="673898">
                <a:tc>
                  <a:txBody>
                    <a:bodyPr/>
                    <a:lstStyle/>
                    <a:p>
                      <a:r>
                        <a:rPr lang="en-US" sz="1300" dirty="0" smtClean="0">
                          <a:solidFill>
                            <a:schemeClr val="tx1"/>
                          </a:solidFill>
                        </a:rPr>
                        <a:t>5. Primary Care Referral and Communication</a:t>
                      </a:r>
                      <a:r>
                        <a:rPr lang="en-US" sz="1300" baseline="0" dirty="0" smtClean="0">
                          <a:solidFill>
                            <a:schemeClr val="tx1"/>
                          </a:solidFill>
                        </a:rPr>
                        <a:t> Form</a:t>
                      </a:r>
                      <a:endParaRPr lang="en-US" sz="1300" dirty="0">
                        <a:solidFill>
                          <a:schemeClr val="tx1"/>
                        </a:solidFill>
                      </a:endParaRPr>
                    </a:p>
                  </a:txBody>
                  <a:tcPr/>
                </a:tc>
                <a:tc>
                  <a:txBody>
                    <a:bodyPr/>
                    <a:lstStyle/>
                    <a:p>
                      <a:r>
                        <a:rPr lang="en-US" sz="1300" dirty="0" smtClean="0">
                          <a:solidFill>
                            <a:schemeClr val="tx1"/>
                          </a:solidFill>
                        </a:rPr>
                        <a:t>A tool to facilitate</a:t>
                      </a:r>
                      <a:r>
                        <a:rPr lang="en-US" sz="1300" baseline="0" dirty="0" smtClean="0">
                          <a:solidFill>
                            <a:schemeClr val="tx1"/>
                          </a:solidFill>
                        </a:rPr>
                        <a:t> communication and treatment between referring clinician and the mental health professional</a:t>
                      </a:r>
                      <a:endParaRPr lang="en-US" sz="1300" dirty="0">
                        <a:solidFill>
                          <a:schemeClr val="tx1"/>
                        </a:solidFill>
                      </a:endParaRPr>
                    </a:p>
                  </a:txBody>
                  <a:tcPr/>
                </a:tc>
                <a:tc>
                  <a:txBody>
                    <a:bodyPr/>
                    <a:lstStyle/>
                    <a:p>
                      <a:r>
                        <a:rPr lang="en-US" sz="1300" dirty="0" smtClean="0">
                          <a:solidFill>
                            <a:schemeClr val="tx1"/>
                          </a:solidFill>
                          <a:hlinkClick r:id="rId7"/>
                        </a:rPr>
                        <a:t>http://www.dartmouthcoopproject.org/TeenMental/PCP%20Referral%20and%20Communication.pdf</a:t>
                      </a:r>
                      <a:r>
                        <a:rPr lang="en-US" sz="1300" dirty="0" smtClean="0">
                          <a:solidFill>
                            <a:schemeClr val="tx1"/>
                          </a:solidFill>
                        </a:rPr>
                        <a:t> </a:t>
                      </a:r>
                      <a:endParaRPr lang="en-US" sz="1300" dirty="0">
                        <a:solidFill>
                          <a:schemeClr val="tx1"/>
                        </a:solidFill>
                      </a:endParaRPr>
                    </a:p>
                  </a:txBody>
                  <a:tcPr/>
                </a:tc>
              </a:tr>
              <a:tr h="650809">
                <a:tc>
                  <a:txBody>
                    <a:bodyPr/>
                    <a:lstStyle/>
                    <a:p>
                      <a:r>
                        <a:rPr lang="en-US" sz="1300" dirty="0" smtClean="0">
                          <a:solidFill>
                            <a:schemeClr val="tx1"/>
                          </a:solidFill>
                        </a:rPr>
                        <a:t>6. Understanding</a:t>
                      </a:r>
                      <a:r>
                        <a:rPr lang="en-US" sz="1300" baseline="0" dirty="0" smtClean="0">
                          <a:solidFill>
                            <a:schemeClr val="tx1"/>
                          </a:solidFill>
                        </a:rPr>
                        <a:t> Teen Depression</a:t>
                      </a:r>
                      <a:endParaRPr lang="en-US" sz="1300" dirty="0">
                        <a:solidFill>
                          <a:schemeClr val="tx1"/>
                        </a:solidFill>
                      </a:endParaRPr>
                    </a:p>
                  </a:txBody>
                  <a:tcPr/>
                </a:tc>
                <a:tc>
                  <a:txBody>
                    <a:bodyPr/>
                    <a:lstStyle/>
                    <a:p>
                      <a:r>
                        <a:rPr lang="en-US" sz="1300" dirty="0" smtClean="0">
                          <a:solidFill>
                            <a:schemeClr val="tx1"/>
                          </a:solidFill>
                        </a:rPr>
                        <a:t>For</a:t>
                      </a:r>
                      <a:r>
                        <a:rPr lang="en-US" sz="1300" baseline="0" dirty="0" smtClean="0">
                          <a:solidFill>
                            <a:schemeClr val="tx1"/>
                          </a:solidFill>
                        </a:rPr>
                        <a:t> the Teen</a:t>
                      </a:r>
                      <a:endParaRPr lang="en-US" sz="1300" dirty="0">
                        <a:solidFill>
                          <a:schemeClr val="tx1"/>
                        </a:solidFill>
                      </a:endParaRPr>
                    </a:p>
                  </a:txBody>
                  <a:tcPr/>
                </a:tc>
                <a:tc>
                  <a:txBody>
                    <a:bodyPr/>
                    <a:lstStyle/>
                    <a:p>
                      <a:r>
                        <a:rPr lang="en-US" sz="1300" dirty="0" smtClean="0">
                          <a:solidFill>
                            <a:schemeClr val="tx1"/>
                          </a:solidFill>
                          <a:hlinkClick r:id="rId8"/>
                        </a:rPr>
                        <a:t>http://www.dartmouthcoopproject.org/TeenMental/teen_depression_TN.html</a:t>
                      </a:r>
                      <a:r>
                        <a:rPr lang="en-US" sz="1300" dirty="0" smtClean="0">
                          <a:solidFill>
                            <a:schemeClr val="tx1"/>
                          </a:solidFill>
                        </a:rPr>
                        <a:t> </a:t>
                      </a:r>
                      <a:endParaRPr lang="en-US" sz="1300" dirty="0">
                        <a:solidFill>
                          <a:schemeClr val="tx1"/>
                        </a:solidFill>
                      </a:endParaRPr>
                    </a:p>
                  </a:txBody>
                  <a:tcPr/>
                </a:tc>
              </a:tr>
            </a:tbl>
          </a:graphicData>
        </a:graphic>
      </p:graphicFrame>
      <p:sp>
        <p:nvSpPr>
          <p:cNvPr id="5" name="Rectangle 4"/>
          <p:cNvSpPr/>
          <p:nvPr/>
        </p:nvSpPr>
        <p:spPr>
          <a:xfrm>
            <a:off x="457200" y="1447800"/>
            <a:ext cx="6324600" cy="307777"/>
          </a:xfrm>
          <a:prstGeom prst="rect">
            <a:avLst/>
          </a:prstGeom>
        </p:spPr>
        <p:txBody>
          <a:bodyPr wrap="square">
            <a:spAutoFit/>
          </a:bodyPr>
          <a:lstStyle/>
          <a:p>
            <a:r>
              <a:rPr lang="en-US" sz="1400" b="1" dirty="0" smtClean="0">
                <a:solidFill>
                  <a:schemeClr val="accent1"/>
                </a:solidFill>
              </a:rPr>
              <a:t>Dartmouth </a:t>
            </a:r>
            <a:r>
              <a:rPr lang="en-US" sz="1400" b="1" dirty="0" smtClean="0">
                <a:solidFill>
                  <a:schemeClr val="accent1"/>
                </a:solidFill>
              </a:rPr>
              <a:t>CO-OP Project/CECH PBRNs </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27</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681784" cy="1139780"/>
          </a:xfrm>
        </p:spPr>
        <p:txBody>
          <a:bodyPr>
            <a:normAutofit/>
          </a:bodyPr>
          <a:lstStyle/>
          <a:p>
            <a:r>
              <a:rPr lang="en-US" sz="2400" dirty="0" smtClean="0"/>
              <a:t>Teen </a:t>
            </a:r>
            <a:r>
              <a:rPr lang="en-US" sz="2400" dirty="0"/>
              <a:t>Mental Health (TMH) Project </a:t>
            </a:r>
            <a:br>
              <a:rPr lang="en-US" sz="2400" dirty="0"/>
            </a:br>
            <a:r>
              <a:rPr lang="en-US" sz="2400" b="0" dirty="0"/>
              <a:t>Dissemination and Implementation </a:t>
            </a:r>
            <a:r>
              <a:rPr lang="en-US" sz="2400" b="0" dirty="0" smtClean="0"/>
              <a:t>Resources</a:t>
            </a:r>
            <a:r>
              <a:rPr lang="en-US" sz="2400" dirty="0" smtClean="0"/>
              <a:t/>
            </a:r>
            <a:br>
              <a:rPr lang="en-US" sz="2400" dirty="0" smtClean="0"/>
            </a:br>
            <a:endParaRPr lang="en-US" sz="180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457200" y="1828800"/>
          <a:ext cx="8153401" cy="4472940"/>
        </p:xfrm>
        <a:graphic>
          <a:graphicData uri="http://schemas.openxmlformats.org/drawingml/2006/table">
            <a:tbl>
              <a:tblPr firstRow="1" bandRow="1">
                <a:tableStyleId>{5C22544A-7EE6-4342-B048-85BDC9FD1C3A}</a:tableStyleId>
              </a:tblPr>
              <a:tblGrid>
                <a:gridCol w="1676400"/>
                <a:gridCol w="3124200"/>
                <a:gridCol w="3352801"/>
              </a:tblGrid>
              <a:tr h="45720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556260">
                <a:tc>
                  <a:txBody>
                    <a:bodyPr/>
                    <a:lstStyle/>
                    <a:p>
                      <a:r>
                        <a:rPr lang="en-US" sz="1300" dirty="0" smtClean="0">
                          <a:solidFill>
                            <a:schemeClr val="tx1"/>
                          </a:solidFill>
                        </a:rPr>
                        <a:t>7. Healthy Sleeping</a:t>
                      </a:r>
                      <a:endParaRPr lang="en-US" sz="1300" dirty="0">
                        <a:solidFill>
                          <a:schemeClr val="tx1"/>
                        </a:solidFill>
                      </a:endParaRPr>
                    </a:p>
                  </a:txBody>
                  <a:tcPr/>
                </a:tc>
                <a:tc>
                  <a:txBody>
                    <a:bodyPr/>
                    <a:lstStyle/>
                    <a:p>
                      <a:r>
                        <a:rPr lang="en-US" sz="1300" dirty="0" smtClean="0">
                          <a:solidFill>
                            <a:schemeClr val="tx1"/>
                          </a:solidFill>
                        </a:rPr>
                        <a:t>For the Teen</a:t>
                      </a:r>
                      <a:endParaRPr lang="en-US" sz="1300" dirty="0">
                        <a:solidFill>
                          <a:schemeClr val="tx1"/>
                        </a:solidFill>
                      </a:endParaRPr>
                    </a:p>
                  </a:txBody>
                  <a:tcPr/>
                </a:tc>
                <a:tc>
                  <a:txBody>
                    <a:bodyPr/>
                    <a:lstStyle/>
                    <a:p>
                      <a:r>
                        <a:rPr lang="en-US" sz="1300" dirty="0" smtClean="0">
                          <a:solidFill>
                            <a:schemeClr val="tx1"/>
                          </a:solidFill>
                          <a:hlinkClick r:id="rId3"/>
                        </a:rPr>
                        <a:t>http://www.dartmouthcoopproject.org/TeenMental/healthy_sleeping_TN.html</a:t>
                      </a:r>
                      <a:r>
                        <a:rPr lang="en-US" sz="1300" dirty="0" smtClean="0">
                          <a:solidFill>
                            <a:schemeClr val="tx1"/>
                          </a:solidFill>
                        </a:rPr>
                        <a:t> </a:t>
                      </a:r>
                      <a:endParaRPr lang="en-US" sz="1300" dirty="0">
                        <a:solidFill>
                          <a:schemeClr val="tx1"/>
                        </a:solidFill>
                      </a:endParaRPr>
                    </a:p>
                  </a:txBody>
                  <a:tcPr/>
                </a:tc>
              </a:tr>
              <a:tr h="510540">
                <a:tc>
                  <a:txBody>
                    <a:bodyPr/>
                    <a:lstStyle/>
                    <a:p>
                      <a:r>
                        <a:rPr lang="en-US" sz="1300" dirty="0" smtClean="0">
                          <a:solidFill>
                            <a:schemeClr val="tx1"/>
                          </a:solidFill>
                        </a:rPr>
                        <a:t>8.  Eating</a:t>
                      </a:r>
                      <a:r>
                        <a:rPr lang="en-US" sz="1300" baseline="0" dirty="0" smtClean="0">
                          <a:solidFill>
                            <a:schemeClr val="tx1"/>
                          </a:solidFill>
                        </a:rPr>
                        <a:t> Health</a:t>
                      </a:r>
                      <a:endParaRPr lang="en-US" sz="1300" dirty="0">
                        <a:solidFill>
                          <a:schemeClr val="tx1"/>
                        </a:solidFill>
                      </a:endParaRPr>
                    </a:p>
                  </a:txBody>
                  <a:tcPr/>
                </a:tc>
                <a:tc>
                  <a:txBody>
                    <a:bodyPr/>
                    <a:lstStyle/>
                    <a:p>
                      <a:r>
                        <a:rPr lang="en-US" sz="1300" dirty="0" smtClean="0">
                          <a:solidFill>
                            <a:schemeClr val="tx1"/>
                          </a:solidFill>
                        </a:rPr>
                        <a:t>For the Teen</a:t>
                      </a:r>
                      <a:endParaRPr lang="en-US" sz="1300" dirty="0">
                        <a:solidFill>
                          <a:schemeClr val="tx1"/>
                        </a:solidFill>
                      </a:endParaRPr>
                    </a:p>
                  </a:txBody>
                  <a:tcPr/>
                </a:tc>
                <a:tc>
                  <a:txBody>
                    <a:bodyPr/>
                    <a:lstStyle/>
                    <a:p>
                      <a:r>
                        <a:rPr lang="en-US" sz="1300" dirty="0" smtClean="0">
                          <a:solidFill>
                            <a:schemeClr val="tx1"/>
                          </a:solidFill>
                          <a:hlinkClick r:id="rId4"/>
                        </a:rPr>
                        <a:t>http://www.dartmouthcoopproject.org/TeenMental/eating_healthy_TN.html</a:t>
                      </a:r>
                      <a:r>
                        <a:rPr lang="en-US" sz="1300" dirty="0" smtClean="0">
                          <a:solidFill>
                            <a:schemeClr val="tx1"/>
                          </a:solidFill>
                        </a:rPr>
                        <a:t> </a:t>
                      </a:r>
                      <a:endParaRPr lang="en-US" sz="1300" dirty="0">
                        <a:solidFill>
                          <a:schemeClr val="tx1"/>
                        </a:solidFill>
                      </a:endParaRPr>
                    </a:p>
                  </a:txBody>
                  <a:tcPr/>
                </a:tc>
              </a:tr>
              <a:tr h="685800">
                <a:tc>
                  <a:txBody>
                    <a:bodyPr/>
                    <a:lstStyle/>
                    <a:p>
                      <a:r>
                        <a:rPr lang="en-US" sz="1300" b="0" dirty="0" smtClean="0">
                          <a:solidFill>
                            <a:schemeClr val="tx1"/>
                          </a:solidFill>
                        </a:rPr>
                        <a:t>9. Using</a:t>
                      </a:r>
                      <a:r>
                        <a:rPr lang="en-US" sz="1300" b="0" baseline="0" dirty="0" smtClean="0">
                          <a:solidFill>
                            <a:schemeClr val="tx1"/>
                          </a:solidFill>
                        </a:rPr>
                        <a:t> Relaxation</a:t>
                      </a:r>
                      <a:endParaRPr lang="en-US" sz="1300" b="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dirty="0" smtClean="0">
                          <a:solidFill>
                            <a:schemeClr val="tx1"/>
                          </a:solidFill>
                        </a:rPr>
                        <a:t>Information Sheet with Things to do and Different Relaxation Techniques – for the Teen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300" kern="1200" dirty="0" smtClean="0">
                          <a:solidFill>
                            <a:schemeClr val="tx1"/>
                          </a:solidFill>
                          <a:effectLst/>
                          <a:latin typeface="+mn-lt"/>
                          <a:ea typeface="+mn-ea"/>
                          <a:cs typeface="+mn-cs"/>
                          <a:hlinkClick r:id="rId5"/>
                        </a:rPr>
                        <a:t>http://www.dartmouthcoopproject.org/TeenMental/using_relaxation_TN.html</a:t>
                      </a:r>
                      <a:r>
                        <a:rPr lang="en-US" sz="1300" kern="1200" dirty="0" smtClean="0">
                          <a:solidFill>
                            <a:schemeClr val="tx1"/>
                          </a:solidFill>
                          <a:effectLst/>
                          <a:latin typeface="+mn-lt"/>
                          <a:ea typeface="+mn-ea"/>
                          <a:cs typeface="+mn-cs"/>
                        </a:rPr>
                        <a:t> </a:t>
                      </a:r>
                    </a:p>
                  </a:txBody>
                  <a:tcPr/>
                </a:tc>
              </a:tr>
              <a:tr h="533400">
                <a:tc>
                  <a:txBody>
                    <a:bodyPr/>
                    <a:lstStyle/>
                    <a:p>
                      <a:r>
                        <a:rPr lang="en-US" sz="1300" dirty="0" smtClean="0">
                          <a:solidFill>
                            <a:schemeClr val="tx1"/>
                          </a:solidFill>
                        </a:rPr>
                        <a:t>10. Problem-Solving</a:t>
                      </a:r>
                      <a:endParaRPr lang="en-US" sz="1300" dirty="0">
                        <a:solidFill>
                          <a:schemeClr val="tx1"/>
                        </a:solidFill>
                      </a:endParaRPr>
                    </a:p>
                  </a:txBody>
                  <a:tcPr/>
                </a:tc>
                <a:tc>
                  <a:txBody>
                    <a:bodyPr/>
                    <a:lstStyle/>
                    <a:p>
                      <a:r>
                        <a:rPr lang="en-US" sz="1300" dirty="0" smtClean="0">
                          <a:solidFill>
                            <a:schemeClr val="tx1"/>
                          </a:solidFill>
                        </a:rPr>
                        <a:t>Information Sheet</a:t>
                      </a:r>
                      <a:r>
                        <a:rPr lang="en-US" sz="1300" baseline="0" dirty="0" smtClean="0">
                          <a:solidFill>
                            <a:schemeClr val="tx1"/>
                          </a:solidFill>
                        </a:rPr>
                        <a:t> with steps to help solve problems – for the Teen</a:t>
                      </a:r>
                      <a:endParaRPr lang="en-US" sz="1300" dirty="0">
                        <a:solidFill>
                          <a:schemeClr val="tx1"/>
                        </a:solidFill>
                      </a:endParaRPr>
                    </a:p>
                  </a:txBody>
                  <a:tcPr/>
                </a:tc>
                <a:tc>
                  <a:txBody>
                    <a:bodyPr/>
                    <a:lstStyle/>
                    <a:p>
                      <a:r>
                        <a:rPr lang="en-US" sz="1300" dirty="0" smtClean="0">
                          <a:solidFill>
                            <a:schemeClr val="tx1"/>
                          </a:solidFill>
                          <a:hlinkClick r:id="rId6"/>
                        </a:rPr>
                        <a:t>http://www.dartmouthcoopproject.org/TeenMental/problem_solving_TN.html</a:t>
                      </a:r>
                      <a:r>
                        <a:rPr lang="en-US" sz="1300" dirty="0" smtClean="0">
                          <a:solidFill>
                            <a:schemeClr val="tx1"/>
                          </a:solidFill>
                        </a:rPr>
                        <a:t> </a:t>
                      </a:r>
                      <a:endParaRPr lang="en-US" sz="1300" dirty="0">
                        <a:solidFill>
                          <a:schemeClr val="tx1"/>
                        </a:solidFill>
                      </a:endParaRPr>
                    </a:p>
                  </a:txBody>
                  <a:tcPr/>
                </a:tc>
              </a:tr>
              <a:tr h="533400">
                <a:tc>
                  <a:txBody>
                    <a:bodyPr/>
                    <a:lstStyle/>
                    <a:p>
                      <a:r>
                        <a:rPr lang="en-US" sz="1300" dirty="0" smtClean="0">
                          <a:solidFill>
                            <a:schemeClr val="tx1"/>
                          </a:solidFill>
                        </a:rPr>
                        <a:t>11. Cognitive Behavioral Therapy</a:t>
                      </a:r>
                      <a:endParaRPr lang="en-US" sz="1300" dirty="0">
                        <a:solidFill>
                          <a:schemeClr val="tx1"/>
                        </a:solidFill>
                      </a:endParaRPr>
                    </a:p>
                  </a:txBody>
                  <a:tcPr/>
                </a:tc>
                <a:tc>
                  <a:txBody>
                    <a:bodyPr/>
                    <a:lstStyle/>
                    <a:p>
                      <a:r>
                        <a:rPr lang="en-US" sz="1300" dirty="0" smtClean="0">
                          <a:solidFill>
                            <a:schemeClr val="tx1"/>
                          </a:solidFill>
                        </a:rPr>
                        <a:t>Information Sheet</a:t>
                      </a:r>
                      <a:r>
                        <a:rPr lang="en-US" sz="1300" baseline="0" dirty="0" smtClean="0">
                          <a:solidFill>
                            <a:schemeClr val="tx1"/>
                          </a:solidFill>
                        </a:rPr>
                        <a:t> describing cognitive behavioral therapy – for the Parent</a:t>
                      </a:r>
                      <a:endParaRPr lang="en-US" sz="1300" dirty="0">
                        <a:solidFill>
                          <a:schemeClr val="tx1"/>
                        </a:solidFill>
                      </a:endParaRPr>
                    </a:p>
                  </a:txBody>
                  <a:tcPr/>
                </a:tc>
                <a:tc>
                  <a:txBody>
                    <a:bodyPr/>
                    <a:lstStyle/>
                    <a:p>
                      <a:r>
                        <a:rPr lang="en-US" sz="1300" dirty="0" smtClean="0">
                          <a:solidFill>
                            <a:schemeClr val="tx1"/>
                          </a:solidFill>
                          <a:hlinkClick r:id="rId7"/>
                        </a:rPr>
                        <a:t>http://www.dartmouthcoopproject.org/TeenMental/Cognitive_Behavioral_PT.html</a:t>
                      </a:r>
                      <a:r>
                        <a:rPr lang="en-US" sz="1300" dirty="0" smtClean="0">
                          <a:solidFill>
                            <a:schemeClr val="tx1"/>
                          </a:solidFill>
                        </a:rPr>
                        <a:t> </a:t>
                      </a:r>
                      <a:endParaRPr lang="en-US" sz="1300" dirty="0">
                        <a:solidFill>
                          <a:schemeClr val="tx1"/>
                        </a:solidFill>
                      </a:endParaRPr>
                    </a:p>
                  </a:txBody>
                  <a:tcPr/>
                </a:tc>
              </a:tr>
              <a:tr h="510540">
                <a:tc>
                  <a:txBody>
                    <a:bodyPr/>
                    <a:lstStyle/>
                    <a:p>
                      <a:r>
                        <a:rPr lang="en-US" sz="1300" dirty="0" smtClean="0">
                          <a:solidFill>
                            <a:schemeClr val="tx1"/>
                          </a:solidFill>
                        </a:rPr>
                        <a:t>12. Antidepressants</a:t>
                      </a:r>
                      <a:endParaRPr lang="en-US" sz="1300" dirty="0">
                        <a:solidFill>
                          <a:schemeClr val="tx1"/>
                        </a:solidFill>
                      </a:endParaRPr>
                    </a:p>
                  </a:txBody>
                  <a:tcPr/>
                </a:tc>
                <a:tc>
                  <a:txBody>
                    <a:bodyPr/>
                    <a:lstStyle/>
                    <a:p>
                      <a:r>
                        <a:rPr lang="en-US" sz="1300" dirty="0" smtClean="0">
                          <a:solidFill>
                            <a:schemeClr val="tx1"/>
                          </a:solidFill>
                        </a:rPr>
                        <a:t>Information</a:t>
                      </a:r>
                      <a:r>
                        <a:rPr lang="en-US" sz="1300" baseline="0" dirty="0" smtClean="0">
                          <a:solidFill>
                            <a:schemeClr val="tx1"/>
                          </a:solidFill>
                        </a:rPr>
                        <a:t> sheet about antidepressants – for the Parent</a:t>
                      </a:r>
                      <a:endParaRPr lang="en-US" sz="1300" dirty="0">
                        <a:solidFill>
                          <a:schemeClr val="tx1"/>
                        </a:solidFill>
                      </a:endParaRPr>
                    </a:p>
                  </a:txBody>
                  <a:tcPr/>
                </a:tc>
                <a:tc>
                  <a:txBody>
                    <a:bodyPr/>
                    <a:lstStyle/>
                    <a:p>
                      <a:r>
                        <a:rPr lang="en-US" sz="1300" dirty="0" smtClean="0">
                          <a:solidFill>
                            <a:schemeClr val="tx1"/>
                          </a:solidFill>
                          <a:hlinkClick r:id="rId8"/>
                        </a:rPr>
                        <a:t>http://www.dartmouthcoopproject.org/TeenMental/Antidepressants_PT.html</a:t>
                      </a:r>
                      <a:r>
                        <a:rPr lang="en-US" sz="1300" dirty="0" smtClean="0">
                          <a:solidFill>
                            <a:schemeClr val="tx1"/>
                          </a:solidFill>
                        </a:rPr>
                        <a:t> </a:t>
                      </a:r>
                      <a:endParaRPr lang="en-US" sz="1300" dirty="0">
                        <a:solidFill>
                          <a:schemeClr val="tx1"/>
                        </a:solidFill>
                      </a:endParaRPr>
                    </a:p>
                  </a:txBody>
                  <a:tcPr/>
                </a:tc>
              </a:tr>
              <a:tr h="685800">
                <a:tc>
                  <a:txBody>
                    <a:bodyPr/>
                    <a:lstStyle/>
                    <a:p>
                      <a:r>
                        <a:rPr lang="en-US" sz="1300" dirty="0" smtClean="0">
                          <a:solidFill>
                            <a:schemeClr val="tx1"/>
                          </a:solidFill>
                        </a:rPr>
                        <a:t>13. Teen Mental Health Web</a:t>
                      </a:r>
                      <a:r>
                        <a:rPr lang="en-US" sz="1300" baseline="0" dirty="0" smtClean="0">
                          <a:solidFill>
                            <a:schemeClr val="tx1"/>
                          </a:solidFill>
                        </a:rPr>
                        <a:t> Site</a:t>
                      </a:r>
                      <a:endParaRPr lang="en-US" sz="1300" dirty="0">
                        <a:solidFill>
                          <a:schemeClr val="tx1"/>
                        </a:solidFill>
                      </a:endParaRPr>
                    </a:p>
                  </a:txBody>
                  <a:tcPr/>
                </a:tc>
                <a:tc>
                  <a:txBody>
                    <a:bodyPr/>
                    <a:lstStyle/>
                    <a:p>
                      <a:r>
                        <a:rPr lang="en-US" sz="1300" dirty="0" smtClean="0">
                          <a:solidFill>
                            <a:schemeClr val="tx1"/>
                          </a:solidFill>
                        </a:rPr>
                        <a:t>Full access</a:t>
                      </a:r>
                      <a:r>
                        <a:rPr lang="en-US" sz="1300" baseline="0" dirty="0" smtClean="0">
                          <a:solidFill>
                            <a:schemeClr val="tx1"/>
                          </a:solidFill>
                        </a:rPr>
                        <a:t> to comprehensive range of parent and teen psycho-education and self-care handouts</a:t>
                      </a:r>
                      <a:endParaRPr lang="en-US" sz="1300" dirty="0">
                        <a:solidFill>
                          <a:schemeClr val="tx1"/>
                        </a:solidFill>
                      </a:endParaRPr>
                    </a:p>
                  </a:txBody>
                  <a:tcPr/>
                </a:tc>
                <a:tc>
                  <a:txBody>
                    <a:bodyPr/>
                    <a:lstStyle/>
                    <a:p>
                      <a:r>
                        <a:rPr lang="en-US" sz="1300" dirty="0" smtClean="0">
                          <a:solidFill>
                            <a:schemeClr val="tx1"/>
                          </a:solidFill>
                          <a:hlinkClick r:id="rId9"/>
                        </a:rPr>
                        <a:t>http://www.dartmouthcoopproject.org/TeenMental/</a:t>
                      </a:r>
                      <a:r>
                        <a:rPr lang="en-US" sz="1300" dirty="0" smtClean="0">
                          <a:solidFill>
                            <a:schemeClr val="tx1"/>
                          </a:solidFill>
                        </a:rPr>
                        <a:t> </a:t>
                      </a:r>
                      <a:endParaRPr lang="en-US" sz="1300" dirty="0">
                        <a:solidFill>
                          <a:schemeClr val="tx1"/>
                        </a:solidFill>
                      </a:endParaRPr>
                    </a:p>
                  </a:txBody>
                  <a:tcPr/>
                </a:tc>
              </a:tr>
            </a:tbl>
          </a:graphicData>
        </a:graphic>
      </p:graphicFrame>
      <p:sp>
        <p:nvSpPr>
          <p:cNvPr id="5" name="Rectangle 4"/>
          <p:cNvSpPr/>
          <p:nvPr/>
        </p:nvSpPr>
        <p:spPr>
          <a:xfrm>
            <a:off x="457200" y="1447800"/>
            <a:ext cx="6324600" cy="307777"/>
          </a:xfrm>
          <a:prstGeom prst="rect">
            <a:avLst/>
          </a:prstGeom>
        </p:spPr>
        <p:txBody>
          <a:bodyPr wrap="square">
            <a:spAutoFit/>
          </a:bodyPr>
          <a:lstStyle/>
          <a:p>
            <a:r>
              <a:rPr lang="en-US" sz="1400" b="1" dirty="0" smtClean="0">
                <a:solidFill>
                  <a:schemeClr val="accent1"/>
                </a:solidFill>
              </a:rPr>
              <a:t>Dartmouth </a:t>
            </a:r>
            <a:r>
              <a:rPr lang="en-US" sz="1400" b="1" dirty="0" smtClean="0">
                <a:solidFill>
                  <a:schemeClr val="accent1"/>
                </a:solidFill>
              </a:rPr>
              <a:t>CO-OP Project/CECH PBRNs </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28</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381000"/>
            <a:ext cx="7757984" cy="987380"/>
          </a:xfrm>
        </p:spPr>
        <p:txBody>
          <a:bodyPr>
            <a:normAutofit fontScale="90000"/>
          </a:bodyPr>
          <a:lstStyle/>
          <a:p>
            <a:r>
              <a:rPr lang="en-US" sz="2700" dirty="0" smtClean="0"/>
              <a:t>Medicaid Mental Health: MEDNET </a:t>
            </a:r>
            <a:r>
              <a:rPr lang="en-US" sz="2700" dirty="0"/>
              <a:t/>
            </a:r>
            <a:br>
              <a:rPr lang="en-US" sz="2700" dirty="0"/>
            </a:br>
            <a:r>
              <a:rPr lang="en-US" sz="2700" b="0" dirty="0"/>
              <a:t>Dissemination and Implementation </a:t>
            </a:r>
            <a:r>
              <a:rPr lang="en-US" sz="2700" b="0" dirty="0" smtClean="0"/>
              <a:t>Resources</a:t>
            </a:r>
            <a:r>
              <a:rPr lang="en-US" sz="2400" dirty="0" smtClean="0"/>
              <a:t/>
            </a:r>
            <a:br>
              <a:rPr lang="en-US" sz="2400" dirty="0" smtClean="0"/>
            </a:br>
            <a:endParaRPr lang="en-US" sz="180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533400" y="1828800"/>
          <a:ext cx="8153399" cy="4282440"/>
        </p:xfrm>
        <a:graphic>
          <a:graphicData uri="http://schemas.openxmlformats.org/drawingml/2006/table">
            <a:tbl>
              <a:tblPr firstRow="1" bandRow="1">
                <a:tableStyleId>{5C22544A-7EE6-4342-B048-85BDC9FD1C3A}</a:tableStyleId>
              </a:tblPr>
              <a:tblGrid>
                <a:gridCol w="2438399"/>
                <a:gridCol w="3048001"/>
                <a:gridCol w="2666999"/>
              </a:tblGrid>
              <a:tr h="38100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891540">
                <a:tc>
                  <a:txBody>
                    <a:bodyPr/>
                    <a:lstStyle/>
                    <a:p>
                      <a:r>
                        <a:rPr lang="en-US" sz="1400" kern="1200" smtClean="0">
                          <a:solidFill>
                            <a:schemeClr val="dk1"/>
                          </a:solidFill>
                          <a:latin typeface="+mn-lt"/>
                          <a:ea typeface="+mn-ea"/>
                          <a:cs typeface="+mn-cs"/>
                        </a:rPr>
                        <a:t>1. Implementing </a:t>
                      </a:r>
                      <a:r>
                        <a:rPr lang="en-US" sz="1400" kern="1200" dirty="0" smtClean="0">
                          <a:solidFill>
                            <a:schemeClr val="dk1"/>
                          </a:solidFill>
                          <a:latin typeface="+mn-lt"/>
                          <a:ea typeface="+mn-ea"/>
                          <a:cs typeface="+mn-cs"/>
                        </a:rPr>
                        <a:t>a State-Level Quality Improvement Collaborative: A Resource Guide from the Medicaid Network for Evidence-based Treatment (MEDNET).  </a:t>
                      </a:r>
                      <a:endParaRPr lang="en-US" sz="1400" b="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i="0" kern="1200" dirty="0" smtClean="0">
                          <a:solidFill>
                            <a:schemeClr val="dk1"/>
                          </a:solidFill>
                          <a:latin typeface="+mn-lt"/>
                          <a:ea typeface="+mn-ea"/>
                          <a:cs typeface="+mn-cs"/>
                        </a:rPr>
                        <a:t>This guide can help policymakers work with other stakeholders  to improve health outcomes in their State.  It describes steps to follow to implement state level quality improvement collaborative. </a:t>
                      </a:r>
                      <a:endParaRPr lang="en-US" sz="1400" i="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hlinkClick r:id="rId3"/>
                        </a:rPr>
                        <a:t>http://academyhealth.org/files/MMD/MEDNETResourceGuide0314.pdf</a:t>
                      </a:r>
                      <a:endParaRPr lang="en-US" sz="1400" kern="1200" dirty="0" smtClean="0">
                        <a:solidFill>
                          <a:schemeClr val="tx1"/>
                        </a:solidFill>
                        <a:effectLst/>
                        <a:latin typeface="+mn-lt"/>
                        <a:ea typeface="+mn-ea"/>
                        <a:cs typeface="+mn-cs"/>
                      </a:endParaRPr>
                    </a:p>
                  </a:txBody>
                  <a:tcPr/>
                </a:tc>
              </a:tr>
              <a:tr h="891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 NCQA added 3 measures that assess the safe and judicious use of antipsychotic</a:t>
                      </a:r>
                      <a:r>
                        <a:rPr lang="en-US" sz="1400" baseline="0" dirty="0" smtClean="0"/>
                        <a:t> (</a:t>
                      </a:r>
                      <a:r>
                        <a:rPr lang="en-US" sz="1400" dirty="0" smtClean="0"/>
                        <a:t>AP) medications in children and adolescents</a:t>
                      </a:r>
                      <a:endParaRPr lang="en-US" sz="1400" dirty="0" smtClean="0">
                        <a:solidFill>
                          <a:schemeClr val="tx1"/>
                        </a:solidFill>
                      </a:endParaRPr>
                    </a:p>
                  </a:txBody>
                  <a:tcPr/>
                </a:tc>
                <a:tc>
                  <a:txBody>
                    <a:bodyPr/>
                    <a:lstStyle/>
                    <a:p>
                      <a:pPr marL="225425" indent="-225425">
                        <a:buFont typeface="Arial" pitchFamily="34" charset="0"/>
                        <a:buChar char="•"/>
                      </a:pPr>
                      <a:r>
                        <a:rPr lang="en-US" sz="1400" b="0" i="0" dirty="0" smtClean="0"/>
                        <a:t>Use of Multiple Concurrent APs in Children and Adolescents</a:t>
                      </a:r>
                    </a:p>
                    <a:p>
                      <a:pPr marL="225425" indent="-225425">
                        <a:buFont typeface="Arial" pitchFamily="34" charset="0"/>
                        <a:buChar char="•"/>
                      </a:pPr>
                      <a:r>
                        <a:rPr lang="en-US" sz="1400" b="0" i="0" dirty="0" smtClean="0"/>
                        <a:t>Metabolic Monitoring for Children and Adolescents on APs</a:t>
                      </a:r>
                    </a:p>
                    <a:p>
                      <a:pPr marL="225425" indent="-225425">
                        <a:buFont typeface="Arial" pitchFamily="34" charset="0"/>
                        <a:buChar char="•"/>
                      </a:pPr>
                      <a:r>
                        <a:rPr lang="en-US" sz="1400" b="0" i="0" dirty="0" smtClean="0"/>
                        <a:t>Use of First-Line Psychosocial Care for Children and Adolescents on APs</a:t>
                      </a:r>
                      <a:endParaRPr lang="en-US" sz="1200" dirty="0">
                        <a:solidFill>
                          <a:schemeClr val="tx1"/>
                        </a:solidFill>
                      </a:endParaRPr>
                    </a:p>
                  </a:txBody>
                  <a:tcPr/>
                </a:tc>
                <a:tc>
                  <a:txBody>
                    <a:bodyPr/>
                    <a:lstStyle/>
                    <a:p>
                      <a:r>
                        <a:rPr lang="en-US" sz="1400" dirty="0" smtClean="0">
                          <a:solidFill>
                            <a:schemeClr val="tx1"/>
                          </a:solidFill>
                          <a:hlinkClick r:id="rId4"/>
                        </a:rPr>
                        <a:t>http://www.ncqa.org/Newsroom/NewsArchive/2014NewsArchive/NewsReleaseJuly12014.aspx</a:t>
                      </a:r>
                      <a:endParaRPr lang="en-US" sz="1400" dirty="0" smtClean="0">
                        <a:solidFill>
                          <a:schemeClr val="tx1"/>
                        </a:solidFill>
                      </a:endParaRPr>
                    </a:p>
                  </a:txBody>
                  <a:tcPr/>
                </a:tc>
              </a:tr>
              <a:tr h="891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3. Psychotropic Medication Utilization Parameters for Children and Youth in Foster Care </a:t>
                      </a:r>
                      <a:endParaRPr lang="en-US" sz="1400" dirty="0">
                        <a:solidFill>
                          <a:schemeClr val="tx1"/>
                        </a:solidFill>
                      </a:endParaRPr>
                    </a:p>
                  </a:txBody>
                  <a:tcPr marL="68580" marR="68580"/>
                </a:tc>
                <a:tc>
                  <a:txBody>
                    <a:bodyPr/>
                    <a:lstStyle/>
                    <a:p>
                      <a:r>
                        <a:rPr lang="en-US" sz="1400" dirty="0" smtClean="0">
                          <a:solidFill>
                            <a:schemeClr val="tx1"/>
                          </a:solidFill>
                        </a:rPr>
                        <a:t>Developed by the Texas DFPS, the parameters</a:t>
                      </a:r>
                      <a:r>
                        <a:rPr lang="en-US" sz="1400" baseline="0" dirty="0" smtClean="0">
                          <a:solidFill>
                            <a:schemeClr val="tx1"/>
                          </a:solidFill>
                        </a:rPr>
                        <a:t> have been used nationally as a best practice guide to psychotropic medication prescribing.</a:t>
                      </a:r>
                      <a:endParaRPr lang="en-US" sz="1400" dirty="0">
                        <a:solidFill>
                          <a:schemeClr val="tx1"/>
                        </a:solidFill>
                      </a:endParaRPr>
                    </a:p>
                  </a:txBody>
                  <a:tcPr marL="68580" marR="68580"/>
                </a:tc>
                <a:tc>
                  <a:txBody>
                    <a:bodyPr/>
                    <a:lstStyle/>
                    <a:p>
                      <a:r>
                        <a:rPr lang="en-US" sz="1400" dirty="0" smtClean="0">
                          <a:solidFill>
                            <a:schemeClr val="tx1"/>
                          </a:solidFill>
                          <a:hlinkClick r:id="rId5"/>
                        </a:rPr>
                        <a:t>http://www.dfps.state.tx.us/documents/Child_Protection/pdf/TxFosterCareParameters-September2013.pdf</a:t>
                      </a:r>
                      <a:r>
                        <a:rPr lang="en-US" sz="1400" dirty="0" smtClean="0">
                          <a:solidFill>
                            <a:schemeClr val="tx1"/>
                          </a:solidFill>
                        </a:rPr>
                        <a:t> </a:t>
                      </a:r>
                      <a:endParaRPr lang="en-US" sz="1400" dirty="0">
                        <a:solidFill>
                          <a:schemeClr val="tx1"/>
                        </a:solidFill>
                      </a:endParaRPr>
                    </a:p>
                  </a:txBody>
                  <a:tcPr marL="68580" marR="68580"/>
                </a:tc>
              </a:tr>
            </a:tbl>
          </a:graphicData>
        </a:graphic>
      </p:graphicFrame>
      <p:sp>
        <p:nvSpPr>
          <p:cNvPr id="5" name="Rectangle 4"/>
          <p:cNvSpPr/>
          <p:nvPr/>
        </p:nvSpPr>
        <p:spPr>
          <a:xfrm>
            <a:off x="457200" y="1447800"/>
            <a:ext cx="6324600" cy="307777"/>
          </a:xfrm>
          <a:prstGeom prst="rect">
            <a:avLst/>
          </a:prstGeom>
        </p:spPr>
        <p:txBody>
          <a:bodyPr wrap="square">
            <a:spAutoFit/>
          </a:bodyPr>
          <a:lstStyle/>
          <a:p>
            <a:r>
              <a:rPr lang="en-US" sz="1400" b="1" dirty="0" smtClean="0">
                <a:solidFill>
                  <a:schemeClr val="accent1"/>
                </a:solidFill>
              </a:rPr>
              <a:t>Rutgers </a:t>
            </a:r>
            <a:r>
              <a:rPr lang="en-US" sz="1400" b="1" dirty="0" smtClean="0">
                <a:solidFill>
                  <a:schemeClr val="accent1"/>
                </a:solidFill>
              </a:rPr>
              <a:t>University</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29</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Today’s Webinar</a:t>
            </a:r>
            <a:endParaRPr lang="en-US" dirty="0"/>
          </a:p>
        </p:txBody>
      </p:sp>
      <p:sp>
        <p:nvSpPr>
          <p:cNvPr id="3" name="Content Placeholder 2"/>
          <p:cNvSpPr>
            <a:spLocks noGrp="1"/>
          </p:cNvSpPr>
          <p:nvPr>
            <p:ph idx="1"/>
          </p:nvPr>
        </p:nvSpPr>
        <p:spPr/>
        <p:txBody>
          <a:bodyPr>
            <a:normAutofit fontScale="62500" lnSpcReduction="20000"/>
          </a:bodyPr>
          <a:lstStyle/>
          <a:p>
            <a:pPr marL="0" indent="0">
              <a:buNone/>
            </a:pPr>
            <a:r>
              <a:rPr lang="en-US" sz="2600" b="1" dirty="0" smtClean="0"/>
              <a:t>I.   High Level Overview of  6 Grants to Implement CER</a:t>
            </a:r>
          </a:p>
          <a:p>
            <a:pPr marL="0" indent="0">
              <a:buNone/>
            </a:pPr>
            <a:r>
              <a:rPr lang="en-US" sz="2200" dirty="0"/>
              <a:t> </a:t>
            </a:r>
            <a:r>
              <a:rPr lang="en-US" sz="2200" dirty="0" smtClean="0"/>
              <a:t>     </a:t>
            </a:r>
            <a:r>
              <a:rPr lang="en-US" sz="1900" dirty="0" smtClean="0"/>
              <a:t>(Moderator: Peggy McNamara, AHRQ)</a:t>
            </a:r>
          </a:p>
          <a:p>
            <a:pPr marL="0" indent="0">
              <a:buNone/>
            </a:pPr>
            <a:endParaRPr lang="en-US" sz="1800" dirty="0" smtClean="0"/>
          </a:p>
          <a:p>
            <a:pPr marL="182880" indent="0">
              <a:spcBef>
                <a:spcPts val="600"/>
              </a:spcBef>
              <a:spcAft>
                <a:spcPts val="600"/>
              </a:spcAft>
              <a:buNone/>
            </a:pPr>
            <a:r>
              <a:rPr lang="en-US" sz="2200" b="1" dirty="0" smtClean="0">
                <a:solidFill>
                  <a:schemeClr val="accent1"/>
                </a:solidFill>
              </a:rPr>
              <a:t>1</a:t>
            </a:r>
            <a:r>
              <a:rPr lang="en-US" sz="2200" b="1" dirty="0" smtClean="0">
                <a:solidFill>
                  <a:schemeClr val="accent1"/>
                </a:solidFill>
              </a:rPr>
              <a:t>. </a:t>
            </a:r>
            <a:r>
              <a:rPr lang="en-US" sz="2200" b="1" dirty="0" smtClean="0">
                <a:solidFill>
                  <a:schemeClr val="accent1"/>
                </a:solidFill>
              </a:rPr>
              <a:t>Pittsburgh </a:t>
            </a:r>
            <a:r>
              <a:rPr lang="en-US" sz="2200" b="1" dirty="0">
                <a:solidFill>
                  <a:schemeClr val="accent1"/>
                </a:solidFill>
              </a:rPr>
              <a:t>Regional Health </a:t>
            </a:r>
            <a:r>
              <a:rPr lang="en-US" sz="2200" b="1" dirty="0" smtClean="0">
                <a:solidFill>
                  <a:schemeClr val="accent1"/>
                </a:solidFill>
              </a:rPr>
              <a:t>Initiative</a:t>
            </a:r>
          </a:p>
          <a:p>
            <a:pPr marL="182880" indent="0">
              <a:spcBef>
                <a:spcPts val="600"/>
              </a:spcBef>
              <a:spcAft>
                <a:spcPts val="600"/>
              </a:spcAft>
              <a:buNone/>
            </a:pPr>
            <a:r>
              <a:rPr lang="en-US" sz="2200" b="1" dirty="0" smtClean="0">
                <a:solidFill>
                  <a:schemeClr val="accent1"/>
                </a:solidFill>
              </a:rPr>
              <a:t>2. </a:t>
            </a:r>
            <a:r>
              <a:rPr lang="en-US" sz="2200" b="1" dirty="0" smtClean="0">
                <a:solidFill>
                  <a:schemeClr val="accent1"/>
                </a:solidFill>
              </a:rPr>
              <a:t>Dartmouth </a:t>
            </a:r>
            <a:r>
              <a:rPr lang="en-US" sz="2200" b="1" dirty="0">
                <a:solidFill>
                  <a:schemeClr val="accent1"/>
                </a:solidFill>
              </a:rPr>
              <a:t>CO-OP Project/CECH </a:t>
            </a:r>
            <a:r>
              <a:rPr lang="en-US" sz="2200" b="1" dirty="0" smtClean="0">
                <a:solidFill>
                  <a:schemeClr val="accent1"/>
                </a:solidFill>
              </a:rPr>
              <a:t>PBRNs</a:t>
            </a:r>
          </a:p>
          <a:p>
            <a:pPr marL="182880" indent="0">
              <a:spcBef>
                <a:spcPts val="600"/>
              </a:spcBef>
              <a:spcAft>
                <a:spcPts val="600"/>
              </a:spcAft>
              <a:buNone/>
            </a:pPr>
            <a:r>
              <a:rPr lang="en-US" sz="2200" b="1" dirty="0" smtClean="0">
                <a:solidFill>
                  <a:schemeClr val="accent1"/>
                </a:solidFill>
              </a:rPr>
              <a:t>3. </a:t>
            </a:r>
            <a:r>
              <a:rPr lang="en-US" sz="2200" b="1" dirty="0" smtClean="0">
                <a:solidFill>
                  <a:schemeClr val="accent1"/>
                </a:solidFill>
              </a:rPr>
              <a:t>Rutgers </a:t>
            </a:r>
            <a:r>
              <a:rPr lang="en-US" sz="2200" b="1" dirty="0" smtClean="0">
                <a:solidFill>
                  <a:schemeClr val="accent1"/>
                </a:solidFill>
              </a:rPr>
              <a:t>University</a:t>
            </a:r>
          </a:p>
          <a:p>
            <a:pPr marL="182880" indent="0">
              <a:spcBef>
                <a:spcPts val="600"/>
              </a:spcBef>
              <a:spcAft>
                <a:spcPts val="600"/>
              </a:spcAft>
              <a:buNone/>
            </a:pPr>
            <a:r>
              <a:rPr lang="en-US" sz="2200" b="1" dirty="0" smtClean="0">
                <a:solidFill>
                  <a:schemeClr val="accent1"/>
                </a:solidFill>
              </a:rPr>
              <a:t>4. </a:t>
            </a:r>
            <a:r>
              <a:rPr lang="en-US" sz="2200" b="1" dirty="0" smtClean="0">
                <a:solidFill>
                  <a:schemeClr val="accent1"/>
                </a:solidFill>
              </a:rPr>
              <a:t>Carolinas </a:t>
            </a:r>
            <a:r>
              <a:rPr lang="en-US" sz="2200" b="1" dirty="0">
                <a:solidFill>
                  <a:schemeClr val="accent1"/>
                </a:solidFill>
              </a:rPr>
              <a:t>Healthcare </a:t>
            </a:r>
            <a:r>
              <a:rPr lang="en-US" sz="2200" b="1" dirty="0" smtClean="0">
                <a:solidFill>
                  <a:schemeClr val="accent1"/>
                </a:solidFill>
              </a:rPr>
              <a:t>System</a:t>
            </a:r>
          </a:p>
          <a:p>
            <a:pPr marL="182880" indent="0">
              <a:spcBef>
                <a:spcPts val="600"/>
              </a:spcBef>
              <a:spcAft>
                <a:spcPts val="600"/>
              </a:spcAft>
              <a:buNone/>
            </a:pPr>
            <a:r>
              <a:rPr lang="en-US" sz="2200" b="1" dirty="0" smtClean="0">
                <a:solidFill>
                  <a:schemeClr val="accent1"/>
                </a:solidFill>
              </a:rPr>
              <a:t>5. </a:t>
            </a:r>
            <a:r>
              <a:rPr lang="en-US" sz="2200" b="1" dirty="0" err="1" smtClean="0">
                <a:solidFill>
                  <a:schemeClr val="accent1"/>
                </a:solidFill>
              </a:rPr>
              <a:t>Westat</a:t>
            </a:r>
            <a:r>
              <a:rPr lang="en-US" sz="2200" b="1" dirty="0">
                <a:solidFill>
                  <a:schemeClr val="accent1"/>
                </a:solidFill>
              </a:rPr>
              <a:t>, working </a:t>
            </a:r>
            <a:r>
              <a:rPr lang="en-US" sz="2200" b="1" dirty="0" smtClean="0">
                <a:solidFill>
                  <a:schemeClr val="accent1"/>
                </a:solidFill>
              </a:rPr>
              <a:t>with University of Oklahoma Health Sciences Center</a:t>
            </a:r>
          </a:p>
          <a:p>
            <a:pPr marL="182880" indent="0">
              <a:spcBef>
                <a:spcPts val="600"/>
              </a:spcBef>
              <a:spcAft>
                <a:spcPts val="600"/>
              </a:spcAft>
              <a:buNone/>
            </a:pPr>
            <a:r>
              <a:rPr lang="en-US" sz="2200" b="1" dirty="0" smtClean="0">
                <a:solidFill>
                  <a:schemeClr val="accent1"/>
                </a:solidFill>
              </a:rPr>
              <a:t>6. </a:t>
            </a:r>
            <a:r>
              <a:rPr lang="en-US" sz="2200" b="1" dirty="0" smtClean="0">
                <a:solidFill>
                  <a:schemeClr val="accent1"/>
                </a:solidFill>
              </a:rPr>
              <a:t>Johns </a:t>
            </a:r>
            <a:r>
              <a:rPr lang="en-US" sz="2200" b="1" dirty="0" smtClean="0">
                <a:solidFill>
                  <a:schemeClr val="accent1"/>
                </a:solidFill>
              </a:rPr>
              <a:t>Hopkins University</a:t>
            </a:r>
          </a:p>
          <a:p>
            <a:pPr marL="0" indent="0">
              <a:buNone/>
            </a:pPr>
            <a:endParaRPr lang="en-US" sz="2000" dirty="0" smtClean="0"/>
          </a:p>
          <a:p>
            <a:pPr marL="0" indent="0">
              <a:buNone/>
            </a:pPr>
            <a:r>
              <a:rPr lang="en-US" sz="2600" b="1" dirty="0" smtClean="0"/>
              <a:t>II.  Grantee Lessons Learned</a:t>
            </a:r>
          </a:p>
          <a:p>
            <a:pPr marL="0" indent="0">
              <a:buNone/>
            </a:pPr>
            <a:r>
              <a:rPr lang="en-US" sz="2000" dirty="0" smtClean="0"/>
              <a:t>      </a:t>
            </a:r>
            <a:r>
              <a:rPr lang="en-US" sz="1900" dirty="0" smtClean="0"/>
              <a:t>(Moderator: James Dearing, Michigan State University)</a:t>
            </a:r>
            <a:endParaRPr lang="en-US" sz="1900" dirty="0"/>
          </a:p>
          <a:p>
            <a:pPr marL="0" indent="0">
              <a:buNone/>
            </a:pPr>
            <a:endParaRPr lang="en-US" sz="2000" b="1" dirty="0" smtClean="0"/>
          </a:p>
          <a:p>
            <a:pPr marL="0" indent="0">
              <a:buNone/>
            </a:pPr>
            <a:r>
              <a:rPr lang="en-US" sz="2600" b="1" dirty="0" smtClean="0"/>
              <a:t>III. Grantee Tools &amp; Wrap-Up</a:t>
            </a:r>
          </a:p>
          <a:p>
            <a:pPr marL="0" indent="0">
              <a:buNone/>
            </a:pPr>
            <a:r>
              <a:rPr lang="en-US" sz="2000" dirty="0" smtClean="0"/>
              <a:t>      </a:t>
            </a:r>
            <a:r>
              <a:rPr lang="en-US" sz="1900" dirty="0" smtClean="0"/>
              <a:t>(Peggy McNamara and Jan De La Mare, AHRQ)</a:t>
            </a:r>
          </a:p>
          <a:p>
            <a:pPr marL="0" indent="0">
              <a:buNone/>
            </a:pPr>
            <a:endParaRPr lang="en-US" sz="2000" dirty="0" smtClean="0"/>
          </a:p>
          <a:p>
            <a:pPr marL="0" indent="0">
              <a:buNone/>
            </a:pPr>
            <a:r>
              <a:rPr lang="en-US" sz="2000" b="1" dirty="0" smtClean="0">
                <a:solidFill>
                  <a:schemeClr val="accent1"/>
                </a:solidFill>
              </a:rPr>
              <a:t>Your questions and perspectives solicited throughout the Webinar</a:t>
            </a:r>
            <a:endParaRPr lang="en-US" sz="2000" b="1" dirty="0">
              <a:solidFill>
                <a:schemeClr val="accent1"/>
              </a:solidFill>
            </a:endParaRPr>
          </a:p>
        </p:txBody>
      </p:sp>
      <p:sp>
        <p:nvSpPr>
          <p:cNvPr id="4" name="Slide Number Placeholder 3"/>
          <p:cNvSpPr>
            <a:spLocks noGrp="1"/>
          </p:cNvSpPr>
          <p:nvPr>
            <p:ph type="sldNum" sz="quarter" idx="12"/>
          </p:nvPr>
        </p:nvSpPr>
        <p:spPr/>
        <p:txBody>
          <a:bodyPr/>
          <a:lstStyle/>
          <a:p>
            <a:fld id="{FBB4C657-53BA-4C64-8161-364EC652DC57}" type="slidenum">
              <a:rPr lang="en-US" smtClean="0"/>
              <a:pPr/>
              <a:t>3</a:t>
            </a:fld>
            <a:endParaRPr lang="en-US"/>
          </a:p>
        </p:txBody>
      </p:sp>
    </p:spTree>
    <p:extLst>
      <p:ext uri="{BB962C8B-B14F-4D97-AF65-F5344CB8AC3E}">
        <p14:creationId xmlns:p14="http://schemas.microsoft.com/office/powerpoint/2010/main" val="4849316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450762"/>
            <a:ext cx="7101840" cy="920838"/>
          </a:xfrm>
        </p:spPr>
        <p:txBody>
          <a:bodyPr>
            <a:normAutofit fontScale="90000"/>
          </a:bodyPr>
          <a:lstStyle/>
          <a:p>
            <a:r>
              <a:rPr lang="en-US" sz="2700" b="1" dirty="0" smtClean="0">
                <a:solidFill>
                  <a:schemeClr val="accent1"/>
                </a:solidFill>
              </a:rPr>
              <a:t>Medicaid Mental Health: MEDNET </a:t>
            </a:r>
            <a:br>
              <a:rPr lang="en-US" sz="2700" b="1" dirty="0" smtClean="0">
                <a:solidFill>
                  <a:schemeClr val="accent1"/>
                </a:solidFill>
              </a:rPr>
            </a:br>
            <a:r>
              <a:rPr lang="en-US" sz="2700" b="0" dirty="0" smtClean="0">
                <a:solidFill>
                  <a:schemeClr val="accent1"/>
                </a:solidFill>
              </a:rPr>
              <a:t>Dissemination and Implementation Resources </a:t>
            </a:r>
            <a:r>
              <a:rPr lang="en-US" sz="2400" dirty="0" smtClean="0"/>
              <a:t/>
            </a:r>
            <a:br>
              <a:rPr lang="en-US" sz="2400" dirty="0" smtClean="0"/>
            </a:br>
            <a:endParaRPr lang="en-US" sz="240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569607655"/>
              </p:ext>
            </p:extLst>
          </p:nvPr>
        </p:nvGraphicFramePr>
        <p:xfrm>
          <a:off x="533400" y="1828800"/>
          <a:ext cx="8153400" cy="4484941"/>
        </p:xfrm>
        <a:graphic>
          <a:graphicData uri="http://schemas.openxmlformats.org/drawingml/2006/table">
            <a:tbl>
              <a:tblPr firstRow="1" bandRow="1">
                <a:tableStyleId>{5C22544A-7EE6-4342-B048-85BDC9FD1C3A}</a:tableStyleId>
              </a:tblPr>
              <a:tblGrid>
                <a:gridCol w="2438400"/>
                <a:gridCol w="2789390"/>
                <a:gridCol w="2925610"/>
              </a:tblGrid>
              <a:tr h="455814">
                <a:tc>
                  <a:txBody>
                    <a:bodyPr/>
                    <a:lstStyle/>
                    <a:p>
                      <a:r>
                        <a:rPr lang="en-US" sz="1800" dirty="0" smtClean="0"/>
                        <a:t>Name of Tool</a:t>
                      </a:r>
                      <a:endParaRPr lang="en-US" sz="1800" dirty="0"/>
                    </a:p>
                  </a:txBody>
                  <a:tcPr marL="68580" marR="6858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a:tc>
                <a:tc>
                  <a:txBody>
                    <a:bodyPr/>
                    <a:lstStyle/>
                    <a:p>
                      <a:r>
                        <a:rPr lang="en-US" sz="1800" dirty="0" smtClean="0"/>
                        <a:t>Link to Download Tool </a:t>
                      </a:r>
                      <a:endParaRPr lang="en-US" sz="1800" dirty="0"/>
                    </a:p>
                  </a:txBody>
                  <a:tcPr marL="68580" marR="68580"/>
                </a:tc>
              </a:tr>
              <a:tr h="156249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kern="1200" dirty="0" smtClean="0">
                          <a:solidFill>
                            <a:schemeClr val="dk1"/>
                          </a:solidFill>
                          <a:effectLst/>
                          <a:latin typeface="+mn-lt"/>
                          <a:ea typeface="+mn-ea"/>
                          <a:cs typeface="+mn-cs"/>
                        </a:rPr>
                        <a:t>4. The Rutgers CERT Helps Establish Updated Parameters for Psychotropic Medication Use in Texas Foster Children, by Audrey Humphries (April 2014)</a:t>
                      </a:r>
                    </a:p>
                    <a:p>
                      <a:endParaRPr lang="en-US" sz="1400" dirty="0">
                        <a:solidFill>
                          <a:schemeClr val="tx1"/>
                        </a:solidFill>
                      </a:endParaRPr>
                    </a:p>
                  </a:txBody>
                  <a:tcPr marL="68580" marR="68580"/>
                </a:tc>
                <a:tc>
                  <a:txBody>
                    <a:bodyPr/>
                    <a:lstStyle/>
                    <a:p>
                      <a:r>
                        <a:rPr lang="en-US" sz="1400" dirty="0" smtClean="0">
                          <a:solidFill>
                            <a:schemeClr val="tx1"/>
                          </a:solidFill>
                        </a:rPr>
                        <a:t>AHRQ/Mental</a:t>
                      </a:r>
                      <a:r>
                        <a:rPr lang="en-US" sz="1400" baseline="0" dirty="0" smtClean="0">
                          <a:solidFill>
                            <a:schemeClr val="tx1"/>
                          </a:solidFill>
                        </a:rPr>
                        <a:t> Health CERTs supported the development of an article that provides a summary of best practices associated with psychotropic use and identifies many related resources.  </a:t>
                      </a:r>
                      <a:r>
                        <a:rPr lang="en-US" sz="1400" dirty="0" smtClean="0">
                          <a:solidFill>
                            <a:schemeClr val="tx1"/>
                          </a:solidFill>
                        </a:rPr>
                        <a:t> </a:t>
                      </a:r>
                      <a:endParaRPr lang="en-US" sz="1400" dirty="0">
                        <a:solidFill>
                          <a:schemeClr val="tx1"/>
                        </a:solidFill>
                      </a:endParaRPr>
                    </a:p>
                  </a:txBody>
                  <a:tcPr marL="68580" marR="68580"/>
                </a:tc>
                <a:tc>
                  <a:txBody>
                    <a:bodyPr/>
                    <a:lstStyle/>
                    <a:p>
                      <a:r>
                        <a:rPr lang="en-US" sz="1400" dirty="0" smtClean="0">
                          <a:solidFill>
                            <a:schemeClr val="tx1"/>
                          </a:solidFill>
                          <a:hlinkClick r:id="rId3"/>
                        </a:rPr>
                        <a:t>http://www.chainonline.org/practice-tools/foster-children-psychotropic-use/</a:t>
                      </a:r>
                      <a:endParaRPr lang="en-US" sz="1400" dirty="0" smtClean="0">
                        <a:solidFill>
                          <a:schemeClr val="tx1"/>
                        </a:solidFill>
                      </a:endParaRPr>
                    </a:p>
                    <a:p>
                      <a:endParaRPr lang="en-US" sz="1400" dirty="0">
                        <a:solidFill>
                          <a:schemeClr val="tx1"/>
                        </a:solidFill>
                      </a:endParaRPr>
                    </a:p>
                  </a:txBody>
                  <a:tcPr marL="68580" marR="68580"/>
                </a:tc>
              </a:tr>
              <a:tr h="1072567">
                <a:tc>
                  <a:txBody>
                    <a:bodyPr/>
                    <a:lstStyle/>
                    <a:p>
                      <a:r>
                        <a:rPr lang="en-US" sz="1400" dirty="0" smtClean="0">
                          <a:solidFill>
                            <a:schemeClr val="tx1"/>
                          </a:solidFill>
                        </a:rPr>
                        <a:t>5. Mental Health Problems in </a:t>
                      </a:r>
                    </a:p>
                    <a:p>
                      <a:r>
                        <a:rPr lang="en-US" sz="1400" dirty="0" smtClean="0">
                          <a:solidFill>
                            <a:schemeClr val="tx1"/>
                          </a:solidFill>
                        </a:rPr>
                        <a:t>Foster Care Children</a:t>
                      </a:r>
                      <a:endParaRPr lang="en-US" sz="1400" dirty="0">
                        <a:solidFill>
                          <a:schemeClr val="tx1"/>
                        </a:solidFill>
                      </a:endParaRPr>
                    </a:p>
                  </a:txBody>
                  <a:tcPr marL="68580" marR="68580"/>
                </a:tc>
                <a:tc>
                  <a:txBody>
                    <a:bodyPr/>
                    <a:lstStyle/>
                    <a:p>
                      <a:r>
                        <a:rPr lang="en-US" sz="1400" dirty="0" smtClean="0">
                          <a:solidFill>
                            <a:schemeClr val="tx1"/>
                          </a:solidFill>
                        </a:rPr>
                        <a:t>Handout developed for foster </a:t>
                      </a:r>
                      <a:r>
                        <a:rPr lang="en-US" sz="1400" baseline="0" dirty="0" smtClean="0">
                          <a:solidFill>
                            <a:schemeClr val="tx1"/>
                          </a:solidFill>
                        </a:rPr>
                        <a:t>parents to prepare for doctor visits when a foster child has mental health problems.</a:t>
                      </a:r>
                      <a:endParaRPr lang="en-US" sz="1400" dirty="0">
                        <a:solidFill>
                          <a:schemeClr val="tx1"/>
                        </a:solidFill>
                      </a:endParaRPr>
                    </a:p>
                  </a:txBody>
                  <a:tcPr marL="68580" marR="68580"/>
                </a:tc>
                <a:tc>
                  <a:txBody>
                    <a:bodyPr/>
                    <a:lstStyle/>
                    <a:p>
                      <a:r>
                        <a:rPr lang="en-US" sz="1400" dirty="0" smtClean="0">
                          <a:solidFill>
                            <a:schemeClr val="tx1"/>
                          </a:solidFill>
                          <a:hlinkClick r:id="rId4"/>
                        </a:rPr>
                        <a:t>http://www.chainonline.org/patient-tools/mental-health-problems-foster-children/</a:t>
                      </a:r>
                      <a:endParaRPr lang="en-US" sz="1400" dirty="0" smtClean="0">
                        <a:solidFill>
                          <a:schemeClr val="tx1"/>
                        </a:solidFill>
                      </a:endParaRPr>
                    </a:p>
                    <a:p>
                      <a:endParaRPr lang="en-US" sz="1400" dirty="0">
                        <a:solidFill>
                          <a:schemeClr val="tx1"/>
                        </a:solidFill>
                      </a:endParaRPr>
                    </a:p>
                  </a:txBody>
                  <a:tcPr marL="68580" marR="68580"/>
                </a:tc>
              </a:tr>
              <a:tr h="1072567">
                <a:tc>
                  <a:txBody>
                    <a:bodyPr/>
                    <a:lstStyle/>
                    <a:p>
                      <a:r>
                        <a:rPr lang="en-US" sz="1400" dirty="0" smtClean="0">
                          <a:solidFill>
                            <a:schemeClr val="tx1"/>
                          </a:solidFill>
                        </a:rPr>
                        <a:t>6. </a:t>
                      </a:r>
                      <a:r>
                        <a:rPr lang="en-US" sz="1400" dirty="0" err="1" smtClean="0">
                          <a:solidFill>
                            <a:schemeClr val="tx1"/>
                          </a:solidFill>
                        </a:rPr>
                        <a:t>Finnerty</a:t>
                      </a:r>
                      <a:r>
                        <a:rPr lang="en-US" sz="1400" dirty="0" smtClean="0">
                          <a:solidFill>
                            <a:schemeClr val="tx1"/>
                          </a:solidFill>
                        </a:rPr>
                        <a:t> et al. (2014), MEDNET</a:t>
                      </a:r>
                      <a:r>
                        <a:rPr lang="en-US" sz="1400" baseline="0" dirty="0" smtClean="0">
                          <a:solidFill>
                            <a:schemeClr val="tx1"/>
                          </a:solidFill>
                        </a:rPr>
                        <a:t>:  A Multi-state Policymaker/ Researcher Collaboration in Improve Prescribing Practices, </a:t>
                      </a:r>
                      <a:r>
                        <a:rPr lang="en-US" sz="1400" i="1" baseline="0" dirty="0" smtClean="0">
                          <a:solidFill>
                            <a:schemeClr val="tx1"/>
                          </a:solidFill>
                        </a:rPr>
                        <a:t>Psychiatric Services</a:t>
                      </a:r>
                      <a:endParaRPr lang="en-US" sz="1400" i="1" dirty="0">
                        <a:solidFill>
                          <a:schemeClr val="tx1"/>
                        </a:solidFill>
                      </a:endParaRPr>
                    </a:p>
                  </a:txBody>
                  <a:tcPr marL="68580" marR="68580"/>
                </a:tc>
                <a:tc>
                  <a:txBody>
                    <a:bodyPr/>
                    <a:lstStyle/>
                    <a:p>
                      <a:r>
                        <a:rPr lang="en-US" sz="1400" dirty="0" smtClean="0">
                          <a:solidFill>
                            <a:schemeClr val="tx1"/>
                          </a:solidFill>
                        </a:rPr>
                        <a:t>Describes the development, infrastructure, challenges, and early evidence of success of this public-academic partnership.</a:t>
                      </a:r>
                      <a:r>
                        <a:rPr lang="en-US" sz="1400" baseline="0" dirty="0" smtClean="0">
                          <a:solidFill>
                            <a:schemeClr val="tx1"/>
                          </a:solidFill>
                        </a:rPr>
                        <a:t>  </a:t>
                      </a:r>
                      <a:endParaRPr lang="en-US" sz="1400" dirty="0">
                        <a:solidFill>
                          <a:schemeClr val="tx1"/>
                        </a:solidFill>
                      </a:endParaRPr>
                    </a:p>
                  </a:txBody>
                  <a:tcPr marL="68580" marR="68580"/>
                </a:tc>
                <a:tc>
                  <a:txBody>
                    <a:bodyPr/>
                    <a:lstStyle/>
                    <a:p>
                      <a:r>
                        <a:rPr lang="en-US" sz="1400" dirty="0" smtClean="0">
                          <a:solidFill>
                            <a:schemeClr val="tx1"/>
                          </a:solidFill>
                          <a:hlinkClick r:id="rId5"/>
                        </a:rPr>
                        <a:t>http://ps.psychiatryonline.org/doi/pdf/10.1176/appi.ps.201400343</a:t>
                      </a:r>
                      <a:endParaRPr lang="en-US" sz="1400" dirty="0" smtClean="0">
                        <a:solidFill>
                          <a:schemeClr val="tx1"/>
                        </a:solidFill>
                      </a:endParaRPr>
                    </a:p>
                  </a:txBody>
                  <a:tcPr marL="68580" marR="68580"/>
                </a:tc>
              </a:tr>
            </a:tbl>
          </a:graphicData>
        </a:graphic>
      </p:graphicFrame>
      <p:sp>
        <p:nvSpPr>
          <p:cNvPr id="3" name="Slide Number Placeholder 2"/>
          <p:cNvSpPr>
            <a:spLocks noGrp="1"/>
          </p:cNvSpPr>
          <p:nvPr>
            <p:ph type="sldNum" sz="quarter" idx="12"/>
          </p:nvPr>
        </p:nvSpPr>
        <p:spPr/>
        <p:txBody>
          <a:bodyPr/>
          <a:lstStyle/>
          <a:p>
            <a:fld id="{04135A10-8C9E-42E6-967D-7BF769AC6DB6}" type="slidenum">
              <a:rPr lang="en-US" smtClean="0"/>
              <a:pPr/>
              <a:t>30</a:t>
            </a:fld>
            <a:endParaRPr lang="en-US" dirty="0"/>
          </a:p>
        </p:txBody>
      </p:sp>
      <p:sp>
        <p:nvSpPr>
          <p:cNvPr id="5" name="Rectangle 4"/>
          <p:cNvSpPr/>
          <p:nvPr/>
        </p:nvSpPr>
        <p:spPr>
          <a:xfrm>
            <a:off x="457200" y="1447800"/>
            <a:ext cx="3886200" cy="307777"/>
          </a:xfrm>
          <a:prstGeom prst="rect">
            <a:avLst/>
          </a:prstGeom>
        </p:spPr>
        <p:txBody>
          <a:bodyPr wrap="square">
            <a:spAutoFit/>
          </a:bodyPr>
          <a:lstStyle/>
          <a:p>
            <a:r>
              <a:rPr lang="en-US" sz="1400" b="1" dirty="0" smtClean="0">
                <a:solidFill>
                  <a:schemeClr val="accent1"/>
                </a:solidFill>
              </a:rPr>
              <a:t>Rutgers </a:t>
            </a:r>
            <a:r>
              <a:rPr lang="en-US" sz="1400" b="1" dirty="0" smtClean="0">
                <a:solidFill>
                  <a:schemeClr val="accent1"/>
                </a:solidFill>
              </a:rPr>
              <a:t>University</a:t>
            </a:r>
            <a:endParaRPr lang="en-US" sz="1400" b="1" dirty="0">
              <a:solidFill>
                <a:schemeClr val="accent1"/>
              </a:solidFill>
            </a:endParaRPr>
          </a:p>
        </p:txBody>
      </p:sp>
    </p:spTree>
    <p:extLst>
      <p:ext uri="{BB962C8B-B14F-4D97-AF65-F5344CB8AC3E}">
        <p14:creationId xmlns:p14="http://schemas.microsoft.com/office/powerpoint/2010/main" val="3237368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7178040" cy="457200"/>
          </a:xfrm>
        </p:spPr>
        <p:txBody>
          <a:bodyPr>
            <a:normAutofit fontScale="90000"/>
          </a:bodyPr>
          <a:lstStyle/>
          <a:p>
            <a:r>
              <a:rPr lang="en-US" sz="2800" b="1" dirty="0" smtClean="0">
                <a:solidFill>
                  <a:srgbClr val="FF0000"/>
                </a:solidFill>
              </a:rPr>
              <a:t> </a:t>
            </a:r>
            <a:r>
              <a:rPr lang="en-US" sz="2700" b="1" dirty="0" smtClean="0">
                <a:solidFill>
                  <a:schemeClr val="accent1"/>
                </a:solidFill>
              </a:rPr>
              <a:t>Medicaid Mental Health: MEDNET</a:t>
            </a:r>
            <a:r>
              <a:rPr lang="en-US" sz="2700" dirty="0" smtClean="0">
                <a:solidFill>
                  <a:srgbClr val="008000"/>
                </a:solidFill>
              </a:rPr>
              <a:t> </a:t>
            </a:r>
            <a:br>
              <a:rPr lang="en-US" sz="2700" dirty="0" smtClean="0">
                <a:solidFill>
                  <a:srgbClr val="008000"/>
                </a:solidFill>
              </a:rPr>
            </a:br>
            <a:r>
              <a:rPr lang="en-US" sz="2700" dirty="0" smtClean="0">
                <a:solidFill>
                  <a:schemeClr val="accent1"/>
                </a:solidFill>
              </a:rPr>
              <a:t> </a:t>
            </a:r>
            <a:r>
              <a:rPr lang="en-US" sz="2700" b="0" dirty="0" smtClean="0">
                <a:solidFill>
                  <a:schemeClr val="accent1"/>
                </a:solidFill>
              </a:rPr>
              <a:t>Dissemination and Implementation Resources </a:t>
            </a:r>
            <a:r>
              <a:rPr lang="en-US" sz="2400" strike="sngStrike" dirty="0" smtClean="0">
                <a:solidFill>
                  <a:srgbClr val="008000"/>
                </a:solidFill>
              </a:rPr>
              <a:t/>
            </a:r>
            <a:br>
              <a:rPr lang="en-US" sz="2400" strike="sngStrike" dirty="0" smtClean="0">
                <a:solidFill>
                  <a:srgbClr val="008000"/>
                </a:solidFill>
              </a:rPr>
            </a:br>
            <a:endParaRPr lang="en-US" sz="2400" i="1" strike="sngStrike" dirty="0">
              <a:solidFill>
                <a:srgbClr val="008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637431300"/>
              </p:ext>
            </p:extLst>
          </p:nvPr>
        </p:nvGraphicFramePr>
        <p:xfrm>
          <a:off x="533400" y="1752600"/>
          <a:ext cx="8214896" cy="4709160"/>
        </p:xfrm>
        <a:graphic>
          <a:graphicData uri="http://schemas.openxmlformats.org/drawingml/2006/table">
            <a:tbl>
              <a:tblPr firstRow="1" bandRow="1">
                <a:tableStyleId>{5C22544A-7EE6-4342-B048-85BDC9FD1C3A}</a:tableStyleId>
              </a:tblPr>
              <a:tblGrid>
                <a:gridCol w="1676400"/>
                <a:gridCol w="3505200"/>
                <a:gridCol w="3033296"/>
              </a:tblGrid>
              <a:tr h="381000">
                <a:tc>
                  <a:txBody>
                    <a:bodyPr/>
                    <a:lstStyle/>
                    <a:p>
                      <a:r>
                        <a:rPr lang="en-US" sz="1800" dirty="0" smtClean="0"/>
                        <a:t>Name of Tool</a:t>
                      </a:r>
                      <a:endParaRPr lang="en-US" sz="1800" dirty="0"/>
                    </a:p>
                  </a:txBody>
                  <a:tcPr marL="68580" marR="6858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a:tc>
                <a:tc>
                  <a:txBody>
                    <a:bodyPr/>
                    <a:lstStyle/>
                    <a:p>
                      <a:r>
                        <a:rPr lang="en-US" sz="1800" dirty="0" smtClean="0"/>
                        <a:t>Link to Download Tool </a:t>
                      </a:r>
                      <a:endParaRPr lang="en-US" sz="1800" dirty="0"/>
                    </a:p>
                  </a:txBody>
                  <a:tcPr marL="68580" marR="68580"/>
                </a:tc>
              </a:tr>
              <a:tr h="13716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mn-lt"/>
                          <a:ea typeface="+mn-ea"/>
                          <a:cs typeface="+mn-cs"/>
                        </a:rPr>
                        <a:t>7. Data Speaks: Integrated Data Systems to Facilitate Cross-System Collaboration</a:t>
                      </a:r>
                      <a:endParaRPr lang="en-US" sz="1400" dirty="0">
                        <a:solidFill>
                          <a:schemeClr val="tx1"/>
                        </a:solidFill>
                      </a:endParaRPr>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effectLst/>
                          <a:latin typeface="+mn-lt"/>
                          <a:ea typeface="+mn-ea"/>
                          <a:cs typeface="+mn-cs"/>
                        </a:rPr>
                        <a:t>Data is critical to public policy decision making yet the availability of data a great</a:t>
                      </a:r>
                      <a:r>
                        <a:rPr lang="en-US" sz="1400" kern="1200" baseline="0" dirty="0" smtClean="0">
                          <a:solidFill>
                            <a:schemeClr val="dk1"/>
                          </a:solidFill>
                          <a:effectLst/>
                          <a:latin typeface="+mn-lt"/>
                          <a:ea typeface="+mn-ea"/>
                          <a:cs typeface="+mn-cs"/>
                        </a:rPr>
                        <a:t> ch</a:t>
                      </a:r>
                      <a:r>
                        <a:rPr lang="en-US" sz="1400" kern="1200" dirty="0" smtClean="0">
                          <a:solidFill>
                            <a:schemeClr val="dk1"/>
                          </a:solidFill>
                          <a:effectLst/>
                          <a:latin typeface="+mn-lt"/>
                          <a:ea typeface="+mn-ea"/>
                          <a:cs typeface="+mn-cs"/>
                        </a:rPr>
                        <a:t>allenge. This panel presented the types of data which will advance the work of states in overseeing psychotropic use. </a:t>
                      </a:r>
                      <a:endParaRPr lang="en-US" sz="1400" dirty="0">
                        <a:solidFill>
                          <a:schemeClr val="tx1"/>
                        </a:solidFill>
                      </a:endParaRPr>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u="sng" kern="1200" dirty="0" smtClean="0">
                          <a:solidFill>
                            <a:schemeClr val="dk1"/>
                          </a:solidFill>
                          <a:effectLst/>
                          <a:latin typeface="+mn-lt"/>
                          <a:ea typeface="+mn-ea"/>
                          <a:cs typeface="+mn-cs"/>
                          <a:hlinkClick r:id="rId3"/>
                        </a:rPr>
                        <a:t>https://www.childwelfare.gov/systemwide/mentalhealth/effectiveness/psychotropic.cfm</a:t>
                      </a:r>
                      <a:r>
                        <a:rPr lang="en-US" sz="1400" kern="1200" dirty="0" smtClean="0">
                          <a:solidFill>
                            <a:schemeClr val="dk1"/>
                          </a:solidFill>
                          <a:effectLst/>
                          <a:latin typeface="+mn-lt"/>
                          <a:ea typeface="+mn-ea"/>
                          <a:cs typeface="+mn-cs"/>
                        </a:rPr>
                        <a:t> </a:t>
                      </a:r>
                      <a:endParaRPr lang="en-US" sz="1400" dirty="0" smtClean="0">
                        <a:solidFill>
                          <a:schemeClr val="tx1"/>
                        </a:solidFill>
                      </a:endParaRPr>
                    </a:p>
                    <a:p>
                      <a:endParaRPr lang="en-US" sz="1400" dirty="0">
                        <a:solidFill>
                          <a:schemeClr val="tx1"/>
                        </a:solidFill>
                      </a:endParaRPr>
                    </a:p>
                  </a:txBody>
                  <a:tcPr marL="68580" marR="68580"/>
                </a:tc>
              </a:tr>
              <a:tr h="896177">
                <a:tc>
                  <a:txBody>
                    <a:bodyPr/>
                    <a:lstStyle/>
                    <a:p>
                      <a:r>
                        <a:rPr lang="en-US" sz="1400" dirty="0" smtClean="0">
                          <a:solidFill>
                            <a:schemeClr val="tx1"/>
                          </a:solidFill>
                        </a:rPr>
                        <a:t>8. Maine Health and Wellness Toolkit,</a:t>
                      </a:r>
                      <a:r>
                        <a:rPr lang="en-US" sz="1400" baseline="0" dirty="0" smtClean="0">
                          <a:solidFill>
                            <a:schemeClr val="tx1"/>
                          </a:solidFill>
                        </a:rPr>
                        <a:t> Maine DHHS, SAMHSA, September 2013.</a:t>
                      </a:r>
                      <a:endParaRPr lang="en-US" sz="1400" dirty="0">
                        <a:solidFill>
                          <a:schemeClr val="tx1"/>
                        </a:solidFill>
                      </a:endParaRPr>
                    </a:p>
                  </a:txBody>
                  <a:tcPr/>
                </a:tc>
                <a:tc>
                  <a:txBody>
                    <a:bodyPr/>
                    <a:lstStyle/>
                    <a:p>
                      <a:r>
                        <a:rPr lang="en-US" sz="1400" b="0" i="0" kern="1200" dirty="0" smtClean="0">
                          <a:solidFill>
                            <a:schemeClr val="dk1"/>
                          </a:solidFill>
                          <a:effectLst/>
                          <a:latin typeface="+mn-lt"/>
                          <a:ea typeface="+mn-ea"/>
                          <a:cs typeface="+mn-cs"/>
                        </a:rPr>
                        <a:t>This toolkit helps mental health agencies integrate whole health into their service settings. It addresses health and wellness into agency culture; screening to assess health status; involve and empower consumers; and link with community resources.  </a:t>
                      </a:r>
                      <a:endParaRPr lang="en-US" sz="1400" b="0" i="0" kern="1200" dirty="0">
                        <a:solidFill>
                          <a:schemeClr val="dk1"/>
                        </a:solidFill>
                        <a:effectLst/>
                        <a:latin typeface="+mn-lt"/>
                        <a:ea typeface="+mn-ea"/>
                        <a:cs typeface="+mn-cs"/>
                      </a:endParaRPr>
                    </a:p>
                  </a:txBody>
                  <a:tcPr/>
                </a:tc>
                <a:tc>
                  <a:txBody>
                    <a:bodyPr/>
                    <a:lstStyle/>
                    <a:p>
                      <a:r>
                        <a:rPr lang="en-US" sz="1400" dirty="0" smtClean="0">
                          <a:solidFill>
                            <a:schemeClr val="tx1"/>
                          </a:solidFill>
                          <a:hlinkClick r:id="rId4"/>
                        </a:rPr>
                        <a:t>http://www.maine.gov/dhhs/samhs/mentalhealth/wellness/toolkit/index.shtml</a:t>
                      </a:r>
                      <a:endParaRPr lang="en-US" sz="1400" dirty="0" smtClean="0">
                        <a:solidFill>
                          <a:schemeClr val="tx1"/>
                        </a:solidFill>
                      </a:endParaRPr>
                    </a:p>
                  </a:txBody>
                  <a:tcPr/>
                </a:tc>
              </a:tr>
              <a:tr h="896177">
                <a:tc>
                  <a:txBody>
                    <a:bodyPr/>
                    <a:lstStyle/>
                    <a:p>
                      <a:r>
                        <a:rPr lang="en-US" sz="1400" dirty="0" smtClean="0">
                          <a:solidFill>
                            <a:schemeClr val="tx1"/>
                          </a:solidFill>
                        </a:rPr>
                        <a:t>9. </a:t>
                      </a:r>
                      <a:r>
                        <a:rPr lang="en-US" sz="1400" dirty="0" err="1" smtClean="0">
                          <a:solidFill>
                            <a:schemeClr val="tx1"/>
                          </a:solidFill>
                        </a:rPr>
                        <a:t>CalOptima</a:t>
                      </a:r>
                      <a:r>
                        <a:rPr lang="en-US" sz="1400" dirty="0" smtClean="0">
                          <a:solidFill>
                            <a:schemeClr val="tx1"/>
                          </a:solidFill>
                        </a:rPr>
                        <a:t>:  A Guide for AP</a:t>
                      </a:r>
                      <a:r>
                        <a:rPr lang="en-US" sz="1400" baseline="0" dirty="0" smtClean="0">
                          <a:solidFill>
                            <a:schemeClr val="tx1"/>
                          </a:solidFill>
                        </a:rPr>
                        <a:t> Use</a:t>
                      </a:r>
                      <a:endParaRPr lang="en-US" sz="1400" dirty="0">
                        <a:solidFill>
                          <a:schemeClr val="tx1"/>
                        </a:solidFill>
                      </a:endParaRPr>
                    </a:p>
                  </a:txBody>
                  <a:tcPr/>
                </a:tc>
                <a:tc>
                  <a:txBody>
                    <a:bodyPr/>
                    <a:lstStyle/>
                    <a:p>
                      <a:r>
                        <a:rPr lang="en-US" sz="1400" b="0" i="0" kern="1200" dirty="0" err="1" smtClean="0">
                          <a:solidFill>
                            <a:schemeClr val="dk1"/>
                          </a:solidFill>
                          <a:effectLst/>
                          <a:latin typeface="+mn-lt"/>
                          <a:ea typeface="+mn-ea"/>
                          <a:cs typeface="+mn-cs"/>
                        </a:rPr>
                        <a:t>CalOptima</a:t>
                      </a:r>
                      <a:r>
                        <a:rPr lang="en-US" sz="1400" b="0" i="0" kern="1200" dirty="0" smtClean="0">
                          <a:solidFill>
                            <a:schemeClr val="dk1"/>
                          </a:solidFill>
                          <a:effectLst/>
                          <a:latin typeface="+mn-lt"/>
                          <a:ea typeface="+mn-ea"/>
                          <a:cs typeface="+mn-cs"/>
                        </a:rPr>
                        <a:t> makes clinical practice guidelines available to providers. Guidelines have been reviewed and approved by </a:t>
                      </a:r>
                      <a:r>
                        <a:rPr lang="en-US" sz="1400" b="0" i="0" kern="1200" dirty="0" err="1" smtClean="0">
                          <a:solidFill>
                            <a:schemeClr val="dk1"/>
                          </a:solidFill>
                          <a:effectLst/>
                          <a:latin typeface="+mn-lt"/>
                          <a:ea typeface="+mn-ea"/>
                          <a:cs typeface="+mn-cs"/>
                        </a:rPr>
                        <a:t>CalOptima’s</a:t>
                      </a:r>
                      <a:r>
                        <a:rPr lang="en-US" sz="1400" b="0" i="0" kern="1200" dirty="0" smtClean="0">
                          <a:solidFill>
                            <a:schemeClr val="dk1"/>
                          </a:solidFill>
                          <a:effectLst/>
                          <a:latin typeface="+mn-lt"/>
                          <a:ea typeface="+mn-ea"/>
                          <a:cs typeface="+mn-cs"/>
                        </a:rPr>
                        <a:t> Clinical Quality Improvement Committee. </a:t>
                      </a:r>
                      <a:endParaRPr lang="en-US" sz="1400" dirty="0">
                        <a:solidFill>
                          <a:schemeClr val="tx1"/>
                        </a:solidFill>
                      </a:endParaRPr>
                    </a:p>
                  </a:txBody>
                  <a:tcPr/>
                </a:tc>
                <a:tc>
                  <a:txBody>
                    <a:bodyPr/>
                    <a:lstStyle/>
                    <a:p>
                      <a:r>
                        <a:rPr lang="en-US" sz="1400" dirty="0" smtClean="0">
                          <a:solidFill>
                            <a:schemeClr val="tx1"/>
                          </a:solidFill>
                          <a:hlinkClick r:id="rId5"/>
                        </a:rPr>
                        <a:t>https://www.caloptima.org/en/Providers/ManualsPoliciesAndResources/~/media/Files/CalOptimaOrg/Providers/ManualsPoliciesResources/ClinicalPracticeGuidelines/CalOptimaAtypicalAntipsychoticGuidelines.ashx</a:t>
                      </a:r>
                      <a:endParaRPr lang="en-US" sz="1400" dirty="0" smtClean="0">
                        <a:solidFill>
                          <a:schemeClr val="tx1"/>
                        </a:solidFill>
                      </a:endParaRPr>
                    </a:p>
                  </a:txBody>
                  <a:tcPr/>
                </a:tc>
              </a:tr>
            </a:tbl>
          </a:graphicData>
        </a:graphic>
      </p:graphicFrame>
      <p:sp>
        <p:nvSpPr>
          <p:cNvPr id="3" name="Slide Number Placeholder 2"/>
          <p:cNvSpPr>
            <a:spLocks noGrp="1"/>
          </p:cNvSpPr>
          <p:nvPr>
            <p:ph type="sldNum" sz="quarter" idx="12"/>
          </p:nvPr>
        </p:nvSpPr>
        <p:spPr/>
        <p:txBody>
          <a:bodyPr/>
          <a:lstStyle/>
          <a:p>
            <a:fld id="{04135A10-8C9E-42E6-967D-7BF769AC6DB6}" type="slidenum">
              <a:rPr lang="en-US" smtClean="0"/>
              <a:pPr/>
              <a:t>31</a:t>
            </a:fld>
            <a:endParaRPr lang="en-US" dirty="0"/>
          </a:p>
        </p:txBody>
      </p:sp>
      <p:sp>
        <p:nvSpPr>
          <p:cNvPr id="5" name="Rectangle 4"/>
          <p:cNvSpPr/>
          <p:nvPr/>
        </p:nvSpPr>
        <p:spPr>
          <a:xfrm>
            <a:off x="457200" y="1371600"/>
            <a:ext cx="3962400" cy="307777"/>
          </a:xfrm>
          <a:prstGeom prst="rect">
            <a:avLst/>
          </a:prstGeom>
        </p:spPr>
        <p:txBody>
          <a:bodyPr wrap="square">
            <a:spAutoFit/>
          </a:bodyPr>
          <a:lstStyle/>
          <a:p>
            <a:r>
              <a:rPr lang="en-US" sz="1400" b="1" dirty="0" smtClean="0">
                <a:solidFill>
                  <a:schemeClr val="accent1"/>
                </a:solidFill>
              </a:rPr>
              <a:t>Rutgers </a:t>
            </a:r>
            <a:r>
              <a:rPr lang="en-US" sz="1400" b="1" dirty="0" smtClean="0">
                <a:solidFill>
                  <a:schemeClr val="accent1"/>
                </a:solidFill>
              </a:rPr>
              <a:t>University</a:t>
            </a:r>
            <a:endParaRPr lang="en-US" sz="1400" b="1" dirty="0">
              <a:solidFill>
                <a:schemeClr val="accent1"/>
              </a:solidFill>
            </a:endParaRPr>
          </a:p>
        </p:txBody>
      </p:sp>
    </p:spTree>
    <p:extLst>
      <p:ext uri="{BB962C8B-B14F-4D97-AF65-F5344CB8AC3E}">
        <p14:creationId xmlns:p14="http://schemas.microsoft.com/office/powerpoint/2010/main" val="16272221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681784" cy="1139780"/>
          </a:xfrm>
        </p:spPr>
        <p:txBody>
          <a:bodyPr>
            <a:normAutofit fontScale="90000"/>
          </a:bodyPr>
          <a:lstStyle/>
          <a:p>
            <a:r>
              <a:rPr lang="en-US" sz="2700" dirty="0" smtClean="0"/>
              <a:t>Asthma Comparative Effectiveness (ACE): Using SDM </a:t>
            </a:r>
            <a:r>
              <a:rPr lang="en-US" sz="2700" dirty="0"/>
              <a:t/>
            </a:r>
            <a:br>
              <a:rPr lang="en-US" sz="2700" dirty="0"/>
            </a:br>
            <a:r>
              <a:rPr lang="en-US" sz="2700" b="0" dirty="0"/>
              <a:t>Dissemination and Implementation </a:t>
            </a:r>
            <a:r>
              <a:rPr lang="en-US" sz="2700" b="0" dirty="0" smtClean="0"/>
              <a:t>Resources</a:t>
            </a:r>
            <a:r>
              <a:rPr lang="en-US" sz="2400" dirty="0" smtClean="0"/>
              <a:t/>
            </a:r>
            <a:br>
              <a:rPr lang="en-US" sz="2400" dirty="0" smtClean="0"/>
            </a:br>
            <a:endParaRPr lang="en-US" sz="180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457200" y="1828800"/>
          <a:ext cx="8153401" cy="3413760"/>
        </p:xfrm>
        <a:graphic>
          <a:graphicData uri="http://schemas.openxmlformats.org/drawingml/2006/table">
            <a:tbl>
              <a:tblPr firstRow="1" bandRow="1">
                <a:tableStyleId>{5C22544A-7EE6-4342-B048-85BDC9FD1C3A}</a:tableStyleId>
              </a:tblPr>
              <a:tblGrid>
                <a:gridCol w="2209800"/>
                <a:gridCol w="2971800"/>
                <a:gridCol w="2971801"/>
              </a:tblGrid>
              <a:tr h="45720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891540">
                <a:tc>
                  <a:txBody>
                    <a:bodyPr/>
                    <a:lstStyle/>
                    <a:p>
                      <a:r>
                        <a:rPr lang="en-US" sz="1400" b="0" dirty="0" smtClean="0">
                          <a:solidFill>
                            <a:schemeClr val="tx1"/>
                          </a:solidFill>
                        </a:rPr>
                        <a:t>1. Asthma Shared Decision Making Toolkit</a:t>
                      </a:r>
                    </a:p>
                  </a:txBody>
                  <a:tcPr marL="68580" marR="68580" marT="34290" marB="34290"/>
                </a:tc>
                <a:tc>
                  <a:txBody>
                    <a:bodyPr/>
                    <a:lstStyle/>
                    <a:p>
                      <a:pPr marL="225425" marR="0" indent="-22542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solidFill>
                            <a:schemeClr val="tx1"/>
                          </a:solidFill>
                        </a:rPr>
                        <a:t>Shared Decision Making toolkit in English</a:t>
                      </a:r>
                      <a:r>
                        <a:rPr lang="en-US" sz="1400" baseline="0" dirty="0" smtClean="0">
                          <a:solidFill>
                            <a:schemeClr val="tx1"/>
                          </a:solidFill>
                        </a:rPr>
                        <a:t> and Spanish</a:t>
                      </a:r>
                    </a:p>
                    <a:p>
                      <a:pPr marL="225425" marR="0" indent="-22542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solidFill>
                            <a:schemeClr val="tx1"/>
                          </a:solidFill>
                        </a:rPr>
                        <a:t>SDM engagement testimony from patients, health coaches and physicians.</a:t>
                      </a:r>
                    </a:p>
                    <a:p>
                      <a:pPr marL="225425" marR="0" indent="-22542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solidFill>
                            <a:schemeClr val="tx1"/>
                          </a:solidFill>
                        </a:rPr>
                        <a:t>Implementation Resources</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u="sng" dirty="0" smtClean="0">
                          <a:hlinkClick r:id="rId3"/>
                        </a:rPr>
                        <a:t>asthma.carolina</a:t>
                      </a:r>
                      <a:r>
                        <a:rPr lang="en-US" sz="1400" dirty="0" smtClean="0">
                          <a:hlinkClick r:id="rId3"/>
                        </a:rPr>
                        <a:t>shealthcare.org/</a:t>
                      </a:r>
                      <a:endParaRPr lang="en-US" sz="1400" dirty="0" smtClean="0"/>
                    </a:p>
                  </a:txBody>
                  <a:tcPr marL="68580" marR="68580" marT="34290" marB="34290"/>
                </a:tc>
              </a:tr>
              <a:tr h="891540">
                <a:tc>
                  <a:txBody>
                    <a:bodyPr/>
                    <a:lstStyle/>
                    <a:p>
                      <a:r>
                        <a:rPr lang="en-US" sz="1400" dirty="0" smtClean="0">
                          <a:solidFill>
                            <a:schemeClr val="tx1"/>
                          </a:solidFill>
                        </a:rPr>
                        <a:t>2. Asthma Action Plan incorporating medication decision support based on NHBLI guidelines </a:t>
                      </a:r>
                      <a:endParaRPr lang="en-US" sz="1400" dirty="0">
                        <a:solidFill>
                          <a:schemeClr val="tx1"/>
                        </a:solidFill>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Asthma Action Plan generator</a:t>
                      </a:r>
                    </a:p>
                  </a:txBody>
                  <a:tcPr marL="68580" marR="68580" marT="34290" marB="34290"/>
                </a:tc>
                <a:tc>
                  <a:txBody>
                    <a:bodyPr/>
                    <a:lstStyle/>
                    <a:p>
                      <a:r>
                        <a:rPr lang="en-US" sz="1400" dirty="0" smtClean="0">
                          <a:solidFill>
                            <a:schemeClr val="tx1"/>
                          </a:solidFill>
                          <a:hlinkClick r:id="rId4"/>
                        </a:rPr>
                        <a:t>https://asthma.carolinashealthcare.org/Form</a:t>
                      </a:r>
                      <a:endParaRPr lang="en-US" sz="1400" dirty="0" smtClean="0">
                        <a:solidFill>
                          <a:schemeClr val="tx1"/>
                        </a:solidFill>
                      </a:endParaRPr>
                    </a:p>
                  </a:txBody>
                  <a:tcPr marL="68580" marR="68580" marT="34290" marB="34290"/>
                </a:tc>
              </a:tr>
              <a:tr h="685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3. The </a:t>
                      </a:r>
                      <a:r>
                        <a:rPr lang="en-US" sz="1400" dirty="0" err="1" smtClean="0">
                          <a:solidFill>
                            <a:schemeClr val="tx1"/>
                          </a:solidFill>
                        </a:rPr>
                        <a:t>Amazings</a:t>
                      </a:r>
                      <a:r>
                        <a:rPr lang="en-US" sz="1400" dirty="0" smtClean="0">
                          <a:solidFill>
                            <a:schemeClr val="tx1"/>
                          </a:solidFill>
                        </a:rPr>
                        <a:t> asthma App game </a:t>
                      </a:r>
                    </a:p>
                  </a:txBody>
                  <a:tcPr marL="68580" marR="68580" marT="34290" marB="34290"/>
                </a:tc>
                <a:tc>
                  <a:txBody>
                    <a:bodyPr/>
                    <a:lstStyle/>
                    <a:p>
                      <a:r>
                        <a:rPr lang="en-US" sz="1400" dirty="0" smtClean="0">
                          <a:solidFill>
                            <a:schemeClr val="tx1"/>
                          </a:solidFill>
                        </a:rPr>
                        <a:t>App to engage children in game that educates</a:t>
                      </a:r>
                      <a:r>
                        <a:rPr lang="en-US" sz="1400" baseline="0" dirty="0" smtClean="0">
                          <a:solidFill>
                            <a:schemeClr val="tx1"/>
                          </a:solidFill>
                        </a:rPr>
                        <a:t> around asthma</a:t>
                      </a:r>
                      <a:endParaRPr lang="en-US" sz="1400" dirty="0">
                        <a:solidFill>
                          <a:schemeClr val="tx1"/>
                        </a:solidFill>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u="sng" dirty="0" smtClean="0">
                          <a:hlinkClick r:id="rId3"/>
                        </a:rPr>
                        <a:t>asthma.carolina</a:t>
                      </a:r>
                      <a:r>
                        <a:rPr lang="en-US" sz="1400" dirty="0" smtClean="0">
                          <a:hlinkClick r:id="rId3"/>
                        </a:rPr>
                        <a:t>shealthcare.org/</a:t>
                      </a:r>
                      <a:endParaRPr lang="en-US" sz="1400" dirty="0" smtClean="0"/>
                    </a:p>
                  </a:txBody>
                  <a:tcPr marL="68580" marR="68580" marT="34290" marB="34290"/>
                </a:tc>
              </a:tr>
            </a:tbl>
          </a:graphicData>
        </a:graphic>
      </p:graphicFrame>
      <p:sp>
        <p:nvSpPr>
          <p:cNvPr id="5" name="Rectangle 4"/>
          <p:cNvSpPr/>
          <p:nvPr/>
        </p:nvSpPr>
        <p:spPr>
          <a:xfrm>
            <a:off x="457200" y="1447800"/>
            <a:ext cx="6324600" cy="307777"/>
          </a:xfrm>
          <a:prstGeom prst="rect">
            <a:avLst/>
          </a:prstGeom>
        </p:spPr>
        <p:txBody>
          <a:bodyPr wrap="square">
            <a:spAutoFit/>
          </a:bodyPr>
          <a:lstStyle/>
          <a:p>
            <a:r>
              <a:rPr lang="en-US" sz="1400" b="1" dirty="0" smtClean="0">
                <a:solidFill>
                  <a:schemeClr val="accent1"/>
                </a:solidFill>
              </a:rPr>
              <a:t>Carolinas </a:t>
            </a:r>
            <a:r>
              <a:rPr lang="en-US" sz="1400" b="1" dirty="0" smtClean="0">
                <a:solidFill>
                  <a:schemeClr val="accent1"/>
                </a:solidFill>
              </a:rPr>
              <a:t>Healthcare System</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32</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681784" cy="1139780"/>
          </a:xfrm>
        </p:spPr>
        <p:txBody>
          <a:bodyPr>
            <a:normAutofit/>
          </a:bodyPr>
          <a:lstStyle/>
          <a:p>
            <a:r>
              <a:rPr lang="en-US" sz="2400" dirty="0" smtClean="0"/>
              <a:t>Chronic Kidney Disease (CKD) Project </a:t>
            </a:r>
            <a:r>
              <a:rPr lang="en-US" sz="2400" dirty="0"/>
              <a:t/>
            </a:r>
            <a:br>
              <a:rPr lang="en-US" sz="2400" dirty="0"/>
            </a:br>
            <a:r>
              <a:rPr lang="en-US" sz="2400" b="0" dirty="0"/>
              <a:t>Dissemination and Implementation </a:t>
            </a:r>
            <a:r>
              <a:rPr lang="en-US" sz="2400" b="0" dirty="0" smtClean="0"/>
              <a:t>Resources</a:t>
            </a:r>
            <a:r>
              <a:rPr lang="en-US" sz="2400" dirty="0" smtClean="0"/>
              <a:t/>
            </a:r>
            <a:br>
              <a:rPr lang="en-US" sz="2400" dirty="0" smtClean="0"/>
            </a:br>
            <a:endParaRPr lang="en-US" sz="180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533400" y="1828800"/>
          <a:ext cx="8229600" cy="4198620"/>
        </p:xfrm>
        <a:graphic>
          <a:graphicData uri="http://schemas.openxmlformats.org/drawingml/2006/table">
            <a:tbl>
              <a:tblPr firstRow="1" bandRow="1">
                <a:tableStyleId>{5C22544A-7EE6-4342-B048-85BDC9FD1C3A}</a:tableStyleId>
              </a:tblPr>
              <a:tblGrid>
                <a:gridCol w="1752600"/>
                <a:gridCol w="3810000"/>
                <a:gridCol w="2667000"/>
              </a:tblGrid>
              <a:tr h="38100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26593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rPr>
                        <a:t>1. Chronic Kidney Disease Clinical Practice Guidelines</a:t>
                      </a:r>
                      <a:r>
                        <a:rPr lang="en-US" sz="1400" b="0" baseline="0" dirty="0" smtClean="0">
                          <a:solidFill>
                            <a:schemeClr val="tx1"/>
                          </a:solidFill>
                        </a:rPr>
                        <a:t> Implementation Toolkit</a:t>
                      </a:r>
                      <a:endParaRPr lang="en-US" sz="1400" b="0" dirty="0" smtClean="0">
                        <a:solidFill>
                          <a:schemeClr val="tx1"/>
                        </a:solidFill>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CKD Guideline Recommendations for Primary Care (one-pager)</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Screening and diagnosis guidelines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solidFill>
                            <a:schemeClr val="tx1"/>
                          </a:solidFill>
                        </a:rPr>
                        <a:t>Patient education tasks and approaches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solidFill>
                            <a:schemeClr val="tx1"/>
                          </a:solidFill>
                        </a:rPr>
                        <a:t>CKD:  A patient’s guide</a:t>
                      </a:r>
                      <a:r>
                        <a:rPr lang="en-US" sz="1400" baseline="0" dirty="0" smtClean="0">
                          <a:solidFill>
                            <a:schemeClr val="tx1"/>
                          </a:solidFill>
                        </a:rPr>
                        <a:t> (English/Spanish)</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Medication discontinuation and cautions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Lab tests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Reducing rate of CKD progression</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Managing CKD complications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Immunizations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Cardiovascular risk factor management</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solidFill>
                            <a:schemeClr val="tx1"/>
                          </a:solidFill>
                        </a:rPr>
                        <a:t>Nephrology referral</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Under development (Estimated date</a:t>
                      </a:r>
                      <a:r>
                        <a:rPr lang="en-US" sz="1400" baseline="0" dirty="0" smtClean="0">
                          <a:solidFill>
                            <a:schemeClr val="tx1"/>
                          </a:solidFill>
                        </a:rPr>
                        <a:t> of completion: Spring 2015; </a:t>
                      </a:r>
                      <a:r>
                        <a:rPr lang="en-US" sz="1400" kern="1200" dirty="0" smtClean="0">
                          <a:solidFill>
                            <a:schemeClr val="dk1"/>
                          </a:solidFill>
                          <a:latin typeface="+mn-lt"/>
                          <a:ea typeface="+mn-ea"/>
                          <a:cs typeface="+mn-cs"/>
                        </a:rPr>
                        <a:t>contact: </a:t>
                      </a:r>
                      <a:r>
                        <a:rPr lang="en-US" sz="1400" kern="1200" dirty="0" err="1" smtClean="0">
                          <a:solidFill>
                            <a:schemeClr val="dk1"/>
                          </a:solidFill>
                          <a:latin typeface="+mn-lt"/>
                          <a:ea typeface="+mn-ea"/>
                          <a:cs typeface="+mn-cs"/>
                        </a:rPr>
                        <a:t>Zsolt</a:t>
                      </a:r>
                      <a:r>
                        <a:rPr lang="en-US" sz="1400" kern="1200" dirty="0" smtClean="0">
                          <a:solidFill>
                            <a:schemeClr val="dk1"/>
                          </a:solidFill>
                          <a:latin typeface="+mn-lt"/>
                          <a:ea typeface="+mn-ea"/>
                          <a:cs typeface="+mn-cs"/>
                        </a:rPr>
                        <a:t> </a:t>
                      </a:r>
                      <a:r>
                        <a:rPr lang="en-US" sz="1400" kern="1200" dirty="0" err="1" smtClean="0">
                          <a:solidFill>
                            <a:schemeClr val="dk1"/>
                          </a:solidFill>
                          <a:latin typeface="+mn-lt"/>
                          <a:ea typeface="+mn-ea"/>
                          <a:cs typeface="+mn-cs"/>
                        </a:rPr>
                        <a:t>Nagykaldi</a:t>
                      </a:r>
                      <a:r>
                        <a:rPr lang="en-US" sz="1400" kern="1200" dirty="0" smtClean="0">
                          <a:solidFill>
                            <a:schemeClr val="dk1"/>
                          </a:solidFill>
                          <a:latin typeface="+mn-lt"/>
                          <a:ea typeface="+mn-ea"/>
                          <a:cs typeface="+mn-cs"/>
                        </a:rPr>
                        <a:t> at</a:t>
                      </a:r>
                      <a:r>
                        <a:rPr lang="en-US" sz="1400" kern="1200" baseline="0" dirty="0" smtClean="0">
                          <a:solidFill>
                            <a:schemeClr val="dk1"/>
                          </a:solidFill>
                          <a:latin typeface="+mn-lt"/>
                          <a:ea typeface="+mn-ea"/>
                          <a:cs typeface="+mn-cs"/>
                        </a:rPr>
                        <a:t> </a:t>
                      </a:r>
                      <a:r>
                        <a:rPr lang="en-US" sz="1400" u="sng" kern="1200" dirty="0" smtClean="0">
                          <a:solidFill>
                            <a:schemeClr val="dk1"/>
                          </a:solidFill>
                          <a:latin typeface="+mn-lt"/>
                          <a:ea typeface="+mn-ea"/>
                          <a:cs typeface="+mn-cs"/>
                          <a:hlinkClick r:id="rId3"/>
                        </a:rPr>
                        <a:t>zsolt-nagykaldi@ouhsc.edu</a:t>
                      </a:r>
                      <a:r>
                        <a:rPr lang="en-US" sz="1400" kern="1200" dirty="0" smtClean="0">
                          <a:solidFill>
                            <a:schemeClr val="dk1"/>
                          </a:solidFill>
                          <a:latin typeface="+mn-lt"/>
                          <a:ea typeface="+mn-ea"/>
                          <a:cs typeface="+mn-cs"/>
                        </a:rPr>
                        <a:t>)</a:t>
                      </a:r>
                    </a:p>
                  </a:txBody>
                  <a:tcPr/>
                </a:tc>
              </a:tr>
              <a:tr h="1081548">
                <a:tc>
                  <a:txBody>
                    <a:bodyPr/>
                    <a:lstStyle/>
                    <a:p>
                      <a:r>
                        <a:rPr lang="en-US" sz="1400" dirty="0" smtClean="0">
                          <a:effectLst/>
                        </a:rPr>
                        <a:t>2. Practice Facilitator Certificate Program</a:t>
                      </a:r>
                      <a:endParaRPr lang="en-US" sz="1400" dirty="0">
                        <a:solidFill>
                          <a:schemeClr val="tx1"/>
                        </a:solidFill>
                      </a:endParaRPr>
                    </a:p>
                  </a:txBody>
                  <a:tcPr/>
                </a:tc>
                <a:tc>
                  <a:txBody>
                    <a:bodyPr/>
                    <a:lstStyle/>
                    <a:p>
                      <a:r>
                        <a:rPr lang="en-US" sz="1400" dirty="0" smtClean="0">
                          <a:solidFill>
                            <a:schemeClr val="tx1"/>
                          </a:solidFill>
                        </a:rPr>
                        <a:t>Designed and developed by national experts who drew upon the training modules in the AHRQ Practice Facilitation Handbook. Web based with live video seminars scheduled weekly and local internships at certified sites. </a:t>
                      </a:r>
                      <a:endParaRPr lang="en-US" sz="1400" dirty="0">
                        <a:solidFill>
                          <a:schemeClr val="tx1"/>
                        </a:solidFill>
                      </a:endParaRPr>
                    </a:p>
                  </a:txBody>
                  <a:tcPr/>
                </a:tc>
                <a:tc>
                  <a:txBody>
                    <a:bodyPr/>
                    <a:lstStyle/>
                    <a:p>
                      <a:r>
                        <a:rPr lang="en-US" sz="1400" dirty="0" smtClean="0">
                          <a:solidFill>
                            <a:schemeClr val="tx1"/>
                          </a:solidFill>
                          <a:hlinkClick r:id="rId4"/>
                        </a:rPr>
                        <a:t>http://www.millardfillmorecollege.com/practice_facilitator_ad</a:t>
                      </a:r>
                      <a:r>
                        <a:rPr lang="en-US" sz="1400" dirty="0" smtClean="0">
                          <a:solidFill>
                            <a:schemeClr val="tx1"/>
                          </a:solidFill>
                        </a:rPr>
                        <a:t> </a:t>
                      </a:r>
                      <a:endParaRPr lang="en-US" sz="1400" dirty="0">
                        <a:solidFill>
                          <a:schemeClr val="tx1"/>
                        </a:solidFill>
                      </a:endParaRPr>
                    </a:p>
                  </a:txBody>
                  <a:tcPr/>
                </a:tc>
              </a:tr>
            </a:tbl>
          </a:graphicData>
        </a:graphic>
      </p:graphicFrame>
      <p:sp>
        <p:nvSpPr>
          <p:cNvPr id="5" name="Rectangle 4"/>
          <p:cNvSpPr/>
          <p:nvPr/>
        </p:nvSpPr>
        <p:spPr>
          <a:xfrm>
            <a:off x="533400" y="1447800"/>
            <a:ext cx="8001000" cy="307777"/>
          </a:xfrm>
          <a:prstGeom prst="rect">
            <a:avLst/>
          </a:prstGeom>
        </p:spPr>
        <p:txBody>
          <a:bodyPr wrap="square">
            <a:spAutoFit/>
          </a:bodyPr>
          <a:lstStyle/>
          <a:p>
            <a:r>
              <a:rPr lang="en-US" sz="1400" b="1" dirty="0" err="1" smtClean="0">
                <a:solidFill>
                  <a:schemeClr val="accent1"/>
                </a:solidFill>
              </a:rPr>
              <a:t>Westat</a:t>
            </a:r>
            <a:r>
              <a:rPr lang="en-US" sz="1400" b="1" dirty="0" smtClean="0">
                <a:solidFill>
                  <a:schemeClr val="accent1"/>
                </a:solidFill>
              </a:rPr>
              <a:t>, working with University of Oklahoma Health Sciences Center</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33</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681784" cy="1139780"/>
          </a:xfrm>
        </p:spPr>
        <p:txBody>
          <a:bodyPr>
            <a:normAutofit/>
          </a:bodyPr>
          <a:lstStyle/>
          <a:p>
            <a:r>
              <a:rPr lang="en-US" sz="2400" dirty="0" smtClean="0"/>
              <a:t>Cardiovascular Surgical Translational Study</a:t>
            </a:r>
            <a:r>
              <a:rPr lang="en-US" sz="2400" dirty="0"/>
              <a:t/>
            </a:r>
            <a:br>
              <a:rPr lang="en-US" sz="2400" dirty="0"/>
            </a:br>
            <a:r>
              <a:rPr lang="en-US" sz="2400" b="0" dirty="0"/>
              <a:t>Dissemination and Implementation </a:t>
            </a:r>
            <a:r>
              <a:rPr lang="en-US" sz="2400" b="0" dirty="0" smtClean="0"/>
              <a:t>Resources</a:t>
            </a:r>
            <a:br>
              <a:rPr lang="en-US" sz="2400" b="0" dirty="0" smtClean="0"/>
            </a:br>
            <a:endParaRPr lang="en-US" sz="1800" b="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457200" y="1828800"/>
          <a:ext cx="8153401" cy="3764280"/>
        </p:xfrm>
        <a:graphic>
          <a:graphicData uri="http://schemas.openxmlformats.org/drawingml/2006/table">
            <a:tbl>
              <a:tblPr firstRow="1" bandRow="1">
                <a:tableStyleId>{5C22544A-7EE6-4342-B048-85BDC9FD1C3A}</a:tableStyleId>
              </a:tblPr>
              <a:tblGrid>
                <a:gridCol w="2362200"/>
                <a:gridCol w="2733347"/>
                <a:gridCol w="3057854"/>
              </a:tblGrid>
              <a:tr h="38100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762000">
                <a:tc>
                  <a:txBody>
                    <a:bodyPr/>
                    <a:lstStyle/>
                    <a:p>
                      <a:r>
                        <a:rPr lang="en-US" sz="1400" b="0" dirty="0" smtClean="0">
                          <a:solidFill>
                            <a:schemeClr val="tx1"/>
                          </a:solidFill>
                        </a:rPr>
                        <a:t>1. Surgical Site Infection (SSI) Prevention Toolkit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To provide evidence and strategies for how to use resources for SSI</a:t>
                      </a:r>
                      <a:r>
                        <a:rPr lang="en-US" sz="1400" baseline="0" dirty="0" smtClean="0">
                          <a:solidFill>
                            <a:schemeClr val="tx1"/>
                          </a:solidFill>
                        </a:rPr>
                        <a:t> </a:t>
                      </a:r>
                      <a:r>
                        <a:rPr lang="en-US" sz="1400" dirty="0" smtClean="0">
                          <a:solidFill>
                            <a:schemeClr val="tx1"/>
                          </a:solidFill>
                        </a:rPr>
                        <a:t>Prevention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https://</a:t>
                      </a:r>
                      <a:r>
                        <a:rPr lang="en-US" sz="1400" kern="1200" dirty="0" err="1" smtClean="0">
                          <a:solidFill>
                            <a:schemeClr val="tx1"/>
                          </a:solidFill>
                          <a:effectLst/>
                          <a:latin typeface="+mn-lt"/>
                          <a:ea typeface="+mn-ea"/>
                          <a:cs typeface="+mn-cs"/>
                        </a:rPr>
                        <a:t>armstrongresearch.hopkinsmedicine.org</a:t>
                      </a:r>
                      <a:r>
                        <a:rPr lang="en-US" sz="1400" kern="1200" dirty="0" smtClean="0">
                          <a:solidFill>
                            <a:schemeClr val="tx1"/>
                          </a:solidFill>
                          <a:effectLst/>
                          <a:latin typeface="+mn-lt"/>
                          <a:ea typeface="+mn-ea"/>
                          <a:cs typeface="+mn-cs"/>
                        </a:rPr>
                        <a:t>/</a:t>
                      </a:r>
                      <a:r>
                        <a:rPr lang="en-US" sz="1400" kern="1200" dirty="0" err="1" smtClean="0">
                          <a:solidFill>
                            <a:schemeClr val="tx1"/>
                          </a:solidFill>
                          <a:effectLst/>
                          <a:latin typeface="+mn-lt"/>
                          <a:ea typeface="+mn-ea"/>
                          <a:cs typeface="+mn-cs"/>
                        </a:rPr>
                        <a:t>csts</a:t>
                      </a:r>
                      <a:r>
                        <a:rPr lang="en-US" sz="1400" kern="1200" dirty="0" smtClean="0">
                          <a:solidFill>
                            <a:schemeClr val="tx1"/>
                          </a:solidFill>
                          <a:effectLst/>
                          <a:latin typeface="+mn-lt"/>
                          <a:ea typeface="+mn-ea"/>
                          <a:cs typeface="+mn-cs"/>
                        </a:rPr>
                        <a:t>/</a:t>
                      </a:r>
                      <a:r>
                        <a:rPr lang="en-US" sz="1400" kern="1200" dirty="0" err="1" smtClean="0">
                          <a:solidFill>
                            <a:schemeClr val="tx1"/>
                          </a:solidFill>
                          <a:effectLst/>
                          <a:latin typeface="+mn-lt"/>
                          <a:ea typeface="+mn-ea"/>
                          <a:cs typeface="+mn-cs"/>
                        </a:rPr>
                        <a:t>ssi.aspx</a:t>
                      </a:r>
                      <a:endParaRPr lang="en-US" sz="1400" kern="1200" dirty="0" smtClean="0">
                        <a:solidFill>
                          <a:schemeClr val="tx1"/>
                        </a:solidFill>
                        <a:effectLst/>
                        <a:latin typeface="+mn-lt"/>
                        <a:ea typeface="+mn-ea"/>
                        <a:cs typeface="+mn-cs"/>
                      </a:endParaRPr>
                    </a:p>
                  </a:txBody>
                  <a:tcPr/>
                </a:tc>
              </a:tr>
              <a:tr h="8915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dirty="0" smtClean="0">
                          <a:solidFill>
                            <a:schemeClr val="tx1"/>
                          </a:solidFill>
                        </a:rPr>
                        <a:t>2. Central</a:t>
                      </a:r>
                      <a:r>
                        <a:rPr lang="en-US" sz="1400" b="0" baseline="0" dirty="0" smtClean="0">
                          <a:solidFill>
                            <a:schemeClr val="tx1"/>
                          </a:solidFill>
                        </a:rPr>
                        <a:t> Line-Associated Bloodstream Infection (CLABSI) Prevention Toolkit</a:t>
                      </a:r>
                      <a:endParaRPr lang="en-US" sz="1400" b="0" dirty="0" smtClean="0">
                        <a:solidFill>
                          <a:schemeClr val="tx1"/>
                        </a:solidFill>
                      </a:endParaRPr>
                    </a:p>
                  </a:txBody>
                  <a:tcPr/>
                </a:tc>
                <a:tc>
                  <a:txBody>
                    <a:bodyPr/>
                    <a:lstStyle/>
                    <a:p>
                      <a:r>
                        <a:rPr lang="en-US" sz="1400" dirty="0" smtClean="0">
                          <a:solidFill>
                            <a:schemeClr val="tx1"/>
                          </a:solidFill>
                        </a:rPr>
                        <a:t>To provide evidence and strategies for how to use resources for CLABSI Prevention</a:t>
                      </a:r>
                      <a:endParaRPr lang="en-US" sz="1400" dirty="0">
                        <a:solidFill>
                          <a:schemeClr val="tx1"/>
                        </a:solidFill>
                      </a:endParaRPr>
                    </a:p>
                  </a:txBody>
                  <a:tcPr/>
                </a:tc>
                <a:tc>
                  <a:txBody>
                    <a:bodyPr/>
                    <a:lstStyle/>
                    <a:p>
                      <a:r>
                        <a:rPr lang="en-US" sz="1400" dirty="0" smtClean="0">
                          <a:solidFill>
                            <a:schemeClr val="tx1"/>
                          </a:solidFill>
                        </a:rPr>
                        <a:t>https://</a:t>
                      </a:r>
                      <a:r>
                        <a:rPr lang="en-US" sz="1400" dirty="0" err="1" smtClean="0">
                          <a:solidFill>
                            <a:schemeClr val="tx1"/>
                          </a:solidFill>
                        </a:rPr>
                        <a:t>armstrongresearch.hopkinsmedicine.org</a:t>
                      </a:r>
                      <a:r>
                        <a:rPr lang="en-US" sz="1400" dirty="0" smtClean="0">
                          <a:solidFill>
                            <a:schemeClr val="tx1"/>
                          </a:solidFill>
                        </a:rPr>
                        <a:t>/</a:t>
                      </a:r>
                      <a:r>
                        <a:rPr lang="en-US" sz="1400" dirty="0" err="1" smtClean="0">
                          <a:solidFill>
                            <a:schemeClr val="tx1"/>
                          </a:solidFill>
                        </a:rPr>
                        <a:t>csts</a:t>
                      </a:r>
                      <a:r>
                        <a:rPr lang="en-US" sz="1400" dirty="0" smtClean="0">
                          <a:solidFill>
                            <a:schemeClr val="tx1"/>
                          </a:solidFill>
                        </a:rPr>
                        <a:t>/</a:t>
                      </a:r>
                      <a:r>
                        <a:rPr lang="en-US" sz="1400" dirty="0" err="1" smtClean="0">
                          <a:solidFill>
                            <a:schemeClr val="tx1"/>
                          </a:solidFill>
                        </a:rPr>
                        <a:t>clabsi.aspx</a:t>
                      </a:r>
                      <a:endParaRPr lang="en-US" sz="1400" dirty="0">
                        <a:solidFill>
                          <a:schemeClr val="tx1"/>
                        </a:solidFill>
                      </a:endParaRPr>
                    </a:p>
                  </a:txBody>
                  <a:tcPr/>
                </a:tc>
              </a:tr>
              <a:tr h="685800">
                <a:tc>
                  <a:txBody>
                    <a:bodyPr/>
                    <a:lstStyle/>
                    <a:p>
                      <a:r>
                        <a:rPr lang="en-US" sz="1400" dirty="0" smtClean="0">
                          <a:solidFill>
                            <a:schemeClr val="tx1"/>
                          </a:solidFill>
                        </a:rPr>
                        <a:t>3. Ventilator-Associated</a:t>
                      </a:r>
                      <a:r>
                        <a:rPr lang="en-US" sz="1400" baseline="0" dirty="0" smtClean="0">
                          <a:solidFill>
                            <a:schemeClr val="tx1"/>
                          </a:solidFill>
                        </a:rPr>
                        <a:t> Pneumonia (VAP) Infection Prevention Toolkit</a:t>
                      </a:r>
                      <a:endParaRPr lang="en-US" sz="1400" dirty="0">
                        <a:solidFill>
                          <a:schemeClr val="tx1"/>
                        </a:solidFill>
                      </a:endParaRPr>
                    </a:p>
                  </a:txBody>
                  <a:tcPr/>
                </a:tc>
                <a:tc>
                  <a:txBody>
                    <a:bodyPr/>
                    <a:lstStyle/>
                    <a:p>
                      <a:r>
                        <a:rPr lang="en-US" sz="1400" dirty="0" smtClean="0">
                          <a:solidFill>
                            <a:schemeClr val="tx1"/>
                          </a:solidFill>
                        </a:rPr>
                        <a:t>To provide evidence and strategies for how to use resources for VAP/VAE</a:t>
                      </a:r>
                      <a:r>
                        <a:rPr lang="en-US" sz="1400" baseline="0" dirty="0" smtClean="0">
                          <a:solidFill>
                            <a:schemeClr val="tx1"/>
                          </a:solidFill>
                        </a:rPr>
                        <a:t> </a:t>
                      </a:r>
                      <a:r>
                        <a:rPr lang="en-US" sz="1400" dirty="0" smtClean="0">
                          <a:solidFill>
                            <a:schemeClr val="tx1"/>
                          </a:solidFill>
                        </a:rPr>
                        <a:t>Prevention</a:t>
                      </a:r>
                      <a:endParaRPr lang="en-US" sz="1400" dirty="0">
                        <a:solidFill>
                          <a:schemeClr val="tx1"/>
                        </a:solidFill>
                      </a:endParaRPr>
                    </a:p>
                  </a:txBody>
                  <a:tcPr/>
                </a:tc>
                <a:tc>
                  <a:txBody>
                    <a:bodyPr/>
                    <a:lstStyle/>
                    <a:p>
                      <a:r>
                        <a:rPr lang="en-US" sz="1400" dirty="0" smtClean="0">
                          <a:solidFill>
                            <a:schemeClr val="tx1"/>
                          </a:solidFill>
                        </a:rPr>
                        <a:t>https://</a:t>
                      </a:r>
                      <a:r>
                        <a:rPr lang="en-US" sz="1400" dirty="0" err="1" smtClean="0">
                          <a:solidFill>
                            <a:schemeClr val="tx1"/>
                          </a:solidFill>
                        </a:rPr>
                        <a:t>armstrongresearch.hopkinsmedicine.org</a:t>
                      </a:r>
                      <a:r>
                        <a:rPr lang="en-US" sz="1400" dirty="0" smtClean="0">
                          <a:solidFill>
                            <a:schemeClr val="tx1"/>
                          </a:solidFill>
                        </a:rPr>
                        <a:t>/</a:t>
                      </a:r>
                      <a:r>
                        <a:rPr lang="en-US" sz="1400" dirty="0" err="1" smtClean="0">
                          <a:solidFill>
                            <a:schemeClr val="tx1"/>
                          </a:solidFill>
                        </a:rPr>
                        <a:t>csts</a:t>
                      </a:r>
                      <a:r>
                        <a:rPr lang="en-US" sz="1400" dirty="0" smtClean="0">
                          <a:solidFill>
                            <a:schemeClr val="tx1"/>
                          </a:solidFill>
                        </a:rPr>
                        <a:t>/</a:t>
                      </a:r>
                      <a:r>
                        <a:rPr lang="en-US" sz="1400" dirty="0" err="1" smtClean="0">
                          <a:solidFill>
                            <a:schemeClr val="tx1"/>
                          </a:solidFill>
                        </a:rPr>
                        <a:t>vap.aspx</a:t>
                      </a:r>
                      <a:endParaRPr lang="en-US" sz="1400" dirty="0">
                        <a:solidFill>
                          <a:schemeClr val="tx1"/>
                        </a:solidFill>
                      </a:endParaRPr>
                    </a:p>
                  </a:txBody>
                  <a:tcPr/>
                </a:tc>
              </a:tr>
              <a:tr h="685800">
                <a:tc>
                  <a:txBody>
                    <a:bodyPr/>
                    <a:lstStyle/>
                    <a:p>
                      <a:r>
                        <a:rPr lang="en-US" sz="1400" b="0" dirty="0" smtClean="0">
                          <a:solidFill>
                            <a:schemeClr val="tx1"/>
                          </a:solidFill>
                        </a:rPr>
                        <a:t>4. Comprehensive</a:t>
                      </a:r>
                      <a:r>
                        <a:rPr lang="en-US" sz="1400" b="0" baseline="0" dirty="0" smtClean="0">
                          <a:solidFill>
                            <a:schemeClr val="tx1"/>
                          </a:solidFill>
                        </a:rPr>
                        <a:t> Unit-based Safety Program (CUSP)</a:t>
                      </a:r>
                      <a:endParaRPr lang="en-US" sz="1400" b="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1"/>
                          </a:solidFill>
                        </a:rPr>
                        <a:t>To provide guidance for implementing CUSP to improve safety culture</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https://</a:t>
                      </a:r>
                      <a:r>
                        <a:rPr lang="en-US" sz="1400" kern="1200" dirty="0" err="1" smtClean="0">
                          <a:solidFill>
                            <a:schemeClr val="tx1"/>
                          </a:solidFill>
                          <a:effectLst/>
                          <a:latin typeface="+mn-lt"/>
                          <a:ea typeface="+mn-ea"/>
                          <a:cs typeface="+mn-cs"/>
                        </a:rPr>
                        <a:t>armstrongresearch.hopkinsmedicine.org</a:t>
                      </a:r>
                      <a:r>
                        <a:rPr lang="en-US" sz="1400" kern="1200" dirty="0" smtClean="0">
                          <a:solidFill>
                            <a:schemeClr val="tx1"/>
                          </a:solidFill>
                          <a:effectLst/>
                          <a:latin typeface="+mn-lt"/>
                          <a:ea typeface="+mn-ea"/>
                          <a:cs typeface="+mn-cs"/>
                        </a:rPr>
                        <a:t>/</a:t>
                      </a:r>
                      <a:r>
                        <a:rPr lang="en-US" sz="1400" kern="1200" dirty="0" err="1" smtClean="0">
                          <a:solidFill>
                            <a:schemeClr val="tx1"/>
                          </a:solidFill>
                          <a:effectLst/>
                          <a:latin typeface="+mn-lt"/>
                          <a:ea typeface="+mn-ea"/>
                          <a:cs typeface="+mn-cs"/>
                        </a:rPr>
                        <a:t>csts</a:t>
                      </a:r>
                      <a:r>
                        <a:rPr lang="en-US" sz="1400" kern="1200" dirty="0" smtClean="0">
                          <a:solidFill>
                            <a:schemeClr val="tx1"/>
                          </a:solidFill>
                          <a:effectLst/>
                          <a:latin typeface="+mn-lt"/>
                          <a:ea typeface="+mn-ea"/>
                          <a:cs typeface="+mn-cs"/>
                        </a:rPr>
                        <a:t>/</a:t>
                      </a:r>
                      <a:r>
                        <a:rPr lang="en-US" sz="1400" kern="1200" dirty="0" err="1" smtClean="0">
                          <a:solidFill>
                            <a:schemeClr val="tx1"/>
                          </a:solidFill>
                          <a:effectLst/>
                          <a:latin typeface="+mn-lt"/>
                          <a:ea typeface="+mn-ea"/>
                          <a:cs typeface="+mn-cs"/>
                        </a:rPr>
                        <a:t>cusp.aspx</a:t>
                      </a:r>
                      <a:endParaRPr lang="en-US" sz="1400" kern="1200" dirty="0" smtClean="0">
                        <a:solidFill>
                          <a:schemeClr val="tx1"/>
                        </a:solidFill>
                        <a:effectLst/>
                        <a:latin typeface="+mn-lt"/>
                        <a:ea typeface="+mn-ea"/>
                        <a:cs typeface="+mn-cs"/>
                      </a:endParaRPr>
                    </a:p>
                  </a:txBody>
                  <a:tcPr/>
                </a:tc>
              </a:tr>
            </a:tbl>
          </a:graphicData>
        </a:graphic>
      </p:graphicFrame>
      <p:sp>
        <p:nvSpPr>
          <p:cNvPr id="5" name="Rectangle 4"/>
          <p:cNvSpPr/>
          <p:nvPr/>
        </p:nvSpPr>
        <p:spPr>
          <a:xfrm>
            <a:off x="457200" y="1447800"/>
            <a:ext cx="6324600" cy="307777"/>
          </a:xfrm>
          <a:prstGeom prst="rect">
            <a:avLst/>
          </a:prstGeom>
        </p:spPr>
        <p:txBody>
          <a:bodyPr wrap="square">
            <a:spAutoFit/>
          </a:bodyPr>
          <a:lstStyle/>
          <a:p>
            <a:r>
              <a:rPr lang="en-US" sz="1400" b="1" dirty="0" smtClean="0">
                <a:solidFill>
                  <a:schemeClr val="accent1"/>
                </a:solidFill>
              </a:rPr>
              <a:t>Johns </a:t>
            </a:r>
            <a:r>
              <a:rPr lang="en-US" sz="1400" b="1" dirty="0" smtClean="0">
                <a:solidFill>
                  <a:schemeClr val="accent1"/>
                </a:solidFill>
              </a:rPr>
              <a:t>Hopkins University</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34</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681784" cy="1139780"/>
          </a:xfrm>
        </p:spPr>
        <p:txBody>
          <a:bodyPr>
            <a:normAutofit/>
          </a:bodyPr>
          <a:lstStyle/>
          <a:p>
            <a:r>
              <a:rPr lang="en-US" sz="2400" dirty="0" smtClean="0"/>
              <a:t>Cardiovascular Surgical Translational Study</a:t>
            </a:r>
            <a:r>
              <a:rPr lang="en-US" sz="2400" dirty="0"/>
              <a:t/>
            </a:r>
            <a:br>
              <a:rPr lang="en-US" sz="2400" dirty="0"/>
            </a:br>
            <a:r>
              <a:rPr lang="en-US" sz="2400" b="0" dirty="0"/>
              <a:t>Dissemination and Implementation </a:t>
            </a:r>
            <a:r>
              <a:rPr lang="en-US" sz="2400" b="0" dirty="0" smtClean="0"/>
              <a:t>Resources</a:t>
            </a:r>
            <a:br>
              <a:rPr lang="en-US" sz="2400" b="0" dirty="0" smtClean="0"/>
            </a:br>
            <a:endParaRPr lang="en-US" sz="1800" b="0" i="1" dirty="0">
              <a:solidFill>
                <a:srgbClr val="FF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701712816"/>
              </p:ext>
            </p:extLst>
          </p:nvPr>
        </p:nvGraphicFramePr>
        <p:xfrm>
          <a:off x="457200" y="1828800"/>
          <a:ext cx="8305800" cy="2270760"/>
        </p:xfrm>
        <a:graphic>
          <a:graphicData uri="http://schemas.openxmlformats.org/drawingml/2006/table">
            <a:tbl>
              <a:tblPr firstRow="1" bandRow="1">
                <a:tableStyleId>{5C22544A-7EE6-4342-B048-85BDC9FD1C3A}</a:tableStyleId>
              </a:tblPr>
              <a:tblGrid>
                <a:gridCol w="2251104"/>
                <a:gridCol w="2872099"/>
                <a:gridCol w="3182597"/>
              </a:tblGrid>
              <a:tr h="381000">
                <a:tc>
                  <a:txBody>
                    <a:bodyPr/>
                    <a:lstStyle/>
                    <a:p>
                      <a:r>
                        <a:rPr lang="en-US" sz="1800" dirty="0" smtClean="0"/>
                        <a:t>Name of Tool</a:t>
                      </a:r>
                      <a:endParaRPr lang="en-US" sz="1800" dirty="0"/>
                    </a:p>
                  </a:txBody>
                  <a:tcPr marL="68580" marR="68580" marT="34290" marB="34290"/>
                </a:tc>
                <a:tc>
                  <a:txBody>
                    <a:bodyPr/>
                    <a:lstStyle/>
                    <a:p>
                      <a:r>
                        <a:rPr lang="en-US" sz="1800" dirty="0" smtClean="0">
                          <a:solidFill>
                            <a:schemeClr val="bg1"/>
                          </a:solidFill>
                        </a:rPr>
                        <a:t>Purpose</a:t>
                      </a:r>
                      <a:r>
                        <a:rPr lang="en-US" sz="1800" baseline="0" dirty="0" smtClean="0">
                          <a:solidFill>
                            <a:schemeClr val="bg1"/>
                          </a:solidFill>
                        </a:rPr>
                        <a:t> of Tool</a:t>
                      </a:r>
                      <a:endParaRPr lang="en-US" sz="1800" dirty="0">
                        <a:solidFill>
                          <a:schemeClr val="bg1"/>
                        </a:solidFill>
                      </a:endParaRPr>
                    </a:p>
                  </a:txBody>
                  <a:tcPr marL="68580" marR="68580" marT="34290" marB="34290"/>
                </a:tc>
                <a:tc>
                  <a:txBody>
                    <a:bodyPr/>
                    <a:lstStyle/>
                    <a:p>
                      <a:r>
                        <a:rPr lang="en-US" sz="1800" dirty="0" smtClean="0"/>
                        <a:t>Link to Download Tool </a:t>
                      </a:r>
                      <a:endParaRPr lang="en-US" sz="1800" dirty="0"/>
                    </a:p>
                  </a:txBody>
                  <a:tcPr marL="68580" marR="68580" marT="34290" marB="34290"/>
                </a:tc>
              </a:tr>
              <a:tr h="891540">
                <a:tc>
                  <a:txBody>
                    <a:bodyPr/>
                    <a:lstStyle/>
                    <a:p>
                      <a:r>
                        <a:rPr lang="en-US" sz="1400" b="0" dirty="0" smtClean="0">
                          <a:solidFill>
                            <a:schemeClr val="tx1"/>
                          </a:solidFill>
                        </a:rPr>
                        <a:t>5. Cross Unit Exercise:</a:t>
                      </a:r>
                      <a:r>
                        <a:rPr lang="en-US" sz="1400" b="0" baseline="0" dirty="0" smtClean="0">
                          <a:solidFill>
                            <a:schemeClr val="tx1"/>
                          </a:solidFill>
                        </a:rPr>
                        <a:t> Teamwork across Units</a:t>
                      </a:r>
                      <a:endParaRPr lang="en-US" sz="1400" b="0" dirty="0" smtClean="0">
                        <a:solidFill>
                          <a:schemeClr val="tx1"/>
                        </a:solidFill>
                      </a:endParaRPr>
                    </a:p>
                  </a:txBody>
                  <a:tcPr/>
                </a:tc>
                <a:tc>
                  <a:txBody>
                    <a:bodyPr/>
                    <a:lstStyle/>
                    <a:p>
                      <a:r>
                        <a:rPr lang="en-US" sz="1400" kern="1200" dirty="0" smtClean="0">
                          <a:solidFill>
                            <a:schemeClr val="dk1"/>
                          </a:solidFill>
                          <a:effectLst/>
                          <a:latin typeface="+mn-lt"/>
                          <a:ea typeface="+mn-ea"/>
                          <a:cs typeface="+mn-cs"/>
                        </a:rPr>
                        <a:t>To facilitate discussion and improve teamwork, communication, and coordination across multiple hospital units</a:t>
                      </a:r>
                      <a:r>
                        <a:rPr lang="en-US" sz="1400" dirty="0" smtClean="0">
                          <a:effectLst/>
                        </a:rPr>
                        <a:t> </a:t>
                      </a:r>
                      <a:endParaRPr lang="en-US" sz="1400" dirty="0">
                        <a:solidFill>
                          <a:schemeClr val="tx1"/>
                        </a:solidFill>
                      </a:endParaRPr>
                    </a:p>
                  </a:txBody>
                  <a:tcPr/>
                </a:tc>
                <a:tc>
                  <a:txBody>
                    <a:bodyPr/>
                    <a:lstStyle/>
                    <a:p>
                      <a:r>
                        <a:rPr lang="en-US" sz="1400" dirty="0" smtClean="0">
                          <a:solidFill>
                            <a:schemeClr val="tx1"/>
                          </a:solidFill>
                        </a:rPr>
                        <a:t>https://cdn.community360.net/app/</a:t>
                      </a:r>
                      <a:r>
                        <a:rPr lang="en-US" sz="1400" dirty="0" err="1" smtClean="0">
                          <a:solidFill>
                            <a:schemeClr val="tx1"/>
                          </a:solidFill>
                        </a:rPr>
                        <a:t>jh</a:t>
                      </a:r>
                      <a:r>
                        <a:rPr lang="en-US" sz="1400" dirty="0" smtClean="0">
                          <a:solidFill>
                            <a:schemeClr val="tx1"/>
                          </a:solidFill>
                        </a:rPr>
                        <a:t>/</a:t>
                      </a:r>
                      <a:r>
                        <a:rPr lang="en-US" sz="1400" dirty="0" err="1" smtClean="0">
                          <a:solidFill>
                            <a:schemeClr val="tx1"/>
                          </a:solidFill>
                        </a:rPr>
                        <a:t>csts</a:t>
                      </a:r>
                      <a:r>
                        <a:rPr lang="en-US" sz="1400" dirty="0" smtClean="0">
                          <a:solidFill>
                            <a:schemeClr val="tx1"/>
                          </a:solidFill>
                        </a:rPr>
                        <a:t>/Handoffs/Appendix_A_20120305_Teamwork_across_units.pdf</a:t>
                      </a:r>
                      <a:endParaRPr lang="en-US" sz="1400" dirty="0">
                        <a:solidFill>
                          <a:schemeClr val="tx1"/>
                        </a:solidFill>
                      </a:endParaRPr>
                    </a:p>
                  </a:txBody>
                  <a:tcPr/>
                </a:tc>
              </a:tr>
              <a:tr h="891540">
                <a:tc>
                  <a:txBody>
                    <a:bodyPr/>
                    <a:lstStyle/>
                    <a:p>
                      <a:r>
                        <a:rPr lang="en-US" sz="1400" dirty="0" smtClean="0">
                          <a:solidFill>
                            <a:schemeClr val="tx1"/>
                          </a:solidFill>
                        </a:rPr>
                        <a:t>6. Assessment</a:t>
                      </a:r>
                      <a:r>
                        <a:rPr lang="en-US" sz="1400" baseline="0" dirty="0" smtClean="0">
                          <a:solidFill>
                            <a:schemeClr val="tx1"/>
                          </a:solidFill>
                        </a:rPr>
                        <a:t> of Care Transitions Tool</a:t>
                      </a:r>
                      <a:endParaRPr lang="en-US" sz="1400" dirty="0">
                        <a:solidFill>
                          <a:schemeClr val="tx1"/>
                        </a:solidFill>
                      </a:endParaRPr>
                    </a:p>
                  </a:txBody>
                  <a:tcPr/>
                </a:tc>
                <a:tc>
                  <a:txBody>
                    <a:bodyPr/>
                    <a:lstStyle/>
                    <a:p>
                      <a:r>
                        <a:rPr lang="en-US" sz="1400" kern="1200" dirty="0" smtClean="0">
                          <a:solidFill>
                            <a:schemeClr val="dk1"/>
                          </a:solidFill>
                          <a:effectLst/>
                          <a:latin typeface="+mn-lt"/>
                          <a:ea typeface="+mn-ea"/>
                          <a:cs typeface="+mn-cs"/>
                        </a:rPr>
                        <a:t>To help an organization evaluate the transition of care of a patient from one unit to another and the verbal handoff associated with it</a:t>
                      </a:r>
                      <a:r>
                        <a:rPr lang="en-US" sz="1400" dirty="0" smtClean="0">
                          <a:effectLst/>
                        </a:rPr>
                        <a:t> </a:t>
                      </a:r>
                      <a:endParaRPr lang="en-US" sz="1400" dirty="0">
                        <a:solidFill>
                          <a:schemeClr val="tx1"/>
                        </a:solidFill>
                      </a:endParaRPr>
                    </a:p>
                  </a:txBody>
                  <a:tcPr/>
                </a:tc>
                <a:tc>
                  <a:txBody>
                    <a:bodyPr/>
                    <a:lstStyle/>
                    <a:p>
                      <a:r>
                        <a:rPr lang="en-US" sz="1400" dirty="0" smtClean="0">
                          <a:solidFill>
                            <a:schemeClr val="tx1"/>
                          </a:solidFill>
                        </a:rPr>
                        <a:t>https://cdn.community360.net/app/</a:t>
                      </a:r>
                      <a:r>
                        <a:rPr lang="en-US" sz="1400" dirty="0" err="1" smtClean="0">
                          <a:solidFill>
                            <a:schemeClr val="tx1"/>
                          </a:solidFill>
                        </a:rPr>
                        <a:t>jh</a:t>
                      </a:r>
                      <a:r>
                        <a:rPr lang="en-US" sz="1400" dirty="0" smtClean="0">
                          <a:solidFill>
                            <a:schemeClr val="tx1"/>
                          </a:solidFill>
                        </a:rPr>
                        <a:t>/CSTS/</a:t>
                      </a:r>
                      <a:r>
                        <a:rPr lang="en-US" sz="1400" dirty="0" err="1" smtClean="0">
                          <a:solidFill>
                            <a:schemeClr val="tx1"/>
                          </a:solidFill>
                        </a:rPr>
                        <a:t>Calls_Presentations</a:t>
                      </a:r>
                      <a:r>
                        <a:rPr lang="en-US" sz="1400" dirty="0" smtClean="0">
                          <a:solidFill>
                            <a:schemeClr val="tx1"/>
                          </a:solidFill>
                        </a:rPr>
                        <a:t>/</a:t>
                      </a:r>
                      <a:r>
                        <a:rPr lang="en-US" sz="1400" dirty="0" err="1" smtClean="0">
                          <a:solidFill>
                            <a:schemeClr val="tx1"/>
                          </a:solidFill>
                        </a:rPr>
                        <a:t>Content_Calls</a:t>
                      </a:r>
                      <a:r>
                        <a:rPr lang="en-US" sz="1400" dirty="0" smtClean="0">
                          <a:solidFill>
                            <a:schemeClr val="tx1"/>
                          </a:solidFill>
                        </a:rPr>
                        <a:t>/20130822_ACT_v9.docx</a:t>
                      </a:r>
                      <a:endParaRPr lang="en-US" sz="1400" dirty="0">
                        <a:solidFill>
                          <a:schemeClr val="tx1"/>
                        </a:solidFill>
                      </a:endParaRPr>
                    </a:p>
                  </a:txBody>
                  <a:tcPr/>
                </a:tc>
              </a:tr>
            </a:tbl>
          </a:graphicData>
        </a:graphic>
      </p:graphicFrame>
      <p:sp>
        <p:nvSpPr>
          <p:cNvPr id="5" name="Rectangle 4"/>
          <p:cNvSpPr/>
          <p:nvPr/>
        </p:nvSpPr>
        <p:spPr>
          <a:xfrm>
            <a:off x="457200" y="1447800"/>
            <a:ext cx="6324600" cy="307777"/>
          </a:xfrm>
          <a:prstGeom prst="rect">
            <a:avLst/>
          </a:prstGeom>
        </p:spPr>
        <p:txBody>
          <a:bodyPr wrap="square">
            <a:spAutoFit/>
          </a:bodyPr>
          <a:lstStyle/>
          <a:p>
            <a:r>
              <a:rPr lang="en-US" sz="1400" b="1" dirty="0" smtClean="0">
                <a:solidFill>
                  <a:schemeClr val="accent1"/>
                </a:solidFill>
              </a:rPr>
              <a:t>Johns </a:t>
            </a:r>
            <a:r>
              <a:rPr lang="en-US" sz="1400" b="1" dirty="0" smtClean="0">
                <a:solidFill>
                  <a:schemeClr val="accent1"/>
                </a:solidFill>
              </a:rPr>
              <a:t>Hopkins University</a:t>
            </a:r>
            <a:endParaRPr lang="en-US" sz="1400" b="1" dirty="0">
              <a:solidFill>
                <a:schemeClr val="accent1"/>
              </a:solidFill>
            </a:endParaRPr>
          </a:p>
        </p:txBody>
      </p:sp>
      <p:sp>
        <p:nvSpPr>
          <p:cNvPr id="3" name="Slide Number Placeholder 2"/>
          <p:cNvSpPr>
            <a:spLocks noGrp="1"/>
          </p:cNvSpPr>
          <p:nvPr>
            <p:ph type="sldNum" sz="quarter" idx="12"/>
          </p:nvPr>
        </p:nvSpPr>
        <p:spPr/>
        <p:txBody>
          <a:bodyPr/>
          <a:lstStyle/>
          <a:p>
            <a:fld id="{FBB4C657-53BA-4C64-8161-364EC652DC57}" type="slidenum">
              <a:rPr lang="en-US" smtClean="0"/>
              <a:pPr/>
              <a:t>35</a:t>
            </a:fld>
            <a:endParaRPr lang="en-US"/>
          </a:p>
        </p:txBody>
      </p:sp>
    </p:spTree>
    <p:extLst>
      <p:ext uri="{BB962C8B-B14F-4D97-AF65-F5344CB8AC3E}">
        <p14:creationId xmlns:p14="http://schemas.microsoft.com/office/powerpoint/2010/main" val="10379433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981200"/>
            <a:ext cx="7772400" cy="1362075"/>
          </a:xfrm>
        </p:spPr>
        <p:txBody>
          <a:bodyPr>
            <a:normAutofit/>
          </a:bodyPr>
          <a:lstStyle/>
          <a:p>
            <a:pPr algn="ctr"/>
            <a:r>
              <a:rPr lang="en-US" cap="none" dirty="0" smtClean="0"/>
              <a:t>Mental Health Interventions </a:t>
            </a:r>
            <a:endParaRPr lang="en-US" cap="none" dirty="0"/>
          </a:p>
        </p:txBody>
      </p:sp>
      <p:sp>
        <p:nvSpPr>
          <p:cNvPr id="4" name="Slide Number Placeholder 3"/>
          <p:cNvSpPr>
            <a:spLocks noGrp="1"/>
          </p:cNvSpPr>
          <p:nvPr>
            <p:ph type="sldNum" sz="quarter" idx="12"/>
          </p:nvPr>
        </p:nvSpPr>
        <p:spPr/>
        <p:txBody>
          <a:bodyPr/>
          <a:lstStyle/>
          <a:p>
            <a:fld id="{04135A10-8C9E-42E6-967D-7BF769AC6DB6}" type="slidenum">
              <a:rPr lang="en-US" smtClean="0"/>
              <a:pPr/>
              <a:t>4</a:t>
            </a:fld>
            <a:endParaRPr lang="en-US"/>
          </a:p>
        </p:txBody>
      </p:sp>
      <p:sp>
        <p:nvSpPr>
          <p:cNvPr id="5" name="Rectangle 4"/>
          <p:cNvSpPr/>
          <p:nvPr/>
        </p:nvSpPr>
        <p:spPr>
          <a:xfrm>
            <a:off x="762000" y="3810000"/>
            <a:ext cx="2362200" cy="523220"/>
          </a:xfrm>
          <a:prstGeom prst="rect">
            <a:avLst/>
          </a:prstGeom>
        </p:spPr>
        <p:txBody>
          <a:bodyPr wrap="square">
            <a:spAutoFit/>
          </a:bodyPr>
          <a:lstStyle/>
          <a:p>
            <a:pPr algn="ctr"/>
            <a:r>
              <a:rPr lang="en-US" sz="1400" dirty="0" smtClean="0"/>
              <a:t>Pittsburgh </a:t>
            </a:r>
            <a:r>
              <a:rPr lang="en-US" sz="1400" dirty="0" smtClean="0"/>
              <a:t>Regional Health Initiative</a:t>
            </a:r>
            <a:endParaRPr lang="en-US" sz="1400" dirty="0"/>
          </a:p>
        </p:txBody>
      </p:sp>
      <p:sp>
        <p:nvSpPr>
          <p:cNvPr id="6" name="Rectangle 5"/>
          <p:cNvSpPr/>
          <p:nvPr/>
        </p:nvSpPr>
        <p:spPr>
          <a:xfrm>
            <a:off x="3352800" y="3810000"/>
            <a:ext cx="2362200" cy="523220"/>
          </a:xfrm>
          <a:prstGeom prst="rect">
            <a:avLst/>
          </a:prstGeom>
        </p:spPr>
        <p:txBody>
          <a:bodyPr wrap="square">
            <a:spAutoFit/>
          </a:bodyPr>
          <a:lstStyle/>
          <a:p>
            <a:pPr algn="ctr"/>
            <a:r>
              <a:rPr lang="en-US" sz="1400" dirty="0" smtClean="0"/>
              <a:t>Dartmouth </a:t>
            </a:r>
            <a:r>
              <a:rPr lang="en-US" sz="1400" dirty="0" smtClean="0"/>
              <a:t>CO-OP Project/CECH PBRNs</a:t>
            </a:r>
            <a:endParaRPr lang="en-US" sz="1400" dirty="0"/>
          </a:p>
        </p:txBody>
      </p:sp>
      <p:sp>
        <p:nvSpPr>
          <p:cNvPr id="7" name="Rectangle 6"/>
          <p:cNvSpPr/>
          <p:nvPr/>
        </p:nvSpPr>
        <p:spPr>
          <a:xfrm>
            <a:off x="6016214" y="3810000"/>
            <a:ext cx="2209800" cy="307777"/>
          </a:xfrm>
          <a:prstGeom prst="rect">
            <a:avLst/>
          </a:prstGeom>
        </p:spPr>
        <p:txBody>
          <a:bodyPr wrap="square">
            <a:spAutoFit/>
          </a:bodyPr>
          <a:lstStyle/>
          <a:p>
            <a:pPr algn="ctr"/>
            <a:r>
              <a:rPr lang="en-US" sz="1400" dirty="0" smtClean="0"/>
              <a:t>Rutgers </a:t>
            </a:r>
            <a:r>
              <a:rPr lang="en-US" sz="1400" dirty="0" smtClean="0"/>
              <a:t>University</a:t>
            </a:r>
            <a:endParaRPr lang="en-US" sz="1400" dirty="0"/>
          </a:p>
        </p:txBody>
      </p:sp>
    </p:spTree>
    <p:extLst>
      <p:ext uri="{BB962C8B-B14F-4D97-AF65-F5344CB8AC3E}">
        <p14:creationId xmlns:p14="http://schemas.microsoft.com/office/powerpoint/2010/main" val="11131355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391400" cy="868362"/>
          </a:xfrm>
        </p:spPr>
        <p:txBody>
          <a:bodyPr>
            <a:noAutofit/>
          </a:bodyPr>
          <a:lstStyle/>
          <a:p>
            <a:r>
              <a:rPr lang="en-US" sz="2200" b="1" dirty="0" smtClean="0">
                <a:latin typeface="+mn-lt"/>
              </a:rPr>
              <a:t>Partners in Integrated Care (PIC): Support Screening for Depression and Alcohol and Drug Misuse</a:t>
            </a:r>
            <a:endParaRPr lang="en-US" sz="2200" b="1" i="1" dirty="0">
              <a:latin typeface="+mn-lt"/>
            </a:endParaRPr>
          </a:p>
        </p:txBody>
      </p:sp>
      <p:sp>
        <p:nvSpPr>
          <p:cNvPr id="3" name="Content Placeholder 2"/>
          <p:cNvSpPr>
            <a:spLocks noGrp="1"/>
          </p:cNvSpPr>
          <p:nvPr>
            <p:ph idx="1"/>
          </p:nvPr>
        </p:nvSpPr>
        <p:spPr>
          <a:xfrm>
            <a:off x="457200" y="1600200"/>
            <a:ext cx="8039100" cy="4351338"/>
          </a:xfrm>
        </p:spPr>
        <p:txBody>
          <a:bodyPr>
            <a:normAutofit/>
          </a:bodyPr>
          <a:lstStyle/>
          <a:p>
            <a:r>
              <a:rPr lang="en-US" sz="2000" b="1" dirty="0" smtClean="0"/>
              <a:t>Funded </a:t>
            </a:r>
            <a:r>
              <a:rPr lang="en-US" sz="2000" b="1" dirty="0" smtClean="0"/>
              <a:t>Organization:  </a:t>
            </a:r>
            <a:r>
              <a:rPr lang="en-US" sz="2000" dirty="0" smtClean="0"/>
              <a:t>Pittsburgh Regional Health Initiative (PRHI)</a:t>
            </a:r>
            <a:endParaRPr lang="en-US" sz="2000" b="1" dirty="0" smtClean="0"/>
          </a:p>
          <a:p>
            <a:endParaRPr lang="en-US" sz="2000" dirty="0" smtClean="0"/>
          </a:p>
          <a:p>
            <a:r>
              <a:rPr lang="en-US" sz="2000" b="1" dirty="0" smtClean="0"/>
              <a:t>Affiliated Network:  </a:t>
            </a:r>
            <a:r>
              <a:rPr lang="en-US" sz="2000" dirty="0" smtClean="0"/>
              <a:t>AHRQ Chartered Value Exchange (CVE) Learning Network, and Network for Regional Healthcare Improvement (NRHI)</a:t>
            </a:r>
          </a:p>
          <a:p>
            <a:endParaRPr lang="en-US" sz="2000" dirty="0"/>
          </a:p>
          <a:p>
            <a:r>
              <a:rPr lang="en-US" sz="2000" b="1" dirty="0" smtClean="0"/>
              <a:t>Geographic Focus:</a:t>
            </a:r>
            <a:r>
              <a:rPr lang="en-US" sz="2000" dirty="0"/>
              <a:t> </a:t>
            </a:r>
            <a:r>
              <a:rPr lang="en-US" sz="2000" dirty="0" smtClean="0"/>
              <a:t> Pennsylvania, Wisconsin, Minnesota, and Massachusetts</a:t>
            </a:r>
          </a:p>
        </p:txBody>
      </p:sp>
      <p:sp>
        <p:nvSpPr>
          <p:cNvPr id="4" name="Slide Number Placeholder 3"/>
          <p:cNvSpPr>
            <a:spLocks noGrp="1"/>
          </p:cNvSpPr>
          <p:nvPr>
            <p:ph type="sldNum" sz="quarter" idx="12"/>
          </p:nvPr>
        </p:nvSpPr>
        <p:spPr/>
        <p:txBody>
          <a:bodyPr/>
          <a:lstStyle/>
          <a:p>
            <a:fld id="{04135A10-8C9E-42E6-967D-7BF769AC6DB6}" type="slidenum">
              <a:rPr lang="en-US" smtClean="0">
                <a:solidFill>
                  <a:schemeClr val="tx1"/>
                </a:solidFill>
              </a:rPr>
              <a:pPr/>
              <a:t>5</a:t>
            </a:fld>
            <a:endParaRPr lang="en-US" dirty="0">
              <a:solidFill>
                <a:schemeClr val="tx1"/>
              </a:solidFill>
            </a:endParaRPr>
          </a:p>
        </p:txBody>
      </p:sp>
    </p:spTree>
    <p:extLst>
      <p:ext uri="{BB962C8B-B14F-4D97-AF65-F5344CB8AC3E}">
        <p14:creationId xmlns:p14="http://schemas.microsoft.com/office/powerpoint/2010/main" val="13680984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772400" cy="868362"/>
          </a:xfrm>
        </p:spPr>
        <p:txBody>
          <a:bodyPr>
            <a:noAutofit/>
          </a:bodyPr>
          <a:lstStyle/>
          <a:p>
            <a:r>
              <a:rPr lang="en-US" sz="2200" b="1" dirty="0" smtClean="0">
                <a:latin typeface="+mn-lt"/>
              </a:rPr>
              <a:t>PIC: Support </a:t>
            </a:r>
            <a:r>
              <a:rPr lang="en-US" sz="2200" b="1" dirty="0">
                <a:latin typeface="+mn-lt"/>
              </a:rPr>
              <a:t>Screening for Depression and Alcohol and Drug </a:t>
            </a:r>
            <a:r>
              <a:rPr lang="en-US" sz="2200" b="1" dirty="0" smtClean="0">
                <a:latin typeface="+mn-lt"/>
              </a:rPr>
              <a:t>Misuse</a:t>
            </a:r>
            <a:r>
              <a:rPr lang="en-US" sz="2000" b="1" dirty="0" smtClean="0">
                <a:latin typeface="+mn-lt"/>
              </a:rPr>
              <a:t/>
            </a:r>
            <a:br>
              <a:rPr lang="en-US" sz="2000" b="1" dirty="0" smtClean="0">
                <a:latin typeface="+mn-lt"/>
              </a:rPr>
            </a:br>
            <a:r>
              <a:rPr lang="en-US" sz="2000" b="0" dirty="0" smtClean="0">
                <a:latin typeface="+mn-lt"/>
              </a:rPr>
              <a:t>Intervention at a Glance</a:t>
            </a:r>
            <a:endParaRPr lang="en-US" sz="2000" b="0" dirty="0">
              <a:latin typeface="+mn-lt"/>
            </a:endParaRPr>
          </a:p>
        </p:txBody>
      </p:sp>
      <p:sp>
        <p:nvSpPr>
          <p:cNvPr id="3" name="Content Placeholder 2"/>
          <p:cNvSpPr>
            <a:spLocks noGrp="1"/>
          </p:cNvSpPr>
          <p:nvPr>
            <p:ph idx="1"/>
          </p:nvPr>
        </p:nvSpPr>
        <p:spPr>
          <a:xfrm>
            <a:off x="431482" y="1286934"/>
            <a:ext cx="8407718" cy="5571066"/>
          </a:xfrm>
        </p:spPr>
        <p:txBody>
          <a:bodyPr>
            <a:normAutofit fontScale="70000" lnSpcReduction="20000"/>
          </a:bodyPr>
          <a:lstStyle/>
          <a:p>
            <a:endParaRPr lang="en-US" sz="1900" b="1" dirty="0" smtClean="0"/>
          </a:p>
          <a:p>
            <a:pPr>
              <a:buNone/>
            </a:pPr>
            <a:r>
              <a:rPr lang="en-US" sz="2100" b="1" dirty="0" smtClean="0"/>
              <a:t>Evidence </a:t>
            </a:r>
            <a:r>
              <a:rPr lang="en-US" sz="2100" b="1" dirty="0"/>
              <a:t>Being </a:t>
            </a:r>
            <a:r>
              <a:rPr lang="en-US" sz="2100" b="1" dirty="0" smtClean="0"/>
              <a:t>Disseminated</a:t>
            </a:r>
          </a:p>
          <a:p>
            <a:pPr marL="344488" lvl="1" indent="-223838"/>
            <a:r>
              <a:rPr lang="en-US" sz="1900" dirty="0" smtClean="0"/>
              <a:t>IMPACT model for USPSTF recommendation of adult </a:t>
            </a:r>
            <a:r>
              <a:rPr lang="en-US" sz="1900" b="1" dirty="0" smtClean="0"/>
              <a:t>depression</a:t>
            </a:r>
            <a:r>
              <a:rPr lang="en-US" sz="1900" dirty="0" smtClean="0"/>
              <a:t> screening when staff-assisted depression care supports are in place</a:t>
            </a:r>
          </a:p>
          <a:p>
            <a:pPr marL="344488" lvl="1" indent="-223838"/>
            <a:r>
              <a:rPr lang="en-US" sz="1900" dirty="0" smtClean="0"/>
              <a:t>SBIRT model for USPSTF recommendation of adult </a:t>
            </a:r>
            <a:r>
              <a:rPr lang="en-US" sz="1900" b="1" dirty="0" smtClean="0"/>
              <a:t>alcohol misuse</a:t>
            </a:r>
            <a:r>
              <a:rPr lang="en-US" sz="1900" dirty="0" smtClean="0"/>
              <a:t> screening and brief intervention</a:t>
            </a:r>
          </a:p>
          <a:p>
            <a:pPr marL="344488" lvl="1" indent="-223838"/>
            <a:r>
              <a:rPr lang="en-US" sz="1900" dirty="0" smtClean="0"/>
              <a:t>Adult screening and brief interventions for </a:t>
            </a:r>
            <a:r>
              <a:rPr lang="en-US" sz="1900" b="1" dirty="0" smtClean="0"/>
              <a:t>other drug misuse </a:t>
            </a:r>
            <a:r>
              <a:rPr lang="en-US" sz="1900" dirty="0" smtClean="0"/>
              <a:t>based on emerging and promising evidence at the time</a:t>
            </a:r>
          </a:p>
          <a:p>
            <a:pPr>
              <a:buNone/>
            </a:pPr>
            <a:r>
              <a:rPr lang="en-US" sz="2100" b="1" dirty="0"/>
              <a:t>Primary </a:t>
            </a:r>
            <a:r>
              <a:rPr lang="en-US" sz="2100" b="1" dirty="0" smtClean="0"/>
              <a:t>Aim</a:t>
            </a:r>
          </a:p>
          <a:p>
            <a:pPr marL="344488" lvl="1" indent="-223838"/>
            <a:r>
              <a:rPr lang="en-US" sz="1900" dirty="0" smtClean="0"/>
              <a:t>To rapidly disseminate and test an integrated IMPACT-SBIRT team-based model in 90 primary care office practices in 4 states, comparing response and remission rates to evidence base</a:t>
            </a:r>
            <a:endParaRPr lang="en-US" sz="1900" dirty="0"/>
          </a:p>
          <a:p>
            <a:pPr>
              <a:buNone/>
            </a:pPr>
            <a:r>
              <a:rPr lang="en-US" sz="2100" b="1" dirty="0" smtClean="0"/>
              <a:t>Intervention Description</a:t>
            </a:r>
          </a:p>
          <a:p>
            <a:pPr marL="344488" lvl="1" indent="-225425"/>
            <a:r>
              <a:rPr lang="en-US" sz="1900" dirty="0" smtClean="0"/>
              <a:t>Planning:  Collaborative creation of “PIC Toolkit”, training modules, data tracking tools, software, and marketing materials</a:t>
            </a:r>
          </a:p>
          <a:p>
            <a:pPr marL="344488" lvl="1" indent="-225425"/>
            <a:r>
              <a:rPr lang="en-US" sz="1900" dirty="0" smtClean="0"/>
              <a:t>Implementation:  Practice recruitment, staff hiring, and protocol-based multi-state roll-out</a:t>
            </a:r>
          </a:p>
          <a:p>
            <a:pPr marL="344488" lvl="1" indent="-225425"/>
            <a:r>
              <a:rPr lang="en-US" sz="1900" dirty="0" smtClean="0"/>
              <a:t>Refinement:  Live (site-visits, regional meetings) and online (webinars, </a:t>
            </a:r>
            <a:r>
              <a:rPr lang="en-US" sz="1900" i="1" dirty="0" smtClean="0"/>
              <a:t>Tomorrow’s HealthCare</a:t>
            </a:r>
            <a:r>
              <a:rPr lang="en-US" sz="1900" dirty="0" smtClean="0"/>
              <a:t>) </a:t>
            </a:r>
          </a:p>
          <a:p>
            <a:pPr>
              <a:buNone/>
            </a:pPr>
            <a:r>
              <a:rPr lang="en-US" sz="2100" b="1" dirty="0" smtClean="0"/>
              <a:t>Lead Implementers</a:t>
            </a:r>
            <a:endParaRPr lang="en-US" sz="2100" dirty="0" smtClean="0">
              <a:solidFill>
                <a:srgbClr val="00B050"/>
              </a:solidFill>
            </a:endParaRPr>
          </a:p>
          <a:p>
            <a:pPr marL="341313" lvl="1" indent="-222250"/>
            <a:r>
              <a:rPr lang="en-US" sz="1900" dirty="0" smtClean="0"/>
              <a:t>“Integration Specialists”- LCSW, MSW, LPC, MA, or RN, trained in PIC protocol and motivational interviewing</a:t>
            </a:r>
          </a:p>
          <a:p>
            <a:pPr marL="341313" lvl="1" indent="-222250"/>
            <a:r>
              <a:rPr lang="en-US" sz="1900" dirty="0" smtClean="0"/>
              <a:t>Primary care physicians</a:t>
            </a:r>
          </a:p>
          <a:p>
            <a:pPr marL="341313" lvl="1" indent="-222250"/>
            <a:r>
              <a:rPr lang="en-US" sz="1900" dirty="0" smtClean="0"/>
              <a:t>Consulting psychiatrists </a:t>
            </a:r>
          </a:p>
          <a:p>
            <a:pPr>
              <a:buNone/>
            </a:pPr>
            <a:r>
              <a:rPr lang="en-US" sz="2100" b="1" dirty="0" smtClean="0"/>
              <a:t>External Supports </a:t>
            </a:r>
          </a:p>
          <a:p>
            <a:pPr marL="344488" lvl="1" indent="-225425"/>
            <a:r>
              <a:rPr lang="en-US" sz="1900" dirty="0" smtClean="0"/>
              <a:t>Regional pay-for-performance</a:t>
            </a:r>
          </a:p>
          <a:p>
            <a:pPr marL="344488" lvl="1" indent="-225425"/>
            <a:r>
              <a:rPr lang="en-US" sz="1900" dirty="0" smtClean="0"/>
              <a:t>PCMH</a:t>
            </a:r>
          </a:p>
          <a:p>
            <a:pPr marL="344488" lvl="1" indent="-225425"/>
            <a:r>
              <a:rPr lang="en-US" sz="1900" dirty="0" smtClean="0"/>
              <a:t>ACO incentives</a:t>
            </a:r>
          </a:p>
          <a:p>
            <a:pPr marL="344488" lvl="1" indent="-225425"/>
            <a:r>
              <a:rPr lang="en-US" sz="1900" dirty="0" smtClean="0"/>
              <a:t>CEU credits</a:t>
            </a:r>
            <a:endParaRPr lang="en-US" sz="1900" dirty="0"/>
          </a:p>
        </p:txBody>
      </p:sp>
      <p:sp>
        <p:nvSpPr>
          <p:cNvPr id="4" name="Slide Number Placeholder 3"/>
          <p:cNvSpPr>
            <a:spLocks noGrp="1"/>
          </p:cNvSpPr>
          <p:nvPr>
            <p:ph type="sldNum" sz="quarter" idx="12"/>
          </p:nvPr>
        </p:nvSpPr>
        <p:spPr/>
        <p:txBody>
          <a:bodyPr/>
          <a:lstStyle/>
          <a:p>
            <a:fld id="{04135A10-8C9E-42E6-967D-7BF769AC6DB6}" type="slidenum">
              <a:rPr lang="en-US" smtClean="0"/>
              <a:pPr/>
              <a:t>6</a:t>
            </a:fld>
            <a:endParaRPr lang="en-US"/>
          </a:p>
        </p:txBody>
      </p:sp>
    </p:spTree>
    <p:extLst>
      <p:ext uri="{BB962C8B-B14F-4D97-AF65-F5344CB8AC3E}">
        <p14:creationId xmlns:p14="http://schemas.microsoft.com/office/powerpoint/2010/main" val="679253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b="1" dirty="0" smtClean="0">
                <a:latin typeface="+mn-lt"/>
              </a:rPr>
              <a:t>PIC: Support </a:t>
            </a:r>
            <a:r>
              <a:rPr lang="en-US" sz="2800" b="1" dirty="0">
                <a:latin typeface="+mn-lt"/>
              </a:rPr>
              <a:t>Screening for Depression and Alcohol and Drug Misuse</a:t>
            </a:r>
          </a:p>
        </p:txBody>
      </p:sp>
      <p:sp>
        <p:nvSpPr>
          <p:cNvPr id="5" name="Content Placeholder 4"/>
          <p:cNvSpPr>
            <a:spLocks noGrp="1"/>
          </p:cNvSpPr>
          <p:nvPr>
            <p:ph idx="1"/>
          </p:nvPr>
        </p:nvSpPr>
        <p:spPr>
          <a:xfrm>
            <a:off x="457200" y="1524000"/>
            <a:ext cx="8305800" cy="4953000"/>
          </a:xfrm>
        </p:spPr>
        <p:txBody>
          <a:bodyPr>
            <a:normAutofit fontScale="47500" lnSpcReduction="20000"/>
          </a:bodyPr>
          <a:lstStyle/>
          <a:p>
            <a:pPr marL="0" indent="0">
              <a:buNone/>
            </a:pPr>
            <a:r>
              <a:rPr lang="en-US" sz="3600" b="1" dirty="0" smtClean="0"/>
              <a:t>Achievements</a:t>
            </a:r>
            <a:endParaRPr lang="en-US" sz="3300" b="1" dirty="0" smtClean="0"/>
          </a:p>
          <a:p>
            <a:pPr marL="461963" lvl="1" indent="-236538">
              <a:lnSpc>
                <a:spcPct val="120000"/>
              </a:lnSpc>
              <a:spcBef>
                <a:spcPts val="600"/>
              </a:spcBef>
            </a:pPr>
            <a:r>
              <a:rPr lang="en-US" sz="3200" dirty="0" smtClean="0"/>
              <a:t>Implementation in 57 primary care offices</a:t>
            </a:r>
          </a:p>
          <a:p>
            <a:pPr marL="461963" lvl="1" indent="-236538">
              <a:lnSpc>
                <a:spcPct val="120000"/>
              </a:lnSpc>
              <a:spcBef>
                <a:spcPts val="600"/>
              </a:spcBef>
            </a:pPr>
            <a:r>
              <a:rPr lang="en-US" sz="3200" dirty="0" smtClean="0"/>
              <a:t>Over 60,000 screens for depression and unhealthy substance use</a:t>
            </a:r>
          </a:p>
          <a:p>
            <a:pPr marL="461963" lvl="1" indent="-236538">
              <a:lnSpc>
                <a:spcPct val="120000"/>
              </a:lnSpc>
              <a:spcBef>
                <a:spcPts val="600"/>
              </a:spcBef>
            </a:pPr>
            <a:r>
              <a:rPr lang="en-US" sz="3200" dirty="0" smtClean="0"/>
              <a:t>Among eligible patients, 3,186 received depression services and 429 received substance misuse services</a:t>
            </a:r>
          </a:p>
          <a:p>
            <a:pPr marL="461963" lvl="1" indent="-236538">
              <a:lnSpc>
                <a:spcPct val="120000"/>
              </a:lnSpc>
              <a:spcBef>
                <a:spcPts val="600"/>
              </a:spcBef>
            </a:pPr>
            <a:r>
              <a:rPr lang="en-US" sz="3200" dirty="0" smtClean="0"/>
              <a:t>Response and remission outcomes comparable across sites (Kaplan-Meier survival curves)</a:t>
            </a:r>
          </a:p>
          <a:p>
            <a:pPr marL="461963" lvl="1" indent="-236538">
              <a:lnSpc>
                <a:spcPct val="120000"/>
              </a:lnSpc>
              <a:spcBef>
                <a:spcPts val="600"/>
              </a:spcBef>
            </a:pPr>
            <a:r>
              <a:rPr lang="en-US" sz="3200" dirty="0" smtClean="0"/>
              <a:t>Defined role of office-based “Integration Specialist”</a:t>
            </a:r>
          </a:p>
          <a:p>
            <a:pPr marL="0" lvl="1" indent="0">
              <a:spcBef>
                <a:spcPts val="1000"/>
              </a:spcBef>
              <a:buNone/>
            </a:pPr>
            <a:endParaRPr lang="en-US" sz="1800" b="1" dirty="0" smtClean="0"/>
          </a:p>
          <a:p>
            <a:pPr marL="0" lvl="1" indent="0">
              <a:spcBef>
                <a:spcPts val="1000"/>
              </a:spcBef>
              <a:buNone/>
            </a:pPr>
            <a:r>
              <a:rPr lang="en-US" sz="3600" b="1" dirty="0" smtClean="0"/>
              <a:t>Sustainability</a:t>
            </a:r>
            <a:endParaRPr lang="en-US" sz="1800" b="1" dirty="0" smtClean="0">
              <a:solidFill>
                <a:srgbClr val="00B050"/>
              </a:solidFill>
            </a:endParaRPr>
          </a:p>
          <a:p>
            <a:pPr marL="461963" lvl="1" indent="-236538">
              <a:spcBef>
                <a:spcPts val="600"/>
              </a:spcBef>
            </a:pPr>
            <a:r>
              <a:rPr lang="en-GB" sz="3200" dirty="0" smtClean="0"/>
              <a:t>PRHI Website:  All PIC materials available free of charge (PIC Toolkit, literature review, marketing videos)</a:t>
            </a:r>
          </a:p>
          <a:p>
            <a:pPr marL="461963" lvl="1" indent="-236538">
              <a:spcBef>
                <a:spcPts val="600"/>
              </a:spcBef>
            </a:pPr>
            <a:r>
              <a:rPr lang="en-US" sz="3200" dirty="0" smtClean="0"/>
              <a:t>New grants:  COMPASS (CMS Innovation Center); applications from WIPHL and PRHI/NRHI</a:t>
            </a:r>
          </a:p>
          <a:p>
            <a:pPr marL="461963" lvl="1" indent="-236538">
              <a:spcBef>
                <a:spcPts val="600"/>
              </a:spcBef>
            </a:pPr>
            <a:r>
              <a:rPr lang="en-US" sz="3200" dirty="0" smtClean="0"/>
              <a:t>State-based public health: Massachusetts (MA-SBIRT), Minnesota </a:t>
            </a:r>
            <a:r>
              <a:rPr lang="en-US" sz="3200" dirty="0"/>
              <a:t>Department of Public </a:t>
            </a:r>
            <a:r>
              <a:rPr lang="en-US" sz="3200" dirty="0" smtClean="0"/>
              <a:t>Safety (SBIRT), University of Wisconsin (PIC)</a:t>
            </a:r>
          </a:p>
          <a:p>
            <a:pPr marL="461963" lvl="1" indent="-236538">
              <a:spcBef>
                <a:spcPts val="600"/>
              </a:spcBef>
            </a:pPr>
            <a:r>
              <a:rPr lang="en-US" sz="3200" dirty="0" smtClean="0"/>
              <a:t>Managed care </a:t>
            </a:r>
            <a:r>
              <a:rPr lang="en-US" sz="3200" dirty="0"/>
              <a:t>o</a:t>
            </a:r>
            <a:r>
              <a:rPr lang="en-US" sz="3200" dirty="0" smtClean="0"/>
              <a:t>rganizations:  Medicaid payers (Pennsylvania)</a:t>
            </a:r>
          </a:p>
          <a:p>
            <a:pPr marL="461963" lvl="1" indent="-236538">
              <a:spcBef>
                <a:spcPts val="600"/>
              </a:spcBef>
            </a:pPr>
            <a:r>
              <a:rPr lang="en-US" sz="3200" dirty="0" smtClean="0"/>
              <a:t>Employer outreaches:  Wisconsin</a:t>
            </a:r>
          </a:p>
          <a:p>
            <a:pPr marL="285750" lvl="1" indent="-285750">
              <a:spcBef>
                <a:spcPts val="1000"/>
              </a:spcBef>
            </a:pPr>
            <a:endParaRPr lang="en-US" sz="1600" dirty="0" smtClean="0"/>
          </a:p>
        </p:txBody>
      </p:sp>
      <p:sp>
        <p:nvSpPr>
          <p:cNvPr id="3" name="Slide Number Placeholder 2"/>
          <p:cNvSpPr>
            <a:spLocks noGrp="1"/>
          </p:cNvSpPr>
          <p:nvPr>
            <p:ph type="sldNum" sz="quarter" idx="12"/>
          </p:nvPr>
        </p:nvSpPr>
        <p:spPr/>
        <p:txBody>
          <a:bodyPr/>
          <a:lstStyle/>
          <a:p>
            <a:fld id="{04135A10-8C9E-42E6-967D-7BF769AC6DB6}" type="slidenum">
              <a:rPr lang="en-US" smtClean="0"/>
              <a:pPr/>
              <a:t>7</a:t>
            </a:fld>
            <a:endParaRPr lang="en-US" dirty="0"/>
          </a:p>
        </p:txBody>
      </p:sp>
    </p:spTree>
    <p:extLst>
      <p:ext uri="{BB962C8B-B14F-4D97-AF65-F5344CB8AC3E}">
        <p14:creationId xmlns:p14="http://schemas.microsoft.com/office/powerpoint/2010/main" val="16361542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762000"/>
            <a:ext cx="7086600" cy="381000"/>
          </a:xfrm>
        </p:spPr>
        <p:txBody>
          <a:bodyPr>
            <a:noAutofit/>
          </a:bodyPr>
          <a:lstStyle/>
          <a:p>
            <a:r>
              <a:rPr lang="en-US" sz="2200" dirty="0"/>
              <a:t>Teen Mental Health (TMH) </a:t>
            </a:r>
            <a:r>
              <a:rPr lang="en-US" sz="2200" dirty="0" smtClean="0"/>
              <a:t>Project</a:t>
            </a:r>
            <a:br>
              <a:rPr lang="en-US" sz="2200" dirty="0" smtClean="0"/>
            </a:br>
            <a:endParaRPr lang="en-US" sz="2200" dirty="0">
              <a:solidFill>
                <a:srgbClr val="008000"/>
              </a:solidFill>
            </a:endParaRPr>
          </a:p>
        </p:txBody>
      </p:sp>
      <p:sp>
        <p:nvSpPr>
          <p:cNvPr id="3" name="Content Placeholder 2"/>
          <p:cNvSpPr>
            <a:spLocks noGrp="1"/>
          </p:cNvSpPr>
          <p:nvPr>
            <p:ph idx="1"/>
          </p:nvPr>
        </p:nvSpPr>
        <p:spPr/>
        <p:txBody>
          <a:bodyPr>
            <a:normAutofit/>
          </a:bodyPr>
          <a:lstStyle/>
          <a:p>
            <a:r>
              <a:rPr lang="en-US" sz="2000" b="1" dirty="0" smtClean="0"/>
              <a:t>Funded </a:t>
            </a:r>
            <a:r>
              <a:rPr lang="en-US" sz="2000" b="1" dirty="0"/>
              <a:t>Organization:  </a:t>
            </a:r>
            <a:r>
              <a:rPr lang="en-US" sz="2000" dirty="0"/>
              <a:t>Dartmouth Primary Care Cooperative (Dartmouth CO-OP) Information Project </a:t>
            </a:r>
          </a:p>
          <a:p>
            <a:endParaRPr lang="en-US" sz="2000" dirty="0"/>
          </a:p>
          <a:p>
            <a:r>
              <a:rPr lang="en-US" sz="2000" b="1" dirty="0"/>
              <a:t>Affiliated Network: </a:t>
            </a:r>
            <a:r>
              <a:rPr lang="en-US" sz="2000" dirty="0"/>
              <a:t>Clinicians Enhancing Child Health (CECH) Practice-Based Research Network (PBRN)</a:t>
            </a:r>
          </a:p>
          <a:p>
            <a:endParaRPr lang="en-US" sz="2000" dirty="0"/>
          </a:p>
          <a:p>
            <a:r>
              <a:rPr lang="en-US" sz="2000" b="1" dirty="0"/>
              <a:t>Geographic Focus</a:t>
            </a:r>
            <a:r>
              <a:rPr lang="en-US" sz="2000" dirty="0"/>
              <a:t>:  Vermont, New Hampshire</a:t>
            </a:r>
          </a:p>
        </p:txBody>
      </p:sp>
      <p:sp>
        <p:nvSpPr>
          <p:cNvPr id="4" name="Slide Number Placeholder 3"/>
          <p:cNvSpPr>
            <a:spLocks noGrp="1"/>
          </p:cNvSpPr>
          <p:nvPr>
            <p:ph type="sldNum" sz="quarter" idx="12"/>
          </p:nvPr>
        </p:nvSpPr>
        <p:spPr/>
        <p:txBody>
          <a:bodyPr/>
          <a:lstStyle/>
          <a:p>
            <a:fld id="{04135A10-8C9E-42E6-967D-7BF769AC6DB6}" type="slidenum">
              <a:rPr lang="en-US" smtClean="0">
                <a:solidFill>
                  <a:schemeClr val="tx1"/>
                </a:solidFill>
              </a:rPr>
              <a:pPr/>
              <a:t>8</a:t>
            </a:fld>
            <a:endParaRPr lang="en-US" dirty="0">
              <a:solidFill>
                <a:schemeClr val="tx1"/>
              </a:solidFill>
            </a:endParaRPr>
          </a:p>
        </p:txBody>
      </p:sp>
    </p:spTree>
    <p:extLst>
      <p:ext uri="{BB962C8B-B14F-4D97-AF65-F5344CB8AC3E}">
        <p14:creationId xmlns:p14="http://schemas.microsoft.com/office/powerpoint/2010/main" val="35493250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609600"/>
            <a:ext cx="7162800" cy="533400"/>
          </a:xfrm>
        </p:spPr>
        <p:txBody>
          <a:bodyPr>
            <a:noAutofit/>
          </a:bodyPr>
          <a:lstStyle/>
          <a:p>
            <a:r>
              <a:rPr lang="en-US" sz="2200" dirty="0" smtClean="0"/>
              <a:t>Teen Mental Health (TMH) Project </a:t>
            </a:r>
            <a:br>
              <a:rPr lang="en-US" sz="2200" dirty="0" smtClean="0"/>
            </a:br>
            <a:r>
              <a:rPr lang="en-US" sz="2200" b="0" dirty="0" smtClean="0"/>
              <a:t>Intervention at a Glance </a:t>
            </a:r>
            <a:r>
              <a:rPr lang="en-US" sz="2800" i="1" dirty="0" smtClean="0">
                <a:solidFill>
                  <a:srgbClr val="008000"/>
                </a:solidFill>
              </a:rPr>
              <a:t/>
            </a:r>
            <a:br>
              <a:rPr lang="en-US" sz="2800" i="1" dirty="0" smtClean="0">
                <a:solidFill>
                  <a:srgbClr val="008000"/>
                </a:solidFill>
              </a:rPr>
            </a:br>
            <a:endParaRPr lang="en-US" sz="2800" i="1" dirty="0">
              <a:solidFill>
                <a:srgbClr val="008000"/>
              </a:solidFill>
            </a:endParaRPr>
          </a:p>
        </p:txBody>
      </p:sp>
      <p:sp>
        <p:nvSpPr>
          <p:cNvPr id="3" name="Content Placeholder 2"/>
          <p:cNvSpPr>
            <a:spLocks noGrp="1"/>
          </p:cNvSpPr>
          <p:nvPr>
            <p:ph idx="1"/>
          </p:nvPr>
        </p:nvSpPr>
        <p:spPr>
          <a:xfrm>
            <a:off x="431482" y="1447800"/>
            <a:ext cx="8331517" cy="4953000"/>
          </a:xfrm>
        </p:spPr>
        <p:txBody>
          <a:bodyPr>
            <a:normAutofit lnSpcReduction="10000"/>
          </a:bodyPr>
          <a:lstStyle/>
          <a:p>
            <a:pPr>
              <a:buNone/>
            </a:pPr>
            <a:r>
              <a:rPr lang="en-US" sz="1600" b="1" dirty="0"/>
              <a:t>Evidence Being Disseminated </a:t>
            </a:r>
          </a:p>
          <a:p>
            <a:pPr marL="346075" lvl="1" indent="-230188"/>
            <a:r>
              <a:rPr lang="en-US" sz="1500" dirty="0"/>
              <a:t>USPSTF recommendation: “Screen adolescents (12–18 years of age) for major depressive disorder when systems are in place to ensure 1) accurate diagnosis, 2) psychotherapy, and </a:t>
            </a:r>
            <a:r>
              <a:rPr lang="en-US" sz="1500" dirty="0" smtClean="0"/>
              <a:t>3</a:t>
            </a:r>
            <a:r>
              <a:rPr lang="en-US" sz="1500" dirty="0"/>
              <a:t>) follow-up” </a:t>
            </a:r>
          </a:p>
          <a:p>
            <a:pPr>
              <a:buNone/>
            </a:pPr>
            <a:r>
              <a:rPr lang="en-US" sz="1600" b="1" dirty="0"/>
              <a:t>Primary Aim</a:t>
            </a:r>
          </a:p>
          <a:p>
            <a:pPr marL="346075" lvl="1" indent="-230188"/>
            <a:r>
              <a:rPr lang="en-US" sz="1500" dirty="0" smtClean="0"/>
              <a:t>To develop, pilot test, implement, and evaluate a “TMH office system” in 15 rural pediatric and family medicine practices</a:t>
            </a:r>
            <a:endParaRPr lang="en-US" sz="1500" dirty="0"/>
          </a:p>
          <a:p>
            <a:pPr>
              <a:buNone/>
            </a:pPr>
            <a:r>
              <a:rPr lang="en-US" sz="1600" b="1" dirty="0"/>
              <a:t>Intervention Description</a:t>
            </a:r>
          </a:p>
          <a:p>
            <a:pPr marL="346075" lvl="1" indent="-230188"/>
            <a:r>
              <a:rPr lang="en-US" sz="1500" dirty="0"/>
              <a:t>TMH office system to support identification and appropriate treatment of adolescent depression</a:t>
            </a:r>
          </a:p>
          <a:p>
            <a:pPr marL="346075" lvl="1" indent="-230188"/>
            <a:r>
              <a:rPr lang="en-US" sz="1500" dirty="0"/>
              <a:t>In person and web-based training  in TMH and </a:t>
            </a:r>
            <a:r>
              <a:rPr lang="en-US" sz="1500" dirty="0" smtClean="0"/>
              <a:t>customization </a:t>
            </a:r>
            <a:r>
              <a:rPr lang="en-US" sz="1500" dirty="0"/>
              <a:t>support </a:t>
            </a:r>
          </a:p>
          <a:p>
            <a:pPr>
              <a:buNone/>
            </a:pPr>
            <a:r>
              <a:rPr lang="en-US" sz="1600" b="1" dirty="0"/>
              <a:t>Lead Implementers</a:t>
            </a:r>
          </a:p>
          <a:p>
            <a:pPr marL="346075" lvl="1" indent="-230188"/>
            <a:r>
              <a:rPr lang="en-US" sz="1500" dirty="0" smtClean="0"/>
              <a:t>Physicians and care managers  in the practices </a:t>
            </a:r>
            <a:endParaRPr lang="en-US" sz="1500" dirty="0"/>
          </a:p>
          <a:p>
            <a:pPr>
              <a:buNone/>
            </a:pPr>
            <a:r>
              <a:rPr lang="en-US" sz="1600" b="1" dirty="0"/>
              <a:t>External </a:t>
            </a:r>
            <a:r>
              <a:rPr lang="en-US" sz="1600" b="1" dirty="0" smtClean="0"/>
              <a:t>Supports</a:t>
            </a:r>
            <a:endParaRPr lang="en-US" sz="1600" b="1" dirty="0"/>
          </a:p>
          <a:p>
            <a:pPr marL="346075" lvl="1" indent="-230188"/>
            <a:r>
              <a:rPr lang="en-US" sz="1500" dirty="0" smtClean="0"/>
              <a:t>7 of </a:t>
            </a:r>
            <a:r>
              <a:rPr lang="en-US" sz="1500" dirty="0"/>
              <a:t>12 practices used TMH for American Board of Pediatrics’ Maintenance of Certification</a:t>
            </a:r>
          </a:p>
          <a:p>
            <a:pPr marL="346075" lvl="1" indent="-230188"/>
            <a:r>
              <a:rPr lang="en-US" sz="1500" dirty="0"/>
              <a:t>Option of using TMH to fulfill ACO and PCMH requirements</a:t>
            </a:r>
          </a:p>
          <a:p>
            <a:pPr marL="346075" lvl="1" indent="-230188"/>
            <a:r>
              <a:rPr lang="en-US" sz="1500" dirty="0"/>
              <a:t>Marginal revenue from billing for screening did not cover billing costs for some practices</a:t>
            </a:r>
          </a:p>
          <a:p>
            <a:pPr marL="346075" lvl="1" indent="-230188"/>
            <a:r>
              <a:rPr lang="en-US" sz="1500" dirty="0"/>
              <a:t>Disseminators engaged payers in discussions, but a financing model was not found to cover the full cost of the intervention</a:t>
            </a:r>
          </a:p>
          <a:p>
            <a:pPr lvl="1"/>
            <a:endParaRPr lang="en-US" dirty="0" smtClean="0"/>
          </a:p>
        </p:txBody>
      </p:sp>
      <p:sp>
        <p:nvSpPr>
          <p:cNvPr id="4" name="Slide Number Placeholder 3"/>
          <p:cNvSpPr>
            <a:spLocks noGrp="1"/>
          </p:cNvSpPr>
          <p:nvPr>
            <p:ph type="sldNum" sz="quarter" idx="12"/>
          </p:nvPr>
        </p:nvSpPr>
        <p:spPr/>
        <p:txBody>
          <a:bodyPr/>
          <a:lstStyle/>
          <a:p>
            <a:fld id="{04135A10-8C9E-42E6-967D-7BF769AC6DB6}" type="slidenum">
              <a:rPr lang="en-US" smtClean="0"/>
              <a:pPr/>
              <a:t>9</a:t>
            </a:fld>
            <a:endParaRPr lang="en-US"/>
          </a:p>
        </p:txBody>
      </p:sp>
    </p:spTree>
    <p:extLst>
      <p:ext uri="{BB962C8B-B14F-4D97-AF65-F5344CB8AC3E}">
        <p14:creationId xmlns:p14="http://schemas.microsoft.com/office/powerpoint/2010/main" val="25141956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AHRQ Slide Template-2013</Template>
  <TotalTime>7381</TotalTime>
  <Words>3894</Words>
  <Application>Microsoft Office PowerPoint</Application>
  <PresentationFormat>On-screen Show (4:3)</PresentationFormat>
  <Paragraphs>487</Paragraphs>
  <Slides>35</Slides>
  <Notes>21</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Office Theme</vt:lpstr>
      <vt:lpstr>Custom Design</vt:lpstr>
      <vt:lpstr>What Works and Why?  Lessons Learned from  6 AHRQ Grantees* Implementing  Comparative Effectiveness Research </vt:lpstr>
      <vt:lpstr>Welcome AHRQ Grantee Teams</vt:lpstr>
      <vt:lpstr>Overview of Today’s Webinar</vt:lpstr>
      <vt:lpstr>Mental Health Interventions </vt:lpstr>
      <vt:lpstr>Partners in Integrated Care (PIC): Support Screening for Depression and Alcohol and Drug Misuse</vt:lpstr>
      <vt:lpstr>PIC: Support Screening for Depression and Alcohol and Drug Misuse Intervention at a Glance</vt:lpstr>
      <vt:lpstr>PIC: Support Screening for Depression and Alcohol and Drug Misuse</vt:lpstr>
      <vt:lpstr>Teen Mental Health (TMH) Project </vt:lpstr>
      <vt:lpstr>Teen Mental Health (TMH) Project  Intervention at a Glance  </vt:lpstr>
      <vt:lpstr>Teen Mental Health (TMH) Project  </vt:lpstr>
      <vt:lpstr> Accelerating Utilization of CE Findings in Medicaid Mental Health: MEDNET</vt:lpstr>
      <vt:lpstr>Medicaid Mental Health:  MEDNET Intervention at a Glance</vt:lpstr>
      <vt:lpstr>Medicaid Mental Health:  MEDNET </vt:lpstr>
      <vt:lpstr>Physical Health Interventions </vt:lpstr>
      <vt:lpstr>Asthma Comparative Effectiveness (ACE): Using Shared Decision Making (SDM) to Improve Outcomes for Patients with Asthma within an Integrated Healthcare System</vt:lpstr>
      <vt:lpstr>Asthma Comparative Effectiveness (ACE): Using SDM Intervention at a Glance</vt:lpstr>
      <vt:lpstr>Asthma Comparative Effectiveness (ACE):  Using SDM </vt:lpstr>
      <vt:lpstr>Leveraging Practice Based Research Networks  (PBRNs) to Accelerate Implementation and Diffusion of Chronic Kidney  Disease (CKD) Guidelines in Primary Care Practice</vt:lpstr>
      <vt:lpstr>Chronic Kidney Disease (CKD) Project Intervention at a Glance</vt:lpstr>
      <vt:lpstr>Chronic Kidney Disease (CKD) Project  </vt:lpstr>
      <vt:lpstr>Cardiovascular Surgical Translational Study</vt:lpstr>
      <vt:lpstr>Cardiovascular Surgical Translational Study  Intervention at a Glance</vt:lpstr>
      <vt:lpstr>Cardiovascular Surgical Translational Study</vt:lpstr>
      <vt:lpstr> Grantee Discussion: Lessons Learned  What did you do that worked well?  What did you try that didn’t work?  What are your funding, research and policy recommendations for AHRQ and other funders re: dissemination and implementation?  </vt:lpstr>
      <vt:lpstr>Grantee Tools</vt:lpstr>
      <vt:lpstr>PIC: Support Screening for Depression and Alcohol and Drug Misuse  Dissemination and Implementation Resources</vt:lpstr>
      <vt:lpstr>Teen Mental Health (TMH) Project  Dissemination and Implementation Resources </vt:lpstr>
      <vt:lpstr>Teen Mental Health (TMH) Project  Dissemination and Implementation Resources </vt:lpstr>
      <vt:lpstr>Medicaid Mental Health: MEDNET  Dissemination and Implementation Resources </vt:lpstr>
      <vt:lpstr>Medicaid Mental Health: MEDNET  Dissemination and Implementation Resources  </vt:lpstr>
      <vt:lpstr> Medicaid Mental Health: MEDNET   Dissemination and Implementation Resources  </vt:lpstr>
      <vt:lpstr>Asthma Comparative Effectiveness (ACE): Using SDM  Dissemination and Implementation Resources </vt:lpstr>
      <vt:lpstr>Chronic Kidney Disease (CKD) Project  Dissemination and Implementation Resources </vt:lpstr>
      <vt:lpstr>Cardiovascular Surgical Translational Study Dissemination and Implementation Resources </vt:lpstr>
      <vt:lpstr>Cardiovascular Surgical Translational Study Dissemination and Implementation Resources </vt:lpstr>
    </vt:vector>
  </TitlesOfParts>
  <Company>Norc @ the University of Chicago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Lianne Estefan</dc:creator>
  <cp:lastModifiedBy>DHHS</cp:lastModifiedBy>
  <cp:revision>491</cp:revision>
  <dcterms:created xsi:type="dcterms:W3CDTF">2014-10-31T12:30:29Z</dcterms:created>
  <dcterms:modified xsi:type="dcterms:W3CDTF">2015-01-06T21:21:25Z</dcterms:modified>
</cp:coreProperties>
</file>