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0"/>
  </p:notesMasterIdLst>
  <p:handoutMasterIdLst>
    <p:handoutMasterId r:id="rId31"/>
  </p:handoutMasterIdLst>
  <p:sldIdLst>
    <p:sldId id="264" r:id="rId2"/>
    <p:sldId id="266" r:id="rId3"/>
    <p:sldId id="267" r:id="rId4"/>
    <p:sldId id="268" r:id="rId5"/>
    <p:sldId id="269" r:id="rId6"/>
    <p:sldId id="271" r:id="rId7"/>
    <p:sldId id="272" r:id="rId8"/>
    <p:sldId id="273" r:id="rId9"/>
    <p:sldId id="274" r:id="rId10"/>
    <p:sldId id="275" r:id="rId11"/>
    <p:sldId id="276" r:id="rId12"/>
    <p:sldId id="277" r:id="rId13"/>
    <p:sldId id="278" r:id="rId14"/>
    <p:sldId id="279" r:id="rId15"/>
    <p:sldId id="280" r:id="rId16"/>
    <p:sldId id="281" r:id="rId17"/>
    <p:sldId id="282" r:id="rId18"/>
    <p:sldId id="283" r:id="rId19"/>
    <p:sldId id="284" r:id="rId20"/>
    <p:sldId id="285" r:id="rId21"/>
    <p:sldId id="286" r:id="rId22"/>
    <p:sldId id="287" r:id="rId23"/>
    <p:sldId id="288" r:id="rId24"/>
    <p:sldId id="289" r:id="rId25"/>
    <p:sldId id="290" r:id="rId26"/>
    <p:sldId id="291" r:id="rId27"/>
    <p:sldId id="292" r:id="rId28"/>
    <p:sldId id="293" r:id="rId29"/>
  </p:sldIdLst>
  <p:sldSz cx="9144000" cy="6858000" type="screen4x3"/>
  <p:notesSz cx="6985000" cy="9282113"/>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3399FF"/>
    <a:srgbClr val="66CCFF"/>
    <a:srgbClr val="0000E4"/>
    <a:srgbClr val="0000F0"/>
    <a:srgbClr val="1B8DFF"/>
    <a:srgbClr val="0066FF"/>
    <a:srgbClr val="0000FF"/>
    <a:srgbClr val="0000FE"/>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40" autoAdjust="0"/>
    <p:restoredTop sz="73943" autoAdjust="0"/>
  </p:normalViewPr>
  <p:slideViewPr>
    <p:cSldViewPr>
      <p:cViewPr>
        <p:scale>
          <a:sx n="66" d="100"/>
          <a:sy n="66" d="100"/>
        </p:scale>
        <p:origin x="-974" y="-1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4" d="100"/>
          <a:sy n="44" d="100"/>
        </p:scale>
        <p:origin x="-1493" y="-80"/>
      </p:cViewPr>
      <p:guideLst>
        <p:guide orient="horz" pos="2923"/>
        <p:guide pos="220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6519863" y="8882063"/>
            <a:ext cx="393700" cy="306387"/>
          </a:xfrm>
          <a:prstGeom prst="rect">
            <a:avLst/>
          </a:prstGeom>
          <a:noFill/>
          <a:ln w="12700">
            <a:noFill/>
            <a:miter lim="800000"/>
            <a:headEnd/>
            <a:tailEnd/>
          </a:ln>
          <a:effectLst/>
        </p:spPr>
        <p:txBody>
          <a:bodyPr wrap="none" lIns="91981" tIns="45183" rIns="91981" bIns="45183" anchor="ctr">
            <a:spAutoFit/>
          </a:bodyPr>
          <a:lstStyle/>
          <a:p>
            <a:pPr algn="r" defTabSz="930275"/>
            <a:fld id="{BDDF544B-D5DA-4203-B161-8C414EB73FEA}" type="slidenum">
              <a:rPr lang="en-US" sz="1400"/>
              <a:pPr algn="r" defTabSz="930275"/>
              <a:t>‹#›</a:t>
            </a:fld>
            <a:endParaRPr lang="en-US" sz="140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1863" y="4408488"/>
            <a:ext cx="5121275" cy="4176712"/>
          </a:xfrm>
          <a:prstGeom prst="rect">
            <a:avLst/>
          </a:prstGeom>
          <a:noFill/>
          <a:ln w="12700">
            <a:noFill/>
            <a:miter lim="800000"/>
            <a:headEnd/>
            <a:tailEnd/>
          </a:ln>
          <a:effectLst/>
        </p:spPr>
        <p:txBody>
          <a:bodyPr vert="horz" wrap="square" lIns="91981" tIns="45183" rIns="91981" bIns="45183" numCol="1" anchor="t" anchorCtr="0" compatLnSpc="1">
            <a:prstTxWarp prst="textNoShape">
              <a:avLst/>
            </a:prstTxWarp>
          </a:bodyPr>
          <a:lstStyle/>
          <a:p>
            <a:pPr lvl="0"/>
            <a:r>
              <a:rPr lang="en-US" smtClean="0"/>
              <a:t>Click to edit Master notes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1" name="Rectangle 3"/>
          <p:cNvSpPr>
            <a:spLocks noGrp="1" noRot="1" noChangeAspect="1" noChangeArrowheads="1" noTextEdit="1"/>
          </p:cNvSpPr>
          <p:nvPr>
            <p:ph type="sldImg" idx="2"/>
          </p:nvPr>
        </p:nvSpPr>
        <p:spPr bwMode="auto">
          <a:xfrm>
            <a:off x="1174750" y="698500"/>
            <a:ext cx="4635500" cy="3476625"/>
          </a:xfrm>
          <a:prstGeom prst="rect">
            <a:avLst/>
          </a:prstGeom>
          <a:noFill/>
          <a:ln w="12700">
            <a:solidFill>
              <a:schemeClr val="tx1"/>
            </a:solidFill>
            <a:miter lim="800000"/>
            <a:headEnd/>
            <a:tailEnd/>
          </a:ln>
          <a:effectLst/>
        </p:spPr>
      </p:sp>
      <p:sp>
        <p:nvSpPr>
          <p:cNvPr id="2052" name="Rectangle 4"/>
          <p:cNvSpPr>
            <a:spLocks noChangeArrowheads="1"/>
          </p:cNvSpPr>
          <p:nvPr/>
        </p:nvSpPr>
        <p:spPr bwMode="auto">
          <a:xfrm>
            <a:off x="6519863" y="8882063"/>
            <a:ext cx="393700" cy="306387"/>
          </a:xfrm>
          <a:prstGeom prst="rect">
            <a:avLst/>
          </a:prstGeom>
          <a:noFill/>
          <a:ln w="12700">
            <a:noFill/>
            <a:miter lim="800000"/>
            <a:headEnd/>
            <a:tailEnd/>
          </a:ln>
          <a:effectLst/>
        </p:spPr>
        <p:txBody>
          <a:bodyPr wrap="none" lIns="91981" tIns="45183" rIns="91981" bIns="45183" anchor="ctr">
            <a:spAutoFit/>
          </a:bodyPr>
          <a:lstStyle/>
          <a:p>
            <a:pPr algn="r" defTabSz="930275"/>
            <a:fld id="{29A283EE-B76F-4881-AEB5-914BA0C87AF6}" type="slidenum">
              <a:rPr lang="en-US" sz="1400"/>
              <a:pPr algn="r" defTabSz="930275"/>
              <a:t>‹#›</a:t>
            </a:fld>
            <a:endParaRPr lang="en-US" sz="140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uspreventiveservicestaskforce.org/uspstf/grades.ht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US" dirty="0" smtClean="0"/>
              <a:t>This presentation is created for a 60 minute class period. A longer form,</a:t>
            </a:r>
            <a:r>
              <a:rPr lang="en-US" baseline="0" dirty="0" smtClean="0"/>
              <a:t> consisting of twice as many slides, is also available through AHRQ.</a:t>
            </a:r>
          </a:p>
          <a:p>
            <a:endParaRPr lang="en-US" baseline="0" dirty="0" smtClean="0"/>
          </a:p>
          <a:p>
            <a:pPr>
              <a:defRPr/>
            </a:pPr>
            <a:r>
              <a:rPr lang="en-US" sz="5600" b="1" dirty="0" smtClean="0">
                <a:latin typeface="Arial Unicode MS" pitchFamily="34" charset="-128"/>
                <a:ea typeface="Arial Unicode MS" pitchFamily="34" charset="-128"/>
                <a:cs typeface="Arial Unicode MS" pitchFamily="34" charset="-128"/>
              </a:rPr>
              <a:t>Definition of USPSTF</a:t>
            </a:r>
          </a:p>
          <a:p>
            <a:pPr>
              <a:defRPr/>
            </a:pPr>
            <a:r>
              <a:rPr lang="en-US" sz="5600" dirty="0" smtClean="0"/>
              <a:t>Help faculty to integrate prevention education </a:t>
            </a:r>
          </a:p>
          <a:p>
            <a:pPr>
              <a:defRPr/>
            </a:pPr>
            <a:endParaRPr lang="en-US" sz="5600" b="1" dirty="0" smtClean="0"/>
          </a:p>
          <a:p>
            <a:pPr>
              <a:defRPr/>
            </a:pPr>
            <a:r>
              <a:rPr lang="en-US" sz="5600" b="1" dirty="0" smtClean="0"/>
              <a:t>Considerations:</a:t>
            </a:r>
          </a:p>
          <a:p>
            <a:pPr>
              <a:buFont typeface="Arial" pitchFamily="34" charset="0"/>
              <a:buChar char="•"/>
              <a:defRPr/>
            </a:pPr>
            <a:r>
              <a:rPr lang="en-US" sz="5600" dirty="0" smtClean="0"/>
              <a:t>Healthcare providers, students and physicians can be overwhelmed with information</a:t>
            </a:r>
          </a:p>
          <a:p>
            <a:pPr>
              <a:buFont typeface="Arial" pitchFamily="34" charset="0"/>
              <a:buChar char="•"/>
              <a:defRPr/>
            </a:pPr>
            <a:r>
              <a:rPr lang="en-US" sz="5600" dirty="0" smtClean="0"/>
              <a:t>When providing care one must have a well defined objective(s)</a:t>
            </a:r>
          </a:p>
          <a:p>
            <a:pPr>
              <a:buFont typeface="Arial" pitchFamily="34" charset="0"/>
              <a:buChar char="•"/>
              <a:defRPr/>
            </a:pPr>
            <a:r>
              <a:rPr lang="en-US" sz="5600" dirty="0" smtClean="0"/>
              <a:t>End result is a tool with recognizable utility to patient and practice</a:t>
            </a:r>
          </a:p>
          <a:p>
            <a:pPr>
              <a:buFont typeface="Arial" pitchFamily="34" charset="0"/>
              <a:buChar char="•"/>
              <a:defRPr/>
            </a:pPr>
            <a:r>
              <a:rPr lang="en-US" sz="5600" dirty="0" smtClean="0"/>
              <a:t>Recommend how to implement the process</a:t>
            </a:r>
          </a:p>
          <a:p>
            <a:pPr>
              <a:buFont typeface="Arial" pitchFamily="34" charset="0"/>
              <a:buChar char="•"/>
              <a:defRPr/>
            </a:pPr>
            <a:r>
              <a:rPr lang="en-US" sz="5600" dirty="0" smtClean="0"/>
              <a:t>Exercise to demonstrate simplicity</a:t>
            </a:r>
          </a:p>
          <a:p>
            <a:pPr>
              <a:defRPr/>
            </a:pPr>
            <a:endParaRPr lang="en-US" sz="5600" b="1" dirty="0" smtClean="0"/>
          </a:p>
          <a:p>
            <a:pPr>
              <a:defRPr/>
            </a:pPr>
            <a:r>
              <a:rPr lang="en-US" sz="5600" b="1" dirty="0" smtClean="0"/>
              <a:t>Plan:</a:t>
            </a:r>
          </a:p>
          <a:p>
            <a:pPr>
              <a:buFont typeface="Arial" pitchFamily="34" charset="0"/>
              <a:buChar char="•"/>
              <a:defRPr/>
            </a:pPr>
            <a:r>
              <a:rPr lang="en-US" sz="5600" dirty="0" smtClean="0"/>
              <a:t>Audience to download </a:t>
            </a:r>
            <a:r>
              <a:rPr lang="en-US" sz="5600" dirty="0" err="1" smtClean="0"/>
              <a:t>ePSS</a:t>
            </a:r>
            <a:r>
              <a:rPr lang="en-US" sz="5600" dirty="0" smtClean="0"/>
              <a:t> prior to presentation</a:t>
            </a:r>
          </a:p>
          <a:p>
            <a:pPr>
              <a:buFont typeface="Arial" pitchFamily="34" charset="0"/>
              <a:buChar char="•"/>
              <a:defRPr/>
            </a:pPr>
            <a:r>
              <a:rPr lang="en-US" sz="5600" dirty="0" smtClean="0"/>
              <a:t>Succinct presentation (30 minutes)</a:t>
            </a:r>
          </a:p>
          <a:p>
            <a:pPr>
              <a:buFont typeface="Arial" pitchFamily="34" charset="0"/>
              <a:buChar char="•"/>
              <a:defRPr/>
            </a:pPr>
            <a:r>
              <a:rPr lang="en-US" sz="5600" dirty="0" smtClean="0"/>
              <a:t>Demonstrate utility</a:t>
            </a:r>
          </a:p>
          <a:p>
            <a:pPr>
              <a:buFont typeface="Arial" pitchFamily="34" charset="0"/>
              <a:buChar char="•"/>
              <a:defRPr/>
            </a:pPr>
            <a:r>
              <a:rPr lang="en-US" sz="5600" dirty="0" smtClean="0"/>
              <a:t>Practical exercise </a:t>
            </a:r>
          </a:p>
          <a:p>
            <a:pPr>
              <a:buFont typeface="Arial" pitchFamily="34" charset="0"/>
              <a:buChar char="•"/>
              <a:defRPr/>
            </a:pPr>
            <a:r>
              <a:rPr lang="en-US" sz="5600" dirty="0" smtClean="0"/>
              <a:t>Request feedback</a:t>
            </a:r>
          </a:p>
          <a:p>
            <a:pPr lvl="1">
              <a:buFont typeface="Arial" pitchFamily="34" charset="0"/>
              <a:buChar char="•"/>
              <a:defRPr/>
            </a:pPr>
            <a:r>
              <a:rPr lang="en-US" sz="5600" dirty="0" smtClean="0"/>
              <a:t>After presentation</a:t>
            </a:r>
          </a:p>
          <a:p>
            <a:pPr lvl="1">
              <a:buFont typeface="Arial" pitchFamily="34" charset="0"/>
              <a:buChar char="•"/>
              <a:defRPr/>
            </a:pPr>
            <a:r>
              <a:rPr lang="en-US" sz="5600" dirty="0" smtClean="0"/>
              <a:t>After use during rotations</a:t>
            </a:r>
          </a:p>
          <a:p>
            <a:pPr lvl="1">
              <a:buFont typeface="Arial" pitchFamily="34" charset="0"/>
              <a:buChar char="•"/>
              <a:defRPr/>
            </a:pPr>
            <a:endParaRPr lang="en-US" sz="5600" dirty="0" smtClean="0"/>
          </a:p>
          <a:p>
            <a:pPr eaLnBrk="1" hangingPunct="1">
              <a:buFont typeface="Arial" pitchFamily="34" charset="0"/>
              <a:buNone/>
              <a:defRPr/>
            </a:pPr>
            <a:r>
              <a:rPr lang="en-US" sz="5600" b="1" dirty="0" smtClean="0"/>
              <a:t>Audience:</a:t>
            </a:r>
          </a:p>
          <a:p>
            <a:pPr eaLnBrk="1" hangingPunct="1">
              <a:buFont typeface="Arial" pitchFamily="34" charset="0"/>
              <a:buChar char="•"/>
              <a:defRPr/>
            </a:pPr>
            <a:r>
              <a:rPr lang="en-US" sz="5600" dirty="0" smtClean="0"/>
              <a:t>3d year medical students</a:t>
            </a:r>
          </a:p>
          <a:p>
            <a:pPr eaLnBrk="1" hangingPunct="1">
              <a:buFont typeface="Arial" pitchFamily="34" charset="0"/>
              <a:buChar char="•"/>
              <a:defRPr/>
            </a:pPr>
            <a:r>
              <a:rPr lang="en-US" sz="5600" dirty="0" smtClean="0"/>
              <a:t>Practitioners concerns</a:t>
            </a:r>
          </a:p>
          <a:p>
            <a:pPr lvl="1" eaLnBrk="1" hangingPunct="1">
              <a:buFont typeface="Arial" pitchFamily="34" charset="0"/>
              <a:buChar char="•"/>
              <a:defRPr/>
            </a:pPr>
            <a:r>
              <a:rPr lang="en-US" sz="5600" dirty="0" smtClean="0"/>
              <a:t>CME</a:t>
            </a:r>
          </a:p>
          <a:p>
            <a:pPr lvl="1" eaLnBrk="1" hangingPunct="1">
              <a:buFont typeface="Arial" pitchFamily="34" charset="0"/>
              <a:buChar char="•"/>
              <a:defRPr/>
            </a:pPr>
            <a:r>
              <a:rPr lang="en-US" sz="5600" dirty="0" smtClean="0"/>
              <a:t>Reimbursement</a:t>
            </a:r>
          </a:p>
          <a:p>
            <a:pPr lvl="1" eaLnBrk="1" hangingPunct="1">
              <a:buFont typeface="Arial" pitchFamily="34" charset="0"/>
              <a:buChar char="•"/>
              <a:defRPr/>
            </a:pPr>
            <a:r>
              <a:rPr lang="en-US" sz="5600" dirty="0" smtClean="0"/>
              <a:t>Simple process (nurse during screening prints form from </a:t>
            </a:r>
            <a:r>
              <a:rPr lang="en-US" sz="5600" dirty="0" err="1" smtClean="0"/>
              <a:t>ePSS</a:t>
            </a:r>
            <a:r>
              <a:rPr lang="en-US" sz="5600" dirty="0" smtClean="0"/>
              <a:t>)</a:t>
            </a:r>
          </a:p>
          <a:p>
            <a:pPr eaLnBrk="1" hangingPunct="1">
              <a:buFont typeface="Arial" pitchFamily="34" charset="0"/>
              <a:buChar char="•"/>
              <a:defRPr/>
            </a:pPr>
            <a:r>
              <a:rPr lang="en-US" sz="5600" dirty="0" smtClean="0"/>
              <a:t>Concise presentations to capture specific topics with exercises to point out utility</a:t>
            </a:r>
          </a:p>
          <a:p>
            <a:pPr eaLnBrk="1" hangingPunct="1">
              <a:buFont typeface="Arial" pitchFamily="34" charset="0"/>
              <a:buChar char="•"/>
              <a:defRPr/>
            </a:pPr>
            <a:r>
              <a:rPr lang="en-US" sz="5600" dirty="0" smtClean="0"/>
              <a:t>Part of the bigger wellness program</a:t>
            </a:r>
          </a:p>
          <a:p>
            <a:pPr>
              <a:buFont typeface="Arial" pitchFamily="34" charset="0"/>
              <a:buChar char="•"/>
              <a:defRPr/>
            </a:pPr>
            <a:endParaRPr lang="en-US" dirty="0" smtClean="0"/>
          </a:p>
          <a:p>
            <a:pPr>
              <a:buFont typeface="Arial" pitchFamily="34" charset="0"/>
              <a:buChar char="•"/>
              <a:defRPr/>
            </a:pPr>
            <a:endParaRPr lang="en-US" dirty="0" smtClean="0"/>
          </a:p>
          <a:p>
            <a:pPr>
              <a:defRPr/>
            </a:pPr>
            <a:endParaRPr lang="en-US" dirty="0" smtClean="0"/>
          </a:p>
          <a:p>
            <a:endParaRPr lang="en-US" dirty="0" smtClean="0"/>
          </a:p>
          <a:p>
            <a:endParaRPr lang="en-US" baseline="0"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dirty="0" smtClean="0">
                <a:latin typeface="Microsoft Sans Serif" pitchFamily="34" charset="0"/>
                <a:cs typeface="Microsoft Sans Serif" pitchFamily="34" charset="0"/>
              </a:rPr>
              <a:t>Different people access information differently. There are electronic sources and booklets available as well as in-depth resources to provide background information. The recommendations are also put into lay terms in the form of handouts and brochures. Checklists are also available to monitor progress to assist both the clinician and the individual patient to measure progress.</a:t>
            </a:r>
          </a:p>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en-US" b="1" dirty="0" smtClean="0"/>
              <a:t>Screen shot of the </a:t>
            </a:r>
            <a:r>
              <a:rPr lang="en-US" b="1" i="1" dirty="0" err="1" smtClean="0"/>
              <a:t>e</a:t>
            </a:r>
            <a:r>
              <a:rPr lang="en-US" b="1" dirty="0" err="1" smtClean="0"/>
              <a:t>PSS</a:t>
            </a:r>
            <a:r>
              <a:rPr lang="en-US" b="1" dirty="0" smtClean="0"/>
              <a:t> software for PDA, EMR or EHR.</a:t>
            </a:r>
          </a:p>
          <a:p>
            <a:pPr eaLnBrk="1" hangingPunct="1">
              <a:spcBef>
                <a:spcPct val="0"/>
              </a:spcBef>
            </a:pPr>
            <a:r>
              <a:rPr lang="en-US" b="1" dirty="0" smtClean="0"/>
              <a:t>Emphasize the access points for the device you have</a:t>
            </a:r>
          </a:p>
          <a:p>
            <a:pPr eaLnBrk="1" hangingPunct="1">
              <a:spcBef>
                <a:spcPct val="0"/>
              </a:spcBef>
            </a:pPr>
            <a:r>
              <a:rPr lang="en-US" b="1" dirty="0" smtClean="0"/>
              <a:t>Have audience find same materials from other slide </a:t>
            </a:r>
          </a:p>
          <a:p>
            <a:pPr eaLnBrk="1" hangingPunct="1">
              <a:spcBef>
                <a:spcPct val="0"/>
              </a:spcBef>
            </a:pPr>
            <a:endParaRPr lang="en-US" b="1" dirty="0" smtClean="0"/>
          </a:p>
          <a:p>
            <a:pPr>
              <a:buFontTx/>
              <a:buChar char="•"/>
            </a:pPr>
            <a:r>
              <a:rPr lang="en-US" dirty="0" smtClean="0"/>
              <a:t>(About </a:t>
            </a:r>
            <a:r>
              <a:rPr lang="en-US" i="1" dirty="0" err="1" smtClean="0"/>
              <a:t>e</a:t>
            </a:r>
            <a:r>
              <a:rPr lang="en-US" dirty="0" err="1" smtClean="0"/>
              <a:t>PSS</a:t>
            </a:r>
            <a:r>
              <a:rPr lang="en-US" dirty="0" smtClean="0"/>
              <a:t> at http://epss.ahrq.gov/ePSS/index.jsp  The </a:t>
            </a:r>
            <a:r>
              <a:rPr lang="en-US" i="1" dirty="0" err="1" smtClean="0"/>
              <a:t>e</a:t>
            </a:r>
            <a:r>
              <a:rPr lang="en-US" i="0" dirty="0" err="1" smtClean="0"/>
              <a:t>PSS</a:t>
            </a:r>
            <a:r>
              <a:rPr lang="en-US" i="0" dirty="0" smtClean="0"/>
              <a:t> </a:t>
            </a:r>
            <a:r>
              <a:rPr lang="en-US" dirty="0" smtClean="0"/>
              <a:t>is a quick, hands-on tool designed to help primary care clinicians identify and offer the screening, counseling, and preventive medicine services that are appropriate for their patients. The </a:t>
            </a:r>
            <a:r>
              <a:rPr lang="en-US" i="1" dirty="0" err="1" smtClean="0"/>
              <a:t>e</a:t>
            </a:r>
            <a:r>
              <a:rPr lang="en-US" dirty="0" err="1" smtClean="0"/>
              <a:t>PSS</a:t>
            </a:r>
            <a:r>
              <a:rPr lang="en-US" dirty="0" smtClean="0"/>
              <a:t> is based on the current, evidence-based recommendations of the USPSTF and can be searched by specific patient characteristics, such as age, sex, and selected behavioral risk factors. Available both as a Web-based selector and as a downloadable PDA application, the </a:t>
            </a:r>
            <a:r>
              <a:rPr lang="en-US" i="1" dirty="0" err="1" smtClean="0"/>
              <a:t>e</a:t>
            </a:r>
            <a:r>
              <a:rPr lang="en-US" dirty="0" err="1" smtClean="0"/>
              <a:t>PSS</a:t>
            </a:r>
            <a:r>
              <a:rPr lang="en-US" dirty="0" smtClean="0"/>
              <a:t> brings the prevention information clinicians need – recommendations, clinical considerations, and selected practice tools – to the point of care.</a:t>
            </a:r>
          </a:p>
          <a:p>
            <a:pPr>
              <a:buFontTx/>
              <a:buChar char="•"/>
            </a:pPr>
            <a:endParaRPr lang="en-US" dirty="0" smtClean="0"/>
          </a:p>
          <a:p>
            <a:endParaRPr lang="en-US" b="1" dirty="0" smtClean="0"/>
          </a:p>
          <a:p>
            <a:endParaRPr lang="en-US" dirty="0" smtClean="0"/>
          </a:p>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a:buFontTx/>
              <a:buChar char="•"/>
              <a:defRPr/>
            </a:pPr>
            <a:r>
              <a:rPr lang="en-US" sz="4400" b="1" dirty="0" smtClean="0"/>
              <a:t>Patients are typically screened by a member of the health care team in initial portion of an encounter</a:t>
            </a:r>
          </a:p>
          <a:p>
            <a:pPr lvl="1">
              <a:buFontTx/>
              <a:buChar char="•"/>
              <a:defRPr/>
            </a:pPr>
            <a:r>
              <a:rPr lang="en-US" sz="4400" dirty="0" smtClean="0"/>
              <a:t>A nurse typically takes vital signs and measures the patient’s height and weight prior to seeing the provider.</a:t>
            </a:r>
          </a:p>
          <a:p>
            <a:pPr lvl="1">
              <a:buFontTx/>
              <a:buChar char="•"/>
              <a:defRPr/>
            </a:pPr>
            <a:r>
              <a:rPr lang="en-US" sz="4400" dirty="0" smtClean="0"/>
              <a:t>This provides an opportunity to complete a brief preventive medicine/wellness questionnaire</a:t>
            </a:r>
          </a:p>
          <a:p>
            <a:pPr lvl="1">
              <a:buFontTx/>
              <a:buChar char="•"/>
              <a:defRPr/>
            </a:pPr>
            <a:r>
              <a:rPr lang="en-US" sz="4400" dirty="0" smtClean="0"/>
              <a:t>Print for inclusion in the health record or electronic review by the healthcare provider</a:t>
            </a:r>
          </a:p>
          <a:p>
            <a:pPr eaLnBrk="1" hangingPunct="1">
              <a:buFontTx/>
              <a:buChar char="•"/>
              <a:defRPr/>
            </a:pPr>
            <a:r>
              <a:rPr lang="en-US" sz="4400" b="1" dirty="0" smtClean="0"/>
              <a:t>Reviewed by the healthcare provider</a:t>
            </a:r>
          </a:p>
          <a:p>
            <a:pPr lvl="1" eaLnBrk="1" hangingPunct="1">
              <a:buFontTx/>
              <a:buChar char="•"/>
              <a:defRPr/>
            </a:pPr>
            <a:r>
              <a:rPr lang="en-US" sz="4400" dirty="0" smtClean="0"/>
              <a:t>Concurs or changes recommendations</a:t>
            </a:r>
          </a:p>
          <a:p>
            <a:pPr lvl="1" eaLnBrk="1" hangingPunct="1">
              <a:buFontTx/>
              <a:buChar char="•"/>
              <a:defRPr/>
            </a:pPr>
            <a:r>
              <a:rPr lang="en-US" sz="4400" dirty="0" smtClean="0"/>
              <a:t>Brief discussion with the patient for those answers or findings that require treatment or need to be addressed with a comment that a member of the clinic staff will address some concerns in more detail.</a:t>
            </a:r>
          </a:p>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eaLnBrk="1" hangingPunct="1">
              <a:buFontTx/>
              <a:buChar char="•"/>
              <a:defRPr/>
            </a:pPr>
            <a:r>
              <a:rPr lang="en-US" sz="4400" b="1" dirty="0" smtClean="0"/>
              <a:t>Designated member of the health care team reviews in greater detail</a:t>
            </a:r>
          </a:p>
          <a:p>
            <a:pPr lvl="1" eaLnBrk="1" hangingPunct="1">
              <a:buFontTx/>
              <a:buChar char="•"/>
              <a:defRPr/>
            </a:pPr>
            <a:r>
              <a:rPr lang="en-US" sz="4400" dirty="0" smtClean="0"/>
              <a:t>Further counseling is provided by a member of the clinic staff</a:t>
            </a:r>
          </a:p>
          <a:p>
            <a:pPr lvl="1" eaLnBrk="1" hangingPunct="1">
              <a:buFontTx/>
              <a:buChar char="•"/>
              <a:defRPr/>
            </a:pPr>
            <a:r>
              <a:rPr lang="en-US" sz="4400" dirty="0" smtClean="0"/>
              <a:t>Printed instructions should be provided to the patient for further reference and explanation of the healthcare team recommendations.</a:t>
            </a:r>
            <a:endParaRPr lang="en-US" sz="4400" b="1" dirty="0" smtClean="0"/>
          </a:p>
          <a:p>
            <a:pPr eaLnBrk="1" hangingPunct="1">
              <a:buFontTx/>
              <a:buChar char="•"/>
              <a:defRPr/>
            </a:pPr>
            <a:r>
              <a:rPr lang="en-US" sz="4400" b="1" dirty="0" smtClean="0"/>
              <a:t>The VA Model is a working example similar to what was just described.</a:t>
            </a:r>
          </a:p>
          <a:p>
            <a:pPr lvl="1" eaLnBrk="1" hangingPunct="1">
              <a:buFontTx/>
              <a:buChar char="•"/>
              <a:defRPr/>
            </a:pPr>
            <a:r>
              <a:rPr lang="en-US" sz="4400" dirty="0" smtClean="0"/>
              <a:t>A member of the healthcare team completes an in-depth screening using the VA electronic medical records system. The patient answers are documented for the healthcare provider’s review. </a:t>
            </a:r>
          </a:p>
          <a:p>
            <a:pPr lvl="1" eaLnBrk="1" hangingPunct="1">
              <a:buFontTx/>
              <a:buChar char="•"/>
              <a:defRPr/>
            </a:pPr>
            <a:r>
              <a:rPr lang="en-US" sz="4400" dirty="0" smtClean="0"/>
              <a:t>The healthcare provider reviews the patient responses and addresses the health risks with the patient, recommending lifestyle modification and/or treatment.</a:t>
            </a:r>
          </a:p>
          <a:p>
            <a:pPr lvl="1" eaLnBrk="1" hangingPunct="1">
              <a:buFontTx/>
              <a:buChar char="•"/>
              <a:defRPr/>
            </a:pPr>
            <a:r>
              <a:rPr lang="en-US" sz="4400" dirty="0" smtClean="0"/>
              <a:t>When appropriate the patient returns to the nurse for further discussion and counseling. Referral is made as indicated to a specialist.</a:t>
            </a:r>
            <a:endParaRPr lang="en-US" dirty="0" smtClean="0"/>
          </a:p>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Have audience chose the case from the </a:t>
            </a:r>
            <a:r>
              <a:rPr lang="en-US" b="1" dirty="0" err="1" smtClean="0"/>
              <a:t>ePSS</a:t>
            </a:r>
            <a:r>
              <a:rPr lang="en-US" b="1" dirty="0" smtClean="0"/>
              <a:t> screen shots or from the written slides.  A number of cases are included for the speaker to choose from.</a:t>
            </a:r>
          </a:p>
          <a:p>
            <a:endParaRPr lang="en-US" b="1" dirty="0" smtClean="0"/>
          </a:p>
          <a:p>
            <a:r>
              <a:rPr lang="en-US" dirty="0" smtClean="0"/>
              <a:t>Have students enter the information for 3 of these ‘patients’ and view the results. You may also want to </a:t>
            </a:r>
            <a:r>
              <a:rPr lang="en-US" dirty="0" err="1" smtClean="0"/>
              <a:t>tgo</a:t>
            </a:r>
            <a:r>
              <a:rPr lang="en-US" dirty="0" smtClean="0"/>
              <a:t> to the tools tab to see the patient instructions, questionnaires and other information. It may be useful and students may be more likely to access the data while in a clinic after using it in this setting. It would be beneficial to access the program online and demonstrate on the first 1 or 2 ‘cases’ and website in general then have them input 2 or 3 ‘patients”. Have them complete an evaluation for the presentation and tell them that you will contact them in a couple of months to see if they have used it and their for preceptors impressions of </a:t>
            </a:r>
            <a:r>
              <a:rPr lang="en-US" dirty="0" err="1" smtClean="0"/>
              <a:t>ePSS</a:t>
            </a:r>
            <a:r>
              <a:rPr lang="en-US" dirty="0" smtClean="0"/>
              <a:t>.</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case represents different levels of prevention</a:t>
            </a:r>
          </a:p>
          <a:p>
            <a:endParaRPr lang="en-US" dirty="0" smtClean="0"/>
          </a:p>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The following resource was created by the American Association of the Colleges of Osteopathic Medicine’s Task Force on Integrating Preventive Medicine into Medical and Health Professions Curricula</a:t>
            </a:r>
            <a:endParaRPr lang="en-US" b="1" dirty="0" smtClean="0"/>
          </a:p>
          <a:p>
            <a:endParaRPr lang="en-US" dirty="0" smtClean="0"/>
          </a:p>
          <a:p>
            <a:pPr algn="l" eaLnBrk="1" hangingPunct="1">
              <a:buFontTx/>
              <a:buNone/>
              <a:defRPr/>
            </a:pPr>
            <a:r>
              <a:rPr lang="en-US" dirty="0" smtClean="0"/>
              <a:t>Funding for this resource was supported by the Agency for Healthcare Research and Quality (AHRQ) through a Knowledge Transfer contract with the Health Research and Educational Trust (HRET). </a:t>
            </a:r>
          </a:p>
          <a:p>
            <a:pPr algn="ctr" eaLnBrk="1" hangingPunct="1">
              <a:buFontTx/>
              <a:buNone/>
              <a:defRPr/>
            </a:pPr>
            <a:endParaRPr lang="en-US" dirty="0" smtClean="0"/>
          </a:p>
          <a:p>
            <a:pPr algn="l" eaLnBrk="1" hangingPunct="1">
              <a:buFontTx/>
              <a:buNone/>
              <a:defRPr/>
            </a:pPr>
            <a:r>
              <a:rPr lang="en-US" sz="1050" dirty="0" smtClean="0"/>
              <a:t>HRET is a charitable and educational organization affiliated with the American Hospital Association.</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This is the list of topics for today’s presentation. I will begin with prevention and screening principles and end with a discussion of federal initiatives and practical exercises that demonstrate the usefulness of a new tools for prevention.</a:t>
            </a:r>
          </a:p>
          <a:p>
            <a:endParaRPr lang="en-US" dirty="0" smtClean="0"/>
          </a:p>
          <a:p>
            <a:r>
              <a:rPr lang="en-US" dirty="0" smtClean="0"/>
              <a:t>Helpful</a:t>
            </a:r>
            <a:r>
              <a:rPr lang="en-US" baseline="0" dirty="0" smtClean="0"/>
              <a:t> acronyms:</a:t>
            </a:r>
          </a:p>
          <a:p>
            <a:pPr marL="274320" indent="-274320" fontAlgn="auto">
              <a:spcAft>
                <a:spcPts val="0"/>
              </a:spcAft>
              <a:buNone/>
              <a:defRPr/>
            </a:pPr>
            <a:r>
              <a:rPr lang="en-US" sz="1200" i="0" dirty="0" smtClean="0"/>
              <a:t>USPSTF – U.S. Preventive Services Task Force          </a:t>
            </a:r>
          </a:p>
          <a:p>
            <a:pPr marL="274320" indent="-274320" fontAlgn="auto">
              <a:spcAft>
                <a:spcPts val="0"/>
              </a:spcAft>
              <a:buNone/>
              <a:defRPr/>
            </a:pPr>
            <a:r>
              <a:rPr lang="en-US" sz="1200" i="0" dirty="0" smtClean="0"/>
              <a:t>AHRQ – Agency for Healthcare Research and Quality</a:t>
            </a:r>
          </a:p>
          <a:p>
            <a:pPr marL="274320" indent="-274320" fontAlgn="auto">
              <a:spcAft>
                <a:spcPts val="0"/>
              </a:spcAft>
              <a:buNone/>
              <a:defRPr/>
            </a:pPr>
            <a:r>
              <a:rPr lang="en-US" sz="1200" i="0" dirty="0" err="1" smtClean="0"/>
              <a:t>ePSS</a:t>
            </a:r>
            <a:r>
              <a:rPr lang="en-US" sz="1200" i="0" dirty="0" smtClean="0"/>
              <a:t> – Electronic Preventive Services Selector</a:t>
            </a:r>
          </a:p>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The goal of prevention is wellness for both individuals and a population. Public health is directed toward a population and providing information and interventions, to include screening for disease, to improve the health of the community or population as a whole. Specific recent federal legislation that will assist  clinicians in providing prevention to individuals will be discussed later in this presentation.</a:t>
            </a:r>
          </a:p>
          <a:p>
            <a:endParaRPr lang="en-US" dirty="0" smtClean="0"/>
          </a:p>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The USPSTF guidelines  are evidence based guidelines put into practice.  Experts are brought together by AHRQ to review the literature and come up with determinations for practice that are evidence based.</a:t>
            </a:r>
          </a:p>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hlinkClick r:id="rId3"/>
              </a:rPr>
              <a:t>http</a:t>
            </a:r>
            <a:r>
              <a:rPr lang="en-US" sz="1200" b="1" kern="1200" dirty="0" smtClean="0">
                <a:solidFill>
                  <a:schemeClr val="tx1"/>
                </a:solidFill>
                <a:latin typeface="Times New Roman" pitchFamily="18" charset="0"/>
                <a:ea typeface="+mn-ea"/>
                <a:cs typeface="+mn-cs"/>
                <a:hlinkClick r:id="rId3"/>
              </a:rPr>
              <a:t>://</a:t>
            </a:r>
            <a:r>
              <a:rPr lang="en-US" sz="1200" kern="1200" dirty="0" smtClean="0">
                <a:solidFill>
                  <a:schemeClr val="tx1"/>
                </a:solidFill>
                <a:latin typeface="Times New Roman" pitchFamily="18" charset="0"/>
                <a:ea typeface="+mn-ea"/>
                <a:cs typeface="+mn-cs"/>
                <a:hlinkClick r:id="rId3"/>
              </a:rPr>
              <a:t>www.uspreventiveservicestaskforce.org/uspstf/grades.htm</a:t>
            </a:r>
            <a:endParaRPr lang="en-US" sz="1200" kern="1200" dirty="0" smtClean="0">
              <a:solidFill>
                <a:schemeClr val="tx1"/>
              </a:solidFill>
              <a:latin typeface="Times New Roman" pitchFamily="18" charset="0"/>
              <a:ea typeface="+mn-ea"/>
              <a:cs typeface="+mn-cs"/>
            </a:endParaRPr>
          </a:p>
          <a:p>
            <a:endParaRPr lang="en-US" dirty="0" smtClean="0"/>
          </a:p>
          <a:p>
            <a:r>
              <a:rPr lang="en-US" dirty="0" smtClean="0"/>
              <a:t>The USPSTF provides plain language text to explain their letter grades.</a:t>
            </a:r>
          </a:p>
          <a:p>
            <a:endParaRPr lang="en-US" b="1" dirty="0" smtClean="0"/>
          </a:p>
          <a:p>
            <a:r>
              <a:rPr lang="en-US" dirty="0" smtClean="0"/>
              <a:t>Both A and B are recommended services. Services that are not recommended are graded D and I indicates insufficient evidence to provide a recommendation. C is of particular interest because it identifies a service that is not generally recommended but may apply to an individual patient, thus, requiring the healthcare provider to make a clinical decision concerning the benefit for the individual.</a:t>
            </a:r>
          </a:p>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a few recommendations to initiate a wellness program. Engaging other healthcare professionals is beneficial and in wellness programs will improve the quality of counseling. Different providers or counselors will have different approaches which may be helpful for the patient to grasp the significance of maintaining an activity or making a lifestyle change. Pointing out that the body is capable of self-healing and making a change in a risky behavior may permit the body to recover could be an important factor in an individual’s decision to modify a behavior. The time required to address preventive services and reimbursement for these services have often been sited as obstacles for the busy clinician to adequately provide these services. However, both of these obstacles have been addressed through the </a:t>
            </a:r>
            <a:r>
              <a:rPr lang="en-US" dirty="0" err="1" smtClean="0"/>
              <a:t>ePSS</a:t>
            </a:r>
            <a:r>
              <a:rPr lang="en-US" dirty="0" smtClean="0"/>
              <a:t> and recent legislation.</a:t>
            </a:r>
          </a:p>
          <a:p>
            <a:endParaRPr lang="en-US" b="1" dirty="0" smtClean="0"/>
          </a:p>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defRPr/>
            </a:pPr>
            <a:r>
              <a:rPr lang="en-US" b="1" dirty="0" smtClean="0"/>
              <a:t>PPP xxv</a:t>
            </a:r>
          </a:p>
          <a:p>
            <a:pPr>
              <a:defRPr/>
            </a:pPr>
            <a:r>
              <a:rPr lang="en-US" dirty="0" smtClean="0"/>
              <a:t>Because behavioral choice is critical to most of these risk factors, clinician counseling that leads to improved personal health practices may be more valuable to patients than conventional clinical activities such as diagnostic testing. The bullets on this slide are general guidelines to consider when providing clinical counseling.</a:t>
            </a:r>
          </a:p>
          <a:p>
            <a:pPr>
              <a:buFontTx/>
              <a:buChar char="•"/>
              <a:defRPr/>
            </a:pPr>
            <a:r>
              <a:rPr lang="en-US" dirty="0" smtClean="0"/>
              <a:t> </a:t>
            </a:r>
            <a:r>
              <a:rPr lang="en-US" b="1" dirty="0" smtClean="0"/>
              <a:t>Frame teaching to patient’s perceptions</a:t>
            </a:r>
          </a:p>
          <a:p>
            <a:pPr lvl="1">
              <a:buFontTx/>
              <a:buChar char="•"/>
              <a:defRPr/>
            </a:pPr>
            <a:r>
              <a:rPr lang="en-US" dirty="0" smtClean="0"/>
              <a:t>Counseling should be culturally appropriate. Present information and services in a style and format that are sensitive to the culture, values, and traditions of the patient and at a level of comprehension consistent with the age and learning skills of he patient. Use a dialect and terminology consistent with the patient’s language and communication style.</a:t>
            </a:r>
          </a:p>
          <a:p>
            <a:pPr>
              <a:buFontTx/>
              <a:buChar char="•"/>
              <a:defRPr/>
            </a:pPr>
            <a:r>
              <a:rPr lang="en-US" b="1" dirty="0" smtClean="0"/>
              <a:t>Purpose, effects and when to expect effects</a:t>
            </a:r>
          </a:p>
          <a:p>
            <a:pPr lvl="1">
              <a:buFontTx/>
              <a:buChar char="•"/>
              <a:defRPr/>
            </a:pPr>
            <a:r>
              <a:rPr lang="en-US" dirty="0" smtClean="0"/>
              <a:t>Describe the purpose of the intervention, what effects are expected and when the effects may be anticipated.</a:t>
            </a:r>
          </a:p>
          <a:p>
            <a:pPr>
              <a:buFontTx/>
              <a:buChar char="•"/>
              <a:defRPr/>
            </a:pPr>
            <a:r>
              <a:rPr lang="en-US" b="1" dirty="0" smtClean="0"/>
              <a:t>Suggest small changes</a:t>
            </a:r>
          </a:p>
          <a:p>
            <a:pPr lvl="1">
              <a:buFontTx/>
              <a:buChar char="•"/>
              <a:defRPr/>
            </a:pPr>
            <a:r>
              <a:rPr lang="en-US" dirty="0" smtClean="0"/>
              <a:t>Although desirable, dramatic changes should not be expected. Instead, changes such as weight loss occur slowly over time and require dedication and perseverance.</a:t>
            </a:r>
          </a:p>
          <a:p>
            <a:pPr>
              <a:buFontTx/>
              <a:buChar char="•"/>
              <a:defRPr/>
            </a:pPr>
            <a:r>
              <a:rPr lang="en-US" b="1" dirty="0" smtClean="0"/>
              <a:t>Be specific</a:t>
            </a:r>
          </a:p>
          <a:p>
            <a:pPr lvl="1">
              <a:buFontTx/>
              <a:buChar char="•"/>
              <a:defRPr/>
            </a:pPr>
            <a:r>
              <a:rPr lang="en-US" dirty="0" smtClean="0"/>
              <a:t>The physician should address explicit requirements for successful outcomes and to develop realistic patient expectations. </a:t>
            </a:r>
          </a:p>
          <a:p>
            <a:pPr>
              <a:buFontTx/>
              <a:buChar char="•"/>
              <a:defRPr/>
            </a:pPr>
            <a:r>
              <a:rPr lang="en-US" b="1" dirty="0" smtClean="0"/>
              <a:t>Add new behaviors rather than change old ones</a:t>
            </a:r>
          </a:p>
          <a:p>
            <a:pPr lvl="1">
              <a:buFontTx/>
              <a:buChar char="•"/>
              <a:defRPr/>
            </a:pPr>
            <a:r>
              <a:rPr lang="en-US" dirty="0" smtClean="0"/>
              <a:t> It may be more acceptable to add a new behavior (fruits and vegetables to a diet) and not insist on eliminating red meat, eggs and other foods that contribute to cholesterol and therefore CHD and stroke.</a:t>
            </a:r>
          </a:p>
          <a:p>
            <a:pPr>
              <a:buFontTx/>
              <a:buChar char="•"/>
              <a:defRPr/>
            </a:pPr>
            <a:r>
              <a:rPr lang="en-US" b="1" dirty="0" smtClean="0"/>
              <a:t>Link the new and old behaviors</a:t>
            </a:r>
          </a:p>
          <a:p>
            <a:pPr lvl="1">
              <a:buFontTx/>
              <a:buChar char="•"/>
              <a:defRPr/>
            </a:pPr>
            <a:r>
              <a:rPr lang="en-US" dirty="0" smtClean="0"/>
              <a:t> During the process of counseling it will be appropriate to link the new behavior with the old to demonstrate the beneficial effects of the changes in lifestyle with the changes. </a:t>
            </a:r>
          </a:p>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L="0" lvl="1" eaLnBrk="1" hangingPunct="1">
              <a:spcBef>
                <a:spcPct val="0"/>
              </a:spcBef>
              <a:defRPr/>
            </a:pPr>
            <a:r>
              <a:rPr lang="en-US" sz="2500" b="1" dirty="0" smtClean="0"/>
              <a:t>New England Journal of Medicine, Promoting Prevention through the Affordable Care Act, 10.1056/NEJM1008560</a:t>
            </a:r>
          </a:p>
          <a:p>
            <a:pPr marL="0" lvl="1" eaLnBrk="1" hangingPunct="1">
              <a:spcBef>
                <a:spcPct val="0"/>
              </a:spcBef>
              <a:defRPr/>
            </a:pPr>
            <a:endParaRPr lang="en-US" sz="2500" b="1" dirty="0" smtClean="0"/>
          </a:p>
          <a:p>
            <a:pPr marL="0" lvl="1" eaLnBrk="1" hangingPunct="1">
              <a:spcBef>
                <a:spcPct val="0"/>
              </a:spcBef>
              <a:defRPr/>
            </a:pPr>
            <a:r>
              <a:rPr lang="en-US" sz="2500" dirty="0" smtClean="0"/>
              <a:t>Reimbursement for services has been an impediment to consistently providing preventive/wellness services in a busy clinic environment. Recent legislation has removed this issue. </a:t>
            </a:r>
          </a:p>
          <a:p>
            <a:pPr marL="0" lvl="1" eaLnBrk="1" hangingPunct="1">
              <a:spcBef>
                <a:spcPct val="0"/>
              </a:spcBef>
              <a:defRPr/>
            </a:pPr>
            <a:endParaRPr lang="en-US" sz="2500" dirty="0" smtClean="0"/>
          </a:p>
          <a:p>
            <a:pPr marL="0" lvl="1" eaLnBrk="1" hangingPunct="1">
              <a:spcBef>
                <a:spcPct val="0"/>
              </a:spcBef>
              <a:defRPr/>
            </a:pPr>
            <a:r>
              <a:rPr lang="en-US" sz="2500" dirty="0" smtClean="0"/>
              <a:t>Free Preventive Care Under Medicare—Eliminates co‐payments for preventive services and exempts preventive services from deductibles under the Medicare program.  </a:t>
            </a:r>
            <a:r>
              <a:rPr lang="en-US" sz="2500" i="1" dirty="0" smtClean="0"/>
              <a:t>Effective beginning January 1, 2011.</a:t>
            </a:r>
            <a:endParaRPr lang="en-US" sz="2500" dirty="0" smtClean="0"/>
          </a:p>
          <a:p>
            <a:pPr eaLnBrk="1" hangingPunct="1">
              <a:spcBef>
                <a:spcPct val="0"/>
              </a:spcBef>
              <a:defRPr/>
            </a:pPr>
            <a:endParaRPr lang="en-US" dirty="0" smtClean="0"/>
          </a:p>
          <a:p>
            <a:pPr eaLnBrk="1" fontAlgn="auto" hangingPunct="1">
              <a:spcAft>
                <a:spcPts val="613"/>
              </a:spcAft>
              <a:buClr>
                <a:srgbClr val="FFC000"/>
              </a:buClr>
              <a:defRPr/>
            </a:pPr>
            <a:r>
              <a:rPr lang="en-US" sz="2500" dirty="0" smtClean="0"/>
              <a:t>Free Preventive Care Under New Private Plans—Requires new private plans to cover preventive services with no co‐payments and with preventive services being exempt from deductibles.  </a:t>
            </a:r>
            <a:r>
              <a:rPr lang="en-US" sz="2500" i="1" dirty="0" smtClean="0"/>
              <a:t>Effective 6 months after enactment [9/23/10].</a:t>
            </a:r>
            <a:endParaRPr lang="en-US" sz="2500" dirty="0" smtClean="0"/>
          </a:p>
          <a:p>
            <a:pPr>
              <a:defRPr/>
            </a:pPr>
            <a:endParaRPr lang="en-US" b="1"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3490" name="Rectangle 2"/>
          <p:cNvSpPr>
            <a:spLocks noGrp="1" noChangeArrowheads="1"/>
          </p:cNvSpPr>
          <p:nvPr>
            <p:ph type="ctrTitle"/>
          </p:nvPr>
        </p:nvSpPr>
        <p:spPr>
          <a:xfrm>
            <a:off x="609600" y="2819400"/>
            <a:ext cx="7789863" cy="914400"/>
          </a:xfrm>
        </p:spPr>
        <p:txBody>
          <a:bodyPr/>
          <a:lstStyle>
            <a:lvl1pPr>
              <a:defRPr/>
            </a:lvl1pPr>
          </a:lstStyle>
          <a:p>
            <a:r>
              <a:rPr lang="en-US" smtClean="0"/>
              <a:t>Click to edit Master title style</a:t>
            </a:r>
            <a:endParaRPr lang="en-US"/>
          </a:p>
        </p:txBody>
      </p:sp>
      <p:sp>
        <p:nvSpPr>
          <p:cNvPr id="63491" name="Rectangle 3"/>
          <p:cNvSpPr>
            <a:spLocks noGrp="1" noChangeArrowheads="1"/>
          </p:cNvSpPr>
          <p:nvPr>
            <p:ph type="subTitle" idx="1"/>
          </p:nvPr>
        </p:nvSpPr>
        <p:spPr>
          <a:xfrm>
            <a:off x="1150938" y="3962400"/>
            <a:ext cx="6435725" cy="2133600"/>
          </a:xfrm>
        </p:spPr>
        <p:txBody>
          <a:bodyPr/>
          <a:lstStyle>
            <a:lvl1pPr marL="0" indent="0" algn="ctr">
              <a:buFont typeface="Wingdings" pitchFamily="2" charset="2"/>
              <a:buNone/>
              <a:defRPr/>
            </a:lvl1pPr>
          </a:lstStyle>
          <a:p>
            <a:r>
              <a:rPr lang="en-US" smtClean="0"/>
              <a:t>Click to edit Master subtitle style</a:t>
            </a:r>
            <a:endParaRPr lang="en-US"/>
          </a:p>
        </p:txBody>
      </p:sp>
      <p:grpSp>
        <p:nvGrpSpPr>
          <p:cNvPr id="63589" name="Group 101"/>
          <p:cNvGrpSpPr>
            <a:grpSpLocks/>
          </p:cNvGrpSpPr>
          <p:nvPr userDrawn="1"/>
        </p:nvGrpSpPr>
        <p:grpSpPr bwMode="auto">
          <a:xfrm>
            <a:off x="0" y="3867150"/>
            <a:ext cx="7986713" cy="19050"/>
            <a:chOff x="0" y="840"/>
            <a:chExt cx="5660" cy="12"/>
          </a:xfrm>
        </p:grpSpPr>
        <p:sp>
          <p:nvSpPr>
            <p:cNvPr id="63590" name="Line 102"/>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endParaRPr lang="en-US"/>
            </a:p>
          </p:txBody>
        </p:sp>
        <p:sp>
          <p:nvSpPr>
            <p:cNvPr id="63591" name="Line 103"/>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endParaRPr lang="en-US"/>
            </a:p>
          </p:txBody>
        </p:sp>
      </p:grpSp>
      <p:graphicFrame>
        <p:nvGraphicFramePr>
          <p:cNvPr id="63599" name="Object 111"/>
          <p:cNvGraphicFramePr>
            <a:graphicFrameLocks noChangeAspect="1"/>
          </p:cNvGraphicFramePr>
          <p:nvPr/>
        </p:nvGraphicFramePr>
        <p:xfrm>
          <a:off x="990600" y="381000"/>
          <a:ext cx="7162800" cy="1695450"/>
        </p:xfrm>
        <a:graphic>
          <a:graphicData uri="http://schemas.openxmlformats.org/presentationml/2006/ole">
            <p:oleObj spid="_x0000_s63599" name="Photo Editor Photo" r:id="rId3" imgW="6400000" imgH="1514686" progId="">
              <p:embed/>
            </p:oleObj>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5588" y="228600"/>
            <a:ext cx="1997075" cy="4343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28600"/>
            <a:ext cx="5843588" cy="4343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A8"/>
            </a:gs>
            <a:gs pos="100000">
              <a:srgbClr val="1B8DFF"/>
            </a:gs>
          </a:gsLst>
          <a:lin ang="5400000" scaled="1"/>
        </a:gra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bwMode="auto">
          <a:xfrm>
            <a:off x="1447800" y="228600"/>
            <a:ext cx="6697663" cy="876300"/>
          </a:xfrm>
          <a:prstGeom prst="rect">
            <a:avLst/>
          </a:prstGeom>
          <a:noFill/>
          <a:ln w="12700">
            <a:noFill/>
            <a:miter lim="800000"/>
            <a:headEnd/>
            <a:tailEnd/>
          </a:ln>
          <a:effectLst/>
        </p:spPr>
        <p:txBody>
          <a:bodyPr vert="horz" wrap="square" lIns="90488" tIns="44450" rIns="90488" bIns="44450" numCol="1" anchor="b"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body" idx="1"/>
          </p:nvPr>
        </p:nvSpPr>
        <p:spPr bwMode="auto">
          <a:xfrm>
            <a:off x="609600" y="1676400"/>
            <a:ext cx="7993063" cy="28956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smtClean="0"/>
              <a:t>Click to edit Master text styles and use use in 1 or more lines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1117" name="Group 93"/>
          <p:cNvGrpSpPr>
            <a:grpSpLocks/>
          </p:cNvGrpSpPr>
          <p:nvPr/>
        </p:nvGrpSpPr>
        <p:grpSpPr bwMode="auto">
          <a:xfrm>
            <a:off x="0" y="1333500"/>
            <a:ext cx="7986713" cy="19050"/>
            <a:chOff x="0" y="840"/>
            <a:chExt cx="5660" cy="12"/>
          </a:xfrm>
        </p:grpSpPr>
        <p:sp>
          <p:nvSpPr>
            <p:cNvPr id="1118" name="Line 9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endParaRPr lang="en-US"/>
            </a:p>
          </p:txBody>
        </p:sp>
        <p:sp>
          <p:nvSpPr>
            <p:cNvPr id="1119" name="Line 9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endParaRPr lang="en-US"/>
            </a:p>
          </p:txBody>
        </p:sp>
      </p:grpSp>
      <p:graphicFrame>
        <p:nvGraphicFramePr>
          <p:cNvPr id="1133" name="Object 109"/>
          <p:cNvGraphicFramePr>
            <a:graphicFrameLocks noChangeAspect="1"/>
          </p:cNvGraphicFramePr>
          <p:nvPr/>
        </p:nvGraphicFramePr>
        <p:xfrm>
          <a:off x="142875" y="317500"/>
          <a:ext cx="1428750" cy="671513"/>
        </p:xfrm>
        <a:graphic>
          <a:graphicData uri="http://schemas.openxmlformats.org/presentationml/2006/ole">
            <p:oleObj spid="_x0000_s1133" name="Photo Editor Photo" r:id="rId14" imgW="3486637" imgH="1638529" progId="">
              <p:embed/>
            </p:oleObj>
          </a:graphicData>
        </a:graphic>
      </p:graphicFrame>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lnSpc>
          <a:spcPct val="90000"/>
        </a:lnSpc>
        <a:spcBef>
          <a:spcPct val="0"/>
        </a:spcBef>
        <a:spcAft>
          <a:spcPct val="0"/>
        </a:spcAft>
        <a:defRPr sz="4000" b="1">
          <a:solidFill>
            <a:schemeClr val="tx2"/>
          </a:solidFill>
          <a:effectLst>
            <a:outerShdw blurRad="38100" dist="38100" dir="2700000" algn="tl">
              <a:srgbClr val="000000"/>
            </a:outerShdw>
          </a:effectLst>
          <a:latin typeface="+mj-lt"/>
          <a:ea typeface="+mj-ea"/>
          <a:cs typeface="+mj-cs"/>
        </a:defRPr>
      </a:lvl1pPr>
      <a:lvl2pPr algn="ctr" rtl="0" eaLnBrk="1" fontAlgn="base" hangingPunct="1">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2pPr>
      <a:lvl3pPr algn="ctr" rtl="0" eaLnBrk="1" fontAlgn="base" hangingPunct="1">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3pPr>
      <a:lvl4pPr algn="ctr" rtl="0" eaLnBrk="1" fontAlgn="base" hangingPunct="1">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4pPr>
      <a:lvl5pPr algn="ctr" rtl="0" eaLnBrk="1" fontAlgn="base" hangingPunct="1">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5pPr>
      <a:lvl6pPr marL="457200" algn="ctr" rtl="0" eaLnBrk="1" fontAlgn="base" hangingPunct="1">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6pPr>
      <a:lvl7pPr marL="914400" algn="ctr" rtl="0" eaLnBrk="1" fontAlgn="base" hangingPunct="1">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7pPr>
      <a:lvl8pPr marL="1371600" algn="ctr" rtl="0" eaLnBrk="1" fontAlgn="base" hangingPunct="1">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8pPr>
      <a:lvl9pPr marL="1828800" algn="ctr" rtl="0" eaLnBrk="1" fontAlgn="base" hangingPunct="1">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9pPr>
    </p:titleStyle>
    <p:bodyStyle>
      <a:lvl1pPr marL="465138" indent="-465138" algn="l" rtl="0" eaLnBrk="1" fontAlgn="base" hangingPunct="1">
        <a:lnSpc>
          <a:spcPct val="90000"/>
        </a:lnSpc>
        <a:spcBef>
          <a:spcPct val="30000"/>
        </a:spcBef>
        <a:spcAft>
          <a:spcPct val="0"/>
        </a:spcAft>
        <a:buClr>
          <a:schemeClr val="tx2"/>
        </a:buClr>
        <a:buSzPct val="95000"/>
        <a:buFont typeface="Wingdings" pitchFamily="2" charset="2"/>
        <a:buChar char="n"/>
        <a:defRPr sz="3200">
          <a:solidFill>
            <a:srgbClr val="FFFFFF"/>
          </a:solidFill>
          <a:effectLst>
            <a:outerShdw blurRad="38100" dist="38100" dir="2700000" algn="tl">
              <a:srgbClr val="000000"/>
            </a:outerShdw>
          </a:effectLst>
          <a:latin typeface="+mn-lt"/>
          <a:ea typeface="+mn-ea"/>
          <a:cs typeface="+mn-cs"/>
        </a:defRPr>
      </a:lvl1pPr>
      <a:lvl2pPr marL="976313" indent="-396875" algn="l" rtl="0" eaLnBrk="1" fontAlgn="base" hangingPunct="1">
        <a:lnSpc>
          <a:spcPct val="90000"/>
        </a:lnSpc>
        <a:spcBef>
          <a:spcPct val="30000"/>
        </a:spcBef>
        <a:spcAft>
          <a:spcPct val="0"/>
        </a:spcAft>
        <a:buClr>
          <a:schemeClr val="tx2"/>
        </a:buClr>
        <a:buSzPct val="95000"/>
        <a:buChar char="–"/>
        <a:defRPr sz="2800">
          <a:solidFill>
            <a:srgbClr val="FFFFFF"/>
          </a:solidFill>
          <a:effectLst>
            <a:outerShdw blurRad="38100" dist="38100" dir="2700000" algn="tl">
              <a:srgbClr val="000000"/>
            </a:outerShdw>
          </a:effectLst>
          <a:latin typeface="+mn-lt"/>
        </a:defRPr>
      </a:lvl2pPr>
      <a:lvl3pPr marL="1439863" indent="-349250" algn="l" rtl="0" eaLnBrk="1" fontAlgn="base" hangingPunct="1">
        <a:lnSpc>
          <a:spcPct val="90000"/>
        </a:lnSpc>
        <a:spcBef>
          <a:spcPct val="30000"/>
        </a:spcBef>
        <a:spcAft>
          <a:spcPct val="0"/>
        </a:spcAft>
        <a:buClr>
          <a:schemeClr val="tx2"/>
        </a:buClr>
        <a:buSzPct val="95000"/>
        <a:buFont typeface="Wingdings" pitchFamily="2" charset="2"/>
        <a:buChar char="n"/>
        <a:defRPr sz="2400">
          <a:solidFill>
            <a:srgbClr val="FFFFFF"/>
          </a:solidFill>
          <a:effectLst>
            <a:outerShdw blurRad="38100" dist="38100" dir="2700000" algn="tl">
              <a:srgbClr val="000000"/>
            </a:outerShdw>
          </a:effectLst>
          <a:latin typeface="+mn-lt"/>
        </a:defRPr>
      </a:lvl3pPr>
      <a:lvl4pPr marL="1782763" indent="-228600" algn="l" rtl="0" eaLnBrk="1" fontAlgn="base" hangingPunct="1">
        <a:lnSpc>
          <a:spcPct val="90000"/>
        </a:lnSpc>
        <a:spcBef>
          <a:spcPct val="30000"/>
        </a:spcBef>
        <a:spcAft>
          <a:spcPct val="0"/>
        </a:spcAft>
        <a:buClr>
          <a:srgbClr val="66FFFF"/>
        </a:buClr>
        <a:buSzPct val="65000"/>
        <a:buFont typeface="Monotype Sorts" pitchFamily="2" charset="2"/>
        <a:buChar char="u"/>
        <a:defRPr sz="2000">
          <a:solidFill>
            <a:srgbClr val="FFFFFF"/>
          </a:solidFill>
          <a:effectLst>
            <a:outerShdw blurRad="38100" dist="38100" dir="2700000" algn="tl">
              <a:srgbClr val="000000"/>
            </a:outerShdw>
          </a:effectLst>
          <a:latin typeface="+mn-lt"/>
        </a:defRPr>
      </a:lvl4pPr>
      <a:lvl5pPr marL="21256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5pPr>
      <a:lvl6pPr marL="25828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6pPr>
      <a:lvl7pPr marL="30400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7pPr>
      <a:lvl8pPr marL="34972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8pPr>
      <a:lvl9pPr marL="39544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epss.ahrq.gov/"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hyperlink" Target="http://www.healthfinder.gov/" TargetMode="External"/><Relationship Id="rId4" Type="http://schemas.openxmlformats.org/officeDocument/2006/relationships/hyperlink" Target="http://www.uspreventiveservicestaskforce.org/"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hyperlink" Target="http://www.preventiveservices.ahrq.gov/" TargetMode="External"/><Relationship Id="rId2" Type="http://schemas.openxmlformats.org/officeDocument/2006/relationships/hyperlink" Target="mailto:barbara.kass@ahrq.hhs.gov" TargetMode="External"/><Relationship Id="rId1" Type="http://schemas.openxmlformats.org/officeDocument/2006/relationships/slideLayout" Target="../slideLayouts/slideLayout2.xml"/><Relationship Id="rId6" Type="http://schemas.openxmlformats.org/officeDocument/2006/relationships/hyperlink" Target="http://www.ahrq.gov/qual/kt/tfmethods/tfmethods.htm" TargetMode="External"/><Relationship Id="rId5" Type="http://schemas.openxmlformats.org/officeDocument/2006/relationships/hyperlink" Target="http://www.ahrq.gov/qual/kt/tfmethods/impuspstf.htm" TargetMode="External"/><Relationship Id="rId4" Type="http://schemas.openxmlformats.org/officeDocument/2006/relationships/hyperlink" Target="http://epss.ahrq.gov/ePSS/Tools.do"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2"/>
          <p:cNvSpPr>
            <a:spLocks noGrp="1" noChangeArrowheads="1"/>
          </p:cNvSpPr>
          <p:nvPr>
            <p:ph type="ctrTitle"/>
          </p:nvPr>
        </p:nvSpPr>
        <p:spPr/>
        <p:txBody>
          <a:bodyPr/>
          <a:lstStyle/>
          <a:p>
            <a:r>
              <a:rPr lang="en-US" dirty="0" smtClean="0"/>
              <a:t>Putting Prevention into Practice (Short Form)</a:t>
            </a:r>
            <a:endParaRPr lang="en-US" dirty="0"/>
          </a:p>
        </p:txBody>
      </p:sp>
      <p:sp>
        <p:nvSpPr>
          <p:cNvPr id="418819" name="Rectangle 3"/>
          <p:cNvSpPr>
            <a:spLocks noGrp="1" noChangeArrowheads="1"/>
          </p:cNvSpPr>
          <p:nvPr>
            <p:ph type="subTitle" idx="1"/>
          </p:nvPr>
        </p:nvSpPr>
        <p:spPr/>
        <p:txBody>
          <a:bodyPr>
            <a:normAutofit/>
          </a:bodyPr>
          <a:lstStyle/>
          <a:p>
            <a:r>
              <a:rPr lang="en-US" sz="3500" dirty="0" smtClean="0"/>
              <a:t>Using the United States Preventive Services Task Force Recommendations</a:t>
            </a:r>
            <a:endParaRPr lang="en-US" sz="3500" b="1" dirty="0"/>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Counseling Strategies</a:t>
            </a:r>
            <a:endParaRPr lang="en-US" dirty="0"/>
          </a:p>
        </p:txBody>
      </p:sp>
      <p:sp>
        <p:nvSpPr>
          <p:cNvPr id="3" name="Content Placeholder 2"/>
          <p:cNvSpPr>
            <a:spLocks noGrp="1"/>
          </p:cNvSpPr>
          <p:nvPr>
            <p:ph sz="half" idx="1"/>
          </p:nvPr>
        </p:nvSpPr>
        <p:spPr>
          <a:xfrm>
            <a:off x="609600" y="1676400"/>
            <a:ext cx="3919538" cy="4953000"/>
          </a:xfrm>
        </p:spPr>
        <p:txBody>
          <a:bodyPr>
            <a:normAutofit fontScale="85000" lnSpcReduction="20000"/>
          </a:bodyPr>
          <a:lstStyle/>
          <a:p>
            <a:pPr marL="274320" indent="-274320" fontAlgn="auto">
              <a:spcAft>
                <a:spcPts val="1200"/>
              </a:spcAft>
              <a:buFont typeface="Wingdings 2"/>
              <a:buChar char=""/>
              <a:defRPr/>
            </a:pPr>
            <a:r>
              <a:rPr lang="en-US" dirty="0" smtClean="0"/>
              <a:t>Tailor teaching to patients needs</a:t>
            </a:r>
          </a:p>
          <a:p>
            <a:pPr marL="274320" indent="-274320" fontAlgn="auto">
              <a:spcAft>
                <a:spcPts val="1200"/>
              </a:spcAft>
              <a:buFont typeface="Wingdings 2"/>
              <a:buChar char=""/>
              <a:defRPr/>
            </a:pPr>
            <a:r>
              <a:rPr lang="en-US" dirty="0" smtClean="0"/>
              <a:t>Purpose, effects and when to expect effects</a:t>
            </a:r>
          </a:p>
          <a:p>
            <a:pPr marL="274320" indent="-274320" fontAlgn="auto">
              <a:spcAft>
                <a:spcPts val="1200"/>
              </a:spcAft>
              <a:buFont typeface="Wingdings 2"/>
              <a:buChar char=""/>
              <a:defRPr/>
            </a:pPr>
            <a:r>
              <a:rPr lang="en-US" dirty="0" smtClean="0"/>
              <a:t>Suggest small changes</a:t>
            </a:r>
          </a:p>
          <a:p>
            <a:pPr marL="274320" indent="-274320" fontAlgn="auto">
              <a:spcBef>
                <a:spcPts val="0"/>
              </a:spcBef>
              <a:spcAft>
                <a:spcPts val="0"/>
              </a:spcAft>
              <a:buFont typeface="Wingdings 2"/>
              <a:buChar char=""/>
              <a:defRPr/>
            </a:pPr>
            <a:r>
              <a:rPr lang="en-US" dirty="0" smtClean="0"/>
              <a:t>Use influence of profession</a:t>
            </a:r>
          </a:p>
          <a:p>
            <a:pPr marL="274320" indent="-274320" fontAlgn="auto">
              <a:spcBef>
                <a:spcPts val="0"/>
              </a:spcBef>
              <a:spcAft>
                <a:spcPts val="0"/>
              </a:spcAft>
              <a:buNone/>
              <a:defRPr/>
            </a:pPr>
            <a:endParaRPr lang="en-US" dirty="0" smtClean="0"/>
          </a:p>
          <a:p>
            <a:pPr marL="274320" indent="-274320" fontAlgn="auto">
              <a:spcBef>
                <a:spcPts val="0"/>
              </a:spcBef>
              <a:spcAft>
                <a:spcPts val="0"/>
              </a:spcAft>
              <a:buFont typeface="Wingdings 2"/>
              <a:buChar char=""/>
              <a:defRPr/>
            </a:pPr>
            <a:r>
              <a:rPr lang="en-US" dirty="0" smtClean="0"/>
              <a:t>Encourage comments from patient</a:t>
            </a:r>
          </a:p>
          <a:p>
            <a:pPr marL="274320" indent="-274320" fontAlgn="auto">
              <a:spcBef>
                <a:spcPts val="0"/>
              </a:spcBef>
              <a:spcAft>
                <a:spcPts val="0"/>
              </a:spcAft>
              <a:buFont typeface="Wingdings 2"/>
              <a:buChar char=""/>
              <a:defRPr/>
            </a:pPr>
            <a:endParaRPr lang="en-US" dirty="0" smtClean="0"/>
          </a:p>
          <a:p>
            <a:pPr marL="274320" indent="-274320" fontAlgn="auto">
              <a:spcBef>
                <a:spcPts val="0"/>
              </a:spcBef>
              <a:spcAft>
                <a:spcPts val="0"/>
              </a:spcAft>
              <a:buFont typeface="Wingdings 2"/>
              <a:buChar char=""/>
              <a:defRPr/>
            </a:pPr>
            <a:r>
              <a:rPr lang="en-US" dirty="0" smtClean="0"/>
              <a:t>Combine strategies</a:t>
            </a:r>
          </a:p>
          <a:p>
            <a:pPr marL="274320" indent="-274320" fontAlgn="auto">
              <a:spcBef>
                <a:spcPts val="0"/>
              </a:spcBef>
              <a:spcAft>
                <a:spcPts val="0"/>
              </a:spcAft>
              <a:buFont typeface="Wingdings 2"/>
              <a:buChar char=""/>
              <a:defRPr/>
            </a:pPr>
            <a:endParaRPr lang="en-US" dirty="0" smtClean="0"/>
          </a:p>
          <a:p>
            <a:pPr marL="274320" indent="-274320" fontAlgn="auto">
              <a:spcBef>
                <a:spcPts val="0"/>
              </a:spcBef>
              <a:spcAft>
                <a:spcPts val="0"/>
              </a:spcAft>
              <a:buFont typeface="Wingdings 2"/>
              <a:buChar char=""/>
              <a:defRPr/>
            </a:pPr>
            <a:r>
              <a:rPr lang="en-US" dirty="0" smtClean="0"/>
              <a:t>Involve office staff</a:t>
            </a:r>
          </a:p>
          <a:p>
            <a:pPr marL="274320" indent="-274320" fontAlgn="auto">
              <a:spcBef>
                <a:spcPts val="0"/>
              </a:spcBef>
              <a:spcAft>
                <a:spcPts val="0"/>
              </a:spcAft>
              <a:buFont typeface="Wingdings 2"/>
              <a:buChar char=""/>
              <a:defRPr/>
            </a:pPr>
            <a:endParaRPr lang="en-US" dirty="0" smtClean="0">
              <a:solidFill>
                <a:schemeClr val="tx1"/>
              </a:solidFill>
              <a:effectLst>
                <a:outerShdw blurRad="38100" dist="38100" dir="2700000" algn="tl">
                  <a:srgbClr val="000000">
                    <a:alpha val="43137"/>
                  </a:srgbClr>
                </a:outerShdw>
              </a:effectLst>
            </a:endParaRPr>
          </a:p>
          <a:p>
            <a:pPr marL="274320" indent="-274320" fontAlgn="auto">
              <a:spcBef>
                <a:spcPts val="0"/>
              </a:spcBef>
              <a:spcAft>
                <a:spcPts val="0"/>
              </a:spcAft>
              <a:buFont typeface="Wingdings 2"/>
              <a:buChar char=""/>
              <a:defRPr/>
            </a:pPr>
            <a:r>
              <a:rPr lang="en-US" dirty="0" smtClean="0">
                <a:solidFill>
                  <a:schemeClr val="tx1"/>
                </a:solidFill>
                <a:effectLst>
                  <a:outerShdw blurRad="38100" dist="38100" dir="2700000" algn="tl">
                    <a:srgbClr val="000000">
                      <a:alpha val="43137"/>
                    </a:srgbClr>
                  </a:outerShdw>
                </a:effectLst>
              </a:rPr>
              <a:t>Monitor progress </a:t>
            </a:r>
          </a:p>
          <a:p>
            <a:pPr marL="274320" indent="-274320" fontAlgn="auto">
              <a:spcAft>
                <a:spcPts val="1200"/>
              </a:spcAft>
              <a:buFont typeface="Wingdings 2"/>
              <a:buChar char=""/>
              <a:defRPr/>
            </a:pPr>
            <a:endParaRPr lang="en-US" dirty="0" smtClean="0"/>
          </a:p>
          <a:p>
            <a:endParaRPr lang="en-US" dirty="0" smtClean="0"/>
          </a:p>
          <a:p>
            <a:endParaRPr lang="en-US" dirty="0"/>
          </a:p>
        </p:txBody>
      </p:sp>
      <p:sp>
        <p:nvSpPr>
          <p:cNvPr id="4" name="Content Placeholder 3"/>
          <p:cNvSpPr>
            <a:spLocks noGrp="1"/>
          </p:cNvSpPr>
          <p:nvPr>
            <p:ph sz="half" idx="2"/>
          </p:nvPr>
        </p:nvSpPr>
        <p:spPr>
          <a:xfrm>
            <a:off x="4681538" y="1676400"/>
            <a:ext cx="3921125" cy="4800600"/>
          </a:xfrm>
        </p:spPr>
        <p:txBody>
          <a:bodyPr>
            <a:normAutofit fontScale="77500" lnSpcReduction="20000"/>
          </a:bodyPr>
          <a:lstStyle/>
          <a:p>
            <a:pPr marL="274320" indent="-274320" fontAlgn="auto">
              <a:spcAft>
                <a:spcPts val="1200"/>
              </a:spcAft>
              <a:buFont typeface="Wingdings 2"/>
              <a:buChar char=""/>
              <a:defRPr/>
            </a:pPr>
            <a:r>
              <a:rPr lang="en-US" dirty="0" smtClean="0"/>
              <a:t>Be specific</a:t>
            </a:r>
          </a:p>
          <a:p>
            <a:pPr marL="274320" indent="-274320" fontAlgn="auto">
              <a:spcAft>
                <a:spcPts val="1200"/>
              </a:spcAft>
              <a:buFont typeface="Wingdings 2"/>
              <a:buChar char=""/>
              <a:defRPr/>
            </a:pPr>
            <a:r>
              <a:rPr lang="en-US" dirty="0" smtClean="0"/>
              <a:t>Add new behaviors rather than eliminate </a:t>
            </a:r>
            <a:br>
              <a:rPr lang="en-US" dirty="0" smtClean="0"/>
            </a:br>
            <a:r>
              <a:rPr lang="en-US" dirty="0" smtClean="0"/>
              <a:t>established behaviors</a:t>
            </a:r>
          </a:p>
          <a:p>
            <a:pPr marL="274320" indent="-274320" fontAlgn="auto">
              <a:spcAft>
                <a:spcPts val="1200"/>
              </a:spcAft>
              <a:buFont typeface="Wingdings 2"/>
              <a:buChar char=""/>
              <a:defRPr/>
            </a:pPr>
            <a:r>
              <a:rPr lang="en-US" dirty="0" smtClean="0"/>
              <a:t>Link the new to old behaviors</a:t>
            </a:r>
          </a:p>
          <a:p>
            <a:pPr marL="274320" indent="-274320" fontAlgn="auto">
              <a:spcBef>
                <a:spcPts val="0"/>
              </a:spcBef>
              <a:spcAft>
                <a:spcPts val="0"/>
              </a:spcAft>
              <a:buFont typeface="Wingdings 2"/>
              <a:buChar char=""/>
              <a:defRPr/>
            </a:pPr>
            <a:r>
              <a:rPr lang="en-US" dirty="0" smtClean="0"/>
              <a:t>Listening</a:t>
            </a:r>
          </a:p>
          <a:p>
            <a:pPr marL="274320" indent="-274320" fontAlgn="auto">
              <a:spcBef>
                <a:spcPts val="0"/>
              </a:spcBef>
              <a:spcAft>
                <a:spcPts val="0"/>
              </a:spcAft>
              <a:buFont typeface="Wingdings 2"/>
              <a:buChar char=""/>
              <a:defRPr/>
            </a:pPr>
            <a:endParaRPr lang="en-US" dirty="0" smtClean="0"/>
          </a:p>
          <a:p>
            <a:pPr marL="274320" indent="-274320" fontAlgn="auto">
              <a:spcBef>
                <a:spcPts val="0"/>
              </a:spcBef>
              <a:spcAft>
                <a:spcPts val="0"/>
              </a:spcAft>
              <a:buFont typeface="Wingdings 2"/>
              <a:buChar char=""/>
              <a:defRPr/>
            </a:pPr>
            <a:r>
              <a:rPr lang="en-US" dirty="0" smtClean="0"/>
              <a:t>Assess readiness</a:t>
            </a:r>
            <a:br>
              <a:rPr lang="en-US" dirty="0" smtClean="0"/>
            </a:br>
            <a:r>
              <a:rPr lang="en-US" dirty="0" smtClean="0"/>
              <a:t>for change</a:t>
            </a:r>
          </a:p>
          <a:p>
            <a:pPr marL="274320" indent="-274320" fontAlgn="auto">
              <a:spcBef>
                <a:spcPts val="0"/>
              </a:spcBef>
              <a:spcAft>
                <a:spcPts val="0"/>
              </a:spcAft>
              <a:buFont typeface="Wingdings 2"/>
              <a:buChar char=""/>
              <a:defRPr/>
            </a:pPr>
            <a:endParaRPr lang="en-US" dirty="0" smtClean="0"/>
          </a:p>
          <a:p>
            <a:pPr marL="274320" indent="-274320" fontAlgn="auto">
              <a:spcBef>
                <a:spcPts val="0"/>
              </a:spcBef>
              <a:spcAft>
                <a:spcPts val="0"/>
              </a:spcAft>
              <a:buFont typeface="Wingdings 2"/>
              <a:buChar char=""/>
              <a:defRPr/>
            </a:pPr>
            <a:r>
              <a:rPr lang="en-US" dirty="0" smtClean="0"/>
              <a:t>Cultural sensitivity </a:t>
            </a:r>
          </a:p>
          <a:p>
            <a:pPr marL="274320" indent="-274320" fontAlgn="auto">
              <a:spcBef>
                <a:spcPts val="0"/>
              </a:spcBef>
              <a:spcAft>
                <a:spcPts val="0"/>
              </a:spcAft>
              <a:buNone/>
              <a:defRPr/>
            </a:pPr>
            <a:endParaRPr lang="en-US" dirty="0" smtClean="0"/>
          </a:p>
          <a:p>
            <a:pPr marL="274320" indent="-274320" fontAlgn="auto">
              <a:spcBef>
                <a:spcPts val="0"/>
              </a:spcBef>
              <a:spcAft>
                <a:spcPts val="0"/>
              </a:spcAft>
              <a:buFont typeface="Wingdings 2"/>
              <a:buChar char=""/>
              <a:defRPr/>
            </a:pPr>
            <a:r>
              <a:rPr lang="en-US" dirty="0" smtClean="0"/>
              <a:t>Community resources</a:t>
            </a:r>
          </a:p>
          <a:p>
            <a:pPr marL="274320" indent="-274320" fontAlgn="auto">
              <a:spcBef>
                <a:spcPts val="0"/>
              </a:spcBef>
              <a:spcAft>
                <a:spcPts val="0"/>
              </a:spcAft>
              <a:buFont typeface="Wingdings 2"/>
              <a:buChar char=""/>
              <a:defRPr/>
            </a:pPr>
            <a:endParaRPr lang="en-US" dirty="0" smtClean="0"/>
          </a:p>
          <a:p>
            <a:pPr marL="274320" indent="-274320" fontAlgn="auto">
              <a:spcBef>
                <a:spcPts val="0"/>
              </a:spcBef>
              <a:spcAft>
                <a:spcPts val="0"/>
              </a:spcAft>
              <a:buFont typeface="Wingdings 2"/>
              <a:buChar char=""/>
              <a:defRPr/>
            </a:pPr>
            <a:r>
              <a:rPr lang="en-US" dirty="0" smtClean="0"/>
              <a:t>Refer appropriately </a:t>
            </a:r>
          </a:p>
          <a:p>
            <a:pPr marL="274320" indent="-274320" fontAlgn="auto">
              <a:spcAft>
                <a:spcPts val="0"/>
              </a:spcAft>
              <a:buFont typeface="Wingdings 2"/>
              <a:buChar char=""/>
              <a:defRPr/>
            </a:pPr>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New Federal Initiatives </a:t>
            </a:r>
            <a:br>
              <a:rPr lang="en-US" dirty="0" smtClean="0"/>
            </a:br>
            <a:r>
              <a:rPr lang="en-US" dirty="0" smtClean="0"/>
              <a:t>Change in Reimbursements</a:t>
            </a:r>
            <a:endParaRPr lang="en-US" dirty="0"/>
          </a:p>
        </p:txBody>
      </p:sp>
      <p:sp>
        <p:nvSpPr>
          <p:cNvPr id="6" name="Content Placeholder 5"/>
          <p:cNvSpPr>
            <a:spLocks noGrp="1"/>
          </p:cNvSpPr>
          <p:nvPr>
            <p:ph idx="1"/>
          </p:nvPr>
        </p:nvSpPr>
        <p:spPr>
          <a:xfrm>
            <a:off x="609600" y="1676400"/>
            <a:ext cx="7993063" cy="5029200"/>
          </a:xfrm>
        </p:spPr>
        <p:txBody>
          <a:bodyPr/>
          <a:lstStyle/>
          <a:p>
            <a:pPr marL="182880" lvl="1" indent="-457200" fontAlgn="auto">
              <a:spcBef>
                <a:spcPct val="0"/>
              </a:spcBef>
              <a:spcAft>
                <a:spcPts val="0"/>
              </a:spcAft>
              <a:buNone/>
              <a:defRPr/>
            </a:pPr>
            <a:endParaRPr lang="en-US" sz="1900" dirty="0" smtClean="0"/>
          </a:p>
          <a:p>
            <a:pPr marL="274320" lvl="2" indent="-274320" fontAlgn="auto">
              <a:spcBef>
                <a:spcPct val="0"/>
              </a:spcBef>
              <a:spcAft>
                <a:spcPts val="0"/>
              </a:spcAft>
              <a:buClr>
                <a:schemeClr val="accent1"/>
              </a:buClr>
              <a:buSzPct val="85000"/>
              <a:buFont typeface="Wingdings 2"/>
              <a:buChar char=""/>
              <a:defRPr/>
            </a:pPr>
            <a:r>
              <a:rPr lang="en-US" sz="1900" dirty="0" smtClean="0"/>
              <a:t>Reimbursement for services has been an impediment to consistently providing preventive/wellness services in a busy clinic environment. </a:t>
            </a:r>
            <a:br>
              <a:rPr lang="en-US" sz="1900" dirty="0" smtClean="0"/>
            </a:br>
            <a:r>
              <a:rPr lang="en-US" sz="1900" dirty="0" smtClean="0"/>
              <a:t>Recent legislation has removed this barrier. </a:t>
            </a:r>
          </a:p>
          <a:p>
            <a:pPr marL="274320" lvl="2" indent="-274320" fontAlgn="auto">
              <a:spcBef>
                <a:spcPct val="0"/>
              </a:spcBef>
              <a:spcAft>
                <a:spcPts val="0"/>
              </a:spcAft>
              <a:buClr>
                <a:schemeClr val="accent1"/>
              </a:buClr>
              <a:buSzPct val="85000"/>
              <a:buNone/>
              <a:defRPr/>
            </a:pPr>
            <a:endParaRPr lang="en-US" sz="1900" dirty="0" smtClean="0"/>
          </a:p>
          <a:p>
            <a:pPr marL="274320" lvl="2" indent="-274320" fontAlgn="auto">
              <a:spcBef>
                <a:spcPct val="0"/>
              </a:spcBef>
              <a:spcAft>
                <a:spcPts val="0"/>
              </a:spcAft>
              <a:buClr>
                <a:schemeClr val="accent1"/>
              </a:buClr>
              <a:buSzPct val="85000"/>
              <a:buFont typeface="Wingdings 2"/>
              <a:buChar char=""/>
              <a:defRPr/>
            </a:pPr>
            <a:r>
              <a:rPr lang="en-US" sz="1900" dirty="0" smtClean="0"/>
              <a:t>Free Preventive Care Under Medicare—Eliminates co‐payments for preventive services and exempts preventive services from deductibles </a:t>
            </a:r>
            <a:br>
              <a:rPr lang="en-US" sz="1900" dirty="0" smtClean="0"/>
            </a:br>
            <a:r>
              <a:rPr lang="en-US" sz="1900" dirty="0" smtClean="0"/>
              <a:t>under the Medicare program.  </a:t>
            </a:r>
            <a:br>
              <a:rPr lang="en-US" sz="1900" dirty="0" smtClean="0"/>
            </a:br>
            <a:r>
              <a:rPr lang="en-US" sz="1900" i="1" dirty="0" smtClean="0"/>
              <a:t>Effective beginning January 1, 2011.</a:t>
            </a:r>
          </a:p>
          <a:p>
            <a:pPr marL="274320" lvl="2" indent="-274320" fontAlgn="auto">
              <a:spcBef>
                <a:spcPct val="0"/>
              </a:spcBef>
              <a:spcAft>
                <a:spcPts val="0"/>
              </a:spcAft>
              <a:buClr>
                <a:schemeClr val="accent1"/>
              </a:buClr>
              <a:buSzPct val="85000"/>
              <a:buFont typeface="Wingdings 2"/>
              <a:buChar char=""/>
              <a:defRPr/>
            </a:pPr>
            <a:endParaRPr lang="en-US" sz="1900" i="1" dirty="0" smtClean="0"/>
          </a:p>
          <a:p>
            <a:pPr marL="274320" lvl="2" indent="-274320" fontAlgn="auto">
              <a:spcBef>
                <a:spcPct val="0"/>
              </a:spcBef>
              <a:spcAft>
                <a:spcPts val="0"/>
              </a:spcAft>
              <a:buClr>
                <a:schemeClr val="accent1"/>
              </a:buClr>
              <a:buSzPct val="85000"/>
              <a:buFont typeface="Wingdings 2"/>
              <a:buChar char=""/>
              <a:defRPr/>
            </a:pPr>
            <a:r>
              <a:rPr lang="en-US" sz="1900" dirty="0" smtClean="0"/>
              <a:t>Free Preventive Care Under New Private Plans—Requires new private </a:t>
            </a:r>
            <a:br>
              <a:rPr lang="en-US" sz="1900" dirty="0" smtClean="0"/>
            </a:br>
            <a:r>
              <a:rPr lang="en-US" sz="1900" dirty="0" smtClean="0"/>
              <a:t>plans to cover preventive services with no co‐payments and with preventive services being exempt from deductibles.  </a:t>
            </a:r>
            <a:br>
              <a:rPr lang="en-US" sz="1900" dirty="0" smtClean="0"/>
            </a:br>
            <a:r>
              <a:rPr lang="en-US" sz="1900" i="1" dirty="0" smtClean="0"/>
              <a:t>Effective 6 months after enactment [9/23/10].</a:t>
            </a:r>
            <a:endParaRPr lang="en-US" sz="1900" dirty="0" smtClean="0"/>
          </a:p>
          <a:p>
            <a:pPr marL="274320" indent="-274320" fontAlgn="auto">
              <a:spcBef>
                <a:spcPct val="0"/>
              </a:spcBef>
              <a:spcAft>
                <a:spcPts val="0"/>
              </a:spcAft>
              <a:buNone/>
              <a:defRPr/>
            </a:pPr>
            <a:endParaRPr lang="en-US" sz="1900" dirty="0" smtClean="0"/>
          </a:p>
          <a:p>
            <a:pPr marL="548640" lvl="2" fontAlgn="auto">
              <a:spcAft>
                <a:spcPts val="613"/>
              </a:spcAft>
              <a:buClr>
                <a:srgbClr val="FFC000"/>
              </a:buClr>
              <a:buSzPct val="85000"/>
              <a:buNone/>
              <a:defRPr/>
            </a:pPr>
            <a:r>
              <a:rPr lang="en-US" sz="1300" b="1" dirty="0" smtClean="0"/>
              <a:t>	</a:t>
            </a:r>
            <a:br>
              <a:rPr lang="en-US" sz="1300" b="1" dirty="0" smtClean="0"/>
            </a:br>
            <a:r>
              <a:rPr lang="en-US" sz="1300" b="1" dirty="0" smtClean="0"/>
              <a:t>New England Journal of Medicine, Promoting Prevention through the Affordable Care Act, 10.1056/JEJM1008560</a:t>
            </a:r>
          </a:p>
          <a:p>
            <a:pPr marL="274320" indent="-274320" fontAlgn="auto">
              <a:spcAft>
                <a:spcPts val="613"/>
              </a:spcAft>
              <a:buClr>
                <a:srgbClr val="FFC000"/>
              </a:buClr>
              <a:buFont typeface="Wingdings" pitchFamily="2" charset="2"/>
              <a:buChar char="§"/>
              <a:defRPr/>
            </a:pPr>
            <a:endParaRPr lang="en-US" sz="1900" dirty="0" smtClean="0"/>
          </a:p>
          <a:p>
            <a:pPr marL="274320" indent="-274320" fontAlgn="auto">
              <a:spcAft>
                <a:spcPts val="0"/>
              </a:spcAft>
              <a:buFont typeface="Wingdings" pitchFamily="2" charset="2"/>
              <a:buChar char="§"/>
              <a:defRPr/>
            </a:pPr>
            <a:endParaRPr lang="en-US" b="1" dirty="0" smtClean="0"/>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Tools for Different Audiences</a:t>
            </a:r>
            <a:endParaRPr lang="en-US" dirty="0"/>
          </a:p>
        </p:txBody>
      </p:sp>
      <p:sp>
        <p:nvSpPr>
          <p:cNvPr id="3" name="Content Placeholder 2"/>
          <p:cNvSpPr>
            <a:spLocks noGrp="1"/>
          </p:cNvSpPr>
          <p:nvPr>
            <p:ph idx="1"/>
          </p:nvPr>
        </p:nvSpPr>
        <p:spPr/>
        <p:txBody>
          <a:bodyPr/>
          <a:lstStyle/>
          <a:p>
            <a:pPr>
              <a:buSzPct val="75000"/>
            </a:pPr>
            <a:endParaRPr lang="en-US" sz="2000" b="1" dirty="0" smtClean="0">
              <a:cs typeface="Microsoft Sans Serif" pitchFamily="34" charset="0"/>
            </a:endParaRPr>
          </a:p>
          <a:p>
            <a:pPr>
              <a:buSzPct val="75000"/>
            </a:pPr>
            <a:r>
              <a:rPr lang="en-US" sz="2300" b="1" dirty="0" smtClean="0">
                <a:cs typeface="Microsoft Sans Serif" pitchFamily="34" charset="0"/>
              </a:rPr>
              <a:t>Physicians and healthcare providers</a:t>
            </a:r>
          </a:p>
          <a:p>
            <a:pPr lvl="1">
              <a:buSzPct val="60000"/>
              <a:buFont typeface="Wingdings" pitchFamily="2" charset="2"/>
              <a:buChar char="§"/>
            </a:pPr>
            <a:r>
              <a:rPr lang="en-US" sz="2300" dirty="0" smtClean="0">
                <a:cs typeface="Microsoft Sans Serif" pitchFamily="34" charset="0"/>
              </a:rPr>
              <a:t>Electronic and print resources and tools</a:t>
            </a:r>
          </a:p>
          <a:p>
            <a:pPr lvl="1">
              <a:buSzPct val="60000"/>
              <a:buFont typeface="Wingdings" pitchFamily="2" charset="2"/>
              <a:buChar char="§"/>
            </a:pPr>
            <a:r>
              <a:rPr lang="en-US" sz="2300" dirty="0" smtClean="0">
                <a:cs typeface="Microsoft Sans Serif" pitchFamily="34" charset="0"/>
              </a:rPr>
              <a:t>Downloadable point of care prompts – </a:t>
            </a:r>
            <a:br>
              <a:rPr lang="en-US" sz="2300" dirty="0" smtClean="0">
                <a:cs typeface="Microsoft Sans Serif" pitchFamily="34" charset="0"/>
              </a:rPr>
            </a:br>
            <a:r>
              <a:rPr lang="en-US" sz="2300" dirty="0" smtClean="0">
                <a:cs typeface="Microsoft Sans Serif" pitchFamily="34" charset="0"/>
              </a:rPr>
              <a:t>electronic Preventive Services Selector: </a:t>
            </a:r>
            <a:r>
              <a:rPr lang="en-US" sz="2300" dirty="0" smtClean="0">
                <a:cs typeface="Microsoft Sans Serif" pitchFamily="34" charset="0"/>
                <a:hlinkClick r:id="rId3"/>
              </a:rPr>
              <a:t>www.epss.ahrq.gov </a:t>
            </a:r>
            <a:endParaRPr lang="en-US" sz="2300" dirty="0" smtClean="0">
              <a:cs typeface="Microsoft Sans Serif" pitchFamily="34" charset="0"/>
            </a:endParaRPr>
          </a:p>
          <a:p>
            <a:pPr lvl="1">
              <a:buSzPct val="60000"/>
              <a:buFont typeface="Wingdings" pitchFamily="2" charset="2"/>
              <a:buChar char="§"/>
            </a:pPr>
            <a:r>
              <a:rPr lang="en-US" sz="2300" dirty="0" smtClean="0">
                <a:cs typeface="Microsoft Sans Serif" pitchFamily="34" charset="0"/>
              </a:rPr>
              <a:t>How to: </a:t>
            </a:r>
            <a:r>
              <a:rPr lang="en-US" sz="2300" dirty="0" smtClean="0">
                <a:solidFill>
                  <a:srgbClr val="FFC000"/>
                </a:solidFill>
                <a:cs typeface="Microsoft Sans Serif" pitchFamily="34" charset="0"/>
                <a:hlinkClick r:id="rId4"/>
              </a:rPr>
              <a:t>www.uspreventiveservicestaskforce.org</a:t>
            </a:r>
            <a:r>
              <a:rPr lang="en-US" sz="2300" dirty="0" smtClean="0">
                <a:solidFill>
                  <a:srgbClr val="FFC000"/>
                </a:solidFill>
                <a:cs typeface="Microsoft Sans Serif" pitchFamily="34" charset="0"/>
              </a:rPr>
              <a:t> </a:t>
            </a:r>
            <a:endParaRPr lang="en-US" sz="2300" dirty="0" smtClean="0">
              <a:cs typeface="Microsoft Sans Serif" pitchFamily="34" charset="0"/>
            </a:endParaRPr>
          </a:p>
          <a:p>
            <a:pPr>
              <a:buSzPct val="75000"/>
            </a:pPr>
            <a:r>
              <a:rPr lang="en-US" sz="2300" b="1" dirty="0" smtClean="0">
                <a:cs typeface="Microsoft Sans Serif" pitchFamily="34" charset="0"/>
              </a:rPr>
              <a:t>Patients</a:t>
            </a:r>
          </a:p>
          <a:p>
            <a:pPr lvl="1">
              <a:buSzPct val="60000"/>
              <a:buFont typeface="Wingdings" pitchFamily="2" charset="2"/>
              <a:buChar char="§"/>
            </a:pPr>
            <a:r>
              <a:rPr lang="en-US" sz="2300" dirty="0" smtClean="0">
                <a:cs typeface="Microsoft Sans Serif" pitchFamily="34" charset="0"/>
              </a:rPr>
              <a:t>Explanation of recommendations</a:t>
            </a:r>
          </a:p>
          <a:p>
            <a:pPr lvl="1">
              <a:buSzPct val="60000"/>
              <a:buFont typeface="Wingdings" pitchFamily="2" charset="2"/>
              <a:buChar char="§"/>
            </a:pPr>
            <a:r>
              <a:rPr lang="en-US" sz="2300" dirty="0" smtClean="0">
                <a:cs typeface="Microsoft Sans Serif" pitchFamily="34" charset="0"/>
              </a:rPr>
              <a:t>Checklists to monitor individual preventive needs</a:t>
            </a:r>
          </a:p>
          <a:p>
            <a:pPr lvl="1">
              <a:buSzPct val="60000"/>
              <a:buFont typeface="Wingdings" pitchFamily="2" charset="2"/>
              <a:buChar char="§"/>
            </a:pPr>
            <a:r>
              <a:rPr lang="en-US" sz="2300" dirty="0" smtClean="0">
                <a:cs typeface="Microsoft Sans Serif" pitchFamily="34" charset="0"/>
                <a:hlinkClick r:id="rId5"/>
              </a:rPr>
              <a:t>www.healthfinder.gov</a:t>
            </a:r>
            <a:r>
              <a:rPr lang="en-US" sz="2300" dirty="0" smtClean="0">
                <a:cs typeface="Microsoft Sans Serif" pitchFamily="34" charset="0"/>
              </a:rPr>
              <a:t> has tools for patients.</a:t>
            </a:r>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Download the </a:t>
            </a:r>
            <a:r>
              <a:rPr lang="en-US" i="1" dirty="0" err="1" smtClean="0"/>
              <a:t>e</a:t>
            </a:r>
            <a:r>
              <a:rPr lang="en-US" dirty="0" err="1" smtClean="0"/>
              <a:t>PSS</a:t>
            </a:r>
            <a:endParaRPr lang="en-US" dirty="0"/>
          </a:p>
        </p:txBody>
      </p:sp>
      <p:pic>
        <p:nvPicPr>
          <p:cNvPr id="5" name="Picture 2" descr="Slide 13:&#10;Downloading the EPSS&#10;This is a picture describing the webpage availabe to download the application to various mobile devices.&#10;ePSS Electronic Preventive Services Selector&#10;Search and Browse U.S. Preventive Services Task Force (USPSTF) recommendations on you PDA or mobile device. Select from the following devices:&#10;Android&#10;Blackberry&#10;iPhone/iPod touch&#10;Palm OS/ webOS&#10;Windows Mobile&#10;Web&#10;"/>
          <p:cNvPicPr>
            <a:picLocks noChangeAspect="1" noChangeArrowheads="1"/>
          </p:cNvPicPr>
          <p:nvPr/>
        </p:nvPicPr>
        <p:blipFill>
          <a:blip r:embed="rId3" cstate="print"/>
          <a:srcRect/>
          <a:stretch>
            <a:fillRect/>
          </a:stretch>
        </p:blipFill>
        <p:spPr bwMode="auto">
          <a:xfrm>
            <a:off x="152400" y="1494783"/>
            <a:ext cx="8869680" cy="528701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Using the </a:t>
            </a:r>
            <a:r>
              <a:rPr lang="en-US" i="1" dirty="0" err="1" smtClean="0"/>
              <a:t>e</a:t>
            </a:r>
            <a:r>
              <a:rPr lang="en-US" dirty="0" err="1" smtClean="0"/>
              <a:t>PSS</a:t>
            </a:r>
            <a:r>
              <a:rPr lang="en-US" dirty="0" smtClean="0"/>
              <a:t> in a clinical setting-an example: </a:t>
            </a:r>
            <a:endParaRPr lang="en-US" dirty="0"/>
          </a:p>
        </p:txBody>
      </p:sp>
      <p:sp>
        <p:nvSpPr>
          <p:cNvPr id="3" name="Content Placeholder 2"/>
          <p:cNvSpPr>
            <a:spLocks noGrp="1"/>
          </p:cNvSpPr>
          <p:nvPr>
            <p:ph idx="1"/>
          </p:nvPr>
        </p:nvSpPr>
        <p:spPr>
          <a:xfrm>
            <a:off x="609600" y="1676400"/>
            <a:ext cx="7993063" cy="4953000"/>
          </a:xfrm>
        </p:spPr>
        <p:txBody>
          <a:bodyPr>
            <a:normAutofit fontScale="77500" lnSpcReduction="20000"/>
          </a:bodyPr>
          <a:lstStyle/>
          <a:p>
            <a:pPr marL="274320" indent="-274320" fontAlgn="auto">
              <a:spcAft>
                <a:spcPts val="0"/>
              </a:spcAft>
              <a:buFontTx/>
              <a:buChar char="•"/>
              <a:defRPr/>
            </a:pPr>
            <a:r>
              <a:rPr lang="en-US" b="1" dirty="0" smtClean="0"/>
              <a:t>Patients are typically screened by a member of the health care team in initial portion of an encounter</a:t>
            </a:r>
          </a:p>
          <a:p>
            <a:pPr marL="548640" lvl="1" indent="-274320" fontAlgn="auto">
              <a:spcAft>
                <a:spcPts val="0"/>
              </a:spcAft>
              <a:buFontTx/>
              <a:buChar char="•"/>
              <a:defRPr/>
            </a:pPr>
            <a:r>
              <a:rPr lang="en-US" dirty="0" smtClean="0"/>
              <a:t>A nurse typically takes vital signs and measures the patient’s height and weight prior to seeing the provider</a:t>
            </a:r>
          </a:p>
          <a:p>
            <a:pPr marL="548640" lvl="1" indent="-274320" fontAlgn="auto">
              <a:spcAft>
                <a:spcPts val="0"/>
              </a:spcAft>
              <a:buFontTx/>
              <a:buChar char="•"/>
              <a:defRPr/>
            </a:pPr>
            <a:r>
              <a:rPr lang="en-US" dirty="0" smtClean="0"/>
              <a:t>This provides an opportunity to complete a brief preventive medicine/wellness questionnaire</a:t>
            </a:r>
          </a:p>
          <a:p>
            <a:pPr marL="548640" lvl="1" indent="-274320" fontAlgn="auto">
              <a:spcAft>
                <a:spcPts val="0"/>
              </a:spcAft>
              <a:buFontTx/>
              <a:buChar char="•"/>
              <a:defRPr/>
            </a:pPr>
            <a:r>
              <a:rPr lang="en-US" dirty="0" smtClean="0"/>
              <a:t>Print for inclusion in the health record or electronic review by the healthcare provider</a:t>
            </a:r>
          </a:p>
          <a:p>
            <a:pPr marL="274320" indent="-274320" fontAlgn="auto">
              <a:spcBef>
                <a:spcPts val="1200"/>
              </a:spcBef>
              <a:spcAft>
                <a:spcPts val="0"/>
              </a:spcAft>
              <a:buFontTx/>
              <a:buChar char="•"/>
              <a:defRPr/>
            </a:pPr>
            <a:r>
              <a:rPr lang="en-US" b="1" dirty="0" smtClean="0"/>
              <a:t>Reviewed by the healthcare provider</a:t>
            </a:r>
          </a:p>
          <a:p>
            <a:pPr marL="548640" lvl="1" indent="-274320" fontAlgn="auto">
              <a:spcAft>
                <a:spcPts val="0"/>
              </a:spcAft>
              <a:buFontTx/>
              <a:buChar char="•"/>
              <a:defRPr/>
            </a:pPr>
            <a:r>
              <a:rPr lang="en-US" dirty="0" smtClean="0"/>
              <a:t>Concurs or changes recommendations</a:t>
            </a:r>
          </a:p>
          <a:p>
            <a:pPr marL="548640" lvl="1" indent="-274320" fontAlgn="auto">
              <a:spcAft>
                <a:spcPts val="0"/>
              </a:spcAft>
              <a:buFontTx/>
              <a:buChar char="•"/>
              <a:defRPr/>
            </a:pPr>
            <a:r>
              <a:rPr lang="en-US" dirty="0" smtClean="0"/>
              <a:t>Brief discussion with the patient for those answers or findings that require treatment or need to be addressed with a comment that a member of the clinic staff will address some concerns in more detail</a:t>
            </a:r>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Using the </a:t>
            </a:r>
            <a:r>
              <a:rPr lang="en-US" i="1" dirty="0" err="1" smtClean="0"/>
              <a:t>e</a:t>
            </a:r>
            <a:r>
              <a:rPr lang="en-US" dirty="0" err="1" smtClean="0"/>
              <a:t>PSS</a:t>
            </a:r>
            <a:r>
              <a:rPr lang="en-US" dirty="0" smtClean="0"/>
              <a:t> in a clinical setting-an example: </a:t>
            </a:r>
            <a:endParaRPr lang="en-US" dirty="0"/>
          </a:p>
        </p:txBody>
      </p:sp>
      <p:sp>
        <p:nvSpPr>
          <p:cNvPr id="3" name="Content Placeholder 2"/>
          <p:cNvSpPr>
            <a:spLocks noGrp="1"/>
          </p:cNvSpPr>
          <p:nvPr>
            <p:ph idx="1"/>
          </p:nvPr>
        </p:nvSpPr>
        <p:spPr>
          <a:xfrm>
            <a:off x="609600" y="1676400"/>
            <a:ext cx="7993063" cy="4953000"/>
          </a:xfrm>
        </p:spPr>
        <p:txBody>
          <a:bodyPr/>
          <a:lstStyle/>
          <a:p>
            <a:pPr marL="274320" indent="-274320" fontAlgn="auto">
              <a:spcBef>
                <a:spcPts val="1200"/>
              </a:spcBef>
              <a:spcAft>
                <a:spcPts val="0"/>
              </a:spcAft>
              <a:buFontTx/>
              <a:buChar char="•"/>
              <a:defRPr/>
            </a:pPr>
            <a:r>
              <a:rPr lang="en-US" sz="2000" b="1" dirty="0" smtClean="0"/>
              <a:t>Designated member of the health care team reviews in greater detail</a:t>
            </a:r>
          </a:p>
          <a:p>
            <a:pPr marL="548640" lvl="1" indent="-274320" fontAlgn="auto">
              <a:spcAft>
                <a:spcPts val="0"/>
              </a:spcAft>
              <a:buFontTx/>
              <a:buChar char="•"/>
              <a:defRPr/>
            </a:pPr>
            <a:r>
              <a:rPr lang="en-US" sz="1800" dirty="0" smtClean="0"/>
              <a:t>Further counseling is provided by a member of the clinic staff</a:t>
            </a:r>
          </a:p>
          <a:p>
            <a:pPr marL="548640" lvl="1" indent="-274320" fontAlgn="auto">
              <a:spcAft>
                <a:spcPts val="0"/>
              </a:spcAft>
              <a:buFontTx/>
              <a:buChar char="•"/>
              <a:defRPr/>
            </a:pPr>
            <a:r>
              <a:rPr lang="en-US" sz="1800" dirty="0" smtClean="0"/>
              <a:t>Printed instructions should be provided to the patient for further reference and explanation of the healthcare team recommendations</a:t>
            </a:r>
            <a:endParaRPr lang="en-US" sz="1800" b="1" dirty="0" smtClean="0"/>
          </a:p>
          <a:p>
            <a:pPr marL="274320" indent="-274320" fontAlgn="auto">
              <a:spcBef>
                <a:spcPts val="1200"/>
              </a:spcBef>
              <a:spcAft>
                <a:spcPts val="0"/>
              </a:spcAft>
              <a:buFontTx/>
              <a:buChar char="•"/>
              <a:defRPr/>
            </a:pPr>
            <a:r>
              <a:rPr lang="en-US" sz="2000" b="1" dirty="0" smtClean="0"/>
              <a:t>The VA Model is a working example similar to what was just described.</a:t>
            </a:r>
          </a:p>
          <a:p>
            <a:pPr marL="548640" lvl="1" indent="-274320" fontAlgn="auto">
              <a:spcAft>
                <a:spcPts val="0"/>
              </a:spcAft>
              <a:buFontTx/>
              <a:buChar char="•"/>
              <a:defRPr/>
            </a:pPr>
            <a:r>
              <a:rPr lang="en-US" sz="1800" dirty="0" smtClean="0"/>
              <a:t>A member of the healthcare team completes an in-depth screening using the VA electronic medical records system. The patient answers are documented for the healthcare provider’s review.</a:t>
            </a:r>
          </a:p>
          <a:p>
            <a:pPr marL="548640" lvl="1" indent="-274320" fontAlgn="auto">
              <a:spcAft>
                <a:spcPts val="0"/>
              </a:spcAft>
              <a:buFontTx/>
              <a:buChar char="•"/>
              <a:defRPr/>
            </a:pPr>
            <a:r>
              <a:rPr lang="en-US" sz="1800" dirty="0" smtClean="0"/>
              <a:t>The healthcare provider reviews the patient responses and addresses the health risks with the patient, recommending lifestyle modification and/or treatment</a:t>
            </a:r>
          </a:p>
          <a:p>
            <a:pPr marL="548640" lvl="1" indent="-274320" fontAlgn="auto">
              <a:spcAft>
                <a:spcPts val="0"/>
              </a:spcAft>
              <a:buFontTx/>
              <a:buChar char="•"/>
              <a:defRPr/>
            </a:pPr>
            <a:r>
              <a:rPr lang="en-US" sz="1800" dirty="0" smtClean="0"/>
              <a:t>When appropriate the patient returns to the nurse for further discussion and counseling. Referral is made as indicated to a specialist</a:t>
            </a:r>
          </a:p>
          <a:p>
            <a:pPr>
              <a:defRPr/>
            </a:pPr>
            <a:endParaRPr lang="en-US" sz="2000" dirty="0" smtClean="0"/>
          </a:p>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1: Male, 57 y/o, smoker, sexually active</a:t>
            </a:r>
            <a:endParaRPr lang="en-US" dirty="0"/>
          </a:p>
        </p:txBody>
      </p:sp>
      <p:pic>
        <p:nvPicPr>
          <p:cNvPr id="3" name="Picture 5" descr="Slide 16:&#10;This is a screen shot of a case study from the AHRQ website.&#10;Case 1: Male 57 years old, smoker, sexually active.&#10;Search for Recommendations&#10;Enter the following information to retrieve recommendations from the USPSTF Preventive Services Database. All fields are optional. &#10;Age: 57&#10;Sex: Male&#10;Tobacco User: Yes&#10;Sexually Active: Yes&#10;Options to select Reset or Show Recommendations&#10;"/>
          <p:cNvPicPr>
            <a:picLocks noChangeAspect="1" noChangeArrowheads="1"/>
          </p:cNvPicPr>
          <p:nvPr/>
        </p:nvPicPr>
        <p:blipFill>
          <a:blip r:embed="rId3" cstate="print"/>
          <a:srcRect t="13281" r="65041" b="40118"/>
          <a:stretch>
            <a:fillRect/>
          </a:stretch>
        </p:blipFill>
        <p:spPr bwMode="auto">
          <a:xfrm>
            <a:off x="152400" y="1600200"/>
            <a:ext cx="8839200" cy="525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1: Male, 57 y/o, smoker, sexually active</a:t>
            </a:r>
            <a:endParaRPr lang="en-US" dirty="0"/>
          </a:p>
        </p:txBody>
      </p:sp>
      <p:pic>
        <p:nvPicPr>
          <p:cNvPr id="3" name="Picture 6" descr="Slide 17:&#10;Case 1: Male 57 years old, smoker, sexually active.&#10;This slide is a screen shot listing the search results for a male, 57 years old, sexually active, a tobacco user.&#10;&#10;Option to Start a New Search&#10;&#10;Recommendations are listed from A,B,C,D, I&#10;A*&#10;Aspirin to Prevent CVD: Men age 45 to 79 to prevent myocardial infarctions&#10;A*&#10;Colorectal Cancer: Screening -- Adults, beginning at age 50 years and continuing until age 75 years&#10;A&#10;HIV: Screening -- Adults and Adolescents at Increased Risk &#10;A*&#10;High Blood Pressure: Screening -- Adults 18 and Over&#10;A&#10;Lipid Disorders in Adults: Screening -- Men 35 and Older &#10;A&#10;Syphilis: Screening -- Men and Women at Increased Risk&#10;A*&#10;Tobacco Use: Counseling and Interventions for Adults &#10;B&#10;Alcohol Misuse: Screening and Behavioral Counseling -- Men, Women, and Pregnant Women &#10;B*&#10;Depression: Screening -- Adults age 18 and over -- When staff-assisted depression care supports are in place &#10;B&#10;Healthy Diet: Counseling -- Adults with Hyperlipidemia and Other Risk Factors for CVD&#10;B&#10;Obesity: Screening and Intensive Counseling -- Obese Men and Women&#10;B*&#10;Sexually Transmitted Infections: Behavioral Counseling -- Sexually Active Adolescents and Adults at Increased Risk&#10;B*&#10;Type 2 Diabetes Mellitus: Screening Men and Women -- Sustained BP 135/80+&#10;&#10;&#10;On the left side of the slide is a menu bar including the following options:&#10;About ePSS&#10;About USPSTF&#10;Grade Definitions&#10;Instructions for Use&#10;Tools&#10;Search for Recommendations&#10;Browse by Topic&#10;&#10;"/>
          <p:cNvPicPr>
            <a:picLocks noChangeAspect="1" noChangeArrowheads="1"/>
          </p:cNvPicPr>
          <p:nvPr/>
        </p:nvPicPr>
        <p:blipFill>
          <a:blip r:embed="rId2" cstate="print"/>
          <a:srcRect/>
          <a:stretch>
            <a:fillRect/>
          </a:stretch>
        </p:blipFill>
        <p:spPr bwMode="auto">
          <a:xfrm>
            <a:off x="-1" y="1752600"/>
            <a:ext cx="9047654" cy="44805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2: Male, 77 y/o, nonsmoker, sexually active</a:t>
            </a:r>
            <a:endParaRPr lang="en-US" dirty="0"/>
          </a:p>
        </p:txBody>
      </p:sp>
      <p:pic>
        <p:nvPicPr>
          <p:cNvPr id="3" name="Picture 8" descr="Slide 18:&#10;This is a screen shot of a case study from the AHRQ website.&#10;Case 1: Male 77 years old, nonsmoker, sexually active.&#10;Search for Recommendations&#10;Enter the following information to retrieve recommendations from the USPSTF Preventive Services Database. All fields are optional. &#10;Age: 77&#10;Sex: Male&#10;Tobacco User: No&#10;Sexually Active: Yes&#10;Options to select Reset or Show Recommendations&#10;"/>
          <p:cNvPicPr>
            <a:picLocks noChangeAspect="1"/>
          </p:cNvPicPr>
          <p:nvPr/>
        </p:nvPicPr>
        <p:blipFill>
          <a:blip r:embed="rId2" cstate="print"/>
          <a:srcRect/>
          <a:stretch>
            <a:fillRect/>
          </a:stretch>
        </p:blipFill>
        <p:spPr bwMode="auto">
          <a:xfrm>
            <a:off x="109537" y="1524000"/>
            <a:ext cx="8958263" cy="502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2: Male, 77 y/o, nonsmoker, sexually active</a:t>
            </a:r>
            <a:endParaRPr lang="en-US" dirty="0"/>
          </a:p>
        </p:txBody>
      </p:sp>
      <p:pic>
        <p:nvPicPr>
          <p:cNvPr id="3" name="Picture 10" descr="Slide 19:&#10;Case 2: Male 77 years old, nonsmoker, sexually active.&#10;This slide is a screen shot listing the search results for a male, 77 years old, sexually active, a not a tobacco user.&#10;&#10;Option to Start a New Search&#10;&#10;Recommendations are listed from A,B,C,D, I&#10;A*&#10;Aspirin to Prevent CVD: Men age 45 to 79 to prevent myocardial infarctions&#10;A&#10;HIV: Screening -- Adults and Adolescents at Increased Risk &#10;A*&#10;High Blood Pressure: Screening -- Adults 18 and Over&#10;A&#10;Lipid Disorders in Adults: Screening -- Men 35 and Older &#10;A&#10;Syphilis: Screening -- Men and Women at Increased Risk&#10;B&#10;Alcohol Misuse: Screening and Behavioral Counseling -- Men, Women, and Pregnant Women &#10;B*&#10;Depression: Screening -- Adults age 18 and over -- When staff-assisted depression care supports are in place &#10;B&#10;Healthy Diet: Counseling -- Adults with Hyperlipidemia and Other Risk Factors for CVD&#10;B&#10;Obesity: Screening and Intensive Counseling -- Obese Men and Women&#10;B*&#10;Sexually Transmitted Infections: Behavioral Counseling -- Sexually Active Adolescents and Adults at Increased Risk&#10;B*&#10;Type 2 Diabetes Mellitus: Screening Men and Women -- Sustained BP 135/80+&#10;&#10;On the left side of the slide is a menu bar including the following options:&#10;About ePSS&#10;About USPSTF&#10;Grade Definitions&#10;Instructions for Use&#10;Tools&#10;Search for Recommendations&#10;Browse by Topic&#10;&#10;"/>
          <p:cNvPicPr>
            <a:picLocks noChangeAspect="1"/>
          </p:cNvPicPr>
          <p:nvPr/>
        </p:nvPicPr>
        <p:blipFill>
          <a:blip r:embed="rId2" cstate="print"/>
          <a:srcRect/>
          <a:stretch>
            <a:fillRect/>
          </a:stretch>
        </p:blipFill>
        <p:spPr bwMode="auto">
          <a:xfrm>
            <a:off x="152400" y="1600200"/>
            <a:ext cx="8839200" cy="51054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2"/>
          <p:cNvSpPr>
            <a:spLocks noGrp="1" noChangeArrowheads="1"/>
          </p:cNvSpPr>
          <p:nvPr>
            <p:ph type="title"/>
          </p:nvPr>
        </p:nvSpPr>
        <p:spPr/>
        <p:txBody>
          <a:bodyPr/>
          <a:lstStyle/>
          <a:p>
            <a:r>
              <a:rPr lang="en-US" dirty="0" smtClean="0"/>
              <a:t>Acknowledgements</a:t>
            </a:r>
            <a:endParaRPr lang="en-US" dirty="0"/>
          </a:p>
        </p:txBody>
      </p:sp>
      <p:sp>
        <p:nvSpPr>
          <p:cNvPr id="423939" name="Rectangle 3"/>
          <p:cNvSpPr>
            <a:spLocks noGrp="1" noChangeArrowheads="1"/>
          </p:cNvSpPr>
          <p:nvPr>
            <p:ph type="body" idx="1"/>
          </p:nvPr>
        </p:nvSpPr>
        <p:spPr>
          <a:xfrm>
            <a:off x="609600" y="1676400"/>
            <a:ext cx="7993063" cy="4953000"/>
          </a:xfrm>
        </p:spPr>
        <p:txBody>
          <a:bodyPr>
            <a:normAutofit fontScale="85000" lnSpcReduction="20000"/>
          </a:bodyPr>
          <a:lstStyle/>
          <a:p>
            <a:r>
              <a:rPr lang="en-US" b="1" dirty="0" smtClean="0"/>
              <a:t>Robert M. Gum, DO, MPH, FACPM</a:t>
            </a:r>
            <a:r>
              <a:rPr lang="en-US" dirty="0" smtClean="0"/>
              <a:t>, Statewide Campus Regional Assistant Dean, WVSOM</a:t>
            </a:r>
          </a:p>
          <a:p>
            <a:r>
              <a:rPr lang="en-US" b="1" dirty="0" smtClean="0"/>
              <a:t>James F. </a:t>
            </a:r>
            <a:r>
              <a:rPr lang="en-US" b="1" dirty="0" err="1" smtClean="0"/>
              <a:t>Cawley</a:t>
            </a:r>
            <a:r>
              <a:rPr lang="en-US" b="1" dirty="0" smtClean="0"/>
              <a:t>, MPH, PA-C</a:t>
            </a:r>
            <a:r>
              <a:rPr lang="en-US" dirty="0" smtClean="0"/>
              <a:t>, Professor and Vice Chair, Department of Prevention and Community Health School of Public Health and Health Services  The George Washington University </a:t>
            </a:r>
          </a:p>
          <a:p>
            <a:r>
              <a:rPr lang="en-US" b="1" dirty="0" smtClean="0"/>
              <a:t>V. James Guillory, DO, MPH, FACPM</a:t>
            </a:r>
            <a:r>
              <a:rPr lang="en-US" dirty="0" smtClean="0"/>
              <a:t>, Professor of Public Health, Public Health Program, KUMC</a:t>
            </a:r>
          </a:p>
          <a:p>
            <a:r>
              <a:rPr lang="en-US" b="1" dirty="0" smtClean="0"/>
              <a:t>John C. </a:t>
            </a:r>
            <a:r>
              <a:rPr lang="en-US" b="1" dirty="0" err="1" smtClean="0"/>
              <a:t>Pellosie</a:t>
            </a:r>
            <a:r>
              <a:rPr lang="en-US" b="1" dirty="0" smtClean="0"/>
              <a:t>, Jr., D.O., MPH, FAOCOPM</a:t>
            </a:r>
            <a:r>
              <a:rPr lang="en-US" dirty="0" smtClean="0"/>
              <a:t>, Chair of Preventive Medicine, NSUCOM</a:t>
            </a:r>
          </a:p>
          <a:p>
            <a:r>
              <a:rPr lang="en-US" b="1" dirty="0" smtClean="0"/>
              <a:t>H.S. </a:t>
            </a:r>
            <a:r>
              <a:rPr lang="en-US" b="1" dirty="0" err="1" smtClean="0"/>
              <a:t>Teitelbaum</a:t>
            </a:r>
            <a:r>
              <a:rPr lang="en-US" b="1" dirty="0" smtClean="0"/>
              <a:t>, DO, PhD, MPH</a:t>
            </a:r>
            <a:r>
              <a:rPr lang="en-US" dirty="0" smtClean="0"/>
              <a:t>, Professor and Chair, Department of Preventive and Community Medicine, LMU-DCOM</a:t>
            </a:r>
          </a:p>
          <a:p>
            <a:endParaRPr lang="en-US" dirty="0" smtClean="0"/>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3: Male, 17 y/o, nonsmoker, sexually active </a:t>
            </a:r>
            <a:endParaRPr lang="en-US" dirty="0"/>
          </a:p>
        </p:txBody>
      </p:sp>
      <p:pic>
        <p:nvPicPr>
          <p:cNvPr id="3" name="Picture 6" descr="Slide 20:&#10;This is a screen shot of a case study from the AHRQ website.&#10;Case 3: Male 17 years old, nonsmoker, sexually active.&#10;Search for Recommendations&#10;Enter the following information to retrieve recommendations from the USPSTF Preventive Services Database. All fields are optional. &#10;Age: 17&#10;Sex: Male&#10;Tobacco User: No&#10;Sexually Active: Yes&#10;Options to select Reset or Show Recommendations&#10;&#10;"/>
          <p:cNvPicPr>
            <a:picLocks noChangeAspect="1"/>
          </p:cNvPicPr>
          <p:nvPr/>
        </p:nvPicPr>
        <p:blipFill>
          <a:blip r:embed="rId2" cstate="print"/>
          <a:srcRect/>
          <a:stretch>
            <a:fillRect/>
          </a:stretch>
        </p:blipFill>
        <p:spPr bwMode="auto">
          <a:xfrm>
            <a:off x="152400" y="1524000"/>
            <a:ext cx="8839200" cy="5216525"/>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Case 3: Male, 17 y/o, nonsmoker, sexually active </a:t>
            </a:r>
            <a:endParaRPr lang="en-US" dirty="0"/>
          </a:p>
        </p:txBody>
      </p:sp>
      <p:pic>
        <p:nvPicPr>
          <p:cNvPr id="3" name="Picture 4" descr="slide 21:&#10;Case 3: Male 17 years old, nonsmoker, sexually active.&#10;This slide is a screen shot listing the search results for a male, 17 years old, sexually active, a not a tobacco user.&#10;&#10;Option to Start a New Search&#10;&#10;Recommendations are listed from A,B,C,D, I&#10;A&#10;HIV: Screening -- Adults and Adolescents at Increased Risk &#10;A&#10;Syphilis: Screening -- Men and Women at Increased Risk&#10;B&#10;Alcohol Misuse: Screening and Behavioral Counseling -- Men, Women, and Pregnant Women &#10;B*&#10;Depression: Screening -- Adolescents, 12-18 years of age, in Clinical Practices with Systems of Care&#10;B*&#10;Obesity: Screening -- Children and Adolescents, Age 6-17&#10;B*&#10;Sexually Transmitted Infections: Behavioral Counseling -- Sexually Active Adolescents and Adults at Increased Risk&#10;&#10;&#10;On the left side of the slide is a menu bar including the following options:&#10;About ePSS&#10;About USPSTF&#10;Grade Definitions&#10;Instructions for Use&#10;Tools&#10;Search for Recommendations&#10;Browse by Topic&#10;&#10;&#10;"/>
          <p:cNvPicPr>
            <a:picLocks noChangeAspect="1"/>
          </p:cNvPicPr>
          <p:nvPr/>
        </p:nvPicPr>
        <p:blipFill>
          <a:blip r:embed="rId2" cstate="print"/>
          <a:srcRect l="16667"/>
          <a:stretch>
            <a:fillRect/>
          </a:stretch>
        </p:blipFill>
        <p:spPr bwMode="auto">
          <a:xfrm>
            <a:off x="0" y="1600200"/>
            <a:ext cx="9144000" cy="525780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Patient Case 1</a:t>
            </a:r>
            <a:endParaRPr lang="en-US" dirty="0"/>
          </a:p>
        </p:txBody>
      </p:sp>
      <p:sp>
        <p:nvSpPr>
          <p:cNvPr id="3" name="Content Placeholder 2"/>
          <p:cNvSpPr>
            <a:spLocks noGrp="1"/>
          </p:cNvSpPr>
          <p:nvPr>
            <p:ph idx="1"/>
          </p:nvPr>
        </p:nvSpPr>
        <p:spPr>
          <a:xfrm>
            <a:off x="609600" y="1600200"/>
            <a:ext cx="7993063" cy="5029200"/>
          </a:xfrm>
        </p:spPr>
        <p:txBody>
          <a:bodyPr>
            <a:normAutofit fontScale="62500" lnSpcReduction="20000"/>
          </a:bodyPr>
          <a:lstStyle/>
          <a:p>
            <a:r>
              <a:rPr lang="en-US" dirty="0" smtClean="0"/>
              <a:t>Your physician assistant (PA) reports to you the story of a 45-year-old man seen in the practice for an annual examination. </a:t>
            </a:r>
            <a:br>
              <a:rPr lang="en-US" dirty="0" smtClean="0"/>
            </a:br>
            <a:r>
              <a:rPr lang="en-US" dirty="0" smtClean="0"/>
              <a:t/>
            </a:r>
            <a:br>
              <a:rPr lang="en-US" dirty="0" smtClean="0"/>
            </a:br>
            <a:r>
              <a:rPr lang="en-US" dirty="0" smtClean="0"/>
              <a:t>The patient’s only complaint is occasional elbow pain that he attributes to using a new tennis racquet. He reports no medical illnesses and his only prior surgery is a hernia repair 10 years ago. </a:t>
            </a:r>
            <a:br>
              <a:rPr lang="en-US" dirty="0" smtClean="0"/>
            </a:br>
            <a:r>
              <a:rPr lang="en-US" dirty="0" smtClean="0"/>
              <a:t/>
            </a:r>
            <a:br>
              <a:rPr lang="en-US" dirty="0" smtClean="0"/>
            </a:br>
            <a:r>
              <a:rPr lang="en-US" dirty="0" smtClean="0"/>
              <a:t>He takes one low-dose aspirin per day, does not smoke and reports having an occasional alcoholic beverage. He reports no family history of early heart disease or cancer. Last year, his total cholesterol (TC) and high-density lipoprotein cholesterol (HDL-C) were normal. </a:t>
            </a:r>
            <a:br>
              <a:rPr lang="en-US" dirty="0" smtClean="0"/>
            </a:br>
            <a:r>
              <a:rPr lang="en-US" dirty="0" smtClean="0"/>
              <a:t/>
            </a:r>
            <a:br>
              <a:rPr lang="en-US" dirty="0" smtClean="0"/>
            </a:br>
            <a:r>
              <a:rPr lang="en-US" dirty="0" smtClean="0"/>
              <a:t>He is married and in a monogamous relationship. Since testing negative for STIs (including HIV) many years ago, he reports no potential for new exposures. </a:t>
            </a:r>
            <a:br>
              <a:rPr lang="en-US" dirty="0" smtClean="0"/>
            </a:br>
            <a:r>
              <a:rPr lang="en-US" dirty="0" smtClean="0"/>
              <a:t/>
            </a:r>
            <a:br>
              <a:rPr lang="en-US" dirty="0" smtClean="0"/>
            </a:br>
            <a:r>
              <a:rPr lang="en-US" dirty="0" smtClean="0"/>
              <a:t>On examination, he is not overweight and not hypertensive. The patient asked the PA about the recommended preventive services for a person at his age and your PA is unsure of the appropriate source of prevention guidelines. </a:t>
            </a:r>
          </a:p>
          <a:p>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Patient Case 1</a:t>
            </a:r>
            <a:endParaRPr lang="en-US" dirty="0"/>
          </a:p>
        </p:txBody>
      </p:sp>
      <p:pic>
        <p:nvPicPr>
          <p:cNvPr id="4" name="Picture 3" descr="Slide 23:&#10;This slide shows a screen shot of a AHRQ web page of patient case #1 of a 45 year old male, non tobacco user, that is sexually active. Options to either Rest or Show Recommendations are provided."/>
          <p:cNvPicPr>
            <a:picLocks noChangeAspect="1" noChangeArrowheads="1"/>
          </p:cNvPicPr>
          <p:nvPr/>
        </p:nvPicPr>
        <p:blipFill>
          <a:blip r:embed="rId2" cstate="print"/>
          <a:srcRect l="7013" t="25943" r="70300" b="39703"/>
          <a:stretch>
            <a:fillRect/>
          </a:stretch>
        </p:blipFill>
        <p:spPr>
          <a:xfrm>
            <a:off x="152400" y="1600200"/>
            <a:ext cx="8839200" cy="48006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Patient Case 1</a:t>
            </a:r>
            <a:endParaRPr lang="en-US" dirty="0"/>
          </a:p>
        </p:txBody>
      </p:sp>
      <p:pic>
        <p:nvPicPr>
          <p:cNvPr id="3" name="Picture 2" descr="Slide 24:&#10;Case 1: Male 45 years old, not a smoker, sexually active.&#10;This slide is a screen shot listing the search results for a male, 45 years old, sexually active, not a tobacco user.&#10;&#10;Option to Start a New Search&#10;&#10;Recommendations are listed from A,B,C,D, I&#10;A*&#10;Aspirin to Prevent CVD: Men age 45 to 79 to prevent myocardial infarctions&#10;A&#10;HIV: Screening -- Adults and Adolescents at Increased Risk &#10;A*&#10;High Blood Pressure: Screening -- Adults 18 and Over&#10;A&#10;Lipid Disorders in Adults: Screening -- Men 35 and Older &#10;A&#10;Syphilis: Screening -- Men and Women at Increased Risk&#10;B&#10;Alcohol Misuse: Screening and Behavioral Counseling -- Men, Women, and Pregnant Women &#10;B*&#10;Depression: Screening -- Adults age 18 and over -- When staff-assisted depression care supports are in place &#10;B&#10;Healthy Diet: Counseling -- Adults with Hyperlipidemia and Other Risk Factors for CVD&#10;B&#10;Obesity: Screening and Intensive Counseling -- Obese Men and Women&#10;B*&#10;Sexually Transmitted Infections: Behavioral Counseling -- Sexually Active Adolescents and Adults at Increased Risk&#10;B*&#10;Type 2 Diabetes Mellitus: Screening Men and Women -- Sustained BP 135/80+&#10;&#10;On the left side of the slide is a menu bar including the following options:&#10;About ePSS&#10;About USPSTF&#10;Grade Definitions&#10;Instructions for Use&#10;Tools&#10;Search for Recommendations&#10;Browse by Topic&#10;&#10;"/>
          <p:cNvPicPr>
            <a:picLocks noChangeAspect="1" noChangeArrowheads="1"/>
          </p:cNvPicPr>
          <p:nvPr/>
        </p:nvPicPr>
        <p:blipFill>
          <a:blip r:embed="rId2" cstate="print"/>
          <a:srcRect l="6876" t="15625" r="50000" b="25781"/>
          <a:stretch>
            <a:fillRect/>
          </a:stretch>
        </p:blipFill>
        <p:spPr>
          <a:xfrm>
            <a:off x="152400" y="1527175"/>
            <a:ext cx="8839200" cy="4797425"/>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Patient Case 2</a:t>
            </a:r>
            <a:endParaRPr lang="en-US" dirty="0"/>
          </a:p>
        </p:txBody>
      </p:sp>
      <p:sp>
        <p:nvSpPr>
          <p:cNvPr id="4" name="Content Placeholder 3"/>
          <p:cNvSpPr>
            <a:spLocks noGrp="1"/>
          </p:cNvSpPr>
          <p:nvPr>
            <p:ph idx="1"/>
          </p:nvPr>
        </p:nvSpPr>
        <p:spPr>
          <a:xfrm>
            <a:off x="609600" y="1676400"/>
            <a:ext cx="7993063" cy="4953000"/>
          </a:xfrm>
        </p:spPr>
        <p:txBody>
          <a:bodyPr>
            <a:normAutofit fontScale="62500" lnSpcReduction="20000"/>
          </a:bodyPr>
          <a:lstStyle/>
          <a:p>
            <a:r>
              <a:rPr lang="en-US" dirty="0" smtClean="0"/>
              <a:t>A 40-year–old woman presents to your clinic for a periodic examination and its seen initially by the nurse practitioner (NP). </a:t>
            </a:r>
            <a:br>
              <a:rPr lang="en-US" dirty="0" smtClean="0"/>
            </a:br>
            <a:r>
              <a:rPr lang="en-US" dirty="0" smtClean="0"/>
              <a:t/>
            </a:r>
            <a:br>
              <a:rPr lang="en-US" dirty="0" smtClean="0"/>
            </a:br>
            <a:r>
              <a:rPr lang="en-US" dirty="0" smtClean="0"/>
              <a:t>The patient reports no medical illnesses and has had no prior surgeries. She does not smoke or drink any alcoholic beverages. </a:t>
            </a:r>
            <a:br>
              <a:rPr lang="en-US" dirty="0" smtClean="0"/>
            </a:br>
            <a:r>
              <a:rPr lang="en-US" dirty="0" smtClean="0"/>
              <a:t/>
            </a:r>
            <a:br>
              <a:rPr lang="en-US" dirty="0" smtClean="0"/>
            </a:br>
            <a:r>
              <a:rPr lang="en-US" dirty="0" smtClean="0"/>
              <a:t>Her paternal grandfather was a heavy smoker and died of lung cancer at age 65. Otherwise, she has no other family history of cancer. She is married and in a mutually monogamous relationship. </a:t>
            </a:r>
            <a:br>
              <a:rPr lang="en-US" dirty="0" smtClean="0"/>
            </a:br>
            <a:r>
              <a:rPr lang="en-US" dirty="0" smtClean="0"/>
              <a:t/>
            </a:r>
            <a:br>
              <a:rPr lang="en-US" dirty="0" smtClean="0"/>
            </a:br>
            <a:r>
              <a:rPr lang="en-US" dirty="0" smtClean="0"/>
              <a:t>A colleague at work was diagnosed with breast cancer 5 years before </a:t>
            </a:r>
            <a:br>
              <a:rPr lang="en-US" dirty="0" smtClean="0"/>
            </a:br>
            <a:r>
              <a:rPr lang="en-US" dirty="0" smtClean="0"/>
              <a:t>and since that time this patient has performed periodic self-breast examinations. </a:t>
            </a:r>
            <a:br>
              <a:rPr lang="en-US" dirty="0" smtClean="0"/>
            </a:br>
            <a:r>
              <a:rPr lang="en-US" dirty="0" smtClean="0"/>
              <a:t/>
            </a:r>
            <a:br>
              <a:rPr lang="en-US" dirty="0" smtClean="0"/>
            </a:br>
            <a:r>
              <a:rPr lang="en-US" dirty="0" smtClean="0"/>
              <a:t>She reports no changes in her breasts, but asks the NP if she should </a:t>
            </a:r>
            <a:br>
              <a:rPr lang="en-US" dirty="0" smtClean="0"/>
            </a:br>
            <a:r>
              <a:rPr lang="en-US" dirty="0" smtClean="0"/>
              <a:t>get a mammogram. </a:t>
            </a:r>
            <a:br>
              <a:rPr lang="en-US" dirty="0" smtClean="0"/>
            </a:br>
            <a:r>
              <a:rPr lang="en-US" dirty="0" smtClean="0"/>
              <a:t/>
            </a:r>
            <a:br>
              <a:rPr lang="en-US" dirty="0" smtClean="0"/>
            </a:br>
            <a:r>
              <a:rPr lang="en-US" dirty="0" smtClean="0"/>
              <a:t>The NP asks you about your interpretation of current USPSTF recommendations regarding screening mammography.</a:t>
            </a:r>
          </a:p>
          <a:p>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Patient Case 2</a:t>
            </a:r>
            <a:endParaRPr lang="en-US" dirty="0"/>
          </a:p>
        </p:txBody>
      </p:sp>
      <p:pic>
        <p:nvPicPr>
          <p:cNvPr id="3" name="Picture 2" descr="Slide 26:&#10;This slide shows a screen shot of a AHRQ web page of patient case #2 of a 40 year old female, non tobacco user, that is sexually active. Options to either Rest or Show Recommendations are provided."/>
          <p:cNvPicPr>
            <a:picLocks noChangeAspect="1" noChangeArrowheads="1"/>
          </p:cNvPicPr>
          <p:nvPr/>
        </p:nvPicPr>
        <p:blipFill>
          <a:blip r:embed="rId2" cstate="print"/>
          <a:srcRect l="6996" t="25955" r="68381" b="39363"/>
          <a:stretch>
            <a:fillRect/>
          </a:stretch>
        </p:blipFill>
        <p:spPr>
          <a:xfrm>
            <a:off x="152400" y="1600200"/>
            <a:ext cx="8839200" cy="47244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Patient Case 2</a:t>
            </a:r>
            <a:endParaRPr lang="en-US" dirty="0"/>
          </a:p>
        </p:txBody>
      </p:sp>
      <p:pic>
        <p:nvPicPr>
          <p:cNvPr id="3" name="Picture 3" descr="Slide 27:&#10;Case 2: Female 40 years old, not a smoker, sexually active.&#10;This slide is a screen shot listing the search results for a female, 40 years old, sexually active, not a tobacco user.&#10;&#10;Option to Start a New Search&#10;&#10;Recommendations are listed from A,B,C,D, I&#10;A&#10;Cervical Cancer: Screening -- Women who are sexually active&#10;A&#10;Chlamydia: Screening -- Women Ages 24 and Younger OR Women Ages 25 and Older at Increased Risk&#10;A*&#10;Folic Acid: Supplementation -- All Women Planning or Capable of Pregnancy &#10;A&#10;HIV: Screening -- Adults and Adolescents at Increased Risk &#10;A*&#10;High Blood Pressure: Screening -- Adults 18 and Over&#10;A&#10;Syphilis: Screening -- Men and Women at Increased Risk&#10;B&#10;Alcohol Misuse: Screening and Behavioral Counseling -- Men, Women, and Pregnant Women &#10;B&#10;BRCA Mutation Testing for Breast and Ovarian Cancer: Women, Increased Risk&#10;&#10;On the left side of the slide is a menu bar including the following options:&#10;About ePSS&#10;About USPSTF&#10;Grade Definitions&#10;Instructions for Use&#10;Tools&#10;Search for Recommendations&#10;Browse by Topic&#10;&#10;"/>
          <p:cNvPicPr>
            <a:picLocks noChangeAspect="1" noChangeArrowheads="1"/>
          </p:cNvPicPr>
          <p:nvPr/>
        </p:nvPicPr>
        <p:blipFill>
          <a:blip r:embed="rId2" cstate="print"/>
          <a:srcRect l="6888" t="15189" r="50299" b="24953"/>
          <a:stretch>
            <a:fillRect/>
          </a:stretch>
        </p:blipFill>
        <p:spPr>
          <a:xfrm>
            <a:off x="0" y="1524000"/>
            <a:ext cx="9144000" cy="479742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More Information</a:t>
            </a:r>
            <a:endParaRPr lang="en-US" dirty="0"/>
          </a:p>
        </p:txBody>
      </p:sp>
      <p:sp>
        <p:nvSpPr>
          <p:cNvPr id="3" name="Content Placeholder 2"/>
          <p:cNvSpPr>
            <a:spLocks noGrp="1"/>
          </p:cNvSpPr>
          <p:nvPr>
            <p:ph idx="1"/>
          </p:nvPr>
        </p:nvSpPr>
        <p:spPr>
          <a:xfrm>
            <a:off x="609600" y="1676400"/>
            <a:ext cx="7993063" cy="4953000"/>
          </a:xfrm>
        </p:spPr>
        <p:txBody>
          <a:bodyPr>
            <a:normAutofit fontScale="70000" lnSpcReduction="20000"/>
          </a:bodyPr>
          <a:lstStyle/>
          <a:p>
            <a:pPr>
              <a:defRPr/>
            </a:pPr>
            <a:r>
              <a:rPr lang="en-US" dirty="0" smtClean="0"/>
              <a:t>If you have any questions or would like more information please contact:</a:t>
            </a:r>
          </a:p>
          <a:p>
            <a:pPr lvl="1">
              <a:defRPr/>
            </a:pPr>
            <a:r>
              <a:rPr lang="en-US" dirty="0" smtClean="0"/>
              <a:t>Barbara Kass, Health Communications Specialist, Office of Communications and Knowledge Transfer; AHRQ at </a:t>
            </a:r>
            <a:r>
              <a:rPr lang="en-US" dirty="0" smtClean="0">
                <a:hlinkClick r:id="rId2"/>
              </a:rPr>
              <a:t>barbara.kass@ahrq.hhs.gov</a:t>
            </a:r>
            <a:endParaRPr lang="en-US" dirty="0" smtClean="0"/>
          </a:p>
          <a:p>
            <a:pPr>
              <a:defRPr/>
            </a:pPr>
            <a:r>
              <a:rPr lang="en-US" dirty="0" smtClean="0"/>
              <a:t>Helpful URLs</a:t>
            </a:r>
          </a:p>
          <a:p>
            <a:pPr lvl="1">
              <a:defRPr/>
            </a:pPr>
            <a:r>
              <a:rPr lang="en-US" dirty="0" smtClean="0"/>
              <a:t>AHRQ’s USPSTF website (</a:t>
            </a:r>
            <a:r>
              <a:rPr lang="en-US" dirty="0" smtClean="0">
                <a:hlinkClick r:id="rId3"/>
              </a:rPr>
              <a:t>http://www.preventiveservices.ahrq.gov</a:t>
            </a:r>
            <a:r>
              <a:rPr lang="en-US" dirty="0" smtClean="0"/>
              <a:t>) has downloadable electronic Preventive Services Selector (</a:t>
            </a:r>
            <a:r>
              <a:rPr lang="en-US" dirty="0" err="1" smtClean="0"/>
              <a:t>ePSS</a:t>
            </a:r>
            <a:r>
              <a:rPr lang="en-US" dirty="0" smtClean="0"/>
              <a:t>) app</a:t>
            </a:r>
          </a:p>
          <a:p>
            <a:pPr lvl="1">
              <a:defRPr/>
            </a:pPr>
            <a:r>
              <a:rPr lang="en-US" dirty="0" smtClean="0"/>
              <a:t>Printable patient counseling information for clinicians and patients, available at </a:t>
            </a:r>
            <a:r>
              <a:rPr lang="en-US" dirty="0" smtClean="0">
                <a:hlinkClick r:id="rId4"/>
              </a:rPr>
              <a:t>http://epss.ahrq.gov/ePSS/Tools.do  </a:t>
            </a:r>
            <a:endParaRPr lang="en-US" dirty="0" smtClean="0"/>
          </a:p>
          <a:p>
            <a:pPr lvl="1">
              <a:defRPr/>
            </a:pPr>
            <a:r>
              <a:rPr lang="en-US" dirty="0" smtClean="0"/>
              <a:t>Technical Assistance paper with patient cases for health professions education </a:t>
            </a:r>
            <a:r>
              <a:rPr lang="en-US" dirty="0" smtClean="0">
                <a:hlinkClick r:id="rId5"/>
              </a:rPr>
              <a:t>http://www.ahrq.gov/qual/kt/tfmethods/impuspstf.htm</a:t>
            </a:r>
            <a:r>
              <a:rPr lang="en-US" dirty="0" smtClean="0"/>
              <a:t> </a:t>
            </a:r>
          </a:p>
          <a:p>
            <a:pPr lvl="1">
              <a:defRPr/>
            </a:pPr>
            <a:r>
              <a:rPr lang="en-US" dirty="0" smtClean="0"/>
              <a:t>PowerPoint slide deck for educators and clinicians: “Understanding the Methods Used by the USPSTF in Developing Recommendations” </a:t>
            </a:r>
            <a:r>
              <a:rPr lang="en-US" dirty="0" smtClean="0">
                <a:hlinkClick r:id="rId6"/>
              </a:rPr>
              <a:t>http://www.ahrq.gov/qual/kt/tfmethods/tfmethods.htm </a:t>
            </a:r>
            <a:endParaRPr lang="en-US" dirty="0" smtClean="0"/>
          </a:p>
          <a:p>
            <a:pPr>
              <a:defRPr/>
            </a:pPr>
            <a:endParaRPr lang="en-US" dirty="0" smtClean="0"/>
          </a:p>
          <a:p>
            <a:pPr>
              <a:defRPr/>
            </a:pPr>
            <a:endParaRPr lang="en-US" dirty="0" smtClean="0"/>
          </a:p>
          <a:p>
            <a:endParaRPr lang="en-US" dirty="0" smtClean="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Thoughts on Prevention</a:t>
            </a:r>
            <a:endParaRPr lang="en-US" dirty="0"/>
          </a:p>
        </p:txBody>
      </p:sp>
      <p:sp>
        <p:nvSpPr>
          <p:cNvPr id="3" name="Content Placeholder 2"/>
          <p:cNvSpPr>
            <a:spLocks noGrp="1"/>
          </p:cNvSpPr>
          <p:nvPr>
            <p:ph idx="1"/>
          </p:nvPr>
        </p:nvSpPr>
        <p:spPr>
          <a:xfrm>
            <a:off x="609600" y="1676400"/>
            <a:ext cx="7993063" cy="4953000"/>
          </a:xfrm>
        </p:spPr>
        <p:txBody>
          <a:bodyPr/>
          <a:lstStyle/>
          <a:p>
            <a:r>
              <a:rPr lang="en-US" sz="2400" i="1" dirty="0" smtClean="0"/>
              <a:t>"To find health should be the object of any doctor.  </a:t>
            </a:r>
            <a:br>
              <a:rPr lang="en-US" sz="2400" i="1" dirty="0" smtClean="0"/>
            </a:br>
            <a:r>
              <a:rPr lang="en-US" sz="2400" i="1" dirty="0" smtClean="0"/>
              <a:t>Anyone can find disease.“ </a:t>
            </a:r>
          </a:p>
          <a:p>
            <a:pPr lvl="4"/>
            <a:r>
              <a:rPr lang="en-US" sz="2400" i="1" dirty="0" smtClean="0"/>
              <a:t>---Andrew Taylor Still, D.O.</a:t>
            </a:r>
          </a:p>
          <a:p>
            <a:endParaRPr lang="en-US" sz="2400" i="1" dirty="0" smtClean="0"/>
          </a:p>
          <a:p>
            <a:r>
              <a:rPr lang="en-US" sz="2400" i="1" dirty="0" smtClean="0"/>
              <a:t>“Prevention is one of the few known ways to reduce demand for health and aged care services. “</a:t>
            </a:r>
          </a:p>
          <a:p>
            <a:pPr lvl="4"/>
            <a:r>
              <a:rPr lang="en-US" sz="2400" i="1" dirty="0" smtClean="0"/>
              <a:t> ---Julie Bishop, JD</a:t>
            </a:r>
          </a:p>
          <a:p>
            <a:pPr lvl="1">
              <a:buNone/>
            </a:pPr>
            <a:r>
              <a:rPr lang="en-US" sz="2400" i="1" dirty="0" smtClean="0"/>
              <a:t>					</a:t>
            </a:r>
            <a:endParaRPr lang="en-US" sz="2400" dirty="0" smtClean="0"/>
          </a:p>
          <a:p>
            <a:r>
              <a:rPr lang="en-US" sz="2400" dirty="0" smtClean="0"/>
              <a:t>“</a:t>
            </a:r>
            <a:r>
              <a:rPr lang="en-US" sz="2400" i="1" dirty="0" smtClean="0"/>
              <a:t>The purpose of risk assessment is not to categorize individuals according to a test result nor even as to their overall risk, but rather to identify those who can be helped, or helped most, by preventive action.” </a:t>
            </a:r>
          </a:p>
          <a:p>
            <a:pPr lvl="4"/>
            <a:r>
              <a:rPr lang="en-US" sz="2400" i="1" dirty="0" smtClean="0"/>
              <a:t>---Geoffrey Rose, MD, PhD</a:t>
            </a:r>
          </a:p>
          <a:p>
            <a:pPr>
              <a:buNone/>
            </a:pPr>
            <a:endParaRPr lang="en-US" dirty="0" smtClean="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Content Placeholder 2"/>
          <p:cNvSpPr>
            <a:spLocks noGrp="1"/>
          </p:cNvSpPr>
          <p:nvPr>
            <p:ph idx="1"/>
          </p:nvPr>
        </p:nvSpPr>
        <p:spPr>
          <a:xfrm>
            <a:off x="609600" y="1676400"/>
            <a:ext cx="8534400" cy="4953000"/>
          </a:xfrm>
        </p:spPr>
        <p:txBody>
          <a:bodyPr>
            <a:normAutofit fontScale="85000" lnSpcReduction="10000"/>
          </a:bodyPr>
          <a:lstStyle/>
          <a:p>
            <a:pPr marL="457200" indent="-457200" fontAlgn="auto">
              <a:spcAft>
                <a:spcPts val="300"/>
              </a:spcAft>
              <a:buFont typeface="Wingdings 2"/>
              <a:buChar char=""/>
              <a:defRPr/>
            </a:pPr>
            <a:r>
              <a:rPr lang="en-US" dirty="0" smtClean="0">
                <a:solidFill>
                  <a:schemeClr val="tx2"/>
                </a:solidFill>
              </a:rPr>
              <a:t>Encourage focus on prevention			05 </a:t>
            </a:r>
          </a:p>
          <a:p>
            <a:pPr marL="457200" indent="-457200" fontAlgn="auto">
              <a:spcBef>
                <a:spcPts val="480"/>
              </a:spcBef>
              <a:spcAft>
                <a:spcPts val="300"/>
              </a:spcAft>
              <a:buFont typeface="Wingdings 2"/>
              <a:buChar char=""/>
              <a:defRPr/>
            </a:pPr>
            <a:r>
              <a:rPr lang="en-US" dirty="0" smtClean="0">
                <a:solidFill>
                  <a:schemeClr val="tx2"/>
                </a:solidFill>
              </a:rPr>
              <a:t>Identify basic health screening principles	06</a:t>
            </a:r>
          </a:p>
          <a:p>
            <a:pPr marL="457200" indent="-457200" fontAlgn="auto">
              <a:spcAft>
                <a:spcPts val="300"/>
              </a:spcAft>
              <a:buFont typeface="Wingdings 2"/>
              <a:buChar char=""/>
              <a:defRPr/>
            </a:pPr>
            <a:r>
              <a:rPr lang="en-US" dirty="0" smtClean="0">
                <a:solidFill>
                  <a:schemeClr val="tx2"/>
                </a:solidFill>
              </a:rPr>
              <a:t>Discuss the role of evidence-based medicine	07</a:t>
            </a:r>
          </a:p>
          <a:p>
            <a:pPr marL="457200" indent="-457200" fontAlgn="auto">
              <a:spcAft>
                <a:spcPts val="300"/>
              </a:spcAft>
              <a:buFont typeface="Wingdings 2"/>
              <a:buChar char=""/>
              <a:defRPr/>
            </a:pPr>
            <a:r>
              <a:rPr lang="en-US" dirty="0" smtClean="0">
                <a:solidFill>
                  <a:schemeClr val="tx2"/>
                </a:solidFill>
              </a:rPr>
              <a:t>Define the USPSTF grading system		08</a:t>
            </a:r>
          </a:p>
          <a:p>
            <a:pPr marL="457200" indent="-457200" fontAlgn="auto">
              <a:spcAft>
                <a:spcPts val="300"/>
              </a:spcAft>
              <a:buFont typeface="Wingdings 2"/>
              <a:buChar char=""/>
              <a:defRPr/>
            </a:pPr>
            <a:r>
              <a:rPr lang="en-US" dirty="0" smtClean="0">
                <a:solidFill>
                  <a:schemeClr val="tx2"/>
                </a:solidFill>
              </a:rPr>
              <a:t>Implement wellness intervention 			09</a:t>
            </a:r>
          </a:p>
          <a:p>
            <a:pPr marL="457200" indent="-457200" fontAlgn="auto">
              <a:spcAft>
                <a:spcPts val="300"/>
              </a:spcAft>
              <a:buFont typeface="Wingdings 2"/>
              <a:buChar char=""/>
              <a:defRPr/>
            </a:pPr>
            <a:r>
              <a:rPr lang="en-US" dirty="0" smtClean="0">
                <a:solidFill>
                  <a:schemeClr val="tx2"/>
                </a:solidFill>
              </a:rPr>
              <a:t>Discuss counseling and delivery to patients 	10</a:t>
            </a:r>
          </a:p>
          <a:p>
            <a:pPr marL="457200" indent="-457200" fontAlgn="auto">
              <a:spcAft>
                <a:spcPts val="300"/>
              </a:spcAft>
              <a:buFont typeface="Wingdings 2"/>
              <a:buChar char=""/>
              <a:defRPr/>
            </a:pPr>
            <a:r>
              <a:rPr lang="en-US" dirty="0" smtClean="0">
                <a:solidFill>
                  <a:schemeClr val="tx2"/>
                </a:solidFill>
              </a:rPr>
              <a:t>Describe new federal initiatives			11</a:t>
            </a:r>
          </a:p>
          <a:p>
            <a:pPr marL="457200" indent="-457200" fontAlgn="auto">
              <a:spcAft>
                <a:spcPts val="300"/>
              </a:spcAft>
              <a:buFont typeface="Wingdings 2"/>
              <a:buChar char=""/>
              <a:defRPr/>
            </a:pPr>
            <a:r>
              <a:rPr lang="en-US" dirty="0" smtClean="0">
                <a:solidFill>
                  <a:schemeClr val="tx2"/>
                </a:solidFill>
              </a:rPr>
              <a:t>Demonstrate USPSTF-related Resources	12-28</a:t>
            </a:r>
          </a:p>
          <a:p>
            <a:pPr marL="457200" indent="-457200" fontAlgn="auto">
              <a:spcAft>
                <a:spcPts val="300"/>
              </a:spcAft>
              <a:buNone/>
              <a:defRPr/>
            </a:pPr>
            <a:endParaRPr lang="en-US" dirty="0" smtClean="0">
              <a:solidFill>
                <a:schemeClr val="bg1">
                  <a:lumMod val="50000"/>
                </a:schemeClr>
              </a:solidFill>
            </a:endParaRPr>
          </a:p>
          <a:p>
            <a:endParaRPr lang="en-US" dirty="0" smtClean="0"/>
          </a:p>
          <a:p>
            <a:endParaRPr lang="en-US" dirty="0"/>
          </a:p>
        </p:txBody>
      </p:sp>
      <p:sp>
        <p:nvSpPr>
          <p:cNvPr id="5" name="TextBox 4"/>
          <p:cNvSpPr txBox="1"/>
          <p:nvPr/>
        </p:nvSpPr>
        <p:spPr>
          <a:xfrm>
            <a:off x="8001000" y="1066800"/>
            <a:ext cx="1143000" cy="461665"/>
          </a:xfrm>
          <a:prstGeom prst="rect">
            <a:avLst/>
          </a:prstGeom>
          <a:noFill/>
        </p:spPr>
        <p:txBody>
          <a:bodyPr wrap="square" rtlCol="0">
            <a:spAutoFit/>
          </a:bodyPr>
          <a:lstStyle/>
          <a:p>
            <a:r>
              <a:rPr lang="en-US" b="1" dirty="0" smtClean="0">
                <a:solidFill>
                  <a:schemeClr val="tx2"/>
                </a:solidFill>
              </a:rPr>
              <a:t>Slide #</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Prevention?</a:t>
            </a:r>
            <a:endParaRPr lang="en-US" dirty="0"/>
          </a:p>
        </p:txBody>
      </p:sp>
      <p:sp>
        <p:nvSpPr>
          <p:cNvPr id="3" name="Content Placeholder 2"/>
          <p:cNvSpPr>
            <a:spLocks noGrp="1"/>
          </p:cNvSpPr>
          <p:nvPr>
            <p:ph idx="1"/>
          </p:nvPr>
        </p:nvSpPr>
        <p:spPr>
          <a:xfrm>
            <a:off x="609600" y="1676400"/>
            <a:ext cx="7993063" cy="4953000"/>
          </a:xfrm>
        </p:spPr>
        <p:txBody>
          <a:bodyPr/>
          <a:lstStyle/>
          <a:p>
            <a:pPr>
              <a:spcAft>
                <a:spcPts val="1200"/>
              </a:spcAft>
            </a:pPr>
            <a:r>
              <a:rPr lang="en-US" dirty="0" smtClean="0"/>
              <a:t>In prevention the goal is to preserve and promote health and well being</a:t>
            </a:r>
          </a:p>
          <a:p>
            <a:pPr>
              <a:spcAft>
                <a:spcPts val="1200"/>
              </a:spcAft>
            </a:pPr>
            <a:r>
              <a:rPr lang="en-US" dirty="0" smtClean="0"/>
              <a:t>Prevention in public health moves interventions from the individual level to a population level</a:t>
            </a:r>
          </a:p>
          <a:p>
            <a:pPr>
              <a:spcAft>
                <a:spcPts val="1200"/>
              </a:spcAft>
            </a:pPr>
            <a:r>
              <a:rPr lang="en-US" dirty="0" smtClean="0"/>
              <a:t>Effective prevention leads to a healthier community</a:t>
            </a:r>
          </a:p>
          <a:p>
            <a:pPr lvl="1">
              <a:spcAft>
                <a:spcPts val="1200"/>
              </a:spcAft>
            </a:pPr>
            <a:r>
              <a:rPr lang="en-US" sz="2400" dirty="0" smtClean="0"/>
              <a:t>Why Now?</a:t>
            </a:r>
          </a:p>
          <a:p>
            <a:pPr lvl="2">
              <a:spcAft>
                <a:spcPts val="1200"/>
              </a:spcAft>
            </a:pPr>
            <a:r>
              <a:rPr lang="en-US" sz="2000" dirty="0" smtClean="0"/>
              <a:t>Federal support exists for prevention</a:t>
            </a:r>
          </a:p>
          <a:p>
            <a:endParaRPr lang="en-US" dirty="0" smtClean="0"/>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Levels of Prevention</a:t>
            </a:r>
            <a:endParaRPr lang="en-US" dirty="0"/>
          </a:p>
        </p:txBody>
      </p:sp>
      <p:sp>
        <p:nvSpPr>
          <p:cNvPr id="3" name="Content Placeholder 2"/>
          <p:cNvSpPr>
            <a:spLocks noGrp="1"/>
          </p:cNvSpPr>
          <p:nvPr>
            <p:ph idx="1"/>
          </p:nvPr>
        </p:nvSpPr>
        <p:spPr>
          <a:xfrm>
            <a:off x="609600" y="1676400"/>
            <a:ext cx="7993063" cy="4953000"/>
          </a:xfrm>
        </p:spPr>
        <p:txBody>
          <a:bodyPr>
            <a:normAutofit fontScale="92500"/>
          </a:bodyPr>
          <a:lstStyle/>
          <a:p>
            <a:pPr marL="274320" indent="-274320" fontAlgn="auto">
              <a:spcAft>
                <a:spcPts val="0"/>
              </a:spcAft>
              <a:buFont typeface="Wingdings 2"/>
              <a:buChar char=""/>
              <a:defRPr/>
            </a:pPr>
            <a:r>
              <a:rPr lang="en-US" sz="2000" b="1" dirty="0" smtClean="0"/>
              <a:t>Primary Prevention</a:t>
            </a:r>
          </a:p>
          <a:p>
            <a:pPr marL="548640" lvl="1" indent="-274320" fontAlgn="auto">
              <a:spcAft>
                <a:spcPts val="0"/>
              </a:spcAft>
              <a:buFont typeface="Wingdings" pitchFamily="2" charset="2"/>
              <a:buChar char="§"/>
              <a:defRPr/>
            </a:pPr>
            <a:r>
              <a:rPr lang="en-US" dirty="0" smtClean="0"/>
              <a:t>Avoidance/prevention of disease or injury (inclusive of mental health)</a:t>
            </a:r>
          </a:p>
          <a:p>
            <a:pPr marL="822960" lvl="2" fontAlgn="auto">
              <a:spcAft>
                <a:spcPts val="0"/>
              </a:spcAft>
              <a:buClr>
                <a:schemeClr val="accent3"/>
              </a:buClr>
              <a:buFont typeface="Wingdings" pitchFamily="2" charset="2"/>
              <a:buChar char="§"/>
              <a:defRPr/>
            </a:pPr>
            <a:r>
              <a:rPr lang="en-US" dirty="0" smtClean="0"/>
              <a:t>Immunizations</a:t>
            </a:r>
            <a:r>
              <a:rPr lang="en-US" sz="1200" dirty="0" smtClean="0"/>
              <a:t/>
            </a:r>
            <a:br>
              <a:rPr lang="en-US" sz="1200" dirty="0" smtClean="0"/>
            </a:br>
            <a:endParaRPr lang="en-US" sz="1000" dirty="0" smtClean="0"/>
          </a:p>
          <a:p>
            <a:pPr marL="274320" indent="-274320" fontAlgn="auto">
              <a:spcAft>
                <a:spcPts val="0"/>
              </a:spcAft>
              <a:buFont typeface="Wingdings 2"/>
              <a:buChar char=""/>
              <a:defRPr/>
            </a:pPr>
            <a:r>
              <a:rPr lang="en-US" sz="2000" b="1" dirty="0" smtClean="0"/>
              <a:t>Secondary Prevention </a:t>
            </a:r>
          </a:p>
          <a:p>
            <a:pPr marL="548640" lvl="1" indent="-274320" fontAlgn="auto">
              <a:spcAft>
                <a:spcPts val="0"/>
              </a:spcAft>
              <a:buFont typeface="Wingdings" pitchFamily="2" charset="2"/>
              <a:buChar char="§"/>
              <a:defRPr/>
            </a:pPr>
            <a:r>
              <a:rPr lang="en-US" dirty="0" smtClean="0"/>
              <a:t>Early detection and treatment </a:t>
            </a:r>
          </a:p>
          <a:p>
            <a:pPr marL="822960" lvl="2" fontAlgn="auto">
              <a:spcAft>
                <a:spcPts val="0"/>
              </a:spcAft>
              <a:buClr>
                <a:schemeClr val="accent3"/>
              </a:buClr>
              <a:buFont typeface="Wingdings" pitchFamily="2" charset="2"/>
              <a:buChar char="§"/>
              <a:defRPr/>
            </a:pPr>
            <a:r>
              <a:rPr lang="en-US" dirty="0" smtClean="0"/>
              <a:t>Mammography</a:t>
            </a:r>
            <a:r>
              <a:rPr lang="en-US" sz="1200" dirty="0" smtClean="0"/>
              <a:t/>
            </a:r>
            <a:br>
              <a:rPr lang="en-US" sz="1200" dirty="0" smtClean="0"/>
            </a:br>
            <a:endParaRPr lang="en-US" sz="1000" dirty="0" smtClean="0"/>
          </a:p>
          <a:p>
            <a:pPr marL="274320" indent="-274320" fontAlgn="auto">
              <a:spcAft>
                <a:spcPts val="0"/>
              </a:spcAft>
              <a:buFont typeface="Wingdings 2"/>
              <a:buChar char=""/>
              <a:defRPr/>
            </a:pPr>
            <a:r>
              <a:rPr lang="en-US" sz="1600" dirty="0" smtClean="0"/>
              <a:t> </a:t>
            </a:r>
            <a:r>
              <a:rPr lang="en-US" sz="2000" b="1" dirty="0" smtClean="0"/>
              <a:t>Tertiary Prevention </a:t>
            </a:r>
          </a:p>
          <a:p>
            <a:pPr marL="548640" lvl="1" indent="-274320" fontAlgn="auto">
              <a:spcAft>
                <a:spcPts val="0"/>
              </a:spcAft>
              <a:buFont typeface="Wingdings" pitchFamily="2" charset="2"/>
              <a:buChar char="§"/>
              <a:defRPr/>
            </a:pPr>
            <a:r>
              <a:rPr lang="en-US" dirty="0" smtClean="0"/>
              <a:t>Reduction of disability and prompt rehabilitation </a:t>
            </a:r>
          </a:p>
          <a:p>
            <a:pPr marL="548640" lvl="1" indent="-274320" fontAlgn="auto">
              <a:spcAft>
                <a:spcPts val="0"/>
              </a:spcAft>
              <a:buFont typeface="Wingdings" pitchFamily="2" charset="2"/>
              <a:buChar char="§"/>
              <a:defRPr/>
            </a:pPr>
            <a:r>
              <a:rPr lang="en-US" dirty="0" smtClean="0"/>
              <a:t>Management of existing conditions.</a:t>
            </a:r>
          </a:p>
          <a:p>
            <a:pPr marL="822960" lvl="2" fontAlgn="auto">
              <a:spcAft>
                <a:spcPts val="0"/>
              </a:spcAft>
              <a:buClr>
                <a:schemeClr val="accent3"/>
              </a:buClr>
              <a:buFont typeface="Wingdings" pitchFamily="2" charset="2"/>
              <a:buChar char="§"/>
              <a:defRPr/>
            </a:pPr>
            <a:r>
              <a:rPr lang="en-US" dirty="0" smtClean="0"/>
              <a:t>End-stage renal failure </a:t>
            </a:r>
          </a:p>
          <a:p>
            <a:pPr>
              <a:defRPr/>
            </a:pPr>
            <a:endParaRPr lang="en-US" dirty="0" smtClean="0"/>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Role of Evidence Based Medicine</a:t>
            </a:r>
            <a:endParaRPr lang="en-US" dirty="0"/>
          </a:p>
        </p:txBody>
      </p:sp>
      <p:sp>
        <p:nvSpPr>
          <p:cNvPr id="3" name="Content Placeholder 2"/>
          <p:cNvSpPr>
            <a:spLocks noGrp="1"/>
          </p:cNvSpPr>
          <p:nvPr>
            <p:ph idx="1"/>
          </p:nvPr>
        </p:nvSpPr>
        <p:spPr/>
        <p:txBody>
          <a:bodyPr/>
          <a:lstStyle/>
          <a:p>
            <a:r>
              <a:rPr lang="en-US" dirty="0" smtClean="0"/>
              <a:t>The USPSTF reviews the scientific evidence regarding the effectiveness, risks, and benefits of specific health care services. </a:t>
            </a:r>
          </a:p>
          <a:p>
            <a:r>
              <a:rPr lang="en-US" dirty="0" smtClean="0"/>
              <a:t>A conclusion that there is no evidence of the effectiveness of a service is different from a conclusion that the service is ineffective.</a:t>
            </a:r>
          </a:p>
          <a:p>
            <a:endParaRPr lang="en-US" dirty="0" smtClean="0"/>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the Grades Mean</a:t>
            </a:r>
            <a:endParaRPr lang="en-US" dirty="0"/>
          </a:p>
        </p:txBody>
      </p:sp>
      <p:pic>
        <p:nvPicPr>
          <p:cNvPr id="4" name="Picture 4" descr="Picture 1"/>
          <p:cNvPicPr>
            <a:picLocks noGrp="1" noChangeAspect="1" noChangeArrowheads="1"/>
          </p:cNvPicPr>
          <p:nvPr>
            <p:ph idx="1"/>
          </p:nvPr>
        </p:nvPicPr>
        <p:blipFill>
          <a:blip r:embed="rId3" cstate="print"/>
          <a:srcRect/>
          <a:stretch>
            <a:fillRect/>
          </a:stretch>
        </p:blipFill>
        <p:spPr bwMode="auto">
          <a:xfrm>
            <a:off x="152400" y="1524000"/>
            <a:ext cx="1601304" cy="4419599"/>
          </a:xfrm>
          <a:prstGeom prst="rect">
            <a:avLst/>
          </a:prstGeom>
          <a:noFill/>
          <a:ln w="9525">
            <a:solidFill>
              <a:schemeClr val="accent1">
                <a:lumMod val="75000"/>
              </a:schemeClr>
            </a:solidFill>
            <a:miter lim="800000"/>
            <a:headEnd/>
            <a:tailEnd/>
          </a:ln>
        </p:spPr>
      </p:pic>
      <p:pic>
        <p:nvPicPr>
          <p:cNvPr id="5" name="Picture 5" descr="Slide 8:&#10;What the Grades Mean&#10;Grade A The USPSTF recommends the service. There is high certainty that the net benefit is substanitial. &#10;Grade B The USPSTF recommends the service. There is high certainty that the net benefit is moderate or there is moderate certainty that the net benefit is moderate to substantial.&#10;Grade C The USPSTF recommends against routinely providing the service. There may be considerations that support providing the service in an individual patient. There is at least moderate certainty that the net benefit is small.&#10;Grade D The USPSTF recommends against the service. There is moderate to high certainty that the service has no net benefit or that the harms outweigh the benefits.&#10;I Statement: The USPSTF concludes that the current evidence is insufficient to assess the balance of benefits and harms of the service. Evidence is lacking, of poor quality, or conflicting, and the balance of benefits and harms cannot be determined. &#10;Website: http://www.uspreventiveservicestaskforce.org/uspstf/grades.htm&#10;"/>
          <p:cNvPicPr>
            <a:picLocks noChangeAspect="1" noChangeArrowheads="1"/>
          </p:cNvPicPr>
          <p:nvPr/>
        </p:nvPicPr>
        <p:blipFill>
          <a:blip r:embed="rId4" cstate="print"/>
          <a:srcRect/>
          <a:stretch>
            <a:fillRect/>
          </a:stretch>
        </p:blipFill>
        <p:spPr bwMode="auto">
          <a:xfrm>
            <a:off x="1752600" y="1524000"/>
            <a:ext cx="7035800" cy="4411663"/>
          </a:xfrm>
          <a:prstGeom prst="rect">
            <a:avLst/>
          </a:prstGeom>
          <a:noFill/>
          <a:ln w="9525">
            <a:solidFill>
              <a:schemeClr val="accent1">
                <a:lumMod val="75000"/>
              </a:schemeClr>
            </a:solid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Implementing Wellness Interventions</a:t>
            </a:r>
            <a:endParaRPr lang="en-US" dirty="0"/>
          </a:p>
        </p:txBody>
      </p:sp>
      <p:sp>
        <p:nvSpPr>
          <p:cNvPr id="3" name="Content Placeholder 2"/>
          <p:cNvSpPr>
            <a:spLocks noGrp="1"/>
          </p:cNvSpPr>
          <p:nvPr>
            <p:ph idx="1"/>
          </p:nvPr>
        </p:nvSpPr>
        <p:spPr/>
        <p:txBody>
          <a:bodyPr/>
          <a:lstStyle/>
          <a:p>
            <a:pPr>
              <a:spcAft>
                <a:spcPts val="1200"/>
              </a:spcAft>
            </a:pPr>
            <a:r>
              <a:rPr lang="en-US" dirty="0" smtClean="0"/>
              <a:t>Work </a:t>
            </a:r>
            <a:r>
              <a:rPr lang="en-US" dirty="0" err="1" smtClean="0"/>
              <a:t>interprofessionally</a:t>
            </a:r>
            <a:r>
              <a:rPr lang="en-US" dirty="0" smtClean="0"/>
              <a:t> </a:t>
            </a:r>
          </a:p>
          <a:p>
            <a:pPr>
              <a:spcAft>
                <a:spcPts val="1200"/>
              </a:spcAft>
            </a:pPr>
            <a:r>
              <a:rPr lang="en-US" dirty="0" smtClean="0"/>
              <a:t>Counsel patient effectively </a:t>
            </a:r>
          </a:p>
          <a:p>
            <a:pPr>
              <a:spcAft>
                <a:spcPts val="1200"/>
              </a:spcAft>
            </a:pPr>
            <a:r>
              <a:rPr lang="en-US" dirty="0" smtClean="0"/>
              <a:t>Recognize the body is capable of self-healing and health maintenance</a:t>
            </a:r>
          </a:p>
          <a:p>
            <a:pPr>
              <a:spcAft>
                <a:spcPts val="1200"/>
              </a:spcAft>
            </a:pPr>
            <a:r>
              <a:rPr lang="en-US" dirty="0" smtClean="0"/>
              <a:t>Using the </a:t>
            </a:r>
            <a:r>
              <a:rPr lang="en-US" dirty="0" err="1" smtClean="0"/>
              <a:t>ePSS</a:t>
            </a:r>
            <a:r>
              <a:rPr lang="en-US" dirty="0" smtClean="0"/>
              <a:t> program saves time and simplifies the task. </a:t>
            </a:r>
          </a:p>
          <a:p>
            <a:pPr>
              <a:spcAft>
                <a:spcPts val="1200"/>
              </a:spcAft>
            </a:pPr>
            <a:r>
              <a:rPr lang="en-US" dirty="0" smtClean="0"/>
              <a:t>Work with legislators to support wellness services </a:t>
            </a:r>
          </a:p>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aster slide AHRQ">
  <a:themeElements>
    <a:clrScheme name="">
      <a:dk1>
        <a:srgbClr val="00279F"/>
      </a:dk1>
      <a:lt1>
        <a:srgbClr val="FFFFFF"/>
      </a:lt1>
      <a:dk2>
        <a:srgbClr val="0000FF"/>
      </a:dk2>
      <a:lt2>
        <a:srgbClr val="FFFF00"/>
      </a:lt2>
      <a:accent1>
        <a:srgbClr val="8CF4EA"/>
      </a:accent1>
      <a:accent2>
        <a:srgbClr val="FF00FF"/>
      </a:accent2>
      <a:accent3>
        <a:srgbClr val="AAAAFF"/>
      </a:accent3>
      <a:accent4>
        <a:srgbClr val="DADADA"/>
      </a:accent4>
      <a:accent5>
        <a:srgbClr val="C5F8F3"/>
      </a:accent5>
      <a:accent6>
        <a:srgbClr val="E700E7"/>
      </a:accent6>
      <a:hlink>
        <a:srgbClr val="FAFD00"/>
      </a:hlink>
      <a:folHlink>
        <a:srgbClr val="51D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master slide AHRQ</Template>
  <TotalTime>304</TotalTime>
  <Pages>1</Pages>
  <Words>2429</Words>
  <Application>Microsoft Office PowerPoint</Application>
  <PresentationFormat>On-screen Show (4:3)</PresentationFormat>
  <Paragraphs>241</Paragraphs>
  <Slides>28</Slides>
  <Notes>15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0" baseType="lpstr">
      <vt:lpstr>master slide AHRQ</vt:lpstr>
      <vt:lpstr>Photo Editor Photo</vt:lpstr>
      <vt:lpstr>Putting Prevention into Practice (Short Form)</vt:lpstr>
      <vt:lpstr>Acknowledgements</vt:lpstr>
      <vt:lpstr>Thoughts on Prevention</vt:lpstr>
      <vt:lpstr>Objectives</vt:lpstr>
      <vt:lpstr>Why Prevention?</vt:lpstr>
      <vt:lpstr>Levels of Prevention</vt:lpstr>
      <vt:lpstr>The Role of Evidence Based Medicine</vt:lpstr>
      <vt:lpstr>What the Grades Mean</vt:lpstr>
      <vt:lpstr>Implementing Wellness Interventions</vt:lpstr>
      <vt:lpstr>Counseling Strategies</vt:lpstr>
      <vt:lpstr>New Federal Initiatives  Change in Reimbursements</vt:lpstr>
      <vt:lpstr>Tools for Different Audiences</vt:lpstr>
      <vt:lpstr>Download the ePSS</vt:lpstr>
      <vt:lpstr>Using the ePSS in a clinical setting-an example: </vt:lpstr>
      <vt:lpstr>Using the ePSS in a clinical setting-an example: </vt:lpstr>
      <vt:lpstr>Case 1: Male, 57 y/o, smoker, sexually active</vt:lpstr>
      <vt:lpstr>Case 1: Male, 57 y/o, smoker, sexually active</vt:lpstr>
      <vt:lpstr>Case 2: Male, 77 y/o, nonsmoker, sexually active</vt:lpstr>
      <vt:lpstr>Case 2: Male, 77 y/o, nonsmoker, sexually active</vt:lpstr>
      <vt:lpstr>Case 3: Male, 17 y/o, nonsmoker, sexually active </vt:lpstr>
      <vt:lpstr>Case 3: Male, 17 y/o, nonsmoker, sexually active </vt:lpstr>
      <vt:lpstr>Patient Case 1</vt:lpstr>
      <vt:lpstr>Patient Case 1</vt:lpstr>
      <vt:lpstr>Patient Case 1</vt:lpstr>
      <vt:lpstr>Patient Case 2</vt:lpstr>
      <vt:lpstr>Patient Case 2</vt:lpstr>
      <vt:lpstr>Patient Case 2</vt:lpstr>
      <vt:lpstr>For More Information</vt:lpstr>
    </vt:vector>
  </TitlesOfParts>
  <Company>The American Hospital Association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Putting Prevention into Practice (Short Form)</dc:title>
  <dc:subject/>
  <dc:creator>chund</dc:creator>
  <cp:keywords/>
  <dc:description>6/24/04</dc:description>
  <cp:lastModifiedBy>DHHS</cp:lastModifiedBy>
  <cp:revision>26</cp:revision>
  <cp:lastPrinted>2003-01-21T20:19:23Z</cp:lastPrinted>
  <dcterms:created xsi:type="dcterms:W3CDTF">2011-09-06T14:20:51Z</dcterms:created>
  <dcterms:modified xsi:type="dcterms:W3CDTF">2011-10-03T17:38:33Z</dcterms:modified>
  <cp:category/>
</cp:coreProperties>
</file>