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3"/>
  </p:notesMasterIdLst>
  <p:handoutMasterIdLst>
    <p:handoutMasterId r:id="rId64"/>
  </p:handoutMasterIdLst>
  <p:sldIdLst>
    <p:sldId id="264" r:id="rId2"/>
    <p:sldId id="328" r:id="rId3"/>
    <p:sldId id="266" r:id="rId4"/>
    <p:sldId id="267" r:id="rId5"/>
    <p:sldId id="291" r:id="rId6"/>
    <p:sldId id="268" r:id="rId7"/>
    <p:sldId id="292" r:id="rId8"/>
    <p:sldId id="269" r:id="rId9"/>
    <p:sldId id="270" r:id="rId10"/>
    <p:sldId id="271" r:id="rId11"/>
    <p:sldId id="272" r:id="rId12"/>
    <p:sldId id="273" r:id="rId13"/>
    <p:sldId id="293" r:id="rId14"/>
    <p:sldId id="274" r:id="rId15"/>
    <p:sldId id="294" r:id="rId16"/>
    <p:sldId id="275" r:id="rId17"/>
    <p:sldId id="276" r:id="rId18"/>
    <p:sldId id="277" r:id="rId19"/>
    <p:sldId id="278" r:id="rId20"/>
    <p:sldId id="279" r:id="rId21"/>
    <p:sldId id="280" r:id="rId22"/>
    <p:sldId id="281" r:id="rId23"/>
    <p:sldId id="282" r:id="rId24"/>
    <p:sldId id="283" r:id="rId25"/>
    <p:sldId id="295" r:id="rId26"/>
    <p:sldId id="284" r:id="rId27"/>
    <p:sldId id="285" r:id="rId28"/>
    <p:sldId id="296" r:id="rId29"/>
    <p:sldId id="286" r:id="rId30"/>
    <p:sldId id="288" r:id="rId31"/>
    <p:sldId id="297" r:id="rId32"/>
    <p:sldId id="290" r:id="rId33"/>
    <p:sldId id="298" r:id="rId34"/>
    <p:sldId id="299" r:id="rId35"/>
    <p:sldId id="300" r:id="rId36"/>
    <p:sldId id="302" r:id="rId37"/>
    <p:sldId id="303"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27" r:id="rId62"/>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99FF"/>
    <a:srgbClr val="66CCFF"/>
    <a:srgbClr val="0000E4"/>
    <a:srgbClr val="0000F0"/>
    <a:srgbClr val="1B8DFF"/>
    <a:srgbClr val="0066FF"/>
    <a:srgbClr val="0000FF"/>
    <a:srgbClr val="0000FE"/>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11" autoAdjust="0"/>
    <p:restoredTop sz="75263" autoAdjust="0"/>
  </p:normalViewPr>
  <p:slideViewPr>
    <p:cSldViewPr>
      <p:cViewPr>
        <p:scale>
          <a:sx n="66" d="100"/>
          <a:sy n="66" d="100"/>
        </p:scale>
        <p:origin x="-446" y="-1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578"/>
    </p:cViewPr>
  </p:sorterViewPr>
  <p:notesViewPr>
    <p:cSldViewPr>
      <p:cViewPr varScale="1">
        <p:scale>
          <a:sx n="56" d="100"/>
          <a:sy n="56" d="100"/>
        </p:scale>
        <p:origin x="-1788" y="-84"/>
      </p:cViewPr>
      <p:guideLst>
        <p:guide orient="horz" pos="2927"/>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43571" y="8895735"/>
            <a:ext cx="395132" cy="306859"/>
          </a:xfrm>
          <a:prstGeom prst="rect">
            <a:avLst/>
          </a:prstGeom>
          <a:noFill/>
          <a:ln w="12700">
            <a:noFill/>
            <a:miter lim="800000"/>
            <a:headEnd/>
            <a:tailEnd/>
          </a:ln>
          <a:effectLst/>
        </p:spPr>
        <p:txBody>
          <a:bodyPr wrap="none" lIns="92202" tIns="45291" rIns="92202" bIns="45291" anchor="ctr">
            <a:spAutoFit/>
          </a:bodyPr>
          <a:lstStyle/>
          <a:p>
            <a:pPr algn="r" defTabSz="932508"/>
            <a:fld id="{BDDF544B-D5DA-4203-B161-8C414EB73FEA}" type="slidenum">
              <a:rPr lang="en-US" sz="1400"/>
              <a:pPr algn="r" defTabSz="932508"/>
              <a:t>‹#›</a:t>
            </a:fld>
            <a:endParaRPr lang="en-US" sz="14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5252" y="4415273"/>
            <a:ext cx="5139898" cy="4183141"/>
          </a:xfrm>
          <a:prstGeom prst="rect">
            <a:avLst/>
          </a:prstGeom>
          <a:noFill/>
          <a:ln w="12700">
            <a:noFill/>
            <a:miter lim="800000"/>
            <a:headEnd/>
            <a:tailEnd/>
          </a:ln>
          <a:effectLst/>
        </p:spPr>
        <p:txBody>
          <a:bodyPr vert="horz" wrap="square" lIns="92202" tIns="45291" rIns="92202" bIns="45291" numCol="1" anchor="t" anchorCtr="0" compatLnSpc="1">
            <a:prstTxWarp prst="textNoShape">
              <a:avLst/>
            </a:prstTxWarp>
          </a:bodyPr>
          <a:lstStyle/>
          <a:p>
            <a:pPr lvl="0"/>
            <a:r>
              <a:rPr lang="en-US" smtClean="0"/>
              <a:t>Click to edit Master notes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Grp="1" noRot="1" noChangeAspect="1" noChangeArrowheads="1" noTextEdit="1"/>
          </p:cNvSpPr>
          <p:nvPr>
            <p:ph type="sldImg" idx="2"/>
          </p:nvPr>
        </p:nvSpPr>
        <p:spPr bwMode="auto">
          <a:xfrm>
            <a:off x="1184275" y="700088"/>
            <a:ext cx="4641850" cy="3481387"/>
          </a:xfrm>
          <a:prstGeom prst="rect">
            <a:avLst/>
          </a:prstGeom>
          <a:noFill/>
          <a:ln w="12700">
            <a:solidFill>
              <a:schemeClr val="tx1"/>
            </a:solidFill>
            <a:miter lim="800000"/>
            <a:headEnd/>
            <a:tailEnd/>
          </a:ln>
          <a:effectLst/>
        </p:spPr>
      </p:sp>
      <p:sp>
        <p:nvSpPr>
          <p:cNvPr id="2052" name="Rectangle 4"/>
          <p:cNvSpPr>
            <a:spLocks noChangeArrowheads="1"/>
          </p:cNvSpPr>
          <p:nvPr/>
        </p:nvSpPr>
        <p:spPr bwMode="auto">
          <a:xfrm>
            <a:off x="6543571" y="8895735"/>
            <a:ext cx="395132" cy="306859"/>
          </a:xfrm>
          <a:prstGeom prst="rect">
            <a:avLst/>
          </a:prstGeom>
          <a:noFill/>
          <a:ln w="12700">
            <a:noFill/>
            <a:miter lim="800000"/>
            <a:headEnd/>
            <a:tailEnd/>
          </a:ln>
          <a:effectLst/>
        </p:spPr>
        <p:txBody>
          <a:bodyPr wrap="none" lIns="92202" tIns="45291" rIns="92202" bIns="45291" anchor="ctr">
            <a:spAutoFit/>
          </a:bodyPr>
          <a:lstStyle/>
          <a:p>
            <a:pPr algn="r" defTabSz="932508"/>
            <a:fld id="{29A283EE-B76F-4881-AEB5-914BA0C87AF6}" type="slidenum">
              <a:rPr lang="en-US" sz="1400"/>
              <a:pPr algn="r" defTabSz="932508"/>
              <a:t>‹#›</a:t>
            </a:fld>
            <a:endParaRPr lang="en-US" sz="1400"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uspreventiveservicestaskforce.or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uspreventiveservicestaskforce.org/uspstf/grades.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westernu.edu/interprofessional-about"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defRPr/>
            </a:pPr>
            <a:r>
              <a:rPr lang="en-US" sz="5600" b="1" dirty="0" smtClean="0">
                <a:latin typeface="Arial Unicode MS" pitchFamily="34" charset="-128"/>
                <a:ea typeface="Arial Unicode MS" pitchFamily="34" charset="-128"/>
                <a:cs typeface="Arial Unicode MS" pitchFamily="34" charset="-128"/>
              </a:rPr>
              <a:t>Definition of USPSTF</a:t>
            </a:r>
          </a:p>
          <a:p>
            <a:pPr>
              <a:defRPr/>
            </a:pPr>
            <a:r>
              <a:rPr lang="en-US" sz="5600" dirty="0" smtClean="0"/>
              <a:t>Help faculty to integrate prevention education </a:t>
            </a:r>
          </a:p>
          <a:p>
            <a:pPr>
              <a:defRPr/>
            </a:pPr>
            <a:endParaRPr lang="en-US" sz="5600" b="1" dirty="0" smtClean="0"/>
          </a:p>
          <a:p>
            <a:pPr>
              <a:defRPr/>
            </a:pPr>
            <a:r>
              <a:rPr lang="en-US" sz="5600" b="1" dirty="0" smtClean="0"/>
              <a:t>Considerations:</a:t>
            </a:r>
          </a:p>
          <a:p>
            <a:pPr>
              <a:buFont typeface="Arial" pitchFamily="34" charset="0"/>
              <a:buChar char="•"/>
              <a:defRPr/>
            </a:pPr>
            <a:r>
              <a:rPr lang="en-US" sz="5600" dirty="0" smtClean="0"/>
              <a:t>Healthcare providers, students and physicians can be overwhelmed with information</a:t>
            </a:r>
          </a:p>
          <a:p>
            <a:pPr>
              <a:buFont typeface="Arial" pitchFamily="34" charset="0"/>
              <a:buChar char="•"/>
              <a:defRPr/>
            </a:pPr>
            <a:r>
              <a:rPr lang="en-US" sz="5600" dirty="0" smtClean="0"/>
              <a:t>When providing care one must have a well defined objective(s)</a:t>
            </a:r>
          </a:p>
          <a:p>
            <a:pPr>
              <a:buFont typeface="Arial" pitchFamily="34" charset="0"/>
              <a:buChar char="•"/>
              <a:defRPr/>
            </a:pPr>
            <a:r>
              <a:rPr lang="en-US" sz="5600" dirty="0" smtClean="0"/>
              <a:t>End result is a tool with recognizable utility to patient and practice</a:t>
            </a:r>
          </a:p>
          <a:p>
            <a:pPr>
              <a:buFont typeface="Arial" pitchFamily="34" charset="0"/>
              <a:buChar char="•"/>
              <a:defRPr/>
            </a:pPr>
            <a:r>
              <a:rPr lang="en-US" sz="5600" dirty="0" smtClean="0"/>
              <a:t>Recommend how to implement the process</a:t>
            </a:r>
          </a:p>
          <a:p>
            <a:pPr>
              <a:buFont typeface="Arial" pitchFamily="34" charset="0"/>
              <a:buChar char="•"/>
              <a:defRPr/>
            </a:pPr>
            <a:r>
              <a:rPr lang="en-US" sz="5600" dirty="0" smtClean="0"/>
              <a:t>Exercise to demonstrate simplicity</a:t>
            </a:r>
          </a:p>
          <a:p>
            <a:pPr>
              <a:defRPr/>
            </a:pPr>
            <a:endParaRPr lang="en-US" sz="5600" b="1" dirty="0" smtClean="0"/>
          </a:p>
          <a:p>
            <a:pPr>
              <a:defRPr/>
            </a:pPr>
            <a:r>
              <a:rPr lang="en-US" sz="5600" b="1" dirty="0" smtClean="0"/>
              <a:t>Plan:</a:t>
            </a:r>
          </a:p>
          <a:p>
            <a:pPr>
              <a:buFont typeface="Arial" pitchFamily="34" charset="0"/>
              <a:buChar char="•"/>
              <a:defRPr/>
            </a:pPr>
            <a:r>
              <a:rPr lang="en-US" sz="5600" dirty="0" smtClean="0"/>
              <a:t>Audience to download ePSS prior to presentation</a:t>
            </a:r>
          </a:p>
          <a:p>
            <a:pPr>
              <a:buFont typeface="Arial" pitchFamily="34" charset="0"/>
              <a:buChar char="•"/>
              <a:defRPr/>
            </a:pPr>
            <a:r>
              <a:rPr lang="en-US" sz="5600" dirty="0" smtClean="0"/>
              <a:t>Succinct presentation (30 minutes)</a:t>
            </a:r>
          </a:p>
          <a:p>
            <a:pPr>
              <a:buFont typeface="Arial" pitchFamily="34" charset="0"/>
              <a:buChar char="•"/>
              <a:defRPr/>
            </a:pPr>
            <a:r>
              <a:rPr lang="en-US" sz="5600" dirty="0" smtClean="0"/>
              <a:t>Demonstrate utility</a:t>
            </a:r>
          </a:p>
          <a:p>
            <a:pPr>
              <a:buFont typeface="Arial" pitchFamily="34" charset="0"/>
              <a:buChar char="•"/>
              <a:defRPr/>
            </a:pPr>
            <a:r>
              <a:rPr lang="en-US" sz="5600" dirty="0" smtClean="0"/>
              <a:t>Practical exercise </a:t>
            </a:r>
          </a:p>
          <a:p>
            <a:pPr>
              <a:buFont typeface="Arial" pitchFamily="34" charset="0"/>
              <a:buChar char="•"/>
              <a:defRPr/>
            </a:pPr>
            <a:r>
              <a:rPr lang="en-US" sz="5600" dirty="0" smtClean="0"/>
              <a:t>Request feedback</a:t>
            </a:r>
          </a:p>
          <a:p>
            <a:pPr lvl="1">
              <a:buFont typeface="Arial" pitchFamily="34" charset="0"/>
              <a:buChar char="•"/>
              <a:defRPr/>
            </a:pPr>
            <a:r>
              <a:rPr lang="en-US" sz="5600" dirty="0" smtClean="0"/>
              <a:t>After presentation</a:t>
            </a:r>
          </a:p>
          <a:p>
            <a:pPr lvl="1">
              <a:buFont typeface="Arial" pitchFamily="34" charset="0"/>
              <a:buChar char="•"/>
              <a:defRPr/>
            </a:pPr>
            <a:r>
              <a:rPr lang="en-US" sz="5600" dirty="0" smtClean="0"/>
              <a:t>After use during rotations</a:t>
            </a:r>
          </a:p>
          <a:p>
            <a:pPr lvl="1">
              <a:buFont typeface="Arial" pitchFamily="34" charset="0"/>
              <a:buChar char="•"/>
              <a:defRPr/>
            </a:pPr>
            <a:endParaRPr lang="en-US" sz="5600" dirty="0" smtClean="0"/>
          </a:p>
          <a:p>
            <a:pPr eaLnBrk="1" hangingPunct="1">
              <a:buFont typeface="Arial" pitchFamily="34" charset="0"/>
              <a:buNone/>
              <a:defRPr/>
            </a:pPr>
            <a:r>
              <a:rPr lang="en-US" sz="5600" b="1" dirty="0" smtClean="0"/>
              <a:t>Audience:</a:t>
            </a:r>
          </a:p>
          <a:p>
            <a:pPr eaLnBrk="1" hangingPunct="1">
              <a:buFont typeface="Arial" pitchFamily="34" charset="0"/>
              <a:buChar char="•"/>
              <a:defRPr/>
            </a:pPr>
            <a:r>
              <a:rPr lang="en-US" sz="5600" dirty="0" smtClean="0"/>
              <a:t>3d year medical students</a:t>
            </a:r>
          </a:p>
          <a:p>
            <a:pPr eaLnBrk="1" hangingPunct="1">
              <a:buFont typeface="Arial" pitchFamily="34" charset="0"/>
              <a:buChar char="•"/>
              <a:defRPr/>
            </a:pPr>
            <a:r>
              <a:rPr lang="en-US" sz="5600" dirty="0" smtClean="0"/>
              <a:t>Practitioners concerns</a:t>
            </a:r>
          </a:p>
          <a:p>
            <a:pPr lvl="1" eaLnBrk="1" hangingPunct="1">
              <a:buFont typeface="Arial" pitchFamily="34" charset="0"/>
              <a:buChar char="•"/>
              <a:defRPr/>
            </a:pPr>
            <a:r>
              <a:rPr lang="en-US" sz="5600" dirty="0" smtClean="0"/>
              <a:t>CME</a:t>
            </a:r>
          </a:p>
          <a:p>
            <a:pPr lvl="1" eaLnBrk="1" hangingPunct="1">
              <a:buFont typeface="Arial" pitchFamily="34" charset="0"/>
              <a:buChar char="•"/>
              <a:defRPr/>
            </a:pPr>
            <a:r>
              <a:rPr lang="en-US" sz="5600" dirty="0" smtClean="0"/>
              <a:t>Reimbursement</a:t>
            </a:r>
          </a:p>
          <a:p>
            <a:pPr lvl="1" eaLnBrk="1" hangingPunct="1">
              <a:buFont typeface="Arial" pitchFamily="34" charset="0"/>
              <a:buChar char="•"/>
              <a:defRPr/>
            </a:pPr>
            <a:r>
              <a:rPr lang="en-US" sz="5600" dirty="0" smtClean="0"/>
              <a:t>Simple process (nurse during screening prints form from ePSS)</a:t>
            </a:r>
          </a:p>
          <a:p>
            <a:pPr eaLnBrk="1" hangingPunct="1">
              <a:buFont typeface="Arial" pitchFamily="34" charset="0"/>
              <a:buChar char="•"/>
              <a:defRPr/>
            </a:pPr>
            <a:r>
              <a:rPr lang="en-US" sz="5600" dirty="0" smtClean="0"/>
              <a:t>Concise presentations to capture specific topics with exercises to point out utility</a:t>
            </a:r>
          </a:p>
          <a:p>
            <a:pPr eaLnBrk="1" hangingPunct="1">
              <a:buFont typeface="Arial" pitchFamily="34" charset="0"/>
              <a:buChar char="•"/>
              <a:defRPr/>
            </a:pPr>
            <a:r>
              <a:rPr lang="en-US" sz="5600" dirty="0" smtClean="0"/>
              <a:t>Part of the bigger wellness program</a:t>
            </a:r>
          </a:p>
          <a:p>
            <a:pPr>
              <a:buFont typeface="Arial" pitchFamily="34" charset="0"/>
              <a:buChar char="•"/>
              <a:defRPr/>
            </a:pPr>
            <a:endParaRPr lang="en-US" dirty="0" smtClean="0"/>
          </a:p>
          <a:p>
            <a:pPr>
              <a:buFont typeface="Arial" pitchFamily="34" charset="0"/>
              <a:buChar char="•"/>
              <a:defRPr/>
            </a:pPr>
            <a:endParaRPr lang="en-US" dirty="0" smtClean="0"/>
          </a:p>
          <a:p>
            <a:pPr>
              <a:defRPr/>
            </a:pPr>
            <a:endParaRPr lang="en-US" dirty="0" smtClean="0"/>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defRPr/>
            </a:pPr>
            <a:r>
              <a:rPr lang="en-US" sz="6400" b="1" dirty="0" smtClean="0"/>
              <a:t>Putting prevention into practice (PPP) pg xxii</a:t>
            </a:r>
          </a:p>
          <a:p>
            <a:pPr>
              <a:defRPr/>
            </a:pPr>
            <a:r>
              <a:rPr lang="en-US" sz="6400" dirty="0" smtClean="0"/>
              <a:t>Unfortunately, for most of medial practice, there is insufficient evidence that a service is or is not effective in  improving process or outcome measures. Therefore, decision-makers at the policy and at the clinical level often need to consider factors other than scientific evidence in determining whether to offer a preventive service. Particularly for asymptomatic patients, thresholds for performing preventive services differ depending on their potential for harm in the absence of strong evidence of benefit. Frame and Carlson (1975) summarized the circumstances that must exist for screening tests to be useful:</a:t>
            </a:r>
          </a:p>
          <a:p>
            <a:pPr>
              <a:buFontTx/>
              <a:buChar char="•"/>
              <a:defRPr/>
            </a:pPr>
            <a:r>
              <a:rPr lang="en-US" sz="6400" b="1" dirty="0" smtClean="0"/>
              <a:t>Condition has significant impact on the individual and society</a:t>
            </a:r>
          </a:p>
          <a:p>
            <a:pPr lvl="1">
              <a:buFontTx/>
              <a:buChar char="•"/>
              <a:defRPr/>
            </a:pPr>
            <a:r>
              <a:rPr lang="en-US" sz="6400" dirty="0" smtClean="0"/>
              <a:t> Illness or injury with significant morbidity or mortality or substantial cost to society provide incentives to reduce the frequency or severity of the illness. </a:t>
            </a:r>
          </a:p>
          <a:p>
            <a:pPr>
              <a:buFontTx/>
              <a:buChar char="•"/>
              <a:defRPr/>
            </a:pPr>
            <a:r>
              <a:rPr lang="en-US" sz="6400" b="1" dirty="0" smtClean="0"/>
              <a:t>Effective treatment in asymptomatic phase</a:t>
            </a:r>
          </a:p>
          <a:p>
            <a:pPr lvl="1">
              <a:buFontTx/>
              <a:buChar char="•"/>
              <a:defRPr/>
            </a:pPr>
            <a:r>
              <a:rPr lang="en-US" sz="6400" dirty="0" smtClean="0"/>
              <a:t>The intent of screening tests is to identify a condition prior to the individual experiencing signs or symptoms. Treatment (medical or surgical) must be available to avert the disease (secondary prevention). </a:t>
            </a:r>
          </a:p>
          <a:p>
            <a:pPr lvl="1">
              <a:buFontTx/>
              <a:buChar char="•"/>
              <a:defRPr/>
            </a:pPr>
            <a:r>
              <a:rPr lang="en-US" sz="6400" dirty="0" smtClean="0"/>
              <a:t>Primary prevention should be the goal for preventive medicine. Identifying hypertension or hypercholesterolemia and following with appropriate treatment will delay or possibly prevent CVA or CHD.</a:t>
            </a:r>
          </a:p>
          <a:p>
            <a:pPr>
              <a:buFontTx/>
              <a:buChar char="•"/>
              <a:defRPr/>
            </a:pPr>
            <a:r>
              <a:rPr lang="en-US" sz="6400" b="1" dirty="0" smtClean="0"/>
              <a:t>Asymptomatic period for detection and treatment</a:t>
            </a:r>
          </a:p>
          <a:p>
            <a:pPr lvl="1">
              <a:buFontTx/>
              <a:buChar char="•"/>
              <a:defRPr/>
            </a:pPr>
            <a:r>
              <a:rPr lang="en-US" sz="6400" dirty="0" smtClean="0"/>
              <a:t>For a screening test to be useful there must be a period between exposure and development of a disease or slow progression of disease (prostate cancer).</a:t>
            </a:r>
          </a:p>
          <a:p>
            <a:pPr>
              <a:buFontTx/>
              <a:buChar char="•"/>
              <a:defRPr/>
            </a:pPr>
            <a:r>
              <a:rPr lang="en-US" sz="6400" b="1" dirty="0" smtClean="0"/>
              <a:t>Acceptable screening tests at reasonable costs</a:t>
            </a:r>
          </a:p>
          <a:p>
            <a:pPr lvl="1">
              <a:buFontTx/>
              <a:buChar char="•"/>
              <a:defRPr/>
            </a:pPr>
            <a:r>
              <a:rPr lang="en-US" sz="6400" dirty="0" smtClean="0"/>
              <a:t>Noninvasive testing is important to the patient. </a:t>
            </a:r>
          </a:p>
          <a:p>
            <a:pPr>
              <a:buFontTx/>
              <a:buChar char="•"/>
              <a:defRPr/>
            </a:pPr>
            <a:r>
              <a:rPr lang="en-US" sz="6400" b="1" dirty="0" smtClean="0"/>
              <a:t>Disease burden justifies cost</a:t>
            </a:r>
          </a:p>
          <a:p>
            <a:pPr lvl="1">
              <a:buFontTx/>
              <a:buChar char="•"/>
              <a:defRPr/>
            </a:pPr>
            <a:r>
              <a:rPr lang="en-US" sz="6400" dirty="0" smtClean="0"/>
              <a:t>Incidence and prevalence are important factors in disease burden. If only a few people can be expect to be affected the cost may be prohibitive</a:t>
            </a:r>
          </a:p>
          <a:p>
            <a:pPr lvl="1">
              <a:buFontTx/>
              <a:buChar char="•"/>
              <a:defRPr/>
            </a:pPr>
            <a:r>
              <a:rPr lang="en-US" sz="6400" dirty="0" smtClean="0"/>
              <a:t>A condition with low incidence may justify the cost of screening tests due to the high morbidity and mortality rate for that illness.</a:t>
            </a:r>
          </a:p>
          <a:p>
            <a:pPr lvl="1">
              <a:buFontTx/>
              <a:buChar char="•"/>
              <a:defRPr/>
            </a:pPr>
            <a:endParaRPr lang="en-US" sz="6400" dirty="0" smtClean="0"/>
          </a:p>
          <a:p>
            <a:pPr lvl="1">
              <a:buFontTx/>
              <a:buChar char="•"/>
              <a:defRPr/>
            </a:pPr>
            <a:endParaRPr lang="en-US" sz="6400" dirty="0" smtClean="0"/>
          </a:p>
          <a:p>
            <a:pPr>
              <a:defRPr/>
            </a:pPr>
            <a:endParaRPr lang="en-US" dirty="0" smtClean="0"/>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Evidence-based medicine is frequently mentioned in lecture and in the literature. The USPSTF critically evaluates literature to determine the merit of the preventive recommendations discussed in their </a:t>
            </a:r>
            <a:r>
              <a:rPr lang="en-US" i="1" dirty="0" smtClean="0"/>
              <a:t>e</a:t>
            </a:r>
            <a:r>
              <a:rPr lang="en-US" dirty="0" smtClean="0"/>
              <a:t>PSS and the more detailed preventive services websites.</a:t>
            </a:r>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USPSTF guidelines  are evidence based guidelines put into practice.  Experts are brought together by AHRQ to review the literature and come up with determinations for practice that are evidence based.</a:t>
            </a:r>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The USPSTF is an independent group of experts enlisted to make nationwide preventive medicine recommendations. They evaluate the literature to determine the quality of evidence and the benefit of providing the service to individuals and the public in general.</a:t>
            </a:r>
          </a:p>
          <a:p>
            <a:endParaRPr lang="en-US" dirty="0" smtClean="0"/>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The evidence is systematically reviewed to determine the appropriate recommendations and compare benefits and harms of providing a service or a screening test. The recommendation is then graded to provide guidance for the clinician. The electronic version of their recommendations is a quick and intuitive system to access their recommendations. The complete recommendations and background information is provided at the website: </a:t>
            </a:r>
            <a:r>
              <a:rPr lang="en-US" dirty="0" smtClean="0">
                <a:hlinkClick r:id="rId3"/>
              </a:rPr>
              <a:t>www.uspreventiveservicestaskforce.org</a:t>
            </a:r>
            <a:r>
              <a:rPr lang="en-US" dirty="0" smtClean="0"/>
              <a:t> </a:t>
            </a:r>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Both the benefit of the proposed intervention, and potential problems that could occur are taken into consideration before a recommendation is made.</a:t>
            </a: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defRPr/>
            </a:pPr>
            <a:r>
              <a:rPr lang="en-US" b="1" dirty="0" smtClean="0"/>
              <a:t>PPIP pg xvii – xxv</a:t>
            </a:r>
          </a:p>
          <a:p>
            <a:pPr eaLnBrk="1" hangingPunct="1">
              <a:defRPr/>
            </a:pPr>
            <a:r>
              <a:rPr lang="en-US" dirty="0" smtClean="0"/>
              <a:t>These are questions to consider when prioritizing  an assessment of risk factors that can increase a patient’s potential for future disease and can be applied to all clinical preventive services.</a:t>
            </a:r>
          </a:p>
          <a:p>
            <a:pPr eaLnBrk="1" hangingPunct="1">
              <a:lnSpc>
                <a:spcPct val="150000"/>
              </a:lnSpc>
              <a:defRPr/>
            </a:pPr>
            <a:r>
              <a:rPr lang="en-US" b="1" dirty="0" smtClean="0"/>
              <a:t>-</a:t>
            </a:r>
            <a:r>
              <a:rPr lang="en-US" b="1" i="1" dirty="0" smtClean="0"/>
              <a:t>How important is the target condition?</a:t>
            </a:r>
          </a:p>
          <a:p>
            <a:pPr eaLnBrk="1" hangingPunct="1">
              <a:lnSpc>
                <a:spcPct val="150000"/>
              </a:lnSpc>
              <a:defRPr/>
            </a:pPr>
            <a:r>
              <a:rPr lang="en-US" dirty="0" smtClean="0"/>
              <a:t>The target condition is the health or disease outcome that the preventive care intervention avoids (primary prevention). The frequency and severity of the target condition helps define it’s importance. The frequency is typically measured by its incidence rate and prevalence rate. </a:t>
            </a:r>
          </a:p>
          <a:p>
            <a:pPr eaLnBrk="1" hangingPunct="1">
              <a:lnSpc>
                <a:spcPct val="150000"/>
              </a:lnSpc>
              <a:defRPr/>
            </a:pPr>
            <a:r>
              <a:rPr lang="en-US" dirty="0" smtClean="0"/>
              <a:t>The severity of a target condition can be described by several measures: mortality, morbidity and survival rates. High frequency and greater severity, may merit greater preventive attention.</a:t>
            </a:r>
          </a:p>
          <a:p>
            <a:pPr eaLnBrk="1" hangingPunct="1">
              <a:lnSpc>
                <a:spcPct val="150000"/>
              </a:lnSpc>
              <a:defRPr/>
            </a:pPr>
            <a:endParaRPr lang="en-US" dirty="0" smtClean="0"/>
          </a:p>
          <a:p>
            <a:pPr eaLnBrk="1" hangingPunct="1">
              <a:lnSpc>
                <a:spcPct val="150000"/>
              </a:lnSpc>
              <a:buFontTx/>
              <a:buChar char="•"/>
              <a:defRPr/>
            </a:pPr>
            <a:r>
              <a:rPr lang="en-US" b="1" dirty="0" smtClean="0"/>
              <a:t>How important is the risk factor? frequency and magnitude (absolute risk, relative risk, attributable risk)</a:t>
            </a:r>
          </a:p>
          <a:p>
            <a:pPr eaLnBrk="1" hangingPunct="1">
              <a:lnSpc>
                <a:spcPct val="150000"/>
              </a:lnSpc>
              <a:defRPr/>
            </a:pPr>
            <a:r>
              <a:rPr lang="en-US" dirty="0" smtClean="0"/>
              <a:t>Risk factors are the attributes associated with the target condition (i.e. demographic variables). A risk assessment is obtained through patient histories, targeted exams and lab tests. The magnitude of risk helps to quantify the association between the risk factor and the target condition. There are important differences between risk measures and disease prevention.</a:t>
            </a:r>
          </a:p>
          <a:p>
            <a:pPr lvl="1" eaLnBrk="1" hangingPunct="1">
              <a:lnSpc>
                <a:spcPct val="150000"/>
              </a:lnSpc>
              <a:buFontTx/>
              <a:buChar char="•"/>
              <a:defRPr/>
            </a:pPr>
            <a:r>
              <a:rPr lang="en-US" dirty="0" smtClean="0"/>
              <a:t>absolute risk: the incidence of the target condition in the population with the risk factor</a:t>
            </a:r>
          </a:p>
          <a:p>
            <a:pPr lvl="1" eaLnBrk="1" hangingPunct="1">
              <a:lnSpc>
                <a:spcPct val="150000"/>
              </a:lnSpc>
              <a:buFontTx/>
              <a:buChar char="•"/>
              <a:defRPr/>
            </a:pPr>
            <a:r>
              <a:rPr lang="en-US" dirty="0" smtClean="0"/>
              <a:t>relative risk: the ration of the incidence of disease among persons with the risk factor to the incidence of disease among those without the risk factor.</a:t>
            </a:r>
          </a:p>
          <a:p>
            <a:pPr lvl="1" eaLnBrk="1" hangingPunct="1">
              <a:lnSpc>
                <a:spcPct val="150000"/>
              </a:lnSpc>
              <a:buFontTx/>
              <a:buChar char="•"/>
              <a:defRPr/>
            </a:pPr>
            <a:r>
              <a:rPr lang="en-US" dirty="0" smtClean="0"/>
              <a:t>attributable risk: the amount of risk that can be attributed to one particular risk factor (calculated by subtracting the incidence rate of the population without the factor from the incidence rate among the population with the factor).</a:t>
            </a:r>
          </a:p>
          <a:p>
            <a:pPr eaLnBrk="1" hangingPunct="1">
              <a:lnSpc>
                <a:spcPct val="150000"/>
              </a:lnSpc>
              <a:defRPr/>
            </a:pPr>
            <a:endParaRPr lang="en-US" dirty="0" smtClean="0"/>
          </a:p>
          <a:p>
            <a:pPr eaLnBrk="1" hangingPunct="1">
              <a:lnSpc>
                <a:spcPct val="150000"/>
              </a:lnSpc>
              <a:buFontTx/>
              <a:buChar char="•"/>
              <a:defRPr/>
            </a:pPr>
            <a:r>
              <a:rPr lang="en-US" b="1" dirty="0" smtClean="0"/>
              <a:t>Is the preventive service efficacious and effective? </a:t>
            </a:r>
            <a:r>
              <a:rPr lang="en-US" dirty="0" smtClean="0"/>
              <a:t>is it efficacious (ideal conditions [research environment] vs. routine clinic setting). </a:t>
            </a:r>
          </a:p>
          <a:p>
            <a:pPr lvl="1" eaLnBrk="1" hangingPunct="1">
              <a:lnSpc>
                <a:spcPct val="150000"/>
              </a:lnSpc>
              <a:buFontTx/>
              <a:buChar char="•"/>
              <a:defRPr/>
            </a:pPr>
            <a:r>
              <a:rPr lang="en-US" dirty="0" smtClean="0"/>
              <a:t>Must have a significant effect on the quality and quantity of life</a:t>
            </a:r>
          </a:p>
          <a:p>
            <a:pPr lvl="1" eaLnBrk="1" hangingPunct="1">
              <a:lnSpc>
                <a:spcPct val="150000"/>
              </a:lnSpc>
              <a:buFontTx/>
              <a:buChar char="•"/>
              <a:defRPr/>
            </a:pPr>
            <a:r>
              <a:rPr lang="en-US" dirty="0" smtClean="0"/>
              <a:t>USPSTF has developed a rating system of quality of scientific evidence</a:t>
            </a:r>
          </a:p>
          <a:p>
            <a:pPr eaLnBrk="1" hangingPunct="1">
              <a:lnSpc>
                <a:spcPct val="150000"/>
              </a:lnSpc>
              <a:defRPr/>
            </a:pPr>
            <a:endParaRPr lang="en-US" dirty="0" smtClean="0"/>
          </a:p>
          <a:p>
            <a:pPr eaLnBrk="1" hangingPunct="1">
              <a:lnSpc>
                <a:spcPct val="150000"/>
              </a:lnSpc>
              <a:buFontTx/>
              <a:buChar char="•"/>
              <a:defRPr/>
            </a:pPr>
            <a:r>
              <a:rPr lang="en-US" b="1" dirty="0" smtClean="0"/>
              <a:t>How accurately a risk factor or target condition be identified? </a:t>
            </a:r>
            <a:r>
              <a:rPr lang="en-US" dirty="0" smtClean="0"/>
              <a:t>	</a:t>
            </a:r>
          </a:p>
          <a:p>
            <a:pPr lvl="1" eaLnBrk="1" hangingPunct="1">
              <a:lnSpc>
                <a:spcPct val="150000"/>
              </a:lnSpc>
              <a:buFontTx/>
              <a:buChar char="•"/>
              <a:defRPr/>
            </a:pPr>
            <a:r>
              <a:rPr lang="en-US" dirty="0" smtClean="0"/>
              <a:t>Sensitivity refers to the proportion of persons with a condition who correctly test positive when screened</a:t>
            </a:r>
          </a:p>
          <a:p>
            <a:pPr lvl="1" eaLnBrk="1" hangingPunct="1">
              <a:lnSpc>
                <a:spcPct val="150000"/>
              </a:lnSpc>
              <a:buFontTx/>
              <a:buChar char="•"/>
              <a:defRPr/>
            </a:pPr>
            <a:r>
              <a:rPr lang="en-US" dirty="0" smtClean="0"/>
              <a:t>Specificity refers to the proportion of persons without the condition who correctly test negative when screened</a:t>
            </a:r>
          </a:p>
          <a:p>
            <a:pPr lvl="1" eaLnBrk="1" hangingPunct="1">
              <a:lnSpc>
                <a:spcPct val="150000"/>
              </a:lnSpc>
              <a:buFontTx/>
              <a:buChar char="•"/>
              <a:defRPr/>
            </a:pPr>
            <a:r>
              <a:rPr lang="en-US" dirty="0" smtClean="0"/>
              <a:t>Positive predictive value (PPV) is the proportion of positive test results that are correct (true positives).</a:t>
            </a:r>
          </a:p>
          <a:p>
            <a:pPr eaLnBrk="1" hangingPunct="1">
              <a:defRPr/>
            </a:pPr>
            <a:endParaRPr lang="en-US" dirty="0" smtClean="0"/>
          </a:p>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sz="1000" dirty="0" smtClean="0">
                <a:hlinkClick r:id="rId3"/>
              </a:rPr>
              <a:t>http</a:t>
            </a:r>
            <a:r>
              <a:rPr lang="en-US" sz="1000" b="1" dirty="0" smtClean="0">
                <a:hlinkClick r:id="rId3"/>
              </a:rPr>
              <a:t>://</a:t>
            </a:r>
            <a:r>
              <a:rPr lang="en-US" sz="1000" dirty="0" smtClean="0">
                <a:hlinkClick r:id="rId3"/>
              </a:rPr>
              <a:t>www.uspreventiveservicestaskforce.org/uspstf/grades.htm</a:t>
            </a:r>
            <a:endParaRPr lang="en-US" sz="1000" dirty="0" smtClean="0"/>
          </a:p>
          <a:p>
            <a:pPr>
              <a:defRPr/>
            </a:pPr>
            <a:endParaRPr lang="en-US" dirty="0" smtClean="0">
              <a:latin typeface="Arial" charset="0"/>
            </a:endParaRPr>
          </a:p>
          <a:p>
            <a:r>
              <a:rPr lang="en-US" dirty="0" smtClean="0"/>
              <a:t>The USPSTF provides plain language text to explain their letter grades.</a:t>
            </a:r>
          </a:p>
          <a:p>
            <a:endParaRPr lang="en-US" b="1" dirty="0" smtClean="0"/>
          </a:p>
          <a:p>
            <a:r>
              <a:rPr lang="en-US" dirty="0" smtClean="0"/>
              <a:t>Both A and B are recommended services. Services that are not recommended are graded D and I indicates insufficient evidence to provide a recommendation. C is of particular interest because it identifies a service that is not generally recommended but may apply to an individual patient, thus, requiring the healthcare provider to make a clinical decision concerning the benefit for the individual.</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Wellness interventions are a particular challenge for healthcare providers because the individual is not ill or in pain. The benefit of specific actions will not be realized for years so it is easy for an individual to ‘fall off the wagon’. </a:t>
            </a:r>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a few recommendations to initiate a wellness program. Engaging other healthcare professionals is beneficial and in wellness programs will improve the quality of counseling. Different providers or counselors will have different approaches which may be helpful for the patient to grasp the significance of maintaining an activity or making a lifestyle change. Pointing out that the body is capable of self-healing and making a change in a risky behavior may permit the body to recover could be an important factor in an individual’s decision to modify a behavior. The time required to address preventive services and reimbursement for these services have often been sited as obstacles for the busy clinician to adequately provide these services. However, both of these obstacles have been addressed through the ePSS and recent legislation.</a:t>
            </a:r>
          </a:p>
          <a:p>
            <a:endParaRPr lang="en-US" b="1" dirty="0" smtClean="0"/>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The following resource was created by the American Association of the Colleges of Osteopathic Medicine’s Task Force on Integrating Preventive Medicine into Medical and Health Professions Curricula</a:t>
            </a:r>
            <a:endParaRPr lang="en-US" b="1" dirty="0" smtClean="0"/>
          </a:p>
          <a:p>
            <a:endParaRPr lang="en-US" dirty="0" smtClean="0"/>
          </a:p>
          <a:p>
            <a:pPr algn="l" eaLnBrk="1" hangingPunct="1">
              <a:buFontTx/>
              <a:buNone/>
              <a:defRPr/>
            </a:pPr>
            <a:r>
              <a:rPr lang="en-US" dirty="0" smtClean="0"/>
              <a:t>Funding for this resource was supported by the Agency for Healthcare Research and Quality (AHRQ) through a Knowledge Transfer contract with the Health Research and Educational Trust (HRET). </a:t>
            </a:r>
          </a:p>
          <a:p>
            <a:pPr algn="ctr" eaLnBrk="1" hangingPunct="1">
              <a:buFontTx/>
              <a:buNone/>
              <a:defRPr/>
            </a:pPr>
            <a:endParaRPr lang="en-US" dirty="0" smtClean="0"/>
          </a:p>
          <a:p>
            <a:pPr algn="l" eaLnBrk="1" hangingPunct="1">
              <a:buFontTx/>
              <a:buNone/>
              <a:defRPr/>
            </a:pPr>
            <a:r>
              <a:rPr lang="en-US" sz="1100" dirty="0" smtClean="0"/>
              <a:t>HRET is a charitable and educational organization affiliated with the American Hospital Association.</a:t>
            </a:r>
          </a:p>
          <a:p>
            <a:pPr algn="l"/>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See Western University IPE program as an example of an educational program that is </a:t>
            </a:r>
            <a:r>
              <a:rPr lang="en-US" dirty="0" err="1" smtClean="0"/>
              <a:t>interprofessional</a:t>
            </a:r>
            <a:r>
              <a:rPr lang="en-US" dirty="0" smtClean="0"/>
              <a:t> and works.</a:t>
            </a:r>
          </a:p>
          <a:p>
            <a:endParaRPr lang="en-US" dirty="0" smtClean="0"/>
          </a:p>
          <a:p>
            <a:r>
              <a:rPr lang="en-US" dirty="0" smtClean="0">
                <a:hlinkClick r:id="rId3"/>
              </a:rPr>
              <a:t>http://www.westernu.edu/interprofessional-about</a:t>
            </a:r>
            <a:r>
              <a:rPr lang="en-US" dirty="0" smtClean="0"/>
              <a:t> </a:t>
            </a:r>
          </a:p>
          <a:p>
            <a:r>
              <a:rPr lang="en-US" dirty="0" smtClean="0"/>
              <a:t> </a:t>
            </a:r>
          </a:p>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defTabSz="916595">
              <a:defRPr/>
            </a:pPr>
            <a:r>
              <a:rPr lang="en-US" dirty="0" smtClean="0"/>
              <a:t>Effective counseling for preventive services is vital for success. This may require more time than a busy healthcare provider has available. Therefore, enlisting the actions of clinic staff is important. A nurse, social worker or an individual in the office with good communication skills and knowledge of the community may excel in this arena.</a:t>
            </a:r>
          </a:p>
          <a:p>
            <a:endParaRPr lang="en-US" dirty="0" smtClean="0"/>
          </a:p>
          <a:p>
            <a:pPr>
              <a:defRPr/>
            </a:pPr>
            <a:r>
              <a:rPr lang="en-US" b="1" dirty="0" smtClean="0"/>
              <a:t>PPP xxv</a:t>
            </a:r>
          </a:p>
          <a:p>
            <a:pPr>
              <a:defRPr/>
            </a:pPr>
            <a:r>
              <a:rPr lang="en-US" dirty="0" smtClean="0"/>
              <a:t>Because behavioral choice is critical to most of these risk factors, clinician counseling that leads to improved personal health practices may be more valuable to patients than conventional clinical activities such as diagnostic testing. The bullets on this slide are general guidelines to consider when providing clinical counseling.</a:t>
            </a:r>
          </a:p>
          <a:p>
            <a:pPr>
              <a:buFontTx/>
              <a:buChar char="•"/>
              <a:defRPr/>
            </a:pPr>
            <a:r>
              <a:rPr lang="en-US" dirty="0" smtClean="0"/>
              <a:t> </a:t>
            </a:r>
            <a:r>
              <a:rPr lang="en-US" b="1" dirty="0" smtClean="0"/>
              <a:t>Frame teaching to patient’s perceptions</a:t>
            </a:r>
          </a:p>
          <a:p>
            <a:pPr lvl="1">
              <a:buFontTx/>
              <a:buChar char="•"/>
              <a:defRPr/>
            </a:pPr>
            <a:r>
              <a:rPr lang="en-US" dirty="0" smtClean="0"/>
              <a:t>Counseling should be culturally appropriate. Present information and services in a style and format that are sensitive to the culture, values, and traditions of the patient and at a level of comprehension consistent with the age and learning skills of he patient. Use a dialect and terminology consistent with the patient’s language and communication style.</a:t>
            </a:r>
          </a:p>
          <a:p>
            <a:pPr>
              <a:buFontTx/>
              <a:buChar char="•"/>
              <a:defRPr/>
            </a:pPr>
            <a:r>
              <a:rPr lang="en-US" b="1" dirty="0" smtClean="0"/>
              <a:t>Purpose, effects and when to expect effects</a:t>
            </a:r>
          </a:p>
          <a:p>
            <a:pPr lvl="1">
              <a:buFontTx/>
              <a:buChar char="•"/>
              <a:defRPr/>
            </a:pPr>
            <a:r>
              <a:rPr lang="en-US" dirty="0" smtClean="0"/>
              <a:t>Describe the purpose of the intervention, what effects are expected and when the effects may be anticipated.</a:t>
            </a:r>
          </a:p>
          <a:p>
            <a:pPr>
              <a:buFontTx/>
              <a:buChar char="•"/>
              <a:defRPr/>
            </a:pPr>
            <a:r>
              <a:rPr lang="en-US" b="1" dirty="0" smtClean="0"/>
              <a:t>Suggest small changes</a:t>
            </a:r>
          </a:p>
          <a:p>
            <a:pPr lvl="1">
              <a:buFontTx/>
              <a:buChar char="•"/>
              <a:defRPr/>
            </a:pPr>
            <a:r>
              <a:rPr lang="en-US" dirty="0" smtClean="0"/>
              <a:t>Although desirable, dramatic changes should not be expected. Instead, changes such as weight loss occur slowly over time and require dedication and perseverance.</a:t>
            </a:r>
          </a:p>
          <a:p>
            <a:pPr>
              <a:buFontTx/>
              <a:buChar char="•"/>
              <a:defRPr/>
            </a:pPr>
            <a:r>
              <a:rPr lang="en-US" b="1" dirty="0" smtClean="0"/>
              <a:t>Be specific</a:t>
            </a:r>
          </a:p>
          <a:p>
            <a:pPr lvl="1">
              <a:buFontTx/>
              <a:buChar char="•"/>
              <a:defRPr/>
            </a:pPr>
            <a:r>
              <a:rPr lang="en-US" dirty="0" smtClean="0"/>
              <a:t>The physician should address explicit requirements for successful outcomes and to develop realistic patient expectations. </a:t>
            </a:r>
          </a:p>
          <a:p>
            <a:pPr>
              <a:buFontTx/>
              <a:buChar char="•"/>
              <a:defRPr/>
            </a:pPr>
            <a:r>
              <a:rPr lang="en-US" b="1" dirty="0" smtClean="0"/>
              <a:t>Add new behaviors rather than change old ones</a:t>
            </a:r>
          </a:p>
          <a:p>
            <a:pPr lvl="1">
              <a:buFontTx/>
              <a:buChar char="•"/>
              <a:defRPr/>
            </a:pPr>
            <a:r>
              <a:rPr lang="en-US" dirty="0" smtClean="0"/>
              <a:t> It may be more acceptable to add a new behavior (fruits and vegetables to a diet) and not insist on eliminating red meat, eggs and other foods that contribute to cholesterol and therefore CHD and stroke.</a:t>
            </a:r>
          </a:p>
          <a:p>
            <a:pPr>
              <a:buFontTx/>
              <a:buChar char="•"/>
              <a:defRPr/>
            </a:pPr>
            <a:r>
              <a:rPr lang="en-US" b="1" dirty="0" smtClean="0"/>
              <a:t>Link the new and old behaviors</a:t>
            </a:r>
          </a:p>
          <a:p>
            <a:pPr lvl="1">
              <a:buFontTx/>
              <a:buChar char="•"/>
              <a:defRPr/>
            </a:pPr>
            <a:r>
              <a:rPr lang="en-US" dirty="0" smtClean="0"/>
              <a:t> During the process of counseling it will be appropriate to link the new behavior with the old to demonstrate the beneficial effects of the changes in lifestyle with the changes. </a:t>
            </a:r>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Add  ask , assist , advice and arrange.  </a:t>
            </a:r>
          </a:p>
          <a:p>
            <a:endParaRPr lang="en-US" dirty="0" smtClean="0"/>
          </a:p>
          <a:p>
            <a:r>
              <a:rPr lang="en-US" dirty="0" smtClean="0"/>
              <a:t>www. HCET.org               </a:t>
            </a:r>
          </a:p>
          <a:p>
            <a:r>
              <a:rPr lang="en-US" dirty="0" smtClean="0"/>
              <a:t>Most clinics and hospitals display information on numerous healthcare topics. Information written at an appropriate level for the community members will be very helpful for their understanding. Wellness questionnaires are useful to determine if a risky behavior should be addressed. There is information and limited tools related to the recommendations are available in ePSS in the tools section. </a:t>
            </a:r>
          </a:p>
          <a:p>
            <a:r>
              <a:rPr lang="en-US" dirty="0" smtClean="0"/>
              <a:t>Another factor in instigating change is the individual’s desire for change. As identified here: information is recommended early behavior, understanding the risk may be sufficient for the patient to modify his/her behavior; an individual who is ready for change will benefit from counseling and will be willing to modify the behavior; even after changes are made continued support will improve retention of the improved behavior. Communities have numerous resources that could be recommended, the local public health officer/staff may be a good starting point to acquire information about available social services.</a:t>
            </a:r>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Current legislation will prove beneficial to implementing preventive services.</a:t>
            </a:r>
          </a:p>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lvl="1">
              <a:spcBef>
                <a:spcPct val="0"/>
              </a:spcBef>
              <a:defRPr/>
            </a:pPr>
            <a:r>
              <a:rPr lang="en-US" sz="2500" b="1" dirty="0" smtClean="0"/>
              <a:t>New England Journal of Medicine, Promoting Prevention through the Affordable Care Act, 10.1056/NEJM1008560</a:t>
            </a:r>
          </a:p>
          <a:p>
            <a:pPr marL="0" lvl="1">
              <a:spcBef>
                <a:spcPct val="0"/>
              </a:spcBef>
              <a:defRPr/>
            </a:pPr>
            <a:endParaRPr lang="en-US" sz="2500" b="1" dirty="0" smtClean="0"/>
          </a:p>
          <a:p>
            <a:pPr marL="0" lvl="1">
              <a:spcBef>
                <a:spcPct val="0"/>
              </a:spcBef>
              <a:defRPr/>
            </a:pPr>
            <a:r>
              <a:rPr lang="en-US" sz="2500" dirty="0" smtClean="0"/>
              <a:t>Reimbursement for services has been an impediment to consistently providing preventive/wellness services in a busy clinic environment. Recent legislation has removed this issue. </a:t>
            </a:r>
          </a:p>
          <a:p>
            <a:pPr marL="0" lvl="1">
              <a:spcBef>
                <a:spcPct val="0"/>
              </a:spcBef>
              <a:defRPr/>
            </a:pPr>
            <a:endParaRPr lang="en-US" sz="2500" dirty="0" smtClean="0"/>
          </a:p>
          <a:p>
            <a:pPr marL="0" lvl="1">
              <a:spcBef>
                <a:spcPct val="0"/>
              </a:spcBef>
              <a:defRPr/>
            </a:pPr>
            <a:r>
              <a:rPr lang="en-US" sz="2500" dirty="0" smtClean="0"/>
              <a:t>Free Preventive Care Under Medicare—Eliminates co‐payments for preventive services and exempts preventive services from deductibles under the Medicare program.  </a:t>
            </a:r>
            <a:r>
              <a:rPr lang="en-US" sz="2500" i="1" dirty="0" smtClean="0"/>
              <a:t>Effective beginning January 1, 2011.</a:t>
            </a:r>
            <a:endParaRPr lang="en-US" sz="2500" dirty="0" smtClean="0"/>
          </a:p>
          <a:p>
            <a:pPr eaLnBrk="1" hangingPunct="1">
              <a:spcBef>
                <a:spcPct val="0"/>
              </a:spcBef>
              <a:defRPr/>
            </a:pPr>
            <a:endParaRPr lang="en-US" dirty="0" smtClean="0"/>
          </a:p>
          <a:p>
            <a:pPr fontAlgn="auto">
              <a:spcAft>
                <a:spcPts val="614"/>
              </a:spcAft>
              <a:buClr>
                <a:srgbClr val="FFC000"/>
              </a:buClr>
              <a:defRPr/>
            </a:pPr>
            <a:r>
              <a:rPr lang="en-US" sz="2500" dirty="0" smtClean="0"/>
              <a:t>Free Preventive Care Under New Private Plans—Requires new private plans to cover preventive services with no co‐payments and with preventive services being exempt from deductibles.  </a:t>
            </a:r>
            <a:r>
              <a:rPr lang="en-US" sz="2500" i="1" dirty="0" smtClean="0"/>
              <a:t>Effective 6 months after enactment [9/23/10].</a:t>
            </a:r>
            <a:endParaRPr lang="en-US" sz="2500" dirty="0" smtClean="0"/>
          </a:p>
          <a:p>
            <a:pPr>
              <a:defRPr/>
            </a:pPr>
            <a:endParaRPr lang="en-US" b="1" dirty="0" smtClean="0"/>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The remaining objective is to demonstrate the utility of the </a:t>
            </a:r>
            <a:r>
              <a:rPr lang="en-US" i="1" dirty="0" smtClean="0"/>
              <a:t>e</a:t>
            </a:r>
            <a:r>
              <a:rPr lang="en-US" dirty="0" smtClean="0"/>
              <a:t>PSS and other AHRQ tools.</a:t>
            </a:r>
          </a:p>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latin typeface="Microsoft Sans Serif" pitchFamily="34" charset="0"/>
                <a:cs typeface="Microsoft Sans Serif" pitchFamily="34" charset="0"/>
              </a:rPr>
              <a:t>Different people access information differently. There are electronic sources and booklets available as well as in-depth resources to provide background information. The recommendations are also put into lay terms in the form of handouts and brochures. Checklists are also available to monitor progress to assist both the clinician and the individual patient to measure progress.</a:t>
            </a:r>
          </a:p>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b="1" dirty="0" smtClean="0"/>
              <a:t>Screen shot of the </a:t>
            </a:r>
            <a:r>
              <a:rPr lang="en-US" b="1" i="1" dirty="0" smtClean="0"/>
              <a:t>e</a:t>
            </a:r>
            <a:r>
              <a:rPr lang="en-US" b="1" dirty="0" smtClean="0"/>
              <a:t>PSS software for PDA, EMR or EHR.</a:t>
            </a:r>
          </a:p>
          <a:p>
            <a:pPr eaLnBrk="1" hangingPunct="1">
              <a:spcBef>
                <a:spcPct val="0"/>
              </a:spcBef>
            </a:pPr>
            <a:r>
              <a:rPr lang="en-US" b="1" dirty="0" smtClean="0"/>
              <a:t>Emphasize the access points for the device you have</a:t>
            </a:r>
          </a:p>
          <a:p>
            <a:pPr eaLnBrk="1" hangingPunct="1">
              <a:spcBef>
                <a:spcPct val="0"/>
              </a:spcBef>
            </a:pPr>
            <a:r>
              <a:rPr lang="en-US" b="1" dirty="0" smtClean="0"/>
              <a:t>Have audience find same materials from other slide </a:t>
            </a:r>
          </a:p>
          <a:p>
            <a:pPr eaLnBrk="1" hangingPunct="1">
              <a:spcBef>
                <a:spcPct val="0"/>
              </a:spcBef>
            </a:pPr>
            <a:endParaRPr lang="en-US" b="1" dirty="0" smtClean="0"/>
          </a:p>
          <a:p>
            <a:pPr>
              <a:buFontTx/>
              <a:buChar char="•"/>
            </a:pPr>
            <a:r>
              <a:rPr lang="en-US" dirty="0" smtClean="0"/>
              <a:t>(About </a:t>
            </a:r>
            <a:r>
              <a:rPr lang="en-US" i="1" dirty="0" smtClean="0"/>
              <a:t>e</a:t>
            </a:r>
            <a:r>
              <a:rPr lang="en-US" dirty="0" smtClean="0"/>
              <a:t>PSS at http://epss.ahrq.gov/ePSS/index.jsp  The </a:t>
            </a:r>
            <a:r>
              <a:rPr lang="en-US" i="1" dirty="0" smtClean="0"/>
              <a:t>e</a:t>
            </a:r>
            <a:r>
              <a:rPr lang="en-US" i="0" dirty="0" smtClean="0"/>
              <a:t>PSS </a:t>
            </a:r>
            <a:r>
              <a:rPr lang="en-US" dirty="0" smtClean="0"/>
              <a:t>is a quick, hands-on tool designed to help primary care clinicians identify and offer the screening, counseling, and preventive medicine services that are appropriate for their patients. The </a:t>
            </a:r>
            <a:r>
              <a:rPr lang="en-US" i="1" dirty="0" smtClean="0"/>
              <a:t>e</a:t>
            </a:r>
            <a:r>
              <a:rPr lang="en-US" dirty="0" smtClean="0"/>
              <a:t>PSS is based on the current, evidence-based recommendations of the USPSTF and can be searched by specific patient characteristics, such as age, sex, and selected behavioral risk factors. Available both as a Web-based selector and as a downloadable PDA application, the </a:t>
            </a:r>
            <a:r>
              <a:rPr lang="en-US" i="1" dirty="0" smtClean="0"/>
              <a:t>e</a:t>
            </a:r>
            <a:r>
              <a:rPr lang="en-US" dirty="0" smtClean="0"/>
              <a:t>PSS brings the prevention information clinicians need – recommendations, clinical considerations, and selected practice tools – to the point of care.</a:t>
            </a:r>
          </a:p>
          <a:p>
            <a:pPr>
              <a:buFontTx/>
              <a:buChar char="•"/>
            </a:pPr>
            <a:endParaRPr lang="en-US" dirty="0" smtClean="0"/>
          </a:p>
          <a:p>
            <a:endParaRPr lang="en-US" b="1" dirty="0" smtClean="0"/>
          </a:p>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widget displayed on this slide is the tool used to acquire recommendations for an individual patient. By simply entering the information in the widget recommendations are displayed.</a:t>
            </a:r>
          </a:p>
          <a:p>
            <a:endParaRPr lang="en-US" dirty="0" smtClean="0"/>
          </a:p>
          <a:p>
            <a:r>
              <a:rPr lang="en-US" dirty="0" smtClean="0"/>
              <a:t>The widget can be displayed on any web page.</a:t>
            </a:r>
            <a:r>
              <a:rPr lang="en-US" baseline="0" dirty="0" smtClean="0"/>
              <a:t> Installation code is available at http://epss.ahrq.gov/PDA/widget.jsp</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buFontTx/>
              <a:buChar char="•"/>
              <a:defRPr/>
            </a:pPr>
            <a:r>
              <a:rPr lang="en-US" sz="4400" b="1" dirty="0" smtClean="0"/>
              <a:t>Patients are typically screened by a member of the health care team in initial portion of an encounter</a:t>
            </a:r>
          </a:p>
          <a:p>
            <a:pPr lvl="1">
              <a:buFontTx/>
              <a:buChar char="•"/>
              <a:defRPr/>
            </a:pPr>
            <a:r>
              <a:rPr lang="en-US" sz="4400" dirty="0" smtClean="0"/>
              <a:t>A nurse typically takes vital signs and measures the patient’s height and weight prior to seeing the provider.</a:t>
            </a:r>
          </a:p>
          <a:p>
            <a:pPr lvl="1">
              <a:buFontTx/>
              <a:buChar char="•"/>
              <a:defRPr/>
            </a:pPr>
            <a:r>
              <a:rPr lang="en-US" sz="4400" dirty="0" smtClean="0"/>
              <a:t>This provides an opportunity to complete a brief preventive medicine/wellness questionnaire</a:t>
            </a:r>
          </a:p>
          <a:p>
            <a:pPr lvl="1">
              <a:buFontTx/>
              <a:buChar char="•"/>
              <a:defRPr/>
            </a:pPr>
            <a:r>
              <a:rPr lang="en-US" sz="4400" dirty="0" smtClean="0"/>
              <a:t>Print for inclusion in the health record or electronic review by the healthcare provider</a:t>
            </a:r>
          </a:p>
          <a:p>
            <a:pPr eaLnBrk="1" hangingPunct="1">
              <a:buFontTx/>
              <a:buChar char="•"/>
              <a:defRPr/>
            </a:pPr>
            <a:r>
              <a:rPr lang="en-US" sz="4400" b="1" dirty="0" smtClean="0"/>
              <a:t>Reviewed by the health care provider</a:t>
            </a:r>
          </a:p>
          <a:p>
            <a:pPr lvl="1" eaLnBrk="1" hangingPunct="1">
              <a:buFontTx/>
              <a:buChar char="•"/>
              <a:defRPr/>
            </a:pPr>
            <a:r>
              <a:rPr lang="en-US" sz="4400" dirty="0" smtClean="0"/>
              <a:t>Concurs or changes recommendations</a:t>
            </a:r>
          </a:p>
          <a:p>
            <a:pPr lvl="1" eaLnBrk="1" hangingPunct="1">
              <a:buFontTx/>
              <a:buChar char="•"/>
              <a:defRPr/>
            </a:pPr>
            <a:r>
              <a:rPr lang="en-US" sz="4400" dirty="0" smtClean="0"/>
              <a:t>Brief discussion with the patient for those answers or findings that require treatment or need to be addressed with a comment that a member of the clinic staff will address some concerns in more detail.</a:t>
            </a:r>
          </a:p>
          <a:p>
            <a:pPr eaLnBrk="1" hangingPunct="1">
              <a:buFontTx/>
              <a:buChar char="•"/>
              <a:defRPr/>
            </a:pPr>
            <a:endParaRPr lang="en-US" sz="4400" dirty="0" smtClean="0"/>
          </a:p>
          <a:p>
            <a:pPr>
              <a:defRPr/>
            </a:pPr>
            <a:endParaRPr lang="en-US" sz="4400" b="1" dirty="0" smtClean="0"/>
          </a:p>
          <a:p>
            <a:pPr>
              <a:defRPr/>
            </a:pPr>
            <a:endParaRPr lang="en-US" b="1" dirty="0" smtClean="0"/>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eaLnBrk="1" hangingPunct="1">
              <a:buFontTx/>
              <a:buChar char="•"/>
              <a:defRPr/>
            </a:pPr>
            <a:r>
              <a:rPr lang="en-US" sz="4400" b="1" dirty="0" smtClean="0"/>
              <a:t>Designated member of the health care team reviews in greater detail</a:t>
            </a:r>
          </a:p>
          <a:p>
            <a:pPr lvl="1" eaLnBrk="1" hangingPunct="1">
              <a:buFontTx/>
              <a:buChar char="•"/>
              <a:defRPr/>
            </a:pPr>
            <a:r>
              <a:rPr lang="en-US" sz="4400" dirty="0" smtClean="0"/>
              <a:t>Further counseling is provided by a member of the clinic staff</a:t>
            </a:r>
          </a:p>
          <a:p>
            <a:pPr lvl="1" eaLnBrk="1" hangingPunct="1">
              <a:buFontTx/>
              <a:buChar char="•"/>
              <a:defRPr/>
            </a:pPr>
            <a:r>
              <a:rPr lang="en-US" sz="4400" dirty="0" smtClean="0"/>
              <a:t>Printed instructions should be provided to the patient for further reference and explanation of the healthcare team recommendations.</a:t>
            </a:r>
            <a:endParaRPr lang="en-US" sz="4400" b="1" dirty="0" smtClean="0"/>
          </a:p>
          <a:p>
            <a:pPr eaLnBrk="1" hangingPunct="1">
              <a:buFontTx/>
              <a:buChar char="•"/>
              <a:defRPr/>
            </a:pPr>
            <a:r>
              <a:rPr lang="en-US" sz="4400" b="1" dirty="0" smtClean="0"/>
              <a:t>The VA Model is a working example similar to what was just described.</a:t>
            </a:r>
          </a:p>
          <a:p>
            <a:pPr lvl="1" eaLnBrk="1" hangingPunct="1">
              <a:buFontTx/>
              <a:buChar char="•"/>
              <a:defRPr/>
            </a:pPr>
            <a:r>
              <a:rPr lang="en-US" sz="4400" dirty="0" smtClean="0"/>
              <a:t>A member of the healthcare team completes an in-depth screening using the VA electronic medical records system. The patient answers are documented for the healthcare provider’s review. </a:t>
            </a:r>
          </a:p>
          <a:p>
            <a:pPr lvl="1" eaLnBrk="1" hangingPunct="1">
              <a:buFontTx/>
              <a:buChar char="•"/>
              <a:defRPr/>
            </a:pPr>
            <a:r>
              <a:rPr lang="en-US" sz="4400" dirty="0" smtClean="0"/>
              <a:t>The healthcare provider reviews the patient responses and addresses the health risks with the patient, recommending lifestyle modification and/or treatment.</a:t>
            </a:r>
          </a:p>
          <a:p>
            <a:pPr lvl="1" eaLnBrk="1" hangingPunct="1">
              <a:buFontTx/>
              <a:buChar char="•"/>
              <a:defRPr/>
            </a:pPr>
            <a:r>
              <a:rPr lang="en-US" sz="4400" dirty="0" smtClean="0"/>
              <a:t>When appropriate the patient returns to the nurse for further discussion and counseling. Referral is made as indicated to a specialist.</a:t>
            </a:r>
            <a:endParaRPr lang="en-US" dirty="0" smtClean="0"/>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Have audience chose the case from the ePSS screen shots or from the written slides.  A number of cases are included for the speaker to choose from.</a:t>
            </a:r>
          </a:p>
          <a:p>
            <a:endParaRPr lang="en-US" b="1" dirty="0" smtClean="0"/>
          </a:p>
          <a:p>
            <a:r>
              <a:rPr lang="en-US" dirty="0" smtClean="0"/>
              <a:t>Have students enter the information for 3 of these ‘patients’ and view the results. You may also want to </a:t>
            </a:r>
            <a:r>
              <a:rPr lang="en-US" dirty="0" err="1" smtClean="0"/>
              <a:t>tgo</a:t>
            </a:r>
            <a:r>
              <a:rPr lang="en-US" dirty="0" smtClean="0"/>
              <a:t> to the tools tab to see the patient instructions, questionnaires and other information. It may be useful and students may be more likely to access the data while in a clinic after using it in this setting. It would be beneficial to access the program online and demonstrate on the first 1 or 2 ‘cases’ and website in general then have them input 2 or 3 ‘patients”. Have them complete an evaluation for the presentation and tell them that you will contact them in a couple of months to see if they have used it and their for preceptors impressions of ePSS.</a:t>
            </a:r>
            <a:endParaRPr lang="en-US" b="1" dirty="0" smtClean="0"/>
          </a:p>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case represents different levels of prevention</a:t>
            </a:r>
          </a:p>
          <a:p>
            <a:endParaRPr lang="en-US" dirty="0" smtClean="0"/>
          </a:p>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Helpful</a:t>
            </a:r>
            <a:r>
              <a:rPr lang="en-US" baseline="0" dirty="0" smtClean="0"/>
              <a:t> acronyms:</a:t>
            </a:r>
          </a:p>
          <a:p>
            <a:pPr marL="274978" indent="-274978" fontAlgn="auto">
              <a:spcAft>
                <a:spcPts val="0"/>
              </a:spcAft>
              <a:defRPr/>
            </a:pPr>
            <a:r>
              <a:rPr lang="en-US" dirty="0" smtClean="0"/>
              <a:t>USPSTF – U.S. Preventive Services Task Force          </a:t>
            </a:r>
          </a:p>
          <a:p>
            <a:pPr marL="274978" indent="-274978" fontAlgn="auto">
              <a:spcAft>
                <a:spcPts val="0"/>
              </a:spcAft>
              <a:defRPr/>
            </a:pPr>
            <a:r>
              <a:rPr lang="en-US" dirty="0" smtClean="0"/>
              <a:t>AHRQ – Agency for Healthcare Research and Quality</a:t>
            </a:r>
          </a:p>
          <a:p>
            <a:pPr marL="274978" indent="-274978" fontAlgn="auto">
              <a:spcAft>
                <a:spcPts val="0"/>
              </a:spcAft>
              <a:defRPr/>
            </a:pPr>
            <a:r>
              <a:rPr lang="en-US" dirty="0" smtClean="0"/>
              <a:t>ePSS – Electronic Preventive Services Selector</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The goal of prevention is wellness for both individuals and a population. Public health is directed toward a population and providing information and interventions, to include screening for disease, to improve the health of the community or population as a whole. Specific recent federal legislation that will assist  clinicians in providing prevention to individuals will be discussed later in this presentation.</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6595">
              <a:defRPr/>
            </a:pPr>
            <a:r>
              <a:rPr lang="en-US" dirty="0" smtClean="0"/>
              <a:t>You will recognize (hopefully) the following screening principles</a:t>
            </a:r>
            <a:r>
              <a:rPr lang="en-US" baseline="0" dirty="0" smtClean="0"/>
              <a:t> on the next slides</a:t>
            </a:r>
          </a:p>
          <a:p>
            <a:pPr defTabSz="916595">
              <a:defRPr/>
            </a:pPr>
            <a:endParaRPr lang="en-US" baseline="0" dirty="0" smtClean="0"/>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smtClean="0">
                <a:solidFill>
                  <a:srgbClr val="C00000"/>
                </a:solidFill>
              </a:rPr>
              <a:t>Ask question:  examples of primary/secondary, what is a pap smear?  What level?</a:t>
            </a:r>
          </a:p>
          <a:p>
            <a:pPr eaLnBrk="1" hangingPunct="1"/>
            <a:endParaRPr lang="en-US" b="1" dirty="0" smtClean="0">
              <a:solidFill>
                <a:srgbClr val="C00000"/>
              </a:solidFill>
            </a:endParaRPr>
          </a:p>
          <a:p>
            <a:pPr eaLnBrk="1" hangingPunct="1"/>
            <a:r>
              <a:rPr lang="en-US" dirty="0" smtClean="0">
                <a:solidFill>
                  <a:srgbClr val="C00000"/>
                </a:solidFill>
              </a:rPr>
              <a:t>Emphasize the point about primary prevention and the need to influence young people (middle school?) to avoid risky behavior (tobacco use) and discuss information on safe sexual practices before they initiate sexual activity.</a:t>
            </a:r>
          </a:p>
          <a:p>
            <a:pPr eaLnBrk="1" hangingPunct="1"/>
            <a:endParaRPr lang="en-US" dirty="0" smtClean="0">
              <a:solidFill>
                <a:srgbClr val="C00000"/>
              </a:solidFill>
            </a:endParaRPr>
          </a:p>
          <a:p>
            <a:pPr eaLnBrk="1" hangingPunct="1"/>
            <a:r>
              <a:rPr lang="en-US" dirty="0" err="1" smtClean="0">
                <a:solidFill>
                  <a:srgbClr val="C00000"/>
                </a:solidFill>
              </a:rPr>
              <a:t>Leavel’s</a:t>
            </a:r>
            <a:r>
              <a:rPr lang="en-US" dirty="0" smtClean="0">
                <a:solidFill>
                  <a:srgbClr val="C00000"/>
                </a:solidFill>
              </a:rPr>
              <a:t> Level ‘s of prevention as described in 1965 are still the standard for categorizing prevention.</a:t>
            </a:r>
          </a:p>
          <a:p>
            <a:pPr defTabSz="916595">
              <a:defRPr/>
            </a:pPr>
            <a:endParaRPr lang="en-US" dirty="0" smtClean="0"/>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primary prevention as the goal in providing preventive care.</a:t>
            </a:r>
          </a:p>
          <a:p>
            <a:endParaRPr lang="en-US" dirty="0" smtClean="0"/>
          </a:p>
          <a:p>
            <a:r>
              <a:rPr lang="en-US" dirty="0" smtClean="0"/>
              <a:t>All levels of prevention are covered in the </a:t>
            </a:r>
            <a:r>
              <a:rPr lang="en-US" i="1" dirty="0" smtClean="0"/>
              <a:t>e</a:t>
            </a:r>
            <a:r>
              <a:rPr lang="en-US" dirty="0" smtClean="0"/>
              <a:t>PSS.</a:t>
            </a:r>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has been debate over whether to consider tertiary prevention as being true prevention. Regardless of the debate, tertiary prevention is a type of care. The example of renal failure fits the model:  If a person has disease that is causing renal failure, then delaying the renal failure for a number of years, is counted as prevention.  </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grpSp>
        <p:nvGrpSpPr>
          <p:cNvPr id="63589" name="Group 101"/>
          <p:cNvGrpSpPr>
            <a:grpSpLocks/>
          </p:cNvGrpSpPr>
          <p:nvPr userDrawn="1"/>
        </p:nvGrpSpPr>
        <p:grpSpPr bwMode="auto">
          <a:xfrm>
            <a:off x="0" y="3867150"/>
            <a:ext cx="7986713" cy="19050"/>
            <a:chOff x="0" y="840"/>
            <a:chExt cx="5660" cy="12"/>
          </a:xfrm>
        </p:grpSpPr>
        <p:sp>
          <p:nvSpPr>
            <p:cNvPr id="63590" name="Line 102"/>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p>
          </p:txBody>
        </p:sp>
        <p:sp>
          <p:nvSpPr>
            <p:cNvPr id="63591" name="Line 103"/>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p>
          </p:txBody>
        </p:sp>
      </p:grpSp>
      <p:graphicFrame>
        <p:nvGraphicFramePr>
          <p:cNvPr id="63599" name="Object 111"/>
          <p:cNvGraphicFramePr>
            <a:graphicFrameLocks noChangeAspect="1"/>
          </p:cNvGraphicFramePr>
          <p:nvPr/>
        </p:nvGraphicFramePr>
        <p:xfrm>
          <a:off x="990600" y="381000"/>
          <a:ext cx="7162800" cy="1695450"/>
        </p:xfrm>
        <a:graphic>
          <a:graphicData uri="http://schemas.openxmlformats.org/presentationml/2006/ole">
            <p:oleObj spid="_x0000_s63599" name="Photo Editor Photo" r:id="rId3" imgW="6400000" imgH="1514686" progId="">
              <p:embed/>
            </p:oleObj>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 and use use in 1 or more lines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117" name="Group 93"/>
          <p:cNvGrpSpPr>
            <a:grpSpLocks/>
          </p:cNvGrpSpPr>
          <p:nvPr/>
        </p:nvGrpSpPr>
        <p:grpSpPr bwMode="auto">
          <a:xfrm>
            <a:off x="0" y="1333500"/>
            <a:ext cx="7986713" cy="19050"/>
            <a:chOff x="0" y="840"/>
            <a:chExt cx="5660" cy="12"/>
          </a:xfrm>
        </p:grpSpPr>
        <p:sp>
          <p:nvSpPr>
            <p:cNvPr id="1118" name="Line 9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p>
          </p:txBody>
        </p:sp>
        <p:sp>
          <p:nvSpPr>
            <p:cNvPr id="1119" name="Line 9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p>
          </p:txBody>
        </p:sp>
      </p:grpSp>
      <p:graphicFrame>
        <p:nvGraphicFramePr>
          <p:cNvPr id="1133" name="Object 109"/>
          <p:cNvGraphicFramePr>
            <a:graphicFrameLocks noChangeAspect="1"/>
          </p:cNvGraphicFramePr>
          <p:nvPr/>
        </p:nvGraphicFramePr>
        <p:xfrm>
          <a:off x="142875" y="317500"/>
          <a:ext cx="1428750" cy="671513"/>
        </p:xfrm>
        <a:graphic>
          <a:graphicData uri="http://schemas.openxmlformats.org/presentationml/2006/ole">
            <p:oleObj spid="_x0000_s1133" name="Photo Editor Photo" r:id="rId14"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2pPr>
      <a:lvl3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3pPr>
      <a:lvl4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4pPr>
      <a:lvl5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5pPr>
      <a:lvl6pPr marL="4572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9pPr>
    </p:titleStyle>
    <p:bodyStyle>
      <a:lvl1pPr marL="465138" indent="-465138" algn="l" rtl="0" eaLnBrk="1" fontAlgn="base" hangingPunct="1">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1" fontAlgn="base" hangingPunct="1">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49250" algn="l" rtl="0" eaLnBrk="1" fontAlgn="base" hangingPunct="1">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2763" indent="-228600" algn="l" rtl="0" eaLnBrk="1" fontAlgn="base" hangingPunct="1">
        <a:lnSpc>
          <a:spcPct val="90000"/>
        </a:lnSpc>
        <a:spcBef>
          <a:spcPct val="30000"/>
        </a:spcBef>
        <a:spcAft>
          <a:spcPct val="0"/>
        </a:spcAft>
        <a:buClr>
          <a:srgbClr val="66FFFF"/>
        </a:buClr>
        <a:buSzPct val="65000"/>
        <a:buFont typeface="Monotype Sorts" pitchFamily="2" charset="2"/>
        <a:buChar char="u"/>
        <a:defRPr sz="2000">
          <a:solidFill>
            <a:srgbClr val="FFFFFF"/>
          </a:solidFill>
          <a:effectLst>
            <a:outerShdw blurRad="38100" dist="38100" dir="2700000" algn="tl">
              <a:srgbClr val="000000"/>
            </a:outerShdw>
          </a:effectLst>
          <a:latin typeface="+mn-lt"/>
        </a:defRPr>
      </a:lvl4pPr>
      <a:lvl5pPr marL="21256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uspreventiveservicestaskforce.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www.epss.ahrq.gov/"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www.healthfinder.gov/" TargetMode="External"/><Relationship Id="rId4" Type="http://schemas.openxmlformats.org/officeDocument/2006/relationships/hyperlink" Target="http://www.uspreventiveservicestaskforce.org/"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ww.ahrq.gov/clinic/pocketgd.htm" TargetMode="Externa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hyperlink" Target="http://www.preventiveservices.ahrq.gov/" TargetMode="External"/><Relationship Id="rId2" Type="http://schemas.openxmlformats.org/officeDocument/2006/relationships/hyperlink" Target="mailto:barbara.kass@ahrq.hhs.gov" TargetMode="External"/><Relationship Id="rId1" Type="http://schemas.openxmlformats.org/officeDocument/2006/relationships/slideLayout" Target="../slideLayouts/slideLayout2.xml"/><Relationship Id="rId6" Type="http://schemas.openxmlformats.org/officeDocument/2006/relationships/hyperlink" Target="http://www.ahrq.gov/qual/kt/tfmethods/tfmethods.htm" TargetMode="External"/><Relationship Id="rId5" Type="http://schemas.openxmlformats.org/officeDocument/2006/relationships/hyperlink" Target="http://www.ahrq.gov/qual/kt/tfmethods/impuspstf.htm" TargetMode="External"/><Relationship Id="rId4" Type="http://schemas.openxmlformats.org/officeDocument/2006/relationships/hyperlink" Target="http://epss.ahrq.gov/ePSS/Tools.do"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ChangeArrowheads="1"/>
          </p:cNvSpPr>
          <p:nvPr>
            <p:ph type="ctrTitle"/>
          </p:nvPr>
        </p:nvSpPr>
        <p:spPr/>
        <p:txBody>
          <a:bodyPr/>
          <a:lstStyle/>
          <a:p>
            <a:r>
              <a:rPr lang="en-US" dirty="0" smtClean="0"/>
              <a:t>Putting Prevention into Practice</a:t>
            </a:r>
            <a:endParaRPr lang="en-US" dirty="0"/>
          </a:p>
        </p:txBody>
      </p:sp>
      <p:sp>
        <p:nvSpPr>
          <p:cNvPr id="418819" name="Rectangle 3"/>
          <p:cNvSpPr>
            <a:spLocks noGrp="1" noChangeArrowheads="1"/>
          </p:cNvSpPr>
          <p:nvPr>
            <p:ph type="subTitle" idx="1"/>
          </p:nvPr>
        </p:nvSpPr>
        <p:spPr>
          <a:xfrm>
            <a:off x="1150938" y="3962400"/>
            <a:ext cx="6435725" cy="2743200"/>
          </a:xfrm>
        </p:spPr>
        <p:txBody>
          <a:bodyPr>
            <a:normAutofit/>
          </a:bodyPr>
          <a:lstStyle/>
          <a:p>
            <a:endParaRPr lang="en-US" dirty="0" smtClean="0"/>
          </a:p>
          <a:p>
            <a:r>
              <a:rPr lang="en-US" dirty="0" smtClean="0"/>
              <a:t>Using the United States Preventive Services Task Force Recommendations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Prevention</a:t>
            </a:r>
            <a:endParaRPr lang="en-US" dirty="0"/>
          </a:p>
        </p:txBody>
      </p:sp>
      <p:sp>
        <p:nvSpPr>
          <p:cNvPr id="3" name="Content Placeholder 2"/>
          <p:cNvSpPr>
            <a:spLocks noGrp="1"/>
          </p:cNvSpPr>
          <p:nvPr>
            <p:ph idx="1"/>
          </p:nvPr>
        </p:nvSpPr>
        <p:spPr/>
        <p:txBody>
          <a:bodyPr/>
          <a:lstStyle/>
          <a:p>
            <a:r>
              <a:rPr lang="en-US" dirty="0" smtClean="0"/>
              <a:t>Halt or slow progress of a disease</a:t>
            </a:r>
          </a:p>
          <a:p>
            <a:r>
              <a:rPr lang="en-US" dirty="0" smtClean="0"/>
              <a:t>Screening at risk individuals </a:t>
            </a:r>
          </a:p>
          <a:p>
            <a:pPr lvl="1"/>
            <a:r>
              <a:rPr lang="en-US" dirty="0" smtClean="0"/>
              <a:t>Identification of risks</a:t>
            </a:r>
          </a:p>
          <a:p>
            <a:pPr lvl="1"/>
            <a:r>
              <a:rPr lang="en-US" dirty="0" smtClean="0"/>
              <a:t>Screening tests </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76400"/>
            <a:ext cx="7993063" cy="4876800"/>
          </a:xfrm>
        </p:spPr>
        <p:txBody>
          <a:bodyPr/>
          <a:lstStyle/>
          <a:p>
            <a:pPr>
              <a:buFont typeface="Wingdings 2" pitchFamily="18" charset="2"/>
              <a:buNone/>
            </a:pPr>
            <a:r>
              <a:rPr lang="en-US" dirty="0" smtClean="0"/>
              <a:t>Examples:</a:t>
            </a:r>
          </a:p>
          <a:p>
            <a:endParaRPr lang="en-US" dirty="0" smtClean="0"/>
          </a:p>
          <a:p>
            <a:pPr lvl="1">
              <a:buFont typeface="Wingdings" pitchFamily="2" charset="2"/>
              <a:buChar char="§"/>
            </a:pPr>
            <a:r>
              <a:rPr lang="en-US" dirty="0" smtClean="0"/>
              <a:t>Care of an active disease that keeps a problem from getting worse</a:t>
            </a:r>
          </a:p>
          <a:p>
            <a:pPr lvl="1">
              <a:buFont typeface="Wingdings" pitchFamily="2" charset="2"/>
              <a:buChar char="§"/>
            </a:pPr>
            <a:r>
              <a:rPr lang="en-US" dirty="0" smtClean="0"/>
              <a:t>Renal failure-slowing progression</a:t>
            </a:r>
          </a:p>
          <a:p>
            <a:pPr lvl="1">
              <a:buFont typeface="Wingdings" pitchFamily="2" charset="2"/>
              <a:buChar char="§"/>
            </a:pPr>
            <a:r>
              <a:rPr lang="en-US" dirty="0" smtClean="0"/>
              <a:t>Mental health </a:t>
            </a:r>
          </a:p>
          <a:p>
            <a:pPr lvl="1">
              <a:buFont typeface="Wingdings" pitchFamily="2" charset="2"/>
              <a:buChar char="§"/>
            </a:pPr>
            <a:r>
              <a:rPr lang="en-US" dirty="0" smtClean="0"/>
              <a:t>Cardiac/Stroke rehabilitation</a:t>
            </a:r>
          </a:p>
          <a:p>
            <a:endParaRPr lang="en-US" dirty="0"/>
          </a:p>
        </p:txBody>
      </p:sp>
      <p:sp>
        <p:nvSpPr>
          <p:cNvPr id="2" name="Title 1"/>
          <p:cNvSpPr>
            <a:spLocks noGrp="1"/>
          </p:cNvSpPr>
          <p:nvPr>
            <p:ph type="title"/>
          </p:nvPr>
        </p:nvSpPr>
        <p:spPr/>
        <p:txBody>
          <a:bodyPr/>
          <a:lstStyle/>
          <a:p>
            <a:r>
              <a:rPr lang="en-US" dirty="0" smtClean="0"/>
              <a:t>Tertiary Prevention</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Prevention?</a:t>
            </a:r>
            <a:endParaRPr lang="en-US" dirty="0"/>
          </a:p>
        </p:txBody>
      </p:sp>
      <p:sp>
        <p:nvSpPr>
          <p:cNvPr id="3" name="Content Placeholder 2"/>
          <p:cNvSpPr>
            <a:spLocks noGrp="1"/>
          </p:cNvSpPr>
          <p:nvPr>
            <p:ph idx="1"/>
          </p:nvPr>
        </p:nvSpPr>
        <p:spPr>
          <a:xfrm>
            <a:off x="609600" y="1676400"/>
            <a:ext cx="7993063" cy="4953000"/>
          </a:xfrm>
        </p:spPr>
        <p:txBody>
          <a:bodyPr>
            <a:normAutofit fontScale="92500" lnSpcReduction="10000"/>
          </a:bodyPr>
          <a:lstStyle/>
          <a:p>
            <a:r>
              <a:rPr lang="en-US" sz="2200" b="1" dirty="0" smtClean="0"/>
              <a:t>Screening Tests/Circumstances that must exist </a:t>
            </a:r>
            <a:br>
              <a:rPr lang="en-US" sz="2200" b="1" dirty="0" smtClean="0"/>
            </a:br>
            <a:r>
              <a:rPr lang="en-US" sz="2200" b="1" dirty="0" smtClean="0"/>
              <a:t>for screening tests to be useful:</a:t>
            </a:r>
          </a:p>
          <a:p>
            <a:pPr lvl="1">
              <a:buFont typeface="Wingdings" pitchFamily="2" charset="2"/>
              <a:buChar char="§"/>
            </a:pPr>
            <a:r>
              <a:rPr lang="en-US" dirty="0" smtClean="0">
                <a:solidFill>
                  <a:schemeClr val="tx1"/>
                </a:solidFill>
              </a:rPr>
              <a:t>Condition has significant impact on the individual </a:t>
            </a:r>
            <a:br>
              <a:rPr lang="en-US" dirty="0" smtClean="0">
                <a:solidFill>
                  <a:schemeClr val="tx1"/>
                </a:solidFill>
              </a:rPr>
            </a:br>
            <a:r>
              <a:rPr lang="en-US" dirty="0" smtClean="0">
                <a:solidFill>
                  <a:schemeClr val="tx1"/>
                </a:solidFill>
              </a:rPr>
              <a:t>and society</a:t>
            </a:r>
          </a:p>
          <a:p>
            <a:pPr lvl="1">
              <a:buFont typeface="Wingdings" pitchFamily="2" charset="2"/>
              <a:buChar char="§"/>
            </a:pPr>
            <a:r>
              <a:rPr lang="en-US" dirty="0" smtClean="0">
                <a:solidFill>
                  <a:schemeClr val="tx1"/>
                </a:solidFill>
              </a:rPr>
              <a:t>Effective treatment in asymptomatic phase</a:t>
            </a:r>
          </a:p>
          <a:p>
            <a:pPr lvl="1">
              <a:buFont typeface="Wingdings" pitchFamily="2" charset="2"/>
              <a:buChar char="§"/>
            </a:pPr>
            <a:r>
              <a:rPr lang="en-US" dirty="0" smtClean="0">
                <a:solidFill>
                  <a:schemeClr val="tx1"/>
                </a:solidFill>
              </a:rPr>
              <a:t>Asymptomatic period for detection and treatment  </a:t>
            </a:r>
          </a:p>
          <a:p>
            <a:pPr lvl="1">
              <a:buFont typeface="Wingdings" pitchFamily="2" charset="2"/>
              <a:buChar char="§"/>
            </a:pPr>
            <a:r>
              <a:rPr lang="en-US" dirty="0" smtClean="0">
                <a:solidFill>
                  <a:schemeClr val="tx1"/>
                </a:solidFill>
              </a:rPr>
              <a:t>Acceptable screening tests at reasonable costs</a:t>
            </a:r>
          </a:p>
          <a:p>
            <a:pPr lvl="1">
              <a:buFont typeface="Wingdings" pitchFamily="2" charset="2"/>
              <a:buChar char="§"/>
            </a:pPr>
            <a:r>
              <a:rPr lang="en-US" dirty="0" smtClean="0">
                <a:solidFill>
                  <a:schemeClr val="tx1"/>
                </a:solidFill>
              </a:rPr>
              <a:t>Disease burden justifies cost</a:t>
            </a:r>
          </a:p>
          <a:p>
            <a:pPr lvl="1"/>
            <a:endParaRPr lang="en-US" dirty="0" smtClean="0">
              <a:solidFill>
                <a:schemeClr val="tx1"/>
              </a:solidFill>
            </a:endParaRPr>
          </a:p>
          <a:p>
            <a:pPr>
              <a:buNone/>
            </a:pPr>
            <a:r>
              <a:rPr lang="en-US" sz="2200" i="1" dirty="0" smtClean="0"/>
              <a:t>The clinician and patient should share in decision-making.</a:t>
            </a:r>
          </a:p>
          <a:p>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 the role of evidence based medicine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Role of Evidence Based Medicine</a:t>
            </a:r>
            <a:endParaRPr lang="en-US" dirty="0"/>
          </a:p>
        </p:txBody>
      </p:sp>
      <p:sp>
        <p:nvSpPr>
          <p:cNvPr id="3" name="Content Placeholder 2"/>
          <p:cNvSpPr>
            <a:spLocks noGrp="1"/>
          </p:cNvSpPr>
          <p:nvPr>
            <p:ph idx="1"/>
          </p:nvPr>
        </p:nvSpPr>
        <p:spPr>
          <a:xfrm>
            <a:off x="609600" y="1676400"/>
            <a:ext cx="7993063" cy="4572000"/>
          </a:xfrm>
        </p:spPr>
        <p:txBody>
          <a:bodyPr/>
          <a:lstStyle/>
          <a:p>
            <a:r>
              <a:rPr lang="en-US" dirty="0" smtClean="0"/>
              <a:t>The USPSTF reviews the scientific evidence regarding the effectiveness, risks, and benefits of specific health care services. </a:t>
            </a:r>
          </a:p>
          <a:p>
            <a:r>
              <a:rPr lang="en-US" dirty="0" smtClean="0"/>
              <a:t>A conclusion that there is no evidence of the effectiveness of a service is different from a conclusion that the service is ineffective.</a:t>
            </a:r>
          </a:p>
          <a:p>
            <a:endParaRPr lang="en-US" dirty="0" smtClean="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the role of the USPSTF grading system</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the USPSTF </a:t>
            </a:r>
            <a:endParaRPr lang="en-US" dirty="0"/>
          </a:p>
        </p:txBody>
      </p:sp>
      <p:sp>
        <p:nvSpPr>
          <p:cNvPr id="3" name="Content Placeholder 2"/>
          <p:cNvSpPr>
            <a:spLocks noGrp="1"/>
          </p:cNvSpPr>
          <p:nvPr>
            <p:ph idx="1"/>
          </p:nvPr>
        </p:nvSpPr>
        <p:spPr>
          <a:xfrm>
            <a:off x="609600" y="1524000"/>
            <a:ext cx="7993063" cy="5257800"/>
          </a:xfrm>
        </p:spPr>
        <p:txBody>
          <a:bodyPr>
            <a:normAutofit/>
          </a:bodyPr>
          <a:lstStyle/>
          <a:p>
            <a:r>
              <a:rPr lang="en-US" dirty="0" smtClean="0"/>
              <a:t>The U.S. Preventive Services Task Force (USPSTF) is an independent, non-governmental panel of experts in prevention and primary care that is convened by the Agency for Healthcare Research and Quality (AHRQ). </a:t>
            </a:r>
          </a:p>
          <a:p>
            <a:r>
              <a:rPr lang="en-US" dirty="0" smtClean="0"/>
              <a:t>The work of the USPSTF supports AHRQ's mission, which is "to improve the quality, safety, efficiency, and effectiveness of health care for all Americans." </a:t>
            </a:r>
          </a:p>
          <a:p>
            <a:endParaRPr lang="en-US" dirty="0" smtClean="0"/>
          </a:p>
          <a:p>
            <a:endParaRPr lang="en-US" dirty="0" smtClean="0"/>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Defining the USPSTF (2)</a:t>
            </a:r>
            <a:endParaRPr lang="en-US" dirty="0"/>
          </a:p>
        </p:txBody>
      </p:sp>
      <p:sp>
        <p:nvSpPr>
          <p:cNvPr id="3" name="Content Placeholder 2"/>
          <p:cNvSpPr>
            <a:spLocks noGrp="1"/>
          </p:cNvSpPr>
          <p:nvPr>
            <p:ph idx="1"/>
          </p:nvPr>
        </p:nvSpPr>
        <p:spPr>
          <a:xfrm>
            <a:off x="609600" y="1676400"/>
            <a:ext cx="7993063" cy="5029200"/>
          </a:xfrm>
        </p:spPr>
        <p:txBody>
          <a:bodyPr/>
          <a:lstStyle/>
          <a:p>
            <a:r>
              <a:rPr lang="en-US" dirty="0" smtClean="0"/>
              <a:t>The Federal Government established the USPSTF in 1984 to make  prevention recommendations for the country.</a:t>
            </a:r>
          </a:p>
          <a:p>
            <a:endParaRPr lang="en-US" dirty="0" smtClean="0"/>
          </a:p>
          <a:p>
            <a:r>
              <a:rPr lang="en-US" dirty="0" smtClean="0"/>
              <a:t>The USPSTF conducts rigorous, impartial assessments of the scientific evidence for the effectiveness of a broad range of clinical preventive services, including screening, counseling, and preventive medications.</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6697663" cy="876300"/>
          </a:xfrm>
        </p:spPr>
        <p:txBody>
          <a:bodyPr/>
          <a:lstStyle/>
          <a:p>
            <a:r>
              <a:rPr lang="en-US" dirty="0" smtClean="0"/>
              <a:t>USPSTF Mission</a:t>
            </a:r>
            <a:endParaRPr lang="en-US" dirty="0"/>
          </a:p>
        </p:txBody>
      </p:sp>
      <p:sp>
        <p:nvSpPr>
          <p:cNvPr id="3" name="Content Placeholder 2"/>
          <p:cNvSpPr>
            <a:spLocks noGrp="1"/>
          </p:cNvSpPr>
          <p:nvPr>
            <p:ph idx="1"/>
          </p:nvPr>
        </p:nvSpPr>
        <p:spPr>
          <a:xfrm>
            <a:off x="609600" y="1752600"/>
            <a:ext cx="7993063" cy="4953000"/>
          </a:xfrm>
        </p:spPr>
        <p:txBody>
          <a:bodyPr>
            <a:normAutofit fontScale="92500" lnSpcReduction="20000"/>
          </a:bodyPr>
          <a:lstStyle/>
          <a:p>
            <a:r>
              <a:rPr lang="en-US" dirty="0" smtClean="0"/>
              <a:t>Since its inception the USPSTF has worked to fulfill its mission of:</a:t>
            </a:r>
          </a:p>
          <a:p>
            <a:pPr lvl="1"/>
            <a:r>
              <a:rPr lang="en-US" dirty="0" smtClean="0"/>
              <a:t>Evaluating the benefits and harms of preventive services in healthy populations based on age, gender, and risk factors for disease; and </a:t>
            </a:r>
          </a:p>
          <a:p>
            <a:pPr lvl="1"/>
            <a:r>
              <a:rPr lang="en-US" dirty="0" smtClean="0"/>
              <a:t>Making recommendations about which preventive services should be incorporated routinely into primary care practice. </a:t>
            </a:r>
          </a:p>
          <a:p>
            <a:pPr lvl="1"/>
            <a:r>
              <a:rPr lang="en-US" dirty="0" smtClean="0"/>
              <a:t>In making its recommendations, the USPSTF assesses: </a:t>
            </a:r>
          </a:p>
          <a:p>
            <a:pPr lvl="2"/>
            <a:r>
              <a:rPr lang="en-US" dirty="0" smtClean="0"/>
              <a:t>the quality of evidence supporting a specific preventive service; and </a:t>
            </a:r>
          </a:p>
          <a:p>
            <a:pPr lvl="2"/>
            <a:r>
              <a:rPr lang="en-US" dirty="0" smtClean="0"/>
              <a:t>the magnitude of net benefit in providing the service.</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USPSTF Evidence Review</a:t>
            </a:r>
            <a:endParaRPr lang="en-US" dirty="0"/>
          </a:p>
        </p:txBody>
      </p:sp>
      <p:sp>
        <p:nvSpPr>
          <p:cNvPr id="3" name="Content Placeholder 2"/>
          <p:cNvSpPr>
            <a:spLocks noGrp="1"/>
          </p:cNvSpPr>
          <p:nvPr>
            <p:ph idx="1"/>
          </p:nvPr>
        </p:nvSpPr>
        <p:spPr>
          <a:xfrm>
            <a:off x="609600" y="1447800"/>
            <a:ext cx="7993063" cy="5257800"/>
          </a:xfrm>
        </p:spPr>
        <p:txBody>
          <a:bodyPr>
            <a:normAutofit fontScale="92500" lnSpcReduction="10000"/>
          </a:bodyPr>
          <a:lstStyle/>
          <a:p>
            <a:pPr>
              <a:buNone/>
            </a:pPr>
            <a:r>
              <a:rPr lang="en-US" dirty="0" smtClean="0"/>
              <a:t>Each recommendation is based on a review of the evidence that includes: </a:t>
            </a:r>
          </a:p>
          <a:p>
            <a:r>
              <a:rPr lang="en-US" dirty="0" smtClean="0"/>
              <a:t>Creation of an analytic framework and a set of key questions that determine the scope of the literature review. </a:t>
            </a:r>
          </a:p>
          <a:p>
            <a:r>
              <a:rPr lang="en-US" dirty="0" smtClean="0"/>
              <a:t>Systematic review of the relevant literature to answer the key questions. </a:t>
            </a:r>
          </a:p>
          <a:p>
            <a:r>
              <a:rPr lang="en-US" dirty="0" smtClean="0"/>
              <a:t>Quality ratings of bodies of research literature supporting each key question. </a:t>
            </a:r>
          </a:p>
          <a:p>
            <a:r>
              <a:rPr lang="en-US" dirty="0" smtClean="0"/>
              <a:t>Estimation of benefits and harms. </a:t>
            </a:r>
          </a:p>
          <a:p>
            <a:r>
              <a:rPr lang="en-US" dirty="0" smtClean="0"/>
              <a:t>Determination of the balance of benefits and harms of the preventive service.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idx="1"/>
          </p:nvPr>
        </p:nvSpPr>
        <p:spPr>
          <a:xfrm>
            <a:off x="609600" y="1676400"/>
            <a:ext cx="7993063" cy="4953000"/>
          </a:xfrm>
        </p:spPr>
        <p:txBody>
          <a:bodyPr>
            <a:normAutofit fontScale="85000" lnSpcReduction="20000"/>
          </a:bodyPr>
          <a:lstStyle/>
          <a:p>
            <a:r>
              <a:rPr lang="en-US" b="1" dirty="0" smtClean="0"/>
              <a:t>Robert M. Gum, DO, MPH, FACPM</a:t>
            </a:r>
            <a:r>
              <a:rPr lang="en-US" dirty="0" smtClean="0"/>
              <a:t>, Statewide Campus Regional Assistant Dean, WVSOM</a:t>
            </a:r>
          </a:p>
          <a:p>
            <a:r>
              <a:rPr lang="en-US" b="1" dirty="0" smtClean="0"/>
              <a:t>James F. Cawley, MPH, PA-C</a:t>
            </a:r>
            <a:r>
              <a:rPr lang="en-US" dirty="0" smtClean="0"/>
              <a:t>, Professor and Vice Chair, Department of Prevention and Community Health School of Public Health and Health Services  The George Washington University </a:t>
            </a:r>
          </a:p>
          <a:p>
            <a:r>
              <a:rPr lang="en-US" b="1" dirty="0" smtClean="0"/>
              <a:t>V. James Guillory, DO, MPH, FACPM</a:t>
            </a:r>
            <a:r>
              <a:rPr lang="en-US" dirty="0" smtClean="0"/>
              <a:t>, Professor of Public Health, Public Health Program, KUMC</a:t>
            </a:r>
          </a:p>
          <a:p>
            <a:r>
              <a:rPr lang="en-US" b="1" dirty="0" smtClean="0"/>
              <a:t>John C. Pellosie, Jr., D.O., MPH, FAOCOPM</a:t>
            </a:r>
            <a:r>
              <a:rPr lang="en-US" dirty="0" smtClean="0"/>
              <a:t>, Chair of Preventive Medicine, NSUCOM</a:t>
            </a:r>
          </a:p>
          <a:p>
            <a:r>
              <a:rPr lang="en-US" b="1" dirty="0" smtClean="0"/>
              <a:t>H.S. Teitelbaum, DO, PhD, MPH</a:t>
            </a:r>
            <a:r>
              <a:rPr lang="en-US" dirty="0" smtClean="0"/>
              <a:t>, Professor and Chair, Department of Preventive and Community Medicine, LMU-DCOM</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USPSTF Letter Grades</a:t>
            </a:r>
            <a:endParaRPr lang="en-US" dirty="0"/>
          </a:p>
        </p:txBody>
      </p:sp>
      <p:sp>
        <p:nvSpPr>
          <p:cNvPr id="3" name="Content Placeholder 2"/>
          <p:cNvSpPr>
            <a:spLocks noGrp="1"/>
          </p:cNvSpPr>
          <p:nvPr>
            <p:ph idx="1"/>
          </p:nvPr>
        </p:nvSpPr>
        <p:spPr>
          <a:xfrm>
            <a:off x="609600" y="1676400"/>
            <a:ext cx="7993063" cy="5181600"/>
          </a:xfrm>
        </p:spPr>
        <p:txBody>
          <a:bodyPr/>
          <a:lstStyle/>
          <a:p>
            <a:r>
              <a:rPr lang="en-US" dirty="0" smtClean="0"/>
              <a:t>The recommendation is linked to a letter grade that reflects the magnitude of net benefit and the strength of the evidence supporting the provision of the specific preventive service. The recommendation is graded from “A” (strongly recommended) to "D" (recommended against). When the evidence is insufficient to determine net benefit, the Task Force assigns a grade of “I.”</a:t>
            </a:r>
          </a:p>
          <a:p>
            <a:pPr>
              <a:buNone/>
            </a:pPr>
            <a:endParaRPr lang="en-US" sz="2000" dirty="0" smtClean="0"/>
          </a:p>
          <a:p>
            <a:pPr>
              <a:buNone/>
            </a:pPr>
            <a:endParaRPr lang="en-US" sz="2000" dirty="0" smtClean="0"/>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USPSTF and the </a:t>
            </a:r>
            <a:r>
              <a:rPr lang="en-US" i="1" dirty="0" smtClean="0"/>
              <a:t>e</a:t>
            </a:r>
            <a:r>
              <a:rPr lang="en-US" dirty="0" smtClean="0"/>
              <a:t>PSS</a:t>
            </a:r>
            <a:endParaRPr lang="en-US" dirty="0"/>
          </a:p>
        </p:txBody>
      </p:sp>
      <p:sp>
        <p:nvSpPr>
          <p:cNvPr id="3" name="Content Placeholder 2"/>
          <p:cNvSpPr>
            <a:spLocks noGrp="1"/>
          </p:cNvSpPr>
          <p:nvPr>
            <p:ph idx="1"/>
          </p:nvPr>
        </p:nvSpPr>
        <p:spPr>
          <a:xfrm>
            <a:off x="609600" y="1676400"/>
            <a:ext cx="7993063" cy="4800600"/>
          </a:xfrm>
        </p:spPr>
        <p:txBody>
          <a:bodyPr>
            <a:normAutofit fontScale="92500" lnSpcReduction="10000"/>
          </a:bodyPr>
          <a:lstStyle/>
          <a:p>
            <a:pPr marL="274320" indent="-274320" algn="ctr" fontAlgn="auto">
              <a:spcAft>
                <a:spcPts val="0"/>
              </a:spcAft>
              <a:buNone/>
              <a:defRPr/>
            </a:pPr>
            <a:r>
              <a:rPr lang="en-US" dirty="0" smtClean="0"/>
              <a:t>The information presented in the </a:t>
            </a:r>
            <a:r>
              <a:rPr lang="en-US" i="1" dirty="0" smtClean="0"/>
              <a:t>e</a:t>
            </a:r>
            <a:r>
              <a:rPr lang="en-US" dirty="0" smtClean="0"/>
              <a:t>PSS is abridged from the full Recommendation Statements published by the USPSTF. The complete Recommendation Statements and supporting evidence reviews and/or summaries can be accessed at </a:t>
            </a:r>
          </a:p>
          <a:p>
            <a:pPr marL="274320" indent="-274320" algn="ctr" fontAlgn="auto">
              <a:spcAft>
                <a:spcPts val="0"/>
              </a:spcAft>
              <a:buNone/>
              <a:defRPr/>
            </a:pPr>
            <a:r>
              <a:rPr lang="en-US" dirty="0" smtClean="0">
                <a:hlinkClick r:id="rId2"/>
              </a:rPr>
              <a:t>www.uspreventiveservicestaskforce.org</a:t>
            </a:r>
            <a:r>
              <a:rPr lang="en-US" dirty="0" smtClean="0"/>
              <a:t> </a:t>
            </a:r>
          </a:p>
          <a:p>
            <a:pPr marL="274320" indent="-274320" fontAlgn="auto">
              <a:spcAft>
                <a:spcPts val="0"/>
              </a:spcAft>
              <a:buNone/>
              <a:defRPr/>
            </a:pPr>
            <a:endParaRPr lang="en-US" dirty="0" smtClean="0"/>
          </a:p>
          <a:p>
            <a:pPr marL="274320" indent="-274320" algn="ctr" fontAlgn="auto">
              <a:spcAft>
                <a:spcPts val="0"/>
              </a:spcAft>
              <a:buNone/>
              <a:defRPr/>
            </a:pPr>
            <a:r>
              <a:rPr lang="en-US" dirty="0" smtClean="0"/>
              <a:t>The USPSTF hopes that you will find these recommendations useful as you care for your patients.</a:t>
            </a:r>
          </a:p>
          <a:p>
            <a:pPr>
              <a:buFont typeface="Wingdings 2" pitchFamily="18" charset="2"/>
              <a:buNone/>
              <a:defRPr/>
            </a:pPr>
            <a:endParaRPr lang="en-US" dirty="0" smtClean="0"/>
          </a:p>
          <a:p>
            <a:pPr>
              <a:defRPr/>
            </a:pPr>
            <a:endParaRPr lang="en-US" dirty="0" smtClean="0"/>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USPSTF and Clinical Decision-Making</a:t>
            </a:r>
            <a:endParaRPr lang="en-US" dirty="0"/>
          </a:p>
        </p:txBody>
      </p:sp>
      <p:sp>
        <p:nvSpPr>
          <p:cNvPr id="3" name="Content Placeholder 2"/>
          <p:cNvSpPr>
            <a:spLocks noGrp="1"/>
          </p:cNvSpPr>
          <p:nvPr>
            <p:ph idx="1"/>
          </p:nvPr>
        </p:nvSpPr>
        <p:spPr>
          <a:xfrm>
            <a:off x="609600" y="1676400"/>
            <a:ext cx="7993063" cy="4953000"/>
          </a:xfrm>
        </p:spPr>
        <p:txBody>
          <a:bodyPr>
            <a:normAutofit fontScale="85000" lnSpcReduction="10000"/>
          </a:bodyPr>
          <a:lstStyle/>
          <a:p>
            <a:r>
              <a:rPr lang="en-US" dirty="0" smtClean="0"/>
              <a:t>The recommendations made by the USPSTF are intended for use in primary care settings. </a:t>
            </a:r>
          </a:p>
          <a:p>
            <a:r>
              <a:rPr lang="en-US" dirty="0" smtClean="0"/>
              <a:t>The USPSTF realizes clinical decision-making with patients involves more complex considerations than the evidence alone. </a:t>
            </a:r>
          </a:p>
          <a:p>
            <a:r>
              <a:rPr lang="en-US" dirty="0" smtClean="0"/>
              <a:t>It is important that clinicians understand the evidence, but also that decision-making be tailored to the specific patient and situation. </a:t>
            </a:r>
          </a:p>
          <a:p>
            <a:r>
              <a:rPr lang="en-US" dirty="0" smtClean="0"/>
              <a:t>The "Clinical Considerations" section of each USPSTF Recommendation Statement offers information to be used by clinicians as they put the recommendations into practice with individual patients</a:t>
            </a:r>
            <a:r>
              <a:rPr lang="en-US" sz="3600" dirty="0" smtClean="0"/>
              <a:t>. </a:t>
            </a:r>
          </a:p>
          <a:p>
            <a:endParaRPr lang="en-US" dirty="0" smtClean="0"/>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Prioritizing Risk Factors</a:t>
            </a:r>
            <a:endParaRPr lang="en-US" dirty="0"/>
          </a:p>
        </p:txBody>
      </p:sp>
      <p:sp>
        <p:nvSpPr>
          <p:cNvPr id="3" name="Content Placeholder 2"/>
          <p:cNvSpPr>
            <a:spLocks noGrp="1"/>
          </p:cNvSpPr>
          <p:nvPr>
            <p:ph idx="1"/>
          </p:nvPr>
        </p:nvSpPr>
        <p:spPr>
          <a:xfrm>
            <a:off x="609600" y="1676400"/>
            <a:ext cx="7993063" cy="5181600"/>
          </a:xfrm>
        </p:spPr>
        <p:txBody>
          <a:bodyPr/>
          <a:lstStyle/>
          <a:p>
            <a:r>
              <a:rPr lang="en-US" sz="2000" b="1" dirty="0" smtClean="0"/>
              <a:t>How important is the target condition?</a:t>
            </a:r>
          </a:p>
          <a:p>
            <a:pPr lvl="1">
              <a:buFont typeface="Wingdings" pitchFamily="2" charset="2"/>
              <a:buChar char="§"/>
            </a:pPr>
            <a:r>
              <a:rPr lang="en-US" sz="2000" dirty="0" smtClean="0">
                <a:solidFill>
                  <a:schemeClr val="tx1"/>
                </a:solidFill>
              </a:rPr>
              <a:t>incidence and prevalence</a:t>
            </a:r>
          </a:p>
          <a:p>
            <a:pPr lvl="1">
              <a:buFont typeface="Wingdings" pitchFamily="2" charset="2"/>
              <a:buChar char="§"/>
            </a:pPr>
            <a:r>
              <a:rPr lang="en-US" sz="2000" dirty="0" smtClean="0">
                <a:solidFill>
                  <a:schemeClr val="tx1"/>
                </a:solidFill>
              </a:rPr>
              <a:t>morbidity and mortality </a:t>
            </a:r>
          </a:p>
          <a:p>
            <a:pPr>
              <a:spcBef>
                <a:spcPts val="1200"/>
              </a:spcBef>
            </a:pPr>
            <a:r>
              <a:rPr lang="en-US" sz="2000" b="1" dirty="0" smtClean="0"/>
              <a:t>How important is the risk factor?</a:t>
            </a:r>
          </a:p>
          <a:p>
            <a:pPr lvl="1">
              <a:buFont typeface="Wingdings" pitchFamily="2" charset="2"/>
              <a:buChar char="§"/>
            </a:pPr>
            <a:r>
              <a:rPr lang="en-US" sz="2000" dirty="0" smtClean="0">
                <a:solidFill>
                  <a:schemeClr val="tx1"/>
                </a:solidFill>
              </a:rPr>
              <a:t>frequency and magnitude </a:t>
            </a:r>
            <a:br>
              <a:rPr lang="en-US" sz="2000" dirty="0" smtClean="0">
                <a:solidFill>
                  <a:schemeClr val="tx1"/>
                </a:solidFill>
              </a:rPr>
            </a:br>
            <a:r>
              <a:rPr lang="en-US" sz="2000" dirty="0" smtClean="0">
                <a:solidFill>
                  <a:schemeClr val="tx1"/>
                </a:solidFill>
              </a:rPr>
              <a:t>(absolute risk, relative risk, attributable risk)</a:t>
            </a:r>
          </a:p>
          <a:p>
            <a:pPr>
              <a:spcBef>
                <a:spcPts val="1200"/>
              </a:spcBef>
            </a:pPr>
            <a:r>
              <a:rPr lang="en-US" sz="2000" b="1" dirty="0" smtClean="0"/>
              <a:t>Is the preventive service efficacious and effective?</a:t>
            </a:r>
          </a:p>
          <a:p>
            <a:pPr lvl="1">
              <a:buFont typeface="Wingdings" pitchFamily="2" charset="2"/>
              <a:buChar char="§"/>
            </a:pPr>
            <a:r>
              <a:rPr lang="en-US" sz="2000" dirty="0" smtClean="0">
                <a:solidFill>
                  <a:schemeClr val="tx1"/>
                </a:solidFill>
              </a:rPr>
              <a:t>ideal conditions vs. routine clinic setting</a:t>
            </a:r>
          </a:p>
          <a:p>
            <a:pPr>
              <a:spcBef>
                <a:spcPts val="1200"/>
              </a:spcBef>
            </a:pPr>
            <a:r>
              <a:rPr lang="en-US" sz="2000" b="1" dirty="0" smtClean="0"/>
              <a:t>How accurately can the risk factor or target condition </a:t>
            </a:r>
            <a:br>
              <a:rPr lang="en-US" sz="2000" b="1" dirty="0" smtClean="0"/>
            </a:br>
            <a:r>
              <a:rPr lang="en-US" sz="2000" b="1" dirty="0" smtClean="0"/>
              <a:t>be identified?</a:t>
            </a:r>
          </a:p>
          <a:p>
            <a:pPr lvl="1">
              <a:buFont typeface="Wingdings" pitchFamily="2" charset="2"/>
              <a:buChar char="§"/>
            </a:pPr>
            <a:r>
              <a:rPr lang="en-US" sz="2000" dirty="0" smtClean="0">
                <a:solidFill>
                  <a:schemeClr val="tx1"/>
                </a:solidFill>
              </a:rPr>
              <a:t>must have a significant effect on the quality and quantity of life </a:t>
            </a:r>
          </a:p>
          <a:p>
            <a:pPr lvl="1">
              <a:buFont typeface="Wingdings" pitchFamily="2" charset="2"/>
              <a:buChar char="§"/>
            </a:pPr>
            <a:r>
              <a:rPr lang="en-US" sz="2000" dirty="0" smtClean="0">
                <a:solidFill>
                  <a:schemeClr val="tx1"/>
                </a:solidFill>
              </a:rPr>
              <a:t>sensitivity vs. specificity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the Grades Mean</a:t>
            </a:r>
            <a:endParaRPr lang="en-US" dirty="0"/>
          </a:p>
        </p:txBody>
      </p:sp>
      <p:sp>
        <p:nvSpPr>
          <p:cNvPr id="3" name="Content Placeholder 2"/>
          <p:cNvSpPr>
            <a:spLocks noGrp="1"/>
          </p:cNvSpPr>
          <p:nvPr>
            <p:ph idx="1"/>
          </p:nvPr>
        </p:nvSpPr>
        <p:spPr>
          <a:xfrm>
            <a:off x="609600" y="1676400"/>
            <a:ext cx="7993063" cy="4953000"/>
          </a:xfrm>
        </p:spPr>
        <p:txBody>
          <a:bodyPr/>
          <a:lstStyle/>
          <a:p>
            <a:endParaRPr lang="en-US" dirty="0"/>
          </a:p>
        </p:txBody>
      </p:sp>
      <p:pic>
        <p:nvPicPr>
          <p:cNvPr id="4" name="Picture 4" descr="Picture 1"/>
          <p:cNvPicPr>
            <a:picLocks noChangeAspect="1" noChangeArrowheads="1"/>
          </p:cNvPicPr>
          <p:nvPr/>
        </p:nvPicPr>
        <p:blipFill>
          <a:blip r:embed="rId3" cstate="print"/>
          <a:srcRect/>
          <a:stretch>
            <a:fillRect/>
          </a:stretch>
        </p:blipFill>
        <p:spPr bwMode="auto">
          <a:xfrm>
            <a:off x="381000" y="1600200"/>
            <a:ext cx="1400833" cy="4572000"/>
          </a:xfrm>
          <a:prstGeom prst="rect">
            <a:avLst/>
          </a:prstGeom>
          <a:noFill/>
          <a:ln w="9525">
            <a:solidFill>
              <a:schemeClr val="accent1">
                <a:lumMod val="75000"/>
              </a:schemeClr>
            </a:solidFill>
            <a:miter lim="800000"/>
            <a:headEnd/>
            <a:tailEnd/>
          </a:ln>
        </p:spPr>
      </p:pic>
      <p:pic>
        <p:nvPicPr>
          <p:cNvPr id="5" name="Picture 5" descr="Slide: 24&#10;What the Grades Mean&#10;Grade A The USPSTF recommends the service. There is high certainty that the net benefit is substanitial. &#10;Grade B The USPSTF recommends the service. There is high certainty that the net benefit is moderate or there is moderate certainty that the net benefit is moderate to substantial.&#10;Grade C The USPSTF recommends against routinely providing the service. There may be considerations that support providing the service in an individual patient. There is at least moderate certainty that the net benefit is small.&#10;Grade D The USPSTF recommends against the service. There is moderate to high certainty that the service has no net benefit or that the harms outweigh the benefits.&#10;I Statement: The USPSTF concludes that the current evidence is insufficient to assess the balance of benefits and harms of the service. Evidence is lacking, of poor quality, or conflicting, and the balance of benefits and harms cannot be determined. &#10;Website: http://www.uspreventiveservicestaskforce.org/uspstf/grades.htm&#10;"/>
          <p:cNvPicPr>
            <a:picLocks noChangeAspect="1" noChangeArrowheads="1"/>
          </p:cNvPicPr>
          <p:nvPr/>
        </p:nvPicPr>
        <p:blipFill>
          <a:blip r:embed="rId4" cstate="print"/>
          <a:srcRect/>
          <a:stretch>
            <a:fillRect/>
          </a:stretch>
        </p:blipFill>
        <p:spPr bwMode="auto">
          <a:xfrm>
            <a:off x="1752600" y="1600199"/>
            <a:ext cx="7291508" cy="4572000"/>
          </a:xfrm>
          <a:prstGeom prst="rect">
            <a:avLst/>
          </a:prstGeom>
          <a:noFill/>
          <a:ln w="9525">
            <a:solidFill>
              <a:schemeClr val="accent1">
                <a:lumMod val="75000"/>
              </a:schemeClr>
            </a:solid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Implementing Wellness Recommendations</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Wellness Interventions </a:t>
            </a:r>
            <a:endParaRPr lang="en-US" dirty="0"/>
          </a:p>
        </p:txBody>
      </p:sp>
      <p:sp>
        <p:nvSpPr>
          <p:cNvPr id="3" name="Content Placeholder 2"/>
          <p:cNvSpPr>
            <a:spLocks noGrp="1"/>
          </p:cNvSpPr>
          <p:nvPr>
            <p:ph idx="1"/>
          </p:nvPr>
        </p:nvSpPr>
        <p:spPr>
          <a:xfrm>
            <a:off x="609600" y="1676400"/>
            <a:ext cx="7993063" cy="4953000"/>
          </a:xfrm>
        </p:spPr>
        <p:txBody>
          <a:bodyPr/>
          <a:lstStyle/>
          <a:p>
            <a:pPr>
              <a:spcAft>
                <a:spcPts val="1200"/>
              </a:spcAft>
            </a:pPr>
            <a:r>
              <a:rPr lang="en-US" dirty="0" smtClean="0"/>
              <a:t>Work interprofessionally </a:t>
            </a:r>
          </a:p>
          <a:p>
            <a:pPr>
              <a:spcAft>
                <a:spcPts val="1200"/>
              </a:spcAft>
            </a:pPr>
            <a:r>
              <a:rPr lang="en-US" dirty="0" smtClean="0"/>
              <a:t>Counsel patient effectively </a:t>
            </a:r>
          </a:p>
          <a:p>
            <a:pPr>
              <a:spcAft>
                <a:spcPts val="1200"/>
              </a:spcAft>
            </a:pPr>
            <a:r>
              <a:rPr lang="en-US" dirty="0" smtClean="0"/>
              <a:t>Recognize the body is capable of self-healing and health maintenance</a:t>
            </a:r>
          </a:p>
          <a:p>
            <a:pPr>
              <a:spcAft>
                <a:spcPts val="1200"/>
              </a:spcAft>
            </a:pPr>
            <a:r>
              <a:rPr lang="en-US" dirty="0" smtClean="0"/>
              <a:t>Using the </a:t>
            </a:r>
            <a:r>
              <a:rPr lang="en-US" i="1" dirty="0" smtClean="0"/>
              <a:t>e</a:t>
            </a:r>
            <a:r>
              <a:rPr lang="en-US" dirty="0" smtClean="0"/>
              <a:t>PSS program saves time and simplifies the task. </a:t>
            </a:r>
          </a:p>
          <a:p>
            <a:pPr>
              <a:spcAft>
                <a:spcPts val="1200"/>
              </a:spcAft>
            </a:pPr>
            <a:r>
              <a:rPr lang="en-US" dirty="0" smtClean="0"/>
              <a:t>Work with legislators to support wellness services </a:t>
            </a: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Interprofessional</a:t>
            </a:r>
            <a:r>
              <a:rPr lang="en-US" dirty="0" smtClean="0"/>
              <a:t> Healthcare </a:t>
            </a:r>
            <a:endParaRPr lang="en-US" dirty="0"/>
          </a:p>
        </p:txBody>
      </p:sp>
      <p:sp>
        <p:nvSpPr>
          <p:cNvPr id="3" name="Content Placeholder 2"/>
          <p:cNvSpPr>
            <a:spLocks noGrp="1"/>
          </p:cNvSpPr>
          <p:nvPr>
            <p:ph idx="1"/>
          </p:nvPr>
        </p:nvSpPr>
        <p:spPr>
          <a:xfrm>
            <a:off x="609600" y="1676400"/>
            <a:ext cx="7993063" cy="4419600"/>
          </a:xfrm>
        </p:spPr>
        <p:txBody>
          <a:bodyPr/>
          <a:lstStyle/>
          <a:p>
            <a:r>
              <a:rPr lang="en-US" dirty="0" smtClean="0"/>
              <a:t>Healthcare is a complex activity that demands that health and social care professionals work together for maximal effectiveness.</a:t>
            </a:r>
          </a:p>
          <a:p>
            <a:pPr>
              <a:buNone/>
            </a:pPr>
            <a:endParaRPr lang="en-US" dirty="0" smtClean="0"/>
          </a:p>
          <a:p>
            <a:r>
              <a:rPr lang="en-US" dirty="0" smtClean="0"/>
              <a:t>Collaborative team behavior reduces the error rate in healthcare.</a:t>
            </a:r>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 Counseling and Delivery to Patients</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Counseling Strategies</a:t>
            </a:r>
            <a:endParaRPr lang="en-US" dirty="0"/>
          </a:p>
        </p:txBody>
      </p:sp>
      <p:sp>
        <p:nvSpPr>
          <p:cNvPr id="4" name="Content Placeholder 3"/>
          <p:cNvSpPr>
            <a:spLocks noGrp="1"/>
          </p:cNvSpPr>
          <p:nvPr>
            <p:ph sz="half" idx="1"/>
          </p:nvPr>
        </p:nvSpPr>
        <p:spPr>
          <a:xfrm>
            <a:off x="609600" y="1676400"/>
            <a:ext cx="3919538" cy="5029200"/>
          </a:xfrm>
        </p:spPr>
        <p:txBody>
          <a:bodyPr>
            <a:normAutofit fontScale="85000" lnSpcReduction="20000"/>
          </a:bodyPr>
          <a:lstStyle/>
          <a:p>
            <a:pPr marL="274320" indent="-274320" fontAlgn="auto">
              <a:spcAft>
                <a:spcPts val="1200"/>
              </a:spcAft>
              <a:buFont typeface="Wingdings 2"/>
              <a:buChar char=""/>
              <a:defRPr/>
            </a:pPr>
            <a:r>
              <a:rPr lang="en-US" dirty="0" smtClean="0"/>
              <a:t>Tailor teaching to patients needs</a:t>
            </a:r>
          </a:p>
          <a:p>
            <a:pPr marL="274320" indent="-274320" fontAlgn="auto">
              <a:spcAft>
                <a:spcPts val="1200"/>
              </a:spcAft>
              <a:buFont typeface="Wingdings 2"/>
              <a:buChar char=""/>
              <a:defRPr/>
            </a:pPr>
            <a:r>
              <a:rPr lang="en-US" dirty="0" smtClean="0"/>
              <a:t>Purpose, effects and when to expect effects</a:t>
            </a:r>
          </a:p>
          <a:p>
            <a:pPr marL="274320" indent="-274320" fontAlgn="auto">
              <a:spcAft>
                <a:spcPts val="1200"/>
              </a:spcAft>
              <a:buFont typeface="Wingdings 2"/>
              <a:buChar char=""/>
              <a:defRPr/>
            </a:pPr>
            <a:r>
              <a:rPr lang="en-US" dirty="0" smtClean="0"/>
              <a:t>Suggest small changes</a:t>
            </a:r>
          </a:p>
          <a:p>
            <a:pPr marL="274320" indent="-274320" fontAlgn="auto">
              <a:spcBef>
                <a:spcPts val="0"/>
              </a:spcBef>
              <a:spcAft>
                <a:spcPts val="0"/>
              </a:spcAft>
              <a:buFont typeface="Wingdings 2"/>
              <a:buChar char=""/>
              <a:defRPr/>
            </a:pPr>
            <a:r>
              <a:rPr lang="en-US" dirty="0" smtClean="0"/>
              <a:t>Use influence of profession</a:t>
            </a:r>
          </a:p>
          <a:p>
            <a:pPr marL="274320" indent="-274320" fontAlgn="auto">
              <a:spcBef>
                <a:spcPts val="0"/>
              </a:spcBef>
              <a:spcAft>
                <a:spcPts val="0"/>
              </a:spcAft>
              <a:buNone/>
              <a:defRPr/>
            </a:pPr>
            <a:endParaRPr lang="en-US" dirty="0" smtClean="0"/>
          </a:p>
          <a:p>
            <a:pPr marL="274320" indent="-274320" fontAlgn="auto">
              <a:spcBef>
                <a:spcPts val="0"/>
              </a:spcBef>
              <a:spcAft>
                <a:spcPts val="0"/>
              </a:spcAft>
              <a:buFont typeface="Wingdings 2"/>
              <a:buChar char=""/>
              <a:defRPr/>
            </a:pPr>
            <a:r>
              <a:rPr lang="en-US" dirty="0" smtClean="0"/>
              <a:t>Encourage comments from patient</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Combine strategies</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Involve office staff</a:t>
            </a:r>
          </a:p>
          <a:p>
            <a:pPr marL="274320" indent="-274320" fontAlgn="auto">
              <a:spcBef>
                <a:spcPts val="0"/>
              </a:spcBef>
              <a:spcAft>
                <a:spcPts val="0"/>
              </a:spcAft>
              <a:buFont typeface="Wingdings 2"/>
              <a:buChar char=""/>
              <a:defRPr/>
            </a:pPr>
            <a:endParaRPr lang="en-US" dirty="0" smtClean="0">
              <a:solidFill>
                <a:schemeClr val="tx1"/>
              </a:solidFill>
              <a:effectLst>
                <a:outerShdw blurRad="38100" dist="38100" dir="2700000" algn="tl">
                  <a:srgbClr val="000000">
                    <a:alpha val="43137"/>
                  </a:srgbClr>
                </a:outerShdw>
              </a:effectLst>
            </a:endParaRPr>
          </a:p>
          <a:p>
            <a:pPr marL="274320" indent="-274320" fontAlgn="auto">
              <a:spcBef>
                <a:spcPts val="0"/>
              </a:spcBef>
              <a:spcAft>
                <a:spcPts val="0"/>
              </a:spcAft>
              <a:buFont typeface="Wingdings 2"/>
              <a:buChar char=""/>
              <a:defRPr/>
            </a:pPr>
            <a:r>
              <a:rPr lang="en-US" dirty="0" smtClean="0">
                <a:solidFill>
                  <a:schemeClr val="tx1"/>
                </a:solidFill>
                <a:effectLst>
                  <a:outerShdw blurRad="38100" dist="38100" dir="2700000" algn="tl">
                    <a:srgbClr val="000000">
                      <a:alpha val="43137"/>
                    </a:srgbClr>
                  </a:outerShdw>
                </a:effectLst>
              </a:rPr>
              <a:t>Monitor progress </a:t>
            </a:r>
          </a:p>
          <a:p>
            <a:pPr marL="274320" indent="-274320" fontAlgn="auto">
              <a:spcAft>
                <a:spcPts val="1200"/>
              </a:spcAft>
              <a:buFont typeface="Wingdings 2"/>
              <a:buChar char=""/>
              <a:defRPr/>
            </a:pPr>
            <a:endParaRPr lang="en-US" dirty="0" smtClean="0"/>
          </a:p>
          <a:p>
            <a:endParaRPr lang="en-US" dirty="0"/>
          </a:p>
        </p:txBody>
      </p:sp>
      <p:sp>
        <p:nvSpPr>
          <p:cNvPr id="5" name="Content Placeholder 4"/>
          <p:cNvSpPr>
            <a:spLocks noGrp="1"/>
          </p:cNvSpPr>
          <p:nvPr>
            <p:ph sz="half" idx="2"/>
          </p:nvPr>
        </p:nvSpPr>
        <p:spPr>
          <a:xfrm>
            <a:off x="4681538" y="1676400"/>
            <a:ext cx="3921125" cy="4953000"/>
          </a:xfrm>
        </p:spPr>
        <p:txBody>
          <a:bodyPr>
            <a:normAutofit fontScale="85000" lnSpcReduction="20000"/>
          </a:bodyPr>
          <a:lstStyle/>
          <a:p>
            <a:pPr marL="274320" indent="-274320" fontAlgn="auto">
              <a:spcAft>
                <a:spcPts val="1200"/>
              </a:spcAft>
              <a:buFont typeface="Wingdings 2"/>
              <a:buChar char=""/>
              <a:defRPr/>
            </a:pPr>
            <a:r>
              <a:rPr lang="en-US" dirty="0" smtClean="0"/>
              <a:t>Be specific</a:t>
            </a:r>
          </a:p>
          <a:p>
            <a:pPr marL="274320" indent="-274320" fontAlgn="auto">
              <a:spcAft>
                <a:spcPts val="1200"/>
              </a:spcAft>
              <a:buFont typeface="Wingdings 2"/>
              <a:buChar char=""/>
              <a:defRPr/>
            </a:pPr>
            <a:r>
              <a:rPr lang="en-US" dirty="0" smtClean="0"/>
              <a:t>Add new behaviors rather than eliminate </a:t>
            </a:r>
            <a:br>
              <a:rPr lang="en-US" dirty="0" smtClean="0"/>
            </a:br>
            <a:r>
              <a:rPr lang="en-US" dirty="0" smtClean="0"/>
              <a:t>established behaviors</a:t>
            </a:r>
          </a:p>
          <a:p>
            <a:pPr marL="274320" indent="-274320" fontAlgn="auto">
              <a:spcAft>
                <a:spcPts val="1200"/>
              </a:spcAft>
              <a:buFont typeface="Wingdings 2"/>
              <a:buChar char=""/>
              <a:defRPr/>
            </a:pPr>
            <a:r>
              <a:rPr lang="en-US" dirty="0" smtClean="0"/>
              <a:t>Link the new to old behaviors</a:t>
            </a:r>
          </a:p>
          <a:p>
            <a:pPr marL="274320" indent="-274320" fontAlgn="auto">
              <a:spcBef>
                <a:spcPts val="0"/>
              </a:spcBef>
              <a:spcAft>
                <a:spcPts val="0"/>
              </a:spcAft>
              <a:buFont typeface="Wingdings 2"/>
              <a:buChar char=""/>
              <a:defRPr/>
            </a:pPr>
            <a:r>
              <a:rPr lang="en-US" dirty="0" smtClean="0"/>
              <a:t>Listening</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Assess readiness</a:t>
            </a:r>
            <a:br>
              <a:rPr lang="en-US" dirty="0" smtClean="0"/>
            </a:br>
            <a:r>
              <a:rPr lang="en-US" dirty="0" smtClean="0"/>
              <a:t>for change</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Cultural sensitivity </a:t>
            </a:r>
          </a:p>
          <a:p>
            <a:pPr marL="274320" indent="-274320" fontAlgn="auto">
              <a:spcBef>
                <a:spcPts val="0"/>
              </a:spcBef>
              <a:spcAft>
                <a:spcPts val="0"/>
              </a:spcAft>
              <a:buNone/>
              <a:defRPr/>
            </a:pPr>
            <a:endParaRPr lang="en-US" dirty="0" smtClean="0"/>
          </a:p>
          <a:p>
            <a:pPr marL="274320" indent="-274320" fontAlgn="auto">
              <a:spcBef>
                <a:spcPts val="0"/>
              </a:spcBef>
              <a:spcAft>
                <a:spcPts val="0"/>
              </a:spcAft>
              <a:buFont typeface="Wingdings 2"/>
              <a:buChar char=""/>
              <a:defRPr/>
            </a:pPr>
            <a:r>
              <a:rPr lang="en-US" dirty="0" smtClean="0"/>
              <a:t>Community resources</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Refer appropriately </a:t>
            </a:r>
          </a:p>
          <a:p>
            <a:pPr marL="274320" indent="-274320" fontAlgn="auto">
              <a:spcAft>
                <a:spcPts val="0"/>
              </a:spcAft>
              <a:buFont typeface="Wingdings 2"/>
              <a:buChar char=""/>
              <a:defRPr/>
            </a:pP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p:txBody>
          <a:bodyPr/>
          <a:lstStyle/>
          <a:p>
            <a:r>
              <a:rPr lang="en-US" dirty="0" smtClean="0"/>
              <a:t>Thoughts on Prevention</a:t>
            </a:r>
            <a:endParaRPr lang="en-US" dirty="0"/>
          </a:p>
        </p:txBody>
      </p:sp>
      <p:sp>
        <p:nvSpPr>
          <p:cNvPr id="423939" name="Rectangle 3"/>
          <p:cNvSpPr>
            <a:spLocks noGrp="1" noChangeArrowheads="1"/>
          </p:cNvSpPr>
          <p:nvPr>
            <p:ph type="body" idx="1"/>
          </p:nvPr>
        </p:nvSpPr>
        <p:spPr>
          <a:xfrm>
            <a:off x="609600" y="1676400"/>
            <a:ext cx="7993063" cy="4800600"/>
          </a:xfrm>
        </p:spPr>
        <p:txBody>
          <a:bodyPr/>
          <a:lstStyle/>
          <a:p>
            <a:r>
              <a:rPr lang="en-US" sz="2400" i="1" dirty="0" smtClean="0"/>
              <a:t>"To find health should be the object of any doctor.  </a:t>
            </a:r>
            <a:br>
              <a:rPr lang="en-US" sz="2400" i="1" dirty="0" smtClean="0"/>
            </a:br>
            <a:r>
              <a:rPr lang="en-US" sz="2400" i="1" dirty="0" smtClean="0"/>
              <a:t>Anyone can find disease.“ </a:t>
            </a:r>
          </a:p>
          <a:p>
            <a:pPr lvl="4"/>
            <a:r>
              <a:rPr lang="en-US" sz="2400" i="1" dirty="0" smtClean="0"/>
              <a:t>---Andrew Taylor Still, D.O.</a:t>
            </a:r>
          </a:p>
          <a:p>
            <a:endParaRPr lang="en-US" sz="2400" i="1" dirty="0" smtClean="0"/>
          </a:p>
          <a:p>
            <a:r>
              <a:rPr lang="en-US" sz="2400" i="1" dirty="0" smtClean="0"/>
              <a:t>“Prevention is one of the few known ways to reduce demand for health and aged care services. “</a:t>
            </a:r>
          </a:p>
          <a:p>
            <a:pPr lvl="4"/>
            <a:r>
              <a:rPr lang="en-US" sz="2400" i="1" dirty="0" smtClean="0"/>
              <a:t> ---Julie Bishop, JD</a:t>
            </a:r>
          </a:p>
          <a:p>
            <a:pPr lvl="1">
              <a:buNone/>
            </a:pPr>
            <a:r>
              <a:rPr lang="en-US" sz="2400" i="1" dirty="0" smtClean="0"/>
              <a:t>					</a:t>
            </a:r>
            <a:endParaRPr lang="en-US" sz="2400" dirty="0" smtClean="0"/>
          </a:p>
          <a:p>
            <a:r>
              <a:rPr lang="en-US" sz="2400" dirty="0" smtClean="0"/>
              <a:t>“</a:t>
            </a:r>
            <a:r>
              <a:rPr lang="en-US" sz="2400" i="1" dirty="0" smtClean="0"/>
              <a:t>The purpose of risk assessment is not to categorize individuals according to a test result nor even as to their overall risk, but rather to identify those who can be helped, or helped most, by preventive action.” </a:t>
            </a:r>
          </a:p>
          <a:p>
            <a:pPr lvl="4"/>
            <a:r>
              <a:rPr lang="en-US" sz="2400" i="1" dirty="0" smtClean="0"/>
              <a:t>---Geoffrey Rose, MD, PhD</a:t>
            </a:r>
          </a:p>
          <a:p>
            <a:pPr>
              <a:buNone/>
            </a:pP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Improving Delivery</a:t>
            </a:r>
            <a:endParaRPr lang="en-US" dirty="0"/>
          </a:p>
        </p:txBody>
      </p:sp>
      <p:sp>
        <p:nvSpPr>
          <p:cNvPr id="3" name="Content Placeholder 2"/>
          <p:cNvSpPr>
            <a:spLocks noGrp="1"/>
          </p:cNvSpPr>
          <p:nvPr>
            <p:ph idx="1"/>
          </p:nvPr>
        </p:nvSpPr>
        <p:spPr>
          <a:xfrm>
            <a:off x="609600" y="1676400"/>
            <a:ext cx="7993063" cy="4495800"/>
          </a:xfrm>
        </p:spPr>
        <p:txBody>
          <a:bodyPr/>
          <a:lstStyle/>
          <a:p>
            <a:r>
              <a:rPr lang="en-US" dirty="0" smtClean="0">
                <a:solidFill>
                  <a:schemeClr val="tx1"/>
                </a:solidFill>
              </a:rPr>
              <a:t>Pamphlets, posters and reading materials</a:t>
            </a:r>
          </a:p>
          <a:p>
            <a:r>
              <a:rPr lang="en-US" dirty="0" smtClean="0">
                <a:solidFill>
                  <a:schemeClr val="tx1"/>
                </a:solidFill>
              </a:rPr>
              <a:t>Short questionnaires </a:t>
            </a:r>
          </a:p>
          <a:p>
            <a:r>
              <a:rPr lang="en-US" dirty="0" smtClean="0">
                <a:solidFill>
                  <a:schemeClr val="tx1"/>
                </a:solidFill>
              </a:rPr>
              <a:t>Assess patient’s readiness to change</a:t>
            </a:r>
          </a:p>
          <a:p>
            <a:pPr lvl="1"/>
            <a:r>
              <a:rPr lang="en-US" dirty="0" smtClean="0">
                <a:solidFill>
                  <a:schemeClr val="tx1"/>
                </a:solidFill>
              </a:rPr>
              <a:t>Early behavior: information</a:t>
            </a:r>
          </a:p>
          <a:p>
            <a:pPr lvl="1"/>
            <a:r>
              <a:rPr lang="en-US" dirty="0" smtClean="0">
                <a:solidFill>
                  <a:schemeClr val="tx1"/>
                </a:solidFill>
              </a:rPr>
              <a:t>Ready for change: counseling and behavior modification</a:t>
            </a:r>
          </a:p>
          <a:p>
            <a:pPr lvl="1"/>
            <a:r>
              <a:rPr lang="en-US" dirty="0" smtClean="0">
                <a:solidFill>
                  <a:schemeClr val="tx1"/>
                </a:solidFill>
              </a:rPr>
              <a:t>Changed: support and follow-up</a:t>
            </a:r>
          </a:p>
          <a:p>
            <a:r>
              <a:rPr lang="en-US" dirty="0" smtClean="0">
                <a:solidFill>
                  <a:schemeClr val="tx1"/>
                </a:solidFill>
              </a:rPr>
              <a:t>Community programs and resources</a:t>
            </a:r>
          </a:p>
          <a:p>
            <a:endParaRPr lang="en-US" dirty="0">
              <a:solidFill>
                <a:schemeClr val="tx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Describe New Federal Initiatives </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New Federal Initiatives </a:t>
            </a:r>
            <a:br>
              <a:rPr lang="en-US" dirty="0" smtClean="0"/>
            </a:br>
            <a:r>
              <a:rPr lang="en-US" dirty="0" smtClean="0"/>
              <a:t>Change in Reimbursements</a:t>
            </a:r>
            <a:endParaRPr lang="en-US" dirty="0"/>
          </a:p>
        </p:txBody>
      </p:sp>
      <p:sp>
        <p:nvSpPr>
          <p:cNvPr id="3" name="Content Placeholder 2"/>
          <p:cNvSpPr>
            <a:spLocks noGrp="1"/>
          </p:cNvSpPr>
          <p:nvPr>
            <p:ph idx="1"/>
          </p:nvPr>
        </p:nvSpPr>
        <p:spPr>
          <a:xfrm>
            <a:off x="609600" y="1676400"/>
            <a:ext cx="7993063" cy="4876800"/>
          </a:xfrm>
        </p:spPr>
        <p:txBody>
          <a:bodyPr>
            <a:normAutofit fontScale="55000" lnSpcReduction="20000"/>
          </a:bodyPr>
          <a:lstStyle/>
          <a:p>
            <a:endParaRPr lang="en-US" dirty="0" smtClean="0"/>
          </a:p>
          <a:p>
            <a:r>
              <a:rPr lang="en-US" dirty="0" smtClean="0"/>
              <a:t>Reimbursement for services has been an impediment to consistently providing preventive/wellness services in a busy clinic environment. </a:t>
            </a:r>
            <a:br>
              <a:rPr lang="en-US" dirty="0" smtClean="0"/>
            </a:br>
            <a:r>
              <a:rPr lang="en-US" dirty="0" smtClean="0"/>
              <a:t>Recent legislation has removed this barrier. </a:t>
            </a:r>
          </a:p>
          <a:p>
            <a:endParaRPr lang="en-US" dirty="0" smtClean="0"/>
          </a:p>
          <a:p>
            <a:r>
              <a:rPr lang="en-US" dirty="0" smtClean="0"/>
              <a:t>Free Preventive Care Under Medicare—Eliminates co‐payments for preventive services and exempts preventive services from deductibles </a:t>
            </a:r>
            <a:br>
              <a:rPr lang="en-US" dirty="0" smtClean="0"/>
            </a:br>
            <a:r>
              <a:rPr lang="en-US" dirty="0" smtClean="0"/>
              <a:t>under the Medicare program.  </a:t>
            </a:r>
            <a:br>
              <a:rPr lang="en-US" dirty="0" smtClean="0"/>
            </a:br>
            <a:r>
              <a:rPr lang="en-US" dirty="0" smtClean="0"/>
              <a:t>Effective beginning January 1, 2011.</a:t>
            </a:r>
          </a:p>
          <a:p>
            <a:endParaRPr lang="en-US" dirty="0" smtClean="0"/>
          </a:p>
          <a:p>
            <a:r>
              <a:rPr lang="en-US" dirty="0" smtClean="0"/>
              <a:t>Free Preventive Care Under New Private Plans—Requires new private </a:t>
            </a:r>
            <a:br>
              <a:rPr lang="en-US" dirty="0" smtClean="0"/>
            </a:br>
            <a:r>
              <a:rPr lang="en-US" dirty="0" smtClean="0"/>
              <a:t>plans to cover preventive services with no co‐payments and with preventive services being exempt from deductibles.  </a:t>
            </a:r>
            <a:br>
              <a:rPr lang="en-US" dirty="0" smtClean="0"/>
            </a:br>
            <a:r>
              <a:rPr lang="en-US" dirty="0" smtClean="0"/>
              <a:t>Effective 6 months after enactment [9/23/10].</a:t>
            </a:r>
          </a:p>
          <a:p>
            <a:endParaRPr lang="en-US" dirty="0" smtClean="0"/>
          </a:p>
          <a:p>
            <a:r>
              <a:rPr lang="en-US" dirty="0" smtClean="0"/>
              <a:t>	</a:t>
            </a:r>
            <a:br>
              <a:rPr lang="en-US" dirty="0" smtClean="0"/>
            </a:br>
            <a:r>
              <a:rPr lang="en-US" dirty="0" smtClean="0"/>
              <a:t>New England Journal of Medicine, Promoting Prevention through the Affordable Care Act, 10.1056/JEJM1008560</a:t>
            </a:r>
          </a:p>
          <a:p>
            <a:endParaRPr lang="en-US" dirty="0" smtClean="0"/>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Demonstrate USPSTF-related Resources</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Tools for Different Audiences</a:t>
            </a:r>
            <a:endParaRPr lang="en-US" dirty="0"/>
          </a:p>
        </p:txBody>
      </p:sp>
      <p:sp>
        <p:nvSpPr>
          <p:cNvPr id="3" name="Content Placeholder 2"/>
          <p:cNvSpPr>
            <a:spLocks noGrp="1"/>
          </p:cNvSpPr>
          <p:nvPr>
            <p:ph idx="1"/>
          </p:nvPr>
        </p:nvSpPr>
        <p:spPr>
          <a:xfrm>
            <a:off x="609600" y="1676400"/>
            <a:ext cx="7993063" cy="4953000"/>
          </a:xfrm>
        </p:spPr>
        <p:txBody>
          <a:bodyPr/>
          <a:lstStyle/>
          <a:p>
            <a:pPr>
              <a:buSzPct val="75000"/>
            </a:pPr>
            <a:endParaRPr lang="en-US" sz="2000" b="1" dirty="0" smtClean="0">
              <a:cs typeface="Microsoft Sans Serif" pitchFamily="34" charset="0"/>
            </a:endParaRPr>
          </a:p>
          <a:p>
            <a:pPr>
              <a:buSzPct val="75000"/>
            </a:pPr>
            <a:r>
              <a:rPr lang="en-US" sz="2300" b="1" dirty="0" smtClean="0">
                <a:cs typeface="Microsoft Sans Serif" pitchFamily="34" charset="0"/>
              </a:rPr>
              <a:t>Physicians and healthcare providers</a:t>
            </a:r>
          </a:p>
          <a:p>
            <a:pPr lvl="1">
              <a:buSzPct val="60000"/>
              <a:buFont typeface="Wingdings" pitchFamily="2" charset="2"/>
              <a:buChar char="§"/>
            </a:pPr>
            <a:r>
              <a:rPr lang="en-US" sz="2300" dirty="0" smtClean="0">
                <a:cs typeface="Microsoft Sans Serif" pitchFamily="34" charset="0"/>
              </a:rPr>
              <a:t>Electronic and print resources and tools</a:t>
            </a:r>
          </a:p>
          <a:p>
            <a:pPr lvl="1">
              <a:buSzPct val="60000"/>
              <a:buFont typeface="Wingdings" pitchFamily="2" charset="2"/>
              <a:buChar char="§"/>
            </a:pPr>
            <a:r>
              <a:rPr lang="en-US" sz="2300" dirty="0" smtClean="0">
                <a:cs typeface="Microsoft Sans Serif" pitchFamily="34" charset="0"/>
              </a:rPr>
              <a:t>Downloadable point of care prompts – </a:t>
            </a:r>
            <a:br>
              <a:rPr lang="en-US" sz="2300" dirty="0" smtClean="0">
                <a:cs typeface="Microsoft Sans Serif" pitchFamily="34" charset="0"/>
              </a:rPr>
            </a:br>
            <a:r>
              <a:rPr lang="en-US" sz="2300" dirty="0" smtClean="0">
                <a:cs typeface="Microsoft Sans Serif" pitchFamily="34" charset="0"/>
              </a:rPr>
              <a:t>electronic Preventive Services Selector: </a:t>
            </a:r>
            <a:r>
              <a:rPr lang="en-US" sz="2300" dirty="0" smtClean="0">
                <a:cs typeface="Microsoft Sans Serif" pitchFamily="34" charset="0"/>
                <a:hlinkClick r:id="rId3"/>
              </a:rPr>
              <a:t>www.epss.ahrq.gov </a:t>
            </a:r>
            <a:endParaRPr lang="en-US" sz="2300" dirty="0" smtClean="0">
              <a:cs typeface="Microsoft Sans Serif" pitchFamily="34" charset="0"/>
            </a:endParaRPr>
          </a:p>
          <a:p>
            <a:pPr lvl="1">
              <a:buSzPct val="60000"/>
              <a:buFont typeface="Wingdings" pitchFamily="2" charset="2"/>
              <a:buChar char="§"/>
            </a:pPr>
            <a:r>
              <a:rPr lang="en-US" sz="2300" dirty="0" smtClean="0">
                <a:cs typeface="Microsoft Sans Serif" pitchFamily="34" charset="0"/>
              </a:rPr>
              <a:t>How to: </a:t>
            </a:r>
            <a:r>
              <a:rPr lang="en-US" sz="2300" dirty="0" smtClean="0">
                <a:solidFill>
                  <a:srgbClr val="FFC000"/>
                </a:solidFill>
                <a:cs typeface="Microsoft Sans Serif" pitchFamily="34" charset="0"/>
                <a:hlinkClick r:id="rId4"/>
              </a:rPr>
              <a:t>www.uspreventiveservicestaskforce.org</a:t>
            </a:r>
            <a:r>
              <a:rPr lang="en-US" sz="2300" dirty="0" smtClean="0">
                <a:solidFill>
                  <a:srgbClr val="FFC000"/>
                </a:solidFill>
                <a:cs typeface="Microsoft Sans Serif" pitchFamily="34" charset="0"/>
              </a:rPr>
              <a:t> </a:t>
            </a:r>
            <a:endParaRPr lang="en-US" sz="2300" dirty="0" smtClean="0">
              <a:cs typeface="Microsoft Sans Serif" pitchFamily="34" charset="0"/>
            </a:endParaRPr>
          </a:p>
          <a:p>
            <a:pPr>
              <a:buSzPct val="75000"/>
            </a:pPr>
            <a:r>
              <a:rPr lang="en-US" sz="2300" b="1" dirty="0" smtClean="0">
                <a:cs typeface="Microsoft Sans Serif" pitchFamily="34" charset="0"/>
              </a:rPr>
              <a:t>Patients</a:t>
            </a:r>
          </a:p>
          <a:p>
            <a:pPr lvl="1">
              <a:buSzPct val="60000"/>
              <a:buFont typeface="Wingdings" pitchFamily="2" charset="2"/>
              <a:buChar char="§"/>
            </a:pPr>
            <a:r>
              <a:rPr lang="en-US" sz="2300" dirty="0" smtClean="0">
                <a:cs typeface="Microsoft Sans Serif" pitchFamily="34" charset="0"/>
              </a:rPr>
              <a:t>Explanation of recommendations</a:t>
            </a:r>
          </a:p>
          <a:p>
            <a:pPr lvl="1">
              <a:buSzPct val="60000"/>
              <a:buFont typeface="Wingdings" pitchFamily="2" charset="2"/>
              <a:buChar char="§"/>
            </a:pPr>
            <a:r>
              <a:rPr lang="en-US" sz="2300" dirty="0" smtClean="0">
                <a:cs typeface="Microsoft Sans Serif" pitchFamily="34" charset="0"/>
              </a:rPr>
              <a:t>Checklists to monitor individual preventive needs</a:t>
            </a:r>
          </a:p>
          <a:p>
            <a:pPr lvl="1">
              <a:buSzPct val="60000"/>
              <a:buFont typeface="Wingdings" pitchFamily="2" charset="2"/>
              <a:buChar char="§"/>
            </a:pPr>
            <a:r>
              <a:rPr lang="en-US" sz="2300" dirty="0" smtClean="0">
                <a:cs typeface="Microsoft Sans Serif" pitchFamily="34" charset="0"/>
                <a:hlinkClick r:id="rId5"/>
              </a:rPr>
              <a:t>www.healthfinder.gov</a:t>
            </a:r>
            <a:r>
              <a:rPr lang="en-US" sz="2300" dirty="0" smtClean="0">
                <a:cs typeface="Microsoft Sans Serif" pitchFamily="34" charset="0"/>
              </a:rPr>
              <a:t> has tools for patients.</a:t>
            </a: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AHRQ’s Guide to Clinical Preventive Services</a:t>
            </a:r>
            <a:endParaRPr lang="en-US" dirty="0"/>
          </a:p>
        </p:txBody>
      </p:sp>
      <p:sp>
        <p:nvSpPr>
          <p:cNvPr id="4" name="Content Placeholder 3"/>
          <p:cNvSpPr>
            <a:spLocks noGrp="1"/>
          </p:cNvSpPr>
          <p:nvPr>
            <p:ph sz="half" idx="1"/>
          </p:nvPr>
        </p:nvSpPr>
        <p:spPr>
          <a:xfrm>
            <a:off x="609600" y="1676400"/>
            <a:ext cx="3919538" cy="4953000"/>
          </a:xfrm>
        </p:spPr>
        <p:txBody>
          <a:bodyPr>
            <a:normAutofit fontScale="85000" lnSpcReduction="20000"/>
          </a:bodyPr>
          <a:lstStyle/>
          <a:p>
            <a:pPr>
              <a:spcBef>
                <a:spcPts val="1200"/>
              </a:spcBef>
              <a:spcAft>
                <a:spcPts val="1200"/>
              </a:spcAft>
              <a:buSzPct val="75000"/>
              <a:buFont typeface="Arial" pitchFamily="34" charset="0"/>
              <a:buChar char="•"/>
            </a:pPr>
            <a:r>
              <a:rPr lang="en-US" dirty="0" smtClean="0">
                <a:cs typeface="Microsoft Sans Serif" pitchFamily="34" charset="0"/>
              </a:rPr>
              <a:t>AHRQ publishes this pocket-sized Guide to use of clinical preventive services annually</a:t>
            </a:r>
          </a:p>
          <a:p>
            <a:pPr>
              <a:spcBef>
                <a:spcPts val="1200"/>
              </a:spcBef>
              <a:spcAft>
                <a:spcPts val="1200"/>
              </a:spcAft>
              <a:buClr>
                <a:srgbClr val="FFCC66"/>
              </a:buClr>
              <a:buSzPct val="75000"/>
              <a:buFont typeface="Arial" pitchFamily="34" charset="0"/>
              <a:buChar char="•"/>
            </a:pPr>
            <a:r>
              <a:rPr lang="en-US" dirty="0" smtClean="0">
                <a:cs typeface="Microsoft Sans Serif" pitchFamily="34" charset="0"/>
              </a:rPr>
              <a:t>At-a-glance charts of the recommendations appropriate for your patient </a:t>
            </a:r>
          </a:p>
          <a:p>
            <a:pPr>
              <a:spcBef>
                <a:spcPts val="1200"/>
              </a:spcBef>
              <a:spcAft>
                <a:spcPts val="1200"/>
              </a:spcAft>
              <a:buClr>
                <a:srgbClr val="FFCC66"/>
              </a:buClr>
              <a:buSzPct val="75000"/>
              <a:buFont typeface="Arial" pitchFamily="34" charset="0"/>
              <a:buChar char="•"/>
            </a:pPr>
            <a:r>
              <a:rPr lang="en-US" dirty="0" smtClean="0">
                <a:cs typeface="Microsoft Sans Serif" pitchFamily="34" charset="0"/>
              </a:rPr>
              <a:t>Updated</a:t>
            </a:r>
            <a:r>
              <a:rPr lang="en-US" i="1" dirty="0" smtClean="0">
                <a:cs typeface="Microsoft Sans Serif" pitchFamily="34" charset="0"/>
              </a:rPr>
              <a:t> 2010 Guide</a:t>
            </a:r>
            <a:r>
              <a:rPr lang="en-US" dirty="0" smtClean="0">
                <a:cs typeface="Microsoft Sans Serif" pitchFamily="34" charset="0"/>
              </a:rPr>
              <a:t>  will be released at the AHRQ Annual Meeting</a:t>
            </a:r>
          </a:p>
          <a:p>
            <a:pPr>
              <a:buNone/>
            </a:pPr>
            <a:r>
              <a:rPr lang="en-US" i="1" dirty="0" smtClean="0"/>
              <a:t>      </a:t>
            </a:r>
          </a:p>
          <a:p>
            <a:pPr>
              <a:buNone/>
            </a:pPr>
            <a:r>
              <a:rPr lang="en-US" sz="2000" i="1" dirty="0" smtClean="0"/>
              <a:t>AHRQ: Agency for HealthCare Research and Quality</a:t>
            </a:r>
          </a:p>
          <a:p>
            <a:endParaRPr lang="en-US" dirty="0"/>
          </a:p>
        </p:txBody>
      </p:sp>
      <p:pic>
        <p:nvPicPr>
          <p:cNvPr id="8" name="Content Placeholder 7" descr="Slide 35 &#10;Picture: The Guide to Clinical Preventive Services 2010-2011&#10;Website: http://www.ahrq.gov/clinic/pocketgd.htm&#10;"/>
          <p:cNvPicPr>
            <a:picLocks noGrp="1" noChangeAspect="1" noChangeArrowheads="1"/>
          </p:cNvPicPr>
          <p:nvPr>
            <p:ph sz="half" idx="2"/>
          </p:nvPr>
        </p:nvPicPr>
        <p:blipFill>
          <a:blip r:embed="rId2" cstate="print">
            <a:lum bright="-20000"/>
          </a:blip>
          <a:srcRect l="57293" t="41207" r="36455" b="35787"/>
          <a:stretch>
            <a:fillRect/>
          </a:stretch>
        </p:blipFill>
        <p:spPr bwMode="auto">
          <a:xfrm>
            <a:off x="5181600" y="1676400"/>
            <a:ext cx="2819400" cy="4149910"/>
          </a:xfrm>
          <a:prstGeom prst="rect">
            <a:avLst/>
          </a:prstGeom>
          <a:ln>
            <a:noFill/>
          </a:ln>
          <a:effectLst>
            <a:outerShdw blurRad="190500" algn="tl" rotWithShape="0">
              <a:srgbClr val="000000">
                <a:alpha val="70000"/>
              </a:srgbClr>
            </a:outerShdw>
          </a:effectLst>
        </p:spPr>
      </p:pic>
      <p:sp>
        <p:nvSpPr>
          <p:cNvPr id="9" name="Rectangle 8"/>
          <p:cNvSpPr/>
          <p:nvPr/>
        </p:nvSpPr>
        <p:spPr>
          <a:xfrm>
            <a:off x="4572000" y="5867400"/>
            <a:ext cx="4572000" cy="707886"/>
          </a:xfrm>
          <a:prstGeom prst="rect">
            <a:avLst/>
          </a:prstGeom>
        </p:spPr>
        <p:txBody>
          <a:bodyPr>
            <a:spAutoFit/>
          </a:bodyPr>
          <a:lstStyle/>
          <a:p>
            <a:pPr>
              <a:defRPr/>
            </a:pPr>
            <a:r>
              <a:rPr lang="en-US" sz="2000" dirty="0" smtClean="0">
                <a:hlinkClick r:id="rId3"/>
              </a:rPr>
              <a:t>http://www.ahrq.gov/clinic/pocketgd.htm</a:t>
            </a:r>
            <a:endParaRPr lang="en-US" sz="2000" dirty="0" smtClean="0"/>
          </a:p>
          <a:p>
            <a:pPr>
              <a:defRPr/>
            </a:pPr>
            <a:endParaRPr lang="en-US" sz="2000" dirty="0">
              <a:latin typeface="Arial"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Download the </a:t>
            </a:r>
            <a:r>
              <a:rPr lang="en-US" i="1" dirty="0" smtClean="0"/>
              <a:t>e</a:t>
            </a:r>
            <a:r>
              <a:rPr lang="en-US" dirty="0" smtClean="0"/>
              <a:t>PSS</a:t>
            </a:r>
            <a:endParaRPr lang="en-US" dirty="0"/>
          </a:p>
        </p:txBody>
      </p:sp>
      <p:pic>
        <p:nvPicPr>
          <p:cNvPr id="64514" name="Picture 2" descr="Slide 36:&#10;Downloading the EPSS&#10;This is a picture describing the webpage availabe to download the application to various mobile devices.&#10;ePSS Electronic Preventive Services Selector&#10;Search and Browse U.S. Preventive Services Task Force (USPSTF) recommendations on you PDA or mobile device. Select from the following devices:&#10;Android&#10;Blackberry&#10;iPhone/iPod touch&#10;Palm OS/ webOS&#10;Windows Mobile&#10;Web&#10;"/>
          <p:cNvPicPr>
            <a:picLocks noChangeAspect="1" noChangeArrowheads="1"/>
          </p:cNvPicPr>
          <p:nvPr/>
        </p:nvPicPr>
        <p:blipFill>
          <a:blip r:embed="rId3" cstate="print"/>
          <a:srcRect/>
          <a:stretch>
            <a:fillRect/>
          </a:stretch>
        </p:blipFill>
        <p:spPr bwMode="auto">
          <a:xfrm>
            <a:off x="152400" y="1494783"/>
            <a:ext cx="8869680" cy="528701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i="1" dirty="0" smtClean="0"/>
              <a:t>e</a:t>
            </a:r>
            <a:r>
              <a:rPr lang="en-US" dirty="0" smtClean="0"/>
              <a:t>PSS Widget</a:t>
            </a:r>
            <a:endParaRPr lang="en-US" dirty="0"/>
          </a:p>
        </p:txBody>
      </p:sp>
      <p:pic>
        <p:nvPicPr>
          <p:cNvPr id="3" name="Content Placeholder 4" descr="Slide 37:&#10;The ePSS Widget&#10;This is a screen shot of the AHRQ web page that gives an overview of the ePSS Widget. &#10;Overview: Add the ePSS recommendations to any site by installing the ePSS Widget.&#10;&#10;Key Features:&#10;All the same features of the ePSS Web application on you site.&#10;Access the latest recommendations without updates or downloads.&#10;Email notifications of available updates: Subscribe for email updates (hyperlink)&#10;&#10;Installation instructions and example picture of the ePSS widget&#10; "/>
          <p:cNvPicPr>
            <a:picLocks noChangeAspect="1" noChangeArrowheads="1"/>
          </p:cNvPicPr>
          <p:nvPr/>
        </p:nvPicPr>
        <p:blipFill>
          <a:blip r:embed="rId3" cstate="print"/>
          <a:srcRect t="18263" b="3403"/>
          <a:stretch>
            <a:fillRect/>
          </a:stretch>
        </p:blipFill>
        <p:spPr>
          <a:xfrm>
            <a:off x="137160" y="1828800"/>
            <a:ext cx="8778240" cy="438912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Using the </a:t>
            </a:r>
            <a:r>
              <a:rPr lang="en-US" i="1" dirty="0" smtClean="0"/>
              <a:t>e</a:t>
            </a:r>
            <a:r>
              <a:rPr lang="en-US" dirty="0" smtClean="0"/>
              <a:t>PSS in a clinical setting—an example: </a:t>
            </a:r>
            <a:endParaRPr lang="en-US" dirty="0"/>
          </a:p>
        </p:txBody>
      </p:sp>
      <p:sp>
        <p:nvSpPr>
          <p:cNvPr id="4" name="Content Placeholder 3"/>
          <p:cNvSpPr>
            <a:spLocks noGrp="1"/>
          </p:cNvSpPr>
          <p:nvPr>
            <p:ph idx="1"/>
          </p:nvPr>
        </p:nvSpPr>
        <p:spPr>
          <a:xfrm>
            <a:off x="609600" y="1676400"/>
            <a:ext cx="7993063" cy="4953000"/>
          </a:xfrm>
        </p:spPr>
        <p:txBody>
          <a:bodyPr>
            <a:normAutofit fontScale="77500" lnSpcReduction="20000"/>
          </a:bodyPr>
          <a:lstStyle/>
          <a:p>
            <a:pPr marL="274320" indent="-274320" fontAlgn="auto">
              <a:spcAft>
                <a:spcPts val="0"/>
              </a:spcAft>
              <a:buFontTx/>
              <a:buChar char="•"/>
              <a:defRPr/>
            </a:pPr>
            <a:r>
              <a:rPr lang="en-US" b="1" dirty="0" smtClean="0"/>
              <a:t>Patients are typically screened by a member of the health care team in initial portion of an encounter</a:t>
            </a:r>
          </a:p>
          <a:p>
            <a:pPr marL="548640" lvl="1" indent="-274320" fontAlgn="auto">
              <a:spcAft>
                <a:spcPts val="0"/>
              </a:spcAft>
              <a:buFontTx/>
              <a:buChar char="•"/>
              <a:defRPr/>
            </a:pPr>
            <a:r>
              <a:rPr lang="en-US" dirty="0" smtClean="0"/>
              <a:t>A nurse typically takes vital signs and measures the patient’s height and weight prior to seeing the provider.</a:t>
            </a:r>
          </a:p>
          <a:p>
            <a:pPr marL="548640" lvl="1" indent="-274320" fontAlgn="auto">
              <a:spcAft>
                <a:spcPts val="0"/>
              </a:spcAft>
              <a:buFontTx/>
              <a:buChar char="•"/>
              <a:defRPr/>
            </a:pPr>
            <a:r>
              <a:rPr lang="en-US" dirty="0" smtClean="0"/>
              <a:t>This provides an opportunity to complete a brief preventive medicine/wellness questionnaire</a:t>
            </a:r>
          </a:p>
          <a:p>
            <a:pPr marL="548640" lvl="1" indent="-274320" fontAlgn="auto">
              <a:spcAft>
                <a:spcPts val="0"/>
              </a:spcAft>
              <a:buFontTx/>
              <a:buChar char="•"/>
              <a:defRPr/>
            </a:pPr>
            <a:r>
              <a:rPr lang="en-US" dirty="0" smtClean="0"/>
              <a:t>Print for inclusion in the health record or electronic review by the healthcare provider</a:t>
            </a:r>
          </a:p>
          <a:p>
            <a:pPr marL="274320" indent="-274320" fontAlgn="auto">
              <a:spcBef>
                <a:spcPts val="1200"/>
              </a:spcBef>
              <a:spcAft>
                <a:spcPts val="0"/>
              </a:spcAft>
              <a:buFontTx/>
              <a:buChar char="•"/>
              <a:defRPr/>
            </a:pPr>
            <a:r>
              <a:rPr lang="en-US" b="1" dirty="0" smtClean="0"/>
              <a:t>Reviewed by the healthcare provider</a:t>
            </a:r>
          </a:p>
          <a:p>
            <a:pPr marL="548640" lvl="1" indent="-274320" fontAlgn="auto">
              <a:spcAft>
                <a:spcPts val="0"/>
              </a:spcAft>
              <a:buFontTx/>
              <a:buChar char="•"/>
              <a:defRPr/>
            </a:pPr>
            <a:r>
              <a:rPr lang="en-US" dirty="0" smtClean="0"/>
              <a:t>Concurs or changes recommendations</a:t>
            </a:r>
          </a:p>
          <a:p>
            <a:pPr marL="548640" lvl="1" indent="-274320" fontAlgn="auto">
              <a:spcAft>
                <a:spcPts val="0"/>
              </a:spcAft>
              <a:buFontTx/>
              <a:buChar char="•"/>
              <a:defRPr/>
            </a:pPr>
            <a:r>
              <a:rPr lang="en-US" dirty="0" smtClean="0"/>
              <a:t>Brief discussion with the patient for those answers or findings that require treatment or need to be addressed with a comment that a member of the clinic staff will address some concerns in more detail.</a:t>
            </a:r>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the </a:t>
            </a:r>
            <a:r>
              <a:rPr lang="en-US" i="1" dirty="0" smtClean="0"/>
              <a:t>e</a:t>
            </a:r>
            <a:r>
              <a:rPr lang="en-US" dirty="0" smtClean="0"/>
              <a:t>PSS in a clinical setting—an example: </a:t>
            </a:r>
            <a:endParaRPr lang="en-US" dirty="0"/>
          </a:p>
        </p:txBody>
      </p:sp>
      <p:sp>
        <p:nvSpPr>
          <p:cNvPr id="3" name="Content Placeholder 2"/>
          <p:cNvSpPr>
            <a:spLocks noGrp="1"/>
          </p:cNvSpPr>
          <p:nvPr>
            <p:ph idx="1"/>
          </p:nvPr>
        </p:nvSpPr>
        <p:spPr>
          <a:xfrm>
            <a:off x="533400" y="1371600"/>
            <a:ext cx="7993063" cy="5334000"/>
          </a:xfrm>
        </p:spPr>
        <p:txBody>
          <a:bodyPr>
            <a:normAutofit lnSpcReduction="10000"/>
          </a:bodyPr>
          <a:lstStyle/>
          <a:p>
            <a:pPr marL="274320" indent="-274320" fontAlgn="auto">
              <a:spcBef>
                <a:spcPts val="1200"/>
              </a:spcBef>
              <a:spcAft>
                <a:spcPts val="0"/>
              </a:spcAft>
              <a:buFontTx/>
              <a:buChar char="•"/>
              <a:defRPr/>
            </a:pPr>
            <a:r>
              <a:rPr lang="en-US" sz="2500" b="1" dirty="0" smtClean="0"/>
              <a:t>Designated member of the health care team reviews in greater detail</a:t>
            </a:r>
          </a:p>
          <a:p>
            <a:pPr marL="548640" lvl="1" indent="-274320" fontAlgn="auto">
              <a:spcAft>
                <a:spcPts val="0"/>
              </a:spcAft>
              <a:buFontTx/>
              <a:buChar char="•"/>
              <a:defRPr/>
            </a:pPr>
            <a:r>
              <a:rPr lang="en-US" sz="2000" dirty="0" smtClean="0"/>
              <a:t>Further counseling is provided by a member of the clinic staff</a:t>
            </a:r>
          </a:p>
          <a:p>
            <a:pPr marL="548640" lvl="1" indent="-274320" fontAlgn="auto">
              <a:spcAft>
                <a:spcPts val="0"/>
              </a:spcAft>
              <a:buFontTx/>
              <a:buChar char="•"/>
              <a:defRPr/>
            </a:pPr>
            <a:r>
              <a:rPr lang="en-US" sz="2000" dirty="0" smtClean="0"/>
              <a:t>Printed instructions should be provided to the patient for further reference and explanation of the healthcare team recommendations.</a:t>
            </a:r>
            <a:endParaRPr lang="en-US" sz="2000" b="1" dirty="0" smtClean="0"/>
          </a:p>
          <a:p>
            <a:pPr marL="274320" indent="-274320" fontAlgn="auto">
              <a:spcBef>
                <a:spcPts val="1200"/>
              </a:spcBef>
              <a:spcAft>
                <a:spcPts val="0"/>
              </a:spcAft>
              <a:buFontTx/>
              <a:buChar char="•"/>
              <a:defRPr/>
            </a:pPr>
            <a:r>
              <a:rPr lang="en-US" sz="2500" b="1" dirty="0" smtClean="0"/>
              <a:t>The VA Model is a working example similar to what was just described.</a:t>
            </a:r>
          </a:p>
          <a:p>
            <a:pPr marL="548640" lvl="1" indent="-274320" fontAlgn="auto">
              <a:spcAft>
                <a:spcPts val="0"/>
              </a:spcAft>
              <a:buFontTx/>
              <a:buChar char="•"/>
              <a:defRPr/>
            </a:pPr>
            <a:r>
              <a:rPr lang="en-US" sz="2000" dirty="0" smtClean="0"/>
              <a:t>A member of the healthcare team completes an in-depth screening using the VA electronic medical records system. The patient answers are documented for the healthcare provider’s review. </a:t>
            </a:r>
          </a:p>
          <a:p>
            <a:pPr marL="548640" lvl="1" indent="-274320" fontAlgn="auto">
              <a:spcAft>
                <a:spcPts val="0"/>
              </a:spcAft>
              <a:buFontTx/>
              <a:buChar char="•"/>
              <a:defRPr/>
            </a:pPr>
            <a:r>
              <a:rPr lang="en-US" sz="2000" dirty="0" smtClean="0"/>
              <a:t>The healthcare provider reviews the patient responses and addresses the health risks with the patient, recommending lifestyle modification and/or treatment.</a:t>
            </a:r>
          </a:p>
          <a:p>
            <a:pPr marL="548640" lvl="1" indent="-274320" fontAlgn="auto">
              <a:spcAft>
                <a:spcPts val="0"/>
              </a:spcAft>
              <a:buFontTx/>
              <a:buChar char="•"/>
              <a:defRPr/>
            </a:pPr>
            <a:r>
              <a:rPr lang="en-US" sz="2000" dirty="0" smtClean="0"/>
              <a:t>When appropriate the patient returns to the nurse for further discussion and counseling. Referral is made as indicated to a specialist.</a:t>
            </a:r>
          </a:p>
          <a:p>
            <a:pPr>
              <a:defRPr/>
            </a:pPr>
            <a:endParaRPr lang="en-US" sz="2000"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a:xfrm>
            <a:off x="609600" y="1676400"/>
            <a:ext cx="8534399" cy="5029200"/>
          </a:xfrm>
        </p:spPr>
        <p:txBody>
          <a:bodyPr>
            <a:normAutofit fontScale="85000" lnSpcReduction="10000"/>
          </a:bodyPr>
          <a:lstStyle/>
          <a:p>
            <a:pPr marL="457200" indent="-457200" fontAlgn="auto">
              <a:spcAft>
                <a:spcPts val="300"/>
              </a:spcAft>
              <a:buFont typeface="Wingdings 2"/>
              <a:buChar char=""/>
              <a:defRPr/>
            </a:pPr>
            <a:r>
              <a:rPr lang="en-US" dirty="0" smtClean="0">
                <a:solidFill>
                  <a:schemeClr val="tx2"/>
                </a:solidFill>
              </a:rPr>
              <a:t>Encourage focus on prevention			04 </a:t>
            </a:r>
          </a:p>
          <a:p>
            <a:pPr marL="457200" indent="-457200" fontAlgn="auto">
              <a:spcBef>
                <a:spcPts val="480"/>
              </a:spcBef>
              <a:spcAft>
                <a:spcPts val="300"/>
              </a:spcAft>
              <a:buFont typeface="Wingdings 2"/>
              <a:buChar char=""/>
              <a:defRPr/>
            </a:pPr>
            <a:r>
              <a:rPr lang="en-US" dirty="0" smtClean="0">
                <a:solidFill>
                  <a:schemeClr val="tx2"/>
                </a:solidFill>
              </a:rPr>
              <a:t>Identify basic health screening principles	06</a:t>
            </a:r>
          </a:p>
          <a:p>
            <a:pPr marL="457200" indent="-457200" fontAlgn="auto">
              <a:spcAft>
                <a:spcPts val="300"/>
              </a:spcAft>
              <a:buFont typeface="Wingdings 2"/>
              <a:buChar char=""/>
              <a:defRPr/>
            </a:pPr>
            <a:r>
              <a:rPr lang="en-US" dirty="0" smtClean="0">
                <a:solidFill>
                  <a:schemeClr val="tx2"/>
                </a:solidFill>
              </a:rPr>
              <a:t>Discuss the role of evidence-based medicine	12</a:t>
            </a:r>
          </a:p>
          <a:p>
            <a:pPr marL="457200" indent="-457200" fontAlgn="auto">
              <a:spcAft>
                <a:spcPts val="300"/>
              </a:spcAft>
              <a:buFont typeface="Wingdings 2"/>
              <a:buChar char=""/>
              <a:defRPr/>
            </a:pPr>
            <a:r>
              <a:rPr lang="en-US" dirty="0" smtClean="0">
                <a:solidFill>
                  <a:schemeClr val="tx2"/>
                </a:solidFill>
              </a:rPr>
              <a:t>Define the USPSTF grading system		14</a:t>
            </a:r>
          </a:p>
          <a:p>
            <a:pPr marL="457200" indent="-457200" fontAlgn="auto">
              <a:spcAft>
                <a:spcPts val="300"/>
              </a:spcAft>
              <a:buFont typeface="Wingdings 2"/>
              <a:buChar char=""/>
              <a:defRPr/>
            </a:pPr>
            <a:r>
              <a:rPr lang="en-US" dirty="0" smtClean="0">
                <a:solidFill>
                  <a:schemeClr val="tx2"/>
                </a:solidFill>
              </a:rPr>
              <a:t>Implement wellness intervention 			24</a:t>
            </a:r>
          </a:p>
          <a:p>
            <a:pPr marL="457200" indent="-457200" fontAlgn="auto">
              <a:spcAft>
                <a:spcPts val="300"/>
              </a:spcAft>
              <a:buFont typeface="Wingdings 2"/>
              <a:buChar char=""/>
              <a:defRPr/>
            </a:pPr>
            <a:r>
              <a:rPr lang="en-US" dirty="0" smtClean="0">
                <a:solidFill>
                  <a:schemeClr val="tx2"/>
                </a:solidFill>
              </a:rPr>
              <a:t>Discuss counseling and delivery to patients 	27</a:t>
            </a:r>
          </a:p>
          <a:p>
            <a:pPr marL="457200" indent="-457200" fontAlgn="auto">
              <a:spcAft>
                <a:spcPts val="300"/>
              </a:spcAft>
              <a:buFont typeface="Wingdings 2"/>
              <a:buChar char=""/>
              <a:defRPr/>
            </a:pPr>
            <a:r>
              <a:rPr lang="en-US" dirty="0" smtClean="0">
                <a:solidFill>
                  <a:schemeClr val="tx2"/>
                </a:solidFill>
              </a:rPr>
              <a:t>Describe new federal initiatives			30</a:t>
            </a:r>
          </a:p>
          <a:p>
            <a:pPr marL="457200" indent="-457200" fontAlgn="auto">
              <a:spcAft>
                <a:spcPts val="300"/>
              </a:spcAft>
              <a:buFont typeface="Wingdings 2"/>
              <a:buChar char=""/>
              <a:defRPr/>
            </a:pPr>
            <a:r>
              <a:rPr lang="en-US" dirty="0" smtClean="0">
                <a:solidFill>
                  <a:schemeClr val="tx2"/>
                </a:solidFill>
              </a:rPr>
              <a:t>Demonstrate USPSTF-related Resources	32</a:t>
            </a:r>
          </a:p>
          <a:p>
            <a:pPr marL="457200" indent="-457200" fontAlgn="auto">
              <a:spcAft>
                <a:spcPts val="300"/>
              </a:spcAft>
              <a:buNone/>
              <a:defRPr/>
            </a:pPr>
            <a:endParaRPr lang="en-US" dirty="0" smtClean="0">
              <a:solidFill>
                <a:schemeClr val="bg1">
                  <a:lumMod val="50000"/>
                </a:schemeClr>
              </a:solidFill>
            </a:endParaRPr>
          </a:p>
          <a:p>
            <a:endParaRPr lang="en-US" dirty="0"/>
          </a:p>
        </p:txBody>
      </p:sp>
      <p:sp>
        <p:nvSpPr>
          <p:cNvPr id="5" name="TextBox 4"/>
          <p:cNvSpPr txBox="1"/>
          <p:nvPr/>
        </p:nvSpPr>
        <p:spPr>
          <a:xfrm>
            <a:off x="7391400" y="1143000"/>
            <a:ext cx="1600200" cy="461665"/>
          </a:xfrm>
          <a:prstGeom prst="rect">
            <a:avLst/>
          </a:prstGeom>
          <a:noFill/>
        </p:spPr>
        <p:txBody>
          <a:bodyPr wrap="square" rtlCol="0">
            <a:spAutoFit/>
          </a:bodyPr>
          <a:lstStyle/>
          <a:p>
            <a:r>
              <a:rPr lang="en-US" dirty="0" smtClean="0">
                <a:solidFill>
                  <a:schemeClr val="tx2"/>
                </a:solidFill>
              </a:rPr>
              <a:t>       </a:t>
            </a:r>
            <a:r>
              <a:rPr lang="en-US" b="1" dirty="0" smtClean="0">
                <a:solidFill>
                  <a:schemeClr val="tx2"/>
                </a:solidFill>
              </a:rPr>
              <a:t>Slide #</a:t>
            </a:r>
            <a:endParaRPr lang="en-US" b="1" dirty="0">
              <a:solidFill>
                <a:schemeClr val="tx2"/>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1: Male, 57 y/o, smoker, sexually active</a:t>
            </a:r>
            <a:endParaRPr lang="en-US" dirty="0"/>
          </a:p>
        </p:txBody>
      </p:sp>
      <p:pic>
        <p:nvPicPr>
          <p:cNvPr id="3" name="Picture 5" descr="Slide 40:&#10;This is a screen shot of a case study from the AHRQ website.&#10;Case 1: Male 57 years old, smoker, sexually active.&#10;Search for Recommendations&#10;Enter the following information to retrieve recommendations from the USPSTF Preventive Services Database. All fields are optional. &#10;Age: 57&#10;Sex: Male&#10;Tobacco User: Yes&#10;Sexually Active: Yes&#10;Options to select Reset or Show Recommendations&#10;"/>
          <p:cNvPicPr>
            <a:picLocks noChangeAspect="1" noChangeArrowheads="1"/>
          </p:cNvPicPr>
          <p:nvPr/>
        </p:nvPicPr>
        <p:blipFill>
          <a:blip r:embed="rId3" cstate="print"/>
          <a:srcRect t="13281" r="65041" b="40118"/>
          <a:stretch>
            <a:fillRect/>
          </a:stretch>
        </p:blipFill>
        <p:spPr bwMode="auto">
          <a:xfrm>
            <a:off x="152400" y="1600200"/>
            <a:ext cx="8839200" cy="52578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1: Male, 57 y/o, smoker, sexually active</a:t>
            </a:r>
            <a:endParaRPr lang="en-US" dirty="0"/>
          </a:p>
        </p:txBody>
      </p:sp>
      <p:pic>
        <p:nvPicPr>
          <p:cNvPr id="65542" name="Picture 6" descr="Slide 41:&#10;Case 1: Male 57 years old, smoker, sexually active.&#10;This slide is a screen shot listing the search results for a male, 57 years old, sexually active, a tobacco user.&#10;&#10;Option to Start a New Search&#10;&#10;Recommendations are listed from A,B,C,D, I&#10;A*&#10;Aspirin to Prevent CVD: Men age 45 to 79 to prevent myocardial infarctions&#10;A*&#10;Colorectal Cancer: Screening -- Adults, beginning at age 50 years and continuing until age 75 years&#10;A&#10;HIV: Screening -- Adults and Adolescents at Increased Risk &#10;A*&#10;High Blood Pressure: Screening -- Adults 18 and Over&#10;A&#10;Lipid Disorders in Adults: Screening -- Men 35 and Older &#10;A&#10;Syphilis: Screening -- Men and Women at Increased Risk&#10;A*&#10;Tobacco Use: Counseling and Interventions for Adults &#10;B&#10;Alcohol Misuse: Screening and Behavioral Counseling -- Men, Women, and Pregnant Women &#10;B*&#10;Depression: Screening -- Adults age 18 and over -- When staff-assisted depression care supports are in place &#10;B&#10;Healthy Diet: Counseling -- Adults with Hyperlipidemia and Other Risk Factors for CVD&#10;B&#10;Obesity: Screening and Intensive Counseling -- Obese Men and Women&#10;B*&#10;Sexually Transmitted Infections: Behavioral Counseling -- Sexually Active Adolescents and Adults at Increased Risk&#10;B*&#10;Type 2 Diabetes Mellitus: Screening Men and Women -- Sustained BP 135/80+&#10;&#10;&#10;On the left side of the slide is a menu bar including the following options:&#10;About ePSS&#10;About USPSTF&#10;Grade Definitions&#10;Instructions for Use&#10;Tools&#10;Search for Recommendations&#10;Browse by Topic&#10;&#10;"/>
          <p:cNvPicPr>
            <a:picLocks noChangeAspect="1" noChangeArrowheads="1"/>
          </p:cNvPicPr>
          <p:nvPr/>
        </p:nvPicPr>
        <p:blipFill>
          <a:blip r:embed="rId2" cstate="print"/>
          <a:srcRect/>
          <a:stretch>
            <a:fillRect/>
          </a:stretch>
        </p:blipFill>
        <p:spPr bwMode="auto">
          <a:xfrm>
            <a:off x="-1" y="1752600"/>
            <a:ext cx="9047654" cy="448056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2: Male, 77 y/o, nonsmoker, sexually active</a:t>
            </a:r>
            <a:endParaRPr lang="en-US" dirty="0"/>
          </a:p>
        </p:txBody>
      </p:sp>
      <p:pic>
        <p:nvPicPr>
          <p:cNvPr id="3" name="Picture 8" descr="Slide 42:&#10;This is a screen shot of a case study from the AHRQ website.&#10;Case 1: Male 77 years old, nonsmoker, sexually active.&#10;Search for Recommendations&#10;Enter the following information to retrieve recommendations from the USPSTF Preventive Services Database. All fields are optional. &#10;Age: 77&#10;Sex: Male&#10;Tobacco User: No&#10;Sexually Active: Yes&#10;Options to select Reset or Show Recommendations&#10;"/>
          <p:cNvPicPr>
            <a:picLocks noChangeAspect="1"/>
          </p:cNvPicPr>
          <p:nvPr/>
        </p:nvPicPr>
        <p:blipFill>
          <a:blip r:embed="rId2" cstate="print"/>
          <a:srcRect/>
          <a:stretch>
            <a:fillRect/>
          </a:stretch>
        </p:blipFill>
        <p:spPr bwMode="auto">
          <a:xfrm>
            <a:off x="109537" y="1524000"/>
            <a:ext cx="8958263" cy="50292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2: Male, 77 y/o, nonsmoker, sexually active</a:t>
            </a:r>
            <a:endParaRPr lang="en-US" dirty="0"/>
          </a:p>
        </p:txBody>
      </p:sp>
      <p:pic>
        <p:nvPicPr>
          <p:cNvPr id="3" name="Picture 10" descr="Slide 43:&#10;Case 2: Male 77 years old, nonsmoker, sexually active.&#10;This slide is a screen shot listing the search results for a male, 77 years old, sexually active, a not a tobacco user.&#10;&#10;Option to Start a New Search&#10;&#10;Recommendations are listed from A,B,C,D, I&#10;A*&#10;Aspirin to Prevent CVD: Men age 45 to 79 to prevent myocardial infarctions&#10;A&#10;HIV: Screening -- Adults and Adolescents at Increased Risk &#10;A*&#10;High Blood Pressure: Screening -- Adults 18 and Over&#10;A&#10;Lipid Disorders in Adults: Screening -- Men 35 and Older &#10;A&#10;Syphilis: Screening -- Men and Women at Increased Risk&#10;B&#10;Alcohol Misuse: Screening and Behavioral Counseling -- Men, Women, and Pregnant Women &#10;B*&#10;Depression: Screening -- Adults age 18 and over -- When staff-assisted depression care supports are in place &#10;B&#10;Healthy Diet: Counseling -- Adults with Hyperlipidemia and Other Risk Factors for CVD&#10;B&#10;Obesity: Screening and Intensive Counseling -- Obese Men and Women&#10;B*&#10;Sexually Transmitted Infections: Behavioral Counseling -- Sexually Active Adolescents and Adults at Increased Risk&#10;B*&#10;Type 2 Diabetes Mellitus: Screening Men and Women -- Sustained BP 135/80+&#10;&#10;On the left side of the slide is a menu bar including the following options:&#10;About ePSS&#10;About USPSTF&#10;Grade Definitions&#10;Instructions for Use&#10;Tools&#10;Search for Recommendations&#10;Browse by Topic&#10;&#10;"/>
          <p:cNvPicPr>
            <a:picLocks noChangeAspect="1"/>
          </p:cNvPicPr>
          <p:nvPr/>
        </p:nvPicPr>
        <p:blipFill>
          <a:blip r:embed="rId2" cstate="print"/>
          <a:srcRect/>
          <a:stretch>
            <a:fillRect/>
          </a:stretch>
        </p:blipFill>
        <p:spPr bwMode="auto">
          <a:xfrm>
            <a:off x="152400" y="1600200"/>
            <a:ext cx="8839200" cy="51054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3: Male, 17 y/o, nonsmoker, sexually active </a:t>
            </a:r>
            <a:endParaRPr lang="en-US" dirty="0"/>
          </a:p>
        </p:txBody>
      </p:sp>
      <p:pic>
        <p:nvPicPr>
          <p:cNvPr id="3" name="Picture 6" descr="Slide 44:&#10;This is a screen shot of a case study from the AHRQ website.&#10;Case 3: Male 17 years old, nonsmoker, sexually active.&#10;Search for Recommendations&#10;Enter the following information to retrieve recommendations from the USPSTF Preventive Services Database. All fields are optional. &#10;Age: 17&#10;Sex: Male&#10;Tobacco User: No&#10;Sexually Active: Yes&#10;Options to select Reset or Show Recommendations&#10;"/>
          <p:cNvPicPr>
            <a:picLocks noChangeAspect="1"/>
          </p:cNvPicPr>
          <p:nvPr/>
        </p:nvPicPr>
        <p:blipFill>
          <a:blip r:embed="rId2" cstate="print"/>
          <a:srcRect/>
          <a:stretch>
            <a:fillRect/>
          </a:stretch>
        </p:blipFill>
        <p:spPr bwMode="auto">
          <a:xfrm>
            <a:off x="152400" y="1524000"/>
            <a:ext cx="8839200" cy="521652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3: Male, 17 y/o, nonsmoker, sexually active </a:t>
            </a:r>
            <a:endParaRPr lang="en-US" dirty="0"/>
          </a:p>
        </p:txBody>
      </p:sp>
      <p:pic>
        <p:nvPicPr>
          <p:cNvPr id="3" name="Picture 4" descr="Slide 45:&#10;Case 3: Male 17 years old, nonsmoker, sexually active.&#10;This slide is a screen shot listing the search results for a male, 17 years old, sexually active, a not a tobacco user.&#10;&#10;Option to Start a New Search&#10;&#10;Recommendations are listed from A,B,C,D, I&#10;A&#10;HIV: Screening -- Adults and Adolescents at Increased Risk &#10;A&#10;Syphilis: Screening -- Men and Women at Increased Risk&#10;B&#10;Alcohol Misuse: Screening and Behavioral Counseling -- Men, Women, and Pregnant Women &#10;B*&#10;Depression: Screening -- Adolescents, 12-18 years of age, in Clinical Practices with Systems of Care&#10;B*&#10;Obesity: Screening -- Children and Adolescents, Age 6-17&#10;B*&#10;Sexually Transmitted Infections: Behavioral Counseling -- Sexually Active Adolescents and Adults at Increased Risk&#10;&#10;&#10;On the left side of the slide is a menu bar including the following options:&#10;About ePSS&#10;About USPSTF&#10;Grade Definitions&#10;Instructions for Use&#10;Tools&#10;Search for Recommendations&#10;Browse by Topic&#10;&#10;&#10;"/>
          <p:cNvPicPr>
            <a:picLocks noChangeAspect="1"/>
          </p:cNvPicPr>
          <p:nvPr/>
        </p:nvPicPr>
        <p:blipFill>
          <a:blip r:embed="rId2" cstate="print"/>
          <a:srcRect l="16667"/>
          <a:stretch>
            <a:fillRect/>
          </a:stretch>
        </p:blipFill>
        <p:spPr bwMode="auto">
          <a:xfrm>
            <a:off x="0" y="1600200"/>
            <a:ext cx="9144000" cy="52578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4: Female, 66 y/o, nonsmoker, sexually active</a:t>
            </a:r>
            <a:endParaRPr lang="en-US" dirty="0"/>
          </a:p>
        </p:txBody>
      </p:sp>
      <p:pic>
        <p:nvPicPr>
          <p:cNvPr id="3" name="Picture 6" descr="Slide 46:&#10;This is a screen shot of a case study from the AHRQ website.&#10;Case 4: Female 66 years old, nonsmoker, sexually active.&#10;Search for Recommendations&#10;Enter the following information to retrieve recommendations from the USPSTF Preventive Services Database. All fields are optional. &#10;Age: 66&#10;Sex: Female&#10;Tobacco User: No&#10;Sexually Active: Yes&#10;Options to select Reset or Show Recommendations&#10;"/>
          <p:cNvPicPr>
            <a:picLocks noChangeAspect="1"/>
          </p:cNvPicPr>
          <p:nvPr/>
        </p:nvPicPr>
        <p:blipFill>
          <a:blip r:embed="rId2" cstate="print"/>
          <a:srcRect/>
          <a:stretch>
            <a:fillRect/>
          </a:stretch>
        </p:blipFill>
        <p:spPr bwMode="auto">
          <a:xfrm>
            <a:off x="152400" y="1524000"/>
            <a:ext cx="8839200" cy="524033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4: Female, 66 y/o, nonsmoker, sexually active</a:t>
            </a:r>
            <a:endParaRPr lang="en-US" dirty="0"/>
          </a:p>
        </p:txBody>
      </p:sp>
      <p:pic>
        <p:nvPicPr>
          <p:cNvPr id="3" name="Picture 5" descr="Slide 47:&#10;Case 4: Female 66 years old, nonsmoker, sexually active.&#10;This slide is a screen shot listing the search results for a male, 66 years old, sexually active, a not a tobacco user.&#10;&#10;Option to Start a New Search&#10;&#10;Recommendations are listed from A,B,C,D, I&#10;A*&#10;Aspirin to Prevent CVD: Women age 55 to 79 to prevent ischemic strokes&#10;A&#10;Chlamydia: Screening -- Women Ages 24 and Younger OR Women Ages 25 and Older at Increased Risk&#10;A*&#10;Colorectal Cancer: Screening -- Adults, beginning at age 50 years and continuing until age 75 years&#10;A&#10;HIV: Screening -- Adults and Adolescents at Increased Risk &#10;A*&#10;High Blood Pressure: Screening -- Adults 18 and Over&#10;A&#10;Lipid Disorders in Adults: Screening -- Women 45 and Older, Increased risk for CHD&#10;A&#10;Syphilis: Screening -- Men and Women at Increased Risk&#10;B&#10;Alcohol Misuse: Screening and Behavioral Counseling -- Men, Women, and Pregnant Women &#10;B&#10;BRCA Mutation Testing for Breast and Ovarian Cancer: Women, Increased Risk&#10;B&#10;Breast Cancer: Preventive Medication Discussion -- Women, Increased Risk&#10;B*&#10;Breast Cancer: Screening with Mammography -- Women 50-74 Years* &#10;B*&#10;Depression: Screening -- Adults age 18 and over -- When staff-assisted depression care supports are in place &#10;B&#10;Gonorrhea: Screening -- Pregnant Women and Women at Increased Risk&#10;B&#10;Healthy Diet: Counseling -- Adults with Hyperlipidemia and Other Risk Factors for CVD&#10;B&#10;Obesity: Screening and Intensive Counseling -- Obese Men and Women&#10;B*&#10;Osteoporosis: Screening -- Women 65+ and Younger Women at Increased Risk&#10;B*&#10;Sexually Transmitted Infections: Behavioral Counseling -- Sexually Active Adolescents and Adults at Increased Risk&#10;B*&#10;Type 2 Diabetes Mellitus: Screening Men and Women -- Sustained BP 135/80+&#10;&#10;&#10;On the left side of the slide is a menu bar including the following options:&#10;About ePSS&#10;About USPSTF&#10;Grade Definitions&#10;Instructions for Use&#10;Tools&#10;Search for Recommendations&#10;Browse by Topic&#10;&#10;&#10;"/>
          <p:cNvPicPr>
            <a:picLocks noChangeAspect="1"/>
          </p:cNvPicPr>
          <p:nvPr/>
        </p:nvPicPr>
        <p:blipFill>
          <a:blip r:embed="rId2" cstate="print"/>
          <a:srcRect/>
          <a:stretch>
            <a:fillRect/>
          </a:stretch>
        </p:blipFill>
        <p:spPr bwMode="auto">
          <a:xfrm>
            <a:off x="152400" y="1600200"/>
            <a:ext cx="8991600" cy="51054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5: Female, 18 y/o, nonsmoker, sexually active</a:t>
            </a:r>
            <a:endParaRPr lang="en-US" dirty="0"/>
          </a:p>
        </p:txBody>
      </p:sp>
      <p:pic>
        <p:nvPicPr>
          <p:cNvPr id="3" name="Picture 6" descr="Slide 48:&#10;This is a screen shot of a case study from the AHRQ website.&#10;Case 5: Female 18 years old, nonsmoker, sexually active.&#10;Search for Recommendations&#10;Enter the following information to retrieve recommendations from the USPSTF Preventive Services Database. All fields are optional. &#10;Age: 18&#10;Sex: Female&#10;Tobacco User: No&#10;Sexually Active: Yes&#10;Options to select Reset or Show Recommendations&#10;"/>
          <p:cNvPicPr>
            <a:picLocks noChangeAspect="1"/>
          </p:cNvPicPr>
          <p:nvPr/>
        </p:nvPicPr>
        <p:blipFill>
          <a:blip r:embed="rId2" cstate="print"/>
          <a:srcRect/>
          <a:stretch>
            <a:fillRect/>
          </a:stretch>
        </p:blipFill>
        <p:spPr bwMode="auto">
          <a:xfrm>
            <a:off x="152400" y="1524000"/>
            <a:ext cx="8963025" cy="51054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5: Female, 18 y/o, nonsmoker, sexually active</a:t>
            </a:r>
            <a:endParaRPr lang="en-US" dirty="0"/>
          </a:p>
        </p:txBody>
      </p:sp>
      <p:pic>
        <p:nvPicPr>
          <p:cNvPr id="3" name="Picture 5" descr="Slide 49:&#10;Case 5: Female 18 years old, nonsmoker, sexually active.&#10;This slide is a screen shot listing the search results for a male, 18 years old, sexually active, a not a tobacco user.&#10;&#10;Option to Start a New Search&#10;&#10;Recommendations are listed from A,B,C,D, I&#10;A&#10;Cervical Cancer: Screening -- Women who are sexually active&#10;A&#10;Chlamydia: Screening -- Women Ages 24 and Younger OR Women Ages 25 and Older at Increased Risk&#10;A*&#10;Folic Acid: Supplementation -- All Women Planning or Capable of Pregnancy &#10;A&#10;HIV: Screening -- Adults and Adolescents at Increased Risk &#10;A*&#10;High Blood Pressure: Screening -- Adults 18 and Over&#10;A&#10;Syphilis: Screening -- Men and Women at Increased Risk&#10;B&#10;Alcohol Misuse: Screening and Behavioral Counseling -- Men, Women, and Pregnant Women &#10;B&#10;BRCA Mutation Testing for Breast and Ovarian Cancer: Women, Increased Risk&#10;B*&#10;Breastfeeding: Primary Care Interventions to Promote -- All Pregnant Women and New Mothers &#10;B*&#10;Depression: Screening -- Adolescents, 12-18 years of age, in Clinical Practices with Systems of Care&#10;B*&#10;Depression: Screening -- Adults age 18 and over -- When staff-assisted depression care supports are in place &#10;B&#10;Gonorrhea: Screening -- Pregnant Women and Women at Increased Risk&#10;B&#10;Healthy Diet: Counseling -- Adults with Hyperlipidemia and Other Risk Factors for CVD&#10;B&#10;Obesity: Screening and Intensive Counseling -- Obese Men and Women&#10;B*&#10;Sexually Transmitted Infections: Behavioral Counseling -- Sexually Active Adolescents and Adults at Increased Risk&#10;B*&#10;Type 2 Diabetes Mellitus: Screening Men and Women -- Sustained BP 135/80+&#10;&#10;On the left side of the slide is a menu bar including the following options:&#10;About ePSS&#10;About USPSTF&#10;Grade Definitions&#10;Instructions for Use&#10;Tools&#10;Search for Recommendations&#10;Browse by Topic&#10;&#10;&#10;"/>
          <p:cNvPicPr>
            <a:picLocks noChangeAspect="1"/>
          </p:cNvPicPr>
          <p:nvPr/>
        </p:nvPicPr>
        <p:blipFill>
          <a:blip r:embed="rId2" cstate="print"/>
          <a:srcRect/>
          <a:stretch>
            <a:fillRect/>
          </a:stretch>
        </p:blipFill>
        <p:spPr bwMode="auto">
          <a:xfrm>
            <a:off x="152400" y="1524000"/>
            <a:ext cx="8763000" cy="480536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Encourage Focus on Prevention</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6: Female, 32 y/o, nonsmoker, sexually active</a:t>
            </a:r>
            <a:endParaRPr lang="en-US" dirty="0"/>
          </a:p>
        </p:txBody>
      </p:sp>
      <p:pic>
        <p:nvPicPr>
          <p:cNvPr id="3" name="Picture 6" descr="Slide 50:&#10;This is a screen shot of a case study from the AHRQ website.&#10;Case 6: Female 32 years old, nonsmoker, sexually active.&#10;Search for Recommendations&#10;Enter the following information to retrieve recommendations from the USPSTF Preventive Services Database. All fields are optional. &#10;Age: 32&#10;Sex: Female&#10;Tobacco User: No&#10;Sexually Active: Yes&#10;Options to select Reset or Show Recommendations&#10;&#10;"/>
          <p:cNvPicPr>
            <a:picLocks noChangeAspect="1"/>
          </p:cNvPicPr>
          <p:nvPr/>
        </p:nvPicPr>
        <p:blipFill>
          <a:blip r:embed="rId2" cstate="print"/>
          <a:srcRect/>
          <a:stretch>
            <a:fillRect/>
          </a:stretch>
        </p:blipFill>
        <p:spPr bwMode="auto">
          <a:xfrm>
            <a:off x="152400" y="1600200"/>
            <a:ext cx="8847138" cy="49530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6: Female, 32 y/o, nonsmoker, sexually active</a:t>
            </a:r>
            <a:endParaRPr lang="en-US" dirty="0"/>
          </a:p>
        </p:txBody>
      </p:sp>
      <p:pic>
        <p:nvPicPr>
          <p:cNvPr id="3" name="Content Placeholder 4" descr="Slide 51:&#10;Case 6: Female 32 years old, nonsmoker, sexually active.&#10;This slide is a screen shot listing the search results for a male, 32 years old, sexually active, a not a tobacco user.&#10;&#10;Option to Start a New Search&#10;&#10;Recommendations are listed from A,B,C,D, I&#10;A&#10;Cervical Cancer: Screening -- Women who are sexually active&#10;A&#10;Chlamydia: Screening -- Women Ages 24 and Younger OR Women Ages 25 and Older at Increased Risk&#10;A*&#10;Folic Acid: Supplementation -- All Women Planning or Capable of Pregnancy &#10;A&#10;HIV: Screening -- Adults and Adolescents at Increased Risk &#10;A*&#10;High Blood Pressure: Screening -- Adults 18 and Over&#10;A&#10;Syphilis: Screening -- Men and Women at Increased Risk&#10;B&#10;Alcohol Misuse: Screening and Behavioral Counseling -- Men, Women, and Pregnant Women &#10;B&#10;BRCA Mutation Testing for Breast and Ovarian Cancer: Women, Increased Risk&#10;B*&#10;Breastfeeding: Primary Care Interventions to Promote -- All Pregnant Women and New Mothers &#10;B*&#10;Depression: Screening -- Adults age 18 and over -- When staff-assisted depression care supports are in place &#10;B&#10;Gonorrhea: Screening -- Pregnant Women and Women at Increased Risk&#10;B&#10;Healthy Diet: Counseling -- Adults with Hyperlipidemia and Other Risk Factors for CVD&#10;B&#10;Lipid Disorders in Adults: Screening -- Women 20-44, Increased risk for CHD&#10;B&#10;Obesity: Screening and Intensive Counseling -- Obese Men and Women&#10;B*&#10;Sexually Transmitted Infections: Behavioral Counseling -- Sexually Active Adolescents and Adults at Increased Risk&#10;B*&#10;Type 2 Diabetes Mellitus: Screening Men and Women -- Sustained BP 135/80+&#10;&#10;&#10;On the left side of the slide is a menu bar including the following options:&#10;About ePSS&#10;About USPSTF&#10;Grade Definitions&#10;Instructions for Use&#10;Tools&#10;Search for Recommendations&#10;Browse by Topic&#10;&#10;&#10;"/>
          <p:cNvPicPr>
            <a:picLocks noChangeAspect="1"/>
          </p:cNvPicPr>
          <p:nvPr/>
        </p:nvPicPr>
        <p:blipFill>
          <a:blip r:embed="rId2" cstate="print"/>
          <a:srcRect/>
          <a:stretch>
            <a:fillRect/>
          </a:stretch>
        </p:blipFill>
        <p:spPr>
          <a:xfrm>
            <a:off x="76200" y="1524000"/>
            <a:ext cx="9026599" cy="50292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1</a:t>
            </a:r>
            <a:endParaRPr lang="en-US" dirty="0"/>
          </a:p>
        </p:txBody>
      </p:sp>
      <p:sp>
        <p:nvSpPr>
          <p:cNvPr id="3" name="Content Placeholder 2"/>
          <p:cNvSpPr>
            <a:spLocks noGrp="1"/>
          </p:cNvSpPr>
          <p:nvPr>
            <p:ph idx="1"/>
          </p:nvPr>
        </p:nvSpPr>
        <p:spPr>
          <a:xfrm>
            <a:off x="609600" y="1676400"/>
            <a:ext cx="7993063" cy="4953000"/>
          </a:xfrm>
        </p:spPr>
        <p:txBody>
          <a:bodyPr>
            <a:normAutofit fontScale="40000" lnSpcReduction="20000"/>
          </a:bodyPr>
          <a:lstStyle/>
          <a:p>
            <a:pPr marL="274320" indent="-274320" fontAlgn="auto">
              <a:spcAft>
                <a:spcPts val="0"/>
              </a:spcAft>
              <a:buFont typeface="Wingdings 2"/>
              <a:buChar char=""/>
              <a:defRPr/>
            </a:pPr>
            <a:r>
              <a:rPr lang="en-US" sz="5000" dirty="0" smtClean="0">
                <a:effectLst/>
              </a:rPr>
              <a:t>Your physician assistant (PA) reports to you the story of a 45-year-old man seen in the practice for an annual examination. </a:t>
            </a:r>
            <a:br>
              <a:rPr lang="en-US" sz="5000" dirty="0" smtClean="0">
                <a:effectLst/>
              </a:rPr>
            </a:br>
            <a:r>
              <a:rPr lang="en-US" sz="5000" dirty="0" smtClean="0">
                <a:effectLst/>
              </a:rPr>
              <a:t/>
            </a:r>
            <a:br>
              <a:rPr lang="en-US" sz="5000" dirty="0" smtClean="0">
                <a:effectLst/>
              </a:rPr>
            </a:br>
            <a:r>
              <a:rPr lang="en-US" sz="5000" dirty="0" smtClean="0">
                <a:effectLst/>
              </a:rPr>
              <a:t>The patient’s only complaint is occasional elbow pain that he attributes to using a new tennis racquet. He reports no medical illnesses and his only prior surgery is a hernia repair 10 years ago. </a:t>
            </a:r>
            <a:br>
              <a:rPr lang="en-US" sz="5000" dirty="0" smtClean="0">
                <a:effectLst/>
              </a:rPr>
            </a:br>
            <a:r>
              <a:rPr lang="en-US" sz="5000" dirty="0" smtClean="0">
                <a:effectLst/>
              </a:rPr>
              <a:t/>
            </a:r>
            <a:br>
              <a:rPr lang="en-US" sz="5000" dirty="0" smtClean="0">
                <a:effectLst/>
              </a:rPr>
            </a:br>
            <a:r>
              <a:rPr lang="en-US" sz="5000" dirty="0" smtClean="0">
                <a:effectLst/>
              </a:rPr>
              <a:t>He takes one low-dose aspirin per day, does not smoke and reports having an occasional alcoholic beverage. He reports no family history of early heart disease or cancer. Last year, his total cholesterol (TC) and high-density lipoprotein cholesterol (HDL-C) were normal. </a:t>
            </a:r>
            <a:br>
              <a:rPr lang="en-US" sz="5000" dirty="0" smtClean="0">
                <a:effectLst/>
              </a:rPr>
            </a:br>
            <a:r>
              <a:rPr lang="en-US" sz="5000" dirty="0" smtClean="0">
                <a:effectLst/>
              </a:rPr>
              <a:t/>
            </a:r>
            <a:br>
              <a:rPr lang="en-US" sz="5000" dirty="0" smtClean="0">
                <a:effectLst/>
              </a:rPr>
            </a:br>
            <a:r>
              <a:rPr lang="en-US" sz="5000" dirty="0" smtClean="0">
                <a:effectLst/>
              </a:rPr>
              <a:t>He is married and in a monogamous relationship. Since testing negative for STIs (including HIV) many years ago, he reports no potential for new exposures. </a:t>
            </a:r>
            <a:br>
              <a:rPr lang="en-US" sz="5000" dirty="0" smtClean="0">
                <a:effectLst/>
              </a:rPr>
            </a:br>
            <a:r>
              <a:rPr lang="en-US" sz="5000" dirty="0" smtClean="0">
                <a:effectLst/>
              </a:rPr>
              <a:t/>
            </a:r>
            <a:br>
              <a:rPr lang="en-US" sz="5000" dirty="0" smtClean="0">
                <a:effectLst/>
              </a:rPr>
            </a:br>
            <a:r>
              <a:rPr lang="en-US" sz="5000" dirty="0" smtClean="0">
                <a:effectLst/>
              </a:rPr>
              <a:t>On examination, he is not overweight and not hypertensive. The patient asked the PA about the recommended preventive services for a person at his age and your PA is unsure of the appropriate source of prevention guidelines. </a:t>
            </a:r>
          </a:p>
          <a:p>
            <a:pPr>
              <a:buNone/>
            </a:pP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1</a:t>
            </a:r>
            <a:endParaRPr lang="en-US" dirty="0"/>
          </a:p>
        </p:txBody>
      </p:sp>
      <p:pic>
        <p:nvPicPr>
          <p:cNvPr id="3" name="Picture 3" descr="Slide 53:&#10;This slide shows a screen shot of a AHRQ web page of patient case #1 of a 45 year old male, non tobacco user, that is sexually active. Options to either Rest or Show Recommendations are provided."/>
          <p:cNvPicPr>
            <a:picLocks noChangeAspect="1" noChangeArrowheads="1"/>
          </p:cNvPicPr>
          <p:nvPr/>
        </p:nvPicPr>
        <p:blipFill>
          <a:blip r:embed="rId2" cstate="print"/>
          <a:srcRect l="7013" t="25943" r="70300" b="39703"/>
          <a:stretch>
            <a:fillRect/>
          </a:stretch>
        </p:blipFill>
        <p:spPr>
          <a:xfrm>
            <a:off x="152400" y="1600200"/>
            <a:ext cx="8839200" cy="480060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Patient Case 1</a:t>
            </a:r>
            <a:endParaRPr lang="en-US" dirty="0"/>
          </a:p>
        </p:txBody>
      </p:sp>
      <p:pic>
        <p:nvPicPr>
          <p:cNvPr id="5" name="Picture 2" descr="Slide 54:&#10;Case 1: Male 45 years old, not a smoker, sexually active.&#10;This slide is a screen shot listing the search results for a male, 45 years old, sexually active, not a tobacco user.&#10;&#10;Option to Start a New Search&#10;&#10;Recommendations are listed from A,B,C,D, I&#10;A*&#10;Aspirin to Prevent CVD: Men age 45 to 79 to prevent myocardial infarctions&#10;A&#10;HIV: Screening -- Adults and Adolescents at Increased Risk &#10;A*&#10;High Blood Pressure: Screening -- Adults 18 and Over&#10;A&#10;Lipid Disorders in Adults: Screening -- Men 35 and Older &#10;A&#10;Syphilis: Screening -- Men and Women at Increased Risk&#10;B&#10;Alcohol Misuse: Screening and Behavioral Counseling -- Men, Women, and Pregnant Women &#10;B*&#10;Depression: Screening -- Adults age 18 and over -- When staff-assisted depression care supports are in place &#10;B&#10;Healthy Diet: Counseling -- Adults with Hyperlipidemia and Other Risk Factors for CVD&#10;B&#10;Obesity: Screening and Intensive Counseling -- Obese Men and Women&#10;B*&#10;Sexually Transmitted Infections: Behavioral Counseling -- Sexually Active Adolescents and Adults at Increased Risk&#10;B*&#10;Type 2 Diabetes Mellitus: Screening Men and Women -- Sustained BP 135/80+&#10;&#10;On the left side of the slide is a menu bar including the following options:&#10;About ePSS&#10;About USPSTF&#10;Grade Definitions&#10;Instructions for Use&#10;Tools&#10;Search for Recommendations&#10;Browse by Topic&#10;&#10;"/>
          <p:cNvPicPr>
            <a:picLocks noChangeAspect="1" noChangeArrowheads="1"/>
          </p:cNvPicPr>
          <p:nvPr/>
        </p:nvPicPr>
        <p:blipFill>
          <a:blip r:embed="rId3" cstate="print"/>
          <a:srcRect l="6876" t="15625" r="50000" b="25781"/>
          <a:stretch>
            <a:fillRect/>
          </a:stretch>
        </p:blipFill>
        <p:spPr>
          <a:xfrm>
            <a:off x="152400" y="1447800"/>
            <a:ext cx="8839200" cy="4797425"/>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2</a:t>
            </a:r>
            <a:endParaRPr lang="en-US" dirty="0"/>
          </a:p>
        </p:txBody>
      </p:sp>
      <p:sp>
        <p:nvSpPr>
          <p:cNvPr id="3" name="Content Placeholder 2"/>
          <p:cNvSpPr>
            <a:spLocks noGrp="1"/>
          </p:cNvSpPr>
          <p:nvPr>
            <p:ph idx="1"/>
          </p:nvPr>
        </p:nvSpPr>
        <p:spPr>
          <a:xfrm>
            <a:off x="609600" y="1676400"/>
            <a:ext cx="7993063" cy="4953000"/>
          </a:xfrm>
        </p:spPr>
        <p:txBody>
          <a:bodyPr>
            <a:normAutofit fontScale="62500" lnSpcReduction="20000"/>
          </a:bodyPr>
          <a:lstStyle/>
          <a:p>
            <a:r>
              <a:rPr lang="en-US" dirty="0" smtClean="0">
                <a:effectLst/>
              </a:rPr>
              <a:t>A 40-year–old woman presents to your clinic for a periodic examination and its seen initially by the nurse practitioner (NP). </a:t>
            </a:r>
            <a:br>
              <a:rPr lang="en-US" dirty="0" smtClean="0">
                <a:effectLst/>
              </a:rPr>
            </a:br>
            <a:r>
              <a:rPr lang="en-US" dirty="0" smtClean="0">
                <a:effectLst/>
              </a:rPr>
              <a:t/>
            </a:r>
            <a:br>
              <a:rPr lang="en-US" dirty="0" smtClean="0">
                <a:effectLst/>
              </a:rPr>
            </a:br>
            <a:r>
              <a:rPr lang="en-US" dirty="0" smtClean="0">
                <a:effectLst/>
              </a:rPr>
              <a:t>The patient reports no medical illnesses and has had no prior surgeries. She does not smoke or drink any alcoholic beverages. </a:t>
            </a:r>
            <a:br>
              <a:rPr lang="en-US" dirty="0" smtClean="0">
                <a:effectLst/>
              </a:rPr>
            </a:br>
            <a:r>
              <a:rPr lang="en-US" dirty="0" smtClean="0">
                <a:effectLst/>
              </a:rPr>
              <a:t/>
            </a:r>
            <a:br>
              <a:rPr lang="en-US" dirty="0" smtClean="0">
                <a:effectLst/>
              </a:rPr>
            </a:br>
            <a:r>
              <a:rPr lang="en-US" dirty="0" smtClean="0">
                <a:effectLst/>
              </a:rPr>
              <a:t>Her paternal grandfather was a heavy smoker and died of lung cancer at age 65. Otherwise, she has no other family history of cancer. She is married and in a mutually monogamous relationship. </a:t>
            </a:r>
            <a:br>
              <a:rPr lang="en-US" dirty="0" smtClean="0">
                <a:effectLst/>
              </a:rPr>
            </a:br>
            <a:r>
              <a:rPr lang="en-US" dirty="0" smtClean="0">
                <a:effectLst/>
              </a:rPr>
              <a:t/>
            </a:r>
            <a:br>
              <a:rPr lang="en-US" dirty="0" smtClean="0">
                <a:effectLst/>
              </a:rPr>
            </a:br>
            <a:r>
              <a:rPr lang="en-US" dirty="0" smtClean="0">
                <a:effectLst/>
              </a:rPr>
              <a:t>A colleague at work was diagnosed with breast cancer 5 years before </a:t>
            </a:r>
            <a:br>
              <a:rPr lang="en-US" dirty="0" smtClean="0">
                <a:effectLst/>
              </a:rPr>
            </a:br>
            <a:r>
              <a:rPr lang="en-US" dirty="0" smtClean="0">
                <a:effectLst/>
              </a:rPr>
              <a:t>and since that time this patient has performed periodic self-breast examinations. </a:t>
            </a:r>
            <a:br>
              <a:rPr lang="en-US" dirty="0" smtClean="0">
                <a:effectLst/>
              </a:rPr>
            </a:br>
            <a:r>
              <a:rPr lang="en-US" dirty="0" smtClean="0">
                <a:effectLst/>
              </a:rPr>
              <a:t/>
            </a:r>
            <a:br>
              <a:rPr lang="en-US" dirty="0" smtClean="0">
                <a:effectLst/>
              </a:rPr>
            </a:br>
            <a:r>
              <a:rPr lang="en-US" dirty="0" smtClean="0">
                <a:effectLst/>
              </a:rPr>
              <a:t>She reports no changes in her breasts, but asks the NP if she should </a:t>
            </a:r>
            <a:br>
              <a:rPr lang="en-US" dirty="0" smtClean="0">
                <a:effectLst/>
              </a:rPr>
            </a:br>
            <a:r>
              <a:rPr lang="en-US" dirty="0" smtClean="0">
                <a:effectLst/>
              </a:rPr>
              <a:t>get a mammogram. </a:t>
            </a:r>
            <a:br>
              <a:rPr lang="en-US" dirty="0" smtClean="0">
                <a:effectLst/>
              </a:rPr>
            </a:br>
            <a:r>
              <a:rPr lang="en-US" dirty="0" smtClean="0">
                <a:effectLst/>
              </a:rPr>
              <a:t/>
            </a:r>
            <a:br>
              <a:rPr lang="en-US" dirty="0" smtClean="0">
                <a:effectLst/>
              </a:rPr>
            </a:br>
            <a:r>
              <a:rPr lang="en-US" dirty="0" smtClean="0">
                <a:effectLst/>
              </a:rPr>
              <a:t>The NP asks you about your interpretation of current USPSTF recommendations regarding screening mammography.</a:t>
            </a:r>
          </a:p>
          <a:p>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lide 56&#10;Case 2: Female 40 years old, not a smoker, sexually active.&#10;This slide is a screen shot listing the search results for a male, 40 years old, sexually active, not a tobacco user.&#10;&#10;Option to Start a New Search&#10;&#10;Recommendations are listed from A,B,C,D, I&#10;&#10;On the left side of the slide is a menu bar including the following options:&#10;About ePSS&#10;About USPSTF&#10;Grade Definitions&#10;Instructions for Use&#10;Tools&#10;Search for Recommendations&#10;Browse by Topic&#10;&#10;"/>
          <p:cNvSpPr>
            <a:spLocks noGrp="1"/>
          </p:cNvSpPr>
          <p:nvPr>
            <p:ph type="title"/>
          </p:nvPr>
        </p:nvSpPr>
        <p:spPr/>
        <p:txBody>
          <a:bodyPr/>
          <a:lstStyle/>
          <a:p>
            <a:r>
              <a:rPr lang="en-US" dirty="0" smtClean="0"/>
              <a:t>Patient Case 2</a:t>
            </a:r>
            <a:endParaRPr lang="en-US" dirty="0"/>
          </a:p>
        </p:txBody>
      </p:sp>
      <p:pic>
        <p:nvPicPr>
          <p:cNvPr id="3" name="Picture 2" descr="Slide 56:&#10;This slide shows a screen shot of a AHRQ web page of patient case #2 of a 40 year old female, non tobacco user, that is sexually active. Options to either Rest or Show Recommendations are provided."/>
          <p:cNvPicPr>
            <a:picLocks noChangeAspect="1" noChangeArrowheads="1"/>
          </p:cNvPicPr>
          <p:nvPr/>
        </p:nvPicPr>
        <p:blipFill>
          <a:blip r:embed="rId2" cstate="print"/>
          <a:srcRect l="6996" t="25955" r="68381" b="39363"/>
          <a:stretch>
            <a:fillRect/>
          </a:stretch>
        </p:blipFill>
        <p:spPr>
          <a:xfrm>
            <a:off x="152400" y="1600200"/>
            <a:ext cx="8839200" cy="47244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2</a:t>
            </a:r>
            <a:endParaRPr lang="en-US" dirty="0"/>
          </a:p>
        </p:txBody>
      </p:sp>
      <p:pic>
        <p:nvPicPr>
          <p:cNvPr id="3" name="Picture 3" descr="Slide 57:&#10;Case 2: Female 40 years old, not a smoker, sexually active.&#10;This slide is a screen shot listing the search results for a female, 40 years old, sexually active, not a tobacco user.&#10;&#10;Option to Start a New Search&#10;&#10;Recommendations are listed from A,B,C,D, I&#10;A&#10;Cervical Cancer: Screening -- Women who are sexually active&#10;A&#10;Chlamydia: Screening -- Women Ages 24 and Younger OR Women Ages 25 and Older at Increased Risk&#10;A*&#10;Folic Acid: Supplementation -- All Women Planning or Capable of Pregnancy &#10;A&#10;HIV: Screening -- Adults and Adolescents at Increased Risk &#10;A*&#10;High Blood Pressure: Screening -- Adults 18 and Over&#10;A&#10;Syphilis: Screening -- Men and Women at Increased Risk&#10;B&#10;Alcohol Misuse: Screening and Behavioral Counseling -- Men, Women, and Pregnant Women &#10;B&#10;BRCA Mutation Testing for Breast and Ovarian Cancer: Women, Increased Risk&#10;&#10;On the left side of the slide is a menu bar including the following options:&#10;About ePSS&#10;About USPSTF&#10;Grade Definitions&#10;Instructions for Use&#10;Tools&#10;Search for Recommendations&#10;Browse by Topic&#10;&#10;"/>
          <p:cNvPicPr>
            <a:picLocks noChangeAspect="1" noChangeArrowheads="1"/>
          </p:cNvPicPr>
          <p:nvPr/>
        </p:nvPicPr>
        <p:blipFill>
          <a:blip r:embed="rId2" cstate="print"/>
          <a:srcRect l="6888" t="15189" r="50299" b="24953"/>
          <a:stretch>
            <a:fillRect/>
          </a:stretch>
        </p:blipFill>
        <p:spPr>
          <a:xfrm>
            <a:off x="0" y="1527175"/>
            <a:ext cx="9144000" cy="479742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3</a:t>
            </a:r>
            <a:endParaRPr lang="en-US" dirty="0"/>
          </a:p>
        </p:txBody>
      </p:sp>
      <p:sp>
        <p:nvSpPr>
          <p:cNvPr id="3" name="Content Placeholder 2"/>
          <p:cNvSpPr>
            <a:spLocks noGrp="1"/>
          </p:cNvSpPr>
          <p:nvPr>
            <p:ph idx="1"/>
          </p:nvPr>
        </p:nvSpPr>
        <p:spPr>
          <a:xfrm>
            <a:off x="609600" y="1676400"/>
            <a:ext cx="7993063" cy="5029200"/>
          </a:xfrm>
        </p:spPr>
        <p:txBody>
          <a:bodyPr>
            <a:normAutofit fontScale="70000" lnSpcReduction="20000"/>
          </a:bodyPr>
          <a:lstStyle/>
          <a:p>
            <a:r>
              <a:rPr lang="en-US" dirty="0" smtClean="0">
                <a:effectLst/>
              </a:rPr>
              <a:t>A 66-year-old female presents at your clinic and was initially examined by your physician assistant (PA) for evaluation of the treatment for her 12-year history of hypertension. </a:t>
            </a:r>
            <a:br>
              <a:rPr lang="en-US" dirty="0" smtClean="0">
                <a:effectLst/>
              </a:rPr>
            </a:br>
            <a:r>
              <a:rPr lang="en-US" dirty="0" smtClean="0">
                <a:effectLst/>
              </a:rPr>
              <a:t/>
            </a:r>
            <a:br>
              <a:rPr lang="en-US" dirty="0" smtClean="0">
                <a:effectLst/>
              </a:rPr>
            </a:br>
            <a:r>
              <a:rPr lang="en-US" dirty="0" smtClean="0">
                <a:effectLst/>
              </a:rPr>
              <a:t>She has been a pack-a-day smoker since she was in college 45 years ago, but she does not drink alcohol. She is 20 years post-menopausal, and she reports annual, normal Pap smears for the last 10 years. </a:t>
            </a:r>
            <a:br>
              <a:rPr lang="en-US" dirty="0" smtClean="0">
                <a:effectLst/>
              </a:rPr>
            </a:br>
            <a:r>
              <a:rPr lang="en-US" dirty="0" smtClean="0">
                <a:effectLst/>
              </a:rPr>
              <a:t/>
            </a:r>
            <a:br>
              <a:rPr lang="en-US" dirty="0" smtClean="0">
                <a:effectLst/>
              </a:rPr>
            </a:br>
            <a:r>
              <a:rPr lang="en-US" dirty="0" smtClean="0">
                <a:effectLst/>
              </a:rPr>
              <a:t>She has been in a mutually monogamous relationship since her last STI screen in 1989. </a:t>
            </a:r>
            <a:br>
              <a:rPr lang="en-US" dirty="0" smtClean="0">
                <a:effectLst/>
              </a:rPr>
            </a:br>
            <a:r>
              <a:rPr lang="en-US" dirty="0" smtClean="0">
                <a:effectLst/>
              </a:rPr>
              <a:t/>
            </a:r>
            <a:br>
              <a:rPr lang="en-US" dirty="0" smtClean="0">
                <a:effectLst/>
              </a:rPr>
            </a:br>
            <a:r>
              <a:rPr lang="en-US" dirty="0" smtClean="0">
                <a:effectLst/>
              </a:rPr>
              <a:t>While evaluating the adequacy of her hypertension treatment, you want to take advantage of this clinical opportunity to offer recommended preventive services. </a:t>
            </a:r>
            <a:br>
              <a:rPr lang="en-US" dirty="0" smtClean="0">
                <a:effectLst/>
              </a:rPr>
            </a:br>
            <a:r>
              <a:rPr lang="en-US" dirty="0" smtClean="0">
                <a:effectLst/>
              </a:rPr>
              <a:t/>
            </a:r>
            <a:br>
              <a:rPr lang="en-US" dirty="0" smtClean="0">
                <a:effectLst/>
              </a:rPr>
            </a:br>
            <a:r>
              <a:rPr lang="en-US" dirty="0" smtClean="0">
                <a:effectLst/>
              </a:rPr>
              <a:t>After discussing this patient with a consulting clinical pharmacologist, what would be the next appropriate management steps for this patient?</a:t>
            </a:r>
          </a:p>
          <a:p>
            <a:endParaRPr lang="en-US" dirty="0">
              <a:effectLs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3</a:t>
            </a:r>
            <a:endParaRPr lang="en-US" dirty="0"/>
          </a:p>
        </p:txBody>
      </p:sp>
      <p:pic>
        <p:nvPicPr>
          <p:cNvPr id="3" name="Picture 2" descr="Slide 59:&#10;This slide shows a screen shot of a AHRQ web page of patient case #3 of a 66 year old female, tobacco user, that is sexually active. Options to either Rest or Show Recommendations are provided."/>
          <p:cNvPicPr>
            <a:picLocks noChangeAspect="1" noChangeArrowheads="1"/>
          </p:cNvPicPr>
          <p:nvPr/>
        </p:nvPicPr>
        <p:blipFill>
          <a:blip r:embed="rId2" cstate="print"/>
          <a:srcRect l="7086" t="26291" r="68234" b="40407"/>
          <a:stretch>
            <a:fillRect/>
          </a:stretch>
        </p:blipFill>
        <p:spPr>
          <a:xfrm>
            <a:off x="0" y="1524000"/>
            <a:ext cx="8991600" cy="4800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Prevention?</a:t>
            </a:r>
            <a:endParaRPr lang="en-US" dirty="0"/>
          </a:p>
        </p:txBody>
      </p:sp>
      <p:sp>
        <p:nvSpPr>
          <p:cNvPr id="3" name="Content Placeholder 2"/>
          <p:cNvSpPr>
            <a:spLocks noGrp="1"/>
          </p:cNvSpPr>
          <p:nvPr>
            <p:ph idx="1"/>
          </p:nvPr>
        </p:nvSpPr>
        <p:spPr>
          <a:xfrm>
            <a:off x="609600" y="1676400"/>
            <a:ext cx="7993063" cy="5029200"/>
          </a:xfrm>
        </p:spPr>
        <p:txBody>
          <a:bodyPr/>
          <a:lstStyle/>
          <a:p>
            <a:pPr>
              <a:spcAft>
                <a:spcPts val="1200"/>
              </a:spcAft>
            </a:pPr>
            <a:r>
              <a:rPr lang="en-US" dirty="0" smtClean="0"/>
              <a:t>In prevention the goal is to preserve and promote health and well being</a:t>
            </a:r>
          </a:p>
          <a:p>
            <a:pPr>
              <a:spcAft>
                <a:spcPts val="1200"/>
              </a:spcAft>
            </a:pPr>
            <a:r>
              <a:rPr lang="en-US" dirty="0" smtClean="0"/>
              <a:t>Prevention in public health moves interventions from the individual level to a population level</a:t>
            </a:r>
          </a:p>
          <a:p>
            <a:pPr>
              <a:spcAft>
                <a:spcPts val="1200"/>
              </a:spcAft>
            </a:pPr>
            <a:r>
              <a:rPr lang="en-US" dirty="0" smtClean="0"/>
              <a:t>Effective prevention leads to a healthier community</a:t>
            </a:r>
          </a:p>
          <a:p>
            <a:pPr lvl="1">
              <a:spcAft>
                <a:spcPts val="1200"/>
              </a:spcAft>
            </a:pPr>
            <a:r>
              <a:rPr lang="en-US" sz="2400" dirty="0" smtClean="0"/>
              <a:t>Why Now?</a:t>
            </a:r>
          </a:p>
          <a:p>
            <a:pPr lvl="2">
              <a:spcAft>
                <a:spcPts val="1200"/>
              </a:spcAft>
            </a:pPr>
            <a:r>
              <a:rPr lang="en-US" sz="2000" dirty="0" smtClean="0"/>
              <a:t>Federal support exists for prevention</a:t>
            </a:r>
          </a:p>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3</a:t>
            </a:r>
            <a:endParaRPr lang="en-US" dirty="0"/>
          </a:p>
        </p:txBody>
      </p:sp>
      <p:pic>
        <p:nvPicPr>
          <p:cNvPr id="3" name="Picture 2" descr="Slide 60:&#10;Case 2: Female 66 years old, a smoker, sexually active.&#10;This slide is a screen shot listing the search results for a female, 66 years old, sexually active, a tobacco user.&#10;&#10;Option to Start a New Search&#10;&#10;Recommendations are listed from A,B,C,D, I&#10;A*&#10;Aspirin to Prevent CVD: Women age 55 to 79 to prevent ischemic strokes&#10;A&#10;Chlamydia: Screening -- Women Ages 24 and Younger OR Women Ages 25 and Older at Increased Risk&#10;A*&#10;Colorectal Cancer: Screening -- Adults, beginning at age 50 years and continuing until age 75 years&#10;A&#10;HIV: Screening -- Adults and Adolescents at Increased Risk &#10;A*&#10;High Blood Pressure: Screening -- Adults 18 and Over&#10;&#10;On the left side of the slide is a menu bar including the following options:&#10;About ePSS&#10;About USPSTF&#10;Grade Definitions&#10;Instructions for Use&#10;Tools&#10;Search for Recommendations&#10;Browse by Topic&#10;&#10;"/>
          <p:cNvPicPr>
            <a:picLocks noChangeAspect="1" noChangeArrowheads="1"/>
          </p:cNvPicPr>
          <p:nvPr/>
        </p:nvPicPr>
        <p:blipFill>
          <a:blip r:embed="rId2" cstate="print"/>
          <a:srcRect l="7201" t="25999" r="51549" b="26344"/>
          <a:stretch>
            <a:fillRect/>
          </a:stretch>
        </p:blipFill>
        <p:spPr>
          <a:xfrm>
            <a:off x="152400" y="1600200"/>
            <a:ext cx="8839200" cy="47244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More Information</a:t>
            </a:r>
            <a:endParaRPr lang="en-US" dirty="0"/>
          </a:p>
        </p:txBody>
      </p:sp>
      <p:sp>
        <p:nvSpPr>
          <p:cNvPr id="3" name="Content Placeholder 2"/>
          <p:cNvSpPr>
            <a:spLocks noGrp="1"/>
          </p:cNvSpPr>
          <p:nvPr>
            <p:ph idx="1"/>
          </p:nvPr>
        </p:nvSpPr>
        <p:spPr>
          <a:xfrm>
            <a:off x="609600" y="1676400"/>
            <a:ext cx="7993063" cy="4953000"/>
          </a:xfrm>
        </p:spPr>
        <p:txBody>
          <a:bodyPr>
            <a:normAutofit fontScale="70000" lnSpcReduction="20000"/>
          </a:bodyPr>
          <a:lstStyle/>
          <a:p>
            <a:pPr>
              <a:defRPr/>
            </a:pPr>
            <a:r>
              <a:rPr lang="en-US" dirty="0" smtClean="0"/>
              <a:t>If you have any questions or would like more information please contact:</a:t>
            </a:r>
          </a:p>
          <a:p>
            <a:pPr lvl="1">
              <a:defRPr/>
            </a:pPr>
            <a:r>
              <a:rPr lang="en-US" dirty="0" smtClean="0"/>
              <a:t>Barbara Kass, Health Communications Specialist, Office of Communications and Knowledge Transfer; AHRQ at </a:t>
            </a:r>
            <a:r>
              <a:rPr lang="en-US" dirty="0" smtClean="0">
                <a:hlinkClick r:id="rId2"/>
              </a:rPr>
              <a:t>barbara.kass@ahrq.hhs.gov</a:t>
            </a:r>
            <a:endParaRPr lang="en-US" dirty="0" smtClean="0"/>
          </a:p>
          <a:p>
            <a:pPr>
              <a:defRPr/>
            </a:pPr>
            <a:r>
              <a:rPr lang="en-US" dirty="0" smtClean="0"/>
              <a:t>Helpful URLs</a:t>
            </a:r>
          </a:p>
          <a:p>
            <a:pPr lvl="1">
              <a:defRPr/>
            </a:pPr>
            <a:r>
              <a:rPr lang="en-US" dirty="0" smtClean="0"/>
              <a:t>AHRQ’s USPSTF website (</a:t>
            </a:r>
            <a:r>
              <a:rPr lang="en-US" dirty="0" smtClean="0">
                <a:hlinkClick r:id="rId3"/>
              </a:rPr>
              <a:t>http://www.preventiveservices.ahrq.gov</a:t>
            </a:r>
            <a:r>
              <a:rPr lang="en-US" dirty="0" smtClean="0"/>
              <a:t>) has downloadable electronic Preventive Services Selector (ePSS) app</a:t>
            </a:r>
          </a:p>
          <a:p>
            <a:pPr lvl="1">
              <a:defRPr/>
            </a:pPr>
            <a:r>
              <a:rPr lang="en-US" dirty="0" smtClean="0"/>
              <a:t>Printable patient counseling information for clinicians and patients, available at </a:t>
            </a:r>
            <a:r>
              <a:rPr lang="en-US" dirty="0" smtClean="0">
                <a:hlinkClick r:id="rId4"/>
              </a:rPr>
              <a:t>http://epss.ahrq.gov/ePSS/Tools.do  </a:t>
            </a:r>
            <a:endParaRPr lang="en-US" dirty="0" smtClean="0"/>
          </a:p>
          <a:p>
            <a:pPr lvl="1">
              <a:defRPr/>
            </a:pPr>
            <a:r>
              <a:rPr lang="en-US" dirty="0" smtClean="0"/>
              <a:t>Technical Assistance paper with patient cases for health professions education </a:t>
            </a:r>
            <a:r>
              <a:rPr lang="en-US" dirty="0" smtClean="0">
                <a:hlinkClick r:id="rId5"/>
              </a:rPr>
              <a:t>http://www.ahrq.gov/qual/kt/tfmethods/impuspstf.htm</a:t>
            </a:r>
            <a:r>
              <a:rPr lang="en-US" dirty="0" smtClean="0"/>
              <a:t> </a:t>
            </a:r>
          </a:p>
          <a:p>
            <a:pPr lvl="1">
              <a:defRPr/>
            </a:pPr>
            <a:r>
              <a:rPr lang="en-US" dirty="0" smtClean="0"/>
              <a:t>PowerPoint slide deck for educators and clinicians: “Understanding the Methods Used by the USPSTF in Developing Recommendations” </a:t>
            </a:r>
            <a:r>
              <a:rPr lang="en-US" dirty="0" smtClean="0">
                <a:hlinkClick r:id="rId6"/>
              </a:rPr>
              <a:t>http://www.ahrq.gov/qual/kt/tfmethods/tfmethods.htm </a:t>
            </a:r>
            <a:endParaRPr lang="en-US" dirty="0" smtClean="0"/>
          </a:p>
          <a:p>
            <a:pPr>
              <a:defRPr/>
            </a:pPr>
            <a:endParaRPr lang="en-US" dirty="0" smtClean="0"/>
          </a:p>
          <a:p>
            <a:pPr>
              <a:defRPr/>
            </a:pP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basic health screening principles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Prevention*</a:t>
            </a:r>
            <a:endParaRPr lang="en-US" dirty="0"/>
          </a:p>
        </p:txBody>
      </p:sp>
      <p:sp>
        <p:nvSpPr>
          <p:cNvPr id="3" name="Content Placeholder 2"/>
          <p:cNvSpPr>
            <a:spLocks noGrp="1"/>
          </p:cNvSpPr>
          <p:nvPr>
            <p:ph idx="1"/>
          </p:nvPr>
        </p:nvSpPr>
        <p:spPr>
          <a:xfrm>
            <a:off x="609600" y="1676400"/>
            <a:ext cx="7993063" cy="5029200"/>
          </a:xfrm>
        </p:spPr>
        <p:txBody>
          <a:bodyPr>
            <a:normAutofit fontScale="92500"/>
          </a:bodyPr>
          <a:lstStyle/>
          <a:p>
            <a:pPr marL="274320" indent="-274320" fontAlgn="auto">
              <a:spcBef>
                <a:spcPct val="20000"/>
              </a:spcBef>
              <a:spcAft>
                <a:spcPts val="0"/>
              </a:spcAft>
              <a:buClr>
                <a:schemeClr val="accent1"/>
              </a:buClr>
              <a:buSzPct val="85000"/>
              <a:buFont typeface="Wingdings 2"/>
              <a:buChar char=""/>
              <a:defRPr/>
            </a:pPr>
            <a:r>
              <a:rPr lang="en-US" sz="2000" b="1" dirty="0" smtClean="0"/>
              <a:t>Primary Prevention</a:t>
            </a:r>
          </a:p>
          <a:p>
            <a:pPr marL="548640" lvl="1" indent="-274320" fontAlgn="auto">
              <a:spcBef>
                <a:spcPct val="20000"/>
              </a:spcBef>
              <a:spcAft>
                <a:spcPts val="0"/>
              </a:spcAft>
              <a:buClr>
                <a:schemeClr val="accent2"/>
              </a:buClr>
              <a:buSzPct val="70000"/>
              <a:buFont typeface="Wingdings" pitchFamily="2" charset="2"/>
              <a:buChar char="§"/>
              <a:defRPr/>
            </a:pPr>
            <a:r>
              <a:rPr lang="en-US" dirty="0" smtClean="0"/>
              <a:t>Avoidance/prevention of disease or injury (inclusive of mental health)</a:t>
            </a:r>
          </a:p>
          <a:p>
            <a:pPr marL="822960" lvl="2" indent="-228600" fontAlgn="auto">
              <a:spcBef>
                <a:spcPct val="20000"/>
              </a:spcBef>
              <a:spcAft>
                <a:spcPts val="0"/>
              </a:spcAft>
              <a:buClr>
                <a:schemeClr val="accent3"/>
              </a:buClr>
              <a:buSzPct val="75000"/>
              <a:buFont typeface="Wingdings" pitchFamily="2" charset="2"/>
              <a:buChar char="§"/>
              <a:defRPr/>
            </a:pPr>
            <a:r>
              <a:rPr lang="en-US" dirty="0" smtClean="0"/>
              <a:t>Immunizations</a:t>
            </a:r>
            <a:r>
              <a:rPr lang="en-US" sz="1200" dirty="0" smtClean="0"/>
              <a:t/>
            </a:r>
            <a:br>
              <a:rPr lang="en-US" sz="1200" dirty="0" smtClean="0"/>
            </a:br>
            <a:endParaRPr lang="en-US" sz="1000" dirty="0" smtClean="0"/>
          </a:p>
          <a:p>
            <a:pPr marL="274320" indent="-274320" fontAlgn="auto">
              <a:spcBef>
                <a:spcPct val="20000"/>
              </a:spcBef>
              <a:spcAft>
                <a:spcPts val="0"/>
              </a:spcAft>
              <a:buClr>
                <a:schemeClr val="accent1"/>
              </a:buClr>
              <a:buSzPct val="85000"/>
              <a:buFont typeface="Wingdings 2"/>
              <a:buChar char=""/>
              <a:defRPr/>
            </a:pPr>
            <a:r>
              <a:rPr lang="en-US" sz="2000" b="1" dirty="0" smtClean="0"/>
              <a:t>Secondary Prevention </a:t>
            </a:r>
          </a:p>
          <a:p>
            <a:pPr marL="548640" lvl="1" indent="-274320" fontAlgn="auto">
              <a:spcBef>
                <a:spcPct val="20000"/>
              </a:spcBef>
              <a:spcAft>
                <a:spcPts val="0"/>
              </a:spcAft>
              <a:buClr>
                <a:schemeClr val="accent2"/>
              </a:buClr>
              <a:buSzPct val="70000"/>
              <a:buFont typeface="Wingdings" pitchFamily="2" charset="2"/>
              <a:buChar char="§"/>
              <a:defRPr/>
            </a:pPr>
            <a:r>
              <a:rPr lang="en-US" dirty="0" smtClean="0"/>
              <a:t>Early detection and treatment </a:t>
            </a:r>
          </a:p>
          <a:p>
            <a:pPr marL="822960" lvl="2" indent="-228600" fontAlgn="auto">
              <a:spcBef>
                <a:spcPct val="20000"/>
              </a:spcBef>
              <a:spcAft>
                <a:spcPts val="0"/>
              </a:spcAft>
              <a:buClr>
                <a:schemeClr val="accent3"/>
              </a:buClr>
              <a:buSzPct val="75000"/>
              <a:buFont typeface="Wingdings" pitchFamily="2" charset="2"/>
              <a:buChar char="§"/>
              <a:defRPr/>
            </a:pPr>
            <a:r>
              <a:rPr lang="en-US" dirty="0" smtClean="0"/>
              <a:t>Mammography</a:t>
            </a:r>
            <a:r>
              <a:rPr lang="en-US" sz="1200" dirty="0" smtClean="0"/>
              <a:t/>
            </a:r>
            <a:br>
              <a:rPr lang="en-US" sz="1200" dirty="0" smtClean="0"/>
            </a:br>
            <a:endParaRPr lang="en-US" sz="1000" dirty="0" smtClean="0"/>
          </a:p>
          <a:p>
            <a:pPr marL="274320" indent="-274320" fontAlgn="auto">
              <a:spcBef>
                <a:spcPct val="20000"/>
              </a:spcBef>
              <a:spcAft>
                <a:spcPts val="0"/>
              </a:spcAft>
              <a:buClr>
                <a:schemeClr val="accent1"/>
              </a:buClr>
              <a:buSzPct val="85000"/>
              <a:buFont typeface="Wingdings 2"/>
              <a:buChar char=""/>
              <a:defRPr/>
            </a:pPr>
            <a:r>
              <a:rPr lang="en-US" sz="1600" dirty="0" smtClean="0"/>
              <a:t> </a:t>
            </a:r>
            <a:r>
              <a:rPr lang="en-US" sz="2000" b="1" dirty="0" smtClean="0"/>
              <a:t>Tertiary Prevention </a:t>
            </a:r>
          </a:p>
          <a:p>
            <a:pPr marL="548640" lvl="1" indent="-274320" fontAlgn="auto">
              <a:spcBef>
                <a:spcPct val="20000"/>
              </a:spcBef>
              <a:spcAft>
                <a:spcPts val="0"/>
              </a:spcAft>
              <a:buClr>
                <a:schemeClr val="accent2"/>
              </a:buClr>
              <a:buSzPct val="70000"/>
              <a:buFont typeface="Wingdings" pitchFamily="2" charset="2"/>
              <a:buChar char="§"/>
              <a:defRPr/>
            </a:pPr>
            <a:r>
              <a:rPr lang="en-US" dirty="0" smtClean="0"/>
              <a:t>Reduction of disability and prompt rehabilitation </a:t>
            </a:r>
          </a:p>
          <a:p>
            <a:pPr marL="548640" lvl="1" indent="-274320" fontAlgn="auto">
              <a:spcBef>
                <a:spcPct val="20000"/>
              </a:spcBef>
              <a:spcAft>
                <a:spcPts val="0"/>
              </a:spcAft>
              <a:buClr>
                <a:schemeClr val="accent2"/>
              </a:buClr>
              <a:buSzPct val="70000"/>
              <a:buFont typeface="Wingdings" pitchFamily="2" charset="2"/>
              <a:buChar char="§"/>
              <a:defRPr/>
            </a:pPr>
            <a:r>
              <a:rPr lang="en-US" dirty="0" smtClean="0"/>
              <a:t>Management of existing conditions.</a:t>
            </a:r>
          </a:p>
          <a:p>
            <a:pPr marL="822960" lvl="2" indent="-228600" fontAlgn="auto">
              <a:spcBef>
                <a:spcPct val="20000"/>
              </a:spcBef>
              <a:spcAft>
                <a:spcPts val="0"/>
              </a:spcAft>
              <a:buClr>
                <a:schemeClr val="accent3"/>
              </a:buClr>
              <a:buSzPct val="75000"/>
              <a:buFont typeface="Wingdings" pitchFamily="2" charset="2"/>
              <a:buChar char="§"/>
              <a:defRPr/>
            </a:pPr>
            <a:r>
              <a:rPr lang="en-US" dirty="0" smtClean="0"/>
              <a:t>End-stage renal failure </a:t>
            </a:r>
          </a:p>
          <a:p>
            <a:pPr marL="274320" indent="-274320" fontAlgn="auto">
              <a:spcBef>
                <a:spcPct val="20000"/>
              </a:spcBef>
              <a:spcAft>
                <a:spcPts val="0"/>
              </a:spcAft>
              <a:buClr>
                <a:schemeClr val="accent1"/>
              </a:buClr>
              <a:buSzPct val="85000"/>
              <a:buFont typeface="Wingdings 2"/>
              <a:buNone/>
              <a:defRPr/>
            </a:pPr>
            <a:endParaRPr lang="en-US" sz="1000" dirty="0" smtClean="0"/>
          </a:p>
          <a:p>
            <a:pPr marL="2377440" lvl="8" indent="-182880">
              <a:spcBef>
                <a:spcPct val="20000"/>
              </a:spcBef>
              <a:buClr>
                <a:schemeClr val="accent2">
                  <a:shade val="75000"/>
                </a:schemeClr>
              </a:buClr>
              <a:buSzPct val="90000"/>
              <a:defRPr/>
            </a:pPr>
            <a:endParaRPr lang="en-US" sz="900" i="1" cap="all" dirty="0" smtClean="0"/>
          </a:p>
          <a:p>
            <a:pPr marL="2376488" lvl="8" indent="-2376488">
              <a:spcBef>
                <a:spcPct val="20000"/>
              </a:spcBef>
              <a:buClr>
                <a:schemeClr val="accent2">
                  <a:shade val="75000"/>
                </a:schemeClr>
              </a:buClr>
              <a:buSzPct val="90000"/>
              <a:defRPr/>
            </a:pPr>
            <a:r>
              <a:rPr lang="en-US" sz="1400" cap="all" dirty="0" smtClean="0"/>
              <a:t>*</a:t>
            </a:r>
            <a:r>
              <a:rPr lang="en-US" sz="1050" cap="all" dirty="0" err="1" smtClean="0"/>
              <a:t>Leavell</a:t>
            </a:r>
            <a:r>
              <a:rPr lang="en-US" sz="1050" cap="all" dirty="0" smtClean="0"/>
              <a:t> and Clark 1965</a:t>
            </a:r>
          </a:p>
          <a:p>
            <a:pPr marL="2377440" lvl="8" indent="-182880">
              <a:spcBef>
                <a:spcPct val="20000"/>
              </a:spcBef>
              <a:buClr>
                <a:schemeClr val="accent2">
                  <a:shade val="75000"/>
                </a:schemeClr>
              </a:buClr>
              <a:buSzPct val="90000"/>
              <a:buFontTx/>
              <a:buChar char="•"/>
              <a:defRPr/>
            </a:pPr>
            <a:endParaRPr lang="en-US" sz="1200" cap="all" dirty="0" smtClean="0"/>
          </a:p>
          <a:p>
            <a:pPr marL="1371600" lvl="4" fontAlgn="auto">
              <a:spcBef>
                <a:spcPct val="20000"/>
              </a:spcBef>
              <a:spcAft>
                <a:spcPts val="0"/>
              </a:spcAft>
              <a:buClr>
                <a:schemeClr val="accent5"/>
              </a:buClr>
              <a:buNone/>
              <a:defRPr/>
            </a:pPr>
            <a:endParaRPr lang="en-US" sz="1100" dirty="0" smtClean="0"/>
          </a:p>
          <a:p>
            <a:pPr marL="1371600" lvl="4" fontAlgn="auto">
              <a:spcBef>
                <a:spcPct val="20000"/>
              </a:spcBef>
              <a:spcAft>
                <a:spcPts val="0"/>
              </a:spcAft>
              <a:buClr>
                <a:schemeClr val="accent5"/>
              </a:buClr>
              <a:buNone/>
              <a:defRPr/>
            </a:pPr>
            <a:endParaRPr lang="en-US" sz="1100" dirty="0" smtClean="0"/>
          </a:p>
          <a:p>
            <a:pPr marL="548640" lvl="1" indent="-274320" fontAlgn="auto">
              <a:spcBef>
                <a:spcPct val="20000"/>
              </a:spcBef>
              <a:spcAft>
                <a:spcPts val="0"/>
              </a:spcAft>
              <a:buClr>
                <a:schemeClr val="accent2"/>
              </a:buClr>
              <a:buSzPct val="70000"/>
              <a:buFont typeface="Wingdings"/>
              <a:buChar char=""/>
              <a:defRPr/>
            </a:pPr>
            <a:endParaRPr lang="en-US" sz="1100" dirty="0" smtClean="0">
              <a:solidFill>
                <a:schemeClr val="tx2"/>
              </a:solidFill>
            </a:endParaRP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Prevention</a:t>
            </a:r>
            <a:endParaRPr lang="en-US" dirty="0"/>
          </a:p>
        </p:txBody>
      </p:sp>
      <p:sp>
        <p:nvSpPr>
          <p:cNvPr id="3" name="Content Placeholder 2"/>
          <p:cNvSpPr>
            <a:spLocks noGrp="1"/>
          </p:cNvSpPr>
          <p:nvPr>
            <p:ph idx="1"/>
          </p:nvPr>
        </p:nvSpPr>
        <p:spPr>
          <a:xfrm>
            <a:off x="609600" y="1676400"/>
            <a:ext cx="7993063" cy="4953000"/>
          </a:xfrm>
        </p:spPr>
        <p:txBody>
          <a:bodyPr>
            <a:normAutofit/>
          </a:bodyPr>
          <a:lstStyle/>
          <a:p>
            <a:r>
              <a:rPr lang="en-US" sz="2800" dirty="0" smtClean="0"/>
              <a:t>Immunizations</a:t>
            </a:r>
          </a:p>
          <a:p>
            <a:r>
              <a:rPr lang="en-US" sz="2800" dirty="0" smtClean="0"/>
              <a:t>Sanitation</a:t>
            </a:r>
          </a:p>
          <a:p>
            <a:pPr lvl="1"/>
            <a:r>
              <a:rPr lang="en-US" dirty="0" smtClean="0"/>
              <a:t>Clean water</a:t>
            </a:r>
          </a:p>
          <a:p>
            <a:pPr lvl="1"/>
            <a:r>
              <a:rPr lang="en-US" dirty="0" smtClean="0"/>
              <a:t>Hand washing</a:t>
            </a:r>
          </a:p>
          <a:p>
            <a:r>
              <a:rPr lang="en-US" sz="2800" dirty="0" smtClean="0"/>
              <a:t>Workplace  Safety</a:t>
            </a:r>
          </a:p>
          <a:p>
            <a:pPr lvl="1"/>
            <a:r>
              <a:rPr lang="en-US" dirty="0" smtClean="0"/>
              <a:t>Seatbelts</a:t>
            </a:r>
          </a:p>
          <a:p>
            <a:pPr lvl="1"/>
            <a:r>
              <a:rPr lang="en-US" dirty="0" smtClean="0"/>
              <a:t>Helmets</a:t>
            </a:r>
          </a:p>
          <a:p>
            <a:r>
              <a:rPr lang="en-US" sz="2800" dirty="0" smtClean="0"/>
              <a:t>Education</a:t>
            </a:r>
          </a:p>
          <a:p>
            <a:r>
              <a:rPr lang="en-US" sz="2800" dirty="0" smtClean="0"/>
              <a:t>Diet</a:t>
            </a:r>
          </a:p>
          <a:p>
            <a:pPr lvl="2"/>
            <a:endParaRPr lang="en-US" sz="2800" dirty="0" smtClean="0"/>
          </a:p>
          <a:p>
            <a:endParaRPr lang="en-US" sz="2800" dirty="0"/>
          </a:p>
        </p:txBody>
      </p:sp>
    </p:spTree>
  </p:cSld>
  <p:clrMapOvr>
    <a:masterClrMapping/>
  </p:clrMapOvr>
</p:sld>
</file>

<file path=ppt/theme/theme1.xml><?xml version="1.0" encoding="utf-8"?>
<a:theme xmlns:a="http://schemas.openxmlformats.org/drawingml/2006/main" name="master slide AHRQ">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master slide AHRQ</Template>
  <TotalTime>1412</TotalTime>
  <Pages>1</Pages>
  <Words>4596</Words>
  <Application>Microsoft Office PowerPoint</Application>
  <PresentationFormat>On-screen Show (4:3)</PresentationFormat>
  <Paragraphs>423</Paragraphs>
  <Slides>61</Slides>
  <Notes>34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3" baseType="lpstr">
      <vt:lpstr>master slide AHRQ</vt:lpstr>
      <vt:lpstr>Photo Editor Photo</vt:lpstr>
      <vt:lpstr>Putting Prevention into Practice</vt:lpstr>
      <vt:lpstr>Acknowledgements</vt:lpstr>
      <vt:lpstr>Thoughts on Prevention</vt:lpstr>
      <vt:lpstr>Objectives</vt:lpstr>
      <vt:lpstr>Encourage Focus on Prevention</vt:lpstr>
      <vt:lpstr>Why Prevention?</vt:lpstr>
      <vt:lpstr>Identify basic health screening principles</vt:lpstr>
      <vt:lpstr>Levels of Prevention*</vt:lpstr>
      <vt:lpstr>Primary Prevention</vt:lpstr>
      <vt:lpstr>Secondary Prevention</vt:lpstr>
      <vt:lpstr>Tertiary Prevention</vt:lpstr>
      <vt:lpstr>When Prevention?</vt:lpstr>
      <vt:lpstr>Discuss the role of evidence based medicine</vt:lpstr>
      <vt:lpstr>The Role of Evidence Based Medicine</vt:lpstr>
      <vt:lpstr>Define the role of the USPSTF grading system</vt:lpstr>
      <vt:lpstr>Defining the USPSTF </vt:lpstr>
      <vt:lpstr>Defining the USPSTF (2)</vt:lpstr>
      <vt:lpstr>USPSTF Mission</vt:lpstr>
      <vt:lpstr>USPSTF Evidence Review</vt:lpstr>
      <vt:lpstr>USPSTF Letter Grades</vt:lpstr>
      <vt:lpstr>USPSTF and the ePSS</vt:lpstr>
      <vt:lpstr>USPSTF and Clinical Decision-Making</vt:lpstr>
      <vt:lpstr>Prioritizing Risk Factors</vt:lpstr>
      <vt:lpstr>What the Grades Mean</vt:lpstr>
      <vt:lpstr>Implementing Wellness Recommendations</vt:lpstr>
      <vt:lpstr>Implementing Wellness Interventions </vt:lpstr>
      <vt:lpstr>Interprofessional Healthcare </vt:lpstr>
      <vt:lpstr>Discuss Counseling and Delivery to Patients</vt:lpstr>
      <vt:lpstr>Counseling Strategies</vt:lpstr>
      <vt:lpstr>Improving Delivery</vt:lpstr>
      <vt:lpstr>Describe New Federal Initiatives </vt:lpstr>
      <vt:lpstr>New Federal Initiatives  Change in Reimbursements</vt:lpstr>
      <vt:lpstr>Demonstrate USPSTF-related Resources</vt:lpstr>
      <vt:lpstr>Tools for Different Audiences</vt:lpstr>
      <vt:lpstr>AHRQ’s Guide to Clinical Preventive Services</vt:lpstr>
      <vt:lpstr>Download the ePSS</vt:lpstr>
      <vt:lpstr>The ePSS Widget</vt:lpstr>
      <vt:lpstr>Using the ePSS in a clinical setting—an example: </vt:lpstr>
      <vt:lpstr>Using the ePSS in a clinical setting—an example: </vt:lpstr>
      <vt:lpstr>Case 1: Male, 57 y/o, smoker, sexually active</vt:lpstr>
      <vt:lpstr>Case 1: Male, 57 y/o, smoker, sexually active</vt:lpstr>
      <vt:lpstr>Case 2: Male, 77 y/o, nonsmoker, sexually active</vt:lpstr>
      <vt:lpstr>Case 2: Male, 77 y/o, nonsmoker, sexually active</vt:lpstr>
      <vt:lpstr>Case 3: Male, 17 y/o, nonsmoker, sexually active </vt:lpstr>
      <vt:lpstr>Case 3: Male, 17 y/o, nonsmoker, sexually active </vt:lpstr>
      <vt:lpstr>Case 4: Female, 66 y/o, nonsmoker, sexually active</vt:lpstr>
      <vt:lpstr>Case 4: Female, 66 y/o, nonsmoker, sexually active</vt:lpstr>
      <vt:lpstr>Case 5: Female, 18 y/o, nonsmoker, sexually active</vt:lpstr>
      <vt:lpstr>Case 5: Female, 18 y/o, nonsmoker, sexually active</vt:lpstr>
      <vt:lpstr>Case 6: Female, 32 y/o, nonsmoker, sexually active</vt:lpstr>
      <vt:lpstr>Case 6: Female, 32 y/o, nonsmoker, sexually active</vt:lpstr>
      <vt:lpstr>Patient Case 1</vt:lpstr>
      <vt:lpstr>Patient Case 1</vt:lpstr>
      <vt:lpstr>Patient Case 1</vt:lpstr>
      <vt:lpstr>Patient Case 2</vt:lpstr>
      <vt:lpstr>Patient Case 2</vt:lpstr>
      <vt:lpstr>Patient Case 2</vt:lpstr>
      <vt:lpstr>Patient Case 3</vt:lpstr>
      <vt:lpstr>Patient Case 3</vt:lpstr>
      <vt:lpstr>Patient Case 3</vt:lpstr>
      <vt:lpstr>For More Information</vt:lpstr>
    </vt:vector>
  </TitlesOfParts>
  <Company>The American Hospital Association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chund</dc:creator>
  <dc:description>6/24/04</dc:description>
  <cp:lastModifiedBy>DHHS</cp:lastModifiedBy>
  <cp:revision>107</cp:revision>
  <cp:lastPrinted>2003-01-21T20:19:23Z</cp:lastPrinted>
  <dcterms:created xsi:type="dcterms:W3CDTF">2011-08-24T15:26:21Z</dcterms:created>
  <dcterms:modified xsi:type="dcterms:W3CDTF">2011-10-03T19:48:56Z</dcterms:modified>
</cp:coreProperties>
</file>