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drawings/legacyDiagramText16.bin" ContentType="application/vnd.ms-office.legacyDiagramTex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rawings/legacyDiagramText8.bin" ContentType="application/vnd.ms-office.legacyDiagramText"/>
  <Override PartName="/ppt/notesSlides/notesSlide9.xml" ContentType="application/vnd.openxmlformats-officedocument.presentationml.notesSlide+xml"/>
  <Override PartName="/ppt/notesSlides/notesSlide12.xml" ContentType="application/vnd.openxmlformats-officedocument.presentationml.notesSlide+xml"/>
  <Override PartName="/ppt/drawings/legacyDiagramText6.bin" ContentType="application/vnd.ms-office.legacyDiagramText"/>
  <Override PartName="/ppt/drawings/legacyDiagramText12.bin" ContentType="application/vnd.ms-office.legacyDiagramText"/>
  <Override PartName="/ppt/notesSlides/notesSlide7.xml" ContentType="application/vnd.openxmlformats-officedocument.presentationml.notesSlide+xml"/>
  <Override PartName="/ppt/notesSlides/notesSlide10.xml" ContentType="application/vnd.openxmlformats-officedocument.presentationml.notesSlide+xml"/>
  <Override PartName="/ppt/drawings/legacyDiagramText4.bin" ContentType="application/vnd.ms-office.legacyDiagramText"/>
  <Override PartName="/ppt/drawings/legacyDiagramText10.bin" ContentType="application/vnd.ms-office.legacyDiagramTex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rawings/legacyDiagramText2.bin" ContentType="application/vnd.ms-office.legacyDiagramTex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rawings/legacyDiagramText17.bin" ContentType="application/vnd.ms-office.legacyDiagramText"/>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drawings/legacyDiagramText15.bin" ContentType="application/vnd.ms-office.legacyDiagramText"/>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drawings/legacyDiagramText9.bin" ContentType="application/vnd.ms-office.legacyDiagramText"/>
  <Override PartName="/ppt/drawings/legacyDiagramText13.bin" ContentType="application/vnd.ms-office.legacyDiagramText"/>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drawings/legacyDiagramText7.bin" ContentType="application/vnd.ms-office.legacyDiagramText"/>
  <Override PartName="/ppt/drawings/legacyDiagramText11.bin" ContentType="application/vnd.ms-office.legacyDiagramText"/>
  <Override PartName="/ppt/notesSlides/notesSlide6.xml" ContentType="application/vnd.openxmlformats-officedocument.presentationml.notesSlide+xml"/>
  <Override PartName="/ppt/drawings/legacyDiagramText5.bin" ContentType="application/vnd.ms-office.legacyDiagramText"/>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rawings/legacyDiagramText1.bin" ContentType="application/vnd.ms-office.legacyDiagramText"/>
  <Override PartName="/ppt/drawings/legacyDiagramText3.bin" ContentType="application/vnd.ms-office.legacyDiagramText"/>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rawings/legacyDiagramText14.bin" ContentType="application/vnd.ms-office.legacyDiagramTex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6"/>
  </p:notesMasterIdLst>
  <p:handoutMasterIdLst>
    <p:handoutMasterId r:id="rId57"/>
  </p:handoutMasterIdLst>
  <p:sldIdLst>
    <p:sldId id="1174" r:id="rId2"/>
    <p:sldId id="1402" r:id="rId3"/>
    <p:sldId id="1085" r:id="rId4"/>
    <p:sldId id="1445" r:id="rId5"/>
    <p:sldId id="1446" r:id="rId6"/>
    <p:sldId id="1306" r:id="rId7"/>
    <p:sldId id="1425" r:id="rId8"/>
    <p:sldId id="1447" r:id="rId9"/>
    <p:sldId id="1448" r:id="rId10"/>
    <p:sldId id="1460" r:id="rId11"/>
    <p:sldId id="1459" r:id="rId12"/>
    <p:sldId id="1449" r:id="rId13"/>
    <p:sldId id="1424" r:id="rId14"/>
    <p:sldId id="1426" r:id="rId15"/>
    <p:sldId id="1428" r:id="rId16"/>
    <p:sldId id="1429" r:id="rId17"/>
    <p:sldId id="1430" r:id="rId18"/>
    <p:sldId id="1431" r:id="rId19"/>
    <p:sldId id="1427" r:id="rId20"/>
    <p:sldId id="1432" r:id="rId21"/>
    <p:sldId id="1435" r:id="rId22"/>
    <p:sldId id="1433" r:id="rId23"/>
    <p:sldId id="1434" r:id="rId24"/>
    <p:sldId id="1308" r:id="rId25"/>
    <p:sldId id="1436" r:id="rId26"/>
    <p:sldId id="1438" r:id="rId27"/>
    <p:sldId id="1408" r:id="rId28"/>
    <p:sldId id="1409" r:id="rId29"/>
    <p:sldId id="1410" r:id="rId30"/>
    <p:sldId id="1451" r:id="rId31"/>
    <p:sldId id="1452" r:id="rId32"/>
    <p:sldId id="1455" r:id="rId33"/>
    <p:sldId id="1454" r:id="rId34"/>
    <p:sldId id="1461" r:id="rId35"/>
    <p:sldId id="1462" r:id="rId36"/>
    <p:sldId id="1415" r:id="rId37"/>
    <p:sldId id="1416" r:id="rId38"/>
    <p:sldId id="1417" r:id="rId39"/>
    <p:sldId id="1418" r:id="rId40"/>
    <p:sldId id="1412" r:id="rId41"/>
    <p:sldId id="1419" r:id="rId42"/>
    <p:sldId id="1420" r:id="rId43"/>
    <p:sldId id="1421" r:id="rId44"/>
    <p:sldId id="1422" r:id="rId45"/>
    <p:sldId id="1423" r:id="rId46"/>
    <p:sldId id="1464" r:id="rId47"/>
    <p:sldId id="1439" r:id="rId48"/>
    <p:sldId id="1440" r:id="rId49"/>
    <p:sldId id="1441" r:id="rId50"/>
    <p:sldId id="1466" r:id="rId51"/>
    <p:sldId id="1465" r:id="rId52"/>
    <p:sldId id="1311" r:id="rId53"/>
    <p:sldId id="1443" r:id="rId54"/>
    <p:sldId id="1310" r:id="rId55"/>
  </p:sldIdLst>
  <p:sldSz cx="9144000" cy="6858000" type="screen4x3"/>
  <p:notesSz cx="7010400" cy="9296400"/>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CCFF"/>
    <a:srgbClr val="FFFF99"/>
    <a:srgbClr val="86001A"/>
    <a:srgbClr val="A50021"/>
    <a:srgbClr val="99CC00"/>
    <a:srgbClr val="FF6600"/>
    <a:srgbClr val="FF9933"/>
    <a:srgbClr val="000000"/>
    <a:srgbClr val="E0FFC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88156" autoAdjust="0"/>
  </p:normalViewPr>
  <p:slideViewPr>
    <p:cSldViewPr>
      <p:cViewPr>
        <p:scale>
          <a:sx n="100" d="100"/>
          <a:sy n="100" d="100"/>
        </p:scale>
        <p:origin x="-894" y="-396"/>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4380"/>
    </p:cViewPr>
  </p:sorterViewPr>
  <p:notesViewPr>
    <p:cSldViewPr>
      <p:cViewPr varScale="1">
        <p:scale>
          <a:sx n="44" d="100"/>
          <a:sy n="44" d="100"/>
        </p:scale>
        <p:origin x="-1493" y="-80"/>
      </p:cViewPr>
      <p:guideLst>
        <p:guide orient="horz" pos="2927"/>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06/relationships/legacyDocTextInfo" Target="legacyDocTextInfo.bin"/><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8" Type="http://schemas.microsoft.com/office/2006/relationships/legacyDiagramText" Target="legacyDiagramText8.bin"/><Relationship Id="rId13" Type="http://schemas.microsoft.com/office/2006/relationships/legacyDiagramText" Target="legacyDiagramText13.bin"/><Relationship Id="rId3" Type="http://schemas.microsoft.com/office/2006/relationships/legacyDiagramText" Target="legacyDiagramText3.bin"/><Relationship Id="rId7" Type="http://schemas.microsoft.com/office/2006/relationships/legacyDiagramText" Target="legacyDiagramText7.bin"/><Relationship Id="rId12" Type="http://schemas.microsoft.com/office/2006/relationships/legacyDiagramText" Target="legacyDiagramText12.bin"/><Relationship Id="rId17" Type="http://schemas.microsoft.com/office/2006/relationships/legacyDiagramText" Target="legacyDiagramText17.bin"/><Relationship Id="rId2" Type="http://schemas.microsoft.com/office/2006/relationships/legacyDiagramText" Target="legacyDiagramText2.bin"/><Relationship Id="rId16" Type="http://schemas.microsoft.com/office/2006/relationships/legacyDiagramText" Target="legacyDiagramText16.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5" Type="http://schemas.microsoft.com/office/2006/relationships/legacyDiagramText" Target="legacyDiagramText1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 Id="rId14" Type="http://schemas.microsoft.com/office/2006/relationships/legacyDiagramText" Target="legacyDiagramText14.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41138" y="8896760"/>
            <a:ext cx="397922" cy="306074"/>
          </a:xfrm>
          <a:prstGeom prst="rect">
            <a:avLst/>
          </a:prstGeom>
          <a:noFill/>
          <a:ln w="12700">
            <a:noFill/>
            <a:miter lim="800000"/>
            <a:headEnd/>
            <a:tailEnd/>
          </a:ln>
          <a:effectLst/>
        </p:spPr>
        <p:txBody>
          <a:bodyPr wrap="none" lIns="92248" tIns="45318" rIns="92248" bIns="45318" anchor="ctr">
            <a:spAutoFit/>
          </a:bodyPr>
          <a:lstStyle/>
          <a:p>
            <a:pPr algn="r" defTabSz="932330">
              <a:defRPr/>
            </a:pPr>
            <a:fld id="{92F3BB63-CD3C-4156-BC22-4E34E6FF304B}" type="slidenum">
              <a:rPr lang="en-US" sz="1400"/>
              <a:pPr algn="r" defTabSz="932330">
                <a:defRPr/>
              </a:pPr>
              <a:t>‹#›</a:t>
            </a:fld>
            <a:endParaRPr lang="en-US" sz="1400" dirty="0"/>
          </a:p>
        </p:txBody>
      </p:sp>
    </p:spTree>
    <p:extLst>
      <p:ext uri="{BB962C8B-B14F-4D97-AF65-F5344CB8AC3E}">
        <p14:creationId xmlns:p14="http://schemas.microsoft.com/office/powerpoint/2010/main" xmlns="" val="205327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354" y="4415077"/>
            <a:ext cx="5139692" cy="4183539"/>
          </a:xfrm>
          <a:prstGeom prst="rect">
            <a:avLst/>
          </a:prstGeom>
          <a:noFill/>
          <a:ln w="12700">
            <a:noFill/>
            <a:miter lim="800000"/>
            <a:headEnd/>
            <a:tailEnd/>
          </a:ln>
          <a:effectLst/>
        </p:spPr>
        <p:txBody>
          <a:bodyPr vert="horz" wrap="square" lIns="92248" tIns="45318" rIns="92248" bIns="45318"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43" name="Rectangle 3"/>
          <p:cNvSpPr>
            <a:spLocks noGrp="1" noRot="1" noChangeAspect="1" noChangeArrowheads="1" noTextEdit="1"/>
          </p:cNvSpPr>
          <p:nvPr>
            <p:ph type="sldImg" idx="2"/>
          </p:nvPr>
        </p:nvSpPr>
        <p:spPr bwMode="auto">
          <a:xfrm>
            <a:off x="1184275" y="700088"/>
            <a:ext cx="4641850" cy="3481387"/>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541138" y="8896760"/>
            <a:ext cx="397922" cy="306074"/>
          </a:xfrm>
          <a:prstGeom prst="rect">
            <a:avLst/>
          </a:prstGeom>
          <a:noFill/>
          <a:ln w="12700">
            <a:noFill/>
            <a:miter lim="800000"/>
            <a:headEnd/>
            <a:tailEnd/>
          </a:ln>
          <a:effectLst/>
        </p:spPr>
        <p:txBody>
          <a:bodyPr wrap="none" lIns="92248" tIns="45318" rIns="92248" bIns="45318" anchor="ctr">
            <a:spAutoFit/>
          </a:bodyPr>
          <a:lstStyle/>
          <a:p>
            <a:pPr algn="r" defTabSz="932330">
              <a:defRPr/>
            </a:pPr>
            <a:fld id="{639E195B-25F6-4E4C-8441-D33DF813F096}" type="slidenum">
              <a:rPr lang="en-US" sz="1400"/>
              <a:pPr algn="r" defTabSz="932330">
                <a:defRPr/>
              </a:pPr>
              <a:t>‹#›</a:t>
            </a:fld>
            <a:endParaRPr lang="en-US" sz="1400" dirty="0"/>
          </a:p>
        </p:txBody>
      </p:sp>
    </p:spTree>
    <p:extLst>
      <p:ext uri="{BB962C8B-B14F-4D97-AF65-F5344CB8AC3E}">
        <p14:creationId xmlns:p14="http://schemas.microsoft.com/office/powerpoint/2010/main" xmlns="" val="29712807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uspreventiveservicestaskforce.org/uspstf/gradespost.htm" TargetMode="External"/><Relationship Id="rId2" Type="http://schemas.openxmlformats.org/officeDocument/2006/relationships/slide" Target="../slides/slide38.xml"/><Relationship Id="rId1" Type="http://schemas.openxmlformats.org/officeDocument/2006/relationships/notesMaster" Target="../notesMasters/notesMaster1.xml"/><Relationship Id="rId5" Type="http://schemas.openxmlformats.org/officeDocument/2006/relationships/hyperlink" Target="http://www.uspreventiveservicestaskforce.org/uspstf11/physactivity/physrs.htm" TargetMode="External"/><Relationship Id="rId4" Type="http://schemas.openxmlformats.org/officeDocument/2006/relationships/hyperlink" Target="http://www.uspreventiveservicestaskforce.org/uspstf/grades.ht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bwMode="auto">
          <a:xfrm>
            <a:off x="3970871" y="8830471"/>
            <a:ext cx="3037946" cy="464345"/>
          </a:xfrm>
          <a:prstGeom prst="rect">
            <a:avLst/>
          </a:prstGeom>
          <a:noFill/>
          <a:ln>
            <a:miter lim="800000"/>
            <a:headEnd/>
            <a:tailEnd/>
          </a:ln>
        </p:spPr>
        <p:txBody>
          <a:bodyPr wrap="square" lIns="91257" tIns="45629" rIns="91257" bIns="45629" numCol="1" anchorCtr="0" compatLnSpc="1">
            <a:prstTxWarp prst="textNoShape">
              <a:avLst/>
            </a:prstTxWarp>
          </a:bodyPr>
          <a:lstStyle/>
          <a:p>
            <a:pPr defTabSz="931583"/>
            <a:fld id="{F2E302DB-3A48-46A6-8DF6-9FAAC1067323}" type="slidenum">
              <a:rPr lang="en-US" smtClean="0">
                <a:solidFill>
                  <a:srgbClr val="000000"/>
                </a:solidFill>
              </a:rPr>
              <a:pPr defTabSz="931583"/>
              <a:t>29</a:t>
            </a:fld>
            <a:endParaRPr lang="en-US" dirty="0" smtClean="0">
              <a:solidFill>
                <a:srgbClr val="000000"/>
              </a:solidFill>
            </a:endParaRPr>
          </a:p>
        </p:txBody>
      </p:sp>
      <p:sp>
        <p:nvSpPr>
          <p:cNvPr id="15363" name="Rectangle 2"/>
          <p:cNvSpPr>
            <a:spLocks noGrp="1" noRot="1" noChangeAspect="1" noChangeArrowheads="1" noTextEdit="1"/>
          </p:cNvSpPr>
          <p:nvPr>
            <p:ph type="sldImg"/>
          </p:nvPr>
        </p:nvSpPr>
        <p:spPr bwMode="auto">
          <a:xfrm>
            <a:off x="1184275" y="696913"/>
            <a:ext cx="4648200" cy="3486150"/>
          </a:xfrm>
          <a:noFill/>
          <a:ln>
            <a:solidFill>
              <a:srgbClr val="000000"/>
            </a:solidFill>
            <a:miter lim="800000"/>
            <a:headEnd/>
            <a:tailEnd/>
          </a:ln>
        </p:spPr>
      </p:sp>
      <p:sp>
        <p:nvSpPr>
          <p:cNvPr id="15364" name="Rectangle 3"/>
          <p:cNvSpPr>
            <a:spLocks noGrp="1" noChangeArrowheads="1"/>
          </p:cNvSpPr>
          <p:nvPr>
            <p:ph type="body" idx="1"/>
          </p:nvPr>
        </p:nvSpPr>
        <p:spPr bwMode="auto">
          <a:xfrm>
            <a:off x="931341" y="4416821"/>
            <a:ext cx="5147718" cy="4183855"/>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Purpose</a:t>
            </a:r>
            <a:r>
              <a:rPr lang="en-US" baseline="0" dirty="0" smtClean="0"/>
              <a:t> of the Academy is to serve as a national resource site on integration.</a:t>
            </a:r>
          </a:p>
          <a:p>
            <a:pPr>
              <a:buFont typeface="Arial" pitchFamily="34" charset="0"/>
              <a:buChar char="•"/>
            </a:pPr>
            <a:r>
              <a:rPr lang="en-US" baseline="0" dirty="0" smtClean="0"/>
              <a:t> Portal went live in early June.</a:t>
            </a:r>
          </a:p>
          <a:p>
            <a:pPr>
              <a:buFont typeface="Arial" pitchFamily="34" charset="0"/>
              <a:buChar char="•"/>
            </a:pPr>
            <a:r>
              <a:rPr lang="en-US" baseline="0" dirty="0" smtClean="0"/>
              <a:t> Key aspects include an extensive repository on integration related literature (to include grey lit).</a:t>
            </a:r>
          </a:p>
          <a:p>
            <a:pPr>
              <a:buFont typeface="Arial" pitchFamily="34" charset="0"/>
              <a:buChar char="•"/>
            </a:pPr>
            <a:r>
              <a:rPr lang="en-US" baseline="0" dirty="0" smtClean="0"/>
              <a:t> Key associated projects – developing quality measurement atlas on integration, large survey of small, independent practices, and development of workforce competencies and guidebook.</a:t>
            </a:r>
          </a:p>
          <a:p>
            <a:pPr>
              <a:buFont typeface="Arial" pitchFamily="34" charset="0"/>
              <a:buChar char="•"/>
            </a:pPr>
            <a:r>
              <a:rPr lang="en-US" baseline="0" dirty="0" smtClean="0"/>
              <a:t> Led by National Integration Academy Council – national experts in areas related to integration – e.g., financing, clinical, research, Health IT, patient’s perspective.</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F12AFFC1-AD15-473F-A061-0C581AB88DA2}" type="slidenum">
              <a:rPr lang="en-US" smtClean="0"/>
              <a:pPr/>
              <a:t>36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latin typeface="+mn-lt"/>
              </a:rPr>
              <a:t> AHRQ developed a searchable multi-media library of action-oriented SMS resources for primary care clinicians and clinical teams. </a:t>
            </a:r>
            <a:r>
              <a:rPr lang="en-US" dirty="0"/>
              <a:t>In addition to the resource library, AHRQ developed three brief, motivational videos that illuminate self-management support skills and concepts. AHRQ’s </a:t>
            </a:r>
            <a:r>
              <a:rPr lang="en-US" dirty="0" smtClean="0">
                <a:latin typeface="+mn-lt"/>
              </a:rPr>
              <a:t>SMS library is aimed at providing concrete, tangible, resources for clinicians who may be at various stages of SMS experience in order to support their behavior change activities with patients and systematic implementation of SMS into primary care practice.</a:t>
            </a:r>
          </a:p>
          <a:p>
            <a:pPr>
              <a:buFont typeface="Arial" pitchFamily="34" charset="0"/>
              <a:buChar char="•"/>
            </a:pPr>
            <a:endParaRPr lang="en-US" dirty="0" smtClean="0">
              <a:latin typeface="+mn-lt"/>
            </a:endParaRPr>
          </a:p>
          <a:p>
            <a:pPr>
              <a:buFont typeface="Arial" pitchFamily="34" charset="0"/>
              <a:buChar char="•"/>
            </a:pPr>
            <a:r>
              <a:rPr lang="en-US" dirty="0" smtClean="0">
                <a:latin typeface="+mn-lt"/>
              </a:rPr>
              <a:t>Selected for presentation at two national conference – </a:t>
            </a:r>
            <a:r>
              <a:rPr lang="en-US" b="1" dirty="0" smtClean="0">
                <a:latin typeface="+mn-lt"/>
              </a:rPr>
              <a:t>the American Public Health Association’s (APHA) Film Festival</a:t>
            </a:r>
            <a:r>
              <a:rPr lang="en-US" dirty="0" smtClean="0">
                <a:latin typeface="+mn-lt"/>
              </a:rPr>
              <a:t> (October 27-31, San Francisco, CA) and the </a:t>
            </a:r>
            <a:r>
              <a:rPr lang="en-US" b="1" dirty="0" smtClean="0">
                <a:latin typeface="+mn-lt"/>
              </a:rPr>
              <a:t>Centers for Disease Control and Prevention’s (CDC) National Conference on Health Communication, Marketing, and Media</a:t>
            </a:r>
            <a:r>
              <a:rPr lang="en-US" dirty="0" smtClean="0">
                <a:latin typeface="+mn-lt"/>
              </a:rPr>
              <a:t> (August 7-9, Atlanta, GA)</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51481464-5516-47B6-A8F7-146D2ABC8D24}" type="slidenum">
              <a:rPr lang="en-US" smtClean="0"/>
              <a:pPr/>
              <a:t>37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648200"/>
          </a:xfrm>
        </p:spPr>
        <p:txBody>
          <a:bodyPr>
            <a:normAutofit fontScale="77500" lnSpcReduction="20000"/>
          </a:bodyPr>
          <a:lstStyle/>
          <a:p>
            <a:r>
              <a:rPr lang="en-US" b="1" dirty="0" smtClean="0"/>
              <a:t>Counseling to Prevent</a:t>
            </a:r>
            <a:r>
              <a:rPr lang="en-US" b="1" baseline="0" dirty="0" smtClean="0"/>
              <a:t> Skin Cancer</a:t>
            </a:r>
          </a:p>
          <a:p>
            <a:r>
              <a:rPr lang="en-US" dirty="0" smtClean="0"/>
              <a:t>The USPSTF recommends counseling children, adolescents, and young adults aged 10 to 24 years who have fair skin about minimizing their exposure to ultraviolet radiation to reduce risk for skin cancer. Grade: </a:t>
            </a:r>
            <a:r>
              <a:rPr lang="en-US" dirty="0" smtClean="0">
                <a:hlinkClick r:id="rId3" action="ppaction://hlinkfile"/>
              </a:rPr>
              <a:t>B Recommendation</a:t>
            </a:r>
            <a:r>
              <a:rPr lang="en-US" dirty="0" smtClean="0"/>
              <a:t>.</a:t>
            </a:r>
          </a:p>
          <a:p>
            <a:r>
              <a:rPr lang="en-US" dirty="0" smtClean="0"/>
              <a:t>The USPSTF concludes that the current evidence is insufficient to assess the balance of benefits and harms of counseling adults older than age 24 years about minimizing risks to prevent skin cancer. Grade: </a:t>
            </a:r>
            <a:r>
              <a:rPr lang="en-US" dirty="0" smtClean="0">
                <a:hlinkClick r:id="rId3" action="ppaction://hlinkfile"/>
              </a:rPr>
              <a:t>I Statement</a:t>
            </a:r>
            <a:r>
              <a:rPr lang="en-US" dirty="0" smtClean="0"/>
              <a:t>.</a:t>
            </a:r>
          </a:p>
          <a:p>
            <a:endParaRPr lang="en-US" dirty="0" smtClean="0"/>
          </a:p>
          <a:p>
            <a:r>
              <a:rPr lang="en-US" b="1" dirty="0" smtClean="0"/>
              <a:t>Interventions to Prevent Falls</a:t>
            </a:r>
          </a:p>
          <a:p>
            <a:r>
              <a:rPr lang="en-US" dirty="0" smtClean="0"/>
              <a:t>The USPSTF recommends exercise or physical therapy and vitamin D supplementation to prevent falls in community-dwelling adults aged 65 years or older who are at increased risk for falls. Grade: </a:t>
            </a:r>
            <a:r>
              <a:rPr lang="en-US" dirty="0" smtClean="0">
                <a:hlinkClick r:id="rId3" action="ppaction://hlinkfile"/>
              </a:rPr>
              <a:t>B Recommendation.</a:t>
            </a:r>
            <a:r>
              <a:rPr lang="en-US" dirty="0" smtClean="0"/>
              <a:t> </a:t>
            </a:r>
          </a:p>
          <a:p>
            <a:r>
              <a:rPr lang="en-US" dirty="0" smtClean="0"/>
              <a:t>The USPSTF does not recommend automatically performing an in-depth </a:t>
            </a:r>
            <a:r>
              <a:rPr lang="en-US" dirty="0" err="1" smtClean="0"/>
              <a:t>multifactorial</a:t>
            </a:r>
            <a:r>
              <a:rPr lang="en-US" dirty="0" smtClean="0"/>
              <a:t> risk assessment in conjunction with comprehensive management of identified risks to prevent falls in community-dwelling adults aged 65 years or older because the likelihood of benefit is small. In determining whether this service is appropriate in individual cases, patients and clinicians should consider the balance of benefits and harms on the basis of the circumstances of prior falls, </a:t>
            </a:r>
            <a:r>
              <a:rPr lang="en-US" dirty="0" err="1" smtClean="0"/>
              <a:t>comorbid</a:t>
            </a:r>
            <a:r>
              <a:rPr lang="en-US" dirty="0" smtClean="0"/>
              <a:t> medical conditions, and patient values. Grade: </a:t>
            </a:r>
            <a:r>
              <a:rPr lang="en-US" dirty="0" smtClean="0">
                <a:hlinkClick r:id="rId3" action="ppaction://hlinkfile"/>
              </a:rPr>
              <a:t>C Recommendation</a:t>
            </a:r>
            <a:r>
              <a:rPr lang="en-US" dirty="0" smtClean="0"/>
              <a:t>.</a:t>
            </a:r>
          </a:p>
          <a:p>
            <a:endParaRPr lang="en-US" dirty="0" smtClean="0"/>
          </a:p>
          <a:p>
            <a:r>
              <a:rPr lang="en-US" b="1" dirty="0" smtClean="0"/>
              <a:t>Screening for and Management of Obesity in Adults</a:t>
            </a:r>
            <a:endParaRPr lang="en-US" dirty="0" smtClean="0"/>
          </a:p>
          <a:p>
            <a:r>
              <a:rPr lang="en-US" dirty="0" smtClean="0"/>
              <a:t>The USPSTF recommends screening all adults for obesity. Clinicians should offer or refer patients with a body mass index (BMI) of 30 kg/m</a:t>
            </a:r>
            <a:r>
              <a:rPr lang="en-US" baseline="30000" dirty="0" smtClean="0"/>
              <a:t>2</a:t>
            </a:r>
            <a:r>
              <a:rPr lang="en-US" dirty="0" smtClean="0"/>
              <a:t> or higher to intensive, </a:t>
            </a:r>
            <a:r>
              <a:rPr lang="en-US" dirty="0" err="1" smtClean="0"/>
              <a:t>multicomponent</a:t>
            </a:r>
            <a:r>
              <a:rPr lang="en-US" dirty="0" smtClean="0"/>
              <a:t> behavioral interventions. Grade: </a:t>
            </a:r>
            <a:r>
              <a:rPr lang="en-US" dirty="0" smtClean="0">
                <a:hlinkClick r:id="rId4" action="ppaction://hlinkfile"/>
              </a:rPr>
              <a:t>B Recommendation</a:t>
            </a:r>
            <a:r>
              <a:rPr lang="en-US" dirty="0" smtClean="0"/>
              <a:t>. </a:t>
            </a:r>
          </a:p>
          <a:p>
            <a:r>
              <a:rPr lang="en-US" dirty="0" smtClean="0"/>
              <a:t/>
            </a:r>
            <a:br>
              <a:rPr lang="en-US" dirty="0" smtClean="0"/>
            </a:br>
            <a:r>
              <a:rPr lang="en-US" b="1" dirty="0" smtClean="0"/>
              <a:t>Behavioral Counseling to Promote a Healthful Diet and Physical Activity for CVD Prevention in Adults—NOTE NEW LANGUGAGE FOR “C”</a:t>
            </a:r>
            <a:endParaRPr lang="en-US" dirty="0" smtClean="0"/>
          </a:p>
          <a:p>
            <a:r>
              <a:rPr lang="en-US" b="1" dirty="0" smtClean="0"/>
              <a:t>Population:</a:t>
            </a:r>
            <a:r>
              <a:rPr lang="en-US" dirty="0" smtClean="0"/>
              <a:t> General adult population without a known diagnosis of hypertension, diabetes, </a:t>
            </a:r>
            <a:r>
              <a:rPr lang="en-US" dirty="0" err="1" smtClean="0"/>
              <a:t>hyperlipidemia</a:t>
            </a:r>
            <a:r>
              <a:rPr lang="en-US" dirty="0" smtClean="0"/>
              <a:t>, or cardiovascular disease. </a:t>
            </a:r>
            <a:r>
              <a:rPr lang="en-US" b="1" dirty="0" smtClean="0"/>
              <a:t>Recommendation:</a:t>
            </a:r>
            <a:r>
              <a:rPr lang="en-US" dirty="0" smtClean="0"/>
              <a:t> Although the correlation among healthful diet, physical activity, and the incidence of cardiovascular disease is strong, existing evidence indicates that the health benefit of initiating behavioral counseling in the primary care setting to promote a healthful diet and physical activity is small. Clinicians may choose to selectively counsel patients rather than incorporate counseling into the care of all adults in the general population.</a:t>
            </a:r>
          </a:p>
          <a:p>
            <a:r>
              <a:rPr lang="en-US" b="1" dirty="0" smtClean="0"/>
              <a:t>Considerations:</a:t>
            </a:r>
            <a:r>
              <a:rPr lang="en-US" dirty="0" smtClean="0"/>
              <a:t> Issues to consider include other risk factors for cardiovascular disease, a patient's readiness for change, social support and community resources that support behavioral change, and other health care and preventive service priorities.</a:t>
            </a:r>
          </a:p>
          <a:p>
            <a:r>
              <a:rPr lang="en-US" b="1" dirty="0" smtClean="0"/>
              <a:t>Potential Harms:</a:t>
            </a:r>
            <a:r>
              <a:rPr lang="en-US" dirty="0" smtClean="0"/>
              <a:t> Harms may include the lost opportunity to provide other services that have a greater health effect.</a:t>
            </a:r>
          </a:p>
          <a:p>
            <a:r>
              <a:rPr lang="en-US" b="1" dirty="0" smtClean="0"/>
              <a:t>Grade:</a:t>
            </a:r>
            <a:r>
              <a:rPr lang="en-US" dirty="0" smtClean="0"/>
              <a:t> </a:t>
            </a:r>
            <a:r>
              <a:rPr lang="en-US" dirty="0" smtClean="0">
                <a:hlinkClick r:id="rId5" action="ppaction://hlinkfile"/>
              </a:rPr>
              <a:t>C Recommendation</a:t>
            </a:r>
            <a:r>
              <a:rPr lang="en-US" dirty="0" smtClean="0"/>
              <a:t>.</a:t>
            </a:r>
          </a:p>
          <a:p>
            <a:r>
              <a:rPr lang="en-US" dirty="0" smtClean="0"/>
              <a:t/>
            </a:r>
            <a:br>
              <a:rPr lang="en-US" dirty="0" smtClean="0"/>
            </a:br>
            <a:r>
              <a:rPr lang="en-US" b="1" dirty="0" smtClean="0"/>
              <a:t>Screening for Prostate Cancer</a:t>
            </a:r>
          </a:p>
          <a:p>
            <a:r>
              <a:rPr lang="en-US" dirty="0" smtClean="0"/>
              <a:t>The USPSTF recommends against PSA-based screening for prostate cancer.  Grade: </a:t>
            </a:r>
            <a:r>
              <a:rPr lang="en-US" dirty="0" smtClean="0">
                <a:hlinkClick r:id="rId3" action="ppaction://hlinkfile"/>
              </a:rPr>
              <a:t>D Recommendation</a:t>
            </a:r>
            <a:r>
              <a:rPr lang="en-US" dirty="0" smtClean="0"/>
              <a:t>.</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F12AFFC1-AD15-473F-A061-0C581AB88DA2}" type="slidenum">
              <a:rPr lang="en-US" smtClean="0"/>
              <a:pPr/>
              <a:t>38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F12AFFC1-AD15-473F-A061-0C581AB88DA2}" type="slidenum">
              <a:rPr lang="en-US" smtClean="0"/>
              <a:pPr/>
              <a:t>39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xfrm>
            <a:off x="3970938" y="8829967"/>
            <a:ext cx="3037840" cy="464820"/>
          </a:xfrm>
          <a:prstGeom prst="rect">
            <a:avLst/>
          </a:prstGeom>
        </p:spPr>
        <p:txBody>
          <a:bodyPr lIns="93177" tIns="46589" rIns="93177" bIns="46589"/>
          <a:lstStyle/>
          <a:p>
            <a:pPr>
              <a:defRPr/>
            </a:pPr>
            <a:fld id="{480BC208-B7D9-4263-98A4-29A9FF6AED48}" type="slidenum">
              <a:rPr lang="en-US" smtClean="0"/>
              <a:pPr>
                <a:defRPr/>
              </a:pPr>
              <a:t>40</a:t>
            </a:fld>
            <a:endParaRPr lang="en-US" dirty="0" smtClean="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Autofit/>
          </a:bodyPr>
          <a:lstStyle/>
          <a:p>
            <a:pPr marL="232143" indent="-232143">
              <a:buFont typeface="+mj-lt"/>
              <a:buAutoNum type="arabicPeriod"/>
              <a:defRPr/>
            </a:pPr>
            <a:r>
              <a:rPr lang="en-US" sz="700" dirty="0" smtClean="0"/>
              <a:t>Key Question 1.d: Impact of health IT on the needs and preferences of individual patients. </a:t>
            </a:r>
          </a:p>
          <a:p>
            <a:pPr marL="696430" lvl="1" indent="-232143">
              <a:buFont typeface="+mj-lt"/>
              <a:buAutoNum type="arabicPeriod"/>
              <a:defRPr/>
            </a:pPr>
            <a:r>
              <a:rPr lang="en-US" sz="700" dirty="0" smtClean="0"/>
              <a:t>Types of health IT: clinical decision aids, IT-guided disease management tools, and shared </a:t>
            </a:r>
            <a:r>
              <a:rPr lang="en-US" sz="700" dirty="0" err="1" smtClean="0"/>
              <a:t>decisionmaking</a:t>
            </a:r>
            <a:r>
              <a:rPr lang="en-US" sz="700" dirty="0" smtClean="0"/>
              <a:t> tools. </a:t>
            </a:r>
          </a:p>
          <a:p>
            <a:pPr marL="696430" lvl="1" indent="-232143">
              <a:buFont typeface="+mj-lt"/>
              <a:buAutoNum type="arabicPeriod"/>
              <a:defRPr/>
            </a:pPr>
            <a:r>
              <a:rPr lang="en-US" sz="700" dirty="0" smtClean="0"/>
              <a:t>Conditions: cancer (3 studies); the remainder addressed asthma, COPD, hormone replacement therapy, obesity, osteoporosis, pregnancy, smoking, and wound</a:t>
            </a:r>
          </a:p>
          <a:p>
            <a:pPr marL="696430" lvl="1" indent="-232143">
              <a:buFont typeface="+mj-lt"/>
              <a:buAutoNum type="arabicPeriod"/>
              <a:defRPr/>
            </a:pPr>
            <a:r>
              <a:rPr lang="en-US" sz="700" dirty="0" smtClean="0"/>
              <a:t>Components of PCC addressed: coordination and integration of care, and an enhanced clinician-patient relationship</a:t>
            </a:r>
          </a:p>
          <a:p>
            <a:pPr marL="696430" lvl="1" indent="-232143">
              <a:buFont typeface="+mj-lt"/>
              <a:buAutoNum type="arabicPeriod"/>
              <a:defRPr/>
            </a:pPr>
            <a:r>
              <a:rPr lang="en-US" sz="700" b="1" dirty="0" smtClean="0"/>
              <a:t>The majority</a:t>
            </a:r>
            <a:r>
              <a:rPr lang="en-US" sz="700" dirty="0" smtClean="0"/>
              <a:t> of identified studies reported positive outcomes related to the use of health IT.</a:t>
            </a:r>
          </a:p>
          <a:p>
            <a:pPr marL="1160717" lvl="2" indent="-232143">
              <a:buFont typeface="+mj-lt"/>
              <a:buAutoNum type="arabicPeriod"/>
              <a:defRPr/>
            </a:pPr>
            <a:r>
              <a:rPr lang="en-US" sz="700" dirty="0" smtClean="0"/>
              <a:t>For cancer (7 studies) and diabetes (3 studies), most studies positive outcomes: positive impact of health IT on improving responsiveness to the needs and preferences of individual patients</a:t>
            </a:r>
          </a:p>
          <a:p>
            <a:pPr marL="696430" lvl="1" indent="-232143">
              <a:buFont typeface="+mj-lt"/>
              <a:buAutoNum type="arabicPeriod"/>
              <a:defRPr/>
            </a:pPr>
            <a:r>
              <a:rPr lang="en-US" sz="700" dirty="0" smtClean="0"/>
              <a:t>Outcomes by types of health IT</a:t>
            </a:r>
          </a:p>
          <a:p>
            <a:pPr marL="1160717" lvl="2" indent="-232143">
              <a:buFont typeface="+mj-lt"/>
              <a:buAutoNum type="arabicPeriod"/>
              <a:defRPr/>
            </a:pPr>
            <a:r>
              <a:rPr lang="en-US" sz="700" dirty="0" err="1" smtClean="0"/>
              <a:t>Telehealth</a:t>
            </a:r>
            <a:r>
              <a:rPr lang="en-US" sz="700" dirty="0" smtClean="0"/>
              <a:t>: Only 3 of 7 </a:t>
            </a:r>
            <a:r>
              <a:rPr lang="en-US" sz="700" dirty="0" err="1" smtClean="0"/>
              <a:t>telehealth</a:t>
            </a:r>
            <a:r>
              <a:rPr lang="en-US" sz="700" dirty="0" smtClean="0"/>
              <a:t> studies reported a statistically significant impact. </a:t>
            </a:r>
          </a:p>
          <a:p>
            <a:pPr marL="1160717" lvl="2" indent="-232143">
              <a:buFont typeface="+mj-lt"/>
              <a:buAutoNum type="arabicPeriod"/>
              <a:defRPr/>
            </a:pPr>
            <a:r>
              <a:rPr lang="en-US" sz="700" dirty="0" smtClean="0"/>
              <a:t>Care management tools, personal health records/patient portals, and electronic messaging (fewer studies): at least half of the studies reported statistically significant effect on at least one measure of responsiveness. </a:t>
            </a:r>
          </a:p>
          <a:p>
            <a:pPr marL="696430" lvl="1" indent="-232143">
              <a:buFont typeface="+mj-lt"/>
              <a:buAutoNum type="arabicPeriod"/>
              <a:defRPr/>
            </a:pPr>
            <a:r>
              <a:rPr lang="en-US" sz="700" dirty="0" smtClean="0"/>
              <a:t>Difficult to formulate strong conclusion about how the impact on responsiveness to patient needs varies by type of health IT application</a:t>
            </a:r>
          </a:p>
          <a:p>
            <a:pPr marL="232143" indent="-232143">
              <a:buFont typeface="+mj-lt"/>
              <a:buAutoNum type="arabicPeriod"/>
              <a:defRPr/>
            </a:pPr>
            <a:r>
              <a:rPr lang="en-US" sz="700" dirty="0" smtClean="0"/>
              <a:t>Key Question 1.e: Impact of  health IT on shared </a:t>
            </a:r>
            <a:r>
              <a:rPr lang="en-US" sz="700" dirty="0" err="1" smtClean="0"/>
              <a:t>decisionmaking</a:t>
            </a:r>
            <a:r>
              <a:rPr lang="en-US" sz="700" dirty="0" smtClean="0"/>
              <a:t>, patient-clinician communication or patient/family or provider access to medical information </a:t>
            </a:r>
          </a:p>
          <a:p>
            <a:pPr marL="696430" lvl="1" indent="-232143">
              <a:buFont typeface="+mj-lt"/>
              <a:buAutoNum type="arabicPeriod"/>
              <a:defRPr/>
            </a:pPr>
            <a:r>
              <a:rPr lang="en-US" sz="700" dirty="0" smtClean="0"/>
              <a:t>Types of health IT: Clinical decision aids (six studies), Shared </a:t>
            </a:r>
            <a:r>
              <a:rPr lang="en-US" sz="700" dirty="0" err="1" smtClean="0"/>
              <a:t>decisionmaking</a:t>
            </a:r>
            <a:r>
              <a:rPr lang="en-US" sz="700" dirty="0" smtClean="0"/>
              <a:t> tools (seven studies), and Telemedicine or </a:t>
            </a:r>
            <a:r>
              <a:rPr lang="en-US" sz="700" dirty="0" err="1" smtClean="0"/>
              <a:t>telemonitoring</a:t>
            </a:r>
            <a:r>
              <a:rPr lang="en-US" sz="700" dirty="0" smtClean="0"/>
              <a:t> systems (seven studies). </a:t>
            </a:r>
          </a:p>
          <a:p>
            <a:pPr marL="696430" lvl="1" indent="-232143">
              <a:buFont typeface="+mj-lt"/>
              <a:buAutoNum type="arabicPeriod"/>
              <a:defRPr/>
            </a:pPr>
            <a:r>
              <a:rPr lang="en-US" sz="700" dirty="0" smtClean="0"/>
              <a:t>Conditions: Heart disease (5 studies), cancer (3 studies) and menopause or hormone replacement therapy (3 studies)</a:t>
            </a:r>
          </a:p>
          <a:p>
            <a:pPr marL="696430" lvl="1" indent="-232143">
              <a:buFont typeface="+mj-lt"/>
              <a:buAutoNum type="arabicPeriod"/>
              <a:defRPr/>
            </a:pPr>
            <a:r>
              <a:rPr lang="en-US" sz="700" dirty="0" smtClean="0"/>
              <a:t>Components of PCC addressed: coordination and integration of care, and an enhanced clinician–patient relationship </a:t>
            </a:r>
          </a:p>
          <a:p>
            <a:pPr marL="696430" lvl="1" indent="-232143">
              <a:buFont typeface="+mj-lt"/>
              <a:buAutoNum type="arabicPeriod"/>
              <a:defRPr/>
            </a:pPr>
            <a:r>
              <a:rPr lang="en-US" sz="700" b="1" dirty="0" smtClean="0"/>
              <a:t>Overall, the health IT applications reviewed improved patient communication with providers and patient knowledge levels, thereby indicating improved access to medical information. </a:t>
            </a:r>
            <a:endParaRPr lang="en-US" sz="700" dirty="0" smtClean="0"/>
          </a:p>
          <a:p>
            <a:pPr marL="696430" lvl="1" indent="-232143">
              <a:buFont typeface="+mj-lt"/>
              <a:buAutoNum type="arabicPeriod"/>
              <a:defRPr/>
            </a:pPr>
            <a:r>
              <a:rPr lang="en-US" sz="700" dirty="0" smtClean="0"/>
              <a:t>Outcomes by health IT type</a:t>
            </a:r>
          </a:p>
          <a:p>
            <a:pPr marL="1160717" lvl="2" indent="-232143">
              <a:buFont typeface="+mj-lt"/>
              <a:buAutoNum type="arabicPeriod"/>
              <a:defRPr/>
            </a:pPr>
            <a:r>
              <a:rPr lang="en-US" sz="700" dirty="0" smtClean="0"/>
              <a:t>Interventions that focused on integration of care and information exchange had consistently positive effects. </a:t>
            </a:r>
          </a:p>
          <a:p>
            <a:pPr marL="1160717" lvl="2" indent="-232143">
              <a:buFont typeface="+mj-lt"/>
              <a:buAutoNum type="arabicPeriod"/>
              <a:defRPr/>
            </a:pPr>
            <a:r>
              <a:rPr lang="en-US" sz="700" dirty="0" smtClean="0"/>
              <a:t>Decision aids for patients and providers had variable effects on shared </a:t>
            </a:r>
            <a:r>
              <a:rPr lang="en-US" sz="700" dirty="0" err="1" smtClean="0"/>
              <a:t>decisionmaking</a:t>
            </a:r>
            <a:r>
              <a:rPr lang="en-US" sz="700" dirty="0" smtClean="0"/>
              <a:t> and decisional conflict. </a:t>
            </a:r>
          </a:p>
          <a:p>
            <a:pPr marL="1160717" lvl="2" indent="-232143">
              <a:buFont typeface="+mj-lt"/>
              <a:buAutoNum type="arabicPeriod"/>
              <a:defRPr/>
            </a:pPr>
            <a:r>
              <a:rPr lang="en-US" sz="700" dirty="0" smtClean="0"/>
              <a:t>The studies most frequently cited shared </a:t>
            </a:r>
            <a:r>
              <a:rPr lang="en-US" sz="700" dirty="0" err="1" smtClean="0"/>
              <a:t>decisionmaking</a:t>
            </a:r>
            <a:r>
              <a:rPr lang="en-US" sz="700" dirty="0" smtClean="0"/>
              <a:t> applications as having at least one positive effect on shared </a:t>
            </a:r>
            <a:r>
              <a:rPr lang="en-US" sz="700" dirty="0" err="1" smtClean="0"/>
              <a:t>decisionmaking</a:t>
            </a:r>
            <a:r>
              <a:rPr lang="en-US" sz="700" dirty="0" smtClean="0"/>
              <a:t> or communication, and in most cases those studies reported a statistically significant effect. </a:t>
            </a:r>
          </a:p>
          <a:p>
            <a:pPr marL="1160717" lvl="2" indent="-232143">
              <a:buFont typeface="+mj-lt"/>
              <a:buAutoNum type="arabicPeriod"/>
              <a:defRPr/>
            </a:pPr>
            <a:r>
              <a:rPr lang="en-US" sz="700" dirty="0" smtClean="0"/>
              <a:t>Although only four studies used care management tools to assess the impact on shared </a:t>
            </a:r>
            <a:r>
              <a:rPr lang="en-US" sz="700" dirty="0" err="1" smtClean="0"/>
              <a:t>decisionmaking</a:t>
            </a:r>
            <a:r>
              <a:rPr lang="en-US" sz="700" dirty="0" smtClean="0"/>
              <a:t> and communication, all four of those studies reported at least one positive outcome, which was statistically significant in three of the studies.</a:t>
            </a:r>
          </a:p>
          <a:p>
            <a:pPr marL="1160717" lvl="2" indent="-232143">
              <a:buFont typeface="+mj-lt"/>
              <a:buAutoNum type="arabicPeriod"/>
              <a:defRPr/>
            </a:pPr>
            <a:r>
              <a:rPr lang="en-US" sz="700" dirty="0" smtClean="0"/>
              <a:t>Telemedicine and other interventions that focused on integration of care and information exchange generally had positive effects on patient–provider communications and satisfaction among patients and providers. </a:t>
            </a:r>
          </a:p>
          <a:p>
            <a:pPr marL="1160717" lvl="2" indent="-232143">
              <a:buFont typeface="+mj-lt"/>
              <a:buAutoNum type="arabicPeriod"/>
              <a:defRPr/>
            </a:pPr>
            <a:r>
              <a:rPr lang="en-US" sz="700" dirty="0" smtClean="0"/>
              <a:t>Tailored health IT interventions aimed at increasing patient engagement during the clinical encounter yielded positive results on patients’ question-asking behaviors and patient and provider satisfaction.</a:t>
            </a:r>
          </a:p>
        </p:txBody>
      </p:sp>
      <p:sp>
        <p:nvSpPr>
          <p:cNvPr id="11268" name="Slide Number Placeholder 3"/>
          <p:cNvSpPr>
            <a:spLocks noGrp="1"/>
          </p:cNvSpPr>
          <p:nvPr>
            <p:ph type="sldNum" sz="quarter" idx="5"/>
          </p:nvPr>
        </p:nvSpPr>
        <p:spPr>
          <a:xfrm>
            <a:off x="3970938" y="8829575"/>
            <a:ext cx="3037840" cy="465221"/>
          </a:xfrm>
          <a:prstGeom prst="rect">
            <a:avLst/>
          </a:prstGeom>
          <a:noFill/>
        </p:spPr>
        <p:txBody>
          <a:bodyPr lIns="92857" tIns="46429" rIns="92857" bIns="46429"/>
          <a:lstStyle/>
          <a:p>
            <a:fld id="{9BA1875B-E0DD-483B-B24F-A34F864732AC}" type="slidenum">
              <a:rPr lang="en-US" smtClean="0"/>
              <a:pPr/>
              <a:t>44</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970436" y="8830546"/>
            <a:ext cx="3038372" cy="464263"/>
          </a:xfrm>
          <a:prstGeom prst="rect">
            <a:avLst/>
          </a:prstGeom>
          <a:noFill/>
          <a:ln w="9525">
            <a:noFill/>
            <a:miter lim="800000"/>
            <a:headEnd/>
            <a:tailEnd/>
          </a:ln>
        </p:spPr>
        <p:txBody>
          <a:bodyPr lIns="93172" tIns="46586" rIns="93172" bIns="46586" anchor="b"/>
          <a:lstStyle/>
          <a:p>
            <a:pPr algn="r" defTabSz="932508"/>
            <a:fld id="{9662639C-BC33-4B97-B025-AD8D7BD2854D}" type="slidenum">
              <a:rPr lang="en-US" sz="1200">
                <a:latin typeface="Arial" pitchFamily="34" charset="0"/>
                <a:ea typeface="ＭＳ Ｐゴシック" pitchFamily="34" charset="-128"/>
              </a:rPr>
              <a:pPr algn="r" defTabSz="932508"/>
              <a:t>50</a:t>
            </a:fld>
            <a:endParaRPr lang="en-US" sz="1200" dirty="0">
              <a:latin typeface="Arial" pitchFamily="34" charset="0"/>
              <a:ea typeface="ＭＳ Ｐゴシック" pitchFamily="34" charset="-128"/>
            </a:endParaRPr>
          </a:p>
        </p:txBody>
      </p:sp>
      <p:sp>
        <p:nvSpPr>
          <p:cNvPr id="17411" name="Rectangle 2"/>
          <p:cNvSpPr>
            <a:spLocks noGrp="1" noRot="1" noChangeAspect="1" noChangeArrowheads="1" noTextEdit="1"/>
          </p:cNvSpPr>
          <p:nvPr>
            <p:ph type="sldImg"/>
          </p:nvPr>
        </p:nvSpPr>
        <p:spPr>
          <a:xfrm>
            <a:off x="1182688" y="698500"/>
            <a:ext cx="4645025" cy="3484563"/>
          </a:xfrm>
          <a:ln/>
        </p:spPr>
      </p:sp>
      <p:sp>
        <p:nvSpPr>
          <p:cNvPr id="17412" name="Rectangle 3"/>
          <p:cNvSpPr>
            <a:spLocks noGrp="1" noChangeArrowheads="1"/>
          </p:cNvSpPr>
          <p:nvPr>
            <p:ph type="body" idx="1"/>
          </p:nvPr>
        </p:nvSpPr>
        <p:spPr>
          <a:xfrm>
            <a:off x="701040" y="4415273"/>
            <a:ext cx="5608320" cy="4183141"/>
          </a:xfrm>
          <a:noFill/>
          <a:ln w="9525"/>
        </p:spPr>
        <p:txBody>
          <a:bodyPr lIns="93172" tIns="46586" rIns="93172" bIns="46586"/>
          <a:lstStyle/>
          <a:p>
            <a:pPr eaLnBrk="1" hangingPunct="1"/>
            <a:r>
              <a:rPr lang="en-US" smtClean="0"/>
              <a:t>WHEN I GO THROUGH THIS SLIDE, I’M GOING TO ASK THE PROJECT REPRESENTATIVES TO WAVE OR IDENTIFY THEMSELVES</a:t>
            </a:r>
          </a:p>
          <a:p>
            <a:pPr eaLnBrk="1" hangingPunct="1"/>
            <a:endParaRPr lang="en-US" smtClean="0"/>
          </a:p>
          <a:p>
            <a:pPr eaLnBrk="1" hangingPunct="1"/>
            <a:r>
              <a:rPr lang="en-US" smtClean="0"/>
              <a:t>Prospective Outcome Systems using Patient-specific Electronic data to Compare Tests and therapies (PROSPECT)</a:t>
            </a:r>
          </a:p>
          <a:p>
            <a:pPr eaLnBrk="1" hangingPunct="1"/>
            <a:endParaRPr lang="en-US" smtClean="0"/>
          </a:p>
          <a:p>
            <a:pPr eaLnBrk="1" hangingPunct="1"/>
            <a:r>
              <a:rPr lang="en-US" smtClean="0"/>
              <a:t>Enhanced Registries for Quality Improvement and CER (n=2)</a:t>
            </a:r>
          </a:p>
          <a:p>
            <a:pPr eaLnBrk="1" hangingPunct="1"/>
            <a:r>
              <a:rPr lang="en-US" smtClean="0"/>
              <a:t>Scalable Distributed Research Networks for CER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bwMode="auto">
          <a:xfrm>
            <a:off x="3970871" y="8830471"/>
            <a:ext cx="3037946" cy="464345"/>
          </a:xfrm>
          <a:prstGeom prst="rect">
            <a:avLst/>
          </a:prstGeom>
          <a:noFill/>
          <a:ln>
            <a:miter lim="800000"/>
            <a:headEnd/>
            <a:tailEnd/>
          </a:ln>
        </p:spPr>
        <p:txBody>
          <a:bodyPr wrap="square" lIns="91257" tIns="45629" rIns="91257" bIns="45629" numCol="1" anchorCtr="0" compatLnSpc="1">
            <a:prstTxWarp prst="textNoShape">
              <a:avLst/>
            </a:prstTxWarp>
          </a:bodyPr>
          <a:lstStyle/>
          <a:p>
            <a:fld id="{BBD14A40-CFBF-45CF-A548-A550A871F921}" type="slidenum">
              <a:rPr lang="en-US" smtClean="0"/>
              <a:pPr/>
              <a:t>28</a:t>
            </a:fld>
            <a:endParaRPr lang="en-US" smtClean="0"/>
          </a:p>
        </p:txBody>
      </p:sp>
      <p:sp>
        <p:nvSpPr>
          <p:cNvPr id="14339"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p:spPr>
      </p:sp>
      <p:sp>
        <p:nvSpPr>
          <p:cNvPr id="14340" name="Rectangle 3"/>
          <p:cNvSpPr>
            <a:spLocks noGrp="1" noChangeArrowheads="1"/>
          </p:cNvSpPr>
          <p:nvPr>
            <p:ph type="body" idx="1"/>
          </p:nvPr>
        </p:nvSpPr>
        <p:spPr bwMode="auto">
          <a:xfrm>
            <a:off x="701674" y="4416821"/>
            <a:ext cx="5607053" cy="4182270"/>
          </a:xfrm>
          <a:noFill/>
        </p:spPr>
        <p:txBody>
          <a:bodyPr wrap="square" numCol="1" anchor="t" anchorCtr="0" compatLnSpc="1">
            <a:prstTxWarp prst="textNoShape">
              <a:avLst/>
            </a:prstTxWarp>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1"/>
          <p:cNvGrpSpPr>
            <a:grpSpLocks/>
          </p:cNvGrpSpPr>
          <p:nvPr userDrawn="1"/>
        </p:nvGrpSpPr>
        <p:grpSpPr bwMode="auto">
          <a:xfrm>
            <a:off x="0" y="3867150"/>
            <a:ext cx="7986713" cy="19050"/>
            <a:chOff x="0" y="840"/>
            <a:chExt cx="5660" cy="12"/>
          </a:xfrm>
        </p:grpSpPr>
        <p:sp>
          <p:nvSpPr>
            <p:cNvPr id="5" name="Line 102"/>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6" name="Line 103"/>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7" name="Object 111"/>
          <p:cNvGraphicFramePr>
            <a:graphicFrameLocks noChangeAspect="1"/>
          </p:cNvGraphicFramePr>
          <p:nvPr/>
        </p:nvGraphicFramePr>
        <p:xfrm>
          <a:off x="989013" y="381000"/>
          <a:ext cx="7164387" cy="1695450"/>
        </p:xfrm>
        <a:graphic>
          <a:graphicData uri="http://schemas.openxmlformats.org/presentationml/2006/ole">
            <p:oleObj spid="_x0000_s84995" name="Photo Editor Photo" r:id="rId3" imgW="6400000" imgH="1514686" progId="">
              <p:embed/>
            </p:oleObj>
          </a:graphicData>
        </a:graphic>
      </p:graphicFrame>
      <p:sp>
        <p:nvSpPr>
          <p:cNvPr id="63490" name="Rectangle 2"/>
          <p:cNvSpPr>
            <a:spLocks noGrp="1" noChangeArrowheads="1"/>
          </p:cNvSpPr>
          <p:nvPr>
            <p:ph type="ctrTitle"/>
          </p:nvPr>
        </p:nvSpPr>
        <p:spPr>
          <a:xfrm>
            <a:off x="609600" y="2819400"/>
            <a:ext cx="7789863" cy="915988"/>
          </a:xfrm>
        </p:spPr>
        <p:txBody>
          <a:bodyPr/>
          <a:lstStyle>
            <a:lvl1pPr>
              <a:defRPr/>
            </a:lvl1pPr>
          </a:lstStyle>
          <a:p>
            <a:r>
              <a:rPr lang="en-US"/>
              <a:t>Click to edit Master title style</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15"/>
          <p:cNvSpPr>
            <a:spLocks noGrp="1" noChangeArrowheads="1"/>
          </p:cNvSpPr>
          <p:nvPr>
            <p:ph type="title"/>
          </p:nvPr>
        </p:nvSpPr>
        <p:spPr bwMode="auto">
          <a:xfrm>
            <a:off x="966932" y="242327"/>
            <a:ext cx="7135091" cy="497261"/>
          </a:xfrm>
          <a:prstGeom prst="rect">
            <a:avLst/>
          </a:prstGeom>
          <a:noFill/>
          <a:ln w="9525">
            <a:noFill/>
            <a:miter lim="800000"/>
            <a:headEnd/>
            <a:tailEnd/>
          </a:ln>
        </p:spPr>
        <p:txBody>
          <a:bodyPr/>
          <a:lstStyle>
            <a:lvl1pPr>
              <a:defRPr/>
            </a:lvl1pPr>
          </a:lstStyle>
          <a:p>
            <a:pPr lvl="0"/>
            <a:r>
              <a:rPr lang="en-US" dirty="0" smtClean="0"/>
              <a:t>Click to edit Master title style</a:t>
            </a:r>
          </a:p>
        </p:txBody>
      </p:sp>
    </p:spTree>
    <p:extLst>
      <p:ext uri="{BB962C8B-B14F-4D97-AF65-F5344CB8AC3E}">
        <p14:creationId xmlns:p14="http://schemas.microsoft.com/office/powerpoint/2010/main" xmlns="" val="329493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62" tIns="44438" rIns="90462" bIns="44438"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62" tIns="44438" rIns="90462" bIns="444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93"/>
          <p:cNvGrpSpPr>
            <a:grpSpLocks/>
          </p:cNvGrpSpPr>
          <p:nvPr userDrawn="1"/>
        </p:nvGrpSpPr>
        <p:grpSpPr bwMode="auto">
          <a:xfrm>
            <a:off x="0" y="1333500"/>
            <a:ext cx="7986713" cy="20638"/>
            <a:chOff x="0" y="840"/>
            <a:chExt cx="5660" cy="12"/>
          </a:xfrm>
        </p:grpSpPr>
        <p:sp>
          <p:nvSpPr>
            <p:cNvPr id="1118" name="Line 94"/>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1119" name="Line 95"/>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1026" name="Object 109"/>
          <p:cNvGraphicFramePr>
            <a:graphicFrameLocks noChangeAspect="1"/>
          </p:cNvGraphicFramePr>
          <p:nvPr/>
        </p:nvGraphicFramePr>
        <p:xfrm>
          <a:off x="144463" y="317500"/>
          <a:ext cx="1428750" cy="671513"/>
        </p:xfrm>
        <a:graphic>
          <a:graphicData uri="http://schemas.openxmlformats.org/presentationml/2006/ole">
            <p:oleObj spid="_x0000_s1027" name="Photo Editor Photo" r:id="rId15"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820"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1" r:id="rId12"/>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50838"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1175" indent="-227013" algn="l" rtl="0" eaLnBrk="0" fontAlgn="base" hangingPunct="0">
        <a:lnSpc>
          <a:spcPct val="90000"/>
        </a:lnSpc>
        <a:spcBef>
          <a:spcPct val="30000"/>
        </a:spcBef>
        <a:spcAft>
          <a:spcPct val="0"/>
        </a:spcAft>
        <a:buClr>
          <a:srgbClr val="66FFFF"/>
        </a:buClr>
        <a:buSzPct val="65000"/>
        <a:buFont typeface="Monotype Sorts" pitchFamily="28"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oecd.org/home/0,3675,en_2649_201185_1_1_1_1_1,00.html" TargetMode="External"/><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r20.rs6.net/tn.jsp?e=0012bPQXTeVsBV7CiYAcRbi2HlVb_vWW-1UXGAwX_R3eXrLWGAW1XdbHHoHTAx2IRaDMqqoEQ3LWbnQcrm7jF1tPBEhugDQG4cm5OmairNQVeIHa6m9c7Bak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healthit.ahrq.gov/eprescribingtoolsets" TargetMode="External"/><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healthit.ahrq.gov/developmentmethodsbackgroundreport"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hyperlink" Target="http://www.edm-forum.org/"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www.edm-forum.org/"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1730" name="Rectangle 2"/>
          <p:cNvSpPr>
            <a:spLocks noGrp="1" noChangeArrowheads="1"/>
          </p:cNvSpPr>
          <p:nvPr>
            <p:ph type="ctrTitle"/>
          </p:nvPr>
        </p:nvSpPr>
        <p:spPr/>
        <p:txBody>
          <a:bodyPr/>
          <a:lstStyle/>
          <a:p>
            <a:pPr>
              <a:defRPr/>
            </a:pPr>
            <a:r>
              <a:rPr lang="en-US" dirty="0" smtClean="0"/>
              <a:t>Director’s Update</a:t>
            </a:r>
          </a:p>
        </p:txBody>
      </p:sp>
      <p:sp>
        <p:nvSpPr>
          <p:cNvPr id="2121731" name="Rectangle 3"/>
          <p:cNvSpPr>
            <a:spLocks noGrp="1" noChangeArrowheads="1"/>
          </p:cNvSpPr>
          <p:nvPr>
            <p:ph type="subTitle" idx="1"/>
          </p:nvPr>
        </p:nvSpPr>
        <p:spPr>
          <a:xfrm>
            <a:off x="1150938" y="4267200"/>
            <a:ext cx="6435725" cy="1447800"/>
          </a:xfrm>
        </p:spPr>
        <p:txBody>
          <a:bodyPr/>
          <a:lstStyle/>
          <a:p>
            <a:pPr>
              <a:defRPr/>
            </a:pPr>
            <a:r>
              <a:rPr lang="en-US" sz="2800" b="1" dirty="0" smtClean="0"/>
              <a:t>Carolyn Clancy, MD</a:t>
            </a:r>
          </a:p>
          <a:p>
            <a:pPr>
              <a:defRPr/>
            </a:pPr>
            <a:r>
              <a:rPr lang="en-US" sz="2800" b="1" dirty="0" smtClean="0"/>
              <a:t>National Advisory Council</a:t>
            </a:r>
          </a:p>
          <a:p>
            <a:pPr>
              <a:defRPr/>
            </a:pPr>
            <a:r>
              <a:rPr lang="en-US" sz="2800" b="1" dirty="0" smtClean="0"/>
              <a:t> July 13,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sz="3200" dirty="0" smtClean="0"/>
              <a:t>National Quality Strategy – </a:t>
            </a:r>
            <a:br>
              <a:rPr lang="en-US" sz="3200" dirty="0" smtClean="0"/>
            </a:br>
            <a:r>
              <a:rPr lang="en-US" sz="3200" dirty="0" smtClean="0"/>
              <a:t>First Annual Progress Report </a:t>
            </a:r>
            <a:endParaRPr lang="en-US" sz="3200" dirty="0"/>
          </a:p>
        </p:txBody>
      </p:sp>
      <p:sp>
        <p:nvSpPr>
          <p:cNvPr id="3" name="Content Placeholder 2"/>
          <p:cNvSpPr>
            <a:spLocks noGrp="1"/>
          </p:cNvSpPr>
          <p:nvPr>
            <p:ph idx="1"/>
          </p:nvPr>
        </p:nvSpPr>
        <p:spPr>
          <a:xfrm>
            <a:off x="457200" y="990600"/>
            <a:ext cx="8229600" cy="5135563"/>
          </a:xfrm>
        </p:spPr>
        <p:txBody>
          <a:bodyPr>
            <a:normAutofit/>
          </a:bodyPr>
          <a:lstStyle/>
          <a:p>
            <a:endParaRPr lang="en-US" sz="2200" dirty="0" smtClean="0"/>
          </a:p>
          <a:p>
            <a:r>
              <a:rPr lang="en-US" sz="2200" dirty="0" smtClean="0"/>
              <a:t> Released April 30, 2012 – www.workingforquality.ahrq.gov</a:t>
            </a:r>
            <a:endParaRPr lang="en-US" sz="2200" dirty="0"/>
          </a:p>
        </p:txBody>
      </p:sp>
      <p:sp>
        <p:nvSpPr>
          <p:cNvPr id="4" name="Date Placeholder 3"/>
          <p:cNvSpPr>
            <a:spLocks noGrp="1"/>
          </p:cNvSpPr>
          <p:nvPr>
            <p:ph type="dt" sz="half" idx="4294967295"/>
          </p:nvPr>
        </p:nvSpPr>
        <p:spPr>
          <a:xfrm>
            <a:off x="457200" y="6356350"/>
            <a:ext cx="2133600" cy="365125"/>
          </a:xfrm>
          <a:prstGeom prst="rect">
            <a:avLst/>
          </a:prstGeom>
        </p:spPr>
        <p:txBody>
          <a:bodyPr/>
          <a:lstStyle/>
          <a:p>
            <a:r>
              <a:rPr lang="en-US" dirty="0" smtClean="0"/>
              <a:t> </a:t>
            </a:r>
            <a:endParaRPr lang="en-US" dirty="0"/>
          </a:p>
        </p:txBody>
      </p:sp>
      <p:sp>
        <p:nvSpPr>
          <p:cNvPr id="5" name="Footer Placeholder 4"/>
          <p:cNvSpPr>
            <a:spLocks noGrp="1"/>
          </p:cNvSpPr>
          <p:nvPr>
            <p:ph type="ftr" sz="quarter" idx="4294967295"/>
          </p:nvPr>
        </p:nvSpPr>
        <p:spPr>
          <a:xfrm>
            <a:off x="3124200" y="6356350"/>
            <a:ext cx="2895600" cy="365125"/>
          </a:xfrm>
          <a:prstGeom prst="rect">
            <a:avLst/>
          </a:prstGeom>
        </p:spPr>
        <p:txBody>
          <a:bodyPr/>
          <a:lstStyle/>
          <a:p>
            <a:r>
              <a:rPr lang="en-US" dirty="0" smtClean="0"/>
              <a:t> </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r>
              <a:rPr lang="en-US" dirty="0" smtClean="0"/>
              <a:t> </a:t>
            </a:r>
            <a:endParaRPr lang="en-US" dirty="0"/>
          </a:p>
        </p:txBody>
      </p:sp>
      <p:graphicFrame>
        <p:nvGraphicFramePr>
          <p:cNvPr id="8" name="Table 7"/>
          <p:cNvGraphicFramePr>
            <a:graphicFrameLocks noGrp="1"/>
          </p:cNvGraphicFramePr>
          <p:nvPr/>
        </p:nvGraphicFramePr>
        <p:xfrm>
          <a:off x="914400" y="1991360"/>
          <a:ext cx="7162800" cy="4638040"/>
        </p:xfrm>
        <a:graphic>
          <a:graphicData uri="http://schemas.openxmlformats.org/drawingml/2006/table">
            <a:tbl>
              <a:tblPr firstRow="1" bandRow="1">
                <a:tableStyleId>{D7AC3CCA-C797-4891-BE02-D94E43425B78}</a:tableStyleId>
              </a:tblPr>
              <a:tblGrid>
                <a:gridCol w="7162800"/>
              </a:tblGrid>
              <a:tr h="391947">
                <a:tc>
                  <a:txBody>
                    <a:bodyPr/>
                    <a:lstStyle/>
                    <a:p>
                      <a:pPr algn="ctr"/>
                      <a:r>
                        <a:rPr lang="en-US" dirty="0" smtClean="0"/>
                        <a:t>NQS Aims</a:t>
                      </a:r>
                      <a:endParaRPr lang="en-US" dirty="0"/>
                    </a:p>
                  </a:txBody>
                  <a:tcPr/>
                </a:tc>
              </a:tr>
              <a:tr h="1698437">
                <a:tc>
                  <a:txBody>
                    <a:bodyPr/>
                    <a:lstStyle/>
                    <a:p>
                      <a:r>
                        <a:rPr lang="en-US" sz="1400" dirty="0" smtClean="0"/>
                        <a:t>1) </a:t>
                      </a:r>
                      <a:r>
                        <a:rPr lang="en-US" sz="1400" dirty="0" smtClean="0">
                          <a:latin typeface="+mn-lt"/>
                          <a:cs typeface="+mn-cs"/>
                        </a:rPr>
                        <a:t>Improve overall quality by making health care more patient-centered, reliable, accessible and safe</a:t>
                      </a:r>
                      <a:endParaRPr lang="en-US" sz="1400" dirty="0" smtClean="0"/>
                    </a:p>
                    <a:p>
                      <a:r>
                        <a:rPr lang="en-US" sz="1400" dirty="0" smtClean="0"/>
                        <a:t>2) </a:t>
                      </a:r>
                      <a:r>
                        <a:rPr lang="en-US" sz="1400" dirty="0" smtClean="0">
                          <a:latin typeface="+mn-lt"/>
                          <a:cs typeface="+mn-cs"/>
                        </a:rPr>
                        <a:t>Improve population health by supporting proven interventions to address behavioral, social and environmental determinants of health, in addition to delivering higher-quality care.</a:t>
                      </a:r>
                      <a:endParaRPr lang="en-US"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3) </a:t>
                      </a:r>
                      <a:r>
                        <a:rPr lang="en-US" sz="1400" dirty="0" smtClean="0">
                          <a:latin typeface="+mn-lt"/>
                          <a:ea typeface="+mn-ea"/>
                        </a:rPr>
                        <a:t>Reduce the cost of quality health care for individuals, families, employers and government.</a:t>
                      </a:r>
                    </a:p>
                  </a:txBody>
                  <a:tcPr/>
                </a:tc>
              </a:tr>
              <a:tr h="391947">
                <a:tc>
                  <a:txBody>
                    <a:bodyPr/>
                    <a:lstStyle/>
                    <a:p>
                      <a:pPr algn="ctr"/>
                      <a:r>
                        <a:rPr lang="en-US" b="1" dirty="0" smtClean="0"/>
                        <a:t>NQS Priorities</a:t>
                      </a:r>
                      <a:endParaRPr lang="en-US" b="1" dirty="0"/>
                    </a:p>
                  </a:txBody>
                  <a:tcPr/>
                </a:tc>
              </a:tr>
              <a:tr h="21557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 Making care safer by reducing harm caused in the delivery of care</a:t>
                      </a:r>
                    </a:p>
                    <a:p>
                      <a:r>
                        <a:rPr lang="en-US" sz="1400" dirty="0" smtClean="0"/>
                        <a:t>2) Ensuring that each person and family are engaged as partners in their care</a:t>
                      </a:r>
                    </a:p>
                    <a:p>
                      <a:r>
                        <a:rPr lang="en-US" sz="1400" dirty="0" smtClean="0"/>
                        <a:t>3) Promoting effective communication and coordination of care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4) Promoting the most effective prevention and treatment practices for the leading causes of mortality, starting with cardiovascular disease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5) Working with communities to promote wide use of best practices to enable healthy living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6) Making quality care more affordable for individuals, families, employers, and governments by developing and spreading new health care delivery models</a:t>
                      </a:r>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Next Steps for NQS</a:t>
            </a:r>
            <a:endParaRPr lang="en-US" sz="3200" dirty="0"/>
          </a:p>
        </p:txBody>
      </p:sp>
      <p:sp>
        <p:nvSpPr>
          <p:cNvPr id="3" name="Content Placeholder 2"/>
          <p:cNvSpPr>
            <a:spLocks noGrp="1"/>
          </p:cNvSpPr>
          <p:nvPr>
            <p:ph idx="1"/>
          </p:nvPr>
        </p:nvSpPr>
        <p:spPr>
          <a:xfrm>
            <a:off x="609600" y="1447800"/>
            <a:ext cx="7993063" cy="3124200"/>
          </a:xfrm>
        </p:spPr>
        <p:txBody>
          <a:bodyPr>
            <a:noAutofit/>
          </a:bodyPr>
          <a:lstStyle/>
          <a:p>
            <a:r>
              <a:rPr lang="en-US" sz="2400" dirty="0" smtClean="0"/>
              <a:t>Continue stakeholder engagement, particularly around the strategic opportunities for improvement identified by the National Quality Forum:</a:t>
            </a:r>
          </a:p>
          <a:p>
            <a:pPr lvl="1">
              <a:lnSpc>
                <a:spcPct val="110000"/>
              </a:lnSpc>
            </a:pPr>
            <a:r>
              <a:rPr lang="en-US" sz="2000" dirty="0" smtClean="0"/>
              <a:t>Identify a national strategy for data collection, measurement, and reporting</a:t>
            </a:r>
          </a:p>
          <a:p>
            <a:pPr lvl="1">
              <a:lnSpc>
                <a:spcPct val="110000"/>
              </a:lnSpc>
            </a:pPr>
            <a:r>
              <a:rPr lang="en-US" sz="2000" dirty="0" smtClean="0"/>
              <a:t>Develop organizational infrastructure at the community level that assumes responsibility for improvement efforts</a:t>
            </a:r>
          </a:p>
          <a:p>
            <a:pPr lvl="1">
              <a:lnSpc>
                <a:spcPct val="110000"/>
              </a:lnSpc>
            </a:pPr>
            <a:r>
              <a:rPr lang="en-US" sz="2000" dirty="0" smtClean="0"/>
              <a:t>Reform payment and delivery systems</a:t>
            </a:r>
          </a:p>
          <a:p>
            <a:r>
              <a:rPr lang="en-US" sz="2400" dirty="0" smtClean="0"/>
              <a:t>Continue alignment and streamlining of measurement across HHS programs</a:t>
            </a:r>
            <a:endParaRPr lang="en-US" sz="2200" dirty="0" smtClean="0"/>
          </a:p>
          <a:p>
            <a:r>
              <a:rPr lang="en-US" sz="2400" dirty="0" smtClean="0"/>
              <a:t>Continue alignment of HHS programmatic                                        goals with NQS priorities </a:t>
            </a:r>
          </a:p>
          <a:p>
            <a:endParaRPr lang="en-US" sz="2200" dirty="0" smtClean="0"/>
          </a:p>
          <a:p>
            <a:endParaRPr lang="en-US" sz="2200" dirty="0" smtClean="0"/>
          </a:p>
          <a:p>
            <a:pPr>
              <a:lnSpc>
                <a:spcPct val="150000"/>
              </a:lnSpc>
            </a:pPr>
            <a:endParaRPr lang="en-US" sz="2000" dirty="0" smtClean="0"/>
          </a:p>
          <a:p>
            <a:endParaRPr lang="en-US" sz="2000" dirty="0"/>
          </a:p>
        </p:txBody>
      </p:sp>
      <p:sp>
        <p:nvSpPr>
          <p:cNvPr id="4" name="Date Placeholder 3"/>
          <p:cNvSpPr>
            <a:spLocks noGrp="1"/>
          </p:cNvSpPr>
          <p:nvPr>
            <p:ph type="dt" sz="half" idx="4294967295"/>
          </p:nvPr>
        </p:nvSpPr>
        <p:spPr>
          <a:xfrm>
            <a:off x="457200" y="6356350"/>
            <a:ext cx="2133600" cy="365125"/>
          </a:xfrm>
          <a:prstGeom prst="rect">
            <a:avLst/>
          </a:prstGeom>
        </p:spPr>
        <p:txBody>
          <a:bodyPr/>
          <a:lstStyle/>
          <a:p>
            <a:endParaRPr lang="en-US" dirty="0" smtClean="0"/>
          </a:p>
          <a:p>
            <a:endParaRPr lang="en-US" dirty="0"/>
          </a:p>
        </p:txBody>
      </p:sp>
      <p:sp>
        <p:nvSpPr>
          <p:cNvPr id="5" name="Footer Placeholder 4"/>
          <p:cNvSpPr>
            <a:spLocks noGrp="1"/>
          </p:cNvSpPr>
          <p:nvPr>
            <p:ph type="ftr" sz="quarter" idx="4294967295"/>
          </p:nvPr>
        </p:nvSpPr>
        <p:spPr>
          <a:xfrm>
            <a:off x="3124200" y="6356350"/>
            <a:ext cx="2895600" cy="365125"/>
          </a:xfrm>
          <a:prstGeom prst="rect">
            <a:avLst/>
          </a:prstGeom>
        </p:spPr>
        <p:txBody>
          <a:bodyPr/>
          <a:lstStyle/>
          <a:p>
            <a:r>
              <a:rPr lang="en-US" dirty="0" smtClean="0"/>
              <a:t> </a:t>
            </a:r>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r>
              <a:rPr lang="en-US" dirty="0" smtClean="0"/>
              <a:t> </a:t>
            </a:r>
            <a:endParaRPr lang="en-US" dirty="0"/>
          </a:p>
        </p:txBody>
      </p:sp>
      <p:pic>
        <p:nvPicPr>
          <p:cNvPr id="7" name="Picture 1"/>
          <p:cNvPicPr>
            <a:picLocks noChangeAspect="1" noChangeArrowheads="1"/>
          </p:cNvPicPr>
          <p:nvPr/>
        </p:nvPicPr>
        <p:blipFill>
          <a:blip r:embed="rId2" cstate="print"/>
          <a:srcRect l="46250" t="42963" r="40833" b="35556"/>
          <a:stretch>
            <a:fillRect/>
          </a:stretch>
        </p:blipFill>
        <p:spPr bwMode="auto">
          <a:xfrm>
            <a:off x="7010400" y="5105399"/>
            <a:ext cx="1600200" cy="14969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idx="4294967295"/>
          </p:nvPr>
        </p:nvSpPr>
        <p:spPr>
          <a:xfrm>
            <a:off x="1379538" y="228600"/>
            <a:ext cx="7078662" cy="876300"/>
          </a:xfrm>
        </p:spPr>
        <p:txBody>
          <a:bodyPr/>
          <a:lstStyle/>
          <a:p>
            <a:pPr>
              <a:defRPr/>
            </a:pPr>
            <a:r>
              <a:rPr lang="en-US" sz="3200" dirty="0" smtClean="0"/>
              <a:t>New: 2011 State Snapshots</a:t>
            </a:r>
            <a:endParaRPr lang="en-US" sz="2800" dirty="0" smtClean="0"/>
          </a:p>
        </p:txBody>
      </p:sp>
      <p:sp>
        <p:nvSpPr>
          <p:cNvPr id="179216" name="Rectangle 16"/>
          <p:cNvSpPr>
            <a:spLocks noChangeArrowheads="1"/>
          </p:cNvSpPr>
          <p:nvPr/>
        </p:nvSpPr>
        <p:spPr bwMode="auto">
          <a:xfrm>
            <a:off x="1" y="6443246"/>
            <a:ext cx="9169150" cy="338554"/>
          </a:xfrm>
          <a:prstGeom prst="rect">
            <a:avLst/>
          </a:prstGeom>
          <a:noFill/>
          <a:ln w="12700">
            <a:noFill/>
            <a:miter lim="800000"/>
            <a:headEnd/>
            <a:tailEnd/>
          </a:ln>
          <a:effectLst/>
        </p:spPr>
        <p:txBody>
          <a:bodyPr wrap="square">
            <a:spAutoFit/>
          </a:bodyPr>
          <a:lstStyle/>
          <a:p>
            <a:pPr algn="ctr">
              <a:buFont typeface="Wingdings" charset="2"/>
              <a:buNone/>
              <a:defRPr/>
            </a:pPr>
            <a:r>
              <a:rPr lang="en-US" sz="1600" b="1" dirty="0">
                <a:solidFill>
                  <a:schemeClr val="tx2"/>
                </a:solidFill>
                <a:effectLst>
                  <a:outerShdw blurRad="38100" dist="38100" dir="2700000" algn="tl">
                    <a:srgbClr val="000000"/>
                  </a:outerShdw>
                </a:effectLst>
                <a:cs typeface="ＭＳ Ｐゴシック" charset="-128"/>
              </a:rPr>
              <a:t>http://statesnapshots.ahrq.gov/snaps11/dashboard.jsp?menuId=4&amp;state=MD&amp;level=0</a:t>
            </a:r>
            <a:endParaRPr lang="en-US" sz="1600" b="1" dirty="0">
              <a:solidFill>
                <a:schemeClr val="tx2"/>
              </a:solidFill>
              <a:effectLst>
                <a:outerShdw blurRad="38100" dist="38100" dir="2700000" algn="tl">
                  <a:srgbClr val="000000"/>
                </a:outerShdw>
              </a:effectLst>
              <a:latin typeface="+mn-lt"/>
              <a:cs typeface="ＭＳ Ｐゴシック" charset="-128"/>
            </a:endParaRPr>
          </a:p>
        </p:txBody>
      </p:sp>
      <p:grpSp>
        <p:nvGrpSpPr>
          <p:cNvPr id="2" name="Group 23"/>
          <p:cNvGrpSpPr/>
          <p:nvPr/>
        </p:nvGrpSpPr>
        <p:grpSpPr>
          <a:xfrm>
            <a:off x="228600" y="1828800"/>
            <a:ext cx="5105400" cy="3886200"/>
            <a:chOff x="228600" y="1981200"/>
            <a:chExt cx="5105400" cy="3886200"/>
          </a:xfrm>
        </p:grpSpPr>
        <p:sp>
          <p:nvSpPr>
            <p:cNvPr id="23" name="Rectangle 22"/>
            <p:cNvSpPr/>
            <p:nvPr/>
          </p:nvSpPr>
          <p:spPr bwMode="auto">
            <a:xfrm>
              <a:off x="228600" y="2057400"/>
              <a:ext cx="5105400" cy="3810000"/>
            </a:xfrm>
            <a:prstGeom prst="rect">
              <a:avLst/>
            </a:prstGeom>
            <a:solidFill>
              <a:srgbClr val="002060">
                <a:alpha val="22000"/>
              </a:srgbClr>
            </a:solidFill>
            <a:ln w="12700"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smtClean="0">
                <a:ln>
                  <a:noFill/>
                </a:ln>
                <a:solidFill>
                  <a:srgbClr val="FFFFFF"/>
                </a:solidFill>
                <a:effectLst>
                  <a:outerShdw blurRad="38100" dist="38100" dir="2700000" algn="tl">
                    <a:srgbClr val="000000">
                      <a:alpha val="43137"/>
                    </a:srgbClr>
                  </a:outerShdw>
                </a:effectLst>
                <a:latin typeface="Arial" charset="0"/>
              </a:endParaRPr>
            </a:p>
          </p:txBody>
        </p:sp>
        <p:grpSp>
          <p:nvGrpSpPr>
            <p:cNvPr id="3" name="Group 18"/>
            <p:cNvGrpSpPr/>
            <p:nvPr/>
          </p:nvGrpSpPr>
          <p:grpSpPr>
            <a:xfrm>
              <a:off x="952500" y="5074124"/>
              <a:ext cx="3238500" cy="584775"/>
              <a:chOff x="1349479" y="4876800"/>
              <a:chExt cx="3969774" cy="700058"/>
            </a:xfrm>
          </p:grpSpPr>
          <p:sp>
            <p:nvSpPr>
              <p:cNvPr id="179204" name="Text Box 4"/>
              <p:cNvSpPr txBox="1">
                <a:spLocks noChangeArrowheads="1"/>
              </p:cNvSpPr>
              <p:nvPr/>
            </p:nvSpPr>
            <p:spPr bwMode="auto">
              <a:xfrm>
                <a:off x="1349479" y="4876800"/>
                <a:ext cx="3969774" cy="700058"/>
              </a:xfrm>
              <a:prstGeom prst="rect">
                <a:avLst/>
              </a:prstGeom>
              <a:noFill/>
              <a:ln w="12700">
                <a:noFill/>
                <a:miter lim="800000"/>
                <a:headEnd/>
                <a:tailEnd/>
              </a:ln>
              <a:effectLst/>
            </p:spPr>
            <p:txBody>
              <a:bodyPr wrap="square">
                <a:spAutoFit/>
              </a:bodyPr>
              <a:lstStyle/>
              <a:p>
                <a:pPr lvl="2">
                  <a:spcBef>
                    <a:spcPct val="50000"/>
                  </a:spcBef>
                  <a:buFont typeface="Wingdings" charset="2"/>
                  <a:buNone/>
                  <a:defRPr/>
                </a:pPr>
                <a:r>
                  <a:rPr lang="en-US" sz="1600" dirty="0" smtClean="0">
                    <a:effectLst>
                      <a:outerShdw blurRad="38100" dist="38100" dir="2700000" algn="tl">
                        <a:srgbClr val="000000"/>
                      </a:outerShdw>
                    </a:effectLst>
                    <a:cs typeface="ＭＳ Ｐゴシック" charset="-128"/>
                  </a:rPr>
                  <a:t>= </a:t>
                </a:r>
                <a:r>
                  <a:rPr lang="en-US" sz="1600" dirty="0">
                    <a:effectLst>
                      <a:outerShdw blurRad="38100" dist="38100" dir="2700000" algn="tl">
                        <a:srgbClr val="000000"/>
                      </a:outerShdw>
                    </a:effectLst>
                    <a:latin typeface="+mn-lt"/>
                    <a:cs typeface="ＭＳ Ｐゴシック" charset="-128"/>
                  </a:rPr>
                  <a:t>Most Recent Year </a:t>
                </a:r>
                <a:r>
                  <a:rPr lang="en-US" sz="1600" dirty="0" smtClean="0">
                    <a:effectLst>
                      <a:outerShdw blurRad="38100" dist="38100" dir="2700000" algn="tl">
                        <a:srgbClr val="000000"/>
                      </a:outerShdw>
                    </a:effectLst>
                    <a:latin typeface="+mn-lt"/>
                    <a:cs typeface="ＭＳ Ｐゴシック" charset="-128"/>
                  </a:rPr>
                  <a:t>                        = Baseline </a:t>
                </a:r>
                <a:r>
                  <a:rPr lang="en-US" sz="1600" dirty="0">
                    <a:effectLst>
                      <a:outerShdw blurRad="38100" dist="38100" dir="2700000" algn="tl">
                        <a:srgbClr val="000000"/>
                      </a:outerShdw>
                    </a:effectLst>
                    <a:latin typeface="+mn-lt"/>
                    <a:cs typeface="ＭＳ Ｐゴシック" charset="-128"/>
                  </a:rPr>
                  <a:t>Year</a:t>
                </a:r>
              </a:p>
            </p:txBody>
          </p:sp>
          <p:sp>
            <p:nvSpPr>
              <p:cNvPr id="3087" name="Line 5"/>
              <p:cNvSpPr>
                <a:spLocks noChangeShapeType="1"/>
              </p:cNvSpPr>
              <p:nvPr/>
            </p:nvSpPr>
            <p:spPr bwMode="auto">
              <a:xfrm flipV="1">
                <a:off x="2096729" y="5096685"/>
                <a:ext cx="403432" cy="1"/>
              </a:xfrm>
              <a:prstGeom prst="line">
                <a:avLst/>
              </a:prstGeom>
              <a:noFill/>
              <a:ln w="38100">
                <a:solidFill>
                  <a:schemeClr val="tx1"/>
                </a:solidFill>
                <a:round/>
                <a:headEnd/>
                <a:tailEnd type="triangle" w="med" len="med"/>
              </a:ln>
            </p:spPr>
            <p:txBody>
              <a:bodyPr/>
              <a:lstStyle/>
              <a:p>
                <a:endParaRPr lang="en-US"/>
              </a:p>
            </p:txBody>
          </p:sp>
          <p:sp>
            <p:nvSpPr>
              <p:cNvPr id="3088" name="Line 6"/>
              <p:cNvSpPr>
                <a:spLocks noChangeShapeType="1"/>
              </p:cNvSpPr>
              <p:nvPr/>
            </p:nvSpPr>
            <p:spPr bwMode="auto">
              <a:xfrm flipV="1">
                <a:off x="2096729" y="5364680"/>
                <a:ext cx="417871" cy="5672"/>
              </a:xfrm>
              <a:prstGeom prst="line">
                <a:avLst/>
              </a:prstGeom>
              <a:noFill/>
              <a:ln w="38100">
                <a:solidFill>
                  <a:schemeClr val="tx1"/>
                </a:solidFill>
                <a:prstDash val="sysDot"/>
                <a:round/>
                <a:headEnd/>
                <a:tailEnd type="triangle" w="med" len="med"/>
              </a:ln>
            </p:spPr>
            <p:txBody>
              <a:bodyPr/>
              <a:lstStyle/>
              <a:p>
                <a:endParaRPr lang="en-US"/>
              </a:p>
            </p:txBody>
          </p:sp>
        </p:grpSp>
        <p:sp>
          <p:nvSpPr>
            <p:cNvPr id="179207" name="Text Box 7"/>
            <p:cNvSpPr txBox="1">
              <a:spLocks noChangeArrowheads="1"/>
            </p:cNvSpPr>
            <p:nvPr/>
          </p:nvSpPr>
          <p:spPr bwMode="auto">
            <a:xfrm>
              <a:off x="645297" y="4755866"/>
              <a:ext cx="3873157" cy="338554"/>
            </a:xfrm>
            <a:prstGeom prst="rect">
              <a:avLst/>
            </a:prstGeom>
            <a:noFill/>
            <a:ln w="12700">
              <a:noFill/>
              <a:miter lim="800000"/>
              <a:headEnd/>
              <a:tailEnd/>
            </a:ln>
            <a:effectLst/>
          </p:spPr>
          <p:txBody>
            <a:bodyPr>
              <a:spAutoFit/>
            </a:bodyPr>
            <a:lstStyle/>
            <a:p>
              <a:pPr algn="ctr">
                <a:spcBef>
                  <a:spcPct val="50000"/>
                </a:spcBef>
                <a:buFont typeface="Wingdings" charset="2"/>
                <a:buNone/>
                <a:defRPr/>
              </a:pPr>
              <a:r>
                <a:rPr lang="en-US" sz="1600" b="1" dirty="0">
                  <a:effectLst>
                    <a:outerShdw blurRad="38100" dist="38100" dir="2700000" algn="tl">
                      <a:srgbClr val="000000"/>
                    </a:outerShdw>
                  </a:effectLst>
                  <a:latin typeface="+mj-lt"/>
                  <a:cs typeface="ＭＳ Ｐゴシック" charset="-128"/>
                </a:rPr>
                <a:t>Performance Meter: All Measures</a:t>
              </a:r>
            </a:p>
          </p:txBody>
        </p:sp>
        <p:graphicFrame>
          <p:nvGraphicFramePr>
            <p:cNvPr id="3074" name="Object 2"/>
            <p:cNvGraphicFramePr>
              <a:graphicFrameLocks noGrp="1" noChangeAspect="1"/>
            </p:cNvGraphicFramePr>
            <p:nvPr>
              <p:ph sz="half" idx="4294967295"/>
            </p:nvPr>
          </p:nvGraphicFramePr>
          <p:xfrm>
            <a:off x="762000" y="3276600"/>
            <a:ext cx="3484777" cy="1782530"/>
          </p:xfrm>
          <a:graphic>
            <a:graphicData uri="http://schemas.openxmlformats.org/presentationml/2006/ole">
              <p:oleObj spid="_x0000_s87043" name="Visio" r:id="rId5" imgW="2223171" imgH="1125891" progId="">
                <p:embed/>
              </p:oleObj>
            </a:graphicData>
          </a:graphic>
        </p:graphicFrame>
        <p:sp>
          <p:nvSpPr>
            <p:cNvPr id="3078" name="Line 9"/>
            <p:cNvSpPr>
              <a:spLocks noChangeShapeType="1"/>
            </p:cNvSpPr>
            <p:nvPr/>
          </p:nvSpPr>
          <p:spPr bwMode="auto">
            <a:xfrm flipH="1" flipV="1">
              <a:off x="1983204" y="3228224"/>
              <a:ext cx="559470" cy="1527641"/>
            </a:xfrm>
            <a:prstGeom prst="line">
              <a:avLst/>
            </a:prstGeom>
            <a:noFill/>
            <a:ln w="38100">
              <a:solidFill>
                <a:srgbClr val="000000"/>
              </a:solidFill>
              <a:round/>
              <a:headEnd/>
              <a:tailEnd type="triangle" w="med" len="med"/>
            </a:ln>
          </p:spPr>
          <p:txBody>
            <a:bodyPr/>
            <a:lstStyle/>
            <a:p>
              <a:endParaRPr lang="en-US"/>
            </a:p>
          </p:txBody>
        </p:sp>
        <p:sp>
          <p:nvSpPr>
            <p:cNvPr id="3079" name="Line 10"/>
            <p:cNvSpPr>
              <a:spLocks noChangeShapeType="1"/>
            </p:cNvSpPr>
            <p:nvPr/>
          </p:nvSpPr>
          <p:spPr bwMode="auto">
            <a:xfrm flipH="1" flipV="1">
              <a:off x="2542673" y="3100923"/>
              <a:ext cx="60483" cy="1659544"/>
            </a:xfrm>
            <a:prstGeom prst="line">
              <a:avLst/>
            </a:prstGeom>
            <a:noFill/>
            <a:ln w="38100">
              <a:solidFill>
                <a:srgbClr val="000000"/>
              </a:solidFill>
              <a:prstDash val="dash"/>
              <a:round/>
              <a:headEnd/>
              <a:tailEnd type="triangle" w="med" len="med"/>
            </a:ln>
          </p:spPr>
          <p:txBody>
            <a:bodyPr/>
            <a:lstStyle/>
            <a:p>
              <a:endParaRPr lang="en-US"/>
            </a:p>
          </p:txBody>
        </p:sp>
        <p:sp>
          <p:nvSpPr>
            <p:cNvPr id="179211" name="Text Box 11"/>
            <p:cNvSpPr txBox="1">
              <a:spLocks noChangeArrowheads="1"/>
            </p:cNvSpPr>
            <p:nvPr/>
          </p:nvSpPr>
          <p:spPr bwMode="auto">
            <a:xfrm>
              <a:off x="304800" y="3943549"/>
              <a:ext cx="808681" cy="584775"/>
            </a:xfrm>
            <a:prstGeom prst="rect">
              <a:avLst/>
            </a:prstGeom>
            <a:noFill/>
            <a:ln w="12700">
              <a:noFill/>
              <a:miter lim="800000"/>
              <a:headEnd/>
              <a:tailEnd/>
            </a:ln>
            <a:effectLst/>
          </p:spPr>
          <p:txBody>
            <a:bodyPr>
              <a:spAutoFit/>
            </a:bodyPr>
            <a:lstStyle/>
            <a:p>
              <a:pPr>
                <a:spcBef>
                  <a:spcPct val="50000"/>
                </a:spcBef>
                <a:buFont typeface="Wingdings" charset="2"/>
                <a:buNone/>
                <a:defRPr/>
              </a:pPr>
              <a:r>
                <a:rPr lang="en-US" sz="1600" dirty="0">
                  <a:effectLst>
                    <a:outerShdw blurRad="38100" dist="38100" dir="2700000" algn="tl">
                      <a:srgbClr val="000000"/>
                    </a:outerShdw>
                  </a:effectLst>
                  <a:latin typeface="+mj-lt"/>
                  <a:cs typeface="ＭＳ Ｐゴシック" charset="-128"/>
                </a:rPr>
                <a:t>Very Weak</a:t>
              </a:r>
            </a:p>
          </p:txBody>
        </p:sp>
        <p:sp>
          <p:nvSpPr>
            <p:cNvPr id="179212" name="Text Box 12"/>
            <p:cNvSpPr txBox="1">
              <a:spLocks noChangeArrowheads="1"/>
            </p:cNvSpPr>
            <p:nvPr/>
          </p:nvSpPr>
          <p:spPr bwMode="auto">
            <a:xfrm>
              <a:off x="838201" y="3126631"/>
              <a:ext cx="828590" cy="338554"/>
            </a:xfrm>
            <a:prstGeom prst="rect">
              <a:avLst/>
            </a:prstGeom>
            <a:noFill/>
            <a:ln w="12700">
              <a:noFill/>
              <a:miter lim="800000"/>
              <a:headEnd/>
              <a:tailEnd/>
            </a:ln>
            <a:effectLst/>
          </p:spPr>
          <p:txBody>
            <a:bodyPr wrap="square">
              <a:spAutoFit/>
            </a:bodyPr>
            <a:lstStyle/>
            <a:p>
              <a:pPr>
                <a:spcBef>
                  <a:spcPct val="50000"/>
                </a:spcBef>
                <a:buFont typeface="Wingdings" charset="2"/>
                <a:buNone/>
                <a:defRPr/>
              </a:pPr>
              <a:r>
                <a:rPr lang="en-US" sz="1600" dirty="0">
                  <a:effectLst>
                    <a:outerShdw blurRad="38100" dist="38100" dir="2700000" algn="tl">
                      <a:srgbClr val="000000"/>
                    </a:outerShdw>
                  </a:effectLst>
                  <a:latin typeface="+mj-lt"/>
                  <a:cs typeface="ＭＳ Ｐゴシック" charset="-128"/>
                </a:rPr>
                <a:t>Weak</a:t>
              </a:r>
            </a:p>
          </p:txBody>
        </p:sp>
        <p:sp>
          <p:nvSpPr>
            <p:cNvPr id="179213" name="Text Box 13"/>
            <p:cNvSpPr txBox="1">
              <a:spLocks noChangeArrowheads="1"/>
            </p:cNvSpPr>
            <p:nvPr/>
          </p:nvSpPr>
          <p:spPr bwMode="auto">
            <a:xfrm>
              <a:off x="2092410" y="2782665"/>
              <a:ext cx="978929" cy="338554"/>
            </a:xfrm>
            <a:prstGeom prst="rect">
              <a:avLst/>
            </a:prstGeom>
            <a:noFill/>
            <a:ln w="12700">
              <a:noFill/>
              <a:miter lim="800000"/>
              <a:headEnd/>
              <a:tailEnd/>
            </a:ln>
            <a:effectLst/>
          </p:spPr>
          <p:txBody>
            <a:bodyPr>
              <a:spAutoFit/>
            </a:bodyPr>
            <a:lstStyle/>
            <a:p>
              <a:pPr>
                <a:spcBef>
                  <a:spcPct val="50000"/>
                </a:spcBef>
                <a:buFont typeface="Wingdings" charset="2"/>
                <a:buNone/>
                <a:defRPr/>
              </a:pPr>
              <a:r>
                <a:rPr lang="en-US" sz="1600" dirty="0">
                  <a:effectLst>
                    <a:outerShdw blurRad="38100" dist="38100" dir="2700000" algn="tl">
                      <a:srgbClr val="000000"/>
                    </a:outerShdw>
                  </a:effectLst>
                  <a:latin typeface="+mj-lt"/>
                  <a:cs typeface="ＭＳ Ｐゴシック" charset="-128"/>
                </a:rPr>
                <a:t>Average</a:t>
              </a:r>
            </a:p>
          </p:txBody>
        </p:sp>
        <p:sp>
          <p:nvSpPr>
            <p:cNvPr id="179214" name="Text Box 14"/>
            <p:cNvSpPr txBox="1">
              <a:spLocks noChangeArrowheads="1"/>
            </p:cNvSpPr>
            <p:nvPr/>
          </p:nvSpPr>
          <p:spPr bwMode="auto">
            <a:xfrm>
              <a:off x="3539525" y="3169626"/>
              <a:ext cx="808681" cy="338554"/>
            </a:xfrm>
            <a:prstGeom prst="rect">
              <a:avLst/>
            </a:prstGeom>
            <a:noFill/>
            <a:ln w="12700">
              <a:noFill/>
              <a:miter lim="800000"/>
              <a:headEnd/>
              <a:tailEnd/>
            </a:ln>
            <a:effectLst/>
          </p:spPr>
          <p:txBody>
            <a:bodyPr>
              <a:spAutoFit/>
            </a:bodyPr>
            <a:lstStyle/>
            <a:p>
              <a:pPr>
                <a:spcBef>
                  <a:spcPct val="50000"/>
                </a:spcBef>
                <a:buFont typeface="Wingdings" charset="2"/>
                <a:buNone/>
                <a:defRPr/>
              </a:pPr>
              <a:r>
                <a:rPr lang="en-US" sz="1600" dirty="0">
                  <a:effectLst>
                    <a:outerShdw blurRad="38100" dist="38100" dir="2700000" algn="tl">
                      <a:srgbClr val="000000"/>
                    </a:outerShdw>
                  </a:effectLst>
                  <a:latin typeface="+mj-lt"/>
                  <a:cs typeface="ＭＳ Ｐゴシック" charset="-128"/>
                </a:rPr>
                <a:t>Strong</a:t>
              </a:r>
            </a:p>
          </p:txBody>
        </p:sp>
        <p:sp>
          <p:nvSpPr>
            <p:cNvPr id="179215" name="Text Box 15"/>
            <p:cNvSpPr txBox="1">
              <a:spLocks noChangeArrowheads="1"/>
            </p:cNvSpPr>
            <p:nvPr/>
          </p:nvSpPr>
          <p:spPr bwMode="auto">
            <a:xfrm>
              <a:off x="4263081" y="4029540"/>
              <a:ext cx="842319" cy="584775"/>
            </a:xfrm>
            <a:prstGeom prst="rect">
              <a:avLst/>
            </a:prstGeom>
            <a:noFill/>
            <a:ln w="12700">
              <a:noFill/>
              <a:miter lim="800000"/>
              <a:headEnd/>
              <a:tailEnd/>
            </a:ln>
            <a:effectLst/>
          </p:spPr>
          <p:txBody>
            <a:bodyPr wrap="square">
              <a:spAutoFit/>
            </a:bodyPr>
            <a:lstStyle/>
            <a:p>
              <a:pPr>
                <a:spcBef>
                  <a:spcPct val="50000"/>
                </a:spcBef>
                <a:buFont typeface="Wingdings" charset="2"/>
                <a:buNone/>
                <a:defRPr/>
              </a:pPr>
              <a:r>
                <a:rPr lang="en-US" sz="1600" dirty="0">
                  <a:effectLst>
                    <a:outerShdw blurRad="38100" dist="38100" dir="2700000" algn="tl">
                      <a:srgbClr val="000000"/>
                    </a:outerShdw>
                  </a:effectLst>
                  <a:latin typeface="+mj-lt"/>
                  <a:cs typeface="ＭＳ Ｐゴシック" charset="-128"/>
                </a:rPr>
                <a:t>Very Strong</a:t>
              </a:r>
            </a:p>
          </p:txBody>
        </p:sp>
        <p:sp>
          <p:nvSpPr>
            <p:cNvPr id="18" name="TextBox 17"/>
            <p:cNvSpPr txBox="1"/>
            <p:nvPr/>
          </p:nvSpPr>
          <p:spPr>
            <a:xfrm>
              <a:off x="304800" y="1981200"/>
              <a:ext cx="4876800" cy="954107"/>
            </a:xfrm>
            <a:prstGeom prst="rect">
              <a:avLst/>
            </a:prstGeom>
            <a:noFill/>
          </p:spPr>
          <p:txBody>
            <a:bodyPr wrap="square" rtlCol="0">
              <a:spAutoFit/>
            </a:bodyPr>
            <a:lstStyle/>
            <a:p>
              <a:pPr algn="ctr"/>
              <a:r>
                <a:rPr lang="en-US" i="1" dirty="0" smtClean="0">
                  <a:effectLst>
                    <a:outerShdw blurRad="38100" dist="38100" dir="2700000" algn="tl">
                      <a:srgbClr val="000000">
                        <a:alpha val="43137"/>
                      </a:srgbClr>
                    </a:outerShdw>
                  </a:effectLst>
                </a:rPr>
                <a:t>Maryland: Overall Care Quality vs. All States</a:t>
              </a:r>
              <a:endParaRPr lang="en-US" i="1" dirty="0">
                <a:effectLst>
                  <a:outerShdw blurRad="38100" dist="38100" dir="2700000" algn="tl">
                    <a:srgbClr val="000000">
                      <a:alpha val="43137"/>
                    </a:srgbClr>
                  </a:outerShdw>
                </a:effectLst>
              </a:endParaRPr>
            </a:p>
          </p:txBody>
        </p:sp>
      </p:grpSp>
      <p:sp>
        <p:nvSpPr>
          <p:cNvPr id="25" name="TextBox 24"/>
          <p:cNvSpPr txBox="1"/>
          <p:nvPr/>
        </p:nvSpPr>
        <p:spPr>
          <a:xfrm>
            <a:off x="5410200" y="1725049"/>
            <a:ext cx="3352800" cy="4273478"/>
          </a:xfrm>
          <a:prstGeom prst="rect">
            <a:avLst/>
          </a:prstGeom>
          <a:noFill/>
          <a:ln>
            <a:noFill/>
          </a:ln>
          <a:effectLst>
            <a:outerShdw blurRad="127000" dist="38100" dir="2700000" algn="ctr">
              <a:srgbClr val="000000">
                <a:alpha val="45000"/>
              </a:srgbClr>
            </a:outerShdw>
          </a:effectLst>
        </p:spPr>
        <p:txBody>
          <a:bodyPr wrap="square" rtlCol="0">
            <a:spAutoFit/>
          </a:bodyPr>
          <a:lstStyle/>
          <a:p>
            <a:pPr marL="231775" indent="-231775">
              <a:lnSpc>
                <a:spcPct val="95000"/>
              </a:lnSpc>
              <a:buClr>
                <a:schemeClr val="tx2"/>
              </a:buClr>
              <a:buFont typeface="Arial" pitchFamily="34" charset="0"/>
              <a:buChar char="■"/>
              <a:tabLst>
                <a:tab pos="231775" algn="l"/>
              </a:tabLst>
            </a:pPr>
            <a:r>
              <a:rPr lang="en-US" sz="2200" dirty="0" smtClean="0">
                <a:effectLst>
                  <a:outerShdw blurRad="38100" dist="38100" dir="2700000" algn="tl">
                    <a:srgbClr val="000000">
                      <a:alpha val="43137"/>
                    </a:srgbClr>
                  </a:outerShdw>
                </a:effectLst>
                <a:latin typeface="+mn-lt"/>
              </a:rPr>
              <a:t>State-specific health care quality information, including strengths, weaknesses, and opportunities for improvement</a:t>
            </a:r>
          </a:p>
          <a:p>
            <a:pPr marL="231775" indent="-231775">
              <a:lnSpc>
                <a:spcPct val="95000"/>
              </a:lnSpc>
              <a:buClr>
                <a:schemeClr val="tx2"/>
              </a:buClr>
              <a:buFont typeface="Arial" pitchFamily="34" charset="0"/>
              <a:buChar char="■"/>
              <a:tabLst>
                <a:tab pos="231775" algn="l"/>
              </a:tabLst>
            </a:pPr>
            <a:endParaRPr lang="en-US" sz="2200" dirty="0" smtClean="0">
              <a:effectLst>
                <a:outerShdw blurRad="38100" dist="38100" dir="2700000" algn="tl">
                  <a:srgbClr val="000000">
                    <a:alpha val="43137"/>
                  </a:srgbClr>
                </a:outerShdw>
              </a:effectLst>
              <a:latin typeface="+mn-lt"/>
            </a:endParaRPr>
          </a:p>
          <a:p>
            <a:pPr marL="231775" indent="-231775">
              <a:lnSpc>
                <a:spcPct val="95000"/>
              </a:lnSpc>
              <a:buClr>
                <a:schemeClr val="tx2"/>
              </a:buClr>
              <a:buFont typeface="Arial" pitchFamily="34" charset="0"/>
              <a:buChar char="■"/>
              <a:tabLst>
                <a:tab pos="231775" algn="l"/>
              </a:tabLst>
            </a:pPr>
            <a:r>
              <a:rPr lang="en-US" sz="2200" dirty="0" smtClean="0">
                <a:effectLst>
                  <a:outerShdw blurRad="38100" dist="38100" dir="2700000" algn="tl">
                    <a:srgbClr val="000000">
                      <a:alpha val="43137"/>
                    </a:srgbClr>
                  </a:outerShdw>
                </a:effectLst>
                <a:latin typeface="+mn-lt"/>
              </a:rPr>
              <a:t>Enables users to explore the quality of a State's health care against national rates or best performing States</a:t>
            </a: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r>
              <a:rPr lang="en-US" sz="3200" smtClean="0"/>
              <a:t>Web ‘Videonovela’ Helps Patients</a:t>
            </a:r>
            <a:br>
              <a:rPr lang="en-US" sz="3200" smtClean="0"/>
            </a:br>
            <a:r>
              <a:rPr lang="en-US" sz="3200" smtClean="0"/>
              <a:t>Compare Diabetes Treatments</a:t>
            </a:r>
          </a:p>
        </p:txBody>
      </p:sp>
      <p:sp>
        <p:nvSpPr>
          <p:cNvPr id="438275" name="Rectangle 3"/>
          <p:cNvSpPr>
            <a:spLocks noGrp="1" noChangeArrowheads="1"/>
          </p:cNvSpPr>
          <p:nvPr>
            <p:ph type="body" idx="1"/>
          </p:nvPr>
        </p:nvSpPr>
        <p:spPr>
          <a:xfrm>
            <a:off x="228600" y="1524000"/>
            <a:ext cx="8915400" cy="2895600"/>
          </a:xfrm>
        </p:spPr>
        <p:txBody>
          <a:bodyPr/>
          <a:lstStyle/>
          <a:p>
            <a:pPr marL="406400" indent="-406400">
              <a:lnSpc>
                <a:spcPct val="85000"/>
              </a:lnSpc>
            </a:pPr>
            <a:r>
              <a:rPr lang="en-US" sz="2400" dirty="0" smtClean="0"/>
              <a:t>Spanish-language </a:t>
            </a:r>
            <a:r>
              <a:rPr lang="en-US" sz="2400" dirty="0" err="1" smtClean="0"/>
              <a:t>videonovela</a:t>
            </a:r>
            <a:r>
              <a:rPr lang="en-US" sz="2400" dirty="0" smtClean="0"/>
              <a:t> ‘</a:t>
            </a:r>
            <a:r>
              <a:rPr lang="en-US" sz="2400" i="1" dirty="0" err="1" smtClean="0"/>
              <a:t>Aprende</a:t>
            </a:r>
            <a:r>
              <a:rPr lang="en-US" sz="2400" i="1" dirty="0" smtClean="0"/>
              <a:t> a </a:t>
            </a:r>
            <a:r>
              <a:rPr lang="en-US" sz="2400" i="1" dirty="0" err="1" smtClean="0"/>
              <a:t>vivir</a:t>
            </a:r>
            <a:r>
              <a:rPr lang="en-US" sz="2400" dirty="0" smtClean="0"/>
              <a:t>’                      (Learn to Live)</a:t>
            </a:r>
          </a:p>
          <a:p>
            <a:pPr marL="406400" indent="-406400">
              <a:lnSpc>
                <a:spcPct val="85000"/>
              </a:lnSpc>
            </a:pPr>
            <a:r>
              <a:rPr lang="en-US" sz="2400" dirty="0" smtClean="0"/>
              <a:t>Three episodes of family drama portray challenges of managing diabetes</a:t>
            </a:r>
          </a:p>
          <a:p>
            <a:pPr marL="406400" indent="-406400">
              <a:lnSpc>
                <a:spcPct val="85000"/>
              </a:lnSpc>
            </a:pPr>
            <a:r>
              <a:rPr lang="en-US" sz="2400" dirty="0" smtClean="0"/>
              <a:t>Nearly 12 percent of Hispanic adults age 20 and older have diabetes; Hispanics are twice as likely as whites to be hospitalized for diabetes complications</a:t>
            </a:r>
          </a:p>
          <a:p>
            <a:pPr marL="406400" indent="-406400">
              <a:lnSpc>
                <a:spcPct val="85000"/>
              </a:lnSpc>
            </a:pPr>
            <a:endParaRPr lang="en-US" sz="2400" dirty="0" smtClean="0"/>
          </a:p>
          <a:p>
            <a:pPr marL="406400" indent="-406400">
              <a:lnSpc>
                <a:spcPct val="85000"/>
              </a:lnSpc>
            </a:pPr>
            <a:endParaRPr lang="en-US" sz="2400" dirty="0" smtClean="0"/>
          </a:p>
          <a:p>
            <a:pPr marL="406400" indent="-406400">
              <a:lnSpc>
                <a:spcPct val="85000"/>
              </a:lnSpc>
            </a:pPr>
            <a:endParaRPr lang="en-US" sz="2400" dirty="0" smtClean="0"/>
          </a:p>
          <a:p>
            <a:pPr marL="406400" indent="-406400">
              <a:lnSpc>
                <a:spcPct val="85000"/>
              </a:lnSpc>
              <a:buFont typeface="Wingdings" pitchFamily="2" charset="2"/>
              <a:buNone/>
            </a:pPr>
            <a:endParaRPr lang="en-US" sz="2400" dirty="0" smtClean="0"/>
          </a:p>
          <a:p>
            <a:pPr marL="406400" indent="-406400">
              <a:lnSpc>
                <a:spcPct val="85000"/>
              </a:lnSpc>
            </a:pPr>
            <a:endParaRPr lang="en-US" sz="2400" dirty="0" smtClean="0"/>
          </a:p>
        </p:txBody>
      </p:sp>
      <p:sp>
        <p:nvSpPr>
          <p:cNvPr id="7" name="TextBox 6"/>
          <p:cNvSpPr txBox="1"/>
          <p:nvPr/>
        </p:nvSpPr>
        <p:spPr>
          <a:xfrm>
            <a:off x="4800600" y="5334000"/>
            <a:ext cx="4343400" cy="708025"/>
          </a:xfrm>
          <a:prstGeom prst="rect">
            <a:avLst/>
          </a:prstGeom>
          <a:noFill/>
        </p:spPr>
        <p:txBody>
          <a:bodyPr>
            <a:spAutoFit/>
          </a:bodyPr>
          <a:lstStyle/>
          <a:p>
            <a:pPr algn="ctr">
              <a:defRPr/>
            </a:pPr>
            <a:r>
              <a:rPr lang="en-US" sz="2000" b="1" dirty="0">
                <a:solidFill>
                  <a:schemeClr val="tx2"/>
                </a:solidFill>
                <a:effectLst>
                  <a:outerShdw blurRad="38100" dist="38100" dir="2700000" algn="tl">
                    <a:srgbClr val="000000"/>
                  </a:outerShdw>
                </a:effectLst>
                <a:latin typeface="Arial" charset="0"/>
              </a:rPr>
              <a:t>www.healthcare411.ahrq.gov/aprendeavivir.aspx</a:t>
            </a:r>
          </a:p>
        </p:txBody>
      </p:sp>
      <p:pic>
        <p:nvPicPr>
          <p:cNvPr id="17413" name="Picture 5" descr="attachment.gif"/>
          <p:cNvPicPr>
            <a:picLocks noChangeAspect="1"/>
          </p:cNvPicPr>
          <p:nvPr/>
        </p:nvPicPr>
        <p:blipFill>
          <a:blip r:embed="rId3" cstate="print"/>
          <a:srcRect/>
          <a:stretch>
            <a:fillRect/>
          </a:stretch>
        </p:blipFill>
        <p:spPr bwMode="auto">
          <a:xfrm>
            <a:off x="0" y="4167188"/>
            <a:ext cx="4800600" cy="2690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620000" cy="1066800"/>
          </a:xfrm>
        </p:spPr>
        <p:txBody>
          <a:bodyPr/>
          <a:lstStyle/>
          <a:p>
            <a:pPr>
              <a:defRPr/>
            </a:pPr>
            <a:r>
              <a:rPr lang="en-US" sz="3200" dirty="0" smtClean="0"/>
              <a:t>Muscle Training Effective in Treating</a:t>
            </a:r>
            <a:br>
              <a:rPr lang="en-US" sz="3200" dirty="0" smtClean="0"/>
            </a:br>
            <a:r>
              <a:rPr lang="en-US" sz="3200" dirty="0" smtClean="0"/>
              <a:t>Urinary Incontinence in Women</a:t>
            </a:r>
          </a:p>
        </p:txBody>
      </p:sp>
      <p:sp>
        <p:nvSpPr>
          <p:cNvPr id="438275" name="Rectangle 3"/>
          <p:cNvSpPr>
            <a:spLocks noGrp="1" noChangeArrowheads="1"/>
          </p:cNvSpPr>
          <p:nvPr>
            <p:ph type="body" idx="1"/>
          </p:nvPr>
        </p:nvSpPr>
        <p:spPr>
          <a:xfrm>
            <a:off x="3505200" y="1828800"/>
            <a:ext cx="5410200" cy="3124200"/>
          </a:xfrm>
        </p:spPr>
        <p:txBody>
          <a:bodyPr/>
          <a:lstStyle/>
          <a:p>
            <a:pPr marL="406400" indent="-406400">
              <a:lnSpc>
                <a:spcPct val="85000"/>
              </a:lnSpc>
            </a:pPr>
            <a:r>
              <a:rPr lang="en-US" sz="2400" smtClean="0"/>
              <a:t>Urinary incontinence (involuntary loss of urine) is extremely common in adult women</a:t>
            </a:r>
          </a:p>
          <a:p>
            <a:pPr marL="406400" indent="-406400">
              <a:lnSpc>
                <a:spcPct val="85000"/>
              </a:lnSpc>
            </a:pPr>
            <a:r>
              <a:rPr lang="en-US" sz="2400" smtClean="0"/>
              <a:t>Review of treatments for urinary incontinence finds:</a:t>
            </a:r>
          </a:p>
          <a:p>
            <a:pPr marL="917575" lvl="1" indent="-406400">
              <a:lnSpc>
                <a:spcPct val="85000"/>
              </a:lnSpc>
            </a:pPr>
            <a:r>
              <a:rPr lang="en-US" sz="2400" smtClean="0"/>
              <a:t>Pelvic muscle floor training is effective without side effects</a:t>
            </a:r>
          </a:p>
          <a:p>
            <a:pPr marL="917575" lvl="1" indent="-406400">
              <a:lnSpc>
                <a:spcPct val="85000"/>
              </a:lnSpc>
            </a:pPr>
            <a:r>
              <a:rPr lang="en-US" sz="2400" smtClean="0"/>
              <a:t>Drug-based treatments can work, but side effects are common</a:t>
            </a:r>
          </a:p>
          <a:p>
            <a:pPr marL="917575" lvl="1" indent="-406400">
              <a:lnSpc>
                <a:spcPct val="85000"/>
              </a:lnSpc>
            </a:pPr>
            <a:endParaRPr lang="en-US" sz="2000" smtClean="0"/>
          </a:p>
          <a:p>
            <a:pPr marL="406400" indent="-406400">
              <a:lnSpc>
                <a:spcPct val="85000"/>
              </a:lnSpc>
            </a:pPr>
            <a:endParaRPr lang="en-US" sz="2400" smtClean="0"/>
          </a:p>
          <a:p>
            <a:pPr marL="406400" indent="-406400">
              <a:lnSpc>
                <a:spcPct val="85000"/>
              </a:lnSpc>
            </a:pPr>
            <a:endParaRPr lang="en-US" sz="2400" smtClean="0"/>
          </a:p>
        </p:txBody>
      </p:sp>
      <p:sp>
        <p:nvSpPr>
          <p:cNvPr id="7" name="TextBox 6"/>
          <p:cNvSpPr txBox="1"/>
          <p:nvPr/>
        </p:nvSpPr>
        <p:spPr>
          <a:xfrm>
            <a:off x="0" y="6343650"/>
            <a:ext cx="9144000" cy="400050"/>
          </a:xfrm>
          <a:prstGeom prst="rect">
            <a:avLst/>
          </a:prstGeom>
          <a:noFill/>
        </p:spPr>
        <p:txBody>
          <a:bodyPr>
            <a:spAutoFit/>
          </a:bodyPr>
          <a:lstStyle/>
          <a:p>
            <a:pPr algn="ctr">
              <a:defRPr/>
            </a:pPr>
            <a:r>
              <a:rPr lang="en-US" sz="2000" b="1" dirty="0">
                <a:solidFill>
                  <a:schemeClr val="tx2"/>
                </a:solidFill>
                <a:effectLst>
                  <a:outerShdw blurRad="38100" dist="38100" dir="2700000" algn="tl">
                    <a:srgbClr val="000000"/>
                  </a:outerShdw>
                </a:effectLst>
                <a:latin typeface="Arial" charset="0"/>
              </a:rPr>
              <a:t>www.effectivehealthcare.ahrq.gov</a:t>
            </a:r>
          </a:p>
        </p:txBody>
      </p:sp>
      <p:pic>
        <p:nvPicPr>
          <p:cNvPr id="21509" name="Picture 9" descr="ui_cons_fin_to_post.pdf"/>
          <p:cNvPicPr>
            <a:picLocks noChangeAspect="1"/>
          </p:cNvPicPr>
          <p:nvPr/>
        </p:nvPicPr>
        <p:blipFill>
          <a:blip r:embed="rId3" cstate="print"/>
          <a:srcRect/>
          <a:stretch>
            <a:fillRect/>
          </a:stretch>
        </p:blipFill>
        <p:spPr bwMode="auto">
          <a:xfrm>
            <a:off x="228600" y="1600200"/>
            <a:ext cx="314960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6697663" cy="876300"/>
          </a:xfrm>
        </p:spPr>
        <p:txBody>
          <a:bodyPr/>
          <a:lstStyle/>
          <a:p>
            <a:pPr>
              <a:defRPr/>
            </a:pPr>
            <a:r>
              <a:rPr lang="en-US" sz="3200" dirty="0" smtClean="0"/>
              <a:t>Arizona Health Care Cost Containment System </a:t>
            </a:r>
            <a:endParaRPr lang="en-US" sz="3200" dirty="0"/>
          </a:p>
        </p:txBody>
      </p:sp>
      <p:sp>
        <p:nvSpPr>
          <p:cNvPr id="3" name="Content Placeholder 2"/>
          <p:cNvSpPr>
            <a:spLocks noGrp="1"/>
          </p:cNvSpPr>
          <p:nvPr>
            <p:ph idx="1"/>
          </p:nvPr>
        </p:nvSpPr>
        <p:spPr>
          <a:xfrm>
            <a:off x="2895600" y="1447800"/>
            <a:ext cx="5943600" cy="3429000"/>
          </a:xfrm>
        </p:spPr>
        <p:txBody>
          <a:bodyPr/>
          <a:lstStyle/>
          <a:p>
            <a:pPr>
              <a:defRPr/>
            </a:pPr>
            <a:r>
              <a:rPr lang="en-US" sz="2800" b="1" dirty="0" smtClean="0"/>
              <a:t>AHRQ’s “Vaginal Birth After Cesarean Section (VBAC): New Insights” and Medicaid Medical Directors Learning Network </a:t>
            </a:r>
          </a:p>
          <a:p>
            <a:pPr lvl="1">
              <a:defRPr/>
            </a:pPr>
            <a:r>
              <a:rPr lang="en-US" sz="2400" dirty="0" smtClean="0"/>
              <a:t>Evidence report suggests that VBAC may be safe in large hospitals but research is mixed on outcomes in other settings, such as rural hospitals </a:t>
            </a:r>
          </a:p>
          <a:p>
            <a:pPr lvl="1">
              <a:defRPr/>
            </a:pPr>
            <a:r>
              <a:rPr lang="en-US" sz="2400" dirty="0" smtClean="0"/>
              <a:t>Medicaid officials used findings to identify settings where VBAC services could be performed safely </a:t>
            </a:r>
          </a:p>
        </p:txBody>
      </p:sp>
      <p:pic>
        <p:nvPicPr>
          <p:cNvPr id="5124" name="Picture 3"/>
          <p:cNvPicPr>
            <a:picLocks noChangeAspect="1"/>
          </p:cNvPicPr>
          <p:nvPr/>
        </p:nvPicPr>
        <p:blipFill>
          <a:blip r:embed="rId2" cstate="print"/>
          <a:srcRect/>
          <a:stretch>
            <a:fillRect/>
          </a:stretch>
        </p:blipFill>
        <p:spPr bwMode="auto">
          <a:xfrm>
            <a:off x="184150" y="2286000"/>
            <a:ext cx="2527300" cy="3200400"/>
          </a:xfrm>
          <a:prstGeom prst="rect">
            <a:avLst/>
          </a:prstGeom>
          <a:noFill/>
          <a:ln w="9525">
            <a:noFill/>
            <a:miter lim="800000"/>
            <a:headEnd/>
            <a:tailEnd/>
          </a:ln>
        </p:spPr>
      </p:pic>
      <p:sp>
        <p:nvSpPr>
          <p:cNvPr id="5" name="TextBox 4"/>
          <p:cNvSpPr txBox="1"/>
          <p:nvPr/>
        </p:nvSpPr>
        <p:spPr>
          <a:xfrm>
            <a:off x="457200" y="6107668"/>
            <a:ext cx="1981200"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latin typeface="+mn-lt"/>
              </a:rPr>
              <a:t>(KT-COE-100)</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1828800" y="76200"/>
            <a:ext cx="6629400" cy="1447800"/>
          </a:xfrm>
        </p:spPr>
        <p:txBody>
          <a:bodyPr/>
          <a:lstStyle/>
          <a:p>
            <a:pPr>
              <a:defRPr/>
            </a:pPr>
            <a:r>
              <a:rPr lang="en-US" sz="3600" dirty="0" smtClean="0"/>
              <a:t>Highmark (PA, WV)  </a:t>
            </a:r>
            <a:r>
              <a:rPr lang="en-US" sz="2800" dirty="0" smtClean="0"/>
              <a:t/>
            </a:r>
            <a:br>
              <a:rPr lang="en-US" sz="2800" dirty="0" smtClean="0"/>
            </a:br>
            <a:endParaRPr lang="en-US" sz="3200" dirty="0" smtClean="0"/>
          </a:p>
        </p:txBody>
      </p:sp>
      <p:sp>
        <p:nvSpPr>
          <p:cNvPr id="501763" name="Rectangle 3"/>
          <p:cNvSpPr>
            <a:spLocks noGrp="1" noChangeArrowheads="1"/>
          </p:cNvSpPr>
          <p:nvPr>
            <p:ph type="body" idx="1"/>
          </p:nvPr>
        </p:nvSpPr>
        <p:spPr>
          <a:xfrm>
            <a:off x="123825" y="1504950"/>
            <a:ext cx="5715000" cy="4419600"/>
          </a:xfrm>
        </p:spPr>
        <p:txBody>
          <a:bodyPr/>
          <a:lstStyle/>
          <a:p>
            <a:pPr>
              <a:defRPr/>
            </a:pPr>
            <a:r>
              <a:rPr lang="en-US" sz="2800" b="1" dirty="0" smtClean="0"/>
              <a:t>AHRQ’s Health Literacy Universal Precautions Toolkit and “Questions Are The Answer” public education campaign  </a:t>
            </a:r>
          </a:p>
          <a:p>
            <a:pPr lvl="1">
              <a:defRPr/>
            </a:pPr>
            <a:r>
              <a:rPr lang="en-US" sz="2400" dirty="0" smtClean="0"/>
              <a:t>Used to educate physicians about relationship between health literacy and outcomes</a:t>
            </a:r>
          </a:p>
          <a:p>
            <a:pPr lvl="1">
              <a:defRPr/>
            </a:pPr>
            <a:r>
              <a:rPr lang="en-US" sz="2400" dirty="0" smtClean="0"/>
              <a:t>Provider Web site features AHRQ’s toolkit and a training module </a:t>
            </a:r>
          </a:p>
          <a:p>
            <a:pPr lvl="1">
              <a:defRPr/>
            </a:pPr>
            <a:r>
              <a:rPr lang="en-US" sz="2400" dirty="0" smtClean="0"/>
              <a:t>Downloadable tools for patients include  “Questions Are The Answer” campaign resources</a:t>
            </a:r>
            <a:endParaRPr lang="en-US" sz="1800" dirty="0" smtClean="0"/>
          </a:p>
          <a:p>
            <a:pPr lvl="1">
              <a:buFontTx/>
              <a:buNone/>
              <a:defRPr/>
            </a:pPr>
            <a:endParaRPr lang="en-US" sz="1800" dirty="0" smtClean="0"/>
          </a:p>
        </p:txBody>
      </p:sp>
      <p:sp>
        <p:nvSpPr>
          <p:cNvPr id="501764" name="Text Box 4"/>
          <p:cNvSpPr txBox="1">
            <a:spLocks noChangeArrowheads="1"/>
          </p:cNvSpPr>
          <p:nvPr/>
        </p:nvSpPr>
        <p:spPr bwMode="auto">
          <a:xfrm>
            <a:off x="6705600" y="6235700"/>
            <a:ext cx="2362200" cy="646113"/>
          </a:xfrm>
          <a:prstGeom prst="rect">
            <a:avLst/>
          </a:prstGeom>
          <a:noFill/>
          <a:ln w="12700">
            <a:noFill/>
            <a:miter lim="800000"/>
            <a:headEnd/>
            <a:tailEnd/>
          </a:ln>
          <a:effectLst/>
        </p:spPr>
        <p:txBody>
          <a:bodyPr>
            <a:spAutoFit/>
          </a:bodyPr>
          <a:lstStyle/>
          <a:p>
            <a:pPr>
              <a:defRPr/>
            </a:pPr>
            <a:r>
              <a:rPr lang="en-US" sz="1800" dirty="0">
                <a:solidFill>
                  <a:srgbClr val="FFFFFF"/>
                </a:solidFill>
                <a:effectLst>
                  <a:outerShdw blurRad="38100" dist="38100" dir="2700000" algn="tl">
                    <a:srgbClr val="000000">
                      <a:alpha val="43137"/>
                    </a:srgbClr>
                  </a:outerShdw>
                </a:effectLst>
                <a:latin typeface="+mn-lt"/>
              </a:rPr>
              <a:t>(CP3-12-02) </a:t>
            </a:r>
          </a:p>
          <a:p>
            <a:pPr>
              <a:defRPr/>
            </a:pPr>
            <a:endParaRPr lang="en-US" sz="1800" dirty="0">
              <a:solidFill>
                <a:srgbClr val="FFFFFF"/>
              </a:solidFill>
              <a:effectLst>
                <a:outerShdw blurRad="38100" dist="38100" dir="2700000" algn="tl">
                  <a:srgbClr val="000000">
                    <a:alpha val="43137"/>
                  </a:srgbClr>
                </a:outerShdw>
              </a:effectLst>
              <a:latin typeface="+mn-lt"/>
            </a:endParaRPr>
          </a:p>
        </p:txBody>
      </p:sp>
      <p:sp>
        <p:nvSpPr>
          <p:cNvPr id="6149"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a:p>
        </p:txBody>
      </p:sp>
      <p:sp>
        <p:nvSpPr>
          <p:cNvPr id="6150" name="Picture 7" descr="healthliteracy_10.31.11.gif"/>
          <p:cNvSpPr>
            <a:spLocks noChangeAspect="1"/>
          </p:cNvSpPr>
          <p:nvPr/>
        </p:nvSpPr>
        <p:spPr bwMode="auto">
          <a:xfrm>
            <a:off x="228600" y="1981200"/>
            <a:ext cx="3844925" cy="2560638"/>
          </a:xfrm>
          <a:prstGeom prst="rect">
            <a:avLst/>
          </a:prstGeom>
          <a:noFill/>
          <a:ln w="9525">
            <a:noFill/>
            <a:miter lim="800000"/>
            <a:headEnd/>
            <a:tailEnd/>
          </a:ln>
        </p:spPr>
        <p:txBody>
          <a:bodyPr/>
          <a:lstStyle/>
          <a:p>
            <a:endParaRPr lang="en-US"/>
          </a:p>
        </p:txBody>
      </p:sp>
      <p:pic>
        <p:nvPicPr>
          <p:cNvPr id="6151" name="Picture 8"/>
          <p:cNvPicPr>
            <a:picLocks noChangeAspect="1" noChangeArrowheads="1"/>
          </p:cNvPicPr>
          <p:nvPr/>
        </p:nvPicPr>
        <p:blipFill>
          <a:blip r:embed="rId3" cstate="print"/>
          <a:srcRect l="46861" t="32277" r="20074" b="39749"/>
          <a:stretch>
            <a:fillRect/>
          </a:stretch>
        </p:blipFill>
        <p:spPr bwMode="auto">
          <a:xfrm>
            <a:off x="5334000" y="2743200"/>
            <a:ext cx="3644900" cy="21336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6392863" cy="990600"/>
          </a:xfrm>
        </p:spPr>
        <p:txBody>
          <a:bodyPr/>
          <a:lstStyle/>
          <a:p>
            <a:pPr>
              <a:defRPr/>
            </a:pPr>
            <a:r>
              <a:rPr lang="en-US" sz="3600" dirty="0" smtClean="0"/>
              <a:t>Hospitals in NE, NM, and NY</a:t>
            </a:r>
            <a:endParaRPr lang="en-US" sz="3600" dirty="0"/>
          </a:p>
        </p:txBody>
      </p:sp>
      <p:sp>
        <p:nvSpPr>
          <p:cNvPr id="18" name="Content Placeholder 17"/>
          <p:cNvSpPr>
            <a:spLocks noGrp="1"/>
          </p:cNvSpPr>
          <p:nvPr>
            <p:ph idx="1"/>
          </p:nvPr>
        </p:nvSpPr>
        <p:spPr>
          <a:xfrm>
            <a:off x="0" y="1447800"/>
            <a:ext cx="5943600" cy="3048000"/>
          </a:xfrm>
        </p:spPr>
        <p:txBody>
          <a:bodyPr/>
          <a:lstStyle/>
          <a:p>
            <a:pPr>
              <a:defRPr/>
            </a:pPr>
            <a:r>
              <a:rPr lang="en-US" sz="2800" b="1" dirty="0" smtClean="0"/>
              <a:t>AHRQ’s “Preventing Hospital-Acquired Venous Thromboembolism (VTE): A Guide for Effective Quality Improvement” and QIO Learning Network</a:t>
            </a:r>
          </a:p>
          <a:p>
            <a:pPr lvl="1">
              <a:defRPr/>
            </a:pPr>
            <a:r>
              <a:rPr lang="en-US" sz="2400" dirty="0" smtClean="0"/>
              <a:t>Some hospitals implemented new VTE protocols based on AHRQ</a:t>
            </a:r>
          </a:p>
          <a:p>
            <a:pPr lvl="1">
              <a:defRPr/>
            </a:pPr>
            <a:r>
              <a:rPr lang="en-US" sz="2400" dirty="0" smtClean="0"/>
              <a:t>Toolkit used by some hospitals to revise existing point-based VTE assessment</a:t>
            </a:r>
          </a:p>
          <a:p>
            <a:pPr lvl="1">
              <a:defRPr/>
            </a:pPr>
            <a:r>
              <a:rPr lang="en-US" sz="2400" dirty="0" smtClean="0"/>
              <a:t>New clinical approaches and protocols resulted in more appropriate VTE prevention tactics </a:t>
            </a:r>
          </a:p>
          <a:p>
            <a:pPr marL="0" indent="0">
              <a:buFont typeface="Wingdings" pitchFamily="2" charset="2"/>
              <a:buNone/>
              <a:defRPr/>
            </a:pPr>
            <a:endParaRPr lang="en-US" dirty="0" smtClean="0"/>
          </a:p>
        </p:txBody>
      </p:sp>
      <p:sp>
        <p:nvSpPr>
          <p:cNvPr id="4" name="TextBox 3"/>
          <p:cNvSpPr txBox="1"/>
          <p:nvPr/>
        </p:nvSpPr>
        <p:spPr>
          <a:xfrm>
            <a:off x="6248400" y="6183868"/>
            <a:ext cx="2590800"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latin typeface="+mn-lt"/>
              </a:rPr>
              <a:t>(KT-CQuIPS-97-99)  </a:t>
            </a:r>
          </a:p>
        </p:txBody>
      </p:sp>
      <p:pic>
        <p:nvPicPr>
          <p:cNvPr id="7173" name="Picture 5"/>
          <p:cNvPicPr>
            <a:picLocks noChangeAspect="1" noChangeArrowheads="1"/>
          </p:cNvPicPr>
          <p:nvPr/>
        </p:nvPicPr>
        <p:blipFill>
          <a:blip r:embed="rId3" cstate="print"/>
          <a:srcRect l="30412" t="8635" r="28461" b="7700"/>
          <a:stretch>
            <a:fillRect/>
          </a:stretch>
        </p:blipFill>
        <p:spPr bwMode="auto">
          <a:xfrm>
            <a:off x="6096000" y="1828800"/>
            <a:ext cx="2603500" cy="3749675"/>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545263" cy="1066800"/>
          </a:xfrm>
        </p:spPr>
        <p:txBody>
          <a:bodyPr/>
          <a:lstStyle/>
          <a:p>
            <a:pPr>
              <a:defRPr/>
            </a:pPr>
            <a:r>
              <a:rPr lang="en-US" sz="3600" dirty="0" smtClean="0"/>
              <a:t>Hospitals in ME, GA, IN, MD, MO, and MI</a:t>
            </a:r>
            <a:endParaRPr lang="en-US" sz="3600" dirty="0"/>
          </a:p>
        </p:txBody>
      </p:sp>
      <p:sp>
        <p:nvSpPr>
          <p:cNvPr id="3" name="Content Placeholder 2"/>
          <p:cNvSpPr>
            <a:spLocks noGrp="1"/>
          </p:cNvSpPr>
          <p:nvPr>
            <p:ph idx="1"/>
          </p:nvPr>
        </p:nvSpPr>
        <p:spPr>
          <a:xfrm>
            <a:off x="-22225" y="1524000"/>
            <a:ext cx="5791200" cy="2895600"/>
          </a:xfrm>
        </p:spPr>
        <p:txBody>
          <a:bodyPr/>
          <a:lstStyle/>
          <a:p>
            <a:pPr>
              <a:defRPr/>
            </a:pPr>
            <a:r>
              <a:rPr lang="en-US" sz="2800" b="1" dirty="0"/>
              <a:t>AHRQ-funded toolkit, “Medications at Transition and Clinical Handoffs (MATCH</a:t>
            </a:r>
            <a:r>
              <a:rPr lang="en-US" sz="2800" b="1" dirty="0" smtClean="0"/>
              <a:t>)” and QIO </a:t>
            </a:r>
            <a:r>
              <a:rPr lang="en-US" sz="2800" b="1" dirty="0"/>
              <a:t>Learning Network </a:t>
            </a:r>
            <a:endParaRPr lang="en-US" sz="2800" b="1" dirty="0" smtClean="0"/>
          </a:p>
          <a:p>
            <a:pPr lvl="1">
              <a:defRPr/>
            </a:pPr>
            <a:r>
              <a:rPr lang="en-US" sz="2400" dirty="0" smtClean="0"/>
              <a:t>Identified need for single medication history list</a:t>
            </a:r>
          </a:p>
          <a:p>
            <a:pPr lvl="1">
              <a:defRPr/>
            </a:pPr>
            <a:r>
              <a:rPr lang="en-US" sz="2400" dirty="0" smtClean="0"/>
              <a:t>Hospitals redesigned their medication history lists based on toolkit’s “One Source of Truth”</a:t>
            </a:r>
          </a:p>
          <a:p>
            <a:pPr lvl="1">
              <a:defRPr/>
            </a:pPr>
            <a:r>
              <a:rPr lang="en-US" sz="2400" dirty="0" smtClean="0"/>
              <a:t>Medication reconciliation compliance improved in participating hospitals </a:t>
            </a:r>
          </a:p>
          <a:p>
            <a:pPr marL="1090613" lvl="2" indent="0">
              <a:buFont typeface="Wingdings" pitchFamily="2" charset="2"/>
              <a:buNone/>
              <a:defRPr/>
            </a:pPr>
            <a:endParaRPr lang="en-US" sz="2000" dirty="0"/>
          </a:p>
        </p:txBody>
      </p:sp>
      <p:sp>
        <p:nvSpPr>
          <p:cNvPr id="4" name="TextBox 3"/>
          <p:cNvSpPr txBox="1"/>
          <p:nvPr/>
        </p:nvSpPr>
        <p:spPr>
          <a:xfrm>
            <a:off x="6248400" y="6229350"/>
            <a:ext cx="2667000"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latin typeface="+mn-lt"/>
              </a:rPr>
              <a:t>(KT-CQuIPS-89-94) </a:t>
            </a:r>
          </a:p>
        </p:txBody>
      </p:sp>
      <p:pic>
        <p:nvPicPr>
          <p:cNvPr id="8197" name="Picture 4"/>
          <p:cNvPicPr>
            <a:picLocks noChangeAspect="1"/>
          </p:cNvPicPr>
          <p:nvPr/>
        </p:nvPicPr>
        <p:blipFill>
          <a:blip r:embed="rId2" cstate="print"/>
          <a:srcRect/>
          <a:stretch>
            <a:fillRect/>
          </a:stretch>
        </p:blipFill>
        <p:spPr bwMode="auto">
          <a:xfrm>
            <a:off x="5486400" y="2133600"/>
            <a:ext cx="3570288" cy="2378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t>Arkansas Department of Health</a:t>
            </a:r>
            <a:endParaRPr lang="en-US" sz="3200" dirty="0"/>
          </a:p>
        </p:txBody>
      </p:sp>
      <p:sp>
        <p:nvSpPr>
          <p:cNvPr id="18" name="Content Placeholder 17"/>
          <p:cNvSpPr>
            <a:spLocks noGrp="1"/>
          </p:cNvSpPr>
          <p:nvPr>
            <p:ph idx="1"/>
          </p:nvPr>
        </p:nvSpPr>
        <p:spPr>
          <a:xfrm>
            <a:off x="279400" y="1752600"/>
            <a:ext cx="8178800" cy="2895600"/>
          </a:xfrm>
        </p:spPr>
        <p:txBody>
          <a:bodyPr/>
          <a:lstStyle/>
          <a:p>
            <a:pPr>
              <a:defRPr/>
            </a:pPr>
            <a:r>
              <a:rPr lang="en-US" sz="2800" b="1" dirty="0" smtClean="0"/>
              <a:t>AHRQ’s MONAHRQ</a:t>
            </a:r>
            <a:r>
              <a:rPr lang="en-US" sz="2800" b="1" baseline="30000" dirty="0" smtClean="0"/>
              <a:t>®</a:t>
            </a:r>
            <a:r>
              <a:rPr lang="en-US" sz="2800" b="1" dirty="0" smtClean="0"/>
              <a:t> Learning Network </a:t>
            </a:r>
          </a:p>
          <a:p>
            <a:pPr lvl="1">
              <a:defRPr/>
            </a:pPr>
            <a:r>
              <a:rPr lang="en-US" sz="2400" dirty="0" smtClean="0"/>
              <a:t>Provided resources and tools to enable State Health Department to launch public MONAHRQ Web site</a:t>
            </a:r>
          </a:p>
          <a:p>
            <a:pPr lvl="1">
              <a:defRPr/>
            </a:pPr>
            <a:r>
              <a:rPr lang="en-US" sz="2400" dirty="0" smtClean="0"/>
              <a:t>State’s Hospital Discharge Health Data Site  includes county maps that compare potentially avoidable hospitalizations and patient conditions and procedures </a:t>
            </a:r>
          </a:p>
          <a:p>
            <a:pPr lvl="1">
              <a:defRPr/>
            </a:pPr>
            <a:endParaRPr lang="en-US" sz="2400" dirty="0" smtClean="0"/>
          </a:p>
          <a:p>
            <a:pPr lvl="1">
              <a:defRPr/>
            </a:pPr>
            <a:endParaRPr lang="en-US" sz="2400" dirty="0" smtClean="0"/>
          </a:p>
        </p:txBody>
      </p:sp>
      <p:sp>
        <p:nvSpPr>
          <p:cNvPr id="4" name="TextBox 3"/>
          <p:cNvSpPr txBox="1"/>
          <p:nvPr/>
        </p:nvSpPr>
        <p:spPr>
          <a:xfrm>
            <a:off x="6934200" y="6005513"/>
            <a:ext cx="1752600" cy="371475"/>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latin typeface="+mn-lt"/>
              </a:rPr>
              <a:t>(KT-CDOM-96)</a:t>
            </a:r>
          </a:p>
        </p:txBody>
      </p:sp>
      <p:pic>
        <p:nvPicPr>
          <p:cNvPr id="4101" name="Picture 5"/>
          <p:cNvPicPr>
            <a:picLocks noChangeAspect="1" noChangeArrowheads="1"/>
          </p:cNvPicPr>
          <p:nvPr/>
        </p:nvPicPr>
        <p:blipFill>
          <a:blip r:embed="rId3" cstate="print"/>
          <a:srcRect l="25233" t="5788" r="14555" b="65289"/>
          <a:stretch>
            <a:fillRect/>
          </a:stretch>
        </p:blipFill>
        <p:spPr bwMode="auto">
          <a:xfrm>
            <a:off x="1976438" y="4724400"/>
            <a:ext cx="4754562" cy="1855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 Updates</a:t>
            </a:r>
            <a:endParaRPr lang="en-US" dirty="0"/>
          </a:p>
        </p:txBody>
      </p:sp>
      <p:sp>
        <p:nvSpPr>
          <p:cNvPr id="3" name="Content Placeholder 2"/>
          <p:cNvSpPr>
            <a:spLocks noGrp="1"/>
          </p:cNvSpPr>
          <p:nvPr>
            <p:ph idx="1"/>
          </p:nvPr>
        </p:nvSpPr>
        <p:spPr>
          <a:xfrm>
            <a:off x="685800" y="1600200"/>
            <a:ext cx="7993063" cy="2895600"/>
          </a:xfrm>
        </p:spPr>
        <p:txBody>
          <a:bodyPr/>
          <a:lstStyle/>
          <a:p>
            <a:pPr>
              <a:buNone/>
            </a:pPr>
            <a:r>
              <a:rPr lang="fr-FR" b="1" u="sng" dirty="0" smtClean="0">
                <a:solidFill>
                  <a:schemeClr val="tx1"/>
                </a:solidFill>
              </a:rPr>
              <a:t>New </a:t>
            </a:r>
            <a:r>
              <a:rPr lang="fr-FR" b="1" u="sng" dirty="0" err="1" smtClean="0">
                <a:solidFill>
                  <a:schemeClr val="tx1"/>
                </a:solidFill>
              </a:rPr>
              <a:t>Roles</a:t>
            </a:r>
            <a:r>
              <a:rPr lang="fr-FR" b="1" u="sng" dirty="0" smtClean="0">
                <a:solidFill>
                  <a:schemeClr val="tx1"/>
                </a:solidFill>
              </a:rPr>
              <a:t>:</a:t>
            </a:r>
          </a:p>
          <a:p>
            <a:pPr>
              <a:buNone/>
            </a:pPr>
            <a:endParaRPr lang="fr-FR" u="sng" dirty="0" smtClean="0">
              <a:solidFill>
                <a:schemeClr val="tx1"/>
              </a:solidFill>
            </a:endParaRPr>
          </a:p>
          <a:p>
            <a:r>
              <a:rPr lang="en-US" sz="2400" dirty="0" smtClean="0"/>
              <a:t>Katherine Schneider, MD, </a:t>
            </a:r>
            <a:r>
              <a:rPr lang="en-US" sz="2400" dirty="0" err="1" smtClean="0"/>
              <a:t>MPhil</a:t>
            </a:r>
            <a:r>
              <a:rPr lang="en-US" sz="2400" dirty="0" smtClean="0"/>
              <a:t>  –  </a:t>
            </a:r>
            <a:r>
              <a:rPr lang="en-US" sz="2400" dirty="0" err="1" smtClean="0"/>
              <a:t>Medecision</a:t>
            </a:r>
            <a:r>
              <a:rPr lang="en-US" sz="2400" dirty="0" smtClean="0"/>
              <a:t>, Inc., Executive Vice President and Chief Medical Officer  </a:t>
            </a:r>
          </a:p>
          <a:p>
            <a:endParaRPr lang="en-US" sz="2400" b="1" dirty="0" smtClean="0"/>
          </a:p>
          <a:p>
            <a:r>
              <a:rPr lang="en-US" sz="2400" b="1" dirty="0" err="1" smtClean="0"/>
              <a:t>Ard</a:t>
            </a:r>
            <a:r>
              <a:rPr lang="en-US" sz="2400" dirty="0" err="1" smtClean="0"/>
              <a:t>is</a:t>
            </a:r>
            <a:r>
              <a:rPr lang="en-US" sz="2400" dirty="0" smtClean="0"/>
              <a:t> Dee </a:t>
            </a:r>
            <a:r>
              <a:rPr lang="en-US" sz="2400" dirty="0" err="1" smtClean="0"/>
              <a:t>Hoven</a:t>
            </a:r>
            <a:r>
              <a:rPr lang="en-US" sz="2400" dirty="0" smtClean="0"/>
              <a:t>, MD – AMA, President-Elect</a:t>
            </a:r>
          </a:p>
          <a:p>
            <a:endParaRPr lang="en-US" sz="2400" b="1" dirty="0" smtClean="0"/>
          </a:p>
          <a:p>
            <a:r>
              <a:rPr lang="en-US" sz="2400" b="1" dirty="0" err="1" smtClean="0"/>
              <a:t>Welton</a:t>
            </a:r>
            <a:r>
              <a:rPr lang="en-US" sz="2400" b="1" dirty="0" smtClean="0"/>
              <a:t> O’Neal, Jr., </a:t>
            </a:r>
            <a:r>
              <a:rPr lang="en-US" sz="2400" dirty="0" smtClean="0"/>
              <a:t>BS, </a:t>
            </a:r>
            <a:r>
              <a:rPr lang="en-US" sz="2400" dirty="0" err="1" smtClean="0"/>
              <a:t>RPh</a:t>
            </a:r>
            <a:r>
              <a:rPr lang="en-US" sz="2400" dirty="0" smtClean="0"/>
              <a:t>, </a:t>
            </a:r>
            <a:r>
              <a:rPr lang="en-US" sz="2400" dirty="0" err="1" smtClean="0"/>
              <a:t>PharmD</a:t>
            </a:r>
            <a:r>
              <a:rPr lang="en-US" sz="2400" dirty="0" smtClean="0"/>
              <a:t> – Foundation for Managed Care Pharmacy, Executive Director and Academy of Managed Care Pharmacy, Vice President of Pharmacy Affairs</a:t>
            </a:r>
          </a:p>
          <a:p>
            <a:pPr>
              <a:buNone/>
            </a:pPr>
            <a:r>
              <a:rPr lang="en-US" b="1" u="sng" dirty="0" smtClean="0">
                <a:solidFill>
                  <a:schemeClr val="tx1"/>
                </a:solidFill>
              </a:rPr>
              <a:t> </a:t>
            </a:r>
            <a:endParaRPr lang="en-US" sz="2400" dirty="0" smtClean="0">
              <a:solidFill>
                <a:schemeClr val="tx1"/>
              </a:solidFill>
            </a:endParaRPr>
          </a:p>
          <a:p>
            <a:pPr>
              <a:buNone/>
            </a:pPr>
            <a:r>
              <a:rPr lang="en-US" dirty="0" smtClean="0">
                <a:solidFill>
                  <a:schemeClr val="tx1"/>
                </a:solidFill>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47800" y="228600"/>
            <a:ext cx="6697663" cy="1066800"/>
          </a:xfrm>
        </p:spPr>
        <p:txBody>
          <a:bodyPr/>
          <a:lstStyle/>
          <a:p>
            <a:pPr>
              <a:defRPr/>
            </a:pPr>
            <a:r>
              <a:rPr lang="en-US" sz="3200" dirty="0" smtClean="0"/>
              <a:t>Maine Health Data Organization (MDHO)</a:t>
            </a:r>
            <a:endParaRPr lang="en-US" sz="3200" dirty="0"/>
          </a:p>
        </p:txBody>
      </p:sp>
      <p:sp>
        <p:nvSpPr>
          <p:cNvPr id="6" name="Content Placeholder 5"/>
          <p:cNvSpPr>
            <a:spLocks noGrp="1"/>
          </p:cNvSpPr>
          <p:nvPr>
            <p:ph idx="1"/>
          </p:nvPr>
        </p:nvSpPr>
        <p:spPr>
          <a:xfrm>
            <a:off x="450850" y="2895600"/>
            <a:ext cx="7993063" cy="3276600"/>
          </a:xfrm>
        </p:spPr>
        <p:txBody>
          <a:bodyPr/>
          <a:lstStyle/>
          <a:p>
            <a:pPr>
              <a:defRPr/>
            </a:pPr>
            <a:r>
              <a:rPr lang="en-US" sz="2800" b="1" dirty="0" smtClean="0"/>
              <a:t>AHRQ’s MONAHRQ</a:t>
            </a:r>
            <a:r>
              <a:rPr lang="en-US" sz="2800" b="1" baseline="30000" dirty="0" smtClean="0"/>
              <a:t>®</a:t>
            </a:r>
            <a:r>
              <a:rPr lang="en-US" sz="2800" b="1" dirty="0" smtClean="0"/>
              <a:t> Learning Network</a:t>
            </a:r>
          </a:p>
          <a:p>
            <a:pPr lvl="1">
              <a:defRPr/>
            </a:pPr>
            <a:r>
              <a:rPr lang="en-US" sz="2400" dirty="0" smtClean="0"/>
              <a:t>Learning Network provided in-person meetings, Web conferences, and online discussions on using MONAHRQ to publicly report data</a:t>
            </a:r>
          </a:p>
          <a:p>
            <a:pPr lvl="1">
              <a:defRPr/>
            </a:pPr>
            <a:r>
              <a:rPr lang="en-US" sz="2400" dirty="0" smtClean="0"/>
              <a:t>MDHO’s MONAHRQ Web site includes State-specific inpatient discharge data from all non-specialty hospitals</a:t>
            </a:r>
          </a:p>
          <a:p>
            <a:pPr lvl="1">
              <a:defRPr/>
            </a:pPr>
            <a:r>
              <a:rPr lang="en-US" sz="2400" dirty="0" smtClean="0"/>
              <a:t>Policymakers and hospitals are primary users of MDHO’s MONAHRQ Web site </a:t>
            </a:r>
          </a:p>
          <a:p>
            <a:pPr marL="579438" lvl="1" indent="0">
              <a:buFontTx/>
              <a:buNone/>
              <a:defRPr/>
            </a:pPr>
            <a:r>
              <a:rPr lang="en-US" sz="1800" dirty="0" smtClean="0"/>
              <a:t>						(KT-CDOM-96)</a:t>
            </a:r>
          </a:p>
          <a:p>
            <a:pPr lvl="1">
              <a:defRPr/>
            </a:pPr>
            <a:endParaRPr lang="en-US" sz="2400" dirty="0"/>
          </a:p>
        </p:txBody>
      </p:sp>
      <p:pic>
        <p:nvPicPr>
          <p:cNvPr id="9220" name="Picture 4"/>
          <p:cNvPicPr>
            <a:picLocks noChangeAspect="1" noChangeArrowheads="1"/>
          </p:cNvPicPr>
          <p:nvPr/>
        </p:nvPicPr>
        <p:blipFill>
          <a:blip r:embed="rId2" cstate="print"/>
          <a:srcRect l="12859" t="12299" r="20476" b="69702"/>
          <a:stretch>
            <a:fillRect/>
          </a:stretch>
        </p:blipFill>
        <p:spPr bwMode="auto">
          <a:xfrm>
            <a:off x="762000" y="1511300"/>
            <a:ext cx="7586663" cy="12446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700"/>
            <a:ext cx="6392863" cy="1143000"/>
          </a:xfrm>
        </p:spPr>
        <p:txBody>
          <a:bodyPr/>
          <a:lstStyle/>
          <a:p>
            <a:pPr>
              <a:defRPr/>
            </a:pPr>
            <a:r>
              <a:rPr lang="en-US" sz="3600" dirty="0" smtClean="0"/>
              <a:t>Utah Department of Health </a:t>
            </a:r>
            <a:endParaRPr lang="en-US" sz="3600" dirty="0"/>
          </a:p>
        </p:txBody>
      </p:sp>
      <p:sp>
        <p:nvSpPr>
          <p:cNvPr id="3" name="Content Placeholder 2"/>
          <p:cNvSpPr>
            <a:spLocks noGrp="1"/>
          </p:cNvSpPr>
          <p:nvPr>
            <p:ph idx="1"/>
          </p:nvPr>
        </p:nvSpPr>
        <p:spPr>
          <a:xfrm>
            <a:off x="495300" y="2667000"/>
            <a:ext cx="7993063" cy="4038600"/>
          </a:xfrm>
        </p:spPr>
        <p:txBody>
          <a:bodyPr/>
          <a:lstStyle/>
          <a:p>
            <a:pPr>
              <a:defRPr/>
            </a:pPr>
            <a:r>
              <a:rPr lang="en-US" b="1" dirty="0" smtClean="0"/>
              <a:t>MONAHRQ</a:t>
            </a:r>
            <a:r>
              <a:rPr lang="en-US" b="1" baseline="30000" dirty="0" smtClean="0"/>
              <a:t>®</a:t>
            </a:r>
          </a:p>
          <a:p>
            <a:pPr lvl="1">
              <a:defRPr/>
            </a:pPr>
            <a:r>
              <a:rPr lang="en-US" sz="2400" dirty="0" smtClean="0"/>
              <a:t>Used to create Utah Hospital Comparison Report</a:t>
            </a:r>
          </a:p>
          <a:p>
            <a:pPr lvl="1">
              <a:defRPr/>
            </a:pPr>
            <a:r>
              <a:rPr lang="en-US" sz="2400" dirty="0" smtClean="0"/>
              <a:t>Online report compares performance of Utah hospitals on quality ratings and average hospital charges</a:t>
            </a:r>
          </a:p>
          <a:p>
            <a:pPr lvl="1">
              <a:defRPr/>
            </a:pPr>
            <a:r>
              <a:rPr lang="en-US" sz="2400" dirty="0" smtClean="0"/>
              <a:t>Includes maps by county showing hospital rates of readmissions, adherence to care guidelines, and patient satisfaction</a:t>
            </a:r>
          </a:p>
          <a:p>
            <a:pPr lvl="1">
              <a:defRPr/>
            </a:pPr>
            <a:r>
              <a:rPr lang="en-US" sz="2400" dirty="0" smtClean="0"/>
              <a:t>Using MONAHRQ cut report production time in half</a:t>
            </a:r>
            <a:endParaRPr lang="en-US" sz="2400" dirty="0"/>
          </a:p>
        </p:txBody>
      </p:sp>
      <p:pic>
        <p:nvPicPr>
          <p:cNvPr id="12292" name="Picture 2"/>
          <p:cNvPicPr>
            <a:picLocks noChangeAspect="1" noChangeArrowheads="1"/>
          </p:cNvPicPr>
          <p:nvPr/>
        </p:nvPicPr>
        <p:blipFill>
          <a:blip r:embed="rId2" cstate="print"/>
          <a:srcRect l="2699" t="19681" r="44920" b="65842"/>
          <a:stretch>
            <a:fillRect/>
          </a:stretch>
        </p:blipFill>
        <p:spPr bwMode="auto">
          <a:xfrm>
            <a:off x="1295400" y="1447800"/>
            <a:ext cx="6881813" cy="1189038"/>
          </a:xfrm>
          <a:prstGeom prst="rect">
            <a:avLst/>
          </a:prstGeom>
          <a:noFill/>
          <a:ln w="12700">
            <a:noFill/>
            <a:miter lim="800000"/>
            <a:headEnd/>
            <a:tailEnd/>
          </a:ln>
        </p:spPr>
      </p:pic>
      <p:sp>
        <p:nvSpPr>
          <p:cNvPr id="4" name="TextBox 3"/>
          <p:cNvSpPr txBox="1"/>
          <p:nvPr/>
        </p:nvSpPr>
        <p:spPr>
          <a:xfrm>
            <a:off x="6705600" y="6262688"/>
            <a:ext cx="2209800" cy="369332"/>
          </a:xfrm>
          <a:prstGeom prst="rect">
            <a:avLst/>
          </a:prstGeom>
          <a:noFill/>
        </p:spPr>
        <p:txBody>
          <a:bodyPr>
            <a:spAutoFit/>
          </a:bodyPr>
          <a:lstStyle/>
          <a:p>
            <a:pPr>
              <a:defRPr/>
            </a:pPr>
            <a:r>
              <a:rPr lang="en-US" sz="1800" dirty="0">
                <a:effectLst>
                  <a:outerShdw blurRad="38100" dist="38100" dir="2700000" algn="tl">
                    <a:srgbClr val="000000">
                      <a:alpha val="43137"/>
                    </a:srgbClr>
                  </a:outerShdw>
                </a:effectLst>
                <a:latin typeface="+mn-lt"/>
              </a:rPr>
              <a:t>(CDOM-12-03)</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Ohio Medicaid </a:t>
            </a:r>
            <a:endParaRPr lang="en-US" dirty="0"/>
          </a:p>
        </p:txBody>
      </p:sp>
      <p:sp>
        <p:nvSpPr>
          <p:cNvPr id="3" name="Content Placeholder 2"/>
          <p:cNvSpPr>
            <a:spLocks noGrp="1"/>
          </p:cNvSpPr>
          <p:nvPr>
            <p:ph idx="1"/>
          </p:nvPr>
        </p:nvSpPr>
        <p:spPr>
          <a:xfrm>
            <a:off x="228600" y="1447800"/>
            <a:ext cx="6553200" cy="2971800"/>
          </a:xfrm>
        </p:spPr>
        <p:txBody>
          <a:bodyPr/>
          <a:lstStyle/>
          <a:p>
            <a:pPr>
              <a:defRPr/>
            </a:pPr>
            <a:r>
              <a:rPr lang="en-US" sz="2800" b="1" dirty="0" smtClean="0"/>
              <a:t>AHRQ’s “Maternal and Neonatal Outcomes of Elective Induction of Labor” and Medicaid Medical Directors Learning Network</a:t>
            </a:r>
          </a:p>
          <a:p>
            <a:pPr lvl="1">
              <a:defRPr/>
            </a:pPr>
            <a:r>
              <a:rPr lang="en-US" sz="2400" dirty="0" smtClean="0"/>
              <a:t>Found increase in Cesarean deliveries when labor is induced vs. spontaneous</a:t>
            </a:r>
          </a:p>
          <a:p>
            <a:pPr lvl="1">
              <a:defRPr/>
            </a:pPr>
            <a:r>
              <a:rPr lang="en-US" sz="2400" dirty="0" smtClean="0"/>
              <a:t>Based on AHRQ report, Medicaid program reduced labor inductions without clear medical indications in near-term infants by 40% over 18 months</a:t>
            </a:r>
          </a:p>
          <a:p>
            <a:pPr lvl="1">
              <a:defRPr/>
            </a:pPr>
            <a:r>
              <a:rPr lang="en-US" sz="2400" dirty="0" smtClean="0"/>
              <a:t>Prevented nearly 200 neonatal intensive care unit admissions </a:t>
            </a:r>
            <a:endParaRPr lang="en-US" sz="2400" dirty="0"/>
          </a:p>
        </p:txBody>
      </p:sp>
      <p:pic>
        <p:nvPicPr>
          <p:cNvPr id="10244" name="Picture 3"/>
          <p:cNvPicPr>
            <a:picLocks noChangeAspect="1"/>
          </p:cNvPicPr>
          <p:nvPr/>
        </p:nvPicPr>
        <p:blipFill>
          <a:blip r:embed="rId2" cstate="print"/>
          <a:srcRect/>
          <a:stretch>
            <a:fillRect/>
          </a:stretch>
        </p:blipFill>
        <p:spPr bwMode="auto">
          <a:xfrm>
            <a:off x="6858000" y="1930400"/>
            <a:ext cx="2135188" cy="3200400"/>
          </a:xfrm>
          <a:prstGeom prst="rect">
            <a:avLst/>
          </a:prstGeom>
          <a:noFill/>
          <a:ln w="9525">
            <a:noFill/>
            <a:miter lim="800000"/>
            <a:headEnd/>
            <a:tailEnd/>
          </a:ln>
        </p:spPr>
      </p:pic>
      <p:sp>
        <p:nvSpPr>
          <p:cNvPr id="5" name="TextBox 4"/>
          <p:cNvSpPr txBox="1"/>
          <p:nvPr/>
        </p:nvSpPr>
        <p:spPr>
          <a:xfrm>
            <a:off x="7096125" y="6107668"/>
            <a:ext cx="1659493" cy="369332"/>
          </a:xfrm>
          <a:prstGeom prst="rect">
            <a:avLst/>
          </a:prstGeom>
          <a:noFill/>
        </p:spPr>
        <p:txBody>
          <a:bodyPr wrap="none">
            <a:spAutoFit/>
          </a:bodyPr>
          <a:lstStyle/>
          <a:p>
            <a:pPr>
              <a:defRPr/>
            </a:pPr>
            <a:r>
              <a:rPr lang="en-US" sz="1800" dirty="0">
                <a:effectLst>
                  <a:outerShdw blurRad="38100" dist="38100" dir="2700000" algn="tl">
                    <a:srgbClr val="000000">
                      <a:alpha val="43137"/>
                    </a:srgbClr>
                  </a:outerShdw>
                </a:effectLst>
                <a:latin typeface="+mn-lt"/>
              </a:rPr>
              <a:t>(KT-COE-101)</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6240463" cy="1066800"/>
          </a:xfrm>
        </p:spPr>
        <p:txBody>
          <a:bodyPr/>
          <a:lstStyle/>
          <a:p>
            <a:pPr>
              <a:defRPr/>
            </a:pPr>
            <a:r>
              <a:rPr lang="en-US" sz="2800" dirty="0" smtClean="0"/>
              <a:t>Woodhull Medical and Mental Health Center (part of New York City Health and Hospital Corp.) </a:t>
            </a:r>
            <a:endParaRPr lang="en-US" sz="2800" dirty="0"/>
          </a:p>
        </p:txBody>
      </p:sp>
      <p:sp>
        <p:nvSpPr>
          <p:cNvPr id="3" name="Content Placeholder 2"/>
          <p:cNvSpPr>
            <a:spLocks noGrp="1"/>
          </p:cNvSpPr>
          <p:nvPr>
            <p:ph idx="1"/>
          </p:nvPr>
        </p:nvSpPr>
        <p:spPr>
          <a:xfrm>
            <a:off x="0" y="1676400"/>
            <a:ext cx="5867400" cy="2925763"/>
          </a:xfrm>
        </p:spPr>
        <p:txBody>
          <a:bodyPr/>
          <a:lstStyle/>
          <a:p>
            <a:pPr>
              <a:defRPr/>
            </a:pPr>
            <a:r>
              <a:rPr lang="en-US" sz="2800" b="1" dirty="0" smtClean="0"/>
              <a:t>AHRQ’s Emergency Severity Index (ESI) triage system </a:t>
            </a:r>
          </a:p>
          <a:p>
            <a:pPr lvl="1">
              <a:defRPr/>
            </a:pPr>
            <a:r>
              <a:rPr lang="en-US" sz="2400" dirty="0" smtClean="0"/>
              <a:t>Annual ED visits increased from 65,000 in 1998 to 100,000 in 2011</a:t>
            </a:r>
          </a:p>
          <a:p>
            <a:pPr lvl="1">
              <a:defRPr/>
            </a:pPr>
            <a:r>
              <a:rPr lang="en-US" sz="2400" dirty="0" smtClean="0"/>
              <a:t>Used ESI to handle the increase by improving emergency department’s (ED) patient flow, prevent care delays, and save costs through greater efficiency</a:t>
            </a:r>
          </a:p>
          <a:p>
            <a:pPr lvl="1">
              <a:defRPr/>
            </a:pPr>
            <a:r>
              <a:rPr lang="en-US" sz="2400" dirty="0" smtClean="0"/>
              <a:t>Resulted in higher patient satisfaction scores and decreased ED waiting room times</a:t>
            </a:r>
            <a:endParaRPr lang="en-US" sz="2400" dirty="0"/>
          </a:p>
        </p:txBody>
      </p:sp>
      <p:pic>
        <p:nvPicPr>
          <p:cNvPr id="11268" name="Picture 3"/>
          <p:cNvPicPr>
            <a:picLocks noChangeAspect="1"/>
          </p:cNvPicPr>
          <p:nvPr/>
        </p:nvPicPr>
        <p:blipFill>
          <a:blip r:embed="rId2" cstate="print"/>
          <a:srcRect/>
          <a:stretch>
            <a:fillRect/>
          </a:stretch>
        </p:blipFill>
        <p:spPr bwMode="auto">
          <a:xfrm>
            <a:off x="6035675" y="2590800"/>
            <a:ext cx="3016250" cy="2011363"/>
          </a:xfrm>
          <a:prstGeom prst="rect">
            <a:avLst/>
          </a:prstGeom>
          <a:noFill/>
          <a:ln w="9525">
            <a:noFill/>
            <a:miter lim="800000"/>
            <a:headEnd/>
            <a:tailEnd/>
          </a:ln>
        </p:spPr>
      </p:pic>
      <p:sp>
        <p:nvSpPr>
          <p:cNvPr id="5" name="TextBox 4"/>
          <p:cNvSpPr txBox="1"/>
          <p:nvPr/>
        </p:nvSpPr>
        <p:spPr>
          <a:xfrm>
            <a:off x="6526213" y="5955268"/>
            <a:ext cx="1851789" cy="369332"/>
          </a:xfrm>
          <a:prstGeom prst="rect">
            <a:avLst/>
          </a:prstGeom>
          <a:noFill/>
        </p:spPr>
        <p:txBody>
          <a:bodyPr wrap="none">
            <a:spAutoFit/>
          </a:bodyPr>
          <a:lstStyle/>
          <a:p>
            <a:pPr>
              <a:defRPr/>
            </a:pPr>
            <a:r>
              <a:rPr lang="en-US" sz="1800" dirty="0">
                <a:effectLst>
                  <a:outerShdw blurRad="38100" dist="38100" dir="2700000" algn="tl">
                    <a:srgbClr val="000000">
                      <a:alpha val="43137"/>
                    </a:srgbClr>
                  </a:outerShdw>
                </a:effectLst>
                <a:latin typeface="+mn-lt"/>
              </a:rPr>
              <a:t>(CQuIPS-12-07)</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 FY 2012  </a:t>
            </a:r>
          </a:p>
          <a:p>
            <a:pPr lvl="1">
              <a:lnSpc>
                <a:spcPct val="80000"/>
              </a:lnSpc>
              <a:defRPr/>
            </a:pPr>
            <a:r>
              <a:rPr lang="en-US" sz="2400" b="1" dirty="0" smtClean="0">
                <a:solidFill>
                  <a:schemeClr val="tx1"/>
                </a:solidFill>
              </a:rPr>
              <a:t>FY 2013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solidFill>
                  <a:srgbClr val="FFFF00"/>
                </a:solidFill>
              </a:rPr>
              <a:t>AHRQ Program Updates</a:t>
            </a:r>
          </a:p>
          <a:p>
            <a:pPr>
              <a:lnSpc>
                <a:spcPct val="80000"/>
              </a:lnSpc>
              <a:defRPr/>
            </a:pPr>
            <a:endParaRPr lang="en-US" sz="2800" b="1" dirty="0" smtClean="0">
              <a:solidFill>
                <a:schemeClr val="tx1"/>
              </a:solidFill>
            </a:endParaRPr>
          </a:p>
          <a:p>
            <a:pPr>
              <a:lnSpc>
                <a:spcPct val="80000"/>
              </a:lnSpc>
              <a:defRPr/>
            </a:pPr>
            <a:r>
              <a:rPr lang="en-US" sz="2800" b="1" dirty="0" smtClean="0">
                <a:solidFill>
                  <a:schemeClr val="tx1"/>
                </a:solidFill>
              </a:rPr>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324600" cy="762000"/>
          </a:xfrm>
        </p:spPr>
        <p:txBody>
          <a:bodyPr/>
          <a:lstStyle/>
          <a:p>
            <a:pPr>
              <a:defRPr/>
            </a:pPr>
            <a:r>
              <a:rPr lang="en-US" sz="3600" dirty="0" smtClean="0"/>
              <a:t>Web Site Redesign</a:t>
            </a:r>
          </a:p>
        </p:txBody>
      </p:sp>
      <p:sp>
        <p:nvSpPr>
          <p:cNvPr id="3" name="Content Placeholder 2"/>
          <p:cNvSpPr>
            <a:spLocks noGrp="1"/>
          </p:cNvSpPr>
          <p:nvPr>
            <p:ph idx="1"/>
          </p:nvPr>
        </p:nvSpPr>
        <p:spPr>
          <a:xfrm>
            <a:off x="457200" y="1600200"/>
            <a:ext cx="7993063" cy="2895600"/>
          </a:xfrm>
        </p:spPr>
        <p:txBody>
          <a:bodyPr/>
          <a:lstStyle/>
          <a:p>
            <a:pPr marL="58738" indent="-58738">
              <a:buFont typeface="Wingdings" pitchFamily="2" charset="2"/>
              <a:buNone/>
              <a:defRPr/>
            </a:pPr>
            <a:r>
              <a:rPr lang="en-US" sz="2800" b="1" dirty="0" smtClean="0"/>
              <a:t>AHRQ’s Web site is one of the primary communications channels between AHRQ and its audiences</a:t>
            </a:r>
          </a:p>
          <a:p>
            <a:pPr>
              <a:defRPr/>
            </a:pPr>
            <a:r>
              <a:rPr lang="en-US" sz="2400" dirty="0" smtClean="0"/>
              <a:t>In 2009, AHRQ conducted a focus group on the Web site and found that the design, technology, and information architecture needed to be updated</a:t>
            </a:r>
          </a:p>
          <a:p>
            <a:pPr>
              <a:spcBef>
                <a:spcPts val="864"/>
              </a:spcBef>
              <a:defRPr/>
            </a:pPr>
            <a:r>
              <a:rPr lang="en-US" sz="2400" dirty="0" smtClean="0"/>
              <a:t>In 2010, AHRQ refreshed the                                                 Home Page of AHRQ.gov based                                                       on the focus group findings</a:t>
            </a:r>
          </a:p>
          <a:p>
            <a:pPr>
              <a:spcBef>
                <a:spcPts val="864"/>
              </a:spcBef>
              <a:defRPr/>
            </a:pPr>
            <a:r>
              <a:rPr lang="en-US" sz="2400" dirty="0" smtClean="0"/>
              <a:t>Evaluated current Web needs to                                                           identify the best process to manage                                                            content and enhance users’ </a:t>
            </a:r>
          </a:p>
          <a:p>
            <a:pPr>
              <a:spcBef>
                <a:spcPts val="0"/>
              </a:spcBef>
              <a:buNone/>
              <a:defRPr/>
            </a:pPr>
            <a:r>
              <a:rPr lang="en-US" sz="2400" dirty="0" smtClean="0"/>
              <a:t>	experience</a:t>
            </a:r>
          </a:p>
          <a:p>
            <a:pPr>
              <a:defRPr/>
            </a:pPr>
            <a:endParaRPr lang="en-US" dirty="0" smtClean="0"/>
          </a:p>
          <a:p>
            <a:pPr>
              <a:buFont typeface="Wingdings" pitchFamily="2" charset="2"/>
              <a:buNone/>
              <a:defRPr/>
            </a:pPr>
            <a:endParaRPr lang="en-US" dirty="0" smtClean="0"/>
          </a:p>
          <a:p>
            <a:pPr>
              <a:buFont typeface="Wingdings" pitchFamily="2" charset="2"/>
              <a:buNone/>
              <a:defRPr/>
            </a:pPr>
            <a:endParaRPr lang="en-US" dirty="0" smtClean="0"/>
          </a:p>
        </p:txBody>
      </p:sp>
      <p:pic>
        <p:nvPicPr>
          <p:cNvPr id="4100" name="Picture 2"/>
          <p:cNvPicPr>
            <a:picLocks noChangeAspect="1" noChangeArrowheads="1"/>
          </p:cNvPicPr>
          <p:nvPr/>
        </p:nvPicPr>
        <p:blipFill>
          <a:blip r:embed="rId2" cstate="print"/>
          <a:srcRect l="25000" t="13889" r="25000" b="16667"/>
          <a:stretch>
            <a:fillRect/>
          </a:stretch>
        </p:blipFill>
        <p:spPr bwMode="auto">
          <a:xfrm>
            <a:off x="5867400" y="4191000"/>
            <a:ext cx="3078163" cy="2405062"/>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226095"/>
            <a:ext cx="165783" cy="452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058" tIns="41029" rIns="82058" bIns="41029" anchor="ctr">
            <a:spAutoFit/>
          </a:bodyPr>
          <a:lstStyle/>
          <a:p>
            <a:pPr eaLnBrk="0" hangingPunct="0"/>
            <a:endParaRPr lang="en-US"/>
          </a:p>
        </p:txBody>
      </p:sp>
      <p:sp>
        <p:nvSpPr>
          <p:cNvPr id="10243" name="Slide Number Placeholder 3"/>
          <p:cNvSpPr txBox="1">
            <a:spLocks noGrp="1"/>
          </p:cNvSpPr>
          <p:nvPr/>
        </p:nvSpPr>
        <p:spPr bwMode="auto">
          <a:xfrm>
            <a:off x="6996545" y="6387353"/>
            <a:ext cx="1905000" cy="285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4" rIns="91429" bIns="45714" anchor="ctr"/>
          <a:lstStyle>
            <a:lvl1pPr eaLnBrk="0" hangingPunct="0">
              <a:defRPr sz="2400">
                <a:solidFill>
                  <a:schemeClr val="tx1"/>
                </a:solidFill>
                <a:latin typeface="Arial" pitchFamily="34" charset="0"/>
                <a:ea typeface="ＭＳ Ｐゴシック"/>
                <a:cs typeface="ＭＳ Ｐゴシック"/>
              </a:defRPr>
            </a:lvl1pPr>
            <a:lvl2pPr marL="742950" indent="-285750" eaLnBrk="0" hangingPunct="0">
              <a:defRPr sz="2400">
                <a:solidFill>
                  <a:schemeClr val="tx1"/>
                </a:solidFill>
                <a:latin typeface="Arial" pitchFamily="34" charset="0"/>
                <a:ea typeface="ＭＳ Ｐゴシック"/>
                <a:cs typeface="ＭＳ Ｐゴシック"/>
              </a:defRPr>
            </a:lvl2pPr>
            <a:lvl3pPr marL="1143000" indent="-228600" eaLnBrk="0" hangingPunct="0">
              <a:defRPr sz="2400">
                <a:solidFill>
                  <a:schemeClr val="tx1"/>
                </a:solidFill>
                <a:latin typeface="Arial" pitchFamily="34" charset="0"/>
                <a:ea typeface="ＭＳ Ｐゴシック"/>
                <a:cs typeface="ＭＳ Ｐゴシック"/>
              </a:defRPr>
            </a:lvl3pPr>
            <a:lvl4pPr marL="1600200" indent="-228600" eaLnBrk="0" hangingPunct="0">
              <a:defRPr sz="2400">
                <a:solidFill>
                  <a:schemeClr val="tx1"/>
                </a:solidFill>
                <a:latin typeface="Arial" pitchFamily="34" charset="0"/>
                <a:ea typeface="ＭＳ Ｐゴシック"/>
                <a:cs typeface="ＭＳ Ｐゴシック"/>
              </a:defRPr>
            </a:lvl4pPr>
            <a:lvl5pPr marL="2057400" indent="-228600" eaLnBrk="0" hangingPunct="0">
              <a:defRPr sz="2400">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a:cs typeface="ＭＳ Ｐゴシック"/>
              </a:defRPr>
            </a:lvl9pPr>
          </a:lstStyle>
          <a:p>
            <a:pPr algn="r"/>
            <a:endParaRPr lang="en-US" altLang="en-US" sz="1200" dirty="0">
              <a:solidFill>
                <a:schemeClr val="bg1"/>
              </a:solidFill>
            </a:endParaRPr>
          </a:p>
        </p:txBody>
      </p:sp>
      <p:pic>
        <p:nvPicPr>
          <p:cNvPr id="10244" name="Picture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8546" y="1676680"/>
            <a:ext cx="8797636" cy="175232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
        <p:nvSpPr>
          <p:cNvPr id="10245" name="Rectangle 12"/>
          <p:cNvSpPr>
            <a:spLocks noChangeArrowheads="1"/>
          </p:cNvSpPr>
          <p:nvPr/>
        </p:nvSpPr>
        <p:spPr bwMode="auto">
          <a:xfrm>
            <a:off x="415636" y="274544"/>
            <a:ext cx="7135091" cy="4650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9" tIns="45714" rIns="91429" bIns="45714"/>
          <a:lstStyle/>
          <a:p>
            <a:pPr defTabSz="914608"/>
            <a:endParaRPr lang="en-US" b="1" dirty="0">
              <a:solidFill>
                <a:schemeClr val="bg1"/>
              </a:solidFill>
            </a:endParaRPr>
          </a:p>
        </p:txBody>
      </p:sp>
      <p:sp>
        <p:nvSpPr>
          <p:cNvPr id="3" name="TextBox 2"/>
          <p:cNvSpPr txBox="1"/>
          <p:nvPr/>
        </p:nvSpPr>
        <p:spPr>
          <a:xfrm>
            <a:off x="450561" y="3581400"/>
            <a:ext cx="4032250" cy="2360406"/>
          </a:xfrm>
          <a:prstGeom prst="rect">
            <a:avLst/>
          </a:prstGeom>
          <a:noFill/>
        </p:spPr>
        <p:txBody>
          <a:bodyPr lIns="82058" tIns="41029" rIns="82058" bIns="41029">
            <a:spAutoFit/>
          </a:bodyPr>
          <a:lstStyle/>
          <a:p>
            <a:pPr>
              <a:defRPr/>
            </a:pPr>
            <a:r>
              <a:rPr lang="en-US" sz="2000" dirty="0">
                <a:solidFill>
                  <a:srgbClr val="FFFF00"/>
                </a:solidFill>
                <a:effectLst>
                  <a:outerShdw blurRad="38100" dist="38100" dir="2700000" algn="tl">
                    <a:srgbClr val="000000">
                      <a:alpha val="43137"/>
                    </a:srgbClr>
                  </a:outerShdw>
                </a:effectLst>
                <a:latin typeface="+mn-lt"/>
              </a:rPr>
              <a:t>Primary Navigation Labels: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Health Information</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For Patients &amp; Consumers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For Professionals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For Policymakers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Research &amp; Data</a:t>
            </a:r>
          </a:p>
          <a:p>
            <a:pPr marL="307718" indent="-307718">
              <a:buClr>
                <a:schemeClr val="tx2"/>
              </a:buClr>
              <a:buFont typeface="Arial" pitchFamily="34" charset="0"/>
              <a:buChar char="–"/>
              <a:defRPr/>
            </a:pPr>
            <a:r>
              <a:rPr lang="en-US" sz="1600" dirty="0" smtClean="0">
                <a:effectLst>
                  <a:outerShdw blurRad="38100" dist="38100" dir="2700000" algn="tl">
                    <a:srgbClr val="000000">
                      <a:alpha val="43137"/>
                    </a:srgbClr>
                  </a:outerShdw>
                </a:effectLst>
                <a:latin typeface="+mn-lt"/>
              </a:rPr>
              <a:t>Funding </a:t>
            </a:r>
            <a:r>
              <a:rPr lang="en-US" sz="1600" dirty="0">
                <a:effectLst>
                  <a:outerShdw blurRad="38100" dist="38100" dir="2700000" algn="tl">
                    <a:srgbClr val="000000">
                      <a:alpha val="43137"/>
                    </a:srgbClr>
                  </a:outerShdw>
                </a:effectLst>
                <a:latin typeface="+mn-lt"/>
              </a:rPr>
              <a:t>&amp; Grants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Centers, Portfolios &amp; Initiatives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News &amp; Events</a:t>
            </a:r>
          </a:p>
        </p:txBody>
      </p:sp>
      <p:sp>
        <p:nvSpPr>
          <p:cNvPr id="9" name="TextBox 8"/>
          <p:cNvSpPr txBox="1"/>
          <p:nvPr/>
        </p:nvSpPr>
        <p:spPr>
          <a:xfrm>
            <a:off x="5035550" y="3581400"/>
            <a:ext cx="4032250" cy="1867963"/>
          </a:xfrm>
          <a:prstGeom prst="rect">
            <a:avLst/>
          </a:prstGeom>
          <a:noFill/>
        </p:spPr>
        <p:txBody>
          <a:bodyPr lIns="82058" tIns="41029" rIns="82058" bIns="41029">
            <a:spAutoFit/>
          </a:bodyPr>
          <a:lstStyle/>
          <a:p>
            <a:pPr>
              <a:defRPr/>
            </a:pPr>
            <a:r>
              <a:rPr lang="en-US" sz="2000" dirty="0">
                <a:solidFill>
                  <a:srgbClr val="FFFF00"/>
                </a:solidFill>
                <a:effectLst>
                  <a:outerShdw blurRad="38100" dist="38100" dir="2700000" algn="tl">
                    <a:srgbClr val="000000">
                      <a:alpha val="43137"/>
                    </a:srgbClr>
                  </a:outerShdw>
                </a:effectLst>
                <a:latin typeface="+mn-lt"/>
              </a:rPr>
              <a:t>Utility Navigation Labels: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Home</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About AHRQ</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FAQs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Site Map</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Contact Us</a:t>
            </a:r>
          </a:p>
          <a:p>
            <a:pPr marL="307718" indent="-307718">
              <a:buClr>
                <a:schemeClr val="tx2"/>
              </a:buClr>
              <a:buFont typeface="Arial" pitchFamily="34" charset="0"/>
              <a:buChar char="–"/>
              <a:defRPr/>
            </a:pPr>
            <a:r>
              <a:rPr lang="en-US" sz="1600" dirty="0">
                <a:effectLst>
                  <a:outerShdw blurRad="38100" dist="38100" dir="2700000" algn="tl">
                    <a:srgbClr val="000000">
                      <a:alpha val="43137"/>
                    </a:srgbClr>
                  </a:outerShdw>
                </a:effectLst>
                <a:latin typeface="+mn-lt"/>
              </a:rPr>
              <a:t>Text size adjuster</a:t>
            </a:r>
          </a:p>
        </p:txBody>
      </p:sp>
      <p:sp>
        <p:nvSpPr>
          <p:cNvPr id="2" name="Title 1"/>
          <p:cNvSpPr>
            <a:spLocks noGrp="1"/>
          </p:cNvSpPr>
          <p:nvPr>
            <p:ph type="title"/>
          </p:nvPr>
        </p:nvSpPr>
        <p:spPr>
          <a:xfrm>
            <a:off x="1143000" y="381001"/>
            <a:ext cx="6959023" cy="914400"/>
          </a:xfrm>
        </p:spPr>
        <p:txBody>
          <a:bodyPr/>
          <a:lstStyle/>
          <a:p>
            <a:r>
              <a:rPr lang="en-US" sz="3600" dirty="0"/>
              <a:t>Proposed New Primary </a:t>
            </a:r>
            <a:r>
              <a:rPr lang="en-US" sz="3600" dirty="0" smtClean="0"/>
              <a:t>Navigation</a:t>
            </a:r>
            <a:endParaRPr lang="en-US" dirty="0"/>
          </a:p>
        </p:txBody>
      </p:sp>
      <p:sp>
        <p:nvSpPr>
          <p:cNvPr id="10" name="TextBox 9"/>
          <p:cNvSpPr txBox="1"/>
          <p:nvPr/>
        </p:nvSpPr>
        <p:spPr>
          <a:xfrm>
            <a:off x="409575" y="6010275"/>
            <a:ext cx="8458200" cy="636857"/>
          </a:xfrm>
          <a:prstGeom prst="rect">
            <a:avLst/>
          </a:prstGeom>
          <a:noFill/>
        </p:spPr>
        <p:txBody>
          <a:bodyPr wrap="square" lIns="82058" tIns="41029" rIns="82058" bIns="41029">
            <a:spAutoFit/>
          </a:bodyPr>
          <a:lstStyle/>
          <a:p>
            <a:pPr>
              <a:defRPr/>
            </a:pPr>
            <a:r>
              <a:rPr lang="en-US" sz="1800" dirty="0" smtClean="0">
                <a:effectLst>
                  <a:outerShdw blurRad="38100" dist="38100" dir="2700000" algn="tl">
                    <a:srgbClr val="000000">
                      <a:alpha val="43137"/>
                    </a:srgbClr>
                  </a:outerShdw>
                </a:effectLst>
                <a:latin typeface="+mn-lt"/>
              </a:rPr>
              <a:t>Hands-on user testing conducted in May 2012 shows overall improvement in locating content as compared with August 2011 usability study in same tasks.  </a:t>
            </a:r>
            <a:endParaRPr lang="en-US" sz="1800" dirty="0">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xmlns="" val="141240537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10243" name="Picture 2"/>
          <p:cNvPicPr>
            <a:picLocks noGrp="1" noChangeAspect="1" noChangeArrowheads="1"/>
          </p:cNvPicPr>
          <p:nvPr>
            <p:ph idx="1"/>
          </p:nvPr>
        </p:nvPicPr>
        <p:blipFill>
          <a:blip r:embed="rId2" cstate="print"/>
          <a:srcRect/>
          <a:stretch>
            <a:fillRect/>
          </a:stretch>
        </p:blipFill>
        <p:spPr>
          <a:xfrm>
            <a:off x="0" y="-1809750"/>
            <a:ext cx="9372555" cy="8667750"/>
          </a:xfr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538" name="Rectangle 2"/>
          <p:cNvSpPr>
            <a:spLocks noGrp="1" noChangeArrowheads="1"/>
          </p:cNvSpPr>
          <p:nvPr>
            <p:ph type="title"/>
          </p:nvPr>
        </p:nvSpPr>
        <p:spPr>
          <a:xfrm>
            <a:off x="1476688" y="-114300"/>
            <a:ext cx="7408407" cy="1333500"/>
          </a:xfrm>
        </p:spPr>
        <p:txBody>
          <a:bodyPr/>
          <a:lstStyle/>
          <a:p>
            <a:pPr eaLnBrk="1" hangingPunct="1">
              <a:defRPr/>
            </a:pPr>
            <a:r>
              <a:rPr lang="en-US" sz="2800" dirty="0" smtClean="0"/>
              <a:t>Forthcoming Release of 2011 Employer Health Insurance Offerings and Premiums</a:t>
            </a:r>
          </a:p>
        </p:txBody>
      </p:sp>
      <p:sp>
        <p:nvSpPr>
          <p:cNvPr id="1089539" name="Rectangle 3"/>
          <p:cNvSpPr>
            <a:spLocks noGrp="1" noChangeArrowheads="1"/>
          </p:cNvSpPr>
          <p:nvPr>
            <p:ph type="body" idx="1"/>
          </p:nvPr>
        </p:nvSpPr>
        <p:spPr>
          <a:xfrm>
            <a:off x="380152" y="1600200"/>
            <a:ext cx="7849448" cy="3657203"/>
          </a:xfrm>
        </p:spPr>
        <p:txBody>
          <a:bodyPr/>
          <a:lstStyle/>
          <a:p>
            <a:pPr eaLnBrk="1" hangingPunct="1">
              <a:lnSpc>
                <a:spcPct val="80000"/>
              </a:lnSpc>
              <a:defRPr/>
            </a:pPr>
            <a:r>
              <a:rPr lang="en-US" sz="2800" dirty="0" smtClean="0">
                <a:effectLst>
                  <a:outerShdw blurRad="38100" dist="38100" dir="2700000" algn="tl">
                    <a:srgbClr val="000000">
                      <a:alpha val="43137"/>
                    </a:srgbClr>
                  </a:outerShdw>
                </a:effectLst>
              </a:rPr>
              <a:t>AHRQ’s MEPS Insurance Component is an annual survey of 40,000 establishments providing national and S</a:t>
            </a:r>
            <a:r>
              <a:rPr lang="en-US" sz="2800" dirty="0" smtClean="0">
                <a:solidFill>
                  <a:schemeClr val="tx1"/>
                </a:solidFill>
                <a:effectLst>
                  <a:outerShdw blurRad="38100" dist="38100" dir="2700000" algn="tl">
                    <a:srgbClr val="000000">
                      <a:alpha val="43137"/>
                    </a:srgbClr>
                  </a:outerShdw>
                </a:effectLst>
              </a:rPr>
              <a:t>tate-level estimates of employer sponsored health insurance coverage (ESI)</a:t>
            </a:r>
            <a:endParaRPr lang="en-US" sz="2800" dirty="0" smtClean="0">
              <a:effectLst>
                <a:outerShdw blurRad="38100" dist="38100" dir="2700000" algn="tl">
                  <a:srgbClr val="000000">
                    <a:alpha val="43137"/>
                  </a:srgbClr>
                </a:outerShdw>
              </a:effectLst>
            </a:endParaRPr>
          </a:p>
          <a:p>
            <a:pPr lvl="1" eaLnBrk="1" hangingPunct="1">
              <a:defRPr/>
            </a:pPr>
            <a:r>
              <a:rPr lang="en-US" sz="2400" dirty="0" smtClean="0">
                <a:effectLst>
                  <a:outerShdw blurRad="38100" dist="38100" dir="2700000" algn="tl">
                    <a:srgbClr val="000000">
                      <a:alpha val="43137"/>
                    </a:srgbClr>
                  </a:outerShdw>
                </a:effectLst>
              </a:rPr>
              <a:t>Used to assess trends in health insurance coverage, ESI, insurance take-up, eligibility for subsidies</a:t>
            </a:r>
          </a:p>
          <a:p>
            <a:pPr lvl="1" eaLnBrk="1" hangingPunct="1">
              <a:defRPr/>
            </a:pPr>
            <a:r>
              <a:rPr lang="en-US" sz="2400" dirty="0" smtClean="0">
                <a:effectLst>
                  <a:outerShdw blurRad="38100" dist="38100" dir="2700000" algn="tl">
                    <a:srgbClr val="000000">
                      <a:alpha val="43137"/>
                    </a:srgbClr>
                  </a:outerShdw>
                </a:effectLst>
              </a:rPr>
              <a:t>Used to determine the small employer health insurance tax credit (part of ACA)</a:t>
            </a:r>
          </a:p>
          <a:p>
            <a:pPr marL="976117" lvl="1" indent="-464942" eaLnBrk="1" hangingPunct="1">
              <a:defRPr/>
            </a:pPr>
            <a:r>
              <a:rPr lang="en-US" sz="2400" dirty="0" smtClean="0">
                <a:solidFill>
                  <a:schemeClr val="tx2"/>
                </a:solidFill>
              </a:rPr>
              <a:t>2011 data release scheduled for this month</a:t>
            </a:r>
          </a:p>
        </p:txBody>
      </p:sp>
      <p:sp>
        <p:nvSpPr>
          <p:cNvPr id="11268" name="Text Box 4"/>
          <p:cNvSpPr txBox="1">
            <a:spLocks noChangeArrowheads="1"/>
          </p:cNvSpPr>
          <p:nvPr/>
        </p:nvSpPr>
        <p:spPr bwMode="auto">
          <a:xfrm>
            <a:off x="380331" y="5639594"/>
            <a:ext cx="184446" cy="276851"/>
          </a:xfrm>
          <a:prstGeom prst="rect">
            <a:avLst/>
          </a:prstGeom>
          <a:noFill/>
          <a:ln w="9525">
            <a:noFill/>
            <a:miter lim="800000"/>
            <a:headEnd/>
            <a:tailEnd/>
          </a:ln>
        </p:spPr>
        <p:txBody>
          <a:bodyPr wrap="none" lIns="91299" tIns="45647" rIns="91299" bIns="45647">
            <a:spAutoFit/>
          </a:bodyPr>
          <a:lstStyle/>
          <a:p>
            <a:endParaRPr lang="en-US"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a:xfrm>
            <a:off x="1219200" y="228204"/>
            <a:ext cx="7315200" cy="990996"/>
          </a:xfrm>
        </p:spPr>
        <p:txBody>
          <a:bodyPr/>
          <a:lstStyle/>
          <a:p>
            <a:pPr eaLnBrk="1" hangingPunct="1">
              <a:defRPr/>
            </a:pPr>
            <a:r>
              <a:rPr lang="en-US" sz="3200" dirty="0" smtClean="0"/>
              <a:t>Collaboration With the National Cancer Institute and CDC</a:t>
            </a:r>
          </a:p>
        </p:txBody>
      </p:sp>
      <p:sp>
        <p:nvSpPr>
          <p:cNvPr id="751619" name="Rectangle 3"/>
          <p:cNvSpPr>
            <a:spLocks noGrp="1" noChangeArrowheads="1"/>
          </p:cNvSpPr>
          <p:nvPr>
            <p:ph type="body" idx="1"/>
          </p:nvPr>
        </p:nvSpPr>
        <p:spPr>
          <a:xfrm>
            <a:off x="305336" y="1448594"/>
            <a:ext cx="8297630" cy="5181204"/>
          </a:xfrm>
        </p:spPr>
        <p:txBody>
          <a:bodyPr/>
          <a:lstStyle/>
          <a:p>
            <a:pPr marL="465072" indent="-465072" eaLnBrk="1" hangingPunct="1">
              <a:lnSpc>
                <a:spcPct val="80000"/>
              </a:lnSpc>
              <a:spcBef>
                <a:spcPct val="25000"/>
              </a:spcBef>
              <a:buNone/>
              <a:defRPr/>
            </a:pPr>
            <a:endParaRPr lang="en-US" sz="1100" b="1" dirty="0" smtClean="0"/>
          </a:p>
          <a:p>
            <a:pPr marL="465072" indent="-465072" eaLnBrk="1" hangingPunct="1">
              <a:lnSpc>
                <a:spcPct val="80000"/>
              </a:lnSpc>
              <a:spcBef>
                <a:spcPct val="25000"/>
              </a:spcBef>
              <a:defRPr/>
            </a:pPr>
            <a:r>
              <a:rPr lang="en-US" sz="2800" dirty="0" smtClean="0"/>
              <a:t>Collaboration with AHRQ, NCI, CDC, American Cancer Society, and the </a:t>
            </a:r>
            <a:r>
              <a:rPr lang="en-US" sz="2800" dirty="0" err="1" smtClean="0"/>
              <a:t>Livestrong</a:t>
            </a:r>
            <a:r>
              <a:rPr lang="en-US" sz="2800" dirty="0" smtClean="0"/>
              <a:t> Foundation </a:t>
            </a:r>
          </a:p>
          <a:p>
            <a:pPr marL="465072" indent="-465072" eaLnBrk="1" hangingPunct="1">
              <a:lnSpc>
                <a:spcPct val="80000"/>
              </a:lnSpc>
              <a:spcBef>
                <a:spcPct val="25000"/>
              </a:spcBef>
              <a:buNone/>
              <a:defRPr/>
            </a:pPr>
            <a:endParaRPr lang="en-US" sz="1100" b="1" dirty="0" smtClean="0"/>
          </a:p>
          <a:p>
            <a:pPr marL="465072" indent="-465072" eaLnBrk="1" hangingPunct="1">
              <a:lnSpc>
                <a:spcPct val="80000"/>
              </a:lnSpc>
              <a:spcBef>
                <a:spcPct val="25000"/>
              </a:spcBef>
              <a:defRPr/>
            </a:pPr>
            <a:r>
              <a:rPr lang="en-US" sz="2800" dirty="0" smtClean="0">
                <a:solidFill>
                  <a:schemeClr val="tx2"/>
                </a:solidFill>
              </a:rPr>
              <a:t>Enhancing the Medical Expenditure Panel Survey (MEPS) Content to Support Cancer Survivorship Research</a:t>
            </a:r>
          </a:p>
          <a:p>
            <a:pPr marL="465072" indent="-465072" eaLnBrk="1" hangingPunct="1">
              <a:lnSpc>
                <a:spcPct val="80000"/>
              </a:lnSpc>
              <a:spcBef>
                <a:spcPct val="25000"/>
              </a:spcBef>
              <a:defRPr/>
            </a:pPr>
            <a:r>
              <a:rPr lang="en-US" sz="2800" dirty="0" smtClean="0"/>
              <a:t>Addition of questionnaire for households with cancer survivors to address cancer treatment and quality of care measures for cancer survivors and their families </a:t>
            </a:r>
          </a:p>
          <a:p>
            <a:pPr marL="465072" indent="-465072" eaLnBrk="1" hangingPunct="1">
              <a:lnSpc>
                <a:spcPct val="80000"/>
              </a:lnSpc>
              <a:spcBef>
                <a:spcPct val="25000"/>
              </a:spcBef>
              <a:defRPr/>
            </a:pPr>
            <a:r>
              <a:rPr lang="en-US" sz="2800" dirty="0" smtClean="0"/>
              <a:t>Enhanced sample of cancer survivors included in MEPS, 2011-2012</a:t>
            </a:r>
          </a:p>
          <a:p>
            <a:pPr marL="465072" indent="-465072" eaLnBrk="1" hangingPunct="1">
              <a:lnSpc>
                <a:spcPct val="80000"/>
              </a:lnSpc>
              <a:spcBef>
                <a:spcPct val="25000"/>
              </a:spcBef>
              <a:defRPr/>
            </a:pPr>
            <a:endParaRPr lang="en-US" sz="2800" b="1" dirty="0" smtClean="0"/>
          </a:p>
          <a:p>
            <a:pPr marL="974452" lvl="1" indent="-395177" eaLnBrk="1" hangingPunct="1">
              <a:lnSpc>
                <a:spcPct val="80000"/>
              </a:lnSpc>
              <a:spcBef>
                <a:spcPct val="25000"/>
              </a:spcBef>
              <a:buNone/>
              <a:defRPr/>
            </a:pPr>
            <a:endParaRPr lang="en-US" sz="11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2"/>
                </a:solidFill>
              </a:rPr>
              <a:t>The Big Picture</a:t>
            </a:r>
          </a:p>
          <a:p>
            <a:pPr lvl="1">
              <a:lnSpc>
                <a:spcPct val="80000"/>
              </a:lnSpc>
              <a:defRPr/>
            </a:pPr>
            <a:r>
              <a:rPr lang="en-US" sz="2400" b="1" dirty="0" smtClean="0">
                <a:solidFill>
                  <a:schemeClr val="tx2"/>
                </a:solidFill>
              </a:rPr>
              <a:t>FY 2012  </a:t>
            </a:r>
          </a:p>
          <a:p>
            <a:pPr lvl="1">
              <a:lnSpc>
                <a:spcPct val="80000"/>
              </a:lnSpc>
              <a:defRPr/>
            </a:pPr>
            <a:r>
              <a:rPr lang="en-US" sz="2400" b="1" dirty="0" smtClean="0">
                <a:solidFill>
                  <a:schemeClr val="tx2"/>
                </a:solidFill>
              </a:rPr>
              <a:t>FY 2013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47800" y="228600"/>
            <a:ext cx="6697663" cy="990600"/>
          </a:xfrm>
        </p:spPr>
        <p:txBody>
          <a:bodyPr/>
          <a:lstStyle/>
          <a:p>
            <a:r>
              <a:rPr lang="en-US" sz="3200" dirty="0" smtClean="0"/>
              <a:t>Patient Safety Organizations (PSOs)</a:t>
            </a:r>
            <a:endParaRPr lang="en-US" sz="3200" dirty="0"/>
          </a:p>
        </p:txBody>
      </p:sp>
      <p:sp>
        <p:nvSpPr>
          <p:cNvPr id="6" name="Content Placeholder 5"/>
          <p:cNvSpPr>
            <a:spLocks noGrp="1"/>
          </p:cNvSpPr>
          <p:nvPr>
            <p:ph idx="1"/>
          </p:nvPr>
        </p:nvSpPr>
        <p:spPr>
          <a:xfrm>
            <a:off x="304800" y="990600"/>
            <a:ext cx="8458200" cy="5943600"/>
          </a:xfrm>
        </p:spPr>
        <p:txBody>
          <a:bodyPr/>
          <a:lstStyle/>
          <a:p>
            <a:pPr marL="465138" lvl="1" indent="-465138">
              <a:buFont typeface="Wingdings" pitchFamily="2" charset="2"/>
              <a:buChar char="n"/>
            </a:pPr>
            <a:endParaRPr lang="en-US" dirty="0" smtClean="0"/>
          </a:p>
          <a:p>
            <a:pPr marL="465138" lvl="1" indent="-465138">
              <a:buFont typeface="Wingdings" pitchFamily="2" charset="2"/>
              <a:buChar char="n"/>
            </a:pPr>
            <a:r>
              <a:rPr lang="en-US" sz="2400" b="1" dirty="0" smtClean="0">
                <a:cs typeface="Arial" pitchFamily="34" charset="0"/>
              </a:rPr>
              <a:t>75 current PSOs in the United States and Washington, DC</a:t>
            </a:r>
            <a:r>
              <a:rPr lang="en-US" sz="2400" dirty="0" smtClean="0"/>
              <a:t> </a:t>
            </a:r>
          </a:p>
          <a:p>
            <a:pPr lvl="1">
              <a:buFont typeface="Calibri" pitchFamily="34" charset="0"/>
              <a:buChar char="–"/>
            </a:pPr>
            <a:r>
              <a:rPr lang="en-US" sz="2000" dirty="0" smtClean="0">
                <a:effectLst>
                  <a:outerShdw blurRad="38100" dist="38100" dir="2700000" algn="tl">
                    <a:srgbClr val="000000">
                      <a:alpha val="43137"/>
                    </a:srgbClr>
                  </a:outerShdw>
                </a:effectLst>
                <a:cs typeface="Arial" pitchFamily="34" charset="0"/>
              </a:rPr>
              <a:t>PSOs working with over 2000 U.S. providers, including over 1,600 hospitals</a:t>
            </a:r>
          </a:p>
          <a:p>
            <a:pPr lvl="1">
              <a:buFont typeface="Calibri" pitchFamily="34" charset="0"/>
              <a:buChar char="–"/>
            </a:pPr>
            <a:r>
              <a:rPr lang="en-US" sz="2000" dirty="0" smtClean="0">
                <a:effectLst>
                  <a:outerShdw blurRad="38100" dist="38100" dir="2700000" algn="tl">
                    <a:srgbClr val="000000">
                      <a:alpha val="43137"/>
                    </a:srgbClr>
                  </a:outerShdw>
                </a:effectLst>
                <a:cs typeface="Arial" pitchFamily="34" charset="0"/>
              </a:rPr>
              <a:t>New PSOs include a component of the American College of Physicians</a:t>
            </a:r>
          </a:p>
          <a:p>
            <a:r>
              <a:rPr lang="en-US" sz="2400" b="1" dirty="0" smtClean="0">
                <a:cs typeface="Arial" pitchFamily="34" charset="0"/>
              </a:rPr>
              <a:t>Common Formats (CF) Update:</a:t>
            </a:r>
          </a:p>
          <a:p>
            <a:pPr lvl="1">
              <a:buFont typeface="Calibri" pitchFamily="34" charset="0"/>
              <a:buChar char="–"/>
            </a:pPr>
            <a:r>
              <a:rPr lang="en-US" sz="2000" dirty="0" smtClean="0">
                <a:cs typeface="Arial" pitchFamily="34" charset="0"/>
              </a:rPr>
              <a:t>Beta version of Readmissions CF to be published Summer 2012</a:t>
            </a:r>
          </a:p>
          <a:p>
            <a:pPr lvl="1">
              <a:buFont typeface="Calibri" pitchFamily="34" charset="0"/>
              <a:buChar char="–"/>
            </a:pPr>
            <a:r>
              <a:rPr lang="en-US" sz="2000" dirty="0" smtClean="0">
                <a:cs typeface="Arial" pitchFamily="34" charset="0"/>
              </a:rPr>
              <a:t>Coordinating Readmissions CF pilot test in the Veterans Administration hospital system in July 2012 </a:t>
            </a:r>
          </a:p>
          <a:p>
            <a:r>
              <a:rPr lang="en-US" sz="2400" b="1" dirty="0" smtClean="0">
                <a:cs typeface="Arial" pitchFamily="34" charset="0"/>
              </a:rPr>
              <a:t>The Office of the National Coordinator sponsoring  </a:t>
            </a:r>
            <a:r>
              <a:rPr lang="en-US" sz="2400" b="1" dirty="0" smtClean="0">
                <a:solidFill>
                  <a:srgbClr val="7030A0"/>
                </a:solidFill>
                <a:cs typeface="Arial" pitchFamily="34" charset="0"/>
              </a:rPr>
              <a:t>“Purple Button Challenge Award”</a:t>
            </a:r>
          </a:p>
          <a:p>
            <a:pPr lvl="1">
              <a:buFont typeface="Calibri" pitchFamily="34" charset="0"/>
              <a:buChar char="–"/>
            </a:pPr>
            <a:r>
              <a:rPr lang="en-US" sz="2000" dirty="0" smtClean="0">
                <a:cs typeface="Arial" pitchFamily="34" charset="0"/>
              </a:rPr>
              <a:t>Calls for development of an application to enhance patient safety                                    event reporting using Common Formats</a:t>
            </a:r>
            <a:endParaRPr lang="en-US" sz="2000" dirty="0"/>
          </a:p>
        </p:txBody>
      </p:sp>
      <p:pic>
        <p:nvPicPr>
          <p:cNvPr id="139266" name="Picture 2" descr="Listed PSOs logo"/>
          <p:cNvPicPr>
            <a:picLocks noChangeAspect="1" noChangeArrowheads="1"/>
          </p:cNvPicPr>
          <p:nvPr/>
        </p:nvPicPr>
        <p:blipFill>
          <a:blip r:embed="rId2" cstate="print"/>
          <a:srcRect/>
          <a:stretch>
            <a:fillRect/>
          </a:stretch>
        </p:blipFill>
        <p:spPr bwMode="auto">
          <a:xfrm>
            <a:off x="8001000" y="304800"/>
            <a:ext cx="828675" cy="82867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524000"/>
          </a:xfrm>
        </p:spPr>
        <p:txBody>
          <a:bodyPr/>
          <a:lstStyle/>
          <a:p>
            <a:r>
              <a:rPr lang="en-US" sz="3200" dirty="0" smtClean="0"/>
              <a:t>2012 TeamSTEPPS</a:t>
            </a:r>
            <a:r>
              <a:rPr lang="en-US" sz="3200" baseline="30000" dirty="0" smtClean="0"/>
              <a:t>®</a:t>
            </a:r>
            <a:r>
              <a:rPr lang="en-US" sz="3200" dirty="0" smtClean="0"/>
              <a:t> </a:t>
            </a:r>
            <a:br>
              <a:rPr lang="en-US" sz="3200" dirty="0" smtClean="0"/>
            </a:br>
            <a:r>
              <a:rPr lang="en-US" sz="3200" dirty="0" smtClean="0"/>
              <a:t>Collaborative Meeting</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US" dirty="0"/>
          </a:p>
        </p:txBody>
      </p:sp>
      <p:sp>
        <p:nvSpPr>
          <p:cNvPr id="3" name="Content Placeholder 2"/>
          <p:cNvSpPr>
            <a:spLocks noGrp="1"/>
          </p:cNvSpPr>
          <p:nvPr>
            <p:ph idx="1"/>
          </p:nvPr>
        </p:nvSpPr>
        <p:spPr>
          <a:xfrm>
            <a:off x="304800" y="1524000"/>
            <a:ext cx="8305800" cy="3200400"/>
          </a:xfrm>
        </p:spPr>
        <p:txBody>
          <a:bodyPr/>
          <a:lstStyle/>
          <a:p>
            <a:r>
              <a:rPr lang="en-US" dirty="0" smtClean="0"/>
              <a:t>6</a:t>
            </a:r>
            <a:r>
              <a:rPr lang="en-US" baseline="30000" dirty="0" smtClean="0"/>
              <a:t>th</a:t>
            </a:r>
            <a:r>
              <a:rPr lang="en-US" dirty="0" smtClean="0"/>
              <a:t> Annual “TeamSTEPPS</a:t>
            </a:r>
            <a:r>
              <a:rPr lang="en-US" baseline="30000" dirty="0" smtClean="0"/>
              <a:t>®</a:t>
            </a:r>
            <a:r>
              <a:rPr lang="en-US" dirty="0" smtClean="0"/>
              <a:t> National Conference: From What? to How?” </a:t>
            </a:r>
          </a:p>
          <a:p>
            <a:pPr lvl="1"/>
            <a:r>
              <a:rPr lang="en-US" sz="2600" dirty="0" smtClean="0"/>
              <a:t>June 2012, </a:t>
            </a:r>
            <a:r>
              <a:rPr lang="en-US" sz="2600" dirty="0" err="1" smtClean="0"/>
              <a:t>Nashville,TN</a:t>
            </a:r>
            <a:endParaRPr lang="en-US" sz="2600" dirty="0" smtClean="0"/>
          </a:p>
          <a:p>
            <a:pPr lvl="1"/>
            <a:r>
              <a:rPr lang="en-US" sz="2600" dirty="0" smtClean="0"/>
              <a:t>Unprecedented number of new attendees</a:t>
            </a:r>
          </a:p>
          <a:p>
            <a:pPr lvl="1">
              <a:buFont typeface="Calibri" pitchFamily="34" charset="0"/>
              <a:buChar char="–"/>
            </a:pPr>
            <a:r>
              <a:rPr lang="en-US" sz="2600" dirty="0" smtClean="0"/>
              <a:t>Many affiliated with a Hospital Engagement Network  </a:t>
            </a:r>
          </a:p>
          <a:p>
            <a:pPr lvl="1">
              <a:buFont typeface="Calibri" pitchFamily="34" charset="0"/>
              <a:buChar char="–"/>
            </a:pPr>
            <a:r>
              <a:rPr lang="en-US" sz="2600" dirty="0" smtClean="0"/>
              <a:t>Shared best practices to promote executive leadership engagement for TeamSTEPPS</a:t>
            </a:r>
            <a:endParaRPr lang="en-US" sz="2600" baseline="30000" dirty="0" smtClean="0"/>
          </a:p>
          <a:p>
            <a:pPr lvl="1">
              <a:buFont typeface="Calibri" pitchFamily="34" charset="0"/>
              <a:buChar char="–"/>
            </a:pPr>
            <a:r>
              <a:rPr lang="en-US" sz="2600" dirty="0" smtClean="0"/>
              <a:t>Previewed upcoming modules:</a:t>
            </a:r>
            <a:r>
              <a:rPr lang="en-US" sz="2600" i="1" dirty="0" smtClean="0"/>
              <a:t> Long-Term Care, </a:t>
            </a:r>
            <a:r>
              <a:rPr lang="en-US" sz="2600" dirty="0" smtClean="0"/>
              <a:t> </a:t>
            </a:r>
            <a:r>
              <a:rPr lang="en-US" sz="2600" i="1" dirty="0" smtClean="0"/>
              <a:t>Primary Care, Limited English Proficiency</a:t>
            </a:r>
            <a:endParaRPr lang="en-US" sz="2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848600" cy="1524000"/>
          </a:xfrm>
        </p:spPr>
        <p:txBody>
          <a:bodyPr/>
          <a:lstStyle/>
          <a:p>
            <a:r>
              <a:rPr lang="en-US" sz="3400" dirty="0" smtClean="0"/>
              <a:t>Healthcare-Associated Infections  </a:t>
            </a:r>
            <a:br>
              <a:rPr lang="en-US" sz="3400" dirty="0" smtClean="0"/>
            </a:br>
            <a:r>
              <a:rPr lang="en-US" sz="2800" dirty="0" smtClean="0"/>
              <a:t>Agency Priority Goal (HAI-APG) </a:t>
            </a:r>
            <a:r>
              <a:rPr lang="en-US" dirty="0" smtClean="0"/>
              <a:t/>
            </a:r>
            <a:br>
              <a:rPr lang="en-US" dirty="0" smtClean="0"/>
            </a:br>
            <a:endParaRPr lang="en-US" dirty="0"/>
          </a:p>
        </p:txBody>
      </p:sp>
      <p:sp>
        <p:nvSpPr>
          <p:cNvPr id="3" name="Content Placeholder 2"/>
          <p:cNvSpPr>
            <a:spLocks noGrp="1"/>
          </p:cNvSpPr>
          <p:nvPr>
            <p:ph idx="1"/>
          </p:nvPr>
        </p:nvSpPr>
        <p:spPr>
          <a:xfrm>
            <a:off x="609600" y="1676400"/>
            <a:ext cx="7993063" cy="4343400"/>
          </a:xfrm>
        </p:spPr>
        <p:txBody>
          <a:bodyPr>
            <a:noAutofit/>
          </a:bodyPr>
          <a:lstStyle/>
          <a:p>
            <a:r>
              <a:rPr lang="en-US" sz="2800" dirty="0" smtClean="0"/>
              <a:t>Collaborative, cross-departmental effort:  AHRQ, CMS (lead), CDC, and OASH</a:t>
            </a:r>
          </a:p>
          <a:p>
            <a:pPr lvl="1"/>
            <a:r>
              <a:rPr lang="en-US" sz="2600" dirty="0" smtClean="0"/>
              <a:t>HAI-APG: 1 of 6 HHS APGs being tracked by HHS and OMB</a:t>
            </a:r>
          </a:p>
          <a:p>
            <a:r>
              <a:rPr lang="en-US" sz="2800" dirty="0" smtClean="0"/>
              <a:t>Goals: Reduce hospital-acquired CLABSI and CAUTI by September 30, 2013 (with respect to 2010 baseline levels)</a:t>
            </a:r>
          </a:p>
          <a:p>
            <a:pPr lvl="1"/>
            <a:r>
              <a:rPr lang="en-US" sz="2600" dirty="0" smtClean="0"/>
              <a:t>CAUTI by 20%</a:t>
            </a:r>
          </a:p>
          <a:p>
            <a:pPr lvl="1"/>
            <a:r>
              <a:rPr lang="en-US" sz="2600" dirty="0" smtClean="0"/>
              <a:t>CLABSI by 25%</a:t>
            </a:r>
          </a:p>
          <a:p>
            <a:pPr lvl="0">
              <a:buClr>
                <a:srgbClr val="FFFF00"/>
              </a:buClr>
            </a:pPr>
            <a:r>
              <a:rPr lang="en-US" sz="2600" dirty="0" smtClean="0"/>
              <a:t>Final project results due in September 2012</a:t>
            </a:r>
            <a:endParaRPr lang="en-US" sz="2600" kern="1200" dirty="0" smtClean="0">
              <a:solidFill>
                <a:prstClr val="black"/>
              </a:solidFill>
              <a:effectLst/>
              <a:latin typeface="Calibri"/>
            </a:endParaRP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6705600" cy="1828800"/>
          </a:xfrm>
        </p:spPr>
        <p:txBody>
          <a:bodyPr/>
          <a:lstStyle/>
          <a:p>
            <a:r>
              <a:rPr lang="en-US" sz="3200" dirty="0" smtClean="0">
                <a:latin typeface="+mn-lt"/>
              </a:rPr>
              <a:t>Uniformed Services University of Health Sciences (USUHS)</a:t>
            </a:r>
            <a:r>
              <a:rPr lang="en-US" sz="2000" i="1" dirty="0" smtClean="0">
                <a:latin typeface="Arial" pitchFamily="34" charset="0"/>
                <a:cs typeface="Arial" pitchFamily="34" charset="0"/>
              </a:rPr>
              <a:t/>
            </a:r>
            <a:br>
              <a:rPr lang="en-US" sz="2000" i="1" dirty="0" smtClean="0">
                <a:latin typeface="Arial" pitchFamily="34" charset="0"/>
                <a:cs typeface="Arial" pitchFamily="34" charset="0"/>
              </a:rPr>
            </a:br>
            <a:endParaRPr lang="en-US" dirty="0"/>
          </a:p>
        </p:txBody>
      </p:sp>
      <p:sp>
        <p:nvSpPr>
          <p:cNvPr id="3" name="Content Placeholder 2"/>
          <p:cNvSpPr>
            <a:spLocks noGrp="1"/>
          </p:cNvSpPr>
          <p:nvPr>
            <p:ph idx="1"/>
          </p:nvPr>
        </p:nvSpPr>
        <p:spPr/>
        <p:txBody>
          <a:bodyPr/>
          <a:lstStyle/>
          <a:p>
            <a:r>
              <a:rPr lang="en-US" dirty="0" smtClean="0"/>
              <a:t>Pilot graduate-level course titled “Patient Safety &amp; Quality in an IT-driven World” </a:t>
            </a:r>
          </a:p>
          <a:p>
            <a:r>
              <a:rPr lang="en-US" dirty="0" smtClean="0"/>
              <a:t>Novel partnership for USUHS and AHRQ </a:t>
            </a:r>
          </a:p>
          <a:p>
            <a:r>
              <a:rPr lang="en-US" dirty="0" smtClean="0"/>
              <a:t>Content explored theoretical underpinnings and applications of patient safety and health IT legislation and initiatives</a:t>
            </a:r>
          </a:p>
          <a:p>
            <a:endParaRPr lang="en-US" dirty="0" smtClean="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3525" y="180975"/>
            <a:ext cx="7315200" cy="1066800"/>
          </a:xfrm>
        </p:spPr>
        <p:txBody>
          <a:bodyPr/>
          <a:lstStyle/>
          <a:p>
            <a:r>
              <a:rPr lang="en-US" sz="3000" dirty="0" err="1" smtClean="0"/>
              <a:t>Organisation</a:t>
            </a:r>
            <a:r>
              <a:rPr lang="en-US" sz="3000" dirty="0" smtClean="0"/>
              <a:t> for Economic </a:t>
            </a:r>
            <a:br>
              <a:rPr lang="en-US" sz="3000" dirty="0" smtClean="0"/>
            </a:br>
            <a:r>
              <a:rPr lang="en-US" sz="3000" dirty="0" smtClean="0"/>
              <a:t>Co-operation and Development (OECD)</a:t>
            </a:r>
            <a:endParaRPr lang="en-US" sz="3000" dirty="0"/>
          </a:p>
        </p:txBody>
      </p:sp>
      <p:sp>
        <p:nvSpPr>
          <p:cNvPr id="3" name="Content Placeholder 2"/>
          <p:cNvSpPr>
            <a:spLocks noGrp="1"/>
          </p:cNvSpPr>
          <p:nvPr>
            <p:ph sz="half" idx="1"/>
          </p:nvPr>
        </p:nvSpPr>
        <p:spPr/>
        <p:txBody>
          <a:bodyPr/>
          <a:lstStyle/>
          <a:p>
            <a:r>
              <a:rPr lang="en-US" sz="2400" dirty="0" smtClean="0"/>
              <a:t>OECD is using AHRQ Quality Indicators for its Health at a Glance program – tracks and compares health and health care across </a:t>
            </a:r>
            <a:r>
              <a:rPr lang="en-US" sz="2400" dirty="0" smtClean="0">
                <a:solidFill>
                  <a:schemeClr val="tx1"/>
                </a:solidFill>
              </a:rPr>
              <a:t>member countries </a:t>
            </a:r>
          </a:p>
          <a:p>
            <a:pPr lvl="1"/>
            <a:r>
              <a:rPr lang="en-US" sz="2000" dirty="0" smtClean="0">
                <a:solidFill>
                  <a:schemeClr val="tx1"/>
                </a:solidFill>
              </a:rPr>
              <a:t>Patient Safety Indicators</a:t>
            </a:r>
          </a:p>
          <a:p>
            <a:pPr lvl="1"/>
            <a:r>
              <a:rPr lang="en-US" sz="2000" dirty="0" smtClean="0">
                <a:solidFill>
                  <a:schemeClr val="tx1"/>
                </a:solidFill>
              </a:rPr>
              <a:t>Preventable Quality Indicators  for reporting on potentially </a:t>
            </a:r>
            <a:r>
              <a:rPr lang="en-US" sz="2000" dirty="0" smtClean="0"/>
              <a:t>preventable hospitalization rates</a:t>
            </a:r>
          </a:p>
          <a:p>
            <a:pPr lvl="1"/>
            <a:endParaRPr lang="en-US" sz="2000" dirty="0" smtClean="0"/>
          </a:p>
          <a:p>
            <a:pPr>
              <a:buNone/>
            </a:pPr>
            <a:r>
              <a:rPr lang="en-US" sz="1600" b="1" dirty="0" smtClean="0"/>
              <a:t>*AHRQ’s HCUP/NHQR teams provide the U.S. statistics to OECD</a:t>
            </a:r>
            <a:r>
              <a:rPr lang="en-US" sz="1600" dirty="0" smtClean="0"/>
              <a:t>.  </a:t>
            </a:r>
          </a:p>
          <a:p>
            <a:endParaRPr lang="en-US" dirty="0"/>
          </a:p>
        </p:txBody>
      </p:sp>
      <p:pic>
        <p:nvPicPr>
          <p:cNvPr id="5" name="Picture 5" descr="C:\Documents and Settings\jan.de la mare\Local Settings\Temporary Internet Files\Content.IE5\SVK84GYH\MC900438068[1].png"/>
          <p:cNvPicPr>
            <a:picLocks noGrp="1" noChangeAspect="1" noChangeArrowheads="1"/>
          </p:cNvPicPr>
          <p:nvPr>
            <p:ph sz="half" idx="2"/>
          </p:nvPr>
        </p:nvPicPr>
        <p:blipFill>
          <a:blip r:embed="rId2" cstate="print"/>
          <a:srcRect/>
          <a:stretch>
            <a:fillRect/>
          </a:stretch>
        </p:blipFill>
        <p:spPr bwMode="auto">
          <a:xfrm>
            <a:off x="5270500" y="1752600"/>
            <a:ext cx="2743200" cy="2743200"/>
          </a:xfrm>
          <a:prstGeom prst="rect">
            <a:avLst/>
          </a:prstGeom>
          <a:noFill/>
        </p:spPr>
      </p:pic>
      <p:pic>
        <p:nvPicPr>
          <p:cNvPr id="7" name="Picture 2" descr="Organisation for Economic Co-operation and Development">
            <a:hlinkClick r:id="rId3" tooltip="return to OECD Home"/>
          </p:cNvPr>
          <p:cNvPicPr>
            <a:picLocks noChangeAspect="1" noChangeArrowheads="1"/>
          </p:cNvPicPr>
          <p:nvPr/>
        </p:nvPicPr>
        <p:blipFill>
          <a:blip r:embed="rId4" cstate="print"/>
          <a:srcRect/>
          <a:stretch>
            <a:fillRect/>
          </a:stretch>
        </p:blipFill>
        <p:spPr bwMode="auto">
          <a:xfrm>
            <a:off x="5791200" y="5105400"/>
            <a:ext cx="2381250" cy="8763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AHRQ Research Makes </a:t>
            </a:r>
            <a:br>
              <a:rPr lang="en-US" sz="3200" dirty="0" smtClean="0"/>
            </a:br>
            <a:r>
              <a:rPr lang="en-US" sz="3200" i="1" dirty="0" smtClean="0"/>
              <a:t>Health Affairs’ </a:t>
            </a:r>
            <a:r>
              <a:rPr lang="en-US" sz="3200" dirty="0" smtClean="0"/>
              <a:t>Top Ten List</a:t>
            </a:r>
            <a:endParaRPr lang="en-US" sz="3200" dirty="0"/>
          </a:p>
        </p:txBody>
      </p:sp>
      <p:sp>
        <p:nvSpPr>
          <p:cNvPr id="3" name="Content Placeholder 2"/>
          <p:cNvSpPr>
            <a:spLocks noGrp="1"/>
          </p:cNvSpPr>
          <p:nvPr>
            <p:ph idx="1"/>
          </p:nvPr>
        </p:nvSpPr>
        <p:spPr/>
        <p:txBody>
          <a:bodyPr/>
          <a:lstStyle/>
          <a:p>
            <a:endParaRPr lang="en-US" sz="2400" dirty="0" smtClean="0"/>
          </a:p>
          <a:p>
            <a:endParaRPr lang="en-US" sz="2400" dirty="0" smtClean="0"/>
          </a:p>
          <a:p>
            <a:endParaRPr lang="en-US" sz="2400" dirty="0" smtClean="0"/>
          </a:p>
          <a:p>
            <a:pPr>
              <a:spcBef>
                <a:spcPts val="900"/>
              </a:spcBef>
              <a:spcAft>
                <a:spcPts val="500"/>
              </a:spcAft>
            </a:pPr>
            <a:endParaRPr lang="en-US" sz="2000" b="1" dirty="0" smtClean="0">
              <a:solidFill>
                <a:schemeClr val="tx2"/>
              </a:solidFill>
            </a:endParaRPr>
          </a:p>
          <a:p>
            <a:pPr>
              <a:spcBef>
                <a:spcPts val="900"/>
              </a:spcBef>
              <a:spcAft>
                <a:spcPts val="500"/>
              </a:spcAft>
              <a:buNone/>
            </a:pPr>
            <a:r>
              <a:rPr lang="en-US" sz="2000" b="1" dirty="0" smtClean="0">
                <a:solidFill>
                  <a:schemeClr val="tx2"/>
                </a:solidFill>
              </a:rPr>
              <a:t>#2  New Federal Policy Initiatives To Boost Health Literacy Can Help The Nation Move Beyond The Cycle Of Costly ‘Crisis Care’ </a:t>
            </a:r>
            <a:r>
              <a:rPr lang="en-US" sz="1800" b="1" dirty="0" smtClean="0"/>
              <a:t>(authors include AHRQ’s Carolyn Clancy and Cindy Brach, January 2012)</a:t>
            </a:r>
          </a:p>
          <a:p>
            <a:endParaRPr lang="en-US" sz="1800" b="1" dirty="0" smtClean="0"/>
          </a:p>
          <a:p>
            <a:pPr>
              <a:spcBef>
                <a:spcPts val="900"/>
              </a:spcBef>
              <a:spcAft>
                <a:spcPts val="500"/>
              </a:spcAft>
              <a:buNone/>
            </a:pPr>
            <a:r>
              <a:rPr lang="en-US" sz="2000" b="1" dirty="0" smtClean="0">
                <a:solidFill>
                  <a:schemeClr val="tx2"/>
                </a:solidFill>
              </a:rPr>
              <a:t>#9  An Experiment Shows That A Well-Designed Report On Costs And Quality Can Help Consumers Choose High-Value Health Care </a:t>
            </a:r>
            <a:r>
              <a:rPr lang="en-US" sz="1800" b="1" dirty="0" smtClean="0"/>
              <a:t>(Judith Hibbard, et al, March 2012)</a:t>
            </a:r>
          </a:p>
          <a:p>
            <a:endParaRPr lang="en-US" sz="2400" dirty="0" smtClean="0"/>
          </a:p>
          <a:p>
            <a:pPr>
              <a:buNone/>
            </a:pPr>
            <a:endParaRPr lang="en-US" sz="2400" dirty="0" smtClean="0"/>
          </a:p>
        </p:txBody>
      </p:sp>
      <p:pic>
        <p:nvPicPr>
          <p:cNvPr id="5" name="Content Placeholder 3" descr="logo-tag_HealthAffairs">
            <a:hlinkClick r:id="rId2" tgtFrame="_blank"/>
          </p:cNvPr>
          <p:cNvPicPr>
            <a:picLocks noGrp="1"/>
          </p:cNvPicPr>
          <p:nvPr>
            <p:ph idx="1"/>
          </p:nvPr>
        </p:nvPicPr>
        <p:blipFill>
          <a:blip r:embed="rId3" cstate="print"/>
          <a:stretch>
            <a:fillRect/>
          </a:stretch>
        </p:blipFill>
        <p:spPr bwMode="auto">
          <a:xfrm>
            <a:off x="2667000" y="1219200"/>
            <a:ext cx="3781425" cy="781050"/>
          </a:xfrm>
          <a:prstGeom prst="rect">
            <a:avLst/>
          </a:prstGeom>
          <a:noFill/>
          <a:ln w="9525">
            <a:noFill/>
            <a:miter lim="800000"/>
            <a:headEnd/>
            <a:tailEnd/>
          </a:ln>
        </p:spPr>
      </p:pic>
      <p:sp>
        <p:nvSpPr>
          <p:cNvPr id="6" name="Rectangle 5"/>
          <p:cNvSpPr/>
          <p:nvPr/>
        </p:nvSpPr>
        <p:spPr>
          <a:xfrm>
            <a:off x="2286000" y="2047875"/>
            <a:ext cx="4419600" cy="830997"/>
          </a:xfrm>
          <a:prstGeom prst="rect">
            <a:avLst/>
          </a:prstGeom>
          <a:solidFill>
            <a:srgbClr val="FF0000"/>
          </a:solidFill>
        </p:spPr>
        <p:txBody>
          <a:bodyPr wrap="square">
            <a:spAutoFit/>
          </a:bodyPr>
          <a:lstStyle/>
          <a:p>
            <a:pPr algn="ctr"/>
            <a:r>
              <a:rPr lang="en-US" b="1" i="1" dirty="0" smtClean="0">
                <a:latin typeface="Trebuchet MS" pitchFamily="34" charset="0"/>
              </a:rPr>
              <a:t>Top 10 "Most-Read“ Articles</a:t>
            </a:r>
          </a:p>
          <a:p>
            <a:pPr algn="ctr"/>
            <a:r>
              <a:rPr lang="en-US" dirty="0" smtClean="0">
                <a:latin typeface="Trebuchet MS" pitchFamily="34" charset="0"/>
              </a:rPr>
              <a:t>January-June 2012</a:t>
            </a:r>
            <a:endParaRPr lang="en-US" dirty="0">
              <a:latin typeface="Trebuchet MS"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304800"/>
            <a:ext cx="6476999" cy="876300"/>
          </a:xfrm>
        </p:spPr>
        <p:txBody>
          <a:bodyPr/>
          <a:lstStyle/>
          <a:p>
            <a:pPr>
              <a:defRPr/>
            </a:pPr>
            <a:r>
              <a:rPr lang="en-US" sz="2800" dirty="0" smtClean="0">
                <a:solidFill>
                  <a:srgbClr val="FFFF00"/>
                </a:solidFill>
                <a:effectLst>
                  <a:outerShdw blurRad="38100" dist="38100" dir="2700000" algn="tl">
                    <a:srgbClr val="000000">
                      <a:alpha val="43137"/>
                    </a:srgbClr>
                  </a:outerShdw>
                </a:effectLst>
              </a:rPr>
              <a:t>New Public Portal on Integration of Behavioral Health &amp; Primary Care</a:t>
            </a:r>
            <a:endParaRPr lang="en-US" sz="2800" dirty="0"/>
          </a:p>
        </p:txBody>
      </p:sp>
      <p:pic>
        <p:nvPicPr>
          <p:cNvPr id="3074" name="Picture 2"/>
          <p:cNvPicPr>
            <a:picLocks noChangeAspect="1" noChangeArrowheads="1"/>
          </p:cNvPicPr>
          <p:nvPr/>
        </p:nvPicPr>
        <p:blipFill>
          <a:blip r:embed="rId3" cstate="print"/>
          <a:srcRect/>
          <a:stretch>
            <a:fillRect/>
          </a:stretch>
        </p:blipFill>
        <p:spPr bwMode="auto">
          <a:xfrm>
            <a:off x="228600" y="1295400"/>
            <a:ext cx="8534400" cy="5320150"/>
          </a:xfrm>
          <a:prstGeom prst="rect">
            <a:avLst/>
          </a:prstGeom>
          <a:noFill/>
          <a:ln w="9525">
            <a:noFill/>
            <a:miter lim="800000"/>
            <a:headEnd/>
            <a:tailEnd/>
          </a:ln>
        </p:spPr>
      </p:pic>
      <p:sp>
        <p:nvSpPr>
          <p:cNvPr id="4" name="TextBox 3"/>
          <p:cNvSpPr txBox="1"/>
          <p:nvPr/>
        </p:nvSpPr>
        <p:spPr>
          <a:xfrm>
            <a:off x="4419600" y="6019800"/>
            <a:ext cx="4267200" cy="523220"/>
          </a:xfrm>
          <a:prstGeom prst="rect">
            <a:avLst/>
          </a:prstGeom>
          <a:noFill/>
        </p:spPr>
        <p:txBody>
          <a:bodyPr wrap="square" rtlCol="0">
            <a:spAutoFit/>
          </a:bodyPr>
          <a:lstStyle/>
          <a:p>
            <a:r>
              <a:rPr lang="en-US" sz="2400" b="1" u="sng" dirty="0" smtClean="0">
                <a:solidFill>
                  <a:srgbClr val="0070C0"/>
                </a:solidFill>
                <a:effectLst>
                  <a:outerShdw blurRad="38100" dist="38100" dir="2700000" algn="tl">
                    <a:srgbClr val="000000">
                      <a:alpha val="43137"/>
                    </a:srgbClr>
                  </a:outerShdw>
                </a:effectLst>
              </a:rPr>
              <a:t>integrationacademy.ahrq.gov</a:t>
            </a:r>
            <a:r>
              <a:rPr lang="en-US" sz="2400" b="1" dirty="0" smtClean="0">
                <a:solidFill>
                  <a:srgbClr val="0070C0"/>
                </a:solidFill>
                <a:effectLst>
                  <a:outerShdw blurRad="38100" dist="38100" dir="2700000" algn="tl">
                    <a:srgbClr val="000000">
                      <a:alpha val="43137"/>
                    </a:srgbClr>
                  </a:outerShdw>
                </a:effectLst>
              </a:rPr>
              <a:t>  </a:t>
            </a:r>
            <a:r>
              <a:rPr lang="en-US" dirty="0" smtClean="0">
                <a:solidFill>
                  <a:srgbClr val="0070C0"/>
                </a:solidFill>
              </a:rPr>
              <a:t> </a:t>
            </a:r>
            <a:endParaRPr lang="en-US" dirty="0">
              <a:solidFill>
                <a:srgbClr val="0070C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New Self Management </a:t>
            </a:r>
            <a:br>
              <a:rPr lang="en-US" sz="3200" dirty="0" smtClean="0"/>
            </a:br>
            <a:r>
              <a:rPr lang="en-US" sz="3200" dirty="0" smtClean="0"/>
              <a:t>Support Resources </a:t>
            </a:r>
            <a:endParaRPr lang="en-US" sz="3200"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cstate="print"/>
          <a:srcRect l="28095" t="9905" r="28095" b="8571"/>
          <a:stretch>
            <a:fillRect/>
          </a:stretch>
        </p:blipFill>
        <p:spPr bwMode="auto">
          <a:xfrm>
            <a:off x="76200" y="1455254"/>
            <a:ext cx="4579834" cy="5326546"/>
          </a:xfrm>
          <a:prstGeom prst="rect">
            <a:avLst/>
          </a:prstGeom>
          <a:noFill/>
          <a:ln w="9525">
            <a:solidFill>
              <a:srgbClr val="002060"/>
            </a:solidFill>
            <a:miter lim="800000"/>
            <a:headEnd/>
            <a:tailEnd/>
          </a:ln>
        </p:spPr>
      </p:pic>
      <p:pic>
        <p:nvPicPr>
          <p:cNvPr id="3075" name="Picture 3"/>
          <p:cNvPicPr>
            <a:picLocks noChangeAspect="1" noChangeArrowheads="1"/>
          </p:cNvPicPr>
          <p:nvPr/>
        </p:nvPicPr>
        <p:blipFill>
          <a:blip r:embed="rId4" cstate="print"/>
          <a:srcRect l="27619" t="10667" r="28095" b="8571"/>
          <a:stretch>
            <a:fillRect/>
          </a:stretch>
        </p:blipFill>
        <p:spPr bwMode="auto">
          <a:xfrm>
            <a:off x="4724400" y="1443193"/>
            <a:ext cx="4343400" cy="5338607"/>
          </a:xfrm>
          <a:prstGeom prst="rect">
            <a:avLst/>
          </a:prstGeom>
          <a:noFill/>
          <a:ln w="9525">
            <a:solidFill>
              <a:srgbClr val="002060"/>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3525" y="361950"/>
            <a:ext cx="6697663" cy="876300"/>
          </a:xfrm>
        </p:spPr>
        <p:txBody>
          <a:bodyPr/>
          <a:lstStyle/>
          <a:p>
            <a:r>
              <a:rPr lang="en-US" sz="3200" dirty="0" smtClean="0"/>
              <a:t>Update From the U.S. Preventive Services Task Force</a:t>
            </a:r>
            <a:endParaRPr lang="en-US" sz="3200" dirty="0"/>
          </a:p>
        </p:txBody>
      </p:sp>
      <p:sp>
        <p:nvSpPr>
          <p:cNvPr id="3" name="Content Placeholder 2"/>
          <p:cNvSpPr>
            <a:spLocks noGrp="1"/>
          </p:cNvSpPr>
          <p:nvPr>
            <p:ph idx="1"/>
          </p:nvPr>
        </p:nvSpPr>
        <p:spPr>
          <a:xfrm>
            <a:off x="285750" y="1457325"/>
            <a:ext cx="8458200" cy="5105400"/>
          </a:xfrm>
        </p:spPr>
        <p:txBody>
          <a:bodyPr/>
          <a:lstStyle/>
          <a:p>
            <a:r>
              <a:rPr lang="en-US" sz="2800" dirty="0" smtClean="0">
                <a:solidFill>
                  <a:schemeClr val="tx1"/>
                </a:solidFill>
                <a:latin typeface="+mj-lt"/>
              </a:rPr>
              <a:t>Five </a:t>
            </a:r>
            <a:r>
              <a:rPr lang="en-US" sz="2800" u="sng" dirty="0" smtClean="0">
                <a:solidFill>
                  <a:schemeClr val="tx1"/>
                </a:solidFill>
                <a:latin typeface="+mj-lt"/>
              </a:rPr>
              <a:t>final</a:t>
            </a:r>
            <a:r>
              <a:rPr lang="en-US" sz="2800" dirty="0" smtClean="0">
                <a:solidFill>
                  <a:schemeClr val="tx1"/>
                </a:solidFill>
                <a:latin typeface="+mj-lt"/>
              </a:rPr>
              <a:t> recommendations released since last NAC meeting </a:t>
            </a:r>
          </a:p>
          <a:p>
            <a:pPr lvl="1"/>
            <a:endParaRPr lang="en-US" sz="1000" dirty="0" smtClean="0">
              <a:solidFill>
                <a:schemeClr val="tx1"/>
              </a:solidFill>
            </a:endParaRPr>
          </a:p>
          <a:p>
            <a:pPr lvl="1"/>
            <a:r>
              <a:rPr lang="en-US" sz="2000" dirty="0" smtClean="0">
                <a:solidFill>
                  <a:schemeClr val="tx1"/>
                </a:solidFill>
              </a:rPr>
              <a:t>Counseling to Prevent Skin Cancer (May 8)</a:t>
            </a:r>
          </a:p>
          <a:p>
            <a:pPr lvl="1"/>
            <a:endParaRPr lang="en-US" sz="1000" dirty="0" smtClean="0">
              <a:solidFill>
                <a:schemeClr val="tx1"/>
              </a:solidFill>
            </a:endParaRPr>
          </a:p>
          <a:p>
            <a:pPr lvl="1"/>
            <a:r>
              <a:rPr lang="en-US" sz="2000" dirty="0" smtClean="0">
                <a:solidFill>
                  <a:schemeClr val="tx1"/>
                </a:solidFill>
              </a:rPr>
              <a:t>Screening for Prostate Cancer (May 22)</a:t>
            </a:r>
          </a:p>
          <a:p>
            <a:pPr lvl="1"/>
            <a:endParaRPr lang="en-US" sz="1000" dirty="0" smtClean="0">
              <a:solidFill>
                <a:schemeClr val="tx1"/>
              </a:solidFill>
            </a:endParaRPr>
          </a:p>
          <a:p>
            <a:pPr lvl="1"/>
            <a:r>
              <a:rPr lang="en-US" sz="2000" dirty="0" smtClean="0">
                <a:solidFill>
                  <a:schemeClr val="tx1"/>
                </a:solidFill>
              </a:rPr>
              <a:t>Interventions to Prevent Falls in Community-dwelling Older Adults (May 29)</a:t>
            </a:r>
          </a:p>
          <a:p>
            <a:pPr lvl="1"/>
            <a:endParaRPr lang="en-US" sz="1000" dirty="0" smtClean="0">
              <a:solidFill>
                <a:schemeClr val="tx1"/>
              </a:solidFill>
            </a:endParaRPr>
          </a:p>
          <a:p>
            <a:pPr lvl="1"/>
            <a:r>
              <a:rPr lang="en-US" sz="2000" dirty="0" smtClean="0">
                <a:solidFill>
                  <a:schemeClr val="tx1"/>
                </a:solidFill>
              </a:rPr>
              <a:t>Screening for and Management of Obesity in Adults (June 26)</a:t>
            </a:r>
          </a:p>
          <a:p>
            <a:pPr lvl="1"/>
            <a:endParaRPr lang="en-US" sz="1000" dirty="0" smtClean="0">
              <a:solidFill>
                <a:schemeClr val="tx1"/>
              </a:solidFill>
            </a:endParaRPr>
          </a:p>
          <a:p>
            <a:pPr lvl="1"/>
            <a:r>
              <a:rPr lang="en-US" sz="2000" dirty="0" smtClean="0">
                <a:solidFill>
                  <a:schemeClr val="tx1"/>
                </a:solidFill>
              </a:rPr>
              <a:t>Behavioral Counseling to Promote a Healthful Diet and Physical Activity for CVD Prevention in Adults (June 26)</a:t>
            </a:r>
          </a:p>
          <a:p>
            <a:pPr lvl="1"/>
            <a:endParaRPr lang="en-US" sz="1000" dirty="0" smtClean="0">
              <a:solidFill>
                <a:schemeClr val="tx1"/>
              </a:solidFill>
            </a:endParaRPr>
          </a:p>
          <a:p>
            <a:r>
              <a:rPr lang="en-US" sz="2800" dirty="0" smtClean="0">
                <a:solidFill>
                  <a:schemeClr val="tx1"/>
                </a:solidFill>
              </a:rPr>
              <a:t>Five </a:t>
            </a:r>
            <a:r>
              <a:rPr lang="en-US" sz="2800" u="sng" dirty="0" smtClean="0">
                <a:solidFill>
                  <a:schemeClr val="tx1"/>
                </a:solidFill>
              </a:rPr>
              <a:t>draft</a:t>
            </a:r>
            <a:r>
              <a:rPr lang="en-US" sz="2800" dirty="0" smtClean="0">
                <a:solidFill>
                  <a:schemeClr val="tx1"/>
                </a:solidFill>
              </a:rPr>
              <a:t> recommendations posted for public comment since last NAC meeting</a:t>
            </a:r>
          </a:p>
          <a:p>
            <a:pPr lvl="1"/>
            <a:endParaRPr lang="en-US" sz="1000" dirty="0" smtClean="0">
              <a:solidFill>
                <a:schemeClr val="tx1"/>
              </a:solidFill>
            </a:endParaRPr>
          </a:p>
          <a:p>
            <a:pPr lvl="1"/>
            <a:endParaRPr lang="en-US" sz="2000" dirty="0" smtClean="0">
              <a:solidFill>
                <a:srgbClr val="FFFF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4"/>
          <p:cNvPicPr>
            <a:picLocks noChangeAspect="1" noChangeArrowheads="1"/>
          </p:cNvPicPr>
          <p:nvPr/>
        </p:nvPicPr>
        <p:blipFill>
          <a:blip r:embed="rId3" cstate="print"/>
          <a:srcRect/>
          <a:stretch>
            <a:fillRect/>
          </a:stretch>
        </p:blipFill>
        <p:spPr bwMode="auto">
          <a:xfrm>
            <a:off x="4248856" y="0"/>
            <a:ext cx="4895144" cy="3876675"/>
          </a:xfrm>
          <a:prstGeom prst="rect">
            <a:avLst/>
          </a:prstGeom>
          <a:noFill/>
          <a:ln w="12700">
            <a:noFill/>
            <a:miter lim="800000"/>
            <a:headEnd/>
            <a:tailEnd/>
          </a:ln>
        </p:spPr>
      </p:pic>
      <p:sp>
        <p:nvSpPr>
          <p:cNvPr id="5" name="TextBox 4"/>
          <p:cNvSpPr txBox="1"/>
          <p:nvPr/>
        </p:nvSpPr>
        <p:spPr>
          <a:xfrm>
            <a:off x="6553200" y="4114800"/>
            <a:ext cx="2438400" cy="830997"/>
          </a:xfrm>
          <a:prstGeom prst="rect">
            <a:avLst/>
          </a:prstGeom>
          <a:noFill/>
        </p:spPr>
        <p:txBody>
          <a:bodyPr wrap="square" rtlCol="0">
            <a:spAutoFit/>
          </a:bodyPr>
          <a:lstStyle/>
          <a:p>
            <a:pPr algn="ctr"/>
            <a:r>
              <a:rPr lang="en-US" sz="2400" b="1" dirty="0" smtClean="0">
                <a:solidFill>
                  <a:srgbClr val="FFFF00"/>
                </a:solidFill>
                <a:effectLst>
                  <a:outerShdw blurRad="38100" dist="38100" dir="2700000" algn="tl">
                    <a:srgbClr val="000000">
                      <a:alpha val="43137"/>
                    </a:srgbClr>
                  </a:outerShdw>
                </a:effectLst>
                <a:cs typeface="Times New Roman" pitchFamily="18" charset="0"/>
              </a:rPr>
              <a:t>New Materials for Consumers</a:t>
            </a:r>
            <a:endParaRPr lang="en-US" sz="2400" b="1" dirty="0">
              <a:solidFill>
                <a:srgbClr val="FFFF00"/>
              </a:solidFill>
              <a:effectLst>
                <a:outerShdw blurRad="38100" dist="38100" dir="2700000" algn="tl">
                  <a:srgbClr val="000000">
                    <a:alpha val="43137"/>
                  </a:srgbClr>
                </a:outerShdw>
              </a:effectLst>
              <a:cs typeface="Times New Roman" pitchFamily="18" charset="0"/>
            </a:endParaRPr>
          </a:p>
        </p:txBody>
      </p:sp>
      <p:pic>
        <p:nvPicPr>
          <p:cNvPr id="6" name="Picture 2"/>
          <p:cNvPicPr>
            <a:picLocks noChangeAspect="1" noChangeArrowheads="1"/>
          </p:cNvPicPr>
          <p:nvPr/>
        </p:nvPicPr>
        <p:blipFill>
          <a:blip r:embed="rId4" cstate="print"/>
          <a:srcRect/>
          <a:stretch>
            <a:fillRect/>
          </a:stretch>
        </p:blipFill>
        <p:spPr bwMode="auto">
          <a:xfrm>
            <a:off x="1" y="0"/>
            <a:ext cx="4239884" cy="5486400"/>
          </a:xfrm>
          <a:prstGeom prst="rect">
            <a:avLst/>
          </a:prstGeom>
          <a:noFill/>
          <a:ln w="12700">
            <a:noFill/>
            <a:miter lim="800000"/>
            <a:headEnd/>
            <a:tailEnd/>
          </a:ln>
        </p:spPr>
      </p:pic>
      <p:pic>
        <p:nvPicPr>
          <p:cNvPr id="15364" name="Picture 3"/>
          <p:cNvPicPr>
            <a:picLocks noChangeAspect="1" noChangeArrowheads="1"/>
          </p:cNvPicPr>
          <p:nvPr/>
        </p:nvPicPr>
        <p:blipFill>
          <a:blip r:embed="rId5" cstate="print"/>
          <a:srcRect/>
          <a:stretch>
            <a:fillRect/>
          </a:stretch>
        </p:blipFill>
        <p:spPr bwMode="auto">
          <a:xfrm>
            <a:off x="2286000" y="896291"/>
            <a:ext cx="4144434" cy="5961709"/>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t>FY 2012 Budget: $405M </a:t>
            </a:r>
            <a:endParaRPr lang="en-US" sz="3200" dirty="0"/>
          </a:p>
        </p:txBody>
      </p:sp>
      <p:sp>
        <p:nvSpPr>
          <p:cNvPr id="3" name="Content Placeholder 2"/>
          <p:cNvSpPr>
            <a:spLocks noGrp="1"/>
          </p:cNvSpPr>
          <p:nvPr>
            <p:ph idx="1"/>
          </p:nvPr>
        </p:nvSpPr>
        <p:spPr>
          <a:xfrm>
            <a:off x="685800" y="1676400"/>
            <a:ext cx="7916863" cy="4572000"/>
          </a:xfrm>
        </p:spPr>
        <p:txBody>
          <a:bodyPr/>
          <a:lstStyle/>
          <a:p>
            <a:pPr>
              <a:defRPr/>
            </a:pPr>
            <a:r>
              <a:rPr lang="en-US" sz="2800" dirty="0" smtClean="0"/>
              <a:t>$16.6M for Patient-Centered Outcomes Research </a:t>
            </a:r>
            <a:r>
              <a:rPr lang="en-US" sz="2000" dirty="0" smtClean="0"/>
              <a:t>(+$24M from the PCORTF)</a:t>
            </a:r>
          </a:p>
          <a:p>
            <a:pPr>
              <a:defRPr/>
            </a:pPr>
            <a:r>
              <a:rPr lang="en-US" sz="2800" dirty="0" smtClean="0"/>
              <a:t>$15.9M for Prevention/Care Management </a:t>
            </a:r>
            <a:r>
              <a:rPr lang="en-US" sz="2000" dirty="0" smtClean="0"/>
              <a:t>(+$12M from the Prevention and Public Health Fund) </a:t>
            </a:r>
          </a:p>
          <a:p>
            <a:pPr>
              <a:defRPr/>
            </a:pPr>
            <a:r>
              <a:rPr lang="en-US" sz="2800" dirty="0" smtClean="0"/>
              <a:t>$3.7M for Value Research</a:t>
            </a:r>
          </a:p>
          <a:p>
            <a:pPr>
              <a:defRPr/>
            </a:pPr>
            <a:r>
              <a:rPr lang="en-US" sz="2800" dirty="0" smtClean="0"/>
              <a:t>$25.6M for Health IT</a:t>
            </a:r>
          </a:p>
          <a:p>
            <a:pPr>
              <a:defRPr/>
            </a:pPr>
            <a:r>
              <a:rPr lang="en-US" sz="2800" dirty="0" smtClean="0"/>
              <a:t>$65.6M for Patient Safety </a:t>
            </a:r>
            <a:r>
              <a:rPr lang="en-US" sz="2000" dirty="0" smtClean="0"/>
              <a:t>($34M HAI)</a:t>
            </a:r>
          </a:p>
          <a:p>
            <a:pPr>
              <a:defRPr/>
            </a:pPr>
            <a:r>
              <a:rPr lang="en-US" sz="2800" dirty="0" smtClean="0"/>
              <a:t>$108.4M for Cross-cutting </a:t>
            </a:r>
            <a:r>
              <a:rPr lang="en-US" sz="2000" dirty="0" smtClean="0"/>
              <a:t>($15.9M in NEW grants)</a:t>
            </a:r>
            <a:endParaRPr lang="en-US" sz="2000" dirty="0"/>
          </a:p>
        </p:txBody>
      </p:sp>
      <p:sp>
        <p:nvSpPr>
          <p:cNvPr id="6" name="AutoShape 4"/>
          <p:cNvSpPr>
            <a:spLocks noChangeArrowheads="1"/>
          </p:cNvSpPr>
          <p:nvPr/>
        </p:nvSpPr>
        <p:spPr bwMode="auto">
          <a:xfrm>
            <a:off x="1905000" y="6248400"/>
            <a:ext cx="5638800" cy="76200"/>
          </a:xfrm>
          <a:prstGeom prst="flowChartSort">
            <a:avLst/>
          </a:prstGeom>
          <a:solidFill>
            <a:schemeClr val="tx2"/>
          </a:solidFill>
          <a:ln w="12700">
            <a:noFill/>
            <a:prstDash val="dashDot"/>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9"/>
          <p:cNvPicPr>
            <a:picLocks noChangeAspect="1" noChangeArrowheads="1"/>
          </p:cNvPicPr>
          <p:nvPr/>
        </p:nvPicPr>
        <p:blipFill>
          <a:blip r:embed="rId3" cstate="print"/>
          <a:srcRect l="2649" t="21530" r="5199" b="12270"/>
          <a:stretch>
            <a:fillRect/>
          </a:stretch>
        </p:blipFill>
        <p:spPr bwMode="auto">
          <a:xfrm>
            <a:off x="1066800" y="1295400"/>
            <a:ext cx="6781800" cy="3497981"/>
          </a:xfrm>
          <a:prstGeom prst="rect">
            <a:avLst/>
          </a:prstGeom>
          <a:noFill/>
          <a:ln w="9525">
            <a:noFill/>
            <a:miter lim="800000"/>
            <a:headEnd/>
            <a:tailEnd/>
          </a:ln>
        </p:spPr>
      </p:pic>
      <p:sp>
        <p:nvSpPr>
          <p:cNvPr id="10" name="TextBox 9"/>
          <p:cNvSpPr txBox="1"/>
          <p:nvPr/>
        </p:nvSpPr>
        <p:spPr>
          <a:xfrm>
            <a:off x="332096" y="4792640"/>
            <a:ext cx="4495800" cy="2123658"/>
          </a:xfrm>
          <a:prstGeom prst="rect">
            <a:avLst/>
          </a:prstGeom>
          <a:noFill/>
        </p:spPr>
        <p:txBody>
          <a:bodyPr wrap="square">
            <a:spAutoFit/>
          </a:bodyPr>
          <a:lstStyle/>
          <a:p>
            <a:pPr marL="287338" indent="-287338">
              <a:buClr>
                <a:srgbClr val="FFFF00"/>
              </a:buClr>
              <a:buSzPct val="120000"/>
              <a:buFont typeface="Arial" pitchFamily="34" charset="0"/>
              <a:buChar char="■"/>
              <a:defRPr/>
            </a:pPr>
            <a:r>
              <a:rPr lang="en-US" sz="1600" b="1" dirty="0" smtClean="0">
                <a:solidFill>
                  <a:schemeClr val="tx2"/>
                </a:solidFill>
                <a:effectLst>
                  <a:outerShdw blurRad="38100" dist="38100" dir="2700000" algn="tl">
                    <a:srgbClr val="000000">
                      <a:alpha val="43137"/>
                    </a:srgbClr>
                  </a:outerShdw>
                </a:effectLst>
                <a:latin typeface="+mj-lt"/>
              </a:rPr>
              <a:t>Additional indicators and health topics</a:t>
            </a:r>
          </a:p>
          <a:p>
            <a:pPr marL="744538" lvl="1" indent="-287338">
              <a:buClr>
                <a:srgbClr val="FFFF00"/>
              </a:buClr>
              <a:buSzPct val="120000"/>
              <a:buFont typeface="Arial" pitchFamily="34" charset="0"/>
              <a:buChar char="•"/>
              <a:defRPr/>
            </a:pPr>
            <a:r>
              <a:rPr lang="en-US" sz="1600" dirty="0" smtClean="0">
                <a:effectLst>
                  <a:outerShdw blurRad="38100" dist="38100" dir="2700000" algn="tl">
                    <a:srgbClr val="000000">
                      <a:alpha val="43137"/>
                    </a:srgbClr>
                  </a:outerShdw>
                </a:effectLst>
                <a:latin typeface="+mj-lt"/>
              </a:rPr>
              <a:t>4 additional AHRQ QIs, including composite measures</a:t>
            </a:r>
          </a:p>
          <a:p>
            <a:pPr marL="744538" lvl="1" indent="-287338">
              <a:buClr>
                <a:srgbClr val="FFFF00"/>
              </a:buClr>
              <a:buSzPct val="120000"/>
              <a:buFont typeface="Arial" pitchFamily="34" charset="0"/>
              <a:buChar char="•"/>
              <a:defRPr/>
            </a:pPr>
            <a:r>
              <a:rPr lang="en-US" sz="1600" dirty="0" smtClean="0">
                <a:effectLst>
                  <a:outerShdw blurRad="38100" dist="38100" dir="2700000" algn="tl">
                    <a:srgbClr val="000000">
                      <a:alpha val="43137"/>
                    </a:srgbClr>
                  </a:outerShdw>
                </a:effectLst>
                <a:latin typeface="+mj-lt"/>
              </a:rPr>
              <a:t>12 additional Hospital Compare measures</a:t>
            </a:r>
          </a:p>
          <a:p>
            <a:pPr marL="744538" lvl="1" indent="-287338">
              <a:buClr>
                <a:srgbClr val="FFFF00"/>
              </a:buClr>
              <a:buSzPct val="120000"/>
              <a:buFont typeface="Arial" pitchFamily="34" charset="0"/>
              <a:buChar char="•"/>
              <a:defRPr/>
            </a:pPr>
            <a:r>
              <a:rPr lang="en-US" sz="1600" dirty="0" smtClean="0">
                <a:effectLst>
                  <a:outerShdw blurRad="38100" dist="38100" dir="2700000" algn="tl">
                    <a:srgbClr val="000000">
                      <a:alpha val="43137"/>
                    </a:srgbClr>
                  </a:outerShdw>
                </a:effectLst>
                <a:latin typeface="+mj-lt"/>
              </a:rPr>
              <a:t>New health topic on nursing sensitive care</a:t>
            </a:r>
          </a:p>
          <a:p>
            <a:pPr marL="287338" indent="-287338">
              <a:buClr>
                <a:srgbClr val="FFFF00"/>
              </a:buClr>
              <a:buSzPct val="120000"/>
              <a:defRPr/>
            </a:pPr>
            <a:endParaRPr lang="en-US" sz="2000" dirty="0" smtClean="0">
              <a:latin typeface="+mj-lt"/>
            </a:endParaRPr>
          </a:p>
        </p:txBody>
      </p:sp>
      <p:sp>
        <p:nvSpPr>
          <p:cNvPr id="11" name="TextBox 10"/>
          <p:cNvSpPr txBox="1"/>
          <p:nvPr/>
        </p:nvSpPr>
        <p:spPr>
          <a:xfrm>
            <a:off x="4572000" y="4795897"/>
            <a:ext cx="4572000" cy="2123658"/>
          </a:xfrm>
          <a:prstGeom prst="rect">
            <a:avLst/>
          </a:prstGeom>
          <a:noFill/>
        </p:spPr>
        <p:txBody>
          <a:bodyPr wrap="square">
            <a:spAutoFit/>
          </a:bodyPr>
          <a:lstStyle/>
          <a:p>
            <a:pPr marL="177800" indent="-177800">
              <a:buClr>
                <a:srgbClr val="FFFF00"/>
              </a:buClr>
              <a:buSzPct val="120000"/>
              <a:buFont typeface="Arial" pitchFamily="34" charset="0"/>
              <a:buChar char="■"/>
              <a:defRPr/>
            </a:pPr>
            <a:r>
              <a:rPr lang="en-US" sz="1600" b="1" dirty="0" smtClean="0">
                <a:solidFill>
                  <a:schemeClr val="tx2"/>
                </a:solidFill>
                <a:effectLst>
                  <a:outerShdw blurRad="38100" dist="38100" dir="2700000" algn="tl">
                    <a:srgbClr val="000000">
                      <a:alpha val="43137"/>
                    </a:srgbClr>
                  </a:outerShdw>
                </a:effectLst>
                <a:latin typeface="+mj-lt"/>
              </a:rPr>
              <a:t>  New customization options </a:t>
            </a:r>
          </a:p>
          <a:p>
            <a:pPr marL="287338" indent="-287338">
              <a:buClr>
                <a:srgbClr val="FFFF00"/>
              </a:buClr>
              <a:buSzPct val="120000"/>
              <a:buFont typeface="Arial" pitchFamily="34" charset="0"/>
              <a:buChar char="■"/>
              <a:defRPr/>
            </a:pPr>
            <a:r>
              <a:rPr lang="en-US" sz="1600" b="1" dirty="0" smtClean="0">
                <a:solidFill>
                  <a:schemeClr val="tx2"/>
                </a:solidFill>
                <a:effectLst>
                  <a:outerShdw blurRad="38100" dist="38100" dir="2700000" algn="tl">
                    <a:srgbClr val="000000">
                      <a:alpha val="43137"/>
                    </a:srgbClr>
                  </a:outerShdw>
                </a:effectLst>
                <a:latin typeface="+mj-lt"/>
              </a:rPr>
              <a:t>Updated coding changes and new technical design features</a:t>
            </a:r>
          </a:p>
          <a:p>
            <a:pPr marL="744538" lvl="1" indent="-287338">
              <a:buClr>
                <a:srgbClr val="FFFF00"/>
              </a:buClr>
              <a:buSzPct val="120000"/>
              <a:buFont typeface="Arial" pitchFamily="34" charset="0"/>
              <a:buChar char="•"/>
              <a:defRPr/>
            </a:pPr>
            <a:r>
              <a:rPr lang="en-US" sz="1600" dirty="0" smtClean="0">
                <a:effectLst>
                  <a:outerShdw blurRad="38100" dist="38100" dir="2700000" algn="tl">
                    <a:srgbClr val="000000">
                      <a:alpha val="43137"/>
                    </a:srgbClr>
                  </a:outerShdw>
                </a:effectLst>
                <a:latin typeface="+mj-lt"/>
              </a:rPr>
              <a:t>HCUP cost-to-charge ratios convert charges to costs</a:t>
            </a:r>
          </a:p>
          <a:p>
            <a:pPr marL="573088" lvl="1" indent="-285750">
              <a:buClr>
                <a:srgbClr val="FFFF00"/>
              </a:buClr>
              <a:buSzPct val="120000"/>
              <a:buFont typeface="Arial" pitchFamily="34" charset="0"/>
              <a:buChar char="■"/>
              <a:defRPr/>
            </a:pPr>
            <a:endParaRPr lang="en-US" sz="1600" dirty="0" smtClean="0">
              <a:effectLst>
                <a:outerShdw blurRad="38100" dist="38100" dir="2700000" algn="tl">
                  <a:srgbClr val="000000">
                    <a:alpha val="43137"/>
                  </a:srgbClr>
                </a:outerShdw>
              </a:effectLst>
            </a:endParaRPr>
          </a:p>
          <a:p>
            <a:pPr marL="177800" indent="-177800">
              <a:buClr>
                <a:srgbClr val="FFFF00"/>
              </a:buClr>
              <a:buSzPct val="120000"/>
              <a:buFont typeface="Arial" pitchFamily="34" charset="0"/>
              <a:buChar char="■"/>
              <a:defRPr/>
            </a:pPr>
            <a:endParaRPr lang="en-US" sz="2000" dirty="0" smtClean="0">
              <a:effectLst>
                <a:outerShdw blurRad="38100" dist="38100" dir="2700000" algn="tl">
                  <a:srgbClr val="000000">
                    <a:alpha val="43137"/>
                  </a:srgbClr>
                </a:outerShdw>
              </a:effectLst>
            </a:endParaRPr>
          </a:p>
          <a:p>
            <a:pPr marL="177800" indent="-177800">
              <a:buClr>
                <a:srgbClr val="FFFF00"/>
              </a:buClr>
              <a:buSzPct val="120000"/>
              <a:buFont typeface="Arial" pitchFamily="34" charset="0"/>
              <a:buChar char="■"/>
              <a:defRPr/>
            </a:pPr>
            <a:endParaRPr lang="en-US" sz="1600" dirty="0">
              <a:solidFill>
                <a:schemeClr val="tx2">
                  <a:lumMod val="60000"/>
                  <a:lumOff val="40000"/>
                </a:schemeClr>
              </a:solidFill>
              <a:effectLst>
                <a:outerShdw blurRad="38100" dist="38100" dir="2700000" algn="tl">
                  <a:srgbClr val="000000">
                    <a:alpha val="43137"/>
                  </a:srgbClr>
                </a:outerShdw>
              </a:effectLst>
            </a:endParaRPr>
          </a:p>
        </p:txBody>
      </p:sp>
      <p:sp>
        <p:nvSpPr>
          <p:cNvPr id="6" name="Title 1"/>
          <p:cNvSpPr txBox="1">
            <a:spLocks/>
          </p:cNvSpPr>
          <p:nvPr/>
        </p:nvSpPr>
        <p:spPr>
          <a:xfrm>
            <a:off x="1066800" y="533400"/>
            <a:ext cx="7162800" cy="879209"/>
          </a:xfrm>
          <a:prstGeom prst="rect">
            <a:avLst/>
          </a:prstGeom>
        </p:spPr>
        <p:txBody>
          <a:bodyPr/>
          <a:lstStyle>
            <a:lvl1pPr algn="ctr" rtl="0" eaLnBrk="0" fontAlgn="base" hangingPunct="0">
              <a:lnSpc>
                <a:spcPct val="90000"/>
              </a:lnSpc>
              <a:spcBef>
                <a:spcPct val="0"/>
              </a:spcBef>
              <a:spcAft>
                <a:spcPct val="0"/>
              </a:spcAft>
              <a:defRPr sz="3200" b="1" i="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2pPr>
            <a:lvl3pPr algn="ctr" rtl="0" eaLnBrk="0" fontAlgn="base" hangingPunct="0">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3pPr>
            <a:lvl4pPr algn="ctr" rtl="0" eaLnBrk="0" fontAlgn="base" hangingPunct="0">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4pPr>
            <a:lvl5pPr algn="ctr" rtl="0" eaLnBrk="0" fontAlgn="base" hangingPunct="0">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5pPr>
            <a:lvl6pPr marL="457200" algn="ctr" rtl="0" fontAlgn="base">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6pPr>
            <a:lvl7pPr marL="914400" algn="ctr" rtl="0" fontAlgn="base">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7pPr>
            <a:lvl8pPr marL="1371600" algn="ctr" rtl="0" fontAlgn="base">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8pPr>
            <a:lvl9pPr marL="1828800" algn="ctr" rtl="0" fontAlgn="base">
              <a:lnSpc>
                <a:spcPct val="90000"/>
              </a:lnSpc>
              <a:spcBef>
                <a:spcPct val="0"/>
              </a:spcBef>
              <a:spcAft>
                <a:spcPct val="0"/>
              </a:spcAft>
              <a:defRPr sz="3200" b="1" i="1">
                <a:solidFill>
                  <a:schemeClr val="tx2"/>
                </a:solidFill>
                <a:effectLst>
                  <a:outerShdw blurRad="38100" dist="38100" dir="2700000" algn="tl">
                    <a:srgbClr val="000000"/>
                  </a:outerShdw>
                </a:effectLst>
                <a:latin typeface="Arial" charset="0"/>
              </a:defRPr>
            </a:lvl9pPr>
          </a:lstStyle>
          <a:p>
            <a:pPr>
              <a:defRPr/>
            </a:pPr>
            <a:r>
              <a:rPr lang="en-US" dirty="0" smtClean="0">
                <a:solidFill>
                  <a:srgbClr val="FFFF00"/>
                </a:solidFill>
              </a:rPr>
              <a:t>MONAHRQ – New Version 3.0</a:t>
            </a:r>
            <a:endParaRPr lang="en-US" dirty="0">
              <a:solidFill>
                <a:srgbClr val="FFFF00"/>
              </a:solidFill>
            </a:endParaRPr>
          </a:p>
        </p:txBody>
      </p:sp>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2" cstate="print"/>
          <a:srcRect/>
          <a:stretch>
            <a:fillRect/>
          </a:stretch>
        </p:blipFill>
        <p:spPr bwMode="auto">
          <a:xfrm>
            <a:off x="0" y="-1"/>
            <a:ext cx="4419600" cy="6420389"/>
          </a:xfrm>
          <a:prstGeom prst="rect">
            <a:avLst/>
          </a:prstGeom>
          <a:noFill/>
          <a:ln w="12700">
            <a:noFill/>
            <a:miter lim="800000"/>
            <a:headEnd/>
            <a:tailEnd/>
          </a:ln>
        </p:spPr>
      </p:pic>
      <p:pic>
        <p:nvPicPr>
          <p:cNvPr id="16387" name="Picture 2"/>
          <p:cNvPicPr>
            <a:picLocks noChangeAspect="1" noChangeArrowheads="1"/>
          </p:cNvPicPr>
          <p:nvPr/>
        </p:nvPicPr>
        <p:blipFill>
          <a:blip r:embed="rId3" cstate="print"/>
          <a:srcRect/>
          <a:stretch>
            <a:fillRect/>
          </a:stretch>
        </p:blipFill>
        <p:spPr bwMode="auto">
          <a:xfrm>
            <a:off x="3810000" y="733616"/>
            <a:ext cx="4191000" cy="6124384"/>
          </a:xfrm>
          <a:prstGeom prst="rect">
            <a:avLst/>
          </a:prstGeom>
          <a:noFill/>
          <a:ln w="12700">
            <a:noFill/>
            <a:miter lim="800000"/>
            <a:headEnd/>
            <a:tailEnd/>
          </a:ln>
        </p:spPr>
      </p:pic>
      <p:sp>
        <p:nvSpPr>
          <p:cNvPr id="4" name="TextBox 3"/>
          <p:cNvSpPr txBox="1"/>
          <p:nvPr/>
        </p:nvSpPr>
        <p:spPr>
          <a:xfrm>
            <a:off x="4419600" y="152400"/>
            <a:ext cx="4724400" cy="461665"/>
          </a:xfrm>
          <a:prstGeom prst="rect">
            <a:avLst/>
          </a:prstGeom>
          <a:noFill/>
        </p:spPr>
        <p:txBody>
          <a:bodyPr wrap="square" rtlCol="0">
            <a:spAutoFit/>
          </a:bodyPr>
          <a:lstStyle/>
          <a:p>
            <a:pPr algn="ctr"/>
            <a:r>
              <a:rPr lang="en-US" sz="2400" b="1" dirty="0" smtClean="0">
                <a:solidFill>
                  <a:srgbClr val="FFFF00"/>
                </a:solidFill>
                <a:effectLst>
                  <a:outerShdw blurRad="38100" dist="38100" dir="2700000" algn="tl">
                    <a:srgbClr val="000000">
                      <a:alpha val="43137"/>
                    </a:srgbClr>
                  </a:outerShdw>
                </a:effectLst>
              </a:rPr>
              <a:t>New Materials for Clinicians</a:t>
            </a:r>
            <a:endParaRPr lang="en-US" sz="2400" b="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76400"/>
            <a:ext cx="4648200" cy="5181600"/>
          </a:xfrm>
        </p:spPr>
        <p:txBody>
          <a:bodyPr/>
          <a:lstStyle/>
          <a:p>
            <a:pPr>
              <a:defRPr/>
            </a:pPr>
            <a:r>
              <a:rPr lang="en-US" sz="2200" dirty="0" smtClean="0"/>
              <a:t>Guides independent pharmacies through the process of adopting e-prescribing</a:t>
            </a:r>
          </a:p>
          <a:p>
            <a:pPr>
              <a:buFont typeface="Wingdings" pitchFamily="2" charset="2"/>
              <a:buNone/>
              <a:defRPr/>
            </a:pPr>
            <a:endParaRPr lang="en-US" sz="2200" dirty="0" smtClean="0"/>
          </a:p>
          <a:p>
            <a:pPr>
              <a:defRPr/>
            </a:pPr>
            <a:r>
              <a:rPr lang="en-US" sz="2200" dirty="0" smtClean="0"/>
              <a:t>Illustrates how to assess pharmacy workflows to determine whether changes or updates are needed to a pharmacy software system</a:t>
            </a:r>
          </a:p>
          <a:p>
            <a:pPr>
              <a:defRPr/>
            </a:pPr>
            <a:endParaRPr lang="en-US" sz="2200" dirty="0" smtClean="0"/>
          </a:p>
          <a:p>
            <a:pPr>
              <a:defRPr/>
            </a:pPr>
            <a:r>
              <a:rPr lang="en-US" sz="2200" dirty="0" smtClean="0"/>
              <a:t>Discusses hurdles and problems that can arise when implementing e-prescribing  </a:t>
            </a:r>
          </a:p>
          <a:p>
            <a:pPr>
              <a:defRPr/>
            </a:pPr>
            <a:endParaRPr lang="en-US" sz="2200" dirty="0"/>
          </a:p>
        </p:txBody>
      </p:sp>
      <p:pic>
        <p:nvPicPr>
          <p:cNvPr id="5123" name="Content Placeholder 4" descr="pharmacy.jpg"/>
          <p:cNvPicPr>
            <a:picLocks noGrp="1" noChangeAspect="1"/>
          </p:cNvPicPr>
          <p:nvPr>
            <p:ph sz="half" idx="2"/>
          </p:nvPr>
        </p:nvPicPr>
        <p:blipFill>
          <a:blip r:embed="rId2" cstate="print"/>
          <a:srcRect/>
          <a:stretch>
            <a:fillRect/>
          </a:stretch>
        </p:blipFill>
        <p:spPr>
          <a:xfrm>
            <a:off x="5257800" y="2819400"/>
            <a:ext cx="3541713" cy="2643188"/>
          </a:xfrm>
        </p:spPr>
      </p:pic>
      <p:sp>
        <p:nvSpPr>
          <p:cNvPr id="6" name="Title 5"/>
          <p:cNvSpPr>
            <a:spLocks noGrp="1"/>
          </p:cNvSpPr>
          <p:nvPr>
            <p:ph type="title"/>
          </p:nvPr>
        </p:nvSpPr>
        <p:spPr>
          <a:xfrm>
            <a:off x="1447800" y="228600"/>
            <a:ext cx="7696200" cy="876300"/>
          </a:xfrm>
        </p:spPr>
        <p:txBody>
          <a:bodyPr/>
          <a:lstStyle/>
          <a:p>
            <a:pPr>
              <a:defRPr/>
            </a:pPr>
            <a:r>
              <a:rPr lang="en-US" sz="2800" dirty="0" smtClean="0"/>
              <a:t>A Toolset for E-Prescribing Implementation in Independent Pharmacies </a:t>
            </a:r>
            <a:endParaRPr lang="en-US" sz="28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800" dirty="0" smtClean="0"/>
              <a:t>A Toolset for E-Prescribing Implementation in Physician Offices</a:t>
            </a:r>
            <a:endParaRPr lang="en-US" sz="2800" dirty="0"/>
          </a:p>
        </p:txBody>
      </p:sp>
      <p:sp>
        <p:nvSpPr>
          <p:cNvPr id="3" name="Content Placeholder 2"/>
          <p:cNvSpPr>
            <a:spLocks noGrp="1"/>
          </p:cNvSpPr>
          <p:nvPr>
            <p:ph sz="half" idx="1"/>
          </p:nvPr>
        </p:nvSpPr>
        <p:spPr>
          <a:xfrm>
            <a:off x="152400" y="1552575"/>
            <a:ext cx="5029200" cy="3886200"/>
          </a:xfrm>
        </p:spPr>
        <p:txBody>
          <a:bodyPr/>
          <a:lstStyle/>
          <a:p>
            <a:pPr>
              <a:defRPr/>
            </a:pPr>
            <a:r>
              <a:rPr lang="en-US" sz="2200" dirty="0" smtClean="0"/>
              <a:t>Designed for small, independent offices to large medical groups</a:t>
            </a:r>
          </a:p>
          <a:p>
            <a:pPr>
              <a:buFont typeface="Wingdings" pitchFamily="2" charset="2"/>
              <a:buNone/>
              <a:defRPr/>
            </a:pPr>
            <a:endParaRPr lang="en-US" sz="2200" dirty="0" smtClean="0"/>
          </a:p>
          <a:p>
            <a:pPr>
              <a:defRPr/>
            </a:pPr>
            <a:r>
              <a:rPr lang="en-US" sz="2200" dirty="0" smtClean="0"/>
              <a:t>Supports implementation of e-prescribing, whether as a stand-alone system or as a component  of a full EHR</a:t>
            </a:r>
          </a:p>
          <a:p>
            <a:pPr>
              <a:buFont typeface="Wingdings" pitchFamily="2" charset="2"/>
              <a:buNone/>
              <a:defRPr/>
            </a:pPr>
            <a:endParaRPr lang="en-US" sz="2200" dirty="0" smtClean="0"/>
          </a:p>
          <a:p>
            <a:pPr>
              <a:defRPr/>
            </a:pPr>
            <a:r>
              <a:rPr lang="en-US" sz="2200" dirty="0" smtClean="0"/>
              <a:t>Useful for providers who have not achieved the full potential of their current e-prescribing  system </a:t>
            </a:r>
            <a:endParaRPr lang="en-US" sz="2200" dirty="0"/>
          </a:p>
        </p:txBody>
      </p:sp>
      <p:pic>
        <p:nvPicPr>
          <p:cNvPr id="6148" name="Picture 6" descr="C:\Users\ksatterf\AppData\Local\Microsoft\Windows\Temporary Internet Files\Content.IE5\S9AN5BSU\e-prescribe[1].png"/>
          <p:cNvPicPr>
            <a:picLocks noGrp="1" noChangeAspect="1" noChangeArrowheads="1"/>
          </p:cNvPicPr>
          <p:nvPr>
            <p:ph sz="half" idx="2"/>
          </p:nvPr>
        </p:nvPicPr>
        <p:blipFill>
          <a:blip r:embed="rId2" cstate="print"/>
          <a:srcRect/>
          <a:stretch>
            <a:fillRect/>
          </a:stretch>
        </p:blipFill>
        <p:spPr>
          <a:xfrm>
            <a:off x="5181600" y="1981200"/>
            <a:ext cx="3695700" cy="2895600"/>
          </a:xfrm>
          <a:noFill/>
        </p:spPr>
      </p:pic>
      <p:sp>
        <p:nvSpPr>
          <p:cNvPr id="4" name="TextBox 3"/>
          <p:cNvSpPr txBox="1"/>
          <p:nvPr/>
        </p:nvSpPr>
        <p:spPr>
          <a:xfrm>
            <a:off x="722313" y="5562600"/>
            <a:ext cx="8001000" cy="769938"/>
          </a:xfrm>
          <a:prstGeom prst="rect">
            <a:avLst/>
          </a:prstGeom>
          <a:noFill/>
        </p:spPr>
        <p:txBody>
          <a:bodyPr>
            <a:spAutoFit/>
          </a:bodyPr>
          <a:lstStyle/>
          <a:p>
            <a:pPr algn="ctr">
              <a:defRPr/>
            </a:pPr>
            <a:r>
              <a:rPr lang="en-US" sz="2200" dirty="0">
                <a:effectLst>
                  <a:outerShdw blurRad="38100" dist="38100" dir="2700000" algn="tl">
                    <a:srgbClr val="000000">
                      <a:alpha val="43137"/>
                    </a:srgbClr>
                  </a:outerShdw>
                </a:effectLst>
                <a:latin typeface="+mj-lt"/>
              </a:rPr>
              <a:t>Both available at:</a:t>
            </a:r>
          </a:p>
          <a:p>
            <a:pPr algn="ctr">
              <a:defRPr/>
            </a:pPr>
            <a:r>
              <a:rPr lang="en-US" sz="2200" u="sng" dirty="0">
                <a:effectLst>
                  <a:outerShdw blurRad="38100" dist="38100" dir="2700000" algn="tl">
                    <a:srgbClr val="000000">
                      <a:alpha val="43137"/>
                    </a:srgbClr>
                  </a:outerShdw>
                </a:effectLst>
                <a:latin typeface="+mj-lt"/>
                <a:hlinkClick r:id="rId3"/>
              </a:rPr>
              <a:t>http://healthit.ahrq.gov/eprescribingtoolsets</a:t>
            </a:r>
            <a:endParaRPr lang="en-US" sz="2200" dirty="0">
              <a:effectLst>
                <a:outerShdw blurRad="38100" dist="38100" dir="2700000" algn="tl">
                  <a:srgbClr val="000000">
                    <a:alpha val="43137"/>
                  </a:srgbClr>
                </a:outerShdw>
              </a:effectLst>
              <a:latin typeface="+mj-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8575"/>
            <a:ext cx="7010400" cy="1409700"/>
          </a:xfrm>
        </p:spPr>
        <p:txBody>
          <a:bodyPr/>
          <a:lstStyle/>
          <a:p>
            <a:pPr>
              <a:defRPr/>
            </a:pPr>
            <a:r>
              <a:rPr lang="en-US" sz="2800" dirty="0" smtClean="0"/>
              <a:t>Enabling Patient-Centered Care Through Health Information Technology </a:t>
            </a:r>
            <a:r>
              <a:rPr lang="en-US" sz="2800" dirty="0" smtClean="0">
                <a:solidFill>
                  <a:srgbClr val="FFFF00"/>
                </a:solidFill>
              </a:rPr>
              <a:t>–</a:t>
            </a:r>
            <a:r>
              <a:rPr lang="en-US" sz="2800" dirty="0" smtClean="0"/>
              <a:t> EPC Report</a:t>
            </a:r>
            <a:endParaRPr lang="en-US" sz="2800" dirty="0"/>
          </a:p>
        </p:txBody>
      </p:sp>
      <p:sp>
        <p:nvSpPr>
          <p:cNvPr id="3" name="Content Placeholder 2"/>
          <p:cNvSpPr>
            <a:spLocks noGrp="1"/>
          </p:cNvSpPr>
          <p:nvPr>
            <p:ph idx="1"/>
          </p:nvPr>
        </p:nvSpPr>
        <p:spPr>
          <a:xfrm>
            <a:off x="304800" y="1743075"/>
            <a:ext cx="8297863" cy="3276600"/>
          </a:xfrm>
        </p:spPr>
        <p:txBody>
          <a:bodyPr/>
          <a:lstStyle/>
          <a:p>
            <a:pPr>
              <a:defRPr/>
            </a:pPr>
            <a:r>
              <a:rPr lang="en-US" sz="2800" dirty="0" smtClean="0"/>
              <a:t>While Health IT was shown to improve outcomes, few studies demonstrated impact on patient-centered care (as defined by the IOM)</a:t>
            </a:r>
          </a:p>
          <a:p>
            <a:pPr lvl="1">
              <a:defRPr/>
            </a:pPr>
            <a:r>
              <a:rPr lang="en-US" sz="2400" dirty="0" smtClean="0"/>
              <a:t>14 studies focused on improving responsiveness to the needs and preferences of individual patients</a:t>
            </a:r>
          </a:p>
          <a:p>
            <a:pPr lvl="1">
              <a:defRPr/>
            </a:pPr>
            <a:r>
              <a:rPr lang="en-US" sz="2400" dirty="0" smtClean="0"/>
              <a:t>25 studies focused on improving shared </a:t>
            </a:r>
            <a:r>
              <a:rPr lang="en-US" sz="2400" dirty="0" err="1" smtClean="0"/>
              <a:t>decisionmaking</a:t>
            </a:r>
            <a:r>
              <a:rPr lang="en-US" sz="2400" dirty="0" smtClean="0"/>
              <a:t> or related measures of patient-clinician communication or access to information</a:t>
            </a:r>
          </a:p>
          <a:p>
            <a:pPr>
              <a:buFont typeface="Wingdings" pitchFamily="2" charset="2"/>
              <a:buNone/>
              <a:defRPr/>
            </a:pPr>
            <a:r>
              <a:rPr lang="en-US" sz="2400" dirty="0" smtClean="0"/>
              <a:t> </a:t>
            </a:r>
          </a:p>
        </p:txBody>
      </p:sp>
      <p:sp>
        <p:nvSpPr>
          <p:cNvPr id="4" name="TextBox 3"/>
          <p:cNvSpPr txBox="1"/>
          <p:nvPr/>
        </p:nvSpPr>
        <p:spPr>
          <a:xfrm>
            <a:off x="304800" y="5486400"/>
            <a:ext cx="8763000" cy="954107"/>
          </a:xfrm>
          <a:prstGeom prst="rect">
            <a:avLst/>
          </a:prstGeom>
          <a:noFill/>
        </p:spPr>
        <p:txBody>
          <a:bodyPr wrap="square">
            <a:spAutoFit/>
          </a:bodyPr>
          <a:lstStyle/>
          <a:p>
            <a:pPr algn="ctr">
              <a:defRPr/>
            </a:pPr>
            <a:r>
              <a:rPr lang="en-US" dirty="0">
                <a:effectLst>
                  <a:outerShdw blurRad="38100" dist="38100" dir="2700000" algn="tl">
                    <a:srgbClr val="000000">
                      <a:alpha val="43137"/>
                    </a:srgbClr>
                  </a:outerShdw>
                </a:effectLst>
                <a:latin typeface="+mj-lt"/>
              </a:rPr>
              <a:t>Available </a:t>
            </a:r>
            <a:r>
              <a:rPr lang="en-US" dirty="0" smtClean="0">
                <a:effectLst>
                  <a:outerShdw blurRad="38100" dist="38100" dir="2700000" algn="tl">
                    <a:srgbClr val="000000">
                      <a:alpha val="43137"/>
                    </a:srgbClr>
                  </a:outerShdw>
                </a:effectLst>
                <a:latin typeface="+mj-lt"/>
              </a:rPr>
              <a:t>at</a:t>
            </a:r>
          </a:p>
          <a:p>
            <a:pPr algn="ctr">
              <a:defRPr/>
            </a:pPr>
            <a:r>
              <a:rPr lang="en-US" dirty="0" smtClean="0">
                <a:solidFill>
                  <a:srgbClr val="FFFF00"/>
                </a:solidFill>
                <a:effectLst>
                  <a:outerShdw blurRad="38100" dist="38100" dir="2700000" algn="tl">
                    <a:srgbClr val="000000">
                      <a:alpha val="43137"/>
                    </a:srgbClr>
                  </a:outerShdw>
                </a:effectLst>
                <a:latin typeface="+mj-lt"/>
              </a:rPr>
              <a:t> </a:t>
            </a:r>
            <a:r>
              <a:rPr lang="en-US" dirty="0">
                <a:solidFill>
                  <a:srgbClr val="FFFF00"/>
                </a:solidFill>
                <a:latin typeface="+mj-lt"/>
                <a:hlinkClick r:id="rId3"/>
              </a:rPr>
              <a:t>http://www.ahrq.gov/clinic/tp/pcchittp.htm</a:t>
            </a:r>
            <a:endParaRPr lang="en-US" dirty="0">
              <a:solidFill>
                <a:srgbClr val="FFFF00"/>
              </a:solidFill>
              <a:latin typeface="+mj-lt"/>
            </a:endParaRPr>
          </a:p>
        </p:txBody>
      </p:sp>
    </p:spTree>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0" y="152400"/>
            <a:ext cx="7696200" cy="1066800"/>
          </a:xfrm>
          <a:noFill/>
        </p:spPr>
        <p:txBody>
          <a:bodyPr/>
          <a:lstStyle/>
          <a:p>
            <a:r>
              <a:rPr lang="en-US" sz="3200" smtClean="0">
                <a:effectLst/>
              </a:rPr>
              <a:t>Using Health IT in Workflow Redesign: </a:t>
            </a:r>
            <a:br>
              <a:rPr lang="en-US" sz="3200" smtClean="0">
                <a:effectLst/>
              </a:rPr>
            </a:br>
            <a:r>
              <a:rPr lang="en-US" sz="3200" smtClean="0">
                <a:effectLst/>
              </a:rPr>
              <a:t>Impact of Health IT on Workflow</a:t>
            </a:r>
          </a:p>
        </p:txBody>
      </p:sp>
      <p:sp>
        <p:nvSpPr>
          <p:cNvPr id="8195" name="Rectangle 3"/>
          <p:cNvSpPr>
            <a:spLocks noGrp="1" noChangeArrowheads="1"/>
          </p:cNvSpPr>
          <p:nvPr>
            <p:ph type="body" idx="1"/>
          </p:nvPr>
        </p:nvSpPr>
        <p:spPr>
          <a:xfrm>
            <a:off x="228600" y="1371600"/>
            <a:ext cx="8686800" cy="5562600"/>
          </a:xfrm>
          <a:noFill/>
        </p:spPr>
        <p:txBody>
          <a:bodyPr/>
          <a:lstStyle/>
          <a:p>
            <a:r>
              <a:rPr lang="en-US" sz="2600" dirty="0" smtClean="0">
                <a:effectLst>
                  <a:outerShdw blurRad="38100" dist="38100" dir="2700000" algn="tl">
                    <a:srgbClr val="000000">
                      <a:alpha val="43137"/>
                    </a:srgbClr>
                  </a:outerShdw>
                </a:effectLst>
              </a:rPr>
              <a:t>Two ACTION II task orders awarded</a:t>
            </a:r>
          </a:p>
          <a:p>
            <a:pPr lvl="1"/>
            <a:r>
              <a:rPr lang="en-US" sz="2200" dirty="0" smtClean="0">
                <a:effectLst>
                  <a:outerShdw blurRad="38100" dist="38100" dir="2700000" algn="tl">
                    <a:srgbClr val="000000">
                      <a:alpha val="43137"/>
                    </a:srgbClr>
                  </a:outerShdw>
                </a:effectLst>
              </a:rPr>
              <a:t>Study implementation of health IT to support practice redesign in ambulatory care settings</a:t>
            </a:r>
          </a:p>
          <a:p>
            <a:pPr lvl="1"/>
            <a:r>
              <a:rPr lang="en-US" sz="2200" dirty="0" smtClean="0">
                <a:effectLst>
                  <a:outerShdw blurRad="38100" dist="38100" dir="2700000" algn="tl">
                    <a:srgbClr val="000000">
                      <a:alpha val="43137"/>
                    </a:srgbClr>
                  </a:outerShdw>
                </a:effectLst>
              </a:rPr>
              <a:t>Further understand causal relationships between health IT and workflow processes </a:t>
            </a:r>
          </a:p>
          <a:p>
            <a:r>
              <a:rPr lang="en-US" sz="2600" dirty="0" smtClean="0">
                <a:effectLst>
                  <a:outerShdw blurRad="38100" dist="38100" dir="2700000" algn="tl">
                    <a:srgbClr val="000000">
                      <a:alpha val="43137"/>
                    </a:srgbClr>
                  </a:outerShdw>
                </a:effectLst>
              </a:rPr>
              <a:t>Billings Clinic</a:t>
            </a:r>
          </a:p>
          <a:p>
            <a:pPr lvl="1"/>
            <a:r>
              <a:rPr lang="en-US" sz="2000" dirty="0" smtClean="0">
                <a:effectLst>
                  <a:outerShdw blurRad="38100" dist="38100" dir="2700000" algn="tl">
                    <a:srgbClr val="000000">
                      <a:alpha val="43137"/>
                    </a:srgbClr>
                  </a:outerShdw>
                </a:effectLst>
              </a:rPr>
              <a:t>Three practices from Billings Clinic (Billings, MT) and Cabin Creek Health Systems (Dawes, WV), each</a:t>
            </a:r>
          </a:p>
          <a:p>
            <a:pPr lvl="1"/>
            <a:r>
              <a:rPr lang="en-US" sz="2000" dirty="0" smtClean="0">
                <a:effectLst>
                  <a:outerShdw blurRad="38100" dist="38100" dir="2700000" algn="tl">
                    <a:srgbClr val="000000">
                      <a:alpha val="43137"/>
                    </a:srgbClr>
                  </a:outerShdw>
                </a:effectLst>
              </a:rPr>
              <a:t>Time and motion studies, observations, software logs, and interviews to study pre, during, and post implementation</a:t>
            </a:r>
          </a:p>
          <a:p>
            <a:r>
              <a:rPr lang="en-US" sz="2600" dirty="0" smtClean="0">
                <a:effectLst>
                  <a:outerShdw blurRad="38100" dist="38100" dir="2700000" algn="tl">
                    <a:srgbClr val="000000">
                      <a:alpha val="43137"/>
                    </a:srgbClr>
                  </a:outerShdw>
                </a:effectLst>
              </a:rPr>
              <a:t>RTI</a:t>
            </a:r>
          </a:p>
          <a:p>
            <a:pPr lvl="1"/>
            <a:r>
              <a:rPr lang="en-US" sz="2000" dirty="0" smtClean="0">
                <a:effectLst>
                  <a:outerShdw blurRad="38100" dist="38100" dir="2700000" algn="tl">
                    <a:srgbClr val="000000">
                      <a:alpha val="43137"/>
                    </a:srgbClr>
                  </a:outerShdw>
                </a:effectLst>
              </a:rPr>
              <a:t>Six practices at different stages of implementing “</a:t>
            </a:r>
            <a:r>
              <a:rPr lang="en-US" sz="2000" dirty="0" err="1" smtClean="0">
                <a:effectLst>
                  <a:outerShdw blurRad="38100" dist="38100" dir="2700000" algn="tl">
                    <a:srgbClr val="000000">
                      <a:alpha val="43137"/>
                    </a:srgbClr>
                  </a:outerShdw>
                </a:effectLst>
              </a:rPr>
              <a:t>MyHealthTeam</a:t>
            </a:r>
            <a:r>
              <a:rPr lang="en-US" sz="2000" dirty="0" smtClean="0">
                <a:effectLst>
                  <a:outerShdw blurRad="38100" dist="38100" dir="2700000" algn="tl">
                    <a:srgbClr val="000000">
                      <a:alpha val="43137"/>
                    </a:srgbClr>
                  </a:outerShdw>
                </a:effectLst>
              </a:rPr>
              <a:t>” to support care coordination</a:t>
            </a:r>
          </a:p>
          <a:p>
            <a:pPr lvl="1"/>
            <a:r>
              <a:rPr lang="en-US" sz="2000" dirty="0" smtClean="0">
                <a:effectLst>
                  <a:outerShdw blurRad="38100" dist="38100" dir="2700000" algn="tl">
                    <a:srgbClr val="000000">
                      <a:alpha val="43137"/>
                    </a:srgbClr>
                  </a:outerShdw>
                </a:effectLst>
              </a:rPr>
              <a:t>Observations, interviews, software tracking, and review of outcomes</a:t>
            </a:r>
          </a:p>
          <a:p>
            <a:pPr lvl="1"/>
            <a:endParaRPr lang="en-US" sz="2200" dirty="0" smtClean="0">
              <a:effectLst/>
            </a:endParaRPr>
          </a:p>
        </p:txBody>
      </p:sp>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ECHO</a:t>
            </a:r>
            <a:endParaRPr lang="en-US" dirty="0"/>
          </a:p>
        </p:txBody>
      </p:sp>
      <p:sp>
        <p:nvSpPr>
          <p:cNvPr id="3" name="Content Placeholder 2"/>
          <p:cNvSpPr>
            <a:spLocks noGrp="1"/>
          </p:cNvSpPr>
          <p:nvPr>
            <p:ph sz="half" idx="1"/>
          </p:nvPr>
        </p:nvSpPr>
        <p:spPr>
          <a:xfrm>
            <a:off x="609600" y="1371600"/>
            <a:ext cx="3919538" cy="3200400"/>
          </a:xfrm>
        </p:spPr>
        <p:txBody>
          <a:bodyPr/>
          <a:lstStyle/>
          <a:p>
            <a:r>
              <a:rPr lang="en-US" sz="2600" dirty="0" smtClean="0"/>
              <a:t>Funded by AHRQ in 2004; subsequent funding from RWJF and now CMMI</a:t>
            </a:r>
          </a:p>
          <a:p>
            <a:r>
              <a:rPr lang="en-US" sz="2600" dirty="0" smtClean="0"/>
              <a:t>Results published in NEJM last year:</a:t>
            </a:r>
          </a:p>
          <a:p>
            <a:pPr lvl="1"/>
            <a:r>
              <a:rPr lang="en-US" sz="2200" dirty="0" smtClean="0"/>
              <a:t>Reduced rural disparities in care</a:t>
            </a:r>
          </a:p>
          <a:p>
            <a:pPr lvl="1"/>
            <a:r>
              <a:rPr lang="en-US" sz="2200" dirty="0" smtClean="0"/>
              <a:t>Improved provider satisfaction</a:t>
            </a:r>
          </a:p>
          <a:p>
            <a:r>
              <a:rPr lang="en-US" sz="2600" dirty="0" smtClean="0"/>
              <a:t>Adopted by the Veterans Health Administration 7/11/12</a:t>
            </a:r>
          </a:p>
          <a:p>
            <a:endParaRPr lang="en-US" sz="2600" dirty="0" smtClean="0"/>
          </a:p>
          <a:p>
            <a:pPr>
              <a:buNone/>
            </a:pPr>
            <a:endParaRPr lang="en-US" sz="2600" dirty="0"/>
          </a:p>
        </p:txBody>
      </p:sp>
      <p:pic>
        <p:nvPicPr>
          <p:cNvPr id="5" name="Picture 3"/>
          <p:cNvPicPr>
            <a:picLocks noGrp="1" noChangeAspect="1" noChangeArrowheads="1"/>
          </p:cNvPicPr>
          <p:nvPr>
            <p:ph sz="half" idx="2"/>
          </p:nvPr>
        </p:nvPicPr>
        <p:blipFill>
          <a:blip r:embed="rId2" cstate="print"/>
          <a:srcRect/>
          <a:stretch>
            <a:fillRect/>
          </a:stretch>
        </p:blipFill>
        <p:spPr bwMode="auto">
          <a:xfrm>
            <a:off x="4648200" y="1524000"/>
            <a:ext cx="4038600" cy="5181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95300"/>
            <a:ext cx="6697663" cy="876300"/>
          </a:xfrm>
        </p:spPr>
        <p:txBody>
          <a:bodyPr/>
          <a:lstStyle/>
          <a:p>
            <a:r>
              <a:rPr lang="en-US" dirty="0" smtClean="0"/>
              <a:t>Electronic Data Methods (EDM) Forum </a:t>
            </a:r>
            <a:endParaRPr lang="en-US" dirty="0"/>
          </a:p>
        </p:txBody>
      </p:sp>
      <p:sp>
        <p:nvSpPr>
          <p:cNvPr id="3" name="Content Placeholder 2"/>
          <p:cNvSpPr>
            <a:spLocks noGrp="1"/>
          </p:cNvSpPr>
          <p:nvPr>
            <p:ph idx="1"/>
          </p:nvPr>
        </p:nvSpPr>
        <p:spPr>
          <a:xfrm>
            <a:off x="228600" y="1524000"/>
            <a:ext cx="8534400" cy="5257800"/>
          </a:xfrm>
        </p:spPr>
        <p:txBody>
          <a:bodyPr/>
          <a:lstStyle/>
          <a:p>
            <a:pPr eaLnBrk="1" hangingPunct="1"/>
            <a:r>
              <a:rPr lang="en-US" sz="2800" dirty="0" smtClean="0"/>
              <a:t>ARRA grant to </a:t>
            </a:r>
            <a:r>
              <a:rPr lang="en-US" sz="2800" dirty="0" err="1" smtClean="0"/>
              <a:t>AcademyHealth</a:t>
            </a:r>
            <a:r>
              <a:rPr lang="en-US" sz="2800" dirty="0" smtClean="0"/>
              <a:t> to convene PROSPECT, DRN, and enhanced registry (for QI and CER) investigators and other stakeholders to:</a:t>
            </a:r>
          </a:p>
          <a:p>
            <a:pPr lvl="1" eaLnBrk="1" hangingPunct="1"/>
            <a:r>
              <a:rPr lang="en-US" sz="2400" dirty="0" smtClean="0"/>
              <a:t>Collect, synthesize, and share lessons learned in building an electronic data infrastructure for CER</a:t>
            </a:r>
          </a:p>
          <a:p>
            <a:pPr lvl="1" eaLnBrk="1" hangingPunct="1"/>
            <a:r>
              <a:rPr lang="en-US" sz="2400" dirty="0" smtClean="0"/>
              <a:t>Advance methods to overcome common barriers in CER analytics, informatics, and governance</a:t>
            </a:r>
          </a:p>
          <a:p>
            <a:pPr eaLnBrk="1" hangingPunct="1"/>
            <a:r>
              <a:rPr lang="en-US" sz="2800" dirty="0" smtClean="0"/>
              <a:t>Disseminate knowledge through electronic documents and Webinars posted at </a:t>
            </a:r>
            <a:r>
              <a:rPr lang="en-US" sz="2800" dirty="0" smtClean="0">
                <a:hlinkClick r:id="rId2"/>
              </a:rPr>
              <a:t>www.edm-forum.org</a:t>
            </a:r>
            <a:r>
              <a:rPr lang="en-US" sz="2800" dirty="0" smtClean="0"/>
              <a:t> and articles in journal supplements </a:t>
            </a:r>
          </a:p>
          <a:p>
            <a:pPr eaLnBrk="1" hangingPunct="1">
              <a:buNone/>
            </a:pPr>
            <a:r>
              <a:rPr lang="en-US" sz="2800" dirty="0" smtClean="0"/>
              <a:t> </a:t>
            </a:r>
          </a:p>
          <a:p>
            <a:pPr eaLnBrk="1" hangingPunct="1">
              <a:buNone/>
            </a:pPr>
            <a:endParaRPr lang="en-US" sz="2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Journal Supplement</a:t>
            </a:r>
            <a:endParaRPr lang="en-US" dirty="0"/>
          </a:p>
        </p:txBody>
      </p:sp>
      <p:sp>
        <p:nvSpPr>
          <p:cNvPr id="4" name="Content Placeholder 3"/>
          <p:cNvSpPr>
            <a:spLocks noGrp="1"/>
          </p:cNvSpPr>
          <p:nvPr>
            <p:ph sz="half" idx="1"/>
          </p:nvPr>
        </p:nvSpPr>
        <p:spPr>
          <a:xfrm>
            <a:off x="609600" y="1676400"/>
            <a:ext cx="3919538" cy="5029200"/>
          </a:xfrm>
        </p:spPr>
        <p:txBody>
          <a:bodyPr/>
          <a:lstStyle/>
          <a:p>
            <a:r>
              <a:rPr lang="en-US" dirty="0" smtClean="0"/>
              <a:t>14 commissioned and invited papers</a:t>
            </a:r>
          </a:p>
          <a:p>
            <a:r>
              <a:rPr lang="en-US" dirty="0" smtClean="0"/>
              <a:t>Informed by ongoing ARRA-funded work </a:t>
            </a:r>
          </a:p>
          <a:p>
            <a:r>
              <a:rPr lang="en-US" dirty="0" smtClean="0"/>
              <a:t>Three domains:</a:t>
            </a:r>
          </a:p>
          <a:p>
            <a:pPr lvl="1"/>
            <a:r>
              <a:rPr lang="en-US" dirty="0" smtClean="0"/>
              <a:t>Analytic Methods</a:t>
            </a:r>
          </a:p>
          <a:p>
            <a:pPr lvl="1"/>
            <a:r>
              <a:rPr lang="en-US" dirty="0" smtClean="0"/>
              <a:t>Clinical Informatics</a:t>
            </a:r>
          </a:p>
          <a:p>
            <a:pPr lvl="1"/>
            <a:r>
              <a:rPr lang="en-US" dirty="0" smtClean="0"/>
              <a:t>Governance</a:t>
            </a:r>
          </a:p>
          <a:p>
            <a:r>
              <a:rPr lang="en-US" dirty="0" smtClean="0"/>
              <a:t>Available at </a:t>
            </a:r>
            <a:r>
              <a:rPr lang="en-US" dirty="0" smtClean="0">
                <a:hlinkClick r:id="rId2"/>
              </a:rPr>
              <a:t>www.edm-forum.org</a:t>
            </a:r>
            <a:r>
              <a:rPr lang="en-US" dirty="0" smtClean="0"/>
              <a:t> </a:t>
            </a:r>
            <a:endParaRPr lang="en-US" dirty="0"/>
          </a:p>
        </p:txBody>
      </p:sp>
      <p:pic>
        <p:nvPicPr>
          <p:cNvPr id="8" name="Picture 2" descr="http://higherlogicdownload.s3.amazonaws.com/EDMFORUMRESEARCHPORTAL/ebb29509-0ee1-4015-acc2-2ee4c7642828/UploadedImages/medicalcaresupplement.jpg"/>
          <p:cNvPicPr>
            <a:picLocks noChangeAspect="1" noChangeArrowheads="1"/>
          </p:cNvPicPr>
          <p:nvPr/>
        </p:nvPicPr>
        <p:blipFill>
          <a:blip r:embed="rId3" cstate="print"/>
          <a:srcRect/>
          <a:stretch>
            <a:fillRect/>
          </a:stretch>
        </p:blipFill>
        <p:spPr bwMode="auto">
          <a:xfrm>
            <a:off x="4800600" y="1481795"/>
            <a:ext cx="3782061" cy="5147605"/>
          </a:xfrm>
          <a:prstGeom prst="rect">
            <a:avLst/>
          </a:prstGeom>
          <a:ln>
            <a:noFill/>
          </a:ln>
          <a:effectLst>
            <a:outerShdw blurRad="292100" dist="139700" dir="2700000" algn="tl" rotWithShape="0">
              <a:srgbClr val="333333">
                <a:alpha val="65000"/>
              </a:srgbClr>
            </a:outerShdw>
          </a:effectLs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Ongoing Activities</a:t>
            </a:r>
            <a:endParaRPr lang="en-US" dirty="0"/>
          </a:p>
        </p:txBody>
      </p:sp>
      <p:sp>
        <p:nvSpPr>
          <p:cNvPr id="6" name="Content Placeholder 5"/>
          <p:cNvSpPr>
            <a:spLocks noGrp="1"/>
          </p:cNvSpPr>
          <p:nvPr>
            <p:ph idx="1"/>
          </p:nvPr>
        </p:nvSpPr>
        <p:spPr>
          <a:xfrm>
            <a:off x="609600" y="1676400"/>
            <a:ext cx="7993063" cy="4724400"/>
          </a:xfrm>
        </p:spPr>
        <p:txBody>
          <a:bodyPr/>
          <a:lstStyle/>
          <a:p>
            <a:pPr marL="465138" lvl="1" indent="-465138">
              <a:buFont typeface="Wingdings" pitchFamily="2" charset="2"/>
              <a:buChar char="n"/>
            </a:pPr>
            <a:r>
              <a:rPr lang="en-US" dirty="0" smtClean="0"/>
              <a:t>Working on a JAMIA journal supplement</a:t>
            </a:r>
          </a:p>
          <a:p>
            <a:pPr marL="465138" lvl="1" indent="-465138">
              <a:buFont typeface="Wingdings" pitchFamily="2" charset="2"/>
              <a:buChar char="n"/>
            </a:pPr>
            <a:r>
              <a:rPr lang="en-US" dirty="0" smtClean="0"/>
              <a:t>Symposia, Webinars, and issue briefs </a:t>
            </a:r>
          </a:p>
          <a:p>
            <a:pPr marL="465138" lvl="1" indent="-465138">
              <a:buFont typeface="Wingdings" pitchFamily="2" charset="2"/>
              <a:buChar char="n"/>
            </a:pPr>
            <a:r>
              <a:rPr lang="en-US" dirty="0" err="1" smtClean="0"/>
              <a:t>eGEMS</a:t>
            </a:r>
            <a:r>
              <a:rPr lang="en-US" dirty="0" smtClean="0"/>
              <a:t>: electronic publications Generating Evidence and Methods (to improve outcomes)</a:t>
            </a:r>
          </a:p>
          <a:p>
            <a:pPr marL="928688" lvl="2" indent="-465138">
              <a:buFont typeface="Arial" pitchFamily="34" charset="0"/>
              <a:buChar char="–"/>
            </a:pPr>
            <a:r>
              <a:rPr lang="en-US" dirty="0" smtClean="0"/>
              <a:t>New publication avenue starting in August</a:t>
            </a:r>
          </a:p>
          <a:p>
            <a:pPr marL="928688" lvl="2" indent="-465138">
              <a:buFont typeface="Arial" pitchFamily="34" charset="0"/>
              <a:buChar char="–"/>
            </a:pPr>
            <a:r>
              <a:rPr lang="en-US" dirty="0" smtClean="0"/>
              <a:t>Diverse products: original articles, protocols and best practices, conceptual frameworks, data visualizations, white papers, tutorials, continuing education tools</a:t>
            </a:r>
          </a:p>
          <a:p>
            <a:pPr marL="928688" lvl="2" indent="-465138">
              <a:buFont typeface="Arial" pitchFamily="34" charset="0"/>
              <a:buChar char="–"/>
            </a:pPr>
            <a:r>
              <a:rPr lang="en-US" dirty="0" smtClean="0"/>
              <a:t>Timely, useful, credible content</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t>FY 2013 Request: $408.8M </a:t>
            </a:r>
            <a:endParaRPr lang="en-US" sz="3200" dirty="0"/>
          </a:p>
        </p:txBody>
      </p:sp>
      <p:sp>
        <p:nvSpPr>
          <p:cNvPr id="3" name="Content Placeholder 2"/>
          <p:cNvSpPr>
            <a:spLocks noGrp="1"/>
          </p:cNvSpPr>
          <p:nvPr>
            <p:ph idx="1"/>
          </p:nvPr>
        </p:nvSpPr>
        <p:spPr>
          <a:xfrm>
            <a:off x="609600" y="1676400"/>
            <a:ext cx="7993063" cy="4724400"/>
          </a:xfrm>
        </p:spPr>
        <p:txBody>
          <a:bodyPr/>
          <a:lstStyle/>
          <a:p>
            <a:pPr>
              <a:defRPr/>
            </a:pPr>
            <a:r>
              <a:rPr lang="en-US" sz="3000" dirty="0" smtClean="0"/>
              <a:t>$10M for Patient-Centered Outcomes Research </a:t>
            </a:r>
            <a:r>
              <a:rPr lang="en-US" sz="2000" dirty="0" smtClean="0"/>
              <a:t>(+$62.4M from the PCORTF)</a:t>
            </a:r>
          </a:p>
          <a:p>
            <a:pPr>
              <a:defRPr/>
            </a:pPr>
            <a:r>
              <a:rPr lang="en-US" sz="3000" dirty="0" smtClean="0"/>
              <a:t>$15.9M for Prevention/Care Management </a:t>
            </a:r>
            <a:r>
              <a:rPr lang="en-US" sz="2000" dirty="0" smtClean="0"/>
              <a:t>(+$12M from the Prevention and Public Health Fund) </a:t>
            </a:r>
          </a:p>
          <a:p>
            <a:pPr>
              <a:defRPr/>
            </a:pPr>
            <a:r>
              <a:rPr lang="en-US" sz="3000" dirty="0" smtClean="0"/>
              <a:t>$3.6M for Value Research</a:t>
            </a:r>
          </a:p>
          <a:p>
            <a:pPr>
              <a:defRPr/>
            </a:pPr>
            <a:r>
              <a:rPr lang="en-US" sz="3000" dirty="0" smtClean="0"/>
              <a:t>$25.6M for Health IT</a:t>
            </a:r>
          </a:p>
          <a:p>
            <a:pPr>
              <a:defRPr/>
            </a:pPr>
            <a:r>
              <a:rPr lang="en-US" sz="3000" dirty="0" smtClean="0"/>
              <a:t>$62.6M for Patient Safety </a:t>
            </a:r>
            <a:r>
              <a:rPr lang="en-US" sz="2000" dirty="0" smtClean="0"/>
              <a:t>($34M HAI)</a:t>
            </a:r>
          </a:p>
          <a:p>
            <a:pPr>
              <a:defRPr/>
            </a:pPr>
            <a:r>
              <a:rPr lang="en-US" sz="3000" dirty="0" smtClean="0"/>
              <a:t>$88.9M for Cross-cutting </a:t>
            </a:r>
            <a:r>
              <a:rPr lang="en-US" sz="2000" dirty="0" smtClean="0"/>
              <a:t>($2.7M in NEW grants)</a:t>
            </a:r>
          </a:p>
        </p:txBody>
      </p:sp>
      <p:sp>
        <p:nvSpPr>
          <p:cNvPr id="4" name="AutoShape 4"/>
          <p:cNvSpPr>
            <a:spLocks noChangeArrowheads="1"/>
          </p:cNvSpPr>
          <p:nvPr/>
        </p:nvSpPr>
        <p:spPr bwMode="auto">
          <a:xfrm>
            <a:off x="1905000" y="6248400"/>
            <a:ext cx="5638800" cy="76200"/>
          </a:xfrm>
          <a:prstGeom prst="flowChartSort">
            <a:avLst/>
          </a:prstGeom>
          <a:solidFill>
            <a:schemeClr val="tx2"/>
          </a:solidFill>
          <a:ln w="12700">
            <a:noFill/>
            <a:prstDash val="dashDot"/>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nchor="ctr"/>
          <a:lstStyle/>
          <a:p>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rganization Chart 3"/>
          <p:cNvGraphicFramePr>
            <a:graphicFrameLocks/>
          </p:cNvGraphicFramePr>
          <p:nvPr>
            <p:ph idx="4294967295"/>
          </p:nvPr>
        </p:nvGraphicFramePr>
        <p:xfrm>
          <a:off x="152400" y="1447800"/>
          <a:ext cx="8845550" cy="5562600"/>
        </p:xfrm>
        <a:graphic>
          <a:graphicData uri="http://schemas.openxmlformats.org/drawingml/2006/compatibility">
            <com:legacyDrawing xmlns:com="http://schemas.openxmlformats.org/drawingml/2006/compatibility" spid="_x0000_s112642"/>
          </a:graphicData>
        </a:graphic>
      </p:graphicFrame>
      <p:sp>
        <p:nvSpPr>
          <p:cNvPr id="67586" name="Rectangle 2"/>
          <p:cNvSpPr>
            <a:spLocks noChangeArrowheads="1"/>
          </p:cNvSpPr>
          <p:nvPr/>
        </p:nvSpPr>
        <p:spPr bwMode="auto">
          <a:xfrm>
            <a:off x="1447800" y="-276999"/>
            <a:ext cx="7391400" cy="1613262"/>
          </a:xfrm>
          <a:prstGeom prst="rect">
            <a:avLst/>
          </a:prstGeom>
          <a:noFill/>
          <a:ln w="9525">
            <a:noFill/>
            <a:miter lim="800000"/>
            <a:headEnd/>
            <a:tailEnd/>
          </a:ln>
        </p:spPr>
        <p:txBody>
          <a:bodyPr lIns="90488" tIns="44450" rIns="90488" bIns="44450" anchor="b">
            <a:spAutoFit/>
          </a:bodyPr>
          <a:lstStyle/>
          <a:p>
            <a:pPr algn="ctr" eaLnBrk="0" hangingPunct="0">
              <a:lnSpc>
                <a:spcPct val="90000"/>
              </a:lnSpc>
              <a:defRPr/>
            </a:pPr>
            <a:r>
              <a:rPr lang="en-US" sz="3000" b="1" dirty="0" smtClean="0">
                <a:solidFill>
                  <a:schemeClr val="tx2"/>
                </a:solidFill>
                <a:effectLst>
                  <a:outerShdw blurRad="38100" dist="38100" dir="2700000" algn="tl">
                    <a:srgbClr val="000000"/>
                  </a:outerShdw>
                </a:effectLst>
                <a:latin typeface="Arial" pitchFamily="34" charset="0"/>
              </a:rPr>
              <a:t> </a:t>
            </a:r>
            <a:r>
              <a:rPr lang="en-US" sz="3000" b="1" dirty="0">
                <a:solidFill>
                  <a:schemeClr val="tx2"/>
                </a:solidFill>
                <a:effectLst>
                  <a:outerShdw blurRad="38100" dist="38100" dir="2700000" algn="tl">
                    <a:srgbClr val="000000"/>
                  </a:outerShdw>
                </a:effectLst>
                <a:latin typeface="Arial" pitchFamily="34" charset="0"/>
              </a:rPr>
              <a:t/>
            </a:r>
            <a:br>
              <a:rPr lang="en-US" sz="3000" b="1" dirty="0">
                <a:solidFill>
                  <a:schemeClr val="tx2"/>
                </a:solidFill>
                <a:effectLst>
                  <a:outerShdw blurRad="38100" dist="38100" dir="2700000" algn="tl">
                    <a:srgbClr val="000000"/>
                  </a:outerShdw>
                </a:effectLst>
                <a:latin typeface="Arial" pitchFamily="34" charset="0"/>
              </a:rPr>
            </a:br>
            <a:r>
              <a:rPr lang="en-US" sz="4000" b="1" dirty="0" smtClean="0">
                <a:solidFill>
                  <a:schemeClr val="tx2"/>
                </a:solidFill>
                <a:effectLst>
                  <a:outerShdw blurRad="38100" dist="38100" dir="2700000" algn="tl">
                    <a:srgbClr val="000000"/>
                  </a:outerShdw>
                </a:effectLst>
                <a:latin typeface="Arial" pitchFamily="34" charset="0"/>
              </a:rPr>
              <a:t>EDM Forum:</a:t>
            </a:r>
          </a:p>
          <a:p>
            <a:pPr algn="ctr" eaLnBrk="0" hangingPunct="0">
              <a:lnSpc>
                <a:spcPct val="90000"/>
              </a:lnSpc>
              <a:defRPr/>
            </a:pPr>
            <a:r>
              <a:rPr lang="en-US" sz="4000" b="1" dirty="0" smtClean="0">
                <a:solidFill>
                  <a:schemeClr val="tx2"/>
                </a:solidFill>
                <a:effectLst>
                  <a:outerShdw blurRad="38100" dist="38100" dir="2700000" algn="tl">
                    <a:srgbClr val="000000"/>
                  </a:outerShdw>
                </a:effectLst>
                <a:latin typeface="Arial" pitchFamily="34" charset="0"/>
              </a:rPr>
              <a:t>Organizational Chart</a:t>
            </a:r>
            <a:endParaRPr lang="en-US" sz="4000" b="1" dirty="0">
              <a:solidFill>
                <a:schemeClr val="tx2"/>
              </a:solidFill>
              <a:effectLst>
                <a:outerShdw blurRad="38100" dist="38100" dir="2700000" algn="tl">
                  <a:srgbClr val="000000"/>
                </a:outerShdw>
              </a:effectLst>
              <a:latin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8229600" cy="1066800"/>
          </a:xfrm>
        </p:spPr>
        <p:txBody>
          <a:bodyPr/>
          <a:lstStyle/>
          <a:p>
            <a:r>
              <a:rPr lang="en-US" sz="3600" dirty="0" smtClean="0"/>
              <a:t>Recently Released Translation Products</a:t>
            </a:r>
            <a:endParaRPr lang="en-US" sz="3600" dirty="0"/>
          </a:p>
        </p:txBody>
      </p:sp>
      <p:sp>
        <p:nvSpPr>
          <p:cNvPr id="3" name="Content Placeholder 2"/>
          <p:cNvSpPr>
            <a:spLocks noGrp="1"/>
          </p:cNvSpPr>
          <p:nvPr>
            <p:ph idx="1"/>
          </p:nvPr>
        </p:nvSpPr>
        <p:spPr>
          <a:xfrm>
            <a:off x="457200" y="1371600"/>
            <a:ext cx="7993063" cy="3200400"/>
          </a:xfrm>
        </p:spPr>
        <p:txBody>
          <a:bodyPr/>
          <a:lstStyle/>
          <a:p>
            <a:endParaRPr lang="en-US" sz="2600" dirty="0" smtClean="0"/>
          </a:p>
          <a:p>
            <a:r>
              <a:rPr lang="en-US" sz="2600" dirty="0" smtClean="0"/>
              <a:t>ADHD in Children</a:t>
            </a:r>
          </a:p>
          <a:p>
            <a:r>
              <a:rPr lang="en-US" sz="2600" dirty="0" smtClean="0"/>
              <a:t>ANA and RF tests for                                                        Musculoskeletal Complaints in                                                            Children</a:t>
            </a:r>
          </a:p>
          <a:p>
            <a:r>
              <a:rPr lang="en-US" sz="2600" dirty="0" smtClean="0"/>
              <a:t>Chronic Pelvic Pain</a:t>
            </a:r>
          </a:p>
          <a:p>
            <a:r>
              <a:rPr lang="en-US" sz="2600" dirty="0" smtClean="0"/>
              <a:t>Mechanical </a:t>
            </a:r>
            <a:r>
              <a:rPr lang="en-US" sz="2600" dirty="0" err="1" smtClean="0"/>
              <a:t>Thrombectomy</a:t>
            </a:r>
            <a:endParaRPr lang="en-US" sz="2600" dirty="0" smtClean="0"/>
          </a:p>
          <a:p>
            <a:r>
              <a:rPr lang="en-US" sz="2600" dirty="0" smtClean="0"/>
              <a:t>Pain Management in Hip Fracture</a:t>
            </a:r>
          </a:p>
          <a:p>
            <a:r>
              <a:rPr lang="en-US" sz="2600" dirty="0" smtClean="0"/>
              <a:t>Preventing Fractures in Low Bone Density</a:t>
            </a:r>
          </a:p>
          <a:p>
            <a:r>
              <a:rPr lang="en-US" sz="2600" dirty="0" smtClean="0"/>
              <a:t>Urinary Incontinence in Women</a:t>
            </a:r>
          </a:p>
          <a:p>
            <a:endParaRPr lang="en-US" dirty="0"/>
          </a:p>
        </p:txBody>
      </p:sp>
      <p:pic>
        <p:nvPicPr>
          <p:cNvPr id="4" name="Picture 3" descr="LBD_da_icon.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32781" y="1438275"/>
            <a:ext cx="3206419" cy="2351815"/>
          </a:xfrm>
          <a:prstGeom prst="rect">
            <a:avLst/>
          </a:prstGeom>
        </p:spPr>
      </p:pic>
      <p:pic>
        <p:nvPicPr>
          <p:cNvPr id="171009" name="Picture 1"/>
          <p:cNvPicPr>
            <a:picLocks noChangeAspect="1" noChangeArrowheads="1"/>
          </p:cNvPicPr>
          <p:nvPr/>
        </p:nvPicPr>
        <p:blipFill>
          <a:blip r:embed="rId3" cstate="print"/>
          <a:srcRect l="34583" t="13333" r="35834" b="6667"/>
          <a:stretch>
            <a:fillRect/>
          </a:stretch>
        </p:blipFill>
        <p:spPr bwMode="auto">
          <a:xfrm>
            <a:off x="7315200" y="3886200"/>
            <a:ext cx="1653117"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95300"/>
            <a:ext cx="6697663" cy="876300"/>
          </a:xfrm>
        </p:spPr>
        <p:txBody>
          <a:bodyPr/>
          <a:lstStyle/>
          <a:p>
            <a:r>
              <a:rPr lang="en-US" dirty="0" smtClean="0"/>
              <a:t>2012 AHRQ Annual Conference</a:t>
            </a:r>
            <a:endParaRPr lang="en-US" dirty="0"/>
          </a:p>
        </p:txBody>
      </p:sp>
      <p:sp>
        <p:nvSpPr>
          <p:cNvPr id="3" name="Content Placeholder 2"/>
          <p:cNvSpPr>
            <a:spLocks noGrp="1"/>
          </p:cNvSpPr>
          <p:nvPr>
            <p:ph idx="1"/>
          </p:nvPr>
        </p:nvSpPr>
        <p:spPr>
          <a:xfrm>
            <a:off x="533400" y="1600200"/>
            <a:ext cx="7993063" cy="2971800"/>
          </a:xfrm>
        </p:spPr>
        <p:txBody>
          <a:bodyPr/>
          <a:lstStyle/>
          <a:p>
            <a:r>
              <a:rPr lang="en-US" sz="2800" dirty="0" smtClean="0"/>
              <a:t>September 9-11, 2012</a:t>
            </a:r>
          </a:p>
          <a:p>
            <a:r>
              <a:rPr lang="en-US" sz="2800" dirty="0" smtClean="0"/>
              <a:t>Bethesda North Marriott Hotel and Conference Center</a:t>
            </a:r>
            <a:endParaRPr lang="en-US"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4400" y="3581400"/>
            <a:ext cx="7391400" cy="2274727"/>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1066800"/>
          </a:xfrm>
        </p:spPr>
        <p:txBody>
          <a:bodyPr/>
          <a:lstStyle/>
          <a:p>
            <a:r>
              <a:rPr lang="en-US" dirty="0" smtClean="0"/>
              <a:t>2012 AHRQ Annual Conference</a:t>
            </a:r>
            <a:endParaRPr lang="en-US" dirty="0"/>
          </a:p>
        </p:txBody>
      </p:sp>
      <p:sp>
        <p:nvSpPr>
          <p:cNvPr id="3" name="Content Placeholder 2"/>
          <p:cNvSpPr>
            <a:spLocks noGrp="1"/>
          </p:cNvSpPr>
          <p:nvPr>
            <p:ph idx="1"/>
          </p:nvPr>
        </p:nvSpPr>
        <p:spPr>
          <a:xfrm>
            <a:off x="228600" y="1524000"/>
            <a:ext cx="8382000" cy="3200400"/>
          </a:xfrm>
        </p:spPr>
        <p:txBody>
          <a:bodyPr>
            <a:noAutofit/>
          </a:bodyPr>
          <a:lstStyle/>
          <a:p>
            <a:r>
              <a:rPr lang="en-US" sz="2400" b="1" dirty="0" smtClean="0"/>
              <a:t>General Schedule</a:t>
            </a:r>
          </a:p>
          <a:p>
            <a:pPr lvl="1"/>
            <a:r>
              <a:rPr lang="en-US" sz="2000" dirty="0" smtClean="0"/>
              <a:t>Sunday, September 9 – closed meetings</a:t>
            </a:r>
          </a:p>
          <a:p>
            <a:pPr lvl="1"/>
            <a:r>
              <a:rPr lang="en-US" sz="2000" dirty="0" smtClean="0"/>
              <a:t>Monday, September 10 – open sessions all day and </a:t>
            </a:r>
            <a:r>
              <a:rPr lang="en-US" sz="2000" dirty="0" err="1" smtClean="0"/>
              <a:t>mAHRQet</a:t>
            </a:r>
            <a:r>
              <a:rPr lang="en-US" sz="2000" dirty="0" smtClean="0"/>
              <a:t> Place Café with posters and AHRQ table top exhibits</a:t>
            </a:r>
          </a:p>
          <a:p>
            <a:pPr lvl="1"/>
            <a:r>
              <a:rPr lang="en-US" sz="2000" dirty="0" smtClean="0"/>
              <a:t>Tuesday, September 11 – open sessions 10:00 am – 12:00 pm      </a:t>
            </a:r>
            <a:r>
              <a:rPr lang="en-US" sz="1400" dirty="0" smtClean="0"/>
              <a:t>                  </a:t>
            </a:r>
          </a:p>
          <a:p>
            <a:r>
              <a:rPr lang="en-US" sz="2400" b="1" dirty="0" smtClean="0"/>
              <a:t>Two Plenary Sessions</a:t>
            </a:r>
          </a:p>
          <a:p>
            <a:pPr lvl="1"/>
            <a:r>
              <a:rPr lang="en-US" sz="2000" dirty="0" smtClean="0"/>
              <a:t>September 9, 4:30 – 5:30 </a:t>
            </a:r>
            <a:r>
              <a:rPr lang="en-US" sz="2000" i="1" dirty="0" smtClean="0"/>
              <a:t>Carolyn Clancy Unplugged: A Conversation about the Research       </a:t>
            </a:r>
            <a:r>
              <a:rPr lang="en-US" sz="2000" dirty="0" smtClean="0"/>
              <a:t>          </a:t>
            </a:r>
          </a:p>
          <a:p>
            <a:pPr lvl="1"/>
            <a:r>
              <a:rPr lang="en-US" sz="2000" dirty="0" smtClean="0"/>
              <a:t>September 11, 10:00 – 12:00</a:t>
            </a:r>
            <a:r>
              <a:rPr lang="en-US" sz="2000" i="1" dirty="0" smtClean="0"/>
              <a:t> Engagement and Use: Making Health Care More Patient-Centered, Reliable and Safe</a:t>
            </a:r>
            <a:endParaRPr lang="en-US" sz="2000" dirty="0" smtClean="0"/>
          </a:p>
          <a:p>
            <a:pPr lvl="2"/>
            <a:r>
              <a:rPr lang="en-US" sz="2000" dirty="0" smtClean="0"/>
              <a:t>Carolyn Clancy, MD, MACP</a:t>
            </a:r>
          </a:p>
          <a:p>
            <a:pPr lvl="2"/>
            <a:r>
              <a:rPr lang="en-US" sz="2000" dirty="0" smtClean="0"/>
              <a:t>Reed </a:t>
            </a:r>
            <a:r>
              <a:rPr lang="en-US" sz="2000" dirty="0" err="1" smtClean="0"/>
              <a:t>Tuckson</a:t>
            </a:r>
            <a:r>
              <a:rPr lang="en-US" sz="2000" dirty="0" smtClean="0"/>
              <a:t>, MD, FACP, Executive Vice President and Chief of Medical Affairs, UnitedHealth Group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447800" y="152400"/>
            <a:ext cx="6697663" cy="876300"/>
          </a:xfrm>
        </p:spPr>
        <p:txBody>
          <a:bodyPr/>
          <a:lstStyle/>
          <a:p>
            <a:pPr>
              <a:defRPr/>
            </a:pPr>
            <a:r>
              <a:rPr lang="en-US" sz="3600" dirty="0" smtClean="0">
                <a:effectLst>
                  <a:outerShdw blurRad="38100" dist="38100" dir="2700000" algn="tl">
                    <a:srgbClr val="000000">
                      <a:alpha val="43137"/>
                    </a:srgbClr>
                  </a:outerShdw>
                </a:effectLst>
              </a:rPr>
              <a:t>Today’s Agenda</a:t>
            </a:r>
          </a:p>
        </p:txBody>
      </p:sp>
      <p:sp>
        <p:nvSpPr>
          <p:cNvPr id="1997827" name="Rectangle 3"/>
          <p:cNvSpPr>
            <a:spLocks noGrp="1" noChangeArrowheads="1"/>
          </p:cNvSpPr>
          <p:nvPr>
            <p:ph type="body" idx="1"/>
          </p:nvPr>
        </p:nvSpPr>
        <p:spPr>
          <a:xfrm>
            <a:off x="609600" y="1524000"/>
            <a:ext cx="8374063" cy="4724400"/>
          </a:xfrm>
        </p:spPr>
        <p:txBody>
          <a:bodyPr/>
          <a:lstStyle/>
          <a:p>
            <a:pPr>
              <a:defRPr/>
            </a:pPr>
            <a:r>
              <a:rPr lang="en-US" sz="2600" dirty="0" smtClean="0"/>
              <a:t>Director’s Update</a:t>
            </a:r>
          </a:p>
          <a:p>
            <a:pPr>
              <a:defRPr/>
            </a:pPr>
            <a:r>
              <a:rPr lang="en-US" sz="2600" dirty="0" smtClean="0"/>
              <a:t>Health Care Costs</a:t>
            </a:r>
          </a:p>
          <a:p>
            <a:pPr>
              <a:defRPr/>
            </a:pPr>
            <a:r>
              <a:rPr lang="es-ES" sz="2600" dirty="0" smtClean="0"/>
              <a:t>Public Comment</a:t>
            </a:r>
          </a:p>
          <a:p>
            <a:pPr>
              <a:defRPr/>
            </a:pPr>
            <a:r>
              <a:rPr lang="en-US" sz="2600" dirty="0" smtClean="0"/>
              <a:t>Lunch</a:t>
            </a:r>
          </a:p>
          <a:p>
            <a:pPr lvl="1">
              <a:defRPr/>
            </a:pPr>
            <a:r>
              <a:rPr lang="en-US" sz="2400" dirty="0" smtClean="0"/>
              <a:t>Executive Session</a:t>
            </a:r>
          </a:p>
          <a:p>
            <a:pPr>
              <a:defRPr/>
            </a:pPr>
            <a:r>
              <a:rPr lang="en-US" sz="2600" dirty="0" smtClean="0"/>
              <a:t> Ambulatory Care Safety</a:t>
            </a:r>
          </a:p>
          <a:p>
            <a:pPr>
              <a:defRPr/>
            </a:pPr>
            <a:r>
              <a:rPr lang="en-US" sz="2600" dirty="0" smtClean="0"/>
              <a:t>Public Comment</a:t>
            </a:r>
          </a:p>
          <a:p>
            <a:pPr>
              <a:defRPr/>
            </a:pPr>
            <a:r>
              <a:rPr lang="en-US" sz="2600" dirty="0" smtClean="0"/>
              <a:t>Chairman’s Wrap-up</a:t>
            </a:r>
          </a:p>
          <a:p>
            <a:pPr>
              <a:buFont typeface="Wingdings" pitchFamily="2" charset="2"/>
              <a:buNone/>
              <a:defRPr/>
            </a:pPr>
            <a:r>
              <a:rPr lang="en-US" sz="2800"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779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a:t>
            </a:r>
          </a:p>
          <a:p>
            <a:pPr lvl="1">
              <a:lnSpc>
                <a:spcPct val="80000"/>
              </a:lnSpc>
              <a:defRPr/>
            </a:pPr>
            <a:r>
              <a:rPr lang="en-US" sz="2400" b="1" dirty="0" smtClean="0">
                <a:solidFill>
                  <a:schemeClr val="tx1"/>
                </a:solidFill>
              </a:rPr>
              <a:t>FY 2013 Budget Request</a:t>
            </a:r>
          </a:p>
          <a:p>
            <a:pPr>
              <a:lnSpc>
                <a:spcPct val="80000"/>
              </a:lnSpc>
              <a:defRPr/>
            </a:pPr>
            <a:endParaRPr lang="en-US" sz="2800" b="1" dirty="0" smtClean="0">
              <a:solidFill>
                <a:srgbClr val="FFFF00"/>
              </a:solidFill>
            </a:endParaRPr>
          </a:p>
          <a:p>
            <a:pPr>
              <a:lnSpc>
                <a:spcPct val="80000"/>
              </a:lnSpc>
              <a:defRPr/>
            </a:pPr>
            <a:r>
              <a:rPr lang="en-US" sz="2800" b="1" dirty="0" smtClean="0">
                <a:solidFill>
                  <a:srgbClr val="FFFF00"/>
                </a:solidFill>
              </a:rPr>
              <a:t>Recent Accomplishments</a:t>
            </a:r>
          </a:p>
          <a:p>
            <a:pPr lvl="1">
              <a:lnSpc>
                <a:spcPct val="80000"/>
              </a:lnSpc>
              <a:defRPr/>
            </a:pPr>
            <a:r>
              <a:rPr lang="en-US" sz="2400" b="1" dirty="0" smtClean="0">
                <a:solidFill>
                  <a:srgbClr val="FFFF00"/>
                </a:solidFill>
              </a:rPr>
              <a:t>In the News</a:t>
            </a:r>
          </a:p>
          <a:p>
            <a:pPr lvl="1">
              <a:lnSpc>
                <a:spcPct val="80000"/>
              </a:lnSpc>
              <a:defRPr/>
            </a:pPr>
            <a:r>
              <a:rPr lang="en-US" sz="2400" b="1" dirty="0" smtClean="0">
                <a:solidFill>
                  <a:srgbClr val="FFFF00"/>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2011 National Healthcare Quality and Disparities Reports Released</a:t>
            </a:r>
          </a:p>
        </p:txBody>
      </p:sp>
      <p:sp>
        <p:nvSpPr>
          <p:cNvPr id="438275" name="Rectangle 3"/>
          <p:cNvSpPr>
            <a:spLocks noGrp="1" noChangeArrowheads="1"/>
          </p:cNvSpPr>
          <p:nvPr>
            <p:ph type="body" idx="1"/>
          </p:nvPr>
        </p:nvSpPr>
        <p:spPr>
          <a:xfrm>
            <a:off x="228600" y="1524000"/>
            <a:ext cx="5029200" cy="2895600"/>
          </a:xfrm>
        </p:spPr>
        <p:txBody>
          <a:bodyPr/>
          <a:lstStyle/>
          <a:p>
            <a:pPr marL="406400" indent="-406400">
              <a:lnSpc>
                <a:spcPct val="85000"/>
              </a:lnSpc>
              <a:spcBef>
                <a:spcPct val="0"/>
              </a:spcBef>
            </a:pPr>
            <a:r>
              <a:rPr lang="en-US" sz="2800" dirty="0" smtClean="0"/>
              <a:t>Key findings from annual reports:</a:t>
            </a:r>
          </a:p>
          <a:p>
            <a:pPr marL="917575" lvl="1" indent="-406400">
              <a:lnSpc>
                <a:spcPct val="85000"/>
              </a:lnSpc>
              <a:spcBef>
                <a:spcPct val="0"/>
              </a:spcBef>
            </a:pPr>
            <a:r>
              <a:rPr lang="en-US" sz="2400" dirty="0" smtClean="0"/>
              <a:t>Quality of care improving slowly overall</a:t>
            </a:r>
          </a:p>
          <a:p>
            <a:pPr marL="917575" lvl="1" indent="-406400">
              <a:lnSpc>
                <a:spcPct val="85000"/>
              </a:lnSpc>
              <a:spcBef>
                <a:spcPct val="0"/>
              </a:spcBef>
            </a:pPr>
            <a:r>
              <a:rPr lang="en-US" sz="2400" dirty="0" smtClean="0"/>
              <a:t>Heart care improving greatly: </a:t>
            </a:r>
          </a:p>
          <a:p>
            <a:pPr marL="1381125" lvl="2" indent="-406400">
              <a:lnSpc>
                <a:spcPct val="85000"/>
              </a:lnSpc>
              <a:spcBef>
                <a:spcPct val="0"/>
              </a:spcBef>
            </a:pPr>
            <a:r>
              <a:rPr lang="en-US" sz="2000" dirty="0" smtClean="0"/>
              <a:t>Reduced hospital admissions for congestive heart failure</a:t>
            </a:r>
          </a:p>
          <a:p>
            <a:pPr marL="1381125" lvl="2" indent="-406400">
              <a:lnSpc>
                <a:spcPct val="85000"/>
              </a:lnSpc>
              <a:spcBef>
                <a:spcPct val="0"/>
              </a:spcBef>
            </a:pPr>
            <a:r>
              <a:rPr lang="en-US" sz="2000" dirty="0" smtClean="0"/>
              <a:t>Fewer heart attack deaths in hospitals</a:t>
            </a:r>
          </a:p>
          <a:p>
            <a:pPr marL="917575" lvl="1" indent="-406400">
              <a:lnSpc>
                <a:spcPct val="85000"/>
              </a:lnSpc>
              <a:spcBef>
                <a:spcPct val="0"/>
              </a:spcBef>
            </a:pPr>
            <a:r>
              <a:rPr lang="en-US" sz="2400" dirty="0" smtClean="0"/>
              <a:t>Access not improving for most minority groups</a:t>
            </a:r>
          </a:p>
          <a:p>
            <a:pPr marL="917575" lvl="1" indent="-406400">
              <a:lnSpc>
                <a:spcPct val="85000"/>
              </a:lnSpc>
              <a:spcBef>
                <a:spcPct val="0"/>
              </a:spcBef>
            </a:pPr>
            <a:endParaRPr lang="en-US" sz="1000" dirty="0" smtClean="0"/>
          </a:p>
          <a:p>
            <a:pPr marL="406400" indent="-406400">
              <a:lnSpc>
                <a:spcPct val="85000"/>
              </a:lnSpc>
              <a:spcBef>
                <a:spcPct val="0"/>
              </a:spcBef>
            </a:pPr>
            <a:r>
              <a:rPr lang="en-US" sz="2800" dirty="0" smtClean="0"/>
              <a:t>New data on:</a:t>
            </a:r>
          </a:p>
          <a:p>
            <a:pPr marL="917575" lvl="1" indent="-406400">
              <a:lnSpc>
                <a:spcPct val="85000"/>
              </a:lnSpc>
              <a:spcBef>
                <a:spcPct val="0"/>
              </a:spcBef>
            </a:pPr>
            <a:r>
              <a:rPr lang="en-US" sz="2400" dirty="0" smtClean="0"/>
              <a:t>Musculoskeletal diseases</a:t>
            </a:r>
          </a:p>
          <a:p>
            <a:pPr marL="917575" lvl="1" indent="-406400">
              <a:lnSpc>
                <a:spcPct val="85000"/>
              </a:lnSpc>
              <a:spcBef>
                <a:spcPct val="0"/>
              </a:spcBef>
            </a:pPr>
            <a:r>
              <a:rPr lang="en-US" sz="2400" dirty="0" smtClean="0"/>
              <a:t>Children’s health</a:t>
            </a:r>
          </a:p>
          <a:p>
            <a:pPr marL="917575" lvl="1" indent="-406400">
              <a:lnSpc>
                <a:spcPct val="85000"/>
              </a:lnSpc>
              <a:spcBef>
                <a:spcPct val="0"/>
              </a:spcBef>
            </a:pPr>
            <a:r>
              <a:rPr lang="en-US" sz="2400" dirty="0" smtClean="0"/>
              <a:t>EHR adoption</a:t>
            </a:r>
          </a:p>
          <a:p>
            <a:pPr marL="917575" lvl="1" indent="-406400">
              <a:lnSpc>
                <a:spcPct val="85000"/>
              </a:lnSpc>
              <a:spcBef>
                <a:spcPct val="0"/>
              </a:spcBef>
            </a:pPr>
            <a:endParaRPr lang="en-US" sz="2400" dirty="0" smtClean="0"/>
          </a:p>
          <a:p>
            <a:pPr marL="406400" indent="-406400">
              <a:lnSpc>
                <a:spcPct val="85000"/>
              </a:lnSpc>
              <a:spcBef>
                <a:spcPct val="0"/>
              </a:spcBef>
            </a:pPr>
            <a:endParaRPr lang="en-US" sz="2400" dirty="0" smtClean="0"/>
          </a:p>
        </p:txBody>
      </p:sp>
      <p:sp>
        <p:nvSpPr>
          <p:cNvPr id="7" name="TextBox 6"/>
          <p:cNvSpPr txBox="1"/>
          <p:nvPr/>
        </p:nvSpPr>
        <p:spPr>
          <a:xfrm>
            <a:off x="0" y="6334125"/>
            <a:ext cx="9144000" cy="461963"/>
          </a:xfrm>
          <a:prstGeom prst="rect">
            <a:avLst/>
          </a:prstGeom>
          <a:noFill/>
        </p:spPr>
        <p:txBody>
          <a:bodyPr>
            <a:spAutoFit/>
          </a:bodyPr>
          <a:lstStyle/>
          <a:p>
            <a:pPr algn="ctr">
              <a:defRPr/>
            </a:pPr>
            <a:r>
              <a:rPr lang="en-US" b="1" dirty="0">
                <a:solidFill>
                  <a:schemeClr val="tx2"/>
                </a:solidFill>
                <a:effectLst>
                  <a:outerShdw blurRad="38100" dist="38100" dir="2700000" algn="tl">
                    <a:srgbClr val="000000"/>
                  </a:outerShdw>
                </a:effectLst>
                <a:latin typeface="Arial" charset="0"/>
                <a:cs typeface="ＭＳ Ｐゴシック" charset="-128"/>
              </a:rPr>
              <a:t>www.ahrq.gov/qual/qrdr11.htm</a:t>
            </a:r>
          </a:p>
        </p:txBody>
      </p:sp>
      <p:pic>
        <p:nvPicPr>
          <p:cNvPr id="19461" name="Picture 7" descr="Disparities.jpg"/>
          <p:cNvPicPr>
            <a:picLocks noChangeAspect="1"/>
          </p:cNvPicPr>
          <p:nvPr/>
        </p:nvPicPr>
        <p:blipFill>
          <a:blip r:embed="rId3" cstate="print"/>
          <a:srcRect/>
          <a:stretch>
            <a:fillRect/>
          </a:stretch>
        </p:blipFill>
        <p:spPr bwMode="auto">
          <a:xfrm>
            <a:off x="6705600" y="1676400"/>
            <a:ext cx="2068513" cy="2678113"/>
          </a:xfrm>
          <a:prstGeom prst="rect">
            <a:avLst/>
          </a:prstGeom>
          <a:noFill/>
          <a:ln w="9525">
            <a:noFill/>
            <a:miter lim="800000"/>
            <a:headEnd/>
            <a:tailEnd/>
          </a:ln>
        </p:spPr>
      </p:pic>
      <p:pic>
        <p:nvPicPr>
          <p:cNvPr id="19462" name="Picture 8" descr="Quality.jpg"/>
          <p:cNvPicPr>
            <a:picLocks noChangeAspect="1"/>
          </p:cNvPicPr>
          <p:nvPr/>
        </p:nvPicPr>
        <p:blipFill>
          <a:blip r:embed="rId4" cstate="print"/>
          <a:srcRect/>
          <a:stretch>
            <a:fillRect/>
          </a:stretch>
        </p:blipFill>
        <p:spPr bwMode="auto">
          <a:xfrm>
            <a:off x="5105400" y="3581400"/>
            <a:ext cx="2101850" cy="272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Quality is Improving Slowly</a:t>
            </a:r>
            <a:endParaRPr lang="en-US" sz="3200" dirty="0"/>
          </a:p>
        </p:txBody>
      </p:sp>
      <p:sp>
        <p:nvSpPr>
          <p:cNvPr id="3" name="Content Placeholder 2"/>
          <p:cNvSpPr>
            <a:spLocks noGrp="1"/>
          </p:cNvSpPr>
          <p:nvPr>
            <p:ph idx="1"/>
          </p:nvPr>
        </p:nvSpPr>
        <p:spPr>
          <a:xfrm>
            <a:off x="4648200" y="2209800"/>
            <a:ext cx="3954463" cy="3962400"/>
          </a:xfrm>
        </p:spPr>
        <p:txBody>
          <a:bodyPr/>
          <a:lstStyle/>
          <a:p>
            <a:r>
              <a:rPr lang="en-US" sz="2800" dirty="0" smtClean="0"/>
              <a:t>Nearly 60 percent of health care quality measures tracked showed improvement</a:t>
            </a:r>
          </a:p>
          <a:p>
            <a:r>
              <a:rPr lang="en-US" sz="2800" dirty="0" smtClean="0"/>
              <a:t>However, the median rate of change was 2.5 percent per year</a:t>
            </a:r>
            <a:endParaRPr lang="en-US" sz="2800" dirty="0"/>
          </a:p>
        </p:txBody>
      </p:sp>
      <p:pic>
        <p:nvPicPr>
          <p:cNvPr id="5122" name="Picture 2"/>
          <p:cNvPicPr>
            <a:picLocks noChangeAspect="1" noChangeArrowheads="1"/>
          </p:cNvPicPr>
          <p:nvPr/>
        </p:nvPicPr>
        <p:blipFill>
          <a:blip r:embed="rId2" cstate="print"/>
          <a:srcRect/>
          <a:stretch>
            <a:fillRect/>
          </a:stretch>
        </p:blipFill>
        <p:spPr bwMode="auto">
          <a:xfrm>
            <a:off x="533400" y="2209800"/>
            <a:ext cx="3988695" cy="416851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TextBox 4"/>
          <p:cNvSpPr txBox="1"/>
          <p:nvPr/>
        </p:nvSpPr>
        <p:spPr>
          <a:xfrm>
            <a:off x="228600" y="6400801"/>
            <a:ext cx="8686800" cy="461665"/>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AHRQ 2011 National Healthcare Quality and Disparities Reports </a:t>
            </a:r>
            <a:endParaRPr lang="en-US" sz="2400" dirty="0">
              <a:effectLst>
                <a:outerShdw blurRad="38100" dist="38100" dir="2700000" algn="tl">
                  <a:srgbClr val="000000">
                    <a:alpha val="43137"/>
                  </a:srgbClr>
                </a:outerShdw>
              </a:effectLst>
            </a:endParaRPr>
          </a:p>
        </p:txBody>
      </p:sp>
      <p:sp>
        <p:nvSpPr>
          <p:cNvPr id="6" name="TextBox 5"/>
          <p:cNvSpPr txBox="1"/>
          <p:nvPr/>
        </p:nvSpPr>
        <p:spPr>
          <a:xfrm>
            <a:off x="228600" y="1371600"/>
            <a:ext cx="8686800" cy="772519"/>
          </a:xfrm>
          <a:prstGeom prst="rect">
            <a:avLst/>
          </a:prstGeom>
          <a:noFill/>
        </p:spPr>
        <p:txBody>
          <a:bodyPr wrap="square" rtlCol="0">
            <a:spAutoFit/>
          </a:bodyPr>
          <a:lstStyle/>
          <a:p>
            <a:pPr algn="ctr">
              <a:lnSpc>
                <a:spcPct val="85000"/>
              </a:lnSpc>
            </a:pPr>
            <a:r>
              <a:rPr lang="en-US" sz="2600" i="1" dirty="0" smtClean="0">
                <a:effectLst>
                  <a:outerShdw blurRad="38100" dist="38100" dir="2700000" algn="tl">
                    <a:srgbClr val="000000">
                      <a:alpha val="43137"/>
                    </a:srgbClr>
                  </a:outerShdw>
                </a:effectLst>
              </a:rPr>
              <a:t>Quality measures that are improving, not changing                                                    or worsening, overall and for select populations</a:t>
            </a:r>
            <a:endParaRPr lang="en-US" sz="26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697663" cy="876300"/>
          </a:xfrm>
        </p:spPr>
        <p:txBody>
          <a:bodyPr/>
          <a:lstStyle/>
          <a:p>
            <a:r>
              <a:rPr lang="en-US" sz="3200" dirty="0" smtClean="0"/>
              <a:t>Few Disparities in Quality           of Care Are Getting Smaller</a:t>
            </a:r>
            <a:endParaRPr lang="en-US" sz="3200" dirty="0"/>
          </a:p>
        </p:txBody>
      </p:sp>
      <p:sp>
        <p:nvSpPr>
          <p:cNvPr id="3" name="Content Placeholder 2"/>
          <p:cNvSpPr>
            <a:spLocks noGrp="1"/>
          </p:cNvSpPr>
          <p:nvPr>
            <p:ph idx="1"/>
          </p:nvPr>
        </p:nvSpPr>
        <p:spPr>
          <a:xfrm>
            <a:off x="4191001" y="2133600"/>
            <a:ext cx="4191000" cy="4191000"/>
          </a:xfrm>
        </p:spPr>
        <p:txBody>
          <a:bodyPr/>
          <a:lstStyle/>
          <a:p>
            <a:r>
              <a:rPr lang="en-US" sz="2800" dirty="0" smtClean="0"/>
              <a:t>Few disparities in quality showed significant improvement</a:t>
            </a:r>
          </a:p>
          <a:p>
            <a:r>
              <a:rPr lang="en-US" sz="2800" dirty="0" smtClean="0"/>
              <a:t>The number of disparities that were getting smaller exceeded the number that were getting larger</a:t>
            </a:r>
            <a:endParaRPr lang="en-US" sz="2800" dirty="0"/>
          </a:p>
        </p:txBody>
      </p:sp>
      <p:pic>
        <p:nvPicPr>
          <p:cNvPr id="6146" name="Picture 2"/>
          <p:cNvPicPr>
            <a:picLocks noChangeAspect="1" noChangeArrowheads="1"/>
          </p:cNvPicPr>
          <p:nvPr/>
        </p:nvPicPr>
        <p:blipFill>
          <a:blip r:embed="rId2" cstate="print"/>
          <a:srcRect/>
          <a:stretch>
            <a:fillRect/>
          </a:stretch>
        </p:blipFill>
        <p:spPr bwMode="auto">
          <a:xfrm>
            <a:off x="600782" y="2133600"/>
            <a:ext cx="3590218" cy="4239634"/>
          </a:xfrm>
          <a:prstGeom prst="rect">
            <a:avLst/>
          </a:prstGeom>
          <a:noFill/>
          <a:ln w="9525">
            <a:solidFill>
              <a:srgbClr val="002060"/>
            </a:solidFill>
            <a:miter lim="800000"/>
            <a:headEnd/>
            <a:tailEnd/>
          </a:ln>
        </p:spPr>
      </p:pic>
      <p:sp>
        <p:nvSpPr>
          <p:cNvPr id="5" name="TextBox 4"/>
          <p:cNvSpPr txBox="1"/>
          <p:nvPr/>
        </p:nvSpPr>
        <p:spPr>
          <a:xfrm>
            <a:off x="228600" y="6400800"/>
            <a:ext cx="8686800" cy="461665"/>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AHRQ 2011 National Healthcare Quality and Disparities Reports </a:t>
            </a:r>
            <a:endParaRPr lang="en-US" sz="2400" dirty="0">
              <a:effectLst>
                <a:outerShdw blurRad="38100" dist="38100" dir="2700000" algn="tl">
                  <a:srgbClr val="000000">
                    <a:alpha val="43137"/>
                  </a:srgbClr>
                </a:outerShdw>
              </a:effectLst>
            </a:endParaRPr>
          </a:p>
        </p:txBody>
      </p:sp>
      <p:sp>
        <p:nvSpPr>
          <p:cNvPr id="6" name="TextBox 5"/>
          <p:cNvSpPr txBox="1"/>
          <p:nvPr/>
        </p:nvSpPr>
        <p:spPr>
          <a:xfrm>
            <a:off x="228600" y="1447800"/>
            <a:ext cx="8686800" cy="720197"/>
          </a:xfrm>
          <a:prstGeom prst="rect">
            <a:avLst/>
          </a:prstGeom>
          <a:noFill/>
        </p:spPr>
        <p:txBody>
          <a:bodyPr wrap="square" rtlCol="0">
            <a:spAutoFit/>
          </a:bodyPr>
          <a:lstStyle/>
          <a:p>
            <a:pPr algn="ctr">
              <a:lnSpc>
                <a:spcPct val="85000"/>
              </a:lnSpc>
            </a:pPr>
            <a:r>
              <a:rPr lang="en-US" sz="2400" i="1" dirty="0" smtClean="0">
                <a:effectLst>
                  <a:outerShdw blurRad="38100" dist="38100" dir="2700000" algn="tl">
                    <a:srgbClr val="000000">
                      <a:alpha val="43137"/>
                    </a:srgbClr>
                  </a:outerShdw>
                </a:effectLst>
              </a:rPr>
              <a:t>Quality measures for which disparities related to age, race,                                ethnicity and income are improving, not changing or worsening</a:t>
            </a:r>
            <a:endParaRPr lang="en-US" sz="24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12386</TotalTime>
  <Pages>1</Pages>
  <Words>4082</Words>
  <Application>Microsoft Office PowerPoint</Application>
  <PresentationFormat>On-screen Show (4:3)</PresentationFormat>
  <Paragraphs>524</Paragraphs>
  <Slides>54</Slides>
  <Notes>17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54</vt:i4>
      </vt:variant>
    </vt:vector>
  </HeadingPairs>
  <TitlesOfParts>
    <vt:vector size="57" baseType="lpstr">
      <vt:lpstr>Default Design</vt:lpstr>
      <vt:lpstr>Photo Editor Photo</vt:lpstr>
      <vt:lpstr>Visio</vt:lpstr>
      <vt:lpstr>Director’s Update</vt:lpstr>
      <vt:lpstr>Member Updates</vt:lpstr>
      <vt:lpstr>Overview </vt:lpstr>
      <vt:lpstr>FY 2012 Budget: $405M </vt:lpstr>
      <vt:lpstr>FY 2013 Request: $408.8M </vt:lpstr>
      <vt:lpstr>Overview </vt:lpstr>
      <vt:lpstr>2011 National Healthcare Quality and Disparities Reports Released</vt:lpstr>
      <vt:lpstr>Quality is Improving Slowly</vt:lpstr>
      <vt:lpstr>Few Disparities in Quality           of Care Are Getting Smaller</vt:lpstr>
      <vt:lpstr>National Quality Strategy –  First Annual Progress Report </vt:lpstr>
      <vt:lpstr>Next Steps for NQS</vt:lpstr>
      <vt:lpstr>New: 2011 State Snapshots</vt:lpstr>
      <vt:lpstr>Web ‘Videonovela’ Helps Patients Compare Diabetes Treatments</vt:lpstr>
      <vt:lpstr>Muscle Training Effective in Treating Urinary Incontinence in Women</vt:lpstr>
      <vt:lpstr>Arizona Health Care Cost Containment System </vt:lpstr>
      <vt:lpstr>Highmark (PA, WV)   </vt:lpstr>
      <vt:lpstr>Hospitals in NE, NM, and NY</vt:lpstr>
      <vt:lpstr>Hospitals in ME, GA, IN, MD, MO, and MI</vt:lpstr>
      <vt:lpstr>Arkansas Department of Health</vt:lpstr>
      <vt:lpstr>Maine Health Data Organization (MDHO)</vt:lpstr>
      <vt:lpstr>Utah Department of Health </vt:lpstr>
      <vt:lpstr>Ohio Medicaid </vt:lpstr>
      <vt:lpstr>Woodhull Medical and Mental Health Center (part of New York City Health and Hospital Corp.) </vt:lpstr>
      <vt:lpstr>Overview </vt:lpstr>
      <vt:lpstr>Web Site Redesign</vt:lpstr>
      <vt:lpstr>Proposed New Primary Navigation</vt:lpstr>
      <vt:lpstr>Slide 27</vt:lpstr>
      <vt:lpstr>Forthcoming Release of 2011 Employer Health Insurance Offerings and Premiums</vt:lpstr>
      <vt:lpstr>Collaboration With the National Cancer Institute and CDC</vt:lpstr>
      <vt:lpstr>Patient Safety Organizations (PSOs)</vt:lpstr>
      <vt:lpstr>2012 TeamSTEPPS®  Collaborative Meeting </vt:lpstr>
      <vt:lpstr>Healthcare-Associated Infections   Agency Priority Goal (HAI-APG)  </vt:lpstr>
      <vt:lpstr>Uniformed Services University of Health Sciences (USUHS) </vt:lpstr>
      <vt:lpstr>Organisation for Economic  Co-operation and Development (OECD)</vt:lpstr>
      <vt:lpstr>AHRQ Research Makes  Health Affairs’ Top Ten List</vt:lpstr>
      <vt:lpstr>New Public Portal on Integration of Behavioral Health &amp; Primary Care</vt:lpstr>
      <vt:lpstr>New Self Management  Support Resources </vt:lpstr>
      <vt:lpstr>Update From the U.S. Preventive Services Task Force</vt:lpstr>
      <vt:lpstr>Slide 39</vt:lpstr>
      <vt:lpstr>Slide 40</vt:lpstr>
      <vt:lpstr>Slide 41</vt:lpstr>
      <vt:lpstr>A Toolset for E-Prescribing Implementation in Independent Pharmacies </vt:lpstr>
      <vt:lpstr>A Toolset for E-Prescribing Implementation in Physician Offices</vt:lpstr>
      <vt:lpstr>Enabling Patient-Centered Care Through Health Information Technology – EPC Report</vt:lpstr>
      <vt:lpstr>Using Health IT in Workflow Redesign:  Impact of Health IT on Workflow</vt:lpstr>
      <vt:lpstr>Project ECHO</vt:lpstr>
      <vt:lpstr>Electronic Data Methods (EDM) Forum </vt:lpstr>
      <vt:lpstr>First Journal Supplement</vt:lpstr>
      <vt:lpstr>Ongoing Activities</vt:lpstr>
      <vt:lpstr>Slide 50</vt:lpstr>
      <vt:lpstr>Recently Released Translation Products</vt:lpstr>
      <vt:lpstr>2012 AHRQ Annual Conference</vt:lpstr>
      <vt:lpstr>2012 AHRQ Annual Conference</vt:lpstr>
      <vt:lpstr>Today’s Agenda</vt:lpstr>
    </vt:vector>
  </TitlesOfParts>
  <Company>OCKT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creator>Sandy K. Cummings</dc:creator>
  <dc:description>6/24/04</dc:description>
  <cp:lastModifiedBy>DHHS</cp:lastModifiedBy>
  <cp:revision>2040</cp:revision>
  <cp:lastPrinted>2003-01-21T20:19:23Z</cp:lastPrinted>
  <dcterms:created xsi:type="dcterms:W3CDTF">1998-03-10T09:05:00Z</dcterms:created>
  <dcterms:modified xsi:type="dcterms:W3CDTF">2012-07-25T18:42:27Z</dcterms:modified>
</cp:coreProperties>
</file>