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3" r:id="rId2"/>
  </p:sldMasterIdLst>
  <p:notesMasterIdLst>
    <p:notesMasterId r:id="rId25"/>
  </p:notesMasterIdLst>
  <p:handoutMasterIdLst>
    <p:handoutMasterId r:id="rId26"/>
  </p:handoutMasterIdLst>
  <p:sldIdLst>
    <p:sldId id="657" r:id="rId3"/>
    <p:sldId id="691" r:id="rId4"/>
    <p:sldId id="659" r:id="rId5"/>
    <p:sldId id="660" r:id="rId6"/>
    <p:sldId id="690" r:id="rId7"/>
    <p:sldId id="661" r:id="rId8"/>
    <p:sldId id="662" r:id="rId9"/>
    <p:sldId id="620" r:id="rId10"/>
    <p:sldId id="670" r:id="rId11"/>
    <p:sldId id="671" r:id="rId12"/>
    <p:sldId id="664" r:id="rId13"/>
    <p:sldId id="665" r:id="rId14"/>
    <p:sldId id="666" r:id="rId15"/>
    <p:sldId id="675" r:id="rId16"/>
    <p:sldId id="678" r:id="rId17"/>
    <p:sldId id="598" r:id="rId18"/>
    <p:sldId id="599" r:id="rId19"/>
    <p:sldId id="692" r:id="rId20"/>
    <p:sldId id="613" r:id="rId21"/>
    <p:sldId id="614" r:id="rId22"/>
    <p:sldId id="672" r:id="rId23"/>
    <p:sldId id="673" r:id="rId24"/>
  </p:sldIdLst>
  <p:sldSz cx="9144000" cy="6858000" type="screen4x3"/>
  <p:notesSz cx="7019925" cy="9305925"/>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FF"/>
    <a:srgbClr val="000000"/>
    <a:srgbClr val="66CCFF"/>
    <a:srgbClr val="CCFF66"/>
    <a:srgbClr val="CCFFCC"/>
    <a:srgbClr val="FF9966"/>
    <a:srgbClr val="9999FF"/>
    <a:srgbClr val="87BBC7"/>
    <a:srgbClr val="9797DD"/>
    <a:srgbClr val="33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760" autoAdjust="0"/>
    <p:restoredTop sz="81540" autoAdjust="0"/>
  </p:normalViewPr>
  <p:slideViewPr>
    <p:cSldViewPr>
      <p:cViewPr>
        <p:scale>
          <a:sx n="100" d="100"/>
          <a:sy n="100" d="100"/>
        </p:scale>
        <p:origin x="-2802" y="-2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3000" y="-78"/>
      </p:cViewPr>
      <p:guideLst>
        <p:guide orient="horz" pos="2930"/>
        <p:guide pos="221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53200" y="8904288"/>
            <a:ext cx="395288" cy="307975"/>
          </a:xfrm>
          <a:prstGeom prst="rect">
            <a:avLst/>
          </a:prstGeom>
          <a:noFill/>
          <a:ln w="12700">
            <a:noFill/>
            <a:miter lim="800000"/>
            <a:headEnd/>
            <a:tailEnd/>
          </a:ln>
          <a:effectLst/>
        </p:spPr>
        <p:txBody>
          <a:bodyPr wrap="none" lIns="92302" tIns="45342" rIns="92302" bIns="45342" anchor="ctr">
            <a:spAutoFit/>
          </a:bodyPr>
          <a:lstStyle/>
          <a:p>
            <a:pPr algn="r" defTabSz="933450"/>
            <a:fld id="{AF2B0757-BA11-4CED-872A-DFFB529476D7}" type="slidenum">
              <a:rPr lang="en-US" sz="1400"/>
              <a:pPr algn="r" defTabSz="933450"/>
              <a:t>‹#›</a:t>
            </a:fld>
            <a:endParaRPr lang="en-US" sz="1400"/>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6625" y="4419600"/>
            <a:ext cx="5146675" cy="4186238"/>
          </a:xfrm>
          <a:prstGeom prst="rect">
            <a:avLst/>
          </a:prstGeom>
          <a:noFill/>
          <a:ln w="12700">
            <a:noFill/>
            <a:miter lim="800000"/>
            <a:headEnd/>
            <a:tailEnd/>
          </a:ln>
          <a:effectLst/>
        </p:spPr>
        <p:txBody>
          <a:bodyPr vert="horz" wrap="square" lIns="92302" tIns="45342" rIns="92302" bIns="45342" numCol="1" anchor="t" anchorCtr="0" compatLnSpc="1">
            <a:prstTxWarp prst="textNoShape">
              <a:avLst/>
            </a:prstTxWarp>
          </a:bodyPr>
          <a:lstStyle/>
          <a:p>
            <a:pPr lvl="0"/>
            <a:r>
              <a:rPr lang="en-US" smtClean="0"/>
              <a:t>Click to edit Master notes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Grp="1" noRot="1" noChangeAspect="1" noChangeArrowheads="1" noTextEdit="1"/>
          </p:cNvSpPr>
          <p:nvPr>
            <p:ph type="sldImg" idx="2"/>
          </p:nvPr>
        </p:nvSpPr>
        <p:spPr bwMode="auto">
          <a:xfrm>
            <a:off x="1187450" y="701675"/>
            <a:ext cx="4646613" cy="3484563"/>
          </a:xfrm>
          <a:prstGeom prst="rect">
            <a:avLst/>
          </a:prstGeom>
          <a:noFill/>
          <a:ln w="12700">
            <a:solidFill>
              <a:schemeClr val="tx1"/>
            </a:solidFill>
            <a:miter lim="800000"/>
            <a:headEnd/>
            <a:tailEnd/>
          </a:ln>
          <a:effectLst/>
        </p:spPr>
      </p:sp>
      <p:sp>
        <p:nvSpPr>
          <p:cNvPr id="2052" name="Rectangle 4"/>
          <p:cNvSpPr>
            <a:spLocks noChangeArrowheads="1"/>
          </p:cNvSpPr>
          <p:nvPr/>
        </p:nvSpPr>
        <p:spPr bwMode="auto">
          <a:xfrm>
            <a:off x="6553200" y="8904288"/>
            <a:ext cx="395288" cy="307975"/>
          </a:xfrm>
          <a:prstGeom prst="rect">
            <a:avLst/>
          </a:prstGeom>
          <a:noFill/>
          <a:ln w="12700">
            <a:noFill/>
            <a:miter lim="800000"/>
            <a:headEnd/>
            <a:tailEnd/>
          </a:ln>
          <a:effectLst/>
        </p:spPr>
        <p:txBody>
          <a:bodyPr wrap="none" lIns="92302" tIns="45342" rIns="92302" bIns="45342" anchor="ctr">
            <a:spAutoFit/>
          </a:bodyPr>
          <a:lstStyle/>
          <a:p>
            <a:pPr algn="r" defTabSz="933450"/>
            <a:fld id="{ED76DD71-A909-409D-91E7-DC40CDC65479}" type="slidenum">
              <a:rPr lang="en-US" sz="1400"/>
              <a:pPr algn="r" defTabSz="933450"/>
              <a:t>‹#›</a:t>
            </a:fld>
            <a:endParaRPr lang="en-US" sz="140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ama-assn.org/go/patientsafe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ebmm.ahrq.gov/"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w="9525"/>
        </p:spPr>
        <p:txBody>
          <a:bodyPr/>
          <a:lstStyle/>
          <a:p>
            <a:pPr>
              <a:spcAft>
                <a:spcPts val="1201"/>
              </a:spcAft>
            </a:pPr>
            <a:r>
              <a:rPr lang="en-US" dirty="0" smtClean="0"/>
              <a:t>-SOPS is designed for hospitals or systems; they administer an assessment of their own safety culture</a:t>
            </a:r>
          </a:p>
          <a:p>
            <a:pPr>
              <a:spcAft>
                <a:spcPts val="1201"/>
              </a:spcAft>
            </a:pPr>
            <a:r>
              <a:rPr lang="en-US" dirty="0" smtClean="0"/>
              <a:t>-Information on culture is critical to establishing a comprehensive patient safety program</a:t>
            </a:r>
          </a:p>
          <a:p>
            <a:pPr>
              <a:spcAft>
                <a:spcPts val="1201"/>
              </a:spcAft>
            </a:pPr>
            <a:r>
              <a:rPr lang="en-US" dirty="0" smtClean="0"/>
              <a:t>-AHRQ has now developed SOPS instruments for many settings</a:t>
            </a:r>
          </a:p>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Rot="1" noChangeAspect="1" noChangeArrowheads="1" noTextEdit="1"/>
          </p:cNvSpPr>
          <p:nvPr>
            <p:ph type="sldImg"/>
          </p:nvPr>
        </p:nvSpPr>
        <p:spPr>
          <a:ln/>
        </p:spPr>
      </p:sp>
      <p:sp>
        <p:nvSpPr>
          <p:cNvPr id="65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a:buClr>
                <a:srgbClr val="FFFF00"/>
              </a:buClr>
              <a:buNone/>
              <a:defRPr/>
            </a:pPr>
            <a:r>
              <a:rPr lang="en-US" dirty="0" smtClean="0"/>
              <a:t>HIV patients face considerable risk in ambulatory settings because they often receive medications from several practitioners which may interact and have untoward consequences.  </a:t>
            </a:r>
          </a:p>
          <a:p>
            <a:pPr>
              <a:buClr>
                <a:srgbClr val="FFFF00"/>
              </a:buClr>
              <a:buNone/>
              <a:defRPr/>
            </a:pPr>
            <a:endParaRPr lang="en-US" dirty="0" smtClean="0"/>
          </a:p>
          <a:p>
            <a:pPr>
              <a:buClr>
                <a:srgbClr val="FFFF00"/>
              </a:buClr>
              <a:buNone/>
              <a:defRPr/>
            </a:pPr>
            <a:r>
              <a:rPr lang="en-US" dirty="0" smtClean="0"/>
              <a:t>The HIV Research Network is a project that has been ongoing since October 2006.  The 19 sites in the network share data and collaborate about methods to provide effective and safe care. </a:t>
            </a:r>
          </a:p>
          <a:p>
            <a:endParaRPr lang="en-US" dirty="0" smtClean="0"/>
          </a:p>
          <a:p>
            <a:r>
              <a:rPr lang="en-US" dirty="0" smtClean="0"/>
              <a:t>An</a:t>
            </a:r>
            <a:r>
              <a:rPr lang="en-US" baseline="0" dirty="0" smtClean="0"/>
              <a:t> example that resulted in considerable improvements in care relates to a non-preferred medication regimen that patients in the network were on.  </a:t>
            </a:r>
            <a:endParaRPr lang="en-US" dirty="0" smtClean="0"/>
          </a:p>
          <a:p>
            <a:endParaRPr lang="en-US" dirty="0" smtClean="0">
              <a:ea typeface="Geneva"/>
              <a:cs typeface="Geneva"/>
            </a:endParaRPr>
          </a:p>
          <a:p>
            <a:r>
              <a:rPr lang="en-US" dirty="0" smtClean="0">
                <a:ea typeface="Geneva"/>
                <a:cs typeface="Geneva"/>
              </a:rPr>
              <a:t>**************************************************************</a:t>
            </a:r>
          </a:p>
          <a:p>
            <a:endParaRPr lang="en-US" dirty="0" smtClean="0">
              <a:ea typeface="Geneva"/>
              <a:cs typeface="Geneva"/>
            </a:endParaRPr>
          </a:p>
          <a:p>
            <a:r>
              <a:rPr lang="en-US" dirty="0" smtClean="0"/>
              <a:t>Background HIV Research Network (HIVRN):  </a:t>
            </a:r>
          </a:p>
          <a:p>
            <a:pPr marL="228851" indent="-228851">
              <a:buFont typeface="+mj-lt"/>
              <a:buAutoNum type="arabicPeriod"/>
            </a:pPr>
            <a:r>
              <a:rPr lang="en-US" dirty="0" smtClean="0"/>
              <a:t>funded by contract with the Johns Hopkins University School of Medicine from Oct 01, 2006 to Sept 30, 2011.</a:t>
            </a:r>
          </a:p>
          <a:p>
            <a:pPr marL="228851" indent="-228851">
              <a:buFont typeface="+mj-lt"/>
              <a:buAutoNum type="arabicPeriod"/>
            </a:pPr>
            <a:r>
              <a:rPr lang="en-US" dirty="0" smtClean="0"/>
              <a:t>RFP No. AHRQ-11-10009 entitled, “HIV Research Network” was issued July 1, 2011, and it invited Johns Hopkins University School of Medicine to submit proposal for a one-year contract with four one-year options.</a:t>
            </a:r>
          </a:p>
          <a:p>
            <a:pPr marL="228851" indent="-228851">
              <a:buFont typeface="+mj-lt"/>
              <a:buAutoNum type="arabicPeriod"/>
            </a:pPr>
            <a:r>
              <a:rPr lang="en-US" dirty="0" smtClean="0"/>
              <a:t>New contract (#290201100007) for extension of HIVRN was signed Sept 29, 2011.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Medication Error and Adverse Drug Event Reporting System (MEADERS)</a:t>
            </a:r>
          </a:p>
          <a:p>
            <a:pPr eaLnBrk="1" hangingPunct="1">
              <a:spcBef>
                <a:spcPct val="0"/>
              </a:spcBef>
            </a:pPr>
            <a:endParaRPr lang="en-US" dirty="0" smtClean="0"/>
          </a:p>
          <a:p>
            <a:pPr eaLnBrk="1" hangingPunct="1">
              <a:spcBef>
                <a:spcPct val="0"/>
              </a:spcBef>
            </a:pPr>
            <a:r>
              <a:rPr lang="en-US" dirty="0" smtClean="0"/>
              <a:t>A collaborative multi-year project between AHRQ’s primary care practice based research initiative and the patient safety portfolio.</a:t>
            </a:r>
          </a:p>
          <a:p>
            <a:pPr eaLnBrk="1" hangingPunct="1">
              <a:spcBef>
                <a:spcPct val="0"/>
              </a:spcBef>
            </a:pPr>
            <a:endParaRPr lang="en-US" dirty="0" smtClean="0"/>
          </a:p>
          <a:p>
            <a:pPr eaLnBrk="1" hangingPunct="1">
              <a:spcBef>
                <a:spcPct val="0"/>
              </a:spcBef>
            </a:pPr>
            <a:r>
              <a:rPr lang="en-US" dirty="0" smtClean="0"/>
              <a:t>Begun in 2006, the project began with a literature and a national expert panel on ambulatory patient safety, medication errors, and primary care practice quality improvement experts.</a:t>
            </a:r>
          </a:p>
          <a:p>
            <a:pPr eaLnBrk="1" hangingPunct="1">
              <a:spcBef>
                <a:spcPct val="0"/>
              </a:spcBef>
            </a:pPr>
            <a:endParaRPr lang="en-US" dirty="0" smtClean="0"/>
          </a:p>
          <a:p>
            <a:pPr eaLnBrk="1" hangingPunct="1">
              <a:spcBef>
                <a:spcPct val="0"/>
              </a:spcBef>
            </a:pPr>
            <a:r>
              <a:rPr lang="en-US" dirty="0" smtClean="0"/>
              <a:t>System designed to work as a stand alone system that could be run by an individual practice and to allow for sharing of reports and the provision of feedback</a:t>
            </a:r>
          </a:p>
          <a:p>
            <a:pPr eaLnBrk="1" hangingPunct="1">
              <a:spcBef>
                <a:spcPct val="0"/>
              </a:spcBef>
            </a:pPr>
            <a:endParaRPr lang="en-US" dirty="0" smtClean="0"/>
          </a:p>
          <a:p>
            <a:pPr eaLnBrk="1" hangingPunct="1">
              <a:spcBef>
                <a:spcPct val="0"/>
              </a:spcBef>
            </a:pPr>
            <a:r>
              <a:rPr lang="en-US" dirty="0" smtClean="0"/>
              <a:t>The initial version was tested in 24 primary care practices.  Over 500 events reported.  Very good usability feedback from clinic staff.  Results published in 2010.</a:t>
            </a:r>
          </a:p>
          <a:p>
            <a:pPr eaLnBrk="1" hangingPunct="1">
              <a:spcBef>
                <a:spcPct val="0"/>
              </a:spcBef>
            </a:pPr>
            <a:endParaRPr lang="en-US" dirty="0" smtClean="0"/>
          </a:p>
          <a:p>
            <a:pPr eaLnBrk="1" hangingPunct="1">
              <a:spcBef>
                <a:spcPct val="0"/>
              </a:spcBef>
            </a:pPr>
            <a:r>
              <a:rPr lang="en-US" dirty="0" smtClean="0"/>
              <a:t>Project slowed due to concerns about liability protection, however.</a:t>
            </a:r>
          </a:p>
          <a:p>
            <a:pPr eaLnBrk="1" hangingPunct="1">
              <a:spcBef>
                <a:spcPct val="0"/>
              </a:spcBef>
            </a:pPr>
            <a:endParaRPr lang="en-US" dirty="0" smtClean="0"/>
          </a:p>
          <a:p>
            <a:pPr eaLnBrk="1" hangingPunct="1">
              <a:spcBef>
                <a:spcPct val="0"/>
              </a:spcBef>
            </a:pPr>
            <a:r>
              <a:rPr lang="en-US" dirty="0" smtClean="0"/>
              <a:t>Publication of results generated renewed interest.</a:t>
            </a:r>
          </a:p>
          <a:p>
            <a:pPr eaLnBrk="1" hangingPunct="1">
              <a:spcBef>
                <a:spcPct val="0"/>
              </a:spcBef>
            </a:pPr>
            <a:endParaRPr lang="en-US" dirty="0" smtClean="0"/>
          </a:p>
          <a:p>
            <a:pPr eaLnBrk="1" hangingPunct="1">
              <a:spcBef>
                <a:spcPct val="0"/>
              </a:spcBef>
            </a:pPr>
            <a:r>
              <a:rPr lang="en-US" dirty="0" smtClean="0"/>
              <a:t>AHRQ invested in upgrading the system to make it scalable, accessible (508 compliant), secure, and to remove proprietary software components.</a:t>
            </a:r>
          </a:p>
          <a:p>
            <a:pPr eaLnBrk="1" hangingPunct="1">
              <a:spcBef>
                <a:spcPct val="0"/>
              </a:spcBef>
            </a:pPr>
            <a:endParaRPr lang="en-US" dirty="0" smtClean="0"/>
          </a:p>
          <a:p>
            <a:pPr eaLnBrk="1" hangingPunct="1">
              <a:spcBef>
                <a:spcPct val="0"/>
              </a:spcBef>
            </a:pPr>
            <a:r>
              <a:rPr lang="en-US" dirty="0" smtClean="0"/>
              <a:t>Enhanced web-based system tested in spring of 2012.  Reporting took an average of 45 seconds (any time however is too much for busy office staff members).  System also can send fax to FDA </a:t>
            </a:r>
            <a:r>
              <a:rPr lang="en-US" dirty="0" err="1" smtClean="0"/>
              <a:t>Medwatch</a:t>
            </a:r>
            <a:r>
              <a:rPr lang="en-US" dirty="0" smtClean="0"/>
              <a:t> program (they do not accept electronic submissions yet)</a:t>
            </a:r>
            <a:br>
              <a:rPr lang="en-US" dirty="0" smtClean="0"/>
            </a:br>
            <a:r>
              <a:rPr lang="en-US" dirty="0" smtClean="0"/>
              <a:t/>
            </a:r>
            <a:br>
              <a:rPr lang="en-US" dirty="0" smtClean="0"/>
            </a:br>
            <a:r>
              <a:rPr lang="en-US" dirty="0" smtClean="0"/>
              <a:t>System now available for use by practice based research networks for QI and research purposes.</a:t>
            </a:r>
          </a:p>
          <a:p>
            <a:pPr eaLnBrk="1" hangingPunct="1">
              <a:spcBef>
                <a:spcPct val="0"/>
              </a:spcBef>
            </a:pPr>
            <a:endParaRPr lang="en-US" dirty="0" smtClean="0"/>
          </a:p>
          <a:p>
            <a:pPr eaLnBrk="1" hangingPunct="1">
              <a:spcBef>
                <a:spcPct val="0"/>
              </a:spcBef>
            </a:pPr>
            <a:r>
              <a:rPr lang="en-US" dirty="0" smtClean="0"/>
              <a:t>Next steps:  Great excitement due to the potential to incorporate use of the system under a PSO to provide liability protection.  Team currently aligning reporting taxonomy with  common formats. </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200" dirty="0" smtClean="0">
                <a:latin typeface="Arial" charset="0"/>
                <a:cs typeface="Arial" charset="0"/>
              </a:rPr>
              <a:t>Authorized by Patient Safety Act in 2005</a:t>
            </a:r>
          </a:p>
          <a:p>
            <a:pPr>
              <a:defRPr/>
            </a:pPr>
            <a:endParaRPr lang="en-US" sz="1200" dirty="0" smtClean="0">
              <a:latin typeface="Arial" charset="0"/>
              <a:cs typeface="Arial" charset="0"/>
            </a:endParaRPr>
          </a:p>
          <a:p>
            <a:pPr>
              <a:defRPr/>
            </a:pPr>
            <a:r>
              <a:rPr lang="en-US" sz="1200" dirty="0" smtClean="0">
                <a:latin typeface="Arial" charset="0"/>
                <a:cs typeface="Arial" charset="0"/>
              </a:rPr>
              <a:t>Developed with Federal work group comprising major health agencies (</a:t>
            </a:r>
            <a:r>
              <a:rPr lang="en-US" sz="1050" dirty="0" smtClean="0">
                <a:latin typeface="Arial" charset="0"/>
                <a:cs typeface="Arial" charset="0"/>
              </a:rPr>
              <a:t>e.g., CDC, CMS, FDA, DOD, VA</a:t>
            </a:r>
            <a:r>
              <a:rPr lang="en-US" sz="1200" dirty="0" smtClean="0">
                <a:latin typeface="Arial" charset="0"/>
                <a:cs typeface="Arial" charset="0"/>
              </a:rPr>
              <a:t>)</a:t>
            </a:r>
          </a:p>
          <a:p>
            <a:pPr>
              <a:defRPr/>
            </a:pPr>
            <a:r>
              <a:rPr lang="en-US" sz="1200" dirty="0" smtClean="0">
                <a:latin typeface="Arial" charset="0"/>
                <a:cs typeface="Arial" charset="0"/>
              </a:rPr>
              <a:t>Subject to public comment</a:t>
            </a:r>
          </a:p>
          <a:p>
            <a:pPr>
              <a:defRPr/>
            </a:pPr>
            <a:r>
              <a:rPr lang="en-US" sz="1200" dirty="0" smtClean="0">
                <a:latin typeface="Arial" charset="0"/>
                <a:cs typeface="Arial" charset="0"/>
              </a:rPr>
              <a:t>Reviewed by the National Quality Forum expert panel, which provides advice to AHRQ</a:t>
            </a:r>
          </a:p>
          <a:p>
            <a:pPr>
              <a:defRPr/>
            </a:pPr>
            <a:r>
              <a:rPr lang="en-US" sz="1200" dirty="0" smtClean="0">
                <a:latin typeface="Arial" charset="0"/>
                <a:cs typeface="Arial" charset="0"/>
              </a:rPr>
              <a:t>Promulgated as "guidance" announced in the Federal Register</a:t>
            </a:r>
          </a:p>
          <a:p>
            <a:pPr>
              <a:defRPr/>
            </a:pPr>
            <a:r>
              <a:rPr lang="en-US" sz="1200" dirty="0" smtClean="0">
                <a:latin typeface="Arial" charset="0"/>
                <a:cs typeface="Arial" charset="0"/>
              </a:rPr>
              <a:t>Approved by Office of Management &amp; Budget (process &amp; Formats)</a:t>
            </a:r>
          </a:p>
          <a:p>
            <a:endParaRPr lang="en-US" dirty="0" smtClean="0"/>
          </a:p>
          <a:p>
            <a:r>
              <a:rPr lang="en-US" dirty="0" smtClean="0"/>
              <a:t>Federal authorization/imprimatur</a:t>
            </a:r>
          </a:p>
          <a:p>
            <a:r>
              <a:rPr lang="en-US" dirty="0" smtClean="0"/>
              <a:t>Clinical science base</a:t>
            </a:r>
          </a:p>
          <a:p>
            <a:r>
              <a:rPr lang="en-US" dirty="0" smtClean="0"/>
              <a:t>Fast, flexible development process</a:t>
            </a:r>
          </a:p>
          <a:p>
            <a:r>
              <a:rPr lang="en-US" dirty="0" smtClean="0"/>
              <a:t>Input from all interested parties</a:t>
            </a:r>
          </a:p>
          <a:p>
            <a:r>
              <a:rPr lang="en-US" dirty="0" smtClean="0"/>
              <a:t>Do not require:</a:t>
            </a:r>
          </a:p>
          <a:p>
            <a:pPr lvl="1"/>
            <a:r>
              <a:rPr lang="en-US" dirty="0" smtClean="0"/>
              <a:t>Federal rulemaking</a:t>
            </a:r>
          </a:p>
          <a:p>
            <a:pPr lvl="1"/>
            <a:r>
              <a:rPr lang="en-US" dirty="0" smtClean="0"/>
              <a:t>NQF consensus process</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Rot="1" noChangeAspect="1" noChangeArrowheads="1" noTextEdit="1"/>
          </p:cNvSpPr>
          <p:nvPr>
            <p:ph type="sldImg"/>
          </p:nvPr>
        </p:nvSpPr>
        <p:spPr>
          <a:ln/>
        </p:spPr>
      </p:sp>
      <p:sp>
        <p:nvSpPr>
          <p:cNvPr id="664579" name="Rectangle 3"/>
          <p:cNvSpPr>
            <a:spLocks noGrp="1" noChangeArrowheads="1"/>
          </p:cNvSpPr>
          <p:nvPr>
            <p:ph type="body" idx="1"/>
          </p:nvPr>
        </p:nvSpPr>
        <p:spPr/>
        <p:txBody>
          <a:bodyPr/>
          <a:lstStyle/>
          <a:p>
            <a:r>
              <a:rPr lang="en-US" dirty="0" smtClean="0"/>
              <a:t>Examples of previous grants:</a:t>
            </a:r>
          </a:p>
          <a:p>
            <a:endParaRPr lang="en-US" dirty="0" smtClean="0"/>
          </a:p>
          <a:p>
            <a:pPr>
              <a:lnSpc>
                <a:spcPct val="70000"/>
              </a:lnSpc>
              <a:buFontTx/>
              <a:buChar char="-"/>
            </a:pPr>
            <a:r>
              <a:rPr lang="en-US" sz="1200" dirty="0" smtClean="0"/>
              <a:t>Medication</a:t>
            </a:r>
            <a:r>
              <a:rPr lang="en-US" sz="1200" baseline="0" dirty="0" smtClean="0"/>
              <a:t> administration</a:t>
            </a:r>
          </a:p>
          <a:p>
            <a:pPr>
              <a:lnSpc>
                <a:spcPct val="70000"/>
              </a:lnSpc>
              <a:buFontTx/>
              <a:buChar char="-"/>
            </a:pPr>
            <a:r>
              <a:rPr lang="en-US" sz="1200" baseline="0" dirty="0" smtClean="0"/>
              <a:t> </a:t>
            </a:r>
            <a:r>
              <a:rPr lang="en-US" sz="1200" dirty="0" smtClean="0"/>
              <a:t>Central venous catheter insertion</a:t>
            </a:r>
          </a:p>
          <a:p>
            <a:pPr>
              <a:lnSpc>
                <a:spcPct val="70000"/>
              </a:lnSpc>
              <a:buFontTx/>
              <a:buChar char="-"/>
            </a:pPr>
            <a:r>
              <a:rPr lang="en-US" sz="1200" dirty="0" smtClean="0"/>
              <a:t> High volume ambulatory surgical procedures </a:t>
            </a:r>
          </a:p>
          <a:p>
            <a:pPr marL="0" marR="0" indent="0" algn="l" defTabSz="914400" rtl="0" eaLnBrk="1" fontAlgn="base" latinLnBrk="0" hangingPunct="1">
              <a:lnSpc>
                <a:spcPct val="70000"/>
              </a:lnSpc>
              <a:spcBef>
                <a:spcPct val="30000"/>
              </a:spcBef>
              <a:spcAft>
                <a:spcPct val="0"/>
              </a:spcAft>
              <a:buClrTx/>
              <a:buSzTx/>
              <a:buFontTx/>
              <a:buChar char="-"/>
              <a:tabLst/>
              <a:defRPr/>
            </a:pPr>
            <a:r>
              <a:rPr lang="en-US" sz="1200" dirty="0" smtClean="0"/>
              <a:t> Emergent cesarean deliveries</a:t>
            </a:r>
          </a:p>
          <a:p>
            <a:pPr>
              <a:lnSpc>
                <a:spcPct val="70000"/>
              </a:lnSpc>
            </a:pPr>
            <a:r>
              <a:rPr lang="en-US" sz="1200" dirty="0" smtClean="0"/>
              <a:t>- Improving teamwork &amp; culture of safety</a:t>
            </a:r>
          </a:p>
          <a:p>
            <a:pPr>
              <a:lnSpc>
                <a:spcPct val="70000"/>
              </a:lnSpc>
            </a:pPr>
            <a:r>
              <a:rPr lang="en-US" sz="1200" dirty="0" smtClean="0"/>
              <a:t>- Rapid response emergency team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Rot="1" noChangeAspect="1" noChangeArrowheads="1" noTextEdit="1"/>
          </p:cNvSpPr>
          <p:nvPr>
            <p:ph type="sldImg"/>
          </p:nvPr>
        </p:nvSpPr>
        <p:spPr>
          <a:ln/>
        </p:spPr>
      </p:sp>
      <p:sp>
        <p:nvSpPr>
          <p:cNvPr id="6656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Rot="1" noChangeAspect="1" noChangeArrowheads="1" noTextEdit="1"/>
          </p:cNvSpPr>
          <p:nvPr>
            <p:ph type="sldImg"/>
          </p:nvPr>
        </p:nvSpPr>
        <p:spPr>
          <a:ln/>
        </p:spPr>
      </p:sp>
      <p:sp>
        <p:nvSpPr>
          <p:cNvPr id="67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Rot="1" noChangeAspect="1" noChangeArrowheads="1" noTextEdit="1"/>
          </p:cNvSpPr>
          <p:nvPr>
            <p:ph type="sldImg"/>
          </p:nvPr>
        </p:nvSpPr>
        <p:spPr>
          <a:ln/>
        </p:spPr>
      </p:sp>
      <p:sp>
        <p:nvSpPr>
          <p:cNvPr id="703491" name="Rectangle 3"/>
          <p:cNvSpPr>
            <a:spLocks noGrp="1" noChangeArrowheads="1"/>
          </p:cNvSpPr>
          <p:nvPr>
            <p:ph type="body" idx="1"/>
          </p:nvPr>
        </p:nvSpPr>
        <p:spPr>
          <a:ln/>
        </p:spPr>
        <p:txBody>
          <a:bodyPr lIns="92312" tIns="45346" rIns="92312" bIns="45346"/>
          <a:lstStyle/>
          <a:p>
            <a:r>
              <a:rPr lang="en-US"/>
              <a:t>BEST – Be Careful, Eat Right, Stick to a Routine, Test Regularly</a:t>
            </a:r>
          </a:p>
          <a:p>
            <a:r>
              <a:rPr lang="en-US"/>
              <a:t>Helps providers meet Joint Commission requirements for education on anticoagulation medications</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a:buClr>
                <a:srgbClr val="FFFF00"/>
              </a:buClr>
              <a:buNone/>
              <a:defRPr/>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a:buClr>
                <a:srgbClr val="FFFF00"/>
              </a:buClr>
              <a:buNone/>
              <a:defRPr/>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a:buClr>
                <a:srgbClr val="FFFF00"/>
              </a:buClr>
              <a:buNone/>
              <a:defRPr/>
            </a:pPr>
            <a:endParaRPr lang="en-US" dirty="0" smtClean="0"/>
          </a:p>
          <a:p>
            <a:pPr>
              <a:buClr>
                <a:srgbClr val="FFFF00"/>
              </a:buClr>
              <a:buNone/>
              <a:defRPr/>
            </a:pPr>
            <a:r>
              <a:rPr lang="en-US" dirty="0" smtClean="0"/>
              <a:t>“Note that for the purposes of this Special Emphasis Notice, ambulatory care refers to health care provided in emergency departments; clinicians’ offices and practices, both large and small; outpatient clinics; community health centers; urgent care centers, and ambulatory surgery centers.”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a:buClr>
                <a:srgbClr val="FFFF00"/>
              </a:buClr>
              <a:buNone/>
              <a:defRPr/>
            </a:pPr>
            <a:endParaRPr lang="en-US" dirty="0" smtClean="0"/>
          </a:p>
          <a:p>
            <a:pPr>
              <a:buClr>
                <a:srgbClr val="FFFF00"/>
              </a:buClr>
              <a:buNone/>
              <a:defRPr/>
            </a:pPr>
            <a:r>
              <a:rPr lang="en-US" dirty="0" smtClean="0"/>
              <a:t>AHRQ conference (in 2000):  An Agenda for Research in Ambulatory Patient Safety---AHRQ funded synthesis conference on developing agenda for ambulatory PS…recommendations focus on:</a:t>
            </a:r>
          </a:p>
          <a:p>
            <a:pPr>
              <a:buClr>
                <a:srgbClr val="FFFF00"/>
              </a:buClr>
              <a:buNone/>
              <a:defRPr/>
            </a:pPr>
            <a:r>
              <a:rPr lang="en-US" dirty="0" smtClean="0"/>
              <a:t>a.</a:t>
            </a:r>
            <a:r>
              <a:rPr lang="en-US" baseline="0" dirty="0" smtClean="0"/>
              <a:t>  </a:t>
            </a:r>
            <a:r>
              <a:rPr lang="en-US" dirty="0" smtClean="0"/>
              <a:t>Epidemiological studies of ambulatory patient safety using existing data and experience of physician liability insurers and administrative data. </a:t>
            </a:r>
          </a:p>
          <a:p>
            <a:pPr>
              <a:buClr>
                <a:srgbClr val="FFFF00"/>
              </a:buClr>
              <a:buNone/>
              <a:defRPr/>
            </a:pPr>
            <a:r>
              <a:rPr lang="en-US" dirty="0" smtClean="0"/>
              <a:t>b.  The potential of improvements in clinical support infrastructure in ambulatory care including information systems to improve patient safety. </a:t>
            </a:r>
          </a:p>
          <a:p>
            <a:pPr>
              <a:buClr>
                <a:srgbClr val="FFFF00"/>
              </a:buClr>
              <a:buNone/>
              <a:defRPr/>
            </a:pPr>
            <a:r>
              <a:rPr lang="en-US" dirty="0" smtClean="0"/>
              <a:t>c.  The effects of the cultural and economic environment of ambulatory care on safety and the potential to improve safety. </a:t>
            </a:r>
          </a:p>
          <a:p>
            <a:pPr>
              <a:buClr>
                <a:srgbClr val="FFFF00"/>
              </a:buClr>
              <a:buNone/>
              <a:defRPr/>
            </a:pPr>
            <a:endParaRPr lang="en-US" dirty="0" smtClean="0"/>
          </a:p>
          <a:p>
            <a:pPr marL="0" marR="0" indent="0" algn="l" defTabSz="914400" rtl="0" eaLnBrk="1" fontAlgn="base" latinLnBrk="0" hangingPunct="1">
              <a:lnSpc>
                <a:spcPct val="100000"/>
              </a:lnSpc>
              <a:spcBef>
                <a:spcPct val="30000"/>
              </a:spcBef>
              <a:spcAft>
                <a:spcPct val="0"/>
              </a:spcAft>
              <a:buClr>
                <a:srgbClr val="FFFF00"/>
              </a:buClr>
              <a:buSzTx/>
              <a:buFontTx/>
              <a:buNone/>
              <a:tabLst/>
              <a:defRPr/>
            </a:pPr>
            <a:r>
              <a:rPr lang="en-US" sz="1200" i="1" dirty="0" err="1" smtClean="0"/>
              <a:t>Lorincz</a:t>
            </a:r>
            <a:r>
              <a:rPr lang="en-US" sz="1200" i="1" dirty="0" smtClean="0"/>
              <a:t> CY et al. Research in Ambulatory Patient Safety 2000-2010: A 10-year Review. American Medical Association, Chicago, IL 2011 Available at:  </a:t>
            </a:r>
            <a:r>
              <a:rPr lang="en-US" sz="1200" i="1" dirty="0" smtClean="0">
                <a:hlinkClick r:id="rId3"/>
              </a:rPr>
              <a:t>www.ama-assn.org/go/patientsafety</a:t>
            </a:r>
            <a:r>
              <a:rPr lang="en-US" sz="1200" i="1" dirty="0" smtClean="0"/>
              <a:t>.  </a:t>
            </a:r>
            <a:endParaRPr lang="en-US" sz="1200" dirty="0" smtClean="0"/>
          </a:p>
          <a:p>
            <a:pPr>
              <a:buClr>
                <a:srgbClr val="FFFF00"/>
              </a:buClr>
              <a:buNone/>
              <a:defRPr/>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p:spPr>
        <p:txBody>
          <a:bodyPr/>
          <a:lstStyle/>
          <a:p>
            <a:pPr marL="0" marR="0" indent="0" algn="l" defTabSz="914400" rtl="0" eaLnBrk="1" fontAlgn="base" latinLnBrk="0" hangingPunct="1">
              <a:lnSpc>
                <a:spcPct val="100000"/>
              </a:lnSpc>
              <a:spcBef>
                <a:spcPct val="30000"/>
              </a:spcBef>
              <a:spcAft>
                <a:spcPct val="0"/>
              </a:spcAft>
              <a:buClr>
                <a:srgbClr val="FFFF00"/>
              </a:buClr>
              <a:buSzTx/>
              <a:buFontTx/>
              <a:buNone/>
              <a:tabLst/>
              <a:defRPr/>
            </a:pPr>
            <a:r>
              <a:rPr lang="en-US" sz="1200" dirty="0" smtClean="0"/>
              <a:t>Differences between ambulatory and inpatient settings and their contributions to patient safety problems include:  </a:t>
            </a:r>
          </a:p>
          <a:p>
            <a:pPr>
              <a:buClr>
                <a:srgbClr val="FFFF00"/>
              </a:buClr>
              <a:buNone/>
              <a:defRPr/>
            </a:pPr>
            <a:endParaRPr lang="en-US" dirty="0" smtClean="0"/>
          </a:p>
          <a:p>
            <a:pPr>
              <a:buClr>
                <a:srgbClr val="FFFF00"/>
              </a:buClr>
              <a:buNone/>
              <a:defRPr/>
            </a:pPr>
            <a:r>
              <a:rPr lang="en-US" dirty="0" smtClean="0"/>
              <a:t>************************************************************************************************************************************************************</a:t>
            </a:r>
          </a:p>
          <a:p>
            <a:pPr>
              <a:buClr>
                <a:srgbClr val="FFFF00"/>
              </a:buClr>
              <a:buNone/>
              <a:defRPr/>
            </a:pPr>
            <a:r>
              <a:rPr lang="en-US" dirty="0" smtClean="0"/>
              <a:t>To some extent, this slower progress has been due to the fact that the hospital setting has been more conducive to establishment of an infrastructure that can support improvements in patient safety.  </a:t>
            </a:r>
          </a:p>
          <a:p>
            <a:pPr>
              <a:buClr>
                <a:srgbClr val="FFFF00"/>
              </a:buClr>
              <a:buNone/>
              <a:defRPr/>
            </a:pPr>
            <a:endParaRPr lang="en-US" dirty="0" smtClean="0"/>
          </a:p>
          <a:p>
            <a:pPr>
              <a:buClr>
                <a:srgbClr val="FFFF00"/>
              </a:buClr>
              <a:buNone/>
              <a:defRPr/>
            </a:pPr>
            <a:r>
              <a:rPr lang="en-US" dirty="0" smtClean="0"/>
              <a:t>In comparison to the inpatient, hospital setting which is more circumscribed, discrete, and aggregated, the ambulatory setting and its accompanying risks and hazards are relatively disaggregated—often across multiple providers, sites, and organizations. </a:t>
            </a:r>
          </a:p>
          <a:p>
            <a:pPr>
              <a:buClr>
                <a:srgbClr val="FFFF00"/>
              </a:buClr>
              <a:buNone/>
              <a:defRPr/>
            </a:pPr>
            <a:endParaRPr lang="en-US" dirty="0" smtClean="0"/>
          </a:p>
          <a:p>
            <a:pPr marL="0" lvl="3" defTabSz="915406" eaLnBrk="0" hangingPunct="0">
              <a:buClr>
                <a:srgbClr val="FFFF00"/>
              </a:buClr>
              <a:defRPr/>
            </a:pPr>
            <a:r>
              <a:rPr lang="en-US" dirty="0" smtClean="0"/>
              <a:t>While severe harm can result from patient safety events in ambulatory settings, the average potential severity of these individual events is often less than those in the hospital setting.  However, the vast number of patient encounters in the ambulatory setting represents a significant potential aggregate impact of patient safety events that occur in this setting.  (300 ambulatory care encounters for every 1 hospitalization in the U.S.).  (“Death by 1,000 nicks…”)</a:t>
            </a:r>
          </a:p>
          <a:p>
            <a:pPr>
              <a:buClr>
                <a:srgbClr val="FFFF00"/>
              </a:buClr>
              <a:buNone/>
              <a:defRP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w="9525"/>
        </p:spPr>
        <p:txBody>
          <a:bodyPr/>
          <a:lstStyle/>
          <a:p>
            <a:endParaRPr lang="en-US" sz="2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5000"/>
              </a:lnSpc>
              <a:spcBef>
                <a:spcPct val="40000"/>
              </a:spcBef>
            </a:pPr>
            <a:r>
              <a:rPr lang="en-US" sz="1200" b="1" dirty="0" smtClean="0"/>
              <a:t>PSNet</a:t>
            </a:r>
            <a:r>
              <a:rPr lang="en-US" sz="1200" dirty="0" smtClean="0"/>
              <a:t> is a national “one-stop” portal of resources for improving patient safety and preventing medical errors</a:t>
            </a:r>
          </a:p>
          <a:p>
            <a:pPr>
              <a:lnSpc>
                <a:spcPct val="85000"/>
              </a:lnSpc>
              <a:spcBef>
                <a:spcPct val="40000"/>
              </a:spcBef>
            </a:pPr>
            <a:endParaRPr lang="en-US" sz="1200" dirty="0" smtClean="0"/>
          </a:p>
          <a:p>
            <a:pPr>
              <a:lnSpc>
                <a:spcPct val="85000"/>
              </a:lnSpc>
              <a:spcBef>
                <a:spcPct val="40000"/>
              </a:spcBef>
            </a:pPr>
            <a:r>
              <a:rPr lang="en-US" sz="1200" dirty="0" smtClean="0"/>
              <a:t>Offers wide variety of information on patient safety resources, tools, conferences, and more</a:t>
            </a:r>
          </a:p>
          <a:p>
            <a:pPr>
              <a:lnSpc>
                <a:spcPct val="85000"/>
              </a:lnSpc>
              <a:spcBef>
                <a:spcPct val="40000"/>
              </a:spcBef>
            </a:pPr>
            <a:endParaRPr lang="en-US" sz="1200" dirty="0" smtClean="0"/>
          </a:p>
          <a:p>
            <a:pPr>
              <a:lnSpc>
                <a:spcPct val="85000"/>
              </a:lnSpc>
              <a:spcBef>
                <a:spcPct val="40000"/>
              </a:spcBef>
            </a:pPr>
            <a:r>
              <a:rPr lang="en-US" sz="1200" dirty="0" smtClean="0"/>
              <a:t>Diverse users can customize the site around their unique interests and needs by creating a “My PSNet” page </a:t>
            </a:r>
          </a:p>
          <a:p>
            <a:pPr>
              <a:lnSpc>
                <a:spcPct val="85000"/>
              </a:lnSpc>
              <a:spcBef>
                <a:spcPct val="40000"/>
              </a:spcBef>
            </a:pPr>
            <a:endParaRPr lang="en-US" sz="1200" dirty="0" smtClean="0"/>
          </a:p>
          <a:p>
            <a:pPr>
              <a:lnSpc>
                <a:spcPct val="85000"/>
              </a:lnSpc>
              <a:spcBef>
                <a:spcPct val="40000"/>
              </a:spcBef>
            </a:pPr>
            <a:r>
              <a:rPr lang="en-US" sz="1200" dirty="0" smtClean="0"/>
              <a:t>Web site:  </a:t>
            </a:r>
            <a:r>
              <a:rPr lang="en-US" sz="1200" dirty="0" smtClean="0">
                <a:solidFill>
                  <a:schemeClr val="tx2"/>
                </a:solidFill>
              </a:rPr>
              <a:t>http://psnet.ahrq.gov</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Online journal featuring expert analysis of real medical error cases, perspectives on patient safety, and interviews with experts</a:t>
            </a:r>
          </a:p>
          <a:p>
            <a:endParaRPr lang="en-US" dirty="0" smtClean="0"/>
          </a:p>
          <a:p>
            <a:r>
              <a:rPr lang="en-US" dirty="0" smtClean="0"/>
              <a:t>Users submit cases of errors anonymously</a:t>
            </a:r>
          </a:p>
          <a:p>
            <a:endParaRPr lang="en-US" dirty="0" smtClean="0"/>
          </a:p>
          <a:p>
            <a:r>
              <a:rPr lang="en-US" dirty="0" smtClean="0"/>
              <a:t>Continuing education credit (CME/CEU) available</a:t>
            </a:r>
          </a:p>
          <a:p>
            <a:endParaRPr lang="en-US" dirty="0" smtClean="0"/>
          </a:p>
          <a:p>
            <a:r>
              <a:rPr lang="en-US" dirty="0" smtClean="0"/>
              <a:t>Web site: </a:t>
            </a:r>
            <a:r>
              <a:rPr lang="en-US" dirty="0" smtClean="0">
                <a:hlinkClick r:id="rId3"/>
              </a:rPr>
              <a:t>http://webmm.ahrq.gov</a:t>
            </a:r>
            <a:r>
              <a:rPr lang="en-US" dirty="0" smtClean="0"/>
              <a:t> </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vmlDrawing" Target="../drawings/vmlDrawing4.v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609600" y="2819400"/>
            <a:ext cx="7789863" cy="914400"/>
          </a:xfrm>
        </p:spPr>
        <p:txBody>
          <a:bodyPr/>
          <a:lstStyle>
            <a:lvl1pPr>
              <a:defRPr/>
            </a:lvl1pPr>
          </a:lstStyle>
          <a:p>
            <a:r>
              <a:rPr lang="en-US"/>
              <a:t>Click to edit Master title style and use in 1 or 2 lines</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 and use in 1 or more lines</a:t>
            </a:r>
          </a:p>
        </p:txBody>
      </p:sp>
      <p:grpSp>
        <p:nvGrpSpPr>
          <p:cNvPr id="63589" name="Group 101"/>
          <p:cNvGrpSpPr>
            <a:grpSpLocks/>
          </p:cNvGrpSpPr>
          <p:nvPr userDrawn="1"/>
        </p:nvGrpSpPr>
        <p:grpSpPr bwMode="auto">
          <a:xfrm>
            <a:off x="0" y="3867150"/>
            <a:ext cx="7986713" cy="19050"/>
            <a:chOff x="0" y="840"/>
            <a:chExt cx="5660" cy="12"/>
          </a:xfrm>
        </p:grpSpPr>
        <p:sp>
          <p:nvSpPr>
            <p:cNvPr id="63590" name="Line 102"/>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63591" name="Line 103"/>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63599" name="Object 111"/>
          <p:cNvGraphicFramePr>
            <a:graphicFrameLocks noChangeAspect="1"/>
          </p:cNvGraphicFramePr>
          <p:nvPr/>
        </p:nvGraphicFramePr>
        <p:xfrm>
          <a:off x="990600" y="381000"/>
          <a:ext cx="7164388" cy="1695450"/>
        </p:xfrm>
        <a:graphic>
          <a:graphicData uri="http://schemas.openxmlformats.org/presentationml/2006/ole">
            <p:oleObj spid="_x0000_s63599" name="Photo Editor Photo" r:id="rId3" imgW="6400000" imgH="1514686" progId="">
              <p:embed/>
            </p:oleObj>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609600" y="2819400"/>
            <a:ext cx="7789863" cy="914400"/>
          </a:xfrm>
        </p:spPr>
        <p:txBody>
          <a:bodyPr/>
          <a:lstStyle>
            <a:lvl1pPr>
              <a:defRPr/>
            </a:lvl1pPr>
          </a:lstStyle>
          <a:p>
            <a:r>
              <a:rPr lang="en-US"/>
              <a:t>Click to edit Master title style and use in 1 or 2 lines</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 and use in 1 or more lines</a:t>
            </a:r>
          </a:p>
        </p:txBody>
      </p:sp>
      <p:grpSp>
        <p:nvGrpSpPr>
          <p:cNvPr id="2" name="Group 101"/>
          <p:cNvGrpSpPr>
            <a:grpSpLocks/>
          </p:cNvGrpSpPr>
          <p:nvPr userDrawn="1"/>
        </p:nvGrpSpPr>
        <p:grpSpPr bwMode="auto">
          <a:xfrm>
            <a:off x="0" y="3867150"/>
            <a:ext cx="7986713" cy="19050"/>
            <a:chOff x="0" y="840"/>
            <a:chExt cx="5660" cy="12"/>
          </a:xfrm>
        </p:grpSpPr>
        <p:sp>
          <p:nvSpPr>
            <p:cNvPr id="63590" name="Line 102"/>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solidFill>
                  <a:srgbClr val="FFFFFF"/>
                </a:solidFill>
              </a:endParaRPr>
            </a:p>
          </p:txBody>
        </p:sp>
        <p:sp>
          <p:nvSpPr>
            <p:cNvPr id="63591" name="Line 103"/>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solidFill>
                  <a:srgbClr val="FFFFFF"/>
                </a:solidFill>
              </a:endParaRPr>
            </a:p>
          </p:txBody>
        </p:sp>
      </p:grpSp>
      <p:graphicFrame>
        <p:nvGraphicFramePr>
          <p:cNvPr id="63599" name="Object 111"/>
          <p:cNvGraphicFramePr>
            <a:graphicFrameLocks noChangeAspect="1"/>
          </p:cNvGraphicFramePr>
          <p:nvPr/>
        </p:nvGraphicFramePr>
        <p:xfrm>
          <a:off x="990600" y="381000"/>
          <a:ext cx="7164388" cy="1695450"/>
        </p:xfrm>
        <a:graphic>
          <a:graphicData uri="http://schemas.openxmlformats.org/presentationml/2006/ole">
            <p:oleObj spid="_x0000_s107522" name="Photo Editor Photo" r:id="rId3" imgW="6400000" imgH="1514686" progId="">
              <p:embed/>
            </p:oleObj>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oleObject" Target="../embeddings/oleObject3.bin"/><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vmlDrawing" Target="../drawings/vmlDrawing3.v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117" name="Group 93"/>
          <p:cNvGrpSpPr>
            <a:grpSpLocks/>
          </p:cNvGrpSpPr>
          <p:nvPr/>
        </p:nvGrpSpPr>
        <p:grpSpPr bwMode="auto">
          <a:xfrm>
            <a:off x="0" y="1333500"/>
            <a:ext cx="7986713" cy="19050"/>
            <a:chOff x="0" y="840"/>
            <a:chExt cx="5660" cy="12"/>
          </a:xfrm>
        </p:grpSpPr>
        <p:sp>
          <p:nvSpPr>
            <p:cNvPr id="1118" name="Line 9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1119" name="Line 9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1133" name="Object 109"/>
          <p:cNvGraphicFramePr>
            <a:graphicFrameLocks noChangeAspect="1"/>
          </p:cNvGraphicFramePr>
          <p:nvPr/>
        </p:nvGraphicFramePr>
        <p:xfrm>
          <a:off x="142875" y="317500"/>
          <a:ext cx="1428750" cy="671513"/>
        </p:xfrm>
        <a:graphic>
          <a:graphicData uri="http://schemas.openxmlformats.org/presentationml/2006/ole">
            <p:oleObj spid="_x0000_s1133" name="Photo Editor Photo" r:id="rId16" imgW="3486637" imgH="1638529" progId="">
              <p:embed/>
            </p:oleObj>
          </a:graphicData>
        </a:graphic>
      </p:graphicFrame>
      <p:sp>
        <p:nvSpPr>
          <p:cNvPr id="1134" name="Text Box 110"/>
          <p:cNvSpPr txBox="1">
            <a:spLocks noChangeArrowheads="1"/>
          </p:cNvSpPr>
          <p:nvPr/>
        </p:nvSpPr>
        <p:spPr bwMode="auto">
          <a:xfrm>
            <a:off x="8686800" y="6521450"/>
            <a:ext cx="457200" cy="336550"/>
          </a:xfrm>
          <a:prstGeom prst="rect">
            <a:avLst/>
          </a:prstGeom>
          <a:noFill/>
          <a:ln w="12700">
            <a:noFill/>
            <a:miter lim="800000"/>
            <a:headEnd/>
            <a:tailEnd/>
          </a:ln>
          <a:effectLst/>
        </p:spPr>
        <p:txBody>
          <a:bodyPr>
            <a:spAutoFit/>
          </a:bodyPr>
          <a:lstStyle/>
          <a:p>
            <a:fld id="{A69E6767-B933-4344-A06B-2D1B3125982D}" type="slidenum">
              <a:rPr lang="en-US" sz="1600"/>
              <a:pPr/>
              <a:t>‹#›</a:t>
            </a:fld>
            <a:endParaRPr lang="en-US" sz="160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hf sldNum="0" hdr="0" ftr="0" dt="0"/>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pitchFamily="2"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2" name="Group 93"/>
          <p:cNvGrpSpPr>
            <a:grpSpLocks/>
          </p:cNvGrpSpPr>
          <p:nvPr/>
        </p:nvGrpSpPr>
        <p:grpSpPr bwMode="auto">
          <a:xfrm>
            <a:off x="0" y="1333500"/>
            <a:ext cx="7986713" cy="19050"/>
            <a:chOff x="0" y="840"/>
            <a:chExt cx="5660" cy="12"/>
          </a:xfrm>
        </p:grpSpPr>
        <p:sp>
          <p:nvSpPr>
            <p:cNvPr id="1118" name="Line 9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solidFill>
                  <a:srgbClr val="FFFFFF"/>
                </a:solidFill>
              </a:endParaRPr>
            </a:p>
          </p:txBody>
        </p:sp>
        <p:sp>
          <p:nvSpPr>
            <p:cNvPr id="1119" name="Line 9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solidFill>
                  <a:srgbClr val="FFFFFF"/>
                </a:solidFill>
              </a:endParaRPr>
            </a:p>
          </p:txBody>
        </p:sp>
      </p:grpSp>
      <p:graphicFrame>
        <p:nvGraphicFramePr>
          <p:cNvPr id="1133" name="Object 109"/>
          <p:cNvGraphicFramePr>
            <a:graphicFrameLocks noChangeAspect="1"/>
          </p:cNvGraphicFramePr>
          <p:nvPr/>
        </p:nvGraphicFramePr>
        <p:xfrm>
          <a:off x="142875" y="317500"/>
          <a:ext cx="1428750" cy="671513"/>
        </p:xfrm>
        <a:graphic>
          <a:graphicData uri="http://schemas.openxmlformats.org/presentationml/2006/ole">
            <p:oleObj spid="_x0000_s106498" name="Photo Editor Photo" r:id="rId16" imgW="3486637" imgH="1638529" progId="">
              <p:embed/>
            </p:oleObj>
          </a:graphicData>
        </a:graphic>
      </p:graphicFrame>
      <p:sp>
        <p:nvSpPr>
          <p:cNvPr id="1134" name="Text Box 110"/>
          <p:cNvSpPr txBox="1">
            <a:spLocks noChangeArrowheads="1"/>
          </p:cNvSpPr>
          <p:nvPr/>
        </p:nvSpPr>
        <p:spPr bwMode="auto">
          <a:xfrm>
            <a:off x="8686800" y="6521450"/>
            <a:ext cx="457200" cy="336550"/>
          </a:xfrm>
          <a:prstGeom prst="rect">
            <a:avLst/>
          </a:prstGeom>
          <a:noFill/>
          <a:ln w="12700">
            <a:noFill/>
            <a:miter lim="800000"/>
            <a:headEnd/>
            <a:tailEnd/>
          </a:ln>
          <a:effectLst/>
        </p:spPr>
        <p:txBody>
          <a:bodyPr>
            <a:spAutoFit/>
          </a:bodyPr>
          <a:lstStyle/>
          <a:p>
            <a:fld id="{A69E6767-B933-4344-A06B-2D1B3125982D}" type="slidenum">
              <a:rPr lang="en-US" sz="1600">
                <a:solidFill>
                  <a:srgbClr val="FFFFFF"/>
                </a:solidFill>
              </a:rPr>
              <a:pPr/>
              <a:t>‹#›</a:t>
            </a:fld>
            <a:endParaRPr lang="en-US" sz="1600">
              <a:solidFill>
                <a:srgbClr val="FFFFFF"/>
              </a:solidFill>
            </a:endParaRPr>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hf sldNum="0" hdr="0" ftr="0" dt="0"/>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pitchFamily="2"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4114800"/>
            <a:ext cx="8458200" cy="1295400"/>
          </a:xfrm>
        </p:spPr>
        <p:txBody>
          <a:bodyPr>
            <a:normAutofit/>
          </a:bodyPr>
          <a:lstStyle/>
          <a:p>
            <a:pPr>
              <a:defRPr/>
            </a:pPr>
            <a:r>
              <a:rPr lang="en-US" sz="2400" dirty="0" smtClean="0">
                <a:solidFill>
                  <a:schemeClr val="tx1"/>
                </a:solidFill>
              </a:rPr>
              <a:t>AHRQ National Advisory Council Meeting</a:t>
            </a:r>
            <a:br>
              <a:rPr lang="en-US" sz="2400" dirty="0" smtClean="0">
                <a:solidFill>
                  <a:schemeClr val="tx1"/>
                </a:solidFill>
              </a:rPr>
            </a:br>
            <a:r>
              <a:rPr lang="en-US" sz="2400" dirty="0" smtClean="0">
                <a:solidFill>
                  <a:schemeClr val="tx1"/>
                </a:solidFill>
              </a:rPr>
              <a:t>July 13, 2012</a:t>
            </a:r>
            <a:r>
              <a:rPr lang="en-US" sz="2000" dirty="0" smtClean="0">
                <a:solidFill>
                  <a:srgbClr val="FFFF00"/>
                </a:solidFill>
              </a:rPr>
              <a:t/>
            </a:r>
            <a:br>
              <a:rPr lang="en-US" sz="2000" dirty="0" smtClean="0">
                <a:solidFill>
                  <a:srgbClr val="FFFF00"/>
                </a:solidFill>
              </a:rPr>
            </a:br>
            <a:endParaRPr lang="en-US" sz="2400" dirty="0">
              <a:solidFill>
                <a:srgbClr val="FFFF00"/>
              </a:solidFill>
            </a:endParaRPr>
          </a:p>
        </p:txBody>
      </p:sp>
      <p:sp>
        <p:nvSpPr>
          <p:cNvPr id="5" name="Subtitle 4"/>
          <p:cNvSpPr>
            <a:spLocks noGrp="1"/>
          </p:cNvSpPr>
          <p:nvPr>
            <p:ph type="subTitle" idx="1"/>
          </p:nvPr>
        </p:nvSpPr>
        <p:spPr>
          <a:xfrm>
            <a:off x="609600" y="2362200"/>
            <a:ext cx="7924800" cy="1447800"/>
          </a:xfrm>
        </p:spPr>
        <p:txBody>
          <a:bodyPr/>
          <a:lstStyle/>
          <a:p>
            <a:pPr>
              <a:defRPr/>
            </a:pPr>
            <a:r>
              <a:rPr lang="en-US" sz="3600" b="1" dirty="0" smtClean="0">
                <a:solidFill>
                  <a:srgbClr val="FFFF00"/>
                </a:solidFill>
              </a:rPr>
              <a:t>Patient Safety in </a:t>
            </a:r>
          </a:p>
          <a:p>
            <a:pPr>
              <a:defRPr/>
            </a:pPr>
            <a:r>
              <a:rPr lang="en-US" sz="3600" b="1" dirty="0" smtClean="0">
                <a:solidFill>
                  <a:srgbClr val="FFFF00"/>
                </a:solidFill>
              </a:rPr>
              <a:t>Ambulatory Health Care </a:t>
            </a:r>
            <a:r>
              <a:rPr lang="en-US" sz="2800" b="1" dirty="0" smtClean="0">
                <a:solidFill>
                  <a:srgbClr val="FFFF00"/>
                </a:solidFill>
              </a:rPr>
              <a:t/>
            </a:r>
            <a:br>
              <a:rPr lang="en-US" sz="2800" b="1" dirty="0" smtClean="0">
                <a:solidFill>
                  <a:srgbClr val="FFFF00"/>
                </a:solidFill>
              </a:rPr>
            </a:br>
            <a:endParaRPr lang="en-US" sz="2800" b="1" dirty="0" smtClean="0">
              <a:solidFill>
                <a:srgbClr val="FFFF00"/>
              </a:solidFill>
            </a:endParaRPr>
          </a:p>
        </p:txBody>
      </p:sp>
      <p:sp>
        <p:nvSpPr>
          <p:cNvPr id="5124" name="Rectangle 5"/>
          <p:cNvSpPr>
            <a:spLocks noChangeArrowheads="1"/>
          </p:cNvSpPr>
          <p:nvPr/>
        </p:nvSpPr>
        <p:spPr bwMode="auto">
          <a:xfrm>
            <a:off x="685800" y="5410200"/>
            <a:ext cx="8077200" cy="1200329"/>
          </a:xfrm>
          <a:prstGeom prst="rect">
            <a:avLst/>
          </a:prstGeom>
          <a:noFill/>
          <a:ln w="9525">
            <a:noFill/>
            <a:miter lim="800000"/>
            <a:headEnd/>
            <a:tailEnd/>
          </a:ln>
        </p:spPr>
        <p:txBody>
          <a:bodyPr wrap="square">
            <a:spAutoFit/>
          </a:bodyPr>
          <a:lstStyle/>
          <a:p>
            <a:pPr algn="ctr"/>
            <a:r>
              <a:rPr lang="en-US" dirty="0">
                <a:solidFill>
                  <a:srgbClr val="FFFFFF"/>
                </a:solidFill>
                <a:effectLst>
                  <a:outerShdw blurRad="38100" dist="38100" dir="2700000" algn="tl">
                    <a:srgbClr val="000000">
                      <a:alpha val="43137"/>
                    </a:srgbClr>
                  </a:outerShdw>
                </a:effectLst>
                <a:latin typeface="+mn-lt"/>
              </a:rPr>
              <a:t>Jeffrey Brady, MD, MPH</a:t>
            </a:r>
          </a:p>
          <a:p>
            <a:pPr algn="ctr"/>
            <a:r>
              <a:rPr lang="en-US" dirty="0" smtClean="0">
                <a:solidFill>
                  <a:srgbClr val="FFFFFF"/>
                </a:solidFill>
                <a:effectLst>
                  <a:outerShdw blurRad="38100" dist="38100" dir="2700000" algn="tl">
                    <a:srgbClr val="000000">
                      <a:alpha val="43137"/>
                    </a:srgbClr>
                  </a:outerShdw>
                </a:effectLst>
                <a:latin typeface="+mn-lt"/>
              </a:rPr>
              <a:t>Center </a:t>
            </a:r>
            <a:r>
              <a:rPr lang="en-US" dirty="0">
                <a:solidFill>
                  <a:srgbClr val="FFFFFF"/>
                </a:solidFill>
                <a:effectLst>
                  <a:outerShdw blurRad="38100" dist="38100" dir="2700000" algn="tl">
                    <a:srgbClr val="000000">
                      <a:alpha val="43137"/>
                    </a:srgbClr>
                  </a:outerShdw>
                </a:effectLst>
                <a:latin typeface="+mn-lt"/>
              </a:rPr>
              <a:t>for </a:t>
            </a:r>
            <a:r>
              <a:rPr lang="en-US">
                <a:solidFill>
                  <a:srgbClr val="FFFFFF"/>
                </a:solidFill>
                <a:effectLst>
                  <a:outerShdw blurRad="38100" dist="38100" dir="2700000" algn="tl">
                    <a:srgbClr val="000000">
                      <a:alpha val="43137"/>
                    </a:srgbClr>
                  </a:outerShdw>
                </a:effectLst>
                <a:latin typeface="+mn-lt"/>
              </a:rPr>
              <a:t>Quality </a:t>
            </a:r>
            <a:r>
              <a:rPr lang="en-US" smtClean="0">
                <a:solidFill>
                  <a:srgbClr val="FFFFFF"/>
                </a:solidFill>
                <a:effectLst>
                  <a:outerShdw blurRad="38100" dist="38100" dir="2700000" algn="tl">
                    <a:srgbClr val="000000">
                      <a:alpha val="43137"/>
                    </a:srgbClr>
                  </a:outerShdw>
                </a:effectLst>
                <a:latin typeface="+mn-lt"/>
              </a:rPr>
              <a:t>Improvement </a:t>
            </a:r>
            <a:r>
              <a:rPr lang="en-US" dirty="0">
                <a:solidFill>
                  <a:srgbClr val="FFFFFF"/>
                </a:solidFill>
                <a:effectLst>
                  <a:outerShdw blurRad="38100" dist="38100" dir="2700000" algn="tl">
                    <a:srgbClr val="000000">
                      <a:alpha val="43137"/>
                    </a:srgbClr>
                  </a:outerShdw>
                </a:effectLst>
                <a:latin typeface="+mn-lt"/>
              </a:rPr>
              <a:t>&amp; Patient Safety (CQuIPS)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1447800" y="152400"/>
            <a:ext cx="7837488" cy="876300"/>
          </a:xfrm>
        </p:spPr>
        <p:txBody>
          <a:bodyPr/>
          <a:lstStyle/>
          <a:p>
            <a:pPr>
              <a:defRPr/>
            </a:pPr>
            <a:r>
              <a:rPr lang="en-US" sz="3200" dirty="0" smtClean="0"/>
              <a:t>AHRQ Patient Safety Culture Surveys</a:t>
            </a:r>
          </a:p>
        </p:txBody>
      </p:sp>
      <p:sp>
        <p:nvSpPr>
          <p:cNvPr id="8196" name="Text Box 3"/>
          <p:cNvSpPr>
            <a:spLocks noGrp="1" noChangeArrowheads="1"/>
          </p:cNvSpPr>
          <p:nvPr>
            <p:ph type="body" idx="1"/>
          </p:nvPr>
        </p:nvSpPr>
        <p:spPr>
          <a:xfrm>
            <a:off x="381000" y="1676400"/>
            <a:ext cx="4876800" cy="4876800"/>
          </a:xfrm>
        </p:spPr>
        <p:txBody>
          <a:bodyPr>
            <a:noAutofit/>
          </a:bodyPr>
          <a:lstStyle/>
          <a:p>
            <a:pPr>
              <a:spcBef>
                <a:spcPts val="600"/>
              </a:spcBef>
              <a:spcAft>
                <a:spcPts val="900"/>
              </a:spcAft>
              <a:buFont typeface="Wingdings" pitchFamily="2" charset="2"/>
              <a:buNone/>
              <a:defRPr/>
            </a:pPr>
            <a:r>
              <a:rPr lang="en-US" sz="2800" b="1" u="sng" dirty="0" smtClean="0"/>
              <a:t>Survey Dimensions</a:t>
            </a:r>
          </a:p>
          <a:p>
            <a:pPr>
              <a:spcBef>
                <a:spcPts val="600"/>
              </a:spcBef>
              <a:spcAft>
                <a:spcPts val="900"/>
              </a:spcAft>
              <a:defRPr/>
            </a:pPr>
            <a:r>
              <a:rPr lang="en-US" sz="2000" dirty="0" smtClean="0"/>
              <a:t>Teamwork</a:t>
            </a:r>
          </a:p>
          <a:p>
            <a:pPr>
              <a:spcBef>
                <a:spcPts val="600"/>
              </a:spcBef>
              <a:spcAft>
                <a:spcPts val="900"/>
              </a:spcAft>
              <a:defRPr/>
            </a:pPr>
            <a:r>
              <a:rPr lang="en-US" sz="2000" dirty="0" smtClean="0"/>
              <a:t>Staffing</a:t>
            </a:r>
          </a:p>
          <a:p>
            <a:pPr>
              <a:spcBef>
                <a:spcPts val="600"/>
              </a:spcBef>
              <a:spcAft>
                <a:spcPts val="900"/>
              </a:spcAft>
              <a:defRPr/>
            </a:pPr>
            <a:r>
              <a:rPr lang="en-US" sz="2000" dirty="0" smtClean="0"/>
              <a:t>Training</a:t>
            </a:r>
          </a:p>
          <a:p>
            <a:pPr>
              <a:spcBef>
                <a:spcPts val="600"/>
              </a:spcBef>
              <a:spcAft>
                <a:spcPts val="900"/>
              </a:spcAft>
              <a:defRPr/>
            </a:pPr>
            <a:r>
              <a:rPr lang="en-US" sz="2000" dirty="0" smtClean="0"/>
              <a:t>Handoffs</a:t>
            </a:r>
          </a:p>
          <a:p>
            <a:pPr>
              <a:spcBef>
                <a:spcPts val="600"/>
              </a:spcBef>
              <a:spcAft>
                <a:spcPts val="900"/>
              </a:spcAft>
              <a:defRPr/>
            </a:pPr>
            <a:r>
              <a:rPr lang="en-US" sz="2000" dirty="0" smtClean="0"/>
              <a:t>Communication</a:t>
            </a:r>
          </a:p>
          <a:p>
            <a:pPr>
              <a:spcBef>
                <a:spcPts val="600"/>
              </a:spcBef>
              <a:spcAft>
                <a:spcPts val="900"/>
              </a:spcAft>
              <a:defRPr/>
            </a:pPr>
            <a:r>
              <a:rPr lang="en-US" sz="2000" dirty="0" smtClean="0"/>
              <a:t>Organizational learning</a:t>
            </a:r>
          </a:p>
          <a:p>
            <a:pPr>
              <a:spcBef>
                <a:spcPts val="600"/>
              </a:spcBef>
              <a:spcAft>
                <a:spcPts val="900"/>
              </a:spcAft>
              <a:defRPr/>
            </a:pPr>
            <a:r>
              <a:rPr lang="en-US" sz="2000" dirty="0" smtClean="0"/>
              <a:t>Management support for patient safety</a:t>
            </a:r>
          </a:p>
          <a:p>
            <a:pPr>
              <a:spcBef>
                <a:spcPts val="600"/>
              </a:spcBef>
              <a:spcAft>
                <a:spcPts val="900"/>
              </a:spcAft>
              <a:defRPr/>
            </a:pPr>
            <a:r>
              <a:rPr lang="en-US" sz="2000" dirty="0" smtClean="0"/>
              <a:t>Non-punitive response to mistakes</a:t>
            </a:r>
          </a:p>
          <a:p>
            <a:pPr>
              <a:spcBef>
                <a:spcPts val="600"/>
              </a:spcBef>
              <a:spcAft>
                <a:spcPts val="900"/>
              </a:spcAft>
              <a:defRPr/>
            </a:pPr>
            <a:r>
              <a:rPr lang="en-US" sz="2000" dirty="0" smtClean="0"/>
              <a:t>Overall perceptions of patient safety</a:t>
            </a:r>
          </a:p>
        </p:txBody>
      </p:sp>
      <p:sp>
        <p:nvSpPr>
          <p:cNvPr id="6" name="Text Box 3"/>
          <p:cNvSpPr txBox="1">
            <a:spLocks noChangeArrowheads="1"/>
          </p:cNvSpPr>
          <p:nvPr/>
        </p:nvSpPr>
        <p:spPr bwMode="auto">
          <a:xfrm>
            <a:off x="4953000" y="1676400"/>
            <a:ext cx="3810000" cy="3429000"/>
          </a:xfrm>
          <a:prstGeom prst="rect">
            <a:avLst/>
          </a:prstGeom>
          <a:noFill/>
          <a:ln w="12700">
            <a:noFill/>
            <a:miter lim="800000"/>
            <a:headEnd/>
            <a:tailEnd/>
          </a:ln>
          <a:effectLst/>
        </p:spPr>
        <p:txBody>
          <a:bodyPr lIns="90488" tIns="44450" rIns="90488" bIns="44450">
            <a:normAutofit/>
          </a:bodyPr>
          <a:lstStyle/>
          <a:p>
            <a:pPr marL="465138" indent="-465138">
              <a:lnSpc>
                <a:spcPct val="90000"/>
              </a:lnSpc>
              <a:spcBef>
                <a:spcPct val="30000"/>
              </a:spcBef>
              <a:buClr>
                <a:schemeClr val="tx2"/>
              </a:buClr>
              <a:buSzPct val="95000"/>
              <a:defRPr/>
            </a:pPr>
            <a:r>
              <a:rPr lang="en-US" sz="2800" b="1" u="sng" dirty="0">
                <a:solidFill>
                  <a:srgbClr val="FFFFFF"/>
                </a:solidFill>
                <a:effectLst>
                  <a:outerShdw blurRad="38100" dist="38100" dir="2700000" algn="tl">
                    <a:srgbClr val="000000"/>
                  </a:outerShdw>
                </a:effectLst>
                <a:latin typeface="+mn-lt"/>
              </a:rPr>
              <a:t>Settings</a:t>
            </a:r>
          </a:p>
          <a:p>
            <a:pPr marL="465138" indent="-465138">
              <a:lnSpc>
                <a:spcPct val="90000"/>
              </a:lnSpc>
              <a:spcBef>
                <a:spcPct val="30000"/>
              </a:spcBef>
              <a:buClr>
                <a:schemeClr val="tx2"/>
              </a:buClr>
              <a:buSzPct val="95000"/>
              <a:defRPr/>
            </a:pPr>
            <a:endParaRPr lang="en-US" sz="800" b="1" kern="0" dirty="0">
              <a:solidFill>
                <a:srgbClr val="FFFFFF"/>
              </a:solidFill>
              <a:effectLst>
                <a:outerShdw blurRad="38100" dist="38100" dir="2700000" algn="tl">
                  <a:srgbClr val="000000"/>
                </a:outerShdw>
              </a:effectLst>
              <a:latin typeface="+mn-lt"/>
            </a:endParaRPr>
          </a:p>
          <a:p>
            <a:pPr marL="465138" indent="-465138">
              <a:lnSpc>
                <a:spcPct val="90000"/>
              </a:lnSpc>
              <a:spcBef>
                <a:spcPts val="600"/>
              </a:spcBef>
              <a:spcAft>
                <a:spcPts val="900"/>
              </a:spcAft>
              <a:buClr>
                <a:schemeClr val="tx2"/>
              </a:buClr>
              <a:buSzPct val="95000"/>
              <a:buFont typeface="Wingdings" pitchFamily="2" charset="2"/>
              <a:buChar char="n"/>
              <a:defRPr/>
            </a:pPr>
            <a:r>
              <a:rPr lang="en-US" sz="2000" dirty="0">
                <a:solidFill>
                  <a:srgbClr val="FFFFFF"/>
                </a:solidFill>
                <a:effectLst>
                  <a:outerShdw blurRad="38100" dist="38100" dir="2700000" algn="tl">
                    <a:srgbClr val="000000"/>
                  </a:outerShdw>
                </a:effectLst>
                <a:latin typeface="+mn-lt"/>
              </a:rPr>
              <a:t>Hospitals  (2004)</a:t>
            </a:r>
          </a:p>
          <a:p>
            <a:pPr marL="465138" indent="-465138">
              <a:lnSpc>
                <a:spcPct val="90000"/>
              </a:lnSpc>
              <a:spcBef>
                <a:spcPts val="600"/>
              </a:spcBef>
              <a:spcAft>
                <a:spcPts val="900"/>
              </a:spcAft>
              <a:buClr>
                <a:schemeClr val="tx2"/>
              </a:buClr>
              <a:buSzPct val="95000"/>
              <a:buFont typeface="Wingdings" pitchFamily="2" charset="2"/>
              <a:buChar char="n"/>
              <a:defRPr/>
            </a:pPr>
            <a:r>
              <a:rPr lang="en-US" sz="2000" dirty="0">
                <a:solidFill>
                  <a:srgbClr val="FFFFFF"/>
                </a:solidFill>
                <a:effectLst>
                  <a:outerShdw blurRad="38100" dist="38100" dir="2700000" algn="tl">
                    <a:srgbClr val="000000"/>
                  </a:outerShdw>
                </a:effectLst>
                <a:latin typeface="+mn-lt"/>
              </a:rPr>
              <a:t>Nursing homes  (2008)</a:t>
            </a:r>
          </a:p>
          <a:p>
            <a:pPr marL="465138" indent="-465138">
              <a:lnSpc>
                <a:spcPct val="90000"/>
              </a:lnSpc>
              <a:spcBef>
                <a:spcPts val="600"/>
              </a:spcBef>
              <a:spcAft>
                <a:spcPts val="900"/>
              </a:spcAft>
              <a:buClr>
                <a:schemeClr val="tx2"/>
              </a:buClr>
              <a:buSzPct val="95000"/>
              <a:buFont typeface="Wingdings" pitchFamily="2" charset="2"/>
              <a:buChar char="n"/>
              <a:defRPr/>
            </a:pPr>
            <a:r>
              <a:rPr lang="en-US" sz="2000" dirty="0">
                <a:solidFill>
                  <a:schemeClr val="tx2"/>
                </a:solidFill>
                <a:effectLst>
                  <a:outerShdw blurRad="38100" dist="38100" dir="2700000" algn="tl">
                    <a:srgbClr val="000000"/>
                  </a:outerShdw>
                </a:effectLst>
                <a:latin typeface="+mn-lt"/>
              </a:rPr>
              <a:t>Medical offices  (2009)</a:t>
            </a:r>
          </a:p>
          <a:p>
            <a:pPr marL="465138" indent="-465138">
              <a:lnSpc>
                <a:spcPct val="90000"/>
              </a:lnSpc>
              <a:spcBef>
                <a:spcPts val="600"/>
              </a:spcBef>
              <a:spcAft>
                <a:spcPts val="900"/>
              </a:spcAft>
              <a:buClr>
                <a:schemeClr val="tx2"/>
              </a:buClr>
              <a:buSzPct val="95000"/>
              <a:buFont typeface="Wingdings" pitchFamily="2" charset="2"/>
              <a:buChar char="n"/>
              <a:defRPr/>
            </a:pPr>
            <a:r>
              <a:rPr lang="en-US" sz="2000" dirty="0">
                <a:solidFill>
                  <a:srgbClr val="FFFFFF"/>
                </a:solidFill>
                <a:effectLst>
                  <a:outerShdw blurRad="38100" dist="38100" dir="2700000" algn="tl">
                    <a:srgbClr val="000000"/>
                  </a:outerShdw>
                </a:effectLst>
                <a:latin typeface="+mn-lt"/>
              </a:rPr>
              <a:t>Retail pharmacies  (Expected Summer 2012)</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ChangeArrowheads="1"/>
          </p:cNvSpPr>
          <p:nvPr>
            <p:ph type="title"/>
          </p:nvPr>
        </p:nvSpPr>
        <p:spPr>
          <a:xfrm>
            <a:off x="1676400" y="0"/>
            <a:ext cx="6545263" cy="1143000"/>
          </a:xfrm>
        </p:spPr>
        <p:txBody>
          <a:bodyPr/>
          <a:lstStyle/>
          <a:p>
            <a:r>
              <a:rPr lang="en-US" sz="3200" dirty="0">
                <a:solidFill>
                  <a:srgbClr val="FFFF00"/>
                </a:solidFill>
              </a:rPr>
              <a:t>Medical Office Survey On </a:t>
            </a:r>
            <a:r>
              <a:rPr lang="en-US" sz="3200" dirty="0" smtClean="0">
                <a:solidFill>
                  <a:srgbClr val="FFFF00"/>
                </a:solidFill>
              </a:rPr>
              <a:t/>
            </a:r>
            <a:br>
              <a:rPr lang="en-US" sz="3200" dirty="0" smtClean="0">
                <a:solidFill>
                  <a:srgbClr val="FFFF00"/>
                </a:solidFill>
              </a:rPr>
            </a:br>
            <a:r>
              <a:rPr lang="en-US" sz="3200" dirty="0" smtClean="0">
                <a:solidFill>
                  <a:srgbClr val="FFFF00"/>
                </a:solidFill>
              </a:rPr>
              <a:t>Patient </a:t>
            </a:r>
            <a:r>
              <a:rPr lang="en-US" sz="3200" dirty="0">
                <a:solidFill>
                  <a:srgbClr val="FFFF00"/>
                </a:solidFill>
              </a:rPr>
              <a:t>Safety Culture</a:t>
            </a:r>
          </a:p>
        </p:txBody>
      </p:sp>
      <p:sp>
        <p:nvSpPr>
          <p:cNvPr id="462851" name="Rectangle 3"/>
          <p:cNvSpPr>
            <a:spLocks noGrp="1" noChangeArrowheads="1"/>
          </p:cNvSpPr>
          <p:nvPr>
            <p:ph type="body" idx="1"/>
          </p:nvPr>
        </p:nvSpPr>
        <p:spPr>
          <a:xfrm>
            <a:off x="228600" y="1676400"/>
            <a:ext cx="8153400" cy="5181600"/>
          </a:xfrm>
          <a:noFill/>
        </p:spPr>
        <p:txBody>
          <a:bodyPr/>
          <a:lstStyle/>
          <a:p>
            <a:pPr>
              <a:lnSpc>
                <a:spcPct val="75000"/>
              </a:lnSpc>
              <a:spcBef>
                <a:spcPct val="105000"/>
              </a:spcBef>
            </a:pPr>
            <a:r>
              <a:rPr lang="en-US" sz="2400" dirty="0"/>
              <a:t>Pilot tested in 200 offices</a:t>
            </a:r>
          </a:p>
          <a:p>
            <a:pPr>
              <a:lnSpc>
                <a:spcPct val="100000"/>
              </a:lnSpc>
              <a:spcBef>
                <a:spcPct val="105000"/>
              </a:spcBef>
            </a:pPr>
            <a:r>
              <a:rPr lang="en-US" sz="2400" dirty="0"/>
              <a:t>Free survey materials and technical assistance for survey administration</a:t>
            </a:r>
          </a:p>
          <a:p>
            <a:pPr>
              <a:lnSpc>
                <a:spcPct val="100000"/>
              </a:lnSpc>
              <a:spcBef>
                <a:spcPct val="105000"/>
              </a:spcBef>
            </a:pPr>
            <a:r>
              <a:rPr lang="en-US" sz="2400" dirty="0"/>
              <a:t>Designed for providers and staff in                         medical offices</a:t>
            </a:r>
          </a:p>
          <a:p>
            <a:pPr>
              <a:lnSpc>
                <a:spcPct val="95000"/>
              </a:lnSpc>
              <a:spcBef>
                <a:spcPct val="105000"/>
              </a:spcBef>
            </a:pPr>
            <a:r>
              <a:rPr lang="en-US" sz="2400" dirty="0"/>
              <a:t>Includes about 50 items in 12 </a:t>
            </a:r>
            <a:r>
              <a:rPr lang="en-US" sz="2400" dirty="0" smtClean="0"/>
              <a:t>areas</a:t>
            </a:r>
          </a:p>
          <a:p>
            <a:pPr>
              <a:lnSpc>
                <a:spcPct val="95000"/>
              </a:lnSpc>
              <a:spcBef>
                <a:spcPts val="0"/>
              </a:spcBef>
              <a:buNone/>
            </a:pPr>
            <a:r>
              <a:rPr lang="en-US" sz="2400" dirty="0" smtClean="0"/>
              <a:t>	(e.g., Teamwork</a:t>
            </a:r>
            <a:r>
              <a:rPr lang="en-US" sz="2400" dirty="0"/>
              <a:t>, Staff Training</a:t>
            </a:r>
            <a:r>
              <a:rPr lang="en-US" sz="2800" dirty="0"/>
              <a:t>)</a:t>
            </a:r>
          </a:p>
          <a:p>
            <a:pPr>
              <a:lnSpc>
                <a:spcPct val="100000"/>
              </a:lnSpc>
              <a:spcBef>
                <a:spcPct val="105000"/>
              </a:spcBef>
            </a:pPr>
            <a:r>
              <a:rPr lang="en-US" sz="2400" dirty="0"/>
              <a:t>Tracks changes in patient safety and                   evaluate interventions over time</a:t>
            </a:r>
          </a:p>
        </p:txBody>
      </p:sp>
      <p:pic>
        <p:nvPicPr>
          <p:cNvPr id="462852" name="Picture 4" descr="Nursing"/>
          <p:cNvPicPr>
            <a:picLocks noChangeAspect="1" noChangeArrowheads="1"/>
          </p:cNvPicPr>
          <p:nvPr/>
        </p:nvPicPr>
        <p:blipFill>
          <a:blip r:embed="rId3" cstate="print"/>
          <a:srcRect/>
          <a:stretch>
            <a:fillRect/>
          </a:stretch>
        </p:blipFill>
        <p:spPr bwMode="auto">
          <a:xfrm>
            <a:off x="5791200" y="2819400"/>
            <a:ext cx="3154363" cy="3854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6697663" cy="876300"/>
          </a:xfrm>
        </p:spPr>
        <p:txBody>
          <a:bodyPr/>
          <a:lstStyle/>
          <a:p>
            <a:r>
              <a:rPr lang="en-US" sz="2400" dirty="0" smtClean="0">
                <a:solidFill>
                  <a:srgbClr val="FFFF00"/>
                </a:solidFill>
              </a:rPr>
              <a:t>Improving Patient Flow and Reducing Emergency Department Crowding:  </a:t>
            </a:r>
            <a:br>
              <a:rPr lang="en-US" sz="2400" dirty="0" smtClean="0">
                <a:solidFill>
                  <a:srgbClr val="FFFF00"/>
                </a:solidFill>
              </a:rPr>
            </a:br>
            <a:r>
              <a:rPr lang="en-US" sz="2400" dirty="0" smtClean="0">
                <a:solidFill>
                  <a:srgbClr val="FFFF00"/>
                </a:solidFill>
              </a:rPr>
              <a:t>A Guide for Hospitals</a:t>
            </a:r>
            <a:endParaRPr lang="en-US" sz="2400" dirty="0">
              <a:solidFill>
                <a:srgbClr val="FFFF00"/>
              </a:solidFill>
            </a:endParaRPr>
          </a:p>
        </p:txBody>
      </p:sp>
      <p:sp>
        <p:nvSpPr>
          <p:cNvPr id="3" name="Content Placeholder 2"/>
          <p:cNvSpPr>
            <a:spLocks noGrp="1"/>
          </p:cNvSpPr>
          <p:nvPr>
            <p:ph idx="1"/>
          </p:nvPr>
        </p:nvSpPr>
        <p:spPr/>
        <p:txBody>
          <a:bodyPr/>
          <a:lstStyle/>
          <a:p>
            <a:pPr>
              <a:buNone/>
            </a:pPr>
            <a:r>
              <a:rPr lang="en-US" sz="2400" dirty="0" smtClean="0">
                <a:solidFill>
                  <a:srgbClr val="FFFF00"/>
                </a:solidFill>
              </a:rPr>
              <a:t>Background: ED crowding –</a:t>
            </a:r>
          </a:p>
          <a:p>
            <a:pPr>
              <a:buNone/>
            </a:pPr>
            <a:r>
              <a:rPr lang="en-US" sz="2400" dirty="0" smtClean="0"/>
              <a:t>		</a:t>
            </a:r>
            <a:r>
              <a:rPr lang="en-US" sz="2000" dirty="0" smtClean="0"/>
              <a:t>- compromises care quality</a:t>
            </a:r>
          </a:p>
          <a:p>
            <a:pPr>
              <a:buNone/>
            </a:pPr>
            <a:r>
              <a:rPr lang="en-US" sz="2000" dirty="0" smtClean="0"/>
              <a:t>		- creates more opportunities for error</a:t>
            </a:r>
          </a:p>
          <a:p>
            <a:pPr>
              <a:buNone/>
            </a:pPr>
            <a:r>
              <a:rPr lang="en-US" sz="2000" dirty="0" smtClean="0"/>
              <a:t>		- contributes to poor quality care, per recent 		   	  evidence</a:t>
            </a:r>
          </a:p>
          <a:p>
            <a:pPr>
              <a:buNone/>
            </a:pPr>
            <a:r>
              <a:rPr lang="en-US" sz="2400" dirty="0" smtClean="0">
                <a:solidFill>
                  <a:srgbClr val="FFFF00"/>
                </a:solidFill>
              </a:rPr>
              <a:t>AHRQ/RWJ Partnered through ACTION to create new Guide for Hospitals – offers:</a:t>
            </a:r>
          </a:p>
          <a:p>
            <a:r>
              <a:rPr lang="en-US" sz="2000" dirty="0" smtClean="0"/>
              <a:t>Step-by-step instructions for  planning and                           implementing patient flow improvement                            strategies to ease ED crowding  </a:t>
            </a:r>
          </a:p>
          <a:p>
            <a:r>
              <a:rPr lang="en-US" sz="2000" dirty="0" smtClean="0"/>
              <a:t>Concrete strategies for anticipating and                               addressing implementation challenges                                    drawn from actual experiences of                                          Urgent Matters hospitals</a:t>
            </a:r>
          </a:p>
          <a:p>
            <a:endParaRPr lang="en-US" dirty="0"/>
          </a:p>
        </p:txBody>
      </p:sp>
      <p:pic>
        <p:nvPicPr>
          <p:cNvPr id="23554" name="Picture 2"/>
          <p:cNvPicPr>
            <a:picLocks noChangeAspect="1" noChangeArrowheads="1"/>
          </p:cNvPicPr>
          <p:nvPr/>
        </p:nvPicPr>
        <p:blipFill>
          <a:blip r:embed="rId3" cstate="print"/>
          <a:srcRect/>
          <a:stretch>
            <a:fillRect/>
          </a:stretch>
        </p:blipFill>
        <p:spPr bwMode="auto">
          <a:xfrm>
            <a:off x="6019800" y="4343400"/>
            <a:ext cx="2819400" cy="225552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219200" y="228600"/>
            <a:ext cx="7305675" cy="876300"/>
          </a:xfrm>
        </p:spPr>
        <p:txBody>
          <a:bodyPr/>
          <a:lstStyle/>
          <a:p>
            <a:pPr>
              <a:defRPr/>
            </a:pPr>
            <a:r>
              <a:rPr lang="en-US" sz="3200" dirty="0" smtClean="0">
                <a:solidFill>
                  <a:srgbClr val="FFFF00"/>
                </a:solidFill>
              </a:rPr>
              <a:t>HIV Research Network (HIVRN) </a:t>
            </a:r>
            <a:br>
              <a:rPr lang="en-US" sz="3200" dirty="0" smtClean="0">
                <a:solidFill>
                  <a:srgbClr val="FFFF00"/>
                </a:solidFill>
              </a:rPr>
            </a:br>
            <a:r>
              <a:rPr lang="en-US" sz="3200" dirty="0" smtClean="0">
                <a:solidFill>
                  <a:srgbClr val="FFFF00"/>
                </a:solidFill>
              </a:rPr>
              <a:t>and Medication Safety</a:t>
            </a:r>
          </a:p>
        </p:txBody>
      </p:sp>
      <p:sp>
        <p:nvSpPr>
          <p:cNvPr id="3" name="Content Placeholder 2"/>
          <p:cNvSpPr>
            <a:spLocks noGrp="1"/>
          </p:cNvSpPr>
          <p:nvPr>
            <p:ph idx="1"/>
          </p:nvPr>
        </p:nvSpPr>
        <p:spPr>
          <a:xfrm>
            <a:off x="609600" y="1295400"/>
            <a:ext cx="7993063" cy="2895600"/>
          </a:xfrm>
        </p:spPr>
        <p:txBody>
          <a:bodyPr/>
          <a:lstStyle/>
          <a:p>
            <a:pPr>
              <a:buClr>
                <a:srgbClr val="FFFF00"/>
              </a:buClr>
              <a:defRPr/>
            </a:pPr>
            <a:endParaRPr lang="en-US" sz="1800" dirty="0" smtClean="0"/>
          </a:p>
          <a:p>
            <a:pPr>
              <a:buClr>
                <a:srgbClr val="FFFF00"/>
              </a:buClr>
              <a:buNone/>
              <a:defRPr/>
            </a:pPr>
            <a:r>
              <a:rPr lang="en-US" sz="2400" dirty="0" smtClean="0"/>
              <a:t>The HIVRN is comprised of 19 HIV providers that treated </a:t>
            </a:r>
          </a:p>
          <a:p>
            <a:pPr>
              <a:buClr>
                <a:srgbClr val="FFFF00"/>
              </a:buClr>
              <a:buNone/>
              <a:defRPr/>
            </a:pPr>
            <a:r>
              <a:rPr lang="en-US" sz="2400" dirty="0" smtClean="0"/>
              <a:t>27,737 patients (adult and pediatric) in 2010. </a:t>
            </a:r>
          </a:p>
          <a:p>
            <a:pPr>
              <a:buClr>
                <a:srgbClr val="FFFF00"/>
              </a:buClr>
              <a:buNone/>
              <a:defRPr/>
            </a:pPr>
            <a:endParaRPr lang="en-US" sz="2000" dirty="0" smtClean="0"/>
          </a:p>
          <a:p>
            <a:pPr>
              <a:buClr>
                <a:srgbClr val="FFFF00"/>
              </a:buClr>
              <a:defRPr/>
            </a:pPr>
            <a:r>
              <a:rPr lang="en-US" sz="2000" dirty="0" smtClean="0"/>
              <a:t>The HIVRN has identified specific methods and approaches by which sites have reduced medication errors.</a:t>
            </a:r>
          </a:p>
          <a:p>
            <a:pPr>
              <a:buClr>
                <a:srgbClr val="FFFF00"/>
              </a:buClr>
              <a:defRPr/>
            </a:pPr>
            <a:endParaRPr lang="en-US" sz="2000" dirty="0" smtClean="0"/>
          </a:p>
          <a:p>
            <a:pPr>
              <a:buClr>
                <a:srgbClr val="FFFF00"/>
              </a:buClr>
              <a:defRPr/>
            </a:pPr>
            <a:r>
              <a:rPr lang="en-US" sz="2000" dirty="0" smtClean="0"/>
              <a:t>For example, after receipt of the 2005 data the HIVRN alerted sites as to those patients who were on the non-preferred combination of </a:t>
            </a:r>
            <a:r>
              <a:rPr lang="en-US" sz="2000" dirty="0" err="1" smtClean="0"/>
              <a:t>truvada</a:t>
            </a:r>
            <a:r>
              <a:rPr lang="en-US" sz="2000" dirty="0" smtClean="0"/>
              <a:t> and </a:t>
            </a:r>
            <a:r>
              <a:rPr lang="en-US" sz="2000" dirty="0" err="1" smtClean="0"/>
              <a:t>unboosted</a:t>
            </a:r>
            <a:r>
              <a:rPr lang="en-US" sz="2000" dirty="0" smtClean="0"/>
              <a:t> </a:t>
            </a:r>
            <a:r>
              <a:rPr lang="en-US" sz="2000" dirty="0" err="1" smtClean="0"/>
              <a:t>atazanavir</a:t>
            </a:r>
            <a:r>
              <a:rPr lang="en-US" sz="2000" dirty="0" smtClean="0"/>
              <a:t>.  Site PIs notified providers caring for these patients.  </a:t>
            </a:r>
          </a:p>
          <a:p>
            <a:pPr>
              <a:buClr>
                <a:srgbClr val="FFFF00"/>
              </a:buClr>
              <a:defRPr/>
            </a:pPr>
            <a:endParaRPr lang="en-US" sz="2000" dirty="0" smtClean="0"/>
          </a:p>
          <a:p>
            <a:pPr>
              <a:buClr>
                <a:srgbClr val="FFFF00"/>
              </a:buClr>
              <a:defRPr/>
            </a:pPr>
            <a:r>
              <a:rPr lang="en-US" sz="2000" dirty="0" smtClean="0"/>
              <a:t>These interventions resulted in a sizable reduction in the proportion of patients on the non-preferred regimen. (34 percent reduction between 2005 and 2007).  </a:t>
            </a:r>
          </a:p>
        </p:txBody>
      </p:sp>
      <p:sp>
        <p:nvSpPr>
          <p:cNvPr id="10244" name="TextBox 3"/>
          <p:cNvSpPr txBox="1">
            <a:spLocks noChangeArrowheads="1"/>
          </p:cNvSpPr>
          <p:nvPr/>
        </p:nvSpPr>
        <p:spPr bwMode="auto">
          <a:xfrm>
            <a:off x="8763000" y="6396038"/>
            <a:ext cx="381000" cy="400050"/>
          </a:xfrm>
          <a:prstGeom prst="rect">
            <a:avLst/>
          </a:prstGeom>
          <a:noFill/>
          <a:ln w="9525">
            <a:noFill/>
            <a:miter lim="800000"/>
            <a:headEnd/>
            <a:tailEnd/>
          </a:ln>
        </p:spPr>
        <p:txBody>
          <a:bodyPr>
            <a:spAutoFit/>
          </a:bodyPr>
          <a:lstStyle/>
          <a:p>
            <a:endParaRPr lang="en-US" sz="200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2"/>
          <p:cNvPicPr>
            <a:picLocks noChangeAspect="1" noChangeArrowheads="1"/>
          </p:cNvPicPr>
          <p:nvPr/>
        </p:nvPicPr>
        <p:blipFill>
          <a:blip r:embed="rId4" cstate="print"/>
          <a:srcRect l="317" t="13530" r="51256" b="4657"/>
          <a:stretch>
            <a:fillRect/>
          </a:stretch>
        </p:blipFill>
        <p:spPr bwMode="auto">
          <a:xfrm>
            <a:off x="22225" y="1377950"/>
            <a:ext cx="9144000" cy="5480050"/>
          </a:xfrm>
          <a:prstGeom prst="rect">
            <a:avLst/>
          </a:prstGeom>
          <a:noFill/>
          <a:ln w="9525">
            <a:noFill/>
            <a:miter lim="800000"/>
            <a:headEnd/>
            <a:tailEnd/>
          </a:ln>
        </p:spPr>
      </p:pic>
      <p:sp>
        <p:nvSpPr>
          <p:cNvPr id="2" name="Rectangle 1"/>
          <p:cNvSpPr/>
          <p:nvPr/>
        </p:nvSpPr>
        <p:spPr>
          <a:xfrm>
            <a:off x="1295400" y="454702"/>
            <a:ext cx="3024418"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rPr>
              <a:t>MEADERS</a:t>
            </a:r>
          </a:p>
        </p:txBody>
      </p:sp>
      <p:sp>
        <p:nvSpPr>
          <p:cNvPr id="5" name="Rectangle 4"/>
          <p:cNvSpPr/>
          <p:nvPr/>
        </p:nvSpPr>
        <p:spPr>
          <a:xfrm>
            <a:off x="4038600" y="1447800"/>
            <a:ext cx="5105400" cy="5410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1" name="TextBox 5"/>
          <p:cNvSpPr txBox="1">
            <a:spLocks noChangeArrowheads="1"/>
          </p:cNvSpPr>
          <p:nvPr/>
        </p:nvSpPr>
        <p:spPr bwMode="auto">
          <a:xfrm>
            <a:off x="4191000" y="1600200"/>
            <a:ext cx="4953000" cy="5106013"/>
          </a:xfrm>
          <a:prstGeom prst="rect">
            <a:avLst/>
          </a:prstGeom>
          <a:noFill/>
          <a:ln w="9525">
            <a:noFill/>
            <a:miter lim="800000"/>
            <a:headEnd/>
            <a:tailEnd/>
          </a:ln>
        </p:spPr>
        <p:txBody>
          <a:bodyPr wrap="square">
            <a:spAutoFit/>
          </a:bodyPr>
          <a:lstStyle/>
          <a:p>
            <a:pPr algn="ctr">
              <a:spcAft>
                <a:spcPts val="600"/>
              </a:spcAft>
            </a:pPr>
            <a:r>
              <a:rPr lang="en-US" sz="1800" b="1" dirty="0" smtClean="0">
                <a:solidFill>
                  <a:schemeClr val="tx2"/>
                </a:solidFill>
                <a:latin typeface="+mn-lt"/>
              </a:rPr>
              <a:t>Medication Error and Adverse Drug Event Reporting System (MEADERS)</a:t>
            </a:r>
          </a:p>
          <a:p>
            <a:pPr marL="465138" indent="-465138">
              <a:lnSpc>
                <a:spcPct val="90000"/>
              </a:lnSpc>
              <a:spcBef>
                <a:spcPct val="30000"/>
              </a:spcBef>
              <a:buClr>
                <a:srgbClr val="FFFF00"/>
              </a:buClr>
              <a:buSzPct val="95000"/>
              <a:buFont typeface="Wingdings" pitchFamily="2" charset="2"/>
              <a:buChar char="n"/>
              <a:defRPr/>
            </a:pPr>
            <a:r>
              <a:rPr lang="en-US" sz="1600" dirty="0" smtClean="0">
                <a:solidFill>
                  <a:srgbClr val="FFFFFF"/>
                </a:solidFill>
                <a:effectLst>
                  <a:outerShdw blurRad="38100" dist="38100" dir="2700000" algn="tl">
                    <a:srgbClr val="000000"/>
                  </a:outerShdw>
                </a:effectLst>
                <a:latin typeface="+mn-lt"/>
              </a:rPr>
              <a:t>Stand alone electronic system for improving medication error and adverse drug event reporting in primary care</a:t>
            </a:r>
          </a:p>
          <a:p>
            <a:pPr>
              <a:buFont typeface="Arial" pitchFamily="34" charset="0"/>
              <a:buChar char="•"/>
            </a:pPr>
            <a:endParaRPr lang="en-US" sz="1600" dirty="0">
              <a:solidFill>
                <a:srgbClr val="FFFF00"/>
              </a:solidFill>
            </a:endParaRPr>
          </a:p>
          <a:p>
            <a:pPr marL="465138" indent="-465138">
              <a:lnSpc>
                <a:spcPct val="90000"/>
              </a:lnSpc>
              <a:spcBef>
                <a:spcPct val="30000"/>
              </a:spcBef>
              <a:buClr>
                <a:srgbClr val="FFFF00"/>
              </a:buClr>
              <a:buSzPct val="95000"/>
              <a:buFont typeface="Wingdings" pitchFamily="2" charset="2"/>
              <a:buChar char="n"/>
              <a:defRPr/>
            </a:pPr>
            <a:r>
              <a:rPr lang="en-US" sz="1600" dirty="0" smtClean="0">
                <a:solidFill>
                  <a:srgbClr val="FFFFFF"/>
                </a:solidFill>
                <a:effectLst>
                  <a:outerShdw blurRad="38100" dist="38100" dir="2700000" algn="tl">
                    <a:srgbClr val="000000"/>
                  </a:outerShdw>
                </a:effectLst>
                <a:latin typeface="+mn-lt"/>
              </a:rPr>
              <a:t>Utilizes standardized taxonomy for reporting errors</a:t>
            </a:r>
          </a:p>
          <a:p>
            <a:pPr marL="465138" indent="-465138">
              <a:lnSpc>
                <a:spcPct val="90000"/>
              </a:lnSpc>
              <a:spcBef>
                <a:spcPct val="30000"/>
              </a:spcBef>
              <a:buClr>
                <a:srgbClr val="FFFF00"/>
              </a:buClr>
              <a:buSzPct val="95000"/>
              <a:defRPr/>
            </a:pPr>
            <a:endParaRPr lang="en-US" sz="1600" dirty="0" smtClean="0">
              <a:solidFill>
                <a:srgbClr val="FFFFFF"/>
              </a:solidFill>
              <a:effectLst>
                <a:outerShdw blurRad="38100" dist="38100" dir="2700000" algn="tl">
                  <a:srgbClr val="000000"/>
                </a:outerShdw>
              </a:effectLst>
              <a:latin typeface="+mn-lt"/>
            </a:endParaRPr>
          </a:p>
          <a:p>
            <a:pPr marL="465138" indent="-465138">
              <a:lnSpc>
                <a:spcPct val="90000"/>
              </a:lnSpc>
              <a:spcBef>
                <a:spcPct val="30000"/>
              </a:spcBef>
              <a:buClr>
                <a:srgbClr val="FFFF00"/>
              </a:buClr>
              <a:buSzPct val="95000"/>
              <a:buFont typeface="Wingdings" pitchFamily="2" charset="2"/>
              <a:buChar char="n"/>
              <a:defRPr/>
            </a:pPr>
            <a:r>
              <a:rPr lang="en-US" sz="1600" dirty="0" smtClean="0">
                <a:solidFill>
                  <a:srgbClr val="FFFFFF"/>
                </a:solidFill>
                <a:effectLst>
                  <a:outerShdw blurRad="38100" dist="38100" dir="2700000" algn="tl">
                    <a:srgbClr val="000000"/>
                  </a:outerShdw>
                </a:effectLst>
                <a:latin typeface="+mn-lt"/>
              </a:rPr>
              <a:t>Project initiated in 2006; first results of prototype published in 2010</a:t>
            </a:r>
          </a:p>
          <a:p>
            <a:pPr marL="465138" indent="-465138">
              <a:lnSpc>
                <a:spcPct val="90000"/>
              </a:lnSpc>
              <a:spcBef>
                <a:spcPct val="30000"/>
              </a:spcBef>
              <a:buClr>
                <a:srgbClr val="FFFF00"/>
              </a:buClr>
              <a:buSzPct val="95000"/>
              <a:defRPr/>
            </a:pPr>
            <a:endParaRPr lang="en-US" sz="1600" dirty="0" smtClean="0">
              <a:solidFill>
                <a:srgbClr val="FFFFFF"/>
              </a:solidFill>
              <a:effectLst>
                <a:outerShdw blurRad="38100" dist="38100" dir="2700000" algn="tl">
                  <a:srgbClr val="000000"/>
                </a:outerShdw>
              </a:effectLst>
              <a:latin typeface="+mn-lt"/>
            </a:endParaRPr>
          </a:p>
          <a:p>
            <a:pPr marL="465138" indent="-465138">
              <a:lnSpc>
                <a:spcPct val="90000"/>
              </a:lnSpc>
              <a:spcBef>
                <a:spcPct val="30000"/>
              </a:spcBef>
              <a:buClr>
                <a:srgbClr val="FFFF00"/>
              </a:buClr>
              <a:buSzPct val="95000"/>
              <a:buFont typeface="Wingdings" pitchFamily="2" charset="2"/>
              <a:buChar char="n"/>
              <a:defRPr/>
            </a:pPr>
            <a:r>
              <a:rPr lang="en-US" sz="1600" dirty="0" smtClean="0">
                <a:solidFill>
                  <a:srgbClr val="FFFFFF"/>
                </a:solidFill>
                <a:effectLst>
                  <a:outerShdw blurRad="38100" dist="38100" dir="2700000" algn="tl">
                    <a:srgbClr val="000000"/>
                  </a:outerShdw>
                </a:effectLst>
                <a:latin typeface="+mn-lt"/>
              </a:rPr>
              <a:t>Software expanded and enhanced; second pilot testing competed spring 2012</a:t>
            </a:r>
          </a:p>
          <a:p>
            <a:pPr marL="465138" indent="-465138">
              <a:lnSpc>
                <a:spcPct val="90000"/>
              </a:lnSpc>
              <a:spcBef>
                <a:spcPct val="30000"/>
              </a:spcBef>
              <a:buClr>
                <a:srgbClr val="FFFF00"/>
              </a:buClr>
              <a:buSzPct val="95000"/>
              <a:buFont typeface="Wingdings" pitchFamily="2" charset="2"/>
              <a:buChar char="n"/>
              <a:defRPr/>
            </a:pPr>
            <a:endParaRPr lang="en-US" sz="1600" dirty="0" smtClean="0">
              <a:solidFill>
                <a:srgbClr val="FFFFFF"/>
              </a:solidFill>
              <a:effectLst>
                <a:outerShdw blurRad="38100" dist="38100" dir="2700000" algn="tl">
                  <a:srgbClr val="000000"/>
                </a:outerShdw>
              </a:effectLst>
              <a:latin typeface="+mn-lt"/>
            </a:endParaRPr>
          </a:p>
          <a:p>
            <a:pPr marL="465138" indent="-465138">
              <a:lnSpc>
                <a:spcPct val="90000"/>
              </a:lnSpc>
              <a:spcBef>
                <a:spcPct val="30000"/>
              </a:spcBef>
              <a:buClr>
                <a:srgbClr val="FFFF00"/>
              </a:buClr>
              <a:buSzPct val="95000"/>
              <a:buFont typeface="Wingdings" pitchFamily="2" charset="2"/>
              <a:buChar char="n"/>
              <a:defRPr/>
            </a:pPr>
            <a:r>
              <a:rPr lang="en-US" sz="1600" dirty="0" smtClean="0">
                <a:solidFill>
                  <a:srgbClr val="FFFFFF"/>
                </a:solidFill>
                <a:effectLst>
                  <a:outerShdw blurRad="38100" dist="38100" dir="2700000" algn="tl">
                    <a:srgbClr val="000000"/>
                  </a:outerShdw>
                </a:effectLst>
                <a:latin typeface="+mn-lt"/>
              </a:rPr>
              <a:t>Next steps:  Aligning taxonomy with common formats; exploration for use of the system within a Patient Safety Organization to overcome liability concerns around reporting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t>Common Formats (CF) for </a:t>
            </a:r>
            <a:br>
              <a:rPr lang="en-US" sz="3200" dirty="0" smtClean="0"/>
            </a:br>
            <a:r>
              <a:rPr lang="en-US" sz="3200" dirty="0" smtClean="0"/>
              <a:t>Patient Safety Event Reporting</a:t>
            </a:r>
            <a:endParaRPr lang="en-US" sz="3200" dirty="0"/>
          </a:p>
        </p:txBody>
      </p:sp>
      <p:sp>
        <p:nvSpPr>
          <p:cNvPr id="3" name="Content Placeholder 2"/>
          <p:cNvSpPr>
            <a:spLocks noGrp="1"/>
          </p:cNvSpPr>
          <p:nvPr>
            <p:ph idx="1"/>
          </p:nvPr>
        </p:nvSpPr>
        <p:spPr>
          <a:xfrm>
            <a:off x="609299" y="1752600"/>
            <a:ext cx="7881559" cy="2895600"/>
          </a:xfrm>
        </p:spPr>
        <p:txBody>
          <a:bodyPr/>
          <a:lstStyle/>
          <a:p>
            <a:pPr>
              <a:defRPr/>
            </a:pPr>
            <a:r>
              <a:rPr lang="en-US" sz="2600" dirty="0" smtClean="0">
                <a:latin typeface="Arial" charset="0"/>
                <a:cs typeface="Arial" charset="0"/>
              </a:rPr>
              <a:t>Authorized by Patient Safety Act in 2005</a:t>
            </a:r>
          </a:p>
          <a:p>
            <a:pPr>
              <a:defRPr/>
            </a:pPr>
            <a:r>
              <a:rPr lang="en-US" sz="2600" dirty="0" smtClean="0">
                <a:latin typeface="Arial" charset="0"/>
                <a:cs typeface="Arial" charset="0"/>
              </a:rPr>
              <a:t>Developed with Federal work group comprising major health agencies (</a:t>
            </a:r>
            <a:r>
              <a:rPr lang="en-US" sz="1900" dirty="0" smtClean="0">
                <a:latin typeface="Arial" charset="0"/>
                <a:cs typeface="Arial" charset="0"/>
              </a:rPr>
              <a:t>e.g., CDC, CMS, FDA, DOD, VA</a:t>
            </a:r>
            <a:r>
              <a:rPr lang="en-US" sz="2600" dirty="0" smtClean="0">
                <a:latin typeface="Arial" charset="0"/>
                <a:cs typeface="Arial" charset="0"/>
              </a:rPr>
              <a:t>)</a:t>
            </a:r>
          </a:p>
          <a:p>
            <a:pPr>
              <a:defRPr/>
            </a:pPr>
            <a:r>
              <a:rPr lang="en-US" sz="2600" dirty="0" smtClean="0">
                <a:latin typeface="Arial" charset="0"/>
                <a:cs typeface="Arial" charset="0"/>
              </a:rPr>
              <a:t>An important contribution to standardize patient safety measurement</a:t>
            </a:r>
          </a:p>
          <a:p>
            <a:pPr>
              <a:defRPr/>
            </a:pPr>
            <a:r>
              <a:rPr lang="en-US" sz="2600" dirty="0" smtClean="0">
                <a:latin typeface="Arial" charset="0"/>
                <a:cs typeface="Arial" charset="0"/>
              </a:rPr>
              <a:t>Gaining acceptance (</a:t>
            </a:r>
            <a:r>
              <a:rPr lang="en-US" sz="2600" dirty="0" err="1" smtClean="0">
                <a:latin typeface="Arial" charset="0"/>
                <a:cs typeface="Arial" charset="0"/>
              </a:rPr>
              <a:t>gov’t</a:t>
            </a:r>
            <a:r>
              <a:rPr lang="en-US" sz="2600" dirty="0" smtClean="0">
                <a:latin typeface="Arial" charset="0"/>
                <a:cs typeface="Arial" charset="0"/>
              </a:rPr>
              <a:t> and private sector)</a:t>
            </a:r>
          </a:p>
          <a:p>
            <a:pPr>
              <a:spcAft>
                <a:spcPts val="900"/>
              </a:spcAft>
            </a:pPr>
            <a:r>
              <a:rPr lang="en-US" sz="2800" dirty="0" smtClean="0">
                <a:solidFill>
                  <a:srgbClr val="FFFF00"/>
                </a:solidFill>
              </a:rPr>
              <a:t>Ambulatory CF </a:t>
            </a:r>
            <a:r>
              <a:rPr lang="en-US" sz="2800" dirty="0" smtClean="0"/>
              <a:t>(Beta version) </a:t>
            </a:r>
          </a:p>
          <a:p>
            <a:pPr lvl="1">
              <a:spcAft>
                <a:spcPts val="900"/>
              </a:spcAft>
            </a:pPr>
            <a:r>
              <a:rPr lang="en-US" sz="2400" dirty="0" smtClean="0"/>
              <a:t>Structure and significant amount of current content from the hospital CF will apply.  </a:t>
            </a:r>
          </a:p>
          <a:p>
            <a:pPr lvl="1">
              <a:spcAft>
                <a:spcPts val="900"/>
              </a:spcAft>
            </a:pPr>
            <a:r>
              <a:rPr lang="en-US" sz="2400" dirty="0" smtClean="0"/>
              <a:t>Some new conceptual work will be required.  </a:t>
            </a:r>
          </a:p>
          <a:p>
            <a:pPr>
              <a:defRPr/>
            </a:pPr>
            <a:endParaRPr lang="en-US" sz="2600"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a:xfrm>
            <a:off x="1447800" y="304800"/>
            <a:ext cx="6697663" cy="876300"/>
          </a:xfrm>
        </p:spPr>
        <p:txBody>
          <a:bodyPr/>
          <a:lstStyle/>
          <a:p>
            <a:r>
              <a:rPr lang="en-US" sz="3600" dirty="0"/>
              <a:t>AHRQ Simulation Grants</a:t>
            </a:r>
          </a:p>
        </p:txBody>
      </p:sp>
      <p:sp>
        <p:nvSpPr>
          <p:cNvPr id="536579" name="Rectangle 3"/>
          <p:cNvSpPr>
            <a:spLocks noGrp="1" noChangeArrowheads="1"/>
          </p:cNvSpPr>
          <p:nvPr>
            <p:ph type="body" idx="1"/>
          </p:nvPr>
        </p:nvSpPr>
        <p:spPr>
          <a:xfrm>
            <a:off x="4038600" y="1447800"/>
            <a:ext cx="4876800" cy="5181600"/>
          </a:xfrm>
        </p:spPr>
        <p:txBody>
          <a:bodyPr/>
          <a:lstStyle/>
          <a:p>
            <a:pPr>
              <a:lnSpc>
                <a:spcPct val="70000"/>
              </a:lnSpc>
            </a:pPr>
            <a:endParaRPr lang="en-US" sz="2400" dirty="0"/>
          </a:p>
          <a:p>
            <a:pPr>
              <a:lnSpc>
                <a:spcPct val="70000"/>
              </a:lnSpc>
              <a:spcBef>
                <a:spcPts val="600"/>
              </a:spcBef>
              <a:spcAft>
                <a:spcPts val="600"/>
              </a:spcAft>
            </a:pPr>
            <a:r>
              <a:rPr lang="en-US" sz="2200" dirty="0"/>
              <a:t>For research in 2007/2008 AHRQ sponsored 19 simulation grants for more than $10 million </a:t>
            </a:r>
          </a:p>
          <a:p>
            <a:pPr>
              <a:lnSpc>
                <a:spcPct val="70000"/>
              </a:lnSpc>
              <a:spcBef>
                <a:spcPts val="600"/>
              </a:spcBef>
              <a:spcAft>
                <a:spcPts val="600"/>
              </a:spcAft>
            </a:pPr>
            <a:r>
              <a:rPr lang="en-US" sz="2200" dirty="0"/>
              <a:t>2-year cooperative </a:t>
            </a:r>
            <a:r>
              <a:rPr lang="en-US" sz="2200" dirty="0" smtClean="0"/>
              <a:t>agreements</a:t>
            </a:r>
            <a:endParaRPr lang="en-US" sz="2200" dirty="0"/>
          </a:p>
          <a:p>
            <a:pPr>
              <a:lnSpc>
                <a:spcPct val="70000"/>
              </a:lnSpc>
              <a:spcBef>
                <a:spcPts val="600"/>
              </a:spcBef>
              <a:spcAft>
                <a:spcPts val="600"/>
              </a:spcAft>
            </a:pPr>
            <a:r>
              <a:rPr lang="en-US" sz="2200" dirty="0"/>
              <a:t>Focused on practitioners and teams in a variety of clinical settings using a diverse range of simulation </a:t>
            </a:r>
            <a:r>
              <a:rPr lang="en-US" sz="2200" dirty="0" smtClean="0"/>
              <a:t>techniques</a:t>
            </a:r>
            <a:endParaRPr lang="en-US" sz="2200" dirty="0"/>
          </a:p>
          <a:p>
            <a:pPr>
              <a:lnSpc>
                <a:spcPct val="70000"/>
              </a:lnSpc>
              <a:spcBef>
                <a:spcPts val="600"/>
              </a:spcBef>
              <a:spcAft>
                <a:spcPts val="600"/>
              </a:spcAft>
            </a:pPr>
            <a:r>
              <a:rPr lang="en-US" sz="2200" dirty="0"/>
              <a:t>Intent was to inform researchers, providers, health educators, patients, policy makers, payers, and the </a:t>
            </a:r>
            <a:r>
              <a:rPr lang="en-US" sz="2200" dirty="0" smtClean="0"/>
              <a:t>public </a:t>
            </a:r>
          </a:p>
          <a:p>
            <a:pPr>
              <a:lnSpc>
                <a:spcPct val="70000"/>
              </a:lnSpc>
              <a:spcBef>
                <a:spcPts val="600"/>
              </a:spcBef>
              <a:spcAft>
                <a:spcPts val="600"/>
              </a:spcAft>
            </a:pPr>
            <a:r>
              <a:rPr lang="en-US" sz="2200" dirty="0" smtClean="0"/>
              <a:t>Active Program Announcement and ongoing funding opportunities </a:t>
            </a:r>
            <a:endParaRPr lang="en-US" sz="2200" dirty="0"/>
          </a:p>
        </p:txBody>
      </p:sp>
      <p:grpSp>
        <p:nvGrpSpPr>
          <p:cNvPr id="5" name="Group 4"/>
          <p:cNvGrpSpPr/>
          <p:nvPr/>
        </p:nvGrpSpPr>
        <p:grpSpPr>
          <a:xfrm>
            <a:off x="228600" y="1752600"/>
            <a:ext cx="3733800" cy="4635500"/>
            <a:chOff x="4800600" y="1524000"/>
            <a:chExt cx="4114800" cy="5168900"/>
          </a:xfrm>
        </p:grpSpPr>
        <p:pic>
          <p:nvPicPr>
            <p:cNvPr id="6" name="Picture 11" descr="emergency1"/>
            <p:cNvPicPr>
              <a:picLocks noGrp="1" noChangeAspect="1" noChangeArrowheads="1"/>
            </p:cNvPicPr>
            <p:nvPr>
              <p:ph sz="quarter" idx="4294967295"/>
            </p:nvPr>
          </p:nvPicPr>
          <p:blipFill>
            <a:blip r:embed="rId3" cstate="print"/>
            <a:srcRect/>
            <a:stretch>
              <a:fillRect/>
            </a:stretch>
          </p:blipFill>
          <p:spPr>
            <a:xfrm>
              <a:off x="5105400" y="3124200"/>
              <a:ext cx="3281363" cy="2187575"/>
            </a:xfrm>
            <a:noFill/>
          </p:spPr>
        </p:pic>
        <p:pic>
          <p:nvPicPr>
            <p:cNvPr id="7" name="Picture 14" descr="history5"/>
            <p:cNvPicPr>
              <a:picLocks noGrp="1" noChangeAspect="1" noChangeArrowheads="1"/>
            </p:cNvPicPr>
            <p:nvPr>
              <p:ph sz="quarter" idx="4294967295"/>
            </p:nvPr>
          </p:nvPicPr>
          <p:blipFill>
            <a:blip r:embed="rId4" cstate="print"/>
            <a:srcRect/>
            <a:stretch>
              <a:fillRect/>
            </a:stretch>
          </p:blipFill>
          <p:spPr>
            <a:xfrm>
              <a:off x="5715000" y="1524000"/>
              <a:ext cx="3200400" cy="1912938"/>
            </a:xfrm>
            <a:noFill/>
          </p:spPr>
        </p:pic>
        <p:pic>
          <p:nvPicPr>
            <p:cNvPr id="8" name="Picture 16" descr="1830057404[1]"/>
            <p:cNvPicPr>
              <a:picLocks noChangeAspect="1" noChangeArrowheads="1"/>
            </p:cNvPicPr>
            <p:nvPr/>
          </p:nvPicPr>
          <p:blipFill>
            <a:blip r:embed="rId5" cstate="print"/>
            <a:srcRect/>
            <a:stretch>
              <a:fillRect/>
            </a:stretch>
          </p:blipFill>
          <p:spPr bwMode="auto">
            <a:xfrm>
              <a:off x="6705600" y="5105400"/>
              <a:ext cx="2057400" cy="1524000"/>
            </a:xfrm>
            <a:prstGeom prst="rect">
              <a:avLst/>
            </a:prstGeom>
            <a:noFill/>
            <a:ln w="9525">
              <a:noFill/>
              <a:miter lim="800000"/>
              <a:headEnd/>
              <a:tailEnd/>
            </a:ln>
          </p:spPr>
        </p:pic>
        <p:pic>
          <p:nvPicPr>
            <p:cNvPr id="9" name="Picture 7" descr="C:\Documents and Settings\Kerm.Henriksen\My Documents\My Pictures\imagesCADZ73ZW.jpg"/>
            <p:cNvPicPr>
              <a:picLocks noChangeAspect="1" noChangeArrowheads="1"/>
            </p:cNvPicPr>
            <p:nvPr/>
          </p:nvPicPr>
          <p:blipFill>
            <a:blip r:embed="rId6" cstate="print"/>
            <a:srcRect/>
            <a:stretch>
              <a:fillRect/>
            </a:stretch>
          </p:blipFill>
          <p:spPr bwMode="auto">
            <a:xfrm>
              <a:off x="4800600" y="5105400"/>
              <a:ext cx="1905000" cy="15875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a:xfrm>
            <a:off x="1447800" y="228600"/>
            <a:ext cx="7086600" cy="952500"/>
          </a:xfrm>
        </p:spPr>
        <p:txBody>
          <a:bodyPr/>
          <a:lstStyle/>
          <a:p>
            <a:r>
              <a:rPr lang="en-US" sz="3000" dirty="0"/>
              <a:t>AHRQ’s Grants - A Diverse Range of Simulated Clinical Applications</a:t>
            </a:r>
          </a:p>
        </p:txBody>
      </p:sp>
      <p:sp>
        <p:nvSpPr>
          <p:cNvPr id="537603" name="Rectangle 3"/>
          <p:cNvSpPr>
            <a:spLocks noGrp="1" noChangeArrowheads="1"/>
          </p:cNvSpPr>
          <p:nvPr>
            <p:ph type="body" sz="half" idx="1"/>
          </p:nvPr>
        </p:nvSpPr>
        <p:spPr/>
        <p:txBody>
          <a:bodyPr/>
          <a:lstStyle/>
          <a:p>
            <a:pPr>
              <a:lnSpc>
                <a:spcPct val="70000"/>
              </a:lnSpc>
              <a:spcBef>
                <a:spcPts val="600"/>
              </a:spcBef>
              <a:spcAft>
                <a:spcPts val="400"/>
              </a:spcAft>
            </a:pPr>
            <a:r>
              <a:rPr lang="en-US" sz="2000" dirty="0" smtClean="0"/>
              <a:t>High </a:t>
            </a:r>
            <a:r>
              <a:rPr lang="en-US" sz="2000" dirty="0"/>
              <a:t>volume ambulatory surgical procedures </a:t>
            </a:r>
          </a:p>
          <a:p>
            <a:pPr>
              <a:lnSpc>
                <a:spcPct val="70000"/>
              </a:lnSpc>
              <a:spcBef>
                <a:spcPts val="600"/>
              </a:spcBef>
              <a:spcAft>
                <a:spcPts val="400"/>
              </a:spcAft>
            </a:pPr>
            <a:r>
              <a:rPr lang="en-US" sz="2000" dirty="0"/>
              <a:t>Diagnosis of melanoma </a:t>
            </a:r>
          </a:p>
          <a:p>
            <a:pPr>
              <a:lnSpc>
                <a:spcPct val="70000"/>
              </a:lnSpc>
              <a:spcBef>
                <a:spcPts val="600"/>
              </a:spcBef>
              <a:spcAft>
                <a:spcPts val="400"/>
              </a:spcAft>
            </a:pPr>
            <a:r>
              <a:rPr lang="en-US" sz="2000" dirty="0"/>
              <a:t>Obstetric emergency response drills in rural hospitals</a:t>
            </a:r>
          </a:p>
          <a:p>
            <a:pPr>
              <a:lnSpc>
                <a:spcPct val="70000"/>
              </a:lnSpc>
              <a:spcBef>
                <a:spcPts val="600"/>
              </a:spcBef>
              <a:spcAft>
                <a:spcPts val="400"/>
              </a:spcAft>
            </a:pPr>
            <a:r>
              <a:rPr lang="en-US" sz="2000" dirty="0" smtClean="0"/>
              <a:t>Improving </a:t>
            </a:r>
            <a:r>
              <a:rPr lang="en-US" sz="2000" dirty="0"/>
              <a:t>teamwork &amp; culture of </a:t>
            </a:r>
            <a:r>
              <a:rPr lang="en-US" sz="2000" dirty="0" smtClean="0"/>
              <a:t>safety in the ED</a:t>
            </a:r>
            <a:endParaRPr lang="en-US" sz="2000" dirty="0"/>
          </a:p>
          <a:p>
            <a:pPr>
              <a:lnSpc>
                <a:spcPct val="70000"/>
              </a:lnSpc>
              <a:spcBef>
                <a:spcPts val="600"/>
              </a:spcBef>
              <a:spcAft>
                <a:spcPts val="400"/>
              </a:spcAft>
            </a:pPr>
            <a:r>
              <a:rPr lang="en-US" sz="2000" dirty="0"/>
              <a:t>Patient-tracking systems in the emergency department</a:t>
            </a:r>
          </a:p>
          <a:p>
            <a:pPr>
              <a:lnSpc>
                <a:spcPct val="70000"/>
              </a:lnSpc>
              <a:spcBef>
                <a:spcPts val="600"/>
              </a:spcBef>
              <a:spcAft>
                <a:spcPts val="400"/>
              </a:spcAft>
            </a:pPr>
            <a:r>
              <a:rPr lang="en-US" sz="2000" dirty="0"/>
              <a:t>Acute coronary syndrome management in rural setting</a:t>
            </a:r>
          </a:p>
          <a:p>
            <a:pPr>
              <a:lnSpc>
                <a:spcPct val="70000"/>
              </a:lnSpc>
              <a:spcBef>
                <a:spcPts val="600"/>
              </a:spcBef>
              <a:spcAft>
                <a:spcPts val="400"/>
              </a:spcAft>
            </a:pPr>
            <a:r>
              <a:rPr lang="en-US" sz="2000" dirty="0" smtClean="0"/>
              <a:t>Rapid </a:t>
            </a:r>
            <a:r>
              <a:rPr lang="en-US" sz="2000" dirty="0"/>
              <a:t>response emergency team </a:t>
            </a:r>
            <a:r>
              <a:rPr lang="en-US" sz="2000" dirty="0" smtClean="0"/>
              <a:t>training</a:t>
            </a:r>
          </a:p>
          <a:p>
            <a:pPr>
              <a:lnSpc>
                <a:spcPct val="70000"/>
              </a:lnSpc>
              <a:spcBef>
                <a:spcPts val="600"/>
              </a:spcBef>
              <a:spcAft>
                <a:spcPts val="400"/>
              </a:spcAft>
            </a:pPr>
            <a:r>
              <a:rPr lang="en-US" sz="2000" dirty="0" smtClean="0"/>
              <a:t>Standardized patients to improve patient education skills in the outpatient setting </a:t>
            </a:r>
            <a:endParaRPr lang="en-US" sz="2000" dirty="0"/>
          </a:p>
        </p:txBody>
      </p:sp>
      <p:sp>
        <p:nvSpPr>
          <p:cNvPr id="537604" name="Rectangle 4"/>
          <p:cNvSpPr>
            <a:spLocks noGrp="1" noChangeArrowheads="1"/>
          </p:cNvSpPr>
          <p:nvPr>
            <p:ph type="body" sz="half" idx="2"/>
          </p:nvPr>
        </p:nvSpPr>
        <p:spPr>
          <a:xfrm>
            <a:off x="4724400" y="1676400"/>
            <a:ext cx="3921125" cy="2819400"/>
          </a:xfrm>
        </p:spPr>
        <p:txBody>
          <a:bodyPr/>
          <a:lstStyle/>
          <a:p>
            <a:pPr>
              <a:lnSpc>
                <a:spcPct val="70000"/>
              </a:lnSpc>
              <a:spcBef>
                <a:spcPts val="600"/>
              </a:spcBef>
              <a:spcAft>
                <a:spcPts val="400"/>
              </a:spcAft>
            </a:pPr>
            <a:r>
              <a:rPr lang="en-US" sz="2000" dirty="0" smtClean="0"/>
              <a:t>Training </a:t>
            </a:r>
            <a:r>
              <a:rPr lang="en-US" sz="2000" dirty="0"/>
              <a:t>rapid response teams</a:t>
            </a:r>
          </a:p>
          <a:p>
            <a:pPr>
              <a:lnSpc>
                <a:spcPct val="70000"/>
              </a:lnSpc>
              <a:spcBef>
                <a:spcPts val="600"/>
              </a:spcBef>
              <a:spcAft>
                <a:spcPts val="400"/>
              </a:spcAft>
            </a:pPr>
            <a:r>
              <a:rPr lang="en-US" sz="2000" dirty="0"/>
              <a:t>Emergent cesarean deliveries</a:t>
            </a:r>
          </a:p>
          <a:p>
            <a:pPr>
              <a:lnSpc>
                <a:spcPct val="70000"/>
              </a:lnSpc>
              <a:spcBef>
                <a:spcPts val="600"/>
              </a:spcBef>
              <a:spcAft>
                <a:spcPts val="400"/>
              </a:spcAft>
            </a:pPr>
            <a:r>
              <a:rPr lang="en-US" sz="2000" dirty="0"/>
              <a:t>Three-dimensional virtual reality team training</a:t>
            </a:r>
          </a:p>
          <a:p>
            <a:pPr>
              <a:lnSpc>
                <a:spcPct val="70000"/>
              </a:lnSpc>
              <a:spcBef>
                <a:spcPts val="600"/>
              </a:spcBef>
              <a:spcAft>
                <a:spcPts val="400"/>
              </a:spcAft>
            </a:pPr>
            <a:r>
              <a:rPr lang="en-US" sz="2000" dirty="0"/>
              <a:t>Patient care hand-offs</a:t>
            </a:r>
          </a:p>
          <a:p>
            <a:pPr>
              <a:lnSpc>
                <a:spcPct val="70000"/>
              </a:lnSpc>
              <a:spcBef>
                <a:spcPts val="600"/>
              </a:spcBef>
              <a:spcAft>
                <a:spcPts val="400"/>
              </a:spcAft>
            </a:pPr>
            <a:r>
              <a:rPr lang="en-US" sz="2000" dirty="0" smtClean="0"/>
              <a:t>Post-anesthesia </a:t>
            </a:r>
            <a:r>
              <a:rPr lang="en-US" sz="2000" dirty="0"/>
              <a:t>care unit communication</a:t>
            </a:r>
          </a:p>
          <a:p>
            <a:pPr>
              <a:lnSpc>
                <a:spcPct val="70000"/>
              </a:lnSpc>
              <a:spcBef>
                <a:spcPts val="600"/>
              </a:spcBef>
              <a:spcAft>
                <a:spcPts val="400"/>
              </a:spcAft>
            </a:pPr>
            <a:r>
              <a:rPr lang="en-US" sz="2000" dirty="0"/>
              <a:t>Pediatric emergency </a:t>
            </a:r>
            <a:r>
              <a:rPr lang="en-US" sz="2000" dirty="0" smtClean="0"/>
              <a:t>care (2)</a:t>
            </a:r>
            <a:endParaRPr lang="en-US" sz="2000" dirty="0"/>
          </a:p>
          <a:p>
            <a:pPr>
              <a:lnSpc>
                <a:spcPct val="70000"/>
              </a:lnSpc>
              <a:spcBef>
                <a:spcPts val="600"/>
              </a:spcBef>
              <a:spcAft>
                <a:spcPts val="400"/>
              </a:spcAft>
            </a:pPr>
            <a:r>
              <a:rPr lang="en-US" sz="2000" dirty="0" smtClean="0"/>
              <a:t>Assessing paramedic skill in </a:t>
            </a:r>
            <a:r>
              <a:rPr lang="en-US" sz="2000" dirty="0" err="1" smtClean="0"/>
              <a:t>endotracheal</a:t>
            </a:r>
            <a:r>
              <a:rPr lang="en-US" sz="2000" dirty="0" smtClean="0"/>
              <a:t> intubation</a:t>
            </a:r>
          </a:p>
          <a:p>
            <a:pPr>
              <a:lnSpc>
                <a:spcPct val="70000"/>
              </a:lnSpc>
              <a:spcBef>
                <a:spcPts val="600"/>
              </a:spcBef>
              <a:spcAft>
                <a:spcPts val="400"/>
              </a:spcAft>
            </a:pPr>
            <a:r>
              <a:rPr lang="en-US" sz="2000" dirty="0" smtClean="0"/>
              <a:t>Design and development  of information systems for the ED (2) </a:t>
            </a:r>
          </a:p>
          <a:p>
            <a:pPr>
              <a:lnSpc>
                <a:spcPct val="70000"/>
              </a:lnSpc>
              <a:spcBef>
                <a:spcPts val="600"/>
              </a:spcBef>
              <a:spcAft>
                <a:spcPts val="400"/>
              </a:spcAft>
            </a:pPr>
            <a:r>
              <a:rPr lang="en-US" sz="2000" dirty="0" smtClean="0"/>
              <a:t>Improving physician–nurse communication with serious gaming</a:t>
            </a:r>
            <a:endParaRPr 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a:xfrm>
            <a:off x="1447800" y="152400"/>
            <a:ext cx="7467600" cy="876300"/>
          </a:xfrm>
        </p:spPr>
        <p:txBody>
          <a:bodyPr/>
          <a:lstStyle/>
          <a:p>
            <a:pPr>
              <a:defRPr/>
            </a:pPr>
            <a:r>
              <a:rPr lang="en-US" dirty="0" smtClean="0"/>
              <a:t>Questions are the Answer</a:t>
            </a:r>
          </a:p>
        </p:txBody>
      </p:sp>
      <p:sp>
        <p:nvSpPr>
          <p:cNvPr id="423939" name="Rectangle 3"/>
          <p:cNvSpPr>
            <a:spLocks noGrp="1" noChangeArrowheads="1"/>
          </p:cNvSpPr>
          <p:nvPr>
            <p:ph type="body" idx="1"/>
          </p:nvPr>
        </p:nvSpPr>
        <p:spPr>
          <a:xfrm>
            <a:off x="3657600" y="1447800"/>
            <a:ext cx="5257800" cy="2971800"/>
          </a:xfrm>
        </p:spPr>
        <p:txBody>
          <a:bodyPr/>
          <a:lstStyle/>
          <a:p>
            <a:pPr>
              <a:defRPr/>
            </a:pPr>
            <a:r>
              <a:rPr lang="en-US" sz="2500" smtClean="0"/>
              <a:t>Initiative </a:t>
            </a:r>
            <a:r>
              <a:rPr lang="en-US" sz="2500" dirty="0" smtClean="0"/>
              <a:t>stresses the importance of clinician-patient communication in ambulatory settings</a:t>
            </a:r>
          </a:p>
          <a:p>
            <a:pPr>
              <a:defRPr/>
            </a:pPr>
            <a:r>
              <a:rPr lang="en-US" sz="2500" dirty="0" smtClean="0"/>
              <a:t>Emphasizes the need for patients to prioritize questions</a:t>
            </a:r>
          </a:p>
          <a:p>
            <a:pPr>
              <a:defRPr/>
            </a:pPr>
            <a:r>
              <a:rPr lang="en-US" sz="2500" dirty="0" smtClean="0"/>
              <a:t>Products include: </a:t>
            </a:r>
          </a:p>
          <a:p>
            <a:pPr lvl="1">
              <a:defRPr/>
            </a:pPr>
            <a:r>
              <a:rPr lang="en-US" sz="2500" dirty="0" smtClean="0"/>
              <a:t>Web site	</a:t>
            </a:r>
          </a:p>
          <a:p>
            <a:pPr lvl="1">
              <a:defRPr/>
            </a:pPr>
            <a:r>
              <a:rPr lang="en-US" sz="2500" dirty="0" smtClean="0"/>
              <a:t>Brochure</a:t>
            </a:r>
          </a:p>
          <a:p>
            <a:pPr lvl="1">
              <a:defRPr/>
            </a:pPr>
            <a:r>
              <a:rPr lang="en-US" sz="2500" dirty="0" smtClean="0"/>
              <a:t>Waiting room video</a:t>
            </a:r>
          </a:p>
          <a:p>
            <a:pPr lvl="1">
              <a:defRPr/>
            </a:pPr>
            <a:r>
              <a:rPr lang="en-US" sz="2500" dirty="0" smtClean="0"/>
              <a:t>Notepads</a:t>
            </a:r>
          </a:p>
          <a:p>
            <a:pPr>
              <a:defRPr/>
            </a:pPr>
            <a:r>
              <a:rPr lang="en-US" sz="2500" dirty="0" smtClean="0"/>
              <a:t>Outreach to clinician groups and professional journals</a:t>
            </a:r>
          </a:p>
          <a:p>
            <a:pPr>
              <a:defRPr/>
            </a:pPr>
            <a:endParaRPr lang="en-US" dirty="0" smtClean="0"/>
          </a:p>
        </p:txBody>
      </p:sp>
      <p:pic>
        <p:nvPicPr>
          <p:cNvPr id="4100" name="Picture 5" descr="questionscard-thumb.jpg"/>
          <p:cNvPicPr>
            <a:picLocks noChangeAspect="1"/>
          </p:cNvPicPr>
          <p:nvPr/>
        </p:nvPicPr>
        <p:blipFill>
          <a:blip r:embed="rId2" cstate="print"/>
          <a:srcRect/>
          <a:stretch>
            <a:fillRect/>
          </a:stretch>
        </p:blipFill>
        <p:spPr bwMode="auto">
          <a:xfrm>
            <a:off x="2617788" y="2819400"/>
            <a:ext cx="811212" cy="1905000"/>
          </a:xfrm>
          <a:prstGeom prst="rect">
            <a:avLst/>
          </a:prstGeom>
          <a:noFill/>
          <a:ln w="9525">
            <a:noFill/>
            <a:miter lim="800000"/>
            <a:headEnd/>
            <a:tailEnd/>
          </a:ln>
        </p:spPr>
      </p:pic>
      <p:pic>
        <p:nvPicPr>
          <p:cNvPr id="4101" name="Picture 6" descr="QAAcover.jpg"/>
          <p:cNvPicPr>
            <a:picLocks noChangeAspect="1"/>
          </p:cNvPicPr>
          <p:nvPr/>
        </p:nvPicPr>
        <p:blipFill>
          <a:blip r:embed="rId3" cstate="print"/>
          <a:srcRect/>
          <a:stretch>
            <a:fillRect/>
          </a:stretch>
        </p:blipFill>
        <p:spPr bwMode="auto">
          <a:xfrm>
            <a:off x="1727200" y="4916488"/>
            <a:ext cx="1701800" cy="1560512"/>
          </a:xfrm>
          <a:prstGeom prst="rect">
            <a:avLst/>
          </a:prstGeom>
          <a:noFill/>
          <a:ln w="9525">
            <a:noFill/>
            <a:miter lim="800000"/>
            <a:headEnd/>
            <a:tailEnd/>
          </a:ln>
        </p:spPr>
      </p:pic>
      <p:pic>
        <p:nvPicPr>
          <p:cNvPr id="4102" name="Picture 7" descr="beinvolved-thumb.jpg"/>
          <p:cNvPicPr>
            <a:picLocks noChangeAspect="1"/>
          </p:cNvPicPr>
          <p:nvPr/>
        </p:nvPicPr>
        <p:blipFill>
          <a:blip r:embed="rId4" cstate="print"/>
          <a:srcRect/>
          <a:stretch>
            <a:fillRect/>
          </a:stretch>
        </p:blipFill>
        <p:spPr bwMode="auto">
          <a:xfrm>
            <a:off x="1695450" y="2819400"/>
            <a:ext cx="827088" cy="1911350"/>
          </a:xfrm>
          <a:prstGeom prst="rect">
            <a:avLst/>
          </a:prstGeom>
          <a:noFill/>
          <a:ln w="9525">
            <a:noFill/>
            <a:miter lim="800000"/>
            <a:headEnd/>
            <a:tailEnd/>
          </a:ln>
        </p:spPr>
      </p:pic>
      <p:pic>
        <p:nvPicPr>
          <p:cNvPr id="4103" name="Picture 8" descr="Clinician-Female thumb.jpg"/>
          <p:cNvPicPr>
            <a:picLocks noChangeAspect="1"/>
          </p:cNvPicPr>
          <p:nvPr/>
        </p:nvPicPr>
        <p:blipFill>
          <a:blip r:embed="rId5" cstate="print"/>
          <a:srcRect/>
          <a:stretch>
            <a:fillRect/>
          </a:stretch>
        </p:blipFill>
        <p:spPr bwMode="auto">
          <a:xfrm>
            <a:off x="193675" y="2819400"/>
            <a:ext cx="1406525" cy="1911350"/>
          </a:xfrm>
          <a:prstGeom prst="rect">
            <a:avLst/>
          </a:prstGeom>
          <a:noFill/>
          <a:ln w="9525">
            <a:noFill/>
            <a:miter lim="800000"/>
            <a:headEnd/>
            <a:tailEnd/>
          </a:ln>
        </p:spPr>
      </p:pic>
      <p:pic>
        <p:nvPicPr>
          <p:cNvPr id="4104" name="Picture 8" descr="QATA Web site.jpg"/>
          <p:cNvPicPr>
            <a:picLocks noChangeAspect="1"/>
          </p:cNvPicPr>
          <p:nvPr/>
        </p:nvPicPr>
        <p:blipFill>
          <a:blip r:embed="rId6" cstate="print"/>
          <a:srcRect/>
          <a:stretch>
            <a:fillRect/>
          </a:stretch>
        </p:blipFill>
        <p:spPr bwMode="auto">
          <a:xfrm>
            <a:off x="304800" y="1485900"/>
            <a:ext cx="3124200" cy="11811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1447800" y="304800"/>
            <a:ext cx="6697663" cy="876300"/>
          </a:xfrm>
        </p:spPr>
        <p:txBody>
          <a:bodyPr/>
          <a:lstStyle/>
          <a:p>
            <a:r>
              <a:rPr lang="en-US" sz="3600" dirty="0"/>
              <a:t>Blood Thinner Pills: Your Guide to Using Them Safely</a:t>
            </a:r>
            <a:endParaRPr lang="en-US" sz="3600" dirty="0">
              <a:cs typeface="Arial" pitchFamily="34" charset="0"/>
            </a:endParaRPr>
          </a:p>
        </p:txBody>
      </p:sp>
      <p:sp>
        <p:nvSpPr>
          <p:cNvPr id="482307" name="Rectangle 3"/>
          <p:cNvSpPr>
            <a:spLocks noGrp="1" noChangeArrowheads="1"/>
          </p:cNvSpPr>
          <p:nvPr>
            <p:ph type="body" sz="half" idx="1"/>
          </p:nvPr>
        </p:nvSpPr>
        <p:spPr>
          <a:xfrm>
            <a:off x="3200400" y="1524000"/>
            <a:ext cx="5486400" cy="4876800"/>
          </a:xfrm>
        </p:spPr>
        <p:txBody>
          <a:bodyPr/>
          <a:lstStyle/>
          <a:p>
            <a:pPr marL="342900" indent="-342900">
              <a:lnSpc>
                <a:spcPct val="85000"/>
              </a:lnSpc>
              <a:spcBef>
                <a:spcPct val="40000"/>
              </a:spcBef>
            </a:pPr>
            <a:r>
              <a:rPr lang="en-US" sz="2400">
                <a:cs typeface="Arial" pitchFamily="34" charset="0"/>
              </a:rPr>
              <a:t>Consumer publication and DVD explain what to expect and watch out for while taking blood thinner pills</a:t>
            </a:r>
          </a:p>
          <a:p>
            <a:pPr marL="342900" indent="-342900">
              <a:lnSpc>
                <a:spcPct val="85000"/>
              </a:lnSpc>
              <a:spcBef>
                <a:spcPct val="40000"/>
              </a:spcBef>
            </a:pPr>
            <a:r>
              <a:rPr lang="en-US" sz="2400">
                <a:cs typeface="Arial" pitchFamily="34" charset="0"/>
              </a:rPr>
              <a:t>Based on research originally conducted by one of AHRQ’s Partnership for Implementing Patient Safety grant projects</a:t>
            </a:r>
          </a:p>
          <a:p>
            <a:pPr marL="342900" indent="-342900">
              <a:lnSpc>
                <a:spcPct val="85000"/>
              </a:lnSpc>
              <a:spcBef>
                <a:spcPct val="40000"/>
              </a:spcBef>
            </a:pPr>
            <a:r>
              <a:rPr lang="en-US" sz="2400">
                <a:cs typeface="Arial" pitchFamily="34" charset="0"/>
              </a:rPr>
              <a:t>Educates patients about:</a:t>
            </a:r>
          </a:p>
          <a:p>
            <a:pPr marL="800100" lvl="1" indent="-285750">
              <a:lnSpc>
                <a:spcPct val="85000"/>
              </a:lnSpc>
              <a:spcBef>
                <a:spcPct val="40000"/>
              </a:spcBef>
            </a:pPr>
            <a:r>
              <a:rPr lang="en-US" sz="2000">
                <a:cs typeface="Arial" pitchFamily="34" charset="0"/>
              </a:rPr>
              <a:t>Medication therapy and potential side      effects</a:t>
            </a:r>
          </a:p>
          <a:p>
            <a:pPr marL="800100" lvl="1" indent="-285750">
              <a:lnSpc>
                <a:spcPct val="85000"/>
              </a:lnSpc>
              <a:spcBef>
                <a:spcPct val="40000"/>
              </a:spcBef>
            </a:pPr>
            <a:r>
              <a:rPr lang="en-US" sz="2000">
                <a:cs typeface="Arial" pitchFamily="34" charset="0"/>
              </a:rPr>
              <a:t>How to communicate effectively with their health care providers</a:t>
            </a:r>
          </a:p>
          <a:p>
            <a:pPr marL="800100" lvl="1" indent="-285750">
              <a:lnSpc>
                <a:spcPct val="85000"/>
              </a:lnSpc>
              <a:spcBef>
                <a:spcPct val="40000"/>
              </a:spcBef>
            </a:pPr>
            <a:r>
              <a:rPr lang="en-US" sz="2000">
                <a:cs typeface="Arial" pitchFamily="34" charset="0"/>
              </a:rPr>
              <a:t>Tips for lifestyle modifications</a:t>
            </a:r>
          </a:p>
          <a:p>
            <a:pPr marL="800100" lvl="1" indent="-285750">
              <a:spcBef>
                <a:spcPct val="40000"/>
              </a:spcBef>
              <a:buFontTx/>
              <a:buNone/>
            </a:pPr>
            <a:endParaRPr lang="en-US" sz="2000"/>
          </a:p>
        </p:txBody>
      </p:sp>
      <p:sp>
        <p:nvSpPr>
          <p:cNvPr id="482309" name="Text Box 5"/>
          <p:cNvSpPr txBox="1">
            <a:spLocks noChangeArrowheads="1"/>
          </p:cNvSpPr>
          <p:nvPr/>
        </p:nvSpPr>
        <p:spPr bwMode="auto">
          <a:xfrm>
            <a:off x="152400" y="6324600"/>
            <a:ext cx="7010400" cy="457200"/>
          </a:xfrm>
          <a:prstGeom prst="rect">
            <a:avLst/>
          </a:prstGeom>
          <a:noFill/>
          <a:ln w="12700">
            <a:noFill/>
            <a:miter lim="800000"/>
            <a:headEnd/>
            <a:tailEnd/>
          </a:ln>
          <a:effectLst/>
        </p:spPr>
        <p:txBody>
          <a:bodyPr>
            <a:spAutoFit/>
          </a:bodyPr>
          <a:lstStyle/>
          <a:p>
            <a:pPr>
              <a:spcBef>
                <a:spcPct val="50000"/>
              </a:spcBef>
            </a:pPr>
            <a:r>
              <a:rPr lang="en-US" sz="2000">
                <a:solidFill>
                  <a:schemeClr val="tx2"/>
                </a:solidFill>
                <a:effectLst>
                  <a:outerShdw blurRad="38100" dist="38100" dir="2700000" algn="tl">
                    <a:srgbClr val="000000"/>
                  </a:outerShdw>
                </a:effectLst>
                <a:latin typeface="Arial" pitchFamily="34" charset="0"/>
              </a:rPr>
              <a:t>www.ahrq.gov/consumer/btpills.htm</a:t>
            </a:r>
            <a:r>
              <a:rPr lang="en-US" sz="2400">
                <a:solidFill>
                  <a:schemeClr val="tx2"/>
                </a:solidFill>
                <a:effectLst>
                  <a:outerShdw blurRad="38100" dist="38100" dir="2700000" algn="tl">
                    <a:srgbClr val="000000"/>
                  </a:outerShdw>
                </a:effectLst>
                <a:latin typeface="Arial" pitchFamily="34" charset="0"/>
              </a:rPr>
              <a:t> </a:t>
            </a:r>
          </a:p>
        </p:txBody>
      </p:sp>
      <p:pic>
        <p:nvPicPr>
          <p:cNvPr id="482311" name="Picture 7" descr="BloodThinner_English_CI"/>
          <p:cNvPicPr>
            <a:picLocks noChangeAspect="1" noChangeArrowheads="1"/>
          </p:cNvPicPr>
          <p:nvPr/>
        </p:nvPicPr>
        <p:blipFill>
          <a:blip r:embed="rId3" cstate="print"/>
          <a:srcRect/>
          <a:stretch>
            <a:fillRect/>
          </a:stretch>
        </p:blipFill>
        <p:spPr bwMode="auto">
          <a:xfrm rot="-612511">
            <a:off x="350838" y="1504950"/>
            <a:ext cx="2060575" cy="2667000"/>
          </a:xfrm>
          <a:prstGeom prst="rect">
            <a:avLst/>
          </a:prstGeom>
          <a:noFill/>
        </p:spPr>
      </p:pic>
      <p:pic>
        <p:nvPicPr>
          <p:cNvPr id="482312" name="Picture 8" descr="BloodThinner_Spanish_CI"/>
          <p:cNvPicPr>
            <a:picLocks noChangeAspect="1" noChangeArrowheads="1"/>
          </p:cNvPicPr>
          <p:nvPr/>
        </p:nvPicPr>
        <p:blipFill>
          <a:blip r:embed="rId4" cstate="print"/>
          <a:srcRect/>
          <a:stretch>
            <a:fillRect/>
          </a:stretch>
        </p:blipFill>
        <p:spPr bwMode="auto">
          <a:xfrm rot="834478">
            <a:off x="990600" y="3240088"/>
            <a:ext cx="2117725" cy="27432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Grp="1" noChangeArrowheads="1"/>
          </p:cNvSpPr>
          <p:nvPr>
            <p:ph type="body" idx="1"/>
          </p:nvPr>
        </p:nvSpPr>
        <p:spPr>
          <a:xfrm>
            <a:off x="304800" y="1676400"/>
            <a:ext cx="8839200" cy="5029200"/>
          </a:xfrm>
        </p:spPr>
        <p:txBody>
          <a:bodyPr/>
          <a:lstStyle/>
          <a:p>
            <a:pPr marL="514350" indent="-514350">
              <a:lnSpc>
                <a:spcPct val="80000"/>
              </a:lnSpc>
              <a:buClr>
                <a:srgbClr val="FFFF00"/>
              </a:buClr>
              <a:defRPr/>
            </a:pPr>
            <a:r>
              <a:rPr lang="en-US" sz="2800" dirty="0" smtClean="0"/>
              <a:t>Context for Patient Safety in                    Ambulatory Health Care Settings</a:t>
            </a:r>
          </a:p>
          <a:p>
            <a:pPr marL="514350" indent="-514350">
              <a:lnSpc>
                <a:spcPct val="80000"/>
              </a:lnSpc>
              <a:buClr>
                <a:srgbClr val="FFFF00"/>
              </a:buClr>
              <a:buNone/>
              <a:defRPr/>
            </a:pPr>
            <a:endParaRPr lang="en-US" sz="2800" dirty="0" smtClean="0"/>
          </a:p>
          <a:p>
            <a:pPr marL="514350" indent="-514350">
              <a:lnSpc>
                <a:spcPct val="80000"/>
              </a:lnSpc>
              <a:buClr>
                <a:srgbClr val="FFFF00"/>
              </a:buClr>
              <a:defRPr/>
            </a:pPr>
            <a:r>
              <a:rPr lang="en-US" sz="2800" dirty="0" smtClean="0"/>
              <a:t>Ongoing Projects, Current Research Activity, and Available Tools &amp; Resources </a:t>
            </a:r>
          </a:p>
          <a:p>
            <a:pPr marL="514350" indent="-514350">
              <a:lnSpc>
                <a:spcPct val="80000"/>
              </a:lnSpc>
              <a:buClr>
                <a:srgbClr val="FFFF00"/>
              </a:buClr>
              <a:buNone/>
              <a:defRPr/>
            </a:pPr>
            <a:r>
              <a:rPr lang="en-US" sz="2800" dirty="0" smtClean="0"/>
              <a:t>	(Selected AHRQ Examples) </a:t>
            </a:r>
          </a:p>
          <a:p>
            <a:pPr marL="514350" indent="-514350">
              <a:lnSpc>
                <a:spcPct val="80000"/>
              </a:lnSpc>
              <a:buClr>
                <a:srgbClr val="FFFF00"/>
              </a:buClr>
              <a:buNone/>
              <a:defRPr/>
            </a:pPr>
            <a:endParaRPr lang="en-US" sz="2800" dirty="0" smtClean="0"/>
          </a:p>
          <a:p>
            <a:pPr marL="514350" indent="-514350">
              <a:lnSpc>
                <a:spcPct val="80000"/>
              </a:lnSpc>
              <a:buClr>
                <a:srgbClr val="FFFF00"/>
              </a:buClr>
              <a:defRPr/>
            </a:pPr>
            <a:r>
              <a:rPr lang="en-US" sz="2800" dirty="0" smtClean="0"/>
              <a:t>Future Directions</a:t>
            </a:r>
          </a:p>
          <a:p>
            <a:pPr marL="514350" indent="-514350">
              <a:lnSpc>
                <a:spcPct val="80000"/>
              </a:lnSpc>
              <a:buClr>
                <a:srgbClr val="FFFF00"/>
              </a:buClr>
              <a:defRPr/>
            </a:pPr>
            <a:endParaRPr lang="en-US" sz="2800" dirty="0" smtClean="0"/>
          </a:p>
          <a:p>
            <a:pPr marL="514350" indent="-514350">
              <a:lnSpc>
                <a:spcPct val="80000"/>
              </a:lnSpc>
              <a:buClr>
                <a:srgbClr val="FFFF00"/>
              </a:buClr>
              <a:defRPr/>
            </a:pPr>
            <a:r>
              <a:rPr lang="en-US" sz="2800" dirty="0" smtClean="0"/>
              <a:t>Discussion </a:t>
            </a:r>
          </a:p>
        </p:txBody>
      </p:sp>
      <p:sp>
        <p:nvSpPr>
          <p:cNvPr id="676867" name="Rectangle 3"/>
          <p:cNvSpPr>
            <a:spLocks noGrp="1" noChangeArrowheads="1"/>
          </p:cNvSpPr>
          <p:nvPr>
            <p:ph type="title"/>
          </p:nvPr>
        </p:nvSpPr>
        <p:spPr>
          <a:xfrm>
            <a:off x="1295400" y="228600"/>
            <a:ext cx="6697663" cy="876300"/>
          </a:xfrm>
        </p:spPr>
        <p:txBody>
          <a:bodyPr/>
          <a:lstStyle/>
          <a:p>
            <a:pPr>
              <a:defRPr/>
            </a:pPr>
            <a:r>
              <a:rPr lang="en-US" sz="3600" dirty="0" smtClean="0">
                <a:solidFill>
                  <a:srgbClr val="FFFF00"/>
                </a:solidFill>
              </a:rPr>
              <a:t>Agenda</a:t>
            </a:r>
            <a:endParaRPr lang="en-US" sz="3600" dirty="0">
              <a:solidFill>
                <a:srgbClr val="FFFF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6" name="Rectangle 6"/>
          <p:cNvSpPr>
            <a:spLocks noGrp="1" noChangeArrowheads="1"/>
          </p:cNvSpPr>
          <p:nvPr>
            <p:ph type="title" idx="4294967295"/>
          </p:nvPr>
        </p:nvSpPr>
        <p:spPr/>
        <p:txBody>
          <a:bodyPr/>
          <a:lstStyle/>
          <a:p>
            <a:r>
              <a:rPr lang="en-US" sz="3200" dirty="0"/>
              <a:t>Staying Active and Healthy with Blood Thinners DVD</a:t>
            </a:r>
          </a:p>
        </p:txBody>
      </p:sp>
      <p:sp>
        <p:nvSpPr>
          <p:cNvPr id="614409" name="Text Box 9"/>
          <p:cNvSpPr txBox="1">
            <a:spLocks noChangeArrowheads="1"/>
          </p:cNvSpPr>
          <p:nvPr/>
        </p:nvSpPr>
        <p:spPr bwMode="auto">
          <a:xfrm>
            <a:off x="0" y="4191000"/>
            <a:ext cx="9144000" cy="2078038"/>
          </a:xfrm>
          <a:prstGeom prst="rect">
            <a:avLst/>
          </a:prstGeom>
          <a:noFill/>
          <a:ln w="12700">
            <a:noFill/>
            <a:miter lim="800000"/>
            <a:headEnd/>
            <a:tailEnd/>
          </a:ln>
          <a:effectLst/>
        </p:spPr>
        <p:txBody>
          <a:bodyPr>
            <a:spAutoFit/>
          </a:bodyPr>
          <a:lstStyle/>
          <a:p>
            <a:pPr>
              <a:lnSpc>
                <a:spcPct val="155000"/>
              </a:lnSpc>
              <a:buFontTx/>
              <a:buChar char="•"/>
            </a:pPr>
            <a:r>
              <a:rPr lang="en-US" sz="2800">
                <a:effectLst>
                  <a:outerShdw blurRad="38100" dist="38100" dir="2700000" algn="tl">
                    <a:srgbClr val="000000"/>
                  </a:outerShdw>
                </a:effectLst>
                <a:latin typeface="Arial" pitchFamily="34" charset="0"/>
              </a:rPr>
              <a:t> Uses animations to simplify medical concepts</a:t>
            </a:r>
          </a:p>
          <a:p>
            <a:pPr>
              <a:lnSpc>
                <a:spcPct val="155000"/>
              </a:lnSpc>
              <a:buFontTx/>
              <a:buChar char="•"/>
            </a:pPr>
            <a:r>
              <a:rPr lang="en-US" sz="2800">
                <a:effectLst>
                  <a:outerShdw blurRad="38100" dist="38100" dir="2700000" algn="tl">
                    <a:srgbClr val="000000"/>
                  </a:outerShdw>
                </a:effectLst>
                <a:latin typeface="Arial" pitchFamily="34" charset="0"/>
              </a:rPr>
              <a:t> Offers practical lifestyle tips</a:t>
            </a:r>
          </a:p>
          <a:p>
            <a:pPr>
              <a:lnSpc>
                <a:spcPct val="155000"/>
              </a:lnSpc>
              <a:buFontTx/>
              <a:buChar char="•"/>
            </a:pPr>
            <a:r>
              <a:rPr lang="en-US" sz="2800">
                <a:effectLst>
                  <a:outerShdw blurRad="38100" dist="38100" dir="2700000" algn="tl">
                    <a:srgbClr val="000000"/>
                  </a:outerShdw>
                </a:effectLst>
                <a:latin typeface="Arial" pitchFamily="34" charset="0"/>
              </a:rPr>
              <a:t> Reinforces safe use via memorable mnemonic</a:t>
            </a:r>
            <a:r>
              <a:rPr lang="en-US" sz="2800">
                <a:effectLst>
                  <a:outerShdw blurRad="38100" dist="38100" dir="2700000" algn="tl">
                    <a:srgbClr val="000000"/>
                  </a:outerShdw>
                </a:effectLst>
                <a:latin typeface="Arial" pitchFamily="34" charset="0"/>
                <a:cs typeface="Arial" pitchFamily="34" charset="0"/>
              </a:rPr>
              <a:t>—BEST</a:t>
            </a:r>
          </a:p>
        </p:txBody>
      </p:sp>
      <p:pic>
        <p:nvPicPr>
          <p:cNvPr id="702468" name="Picture 10"/>
          <p:cNvPicPr>
            <a:picLocks noChangeAspect="1" noChangeArrowheads="1"/>
          </p:cNvPicPr>
          <p:nvPr/>
        </p:nvPicPr>
        <p:blipFill>
          <a:blip r:embed="rId3" cstate="print"/>
          <a:srcRect/>
          <a:stretch>
            <a:fillRect/>
          </a:stretch>
        </p:blipFill>
        <p:spPr bwMode="auto">
          <a:xfrm>
            <a:off x="1828800" y="1600200"/>
            <a:ext cx="2438400" cy="2362200"/>
          </a:xfrm>
          <a:prstGeom prst="rect">
            <a:avLst/>
          </a:prstGeom>
          <a:noFill/>
          <a:ln w="9525">
            <a:noFill/>
            <a:miter lim="800000"/>
            <a:headEnd/>
            <a:tailEnd/>
          </a:ln>
        </p:spPr>
      </p:pic>
      <p:pic>
        <p:nvPicPr>
          <p:cNvPr id="702469" name="Picture 12"/>
          <p:cNvPicPr>
            <a:picLocks noChangeAspect="1" noChangeArrowheads="1"/>
          </p:cNvPicPr>
          <p:nvPr/>
        </p:nvPicPr>
        <p:blipFill>
          <a:blip r:embed="rId4" cstate="print"/>
          <a:srcRect/>
          <a:stretch>
            <a:fillRect/>
          </a:stretch>
        </p:blipFill>
        <p:spPr bwMode="auto">
          <a:xfrm>
            <a:off x="4572000" y="1600200"/>
            <a:ext cx="3033713" cy="2398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057400" y="228600"/>
            <a:ext cx="6096000" cy="876300"/>
          </a:xfrm>
        </p:spPr>
        <p:txBody>
          <a:bodyPr/>
          <a:lstStyle/>
          <a:p>
            <a:pPr>
              <a:defRPr/>
            </a:pPr>
            <a:r>
              <a:rPr lang="en-US" sz="3600" dirty="0" smtClean="0">
                <a:solidFill>
                  <a:srgbClr val="FFFF00"/>
                </a:solidFill>
              </a:rPr>
              <a:t>Conclusions</a:t>
            </a:r>
          </a:p>
        </p:txBody>
      </p:sp>
      <p:sp>
        <p:nvSpPr>
          <p:cNvPr id="3" name="Content Placeholder 2"/>
          <p:cNvSpPr>
            <a:spLocks noGrp="1"/>
          </p:cNvSpPr>
          <p:nvPr>
            <p:ph idx="1"/>
          </p:nvPr>
        </p:nvSpPr>
        <p:spPr/>
        <p:txBody>
          <a:bodyPr/>
          <a:lstStyle/>
          <a:p>
            <a:pPr>
              <a:buClr>
                <a:srgbClr val="FFFF00"/>
              </a:buClr>
              <a:defRPr/>
            </a:pPr>
            <a:r>
              <a:rPr lang="en-US" sz="2800" dirty="0" smtClean="0"/>
              <a:t>Despite some patient safety improvements, progress in ambulatory care settings lags behind the pace of patient safety efforts in hospitals.  </a:t>
            </a:r>
            <a:endParaRPr lang="en-US" sz="2400" dirty="0" smtClean="0"/>
          </a:p>
          <a:p>
            <a:pPr>
              <a:buClr>
                <a:srgbClr val="FFFF00"/>
              </a:buClr>
              <a:defRPr/>
            </a:pPr>
            <a:r>
              <a:rPr lang="en-US" sz="2800" dirty="0" smtClean="0"/>
              <a:t>Remaining opportunities for improvements in patient safety ambulatory care are immense.  </a:t>
            </a:r>
          </a:p>
          <a:p>
            <a:pPr>
              <a:buClr>
                <a:srgbClr val="FFFF00"/>
              </a:buClr>
              <a:defRPr/>
            </a:pPr>
            <a:r>
              <a:rPr lang="en-US" sz="2800" dirty="0" smtClean="0"/>
              <a:t>AHRQ is committed to making significant future investments in this enormously important area.  </a:t>
            </a:r>
            <a:endParaRPr lang="en-US" sz="2400" dirty="0" smtClean="0"/>
          </a:p>
        </p:txBody>
      </p:sp>
      <p:sp>
        <p:nvSpPr>
          <p:cNvPr id="10244" name="TextBox 3"/>
          <p:cNvSpPr txBox="1">
            <a:spLocks noChangeArrowheads="1"/>
          </p:cNvSpPr>
          <p:nvPr/>
        </p:nvSpPr>
        <p:spPr bwMode="auto">
          <a:xfrm>
            <a:off x="8763000" y="6396038"/>
            <a:ext cx="381000" cy="400050"/>
          </a:xfrm>
          <a:prstGeom prst="rect">
            <a:avLst/>
          </a:prstGeom>
          <a:noFill/>
          <a:ln w="9525">
            <a:noFill/>
            <a:miter lim="800000"/>
            <a:headEnd/>
            <a:tailEnd/>
          </a:ln>
        </p:spPr>
        <p:txBody>
          <a:bodyPr>
            <a:spAutoFit/>
          </a:bodyPr>
          <a:lstStyle/>
          <a:p>
            <a:endParaRPr lang="en-US" sz="200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447800" y="228600"/>
            <a:ext cx="7467600" cy="876300"/>
          </a:xfrm>
        </p:spPr>
        <p:txBody>
          <a:bodyPr/>
          <a:lstStyle/>
          <a:p>
            <a:pPr>
              <a:defRPr/>
            </a:pPr>
            <a:r>
              <a:rPr lang="en-US" sz="3600" dirty="0" smtClean="0">
                <a:solidFill>
                  <a:srgbClr val="FFFF00"/>
                </a:solidFill>
              </a:rPr>
              <a:t>Discussion Points for the NAC</a:t>
            </a:r>
          </a:p>
        </p:txBody>
      </p:sp>
      <p:sp>
        <p:nvSpPr>
          <p:cNvPr id="3" name="Content Placeholder 2"/>
          <p:cNvSpPr>
            <a:spLocks noGrp="1"/>
          </p:cNvSpPr>
          <p:nvPr>
            <p:ph idx="1"/>
          </p:nvPr>
        </p:nvSpPr>
        <p:spPr/>
        <p:txBody>
          <a:bodyPr/>
          <a:lstStyle/>
          <a:p>
            <a:pPr>
              <a:buClr>
                <a:srgbClr val="FFFF00"/>
              </a:buClr>
              <a:buNone/>
              <a:defRPr/>
            </a:pPr>
            <a:r>
              <a:rPr lang="en-US" sz="2800" dirty="0" smtClean="0"/>
              <a:t>Regarding research and implementation aimed at </a:t>
            </a:r>
            <a:r>
              <a:rPr lang="en-US" sz="2800" u="sng" dirty="0" smtClean="0"/>
              <a:t>advancing patient safety in ambulatory care settings</a:t>
            </a:r>
            <a:r>
              <a:rPr lang="en-US" sz="2800" dirty="0" smtClean="0"/>
              <a:t>, please give us your:   </a:t>
            </a:r>
          </a:p>
          <a:p>
            <a:pPr>
              <a:buClr>
                <a:srgbClr val="FFFF00"/>
              </a:buClr>
              <a:defRPr/>
            </a:pPr>
            <a:endParaRPr lang="en-US" sz="2800" dirty="0" smtClean="0"/>
          </a:p>
          <a:p>
            <a:pPr>
              <a:buClr>
                <a:srgbClr val="FFFF00"/>
              </a:buClr>
              <a:defRPr/>
            </a:pPr>
            <a:r>
              <a:rPr lang="en-US" sz="2800" dirty="0" smtClean="0"/>
              <a:t>General observations</a:t>
            </a:r>
          </a:p>
          <a:p>
            <a:pPr>
              <a:buClr>
                <a:srgbClr val="FFFF00"/>
              </a:buClr>
              <a:defRPr/>
            </a:pPr>
            <a:r>
              <a:rPr lang="en-US" sz="2800" dirty="0" smtClean="0"/>
              <a:t>Thoughts about high-priority topic areas </a:t>
            </a:r>
          </a:p>
          <a:p>
            <a:pPr>
              <a:buClr>
                <a:srgbClr val="FFFF00"/>
              </a:buClr>
              <a:defRPr/>
            </a:pPr>
            <a:r>
              <a:rPr lang="en-US" sz="2800" dirty="0" smtClean="0"/>
              <a:t>Ideas for strategic opportunities for AHRQ</a:t>
            </a:r>
          </a:p>
          <a:p>
            <a:pPr>
              <a:buClr>
                <a:srgbClr val="FFFF00"/>
              </a:buClr>
              <a:defRPr/>
            </a:pPr>
            <a:r>
              <a:rPr lang="en-US" sz="2800" dirty="0" smtClean="0"/>
              <a:t>Suggestions for AHRQ collaborations </a:t>
            </a:r>
          </a:p>
          <a:p>
            <a:pPr>
              <a:buClr>
                <a:srgbClr val="FFFF00"/>
              </a:buClr>
              <a:defRPr/>
            </a:pPr>
            <a:r>
              <a:rPr lang="en-US" sz="2800" dirty="0" smtClean="0"/>
              <a:t>Other recommendations </a:t>
            </a:r>
          </a:p>
          <a:p>
            <a:pPr>
              <a:buClr>
                <a:srgbClr val="FFFF00"/>
              </a:buClr>
              <a:defRPr/>
            </a:pPr>
            <a:endParaRPr lang="en-US" sz="2800" dirty="0" smtClean="0"/>
          </a:p>
        </p:txBody>
      </p:sp>
      <p:sp>
        <p:nvSpPr>
          <p:cNvPr id="10244" name="TextBox 3"/>
          <p:cNvSpPr txBox="1">
            <a:spLocks noChangeArrowheads="1"/>
          </p:cNvSpPr>
          <p:nvPr/>
        </p:nvSpPr>
        <p:spPr bwMode="auto">
          <a:xfrm>
            <a:off x="8763000" y="6396038"/>
            <a:ext cx="381000" cy="400050"/>
          </a:xfrm>
          <a:prstGeom prst="rect">
            <a:avLst/>
          </a:prstGeom>
          <a:noFill/>
          <a:ln w="9525">
            <a:noFill/>
            <a:miter lim="800000"/>
            <a:headEnd/>
            <a:tailEnd/>
          </a:ln>
        </p:spPr>
        <p:txBody>
          <a:bodyPr>
            <a:spAutoFit/>
          </a:bodyPr>
          <a:lstStyle/>
          <a:p>
            <a:endParaRPr lang="en-US" sz="200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676401" y="228600"/>
            <a:ext cx="7467600" cy="876300"/>
          </a:xfrm>
        </p:spPr>
        <p:txBody>
          <a:bodyPr/>
          <a:lstStyle/>
          <a:p>
            <a:pPr>
              <a:defRPr/>
            </a:pPr>
            <a:r>
              <a:rPr lang="en-US" sz="3600" dirty="0" smtClean="0">
                <a:solidFill>
                  <a:srgbClr val="FFFF00"/>
                </a:solidFill>
              </a:rPr>
              <a:t>Ambulatory Health Care Settings</a:t>
            </a:r>
          </a:p>
        </p:txBody>
      </p:sp>
      <p:sp>
        <p:nvSpPr>
          <p:cNvPr id="3" name="Content Placeholder 2"/>
          <p:cNvSpPr>
            <a:spLocks noGrp="1"/>
          </p:cNvSpPr>
          <p:nvPr>
            <p:ph idx="1"/>
          </p:nvPr>
        </p:nvSpPr>
        <p:spPr/>
        <p:txBody>
          <a:bodyPr/>
          <a:lstStyle/>
          <a:p>
            <a:pPr>
              <a:buClr>
                <a:srgbClr val="FFFF00"/>
              </a:buClr>
              <a:defRPr/>
            </a:pPr>
            <a:r>
              <a:rPr lang="en-US" sz="2800" dirty="0" smtClean="0"/>
              <a:t>Medical services provided in an outpatient environment (i.e., non-hospitalized). </a:t>
            </a:r>
          </a:p>
          <a:p>
            <a:pPr>
              <a:buClr>
                <a:srgbClr val="FFFF00"/>
              </a:buClr>
              <a:defRPr/>
            </a:pPr>
            <a:r>
              <a:rPr lang="en-US" sz="2800" dirty="0" smtClean="0"/>
              <a:t>Services may include diagnosis, treatment, surgery, and rehabilitation.</a:t>
            </a:r>
          </a:p>
          <a:p>
            <a:pPr>
              <a:buClr>
                <a:srgbClr val="FFFF00"/>
              </a:buClr>
              <a:defRPr/>
            </a:pPr>
            <a:r>
              <a:rPr lang="en-US" sz="2800" dirty="0" smtClean="0"/>
              <a:t>Applicable environments include:  </a:t>
            </a:r>
          </a:p>
          <a:p>
            <a:pPr lvl="1">
              <a:buClr>
                <a:srgbClr val="FFFF00"/>
              </a:buClr>
              <a:defRPr/>
            </a:pPr>
            <a:r>
              <a:rPr lang="en-US" sz="2000" dirty="0" smtClean="0"/>
              <a:t>medical offices (large and small) </a:t>
            </a:r>
          </a:p>
          <a:p>
            <a:pPr lvl="1">
              <a:buClr>
                <a:srgbClr val="FFFF00"/>
              </a:buClr>
              <a:defRPr/>
            </a:pPr>
            <a:r>
              <a:rPr lang="en-US" sz="2000" dirty="0" smtClean="0"/>
              <a:t>outpatient clinics (hospital and free-standing) </a:t>
            </a:r>
          </a:p>
          <a:p>
            <a:pPr lvl="1">
              <a:buClr>
                <a:srgbClr val="FFFF00"/>
              </a:buClr>
              <a:defRPr/>
            </a:pPr>
            <a:r>
              <a:rPr lang="en-US" sz="2000" dirty="0" smtClean="0"/>
              <a:t>community health centers</a:t>
            </a:r>
          </a:p>
          <a:p>
            <a:pPr lvl="1">
              <a:buClr>
                <a:srgbClr val="FFFF00"/>
              </a:buClr>
              <a:defRPr/>
            </a:pPr>
            <a:r>
              <a:rPr lang="en-US" sz="2000" dirty="0" smtClean="0"/>
              <a:t>emergency departments &amp; urgent care centers </a:t>
            </a:r>
          </a:p>
          <a:p>
            <a:pPr lvl="1">
              <a:buClr>
                <a:srgbClr val="FFFF00"/>
              </a:buClr>
              <a:defRPr/>
            </a:pPr>
            <a:r>
              <a:rPr lang="en-US" sz="2000" dirty="0" smtClean="0"/>
              <a:t>out-patient surgery centers </a:t>
            </a:r>
          </a:p>
          <a:p>
            <a:pPr lvl="1">
              <a:buClr>
                <a:srgbClr val="FFFF00"/>
              </a:buClr>
              <a:defRPr/>
            </a:pPr>
            <a:r>
              <a:rPr lang="en-US" sz="2000" dirty="0" smtClean="0"/>
              <a:t>renal dialysis centers </a:t>
            </a:r>
          </a:p>
          <a:p>
            <a:pPr lvl="1">
              <a:buClr>
                <a:srgbClr val="FFFF00"/>
              </a:buClr>
              <a:defRPr/>
            </a:pPr>
            <a:r>
              <a:rPr lang="en-US" sz="2000" dirty="0" smtClean="0"/>
              <a:t>home health care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524000" y="228600"/>
            <a:ext cx="7305675" cy="876300"/>
          </a:xfrm>
        </p:spPr>
        <p:txBody>
          <a:bodyPr/>
          <a:lstStyle/>
          <a:p>
            <a:pPr>
              <a:defRPr/>
            </a:pPr>
            <a:r>
              <a:rPr lang="en-US" sz="3200" dirty="0" smtClean="0">
                <a:solidFill>
                  <a:srgbClr val="FFFF00"/>
                </a:solidFill>
              </a:rPr>
              <a:t>Uneven Progress in Patient Safety Across Health Care Settings</a:t>
            </a:r>
          </a:p>
        </p:txBody>
      </p:sp>
      <p:sp>
        <p:nvSpPr>
          <p:cNvPr id="3" name="Content Placeholder 2"/>
          <p:cNvSpPr>
            <a:spLocks noGrp="1"/>
          </p:cNvSpPr>
          <p:nvPr>
            <p:ph idx="1"/>
          </p:nvPr>
        </p:nvSpPr>
        <p:spPr>
          <a:xfrm>
            <a:off x="609600" y="1524000"/>
            <a:ext cx="7993063" cy="2895600"/>
          </a:xfrm>
        </p:spPr>
        <p:txBody>
          <a:bodyPr/>
          <a:lstStyle/>
          <a:p>
            <a:pPr marL="465138" lvl="1" indent="-465138">
              <a:buClr>
                <a:srgbClr val="FFFF00"/>
              </a:buClr>
              <a:buFont typeface="Wingdings" pitchFamily="2" charset="2"/>
              <a:buChar char="n"/>
              <a:defRPr/>
            </a:pPr>
            <a:r>
              <a:rPr lang="en-US" sz="2400" dirty="0" smtClean="0"/>
              <a:t>Patient safety research projects have more commonly addressed the hospital setting.  </a:t>
            </a:r>
          </a:p>
          <a:p>
            <a:pPr marL="465138" lvl="1" indent="-465138">
              <a:buClr>
                <a:srgbClr val="FFFF00"/>
              </a:buClr>
              <a:buFont typeface="Wingdings" pitchFamily="2" charset="2"/>
              <a:buChar char="n"/>
              <a:defRPr/>
            </a:pPr>
            <a:endParaRPr lang="en-US" sz="2400" dirty="0" smtClean="0">
              <a:ea typeface="+mn-ea"/>
              <a:cs typeface="+mn-cs"/>
            </a:endParaRPr>
          </a:p>
          <a:p>
            <a:pPr marL="465138" lvl="1" indent="-465138">
              <a:buClr>
                <a:srgbClr val="FFFF00"/>
              </a:buClr>
              <a:buFont typeface="Wingdings" pitchFamily="2" charset="2"/>
              <a:buChar char="n"/>
              <a:defRPr/>
            </a:pPr>
            <a:r>
              <a:rPr lang="en-US" sz="2400" dirty="0" smtClean="0">
                <a:ea typeface="+mn-ea"/>
                <a:cs typeface="+mn-cs"/>
              </a:rPr>
              <a:t>2000:  AHRQ conference:  An Agenda for Research in Ambulatory Patient Safety  </a:t>
            </a:r>
          </a:p>
          <a:p>
            <a:pPr>
              <a:buClr>
                <a:srgbClr val="FFFF00"/>
              </a:buClr>
              <a:buNone/>
              <a:defRPr/>
            </a:pPr>
            <a:endParaRPr lang="en-US" sz="2400" dirty="0" smtClean="0"/>
          </a:p>
          <a:p>
            <a:pPr>
              <a:buClr>
                <a:srgbClr val="FFFF00"/>
              </a:buClr>
              <a:defRPr/>
            </a:pPr>
            <a:r>
              <a:rPr lang="en-US" sz="2400" dirty="0" smtClean="0"/>
              <a:t>Recent analyses of patient safety research activity in ambulatory settings:  </a:t>
            </a:r>
          </a:p>
          <a:p>
            <a:pPr lvl="1">
              <a:buClr>
                <a:srgbClr val="FFFF00"/>
              </a:buClr>
              <a:defRPr/>
            </a:pPr>
            <a:r>
              <a:rPr lang="en-US" sz="2000" dirty="0" smtClean="0"/>
              <a:t>2011: AMA –  </a:t>
            </a:r>
            <a:r>
              <a:rPr lang="en-US" sz="2000" i="1" dirty="0" smtClean="0"/>
              <a:t>Research in Ambulatory Patient Safety 2000-2010: A 10-year Review</a:t>
            </a:r>
            <a:r>
              <a:rPr lang="en-US" sz="2000" dirty="0" smtClean="0"/>
              <a:t> </a:t>
            </a:r>
          </a:p>
          <a:p>
            <a:pPr lvl="1">
              <a:buClr>
                <a:srgbClr val="FFFF00"/>
              </a:buClr>
              <a:defRPr/>
            </a:pPr>
            <a:r>
              <a:rPr lang="en-US" sz="2000" dirty="0" smtClean="0"/>
              <a:t>(ongoing - 2012): ASPE-funded environmental scan of patient safety and ambulatory care</a:t>
            </a:r>
          </a:p>
          <a:p>
            <a:pPr>
              <a:buClr>
                <a:srgbClr val="FFFF00"/>
              </a:buClr>
              <a:defRPr/>
            </a:pPr>
            <a:endParaRPr lang="en-US" sz="2400" dirty="0" smtClean="0"/>
          </a:p>
        </p:txBody>
      </p:sp>
      <p:sp>
        <p:nvSpPr>
          <p:cNvPr id="10244" name="TextBox 3"/>
          <p:cNvSpPr txBox="1">
            <a:spLocks noChangeArrowheads="1"/>
          </p:cNvSpPr>
          <p:nvPr/>
        </p:nvSpPr>
        <p:spPr bwMode="auto">
          <a:xfrm>
            <a:off x="8763000" y="6396038"/>
            <a:ext cx="381000" cy="400050"/>
          </a:xfrm>
          <a:prstGeom prst="rect">
            <a:avLst/>
          </a:prstGeom>
          <a:noFill/>
          <a:ln w="9525">
            <a:noFill/>
            <a:miter lim="800000"/>
            <a:headEnd/>
            <a:tailEnd/>
          </a:ln>
        </p:spPr>
        <p:txBody>
          <a:bodyPr>
            <a:spAutoFit/>
          </a:bodyPr>
          <a:lstStyle/>
          <a:p>
            <a:endParaRPr lang="en-US" sz="20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AHRQ-funded Efforts:  </a:t>
            </a:r>
            <a:br>
              <a:rPr lang="en-US" sz="2800" dirty="0" smtClean="0"/>
            </a:br>
            <a:r>
              <a:rPr lang="en-US" sz="2800" dirty="0" smtClean="0"/>
              <a:t>Patient Safety in Ambulatory Care</a:t>
            </a:r>
            <a:endParaRPr lang="en-US" sz="2800" dirty="0"/>
          </a:p>
        </p:txBody>
      </p:sp>
      <p:sp>
        <p:nvSpPr>
          <p:cNvPr id="3" name="Content Placeholder 2"/>
          <p:cNvSpPr>
            <a:spLocks noGrp="1"/>
          </p:cNvSpPr>
          <p:nvPr>
            <p:ph idx="1"/>
          </p:nvPr>
        </p:nvSpPr>
        <p:spPr>
          <a:xfrm>
            <a:off x="457200" y="1676400"/>
            <a:ext cx="8305800" cy="2895600"/>
          </a:xfrm>
        </p:spPr>
        <p:txBody>
          <a:bodyPr/>
          <a:lstStyle/>
          <a:p>
            <a:pPr>
              <a:buClr>
                <a:srgbClr val="FFFF00"/>
              </a:buClr>
              <a:buNone/>
              <a:defRPr/>
            </a:pPr>
            <a:r>
              <a:rPr lang="en-US" sz="2400" dirty="0" smtClean="0"/>
              <a:t>(Examples)</a:t>
            </a:r>
          </a:p>
          <a:p>
            <a:pPr>
              <a:buClr>
                <a:srgbClr val="FFFF00"/>
              </a:buClr>
              <a:defRPr/>
            </a:pPr>
            <a:r>
              <a:rPr lang="en-US" sz="2400" dirty="0" smtClean="0"/>
              <a:t>2005 to present:  Funding Opportunity:  Improving Patient Safety Through Simulation Research</a:t>
            </a:r>
          </a:p>
          <a:p>
            <a:pPr>
              <a:buClr>
                <a:srgbClr val="FFFF00"/>
              </a:buClr>
              <a:defRPr/>
            </a:pPr>
            <a:r>
              <a:rPr lang="en-US" sz="2400" dirty="0" smtClean="0"/>
              <a:t>2007: Special Emphasis Notice:  Interest in Research on Diagnostic Errors in Ambulatory Care Settings </a:t>
            </a:r>
          </a:p>
          <a:p>
            <a:pPr>
              <a:buClr>
                <a:srgbClr val="FFFF00"/>
              </a:buClr>
              <a:defRPr/>
            </a:pPr>
            <a:r>
              <a:rPr lang="en-US" sz="2400" dirty="0" smtClean="0"/>
              <a:t>2007:  Ambulatory Safety and Quality Program (HIT Portfolio) </a:t>
            </a:r>
          </a:p>
          <a:p>
            <a:pPr>
              <a:buClr>
                <a:srgbClr val="FFFF00"/>
              </a:buClr>
              <a:defRPr/>
            </a:pPr>
            <a:r>
              <a:rPr lang="en-US" sz="2400" dirty="0" smtClean="0"/>
              <a:t>2008: Funding Opportunity:  Risk-informed Intervention Development and Implementation of Safe Practices in Ambulatory Care </a:t>
            </a:r>
          </a:p>
          <a:p>
            <a:pPr>
              <a:buClr>
                <a:srgbClr val="FFFF00"/>
              </a:buClr>
              <a:defRPr/>
            </a:pPr>
            <a:r>
              <a:rPr lang="en-US" sz="2400" dirty="0" smtClean="0"/>
              <a:t>2008:  Medical Office Survey on Patient Safety Culture </a:t>
            </a:r>
          </a:p>
          <a:p>
            <a:pPr>
              <a:buClr>
                <a:srgbClr val="FFFF00"/>
              </a:buClr>
              <a:defRPr/>
            </a:pPr>
            <a:endParaRPr lang="en-US" sz="2400" dirty="0" smtClean="0"/>
          </a:p>
          <a:p>
            <a:pPr>
              <a:buClr>
                <a:srgbClr val="FFFF00"/>
              </a:buClr>
              <a:defRPr/>
            </a:pPr>
            <a:endParaRPr lang="en-US" sz="2400"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447800" y="228600"/>
            <a:ext cx="7305675" cy="876300"/>
          </a:xfrm>
        </p:spPr>
        <p:txBody>
          <a:bodyPr/>
          <a:lstStyle/>
          <a:p>
            <a:pPr>
              <a:defRPr/>
            </a:pPr>
            <a:r>
              <a:rPr lang="en-US" sz="3200" dirty="0" smtClean="0">
                <a:solidFill>
                  <a:srgbClr val="FFFF00"/>
                </a:solidFill>
              </a:rPr>
              <a:t>Patient Safety Challenges </a:t>
            </a:r>
            <a:br>
              <a:rPr lang="en-US" sz="3200" dirty="0" smtClean="0">
                <a:solidFill>
                  <a:srgbClr val="FFFF00"/>
                </a:solidFill>
              </a:rPr>
            </a:br>
            <a:r>
              <a:rPr lang="en-US" sz="3200" dirty="0" smtClean="0">
                <a:solidFill>
                  <a:srgbClr val="FFFF00"/>
                </a:solidFill>
              </a:rPr>
              <a:t>in Ambulatory Care</a:t>
            </a:r>
          </a:p>
        </p:txBody>
      </p:sp>
      <p:sp>
        <p:nvSpPr>
          <p:cNvPr id="3" name="Content Placeholder 2"/>
          <p:cNvSpPr>
            <a:spLocks noGrp="1"/>
          </p:cNvSpPr>
          <p:nvPr>
            <p:ph idx="1"/>
          </p:nvPr>
        </p:nvSpPr>
        <p:spPr>
          <a:xfrm>
            <a:off x="609600" y="1676400"/>
            <a:ext cx="7993063" cy="2895600"/>
          </a:xfrm>
        </p:spPr>
        <p:txBody>
          <a:bodyPr/>
          <a:lstStyle/>
          <a:p>
            <a:pPr>
              <a:spcBef>
                <a:spcPts val="600"/>
              </a:spcBef>
              <a:spcAft>
                <a:spcPts val="1200"/>
              </a:spcAft>
              <a:buClr>
                <a:srgbClr val="FFFF00"/>
              </a:buClr>
              <a:defRPr/>
            </a:pPr>
            <a:r>
              <a:rPr lang="en-US" sz="2200" dirty="0" smtClean="0"/>
              <a:t>Most ambulatory settings </a:t>
            </a:r>
            <a:r>
              <a:rPr lang="en-US" sz="2200" dirty="0" smtClean="0">
                <a:solidFill>
                  <a:schemeClr val="tx2"/>
                </a:solidFill>
              </a:rPr>
              <a:t>lack the human and financial resources </a:t>
            </a:r>
            <a:r>
              <a:rPr lang="en-US" sz="2200" dirty="0" smtClean="0"/>
              <a:t>to support robust safety and quality improvement operations.  </a:t>
            </a:r>
          </a:p>
          <a:p>
            <a:pPr>
              <a:spcBef>
                <a:spcPts val="600"/>
              </a:spcBef>
              <a:spcAft>
                <a:spcPts val="1200"/>
              </a:spcAft>
              <a:buClr>
                <a:srgbClr val="FFFF00"/>
              </a:buClr>
              <a:defRPr/>
            </a:pPr>
            <a:r>
              <a:rPr lang="en-US" sz="2200" dirty="0" smtClean="0"/>
              <a:t>Ambulatory care is less technologically complex, but often more logistically complex than inpatient care, which can create </a:t>
            </a:r>
            <a:r>
              <a:rPr lang="en-US" sz="2200" dirty="0" smtClean="0">
                <a:solidFill>
                  <a:schemeClr val="tx2"/>
                </a:solidFill>
              </a:rPr>
              <a:t>more challenging information exchange problems</a:t>
            </a:r>
            <a:r>
              <a:rPr lang="en-US" sz="2200" dirty="0" smtClean="0"/>
              <a:t>.  </a:t>
            </a:r>
          </a:p>
          <a:p>
            <a:pPr>
              <a:spcBef>
                <a:spcPts val="600"/>
              </a:spcBef>
              <a:spcAft>
                <a:spcPts val="1200"/>
              </a:spcAft>
              <a:buClr>
                <a:srgbClr val="FFFF00"/>
              </a:buClr>
              <a:defRPr/>
            </a:pPr>
            <a:r>
              <a:rPr lang="en-US" sz="2200" dirty="0" smtClean="0"/>
              <a:t>The dispersed nature of outpatient care can result in </a:t>
            </a:r>
            <a:r>
              <a:rPr lang="en-US" sz="2200" dirty="0" smtClean="0">
                <a:solidFill>
                  <a:schemeClr val="tx2"/>
                </a:solidFill>
              </a:rPr>
              <a:t>longer times to identify and document errors</a:t>
            </a:r>
            <a:r>
              <a:rPr lang="en-US" sz="2200" dirty="0" smtClean="0"/>
              <a:t>.  </a:t>
            </a:r>
          </a:p>
          <a:p>
            <a:pPr>
              <a:spcBef>
                <a:spcPts val="600"/>
              </a:spcBef>
              <a:spcAft>
                <a:spcPts val="1200"/>
              </a:spcAft>
              <a:buClr>
                <a:srgbClr val="FFFF00"/>
              </a:buClr>
              <a:defRPr/>
            </a:pPr>
            <a:r>
              <a:rPr lang="en-US" sz="2200" dirty="0" smtClean="0"/>
              <a:t>Greater reliance on patients and their roles both as a primary source for information and also understanding of and agreement with care protocols</a:t>
            </a:r>
            <a:r>
              <a:rPr lang="en-US" sz="2200" dirty="0" smtClean="0">
                <a:solidFill>
                  <a:schemeClr val="tx2"/>
                </a:solidFill>
              </a:rPr>
              <a:t> establish opportunities for patient safety events to occur</a:t>
            </a:r>
            <a:r>
              <a:rPr lang="en-US" sz="2200" dirty="0" smtClean="0"/>
              <a:t>.  </a:t>
            </a:r>
          </a:p>
          <a:p>
            <a:pPr>
              <a:spcBef>
                <a:spcPts val="600"/>
              </a:spcBef>
              <a:spcAft>
                <a:spcPts val="900"/>
              </a:spcAft>
              <a:buClr>
                <a:srgbClr val="FFFF00"/>
              </a:buClr>
              <a:buNone/>
              <a:defRPr/>
            </a:pPr>
            <a:endParaRPr lang="en-US" sz="1800" dirty="0" smtClean="0"/>
          </a:p>
          <a:p>
            <a:pPr>
              <a:buClr>
                <a:srgbClr val="FFFF00"/>
              </a:buClr>
              <a:buNone/>
              <a:defRPr/>
            </a:pPr>
            <a:endParaRPr lang="en-US" sz="1800" dirty="0" smtClean="0"/>
          </a:p>
        </p:txBody>
      </p:sp>
      <p:sp>
        <p:nvSpPr>
          <p:cNvPr id="10244" name="TextBox 3"/>
          <p:cNvSpPr txBox="1">
            <a:spLocks noChangeArrowheads="1"/>
          </p:cNvSpPr>
          <p:nvPr/>
        </p:nvSpPr>
        <p:spPr bwMode="auto">
          <a:xfrm>
            <a:off x="8763000" y="6396038"/>
            <a:ext cx="381000" cy="400050"/>
          </a:xfrm>
          <a:prstGeom prst="rect">
            <a:avLst/>
          </a:prstGeom>
          <a:noFill/>
          <a:ln w="9525">
            <a:noFill/>
            <a:miter lim="800000"/>
            <a:headEnd/>
            <a:tailEnd/>
          </a:ln>
        </p:spPr>
        <p:txBody>
          <a:bodyPr>
            <a:spAutoFit/>
          </a:bodyPr>
          <a:lstStyle/>
          <a:p>
            <a:endParaRPr lang="en-US" sz="200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title"/>
          </p:nvPr>
        </p:nvSpPr>
        <p:spPr>
          <a:xfrm>
            <a:off x="1524000" y="152400"/>
            <a:ext cx="6697663" cy="876300"/>
          </a:xfrm>
        </p:spPr>
        <p:txBody>
          <a:bodyPr/>
          <a:lstStyle/>
          <a:p>
            <a:pPr>
              <a:defRPr/>
            </a:pPr>
            <a:r>
              <a:rPr lang="en-US" sz="3200" dirty="0">
                <a:solidFill>
                  <a:srgbClr val="FFFF00"/>
                </a:solidFill>
              </a:rPr>
              <a:t>Patient Safety Portfolio Goal</a:t>
            </a:r>
          </a:p>
        </p:txBody>
      </p:sp>
      <p:sp>
        <p:nvSpPr>
          <p:cNvPr id="601091" name="Rectangle 3"/>
          <p:cNvSpPr>
            <a:spLocks noGrp="1" noChangeArrowheads="1"/>
          </p:cNvSpPr>
          <p:nvPr>
            <p:ph type="body" idx="1"/>
          </p:nvPr>
        </p:nvSpPr>
        <p:spPr>
          <a:xfrm>
            <a:off x="304800" y="1447800"/>
            <a:ext cx="8305800" cy="1752600"/>
          </a:xfrm>
        </p:spPr>
        <p:txBody>
          <a:bodyPr/>
          <a:lstStyle/>
          <a:p>
            <a:pPr>
              <a:buClr>
                <a:srgbClr val="FFFF00"/>
              </a:buClr>
              <a:buFont typeface="Wingdings" pitchFamily="2" charset="2"/>
              <a:buNone/>
              <a:defRPr/>
            </a:pPr>
            <a:r>
              <a:rPr lang="en-US" dirty="0"/>
              <a:t>	</a:t>
            </a:r>
            <a:endParaRPr lang="en-US" dirty="0" smtClean="0"/>
          </a:p>
          <a:p>
            <a:pPr>
              <a:buClr>
                <a:srgbClr val="FFFF00"/>
              </a:buClr>
              <a:buFont typeface="Wingdings" pitchFamily="2" charset="2"/>
              <a:buNone/>
              <a:defRPr/>
            </a:pPr>
            <a:endParaRPr lang="en-US" sz="2800" dirty="0"/>
          </a:p>
          <a:p>
            <a:pPr>
              <a:buClr>
                <a:srgbClr val="FFFF00"/>
              </a:buClr>
              <a:buFont typeface="Wingdings" pitchFamily="2" charset="2"/>
              <a:buNone/>
              <a:defRPr/>
            </a:pPr>
            <a:r>
              <a:rPr lang="en-US" sz="2800" dirty="0"/>
              <a:t>	</a:t>
            </a:r>
            <a:r>
              <a:rPr lang="en-US" sz="2800" dirty="0" smtClean="0"/>
              <a:t>To </a:t>
            </a:r>
            <a:r>
              <a:rPr lang="en-US" sz="2800" dirty="0"/>
              <a:t>improve the </a:t>
            </a:r>
            <a:r>
              <a:rPr lang="en-US" sz="2800" dirty="0">
                <a:solidFill>
                  <a:schemeClr val="tx2"/>
                </a:solidFill>
              </a:rPr>
              <a:t>quality of care </a:t>
            </a:r>
            <a:r>
              <a:rPr lang="en-US" sz="2800" dirty="0"/>
              <a:t>delivered to patients by decreasing or eliminating </a:t>
            </a:r>
            <a:r>
              <a:rPr lang="en-US" sz="2800" dirty="0">
                <a:solidFill>
                  <a:schemeClr val="tx2"/>
                </a:solidFill>
              </a:rPr>
              <a:t>health care risks </a:t>
            </a:r>
            <a:r>
              <a:rPr lang="en-US" sz="2800" dirty="0"/>
              <a:t>and </a:t>
            </a:r>
            <a:r>
              <a:rPr lang="en-US" sz="2800" dirty="0">
                <a:solidFill>
                  <a:schemeClr val="tx2"/>
                </a:solidFill>
              </a:rPr>
              <a:t>harms</a:t>
            </a:r>
            <a:r>
              <a:rPr lang="en-US" sz="2800" dirty="0" smtClean="0"/>
              <a:t>.</a:t>
            </a:r>
            <a:endParaRPr lang="en-US" sz="2800" dirty="0"/>
          </a:p>
          <a:p>
            <a:pPr lvl="1">
              <a:buClr>
                <a:srgbClr val="FFFF00"/>
              </a:buClr>
              <a:defRPr/>
            </a:pPr>
            <a:endParaRPr lang="en-US" sz="2400" dirty="0" smtClean="0"/>
          </a:p>
          <a:p>
            <a:pPr lvl="1">
              <a:buClr>
                <a:srgbClr val="FFFF00"/>
              </a:buClr>
              <a:defRPr/>
            </a:pPr>
            <a:r>
              <a:rPr lang="en-US" sz="2400" dirty="0"/>
              <a:t>Continued investment in</a:t>
            </a:r>
            <a:r>
              <a:rPr lang="en-US" sz="2400" dirty="0">
                <a:solidFill>
                  <a:schemeClr val="tx2"/>
                </a:solidFill>
              </a:rPr>
              <a:t> research</a:t>
            </a:r>
          </a:p>
          <a:p>
            <a:pPr lvl="1">
              <a:buClr>
                <a:srgbClr val="FFFF00"/>
              </a:buClr>
              <a:defRPr/>
            </a:pPr>
            <a:r>
              <a:rPr lang="en-US" sz="2400" dirty="0" smtClean="0"/>
              <a:t>Increased </a:t>
            </a:r>
            <a:r>
              <a:rPr lang="en-US" sz="2400" dirty="0"/>
              <a:t>emphasis on </a:t>
            </a:r>
            <a:r>
              <a:rPr lang="en-US" sz="2400" dirty="0" smtClean="0">
                <a:solidFill>
                  <a:schemeClr val="tx2"/>
                </a:solidFill>
              </a:rPr>
              <a:t>implementation</a:t>
            </a:r>
          </a:p>
          <a:p>
            <a:pPr lvl="1">
              <a:buClr>
                <a:srgbClr val="FFFF00"/>
              </a:buClr>
              <a:defRPr/>
            </a:pPr>
            <a:endParaRPr lang="en-US" sz="2400" dirty="0" smtClean="0">
              <a:solidFill>
                <a:srgbClr val="FF9933"/>
              </a:solidFill>
            </a:endParaRPr>
          </a:p>
          <a:p>
            <a:pPr lvl="1">
              <a:buClr>
                <a:srgbClr val="FFFF00"/>
              </a:buClr>
              <a:buNone/>
              <a:defRPr/>
            </a:pPr>
            <a:r>
              <a:rPr lang="en-US" sz="2400" dirty="0" smtClean="0"/>
              <a:t>All health care settings are within scope.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3" cstate="print"/>
          <a:srcRect l="24500" t="14223" r="25999" b="4443"/>
          <a:stretch>
            <a:fillRect/>
          </a:stretch>
        </p:blipFill>
        <p:spPr bwMode="auto">
          <a:xfrm>
            <a:off x="228599" y="1676400"/>
            <a:ext cx="4343401" cy="4014306"/>
          </a:xfrm>
          <a:prstGeom prst="rect">
            <a:avLst/>
          </a:prstGeom>
          <a:noFill/>
          <a:ln w="12700">
            <a:noFill/>
            <a:miter lim="800000"/>
            <a:headEnd/>
            <a:tailEnd/>
          </a:ln>
        </p:spPr>
      </p:pic>
      <p:sp>
        <p:nvSpPr>
          <p:cNvPr id="6" name="Title 5"/>
          <p:cNvSpPr>
            <a:spLocks noGrp="1"/>
          </p:cNvSpPr>
          <p:nvPr>
            <p:ph type="title"/>
          </p:nvPr>
        </p:nvSpPr>
        <p:spPr/>
        <p:txBody>
          <a:bodyPr/>
          <a:lstStyle/>
          <a:p>
            <a:r>
              <a:rPr lang="en-US" dirty="0" smtClean="0"/>
              <a:t>AHRQ PSNet</a:t>
            </a:r>
            <a:endParaRPr lang="en-US" dirty="0"/>
          </a:p>
        </p:txBody>
      </p:sp>
      <p:sp>
        <p:nvSpPr>
          <p:cNvPr id="7" name="Rectangle 3"/>
          <p:cNvSpPr txBox="1">
            <a:spLocks noChangeArrowheads="1"/>
          </p:cNvSpPr>
          <p:nvPr/>
        </p:nvSpPr>
        <p:spPr bwMode="auto">
          <a:xfrm>
            <a:off x="4876800" y="1524000"/>
            <a:ext cx="4114800" cy="4876800"/>
          </a:xfrm>
          <a:prstGeom prst="rect">
            <a:avLst/>
          </a:prstGeom>
          <a:noFill/>
          <a:ln w="12700">
            <a:solidFill>
              <a:schemeClr val="accent1"/>
            </a:solidFill>
            <a:miter lim="800000"/>
            <a:headEnd/>
            <a:tailEnd/>
          </a:ln>
          <a:effectLst/>
        </p:spPr>
        <p:txBody>
          <a:bodyPr vert="horz" wrap="square" lIns="90488" tIns="44450" rIns="90488" bIns="44450" numCol="1" anchor="t" anchorCtr="0" compatLnSpc="1">
            <a:prstTxWarp prst="textNoShape">
              <a:avLst/>
            </a:prstTxWarp>
          </a:bodyPr>
          <a:lstStyle/>
          <a:p>
            <a:pPr marL="465138" marR="0" lvl="0" indent="-465138" algn="l" defTabSz="914400" rtl="0" eaLnBrk="0" fontAlgn="base" latinLnBrk="0" hangingPunct="0">
              <a:lnSpc>
                <a:spcPct val="70000"/>
              </a:lnSpc>
              <a:spcBef>
                <a:spcPct val="30000"/>
              </a:spcBef>
              <a:spcAft>
                <a:spcPct val="0"/>
              </a:spcAft>
              <a:buClr>
                <a:schemeClr val="tx2"/>
              </a:buClr>
              <a:buSzPct val="95000"/>
              <a:buFont typeface="Wingdings" pitchFamily="2" charset="2"/>
              <a:buChar char="n"/>
              <a:tabLst/>
              <a:defRPr/>
            </a:pPr>
            <a:endParaRPr kumimoji="0" lang="en-US" sz="24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mn-lt"/>
              <a:ea typeface="+mn-ea"/>
              <a:cs typeface="+mn-cs"/>
            </a:endParaRPr>
          </a:p>
          <a:p>
            <a:pPr marL="465138" lvl="0" indent="-465138">
              <a:lnSpc>
                <a:spcPct val="70000"/>
              </a:lnSpc>
              <a:spcBef>
                <a:spcPct val="30000"/>
              </a:spcBef>
              <a:buClr>
                <a:schemeClr val="tx2"/>
              </a:buClr>
              <a:buSzPct val="95000"/>
            </a:pPr>
            <a:r>
              <a:rPr lang="en-US" sz="2000" kern="0" dirty="0" smtClean="0">
                <a:solidFill>
                  <a:srgbClr val="FFFFFF"/>
                </a:solidFill>
                <a:effectLst>
                  <a:outerShdw blurRad="38100" dist="38100" dir="2700000" algn="tl">
                    <a:srgbClr val="000000"/>
                  </a:outerShdw>
                </a:effectLst>
                <a:latin typeface="+mn-lt"/>
              </a:rPr>
              <a:t>7,699 resources are in the          AHRQ PSNet collection.  </a:t>
            </a:r>
          </a:p>
          <a:p>
            <a:pPr marL="465138" lvl="0" indent="-465138">
              <a:lnSpc>
                <a:spcPct val="70000"/>
              </a:lnSpc>
              <a:spcBef>
                <a:spcPct val="30000"/>
              </a:spcBef>
              <a:buClr>
                <a:schemeClr val="tx2"/>
              </a:buClr>
              <a:buSzPct val="95000"/>
            </a:pPr>
            <a:endParaRPr lang="en-US" sz="2000" kern="0" dirty="0" smtClean="0">
              <a:solidFill>
                <a:srgbClr val="FFFFFF"/>
              </a:solidFill>
              <a:effectLst>
                <a:outerShdw blurRad="38100" dist="38100" dir="2700000" algn="tl">
                  <a:srgbClr val="000000"/>
                </a:outerShdw>
              </a:effectLst>
              <a:latin typeface="+mn-lt"/>
            </a:endParaRPr>
          </a:p>
          <a:p>
            <a:pPr marL="465138" lvl="0" indent="-465138">
              <a:lnSpc>
                <a:spcPct val="70000"/>
              </a:lnSpc>
              <a:spcBef>
                <a:spcPct val="30000"/>
              </a:spcBef>
              <a:buClr>
                <a:schemeClr val="tx2"/>
              </a:buClr>
              <a:buSzPct val="95000"/>
            </a:pPr>
            <a:r>
              <a:rPr lang="en-US" sz="2000" kern="0" dirty="0" smtClean="0">
                <a:solidFill>
                  <a:srgbClr val="FFFFFF"/>
                </a:solidFill>
                <a:effectLst>
                  <a:outerShdw blurRad="38100" dist="38100" dir="2700000" algn="tl">
                    <a:srgbClr val="000000"/>
                  </a:outerShdw>
                </a:effectLst>
                <a:latin typeface="+mn-lt"/>
              </a:rPr>
              <a:t>Classifications by Setting of Care:  </a:t>
            </a:r>
          </a:p>
          <a:p>
            <a:pPr marL="465138" lvl="0" indent="-465138">
              <a:lnSpc>
                <a:spcPct val="70000"/>
              </a:lnSpc>
              <a:spcBef>
                <a:spcPct val="30000"/>
              </a:spcBef>
              <a:buClr>
                <a:schemeClr val="tx2"/>
              </a:buClr>
              <a:buSzPct val="95000"/>
            </a:pPr>
            <a:endParaRPr lang="en-US" sz="2000" kern="0" dirty="0" smtClean="0">
              <a:solidFill>
                <a:srgbClr val="FFFFFF"/>
              </a:solidFill>
              <a:effectLst>
                <a:outerShdw blurRad="38100" dist="38100" dir="2700000" algn="tl">
                  <a:srgbClr val="000000"/>
                </a:outerShdw>
              </a:effectLst>
              <a:latin typeface="+mn-lt"/>
            </a:endParaRP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Hospitals (4,110) </a:t>
            </a:r>
          </a:p>
          <a:p>
            <a:pPr marL="465138"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Residential Facilities (123) </a:t>
            </a: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Psychiatric Facilities (33) </a:t>
            </a:r>
          </a:p>
          <a:p>
            <a:pPr marL="465138" indent="-465138">
              <a:lnSpc>
                <a:spcPct val="70000"/>
              </a:lnSpc>
              <a:spcBef>
                <a:spcPct val="30000"/>
              </a:spcBef>
              <a:buClr>
                <a:schemeClr val="tx2"/>
              </a:buClr>
              <a:buSzPct val="95000"/>
              <a:buFont typeface="Wingdings" pitchFamily="2" charset="2"/>
              <a:buChar char="n"/>
            </a:pPr>
            <a:endParaRPr lang="en-US" sz="2000" kern="0" dirty="0" smtClean="0">
              <a:solidFill>
                <a:srgbClr val="FFFFFF"/>
              </a:solidFill>
              <a:effectLst>
                <a:outerShdw blurRad="38100" dist="38100" dir="2700000" algn="tl">
                  <a:srgbClr val="000000"/>
                </a:outerShdw>
              </a:effectLst>
              <a:latin typeface="+mn-lt"/>
            </a:endParaRPr>
          </a:p>
          <a:p>
            <a:pPr marL="465138"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Ambulatory Care (650) </a:t>
            </a:r>
          </a:p>
          <a:p>
            <a:pPr marL="465138"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Outpatient Surgery (66) </a:t>
            </a:r>
          </a:p>
          <a:p>
            <a:pPr marL="465138"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Patient Transport (52) </a:t>
            </a:r>
          </a:p>
          <a:p>
            <a:pPr marL="465138" marR="0" lvl="0" indent="-465138" algn="l" defTabSz="914400" rtl="0" eaLnBrk="0" fontAlgn="base" latinLnBrk="0" hangingPunct="0">
              <a:lnSpc>
                <a:spcPct val="70000"/>
              </a:lnSpc>
              <a:spcBef>
                <a:spcPct val="30000"/>
              </a:spcBef>
              <a:spcAft>
                <a:spcPct val="0"/>
              </a:spcAft>
              <a:buClr>
                <a:schemeClr val="tx2"/>
              </a:buClr>
              <a:buSzPct val="95000"/>
              <a:buFont typeface="Wingdings" pitchFamily="2" charset="2"/>
              <a:buChar char="n"/>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AHRQ Web M&amp;M</a:t>
            </a:r>
            <a:endParaRPr lang="en-US" dirty="0"/>
          </a:p>
        </p:txBody>
      </p:sp>
      <p:sp>
        <p:nvSpPr>
          <p:cNvPr id="7" name="Rectangle 3"/>
          <p:cNvSpPr txBox="1">
            <a:spLocks noChangeArrowheads="1"/>
          </p:cNvSpPr>
          <p:nvPr/>
        </p:nvSpPr>
        <p:spPr bwMode="auto">
          <a:xfrm>
            <a:off x="4876800" y="1524000"/>
            <a:ext cx="4114800" cy="4876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marL="465138" marR="0" lvl="0" indent="-465138" algn="l" defTabSz="914400" rtl="0" eaLnBrk="0" fontAlgn="base" latinLnBrk="0" hangingPunct="0">
              <a:lnSpc>
                <a:spcPct val="70000"/>
              </a:lnSpc>
              <a:spcBef>
                <a:spcPct val="30000"/>
              </a:spcBef>
              <a:spcAft>
                <a:spcPct val="0"/>
              </a:spcAft>
              <a:buClr>
                <a:schemeClr val="tx2"/>
              </a:buClr>
              <a:buSzPct val="95000"/>
              <a:buFont typeface="Wingdings" pitchFamily="2" charset="2"/>
              <a:buChar char="n"/>
              <a:tabLst/>
              <a:defRPr/>
            </a:pPr>
            <a:endParaRPr kumimoji="0" lang="en-US" sz="2400" b="0"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mn-lt"/>
              <a:ea typeface="+mn-ea"/>
              <a:cs typeface="+mn-cs"/>
            </a:endParaRPr>
          </a:p>
          <a:p>
            <a:pPr marL="465138" lvl="0" indent="-465138">
              <a:lnSpc>
                <a:spcPct val="70000"/>
              </a:lnSpc>
              <a:spcBef>
                <a:spcPct val="30000"/>
              </a:spcBef>
              <a:buClr>
                <a:schemeClr val="tx2"/>
              </a:buClr>
              <a:buSzPct val="95000"/>
            </a:pPr>
            <a:r>
              <a:rPr lang="en-US" sz="2000" kern="0" dirty="0" smtClean="0">
                <a:solidFill>
                  <a:srgbClr val="FFFFFF"/>
                </a:solidFill>
                <a:effectLst>
                  <a:outerShdw blurRad="38100" dist="38100" dir="2700000" algn="tl">
                    <a:srgbClr val="000000"/>
                  </a:outerShdw>
                </a:effectLst>
                <a:latin typeface="+mn-lt"/>
              </a:rPr>
              <a:t>260 cases &amp; commentaries are in the Web M&amp;M collection.  </a:t>
            </a:r>
          </a:p>
          <a:p>
            <a:pPr marL="465138" lvl="0" indent="-465138">
              <a:lnSpc>
                <a:spcPct val="70000"/>
              </a:lnSpc>
              <a:spcBef>
                <a:spcPct val="30000"/>
              </a:spcBef>
              <a:buClr>
                <a:schemeClr val="tx2"/>
              </a:buClr>
              <a:buSzPct val="95000"/>
            </a:pPr>
            <a:endParaRPr lang="en-US" sz="2000" kern="0" dirty="0" smtClean="0">
              <a:solidFill>
                <a:srgbClr val="FFFFFF"/>
              </a:solidFill>
              <a:effectLst>
                <a:outerShdw blurRad="38100" dist="38100" dir="2700000" algn="tl">
                  <a:srgbClr val="000000"/>
                </a:outerShdw>
              </a:effectLst>
              <a:latin typeface="+mn-lt"/>
            </a:endParaRPr>
          </a:p>
          <a:p>
            <a:pPr marL="465138" lvl="0" indent="-465138">
              <a:lnSpc>
                <a:spcPct val="70000"/>
              </a:lnSpc>
              <a:spcBef>
                <a:spcPct val="30000"/>
              </a:spcBef>
              <a:buClr>
                <a:schemeClr val="tx2"/>
              </a:buClr>
              <a:buSzPct val="95000"/>
            </a:pPr>
            <a:r>
              <a:rPr lang="en-US" sz="2000" kern="0" dirty="0" smtClean="0">
                <a:solidFill>
                  <a:srgbClr val="FFFFFF"/>
                </a:solidFill>
                <a:effectLst>
                  <a:outerShdw blurRad="38100" dist="38100" dir="2700000" algn="tl">
                    <a:srgbClr val="000000"/>
                  </a:outerShdw>
                </a:effectLst>
                <a:latin typeface="+mn-lt"/>
              </a:rPr>
              <a:t>Classifications by Setting of Care:  </a:t>
            </a:r>
          </a:p>
          <a:p>
            <a:pPr marL="465138" lvl="0" indent="-465138">
              <a:lnSpc>
                <a:spcPct val="70000"/>
              </a:lnSpc>
              <a:spcBef>
                <a:spcPct val="30000"/>
              </a:spcBef>
              <a:buClr>
                <a:schemeClr val="tx2"/>
              </a:buClr>
              <a:buSzPct val="95000"/>
            </a:pPr>
            <a:endParaRPr lang="en-US" sz="2000" kern="0" dirty="0" smtClean="0">
              <a:solidFill>
                <a:srgbClr val="FFFFFF"/>
              </a:solidFill>
              <a:effectLst>
                <a:outerShdw blurRad="38100" dist="38100" dir="2700000" algn="tl">
                  <a:srgbClr val="000000"/>
                </a:outerShdw>
              </a:effectLst>
              <a:latin typeface="+mn-lt"/>
            </a:endParaRP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Hospitals (221) </a:t>
            </a: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Psychiatric Facilities (6) </a:t>
            </a: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rgbClr val="FFFFFF"/>
                </a:solidFill>
                <a:effectLst>
                  <a:outerShdw blurRad="38100" dist="38100" dir="2700000" algn="tl">
                    <a:srgbClr val="000000"/>
                  </a:outerShdw>
                </a:effectLst>
                <a:latin typeface="+mn-lt"/>
              </a:rPr>
              <a:t>Residential Facilities (8) </a:t>
            </a:r>
          </a:p>
          <a:p>
            <a:pPr marL="465138" lvl="0" indent="-465138">
              <a:lnSpc>
                <a:spcPct val="70000"/>
              </a:lnSpc>
              <a:spcBef>
                <a:spcPct val="30000"/>
              </a:spcBef>
              <a:buClr>
                <a:schemeClr val="tx2"/>
              </a:buClr>
              <a:buSzPct val="95000"/>
              <a:buFont typeface="Wingdings" pitchFamily="2" charset="2"/>
              <a:buChar char="n"/>
            </a:pPr>
            <a:endParaRPr lang="en-US" sz="2000" kern="0" dirty="0" smtClean="0">
              <a:solidFill>
                <a:srgbClr val="FFFFFF"/>
              </a:solidFill>
              <a:effectLst>
                <a:outerShdw blurRad="38100" dist="38100" dir="2700000" algn="tl">
                  <a:srgbClr val="000000"/>
                </a:outerShdw>
              </a:effectLst>
              <a:latin typeface="+mn-lt"/>
            </a:endParaRP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Ambulatory Care (46) </a:t>
            </a: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Outpatient Surgery (5) </a:t>
            </a:r>
          </a:p>
          <a:p>
            <a:pPr marL="465138" lvl="0" indent="-465138">
              <a:lnSpc>
                <a:spcPct val="70000"/>
              </a:lnSpc>
              <a:spcBef>
                <a:spcPct val="30000"/>
              </a:spcBef>
              <a:buClr>
                <a:schemeClr val="tx2"/>
              </a:buClr>
              <a:buSzPct val="95000"/>
              <a:buFont typeface="Wingdings" pitchFamily="2" charset="2"/>
              <a:buChar char="n"/>
            </a:pPr>
            <a:r>
              <a:rPr lang="en-US" sz="2000" kern="0" dirty="0" smtClean="0">
                <a:solidFill>
                  <a:schemeClr val="tx2"/>
                </a:solidFill>
                <a:effectLst>
                  <a:outerShdw blurRad="38100" dist="38100" dir="2700000" algn="tl">
                    <a:srgbClr val="000000"/>
                  </a:outerShdw>
                </a:effectLst>
                <a:latin typeface="+mn-lt"/>
              </a:rPr>
              <a:t>Patient Transport (3) </a:t>
            </a:r>
          </a:p>
          <a:p>
            <a:pPr marL="465138" marR="0" lvl="0" indent="-465138" algn="l" defTabSz="914400" rtl="0" eaLnBrk="0" fontAlgn="base" latinLnBrk="0" hangingPunct="0">
              <a:lnSpc>
                <a:spcPct val="70000"/>
              </a:lnSpc>
              <a:spcBef>
                <a:spcPct val="30000"/>
              </a:spcBef>
              <a:spcAft>
                <a:spcPct val="0"/>
              </a:spcAft>
              <a:buClr>
                <a:schemeClr val="tx2"/>
              </a:buClr>
              <a:buSzPct val="95000"/>
              <a:buFont typeface="Wingdings" pitchFamily="2" charset="2"/>
              <a:buChar char="n"/>
              <a:tabLst/>
              <a:defRPr/>
            </a:pPr>
            <a:endParaRPr kumimoji="0" 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mn-lt"/>
              <a:ea typeface="+mn-ea"/>
              <a:cs typeface="+mn-cs"/>
            </a:endParaRPr>
          </a:p>
        </p:txBody>
      </p:sp>
      <p:pic>
        <p:nvPicPr>
          <p:cNvPr id="5" name="Picture 2"/>
          <p:cNvPicPr>
            <a:picLocks noChangeAspect="1" noChangeArrowheads="1"/>
          </p:cNvPicPr>
          <p:nvPr/>
        </p:nvPicPr>
        <p:blipFill>
          <a:blip r:embed="rId3" cstate="print"/>
          <a:srcRect l="25317" t="13503" r="25904" b="5486"/>
          <a:stretch>
            <a:fillRect/>
          </a:stretch>
        </p:blipFill>
        <p:spPr bwMode="auto">
          <a:xfrm>
            <a:off x="228600" y="1905000"/>
            <a:ext cx="4379576" cy="3657600"/>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11632</TotalTime>
  <Pages>1</Pages>
  <Words>2214</Words>
  <Application>Microsoft Office PowerPoint</Application>
  <PresentationFormat>On-screen Show (4:3)</PresentationFormat>
  <Paragraphs>290</Paragraphs>
  <Slides>22</Slides>
  <Notes>21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25" baseType="lpstr">
      <vt:lpstr>Default Design</vt:lpstr>
      <vt:lpstr>1_Default Design</vt:lpstr>
      <vt:lpstr>Photo Editor Photo</vt:lpstr>
      <vt:lpstr>AHRQ National Advisory Council Meeting July 13, 2012 </vt:lpstr>
      <vt:lpstr>Agenda</vt:lpstr>
      <vt:lpstr>Ambulatory Health Care Settings</vt:lpstr>
      <vt:lpstr>Uneven Progress in Patient Safety Across Health Care Settings</vt:lpstr>
      <vt:lpstr>AHRQ-funded Efforts:   Patient Safety in Ambulatory Care</vt:lpstr>
      <vt:lpstr>Patient Safety Challenges  in Ambulatory Care</vt:lpstr>
      <vt:lpstr>Patient Safety Portfolio Goal</vt:lpstr>
      <vt:lpstr>AHRQ PSNet</vt:lpstr>
      <vt:lpstr>AHRQ Web M&amp;M</vt:lpstr>
      <vt:lpstr>AHRQ Patient Safety Culture Surveys</vt:lpstr>
      <vt:lpstr>Medical Office Survey On  Patient Safety Culture</vt:lpstr>
      <vt:lpstr>Improving Patient Flow and Reducing Emergency Department Crowding:   A Guide for Hospitals</vt:lpstr>
      <vt:lpstr>HIV Research Network (HIVRN)  and Medication Safety</vt:lpstr>
      <vt:lpstr>Slide 14</vt:lpstr>
      <vt:lpstr>Common Formats (CF) for  Patient Safety Event Reporting</vt:lpstr>
      <vt:lpstr>AHRQ Simulation Grants</vt:lpstr>
      <vt:lpstr>AHRQ’s Grants - A Diverse Range of Simulated Clinical Applications</vt:lpstr>
      <vt:lpstr>Questions are the Answer</vt:lpstr>
      <vt:lpstr>Blood Thinner Pills: Your Guide to Using Them Safely</vt:lpstr>
      <vt:lpstr>Staying Active and Healthy with Blood Thinners DVD</vt:lpstr>
      <vt:lpstr>Conclusions</vt:lpstr>
      <vt:lpstr>Discussion Points for the NAC</vt:lpstr>
    </vt:vector>
  </TitlesOfParts>
  <Company>OCKT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creator>Sandy K. Cummings</dc:creator>
  <dc:description>6/24/04</dc:description>
  <cp:lastModifiedBy>DHHS</cp:lastModifiedBy>
  <cp:revision>476</cp:revision>
  <cp:lastPrinted>2003-01-21T20:19:23Z</cp:lastPrinted>
  <dcterms:created xsi:type="dcterms:W3CDTF">1998-03-10T09:05:00Z</dcterms:created>
  <dcterms:modified xsi:type="dcterms:W3CDTF">2012-08-02T14:20:19Z</dcterms:modified>
</cp:coreProperties>
</file>