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4"/>
  </p:notesMasterIdLst>
  <p:handoutMasterIdLst>
    <p:handoutMasterId r:id="rId45"/>
  </p:handoutMasterIdLst>
  <p:sldIdLst>
    <p:sldId id="962" r:id="rId2"/>
    <p:sldId id="1280" r:id="rId3"/>
    <p:sldId id="1282" r:id="rId4"/>
    <p:sldId id="1144" r:id="rId5"/>
    <p:sldId id="1241" r:id="rId6"/>
    <p:sldId id="1281" r:id="rId7"/>
    <p:sldId id="1283" r:id="rId8"/>
    <p:sldId id="1205" r:id="rId9"/>
    <p:sldId id="1207" r:id="rId10"/>
    <p:sldId id="1284" r:id="rId11"/>
    <p:sldId id="1227" r:id="rId12"/>
    <p:sldId id="1113" r:id="rId13"/>
    <p:sldId id="1239" r:id="rId14"/>
    <p:sldId id="1243" r:id="rId15"/>
    <p:sldId id="1118" r:id="rId16"/>
    <p:sldId id="1249" r:id="rId17"/>
    <p:sldId id="1250" r:id="rId18"/>
    <p:sldId id="1251" r:id="rId19"/>
    <p:sldId id="1252" r:id="rId20"/>
    <p:sldId id="1262" r:id="rId21"/>
    <p:sldId id="1263" r:id="rId22"/>
    <p:sldId id="1138" r:id="rId23"/>
    <p:sldId id="1195" r:id="rId24"/>
    <p:sldId id="1196" r:id="rId25"/>
    <p:sldId id="1292" r:id="rId26"/>
    <p:sldId id="1293" r:id="rId27"/>
    <p:sldId id="1294" r:id="rId28"/>
    <p:sldId id="1295" r:id="rId29"/>
    <p:sldId id="1256" r:id="rId30"/>
    <p:sldId id="1264" r:id="rId31"/>
    <p:sldId id="1267" r:id="rId32"/>
    <p:sldId id="1259" r:id="rId33"/>
    <p:sldId id="1253" r:id="rId34"/>
    <p:sldId id="1285" r:id="rId35"/>
    <p:sldId id="1286" r:id="rId36"/>
    <p:sldId id="1261" r:id="rId37"/>
    <p:sldId id="1291" r:id="rId38"/>
    <p:sldId id="1289" r:id="rId39"/>
    <p:sldId id="1287" r:id="rId40"/>
    <p:sldId id="1288" r:id="rId41"/>
    <p:sldId id="1290" r:id="rId42"/>
    <p:sldId id="1242" r:id="rId43"/>
  </p:sldIdLst>
  <p:sldSz cx="9144000" cy="6858000" type="screen4x3"/>
  <p:notesSz cx="7086600" cy="942975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4D27"/>
    <a:srgbClr val="0000A2"/>
    <a:srgbClr val="000066"/>
    <a:srgbClr val="0000FF"/>
    <a:srgbClr val="FF3300"/>
    <a:srgbClr val="FFFF00"/>
    <a:srgbClr val="FF0000"/>
    <a:srgbClr val="66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72"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1290" y="-84"/>
      </p:cViewPr>
      <p:guideLst>
        <p:guide orient="horz" pos="2970"/>
        <p:guide pos="2232"/>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70225" cy="471488"/>
          </a:xfrm>
          <a:prstGeom prst="rect">
            <a:avLst/>
          </a:prstGeom>
          <a:noFill/>
          <a:ln w="9525">
            <a:noFill/>
            <a:miter lim="800000"/>
            <a:headEnd/>
            <a:tailEnd/>
          </a:ln>
          <a:effectLst/>
        </p:spPr>
        <p:txBody>
          <a:bodyPr vert="horz" wrap="square" lIns="94375" tIns="47188" rIns="94375" bIns="47188" numCol="1" anchor="t" anchorCtr="0" compatLnSpc="1">
            <a:prstTxWarp prst="textNoShape">
              <a:avLst/>
            </a:prstTxWarp>
          </a:bodyPr>
          <a:lstStyle>
            <a:lvl1pPr defTabSz="942975" eaLnBrk="1" hangingPunct="1">
              <a:defRPr sz="1200">
                <a:latin typeface="Arial" charset="0"/>
                <a:ea typeface="+mn-ea"/>
                <a:cs typeface="+mn-cs"/>
              </a:defRPr>
            </a:lvl1pPr>
          </a:lstStyle>
          <a:p>
            <a:pPr>
              <a:defRPr/>
            </a:pPr>
            <a:r>
              <a:rPr lang="en-US"/>
              <a:t>www.IPSEIllinois.org</a:t>
            </a:r>
          </a:p>
        </p:txBody>
      </p:sp>
      <p:sp>
        <p:nvSpPr>
          <p:cNvPr id="27651" name="Rectangle 3"/>
          <p:cNvSpPr>
            <a:spLocks noGrp="1" noChangeArrowheads="1"/>
          </p:cNvSpPr>
          <p:nvPr>
            <p:ph type="dt" sz="quarter" idx="1"/>
          </p:nvPr>
        </p:nvSpPr>
        <p:spPr bwMode="auto">
          <a:xfrm>
            <a:off x="4014788" y="0"/>
            <a:ext cx="3070225" cy="471488"/>
          </a:xfrm>
          <a:prstGeom prst="rect">
            <a:avLst/>
          </a:prstGeom>
          <a:noFill/>
          <a:ln w="9525">
            <a:noFill/>
            <a:miter lim="800000"/>
            <a:headEnd/>
            <a:tailEnd/>
          </a:ln>
          <a:effectLst/>
        </p:spPr>
        <p:txBody>
          <a:bodyPr vert="horz" wrap="square" lIns="94375" tIns="47188" rIns="94375" bIns="47188" numCol="1" anchor="t" anchorCtr="0" compatLnSpc="1">
            <a:prstTxWarp prst="textNoShape">
              <a:avLst/>
            </a:prstTxWarp>
          </a:bodyPr>
          <a:lstStyle>
            <a:lvl1pPr algn="r" defTabSz="942975" eaLnBrk="1" hangingPunct="1">
              <a:defRPr sz="1200">
                <a:latin typeface="Arial" charset="0"/>
                <a:ea typeface="+mn-ea"/>
                <a:cs typeface="+mn-cs"/>
              </a:defRPr>
            </a:lvl1pPr>
          </a:lstStyle>
          <a:p>
            <a:pPr>
              <a:defRPr/>
            </a:pPr>
            <a:endParaRPr lang="en-US"/>
          </a:p>
        </p:txBody>
      </p:sp>
      <p:sp>
        <p:nvSpPr>
          <p:cNvPr id="3076" name="Rectangle 6"/>
          <p:cNvSpPr>
            <a:spLocks noChangeArrowheads="1"/>
          </p:cNvSpPr>
          <p:nvPr/>
        </p:nvSpPr>
        <p:spPr bwMode="auto">
          <a:xfrm>
            <a:off x="3467100" y="8905875"/>
            <a:ext cx="3386138"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en-US" sz="1200">
                <a:latin typeface="Perpetua" charset="0"/>
              </a:rPr>
              <a:t>© 2008 The Board of Trustees of the University of Illinois</a:t>
            </a:r>
          </a:p>
        </p:txBody>
      </p:sp>
      <p:grpSp>
        <p:nvGrpSpPr>
          <p:cNvPr id="3077" name="Group 7"/>
          <p:cNvGrpSpPr>
            <a:grpSpLocks/>
          </p:cNvGrpSpPr>
          <p:nvPr/>
        </p:nvGrpSpPr>
        <p:grpSpPr bwMode="auto">
          <a:xfrm>
            <a:off x="266700" y="8677275"/>
            <a:ext cx="1981200" cy="533400"/>
            <a:chOff x="112414050" y="107156250"/>
            <a:chExt cx="2486025" cy="748946"/>
          </a:xfrm>
        </p:grpSpPr>
        <p:pic>
          <p:nvPicPr>
            <p:cNvPr id="3078" name="Picture 8" descr="IPSE_graphic_element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2414050" y="107156250"/>
              <a:ext cx="2457450" cy="7489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9" name="Rectangle 9"/>
            <p:cNvSpPr>
              <a:spLocks noChangeArrowheads="1"/>
            </p:cNvSpPr>
            <p:nvPr/>
          </p:nvSpPr>
          <p:spPr bwMode="auto">
            <a:xfrm>
              <a:off x="114872187" y="107869532"/>
              <a:ext cx="27888" cy="28978"/>
            </a:xfrm>
            <a:prstGeom prst="rect">
              <a:avLst/>
            </a:prstGeom>
            <a:solidFill>
              <a:srgbClr val="FFFFFF"/>
            </a:solidFill>
            <a:ln w="9525">
              <a:solidFill>
                <a:srgbClr val="FFFFFF"/>
              </a:solidFill>
              <a:miter lim="800000"/>
              <a:headEnd/>
              <a:tailEnd/>
            </a:ln>
          </p:spPr>
          <p:txBody>
            <a:bodyPr lIns="36576" tIns="36576" rIns="36576" bIns="36576"/>
            <a:lstStyle/>
            <a:p>
              <a:endParaRPr lang="en-US"/>
            </a:p>
          </p:txBody>
        </p:sp>
      </p:grpSp>
    </p:spTree>
    <p:extLst>
      <p:ext uri="{BB962C8B-B14F-4D97-AF65-F5344CB8AC3E}">
        <p14:creationId xmlns:p14="http://schemas.microsoft.com/office/powerpoint/2010/main" xmlns="" val="1398582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3070225" cy="4714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60419" name="Rectangle 3"/>
          <p:cNvSpPr>
            <a:spLocks noGrp="1" noChangeArrowheads="1"/>
          </p:cNvSpPr>
          <p:nvPr>
            <p:ph type="dt" idx="1"/>
          </p:nvPr>
        </p:nvSpPr>
        <p:spPr bwMode="auto">
          <a:xfrm>
            <a:off x="4014788" y="0"/>
            <a:ext cx="3070225" cy="4714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85863" y="708025"/>
            <a:ext cx="4714875" cy="3535363"/>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60421" name="Rectangle 5"/>
          <p:cNvSpPr>
            <a:spLocks noGrp="1" noChangeArrowheads="1"/>
          </p:cNvSpPr>
          <p:nvPr>
            <p:ph type="body" sz="quarter" idx="3"/>
          </p:nvPr>
        </p:nvSpPr>
        <p:spPr bwMode="auto">
          <a:xfrm>
            <a:off x="708025" y="4479925"/>
            <a:ext cx="5670550" cy="4243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0422" name="Rectangle 6"/>
          <p:cNvSpPr>
            <a:spLocks noGrp="1" noChangeArrowheads="1"/>
          </p:cNvSpPr>
          <p:nvPr>
            <p:ph type="ftr" sz="quarter" idx="4"/>
          </p:nvPr>
        </p:nvSpPr>
        <p:spPr bwMode="auto">
          <a:xfrm>
            <a:off x="0" y="8956675"/>
            <a:ext cx="3070225" cy="4714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60423" name="Rectangle 7"/>
          <p:cNvSpPr>
            <a:spLocks noGrp="1" noChangeArrowheads="1"/>
          </p:cNvSpPr>
          <p:nvPr>
            <p:ph type="sldNum" sz="quarter" idx="5"/>
          </p:nvPr>
        </p:nvSpPr>
        <p:spPr bwMode="auto">
          <a:xfrm>
            <a:off x="4014788" y="8956675"/>
            <a:ext cx="3070225" cy="4714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15359D5-1E7A-3048-A20C-9990C1F6C9A8}" type="slidenum">
              <a:rPr lang="en-US"/>
              <a:pPr>
                <a:defRPr/>
              </a:pPr>
              <a:t>‹#›</a:t>
            </a:fld>
            <a:endParaRPr lang="en-US"/>
          </a:p>
        </p:txBody>
      </p:sp>
    </p:spTree>
    <p:extLst>
      <p:ext uri="{BB962C8B-B14F-4D97-AF65-F5344CB8AC3E}">
        <p14:creationId xmlns:p14="http://schemas.microsoft.com/office/powerpoint/2010/main" xmlns="" val="2702637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ln/>
        </p:spPr>
      </p:sp>
      <p:sp>
        <p:nvSpPr>
          <p:cNvPr id="58370"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
        <p:nvSpPr>
          <p:cNvPr id="5837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3F49FD4-8C0E-7043-9034-8E2BF660071A}" type="slidenum">
              <a:rPr lang="en-US" sz="1200"/>
              <a:pPr/>
              <a:t>3</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userDrawn="1"/>
        </p:nvGrpSpPr>
        <p:grpSpPr bwMode="auto">
          <a:xfrm>
            <a:off x="457200" y="609600"/>
            <a:ext cx="8397875" cy="5562600"/>
            <a:chOff x="240" y="288"/>
            <a:chExt cx="5290" cy="3504"/>
          </a:xfrm>
        </p:grpSpPr>
        <p:sp>
          <p:nvSpPr>
            <p:cNvPr id="5" name="Rectangle 3"/>
            <p:cNvSpPr>
              <a:spLocks noChangeArrowheads="1"/>
            </p:cNvSpPr>
            <p:nvPr userDrawn="1"/>
          </p:nvSpPr>
          <p:spPr bwMode="blackWhite">
            <a:xfrm>
              <a:off x="240" y="288"/>
              <a:ext cx="5290" cy="3504"/>
            </a:xfrm>
            <a:prstGeom prst="rect">
              <a:avLst/>
            </a:prstGeom>
            <a:gradFill rotWithShape="1">
              <a:gsLst>
                <a:gs pos="0">
                  <a:srgbClr val="000066"/>
                </a:gs>
                <a:gs pos="100000">
                  <a:srgbClr val="0000FF"/>
                </a:gs>
              </a:gsLst>
              <a:lin ang="5400000" scaled="1"/>
            </a:gradFill>
            <a:ln w="76200">
              <a:solidFill>
                <a:srgbClr val="CC0000"/>
              </a:solidFill>
              <a:miter lim="800000"/>
              <a:headEnd/>
              <a:tailEnd/>
            </a:ln>
          </p:spPr>
          <p:txBody>
            <a:bodyPr wrap="none" anchor="ctr"/>
            <a:lstStyle/>
            <a:p>
              <a:pPr eaLnBrk="1" hangingPunct="1"/>
              <a:endParaRPr lang="en-US" sz="2400">
                <a:latin typeface="Times New Roman" charset="0"/>
              </a:endParaRPr>
            </a:p>
          </p:txBody>
        </p:sp>
        <p:sp>
          <p:nvSpPr>
            <p:cNvPr id="6" name="Rectangle 4"/>
            <p:cNvSpPr>
              <a:spLocks noChangeArrowheads="1"/>
            </p:cNvSpPr>
            <p:nvPr userDrawn="1"/>
          </p:nvSpPr>
          <p:spPr bwMode="auto">
            <a:xfrm>
              <a:off x="285" y="336"/>
              <a:ext cx="5184" cy="3408"/>
            </a:xfrm>
            <a:prstGeom prst="rect">
              <a:avLst/>
            </a:prstGeom>
            <a:solidFill>
              <a:schemeClr val="tx1"/>
            </a:solidFill>
            <a:ln w="9525">
              <a:solidFill>
                <a:srgbClr val="CC0000"/>
              </a:solidFill>
              <a:miter lim="800000"/>
              <a:headEnd/>
              <a:tailEnd/>
            </a:ln>
          </p:spPr>
          <p:txBody>
            <a:bodyPr wrap="none" anchor="ctr"/>
            <a:lstStyle/>
            <a:p>
              <a:pPr eaLnBrk="1" hangingPunct="1"/>
              <a:endParaRPr lang="en-US" sz="2400">
                <a:latin typeface="Times New Roman" charset="0"/>
              </a:endParaRPr>
            </a:p>
          </p:txBody>
        </p:sp>
        <p:sp>
          <p:nvSpPr>
            <p:cNvPr id="7" name="Line 5"/>
            <p:cNvSpPr>
              <a:spLocks noChangeShapeType="1"/>
            </p:cNvSpPr>
            <p:nvPr userDrawn="1"/>
          </p:nvSpPr>
          <p:spPr bwMode="auto">
            <a:xfrm>
              <a:off x="576" y="2256"/>
              <a:ext cx="4608" cy="0"/>
            </a:xfrm>
            <a:prstGeom prst="line">
              <a:avLst/>
            </a:prstGeom>
            <a:noFill/>
            <a:ln w="28575">
              <a:solidFill>
                <a:srgbClr val="CC0000"/>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8" name="Line 16"/>
          <p:cNvSpPr>
            <a:spLocks noChangeShapeType="1"/>
          </p:cNvSpPr>
          <p:nvPr userDrawn="1"/>
        </p:nvSpPr>
        <p:spPr bwMode="auto">
          <a:xfrm>
            <a:off x="381000" y="6248400"/>
            <a:ext cx="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9" name="Line 17"/>
          <p:cNvSpPr>
            <a:spLocks noChangeShapeType="1"/>
          </p:cNvSpPr>
          <p:nvPr userDrawn="1"/>
        </p:nvSpPr>
        <p:spPr bwMode="auto">
          <a:xfrm>
            <a:off x="381000" y="6172200"/>
            <a:ext cx="0" cy="533400"/>
          </a:xfrm>
          <a:prstGeom prst="line">
            <a:avLst/>
          </a:prstGeom>
          <a:noFill/>
          <a:ln w="381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 name="Rectangle 18"/>
          <p:cNvSpPr>
            <a:spLocks noChangeArrowheads="1"/>
          </p:cNvSpPr>
          <p:nvPr userDrawn="1"/>
        </p:nvSpPr>
        <p:spPr bwMode="auto">
          <a:xfrm>
            <a:off x="2743200" y="6400800"/>
            <a:ext cx="400050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en-US" sz="1200"/>
              <a:t>© 2008 The Board of Trustees of the University of Illinois</a:t>
            </a:r>
          </a:p>
        </p:txBody>
      </p:sp>
      <p:sp>
        <p:nvSpPr>
          <p:cNvPr id="5126" name="Rectangle 6"/>
          <p:cNvSpPr>
            <a:spLocks noGrp="1" noChangeArrowheads="1"/>
          </p:cNvSpPr>
          <p:nvPr>
            <p:ph type="ctrTitle"/>
          </p:nvPr>
        </p:nvSpPr>
        <p:spPr>
          <a:xfrm>
            <a:off x="1219200" y="838200"/>
            <a:ext cx="6781800" cy="2559050"/>
          </a:xfrm>
        </p:spPr>
        <p:txBody>
          <a:bodyPr anchorCtr="1"/>
          <a:lstStyle>
            <a:lvl1pPr algn="ctr">
              <a:defRPr sz="6800"/>
            </a:lvl1pPr>
          </a:lstStyle>
          <a:p>
            <a:r>
              <a:rPr lang="en-US"/>
              <a:t>Click to edit Master title style</a:t>
            </a:r>
          </a:p>
        </p:txBody>
      </p:sp>
      <p:sp>
        <p:nvSpPr>
          <p:cNvPr id="5127" name="Rectangle 7"/>
          <p:cNvSpPr>
            <a:spLocks noGrp="1" noChangeArrowheads="1"/>
          </p:cNvSpPr>
          <p:nvPr>
            <p:ph type="subTitle" idx="1"/>
          </p:nvPr>
        </p:nvSpPr>
        <p:spPr>
          <a:xfrm>
            <a:off x="1371600" y="3733800"/>
            <a:ext cx="6400800" cy="1873250"/>
          </a:xfrm>
        </p:spPr>
        <p:txBody>
          <a:bodyPr/>
          <a:lstStyle>
            <a:lvl1pPr marL="0" indent="0" algn="ctr">
              <a:buFont typeface="Wingdings" pitchFamily="2" charset="2"/>
              <a:buNone/>
              <a:defRPr sz="3000"/>
            </a:lvl1pPr>
          </a:lstStyle>
          <a:p>
            <a:r>
              <a:rPr lang="en-US"/>
              <a:t>Click to edit Master subtitle style</a:t>
            </a:r>
          </a:p>
        </p:txBody>
      </p:sp>
    </p:spTree>
    <p:extLst>
      <p:ext uri="{BB962C8B-B14F-4D97-AF65-F5344CB8AC3E}">
        <p14:creationId xmlns:p14="http://schemas.microsoft.com/office/powerpoint/2010/main" xmlns="" val="2107336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908764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241493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900763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4210325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726384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603281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870217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122982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505402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7124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228600" y="228600"/>
            <a:ext cx="8686800" cy="5943600"/>
            <a:chOff x="144" y="144"/>
            <a:chExt cx="5472" cy="3744"/>
          </a:xfrm>
        </p:grpSpPr>
        <p:sp>
          <p:nvSpPr>
            <p:cNvPr id="1031" name="Rectangle 3"/>
            <p:cNvSpPr>
              <a:spLocks noChangeArrowheads="1"/>
            </p:cNvSpPr>
            <p:nvPr/>
          </p:nvSpPr>
          <p:spPr bwMode="auto">
            <a:xfrm>
              <a:off x="144" y="144"/>
              <a:ext cx="5472" cy="3744"/>
            </a:xfrm>
            <a:prstGeom prst="rect">
              <a:avLst/>
            </a:prstGeom>
            <a:solidFill>
              <a:schemeClr val="tx1"/>
            </a:solidFill>
            <a:ln w="44450">
              <a:solidFill>
                <a:schemeClr val="folHlink"/>
              </a:solidFill>
              <a:miter lim="800000"/>
              <a:headEnd/>
              <a:tailEnd/>
            </a:ln>
          </p:spPr>
          <p:txBody>
            <a:bodyPr wrap="none" anchor="ctr"/>
            <a:lstStyle/>
            <a:p>
              <a:pPr algn="ctr" eaLnBrk="1" hangingPunct="1"/>
              <a:endParaRPr lang="en-US" sz="2400">
                <a:latin typeface="Times New Roman" charset="0"/>
              </a:endParaRPr>
            </a:p>
          </p:txBody>
        </p:sp>
        <p:sp>
          <p:nvSpPr>
            <p:cNvPr id="1032" name="Rectangle 4"/>
            <p:cNvSpPr>
              <a:spLocks noChangeArrowheads="1"/>
            </p:cNvSpPr>
            <p:nvPr/>
          </p:nvSpPr>
          <p:spPr bwMode="blackWhite">
            <a:xfrm>
              <a:off x="193" y="193"/>
              <a:ext cx="5373" cy="3635"/>
            </a:xfrm>
            <a:prstGeom prst="rect">
              <a:avLst/>
            </a:prstGeom>
            <a:solidFill>
              <a:schemeClr val="tx1"/>
            </a:solidFill>
            <a:ln w="9525">
              <a:solidFill>
                <a:schemeClr val="folHlink"/>
              </a:solidFill>
              <a:miter lim="800000"/>
              <a:headEnd/>
              <a:tailEnd/>
            </a:ln>
          </p:spPr>
          <p:txBody>
            <a:bodyPr wrap="none" anchor="ctr"/>
            <a:lstStyle/>
            <a:p>
              <a:pPr algn="ctr" eaLnBrk="1" hangingPunct="1"/>
              <a:endParaRPr lang="en-US" sz="2400">
                <a:latin typeface="Times New Roman" charset="0"/>
              </a:endParaRPr>
            </a:p>
          </p:txBody>
        </p:sp>
        <p:sp>
          <p:nvSpPr>
            <p:cNvPr id="1033" name="Line 5"/>
            <p:cNvSpPr>
              <a:spLocks noChangeShapeType="1"/>
            </p:cNvSpPr>
            <p:nvPr/>
          </p:nvSpPr>
          <p:spPr bwMode="auto">
            <a:xfrm>
              <a:off x="336" y="1092"/>
              <a:ext cx="5136" cy="0"/>
            </a:xfrm>
            <a:prstGeom prst="line">
              <a:avLst/>
            </a:prstGeom>
            <a:noFill/>
            <a:ln w="12700">
              <a:solidFill>
                <a:schemeClr val="accent2"/>
              </a:solidFill>
              <a:round/>
              <a:headEnd/>
              <a:tailEnd/>
            </a:ln>
            <a:extLst>
              <a:ext uri="{909E8E84-426E-40dd-AFC4-6F175D3DCCD1}">
                <a14:hiddenFill xmlns:a14="http://schemas.microsoft.com/office/drawing/2010/main" xmlns="">
                  <a:noFill/>
                </a14:hiddenFill>
              </a:ext>
            </a:extLst>
          </p:spPr>
          <p:txBody>
            <a:bodyPr/>
            <a:lstStyle/>
            <a:p>
              <a:endParaRPr lang="en-US"/>
            </a:p>
          </p:txBody>
        </p:sp>
      </p:grpSp>
      <p:sp>
        <p:nvSpPr>
          <p:cNvPr id="1027" name="Rectangle 6"/>
          <p:cNvSpPr>
            <a:spLocks noGrp="1" noChangeArrowheads="1"/>
          </p:cNvSpPr>
          <p:nvPr>
            <p:ph type="title"/>
          </p:nvPr>
        </p:nvSpPr>
        <p:spPr bwMode="auto">
          <a:xfrm>
            <a:off x="533400" y="473075"/>
            <a:ext cx="8153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7"/>
          <p:cNvSpPr>
            <a:spLocks noGrp="1" noChangeArrowheads="1"/>
          </p:cNvSpPr>
          <p:nvPr>
            <p:ph type="body" idx="1"/>
          </p:nvPr>
        </p:nvSpPr>
        <p:spPr bwMode="auto">
          <a:xfrm>
            <a:off x="533400" y="1828800"/>
            <a:ext cx="8153400" cy="403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15"/>
          <p:cNvSpPr>
            <a:spLocks noChangeArrowheads="1"/>
          </p:cNvSpPr>
          <p:nvPr/>
        </p:nvSpPr>
        <p:spPr bwMode="auto">
          <a:xfrm>
            <a:off x="3048000" y="6248400"/>
            <a:ext cx="3733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pPr algn="ctr" eaLnBrk="1" hangingPunct="1"/>
            <a:r>
              <a:rPr lang="en-US" sz="1200">
                <a:latin typeface="Perpetua" charset="0"/>
              </a:rPr>
              <a:t>© 2008 The Board of Trustees of the University of Illinois</a:t>
            </a:r>
            <a:endParaRPr lang="en-US">
              <a:latin typeface="Perpetua" charset="0"/>
            </a:endParaRPr>
          </a:p>
        </p:txBody>
      </p:sp>
      <p:sp>
        <p:nvSpPr>
          <p:cNvPr id="1030" name="Line 16"/>
          <p:cNvSpPr>
            <a:spLocks noChangeShapeType="1"/>
          </p:cNvSpPr>
          <p:nvPr userDrawn="1"/>
        </p:nvSpPr>
        <p:spPr bwMode="auto">
          <a:xfrm>
            <a:off x="228600" y="6096000"/>
            <a:ext cx="0" cy="609600"/>
          </a:xfrm>
          <a:prstGeom prst="line">
            <a:avLst/>
          </a:prstGeom>
          <a:noFill/>
          <a:ln w="381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Tree>
  </p:cSld>
  <p:clrMap bg1="dk2" tx1="lt1" bg2="dk1" tx2="lt2" accent1="accent1" accent2="accent2" accent3="accent3" accent4="accent4" accent5="accent5" accent6="accent6" hlink="hlink" folHlink="folHlink"/>
  <p:sldLayoutIdLst>
    <p:sldLayoutId id="2147484481" r:id="rId1"/>
    <p:sldLayoutId id="2147484471" r:id="rId2"/>
    <p:sldLayoutId id="2147484472" r:id="rId3"/>
    <p:sldLayoutId id="2147484473" r:id="rId4"/>
    <p:sldLayoutId id="2147484474" r:id="rId5"/>
    <p:sldLayoutId id="2147484475" r:id="rId6"/>
    <p:sldLayoutId id="2147484476" r:id="rId7"/>
    <p:sldLayoutId id="2147484477" r:id="rId8"/>
    <p:sldLayoutId id="2147484478" r:id="rId9"/>
    <p:sldLayoutId id="2147484479" r:id="rId10"/>
    <p:sldLayoutId id="2147484480" r:id="rId11"/>
  </p:sldLayoutIdLst>
  <p:txStyles>
    <p:titleStyle>
      <a:lvl1pPr algn="l" rtl="0" eaLnBrk="0" fontAlgn="base" hangingPunct="0">
        <a:lnSpc>
          <a:spcPct val="80000"/>
        </a:lnSpc>
        <a:spcBef>
          <a:spcPct val="0"/>
        </a:spcBef>
        <a:spcAft>
          <a:spcPct val="0"/>
        </a:spcAft>
        <a:defRPr sz="4800">
          <a:solidFill>
            <a:srgbClr val="CC0000"/>
          </a:solidFill>
          <a:latin typeface="+mj-lt"/>
          <a:ea typeface="ＭＳ Ｐゴシック" charset="0"/>
          <a:cs typeface="ＭＳ Ｐゴシック" charset="0"/>
        </a:defRPr>
      </a:lvl1pPr>
      <a:lvl2pPr algn="l" rtl="0" eaLnBrk="0" fontAlgn="base" hangingPunct="0">
        <a:lnSpc>
          <a:spcPct val="80000"/>
        </a:lnSpc>
        <a:spcBef>
          <a:spcPct val="0"/>
        </a:spcBef>
        <a:spcAft>
          <a:spcPct val="0"/>
        </a:spcAft>
        <a:defRPr sz="4800">
          <a:solidFill>
            <a:srgbClr val="CC0000"/>
          </a:solidFill>
          <a:latin typeface="Times New Roman" pitchFamily="18" charset="0"/>
          <a:ea typeface="ＭＳ Ｐゴシック" charset="0"/>
          <a:cs typeface="ＭＳ Ｐゴシック" charset="0"/>
        </a:defRPr>
      </a:lvl2pPr>
      <a:lvl3pPr algn="l" rtl="0" eaLnBrk="0" fontAlgn="base" hangingPunct="0">
        <a:lnSpc>
          <a:spcPct val="80000"/>
        </a:lnSpc>
        <a:spcBef>
          <a:spcPct val="0"/>
        </a:spcBef>
        <a:spcAft>
          <a:spcPct val="0"/>
        </a:spcAft>
        <a:defRPr sz="4800">
          <a:solidFill>
            <a:srgbClr val="CC0000"/>
          </a:solidFill>
          <a:latin typeface="Times New Roman" pitchFamily="18" charset="0"/>
          <a:ea typeface="ＭＳ Ｐゴシック" charset="0"/>
          <a:cs typeface="ＭＳ Ｐゴシック" charset="0"/>
        </a:defRPr>
      </a:lvl3pPr>
      <a:lvl4pPr algn="l" rtl="0" eaLnBrk="0" fontAlgn="base" hangingPunct="0">
        <a:lnSpc>
          <a:spcPct val="80000"/>
        </a:lnSpc>
        <a:spcBef>
          <a:spcPct val="0"/>
        </a:spcBef>
        <a:spcAft>
          <a:spcPct val="0"/>
        </a:spcAft>
        <a:defRPr sz="4800">
          <a:solidFill>
            <a:srgbClr val="CC0000"/>
          </a:solidFill>
          <a:latin typeface="Times New Roman" pitchFamily="18" charset="0"/>
          <a:ea typeface="ＭＳ Ｐゴシック" charset="0"/>
          <a:cs typeface="ＭＳ Ｐゴシック" charset="0"/>
        </a:defRPr>
      </a:lvl4pPr>
      <a:lvl5pPr algn="l" rtl="0" eaLnBrk="0" fontAlgn="base" hangingPunct="0">
        <a:lnSpc>
          <a:spcPct val="80000"/>
        </a:lnSpc>
        <a:spcBef>
          <a:spcPct val="0"/>
        </a:spcBef>
        <a:spcAft>
          <a:spcPct val="0"/>
        </a:spcAft>
        <a:defRPr sz="4800">
          <a:solidFill>
            <a:srgbClr val="CC0000"/>
          </a:solidFill>
          <a:latin typeface="Times New Roman" pitchFamily="18" charset="0"/>
          <a:ea typeface="ＭＳ Ｐゴシック" charset="0"/>
          <a:cs typeface="ＭＳ Ｐゴシック" charset="0"/>
        </a:defRPr>
      </a:lvl5pPr>
      <a:lvl6pPr marL="457200" algn="l" rtl="0" fontAlgn="base">
        <a:lnSpc>
          <a:spcPct val="80000"/>
        </a:lnSpc>
        <a:spcBef>
          <a:spcPct val="0"/>
        </a:spcBef>
        <a:spcAft>
          <a:spcPct val="0"/>
        </a:spcAft>
        <a:defRPr sz="4800">
          <a:solidFill>
            <a:srgbClr val="CC0000"/>
          </a:solidFill>
          <a:latin typeface="Times New Roman" pitchFamily="18" charset="0"/>
        </a:defRPr>
      </a:lvl6pPr>
      <a:lvl7pPr marL="914400" algn="l" rtl="0" fontAlgn="base">
        <a:lnSpc>
          <a:spcPct val="80000"/>
        </a:lnSpc>
        <a:spcBef>
          <a:spcPct val="0"/>
        </a:spcBef>
        <a:spcAft>
          <a:spcPct val="0"/>
        </a:spcAft>
        <a:defRPr sz="4800">
          <a:solidFill>
            <a:srgbClr val="CC0000"/>
          </a:solidFill>
          <a:latin typeface="Times New Roman" pitchFamily="18" charset="0"/>
        </a:defRPr>
      </a:lvl7pPr>
      <a:lvl8pPr marL="1371600" algn="l" rtl="0" fontAlgn="base">
        <a:lnSpc>
          <a:spcPct val="80000"/>
        </a:lnSpc>
        <a:spcBef>
          <a:spcPct val="0"/>
        </a:spcBef>
        <a:spcAft>
          <a:spcPct val="0"/>
        </a:spcAft>
        <a:defRPr sz="4800">
          <a:solidFill>
            <a:srgbClr val="CC0000"/>
          </a:solidFill>
          <a:latin typeface="Times New Roman" pitchFamily="18" charset="0"/>
        </a:defRPr>
      </a:lvl8pPr>
      <a:lvl9pPr marL="1828800" algn="l" rtl="0" fontAlgn="base">
        <a:lnSpc>
          <a:spcPct val="80000"/>
        </a:lnSpc>
        <a:spcBef>
          <a:spcPct val="0"/>
        </a:spcBef>
        <a:spcAft>
          <a:spcPct val="0"/>
        </a:spcAft>
        <a:defRPr sz="4800">
          <a:solidFill>
            <a:srgbClr val="CC0000"/>
          </a:solidFill>
          <a:latin typeface="Times New Roman" pitchFamily="18" charset="0"/>
        </a:defRPr>
      </a:lvl9pPr>
    </p:titleStyle>
    <p:bodyStyle>
      <a:lvl1pPr marL="342900" indent="-342900" algn="l" rtl="0" eaLnBrk="0" fontAlgn="base" hangingPunct="0">
        <a:spcBef>
          <a:spcPct val="20000"/>
        </a:spcBef>
        <a:spcAft>
          <a:spcPct val="0"/>
        </a:spcAft>
        <a:buClr>
          <a:srgbClr val="CC0000"/>
        </a:buClr>
        <a:buFont typeface="Wingdings" charset="0"/>
        <a:buChar char="n"/>
        <a:defRPr sz="3100">
          <a:solidFill>
            <a:srgbClr val="000066"/>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CC0000"/>
        </a:buClr>
        <a:buFont typeface="Wingdings" charset="0"/>
        <a:buChar char="n"/>
        <a:defRPr sz="2600">
          <a:solidFill>
            <a:srgbClr val="000066"/>
          </a:solidFill>
          <a:latin typeface="+mn-lt"/>
          <a:ea typeface="ＭＳ Ｐゴシック" charset="0"/>
        </a:defRPr>
      </a:lvl2pPr>
      <a:lvl3pPr marL="1143000" indent="-228600" algn="l" rtl="0" eaLnBrk="0" fontAlgn="base" hangingPunct="0">
        <a:spcBef>
          <a:spcPct val="20000"/>
        </a:spcBef>
        <a:spcAft>
          <a:spcPct val="0"/>
        </a:spcAft>
        <a:buClr>
          <a:srgbClr val="CC0000"/>
        </a:buClr>
        <a:buFont typeface="Wingdings" charset="0"/>
        <a:buChar char="n"/>
        <a:defRPr sz="2400">
          <a:solidFill>
            <a:srgbClr val="000066"/>
          </a:solidFill>
          <a:latin typeface="+mn-lt"/>
          <a:ea typeface="ＭＳ Ｐゴシック" charset="0"/>
        </a:defRPr>
      </a:lvl3pPr>
      <a:lvl4pPr marL="1600200" indent="-228600" algn="l" rtl="0" eaLnBrk="0" fontAlgn="base" hangingPunct="0">
        <a:spcBef>
          <a:spcPct val="20000"/>
        </a:spcBef>
        <a:spcAft>
          <a:spcPct val="0"/>
        </a:spcAft>
        <a:buClr>
          <a:srgbClr val="CC0000"/>
        </a:buClr>
        <a:buFont typeface="Wingdings" charset="0"/>
        <a:buChar char="§"/>
        <a:defRPr sz="2000">
          <a:solidFill>
            <a:srgbClr val="000066"/>
          </a:solidFill>
          <a:latin typeface="+mn-lt"/>
          <a:ea typeface="ＭＳ Ｐゴシック" charset="0"/>
        </a:defRPr>
      </a:lvl4pPr>
      <a:lvl5pPr marL="2057400" indent="-228600" algn="l" rtl="0" eaLnBrk="0" fontAlgn="base" hangingPunct="0">
        <a:spcBef>
          <a:spcPct val="20000"/>
        </a:spcBef>
        <a:spcAft>
          <a:spcPct val="0"/>
        </a:spcAft>
        <a:buClr>
          <a:srgbClr val="CC0000"/>
        </a:buClr>
        <a:buFont typeface="Wingdings" charset="0"/>
        <a:buChar char="§"/>
        <a:defRPr sz="2000">
          <a:solidFill>
            <a:srgbClr val="000066"/>
          </a:solidFill>
          <a:latin typeface="+mn-lt"/>
          <a:ea typeface="ＭＳ Ｐゴシック" charset="0"/>
        </a:defRPr>
      </a:lvl5pPr>
      <a:lvl6pPr marL="2514600" indent="-228600" algn="l" rtl="0" fontAlgn="base">
        <a:spcBef>
          <a:spcPct val="20000"/>
        </a:spcBef>
        <a:spcAft>
          <a:spcPct val="0"/>
        </a:spcAft>
        <a:buClr>
          <a:srgbClr val="CC0000"/>
        </a:buClr>
        <a:buFont typeface="Wingdings" pitchFamily="2" charset="2"/>
        <a:buChar char="§"/>
        <a:defRPr sz="2000">
          <a:solidFill>
            <a:srgbClr val="000066"/>
          </a:solidFill>
          <a:latin typeface="+mn-lt"/>
        </a:defRPr>
      </a:lvl6pPr>
      <a:lvl7pPr marL="2971800" indent="-228600" algn="l" rtl="0" fontAlgn="base">
        <a:spcBef>
          <a:spcPct val="20000"/>
        </a:spcBef>
        <a:spcAft>
          <a:spcPct val="0"/>
        </a:spcAft>
        <a:buClr>
          <a:srgbClr val="CC0000"/>
        </a:buClr>
        <a:buFont typeface="Wingdings" pitchFamily="2" charset="2"/>
        <a:buChar char="§"/>
        <a:defRPr sz="2000">
          <a:solidFill>
            <a:srgbClr val="000066"/>
          </a:solidFill>
          <a:latin typeface="+mn-lt"/>
        </a:defRPr>
      </a:lvl7pPr>
      <a:lvl8pPr marL="3429000" indent="-228600" algn="l" rtl="0" fontAlgn="base">
        <a:spcBef>
          <a:spcPct val="20000"/>
        </a:spcBef>
        <a:spcAft>
          <a:spcPct val="0"/>
        </a:spcAft>
        <a:buClr>
          <a:srgbClr val="CC0000"/>
        </a:buClr>
        <a:buFont typeface="Wingdings" pitchFamily="2" charset="2"/>
        <a:buChar char="§"/>
        <a:defRPr sz="2000">
          <a:solidFill>
            <a:srgbClr val="000066"/>
          </a:solidFill>
          <a:latin typeface="+mn-lt"/>
        </a:defRPr>
      </a:lvl8pPr>
      <a:lvl9pPr marL="3886200" indent="-228600" algn="l" rtl="0" fontAlgn="base">
        <a:spcBef>
          <a:spcPct val="20000"/>
        </a:spcBef>
        <a:spcAft>
          <a:spcPct val="0"/>
        </a:spcAft>
        <a:buClr>
          <a:srgbClr val="CC0000"/>
        </a:buClr>
        <a:buFont typeface="Wingdings" pitchFamily="2" charset="2"/>
        <a:buChar char="§"/>
        <a:defRPr sz="20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ctrTitle"/>
          </p:nvPr>
        </p:nvSpPr>
        <p:spPr>
          <a:xfrm>
            <a:off x="533400" y="4191000"/>
            <a:ext cx="8305800" cy="1676400"/>
          </a:xfrm>
        </p:spPr>
        <p:txBody>
          <a:bodyPr/>
          <a:lstStyle/>
          <a:p>
            <a:pPr eaLnBrk="1" hangingPunct="1">
              <a:defRPr/>
            </a:pPr>
            <a:r>
              <a:rPr lang="en-US" altLang="ja-JP" sz="3600" b="1" dirty="0" smtClean="0">
                <a:solidFill>
                  <a:schemeClr val="accent6"/>
                </a:solidFill>
                <a:latin typeface="Times New Roman" charset="0"/>
              </a:rPr>
              <a:t/>
            </a:r>
            <a:br>
              <a:rPr lang="en-US" altLang="ja-JP" sz="3600" b="1" dirty="0" smtClean="0">
                <a:solidFill>
                  <a:schemeClr val="accent6"/>
                </a:solidFill>
                <a:latin typeface="Times New Roman" charset="0"/>
              </a:rPr>
            </a:br>
            <a:r>
              <a:rPr lang="en-US" altLang="ja-JP" sz="3600" b="1" dirty="0" smtClean="0">
                <a:solidFill>
                  <a:schemeClr val="accent6"/>
                </a:solidFill>
                <a:latin typeface="Times New Roman" charset="0"/>
              </a:rPr>
              <a:t/>
            </a:r>
            <a:br>
              <a:rPr lang="en-US" altLang="ja-JP" sz="3600" b="1" dirty="0" smtClean="0">
                <a:solidFill>
                  <a:schemeClr val="accent6"/>
                </a:solidFill>
                <a:latin typeface="Times New Roman" charset="0"/>
              </a:rPr>
            </a:br>
            <a:r>
              <a:rPr lang="en-US" altLang="ja-JP" sz="3600" b="1" dirty="0" smtClean="0">
                <a:solidFill>
                  <a:srgbClr val="000090"/>
                </a:solidFill>
                <a:latin typeface="Times New Roman" charset="0"/>
              </a:rPr>
              <a:t>The “</a:t>
            </a:r>
            <a:r>
              <a:rPr lang="en-US" altLang="ja-JP" sz="3600" b="1" dirty="0" smtClean="0">
                <a:solidFill>
                  <a:srgbClr val="0000A2"/>
                </a:solidFill>
                <a:latin typeface="Times New Roman" charset="0"/>
              </a:rPr>
              <a:t>Seven Pillars</a:t>
            </a:r>
            <a:r>
              <a:rPr lang="en-US" altLang="ja-JP" sz="3600" b="1" dirty="0" smtClean="0">
                <a:solidFill>
                  <a:srgbClr val="000090"/>
                </a:solidFill>
                <a:latin typeface="Times New Roman" charset="0"/>
              </a:rPr>
              <a:t>” Approach:</a:t>
            </a:r>
            <a:r>
              <a:rPr lang="en-US" altLang="ja-JP" sz="3600" b="1" dirty="0" smtClean="0">
                <a:solidFill>
                  <a:schemeClr val="accent6"/>
                </a:solidFill>
                <a:latin typeface="Times New Roman" charset="0"/>
              </a:rPr>
              <a:t/>
            </a:r>
            <a:br>
              <a:rPr lang="en-US" altLang="ja-JP" sz="3600" b="1" dirty="0" smtClean="0">
                <a:solidFill>
                  <a:schemeClr val="accent6"/>
                </a:solidFill>
                <a:latin typeface="Times New Roman" charset="0"/>
              </a:rPr>
            </a:br>
            <a:r>
              <a:rPr lang="en-US" altLang="ja-JP" sz="3600" b="1" dirty="0" smtClean="0">
                <a:solidFill>
                  <a:srgbClr val="800000"/>
                </a:solidFill>
                <a:latin typeface="Times New Roman" charset="0"/>
              </a:rPr>
              <a:t>Crossing the Patient Safety – Medical Liability Chasm</a:t>
            </a:r>
            <a:br>
              <a:rPr lang="en-US" altLang="ja-JP" sz="3600" b="1" dirty="0" smtClean="0">
                <a:solidFill>
                  <a:srgbClr val="800000"/>
                </a:solidFill>
                <a:latin typeface="Times New Roman" charset="0"/>
              </a:rPr>
            </a:br>
            <a:r>
              <a:rPr lang="en-US" altLang="ja-JP" sz="4400" b="1" dirty="0">
                <a:solidFill>
                  <a:srgbClr val="008000"/>
                </a:solidFill>
                <a:latin typeface="Times New Roman" charset="0"/>
              </a:rPr>
              <a:t/>
            </a:r>
            <a:br>
              <a:rPr lang="en-US" altLang="ja-JP" sz="4400" b="1" dirty="0">
                <a:solidFill>
                  <a:srgbClr val="008000"/>
                </a:solidFill>
                <a:latin typeface="Times New Roman" charset="0"/>
              </a:rPr>
            </a:br>
            <a:r>
              <a:rPr lang="en-US" altLang="ja-JP" sz="4400" b="1" dirty="0">
                <a:solidFill>
                  <a:srgbClr val="0000A2"/>
                </a:solidFill>
                <a:latin typeface="Times New Roman" charset="0"/>
              </a:rPr>
              <a:t/>
            </a:r>
            <a:br>
              <a:rPr lang="en-US" altLang="ja-JP" sz="4400" b="1" dirty="0">
                <a:solidFill>
                  <a:srgbClr val="0000A2"/>
                </a:solidFill>
                <a:latin typeface="Times New Roman" charset="0"/>
              </a:rPr>
            </a:br>
            <a:r>
              <a:rPr lang="en-US" altLang="ja-JP" sz="3200" dirty="0">
                <a:solidFill>
                  <a:srgbClr val="0000A2"/>
                </a:solidFill>
                <a:latin typeface="Times New Roman" charset="0"/>
              </a:rPr>
              <a:t/>
            </a:r>
            <a:br>
              <a:rPr lang="en-US" altLang="ja-JP" sz="3200" dirty="0">
                <a:solidFill>
                  <a:srgbClr val="0000A2"/>
                </a:solidFill>
                <a:latin typeface="Times New Roman" charset="0"/>
              </a:rPr>
            </a:br>
            <a:r>
              <a:rPr lang="en-US" altLang="ja-JP" sz="2800" dirty="0">
                <a:latin typeface="Times New Roman" charset="0"/>
              </a:rPr>
              <a:t> </a:t>
            </a:r>
            <a:r>
              <a:rPr lang="en-US" altLang="ja-JP" sz="3200" dirty="0">
                <a:latin typeface="Times New Roman" charset="0"/>
              </a:rPr>
              <a:t/>
            </a:r>
            <a:br>
              <a:rPr lang="en-US" altLang="ja-JP" sz="3200" dirty="0">
                <a:latin typeface="Times New Roman" charset="0"/>
              </a:rPr>
            </a:br>
            <a:endParaRPr lang="en-US" sz="2800" b="1" i="1" dirty="0">
              <a:latin typeface="Times New Roman" charset="0"/>
            </a:endParaRPr>
          </a:p>
        </p:txBody>
      </p:sp>
      <p:sp>
        <p:nvSpPr>
          <p:cNvPr id="2" name="TextBox 1"/>
          <p:cNvSpPr txBox="1"/>
          <p:nvPr/>
        </p:nvSpPr>
        <p:spPr>
          <a:xfrm>
            <a:off x="736854" y="3886200"/>
            <a:ext cx="7665530" cy="2246769"/>
          </a:xfrm>
          <a:prstGeom prst="rect">
            <a:avLst/>
          </a:prstGeom>
          <a:noFill/>
        </p:spPr>
        <p:txBody>
          <a:bodyPr wrap="none">
            <a:spAutoFit/>
          </a:bodyPr>
          <a:lstStyle/>
          <a:p>
            <a:pPr algn="ctr">
              <a:defRPr/>
            </a:pPr>
            <a:endParaRPr lang="en-US" sz="2000" b="1" dirty="0">
              <a:solidFill>
                <a:srgbClr val="800000"/>
              </a:solidFill>
              <a:latin typeface="+mj-lt"/>
            </a:endParaRPr>
          </a:p>
          <a:p>
            <a:pPr algn="ctr">
              <a:defRPr/>
            </a:pPr>
            <a:r>
              <a:rPr lang="en-US" sz="2400" b="1" dirty="0">
                <a:solidFill>
                  <a:srgbClr val="0000A2"/>
                </a:solidFill>
                <a:latin typeface="+mj-lt"/>
              </a:rPr>
              <a:t>Timothy McDonald, MD JD</a:t>
            </a:r>
          </a:p>
          <a:p>
            <a:pPr algn="ctr">
              <a:defRPr/>
            </a:pPr>
            <a:r>
              <a:rPr lang="en-US" sz="2400" b="1" dirty="0">
                <a:solidFill>
                  <a:srgbClr val="0000A2"/>
                </a:solidFill>
                <a:latin typeface="+mj-lt"/>
              </a:rPr>
              <a:t>Professor, Anesthesiology and Pediatrics</a:t>
            </a:r>
          </a:p>
          <a:p>
            <a:pPr algn="ctr">
              <a:defRPr/>
            </a:pPr>
            <a:r>
              <a:rPr lang="en-US" sz="2400" b="1" dirty="0">
                <a:solidFill>
                  <a:srgbClr val="0000A2"/>
                </a:solidFill>
                <a:latin typeface="+mj-lt"/>
              </a:rPr>
              <a:t>Interim Assistant Vice President for Quality and Safety</a:t>
            </a:r>
          </a:p>
          <a:p>
            <a:pPr algn="ctr">
              <a:defRPr/>
            </a:pPr>
            <a:r>
              <a:rPr lang="en-US" sz="2400" b="1" dirty="0">
                <a:solidFill>
                  <a:srgbClr val="0000A2"/>
                </a:solidFill>
                <a:latin typeface="+mj-lt"/>
              </a:rPr>
              <a:t>University of Illinois Hospital and Health Science </a:t>
            </a:r>
            <a:r>
              <a:rPr lang="en-US" sz="2400" b="1" dirty="0" smtClean="0">
                <a:solidFill>
                  <a:srgbClr val="0000A2"/>
                </a:solidFill>
                <a:latin typeface="+mj-lt"/>
              </a:rPr>
              <a:t>System</a:t>
            </a:r>
          </a:p>
          <a:p>
            <a:pPr algn="ctr">
              <a:defRPr/>
            </a:pPr>
            <a:r>
              <a:rPr lang="en-US" sz="2400" b="1" dirty="0" smtClean="0">
                <a:solidFill>
                  <a:srgbClr val="0000A2"/>
                </a:solidFill>
                <a:latin typeface="+mj-lt"/>
              </a:rPr>
              <a:t>PI: R18</a:t>
            </a:r>
            <a:endParaRPr lang="en-US" sz="2400" b="1" dirty="0">
              <a:solidFill>
                <a:srgbClr val="0000A2"/>
              </a:solidFill>
              <a:latin typeface="+mj-lt"/>
            </a:endParaRPr>
          </a:p>
        </p:txBody>
      </p:sp>
      <p:pic>
        <p:nvPicPr>
          <p:cNvPr id="3" name="Picture 2" descr="AHRQ logo.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124200" y="762000"/>
            <a:ext cx="2844800" cy="130452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the Seven Pillars</a:t>
            </a:r>
            <a:endParaRPr lang="en-US" dirty="0"/>
          </a:p>
        </p:txBody>
      </p:sp>
      <p:sp>
        <p:nvSpPr>
          <p:cNvPr id="3" name="Content Placeholder 2"/>
          <p:cNvSpPr>
            <a:spLocks noGrp="1"/>
          </p:cNvSpPr>
          <p:nvPr>
            <p:ph idx="1"/>
          </p:nvPr>
        </p:nvSpPr>
        <p:spPr>
          <a:xfrm>
            <a:off x="533400" y="1828800"/>
            <a:ext cx="8382000" cy="4038600"/>
          </a:xfrm>
        </p:spPr>
        <p:txBody>
          <a:bodyPr/>
          <a:lstStyle/>
          <a:p>
            <a:r>
              <a:rPr lang="en-US" dirty="0" smtClean="0"/>
              <a:t>Reduce harm thru transparency and learning</a:t>
            </a:r>
          </a:p>
          <a:p>
            <a:r>
              <a:rPr lang="en-US" dirty="0" smtClean="0"/>
              <a:t>Reduce lawsuits through early, effective communication with all parties</a:t>
            </a:r>
          </a:p>
          <a:p>
            <a:r>
              <a:rPr lang="en-US" dirty="0" smtClean="0"/>
              <a:t>Resolve inappropriate care cases early, efficiently</a:t>
            </a:r>
          </a:p>
          <a:p>
            <a:r>
              <a:rPr lang="en-US" dirty="0" smtClean="0"/>
              <a:t>Support patient and family engagement</a:t>
            </a:r>
          </a:p>
          <a:p>
            <a:r>
              <a:rPr lang="en-US" dirty="0" smtClean="0"/>
              <a:t>Support care professionals following harm events</a:t>
            </a:r>
            <a:endParaRPr lang="en-US" dirty="0"/>
          </a:p>
        </p:txBody>
      </p:sp>
    </p:spTree>
    <p:extLst>
      <p:ext uri="{BB962C8B-B14F-4D97-AF65-F5344CB8AC3E}">
        <p14:creationId xmlns:p14="http://schemas.microsoft.com/office/powerpoint/2010/main" xmlns="" val="695367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solidFill>
            <a:schemeClr val="tx1"/>
          </a:solidFill>
          <a:ln>
            <a:solidFill>
              <a:schemeClr val="bg1"/>
            </a:solidFill>
            <a:miter lim="800000"/>
            <a:headEnd/>
            <a:tailEnd/>
          </a:ln>
        </p:spPr>
        <p:txBody>
          <a:bodyPr/>
          <a:lstStyle/>
          <a:p>
            <a:pPr algn="ctr" eaLnBrk="1" hangingPunct="1"/>
            <a:r>
              <a:rPr lang="en-US" sz="3200">
                <a:solidFill>
                  <a:schemeClr val="bg1"/>
                </a:solidFill>
                <a:latin typeface="Times New Roman" charset="0"/>
              </a:rPr>
              <a:t/>
            </a:r>
            <a:br>
              <a:rPr lang="en-US" sz="3200">
                <a:solidFill>
                  <a:schemeClr val="bg1"/>
                </a:solidFill>
                <a:latin typeface="Times New Roman" charset="0"/>
              </a:rPr>
            </a:br>
            <a:r>
              <a:rPr lang="en-US" sz="3200">
                <a:solidFill>
                  <a:srgbClr val="C00000"/>
                </a:solidFill>
                <a:latin typeface="Times New Roman" charset="0"/>
              </a:rPr>
              <a:t>The Seven Pillars:</a:t>
            </a:r>
            <a:br>
              <a:rPr lang="en-US" sz="3200">
                <a:solidFill>
                  <a:srgbClr val="C00000"/>
                </a:solidFill>
                <a:latin typeface="Times New Roman" charset="0"/>
              </a:rPr>
            </a:br>
            <a:r>
              <a:rPr lang="en-US" sz="2800">
                <a:solidFill>
                  <a:srgbClr val="C00000"/>
                </a:solidFill>
                <a:latin typeface="Times New Roman" charset="0"/>
              </a:rPr>
              <a:t>A Comprehensive Approach to the Prevention and Response to Patient Events</a:t>
            </a:r>
          </a:p>
        </p:txBody>
      </p:sp>
      <p:sp>
        <p:nvSpPr>
          <p:cNvPr id="22530" name="AutoShape 3"/>
          <p:cNvSpPr>
            <a:spLocks noChangeArrowheads="1"/>
          </p:cNvSpPr>
          <p:nvPr/>
        </p:nvSpPr>
        <p:spPr bwMode="auto">
          <a:xfrm>
            <a:off x="5181600" y="1981200"/>
            <a:ext cx="2057400" cy="685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Unexpected Event reported to</a:t>
            </a:r>
          </a:p>
          <a:p>
            <a:pPr algn="ctr"/>
            <a:r>
              <a:rPr lang="en-US" sz="1200">
                <a:solidFill>
                  <a:schemeClr val="bg1"/>
                </a:solidFill>
              </a:rPr>
              <a:t>Safety/Risk Management</a:t>
            </a:r>
          </a:p>
        </p:txBody>
      </p:sp>
      <p:sp>
        <p:nvSpPr>
          <p:cNvPr id="22531" name="AutoShape 4"/>
          <p:cNvSpPr>
            <a:spLocks noChangeArrowheads="1"/>
          </p:cNvSpPr>
          <p:nvPr/>
        </p:nvSpPr>
        <p:spPr bwMode="auto">
          <a:xfrm>
            <a:off x="3505200" y="2362200"/>
            <a:ext cx="1295400" cy="762000"/>
          </a:xfrm>
          <a:prstGeom prst="flowChartDecision">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Patient Harm?</a:t>
            </a:r>
          </a:p>
        </p:txBody>
      </p:sp>
      <p:sp>
        <p:nvSpPr>
          <p:cNvPr id="22532" name="AutoShape 5"/>
          <p:cNvSpPr>
            <a:spLocks noChangeArrowheads="1"/>
          </p:cNvSpPr>
          <p:nvPr/>
        </p:nvSpPr>
        <p:spPr bwMode="auto">
          <a:xfrm>
            <a:off x="3124200" y="3352800"/>
            <a:ext cx="2057400" cy="1066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Consider </a:t>
            </a:r>
            <a:r>
              <a:rPr lang="ja-JP" altLang="en-US" sz="1200">
                <a:solidFill>
                  <a:schemeClr val="bg1"/>
                </a:solidFill>
              </a:rPr>
              <a:t>“</a:t>
            </a:r>
            <a:r>
              <a:rPr lang="en-US" altLang="ja-JP" sz="1200">
                <a:solidFill>
                  <a:schemeClr val="bg1"/>
                </a:solidFill>
              </a:rPr>
              <a:t>Second Patient</a:t>
            </a:r>
            <a:r>
              <a:rPr lang="ja-JP" altLang="en-US" sz="1200">
                <a:solidFill>
                  <a:schemeClr val="bg1"/>
                </a:solidFill>
              </a:rPr>
              <a:t>”</a:t>
            </a:r>
            <a:endParaRPr lang="en-US" altLang="ja-JP" sz="1200">
              <a:solidFill>
                <a:schemeClr val="bg1"/>
              </a:solidFill>
            </a:endParaRPr>
          </a:p>
          <a:p>
            <a:pPr algn="ctr"/>
            <a:r>
              <a:rPr lang="en-US" sz="1200">
                <a:solidFill>
                  <a:schemeClr val="bg1"/>
                </a:solidFill>
              </a:rPr>
              <a:t>Error Investigation</a:t>
            </a:r>
          </a:p>
          <a:p>
            <a:pPr algn="ctr"/>
            <a:r>
              <a:rPr lang="en-US" sz="1200">
                <a:solidFill>
                  <a:schemeClr val="bg1"/>
                </a:solidFill>
                <a:cs typeface="Arial" charset="0"/>
              </a:rPr>
              <a:t>Hold bills</a:t>
            </a:r>
            <a:endParaRPr lang="en-US" sz="1100">
              <a:solidFill>
                <a:schemeClr val="bg1"/>
              </a:solidFill>
              <a:cs typeface="Arial" charset="0"/>
            </a:endParaRPr>
          </a:p>
        </p:txBody>
      </p:sp>
      <p:sp>
        <p:nvSpPr>
          <p:cNvPr id="22533" name="AutoShape 6"/>
          <p:cNvSpPr>
            <a:spLocks noChangeArrowheads="1"/>
          </p:cNvSpPr>
          <p:nvPr/>
        </p:nvSpPr>
        <p:spPr bwMode="auto">
          <a:xfrm>
            <a:off x="3352800" y="4572000"/>
            <a:ext cx="1600200" cy="762000"/>
          </a:xfrm>
          <a:prstGeom prst="flowChartDecision">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Inappropriate</a:t>
            </a:r>
          </a:p>
          <a:p>
            <a:pPr algn="ctr"/>
            <a:r>
              <a:rPr lang="en-US" sz="1200">
                <a:solidFill>
                  <a:schemeClr val="bg1"/>
                </a:solidFill>
              </a:rPr>
              <a:t>Care?</a:t>
            </a:r>
          </a:p>
        </p:txBody>
      </p:sp>
      <p:sp>
        <p:nvSpPr>
          <p:cNvPr id="22534" name="AutoShape 7"/>
          <p:cNvSpPr>
            <a:spLocks noChangeArrowheads="1"/>
          </p:cNvSpPr>
          <p:nvPr/>
        </p:nvSpPr>
        <p:spPr bwMode="auto">
          <a:xfrm>
            <a:off x="3048000" y="5486400"/>
            <a:ext cx="2209800" cy="533400"/>
          </a:xfrm>
          <a:prstGeom prst="flowChartProcess">
            <a:avLst/>
          </a:prstGeom>
          <a:solidFill>
            <a:schemeClr val="tx1"/>
          </a:solidFill>
          <a:ln w="9525">
            <a:solidFill>
              <a:schemeClr val="bg1"/>
            </a:solidFill>
            <a:miter lim="800000"/>
            <a:headEnd/>
            <a:tailEnd/>
          </a:ln>
        </p:spPr>
        <p:txBody>
          <a:bodyPr wrap="none" anchor="ctr"/>
          <a:lstStyle/>
          <a:p>
            <a:pPr algn="ctr"/>
            <a:r>
              <a:rPr lang="en-US" sz="1200" b="1" dirty="0">
                <a:solidFill>
                  <a:schemeClr val="bg1"/>
                </a:solidFill>
              </a:rPr>
              <a:t>Full Disclosure with </a:t>
            </a:r>
          </a:p>
          <a:p>
            <a:pPr algn="ctr"/>
            <a:r>
              <a:rPr lang="en-US" sz="1200" b="1" dirty="0">
                <a:solidFill>
                  <a:schemeClr val="bg1"/>
                </a:solidFill>
              </a:rPr>
              <a:t>Rapid Apology and Remedy</a:t>
            </a:r>
          </a:p>
        </p:txBody>
      </p:sp>
      <p:sp>
        <p:nvSpPr>
          <p:cNvPr id="22535" name="AutoShape 8"/>
          <p:cNvSpPr>
            <a:spLocks noChangeArrowheads="1"/>
          </p:cNvSpPr>
          <p:nvPr/>
        </p:nvSpPr>
        <p:spPr bwMode="auto">
          <a:xfrm>
            <a:off x="6324600" y="3429000"/>
            <a:ext cx="2438400" cy="838200"/>
          </a:xfrm>
          <a:prstGeom prst="flowChartProcess">
            <a:avLst/>
          </a:prstGeom>
          <a:solidFill>
            <a:schemeClr val="tx1"/>
          </a:solidFill>
          <a:ln w="9525">
            <a:solidFill>
              <a:schemeClr val="bg1"/>
            </a:solidFill>
            <a:miter lim="800000"/>
            <a:headEnd/>
            <a:tailEnd/>
          </a:ln>
        </p:spPr>
        <p:txBody>
          <a:bodyPr wrap="none" anchor="ctr"/>
          <a:lstStyle/>
          <a:p>
            <a:pPr algn="ctr"/>
            <a:r>
              <a:rPr lang="en-US" sz="1400">
                <a:solidFill>
                  <a:schemeClr val="bg1"/>
                </a:solidFill>
              </a:rPr>
              <a:t>Process Improvement </a:t>
            </a:r>
          </a:p>
        </p:txBody>
      </p:sp>
      <p:sp>
        <p:nvSpPr>
          <p:cNvPr id="22536" name="AutoShape 9"/>
          <p:cNvSpPr>
            <a:spLocks noChangeArrowheads="1"/>
          </p:cNvSpPr>
          <p:nvPr/>
        </p:nvSpPr>
        <p:spPr bwMode="auto">
          <a:xfrm>
            <a:off x="762000" y="1905000"/>
            <a:ext cx="1371600" cy="685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Data Base</a:t>
            </a:r>
          </a:p>
        </p:txBody>
      </p:sp>
      <p:sp>
        <p:nvSpPr>
          <p:cNvPr id="22537" name="AutoShape 10"/>
          <p:cNvSpPr>
            <a:spLocks noChangeArrowheads="1"/>
          </p:cNvSpPr>
          <p:nvPr/>
        </p:nvSpPr>
        <p:spPr bwMode="auto">
          <a:xfrm>
            <a:off x="838200" y="3048000"/>
            <a:ext cx="1219200" cy="1676400"/>
          </a:xfrm>
          <a:prstGeom prst="flowChartProcess">
            <a:avLst/>
          </a:prstGeom>
          <a:solidFill>
            <a:schemeClr val="tx1"/>
          </a:solidFill>
          <a:ln w="9525">
            <a:solidFill>
              <a:schemeClr val="bg1"/>
            </a:solidFill>
            <a:miter lim="800000"/>
            <a:headEnd/>
            <a:tailEnd/>
          </a:ln>
        </p:spPr>
        <p:txBody>
          <a:bodyPr wrap="none" anchor="ctr"/>
          <a:lstStyle/>
          <a:p>
            <a:pPr algn="ctr"/>
            <a:r>
              <a:rPr lang="en-US" sz="1200" b="1">
                <a:solidFill>
                  <a:schemeClr val="bg1"/>
                </a:solidFill>
              </a:rPr>
              <a:t>Patient</a:t>
            </a:r>
          </a:p>
          <a:p>
            <a:pPr algn="ctr"/>
            <a:r>
              <a:rPr lang="en-US" sz="1200" b="1">
                <a:solidFill>
                  <a:schemeClr val="bg1"/>
                </a:solidFill>
              </a:rPr>
              <a:t>Communication</a:t>
            </a:r>
          </a:p>
          <a:p>
            <a:pPr algn="ctr"/>
            <a:r>
              <a:rPr lang="en-US" sz="1200" b="1">
                <a:solidFill>
                  <a:schemeClr val="bg1"/>
                </a:solidFill>
              </a:rPr>
              <a:t>Consult Service</a:t>
            </a:r>
          </a:p>
          <a:p>
            <a:pPr algn="ctr"/>
            <a:r>
              <a:rPr lang="en-US" sz="1200" b="1">
                <a:solidFill>
                  <a:schemeClr val="bg1"/>
                </a:solidFill>
              </a:rPr>
              <a:t>24/7</a:t>
            </a:r>
          </a:p>
          <a:p>
            <a:pPr algn="ctr"/>
            <a:r>
              <a:rPr lang="en-US" sz="1200" b="1">
                <a:solidFill>
                  <a:schemeClr val="bg1"/>
                </a:solidFill>
              </a:rPr>
              <a:t>Immediately</a:t>
            </a:r>
          </a:p>
          <a:p>
            <a:pPr algn="ctr"/>
            <a:r>
              <a:rPr lang="en-US" sz="1200" b="1">
                <a:solidFill>
                  <a:schemeClr val="bg1"/>
                </a:solidFill>
              </a:rPr>
              <a:t>Available</a:t>
            </a:r>
          </a:p>
        </p:txBody>
      </p:sp>
      <p:sp>
        <p:nvSpPr>
          <p:cNvPr id="22538" name="Text Box 11"/>
          <p:cNvSpPr txBox="1">
            <a:spLocks noChangeArrowheads="1"/>
          </p:cNvSpPr>
          <p:nvPr/>
        </p:nvSpPr>
        <p:spPr bwMode="auto">
          <a:xfrm>
            <a:off x="4495800" y="3048000"/>
            <a:ext cx="446088" cy="274638"/>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Yes</a:t>
            </a:r>
          </a:p>
        </p:txBody>
      </p:sp>
      <p:sp>
        <p:nvSpPr>
          <p:cNvPr id="22539" name="Text Box 12"/>
          <p:cNvSpPr txBox="1">
            <a:spLocks noChangeArrowheads="1"/>
          </p:cNvSpPr>
          <p:nvPr/>
        </p:nvSpPr>
        <p:spPr bwMode="auto">
          <a:xfrm>
            <a:off x="4632325" y="5138738"/>
            <a:ext cx="446088" cy="274637"/>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Yes</a:t>
            </a:r>
          </a:p>
        </p:txBody>
      </p:sp>
      <p:sp>
        <p:nvSpPr>
          <p:cNvPr id="22540" name="Text Box 13"/>
          <p:cNvSpPr txBox="1">
            <a:spLocks noChangeArrowheads="1"/>
          </p:cNvSpPr>
          <p:nvPr/>
        </p:nvSpPr>
        <p:spPr bwMode="auto">
          <a:xfrm>
            <a:off x="2590800" y="2514600"/>
            <a:ext cx="377825" cy="274638"/>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No</a:t>
            </a:r>
          </a:p>
        </p:txBody>
      </p:sp>
      <p:sp>
        <p:nvSpPr>
          <p:cNvPr id="22541" name="Text Box 14"/>
          <p:cNvSpPr txBox="1">
            <a:spLocks noChangeArrowheads="1"/>
          </p:cNvSpPr>
          <p:nvPr/>
        </p:nvSpPr>
        <p:spPr bwMode="auto">
          <a:xfrm>
            <a:off x="2498725" y="4529138"/>
            <a:ext cx="377825" cy="274637"/>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No</a:t>
            </a:r>
          </a:p>
        </p:txBody>
      </p:sp>
      <p:cxnSp>
        <p:nvCxnSpPr>
          <p:cNvPr id="22542" name="AutoShape 15"/>
          <p:cNvCxnSpPr>
            <a:cxnSpLocks noChangeShapeType="1"/>
            <a:stCxn id="22530" idx="1"/>
            <a:endCxn id="22531" idx="3"/>
          </p:cNvCxnSpPr>
          <p:nvPr/>
        </p:nvCxnSpPr>
        <p:spPr bwMode="auto">
          <a:xfrm rot="10800000" flipV="1">
            <a:off x="4800600" y="2324100"/>
            <a:ext cx="381000" cy="419100"/>
          </a:xfrm>
          <a:prstGeom prst="bentConnector3">
            <a:avLst>
              <a:gd name="adj1" fmla="val 50000"/>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22543" name="AutoShape 16"/>
          <p:cNvCxnSpPr>
            <a:cxnSpLocks noChangeShapeType="1"/>
            <a:stCxn id="22531" idx="2"/>
            <a:endCxn id="22532" idx="0"/>
          </p:cNvCxnSpPr>
          <p:nvPr/>
        </p:nvCxnSpPr>
        <p:spPr bwMode="auto">
          <a:xfrm>
            <a:off x="4152900" y="3124200"/>
            <a:ext cx="0" cy="2286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22544" name="AutoShape 17"/>
          <p:cNvCxnSpPr>
            <a:cxnSpLocks noChangeShapeType="1"/>
            <a:stCxn id="22532" idx="2"/>
            <a:endCxn id="22533" idx="0"/>
          </p:cNvCxnSpPr>
          <p:nvPr/>
        </p:nvCxnSpPr>
        <p:spPr bwMode="auto">
          <a:xfrm>
            <a:off x="4152900" y="4419600"/>
            <a:ext cx="0" cy="1524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22545" name="AutoShape 18"/>
          <p:cNvCxnSpPr>
            <a:cxnSpLocks noChangeShapeType="1"/>
            <a:stCxn id="22534" idx="3"/>
            <a:endCxn id="22535" idx="2"/>
          </p:cNvCxnSpPr>
          <p:nvPr/>
        </p:nvCxnSpPr>
        <p:spPr bwMode="auto">
          <a:xfrm flipV="1">
            <a:off x="5257800" y="4267200"/>
            <a:ext cx="2286000" cy="14859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22546" name="AutoShape 19"/>
          <p:cNvCxnSpPr>
            <a:cxnSpLocks noChangeShapeType="1"/>
            <a:stCxn id="22533" idx="2"/>
            <a:endCxn id="22534" idx="0"/>
          </p:cNvCxnSpPr>
          <p:nvPr/>
        </p:nvCxnSpPr>
        <p:spPr bwMode="auto">
          <a:xfrm>
            <a:off x="4152900" y="5334000"/>
            <a:ext cx="0" cy="1524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22547" name="AutoShape 20"/>
          <p:cNvCxnSpPr>
            <a:cxnSpLocks noChangeShapeType="1"/>
            <a:stCxn id="22533" idx="1"/>
            <a:endCxn id="22537" idx="2"/>
          </p:cNvCxnSpPr>
          <p:nvPr/>
        </p:nvCxnSpPr>
        <p:spPr bwMode="auto">
          <a:xfrm rot="10800000">
            <a:off x="1447800" y="4724400"/>
            <a:ext cx="1905000" cy="2286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22548" name="AutoShape 21"/>
          <p:cNvCxnSpPr>
            <a:cxnSpLocks noChangeShapeType="1"/>
            <a:stCxn id="22531" idx="1"/>
            <a:endCxn id="22536" idx="2"/>
          </p:cNvCxnSpPr>
          <p:nvPr/>
        </p:nvCxnSpPr>
        <p:spPr bwMode="auto">
          <a:xfrm rot="10800000">
            <a:off x="1447800" y="2590800"/>
            <a:ext cx="2057400" cy="1524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22549" name="AutoShape 22"/>
          <p:cNvCxnSpPr>
            <a:cxnSpLocks noChangeShapeType="1"/>
            <a:stCxn id="22534" idx="1"/>
            <a:endCxn id="22537" idx="2"/>
          </p:cNvCxnSpPr>
          <p:nvPr/>
        </p:nvCxnSpPr>
        <p:spPr bwMode="auto">
          <a:xfrm rot="10800000">
            <a:off x="1447800" y="4724400"/>
            <a:ext cx="1600200" cy="10287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22550" name="AutoShape 23"/>
          <p:cNvCxnSpPr>
            <a:cxnSpLocks noChangeShapeType="1"/>
            <a:stCxn id="22537" idx="0"/>
            <a:endCxn id="22536" idx="2"/>
          </p:cNvCxnSpPr>
          <p:nvPr/>
        </p:nvCxnSpPr>
        <p:spPr bwMode="auto">
          <a:xfrm flipV="1">
            <a:off x="1447800" y="2590800"/>
            <a:ext cx="0" cy="4572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22551" name="AutoShape 24"/>
          <p:cNvCxnSpPr>
            <a:cxnSpLocks noChangeShapeType="1"/>
          </p:cNvCxnSpPr>
          <p:nvPr/>
        </p:nvCxnSpPr>
        <p:spPr bwMode="auto">
          <a:xfrm rot="5400000" flipV="1">
            <a:off x="3657600" y="-381000"/>
            <a:ext cx="1524000" cy="6096000"/>
          </a:xfrm>
          <a:prstGeom prst="bentConnector3">
            <a:avLst>
              <a:gd name="adj1" fmla="val -15000"/>
            </a:avLst>
          </a:prstGeom>
          <a:noFill/>
          <a:ln w="28575">
            <a:solidFill>
              <a:schemeClr val="bg1"/>
            </a:solidFill>
            <a:prstDash val="sysDot"/>
            <a:miter lim="800000"/>
            <a:headEnd/>
            <a:tailEnd type="triangle" w="med" len="med"/>
          </a:ln>
          <a:extLst>
            <a:ext uri="{909E8E84-426E-40dd-AFC4-6F175D3DCCD1}">
              <a14:hiddenFill xmlns:a14="http://schemas.microsoft.com/office/drawing/2010/main" xmlns="">
                <a:noFill/>
              </a14:hiddenFill>
            </a:ext>
          </a:extLst>
        </p:spPr>
      </p:cxnSp>
      <p:cxnSp>
        <p:nvCxnSpPr>
          <p:cNvPr id="22552" name="AutoShape 25"/>
          <p:cNvCxnSpPr>
            <a:cxnSpLocks noChangeShapeType="1"/>
            <a:stCxn id="22532" idx="1"/>
            <a:endCxn id="22537" idx="3"/>
          </p:cNvCxnSpPr>
          <p:nvPr/>
        </p:nvCxnSpPr>
        <p:spPr bwMode="auto">
          <a:xfrm flipH="1">
            <a:off x="2057400" y="3886200"/>
            <a:ext cx="1066800" cy="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sp>
        <p:nvSpPr>
          <p:cNvPr id="752666" name="AutoShape 26"/>
          <p:cNvSpPr>
            <a:spLocks noChangeArrowheads="1"/>
          </p:cNvSpPr>
          <p:nvPr/>
        </p:nvSpPr>
        <p:spPr bwMode="auto">
          <a:xfrm>
            <a:off x="5334000" y="3657600"/>
            <a:ext cx="352425" cy="304800"/>
          </a:xfrm>
          <a:prstGeom prst="star5">
            <a:avLst/>
          </a:prstGeom>
          <a:solidFill>
            <a:srgbClr val="CC0000"/>
          </a:solidFill>
          <a:ln w="9525">
            <a:solidFill>
              <a:schemeClr val="bg1"/>
            </a:solidFill>
            <a:miter lim="800000"/>
            <a:headEnd/>
            <a:tailEnd/>
          </a:ln>
          <a:effectLst/>
        </p:spPr>
        <p:txBody>
          <a:bodyPr wrap="none" anchor="ctr"/>
          <a:lstStyle/>
          <a:p>
            <a:pPr>
              <a:defRPr/>
            </a:pPr>
            <a:endParaRPr lang="en-US">
              <a:ea typeface="+mn-ea"/>
              <a:cs typeface="+mn-cs"/>
            </a:endParaRPr>
          </a:p>
        </p:txBody>
      </p:sp>
      <p:sp>
        <p:nvSpPr>
          <p:cNvPr id="22554" name="Text Box 27"/>
          <p:cNvSpPr txBox="1">
            <a:spLocks noChangeArrowheads="1"/>
          </p:cNvSpPr>
          <p:nvPr/>
        </p:nvSpPr>
        <p:spPr bwMode="auto">
          <a:xfrm>
            <a:off x="7467600" y="2286000"/>
            <a:ext cx="1458913" cy="346075"/>
          </a:xfrm>
          <a:prstGeom prst="rect">
            <a:avLst/>
          </a:prstGeom>
          <a:solidFill>
            <a:schemeClr val="tx1"/>
          </a:solidFill>
          <a:ln w="9525">
            <a:solidFill>
              <a:schemeClr val="bg1"/>
            </a:solidFill>
            <a:miter lim="800000"/>
            <a:headEnd/>
            <a:tailEnd/>
          </a:ln>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ja-JP" altLang="en-US" sz="1600">
                <a:solidFill>
                  <a:schemeClr val="bg1"/>
                </a:solidFill>
              </a:rPr>
              <a:t>“</a:t>
            </a:r>
            <a:r>
              <a:rPr lang="en-US" altLang="ja-JP" sz="1600">
                <a:solidFill>
                  <a:schemeClr val="bg1"/>
                </a:solidFill>
              </a:rPr>
              <a:t>Near misses</a:t>
            </a:r>
            <a:r>
              <a:rPr lang="ja-JP" altLang="en-US" sz="1600">
                <a:solidFill>
                  <a:schemeClr val="bg1"/>
                </a:solidFill>
              </a:rPr>
              <a:t>”</a:t>
            </a:r>
            <a:endParaRPr lang="en-US" sz="1600">
              <a:solidFill>
                <a:schemeClr val="bg1"/>
              </a:solidFill>
            </a:endParaRPr>
          </a:p>
        </p:txBody>
      </p:sp>
      <p:sp>
        <p:nvSpPr>
          <p:cNvPr id="22555" name="Line 28"/>
          <p:cNvSpPr>
            <a:spLocks noChangeShapeType="1"/>
          </p:cNvSpPr>
          <p:nvPr/>
        </p:nvSpPr>
        <p:spPr bwMode="auto">
          <a:xfrm>
            <a:off x="5181600" y="3810000"/>
            <a:ext cx="990600" cy="1143000"/>
          </a:xfrm>
          <a:prstGeom prst="line">
            <a:avLst/>
          </a:prstGeom>
          <a:noFill/>
          <a:ln w="38100">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2556" name="Text Box 29"/>
          <p:cNvSpPr txBox="1">
            <a:spLocks noChangeArrowheads="1"/>
          </p:cNvSpPr>
          <p:nvPr/>
        </p:nvSpPr>
        <p:spPr bwMode="auto">
          <a:xfrm>
            <a:off x="6172200" y="4495800"/>
            <a:ext cx="1616075" cy="952500"/>
          </a:xfrm>
          <a:prstGeom prst="rect">
            <a:avLst/>
          </a:prstGeom>
          <a:solidFill>
            <a:schemeClr val="tx1"/>
          </a:solidFill>
          <a:ln w="9525">
            <a:solidFill>
              <a:schemeClr val="bg1"/>
            </a:solidFill>
            <a:miter lim="800000"/>
            <a:headEnd/>
            <a:tailEnd/>
          </a:ln>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b="1" dirty="0">
                <a:solidFill>
                  <a:srgbClr val="CC0000"/>
                </a:solidFill>
              </a:rPr>
              <a:t>Activation of Crisis Management Team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n-US" sz="4400" dirty="0">
                <a:latin typeface="Times New Roman" charset="0"/>
              </a:rPr>
              <a:t>The Patient Communication Consult Service [PCCS]</a:t>
            </a:r>
          </a:p>
        </p:txBody>
      </p:sp>
      <p:sp>
        <p:nvSpPr>
          <p:cNvPr id="30722" name="Rectangle 3"/>
          <p:cNvSpPr>
            <a:spLocks noGrp="1" noChangeArrowheads="1"/>
          </p:cNvSpPr>
          <p:nvPr>
            <p:ph type="body" idx="1"/>
          </p:nvPr>
        </p:nvSpPr>
        <p:spPr>
          <a:xfrm>
            <a:off x="533400" y="1828800"/>
            <a:ext cx="5715000" cy="4800600"/>
          </a:xfrm>
        </p:spPr>
        <p:txBody>
          <a:bodyPr/>
          <a:lstStyle/>
          <a:p>
            <a:pPr eaLnBrk="1" hangingPunct="1"/>
            <a:r>
              <a:rPr lang="en-US" sz="2800" dirty="0">
                <a:latin typeface="Times New Roman" charset="0"/>
              </a:rPr>
              <a:t>PCCS – immediately available 24/7</a:t>
            </a:r>
          </a:p>
          <a:p>
            <a:pPr eaLnBrk="1" hangingPunct="1"/>
            <a:r>
              <a:rPr lang="en-US" sz="2800" dirty="0">
                <a:latin typeface="Times New Roman" charset="0"/>
              </a:rPr>
              <a:t>Current options</a:t>
            </a:r>
          </a:p>
          <a:p>
            <a:pPr eaLnBrk="1" hangingPunct="1"/>
            <a:r>
              <a:rPr lang="en-US" sz="2800" dirty="0">
                <a:latin typeface="Times New Roman" charset="0"/>
              </a:rPr>
              <a:t>Empowerment</a:t>
            </a:r>
          </a:p>
          <a:p>
            <a:pPr eaLnBrk="1" hangingPunct="1"/>
            <a:r>
              <a:rPr lang="en-US" sz="2800" b="1" dirty="0">
                <a:latin typeface="Times New Roman" charset="0"/>
              </a:rPr>
              <a:t>Value of Emotional Intelligence</a:t>
            </a:r>
          </a:p>
          <a:p>
            <a:pPr eaLnBrk="1" hangingPunct="1"/>
            <a:r>
              <a:rPr lang="en-US" sz="2800" dirty="0">
                <a:latin typeface="Times New Roman" charset="0"/>
              </a:rPr>
              <a:t>Expectations</a:t>
            </a:r>
          </a:p>
          <a:p>
            <a:pPr eaLnBrk="1" hangingPunct="1"/>
            <a:r>
              <a:rPr lang="en-US" sz="2800" dirty="0">
                <a:latin typeface="Times New Roman" charset="0"/>
              </a:rPr>
              <a:t>Physician involvement</a:t>
            </a:r>
          </a:p>
          <a:p>
            <a:pPr eaLnBrk="1" hangingPunct="1"/>
            <a:r>
              <a:rPr lang="en-US" sz="2800" dirty="0">
                <a:latin typeface="Times New Roman" charset="0"/>
              </a:rPr>
              <a:t>Patient-family involvement</a:t>
            </a:r>
          </a:p>
          <a:p>
            <a:pPr eaLnBrk="1" hangingPunct="1"/>
            <a:r>
              <a:rPr lang="en-US" sz="2800" b="1" dirty="0" smtClean="0">
                <a:latin typeface="Times New Roman" charset="0"/>
              </a:rPr>
              <a:t>Mitigates impact of “special colleagues” with low EI</a:t>
            </a:r>
            <a:endParaRPr lang="en-US" sz="2800" b="1" dirty="0">
              <a:latin typeface="Times New Roman" charset="0"/>
            </a:endParaRPr>
          </a:p>
        </p:txBody>
      </p:sp>
      <p:pic>
        <p:nvPicPr>
          <p:cNvPr id="30723" name="Picture 4" descr="PCCS 00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00800" y="1828800"/>
            <a:ext cx="1608138" cy="393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a:latin typeface="Times New Roman" charset="0"/>
              </a:rPr>
              <a:t>Establishing a PCCS </a:t>
            </a:r>
          </a:p>
        </p:txBody>
      </p:sp>
      <p:sp>
        <p:nvSpPr>
          <p:cNvPr id="32770" name="Content Placeholder 2"/>
          <p:cNvSpPr>
            <a:spLocks noGrp="1"/>
          </p:cNvSpPr>
          <p:nvPr>
            <p:ph idx="1"/>
          </p:nvPr>
        </p:nvSpPr>
        <p:spPr/>
        <p:txBody>
          <a:bodyPr/>
          <a:lstStyle/>
          <a:p>
            <a:r>
              <a:rPr lang="en-US">
                <a:latin typeface="Times New Roman" charset="0"/>
              </a:rPr>
              <a:t>Leadership buy-in</a:t>
            </a:r>
          </a:p>
          <a:p>
            <a:r>
              <a:rPr lang="en-US" b="1">
                <a:latin typeface="Times New Roman" charset="0"/>
              </a:rPr>
              <a:t>Establish policy, procedure</a:t>
            </a:r>
          </a:p>
          <a:p>
            <a:pPr lvl="1"/>
            <a:r>
              <a:rPr lang="en-US">
                <a:latin typeface="Times New Roman" charset="0"/>
              </a:rPr>
              <a:t>Rapid access 24/7 – hotline</a:t>
            </a:r>
          </a:p>
          <a:p>
            <a:pPr lvl="1"/>
            <a:r>
              <a:rPr lang="en-US">
                <a:latin typeface="Times New Roman" charset="0"/>
              </a:rPr>
              <a:t>Just in time training for those who access hotline</a:t>
            </a:r>
          </a:p>
          <a:p>
            <a:pPr lvl="1"/>
            <a:r>
              <a:rPr lang="en-US">
                <a:latin typeface="Times New Roman" charset="0"/>
              </a:rPr>
              <a:t>Command and control</a:t>
            </a:r>
          </a:p>
          <a:p>
            <a:pPr lvl="1"/>
            <a:r>
              <a:rPr lang="en-US">
                <a:latin typeface="Times New Roman" charset="0"/>
              </a:rPr>
              <a:t>Establish the “liaison”</a:t>
            </a:r>
          </a:p>
          <a:p>
            <a:pPr lvl="1"/>
            <a:r>
              <a:rPr lang="en-US">
                <a:latin typeface="Times New Roman" charset="0"/>
              </a:rPr>
              <a:t>Goal - to maintain trust and to learn</a:t>
            </a:r>
          </a:p>
          <a:p>
            <a:pPr lvl="1"/>
            <a:r>
              <a:rPr lang="en-US">
                <a:latin typeface="Times New Roman" charset="0"/>
              </a:rPr>
              <a:t>Help/support physicians overcome their fears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a:solidFill>
            <a:schemeClr val="tx1"/>
          </a:solidFill>
          <a:ln>
            <a:solidFill>
              <a:schemeClr val="bg1"/>
            </a:solidFill>
            <a:miter lim="800000"/>
            <a:headEnd/>
            <a:tailEnd/>
          </a:ln>
        </p:spPr>
        <p:txBody>
          <a:bodyPr/>
          <a:lstStyle/>
          <a:p>
            <a:pPr algn="ctr" eaLnBrk="1" hangingPunct="1"/>
            <a:r>
              <a:rPr lang="en-US" sz="3200">
                <a:solidFill>
                  <a:schemeClr val="bg1"/>
                </a:solidFill>
                <a:latin typeface="Times New Roman" charset="0"/>
              </a:rPr>
              <a:t/>
            </a:r>
            <a:br>
              <a:rPr lang="en-US" sz="3200">
                <a:solidFill>
                  <a:schemeClr val="bg1"/>
                </a:solidFill>
                <a:latin typeface="Times New Roman" charset="0"/>
              </a:rPr>
            </a:br>
            <a:r>
              <a:rPr lang="en-US" sz="3200">
                <a:solidFill>
                  <a:srgbClr val="C00000"/>
                </a:solidFill>
                <a:latin typeface="Times New Roman" charset="0"/>
              </a:rPr>
              <a:t>The Seven Pillars:</a:t>
            </a:r>
            <a:br>
              <a:rPr lang="en-US" sz="3200">
                <a:solidFill>
                  <a:srgbClr val="C00000"/>
                </a:solidFill>
                <a:latin typeface="Times New Roman" charset="0"/>
              </a:rPr>
            </a:br>
            <a:r>
              <a:rPr lang="en-US" sz="2800">
                <a:solidFill>
                  <a:srgbClr val="C00000"/>
                </a:solidFill>
                <a:latin typeface="Times New Roman" charset="0"/>
              </a:rPr>
              <a:t>A Comprehensive Approach to Adverse Patient Events</a:t>
            </a:r>
          </a:p>
        </p:txBody>
      </p:sp>
      <p:sp>
        <p:nvSpPr>
          <p:cNvPr id="36866" name="AutoShape 3"/>
          <p:cNvSpPr>
            <a:spLocks noChangeArrowheads="1"/>
          </p:cNvSpPr>
          <p:nvPr/>
        </p:nvSpPr>
        <p:spPr bwMode="auto">
          <a:xfrm>
            <a:off x="5181600" y="1981200"/>
            <a:ext cx="2057400" cy="685800"/>
          </a:xfrm>
          <a:prstGeom prst="flowChartProcess">
            <a:avLst/>
          </a:prstGeom>
          <a:solidFill>
            <a:schemeClr val="tx1"/>
          </a:solidFill>
          <a:ln w="9525">
            <a:solidFill>
              <a:schemeClr val="bg1"/>
            </a:solidFill>
            <a:miter lim="800000"/>
            <a:headEnd/>
            <a:tailEnd/>
          </a:ln>
        </p:spPr>
        <p:txBody>
          <a:bodyPr wrap="none" anchor="ctr"/>
          <a:lstStyle/>
          <a:p>
            <a:pPr algn="ctr"/>
            <a:r>
              <a:rPr lang="en-US" sz="1200" dirty="0">
                <a:solidFill>
                  <a:schemeClr val="bg1"/>
                </a:solidFill>
              </a:rPr>
              <a:t>Unexpected Event reported to</a:t>
            </a:r>
          </a:p>
          <a:p>
            <a:pPr algn="ctr"/>
            <a:r>
              <a:rPr lang="en-US" sz="1200" dirty="0">
                <a:solidFill>
                  <a:schemeClr val="bg1"/>
                </a:solidFill>
              </a:rPr>
              <a:t>Safety/Risk Management</a:t>
            </a:r>
          </a:p>
        </p:txBody>
      </p:sp>
      <p:sp>
        <p:nvSpPr>
          <p:cNvPr id="36867" name="AutoShape 4"/>
          <p:cNvSpPr>
            <a:spLocks noChangeArrowheads="1"/>
          </p:cNvSpPr>
          <p:nvPr/>
        </p:nvSpPr>
        <p:spPr bwMode="auto">
          <a:xfrm>
            <a:off x="3505200" y="2362200"/>
            <a:ext cx="1295400" cy="762000"/>
          </a:xfrm>
          <a:prstGeom prst="flowChartDecision">
            <a:avLst/>
          </a:prstGeom>
          <a:solidFill>
            <a:schemeClr val="tx1"/>
          </a:solidFill>
          <a:ln w="9525">
            <a:solidFill>
              <a:schemeClr val="bg1"/>
            </a:solidFill>
            <a:miter lim="800000"/>
            <a:headEnd/>
            <a:tailEnd/>
          </a:ln>
        </p:spPr>
        <p:txBody>
          <a:bodyPr wrap="none" anchor="ctr"/>
          <a:lstStyle/>
          <a:p>
            <a:pPr algn="ctr"/>
            <a:r>
              <a:rPr lang="en-US" sz="1200" dirty="0">
                <a:solidFill>
                  <a:schemeClr val="bg1"/>
                </a:solidFill>
              </a:rPr>
              <a:t>Patient Harm?</a:t>
            </a:r>
          </a:p>
        </p:txBody>
      </p:sp>
      <p:sp>
        <p:nvSpPr>
          <p:cNvPr id="36868" name="AutoShape 5"/>
          <p:cNvSpPr>
            <a:spLocks noChangeArrowheads="1"/>
          </p:cNvSpPr>
          <p:nvPr/>
        </p:nvSpPr>
        <p:spPr bwMode="auto">
          <a:xfrm>
            <a:off x="3124200" y="3352800"/>
            <a:ext cx="2057400" cy="1066800"/>
          </a:xfrm>
          <a:prstGeom prst="flowChartProcess">
            <a:avLst/>
          </a:prstGeom>
          <a:solidFill>
            <a:schemeClr val="tx1"/>
          </a:solidFill>
          <a:ln w="9525">
            <a:solidFill>
              <a:schemeClr val="bg1"/>
            </a:solidFill>
            <a:miter lim="800000"/>
            <a:headEnd/>
            <a:tailEnd/>
          </a:ln>
        </p:spPr>
        <p:txBody>
          <a:bodyPr wrap="none" anchor="ctr"/>
          <a:lstStyle/>
          <a:p>
            <a:pPr algn="ctr"/>
            <a:r>
              <a:rPr lang="en-US" sz="1200" dirty="0">
                <a:solidFill>
                  <a:schemeClr val="bg1"/>
                </a:solidFill>
              </a:rPr>
              <a:t>Consider </a:t>
            </a:r>
            <a:r>
              <a:rPr lang="ja-JP" altLang="en-US" sz="1200">
                <a:solidFill>
                  <a:schemeClr val="bg1"/>
                </a:solidFill>
              </a:rPr>
              <a:t>“</a:t>
            </a:r>
            <a:r>
              <a:rPr lang="en-US" altLang="ja-JP" sz="1200" dirty="0">
                <a:solidFill>
                  <a:schemeClr val="bg1"/>
                </a:solidFill>
              </a:rPr>
              <a:t>Second Patient</a:t>
            </a:r>
            <a:r>
              <a:rPr lang="ja-JP" altLang="en-US" sz="1200">
                <a:solidFill>
                  <a:schemeClr val="bg1"/>
                </a:solidFill>
              </a:rPr>
              <a:t>”</a:t>
            </a:r>
            <a:endParaRPr lang="en-US" altLang="ja-JP" sz="1200" dirty="0">
              <a:solidFill>
                <a:schemeClr val="bg1"/>
              </a:solidFill>
            </a:endParaRPr>
          </a:p>
          <a:p>
            <a:pPr algn="ctr"/>
            <a:r>
              <a:rPr lang="en-US" sz="1200" dirty="0">
                <a:solidFill>
                  <a:schemeClr val="bg1"/>
                </a:solidFill>
              </a:rPr>
              <a:t>Error Investigation</a:t>
            </a:r>
          </a:p>
          <a:p>
            <a:pPr algn="ctr"/>
            <a:r>
              <a:rPr lang="en-US" sz="1200" dirty="0">
                <a:solidFill>
                  <a:schemeClr val="bg1"/>
                </a:solidFill>
                <a:cs typeface="Arial" charset="0"/>
              </a:rPr>
              <a:t>Hold bills</a:t>
            </a:r>
            <a:endParaRPr lang="en-US" sz="1100" dirty="0">
              <a:solidFill>
                <a:schemeClr val="bg1"/>
              </a:solidFill>
              <a:cs typeface="Arial" charset="0"/>
            </a:endParaRPr>
          </a:p>
        </p:txBody>
      </p:sp>
      <p:sp>
        <p:nvSpPr>
          <p:cNvPr id="36869" name="AutoShape 6"/>
          <p:cNvSpPr>
            <a:spLocks noChangeArrowheads="1"/>
          </p:cNvSpPr>
          <p:nvPr/>
        </p:nvSpPr>
        <p:spPr bwMode="auto">
          <a:xfrm>
            <a:off x="3352800" y="4572000"/>
            <a:ext cx="1600200" cy="762000"/>
          </a:xfrm>
          <a:prstGeom prst="flowChartDecision">
            <a:avLst/>
          </a:prstGeom>
          <a:solidFill>
            <a:schemeClr val="tx1"/>
          </a:solidFill>
          <a:ln w="9525">
            <a:solidFill>
              <a:schemeClr val="bg1"/>
            </a:solidFill>
            <a:miter lim="800000"/>
            <a:headEnd/>
            <a:tailEnd/>
          </a:ln>
        </p:spPr>
        <p:txBody>
          <a:bodyPr wrap="none" anchor="ctr"/>
          <a:lstStyle/>
          <a:p>
            <a:pPr algn="ctr"/>
            <a:r>
              <a:rPr lang="en-US" sz="1200" dirty="0">
                <a:solidFill>
                  <a:schemeClr val="bg1"/>
                </a:solidFill>
              </a:rPr>
              <a:t>Inappropriate</a:t>
            </a:r>
          </a:p>
          <a:p>
            <a:pPr algn="ctr"/>
            <a:r>
              <a:rPr lang="en-US" sz="1200" dirty="0">
                <a:solidFill>
                  <a:schemeClr val="bg1"/>
                </a:solidFill>
              </a:rPr>
              <a:t>Care?</a:t>
            </a:r>
          </a:p>
        </p:txBody>
      </p:sp>
      <p:sp>
        <p:nvSpPr>
          <p:cNvPr id="36870" name="AutoShape 7"/>
          <p:cNvSpPr>
            <a:spLocks noChangeArrowheads="1"/>
          </p:cNvSpPr>
          <p:nvPr/>
        </p:nvSpPr>
        <p:spPr bwMode="auto">
          <a:xfrm>
            <a:off x="3048000" y="5486400"/>
            <a:ext cx="2209800" cy="533400"/>
          </a:xfrm>
          <a:prstGeom prst="flowChartProcess">
            <a:avLst/>
          </a:prstGeom>
          <a:solidFill>
            <a:schemeClr val="tx1"/>
          </a:solidFill>
          <a:ln w="9525">
            <a:solidFill>
              <a:schemeClr val="bg1"/>
            </a:solidFill>
            <a:miter lim="800000"/>
            <a:headEnd/>
            <a:tailEnd/>
          </a:ln>
        </p:spPr>
        <p:txBody>
          <a:bodyPr wrap="none" anchor="ctr"/>
          <a:lstStyle/>
          <a:p>
            <a:pPr algn="ctr"/>
            <a:r>
              <a:rPr lang="en-US" sz="1200" b="1">
                <a:solidFill>
                  <a:schemeClr val="bg1"/>
                </a:solidFill>
              </a:rPr>
              <a:t>Full Disclosure with </a:t>
            </a:r>
          </a:p>
          <a:p>
            <a:pPr algn="ctr"/>
            <a:r>
              <a:rPr lang="en-US" sz="1200" b="1">
                <a:solidFill>
                  <a:schemeClr val="bg1"/>
                </a:solidFill>
              </a:rPr>
              <a:t>Rapid Apology and Remedy</a:t>
            </a:r>
          </a:p>
        </p:txBody>
      </p:sp>
      <p:sp>
        <p:nvSpPr>
          <p:cNvPr id="36871" name="AutoShape 8"/>
          <p:cNvSpPr>
            <a:spLocks noChangeArrowheads="1"/>
          </p:cNvSpPr>
          <p:nvPr/>
        </p:nvSpPr>
        <p:spPr bwMode="auto">
          <a:xfrm>
            <a:off x="6324600" y="3429000"/>
            <a:ext cx="2438400" cy="838200"/>
          </a:xfrm>
          <a:prstGeom prst="flowChartProcess">
            <a:avLst/>
          </a:prstGeom>
          <a:solidFill>
            <a:schemeClr val="tx1"/>
          </a:solidFill>
          <a:ln w="9525">
            <a:solidFill>
              <a:schemeClr val="bg1"/>
            </a:solidFill>
            <a:miter lim="800000"/>
            <a:headEnd/>
            <a:tailEnd/>
          </a:ln>
        </p:spPr>
        <p:txBody>
          <a:bodyPr wrap="none" anchor="ctr"/>
          <a:lstStyle/>
          <a:p>
            <a:pPr algn="ctr"/>
            <a:r>
              <a:rPr lang="en-US" sz="1400">
                <a:solidFill>
                  <a:schemeClr val="bg1"/>
                </a:solidFill>
              </a:rPr>
              <a:t>Process Improvement </a:t>
            </a:r>
          </a:p>
        </p:txBody>
      </p:sp>
      <p:sp>
        <p:nvSpPr>
          <p:cNvPr id="36872" name="AutoShape 9"/>
          <p:cNvSpPr>
            <a:spLocks noChangeArrowheads="1"/>
          </p:cNvSpPr>
          <p:nvPr/>
        </p:nvSpPr>
        <p:spPr bwMode="auto">
          <a:xfrm>
            <a:off x="762000" y="1905000"/>
            <a:ext cx="1371600" cy="685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Data Base</a:t>
            </a:r>
          </a:p>
        </p:txBody>
      </p:sp>
      <p:sp>
        <p:nvSpPr>
          <p:cNvPr id="36873" name="AutoShape 10"/>
          <p:cNvSpPr>
            <a:spLocks noChangeArrowheads="1"/>
          </p:cNvSpPr>
          <p:nvPr/>
        </p:nvSpPr>
        <p:spPr bwMode="auto">
          <a:xfrm>
            <a:off x="838200" y="3048000"/>
            <a:ext cx="1219200" cy="1676400"/>
          </a:xfrm>
          <a:prstGeom prst="flowChartProcess">
            <a:avLst/>
          </a:prstGeom>
          <a:solidFill>
            <a:schemeClr val="tx1"/>
          </a:solidFill>
          <a:ln w="9525">
            <a:solidFill>
              <a:schemeClr val="bg1"/>
            </a:solidFill>
            <a:miter lim="800000"/>
            <a:headEnd/>
            <a:tailEnd/>
          </a:ln>
        </p:spPr>
        <p:txBody>
          <a:bodyPr wrap="none" anchor="ctr"/>
          <a:lstStyle/>
          <a:p>
            <a:pPr algn="ctr"/>
            <a:r>
              <a:rPr lang="en-US" sz="1200" b="1" dirty="0">
                <a:solidFill>
                  <a:schemeClr val="bg1"/>
                </a:solidFill>
              </a:rPr>
              <a:t>Patient</a:t>
            </a:r>
          </a:p>
          <a:p>
            <a:pPr algn="ctr"/>
            <a:r>
              <a:rPr lang="en-US" sz="1200" b="1" dirty="0">
                <a:solidFill>
                  <a:schemeClr val="bg1"/>
                </a:solidFill>
              </a:rPr>
              <a:t>Communication</a:t>
            </a:r>
          </a:p>
          <a:p>
            <a:pPr algn="ctr"/>
            <a:r>
              <a:rPr lang="en-US" sz="1200" b="1" dirty="0">
                <a:solidFill>
                  <a:schemeClr val="bg1"/>
                </a:solidFill>
              </a:rPr>
              <a:t>Consult Service</a:t>
            </a:r>
          </a:p>
          <a:p>
            <a:pPr algn="ctr"/>
            <a:r>
              <a:rPr lang="en-US" sz="1200" b="1" dirty="0">
                <a:solidFill>
                  <a:schemeClr val="bg1"/>
                </a:solidFill>
              </a:rPr>
              <a:t>24/7</a:t>
            </a:r>
          </a:p>
          <a:p>
            <a:pPr algn="ctr"/>
            <a:r>
              <a:rPr lang="en-US" sz="1200" b="1" dirty="0">
                <a:solidFill>
                  <a:schemeClr val="bg1"/>
                </a:solidFill>
              </a:rPr>
              <a:t>Immediately</a:t>
            </a:r>
          </a:p>
          <a:p>
            <a:pPr algn="ctr"/>
            <a:r>
              <a:rPr lang="en-US" sz="1200" b="1" dirty="0">
                <a:solidFill>
                  <a:schemeClr val="bg1"/>
                </a:solidFill>
              </a:rPr>
              <a:t>Available</a:t>
            </a:r>
          </a:p>
        </p:txBody>
      </p:sp>
      <p:sp>
        <p:nvSpPr>
          <p:cNvPr id="36874" name="Text Box 11"/>
          <p:cNvSpPr txBox="1">
            <a:spLocks noChangeArrowheads="1"/>
          </p:cNvSpPr>
          <p:nvPr/>
        </p:nvSpPr>
        <p:spPr bwMode="auto">
          <a:xfrm>
            <a:off x="4495800" y="3048000"/>
            <a:ext cx="446088" cy="274638"/>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Yes</a:t>
            </a:r>
          </a:p>
        </p:txBody>
      </p:sp>
      <p:sp>
        <p:nvSpPr>
          <p:cNvPr id="36875" name="Text Box 12"/>
          <p:cNvSpPr txBox="1">
            <a:spLocks noChangeArrowheads="1"/>
          </p:cNvSpPr>
          <p:nvPr/>
        </p:nvSpPr>
        <p:spPr bwMode="auto">
          <a:xfrm>
            <a:off x="4632325" y="5138738"/>
            <a:ext cx="446088" cy="274637"/>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Yes</a:t>
            </a:r>
          </a:p>
        </p:txBody>
      </p:sp>
      <p:sp>
        <p:nvSpPr>
          <p:cNvPr id="36876" name="Text Box 13"/>
          <p:cNvSpPr txBox="1">
            <a:spLocks noChangeArrowheads="1"/>
          </p:cNvSpPr>
          <p:nvPr/>
        </p:nvSpPr>
        <p:spPr bwMode="auto">
          <a:xfrm>
            <a:off x="2590800" y="2514600"/>
            <a:ext cx="377825" cy="274638"/>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No</a:t>
            </a:r>
          </a:p>
        </p:txBody>
      </p:sp>
      <p:sp>
        <p:nvSpPr>
          <p:cNvPr id="36877" name="Text Box 14"/>
          <p:cNvSpPr txBox="1">
            <a:spLocks noChangeArrowheads="1"/>
          </p:cNvSpPr>
          <p:nvPr/>
        </p:nvSpPr>
        <p:spPr bwMode="auto">
          <a:xfrm>
            <a:off x="2498725" y="4529138"/>
            <a:ext cx="377825" cy="274637"/>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No</a:t>
            </a:r>
          </a:p>
        </p:txBody>
      </p:sp>
      <p:cxnSp>
        <p:nvCxnSpPr>
          <p:cNvPr id="36878" name="AutoShape 15"/>
          <p:cNvCxnSpPr>
            <a:cxnSpLocks noChangeShapeType="1"/>
            <a:stCxn id="36866" idx="1"/>
            <a:endCxn id="36867" idx="3"/>
          </p:cNvCxnSpPr>
          <p:nvPr/>
        </p:nvCxnSpPr>
        <p:spPr bwMode="auto">
          <a:xfrm rot="10800000" flipV="1">
            <a:off x="4800600" y="2324100"/>
            <a:ext cx="381000" cy="419100"/>
          </a:xfrm>
          <a:prstGeom prst="bentConnector3">
            <a:avLst>
              <a:gd name="adj1" fmla="val 50000"/>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36879" name="AutoShape 16"/>
          <p:cNvCxnSpPr>
            <a:cxnSpLocks noChangeShapeType="1"/>
            <a:stCxn id="36867" idx="2"/>
            <a:endCxn id="36868" idx="0"/>
          </p:cNvCxnSpPr>
          <p:nvPr/>
        </p:nvCxnSpPr>
        <p:spPr bwMode="auto">
          <a:xfrm>
            <a:off x="4152900" y="3124200"/>
            <a:ext cx="0" cy="2286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36880" name="AutoShape 17"/>
          <p:cNvCxnSpPr>
            <a:cxnSpLocks noChangeShapeType="1"/>
            <a:stCxn id="36868" idx="2"/>
            <a:endCxn id="36869" idx="0"/>
          </p:cNvCxnSpPr>
          <p:nvPr/>
        </p:nvCxnSpPr>
        <p:spPr bwMode="auto">
          <a:xfrm>
            <a:off x="4152900" y="4419600"/>
            <a:ext cx="0" cy="1524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36881" name="AutoShape 18"/>
          <p:cNvCxnSpPr>
            <a:cxnSpLocks noChangeShapeType="1"/>
            <a:stCxn id="36870" idx="3"/>
            <a:endCxn id="36871" idx="2"/>
          </p:cNvCxnSpPr>
          <p:nvPr/>
        </p:nvCxnSpPr>
        <p:spPr bwMode="auto">
          <a:xfrm flipV="1">
            <a:off x="5257800" y="4267200"/>
            <a:ext cx="2286000" cy="14859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36882" name="AutoShape 19"/>
          <p:cNvCxnSpPr>
            <a:cxnSpLocks noChangeShapeType="1"/>
            <a:stCxn id="36869" idx="2"/>
            <a:endCxn id="36870" idx="0"/>
          </p:cNvCxnSpPr>
          <p:nvPr/>
        </p:nvCxnSpPr>
        <p:spPr bwMode="auto">
          <a:xfrm>
            <a:off x="4152900" y="5334000"/>
            <a:ext cx="0" cy="1524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36883" name="AutoShape 20"/>
          <p:cNvCxnSpPr>
            <a:cxnSpLocks noChangeShapeType="1"/>
            <a:stCxn id="36869" idx="1"/>
            <a:endCxn id="36873" idx="2"/>
          </p:cNvCxnSpPr>
          <p:nvPr/>
        </p:nvCxnSpPr>
        <p:spPr bwMode="auto">
          <a:xfrm rot="10800000">
            <a:off x="1447800" y="4724400"/>
            <a:ext cx="1905000" cy="2286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36884" name="AutoShape 21"/>
          <p:cNvCxnSpPr>
            <a:cxnSpLocks noChangeShapeType="1"/>
            <a:stCxn id="36867" idx="1"/>
            <a:endCxn id="36872" idx="2"/>
          </p:cNvCxnSpPr>
          <p:nvPr/>
        </p:nvCxnSpPr>
        <p:spPr bwMode="auto">
          <a:xfrm rot="10800000">
            <a:off x="1447800" y="2590800"/>
            <a:ext cx="2057400" cy="1524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36885" name="AutoShape 22"/>
          <p:cNvCxnSpPr>
            <a:cxnSpLocks noChangeShapeType="1"/>
            <a:stCxn id="36870" idx="1"/>
            <a:endCxn id="36873" idx="2"/>
          </p:cNvCxnSpPr>
          <p:nvPr/>
        </p:nvCxnSpPr>
        <p:spPr bwMode="auto">
          <a:xfrm rot="10800000">
            <a:off x="1447800" y="4724400"/>
            <a:ext cx="1600200" cy="10287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36886" name="AutoShape 23"/>
          <p:cNvCxnSpPr>
            <a:cxnSpLocks noChangeShapeType="1"/>
            <a:stCxn id="36873" idx="0"/>
            <a:endCxn id="36872" idx="2"/>
          </p:cNvCxnSpPr>
          <p:nvPr/>
        </p:nvCxnSpPr>
        <p:spPr bwMode="auto">
          <a:xfrm flipV="1">
            <a:off x="1447800" y="2590800"/>
            <a:ext cx="0" cy="4572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36887" name="AutoShape 24"/>
          <p:cNvCxnSpPr>
            <a:cxnSpLocks noChangeShapeType="1"/>
          </p:cNvCxnSpPr>
          <p:nvPr/>
        </p:nvCxnSpPr>
        <p:spPr bwMode="auto">
          <a:xfrm rot="5400000" flipV="1">
            <a:off x="3657600" y="-381000"/>
            <a:ext cx="1524000" cy="6096000"/>
          </a:xfrm>
          <a:prstGeom prst="bentConnector3">
            <a:avLst>
              <a:gd name="adj1" fmla="val -15000"/>
            </a:avLst>
          </a:prstGeom>
          <a:noFill/>
          <a:ln w="28575">
            <a:solidFill>
              <a:schemeClr val="bg1"/>
            </a:solidFill>
            <a:prstDash val="sysDot"/>
            <a:miter lim="800000"/>
            <a:headEnd/>
            <a:tailEnd type="triangle" w="med" len="med"/>
          </a:ln>
          <a:extLst>
            <a:ext uri="{909E8E84-426E-40dd-AFC4-6F175D3DCCD1}">
              <a14:hiddenFill xmlns:a14="http://schemas.microsoft.com/office/drawing/2010/main" xmlns="">
                <a:noFill/>
              </a14:hiddenFill>
            </a:ext>
          </a:extLst>
        </p:spPr>
      </p:cxnSp>
      <p:cxnSp>
        <p:nvCxnSpPr>
          <p:cNvPr id="36888" name="AutoShape 25"/>
          <p:cNvCxnSpPr>
            <a:cxnSpLocks noChangeShapeType="1"/>
            <a:stCxn id="36868" idx="1"/>
            <a:endCxn id="36873" idx="3"/>
          </p:cNvCxnSpPr>
          <p:nvPr/>
        </p:nvCxnSpPr>
        <p:spPr bwMode="auto">
          <a:xfrm flipH="1">
            <a:off x="2057400" y="3886200"/>
            <a:ext cx="1066800" cy="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sp>
        <p:nvSpPr>
          <p:cNvPr id="752666" name="AutoShape 26"/>
          <p:cNvSpPr>
            <a:spLocks noChangeArrowheads="1"/>
          </p:cNvSpPr>
          <p:nvPr/>
        </p:nvSpPr>
        <p:spPr bwMode="auto">
          <a:xfrm>
            <a:off x="5334000" y="3657600"/>
            <a:ext cx="352425" cy="304800"/>
          </a:xfrm>
          <a:prstGeom prst="star5">
            <a:avLst/>
          </a:prstGeom>
          <a:solidFill>
            <a:srgbClr val="CC0000"/>
          </a:solidFill>
          <a:ln w="9525">
            <a:solidFill>
              <a:schemeClr val="bg1"/>
            </a:solidFill>
            <a:miter lim="800000"/>
            <a:headEnd/>
            <a:tailEnd/>
          </a:ln>
          <a:effectLst/>
        </p:spPr>
        <p:txBody>
          <a:bodyPr wrap="none" anchor="ctr"/>
          <a:lstStyle/>
          <a:p>
            <a:pPr>
              <a:defRPr/>
            </a:pPr>
            <a:endParaRPr lang="en-US">
              <a:ea typeface="+mn-ea"/>
              <a:cs typeface="+mn-cs"/>
            </a:endParaRPr>
          </a:p>
        </p:txBody>
      </p:sp>
      <p:sp>
        <p:nvSpPr>
          <p:cNvPr id="36890" name="Text Box 27"/>
          <p:cNvSpPr txBox="1">
            <a:spLocks noChangeArrowheads="1"/>
          </p:cNvSpPr>
          <p:nvPr/>
        </p:nvSpPr>
        <p:spPr bwMode="auto">
          <a:xfrm>
            <a:off x="7467600" y="2286000"/>
            <a:ext cx="1458913" cy="346075"/>
          </a:xfrm>
          <a:prstGeom prst="rect">
            <a:avLst/>
          </a:prstGeom>
          <a:solidFill>
            <a:schemeClr val="tx1"/>
          </a:solidFill>
          <a:ln w="9525">
            <a:solidFill>
              <a:schemeClr val="bg1"/>
            </a:solidFill>
            <a:miter lim="800000"/>
            <a:headEnd/>
            <a:tailEnd/>
          </a:ln>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ja-JP" altLang="en-US" sz="1600">
                <a:solidFill>
                  <a:schemeClr val="bg1"/>
                </a:solidFill>
              </a:rPr>
              <a:t>“</a:t>
            </a:r>
            <a:r>
              <a:rPr lang="en-US" altLang="ja-JP" sz="1600">
                <a:solidFill>
                  <a:schemeClr val="bg1"/>
                </a:solidFill>
              </a:rPr>
              <a:t>Near misses</a:t>
            </a:r>
            <a:r>
              <a:rPr lang="ja-JP" altLang="en-US" sz="1600">
                <a:solidFill>
                  <a:schemeClr val="bg1"/>
                </a:solidFill>
              </a:rPr>
              <a:t>”</a:t>
            </a:r>
            <a:endParaRPr lang="en-US" sz="1600">
              <a:solidFill>
                <a:schemeClr val="bg1"/>
              </a:solidFill>
            </a:endParaRPr>
          </a:p>
        </p:txBody>
      </p:sp>
      <p:sp>
        <p:nvSpPr>
          <p:cNvPr id="36891" name="Line 28"/>
          <p:cNvSpPr>
            <a:spLocks noChangeShapeType="1"/>
          </p:cNvSpPr>
          <p:nvPr/>
        </p:nvSpPr>
        <p:spPr bwMode="auto">
          <a:xfrm>
            <a:off x="5181600" y="3810000"/>
            <a:ext cx="990600" cy="1143000"/>
          </a:xfrm>
          <a:prstGeom prst="line">
            <a:avLst/>
          </a:prstGeom>
          <a:noFill/>
          <a:ln w="38100">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36892" name="Text Box 29"/>
          <p:cNvSpPr txBox="1">
            <a:spLocks noChangeArrowheads="1"/>
          </p:cNvSpPr>
          <p:nvPr/>
        </p:nvSpPr>
        <p:spPr bwMode="auto">
          <a:xfrm>
            <a:off x="6172200" y="4495800"/>
            <a:ext cx="1616075" cy="952500"/>
          </a:xfrm>
          <a:prstGeom prst="rect">
            <a:avLst/>
          </a:prstGeom>
          <a:solidFill>
            <a:schemeClr val="tx1"/>
          </a:solidFill>
          <a:ln w="9525">
            <a:solidFill>
              <a:schemeClr val="bg1"/>
            </a:solidFill>
            <a:miter lim="800000"/>
            <a:headEnd/>
            <a:tailEnd/>
          </a:ln>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b="1">
                <a:solidFill>
                  <a:srgbClr val="CC0000"/>
                </a:solidFill>
              </a:rPr>
              <a:t>Activation of Crisis Management Team</a:t>
            </a:r>
          </a:p>
        </p:txBody>
      </p:sp>
      <p:sp>
        <p:nvSpPr>
          <p:cNvPr id="36893" name="Oval 29"/>
          <p:cNvSpPr>
            <a:spLocks noChangeArrowheads="1"/>
          </p:cNvSpPr>
          <p:nvPr/>
        </p:nvSpPr>
        <p:spPr bwMode="auto">
          <a:xfrm>
            <a:off x="2971800" y="4800600"/>
            <a:ext cx="2438400" cy="1752600"/>
          </a:xfrm>
          <a:prstGeom prst="ellipse">
            <a:avLst/>
          </a:prstGeom>
          <a:solidFill>
            <a:srgbClr val="FF0000">
              <a:alpha val="27058"/>
            </a:srgbClr>
          </a:solidFill>
          <a:ln w="9525">
            <a:solidFill>
              <a:srgbClr val="FF0000"/>
            </a:solidFill>
            <a:round/>
            <a:headEnd/>
            <a:tailEnd/>
          </a:ln>
        </p:spPr>
        <p:txBody>
          <a:bodyPr/>
          <a:lstStyle/>
          <a:p>
            <a:endParaRPr lang="en-US">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z="4400">
                <a:latin typeface="Times New Roman" charset="0"/>
              </a:rPr>
              <a:t>Elements of resolution/remediation</a:t>
            </a:r>
          </a:p>
        </p:txBody>
      </p:sp>
      <p:pic>
        <p:nvPicPr>
          <p:cNvPr id="3" name="Picture 2" descr="Patient Safety compensation card.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52600" y="2777067"/>
            <a:ext cx="5638800" cy="4080933"/>
          </a:xfrm>
          <a:prstGeom prst="rect">
            <a:avLst/>
          </a:prstGeom>
        </p:spPr>
      </p:pic>
      <p:sp>
        <p:nvSpPr>
          <p:cNvPr id="5" name="TextBox 4"/>
          <p:cNvSpPr txBox="1"/>
          <p:nvPr/>
        </p:nvSpPr>
        <p:spPr>
          <a:xfrm>
            <a:off x="609600" y="1828800"/>
            <a:ext cx="7467600" cy="1200328"/>
          </a:xfrm>
          <a:prstGeom prst="rect">
            <a:avLst/>
          </a:prstGeom>
          <a:noFill/>
        </p:spPr>
        <p:txBody>
          <a:bodyPr wrap="square" rtlCol="0">
            <a:spAutoFit/>
          </a:bodyPr>
          <a:lstStyle/>
          <a:p>
            <a:pPr marL="285750" indent="-285750">
              <a:buFont typeface="Arial"/>
              <a:buChar char="•"/>
            </a:pPr>
            <a:r>
              <a:rPr lang="en-US" sz="2400" dirty="0" smtClean="0">
                <a:solidFill>
                  <a:srgbClr val="000090"/>
                </a:solidFill>
              </a:rPr>
              <a:t>Patient Safety Compensation Card – given to patients if harm caused by inappropriate care, serves as their ongoing “insurance card”</a:t>
            </a:r>
            <a:endParaRPr lang="en-US" sz="2400" dirty="0">
              <a:solidFill>
                <a:srgbClr val="00009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a:latin typeface="Times New Roman" charset="0"/>
              </a:rPr>
              <a:t>Putting it all together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Content Placeholder 3" descr="trib 4.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361250" r="-361250"/>
          <a:stretch>
            <a:fillRect/>
          </a:stretch>
        </p:blipFill>
        <p:spPr>
          <a:xfrm rot="5563246">
            <a:off x="-168275" y="-1639887"/>
            <a:ext cx="9390063" cy="4649787"/>
          </a:xfrm>
        </p:spPr>
      </p:pic>
      <p:pic>
        <p:nvPicPr>
          <p:cNvPr id="39938" name="Picture 5" descr="tribune 5.pn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81200" y="1828800"/>
            <a:ext cx="4699000" cy="464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3276600" y="1219200"/>
            <a:ext cx="2584450" cy="523875"/>
          </a:xfrm>
          <a:prstGeom prst="rect">
            <a:avLst/>
          </a:prstGeom>
          <a:noFill/>
        </p:spPr>
        <p:txBody>
          <a:bodyPr wrap="none">
            <a:spAutoFit/>
          </a:bodyPr>
          <a:lstStyle/>
          <a:p>
            <a:pPr>
              <a:defRPr/>
            </a:pPr>
            <a:r>
              <a:rPr lang="en-US" sz="2800" dirty="0">
                <a:solidFill>
                  <a:schemeClr val="bg1"/>
                </a:solidFill>
                <a:latin typeface="+mj-lt"/>
              </a:rPr>
              <a:t>October  7, 2011</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a:latin typeface="Times New Roman" charset="0"/>
              </a:rPr>
              <a:t>Another communicating openly and resolving early</a:t>
            </a:r>
          </a:p>
        </p:txBody>
      </p:sp>
      <p:pic>
        <p:nvPicPr>
          <p:cNvPr id="41986"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52592" r="-52592"/>
          <a:stretch>
            <a:fillRect/>
          </a:stretch>
        </p:blipFill>
        <p:spPr>
          <a:xfrm>
            <a:off x="-82550" y="1828800"/>
            <a:ext cx="9385300" cy="46482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Content Placeholder 3" descr="trib 4.pn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361250" r="-361250"/>
          <a:stretch>
            <a:fillRect/>
          </a:stretch>
        </p:blipFill>
        <p:spPr>
          <a:xfrm rot="5563246">
            <a:off x="-44449" y="-1541463"/>
            <a:ext cx="9118600" cy="4638675"/>
          </a:xfrm>
        </p:spPr>
      </p:pic>
      <p:sp>
        <p:nvSpPr>
          <p:cNvPr id="8" name="TextBox 7"/>
          <p:cNvSpPr txBox="1"/>
          <p:nvPr/>
        </p:nvSpPr>
        <p:spPr>
          <a:xfrm>
            <a:off x="3276600" y="1219200"/>
            <a:ext cx="2584450" cy="523875"/>
          </a:xfrm>
          <a:prstGeom prst="rect">
            <a:avLst/>
          </a:prstGeom>
          <a:noFill/>
        </p:spPr>
        <p:txBody>
          <a:bodyPr wrap="none">
            <a:spAutoFit/>
          </a:bodyPr>
          <a:lstStyle/>
          <a:p>
            <a:pPr>
              <a:defRPr/>
            </a:pPr>
            <a:r>
              <a:rPr lang="en-US" sz="2800" dirty="0">
                <a:solidFill>
                  <a:schemeClr val="bg1"/>
                </a:solidFill>
                <a:latin typeface="+mj-lt"/>
              </a:rPr>
              <a:t>October  7, 2011</a:t>
            </a:r>
          </a:p>
        </p:txBody>
      </p:sp>
      <p:pic>
        <p:nvPicPr>
          <p:cNvPr id="44035" name="Picture 1" descr="tribune 6.pn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43200" y="1981200"/>
            <a:ext cx="3556000" cy="73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36" name="Picture 2" descr="tribune 7.pn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057400" y="2800350"/>
            <a:ext cx="4840288" cy="405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sz="4400" dirty="0" smtClean="0">
                <a:solidFill>
                  <a:srgbClr val="800000"/>
                </a:solidFill>
                <a:latin typeface="Times New Roman" charset="0"/>
              </a:rPr>
              <a:t>Grant</a:t>
            </a:r>
            <a:r>
              <a:rPr lang="en-US" sz="4400" dirty="0">
                <a:solidFill>
                  <a:srgbClr val="800000"/>
                </a:solidFill>
                <a:latin typeface="Times New Roman" charset="0"/>
              </a:rPr>
              <a:t> </a:t>
            </a:r>
            <a:r>
              <a:rPr lang="en-US" sz="4400" dirty="0" smtClean="0">
                <a:solidFill>
                  <a:srgbClr val="800000"/>
                </a:solidFill>
                <a:latin typeface="Times New Roman" charset="0"/>
              </a:rPr>
              <a:t>announcement</a:t>
            </a:r>
            <a:endParaRPr lang="en-US" sz="4400" dirty="0">
              <a:solidFill>
                <a:srgbClr val="800000"/>
              </a:solidFill>
              <a:latin typeface="Times New Roman" charset="0"/>
            </a:endParaRPr>
          </a:p>
        </p:txBody>
      </p:sp>
      <p:pic>
        <p:nvPicPr>
          <p:cNvPr id="56322" name="Picture 2" descr="C:\Users\Tim\Desktop\Press release 1.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a:xfrm>
            <a:off x="609600" y="1828800"/>
            <a:ext cx="8021638" cy="2819400"/>
          </a:xfrm>
        </p:spPr>
      </p:pic>
      <p:pic>
        <p:nvPicPr>
          <p:cNvPr id="56323" name="Picture 3" descr="C:\Users\Tim\Desktop\Press release 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8200" y="4572000"/>
            <a:ext cx="7486650" cy="182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470123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solidFill>
            <a:schemeClr val="tx1"/>
          </a:solidFill>
          <a:ln>
            <a:solidFill>
              <a:schemeClr val="bg1"/>
            </a:solidFill>
            <a:miter lim="800000"/>
            <a:headEnd/>
            <a:tailEnd/>
          </a:ln>
        </p:spPr>
        <p:txBody>
          <a:bodyPr/>
          <a:lstStyle/>
          <a:p>
            <a:pPr algn="ctr" eaLnBrk="1" hangingPunct="1"/>
            <a:r>
              <a:rPr lang="en-US" sz="3200">
                <a:solidFill>
                  <a:schemeClr val="bg1"/>
                </a:solidFill>
                <a:latin typeface="Times New Roman" charset="0"/>
              </a:rPr>
              <a:t/>
            </a:r>
            <a:br>
              <a:rPr lang="en-US" sz="3200">
                <a:solidFill>
                  <a:schemeClr val="bg1"/>
                </a:solidFill>
                <a:latin typeface="Times New Roman" charset="0"/>
              </a:rPr>
            </a:br>
            <a:r>
              <a:rPr lang="en-US" sz="3200">
                <a:solidFill>
                  <a:srgbClr val="C00000"/>
                </a:solidFill>
                <a:latin typeface="Times New Roman" charset="0"/>
              </a:rPr>
              <a:t>The Seven Pillars:</a:t>
            </a:r>
            <a:br>
              <a:rPr lang="en-US" sz="3200">
                <a:solidFill>
                  <a:srgbClr val="C00000"/>
                </a:solidFill>
                <a:latin typeface="Times New Roman" charset="0"/>
              </a:rPr>
            </a:br>
            <a:r>
              <a:rPr lang="en-US" sz="2800">
                <a:solidFill>
                  <a:srgbClr val="C00000"/>
                </a:solidFill>
                <a:latin typeface="Times New Roman" charset="0"/>
              </a:rPr>
              <a:t>A Comprehensive Approach to Adverse Patient Events</a:t>
            </a:r>
          </a:p>
        </p:txBody>
      </p:sp>
      <p:sp>
        <p:nvSpPr>
          <p:cNvPr id="45058" name="AutoShape 3"/>
          <p:cNvSpPr>
            <a:spLocks noChangeArrowheads="1"/>
          </p:cNvSpPr>
          <p:nvPr/>
        </p:nvSpPr>
        <p:spPr bwMode="auto">
          <a:xfrm>
            <a:off x="5181600" y="1981200"/>
            <a:ext cx="2057400" cy="685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Unexpected Event reported to</a:t>
            </a:r>
          </a:p>
          <a:p>
            <a:pPr algn="ctr"/>
            <a:r>
              <a:rPr lang="en-US" sz="1200">
                <a:solidFill>
                  <a:schemeClr val="bg1"/>
                </a:solidFill>
              </a:rPr>
              <a:t>Safety/Risk Management</a:t>
            </a:r>
          </a:p>
        </p:txBody>
      </p:sp>
      <p:sp>
        <p:nvSpPr>
          <p:cNvPr id="45059" name="AutoShape 4"/>
          <p:cNvSpPr>
            <a:spLocks noChangeArrowheads="1"/>
          </p:cNvSpPr>
          <p:nvPr/>
        </p:nvSpPr>
        <p:spPr bwMode="auto">
          <a:xfrm>
            <a:off x="3505200" y="2362200"/>
            <a:ext cx="1295400" cy="762000"/>
          </a:xfrm>
          <a:prstGeom prst="flowChartDecision">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Patient Harm?</a:t>
            </a:r>
          </a:p>
        </p:txBody>
      </p:sp>
      <p:sp>
        <p:nvSpPr>
          <p:cNvPr id="45060" name="AutoShape 5"/>
          <p:cNvSpPr>
            <a:spLocks noChangeArrowheads="1"/>
          </p:cNvSpPr>
          <p:nvPr/>
        </p:nvSpPr>
        <p:spPr bwMode="auto">
          <a:xfrm>
            <a:off x="3124200" y="3352800"/>
            <a:ext cx="2057400" cy="1066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Consider </a:t>
            </a:r>
            <a:r>
              <a:rPr lang="ja-JP" altLang="en-US" sz="1200">
                <a:solidFill>
                  <a:schemeClr val="bg1"/>
                </a:solidFill>
              </a:rPr>
              <a:t>“</a:t>
            </a:r>
            <a:r>
              <a:rPr lang="en-US" altLang="ja-JP" sz="1200">
                <a:solidFill>
                  <a:schemeClr val="bg1"/>
                </a:solidFill>
              </a:rPr>
              <a:t>Second Patient</a:t>
            </a:r>
            <a:r>
              <a:rPr lang="ja-JP" altLang="en-US" sz="1200">
                <a:solidFill>
                  <a:schemeClr val="bg1"/>
                </a:solidFill>
              </a:rPr>
              <a:t>”</a:t>
            </a:r>
            <a:endParaRPr lang="en-US" altLang="ja-JP" sz="1200">
              <a:solidFill>
                <a:schemeClr val="bg1"/>
              </a:solidFill>
            </a:endParaRPr>
          </a:p>
          <a:p>
            <a:pPr algn="ctr"/>
            <a:r>
              <a:rPr lang="en-US" sz="1200">
                <a:solidFill>
                  <a:schemeClr val="bg1"/>
                </a:solidFill>
              </a:rPr>
              <a:t>Error Investigation</a:t>
            </a:r>
          </a:p>
          <a:p>
            <a:pPr algn="ctr"/>
            <a:r>
              <a:rPr lang="en-US" sz="1200">
                <a:solidFill>
                  <a:schemeClr val="bg1"/>
                </a:solidFill>
                <a:cs typeface="Arial" charset="0"/>
              </a:rPr>
              <a:t>Hold bills</a:t>
            </a:r>
            <a:endParaRPr lang="en-US" sz="1100">
              <a:solidFill>
                <a:schemeClr val="bg1"/>
              </a:solidFill>
              <a:cs typeface="Arial" charset="0"/>
            </a:endParaRPr>
          </a:p>
        </p:txBody>
      </p:sp>
      <p:sp>
        <p:nvSpPr>
          <p:cNvPr id="45061" name="AutoShape 6"/>
          <p:cNvSpPr>
            <a:spLocks noChangeArrowheads="1"/>
          </p:cNvSpPr>
          <p:nvPr/>
        </p:nvSpPr>
        <p:spPr bwMode="auto">
          <a:xfrm>
            <a:off x="3352800" y="4572000"/>
            <a:ext cx="1600200" cy="762000"/>
          </a:xfrm>
          <a:prstGeom prst="flowChartDecision">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Inappropriate</a:t>
            </a:r>
          </a:p>
          <a:p>
            <a:pPr algn="ctr"/>
            <a:r>
              <a:rPr lang="en-US" sz="1200">
                <a:solidFill>
                  <a:schemeClr val="bg1"/>
                </a:solidFill>
              </a:rPr>
              <a:t>Care?</a:t>
            </a:r>
          </a:p>
        </p:txBody>
      </p:sp>
      <p:sp>
        <p:nvSpPr>
          <p:cNvPr id="45062" name="AutoShape 7"/>
          <p:cNvSpPr>
            <a:spLocks noChangeArrowheads="1"/>
          </p:cNvSpPr>
          <p:nvPr/>
        </p:nvSpPr>
        <p:spPr bwMode="auto">
          <a:xfrm>
            <a:off x="3048000" y="5486400"/>
            <a:ext cx="2209800" cy="533400"/>
          </a:xfrm>
          <a:prstGeom prst="flowChartProcess">
            <a:avLst/>
          </a:prstGeom>
          <a:solidFill>
            <a:schemeClr val="tx1"/>
          </a:solidFill>
          <a:ln w="9525">
            <a:solidFill>
              <a:schemeClr val="bg1"/>
            </a:solidFill>
            <a:miter lim="800000"/>
            <a:headEnd/>
            <a:tailEnd/>
          </a:ln>
        </p:spPr>
        <p:txBody>
          <a:bodyPr wrap="none" anchor="ctr"/>
          <a:lstStyle/>
          <a:p>
            <a:pPr algn="ctr"/>
            <a:r>
              <a:rPr lang="en-US" sz="1200" b="1">
                <a:solidFill>
                  <a:schemeClr val="bg1"/>
                </a:solidFill>
              </a:rPr>
              <a:t>Full Disclosure with </a:t>
            </a:r>
          </a:p>
          <a:p>
            <a:pPr algn="ctr"/>
            <a:r>
              <a:rPr lang="en-US" sz="1200" b="1">
                <a:solidFill>
                  <a:schemeClr val="bg1"/>
                </a:solidFill>
              </a:rPr>
              <a:t>Rapid Apology and Remedy</a:t>
            </a:r>
          </a:p>
        </p:txBody>
      </p:sp>
      <p:sp>
        <p:nvSpPr>
          <p:cNvPr id="45063" name="AutoShape 8"/>
          <p:cNvSpPr>
            <a:spLocks noChangeArrowheads="1"/>
          </p:cNvSpPr>
          <p:nvPr/>
        </p:nvSpPr>
        <p:spPr bwMode="auto">
          <a:xfrm>
            <a:off x="6324600" y="3429000"/>
            <a:ext cx="2438400" cy="838200"/>
          </a:xfrm>
          <a:prstGeom prst="flowChartProcess">
            <a:avLst/>
          </a:prstGeom>
          <a:solidFill>
            <a:schemeClr val="tx1"/>
          </a:solidFill>
          <a:ln w="9525">
            <a:solidFill>
              <a:schemeClr val="bg1"/>
            </a:solidFill>
            <a:miter lim="800000"/>
            <a:headEnd/>
            <a:tailEnd/>
          </a:ln>
        </p:spPr>
        <p:txBody>
          <a:bodyPr wrap="none" anchor="ctr"/>
          <a:lstStyle/>
          <a:p>
            <a:pPr algn="ctr"/>
            <a:r>
              <a:rPr lang="en-US" sz="1400">
                <a:solidFill>
                  <a:schemeClr val="bg1"/>
                </a:solidFill>
              </a:rPr>
              <a:t>Process Improvement </a:t>
            </a:r>
          </a:p>
        </p:txBody>
      </p:sp>
      <p:sp>
        <p:nvSpPr>
          <p:cNvPr id="45064" name="AutoShape 9"/>
          <p:cNvSpPr>
            <a:spLocks noChangeArrowheads="1"/>
          </p:cNvSpPr>
          <p:nvPr/>
        </p:nvSpPr>
        <p:spPr bwMode="auto">
          <a:xfrm>
            <a:off x="762000" y="1905000"/>
            <a:ext cx="1371600" cy="685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Data Base</a:t>
            </a:r>
          </a:p>
        </p:txBody>
      </p:sp>
      <p:sp>
        <p:nvSpPr>
          <p:cNvPr id="45065" name="AutoShape 10"/>
          <p:cNvSpPr>
            <a:spLocks noChangeArrowheads="1"/>
          </p:cNvSpPr>
          <p:nvPr/>
        </p:nvSpPr>
        <p:spPr bwMode="auto">
          <a:xfrm>
            <a:off x="838200" y="3048000"/>
            <a:ext cx="1219200" cy="1676400"/>
          </a:xfrm>
          <a:prstGeom prst="flowChartProcess">
            <a:avLst/>
          </a:prstGeom>
          <a:solidFill>
            <a:schemeClr val="tx1"/>
          </a:solidFill>
          <a:ln w="9525">
            <a:solidFill>
              <a:schemeClr val="bg1"/>
            </a:solidFill>
            <a:miter lim="800000"/>
            <a:headEnd/>
            <a:tailEnd/>
          </a:ln>
        </p:spPr>
        <p:txBody>
          <a:bodyPr wrap="none" anchor="ctr"/>
          <a:lstStyle/>
          <a:p>
            <a:pPr algn="ctr"/>
            <a:r>
              <a:rPr lang="en-US" sz="1200" b="1">
                <a:solidFill>
                  <a:schemeClr val="bg1"/>
                </a:solidFill>
              </a:rPr>
              <a:t>Patient</a:t>
            </a:r>
          </a:p>
          <a:p>
            <a:pPr algn="ctr"/>
            <a:r>
              <a:rPr lang="en-US" sz="1200" b="1">
                <a:solidFill>
                  <a:schemeClr val="bg1"/>
                </a:solidFill>
              </a:rPr>
              <a:t>Communication</a:t>
            </a:r>
          </a:p>
          <a:p>
            <a:pPr algn="ctr"/>
            <a:r>
              <a:rPr lang="en-US" sz="1200" b="1">
                <a:solidFill>
                  <a:schemeClr val="bg1"/>
                </a:solidFill>
              </a:rPr>
              <a:t>Consult Service</a:t>
            </a:r>
          </a:p>
          <a:p>
            <a:pPr algn="ctr"/>
            <a:r>
              <a:rPr lang="en-US" sz="1200" b="1">
                <a:solidFill>
                  <a:schemeClr val="bg1"/>
                </a:solidFill>
              </a:rPr>
              <a:t>24/7</a:t>
            </a:r>
          </a:p>
          <a:p>
            <a:pPr algn="ctr"/>
            <a:r>
              <a:rPr lang="en-US" sz="1200" b="1">
                <a:solidFill>
                  <a:schemeClr val="bg1"/>
                </a:solidFill>
              </a:rPr>
              <a:t>Immediately</a:t>
            </a:r>
          </a:p>
          <a:p>
            <a:pPr algn="ctr"/>
            <a:r>
              <a:rPr lang="en-US" sz="1200" b="1">
                <a:solidFill>
                  <a:schemeClr val="bg1"/>
                </a:solidFill>
              </a:rPr>
              <a:t>Available</a:t>
            </a:r>
          </a:p>
        </p:txBody>
      </p:sp>
      <p:sp>
        <p:nvSpPr>
          <p:cNvPr id="45066" name="Text Box 11"/>
          <p:cNvSpPr txBox="1">
            <a:spLocks noChangeArrowheads="1"/>
          </p:cNvSpPr>
          <p:nvPr/>
        </p:nvSpPr>
        <p:spPr bwMode="auto">
          <a:xfrm>
            <a:off x="4495800" y="3048000"/>
            <a:ext cx="446088" cy="274638"/>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Yes</a:t>
            </a:r>
          </a:p>
        </p:txBody>
      </p:sp>
      <p:sp>
        <p:nvSpPr>
          <p:cNvPr id="45067" name="Text Box 12"/>
          <p:cNvSpPr txBox="1">
            <a:spLocks noChangeArrowheads="1"/>
          </p:cNvSpPr>
          <p:nvPr/>
        </p:nvSpPr>
        <p:spPr bwMode="auto">
          <a:xfrm>
            <a:off x="4632325" y="5138738"/>
            <a:ext cx="446088" cy="274637"/>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Yes</a:t>
            </a:r>
          </a:p>
        </p:txBody>
      </p:sp>
      <p:sp>
        <p:nvSpPr>
          <p:cNvPr id="45068" name="Text Box 13"/>
          <p:cNvSpPr txBox="1">
            <a:spLocks noChangeArrowheads="1"/>
          </p:cNvSpPr>
          <p:nvPr/>
        </p:nvSpPr>
        <p:spPr bwMode="auto">
          <a:xfrm>
            <a:off x="2590800" y="2514600"/>
            <a:ext cx="377825" cy="274638"/>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No</a:t>
            </a:r>
          </a:p>
        </p:txBody>
      </p:sp>
      <p:sp>
        <p:nvSpPr>
          <p:cNvPr id="45069" name="Text Box 14"/>
          <p:cNvSpPr txBox="1">
            <a:spLocks noChangeArrowheads="1"/>
          </p:cNvSpPr>
          <p:nvPr/>
        </p:nvSpPr>
        <p:spPr bwMode="auto">
          <a:xfrm>
            <a:off x="2498725" y="4529138"/>
            <a:ext cx="377825" cy="274637"/>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No</a:t>
            </a:r>
          </a:p>
        </p:txBody>
      </p:sp>
      <p:cxnSp>
        <p:nvCxnSpPr>
          <p:cNvPr id="45070" name="AutoShape 15"/>
          <p:cNvCxnSpPr>
            <a:cxnSpLocks noChangeShapeType="1"/>
            <a:stCxn id="45058" idx="1"/>
            <a:endCxn id="45059" idx="3"/>
          </p:cNvCxnSpPr>
          <p:nvPr/>
        </p:nvCxnSpPr>
        <p:spPr bwMode="auto">
          <a:xfrm rot="10800000" flipV="1">
            <a:off x="4800600" y="2324100"/>
            <a:ext cx="381000" cy="419100"/>
          </a:xfrm>
          <a:prstGeom prst="bentConnector3">
            <a:avLst>
              <a:gd name="adj1" fmla="val 50000"/>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5071" name="AutoShape 16"/>
          <p:cNvCxnSpPr>
            <a:cxnSpLocks noChangeShapeType="1"/>
            <a:stCxn id="45059" idx="2"/>
            <a:endCxn id="45060" idx="0"/>
          </p:cNvCxnSpPr>
          <p:nvPr/>
        </p:nvCxnSpPr>
        <p:spPr bwMode="auto">
          <a:xfrm>
            <a:off x="4152900" y="3124200"/>
            <a:ext cx="0" cy="2286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45072" name="AutoShape 17"/>
          <p:cNvCxnSpPr>
            <a:cxnSpLocks noChangeShapeType="1"/>
            <a:stCxn id="45060" idx="2"/>
            <a:endCxn id="45061" idx="0"/>
          </p:cNvCxnSpPr>
          <p:nvPr/>
        </p:nvCxnSpPr>
        <p:spPr bwMode="auto">
          <a:xfrm>
            <a:off x="4152900" y="4419600"/>
            <a:ext cx="0" cy="1524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45073" name="AutoShape 18"/>
          <p:cNvCxnSpPr>
            <a:cxnSpLocks noChangeShapeType="1"/>
            <a:stCxn id="45062" idx="3"/>
            <a:endCxn id="45063" idx="2"/>
          </p:cNvCxnSpPr>
          <p:nvPr/>
        </p:nvCxnSpPr>
        <p:spPr bwMode="auto">
          <a:xfrm flipV="1">
            <a:off x="5257800" y="4267200"/>
            <a:ext cx="2286000" cy="14859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5074" name="AutoShape 19"/>
          <p:cNvCxnSpPr>
            <a:cxnSpLocks noChangeShapeType="1"/>
            <a:stCxn id="45061" idx="2"/>
            <a:endCxn id="45062" idx="0"/>
          </p:cNvCxnSpPr>
          <p:nvPr/>
        </p:nvCxnSpPr>
        <p:spPr bwMode="auto">
          <a:xfrm>
            <a:off x="4152900" y="5334000"/>
            <a:ext cx="0" cy="1524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45075" name="AutoShape 20"/>
          <p:cNvCxnSpPr>
            <a:cxnSpLocks noChangeShapeType="1"/>
            <a:stCxn id="45061" idx="1"/>
            <a:endCxn id="45065" idx="2"/>
          </p:cNvCxnSpPr>
          <p:nvPr/>
        </p:nvCxnSpPr>
        <p:spPr bwMode="auto">
          <a:xfrm rot="10800000">
            <a:off x="1447800" y="4724400"/>
            <a:ext cx="1905000" cy="2286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5076" name="AutoShape 21"/>
          <p:cNvCxnSpPr>
            <a:cxnSpLocks noChangeShapeType="1"/>
            <a:stCxn id="45059" idx="1"/>
            <a:endCxn id="45064" idx="2"/>
          </p:cNvCxnSpPr>
          <p:nvPr/>
        </p:nvCxnSpPr>
        <p:spPr bwMode="auto">
          <a:xfrm rot="10800000">
            <a:off x="1447800" y="2590800"/>
            <a:ext cx="2057400" cy="1524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5077" name="AutoShape 22"/>
          <p:cNvCxnSpPr>
            <a:cxnSpLocks noChangeShapeType="1"/>
            <a:stCxn id="45062" idx="1"/>
            <a:endCxn id="45065" idx="2"/>
          </p:cNvCxnSpPr>
          <p:nvPr/>
        </p:nvCxnSpPr>
        <p:spPr bwMode="auto">
          <a:xfrm rot="10800000">
            <a:off x="1447800" y="4724400"/>
            <a:ext cx="1600200" cy="10287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5078" name="AutoShape 23"/>
          <p:cNvCxnSpPr>
            <a:cxnSpLocks noChangeShapeType="1"/>
            <a:stCxn id="45065" idx="0"/>
            <a:endCxn id="45064" idx="2"/>
          </p:cNvCxnSpPr>
          <p:nvPr/>
        </p:nvCxnSpPr>
        <p:spPr bwMode="auto">
          <a:xfrm flipV="1">
            <a:off x="1447800" y="2590800"/>
            <a:ext cx="0" cy="4572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45079" name="AutoShape 24"/>
          <p:cNvCxnSpPr>
            <a:cxnSpLocks noChangeShapeType="1"/>
          </p:cNvCxnSpPr>
          <p:nvPr/>
        </p:nvCxnSpPr>
        <p:spPr bwMode="auto">
          <a:xfrm rot="5400000" flipV="1">
            <a:off x="3657600" y="-381000"/>
            <a:ext cx="1524000" cy="6096000"/>
          </a:xfrm>
          <a:prstGeom prst="bentConnector3">
            <a:avLst>
              <a:gd name="adj1" fmla="val -15000"/>
            </a:avLst>
          </a:prstGeom>
          <a:noFill/>
          <a:ln w="28575">
            <a:solidFill>
              <a:schemeClr val="bg1"/>
            </a:solidFill>
            <a:prstDash val="sysDot"/>
            <a:miter lim="800000"/>
            <a:headEnd/>
            <a:tailEnd type="triangle" w="med" len="med"/>
          </a:ln>
          <a:extLst>
            <a:ext uri="{909E8E84-426E-40dd-AFC4-6F175D3DCCD1}">
              <a14:hiddenFill xmlns:a14="http://schemas.microsoft.com/office/drawing/2010/main" xmlns="">
                <a:noFill/>
              </a14:hiddenFill>
            </a:ext>
          </a:extLst>
        </p:spPr>
      </p:cxnSp>
      <p:cxnSp>
        <p:nvCxnSpPr>
          <p:cNvPr id="45080" name="AutoShape 25"/>
          <p:cNvCxnSpPr>
            <a:cxnSpLocks noChangeShapeType="1"/>
            <a:stCxn id="45060" idx="1"/>
            <a:endCxn id="45065" idx="3"/>
          </p:cNvCxnSpPr>
          <p:nvPr/>
        </p:nvCxnSpPr>
        <p:spPr bwMode="auto">
          <a:xfrm flipH="1">
            <a:off x="2057400" y="3886200"/>
            <a:ext cx="1066800" cy="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sp>
        <p:nvSpPr>
          <p:cNvPr id="752666" name="AutoShape 26"/>
          <p:cNvSpPr>
            <a:spLocks noChangeArrowheads="1"/>
          </p:cNvSpPr>
          <p:nvPr/>
        </p:nvSpPr>
        <p:spPr bwMode="auto">
          <a:xfrm>
            <a:off x="5334000" y="3657600"/>
            <a:ext cx="352425" cy="304800"/>
          </a:xfrm>
          <a:prstGeom prst="star5">
            <a:avLst/>
          </a:prstGeom>
          <a:solidFill>
            <a:srgbClr val="CC0000"/>
          </a:solidFill>
          <a:ln w="9525">
            <a:solidFill>
              <a:schemeClr val="bg1"/>
            </a:solidFill>
            <a:miter lim="800000"/>
            <a:headEnd/>
            <a:tailEnd/>
          </a:ln>
          <a:effectLst/>
        </p:spPr>
        <p:txBody>
          <a:bodyPr wrap="none" anchor="ctr"/>
          <a:lstStyle/>
          <a:p>
            <a:pPr>
              <a:defRPr/>
            </a:pPr>
            <a:endParaRPr lang="en-US">
              <a:ea typeface="+mn-ea"/>
              <a:cs typeface="+mn-cs"/>
            </a:endParaRPr>
          </a:p>
        </p:txBody>
      </p:sp>
      <p:sp>
        <p:nvSpPr>
          <p:cNvPr id="45082" name="Text Box 27"/>
          <p:cNvSpPr txBox="1">
            <a:spLocks noChangeArrowheads="1"/>
          </p:cNvSpPr>
          <p:nvPr/>
        </p:nvSpPr>
        <p:spPr bwMode="auto">
          <a:xfrm>
            <a:off x="7467600" y="2286000"/>
            <a:ext cx="1458913" cy="346075"/>
          </a:xfrm>
          <a:prstGeom prst="rect">
            <a:avLst/>
          </a:prstGeom>
          <a:solidFill>
            <a:schemeClr val="tx1"/>
          </a:solidFill>
          <a:ln w="9525">
            <a:solidFill>
              <a:schemeClr val="bg1"/>
            </a:solidFill>
            <a:miter lim="800000"/>
            <a:headEnd/>
            <a:tailEnd/>
          </a:ln>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ja-JP" altLang="en-US" sz="1600">
                <a:solidFill>
                  <a:schemeClr val="bg1"/>
                </a:solidFill>
              </a:rPr>
              <a:t>“</a:t>
            </a:r>
            <a:r>
              <a:rPr lang="en-US" altLang="ja-JP" sz="1600">
                <a:solidFill>
                  <a:schemeClr val="bg1"/>
                </a:solidFill>
              </a:rPr>
              <a:t>Near misses</a:t>
            </a:r>
            <a:r>
              <a:rPr lang="ja-JP" altLang="en-US" sz="1600">
                <a:solidFill>
                  <a:schemeClr val="bg1"/>
                </a:solidFill>
              </a:rPr>
              <a:t>”</a:t>
            </a:r>
            <a:endParaRPr lang="en-US" sz="1600">
              <a:solidFill>
                <a:schemeClr val="bg1"/>
              </a:solidFill>
            </a:endParaRPr>
          </a:p>
        </p:txBody>
      </p:sp>
      <p:sp>
        <p:nvSpPr>
          <p:cNvPr id="45083" name="Line 28"/>
          <p:cNvSpPr>
            <a:spLocks noChangeShapeType="1"/>
          </p:cNvSpPr>
          <p:nvPr/>
        </p:nvSpPr>
        <p:spPr bwMode="auto">
          <a:xfrm>
            <a:off x="5181600" y="3810000"/>
            <a:ext cx="990600" cy="1143000"/>
          </a:xfrm>
          <a:prstGeom prst="line">
            <a:avLst/>
          </a:prstGeom>
          <a:noFill/>
          <a:ln w="38100">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5084" name="Text Box 29"/>
          <p:cNvSpPr txBox="1">
            <a:spLocks noChangeArrowheads="1"/>
          </p:cNvSpPr>
          <p:nvPr/>
        </p:nvSpPr>
        <p:spPr bwMode="auto">
          <a:xfrm>
            <a:off x="6172200" y="4495800"/>
            <a:ext cx="1616075" cy="952500"/>
          </a:xfrm>
          <a:prstGeom prst="rect">
            <a:avLst/>
          </a:prstGeom>
          <a:solidFill>
            <a:schemeClr val="tx1"/>
          </a:solidFill>
          <a:ln w="9525">
            <a:solidFill>
              <a:schemeClr val="bg1"/>
            </a:solidFill>
            <a:miter lim="800000"/>
            <a:headEnd/>
            <a:tailEnd/>
          </a:ln>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b="1">
                <a:solidFill>
                  <a:srgbClr val="CC0000"/>
                </a:solidFill>
              </a:rPr>
              <a:t>Activation of Crisis Management Team</a:t>
            </a:r>
          </a:p>
        </p:txBody>
      </p:sp>
      <p:sp>
        <p:nvSpPr>
          <p:cNvPr id="45085" name="Oval 29"/>
          <p:cNvSpPr>
            <a:spLocks noChangeArrowheads="1"/>
          </p:cNvSpPr>
          <p:nvPr/>
        </p:nvSpPr>
        <p:spPr bwMode="auto">
          <a:xfrm>
            <a:off x="5791200" y="2895600"/>
            <a:ext cx="3200400" cy="1752600"/>
          </a:xfrm>
          <a:prstGeom prst="ellipse">
            <a:avLst/>
          </a:prstGeom>
          <a:solidFill>
            <a:srgbClr val="FF0000">
              <a:alpha val="27058"/>
            </a:srgbClr>
          </a:solidFill>
          <a:ln w="9525">
            <a:solidFill>
              <a:srgbClr val="FF0000"/>
            </a:solidFill>
            <a:round/>
            <a:headEnd/>
            <a:tailEnd/>
          </a:ln>
        </p:spPr>
        <p:txBody>
          <a:bodyPr/>
          <a:lstStyle/>
          <a:p>
            <a:endParaRPr lang="en-US">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z="3600">
                <a:latin typeface="Times New Roman" charset="0"/>
              </a:rPr>
              <a:t>Process improvement:</a:t>
            </a:r>
            <a:br>
              <a:rPr lang="en-US" sz="3600">
                <a:latin typeface="Times New Roman" charset="0"/>
              </a:rPr>
            </a:br>
            <a:r>
              <a:rPr lang="en-US" sz="3600">
                <a:latin typeface="Times New Roman" charset="0"/>
              </a:rPr>
              <a:t>Significant change in national guidelines</a:t>
            </a:r>
          </a:p>
        </p:txBody>
      </p:sp>
      <p:sp>
        <p:nvSpPr>
          <p:cNvPr id="46082" name="Content Placeholder 2"/>
          <p:cNvSpPr>
            <a:spLocks noGrp="1"/>
          </p:cNvSpPr>
          <p:nvPr>
            <p:ph idx="1"/>
          </p:nvPr>
        </p:nvSpPr>
        <p:spPr/>
        <p:txBody>
          <a:bodyPr/>
          <a:lstStyle/>
          <a:p>
            <a:r>
              <a:rPr lang="en-US" dirty="0">
                <a:latin typeface="Times New Roman" charset="0"/>
              </a:rPr>
              <a:t>July 1</a:t>
            </a:r>
            <a:r>
              <a:rPr lang="en-US" dirty="0" smtClean="0">
                <a:latin typeface="Times New Roman" charset="0"/>
              </a:rPr>
              <a:t>, 2011 </a:t>
            </a:r>
            <a:r>
              <a:rPr lang="en-US" dirty="0">
                <a:latin typeface="Times New Roman" charset="0"/>
              </a:rPr>
              <a:t>ASA</a:t>
            </a:r>
          </a:p>
          <a:p>
            <a:r>
              <a:rPr lang="en-US" sz="2800" dirty="0">
                <a:latin typeface="Times New Roman" charset="0"/>
              </a:rPr>
              <a:t>Specifically, in section 3.2.4 of the Standards for Basic Anesthetic Monitoring, the ASA states, "...During moderate or deep sedation the adequacy of ventilation shall be evaluated by continual observation of qualitative clinical signs and </a:t>
            </a:r>
            <a:r>
              <a:rPr lang="en-US" sz="2800" b="1" u="sng" dirty="0">
                <a:latin typeface="Times New Roman" charset="0"/>
              </a:rPr>
              <a:t>monitoring for the presence of exhaled carbon dioxide</a:t>
            </a:r>
            <a:r>
              <a:rPr lang="en-US" sz="2800" dirty="0">
                <a:latin typeface="Times New Roman" charset="0"/>
              </a:rPr>
              <a:t> unless precluded or invalidated by the nature of the patient, procedure, or equipment.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solidFill>
            <a:schemeClr val="tx1"/>
          </a:solidFill>
          <a:ln>
            <a:solidFill>
              <a:schemeClr val="bg1"/>
            </a:solidFill>
            <a:miter lim="800000"/>
            <a:headEnd/>
            <a:tailEnd/>
          </a:ln>
        </p:spPr>
        <p:txBody>
          <a:bodyPr/>
          <a:lstStyle/>
          <a:p>
            <a:pPr algn="ctr" eaLnBrk="1" hangingPunct="1"/>
            <a:r>
              <a:rPr lang="en-US" sz="3200">
                <a:solidFill>
                  <a:schemeClr val="bg1"/>
                </a:solidFill>
                <a:latin typeface="Times New Roman" charset="0"/>
              </a:rPr>
              <a:t/>
            </a:r>
            <a:br>
              <a:rPr lang="en-US" sz="3200">
                <a:solidFill>
                  <a:schemeClr val="bg1"/>
                </a:solidFill>
                <a:latin typeface="Times New Roman" charset="0"/>
              </a:rPr>
            </a:br>
            <a:r>
              <a:rPr lang="en-US" sz="3200">
                <a:solidFill>
                  <a:srgbClr val="C00000"/>
                </a:solidFill>
                <a:latin typeface="Times New Roman" charset="0"/>
              </a:rPr>
              <a:t>The Seven Pillars:</a:t>
            </a:r>
            <a:br>
              <a:rPr lang="en-US" sz="3200">
                <a:solidFill>
                  <a:srgbClr val="C00000"/>
                </a:solidFill>
                <a:latin typeface="Times New Roman" charset="0"/>
              </a:rPr>
            </a:br>
            <a:r>
              <a:rPr lang="en-US" sz="2800">
                <a:solidFill>
                  <a:srgbClr val="C00000"/>
                </a:solidFill>
                <a:latin typeface="Times New Roman" charset="0"/>
              </a:rPr>
              <a:t>A Comprehensive Approach to the Prevention and Response to Patient Events</a:t>
            </a:r>
          </a:p>
        </p:txBody>
      </p:sp>
      <p:sp>
        <p:nvSpPr>
          <p:cNvPr id="47106" name="AutoShape 3"/>
          <p:cNvSpPr>
            <a:spLocks noChangeArrowheads="1"/>
          </p:cNvSpPr>
          <p:nvPr/>
        </p:nvSpPr>
        <p:spPr bwMode="auto">
          <a:xfrm>
            <a:off x="5181600" y="1981200"/>
            <a:ext cx="2057400" cy="685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Unexpected Event reported to</a:t>
            </a:r>
          </a:p>
          <a:p>
            <a:pPr algn="ctr"/>
            <a:r>
              <a:rPr lang="en-US" sz="1200">
                <a:solidFill>
                  <a:schemeClr val="bg1"/>
                </a:solidFill>
              </a:rPr>
              <a:t>Safety/Risk Management</a:t>
            </a:r>
          </a:p>
        </p:txBody>
      </p:sp>
      <p:sp>
        <p:nvSpPr>
          <p:cNvPr id="47107" name="AutoShape 4"/>
          <p:cNvSpPr>
            <a:spLocks noChangeArrowheads="1"/>
          </p:cNvSpPr>
          <p:nvPr/>
        </p:nvSpPr>
        <p:spPr bwMode="auto">
          <a:xfrm>
            <a:off x="3505200" y="2362200"/>
            <a:ext cx="1295400" cy="762000"/>
          </a:xfrm>
          <a:prstGeom prst="flowChartDecision">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Patient Harm?</a:t>
            </a:r>
          </a:p>
        </p:txBody>
      </p:sp>
      <p:sp>
        <p:nvSpPr>
          <p:cNvPr id="47108" name="AutoShape 5"/>
          <p:cNvSpPr>
            <a:spLocks noChangeArrowheads="1"/>
          </p:cNvSpPr>
          <p:nvPr/>
        </p:nvSpPr>
        <p:spPr bwMode="auto">
          <a:xfrm>
            <a:off x="3124200" y="3352800"/>
            <a:ext cx="2057400" cy="1066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Consider </a:t>
            </a:r>
            <a:r>
              <a:rPr lang="ja-JP" altLang="en-US" sz="1200">
                <a:solidFill>
                  <a:schemeClr val="bg1"/>
                </a:solidFill>
              </a:rPr>
              <a:t>“</a:t>
            </a:r>
            <a:r>
              <a:rPr lang="en-US" altLang="ja-JP" sz="1200">
                <a:solidFill>
                  <a:schemeClr val="bg1"/>
                </a:solidFill>
              </a:rPr>
              <a:t>Second Patient</a:t>
            </a:r>
            <a:r>
              <a:rPr lang="ja-JP" altLang="en-US" sz="1200">
                <a:solidFill>
                  <a:schemeClr val="bg1"/>
                </a:solidFill>
              </a:rPr>
              <a:t>”</a:t>
            </a:r>
            <a:endParaRPr lang="en-US" altLang="ja-JP" sz="1200">
              <a:solidFill>
                <a:schemeClr val="bg1"/>
              </a:solidFill>
            </a:endParaRPr>
          </a:p>
          <a:p>
            <a:pPr algn="ctr"/>
            <a:r>
              <a:rPr lang="en-US" sz="1200">
                <a:solidFill>
                  <a:schemeClr val="bg1"/>
                </a:solidFill>
              </a:rPr>
              <a:t>Error Investigation</a:t>
            </a:r>
          </a:p>
          <a:p>
            <a:pPr algn="ctr"/>
            <a:r>
              <a:rPr lang="en-US" sz="1200">
                <a:solidFill>
                  <a:schemeClr val="bg1"/>
                </a:solidFill>
                <a:cs typeface="Arial" charset="0"/>
              </a:rPr>
              <a:t>Hold bills</a:t>
            </a:r>
            <a:endParaRPr lang="en-US" sz="1100">
              <a:solidFill>
                <a:schemeClr val="bg1"/>
              </a:solidFill>
              <a:cs typeface="Arial" charset="0"/>
            </a:endParaRPr>
          </a:p>
        </p:txBody>
      </p:sp>
      <p:sp>
        <p:nvSpPr>
          <p:cNvPr id="47109" name="AutoShape 6"/>
          <p:cNvSpPr>
            <a:spLocks noChangeArrowheads="1"/>
          </p:cNvSpPr>
          <p:nvPr/>
        </p:nvSpPr>
        <p:spPr bwMode="auto">
          <a:xfrm>
            <a:off x="3352800" y="4572000"/>
            <a:ext cx="1600200" cy="762000"/>
          </a:xfrm>
          <a:prstGeom prst="flowChartDecision">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Inappropriate</a:t>
            </a:r>
          </a:p>
          <a:p>
            <a:pPr algn="ctr"/>
            <a:r>
              <a:rPr lang="en-US" sz="1200">
                <a:solidFill>
                  <a:schemeClr val="bg1"/>
                </a:solidFill>
              </a:rPr>
              <a:t>Care?</a:t>
            </a:r>
          </a:p>
        </p:txBody>
      </p:sp>
      <p:sp>
        <p:nvSpPr>
          <p:cNvPr id="47110" name="AutoShape 7"/>
          <p:cNvSpPr>
            <a:spLocks noChangeArrowheads="1"/>
          </p:cNvSpPr>
          <p:nvPr/>
        </p:nvSpPr>
        <p:spPr bwMode="auto">
          <a:xfrm>
            <a:off x="3048000" y="5486400"/>
            <a:ext cx="2209800" cy="533400"/>
          </a:xfrm>
          <a:prstGeom prst="flowChartProcess">
            <a:avLst/>
          </a:prstGeom>
          <a:solidFill>
            <a:schemeClr val="tx1"/>
          </a:solidFill>
          <a:ln w="9525">
            <a:solidFill>
              <a:schemeClr val="bg1"/>
            </a:solidFill>
            <a:miter lim="800000"/>
            <a:headEnd/>
            <a:tailEnd/>
          </a:ln>
        </p:spPr>
        <p:txBody>
          <a:bodyPr wrap="none" anchor="ctr"/>
          <a:lstStyle/>
          <a:p>
            <a:pPr algn="ctr"/>
            <a:r>
              <a:rPr lang="en-US" sz="1200" b="1">
                <a:solidFill>
                  <a:schemeClr val="bg1"/>
                </a:solidFill>
              </a:rPr>
              <a:t>Full Disclosure with </a:t>
            </a:r>
          </a:p>
          <a:p>
            <a:pPr algn="ctr"/>
            <a:r>
              <a:rPr lang="en-US" sz="1200" b="1">
                <a:solidFill>
                  <a:schemeClr val="bg1"/>
                </a:solidFill>
              </a:rPr>
              <a:t>Rapid Apology and Remedy</a:t>
            </a:r>
          </a:p>
        </p:txBody>
      </p:sp>
      <p:sp>
        <p:nvSpPr>
          <p:cNvPr id="47111" name="AutoShape 8"/>
          <p:cNvSpPr>
            <a:spLocks noChangeArrowheads="1"/>
          </p:cNvSpPr>
          <p:nvPr/>
        </p:nvSpPr>
        <p:spPr bwMode="auto">
          <a:xfrm>
            <a:off x="6324600" y="3429000"/>
            <a:ext cx="2438400" cy="838200"/>
          </a:xfrm>
          <a:prstGeom prst="flowChartProcess">
            <a:avLst/>
          </a:prstGeom>
          <a:solidFill>
            <a:schemeClr val="tx1"/>
          </a:solidFill>
          <a:ln w="9525">
            <a:solidFill>
              <a:schemeClr val="bg1"/>
            </a:solidFill>
            <a:miter lim="800000"/>
            <a:headEnd/>
            <a:tailEnd/>
          </a:ln>
        </p:spPr>
        <p:txBody>
          <a:bodyPr wrap="none" anchor="ctr"/>
          <a:lstStyle/>
          <a:p>
            <a:pPr algn="ctr"/>
            <a:r>
              <a:rPr lang="en-US" sz="1400">
                <a:solidFill>
                  <a:schemeClr val="bg1"/>
                </a:solidFill>
              </a:rPr>
              <a:t>Process Improvement </a:t>
            </a:r>
          </a:p>
        </p:txBody>
      </p:sp>
      <p:sp>
        <p:nvSpPr>
          <p:cNvPr id="47112" name="AutoShape 9"/>
          <p:cNvSpPr>
            <a:spLocks noChangeArrowheads="1"/>
          </p:cNvSpPr>
          <p:nvPr/>
        </p:nvSpPr>
        <p:spPr bwMode="auto">
          <a:xfrm>
            <a:off x="762000" y="1905000"/>
            <a:ext cx="1371600" cy="685800"/>
          </a:xfrm>
          <a:prstGeom prst="flowChartProcess">
            <a:avLst/>
          </a:prstGeom>
          <a:solidFill>
            <a:schemeClr val="tx1"/>
          </a:solidFill>
          <a:ln w="9525">
            <a:solidFill>
              <a:schemeClr val="bg1"/>
            </a:solidFill>
            <a:miter lim="800000"/>
            <a:headEnd/>
            <a:tailEnd/>
          </a:ln>
        </p:spPr>
        <p:txBody>
          <a:bodyPr wrap="none" anchor="ctr"/>
          <a:lstStyle/>
          <a:p>
            <a:pPr algn="ctr"/>
            <a:r>
              <a:rPr lang="en-US" sz="1200">
                <a:solidFill>
                  <a:schemeClr val="bg1"/>
                </a:solidFill>
              </a:rPr>
              <a:t>Data Base</a:t>
            </a:r>
          </a:p>
        </p:txBody>
      </p:sp>
      <p:sp>
        <p:nvSpPr>
          <p:cNvPr id="47113" name="AutoShape 10"/>
          <p:cNvSpPr>
            <a:spLocks noChangeArrowheads="1"/>
          </p:cNvSpPr>
          <p:nvPr/>
        </p:nvSpPr>
        <p:spPr bwMode="auto">
          <a:xfrm>
            <a:off x="838200" y="3048000"/>
            <a:ext cx="1219200" cy="1676400"/>
          </a:xfrm>
          <a:prstGeom prst="flowChartProcess">
            <a:avLst/>
          </a:prstGeom>
          <a:solidFill>
            <a:schemeClr val="tx1"/>
          </a:solidFill>
          <a:ln w="9525">
            <a:solidFill>
              <a:schemeClr val="bg1"/>
            </a:solidFill>
            <a:miter lim="800000"/>
            <a:headEnd/>
            <a:tailEnd/>
          </a:ln>
        </p:spPr>
        <p:txBody>
          <a:bodyPr wrap="none" anchor="ctr"/>
          <a:lstStyle/>
          <a:p>
            <a:pPr algn="ctr"/>
            <a:r>
              <a:rPr lang="en-US" sz="1200" b="1">
                <a:solidFill>
                  <a:schemeClr val="bg1"/>
                </a:solidFill>
              </a:rPr>
              <a:t>Patient</a:t>
            </a:r>
          </a:p>
          <a:p>
            <a:pPr algn="ctr"/>
            <a:r>
              <a:rPr lang="en-US" sz="1200" b="1">
                <a:solidFill>
                  <a:schemeClr val="bg1"/>
                </a:solidFill>
              </a:rPr>
              <a:t>Communication</a:t>
            </a:r>
          </a:p>
          <a:p>
            <a:pPr algn="ctr"/>
            <a:r>
              <a:rPr lang="en-US" sz="1200" b="1">
                <a:solidFill>
                  <a:schemeClr val="bg1"/>
                </a:solidFill>
              </a:rPr>
              <a:t>Consult Service</a:t>
            </a:r>
          </a:p>
          <a:p>
            <a:pPr algn="ctr"/>
            <a:r>
              <a:rPr lang="en-US" sz="1200" b="1">
                <a:solidFill>
                  <a:schemeClr val="bg1"/>
                </a:solidFill>
              </a:rPr>
              <a:t>24/7</a:t>
            </a:r>
          </a:p>
          <a:p>
            <a:pPr algn="ctr"/>
            <a:r>
              <a:rPr lang="en-US" sz="1200" b="1">
                <a:solidFill>
                  <a:schemeClr val="bg1"/>
                </a:solidFill>
              </a:rPr>
              <a:t>Immediately</a:t>
            </a:r>
          </a:p>
          <a:p>
            <a:pPr algn="ctr"/>
            <a:r>
              <a:rPr lang="en-US" sz="1200" b="1">
                <a:solidFill>
                  <a:schemeClr val="bg1"/>
                </a:solidFill>
              </a:rPr>
              <a:t>Available</a:t>
            </a:r>
          </a:p>
        </p:txBody>
      </p:sp>
      <p:sp>
        <p:nvSpPr>
          <p:cNvPr id="47114" name="Text Box 11"/>
          <p:cNvSpPr txBox="1">
            <a:spLocks noChangeArrowheads="1"/>
          </p:cNvSpPr>
          <p:nvPr/>
        </p:nvSpPr>
        <p:spPr bwMode="auto">
          <a:xfrm>
            <a:off x="4495800" y="3048000"/>
            <a:ext cx="446088" cy="274638"/>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Yes</a:t>
            </a:r>
          </a:p>
        </p:txBody>
      </p:sp>
      <p:sp>
        <p:nvSpPr>
          <p:cNvPr id="47115" name="Text Box 12"/>
          <p:cNvSpPr txBox="1">
            <a:spLocks noChangeArrowheads="1"/>
          </p:cNvSpPr>
          <p:nvPr/>
        </p:nvSpPr>
        <p:spPr bwMode="auto">
          <a:xfrm>
            <a:off x="4632325" y="5138738"/>
            <a:ext cx="446088" cy="274637"/>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Yes</a:t>
            </a:r>
          </a:p>
        </p:txBody>
      </p:sp>
      <p:sp>
        <p:nvSpPr>
          <p:cNvPr id="47116" name="Text Box 13"/>
          <p:cNvSpPr txBox="1">
            <a:spLocks noChangeArrowheads="1"/>
          </p:cNvSpPr>
          <p:nvPr/>
        </p:nvSpPr>
        <p:spPr bwMode="auto">
          <a:xfrm>
            <a:off x="2590800" y="2514600"/>
            <a:ext cx="377825" cy="274638"/>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No</a:t>
            </a:r>
          </a:p>
        </p:txBody>
      </p:sp>
      <p:sp>
        <p:nvSpPr>
          <p:cNvPr id="47117" name="Text Box 14"/>
          <p:cNvSpPr txBox="1">
            <a:spLocks noChangeArrowheads="1"/>
          </p:cNvSpPr>
          <p:nvPr/>
        </p:nvSpPr>
        <p:spPr bwMode="auto">
          <a:xfrm>
            <a:off x="2498725" y="4529138"/>
            <a:ext cx="377825" cy="274637"/>
          </a:xfrm>
          <a:prstGeom prst="rect">
            <a:avLst/>
          </a:prstGeom>
          <a:solidFill>
            <a:schemeClr val="tx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schemeClr val="bg1"/>
                </a:solidFill>
              </a:rPr>
              <a:t>No</a:t>
            </a:r>
          </a:p>
        </p:txBody>
      </p:sp>
      <p:cxnSp>
        <p:nvCxnSpPr>
          <p:cNvPr id="47118" name="AutoShape 15"/>
          <p:cNvCxnSpPr>
            <a:cxnSpLocks noChangeShapeType="1"/>
            <a:stCxn id="47106" idx="1"/>
            <a:endCxn id="47107" idx="3"/>
          </p:cNvCxnSpPr>
          <p:nvPr/>
        </p:nvCxnSpPr>
        <p:spPr bwMode="auto">
          <a:xfrm rot="10800000" flipV="1">
            <a:off x="4800600" y="2324100"/>
            <a:ext cx="381000" cy="419100"/>
          </a:xfrm>
          <a:prstGeom prst="bentConnector3">
            <a:avLst>
              <a:gd name="adj1" fmla="val 50000"/>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7119" name="AutoShape 16"/>
          <p:cNvCxnSpPr>
            <a:cxnSpLocks noChangeShapeType="1"/>
            <a:stCxn id="47107" idx="2"/>
            <a:endCxn id="47108" idx="0"/>
          </p:cNvCxnSpPr>
          <p:nvPr/>
        </p:nvCxnSpPr>
        <p:spPr bwMode="auto">
          <a:xfrm>
            <a:off x="4152900" y="3124200"/>
            <a:ext cx="0" cy="2286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47120" name="AutoShape 17"/>
          <p:cNvCxnSpPr>
            <a:cxnSpLocks noChangeShapeType="1"/>
            <a:stCxn id="47108" idx="2"/>
            <a:endCxn id="47109" idx="0"/>
          </p:cNvCxnSpPr>
          <p:nvPr/>
        </p:nvCxnSpPr>
        <p:spPr bwMode="auto">
          <a:xfrm>
            <a:off x="4152900" y="4419600"/>
            <a:ext cx="0" cy="1524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47121" name="AutoShape 18"/>
          <p:cNvCxnSpPr>
            <a:cxnSpLocks noChangeShapeType="1"/>
            <a:stCxn id="47110" idx="3"/>
            <a:endCxn id="47111" idx="2"/>
          </p:cNvCxnSpPr>
          <p:nvPr/>
        </p:nvCxnSpPr>
        <p:spPr bwMode="auto">
          <a:xfrm flipV="1">
            <a:off x="5257800" y="4267200"/>
            <a:ext cx="2286000" cy="14859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7122" name="AutoShape 19"/>
          <p:cNvCxnSpPr>
            <a:cxnSpLocks noChangeShapeType="1"/>
            <a:stCxn id="47109" idx="2"/>
            <a:endCxn id="47110" idx="0"/>
          </p:cNvCxnSpPr>
          <p:nvPr/>
        </p:nvCxnSpPr>
        <p:spPr bwMode="auto">
          <a:xfrm>
            <a:off x="4152900" y="5334000"/>
            <a:ext cx="0" cy="1524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47123" name="AutoShape 20"/>
          <p:cNvCxnSpPr>
            <a:cxnSpLocks noChangeShapeType="1"/>
            <a:stCxn id="47109" idx="1"/>
            <a:endCxn id="47113" idx="2"/>
          </p:cNvCxnSpPr>
          <p:nvPr/>
        </p:nvCxnSpPr>
        <p:spPr bwMode="auto">
          <a:xfrm rot="10800000">
            <a:off x="1447800" y="4724400"/>
            <a:ext cx="1905000" cy="2286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7124" name="AutoShape 21"/>
          <p:cNvCxnSpPr>
            <a:cxnSpLocks noChangeShapeType="1"/>
            <a:stCxn id="47107" idx="1"/>
            <a:endCxn id="47112" idx="2"/>
          </p:cNvCxnSpPr>
          <p:nvPr/>
        </p:nvCxnSpPr>
        <p:spPr bwMode="auto">
          <a:xfrm rot="10800000">
            <a:off x="1447800" y="2590800"/>
            <a:ext cx="2057400" cy="1524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7125" name="AutoShape 22"/>
          <p:cNvCxnSpPr>
            <a:cxnSpLocks noChangeShapeType="1"/>
            <a:stCxn id="47110" idx="1"/>
            <a:endCxn id="47113" idx="2"/>
          </p:cNvCxnSpPr>
          <p:nvPr/>
        </p:nvCxnSpPr>
        <p:spPr bwMode="auto">
          <a:xfrm rot="10800000">
            <a:off x="1447800" y="4724400"/>
            <a:ext cx="1600200" cy="1028700"/>
          </a:xfrm>
          <a:prstGeom prst="bentConnector2">
            <a:avLst/>
          </a:prstGeom>
          <a:noFill/>
          <a:ln w="9525">
            <a:solidFill>
              <a:schemeClr val="bg1"/>
            </a:solidFill>
            <a:miter lim="800000"/>
            <a:headEnd/>
            <a:tailEnd type="triangle" w="med" len="med"/>
          </a:ln>
          <a:extLst>
            <a:ext uri="{909E8E84-426E-40dd-AFC4-6F175D3DCCD1}">
              <a14:hiddenFill xmlns:a14="http://schemas.microsoft.com/office/drawing/2010/main" xmlns="">
                <a:noFill/>
              </a14:hiddenFill>
            </a:ext>
          </a:extLst>
        </p:spPr>
      </p:cxnSp>
      <p:cxnSp>
        <p:nvCxnSpPr>
          <p:cNvPr id="47126" name="AutoShape 23"/>
          <p:cNvCxnSpPr>
            <a:cxnSpLocks noChangeShapeType="1"/>
            <a:stCxn id="47113" idx="0"/>
            <a:endCxn id="47112" idx="2"/>
          </p:cNvCxnSpPr>
          <p:nvPr/>
        </p:nvCxnSpPr>
        <p:spPr bwMode="auto">
          <a:xfrm flipV="1">
            <a:off x="1447800" y="2590800"/>
            <a:ext cx="0" cy="45720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cxnSp>
        <p:nvCxnSpPr>
          <p:cNvPr id="47127" name="AutoShape 24"/>
          <p:cNvCxnSpPr>
            <a:cxnSpLocks noChangeShapeType="1"/>
          </p:cNvCxnSpPr>
          <p:nvPr/>
        </p:nvCxnSpPr>
        <p:spPr bwMode="auto">
          <a:xfrm rot="5400000" flipV="1">
            <a:off x="3657600" y="-381000"/>
            <a:ext cx="1524000" cy="6096000"/>
          </a:xfrm>
          <a:prstGeom prst="bentConnector3">
            <a:avLst>
              <a:gd name="adj1" fmla="val -15000"/>
            </a:avLst>
          </a:prstGeom>
          <a:noFill/>
          <a:ln w="28575">
            <a:solidFill>
              <a:schemeClr val="bg1"/>
            </a:solidFill>
            <a:prstDash val="sysDot"/>
            <a:miter lim="800000"/>
            <a:headEnd/>
            <a:tailEnd type="triangle" w="med" len="med"/>
          </a:ln>
          <a:extLst>
            <a:ext uri="{909E8E84-426E-40dd-AFC4-6F175D3DCCD1}">
              <a14:hiddenFill xmlns:a14="http://schemas.microsoft.com/office/drawing/2010/main" xmlns="">
                <a:noFill/>
              </a14:hiddenFill>
            </a:ext>
          </a:extLst>
        </p:spPr>
      </p:cxnSp>
      <p:cxnSp>
        <p:nvCxnSpPr>
          <p:cNvPr id="47128" name="AutoShape 25"/>
          <p:cNvCxnSpPr>
            <a:cxnSpLocks noChangeShapeType="1"/>
            <a:stCxn id="47108" idx="1"/>
            <a:endCxn id="47113" idx="3"/>
          </p:cNvCxnSpPr>
          <p:nvPr/>
        </p:nvCxnSpPr>
        <p:spPr bwMode="auto">
          <a:xfrm flipH="1">
            <a:off x="2057400" y="3886200"/>
            <a:ext cx="1066800" cy="0"/>
          </a:xfrm>
          <a:prstGeom prst="straightConnector1">
            <a:avLst/>
          </a:prstGeom>
          <a:noFill/>
          <a:ln w="9525">
            <a:solidFill>
              <a:schemeClr val="bg1"/>
            </a:solidFill>
            <a:round/>
            <a:headEnd/>
            <a:tailEnd type="triangle" w="med" len="med"/>
          </a:ln>
          <a:extLst>
            <a:ext uri="{909E8E84-426E-40dd-AFC4-6F175D3DCCD1}">
              <a14:hiddenFill xmlns:a14="http://schemas.microsoft.com/office/drawing/2010/main" xmlns="">
                <a:noFill/>
              </a14:hiddenFill>
            </a:ext>
          </a:extLst>
        </p:spPr>
      </p:cxnSp>
      <p:sp>
        <p:nvSpPr>
          <p:cNvPr id="752666" name="AutoShape 26"/>
          <p:cNvSpPr>
            <a:spLocks noChangeArrowheads="1"/>
          </p:cNvSpPr>
          <p:nvPr/>
        </p:nvSpPr>
        <p:spPr bwMode="auto">
          <a:xfrm>
            <a:off x="5334000" y="3657600"/>
            <a:ext cx="352425" cy="304800"/>
          </a:xfrm>
          <a:prstGeom prst="star5">
            <a:avLst/>
          </a:prstGeom>
          <a:solidFill>
            <a:srgbClr val="CC0000"/>
          </a:solidFill>
          <a:ln w="9525">
            <a:solidFill>
              <a:schemeClr val="bg1"/>
            </a:solidFill>
            <a:miter lim="800000"/>
            <a:headEnd/>
            <a:tailEnd/>
          </a:ln>
          <a:effectLst/>
        </p:spPr>
        <p:txBody>
          <a:bodyPr wrap="none" anchor="ctr"/>
          <a:lstStyle/>
          <a:p>
            <a:pPr>
              <a:defRPr/>
            </a:pPr>
            <a:endParaRPr lang="en-US">
              <a:ea typeface="+mn-ea"/>
              <a:cs typeface="+mn-cs"/>
            </a:endParaRPr>
          </a:p>
        </p:txBody>
      </p:sp>
      <p:sp>
        <p:nvSpPr>
          <p:cNvPr id="47130" name="Text Box 27"/>
          <p:cNvSpPr txBox="1">
            <a:spLocks noChangeArrowheads="1"/>
          </p:cNvSpPr>
          <p:nvPr/>
        </p:nvSpPr>
        <p:spPr bwMode="auto">
          <a:xfrm>
            <a:off x="7467600" y="2286000"/>
            <a:ext cx="1458913" cy="346075"/>
          </a:xfrm>
          <a:prstGeom prst="rect">
            <a:avLst/>
          </a:prstGeom>
          <a:solidFill>
            <a:schemeClr val="tx1"/>
          </a:solidFill>
          <a:ln w="9525">
            <a:solidFill>
              <a:schemeClr val="bg1"/>
            </a:solidFill>
            <a:miter lim="800000"/>
            <a:headEnd/>
            <a:tailEnd/>
          </a:ln>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ja-JP" altLang="en-US" sz="1600">
                <a:solidFill>
                  <a:schemeClr val="bg1"/>
                </a:solidFill>
              </a:rPr>
              <a:t>“</a:t>
            </a:r>
            <a:r>
              <a:rPr lang="en-US" altLang="ja-JP" sz="1600">
                <a:solidFill>
                  <a:schemeClr val="bg1"/>
                </a:solidFill>
              </a:rPr>
              <a:t>Near misses</a:t>
            </a:r>
            <a:r>
              <a:rPr lang="ja-JP" altLang="en-US" sz="1600">
                <a:solidFill>
                  <a:schemeClr val="bg1"/>
                </a:solidFill>
              </a:rPr>
              <a:t>”</a:t>
            </a:r>
            <a:endParaRPr lang="en-US" sz="1600">
              <a:solidFill>
                <a:schemeClr val="bg1"/>
              </a:solidFill>
            </a:endParaRPr>
          </a:p>
        </p:txBody>
      </p:sp>
      <p:sp>
        <p:nvSpPr>
          <p:cNvPr id="47131" name="Line 28"/>
          <p:cNvSpPr>
            <a:spLocks noChangeShapeType="1"/>
          </p:cNvSpPr>
          <p:nvPr/>
        </p:nvSpPr>
        <p:spPr bwMode="auto">
          <a:xfrm>
            <a:off x="5181600" y="3810000"/>
            <a:ext cx="990600" cy="1143000"/>
          </a:xfrm>
          <a:prstGeom prst="line">
            <a:avLst/>
          </a:prstGeom>
          <a:noFill/>
          <a:ln w="38100">
            <a:solidFill>
              <a:schemeClr val="bg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7132" name="Text Box 29"/>
          <p:cNvSpPr txBox="1">
            <a:spLocks noChangeArrowheads="1"/>
          </p:cNvSpPr>
          <p:nvPr/>
        </p:nvSpPr>
        <p:spPr bwMode="auto">
          <a:xfrm>
            <a:off x="6172200" y="4495800"/>
            <a:ext cx="1616075" cy="952500"/>
          </a:xfrm>
          <a:prstGeom prst="rect">
            <a:avLst/>
          </a:prstGeom>
          <a:solidFill>
            <a:schemeClr val="tx1"/>
          </a:solidFill>
          <a:ln w="9525">
            <a:solidFill>
              <a:schemeClr val="bg1"/>
            </a:solidFill>
            <a:miter lim="800000"/>
            <a:headEnd/>
            <a:tailEnd/>
          </a:ln>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b="1">
                <a:solidFill>
                  <a:srgbClr val="CC0000"/>
                </a:solidFill>
              </a:rPr>
              <a:t>Activation of Crisis Management Team</a:t>
            </a:r>
          </a:p>
        </p:txBody>
      </p:sp>
      <p:sp>
        <p:nvSpPr>
          <p:cNvPr id="47133" name="Oval 30"/>
          <p:cNvSpPr>
            <a:spLocks noChangeArrowheads="1"/>
          </p:cNvSpPr>
          <p:nvPr/>
        </p:nvSpPr>
        <p:spPr bwMode="auto">
          <a:xfrm>
            <a:off x="381000" y="1447800"/>
            <a:ext cx="1981200" cy="1524000"/>
          </a:xfrm>
          <a:prstGeom prst="ellipse">
            <a:avLst/>
          </a:prstGeom>
          <a:solidFill>
            <a:srgbClr val="FF0000">
              <a:alpha val="27843"/>
            </a:srgbClr>
          </a:solid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a:latin typeface="Times New Roman" charset="0"/>
              </a:rPr>
              <a:t>Pillar #6 Data</a:t>
            </a:r>
          </a:p>
        </p:txBody>
      </p:sp>
      <p:sp>
        <p:nvSpPr>
          <p:cNvPr id="48130" name="Content Placeholder 2"/>
          <p:cNvSpPr>
            <a:spLocks noGrp="1"/>
          </p:cNvSpPr>
          <p:nvPr>
            <p:ph idx="1"/>
          </p:nvPr>
        </p:nvSpPr>
        <p:spPr/>
        <p:txBody>
          <a:bodyPr/>
          <a:lstStyle/>
          <a:p>
            <a:endParaRPr lang="en-US">
              <a:latin typeface="Times New Roman"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Content Placeholder 4" descr="adverse event reports.jp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45821" r="-45821"/>
          <a:stretch>
            <a:fillRect/>
          </a:stretch>
        </p:blipFill>
        <p:spPr>
          <a:xfrm>
            <a:off x="-1447800" y="1905000"/>
            <a:ext cx="12306300" cy="4648200"/>
          </a:xfrm>
        </p:spPr>
      </p:pic>
      <p:sp>
        <p:nvSpPr>
          <p:cNvPr id="49154" name="Title 5"/>
          <p:cNvSpPr>
            <a:spLocks noGrp="1"/>
          </p:cNvSpPr>
          <p:nvPr>
            <p:ph type="title"/>
          </p:nvPr>
        </p:nvSpPr>
        <p:spPr/>
        <p:txBody>
          <a:bodyPr/>
          <a:lstStyle/>
          <a:p>
            <a:endParaRPr lang="en-US" dirty="0">
              <a:latin typeface="Times New Roman"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Educating the next generation:</a:t>
            </a:r>
            <a:br>
              <a:rPr lang="en-US" sz="3600" dirty="0" smtClean="0"/>
            </a:br>
            <a:r>
              <a:rPr lang="en-US" sz="3600" dirty="0" smtClean="0"/>
              <a:t>Reporting Data from Resident Physicians</a:t>
            </a:r>
            <a:endParaRPr lang="en-US" sz="3600"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xmlns="" val="152492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a:xfrm>
            <a:off x="457200" y="2667000"/>
            <a:ext cx="3505200" cy="3581400"/>
          </a:xfrm>
        </p:spPr>
        <p:txBody>
          <a:bodyPr/>
          <a:lstStyle/>
          <a:p>
            <a:pPr eaLnBrk="1" hangingPunct="1"/>
            <a:r>
              <a:rPr lang="en-US" dirty="0">
                <a:solidFill>
                  <a:schemeClr val="bg1"/>
                </a:solidFill>
                <a:latin typeface="Times New Roman" charset="0"/>
              </a:rPr>
              <a:t>Reporting established as an expectation and part of Core Competency assessment</a:t>
            </a:r>
          </a:p>
        </p:txBody>
      </p:sp>
      <p:pic>
        <p:nvPicPr>
          <p:cNvPr id="16387" name="Picture 4" descr="acgme folder 01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46386" y="2209800"/>
            <a:ext cx="3068851"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JGME header.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152400"/>
            <a:ext cx="8763000" cy="1067346"/>
          </a:xfrm>
          <a:prstGeom prst="rect">
            <a:avLst/>
          </a:prstGeom>
        </p:spPr>
      </p:pic>
      <p:pic>
        <p:nvPicPr>
          <p:cNvPr id="2" name="Picture 1" descr="JGME reference.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94458" y="1219200"/>
            <a:ext cx="8837944" cy="1100209"/>
          </a:xfrm>
          <a:prstGeom prst="rect">
            <a:avLst/>
          </a:prstGeom>
        </p:spPr>
      </p:pic>
    </p:spTree>
    <p:extLst>
      <p:ext uri="{BB962C8B-B14F-4D97-AF65-F5344CB8AC3E}">
        <p14:creationId xmlns:p14="http://schemas.microsoft.com/office/powerpoint/2010/main" xmlns="" val="2318509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228600" y="473075"/>
            <a:ext cx="8686800" cy="1143000"/>
          </a:xfrm>
        </p:spPr>
        <p:txBody>
          <a:bodyPr/>
          <a:lstStyle/>
          <a:p>
            <a:r>
              <a:rPr lang="en-US" sz="3600">
                <a:solidFill>
                  <a:srgbClr val="C00000"/>
                </a:solidFill>
                <a:latin typeface="Times New Roman" charset="0"/>
              </a:rPr>
              <a:t>Resident physician occurrence reporting data</a:t>
            </a:r>
            <a:br>
              <a:rPr lang="en-US" sz="3600">
                <a:solidFill>
                  <a:srgbClr val="C00000"/>
                </a:solidFill>
                <a:latin typeface="Times New Roman" charset="0"/>
              </a:rPr>
            </a:br>
            <a:r>
              <a:rPr lang="en-US" sz="3200" i="1">
                <a:solidFill>
                  <a:srgbClr val="000066"/>
                </a:solidFill>
                <a:latin typeface="Times New Roman" charset="0"/>
              </a:rPr>
              <a:t>Journal of Graduate Medical Education</a:t>
            </a:r>
            <a:r>
              <a:rPr lang="en-US" sz="3200">
                <a:solidFill>
                  <a:srgbClr val="000066"/>
                </a:solidFill>
                <a:latin typeface="Times New Roman" charset="0"/>
              </a:rPr>
              <a:t>, June 2010</a:t>
            </a:r>
            <a:endParaRPr lang="en-US" sz="3600">
              <a:solidFill>
                <a:srgbClr val="000066"/>
              </a:solidFill>
              <a:latin typeface="Times New Roman" charset="0"/>
            </a:endParaRPr>
          </a:p>
        </p:txBody>
      </p:sp>
      <p:pic>
        <p:nvPicPr>
          <p:cNvPr id="17410" name="Picture 3" descr="Updated resident reporting data.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1752600"/>
            <a:ext cx="8353425" cy="4352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411" name="Content Placeholder 4"/>
          <p:cNvSpPr>
            <a:spLocks noGrp="1"/>
          </p:cNvSpPr>
          <p:nvPr>
            <p:ph idx="1"/>
          </p:nvPr>
        </p:nvSpPr>
        <p:spPr>
          <a:xfrm>
            <a:off x="533400" y="1828800"/>
            <a:ext cx="8153400" cy="4191000"/>
          </a:xfrm>
        </p:spPr>
        <p:txBody>
          <a:bodyPr/>
          <a:lstStyle/>
          <a:p>
            <a:endParaRPr lang="en-US" dirty="0">
              <a:latin typeface="Times New Roman" charset="0"/>
            </a:endParaRPr>
          </a:p>
        </p:txBody>
      </p:sp>
    </p:spTree>
    <p:extLst>
      <p:ext uri="{BB962C8B-B14F-4D97-AF65-F5344CB8AC3E}">
        <p14:creationId xmlns:p14="http://schemas.microsoft.com/office/powerpoint/2010/main" xmlns="" val="10766640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a:latin typeface="Times New Roman" charset="0"/>
              </a:rPr>
              <a:t>Event data</a:t>
            </a:r>
          </a:p>
        </p:txBody>
      </p:sp>
      <p:pic>
        <p:nvPicPr>
          <p:cNvPr id="4198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90600" y="1981200"/>
            <a:ext cx="7037388" cy="400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303136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a:latin typeface="Times New Roman" charset="0"/>
              </a:rPr>
              <a:t>Communication Consults</a:t>
            </a:r>
          </a:p>
        </p:txBody>
      </p:sp>
      <p:pic>
        <p:nvPicPr>
          <p:cNvPr id="50178" name="Content Placeholder 3" descr="Communication consults.jp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49387" r="-49387"/>
          <a:stretch>
            <a:fillRect/>
          </a:stretch>
        </p:blipFill>
        <p:spPr>
          <a:xfrm>
            <a:off x="-457200" y="1752600"/>
            <a:ext cx="9845675" cy="4876800"/>
          </a:xfrm>
        </p:spPr>
      </p:pic>
      <p:pic>
        <p:nvPicPr>
          <p:cNvPr id="50179" name="Picture 4" descr="PCCS data.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444500"/>
            <a:ext cx="9144000" cy="5945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a:xfrm>
            <a:off x="533400" y="473075"/>
            <a:ext cx="8458200" cy="1143000"/>
          </a:xfrm>
        </p:spPr>
        <p:txBody>
          <a:bodyPr/>
          <a:lstStyle/>
          <a:p>
            <a:r>
              <a:rPr lang="en-US" sz="4400" dirty="0">
                <a:solidFill>
                  <a:srgbClr val="800000"/>
                </a:solidFill>
                <a:latin typeface="Times New Roman" charset="0"/>
              </a:rPr>
              <a:t>AHRQ/Seven Pillars Project focus</a:t>
            </a:r>
          </a:p>
        </p:txBody>
      </p:sp>
      <p:sp>
        <p:nvSpPr>
          <p:cNvPr id="57346" name="Content Placeholder 2"/>
          <p:cNvSpPr>
            <a:spLocks noGrp="1"/>
          </p:cNvSpPr>
          <p:nvPr>
            <p:ph idx="1"/>
          </p:nvPr>
        </p:nvSpPr>
        <p:spPr/>
        <p:txBody>
          <a:bodyPr/>
          <a:lstStyle/>
          <a:p>
            <a:r>
              <a:rPr lang="en-US" dirty="0">
                <a:latin typeface="Times New Roman" charset="0"/>
              </a:rPr>
              <a:t>Patient Safety </a:t>
            </a:r>
            <a:r>
              <a:rPr lang="en-US" dirty="0" smtClean="0">
                <a:latin typeface="Times New Roman" charset="0"/>
              </a:rPr>
              <a:t>first – eliminate harm</a:t>
            </a:r>
            <a:endParaRPr lang="en-US" dirty="0">
              <a:latin typeface="Times New Roman" charset="0"/>
            </a:endParaRPr>
          </a:p>
          <a:p>
            <a:r>
              <a:rPr lang="en-US" dirty="0">
                <a:latin typeface="Times New Roman" charset="0"/>
              </a:rPr>
              <a:t>Improve communication</a:t>
            </a:r>
          </a:p>
          <a:p>
            <a:r>
              <a:rPr lang="en-US" dirty="0">
                <a:latin typeface="Times New Roman" charset="0"/>
              </a:rPr>
              <a:t>Reduce preventable injuries</a:t>
            </a:r>
          </a:p>
          <a:p>
            <a:r>
              <a:rPr lang="en-US" dirty="0">
                <a:latin typeface="Times New Roman" charset="0"/>
              </a:rPr>
              <a:t>Compensate patients/families fairly and timely</a:t>
            </a:r>
          </a:p>
          <a:p>
            <a:r>
              <a:rPr lang="en-US" dirty="0" smtClean="0">
                <a:latin typeface="Times New Roman" charset="0"/>
              </a:rPr>
              <a:t>Reduce medical </a:t>
            </a:r>
            <a:r>
              <a:rPr lang="en-US" dirty="0">
                <a:latin typeface="Times New Roman" charset="0"/>
              </a:rPr>
              <a:t>malpractice liability</a:t>
            </a:r>
          </a:p>
        </p:txBody>
      </p:sp>
    </p:spTree>
    <p:extLst>
      <p:ext uri="{BB962C8B-B14F-4D97-AF65-F5344CB8AC3E}">
        <p14:creationId xmlns:p14="http://schemas.microsoft.com/office/powerpoint/2010/main" xmlns="" val="7441103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a:latin typeface="Times New Roman" charset="0"/>
              </a:rPr>
              <a:t>UHC Derived Safety Data</a:t>
            </a:r>
          </a:p>
        </p:txBody>
      </p:sp>
      <p:pic>
        <p:nvPicPr>
          <p:cNvPr id="51202" name="Content Placeholder 5" descr="HAC data.jp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10970" r="-10970"/>
          <a:stretch>
            <a:fillRect/>
          </a:stretch>
        </p:blipFill>
        <p:spPr>
          <a:xfrm>
            <a:off x="228600" y="1981200"/>
            <a:ext cx="8153400" cy="4038600"/>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US" sz="4400">
                <a:latin typeface="Times New Roman" charset="0"/>
              </a:rPr>
              <a:t>ROI for institutions:</a:t>
            </a:r>
            <a:br>
              <a:rPr lang="en-US" sz="4400">
                <a:latin typeface="Times New Roman" charset="0"/>
              </a:rPr>
            </a:br>
            <a:r>
              <a:rPr lang="en-US" sz="4400">
                <a:latin typeface="Times New Roman" charset="0"/>
              </a:rPr>
              <a:t>Improving safety reduces liability</a:t>
            </a:r>
          </a:p>
        </p:txBody>
      </p:sp>
      <p:sp>
        <p:nvSpPr>
          <p:cNvPr id="52226" name="Content Placeholder 7"/>
          <p:cNvSpPr>
            <a:spLocks noGrp="1"/>
          </p:cNvSpPr>
          <p:nvPr>
            <p:ph idx="1"/>
          </p:nvPr>
        </p:nvSpPr>
        <p:spPr>
          <a:xfrm>
            <a:off x="533400" y="4267200"/>
            <a:ext cx="8153400" cy="1828800"/>
          </a:xfrm>
        </p:spPr>
        <p:txBody>
          <a:bodyPr/>
          <a:lstStyle/>
          <a:p>
            <a:pPr marL="0" indent="0">
              <a:buFont typeface="Wingdings" charset="0"/>
              <a:buNone/>
            </a:pPr>
            <a:r>
              <a:rPr lang="en-US" i="1" u="sng">
                <a:solidFill>
                  <a:srgbClr val="FF0000"/>
                </a:solidFill>
                <a:latin typeface="Times New Roman" charset="0"/>
              </a:rPr>
              <a:t>“Reducing Patient Safety Incidents by 10 decreased claims by 3.9.”</a:t>
            </a:r>
          </a:p>
          <a:p>
            <a:pPr marL="0" indent="0">
              <a:buFont typeface="Wingdings" charset="0"/>
              <a:buNone/>
            </a:pPr>
            <a:endParaRPr lang="en-US" i="1" u="sng">
              <a:solidFill>
                <a:srgbClr val="FF0000"/>
              </a:solidFill>
              <a:latin typeface="Times New Roman" charset="0"/>
            </a:endParaRPr>
          </a:p>
          <a:p>
            <a:pPr marL="0" indent="0">
              <a:buFont typeface="Wingdings" charset="0"/>
              <a:buNone/>
            </a:pPr>
            <a:r>
              <a:rPr lang="en-US" sz="2400">
                <a:solidFill>
                  <a:srgbClr val="FF0000"/>
                </a:solidFill>
                <a:latin typeface="Times New Roman" charset="0"/>
              </a:rPr>
              <a:t>http://www.rand.org/pubs/technical_reports/TR824.html</a:t>
            </a:r>
          </a:p>
        </p:txBody>
      </p:sp>
      <p:pic>
        <p:nvPicPr>
          <p:cNvPr id="52227" name="Picture 5" descr="Screen shot 2011-02-03 at 8.02.12 AM.pn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1676400"/>
            <a:ext cx="8534400" cy="1901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228" name="Picture 6" descr="Screen shot 2011-02-03 at 8.02.36 AM.pn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4500" y="3200400"/>
            <a:ext cx="8686800" cy="85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a:latin typeface="Times New Roman" charset="0"/>
              </a:rPr>
              <a:t>Impact of comprehensive effort</a:t>
            </a:r>
          </a:p>
        </p:txBody>
      </p:sp>
      <p:sp>
        <p:nvSpPr>
          <p:cNvPr id="54274" name="Content Placeholder 2"/>
          <p:cNvSpPr>
            <a:spLocks noGrp="1"/>
          </p:cNvSpPr>
          <p:nvPr>
            <p:ph idx="1"/>
          </p:nvPr>
        </p:nvSpPr>
        <p:spPr/>
        <p:txBody>
          <a:bodyPr/>
          <a:lstStyle/>
          <a:p>
            <a:r>
              <a:rPr lang="en-US">
                <a:latin typeface="Times New Roman" charset="0"/>
              </a:rPr>
              <a:t>Increased reporting</a:t>
            </a:r>
          </a:p>
          <a:p>
            <a:r>
              <a:rPr lang="en-US">
                <a:latin typeface="Times New Roman" charset="0"/>
              </a:rPr>
              <a:t>Rapid, effective ongoing communication</a:t>
            </a:r>
          </a:p>
          <a:p>
            <a:r>
              <a:rPr lang="en-US">
                <a:latin typeface="Times New Roman" charset="0"/>
              </a:rPr>
              <a:t>Rapid cycle improvements and harm prevention</a:t>
            </a:r>
          </a:p>
          <a:p>
            <a:r>
              <a:rPr lang="en-US">
                <a:latin typeface="Times New Roman" charset="0"/>
              </a:rPr>
              <a:t>Early resolution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endParaRPr lang="en-US">
              <a:latin typeface="Times New Roman" charset="0"/>
            </a:endParaRPr>
          </a:p>
        </p:txBody>
      </p:sp>
      <p:pic>
        <p:nvPicPr>
          <p:cNvPr id="55298" name="Content Placeholder 2" descr="Claims jpeg.jp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48987" r="-48987"/>
          <a:stretch>
            <a:fillRect/>
          </a:stretch>
        </p:blipFill>
        <p:spPr>
          <a:xfrm>
            <a:off x="-1828800" y="2133600"/>
            <a:ext cx="12922250" cy="472440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data update</a:t>
            </a:r>
            <a:endParaRPr lang="en-US" dirty="0"/>
          </a:p>
        </p:txBody>
      </p:sp>
      <p:sp>
        <p:nvSpPr>
          <p:cNvPr id="3" name="Content Placeholder 2"/>
          <p:cNvSpPr>
            <a:spLocks noGrp="1"/>
          </p:cNvSpPr>
          <p:nvPr>
            <p:ph idx="1"/>
          </p:nvPr>
        </p:nvSpPr>
        <p:spPr>
          <a:xfrm>
            <a:off x="533400" y="1828800"/>
            <a:ext cx="8382000" cy="4419600"/>
          </a:xfrm>
        </p:spPr>
        <p:txBody>
          <a:bodyPr/>
          <a:lstStyle/>
          <a:p>
            <a:r>
              <a:rPr lang="en-US" dirty="0" smtClean="0"/>
              <a:t>Medical Malpractice Premium data</a:t>
            </a:r>
          </a:p>
          <a:p>
            <a:r>
              <a:rPr lang="en-US" dirty="0" smtClean="0"/>
              <a:t>Overall reduction on premium over past three years = $22MM</a:t>
            </a:r>
          </a:p>
          <a:p>
            <a:r>
              <a:rPr lang="en-US" dirty="0" smtClean="0"/>
              <a:t>FY 11 - $4.7MM less than FY 10</a:t>
            </a:r>
          </a:p>
          <a:p>
            <a:r>
              <a:rPr lang="en-US" dirty="0" smtClean="0"/>
              <a:t>FY 12 - $7.4 MM less than FY 10</a:t>
            </a:r>
          </a:p>
          <a:p>
            <a:r>
              <a:rPr lang="en-US" dirty="0" smtClean="0"/>
              <a:t>FY 13 - $10.1MM less than FY 10</a:t>
            </a:r>
          </a:p>
          <a:p>
            <a:r>
              <a:rPr lang="en-US" dirty="0" smtClean="0"/>
              <a:t>2006 – SIP $45MM underfunded</a:t>
            </a:r>
          </a:p>
          <a:p>
            <a:r>
              <a:rPr lang="en-US" dirty="0" smtClean="0"/>
              <a:t>2012 – SIP $8MM in excess</a:t>
            </a:r>
          </a:p>
          <a:p>
            <a:endParaRPr lang="en-US" dirty="0" smtClean="0"/>
          </a:p>
          <a:p>
            <a:endParaRPr lang="en-US" dirty="0" smtClean="0"/>
          </a:p>
          <a:p>
            <a:endParaRPr lang="en-US" dirty="0"/>
          </a:p>
        </p:txBody>
      </p:sp>
    </p:spTree>
    <p:extLst>
      <p:ext uri="{BB962C8B-B14F-4D97-AF65-F5344CB8AC3E}">
        <p14:creationId xmlns:p14="http://schemas.microsoft.com/office/powerpoint/2010/main" xmlns="" val="6679781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Waived hospital and professional fees</a:t>
            </a:r>
            <a:endParaRPr lang="en-US" sz="4000"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xmlns="" val="0"/>
              </a:ext>
            </a:extLst>
          </a:blip>
          <a:srcRect t="-299718" b="-299718"/>
          <a:stretch>
            <a:fillRect/>
          </a:stretch>
        </p:blipFill>
        <p:spPr>
          <a:xfrm>
            <a:off x="381000" y="3429000"/>
            <a:ext cx="8153400" cy="4038600"/>
          </a:xfrm>
          <a:prstGeom prst="rect">
            <a:avLst/>
          </a:prstGeom>
        </p:spPr>
      </p:pic>
      <p:pic>
        <p:nvPicPr>
          <p:cNvPr id="5" name="Picture 4"/>
          <p:cNvPicPr/>
          <p:nvPr/>
        </p:nvPicPr>
        <p:blipFill>
          <a:blip r:embed="rId3" cstate="print">
            <a:extLst>
              <a:ext uri="{28A0092B-C50C-407E-A947-70E740481C1C}">
                <a14:useLocalDpi xmlns:a14="http://schemas.microsoft.com/office/drawing/2010/main" xmlns="" val="0"/>
              </a:ext>
            </a:extLst>
          </a:blip>
          <a:stretch>
            <a:fillRect/>
          </a:stretch>
        </p:blipFill>
        <p:spPr>
          <a:xfrm>
            <a:off x="1828800" y="3657600"/>
            <a:ext cx="5384800" cy="952500"/>
          </a:xfrm>
          <a:prstGeom prst="rect">
            <a:avLst/>
          </a:prstGeom>
        </p:spPr>
      </p:pic>
      <p:sp>
        <p:nvSpPr>
          <p:cNvPr id="6" name="TextBox 5"/>
          <p:cNvSpPr txBox="1"/>
          <p:nvPr/>
        </p:nvSpPr>
        <p:spPr>
          <a:xfrm>
            <a:off x="228600" y="1905000"/>
            <a:ext cx="9525000" cy="1938992"/>
          </a:xfrm>
          <a:prstGeom prst="rect">
            <a:avLst/>
          </a:prstGeom>
          <a:noFill/>
        </p:spPr>
        <p:txBody>
          <a:bodyPr wrap="square" rtlCol="0">
            <a:spAutoFit/>
          </a:bodyPr>
          <a:lstStyle/>
          <a:p>
            <a:r>
              <a:rPr lang="en-US" sz="3200" dirty="0" smtClean="0">
                <a:solidFill>
                  <a:srgbClr val="000090"/>
                </a:solidFill>
                <a:latin typeface="+mj-lt"/>
              </a:rPr>
              <a:t>Hospital fees waived in first 8 months: $2.29MM</a:t>
            </a:r>
          </a:p>
          <a:p>
            <a:r>
              <a:rPr lang="en-US" sz="3200" dirty="0" smtClean="0">
                <a:solidFill>
                  <a:srgbClr val="000090"/>
                </a:solidFill>
                <a:latin typeface="+mj-lt"/>
              </a:rPr>
              <a:t>Professional fees waived in first 8 months: $110K</a:t>
            </a:r>
          </a:p>
          <a:p>
            <a:r>
              <a:rPr lang="en-US" sz="2800" dirty="0" smtClean="0">
                <a:solidFill>
                  <a:srgbClr val="000090"/>
                </a:solidFill>
                <a:latin typeface="+mj-lt"/>
              </a:rPr>
              <a:t>Total savings to </a:t>
            </a:r>
            <a:r>
              <a:rPr lang="en-US" sz="2800" dirty="0" err="1" smtClean="0">
                <a:solidFill>
                  <a:srgbClr val="000090"/>
                </a:solidFill>
                <a:latin typeface="+mj-lt"/>
              </a:rPr>
              <a:t>payors</a:t>
            </a:r>
            <a:r>
              <a:rPr lang="en-US" sz="2800" dirty="0" smtClean="0">
                <a:solidFill>
                  <a:srgbClr val="000090"/>
                </a:solidFill>
                <a:latin typeface="+mj-lt"/>
              </a:rPr>
              <a:t> in 8 months: $2.40 MM</a:t>
            </a:r>
          </a:p>
          <a:p>
            <a:r>
              <a:rPr lang="en-US" sz="2800" dirty="0" smtClean="0">
                <a:solidFill>
                  <a:srgbClr val="000090"/>
                </a:solidFill>
                <a:latin typeface="+mj-lt"/>
              </a:rPr>
              <a:t>45% Medicare/Medicaid </a:t>
            </a:r>
            <a:endParaRPr lang="en-US" sz="2800" dirty="0">
              <a:solidFill>
                <a:srgbClr val="000090"/>
              </a:solidFill>
              <a:latin typeface="+mj-lt"/>
            </a:endParaRPr>
          </a:p>
        </p:txBody>
      </p:sp>
    </p:spTree>
    <p:extLst>
      <p:ext uri="{BB962C8B-B14F-4D97-AF65-F5344CB8AC3E}">
        <p14:creationId xmlns:p14="http://schemas.microsoft.com/office/powerpoint/2010/main" xmlns="" val="13834154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sz="4000" dirty="0" smtClean="0">
                <a:latin typeface="Times New Roman" charset="0"/>
              </a:rPr>
              <a:t>Other stakeholder </a:t>
            </a:r>
            <a:r>
              <a:rPr lang="en-US" sz="4000" dirty="0">
                <a:latin typeface="Times New Roman" charset="0"/>
              </a:rPr>
              <a:t>buy-</a:t>
            </a:r>
            <a:r>
              <a:rPr lang="en-US" sz="4000" dirty="0" smtClean="0">
                <a:latin typeface="Times New Roman" charset="0"/>
              </a:rPr>
              <a:t>in prior to grant</a:t>
            </a:r>
            <a:endParaRPr lang="en-US" sz="4000" dirty="0">
              <a:latin typeface="Times New Roman" charset="0"/>
            </a:endParaRPr>
          </a:p>
        </p:txBody>
      </p:sp>
      <p:sp>
        <p:nvSpPr>
          <p:cNvPr id="60418" name="Content Placeholder 2"/>
          <p:cNvSpPr>
            <a:spLocks noGrp="1"/>
          </p:cNvSpPr>
          <p:nvPr>
            <p:ph idx="1"/>
          </p:nvPr>
        </p:nvSpPr>
        <p:spPr/>
        <p:txBody>
          <a:bodyPr/>
          <a:lstStyle/>
          <a:p>
            <a:r>
              <a:rPr lang="en-US" dirty="0">
                <a:latin typeface="Times New Roman" charset="0"/>
              </a:rPr>
              <a:t>Medical Societies</a:t>
            </a:r>
          </a:p>
          <a:p>
            <a:r>
              <a:rPr lang="en-US" dirty="0">
                <a:latin typeface="Times New Roman" charset="0"/>
              </a:rPr>
              <a:t>Professional liability </a:t>
            </a:r>
            <a:r>
              <a:rPr lang="en-US" dirty="0" smtClean="0">
                <a:latin typeface="Times New Roman" charset="0"/>
              </a:rPr>
              <a:t>companies – hospital and physician</a:t>
            </a:r>
            <a:endParaRPr lang="en-US" dirty="0">
              <a:latin typeface="Times New Roman" charset="0"/>
            </a:endParaRPr>
          </a:p>
          <a:p>
            <a:r>
              <a:rPr lang="en-US" dirty="0">
                <a:latin typeface="Times New Roman" charset="0"/>
              </a:rPr>
              <a:t>Hospital Association</a:t>
            </a:r>
          </a:p>
          <a:p>
            <a:r>
              <a:rPr lang="en-US" dirty="0">
                <a:latin typeface="Times New Roman" charset="0"/>
              </a:rPr>
              <a:t>Legal groups</a:t>
            </a:r>
          </a:p>
          <a:p>
            <a:r>
              <a:rPr lang="en-US" dirty="0">
                <a:latin typeface="Times New Roman" charset="0"/>
              </a:rPr>
              <a:t>Consumers Advancing Patient Safety</a:t>
            </a:r>
          </a:p>
          <a:p>
            <a:r>
              <a:rPr lang="en-US" dirty="0">
                <a:latin typeface="Times New Roman" charset="0"/>
              </a:rPr>
              <a:t>Project Patient Care</a:t>
            </a:r>
          </a:p>
          <a:p>
            <a:r>
              <a:rPr lang="en-US" dirty="0">
                <a:latin typeface="Times New Roman" charset="0"/>
              </a:rPr>
              <a:t>Individual hospital boards, medical staffs</a:t>
            </a:r>
          </a:p>
          <a:p>
            <a:endParaRPr lang="en-US" dirty="0">
              <a:latin typeface="Times New Roman"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AHRQ Grant</a:t>
            </a:r>
            <a:endParaRPr lang="en-US" dirty="0"/>
          </a:p>
        </p:txBody>
      </p:sp>
      <p:sp>
        <p:nvSpPr>
          <p:cNvPr id="3" name="Content Placeholder 2"/>
          <p:cNvSpPr>
            <a:spLocks noGrp="1"/>
          </p:cNvSpPr>
          <p:nvPr>
            <p:ph idx="1"/>
          </p:nvPr>
        </p:nvSpPr>
        <p:spPr/>
        <p:txBody>
          <a:bodyPr/>
          <a:lstStyle/>
          <a:p>
            <a:r>
              <a:rPr lang="en-US" dirty="0" smtClean="0"/>
              <a:t>10 private hospitals, self insured</a:t>
            </a:r>
          </a:p>
          <a:p>
            <a:r>
              <a:rPr lang="en-US" dirty="0" smtClean="0"/>
              <a:t>Open medical staffs, private professional liability coverage</a:t>
            </a:r>
          </a:p>
          <a:p>
            <a:r>
              <a:rPr lang="en-US" dirty="0" smtClean="0"/>
              <a:t>7 from faith-based system</a:t>
            </a:r>
          </a:p>
          <a:p>
            <a:r>
              <a:rPr lang="en-US" dirty="0" smtClean="0"/>
              <a:t>2 from a “for profit”</a:t>
            </a:r>
          </a:p>
          <a:p>
            <a:r>
              <a:rPr lang="en-US" dirty="0" smtClean="0"/>
              <a:t>1 underserved inner city</a:t>
            </a:r>
          </a:p>
          <a:p>
            <a:r>
              <a:rPr lang="en-US" dirty="0" smtClean="0"/>
              <a:t>Most with resident physicians </a:t>
            </a:r>
            <a:endParaRPr lang="en-US" dirty="0"/>
          </a:p>
        </p:txBody>
      </p:sp>
    </p:spTree>
    <p:extLst>
      <p:ext uri="{BB962C8B-B14F-4D97-AF65-F5344CB8AC3E}">
        <p14:creationId xmlns:p14="http://schemas.microsoft.com/office/powerpoint/2010/main" xmlns="" val="24609804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Collaboration with </a:t>
            </a:r>
            <a:br>
              <a:rPr lang="en-US" sz="3600" dirty="0" smtClean="0"/>
            </a:br>
            <a:r>
              <a:rPr lang="en-US" sz="3600" dirty="0" smtClean="0"/>
              <a:t>Professional Liability Insurers</a:t>
            </a:r>
            <a:endParaRPr lang="en-US" sz="3600" dirty="0"/>
          </a:p>
        </p:txBody>
      </p:sp>
      <p:pic>
        <p:nvPicPr>
          <p:cNvPr id="4" name="Content Placeholder 3" descr="ISMIE training materials.jp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13059" r="-13059"/>
          <a:stretch>
            <a:fillRect/>
          </a:stretch>
        </p:blipFill>
        <p:spPr/>
      </p:pic>
    </p:spTree>
    <p:extLst>
      <p:ext uri="{BB962C8B-B14F-4D97-AF65-F5344CB8AC3E}">
        <p14:creationId xmlns:p14="http://schemas.microsoft.com/office/powerpoint/2010/main" xmlns="" val="1004503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from grant hospitals</a:t>
            </a:r>
            <a:endParaRPr lang="en-US" dirty="0"/>
          </a:p>
        </p:txBody>
      </p:sp>
      <p:sp>
        <p:nvSpPr>
          <p:cNvPr id="3" name="Content Placeholder 2"/>
          <p:cNvSpPr>
            <a:spLocks noGrp="1"/>
          </p:cNvSpPr>
          <p:nvPr>
            <p:ph idx="1"/>
          </p:nvPr>
        </p:nvSpPr>
        <p:spPr/>
        <p:txBody>
          <a:bodyPr/>
          <a:lstStyle/>
          <a:p>
            <a:r>
              <a:rPr lang="en-US" sz="2000" dirty="0" smtClean="0">
                <a:solidFill>
                  <a:srgbClr val="FF0000"/>
                </a:solidFill>
              </a:rPr>
              <a:t>Intervention [5]</a:t>
            </a:r>
            <a:r>
              <a:rPr lang="en-US" sz="2000" dirty="0" smtClean="0"/>
              <a:t> hospitals rolled out</a:t>
            </a:r>
          </a:p>
          <a:p>
            <a:r>
              <a:rPr lang="en-US" sz="2000" dirty="0" smtClean="0"/>
              <a:t>Hospital and physician leadership fully engaged</a:t>
            </a:r>
          </a:p>
          <a:p>
            <a:r>
              <a:rPr lang="en-US" sz="2000" dirty="0" smtClean="0"/>
              <a:t>Tools created or employed</a:t>
            </a:r>
            <a:endParaRPr lang="en-US" sz="2000" dirty="0"/>
          </a:p>
          <a:p>
            <a:pPr lvl="1"/>
            <a:r>
              <a:rPr lang="en-US" sz="1800" dirty="0" smtClean="0"/>
              <a:t>gap analysis tool; videotaped communication training materials; EI assessment tools; RM/Investigation checklists; resident reporting training materials</a:t>
            </a:r>
            <a:endParaRPr lang="en-US" sz="1200" dirty="0" smtClean="0"/>
          </a:p>
          <a:p>
            <a:r>
              <a:rPr lang="en-US" sz="2000" dirty="0" smtClean="0"/>
              <a:t>Gap analyses completed</a:t>
            </a:r>
          </a:p>
          <a:p>
            <a:r>
              <a:rPr lang="en-US" sz="2000" dirty="0" smtClean="0"/>
              <a:t>Communication training complete</a:t>
            </a:r>
          </a:p>
          <a:p>
            <a:r>
              <a:rPr lang="en-US" sz="2000" dirty="0" smtClean="0"/>
              <a:t>On-line occurrence reporting begun</a:t>
            </a:r>
          </a:p>
          <a:p>
            <a:r>
              <a:rPr lang="en-US" sz="2000" dirty="0" smtClean="0"/>
              <a:t>Disclosures, early offers have occurred</a:t>
            </a:r>
          </a:p>
          <a:p>
            <a:r>
              <a:rPr lang="en-US" sz="2000" dirty="0" smtClean="0"/>
              <a:t>Data being analyzed</a:t>
            </a:r>
          </a:p>
          <a:p>
            <a:r>
              <a:rPr lang="en-US" sz="2000" dirty="0" smtClean="0">
                <a:solidFill>
                  <a:srgbClr val="FF0000"/>
                </a:solidFill>
              </a:rPr>
              <a:t>Control [5]</a:t>
            </a:r>
            <a:r>
              <a:rPr lang="en-US" sz="2000" dirty="0" smtClean="0"/>
              <a:t> hospitals roll out in August 2012</a:t>
            </a:r>
          </a:p>
          <a:p>
            <a:r>
              <a:rPr lang="en-US" sz="2000" dirty="0" smtClean="0"/>
              <a:t>Have been asked to work with &gt; 20 hospitals in three other states since commencing grant</a:t>
            </a:r>
          </a:p>
          <a:p>
            <a:endParaRPr lang="en-US" dirty="0"/>
          </a:p>
        </p:txBody>
      </p:sp>
    </p:spTree>
    <p:extLst>
      <p:ext uri="{BB962C8B-B14F-4D97-AF65-F5344CB8AC3E}">
        <p14:creationId xmlns:p14="http://schemas.microsoft.com/office/powerpoint/2010/main" xmlns="" val="513616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1"/>
          <p:cNvSpPr>
            <a:spLocks noGrp="1"/>
          </p:cNvSpPr>
          <p:nvPr>
            <p:ph type="title"/>
          </p:nvPr>
        </p:nvSpPr>
        <p:spPr>
          <a:xfrm>
            <a:off x="533400" y="473075"/>
            <a:ext cx="8153400" cy="898525"/>
          </a:xfrm>
        </p:spPr>
        <p:txBody>
          <a:bodyPr/>
          <a:lstStyle/>
          <a:p>
            <a:r>
              <a:rPr lang="en-US" dirty="0" smtClean="0">
                <a:solidFill>
                  <a:srgbClr val="800000"/>
                </a:solidFill>
                <a:latin typeface="Times New Roman" charset="0"/>
              </a:rPr>
              <a:t>Some background</a:t>
            </a:r>
            <a:endParaRPr lang="en-US" dirty="0">
              <a:solidFill>
                <a:srgbClr val="800000"/>
              </a:solidFill>
              <a:latin typeface="Times New Roman" charset="0"/>
            </a:endParaRPr>
          </a:p>
        </p:txBody>
      </p:sp>
      <p:pic>
        <p:nvPicPr>
          <p:cNvPr id="7170" name="Picture 3" descr="To Err is Human v1.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 y="1371600"/>
            <a:ext cx="3581400" cy="5208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1" name="Content Placeholder 5" descr="Wall of Silence v1.JPG"/>
          <p:cNvPicPr>
            <a:picLocks noGrp="1" noChangeAspect="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4267200" y="1371600"/>
            <a:ext cx="3429000" cy="5132388"/>
          </a:xfrm>
        </p:spPr>
      </p:pic>
      <p:sp>
        <p:nvSpPr>
          <p:cNvPr id="7172" name="TextBox 6"/>
          <p:cNvSpPr txBox="1">
            <a:spLocks noChangeArrowheads="1"/>
          </p:cNvSpPr>
          <p:nvPr/>
        </p:nvSpPr>
        <p:spPr bwMode="auto">
          <a:xfrm>
            <a:off x="1066800" y="1981200"/>
            <a:ext cx="228600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a:t>Institute of Medicine:</a:t>
            </a:r>
          </a:p>
          <a:p>
            <a:r>
              <a:rPr lang="en-US" sz="1800"/>
              <a:t>1999 report that shook the medical  world</a:t>
            </a:r>
          </a:p>
        </p:txBody>
      </p:sp>
      <p:sp>
        <p:nvSpPr>
          <p:cNvPr id="7173" name="TextBox 7"/>
          <p:cNvSpPr txBox="1">
            <a:spLocks noChangeArrowheads="1"/>
          </p:cNvSpPr>
          <p:nvPr/>
        </p:nvSpPr>
        <p:spPr bwMode="auto">
          <a:xfrm>
            <a:off x="4648200" y="2057400"/>
            <a:ext cx="22860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Making Matters Worse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from one grant hospital</a:t>
            </a:r>
            <a:endParaRPr lang="en-US" dirty="0"/>
          </a:p>
        </p:txBody>
      </p:sp>
      <p:pic>
        <p:nvPicPr>
          <p:cNvPr id="4" name="Content Placeholder 3" descr="macneal data.jp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t="12362" b="12362"/>
          <a:stretch>
            <a:fillRect/>
          </a:stretch>
        </p:blipFill>
        <p:spPr>
          <a:xfrm>
            <a:off x="457200" y="2514600"/>
            <a:ext cx="8153400" cy="4038600"/>
          </a:xfrm>
        </p:spPr>
      </p:pic>
      <p:sp>
        <p:nvSpPr>
          <p:cNvPr id="5" name="TextBox 4"/>
          <p:cNvSpPr txBox="1"/>
          <p:nvPr/>
        </p:nvSpPr>
        <p:spPr>
          <a:xfrm>
            <a:off x="762000" y="1905000"/>
            <a:ext cx="7673896" cy="1815882"/>
          </a:xfrm>
          <a:prstGeom prst="rect">
            <a:avLst/>
          </a:prstGeom>
          <a:noFill/>
        </p:spPr>
        <p:txBody>
          <a:bodyPr wrap="none" rtlCol="0">
            <a:spAutoFit/>
          </a:bodyPr>
          <a:lstStyle/>
          <a:p>
            <a:pPr marL="342900" indent="-342900">
              <a:buFont typeface="Arial"/>
              <a:buChar char="•"/>
            </a:pPr>
            <a:r>
              <a:rPr lang="en-US" sz="2800" dirty="0" smtClean="0">
                <a:solidFill>
                  <a:srgbClr val="000090"/>
                </a:solidFill>
                <a:latin typeface="+mj-lt"/>
              </a:rPr>
              <a:t>Large reduction in serious reportable events</a:t>
            </a:r>
          </a:p>
          <a:p>
            <a:pPr marL="342900" indent="-342900">
              <a:buFont typeface="Arial"/>
              <a:buChar char="•"/>
            </a:pPr>
            <a:r>
              <a:rPr lang="en-US" sz="2800" dirty="0" smtClean="0">
                <a:solidFill>
                  <a:srgbClr val="000090"/>
                </a:solidFill>
                <a:latin typeface="+mj-lt"/>
              </a:rPr>
              <a:t>Already experiencing reduction in liability claims</a:t>
            </a:r>
          </a:p>
          <a:p>
            <a:pPr marL="342900" indent="-342900">
              <a:buFont typeface="Arial"/>
              <a:buChar char="•"/>
            </a:pPr>
            <a:r>
              <a:rPr lang="en-US" sz="2800" dirty="0" smtClean="0">
                <a:solidFill>
                  <a:srgbClr val="000090"/>
                </a:solidFill>
                <a:latin typeface="+mj-lt"/>
              </a:rPr>
              <a:t>Have waived &gt; $150K in Medicare charges</a:t>
            </a:r>
          </a:p>
          <a:p>
            <a:pPr marL="342900" indent="-342900">
              <a:buFont typeface="Arial"/>
              <a:buChar char="•"/>
            </a:pPr>
            <a:endParaRPr lang="en-US" sz="2800" dirty="0">
              <a:solidFill>
                <a:srgbClr val="000090"/>
              </a:solidFill>
              <a:latin typeface="+mj-lt"/>
            </a:endParaRPr>
          </a:p>
        </p:txBody>
      </p:sp>
      <p:sp>
        <p:nvSpPr>
          <p:cNvPr id="6" name="Up Arrow 5"/>
          <p:cNvSpPr/>
          <p:nvPr/>
        </p:nvSpPr>
        <p:spPr bwMode="auto">
          <a:xfrm>
            <a:off x="5105400" y="3886200"/>
            <a:ext cx="457200" cy="1143000"/>
          </a:xfrm>
          <a:prstGeom prst="upArrow">
            <a:avLst/>
          </a:prstGeom>
          <a:solidFill>
            <a:srgbClr val="99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7" name="TextBox 6"/>
          <p:cNvSpPr txBox="1"/>
          <p:nvPr/>
        </p:nvSpPr>
        <p:spPr>
          <a:xfrm>
            <a:off x="4572000" y="5029200"/>
            <a:ext cx="1706116" cy="461665"/>
          </a:xfrm>
          <a:prstGeom prst="rect">
            <a:avLst/>
          </a:prstGeom>
          <a:noFill/>
        </p:spPr>
        <p:txBody>
          <a:bodyPr wrap="none" rtlCol="0">
            <a:spAutoFit/>
          </a:bodyPr>
          <a:lstStyle/>
          <a:p>
            <a:r>
              <a:rPr lang="en-US" sz="2400" dirty="0" smtClean="0">
                <a:solidFill>
                  <a:srgbClr val="660066"/>
                </a:solidFill>
                <a:latin typeface="+mj-lt"/>
              </a:rPr>
              <a:t>Intervention</a:t>
            </a:r>
            <a:endParaRPr lang="en-US" sz="2400" dirty="0">
              <a:solidFill>
                <a:srgbClr val="660066"/>
              </a:solidFill>
              <a:latin typeface="+mj-lt"/>
            </a:endParaRPr>
          </a:p>
        </p:txBody>
      </p:sp>
    </p:spTree>
    <p:extLst>
      <p:ext uri="{BB962C8B-B14F-4D97-AF65-F5344CB8AC3E}">
        <p14:creationId xmlns:p14="http://schemas.microsoft.com/office/powerpoint/2010/main" xmlns="" val="14194310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Update on other dissemination and collaborative efforts</a:t>
            </a:r>
            <a:endParaRPr lang="en-US" sz="4000" dirty="0"/>
          </a:p>
        </p:txBody>
      </p:sp>
      <p:sp>
        <p:nvSpPr>
          <p:cNvPr id="3" name="Content Placeholder 2"/>
          <p:cNvSpPr>
            <a:spLocks noGrp="1"/>
          </p:cNvSpPr>
          <p:nvPr>
            <p:ph idx="1"/>
          </p:nvPr>
        </p:nvSpPr>
        <p:spPr/>
        <p:txBody>
          <a:bodyPr/>
          <a:lstStyle/>
          <a:p>
            <a:r>
              <a:rPr lang="en-US" sz="2000" dirty="0" smtClean="0"/>
              <a:t>“Tiger” with CMS Hospital Engagement Networks – AHA HRET</a:t>
            </a:r>
          </a:p>
          <a:p>
            <a:r>
              <a:rPr lang="en-US" sz="2000" dirty="0" smtClean="0"/>
              <a:t>The Joint Commission – surveyor training</a:t>
            </a:r>
          </a:p>
          <a:p>
            <a:r>
              <a:rPr lang="en-US" sz="2000" i="1" dirty="0" err="1" smtClean="0"/>
              <a:t>MedStar</a:t>
            </a:r>
            <a:endParaRPr lang="en-US" sz="2000" i="1" dirty="0" smtClean="0"/>
          </a:p>
          <a:p>
            <a:pPr lvl="1"/>
            <a:r>
              <a:rPr lang="en-US" sz="1800" dirty="0" smtClean="0"/>
              <a:t>Co-Investigator, </a:t>
            </a:r>
            <a:r>
              <a:rPr lang="en-US" sz="1800" b="1" dirty="0" smtClean="0"/>
              <a:t>Dave Mayer MD</a:t>
            </a:r>
            <a:r>
              <a:rPr lang="en-US" sz="1800" dirty="0" smtClean="0"/>
              <a:t>, appointed Senior VP for Quality and Safety, May 15 meeting</a:t>
            </a:r>
          </a:p>
          <a:p>
            <a:r>
              <a:rPr lang="en-US" sz="2000" dirty="0" smtClean="0"/>
              <a:t>Hospital associations/systems</a:t>
            </a:r>
          </a:p>
          <a:p>
            <a:pPr lvl="1"/>
            <a:r>
              <a:rPr lang="en-US" sz="1800" dirty="0" smtClean="0"/>
              <a:t>Illinois, Maryland, Colorado, South Carolina, New York</a:t>
            </a:r>
          </a:p>
          <a:p>
            <a:r>
              <a:rPr lang="en-US" sz="2000" dirty="0" smtClean="0"/>
              <a:t>Medical Societies</a:t>
            </a:r>
          </a:p>
          <a:p>
            <a:pPr lvl="1"/>
            <a:r>
              <a:rPr lang="en-US" sz="1800" dirty="0" smtClean="0"/>
              <a:t>Illinois, Colorado, Wyoming, Florida</a:t>
            </a:r>
          </a:p>
          <a:p>
            <a:r>
              <a:rPr lang="en-US" sz="2000" dirty="0" smtClean="0"/>
              <a:t>Professional liability companies</a:t>
            </a:r>
          </a:p>
          <a:p>
            <a:pPr lvl="1"/>
            <a:r>
              <a:rPr lang="en-US" sz="1800" dirty="0" smtClean="0"/>
              <a:t>ISMIE, COPIC, Mag Mutual, The Doctor’s Company</a:t>
            </a:r>
            <a:endParaRPr lang="en-US" sz="2400" dirty="0" smtClean="0"/>
          </a:p>
          <a:p>
            <a:endParaRPr lang="en-US" dirty="0"/>
          </a:p>
        </p:txBody>
      </p:sp>
    </p:spTree>
    <p:extLst>
      <p:ext uri="{BB962C8B-B14F-4D97-AF65-F5344CB8AC3E}">
        <p14:creationId xmlns:p14="http://schemas.microsoft.com/office/powerpoint/2010/main" xmlns="" val="32231753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a:latin typeface="Times New Roman" charset="0"/>
              </a:rPr>
              <a:t>Questions?</a:t>
            </a:r>
          </a:p>
        </p:txBody>
      </p:sp>
      <p:sp>
        <p:nvSpPr>
          <p:cNvPr id="63490" name="Content Placeholder 2"/>
          <p:cNvSpPr>
            <a:spLocks noGrp="1"/>
          </p:cNvSpPr>
          <p:nvPr>
            <p:ph idx="1"/>
          </p:nvPr>
        </p:nvSpPr>
        <p:spPr/>
        <p:txBody>
          <a:bodyPr/>
          <a:lstStyle/>
          <a:p>
            <a:endParaRPr lang="en-US">
              <a:latin typeface="Times New Roman"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a:xfrm>
            <a:off x="533400" y="2133600"/>
            <a:ext cx="8153400" cy="1143000"/>
          </a:xfrm>
        </p:spPr>
        <p:txBody>
          <a:bodyPr/>
          <a:lstStyle/>
          <a:p>
            <a:endParaRPr lang="en-US" dirty="0">
              <a:latin typeface="Times New Roman" charset="0"/>
            </a:endParaRPr>
          </a:p>
        </p:txBody>
      </p:sp>
      <p:sp>
        <p:nvSpPr>
          <p:cNvPr id="11266" name="Content Placeholder 2"/>
          <p:cNvSpPr>
            <a:spLocks noGrp="1"/>
          </p:cNvSpPr>
          <p:nvPr>
            <p:ph idx="1"/>
          </p:nvPr>
        </p:nvSpPr>
        <p:spPr/>
        <p:txBody>
          <a:bodyPr/>
          <a:lstStyle/>
          <a:p>
            <a:endParaRPr lang="en-US" dirty="0" smtClean="0">
              <a:latin typeface="Times New Roman" charset="0"/>
            </a:endParaRPr>
          </a:p>
          <a:p>
            <a:endParaRPr lang="en-US" dirty="0">
              <a:latin typeface="Times New Roman" charset="0"/>
            </a:endParaRPr>
          </a:p>
          <a:p>
            <a:endParaRPr lang="en-US" dirty="0" smtClean="0">
              <a:latin typeface="Times New Roman" charset="0"/>
            </a:endParaRPr>
          </a:p>
          <a:p>
            <a:r>
              <a:rPr lang="en-US" dirty="0" smtClean="0">
                <a:latin typeface="Times New Roman" charset="0"/>
              </a:rPr>
              <a:t>February </a:t>
            </a:r>
            <a:r>
              <a:rPr lang="en-US" dirty="0">
                <a:latin typeface="Times New Roman" charset="0"/>
              </a:rPr>
              <a:t>2012, Volume 31, Issue 2</a:t>
            </a:r>
          </a:p>
          <a:p>
            <a:endParaRPr lang="en-US" dirty="0">
              <a:latin typeface="Times New Roman" charset="0"/>
            </a:endParaRPr>
          </a:p>
        </p:txBody>
      </p:sp>
      <p:pic>
        <p:nvPicPr>
          <p:cNvPr id="11267" name="Picture 3" descr="HA title.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 y="2438400"/>
            <a:ext cx="4241800" cy="876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8" name="Picture 4" descr="HA article.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400" y="4191000"/>
            <a:ext cx="6781800" cy="215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609600" y="914400"/>
            <a:ext cx="3804672" cy="769441"/>
          </a:xfrm>
          <a:prstGeom prst="rect">
            <a:avLst/>
          </a:prstGeom>
          <a:noFill/>
        </p:spPr>
        <p:txBody>
          <a:bodyPr wrap="none" rtlCol="0">
            <a:spAutoFit/>
          </a:bodyPr>
          <a:lstStyle/>
          <a:p>
            <a:r>
              <a:rPr lang="en-US" sz="4400" dirty="0" smtClean="0">
                <a:solidFill>
                  <a:srgbClr val="800000"/>
                </a:solidFill>
                <a:latin typeface="+mj-lt"/>
              </a:rPr>
              <a:t>Part of the issue</a:t>
            </a:r>
            <a:endParaRPr lang="en-US" sz="4400" dirty="0">
              <a:solidFill>
                <a:srgbClr val="800000"/>
              </a:solidFill>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Adding to the equation</a:t>
            </a:r>
            <a:endParaRPr lang="en-US" dirty="0">
              <a:solidFill>
                <a:srgbClr val="800000"/>
              </a:solidFill>
            </a:endParaRPr>
          </a:p>
        </p:txBody>
      </p:sp>
      <p:sp>
        <p:nvSpPr>
          <p:cNvPr id="3" name="Content Placeholder 2"/>
          <p:cNvSpPr>
            <a:spLocks noGrp="1"/>
          </p:cNvSpPr>
          <p:nvPr>
            <p:ph idx="1"/>
          </p:nvPr>
        </p:nvSpPr>
        <p:spPr/>
        <p:txBody>
          <a:bodyPr/>
          <a:lstStyle/>
          <a:p>
            <a:r>
              <a:rPr lang="en-US" dirty="0" smtClean="0">
                <a:solidFill>
                  <a:schemeClr val="bg1"/>
                </a:solidFill>
              </a:rPr>
              <a:t>Journal of Trauma, September, 2010</a:t>
            </a:r>
          </a:p>
          <a:p>
            <a:endParaRPr lang="en-US" dirty="0"/>
          </a:p>
        </p:txBody>
      </p:sp>
      <p:pic>
        <p:nvPicPr>
          <p:cNvPr id="4" name="Picture 3" descr="Trauma surgeons.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5800" y="2400300"/>
            <a:ext cx="8407400" cy="2044700"/>
          </a:xfrm>
          <a:prstGeom prst="rect">
            <a:avLst/>
          </a:prstGeom>
        </p:spPr>
      </p:pic>
      <p:sp>
        <p:nvSpPr>
          <p:cNvPr id="5" name="TextBox 4"/>
          <p:cNvSpPr txBox="1"/>
          <p:nvPr/>
        </p:nvSpPr>
        <p:spPr>
          <a:xfrm>
            <a:off x="457200" y="4495800"/>
            <a:ext cx="8381999" cy="1938992"/>
          </a:xfrm>
          <a:prstGeom prst="rect">
            <a:avLst/>
          </a:prstGeom>
          <a:noFill/>
        </p:spPr>
        <p:txBody>
          <a:bodyPr wrap="square" rtlCol="0">
            <a:spAutoFit/>
          </a:bodyPr>
          <a:lstStyle/>
          <a:p>
            <a:pPr marL="342900" indent="-342900">
              <a:buFont typeface="Arial"/>
              <a:buChar char="•"/>
            </a:pPr>
            <a:r>
              <a:rPr lang="en-US" sz="2400" dirty="0" smtClean="0">
                <a:solidFill>
                  <a:srgbClr val="000090"/>
                </a:solidFill>
                <a:latin typeface="+mj-lt"/>
              </a:rPr>
              <a:t>8% of physicians generated 34-40% of unsolicited patient complaints</a:t>
            </a:r>
          </a:p>
          <a:p>
            <a:pPr marL="342900" indent="-342900">
              <a:buFont typeface="Arial"/>
              <a:buChar char="•"/>
            </a:pPr>
            <a:r>
              <a:rPr lang="en-US" sz="2400" dirty="0" smtClean="0">
                <a:solidFill>
                  <a:srgbClr val="000090"/>
                </a:solidFill>
                <a:latin typeface="+mj-lt"/>
              </a:rPr>
              <a:t>Same 8 % generate 50% of risk management expenses</a:t>
            </a:r>
          </a:p>
          <a:p>
            <a:pPr marL="342900" indent="-342900">
              <a:buFont typeface="Arial"/>
              <a:buChar char="•"/>
            </a:pPr>
            <a:r>
              <a:rPr lang="en-US" sz="2400" dirty="0" smtClean="0">
                <a:solidFill>
                  <a:srgbClr val="000090"/>
                </a:solidFill>
                <a:latin typeface="+mj-lt"/>
              </a:rPr>
              <a:t>Physicians in bottom q-tile of patient satisfaction have 110% malpractice risk</a:t>
            </a:r>
            <a:endParaRPr lang="en-US" sz="2400" dirty="0">
              <a:solidFill>
                <a:srgbClr val="000090"/>
              </a:solidFill>
              <a:latin typeface="+mj-lt"/>
            </a:endParaRPr>
          </a:p>
        </p:txBody>
      </p:sp>
    </p:spTree>
    <p:extLst>
      <p:ext uri="{BB962C8B-B14F-4D97-AF65-F5344CB8AC3E}">
        <p14:creationId xmlns:p14="http://schemas.microsoft.com/office/powerpoint/2010/main" xmlns="" val="2906625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2"/>
          <p:cNvSpPr>
            <a:spLocks noGrp="1"/>
          </p:cNvSpPr>
          <p:nvPr>
            <p:ph type="title"/>
          </p:nvPr>
        </p:nvSpPr>
        <p:spPr/>
        <p:txBody>
          <a:bodyPr/>
          <a:lstStyle/>
          <a:p>
            <a:r>
              <a:rPr lang="en-US" dirty="0" smtClean="0">
                <a:solidFill>
                  <a:schemeClr val="accent6"/>
                </a:solidFill>
                <a:latin typeface="Times New Roman" charset="0"/>
              </a:rPr>
              <a:t>More value to communication</a:t>
            </a:r>
            <a:endParaRPr lang="en-US" dirty="0">
              <a:solidFill>
                <a:schemeClr val="accent6"/>
              </a:solidFill>
              <a:latin typeface="Times New Roman" charset="0"/>
            </a:endParaRPr>
          </a:p>
        </p:txBody>
      </p:sp>
      <p:sp>
        <p:nvSpPr>
          <p:cNvPr id="59394" name="Content Placeholder 2"/>
          <p:cNvSpPr>
            <a:spLocks noGrp="1"/>
          </p:cNvSpPr>
          <p:nvPr>
            <p:ph idx="1"/>
          </p:nvPr>
        </p:nvSpPr>
        <p:spPr>
          <a:xfrm>
            <a:off x="609600" y="2667000"/>
            <a:ext cx="8153400" cy="838200"/>
          </a:xfrm>
        </p:spPr>
        <p:txBody>
          <a:bodyPr/>
          <a:lstStyle/>
          <a:p>
            <a:r>
              <a:rPr lang="en-US" dirty="0">
                <a:latin typeface="Times New Roman" charset="0"/>
              </a:rPr>
              <a:t>July 2011, Volume 30, Issue 7</a:t>
            </a:r>
          </a:p>
          <a:p>
            <a:endParaRPr lang="en-US" dirty="0">
              <a:latin typeface="Times New Roman" charset="0"/>
            </a:endParaRPr>
          </a:p>
        </p:txBody>
      </p:sp>
      <p:pic>
        <p:nvPicPr>
          <p:cNvPr id="59395" name="Picture 3" descr="HA title.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 y="1828800"/>
            <a:ext cx="4241800" cy="876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396" name="Picture 1" descr="Health Affairs Dropped Claims.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3276600"/>
            <a:ext cx="7334250" cy="185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762000" y="5257800"/>
            <a:ext cx="6468437" cy="461665"/>
          </a:xfrm>
          <a:prstGeom prst="rect">
            <a:avLst/>
          </a:prstGeom>
          <a:noFill/>
        </p:spPr>
        <p:txBody>
          <a:bodyPr wrap="none" rtlCol="0">
            <a:spAutoFit/>
          </a:bodyPr>
          <a:lstStyle/>
          <a:p>
            <a:pPr marL="342900" indent="-342900">
              <a:buFont typeface="Arial"/>
              <a:buChar char="•"/>
            </a:pPr>
            <a:r>
              <a:rPr lang="en-US" sz="2400" dirty="0" smtClean="0">
                <a:solidFill>
                  <a:srgbClr val="000090"/>
                </a:solidFill>
                <a:latin typeface="+mj-lt"/>
              </a:rPr>
              <a:t>70% of claims dropped once information shared</a:t>
            </a:r>
            <a:endParaRPr lang="en-US" sz="2400" dirty="0">
              <a:solidFill>
                <a:srgbClr val="000090"/>
              </a:solidFill>
              <a:latin typeface="+mj-lt"/>
            </a:endParaRPr>
          </a:p>
        </p:txBody>
      </p:sp>
    </p:spTree>
    <p:extLst>
      <p:ext uri="{BB962C8B-B14F-4D97-AF65-F5344CB8AC3E}">
        <p14:creationId xmlns:p14="http://schemas.microsoft.com/office/powerpoint/2010/main" xmlns="" val="119823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a:xfrm>
            <a:off x="533400" y="533400"/>
            <a:ext cx="8153400" cy="1143000"/>
          </a:xfrm>
        </p:spPr>
        <p:txBody>
          <a:bodyPr/>
          <a:lstStyle/>
          <a:p>
            <a:pPr eaLnBrk="1" hangingPunct="1"/>
            <a:r>
              <a:rPr lang="en-US" sz="3600" dirty="0">
                <a:solidFill>
                  <a:schemeClr val="accent2"/>
                </a:solidFill>
                <a:latin typeface="Times New Roman" charset="0"/>
              </a:rPr>
              <a:t>2005 U of I leadership approves </a:t>
            </a:r>
            <a:br>
              <a:rPr lang="en-US" sz="3600" dirty="0">
                <a:solidFill>
                  <a:schemeClr val="accent2"/>
                </a:solidFill>
                <a:latin typeface="Times New Roman" charset="0"/>
              </a:rPr>
            </a:br>
            <a:r>
              <a:rPr lang="ja-JP" altLang="en-US" sz="2800" dirty="0">
                <a:solidFill>
                  <a:schemeClr val="accent2"/>
                </a:solidFill>
                <a:latin typeface="Times New Roman" charset="0"/>
              </a:rPr>
              <a:t>“</a:t>
            </a:r>
            <a:r>
              <a:rPr lang="en-US" altLang="ja-JP" sz="2800" dirty="0">
                <a:solidFill>
                  <a:schemeClr val="accent2"/>
                </a:solidFill>
                <a:latin typeface="Times New Roman" charset="0"/>
              </a:rPr>
              <a:t>communication- resolution</a:t>
            </a:r>
            <a:r>
              <a:rPr lang="ja-JP" altLang="en-US" sz="2800" dirty="0">
                <a:solidFill>
                  <a:schemeClr val="accent2"/>
                </a:solidFill>
                <a:latin typeface="Times New Roman" charset="0"/>
              </a:rPr>
              <a:t>”</a:t>
            </a:r>
            <a:r>
              <a:rPr lang="en-US" altLang="ja-JP" sz="2800" dirty="0">
                <a:solidFill>
                  <a:schemeClr val="accent2"/>
                </a:solidFill>
                <a:latin typeface="Times New Roman" charset="0"/>
              </a:rPr>
              <a:t> </a:t>
            </a:r>
            <a:r>
              <a:rPr lang="en-US" altLang="ja-JP" sz="2800" dirty="0" smtClean="0">
                <a:solidFill>
                  <a:schemeClr val="accent2"/>
                </a:solidFill>
                <a:latin typeface="Times New Roman" charset="0"/>
              </a:rPr>
              <a:t>program to attack medical malpractice crisis</a:t>
            </a:r>
            <a:endParaRPr lang="en-US" sz="3600" dirty="0">
              <a:solidFill>
                <a:schemeClr val="accent2"/>
              </a:solidFill>
              <a:latin typeface="Times New Roman" charset="0"/>
            </a:endParaRPr>
          </a:p>
        </p:txBody>
      </p:sp>
      <p:sp>
        <p:nvSpPr>
          <p:cNvPr id="14338" name="Rectangle 3"/>
          <p:cNvSpPr>
            <a:spLocks noGrp="1" noChangeArrowheads="1"/>
          </p:cNvSpPr>
          <p:nvPr>
            <p:ph type="body" idx="1"/>
          </p:nvPr>
        </p:nvSpPr>
        <p:spPr>
          <a:xfrm>
            <a:off x="457200" y="1828800"/>
            <a:ext cx="8534400" cy="4267200"/>
          </a:xfrm>
        </p:spPr>
        <p:txBody>
          <a:bodyPr/>
          <a:lstStyle/>
          <a:p>
            <a:pPr eaLnBrk="1" hangingPunct="1"/>
            <a:r>
              <a:rPr lang="en-US" dirty="0" smtClean="0">
                <a:latin typeface="Times New Roman" charset="0"/>
              </a:rPr>
              <a:t>Comprehensive program created</a:t>
            </a:r>
            <a:endParaRPr lang="en-US" dirty="0">
              <a:latin typeface="Times New Roman" charset="0"/>
            </a:endParaRPr>
          </a:p>
          <a:p>
            <a:pPr eaLnBrk="1" hangingPunct="1"/>
            <a:r>
              <a:rPr lang="en-US" dirty="0">
                <a:latin typeface="Times New Roman" charset="0"/>
              </a:rPr>
              <a:t>Integration of safety, risk, quality and credentials</a:t>
            </a:r>
          </a:p>
          <a:p>
            <a:pPr eaLnBrk="1" hangingPunct="1"/>
            <a:r>
              <a:rPr lang="en-US" dirty="0">
                <a:latin typeface="Times New Roman" charset="0"/>
              </a:rPr>
              <a:t>Linkage to claims and legal – deal with the fears</a:t>
            </a:r>
          </a:p>
          <a:p>
            <a:pPr eaLnBrk="1" hangingPunct="1"/>
            <a:r>
              <a:rPr lang="en-US" dirty="0">
                <a:latin typeface="Times New Roman" charset="0"/>
              </a:rPr>
              <a:t>Longitudinal patient safety education plan</a:t>
            </a:r>
          </a:p>
          <a:p>
            <a:pPr lvl="1" eaLnBrk="1" hangingPunct="1"/>
            <a:r>
              <a:rPr lang="en-US" dirty="0">
                <a:latin typeface="Times New Roman" charset="0"/>
              </a:rPr>
              <a:t>UGME</a:t>
            </a:r>
          </a:p>
          <a:p>
            <a:pPr lvl="1" eaLnBrk="1" hangingPunct="1"/>
            <a:r>
              <a:rPr lang="en-US" dirty="0">
                <a:latin typeface="Times New Roman" charset="0"/>
              </a:rPr>
              <a:t>GME</a:t>
            </a:r>
          </a:p>
          <a:p>
            <a:pPr lvl="1" eaLnBrk="1" hangingPunct="1"/>
            <a:r>
              <a:rPr lang="en-US" dirty="0">
                <a:latin typeface="Times New Roman" charset="0"/>
              </a:rPr>
              <a:t>CME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381000" y="473075"/>
            <a:ext cx="8458200" cy="1143000"/>
          </a:xfrm>
        </p:spPr>
        <p:txBody>
          <a:bodyPr/>
          <a:lstStyle/>
          <a:p>
            <a:pPr eaLnBrk="1" hangingPunct="1"/>
            <a:r>
              <a:rPr lang="en-US" sz="3200">
                <a:solidFill>
                  <a:schemeClr val="bg1"/>
                </a:solidFill>
                <a:latin typeface="Times New Roman" charset="0"/>
              </a:rPr>
              <a:t> </a:t>
            </a:r>
            <a:br>
              <a:rPr lang="en-US" sz="3200">
                <a:solidFill>
                  <a:schemeClr val="bg1"/>
                </a:solidFill>
                <a:latin typeface="Times New Roman" charset="0"/>
              </a:rPr>
            </a:br>
            <a:r>
              <a:rPr lang="en-US" sz="2800">
                <a:solidFill>
                  <a:srgbClr val="990000"/>
                </a:solidFill>
                <a:latin typeface="Times New Roman" charset="0"/>
              </a:rPr>
              <a:t>A Comprehensive Response to Patient Incidents:</a:t>
            </a:r>
            <a:br>
              <a:rPr lang="en-US" sz="2800">
                <a:solidFill>
                  <a:srgbClr val="990000"/>
                </a:solidFill>
                <a:latin typeface="Times New Roman" charset="0"/>
              </a:rPr>
            </a:br>
            <a:r>
              <a:rPr lang="en-US" sz="2800">
                <a:solidFill>
                  <a:srgbClr val="990000"/>
                </a:solidFill>
                <a:latin typeface="Times New Roman" charset="0"/>
              </a:rPr>
              <a:t>The Seven Pillars. </a:t>
            </a:r>
            <a:br>
              <a:rPr lang="en-US" sz="2800">
                <a:solidFill>
                  <a:srgbClr val="990000"/>
                </a:solidFill>
                <a:latin typeface="Times New Roman" charset="0"/>
              </a:rPr>
            </a:br>
            <a:r>
              <a:rPr lang="en-US" sz="2400">
                <a:solidFill>
                  <a:srgbClr val="000090"/>
                </a:solidFill>
                <a:latin typeface="Times New Roman" charset="0"/>
              </a:rPr>
              <a:t>McDonald et al </a:t>
            </a:r>
            <a:r>
              <a:rPr lang="en-US" sz="2400" i="1">
                <a:solidFill>
                  <a:srgbClr val="990000"/>
                </a:solidFill>
                <a:latin typeface="Times New Roman" charset="0"/>
              </a:rPr>
              <a:t>Quality and Safety in Health Care, Jan 2010</a:t>
            </a:r>
            <a:endParaRPr lang="en-US" sz="2800">
              <a:solidFill>
                <a:srgbClr val="990000"/>
              </a:solidFill>
              <a:latin typeface="Times New Roman" charset="0"/>
            </a:endParaRPr>
          </a:p>
        </p:txBody>
      </p:sp>
      <p:sp>
        <p:nvSpPr>
          <p:cNvPr id="18434" name="Rectangle 3"/>
          <p:cNvSpPr>
            <a:spLocks noGrp="1" noChangeArrowheads="1"/>
          </p:cNvSpPr>
          <p:nvPr>
            <p:ph type="body" idx="1"/>
          </p:nvPr>
        </p:nvSpPr>
        <p:spPr/>
        <p:txBody>
          <a:bodyPr/>
          <a:lstStyle/>
          <a:p>
            <a:pPr eaLnBrk="1" hangingPunct="1"/>
            <a:r>
              <a:rPr lang="en-US" dirty="0">
                <a:latin typeface="Times New Roman" charset="0"/>
              </a:rPr>
              <a:t>Reporting</a:t>
            </a:r>
          </a:p>
          <a:p>
            <a:pPr eaLnBrk="1" hangingPunct="1"/>
            <a:r>
              <a:rPr lang="en-US" dirty="0">
                <a:latin typeface="Times New Roman" charset="0"/>
              </a:rPr>
              <a:t>Investigation</a:t>
            </a:r>
          </a:p>
          <a:p>
            <a:pPr eaLnBrk="1" hangingPunct="1"/>
            <a:r>
              <a:rPr lang="en-US" dirty="0">
                <a:latin typeface="Times New Roman" charset="0"/>
              </a:rPr>
              <a:t>Communication</a:t>
            </a:r>
          </a:p>
          <a:p>
            <a:pPr eaLnBrk="1" hangingPunct="1"/>
            <a:r>
              <a:rPr lang="en-US" dirty="0">
                <a:latin typeface="Times New Roman" charset="0"/>
              </a:rPr>
              <a:t>Apology with </a:t>
            </a:r>
            <a:r>
              <a:rPr lang="en-US" dirty="0" smtClean="0">
                <a:latin typeface="Times New Roman" charset="0"/>
              </a:rPr>
              <a:t>remediation – including waiver of hospital and professional fees</a:t>
            </a:r>
            <a:endParaRPr lang="en-US" dirty="0">
              <a:latin typeface="Times New Roman" charset="0"/>
            </a:endParaRPr>
          </a:p>
          <a:p>
            <a:pPr eaLnBrk="1" hangingPunct="1"/>
            <a:r>
              <a:rPr lang="en-US" dirty="0">
                <a:latin typeface="Times New Roman" charset="0"/>
              </a:rPr>
              <a:t>Process and performance improvement</a:t>
            </a:r>
          </a:p>
          <a:p>
            <a:pPr eaLnBrk="1" hangingPunct="1"/>
            <a:r>
              <a:rPr lang="en-US" dirty="0">
                <a:latin typeface="Times New Roman" charset="0"/>
              </a:rPr>
              <a:t>Data tracking and analysis</a:t>
            </a:r>
          </a:p>
          <a:p>
            <a:pPr eaLnBrk="1" hangingPunct="1"/>
            <a:r>
              <a:rPr lang="en-US" dirty="0">
                <a:latin typeface="Times New Roman" charset="0"/>
              </a:rPr>
              <a:t>Education – of the entire process</a:t>
            </a:r>
          </a:p>
          <a:p>
            <a:pPr eaLnBrk="1" hangingPunct="1"/>
            <a:endParaRPr lang="en-US" dirty="0">
              <a:latin typeface="Times New Roman" charset="0"/>
            </a:endParaRPr>
          </a:p>
          <a:p>
            <a:pPr eaLnBrk="1" hangingPunct="1">
              <a:buFont typeface="Wingdings" charset="0"/>
              <a:buNone/>
            </a:pPr>
            <a:endParaRPr lang="en-US" dirty="0">
              <a:latin typeface="Times New Roman" charset="0"/>
            </a:endParaRPr>
          </a:p>
          <a:p>
            <a:pPr eaLnBrk="1" hangingPunct="1"/>
            <a:endParaRPr lang="en-US" dirty="0">
              <a:latin typeface="Times New Roman"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fined">
  <a:themeElements>
    <a:clrScheme name="Refine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Refine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efine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Refine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Refine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Refine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Refine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Refine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Refine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Refined</Template>
  <TotalTime>3972</TotalTime>
  <Words>1082</Words>
  <Application>Microsoft Office PowerPoint</Application>
  <PresentationFormat>On-screen Show (4:3)</PresentationFormat>
  <Paragraphs>257</Paragraphs>
  <Slides>42</Slides>
  <Notes>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Refined</vt:lpstr>
      <vt:lpstr>  The “Seven Pillars” Approach: Crossing the Patient Safety – Medical Liability Chasm      </vt:lpstr>
      <vt:lpstr>Grant announcement</vt:lpstr>
      <vt:lpstr>AHRQ/Seven Pillars Project focus</vt:lpstr>
      <vt:lpstr>Some background</vt:lpstr>
      <vt:lpstr>Slide 5</vt:lpstr>
      <vt:lpstr>Adding to the equation</vt:lpstr>
      <vt:lpstr>More value to communication</vt:lpstr>
      <vt:lpstr>2005 U of I leadership approves  “communication- resolution” program to attack medical malpractice crisis</vt:lpstr>
      <vt:lpstr>  A Comprehensive Response to Patient Incidents: The Seven Pillars.  McDonald et al Quality and Safety in Health Care, Jan 2010</vt:lpstr>
      <vt:lpstr>Goals of the Seven Pillars</vt:lpstr>
      <vt:lpstr> The Seven Pillars: A Comprehensive Approach to the Prevention and Response to Patient Events</vt:lpstr>
      <vt:lpstr>The Patient Communication Consult Service [PCCS]</vt:lpstr>
      <vt:lpstr>Establishing a PCCS </vt:lpstr>
      <vt:lpstr> The Seven Pillars: A Comprehensive Approach to Adverse Patient Events</vt:lpstr>
      <vt:lpstr>Elements of resolution/remediation</vt:lpstr>
      <vt:lpstr>Putting it all together</vt:lpstr>
      <vt:lpstr>Slide 17</vt:lpstr>
      <vt:lpstr>Another communicating openly and resolving early</vt:lpstr>
      <vt:lpstr>Slide 19</vt:lpstr>
      <vt:lpstr> The Seven Pillars: A Comprehensive Approach to Adverse Patient Events</vt:lpstr>
      <vt:lpstr>Process improvement: Significant change in national guidelines</vt:lpstr>
      <vt:lpstr> The Seven Pillars: A Comprehensive Approach to the Prevention and Response to Patient Events</vt:lpstr>
      <vt:lpstr>Pillar #6 Data</vt:lpstr>
      <vt:lpstr>Slide 24</vt:lpstr>
      <vt:lpstr>Educating the next generation: Reporting Data from Resident Physicians</vt:lpstr>
      <vt:lpstr>Slide 26</vt:lpstr>
      <vt:lpstr>Resident physician occurrence reporting data Journal of Graduate Medical Education, June 2010</vt:lpstr>
      <vt:lpstr>Event data</vt:lpstr>
      <vt:lpstr>Communication Consults</vt:lpstr>
      <vt:lpstr>UHC Derived Safety Data</vt:lpstr>
      <vt:lpstr>ROI for institutions: Improving safety reduces liability</vt:lpstr>
      <vt:lpstr>Impact of comprehensive effort</vt:lpstr>
      <vt:lpstr>Slide 33</vt:lpstr>
      <vt:lpstr>Other data update</vt:lpstr>
      <vt:lpstr>Waived hospital and professional fees</vt:lpstr>
      <vt:lpstr>Other stakeholder buy-in prior to grant</vt:lpstr>
      <vt:lpstr>AHRQ Grant</vt:lpstr>
      <vt:lpstr>Collaboration with  Professional Liability Insurers</vt:lpstr>
      <vt:lpstr>Update from grant hospitals</vt:lpstr>
      <vt:lpstr>Data from one grant hospital</vt:lpstr>
      <vt:lpstr>Update on other dissemination and collaborative efforts</vt:lpstr>
      <vt:lpstr>Questions?</vt:lpstr>
    </vt:vector>
  </TitlesOfParts>
  <Company>TMCDPC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Patient is Not our Enemy”</dc:title>
  <dc:creator>Erin</dc:creator>
  <cp:lastModifiedBy>DHHS</cp:lastModifiedBy>
  <cp:revision>396</cp:revision>
  <dcterms:created xsi:type="dcterms:W3CDTF">2007-09-09T01:04:12Z</dcterms:created>
  <dcterms:modified xsi:type="dcterms:W3CDTF">2012-04-25T15:35:16Z</dcterms:modified>
</cp:coreProperties>
</file>