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59"/>
  </p:notesMasterIdLst>
  <p:handoutMasterIdLst>
    <p:handoutMasterId r:id="rId60"/>
  </p:handoutMasterIdLst>
  <p:sldIdLst>
    <p:sldId id="1174" r:id="rId2"/>
    <p:sldId id="1401" r:id="rId3"/>
    <p:sldId id="1402" r:id="rId4"/>
    <p:sldId id="1085" r:id="rId5"/>
    <p:sldId id="1351" r:id="rId6"/>
    <p:sldId id="1406" r:id="rId7"/>
    <p:sldId id="1353" r:id="rId8"/>
    <p:sldId id="1407" r:id="rId9"/>
    <p:sldId id="1355" r:id="rId10"/>
    <p:sldId id="1356" r:id="rId11"/>
    <p:sldId id="1357" r:id="rId12"/>
    <p:sldId id="1306" r:id="rId13"/>
    <p:sldId id="1413" r:id="rId14"/>
    <p:sldId id="1359" r:id="rId15"/>
    <p:sldId id="1360" r:id="rId16"/>
    <p:sldId id="1362" r:id="rId17"/>
    <p:sldId id="1363" r:id="rId18"/>
    <p:sldId id="1364" r:id="rId19"/>
    <p:sldId id="1365" r:id="rId20"/>
    <p:sldId id="1366" r:id="rId21"/>
    <p:sldId id="1367" r:id="rId22"/>
    <p:sldId id="1368" r:id="rId23"/>
    <p:sldId id="1369" r:id="rId24"/>
    <p:sldId id="1308" r:id="rId25"/>
    <p:sldId id="1414" r:id="rId26"/>
    <p:sldId id="1382" r:id="rId27"/>
    <p:sldId id="1383" r:id="rId28"/>
    <p:sldId id="1384" r:id="rId29"/>
    <p:sldId id="1385" r:id="rId30"/>
    <p:sldId id="1405" r:id="rId31"/>
    <p:sldId id="1378" r:id="rId32"/>
    <p:sldId id="1379" r:id="rId33"/>
    <p:sldId id="1380" r:id="rId34"/>
    <p:sldId id="1393" r:id="rId35"/>
    <p:sldId id="1394" r:id="rId36"/>
    <p:sldId id="1395" r:id="rId37"/>
    <p:sldId id="1396" r:id="rId38"/>
    <p:sldId id="1397" r:id="rId39"/>
    <p:sldId id="1398" r:id="rId40"/>
    <p:sldId id="1412" r:id="rId41"/>
    <p:sldId id="1374" r:id="rId42"/>
    <p:sldId id="1375" r:id="rId43"/>
    <p:sldId id="1376" r:id="rId44"/>
    <p:sldId id="1377" r:id="rId45"/>
    <p:sldId id="1411" r:id="rId46"/>
    <p:sldId id="1409" r:id="rId47"/>
    <p:sldId id="1370" r:id="rId48"/>
    <p:sldId id="1371" r:id="rId49"/>
    <p:sldId id="1387" r:id="rId50"/>
    <p:sldId id="1388" r:id="rId51"/>
    <p:sldId id="1403" r:id="rId52"/>
    <p:sldId id="1389" r:id="rId53"/>
    <p:sldId id="1390" r:id="rId54"/>
    <p:sldId id="1391" r:id="rId55"/>
    <p:sldId id="1404" r:id="rId56"/>
    <p:sldId id="1311" r:id="rId57"/>
    <p:sldId id="1310" r:id="rId58"/>
  </p:sldIdLst>
  <p:sldSz cx="9144000" cy="6858000" type="screen4x3"/>
  <p:notesSz cx="7010400" cy="9296400"/>
  <p:defaultTextStyle>
    <a:defPPr>
      <a:defRPr lang="en-US"/>
    </a:defPPr>
    <a:lvl1pPr algn="l" rtl="0" eaLnBrk="0" fontAlgn="base" hangingPunct="0">
      <a:spcBef>
        <a:spcPct val="0"/>
      </a:spcBef>
      <a:spcAft>
        <a:spcPct val="0"/>
      </a:spcAft>
      <a:defRPr sz="28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33CCFF"/>
    <a:srgbClr val="FFFF99"/>
    <a:srgbClr val="86001A"/>
    <a:srgbClr val="A50021"/>
    <a:srgbClr val="99CC00"/>
    <a:srgbClr val="FF6600"/>
    <a:srgbClr val="FF9933"/>
    <a:srgbClr val="000000"/>
    <a:srgbClr val="E0FFC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63" autoAdjust="0"/>
    <p:restoredTop sz="88156" autoAdjust="0"/>
  </p:normalViewPr>
  <p:slideViewPr>
    <p:cSldViewPr>
      <p:cViewPr varScale="1">
        <p:scale>
          <a:sx n="114" d="100"/>
          <a:sy n="114" d="100"/>
        </p:scale>
        <p:origin x="-504" y="-102"/>
      </p:cViewPr>
      <p:guideLst>
        <p:guide orient="horz" pos="2160"/>
        <p:guide pos="288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44" d="100"/>
          <a:sy n="44" d="100"/>
        </p:scale>
        <p:origin x="-1493" y="-80"/>
      </p:cViewPr>
      <p:guideLst>
        <p:guide orient="horz" pos="2927"/>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6541138" y="8896760"/>
            <a:ext cx="397922" cy="306074"/>
          </a:xfrm>
          <a:prstGeom prst="rect">
            <a:avLst/>
          </a:prstGeom>
          <a:noFill/>
          <a:ln w="12700">
            <a:noFill/>
            <a:miter lim="800000"/>
            <a:headEnd/>
            <a:tailEnd/>
          </a:ln>
          <a:effectLst/>
        </p:spPr>
        <p:txBody>
          <a:bodyPr wrap="none" lIns="92248" tIns="45318" rIns="92248" bIns="45318" anchor="ctr">
            <a:spAutoFit/>
          </a:bodyPr>
          <a:lstStyle/>
          <a:p>
            <a:pPr algn="r" defTabSz="932330">
              <a:defRPr/>
            </a:pPr>
            <a:fld id="{92F3BB63-CD3C-4156-BC22-4E34E6FF304B}" type="slidenum">
              <a:rPr lang="en-US" sz="1400"/>
              <a:pPr algn="r" defTabSz="932330">
                <a:defRPr/>
              </a:pPr>
              <a:t>‹#›</a:t>
            </a:fld>
            <a:endParaRPr lang="en-US" sz="14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5354" y="4415077"/>
            <a:ext cx="5139692" cy="4183539"/>
          </a:xfrm>
          <a:prstGeom prst="rect">
            <a:avLst/>
          </a:prstGeom>
          <a:noFill/>
          <a:ln w="12700">
            <a:noFill/>
            <a:miter lim="800000"/>
            <a:headEnd/>
            <a:tailEnd/>
          </a:ln>
          <a:effectLst/>
        </p:spPr>
        <p:txBody>
          <a:bodyPr vert="horz" wrap="square" lIns="92248" tIns="45318" rIns="92248" bIns="45318" numCol="1" anchor="t" anchorCtr="0" compatLnSpc="1">
            <a:prstTxWarp prst="textNoShape">
              <a:avLst/>
            </a:prstTxWarp>
          </a:bodyPr>
          <a:lstStyle/>
          <a:p>
            <a:pPr lvl="0"/>
            <a:r>
              <a:rPr lang="en-US" noProof="0" smtClean="0"/>
              <a:t>Click to edit Master notes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43" name="Rectangle 3"/>
          <p:cNvSpPr>
            <a:spLocks noGrp="1" noRot="1" noChangeAspect="1" noChangeArrowheads="1" noTextEdit="1"/>
          </p:cNvSpPr>
          <p:nvPr>
            <p:ph type="sldImg" idx="2"/>
          </p:nvPr>
        </p:nvSpPr>
        <p:spPr bwMode="auto">
          <a:xfrm>
            <a:off x="1184275" y="700088"/>
            <a:ext cx="4641850" cy="3481387"/>
          </a:xfrm>
          <a:prstGeom prst="rect">
            <a:avLst/>
          </a:prstGeom>
          <a:noFill/>
          <a:ln w="12700">
            <a:solidFill>
              <a:schemeClr val="tx1"/>
            </a:solidFill>
            <a:miter lim="800000"/>
            <a:headEnd/>
            <a:tailEnd/>
          </a:ln>
        </p:spPr>
      </p:sp>
      <p:sp>
        <p:nvSpPr>
          <p:cNvPr id="2052" name="Rectangle 4"/>
          <p:cNvSpPr>
            <a:spLocks noChangeArrowheads="1"/>
          </p:cNvSpPr>
          <p:nvPr/>
        </p:nvSpPr>
        <p:spPr bwMode="auto">
          <a:xfrm>
            <a:off x="6541138" y="8896760"/>
            <a:ext cx="397922" cy="306074"/>
          </a:xfrm>
          <a:prstGeom prst="rect">
            <a:avLst/>
          </a:prstGeom>
          <a:noFill/>
          <a:ln w="12700">
            <a:noFill/>
            <a:miter lim="800000"/>
            <a:headEnd/>
            <a:tailEnd/>
          </a:ln>
          <a:effectLst/>
        </p:spPr>
        <p:txBody>
          <a:bodyPr wrap="none" lIns="92248" tIns="45318" rIns="92248" bIns="45318" anchor="ctr">
            <a:spAutoFit/>
          </a:bodyPr>
          <a:lstStyle/>
          <a:p>
            <a:pPr algn="r" defTabSz="932330">
              <a:defRPr/>
            </a:pPr>
            <a:fld id="{639E195B-25F6-4E4C-8441-D33DF813F096}" type="slidenum">
              <a:rPr lang="en-US" sz="1400"/>
              <a:pPr algn="r" defTabSz="932330">
                <a:defRPr/>
              </a:pPr>
              <a:t>‹#›</a:t>
            </a:fld>
            <a:endParaRPr lang="en-US" sz="14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w="9525"/>
        </p:spPr>
        <p:txBody>
          <a:bodyPr/>
          <a:lstStyle/>
          <a:p>
            <a:pPr>
              <a:buFontTx/>
              <a:buChar char="•"/>
            </a:pPr>
            <a:r>
              <a:rPr lang="en-US" smtClean="0"/>
              <a:t> HHS has been doing space planning and recently GSA awarded a 15-year lease in the Parklawn building.  The plans include a complete renovation of the building that removes everything but the concrete and steel infrastructure before rebuilding.  The plan is for a brand new, modern building, that will not look like the current building.</a:t>
            </a:r>
          </a:p>
          <a:p>
            <a:pPr>
              <a:buFontTx/>
              <a:buChar char="•"/>
            </a:pPr>
            <a:r>
              <a:rPr lang="en-US" smtClean="0"/>
              <a:t> Four OPDIVs will move into this space – HRSA, AHRQ, SAMHSA and IHS.  In addition, a portion of PSC will also move in.</a:t>
            </a:r>
          </a:p>
        </p:txBody>
      </p:sp>
      <p:sp>
        <p:nvSpPr>
          <p:cNvPr id="22532" name="Slide Number Placeholder 3"/>
          <p:cNvSpPr>
            <a:spLocks noGrp="1"/>
          </p:cNvSpPr>
          <p:nvPr>
            <p:ph type="sldNum" sz="quarter" idx="4294967295"/>
          </p:nvPr>
        </p:nvSpPr>
        <p:spPr bwMode="auto">
          <a:xfrm>
            <a:off x="3970436" y="8830547"/>
            <a:ext cx="3038372" cy="464263"/>
          </a:xfrm>
          <a:prstGeom prst="rect">
            <a:avLst/>
          </a:prstGeom>
          <a:noFill/>
          <a:ln>
            <a:miter lim="800000"/>
            <a:headEnd/>
            <a:tailEnd/>
          </a:ln>
        </p:spPr>
        <p:txBody>
          <a:bodyPr lIns="93172" tIns="46585" rIns="93172" bIns="46585"/>
          <a:lstStyle/>
          <a:p>
            <a:fld id="{CAAD12F1-132A-4A5D-886D-FD0966A646DD}" type="slidenum">
              <a:rPr lang="en-US"/>
              <a:pPr/>
              <a:t>9</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Carolyn might note along w/ this slide:  AHRQ in partnership with CMS will be funding a set of grants on public reporting and awards will be made in the Fall.</a:t>
            </a:r>
            <a:endParaRPr lang="en-US" dirty="0"/>
          </a:p>
        </p:txBody>
      </p:sp>
      <p:sp>
        <p:nvSpPr>
          <p:cNvPr id="4" name="Slide Number Placeholder 3"/>
          <p:cNvSpPr>
            <a:spLocks noGrp="1"/>
          </p:cNvSpPr>
          <p:nvPr>
            <p:ph type="sldNum" sz="quarter" idx="10"/>
          </p:nvPr>
        </p:nvSpPr>
        <p:spPr>
          <a:xfrm>
            <a:off x="3970938" y="8829967"/>
            <a:ext cx="3037840" cy="464820"/>
          </a:xfrm>
          <a:prstGeom prst="rect">
            <a:avLst/>
          </a:prstGeom>
        </p:spPr>
        <p:txBody>
          <a:bodyPr lIns="93175" tIns="46588" rIns="93175" bIns="46588"/>
          <a:lstStyle/>
          <a:p>
            <a:pPr>
              <a:defRPr/>
            </a:pPr>
            <a:fld id="{EB470303-7773-4423-9A5A-BF35F920B0E7}" type="slidenum">
              <a:rPr lang="en-US" smtClean="0"/>
              <a:pPr>
                <a:defRPr/>
              </a:pPr>
              <a:t>26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Grp="1" noChangeArrowheads="1"/>
          </p:cNvSpPr>
          <p:nvPr>
            <p:ph type="sldNum" sz="quarter" idx="5"/>
          </p:nvPr>
        </p:nvSpPr>
        <p:spPr>
          <a:xfrm>
            <a:off x="3970938" y="8829967"/>
            <a:ext cx="3037840" cy="464820"/>
          </a:xfrm>
          <a:prstGeom prst="rect">
            <a:avLst/>
          </a:prstGeom>
          <a:noFill/>
        </p:spPr>
        <p:txBody>
          <a:bodyPr lIns="93175" tIns="46588" rIns="93175" bIns="46588"/>
          <a:lstStyle/>
          <a:p>
            <a:fld id="{CB8B9703-3984-4DD3-A44E-A002166D699D}" type="slidenum">
              <a:rPr lang="en-US" smtClean="0">
                <a:cs typeface="Arial" charset="0"/>
              </a:rPr>
              <a:pPr/>
              <a:t>27</a:t>
            </a:fld>
            <a:endParaRPr lang="en-US" smtClean="0">
              <a:cs typeface="Arial" charset="0"/>
            </a:endParaRPr>
          </a:p>
        </p:txBody>
      </p:sp>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xfrm>
            <a:off x="700723" y="4415078"/>
            <a:ext cx="5608954" cy="4648200"/>
          </a:xfrm>
          <a:noFill/>
          <a:ln/>
        </p:spPr>
        <p:txBody>
          <a:bodyPr/>
          <a:lstStyle/>
          <a:p>
            <a:pPr eaLnBrk="1" hangingPunct="1">
              <a:spcBef>
                <a:spcPct val="0"/>
              </a:spcBef>
            </a:pPr>
            <a:endParaRPr lang="en-US" dirty="0" smtClean="0"/>
          </a:p>
        </p:txBody>
      </p:sp>
      <p:sp>
        <p:nvSpPr>
          <p:cNvPr id="68612" name="Rectangle 6"/>
          <p:cNvSpPr>
            <a:spLocks noChangeArrowheads="1"/>
          </p:cNvSpPr>
          <p:nvPr/>
        </p:nvSpPr>
        <p:spPr bwMode="auto">
          <a:xfrm>
            <a:off x="852917" y="4567322"/>
            <a:ext cx="5608954" cy="4183539"/>
          </a:xfrm>
          <a:prstGeom prst="rect">
            <a:avLst/>
          </a:prstGeom>
          <a:noFill/>
          <a:ln w="9525">
            <a:noFill/>
            <a:miter lim="800000"/>
            <a:headEnd/>
            <a:tailEnd/>
          </a:ln>
        </p:spPr>
        <p:txBody>
          <a:bodyPr lIns="93148" tIns="46573" rIns="93148" bIns="46573"/>
          <a:lstStyle/>
          <a:p>
            <a:pPr>
              <a:spcBef>
                <a:spcPct val="30000"/>
              </a:spcBef>
            </a:pPr>
            <a:endParaRPr lang="en-US" sz="1200" b="1" dirty="0">
              <a:latin typeface="Calibri"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14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charset="0"/>
            </a:endParaRPr>
          </a:p>
          <a:p>
            <a:pPr eaLnBrk="1" hangingPunct="1"/>
            <a:r>
              <a:rPr lang="en-US" smtClean="0">
                <a:latin typeface="Arial" charset="0"/>
              </a:rPr>
              <a:t>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w="9525"/>
        </p:spPr>
        <p:txBody>
          <a:bodyPr/>
          <a:lstStyle/>
          <a:p>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w="9525"/>
        </p:spPr>
        <p:txBody>
          <a:bodyPr/>
          <a:lstStyle/>
          <a:p>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w="9525"/>
        </p:spPr>
        <p:txBody>
          <a:bodyPr/>
          <a:lstStyle/>
          <a:p>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w="9525"/>
        </p:spPr>
        <p:txBody>
          <a:bodyPr/>
          <a:lstStyle/>
          <a:p>
            <a:pPr>
              <a:buFontTx/>
              <a:buChar char="•"/>
            </a:pPr>
            <a:r>
              <a:rPr lang="en-US" smtClean="0"/>
              <a:t> Here are some pictures to let you see what is planned for the new Parklawn building.</a:t>
            </a:r>
          </a:p>
          <a:p>
            <a:r>
              <a:rPr lang="en-US" smtClean="0"/>
              <a:t> </a:t>
            </a:r>
          </a:p>
          <a:p>
            <a:pPr>
              <a:buFontTx/>
              <a:buChar char="•"/>
            </a:pPr>
            <a:r>
              <a:rPr lang="en-US" smtClean="0"/>
              <a:t>As you know, this is what Parklawn currently looks like from the front (north side) entrance.</a:t>
            </a:r>
          </a:p>
        </p:txBody>
      </p:sp>
      <p:sp>
        <p:nvSpPr>
          <p:cNvPr id="25604" name="Slide Number Placeholder 3"/>
          <p:cNvSpPr>
            <a:spLocks noGrp="1"/>
          </p:cNvSpPr>
          <p:nvPr>
            <p:ph type="sldNum" sz="quarter" idx="4294967295"/>
          </p:nvPr>
        </p:nvSpPr>
        <p:spPr bwMode="auto">
          <a:xfrm>
            <a:off x="3970436" y="8830547"/>
            <a:ext cx="3038372" cy="464263"/>
          </a:xfrm>
          <a:prstGeom prst="rect">
            <a:avLst/>
          </a:prstGeom>
          <a:noFill/>
          <a:ln>
            <a:miter lim="800000"/>
            <a:headEnd/>
            <a:tailEnd/>
          </a:ln>
        </p:spPr>
        <p:txBody>
          <a:bodyPr lIns="93172" tIns="46585" rIns="93172" bIns="46585"/>
          <a:lstStyle/>
          <a:p>
            <a:fld id="{288595CA-BE44-4047-8084-0F7D42765437}" type="slidenum">
              <a:rPr lang="en-US"/>
              <a:pPr/>
              <a:t>10</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eaLnBrk="1" fontAlgn="b" hangingPunct="1">
              <a:lnSpc>
                <a:spcPct val="80000"/>
              </a:lnSpc>
            </a:pPr>
            <a:r>
              <a:rPr lang="en-US" sz="1200" dirty="0" smtClean="0">
                <a:effectLst>
                  <a:outerShdw blurRad="38100" dist="38100" dir="2700000" algn="tl">
                    <a:srgbClr val="C0C0C0"/>
                  </a:outerShdw>
                </a:effectLst>
              </a:rPr>
              <a:t>AHRQ Health IT has expanded its high-level overviews of sample successful projects which feature promising translatable and/or sustainable health IT approaches to include videos.</a:t>
            </a:r>
          </a:p>
          <a:p>
            <a:pPr eaLnBrk="1" fontAlgn="b" hangingPunct="1">
              <a:lnSpc>
                <a:spcPct val="80000"/>
              </a:lnSpc>
            </a:pPr>
            <a:endParaRPr lang="en-US" sz="1200" dirty="0" smtClean="0">
              <a:effectLst>
                <a:outerShdw blurRad="38100" dist="38100" dir="2700000" algn="tl">
                  <a:srgbClr val="C0C0C0"/>
                </a:outerShdw>
              </a:effectLst>
            </a:endParaRPr>
          </a:p>
          <a:p>
            <a:pPr eaLnBrk="1" fontAlgn="b" hangingPunct="1">
              <a:lnSpc>
                <a:spcPct val="80000"/>
              </a:lnSpc>
            </a:pPr>
            <a:r>
              <a:rPr lang="en-US" sz="1200" dirty="0" smtClean="0">
                <a:effectLst>
                  <a:outerShdw blurRad="38100" dist="38100" dir="2700000" algn="tl">
                    <a:srgbClr val="C0C0C0"/>
                  </a:outerShdw>
                </a:effectLst>
              </a:rPr>
              <a:t>Beginning in Summer 2012, a series of videos intended to inspire and inform fellow researchers, healthcare providers, healthcare organizations, health IT vendors, payers, and consumers about promising aspects of health IT to improve healthcare quality.</a:t>
            </a:r>
          </a:p>
          <a:p>
            <a:pPr eaLnBrk="1" fontAlgn="b" hangingPunct="1">
              <a:lnSpc>
                <a:spcPct val="80000"/>
              </a:lnSpc>
            </a:pPr>
            <a:r>
              <a:rPr lang="en-US" sz="1200" dirty="0" smtClean="0">
                <a:effectLst>
                  <a:outerShdw blurRad="38100" dist="38100" dir="2700000" algn="tl">
                    <a:srgbClr val="C0C0C0"/>
                  </a:outerShdw>
                </a:effectLst>
              </a:rPr>
              <a:t>Will be shared with ONC and others.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75" eaLnBrk="1" fontAlgn="auto" hangingPunct="1">
              <a:spcBef>
                <a:spcPts val="0"/>
              </a:spcBef>
              <a:spcAft>
                <a:spcPts val="0"/>
              </a:spcAft>
              <a:defRPr/>
            </a:pPr>
            <a:r>
              <a:rPr lang="en-US" dirty="0" smtClean="0"/>
              <a:t> </a:t>
            </a:r>
            <a:r>
              <a:rPr lang="en-US" sz="1200" kern="1200" dirty="0" smtClean="0">
                <a:solidFill>
                  <a:schemeClr val="tx1"/>
                </a:solidFill>
                <a:latin typeface="Times New Roman" pitchFamily="18" charset="0"/>
                <a:ea typeface="+mn-ea"/>
                <a:cs typeface="+mn-cs"/>
              </a:rPr>
              <a:t>Systems Modeling Research is the interdisciplinary study of the use of models to conceptualize and construct systems in business and IT development.  More basically, it’s a scientific method to prospectively set up a better way to do things and test it out before you actually do it.  Industrial and Systems Engineering is a branch of the engineering profession, and we are working with that part of the Engineering Directorate at the National Science Foundation on the funding opportunity in question. </a:t>
            </a:r>
            <a:endParaRPr lang="en-US" dirty="0" smtClean="0"/>
          </a:p>
          <a:p>
            <a:endParaRPr lang="en-US" dirty="0"/>
          </a:p>
        </p:txBody>
      </p:sp>
      <p:sp>
        <p:nvSpPr>
          <p:cNvPr id="4" name="Slide Number Placeholder 3"/>
          <p:cNvSpPr>
            <a:spLocks noGrp="1"/>
          </p:cNvSpPr>
          <p:nvPr>
            <p:ph type="sldNum" sz="quarter" idx="10"/>
          </p:nvPr>
        </p:nvSpPr>
        <p:spPr>
          <a:xfrm>
            <a:off x="3970938" y="8829967"/>
            <a:ext cx="3037840" cy="464820"/>
          </a:xfrm>
          <a:prstGeom prst="rect">
            <a:avLst/>
          </a:prstGeom>
        </p:spPr>
        <p:txBody>
          <a:bodyPr lIns="93175" tIns="46588" rIns="93175" bIns="46588"/>
          <a:lstStyle/>
          <a:p>
            <a:fld id="{4D0D1AF6-ABF6-984B-94BB-84A99B6D915D}" type="slidenum">
              <a:rPr lang="en-US" smtClean="0"/>
              <a:pPr/>
              <a:t>47</a:t>
            </a:fld>
            <a:endParaRPr lang="en-US"/>
          </a:p>
        </p:txBody>
      </p:sp>
    </p:spTree>
    <p:extLst>
      <p:ext uri="{BB962C8B-B14F-4D97-AF65-F5344CB8AC3E}">
        <p14:creationId xmlns:p14="http://schemas.microsoft.com/office/powerpoint/2010/main" xmlns="" val="648641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Two AHRQ studies</a:t>
            </a:r>
            <a:r>
              <a:rPr lang="en-US" baseline="0" dirty="0" smtClean="0"/>
              <a:t> were published in the Journal of the American Medical Informatics Association since the last NAC meeting, both addressing issues related to improving medication management through health IT.</a:t>
            </a:r>
          </a:p>
          <a:p>
            <a:endParaRPr lang="en-US" baseline="0" dirty="0" smtClean="0"/>
          </a:p>
          <a:p>
            <a:r>
              <a:rPr lang="en-US" baseline="0" dirty="0" smtClean="0"/>
              <a:t>The first article, authored by Anne </a:t>
            </a:r>
            <a:r>
              <a:rPr lang="en-US" baseline="0" dirty="0" err="1" smtClean="0"/>
              <a:t>McKibbon</a:t>
            </a:r>
            <a:r>
              <a:rPr lang="en-US" baseline="0" dirty="0" smtClean="0"/>
              <a:t> and colleagues and based on a health IT-funded EPC report, reviewed the large body of literature on medication management using health IT.  The review found that while the process of care is clearly improved, measurements of clinical outcomes were not sufficiently addressed by most studies.  The many different settings and populations found in healthcare were also not sufficiently studied.</a:t>
            </a:r>
          </a:p>
          <a:p>
            <a:endParaRPr lang="en-US" baseline="0" dirty="0" smtClean="0"/>
          </a:p>
          <a:p>
            <a:r>
              <a:rPr lang="en-US" baseline="0" dirty="0" smtClean="0"/>
              <a:t>The second article, authored by Joy Grossman and colleagues at the Center for Studying Health System Change, found that the Nation has made significant advances in the amount of electronic prescribing.  There are, however, areas that need more attention and development, including pharmacy processing of e-prescriptions, electronic renewals, and mail order pharmacy connectivity.</a:t>
            </a:r>
            <a:endParaRPr lang="en-US" dirty="0"/>
          </a:p>
        </p:txBody>
      </p:sp>
      <p:sp>
        <p:nvSpPr>
          <p:cNvPr id="4" name="Slide Number Placeholder 3"/>
          <p:cNvSpPr>
            <a:spLocks noGrp="1"/>
          </p:cNvSpPr>
          <p:nvPr>
            <p:ph type="sldNum" sz="quarter" idx="10"/>
          </p:nvPr>
        </p:nvSpPr>
        <p:spPr>
          <a:xfrm>
            <a:off x="3970938" y="8829967"/>
            <a:ext cx="3037840" cy="464820"/>
          </a:xfrm>
          <a:prstGeom prst="rect">
            <a:avLst/>
          </a:prstGeom>
        </p:spPr>
        <p:txBody>
          <a:bodyPr lIns="93175" tIns="46588" rIns="93175" bIns="46588"/>
          <a:lstStyle/>
          <a:p>
            <a:fld id="{4D0D1AF6-ABF6-984B-94BB-84A99B6D915D}" type="slidenum">
              <a:rPr lang="en-US" smtClean="0"/>
              <a:pPr/>
              <a:t>48</a:t>
            </a:fld>
            <a:endParaRPr lang="en-US"/>
          </a:p>
        </p:txBody>
      </p:sp>
    </p:spTree>
    <p:extLst>
      <p:ext uri="{BB962C8B-B14F-4D97-AF65-F5344CB8AC3E}">
        <p14:creationId xmlns:p14="http://schemas.microsoft.com/office/powerpoint/2010/main" xmlns="" val="4856316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baseline="0" dirty="0" smtClean="0"/>
              <a:t>Thx]</a:t>
            </a:r>
            <a:endParaRPr lang="en-US" dirty="0" smtClean="0"/>
          </a:p>
        </p:txBody>
      </p:sp>
      <p:sp>
        <p:nvSpPr>
          <p:cNvPr id="4" name="Slide Number Placeholder 3"/>
          <p:cNvSpPr>
            <a:spLocks noGrp="1"/>
          </p:cNvSpPr>
          <p:nvPr>
            <p:ph type="sldNum" sz="quarter" idx="10"/>
          </p:nvPr>
        </p:nvSpPr>
        <p:spPr>
          <a:xfrm>
            <a:off x="3970938" y="8829967"/>
            <a:ext cx="3037840" cy="464820"/>
          </a:xfrm>
          <a:prstGeom prst="rect">
            <a:avLst/>
          </a:prstGeom>
        </p:spPr>
        <p:txBody>
          <a:bodyPr lIns="93175" tIns="46588" rIns="93175" bIns="46588"/>
          <a:lstStyle/>
          <a:p>
            <a:fld id="{4D0D1AF6-ABF6-984B-94BB-84A99B6D915D}" type="slidenum">
              <a:rPr lang="en-US" smtClean="0"/>
              <a:pPr/>
              <a:t>51</a:t>
            </a:fld>
            <a:endParaRPr lang="en-US"/>
          </a:p>
        </p:txBody>
      </p:sp>
    </p:spTree>
    <p:extLst>
      <p:ext uri="{BB962C8B-B14F-4D97-AF65-F5344CB8AC3E}">
        <p14:creationId xmlns:p14="http://schemas.microsoft.com/office/powerpoint/2010/main" xmlns="" val="18341445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latin typeface="+mn-lt"/>
              </a:rPr>
              <a:t>Results from the first three years of AHRQ’s Nationwide Implementation of CUSP for CLABSI project demonstrate notable progress and significant reductions in these infections. </a:t>
            </a:r>
          </a:p>
          <a:p>
            <a:r>
              <a:rPr lang="en-US" dirty="0" smtClean="0">
                <a:latin typeface="+mn-lt"/>
              </a:rPr>
              <a:t> </a:t>
            </a:r>
          </a:p>
          <a:p>
            <a:r>
              <a:rPr lang="en-US" dirty="0" smtClean="0">
                <a:latin typeface="+mn-lt"/>
              </a:rPr>
              <a:t>	a. Thus far, the project has expanded to 46 states, the District of Columbia, and Puerto Rico.</a:t>
            </a:r>
          </a:p>
          <a:p>
            <a:r>
              <a:rPr lang="en-US" dirty="0" smtClean="0">
                <a:latin typeface="+mn-lt"/>
              </a:rPr>
              <a:t>	b. Groups have recruited over 1,100 hospitals and 1,800 hospital teams to participate in the project.</a:t>
            </a:r>
          </a:p>
          <a:p>
            <a:r>
              <a:rPr lang="en-US" dirty="0" smtClean="0">
                <a:latin typeface="+mn-lt"/>
              </a:rPr>
              <a:t>	c. CLABSI rates have decreased 39 percent among 736 units that reported CLABSI rates both at baseline and </a:t>
            </a:r>
          </a:p>
          <a:p>
            <a:r>
              <a:rPr lang="en-US" dirty="0" smtClean="0">
                <a:latin typeface="+mn-lt"/>
              </a:rPr>
              <a:t>after 10-12 months of participation.</a:t>
            </a:r>
          </a:p>
          <a:p>
            <a:r>
              <a:rPr lang="en-US" dirty="0" smtClean="0">
                <a:latin typeface="+mn-lt"/>
              </a:rPr>
              <a:t>d. The project estimates that nearly 800 CLABSI cases and 200 CLABSI deaths have been prevented and over $13 million in excess costs have been averted in the first year of activity on the part of five cohorts representing two-thirds of all adult ICUs in the project.</a:t>
            </a:r>
          </a:p>
          <a:p>
            <a:endParaRPr lang="en-US" dirty="0"/>
          </a:p>
        </p:txBody>
      </p:sp>
      <p:sp>
        <p:nvSpPr>
          <p:cNvPr id="4" name="Slide Number Placeholder 3"/>
          <p:cNvSpPr>
            <a:spLocks noGrp="1"/>
          </p:cNvSpPr>
          <p:nvPr>
            <p:ph type="sldNum" sz="quarter" idx="10"/>
          </p:nvPr>
        </p:nvSpPr>
        <p:spPr>
          <a:xfrm>
            <a:off x="3970938" y="8829967"/>
            <a:ext cx="3037840" cy="464820"/>
          </a:xfrm>
          <a:prstGeom prst="rect">
            <a:avLst/>
          </a:prstGeom>
        </p:spPr>
        <p:txBody>
          <a:bodyPr lIns="93175" tIns="46588" rIns="93175" bIns="46588"/>
          <a:lstStyle/>
          <a:p>
            <a:fld id="{8622EB96-D9D6-479F-9BDB-ACA35369F5F3}" type="slidenum">
              <a:rPr lang="en-US" smtClean="0"/>
              <a:pPr/>
              <a:t>54</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latin typeface="+mn-lt"/>
              </a:rPr>
              <a:t>On November 21, 2011, Drs. Clancy, Berwick (CMS), Cardo (CDC), and Wright (OASH) presented the Healthcare-Associated Infections Priority Performance Goal (HAI-PPG) to HHS senior leadership at the first quarterly performance review for FY 2012, which addressed all 6 PPGs designated by the Department. The HAI-PPG is a collaborative effort among CMS (the lead OPDIV), AHRQ, CDC, and OASH. The goals of the HAI-PPG are aligned with the goals of the HHS National Action Plan to Prevent HAIs and the Partnership for Patients: 25 percent reduction in hospital-acquired central line-associated bloodstream infections (CLABSI) and 20 percent reduction in hospital-acquired catheter-associated urinary tract infections (CAUTI) by September 30, 2013, as compared to the baseline year of 2010. Ongoing AHRQ activities to prevent HAIs, especially nationwide implementation of the Comprehensive Unit-based Safety Program (CUSP) to reduce CLABSI and CAUTI and tracking the estimated number of CLABSI and CAUTI cases through AHRQ’s Medicare Patient Safety Monitoring System (MPSMS), will contribute significantly to the attainment of these goals. </a:t>
            </a:r>
            <a:endParaRPr lang="en-US" dirty="0"/>
          </a:p>
        </p:txBody>
      </p:sp>
      <p:sp>
        <p:nvSpPr>
          <p:cNvPr id="4" name="Slide Number Placeholder 3"/>
          <p:cNvSpPr>
            <a:spLocks noGrp="1"/>
          </p:cNvSpPr>
          <p:nvPr>
            <p:ph type="sldNum" sz="quarter" idx="10"/>
          </p:nvPr>
        </p:nvSpPr>
        <p:spPr>
          <a:xfrm>
            <a:off x="3970939" y="8829967"/>
            <a:ext cx="3037840" cy="464820"/>
          </a:xfrm>
          <a:prstGeom prst="rect">
            <a:avLst/>
          </a:prstGeom>
        </p:spPr>
        <p:txBody>
          <a:bodyPr lIns="93165" tIns="46584" rIns="93165" bIns="46584"/>
          <a:lstStyle/>
          <a:p>
            <a:fld id="{8622EB96-D9D6-479F-9BDB-ACA35369F5F3}" type="slidenum">
              <a:rPr lang="en-US" smtClean="0"/>
              <a:pPr/>
              <a:t>55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w="9525"/>
        </p:spPr>
        <p:txBody>
          <a:bodyPr/>
          <a:lstStyle/>
          <a:p>
            <a:pPr>
              <a:buFontTx/>
              <a:buChar char="•"/>
            </a:pPr>
            <a:r>
              <a:rPr lang="en-US" smtClean="0"/>
              <a:t> Here is the architect rendering of the new Parklawn from the front (north) entrance.  Entirely new look, more windows, more modern.</a:t>
            </a:r>
          </a:p>
        </p:txBody>
      </p:sp>
      <p:sp>
        <p:nvSpPr>
          <p:cNvPr id="27652" name="Slide Number Placeholder 3"/>
          <p:cNvSpPr>
            <a:spLocks noGrp="1"/>
          </p:cNvSpPr>
          <p:nvPr>
            <p:ph type="sldNum" sz="quarter" idx="4294967295"/>
          </p:nvPr>
        </p:nvSpPr>
        <p:spPr bwMode="auto">
          <a:xfrm>
            <a:off x="3970436" y="8830547"/>
            <a:ext cx="3038372" cy="464263"/>
          </a:xfrm>
          <a:prstGeom prst="rect">
            <a:avLst/>
          </a:prstGeom>
          <a:noFill/>
          <a:ln>
            <a:miter lim="800000"/>
            <a:headEnd/>
            <a:tailEnd/>
          </a:ln>
        </p:spPr>
        <p:txBody>
          <a:bodyPr lIns="93172" tIns="46585" rIns="93172" bIns="46585"/>
          <a:lstStyle/>
          <a:p>
            <a:fld id="{FFA84C65-8D4C-45ED-B67E-E3CAA05D02A6}" type="slidenum">
              <a:rPr lang="en-US"/>
              <a:pPr/>
              <a:t>11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w="9525"/>
        </p:spPr>
        <p:txBody>
          <a:bodyPr/>
          <a:lstStyle/>
          <a:p>
            <a:endParaRPr lang="en-US" smtClean="0">
              <a:latin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w="9525"/>
        </p:spPr>
        <p:txBody>
          <a:bodyPr/>
          <a:lstStyle/>
          <a:p>
            <a:endParaRPr lang="en-US" smtClean="0">
              <a:latin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w="9525"/>
        </p:spPr>
        <p:txBody>
          <a:bodyPr/>
          <a:lstStyle/>
          <a:p>
            <a:endParaRPr lang="en-US" smtClean="0">
              <a:latin typeface="Times New Roman"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01"/>
          <p:cNvGrpSpPr>
            <a:grpSpLocks/>
          </p:cNvGrpSpPr>
          <p:nvPr userDrawn="1"/>
        </p:nvGrpSpPr>
        <p:grpSpPr bwMode="auto">
          <a:xfrm>
            <a:off x="0" y="3867150"/>
            <a:ext cx="7986713" cy="19050"/>
            <a:chOff x="0" y="840"/>
            <a:chExt cx="5660" cy="12"/>
          </a:xfrm>
        </p:grpSpPr>
        <p:sp>
          <p:nvSpPr>
            <p:cNvPr id="5" name="Line 102"/>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defRPr/>
              </a:pPr>
              <a:endParaRPr lang="en-US" dirty="0"/>
            </a:p>
          </p:txBody>
        </p:sp>
        <p:sp>
          <p:nvSpPr>
            <p:cNvPr id="6" name="Line 103"/>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defRPr/>
              </a:pPr>
              <a:endParaRPr lang="en-US" dirty="0"/>
            </a:p>
          </p:txBody>
        </p:sp>
      </p:grpSp>
      <p:graphicFrame>
        <p:nvGraphicFramePr>
          <p:cNvPr id="7" name="Object 111"/>
          <p:cNvGraphicFramePr>
            <a:graphicFrameLocks noChangeAspect="1"/>
          </p:cNvGraphicFramePr>
          <p:nvPr/>
        </p:nvGraphicFramePr>
        <p:xfrm>
          <a:off x="989013" y="381000"/>
          <a:ext cx="7164387" cy="1695450"/>
        </p:xfrm>
        <a:graphic>
          <a:graphicData uri="http://schemas.openxmlformats.org/presentationml/2006/ole">
            <p:oleObj spid="_x0000_s84994" name="Photo Editor Photo" r:id="rId3" imgW="6400000" imgH="1514686" progId="">
              <p:embed/>
            </p:oleObj>
          </a:graphicData>
        </a:graphic>
      </p:graphicFrame>
      <p:sp>
        <p:nvSpPr>
          <p:cNvPr id="63490" name="Rectangle 2"/>
          <p:cNvSpPr>
            <a:spLocks noGrp="1" noChangeArrowheads="1"/>
          </p:cNvSpPr>
          <p:nvPr>
            <p:ph type="ctrTitle"/>
          </p:nvPr>
        </p:nvSpPr>
        <p:spPr>
          <a:xfrm>
            <a:off x="609600" y="2819400"/>
            <a:ext cx="7789863" cy="915988"/>
          </a:xfrm>
        </p:spPr>
        <p:txBody>
          <a:bodyPr/>
          <a:lstStyle>
            <a:lvl1pPr>
              <a:defRPr/>
            </a:lvl1pPr>
          </a:lstStyle>
          <a:p>
            <a:r>
              <a:rPr lang="en-US"/>
              <a:t>Click to edit Master title style</a:t>
            </a:r>
          </a:p>
        </p:txBody>
      </p:sp>
      <p:sp>
        <p:nvSpPr>
          <p:cNvPr id="63491" name="Rectangle 3"/>
          <p:cNvSpPr>
            <a:spLocks noGrp="1" noChangeArrowheads="1"/>
          </p:cNvSpPr>
          <p:nvPr>
            <p:ph type="subTitle" idx="1"/>
          </p:nvPr>
        </p:nvSpPr>
        <p:spPr>
          <a:xfrm>
            <a:off x="1150938" y="3962400"/>
            <a:ext cx="6435725" cy="2133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5588" y="228600"/>
            <a:ext cx="1997075" cy="4343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28600"/>
            <a:ext cx="5843588" cy="4343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919538"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A8"/>
            </a:gs>
            <a:gs pos="100000">
              <a:srgbClr val="1B8DFF"/>
            </a:gs>
          </a:gsLst>
          <a:lin ang="5400000" scaled="1"/>
        </a:gra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bwMode="auto">
          <a:xfrm>
            <a:off x="1447800" y="228600"/>
            <a:ext cx="6697663" cy="876300"/>
          </a:xfrm>
          <a:prstGeom prst="rect">
            <a:avLst/>
          </a:prstGeom>
          <a:noFill/>
          <a:ln w="12700">
            <a:noFill/>
            <a:miter lim="800000"/>
            <a:headEnd/>
            <a:tailEnd/>
          </a:ln>
          <a:effectLst/>
        </p:spPr>
        <p:txBody>
          <a:bodyPr vert="horz" wrap="square" lIns="90462" tIns="44438" rIns="90462" bIns="44438" numCol="1" anchor="b"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body" idx="1"/>
          </p:nvPr>
        </p:nvSpPr>
        <p:spPr bwMode="auto">
          <a:xfrm>
            <a:off x="609600" y="1676400"/>
            <a:ext cx="7993063" cy="2895600"/>
          </a:xfrm>
          <a:prstGeom prst="rect">
            <a:avLst/>
          </a:prstGeom>
          <a:noFill/>
          <a:ln w="12700">
            <a:noFill/>
            <a:miter lim="800000"/>
            <a:headEnd/>
            <a:tailEnd/>
          </a:ln>
          <a:effectLst/>
        </p:spPr>
        <p:txBody>
          <a:bodyPr vert="horz" wrap="square" lIns="90462" tIns="44438" rIns="90462" bIns="444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1030" name="Group 93"/>
          <p:cNvGrpSpPr>
            <a:grpSpLocks/>
          </p:cNvGrpSpPr>
          <p:nvPr userDrawn="1"/>
        </p:nvGrpSpPr>
        <p:grpSpPr bwMode="auto">
          <a:xfrm>
            <a:off x="0" y="1333500"/>
            <a:ext cx="7986713" cy="20638"/>
            <a:chOff x="0" y="840"/>
            <a:chExt cx="5660" cy="12"/>
          </a:xfrm>
        </p:grpSpPr>
        <p:sp>
          <p:nvSpPr>
            <p:cNvPr id="1118" name="Line 94"/>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defRPr/>
              </a:pPr>
              <a:endParaRPr lang="en-US" dirty="0"/>
            </a:p>
          </p:txBody>
        </p:sp>
        <p:sp>
          <p:nvSpPr>
            <p:cNvPr id="1119" name="Line 95"/>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defRPr/>
              </a:pPr>
              <a:endParaRPr lang="en-US" dirty="0"/>
            </a:p>
          </p:txBody>
        </p:sp>
      </p:grpSp>
      <p:graphicFrame>
        <p:nvGraphicFramePr>
          <p:cNvPr id="1026" name="Object 109"/>
          <p:cNvGraphicFramePr>
            <a:graphicFrameLocks noChangeAspect="1"/>
          </p:cNvGraphicFramePr>
          <p:nvPr/>
        </p:nvGraphicFramePr>
        <p:xfrm>
          <a:off x="144463" y="317500"/>
          <a:ext cx="1428750" cy="671513"/>
        </p:xfrm>
        <a:graphic>
          <a:graphicData uri="http://schemas.openxmlformats.org/presentationml/2006/ole">
            <p:oleObj spid="_x0000_s1026" name="Photo Editor Photo" r:id="rId14" imgW="3486637" imgH="1638529" progId="">
              <p:embed/>
            </p:oleObj>
          </a:graphicData>
        </a:graphic>
      </p:graphicFrame>
    </p:spTree>
  </p:cSld>
  <p:clrMap bg1="dk2" tx1="lt1" bg2="dk1" tx2="lt2" accent1="accent1" accent2="accent2" accent3="accent3" accent4="accent4" accent5="accent5" accent6="accent6" hlink="hlink" folHlink="folHlink"/>
  <p:sldLayoutIdLst>
    <p:sldLayoutId id="2147483820"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txStyles>
    <p:titleStyle>
      <a:lvl1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2pPr>
      <a:lvl3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3pPr>
      <a:lvl4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4pPr>
      <a:lvl5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5pPr>
      <a:lvl6pPr marL="4572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6pPr>
      <a:lvl7pPr marL="9144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7pPr>
      <a:lvl8pPr marL="13716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8pPr>
      <a:lvl9pPr marL="18288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9pPr>
    </p:titleStyle>
    <p:bodyStyle>
      <a:lvl1pPr marL="465138" indent="-465138" algn="l" rtl="0" eaLnBrk="0" fontAlgn="base" hangingPunct="0">
        <a:lnSpc>
          <a:spcPct val="90000"/>
        </a:lnSpc>
        <a:spcBef>
          <a:spcPct val="30000"/>
        </a:spcBef>
        <a:spcAft>
          <a:spcPct val="0"/>
        </a:spcAft>
        <a:buClr>
          <a:schemeClr val="tx2"/>
        </a:buClr>
        <a:buSzPct val="95000"/>
        <a:buFont typeface="Wingdings" pitchFamily="2" charset="2"/>
        <a:buChar char="n"/>
        <a:defRPr sz="3200">
          <a:solidFill>
            <a:srgbClr val="FFFFFF"/>
          </a:solidFill>
          <a:effectLst>
            <a:outerShdw blurRad="38100" dist="38100" dir="2700000" algn="tl">
              <a:srgbClr val="000000"/>
            </a:outerShdw>
          </a:effectLst>
          <a:latin typeface="+mn-lt"/>
          <a:ea typeface="+mn-ea"/>
          <a:cs typeface="+mn-cs"/>
        </a:defRPr>
      </a:lvl1pPr>
      <a:lvl2pPr marL="976313" indent="-396875" algn="l" rtl="0" eaLnBrk="0" fontAlgn="base" hangingPunct="0">
        <a:lnSpc>
          <a:spcPct val="90000"/>
        </a:lnSpc>
        <a:spcBef>
          <a:spcPct val="30000"/>
        </a:spcBef>
        <a:spcAft>
          <a:spcPct val="0"/>
        </a:spcAft>
        <a:buClr>
          <a:schemeClr val="tx2"/>
        </a:buClr>
        <a:buSzPct val="95000"/>
        <a:buChar char="–"/>
        <a:defRPr sz="2800">
          <a:solidFill>
            <a:srgbClr val="FFFFFF"/>
          </a:solidFill>
          <a:effectLst>
            <a:outerShdw blurRad="38100" dist="38100" dir="2700000" algn="tl">
              <a:srgbClr val="000000"/>
            </a:outerShdw>
          </a:effectLst>
          <a:latin typeface="+mn-lt"/>
        </a:defRPr>
      </a:lvl2pPr>
      <a:lvl3pPr marL="1439863" indent="-350838" algn="l" rtl="0" eaLnBrk="0" fontAlgn="base" hangingPunct="0">
        <a:lnSpc>
          <a:spcPct val="90000"/>
        </a:lnSpc>
        <a:spcBef>
          <a:spcPct val="30000"/>
        </a:spcBef>
        <a:spcAft>
          <a:spcPct val="0"/>
        </a:spcAft>
        <a:buClr>
          <a:schemeClr val="tx2"/>
        </a:buClr>
        <a:buSzPct val="95000"/>
        <a:buFont typeface="Wingdings" pitchFamily="2" charset="2"/>
        <a:buChar char="n"/>
        <a:defRPr sz="2400">
          <a:solidFill>
            <a:srgbClr val="FFFFFF"/>
          </a:solidFill>
          <a:effectLst>
            <a:outerShdw blurRad="38100" dist="38100" dir="2700000" algn="tl">
              <a:srgbClr val="000000"/>
            </a:outerShdw>
          </a:effectLst>
          <a:latin typeface="+mn-lt"/>
        </a:defRPr>
      </a:lvl3pPr>
      <a:lvl4pPr marL="1781175" indent="-227013" algn="l" rtl="0" eaLnBrk="0" fontAlgn="base" hangingPunct="0">
        <a:lnSpc>
          <a:spcPct val="90000"/>
        </a:lnSpc>
        <a:spcBef>
          <a:spcPct val="30000"/>
        </a:spcBef>
        <a:spcAft>
          <a:spcPct val="0"/>
        </a:spcAft>
        <a:buClr>
          <a:srgbClr val="66FFFF"/>
        </a:buClr>
        <a:buSzPct val="65000"/>
        <a:buFont typeface="Monotype Sorts" pitchFamily="28" charset="2"/>
        <a:buChar char="u"/>
        <a:defRPr sz="2000">
          <a:solidFill>
            <a:srgbClr val="FFFFFF"/>
          </a:solidFill>
          <a:effectLst>
            <a:outerShdw blurRad="38100" dist="38100" dir="2700000" algn="tl">
              <a:srgbClr val="000000"/>
            </a:outerShdw>
          </a:effectLst>
          <a:latin typeface="+mn-lt"/>
        </a:defRPr>
      </a:lvl4pPr>
      <a:lvl5pPr marL="21256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5pPr>
      <a:lvl6pPr marL="25828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6pPr>
      <a:lvl7pPr marL="30400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7pPr>
      <a:lvl8pPr marL="34972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8pPr>
      <a:lvl9pPr marL="39544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image" Target="../media/image32.png"/><Relationship Id="rId1" Type="http://schemas.openxmlformats.org/officeDocument/2006/relationships/slideLayout" Target="../slideLayouts/slideLayout4.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www.ncbi.nlm.nih.gov/pubmed/22101907"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www.ncbi.nlm.nih.gov/pubmed/21852412" TargetMode="External"/></Relationships>
</file>

<file path=ppt/slides/_rels/slide4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1730" name="Rectangle 2"/>
          <p:cNvSpPr>
            <a:spLocks noGrp="1" noChangeArrowheads="1"/>
          </p:cNvSpPr>
          <p:nvPr>
            <p:ph type="ctrTitle"/>
          </p:nvPr>
        </p:nvSpPr>
        <p:spPr/>
        <p:txBody>
          <a:bodyPr/>
          <a:lstStyle/>
          <a:p>
            <a:pPr>
              <a:defRPr/>
            </a:pPr>
            <a:r>
              <a:rPr lang="en-US" dirty="0" smtClean="0"/>
              <a:t>Director’s Update</a:t>
            </a:r>
          </a:p>
        </p:txBody>
      </p:sp>
      <p:sp>
        <p:nvSpPr>
          <p:cNvPr id="2121731" name="Rectangle 3"/>
          <p:cNvSpPr>
            <a:spLocks noGrp="1" noChangeArrowheads="1"/>
          </p:cNvSpPr>
          <p:nvPr>
            <p:ph type="subTitle" idx="1"/>
          </p:nvPr>
        </p:nvSpPr>
        <p:spPr>
          <a:xfrm>
            <a:off x="1150938" y="4267200"/>
            <a:ext cx="6435725" cy="1447800"/>
          </a:xfrm>
        </p:spPr>
        <p:txBody>
          <a:bodyPr/>
          <a:lstStyle/>
          <a:p>
            <a:pPr>
              <a:defRPr/>
            </a:pPr>
            <a:r>
              <a:rPr lang="en-US" sz="2800" b="1" dirty="0" smtClean="0"/>
              <a:t>Carolyn Clancy, MD</a:t>
            </a:r>
          </a:p>
          <a:p>
            <a:pPr>
              <a:defRPr/>
            </a:pPr>
            <a:r>
              <a:rPr lang="en-US" sz="2800" b="1" dirty="0" smtClean="0"/>
              <a:t>National Advisory Council</a:t>
            </a:r>
          </a:p>
          <a:p>
            <a:pPr>
              <a:defRPr/>
            </a:pPr>
            <a:r>
              <a:rPr lang="en-US" sz="2800" b="1" dirty="0" smtClean="0"/>
              <a:t> April 13, 2012</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Old </a:t>
            </a:r>
            <a:r>
              <a:rPr lang="en-US" dirty="0" err="1" smtClean="0"/>
              <a:t>Parklawn</a:t>
            </a:r>
            <a:r>
              <a:rPr lang="en-US" dirty="0" smtClean="0"/>
              <a:t> Building</a:t>
            </a:r>
            <a:endParaRPr lang="en-US" dirty="0"/>
          </a:p>
        </p:txBody>
      </p:sp>
      <p:pic>
        <p:nvPicPr>
          <p:cNvPr id="9219" name="Picture 2"/>
          <p:cNvPicPr>
            <a:picLocks noGrp="1" noChangeAspect="1" noChangeArrowheads="1"/>
          </p:cNvPicPr>
          <p:nvPr>
            <p:ph idx="1"/>
          </p:nvPr>
        </p:nvPicPr>
        <p:blipFill>
          <a:blip r:embed="rId3" cstate="print"/>
          <a:srcRect/>
          <a:stretch>
            <a:fillRect/>
          </a:stretch>
        </p:blipFill>
        <p:spPr>
          <a:xfrm>
            <a:off x="0" y="1219200"/>
            <a:ext cx="9144000" cy="5638800"/>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New </a:t>
            </a:r>
            <a:r>
              <a:rPr lang="en-US" dirty="0" err="1" smtClean="0"/>
              <a:t>Parklawn</a:t>
            </a:r>
            <a:r>
              <a:rPr lang="en-US" dirty="0" smtClean="0"/>
              <a:t> Building</a:t>
            </a:r>
            <a:endParaRPr lang="en-US" dirty="0"/>
          </a:p>
        </p:txBody>
      </p:sp>
      <p:pic>
        <p:nvPicPr>
          <p:cNvPr id="11267" name="Picture 2"/>
          <p:cNvPicPr>
            <a:picLocks noGrp="1" noChangeAspect="1" noChangeArrowheads="1"/>
          </p:cNvPicPr>
          <p:nvPr>
            <p:ph idx="1"/>
          </p:nvPr>
        </p:nvPicPr>
        <p:blipFill>
          <a:blip r:embed="rId3" cstate="print"/>
          <a:srcRect/>
          <a:stretch>
            <a:fillRect/>
          </a:stretch>
        </p:blipFill>
        <p:spPr>
          <a:xfrm>
            <a:off x="0" y="1295400"/>
            <a:ext cx="9144000" cy="5562600"/>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0658" name="Rectangle 2"/>
          <p:cNvSpPr>
            <a:spLocks noGrp="1" noChangeArrowheads="1"/>
          </p:cNvSpPr>
          <p:nvPr>
            <p:ph type="title"/>
          </p:nvPr>
        </p:nvSpPr>
        <p:spPr>
          <a:xfrm>
            <a:off x="1219200" y="228600"/>
            <a:ext cx="6697663" cy="876300"/>
          </a:xfrm>
        </p:spPr>
        <p:txBody>
          <a:bodyPr/>
          <a:lstStyle/>
          <a:p>
            <a:pPr>
              <a:defRPr/>
            </a:pPr>
            <a:r>
              <a:rPr lang="en-US" dirty="0" smtClean="0"/>
              <a:t>Overview </a:t>
            </a:r>
          </a:p>
        </p:txBody>
      </p:sp>
      <p:sp>
        <p:nvSpPr>
          <p:cNvPr id="1990659" name="Rectangle 3"/>
          <p:cNvSpPr>
            <a:spLocks noGrp="1" noChangeArrowheads="1"/>
          </p:cNvSpPr>
          <p:nvPr>
            <p:ph type="body" idx="1"/>
          </p:nvPr>
        </p:nvSpPr>
        <p:spPr>
          <a:xfrm>
            <a:off x="923925" y="1677988"/>
            <a:ext cx="7991475" cy="5180012"/>
          </a:xfrm>
        </p:spPr>
        <p:txBody>
          <a:bodyPr/>
          <a:lstStyle/>
          <a:p>
            <a:pPr>
              <a:lnSpc>
                <a:spcPct val="80000"/>
              </a:lnSpc>
              <a:defRPr/>
            </a:pPr>
            <a:r>
              <a:rPr lang="en-US" sz="2800" b="1" dirty="0" smtClean="0">
                <a:solidFill>
                  <a:schemeClr val="tx1"/>
                </a:solidFill>
              </a:rPr>
              <a:t>The Big Picture</a:t>
            </a:r>
          </a:p>
          <a:p>
            <a:pPr lvl="1">
              <a:lnSpc>
                <a:spcPct val="80000"/>
              </a:lnSpc>
              <a:defRPr/>
            </a:pPr>
            <a:r>
              <a:rPr lang="en-US" sz="2400" b="1" dirty="0" smtClean="0">
                <a:solidFill>
                  <a:schemeClr val="tx1"/>
                </a:solidFill>
              </a:rPr>
              <a:t>FY 2012  </a:t>
            </a:r>
          </a:p>
          <a:p>
            <a:pPr lvl="1">
              <a:lnSpc>
                <a:spcPct val="80000"/>
              </a:lnSpc>
              <a:defRPr/>
            </a:pPr>
            <a:r>
              <a:rPr lang="en-US" sz="2400" b="1" dirty="0" smtClean="0">
                <a:solidFill>
                  <a:schemeClr val="tx1"/>
                </a:solidFill>
              </a:rPr>
              <a:t>FY 2013 Budget Request</a:t>
            </a:r>
          </a:p>
          <a:p>
            <a:pPr>
              <a:lnSpc>
                <a:spcPct val="80000"/>
              </a:lnSpc>
              <a:defRPr/>
            </a:pPr>
            <a:endParaRPr lang="en-US" sz="2800" b="1" dirty="0" smtClean="0">
              <a:solidFill>
                <a:srgbClr val="FFFF00"/>
              </a:solidFill>
            </a:endParaRPr>
          </a:p>
          <a:p>
            <a:pPr>
              <a:lnSpc>
                <a:spcPct val="80000"/>
              </a:lnSpc>
              <a:defRPr/>
            </a:pPr>
            <a:r>
              <a:rPr lang="en-US" sz="2800" b="1" dirty="0" smtClean="0">
                <a:solidFill>
                  <a:srgbClr val="FFFF00"/>
                </a:solidFill>
              </a:rPr>
              <a:t>Recent Accomplishments</a:t>
            </a:r>
          </a:p>
          <a:p>
            <a:pPr lvl="1">
              <a:lnSpc>
                <a:spcPct val="80000"/>
              </a:lnSpc>
              <a:defRPr/>
            </a:pPr>
            <a:r>
              <a:rPr lang="en-US" sz="2400" b="1" dirty="0" smtClean="0">
                <a:solidFill>
                  <a:srgbClr val="FFFF00"/>
                </a:solidFill>
              </a:rPr>
              <a:t>In the News</a:t>
            </a:r>
          </a:p>
          <a:p>
            <a:pPr lvl="1">
              <a:lnSpc>
                <a:spcPct val="80000"/>
              </a:lnSpc>
              <a:defRPr/>
            </a:pPr>
            <a:r>
              <a:rPr lang="en-US" sz="2400" b="1" dirty="0" smtClean="0">
                <a:solidFill>
                  <a:srgbClr val="FFFF00"/>
                </a:solidFill>
              </a:rPr>
              <a:t>Impact Case Studies</a:t>
            </a:r>
          </a:p>
          <a:p>
            <a:pPr>
              <a:lnSpc>
                <a:spcPct val="80000"/>
              </a:lnSpc>
              <a:defRPr/>
            </a:pPr>
            <a:endParaRPr lang="en-US" sz="2800" b="1" dirty="0" smtClean="0">
              <a:solidFill>
                <a:schemeClr val="tx1"/>
              </a:solidFill>
            </a:endParaRPr>
          </a:p>
          <a:p>
            <a:pPr>
              <a:lnSpc>
                <a:spcPct val="80000"/>
              </a:lnSpc>
              <a:defRPr/>
            </a:pPr>
            <a:r>
              <a:rPr lang="en-US" sz="2800" b="1" dirty="0" smtClean="0"/>
              <a:t>AHRQ Program Updates</a:t>
            </a:r>
          </a:p>
          <a:p>
            <a:pPr>
              <a:lnSpc>
                <a:spcPct val="80000"/>
              </a:lnSpc>
              <a:defRPr/>
            </a:pPr>
            <a:endParaRPr lang="en-US" sz="2800" b="1" dirty="0" smtClean="0"/>
          </a:p>
          <a:p>
            <a:pPr>
              <a:lnSpc>
                <a:spcPct val="80000"/>
              </a:lnSpc>
              <a:defRPr/>
            </a:pPr>
            <a:r>
              <a:rPr lang="en-US" sz="2800" b="1" dirty="0" smtClean="0"/>
              <a:t>Today’s Agenda</a:t>
            </a:r>
          </a:p>
          <a:p>
            <a:pPr>
              <a:lnSpc>
                <a:spcPct val="80000"/>
              </a:lnSpc>
              <a:defRPr/>
            </a:pPr>
            <a:endParaRPr lang="en-US" sz="2800" dirty="0" smtClean="0"/>
          </a:p>
        </p:txBody>
      </p:sp>
      <p:sp>
        <p:nvSpPr>
          <p:cNvPr id="9220" name="Rectangle 4"/>
          <p:cNvSpPr>
            <a:spLocks noChangeArrowheads="1"/>
          </p:cNvSpPr>
          <p:nvPr/>
        </p:nvSpPr>
        <p:spPr bwMode="auto">
          <a:xfrm>
            <a:off x="-582613" y="482600"/>
            <a:ext cx="184150" cy="304800"/>
          </a:xfrm>
          <a:prstGeom prst="rect">
            <a:avLst/>
          </a:prstGeom>
          <a:noFill/>
          <a:ln w="12700">
            <a:noFill/>
            <a:miter lim="800000"/>
            <a:headEnd/>
            <a:tailEnd/>
          </a:ln>
        </p:spPr>
        <p:txBody>
          <a:bodyPr wrap="none" lIns="91414" tIns="45707" rIns="91414" bIns="45707">
            <a:spAutoFit/>
          </a:bodyPr>
          <a:lstStyle/>
          <a:p>
            <a:endParaRPr lang="en-US" sz="1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81000"/>
            <a:ext cx="8001000" cy="876300"/>
          </a:xfrm>
        </p:spPr>
        <p:txBody>
          <a:bodyPr/>
          <a:lstStyle/>
          <a:p>
            <a:r>
              <a:rPr lang="en-US" sz="3200" dirty="0" smtClean="0">
                <a:solidFill>
                  <a:srgbClr val="FFFF00"/>
                </a:solidFill>
              </a:rPr>
              <a:t>AHCPR-Funded Chronic Disease              Self-Management Program </a:t>
            </a:r>
            <a:endParaRPr lang="en-US" sz="3200" dirty="0"/>
          </a:p>
        </p:txBody>
      </p:sp>
      <p:pic>
        <p:nvPicPr>
          <p:cNvPr id="3" name="Picture 1"/>
          <p:cNvPicPr>
            <a:picLocks noChangeAspect="1" noChangeArrowheads="1"/>
          </p:cNvPicPr>
          <p:nvPr/>
        </p:nvPicPr>
        <p:blipFill>
          <a:blip r:embed="rId2" cstate="print"/>
          <a:srcRect/>
          <a:stretch>
            <a:fillRect/>
          </a:stretch>
        </p:blipFill>
        <p:spPr bwMode="auto">
          <a:xfrm>
            <a:off x="1600200" y="1447800"/>
            <a:ext cx="5562600" cy="5239771"/>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a:xfrm>
            <a:off x="1524000" y="228600"/>
            <a:ext cx="7239000" cy="1066800"/>
          </a:xfrm>
        </p:spPr>
        <p:txBody>
          <a:bodyPr/>
          <a:lstStyle/>
          <a:p>
            <a:pPr>
              <a:defRPr/>
            </a:pPr>
            <a:r>
              <a:rPr lang="en-US" sz="3200" dirty="0" smtClean="0"/>
              <a:t>E-Prescribing Safe and Efficient,</a:t>
            </a:r>
            <a:br>
              <a:rPr lang="en-US" sz="3200" dirty="0" smtClean="0"/>
            </a:br>
            <a:r>
              <a:rPr lang="en-US" sz="3200" dirty="0" smtClean="0"/>
              <a:t>But Barriers Remain</a:t>
            </a:r>
          </a:p>
        </p:txBody>
      </p:sp>
      <p:sp>
        <p:nvSpPr>
          <p:cNvPr id="438275" name="Rectangle 3"/>
          <p:cNvSpPr>
            <a:spLocks noGrp="1" noChangeArrowheads="1"/>
          </p:cNvSpPr>
          <p:nvPr>
            <p:ph type="body" idx="1"/>
          </p:nvPr>
        </p:nvSpPr>
        <p:spPr>
          <a:xfrm>
            <a:off x="3581400" y="1524000"/>
            <a:ext cx="5334000" cy="4572000"/>
          </a:xfrm>
        </p:spPr>
        <p:txBody>
          <a:bodyPr/>
          <a:lstStyle/>
          <a:p>
            <a:pPr marL="406400" indent="-406400">
              <a:lnSpc>
                <a:spcPct val="85000"/>
              </a:lnSpc>
            </a:pPr>
            <a:r>
              <a:rPr lang="en-US" sz="2400" smtClean="0"/>
              <a:t>Interviews with physician practices, community pharmacies, and mail-order pharmacies reveal:</a:t>
            </a:r>
          </a:p>
          <a:p>
            <a:pPr marL="917575" lvl="1" indent="-406400">
              <a:lnSpc>
                <a:spcPct val="85000"/>
              </a:lnSpc>
            </a:pPr>
            <a:r>
              <a:rPr lang="en-US" sz="2400" smtClean="0"/>
              <a:t>E-prescribing generally regarded as important tool to improve patient safety and save time</a:t>
            </a:r>
          </a:p>
          <a:p>
            <a:pPr marL="917575" lvl="1" indent="-406400">
              <a:lnSpc>
                <a:spcPct val="85000"/>
              </a:lnSpc>
            </a:pPr>
            <a:r>
              <a:rPr lang="en-US" sz="2400" smtClean="0"/>
              <a:t>Physicians and pharmacies both face barriers in realizing e-prescribing’s full potential</a:t>
            </a:r>
          </a:p>
          <a:p>
            <a:pPr marL="406400" indent="-406400">
              <a:lnSpc>
                <a:spcPct val="85000"/>
              </a:lnSpc>
            </a:pPr>
            <a:endParaRPr lang="en-US" sz="2400" smtClean="0"/>
          </a:p>
          <a:p>
            <a:pPr marL="406400" indent="-406400">
              <a:lnSpc>
                <a:spcPct val="85000"/>
              </a:lnSpc>
              <a:buFont typeface="Wingdings" pitchFamily="2" charset="2"/>
              <a:buNone/>
            </a:pPr>
            <a:endParaRPr lang="en-US" sz="2400" smtClean="0"/>
          </a:p>
          <a:p>
            <a:pPr marL="406400" indent="-406400">
              <a:lnSpc>
                <a:spcPct val="85000"/>
              </a:lnSpc>
            </a:pPr>
            <a:endParaRPr lang="en-US" sz="2400" smtClean="0"/>
          </a:p>
        </p:txBody>
      </p:sp>
      <p:sp>
        <p:nvSpPr>
          <p:cNvPr id="7" name="TextBox 6"/>
          <p:cNvSpPr txBox="1"/>
          <p:nvPr/>
        </p:nvSpPr>
        <p:spPr>
          <a:xfrm>
            <a:off x="0" y="6172200"/>
            <a:ext cx="8915400" cy="523875"/>
          </a:xfrm>
          <a:prstGeom prst="rect">
            <a:avLst/>
          </a:prstGeom>
          <a:noFill/>
        </p:spPr>
        <p:txBody>
          <a:bodyPr wrap="square">
            <a:spAutoFit/>
          </a:bodyPr>
          <a:lstStyle/>
          <a:p>
            <a:pPr algn="ctr">
              <a:defRPr/>
            </a:pPr>
            <a:r>
              <a:rPr lang="en-US" sz="1400" dirty="0">
                <a:effectLst>
                  <a:outerShdw blurRad="38100" dist="38100" dir="2700000" algn="tl">
                    <a:srgbClr val="000000"/>
                  </a:outerShdw>
                </a:effectLst>
                <a:latin typeface="Arial" charset="0"/>
              </a:rPr>
              <a:t>Grossman JM, Cross DA, </a:t>
            </a:r>
            <a:r>
              <a:rPr lang="en-US" sz="1400" dirty="0" err="1">
                <a:effectLst>
                  <a:outerShdw blurRad="38100" dist="38100" dir="2700000" algn="tl">
                    <a:srgbClr val="000000"/>
                  </a:outerShdw>
                </a:effectLst>
                <a:latin typeface="Arial" charset="0"/>
              </a:rPr>
              <a:t>Boukus</a:t>
            </a:r>
            <a:r>
              <a:rPr lang="en-US" sz="1400" dirty="0">
                <a:effectLst>
                  <a:outerShdw blurRad="38100" dist="38100" dir="2700000" algn="tl">
                    <a:srgbClr val="000000"/>
                  </a:outerShdw>
                </a:effectLst>
                <a:latin typeface="Arial" charset="0"/>
              </a:rPr>
              <a:t> ER, et al. Transmitting and processing electronic prescriptions: Experiences of physician practices and pharmacies. </a:t>
            </a:r>
            <a:r>
              <a:rPr lang="en-US" sz="1400" i="1" dirty="0">
                <a:effectLst>
                  <a:outerShdw blurRad="38100" dist="38100" dir="2700000" algn="tl">
                    <a:srgbClr val="000000"/>
                  </a:outerShdw>
                </a:effectLst>
                <a:latin typeface="Arial" charset="0"/>
              </a:rPr>
              <a:t>J Am Med Inform Assoc </a:t>
            </a:r>
            <a:r>
              <a:rPr lang="en-US" sz="1400" dirty="0" err="1">
                <a:effectLst>
                  <a:outerShdw blurRad="38100" dist="38100" dir="2700000" algn="tl">
                    <a:srgbClr val="000000"/>
                  </a:outerShdw>
                </a:effectLst>
                <a:latin typeface="Arial" charset="0"/>
              </a:rPr>
              <a:t>doi</a:t>
            </a:r>
            <a:r>
              <a:rPr lang="en-US" sz="1400" dirty="0">
                <a:effectLst>
                  <a:outerShdw blurRad="38100" dist="38100" dir="2700000" algn="tl">
                    <a:srgbClr val="000000"/>
                  </a:outerShdw>
                </a:effectLst>
                <a:latin typeface="Arial" charset="0"/>
              </a:rPr>
              <a:t>: 10.1136/amiajnl-2011-000515</a:t>
            </a:r>
          </a:p>
        </p:txBody>
      </p:sp>
      <p:pic>
        <p:nvPicPr>
          <p:cNvPr id="17413" name="Picture 5" descr="161960_116528411744182_5991321_n.jpg"/>
          <p:cNvPicPr>
            <a:picLocks noChangeAspect="1"/>
          </p:cNvPicPr>
          <p:nvPr/>
        </p:nvPicPr>
        <p:blipFill>
          <a:blip r:embed="rId3" cstate="print"/>
          <a:srcRect/>
          <a:stretch>
            <a:fillRect/>
          </a:stretch>
        </p:blipFill>
        <p:spPr bwMode="auto">
          <a:xfrm>
            <a:off x="381000" y="1600200"/>
            <a:ext cx="3048000" cy="406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a:xfrm>
            <a:off x="1676400" y="0"/>
            <a:ext cx="7467600" cy="1295400"/>
          </a:xfrm>
        </p:spPr>
        <p:txBody>
          <a:bodyPr/>
          <a:lstStyle/>
          <a:p>
            <a:pPr>
              <a:defRPr/>
            </a:pPr>
            <a:r>
              <a:rPr lang="en-US" sz="3200" dirty="0" smtClean="0"/>
              <a:t>AHRQ, Hispanic Groups Promote Use of Spanish-Language Resources</a:t>
            </a:r>
          </a:p>
        </p:txBody>
      </p:sp>
      <p:sp>
        <p:nvSpPr>
          <p:cNvPr id="438275" name="Rectangle 3"/>
          <p:cNvSpPr>
            <a:spLocks noGrp="1" noChangeArrowheads="1"/>
          </p:cNvSpPr>
          <p:nvPr>
            <p:ph type="body" idx="1"/>
          </p:nvPr>
        </p:nvSpPr>
        <p:spPr>
          <a:xfrm>
            <a:off x="228600" y="1490138"/>
            <a:ext cx="4648200" cy="4419600"/>
          </a:xfrm>
        </p:spPr>
        <p:txBody>
          <a:bodyPr/>
          <a:lstStyle/>
          <a:p>
            <a:pPr marL="406400" indent="-406400">
              <a:lnSpc>
                <a:spcPct val="85000"/>
              </a:lnSpc>
            </a:pPr>
            <a:r>
              <a:rPr lang="en-US" sz="2400" dirty="0" smtClean="0"/>
              <a:t>AHRQ launches </a:t>
            </a:r>
            <a:r>
              <a:rPr lang="en-US" sz="2400" i="1" dirty="0" err="1" smtClean="0"/>
              <a:t>Toma</a:t>
            </a:r>
            <a:r>
              <a:rPr lang="en-US" sz="2400" i="1" dirty="0" smtClean="0"/>
              <a:t> </a:t>
            </a:r>
            <a:r>
              <a:rPr lang="en-US" sz="2400" i="1" dirty="0" err="1" smtClean="0"/>
              <a:t>las</a:t>
            </a:r>
            <a:r>
              <a:rPr lang="en-US" sz="2400" i="1" dirty="0" smtClean="0"/>
              <a:t> </a:t>
            </a:r>
            <a:r>
              <a:rPr lang="en-US" sz="2400" i="1" dirty="0" err="1" smtClean="0"/>
              <a:t>riendas</a:t>
            </a:r>
            <a:r>
              <a:rPr lang="en-US" sz="2400" dirty="0" smtClean="0"/>
              <a:t> (Take the Reins) campaign to encourage Hispanics to take control of their own health and explore treatment options</a:t>
            </a:r>
          </a:p>
          <a:p>
            <a:pPr marL="406400" indent="-406400">
              <a:lnSpc>
                <a:spcPct val="85000"/>
              </a:lnSpc>
            </a:pPr>
            <a:r>
              <a:rPr lang="en-US" sz="2400" dirty="0" smtClean="0"/>
              <a:t>Campaign partners include:</a:t>
            </a:r>
          </a:p>
          <a:p>
            <a:pPr marL="917575" lvl="1" indent="-406400">
              <a:lnSpc>
                <a:spcPct val="85000"/>
              </a:lnSpc>
            </a:pPr>
            <a:r>
              <a:rPr lang="en-US" sz="2000" dirty="0" smtClean="0"/>
              <a:t>National Hispanic Medical Association</a:t>
            </a:r>
          </a:p>
          <a:p>
            <a:pPr marL="917575" lvl="1" indent="-406400">
              <a:lnSpc>
                <a:spcPct val="85000"/>
              </a:lnSpc>
            </a:pPr>
            <a:r>
              <a:rPr lang="en-US" sz="2000" dirty="0" smtClean="0"/>
              <a:t>Latino Student Medical Association</a:t>
            </a:r>
          </a:p>
          <a:p>
            <a:pPr marL="917575" lvl="1" indent="-406400">
              <a:lnSpc>
                <a:spcPct val="85000"/>
              </a:lnSpc>
            </a:pPr>
            <a:r>
              <a:rPr lang="en-US" sz="2000" dirty="0" smtClean="0"/>
              <a:t>National Association of Hispanic Elderly</a:t>
            </a:r>
          </a:p>
          <a:p>
            <a:pPr marL="917575" lvl="1" indent="-406400">
              <a:lnSpc>
                <a:spcPct val="85000"/>
              </a:lnSpc>
            </a:pPr>
            <a:r>
              <a:rPr lang="en-US" sz="2000" dirty="0" smtClean="0"/>
              <a:t>National Latina Health Network</a:t>
            </a:r>
          </a:p>
          <a:p>
            <a:pPr marL="917575" lvl="1" indent="-406400">
              <a:lnSpc>
                <a:spcPct val="85000"/>
              </a:lnSpc>
            </a:pPr>
            <a:r>
              <a:rPr lang="en-US" sz="2000" dirty="0" err="1" smtClean="0"/>
              <a:t>Telemundo</a:t>
            </a:r>
            <a:endParaRPr lang="en-US" sz="2000" dirty="0" smtClean="0"/>
          </a:p>
          <a:p>
            <a:pPr marL="917575" lvl="1" indent="-406400">
              <a:lnSpc>
                <a:spcPct val="85000"/>
              </a:lnSpc>
            </a:pPr>
            <a:endParaRPr lang="en-US" sz="2400" dirty="0" smtClean="0"/>
          </a:p>
          <a:p>
            <a:pPr marL="406400" indent="-406400">
              <a:lnSpc>
                <a:spcPct val="85000"/>
              </a:lnSpc>
            </a:pPr>
            <a:endParaRPr lang="en-US" sz="2400" dirty="0" smtClean="0"/>
          </a:p>
        </p:txBody>
      </p:sp>
      <p:sp>
        <p:nvSpPr>
          <p:cNvPr id="7" name="TextBox 6"/>
          <p:cNvSpPr txBox="1"/>
          <p:nvPr/>
        </p:nvSpPr>
        <p:spPr>
          <a:xfrm>
            <a:off x="2438400" y="6400800"/>
            <a:ext cx="4648200" cy="369888"/>
          </a:xfrm>
          <a:prstGeom prst="rect">
            <a:avLst/>
          </a:prstGeom>
          <a:noFill/>
        </p:spPr>
        <p:txBody>
          <a:bodyPr>
            <a:spAutoFit/>
          </a:bodyPr>
          <a:lstStyle/>
          <a:p>
            <a:pPr algn="ctr">
              <a:defRPr/>
            </a:pPr>
            <a:r>
              <a:rPr lang="en-US" sz="1800" b="1" dirty="0">
                <a:solidFill>
                  <a:srgbClr val="FFFF00"/>
                </a:solidFill>
                <a:effectLst>
                  <a:outerShdw blurRad="38100" dist="38100" dir="2700000" algn="tl">
                    <a:srgbClr val="000000"/>
                  </a:outerShdw>
                </a:effectLst>
                <a:latin typeface="Arial" charset="0"/>
              </a:rPr>
              <a:t>www.ahrq.gov/consumer/espanoix.htm</a:t>
            </a:r>
          </a:p>
        </p:txBody>
      </p:sp>
      <p:sp>
        <p:nvSpPr>
          <p:cNvPr id="6" name="Rectangle 5"/>
          <p:cNvSpPr/>
          <p:nvPr/>
        </p:nvSpPr>
        <p:spPr>
          <a:xfrm>
            <a:off x="4648200" y="4800600"/>
            <a:ext cx="4495800" cy="307975"/>
          </a:xfrm>
          <a:prstGeom prst="rect">
            <a:avLst/>
          </a:prstGeom>
        </p:spPr>
        <p:txBody>
          <a:bodyPr>
            <a:spAutoFit/>
          </a:bodyPr>
          <a:lstStyle/>
          <a:p>
            <a:pPr algn="ctr">
              <a:defRPr/>
            </a:pPr>
            <a:r>
              <a:rPr lang="en-US" sz="1400" b="1">
                <a:solidFill>
                  <a:schemeClr val="tx2"/>
                </a:solidFill>
                <a:effectLst>
                  <a:outerShdw blurRad="38100" dist="38100" dir="2700000" algn="tl">
                    <a:srgbClr val="000000"/>
                  </a:outerShdw>
                </a:effectLst>
                <a:latin typeface="Arial" charset="0"/>
                <a:cs typeface="ＭＳ Ｐゴシック" charset="-128"/>
              </a:rPr>
              <a:t>www.facebook.com/AHRQehc.espanol</a:t>
            </a:r>
          </a:p>
        </p:txBody>
      </p:sp>
      <p:pic>
        <p:nvPicPr>
          <p:cNvPr id="19462" name="Picture 6"/>
          <p:cNvPicPr>
            <a:picLocks noChangeAspect="1" noChangeArrowheads="1"/>
          </p:cNvPicPr>
          <p:nvPr/>
        </p:nvPicPr>
        <p:blipFill>
          <a:blip r:embed="rId3" cstate="print"/>
          <a:srcRect/>
          <a:stretch>
            <a:fillRect/>
          </a:stretch>
        </p:blipFill>
        <p:spPr bwMode="auto">
          <a:xfrm>
            <a:off x="4643438" y="1447800"/>
            <a:ext cx="4348162" cy="3276600"/>
          </a:xfrm>
          <a:prstGeom prst="rect">
            <a:avLst/>
          </a:prstGeom>
          <a:noFill/>
          <a:ln w="12700">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a:xfrm>
            <a:off x="1524000" y="228600"/>
            <a:ext cx="7239000" cy="1066800"/>
          </a:xfrm>
        </p:spPr>
        <p:txBody>
          <a:bodyPr/>
          <a:lstStyle/>
          <a:p>
            <a:pPr>
              <a:defRPr/>
            </a:pPr>
            <a:r>
              <a:rPr lang="en-US" sz="3200" dirty="0" smtClean="0"/>
              <a:t>Consumers Choose High-Value Providers When Given Good Data</a:t>
            </a:r>
          </a:p>
        </p:txBody>
      </p:sp>
      <p:sp>
        <p:nvSpPr>
          <p:cNvPr id="438275" name="Rectangle 3"/>
          <p:cNvSpPr>
            <a:spLocks noGrp="1" noChangeArrowheads="1"/>
          </p:cNvSpPr>
          <p:nvPr>
            <p:ph type="body" idx="1"/>
          </p:nvPr>
        </p:nvSpPr>
        <p:spPr>
          <a:xfrm>
            <a:off x="228600" y="1524000"/>
            <a:ext cx="8686800" cy="2895600"/>
          </a:xfrm>
        </p:spPr>
        <p:txBody>
          <a:bodyPr/>
          <a:lstStyle/>
          <a:p>
            <a:pPr marL="406400" indent="-406400">
              <a:lnSpc>
                <a:spcPct val="85000"/>
              </a:lnSpc>
            </a:pPr>
            <a:r>
              <a:rPr lang="en-US" sz="2800" smtClean="0"/>
              <a:t>AHRQ-funded study in March 2012 issue of </a:t>
            </a:r>
            <a:r>
              <a:rPr lang="en-US" sz="2800" i="1" smtClean="0"/>
              <a:t>Health Affairs</a:t>
            </a:r>
            <a:r>
              <a:rPr lang="en-US" sz="2800" smtClean="0"/>
              <a:t>:</a:t>
            </a:r>
          </a:p>
          <a:p>
            <a:pPr marL="917575" lvl="1" indent="-406400">
              <a:lnSpc>
                <a:spcPct val="85000"/>
              </a:lnSpc>
            </a:pPr>
            <a:r>
              <a:rPr lang="en-US" sz="2300" smtClean="0"/>
              <a:t>When asked to choose a provider based only on cost, consumers choose the more expensive option, equating cost with quality</a:t>
            </a:r>
          </a:p>
          <a:p>
            <a:pPr marL="917575" lvl="1" indent="-406400">
              <a:lnSpc>
                <a:spcPct val="85000"/>
              </a:lnSpc>
            </a:pPr>
            <a:r>
              <a:rPr lang="en-US" sz="2300" smtClean="0"/>
              <a:t>When cost and quality data are combined, consumers more easily identify providers who deliver high-quality care at a lower cost</a:t>
            </a:r>
          </a:p>
          <a:p>
            <a:pPr marL="917575" lvl="1" indent="-406400">
              <a:lnSpc>
                <a:spcPct val="85000"/>
              </a:lnSpc>
            </a:pPr>
            <a:r>
              <a:rPr lang="en-US" sz="2300" smtClean="0"/>
              <a:t>Study explored ways to present cost and quality information, such as symbols, specific figures, and labels</a:t>
            </a:r>
          </a:p>
          <a:p>
            <a:pPr marL="917575" lvl="1" indent="-406400">
              <a:lnSpc>
                <a:spcPct val="85000"/>
              </a:lnSpc>
            </a:pPr>
            <a:r>
              <a:rPr lang="en-US" sz="2300" smtClean="0"/>
              <a:t>Implications for the design of public report cards</a:t>
            </a:r>
          </a:p>
          <a:p>
            <a:pPr marL="406400" indent="-406400">
              <a:lnSpc>
                <a:spcPct val="85000"/>
              </a:lnSpc>
            </a:pPr>
            <a:endParaRPr lang="en-US" sz="2400" smtClean="0"/>
          </a:p>
          <a:p>
            <a:pPr marL="406400" indent="-406400">
              <a:lnSpc>
                <a:spcPct val="85000"/>
              </a:lnSpc>
              <a:buFont typeface="Wingdings" pitchFamily="2" charset="2"/>
              <a:buNone/>
            </a:pPr>
            <a:endParaRPr lang="en-US" sz="2400" smtClean="0"/>
          </a:p>
          <a:p>
            <a:pPr marL="406400" indent="-406400">
              <a:lnSpc>
                <a:spcPct val="85000"/>
              </a:lnSpc>
            </a:pPr>
            <a:endParaRPr lang="en-US" sz="2400" smtClean="0"/>
          </a:p>
        </p:txBody>
      </p:sp>
      <p:sp>
        <p:nvSpPr>
          <p:cNvPr id="7" name="TextBox 6"/>
          <p:cNvSpPr txBox="1"/>
          <p:nvPr/>
        </p:nvSpPr>
        <p:spPr>
          <a:xfrm>
            <a:off x="0" y="6334125"/>
            <a:ext cx="9144000" cy="523875"/>
          </a:xfrm>
          <a:prstGeom prst="rect">
            <a:avLst/>
          </a:prstGeom>
          <a:noFill/>
        </p:spPr>
        <p:txBody>
          <a:bodyPr>
            <a:spAutoFit/>
          </a:bodyPr>
          <a:lstStyle/>
          <a:p>
            <a:pPr algn="ctr">
              <a:defRPr/>
            </a:pPr>
            <a:r>
              <a:rPr lang="en-US" sz="1400" dirty="0">
                <a:solidFill>
                  <a:schemeClr val="tx2"/>
                </a:solidFill>
                <a:effectLst>
                  <a:outerShdw blurRad="38100" dist="38100" dir="2700000" algn="tl">
                    <a:srgbClr val="000000"/>
                  </a:outerShdw>
                </a:effectLst>
                <a:latin typeface="Arial" charset="0"/>
              </a:rPr>
              <a:t>Hibbard JH, Greene J, </a:t>
            </a:r>
            <a:r>
              <a:rPr lang="en-US" sz="1400" dirty="0" err="1">
                <a:solidFill>
                  <a:schemeClr val="tx2"/>
                </a:solidFill>
                <a:effectLst>
                  <a:outerShdw blurRad="38100" dist="38100" dir="2700000" algn="tl">
                    <a:srgbClr val="000000"/>
                  </a:outerShdw>
                </a:effectLst>
                <a:latin typeface="Arial" charset="0"/>
              </a:rPr>
              <a:t>Sofaer</a:t>
            </a:r>
            <a:r>
              <a:rPr lang="en-US" sz="1400" dirty="0">
                <a:solidFill>
                  <a:schemeClr val="tx2"/>
                </a:solidFill>
                <a:effectLst>
                  <a:outerShdw blurRad="38100" dist="38100" dir="2700000" algn="tl">
                    <a:srgbClr val="000000"/>
                  </a:outerShdw>
                </a:effectLst>
                <a:latin typeface="Arial" charset="0"/>
              </a:rPr>
              <a:t> S, et al. An experiment shows that a well-designed report on costs and quality can help consumers choose high-value health care. </a:t>
            </a:r>
            <a:r>
              <a:rPr lang="en-US" sz="1400" i="1" dirty="0">
                <a:solidFill>
                  <a:schemeClr val="tx2"/>
                </a:solidFill>
                <a:effectLst>
                  <a:outerShdw blurRad="38100" dist="38100" dir="2700000" algn="tl">
                    <a:srgbClr val="000000"/>
                  </a:outerShdw>
                </a:effectLst>
                <a:latin typeface="Arial" charset="0"/>
              </a:rPr>
              <a:t>Health </a:t>
            </a:r>
            <a:r>
              <a:rPr lang="en-US" sz="1400" i="1" dirty="0" err="1">
                <a:solidFill>
                  <a:schemeClr val="tx2"/>
                </a:solidFill>
                <a:effectLst>
                  <a:outerShdw blurRad="38100" dist="38100" dir="2700000" algn="tl">
                    <a:srgbClr val="000000"/>
                  </a:outerShdw>
                </a:effectLst>
                <a:latin typeface="Arial" charset="0"/>
              </a:rPr>
              <a:t>Aff</a:t>
            </a:r>
            <a:r>
              <a:rPr lang="en-US" sz="1400" dirty="0">
                <a:solidFill>
                  <a:schemeClr val="tx2"/>
                </a:solidFill>
                <a:effectLst>
                  <a:outerShdw blurRad="38100" dist="38100" dir="2700000" algn="tl">
                    <a:srgbClr val="000000"/>
                  </a:outerShdw>
                </a:effectLst>
                <a:latin typeface="Arial" charset="0"/>
              </a:rPr>
              <a:t> 2012 31:560-568.</a:t>
            </a:r>
          </a:p>
        </p:txBody>
      </p:sp>
      <p:pic>
        <p:nvPicPr>
          <p:cNvPr id="22533" name="Picture 5" descr="logo.gif"/>
          <p:cNvPicPr>
            <a:picLocks noChangeAspect="1"/>
          </p:cNvPicPr>
          <p:nvPr/>
        </p:nvPicPr>
        <p:blipFill>
          <a:blip r:embed="rId3" cstate="print"/>
          <a:srcRect/>
          <a:stretch>
            <a:fillRect/>
          </a:stretch>
        </p:blipFill>
        <p:spPr bwMode="auto">
          <a:xfrm>
            <a:off x="3505200" y="5562600"/>
            <a:ext cx="2209800" cy="811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Oval 4"/>
          <p:cNvSpPr>
            <a:spLocks noChangeArrowheads="1"/>
          </p:cNvSpPr>
          <p:nvPr/>
        </p:nvSpPr>
        <p:spPr bwMode="auto">
          <a:xfrm>
            <a:off x="1752600" y="2590800"/>
            <a:ext cx="914400" cy="914400"/>
          </a:xfrm>
          <a:prstGeom prst="ellipse">
            <a:avLst/>
          </a:prstGeom>
          <a:noFill/>
          <a:ln w="12700">
            <a:noFill/>
            <a:round/>
            <a:headEnd/>
            <a:tailEnd/>
          </a:ln>
        </p:spPr>
        <p:txBody>
          <a:bodyPr wrap="none" lIns="90488" tIns="44450" rIns="90488" bIns="44450" anchor="ctr"/>
          <a:lstStyle/>
          <a:p>
            <a:endParaRPr lang="en-US"/>
          </a:p>
        </p:txBody>
      </p:sp>
      <p:sp>
        <p:nvSpPr>
          <p:cNvPr id="4100" name="Oval 5"/>
          <p:cNvSpPr>
            <a:spLocks noChangeArrowheads="1"/>
          </p:cNvSpPr>
          <p:nvPr/>
        </p:nvSpPr>
        <p:spPr bwMode="auto">
          <a:xfrm>
            <a:off x="5029200" y="2209800"/>
            <a:ext cx="2057400" cy="914400"/>
          </a:xfrm>
          <a:prstGeom prst="ellipse">
            <a:avLst/>
          </a:prstGeom>
          <a:noFill/>
          <a:ln w="12700">
            <a:noFill/>
            <a:round/>
            <a:headEnd/>
            <a:tailEnd/>
          </a:ln>
        </p:spPr>
        <p:txBody>
          <a:bodyPr wrap="none" lIns="90488" tIns="44450" rIns="90488" bIns="44450" anchor="ctr"/>
          <a:lstStyle/>
          <a:p>
            <a:endParaRPr lang="en-US"/>
          </a:p>
        </p:txBody>
      </p:sp>
      <p:sp>
        <p:nvSpPr>
          <p:cNvPr id="500742" name="Rectangle 6"/>
          <p:cNvSpPr>
            <a:spLocks noChangeArrowheads="1"/>
          </p:cNvSpPr>
          <p:nvPr/>
        </p:nvSpPr>
        <p:spPr bwMode="auto">
          <a:xfrm>
            <a:off x="135466" y="1447803"/>
            <a:ext cx="5029200" cy="5715000"/>
          </a:xfrm>
          <a:prstGeom prst="rect">
            <a:avLst/>
          </a:prstGeom>
          <a:noFill/>
          <a:ln w="12700">
            <a:noFill/>
            <a:miter lim="800000"/>
            <a:headEnd/>
            <a:tailEnd/>
          </a:ln>
          <a:effectLst/>
        </p:spPr>
        <p:txBody>
          <a:bodyPr lIns="90488" tIns="44450" rIns="90488" bIns="44450"/>
          <a:lstStyle/>
          <a:p>
            <a:pPr marL="465138" indent="-465138">
              <a:lnSpc>
                <a:spcPct val="90000"/>
              </a:lnSpc>
              <a:spcBef>
                <a:spcPct val="30000"/>
              </a:spcBef>
              <a:buClr>
                <a:schemeClr val="tx2"/>
              </a:buClr>
              <a:buSzPct val="95000"/>
              <a:buFont typeface="Wingdings" pitchFamily="2" charset="2"/>
              <a:buChar char="n"/>
              <a:defRPr/>
            </a:pPr>
            <a:r>
              <a:rPr lang="en-US" sz="2600" b="1" dirty="0">
                <a:solidFill>
                  <a:srgbClr val="FFFFFF"/>
                </a:solidFill>
                <a:effectLst>
                  <a:outerShdw blurRad="38100" dist="38100" dir="2700000" algn="tl">
                    <a:srgbClr val="000000"/>
                  </a:outerShdw>
                </a:effectLst>
                <a:latin typeface="Arial" charset="0"/>
              </a:rPr>
              <a:t>AHRQ’s Health Literacy Universal Precautions Toolkit </a:t>
            </a:r>
          </a:p>
          <a:p>
            <a:pPr marL="922338" lvl="1" indent="-465138">
              <a:lnSpc>
                <a:spcPct val="90000"/>
              </a:lnSpc>
              <a:spcBef>
                <a:spcPct val="30000"/>
              </a:spcBef>
              <a:buClr>
                <a:schemeClr val="tx2"/>
              </a:buClr>
              <a:buSzPct val="95000"/>
              <a:buFont typeface="Wingdings" pitchFamily="2" charset="2"/>
              <a:buChar char="n"/>
              <a:defRPr/>
            </a:pPr>
            <a:r>
              <a:rPr lang="en-US" sz="2600" dirty="0">
                <a:solidFill>
                  <a:srgbClr val="FFFFFF"/>
                </a:solidFill>
                <a:effectLst>
                  <a:outerShdw blurRad="38100" dist="38100" dir="2700000" algn="tl">
                    <a:srgbClr val="000000"/>
                  </a:outerShdw>
                </a:effectLst>
                <a:latin typeface="Arial" charset="0"/>
              </a:rPr>
              <a:t>Incorporated into curriculum on clear communication techniques </a:t>
            </a:r>
          </a:p>
          <a:p>
            <a:pPr marL="922338" lvl="1" indent="-465138">
              <a:lnSpc>
                <a:spcPct val="90000"/>
              </a:lnSpc>
              <a:spcBef>
                <a:spcPct val="30000"/>
              </a:spcBef>
              <a:buClr>
                <a:schemeClr val="tx2"/>
              </a:buClr>
              <a:buSzPct val="95000"/>
              <a:buFont typeface="Wingdings" pitchFamily="2" charset="2"/>
              <a:buChar char="n"/>
              <a:defRPr/>
            </a:pPr>
            <a:r>
              <a:rPr lang="en-US" sz="2600" dirty="0">
                <a:solidFill>
                  <a:srgbClr val="FFFFFF"/>
                </a:solidFill>
                <a:effectLst>
                  <a:outerShdw blurRad="38100" dist="38100" dir="2700000" algn="tl">
                    <a:srgbClr val="000000"/>
                  </a:outerShdw>
                </a:effectLst>
                <a:latin typeface="Arial" charset="0"/>
              </a:rPr>
              <a:t>More than 1,200 students from seven professions took part in literacy seminars</a:t>
            </a:r>
          </a:p>
          <a:p>
            <a:pPr marL="922338" lvl="1" indent="-465138">
              <a:lnSpc>
                <a:spcPct val="90000"/>
              </a:lnSpc>
              <a:spcBef>
                <a:spcPct val="30000"/>
              </a:spcBef>
              <a:buClr>
                <a:schemeClr val="tx2"/>
              </a:buClr>
              <a:buSzPct val="95000"/>
              <a:buFont typeface="Wingdings" pitchFamily="2" charset="2"/>
              <a:buChar char="n"/>
              <a:defRPr/>
            </a:pPr>
            <a:r>
              <a:rPr lang="en-US" sz="2600" dirty="0">
                <a:solidFill>
                  <a:srgbClr val="FFFFFF"/>
                </a:solidFill>
                <a:effectLst>
                  <a:outerShdw blurRad="38100" dist="38100" dir="2700000" algn="tl">
                    <a:srgbClr val="000000"/>
                  </a:outerShdw>
                </a:effectLst>
                <a:latin typeface="Arial" charset="0"/>
              </a:rPr>
              <a:t>Toolkit used during clinical rotations in outreach educational activities  </a:t>
            </a:r>
          </a:p>
        </p:txBody>
      </p:sp>
      <p:sp>
        <p:nvSpPr>
          <p:cNvPr id="500746" name="Rectangle 10"/>
          <p:cNvSpPr>
            <a:spLocks noGrp="1" noChangeArrowheads="1"/>
          </p:cNvSpPr>
          <p:nvPr>
            <p:ph type="title"/>
          </p:nvPr>
        </p:nvSpPr>
        <p:spPr>
          <a:xfrm>
            <a:off x="1447800" y="838200"/>
            <a:ext cx="7086600" cy="1219200"/>
          </a:xfrm>
        </p:spPr>
        <p:txBody>
          <a:bodyPr/>
          <a:lstStyle/>
          <a:p>
            <a:pPr>
              <a:defRPr/>
            </a:pPr>
            <a:r>
              <a:rPr lang="en-US" sz="3200" dirty="0" smtClean="0"/>
              <a:t>Saint Louis University </a:t>
            </a:r>
            <a:br>
              <a:rPr lang="en-US" sz="3200" dirty="0" smtClean="0"/>
            </a:br>
            <a:r>
              <a:rPr lang="en-US" sz="3200" dirty="0" smtClean="0"/>
              <a:t>School of Medicine  </a:t>
            </a:r>
            <a:br>
              <a:rPr lang="en-US" sz="3200" dirty="0" smtClean="0"/>
            </a:br>
            <a:r>
              <a:rPr lang="en-US" sz="3200" dirty="0" smtClean="0"/>
              <a:t/>
            </a:r>
            <a:br>
              <a:rPr lang="en-US" sz="3200" dirty="0" smtClean="0"/>
            </a:br>
            <a:endParaRPr lang="en-US" sz="3200" dirty="0" smtClean="0"/>
          </a:p>
        </p:txBody>
      </p:sp>
      <p:pic>
        <p:nvPicPr>
          <p:cNvPr id="4103" name="Picture 1"/>
          <p:cNvPicPr>
            <a:picLocks noChangeAspect="1"/>
          </p:cNvPicPr>
          <p:nvPr/>
        </p:nvPicPr>
        <p:blipFill>
          <a:blip r:embed="rId3" cstate="print"/>
          <a:srcRect/>
          <a:stretch>
            <a:fillRect/>
          </a:stretch>
        </p:blipFill>
        <p:spPr bwMode="auto">
          <a:xfrm>
            <a:off x="5181600" y="2209801"/>
            <a:ext cx="3810000" cy="278195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152400"/>
            <a:ext cx="6553200" cy="1219200"/>
          </a:xfrm>
        </p:spPr>
        <p:txBody>
          <a:bodyPr/>
          <a:lstStyle/>
          <a:p>
            <a:pPr>
              <a:defRPr/>
            </a:pPr>
            <a:r>
              <a:rPr lang="en-US" sz="2800" dirty="0" smtClean="0"/>
              <a:t>Alliant/GFMC, the Medicare Quality Improvement Organization </a:t>
            </a:r>
            <a:br>
              <a:rPr lang="en-US" sz="2800" dirty="0" smtClean="0"/>
            </a:br>
            <a:r>
              <a:rPr lang="en-US" sz="2800" dirty="0" smtClean="0"/>
              <a:t>for Georgia</a:t>
            </a:r>
            <a:endParaRPr lang="en-US" sz="2800" dirty="0"/>
          </a:p>
        </p:txBody>
      </p:sp>
      <p:sp>
        <p:nvSpPr>
          <p:cNvPr id="3" name="Content Placeholder 2"/>
          <p:cNvSpPr>
            <a:spLocks noGrp="1"/>
          </p:cNvSpPr>
          <p:nvPr>
            <p:ph idx="1"/>
          </p:nvPr>
        </p:nvSpPr>
        <p:spPr/>
        <p:txBody>
          <a:bodyPr/>
          <a:lstStyle/>
          <a:p>
            <a:pPr>
              <a:buFont typeface="Wingdings" charset="2"/>
              <a:buNone/>
              <a:defRPr/>
            </a:pPr>
            <a:endParaRPr lang="en-US" sz="2400" dirty="0" smtClean="0"/>
          </a:p>
          <a:p>
            <a:pPr>
              <a:buFont typeface="Wingdings" charset="2"/>
              <a:buNone/>
              <a:defRPr/>
            </a:pPr>
            <a:endParaRPr lang="en-US" dirty="0" smtClean="0"/>
          </a:p>
          <a:p>
            <a:pPr>
              <a:buFont typeface="Wingdings" charset="2"/>
              <a:buNone/>
              <a:defRPr/>
            </a:pPr>
            <a:r>
              <a:rPr lang="en-US" dirty="0" smtClean="0"/>
              <a:t>	</a:t>
            </a:r>
            <a:endParaRPr lang="en-US" dirty="0"/>
          </a:p>
        </p:txBody>
      </p:sp>
      <p:sp>
        <p:nvSpPr>
          <p:cNvPr id="6" name="Text Placeholder 5"/>
          <p:cNvSpPr>
            <a:spLocks noGrp="1"/>
          </p:cNvSpPr>
          <p:nvPr>
            <p:ph sz="half" idx="4294967295"/>
          </p:nvPr>
        </p:nvSpPr>
        <p:spPr>
          <a:xfrm>
            <a:off x="444500" y="1676400"/>
            <a:ext cx="8382000" cy="5257800"/>
          </a:xfrm>
        </p:spPr>
        <p:txBody>
          <a:bodyPr/>
          <a:lstStyle/>
          <a:p>
            <a:pPr>
              <a:defRPr/>
            </a:pPr>
            <a:r>
              <a:rPr lang="en-US" sz="2800" b="1" dirty="0" smtClean="0"/>
              <a:t>AHRQ’s Nursing Home Survey on Patient Safety Culture and TeamSTEPPS™</a:t>
            </a:r>
          </a:p>
          <a:p>
            <a:pPr lvl="1">
              <a:defRPr/>
            </a:pPr>
            <a:r>
              <a:rPr lang="en-US" sz="2400" dirty="0" smtClean="0"/>
              <a:t>Safety culture survey administered in 62 nursing homes before TeamSTEPPS training; results inform best strategies to improve care</a:t>
            </a:r>
          </a:p>
          <a:p>
            <a:pPr lvl="1">
              <a:defRPr/>
            </a:pPr>
            <a:r>
              <a:rPr lang="en-US" sz="2400" dirty="0" smtClean="0"/>
              <a:t>QIO offered </a:t>
            </a:r>
            <a:r>
              <a:rPr lang="en-US" sz="2400" dirty="0" err="1" smtClean="0"/>
              <a:t>TeamSTEPPS</a:t>
            </a:r>
            <a:r>
              <a:rPr lang="en-US" sz="2400" dirty="0" smtClean="0"/>
              <a:t> training to every nursing home through State’s biennial regional meetings</a:t>
            </a:r>
          </a:p>
          <a:p>
            <a:pPr lvl="1">
              <a:defRPr/>
            </a:pPr>
            <a:r>
              <a:rPr lang="en-US" sz="2400" dirty="0" smtClean="0"/>
              <a:t>Training reached 118 administrators in                                         62 nursing homes</a:t>
            </a:r>
          </a:p>
          <a:p>
            <a:pPr lvl="1">
              <a:defRPr/>
            </a:pPr>
            <a:r>
              <a:rPr lang="en-US" sz="2400" dirty="0" smtClean="0"/>
              <a:t>Results showed improved                                          communication and teamwork                                         skills </a:t>
            </a:r>
          </a:p>
          <a:p>
            <a:pPr>
              <a:defRPr/>
            </a:pPr>
            <a:endParaRPr lang="en-US" dirty="0" smtClean="0"/>
          </a:p>
          <a:p>
            <a:pPr>
              <a:defRPr/>
            </a:pPr>
            <a:endParaRPr lang="en-US" dirty="0"/>
          </a:p>
        </p:txBody>
      </p:sp>
      <p:pic>
        <p:nvPicPr>
          <p:cNvPr id="5" name="Picture 4" descr="TSPoster"/>
          <p:cNvPicPr>
            <a:picLocks noChangeAspect="1" noChangeArrowheads="1"/>
          </p:cNvPicPr>
          <p:nvPr/>
        </p:nvPicPr>
        <p:blipFill>
          <a:blip r:embed="rId3" cstate="print"/>
          <a:srcRect/>
          <a:stretch>
            <a:fillRect/>
          </a:stretch>
        </p:blipFill>
        <p:spPr bwMode="auto">
          <a:xfrm>
            <a:off x="6045201" y="5113870"/>
            <a:ext cx="1098176" cy="1524000"/>
          </a:xfrm>
          <a:prstGeom prst="rect">
            <a:avLst/>
          </a:prstGeom>
          <a:noFill/>
          <a:ln w="9525">
            <a:noFill/>
            <a:miter lim="800000"/>
            <a:headEnd/>
            <a:tailEnd/>
          </a:ln>
        </p:spPr>
      </p:pic>
      <p:pic>
        <p:nvPicPr>
          <p:cNvPr id="7" name="Picture 4" descr="Medical"/>
          <p:cNvPicPr>
            <a:picLocks noChangeAspect="1" noChangeArrowheads="1"/>
          </p:cNvPicPr>
          <p:nvPr/>
        </p:nvPicPr>
        <p:blipFill>
          <a:blip r:embed="rId4" cstate="print"/>
          <a:srcRect/>
          <a:stretch>
            <a:fillRect/>
          </a:stretch>
        </p:blipFill>
        <p:spPr bwMode="auto">
          <a:xfrm rot="608949">
            <a:off x="7112001" y="4580470"/>
            <a:ext cx="1620836" cy="1981199"/>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76200"/>
            <a:ext cx="6400800" cy="1143000"/>
          </a:xfrm>
        </p:spPr>
        <p:txBody>
          <a:bodyPr/>
          <a:lstStyle/>
          <a:p>
            <a:pPr>
              <a:defRPr/>
            </a:pPr>
            <a:r>
              <a:rPr lang="en-US" sz="3000" dirty="0" smtClean="0"/>
              <a:t>Primary Health Care </a:t>
            </a:r>
            <a:r>
              <a:rPr lang="en-US" sz="3200" dirty="0" smtClean="0"/>
              <a:t>Centers</a:t>
            </a:r>
            <a:r>
              <a:rPr lang="en-US" sz="3000" dirty="0" smtClean="0"/>
              <a:t> (GA)</a:t>
            </a:r>
            <a:endParaRPr lang="en-US" sz="3000" dirty="0"/>
          </a:p>
        </p:txBody>
      </p:sp>
      <p:sp>
        <p:nvSpPr>
          <p:cNvPr id="18" name="Content Placeholder 17"/>
          <p:cNvSpPr>
            <a:spLocks noGrp="1"/>
          </p:cNvSpPr>
          <p:nvPr>
            <p:ph sz="half" idx="1"/>
          </p:nvPr>
        </p:nvSpPr>
        <p:spPr>
          <a:xfrm>
            <a:off x="152400" y="1525588"/>
            <a:ext cx="5715000" cy="5029200"/>
          </a:xfrm>
        </p:spPr>
        <p:txBody>
          <a:bodyPr/>
          <a:lstStyle/>
          <a:p>
            <a:pPr>
              <a:defRPr/>
            </a:pPr>
            <a:r>
              <a:rPr lang="en-US" b="1" dirty="0" smtClean="0"/>
              <a:t>AHRQ’s Staying Active and Healthy with Blood Thinners</a:t>
            </a:r>
          </a:p>
          <a:p>
            <a:pPr lvl="1">
              <a:defRPr/>
            </a:pPr>
            <a:r>
              <a:rPr lang="en-US" dirty="0" smtClean="0"/>
              <a:t>Used in educational program to help patients manage their anticoagulation therapy and overall health</a:t>
            </a:r>
          </a:p>
          <a:p>
            <a:pPr lvl="1">
              <a:defRPr/>
            </a:pPr>
            <a:r>
              <a:rPr lang="en-US" dirty="0" smtClean="0"/>
              <a:t>Program helped boost number of patients coming in for regular blood tests from 56% to 81%</a:t>
            </a:r>
          </a:p>
          <a:p>
            <a:pPr lvl="1">
              <a:defRPr/>
            </a:pPr>
            <a:r>
              <a:rPr lang="en-US" dirty="0" smtClean="0"/>
              <a:t>Centers received patient safety awards for efforts in improving health and care of patients using anticoagulants </a:t>
            </a:r>
          </a:p>
        </p:txBody>
      </p:sp>
      <p:pic>
        <p:nvPicPr>
          <p:cNvPr id="6149" name="Content Placeholder 6" descr="BloodThinner_Cover[1].jpg"/>
          <p:cNvPicPr>
            <a:picLocks noGrp="1" noChangeAspect="1"/>
          </p:cNvPicPr>
          <p:nvPr>
            <p:ph sz="half" idx="2"/>
          </p:nvPr>
        </p:nvPicPr>
        <p:blipFill>
          <a:blip r:embed="rId3" cstate="print"/>
          <a:srcRect/>
          <a:stretch>
            <a:fillRect/>
          </a:stretch>
        </p:blipFill>
        <p:spPr>
          <a:xfrm>
            <a:off x="5943600" y="1905000"/>
            <a:ext cx="3124200" cy="3108325"/>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Members</a:t>
            </a:r>
            <a:endParaRPr lang="en-US" dirty="0"/>
          </a:p>
        </p:txBody>
      </p:sp>
      <p:sp>
        <p:nvSpPr>
          <p:cNvPr id="3" name="Content Placeholder 2"/>
          <p:cNvSpPr>
            <a:spLocks noGrp="1"/>
          </p:cNvSpPr>
          <p:nvPr>
            <p:ph idx="1"/>
          </p:nvPr>
        </p:nvSpPr>
        <p:spPr>
          <a:xfrm>
            <a:off x="609600" y="1600200"/>
            <a:ext cx="7993063" cy="2895600"/>
          </a:xfrm>
        </p:spPr>
        <p:txBody>
          <a:bodyPr/>
          <a:lstStyle/>
          <a:p>
            <a:r>
              <a:rPr lang="en-US" sz="1800" b="1" dirty="0" smtClean="0"/>
              <a:t>Jane </a:t>
            </a:r>
            <a:r>
              <a:rPr lang="en-US" sz="1800" b="1" dirty="0" err="1" smtClean="0"/>
              <a:t>Durney</a:t>
            </a:r>
            <a:r>
              <a:rPr lang="en-US" sz="1800" b="1" dirty="0" smtClean="0"/>
              <a:t> Crowley</a:t>
            </a:r>
            <a:r>
              <a:rPr lang="en-US" sz="1600" dirty="0" smtClean="0"/>
              <a:t>, Executive Vice President and Chief Administrative Officer, Catholic Health Partners</a:t>
            </a:r>
          </a:p>
          <a:p>
            <a:r>
              <a:rPr lang="fr-FR" sz="1800" b="1" dirty="0" smtClean="0"/>
              <a:t>Michael P. Johnson</a:t>
            </a:r>
            <a:r>
              <a:rPr lang="fr-FR" sz="1800" dirty="0" smtClean="0"/>
              <a:t>, P.T., Ph.D., O.C.S., </a:t>
            </a:r>
            <a:r>
              <a:rPr lang="fr-FR" sz="1600" dirty="0" smtClean="0"/>
              <a:t> Division </a:t>
            </a:r>
            <a:r>
              <a:rPr lang="fr-FR" sz="1600" dirty="0" err="1" smtClean="0"/>
              <a:t>Director</a:t>
            </a:r>
            <a:r>
              <a:rPr lang="fr-FR" sz="1600" dirty="0" smtClean="0"/>
              <a:t> &amp; </a:t>
            </a:r>
            <a:r>
              <a:rPr lang="fr-FR" sz="1600" dirty="0" err="1" smtClean="0"/>
              <a:t>Chief</a:t>
            </a:r>
            <a:r>
              <a:rPr lang="fr-FR" sz="1600" dirty="0" smtClean="0"/>
              <a:t> </a:t>
            </a:r>
            <a:r>
              <a:rPr lang="fr-FR" sz="1600" dirty="0" err="1" smtClean="0"/>
              <a:t>Clinical</a:t>
            </a:r>
            <a:r>
              <a:rPr lang="fr-FR" sz="1600" dirty="0" smtClean="0"/>
              <a:t> </a:t>
            </a:r>
            <a:r>
              <a:rPr lang="fr-FR" sz="1600" dirty="0" err="1" smtClean="0"/>
              <a:t>Officer</a:t>
            </a:r>
            <a:r>
              <a:rPr lang="fr-FR" sz="1600" dirty="0" smtClean="0"/>
              <a:t>, Home Health Practice, </a:t>
            </a:r>
            <a:r>
              <a:rPr lang="fr-FR" sz="1600" dirty="0" err="1" smtClean="0"/>
              <a:t>Bayada</a:t>
            </a:r>
            <a:r>
              <a:rPr lang="fr-FR" sz="1600" dirty="0" smtClean="0"/>
              <a:t> Home Health Care</a:t>
            </a:r>
            <a:endParaRPr lang="en-US" sz="1600" dirty="0" smtClean="0"/>
          </a:p>
          <a:p>
            <a:r>
              <a:rPr lang="fr-FR" sz="1800" b="1" dirty="0" err="1" smtClean="0"/>
              <a:t>Newell</a:t>
            </a:r>
            <a:r>
              <a:rPr lang="fr-FR" sz="1800" b="1" dirty="0" smtClean="0"/>
              <a:t> E. </a:t>
            </a:r>
            <a:r>
              <a:rPr lang="fr-FR" sz="1800" b="1" dirty="0" err="1" smtClean="0"/>
              <a:t>McElwee</a:t>
            </a:r>
            <a:r>
              <a:rPr lang="fr-FR" sz="1800" b="1" dirty="0" smtClean="0"/>
              <a:t>, III</a:t>
            </a:r>
            <a:r>
              <a:rPr lang="fr-FR" sz="1800" dirty="0" smtClean="0"/>
              <a:t>, </a:t>
            </a:r>
            <a:r>
              <a:rPr lang="fr-FR" sz="1800" dirty="0" err="1" smtClean="0"/>
              <a:t>Pharm.D</a:t>
            </a:r>
            <a:r>
              <a:rPr lang="fr-FR" sz="1800" dirty="0" smtClean="0"/>
              <a:t>., M.S.P.H., </a:t>
            </a:r>
            <a:r>
              <a:rPr lang="fr-FR" sz="1600" dirty="0" err="1" smtClean="0"/>
              <a:t>Executive</a:t>
            </a:r>
            <a:r>
              <a:rPr lang="fr-FR" sz="1600" dirty="0" smtClean="0"/>
              <a:t> </a:t>
            </a:r>
            <a:r>
              <a:rPr lang="fr-FR" sz="1600" dirty="0" err="1" smtClean="0"/>
              <a:t>Director</a:t>
            </a:r>
            <a:r>
              <a:rPr lang="fr-FR" sz="1600" dirty="0" smtClean="0"/>
              <a:t>, U.S. </a:t>
            </a:r>
            <a:r>
              <a:rPr lang="fr-FR" sz="1600" dirty="0" err="1" smtClean="0"/>
              <a:t>Outcomes</a:t>
            </a:r>
            <a:r>
              <a:rPr lang="fr-FR" sz="1600" dirty="0" smtClean="0"/>
              <a:t> </a:t>
            </a:r>
            <a:r>
              <a:rPr lang="fr-FR" sz="1600" dirty="0" err="1" smtClean="0"/>
              <a:t>Research</a:t>
            </a:r>
            <a:r>
              <a:rPr lang="fr-FR" sz="1600" dirty="0" smtClean="0"/>
              <a:t>, </a:t>
            </a:r>
            <a:r>
              <a:rPr lang="fr-FR" sz="1600" dirty="0" err="1" smtClean="0"/>
              <a:t>Merck</a:t>
            </a:r>
            <a:r>
              <a:rPr lang="fr-FR" sz="1600" dirty="0" smtClean="0"/>
              <a:t> Global Affairs</a:t>
            </a:r>
            <a:endParaRPr lang="en-US" sz="1600" dirty="0" smtClean="0"/>
          </a:p>
          <a:p>
            <a:r>
              <a:rPr lang="en-US" sz="1800" b="1" dirty="0" smtClean="0"/>
              <a:t>Henry H. Ng</a:t>
            </a:r>
            <a:r>
              <a:rPr lang="en-US" sz="1800" dirty="0" smtClean="0"/>
              <a:t>, M.D., M.P.H., F.A.A.P., F.A.C.P., </a:t>
            </a:r>
            <a:r>
              <a:rPr lang="en-US" sz="1600" dirty="0" smtClean="0"/>
              <a:t>Internist-Pediatrician </a:t>
            </a:r>
            <a:r>
              <a:rPr lang="en-US" sz="1600" dirty="0" err="1" smtClean="0"/>
              <a:t>MetroHealth</a:t>
            </a:r>
            <a:r>
              <a:rPr lang="en-US" sz="1600" dirty="0" smtClean="0"/>
              <a:t> Medical Center and Assistant Professor, Case Western School of Medicine</a:t>
            </a:r>
          </a:p>
          <a:p>
            <a:r>
              <a:rPr lang="en-US" sz="1800" b="1" dirty="0" smtClean="0"/>
              <a:t>David Fredrick </a:t>
            </a:r>
            <a:r>
              <a:rPr lang="en-US" sz="1800" b="1" dirty="0" err="1" smtClean="0"/>
              <a:t>Penson</a:t>
            </a:r>
            <a:r>
              <a:rPr lang="en-US" sz="1800" dirty="0" smtClean="0"/>
              <a:t>, M.D., M.P.H., </a:t>
            </a:r>
            <a:r>
              <a:rPr lang="en-US" sz="1600" dirty="0" smtClean="0"/>
              <a:t>Director, Center for Surgical Quality and Outcomes Research, Vanderbilt University Medical Center Professor of Urologic Surgery, Vanderbilt University</a:t>
            </a:r>
          </a:p>
          <a:p>
            <a:r>
              <a:rPr lang="en-US" sz="1800" b="1" dirty="0" smtClean="0"/>
              <a:t>Harry Paul </a:t>
            </a:r>
            <a:r>
              <a:rPr lang="en-US" sz="1800" b="1" dirty="0" err="1" smtClean="0"/>
              <a:t>Selker</a:t>
            </a:r>
            <a:r>
              <a:rPr lang="en-US" sz="1800" dirty="0" smtClean="0"/>
              <a:t>, M.D., M.S.P.H, </a:t>
            </a:r>
            <a:r>
              <a:rPr lang="en-US" sz="1600" dirty="0" smtClean="0"/>
              <a:t>Dean, Tufts Clinical and Translational Science Institute, Tufts University; Executive Director, Institute for Clinical Research and Health Policy Studies, Tufts Medical Center</a:t>
            </a:r>
          </a:p>
          <a:p>
            <a:pPr>
              <a:buNone/>
            </a:pPr>
            <a:r>
              <a:rPr lang="fr-FR" sz="1800" u="sng" dirty="0" err="1" smtClean="0">
                <a:solidFill>
                  <a:srgbClr val="FFFF00"/>
                </a:solidFill>
              </a:rPr>
              <a:t>Re</a:t>
            </a:r>
            <a:r>
              <a:rPr lang="fr-FR" sz="1800" u="sng" dirty="0" smtClean="0">
                <a:solidFill>
                  <a:srgbClr val="FFFF00"/>
                </a:solidFill>
              </a:rPr>
              <a:t>-</a:t>
            </a:r>
            <a:r>
              <a:rPr lang="fr-FR" sz="1800" u="sng" dirty="0" err="1" smtClean="0">
                <a:solidFill>
                  <a:srgbClr val="FFFF00"/>
                </a:solidFill>
              </a:rPr>
              <a:t>appointed</a:t>
            </a:r>
            <a:r>
              <a:rPr lang="fr-FR" sz="1800" u="sng" dirty="0" smtClean="0">
                <a:solidFill>
                  <a:srgbClr val="FFFF00"/>
                </a:solidFill>
              </a:rPr>
              <a:t>: </a:t>
            </a:r>
            <a:endParaRPr lang="en-US" sz="1800" u="sng" dirty="0" smtClean="0">
              <a:solidFill>
                <a:srgbClr val="FFFF00"/>
              </a:solidFill>
            </a:endParaRPr>
          </a:p>
          <a:p>
            <a:r>
              <a:rPr lang="fr-FR" sz="1800" b="1" dirty="0" smtClean="0"/>
              <a:t>Bruce Siegel</a:t>
            </a:r>
            <a:r>
              <a:rPr lang="fr-FR" sz="1800" dirty="0" smtClean="0"/>
              <a:t>, M.D., M.P.H., </a:t>
            </a:r>
            <a:r>
              <a:rPr lang="fr-FR" sz="1600" dirty="0" err="1" smtClean="0"/>
              <a:t>Chief</a:t>
            </a:r>
            <a:r>
              <a:rPr lang="fr-FR" sz="1600" dirty="0" smtClean="0"/>
              <a:t> </a:t>
            </a:r>
            <a:r>
              <a:rPr lang="fr-FR" sz="1600" dirty="0" err="1" smtClean="0"/>
              <a:t>Executive</a:t>
            </a:r>
            <a:r>
              <a:rPr lang="fr-FR" sz="1600" dirty="0" smtClean="0"/>
              <a:t> </a:t>
            </a:r>
            <a:r>
              <a:rPr lang="fr-FR" sz="1600" dirty="0" err="1" smtClean="0"/>
              <a:t>Officer</a:t>
            </a:r>
            <a:r>
              <a:rPr lang="en-US" sz="1600" dirty="0" smtClean="0"/>
              <a:t>, N</a:t>
            </a:r>
            <a:r>
              <a:rPr lang="fr-FR" sz="1600" dirty="0" err="1" smtClean="0"/>
              <a:t>ational</a:t>
            </a:r>
            <a:r>
              <a:rPr lang="fr-FR" sz="1600" dirty="0" smtClean="0"/>
              <a:t> Association of Public </a:t>
            </a:r>
            <a:r>
              <a:rPr lang="fr-FR" sz="1600" dirty="0" err="1" smtClean="0"/>
              <a:t>Hospitals</a:t>
            </a:r>
            <a:r>
              <a:rPr lang="fr-FR" sz="1600" dirty="0" smtClean="0"/>
              <a:t> and Health Systems</a:t>
            </a:r>
            <a:endParaRPr lang="en-US" sz="1600" dirty="0" smtClean="0"/>
          </a:p>
          <a:p>
            <a:endParaRPr lang="en-US" sz="18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76200"/>
            <a:ext cx="6240463" cy="1219200"/>
          </a:xfrm>
        </p:spPr>
        <p:txBody>
          <a:bodyPr/>
          <a:lstStyle/>
          <a:p>
            <a:pPr>
              <a:defRPr/>
            </a:pPr>
            <a:r>
              <a:rPr lang="en-US" sz="2800" dirty="0" smtClean="0"/>
              <a:t>Alliant/GFMC</a:t>
            </a:r>
            <a:r>
              <a:rPr lang="en-US" sz="2800" dirty="0"/>
              <a:t>, the Medicare Quality Improvement  Organization </a:t>
            </a:r>
            <a:r>
              <a:rPr lang="en-US" sz="2800" dirty="0" smtClean="0"/>
              <a:t>for Georgia</a:t>
            </a:r>
            <a:endParaRPr lang="en-US" sz="2800" dirty="0"/>
          </a:p>
        </p:txBody>
      </p:sp>
      <p:sp>
        <p:nvSpPr>
          <p:cNvPr id="18" name="Content Placeholder 17"/>
          <p:cNvSpPr>
            <a:spLocks noGrp="1"/>
          </p:cNvSpPr>
          <p:nvPr>
            <p:ph sz="half" idx="1"/>
          </p:nvPr>
        </p:nvSpPr>
        <p:spPr>
          <a:xfrm>
            <a:off x="228600" y="1600200"/>
            <a:ext cx="5486400" cy="5029200"/>
          </a:xfrm>
        </p:spPr>
        <p:txBody>
          <a:bodyPr/>
          <a:lstStyle/>
          <a:p>
            <a:pPr>
              <a:defRPr/>
            </a:pPr>
            <a:r>
              <a:rPr lang="en-US" b="1" dirty="0" smtClean="0"/>
              <a:t>AHRQ’s Staying Active and Healthy with Blood Thinners</a:t>
            </a:r>
          </a:p>
          <a:p>
            <a:pPr lvl="1">
              <a:defRPr/>
            </a:pPr>
            <a:r>
              <a:rPr lang="en-US" dirty="0" smtClean="0"/>
              <a:t>Used as part of educational program to help Medicare patients manage anticoagulant therapy and overall health</a:t>
            </a:r>
          </a:p>
          <a:p>
            <a:pPr lvl="1">
              <a:defRPr/>
            </a:pPr>
            <a:r>
              <a:rPr lang="en-US" dirty="0" smtClean="0"/>
              <a:t>DVD and brochure provided to 1,400 Medicare Part D beneficiaries who filled warfarin prescriptions in Q1, 2009</a:t>
            </a:r>
          </a:p>
          <a:p>
            <a:pPr lvl="1">
              <a:defRPr/>
            </a:pPr>
            <a:r>
              <a:rPr lang="en-US" dirty="0" smtClean="0"/>
              <a:t>14.5% reduction in warfarin prescriptions filled with another Rx that can cause adverse drug interaction  </a:t>
            </a:r>
          </a:p>
        </p:txBody>
      </p:sp>
      <p:pic>
        <p:nvPicPr>
          <p:cNvPr id="7173" name="Content Placeholder 6"/>
          <p:cNvPicPr>
            <a:picLocks noGrp="1" noChangeAspect="1"/>
          </p:cNvPicPr>
          <p:nvPr>
            <p:ph sz="half" idx="2"/>
          </p:nvPr>
        </p:nvPicPr>
        <p:blipFill>
          <a:blip r:embed="rId3" cstate="print"/>
          <a:srcRect l="2856" t="2161" b="3395"/>
          <a:stretch>
            <a:fillRect/>
          </a:stretch>
        </p:blipFill>
        <p:spPr>
          <a:xfrm>
            <a:off x="5791200" y="1828800"/>
            <a:ext cx="3314700" cy="3886200"/>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2" name="Rectangle 2"/>
          <p:cNvSpPr>
            <a:spLocks noGrp="1" noChangeArrowheads="1"/>
          </p:cNvSpPr>
          <p:nvPr>
            <p:ph type="title"/>
          </p:nvPr>
        </p:nvSpPr>
        <p:spPr>
          <a:xfrm>
            <a:off x="1828800" y="228600"/>
            <a:ext cx="6781800" cy="1447800"/>
          </a:xfrm>
        </p:spPr>
        <p:txBody>
          <a:bodyPr/>
          <a:lstStyle/>
          <a:p>
            <a:pPr>
              <a:defRPr/>
            </a:pPr>
            <a:r>
              <a:rPr lang="en-US" sz="3200" dirty="0" smtClean="0"/>
              <a:t>St. Barnabas Rehabilitation and Continuing Care (NY)</a:t>
            </a:r>
            <a:r>
              <a:rPr lang="en-US" sz="2800" dirty="0" smtClean="0"/>
              <a:t/>
            </a:r>
            <a:br>
              <a:rPr lang="en-US" sz="2800" dirty="0" smtClean="0"/>
            </a:br>
            <a:endParaRPr lang="en-US" sz="3200" dirty="0" smtClean="0"/>
          </a:p>
        </p:txBody>
      </p:sp>
      <p:sp>
        <p:nvSpPr>
          <p:cNvPr id="501763" name="Rectangle 3"/>
          <p:cNvSpPr>
            <a:spLocks noGrp="1" noChangeArrowheads="1"/>
          </p:cNvSpPr>
          <p:nvPr>
            <p:ph type="body" idx="1"/>
          </p:nvPr>
        </p:nvSpPr>
        <p:spPr>
          <a:xfrm>
            <a:off x="3429000" y="1447800"/>
            <a:ext cx="5638800" cy="4191000"/>
          </a:xfrm>
        </p:spPr>
        <p:txBody>
          <a:bodyPr/>
          <a:lstStyle/>
          <a:p>
            <a:pPr>
              <a:defRPr/>
            </a:pPr>
            <a:r>
              <a:rPr lang="en-US" sz="2800" b="1" dirty="0" smtClean="0"/>
              <a:t>On-Time Quality Improvement in Long-Term Care (On-Time) Program </a:t>
            </a:r>
          </a:p>
          <a:p>
            <a:pPr lvl="1">
              <a:defRPr/>
            </a:pPr>
            <a:r>
              <a:rPr lang="en-US" sz="2400" dirty="0" smtClean="0"/>
              <a:t>Residents with new pressure ulcers decreased by 56%</a:t>
            </a:r>
          </a:p>
          <a:p>
            <a:pPr lvl="1">
              <a:defRPr/>
            </a:pPr>
            <a:r>
              <a:rPr lang="en-US" sz="2400" dirty="0" smtClean="0"/>
              <a:t>Improved integration of clinical information between certified nursing assistants (CNAs) and dietary staff, social workers, nursing staff</a:t>
            </a:r>
          </a:p>
          <a:p>
            <a:pPr lvl="1">
              <a:defRPr/>
            </a:pPr>
            <a:r>
              <a:rPr lang="en-US" sz="2400" dirty="0" smtClean="0"/>
              <a:t>CNAs advocate better for residents after On-Time implementation</a:t>
            </a:r>
          </a:p>
          <a:p>
            <a:pPr lvl="1">
              <a:defRPr/>
            </a:pPr>
            <a:endParaRPr lang="en-US" sz="1800" dirty="0" smtClean="0"/>
          </a:p>
          <a:p>
            <a:pPr lvl="1">
              <a:buFontTx/>
              <a:buNone/>
              <a:defRPr/>
            </a:pPr>
            <a:endParaRPr lang="en-US" sz="1800" dirty="0" smtClean="0"/>
          </a:p>
        </p:txBody>
      </p:sp>
      <p:sp>
        <p:nvSpPr>
          <p:cNvPr id="501764" name="Text Box 4"/>
          <p:cNvSpPr txBox="1">
            <a:spLocks noChangeArrowheads="1"/>
          </p:cNvSpPr>
          <p:nvPr/>
        </p:nvSpPr>
        <p:spPr bwMode="auto">
          <a:xfrm>
            <a:off x="7315200" y="6235700"/>
            <a:ext cx="1752600" cy="646113"/>
          </a:xfrm>
          <a:prstGeom prst="rect">
            <a:avLst/>
          </a:prstGeom>
          <a:noFill/>
          <a:ln w="12700">
            <a:noFill/>
            <a:miter lim="800000"/>
            <a:headEnd/>
            <a:tailEnd/>
          </a:ln>
          <a:effectLst/>
        </p:spPr>
        <p:txBody>
          <a:bodyPr>
            <a:spAutoFit/>
          </a:bodyPr>
          <a:lstStyle/>
          <a:p>
            <a:pPr>
              <a:defRPr/>
            </a:pPr>
            <a:r>
              <a:rPr lang="en-US" sz="1800" dirty="0" smtClean="0">
                <a:solidFill>
                  <a:srgbClr val="FFFFFF"/>
                </a:solidFill>
                <a:effectLst>
                  <a:outerShdw blurRad="38100" dist="38100" dir="2700000" algn="tl">
                    <a:srgbClr val="000000">
                      <a:alpha val="43137"/>
                    </a:srgbClr>
                  </a:outerShdw>
                </a:effectLst>
                <a:latin typeface="+mn-lt"/>
              </a:rPr>
              <a:t> </a:t>
            </a:r>
            <a:endParaRPr lang="en-US" sz="1800" dirty="0">
              <a:solidFill>
                <a:srgbClr val="FFFFFF"/>
              </a:solidFill>
              <a:effectLst>
                <a:outerShdw blurRad="38100" dist="38100" dir="2700000" algn="tl">
                  <a:srgbClr val="000000">
                    <a:alpha val="43137"/>
                  </a:srgbClr>
                </a:outerShdw>
              </a:effectLst>
              <a:latin typeface="+mn-lt"/>
            </a:endParaRPr>
          </a:p>
          <a:p>
            <a:pPr>
              <a:defRPr/>
            </a:pPr>
            <a:endParaRPr lang="en-US" sz="1800" dirty="0">
              <a:solidFill>
                <a:srgbClr val="FFFFFF"/>
              </a:solidFill>
              <a:effectLst>
                <a:outerShdw blurRad="38100" dist="38100" dir="2700000" algn="tl">
                  <a:srgbClr val="000000">
                    <a:alpha val="43137"/>
                  </a:srgbClr>
                </a:outerShdw>
              </a:effectLst>
              <a:latin typeface="+mn-lt"/>
            </a:endParaRPr>
          </a:p>
        </p:txBody>
      </p:sp>
      <p:sp>
        <p:nvSpPr>
          <p:cNvPr id="8197" name="Oval 5"/>
          <p:cNvSpPr>
            <a:spLocks noChangeArrowheads="1"/>
          </p:cNvSpPr>
          <p:nvPr/>
        </p:nvSpPr>
        <p:spPr bwMode="auto">
          <a:xfrm>
            <a:off x="4876800" y="5029200"/>
            <a:ext cx="914400" cy="914400"/>
          </a:xfrm>
          <a:prstGeom prst="ellipse">
            <a:avLst/>
          </a:prstGeom>
          <a:noFill/>
          <a:ln w="12700">
            <a:noFill/>
            <a:round/>
            <a:headEnd/>
            <a:tailEnd/>
          </a:ln>
        </p:spPr>
        <p:txBody>
          <a:bodyPr wrap="none" lIns="90488" tIns="44450" rIns="90488" bIns="44450" anchor="ctr"/>
          <a:lstStyle/>
          <a:p>
            <a:endParaRPr lang="en-US"/>
          </a:p>
        </p:txBody>
      </p:sp>
      <p:sp>
        <p:nvSpPr>
          <p:cNvPr id="8198" name="Picture 7" descr="healthliteracy_10.31.11.gif"/>
          <p:cNvSpPr>
            <a:spLocks noChangeAspect="1"/>
          </p:cNvSpPr>
          <p:nvPr/>
        </p:nvSpPr>
        <p:spPr bwMode="auto">
          <a:xfrm>
            <a:off x="228600" y="1981200"/>
            <a:ext cx="3844925" cy="2560638"/>
          </a:xfrm>
          <a:prstGeom prst="rect">
            <a:avLst/>
          </a:prstGeom>
          <a:noFill/>
          <a:ln w="9525">
            <a:noFill/>
            <a:miter lim="800000"/>
            <a:headEnd/>
            <a:tailEnd/>
          </a:ln>
        </p:spPr>
        <p:txBody>
          <a:bodyPr/>
          <a:lstStyle/>
          <a:p>
            <a:endParaRPr lang="en-US"/>
          </a:p>
        </p:txBody>
      </p:sp>
      <p:pic>
        <p:nvPicPr>
          <p:cNvPr id="8199" name="Picture 1"/>
          <p:cNvPicPr>
            <a:picLocks noChangeAspect="1"/>
          </p:cNvPicPr>
          <p:nvPr/>
        </p:nvPicPr>
        <p:blipFill>
          <a:blip r:embed="rId3" cstate="print"/>
          <a:srcRect/>
          <a:stretch>
            <a:fillRect/>
          </a:stretch>
        </p:blipFill>
        <p:spPr bwMode="auto">
          <a:xfrm>
            <a:off x="266700" y="1676400"/>
            <a:ext cx="2959100" cy="444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6697663" cy="990600"/>
          </a:xfrm>
        </p:spPr>
        <p:txBody>
          <a:bodyPr/>
          <a:lstStyle/>
          <a:p>
            <a:pPr>
              <a:defRPr/>
            </a:pPr>
            <a:r>
              <a:rPr lang="en-US" sz="3600" dirty="0" smtClean="0"/>
              <a:t/>
            </a:r>
            <a:br>
              <a:rPr lang="en-US" sz="3600" dirty="0" smtClean="0"/>
            </a:br>
            <a:r>
              <a:rPr lang="en-US" sz="3200" dirty="0" smtClean="0"/>
              <a:t>Schuyler </a:t>
            </a:r>
            <a:r>
              <a:rPr lang="en-US" sz="3200" dirty="0"/>
              <a:t>Ridge Nursing Home (</a:t>
            </a:r>
            <a:r>
              <a:rPr lang="en-US" sz="3200" dirty="0" smtClean="0"/>
              <a:t>NY)</a:t>
            </a:r>
            <a:endParaRPr lang="en-US" sz="3200" dirty="0"/>
          </a:p>
        </p:txBody>
      </p:sp>
      <p:sp>
        <p:nvSpPr>
          <p:cNvPr id="3" name="Content Placeholder 2"/>
          <p:cNvSpPr>
            <a:spLocks noGrp="1"/>
          </p:cNvSpPr>
          <p:nvPr>
            <p:ph sz="half" idx="1"/>
          </p:nvPr>
        </p:nvSpPr>
        <p:spPr/>
        <p:txBody>
          <a:bodyPr/>
          <a:lstStyle/>
          <a:p>
            <a:pPr>
              <a:buFont typeface="Wingdings" pitchFamily="2" charset="2"/>
              <a:buNone/>
              <a:defRPr/>
            </a:pPr>
            <a:r>
              <a:rPr lang="en-US" b="1" dirty="0" smtClean="0"/>
              <a:t>	</a:t>
            </a:r>
            <a:endParaRPr lang="en-US" sz="2400" dirty="0" smtClean="0"/>
          </a:p>
        </p:txBody>
      </p:sp>
      <p:sp>
        <p:nvSpPr>
          <p:cNvPr id="5" name="Content Placeholder 4"/>
          <p:cNvSpPr>
            <a:spLocks noGrp="1"/>
          </p:cNvSpPr>
          <p:nvPr>
            <p:ph sz="half" idx="2"/>
          </p:nvPr>
        </p:nvSpPr>
        <p:spPr>
          <a:xfrm>
            <a:off x="152400" y="1447800"/>
            <a:ext cx="5791200" cy="4800600"/>
          </a:xfrm>
        </p:spPr>
        <p:txBody>
          <a:bodyPr/>
          <a:lstStyle/>
          <a:p>
            <a:pPr>
              <a:defRPr/>
            </a:pPr>
            <a:r>
              <a:rPr lang="en-US" b="1" dirty="0" smtClean="0"/>
              <a:t>On-Time Quality Improvement in Long-Term Care (On-Time) Program </a:t>
            </a:r>
          </a:p>
          <a:p>
            <a:pPr lvl="1">
              <a:defRPr/>
            </a:pPr>
            <a:r>
              <a:rPr lang="en-US" dirty="0" smtClean="0"/>
              <a:t>Residents with new pressure ulcers dropped from 6.5%             before program to 2% after </a:t>
            </a:r>
          </a:p>
          <a:p>
            <a:pPr lvl="1">
              <a:defRPr/>
            </a:pPr>
            <a:r>
              <a:rPr lang="en-US" dirty="0" smtClean="0"/>
              <a:t>Implementation improved documentation completion to nearly 100%</a:t>
            </a:r>
          </a:p>
          <a:p>
            <a:pPr lvl="1">
              <a:defRPr/>
            </a:pPr>
            <a:r>
              <a:rPr lang="en-US" dirty="0" smtClean="0"/>
              <a:t>Reports helped identify 2 to 3 new high-risk patients each week</a:t>
            </a:r>
          </a:p>
          <a:p>
            <a:pPr lvl="1">
              <a:defRPr/>
            </a:pPr>
            <a:r>
              <a:rPr lang="en-US" dirty="0" smtClean="0"/>
              <a:t>Reports integrated into facility’s information system for increased accuracy, efficiency </a:t>
            </a:r>
          </a:p>
          <a:p>
            <a:pPr marL="579438" lvl="1" indent="0">
              <a:buFontTx/>
              <a:buNone/>
              <a:defRPr/>
            </a:pPr>
            <a:r>
              <a:rPr lang="en-US" dirty="0" smtClean="0"/>
              <a:t> </a:t>
            </a:r>
          </a:p>
          <a:p>
            <a:pPr lvl="1">
              <a:defRPr/>
            </a:pPr>
            <a:endParaRPr lang="en-US" dirty="0" smtClean="0"/>
          </a:p>
        </p:txBody>
      </p:sp>
      <p:pic>
        <p:nvPicPr>
          <p:cNvPr id="9222" name="Picture 6"/>
          <p:cNvPicPr>
            <a:picLocks noChangeAspect="1"/>
          </p:cNvPicPr>
          <p:nvPr/>
        </p:nvPicPr>
        <p:blipFill>
          <a:blip r:embed="rId3" cstate="print"/>
          <a:srcRect/>
          <a:stretch>
            <a:fillRect/>
          </a:stretch>
        </p:blipFill>
        <p:spPr bwMode="auto">
          <a:xfrm>
            <a:off x="5634038" y="2425700"/>
            <a:ext cx="3205162" cy="222005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304800"/>
            <a:ext cx="6697663" cy="876300"/>
          </a:xfrm>
        </p:spPr>
        <p:txBody>
          <a:bodyPr/>
          <a:lstStyle/>
          <a:p>
            <a:pPr>
              <a:defRPr/>
            </a:pPr>
            <a:r>
              <a:rPr lang="en-US" sz="3200" dirty="0" err="1" smtClean="0"/>
              <a:t>StayWell</a:t>
            </a:r>
            <a:r>
              <a:rPr lang="en-US" sz="3200" dirty="0" smtClean="0"/>
              <a:t> Health Management (MN)</a:t>
            </a:r>
            <a:endParaRPr lang="en-US" sz="3200" dirty="0"/>
          </a:p>
        </p:txBody>
      </p:sp>
      <p:sp>
        <p:nvSpPr>
          <p:cNvPr id="3" name="Content Placeholder 2"/>
          <p:cNvSpPr>
            <a:spLocks noGrp="1"/>
          </p:cNvSpPr>
          <p:nvPr>
            <p:ph sz="half" idx="1"/>
          </p:nvPr>
        </p:nvSpPr>
        <p:spPr>
          <a:xfrm>
            <a:off x="228600" y="1600200"/>
            <a:ext cx="4953000" cy="3962400"/>
          </a:xfrm>
        </p:spPr>
        <p:txBody>
          <a:bodyPr/>
          <a:lstStyle/>
          <a:p>
            <a:pPr>
              <a:defRPr/>
            </a:pPr>
            <a:r>
              <a:rPr lang="en-US" b="1" dirty="0" smtClean="0"/>
              <a:t>AHRQ’s Effective Health Care (EHC) Program Guides</a:t>
            </a:r>
          </a:p>
          <a:p>
            <a:pPr lvl="1">
              <a:defRPr/>
            </a:pPr>
            <a:r>
              <a:rPr lang="en-US" dirty="0" smtClean="0"/>
              <a:t>Incorporated guides for consumers into pool of organization’s resources</a:t>
            </a:r>
          </a:p>
          <a:p>
            <a:pPr lvl="1">
              <a:defRPr/>
            </a:pPr>
            <a:r>
              <a:rPr lang="en-US" dirty="0" err="1" smtClean="0"/>
              <a:t>StayWell</a:t>
            </a:r>
            <a:r>
              <a:rPr lang="en-US" dirty="0" smtClean="0"/>
              <a:t> health coaches help make consumers aware of program guides  </a:t>
            </a:r>
          </a:p>
          <a:p>
            <a:pPr lvl="1">
              <a:defRPr/>
            </a:pPr>
            <a:r>
              <a:rPr lang="en-US" dirty="0" smtClean="0"/>
              <a:t>Company learned about AHRQ guides while participating in EHC Tools for Business Project </a:t>
            </a:r>
          </a:p>
          <a:p>
            <a:pPr>
              <a:defRPr/>
            </a:pPr>
            <a:endParaRPr lang="en-US" dirty="0"/>
          </a:p>
        </p:txBody>
      </p:sp>
      <p:pic>
        <p:nvPicPr>
          <p:cNvPr id="10244" name="Content Placeholder 4"/>
          <p:cNvPicPr>
            <a:picLocks noGrp="1" noChangeAspect="1"/>
          </p:cNvPicPr>
          <p:nvPr>
            <p:ph sz="half" idx="2"/>
          </p:nvPr>
        </p:nvPicPr>
        <p:blipFill>
          <a:blip r:embed="rId2" cstate="print"/>
          <a:srcRect l="20729"/>
          <a:stretch>
            <a:fillRect/>
          </a:stretch>
        </p:blipFill>
        <p:spPr>
          <a:xfrm>
            <a:off x="5351463" y="2209800"/>
            <a:ext cx="3487737" cy="3017838"/>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0658" name="Rectangle 2"/>
          <p:cNvSpPr>
            <a:spLocks noGrp="1" noChangeArrowheads="1"/>
          </p:cNvSpPr>
          <p:nvPr>
            <p:ph type="title"/>
          </p:nvPr>
        </p:nvSpPr>
        <p:spPr>
          <a:xfrm>
            <a:off x="1219200" y="228600"/>
            <a:ext cx="6697663" cy="876300"/>
          </a:xfrm>
        </p:spPr>
        <p:txBody>
          <a:bodyPr/>
          <a:lstStyle/>
          <a:p>
            <a:pPr>
              <a:defRPr/>
            </a:pPr>
            <a:r>
              <a:rPr lang="en-US" dirty="0" smtClean="0"/>
              <a:t>Overview </a:t>
            </a:r>
          </a:p>
        </p:txBody>
      </p:sp>
      <p:sp>
        <p:nvSpPr>
          <p:cNvPr id="1990659" name="Rectangle 3"/>
          <p:cNvSpPr>
            <a:spLocks noGrp="1" noChangeArrowheads="1"/>
          </p:cNvSpPr>
          <p:nvPr>
            <p:ph type="body" idx="1"/>
          </p:nvPr>
        </p:nvSpPr>
        <p:spPr>
          <a:xfrm>
            <a:off x="923925" y="1601788"/>
            <a:ext cx="7991475" cy="5180012"/>
          </a:xfrm>
        </p:spPr>
        <p:txBody>
          <a:bodyPr/>
          <a:lstStyle/>
          <a:p>
            <a:pPr>
              <a:lnSpc>
                <a:spcPct val="80000"/>
              </a:lnSpc>
              <a:defRPr/>
            </a:pPr>
            <a:r>
              <a:rPr lang="en-US" sz="2800" b="1" dirty="0" smtClean="0">
                <a:solidFill>
                  <a:schemeClr val="tx1"/>
                </a:solidFill>
              </a:rPr>
              <a:t>The Big Picture</a:t>
            </a:r>
          </a:p>
          <a:p>
            <a:pPr lvl="1">
              <a:lnSpc>
                <a:spcPct val="80000"/>
              </a:lnSpc>
              <a:defRPr/>
            </a:pPr>
            <a:r>
              <a:rPr lang="en-US" sz="2400" b="1" dirty="0" smtClean="0">
                <a:solidFill>
                  <a:schemeClr val="tx1"/>
                </a:solidFill>
              </a:rPr>
              <a:t> FY 2012  </a:t>
            </a:r>
          </a:p>
          <a:p>
            <a:pPr lvl="1">
              <a:lnSpc>
                <a:spcPct val="80000"/>
              </a:lnSpc>
              <a:defRPr/>
            </a:pPr>
            <a:r>
              <a:rPr lang="en-US" sz="2400" b="1" dirty="0" smtClean="0">
                <a:solidFill>
                  <a:schemeClr val="tx1"/>
                </a:solidFill>
              </a:rPr>
              <a:t>FY 2013 Budget Request</a:t>
            </a:r>
          </a:p>
          <a:p>
            <a:pPr>
              <a:lnSpc>
                <a:spcPct val="80000"/>
              </a:lnSpc>
              <a:defRPr/>
            </a:pPr>
            <a:endParaRPr lang="en-US" sz="2800" b="1" dirty="0" smtClean="0">
              <a:solidFill>
                <a:schemeClr val="tx2"/>
              </a:solidFill>
            </a:endParaRPr>
          </a:p>
          <a:p>
            <a:pPr>
              <a:lnSpc>
                <a:spcPct val="80000"/>
              </a:lnSpc>
              <a:defRPr/>
            </a:pPr>
            <a:r>
              <a:rPr lang="en-US" sz="2800" b="1" dirty="0" smtClean="0">
                <a:solidFill>
                  <a:schemeClr val="tx1"/>
                </a:solidFill>
              </a:rPr>
              <a:t>Recent Accomplishments</a:t>
            </a:r>
          </a:p>
          <a:p>
            <a:pPr lvl="1">
              <a:lnSpc>
                <a:spcPct val="80000"/>
              </a:lnSpc>
              <a:defRPr/>
            </a:pPr>
            <a:r>
              <a:rPr lang="en-US" sz="2400" b="1" dirty="0" smtClean="0">
                <a:solidFill>
                  <a:schemeClr val="tx1"/>
                </a:solidFill>
              </a:rPr>
              <a:t>In the News</a:t>
            </a:r>
          </a:p>
          <a:p>
            <a:pPr lvl="1">
              <a:lnSpc>
                <a:spcPct val="80000"/>
              </a:lnSpc>
              <a:defRPr/>
            </a:pPr>
            <a:r>
              <a:rPr lang="en-US" sz="2400" b="1" dirty="0" smtClean="0">
                <a:solidFill>
                  <a:schemeClr val="tx1"/>
                </a:solidFill>
              </a:rPr>
              <a:t>Impact Case Studies</a:t>
            </a:r>
          </a:p>
          <a:p>
            <a:pPr>
              <a:lnSpc>
                <a:spcPct val="80000"/>
              </a:lnSpc>
              <a:defRPr/>
            </a:pPr>
            <a:endParaRPr lang="en-US" sz="2800" b="1" dirty="0" smtClean="0">
              <a:solidFill>
                <a:schemeClr val="tx1"/>
              </a:solidFill>
            </a:endParaRPr>
          </a:p>
          <a:p>
            <a:pPr>
              <a:lnSpc>
                <a:spcPct val="80000"/>
              </a:lnSpc>
              <a:defRPr/>
            </a:pPr>
            <a:r>
              <a:rPr lang="en-US" sz="2800" b="1" dirty="0" smtClean="0">
                <a:solidFill>
                  <a:srgbClr val="FFFF00"/>
                </a:solidFill>
              </a:rPr>
              <a:t>AHRQ Program Updates</a:t>
            </a:r>
          </a:p>
          <a:p>
            <a:pPr>
              <a:lnSpc>
                <a:spcPct val="80000"/>
              </a:lnSpc>
              <a:defRPr/>
            </a:pPr>
            <a:endParaRPr lang="en-US" sz="2800" b="1" dirty="0" smtClean="0">
              <a:solidFill>
                <a:schemeClr val="tx1"/>
              </a:solidFill>
            </a:endParaRPr>
          </a:p>
          <a:p>
            <a:pPr>
              <a:lnSpc>
                <a:spcPct val="80000"/>
              </a:lnSpc>
              <a:defRPr/>
            </a:pPr>
            <a:r>
              <a:rPr lang="en-US" sz="2800" b="1" dirty="0" smtClean="0">
                <a:solidFill>
                  <a:schemeClr val="tx1"/>
                </a:solidFill>
              </a:rPr>
              <a:t>Today’s Agenda</a:t>
            </a:r>
          </a:p>
          <a:p>
            <a:pPr>
              <a:lnSpc>
                <a:spcPct val="80000"/>
              </a:lnSpc>
              <a:defRPr/>
            </a:pPr>
            <a:endParaRPr lang="en-US" sz="2800" dirty="0" smtClean="0"/>
          </a:p>
        </p:txBody>
      </p:sp>
      <p:sp>
        <p:nvSpPr>
          <p:cNvPr id="9220" name="Rectangle 4"/>
          <p:cNvSpPr>
            <a:spLocks noChangeArrowheads="1"/>
          </p:cNvSpPr>
          <p:nvPr/>
        </p:nvSpPr>
        <p:spPr bwMode="auto">
          <a:xfrm>
            <a:off x="-582613" y="482600"/>
            <a:ext cx="184150" cy="304800"/>
          </a:xfrm>
          <a:prstGeom prst="rect">
            <a:avLst/>
          </a:prstGeom>
          <a:noFill/>
          <a:ln w="12700">
            <a:noFill/>
            <a:miter lim="800000"/>
            <a:headEnd/>
            <a:tailEnd/>
          </a:ln>
        </p:spPr>
        <p:txBody>
          <a:bodyPr wrap="none" lIns="91414" tIns="45707" rIns="91414" bIns="45707">
            <a:spAutoFit/>
          </a:bodyPr>
          <a:lstStyle/>
          <a:p>
            <a:endParaRPr lang="en-US" sz="1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AHRQ Nursing News</a:t>
            </a:r>
            <a:endParaRPr lang="en-US" dirty="0"/>
          </a:p>
        </p:txBody>
      </p:sp>
      <p:sp>
        <p:nvSpPr>
          <p:cNvPr id="3" name="Content Placeholder 2"/>
          <p:cNvSpPr>
            <a:spLocks noGrp="1"/>
          </p:cNvSpPr>
          <p:nvPr>
            <p:ph idx="1"/>
          </p:nvPr>
        </p:nvSpPr>
        <p:spPr>
          <a:xfrm>
            <a:off x="609600" y="1447800"/>
            <a:ext cx="7993063" cy="3048000"/>
          </a:xfrm>
        </p:spPr>
        <p:txBody>
          <a:bodyPr/>
          <a:lstStyle/>
          <a:p>
            <a:r>
              <a:rPr lang="en-US" sz="2600" dirty="0" smtClean="0"/>
              <a:t>Beth Collins Sharp, Ph.D., R.N.  Named AHRQ’s Senior Advisor for Nursing</a:t>
            </a:r>
          </a:p>
          <a:p>
            <a:endParaRPr lang="en-US" sz="2600" dirty="0" smtClean="0"/>
          </a:p>
          <a:p>
            <a:r>
              <a:rPr lang="en-US" sz="2600" dirty="0" smtClean="0"/>
              <a:t>New Effective Health Care Nursing Working Group comprising leading nursing organizations</a:t>
            </a:r>
          </a:p>
          <a:p>
            <a:pPr lvl="1"/>
            <a:r>
              <a:rPr lang="en-US" sz="2200" dirty="0" smtClean="0"/>
              <a:t>Explore ways that the nursing community can play a role </a:t>
            </a:r>
          </a:p>
          <a:p>
            <a:pPr lvl="1"/>
            <a:r>
              <a:rPr lang="en-US" sz="2200" dirty="0" smtClean="0"/>
              <a:t>Explore the needs of the nursing community</a:t>
            </a:r>
          </a:p>
          <a:p>
            <a:pPr lvl="1"/>
            <a:r>
              <a:rPr lang="en-US" sz="2200" dirty="0" smtClean="0"/>
              <a:t>Embrace innovation and collaboration driven by the needs of the nursing community</a:t>
            </a:r>
          </a:p>
          <a:p>
            <a:pPr lvl="1"/>
            <a:r>
              <a:rPr lang="en-US" sz="2200" dirty="0" smtClean="0"/>
              <a:t>Sustain a new dialogue between nursing organizations and AHRQ  with a goal of greater dissemination and implementation of Effective Health Care Program research and </a:t>
            </a:r>
            <a:r>
              <a:rPr lang="en-US" sz="2200" dirty="0" smtClean="0"/>
              <a:t>tools</a:t>
            </a:r>
            <a:endParaRPr lang="en-US" sz="2200" dirty="0" smtClean="0"/>
          </a:p>
          <a:p>
            <a:endParaRPr lang="en-US" dirty="0" smtClean="0"/>
          </a:p>
          <a:p>
            <a:pPr lvl="1"/>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0"/>
            <a:ext cx="7086600" cy="1219200"/>
          </a:xfrm>
        </p:spPr>
        <p:txBody>
          <a:bodyPr/>
          <a:lstStyle/>
          <a:p>
            <a:pPr>
              <a:defRPr/>
            </a:pPr>
            <a:r>
              <a:rPr lang="en-US" sz="2400" dirty="0" smtClean="0"/>
              <a:t/>
            </a:r>
            <a:br>
              <a:rPr lang="en-US" sz="2400" dirty="0" smtClean="0"/>
            </a:br>
            <a:r>
              <a:rPr lang="en-US" sz="2800" dirty="0" smtClean="0"/>
              <a:t>March AHRQ-Sponsored </a:t>
            </a:r>
            <a:r>
              <a:rPr lang="en-US" sz="2800" i="1" dirty="0" smtClean="0"/>
              <a:t>Health Affairs</a:t>
            </a:r>
            <a:r>
              <a:rPr lang="en-US" sz="2800" dirty="0" smtClean="0"/>
              <a:t/>
            </a:r>
            <a:br>
              <a:rPr lang="en-US" sz="2800" dirty="0" smtClean="0"/>
            </a:br>
            <a:r>
              <a:rPr lang="en-US" sz="2800" dirty="0" smtClean="0"/>
              <a:t>Articles on Public Reporting</a:t>
            </a:r>
            <a:endParaRPr lang="en-US" sz="2800" dirty="0"/>
          </a:p>
        </p:txBody>
      </p:sp>
      <p:sp>
        <p:nvSpPr>
          <p:cNvPr id="3" name="Content Placeholder 2"/>
          <p:cNvSpPr>
            <a:spLocks noGrp="1"/>
          </p:cNvSpPr>
          <p:nvPr>
            <p:ph idx="1"/>
          </p:nvPr>
        </p:nvSpPr>
        <p:spPr>
          <a:xfrm>
            <a:off x="228600" y="1600200"/>
            <a:ext cx="8374063" cy="4953000"/>
          </a:xfrm>
        </p:spPr>
        <p:txBody>
          <a:bodyPr/>
          <a:lstStyle/>
          <a:p>
            <a:pPr>
              <a:defRPr/>
            </a:pPr>
            <a:r>
              <a:rPr lang="en-US" sz="1800" dirty="0" smtClean="0">
                <a:solidFill>
                  <a:schemeClr val="tx1"/>
                </a:solidFill>
              </a:rPr>
              <a:t>An Experiment Shows That A Well-Designed Report On Costs And Quality Can Help Consumers Choose High-Value Health Care (J. Hibbard, J. Greene, S. Sofaer, K. </a:t>
            </a:r>
            <a:r>
              <a:rPr lang="en-US" sz="1800" dirty="0" err="1" smtClean="0">
                <a:solidFill>
                  <a:schemeClr val="tx1"/>
                </a:solidFill>
              </a:rPr>
              <a:t>Firminger</a:t>
            </a:r>
            <a:r>
              <a:rPr lang="en-US" sz="1800" dirty="0" smtClean="0">
                <a:solidFill>
                  <a:schemeClr val="tx1"/>
                </a:solidFill>
              </a:rPr>
              <a:t>, J. Hirsh)</a:t>
            </a:r>
          </a:p>
          <a:p>
            <a:pPr>
              <a:defRPr/>
            </a:pPr>
            <a:endParaRPr lang="en-US" sz="1200" dirty="0" smtClean="0">
              <a:solidFill>
                <a:schemeClr val="tx1"/>
              </a:solidFill>
            </a:endParaRPr>
          </a:p>
          <a:p>
            <a:pPr>
              <a:defRPr/>
            </a:pPr>
            <a:r>
              <a:rPr lang="en-US" sz="1800" dirty="0" err="1" smtClean="0">
                <a:solidFill>
                  <a:schemeClr val="tx1"/>
                </a:solidFill>
              </a:rPr>
              <a:t>Multistakeholder</a:t>
            </a:r>
            <a:r>
              <a:rPr lang="en-US" sz="1800" dirty="0" smtClean="0">
                <a:solidFill>
                  <a:schemeClr val="tx1"/>
                </a:solidFill>
              </a:rPr>
              <a:t> Regional </a:t>
            </a:r>
            <a:r>
              <a:rPr lang="en-US" sz="1800" dirty="0" err="1" smtClean="0">
                <a:solidFill>
                  <a:schemeClr val="tx1"/>
                </a:solidFill>
              </a:rPr>
              <a:t>Collaboratives</a:t>
            </a:r>
            <a:r>
              <a:rPr lang="en-US" sz="1800" dirty="0" smtClean="0">
                <a:solidFill>
                  <a:schemeClr val="tx1"/>
                </a:solidFill>
              </a:rPr>
              <a:t> Have Been Key Drivers Of Public Reporting, But Now Face Challenges (G. Young)</a:t>
            </a:r>
          </a:p>
          <a:p>
            <a:pPr>
              <a:defRPr/>
            </a:pPr>
            <a:endParaRPr lang="en-US" sz="1200" dirty="0" smtClean="0">
              <a:solidFill>
                <a:schemeClr val="tx1"/>
              </a:solidFill>
            </a:endParaRPr>
          </a:p>
          <a:p>
            <a:pPr>
              <a:defRPr/>
            </a:pPr>
            <a:r>
              <a:rPr lang="en-US" sz="1800" dirty="0" smtClean="0">
                <a:solidFill>
                  <a:schemeClr val="tx1"/>
                </a:solidFill>
              </a:rPr>
              <a:t>How Report Cards On Physicians, Physician Groups, And Hospitals Can Have Greater Impact On Consumer Choices (A. </a:t>
            </a:r>
            <a:r>
              <a:rPr lang="en-US" sz="1800" dirty="0" err="1" smtClean="0">
                <a:solidFill>
                  <a:schemeClr val="tx1"/>
                </a:solidFill>
              </a:rPr>
              <a:t>Sinaiko</a:t>
            </a:r>
            <a:r>
              <a:rPr lang="en-US" sz="1800" dirty="0" smtClean="0">
                <a:solidFill>
                  <a:schemeClr val="tx1"/>
                </a:solidFill>
              </a:rPr>
              <a:t>, D. Eastman, M. Rosenthal)</a:t>
            </a:r>
          </a:p>
          <a:p>
            <a:pPr>
              <a:defRPr/>
            </a:pPr>
            <a:endParaRPr lang="en-US" sz="1200" dirty="0" smtClean="0">
              <a:solidFill>
                <a:schemeClr val="tx1"/>
              </a:solidFill>
            </a:endParaRPr>
          </a:p>
          <a:p>
            <a:pPr>
              <a:defRPr/>
            </a:pPr>
            <a:r>
              <a:rPr lang="en-US" sz="1800" dirty="0" smtClean="0">
                <a:solidFill>
                  <a:schemeClr val="tx1"/>
                </a:solidFill>
              </a:rPr>
              <a:t>A Five-Point Checklist To Help Performance Reports Incentivize Improvement And Effectively Guide Patients (M. Friedberg, C. Damberg)</a:t>
            </a:r>
          </a:p>
          <a:p>
            <a:pPr>
              <a:defRPr/>
            </a:pPr>
            <a:endParaRPr lang="en-US" sz="1200" dirty="0" smtClean="0">
              <a:solidFill>
                <a:schemeClr val="tx1"/>
              </a:solidFill>
            </a:endParaRPr>
          </a:p>
          <a:p>
            <a:pPr>
              <a:defRPr/>
            </a:pPr>
            <a:r>
              <a:rPr lang="en-US" sz="1800" dirty="0" smtClean="0">
                <a:solidFill>
                  <a:schemeClr val="tx1"/>
                </a:solidFill>
              </a:rPr>
              <a:t>Advancing Public Reporting Through A New ‘Aggregator’ To </a:t>
            </a:r>
          </a:p>
          <a:p>
            <a:pPr>
              <a:buNone/>
              <a:defRPr/>
            </a:pPr>
            <a:r>
              <a:rPr lang="en-US" sz="1800" dirty="0" smtClean="0">
                <a:solidFill>
                  <a:schemeClr val="tx1"/>
                </a:solidFill>
              </a:rPr>
              <a:t>	Standardize Data Collection On Providers’ Cost And Quality (H. </a:t>
            </a:r>
            <a:r>
              <a:rPr lang="en-US" sz="1800" dirty="0" err="1" smtClean="0">
                <a:solidFill>
                  <a:schemeClr val="tx1"/>
                </a:solidFill>
              </a:rPr>
              <a:t>Luft</a:t>
            </a:r>
            <a:r>
              <a:rPr lang="en-US" sz="1800" dirty="0" smtClean="0">
                <a:solidFill>
                  <a:schemeClr val="tx1"/>
                </a:solidFill>
              </a:rPr>
              <a:t>)</a:t>
            </a:r>
          </a:p>
          <a:p>
            <a:pPr>
              <a:defRPr/>
            </a:pPr>
            <a:endParaRPr lang="en-US" sz="1800" b="1" dirty="0" smtClean="0"/>
          </a:p>
          <a:p>
            <a:pPr>
              <a:defRPr/>
            </a:pPr>
            <a:endParaRPr lang="en-US" sz="1600" b="1" dirty="0" smtClean="0"/>
          </a:p>
        </p:txBody>
      </p:sp>
      <p:pic>
        <p:nvPicPr>
          <p:cNvPr id="8" name="Picture 7" descr="Health Affairs cover.jpg"/>
          <p:cNvPicPr>
            <a:picLocks noChangeAspect="1"/>
          </p:cNvPicPr>
          <p:nvPr/>
        </p:nvPicPr>
        <p:blipFill>
          <a:blip r:embed="rId3" cstate="print"/>
          <a:stretch>
            <a:fillRect/>
          </a:stretch>
        </p:blipFill>
        <p:spPr>
          <a:xfrm>
            <a:off x="7772400" y="5105400"/>
            <a:ext cx="1219200" cy="1580827"/>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
          <p:cNvGrpSpPr/>
          <p:nvPr/>
        </p:nvGrpSpPr>
        <p:grpSpPr>
          <a:xfrm>
            <a:off x="0" y="4177352"/>
            <a:ext cx="3048000" cy="2346278"/>
            <a:chOff x="3048000" y="2667000"/>
            <a:chExt cx="4308143" cy="3870278"/>
          </a:xfrm>
        </p:grpSpPr>
        <p:pic>
          <p:nvPicPr>
            <p:cNvPr id="157700" name="Picture 4"/>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4593" t="65988" r="8839" b="6327"/>
            <a:stretch/>
          </p:blipFill>
          <p:spPr bwMode="auto">
            <a:xfrm>
              <a:off x="3048000" y="5422604"/>
              <a:ext cx="4308143" cy="111467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7699" name="Picture 3"/>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4597" t="8947" r="8766" b="3529"/>
            <a:stretch/>
          </p:blipFill>
          <p:spPr bwMode="auto">
            <a:xfrm>
              <a:off x="3048000" y="2667000"/>
              <a:ext cx="4308143" cy="35211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2" name="Picture 2"/>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82" t="7913" r="6168" b="6360"/>
          <a:stretch/>
        </p:blipFill>
        <p:spPr bwMode="auto">
          <a:xfrm>
            <a:off x="2819400" y="4177352"/>
            <a:ext cx="3247582" cy="24632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123" name="Rectangle 2"/>
          <p:cNvSpPr>
            <a:spLocks noGrp="1" noChangeArrowheads="1"/>
          </p:cNvSpPr>
          <p:nvPr>
            <p:ph type="title"/>
          </p:nvPr>
        </p:nvSpPr>
        <p:spPr>
          <a:xfrm>
            <a:off x="1447800" y="332096"/>
            <a:ext cx="6088063" cy="768350"/>
          </a:xfrm>
        </p:spPr>
        <p:txBody>
          <a:bodyPr/>
          <a:lstStyle/>
          <a:p>
            <a:pPr eaLnBrk="1" hangingPunct="1">
              <a:defRPr/>
            </a:pPr>
            <a:r>
              <a:rPr lang="en-US" sz="2800" dirty="0" smtClean="0"/>
              <a:t>Introducing 6</a:t>
            </a:r>
            <a:r>
              <a:rPr lang="en-US" sz="2800" baseline="30000" dirty="0" smtClean="0"/>
              <a:t>th </a:t>
            </a:r>
            <a:r>
              <a:rPr lang="en-US" sz="2800" dirty="0" smtClean="0"/>
              <a:t>Web Site</a:t>
            </a:r>
            <a:br>
              <a:rPr lang="en-US" sz="2800" dirty="0" smtClean="0"/>
            </a:br>
            <a:r>
              <a:rPr lang="en-US" sz="2800" dirty="0" smtClean="0"/>
              <a:t>Based on MONAHRQ: Arkansas</a:t>
            </a:r>
            <a:endParaRPr lang="en-US" sz="2800" dirty="0" smtClean="0">
              <a:effectLst>
                <a:outerShdw blurRad="38100" dist="38100" dir="2700000" algn="tl">
                  <a:srgbClr val="000000">
                    <a:alpha val="43137"/>
                  </a:srgbClr>
                </a:outerShdw>
              </a:effectLst>
            </a:endParaRPr>
          </a:p>
        </p:txBody>
      </p:sp>
      <p:sp>
        <p:nvSpPr>
          <p:cNvPr id="67587" name="Rectangle 21"/>
          <p:cNvSpPr>
            <a:spLocks noGrp="1" noChangeArrowheads="1"/>
          </p:cNvSpPr>
          <p:nvPr>
            <p:ph type="body" sz="half" idx="2"/>
          </p:nvPr>
        </p:nvSpPr>
        <p:spPr>
          <a:xfrm>
            <a:off x="533400" y="1447800"/>
            <a:ext cx="7564438" cy="2590800"/>
          </a:xfrm>
        </p:spPr>
        <p:txBody>
          <a:bodyPr/>
          <a:lstStyle/>
          <a:p>
            <a:pPr eaLnBrk="1" hangingPunct="1">
              <a:lnSpc>
                <a:spcPct val="100000"/>
              </a:lnSpc>
              <a:spcBef>
                <a:spcPct val="0"/>
              </a:spcBef>
            </a:pPr>
            <a:r>
              <a:rPr lang="en-US" sz="2400" dirty="0">
                <a:effectLst>
                  <a:outerShdw blurRad="38100" dist="38100" dir="2700000" algn="tl">
                    <a:srgbClr val="000000">
                      <a:alpha val="43137"/>
                    </a:srgbClr>
                  </a:outerShdw>
                </a:effectLst>
              </a:rPr>
              <a:t>Commonwealth of Kentucky Office of Health Policy</a:t>
            </a:r>
          </a:p>
          <a:p>
            <a:pPr eaLnBrk="1" hangingPunct="1">
              <a:lnSpc>
                <a:spcPct val="100000"/>
              </a:lnSpc>
              <a:spcBef>
                <a:spcPct val="0"/>
              </a:spcBef>
            </a:pPr>
            <a:endParaRPr lang="en-US" sz="2400" b="1" dirty="0" smtClean="0">
              <a:effectLst/>
            </a:endParaRPr>
          </a:p>
        </p:txBody>
      </p:sp>
      <p:sp>
        <p:nvSpPr>
          <p:cNvPr id="10" name="Rectangle 21"/>
          <p:cNvSpPr txBox="1">
            <a:spLocks noChangeArrowheads="1"/>
          </p:cNvSpPr>
          <p:nvPr/>
        </p:nvSpPr>
        <p:spPr bwMode="auto">
          <a:xfrm>
            <a:off x="533400" y="1836760"/>
            <a:ext cx="7162800" cy="43616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lvl1pPr marL="465138" indent="-465138" algn="l" rtl="0" eaLnBrk="0" fontAlgn="base" hangingPunct="0">
              <a:lnSpc>
                <a:spcPct val="90000"/>
              </a:lnSpc>
              <a:spcBef>
                <a:spcPct val="30000"/>
              </a:spcBef>
              <a:spcAft>
                <a:spcPct val="0"/>
              </a:spcAft>
              <a:buClr>
                <a:schemeClr val="tx2"/>
              </a:buClr>
              <a:buSzPct val="95000"/>
              <a:buFont typeface="Wingdings" pitchFamily="2" charset="2"/>
              <a:buChar char="n"/>
              <a:defRPr sz="2800">
                <a:solidFill>
                  <a:srgbClr val="FFFFFF"/>
                </a:solidFill>
                <a:effectLst>
                  <a:outerShdw blurRad="38100" dist="38100" dir="2700000" algn="tl">
                    <a:srgbClr val="000000"/>
                  </a:outerShdw>
                </a:effectLst>
                <a:latin typeface="+mn-lt"/>
                <a:ea typeface="+mn-ea"/>
                <a:cs typeface="+mn-cs"/>
              </a:defRPr>
            </a:lvl1pPr>
            <a:lvl2pPr marL="976313" indent="-396875" algn="l" rtl="0" eaLnBrk="0" fontAlgn="base" hangingPunct="0">
              <a:lnSpc>
                <a:spcPct val="90000"/>
              </a:lnSpc>
              <a:spcBef>
                <a:spcPct val="30000"/>
              </a:spcBef>
              <a:spcAft>
                <a:spcPct val="0"/>
              </a:spcAft>
              <a:buClr>
                <a:schemeClr val="tx2"/>
              </a:buClr>
              <a:buSzPct val="95000"/>
              <a:buChar char="–"/>
              <a:defRPr sz="2400">
                <a:solidFill>
                  <a:srgbClr val="FFFFFF"/>
                </a:solidFill>
                <a:effectLst>
                  <a:outerShdw blurRad="38100" dist="38100" dir="2700000" algn="tl">
                    <a:srgbClr val="000000"/>
                  </a:outerShdw>
                </a:effectLst>
                <a:latin typeface="+mn-lt"/>
              </a:defRPr>
            </a:lvl2pPr>
            <a:lvl3pPr marL="1439863" indent="-349250" algn="l" rtl="0" eaLnBrk="0" fontAlgn="base" hangingPunct="0">
              <a:lnSpc>
                <a:spcPct val="90000"/>
              </a:lnSpc>
              <a:spcBef>
                <a:spcPct val="30000"/>
              </a:spcBef>
              <a:spcAft>
                <a:spcPct val="0"/>
              </a:spcAft>
              <a:buClr>
                <a:schemeClr val="tx2"/>
              </a:buClr>
              <a:buSzPct val="95000"/>
              <a:buFont typeface="Wingdings" pitchFamily="2" charset="2"/>
              <a:buChar char="n"/>
              <a:defRPr sz="2000">
                <a:solidFill>
                  <a:srgbClr val="FFFFFF"/>
                </a:solidFill>
                <a:effectLst>
                  <a:outerShdw blurRad="38100" dist="38100" dir="2700000" algn="tl">
                    <a:srgbClr val="000000"/>
                  </a:outerShdw>
                </a:effectLst>
                <a:latin typeface="+mn-lt"/>
              </a:defRPr>
            </a:lvl3pPr>
            <a:lvl4pPr marL="1782763" indent="-228600" algn="l" rtl="0" eaLnBrk="0" fontAlgn="base" hangingPunct="0">
              <a:lnSpc>
                <a:spcPct val="90000"/>
              </a:lnSpc>
              <a:spcBef>
                <a:spcPct val="30000"/>
              </a:spcBef>
              <a:spcAft>
                <a:spcPct val="0"/>
              </a:spcAft>
              <a:buClr>
                <a:srgbClr val="66FFFF"/>
              </a:buClr>
              <a:buSzPct val="65000"/>
              <a:buFont typeface="Monotype Sorts"/>
              <a:buChar char="u"/>
              <a:defRPr sz="1800">
                <a:solidFill>
                  <a:srgbClr val="FFFFFF"/>
                </a:solidFill>
                <a:effectLst>
                  <a:outerShdw blurRad="38100" dist="38100" dir="2700000" algn="tl">
                    <a:srgbClr val="000000"/>
                  </a:outerShdw>
                </a:effectLst>
                <a:latin typeface="+mn-lt"/>
              </a:defRPr>
            </a:lvl4pPr>
            <a:lvl5pPr marL="21256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5pPr>
            <a:lvl6pPr marL="25828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6pPr>
            <a:lvl7pPr marL="30400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7pPr>
            <a:lvl8pPr marL="34972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8pPr>
            <a:lvl9pPr marL="39544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9pPr>
          </a:lstStyle>
          <a:p>
            <a:pPr eaLnBrk="1" hangingPunct="1">
              <a:lnSpc>
                <a:spcPct val="100000"/>
              </a:lnSpc>
              <a:spcBef>
                <a:spcPct val="0"/>
              </a:spcBef>
            </a:pPr>
            <a:r>
              <a:rPr lang="en-US" sz="2400" dirty="0">
                <a:effectLst>
                  <a:outerShdw blurRad="38100" dist="38100" dir="2700000" algn="tl">
                    <a:srgbClr val="000000">
                      <a:alpha val="43137"/>
                    </a:srgbClr>
                  </a:outerShdw>
                </a:effectLst>
              </a:rPr>
              <a:t>Utah Department of Health</a:t>
            </a:r>
          </a:p>
          <a:p>
            <a:pPr eaLnBrk="1" hangingPunct="1">
              <a:lnSpc>
                <a:spcPct val="100000"/>
              </a:lnSpc>
              <a:spcBef>
                <a:spcPct val="0"/>
              </a:spcBef>
            </a:pPr>
            <a:endParaRPr lang="en-US" sz="2400" b="1" dirty="0" smtClean="0">
              <a:effectLst/>
              <a:latin typeface="Arial Narrow" pitchFamily="34" charset="0"/>
            </a:endParaRPr>
          </a:p>
        </p:txBody>
      </p:sp>
      <p:sp>
        <p:nvSpPr>
          <p:cNvPr id="11" name="Rectangle 21"/>
          <p:cNvSpPr txBox="1">
            <a:spLocks noChangeArrowheads="1"/>
          </p:cNvSpPr>
          <p:nvPr/>
        </p:nvSpPr>
        <p:spPr bwMode="auto">
          <a:xfrm>
            <a:off x="533400" y="2258136"/>
            <a:ext cx="7162800" cy="43616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lvl1pPr marL="465138" indent="-465138" algn="l" rtl="0" eaLnBrk="0" fontAlgn="base" hangingPunct="0">
              <a:lnSpc>
                <a:spcPct val="90000"/>
              </a:lnSpc>
              <a:spcBef>
                <a:spcPct val="30000"/>
              </a:spcBef>
              <a:spcAft>
                <a:spcPct val="0"/>
              </a:spcAft>
              <a:buClr>
                <a:schemeClr val="tx2"/>
              </a:buClr>
              <a:buSzPct val="95000"/>
              <a:buFont typeface="Wingdings" pitchFamily="2" charset="2"/>
              <a:buChar char="n"/>
              <a:defRPr sz="2800">
                <a:solidFill>
                  <a:srgbClr val="FFFFFF"/>
                </a:solidFill>
                <a:effectLst>
                  <a:outerShdw blurRad="38100" dist="38100" dir="2700000" algn="tl">
                    <a:srgbClr val="000000"/>
                  </a:outerShdw>
                </a:effectLst>
                <a:latin typeface="+mn-lt"/>
                <a:ea typeface="+mn-ea"/>
                <a:cs typeface="+mn-cs"/>
              </a:defRPr>
            </a:lvl1pPr>
            <a:lvl2pPr marL="976313" indent="-396875" algn="l" rtl="0" eaLnBrk="0" fontAlgn="base" hangingPunct="0">
              <a:lnSpc>
                <a:spcPct val="90000"/>
              </a:lnSpc>
              <a:spcBef>
                <a:spcPct val="30000"/>
              </a:spcBef>
              <a:spcAft>
                <a:spcPct val="0"/>
              </a:spcAft>
              <a:buClr>
                <a:schemeClr val="tx2"/>
              </a:buClr>
              <a:buSzPct val="95000"/>
              <a:buChar char="–"/>
              <a:defRPr sz="2400">
                <a:solidFill>
                  <a:srgbClr val="FFFFFF"/>
                </a:solidFill>
                <a:effectLst>
                  <a:outerShdw blurRad="38100" dist="38100" dir="2700000" algn="tl">
                    <a:srgbClr val="000000"/>
                  </a:outerShdw>
                </a:effectLst>
                <a:latin typeface="+mn-lt"/>
              </a:defRPr>
            </a:lvl2pPr>
            <a:lvl3pPr marL="1439863" indent="-349250" algn="l" rtl="0" eaLnBrk="0" fontAlgn="base" hangingPunct="0">
              <a:lnSpc>
                <a:spcPct val="90000"/>
              </a:lnSpc>
              <a:spcBef>
                <a:spcPct val="30000"/>
              </a:spcBef>
              <a:spcAft>
                <a:spcPct val="0"/>
              </a:spcAft>
              <a:buClr>
                <a:schemeClr val="tx2"/>
              </a:buClr>
              <a:buSzPct val="95000"/>
              <a:buFont typeface="Wingdings" pitchFamily="2" charset="2"/>
              <a:buChar char="n"/>
              <a:defRPr sz="2000">
                <a:solidFill>
                  <a:srgbClr val="FFFFFF"/>
                </a:solidFill>
                <a:effectLst>
                  <a:outerShdw blurRad="38100" dist="38100" dir="2700000" algn="tl">
                    <a:srgbClr val="000000"/>
                  </a:outerShdw>
                </a:effectLst>
                <a:latin typeface="+mn-lt"/>
              </a:defRPr>
            </a:lvl3pPr>
            <a:lvl4pPr marL="1782763" indent="-228600" algn="l" rtl="0" eaLnBrk="0" fontAlgn="base" hangingPunct="0">
              <a:lnSpc>
                <a:spcPct val="90000"/>
              </a:lnSpc>
              <a:spcBef>
                <a:spcPct val="30000"/>
              </a:spcBef>
              <a:spcAft>
                <a:spcPct val="0"/>
              </a:spcAft>
              <a:buClr>
                <a:srgbClr val="66FFFF"/>
              </a:buClr>
              <a:buSzPct val="65000"/>
              <a:buFont typeface="Monotype Sorts"/>
              <a:buChar char="u"/>
              <a:defRPr sz="1800">
                <a:solidFill>
                  <a:srgbClr val="FFFFFF"/>
                </a:solidFill>
                <a:effectLst>
                  <a:outerShdw blurRad="38100" dist="38100" dir="2700000" algn="tl">
                    <a:srgbClr val="000000"/>
                  </a:outerShdw>
                </a:effectLst>
                <a:latin typeface="+mn-lt"/>
              </a:defRPr>
            </a:lvl4pPr>
            <a:lvl5pPr marL="21256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5pPr>
            <a:lvl6pPr marL="25828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6pPr>
            <a:lvl7pPr marL="30400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7pPr>
            <a:lvl8pPr marL="34972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8pPr>
            <a:lvl9pPr marL="39544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9pPr>
          </a:lstStyle>
          <a:p>
            <a:pPr eaLnBrk="1" hangingPunct="1">
              <a:lnSpc>
                <a:spcPct val="100000"/>
              </a:lnSpc>
              <a:spcBef>
                <a:spcPct val="0"/>
              </a:spcBef>
            </a:pPr>
            <a:r>
              <a:rPr lang="en-US" sz="2400" dirty="0">
                <a:effectLst>
                  <a:outerShdw blurRad="38100" dist="38100" dir="2700000" algn="tl">
                    <a:srgbClr val="000000">
                      <a:alpha val="43137"/>
                    </a:srgbClr>
                  </a:outerShdw>
                </a:effectLst>
              </a:rPr>
              <a:t>Maine Health Data Organization</a:t>
            </a:r>
            <a:endParaRPr lang="en-US" sz="2400" dirty="0" smtClean="0">
              <a:effectLst>
                <a:outerShdw blurRad="38100" dist="38100" dir="2700000" algn="tl">
                  <a:srgbClr val="000000">
                    <a:alpha val="43137"/>
                  </a:srgbClr>
                </a:outerShdw>
              </a:effectLst>
            </a:endParaRPr>
          </a:p>
        </p:txBody>
      </p:sp>
      <p:sp>
        <p:nvSpPr>
          <p:cNvPr id="12" name="Rectangle 21"/>
          <p:cNvSpPr txBox="1">
            <a:spLocks noChangeArrowheads="1"/>
          </p:cNvSpPr>
          <p:nvPr/>
        </p:nvSpPr>
        <p:spPr bwMode="auto">
          <a:xfrm>
            <a:off x="533400" y="2659040"/>
            <a:ext cx="7162800" cy="43616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lvl1pPr marL="465138" indent="-465138" algn="l" rtl="0" eaLnBrk="0" fontAlgn="base" hangingPunct="0">
              <a:lnSpc>
                <a:spcPct val="90000"/>
              </a:lnSpc>
              <a:spcBef>
                <a:spcPct val="30000"/>
              </a:spcBef>
              <a:spcAft>
                <a:spcPct val="0"/>
              </a:spcAft>
              <a:buClr>
                <a:schemeClr val="tx2"/>
              </a:buClr>
              <a:buSzPct val="95000"/>
              <a:buFont typeface="Wingdings" pitchFamily="2" charset="2"/>
              <a:buChar char="n"/>
              <a:defRPr sz="2800">
                <a:solidFill>
                  <a:srgbClr val="FFFFFF"/>
                </a:solidFill>
                <a:effectLst>
                  <a:outerShdw blurRad="38100" dist="38100" dir="2700000" algn="tl">
                    <a:srgbClr val="000000"/>
                  </a:outerShdw>
                </a:effectLst>
                <a:latin typeface="+mn-lt"/>
                <a:ea typeface="+mn-ea"/>
                <a:cs typeface="+mn-cs"/>
              </a:defRPr>
            </a:lvl1pPr>
            <a:lvl2pPr marL="976313" indent="-396875" algn="l" rtl="0" eaLnBrk="0" fontAlgn="base" hangingPunct="0">
              <a:lnSpc>
                <a:spcPct val="90000"/>
              </a:lnSpc>
              <a:spcBef>
                <a:spcPct val="30000"/>
              </a:spcBef>
              <a:spcAft>
                <a:spcPct val="0"/>
              </a:spcAft>
              <a:buClr>
                <a:schemeClr val="tx2"/>
              </a:buClr>
              <a:buSzPct val="95000"/>
              <a:buChar char="–"/>
              <a:defRPr sz="2400">
                <a:solidFill>
                  <a:srgbClr val="FFFFFF"/>
                </a:solidFill>
                <a:effectLst>
                  <a:outerShdw blurRad="38100" dist="38100" dir="2700000" algn="tl">
                    <a:srgbClr val="000000"/>
                  </a:outerShdw>
                </a:effectLst>
                <a:latin typeface="+mn-lt"/>
              </a:defRPr>
            </a:lvl2pPr>
            <a:lvl3pPr marL="1439863" indent="-349250" algn="l" rtl="0" eaLnBrk="0" fontAlgn="base" hangingPunct="0">
              <a:lnSpc>
                <a:spcPct val="90000"/>
              </a:lnSpc>
              <a:spcBef>
                <a:spcPct val="30000"/>
              </a:spcBef>
              <a:spcAft>
                <a:spcPct val="0"/>
              </a:spcAft>
              <a:buClr>
                <a:schemeClr val="tx2"/>
              </a:buClr>
              <a:buSzPct val="95000"/>
              <a:buFont typeface="Wingdings" pitchFamily="2" charset="2"/>
              <a:buChar char="n"/>
              <a:defRPr sz="2000">
                <a:solidFill>
                  <a:srgbClr val="FFFFFF"/>
                </a:solidFill>
                <a:effectLst>
                  <a:outerShdw blurRad="38100" dist="38100" dir="2700000" algn="tl">
                    <a:srgbClr val="000000"/>
                  </a:outerShdw>
                </a:effectLst>
                <a:latin typeface="+mn-lt"/>
              </a:defRPr>
            </a:lvl3pPr>
            <a:lvl4pPr marL="1782763" indent="-228600" algn="l" rtl="0" eaLnBrk="0" fontAlgn="base" hangingPunct="0">
              <a:lnSpc>
                <a:spcPct val="90000"/>
              </a:lnSpc>
              <a:spcBef>
                <a:spcPct val="30000"/>
              </a:spcBef>
              <a:spcAft>
                <a:spcPct val="0"/>
              </a:spcAft>
              <a:buClr>
                <a:srgbClr val="66FFFF"/>
              </a:buClr>
              <a:buSzPct val="65000"/>
              <a:buFont typeface="Monotype Sorts"/>
              <a:buChar char="u"/>
              <a:defRPr sz="1800">
                <a:solidFill>
                  <a:srgbClr val="FFFFFF"/>
                </a:solidFill>
                <a:effectLst>
                  <a:outerShdw blurRad="38100" dist="38100" dir="2700000" algn="tl">
                    <a:srgbClr val="000000"/>
                  </a:outerShdw>
                </a:effectLst>
                <a:latin typeface="+mn-lt"/>
              </a:defRPr>
            </a:lvl4pPr>
            <a:lvl5pPr marL="21256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5pPr>
            <a:lvl6pPr marL="25828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6pPr>
            <a:lvl7pPr marL="30400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7pPr>
            <a:lvl8pPr marL="34972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8pPr>
            <a:lvl9pPr marL="39544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9pPr>
          </a:lstStyle>
          <a:p>
            <a:pPr eaLnBrk="1" hangingPunct="1">
              <a:lnSpc>
                <a:spcPct val="100000"/>
              </a:lnSpc>
              <a:spcBef>
                <a:spcPct val="0"/>
              </a:spcBef>
            </a:pPr>
            <a:r>
              <a:rPr lang="en-US" sz="2400" dirty="0">
                <a:effectLst>
                  <a:outerShdw blurRad="38100" dist="38100" dir="2700000" algn="tl">
                    <a:srgbClr val="000000">
                      <a:alpha val="43137"/>
                    </a:srgbClr>
                  </a:outerShdw>
                </a:effectLst>
              </a:rPr>
              <a:t>Hawaii Health Information </a:t>
            </a:r>
            <a:r>
              <a:rPr lang="en-US" sz="2400" dirty="0" smtClean="0">
                <a:effectLst>
                  <a:outerShdw blurRad="38100" dist="38100" dir="2700000" algn="tl">
                    <a:srgbClr val="000000">
                      <a:alpha val="43137"/>
                    </a:srgbClr>
                  </a:outerShdw>
                </a:effectLst>
              </a:rPr>
              <a:t>Corporation</a:t>
            </a:r>
          </a:p>
        </p:txBody>
      </p:sp>
      <p:sp>
        <p:nvSpPr>
          <p:cNvPr id="13" name="Rectangle 21"/>
          <p:cNvSpPr txBox="1">
            <a:spLocks noChangeArrowheads="1"/>
          </p:cNvSpPr>
          <p:nvPr/>
        </p:nvSpPr>
        <p:spPr bwMode="auto">
          <a:xfrm>
            <a:off x="533400" y="3055392"/>
            <a:ext cx="8534400" cy="43616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lvl1pPr marL="465138" indent="-465138" algn="l" rtl="0" eaLnBrk="0" fontAlgn="base" hangingPunct="0">
              <a:lnSpc>
                <a:spcPct val="90000"/>
              </a:lnSpc>
              <a:spcBef>
                <a:spcPct val="30000"/>
              </a:spcBef>
              <a:spcAft>
                <a:spcPct val="0"/>
              </a:spcAft>
              <a:buClr>
                <a:schemeClr val="tx2"/>
              </a:buClr>
              <a:buSzPct val="95000"/>
              <a:buFont typeface="Wingdings" pitchFamily="2" charset="2"/>
              <a:buChar char="n"/>
              <a:defRPr sz="2800">
                <a:solidFill>
                  <a:srgbClr val="FFFFFF"/>
                </a:solidFill>
                <a:effectLst>
                  <a:outerShdw blurRad="38100" dist="38100" dir="2700000" algn="tl">
                    <a:srgbClr val="000000"/>
                  </a:outerShdw>
                </a:effectLst>
                <a:latin typeface="+mn-lt"/>
                <a:ea typeface="+mn-ea"/>
                <a:cs typeface="+mn-cs"/>
              </a:defRPr>
            </a:lvl1pPr>
            <a:lvl2pPr marL="976313" indent="-396875" algn="l" rtl="0" eaLnBrk="0" fontAlgn="base" hangingPunct="0">
              <a:lnSpc>
                <a:spcPct val="90000"/>
              </a:lnSpc>
              <a:spcBef>
                <a:spcPct val="30000"/>
              </a:spcBef>
              <a:spcAft>
                <a:spcPct val="0"/>
              </a:spcAft>
              <a:buClr>
                <a:schemeClr val="tx2"/>
              </a:buClr>
              <a:buSzPct val="95000"/>
              <a:buChar char="–"/>
              <a:defRPr sz="2400">
                <a:solidFill>
                  <a:srgbClr val="FFFFFF"/>
                </a:solidFill>
                <a:effectLst>
                  <a:outerShdw blurRad="38100" dist="38100" dir="2700000" algn="tl">
                    <a:srgbClr val="000000"/>
                  </a:outerShdw>
                </a:effectLst>
                <a:latin typeface="+mn-lt"/>
              </a:defRPr>
            </a:lvl2pPr>
            <a:lvl3pPr marL="1439863" indent="-349250" algn="l" rtl="0" eaLnBrk="0" fontAlgn="base" hangingPunct="0">
              <a:lnSpc>
                <a:spcPct val="90000"/>
              </a:lnSpc>
              <a:spcBef>
                <a:spcPct val="30000"/>
              </a:spcBef>
              <a:spcAft>
                <a:spcPct val="0"/>
              </a:spcAft>
              <a:buClr>
                <a:schemeClr val="tx2"/>
              </a:buClr>
              <a:buSzPct val="95000"/>
              <a:buFont typeface="Wingdings" pitchFamily="2" charset="2"/>
              <a:buChar char="n"/>
              <a:defRPr sz="2000">
                <a:solidFill>
                  <a:srgbClr val="FFFFFF"/>
                </a:solidFill>
                <a:effectLst>
                  <a:outerShdw blurRad="38100" dist="38100" dir="2700000" algn="tl">
                    <a:srgbClr val="000000"/>
                  </a:outerShdw>
                </a:effectLst>
                <a:latin typeface="+mn-lt"/>
              </a:defRPr>
            </a:lvl3pPr>
            <a:lvl4pPr marL="1782763" indent="-228600" algn="l" rtl="0" eaLnBrk="0" fontAlgn="base" hangingPunct="0">
              <a:lnSpc>
                <a:spcPct val="90000"/>
              </a:lnSpc>
              <a:spcBef>
                <a:spcPct val="30000"/>
              </a:spcBef>
              <a:spcAft>
                <a:spcPct val="0"/>
              </a:spcAft>
              <a:buClr>
                <a:srgbClr val="66FFFF"/>
              </a:buClr>
              <a:buSzPct val="65000"/>
              <a:buFont typeface="Monotype Sorts"/>
              <a:buChar char="u"/>
              <a:defRPr sz="1800">
                <a:solidFill>
                  <a:srgbClr val="FFFFFF"/>
                </a:solidFill>
                <a:effectLst>
                  <a:outerShdw blurRad="38100" dist="38100" dir="2700000" algn="tl">
                    <a:srgbClr val="000000"/>
                  </a:outerShdw>
                </a:effectLst>
                <a:latin typeface="+mn-lt"/>
              </a:defRPr>
            </a:lvl4pPr>
            <a:lvl5pPr marL="21256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5pPr>
            <a:lvl6pPr marL="25828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6pPr>
            <a:lvl7pPr marL="30400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7pPr>
            <a:lvl8pPr marL="34972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8pPr>
            <a:lvl9pPr marL="39544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9pPr>
          </a:lstStyle>
          <a:p>
            <a:pPr eaLnBrk="1" hangingPunct="1">
              <a:lnSpc>
                <a:spcPct val="100000"/>
              </a:lnSpc>
              <a:spcBef>
                <a:spcPct val="0"/>
              </a:spcBef>
            </a:pPr>
            <a:r>
              <a:rPr lang="en-US" sz="2400" dirty="0">
                <a:effectLst>
                  <a:outerShdw blurRad="38100" dist="38100" dir="2700000" algn="tl">
                    <a:srgbClr val="000000">
                      <a:alpha val="43137"/>
                    </a:srgbClr>
                  </a:outerShdw>
                </a:effectLst>
              </a:rPr>
              <a:t>Nevada Division of Health Care Financing and Policy</a:t>
            </a:r>
          </a:p>
        </p:txBody>
      </p:sp>
      <p:sp>
        <p:nvSpPr>
          <p:cNvPr id="23" name="Rectangle 21"/>
          <p:cNvSpPr txBox="1">
            <a:spLocks noChangeArrowheads="1"/>
          </p:cNvSpPr>
          <p:nvPr/>
        </p:nvSpPr>
        <p:spPr bwMode="auto">
          <a:xfrm>
            <a:off x="533400" y="3450040"/>
            <a:ext cx="7162800" cy="43616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lvl1pPr marL="465138" indent="-465138" algn="l" rtl="0" eaLnBrk="0" fontAlgn="base" hangingPunct="0">
              <a:lnSpc>
                <a:spcPct val="90000"/>
              </a:lnSpc>
              <a:spcBef>
                <a:spcPct val="30000"/>
              </a:spcBef>
              <a:spcAft>
                <a:spcPct val="0"/>
              </a:spcAft>
              <a:buClr>
                <a:schemeClr val="tx2"/>
              </a:buClr>
              <a:buSzPct val="95000"/>
              <a:buFont typeface="Wingdings" pitchFamily="2" charset="2"/>
              <a:buChar char="n"/>
              <a:defRPr sz="2800">
                <a:solidFill>
                  <a:srgbClr val="FFFFFF"/>
                </a:solidFill>
                <a:effectLst>
                  <a:outerShdw blurRad="38100" dist="38100" dir="2700000" algn="tl">
                    <a:srgbClr val="000000"/>
                  </a:outerShdw>
                </a:effectLst>
                <a:latin typeface="+mn-lt"/>
                <a:ea typeface="+mn-ea"/>
                <a:cs typeface="+mn-cs"/>
              </a:defRPr>
            </a:lvl1pPr>
            <a:lvl2pPr marL="976313" indent="-396875" algn="l" rtl="0" eaLnBrk="0" fontAlgn="base" hangingPunct="0">
              <a:lnSpc>
                <a:spcPct val="90000"/>
              </a:lnSpc>
              <a:spcBef>
                <a:spcPct val="30000"/>
              </a:spcBef>
              <a:spcAft>
                <a:spcPct val="0"/>
              </a:spcAft>
              <a:buClr>
                <a:schemeClr val="tx2"/>
              </a:buClr>
              <a:buSzPct val="95000"/>
              <a:buChar char="–"/>
              <a:defRPr sz="2400">
                <a:solidFill>
                  <a:srgbClr val="FFFFFF"/>
                </a:solidFill>
                <a:effectLst>
                  <a:outerShdw blurRad="38100" dist="38100" dir="2700000" algn="tl">
                    <a:srgbClr val="000000"/>
                  </a:outerShdw>
                </a:effectLst>
                <a:latin typeface="+mn-lt"/>
              </a:defRPr>
            </a:lvl2pPr>
            <a:lvl3pPr marL="1439863" indent="-349250" algn="l" rtl="0" eaLnBrk="0" fontAlgn="base" hangingPunct="0">
              <a:lnSpc>
                <a:spcPct val="90000"/>
              </a:lnSpc>
              <a:spcBef>
                <a:spcPct val="30000"/>
              </a:spcBef>
              <a:spcAft>
                <a:spcPct val="0"/>
              </a:spcAft>
              <a:buClr>
                <a:schemeClr val="tx2"/>
              </a:buClr>
              <a:buSzPct val="95000"/>
              <a:buFont typeface="Wingdings" pitchFamily="2" charset="2"/>
              <a:buChar char="n"/>
              <a:defRPr sz="2000">
                <a:solidFill>
                  <a:srgbClr val="FFFFFF"/>
                </a:solidFill>
                <a:effectLst>
                  <a:outerShdw blurRad="38100" dist="38100" dir="2700000" algn="tl">
                    <a:srgbClr val="000000"/>
                  </a:outerShdw>
                </a:effectLst>
                <a:latin typeface="+mn-lt"/>
              </a:defRPr>
            </a:lvl3pPr>
            <a:lvl4pPr marL="1782763" indent="-228600" algn="l" rtl="0" eaLnBrk="0" fontAlgn="base" hangingPunct="0">
              <a:lnSpc>
                <a:spcPct val="90000"/>
              </a:lnSpc>
              <a:spcBef>
                <a:spcPct val="30000"/>
              </a:spcBef>
              <a:spcAft>
                <a:spcPct val="0"/>
              </a:spcAft>
              <a:buClr>
                <a:srgbClr val="66FFFF"/>
              </a:buClr>
              <a:buSzPct val="65000"/>
              <a:buFont typeface="Monotype Sorts"/>
              <a:buChar char="u"/>
              <a:defRPr sz="1800">
                <a:solidFill>
                  <a:srgbClr val="FFFFFF"/>
                </a:solidFill>
                <a:effectLst>
                  <a:outerShdw blurRad="38100" dist="38100" dir="2700000" algn="tl">
                    <a:srgbClr val="000000"/>
                  </a:outerShdw>
                </a:effectLst>
                <a:latin typeface="+mn-lt"/>
              </a:defRPr>
            </a:lvl4pPr>
            <a:lvl5pPr marL="21256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5pPr>
            <a:lvl6pPr marL="25828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6pPr>
            <a:lvl7pPr marL="30400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7pPr>
            <a:lvl8pPr marL="34972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8pPr>
            <a:lvl9pPr marL="3954463" indent="-228600" algn="l" rtl="0" eaLnBrk="0" fontAlgn="base" hangingPunct="0">
              <a:lnSpc>
                <a:spcPct val="90000"/>
              </a:lnSpc>
              <a:spcBef>
                <a:spcPct val="30000"/>
              </a:spcBef>
              <a:spcAft>
                <a:spcPct val="0"/>
              </a:spcAft>
              <a:buClr>
                <a:schemeClr val="tx1"/>
              </a:buClr>
              <a:buSzPct val="100000"/>
              <a:buChar char="–"/>
              <a:defRPr sz="1800">
                <a:solidFill>
                  <a:srgbClr val="FFFFFF"/>
                </a:solidFill>
                <a:effectLst>
                  <a:outerShdw blurRad="38100" dist="38100" dir="2700000" algn="tl">
                    <a:srgbClr val="000000"/>
                  </a:outerShdw>
                </a:effectLst>
                <a:latin typeface="+mn-lt"/>
              </a:defRPr>
            </a:lvl9pPr>
          </a:lstStyle>
          <a:p>
            <a:pPr eaLnBrk="1" hangingPunct="1">
              <a:lnSpc>
                <a:spcPct val="100000"/>
              </a:lnSpc>
              <a:spcBef>
                <a:spcPct val="0"/>
              </a:spcBef>
            </a:pPr>
            <a:r>
              <a:rPr lang="en-US" sz="2400" dirty="0" smtClean="0">
                <a:solidFill>
                  <a:srgbClr val="FFFF00"/>
                </a:solidFill>
                <a:effectLst>
                  <a:outerShdw blurRad="38100" dist="38100" dir="2700000" algn="tl">
                    <a:srgbClr val="000000">
                      <a:alpha val="43137"/>
                    </a:srgbClr>
                  </a:outerShdw>
                </a:effectLst>
              </a:rPr>
              <a:t>Arkansas </a:t>
            </a:r>
            <a:r>
              <a:rPr lang="en-US" sz="2400" dirty="0">
                <a:solidFill>
                  <a:srgbClr val="FFFF00"/>
                </a:solidFill>
                <a:effectLst>
                  <a:outerShdw blurRad="38100" dist="38100" dir="2700000" algn="tl">
                    <a:srgbClr val="000000">
                      <a:alpha val="43137"/>
                    </a:srgbClr>
                  </a:outerShdw>
                </a:effectLst>
              </a:rPr>
              <a:t>Department of Health</a:t>
            </a:r>
          </a:p>
          <a:p>
            <a:pPr eaLnBrk="1" hangingPunct="1">
              <a:lnSpc>
                <a:spcPct val="100000"/>
              </a:lnSpc>
              <a:spcBef>
                <a:spcPct val="0"/>
              </a:spcBef>
            </a:pPr>
            <a:endParaRPr lang="en-US" sz="2400" b="1" i="1" dirty="0">
              <a:effectLst/>
              <a:latin typeface="Arial Narrow" pitchFamily="34" charset="0"/>
            </a:endParaRPr>
          </a:p>
        </p:txBody>
      </p:sp>
      <p:pic>
        <p:nvPicPr>
          <p:cNvPr id="157698" name="Picture 2"/>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2519" t="6732" r="8349" b="5400"/>
          <a:stretch/>
        </p:blipFill>
        <p:spPr bwMode="auto">
          <a:xfrm>
            <a:off x="1447800" y="4536744"/>
            <a:ext cx="2971800" cy="2197226"/>
          </a:xfrm>
          <a:prstGeom prst="rect">
            <a:avLst/>
          </a:prstGeom>
          <a:noFill/>
          <a:ln w="31750">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 name="Picture 2"/>
          <p:cNvPicPr>
            <a:picLocks noChangeAspect="1" noChangeArrowheads="1"/>
          </p:cNvPicPr>
          <p:nvPr/>
        </p:nvPicPr>
        <p:blipFill rotWithShape="1">
          <a:blip r:embed="rId7" cstate="print">
            <a:extLst>
              <a:ext uri="{28A0092B-C50C-407E-A947-70E740481C1C}">
                <a14:useLocalDpi xmlns:a14="http://schemas.microsoft.com/office/drawing/2010/main" xmlns="" val="0"/>
              </a:ext>
            </a:extLst>
          </a:blip>
          <a:srcRect l="816" t="14256" r="4174" b="33676"/>
          <a:stretch/>
        </p:blipFill>
        <p:spPr bwMode="auto">
          <a:xfrm>
            <a:off x="2264392" y="5364422"/>
            <a:ext cx="3558383" cy="1493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5" name="Group 4"/>
          <p:cNvGrpSpPr/>
          <p:nvPr/>
        </p:nvGrpSpPr>
        <p:grpSpPr>
          <a:xfrm>
            <a:off x="4365008" y="4503760"/>
            <a:ext cx="3048000" cy="2257567"/>
            <a:chOff x="1864056" y="409433"/>
            <a:chExt cx="4918881" cy="4086367"/>
          </a:xfrm>
        </p:grpSpPr>
        <p:pic>
          <p:nvPicPr>
            <p:cNvPr id="157702" name="Picture 6"/>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r="5071" b="5882"/>
            <a:stretch/>
          </p:blipFill>
          <p:spPr bwMode="auto">
            <a:xfrm>
              <a:off x="1864056" y="838200"/>
              <a:ext cx="4918881" cy="3657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7701" name="Picture 5"/>
            <p:cNvPicPr>
              <a:picLocks noChangeAspect="1" noChangeArrowheads="1"/>
            </p:cNvPicPr>
            <p:nvPr/>
          </p:nvPicPr>
          <p:blipFill rotWithShape="1">
            <a:blip r:embed="rId9" cstate="print">
              <a:extLst>
                <a:ext uri="{28A0092B-C50C-407E-A947-70E740481C1C}">
                  <a14:useLocalDpi xmlns:a14="http://schemas.microsoft.com/office/drawing/2010/main" xmlns="" val="0"/>
                </a:ext>
              </a:extLst>
            </a:blip>
            <a:srcRect t="7186" r="5125" b="4316"/>
            <a:stretch/>
          </p:blipFill>
          <p:spPr bwMode="auto">
            <a:xfrm>
              <a:off x="1866900" y="409433"/>
              <a:ext cx="4916037" cy="34392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58722" name="Picture 2"/>
          <p:cNvPicPr>
            <a:picLocks noChangeAspect="1" noChangeArrowheads="1"/>
          </p:cNvPicPr>
          <p:nvPr/>
        </p:nvPicPr>
        <p:blipFill rotWithShape="1">
          <a:blip r:embed="rId10" cstate="print">
            <a:extLst>
              <a:ext uri="{28A0092B-C50C-407E-A947-70E740481C1C}">
                <a14:useLocalDpi xmlns:a14="http://schemas.microsoft.com/office/drawing/2010/main" xmlns="" val="0"/>
              </a:ext>
            </a:extLst>
          </a:blip>
          <a:srcRect l="1278" t="5921" r="9228"/>
          <a:stretch/>
        </p:blipFill>
        <p:spPr bwMode="auto">
          <a:xfrm>
            <a:off x="6019800" y="4178489"/>
            <a:ext cx="3124200" cy="2463208"/>
          </a:xfrm>
          <a:prstGeom prst="rect">
            <a:avLst/>
          </a:prstGeom>
          <a:noFill/>
          <a:ln w="31750">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1076" name="Picture 4"/>
          <p:cNvPicPr>
            <a:picLocks noChangeAspect="1" noChangeArrowheads="1"/>
          </p:cNvPicPr>
          <p:nvPr/>
        </p:nvPicPr>
        <p:blipFill>
          <a:blip r:embed="rId11" cstate="print"/>
          <a:srcRect l="34167" t="9630" r="42083" b="69391"/>
          <a:stretch>
            <a:fillRect/>
          </a:stretch>
        </p:blipFill>
        <p:spPr bwMode="auto">
          <a:xfrm>
            <a:off x="7315200" y="304800"/>
            <a:ext cx="1524000" cy="695158"/>
          </a:xfrm>
          <a:prstGeom prst="rect">
            <a:avLst/>
          </a:prstGeom>
          <a:noFill/>
          <a:ln w="9525">
            <a:noFill/>
            <a:miter lim="800000"/>
            <a:headEnd/>
            <a:tailEnd/>
          </a:ln>
        </p:spPr>
      </p:pic>
    </p:spTree>
    <p:extLst>
      <p:ext uri="{BB962C8B-B14F-4D97-AF65-F5344CB8AC3E}">
        <p14:creationId xmlns:p14="http://schemas.microsoft.com/office/powerpoint/2010/main" xmlns="" val="2045998189"/>
      </p:ext>
    </p:extLst>
  </p:cSld>
  <p:clrMapOvr>
    <a:masterClrMapping/>
  </p:clrMapOvr>
  <p:transition spd="slow"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Content Placeholder 2"/>
          <p:cNvSpPr>
            <a:spLocks noGrp="1"/>
          </p:cNvSpPr>
          <p:nvPr>
            <p:ph idx="1"/>
          </p:nvPr>
        </p:nvSpPr>
        <p:spPr>
          <a:xfrm>
            <a:off x="152400" y="1524000"/>
            <a:ext cx="7696200" cy="3048000"/>
          </a:xfrm>
        </p:spPr>
        <p:txBody>
          <a:bodyPr/>
          <a:lstStyle/>
          <a:p>
            <a:pPr indent="-365125">
              <a:lnSpc>
                <a:spcPct val="100000"/>
              </a:lnSpc>
              <a:spcBef>
                <a:spcPct val="0"/>
              </a:spcBef>
              <a:spcAft>
                <a:spcPts val="1200"/>
              </a:spcAft>
              <a:defRPr/>
            </a:pPr>
            <a:r>
              <a:rPr lang="en-US" sz="2800" dirty="0" smtClean="0">
                <a:effectLst>
                  <a:outerShdw blurRad="38100" dist="38100" dir="2700000" algn="tl">
                    <a:srgbClr val="000000">
                      <a:alpha val="43137"/>
                    </a:srgbClr>
                  </a:outerShdw>
                </a:effectLst>
              </a:rPr>
              <a:t>Guides hospitals in using the AHRQ Inpatient and Patient Safety Quality Indicators™ to improve care </a:t>
            </a:r>
          </a:p>
          <a:p>
            <a:pPr indent="-365125">
              <a:lnSpc>
                <a:spcPct val="100000"/>
              </a:lnSpc>
              <a:spcBef>
                <a:spcPct val="0"/>
              </a:spcBef>
              <a:defRPr/>
            </a:pPr>
            <a:r>
              <a:rPr lang="en-US" sz="2800" dirty="0" smtClean="0">
                <a:effectLst>
                  <a:outerShdw blurRad="38100" dist="38100" dir="2700000" algn="tl">
                    <a:srgbClr val="000000">
                      <a:alpha val="43137"/>
                    </a:srgbClr>
                  </a:outerShdw>
                </a:effectLst>
              </a:rPr>
              <a:t>Explains the quality improvement </a:t>
            </a:r>
          </a:p>
          <a:p>
            <a:pPr indent="-365125">
              <a:lnSpc>
                <a:spcPct val="100000"/>
              </a:lnSpc>
              <a:spcBef>
                <a:spcPct val="0"/>
              </a:spcBef>
              <a:buFont typeface="Wingdings" pitchFamily="2" charset="2"/>
              <a:buNone/>
              <a:defRPr/>
            </a:pPr>
            <a:r>
              <a:rPr lang="en-US" sz="2800" dirty="0" smtClean="0">
                <a:effectLst>
                  <a:outerShdw blurRad="38100" dist="38100" dir="2700000" algn="tl">
                    <a:srgbClr val="000000">
                      <a:alpha val="43137"/>
                    </a:srgbClr>
                  </a:outerShdw>
                </a:effectLst>
              </a:rPr>
              <a:t>	process and offers tools</a:t>
            </a:r>
          </a:p>
          <a:p>
            <a:pPr indent="-365125">
              <a:lnSpc>
                <a:spcPct val="100000"/>
              </a:lnSpc>
              <a:spcBef>
                <a:spcPct val="0"/>
              </a:spcBef>
              <a:buFont typeface="Wingdings" pitchFamily="2" charset="2"/>
              <a:buNone/>
              <a:defRPr/>
            </a:pPr>
            <a:endParaRPr lang="en-US" sz="2800" dirty="0" smtClean="0">
              <a:effectLst>
                <a:outerShdw blurRad="38100" dist="38100" dir="2700000" algn="tl">
                  <a:srgbClr val="000000">
                    <a:alpha val="43137"/>
                  </a:srgbClr>
                </a:outerShdw>
              </a:effectLst>
            </a:endParaRPr>
          </a:p>
          <a:p>
            <a:pPr indent="-365125">
              <a:lnSpc>
                <a:spcPct val="100000"/>
              </a:lnSpc>
              <a:spcBef>
                <a:spcPct val="0"/>
              </a:spcBef>
              <a:defRPr/>
            </a:pPr>
            <a:r>
              <a:rPr lang="en-US" sz="2800" dirty="0" smtClean="0">
                <a:effectLst>
                  <a:outerShdw blurRad="38100" dist="38100" dir="2700000" algn="tl">
                    <a:srgbClr val="000000">
                      <a:alpha val="43137"/>
                    </a:srgbClr>
                  </a:outerShdw>
                </a:effectLst>
              </a:rPr>
              <a:t>“Introduction and Roadmap” helps various users identify the best resources for their needs</a:t>
            </a:r>
          </a:p>
          <a:p>
            <a:pPr indent="-365125">
              <a:lnSpc>
                <a:spcPct val="100000"/>
              </a:lnSpc>
              <a:spcBef>
                <a:spcPct val="0"/>
              </a:spcBef>
              <a:defRPr/>
            </a:pPr>
            <a:endParaRPr lang="en-US" sz="2800" dirty="0" smtClean="0">
              <a:effectLst>
                <a:outerShdw blurRad="38100" dist="38100" dir="2700000" algn="tl">
                  <a:srgbClr val="000000">
                    <a:alpha val="43137"/>
                  </a:srgbClr>
                </a:outerShdw>
              </a:effectLst>
            </a:endParaRPr>
          </a:p>
          <a:p>
            <a:pPr indent="-365125">
              <a:lnSpc>
                <a:spcPct val="100000"/>
              </a:lnSpc>
              <a:spcBef>
                <a:spcPct val="0"/>
              </a:spcBef>
              <a:spcAft>
                <a:spcPts val="600"/>
              </a:spcAft>
              <a:defRPr/>
            </a:pPr>
            <a:r>
              <a:rPr lang="en-US" sz="2800" dirty="0" smtClean="0">
                <a:effectLst>
                  <a:outerShdw blurRad="38100" dist="38100" dir="2700000" algn="tl">
                    <a:srgbClr val="000000">
                      <a:alpha val="43137"/>
                    </a:srgbClr>
                  </a:outerShdw>
                </a:effectLst>
              </a:rPr>
              <a:t>Available at </a:t>
            </a:r>
            <a:r>
              <a:rPr lang="en-US" sz="2800" dirty="0" smtClean="0">
                <a:solidFill>
                  <a:schemeClr val="tx2"/>
                </a:solidFill>
                <a:effectLst>
                  <a:outerShdw blurRad="38100" dist="38100" dir="2700000" algn="tl">
                    <a:srgbClr val="000000">
                      <a:alpha val="43137"/>
                    </a:srgbClr>
                  </a:outerShdw>
                </a:effectLst>
              </a:rPr>
              <a:t>www.ahrq.gov/qual/qitoolkit</a:t>
            </a:r>
          </a:p>
          <a:p>
            <a:pPr indent="-365125">
              <a:buFont typeface="Wingdings" pitchFamily="2" charset="2"/>
              <a:buNone/>
              <a:defRPr/>
            </a:pPr>
            <a:r>
              <a:rPr lang="en-US" sz="2900" dirty="0" smtClean="0">
                <a:effectLst>
                  <a:outerShdw blurRad="38100" dist="38100" dir="2700000" algn="tl">
                    <a:srgbClr val="000000">
                      <a:alpha val="43137"/>
                    </a:srgbClr>
                  </a:outerShdw>
                </a:effectLst>
              </a:rPr>
              <a:t>                                           </a:t>
            </a:r>
          </a:p>
        </p:txBody>
      </p:sp>
      <p:pic>
        <p:nvPicPr>
          <p:cNvPr id="4099" name="Picture 6" descr="qi_toolkit.jpg"/>
          <p:cNvPicPr>
            <a:picLocks noChangeAspect="1"/>
          </p:cNvPicPr>
          <p:nvPr/>
        </p:nvPicPr>
        <p:blipFill>
          <a:blip r:embed="rId2" cstate="print"/>
          <a:srcRect/>
          <a:stretch>
            <a:fillRect/>
          </a:stretch>
        </p:blipFill>
        <p:spPr bwMode="auto">
          <a:xfrm>
            <a:off x="6705599" y="1905000"/>
            <a:ext cx="1995677" cy="2225675"/>
          </a:xfrm>
          <a:prstGeom prst="rect">
            <a:avLst/>
          </a:prstGeom>
          <a:noFill/>
          <a:ln w="9525">
            <a:noFill/>
            <a:miter lim="800000"/>
            <a:headEnd/>
            <a:tailEnd/>
          </a:ln>
        </p:spPr>
      </p:pic>
      <p:sp>
        <p:nvSpPr>
          <p:cNvPr id="9" name="Title 1"/>
          <p:cNvSpPr>
            <a:spLocks noGrp="1"/>
          </p:cNvSpPr>
          <p:nvPr>
            <p:ph type="title"/>
          </p:nvPr>
        </p:nvSpPr>
        <p:spPr>
          <a:xfrm>
            <a:off x="1447800" y="381000"/>
            <a:ext cx="6697663" cy="876300"/>
          </a:xfrm>
        </p:spPr>
        <p:txBody>
          <a:bodyPr/>
          <a:lstStyle/>
          <a:p>
            <a:pPr>
              <a:defRPr/>
            </a:pPr>
            <a:r>
              <a:rPr lang="en-US" sz="3200" dirty="0" smtClean="0">
                <a:effectLst>
                  <a:outerShdw blurRad="38100" dist="38100" dir="2700000" algn="tl">
                    <a:srgbClr val="000000">
                      <a:alpha val="43137"/>
                    </a:srgbClr>
                  </a:outerShdw>
                </a:effectLst>
              </a:rPr>
              <a:t>New Toolkit Supports Efforts To Improve Quality and Safety</a:t>
            </a:r>
            <a:endParaRPr lang="en-US" sz="32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381000"/>
            <a:ext cx="6858000" cy="876300"/>
          </a:xfrm>
        </p:spPr>
        <p:txBody>
          <a:bodyPr/>
          <a:lstStyle/>
          <a:p>
            <a:r>
              <a:rPr lang="en-US" sz="2800" i="1" dirty="0" smtClean="0"/>
              <a:t>New Findings</a:t>
            </a:r>
            <a:r>
              <a:rPr lang="en-US" sz="2800" dirty="0" smtClean="0"/>
              <a:t/>
            </a:r>
            <a:br>
              <a:rPr lang="en-US" sz="2800" dirty="0" smtClean="0"/>
            </a:br>
            <a:r>
              <a:rPr lang="en-US" sz="2800" dirty="0" smtClean="0"/>
              <a:t>Health IT Effects on Hospital Costs, Outcomes, and Patient Safety</a:t>
            </a:r>
            <a:endParaRPr lang="en-US" sz="2800" dirty="0"/>
          </a:p>
        </p:txBody>
      </p:sp>
      <p:sp>
        <p:nvSpPr>
          <p:cNvPr id="3" name="Content Placeholder 2"/>
          <p:cNvSpPr>
            <a:spLocks noGrp="1"/>
          </p:cNvSpPr>
          <p:nvPr>
            <p:ph idx="1"/>
          </p:nvPr>
        </p:nvSpPr>
        <p:spPr>
          <a:xfrm>
            <a:off x="457200" y="1600200"/>
            <a:ext cx="7993063" cy="2895600"/>
          </a:xfrm>
        </p:spPr>
        <p:txBody>
          <a:bodyPr/>
          <a:lstStyle/>
          <a:p>
            <a:r>
              <a:rPr lang="en-US" sz="2800" dirty="0" smtClean="0">
                <a:solidFill>
                  <a:schemeClr val="tx2"/>
                </a:solidFill>
              </a:rPr>
              <a:t>Findings:</a:t>
            </a:r>
          </a:p>
          <a:p>
            <a:pPr lvl="1"/>
            <a:r>
              <a:rPr lang="en-US" sz="2400" dirty="0" smtClean="0"/>
              <a:t>While EMRs do not reduce rate of patient safety events – once an event occurs, they DO reduce:</a:t>
            </a:r>
          </a:p>
          <a:p>
            <a:pPr lvl="2"/>
            <a:r>
              <a:rPr lang="en-US" dirty="0" smtClean="0"/>
              <a:t>Death by 34%</a:t>
            </a:r>
          </a:p>
          <a:p>
            <a:pPr lvl="2"/>
            <a:r>
              <a:rPr lang="en-US" dirty="0" smtClean="0"/>
              <a:t>Readmissions by 39%</a:t>
            </a:r>
          </a:p>
          <a:p>
            <a:pPr lvl="2"/>
            <a:r>
              <a:rPr lang="en-US" dirty="0" smtClean="0"/>
              <a:t>Spending by 16%</a:t>
            </a:r>
          </a:p>
          <a:p>
            <a:r>
              <a:rPr lang="en-US" sz="2800" dirty="0" smtClean="0">
                <a:solidFill>
                  <a:schemeClr val="tx2"/>
                </a:solidFill>
              </a:rPr>
              <a:t>Conclusion: </a:t>
            </a:r>
          </a:p>
          <a:p>
            <a:pPr lvl="1"/>
            <a:r>
              <a:rPr lang="en-US" sz="2400" dirty="0" smtClean="0"/>
              <a:t>EMRs contain costs by better coordinating care to rescue patients from medical errors once they occur.</a:t>
            </a:r>
          </a:p>
          <a:p>
            <a:endParaRPr lang="en-US" dirty="0"/>
          </a:p>
        </p:txBody>
      </p:sp>
      <p:pic>
        <p:nvPicPr>
          <p:cNvPr id="24584" name="Picture 8" descr="C:\Documents and Settings\jan.de la mare\Local Settings\Temporary Internet Files\Content.IE5\ZPJL98SX\MC900354127[1].wmf"/>
          <p:cNvPicPr>
            <a:picLocks noChangeAspect="1" noChangeArrowheads="1"/>
          </p:cNvPicPr>
          <p:nvPr/>
        </p:nvPicPr>
        <p:blipFill>
          <a:blip r:embed="rId2" cstate="print"/>
          <a:srcRect/>
          <a:stretch>
            <a:fillRect/>
          </a:stretch>
        </p:blipFill>
        <p:spPr bwMode="auto">
          <a:xfrm>
            <a:off x="5562600" y="3048000"/>
            <a:ext cx="1414519" cy="1452327"/>
          </a:xfrm>
          <a:prstGeom prst="rect">
            <a:avLst/>
          </a:prstGeom>
          <a:noFill/>
        </p:spPr>
      </p:pic>
      <p:sp>
        <p:nvSpPr>
          <p:cNvPr id="11" name="TextBox 10"/>
          <p:cNvSpPr txBox="1"/>
          <p:nvPr/>
        </p:nvSpPr>
        <p:spPr>
          <a:xfrm>
            <a:off x="533400" y="6248400"/>
            <a:ext cx="8458200" cy="954107"/>
          </a:xfrm>
          <a:prstGeom prst="rect">
            <a:avLst/>
          </a:prstGeom>
          <a:noFill/>
        </p:spPr>
        <p:txBody>
          <a:bodyPr wrap="square" rtlCol="0">
            <a:spAutoFit/>
          </a:bodyPr>
          <a:lstStyle/>
          <a:p>
            <a:r>
              <a:rPr lang="en-US" sz="1400" dirty="0" smtClean="0">
                <a:effectLst>
                  <a:outerShdw blurRad="38100" dist="38100" dir="2700000" algn="tl">
                    <a:srgbClr val="000000">
                      <a:alpha val="43137"/>
                    </a:srgbClr>
                  </a:outerShdw>
                </a:effectLst>
                <a:latin typeface="+mj-lt"/>
              </a:rPr>
              <a:t>Encinosa WE, </a:t>
            </a:r>
            <a:r>
              <a:rPr lang="en-US" sz="1400" dirty="0" err="1" smtClean="0">
                <a:effectLst>
                  <a:outerShdw blurRad="38100" dist="38100" dir="2700000" algn="tl">
                    <a:srgbClr val="000000">
                      <a:alpha val="43137"/>
                    </a:srgbClr>
                  </a:outerShdw>
                </a:effectLst>
                <a:latin typeface="+mj-lt"/>
              </a:rPr>
              <a:t>Bae</a:t>
            </a:r>
            <a:r>
              <a:rPr lang="en-US" sz="1400" dirty="0" smtClean="0">
                <a:effectLst>
                  <a:outerShdw blurRad="38100" dist="38100" dir="2700000" algn="tl">
                    <a:srgbClr val="000000">
                      <a:alpha val="43137"/>
                    </a:srgbClr>
                  </a:outerShdw>
                </a:effectLst>
                <a:latin typeface="+mj-lt"/>
              </a:rPr>
              <a:t>, J.  Health information technology and its effects on hospital costs, outcomes, and patient safety.  </a:t>
            </a:r>
            <a:r>
              <a:rPr lang="en-US" sz="1400" i="1" dirty="0" smtClean="0">
                <a:effectLst>
                  <a:outerShdw blurRad="38100" dist="38100" dir="2700000" algn="tl">
                    <a:srgbClr val="000000">
                      <a:alpha val="43137"/>
                    </a:srgbClr>
                  </a:outerShdw>
                </a:effectLst>
                <a:latin typeface="+mj-lt"/>
              </a:rPr>
              <a:t>Inquiry</a:t>
            </a:r>
            <a:r>
              <a:rPr lang="en-US" sz="1400" dirty="0" smtClean="0">
                <a:effectLst>
                  <a:outerShdw blurRad="38100" dist="38100" dir="2700000" algn="tl">
                    <a:srgbClr val="000000">
                      <a:alpha val="43137"/>
                    </a:srgbClr>
                  </a:outerShdw>
                </a:effectLst>
                <a:latin typeface="+mj-lt"/>
              </a:rPr>
              <a:t>. 2011-2012 Winter;48(4):288-303.</a:t>
            </a:r>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Member Updates</a:t>
            </a:r>
            <a:endParaRPr lang="en-US" dirty="0"/>
          </a:p>
        </p:txBody>
      </p:sp>
      <p:sp>
        <p:nvSpPr>
          <p:cNvPr id="3" name="Content Placeholder 2"/>
          <p:cNvSpPr>
            <a:spLocks noGrp="1"/>
          </p:cNvSpPr>
          <p:nvPr>
            <p:ph idx="1"/>
          </p:nvPr>
        </p:nvSpPr>
        <p:spPr>
          <a:xfrm>
            <a:off x="685800" y="1600200"/>
            <a:ext cx="7993063" cy="2895600"/>
          </a:xfrm>
        </p:spPr>
        <p:txBody>
          <a:bodyPr/>
          <a:lstStyle/>
          <a:p>
            <a:pPr>
              <a:buNone/>
            </a:pPr>
            <a:r>
              <a:rPr lang="fr-FR" b="1" u="sng" dirty="0" smtClean="0">
                <a:solidFill>
                  <a:schemeClr val="tx1"/>
                </a:solidFill>
              </a:rPr>
              <a:t>New </a:t>
            </a:r>
            <a:r>
              <a:rPr lang="fr-FR" b="1" u="sng" dirty="0" err="1" smtClean="0">
                <a:solidFill>
                  <a:schemeClr val="tx1"/>
                </a:solidFill>
              </a:rPr>
              <a:t>Roles</a:t>
            </a:r>
            <a:r>
              <a:rPr lang="fr-FR" b="1" u="sng" dirty="0" smtClean="0">
                <a:solidFill>
                  <a:schemeClr val="tx1"/>
                </a:solidFill>
              </a:rPr>
              <a:t>:</a:t>
            </a:r>
          </a:p>
          <a:p>
            <a:r>
              <a:rPr lang="fr-FR" sz="2400" b="1" dirty="0" smtClean="0">
                <a:solidFill>
                  <a:schemeClr val="tx1"/>
                </a:solidFill>
              </a:rPr>
              <a:t>Andrea H. </a:t>
            </a:r>
            <a:r>
              <a:rPr lang="fr-FR" sz="2400" b="1" dirty="0" err="1" smtClean="0">
                <a:solidFill>
                  <a:schemeClr val="tx1"/>
                </a:solidFill>
              </a:rPr>
              <a:t>McGuire</a:t>
            </a:r>
            <a:r>
              <a:rPr lang="fr-FR" sz="2400" dirty="0" smtClean="0">
                <a:solidFill>
                  <a:schemeClr val="tx1"/>
                </a:solidFill>
              </a:rPr>
              <a:t>, M.D., M.B.A</a:t>
            </a:r>
            <a:r>
              <a:rPr lang="fr-FR" sz="2400" b="1" dirty="0" smtClean="0">
                <a:solidFill>
                  <a:schemeClr val="tx1"/>
                </a:solidFill>
              </a:rPr>
              <a:t>., </a:t>
            </a:r>
            <a:r>
              <a:rPr lang="fr-FR" sz="2400" dirty="0" err="1" smtClean="0">
                <a:solidFill>
                  <a:schemeClr val="tx1"/>
                </a:solidFill>
              </a:rPr>
              <a:t>President</a:t>
            </a:r>
            <a:r>
              <a:rPr lang="fr-FR" sz="2400" dirty="0" smtClean="0">
                <a:solidFill>
                  <a:schemeClr val="tx1"/>
                </a:solidFill>
              </a:rPr>
              <a:t> and </a:t>
            </a:r>
            <a:r>
              <a:rPr lang="fr-FR" sz="2400" dirty="0" err="1" smtClean="0">
                <a:solidFill>
                  <a:schemeClr val="tx1"/>
                </a:solidFill>
              </a:rPr>
              <a:t>Chief</a:t>
            </a:r>
            <a:r>
              <a:rPr lang="fr-FR" sz="2400" dirty="0" smtClean="0">
                <a:solidFill>
                  <a:schemeClr val="tx1"/>
                </a:solidFill>
              </a:rPr>
              <a:t> Operating </a:t>
            </a:r>
            <a:r>
              <a:rPr lang="fr-FR" sz="2400" dirty="0" err="1" smtClean="0">
                <a:solidFill>
                  <a:schemeClr val="tx1"/>
                </a:solidFill>
              </a:rPr>
              <a:t>Officer</a:t>
            </a:r>
            <a:r>
              <a:rPr lang="fr-FR" sz="2400" dirty="0" smtClean="0">
                <a:solidFill>
                  <a:schemeClr val="tx1"/>
                </a:solidFill>
              </a:rPr>
              <a:t> </a:t>
            </a:r>
            <a:r>
              <a:rPr lang="en-US" sz="2400" dirty="0" smtClean="0">
                <a:solidFill>
                  <a:schemeClr val="tx1"/>
                </a:solidFill>
              </a:rPr>
              <a:t>– </a:t>
            </a:r>
            <a:r>
              <a:rPr lang="fr-FR" sz="2400" dirty="0" smtClean="0">
                <a:solidFill>
                  <a:schemeClr val="tx1"/>
                </a:solidFill>
              </a:rPr>
              <a:t>Meridian Health Plan</a:t>
            </a:r>
          </a:p>
          <a:p>
            <a:r>
              <a:rPr lang="en-US" sz="2400" b="1" dirty="0" err="1" smtClean="0"/>
              <a:t>Welton</a:t>
            </a:r>
            <a:r>
              <a:rPr lang="en-US" sz="2400" b="1" dirty="0" smtClean="0"/>
              <a:t> O’Neal</a:t>
            </a:r>
            <a:r>
              <a:rPr lang="en-US" sz="2400" dirty="0" smtClean="0"/>
              <a:t>, </a:t>
            </a:r>
            <a:r>
              <a:rPr lang="en-US" sz="2400" dirty="0" err="1" smtClean="0"/>
              <a:t>Pharm.D</a:t>
            </a:r>
            <a:r>
              <a:rPr lang="en-US" sz="2400" dirty="0" smtClean="0"/>
              <a:t>., VP, Medical Affairs </a:t>
            </a:r>
            <a:r>
              <a:rPr lang="en-US" sz="2400" dirty="0" smtClean="0">
                <a:solidFill>
                  <a:schemeClr val="tx1"/>
                </a:solidFill>
              </a:rPr>
              <a:t>– </a:t>
            </a:r>
            <a:r>
              <a:rPr lang="en-US" sz="2400" dirty="0" err="1" smtClean="0"/>
              <a:t>CryerHealth</a:t>
            </a:r>
            <a:r>
              <a:rPr lang="en-US" sz="2400" dirty="0" smtClean="0"/>
              <a:t>, LLC</a:t>
            </a:r>
          </a:p>
          <a:p>
            <a:endParaRPr lang="en-US" sz="2400" dirty="0" smtClean="0">
              <a:solidFill>
                <a:schemeClr val="tx1"/>
              </a:solidFill>
            </a:endParaRPr>
          </a:p>
          <a:p>
            <a:pPr>
              <a:buNone/>
            </a:pPr>
            <a:r>
              <a:rPr lang="en-US" b="1" u="sng" dirty="0" smtClean="0">
                <a:solidFill>
                  <a:schemeClr val="tx1"/>
                </a:solidFill>
              </a:rPr>
              <a:t>Awards:</a:t>
            </a:r>
          </a:p>
          <a:p>
            <a:r>
              <a:rPr lang="en-US" sz="2400" b="1" dirty="0" smtClean="0">
                <a:solidFill>
                  <a:schemeClr val="tx1"/>
                </a:solidFill>
              </a:rPr>
              <a:t>Helen Darling </a:t>
            </a:r>
            <a:r>
              <a:rPr lang="en-US" sz="2400" dirty="0" smtClean="0">
                <a:solidFill>
                  <a:schemeClr val="tx1"/>
                </a:solidFill>
              </a:rPr>
              <a:t>– recipient of a 2012 </a:t>
            </a:r>
            <a:r>
              <a:rPr lang="en-US" sz="2400" dirty="0" smtClean="0"/>
              <a:t>National Committee for Quality Assurance Health Quality Award for her sustained leadership promoting health care quality as an issue of commercial competitiveness</a:t>
            </a:r>
            <a:endParaRPr lang="en-US" sz="2400" dirty="0" smtClean="0">
              <a:solidFill>
                <a:schemeClr val="tx1"/>
              </a:solidFill>
            </a:endParaRPr>
          </a:p>
          <a:p>
            <a:pPr>
              <a:buNone/>
            </a:pPr>
            <a:r>
              <a:rPr lang="en-US" dirty="0" smtClean="0">
                <a:solidFill>
                  <a:schemeClr val="tx1"/>
                </a:solidFill>
              </a:rPr>
              <a:t>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994" name="Rectangle 2"/>
          <p:cNvSpPr>
            <a:spLocks noGrp="1" noChangeArrowheads="1"/>
          </p:cNvSpPr>
          <p:nvPr>
            <p:ph type="title"/>
          </p:nvPr>
        </p:nvSpPr>
        <p:spPr>
          <a:xfrm>
            <a:off x="1371600" y="304800"/>
            <a:ext cx="7391400" cy="1066800"/>
          </a:xfrm>
        </p:spPr>
        <p:txBody>
          <a:bodyPr/>
          <a:lstStyle/>
          <a:p>
            <a:pPr>
              <a:lnSpc>
                <a:spcPct val="100000"/>
              </a:lnSpc>
              <a:defRPr/>
            </a:pPr>
            <a:r>
              <a:rPr lang="en-US" sz="2800" dirty="0" smtClean="0"/>
              <a:t>New ACTION Project</a:t>
            </a:r>
            <a:br>
              <a:rPr lang="en-US" sz="2800" dirty="0" smtClean="0"/>
            </a:br>
            <a:r>
              <a:rPr lang="en-US" sz="2800" i="1" dirty="0" smtClean="0"/>
              <a:t>Reducing Readmissions for                         Medicaid Patients</a:t>
            </a:r>
            <a:endParaRPr lang="en-US" sz="2800" i="1" dirty="0"/>
          </a:p>
        </p:txBody>
      </p:sp>
      <p:sp>
        <p:nvSpPr>
          <p:cNvPr id="468995" name="Rectangle 3"/>
          <p:cNvSpPr>
            <a:spLocks noGrp="1" noChangeArrowheads="1"/>
          </p:cNvSpPr>
          <p:nvPr>
            <p:ph type="body" idx="1"/>
          </p:nvPr>
        </p:nvSpPr>
        <p:spPr>
          <a:xfrm>
            <a:off x="381000" y="1447800"/>
            <a:ext cx="8382000" cy="4876800"/>
          </a:xfrm>
        </p:spPr>
        <p:txBody>
          <a:bodyPr/>
          <a:lstStyle/>
          <a:p>
            <a:pPr>
              <a:spcBef>
                <a:spcPts val="100"/>
              </a:spcBef>
              <a:spcAft>
                <a:spcPts val="50"/>
              </a:spcAft>
              <a:defRPr/>
            </a:pPr>
            <a:r>
              <a:rPr lang="en-US" sz="2800" dirty="0" smtClean="0">
                <a:solidFill>
                  <a:srgbClr val="FFFF00"/>
                </a:solidFill>
                <a:latin typeface="+mj-lt"/>
              </a:rPr>
              <a:t>Background:</a:t>
            </a:r>
          </a:p>
          <a:p>
            <a:pPr lvl="1">
              <a:spcBef>
                <a:spcPts val="100"/>
              </a:spcBef>
              <a:spcAft>
                <a:spcPts val="50"/>
              </a:spcAft>
              <a:defRPr/>
            </a:pPr>
            <a:r>
              <a:rPr lang="en-US" sz="2400" dirty="0" smtClean="0">
                <a:solidFill>
                  <a:schemeClr val="tx1"/>
                </a:solidFill>
                <a:latin typeface="+mj-lt"/>
              </a:rPr>
              <a:t>R</a:t>
            </a:r>
            <a:r>
              <a:rPr lang="en-US" sz="2400" dirty="0" smtClean="0">
                <a:latin typeface="+mj-lt"/>
              </a:rPr>
              <a:t>eadmission rates are 50% - 90% higher for Medicaid patients</a:t>
            </a:r>
          </a:p>
          <a:p>
            <a:pPr lvl="1">
              <a:spcBef>
                <a:spcPts val="100"/>
              </a:spcBef>
              <a:spcAft>
                <a:spcPts val="50"/>
              </a:spcAft>
              <a:defRPr/>
            </a:pPr>
            <a:r>
              <a:rPr lang="en-US" sz="2400" dirty="0" smtClean="0">
                <a:latin typeface="+mj-lt"/>
              </a:rPr>
              <a:t>M</a:t>
            </a:r>
            <a:r>
              <a:rPr lang="en-US" sz="2400" dirty="0" smtClean="0"/>
              <a:t>edicaid patients are more concentrated in safety-net hospitals</a:t>
            </a:r>
            <a:r>
              <a:rPr lang="en-US" sz="1800" dirty="0" smtClean="0">
                <a:latin typeface="+mj-lt"/>
              </a:rPr>
              <a:t> </a:t>
            </a:r>
          </a:p>
          <a:p>
            <a:pPr>
              <a:defRPr/>
            </a:pPr>
            <a:r>
              <a:rPr lang="en-US" sz="2800" dirty="0" smtClean="0">
                <a:solidFill>
                  <a:srgbClr val="FFFF00"/>
                </a:solidFill>
                <a:latin typeface="+mj-lt"/>
              </a:rPr>
              <a:t>New ACTION project will:</a:t>
            </a:r>
          </a:p>
          <a:p>
            <a:pPr lvl="1">
              <a:defRPr/>
            </a:pPr>
            <a:r>
              <a:rPr lang="en-US" sz="2400" dirty="0" smtClean="0">
                <a:latin typeface="+mj-lt"/>
              </a:rPr>
              <a:t>Create strategies/tools to address </a:t>
            </a:r>
            <a:r>
              <a:rPr lang="en-US" sz="2400" i="1" dirty="0" smtClean="0">
                <a:solidFill>
                  <a:schemeClr val="tx2"/>
                </a:solidFill>
                <a:latin typeface="+mj-lt"/>
              </a:rPr>
              <a:t>unique</a:t>
            </a:r>
            <a:r>
              <a:rPr lang="en-US" sz="2400" dirty="0" smtClean="0">
                <a:latin typeface="+mj-lt"/>
              </a:rPr>
              <a:t> </a:t>
            </a:r>
            <a:r>
              <a:rPr lang="en-US" sz="2400" i="1" dirty="0" smtClean="0">
                <a:solidFill>
                  <a:schemeClr val="tx2"/>
                </a:solidFill>
                <a:latin typeface="+mj-lt"/>
              </a:rPr>
              <a:t>challenges </a:t>
            </a:r>
            <a:r>
              <a:rPr lang="en-US" sz="2400" dirty="0" smtClean="0">
                <a:solidFill>
                  <a:schemeClr val="tx2"/>
                </a:solidFill>
                <a:latin typeface="+mj-lt"/>
              </a:rPr>
              <a:t>of </a:t>
            </a:r>
            <a:r>
              <a:rPr lang="en-US" sz="2400" i="1" dirty="0" smtClean="0">
                <a:solidFill>
                  <a:schemeClr val="tx2"/>
                </a:solidFill>
                <a:latin typeface="+mj-lt"/>
              </a:rPr>
              <a:t>Medicaid patients</a:t>
            </a:r>
            <a:endParaRPr lang="en-US" sz="2400" dirty="0" smtClean="0">
              <a:latin typeface="+mj-lt"/>
            </a:endParaRPr>
          </a:p>
          <a:p>
            <a:pPr lvl="1">
              <a:defRPr/>
            </a:pPr>
            <a:r>
              <a:rPr lang="en-US" sz="2400" dirty="0" smtClean="0">
                <a:latin typeface="+mj-lt"/>
              </a:rPr>
              <a:t>Test feasibility of strategies/tools at selected                    </a:t>
            </a:r>
            <a:r>
              <a:rPr lang="en-US" sz="2400" i="1" dirty="0" smtClean="0">
                <a:solidFill>
                  <a:schemeClr val="tx2"/>
                </a:solidFill>
                <a:latin typeface="+mj-lt"/>
              </a:rPr>
              <a:t>safety-net hospitals</a:t>
            </a:r>
            <a:endParaRPr lang="en-US" sz="2400" b="1" i="1" dirty="0" smtClean="0">
              <a:solidFill>
                <a:schemeClr val="tx1"/>
              </a:solidFill>
              <a:latin typeface="+mj-lt"/>
            </a:endParaRPr>
          </a:p>
          <a:p>
            <a:pPr lvl="2">
              <a:defRPr/>
            </a:pPr>
            <a:r>
              <a:rPr lang="en-US" sz="2000" b="1" dirty="0" smtClean="0">
                <a:solidFill>
                  <a:schemeClr val="tx1"/>
                </a:solidFill>
                <a:latin typeface="+mj-lt"/>
              </a:rPr>
              <a:t>I</a:t>
            </a:r>
            <a:r>
              <a:rPr lang="en-US" sz="2000" dirty="0" smtClean="0">
                <a:latin typeface="+mj-lt"/>
              </a:rPr>
              <a:t>n multiple States, collaborating with State                           Medicaid agencies</a:t>
            </a:r>
          </a:p>
          <a:p>
            <a:pPr lvl="1">
              <a:defRPr/>
            </a:pPr>
            <a:r>
              <a:rPr lang="en-US" sz="2400" dirty="0" smtClean="0">
                <a:latin typeface="+mj-lt"/>
              </a:rPr>
              <a:t>Refine strategies and tools based on test results</a:t>
            </a:r>
            <a:endParaRPr lang="en-US" sz="2400" dirty="0" smtClean="0">
              <a:solidFill>
                <a:schemeClr val="tx2"/>
              </a:solidFill>
              <a:latin typeface="+mj-lt"/>
            </a:endParaRPr>
          </a:p>
        </p:txBody>
      </p:sp>
      <p:pic>
        <p:nvPicPr>
          <p:cNvPr id="4100" name="Picture 1" descr="C:\Documents and Settings\jan.de la mare\Local Settings\Temporary Internet Files\Content.IE5\4EZLAVV6\MP900314367[1].jpg"/>
          <p:cNvPicPr>
            <a:picLocks noChangeAspect="1" noChangeArrowheads="1"/>
          </p:cNvPicPr>
          <p:nvPr/>
        </p:nvPicPr>
        <p:blipFill>
          <a:blip r:embed="rId3" cstate="print"/>
          <a:srcRect/>
          <a:stretch>
            <a:fillRect/>
          </a:stretch>
        </p:blipFill>
        <p:spPr bwMode="auto">
          <a:xfrm>
            <a:off x="7620000" y="4343400"/>
            <a:ext cx="1265238" cy="1462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1401687" y="190500"/>
            <a:ext cx="6294513" cy="1143000"/>
          </a:xfrm>
        </p:spPr>
        <p:txBody>
          <a:bodyPr/>
          <a:lstStyle/>
          <a:p>
            <a:r>
              <a:rPr lang="en-US" sz="2800" dirty="0" smtClean="0"/>
              <a:t>Research Efforts Tied to Implementation </a:t>
            </a:r>
            <a:br>
              <a:rPr lang="en-US" sz="2800" dirty="0" smtClean="0"/>
            </a:br>
            <a:r>
              <a:rPr lang="en-US" sz="2800" dirty="0" smtClean="0"/>
              <a:t>of the Affordable </a:t>
            </a:r>
            <a:r>
              <a:rPr lang="en-US" sz="2800" dirty="0"/>
              <a:t>Care Act</a:t>
            </a:r>
          </a:p>
        </p:txBody>
      </p:sp>
      <p:sp>
        <p:nvSpPr>
          <p:cNvPr id="82947" name="Rectangle 3"/>
          <p:cNvSpPr>
            <a:spLocks noGrp="1" noChangeArrowheads="1"/>
          </p:cNvSpPr>
          <p:nvPr>
            <p:ph type="body" idx="1"/>
          </p:nvPr>
        </p:nvSpPr>
        <p:spPr>
          <a:xfrm>
            <a:off x="608887" y="1676797"/>
            <a:ext cx="7994080" cy="4038203"/>
          </a:xfrm>
        </p:spPr>
        <p:txBody>
          <a:bodyPr/>
          <a:lstStyle/>
          <a:p>
            <a:pPr>
              <a:spcBef>
                <a:spcPts val="1200"/>
              </a:spcBef>
            </a:pPr>
            <a:r>
              <a:rPr lang="en-US" sz="2100" dirty="0">
                <a:effectLst>
                  <a:outerShdw blurRad="38100" dist="38100" dir="2700000" algn="tl">
                    <a:srgbClr val="000000">
                      <a:alpha val="43137"/>
                    </a:srgbClr>
                  </a:outerShdw>
                </a:effectLst>
              </a:rPr>
              <a:t>Determination of the amount of the small employer health insurance tax credit</a:t>
            </a:r>
          </a:p>
          <a:p>
            <a:pPr>
              <a:spcBef>
                <a:spcPts val="1200"/>
              </a:spcBef>
            </a:pPr>
            <a:r>
              <a:rPr lang="en-US" sz="2100" dirty="0">
                <a:effectLst>
                  <a:outerShdw blurRad="38100" dist="38100" dir="2700000" algn="tl">
                    <a:srgbClr val="000000">
                      <a:alpha val="43137"/>
                    </a:srgbClr>
                  </a:outerShdw>
                </a:effectLst>
              </a:rPr>
              <a:t>Evaluations of the health insurance status of young adults and their health care use and costs, ages </a:t>
            </a:r>
            <a:r>
              <a:rPr lang="en-US" sz="2100" dirty="0" smtClean="0">
                <a:effectLst>
                  <a:outerShdw blurRad="38100" dist="38100" dir="2700000" algn="tl">
                    <a:srgbClr val="000000">
                      <a:alpha val="43137"/>
                    </a:srgbClr>
                  </a:outerShdw>
                </a:effectLst>
              </a:rPr>
              <a:t>22-25</a:t>
            </a:r>
            <a:endParaRPr lang="en-US" sz="2100" dirty="0">
              <a:effectLst>
                <a:outerShdw blurRad="38100" dist="38100" dir="2700000" algn="tl">
                  <a:srgbClr val="000000">
                    <a:alpha val="43137"/>
                  </a:srgbClr>
                </a:outerShdw>
              </a:effectLst>
            </a:endParaRPr>
          </a:p>
          <a:p>
            <a:pPr>
              <a:spcBef>
                <a:spcPts val="1200"/>
              </a:spcBef>
            </a:pPr>
            <a:r>
              <a:rPr lang="en-US" sz="2100" dirty="0" smtClean="0">
                <a:effectLst>
                  <a:outerShdw blurRad="38100" dist="38100" dir="2700000" algn="tl">
                    <a:srgbClr val="000000">
                      <a:alpha val="43137"/>
                    </a:srgbClr>
                  </a:outerShdw>
                </a:effectLst>
              </a:rPr>
              <a:t>Estimates of the tax subsidy for employer sponsored insurance (ESI)</a:t>
            </a:r>
            <a:endParaRPr lang="en-US" sz="2100" dirty="0">
              <a:effectLst>
                <a:outerShdw blurRad="38100" dist="38100" dir="2700000" algn="tl">
                  <a:srgbClr val="000000">
                    <a:alpha val="43137"/>
                  </a:srgbClr>
                </a:outerShdw>
              </a:effectLst>
            </a:endParaRPr>
          </a:p>
          <a:p>
            <a:pPr>
              <a:spcBef>
                <a:spcPts val="1200"/>
              </a:spcBef>
            </a:pPr>
            <a:r>
              <a:rPr lang="en-US" sz="2100" dirty="0">
                <a:effectLst>
                  <a:outerShdw blurRad="38100" dist="38100" dir="2700000" algn="tl">
                    <a:srgbClr val="000000">
                      <a:alpha val="43137"/>
                    </a:srgbClr>
                  </a:outerShdw>
                </a:effectLst>
              </a:rPr>
              <a:t>Analysis of trends in the health insurance status of </a:t>
            </a:r>
            <a:r>
              <a:rPr lang="en-US" sz="2100" dirty="0" smtClean="0">
                <a:effectLst>
                  <a:outerShdw blurRad="38100" dist="38100" dir="2700000" algn="tl">
                    <a:srgbClr val="000000">
                      <a:alpha val="43137"/>
                    </a:srgbClr>
                  </a:outerShdw>
                </a:effectLst>
              </a:rPr>
              <a:t>high-risk </a:t>
            </a:r>
            <a:r>
              <a:rPr lang="en-US" sz="2100" dirty="0">
                <a:effectLst>
                  <a:outerShdw blurRad="38100" dist="38100" dir="2700000" algn="tl">
                    <a:srgbClr val="000000">
                      <a:alpha val="43137"/>
                    </a:srgbClr>
                  </a:outerShdw>
                </a:effectLst>
              </a:rPr>
              <a:t>individuals and their health care use and costs</a:t>
            </a:r>
          </a:p>
          <a:p>
            <a:pPr>
              <a:spcBef>
                <a:spcPts val="1200"/>
              </a:spcBef>
            </a:pPr>
            <a:r>
              <a:rPr lang="en-US" sz="2100" dirty="0">
                <a:effectLst>
                  <a:outerShdw blurRad="38100" dist="38100" dir="2700000" algn="tl">
                    <a:srgbClr val="000000">
                      <a:alpha val="43137"/>
                    </a:srgbClr>
                  </a:outerShdw>
                </a:effectLst>
              </a:rPr>
              <a:t>Inform allocation of Federal Medical Assistance Percentages (FMAP) matching funds for </a:t>
            </a:r>
            <a:r>
              <a:rPr lang="en-US" sz="2100" dirty="0" smtClean="0">
                <a:effectLst>
                  <a:outerShdw blurRad="38100" dist="38100" dir="2700000" algn="tl">
                    <a:srgbClr val="000000">
                      <a:alpha val="43137"/>
                    </a:srgbClr>
                  </a:outerShdw>
                </a:effectLst>
              </a:rPr>
              <a:t>State </a:t>
            </a:r>
            <a:r>
              <a:rPr lang="en-US" sz="2100" dirty="0">
                <a:effectLst>
                  <a:outerShdw blurRad="38100" dist="38100" dir="2700000" algn="tl">
                    <a:srgbClr val="000000">
                      <a:alpha val="43137"/>
                    </a:srgbClr>
                  </a:outerShdw>
                </a:effectLst>
              </a:rPr>
              <a:t>Medicaid </a:t>
            </a:r>
            <a:r>
              <a:rPr lang="en-US" sz="2100" dirty="0" smtClean="0">
                <a:effectLst>
                  <a:outerShdw blurRad="38100" dist="38100" dir="2700000" algn="tl">
                    <a:srgbClr val="000000">
                      <a:alpha val="43137"/>
                    </a:srgbClr>
                  </a:outerShdw>
                </a:effectLst>
              </a:rPr>
              <a:t>programs</a:t>
            </a:r>
          </a:p>
          <a:p>
            <a:pPr>
              <a:spcBef>
                <a:spcPts val="1200"/>
              </a:spcBef>
            </a:pPr>
            <a:r>
              <a:rPr lang="en-US" sz="2100" dirty="0" smtClean="0">
                <a:effectLst>
                  <a:outerShdw blurRad="38100" dist="38100" dir="2700000" algn="tl">
                    <a:srgbClr val="000000">
                      <a:alpha val="43137"/>
                    </a:srgbClr>
                  </a:outerShdw>
                </a:effectLst>
              </a:rPr>
              <a:t>Analysis of Modified Adjusted Gross Income (MAGI) to estimate future premium subsidies based on income eligibility</a:t>
            </a:r>
          </a:p>
          <a:p>
            <a:pPr>
              <a:spcBef>
                <a:spcPts val="1200"/>
              </a:spcBef>
            </a:pPr>
            <a:endParaRPr lang="en-US" sz="2100" b="1" i="1" dirty="0" smtClean="0">
              <a:effectLst/>
            </a:endParaRPr>
          </a:p>
        </p:txBody>
      </p:sp>
      <p:pic>
        <p:nvPicPr>
          <p:cNvPr id="5" name="Picture 5" descr="arra White Background"/>
          <p:cNvPicPr>
            <a:picLocks noChangeAspect="1" noChangeArrowheads="1"/>
          </p:cNvPicPr>
          <p:nvPr/>
        </p:nvPicPr>
        <p:blipFill>
          <a:blip r:embed="rId2" cstate="print"/>
          <a:srcRect/>
          <a:stretch>
            <a:fillRect/>
          </a:stretch>
        </p:blipFill>
        <p:spPr bwMode="auto">
          <a:xfrm>
            <a:off x="6934200" y="228600"/>
            <a:ext cx="914400" cy="91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a:p>
        </p:txBody>
      </p:sp>
      <p:pic>
        <p:nvPicPr>
          <p:cNvPr id="102404" name="Picture 2"/>
          <p:cNvPicPr>
            <a:picLocks noChangeAspect="1" noChangeArrowheads="1"/>
          </p:cNvPicPr>
          <p:nvPr/>
        </p:nvPicPr>
        <p:blipFill>
          <a:blip r:embed="rId2" cstate="print"/>
          <a:srcRect/>
          <a:stretch>
            <a:fillRect/>
          </a:stretch>
        </p:blipFill>
        <p:spPr bwMode="auto">
          <a:xfrm>
            <a:off x="0" y="0"/>
            <a:ext cx="9753600" cy="731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4770" name="Rectangle 2"/>
          <p:cNvSpPr>
            <a:spLocks noGrp="1" noChangeArrowheads="1"/>
          </p:cNvSpPr>
          <p:nvPr>
            <p:ph type="title"/>
          </p:nvPr>
        </p:nvSpPr>
        <p:spPr/>
        <p:txBody>
          <a:bodyPr/>
          <a:lstStyle/>
          <a:p>
            <a:pPr eaLnBrk="1" hangingPunct="1">
              <a:defRPr/>
            </a:pPr>
            <a:r>
              <a:rPr lang="en-US" sz="3600" dirty="0" smtClean="0"/>
              <a:t>MEPS-Based Simulations</a:t>
            </a:r>
          </a:p>
        </p:txBody>
      </p:sp>
      <p:sp>
        <p:nvSpPr>
          <p:cNvPr id="1184771" name="Rectangle 3"/>
          <p:cNvSpPr>
            <a:spLocks noGrp="1" noChangeArrowheads="1"/>
          </p:cNvSpPr>
          <p:nvPr>
            <p:ph type="body" idx="1"/>
          </p:nvPr>
        </p:nvSpPr>
        <p:spPr>
          <a:xfrm>
            <a:off x="609600" y="1676400"/>
            <a:ext cx="8534400" cy="2895600"/>
          </a:xfrm>
        </p:spPr>
        <p:txBody>
          <a:bodyPr/>
          <a:lstStyle/>
          <a:p>
            <a:pPr eaLnBrk="1" hangingPunct="1">
              <a:defRPr/>
            </a:pPr>
            <a:r>
              <a:rPr lang="en-US" sz="2800" dirty="0" smtClean="0"/>
              <a:t>MEPS widely used inside and outside government in models to simulate ACA effects</a:t>
            </a:r>
          </a:p>
          <a:p>
            <a:pPr eaLnBrk="1" hangingPunct="1">
              <a:defRPr/>
            </a:pPr>
            <a:r>
              <a:rPr lang="en-US" sz="2800" dirty="0" smtClean="0"/>
              <a:t>Some ways we support these efforts:</a:t>
            </a:r>
          </a:p>
          <a:p>
            <a:pPr lvl="1" eaLnBrk="1" hangingPunct="1">
              <a:defRPr/>
            </a:pPr>
            <a:r>
              <a:rPr lang="en-US" sz="2400" dirty="0" smtClean="0">
                <a:solidFill>
                  <a:schemeClr val="tx2"/>
                </a:solidFill>
              </a:rPr>
              <a:t>Detailed reconciliation of MEPS with the National Health Expenditure Accounts (CMS)</a:t>
            </a:r>
          </a:p>
          <a:p>
            <a:pPr lvl="1" eaLnBrk="1" hangingPunct="1">
              <a:defRPr/>
            </a:pPr>
            <a:r>
              <a:rPr lang="en-US" sz="2400" dirty="0" smtClean="0">
                <a:solidFill>
                  <a:schemeClr val="tx2"/>
                </a:solidFill>
              </a:rPr>
              <a:t>Tax simulations</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752600" y="228600"/>
            <a:ext cx="6697663" cy="876300"/>
          </a:xfrm>
        </p:spPr>
        <p:txBody>
          <a:bodyPr/>
          <a:lstStyle/>
          <a:p>
            <a:r>
              <a:rPr lang="en-US" sz="2800" dirty="0" smtClean="0"/>
              <a:t>Recently Released Summary Products</a:t>
            </a:r>
            <a:endParaRPr lang="en-US" sz="2800" dirty="0"/>
          </a:p>
        </p:txBody>
      </p:sp>
      <p:sp>
        <p:nvSpPr>
          <p:cNvPr id="7" name="Content Placeholder 6"/>
          <p:cNvSpPr>
            <a:spLocks noGrp="1"/>
          </p:cNvSpPr>
          <p:nvPr>
            <p:ph sz="half" idx="2"/>
          </p:nvPr>
        </p:nvSpPr>
        <p:spPr>
          <a:xfrm>
            <a:off x="4681538" y="1447800"/>
            <a:ext cx="3921125" cy="2895600"/>
          </a:xfrm>
        </p:spPr>
        <p:txBody>
          <a:bodyPr/>
          <a:lstStyle/>
          <a:p>
            <a:pPr marL="228600" indent="-228600"/>
            <a:r>
              <a:rPr lang="en-US" sz="2000" b="1" dirty="0" smtClean="0"/>
              <a:t>Materials for Clinicians and Patients</a:t>
            </a:r>
          </a:p>
          <a:p>
            <a:pPr marL="457200" lvl="1" indent="-228600"/>
            <a:r>
              <a:rPr lang="en-US" sz="1800" dirty="0" smtClean="0"/>
              <a:t>Analgesics for Osteoarthritis</a:t>
            </a:r>
          </a:p>
          <a:p>
            <a:pPr marL="457200" lvl="1" indent="-228600"/>
            <a:r>
              <a:rPr lang="en-US" sz="1800" dirty="0" smtClean="0"/>
              <a:t>Self-Measured </a:t>
            </a:r>
            <a:r>
              <a:rPr lang="en-US" sz="1800" dirty="0" smtClean="0"/>
              <a:t>Blood Pressure Monitoring</a:t>
            </a:r>
          </a:p>
          <a:p>
            <a:pPr marL="457200" lvl="1" indent="-228600"/>
            <a:r>
              <a:rPr lang="en-US" sz="1800" dirty="0" smtClean="0"/>
              <a:t>Non-Pharmacological Therapies for Treatment-Resistant Depression</a:t>
            </a:r>
          </a:p>
          <a:p>
            <a:endParaRPr lang="en-US" dirty="0"/>
          </a:p>
        </p:txBody>
      </p:sp>
      <p:pic>
        <p:nvPicPr>
          <p:cNvPr id="9" name="Picture 8" descr="ect-spread"/>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rot="476499">
            <a:off x="5629217" y="4160403"/>
            <a:ext cx="3024270" cy="2277275"/>
          </a:xfrm>
          <a:prstGeom prst="rect">
            <a:avLst/>
          </a:prstGeom>
        </p:spPr>
      </p:pic>
      <p:pic>
        <p:nvPicPr>
          <p:cNvPr id="10" name="Picture 9" descr="ref_dep_cons_cov.jpg"/>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rot="21173234">
            <a:off x="4853281" y="3891278"/>
            <a:ext cx="1447800" cy="2171700"/>
          </a:xfrm>
          <a:prstGeom prst="rect">
            <a:avLst/>
          </a:prstGeom>
          <a:effectLst>
            <a:outerShdw blurRad="50800" dist="38100" dir="5400000" algn="tl" rotWithShape="0">
              <a:srgbClr val="000000">
                <a:alpha val="43000"/>
              </a:srgbClr>
            </a:outerShdw>
          </a:effectLst>
        </p:spPr>
      </p:pic>
      <p:pic>
        <p:nvPicPr>
          <p:cNvPr id="11" name="Content Placeholder 10"/>
          <p:cNvPicPr>
            <a:picLocks noGrp="1" noChangeAspect="1"/>
          </p:cNvPicPr>
          <p:nvPr>
            <p:ph sz="half" idx="1"/>
          </p:nvPr>
        </p:nvPicPr>
        <p:blipFill rotWithShape="1">
          <a:blip r:embed="rId4" cstate="print">
            <a:extLst>
              <a:ext uri="{28A0092B-C50C-407E-A947-70E740481C1C}">
                <a14:useLocalDpi xmlns="" xmlns:a14="http://schemas.microsoft.com/office/drawing/2010/main" val="0"/>
              </a:ext>
            </a:extLst>
          </a:blip>
          <a:srcRect t="-5" b="-219"/>
          <a:stretch/>
        </p:blipFill>
        <p:spPr>
          <a:xfrm rot="21446480">
            <a:off x="1358921" y="1572344"/>
            <a:ext cx="2230553" cy="2895600"/>
          </a:xfrm>
          <a:prstGeom prst="rect">
            <a:avLst/>
          </a:prstGeom>
          <a:effectLst>
            <a:outerShdw blurRad="50800" dist="88900" dir="6060000" algn="tl" rotWithShape="0">
              <a:srgbClr val="000000">
                <a:alpha val="43000"/>
              </a:srgbClr>
            </a:outerShdw>
          </a:effectLst>
        </p:spPr>
      </p:pic>
      <p:pic>
        <p:nvPicPr>
          <p:cNvPr id="12" name="Picture 11"/>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rot="20853236">
            <a:off x="381098" y="2347325"/>
            <a:ext cx="1525771" cy="2288654"/>
          </a:xfrm>
          <a:prstGeom prst="rect">
            <a:avLst/>
          </a:prstGeom>
          <a:effectLst>
            <a:outerShdw blurRad="50800" dist="88900" dir="6060000" algn="tl" rotWithShape="0">
              <a:srgbClr val="000000">
                <a:alpha val="43000"/>
              </a:srgbClr>
            </a:outerShdw>
          </a:effectLst>
        </p:spPr>
      </p:pic>
      <p:pic>
        <p:nvPicPr>
          <p:cNvPr id="13" name="ClipArt Placeholder 7"/>
          <p:cNvPicPr>
            <a:picLocks noChangeAspect="1"/>
          </p:cNvPicPr>
          <p:nvPr/>
        </p:nvPicPr>
        <p:blipFill rotWithShape="1">
          <a:blip r:embed="rId6" cstate="print">
            <a:extLst>
              <a:ext uri="{28A0092B-C50C-407E-A947-70E740481C1C}">
                <a14:useLocalDpi xmlns="" xmlns:a14="http://schemas.microsoft.com/office/drawing/2010/main" val="0"/>
              </a:ext>
            </a:extLst>
          </a:blip>
          <a:srcRect l="-643" t="-1512" r="-519" b="-1000"/>
          <a:stretch/>
        </p:blipFill>
        <p:spPr>
          <a:xfrm rot="20964951">
            <a:off x="1618137" y="3301843"/>
            <a:ext cx="2201815" cy="2888379"/>
          </a:xfrm>
          <a:prstGeom prst="rect">
            <a:avLst/>
          </a:prstGeom>
          <a:effectLst>
            <a:glow rad="12700">
              <a:schemeClr val="tx1">
                <a:alpha val="18000"/>
              </a:schemeClr>
            </a:glow>
            <a:outerShdw blurRad="50800" dist="88900" dir="6060000" algn="tl" rotWithShape="0">
              <a:srgbClr val="000000">
                <a:alpha val="43000"/>
              </a:srgbClr>
            </a:outerShdw>
          </a:effectLst>
        </p:spPr>
      </p:pic>
      <p:pic>
        <p:nvPicPr>
          <p:cNvPr id="14" name="Picture 13"/>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rot="197507">
            <a:off x="3033813" y="4459932"/>
            <a:ext cx="1468060" cy="2202089"/>
          </a:xfrm>
          <a:prstGeom prst="rect">
            <a:avLst/>
          </a:prstGeom>
          <a:effectLst>
            <a:glow rad="12700">
              <a:schemeClr val="tx1">
                <a:alpha val="10000"/>
              </a:schemeClr>
            </a:glow>
            <a:outerShdw blurRad="50800" dist="88900" dir="606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Consumer and Clinician Products       Coming Soon</a:t>
            </a:r>
            <a:endParaRPr lang="en-US" sz="2800" dirty="0"/>
          </a:p>
        </p:txBody>
      </p:sp>
      <p:sp>
        <p:nvSpPr>
          <p:cNvPr id="8" name="Content Placeholder 7"/>
          <p:cNvSpPr>
            <a:spLocks noGrp="1"/>
          </p:cNvSpPr>
          <p:nvPr>
            <p:ph sz="half" idx="1"/>
          </p:nvPr>
        </p:nvSpPr>
        <p:spPr>
          <a:xfrm>
            <a:off x="304800" y="1676400"/>
            <a:ext cx="3200400" cy="2895600"/>
          </a:xfrm>
        </p:spPr>
        <p:txBody>
          <a:bodyPr/>
          <a:lstStyle/>
          <a:p>
            <a:pPr marL="228600" indent="-228600">
              <a:spcBef>
                <a:spcPts val="1200"/>
              </a:spcBef>
            </a:pPr>
            <a:r>
              <a:rPr lang="en-US" sz="2000" dirty="0" smtClean="0"/>
              <a:t>Preventing Fractures in People with Low Bone Density</a:t>
            </a:r>
          </a:p>
          <a:p>
            <a:pPr marL="228600" indent="-228600">
              <a:spcBef>
                <a:spcPts val="1200"/>
              </a:spcBef>
            </a:pPr>
            <a:r>
              <a:rPr lang="en-US" sz="2000" dirty="0" smtClean="0"/>
              <a:t>Treating Urinary Incontinence</a:t>
            </a:r>
          </a:p>
          <a:p>
            <a:pPr marL="228600" indent="-228600">
              <a:spcBef>
                <a:spcPts val="1200"/>
              </a:spcBef>
            </a:pPr>
            <a:r>
              <a:rPr lang="en-US" sz="2000" dirty="0" smtClean="0"/>
              <a:t>Therapies for Chronic Pelvic Pain</a:t>
            </a:r>
          </a:p>
          <a:p>
            <a:pPr marL="228600" indent="-228600">
              <a:spcBef>
                <a:spcPts val="1200"/>
              </a:spcBef>
            </a:pPr>
            <a:r>
              <a:rPr lang="en-US" sz="2000" dirty="0" smtClean="0"/>
              <a:t>Mechanical </a:t>
            </a:r>
            <a:r>
              <a:rPr lang="en-US" sz="2000" dirty="0" err="1" smtClean="0"/>
              <a:t>Thrombectomy</a:t>
            </a:r>
            <a:r>
              <a:rPr lang="en-US" sz="2000" dirty="0" smtClean="0"/>
              <a:t> for </a:t>
            </a:r>
            <a:br>
              <a:rPr lang="en-US" sz="2000" dirty="0" smtClean="0"/>
            </a:br>
            <a:r>
              <a:rPr lang="en-US" sz="2000" dirty="0" smtClean="0"/>
              <a:t>Acute Cardiac Syndrome</a:t>
            </a:r>
          </a:p>
          <a:p>
            <a:endParaRPr lang="en-US" sz="2400" dirty="0"/>
          </a:p>
        </p:txBody>
      </p:sp>
      <p:pic>
        <p:nvPicPr>
          <p:cNvPr id="7" name="Content Placeholder 6" descr="LBT-spine-screen-cap.png"/>
          <p:cNvPicPr>
            <a:picLocks noGrp="1" noChangeAspect="1"/>
          </p:cNvPicPr>
          <p:nvPr>
            <p:ph sz="half" idx="2"/>
          </p:nvPr>
        </p:nvPicPr>
        <p:blipFill>
          <a:blip r:embed="rId2" cstate="print">
            <a:extLst>
              <a:ext uri="{28A0092B-C50C-407E-A947-70E740481C1C}">
                <a14:useLocalDpi xmlns:a14="http://schemas.microsoft.com/office/drawing/2010/main" xmlns="" val="0"/>
              </a:ext>
            </a:extLst>
          </a:blip>
          <a:stretch>
            <a:fillRect/>
          </a:stretch>
        </p:blipFill>
        <p:spPr>
          <a:xfrm>
            <a:off x="3657600" y="1828800"/>
            <a:ext cx="3921125" cy="2732660"/>
          </a:xfrm>
          <a:prstGeom prst="rect">
            <a:avLst/>
          </a:prstGeom>
          <a:effectLst>
            <a:outerShdw blurRad="41275" dist="50800" dir="7320000" algn="tl" rotWithShape="0">
              <a:srgbClr val="000000">
                <a:alpha val="43000"/>
              </a:srgbClr>
            </a:outerShdw>
          </a:effectLst>
        </p:spPr>
      </p:pic>
      <p:pic>
        <p:nvPicPr>
          <p:cNvPr id="10" name="Content Placeholder 8" descr="osteo_da-screen-cap"/>
          <p:cNvPicPr>
            <a:picLocks noChangeAspect="1"/>
          </p:cNvPicPr>
          <p:nvPr/>
        </p:nvPicPr>
        <p:blipFill rotWithShape="1">
          <a:blip r:embed="rId3" cstate="print">
            <a:extLst>
              <a:ext uri="{28A0092B-C50C-407E-A947-70E740481C1C}">
                <a14:useLocalDpi xmlns:a14="http://schemas.microsoft.com/office/drawing/2010/main" xmlns="" val="0"/>
              </a:ext>
            </a:extLst>
          </a:blip>
          <a:srcRect t="1333" b="1786"/>
          <a:stretch/>
        </p:blipFill>
        <p:spPr bwMode="auto">
          <a:xfrm>
            <a:off x="4765964" y="3447810"/>
            <a:ext cx="4378036" cy="3410190"/>
          </a:xfrm>
          <a:prstGeom prst="rect">
            <a:avLst/>
          </a:prstGeom>
          <a:noFill/>
          <a:ln w="12700">
            <a:noFill/>
            <a:miter lim="800000"/>
            <a:headEnd/>
            <a:tailEnd/>
          </a:ln>
          <a:effectLst>
            <a:outerShdw blurRad="454025" dist="12700" dir="5400000" sx="101000" sy="101000" algn="tl" rotWithShape="0">
              <a:srgbClr val="000000">
                <a:alpha val="75000"/>
              </a:srgbClr>
            </a:outerShdw>
          </a:effectLst>
        </p:spPr>
      </p:pic>
      <p:sp>
        <p:nvSpPr>
          <p:cNvPr id="12" name="Rounded Rectangle 11"/>
          <p:cNvSpPr/>
          <p:nvPr/>
        </p:nvSpPr>
        <p:spPr bwMode="auto">
          <a:xfrm>
            <a:off x="7543800" y="2057400"/>
            <a:ext cx="1447800" cy="1143000"/>
          </a:xfrm>
          <a:prstGeom prst="roundRect">
            <a:avLst/>
          </a:prstGeom>
          <a:no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976313" marR="0" indent="-396875" algn="l" defTabSz="914400" rtl="0" eaLnBrk="0" fontAlgn="base" latinLnBrk="0" hangingPunct="0">
              <a:lnSpc>
                <a:spcPct val="100000"/>
              </a:lnSpc>
              <a:spcBef>
                <a:spcPct val="30000"/>
              </a:spcBef>
              <a:spcAft>
                <a:spcPct val="0"/>
              </a:spcAft>
              <a:buClr>
                <a:schemeClr val="tx2"/>
              </a:buClr>
              <a:buSzPct val="95000"/>
              <a:buFontTx/>
              <a:buChar char="–"/>
              <a:tabLst/>
            </a:pPr>
            <a:endParaRPr kumimoji="0" lang="en-US" sz="2800" b="0" i="0" u="none" strike="noStrike" cap="none" normalizeH="0" baseline="0" dirty="0" smtClean="0">
              <a:ln>
                <a:noFill/>
              </a:ln>
              <a:solidFill>
                <a:srgbClr val="FFFFFF"/>
              </a:solidFill>
              <a:effectLst>
                <a:outerShdw blurRad="38100" dist="38100" dir="2700000" algn="tl">
                  <a:srgbClr val="000000">
                    <a:alpha val="43137"/>
                  </a:srgbClr>
                </a:outerShdw>
              </a:effectLst>
              <a:latin typeface="Arial" charset="0"/>
            </a:endParaRPr>
          </a:p>
        </p:txBody>
      </p:sp>
      <p:sp>
        <p:nvSpPr>
          <p:cNvPr id="13" name="Rounded Rectangle 12"/>
          <p:cNvSpPr/>
          <p:nvPr/>
        </p:nvSpPr>
        <p:spPr bwMode="auto">
          <a:xfrm>
            <a:off x="7696200" y="2590800"/>
            <a:ext cx="1295400" cy="762000"/>
          </a:xfrm>
          <a:prstGeom prst="roundRect">
            <a:avLst>
              <a:gd name="adj" fmla="val 7714"/>
            </a:avLst>
          </a:prstGeom>
          <a:solidFill>
            <a:srgbClr val="46305F">
              <a:alpha val="61000"/>
            </a:srgbClr>
          </a:solidFill>
          <a:ln w="19050" cap="flat" cmpd="sng" algn="ctr">
            <a:solidFill>
              <a:schemeClr val="bg1">
                <a:alpha val="27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000" b="1" i="1" dirty="0">
                <a:solidFill>
                  <a:schemeClr val="tx1"/>
                </a:solidFill>
                <a:latin typeface="+mj-lt"/>
              </a:rPr>
              <a:t>Healthy Bones: A Decision Aid for Women After Menopause</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a:xfrm>
            <a:off x="1295400" y="228600"/>
            <a:ext cx="7772400" cy="1066800"/>
          </a:xfrm>
        </p:spPr>
        <p:txBody>
          <a:bodyPr/>
          <a:lstStyle/>
          <a:p>
            <a:pPr>
              <a:defRPr/>
            </a:pPr>
            <a:r>
              <a:rPr lang="en-US" sz="3000" dirty="0"/>
              <a:t> </a:t>
            </a:r>
            <a:br>
              <a:rPr lang="en-US" sz="3000" dirty="0"/>
            </a:br>
            <a:r>
              <a:rPr lang="en-US" sz="3000" dirty="0"/>
              <a:t/>
            </a:r>
            <a:br>
              <a:rPr lang="en-US" sz="3000" dirty="0"/>
            </a:br>
            <a:r>
              <a:rPr lang="en-US" sz="3000" dirty="0"/>
              <a:t>ADHD Medications and Risk of Serious Cardiovascular Events in </a:t>
            </a:r>
            <a:r>
              <a:rPr lang="en-US" sz="3000" dirty="0" smtClean="0"/>
              <a:t>Adults </a:t>
            </a:r>
            <a:endParaRPr lang="en-US" sz="3000" dirty="0"/>
          </a:p>
        </p:txBody>
      </p:sp>
      <p:sp>
        <p:nvSpPr>
          <p:cNvPr id="438275" name="Rectangle 3"/>
          <p:cNvSpPr>
            <a:spLocks noGrp="1" noChangeArrowheads="1"/>
          </p:cNvSpPr>
          <p:nvPr>
            <p:ph type="body" idx="1"/>
          </p:nvPr>
        </p:nvSpPr>
        <p:spPr>
          <a:xfrm>
            <a:off x="3581400" y="1432276"/>
            <a:ext cx="5334000" cy="4572000"/>
          </a:xfrm>
        </p:spPr>
        <p:txBody>
          <a:bodyPr/>
          <a:lstStyle/>
          <a:p>
            <a:pPr marL="406400" indent="-406400">
              <a:lnSpc>
                <a:spcPct val="85000"/>
              </a:lnSpc>
              <a:spcBef>
                <a:spcPts val="1800"/>
              </a:spcBef>
            </a:pPr>
            <a:r>
              <a:rPr lang="en-US" sz="2000" dirty="0" smtClean="0">
                <a:effectLst>
                  <a:outerShdw blurRad="38100" dist="38100" dir="2700000" algn="tl">
                    <a:srgbClr val="000000">
                      <a:alpha val="43137"/>
                    </a:srgbClr>
                  </a:outerShdw>
                </a:effectLst>
              </a:rPr>
              <a:t>AHRQ and FDA study of 440,000 </a:t>
            </a:r>
            <a:r>
              <a:rPr lang="en-US" sz="2000" dirty="0">
                <a:effectLst>
                  <a:outerShdw blurRad="38100" dist="38100" dir="2700000" algn="tl">
                    <a:srgbClr val="000000">
                      <a:alpha val="43137"/>
                    </a:srgbClr>
                  </a:outerShdw>
                </a:effectLst>
              </a:rPr>
              <a:t>adults aged 25-64 years, including over 150,000 adults treated with medications for </a:t>
            </a:r>
            <a:r>
              <a:rPr lang="en-US" sz="2000" dirty="0" smtClean="0">
                <a:effectLst>
                  <a:outerShdw blurRad="38100" dist="38100" dir="2700000" algn="tl">
                    <a:srgbClr val="000000">
                      <a:alpha val="43137"/>
                    </a:srgbClr>
                  </a:outerShdw>
                </a:effectLst>
              </a:rPr>
              <a:t>ADHD </a:t>
            </a:r>
          </a:p>
          <a:p>
            <a:pPr marL="406400" indent="-406400">
              <a:lnSpc>
                <a:spcPct val="85000"/>
              </a:lnSpc>
              <a:spcBef>
                <a:spcPts val="1800"/>
              </a:spcBef>
            </a:pPr>
            <a:r>
              <a:rPr lang="en-US" sz="2000" dirty="0">
                <a:effectLst>
                  <a:outerShdw blurRad="38100" dist="38100" dir="2700000" algn="tl">
                    <a:srgbClr val="000000">
                      <a:alpha val="43137"/>
                    </a:srgbClr>
                  </a:outerShdw>
                </a:effectLst>
              </a:rPr>
              <a:t>Assessed myocardial </a:t>
            </a:r>
            <a:r>
              <a:rPr lang="en-US" sz="2000" dirty="0" smtClean="0">
                <a:effectLst>
                  <a:outerShdw blurRad="38100" dist="38100" dir="2700000" algn="tl">
                    <a:srgbClr val="000000">
                      <a:alpha val="43137"/>
                    </a:srgbClr>
                  </a:outerShdw>
                </a:effectLst>
              </a:rPr>
              <a:t>infarction, </a:t>
            </a:r>
            <a:r>
              <a:rPr lang="en-US" sz="2000" dirty="0">
                <a:effectLst>
                  <a:outerShdw blurRad="38100" dist="38100" dir="2700000" algn="tl">
                    <a:srgbClr val="000000">
                      <a:alpha val="43137"/>
                    </a:srgbClr>
                  </a:outerShdw>
                </a:effectLst>
              </a:rPr>
              <a:t>stroke, and sudden cardiac </a:t>
            </a:r>
            <a:r>
              <a:rPr lang="en-US" sz="2000" dirty="0" smtClean="0">
                <a:effectLst>
                  <a:outerShdw blurRad="38100" dist="38100" dir="2700000" algn="tl">
                    <a:srgbClr val="000000">
                      <a:alpha val="43137"/>
                    </a:srgbClr>
                  </a:outerShdw>
                </a:effectLst>
              </a:rPr>
              <a:t>death</a:t>
            </a:r>
          </a:p>
          <a:p>
            <a:pPr marL="406400" indent="-406400">
              <a:lnSpc>
                <a:spcPct val="85000"/>
              </a:lnSpc>
              <a:spcBef>
                <a:spcPts val="1800"/>
              </a:spcBef>
            </a:pPr>
            <a:r>
              <a:rPr lang="en-US" sz="2000" dirty="0">
                <a:effectLst>
                  <a:outerShdw blurRad="38100" dist="38100" dir="2700000" algn="tl">
                    <a:srgbClr val="000000">
                      <a:alpha val="43137"/>
                    </a:srgbClr>
                  </a:outerShdw>
                </a:effectLst>
              </a:rPr>
              <a:t>Use of ADHD medications was not associated with an increased risk of serious cardiovascular </a:t>
            </a:r>
            <a:r>
              <a:rPr lang="en-US" sz="2000" dirty="0" smtClean="0">
                <a:effectLst>
                  <a:outerShdw blurRad="38100" dist="38100" dir="2700000" algn="tl">
                    <a:srgbClr val="000000">
                      <a:alpha val="43137"/>
                    </a:srgbClr>
                  </a:outerShdw>
                </a:effectLst>
              </a:rPr>
              <a:t>events</a:t>
            </a:r>
          </a:p>
          <a:p>
            <a:pPr marL="917575" lvl="1" indent="-406400">
              <a:lnSpc>
                <a:spcPct val="85000"/>
              </a:lnSpc>
              <a:spcBef>
                <a:spcPts val="1200"/>
              </a:spcBef>
            </a:pPr>
            <a:r>
              <a:rPr lang="en-US" sz="1600" dirty="0" smtClean="0">
                <a:effectLst>
                  <a:outerShdw blurRad="38100" dist="38100" dir="2700000" algn="tl">
                    <a:srgbClr val="000000">
                      <a:alpha val="43137"/>
                    </a:srgbClr>
                  </a:outerShdw>
                </a:effectLst>
              </a:rPr>
              <a:t>The </a:t>
            </a:r>
            <a:r>
              <a:rPr lang="en-US" sz="1600" dirty="0">
                <a:effectLst>
                  <a:outerShdw blurRad="38100" dist="38100" dir="2700000" algn="tl">
                    <a:srgbClr val="000000">
                      <a:alpha val="43137"/>
                    </a:srgbClr>
                  </a:outerShdw>
                </a:effectLst>
              </a:rPr>
              <a:t>result is consistent with the research team’s early publication in </a:t>
            </a:r>
            <a:r>
              <a:rPr lang="en-US" sz="1600" i="1" dirty="0">
                <a:effectLst>
                  <a:outerShdw blurRad="38100" dist="38100" dir="2700000" algn="tl">
                    <a:srgbClr val="000000">
                      <a:alpha val="43137"/>
                    </a:srgbClr>
                  </a:outerShdw>
                </a:effectLst>
              </a:rPr>
              <a:t>NEJM</a:t>
            </a:r>
            <a:r>
              <a:rPr lang="en-US" sz="1600" dirty="0">
                <a:effectLst>
                  <a:outerShdw blurRad="38100" dist="38100" dir="2700000" algn="tl">
                    <a:srgbClr val="000000">
                      <a:alpha val="43137"/>
                    </a:srgbClr>
                  </a:outerShdw>
                </a:effectLst>
              </a:rPr>
              <a:t>, which found no evidence of </a:t>
            </a:r>
            <a:r>
              <a:rPr lang="en-US" sz="1600" dirty="0" err="1">
                <a:effectLst>
                  <a:outerShdw blurRad="38100" dist="38100" dir="2700000" algn="tl">
                    <a:srgbClr val="000000">
                      <a:alpha val="43137"/>
                    </a:srgbClr>
                  </a:outerShdw>
                </a:effectLst>
              </a:rPr>
              <a:t>cardiovacular</a:t>
            </a:r>
            <a:r>
              <a:rPr lang="en-US" sz="1600" dirty="0">
                <a:effectLst>
                  <a:outerShdw blurRad="38100" dist="38100" dir="2700000" algn="tl">
                    <a:srgbClr val="000000">
                      <a:alpha val="43137"/>
                    </a:srgbClr>
                  </a:outerShdw>
                </a:effectLst>
              </a:rPr>
              <a:t> risk of ADHD drugs among children and young </a:t>
            </a:r>
            <a:r>
              <a:rPr lang="en-US" sz="1600" dirty="0" smtClean="0">
                <a:effectLst>
                  <a:outerShdw blurRad="38100" dist="38100" dir="2700000" algn="tl">
                    <a:srgbClr val="000000">
                      <a:alpha val="43137"/>
                    </a:srgbClr>
                  </a:outerShdw>
                </a:effectLst>
              </a:rPr>
              <a:t>adults</a:t>
            </a:r>
            <a:endParaRPr lang="en-US" sz="1600" dirty="0">
              <a:effectLst>
                <a:outerShdw blurRad="38100" dist="38100" dir="2700000" algn="tl">
                  <a:srgbClr val="000000">
                    <a:alpha val="43137"/>
                  </a:srgbClr>
                </a:outerShdw>
              </a:effectLst>
            </a:endParaRPr>
          </a:p>
          <a:p>
            <a:pPr marL="406400" indent="-406400">
              <a:lnSpc>
                <a:spcPct val="85000"/>
              </a:lnSpc>
              <a:spcBef>
                <a:spcPts val="1800"/>
              </a:spcBef>
            </a:pPr>
            <a:r>
              <a:rPr lang="en-US" sz="2000" dirty="0" smtClean="0">
                <a:effectLst>
                  <a:outerShdw blurRad="38100" dist="38100" dir="2700000" algn="tl">
                    <a:srgbClr val="000000">
                      <a:alpha val="43137"/>
                    </a:srgbClr>
                  </a:outerShdw>
                </a:effectLst>
              </a:rPr>
              <a:t>New study from Effective Health Care Program’s DEcIDE Network in </a:t>
            </a:r>
            <a:r>
              <a:rPr lang="en-US" sz="2000" i="1" dirty="0" smtClean="0">
                <a:effectLst>
                  <a:outerShdw blurRad="38100" dist="38100" dir="2700000" algn="tl">
                    <a:srgbClr val="000000">
                      <a:alpha val="43137"/>
                    </a:srgbClr>
                  </a:outerShdw>
                </a:effectLst>
              </a:rPr>
              <a:t>JAMA</a:t>
            </a:r>
          </a:p>
          <a:p>
            <a:pPr marL="406400" indent="-406400">
              <a:lnSpc>
                <a:spcPct val="85000"/>
              </a:lnSpc>
              <a:spcBef>
                <a:spcPts val="600"/>
              </a:spcBef>
            </a:pPr>
            <a:endParaRPr lang="en-US" sz="2000" dirty="0" smtClean="0"/>
          </a:p>
          <a:p>
            <a:pPr marL="406400" indent="-406400">
              <a:lnSpc>
                <a:spcPct val="85000"/>
              </a:lnSpc>
              <a:spcBef>
                <a:spcPts val="600"/>
              </a:spcBef>
              <a:buFont typeface="Wingdings" charset="2"/>
              <a:buNone/>
            </a:pPr>
            <a:endParaRPr lang="en-US" sz="2000" dirty="0" smtClean="0"/>
          </a:p>
          <a:p>
            <a:pPr marL="406400" indent="-406400">
              <a:lnSpc>
                <a:spcPct val="85000"/>
              </a:lnSpc>
              <a:spcBef>
                <a:spcPts val="600"/>
              </a:spcBef>
            </a:pPr>
            <a:endParaRPr lang="en-US" sz="2000" dirty="0" smtClean="0"/>
          </a:p>
        </p:txBody>
      </p:sp>
      <p:sp>
        <p:nvSpPr>
          <p:cNvPr id="7" name="TextBox 6"/>
          <p:cNvSpPr txBox="1"/>
          <p:nvPr/>
        </p:nvSpPr>
        <p:spPr>
          <a:xfrm>
            <a:off x="0" y="6072909"/>
            <a:ext cx="9144000" cy="738664"/>
          </a:xfrm>
          <a:prstGeom prst="rect">
            <a:avLst/>
          </a:prstGeom>
          <a:noFill/>
        </p:spPr>
        <p:txBody>
          <a:bodyPr>
            <a:spAutoFit/>
          </a:bodyPr>
          <a:lstStyle/>
          <a:p>
            <a:pPr algn="ctr" eaLnBrk="0" fontAlgn="base" hangingPunct="0">
              <a:spcBef>
                <a:spcPct val="0"/>
              </a:spcBef>
              <a:spcAft>
                <a:spcPct val="0"/>
              </a:spcAft>
              <a:defRPr/>
            </a:pPr>
            <a:r>
              <a:rPr lang="en-US" sz="1400" dirty="0" err="1">
                <a:effectLst>
                  <a:outerShdw blurRad="38100" dist="38100" dir="2700000" algn="tl">
                    <a:srgbClr val="000000"/>
                  </a:outerShdw>
                </a:effectLst>
                <a:latin typeface="+mn-lt"/>
              </a:rPr>
              <a:t>Habel</a:t>
            </a:r>
            <a:r>
              <a:rPr lang="en-US" sz="1400" dirty="0">
                <a:effectLst>
                  <a:outerShdw blurRad="38100" dist="38100" dir="2700000" algn="tl">
                    <a:srgbClr val="000000"/>
                  </a:outerShdw>
                </a:effectLst>
                <a:latin typeface="+mn-lt"/>
              </a:rPr>
              <a:t> LA, </a:t>
            </a:r>
            <a:r>
              <a:rPr lang="en-US" sz="1400" dirty="0" smtClean="0">
                <a:effectLst>
                  <a:outerShdw blurRad="38100" dist="38100" dir="2700000" algn="tl">
                    <a:srgbClr val="000000"/>
                  </a:outerShdw>
                </a:effectLst>
                <a:latin typeface="+mn-lt"/>
              </a:rPr>
              <a:t>et </a:t>
            </a:r>
            <a:r>
              <a:rPr lang="en-US" sz="1400" dirty="0">
                <a:effectLst>
                  <a:outerShdw blurRad="38100" dist="38100" dir="2700000" algn="tl">
                    <a:srgbClr val="000000"/>
                  </a:outerShdw>
                </a:effectLst>
                <a:latin typeface="+mn-lt"/>
              </a:rPr>
              <a:t>al. ADHD medications and risk of serious cardiovascular events in young and middle-aged </a:t>
            </a:r>
            <a:r>
              <a:rPr lang="en-US" sz="1400" dirty="0" smtClean="0">
                <a:effectLst>
                  <a:outerShdw blurRad="38100" dist="38100" dir="2700000" algn="tl">
                    <a:srgbClr val="000000"/>
                  </a:outerShdw>
                </a:effectLst>
                <a:latin typeface="+mn-lt"/>
              </a:rPr>
              <a:t>adults. </a:t>
            </a:r>
            <a:r>
              <a:rPr lang="en-US" sz="1400" i="1" dirty="0" smtClean="0">
                <a:effectLst>
                  <a:outerShdw blurRad="38100" dist="38100" dir="2700000" algn="tl">
                    <a:srgbClr val="000000"/>
                  </a:outerShdw>
                </a:effectLst>
                <a:latin typeface="+mn-lt"/>
              </a:rPr>
              <a:t>JAMA</a:t>
            </a:r>
            <a:r>
              <a:rPr lang="en-US" sz="1400" dirty="0">
                <a:effectLst>
                  <a:outerShdw blurRad="38100" dist="38100" dir="2700000" algn="tl">
                    <a:srgbClr val="000000"/>
                  </a:outerShdw>
                </a:effectLst>
                <a:latin typeface="+mn-lt"/>
              </a:rPr>
              <a:t>. 2011 Dec 28;306(24):2673-83. </a:t>
            </a:r>
            <a:r>
              <a:rPr lang="en-US" sz="1400" dirty="0" err="1">
                <a:effectLst>
                  <a:outerShdw blurRad="38100" dist="38100" dir="2700000" algn="tl">
                    <a:srgbClr val="000000"/>
                  </a:outerShdw>
                </a:effectLst>
                <a:latin typeface="+mn-lt"/>
              </a:rPr>
              <a:t>Epub</a:t>
            </a:r>
            <a:r>
              <a:rPr lang="en-US" sz="1400" dirty="0">
                <a:effectLst>
                  <a:outerShdw blurRad="38100" dist="38100" dir="2700000" algn="tl">
                    <a:srgbClr val="000000"/>
                  </a:outerShdw>
                </a:effectLst>
                <a:latin typeface="+mn-lt"/>
              </a:rPr>
              <a:t> 2011 Dec 12</a:t>
            </a:r>
            <a:r>
              <a:rPr lang="en-US" sz="1400" dirty="0" smtClean="0">
                <a:effectLst>
                  <a:outerShdw blurRad="38100" dist="38100" dir="2700000" algn="tl">
                    <a:srgbClr val="000000"/>
                  </a:outerShdw>
                </a:effectLst>
                <a:latin typeface="+mn-lt"/>
              </a:rPr>
              <a:t>.</a:t>
            </a:r>
            <a:endParaRPr lang="en-US" sz="1400" dirty="0">
              <a:effectLst>
                <a:outerShdw blurRad="38100" dist="38100" dir="2700000" algn="tl">
                  <a:srgbClr val="000000"/>
                </a:outerShdw>
              </a:effectLst>
              <a:latin typeface="+mn-lt"/>
            </a:endParaRPr>
          </a:p>
          <a:p>
            <a:pPr algn="ctr" eaLnBrk="0" fontAlgn="base" hangingPunct="0">
              <a:spcBef>
                <a:spcPct val="0"/>
              </a:spcBef>
              <a:spcAft>
                <a:spcPct val="0"/>
              </a:spcAft>
              <a:defRPr/>
            </a:pPr>
            <a:r>
              <a:rPr lang="en-US" sz="1400" dirty="0" smtClean="0">
                <a:solidFill>
                  <a:srgbClr val="FFFF00"/>
                </a:solidFill>
                <a:effectLst>
                  <a:outerShdw blurRad="38100" dist="38100" dir="2700000" algn="tl">
                    <a:srgbClr val="000000"/>
                  </a:outerShdw>
                </a:effectLst>
              </a:rPr>
              <a:t> </a:t>
            </a:r>
            <a:endParaRPr lang="en-US" sz="1400" dirty="0">
              <a:solidFill>
                <a:srgbClr val="FFFF00"/>
              </a:solidFill>
              <a:effectLst>
                <a:outerShdw blurRad="38100" dist="38100" dir="2700000" algn="tl">
                  <a:srgbClr val="000000"/>
                </a:outerShdw>
              </a:effectLst>
            </a:endParaRPr>
          </a:p>
        </p:txBody>
      </p:sp>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42534" y="1524001"/>
            <a:ext cx="3356264" cy="4343400"/>
          </a:xfrm>
          <a:prstGeom prst="rect">
            <a:avLst/>
          </a:prstGeom>
        </p:spPr>
      </p:pic>
    </p:spTree>
    <p:extLst>
      <p:ext uri="{BB962C8B-B14F-4D97-AF65-F5344CB8AC3E}">
        <p14:creationId xmlns="" xmlns:p14="http://schemas.microsoft.com/office/powerpoint/2010/main" val="175696284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a:xfrm>
            <a:off x="1278466" y="296336"/>
            <a:ext cx="7772400" cy="1066800"/>
          </a:xfrm>
        </p:spPr>
        <p:txBody>
          <a:bodyPr/>
          <a:lstStyle/>
          <a:p>
            <a:pPr>
              <a:spcBef>
                <a:spcPts val="600"/>
              </a:spcBef>
              <a:spcAft>
                <a:spcPts val="600"/>
              </a:spcAft>
              <a:defRPr/>
            </a:pPr>
            <a:r>
              <a:rPr lang="en-US" sz="3000" dirty="0"/>
              <a:t>Patients </a:t>
            </a:r>
            <a:r>
              <a:rPr lang="en-US" sz="3000" dirty="0" smtClean="0"/>
              <a:t>With </a:t>
            </a:r>
            <a:r>
              <a:rPr lang="en-US" sz="3000" dirty="0"/>
              <a:t>Diabetes Who Undergo Bariatric Surgery Do Not Have Lower Health Care </a:t>
            </a:r>
            <a:r>
              <a:rPr lang="en-US" sz="3000" dirty="0" smtClean="0"/>
              <a:t>Costs</a:t>
            </a:r>
            <a:endParaRPr lang="en-US" sz="3000" dirty="0"/>
          </a:p>
        </p:txBody>
      </p:sp>
      <p:sp>
        <p:nvSpPr>
          <p:cNvPr id="438275" name="Rectangle 3"/>
          <p:cNvSpPr>
            <a:spLocks noGrp="1" noChangeArrowheads="1"/>
          </p:cNvSpPr>
          <p:nvPr>
            <p:ph type="body" idx="1"/>
          </p:nvPr>
        </p:nvSpPr>
        <p:spPr>
          <a:xfrm>
            <a:off x="3581400" y="1432276"/>
            <a:ext cx="5334000" cy="4572000"/>
          </a:xfrm>
        </p:spPr>
        <p:txBody>
          <a:bodyPr/>
          <a:lstStyle/>
          <a:p>
            <a:pPr marL="406400" indent="-406400">
              <a:lnSpc>
                <a:spcPct val="85000"/>
              </a:lnSpc>
              <a:spcBef>
                <a:spcPts val="1800"/>
              </a:spcBef>
            </a:pPr>
            <a:r>
              <a:rPr lang="en-US" sz="2000" dirty="0">
                <a:effectLst>
                  <a:outerShdw blurRad="38100" dist="38100" dir="2700000" algn="tl">
                    <a:srgbClr val="000000">
                      <a:alpha val="43137"/>
                    </a:srgbClr>
                  </a:outerShdw>
                </a:effectLst>
              </a:rPr>
              <a:t>Six years following bariatric surgery, individuals with type 2 diabetes did not have lower health care costs than they had before </a:t>
            </a:r>
            <a:r>
              <a:rPr lang="en-US" sz="2000" dirty="0" smtClean="0">
                <a:effectLst>
                  <a:outerShdw blurRad="38100" dist="38100" dir="2700000" algn="tl">
                    <a:srgbClr val="000000">
                      <a:alpha val="43137"/>
                    </a:srgbClr>
                  </a:outerShdw>
                </a:effectLst>
              </a:rPr>
              <a:t>surgery</a:t>
            </a:r>
          </a:p>
          <a:p>
            <a:pPr marL="406400" indent="-406400">
              <a:lnSpc>
                <a:spcPct val="85000"/>
              </a:lnSpc>
              <a:spcBef>
                <a:spcPts val="1800"/>
              </a:spcBef>
            </a:pPr>
            <a:r>
              <a:rPr lang="en-US" sz="2000" dirty="0">
                <a:effectLst>
                  <a:outerShdw blurRad="38100" dist="38100" dir="2700000" algn="tl">
                    <a:srgbClr val="000000">
                      <a:alpha val="43137"/>
                    </a:srgbClr>
                  </a:outerShdw>
                </a:effectLst>
              </a:rPr>
              <a:t>These patients </a:t>
            </a:r>
            <a:r>
              <a:rPr lang="en-US" sz="2000" dirty="0" smtClean="0">
                <a:effectLst>
                  <a:outerShdw blurRad="38100" dist="38100" dir="2700000" algn="tl">
                    <a:srgbClr val="000000">
                      <a:alpha val="43137"/>
                    </a:srgbClr>
                  </a:outerShdw>
                </a:effectLst>
              </a:rPr>
              <a:t>did </a:t>
            </a:r>
            <a:r>
              <a:rPr lang="en-US" sz="2000" dirty="0">
                <a:effectLst>
                  <a:outerShdw blurRad="38100" dist="38100" dir="2700000" algn="tl">
                    <a:srgbClr val="000000">
                      <a:alpha val="43137"/>
                    </a:srgbClr>
                  </a:outerShdw>
                </a:effectLst>
              </a:rPr>
              <a:t>have fewer primary care visits in the years following </a:t>
            </a:r>
            <a:r>
              <a:rPr lang="en-US" sz="2000" dirty="0" smtClean="0">
                <a:effectLst>
                  <a:outerShdw blurRad="38100" dist="38100" dir="2700000" algn="tl">
                    <a:srgbClr val="000000">
                      <a:alpha val="43137"/>
                    </a:srgbClr>
                  </a:outerShdw>
                </a:effectLst>
              </a:rPr>
              <a:t>surgery </a:t>
            </a:r>
          </a:p>
          <a:p>
            <a:pPr marL="406400" indent="-406400">
              <a:lnSpc>
                <a:spcPct val="85000"/>
              </a:lnSpc>
              <a:spcBef>
                <a:spcPts val="1800"/>
              </a:spcBef>
            </a:pPr>
            <a:r>
              <a:rPr lang="en-US" sz="2000" dirty="0">
                <a:effectLst>
                  <a:outerShdw blurRad="38100" dist="38100" dir="2700000" algn="tl">
                    <a:srgbClr val="000000">
                      <a:alpha val="43137"/>
                    </a:srgbClr>
                  </a:outerShdw>
                </a:effectLst>
              </a:rPr>
              <a:t>The findings were based on health insurance data of 7,806 patients with type 2 diabetes who underwent bariatric surgery </a:t>
            </a:r>
            <a:r>
              <a:rPr lang="en-US" sz="2000" dirty="0" smtClean="0">
                <a:effectLst>
                  <a:outerShdw blurRad="38100" dist="38100" dir="2700000" algn="tl">
                    <a:srgbClr val="000000">
                      <a:alpha val="43137"/>
                    </a:srgbClr>
                  </a:outerShdw>
                </a:effectLst>
              </a:rPr>
              <a:t>using data from 7 </a:t>
            </a:r>
            <a:r>
              <a:rPr lang="en-US" sz="2000" dirty="0">
                <a:effectLst>
                  <a:outerShdw blurRad="38100" dist="38100" dir="2700000" algn="tl">
                    <a:srgbClr val="000000">
                      <a:alpha val="43137"/>
                    </a:srgbClr>
                  </a:outerShdw>
                </a:effectLst>
              </a:rPr>
              <a:t>Blue Cross Blue Shield </a:t>
            </a:r>
            <a:r>
              <a:rPr lang="en-US" sz="2000" dirty="0" smtClean="0">
                <a:effectLst>
                  <a:outerShdw blurRad="38100" dist="38100" dir="2700000" algn="tl">
                    <a:srgbClr val="000000">
                      <a:alpha val="43137"/>
                    </a:srgbClr>
                  </a:outerShdw>
                </a:effectLst>
              </a:rPr>
              <a:t>Plans</a:t>
            </a:r>
            <a:endParaRPr lang="en-US" sz="2000" dirty="0">
              <a:effectLst>
                <a:outerShdw blurRad="38100" dist="38100" dir="2700000" algn="tl">
                  <a:srgbClr val="000000">
                    <a:alpha val="43137"/>
                  </a:srgbClr>
                </a:outerShdw>
              </a:effectLst>
            </a:endParaRPr>
          </a:p>
          <a:p>
            <a:pPr marL="406400" indent="-406400">
              <a:lnSpc>
                <a:spcPct val="85000"/>
              </a:lnSpc>
              <a:spcBef>
                <a:spcPts val="1800"/>
              </a:spcBef>
            </a:pPr>
            <a:r>
              <a:rPr lang="en-US" sz="2000" dirty="0" smtClean="0">
                <a:effectLst>
                  <a:outerShdw blurRad="38100" dist="38100" dir="2700000" algn="tl">
                    <a:srgbClr val="000000">
                      <a:alpha val="43137"/>
                    </a:srgbClr>
                  </a:outerShdw>
                </a:effectLst>
              </a:rPr>
              <a:t>New study from Effective Health Care Program’s DEcIDE Network published in </a:t>
            </a:r>
            <a:r>
              <a:rPr lang="en-US" sz="2000" i="1" dirty="0" smtClean="0">
                <a:effectLst>
                  <a:outerShdw blurRad="38100" dist="38100" dir="2700000" algn="tl">
                    <a:srgbClr val="000000">
                      <a:alpha val="43137"/>
                    </a:srgbClr>
                  </a:outerShdw>
                </a:effectLst>
              </a:rPr>
              <a:t>Medical Care</a:t>
            </a:r>
          </a:p>
          <a:p>
            <a:pPr marL="406400" indent="-406400">
              <a:lnSpc>
                <a:spcPct val="85000"/>
              </a:lnSpc>
              <a:spcBef>
                <a:spcPts val="1800"/>
              </a:spcBef>
            </a:pPr>
            <a:endParaRPr lang="en-US" sz="2000" dirty="0" smtClean="0"/>
          </a:p>
          <a:p>
            <a:pPr marL="406400" indent="-406400">
              <a:lnSpc>
                <a:spcPct val="85000"/>
              </a:lnSpc>
              <a:spcBef>
                <a:spcPts val="1800"/>
              </a:spcBef>
              <a:buFont typeface="Wingdings" charset="2"/>
              <a:buNone/>
            </a:pPr>
            <a:endParaRPr lang="en-US" sz="2000" dirty="0" smtClean="0"/>
          </a:p>
          <a:p>
            <a:pPr marL="406400" indent="-406400">
              <a:lnSpc>
                <a:spcPct val="85000"/>
              </a:lnSpc>
              <a:spcBef>
                <a:spcPts val="1800"/>
              </a:spcBef>
            </a:pPr>
            <a:endParaRPr lang="en-US" sz="2000" dirty="0" smtClean="0"/>
          </a:p>
        </p:txBody>
      </p:sp>
      <p:sp>
        <p:nvSpPr>
          <p:cNvPr id="7" name="TextBox 6"/>
          <p:cNvSpPr txBox="1"/>
          <p:nvPr/>
        </p:nvSpPr>
        <p:spPr>
          <a:xfrm>
            <a:off x="0" y="6248400"/>
            <a:ext cx="9144000" cy="646331"/>
          </a:xfrm>
          <a:prstGeom prst="rect">
            <a:avLst/>
          </a:prstGeom>
          <a:noFill/>
        </p:spPr>
        <p:txBody>
          <a:bodyPr>
            <a:spAutoFit/>
          </a:bodyPr>
          <a:lstStyle/>
          <a:p>
            <a:pPr algn="ctr" eaLnBrk="0" fontAlgn="base" hangingPunct="0">
              <a:spcBef>
                <a:spcPct val="0"/>
              </a:spcBef>
              <a:spcAft>
                <a:spcPct val="0"/>
              </a:spcAft>
              <a:defRPr/>
            </a:pPr>
            <a:r>
              <a:rPr lang="en-US" sz="1200" dirty="0" err="1">
                <a:effectLst>
                  <a:outerShdw blurRad="38100" dist="38100" dir="2700000" algn="tl">
                    <a:srgbClr val="000000"/>
                  </a:outerShdw>
                </a:effectLst>
                <a:latin typeface="+mn-lt"/>
              </a:rPr>
              <a:t>Bleich</a:t>
            </a:r>
            <a:r>
              <a:rPr lang="en-US" sz="1200" dirty="0">
                <a:effectLst>
                  <a:outerShdw blurRad="38100" dist="38100" dir="2700000" algn="tl">
                    <a:srgbClr val="000000"/>
                  </a:outerShdw>
                </a:effectLst>
                <a:latin typeface="+mn-lt"/>
              </a:rPr>
              <a:t> SN, Chang HY, Lau B, Steele K, Clark JM, Richards T, Weiner JP, Wu AW, Segal JB. Impact of </a:t>
            </a:r>
            <a:r>
              <a:rPr lang="en-US" sz="1200" dirty="0" smtClean="0">
                <a:effectLst>
                  <a:outerShdw blurRad="38100" dist="38100" dir="2700000" algn="tl">
                    <a:srgbClr val="000000"/>
                  </a:outerShdw>
                </a:effectLst>
                <a:latin typeface="+mn-lt"/>
              </a:rPr>
              <a:t>bariatric surgery </a:t>
            </a:r>
            <a:r>
              <a:rPr lang="en-US" sz="1200" dirty="0">
                <a:effectLst>
                  <a:outerShdw blurRad="38100" dist="38100" dir="2700000" algn="tl">
                    <a:srgbClr val="000000"/>
                  </a:outerShdw>
                </a:effectLst>
                <a:latin typeface="+mn-lt"/>
              </a:rPr>
              <a:t>on health care utilization and costs among patients with </a:t>
            </a:r>
            <a:r>
              <a:rPr lang="en-US" sz="1200" dirty="0" smtClean="0">
                <a:effectLst>
                  <a:outerShdw blurRad="38100" dist="38100" dir="2700000" algn="tl">
                    <a:srgbClr val="000000"/>
                  </a:outerShdw>
                </a:effectLst>
                <a:latin typeface="+mn-lt"/>
              </a:rPr>
              <a:t>diabetes. </a:t>
            </a:r>
            <a:r>
              <a:rPr lang="en-US" sz="1200" i="1" dirty="0" smtClean="0">
                <a:effectLst>
                  <a:outerShdw blurRad="38100" dist="38100" dir="2700000" algn="tl">
                    <a:srgbClr val="000000"/>
                  </a:outerShdw>
                </a:effectLst>
                <a:latin typeface="+mn-lt"/>
              </a:rPr>
              <a:t>Med </a:t>
            </a:r>
            <a:r>
              <a:rPr lang="en-US" sz="1200" i="1" dirty="0">
                <a:effectLst>
                  <a:outerShdw blurRad="38100" dist="38100" dir="2700000" algn="tl">
                    <a:srgbClr val="000000"/>
                  </a:outerShdw>
                </a:effectLst>
                <a:latin typeface="+mn-lt"/>
              </a:rPr>
              <a:t>Care</a:t>
            </a:r>
            <a:r>
              <a:rPr lang="en-US" sz="1200" dirty="0">
                <a:effectLst>
                  <a:outerShdw blurRad="38100" dist="38100" dir="2700000" algn="tl">
                    <a:srgbClr val="000000"/>
                  </a:outerShdw>
                </a:effectLst>
                <a:latin typeface="+mn-lt"/>
              </a:rPr>
              <a:t>. 2012 Jan;50(1):58-65.</a:t>
            </a:r>
          </a:p>
          <a:p>
            <a:pPr algn="ctr" eaLnBrk="0" fontAlgn="base" hangingPunct="0">
              <a:spcBef>
                <a:spcPct val="0"/>
              </a:spcBef>
              <a:spcAft>
                <a:spcPct val="0"/>
              </a:spcAft>
              <a:defRPr/>
            </a:pPr>
            <a:r>
              <a:rPr lang="en-US" sz="1200" dirty="0" smtClean="0">
                <a:effectLst>
                  <a:outerShdw blurRad="38100" dist="38100" dir="2700000" algn="tl">
                    <a:srgbClr val="000000"/>
                  </a:outerShdw>
                </a:effectLst>
                <a:latin typeface="+mn-lt"/>
              </a:rPr>
              <a:t> </a:t>
            </a:r>
            <a:endParaRPr lang="en-US" sz="1200" dirty="0">
              <a:effectLst>
                <a:outerShdw blurRad="38100" dist="38100" dir="2700000" algn="tl">
                  <a:srgbClr val="000000"/>
                </a:outerShdw>
              </a:effectLst>
              <a:latin typeface="+mn-lt"/>
            </a:endParaRPr>
          </a:p>
        </p:txBody>
      </p:sp>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52399" y="1524000"/>
            <a:ext cx="3333531" cy="4461803"/>
          </a:xfrm>
          <a:prstGeom prst="rect">
            <a:avLst/>
          </a:prstGeom>
        </p:spPr>
      </p:pic>
    </p:spTree>
    <p:extLst>
      <p:ext uri="{BB962C8B-B14F-4D97-AF65-F5344CB8AC3E}">
        <p14:creationId xmlns="" xmlns:p14="http://schemas.microsoft.com/office/powerpoint/2010/main" val="17569628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a:xfrm>
            <a:off x="1295400" y="76200"/>
            <a:ext cx="7772400" cy="1066800"/>
          </a:xfrm>
        </p:spPr>
        <p:txBody>
          <a:bodyPr/>
          <a:lstStyle/>
          <a:p>
            <a:pPr>
              <a:defRPr/>
            </a:pPr>
            <a:r>
              <a:rPr lang="en-US" sz="3000" dirty="0"/>
              <a:t>Comparative </a:t>
            </a:r>
            <a:r>
              <a:rPr lang="en-US" sz="3000" dirty="0" smtClean="0"/>
              <a:t>Effectiveness </a:t>
            </a:r>
            <a:r>
              <a:rPr lang="en-US" sz="3000" dirty="0"/>
              <a:t>of </a:t>
            </a:r>
            <a:r>
              <a:rPr lang="en-US" sz="3000" dirty="0" smtClean="0"/>
              <a:t>Oral </a:t>
            </a:r>
            <a:r>
              <a:rPr lang="en-US" sz="3000" dirty="0" err="1"/>
              <a:t>A</a:t>
            </a:r>
            <a:r>
              <a:rPr lang="en-US" sz="3000" dirty="0" err="1" smtClean="0"/>
              <a:t>ntidiabetic</a:t>
            </a:r>
            <a:r>
              <a:rPr lang="en-US" sz="3000" dirty="0" smtClean="0"/>
              <a:t> Drugs </a:t>
            </a:r>
            <a:r>
              <a:rPr lang="en-US" sz="3000" dirty="0"/>
              <a:t>on </a:t>
            </a:r>
            <a:r>
              <a:rPr lang="en-US" sz="3000" dirty="0" smtClean="0"/>
              <a:t>Kidney Function</a:t>
            </a:r>
            <a:endParaRPr lang="en-US" sz="3000" dirty="0"/>
          </a:p>
        </p:txBody>
      </p:sp>
      <p:sp>
        <p:nvSpPr>
          <p:cNvPr id="438275" name="Rectangle 3"/>
          <p:cNvSpPr>
            <a:spLocks noGrp="1" noChangeArrowheads="1"/>
          </p:cNvSpPr>
          <p:nvPr>
            <p:ph type="body" idx="1"/>
          </p:nvPr>
        </p:nvSpPr>
        <p:spPr>
          <a:xfrm>
            <a:off x="3581400" y="1524000"/>
            <a:ext cx="5334000" cy="4572000"/>
          </a:xfrm>
        </p:spPr>
        <p:txBody>
          <a:bodyPr/>
          <a:lstStyle/>
          <a:p>
            <a:pPr marL="406400" indent="-406400">
              <a:lnSpc>
                <a:spcPct val="85000"/>
              </a:lnSpc>
              <a:spcBef>
                <a:spcPts val="1800"/>
              </a:spcBef>
            </a:pPr>
            <a:r>
              <a:rPr lang="en-US" sz="1900" dirty="0"/>
              <a:t>Evaluated oral </a:t>
            </a:r>
            <a:r>
              <a:rPr lang="en-US" sz="1900" dirty="0" err="1"/>
              <a:t>antidiabetic</a:t>
            </a:r>
            <a:r>
              <a:rPr lang="en-US" sz="1900" dirty="0"/>
              <a:t> drugs </a:t>
            </a:r>
            <a:r>
              <a:rPr lang="en-US" sz="1900" dirty="0" smtClean="0"/>
              <a:t>&amp; renal </a:t>
            </a:r>
            <a:r>
              <a:rPr lang="en-US" sz="1900" dirty="0"/>
              <a:t>outcomes by using a national </a:t>
            </a:r>
            <a:r>
              <a:rPr lang="en-US" sz="1900" dirty="0" smtClean="0"/>
              <a:t>VHA database of </a:t>
            </a:r>
            <a:r>
              <a:rPr lang="en-US" sz="1900" dirty="0"/>
              <a:t>93,577 diabetic </a:t>
            </a:r>
            <a:r>
              <a:rPr lang="en-US" sz="1900" dirty="0" smtClean="0"/>
              <a:t>patients</a:t>
            </a:r>
            <a:endParaRPr lang="en-US" sz="1900" dirty="0"/>
          </a:p>
          <a:p>
            <a:pPr marL="406400" indent="-406400">
              <a:lnSpc>
                <a:spcPct val="85000"/>
              </a:lnSpc>
              <a:spcBef>
                <a:spcPts val="1800"/>
              </a:spcBef>
            </a:pPr>
            <a:r>
              <a:rPr lang="en-US" sz="1900" dirty="0" smtClean="0"/>
              <a:t>Compared </a:t>
            </a:r>
            <a:r>
              <a:rPr lang="en-US" sz="1900" dirty="0"/>
              <a:t>with </a:t>
            </a:r>
            <a:r>
              <a:rPr lang="en-US" sz="1900" dirty="0" smtClean="0"/>
              <a:t>patients </a:t>
            </a:r>
            <a:r>
              <a:rPr lang="en-US" sz="1900" dirty="0"/>
              <a:t>using the </a:t>
            </a:r>
            <a:r>
              <a:rPr lang="en-US" sz="1900" dirty="0" smtClean="0"/>
              <a:t>metformin, </a:t>
            </a:r>
            <a:r>
              <a:rPr lang="en-US" sz="1900" dirty="0"/>
              <a:t>patients using </a:t>
            </a:r>
            <a:r>
              <a:rPr lang="en-US" sz="1900" dirty="0" smtClean="0"/>
              <a:t>sulfonylureas had </a:t>
            </a:r>
            <a:r>
              <a:rPr lang="en-US" sz="1900" dirty="0"/>
              <a:t>an increased risk of </a:t>
            </a:r>
            <a:r>
              <a:rPr lang="en-US" sz="1900" dirty="0" smtClean="0"/>
              <a:t>a </a:t>
            </a:r>
            <a:r>
              <a:rPr lang="en-US" sz="1900" dirty="0"/>
              <a:t>decline in kidney function, end-stage renal disease, or </a:t>
            </a:r>
            <a:r>
              <a:rPr lang="en-US" sz="1900" dirty="0" smtClean="0"/>
              <a:t>death </a:t>
            </a:r>
          </a:p>
          <a:p>
            <a:pPr marL="406400" indent="-406400">
              <a:lnSpc>
                <a:spcPct val="85000"/>
              </a:lnSpc>
              <a:spcBef>
                <a:spcPts val="1800"/>
              </a:spcBef>
            </a:pPr>
            <a:r>
              <a:rPr lang="en-US" sz="1900" dirty="0"/>
              <a:t>Because of these new findings, the current recommendation to limit the use of metformin alone in patients with mild to moderate kidney disease should be </a:t>
            </a:r>
            <a:r>
              <a:rPr lang="en-US" sz="1900" dirty="0" smtClean="0"/>
              <a:t>re-examined </a:t>
            </a:r>
          </a:p>
          <a:p>
            <a:pPr marL="406400" indent="-406400">
              <a:lnSpc>
                <a:spcPct val="85000"/>
              </a:lnSpc>
              <a:spcBef>
                <a:spcPts val="1800"/>
              </a:spcBef>
            </a:pPr>
            <a:r>
              <a:rPr lang="en-US" sz="1900" dirty="0" smtClean="0"/>
              <a:t>New study from Effective Health Care Program’s DEcIDE Network published in Nature’s </a:t>
            </a:r>
            <a:r>
              <a:rPr lang="en-US" sz="1900" i="1" dirty="0" smtClean="0"/>
              <a:t>Kidney International</a:t>
            </a:r>
          </a:p>
          <a:p>
            <a:pPr marL="406400" indent="-406400">
              <a:lnSpc>
                <a:spcPct val="85000"/>
              </a:lnSpc>
              <a:spcBef>
                <a:spcPts val="1800"/>
              </a:spcBef>
            </a:pPr>
            <a:endParaRPr lang="en-US" sz="1900" dirty="0" smtClean="0"/>
          </a:p>
          <a:p>
            <a:pPr marL="406400" indent="-406400">
              <a:lnSpc>
                <a:spcPct val="85000"/>
              </a:lnSpc>
              <a:spcBef>
                <a:spcPts val="1800"/>
              </a:spcBef>
              <a:buFont typeface="Wingdings" charset="2"/>
              <a:buNone/>
            </a:pPr>
            <a:endParaRPr lang="en-US" sz="1900" dirty="0" smtClean="0"/>
          </a:p>
          <a:p>
            <a:pPr marL="406400" indent="-406400">
              <a:lnSpc>
                <a:spcPct val="85000"/>
              </a:lnSpc>
              <a:spcBef>
                <a:spcPts val="1800"/>
              </a:spcBef>
            </a:pPr>
            <a:endParaRPr lang="en-US" sz="1900" dirty="0" smtClean="0"/>
          </a:p>
        </p:txBody>
      </p:sp>
      <p:sp>
        <p:nvSpPr>
          <p:cNvPr id="7" name="TextBox 6"/>
          <p:cNvSpPr txBox="1"/>
          <p:nvPr/>
        </p:nvSpPr>
        <p:spPr>
          <a:xfrm>
            <a:off x="0" y="6248400"/>
            <a:ext cx="9144000" cy="461665"/>
          </a:xfrm>
          <a:prstGeom prst="rect">
            <a:avLst/>
          </a:prstGeom>
          <a:noFill/>
        </p:spPr>
        <p:txBody>
          <a:bodyPr>
            <a:spAutoFit/>
          </a:bodyPr>
          <a:lstStyle/>
          <a:p>
            <a:pPr algn="ctr" eaLnBrk="0" fontAlgn="base" hangingPunct="0">
              <a:spcBef>
                <a:spcPct val="0"/>
              </a:spcBef>
              <a:spcAft>
                <a:spcPct val="0"/>
              </a:spcAft>
              <a:defRPr/>
            </a:pPr>
            <a:r>
              <a:rPr lang="en-US" sz="1200" dirty="0">
                <a:effectLst>
                  <a:outerShdw blurRad="38100" dist="38100" dir="2700000" algn="tl">
                    <a:srgbClr val="000000"/>
                  </a:outerShdw>
                </a:effectLst>
                <a:latin typeface="+mn-lt"/>
              </a:rPr>
              <a:t>Hung AM, </a:t>
            </a:r>
            <a:r>
              <a:rPr lang="en-US" sz="1200" dirty="0" err="1">
                <a:effectLst>
                  <a:outerShdw blurRad="38100" dist="38100" dir="2700000" algn="tl">
                    <a:srgbClr val="000000"/>
                  </a:outerShdw>
                </a:effectLst>
                <a:latin typeface="+mn-lt"/>
              </a:rPr>
              <a:t>Roumie</a:t>
            </a:r>
            <a:r>
              <a:rPr lang="en-US" sz="1200" dirty="0">
                <a:effectLst>
                  <a:outerShdw blurRad="38100" dist="38100" dir="2700000" algn="tl">
                    <a:srgbClr val="000000"/>
                  </a:outerShdw>
                </a:effectLst>
                <a:latin typeface="+mn-lt"/>
              </a:rPr>
              <a:t> CL, </a:t>
            </a:r>
            <a:r>
              <a:rPr lang="en-US" sz="1200" dirty="0" err="1">
                <a:effectLst>
                  <a:outerShdw blurRad="38100" dist="38100" dir="2700000" algn="tl">
                    <a:srgbClr val="000000"/>
                  </a:outerShdw>
                </a:effectLst>
                <a:latin typeface="+mn-lt"/>
              </a:rPr>
              <a:t>Greevy</a:t>
            </a:r>
            <a:r>
              <a:rPr lang="en-US" sz="1200" dirty="0">
                <a:effectLst>
                  <a:outerShdw blurRad="38100" dist="38100" dir="2700000" algn="tl">
                    <a:srgbClr val="000000"/>
                  </a:outerShdw>
                </a:effectLst>
                <a:latin typeface="+mn-lt"/>
              </a:rPr>
              <a:t> RA, Liu X, </a:t>
            </a:r>
            <a:r>
              <a:rPr lang="en-US" sz="1200" dirty="0" err="1">
                <a:effectLst>
                  <a:outerShdw blurRad="38100" dist="38100" dir="2700000" algn="tl">
                    <a:srgbClr val="000000"/>
                  </a:outerShdw>
                </a:effectLst>
                <a:latin typeface="+mn-lt"/>
              </a:rPr>
              <a:t>Grijalva</a:t>
            </a:r>
            <a:r>
              <a:rPr lang="en-US" sz="1200" dirty="0">
                <a:effectLst>
                  <a:outerShdw blurRad="38100" dist="38100" dir="2700000" algn="tl">
                    <a:srgbClr val="000000"/>
                  </a:outerShdw>
                </a:effectLst>
                <a:latin typeface="+mn-lt"/>
              </a:rPr>
              <a:t> CG, </a:t>
            </a:r>
            <a:r>
              <a:rPr lang="en-US" sz="1200" dirty="0" err="1">
                <a:effectLst>
                  <a:outerShdw blurRad="38100" dist="38100" dir="2700000" algn="tl">
                    <a:srgbClr val="000000"/>
                  </a:outerShdw>
                </a:effectLst>
                <a:latin typeface="+mn-lt"/>
              </a:rPr>
              <a:t>Murff</a:t>
            </a:r>
            <a:r>
              <a:rPr lang="en-US" sz="1200" dirty="0">
                <a:effectLst>
                  <a:outerShdw blurRad="38100" dist="38100" dir="2700000" algn="tl">
                    <a:srgbClr val="000000"/>
                  </a:outerShdw>
                </a:effectLst>
                <a:latin typeface="+mn-lt"/>
              </a:rPr>
              <a:t> HJ, </a:t>
            </a:r>
            <a:r>
              <a:rPr lang="en-US" sz="1200" dirty="0" err="1">
                <a:effectLst>
                  <a:outerShdw blurRad="38100" dist="38100" dir="2700000" algn="tl">
                    <a:srgbClr val="000000"/>
                  </a:outerShdw>
                </a:effectLst>
                <a:latin typeface="+mn-lt"/>
              </a:rPr>
              <a:t>Ikizler</a:t>
            </a:r>
            <a:r>
              <a:rPr lang="en-US" sz="1200" dirty="0">
                <a:effectLst>
                  <a:outerShdw blurRad="38100" dist="38100" dir="2700000" algn="tl">
                    <a:srgbClr val="000000"/>
                  </a:outerShdw>
                </a:effectLst>
                <a:latin typeface="+mn-lt"/>
              </a:rPr>
              <a:t> TA, Griffin </a:t>
            </a:r>
            <a:r>
              <a:rPr lang="en-US" sz="1200" dirty="0" smtClean="0">
                <a:effectLst>
                  <a:outerShdw blurRad="38100" dist="38100" dir="2700000" algn="tl">
                    <a:srgbClr val="000000"/>
                  </a:outerShdw>
                </a:effectLst>
                <a:latin typeface="+mn-lt"/>
              </a:rPr>
              <a:t>MR. </a:t>
            </a:r>
            <a:r>
              <a:rPr lang="en-US" sz="1200" dirty="0">
                <a:effectLst>
                  <a:outerShdw blurRad="38100" dist="38100" dir="2700000" algn="tl">
                    <a:srgbClr val="000000"/>
                  </a:outerShdw>
                </a:effectLst>
                <a:latin typeface="+mn-lt"/>
              </a:rPr>
              <a:t>Comparative effectiveness of incident oral </a:t>
            </a:r>
            <a:r>
              <a:rPr lang="en-US" sz="1200" dirty="0" err="1">
                <a:effectLst>
                  <a:outerShdw blurRad="38100" dist="38100" dir="2700000" algn="tl">
                    <a:srgbClr val="000000"/>
                  </a:outerShdw>
                </a:effectLst>
                <a:latin typeface="+mn-lt"/>
              </a:rPr>
              <a:t>antidiabetic</a:t>
            </a:r>
            <a:r>
              <a:rPr lang="en-US" sz="1200" dirty="0">
                <a:effectLst>
                  <a:outerShdw blurRad="38100" dist="38100" dir="2700000" algn="tl">
                    <a:srgbClr val="000000"/>
                  </a:outerShdw>
                </a:effectLst>
                <a:latin typeface="+mn-lt"/>
              </a:rPr>
              <a:t> drugs on kidney function. </a:t>
            </a:r>
            <a:r>
              <a:rPr lang="en-US" sz="1200" dirty="0" smtClean="0">
                <a:effectLst>
                  <a:outerShdw blurRad="38100" dist="38100" dir="2700000" algn="tl">
                    <a:srgbClr val="000000"/>
                  </a:outerShdw>
                </a:effectLst>
                <a:latin typeface="+mn-lt"/>
              </a:rPr>
              <a:t> Kidney </a:t>
            </a:r>
            <a:r>
              <a:rPr lang="en-US" sz="1200" dirty="0">
                <a:effectLst>
                  <a:outerShdw blurRad="38100" dist="38100" dir="2700000" algn="tl">
                    <a:srgbClr val="000000"/>
                  </a:outerShdw>
                </a:effectLst>
                <a:latin typeface="+mn-lt"/>
              </a:rPr>
              <a:t>Int. 2012 Apr;81(7):698-706. </a:t>
            </a:r>
          </a:p>
        </p:txBody>
      </p:sp>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52400" y="1514475"/>
            <a:ext cx="3446019" cy="4544568"/>
          </a:xfrm>
          <a:prstGeom prst="rect">
            <a:avLst/>
          </a:prstGeom>
        </p:spPr>
      </p:pic>
    </p:spTree>
    <p:extLst>
      <p:ext uri="{BB962C8B-B14F-4D97-AF65-F5344CB8AC3E}">
        <p14:creationId xmlns="" xmlns:p14="http://schemas.microsoft.com/office/powerpoint/2010/main" val="175696284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Rectangle 2"/>
          <p:cNvSpPr>
            <a:spLocks noGrp="1" noChangeArrowheads="1"/>
          </p:cNvSpPr>
          <p:nvPr>
            <p:ph type="title"/>
          </p:nvPr>
        </p:nvSpPr>
        <p:spPr>
          <a:xfrm>
            <a:off x="1447800" y="228600"/>
            <a:ext cx="6858000" cy="876300"/>
          </a:xfrm>
        </p:spPr>
        <p:txBody>
          <a:bodyPr/>
          <a:lstStyle/>
          <a:p>
            <a:pPr eaLnBrk="1" hangingPunct="1">
              <a:defRPr/>
            </a:pPr>
            <a:r>
              <a:rPr lang="en-US" sz="3200" dirty="0" smtClean="0"/>
              <a:t>4</a:t>
            </a:r>
            <a:r>
              <a:rPr lang="en-US" sz="3200" baseline="30000" dirty="0" smtClean="0"/>
              <a:t>th</a:t>
            </a:r>
            <a:r>
              <a:rPr lang="en-US" sz="3200" dirty="0" smtClean="0"/>
              <a:t> Methods Symposium: From Efficacy to Effectiveness</a:t>
            </a:r>
          </a:p>
        </p:txBody>
      </p:sp>
      <p:sp>
        <p:nvSpPr>
          <p:cNvPr id="485379" name="Rectangle 3"/>
          <p:cNvSpPr>
            <a:spLocks noGrp="1" noChangeArrowheads="1"/>
          </p:cNvSpPr>
          <p:nvPr>
            <p:ph type="body" idx="1"/>
          </p:nvPr>
        </p:nvSpPr>
        <p:spPr>
          <a:xfrm>
            <a:off x="304800" y="1524000"/>
            <a:ext cx="8602133" cy="5105400"/>
          </a:xfrm>
        </p:spPr>
        <p:txBody>
          <a:bodyPr/>
          <a:lstStyle/>
          <a:p>
            <a:pPr eaLnBrk="1" hangingPunct="1">
              <a:lnSpc>
                <a:spcPct val="80000"/>
              </a:lnSpc>
              <a:spcBef>
                <a:spcPts val="1800"/>
              </a:spcBef>
              <a:defRPr/>
            </a:pPr>
            <a:r>
              <a:rPr lang="en-US" sz="2400" dirty="0" smtClean="0"/>
              <a:t>Fourth </a:t>
            </a:r>
            <a:r>
              <a:rPr lang="en-US" sz="2400" dirty="0"/>
              <a:t>symposium on original research methods for comparative effectiveness </a:t>
            </a:r>
            <a:r>
              <a:rPr lang="en-US" sz="2400" dirty="0" smtClean="0"/>
              <a:t>research (</a:t>
            </a:r>
            <a:r>
              <a:rPr lang="en-US" sz="2400" dirty="0" smtClean="0"/>
              <a:t>CER</a:t>
            </a:r>
            <a:r>
              <a:rPr lang="en-US" sz="2400" dirty="0"/>
              <a:t>) and patient-centered outcomes research (PCOR</a:t>
            </a:r>
            <a:r>
              <a:rPr lang="en-US" sz="2400" dirty="0" smtClean="0"/>
              <a:t>) </a:t>
            </a:r>
          </a:p>
          <a:p>
            <a:pPr eaLnBrk="1" hangingPunct="1">
              <a:lnSpc>
                <a:spcPct val="80000"/>
              </a:lnSpc>
              <a:spcBef>
                <a:spcPts val="1800"/>
              </a:spcBef>
              <a:defRPr/>
            </a:pPr>
            <a:r>
              <a:rPr lang="en-US" sz="2400" dirty="0"/>
              <a:t>June 12 and 13, 2012 at the AHRQ Conference </a:t>
            </a:r>
            <a:r>
              <a:rPr lang="en-US" sz="2400" dirty="0" smtClean="0"/>
              <a:t>Center and </a:t>
            </a:r>
            <a:r>
              <a:rPr lang="en-US" sz="2400" dirty="0" smtClean="0"/>
              <a:t>Webcast </a:t>
            </a:r>
            <a:r>
              <a:rPr lang="en-US" sz="2400" dirty="0" smtClean="0"/>
              <a:t>over internet</a:t>
            </a:r>
            <a:endParaRPr lang="en-US" sz="1000" dirty="0" smtClean="0"/>
          </a:p>
          <a:p>
            <a:pPr eaLnBrk="1" hangingPunct="1">
              <a:lnSpc>
                <a:spcPct val="80000"/>
              </a:lnSpc>
              <a:spcBef>
                <a:spcPts val="1800"/>
              </a:spcBef>
              <a:defRPr/>
            </a:pPr>
            <a:r>
              <a:rPr lang="en-US" sz="2400" dirty="0" smtClean="0"/>
              <a:t>Theme is </a:t>
            </a:r>
            <a:r>
              <a:rPr lang="en-US" sz="2400" dirty="0"/>
              <a:t>“From Efficacy to </a:t>
            </a:r>
            <a:r>
              <a:rPr lang="en-US" sz="2400" dirty="0" smtClean="0"/>
              <a:t>Effectiveness” </a:t>
            </a:r>
          </a:p>
          <a:p>
            <a:pPr lvl="1" eaLnBrk="1" hangingPunct="1">
              <a:lnSpc>
                <a:spcPct val="80000"/>
              </a:lnSpc>
              <a:spcBef>
                <a:spcPts val="1800"/>
              </a:spcBef>
              <a:defRPr/>
            </a:pPr>
            <a:r>
              <a:rPr lang="en-US" sz="2000" dirty="0" smtClean="0"/>
              <a:t>The </a:t>
            </a:r>
            <a:r>
              <a:rPr lang="en-US" sz="2000" dirty="0"/>
              <a:t>proceedings </a:t>
            </a:r>
            <a:r>
              <a:rPr lang="en-US" sz="2000" dirty="0" smtClean="0"/>
              <a:t>will </a:t>
            </a:r>
            <a:r>
              <a:rPr lang="en-US" sz="2000" dirty="0"/>
              <a:t>be published as a special journal supplement in </a:t>
            </a:r>
            <a:r>
              <a:rPr lang="en-US" sz="2000" dirty="0" smtClean="0"/>
              <a:t>2013</a:t>
            </a:r>
          </a:p>
          <a:p>
            <a:pPr eaLnBrk="1" hangingPunct="1">
              <a:lnSpc>
                <a:spcPct val="80000"/>
              </a:lnSpc>
              <a:spcBef>
                <a:spcPts val="1800"/>
              </a:spcBef>
              <a:defRPr/>
            </a:pPr>
            <a:r>
              <a:rPr lang="en-US" sz="2400" dirty="0" smtClean="0">
                <a:solidFill>
                  <a:schemeClr val="tx1"/>
                </a:solidFill>
                <a:effectLst>
                  <a:outerShdw blurRad="38100" dist="38100" dir="2700000" algn="tl">
                    <a:srgbClr val="000000">
                      <a:alpha val="43137"/>
                    </a:srgbClr>
                  </a:outerShdw>
                </a:effectLst>
              </a:rPr>
              <a:t>Registration at </a:t>
            </a:r>
            <a:r>
              <a:rPr lang="en-US" sz="2400" dirty="0" smtClean="0">
                <a:solidFill>
                  <a:srgbClr val="FFFF00"/>
                </a:solidFill>
                <a:effectLst>
                  <a:outerShdw blurRad="38100" dist="38100" dir="2700000" algn="tl">
                    <a:srgbClr val="000000">
                      <a:alpha val="43137"/>
                    </a:srgbClr>
                  </a:outerShdw>
                </a:effectLst>
              </a:rPr>
              <a:t>http</a:t>
            </a:r>
            <a:r>
              <a:rPr lang="en-US" sz="2400" dirty="0">
                <a:solidFill>
                  <a:srgbClr val="FFFF00"/>
                </a:solidFill>
                <a:effectLst>
                  <a:outerShdw blurRad="38100" dist="38100" dir="2700000" algn="tl">
                    <a:srgbClr val="000000">
                      <a:alpha val="43137"/>
                    </a:srgbClr>
                  </a:outerShdw>
                </a:effectLst>
              </a:rPr>
              <a:t>://effectivehealthcare.ahrq.gov</a:t>
            </a:r>
            <a:r>
              <a:rPr lang="en-US" sz="2400" dirty="0" smtClean="0">
                <a:solidFill>
                  <a:srgbClr val="FFFF00"/>
                </a:solidFill>
                <a:effectLst>
                  <a:outerShdw blurRad="38100" dist="38100" dir="2700000" algn="tl">
                    <a:srgbClr val="000000">
                      <a:alpha val="43137"/>
                    </a:srgbClr>
                  </a:outerShdw>
                </a:effectLst>
              </a:rPr>
              <a:t>/</a:t>
            </a:r>
          </a:p>
        </p:txBody>
      </p:sp>
    </p:spTree>
    <p:extLst>
      <p:ext uri="{BB962C8B-B14F-4D97-AF65-F5344CB8AC3E}">
        <p14:creationId xmlns="" xmlns:p14="http://schemas.microsoft.com/office/powerpoint/2010/main" val="17073176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0658" name="Rectangle 2"/>
          <p:cNvSpPr>
            <a:spLocks noGrp="1" noChangeArrowheads="1"/>
          </p:cNvSpPr>
          <p:nvPr>
            <p:ph type="title"/>
          </p:nvPr>
        </p:nvSpPr>
        <p:spPr>
          <a:xfrm>
            <a:off x="1219200" y="228600"/>
            <a:ext cx="6697663" cy="876300"/>
          </a:xfrm>
        </p:spPr>
        <p:txBody>
          <a:bodyPr/>
          <a:lstStyle/>
          <a:p>
            <a:pPr>
              <a:defRPr/>
            </a:pPr>
            <a:r>
              <a:rPr lang="en-US" dirty="0" smtClean="0"/>
              <a:t>Overview </a:t>
            </a:r>
          </a:p>
        </p:txBody>
      </p:sp>
      <p:sp>
        <p:nvSpPr>
          <p:cNvPr id="1990659" name="Rectangle 3"/>
          <p:cNvSpPr>
            <a:spLocks noGrp="1" noChangeArrowheads="1"/>
          </p:cNvSpPr>
          <p:nvPr>
            <p:ph type="body" idx="1"/>
          </p:nvPr>
        </p:nvSpPr>
        <p:spPr>
          <a:xfrm>
            <a:off x="923925" y="1601788"/>
            <a:ext cx="7991475" cy="5180012"/>
          </a:xfrm>
        </p:spPr>
        <p:txBody>
          <a:bodyPr/>
          <a:lstStyle/>
          <a:p>
            <a:pPr>
              <a:lnSpc>
                <a:spcPct val="80000"/>
              </a:lnSpc>
              <a:defRPr/>
            </a:pPr>
            <a:r>
              <a:rPr lang="en-US" sz="2800" b="1" dirty="0" smtClean="0">
                <a:solidFill>
                  <a:schemeClr val="tx2"/>
                </a:solidFill>
              </a:rPr>
              <a:t>The Big Picture</a:t>
            </a:r>
          </a:p>
          <a:p>
            <a:pPr lvl="1">
              <a:lnSpc>
                <a:spcPct val="80000"/>
              </a:lnSpc>
              <a:defRPr/>
            </a:pPr>
            <a:r>
              <a:rPr lang="en-US" sz="2400" b="1" dirty="0" smtClean="0">
                <a:solidFill>
                  <a:schemeClr val="tx2"/>
                </a:solidFill>
              </a:rPr>
              <a:t>FY 2012  </a:t>
            </a:r>
          </a:p>
          <a:p>
            <a:pPr lvl="1">
              <a:lnSpc>
                <a:spcPct val="80000"/>
              </a:lnSpc>
              <a:defRPr/>
            </a:pPr>
            <a:r>
              <a:rPr lang="en-US" sz="2400" b="1" dirty="0" smtClean="0">
                <a:solidFill>
                  <a:schemeClr val="tx2"/>
                </a:solidFill>
              </a:rPr>
              <a:t>FY 2013 Budget Request</a:t>
            </a:r>
          </a:p>
          <a:p>
            <a:pPr>
              <a:lnSpc>
                <a:spcPct val="80000"/>
              </a:lnSpc>
              <a:defRPr/>
            </a:pPr>
            <a:endParaRPr lang="en-US" sz="2800" b="1" dirty="0" smtClean="0">
              <a:solidFill>
                <a:schemeClr val="tx2"/>
              </a:solidFill>
            </a:endParaRPr>
          </a:p>
          <a:p>
            <a:pPr>
              <a:lnSpc>
                <a:spcPct val="80000"/>
              </a:lnSpc>
              <a:defRPr/>
            </a:pPr>
            <a:r>
              <a:rPr lang="en-US" sz="2800" b="1" dirty="0" smtClean="0">
                <a:solidFill>
                  <a:schemeClr val="tx1"/>
                </a:solidFill>
              </a:rPr>
              <a:t>Recent Accomplishments</a:t>
            </a:r>
          </a:p>
          <a:p>
            <a:pPr lvl="1">
              <a:lnSpc>
                <a:spcPct val="80000"/>
              </a:lnSpc>
              <a:defRPr/>
            </a:pPr>
            <a:r>
              <a:rPr lang="en-US" sz="2400" b="1" dirty="0" smtClean="0">
                <a:solidFill>
                  <a:schemeClr val="tx1"/>
                </a:solidFill>
              </a:rPr>
              <a:t>In the News</a:t>
            </a:r>
          </a:p>
          <a:p>
            <a:pPr lvl="1">
              <a:lnSpc>
                <a:spcPct val="80000"/>
              </a:lnSpc>
              <a:defRPr/>
            </a:pPr>
            <a:r>
              <a:rPr lang="en-US" sz="2400" b="1" dirty="0" smtClean="0">
                <a:solidFill>
                  <a:schemeClr val="tx1"/>
                </a:solidFill>
              </a:rPr>
              <a:t>Impact Case Studies</a:t>
            </a:r>
          </a:p>
          <a:p>
            <a:pPr>
              <a:lnSpc>
                <a:spcPct val="80000"/>
              </a:lnSpc>
              <a:defRPr/>
            </a:pPr>
            <a:endParaRPr lang="en-US" sz="2800" b="1" dirty="0" smtClean="0">
              <a:solidFill>
                <a:schemeClr val="tx1"/>
              </a:solidFill>
            </a:endParaRPr>
          </a:p>
          <a:p>
            <a:pPr>
              <a:lnSpc>
                <a:spcPct val="80000"/>
              </a:lnSpc>
              <a:defRPr/>
            </a:pPr>
            <a:r>
              <a:rPr lang="en-US" sz="2800" b="1" dirty="0" smtClean="0"/>
              <a:t>AHRQ Program Updates</a:t>
            </a:r>
          </a:p>
          <a:p>
            <a:pPr>
              <a:lnSpc>
                <a:spcPct val="80000"/>
              </a:lnSpc>
              <a:defRPr/>
            </a:pPr>
            <a:endParaRPr lang="en-US" sz="2800" b="1" dirty="0" smtClean="0"/>
          </a:p>
          <a:p>
            <a:pPr>
              <a:lnSpc>
                <a:spcPct val="80000"/>
              </a:lnSpc>
              <a:defRPr/>
            </a:pPr>
            <a:r>
              <a:rPr lang="en-US" sz="2800" b="1" dirty="0" smtClean="0"/>
              <a:t>Today’s Agenda</a:t>
            </a:r>
          </a:p>
          <a:p>
            <a:pPr>
              <a:lnSpc>
                <a:spcPct val="80000"/>
              </a:lnSpc>
              <a:defRPr/>
            </a:pPr>
            <a:endParaRPr lang="en-US" sz="2800" dirty="0" smtClean="0"/>
          </a:p>
        </p:txBody>
      </p:sp>
      <p:sp>
        <p:nvSpPr>
          <p:cNvPr id="9220" name="Rectangle 4"/>
          <p:cNvSpPr>
            <a:spLocks noChangeArrowheads="1"/>
          </p:cNvSpPr>
          <p:nvPr/>
        </p:nvSpPr>
        <p:spPr bwMode="auto">
          <a:xfrm>
            <a:off x="-582613" y="482600"/>
            <a:ext cx="184150" cy="304800"/>
          </a:xfrm>
          <a:prstGeom prst="rect">
            <a:avLst/>
          </a:prstGeom>
          <a:noFill/>
          <a:ln w="12700">
            <a:noFill/>
            <a:miter lim="800000"/>
            <a:headEnd/>
            <a:tailEnd/>
          </a:ln>
        </p:spPr>
        <p:txBody>
          <a:bodyPr wrap="none" lIns="91414" tIns="45707" rIns="91414" bIns="45707">
            <a:spAutoFit/>
          </a:bodyPr>
          <a:lstStyle/>
          <a:p>
            <a:endParaRPr lang="en-US" sz="14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solidFill>
                  <a:srgbClr val="FFFF00"/>
                </a:solidFill>
                <a:latin typeface="Arial" charset="0"/>
                <a:ea typeface="ＭＳ Ｐゴシック" pitchFamily="-116" charset="-128"/>
              </a:rPr>
              <a:t>Collaborations in </a:t>
            </a:r>
            <a:br>
              <a:rPr lang="en-US" sz="3200" dirty="0" smtClean="0">
                <a:solidFill>
                  <a:srgbClr val="FFFF00"/>
                </a:solidFill>
                <a:latin typeface="Arial" charset="0"/>
                <a:ea typeface="ＭＳ Ｐゴシック" pitchFamily="-116" charset="-128"/>
              </a:rPr>
            </a:br>
            <a:r>
              <a:rPr lang="en-US" sz="3200" dirty="0" smtClean="0">
                <a:solidFill>
                  <a:srgbClr val="FFFF00"/>
                </a:solidFill>
                <a:latin typeface="Arial" charset="0"/>
                <a:ea typeface="ＭＳ Ｐゴシック" pitchFamily="-116" charset="-128"/>
              </a:rPr>
              <a:t>HHS Health Data Initiative (HDI)</a:t>
            </a:r>
            <a:endParaRPr lang="en-US" dirty="0"/>
          </a:p>
        </p:txBody>
      </p:sp>
      <p:sp>
        <p:nvSpPr>
          <p:cNvPr id="3" name="Content Placeholder 2"/>
          <p:cNvSpPr>
            <a:spLocks noGrp="1"/>
          </p:cNvSpPr>
          <p:nvPr>
            <p:ph idx="1"/>
          </p:nvPr>
        </p:nvSpPr>
        <p:spPr>
          <a:xfrm>
            <a:off x="304800" y="1447800"/>
            <a:ext cx="8686800" cy="2895600"/>
          </a:xfrm>
        </p:spPr>
        <p:txBody>
          <a:bodyPr/>
          <a:lstStyle/>
          <a:p>
            <a:r>
              <a:rPr lang="en-US" sz="2800" dirty="0" smtClean="0"/>
              <a:t>HDI Helps:</a:t>
            </a:r>
          </a:p>
          <a:p>
            <a:pPr lvl="1">
              <a:spcBef>
                <a:spcPts val="600"/>
              </a:spcBef>
            </a:pPr>
            <a:r>
              <a:rPr lang="en-US" sz="2400" dirty="0" smtClean="0"/>
              <a:t>Consumers take control of their health and health care</a:t>
            </a:r>
          </a:p>
          <a:p>
            <a:pPr lvl="1">
              <a:spcBef>
                <a:spcPts val="600"/>
              </a:spcBef>
            </a:pPr>
            <a:r>
              <a:rPr lang="en-US" sz="2400" dirty="0" smtClean="0"/>
              <a:t>Employers promote health and wellness</a:t>
            </a:r>
          </a:p>
          <a:p>
            <a:pPr lvl="1">
              <a:spcBef>
                <a:spcPts val="600"/>
              </a:spcBef>
            </a:pPr>
            <a:r>
              <a:rPr lang="en-US" sz="2400" dirty="0" smtClean="0"/>
              <a:t>Care  providers deliver better care</a:t>
            </a:r>
          </a:p>
          <a:p>
            <a:pPr lvl="1">
              <a:spcBef>
                <a:spcPts val="600"/>
              </a:spcBef>
            </a:pPr>
            <a:r>
              <a:rPr lang="en-US" sz="2400" dirty="0" smtClean="0"/>
              <a:t>Local leaders make better-informed decisions </a:t>
            </a:r>
          </a:p>
          <a:p>
            <a:r>
              <a:rPr lang="en-US" sz="2800" dirty="0" smtClean="0"/>
              <a:t>HDI Initiatives:</a:t>
            </a:r>
          </a:p>
          <a:p>
            <a:pPr lvl="1">
              <a:spcBef>
                <a:spcPts val="600"/>
              </a:spcBef>
            </a:pPr>
            <a:r>
              <a:rPr lang="en-US" sz="2400" dirty="0" smtClean="0"/>
              <a:t>Publish new HHS data for public access</a:t>
            </a:r>
          </a:p>
          <a:p>
            <a:pPr lvl="1">
              <a:spcBef>
                <a:spcPts val="600"/>
              </a:spcBef>
            </a:pPr>
            <a:r>
              <a:rPr lang="en-US" sz="2400" dirty="0" smtClean="0"/>
              <a:t>Make existing HHS data much more accessible</a:t>
            </a:r>
          </a:p>
          <a:p>
            <a:pPr lvl="1">
              <a:spcBef>
                <a:spcPts val="600"/>
              </a:spcBef>
            </a:pPr>
            <a:r>
              <a:rPr lang="en-US" sz="2400" dirty="0" smtClean="0"/>
              <a:t>Publicize HHS data to innovators</a:t>
            </a:r>
          </a:p>
          <a:p>
            <a:r>
              <a:rPr lang="en-US" sz="2800" dirty="0" smtClean="0"/>
              <a:t>AHRQ Data Resources to be featured at forthcoming Health Data Initiative Forum</a:t>
            </a:r>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1" y="304800"/>
            <a:ext cx="6476999" cy="876300"/>
          </a:xfrm>
        </p:spPr>
        <p:txBody>
          <a:bodyPr/>
          <a:lstStyle/>
          <a:p>
            <a:pPr>
              <a:defRPr/>
            </a:pPr>
            <a:r>
              <a:rPr lang="en-US" sz="3200" dirty="0" smtClean="0">
                <a:solidFill>
                  <a:srgbClr val="FFFF00"/>
                </a:solidFill>
                <a:effectLst>
                  <a:outerShdw blurRad="38100" dist="38100" dir="2700000" algn="tl">
                    <a:srgbClr val="000000">
                      <a:alpha val="43137"/>
                    </a:srgbClr>
                  </a:outerShdw>
                </a:effectLst>
              </a:rPr>
              <a:t>New PCMH Resources and Activities</a:t>
            </a:r>
            <a:endParaRPr lang="en-US" sz="3200" dirty="0"/>
          </a:p>
        </p:txBody>
      </p:sp>
      <p:sp>
        <p:nvSpPr>
          <p:cNvPr id="3" name="Content Placeholder 2"/>
          <p:cNvSpPr>
            <a:spLocks noGrp="1"/>
          </p:cNvSpPr>
          <p:nvPr>
            <p:ph idx="1"/>
          </p:nvPr>
        </p:nvSpPr>
        <p:spPr>
          <a:xfrm>
            <a:off x="228600" y="1447800"/>
            <a:ext cx="8763000" cy="5029200"/>
          </a:xfrm>
        </p:spPr>
        <p:txBody>
          <a:bodyPr/>
          <a:lstStyle/>
          <a:p>
            <a:pPr>
              <a:defRPr/>
            </a:pPr>
            <a:r>
              <a:rPr lang="en-US" sz="2400" b="1" dirty="0" smtClean="0"/>
              <a:t>Evidence and Evaluation White Papers and Briefs</a:t>
            </a:r>
          </a:p>
          <a:p>
            <a:pPr lvl="1">
              <a:defRPr/>
            </a:pPr>
            <a:r>
              <a:rPr lang="en-US" sz="1800" i="1" dirty="0" smtClean="0"/>
              <a:t>Early Evidence on Patient-Centered Medical Home</a:t>
            </a:r>
          </a:p>
          <a:p>
            <a:pPr lvl="1">
              <a:defRPr/>
            </a:pPr>
            <a:r>
              <a:rPr lang="en-US" sz="1800" i="1" dirty="0" smtClean="0"/>
              <a:t>Improving Evaluations of the Medical Home</a:t>
            </a:r>
          </a:p>
          <a:p>
            <a:pPr lvl="2">
              <a:defRPr/>
            </a:pPr>
            <a:endParaRPr lang="en-US" sz="300" i="1" dirty="0" smtClean="0"/>
          </a:p>
          <a:p>
            <a:pPr>
              <a:defRPr/>
            </a:pPr>
            <a:r>
              <a:rPr lang="en-US" sz="2400" b="1" dirty="0" smtClean="0"/>
              <a:t>Care Coordination White Papers and Briefs</a:t>
            </a:r>
          </a:p>
          <a:p>
            <a:pPr lvl="1">
              <a:defRPr/>
            </a:pPr>
            <a:r>
              <a:rPr lang="en-US" sz="1800" i="1" dirty="0" smtClean="0"/>
              <a:t>Coordinating Care in the Medical Neighborhood: Critical Components and Available Mechanisms </a:t>
            </a:r>
          </a:p>
          <a:p>
            <a:pPr lvl="1">
              <a:defRPr/>
            </a:pPr>
            <a:r>
              <a:rPr lang="en-US" sz="1800" i="1" dirty="0" smtClean="0"/>
              <a:t>Ensuring that Patient Centered Medical Homes Effectively Serve Patients with Complex Needs</a:t>
            </a:r>
          </a:p>
          <a:p>
            <a:pPr lvl="2">
              <a:defRPr/>
            </a:pPr>
            <a:endParaRPr lang="en-US" sz="500" i="1" dirty="0" smtClean="0"/>
          </a:p>
          <a:p>
            <a:pPr>
              <a:defRPr/>
            </a:pPr>
            <a:r>
              <a:rPr lang="en-US" sz="2400" b="1" dirty="0" smtClean="0"/>
              <a:t>Primary Care Practice Facilitation</a:t>
            </a:r>
          </a:p>
          <a:p>
            <a:pPr lvl="1">
              <a:defRPr/>
            </a:pPr>
            <a:r>
              <a:rPr lang="en-US" sz="1800" i="1" dirty="0" smtClean="0"/>
              <a:t>Developing and Running a Practice Facilitation Program for Primary Care Transformation: A How-To Guide</a:t>
            </a:r>
          </a:p>
          <a:p>
            <a:pPr lvl="1">
              <a:defRPr/>
            </a:pPr>
            <a:r>
              <a:rPr lang="en-US" sz="1800" dirty="0" smtClean="0"/>
              <a:t>Learning Community for organizations interested in primary care practice facilitation services</a:t>
            </a:r>
          </a:p>
          <a:p>
            <a:pPr lvl="2" algn="ctr">
              <a:buNone/>
              <a:defRPr/>
            </a:pPr>
            <a:r>
              <a:rPr lang="en-US" sz="3200" b="1" dirty="0" smtClean="0">
                <a:solidFill>
                  <a:srgbClr val="FFFF00"/>
                </a:solidFill>
                <a:effectLst>
                  <a:outerShdw blurRad="38100" dist="38100" dir="2700000" algn="tl">
                    <a:srgbClr val="000000">
                      <a:alpha val="43137"/>
                    </a:srgbClr>
                  </a:outerShdw>
                </a:effectLst>
              </a:rPr>
              <a:t>www.pcmh.ahrq.gov </a:t>
            </a:r>
          </a:p>
          <a:p>
            <a:pPr lvl="1">
              <a:buNone/>
              <a:defRPr/>
            </a:pPr>
            <a:endParaRPr lang="en-US"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1" y="304800"/>
            <a:ext cx="6553199" cy="876300"/>
          </a:xfrm>
        </p:spPr>
        <p:txBody>
          <a:bodyPr/>
          <a:lstStyle/>
          <a:p>
            <a:r>
              <a:rPr lang="en-US" sz="2800" dirty="0" smtClean="0">
                <a:solidFill>
                  <a:srgbClr val="FFFF00"/>
                </a:solidFill>
              </a:rPr>
              <a:t>Improving Care Coordination in Primary Care: Measure Development</a:t>
            </a:r>
            <a:endParaRPr lang="en-US" sz="2800" dirty="0"/>
          </a:p>
        </p:txBody>
      </p:sp>
      <p:sp>
        <p:nvSpPr>
          <p:cNvPr id="3" name="Content Placeholder 2"/>
          <p:cNvSpPr>
            <a:spLocks noGrp="1"/>
          </p:cNvSpPr>
          <p:nvPr>
            <p:ph idx="1"/>
          </p:nvPr>
        </p:nvSpPr>
        <p:spPr>
          <a:xfrm>
            <a:off x="152400" y="1524000"/>
            <a:ext cx="8991600" cy="5029200"/>
          </a:xfrm>
        </p:spPr>
        <p:txBody>
          <a:bodyPr/>
          <a:lstStyle/>
          <a:p>
            <a:pPr>
              <a:buNone/>
            </a:pPr>
            <a:r>
              <a:rPr lang="en-US" sz="600" dirty="0" smtClean="0"/>
              <a:t>	</a:t>
            </a:r>
          </a:p>
          <a:p>
            <a:r>
              <a:rPr lang="en-US" sz="2400" dirty="0" smtClean="0"/>
              <a:t>Measures of care coordination processes can be used to generate evidence; evaluate current practices; design, implement, and assess improvement activities; and support payment initiatives </a:t>
            </a:r>
          </a:p>
          <a:p>
            <a:pPr>
              <a:buNone/>
            </a:pPr>
            <a:endParaRPr lang="en-US" sz="2400" dirty="0" smtClean="0"/>
          </a:p>
          <a:p>
            <a:r>
              <a:rPr lang="en-US" sz="2400" dirty="0" smtClean="0"/>
              <a:t>Two new reports from AHRQ address key issues in measuring care coordination in primary care: accountability and data sources</a:t>
            </a:r>
          </a:p>
          <a:p>
            <a:pPr>
              <a:buNone/>
            </a:pPr>
            <a:endParaRPr lang="en-US" sz="800" dirty="0" smtClean="0">
              <a:solidFill>
                <a:schemeClr val="tx1"/>
              </a:solidFill>
            </a:endParaRPr>
          </a:p>
          <a:p>
            <a:pPr lvl="1"/>
            <a:r>
              <a:rPr lang="en-US" sz="2000" b="1" i="1" dirty="0" smtClean="0"/>
              <a:t>Care Coordination Accountability Measures for Primary Care Practice </a:t>
            </a:r>
            <a:r>
              <a:rPr lang="en-US" sz="2000" b="1" i="1" dirty="0" smtClean="0">
                <a:solidFill>
                  <a:srgbClr val="FFFF00"/>
                </a:solidFill>
              </a:rPr>
              <a:t>(available now)</a:t>
            </a:r>
            <a:endParaRPr lang="en-US" sz="2000" i="1" u="sng" dirty="0" smtClean="0">
              <a:solidFill>
                <a:srgbClr val="FFFF00"/>
              </a:solidFill>
              <a:effectLst>
                <a:outerShdw blurRad="38100" dist="38100" dir="2700000" algn="tl">
                  <a:srgbClr val="000000">
                    <a:alpha val="43137"/>
                  </a:srgbClr>
                </a:outerShdw>
              </a:effectLst>
            </a:endParaRPr>
          </a:p>
          <a:p>
            <a:pPr lvl="1"/>
            <a:endParaRPr lang="en-US" sz="2000" b="1" i="1" dirty="0" smtClean="0"/>
          </a:p>
          <a:p>
            <a:pPr lvl="1"/>
            <a:r>
              <a:rPr lang="en-US" sz="2000" b="1" i="1" dirty="0" smtClean="0">
                <a:solidFill>
                  <a:schemeClr val="tx1"/>
                </a:solidFill>
              </a:rPr>
              <a:t>Prospects for Care Coordination Measurement Using Electronic Data Sources </a:t>
            </a:r>
            <a:r>
              <a:rPr lang="en-US" sz="2000" b="1" i="1" dirty="0" smtClean="0">
                <a:solidFill>
                  <a:srgbClr val="FFFF00"/>
                </a:solidFill>
              </a:rPr>
              <a:t>(coming soon)</a:t>
            </a:r>
            <a:endParaRPr lang="en-US" sz="2000" dirty="0">
              <a:solidFill>
                <a:srgbClr val="FFFF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Update From the U.S. Preventive Services Task Force</a:t>
            </a:r>
            <a:endParaRPr lang="en-US" sz="2800" dirty="0"/>
          </a:p>
        </p:txBody>
      </p:sp>
      <p:sp>
        <p:nvSpPr>
          <p:cNvPr id="3" name="Content Placeholder 2"/>
          <p:cNvSpPr>
            <a:spLocks noGrp="1"/>
          </p:cNvSpPr>
          <p:nvPr>
            <p:ph idx="1"/>
          </p:nvPr>
        </p:nvSpPr>
        <p:spPr>
          <a:xfrm>
            <a:off x="304800" y="1600200"/>
            <a:ext cx="8458200" cy="5105400"/>
          </a:xfrm>
        </p:spPr>
        <p:txBody>
          <a:bodyPr/>
          <a:lstStyle/>
          <a:p>
            <a:r>
              <a:rPr lang="en-US" sz="2000" b="1" dirty="0" smtClean="0"/>
              <a:t>First draft Research Plans posted for public comment</a:t>
            </a:r>
            <a:endParaRPr lang="en-US" sz="1800" b="1" dirty="0" smtClean="0"/>
          </a:p>
          <a:p>
            <a:pPr lvl="1"/>
            <a:r>
              <a:rPr lang="en-US" sz="1800" b="1" dirty="0" smtClean="0"/>
              <a:t>Screening for Peripheral Arterial Disease                              </a:t>
            </a:r>
            <a:r>
              <a:rPr lang="en-US" sz="1800" dirty="0" smtClean="0"/>
              <a:t>December 15, 2011–January 12, 2012</a:t>
            </a:r>
          </a:p>
          <a:p>
            <a:pPr lvl="1"/>
            <a:r>
              <a:rPr lang="en-US" sz="1800" b="1" dirty="0" smtClean="0"/>
              <a:t>Genetic Risk Assessment and </a:t>
            </a:r>
            <a:r>
              <a:rPr lang="en-US" sz="1800" b="1" i="1" dirty="0" smtClean="0"/>
              <a:t>BRCA</a:t>
            </a:r>
            <a:r>
              <a:rPr lang="en-US" sz="1800" b="1" dirty="0" smtClean="0"/>
              <a:t> Mutation Testing for Breast and Ovarian Cancer Susceptibility</a:t>
            </a:r>
            <a:r>
              <a:rPr lang="en-US" sz="1800" dirty="0" smtClean="0"/>
              <a:t/>
            </a:r>
            <a:br>
              <a:rPr lang="en-US" sz="1800" dirty="0" smtClean="0"/>
            </a:br>
            <a:r>
              <a:rPr lang="en-US" sz="1800" dirty="0" smtClean="0"/>
              <a:t>February </a:t>
            </a:r>
            <a:r>
              <a:rPr lang="en-US" sz="1800" dirty="0" smtClean="0">
                <a:solidFill>
                  <a:schemeClr val="tx1"/>
                </a:solidFill>
              </a:rPr>
              <a:t>28–March 27, 2012</a:t>
            </a:r>
          </a:p>
          <a:p>
            <a:pPr lvl="1"/>
            <a:endParaRPr lang="en-US" sz="1200" dirty="0" smtClean="0">
              <a:solidFill>
                <a:srgbClr val="FFFF00"/>
              </a:solidFill>
            </a:endParaRPr>
          </a:p>
          <a:p>
            <a:r>
              <a:rPr lang="en-US" sz="2000" b="1" dirty="0" smtClean="0">
                <a:solidFill>
                  <a:srgbClr val="FFFF00"/>
                </a:solidFill>
              </a:rPr>
              <a:t>Final </a:t>
            </a:r>
            <a:r>
              <a:rPr lang="en-US" sz="2000" b="1" dirty="0" smtClean="0">
                <a:solidFill>
                  <a:schemeClr val="tx1"/>
                </a:solidFill>
              </a:rPr>
              <a:t>Recommendation on Screening for Cervical Cancer released March 15</a:t>
            </a:r>
          </a:p>
          <a:p>
            <a:endParaRPr lang="en-US" sz="1000" dirty="0" smtClean="0">
              <a:solidFill>
                <a:schemeClr val="tx1"/>
              </a:solidFill>
            </a:endParaRPr>
          </a:p>
          <a:p>
            <a:pPr lvl="1"/>
            <a:r>
              <a:rPr lang="en-US" sz="1800" dirty="0" smtClean="0">
                <a:solidFill>
                  <a:schemeClr val="tx1"/>
                </a:solidFill>
              </a:rPr>
              <a:t>Change from draft RS posted for public comment due to new evidence</a:t>
            </a:r>
          </a:p>
          <a:p>
            <a:pPr lvl="2"/>
            <a:r>
              <a:rPr lang="en-US" sz="1600" dirty="0" smtClean="0"/>
              <a:t>The USPSTF recommends screening for cervical cancer in women ages 21 to 65 years with cytology (Pap smear) every 3 years </a:t>
            </a:r>
            <a:r>
              <a:rPr lang="en-US" sz="1600" b="1" dirty="0" smtClean="0">
                <a:solidFill>
                  <a:srgbClr val="FFFF00"/>
                </a:solidFill>
              </a:rPr>
              <a:t>OR</a:t>
            </a:r>
            <a:r>
              <a:rPr lang="en-US" sz="1600" dirty="0" smtClean="0"/>
              <a:t>, for women ages 30 to 65 years who want to lengthen the screening interval, screening with a combination of cytology and human </a:t>
            </a:r>
            <a:r>
              <a:rPr lang="en-US" sz="1600" dirty="0" err="1" smtClean="0"/>
              <a:t>papillomavirus</a:t>
            </a:r>
            <a:r>
              <a:rPr lang="en-US" sz="1600" dirty="0" smtClean="0"/>
              <a:t> (HPV) testing every 5 years </a:t>
            </a:r>
          </a:p>
          <a:p>
            <a:pPr lvl="2"/>
            <a:endParaRPr lang="en-US" sz="1000" dirty="0" smtClean="0"/>
          </a:p>
          <a:p>
            <a:pPr lvl="1"/>
            <a:r>
              <a:rPr lang="en-US" sz="1800" dirty="0" smtClean="0">
                <a:solidFill>
                  <a:schemeClr val="tx1"/>
                </a:solidFill>
              </a:rPr>
              <a:t>Coordinated release with the American Cancer Society &amp; other groups</a:t>
            </a:r>
          </a:p>
          <a:p>
            <a:pPr lvl="1"/>
            <a:endParaRPr lang="en-US" sz="2000" dirty="0" smtClean="0">
              <a:solidFill>
                <a:srgbClr val="FFFF00"/>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6934200" cy="876300"/>
          </a:xfrm>
        </p:spPr>
        <p:txBody>
          <a:bodyPr/>
          <a:lstStyle/>
          <a:p>
            <a:r>
              <a:rPr lang="en-US" sz="3200" dirty="0" smtClean="0"/>
              <a:t>USPSTF Welcomed Four New Members</a:t>
            </a:r>
            <a:endParaRPr lang="en-US" sz="3200" dirty="0"/>
          </a:p>
        </p:txBody>
      </p:sp>
      <p:sp>
        <p:nvSpPr>
          <p:cNvPr id="3" name="Content Placeholder 2"/>
          <p:cNvSpPr>
            <a:spLocks noGrp="1"/>
          </p:cNvSpPr>
          <p:nvPr>
            <p:ph idx="1"/>
          </p:nvPr>
        </p:nvSpPr>
        <p:spPr>
          <a:xfrm>
            <a:off x="381000" y="1524000"/>
            <a:ext cx="8686800" cy="5181600"/>
          </a:xfrm>
        </p:spPr>
        <p:txBody>
          <a:bodyPr/>
          <a:lstStyle/>
          <a:p>
            <a:r>
              <a:rPr lang="en-US" sz="1800" b="1" dirty="0" smtClean="0">
                <a:solidFill>
                  <a:srgbClr val="FFFF00"/>
                </a:solidFill>
              </a:rPr>
              <a:t>Linda </a:t>
            </a:r>
            <a:r>
              <a:rPr lang="en-US" sz="1800" b="1" dirty="0" err="1" smtClean="0">
                <a:solidFill>
                  <a:srgbClr val="FFFF00"/>
                </a:solidFill>
              </a:rPr>
              <a:t>Ciofu</a:t>
            </a:r>
            <a:r>
              <a:rPr lang="en-US" sz="1800" b="1" dirty="0" smtClean="0">
                <a:solidFill>
                  <a:srgbClr val="FFFF00"/>
                </a:solidFill>
              </a:rPr>
              <a:t> Baumann, Ph.D., R.N.</a:t>
            </a:r>
            <a:r>
              <a:rPr lang="en-US" sz="1800" b="1" dirty="0" smtClean="0"/>
              <a:t>		</a:t>
            </a:r>
            <a:r>
              <a:rPr lang="en-US" sz="1800" dirty="0" smtClean="0"/>
              <a:t/>
            </a:r>
            <a:br>
              <a:rPr lang="en-US" sz="1800" dirty="0" smtClean="0"/>
            </a:br>
            <a:r>
              <a:rPr lang="en-US" sz="1600" dirty="0" smtClean="0"/>
              <a:t>Professor </a:t>
            </a:r>
            <a:r>
              <a:rPr lang="en-US" sz="1600" dirty="0" err="1" smtClean="0"/>
              <a:t>Emerita</a:t>
            </a:r>
            <a:r>
              <a:rPr lang="en-US" sz="1600" dirty="0" smtClean="0"/>
              <a:t>, School of Nursing</a:t>
            </a:r>
            <a:br>
              <a:rPr lang="en-US" sz="1600" dirty="0" smtClean="0"/>
            </a:br>
            <a:r>
              <a:rPr lang="en-US" sz="1600" dirty="0" smtClean="0"/>
              <a:t>Affiliate Faculty, School of Medicine and Public Health</a:t>
            </a:r>
            <a:br>
              <a:rPr lang="en-US" sz="1600" dirty="0" smtClean="0"/>
            </a:br>
            <a:r>
              <a:rPr lang="en-US" sz="1600" dirty="0" smtClean="0"/>
              <a:t>University of Wisconsin, Madison, WI</a:t>
            </a:r>
          </a:p>
          <a:p>
            <a:endParaRPr lang="en-US" sz="800" dirty="0" smtClean="0"/>
          </a:p>
          <a:p>
            <a:r>
              <a:rPr lang="en-US" sz="1800" b="1" dirty="0" smtClean="0">
                <a:solidFill>
                  <a:srgbClr val="FFFF00"/>
                </a:solidFill>
              </a:rPr>
              <a:t>Mark Ebell, M.D., M.S.</a:t>
            </a:r>
            <a:r>
              <a:rPr lang="en-US" sz="1800" dirty="0" smtClean="0"/>
              <a:t/>
            </a:r>
            <a:br>
              <a:rPr lang="en-US" sz="1800" dirty="0" smtClean="0"/>
            </a:br>
            <a:r>
              <a:rPr lang="en-US" sz="1600" dirty="0" smtClean="0"/>
              <a:t>Associate Professor, Epidemiology and Biostatistics </a:t>
            </a:r>
            <a:br>
              <a:rPr lang="en-US" sz="1600" dirty="0" smtClean="0"/>
            </a:br>
            <a:r>
              <a:rPr lang="en-US" sz="1600" dirty="0" smtClean="0"/>
              <a:t>The University of Georgia, Athens, GA</a:t>
            </a:r>
          </a:p>
          <a:p>
            <a:endParaRPr lang="en-US" sz="800" b="1" dirty="0" smtClean="0"/>
          </a:p>
          <a:p>
            <a:r>
              <a:rPr lang="en-US" sz="1800" b="1" dirty="0" smtClean="0">
                <a:solidFill>
                  <a:srgbClr val="FFFF00"/>
                </a:solidFill>
              </a:rPr>
              <a:t>Jessica </a:t>
            </a:r>
            <a:r>
              <a:rPr lang="en-US" sz="1800" b="1" dirty="0" err="1" smtClean="0">
                <a:solidFill>
                  <a:srgbClr val="FFFF00"/>
                </a:solidFill>
              </a:rPr>
              <a:t>Herzstein</a:t>
            </a:r>
            <a:r>
              <a:rPr lang="en-US" sz="1800" b="1" dirty="0" smtClean="0">
                <a:solidFill>
                  <a:srgbClr val="FFFF00"/>
                </a:solidFill>
              </a:rPr>
              <a:t>, M.D., M.P.H.</a:t>
            </a:r>
            <a:r>
              <a:rPr lang="en-US" sz="1800" dirty="0" smtClean="0"/>
              <a:t/>
            </a:r>
            <a:br>
              <a:rPr lang="en-US" sz="1800" dirty="0" smtClean="0"/>
            </a:br>
            <a:r>
              <a:rPr lang="en-US" sz="1600" dirty="0" smtClean="0"/>
              <a:t>Global Medical Director</a:t>
            </a:r>
            <a:br>
              <a:rPr lang="en-US" sz="1600" dirty="0" smtClean="0"/>
            </a:br>
            <a:r>
              <a:rPr lang="en-US" sz="1600" dirty="0" smtClean="0"/>
              <a:t>Air Products, Allentown, PA</a:t>
            </a:r>
          </a:p>
          <a:p>
            <a:endParaRPr lang="en-US" sz="800" b="1" dirty="0" smtClean="0"/>
          </a:p>
          <a:p>
            <a:r>
              <a:rPr lang="en-US" sz="1800" b="1" dirty="0" smtClean="0">
                <a:solidFill>
                  <a:srgbClr val="FFFF00"/>
                </a:solidFill>
              </a:rPr>
              <a:t>Douglas K. Owens, M.D., M.S.</a:t>
            </a:r>
            <a:r>
              <a:rPr lang="en-US" sz="1800" dirty="0" smtClean="0"/>
              <a:t/>
            </a:r>
            <a:br>
              <a:rPr lang="en-US" sz="1800" dirty="0" smtClean="0"/>
            </a:br>
            <a:r>
              <a:rPr lang="en-US" sz="1600" dirty="0" smtClean="0"/>
              <a:t>Associate Director, Center for Health Care Evaluation, VA Palo Alto Health Care System</a:t>
            </a:r>
            <a:br>
              <a:rPr lang="en-US" sz="1600" dirty="0" smtClean="0"/>
            </a:br>
            <a:r>
              <a:rPr lang="en-US" sz="1600" dirty="0" smtClean="0"/>
              <a:t>Director, Center for Health Policy, Freeman </a:t>
            </a:r>
            <a:r>
              <a:rPr lang="en-US" sz="1600" dirty="0" err="1" smtClean="0"/>
              <a:t>Spogli</a:t>
            </a:r>
            <a:r>
              <a:rPr lang="en-US" sz="1600" dirty="0" smtClean="0"/>
              <a:t> Institute for International Studies</a:t>
            </a:r>
            <a:br>
              <a:rPr lang="en-US" sz="1600" dirty="0" smtClean="0"/>
            </a:br>
            <a:r>
              <a:rPr lang="en-US" sz="1600" dirty="0" smtClean="0"/>
              <a:t>Stanford University, Stanford, CA</a:t>
            </a:r>
          </a:p>
          <a:p>
            <a:endParaRPr lang="en-US" sz="1600" dirty="0" smtClean="0"/>
          </a:p>
          <a:p>
            <a:pPr algn="ctr">
              <a:lnSpc>
                <a:spcPct val="100000"/>
              </a:lnSpc>
              <a:spcBef>
                <a:spcPts val="0"/>
              </a:spcBef>
              <a:buNone/>
            </a:pPr>
            <a:r>
              <a:rPr lang="en-US" dirty="0" smtClean="0">
                <a:solidFill>
                  <a:srgbClr val="FFFF00"/>
                </a:solidFill>
              </a:rPr>
              <a:t>Nominations for 2013 close May 15</a:t>
            </a:r>
          </a:p>
          <a:p>
            <a:pPr algn="ctr">
              <a:lnSpc>
                <a:spcPct val="100000"/>
              </a:lnSpc>
              <a:spcBef>
                <a:spcPts val="0"/>
              </a:spcBef>
              <a:buNone/>
            </a:pPr>
            <a:r>
              <a:rPr lang="en-US" dirty="0" smtClean="0">
                <a:solidFill>
                  <a:srgbClr val="FFFF00"/>
                </a:solidFill>
              </a:rPr>
              <a:t>Submit Online!  </a:t>
            </a:r>
            <a:endParaRPr lang="en-US" dirty="0">
              <a:solidFill>
                <a:srgbClr val="FFFF00"/>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304800"/>
            <a:ext cx="7010400" cy="1371600"/>
          </a:xfrm>
        </p:spPr>
        <p:txBody>
          <a:bodyPr/>
          <a:lstStyle/>
          <a:p>
            <a:pPr>
              <a:defRPr/>
            </a:pPr>
            <a:r>
              <a:rPr lang="en-US" sz="3200" dirty="0" smtClean="0"/>
              <a:t>Health Information in the Home – Human Factors Assessment</a:t>
            </a:r>
            <a:br>
              <a:rPr lang="en-US" sz="3200" dirty="0" smtClean="0"/>
            </a:br>
            <a:endParaRPr lang="en-US" sz="3200" dirty="0"/>
          </a:p>
        </p:txBody>
      </p:sp>
      <p:sp>
        <p:nvSpPr>
          <p:cNvPr id="3" name="Content Placeholder 2"/>
          <p:cNvSpPr>
            <a:spLocks noGrp="1"/>
          </p:cNvSpPr>
          <p:nvPr>
            <p:ph idx="1"/>
          </p:nvPr>
        </p:nvSpPr>
        <p:spPr>
          <a:xfrm>
            <a:off x="609600" y="1447800"/>
            <a:ext cx="7993063" cy="4191000"/>
          </a:xfrm>
        </p:spPr>
        <p:txBody>
          <a:bodyPr/>
          <a:lstStyle/>
          <a:p>
            <a:pPr>
              <a:defRPr/>
            </a:pPr>
            <a:r>
              <a:rPr lang="en-US" sz="3000" dirty="0" smtClean="0"/>
              <a:t>Case study of four families’ health information management tasks</a:t>
            </a:r>
          </a:p>
          <a:p>
            <a:pPr>
              <a:defRPr/>
            </a:pPr>
            <a:r>
              <a:rPr lang="en-US" sz="3000" dirty="0" smtClean="0"/>
              <a:t>Highlights:</a:t>
            </a:r>
          </a:p>
          <a:p>
            <a:pPr lvl="1">
              <a:defRPr/>
            </a:pPr>
            <a:r>
              <a:rPr lang="en-US" sz="2400" dirty="0" smtClean="0"/>
              <a:t>69 unique health information management tasks </a:t>
            </a:r>
          </a:p>
          <a:p>
            <a:pPr lvl="1">
              <a:defRPr/>
            </a:pPr>
            <a:r>
              <a:rPr lang="en-US" sz="2400" dirty="0" smtClean="0"/>
              <a:t>Nine different locations</a:t>
            </a:r>
          </a:p>
          <a:p>
            <a:pPr lvl="1">
              <a:defRPr/>
            </a:pPr>
            <a:r>
              <a:rPr lang="en-US" sz="2400" dirty="0" smtClean="0"/>
              <a:t>22 different information storage artifacts</a:t>
            </a:r>
            <a:r>
              <a:rPr lang="en-US" sz="2400" i="1" dirty="0" smtClean="0"/>
              <a:t> (e.g., calendars, notebooks, cupboards)</a:t>
            </a:r>
          </a:p>
          <a:p>
            <a:pPr>
              <a:defRPr/>
            </a:pPr>
            <a:r>
              <a:rPr lang="en-US" sz="3000" dirty="0" smtClean="0">
                <a:solidFill>
                  <a:srgbClr val="FFFF00"/>
                </a:solidFill>
              </a:rPr>
              <a:t>Finding: </a:t>
            </a:r>
            <a:r>
              <a:rPr lang="en-US" sz="3000" dirty="0" smtClean="0"/>
              <a:t>Foundational consumer health IT design elements must be balanced with individual needs</a:t>
            </a:r>
          </a:p>
          <a:p>
            <a:pPr lvl="1">
              <a:defRPr/>
            </a:pPr>
            <a:endParaRPr lang="en-US" dirty="0" smtClean="0"/>
          </a:p>
        </p:txBody>
      </p:sp>
      <p:sp>
        <p:nvSpPr>
          <p:cNvPr id="4" name="TextBox 3"/>
          <p:cNvSpPr txBox="1"/>
          <p:nvPr/>
        </p:nvSpPr>
        <p:spPr>
          <a:xfrm>
            <a:off x="685800" y="6096000"/>
            <a:ext cx="12725400" cy="830263"/>
          </a:xfrm>
          <a:prstGeom prst="rect">
            <a:avLst/>
          </a:prstGeom>
          <a:noFill/>
        </p:spPr>
        <p:txBody>
          <a:bodyPr>
            <a:spAutoFit/>
          </a:bodyPr>
          <a:lstStyle/>
          <a:p>
            <a:pPr>
              <a:defRPr/>
            </a:pPr>
            <a:r>
              <a:rPr lang="en-US" sz="1600" dirty="0">
                <a:effectLst>
                  <a:outerShdw blurRad="38100" dist="38100" dir="2700000" algn="tl">
                    <a:srgbClr val="000000">
                      <a:alpha val="43137"/>
                    </a:srgbClr>
                  </a:outerShdw>
                </a:effectLst>
                <a:latin typeface="+mj-lt"/>
              </a:rPr>
              <a:t>Zayas-Cabán T. Health information management in the home: A human factors assessment. </a:t>
            </a:r>
          </a:p>
          <a:p>
            <a:pPr>
              <a:defRPr/>
            </a:pPr>
            <a:r>
              <a:rPr lang="en-US" sz="1600" i="1" dirty="0">
                <a:effectLst>
                  <a:outerShdw blurRad="38100" dist="38100" dir="2700000" algn="tl">
                    <a:srgbClr val="000000">
                      <a:alpha val="43137"/>
                    </a:srgbClr>
                  </a:outerShdw>
                </a:effectLst>
                <a:latin typeface="+mj-lt"/>
              </a:rPr>
              <a:t>Work</a:t>
            </a:r>
            <a:r>
              <a:rPr lang="en-US" sz="1600" dirty="0">
                <a:effectLst>
                  <a:outerShdw blurRad="38100" dist="38100" dir="2700000" algn="tl">
                    <a:srgbClr val="000000">
                      <a:alpha val="43137"/>
                    </a:srgbClr>
                  </a:outerShdw>
                </a:effectLst>
                <a:latin typeface="+mj-lt"/>
              </a:rPr>
              <a:t>. 2012 Jan 1;41(3):315-28</a:t>
            </a:r>
            <a:r>
              <a:rPr lang="en-US" sz="1600" dirty="0">
                <a:latin typeface="+mj-lt"/>
              </a:rPr>
              <a:t>.</a:t>
            </a:r>
          </a:p>
          <a:p>
            <a:pPr>
              <a:defRPr/>
            </a:pPr>
            <a:endParaRPr lang="en-US" sz="1600" dirty="0">
              <a:latin typeface="+mj-lt"/>
            </a:endParaRPr>
          </a:p>
        </p:txBody>
      </p:sp>
    </p:spTree>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Health IT Videos</a:t>
            </a:r>
            <a:endParaRPr lang="en-US" dirty="0"/>
          </a:p>
        </p:txBody>
      </p:sp>
      <p:sp>
        <p:nvSpPr>
          <p:cNvPr id="3" name="Content Placeholder 2"/>
          <p:cNvSpPr>
            <a:spLocks noGrp="1"/>
          </p:cNvSpPr>
          <p:nvPr>
            <p:ph idx="1"/>
          </p:nvPr>
        </p:nvSpPr>
        <p:spPr>
          <a:xfrm>
            <a:off x="609600" y="1524000"/>
            <a:ext cx="7993063" cy="4876800"/>
          </a:xfrm>
        </p:spPr>
        <p:txBody>
          <a:bodyPr/>
          <a:lstStyle/>
          <a:p>
            <a:pPr>
              <a:defRPr/>
            </a:pPr>
            <a:r>
              <a:rPr lang="en-US" sz="2800" dirty="0" smtClean="0"/>
              <a:t>Dr. Kate </a:t>
            </a:r>
            <a:r>
              <a:rPr lang="en-US" sz="2800" dirty="0" err="1" smtClean="0"/>
              <a:t>Lapane</a:t>
            </a:r>
            <a:r>
              <a:rPr lang="en-US" sz="2800" dirty="0" smtClean="0"/>
              <a:t>, Brown-Virginia Commonwealth University</a:t>
            </a:r>
          </a:p>
          <a:p>
            <a:pPr>
              <a:defRPr/>
            </a:pPr>
            <a:endParaRPr lang="en-US" sz="2800" dirty="0" smtClean="0"/>
          </a:p>
          <a:p>
            <a:pPr lvl="1">
              <a:defRPr/>
            </a:pPr>
            <a:r>
              <a:rPr lang="en-US" sz="2200" dirty="0" smtClean="0"/>
              <a:t>Video highlights innovative approach to generate EHR-enabled culturally informed multi-media medication guidance in Spanish and English for older adults</a:t>
            </a:r>
          </a:p>
          <a:p>
            <a:pPr>
              <a:defRPr/>
            </a:pPr>
            <a:r>
              <a:rPr lang="en-US" sz="2800" dirty="0" smtClean="0"/>
              <a:t>First in a series of inspirational videos featuring AHRQ Health IT grantees	</a:t>
            </a:r>
          </a:p>
          <a:p>
            <a:pPr>
              <a:defRPr/>
            </a:pPr>
            <a:r>
              <a:rPr lang="en-US" sz="2800" dirty="0" smtClean="0"/>
              <a:t>Next in the series:  Dr. Lynne Nemeth, Medical University of South Carolina </a:t>
            </a:r>
          </a:p>
          <a:p>
            <a:pPr>
              <a:defRPr/>
            </a:pPr>
            <a:r>
              <a:rPr lang="en-US" sz="2800" dirty="0" smtClean="0"/>
              <a:t>Videos are available at </a:t>
            </a:r>
            <a:r>
              <a:rPr lang="en-US" sz="2800" u="sng" dirty="0" smtClean="0">
                <a:solidFill>
                  <a:srgbClr val="FFFF00"/>
                </a:solidFill>
              </a:rPr>
              <a:t>http://healthit.ahrq.gov/HITFeaturedProjects</a:t>
            </a:r>
          </a:p>
          <a:p>
            <a:pPr>
              <a:defRPr/>
            </a:pPr>
            <a:endParaRPr lang="en-US" sz="2800" dirty="0" smtClean="0"/>
          </a:p>
          <a:p>
            <a:pPr>
              <a:defRPr/>
            </a:pPr>
            <a:endParaRPr lang="en-US" sz="2800" dirty="0" smtClean="0"/>
          </a:p>
          <a:p>
            <a:pPr>
              <a:buFont typeface="Wingdings" pitchFamily="2" charset="2"/>
              <a:buNone/>
              <a:defRPr/>
            </a:pPr>
            <a:endParaRPr lang="en-US" sz="2800" dirty="0" smtClean="0"/>
          </a:p>
          <a:p>
            <a:pPr>
              <a:defRPr/>
            </a:pPr>
            <a:endParaRPr lang="en-US" dirty="0"/>
          </a:p>
        </p:txBody>
      </p:sp>
      <p:pic>
        <p:nvPicPr>
          <p:cNvPr id="2052" name="Picture 10" descr="J:\Health IT Portfolio\Contracts - HIT Funded\NRC 2.0\FY11\D2\2010 Annual Report\Success Stories Report\Task8 CY2010 Success Story\Lapane\Lapane Final\Lapane Final image son_sus_medicinas_right_justified.JPG"/>
          <p:cNvPicPr>
            <a:picLocks noChangeAspect="1" noChangeArrowheads="1"/>
          </p:cNvPicPr>
          <p:nvPr/>
        </p:nvPicPr>
        <p:blipFill>
          <a:blip r:embed="rId3" cstate="print"/>
          <a:srcRect/>
          <a:stretch>
            <a:fillRect/>
          </a:stretch>
        </p:blipFill>
        <p:spPr bwMode="auto">
          <a:xfrm>
            <a:off x="6477000" y="1524000"/>
            <a:ext cx="1828800" cy="137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6697663" cy="990600"/>
          </a:xfrm>
        </p:spPr>
        <p:txBody>
          <a:bodyPr>
            <a:normAutofit fontScale="90000"/>
          </a:bodyPr>
          <a:lstStyle/>
          <a:p>
            <a:r>
              <a:rPr lang="en-US" dirty="0" smtClean="0"/>
              <a:t>AHRQ Health IT Research Funding	</a:t>
            </a:r>
            <a:endParaRPr lang="en-US" dirty="0"/>
          </a:p>
        </p:txBody>
      </p:sp>
      <p:sp>
        <p:nvSpPr>
          <p:cNvPr id="3" name="Content Placeholder 2"/>
          <p:cNvSpPr>
            <a:spLocks noGrp="1"/>
          </p:cNvSpPr>
          <p:nvPr>
            <p:ph idx="1"/>
          </p:nvPr>
        </p:nvSpPr>
        <p:spPr/>
        <p:txBody>
          <a:bodyPr>
            <a:noAutofit/>
          </a:bodyPr>
          <a:lstStyle/>
          <a:p>
            <a:r>
              <a:rPr lang="en-US" dirty="0" smtClean="0"/>
              <a:t>AHRQ and the National Science Foundation:  Advancing Health </a:t>
            </a:r>
            <a:r>
              <a:rPr lang="en-US" smtClean="0"/>
              <a:t>Services </a:t>
            </a:r>
            <a:r>
              <a:rPr lang="en-US" smtClean="0"/>
              <a:t>Through </a:t>
            </a:r>
            <a:r>
              <a:rPr lang="en-US" dirty="0" smtClean="0"/>
              <a:t>System Modeling Research</a:t>
            </a:r>
          </a:p>
          <a:p>
            <a:r>
              <a:rPr lang="en-US" dirty="0" smtClean="0"/>
              <a:t>External interest in AHRQ Health IT FOAs:</a:t>
            </a:r>
          </a:p>
          <a:p>
            <a:pPr lvl="1"/>
            <a:r>
              <a:rPr lang="en-US" sz="2600" dirty="0" smtClean="0"/>
              <a:t>Understanding User Need and Context to Inform Consumer Health Information Technology Design</a:t>
            </a:r>
          </a:p>
          <a:p>
            <a:pPr lvl="1"/>
            <a:r>
              <a:rPr lang="en-US" sz="2600" dirty="0" smtClean="0"/>
              <a:t>Understanding Clinical Information Needs and Health Care Decision Making Processes in the Context of Health Information Technology</a:t>
            </a:r>
            <a:endParaRPr lang="en-US" sz="2600" dirty="0"/>
          </a:p>
        </p:txBody>
      </p:sp>
    </p:spTree>
    <p:extLst>
      <p:ext uri="{BB962C8B-B14F-4D97-AF65-F5344CB8AC3E}">
        <p14:creationId xmlns:p14="http://schemas.microsoft.com/office/powerpoint/2010/main" xmlns="" val="392899662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8137" y="419100"/>
            <a:ext cx="6697663" cy="876300"/>
          </a:xfrm>
        </p:spPr>
        <p:txBody>
          <a:bodyPr/>
          <a:lstStyle/>
          <a:p>
            <a:r>
              <a:rPr lang="en-US" sz="3600" dirty="0" smtClean="0"/>
              <a:t>Health IT Research Published in </a:t>
            </a:r>
            <a:r>
              <a:rPr lang="en-US" sz="3600" i="1" dirty="0" smtClean="0"/>
              <a:t>JAMIA</a:t>
            </a:r>
            <a:endParaRPr lang="en-US" sz="3600" i="1" dirty="0"/>
          </a:p>
        </p:txBody>
      </p:sp>
      <p:sp>
        <p:nvSpPr>
          <p:cNvPr id="3" name="Content Placeholder 2"/>
          <p:cNvSpPr>
            <a:spLocks noGrp="1"/>
          </p:cNvSpPr>
          <p:nvPr>
            <p:ph idx="1"/>
          </p:nvPr>
        </p:nvSpPr>
        <p:spPr>
          <a:xfrm>
            <a:off x="533400" y="1524000"/>
            <a:ext cx="7993063" cy="2895600"/>
          </a:xfrm>
        </p:spPr>
        <p:txBody>
          <a:bodyPr/>
          <a:lstStyle/>
          <a:p>
            <a:pPr marL="465138" lvl="1" indent="-465138">
              <a:buFont typeface="Wingdings" pitchFamily="2" charset="2"/>
              <a:buChar char="n"/>
            </a:pPr>
            <a:r>
              <a:rPr lang="en-US" dirty="0" smtClean="0"/>
              <a:t>The effectiveness of integrated health information technologies across the phases of medication management: a systematic review of randomized controlled trials                          </a:t>
            </a:r>
            <a:r>
              <a:rPr lang="en-US" sz="1600" dirty="0" smtClean="0"/>
              <a:t>(</a:t>
            </a:r>
            <a:r>
              <a:rPr lang="en-US" sz="1600" dirty="0" smtClean="0">
                <a:solidFill>
                  <a:schemeClr val="tx1"/>
                </a:solidFill>
              </a:rPr>
              <a:t>Grossman JM, Cross DA, </a:t>
            </a:r>
            <a:r>
              <a:rPr lang="en-US" sz="1600" dirty="0" err="1" smtClean="0">
                <a:solidFill>
                  <a:schemeClr val="tx1"/>
                </a:solidFill>
              </a:rPr>
              <a:t>Boukus</a:t>
            </a:r>
            <a:r>
              <a:rPr lang="en-US" sz="1600" dirty="0" smtClean="0">
                <a:solidFill>
                  <a:schemeClr val="tx1"/>
                </a:solidFill>
              </a:rPr>
              <a:t> ER, Cohen GR. </a:t>
            </a:r>
            <a:r>
              <a:rPr lang="en-US" sz="1600" dirty="0" smtClean="0">
                <a:solidFill>
                  <a:schemeClr val="tx1"/>
                </a:solidFill>
                <a:hlinkClick r:id="rId3"/>
              </a:rPr>
              <a:t>Transmitting and processing electronic prescriptions: experiences of physician practices and pharmacies.</a:t>
            </a:r>
            <a:r>
              <a:rPr lang="en-US" sz="1600" dirty="0" smtClean="0">
                <a:solidFill>
                  <a:schemeClr val="tx1"/>
                </a:solidFill>
              </a:rPr>
              <a:t> J Am Med Inform Assoc. 2011 Nov 18. [</a:t>
            </a:r>
            <a:r>
              <a:rPr lang="en-US" sz="1600" dirty="0" err="1" smtClean="0">
                <a:solidFill>
                  <a:schemeClr val="tx1"/>
                </a:solidFill>
              </a:rPr>
              <a:t>Epub</a:t>
            </a:r>
            <a:r>
              <a:rPr lang="en-US" sz="1600" dirty="0" smtClean="0">
                <a:solidFill>
                  <a:schemeClr val="tx1"/>
                </a:solidFill>
              </a:rPr>
              <a:t> ahead of print] </a:t>
            </a:r>
            <a:r>
              <a:rPr lang="en-US" sz="1600" dirty="0" err="1" smtClean="0">
                <a:solidFill>
                  <a:schemeClr val="tx1"/>
                </a:solidFill>
              </a:rPr>
              <a:t>PubMed</a:t>
            </a:r>
            <a:r>
              <a:rPr lang="en-US" sz="1600" dirty="0" smtClean="0">
                <a:solidFill>
                  <a:schemeClr val="tx1"/>
                </a:solidFill>
              </a:rPr>
              <a:t> PMID: 22101907</a:t>
            </a:r>
            <a:r>
              <a:rPr lang="en-US" sz="1600" dirty="0" smtClean="0"/>
              <a:t>) </a:t>
            </a:r>
          </a:p>
          <a:p>
            <a:pPr marL="465138" lvl="1" indent="-465138">
              <a:buFont typeface="Wingdings" pitchFamily="2" charset="2"/>
              <a:buChar char="n"/>
            </a:pPr>
            <a:r>
              <a:rPr lang="en-US" dirty="0" smtClean="0"/>
              <a:t>Transmitting and processing electronic prescriptions: experiences of physician practices and pharmacies                                </a:t>
            </a:r>
            <a:r>
              <a:rPr lang="en-US" sz="1600" dirty="0" smtClean="0"/>
              <a:t>(</a:t>
            </a:r>
            <a:r>
              <a:rPr lang="en-US" sz="1600" dirty="0" err="1" smtClean="0"/>
              <a:t>McKibbon</a:t>
            </a:r>
            <a:r>
              <a:rPr lang="en-US" sz="1600" dirty="0" smtClean="0"/>
              <a:t> KA, </a:t>
            </a:r>
            <a:r>
              <a:rPr lang="en-US" sz="1600" dirty="0" err="1" smtClean="0"/>
              <a:t>Lokker</a:t>
            </a:r>
            <a:r>
              <a:rPr lang="en-US" sz="1600" dirty="0" smtClean="0"/>
              <a:t> C, Handler SM, </a:t>
            </a:r>
            <a:r>
              <a:rPr lang="en-US" sz="1600" dirty="0" err="1" smtClean="0"/>
              <a:t>Dolovich</a:t>
            </a:r>
            <a:r>
              <a:rPr lang="en-US" sz="1600" dirty="0" smtClean="0"/>
              <a:t> LR, Holbrook AM, O'Reilly D, </a:t>
            </a:r>
            <a:r>
              <a:rPr lang="en-US" sz="1600" dirty="0" err="1" smtClean="0"/>
              <a:t>Tamblyn</a:t>
            </a:r>
            <a:r>
              <a:rPr lang="en-US" sz="1600" dirty="0" smtClean="0"/>
              <a:t> R, </a:t>
            </a:r>
            <a:r>
              <a:rPr lang="en-US" sz="1600" dirty="0" err="1" smtClean="0"/>
              <a:t>Hemens</a:t>
            </a:r>
            <a:r>
              <a:rPr lang="en-US" sz="1600" dirty="0" smtClean="0"/>
              <a:t> BJ, Basu R, </a:t>
            </a:r>
            <a:r>
              <a:rPr lang="en-US" sz="1600" dirty="0" err="1" smtClean="0"/>
              <a:t>Troyan</a:t>
            </a:r>
            <a:r>
              <a:rPr lang="en-US" sz="1600" dirty="0" smtClean="0"/>
              <a:t> S, </a:t>
            </a:r>
            <a:r>
              <a:rPr lang="en-US" sz="1600" dirty="0" err="1" smtClean="0"/>
              <a:t>Roshanov</a:t>
            </a:r>
            <a:r>
              <a:rPr lang="en-US" sz="1600" dirty="0" smtClean="0"/>
              <a:t> PS. </a:t>
            </a:r>
            <a:r>
              <a:rPr lang="en-US" sz="1600" dirty="0" smtClean="0">
                <a:hlinkClick r:id="rId4"/>
              </a:rPr>
              <a:t>The effectiveness of integrated health information technologies across the phases of medication management: a systematic review of randomized controlled trials.</a:t>
            </a:r>
            <a:r>
              <a:rPr lang="en-US" sz="1600" dirty="0" smtClean="0"/>
              <a:t> J Am Med Inform Assoc. 2012 Jan-Feb;19(1):22-30. </a:t>
            </a:r>
            <a:r>
              <a:rPr lang="en-US" sz="1600" dirty="0" err="1" smtClean="0"/>
              <a:t>Epub</a:t>
            </a:r>
            <a:r>
              <a:rPr lang="en-US" sz="1600" dirty="0" smtClean="0"/>
              <a:t> 2011 Aug 18. Review. </a:t>
            </a:r>
            <a:r>
              <a:rPr lang="en-US" sz="1600" dirty="0" err="1" smtClean="0"/>
              <a:t>PubMed</a:t>
            </a:r>
            <a:r>
              <a:rPr lang="en-US" sz="1600" dirty="0" smtClean="0"/>
              <a:t> PMID: 21852412; </a:t>
            </a:r>
            <a:r>
              <a:rPr lang="en-US" sz="1600" dirty="0" err="1" smtClean="0"/>
              <a:t>PubMed</a:t>
            </a:r>
            <a:r>
              <a:rPr lang="en-US" sz="1600" dirty="0" smtClean="0"/>
              <a:t> Central PMCID: PMC3240758)</a:t>
            </a:r>
          </a:p>
          <a:p>
            <a:endParaRPr lang="en-US" dirty="0" smtClean="0"/>
          </a:p>
        </p:txBody>
      </p:sp>
    </p:spTree>
    <p:extLst>
      <p:ext uri="{BB962C8B-B14F-4D97-AF65-F5344CB8AC3E}">
        <p14:creationId xmlns:p14="http://schemas.microsoft.com/office/powerpoint/2010/main" xmlns="" val="20493302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0"/>
            <a:ext cx="7848600" cy="1066800"/>
          </a:xfrm>
        </p:spPr>
        <p:txBody>
          <a:bodyPr>
            <a:normAutofit/>
          </a:bodyPr>
          <a:lstStyle/>
          <a:p>
            <a:r>
              <a:rPr lang="en-US" sz="3200" b="1" dirty="0" smtClean="0"/>
              <a:t>Patient Safety Organizations </a:t>
            </a:r>
            <a:br>
              <a:rPr lang="en-US" sz="3200" b="1" dirty="0" smtClean="0"/>
            </a:br>
            <a:r>
              <a:rPr lang="en-US" sz="3200" b="1" dirty="0" smtClean="0"/>
              <a:t>and the Affordable Care Act</a:t>
            </a:r>
            <a:endParaRPr lang="en-US" sz="3200" b="1" dirty="0"/>
          </a:p>
        </p:txBody>
      </p:sp>
      <p:sp>
        <p:nvSpPr>
          <p:cNvPr id="3" name="Content Placeholder 2"/>
          <p:cNvSpPr>
            <a:spLocks noGrp="1"/>
          </p:cNvSpPr>
          <p:nvPr>
            <p:ph idx="1"/>
          </p:nvPr>
        </p:nvSpPr>
        <p:spPr>
          <a:xfrm>
            <a:off x="457200" y="1600200"/>
            <a:ext cx="8229600" cy="4038600"/>
          </a:xfrm>
        </p:spPr>
        <p:txBody>
          <a:bodyPr>
            <a:normAutofit/>
          </a:bodyPr>
          <a:lstStyle/>
          <a:p>
            <a:r>
              <a:rPr lang="en-US" sz="2800" dirty="0" smtClean="0"/>
              <a:t>Section 399KK: Secretary shall make available a program for hospitals with high readmission rates to work with PSOs</a:t>
            </a:r>
          </a:p>
          <a:p>
            <a:pPr lvl="1"/>
            <a:r>
              <a:rPr lang="en-US" sz="2400" dirty="0" smtClean="0"/>
              <a:t>AHRQ and CMS have undertaken some planning in order to execute this part of ACA</a:t>
            </a:r>
          </a:p>
          <a:p>
            <a:pPr lvl="1">
              <a:buNone/>
            </a:pPr>
            <a:endParaRPr lang="en-US" sz="2400" dirty="0" smtClean="0"/>
          </a:p>
          <a:p>
            <a:pPr lvl="1"/>
            <a:r>
              <a:rPr lang="en-US" sz="2400" dirty="0" smtClean="0"/>
              <a:t>AHRQ PSO Web site enhancement launched March 6</a:t>
            </a:r>
            <a:r>
              <a:rPr lang="en-US" sz="2400" baseline="30000" dirty="0" smtClean="0"/>
              <a:t>th</a:t>
            </a:r>
            <a:r>
              <a:rPr lang="en-US" sz="2400" dirty="0" smtClean="0"/>
              <a:t> to provide resources for PSOs to work with those hospitals</a:t>
            </a:r>
            <a:endParaRPr lang="en-US" sz="2400" dirty="0"/>
          </a:p>
        </p:txBody>
      </p:sp>
      <p:pic>
        <p:nvPicPr>
          <p:cNvPr id="4" name="Picture 3" descr="PSO.jpg"/>
          <p:cNvPicPr>
            <a:picLocks noChangeAspect="1"/>
          </p:cNvPicPr>
          <p:nvPr/>
        </p:nvPicPr>
        <p:blipFill>
          <a:blip r:embed="rId2" cstate="print"/>
          <a:stretch>
            <a:fillRect/>
          </a:stretch>
        </p:blipFill>
        <p:spPr>
          <a:xfrm>
            <a:off x="6477000" y="4953000"/>
            <a:ext cx="1577340" cy="157734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FY AHRQ 2012 Budget</a:t>
            </a:r>
            <a:endParaRPr lang="en-US" dirty="0"/>
          </a:p>
        </p:txBody>
      </p:sp>
      <p:sp>
        <p:nvSpPr>
          <p:cNvPr id="3" name="Content Placeholder 2"/>
          <p:cNvSpPr>
            <a:spLocks noGrp="1"/>
          </p:cNvSpPr>
          <p:nvPr>
            <p:ph idx="1"/>
          </p:nvPr>
        </p:nvSpPr>
        <p:spPr>
          <a:xfrm>
            <a:off x="457200" y="1676400"/>
            <a:ext cx="8382000" cy="4953000"/>
          </a:xfrm>
        </p:spPr>
        <p:txBody>
          <a:bodyPr/>
          <a:lstStyle/>
          <a:p>
            <a:pPr>
              <a:defRPr/>
            </a:pPr>
            <a:r>
              <a:rPr lang="en-US" dirty="0" smtClean="0"/>
              <a:t>$369 M </a:t>
            </a:r>
            <a:r>
              <a:rPr lang="en-US" dirty="0" smtClean="0">
                <a:solidFill>
                  <a:schemeClr val="tx1"/>
                </a:solidFill>
              </a:rPr>
              <a:t>–</a:t>
            </a:r>
            <a:r>
              <a:rPr lang="en-US" dirty="0" smtClean="0"/>
              <a:t> $3 M less than FY 2011 </a:t>
            </a:r>
          </a:p>
          <a:p>
            <a:pPr>
              <a:buFont typeface="Wingdings" pitchFamily="2" charset="2"/>
              <a:buChar char="n"/>
              <a:defRPr/>
            </a:pPr>
            <a:r>
              <a:rPr lang="en-US" dirty="0" smtClean="0"/>
              <a:t>Plus:</a:t>
            </a:r>
          </a:p>
          <a:p>
            <a:pPr lvl="1">
              <a:defRPr/>
            </a:pPr>
            <a:r>
              <a:rPr lang="en-US" dirty="0" smtClean="0"/>
              <a:t>$12 M in Prevention and Public Health Funds </a:t>
            </a:r>
          </a:p>
          <a:p>
            <a:pPr lvl="1">
              <a:defRPr/>
            </a:pPr>
            <a:r>
              <a:rPr lang="en-US" dirty="0" smtClean="0"/>
              <a:t>$24 M from Patient-Centered Outcomes Research Trust Fund</a:t>
            </a:r>
          </a:p>
          <a:p>
            <a:pPr lvl="1">
              <a:defRPr/>
            </a:pPr>
            <a:endParaRPr lang="en-US" dirty="0" smtClean="0"/>
          </a:p>
          <a:p>
            <a:pPr>
              <a:defRPr/>
            </a:pPr>
            <a:r>
              <a:rPr lang="en-US" dirty="0" smtClean="0"/>
              <a:t>Total AHRQ Funding in FY 2012 </a:t>
            </a:r>
            <a:r>
              <a:rPr lang="en-US" dirty="0" smtClean="0">
                <a:solidFill>
                  <a:schemeClr val="tx1"/>
                </a:solidFill>
              </a:rPr>
              <a:t>– </a:t>
            </a:r>
            <a:r>
              <a:rPr lang="en-US" dirty="0" smtClean="0"/>
              <a:t>$405 M</a:t>
            </a:r>
          </a:p>
          <a:p>
            <a:pPr lvl="1">
              <a:buFontTx/>
              <a:buNone/>
              <a:defRPr/>
            </a:pP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PSOs and Common Formats</a:t>
            </a:r>
            <a:endParaRPr lang="en-US" b="1" dirty="0"/>
          </a:p>
        </p:txBody>
      </p:sp>
      <p:sp>
        <p:nvSpPr>
          <p:cNvPr id="3" name="Content Placeholder 2"/>
          <p:cNvSpPr>
            <a:spLocks noGrp="1"/>
          </p:cNvSpPr>
          <p:nvPr>
            <p:ph idx="1"/>
          </p:nvPr>
        </p:nvSpPr>
        <p:spPr>
          <a:xfrm>
            <a:off x="609600" y="1570037"/>
            <a:ext cx="8229600" cy="4754563"/>
          </a:xfrm>
        </p:spPr>
        <p:txBody>
          <a:bodyPr/>
          <a:lstStyle/>
          <a:p>
            <a:r>
              <a:rPr lang="en-US" sz="2800" dirty="0" smtClean="0"/>
              <a:t>PSO Annual Meeting and Software Developers Meeting</a:t>
            </a:r>
          </a:p>
          <a:p>
            <a:pPr marL="965200" lvl="1"/>
            <a:r>
              <a:rPr lang="en-US" sz="2400" dirty="0" smtClean="0"/>
              <a:t>166 registrants (as of March 19, 2012)</a:t>
            </a:r>
          </a:p>
          <a:p>
            <a:pPr marL="965200" lvl="1"/>
            <a:r>
              <a:rPr lang="en-US" sz="2400" dirty="0" smtClean="0"/>
              <a:t>11 PSO presentations</a:t>
            </a:r>
          </a:p>
          <a:p>
            <a:pPr lvl="1">
              <a:buNone/>
            </a:pPr>
            <a:endParaRPr lang="en-US" dirty="0" smtClean="0"/>
          </a:p>
          <a:p>
            <a:r>
              <a:rPr lang="en-US" sz="2800" dirty="0" smtClean="0"/>
              <a:t>Hospital Common Formats v 1.2 published April 2012</a:t>
            </a:r>
          </a:p>
          <a:p>
            <a:pPr marL="965200" lvl="1"/>
            <a:r>
              <a:rPr lang="en-US" sz="2400" dirty="0" smtClean="0"/>
              <a:t>Incorporates new modules for VTE and Device with Health IT</a:t>
            </a:r>
            <a:endParaRPr lang="en-US" sz="240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381000"/>
            <a:ext cx="6697663" cy="876300"/>
          </a:xfrm>
        </p:spPr>
        <p:txBody>
          <a:bodyPr>
            <a:normAutofit fontScale="90000"/>
          </a:bodyPr>
          <a:lstStyle/>
          <a:p>
            <a:r>
              <a:rPr lang="en-US" dirty="0" smtClean="0"/>
              <a:t>IOM Report on Health IT and Safety</a:t>
            </a:r>
            <a:endParaRPr lang="en-US" dirty="0"/>
          </a:p>
        </p:txBody>
      </p:sp>
      <p:sp>
        <p:nvSpPr>
          <p:cNvPr id="3" name="Content Placeholder 2"/>
          <p:cNvSpPr>
            <a:spLocks noGrp="1"/>
          </p:cNvSpPr>
          <p:nvPr>
            <p:ph idx="1"/>
          </p:nvPr>
        </p:nvSpPr>
        <p:spPr/>
        <p:txBody>
          <a:bodyPr/>
          <a:lstStyle/>
          <a:p>
            <a:r>
              <a:rPr lang="en-US" i="1" dirty="0" smtClean="0"/>
              <a:t>Health IT and Patient Safety: Building Safer Systems for Better Care </a:t>
            </a:r>
            <a:r>
              <a:rPr lang="en-US" dirty="0" smtClean="0"/>
              <a:t>(11/8/11)</a:t>
            </a:r>
          </a:p>
          <a:p>
            <a:r>
              <a:rPr lang="en-US" dirty="0" smtClean="0"/>
              <a:t>Recommendation: </a:t>
            </a:r>
          </a:p>
          <a:p>
            <a:pPr lvl="1"/>
            <a:r>
              <a:rPr lang="en-US" dirty="0" smtClean="0"/>
              <a:t>AHRQ and ONC work together closely on health IT and safety</a:t>
            </a:r>
          </a:p>
          <a:p>
            <a:pPr lvl="2"/>
            <a:r>
              <a:rPr lang="en-US" dirty="0" smtClean="0"/>
              <a:t>AHRQ has been doing that and will continue to do so </a:t>
            </a:r>
          </a:p>
          <a:p>
            <a:pPr lvl="1"/>
            <a:r>
              <a:rPr lang="en-US" dirty="0" smtClean="0"/>
              <a:t>AHRQ fund more research on health IT and patient safety</a:t>
            </a:r>
          </a:p>
          <a:p>
            <a:pPr lvl="2"/>
            <a:r>
              <a:rPr lang="en-US" dirty="0" smtClean="0"/>
              <a:t>AHRQ will do that</a:t>
            </a:r>
          </a:p>
          <a:p>
            <a:pPr lvl="1"/>
            <a:endParaRPr lang="en-US" dirty="0" smtClean="0"/>
          </a:p>
          <a:p>
            <a:pPr>
              <a:buNone/>
            </a:pPr>
            <a:r>
              <a:rPr lang="en-US" dirty="0" smtClean="0"/>
              <a:t> </a:t>
            </a:r>
          </a:p>
          <a:p>
            <a:endParaRPr lang="en-US" dirty="0" smtClean="0"/>
          </a:p>
        </p:txBody>
      </p:sp>
    </p:spTree>
    <p:extLst>
      <p:ext uri="{BB962C8B-B14F-4D97-AF65-F5344CB8AC3E}">
        <p14:creationId xmlns:p14="http://schemas.microsoft.com/office/powerpoint/2010/main" xmlns="" val="104185236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47800" y="228600"/>
            <a:ext cx="6858000" cy="876300"/>
          </a:xfrm>
        </p:spPr>
        <p:txBody>
          <a:bodyPr>
            <a:noAutofit/>
          </a:bodyPr>
          <a:lstStyle/>
          <a:p>
            <a:r>
              <a:rPr lang="en-US" sz="3200" b="1" dirty="0" smtClean="0"/>
              <a:t> 2011 National Healthcare Quality and Disparities Reports</a:t>
            </a:r>
            <a:endParaRPr lang="en-US" sz="3200" b="1" dirty="0"/>
          </a:p>
        </p:txBody>
      </p:sp>
      <p:sp>
        <p:nvSpPr>
          <p:cNvPr id="5" name="Content Placeholder 4"/>
          <p:cNvSpPr>
            <a:spLocks noGrp="1"/>
          </p:cNvSpPr>
          <p:nvPr>
            <p:ph idx="1"/>
          </p:nvPr>
        </p:nvSpPr>
        <p:spPr>
          <a:xfrm>
            <a:off x="533400" y="1447800"/>
            <a:ext cx="7620000" cy="5562600"/>
          </a:xfrm>
        </p:spPr>
        <p:txBody>
          <a:bodyPr>
            <a:normAutofit/>
          </a:bodyPr>
          <a:lstStyle/>
          <a:p>
            <a:r>
              <a:rPr lang="en-US" dirty="0" smtClean="0"/>
              <a:t>NHQR / NHDR nearing release</a:t>
            </a:r>
          </a:p>
          <a:p>
            <a:pPr lvl="1"/>
            <a:r>
              <a:rPr lang="en-US" dirty="0" smtClean="0"/>
              <a:t>Highlights organized around National Quality Strategy priorities</a:t>
            </a:r>
          </a:p>
          <a:p>
            <a:pPr lvl="1"/>
            <a:r>
              <a:rPr lang="en-US" dirty="0" smtClean="0"/>
              <a:t>New sections on</a:t>
            </a:r>
          </a:p>
          <a:p>
            <a:pPr lvl="2"/>
            <a:r>
              <a:rPr lang="en-US" dirty="0" smtClean="0"/>
              <a:t>Adolescent health</a:t>
            </a:r>
          </a:p>
          <a:p>
            <a:pPr lvl="2"/>
            <a:r>
              <a:rPr lang="en-US" dirty="0" smtClean="0"/>
              <a:t>Musculoskeletal diseases</a:t>
            </a:r>
          </a:p>
          <a:p>
            <a:pPr lvl="2"/>
            <a:r>
              <a:rPr lang="en-US" dirty="0" smtClean="0"/>
              <a:t>Health care safety net</a:t>
            </a:r>
          </a:p>
          <a:p>
            <a:pPr lvl="2"/>
            <a:r>
              <a:rPr lang="en-US" dirty="0" smtClean="0"/>
              <a:t>Transgender people</a:t>
            </a:r>
          </a:p>
          <a:p>
            <a:r>
              <a:rPr lang="en-US" dirty="0" smtClean="0"/>
              <a:t>Coming Soon:  </a:t>
            </a:r>
          </a:p>
          <a:p>
            <a:pPr lvl="1"/>
            <a:r>
              <a:rPr lang="en-US" dirty="0" err="1" smtClean="0"/>
              <a:t>NHQRDRnet</a:t>
            </a:r>
            <a:r>
              <a:rPr lang="en-US" dirty="0" smtClean="0"/>
              <a:t>  </a:t>
            </a:r>
          </a:p>
          <a:p>
            <a:pPr lvl="1"/>
            <a:r>
              <a:rPr lang="en-US" dirty="0" smtClean="0"/>
              <a:t>State Snapshots  </a:t>
            </a:r>
            <a:endParaRPr lang="en-US" dirty="0"/>
          </a:p>
        </p:txBody>
      </p:sp>
      <p:pic>
        <p:nvPicPr>
          <p:cNvPr id="94209" name="Picture 1"/>
          <p:cNvPicPr>
            <a:picLocks noChangeAspect="1" noChangeArrowheads="1"/>
          </p:cNvPicPr>
          <p:nvPr/>
        </p:nvPicPr>
        <p:blipFill>
          <a:blip r:embed="rId2" cstate="print"/>
          <a:srcRect/>
          <a:stretch>
            <a:fillRect/>
          </a:stretch>
        </p:blipFill>
        <p:spPr bwMode="auto">
          <a:xfrm rot="344845">
            <a:off x="6962721" y="2812896"/>
            <a:ext cx="1766455" cy="2286000"/>
          </a:xfrm>
          <a:prstGeom prst="rect">
            <a:avLst/>
          </a:prstGeom>
          <a:noFill/>
          <a:ln w="9525">
            <a:noFill/>
            <a:miter lim="800000"/>
            <a:headEnd/>
            <a:tailEnd/>
          </a:ln>
          <a:effectLst/>
        </p:spPr>
      </p:pic>
      <p:pic>
        <p:nvPicPr>
          <p:cNvPr id="94210" name="Picture 2"/>
          <p:cNvPicPr>
            <a:picLocks noChangeAspect="1" noChangeArrowheads="1"/>
          </p:cNvPicPr>
          <p:nvPr/>
        </p:nvPicPr>
        <p:blipFill>
          <a:blip r:embed="rId3" cstate="print"/>
          <a:srcRect/>
          <a:stretch>
            <a:fillRect/>
          </a:stretch>
        </p:blipFill>
        <p:spPr bwMode="auto">
          <a:xfrm>
            <a:off x="5410200" y="4267200"/>
            <a:ext cx="1752600" cy="226807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0"/>
            <a:ext cx="7162800" cy="1219200"/>
          </a:xfrm>
        </p:spPr>
        <p:txBody>
          <a:bodyPr>
            <a:normAutofit fontScale="90000"/>
          </a:bodyPr>
          <a:lstStyle/>
          <a:p>
            <a:r>
              <a:rPr lang="en-US" b="1" dirty="0" smtClean="0"/>
              <a:t>2012 National Healthcare Quality and Disparities Reports</a:t>
            </a:r>
            <a:endParaRPr lang="en-US" b="1" dirty="0"/>
          </a:p>
        </p:txBody>
      </p:sp>
      <p:sp>
        <p:nvSpPr>
          <p:cNvPr id="3" name="Content Placeholder 2"/>
          <p:cNvSpPr>
            <a:spLocks noGrp="1"/>
          </p:cNvSpPr>
          <p:nvPr>
            <p:ph idx="1"/>
          </p:nvPr>
        </p:nvSpPr>
        <p:spPr>
          <a:xfrm>
            <a:off x="457200" y="1600200"/>
            <a:ext cx="8229600" cy="5410200"/>
          </a:xfrm>
        </p:spPr>
        <p:txBody>
          <a:bodyPr>
            <a:normAutofit/>
          </a:bodyPr>
          <a:lstStyle/>
          <a:p>
            <a:r>
              <a:rPr lang="en-US" dirty="0" smtClean="0"/>
              <a:t>NHQR / NHDR</a:t>
            </a:r>
          </a:p>
          <a:p>
            <a:pPr lvl="1"/>
            <a:r>
              <a:rPr lang="en-US" dirty="0" smtClean="0"/>
              <a:t>2012 will be 10</a:t>
            </a:r>
            <a:r>
              <a:rPr lang="en-US" baseline="30000" dirty="0" smtClean="0"/>
              <a:t>th</a:t>
            </a:r>
            <a:r>
              <a:rPr lang="en-US" dirty="0" smtClean="0"/>
              <a:t> in series</a:t>
            </a:r>
          </a:p>
          <a:p>
            <a:pPr lvl="1"/>
            <a:r>
              <a:rPr lang="en-US" dirty="0" smtClean="0"/>
              <a:t>Addition of more NQS measures reflecting population need</a:t>
            </a:r>
          </a:p>
          <a:p>
            <a:pPr lvl="1"/>
            <a:r>
              <a:rPr lang="en-US" dirty="0" smtClean="0"/>
              <a:t>Focus on long-term trends</a:t>
            </a:r>
          </a:p>
          <a:p>
            <a:pPr lvl="1"/>
            <a:r>
              <a:rPr lang="en-US" dirty="0" smtClean="0"/>
              <a:t>Focus on new HHS race / ethnicity standards</a:t>
            </a:r>
          </a:p>
          <a:p>
            <a:r>
              <a:rPr lang="en-US" dirty="0" err="1" smtClean="0"/>
              <a:t>NHQRDRnet</a:t>
            </a:r>
            <a:endParaRPr lang="en-US" dirty="0" smtClean="0"/>
          </a:p>
          <a:p>
            <a:pPr lvl="1"/>
            <a:r>
              <a:rPr lang="en-US" dirty="0" smtClean="0"/>
              <a:t>Addition of function to generate customized graphics</a:t>
            </a:r>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86800" cy="1371600"/>
          </a:xfrm>
        </p:spPr>
        <p:txBody>
          <a:bodyPr>
            <a:normAutofit/>
          </a:bodyPr>
          <a:lstStyle/>
          <a:p>
            <a:r>
              <a:rPr lang="en-US" sz="3400" b="1" dirty="0" smtClean="0"/>
              <a:t>     </a:t>
            </a:r>
            <a:r>
              <a:rPr lang="en-US" sz="3400" dirty="0" smtClean="0"/>
              <a:t> </a:t>
            </a:r>
            <a:r>
              <a:rPr lang="en-US" sz="3400" b="1" dirty="0" smtClean="0"/>
              <a:t>Nationwide Implementation </a:t>
            </a:r>
            <a:br>
              <a:rPr lang="en-US" sz="3400" b="1" dirty="0" smtClean="0"/>
            </a:br>
            <a:r>
              <a:rPr lang="en-US" sz="3400" b="1" dirty="0" smtClean="0"/>
              <a:t>of CUSP for CLABSI</a:t>
            </a:r>
            <a:endParaRPr lang="en-US" sz="3400" b="1" dirty="0"/>
          </a:p>
        </p:txBody>
      </p:sp>
      <p:sp>
        <p:nvSpPr>
          <p:cNvPr id="3" name="Content Placeholder 2"/>
          <p:cNvSpPr>
            <a:spLocks noGrp="1"/>
          </p:cNvSpPr>
          <p:nvPr>
            <p:ph idx="1"/>
          </p:nvPr>
        </p:nvSpPr>
        <p:spPr>
          <a:xfrm>
            <a:off x="457200" y="1828800"/>
            <a:ext cx="8229600" cy="4525963"/>
          </a:xfrm>
        </p:spPr>
        <p:txBody>
          <a:bodyPr>
            <a:normAutofit fontScale="92500" lnSpcReduction="10000"/>
          </a:bodyPr>
          <a:lstStyle/>
          <a:p>
            <a:pPr>
              <a:buNone/>
            </a:pPr>
            <a:r>
              <a:rPr lang="en-US" u="sng" dirty="0" smtClean="0"/>
              <a:t>Progress in 3 Years of the Project:</a:t>
            </a:r>
          </a:p>
          <a:p>
            <a:pPr>
              <a:buNone/>
            </a:pPr>
            <a:r>
              <a:rPr lang="en-US" sz="1200" dirty="0" smtClean="0"/>
              <a:t> </a:t>
            </a:r>
          </a:p>
          <a:p>
            <a:pPr lvl="0"/>
            <a:r>
              <a:rPr lang="en-US" dirty="0" smtClean="0"/>
              <a:t>Has expanded to 46 States, DC, and PR</a:t>
            </a:r>
          </a:p>
          <a:p>
            <a:pPr lvl="0"/>
            <a:r>
              <a:rPr lang="en-US" dirty="0" smtClean="0"/>
              <a:t>&gt;1,100 hospitals and &gt;1,800 teams recruited</a:t>
            </a:r>
          </a:p>
          <a:p>
            <a:pPr lvl="0"/>
            <a:r>
              <a:rPr lang="en-US" dirty="0" smtClean="0"/>
              <a:t>Interim Results:</a:t>
            </a:r>
          </a:p>
          <a:p>
            <a:pPr lvl="1"/>
            <a:r>
              <a:rPr lang="en-US" dirty="0" smtClean="0"/>
              <a:t>39%↓ in CLABSI rates (736 units w/ baseline &amp; 1-yr. data)</a:t>
            </a:r>
          </a:p>
          <a:p>
            <a:pPr lvl="1"/>
            <a:r>
              <a:rPr lang="en-US" dirty="0" smtClean="0"/>
              <a:t>800 CLABSI cases prevented  }</a:t>
            </a:r>
          </a:p>
          <a:p>
            <a:pPr lvl="1"/>
            <a:r>
              <a:rPr lang="en-US" dirty="0" smtClean="0"/>
              <a:t>200 CLABSI deaths prevented } 1</a:t>
            </a:r>
            <a:r>
              <a:rPr lang="en-US" baseline="30000" dirty="0" smtClean="0"/>
              <a:t>st</a:t>
            </a:r>
            <a:r>
              <a:rPr lang="en-US" dirty="0" smtClean="0"/>
              <a:t> yr, 5 cohorts = ⅔ of adult ICUs </a:t>
            </a:r>
          </a:p>
          <a:p>
            <a:pPr lvl="1"/>
            <a:r>
              <a:rPr lang="en-US" dirty="0" smtClean="0"/>
              <a:t>$13 M in excess costs averted}</a:t>
            </a:r>
          </a:p>
          <a:p>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457200"/>
            <a:ext cx="7696200" cy="1219200"/>
          </a:xfrm>
        </p:spPr>
        <p:txBody>
          <a:bodyPr>
            <a:noAutofit/>
          </a:bodyPr>
          <a:lstStyle/>
          <a:p>
            <a:r>
              <a:rPr lang="en-US" sz="3200" b="1" dirty="0" smtClean="0"/>
              <a:t>Healthcare-Associated Infections</a:t>
            </a:r>
            <a:br>
              <a:rPr lang="en-US" sz="3200" b="1" dirty="0" smtClean="0"/>
            </a:br>
            <a:r>
              <a:rPr lang="en-US" sz="3200" b="1" dirty="0" smtClean="0"/>
              <a:t>Priority Performance Goal (HAI-PPG</a:t>
            </a:r>
            <a:r>
              <a:rPr lang="en-US" sz="3200" b="1" dirty="0" smtClean="0">
                <a:solidFill>
                  <a:srgbClr val="FFFF00"/>
                </a:solidFill>
              </a:rPr>
              <a:t>)</a:t>
            </a:r>
            <a:r>
              <a:rPr lang="en-US" sz="3400" dirty="0" smtClean="0">
                <a:solidFill>
                  <a:srgbClr val="FFFF00"/>
                </a:solidFill>
              </a:rPr>
              <a:t/>
            </a:r>
            <a:br>
              <a:rPr lang="en-US" sz="3400" dirty="0" smtClean="0">
                <a:solidFill>
                  <a:srgbClr val="FFFF00"/>
                </a:solidFill>
              </a:rPr>
            </a:br>
            <a:endParaRPr lang="en-US" sz="3400" dirty="0">
              <a:solidFill>
                <a:srgbClr val="FFFF00"/>
              </a:solidFill>
            </a:endParaRPr>
          </a:p>
        </p:txBody>
      </p:sp>
      <p:sp>
        <p:nvSpPr>
          <p:cNvPr id="3" name="Content Placeholder 2"/>
          <p:cNvSpPr>
            <a:spLocks noGrp="1"/>
          </p:cNvSpPr>
          <p:nvPr>
            <p:ph idx="1"/>
          </p:nvPr>
        </p:nvSpPr>
        <p:spPr>
          <a:xfrm>
            <a:off x="457200" y="1600200"/>
            <a:ext cx="8229600" cy="4876800"/>
          </a:xfrm>
        </p:spPr>
        <p:txBody>
          <a:bodyPr>
            <a:noAutofit/>
          </a:bodyPr>
          <a:lstStyle/>
          <a:p>
            <a:pPr lvl="0"/>
            <a:r>
              <a:rPr lang="en-US" sz="2400" dirty="0" smtClean="0"/>
              <a:t>High priority for HHS Secretary</a:t>
            </a:r>
          </a:p>
          <a:p>
            <a:pPr lvl="0"/>
            <a:r>
              <a:rPr lang="en-US" sz="2400" dirty="0" smtClean="0"/>
              <a:t>11/21/11: HAI-PPG kick-off presentation to HHS Senior Leadership</a:t>
            </a:r>
          </a:p>
          <a:p>
            <a:pPr lvl="0"/>
            <a:r>
              <a:rPr lang="en-US" sz="2400" dirty="0" smtClean="0"/>
              <a:t>Will be tracked by HHS and OMB</a:t>
            </a:r>
          </a:p>
          <a:p>
            <a:pPr lvl="0"/>
            <a:r>
              <a:rPr lang="en-US" sz="2400" dirty="0" smtClean="0"/>
              <a:t>Collaborative effort of CMS (lead), AHRQ, CDC, and OASH</a:t>
            </a:r>
          </a:p>
          <a:p>
            <a:pPr lvl="0"/>
            <a:r>
              <a:rPr lang="en-US" sz="2400" dirty="0" smtClean="0"/>
              <a:t>Goals:</a:t>
            </a:r>
          </a:p>
          <a:p>
            <a:pPr lvl="1"/>
            <a:r>
              <a:rPr lang="en-US" sz="2000" dirty="0" smtClean="0"/>
              <a:t>25%↓ in hospital-acquired CLABSI</a:t>
            </a:r>
          </a:p>
          <a:p>
            <a:pPr lvl="1"/>
            <a:r>
              <a:rPr lang="en-US" sz="2000" dirty="0" smtClean="0"/>
              <a:t>20%↓in hospital-acquired CAUTI</a:t>
            </a:r>
          </a:p>
          <a:p>
            <a:pPr lvl="1"/>
            <a:r>
              <a:rPr lang="en-US" sz="2000" dirty="0" smtClean="0"/>
              <a:t>To be achieved by 9/30/13 vs. 2010 baseline  </a:t>
            </a:r>
          </a:p>
          <a:p>
            <a:pPr lvl="1"/>
            <a:r>
              <a:rPr lang="en-US" sz="2000" dirty="0" smtClean="0"/>
              <a:t>Aligned with goals of HAI National Action Plan and </a:t>
            </a:r>
            <a:r>
              <a:rPr lang="en-US" sz="2000" dirty="0" err="1" smtClean="0"/>
              <a:t>PfP</a:t>
            </a:r>
            <a:endParaRPr lang="en-US" sz="2000" dirty="0" smtClean="0"/>
          </a:p>
          <a:p>
            <a:pPr lvl="0"/>
            <a:r>
              <a:rPr lang="en-US" sz="2400" dirty="0" smtClean="0"/>
              <a:t>AHRQ’s ongoing programs will contribute significantly</a:t>
            </a:r>
          </a:p>
          <a:p>
            <a:pPr lvl="1">
              <a:buFont typeface="Arial" pitchFamily="34" charset="0"/>
              <a:buChar char="•"/>
            </a:pPr>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495300"/>
            <a:ext cx="6697663" cy="876300"/>
          </a:xfrm>
        </p:spPr>
        <p:txBody>
          <a:bodyPr/>
          <a:lstStyle/>
          <a:p>
            <a:r>
              <a:rPr lang="en-US" dirty="0" smtClean="0"/>
              <a:t>2012 AHRQ Annual Conference</a:t>
            </a:r>
            <a:endParaRPr lang="en-US" dirty="0"/>
          </a:p>
        </p:txBody>
      </p:sp>
      <p:sp>
        <p:nvSpPr>
          <p:cNvPr id="3" name="Content Placeholder 2"/>
          <p:cNvSpPr>
            <a:spLocks noGrp="1"/>
          </p:cNvSpPr>
          <p:nvPr>
            <p:ph idx="1"/>
          </p:nvPr>
        </p:nvSpPr>
        <p:spPr>
          <a:xfrm>
            <a:off x="533400" y="1600200"/>
            <a:ext cx="7993063" cy="2971800"/>
          </a:xfrm>
        </p:spPr>
        <p:txBody>
          <a:bodyPr/>
          <a:lstStyle/>
          <a:p>
            <a:r>
              <a:rPr lang="en-US" sz="2800" dirty="0" smtClean="0"/>
              <a:t>September 9 - 12, 2012</a:t>
            </a:r>
          </a:p>
          <a:p>
            <a:r>
              <a:rPr lang="en-US" sz="2800" dirty="0" smtClean="0"/>
              <a:t>Bethesda North Marriott Hotel and Conference Center</a:t>
            </a:r>
            <a:endParaRPr lang="en-US" sz="2800" dirty="0"/>
          </a:p>
        </p:txBody>
      </p:sp>
      <p:pic>
        <p:nvPicPr>
          <p:cNvPr id="171012" name="Picture 4" descr="AHRQ Web Banner"/>
          <p:cNvPicPr>
            <a:picLocks noChangeAspect="1" noChangeArrowheads="1"/>
          </p:cNvPicPr>
          <p:nvPr/>
        </p:nvPicPr>
        <p:blipFill>
          <a:blip r:embed="rId2" cstate="print"/>
          <a:srcRect/>
          <a:stretch>
            <a:fillRect/>
          </a:stretch>
        </p:blipFill>
        <p:spPr bwMode="auto">
          <a:xfrm>
            <a:off x="1143000" y="3714750"/>
            <a:ext cx="6629400" cy="2305050"/>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447800" y="152400"/>
            <a:ext cx="6697663" cy="876300"/>
          </a:xfrm>
        </p:spPr>
        <p:txBody>
          <a:bodyPr/>
          <a:lstStyle/>
          <a:p>
            <a:pPr>
              <a:defRPr/>
            </a:pPr>
            <a:r>
              <a:rPr lang="en-US" sz="3600" dirty="0" smtClean="0">
                <a:effectLst>
                  <a:outerShdw blurRad="38100" dist="38100" dir="2700000" algn="tl">
                    <a:srgbClr val="000000">
                      <a:alpha val="43137"/>
                    </a:srgbClr>
                  </a:outerShdw>
                </a:effectLst>
              </a:rPr>
              <a:t>Today’s Agenda</a:t>
            </a:r>
          </a:p>
        </p:txBody>
      </p:sp>
      <p:sp>
        <p:nvSpPr>
          <p:cNvPr id="1997827" name="Rectangle 3"/>
          <p:cNvSpPr>
            <a:spLocks noGrp="1" noChangeArrowheads="1"/>
          </p:cNvSpPr>
          <p:nvPr>
            <p:ph type="body" idx="1"/>
          </p:nvPr>
        </p:nvSpPr>
        <p:spPr>
          <a:xfrm>
            <a:off x="609600" y="1524000"/>
            <a:ext cx="8374063" cy="4724400"/>
          </a:xfrm>
        </p:spPr>
        <p:txBody>
          <a:bodyPr/>
          <a:lstStyle/>
          <a:p>
            <a:pPr>
              <a:defRPr/>
            </a:pPr>
            <a:r>
              <a:rPr lang="en-US" sz="2600" dirty="0" smtClean="0"/>
              <a:t>Director’s Update</a:t>
            </a:r>
          </a:p>
          <a:p>
            <a:pPr>
              <a:defRPr/>
            </a:pPr>
            <a:r>
              <a:rPr lang="en-US" sz="2600" dirty="0" smtClean="0"/>
              <a:t>Update on AHRQ’s Medical Liability Initiative</a:t>
            </a:r>
          </a:p>
          <a:p>
            <a:pPr>
              <a:defRPr/>
            </a:pPr>
            <a:r>
              <a:rPr lang="es-ES" sz="2600" dirty="0" smtClean="0"/>
              <a:t>Public Comment</a:t>
            </a:r>
          </a:p>
          <a:p>
            <a:pPr>
              <a:defRPr/>
            </a:pPr>
            <a:r>
              <a:rPr lang="en-US" sz="2600" dirty="0" smtClean="0"/>
              <a:t>Lunch</a:t>
            </a:r>
          </a:p>
          <a:p>
            <a:pPr lvl="1">
              <a:defRPr/>
            </a:pPr>
            <a:r>
              <a:rPr lang="en-US" sz="2200" dirty="0" smtClean="0"/>
              <a:t>Reducing Disparities in Healthcare (PLACE MATTERS)</a:t>
            </a:r>
          </a:p>
          <a:p>
            <a:pPr>
              <a:defRPr/>
            </a:pPr>
            <a:r>
              <a:rPr lang="en-US" sz="2600" dirty="0" smtClean="0"/>
              <a:t> AHRQ’s Investments Supported by Patient Centered Outcomes Research Trust Fund</a:t>
            </a:r>
          </a:p>
          <a:p>
            <a:pPr>
              <a:defRPr/>
            </a:pPr>
            <a:r>
              <a:rPr lang="en-US" sz="2600" dirty="0" smtClean="0"/>
              <a:t>Public Comment</a:t>
            </a:r>
          </a:p>
          <a:p>
            <a:pPr>
              <a:defRPr/>
            </a:pPr>
            <a:r>
              <a:rPr lang="en-US" sz="2600" dirty="0" smtClean="0"/>
              <a:t>Chairman’s Wrap-up</a:t>
            </a:r>
          </a:p>
          <a:p>
            <a:pPr>
              <a:buFont typeface="Wingdings" pitchFamily="2" charset="2"/>
              <a:buNone/>
              <a:defRPr/>
            </a:pPr>
            <a:r>
              <a:rPr lang="en-US" sz="2800" dirty="0" smtClean="0"/>
              <a:t>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FY 2012 Budget Details </a:t>
            </a:r>
            <a:endParaRPr lang="en-US" dirty="0"/>
          </a:p>
        </p:txBody>
      </p:sp>
      <p:sp>
        <p:nvSpPr>
          <p:cNvPr id="3" name="Content Placeholder 2"/>
          <p:cNvSpPr>
            <a:spLocks noGrp="1"/>
          </p:cNvSpPr>
          <p:nvPr>
            <p:ph idx="1"/>
          </p:nvPr>
        </p:nvSpPr>
        <p:spPr/>
        <p:txBody>
          <a:bodyPr/>
          <a:lstStyle/>
          <a:p>
            <a:pPr>
              <a:defRPr/>
            </a:pPr>
            <a:r>
              <a:rPr lang="en-US" sz="3000" dirty="0" smtClean="0"/>
              <a:t>$16.6 M for Patient-Centered Outcomes Research </a:t>
            </a:r>
            <a:r>
              <a:rPr lang="en-US" sz="2000" dirty="0" smtClean="0"/>
              <a:t>(+$24 M from the PCORTF)</a:t>
            </a:r>
          </a:p>
          <a:p>
            <a:pPr>
              <a:defRPr/>
            </a:pPr>
            <a:r>
              <a:rPr lang="en-US" sz="3000" dirty="0" smtClean="0"/>
              <a:t>$15.9 M for Prevention/Care Management </a:t>
            </a:r>
            <a:r>
              <a:rPr lang="en-US" sz="2000" dirty="0" smtClean="0"/>
              <a:t>(+$12 M from the Prevention and Public Health Fund) </a:t>
            </a:r>
          </a:p>
          <a:p>
            <a:pPr>
              <a:defRPr/>
            </a:pPr>
            <a:r>
              <a:rPr lang="en-US" sz="3000" dirty="0" smtClean="0"/>
              <a:t>$3.7 M for Value Research</a:t>
            </a:r>
          </a:p>
          <a:p>
            <a:pPr>
              <a:defRPr/>
            </a:pPr>
            <a:r>
              <a:rPr lang="en-US" sz="3000" dirty="0" smtClean="0"/>
              <a:t>$25.6 M for Health IT</a:t>
            </a:r>
          </a:p>
          <a:p>
            <a:pPr>
              <a:defRPr/>
            </a:pPr>
            <a:r>
              <a:rPr lang="en-US" sz="3000" dirty="0" smtClean="0"/>
              <a:t>$65.6 M for Patient Safety ($34 M HAI)</a:t>
            </a:r>
          </a:p>
          <a:p>
            <a:pPr>
              <a:defRPr/>
            </a:pPr>
            <a:r>
              <a:rPr lang="en-US" sz="3000" dirty="0" smtClean="0"/>
              <a:t>$108.4 M for Crosscutting ($15.9 M in NEW grants)</a:t>
            </a:r>
          </a:p>
          <a:p>
            <a:pPr>
              <a:defRPr/>
            </a:pP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6934200" cy="1066800"/>
          </a:xfrm>
        </p:spPr>
        <p:txBody>
          <a:bodyPr/>
          <a:lstStyle/>
          <a:p>
            <a:pPr>
              <a:defRPr/>
            </a:pPr>
            <a:r>
              <a:rPr lang="en-US" dirty="0" smtClean="0"/>
              <a:t>FY AHRQ 2013 Budget Request</a:t>
            </a:r>
            <a:endParaRPr lang="en-US" dirty="0"/>
          </a:p>
        </p:txBody>
      </p:sp>
      <p:sp>
        <p:nvSpPr>
          <p:cNvPr id="3" name="Content Placeholder 2"/>
          <p:cNvSpPr>
            <a:spLocks noGrp="1"/>
          </p:cNvSpPr>
          <p:nvPr>
            <p:ph idx="1"/>
          </p:nvPr>
        </p:nvSpPr>
        <p:spPr>
          <a:xfrm>
            <a:off x="457200" y="1676400"/>
            <a:ext cx="8229600" cy="4953000"/>
          </a:xfrm>
        </p:spPr>
        <p:txBody>
          <a:bodyPr/>
          <a:lstStyle/>
          <a:p>
            <a:pPr>
              <a:defRPr/>
            </a:pPr>
            <a:r>
              <a:rPr lang="en-US" dirty="0" smtClean="0"/>
              <a:t>$334.4 M </a:t>
            </a:r>
            <a:r>
              <a:rPr lang="en-US" dirty="0" smtClean="0">
                <a:solidFill>
                  <a:schemeClr val="tx1"/>
                </a:solidFill>
              </a:rPr>
              <a:t>– </a:t>
            </a:r>
            <a:r>
              <a:rPr lang="en-US" dirty="0" smtClean="0"/>
              <a:t>$34.7 M less than FY 2012 </a:t>
            </a:r>
          </a:p>
          <a:p>
            <a:pPr>
              <a:buFont typeface="Wingdings" pitchFamily="2" charset="2"/>
              <a:buChar char="n"/>
              <a:defRPr/>
            </a:pPr>
            <a:r>
              <a:rPr lang="en-US" dirty="0" smtClean="0"/>
              <a:t>Plus:</a:t>
            </a:r>
          </a:p>
          <a:p>
            <a:pPr lvl="1">
              <a:defRPr/>
            </a:pPr>
            <a:r>
              <a:rPr lang="en-US" dirty="0" smtClean="0"/>
              <a:t>$12 M in Prevention and Public Health Funds </a:t>
            </a:r>
          </a:p>
          <a:p>
            <a:pPr lvl="1">
              <a:defRPr/>
            </a:pPr>
            <a:r>
              <a:rPr lang="en-US" dirty="0" smtClean="0"/>
              <a:t>$62.4 M from Patient-Centered Outcomes Research Trust Fund</a:t>
            </a:r>
          </a:p>
          <a:p>
            <a:pPr lvl="1">
              <a:defRPr/>
            </a:pPr>
            <a:endParaRPr lang="en-US" dirty="0" smtClean="0"/>
          </a:p>
          <a:p>
            <a:pPr>
              <a:defRPr/>
            </a:pPr>
            <a:r>
              <a:rPr lang="en-US" dirty="0" smtClean="0"/>
              <a:t>Total AHRQ Funding in FY13 </a:t>
            </a:r>
            <a:r>
              <a:rPr lang="en-US" dirty="0" smtClean="0">
                <a:solidFill>
                  <a:schemeClr val="tx1"/>
                </a:solidFill>
              </a:rPr>
              <a:t>– </a:t>
            </a:r>
            <a:r>
              <a:rPr lang="en-US" dirty="0" smtClean="0"/>
              <a:t>$408.8 M</a:t>
            </a:r>
          </a:p>
          <a:p>
            <a:pPr lvl="1">
              <a:buFontTx/>
              <a:buNone/>
              <a:defRPr/>
            </a:pP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FY 2013 Request Details </a:t>
            </a:r>
            <a:endParaRPr lang="en-US" dirty="0"/>
          </a:p>
        </p:txBody>
      </p:sp>
      <p:sp>
        <p:nvSpPr>
          <p:cNvPr id="3" name="Content Placeholder 2"/>
          <p:cNvSpPr>
            <a:spLocks noGrp="1"/>
          </p:cNvSpPr>
          <p:nvPr>
            <p:ph idx="1"/>
          </p:nvPr>
        </p:nvSpPr>
        <p:spPr/>
        <p:txBody>
          <a:bodyPr/>
          <a:lstStyle/>
          <a:p>
            <a:pPr>
              <a:defRPr/>
            </a:pPr>
            <a:r>
              <a:rPr lang="en-US" sz="3000" dirty="0" smtClean="0"/>
              <a:t>$10.0 M for Patient-Centered Outcomes Research </a:t>
            </a:r>
            <a:r>
              <a:rPr lang="en-US" sz="2000" dirty="0" smtClean="0"/>
              <a:t>(+$62.4 M from the PCORTF)</a:t>
            </a:r>
          </a:p>
          <a:p>
            <a:pPr>
              <a:defRPr/>
            </a:pPr>
            <a:r>
              <a:rPr lang="en-US" sz="3000" dirty="0" smtClean="0"/>
              <a:t>$15.9 M for Prevention/Care Management </a:t>
            </a:r>
            <a:r>
              <a:rPr lang="en-US" sz="2000" dirty="0" smtClean="0"/>
              <a:t>(+$12 M from the Prevention and Public Health Fund) </a:t>
            </a:r>
          </a:p>
          <a:p>
            <a:pPr>
              <a:defRPr/>
            </a:pPr>
            <a:r>
              <a:rPr lang="en-US" sz="3000" dirty="0" smtClean="0"/>
              <a:t>$3.6 M for Value Research</a:t>
            </a:r>
          </a:p>
          <a:p>
            <a:pPr>
              <a:defRPr/>
            </a:pPr>
            <a:r>
              <a:rPr lang="en-US" sz="3000" dirty="0" smtClean="0"/>
              <a:t>$25.6 M for Health IT</a:t>
            </a:r>
          </a:p>
          <a:p>
            <a:pPr>
              <a:defRPr/>
            </a:pPr>
            <a:r>
              <a:rPr lang="en-US" sz="3000" dirty="0" smtClean="0"/>
              <a:t>$62.6 M for Patient Safety ($34 M HAI)</a:t>
            </a:r>
          </a:p>
          <a:p>
            <a:pPr>
              <a:defRPr/>
            </a:pPr>
            <a:r>
              <a:rPr lang="en-US" sz="3000" dirty="0" smtClean="0"/>
              <a:t>$88.9 M for Crosscutting ($2.7 M in NEW grants)</a:t>
            </a:r>
          </a:p>
          <a:p>
            <a:pPr>
              <a:buFont typeface="Wingdings" charset="2"/>
              <a:buNone/>
              <a:defRPr/>
            </a:pPr>
            <a:r>
              <a:rPr lang="en-US" sz="2400" dirty="0" smtClean="0">
                <a:solidFill>
                  <a:srgbClr val="FFFF00"/>
                </a:solidFill>
              </a:rPr>
              <a:t>http://www.ahrq.gov/about/cj2013/cjweb13over.htm</a:t>
            </a:r>
            <a:endParaRPr lang="en-US" sz="2400" dirty="0">
              <a:solidFill>
                <a:srgbClr val="FFFF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AHRQ Move</a:t>
            </a:r>
            <a:endParaRPr lang="en-US" dirty="0"/>
          </a:p>
        </p:txBody>
      </p:sp>
      <p:sp>
        <p:nvSpPr>
          <p:cNvPr id="3" name="Content Placeholder 2"/>
          <p:cNvSpPr>
            <a:spLocks noGrp="1"/>
          </p:cNvSpPr>
          <p:nvPr>
            <p:ph idx="1"/>
          </p:nvPr>
        </p:nvSpPr>
        <p:spPr>
          <a:xfrm>
            <a:off x="457200" y="1600200"/>
            <a:ext cx="8534400" cy="5029200"/>
          </a:xfrm>
        </p:spPr>
        <p:txBody>
          <a:bodyPr>
            <a:normAutofit fontScale="85000" lnSpcReduction="10000"/>
          </a:bodyPr>
          <a:lstStyle/>
          <a:p>
            <a:pPr>
              <a:defRPr/>
            </a:pPr>
            <a:r>
              <a:rPr lang="en-US" dirty="0" smtClean="0"/>
              <a:t>GSA awarded a 15-year lease to the owners of the Parklawn Building</a:t>
            </a:r>
          </a:p>
          <a:p>
            <a:pPr lvl="1">
              <a:defRPr/>
            </a:pPr>
            <a:r>
              <a:rPr lang="en-US" dirty="0" smtClean="0"/>
              <a:t>The entire building will be completely renovated which will create a new, modern, and efficient facility</a:t>
            </a:r>
          </a:p>
          <a:p>
            <a:pPr lvl="1">
              <a:defRPr/>
            </a:pPr>
            <a:r>
              <a:rPr lang="en-US" dirty="0" smtClean="0"/>
              <a:t>Only concrete and steel infrastructure will remain</a:t>
            </a:r>
          </a:p>
          <a:p>
            <a:pPr lvl="1">
              <a:defRPr/>
            </a:pPr>
            <a:r>
              <a:rPr lang="en-US" dirty="0" smtClean="0"/>
              <a:t>HHS employees will be located in the A and B wings and the A-B head house</a:t>
            </a:r>
          </a:p>
          <a:p>
            <a:pPr>
              <a:defRPr/>
            </a:pPr>
            <a:r>
              <a:rPr lang="en-US" dirty="0" smtClean="0"/>
              <a:t>Four OPDIVs will move into this space:</a:t>
            </a:r>
          </a:p>
          <a:p>
            <a:pPr lvl="1">
              <a:defRPr/>
            </a:pPr>
            <a:r>
              <a:rPr lang="en-US" dirty="0" smtClean="0"/>
              <a:t>AHRQ</a:t>
            </a:r>
          </a:p>
          <a:p>
            <a:pPr lvl="1">
              <a:defRPr/>
            </a:pPr>
            <a:r>
              <a:rPr lang="en-US" dirty="0" smtClean="0"/>
              <a:t>HRSA</a:t>
            </a:r>
          </a:p>
          <a:p>
            <a:pPr lvl="1">
              <a:defRPr/>
            </a:pPr>
            <a:r>
              <a:rPr lang="en-US" dirty="0" smtClean="0"/>
              <a:t>IHS</a:t>
            </a:r>
          </a:p>
          <a:p>
            <a:pPr lvl="1">
              <a:defRPr/>
            </a:pPr>
            <a:r>
              <a:rPr lang="en-US" dirty="0" smtClean="0"/>
              <a:t>SAMHSA</a:t>
            </a:r>
          </a:p>
          <a:p>
            <a:pPr lvl="1">
              <a:defRPr/>
            </a:pPr>
            <a:r>
              <a:rPr lang="en-US" dirty="0" smtClean="0"/>
              <a:t>Components of the Program Support Center (PSC)</a:t>
            </a:r>
          </a:p>
          <a:p>
            <a:pPr lvl="1">
              <a:defRPr/>
            </a:pP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279F"/>
      </a:dk1>
      <a:lt1>
        <a:srgbClr val="FFFFFF"/>
      </a:lt1>
      <a:dk2>
        <a:srgbClr val="0000FF"/>
      </a:dk2>
      <a:lt2>
        <a:srgbClr val="FFFF00"/>
      </a:lt2>
      <a:accent1>
        <a:srgbClr val="8CF4EA"/>
      </a:accent1>
      <a:accent2>
        <a:srgbClr val="FF00FF"/>
      </a:accent2>
      <a:accent3>
        <a:srgbClr val="AAAAFF"/>
      </a:accent3>
      <a:accent4>
        <a:srgbClr val="DADADA"/>
      </a:accent4>
      <a:accent5>
        <a:srgbClr val="C5F8F3"/>
      </a:accent5>
      <a:accent6>
        <a:srgbClr val="E700E7"/>
      </a:accent6>
      <a:hlink>
        <a:srgbClr val="FAFD00"/>
      </a:hlink>
      <a:folHlink>
        <a:srgbClr val="51D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11857</TotalTime>
  <Pages>1</Pages>
  <Words>3841</Words>
  <Application>Microsoft Office PowerPoint</Application>
  <PresentationFormat>On-screen Show (4:3)</PresentationFormat>
  <Paragraphs>467</Paragraphs>
  <Slides>57</Slides>
  <Notes>26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57</vt:i4>
      </vt:variant>
    </vt:vector>
  </HeadingPairs>
  <TitlesOfParts>
    <vt:vector size="59" baseType="lpstr">
      <vt:lpstr>Default Design</vt:lpstr>
      <vt:lpstr>Photo Editor Photo</vt:lpstr>
      <vt:lpstr>Director’s Update</vt:lpstr>
      <vt:lpstr>New  Members</vt:lpstr>
      <vt:lpstr>Member Updates</vt:lpstr>
      <vt:lpstr>Overview </vt:lpstr>
      <vt:lpstr>FY AHRQ 2012 Budget</vt:lpstr>
      <vt:lpstr>FY 2012 Budget Details </vt:lpstr>
      <vt:lpstr>FY AHRQ 2013 Budget Request</vt:lpstr>
      <vt:lpstr>FY 2013 Request Details </vt:lpstr>
      <vt:lpstr>AHRQ Move</vt:lpstr>
      <vt:lpstr>Old Parklawn Building</vt:lpstr>
      <vt:lpstr>New Parklawn Building</vt:lpstr>
      <vt:lpstr>Overview </vt:lpstr>
      <vt:lpstr>AHCPR-Funded Chronic Disease              Self-Management Program </vt:lpstr>
      <vt:lpstr>E-Prescribing Safe and Efficient, But Barriers Remain</vt:lpstr>
      <vt:lpstr>AHRQ, Hispanic Groups Promote Use of Spanish-Language Resources</vt:lpstr>
      <vt:lpstr>Consumers Choose High-Value Providers When Given Good Data</vt:lpstr>
      <vt:lpstr>Saint Louis University  School of Medicine    </vt:lpstr>
      <vt:lpstr>Alliant/GFMC, the Medicare Quality Improvement Organization  for Georgia</vt:lpstr>
      <vt:lpstr>Primary Health Care Centers (GA)</vt:lpstr>
      <vt:lpstr>Alliant/GFMC, the Medicare Quality Improvement  Organization for Georgia</vt:lpstr>
      <vt:lpstr>St. Barnabas Rehabilitation and Continuing Care (NY) </vt:lpstr>
      <vt:lpstr> Schuyler Ridge Nursing Home (NY)</vt:lpstr>
      <vt:lpstr>StayWell Health Management (MN)</vt:lpstr>
      <vt:lpstr>Overview </vt:lpstr>
      <vt:lpstr>AHRQ Nursing News</vt:lpstr>
      <vt:lpstr> March AHRQ-Sponsored Health Affairs Articles on Public Reporting</vt:lpstr>
      <vt:lpstr>Introducing 6th Web Site Based on MONAHRQ: Arkansas</vt:lpstr>
      <vt:lpstr>New Toolkit Supports Efforts To Improve Quality and Safety</vt:lpstr>
      <vt:lpstr>New Findings Health IT Effects on Hospital Costs, Outcomes, and Patient Safety</vt:lpstr>
      <vt:lpstr>New ACTION Project Reducing Readmissions for                         Medicaid Patients</vt:lpstr>
      <vt:lpstr>Research Efforts Tied to Implementation  of the Affordable Care Act</vt:lpstr>
      <vt:lpstr>Slide 32</vt:lpstr>
      <vt:lpstr>MEPS-Based Simulations</vt:lpstr>
      <vt:lpstr>Recently Released Summary Products</vt:lpstr>
      <vt:lpstr>Consumer and Clinician Products       Coming Soon</vt:lpstr>
      <vt:lpstr>   ADHD Medications and Risk of Serious Cardiovascular Events in Adults </vt:lpstr>
      <vt:lpstr>Patients With Diabetes Who Undergo Bariatric Surgery Do Not Have Lower Health Care Costs</vt:lpstr>
      <vt:lpstr>Comparative Effectiveness of Oral Antidiabetic Drugs on Kidney Function</vt:lpstr>
      <vt:lpstr>4th Methods Symposium: From Efficacy to Effectiveness</vt:lpstr>
      <vt:lpstr>Collaborations in  HHS Health Data Initiative (HDI)</vt:lpstr>
      <vt:lpstr>New PCMH Resources and Activities</vt:lpstr>
      <vt:lpstr>Improving Care Coordination in Primary Care: Measure Development</vt:lpstr>
      <vt:lpstr>Update From the U.S. Preventive Services Task Force</vt:lpstr>
      <vt:lpstr>USPSTF Welcomed Four New Members</vt:lpstr>
      <vt:lpstr>Health Information in the Home – Human Factors Assessment </vt:lpstr>
      <vt:lpstr>Health IT Videos</vt:lpstr>
      <vt:lpstr>AHRQ Health IT Research Funding </vt:lpstr>
      <vt:lpstr>Health IT Research Published in JAMIA</vt:lpstr>
      <vt:lpstr>Patient Safety Organizations  and the Affordable Care Act</vt:lpstr>
      <vt:lpstr>PSOs and Common Formats</vt:lpstr>
      <vt:lpstr>IOM Report on Health IT and Safety</vt:lpstr>
      <vt:lpstr> 2011 National Healthcare Quality and Disparities Reports</vt:lpstr>
      <vt:lpstr>2012 National Healthcare Quality and Disparities Reports</vt:lpstr>
      <vt:lpstr>      Nationwide Implementation  of CUSP for CLABSI</vt:lpstr>
      <vt:lpstr>Healthcare-Associated Infections Priority Performance Goal (HAI-PPG) </vt:lpstr>
      <vt:lpstr>2012 AHRQ Annual Conference</vt:lpstr>
      <vt:lpstr>Today’s Agenda</vt:lpstr>
    </vt:vector>
  </TitlesOfParts>
  <Company>OCKT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AHRQ Slide Template 2004</dc:title>
  <dc:subject/>
  <dc:creator>Sandy K. Cummings</dc:creator>
  <cp:keywords/>
  <dc:description>6/24/04</dc:description>
  <cp:lastModifiedBy>DHHS</cp:lastModifiedBy>
  <cp:revision>1950</cp:revision>
  <cp:lastPrinted>2003-01-21T20:19:23Z</cp:lastPrinted>
  <dcterms:created xsi:type="dcterms:W3CDTF">1998-03-10T09:05:00Z</dcterms:created>
  <dcterms:modified xsi:type="dcterms:W3CDTF">2012-05-18T15:26:10Z</dcterms:modified>
  <cp:category/>
</cp:coreProperties>
</file>